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1"/>
  </p:notesMasterIdLst>
  <p:handoutMasterIdLst>
    <p:handoutMasterId r:id="rId142"/>
  </p:handoutMasterIdLst>
  <p:sldIdLst>
    <p:sldId id="404" r:id="rId2"/>
    <p:sldId id="405" r:id="rId3"/>
    <p:sldId id="406" r:id="rId4"/>
    <p:sldId id="407"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447" r:id="rId45"/>
    <p:sldId id="448" r:id="rId46"/>
    <p:sldId id="449" r:id="rId47"/>
    <p:sldId id="450" r:id="rId48"/>
    <p:sldId id="451" r:id="rId49"/>
    <p:sldId id="452" r:id="rId50"/>
    <p:sldId id="453" r:id="rId51"/>
    <p:sldId id="454" r:id="rId52"/>
    <p:sldId id="455" r:id="rId53"/>
    <p:sldId id="456" r:id="rId54"/>
    <p:sldId id="457" r:id="rId55"/>
    <p:sldId id="458" r:id="rId56"/>
    <p:sldId id="459" r:id="rId57"/>
    <p:sldId id="460" r:id="rId58"/>
    <p:sldId id="461" r:id="rId59"/>
    <p:sldId id="462" r:id="rId60"/>
    <p:sldId id="463" r:id="rId61"/>
    <p:sldId id="464" r:id="rId62"/>
    <p:sldId id="465" r:id="rId63"/>
    <p:sldId id="466" r:id="rId64"/>
    <p:sldId id="467" r:id="rId65"/>
    <p:sldId id="468" r:id="rId66"/>
    <p:sldId id="469" r:id="rId67"/>
    <p:sldId id="470" r:id="rId68"/>
    <p:sldId id="471" r:id="rId69"/>
    <p:sldId id="472" r:id="rId70"/>
    <p:sldId id="473" r:id="rId71"/>
    <p:sldId id="474" r:id="rId72"/>
    <p:sldId id="475" r:id="rId73"/>
    <p:sldId id="476" r:id="rId74"/>
    <p:sldId id="477" r:id="rId75"/>
    <p:sldId id="478" r:id="rId76"/>
    <p:sldId id="479" r:id="rId77"/>
    <p:sldId id="480" r:id="rId78"/>
    <p:sldId id="481" r:id="rId79"/>
    <p:sldId id="482" r:id="rId80"/>
    <p:sldId id="483" r:id="rId81"/>
    <p:sldId id="484" r:id="rId82"/>
    <p:sldId id="485" r:id="rId83"/>
    <p:sldId id="486" r:id="rId84"/>
    <p:sldId id="487" r:id="rId85"/>
    <p:sldId id="488" r:id="rId86"/>
    <p:sldId id="489" r:id="rId87"/>
    <p:sldId id="490" r:id="rId88"/>
    <p:sldId id="491" r:id="rId89"/>
    <p:sldId id="492" r:id="rId90"/>
    <p:sldId id="493" r:id="rId91"/>
    <p:sldId id="494" r:id="rId92"/>
    <p:sldId id="495" r:id="rId93"/>
    <p:sldId id="496" r:id="rId94"/>
    <p:sldId id="497" r:id="rId95"/>
    <p:sldId id="498" r:id="rId96"/>
    <p:sldId id="499" r:id="rId97"/>
    <p:sldId id="500" r:id="rId98"/>
    <p:sldId id="501" r:id="rId99"/>
    <p:sldId id="502" r:id="rId100"/>
    <p:sldId id="503" r:id="rId101"/>
    <p:sldId id="504" r:id="rId102"/>
    <p:sldId id="505" r:id="rId103"/>
    <p:sldId id="506" r:id="rId104"/>
    <p:sldId id="507" r:id="rId105"/>
    <p:sldId id="508" r:id="rId106"/>
    <p:sldId id="509" r:id="rId107"/>
    <p:sldId id="510" r:id="rId108"/>
    <p:sldId id="511" r:id="rId109"/>
    <p:sldId id="513" r:id="rId110"/>
    <p:sldId id="514" r:id="rId111"/>
    <p:sldId id="515" r:id="rId112"/>
    <p:sldId id="516" r:id="rId113"/>
    <p:sldId id="517" r:id="rId114"/>
    <p:sldId id="518" r:id="rId115"/>
    <p:sldId id="543" r:id="rId116"/>
    <p:sldId id="542" r:id="rId117"/>
    <p:sldId id="519" r:id="rId118"/>
    <p:sldId id="520" r:id="rId119"/>
    <p:sldId id="521" r:id="rId120"/>
    <p:sldId id="522" r:id="rId121"/>
    <p:sldId id="523" r:id="rId122"/>
    <p:sldId id="524" r:id="rId123"/>
    <p:sldId id="525" r:id="rId124"/>
    <p:sldId id="526" r:id="rId125"/>
    <p:sldId id="527" r:id="rId126"/>
    <p:sldId id="528" r:id="rId127"/>
    <p:sldId id="529" r:id="rId128"/>
    <p:sldId id="530" r:id="rId129"/>
    <p:sldId id="531" r:id="rId130"/>
    <p:sldId id="532" r:id="rId131"/>
    <p:sldId id="533" r:id="rId132"/>
    <p:sldId id="534" r:id="rId133"/>
    <p:sldId id="535" r:id="rId134"/>
    <p:sldId id="536" r:id="rId135"/>
    <p:sldId id="537" r:id="rId136"/>
    <p:sldId id="538" r:id="rId137"/>
    <p:sldId id="539" r:id="rId138"/>
    <p:sldId id="540" r:id="rId139"/>
    <p:sldId id="541" r:id="rId1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3300"/>
    <a:srgbClr val="BFD921"/>
    <a:srgbClr val="DDFF7D"/>
    <a:srgbClr val="78A200"/>
    <a:srgbClr val="CCFF99"/>
    <a:srgbClr val="8BB2D9"/>
    <a:srgbClr val="3366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4158"/>
    </p:cViewPr>
  </p:sorterViewPr>
  <p:notesViewPr>
    <p:cSldViewPr snapToGrid="0">
      <p:cViewPr varScale="1">
        <p:scale>
          <a:sx n="77" d="100"/>
          <a:sy n="77"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897F6F-EA93-41A6-B116-0D243AC7BFF6}" type="datetimeFigureOut">
              <a:rPr lang="en-US" smtClean="0"/>
              <a:t>10/2/2012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EDA333-9329-4AF7-9BE3-4CB9A8FB3B03}" type="slidenum">
              <a:rPr lang="en-US" smtClean="0"/>
              <a:t>‹#›</a:t>
            </a:fld>
            <a:endParaRPr lang="en-US"/>
          </a:p>
        </p:txBody>
      </p:sp>
    </p:spTree>
    <p:extLst>
      <p:ext uri="{BB962C8B-B14F-4D97-AF65-F5344CB8AC3E}">
        <p14:creationId xmlns:p14="http://schemas.microsoft.com/office/powerpoint/2010/main" val="353337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8B40B-9CD0-47D7-B393-199CF52EEC0E}" type="datetimeFigureOut">
              <a:rPr lang="en-US" smtClean="0"/>
              <a:t>10/2/2012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3936A9-071F-4E82-9EB0-341D4D910BAA}" type="slidenum">
              <a:rPr lang="en-US" smtClean="0"/>
              <a:t>‹#›</a:t>
            </a:fld>
            <a:endParaRPr lang="en-US"/>
          </a:p>
        </p:txBody>
      </p:sp>
    </p:spTree>
    <p:extLst>
      <p:ext uri="{BB962C8B-B14F-4D97-AF65-F5344CB8AC3E}">
        <p14:creationId xmlns:p14="http://schemas.microsoft.com/office/powerpoint/2010/main" val="325024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30613C2-03EC-4435-B8C3-1CF2CA2155D4}" type="slidenum">
              <a:rPr lang="en-US"/>
              <a:pPr/>
              <a:t>2</a:t>
            </a:fld>
            <a:endParaRPr lang="en-US"/>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393B49-FF9E-4781-8B34-18A6E068097C}" type="slidenum">
              <a:rPr lang="en-US"/>
              <a:pPr/>
              <a:t>11</a:t>
            </a:fld>
            <a:endParaRPr lang="en-US"/>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DE1564-B7A2-4912-AE88-3E8ACB9FF74C}" type="slidenum">
              <a:rPr lang="en-US"/>
              <a:pPr/>
              <a:t>108</a:t>
            </a:fld>
            <a:endParaRPr lang="en-US"/>
          </a:p>
        </p:txBody>
      </p:sp>
      <p:sp>
        <p:nvSpPr>
          <p:cNvPr id="249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9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BE04F26-D401-44AD-985B-201F6176124A}" type="slidenum">
              <a:rPr lang="en-US"/>
              <a:pPr/>
              <a:t>110</a:t>
            </a:fld>
            <a:endParaRPr lang="en-US"/>
          </a:p>
        </p:txBody>
      </p:sp>
      <p:sp>
        <p:nvSpPr>
          <p:cNvPr id="251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1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090318F-3D11-424C-8203-82835006F9BF}" type="slidenum">
              <a:rPr lang="en-US"/>
              <a:pPr/>
              <a:t>111</a:t>
            </a:fld>
            <a:endParaRPr lang="en-US"/>
          </a:p>
        </p:txBody>
      </p:sp>
      <p:sp>
        <p:nvSpPr>
          <p:cNvPr id="252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2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9D1FA91-CAD6-4E8D-9761-F04AD24D8712}" type="slidenum">
              <a:rPr lang="en-US"/>
              <a:pPr/>
              <a:t>112</a:t>
            </a:fld>
            <a:endParaRPr lang="en-US"/>
          </a:p>
        </p:txBody>
      </p:sp>
      <p:sp>
        <p:nvSpPr>
          <p:cNvPr id="253955"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253956"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D004B2-8F91-4FF1-98A3-ACD50BD5EB5D}" type="slidenum">
              <a:rPr lang="en-US"/>
              <a:pPr/>
              <a:t>113</a:t>
            </a:fld>
            <a:endParaRPr lang="en-US"/>
          </a:p>
        </p:txBody>
      </p:sp>
      <p:sp>
        <p:nvSpPr>
          <p:cNvPr id="254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4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7CACBC6-1A0D-4CD4-AB5E-6963054CE138}" type="slidenum">
              <a:rPr lang="en-US"/>
              <a:pPr/>
              <a:t>114</a:t>
            </a:fld>
            <a:endParaRPr lang="en-US"/>
          </a:p>
        </p:txBody>
      </p:sp>
      <p:sp>
        <p:nvSpPr>
          <p:cNvPr id="256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D004B2-8F91-4FF1-98A3-ACD50BD5EB5D}" type="slidenum">
              <a:rPr lang="en-US"/>
              <a:pPr/>
              <a:t>115</a:t>
            </a:fld>
            <a:endParaRPr lang="en-US"/>
          </a:p>
        </p:txBody>
      </p:sp>
      <p:sp>
        <p:nvSpPr>
          <p:cNvPr id="254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4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3F7259-90AA-4469-A917-9C6994510B63}" type="slidenum">
              <a:rPr lang="en-US"/>
              <a:pPr/>
              <a:t>117</a:t>
            </a:fld>
            <a:endParaRPr lang="en-US"/>
          </a:p>
        </p:txBody>
      </p:sp>
      <p:sp>
        <p:nvSpPr>
          <p:cNvPr id="257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7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Types of Power:</a:t>
            </a:r>
          </a:p>
          <a:p>
            <a:pPr>
              <a:spcBef>
                <a:spcPct val="0"/>
              </a:spcBef>
            </a:pPr>
            <a:r>
              <a:rPr lang="en-US" smtClean="0"/>
              <a:t>Referent power - is based upon the identification with the person who has the resources, or the desire to be like that person. It could be regarded as imitative power, which is often seen in the way children imitate their parents.</a:t>
            </a:r>
          </a:p>
          <a:p>
            <a:pPr>
              <a:spcBef>
                <a:spcPct val="0"/>
              </a:spcBef>
            </a:pPr>
            <a:r>
              <a:rPr lang="en-US" smtClean="0"/>
              <a:t>Legitimate power - is based on agreement on commonly held values which allow one person to have power over another person, for example an older person or one who has longer service or is seen to be charismatic.</a:t>
            </a:r>
          </a:p>
          <a:p>
            <a:pPr>
              <a:spcBef>
                <a:spcPct val="0"/>
              </a:spcBef>
            </a:pPr>
            <a:r>
              <a:rPr lang="en-US" smtClean="0"/>
              <a:t>Expert power - is based upon one person perceiving that the other person has expert knowledge of a given subject and is a recognised authority in a given situation eg. the engineer in a building project.</a:t>
            </a:r>
          </a:p>
          <a:p>
            <a:pPr>
              <a:spcBef>
                <a:spcPct val="0"/>
              </a:spcBef>
            </a:pPr>
            <a:r>
              <a:rPr lang="en-US" smtClean="0"/>
              <a:t>Coercive power - this enables a person to mediate punishments for others. For example, to dissmiss, suspend, reprimand them, or make them carry out unpleasant tasks.</a:t>
            </a:r>
          </a:p>
          <a:p>
            <a:pPr>
              <a:spcBef>
                <a:spcPct val="0"/>
              </a:spcBef>
            </a:pPr>
            <a:r>
              <a:rPr lang="en-US" smtClean="0"/>
              <a:t>Reward Punishment Power- when a person has the ability to issue rewards and punishments and issues one or the other or both, eg. promotions, recommendations, praise or answers to questions.</a:t>
            </a:r>
          </a:p>
          <a:p>
            <a:pPr>
              <a:spcBef>
                <a:spcPct val="0"/>
              </a:spcBef>
            </a:pPr>
            <a:r>
              <a:rPr lang="en-US" smtClean="0"/>
              <a:t>Information Power- when an individual has information that the others cannot easily access</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11491C-3098-47EE-B2B1-E3F72FC34588}" type="slidenum">
              <a:rPr lang="en-US"/>
              <a:pPr/>
              <a:t>118</a:t>
            </a:fld>
            <a:endParaRPr lang="en-US"/>
          </a:p>
        </p:txBody>
      </p:sp>
      <p:sp>
        <p:nvSpPr>
          <p:cNvPr id="258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8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35B69D8-DD04-43F6-8A3A-59EABEB28A26}" type="slidenum">
              <a:rPr lang="en-US"/>
              <a:pPr/>
              <a:t>119</a:t>
            </a:fld>
            <a:endParaRPr lang="en-US"/>
          </a:p>
        </p:txBody>
      </p:sp>
      <p:sp>
        <p:nvSpPr>
          <p:cNvPr id="259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9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D2179FF-BF23-443E-85AF-A860E5EA321C}" type="slidenum">
              <a:rPr lang="en-US"/>
              <a:pPr/>
              <a:t>12</a:t>
            </a:fld>
            <a:endParaRPr lang="en-US"/>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3BCDAB-7761-42E6-ADC6-E80AB0443201}" type="slidenum">
              <a:rPr lang="en-US"/>
              <a:pPr/>
              <a:t>120</a:t>
            </a:fld>
            <a:endParaRPr lang="en-US"/>
          </a:p>
        </p:txBody>
      </p:sp>
      <p:sp>
        <p:nvSpPr>
          <p:cNvPr id="260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0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8C27F9-F4D5-41E0-8D1A-97388A016630}" type="slidenum">
              <a:rPr lang="en-US"/>
              <a:pPr/>
              <a:t>121</a:t>
            </a:fld>
            <a:endParaRPr lang="en-US"/>
          </a:p>
        </p:txBody>
      </p:sp>
      <p:sp>
        <p:nvSpPr>
          <p:cNvPr id="261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1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10D11F4-1954-40EB-8E54-AF5F1CE91129}" type="slidenum">
              <a:rPr lang="en-US"/>
              <a:pPr/>
              <a:t>122</a:t>
            </a:fld>
            <a:endParaRPr lang="en-US"/>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2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96ED81-4FE1-4E35-AB95-3C4884CDE56C}" type="slidenum">
              <a:rPr lang="en-US"/>
              <a:pPr/>
              <a:t>123</a:t>
            </a:fld>
            <a:endParaRPr lang="en-US"/>
          </a:p>
        </p:txBody>
      </p:sp>
      <p:sp>
        <p:nvSpPr>
          <p:cNvPr id="263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3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225CA20-96B4-476C-B01C-00B0515B4926}" type="slidenum">
              <a:rPr lang="en-US"/>
              <a:pPr/>
              <a:t>124</a:t>
            </a:fld>
            <a:endParaRPr lang="en-US"/>
          </a:p>
        </p:txBody>
      </p:sp>
      <p:sp>
        <p:nvSpPr>
          <p:cNvPr id="264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4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43CDA9-EAB4-429D-9191-587E776062EE}" type="slidenum">
              <a:rPr lang="en-US"/>
              <a:pPr/>
              <a:t>125</a:t>
            </a:fld>
            <a:endParaRPr lang="en-US"/>
          </a:p>
        </p:txBody>
      </p:sp>
      <p:sp>
        <p:nvSpPr>
          <p:cNvPr id="265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5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910825D-7A70-421A-A265-9D4A5F44A42E}" type="slidenum">
              <a:rPr lang="en-US"/>
              <a:pPr/>
              <a:t>126</a:t>
            </a:fld>
            <a:endParaRPr lang="en-US"/>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CDE83CE-1B81-4E5B-BBB3-687D4E41E239}" type="slidenum">
              <a:rPr lang="en-US"/>
              <a:pPr/>
              <a:t>127</a:t>
            </a:fld>
            <a:endParaRPr lang="en-US"/>
          </a:p>
        </p:txBody>
      </p:sp>
      <p:sp>
        <p:nvSpPr>
          <p:cNvPr id="267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7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FFA9EBD-1201-444B-89D5-FF4F24622E43}" type="slidenum">
              <a:rPr lang="en-US"/>
              <a:pPr/>
              <a:t>128</a:t>
            </a:fld>
            <a:endParaRPr lang="en-US"/>
          </a:p>
        </p:txBody>
      </p:sp>
      <p:sp>
        <p:nvSpPr>
          <p:cNvPr id="268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8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595E9DA-0A59-44D7-9709-B5CCB72B0FB5}" type="slidenum">
              <a:rPr lang="en-US"/>
              <a:pPr/>
              <a:t>129</a:t>
            </a:fld>
            <a:endParaRPr lang="en-US"/>
          </a:p>
        </p:txBody>
      </p:sp>
      <p:sp>
        <p:nvSpPr>
          <p:cNvPr id="269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9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00910AB-5204-4354-B814-D68701571CA5}" type="slidenum">
              <a:rPr lang="en-US"/>
              <a:pPr/>
              <a:t>13</a:t>
            </a:fld>
            <a:endParaRPr lang="en-US"/>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z="1400" dirty="0"/>
              <a:t>Thinking oriented</a:t>
            </a:r>
          </a:p>
          <a:p>
            <a:pPr>
              <a:spcBef>
                <a:spcPct val="0"/>
              </a:spcBef>
            </a:pPr>
            <a:r>
              <a:rPr lang="en-US" sz="1400" dirty="0"/>
              <a:t>Just the facts</a:t>
            </a:r>
          </a:p>
          <a:p>
            <a:pPr>
              <a:spcBef>
                <a:spcPct val="0"/>
              </a:spcBef>
            </a:pPr>
            <a:r>
              <a:rPr lang="en-US" sz="1400" dirty="0"/>
              <a:t>Deliberate, disciplined</a:t>
            </a:r>
          </a:p>
          <a:p>
            <a:pPr>
              <a:spcBef>
                <a:spcPct val="0"/>
              </a:spcBef>
            </a:pPr>
            <a:r>
              <a:rPr lang="en-US" sz="1400" dirty="0"/>
              <a:t>Consistency</a:t>
            </a:r>
          </a:p>
          <a:p>
            <a:pPr>
              <a:spcBef>
                <a:spcPct val="0"/>
              </a:spcBef>
            </a:pPr>
            <a:r>
              <a:rPr lang="en-US" sz="1400" dirty="0"/>
              <a:t>Decisions long-lasting</a:t>
            </a:r>
          </a:p>
          <a:p>
            <a:pPr>
              <a:spcBef>
                <a:spcPct val="0"/>
              </a:spcBef>
            </a:pPr>
            <a:r>
              <a:rPr lang="en-US" sz="1400" dirty="0"/>
              <a:t>Often viewed as lacking enthusiasm, cold</a:t>
            </a:r>
          </a:p>
          <a:p>
            <a:pPr>
              <a:spcBef>
                <a:spcPct val="0"/>
              </a:spcBef>
            </a:pPr>
            <a:r>
              <a:rPr lang="en-US" sz="1400" dirty="0"/>
              <a:t>Calm, common sense</a:t>
            </a:r>
          </a:p>
          <a:p>
            <a:pPr>
              <a:spcBef>
                <a:spcPct val="0"/>
              </a:spcBef>
            </a:pPr>
            <a:r>
              <a:rPr lang="en-US" sz="1400" dirty="0"/>
              <a:t>Focus on the past</a:t>
            </a:r>
          </a:p>
          <a:p>
            <a:pPr>
              <a:spcBef>
                <a:spcPct val="0"/>
              </a:spcBef>
            </a:pPr>
            <a:r>
              <a:rPr lang="en-US" sz="1400" dirty="0"/>
              <a:t>“Show me” people</a:t>
            </a:r>
          </a:p>
          <a:p>
            <a:pPr>
              <a:spcBef>
                <a:spcPct val="0"/>
              </a:spcBef>
            </a:pPr>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69E1C4-98D5-44D0-9410-130FB525105A}" type="slidenum">
              <a:rPr lang="en-US"/>
              <a:pPr/>
              <a:t>130</a:t>
            </a:fld>
            <a:endParaRPr lang="en-US"/>
          </a:p>
        </p:txBody>
      </p:sp>
      <p:sp>
        <p:nvSpPr>
          <p:cNvPr id="270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0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E822F13-9456-4BDF-9A78-326EB812A6BA}" type="slidenum">
              <a:rPr lang="en-US"/>
              <a:pPr/>
              <a:t>131</a:t>
            </a:fld>
            <a:endParaRPr lang="en-US"/>
          </a:p>
        </p:txBody>
      </p:sp>
      <p:sp>
        <p:nvSpPr>
          <p:cNvPr id="271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1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7BA97D-2077-46AB-9FA8-3983071AD68C}" type="slidenum">
              <a:rPr lang="en-US"/>
              <a:pPr/>
              <a:t>132</a:t>
            </a:fld>
            <a:endParaRPr lang="en-US"/>
          </a:p>
        </p:txBody>
      </p:sp>
      <p:sp>
        <p:nvSpPr>
          <p:cNvPr id="272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2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A91B75-6852-4E4B-8211-8B4CC81531DC}" type="slidenum">
              <a:rPr lang="en-US"/>
              <a:pPr/>
              <a:t>133</a:t>
            </a:fld>
            <a:endParaRPr lang="en-US"/>
          </a:p>
        </p:txBody>
      </p:sp>
      <p:sp>
        <p:nvSpPr>
          <p:cNvPr id="273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3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3CE201-ED34-439A-A34F-21B938552896}" type="slidenum">
              <a:rPr lang="en-US"/>
              <a:pPr/>
              <a:t>135</a:t>
            </a:fld>
            <a:endParaRPr lang="en-US"/>
          </a:p>
        </p:txBody>
      </p:sp>
      <p:sp>
        <p:nvSpPr>
          <p:cNvPr id="274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4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D5C29BD-7340-4F00-B2CE-D7B5F9ADBAB6}" type="slidenum">
              <a:rPr lang="en-US"/>
              <a:pPr/>
              <a:t>136</a:t>
            </a:fld>
            <a:endParaRPr lang="en-US"/>
          </a:p>
        </p:txBody>
      </p:sp>
      <p:sp>
        <p:nvSpPr>
          <p:cNvPr id="275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5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44E32A-AE03-4D15-A74B-80D67D172918}" type="slidenum">
              <a:rPr lang="en-US"/>
              <a:pPr/>
              <a:t>137</a:t>
            </a:fld>
            <a:endParaRPr lang="en-US"/>
          </a:p>
        </p:txBody>
      </p:sp>
      <p:sp>
        <p:nvSpPr>
          <p:cNvPr id="276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B14F310-5E22-449E-8C34-BD99455B7A63}" type="slidenum">
              <a:rPr lang="en-US"/>
              <a:pPr/>
              <a:t>138</a:t>
            </a:fld>
            <a:endParaRPr lang="en-US"/>
          </a:p>
        </p:txBody>
      </p:sp>
      <p:sp>
        <p:nvSpPr>
          <p:cNvPr id="277507"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277508"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r>
              <a:rPr lang="en-US" smtClean="0"/>
              <a:t>I added this slide because this is one of my favorite sites – a compilation of wonderful articles. These two seem to summarize what’s in this presentation and follow on the great leader topic.</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682C926-21B3-44F5-98A1-96110DF5BE5C}" type="slidenum">
              <a:rPr lang="en-US"/>
              <a:pPr/>
              <a:t>139</a:t>
            </a:fld>
            <a:endParaRPr lang="en-US"/>
          </a:p>
        </p:txBody>
      </p:sp>
      <p:sp>
        <p:nvSpPr>
          <p:cNvPr id="278531"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278532"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22BADD-4054-46C5-B2B4-4447E58A64FE}" type="slidenum">
              <a:rPr lang="en-US"/>
              <a:pPr/>
              <a:t>14</a:t>
            </a:fld>
            <a:endParaRPr lang="en-US"/>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EDB7DE5-5945-4DE6-8916-99414C236F1B}" type="slidenum">
              <a:rPr lang="en-US"/>
              <a:pPr/>
              <a:t>15</a:t>
            </a:fld>
            <a:endParaRPr lang="en-US"/>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Relationship-oriented</a:t>
            </a:r>
          </a:p>
          <a:p>
            <a:pPr>
              <a:spcBef>
                <a:spcPct val="0"/>
              </a:spcBef>
            </a:pPr>
            <a:r>
              <a:rPr lang="en-US" smtClean="0"/>
              <a:t>Lend joy and warmth to the workplace</a:t>
            </a:r>
          </a:p>
          <a:p>
            <a:pPr>
              <a:spcBef>
                <a:spcPct val="0"/>
              </a:spcBef>
            </a:pPr>
            <a:r>
              <a:rPr lang="en-US" smtClean="0"/>
              <a:t>Cooperative</a:t>
            </a:r>
          </a:p>
          <a:p>
            <a:pPr>
              <a:spcBef>
                <a:spcPct val="0"/>
              </a:spcBef>
            </a:pPr>
            <a:r>
              <a:rPr lang="en-US" smtClean="0"/>
              <a:t>Uses understanding and mutual respect to achieve objectives</a:t>
            </a:r>
          </a:p>
          <a:p>
            <a:pPr>
              <a:spcBef>
                <a:spcPct val="0"/>
              </a:spcBef>
            </a:pPr>
            <a:r>
              <a:rPr lang="en-US" smtClean="0"/>
              <a:t>Can feel bulldozed</a:t>
            </a:r>
          </a:p>
          <a:p>
            <a:pPr>
              <a:spcBef>
                <a:spcPct val="0"/>
              </a:spcBef>
            </a:pPr>
            <a:r>
              <a:rPr lang="en-US" smtClean="0"/>
              <a:t>Power not important, but being accepted is</a:t>
            </a:r>
          </a:p>
          <a:p>
            <a:pPr>
              <a:spcBef>
                <a:spcPct val="0"/>
              </a:spcBef>
            </a:pPr>
            <a:r>
              <a:rPr lang="en-US" smtClean="0"/>
              <a:t>Sentimental, like traditions</a:t>
            </a:r>
          </a:p>
          <a:p>
            <a:pPr>
              <a:spcBef>
                <a:spcPct val="0"/>
              </a:spcBef>
            </a:pPr>
            <a:r>
              <a:rPr lang="en-US" smtClean="0"/>
              <a:t>Stick with comfortable, known</a:t>
            </a:r>
          </a:p>
          <a:p>
            <a:pPr>
              <a:spcBef>
                <a:spcPct val="0"/>
              </a:spcBef>
            </a:pPr>
            <a:r>
              <a:rPr lang="en-US" smtClean="0"/>
              <a:t>The people who send cards….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701EB6E-D236-4788-8900-513A361E58E9}" type="slidenum">
              <a:rPr lang="en-US"/>
              <a:pPr/>
              <a:t>16</a:t>
            </a:fld>
            <a:endParaRPr lang="en-US"/>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DA8F6FF-514E-4AED-B2C7-3A153A2491BF}" type="slidenum">
              <a:rPr lang="en-US"/>
              <a:pPr/>
              <a:t>17</a:t>
            </a:fld>
            <a:endParaRPr lang="en-US"/>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69A581-898E-4B32-B102-4BEA28915C10}" type="slidenum">
              <a:rPr lang="en-US"/>
              <a:pPr/>
              <a:t>18</a:t>
            </a:fld>
            <a:endParaRPr lang="en-US"/>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Action-oriented</a:t>
            </a:r>
          </a:p>
          <a:p>
            <a:pPr>
              <a:spcBef>
                <a:spcPct val="0"/>
              </a:spcBef>
            </a:pPr>
            <a:r>
              <a:rPr lang="en-US" smtClean="0"/>
              <a:t>Know what they want, where they’re going and how to get there</a:t>
            </a:r>
          </a:p>
          <a:p>
            <a:pPr>
              <a:spcBef>
                <a:spcPct val="0"/>
              </a:spcBef>
            </a:pPr>
            <a:r>
              <a:rPr lang="en-US" smtClean="0"/>
              <a:t>Seek Power</a:t>
            </a:r>
          </a:p>
          <a:p>
            <a:pPr>
              <a:spcBef>
                <a:spcPct val="0"/>
              </a:spcBef>
            </a:pPr>
            <a:r>
              <a:rPr lang="en-US" smtClean="0"/>
              <a:t>Type A</a:t>
            </a:r>
          </a:p>
          <a:p>
            <a:pPr>
              <a:spcBef>
                <a:spcPct val="0"/>
              </a:spcBef>
            </a:pPr>
            <a:r>
              <a:rPr lang="en-US" smtClean="0"/>
              <a:t>Impatient</a:t>
            </a:r>
          </a:p>
          <a:p>
            <a:pPr>
              <a:spcBef>
                <a:spcPct val="0"/>
              </a:spcBef>
            </a:pPr>
            <a:r>
              <a:rPr lang="en-US" smtClean="0"/>
              <a:t>Pleasant and charming, but on own terms</a:t>
            </a:r>
          </a:p>
          <a:p>
            <a:pPr>
              <a:spcBef>
                <a:spcPct val="0"/>
              </a:spcBef>
            </a:pPr>
            <a:r>
              <a:rPr lang="en-US" smtClean="0"/>
              <a:t>Often appear uncommunicative, cool, independent, competitive</a:t>
            </a:r>
          </a:p>
          <a:p>
            <a:pPr>
              <a:spcBef>
                <a:spcPct val="0"/>
              </a:spcBef>
            </a:pPr>
            <a:r>
              <a:rPr lang="en-US" smtClean="0"/>
              <a:t>Focus on today</a:t>
            </a:r>
          </a:p>
          <a:p>
            <a:pPr>
              <a:spcBef>
                <a:spcPct val="0"/>
              </a:spcBef>
            </a:pPr>
            <a:r>
              <a:rPr lang="en-US" smtClean="0"/>
              <a:t>Toxic relationships, Analytical boss and Controller subordinate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C86798-346E-4FE3-A8CE-F2AE6E0358EB}" type="slidenum">
              <a:rPr lang="en-US"/>
              <a:pPr/>
              <a:t>19</a:t>
            </a:fld>
            <a:endParaRPr lang="en-US"/>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743A53-676F-4A0C-8862-FD4528A17426}" type="slidenum">
              <a:rPr lang="en-US"/>
              <a:pPr/>
              <a:t>20</a:t>
            </a:fld>
            <a:endParaRPr lang="en-US"/>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Intuition-oriented</a:t>
            </a:r>
          </a:p>
          <a:p>
            <a:pPr>
              <a:spcBef>
                <a:spcPct val="0"/>
              </a:spcBef>
            </a:pPr>
            <a:r>
              <a:rPr lang="en-US" smtClean="0"/>
              <a:t>Like to involve others as supporters</a:t>
            </a:r>
          </a:p>
          <a:p>
            <a:pPr>
              <a:spcBef>
                <a:spcPct val="0"/>
              </a:spcBef>
            </a:pPr>
            <a:r>
              <a:rPr lang="en-US" smtClean="0"/>
              <a:t>Communicative, warm approachable</a:t>
            </a:r>
          </a:p>
          <a:p>
            <a:pPr>
              <a:spcBef>
                <a:spcPct val="0"/>
              </a:spcBef>
            </a:pPr>
            <a:r>
              <a:rPr lang="en-US" smtClean="0"/>
              <a:t>Will take risks accordingly</a:t>
            </a:r>
          </a:p>
          <a:p>
            <a:pPr>
              <a:spcBef>
                <a:spcPct val="0"/>
              </a:spcBef>
            </a:pPr>
            <a:r>
              <a:rPr lang="en-US" smtClean="0"/>
              <a:t>Like change</a:t>
            </a:r>
          </a:p>
          <a:p>
            <a:pPr>
              <a:spcBef>
                <a:spcPct val="0"/>
              </a:spcBef>
            </a:pPr>
            <a:r>
              <a:rPr lang="en-US" smtClean="0"/>
              <a:t>Act quickly, but can be undisciplined</a:t>
            </a:r>
          </a:p>
          <a:p>
            <a:pPr>
              <a:spcBef>
                <a:spcPct val="0"/>
              </a:spcBef>
            </a:pPr>
            <a:r>
              <a:rPr lang="en-US" smtClean="0"/>
              <a:t>Dreamers – spend much time and effort moving toward a dream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21A3ED-4949-4F44-8DC2-C995AB5F5340}" type="slidenum">
              <a:rPr lang="en-US"/>
              <a:pPr/>
              <a:t>3</a:t>
            </a:fld>
            <a:endParaRPr 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721826-24C6-46DD-A963-FB1CDDCF0160}" type="slidenum">
              <a:rPr lang="en-US"/>
              <a:pPr/>
              <a:t>21</a:t>
            </a:fld>
            <a:endParaRPr lang="en-US"/>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92990A-3E6F-48E6-95B7-4513557C6720}" type="slidenum">
              <a:rPr lang="en-US"/>
              <a:pPr/>
              <a:t>22</a:t>
            </a:fld>
            <a:endParaRPr lang="en-US"/>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CA76B37-8403-4820-A7EC-4F4354C804BB}" type="slidenum">
              <a:rPr lang="en-US"/>
              <a:pPr/>
              <a:t>23</a:t>
            </a:fld>
            <a:endParaRPr lang="en-US"/>
          </a:p>
        </p:txBody>
      </p:sp>
      <p:sp>
        <p:nvSpPr>
          <p:cNvPr id="16486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164868" name="Rectangle 3"/>
          <p:cNvSpPr>
            <a:spLocks noGrp="1" noChangeArrowheads="1"/>
          </p:cNvSpPr>
          <p:nvPr>
            <p:ph type="body" idx="1"/>
          </p:nvPr>
        </p:nvSpPr>
        <p:spPr bwMode="auto">
          <a:xfrm>
            <a:off x="914400" y="4343400"/>
            <a:ext cx="5029200" cy="4114800"/>
          </a:xfrm>
          <a:noFill/>
        </p:spPr>
        <p:txBody>
          <a:bodyPr wrap="square" lIns="91418" tIns="45709" rIns="91418" bIns="45709" numCol="1" anchor="t" anchorCtr="0" compatLnSpc="1">
            <a:prstTxWarp prst="textNoShape">
              <a:avLst/>
            </a:prstTxWarp>
          </a:bodyPr>
          <a:lstStyle/>
          <a:p>
            <a:pPr>
              <a:spcBef>
                <a:spcPct val="0"/>
              </a:spcBef>
            </a:pPr>
            <a:r>
              <a:rPr lang="en-US" smtClean="0"/>
              <a:t>Examples:</a:t>
            </a:r>
          </a:p>
          <a:p>
            <a:pPr>
              <a:spcBef>
                <a:spcPct val="0"/>
              </a:spcBef>
            </a:pPr>
            <a:endParaRPr lang="en-US" smtClean="0"/>
          </a:p>
          <a:p>
            <a:pPr>
              <a:spcBef>
                <a:spcPct val="0"/>
              </a:spcBef>
            </a:pPr>
            <a:r>
              <a:rPr lang="en-US" smtClean="0"/>
              <a:t>?Albert Einstein – Analyzer</a:t>
            </a:r>
          </a:p>
          <a:p>
            <a:pPr>
              <a:spcBef>
                <a:spcPct val="0"/>
              </a:spcBef>
            </a:pPr>
            <a:r>
              <a:rPr lang="en-US" smtClean="0"/>
              <a:t>?Eleanor Roosevelt- Analyzer/Controller</a:t>
            </a:r>
          </a:p>
          <a:p>
            <a:pPr>
              <a:spcBef>
                <a:spcPct val="0"/>
              </a:spcBef>
            </a:pPr>
            <a:r>
              <a:rPr lang="en-US" smtClean="0"/>
              <a:t>?Steve Jobs – Controller/Persuader</a:t>
            </a:r>
          </a:p>
          <a:p>
            <a:pPr>
              <a:spcBef>
                <a:spcPct val="0"/>
              </a:spcBef>
            </a:pPr>
            <a:r>
              <a:rPr lang="en-US" smtClean="0"/>
              <a:t>?Elaine from Seinfeld – Controller</a:t>
            </a:r>
          </a:p>
          <a:p>
            <a:pPr>
              <a:spcBef>
                <a:spcPct val="0"/>
              </a:spcBef>
            </a:pPr>
            <a:r>
              <a:rPr lang="en-US" smtClean="0"/>
              <a:t>?John Denver – Stabilizer</a:t>
            </a:r>
          </a:p>
          <a:p>
            <a:pPr>
              <a:spcBef>
                <a:spcPct val="0"/>
              </a:spcBef>
            </a:pPr>
            <a:r>
              <a:rPr lang="en-US" smtClean="0"/>
              <a:t>?George W. – Controller?/Stabilizer?</a:t>
            </a:r>
          </a:p>
          <a:p>
            <a:pPr>
              <a:spcBef>
                <a:spcPct val="0"/>
              </a:spcBef>
            </a:pPr>
            <a:r>
              <a:rPr lang="en-US" smtClean="0"/>
              <a:t>?Lucy from Peanuts – Controller</a:t>
            </a:r>
          </a:p>
          <a:p>
            <a:pPr>
              <a:spcBef>
                <a:spcPct val="0"/>
              </a:spcBef>
            </a:pPr>
            <a:r>
              <a:rPr lang="en-US" smtClean="0"/>
              <a:t>?Johnny Carson – Persuader/Controller</a:t>
            </a:r>
          </a:p>
          <a:p>
            <a:pPr>
              <a:spcBef>
                <a:spcPct val="0"/>
              </a:spcBef>
            </a:pPr>
            <a:r>
              <a:rPr lang="en-US" smtClean="0"/>
              <a:t>?Picasso – Persuader?</a:t>
            </a:r>
          </a:p>
          <a:p>
            <a:pPr>
              <a:spcBef>
                <a:spcPct val="0"/>
              </a:spcBef>
            </a:pPr>
            <a:endParaRPr lang="en-US" smtClean="0"/>
          </a:p>
          <a:p>
            <a:pPr>
              <a:spcBef>
                <a:spcPct val="0"/>
              </a:spcBef>
            </a:pPr>
            <a:r>
              <a:rPr lang="en-US" smtClean="0"/>
              <a:t>There is much generalization here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D9730F9-AF43-4CA9-B396-29F5152573BA}" type="slidenum">
              <a:rPr lang="en-US"/>
              <a:pPr/>
              <a:t>24</a:t>
            </a:fld>
            <a:endParaRPr lang="en-US"/>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FD84F0F-FCCB-4F1C-ACA0-8E692F7298F4}" type="slidenum">
              <a:rPr lang="en-US"/>
              <a:pPr/>
              <a:t>25</a:t>
            </a:fld>
            <a:endParaRPr lang="en-US"/>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1B34EB3-086C-4D3C-88B6-20DA8504459A}" type="slidenum">
              <a:rPr lang="en-US"/>
              <a:pPr/>
              <a:t>26</a:t>
            </a:fld>
            <a:endParaRPr lang="en-US"/>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61BFA61-099B-4BBD-A036-F1D7B2A880E6}" type="slidenum">
              <a:rPr lang="en-US"/>
              <a:pPr/>
              <a:t>27</a:t>
            </a:fld>
            <a:endParaRPr lang="en-US"/>
          </a:p>
        </p:txBody>
      </p:sp>
      <p:sp>
        <p:nvSpPr>
          <p:cNvPr id="169987"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169988"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64F798-27EC-4611-B026-A67D4DC19E94}" type="slidenum">
              <a:rPr lang="en-US"/>
              <a:pPr/>
              <a:t>28</a:t>
            </a:fld>
            <a:endParaRPr lang="en-US"/>
          </a:p>
        </p:txBody>
      </p:sp>
      <p:sp>
        <p:nvSpPr>
          <p:cNvPr id="171011"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171012"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r>
              <a:rPr lang="en-US" dirty="0" smtClean="0"/>
              <a:t>I want to show you why it’s so important to know your impact.  Clearly we need to know our impact to make our communications and relationships work.  When our intent (purpose) matches /equals our impact (behavior), then we are experienced as credible.</a:t>
            </a:r>
          </a:p>
          <a:p>
            <a:pPr>
              <a:spcBef>
                <a:spcPct val="0"/>
              </a:spcBef>
            </a:pPr>
            <a:r>
              <a:rPr lang="en-US" dirty="0" smtClean="0"/>
              <a:t>FLIPCHART</a:t>
            </a:r>
          </a:p>
          <a:p>
            <a:pPr>
              <a:spcBef>
                <a:spcPct val="0"/>
              </a:spcBef>
            </a:pPr>
            <a:r>
              <a:rPr lang="en-US" dirty="0" smtClean="0"/>
              <a:t>Write </a:t>
            </a:r>
            <a:r>
              <a:rPr lang="en-US" b="1" dirty="0" smtClean="0"/>
              <a:t>Intent = Impact </a:t>
            </a:r>
            <a:r>
              <a:rPr lang="en-US" dirty="0" smtClean="0"/>
              <a:t>in center of flipchart</a:t>
            </a:r>
          </a:p>
          <a:p>
            <a:pPr>
              <a:spcBef>
                <a:spcPct val="0"/>
              </a:spcBef>
            </a:pPr>
            <a:r>
              <a:rPr lang="en-US" dirty="0" smtClean="0"/>
              <a:t>Credibility involves two variables; I trust you and I respect you.</a:t>
            </a:r>
          </a:p>
          <a:p>
            <a:pPr>
              <a:spcBef>
                <a:spcPct val="0"/>
              </a:spcBef>
            </a:pPr>
            <a:r>
              <a:rPr lang="en-US" b="1" dirty="0" smtClean="0"/>
              <a:t>Write the word CREDIBLE in the lower right hand corner with the bullets Trust and Respect under it.</a:t>
            </a:r>
          </a:p>
          <a:p>
            <a:pPr>
              <a:spcBef>
                <a:spcPct val="0"/>
              </a:spcBef>
            </a:pPr>
            <a:r>
              <a:rPr lang="en-US" dirty="0" smtClean="0"/>
              <a:t>Think of someone who is credible in your eyes.  Do you trust them?  Respect them?  Here’s another way to say the same thing:  “What I think and what I say (Intent) needs to equal what I do (Impact).</a:t>
            </a:r>
          </a:p>
          <a:p>
            <a:pPr>
              <a:spcBef>
                <a:spcPct val="0"/>
              </a:spcBef>
            </a:pPr>
            <a:r>
              <a:rPr lang="en-US" b="1" dirty="0" smtClean="0"/>
              <a:t>Write “Think and Say” above Intent.  Write “Do” above Impact.</a:t>
            </a:r>
          </a:p>
          <a:p>
            <a:pPr>
              <a:spcBef>
                <a:spcPct val="0"/>
              </a:spcBef>
            </a:pPr>
            <a:r>
              <a:rPr lang="en-US" dirty="0" smtClean="0"/>
              <a:t>When this happens, I am credible.</a:t>
            </a:r>
          </a:p>
          <a:p>
            <a:pPr>
              <a:spcBef>
                <a:spcPct val="0"/>
              </a:spcBef>
            </a:pPr>
            <a:r>
              <a:rPr lang="en-US" dirty="0" smtClean="0"/>
              <a:t>Now I’m going to destroy this model with one simple line.  If this happens, the consequence is automatic and there is nothing you can do about it.  Here’s the line.</a:t>
            </a:r>
          </a:p>
          <a:p>
            <a:pPr>
              <a:spcBef>
                <a:spcPct val="0"/>
              </a:spcBef>
            </a:pPr>
            <a:r>
              <a:rPr lang="en-US" b="1" dirty="0" smtClean="0"/>
              <a:t>Draw a line diagonally through the equal sign.</a:t>
            </a:r>
          </a:p>
          <a:p>
            <a:pPr>
              <a:spcBef>
                <a:spcPct val="0"/>
              </a:spcBef>
            </a:pPr>
            <a:r>
              <a:rPr lang="en-US" dirty="0" smtClean="0"/>
              <a:t>When my intent does not equal my impact, then what I think and what I say does not match what I do- this is immediate and automatic.  People guess the “intent.”</a:t>
            </a:r>
          </a:p>
          <a:p>
            <a:pPr>
              <a:spcBef>
                <a:spcPct val="0"/>
              </a:spcBef>
            </a:pPr>
            <a:r>
              <a:rPr lang="en-US" b="1" dirty="0" smtClean="0"/>
              <a:t>Draw the rounded arrow from Impact to Intent and write “GUESS!”</a:t>
            </a:r>
          </a:p>
          <a:p>
            <a:pPr>
              <a:spcBef>
                <a:spcPct val="0"/>
              </a:spcBef>
            </a:pPr>
            <a:r>
              <a:rPr lang="en-US" dirty="0" smtClean="0"/>
              <a:t>Examples of Guessing:</a:t>
            </a:r>
          </a:p>
          <a:p>
            <a:pPr>
              <a:spcBef>
                <a:spcPct val="0"/>
              </a:spcBef>
            </a:pPr>
            <a:r>
              <a:rPr lang="en-US" dirty="0" smtClean="0"/>
              <a:t>You know what the real agenda is don’t you?</a:t>
            </a:r>
          </a:p>
          <a:p>
            <a:pPr>
              <a:spcBef>
                <a:spcPct val="0"/>
              </a:spcBef>
            </a:pPr>
            <a:r>
              <a:rPr lang="en-US" dirty="0" smtClean="0"/>
              <a:t>You know why this is happening, don’t you?</a:t>
            </a:r>
          </a:p>
          <a:p>
            <a:pPr>
              <a:spcBef>
                <a:spcPct val="0"/>
              </a:spcBef>
            </a:pPr>
            <a:r>
              <a:rPr lang="en-US" dirty="0" smtClean="0"/>
              <a:t>You know why he/she was promoted, don’t you?</a:t>
            </a:r>
          </a:p>
          <a:p>
            <a:pPr>
              <a:spcBef>
                <a:spcPct val="0"/>
              </a:spcBef>
            </a:pPr>
            <a:r>
              <a:rPr lang="en-US" dirty="0" smtClean="0"/>
              <a:t>You know what’s going to happen next, don’t you?</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FA01D69-3F26-430E-89A1-950ACDF308DD}" type="slidenum">
              <a:rPr lang="en-US"/>
              <a:pPr/>
              <a:t>29</a:t>
            </a:fld>
            <a:endParaRPr lang="en-US"/>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E1477A-344D-4DE2-8507-D0B957F17D37}" type="slidenum">
              <a:rPr lang="en-US"/>
              <a:pPr/>
              <a:t>30</a:t>
            </a:fld>
            <a:endParaRPr lang="en-US"/>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67E7B2A-F9ED-41C9-B92B-D6B2FF82D7C3}" type="slidenum">
              <a:rPr lang="en-US"/>
              <a:pPr/>
              <a:t>4</a:t>
            </a:fld>
            <a:endParaRPr lang="en-US"/>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Pass out profiles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723207D-32E5-43D6-8255-F5A21062D4E5}" type="slidenum">
              <a:rPr lang="en-US"/>
              <a:pPr/>
              <a:t>31</a:t>
            </a:fld>
            <a:endParaRPr lang="en-US"/>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99D5FF-A1B4-4EB7-9E69-608A971FEC98}" type="slidenum">
              <a:rPr lang="en-US"/>
              <a:pPr/>
              <a:t>32</a:t>
            </a:fld>
            <a:endParaRPr lang="en-US"/>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BECDF30-C570-4918-858A-E8D117E250A9}" type="slidenum">
              <a:rPr lang="en-US"/>
              <a:pPr/>
              <a:t>33</a:t>
            </a:fld>
            <a:endParaRPr lang="en-US"/>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DF1FD6-4E60-4122-804E-13B81E393AB9}" type="slidenum">
              <a:rPr lang="en-US"/>
              <a:pPr/>
              <a:t>34</a:t>
            </a:fld>
            <a:endParaRPr lang="en-US"/>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212C177-2E8C-4D88-99C2-7429962FCECF}" type="slidenum">
              <a:rPr lang="en-US"/>
              <a:pPr/>
              <a:t>35</a:t>
            </a:fld>
            <a:endParaRPr lang="en-US"/>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343DC6-8576-443F-9824-8D01CDA36810}" type="slidenum">
              <a:rPr lang="en-US"/>
              <a:pPr/>
              <a:t>36</a:t>
            </a:fld>
            <a:endParaRPr lang="en-US"/>
          </a:p>
        </p:txBody>
      </p:sp>
      <p:sp>
        <p:nvSpPr>
          <p:cNvPr id="179203"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179204"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r>
              <a:rPr lang="en-US" smtClean="0"/>
              <a:t>Will we move people into their style groups for this?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736D8EB-254D-401F-9D3B-123E56AD4FC6}" type="slidenum">
              <a:rPr lang="en-US"/>
              <a:pPr/>
              <a:t>37</a:t>
            </a:fld>
            <a:endParaRPr lang="en-US"/>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B24951-091D-49D3-8A9B-3DB79B75F222}" type="slidenum">
              <a:rPr lang="en-US"/>
              <a:pPr/>
              <a:t>38</a:t>
            </a:fld>
            <a:endParaRPr lang="en-US"/>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What people see is 93% of what is communicated</a:t>
            </a:r>
          </a:p>
          <a:p>
            <a:pPr>
              <a:spcBef>
                <a:spcPct val="0"/>
              </a:spcBef>
            </a:pPr>
            <a:endParaRPr lang="en-US" smtClean="0"/>
          </a:p>
          <a:p>
            <a:pPr>
              <a:spcBef>
                <a:spcPct val="0"/>
              </a:spcBef>
            </a:pPr>
            <a:r>
              <a:rPr lang="en-US" smtClean="0"/>
              <a:t>What people say is only 7% of what is communicated!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B3663C3-BBBE-4B1F-95C0-6E6A00C6059A}" type="slidenum">
              <a:rPr lang="en-US"/>
              <a:pPr/>
              <a:t>39</a:t>
            </a:fld>
            <a:endParaRPr lang="en-US"/>
          </a:p>
        </p:txBody>
      </p:sp>
      <p:sp>
        <p:nvSpPr>
          <p:cNvPr id="182275" name="Rectangle 2"/>
          <p:cNvSpPr>
            <a:spLocks noGrp="1" noRot="1" noChangeAspect="1" noChangeArrowheads="1" noTextEdit="1"/>
          </p:cNvSpPr>
          <p:nvPr>
            <p:ph type="sldImg"/>
          </p:nvPr>
        </p:nvSpPr>
        <p:spPr bwMode="auto">
          <a:xfrm>
            <a:off x="1133475" y="674688"/>
            <a:ext cx="4595813" cy="3448050"/>
          </a:xfrm>
          <a:noFill/>
          <a:ln>
            <a:solidFill>
              <a:srgbClr val="000000"/>
            </a:solidFill>
            <a:miter lim="800000"/>
            <a:headEnd/>
            <a:tailEnd/>
          </a:ln>
        </p:spPr>
      </p:sp>
      <p:sp>
        <p:nvSpPr>
          <p:cNvPr id="182276"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5B6AC51-5BAE-4839-BA85-68DBB1B5175D}" type="slidenum">
              <a:rPr lang="en-US"/>
              <a:pPr/>
              <a:t>40</a:t>
            </a:fld>
            <a:endParaRPr lang="en-US"/>
          </a:p>
        </p:txBody>
      </p:sp>
      <p:sp>
        <p:nvSpPr>
          <p:cNvPr id="183299" name="Rectangle 2"/>
          <p:cNvSpPr>
            <a:spLocks noGrp="1" noRot="1" noChangeAspect="1" noChangeArrowheads="1" noTextEdit="1"/>
          </p:cNvSpPr>
          <p:nvPr>
            <p:ph type="sldImg"/>
          </p:nvPr>
        </p:nvSpPr>
        <p:spPr bwMode="auto">
          <a:xfrm>
            <a:off x="1133475" y="674688"/>
            <a:ext cx="4595813" cy="3448050"/>
          </a:xfrm>
          <a:noFill/>
          <a:ln>
            <a:solidFill>
              <a:srgbClr val="000000"/>
            </a:solidFill>
            <a:miter lim="800000"/>
            <a:headEnd/>
            <a:tailEnd/>
          </a:ln>
        </p:spPr>
      </p:sp>
      <p:sp>
        <p:nvSpPr>
          <p:cNvPr id="183300"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3831A0-050E-48CA-9C9C-F3F066EEA264}" type="slidenum">
              <a:rPr lang="en-US"/>
              <a:pPr/>
              <a:t>5</a:t>
            </a:fld>
            <a:endParaRPr lang="en-US"/>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FD4748-05D0-456C-86DB-F30EDA5855DD}" type="slidenum">
              <a:rPr lang="en-US"/>
              <a:pPr/>
              <a:t>41</a:t>
            </a:fld>
            <a:endParaRPr lang="en-US"/>
          </a:p>
        </p:txBody>
      </p:sp>
      <p:sp>
        <p:nvSpPr>
          <p:cNvPr id="184323" name="Rectangle 2"/>
          <p:cNvSpPr>
            <a:spLocks noGrp="1" noRot="1" noChangeAspect="1" noChangeArrowheads="1" noTextEdit="1"/>
          </p:cNvSpPr>
          <p:nvPr>
            <p:ph type="sldImg"/>
          </p:nvPr>
        </p:nvSpPr>
        <p:spPr bwMode="auto">
          <a:xfrm>
            <a:off x="1133475" y="674688"/>
            <a:ext cx="4595813" cy="3448050"/>
          </a:xfrm>
          <a:noFill/>
          <a:ln>
            <a:solidFill>
              <a:srgbClr val="000000"/>
            </a:solidFill>
            <a:miter lim="800000"/>
            <a:headEnd/>
            <a:tailEnd/>
          </a:ln>
        </p:spPr>
      </p:sp>
      <p:sp>
        <p:nvSpPr>
          <p:cNvPr id="184324"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F11ADAC-B6D1-4224-9FD8-E5BFAEED7A24}" type="slidenum">
              <a:rPr lang="en-US"/>
              <a:pPr/>
              <a:t>42</a:t>
            </a:fld>
            <a:endParaRPr lang="en-US"/>
          </a:p>
        </p:txBody>
      </p:sp>
      <p:sp>
        <p:nvSpPr>
          <p:cNvPr id="185347" name="Rectangle 2"/>
          <p:cNvSpPr>
            <a:spLocks noGrp="1" noRot="1" noChangeAspect="1" noChangeArrowheads="1" noTextEdit="1"/>
          </p:cNvSpPr>
          <p:nvPr>
            <p:ph type="sldImg"/>
          </p:nvPr>
        </p:nvSpPr>
        <p:spPr bwMode="auto">
          <a:xfrm>
            <a:off x="1133475" y="674688"/>
            <a:ext cx="4595813" cy="3448050"/>
          </a:xfrm>
          <a:noFill/>
          <a:ln>
            <a:solidFill>
              <a:srgbClr val="000000"/>
            </a:solidFill>
            <a:miter lim="800000"/>
            <a:headEnd/>
            <a:tailEnd/>
          </a:ln>
        </p:spPr>
      </p:sp>
      <p:sp>
        <p:nvSpPr>
          <p:cNvPr id="185348"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15728D2-5704-49BE-A3C9-8058E6FFC664}" type="slidenum">
              <a:rPr lang="en-US"/>
              <a:pPr/>
              <a:t>43</a:t>
            </a:fld>
            <a:endParaRPr lang="en-US"/>
          </a:p>
        </p:txBody>
      </p:sp>
      <p:sp>
        <p:nvSpPr>
          <p:cNvPr id="186371"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186372"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r>
              <a:rPr lang="en-US" smtClean="0"/>
              <a:t>Will we move people into their style groups for this?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A7925C5-F864-445E-A1BA-83F080697207}" type="slidenum">
              <a:rPr lang="en-US"/>
              <a:pPr/>
              <a:t>44</a:t>
            </a:fld>
            <a:endParaRPr lang="en-US"/>
          </a:p>
        </p:txBody>
      </p:sp>
      <p:sp>
        <p:nvSpPr>
          <p:cNvPr id="187395"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187396"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r>
              <a:rPr lang="en-US" smtClean="0"/>
              <a:t>Question:</a:t>
            </a:r>
          </a:p>
          <a:p>
            <a:pPr>
              <a:spcBef>
                <a:spcPct val="0"/>
              </a:spcBef>
            </a:pPr>
            <a:r>
              <a:rPr lang="en-US" smtClean="0"/>
              <a:t>Will they be able to complete this for one another? Do they need to know each other to do this?</a:t>
            </a:r>
          </a:p>
          <a:p>
            <a:pPr>
              <a:spcBef>
                <a:spcPct val="0"/>
              </a:spcBef>
            </a:pPr>
            <a:endParaRPr lang="en-US" smtClean="0"/>
          </a:p>
          <a:p>
            <a:pPr>
              <a:spcBef>
                <a:spcPct val="0"/>
              </a:spcBef>
            </a:pPr>
            <a:r>
              <a:rPr lang="en-US" smtClean="0"/>
              <a:t>If so, can this be a take home?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1CF1235-2C0D-4753-BAEF-43D1437EB86D}" type="slidenum">
              <a:rPr lang="en-US"/>
              <a:pPr/>
              <a:t>45</a:t>
            </a:fld>
            <a:endParaRPr lang="en-US"/>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20"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Behavior is what we say and do and how we say it and do it.</a:t>
            </a:r>
          </a:p>
          <a:p>
            <a:pPr>
              <a:spcBef>
                <a:spcPct val="0"/>
              </a:spcBef>
            </a:pPr>
            <a:endParaRPr lang="en-US" smtClean="0"/>
          </a:p>
          <a:p>
            <a:pPr>
              <a:spcBef>
                <a:spcPct val="0"/>
              </a:spcBef>
            </a:pPr>
            <a:r>
              <a:rPr lang="en-US" smtClean="0"/>
              <a:t>It can get in the way of our intentions because it is so habitual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ABAF8A-9CAC-46B5-85E0-21CBE88B7C7A}" type="slidenum">
              <a:rPr lang="en-US"/>
              <a:pPr/>
              <a:t>46</a:t>
            </a:fld>
            <a:endParaRPr lang="en-US"/>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9EA370-ED06-41F8-BC46-30081E4CD329}" type="slidenum">
              <a:rPr lang="en-US"/>
              <a:pPr/>
              <a:t>47</a:t>
            </a:fld>
            <a:endParaRPr lang="en-US"/>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8"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Think about your communication disasters… when an effort to communicate fails, our common reaction is “worked before, must be his/her problem.”</a:t>
            </a:r>
          </a:p>
          <a:p>
            <a:pPr>
              <a:spcBef>
                <a:spcPct val="0"/>
              </a:spcBef>
            </a:pPr>
            <a:endParaRPr lang="en-US" smtClean="0"/>
          </a:p>
          <a:p>
            <a:pPr>
              <a:spcBef>
                <a:spcPct val="0"/>
              </a:spcBef>
            </a:pPr>
            <a:r>
              <a:rPr lang="en-US" smtClean="0"/>
              <a:t>Or, was a behavioral preference of mine at least partially to blame for the poor results?</a:t>
            </a:r>
          </a:p>
          <a:p>
            <a:pPr>
              <a:spcBef>
                <a:spcPct val="0"/>
              </a:spcBef>
            </a:pPr>
            <a:endParaRPr lang="en-US" smtClean="0"/>
          </a:p>
          <a:p>
            <a:pPr>
              <a:spcBef>
                <a:spcPct val="0"/>
              </a:spcBef>
            </a:pPr>
            <a:r>
              <a:rPr lang="en-US" smtClean="0"/>
              <a:t>Understanding our own style is VITAL to our communication success.</a:t>
            </a:r>
          </a:p>
          <a:p>
            <a:pPr>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8FD105-B882-48D9-97BE-A2E39C3BA636}" type="slidenum">
              <a:rPr lang="en-US"/>
              <a:pPr/>
              <a:t>48</a:t>
            </a:fld>
            <a:endParaRPr lang="en-US"/>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6DEAD2D-C091-43E4-BE27-BDEE4A3D53A9}" type="slidenum">
              <a:rPr lang="en-US"/>
              <a:pPr/>
              <a:t>49</a:t>
            </a:fld>
            <a:endParaRPr lang="en-US"/>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6"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Feedback: Did you understand? Do you agree?</a:t>
            </a:r>
          </a:p>
          <a:p>
            <a:pPr>
              <a:spcBef>
                <a:spcPct val="0"/>
              </a:spcBef>
            </a:pPr>
            <a:r>
              <a:rPr lang="en-US" smtClean="0"/>
              <a:t>Channels: Send message verbally, follow up memo, detailed history for Analytical or a visual</a:t>
            </a:r>
          </a:p>
          <a:p>
            <a:pPr>
              <a:spcBef>
                <a:spcPct val="0"/>
              </a:spcBef>
            </a:pPr>
            <a:endParaRPr lang="en-US" smtClean="0"/>
          </a:p>
          <a:p>
            <a:pPr>
              <a:spcBef>
                <a:spcPct val="0"/>
              </a:spcBef>
            </a:pPr>
            <a:r>
              <a:rPr lang="en-US" smtClean="0"/>
              <a:t>Sensitive to receiver: Are they listening, distracted, tuned out?</a:t>
            </a:r>
          </a:p>
          <a:p>
            <a:pPr>
              <a:spcBef>
                <a:spcPct val="0"/>
              </a:spcBef>
            </a:pPr>
            <a:endParaRPr lang="en-US" smtClean="0"/>
          </a:p>
          <a:p>
            <a:pPr>
              <a:spcBef>
                <a:spcPct val="0"/>
              </a:spcBef>
            </a:pPr>
            <a:r>
              <a:rPr lang="en-US" smtClean="0"/>
              <a:t>Symbolic: attitudes, word choice, cultural differences</a:t>
            </a:r>
          </a:p>
          <a:p>
            <a:pPr>
              <a:spcBef>
                <a:spcPct val="0"/>
              </a:spcBef>
            </a:pPr>
            <a:endParaRPr lang="en-US" smtClean="0"/>
          </a:p>
          <a:p>
            <a:pPr>
              <a:spcBef>
                <a:spcPct val="0"/>
              </a:spcBef>
            </a:pPr>
            <a:r>
              <a:rPr lang="en-US" smtClean="0"/>
              <a:t>Use simple language and repetition because we tend to not acknowledge that we weren’t listening…</a:t>
            </a:r>
          </a:p>
          <a:p>
            <a:pPr>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C2686A-CE83-464A-9BAA-7713FB3F8371}" type="slidenum">
              <a:rPr lang="en-US"/>
              <a:pPr/>
              <a:t>50</a:t>
            </a:fld>
            <a:endParaRPr lang="en-US"/>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3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0091FCC-F97D-4FF4-91DE-68DACA0AF1F9}" type="slidenum">
              <a:rPr lang="en-US"/>
              <a:pPr/>
              <a:t>6</a:t>
            </a:fld>
            <a:endParaRPr lang="en-US"/>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Talk a bit about Behavior Styles profile.</a:t>
            </a:r>
          </a:p>
          <a:p>
            <a:pPr>
              <a:spcBef>
                <a:spcPct val="0"/>
              </a:spcBef>
            </a:pPr>
            <a:r>
              <a:rPr lang="en-US" smtClean="0"/>
              <a:t>We’re going to apply that knowledge as it relates to Interpersonal Communications.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58E328-FB60-47F6-88AF-0A891A5AEE4B}" type="slidenum">
              <a:rPr lang="en-US"/>
              <a:pPr/>
              <a:t>51</a:t>
            </a:fld>
            <a:endParaRPr lang="en-US"/>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46E7B22-4313-441C-BBC4-F71F9C88CE81}" type="slidenum">
              <a:rPr lang="en-US"/>
              <a:pPr/>
              <a:t>52</a:t>
            </a:fld>
            <a:endParaRPr lang="en-US"/>
          </a:p>
        </p:txBody>
      </p:sp>
      <p:sp>
        <p:nvSpPr>
          <p:cNvPr id="196611"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p:spPr>
      </p:sp>
      <p:sp>
        <p:nvSpPr>
          <p:cNvPr id="196612"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r>
              <a:rPr lang="en-US" smtClean="0"/>
              <a:t>Do you want to include these next slides on active listening, paraphrasing and giving feedback for reference only and not cover it? It seems like it’s “extra” material, which is how I dealt with it at the Institute.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B7B3D0-96D6-4A5C-8B95-7FF140C7EF6B}" type="slidenum">
              <a:rPr lang="en-US"/>
              <a:pPr/>
              <a:t>56</a:t>
            </a:fld>
            <a:endParaRPr lang="en-US"/>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18483C-C7F6-4AA7-963F-A0AE15872B74}" type="slidenum">
              <a:rPr lang="en-US"/>
              <a:pPr/>
              <a:t>57</a:t>
            </a:fld>
            <a:endParaRPr lang="en-US"/>
          </a:p>
        </p:txBody>
      </p:sp>
      <p:sp>
        <p:nvSpPr>
          <p:cNvPr id="20173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201732" name="Rectangle 3"/>
          <p:cNvSpPr>
            <a:spLocks noGrp="1" noChangeArrowheads="1"/>
          </p:cNvSpPr>
          <p:nvPr>
            <p:ph type="body" idx="1"/>
          </p:nvPr>
        </p:nvSpPr>
        <p:spPr bwMode="auto">
          <a:xfrm>
            <a:off x="914400" y="4343400"/>
            <a:ext cx="5029200" cy="4114800"/>
          </a:xfrm>
          <a:noFill/>
        </p:spPr>
        <p:txBody>
          <a:bodyPr wrap="square" lIns="91418" tIns="45709" rIns="91418" bIns="45709"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A33626-211E-40C9-8555-70F390E5FD83}" type="slidenum">
              <a:rPr lang="en-US"/>
              <a:pPr/>
              <a:t>58</a:t>
            </a:fld>
            <a:endParaRPr lang="en-US"/>
          </a:p>
        </p:txBody>
      </p:sp>
      <p:sp>
        <p:nvSpPr>
          <p:cNvPr id="202755" name="Rectangle 2"/>
          <p:cNvSpPr>
            <a:spLocks noGrp="1" noRot="1" noChangeAspect="1" noChangeArrowheads="1" noTextEdit="1"/>
          </p:cNvSpPr>
          <p:nvPr>
            <p:ph type="sldImg"/>
          </p:nvPr>
        </p:nvSpPr>
        <p:spPr bwMode="auto">
          <a:xfrm>
            <a:off x="1133475" y="674688"/>
            <a:ext cx="4595813" cy="3448050"/>
          </a:xfrm>
          <a:noFill/>
          <a:ln>
            <a:solidFill>
              <a:srgbClr val="000000"/>
            </a:solidFill>
            <a:miter lim="800000"/>
            <a:headEnd/>
            <a:tailEnd/>
          </a:ln>
        </p:spPr>
      </p:sp>
      <p:sp>
        <p:nvSpPr>
          <p:cNvPr id="202756"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DC27BDF-8630-48DF-B1B3-0048529C6B46}" type="slidenum">
              <a:rPr lang="en-US"/>
              <a:pPr/>
              <a:t>59</a:t>
            </a:fld>
            <a:endParaRPr lang="en-US"/>
          </a:p>
        </p:txBody>
      </p:sp>
      <p:sp>
        <p:nvSpPr>
          <p:cNvPr id="203779" name="Rectangle 2"/>
          <p:cNvSpPr>
            <a:spLocks noGrp="1" noRot="1" noChangeAspect="1" noChangeArrowheads="1" noTextEdit="1"/>
          </p:cNvSpPr>
          <p:nvPr>
            <p:ph type="sldImg"/>
          </p:nvPr>
        </p:nvSpPr>
        <p:spPr bwMode="auto">
          <a:xfrm>
            <a:off x="1133475" y="674688"/>
            <a:ext cx="4595813" cy="3448050"/>
          </a:xfrm>
          <a:noFill/>
          <a:ln>
            <a:solidFill>
              <a:srgbClr val="000000"/>
            </a:solidFill>
            <a:miter lim="800000"/>
            <a:headEnd/>
            <a:tailEnd/>
          </a:ln>
        </p:spPr>
      </p:sp>
      <p:sp>
        <p:nvSpPr>
          <p:cNvPr id="203780"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36CC03-2AB9-46F4-B549-FD19D63F8068}" type="slidenum">
              <a:rPr lang="en-US"/>
              <a:pPr/>
              <a:t>60</a:t>
            </a:fld>
            <a:endParaRPr lang="en-US"/>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AB4866-8026-40BD-875E-CCDE03E35ADB}" type="slidenum">
              <a:rPr lang="en-US"/>
              <a:pPr/>
              <a:t>61</a:t>
            </a:fld>
            <a:endParaRPr lang="en-US"/>
          </a:p>
        </p:txBody>
      </p:sp>
      <p:sp>
        <p:nvSpPr>
          <p:cNvPr id="205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8"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marL="228580" indent="-228580">
              <a:spcBef>
                <a:spcPct val="0"/>
              </a:spcBef>
              <a:buFontTx/>
              <a:buAutoNum type="arabicPeriod"/>
            </a:pPr>
            <a:r>
              <a:rPr lang="en-US" dirty="0" smtClean="0"/>
              <a:t>There is a transparency to your actions so your intent is clear and I am confident you will not hurt me.  I experience you as an ally, not an adversary.  I can accept admonishment, criticism and praise from you because I know you are “for me.”</a:t>
            </a:r>
          </a:p>
          <a:p>
            <a:pPr marL="228580" indent="-228580">
              <a:spcBef>
                <a:spcPct val="0"/>
              </a:spcBef>
              <a:buFontTx/>
              <a:buAutoNum type="arabicPeriod"/>
            </a:pPr>
            <a:r>
              <a:rPr lang="en-US" dirty="0" smtClean="0"/>
              <a:t>Things do not happen haphazardly.  I can find a pattern where I “predict” what is going to happen next so I don’t get surprised or hurt.  It is about adding to a common good that is bigger than an individual or group of individuals.  This is perceived integrity.</a:t>
            </a:r>
          </a:p>
          <a:p>
            <a:pPr marL="228580" indent="-228580">
              <a:spcBef>
                <a:spcPct val="0"/>
              </a:spcBef>
              <a:buFontTx/>
              <a:buAutoNum type="arabicPeriod"/>
            </a:pPr>
            <a:r>
              <a:rPr lang="en-US" dirty="0" smtClean="0"/>
              <a:t>  This third one is critical.  The first two could be present, but if this one is missing, I most likely will not be able to trust you.  I must know you CARE.  It’s my safety net.  You could be consistent, authentic and working on a higher order common goal, but if I do not know you care, I always worry.  I worry about being used-  so I “hear” and respond accordingly.</a:t>
            </a:r>
          </a:p>
          <a:p>
            <a:pPr marL="228580" indent="-228580">
              <a:spcBef>
                <a:spcPct val="0"/>
              </a:spcBef>
            </a:pP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56B7F7-0268-467B-81AB-E0E0EC0999EF}" type="slidenum">
              <a:rPr lang="en-US"/>
              <a:pPr/>
              <a:t>62</a:t>
            </a:fld>
            <a:endParaRPr lang="en-US"/>
          </a:p>
        </p:txBody>
      </p:sp>
      <p:sp>
        <p:nvSpPr>
          <p:cNvPr id="206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2"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Trust and respect do not happen easily or automatically.  Trust and respect are earned over time when you and I work on something together.  If we never work on something together, how can I </a:t>
            </a:r>
            <a:r>
              <a:rPr lang="en-US" b="1" i="1" smtClean="0"/>
              <a:t>rely on</a:t>
            </a:r>
            <a:r>
              <a:rPr lang="en-US" smtClean="0"/>
              <a:t> you or have </a:t>
            </a:r>
            <a:r>
              <a:rPr lang="en-US" b="1" i="1" smtClean="0"/>
              <a:t>high regard for </a:t>
            </a:r>
            <a:r>
              <a:rPr lang="en-US" smtClean="0"/>
              <a:t>your skills?</a:t>
            </a:r>
            <a:endParaRPr lang="en-US" b="1" i="1"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E0C7E64-C668-4F27-9409-9B5B1E53232C}" type="slidenum">
              <a:rPr lang="en-US"/>
              <a:pPr/>
              <a:t>63</a:t>
            </a:fld>
            <a:endParaRPr lang="en-US"/>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12AB569-CA22-46D3-BFDD-049CB0CCEFB0}" type="slidenum">
              <a:rPr lang="en-US"/>
              <a:pPr/>
              <a:t>7</a:t>
            </a:fld>
            <a:endParaRPr lang="en-US"/>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The balance between Technical Skills to get the job done and People Skills to make relationships work is critical in effective interpersonal communications.</a:t>
            </a:r>
          </a:p>
          <a:p>
            <a:pPr>
              <a:spcBef>
                <a:spcPct val="0"/>
              </a:spcBef>
            </a:pPr>
            <a:endParaRPr lang="en-US" smtClean="0"/>
          </a:p>
          <a:p>
            <a:pPr>
              <a:spcBef>
                <a:spcPct val="0"/>
              </a:spcBef>
            </a:pPr>
            <a:r>
              <a:rPr lang="en-US" smtClean="0"/>
              <a:t>These two sets of skills need to be in balance.  That does not mean we spend 50% of our time on each.</a:t>
            </a:r>
          </a:p>
          <a:p>
            <a:pPr>
              <a:spcBef>
                <a:spcPct val="0"/>
              </a:spcBef>
            </a:pPr>
            <a:endParaRPr lang="en-US" smtClean="0"/>
          </a:p>
          <a:p>
            <a:pPr>
              <a:spcBef>
                <a:spcPct val="0"/>
              </a:spcBef>
            </a:pPr>
            <a:r>
              <a:rPr lang="en-US" smtClean="0"/>
              <a:t>Ever hear “We have to do more, we have to do it better, and we have to do it faster?”</a:t>
            </a:r>
          </a:p>
          <a:p>
            <a:pPr>
              <a:spcBef>
                <a:spcPct val="0"/>
              </a:spcBef>
            </a:pPr>
            <a:endParaRPr lang="en-US" smtClean="0"/>
          </a:p>
          <a:p>
            <a:pPr>
              <a:spcBef>
                <a:spcPct val="0"/>
              </a:spcBef>
            </a:pPr>
            <a:r>
              <a:rPr lang="en-US" smtClean="0"/>
              <a:t>The fatal mistake is that leaders and managers try to get more, better and faster by focusing on the tasks.  This will get a short-term increase, but long-term, it always fails!  Why?  It burns people out; there is minimal regeneration (there is no time) and the talent leaves.</a:t>
            </a:r>
          </a:p>
          <a:p>
            <a:pPr>
              <a:spcBef>
                <a:spcPct val="0"/>
              </a:spcBef>
            </a:pPr>
            <a:endParaRPr lang="en-US" smtClean="0"/>
          </a:p>
          <a:p>
            <a:pPr>
              <a:spcBef>
                <a:spcPct val="0"/>
              </a:spcBef>
            </a:pPr>
            <a:r>
              <a:rPr lang="en-US" smtClean="0"/>
              <a:t>There is a way to get more, better, faster;</a:t>
            </a:r>
          </a:p>
          <a:p>
            <a:pPr>
              <a:spcBef>
                <a:spcPct val="0"/>
              </a:spcBef>
            </a:pPr>
            <a:r>
              <a:rPr lang="en-US" smtClean="0"/>
              <a:t>Capable:	my assessment of my skills (inside view)</a:t>
            </a:r>
          </a:p>
          <a:p>
            <a:pPr>
              <a:spcBef>
                <a:spcPct val="0"/>
              </a:spcBef>
            </a:pPr>
            <a:r>
              <a:rPr lang="en-US" smtClean="0"/>
              <a:t>Competent:	Your assessment of my skills (outside view)</a:t>
            </a:r>
          </a:p>
          <a:p>
            <a:pPr>
              <a:spcBef>
                <a:spcPct val="0"/>
              </a:spcBef>
            </a:pPr>
            <a:r>
              <a:rPr lang="en-US" smtClean="0"/>
              <a:t>LIKEABLE:  my ability to CONNECT (outside view)</a:t>
            </a:r>
          </a:p>
          <a:p>
            <a:pPr>
              <a:spcBef>
                <a:spcPct val="0"/>
              </a:spcBef>
            </a:pPr>
            <a:endParaRPr lang="en-US" smtClean="0"/>
          </a:p>
          <a:p>
            <a:pPr>
              <a:spcBef>
                <a:spcPct val="0"/>
              </a:spcBef>
            </a:pPr>
            <a:r>
              <a:rPr lang="en-US" smtClean="0"/>
              <a:t>When the balance exists, individuals put more time, energy and talent into completing the tasks.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D9BB696-8CE6-48DA-A51C-49408AD0E897}" type="slidenum">
              <a:rPr lang="en-US"/>
              <a:pPr/>
              <a:t>64</a:t>
            </a:fld>
            <a:endParaRPr lang="en-US"/>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31E5A9-B6C7-44DC-8D71-C69A4277FAA4}" type="slidenum">
              <a:rPr lang="en-US"/>
              <a:pPr/>
              <a:t>65</a:t>
            </a:fld>
            <a:endParaRPr lang="en-US"/>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9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1A66B46-B04C-468E-8031-0B5E7E9A7DF1}" type="slidenum">
              <a:rPr lang="en-US"/>
              <a:pPr/>
              <a:t>66</a:t>
            </a:fld>
            <a:endParaRPr lang="en-US"/>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034967-7CB7-45B1-B88C-2455A777E072}" type="slidenum">
              <a:rPr lang="en-US"/>
              <a:pPr/>
              <a:t>69</a:t>
            </a:fld>
            <a:endParaRPr lang="en-US"/>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EA0CBF5-0965-4A04-80CA-83FAE6DEA46D}" type="slidenum">
              <a:rPr lang="en-US"/>
              <a:pPr/>
              <a:t>70</a:t>
            </a:fld>
            <a:endParaRPr lang="en-US"/>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***Mention that their materials</a:t>
            </a:r>
            <a:r>
              <a:rPr lang="en-US" baseline="0" dirty="0" smtClean="0"/>
              <a:t> say controllers “dictate” to emphasize that the research and models are ever-changing</a:t>
            </a:r>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06F90E9-228D-48E8-9B34-4EE918031D4A}" type="slidenum">
              <a:rPr lang="en-US"/>
              <a:pPr/>
              <a:t>71</a:t>
            </a:fld>
            <a:endParaRPr lang="en-US"/>
          </a:p>
        </p:txBody>
      </p:sp>
      <p:sp>
        <p:nvSpPr>
          <p:cNvPr id="214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E292CE-32FE-4421-A016-8EDC9828352F}" type="slidenum">
              <a:rPr lang="en-US"/>
              <a:pPr/>
              <a:t>72</a:t>
            </a:fld>
            <a:endParaRPr lang="en-US"/>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D2FBB1C-7B50-41B6-90F4-26DA6238DCDB}" type="slidenum">
              <a:rPr lang="en-US"/>
              <a:pPr/>
              <a:t>73</a:t>
            </a:fld>
            <a:endParaRPr lang="en-US"/>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F82165-2D06-4180-A165-C98AB55A2B18}" type="slidenum">
              <a:rPr lang="en-US"/>
              <a:pPr/>
              <a:t>74</a:t>
            </a:fld>
            <a:endParaRPr lang="en-US"/>
          </a:p>
        </p:txBody>
      </p:sp>
      <p:sp>
        <p:nvSpPr>
          <p:cNvPr id="217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913AF6-B724-4010-AED5-7A091CA19ED0}" type="slidenum">
              <a:rPr lang="en-US"/>
              <a:pPr/>
              <a:t>75</a:t>
            </a:fld>
            <a:endParaRPr lang="en-US"/>
          </a:p>
        </p:txBody>
      </p:sp>
      <p:sp>
        <p:nvSpPr>
          <p:cNvPr id="194563" name="Rectangle 2"/>
          <p:cNvSpPr>
            <a:spLocks noGrp="1" noRot="1" noChangeAspect="1" noChangeArrowheads="1" noTextEdit="1"/>
          </p:cNvSpPr>
          <p:nvPr>
            <p:ph type="sldImg"/>
          </p:nvPr>
        </p:nvSpPr>
        <p:spPr bwMode="auto">
          <a:xfrm>
            <a:off x="1133475" y="674688"/>
            <a:ext cx="4595813" cy="3448050"/>
          </a:xfrm>
          <a:noFill/>
          <a:ln>
            <a:solidFill>
              <a:srgbClr val="000000"/>
            </a:solidFill>
            <a:miter lim="800000"/>
            <a:headEnd/>
            <a:tailEnd/>
          </a:ln>
        </p:spPr>
      </p:sp>
      <p:sp>
        <p:nvSpPr>
          <p:cNvPr id="194564" name="Rectangle 3"/>
          <p:cNvSpPr>
            <a:spLocks noGrp="1" noChangeArrowheads="1"/>
          </p:cNvSpPr>
          <p:nvPr>
            <p:ph type="body" idx="1"/>
          </p:nvPr>
        </p:nvSpPr>
        <p:spPr bwMode="auto">
          <a:xfrm>
            <a:off x="893764" y="4346576"/>
            <a:ext cx="5070475" cy="4122738"/>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01956DE-4933-48DB-B95B-D9CA150FC0C7}" type="slidenum">
              <a:rPr lang="en-US"/>
              <a:pPr/>
              <a:t>8</a:t>
            </a:fld>
            <a:endParaRPr lang="en-US"/>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2" name="Rectangle 3"/>
          <p:cNvSpPr>
            <a:spLocks noGrp="1" noChangeArrowheads="1"/>
          </p:cNvSpPr>
          <p:nvPr>
            <p:ph type="body" idx="1"/>
          </p:nvPr>
        </p:nvSpPr>
        <p:spPr bwMode="auto">
          <a:xfrm>
            <a:off x="914400" y="4343400"/>
            <a:ext cx="5029200" cy="4114800"/>
          </a:xfrm>
          <a:noFill/>
        </p:spPr>
        <p:txBody>
          <a:bodyPr wrap="square" lIns="91427" tIns="45713" rIns="91427" bIns="45713" numCol="1" anchor="t" anchorCtr="0" compatLnSpc="1">
            <a:prstTxWarp prst="textNoShape">
              <a:avLst/>
            </a:prstTxWarp>
          </a:bodyPr>
          <a:lstStyle/>
          <a:p>
            <a:pPr>
              <a:spcBef>
                <a:spcPct val="0"/>
              </a:spcBef>
            </a:pPr>
            <a:r>
              <a:rPr lang="en-US" smtClean="0"/>
              <a:t>Right side is fast, gut level, quick decisions.  Walk fast, talk fast, think fast, act fast, and want you to move your energy in the same way. </a:t>
            </a:r>
          </a:p>
          <a:p>
            <a:pPr>
              <a:spcBef>
                <a:spcPct val="0"/>
              </a:spcBef>
            </a:pPr>
            <a:r>
              <a:rPr lang="en-US" smtClean="0"/>
              <a:t>Major decisions made in 3-10 seconds.</a:t>
            </a:r>
          </a:p>
          <a:p>
            <a:pPr>
              <a:spcBef>
                <a:spcPct val="0"/>
              </a:spcBef>
            </a:pPr>
            <a:endParaRPr lang="en-US" smtClean="0"/>
          </a:p>
          <a:p>
            <a:pPr>
              <a:spcBef>
                <a:spcPct val="0"/>
              </a:spcBef>
            </a:pPr>
            <a:r>
              <a:rPr lang="en-US" smtClean="0"/>
              <a:t>Cross over to the left side- Process  “slow”</a:t>
            </a:r>
          </a:p>
          <a:p>
            <a:pPr>
              <a:spcBef>
                <a:spcPct val="0"/>
              </a:spcBef>
            </a:pPr>
            <a:r>
              <a:rPr lang="en-US" smtClean="0"/>
              <a:t>Thorough, comprehensive, complete in information gathering, sorting process.  Make decisions one time.  Needs to be the right one!</a:t>
            </a:r>
          </a:p>
          <a:p>
            <a:pPr>
              <a:spcBef>
                <a:spcPct val="0"/>
              </a:spcBef>
            </a:pPr>
            <a:endParaRPr lang="en-US" smtClean="0"/>
          </a:p>
          <a:p>
            <a:pPr>
              <a:spcBef>
                <a:spcPct val="0"/>
              </a:spcBef>
            </a:pPr>
            <a:r>
              <a:rPr lang="en-US" smtClean="0"/>
              <a:t>Example:  Fast gut quick; waits 10 seconds then asks “What do you think?”  Process says “I don’t know.”  Sarcasm:  “When do you think you’ll know?”  Answer:  “Why are you in such a hurry to be wrong again?”</a:t>
            </a:r>
          </a:p>
          <a:p>
            <a:pPr>
              <a:spcBef>
                <a:spcPct val="0"/>
              </a:spcBef>
            </a:pPr>
            <a:endParaRPr lang="en-US" smtClean="0"/>
          </a:p>
          <a:p>
            <a:pPr>
              <a:spcBef>
                <a:spcPct val="0"/>
              </a:spcBef>
            </a:pPr>
            <a:r>
              <a:rPr lang="en-US" smtClean="0"/>
              <a:t>“I’m right” – not about right and wrong.  It’s about dignity.</a:t>
            </a:r>
          </a:p>
          <a:p>
            <a:pPr>
              <a:spcBef>
                <a:spcPct val="0"/>
              </a:spcBef>
            </a:pPr>
            <a:r>
              <a:rPr lang="en-US" smtClean="0"/>
              <a:t>Resolve:  “I’m right” – go to a position of power.</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FAD28A-B3EC-48E4-8960-2ADAB44133C3}" type="slidenum">
              <a:rPr lang="en-US"/>
              <a:pPr/>
              <a:t>76</a:t>
            </a:fld>
            <a:endParaRPr lang="en-US"/>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DA168A7-F816-4B2E-8EBA-FE7B07A8F753}" type="slidenum">
              <a:rPr lang="en-US"/>
              <a:pPr/>
              <a:t>77</a:t>
            </a:fld>
            <a:endParaRPr lang="en-US"/>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A6734B-0E68-4D1F-8DB2-00A290845029}" type="slidenum">
              <a:rPr lang="en-US"/>
              <a:pPr/>
              <a:t>78</a:t>
            </a:fld>
            <a:endParaRPr lang="en-US"/>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0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AB9123-D66D-4AF2-92B6-E03CE5A95B8C}" type="slidenum">
              <a:rPr lang="en-US"/>
              <a:pPr/>
              <a:t>79</a:t>
            </a:fld>
            <a:endParaRPr lang="en-US"/>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689164-3D7E-4B1D-8D5F-89A7C21A96AC}" type="slidenum">
              <a:rPr lang="en-US"/>
              <a:pPr/>
              <a:t>80</a:t>
            </a:fld>
            <a:endParaRPr lang="en-US"/>
          </a:p>
        </p:txBody>
      </p:sp>
      <p:sp>
        <p:nvSpPr>
          <p:cNvPr id="222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4DC7F44-735D-4FEB-8972-DD19BEA9C553}" type="slidenum">
              <a:rPr lang="en-US"/>
              <a:pPr/>
              <a:t>81</a:t>
            </a:fld>
            <a:endParaRPr lang="en-US"/>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07EF7EF-814C-411E-B448-186A408BF6EA}" type="slidenum">
              <a:rPr lang="en-US"/>
              <a:pPr/>
              <a:t>82</a:t>
            </a:fld>
            <a:endParaRPr lang="en-US"/>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A494E55-B048-4DF2-A22C-36CB522B7F4E}" type="slidenum">
              <a:rPr lang="en-US"/>
              <a:pPr/>
              <a:t>83</a:t>
            </a:fld>
            <a:endParaRPr lang="en-US"/>
          </a:p>
        </p:txBody>
      </p:sp>
      <p:sp>
        <p:nvSpPr>
          <p:cNvPr id="225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8A7F19A-9F49-4DBE-9F29-64FD014F6E4B}" type="slidenum">
              <a:rPr lang="en-US"/>
              <a:pPr/>
              <a:t>84</a:t>
            </a:fld>
            <a:endParaRPr lang="en-US"/>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6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C1BDB6-217A-4484-A1E2-BBFAAF49249C}" type="slidenum">
              <a:rPr lang="en-US"/>
              <a:pPr/>
              <a:t>85</a:t>
            </a:fld>
            <a:endParaRPr lang="en-US"/>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29C943-5D6B-4D5A-999B-DE92EF3BBEC2}" type="slidenum">
              <a:rPr lang="en-US"/>
              <a:pPr/>
              <a:t>9</a:t>
            </a:fld>
            <a:endParaRPr lang="en-US"/>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6081B3-207E-46A7-A84F-6C90E52F004E}" type="slidenum">
              <a:rPr lang="en-US"/>
              <a:pPr/>
              <a:t>86</a:t>
            </a:fld>
            <a:endParaRPr lang="en-US"/>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01C17C-37AC-4643-9144-2E6101728EA4}" type="slidenum">
              <a:rPr lang="en-US"/>
              <a:pPr/>
              <a:t>87</a:t>
            </a:fld>
            <a:endParaRPr lang="en-US"/>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2BAD9F8-8E18-4B03-A15D-F96D8130583F}" type="slidenum">
              <a:rPr lang="en-US"/>
              <a:pPr/>
              <a:t>88</a:t>
            </a:fld>
            <a:endParaRPr lang="en-US"/>
          </a:p>
        </p:txBody>
      </p:sp>
      <p:sp>
        <p:nvSpPr>
          <p:cNvPr id="230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0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B00933-E7CE-4E92-ABF8-26B98D020AAB}" type="slidenum">
              <a:rPr lang="en-US"/>
              <a:pPr/>
              <a:t>89</a:t>
            </a:fld>
            <a:endParaRPr lang="en-US"/>
          </a:p>
        </p:txBody>
      </p:sp>
      <p:sp>
        <p:nvSpPr>
          <p:cNvPr id="231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1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877599E-5BF8-4335-AAA3-5692D283C4A3}" type="slidenum">
              <a:rPr lang="en-US"/>
              <a:pPr/>
              <a:t>90</a:t>
            </a:fld>
            <a:endParaRPr lang="en-US"/>
          </a:p>
        </p:txBody>
      </p:sp>
      <p:sp>
        <p:nvSpPr>
          <p:cNvPr id="232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2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12AC1B-B9E8-4C95-9D44-651CEB8923CD}" type="slidenum">
              <a:rPr lang="en-US"/>
              <a:pPr/>
              <a:t>91</a:t>
            </a:fld>
            <a:endParaRPr lang="en-US"/>
          </a:p>
        </p:txBody>
      </p:sp>
      <p:sp>
        <p:nvSpPr>
          <p:cNvPr id="233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3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810235-09DA-472F-91D0-2B177107A9D9}" type="slidenum">
              <a:rPr lang="en-US"/>
              <a:pPr/>
              <a:t>92</a:t>
            </a:fld>
            <a:endParaRPr lang="en-US"/>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4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CF4D78A-C080-40B8-AE7E-6CB8B4D0C5CA}" type="slidenum">
              <a:rPr lang="en-US"/>
              <a:pPr/>
              <a:t>93</a:t>
            </a:fld>
            <a:endParaRPr lang="en-US"/>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241066D-B6DC-4488-A2E3-91ECEF1FB23C}" type="slidenum">
              <a:rPr lang="en-US"/>
              <a:pPr/>
              <a:t>94</a:t>
            </a:fld>
            <a:endParaRPr lang="en-US"/>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BD9C660-82FC-47F8-8245-C0AD97E125CD}" type="slidenum">
              <a:rPr lang="en-US"/>
              <a:pPr/>
              <a:t>95</a:t>
            </a:fld>
            <a:endParaRPr lang="en-US"/>
          </a:p>
        </p:txBody>
      </p:sp>
      <p:sp>
        <p:nvSpPr>
          <p:cNvPr id="238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8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14F0D7-931E-41F3-8B30-98E4BAAAB239}" type="slidenum">
              <a:rPr lang="en-US"/>
              <a:pPr/>
              <a:t>10</a:t>
            </a:fld>
            <a:endParaRPr lang="en-US"/>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D7AB0F-4932-4577-AD62-7CD3DAD88964}" type="slidenum">
              <a:rPr lang="en-US"/>
              <a:pPr/>
              <a:t>96</a:t>
            </a:fld>
            <a:endParaRPr lang="en-US"/>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9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E6C16F-5DED-409B-96C5-922E2379C0E1}" type="slidenum">
              <a:rPr lang="en-US"/>
              <a:pPr/>
              <a:t>97</a:t>
            </a:fld>
            <a:endParaRPr lang="en-US"/>
          </a:p>
        </p:txBody>
      </p:sp>
      <p:sp>
        <p:nvSpPr>
          <p:cNvPr id="240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0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68C9530-0F91-41DE-B72A-B6423758A81A}" type="slidenum">
              <a:rPr lang="en-US"/>
              <a:pPr/>
              <a:t>98</a:t>
            </a:fld>
            <a:endParaRPr lang="en-US"/>
          </a:p>
        </p:txBody>
      </p:sp>
      <p:sp>
        <p:nvSpPr>
          <p:cNvPr id="241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1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707FBCC-6C3B-4F0D-970A-A7CCE3291A53}" type="slidenum">
              <a:rPr lang="en-US"/>
              <a:pPr/>
              <a:t>99</a:t>
            </a:fld>
            <a:endParaRPr lang="en-US"/>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2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B9BA5E-DB3E-4B2B-805B-1BAB545A894C}" type="slidenum">
              <a:rPr lang="en-US"/>
              <a:pPr/>
              <a:t>100</a:t>
            </a:fld>
            <a:endParaRPr lang="en-US"/>
          </a:p>
        </p:txBody>
      </p:sp>
      <p:sp>
        <p:nvSpPr>
          <p:cNvPr id="243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3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CC2D5B4-25DC-42DD-8E66-CEE1FADB2A3E}" type="slidenum">
              <a:rPr lang="en-US"/>
              <a:pPr/>
              <a:t>101</a:t>
            </a:fld>
            <a:endParaRPr lang="en-US"/>
          </a:p>
        </p:txBody>
      </p:sp>
      <p:sp>
        <p:nvSpPr>
          <p:cNvPr id="244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4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06BAC5C-9815-4A22-BD26-8939A133834F}" type="slidenum">
              <a:rPr lang="en-US"/>
              <a:pPr/>
              <a:t>102</a:t>
            </a:fld>
            <a:endParaRPr lang="en-US"/>
          </a:p>
        </p:txBody>
      </p:sp>
      <p:sp>
        <p:nvSpPr>
          <p:cNvPr id="245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987034-7DB3-4B4A-93BB-6B71336AF679}" type="slidenum">
              <a:rPr lang="en-US"/>
              <a:pPr/>
              <a:t>103</a:t>
            </a:fld>
            <a:endParaRPr lang="en-US"/>
          </a:p>
        </p:txBody>
      </p:sp>
      <p:sp>
        <p:nvSpPr>
          <p:cNvPr id="246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FDEF2F8-FA58-4466-9C2D-097DC9021D2C}" type="slidenum">
              <a:rPr lang="en-US"/>
              <a:pPr/>
              <a:t>104</a:t>
            </a:fld>
            <a:endParaRPr lang="en-US"/>
          </a:p>
        </p:txBody>
      </p:sp>
      <p:sp>
        <p:nvSpPr>
          <p:cNvPr id="247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7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AEA680-91CF-41DC-9736-486B634D9CE9}" type="slidenum">
              <a:rPr lang="en-US"/>
              <a:pPr/>
              <a:t>107</a:t>
            </a:fld>
            <a:endParaRPr lang="en-US"/>
          </a:p>
        </p:txBody>
      </p:sp>
      <p:sp>
        <p:nvSpPr>
          <p:cNvPr id="248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8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12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2"/>
          <p:cNvSpPr>
            <a:spLocks noGrp="1"/>
          </p:cNvSpPr>
          <p:nvPr>
            <p:ph type="body" idx="12" hasCustomPrompt="1"/>
          </p:nvPr>
        </p:nvSpPr>
        <p:spPr>
          <a:xfrm>
            <a:off x="609601" y="5500255"/>
            <a:ext cx="7848600"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7"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bg1"/>
                </a:solidFill>
                <a:latin typeface="Arial"/>
                <a:cs typeface="Arial"/>
              </a:defRPr>
            </a:lvl1pPr>
          </a:lstStyle>
          <a:p>
            <a:r>
              <a:rPr lang="en-US" dirty="0" smtClean="0"/>
              <a:t>Presentation Title</a:t>
            </a:r>
            <a:endParaRPr lang="en-US" dirty="0"/>
          </a:p>
        </p:txBody>
      </p:sp>
      <p:sp>
        <p:nvSpPr>
          <p:cNvPr id="8"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57318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12 TH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09599" y="2514600"/>
            <a:ext cx="7866612" cy="905924"/>
          </a:xfrm>
          <a:prstGeom prst="rect">
            <a:avLst/>
          </a:prstGeom>
        </p:spPr>
        <p:txBody>
          <a:bodyPr anchor="t"/>
          <a:lstStyle>
            <a:lvl1pPr algn="l">
              <a:defRPr sz="6000" b="1" cap="none">
                <a:solidFill>
                  <a:schemeClr val="bg1"/>
                </a:solidFill>
                <a:latin typeface="Arial"/>
                <a:cs typeface="Arial"/>
              </a:defRPr>
            </a:lvl1pPr>
          </a:lstStyle>
          <a:p>
            <a:r>
              <a:rPr lang="en-US" dirty="0" smtClean="0"/>
              <a:t>THURSDAY</a:t>
            </a:r>
            <a:endParaRPr lang="en-US" dirty="0"/>
          </a:p>
        </p:txBody>
      </p:sp>
    </p:spTree>
    <p:extLst>
      <p:ext uri="{BB962C8B-B14F-4D97-AF65-F5344CB8AC3E}">
        <p14:creationId xmlns:p14="http://schemas.microsoft.com/office/powerpoint/2010/main" val="1219932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2 TH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9174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86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0" y="13335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5" name="Picture 9" descr="logopp.jpg"/>
          <p:cNvPicPr>
            <a:picLocks noChangeAspect="1"/>
          </p:cNvPicPr>
          <p:nvPr userDrawn="1"/>
        </p:nvPicPr>
        <p:blipFill>
          <a:blip r:embed="rId2"/>
          <a:srcRect/>
          <a:stretch>
            <a:fillRect/>
          </a:stretch>
        </p:blipFill>
        <p:spPr bwMode="auto">
          <a:xfrm>
            <a:off x="5165725" y="4349750"/>
            <a:ext cx="3368675" cy="1563688"/>
          </a:xfrm>
          <a:prstGeom prst="rect">
            <a:avLst/>
          </a:prstGeom>
          <a:noFill/>
          <a:ln w="9525">
            <a:noFill/>
            <a:miter lim="800000"/>
            <a:headEnd/>
            <a:tailEnd/>
          </a:ln>
        </p:spPr>
      </p:pic>
      <p:sp>
        <p:nvSpPr>
          <p:cNvPr id="2" name="Title 1"/>
          <p:cNvSpPr>
            <a:spLocks noGrp="1"/>
          </p:cNvSpPr>
          <p:nvPr>
            <p:ph type="ctrTitle"/>
          </p:nvPr>
        </p:nvSpPr>
        <p:spPr>
          <a:xfrm>
            <a:off x="235190" y="815355"/>
            <a:ext cx="8338410" cy="1470025"/>
          </a:xfrm>
          <a:prstGeom prst="rect">
            <a:avLst/>
          </a:prstGeom>
        </p:spPr>
        <p:txBody>
          <a:bodyPr/>
          <a:lstStyle>
            <a:lvl1pPr algn="r">
              <a:defRPr sz="3300"/>
            </a:lvl1pPr>
          </a:lstStyle>
          <a:p>
            <a:r>
              <a:rPr lang="en-US" dirty="0" smtClean="0"/>
              <a:t>Click to edit Master title style</a:t>
            </a:r>
            <a:endParaRPr lang="en-US" dirty="0"/>
          </a:p>
        </p:txBody>
      </p:sp>
      <p:sp>
        <p:nvSpPr>
          <p:cNvPr id="3" name="Subtitle 2"/>
          <p:cNvSpPr>
            <a:spLocks noGrp="1"/>
          </p:cNvSpPr>
          <p:nvPr>
            <p:ph type="subTitle" idx="1"/>
          </p:nvPr>
        </p:nvSpPr>
        <p:spPr>
          <a:xfrm>
            <a:off x="2165755" y="2008445"/>
            <a:ext cx="6400800" cy="1219200"/>
          </a:xfrm>
          <a:prstGeom prst="rect">
            <a:avLst/>
          </a:prstGeom>
        </p:spPr>
        <p:txBody>
          <a:bodyPr>
            <a:normAutofit/>
          </a:bodyPr>
          <a:lstStyle>
            <a:lvl1pPr marL="0" indent="0" algn="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a:xfrm>
            <a:off x="457200" y="6356350"/>
            <a:ext cx="2133600" cy="365125"/>
          </a:xfrm>
          <a:prstGeom prst="rect">
            <a:avLst/>
          </a:prstGeom>
        </p:spPr>
        <p:txBody>
          <a:bodyPr/>
          <a:lstStyle>
            <a:lvl1pPr>
              <a:defRPr/>
            </a:lvl1pPr>
          </a:lstStyle>
          <a:p>
            <a:pPr>
              <a:defRPr/>
            </a:pPr>
            <a:fld id="{8B932A81-A55D-B14A-87F9-64399E3EB008}" type="datetime1">
              <a:rPr lang="en-US"/>
              <a:pPr>
                <a:defRPr/>
              </a:pPr>
              <a:t>10/2/2012</a:t>
            </a:fld>
            <a:endParaRPr lang="en-US"/>
          </a:p>
        </p:txBody>
      </p:sp>
      <p:sp>
        <p:nvSpPr>
          <p:cNvPr id="7" name="Slide Number Placeholder 5"/>
          <p:cNvSpPr>
            <a:spLocks noGrp="1"/>
          </p:cNvSpPr>
          <p:nvPr userDrawn="1">
            <p:ph type="sldNum" sz="quarter" idx="11"/>
          </p:nvPr>
        </p:nvSpPr>
        <p:spPr>
          <a:xfrm>
            <a:off x="6553200" y="6356350"/>
            <a:ext cx="2133600" cy="365125"/>
          </a:xfrm>
          <a:prstGeom prst="rect">
            <a:avLst/>
          </a:prstGeom>
        </p:spPr>
        <p:txBody>
          <a:bodyPr/>
          <a:lstStyle>
            <a:lvl1pPr>
              <a:defRPr/>
            </a:lvl1pPr>
          </a:lstStyle>
          <a:p>
            <a:pPr>
              <a:defRPr/>
            </a:pPr>
            <a:fld id="{72BC5229-8E32-E645-895C-4316DCBFA239}" type="slidenum">
              <a:rPr lang="en-US"/>
              <a:pPr>
                <a:defRPr/>
              </a:pPr>
              <a:t>‹#›</a:t>
            </a:fld>
            <a:endParaRPr lang="en-US"/>
          </a:p>
        </p:txBody>
      </p:sp>
    </p:spTree>
    <p:extLst>
      <p:ext uri="{BB962C8B-B14F-4D97-AF65-F5344CB8AC3E}">
        <p14:creationId xmlns:p14="http://schemas.microsoft.com/office/powerpoint/2010/main" val="311783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82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635A765-D575-FA46-A41B-CAB3F8AFCABF}" type="datetime1">
              <a:rPr lang="en-US"/>
              <a:pPr>
                <a:defRPr/>
              </a:pPr>
              <a:t>10/2/2012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FCC9DFE-152E-9040-B076-1029403C79C9}" type="slidenum">
              <a:rPr lang="en-US"/>
              <a:pPr>
                <a:defRPr/>
              </a:pPr>
              <a:t>‹#›</a:t>
            </a:fld>
            <a:endParaRPr lang="en-US"/>
          </a:p>
        </p:txBody>
      </p:sp>
    </p:spTree>
    <p:extLst>
      <p:ext uri="{BB962C8B-B14F-4D97-AF65-F5344CB8AC3E}">
        <p14:creationId xmlns:p14="http://schemas.microsoft.com/office/powerpoint/2010/main" val="266123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A9A35B64-5C99-FF47-BF36-56C1D608293A}" type="datetime1">
              <a:rPr lang="en-US"/>
              <a:pPr>
                <a:defRPr/>
              </a:pPr>
              <a:t>10/2/2012</a:t>
            </a:fld>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B7D13F5-95C5-8346-AD32-ECFB60E12AE2}" type="slidenum">
              <a:rPr lang="en-US"/>
              <a:pPr>
                <a:defRPr/>
              </a:pPr>
              <a:t>‹#›</a:t>
            </a:fld>
            <a:endParaRPr lang="en-US"/>
          </a:p>
        </p:txBody>
      </p:sp>
    </p:spTree>
    <p:extLst>
      <p:ext uri="{BB962C8B-B14F-4D97-AF65-F5344CB8AC3E}">
        <p14:creationId xmlns:p14="http://schemas.microsoft.com/office/powerpoint/2010/main" val="152849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F2EF71-630A-3D4B-9506-21A3AE5DB4F6}" type="datetime1">
              <a:rPr lang="en-US"/>
              <a:pPr>
                <a:defRPr/>
              </a:pPr>
              <a:t>10/2/2012</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8AE98D-1DF9-DB4F-958A-E2505715E1FD}" type="slidenum">
              <a:rPr lang="en-US"/>
              <a:pPr>
                <a:defRPr/>
              </a:pPr>
              <a:t>‹#›</a:t>
            </a:fld>
            <a:endParaRPr lang="en-US"/>
          </a:p>
        </p:txBody>
      </p:sp>
    </p:spTree>
    <p:extLst>
      <p:ext uri="{BB962C8B-B14F-4D97-AF65-F5344CB8AC3E}">
        <p14:creationId xmlns:p14="http://schemas.microsoft.com/office/powerpoint/2010/main" val="47219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E37561-D7F7-A643-AD61-BE0180DD63F4}" type="datetime1">
              <a:rPr lang="en-US"/>
              <a:pPr>
                <a:defRPr/>
              </a:pPr>
              <a:t>10/2/2012</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AB562B7-F15F-9143-92A0-BF392971B04C}" type="slidenum">
              <a:rPr lang="en-US"/>
              <a:pPr>
                <a:defRPr/>
              </a:pPr>
              <a:t>‹#›</a:t>
            </a:fld>
            <a:endParaRPr lang="en-US"/>
          </a:p>
        </p:txBody>
      </p:sp>
    </p:spTree>
    <p:extLst>
      <p:ext uri="{BB962C8B-B14F-4D97-AF65-F5344CB8AC3E}">
        <p14:creationId xmlns:p14="http://schemas.microsoft.com/office/powerpoint/2010/main" val="296758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219630"/>
      </p:ext>
    </p:extLst>
  </p:cSld>
  <p:clrMap bg1="lt1" tx1="dk1" bg2="lt2" tx2="dk2" accent1="accent1" accent2="accent2" accent3="accent3" accent4="accent4" accent5="accent5" accent6="accent6" hlink="hlink" folHlink="folHlink"/>
  <p:sldLayoutIdLst>
    <p:sldLayoutId id="2147483673" r:id="rId1"/>
    <p:sldLayoutId id="2147483681" r:id="rId2"/>
    <p:sldLayoutId id="2147483682" r:id="rId3"/>
    <p:sldLayoutId id="2147483691" r:id="rId4"/>
    <p:sldLayoutId id="2147483683" r:id="rId5"/>
    <p:sldLayoutId id="2147483684" r:id="rId6"/>
    <p:sldLayoutId id="2147483685" r:id="rId7"/>
    <p:sldLayoutId id="2147483687" r:id="rId8"/>
    <p:sldLayoutId id="214748369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hyperlink" Target="http://www.eiconsortium.org/" TargetMode="Externa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hyperlink" Target="http://www.leadertoleader.org/" TargetMode="External"/><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2"/>
          </p:nvPr>
        </p:nvSpPr>
        <p:spPr/>
        <p:txBody>
          <a:bodyPr/>
          <a:lstStyle/>
          <a:p>
            <a:r>
              <a:rPr lang="en-US" dirty="0" smtClean="0">
                <a:solidFill>
                  <a:schemeClr val="tx1"/>
                </a:solidFill>
                <a:latin typeface="Arial" charset="0"/>
                <a:ea typeface="ＭＳ Ｐゴシック" pitchFamily="80" charset="-128"/>
                <a:cs typeface="Arial" charset="0"/>
              </a:rPr>
              <a:t>November 6, 2012</a:t>
            </a:r>
            <a:endParaRPr lang="en-US" dirty="0">
              <a:solidFill>
                <a:schemeClr val="tx1"/>
              </a:solidFill>
              <a:latin typeface="Arial" charset="0"/>
              <a:ea typeface="ＭＳ Ｐゴシック" pitchFamily="80" charset="-128"/>
              <a:cs typeface="Arial" charset="0"/>
            </a:endParaRPr>
          </a:p>
          <a:p>
            <a:endParaRPr lang="en-US" dirty="0"/>
          </a:p>
        </p:txBody>
      </p:sp>
      <p:sp>
        <p:nvSpPr>
          <p:cNvPr id="13314" name="Title 1"/>
          <p:cNvSpPr>
            <a:spLocks noGrp="1"/>
          </p:cNvSpPr>
          <p:nvPr>
            <p:ph type="title"/>
          </p:nvPr>
        </p:nvSpPr>
        <p:spPr bwMode="auto">
          <a:xfrm>
            <a:off x="609599" y="2166268"/>
            <a:ext cx="7866612" cy="1905000"/>
          </a:xfrm>
        </p:spPr>
        <p:txBody>
          <a:bodyPr>
            <a:noAutofit/>
          </a:bodyPr>
          <a:lstStyle/>
          <a:p>
            <a:pPr eaLnBrk="1" hangingPunct="1">
              <a:defRPr/>
            </a:pPr>
            <a:r>
              <a:rPr lang="en-US" b="1" dirty="0" smtClean="0">
                <a:solidFill>
                  <a:schemeClr val="tx1"/>
                </a:solidFill>
              </a:rPr>
              <a:t>Balanced Leadership: </a:t>
            </a:r>
            <a:br>
              <a:rPr lang="en-US" b="1" dirty="0" smtClean="0">
                <a:solidFill>
                  <a:schemeClr val="tx1"/>
                </a:solidFill>
              </a:rPr>
            </a:br>
            <a:r>
              <a:rPr lang="en-US" b="1" dirty="0" smtClean="0">
                <a:solidFill>
                  <a:schemeClr val="tx1"/>
                </a:solidFill>
              </a:rPr>
              <a:t>The Role of Behavior Styles and Emotional Intelligence</a:t>
            </a:r>
            <a:endParaRPr lang="en-US" b="1" cap="none" dirty="0" smtClean="0">
              <a:solidFill>
                <a:schemeClr val="tx1"/>
              </a:solidFill>
              <a:latin typeface="Arial" charset="0"/>
              <a:ea typeface="ＭＳ Ｐゴシック" pitchFamily="80" charset="-128"/>
            </a:endParaRPr>
          </a:p>
        </p:txBody>
      </p:sp>
      <p:sp>
        <p:nvSpPr>
          <p:cNvPr id="2" name="Text Placeholder 1"/>
          <p:cNvSpPr>
            <a:spLocks noGrp="1"/>
          </p:cNvSpPr>
          <p:nvPr>
            <p:ph type="body" idx="1"/>
          </p:nvPr>
        </p:nvSpPr>
        <p:spPr>
          <a:xfrm>
            <a:off x="609600" y="4071268"/>
            <a:ext cx="7866611" cy="500732"/>
          </a:xfrm>
        </p:spPr>
        <p:txBody>
          <a:bodyPr/>
          <a:lstStyle/>
          <a:p>
            <a:r>
              <a:rPr lang="en-US" dirty="0">
                <a:solidFill>
                  <a:schemeClr val="tx1"/>
                </a:solidFill>
                <a:latin typeface="Arial" charset="0"/>
                <a:ea typeface="ＭＳ Ｐゴシック" pitchFamily="80" charset="-128"/>
                <a:cs typeface="Arial" charset="0"/>
              </a:rPr>
              <a:t>Morris W. Beverage Jr. &amp; Jeannie </a:t>
            </a:r>
            <a:r>
              <a:rPr lang="en-US" dirty="0" err="1">
                <a:solidFill>
                  <a:schemeClr val="tx1"/>
                </a:solidFill>
                <a:latin typeface="Arial" charset="0"/>
                <a:ea typeface="ＭＳ Ｐゴシック" pitchFamily="80" charset="-128"/>
                <a:cs typeface="Arial" charset="0"/>
              </a:rPr>
              <a:t>Zappe</a:t>
            </a:r>
            <a:endParaRPr lang="en-US" dirty="0">
              <a:solidFill>
                <a:schemeClr val="tx1"/>
              </a:solidFill>
              <a:latin typeface="Arial" charset="0"/>
              <a:ea typeface="ＭＳ Ｐゴシック" pitchFamily="80" charset="-128"/>
              <a:cs typeface="Arial" charset="0"/>
            </a:endParaRPr>
          </a:p>
          <a:p>
            <a:endParaRPr lang="en-US" dirty="0">
              <a:solidFill>
                <a:schemeClr val="tx1"/>
              </a:solidFill>
            </a:endParaRPr>
          </a:p>
        </p:txBody>
      </p:sp>
      <p:cxnSp>
        <p:nvCxnSpPr>
          <p:cNvPr id="5" name="Straight Connector 4"/>
          <p:cNvCxnSpPr/>
          <p:nvPr/>
        </p:nvCxnSpPr>
        <p:spPr>
          <a:xfrm>
            <a:off x="609600" y="4093192"/>
            <a:ext cx="784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05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90600" y="152400"/>
            <a:ext cx="7315200" cy="685800"/>
          </a:xfrm>
          <a:prstGeom prst="rect">
            <a:avLst/>
          </a:prstGeom>
          <a:noFill/>
          <a:ln w="9525">
            <a:noFill/>
            <a:miter lim="800000"/>
            <a:headEnd/>
            <a:tailEnd/>
          </a:ln>
        </p:spPr>
        <p:txBody>
          <a:bodyPr anchor="ctr"/>
          <a:lstStyle/>
          <a:p>
            <a:pPr algn="ctr" eaLnBrk="0" hangingPunct="0"/>
            <a:r>
              <a:rPr lang="en-US" sz="4000" b="1">
                <a:solidFill>
                  <a:srgbClr val="FC7F1D"/>
                </a:solidFill>
                <a:cs typeface="Arial" charset="0"/>
              </a:rPr>
              <a:t>Behavior Styles</a:t>
            </a:r>
          </a:p>
        </p:txBody>
      </p:sp>
      <p:sp>
        <p:nvSpPr>
          <p:cNvPr id="15363" name="Line 3"/>
          <p:cNvSpPr>
            <a:spLocks noChangeShapeType="1"/>
          </p:cNvSpPr>
          <p:nvPr/>
        </p:nvSpPr>
        <p:spPr bwMode="auto">
          <a:xfrm flipH="1">
            <a:off x="4549775" y="1676400"/>
            <a:ext cx="3175" cy="3873500"/>
          </a:xfrm>
          <a:prstGeom prst="line">
            <a:avLst/>
          </a:prstGeom>
          <a:noFill/>
          <a:ln w="9525">
            <a:solidFill>
              <a:schemeClr val="tx1"/>
            </a:solidFill>
            <a:round/>
            <a:headEnd/>
            <a:tailEnd/>
          </a:ln>
        </p:spPr>
        <p:txBody>
          <a:bodyPr/>
          <a:lstStyle/>
          <a:p>
            <a:endParaRPr lang="en-US"/>
          </a:p>
        </p:txBody>
      </p:sp>
      <p:sp>
        <p:nvSpPr>
          <p:cNvPr id="15364" name="Line 4"/>
          <p:cNvSpPr>
            <a:spLocks noChangeShapeType="1"/>
          </p:cNvSpPr>
          <p:nvPr/>
        </p:nvSpPr>
        <p:spPr bwMode="auto">
          <a:xfrm>
            <a:off x="2324100" y="3532188"/>
            <a:ext cx="4495800" cy="0"/>
          </a:xfrm>
          <a:prstGeom prst="line">
            <a:avLst/>
          </a:prstGeom>
          <a:noFill/>
          <a:ln w="9525">
            <a:solidFill>
              <a:schemeClr val="tx1"/>
            </a:solidFill>
            <a:round/>
            <a:headEnd/>
            <a:tailEnd/>
          </a:ln>
        </p:spPr>
        <p:txBody>
          <a:bodyPr/>
          <a:lstStyle/>
          <a:p>
            <a:endParaRPr lang="en-US"/>
          </a:p>
        </p:txBody>
      </p:sp>
      <p:sp>
        <p:nvSpPr>
          <p:cNvPr id="15365" name="Text Box 5"/>
          <p:cNvSpPr txBox="1">
            <a:spLocks noChangeArrowheads="1"/>
          </p:cNvSpPr>
          <p:nvPr/>
        </p:nvSpPr>
        <p:spPr bwMode="auto">
          <a:xfrm>
            <a:off x="4149725" y="1211263"/>
            <a:ext cx="844550" cy="457200"/>
          </a:xfrm>
          <a:prstGeom prst="rect">
            <a:avLst/>
          </a:prstGeom>
          <a:noFill/>
          <a:ln w="9525">
            <a:noFill/>
            <a:miter lim="800000"/>
            <a:headEnd/>
            <a:tailEnd/>
          </a:ln>
        </p:spPr>
        <p:txBody>
          <a:bodyPr wrap="none">
            <a:spAutoFit/>
          </a:bodyPr>
          <a:lstStyle/>
          <a:p>
            <a:r>
              <a:rPr lang="en-US" sz="2400"/>
              <a:t>Task</a:t>
            </a:r>
          </a:p>
        </p:txBody>
      </p:sp>
      <p:sp>
        <p:nvSpPr>
          <p:cNvPr id="15366" name="Text Box 6"/>
          <p:cNvSpPr txBox="1">
            <a:spLocks noChangeArrowheads="1"/>
          </p:cNvSpPr>
          <p:nvPr/>
        </p:nvSpPr>
        <p:spPr bwMode="auto">
          <a:xfrm>
            <a:off x="4005263" y="5478463"/>
            <a:ext cx="1135062" cy="457200"/>
          </a:xfrm>
          <a:prstGeom prst="rect">
            <a:avLst/>
          </a:prstGeom>
          <a:noFill/>
          <a:ln w="9525">
            <a:noFill/>
            <a:miter lim="800000"/>
            <a:headEnd/>
            <a:tailEnd/>
          </a:ln>
        </p:spPr>
        <p:txBody>
          <a:bodyPr wrap="none">
            <a:spAutoFit/>
          </a:bodyPr>
          <a:lstStyle/>
          <a:p>
            <a:r>
              <a:rPr lang="en-US" sz="2400"/>
              <a:t>People</a:t>
            </a:r>
          </a:p>
        </p:txBody>
      </p:sp>
      <p:sp>
        <p:nvSpPr>
          <p:cNvPr id="15367" name="Text Box 7"/>
          <p:cNvSpPr txBox="1">
            <a:spLocks noChangeArrowheads="1"/>
          </p:cNvSpPr>
          <p:nvPr/>
        </p:nvSpPr>
        <p:spPr bwMode="auto">
          <a:xfrm>
            <a:off x="990600" y="3206750"/>
            <a:ext cx="1285875" cy="822325"/>
          </a:xfrm>
          <a:prstGeom prst="rect">
            <a:avLst/>
          </a:prstGeom>
          <a:noFill/>
          <a:ln w="9525">
            <a:noFill/>
            <a:miter lim="800000"/>
            <a:headEnd/>
            <a:tailEnd/>
          </a:ln>
        </p:spPr>
        <p:txBody>
          <a:bodyPr wrap="none">
            <a:spAutoFit/>
          </a:bodyPr>
          <a:lstStyle/>
          <a:p>
            <a:pPr algn="ctr"/>
            <a:r>
              <a:rPr lang="en-US" sz="2400"/>
              <a:t>Process</a:t>
            </a:r>
          </a:p>
          <a:p>
            <a:pPr algn="ctr"/>
            <a:r>
              <a:rPr lang="en-US" sz="2400" b="1"/>
              <a:t>(Ask)</a:t>
            </a:r>
          </a:p>
        </p:txBody>
      </p:sp>
      <p:sp>
        <p:nvSpPr>
          <p:cNvPr id="15368" name="Text Box 8"/>
          <p:cNvSpPr txBox="1">
            <a:spLocks noChangeArrowheads="1"/>
          </p:cNvSpPr>
          <p:nvPr/>
        </p:nvSpPr>
        <p:spPr bwMode="auto">
          <a:xfrm>
            <a:off x="6934200" y="3205163"/>
            <a:ext cx="1762125" cy="822325"/>
          </a:xfrm>
          <a:prstGeom prst="rect">
            <a:avLst/>
          </a:prstGeom>
          <a:noFill/>
          <a:ln w="9525">
            <a:noFill/>
            <a:miter lim="800000"/>
            <a:headEnd/>
            <a:tailEnd/>
          </a:ln>
        </p:spPr>
        <p:txBody>
          <a:bodyPr wrap="none">
            <a:spAutoFit/>
          </a:bodyPr>
          <a:lstStyle/>
          <a:p>
            <a:pPr algn="ctr"/>
            <a:r>
              <a:rPr lang="en-US" sz="2400"/>
              <a:t>Expediency</a:t>
            </a:r>
          </a:p>
          <a:p>
            <a:pPr algn="ctr"/>
            <a:r>
              <a:rPr lang="en-US" sz="2400" b="1"/>
              <a:t>(Tell)</a:t>
            </a:r>
          </a:p>
        </p:txBody>
      </p:sp>
      <p:sp>
        <p:nvSpPr>
          <p:cNvPr id="15369" name="Text Box 9"/>
          <p:cNvSpPr txBox="1">
            <a:spLocks noChangeArrowheads="1"/>
          </p:cNvSpPr>
          <p:nvPr/>
        </p:nvSpPr>
        <p:spPr bwMode="auto">
          <a:xfrm>
            <a:off x="2170113" y="2597150"/>
            <a:ext cx="1793875" cy="457200"/>
          </a:xfrm>
          <a:prstGeom prst="rect">
            <a:avLst/>
          </a:prstGeom>
          <a:noFill/>
          <a:ln w="9525">
            <a:noFill/>
            <a:miter lim="800000"/>
            <a:headEnd/>
            <a:tailEnd/>
          </a:ln>
        </p:spPr>
        <p:txBody>
          <a:bodyPr wrap="none">
            <a:spAutoFit/>
          </a:bodyPr>
          <a:lstStyle/>
          <a:p>
            <a:r>
              <a:rPr lang="en-US" sz="2400"/>
              <a:t>ANALYZER</a:t>
            </a:r>
          </a:p>
        </p:txBody>
      </p:sp>
      <p:sp>
        <p:nvSpPr>
          <p:cNvPr id="15370" name="Text Box 10"/>
          <p:cNvSpPr txBox="1">
            <a:spLocks noChangeArrowheads="1"/>
          </p:cNvSpPr>
          <p:nvPr/>
        </p:nvSpPr>
        <p:spPr bwMode="auto">
          <a:xfrm>
            <a:off x="5049838" y="2595563"/>
            <a:ext cx="2268537" cy="457200"/>
          </a:xfrm>
          <a:prstGeom prst="rect">
            <a:avLst/>
          </a:prstGeom>
          <a:noFill/>
          <a:ln w="9525">
            <a:noFill/>
            <a:miter lim="800000"/>
            <a:headEnd/>
            <a:tailEnd/>
          </a:ln>
        </p:spPr>
        <p:txBody>
          <a:bodyPr wrap="none">
            <a:spAutoFit/>
          </a:bodyPr>
          <a:lstStyle/>
          <a:p>
            <a:r>
              <a:rPr lang="en-US" sz="2400"/>
              <a:t>CONTROLLER</a:t>
            </a:r>
          </a:p>
        </p:txBody>
      </p:sp>
      <p:sp>
        <p:nvSpPr>
          <p:cNvPr id="15371" name="Text Box 11"/>
          <p:cNvSpPr txBox="1">
            <a:spLocks noChangeArrowheads="1"/>
          </p:cNvSpPr>
          <p:nvPr/>
        </p:nvSpPr>
        <p:spPr bwMode="auto">
          <a:xfrm>
            <a:off x="2170113" y="3905250"/>
            <a:ext cx="1927225" cy="457200"/>
          </a:xfrm>
          <a:prstGeom prst="rect">
            <a:avLst/>
          </a:prstGeom>
          <a:noFill/>
          <a:ln w="9525">
            <a:noFill/>
            <a:miter lim="800000"/>
            <a:headEnd/>
            <a:tailEnd/>
          </a:ln>
        </p:spPr>
        <p:txBody>
          <a:bodyPr wrap="none">
            <a:spAutoFit/>
          </a:bodyPr>
          <a:lstStyle/>
          <a:p>
            <a:r>
              <a:rPr lang="en-US" sz="2400"/>
              <a:t>STABILIZER</a:t>
            </a:r>
          </a:p>
        </p:txBody>
      </p:sp>
      <p:sp>
        <p:nvSpPr>
          <p:cNvPr id="15372" name="Text Box 12"/>
          <p:cNvSpPr txBox="1">
            <a:spLocks noChangeArrowheads="1"/>
          </p:cNvSpPr>
          <p:nvPr/>
        </p:nvSpPr>
        <p:spPr bwMode="auto">
          <a:xfrm>
            <a:off x="5065713" y="3905250"/>
            <a:ext cx="2082800" cy="457200"/>
          </a:xfrm>
          <a:prstGeom prst="rect">
            <a:avLst/>
          </a:prstGeom>
          <a:noFill/>
          <a:ln w="9525">
            <a:noFill/>
            <a:miter lim="800000"/>
            <a:headEnd/>
            <a:tailEnd/>
          </a:ln>
        </p:spPr>
        <p:txBody>
          <a:bodyPr wrap="none">
            <a:spAutoFit/>
          </a:bodyPr>
          <a:lstStyle/>
          <a:p>
            <a:r>
              <a:rPr lang="en-US" sz="2400"/>
              <a:t>PERSUADER</a:t>
            </a:r>
          </a:p>
        </p:txBody>
      </p:sp>
      <p:sp>
        <p:nvSpPr>
          <p:cNvPr id="15373" name="Text Box 13"/>
          <p:cNvSpPr txBox="1">
            <a:spLocks noChangeArrowheads="1"/>
          </p:cNvSpPr>
          <p:nvPr/>
        </p:nvSpPr>
        <p:spPr bwMode="auto">
          <a:xfrm>
            <a:off x="4183063" y="838200"/>
            <a:ext cx="793750" cy="457200"/>
          </a:xfrm>
          <a:prstGeom prst="rect">
            <a:avLst/>
          </a:prstGeom>
          <a:noFill/>
          <a:ln w="9525">
            <a:noFill/>
            <a:miter lim="800000"/>
            <a:headEnd/>
            <a:tailEnd/>
          </a:ln>
        </p:spPr>
        <p:txBody>
          <a:bodyPr wrap="none">
            <a:spAutoFit/>
          </a:bodyPr>
          <a:lstStyle/>
          <a:p>
            <a:pPr eaLnBrk="0" hangingPunct="0"/>
            <a:r>
              <a:rPr lang="en-US" sz="2400" b="1"/>
              <a:t>(Do)</a:t>
            </a:r>
          </a:p>
        </p:txBody>
      </p:sp>
      <p:sp>
        <p:nvSpPr>
          <p:cNvPr id="15374" name="Rectangle 14"/>
          <p:cNvSpPr>
            <a:spLocks noChangeArrowheads="1"/>
          </p:cNvSpPr>
          <p:nvPr/>
        </p:nvSpPr>
        <p:spPr bwMode="auto">
          <a:xfrm>
            <a:off x="3810000" y="5791200"/>
            <a:ext cx="1485900" cy="457200"/>
          </a:xfrm>
          <a:prstGeom prst="rect">
            <a:avLst/>
          </a:prstGeom>
          <a:noFill/>
          <a:ln w="9525">
            <a:noFill/>
            <a:miter lim="800000"/>
            <a:headEnd/>
            <a:tailEnd/>
          </a:ln>
        </p:spPr>
        <p:txBody>
          <a:bodyPr wrap="none">
            <a:spAutoFit/>
          </a:bodyPr>
          <a:lstStyle/>
          <a:p>
            <a:pPr eaLnBrk="0" hangingPunct="0"/>
            <a:r>
              <a:rPr lang="en-US" sz="2400" b="1"/>
              <a:t>(Do with)</a:t>
            </a:r>
          </a:p>
        </p:txBody>
      </p:sp>
    </p:spTree>
    <p:extLst>
      <p:ext uri="{BB962C8B-B14F-4D97-AF65-F5344CB8AC3E}">
        <p14:creationId xmlns:p14="http://schemas.microsoft.com/office/powerpoint/2010/main" val="285768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a:bodyPr>
          <a:lstStyle/>
          <a:p>
            <a:pPr>
              <a:defRPr/>
            </a:pPr>
            <a:r>
              <a:rPr lang="en-US" sz="3600" dirty="0"/>
              <a:t>The Case for Emotional Intelligence</a:t>
            </a:r>
          </a:p>
        </p:txBody>
      </p:sp>
      <p:sp>
        <p:nvSpPr>
          <p:cNvPr id="106499" name="Rectangle 3"/>
          <p:cNvSpPr>
            <a:spLocks noGrp="1" noChangeArrowheads="1"/>
          </p:cNvSpPr>
          <p:nvPr>
            <p:ph idx="1"/>
          </p:nvPr>
        </p:nvSpPr>
        <p:spPr/>
        <p:txBody>
          <a:bodyPr/>
          <a:lstStyle/>
          <a:p>
            <a:pPr>
              <a:spcAft>
                <a:spcPct val="40000"/>
              </a:spcAft>
            </a:pPr>
            <a:r>
              <a:rPr lang="en-US" dirty="0" smtClean="0">
                <a:solidFill>
                  <a:schemeClr val="tx1"/>
                </a:solidFill>
                <a:latin typeface="Arial" charset="0"/>
                <a:ea typeface="ＭＳ Ｐゴシック" pitchFamily="80" charset="-128"/>
                <a:cs typeface="Arial" charset="0"/>
              </a:rPr>
              <a:t>US Air Force Recruiter Selection</a:t>
            </a:r>
          </a:p>
          <a:p>
            <a:pPr lvl="1">
              <a:spcAft>
                <a:spcPct val="40000"/>
              </a:spcAft>
            </a:pPr>
            <a:r>
              <a:rPr lang="en-US" dirty="0" smtClean="0">
                <a:solidFill>
                  <a:schemeClr val="tx1"/>
                </a:solidFill>
                <a:latin typeface="Arial" charset="0"/>
                <a:ea typeface="ＭＳ Ｐゴシック" pitchFamily="80" charset="-128"/>
                <a:cs typeface="Arial" charset="0"/>
              </a:rPr>
              <a:t>Most successful recruiters scored significantly higher in </a:t>
            </a:r>
            <a:r>
              <a:rPr lang="en-US" dirty="0" err="1" smtClean="0">
                <a:solidFill>
                  <a:schemeClr val="tx1"/>
                </a:solidFill>
                <a:latin typeface="Arial" charset="0"/>
                <a:ea typeface="ＭＳ Ｐゴシック" pitchFamily="80" charset="-128"/>
                <a:cs typeface="Arial" charset="0"/>
              </a:rPr>
              <a:t>EI</a:t>
            </a:r>
            <a:r>
              <a:rPr lang="en-US" dirty="0" smtClean="0">
                <a:solidFill>
                  <a:schemeClr val="tx1"/>
                </a:solidFill>
                <a:latin typeface="Arial" charset="0"/>
                <a:ea typeface="ＭＳ Ｐゴシック" pitchFamily="80" charset="-128"/>
                <a:cs typeface="Arial" charset="0"/>
              </a:rPr>
              <a:t> competencies</a:t>
            </a:r>
          </a:p>
          <a:p>
            <a:pPr lvl="1">
              <a:spcAft>
                <a:spcPct val="40000"/>
              </a:spcAft>
            </a:pPr>
            <a:r>
              <a:rPr lang="en-US" dirty="0" smtClean="0">
                <a:solidFill>
                  <a:schemeClr val="tx1"/>
                </a:solidFill>
                <a:latin typeface="Arial" charset="0"/>
                <a:ea typeface="ＭＳ Ｐゴシック" pitchFamily="80" charset="-128"/>
                <a:cs typeface="Arial" charset="0"/>
              </a:rPr>
              <a:t>Using </a:t>
            </a:r>
            <a:r>
              <a:rPr lang="en-US" dirty="0" err="1" smtClean="0">
                <a:solidFill>
                  <a:schemeClr val="tx1"/>
                </a:solidFill>
                <a:latin typeface="Arial" charset="0"/>
                <a:ea typeface="ＭＳ Ｐゴシック" pitchFamily="80" charset="-128"/>
                <a:cs typeface="Arial" charset="0"/>
              </a:rPr>
              <a:t>EI</a:t>
            </a:r>
            <a:r>
              <a:rPr lang="en-US" dirty="0" smtClean="0">
                <a:solidFill>
                  <a:schemeClr val="tx1"/>
                </a:solidFill>
                <a:latin typeface="Arial" charset="0"/>
                <a:ea typeface="ＭＳ Ｐゴシック" pitchFamily="80" charset="-128"/>
                <a:cs typeface="Arial" charset="0"/>
              </a:rPr>
              <a:t> to select recruiters increased </a:t>
            </a:r>
            <a:r>
              <a:rPr lang="en-US" dirty="0" err="1" smtClean="0">
                <a:solidFill>
                  <a:schemeClr val="tx1"/>
                </a:solidFill>
                <a:latin typeface="Arial" charset="0"/>
                <a:ea typeface="ＭＳ Ｐゴシック" pitchFamily="80" charset="-128"/>
                <a:cs typeface="Arial" charset="0"/>
              </a:rPr>
              <a:t>USAF</a:t>
            </a:r>
            <a:r>
              <a:rPr lang="en-US" dirty="0" smtClean="0">
                <a:solidFill>
                  <a:schemeClr val="tx1"/>
                </a:solidFill>
                <a:latin typeface="Arial" charset="0"/>
                <a:ea typeface="ＭＳ Ｐゴシック" pitchFamily="80" charset="-128"/>
                <a:cs typeface="Arial" charset="0"/>
              </a:rPr>
              <a:t> ability to predict successful recruiters by nearly three-fold</a:t>
            </a:r>
          </a:p>
          <a:p>
            <a:pPr lvl="1">
              <a:spcAft>
                <a:spcPct val="40000"/>
              </a:spcAft>
            </a:pPr>
            <a:r>
              <a:rPr lang="en-US" dirty="0" smtClean="0">
                <a:solidFill>
                  <a:schemeClr val="tx1"/>
                </a:solidFill>
                <a:latin typeface="Arial" charset="0"/>
                <a:ea typeface="ＭＳ Ｐゴシック" pitchFamily="80" charset="-128"/>
                <a:cs typeface="Arial" charset="0"/>
              </a:rPr>
              <a:t>Immediate gain was a savings of $3 million annually.</a:t>
            </a:r>
          </a:p>
        </p:txBody>
      </p:sp>
    </p:spTree>
    <p:extLst>
      <p:ext uri="{BB962C8B-B14F-4D97-AF65-F5344CB8AC3E}">
        <p14:creationId xmlns:p14="http://schemas.microsoft.com/office/powerpoint/2010/main" val="29040072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a:bodyPr>
          <a:lstStyle/>
          <a:p>
            <a:pPr>
              <a:defRPr/>
            </a:pPr>
            <a:r>
              <a:rPr lang="en-US" sz="3600" dirty="0"/>
              <a:t>The Case for Emotional Intelligence</a:t>
            </a:r>
          </a:p>
        </p:txBody>
      </p:sp>
      <p:sp>
        <p:nvSpPr>
          <p:cNvPr id="107523" name="Rectangle 3"/>
          <p:cNvSpPr>
            <a:spLocks noGrp="1" noChangeArrowheads="1"/>
          </p:cNvSpPr>
          <p:nvPr>
            <p:ph idx="1"/>
          </p:nvPr>
        </p:nvSpPr>
        <p:spPr/>
        <p:txBody>
          <a:bodyPr/>
          <a:lstStyle/>
          <a:p>
            <a:pPr>
              <a:spcAft>
                <a:spcPct val="40000"/>
              </a:spcAft>
            </a:pPr>
            <a:r>
              <a:rPr lang="en-US" dirty="0" smtClean="0">
                <a:solidFill>
                  <a:schemeClr val="tx1"/>
                </a:solidFill>
                <a:latin typeface="Arial" charset="0"/>
                <a:ea typeface="ＭＳ Ｐゴシック" pitchFamily="80" charset="-128"/>
                <a:cs typeface="Arial" charset="0"/>
              </a:rPr>
              <a:t>L’Oreal sales agents selected on the basis of </a:t>
            </a:r>
            <a:r>
              <a:rPr lang="en-US" dirty="0" err="1" smtClean="0">
                <a:solidFill>
                  <a:schemeClr val="tx1"/>
                </a:solidFill>
                <a:latin typeface="Arial" charset="0"/>
                <a:ea typeface="ＭＳ Ｐゴシック" pitchFamily="80" charset="-128"/>
                <a:cs typeface="Arial" charset="0"/>
              </a:rPr>
              <a:t>EI</a:t>
            </a:r>
            <a:r>
              <a:rPr lang="en-US" dirty="0" smtClean="0">
                <a:solidFill>
                  <a:schemeClr val="tx1"/>
                </a:solidFill>
                <a:latin typeface="Arial" charset="0"/>
                <a:ea typeface="ＭＳ Ｐゴシック" pitchFamily="80" charset="-128"/>
                <a:cs typeface="Arial" charset="0"/>
              </a:rPr>
              <a:t> competencies</a:t>
            </a:r>
          </a:p>
          <a:p>
            <a:pPr lvl="1">
              <a:spcAft>
                <a:spcPct val="40000"/>
              </a:spcAft>
            </a:pPr>
            <a:r>
              <a:rPr lang="en-US" dirty="0" smtClean="0">
                <a:solidFill>
                  <a:schemeClr val="tx1"/>
                </a:solidFill>
                <a:latin typeface="Arial" charset="0"/>
                <a:ea typeface="ＭＳ Ｐゴシック" pitchFamily="80" charset="-128"/>
                <a:cs typeface="Arial" charset="0"/>
              </a:rPr>
              <a:t>Significantly outsold sales people selected using old procedures.</a:t>
            </a:r>
          </a:p>
          <a:p>
            <a:pPr lvl="1">
              <a:spcAft>
                <a:spcPct val="40000"/>
              </a:spcAft>
            </a:pPr>
            <a:r>
              <a:rPr lang="en-US" dirty="0" smtClean="0">
                <a:solidFill>
                  <a:schemeClr val="tx1"/>
                </a:solidFill>
                <a:latin typeface="Arial" charset="0"/>
                <a:ea typeface="ＭＳ Ｐゴシック" pitchFamily="80" charset="-128"/>
                <a:cs typeface="Arial" charset="0"/>
              </a:rPr>
              <a:t>Sold $91,370 more than other agents for a net revenue increase of over $2.5 million.</a:t>
            </a:r>
          </a:p>
          <a:p>
            <a:pPr lvl="1">
              <a:spcAft>
                <a:spcPct val="40000"/>
              </a:spcAft>
            </a:pPr>
            <a:r>
              <a:rPr lang="en-US" dirty="0" smtClean="0">
                <a:solidFill>
                  <a:schemeClr val="tx1"/>
                </a:solidFill>
                <a:latin typeface="Arial" charset="0"/>
                <a:ea typeface="ＭＳ Ｐゴシック" pitchFamily="80" charset="-128"/>
                <a:cs typeface="Arial" charset="0"/>
              </a:rPr>
              <a:t>Had 63% less turnover during their first year.</a:t>
            </a:r>
          </a:p>
        </p:txBody>
      </p:sp>
    </p:spTree>
    <p:extLst>
      <p:ext uri="{BB962C8B-B14F-4D97-AF65-F5344CB8AC3E}">
        <p14:creationId xmlns:p14="http://schemas.microsoft.com/office/powerpoint/2010/main" val="24719968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a:bodyPr>
          <a:lstStyle/>
          <a:p>
            <a:pPr>
              <a:defRPr/>
            </a:pPr>
            <a:r>
              <a:rPr lang="en-US" sz="3600" dirty="0"/>
              <a:t>The Case for Emotional Intelligence</a:t>
            </a:r>
          </a:p>
        </p:txBody>
      </p:sp>
      <p:sp>
        <p:nvSpPr>
          <p:cNvPr id="108547" name="Rectangle 3"/>
          <p:cNvSpPr>
            <a:spLocks noGrp="1" noChangeArrowheads="1"/>
          </p:cNvSpPr>
          <p:nvPr>
            <p:ph idx="1"/>
          </p:nvPr>
        </p:nvSpPr>
        <p:spPr/>
        <p:txBody>
          <a:bodyPr/>
          <a:lstStyle/>
          <a:p>
            <a:pPr>
              <a:spcAft>
                <a:spcPct val="40000"/>
              </a:spcAft>
            </a:pPr>
            <a:r>
              <a:rPr lang="en-US" dirty="0" smtClean="0">
                <a:solidFill>
                  <a:schemeClr val="tx1"/>
                </a:solidFill>
                <a:latin typeface="Arial" charset="0"/>
                <a:ea typeface="ＭＳ Ｐゴシック" pitchFamily="80" charset="-128"/>
                <a:cs typeface="Arial" charset="0"/>
              </a:rPr>
              <a:t>After supervisors in a manufacturing plant received </a:t>
            </a:r>
            <a:r>
              <a:rPr lang="en-US" dirty="0" err="1" smtClean="0">
                <a:solidFill>
                  <a:schemeClr val="tx1"/>
                </a:solidFill>
                <a:latin typeface="Arial" charset="0"/>
                <a:ea typeface="ＭＳ Ｐゴシック" pitchFamily="80" charset="-128"/>
                <a:cs typeface="Arial" charset="0"/>
              </a:rPr>
              <a:t>EI</a:t>
            </a:r>
            <a:r>
              <a:rPr lang="en-US" dirty="0" smtClean="0">
                <a:solidFill>
                  <a:schemeClr val="tx1"/>
                </a:solidFill>
                <a:latin typeface="Arial" charset="0"/>
                <a:ea typeface="ＭＳ Ｐゴシック" pitchFamily="80" charset="-128"/>
                <a:cs typeface="Arial" charset="0"/>
              </a:rPr>
              <a:t> training…</a:t>
            </a:r>
          </a:p>
          <a:p>
            <a:pPr lvl="1">
              <a:spcBef>
                <a:spcPct val="30000"/>
              </a:spcBef>
              <a:spcAft>
                <a:spcPct val="40000"/>
              </a:spcAft>
            </a:pPr>
            <a:r>
              <a:rPr lang="en-US" dirty="0" smtClean="0">
                <a:solidFill>
                  <a:schemeClr val="tx1"/>
                </a:solidFill>
                <a:latin typeface="Arial" charset="0"/>
                <a:ea typeface="ＭＳ Ｐゴシック" pitchFamily="80" charset="-128"/>
                <a:cs typeface="Arial" charset="0"/>
              </a:rPr>
              <a:t>Lost time accidents were reduced by 50%</a:t>
            </a:r>
          </a:p>
          <a:p>
            <a:pPr lvl="1">
              <a:spcBef>
                <a:spcPct val="30000"/>
              </a:spcBef>
              <a:spcAft>
                <a:spcPct val="40000"/>
              </a:spcAft>
            </a:pPr>
            <a:r>
              <a:rPr lang="en-US" dirty="0" smtClean="0">
                <a:solidFill>
                  <a:schemeClr val="tx1"/>
                </a:solidFill>
                <a:latin typeface="Arial" charset="0"/>
                <a:ea typeface="ＭＳ Ｐゴシック" pitchFamily="80" charset="-128"/>
                <a:cs typeface="Arial" charset="0"/>
              </a:rPr>
              <a:t>Formal grievances were reduced from an average of 15 per year to 3 per year</a:t>
            </a:r>
          </a:p>
          <a:p>
            <a:pPr lvl="1">
              <a:spcBef>
                <a:spcPct val="30000"/>
              </a:spcBef>
              <a:spcAft>
                <a:spcPct val="40000"/>
              </a:spcAft>
            </a:pPr>
            <a:r>
              <a:rPr lang="en-US" dirty="0" smtClean="0">
                <a:solidFill>
                  <a:schemeClr val="tx1"/>
                </a:solidFill>
                <a:latin typeface="Arial" charset="0"/>
                <a:ea typeface="ＭＳ Ｐゴシック" pitchFamily="80" charset="-128"/>
                <a:cs typeface="Arial" charset="0"/>
              </a:rPr>
              <a:t>The plant exceeded productivity goals by $250,000</a:t>
            </a:r>
          </a:p>
        </p:txBody>
      </p:sp>
    </p:spTree>
    <p:extLst>
      <p:ext uri="{BB962C8B-B14F-4D97-AF65-F5344CB8AC3E}">
        <p14:creationId xmlns:p14="http://schemas.microsoft.com/office/powerpoint/2010/main" val="5792419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fontScale="90000"/>
          </a:bodyPr>
          <a:lstStyle/>
          <a:p>
            <a:pPr>
              <a:defRPr/>
            </a:pPr>
            <a:r>
              <a:rPr lang="en-US" sz="3600" dirty="0">
                <a:cs typeface="Times New Roman" pitchFamily="18" charset="0"/>
              </a:rPr>
              <a:t>The Emotional Competence Framework</a:t>
            </a:r>
          </a:p>
        </p:txBody>
      </p:sp>
      <p:sp>
        <p:nvSpPr>
          <p:cNvPr id="109571" name="Rectangle 3"/>
          <p:cNvSpPr>
            <a:spLocks noChangeArrowheads="1"/>
          </p:cNvSpPr>
          <p:nvPr/>
        </p:nvSpPr>
        <p:spPr bwMode="auto">
          <a:xfrm>
            <a:off x="711200" y="1943100"/>
            <a:ext cx="7721600" cy="4525963"/>
          </a:xfrm>
          <a:prstGeom prst="rect">
            <a:avLst/>
          </a:prstGeom>
          <a:noFill/>
          <a:ln w="9525">
            <a:noFill/>
            <a:miter lim="800000"/>
            <a:headEnd/>
            <a:tailEnd/>
          </a:ln>
        </p:spPr>
        <p:txBody>
          <a:bodyPr/>
          <a:lstStyle/>
          <a:p>
            <a:pPr algn="ctr">
              <a:spcBef>
                <a:spcPct val="50000"/>
              </a:spcBef>
            </a:pPr>
            <a:r>
              <a:rPr lang="en-US" sz="3200" b="1" dirty="0">
                <a:solidFill>
                  <a:srgbClr val="CC3300"/>
                </a:solidFill>
                <a:cs typeface="Times New Roman" pitchFamily="18" charset="0"/>
              </a:rPr>
              <a:t>Personal Competence</a:t>
            </a:r>
            <a:r>
              <a:rPr lang="en-US" sz="3200" b="1" dirty="0">
                <a:solidFill>
                  <a:srgbClr val="006600"/>
                </a:solidFill>
                <a:cs typeface="Times New Roman" pitchFamily="18" charset="0"/>
              </a:rPr>
              <a:t/>
            </a:r>
            <a:br>
              <a:rPr lang="en-US" sz="3200" b="1" dirty="0">
                <a:solidFill>
                  <a:srgbClr val="006600"/>
                </a:solidFill>
                <a:cs typeface="Times New Roman" pitchFamily="18" charset="0"/>
              </a:rPr>
            </a:br>
            <a:r>
              <a:rPr lang="en-US" sz="2800" b="1" dirty="0" smtClean="0">
                <a:solidFill>
                  <a:srgbClr val="006600"/>
                </a:solidFill>
                <a:cs typeface="Times New Roman" pitchFamily="18" charset="0"/>
              </a:rPr>
              <a:t/>
            </a:r>
            <a:br>
              <a:rPr lang="en-US" sz="2800" b="1" dirty="0" smtClean="0">
                <a:solidFill>
                  <a:srgbClr val="006600"/>
                </a:solidFill>
                <a:cs typeface="Times New Roman" pitchFamily="18" charset="0"/>
              </a:rPr>
            </a:br>
            <a:r>
              <a:rPr lang="en-US" sz="2800" dirty="0">
                <a:cs typeface="Times New Roman" pitchFamily="18" charset="0"/>
              </a:rPr>
              <a:t> </a:t>
            </a:r>
          </a:p>
          <a:p>
            <a:pPr algn="ctr">
              <a:spcBef>
                <a:spcPct val="50000"/>
              </a:spcBef>
            </a:pPr>
            <a:r>
              <a:rPr lang="en-US" sz="2800" b="1" dirty="0" smtClean="0">
                <a:solidFill>
                  <a:srgbClr val="006600"/>
                </a:solidFill>
                <a:cs typeface="Times New Roman" pitchFamily="18" charset="0"/>
              </a:rPr>
              <a:t/>
            </a:r>
            <a:br>
              <a:rPr lang="en-US" sz="2800" b="1" dirty="0" smtClean="0">
                <a:solidFill>
                  <a:srgbClr val="006600"/>
                </a:solidFill>
                <a:cs typeface="Times New Roman" pitchFamily="18" charset="0"/>
              </a:rPr>
            </a:br>
            <a:r>
              <a:rPr lang="en-US" sz="3200" b="1" dirty="0" smtClean="0">
                <a:solidFill>
                  <a:srgbClr val="006600"/>
                </a:solidFill>
                <a:cs typeface="Times New Roman" pitchFamily="18" charset="0"/>
              </a:rPr>
              <a:t>Social </a:t>
            </a:r>
            <a:r>
              <a:rPr lang="en-US" sz="3200" b="1" dirty="0">
                <a:solidFill>
                  <a:srgbClr val="006600"/>
                </a:solidFill>
                <a:cs typeface="Times New Roman" pitchFamily="18" charset="0"/>
              </a:rPr>
              <a:t>Competence</a:t>
            </a:r>
            <a:r>
              <a:rPr lang="en-US" sz="3600" b="1" dirty="0">
                <a:solidFill>
                  <a:srgbClr val="006600"/>
                </a:solidFill>
                <a:cs typeface="Times New Roman" pitchFamily="18" charset="0"/>
              </a:rPr>
              <a:t/>
            </a:r>
            <a:br>
              <a:rPr lang="en-US" sz="3600" b="1" dirty="0">
                <a:solidFill>
                  <a:srgbClr val="006600"/>
                </a:solidFill>
                <a:cs typeface="Times New Roman" pitchFamily="18" charset="0"/>
              </a:rPr>
            </a:br>
            <a:r>
              <a:rPr lang="en-US" sz="3600" b="1" dirty="0">
                <a:solidFill>
                  <a:srgbClr val="FFCC00"/>
                </a:solidFill>
                <a:cs typeface="Times New Roman" pitchFamily="18" charset="0"/>
              </a:rPr>
              <a:t/>
            </a:r>
            <a:br>
              <a:rPr lang="en-US" sz="3600" b="1" dirty="0">
                <a:solidFill>
                  <a:srgbClr val="FFCC00"/>
                </a:solidFill>
                <a:cs typeface="Times New Roman" pitchFamily="18" charset="0"/>
              </a:rPr>
            </a:br>
            <a:r>
              <a:rPr lang="en-US" sz="3200" dirty="0">
                <a:cs typeface="Times New Roman" pitchFamily="18" charset="0"/>
              </a:rPr>
              <a:t> </a:t>
            </a:r>
          </a:p>
          <a:p>
            <a:pPr algn="ctr">
              <a:spcBef>
                <a:spcPct val="50000"/>
              </a:spcBef>
            </a:pPr>
            <a:endParaRPr lang="en-US" sz="1200" dirty="0">
              <a:cs typeface="Times New Roman" pitchFamily="18" charset="0"/>
            </a:endParaRPr>
          </a:p>
          <a:p>
            <a:pPr algn="r">
              <a:spcBef>
                <a:spcPct val="50000"/>
              </a:spcBef>
            </a:pPr>
            <a:endParaRPr lang="en-US" dirty="0"/>
          </a:p>
        </p:txBody>
      </p:sp>
    </p:spTree>
    <p:extLst>
      <p:ext uri="{BB962C8B-B14F-4D97-AF65-F5344CB8AC3E}">
        <p14:creationId xmlns:p14="http://schemas.microsoft.com/office/powerpoint/2010/main" val="15085421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pPr>
              <a:defRPr/>
            </a:pPr>
            <a:r>
              <a:rPr lang="en-US" sz="3200" dirty="0">
                <a:cs typeface="Times New Roman" pitchFamily="18" charset="0"/>
              </a:rPr>
              <a:t>The Components of </a:t>
            </a:r>
            <a:r>
              <a:rPr lang="en-US" sz="3200" dirty="0" err="1">
                <a:latin typeface="Times New Roman" pitchFamily="18" charset="0"/>
                <a:cs typeface="Times New Roman" pitchFamily="18" charset="0"/>
              </a:rPr>
              <a:t>EI</a:t>
            </a:r>
            <a:endParaRPr lang="en-US" sz="3200" dirty="0">
              <a:cs typeface="Times New Roman" pitchFamily="18" charset="0"/>
            </a:endParaRPr>
          </a:p>
        </p:txBody>
      </p:sp>
      <p:sp>
        <p:nvSpPr>
          <p:cNvPr id="110595" name="Rectangle 3"/>
          <p:cNvSpPr>
            <a:spLocks noGrp="1" noChangeArrowheads="1"/>
          </p:cNvSpPr>
          <p:nvPr>
            <p:ph idx="1"/>
          </p:nvPr>
        </p:nvSpPr>
        <p:spPr>
          <a:prstGeom prst="rect">
            <a:avLst/>
          </a:prstGeom>
        </p:spPr>
        <p:txBody>
          <a:bodyPr/>
          <a:lstStyle/>
          <a:p>
            <a:pPr marL="0" indent="0" algn="ctr">
              <a:spcBef>
                <a:spcPct val="50000"/>
              </a:spcBef>
              <a:buFontTx/>
              <a:buNone/>
            </a:pPr>
            <a:r>
              <a:rPr lang="en-US" sz="3200" b="1" dirty="0" smtClean="0">
                <a:solidFill>
                  <a:srgbClr val="CC3300"/>
                </a:solidFill>
                <a:latin typeface="Arial" charset="0"/>
                <a:ea typeface="ＭＳ Ｐゴシック" pitchFamily="80" charset="-128"/>
                <a:cs typeface="Times New Roman" pitchFamily="18" charset="0"/>
              </a:rPr>
              <a:t>Personal Competence</a:t>
            </a:r>
            <a:r>
              <a:rPr lang="en-US" b="1" dirty="0" smtClean="0">
                <a:solidFill>
                  <a:srgbClr val="CC3300"/>
                </a:solidFill>
                <a:latin typeface="Arial" charset="0"/>
                <a:ea typeface="ＭＳ Ｐゴシック" pitchFamily="80" charset="-128"/>
                <a:cs typeface="Times New Roman" pitchFamily="18" charset="0"/>
              </a:rPr>
              <a:t/>
            </a:r>
            <a:br>
              <a:rPr lang="en-US" b="1" dirty="0" smtClean="0">
                <a:solidFill>
                  <a:srgbClr val="CC3300"/>
                </a:solidFill>
                <a:latin typeface="Arial" charset="0"/>
                <a:ea typeface="ＭＳ Ｐゴシック" pitchFamily="80" charset="-128"/>
                <a:cs typeface="Times New Roman" pitchFamily="18" charset="0"/>
              </a:rPr>
            </a:br>
            <a:r>
              <a:rPr lang="en-US" dirty="0" smtClean="0">
                <a:solidFill>
                  <a:schemeClr val="tx1"/>
                </a:solidFill>
                <a:latin typeface="Arial" charset="0"/>
                <a:ea typeface="ＭＳ Ｐゴシック" pitchFamily="80" charset="-128"/>
                <a:cs typeface="Times New Roman" pitchFamily="18" charset="0"/>
              </a:rPr>
              <a:t>These competencies determine </a:t>
            </a:r>
            <a:br>
              <a:rPr lang="en-US" dirty="0" smtClean="0">
                <a:solidFill>
                  <a:schemeClr val="tx1"/>
                </a:solidFill>
                <a:latin typeface="Arial" charset="0"/>
                <a:ea typeface="ＭＳ Ｐゴシック" pitchFamily="80" charset="-128"/>
                <a:cs typeface="Times New Roman" pitchFamily="18" charset="0"/>
              </a:rPr>
            </a:br>
            <a:r>
              <a:rPr lang="en-US" dirty="0" smtClean="0">
                <a:solidFill>
                  <a:schemeClr val="tx1"/>
                </a:solidFill>
                <a:latin typeface="Arial" charset="0"/>
                <a:ea typeface="ＭＳ Ｐゴシック" pitchFamily="80" charset="-128"/>
                <a:cs typeface="Times New Roman" pitchFamily="18" charset="0"/>
              </a:rPr>
              <a:t>how we manage ourselves. </a:t>
            </a:r>
          </a:p>
          <a:p>
            <a:pPr marL="0" indent="0" algn="ctr">
              <a:spcBef>
                <a:spcPct val="50000"/>
              </a:spcBef>
              <a:buFontTx/>
              <a:buNone/>
            </a:pPr>
            <a:r>
              <a:rPr lang="en-US" b="1" dirty="0" smtClean="0">
                <a:solidFill>
                  <a:srgbClr val="FFCC00"/>
                </a:solidFill>
                <a:latin typeface="Arial" charset="0"/>
                <a:ea typeface="ＭＳ Ｐゴシック" pitchFamily="80" charset="-128"/>
                <a:cs typeface="Times New Roman" pitchFamily="18" charset="0"/>
              </a:rPr>
              <a:t/>
            </a:r>
            <a:br>
              <a:rPr lang="en-US" b="1" dirty="0" smtClean="0">
                <a:solidFill>
                  <a:srgbClr val="FFCC00"/>
                </a:solidFill>
                <a:latin typeface="Arial" charset="0"/>
                <a:ea typeface="ＭＳ Ｐゴシック" pitchFamily="80" charset="-128"/>
                <a:cs typeface="Times New Roman" pitchFamily="18" charset="0"/>
              </a:rPr>
            </a:br>
            <a:r>
              <a:rPr lang="en-US" sz="3200" b="1" dirty="0" smtClean="0">
                <a:solidFill>
                  <a:srgbClr val="006600"/>
                </a:solidFill>
                <a:latin typeface="Arial" charset="0"/>
                <a:ea typeface="ＭＳ Ｐゴシック" pitchFamily="80" charset="-128"/>
                <a:cs typeface="Times New Roman" pitchFamily="18" charset="0"/>
              </a:rPr>
              <a:t>Social Competence</a:t>
            </a:r>
            <a:r>
              <a:rPr lang="en-US" sz="3600" b="1" dirty="0" smtClean="0">
                <a:solidFill>
                  <a:srgbClr val="006600"/>
                </a:solidFill>
                <a:latin typeface="Arial" charset="0"/>
                <a:ea typeface="ＭＳ Ｐゴシック" pitchFamily="80" charset="-128"/>
                <a:cs typeface="Times New Roman" pitchFamily="18" charset="0"/>
              </a:rPr>
              <a:t/>
            </a:r>
            <a:br>
              <a:rPr lang="en-US" sz="3600" b="1" dirty="0" smtClean="0">
                <a:solidFill>
                  <a:srgbClr val="006600"/>
                </a:solidFill>
                <a:latin typeface="Arial" charset="0"/>
                <a:ea typeface="ＭＳ Ｐゴシック" pitchFamily="80" charset="-128"/>
                <a:cs typeface="Times New Roman" pitchFamily="18" charset="0"/>
              </a:rPr>
            </a:br>
            <a:r>
              <a:rPr lang="en-US" dirty="0" smtClean="0">
                <a:solidFill>
                  <a:schemeClr val="tx1"/>
                </a:solidFill>
                <a:latin typeface="Arial" charset="0"/>
                <a:ea typeface="ＭＳ Ｐゴシック" pitchFamily="80" charset="-128"/>
                <a:cs typeface="Times New Roman" pitchFamily="18" charset="0"/>
              </a:rPr>
              <a:t>These competencies determine </a:t>
            </a:r>
            <a:br>
              <a:rPr lang="en-US" dirty="0" smtClean="0">
                <a:solidFill>
                  <a:schemeClr val="tx1"/>
                </a:solidFill>
                <a:latin typeface="Arial" charset="0"/>
                <a:ea typeface="ＭＳ Ｐゴシック" pitchFamily="80" charset="-128"/>
                <a:cs typeface="Times New Roman" pitchFamily="18" charset="0"/>
              </a:rPr>
            </a:br>
            <a:r>
              <a:rPr lang="en-US" dirty="0" smtClean="0">
                <a:solidFill>
                  <a:schemeClr val="tx1"/>
                </a:solidFill>
                <a:latin typeface="Arial" charset="0"/>
                <a:ea typeface="ＭＳ Ｐゴシック" pitchFamily="80" charset="-128"/>
                <a:cs typeface="Times New Roman" pitchFamily="18" charset="0"/>
              </a:rPr>
              <a:t>how we handle relationships. </a:t>
            </a:r>
          </a:p>
          <a:p>
            <a:pPr marL="0" indent="0" algn="ctr">
              <a:spcBef>
                <a:spcPct val="50000"/>
              </a:spcBef>
              <a:buFontTx/>
              <a:buNone/>
            </a:pPr>
            <a:endParaRPr lang="en-US" sz="1200" dirty="0" smtClean="0">
              <a:latin typeface="Arial" charset="0"/>
              <a:ea typeface="ＭＳ Ｐゴシック" pitchFamily="80" charset="-128"/>
              <a:cs typeface="Times New Roman" pitchFamily="18" charset="0"/>
            </a:endParaRPr>
          </a:p>
          <a:p>
            <a:pPr marL="0" indent="0" algn="r">
              <a:spcBef>
                <a:spcPct val="50000"/>
              </a:spcBef>
              <a:buFontTx/>
              <a:buNone/>
            </a:pPr>
            <a:r>
              <a:rPr lang="en-US" sz="1800" dirty="0" smtClean="0">
                <a:solidFill>
                  <a:schemeClr val="tx1"/>
                </a:solidFill>
                <a:latin typeface="Arial" charset="0"/>
                <a:ea typeface="ＭＳ Ｐゴシック" pitchFamily="80" charset="-128"/>
                <a:cs typeface="Arial" charset="0"/>
              </a:rPr>
              <a:t>*(from </a:t>
            </a:r>
            <a:r>
              <a:rPr lang="en-US" sz="1800" u="sng" dirty="0" smtClean="0">
                <a:solidFill>
                  <a:schemeClr val="tx1"/>
                </a:solidFill>
                <a:latin typeface="Arial" charset="0"/>
                <a:ea typeface="ＭＳ Ｐゴシック" pitchFamily="80" charset="-128"/>
                <a:cs typeface="Arial" charset="0"/>
              </a:rPr>
              <a:t>Working with Emotional Intelligence</a:t>
            </a:r>
            <a:r>
              <a:rPr lang="en-US" sz="1800" dirty="0" smtClean="0">
                <a:solidFill>
                  <a:schemeClr val="tx1"/>
                </a:solidFill>
                <a:latin typeface="Arial" charset="0"/>
                <a:ea typeface="ＭＳ Ｐゴシック" pitchFamily="80" charset="-128"/>
                <a:cs typeface="Arial" charset="0"/>
              </a:rPr>
              <a:t>)</a:t>
            </a:r>
          </a:p>
        </p:txBody>
      </p:sp>
      <p:sp>
        <p:nvSpPr>
          <p:cNvPr id="110596" name="Text Box 4"/>
          <p:cNvSpPr txBox="1">
            <a:spLocks noChangeArrowheads="1"/>
          </p:cNvSpPr>
          <p:nvPr/>
        </p:nvSpPr>
        <p:spPr bwMode="auto">
          <a:xfrm>
            <a:off x="4381500" y="799573"/>
            <a:ext cx="4051300" cy="396875"/>
          </a:xfrm>
          <a:prstGeom prst="rect">
            <a:avLst/>
          </a:prstGeom>
          <a:noFill/>
          <a:ln w="9525">
            <a:noFill/>
            <a:miter lim="800000"/>
            <a:headEnd/>
            <a:tailEnd/>
          </a:ln>
        </p:spPr>
        <p:txBody>
          <a:bodyPr>
            <a:spAutoFit/>
          </a:bodyPr>
          <a:lstStyle/>
          <a:p>
            <a:pPr algn="r">
              <a:spcBef>
                <a:spcPct val="50000"/>
              </a:spcBef>
            </a:pPr>
            <a:r>
              <a:rPr lang="en-US" sz="2000" b="1" dirty="0">
                <a:solidFill>
                  <a:srgbClr val="003399"/>
                </a:solidFill>
              </a:rPr>
              <a:t>(Per Daniel </a:t>
            </a:r>
            <a:r>
              <a:rPr lang="en-US" sz="2000" b="1" dirty="0" err="1">
                <a:solidFill>
                  <a:srgbClr val="003399"/>
                </a:solidFill>
              </a:rPr>
              <a:t>Goleman</a:t>
            </a:r>
            <a:r>
              <a:rPr lang="en-US" sz="2000" b="1" dirty="0">
                <a:solidFill>
                  <a:srgbClr val="003399"/>
                </a:solidFill>
              </a:rPr>
              <a:t>*)</a:t>
            </a:r>
          </a:p>
        </p:txBody>
      </p:sp>
    </p:spTree>
    <p:extLst>
      <p:ext uri="{BB962C8B-B14F-4D97-AF65-F5344CB8AC3E}">
        <p14:creationId xmlns:p14="http://schemas.microsoft.com/office/powerpoint/2010/main" val="160194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p:cNvSpPr>
          <p:nvPr>
            <p:ph type="title"/>
          </p:nvPr>
        </p:nvSpPr>
        <p:spPr bwMode="auto">
          <a:noFill/>
        </p:spPr>
        <p:txBody>
          <a:bodyPr>
            <a:normAutofit/>
          </a:bodyPr>
          <a:lstStyle/>
          <a:p>
            <a:r>
              <a:rPr lang="en-US" sz="3200" cap="none" dirty="0" smtClean="0">
                <a:latin typeface="Arial" charset="0"/>
                <a:ea typeface="ＭＳ Ｐゴシック" pitchFamily="80" charset="-128"/>
                <a:cs typeface="Arial" charset="0"/>
              </a:rPr>
              <a:t>Emotional Intelligence Model</a:t>
            </a:r>
          </a:p>
        </p:txBody>
      </p:sp>
      <p:sp>
        <p:nvSpPr>
          <p:cNvPr id="292868" name="Text Box 4"/>
          <p:cNvSpPr txBox="1">
            <a:spLocks noChangeArrowheads="1"/>
          </p:cNvSpPr>
          <p:nvPr/>
        </p:nvSpPr>
        <p:spPr bwMode="auto">
          <a:xfrm>
            <a:off x="1524000" y="1411069"/>
            <a:ext cx="2987675" cy="366713"/>
          </a:xfrm>
          <a:prstGeom prst="rect">
            <a:avLst/>
          </a:prstGeom>
          <a:noFill/>
          <a:ln w="9525">
            <a:noFill/>
            <a:miter lim="800000"/>
            <a:headEnd/>
            <a:tailEnd/>
          </a:ln>
          <a:effectLst/>
        </p:spPr>
        <p:txBody>
          <a:bodyPr>
            <a:spAutoFit/>
          </a:bodyPr>
          <a:lstStyle/>
          <a:p>
            <a:endParaRPr lang="en-US"/>
          </a:p>
        </p:txBody>
      </p:sp>
      <p:grpSp>
        <p:nvGrpSpPr>
          <p:cNvPr id="3" name="Group 2"/>
          <p:cNvGrpSpPr/>
          <p:nvPr/>
        </p:nvGrpSpPr>
        <p:grpSpPr>
          <a:xfrm>
            <a:off x="1752600" y="1095156"/>
            <a:ext cx="2819400" cy="2133600"/>
            <a:chOff x="1752600" y="1106269"/>
            <a:chExt cx="2819400" cy="2133600"/>
          </a:xfrm>
        </p:grpSpPr>
        <p:sp>
          <p:nvSpPr>
            <p:cNvPr id="292867" name="Rectangle 3"/>
            <p:cNvSpPr>
              <a:spLocks noChangeArrowheads="1"/>
            </p:cNvSpPr>
            <p:nvPr/>
          </p:nvSpPr>
          <p:spPr bwMode="auto">
            <a:xfrm>
              <a:off x="1752600" y="1106269"/>
              <a:ext cx="2819400" cy="2133600"/>
            </a:xfrm>
            <a:prstGeom prst="rect">
              <a:avLst/>
            </a:prstGeom>
            <a:noFill/>
            <a:ln w="19050">
              <a:solidFill>
                <a:schemeClr val="tx1"/>
              </a:solidFill>
              <a:miter lim="800000"/>
              <a:headEnd/>
              <a:tailEnd/>
            </a:ln>
            <a:effectLst/>
          </p:spPr>
          <p:txBody>
            <a:bodyPr wrap="none" anchor="ctr"/>
            <a:lstStyle/>
            <a:p>
              <a:endParaRPr lang="en-US"/>
            </a:p>
          </p:txBody>
        </p:sp>
        <p:sp>
          <p:nvSpPr>
            <p:cNvPr id="292869" name="Text Box 5"/>
            <p:cNvSpPr txBox="1">
              <a:spLocks noChangeArrowheads="1"/>
            </p:cNvSpPr>
            <p:nvPr/>
          </p:nvSpPr>
          <p:spPr bwMode="auto">
            <a:xfrm>
              <a:off x="1866900" y="1685707"/>
              <a:ext cx="2590800" cy="639762"/>
            </a:xfrm>
            <a:prstGeom prst="rect">
              <a:avLst/>
            </a:prstGeom>
            <a:noFill/>
            <a:ln w="9525">
              <a:noFill/>
              <a:miter lim="800000"/>
              <a:headEnd/>
              <a:tailEnd/>
            </a:ln>
            <a:effectLst/>
          </p:spPr>
          <p:txBody>
            <a:bodyPr>
              <a:spAutoFit/>
            </a:bodyPr>
            <a:lstStyle/>
            <a:p>
              <a:pPr>
                <a:spcBef>
                  <a:spcPct val="50000"/>
                </a:spcBef>
              </a:pPr>
              <a:r>
                <a:rPr lang="en-US" sz="1200"/>
                <a:t>Emotional awareness</a:t>
              </a:r>
              <a:br>
                <a:rPr lang="en-US" sz="1200"/>
              </a:br>
              <a:r>
                <a:rPr lang="en-US" sz="1200"/>
                <a:t>Accurate self-assessment</a:t>
              </a:r>
              <a:br>
                <a:rPr lang="en-US" sz="1200"/>
              </a:br>
              <a:r>
                <a:rPr lang="en-US" sz="1200"/>
                <a:t>Self-confidence</a:t>
              </a:r>
            </a:p>
          </p:txBody>
        </p:sp>
        <p:sp>
          <p:nvSpPr>
            <p:cNvPr id="292870" name="Text Box 6"/>
            <p:cNvSpPr txBox="1">
              <a:spLocks noChangeArrowheads="1"/>
            </p:cNvSpPr>
            <p:nvPr/>
          </p:nvSpPr>
          <p:spPr bwMode="auto">
            <a:xfrm>
              <a:off x="1815306" y="1196757"/>
              <a:ext cx="2693988" cy="304800"/>
            </a:xfrm>
            <a:prstGeom prst="rect">
              <a:avLst/>
            </a:prstGeom>
            <a:noFill/>
            <a:ln w="9525">
              <a:noFill/>
              <a:miter lim="800000"/>
              <a:headEnd/>
              <a:tailEnd/>
            </a:ln>
            <a:effectLst/>
          </p:spPr>
          <p:txBody>
            <a:bodyPr>
              <a:spAutoFit/>
            </a:bodyPr>
            <a:lstStyle/>
            <a:p>
              <a:pPr algn="ctr"/>
              <a:r>
                <a:rPr lang="en-US" sz="1400" b="1"/>
                <a:t>Self awareness</a:t>
              </a:r>
            </a:p>
          </p:txBody>
        </p:sp>
      </p:grpSp>
      <p:grpSp>
        <p:nvGrpSpPr>
          <p:cNvPr id="6" name="Group 5"/>
          <p:cNvGrpSpPr/>
          <p:nvPr/>
        </p:nvGrpSpPr>
        <p:grpSpPr>
          <a:xfrm>
            <a:off x="1752600" y="3382744"/>
            <a:ext cx="2819400" cy="2133600"/>
            <a:chOff x="1752600" y="3392269"/>
            <a:chExt cx="2819400" cy="2133600"/>
          </a:xfrm>
        </p:grpSpPr>
        <p:sp>
          <p:nvSpPr>
            <p:cNvPr id="292871" name="Text Box 7"/>
            <p:cNvSpPr txBox="1">
              <a:spLocks noChangeArrowheads="1"/>
            </p:cNvSpPr>
            <p:nvPr/>
          </p:nvSpPr>
          <p:spPr bwMode="auto">
            <a:xfrm>
              <a:off x="1866900" y="3925669"/>
              <a:ext cx="2590800" cy="1004888"/>
            </a:xfrm>
            <a:prstGeom prst="rect">
              <a:avLst/>
            </a:prstGeom>
            <a:noFill/>
            <a:ln w="9525">
              <a:noFill/>
              <a:miter lim="800000"/>
              <a:headEnd/>
              <a:tailEnd/>
            </a:ln>
            <a:effectLst/>
          </p:spPr>
          <p:txBody>
            <a:bodyPr>
              <a:spAutoFit/>
            </a:bodyPr>
            <a:lstStyle/>
            <a:p>
              <a:pPr>
                <a:spcBef>
                  <a:spcPct val="50000"/>
                </a:spcBef>
              </a:pPr>
              <a:r>
                <a:rPr lang="en-US" sz="1200"/>
                <a:t>Empathy</a:t>
              </a:r>
              <a:br>
                <a:rPr lang="en-US" sz="1200"/>
              </a:br>
              <a:r>
                <a:rPr lang="en-US" sz="1200"/>
                <a:t>Understanding others</a:t>
              </a:r>
              <a:br>
                <a:rPr lang="en-US" sz="1200"/>
              </a:br>
              <a:r>
                <a:rPr lang="en-US" sz="1200"/>
                <a:t>Service orientation *</a:t>
              </a:r>
              <a:br>
                <a:rPr lang="en-US" sz="1200"/>
              </a:br>
              <a:r>
                <a:rPr lang="en-US" sz="1200"/>
                <a:t>Leveraging diversity</a:t>
              </a:r>
              <a:br>
                <a:rPr lang="en-US" sz="1200"/>
              </a:br>
              <a:r>
                <a:rPr lang="en-US" sz="1200"/>
                <a:t>Political awareness</a:t>
              </a:r>
            </a:p>
          </p:txBody>
        </p:sp>
        <p:sp>
          <p:nvSpPr>
            <p:cNvPr id="292872" name="Text Box 8"/>
            <p:cNvSpPr txBox="1">
              <a:spLocks noChangeArrowheads="1"/>
            </p:cNvSpPr>
            <p:nvPr/>
          </p:nvSpPr>
          <p:spPr bwMode="auto">
            <a:xfrm>
              <a:off x="1820863" y="3484344"/>
              <a:ext cx="2682875" cy="304800"/>
            </a:xfrm>
            <a:prstGeom prst="rect">
              <a:avLst/>
            </a:prstGeom>
            <a:noFill/>
            <a:ln w="9525">
              <a:noFill/>
              <a:miter lim="800000"/>
              <a:headEnd/>
              <a:tailEnd/>
            </a:ln>
            <a:effectLst/>
          </p:spPr>
          <p:txBody>
            <a:bodyPr>
              <a:spAutoFit/>
            </a:bodyPr>
            <a:lstStyle/>
            <a:p>
              <a:pPr algn="ctr"/>
              <a:r>
                <a:rPr lang="en-US" sz="1400" b="1"/>
                <a:t>Social awareness</a:t>
              </a:r>
            </a:p>
          </p:txBody>
        </p:sp>
        <p:sp>
          <p:nvSpPr>
            <p:cNvPr id="292877" name="Rectangle 13"/>
            <p:cNvSpPr>
              <a:spLocks noChangeArrowheads="1"/>
            </p:cNvSpPr>
            <p:nvPr/>
          </p:nvSpPr>
          <p:spPr bwMode="auto">
            <a:xfrm>
              <a:off x="1752600" y="3392269"/>
              <a:ext cx="2819400" cy="2133600"/>
            </a:xfrm>
            <a:prstGeom prst="rect">
              <a:avLst/>
            </a:prstGeom>
            <a:noFill/>
            <a:ln w="19050">
              <a:solidFill>
                <a:schemeClr val="tx1"/>
              </a:solidFill>
              <a:miter lim="800000"/>
              <a:headEnd/>
              <a:tailEnd/>
            </a:ln>
            <a:effectLst/>
          </p:spPr>
          <p:txBody>
            <a:bodyPr wrap="none" anchor="ctr"/>
            <a:lstStyle/>
            <a:p>
              <a:endParaRPr lang="en-US"/>
            </a:p>
          </p:txBody>
        </p:sp>
      </p:grpSp>
      <p:grpSp>
        <p:nvGrpSpPr>
          <p:cNvPr id="4" name="Group 3"/>
          <p:cNvGrpSpPr/>
          <p:nvPr/>
        </p:nvGrpSpPr>
        <p:grpSpPr>
          <a:xfrm>
            <a:off x="5103812" y="1095156"/>
            <a:ext cx="2819400" cy="2133600"/>
            <a:chOff x="5102225" y="1084044"/>
            <a:chExt cx="2819400" cy="2133600"/>
          </a:xfrm>
        </p:grpSpPr>
        <p:sp>
          <p:nvSpPr>
            <p:cNvPr id="292873" name="Text Box 9"/>
            <p:cNvSpPr txBox="1">
              <a:spLocks noChangeArrowheads="1"/>
            </p:cNvSpPr>
            <p:nvPr/>
          </p:nvSpPr>
          <p:spPr bwMode="auto">
            <a:xfrm>
              <a:off x="5254625" y="1601569"/>
              <a:ext cx="2514600" cy="1552575"/>
            </a:xfrm>
            <a:prstGeom prst="rect">
              <a:avLst/>
            </a:prstGeom>
            <a:noFill/>
            <a:ln w="9525">
              <a:noFill/>
              <a:miter lim="800000"/>
              <a:headEnd/>
              <a:tailEnd/>
            </a:ln>
            <a:effectLst/>
          </p:spPr>
          <p:txBody>
            <a:bodyPr>
              <a:spAutoFit/>
            </a:bodyPr>
            <a:lstStyle/>
            <a:p>
              <a:pPr>
                <a:spcBef>
                  <a:spcPct val="50000"/>
                </a:spcBef>
              </a:pPr>
              <a:r>
                <a:rPr lang="en-US" sz="1200" dirty="0"/>
                <a:t>Self-control </a:t>
              </a:r>
              <a:br>
                <a:rPr lang="en-US" sz="1200" dirty="0"/>
              </a:br>
              <a:r>
                <a:rPr lang="en-US" sz="1200" dirty="0"/>
                <a:t>Trustworthiness Conscientiousness</a:t>
              </a:r>
              <a:br>
                <a:rPr lang="en-US" sz="1200" dirty="0"/>
              </a:br>
              <a:r>
                <a:rPr lang="en-US" sz="1200" dirty="0"/>
                <a:t>Adaptability</a:t>
              </a:r>
              <a:br>
                <a:rPr lang="en-US" sz="1200" dirty="0"/>
              </a:br>
              <a:r>
                <a:rPr lang="en-US" sz="1200" dirty="0"/>
                <a:t>Achievement drive</a:t>
              </a:r>
              <a:br>
                <a:rPr lang="en-US" sz="1200" dirty="0"/>
              </a:br>
              <a:r>
                <a:rPr lang="en-US" sz="1200" dirty="0"/>
                <a:t>Commitment</a:t>
              </a:r>
              <a:br>
                <a:rPr lang="en-US" sz="1200" dirty="0"/>
              </a:br>
              <a:r>
                <a:rPr lang="en-US" sz="1200" dirty="0"/>
                <a:t>Initiative</a:t>
              </a:r>
              <a:br>
                <a:rPr lang="en-US" sz="1200" dirty="0"/>
              </a:br>
              <a:r>
                <a:rPr lang="en-US" sz="1200" dirty="0"/>
                <a:t>Optimism</a:t>
              </a:r>
            </a:p>
          </p:txBody>
        </p:sp>
        <p:sp>
          <p:nvSpPr>
            <p:cNvPr id="292874" name="Text Box 10"/>
            <p:cNvSpPr txBox="1">
              <a:spLocks noChangeArrowheads="1"/>
            </p:cNvSpPr>
            <p:nvPr/>
          </p:nvSpPr>
          <p:spPr bwMode="auto">
            <a:xfrm>
              <a:off x="5178425" y="1160244"/>
              <a:ext cx="2667000" cy="304800"/>
            </a:xfrm>
            <a:prstGeom prst="rect">
              <a:avLst/>
            </a:prstGeom>
            <a:noFill/>
            <a:ln w="9525">
              <a:noFill/>
              <a:miter lim="800000"/>
              <a:headEnd/>
              <a:tailEnd/>
            </a:ln>
            <a:effectLst/>
          </p:spPr>
          <p:txBody>
            <a:bodyPr>
              <a:spAutoFit/>
            </a:bodyPr>
            <a:lstStyle/>
            <a:p>
              <a:pPr algn="ctr"/>
              <a:r>
                <a:rPr lang="en-US" sz="1400" b="1"/>
                <a:t>Self management</a:t>
              </a:r>
            </a:p>
          </p:txBody>
        </p:sp>
        <p:sp>
          <p:nvSpPr>
            <p:cNvPr id="292878" name="Rectangle 14"/>
            <p:cNvSpPr>
              <a:spLocks noChangeArrowheads="1"/>
            </p:cNvSpPr>
            <p:nvPr/>
          </p:nvSpPr>
          <p:spPr bwMode="auto">
            <a:xfrm>
              <a:off x="5102225" y="1084044"/>
              <a:ext cx="2819400" cy="2133600"/>
            </a:xfrm>
            <a:prstGeom prst="rect">
              <a:avLst/>
            </a:prstGeom>
            <a:noFill/>
            <a:ln w="19050">
              <a:solidFill>
                <a:schemeClr val="tx1"/>
              </a:solidFill>
              <a:miter lim="800000"/>
              <a:headEnd/>
              <a:tailEnd/>
            </a:ln>
            <a:effectLst/>
          </p:spPr>
          <p:txBody>
            <a:bodyPr wrap="none" anchor="ctr"/>
            <a:lstStyle/>
            <a:p>
              <a:endParaRPr lang="en-US"/>
            </a:p>
          </p:txBody>
        </p:sp>
      </p:grpSp>
      <p:grpSp>
        <p:nvGrpSpPr>
          <p:cNvPr id="5" name="Group 4"/>
          <p:cNvGrpSpPr/>
          <p:nvPr/>
        </p:nvGrpSpPr>
        <p:grpSpPr>
          <a:xfrm>
            <a:off x="5103812" y="3382744"/>
            <a:ext cx="2819400" cy="2133600"/>
            <a:chOff x="5105400" y="3373219"/>
            <a:chExt cx="2819400" cy="2133600"/>
          </a:xfrm>
        </p:grpSpPr>
        <p:sp>
          <p:nvSpPr>
            <p:cNvPr id="292875" name="Text Box 11"/>
            <p:cNvSpPr txBox="1">
              <a:spLocks noChangeArrowheads="1"/>
            </p:cNvSpPr>
            <p:nvPr/>
          </p:nvSpPr>
          <p:spPr bwMode="auto">
            <a:xfrm>
              <a:off x="5219700" y="3906619"/>
              <a:ext cx="2590800" cy="1370013"/>
            </a:xfrm>
            <a:prstGeom prst="rect">
              <a:avLst/>
            </a:prstGeom>
            <a:noFill/>
            <a:ln w="9525">
              <a:noFill/>
              <a:miter lim="800000"/>
              <a:headEnd/>
              <a:tailEnd/>
            </a:ln>
            <a:effectLst/>
          </p:spPr>
          <p:txBody>
            <a:bodyPr>
              <a:spAutoFit/>
            </a:bodyPr>
            <a:lstStyle/>
            <a:p>
              <a:pPr>
                <a:spcBef>
                  <a:spcPct val="50000"/>
                </a:spcBef>
              </a:pPr>
              <a:r>
                <a:rPr lang="en-US" sz="1200"/>
                <a:t>Developing others </a:t>
              </a:r>
              <a:br>
                <a:rPr lang="en-US" sz="1200"/>
              </a:br>
              <a:r>
                <a:rPr lang="en-US" sz="1200"/>
                <a:t>Influence</a:t>
              </a:r>
              <a:br>
                <a:rPr lang="en-US" sz="1200"/>
              </a:br>
              <a:r>
                <a:rPr lang="en-US" sz="1200"/>
                <a:t>Communication</a:t>
              </a:r>
              <a:br>
                <a:rPr lang="en-US" sz="1200"/>
              </a:br>
              <a:r>
                <a:rPr lang="en-US" sz="1200"/>
                <a:t>Conflict management</a:t>
              </a:r>
              <a:br>
                <a:rPr lang="en-US" sz="1200"/>
              </a:br>
              <a:r>
                <a:rPr lang="en-US" sz="1200"/>
                <a:t>Leadership</a:t>
              </a:r>
              <a:br>
                <a:rPr lang="en-US" sz="1200"/>
              </a:br>
              <a:r>
                <a:rPr lang="en-US" sz="1200"/>
                <a:t>Change catalyst</a:t>
              </a:r>
              <a:br>
                <a:rPr lang="en-US" sz="1200"/>
              </a:br>
              <a:r>
                <a:rPr lang="en-US" sz="1200"/>
                <a:t>Building bonds</a:t>
              </a:r>
            </a:p>
          </p:txBody>
        </p:sp>
        <p:sp>
          <p:nvSpPr>
            <p:cNvPr id="292876" name="Text Box 12"/>
            <p:cNvSpPr txBox="1">
              <a:spLocks noChangeArrowheads="1"/>
            </p:cNvSpPr>
            <p:nvPr/>
          </p:nvSpPr>
          <p:spPr bwMode="auto">
            <a:xfrm>
              <a:off x="5181600" y="3465294"/>
              <a:ext cx="2667000" cy="304800"/>
            </a:xfrm>
            <a:prstGeom prst="rect">
              <a:avLst/>
            </a:prstGeom>
            <a:noFill/>
            <a:ln w="9525">
              <a:noFill/>
              <a:miter lim="800000"/>
              <a:headEnd/>
              <a:tailEnd/>
            </a:ln>
            <a:effectLst/>
          </p:spPr>
          <p:txBody>
            <a:bodyPr>
              <a:spAutoFit/>
            </a:bodyPr>
            <a:lstStyle/>
            <a:p>
              <a:pPr algn="ctr"/>
              <a:r>
                <a:rPr lang="en-US" sz="1400" b="1"/>
                <a:t>Relationship management</a:t>
              </a:r>
            </a:p>
          </p:txBody>
        </p:sp>
        <p:sp>
          <p:nvSpPr>
            <p:cNvPr id="292879" name="Rectangle 15"/>
            <p:cNvSpPr>
              <a:spLocks noChangeArrowheads="1"/>
            </p:cNvSpPr>
            <p:nvPr/>
          </p:nvSpPr>
          <p:spPr bwMode="auto">
            <a:xfrm>
              <a:off x="5105400" y="3373219"/>
              <a:ext cx="2819400" cy="2133600"/>
            </a:xfrm>
            <a:prstGeom prst="rect">
              <a:avLst/>
            </a:prstGeom>
            <a:noFill/>
            <a:ln w="19050">
              <a:solidFill>
                <a:schemeClr val="tx1"/>
              </a:solidFill>
              <a:miter lim="800000"/>
              <a:headEnd/>
              <a:tailEnd/>
            </a:ln>
            <a:effectLst/>
          </p:spPr>
          <p:txBody>
            <a:bodyPr wrap="none" anchor="ctr"/>
            <a:lstStyle/>
            <a:p>
              <a:endParaRPr lang="en-US"/>
            </a:p>
          </p:txBody>
        </p:sp>
      </p:grpSp>
      <p:sp>
        <p:nvSpPr>
          <p:cNvPr id="292880" name="Text Box 16"/>
          <p:cNvSpPr txBox="1">
            <a:spLocks noChangeArrowheads="1"/>
          </p:cNvSpPr>
          <p:nvPr/>
        </p:nvSpPr>
        <p:spPr bwMode="auto">
          <a:xfrm>
            <a:off x="2035175" y="5590957"/>
            <a:ext cx="2190750" cy="366712"/>
          </a:xfrm>
          <a:prstGeom prst="rect">
            <a:avLst/>
          </a:prstGeom>
          <a:noFill/>
          <a:ln w="9525">
            <a:noFill/>
            <a:miter lim="800000"/>
            <a:headEnd/>
            <a:tailEnd/>
          </a:ln>
          <a:effectLst/>
        </p:spPr>
        <p:txBody>
          <a:bodyPr wrap="none">
            <a:spAutoFit/>
          </a:bodyPr>
          <a:lstStyle/>
          <a:p>
            <a:r>
              <a:rPr lang="en-US" b="1"/>
              <a:t>UNDERSTANDING</a:t>
            </a:r>
          </a:p>
        </p:txBody>
      </p:sp>
      <p:sp>
        <p:nvSpPr>
          <p:cNvPr id="292881" name="Text Box 17"/>
          <p:cNvSpPr txBox="1">
            <a:spLocks noChangeArrowheads="1"/>
          </p:cNvSpPr>
          <p:nvPr/>
        </p:nvSpPr>
        <p:spPr bwMode="auto">
          <a:xfrm>
            <a:off x="5924550" y="5586194"/>
            <a:ext cx="1352550" cy="366713"/>
          </a:xfrm>
          <a:prstGeom prst="rect">
            <a:avLst/>
          </a:prstGeom>
          <a:noFill/>
          <a:ln w="9525">
            <a:noFill/>
            <a:miter lim="800000"/>
            <a:headEnd/>
            <a:tailEnd/>
          </a:ln>
          <a:effectLst/>
        </p:spPr>
        <p:txBody>
          <a:bodyPr wrap="none">
            <a:spAutoFit/>
          </a:bodyPr>
          <a:lstStyle/>
          <a:p>
            <a:r>
              <a:rPr lang="en-US" b="1"/>
              <a:t>APPLYING</a:t>
            </a:r>
          </a:p>
        </p:txBody>
      </p:sp>
      <p:sp>
        <p:nvSpPr>
          <p:cNvPr id="292882" name="Text Box 18"/>
          <p:cNvSpPr txBox="1">
            <a:spLocks noChangeArrowheads="1"/>
          </p:cNvSpPr>
          <p:nvPr/>
        </p:nvSpPr>
        <p:spPr bwMode="auto">
          <a:xfrm rot="16200000">
            <a:off x="912019" y="4250313"/>
            <a:ext cx="1136650" cy="366712"/>
          </a:xfrm>
          <a:prstGeom prst="rect">
            <a:avLst/>
          </a:prstGeom>
          <a:noFill/>
          <a:ln w="9525">
            <a:noFill/>
            <a:miter lim="800000"/>
            <a:headEnd/>
            <a:tailEnd/>
          </a:ln>
          <a:effectLst/>
        </p:spPr>
        <p:txBody>
          <a:bodyPr wrap="none">
            <a:spAutoFit/>
          </a:bodyPr>
          <a:lstStyle/>
          <a:p>
            <a:r>
              <a:rPr lang="en-US" b="1"/>
              <a:t>OTHERS</a:t>
            </a:r>
          </a:p>
        </p:txBody>
      </p:sp>
      <p:sp>
        <p:nvSpPr>
          <p:cNvPr id="292883" name="Text Box 19"/>
          <p:cNvSpPr txBox="1">
            <a:spLocks noChangeArrowheads="1"/>
          </p:cNvSpPr>
          <p:nvPr/>
        </p:nvSpPr>
        <p:spPr bwMode="auto">
          <a:xfrm rot="16200000">
            <a:off x="1097757" y="2024637"/>
            <a:ext cx="768350" cy="366713"/>
          </a:xfrm>
          <a:prstGeom prst="rect">
            <a:avLst/>
          </a:prstGeom>
          <a:noFill/>
          <a:ln w="9525">
            <a:noFill/>
            <a:miter lim="800000"/>
            <a:headEnd/>
            <a:tailEnd/>
          </a:ln>
          <a:effectLst/>
        </p:spPr>
        <p:txBody>
          <a:bodyPr wrap="none">
            <a:spAutoFit/>
          </a:bodyPr>
          <a:lstStyle/>
          <a:p>
            <a:r>
              <a:rPr lang="en-US" b="1" dirty="0"/>
              <a:t>SELF</a:t>
            </a:r>
          </a:p>
        </p:txBody>
      </p:sp>
      <p:sp>
        <p:nvSpPr>
          <p:cNvPr id="292884" name="AutoShape 20"/>
          <p:cNvSpPr>
            <a:spLocks noChangeArrowheads="1"/>
          </p:cNvSpPr>
          <p:nvPr/>
        </p:nvSpPr>
        <p:spPr bwMode="auto">
          <a:xfrm>
            <a:off x="4495800" y="1857156"/>
            <a:ext cx="762000" cy="609600"/>
          </a:xfrm>
          <a:prstGeom prst="rightArrow">
            <a:avLst>
              <a:gd name="adj1" fmla="val 50000"/>
              <a:gd name="adj2" fmla="val 31250"/>
            </a:avLst>
          </a:prstGeom>
          <a:solidFill>
            <a:schemeClr val="tx1"/>
          </a:solidFill>
          <a:ln w="9525">
            <a:solidFill>
              <a:schemeClr val="tx1"/>
            </a:solidFill>
            <a:miter lim="800000"/>
            <a:headEnd/>
            <a:tailEnd/>
          </a:ln>
          <a:effectLst/>
        </p:spPr>
        <p:txBody>
          <a:bodyPr wrap="none" anchor="ctr"/>
          <a:lstStyle/>
          <a:p>
            <a:endParaRPr lang="en-US"/>
          </a:p>
        </p:txBody>
      </p:sp>
      <p:sp>
        <p:nvSpPr>
          <p:cNvPr id="292885" name="AutoShape 21"/>
          <p:cNvSpPr>
            <a:spLocks noChangeArrowheads="1"/>
          </p:cNvSpPr>
          <p:nvPr/>
        </p:nvSpPr>
        <p:spPr bwMode="auto">
          <a:xfrm rot="5400000">
            <a:off x="2781300" y="2842994"/>
            <a:ext cx="762000" cy="609600"/>
          </a:xfrm>
          <a:prstGeom prst="rightArrow">
            <a:avLst>
              <a:gd name="adj1" fmla="val 50000"/>
              <a:gd name="adj2" fmla="val 31250"/>
            </a:avLst>
          </a:prstGeom>
          <a:solidFill>
            <a:schemeClr val="accent3"/>
          </a:solidFill>
          <a:ln w="9525">
            <a:solidFill>
              <a:schemeClr val="tx1"/>
            </a:solidFill>
            <a:miter lim="800000"/>
            <a:headEnd/>
            <a:tailEnd/>
          </a:ln>
          <a:effectLst/>
        </p:spPr>
        <p:txBody>
          <a:bodyPr wrap="none" anchor="ctr"/>
          <a:lstStyle/>
          <a:p>
            <a:endParaRPr lang="en-US"/>
          </a:p>
        </p:txBody>
      </p:sp>
      <p:sp>
        <p:nvSpPr>
          <p:cNvPr id="292886" name="AutoShape 22"/>
          <p:cNvSpPr>
            <a:spLocks noChangeArrowheads="1"/>
          </p:cNvSpPr>
          <p:nvPr/>
        </p:nvSpPr>
        <p:spPr bwMode="auto">
          <a:xfrm>
            <a:off x="4495800" y="4144744"/>
            <a:ext cx="762000" cy="609600"/>
          </a:xfrm>
          <a:prstGeom prst="rightArrow">
            <a:avLst>
              <a:gd name="adj1" fmla="val 50000"/>
              <a:gd name="adj2" fmla="val 31250"/>
            </a:avLst>
          </a:prstGeom>
          <a:solidFill>
            <a:schemeClr val="accent3"/>
          </a:solidFill>
          <a:ln w="9525">
            <a:solidFill>
              <a:schemeClr val="tx1"/>
            </a:solidFill>
            <a:miter lim="800000"/>
            <a:headEnd/>
            <a:tailEnd/>
          </a:ln>
          <a:effectLst/>
        </p:spPr>
        <p:txBody>
          <a:bodyPr wrap="none" anchor="ctr"/>
          <a:lstStyle/>
          <a:p>
            <a:endParaRPr lang="en-US"/>
          </a:p>
        </p:txBody>
      </p:sp>
      <p:sp>
        <p:nvSpPr>
          <p:cNvPr id="23" name="AutoShape 21"/>
          <p:cNvSpPr>
            <a:spLocks noChangeArrowheads="1"/>
          </p:cNvSpPr>
          <p:nvPr/>
        </p:nvSpPr>
        <p:spPr bwMode="auto">
          <a:xfrm rot="5400000">
            <a:off x="6132512" y="2842994"/>
            <a:ext cx="762000" cy="609600"/>
          </a:xfrm>
          <a:prstGeom prst="rightArrow">
            <a:avLst>
              <a:gd name="adj1" fmla="val 50000"/>
              <a:gd name="adj2" fmla="val 31250"/>
            </a:avLst>
          </a:prstGeom>
          <a:solidFill>
            <a:schemeClr val="accent3"/>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7182726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p:cNvSpPr>
          <p:nvPr>
            <p:ph type="title"/>
          </p:nvPr>
        </p:nvSpPr>
        <p:spPr bwMode="auto">
          <a:noFill/>
        </p:spPr>
        <p:txBody>
          <a:bodyPr>
            <a:normAutofit/>
          </a:bodyPr>
          <a:lstStyle/>
          <a:p>
            <a:r>
              <a:rPr lang="en-US" sz="3200" cap="none" dirty="0" smtClean="0">
                <a:latin typeface="Arial" charset="0"/>
                <a:ea typeface="ＭＳ Ｐゴシック" pitchFamily="80" charset="-128"/>
                <a:cs typeface="Arial" charset="0"/>
              </a:rPr>
              <a:t>Individual Engagement Model</a:t>
            </a:r>
          </a:p>
        </p:txBody>
      </p:sp>
      <p:grpSp>
        <p:nvGrpSpPr>
          <p:cNvPr id="3" name="Group 2"/>
          <p:cNvGrpSpPr/>
          <p:nvPr/>
        </p:nvGrpSpPr>
        <p:grpSpPr>
          <a:xfrm>
            <a:off x="2438400" y="1066800"/>
            <a:ext cx="5486400" cy="4724400"/>
            <a:chOff x="2438400" y="1447800"/>
            <a:chExt cx="5486400" cy="4724400"/>
          </a:xfrm>
        </p:grpSpPr>
        <p:sp>
          <p:nvSpPr>
            <p:cNvPr id="293891" name="AutoShape 3"/>
            <p:cNvSpPr>
              <a:spLocks noChangeArrowheads="1"/>
            </p:cNvSpPr>
            <p:nvPr/>
          </p:nvSpPr>
          <p:spPr bwMode="auto">
            <a:xfrm>
              <a:off x="2438400" y="1524000"/>
              <a:ext cx="4648200" cy="46482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93892" name="Text Box 4"/>
            <p:cNvSpPr txBox="1">
              <a:spLocks noChangeArrowheads="1"/>
            </p:cNvSpPr>
            <p:nvPr/>
          </p:nvSpPr>
          <p:spPr bwMode="auto">
            <a:xfrm>
              <a:off x="3854450" y="5675313"/>
              <a:ext cx="1847850" cy="366712"/>
            </a:xfrm>
            <a:prstGeom prst="rect">
              <a:avLst/>
            </a:prstGeom>
            <a:noFill/>
            <a:ln w="9525">
              <a:noFill/>
              <a:miter lim="800000"/>
              <a:headEnd/>
              <a:tailEnd/>
            </a:ln>
            <a:effectLst/>
          </p:spPr>
          <p:txBody>
            <a:bodyPr wrap="none">
              <a:spAutoFit/>
            </a:bodyPr>
            <a:lstStyle/>
            <a:p>
              <a:r>
                <a:rPr lang="en-US" b="1"/>
                <a:t>Self-awareness</a:t>
              </a:r>
            </a:p>
          </p:txBody>
        </p:sp>
        <p:sp>
          <p:nvSpPr>
            <p:cNvPr id="293893" name="Text Box 5"/>
            <p:cNvSpPr txBox="1">
              <a:spLocks noChangeArrowheads="1"/>
            </p:cNvSpPr>
            <p:nvPr/>
          </p:nvSpPr>
          <p:spPr bwMode="auto">
            <a:xfrm>
              <a:off x="3740150" y="4572000"/>
              <a:ext cx="2076450" cy="366713"/>
            </a:xfrm>
            <a:prstGeom prst="rect">
              <a:avLst/>
            </a:prstGeom>
            <a:noFill/>
            <a:ln w="9525">
              <a:noFill/>
              <a:miter lim="800000"/>
              <a:headEnd/>
              <a:tailEnd/>
            </a:ln>
            <a:effectLst/>
          </p:spPr>
          <p:txBody>
            <a:bodyPr wrap="none">
              <a:spAutoFit/>
            </a:bodyPr>
            <a:lstStyle/>
            <a:p>
              <a:r>
                <a:rPr lang="en-US" b="1"/>
                <a:t>Self management</a:t>
              </a:r>
            </a:p>
          </p:txBody>
        </p:sp>
        <p:sp>
          <p:nvSpPr>
            <p:cNvPr id="293894" name="Text Box 6"/>
            <p:cNvSpPr txBox="1">
              <a:spLocks noChangeArrowheads="1"/>
            </p:cNvSpPr>
            <p:nvPr/>
          </p:nvSpPr>
          <p:spPr bwMode="auto">
            <a:xfrm>
              <a:off x="3962400" y="3352800"/>
              <a:ext cx="1631950" cy="641350"/>
            </a:xfrm>
            <a:prstGeom prst="rect">
              <a:avLst/>
            </a:prstGeom>
            <a:noFill/>
            <a:ln w="9525">
              <a:noFill/>
              <a:miter lim="800000"/>
              <a:headEnd/>
              <a:tailEnd/>
            </a:ln>
            <a:effectLst/>
          </p:spPr>
          <p:txBody>
            <a:bodyPr wrap="none">
              <a:spAutoFit/>
            </a:bodyPr>
            <a:lstStyle/>
            <a:p>
              <a:r>
                <a:rPr lang="en-US" b="1"/>
                <a:t>Interpersonal</a:t>
              </a:r>
              <a:br>
                <a:rPr lang="en-US" b="1"/>
              </a:br>
              <a:r>
                <a:rPr lang="en-US" b="1"/>
                <a:t>Connection</a:t>
              </a:r>
            </a:p>
          </p:txBody>
        </p:sp>
        <p:sp>
          <p:nvSpPr>
            <p:cNvPr id="293895" name="Text Box 7"/>
            <p:cNvSpPr txBox="1">
              <a:spLocks noChangeArrowheads="1"/>
            </p:cNvSpPr>
            <p:nvPr/>
          </p:nvSpPr>
          <p:spPr bwMode="auto">
            <a:xfrm>
              <a:off x="4244975" y="2362200"/>
              <a:ext cx="1066800" cy="457200"/>
            </a:xfrm>
            <a:prstGeom prst="rect">
              <a:avLst/>
            </a:prstGeom>
            <a:noFill/>
            <a:ln w="9525">
              <a:noFill/>
              <a:miter lim="800000"/>
              <a:headEnd/>
              <a:tailEnd/>
            </a:ln>
            <a:effectLst/>
          </p:spPr>
          <p:txBody>
            <a:bodyPr>
              <a:spAutoFit/>
            </a:bodyPr>
            <a:lstStyle/>
            <a:p>
              <a:pPr algn="ctr"/>
              <a:r>
                <a:rPr lang="en-US" sz="1200" b="1" dirty="0">
                  <a:solidFill>
                    <a:srgbClr val="7BA62B"/>
                  </a:solidFill>
                </a:rPr>
                <a:t>Authentic</a:t>
              </a:r>
              <a:br>
                <a:rPr lang="en-US" sz="1200" b="1" dirty="0">
                  <a:solidFill>
                    <a:srgbClr val="7BA62B"/>
                  </a:solidFill>
                </a:rPr>
              </a:br>
              <a:r>
                <a:rPr lang="en-US" sz="1200" b="1" dirty="0">
                  <a:solidFill>
                    <a:srgbClr val="7BA62B"/>
                  </a:solidFill>
                </a:rPr>
                <a:t>leadership</a:t>
              </a:r>
            </a:p>
          </p:txBody>
        </p:sp>
        <p:sp>
          <p:nvSpPr>
            <p:cNvPr id="293896" name="AutoShape 8"/>
            <p:cNvSpPr>
              <a:spLocks noChangeArrowheads="1"/>
            </p:cNvSpPr>
            <p:nvPr/>
          </p:nvSpPr>
          <p:spPr bwMode="auto">
            <a:xfrm>
              <a:off x="4587875" y="2971800"/>
              <a:ext cx="381000" cy="381000"/>
            </a:xfrm>
            <a:prstGeom prst="upArrow">
              <a:avLst>
                <a:gd name="adj1" fmla="val 50000"/>
                <a:gd name="adj2" fmla="val 2500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93897" name="AutoShape 9"/>
            <p:cNvSpPr>
              <a:spLocks noChangeArrowheads="1"/>
            </p:cNvSpPr>
            <p:nvPr/>
          </p:nvSpPr>
          <p:spPr bwMode="auto">
            <a:xfrm>
              <a:off x="4587875" y="4114800"/>
              <a:ext cx="381000" cy="381000"/>
            </a:xfrm>
            <a:prstGeom prst="upArrow">
              <a:avLst>
                <a:gd name="adj1" fmla="val 50000"/>
                <a:gd name="adj2" fmla="val 2500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93898" name="AutoShape 10"/>
            <p:cNvSpPr>
              <a:spLocks noChangeArrowheads="1"/>
            </p:cNvSpPr>
            <p:nvPr/>
          </p:nvSpPr>
          <p:spPr bwMode="auto">
            <a:xfrm>
              <a:off x="4587875" y="5105400"/>
              <a:ext cx="381000" cy="381000"/>
            </a:xfrm>
            <a:prstGeom prst="upArrow">
              <a:avLst>
                <a:gd name="adj1" fmla="val 50000"/>
                <a:gd name="adj2" fmla="val 2500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93899" name="Line 11"/>
            <p:cNvSpPr>
              <a:spLocks noChangeShapeType="1"/>
            </p:cNvSpPr>
            <p:nvPr/>
          </p:nvSpPr>
          <p:spPr bwMode="auto">
            <a:xfrm flipH="1" flipV="1">
              <a:off x="4953000" y="1524000"/>
              <a:ext cx="2438400" cy="4648200"/>
            </a:xfrm>
            <a:prstGeom prst="line">
              <a:avLst/>
            </a:prstGeom>
            <a:noFill/>
            <a:ln w="9525">
              <a:solidFill>
                <a:schemeClr val="tx1"/>
              </a:solidFill>
              <a:round/>
              <a:headEnd/>
              <a:tailEnd type="triangle" w="med" len="med"/>
            </a:ln>
            <a:effectLst/>
          </p:spPr>
          <p:txBody>
            <a:bodyPr/>
            <a:lstStyle/>
            <a:p>
              <a:endParaRPr lang="en-US"/>
            </a:p>
          </p:txBody>
        </p:sp>
        <p:sp>
          <p:nvSpPr>
            <p:cNvPr id="293900" name="Line 12"/>
            <p:cNvSpPr>
              <a:spLocks noChangeShapeType="1"/>
            </p:cNvSpPr>
            <p:nvPr/>
          </p:nvSpPr>
          <p:spPr bwMode="auto">
            <a:xfrm flipH="1" flipV="1">
              <a:off x="5486400" y="1447800"/>
              <a:ext cx="2438400" cy="4648200"/>
            </a:xfrm>
            <a:prstGeom prst="line">
              <a:avLst/>
            </a:prstGeom>
            <a:noFill/>
            <a:ln w="9525">
              <a:solidFill>
                <a:schemeClr val="tx1"/>
              </a:solidFill>
              <a:round/>
              <a:headEnd/>
              <a:tailEnd type="triangle" w="med" len="med"/>
            </a:ln>
            <a:effectLst/>
          </p:spPr>
          <p:txBody>
            <a:bodyPr/>
            <a:lstStyle/>
            <a:p>
              <a:endParaRPr lang="en-US"/>
            </a:p>
          </p:txBody>
        </p:sp>
        <p:sp>
          <p:nvSpPr>
            <p:cNvPr id="293901" name="Text Box 13"/>
            <p:cNvSpPr txBox="1">
              <a:spLocks noChangeArrowheads="1"/>
            </p:cNvSpPr>
            <p:nvPr/>
          </p:nvSpPr>
          <p:spPr bwMode="auto">
            <a:xfrm rot="3718884">
              <a:off x="5657057" y="3617119"/>
              <a:ext cx="1312862" cy="336550"/>
            </a:xfrm>
            <a:prstGeom prst="rect">
              <a:avLst/>
            </a:prstGeom>
            <a:noFill/>
            <a:ln w="9525">
              <a:noFill/>
              <a:miter lim="800000"/>
              <a:headEnd/>
              <a:tailEnd/>
            </a:ln>
            <a:effectLst/>
          </p:spPr>
          <p:txBody>
            <a:bodyPr wrap="none">
              <a:spAutoFit/>
            </a:bodyPr>
            <a:lstStyle/>
            <a:p>
              <a:r>
                <a:rPr lang="en-US" sz="1600"/>
                <a:t>engagement</a:t>
              </a:r>
            </a:p>
          </p:txBody>
        </p:sp>
        <p:sp>
          <p:nvSpPr>
            <p:cNvPr id="293902" name="Text Box 14"/>
            <p:cNvSpPr txBox="1">
              <a:spLocks noChangeArrowheads="1"/>
            </p:cNvSpPr>
            <p:nvPr/>
          </p:nvSpPr>
          <p:spPr bwMode="auto">
            <a:xfrm rot="3718884">
              <a:off x="6299993" y="3396457"/>
              <a:ext cx="995363" cy="336550"/>
            </a:xfrm>
            <a:prstGeom prst="rect">
              <a:avLst/>
            </a:prstGeom>
            <a:noFill/>
            <a:ln w="9525">
              <a:noFill/>
              <a:miter lim="800000"/>
              <a:headEnd/>
              <a:tailEnd/>
            </a:ln>
            <a:effectLst/>
          </p:spPr>
          <p:txBody>
            <a:bodyPr wrap="none">
              <a:spAutoFit/>
            </a:bodyPr>
            <a:lstStyle/>
            <a:p>
              <a:r>
                <a:rPr lang="en-US" sz="1600"/>
                <a:t>coaching</a:t>
              </a:r>
            </a:p>
          </p:txBody>
        </p:sp>
      </p:grpSp>
    </p:spTree>
    <p:extLst>
      <p:ext uri="{BB962C8B-B14F-4D97-AF65-F5344CB8AC3E}">
        <p14:creationId xmlns:p14="http://schemas.microsoft.com/office/powerpoint/2010/main" val="20577022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a:bodyPr>
          <a:lstStyle/>
          <a:p>
            <a:pPr>
              <a:defRPr/>
            </a:pPr>
            <a:r>
              <a:rPr lang="en-US" sz="3600" u="sng" dirty="0">
                <a:solidFill>
                  <a:srgbClr val="CC3300"/>
                </a:solidFill>
              </a:rPr>
              <a:t>Personal Competence</a:t>
            </a:r>
          </a:p>
        </p:txBody>
      </p:sp>
      <p:sp>
        <p:nvSpPr>
          <p:cNvPr id="111619" name="Rectangle 3"/>
          <p:cNvSpPr>
            <a:spLocks noGrp="1" noChangeArrowheads="1"/>
          </p:cNvSpPr>
          <p:nvPr>
            <p:ph idx="1"/>
          </p:nvPr>
        </p:nvSpPr>
        <p:spPr/>
        <p:txBody>
          <a:bodyPr/>
          <a:lstStyle/>
          <a:p>
            <a:pPr marL="0" indent="0" algn="ctr">
              <a:spcBef>
                <a:spcPct val="50000"/>
              </a:spcBef>
              <a:buFontTx/>
              <a:buNone/>
            </a:pPr>
            <a:r>
              <a:rPr lang="en-US" sz="3200" b="1" dirty="0" smtClean="0">
                <a:solidFill>
                  <a:srgbClr val="CC3300"/>
                </a:solidFill>
                <a:latin typeface="Arial" charset="0"/>
                <a:ea typeface="ＭＳ Ｐゴシック" pitchFamily="80" charset="-128"/>
                <a:cs typeface="Times New Roman" pitchFamily="18" charset="0"/>
              </a:rPr>
              <a:t>Self-awareness</a:t>
            </a:r>
          </a:p>
          <a:p>
            <a:pPr marL="0" indent="0" algn="ctr">
              <a:spcBef>
                <a:spcPct val="50000"/>
              </a:spcBef>
              <a:buFontTx/>
              <a:buNone/>
            </a:pPr>
            <a:r>
              <a:rPr lang="en-US" sz="2000" dirty="0" smtClean="0">
                <a:solidFill>
                  <a:schemeClr val="tx1"/>
                </a:solidFill>
                <a:latin typeface="Arial" charset="0"/>
                <a:ea typeface="ＭＳ Ｐゴシック" pitchFamily="80" charset="-128"/>
                <a:cs typeface="Times New Roman" pitchFamily="18" charset="0"/>
              </a:rPr>
              <a:t>Knowing one’s internal states, preferences, </a:t>
            </a:r>
            <a:br>
              <a:rPr lang="en-US" sz="2000" dirty="0" smtClean="0">
                <a:solidFill>
                  <a:schemeClr val="tx1"/>
                </a:solidFill>
                <a:latin typeface="Arial" charset="0"/>
                <a:ea typeface="ＭＳ Ｐゴシック" pitchFamily="80" charset="-128"/>
                <a:cs typeface="Times New Roman" pitchFamily="18" charset="0"/>
              </a:rPr>
            </a:br>
            <a:r>
              <a:rPr lang="en-US" sz="2000" dirty="0" smtClean="0">
                <a:solidFill>
                  <a:schemeClr val="tx1"/>
                </a:solidFill>
                <a:latin typeface="Arial" charset="0"/>
                <a:ea typeface="ＭＳ Ｐゴシック" pitchFamily="80" charset="-128"/>
                <a:cs typeface="Times New Roman" pitchFamily="18" charset="0"/>
              </a:rPr>
              <a:t>resources and intuitions. </a:t>
            </a:r>
          </a:p>
          <a:p>
            <a:pPr marL="0" indent="0" algn="ctr">
              <a:spcBef>
                <a:spcPct val="50000"/>
              </a:spcBef>
              <a:buFontTx/>
              <a:buNone/>
            </a:pPr>
            <a:endParaRPr lang="en-US" sz="2000" dirty="0" smtClean="0">
              <a:solidFill>
                <a:schemeClr val="tx1"/>
              </a:solidFill>
              <a:latin typeface="Arial" charset="0"/>
              <a:ea typeface="ＭＳ Ｐゴシック" pitchFamily="80" charset="-128"/>
              <a:cs typeface="Times New Roman" pitchFamily="18" charset="0"/>
            </a:endParaRPr>
          </a:p>
          <a:p>
            <a:pPr marL="0" indent="0" algn="ctr">
              <a:spcBef>
                <a:spcPct val="50000"/>
              </a:spcBef>
              <a:buFontTx/>
              <a:buNone/>
            </a:pPr>
            <a:r>
              <a:rPr lang="en-US" sz="2000" b="1" dirty="0" smtClean="0">
                <a:solidFill>
                  <a:schemeClr val="tx1"/>
                </a:solidFill>
                <a:latin typeface="Arial" charset="0"/>
                <a:ea typeface="ＭＳ Ｐゴシック" pitchFamily="80" charset="-128"/>
                <a:cs typeface="Times New Roman" pitchFamily="18" charset="0"/>
              </a:rPr>
              <a:t>Emotional Awareness</a:t>
            </a:r>
          </a:p>
          <a:p>
            <a:pPr marL="0" indent="0" algn="ctr">
              <a:spcBef>
                <a:spcPct val="50000"/>
              </a:spcBef>
              <a:buFontTx/>
              <a:buNone/>
            </a:pPr>
            <a:r>
              <a:rPr lang="en-US" sz="2000" b="1" dirty="0" smtClean="0">
                <a:solidFill>
                  <a:schemeClr val="tx1"/>
                </a:solidFill>
                <a:latin typeface="Arial" charset="0"/>
                <a:ea typeface="ＭＳ Ｐゴシック" pitchFamily="80" charset="-128"/>
                <a:cs typeface="Times New Roman" pitchFamily="18" charset="0"/>
              </a:rPr>
              <a:t>Accurate Self-assessment</a:t>
            </a:r>
          </a:p>
          <a:p>
            <a:pPr marL="0" indent="0" algn="ctr">
              <a:spcBef>
                <a:spcPct val="50000"/>
              </a:spcBef>
              <a:buFontTx/>
              <a:buNone/>
            </a:pPr>
            <a:r>
              <a:rPr lang="en-US" sz="2000" b="1" dirty="0" smtClean="0">
                <a:solidFill>
                  <a:schemeClr val="tx1"/>
                </a:solidFill>
                <a:latin typeface="Arial" charset="0"/>
                <a:ea typeface="ＭＳ Ｐゴシック" pitchFamily="80" charset="-128"/>
                <a:cs typeface="Times New Roman" pitchFamily="18" charset="0"/>
              </a:rPr>
              <a:t>Self-confidence</a:t>
            </a:r>
          </a:p>
          <a:p>
            <a:pPr marL="0" indent="0"/>
            <a:endParaRPr lang="en-US" sz="2400" dirty="0" smtClean="0">
              <a:latin typeface="Arial" charset="0"/>
              <a:ea typeface="ＭＳ Ｐゴシック" pitchFamily="80" charset="-128"/>
              <a:cs typeface="Arial" charset="0"/>
            </a:endParaRPr>
          </a:p>
        </p:txBody>
      </p:sp>
    </p:spTree>
    <p:extLst>
      <p:ext uri="{BB962C8B-B14F-4D97-AF65-F5344CB8AC3E}">
        <p14:creationId xmlns:p14="http://schemas.microsoft.com/office/powerpoint/2010/main" val="16919212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a:bodyPr>
          <a:lstStyle/>
          <a:p>
            <a:pPr>
              <a:defRPr/>
            </a:pPr>
            <a:r>
              <a:rPr lang="en-US" sz="3600" u="sng" dirty="0">
                <a:solidFill>
                  <a:srgbClr val="CC3300"/>
                </a:solidFill>
              </a:rPr>
              <a:t>Personal Competence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3703700"/>
              </p:ext>
            </p:extLst>
          </p:nvPr>
        </p:nvGraphicFramePr>
        <p:xfrm>
          <a:off x="191069" y="1371600"/>
          <a:ext cx="8495732" cy="4281303"/>
        </p:xfrm>
        <a:graphic>
          <a:graphicData uri="http://schemas.openxmlformats.org/drawingml/2006/table">
            <a:tbl>
              <a:tblPr firstRow="1" bandRow="1">
                <a:tableStyleId>{2D5ABB26-0587-4C30-8999-92F81FD0307C}</a:tableStyleId>
              </a:tblPr>
              <a:tblGrid>
                <a:gridCol w="4247866"/>
                <a:gridCol w="4247866"/>
              </a:tblGrid>
              <a:tr h="989463">
                <a:tc gridSpan="2">
                  <a:txBody>
                    <a:bodyPr/>
                    <a:lstStyle/>
                    <a:p>
                      <a:pPr algn="ctr"/>
                      <a:r>
                        <a:rPr lang="en-US" sz="3600" b="1" dirty="0" smtClean="0">
                          <a:solidFill>
                            <a:srgbClr val="CC3300"/>
                          </a:solidFill>
                        </a:rPr>
                        <a:t>Self-Management</a:t>
                      </a:r>
                      <a:endParaRPr lang="en-US" sz="3600" b="1" dirty="0">
                        <a:solidFill>
                          <a:srgbClr val="CC3300"/>
                        </a:solidFill>
                      </a:endParaRPr>
                    </a:p>
                  </a:txBody>
                  <a:tcPr/>
                </a:tc>
                <a:tc hMerge="1">
                  <a:txBody>
                    <a:bodyPr/>
                    <a:lstStyle/>
                    <a:p>
                      <a:pPr algn="ctr"/>
                      <a:endParaRPr lang="en-US" dirty="0"/>
                    </a:p>
                  </a:txBody>
                  <a:tcPr/>
                </a:tc>
              </a:tr>
              <a:tr h="370840">
                <a:tc>
                  <a:txBody>
                    <a:bodyPr/>
                    <a:lstStyle/>
                    <a:p>
                      <a:pPr algn="ctr"/>
                      <a:r>
                        <a:rPr lang="en-US" sz="2800" b="1" dirty="0" smtClean="0">
                          <a:solidFill>
                            <a:srgbClr val="CC3300"/>
                          </a:solidFill>
                        </a:rPr>
                        <a:t>Self-regulation</a:t>
                      </a:r>
                      <a:endParaRPr lang="en-US" sz="2800" b="1" dirty="0">
                        <a:solidFill>
                          <a:srgbClr val="CC3300"/>
                        </a:solidFill>
                        <a:latin typeface="Arial" pitchFamily="34" charset="0"/>
                        <a:cs typeface="Arial" pitchFamily="34" charset="0"/>
                      </a:endParaRPr>
                    </a:p>
                  </a:txBody>
                  <a:tcPr/>
                </a:tc>
                <a:tc>
                  <a:txBody>
                    <a:bodyPr/>
                    <a:lstStyle/>
                    <a:p>
                      <a:pPr algn="ctr"/>
                      <a:r>
                        <a:rPr lang="en-US" sz="2800" b="1" dirty="0" smtClean="0">
                          <a:solidFill>
                            <a:srgbClr val="CC3300"/>
                          </a:solidFill>
                        </a:rPr>
                        <a:t>Motivation</a:t>
                      </a:r>
                      <a:endParaRPr lang="en-US" sz="2800" b="1" dirty="0">
                        <a:solidFill>
                          <a:srgbClr val="CC3300"/>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Managing one’s internal states, preferences and resources. </a:t>
                      </a:r>
                      <a:endParaRPr lang="en-US" sz="2000" dirty="0"/>
                    </a:p>
                  </a:txBody>
                  <a:tcPr/>
                </a:tc>
                <a:tc>
                  <a:txBody>
                    <a:bodyPr/>
                    <a:lstStyle/>
                    <a:p>
                      <a:pPr algn="ctr"/>
                      <a:r>
                        <a:rPr lang="en-US" sz="2000" dirty="0" smtClean="0"/>
                        <a:t>Emotional tendencies that guide or facilitate reaching goals</a:t>
                      </a:r>
                      <a:endParaRPr lang="en-US" sz="2000" dirty="0"/>
                    </a:p>
                  </a:txBody>
                  <a:tcPr/>
                </a:tc>
              </a:tr>
              <a:tr h="370840">
                <a:tc>
                  <a:txBody>
                    <a:bodyPr/>
                    <a:lstStyle/>
                    <a:p>
                      <a:pPr algn="ctr">
                        <a:lnSpc>
                          <a:spcPct val="90000"/>
                        </a:lnSpc>
                        <a:spcBef>
                          <a:spcPct val="50000"/>
                        </a:spcBef>
                        <a:buFontTx/>
                        <a:buNone/>
                      </a:pPr>
                      <a:r>
                        <a:rPr lang="en-US" sz="2000" b="1" dirty="0" smtClean="0"/>
                        <a:t>Self-control</a:t>
                      </a:r>
                    </a:p>
                    <a:p>
                      <a:pPr algn="ctr">
                        <a:lnSpc>
                          <a:spcPct val="90000"/>
                        </a:lnSpc>
                        <a:spcBef>
                          <a:spcPct val="50000"/>
                        </a:spcBef>
                        <a:buFontTx/>
                        <a:buNone/>
                      </a:pPr>
                      <a:r>
                        <a:rPr lang="en-US" sz="2000" b="1" dirty="0" smtClean="0"/>
                        <a:t>Trustworthiness</a:t>
                      </a:r>
                    </a:p>
                    <a:p>
                      <a:pPr algn="ctr">
                        <a:lnSpc>
                          <a:spcPct val="90000"/>
                        </a:lnSpc>
                        <a:spcBef>
                          <a:spcPct val="50000"/>
                        </a:spcBef>
                        <a:buFontTx/>
                        <a:buNone/>
                      </a:pPr>
                      <a:r>
                        <a:rPr lang="en-US" sz="2000" b="1" dirty="0" smtClean="0"/>
                        <a:t>Conscientiousness</a:t>
                      </a:r>
                    </a:p>
                    <a:p>
                      <a:pPr algn="ctr">
                        <a:lnSpc>
                          <a:spcPct val="90000"/>
                        </a:lnSpc>
                        <a:spcBef>
                          <a:spcPct val="50000"/>
                        </a:spcBef>
                        <a:buFontTx/>
                        <a:buNone/>
                      </a:pPr>
                      <a:r>
                        <a:rPr lang="en-US" sz="2000" b="1" dirty="0" smtClean="0"/>
                        <a:t>Adaptability</a:t>
                      </a:r>
                    </a:p>
                    <a:p>
                      <a:pPr algn="ctr">
                        <a:lnSpc>
                          <a:spcPct val="90000"/>
                        </a:lnSpc>
                        <a:spcBef>
                          <a:spcPct val="50000"/>
                        </a:spcBef>
                        <a:buFontTx/>
                        <a:buNone/>
                      </a:pPr>
                      <a:r>
                        <a:rPr lang="en-US" sz="2000" b="1" dirty="0" smtClean="0"/>
                        <a:t>Innovation</a:t>
                      </a:r>
                      <a:endParaRPr lang="en-US" sz="2000" b="1" dirty="0"/>
                    </a:p>
                  </a:txBody>
                  <a:tcPr/>
                </a:tc>
                <a:tc>
                  <a:txBody>
                    <a:bodyPr/>
                    <a:lstStyle/>
                    <a:p>
                      <a:pPr algn="ctr">
                        <a:buFontTx/>
                        <a:buNone/>
                      </a:pPr>
                      <a:r>
                        <a:rPr lang="en-US" sz="2000" b="1" dirty="0" smtClean="0"/>
                        <a:t>Achievement Drive</a:t>
                      </a:r>
                    </a:p>
                    <a:p>
                      <a:pPr algn="ctr">
                        <a:buFontTx/>
                        <a:buNone/>
                      </a:pPr>
                      <a:r>
                        <a:rPr lang="en-US" sz="2000" b="1" dirty="0" smtClean="0"/>
                        <a:t>Commitment</a:t>
                      </a:r>
                    </a:p>
                    <a:p>
                      <a:pPr algn="ctr">
                        <a:buFontTx/>
                        <a:buNone/>
                      </a:pPr>
                      <a:r>
                        <a:rPr lang="en-US" sz="2000" b="1" dirty="0" smtClean="0"/>
                        <a:t>Initiative</a:t>
                      </a:r>
                    </a:p>
                    <a:p>
                      <a:pPr algn="ctr">
                        <a:buFontTx/>
                        <a:buNone/>
                      </a:pPr>
                      <a:r>
                        <a:rPr lang="en-US" sz="2000" b="1" dirty="0" smtClean="0"/>
                        <a:t>Optimism</a:t>
                      </a:r>
                      <a:endParaRPr lang="en-US" sz="2000" b="1" dirty="0" smtClean="0">
                        <a:solidFill>
                          <a:schemeClr val="tx1"/>
                        </a:solidFill>
                        <a:latin typeface="Arial" charset="0"/>
                        <a:ea typeface="ＭＳ Ｐゴシック" pitchFamily="80" charset="-128"/>
                        <a:cs typeface="Times New Roman" pitchFamily="18" charset="0"/>
                      </a:endParaRPr>
                    </a:p>
                  </a:txBody>
                  <a:tcPr/>
                </a:tc>
              </a:tr>
            </a:tbl>
          </a:graphicData>
        </a:graphic>
      </p:graphicFrame>
      <p:cxnSp>
        <p:nvCxnSpPr>
          <p:cNvPr id="14" name="Elbow Connector 13"/>
          <p:cNvCxnSpPr/>
          <p:nvPr/>
        </p:nvCxnSpPr>
        <p:spPr>
          <a:xfrm rot="5400000">
            <a:off x="3350001" y="1036327"/>
            <a:ext cx="252193" cy="2161381"/>
          </a:xfrm>
          <a:prstGeom prst="bentConnector3">
            <a:avLst>
              <a:gd name="adj1" fmla="val 50000"/>
            </a:avLst>
          </a:prstGeom>
          <a:ln>
            <a:solidFill>
              <a:srgbClr val="CC3300"/>
            </a:solidFill>
          </a:ln>
          <a:effectLst/>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rot="16200000" flipH="1">
            <a:off x="5444310" y="1103398"/>
            <a:ext cx="252193" cy="2027238"/>
          </a:xfrm>
          <a:prstGeom prst="bentConnector3">
            <a:avLst>
              <a:gd name="adj1" fmla="val 50000"/>
            </a:avLst>
          </a:prstGeom>
          <a:ln>
            <a:solidFill>
              <a:srgbClr val="CC33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4388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p:cNvSpPr>
          <p:nvPr>
            <p:ph type="title"/>
          </p:nvPr>
        </p:nvSpPr>
        <p:spPr bwMode="auto">
          <a:noFill/>
        </p:spPr>
        <p:txBody>
          <a:bodyPr>
            <a:normAutofit/>
          </a:bodyPr>
          <a:lstStyle/>
          <a:p>
            <a:r>
              <a:rPr lang="en-US" sz="3200" cap="none" dirty="0" smtClean="0">
                <a:latin typeface="Arial" charset="0"/>
                <a:ea typeface="ＭＳ Ｐゴシック" pitchFamily="80" charset="-128"/>
                <a:cs typeface="Arial" charset="0"/>
              </a:rPr>
              <a:t>Individual Engagement Model</a:t>
            </a:r>
          </a:p>
        </p:txBody>
      </p:sp>
      <p:grpSp>
        <p:nvGrpSpPr>
          <p:cNvPr id="3" name="Group 2"/>
          <p:cNvGrpSpPr/>
          <p:nvPr/>
        </p:nvGrpSpPr>
        <p:grpSpPr>
          <a:xfrm>
            <a:off x="2438400" y="1066800"/>
            <a:ext cx="5486400" cy="4724400"/>
            <a:chOff x="2438400" y="1447800"/>
            <a:chExt cx="5486400" cy="4724400"/>
          </a:xfrm>
        </p:grpSpPr>
        <p:sp>
          <p:nvSpPr>
            <p:cNvPr id="294915" name="AutoShape 3"/>
            <p:cNvSpPr>
              <a:spLocks noChangeArrowheads="1"/>
            </p:cNvSpPr>
            <p:nvPr/>
          </p:nvSpPr>
          <p:spPr bwMode="auto">
            <a:xfrm>
              <a:off x="2438400" y="1524000"/>
              <a:ext cx="4648200" cy="46482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94916" name="Text Box 4"/>
            <p:cNvSpPr txBox="1">
              <a:spLocks noChangeArrowheads="1"/>
            </p:cNvSpPr>
            <p:nvPr/>
          </p:nvSpPr>
          <p:spPr bwMode="auto">
            <a:xfrm>
              <a:off x="3854450" y="5675313"/>
              <a:ext cx="1847850" cy="366712"/>
            </a:xfrm>
            <a:prstGeom prst="rect">
              <a:avLst/>
            </a:prstGeom>
            <a:noFill/>
            <a:ln w="9525">
              <a:noFill/>
              <a:miter lim="800000"/>
              <a:headEnd/>
              <a:tailEnd/>
            </a:ln>
            <a:effectLst/>
          </p:spPr>
          <p:txBody>
            <a:bodyPr wrap="none">
              <a:spAutoFit/>
            </a:bodyPr>
            <a:lstStyle/>
            <a:p>
              <a:r>
                <a:rPr lang="en-US" b="1"/>
                <a:t>Self-awareness</a:t>
              </a:r>
            </a:p>
          </p:txBody>
        </p:sp>
        <p:sp>
          <p:nvSpPr>
            <p:cNvPr id="294917" name="Text Box 5"/>
            <p:cNvSpPr txBox="1">
              <a:spLocks noChangeArrowheads="1"/>
            </p:cNvSpPr>
            <p:nvPr/>
          </p:nvSpPr>
          <p:spPr bwMode="auto">
            <a:xfrm>
              <a:off x="3740150" y="4572000"/>
              <a:ext cx="2076450" cy="366713"/>
            </a:xfrm>
            <a:prstGeom prst="rect">
              <a:avLst/>
            </a:prstGeom>
            <a:noFill/>
            <a:ln w="9525">
              <a:noFill/>
              <a:miter lim="800000"/>
              <a:headEnd/>
              <a:tailEnd/>
            </a:ln>
            <a:effectLst/>
          </p:spPr>
          <p:txBody>
            <a:bodyPr wrap="none">
              <a:spAutoFit/>
            </a:bodyPr>
            <a:lstStyle/>
            <a:p>
              <a:r>
                <a:rPr lang="en-US" b="1"/>
                <a:t>Self management</a:t>
              </a:r>
            </a:p>
          </p:txBody>
        </p:sp>
        <p:sp>
          <p:nvSpPr>
            <p:cNvPr id="294918" name="Text Box 6"/>
            <p:cNvSpPr txBox="1">
              <a:spLocks noChangeArrowheads="1"/>
            </p:cNvSpPr>
            <p:nvPr/>
          </p:nvSpPr>
          <p:spPr bwMode="auto">
            <a:xfrm>
              <a:off x="3962400" y="3352800"/>
              <a:ext cx="1631950" cy="641350"/>
            </a:xfrm>
            <a:prstGeom prst="rect">
              <a:avLst/>
            </a:prstGeom>
            <a:noFill/>
            <a:ln w="9525">
              <a:noFill/>
              <a:miter lim="800000"/>
              <a:headEnd/>
              <a:tailEnd/>
            </a:ln>
            <a:effectLst/>
          </p:spPr>
          <p:txBody>
            <a:bodyPr wrap="none">
              <a:spAutoFit/>
            </a:bodyPr>
            <a:lstStyle/>
            <a:p>
              <a:r>
                <a:rPr lang="en-US" b="1"/>
                <a:t>Interpersonal</a:t>
              </a:r>
              <a:br>
                <a:rPr lang="en-US" b="1"/>
              </a:br>
              <a:r>
                <a:rPr lang="en-US" b="1"/>
                <a:t>Connection</a:t>
              </a:r>
            </a:p>
          </p:txBody>
        </p:sp>
        <p:sp>
          <p:nvSpPr>
            <p:cNvPr id="294919" name="Text Box 7"/>
            <p:cNvSpPr txBox="1">
              <a:spLocks noChangeArrowheads="1"/>
            </p:cNvSpPr>
            <p:nvPr/>
          </p:nvSpPr>
          <p:spPr bwMode="auto">
            <a:xfrm>
              <a:off x="4244975" y="2362200"/>
              <a:ext cx="1066800" cy="457200"/>
            </a:xfrm>
            <a:prstGeom prst="rect">
              <a:avLst/>
            </a:prstGeom>
            <a:noFill/>
            <a:ln w="9525">
              <a:noFill/>
              <a:miter lim="800000"/>
              <a:headEnd/>
              <a:tailEnd/>
            </a:ln>
            <a:effectLst/>
          </p:spPr>
          <p:txBody>
            <a:bodyPr>
              <a:spAutoFit/>
            </a:bodyPr>
            <a:lstStyle/>
            <a:p>
              <a:pPr algn="ctr"/>
              <a:r>
                <a:rPr lang="en-US" sz="1200" b="1">
                  <a:solidFill>
                    <a:srgbClr val="0000CC"/>
                  </a:solidFill>
                </a:rPr>
                <a:t>Authentic</a:t>
              </a:r>
              <a:br>
                <a:rPr lang="en-US" sz="1200" b="1">
                  <a:solidFill>
                    <a:srgbClr val="0000CC"/>
                  </a:solidFill>
                </a:rPr>
              </a:br>
              <a:r>
                <a:rPr lang="en-US" sz="1200" b="1">
                  <a:solidFill>
                    <a:srgbClr val="0000CC"/>
                  </a:solidFill>
                </a:rPr>
                <a:t>leadership</a:t>
              </a:r>
            </a:p>
          </p:txBody>
        </p:sp>
        <p:sp>
          <p:nvSpPr>
            <p:cNvPr id="294920" name="AutoShape 8"/>
            <p:cNvSpPr>
              <a:spLocks noChangeArrowheads="1"/>
            </p:cNvSpPr>
            <p:nvPr/>
          </p:nvSpPr>
          <p:spPr bwMode="auto">
            <a:xfrm>
              <a:off x="4587875" y="2971800"/>
              <a:ext cx="381000" cy="381000"/>
            </a:xfrm>
            <a:prstGeom prst="upArrow">
              <a:avLst>
                <a:gd name="adj1" fmla="val 50000"/>
                <a:gd name="adj2" fmla="val 2500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94921" name="AutoShape 9"/>
            <p:cNvSpPr>
              <a:spLocks noChangeArrowheads="1"/>
            </p:cNvSpPr>
            <p:nvPr/>
          </p:nvSpPr>
          <p:spPr bwMode="auto">
            <a:xfrm>
              <a:off x="4587875" y="4114800"/>
              <a:ext cx="381000" cy="381000"/>
            </a:xfrm>
            <a:prstGeom prst="upArrow">
              <a:avLst>
                <a:gd name="adj1" fmla="val 50000"/>
                <a:gd name="adj2" fmla="val 2500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94922" name="AutoShape 10"/>
            <p:cNvSpPr>
              <a:spLocks noChangeArrowheads="1"/>
            </p:cNvSpPr>
            <p:nvPr/>
          </p:nvSpPr>
          <p:spPr bwMode="auto">
            <a:xfrm>
              <a:off x="4587875" y="5105400"/>
              <a:ext cx="381000" cy="381000"/>
            </a:xfrm>
            <a:prstGeom prst="upArrow">
              <a:avLst>
                <a:gd name="adj1" fmla="val 50000"/>
                <a:gd name="adj2" fmla="val 2500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94923" name="Line 11"/>
            <p:cNvSpPr>
              <a:spLocks noChangeShapeType="1"/>
            </p:cNvSpPr>
            <p:nvPr/>
          </p:nvSpPr>
          <p:spPr bwMode="auto">
            <a:xfrm flipH="1" flipV="1">
              <a:off x="4953000" y="1524000"/>
              <a:ext cx="2438400" cy="4648200"/>
            </a:xfrm>
            <a:prstGeom prst="line">
              <a:avLst/>
            </a:prstGeom>
            <a:noFill/>
            <a:ln w="9525">
              <a:solidFill>
                <a:schemeClr val="tx1"/>
              </a:solidFill>
              <a:round/>
              <a:headEnd/>
              <a:tailEnd type="triangle" w="med" len="med"/>
            </a:ln>
            <a:effectLst/>
          </p:spPr>
          <p:txBody>
            <a:bodyPr/>
            <a:lstStyle/>
            <a:p>
              <a:endParaRPr lang="en-US"/>
            </a:p>
          </p:txBody>
        </p:sp>
        <p:sp>
          <p:nvSpPr>
            <p:cNvPr id="294924" name="Line 12"/>
            <p:cNvSpPr>
              <a:spLocks noChangeShapeType="1"/>
            </p:cNvSpPr>
            <p:nvPr/>
          </p:nvSpPr>
          <p:spPr bwMode="auto">
            <a:xfrm flipH="1" flipV="1">
              <a:off x="5486400" y="1447800"/>
              <a:ext cx="2438400" cy="4648200"/>
            </a:xfrm>
            <a:prstGeom prst="line">
              <a:avLst/>
            </a:prstGeom>
            <a:noFill/>
            <a:ln w="9525">
              <a:solidFill>
                <a:schemeClr val="tx1"/>
              </a:solidFill>
              <a:round/>
              <a:headEnd/>
              <a:tailEnd type="triangle" w="med" len="med"/>
            </a:ln>
            <a:effectLst/>
          </p:spPr>
          <p:txBody>
            <a:bodyPr/>
            <a:lstStyle/>
            <a:p>
              <a:endParaRPr lang="en-US"/>
            </a:p>
          </p:txBody>
        </p:sp>
        <p:sp>
          <p:nvSpPr>
            <p:cNvPr id="294925" name="Text Box 13"/>
            <p:cNvSpPr txBox="1">
              <a:spLocks noChangeArrowheads="1"/>
            </p:cNvSpPr>
            <p:nvPr/>
          </p:nvSpPr>
          <p:spPr bwMode="auto">
            <a:xfrm rot="3718884">
              <a:off x="5657057" y="3617119"/>
              <a:ext cx="1312862" cy="336550"/>
            </a:xfrm>
            <a:prstGeom prst="rect">
              <a:avLst/>
            </a:prstGeom>
            <a:noFill/>
            <a:ln w="9525">
              <a:noFill/>
              <a:miter lim="800000"/>
              <a:headEnd/>
              <a:tailEnd/>
            </a:ln>
            <a:effectLst/>
          </p:spPr>
          <p:txBody>
            <a:bodyPr wrap="none">
              <a:spAutoFit/>
            </a:bodyPr>
            <a:lstStyle/>
            <a:p>
              <a:r>
                <a:rPr lang="en-US" sz="1600"/>
                <a:t>engagement</a:t>
              </a:r>
            </a:p>
          </p:txBody>
        </p:sp>
        <p:sp>
          <p:nvSpPr>
            <p:cNvPr id="294926" name="Text Box 14"/>
            <p:cNvSpPr txBox="1">
              <a:spLocks noChangeArrowheads="1"/>
            </p:cNvSpPr>
            <p:nvPr/>
          </p:nvSpPr>
          <p:spPr bwMode="auto">
            <a:xfrm rot="3718884">
              <a:off x="6299993" y="3396457"/>
              <a:ext cx="995363" cy="336550"/>
            </a:xfrm>
            <a:prstGeom prst="rect">
              <a:avLst/>
            </a:prstGeom>
            <a:noFill/>
            <a:ln w="9525">
              <a:noFill/>
              <a:miter lim="800000"/>
              <a:headEnd/>
              <a:tailEnd/>
            </a:ln>
            <a:effectLst/>
          </p:spPr>
          <p:txBody>
            <a:bodyPr wrap="none">
              <a:spAutoFit/>
            </a:bodyPr>
            <a:lstStyle/>
            <a:p>
              <a:r>
                <a:rPr lang="en-US" sz="1600"/>
                <a:t>coaching</a:t>
              </a:r>
            </a:p>
          </p:txBody>
        </p:sp>
      </p:grpSp>
    </p:spTree>
    <p:extLst>
      <p:ext uri="{BB962C8B-B14F-4D97-AF65-F5344CB8AC3E}">
        <p14:creationId xmlns:p14="http://schemas.microsoft.com/office/powerpoint/2010/main" val="4093601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90600" y="152400"/>
            <a:ext cx="7315200" cy="685800"/>
          </a:xfrm>
          <a:prstGeom prst="rect">
            <a:avLst/>
          </a:prstGeom>
          <a:noFill/>
          <a:ln w="9525">
            <a:noFill/>
            <a:miter lim="800000"/>
            <a:headEnd/>
            <a:tailEnd/>
          </a:ln>
        </p:spPr>
        <p:txBody>
          <a:bodyPr anchor="ctr"/>
          <a:lstStyle/>
          <a:p>
            <a:pPr algn="ctr" eaLnBrk="0" hangingPunct="0"/>
            <a:r>
              <a:rPr lang="en-US" sz="4000" b="1">
                <a:solidFill>
                  <a:srgbClr val="FC7F1D"/>
                </a:solidFill>
                <a:cs typeface="Arial" charset="0"/>
              </a:rPr>
              <a:t>Behavior Styles</a:t>
            </a:r>
          </a:p>
        </p:txBody>
      </p:sp>
      <p:sp>
        <p:nvSpPr>
          <p:cNvPr id="16387" name="Line 3"/>
          <p:cNvSpPr>
            <a:spLocks noChangeShapeType="1"/>
          </p:cNvSpPr>
          <p:nvPr/>
        </p:nvSpPr>
        <p:spPr bwMode="auto">
          <a:xfrm flipH="1">
            <a:off x="4549775" y="1676400"/>
            <a:ext cx="3175" cy="3859213"/>
          </a:xfrm>
          <a:prstGeom prst="line">
            <a:avLst/>
          </a:prstGeom>
          <a:noFill/>
          <a:ln w="9525">
            <a:solidFill>
              <a:schemeClr val="tx1"/>
            </a:solidFill>
            <a:round/>
            <a:headEnd/>
            <a:tailEnd/>
          </a:ln>
        </p:spPr>
        <p:txBody>
          <a:bodyPr/>
          <a:lstStyle/>
          <a:p>
            <a:endParaRPr lang="en-US"/>
          </a:p>
        </p:txBody>
      </p:sp>
      <p:sp>
        <p:nvSpPr>
          <p:cNvPr id="16388" name="Line 4"/>
          <p:cNvSpPr>
            <a:spLocks noChangeShapeType="1"/>
          </p:cNvSpPr>
          <p:nvPr/>
        </p:nvSpPr>
        <p:spPr bwMode="auto">
          <a:xfrm>
            <a:off x="2324100" y="3532188"/>
            <a:ext cx="4495800" cy="0"/>
          </a:xfrm>
          <a:prstGeom prst="line">
            <a:avLst/>
          </a:prstGeom>
          <a:noFill/>
          <a:ln w="9525">
            <a:solidFill>
              <a:schemeClr val="tx1"/>
            </a:solidFill>
            <a:round/>
            <a:headEnd/>
            <a:tailEnd/>
          </a:ln>
        </p:spPr>
        <p:txBody>
          <a:bodyPr/>
          <a:lstStyle/>
          <a:p>
            <a:endParaRPr lang="en-US"/>
          </a:p>
        </p:txBody>
      </p:sp>
      <p:sp>
        <p:nvSpPr>
          <p:cNvPr id="16389" name="Text Box 5"/>
          <p:cNvSpPr txBox="1">
            <a:spLocks noChangeArrowheads="1"/>
          </p:cNvSpPr>
          <p:nvPr/>
        </p:nvSpPr>
        <p:spPr bwMode="auto">
          <a:xfrm>
            <a:off x="4149725" y="1211263"/>
            <a:ext cx="844550" cy="457200"/>
          </a:xfrm>
          <a:prstGeom prst="rect">
            <a:avLst/>
          </a:prstGeom>
          <a:noFill/>
          <a:ln w="9525">
            <a:noFill/>
            <a:miter lim="800000"/>
            <a:headEnd/>
            <a:tailEnd/>
          </a:ln>
        </p:spPr>
        <p:txBody>
          <a:bodyPr wrap="none">
            <a:spAutoFit/>
          </a:bodyPr>
          <a:lstStyle/>
          <a:p>
            <a:r>
              <a:rPr lang="en-US" sz="2400"/>
              <a:t>Task</a:t>
            </a:r>
          </a:p>
        </p:txBody>
      </p:sp>
      <p:sp>
        <p:nvSpPr>
          <p:cNvPr id="16390" name="Text Box 6"/>
          <p:cNvSpPr txBox="1">
            <a:spLocks noChangeArrowheads="1"/>
          </p:cNvSpPr>
          <p:nvPr/>
        </p:nvSpPr>
        <p:spPr bwMode="auto">
          <a:xfrm>
            <a:off x="4005263" y="5478463"/>
            <a:ext cx="1135062" cy="457200"/>
          </a:xfrm>
          <a:prstGeom prst="rect">
            <a:avLst/>
          </a:prstGeom>
          <a:noFill/>
          <a:ln w="9525">
            <a:noFill/>
            <a:miter lim="800000"/>
            <a:headEnd/>
            <a:tailEnd/>
          </a:ln>
        </p:spPr>
        <p:txBody>
          <a:bodyPr wrap="none">
            <a:spAutoFit/>
          </a:bodyPr>
          <a:lstStyle/>
          <a:p>
            <a:r>
              <a:rPr lang="en-US" sz="2400"/>
              <a:t>People</a:t>
            </a:r>
          </a:p>
        </p:txBody>
      </p:sp>
      <p:sp>
        <p:nvSpPr>
          <p:cNvPr id="16391" name="Text Box 7"/>
          <p:cNvSpPr txBox="1">
            <a:spLocks noChangeArrowheads="1"/>
          </p:cNvSpPr>
          <p:nvPr/>
        </p:nvSpPr>
        <p:spPr bwMode="auto">
          <a:xfrm>
            <a:off x="990600" y="3219450"/>
            <a:ext cx="1285875" cy="822325"/>
          </a:xfrm>
          <a:prstGeom prst="rect">
            <a:avLst/>
          </a:prstGeom>
          <a:noFill/>
          <a:ln w="9525">
            <a:noFill/>
            <a:miter lim="800000"/>
            <a:headEnd/>
            <a:tailEnd/>
          </a:ln>
        </p:spPr>
        <p:txBody>
          <a:bodyPr wrap="none">
            <a:spAutoFit/>
          </a:bodyPr>
          <a:lstStyle/>
          <a:p>
            <a:pPr algn="ctr"/>
            <a:r>
              <a:rPr lang="en-US" sz="2400"/>
              <a:t>Process</a:t>
            </a:r>
          </a:p>
          <a:p>
            <a:pPr algn="ctr"/>
            <a:r>
              <a:rPr lang="en-US" sz="2400"/>
              <a:t>(Ask)</a:t>
            </a:r>
          </a:p>
        </p:txBody>
      </p:sp>
      <p:sp>
        <p:nvSpPr>
          <p:cNvPr id="16392" name="Text Box 8"/>
          <p:cNvSpPr txBox="1">
            <a:spLocks noChangeArrowheads="1"/>
          </p:cNvSpPr>
          <p:nvPr/>
        </p:nvSpPr>
        <p:spPr bwMode="auto">
          <a:xfrm>
            <a:off x="6934200" y="3192463"/>
            <a:ext cx="1762125" cy="822325"/>
          </a:xfrm>
          <a:prstGeom prst="rect">
            <a:avLst/>
          </a:prstGeom>
          <a:noFill/>
          <a:ln w="9525">
            <a:noFill/>
            <a:miter lim="800000"/>
            <a:headEnd/>
            <a:tailEnd/>
          </a:ln>
        </p:spPr>
        <p:txBody>
          <a:bodyPr wrap="none">
            <a:spAutoFit/>
          </a:bodyPr>
          <a:lstStyle/>
          <a:p>
            <a:pPr algn="ctr"/>
            <a:r>
              <a:rPr lang="en-US" sz="2400"/>
              <a:t>Expediency</a:t>
            </a:r>
          </a:p>
          <a:p>
            <a:pPr algn="ctr"/>
            <a:r>
              <a:rPr lang="en-US" sz="2400"/>
              <a:t>(Tell)</a:t>
            </a:r>
          </a:p>
        </p:txBody>
      </p:sp>
      <p:sp>
        <p:nvSpPr>
          <p:cNvPr id="16393" name="Text Box 9"/>
          <p:cNvSpPr txBox="1">
            <a:spLocks noChangeArrowheads="1"/>
          </p:cNvSpPr>
          <p:nvPr/>
        </p:nvSpPr>
        <p:spPr bwMode="auto">
          <a:xfrm rot="-1904426">
            <a:off x="1433513" y="1341438"/>
            <a:ext cx="1558925" cy="457200"/>
          </a:xfrm>
          <a:prstGeom prst="rect">
            <a:avLst/>
          </a:prstGeom>
          <a:noFill/>
          <a:ln w="9525">
            <a:noFill/>
            <a:miter lim="800000"/>
            <a:headEnd/>
            <a:tailEnd/>
          </a:ln>
        </p:spPr>
        <p:txBody>
          <a:bodyPr wrap="none">
            <a:spAutoFit/>
          </a:bodyPr>
          <a:lstStyle/>
          <a:p>
            <a:r>
              <a:rPr lang="en-US" sz="2400" b="1" i="1"/>
              <a:t>Accuracy</a:t>
            </a:r>
          </a:p>
        </p:txBody>
      </p:sp>
      <p:sp>
        <p:nvSpPr>
          <p:cNvPr id="16394" name="Text Box 10"/>
          <p:cNvSpPr txBox="1">
            <a:spLocks noChangeArrowheads="1"/>
          </p:cNvSpPr>
          <p:nvPr/>
        </p:nvSpPr>
        <p:spPr bwMode="auto">
          <a:xfrm rot="2276774">
            <a:off x="6400800" y="1295400"/>
            <a:ext cx="1131888" cy="457200"/>
          </a:xfrm>
          <a:prstGeom prst="rect">
            <a:avLst/>
          </a:prstGeom>
          <a:noFill/>
          <a:ln w="9525">
            <a:noFill/>
            <a:miter lim="800000"/>
            <a:headEnd/>
            <a:tailEnd/>
          </a:ln>
        </p:spPr>
        <p:txBody>
          <a:bodyPr wrap="none">
            <a:spAutoFit/>
          </a:bodyPr>
          <a:lstStyle/>
          <a:p>
            <a:r>
              <a:rPr lang="en-US" sz="2400" b="1" i="1"/>
              <a:t>Action</a:t>
            </a:r>
          </a:p>
        </p:txBody>
      </p:sp>
      <p:sp>
        <p:nvSpPr>
          <p:cNvPr id="16395" name="Text Box 11"/>
          <p:cNvSpPr txBox="1">
            <a:spLocks noChangeArrowheads="1"/>
          </p:cNvSpPr>
          <p:nvPr/>
        </p:nvSpPr>
        <p:spPr bwMode="auto">
          <a:xfrm rot="-2215821">
            <a:off x="6096000" y="4876800"/>
            <a:ext cx="1504950" cy="457200"/>
          </a:xfrm>
          <a:prstGeom prst="rect">
            <a:avLst/>
          </a:prstGeom>
          <a:noFill/>
          <a:ln w="9525">
            <a:noFill/>
            <a:miter lim="800000"/>
            <a:headEnd/>
            <a:tailEnd/>
          </a:ln>
        </p:spPr>
        <p:txBody>
          <a:bodyPr wrap="none">
            <a:spAutoFit/>
          </a:bodyPr>
          <a:lstStyle/>
          <a:p>
            <a:r>
              <a:rPr lang="en-US" sz="2400" b="1" i="1"/>
              <a:t>Approval</a:t>
            </a:r>
          </a:p>
        </p:txBody>
      </p:sp>
      <p:sp>
        <p:nvSpPr>
          <p:cNvPr id="16396" name="Text Box 12"/>
          <p:cNvSpPr txBox="1">
            <a:spLocks noChangeArrowheads="1"/>
          </p:cNvSpPr>
          <p:nvPr/>
        </p:nvSpPr>
        <p:spPr bwMode="auto">
          <a:xfrm rot="1942389">
            <a:off x="1439863" y="4976813"/>
            <a:ext cx="2046287" cy="457200"/>
          </a:xfrm>
          <a:prstGeom prst="rect">
            <a:avLst/>
          </a:prstGeom>
          <a:noFill/>
          <a:ln w="9525">
            <a:noFill/>
            <a:miter lim="800000"/>
            <a:headEnd/>
            <a:tailEnd/>
          </a:ln>
        </p:spPr>
        <p:txBody>
          <a:bodyPr wrap="none">
            <a:spAutoFit/>
          </a:bodyPr>
          <a:lstStyle/>
          <a:p>
            <a:r>
              <a:rPr lang="en-US" sz="2400" b="1" i="1"/>
              <a:t>Appreciation</a:t>
            </a:r>
          </a:p>
        </p:txBody>
      </p:sp>
      <p:sp>
        <p:nvSpPr>
          <p:cNvPr id="16397" name="Text Box 13"/>
          <p:cNvSpPr txBox="1">
            <a:spLocks noChangeArrowheads="1"/>
          </p:cNvSpPr>
          <p:nvPr/>
        </p:nvSpPr>
        <p:spPr bwMode="auto">
          <a:xfrm>
            <a:off x="2170113" y="2597150"/>
            <a:ext cx="1793875" cy="457200"/>
          </a:xfrm>
          <a:prstGeom prst="rect">
            <a:avLst/>
          </a:prstGeom>
          <a:noFill/>
          <a:ln w="9525">
            <a:noFill/>
            <a:miter lim="800000"/>
            <a:headEnd/>
            <a:tailEnd/>
          </a:ln>
        </p:spPr>
        <p:txBody>
          <a:bodyPr wrap="none">
            <a:spAutoFit/>
          </a:bodyPr>
          <a:lstStyle/>
          <a:p>
            <a:r>
              <a:rPr lang="en-US" sz="2400"/>
              <a:t>ANALYZER</a:t>
            </a:r>
          </a:p>
        </p:txBody>
      </p:sp>
      <p:sp>
        <p:nvSpPr>
          <p:cNvPr id="16398" name="Text Box 14"/>
          <p:cNvSpPr txBox="1">
            <a:spLocks noChangeArrowheads="1"/>
          </p:cNvSpPr>
          <p:nvPr/>
        </p:nvSpPr>
        <p:spPr bwMode="auto">
          <a:xfrm>
            <a:off x="5049838" y="2595563"/>
            <a:ext cx="2268537" cy="457200"/>
          </a:xfrm>
          <a:prstGeom prst="rect">
            <a:avLst/>
          </a:prstGeom>
          <a:noFill/>
          <a:ln w="9525">
            <a:noFill/>
            <a:miter lim="800000"/>
            <a:headEnd/>
            <a:tailEnd/>
          </a:ln>
        </p:spPr>
        <p:txBody>
          <a:bodyPr wrap="none">
            <a:spAutoFit/>
          </a:bodyPr>
          <a:lstStyle/>
          <a:p>
            <a:r>
              <a:rPr lang="en-US" sz="2400"/>
              <a:t>CONTROLLER</a:t>
            </a:r>
          </a:p>
        </p:txBody>
      </p:sp>
      <p:sp>
        <p:nvSpPr>
          <p:cNvPr id="16399" name="Text Box 15"/>
          <p:cNvSpPr txBox="1">
            <a:spLocks noChangeArrowheads="1"/>
          </p:cNvSpPr>
          <p:nvPr/>
        </p:nvSpPr>
        <p:spPr bwMode="auto">
          <a:xfrm>
            <a:off x="2170113" y="3905250"/>
            <a:ext cx="1927225" cy="457200"/>
          </a:xfrm>
          <a:prstGeom prst="rect">
            <a:avLst/>
          </a:prstGeom>
          <a:noFill/>
          <a:ln w="9525">
            <a:noFill/>
            <a:miter lim="800000"/>
            <a:headEnd/>
            <a:tailEnd/>
          </a:ln>
        </p:spPr>
        <p:txBody>
          <a:bodyPr wrap="none">
            <a:spAutoFit/>
          </a:bodyPr>
          <a:lstStyle/>
          <a:p>
            <a:r>
              <a:rPr lang="en-US" sz="2400"/>
              <a:t>STABILIZER</a:t>
            </a:r>
          </a:p>
        </p:txBody>
      </p:sp>
      <p:sp>
        <p:nvSpPr>
          <p:cNvPr id="16400" name="Text Box 16"/>
          <p:cNvSpPr txBox="1">
            <a:spLocks noChangeArrowheads="1"/>
          </p:cNvSpPr>
          <p:nvPr/>
        </p:nvSpPr>
        <p:spPr bwMode="auto">
          <a:xfrm>
            <a:off x="5065713" y="3905250"/>
            <a:ext cx="2082800" cy="457200"/>
          </a:xfrm>
          <a:prstGeom prst="rect">
            <a:avLst/>
          </a:prstGeom>
          <a:noFill/>
          <a:ln w="9525">
            <a:noFill/>
            <a:miter lim="800000"/>
            <a:headEnd/>
            <a:tailEnd/>
          </a:ln>
        </p:spPr>
        <p:txBody>
          <a:bodyPr wrap="none">
            <a:spAutoFit/>
          </a:bodyPr>
          <a:lstStyle/>
          <a:p>
            <a:r>
              <a:rPr lang="en-US" sz="2400"/>
              <a:t>PERSUADER</a:t>
            </a:r>
          </a:p>
        </p:txBody>
      </p:sp>
      <p:sp>
        <p:nvSpPr>
          <p:cNvPr id="16401" name="Text Box 17"/>
          <p:cNvSpPr txBox="1">
            <a:spLocks noChangeArrowheads="1"/>
          </p:cNvSpPr>
          <p:nvPr/>
        </p:nvSpPr>
        <p:spPr bwMode="auto">
          <a:xfrm>
            <a:off x="4183063" y="838200"/>
            <a:ext cx="777875" cy="457200"/>
          </a:xfrm>
          <a:prstGeom prst="rect">
            <a:avLst/>
          </a:prstGeom>
          <a:noFill/>
          <a:ln w="9525">
            <a:noFill/>
            <a:miter lim="800000"/>
            <a:headEnd/>
            <a:tailEnd/>
          </a:ln>
        </p:spPr>
        <p:txBody>
          <a:bodyPr wrap="none">
            <a:spAutoFit/>
          </a:bodyPr>
          <a:lstStyle/>
          <a:p>
            <a:pPr eaLnBrk="0" hangingPunct="0"/>
            <a:r>
              <a:rPr lang="en-US" sz="2400"/>
              <a:t>(Do)</a:t>
            </a:r>
          </a:p>
        </p:txBody>
      </p:sp>
      <p:sp>
        <p:nvSpPr>
          <p:cNvPr id="16402" name="Rectangle 18"/>
          <p:cNvSpPr>
            <a:spLocks noChangeArrowheads="1"/>
          </p:cNvSpPr>
          <p:nvPr/>
        </p:nvSpPr>
        <p:spPr bwMode="auto">
          <a:xfrm>
            <a:off x="3870325" y="5792788"/>
            <a:ext cx="1404938" cy="457200"/>
          </a:xfrm>
          <a:prstGeom prst="rect">
            <a:avLst/>
          </a:prstGeom>
          <a:noFill/>
          <a:ln w="9525">
            <a:noFill/>
            <a:miter lim="800000"/>
            <a:headEnd/>
            <a:tailEnd/>
          </a:ln>
        </p:spPr>
        <p:txBody>
          <a:bodyPr wrap="none">
            <a:spAutoFit/>
          </a:bodyPr>
          <a:lstStyle/>
          <a:p>
            <a:pPr eaLnBrk="0" hangingPunct="0"/>
            <a:r>
              <a:rPr lang="en-US" sz="2400"/>
              <a:t>(Do with)</a:t>
            </a:r>
          </a:p>
        </p:txBody>
      </p:sp>
    </p:spTree>
    <p:extLst>
      <p:ext uri="{BB962C8B-B14F-4D97-AF65-F5344CB8AC3E}">
        <p14:creationId xmlns:p14="http://schemas.microsoft.com/office/powerpoint/2010/main" val="21715699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pPr>
              <a:defRPr/>
            </a:pPr>
            <a:r>
              <a:rPr lang="en-US" sz="3600" u="sng" dirty="0">
                <a:solidFill>
                  <a:srgbClr val="006600"/>
                </a:solidFill>
              </a:rPr>
              <a:t>Social Competence</a:t>
            </a:r>
          </a:p>
        </p:txBody>
      </p:sp>
      <p:sp>
        <p:nvSpPr>
          <p:cNvPr id="114691" name="Rectangle 3"/>
          <p:cNvSpPr>
            <a:spLocks noGrp="1" noChangeArrowheads="1"/>
          </p:cNvSpPr>
          <p:nvPr>
            <p:ph idx="1"/>
          </p:nvPr>
        </p:nvSpPr>
        <p:spPr/>
        <p:txBody>
          <a:bodyPr/>
          <a:lstStyle/>
          <a:p>
            <a:pPr algn="ctr">
              <a:buFontTx/>
              <a:buNone/>
            </a:pPr>
            <a:r>
              <a:rPr lang="en-US" sz="3600" b="1" dirty="0" smtClean="0">
                <a:solidFill>
                  <a:srgbClr val="006600"/>
                </a:solidFill>
                <a:latin typeface="Arial" charset="0"/>
                <a:ea typeface="ＭＳ Ｐゴシック" pitchFamily="80" charset="-128"/>
                <a:cs typeface="Times New Roman" pitchFamily="18" charset="0"/>
              </a:rPr>
              <a:t>Empathy</a:t>
            </a:r>
            <a:r>
              <a:rPr lang="en-US" sz="4000" dirty="0" smtClean="0">
                <a:solidFill>
                  <a:srgbClr val="CC3300"/>
                </a:solidFill>
                <a:latin typeface="Arial" charset="0"/>
                <a:ea typeface="ＭＳ Ｐゴシック" pitchFamily="80" charset="-128"/>
                <a:cs typeface="Times New Roman" pitchFamily="18" charset="0"/>
              </a:rPr>
              <a:t> </a:t>
            </a:r>
          </a:p>
          <a:p>
            <a:pPr algn="ctr">
              <a:buFontTx/>
              <a:buNone/>
            </a:pPr>
            <a:r>
              <a:rPr lang="en-US" dirty="0" smtClean="0">
                <a:latin typeface="Arial" charset="0"/>
                <a:ea typeface="ＭＳ Ｐゴシック" pitchFamily="80" charset="-128"/>
                <a:cs typeface="Times New Roman" pitchFamily="18" charset="0"/>
              </a:rPr>
              <a:t> </a:t>
            </a:r>
            <a:r>
              <a:rPr lang="en-US" sz="2400" dirty="0" smtClean="0">
                <a:solidFill>
                  <a:schemeClr val="tx1"/>
                </a:solidFill>
                <a:latin typeface="Arial" charset="0"/>
                <a:ea typeface="ＭＳ Ｐゴシック" pitchFamily="80" charset="-128"/>
                <a:cs typeface="Times New Roman" pitchFamily="18" charset="0"/>
              </a:rPr>
              <a:t>Awareness of others’ feelings, needs and concerns.</a:t>
            </a:r>
          </a:p>
          <a:p>
            <a:pPr algn="ctr">
              <a:buFontTx/>
              <a:buNone/>
            </a:pPr>
            <a:endParaRPr lang="en-US" sz="2400" dirty="0" smtClean="0">
              <a:solidFill>
                <a:schemeClr val="tx1"/>
              </a:solidFill>
              <a:latin typeface="Arial" charset="0"/>
              <a:ea typeface="ＭＳ Ｐゴシック" pitchFamily="80" charset="-128"/>
              <a:cs typeface="Times New Roman" pitchFamily="18" charset="0"/>
            </a:endParaRPr>
          </a:p>
          <a:p>
            <a:pPr algn="ctr">
              <a:buFontTx/>
              <a:buNone/>
            </a:pPr>
            <a:r>
              <a:rPr lang="en-US" sz="2400" b="1" dirty="0" smtClean="0">
                <a:solidFill>
                  <a:schemeClr val="tx1"/>
                </a:solidFill>
                <a:latin typeface="Arial" charset="0"/>
                <a:ea typeface="ＭＳ Ｐゴシック" pitchFamily="80" charset="-128"/>
                <a:cs typeface="Times New Roman" pitchFamily="18" charset="0"/>
              </a:rPr>
              <a:t>Understanding Others</a:t>
            </a:r>
          </a:p>
          <a:p>
            <a:pPr algn="ctr">
              <a:buFontTx/>
              <a:buNone/>
            </a:pPr>
            <a:r>
              <a:rPr lang="en-US" sz="2400" b="1" dirty="0" smtClean="0">
                <a:solidFill>
                  <a:schemeClr val="tx1"/>
                </a:solidFill>
                <a:latin typeface="Arial" charset="0"/>
                <a:ea typeface="ＭＳ Ｐゴシック" pitchFamily="80" charset="-128"/>
                <a:cs typeface="Times New Roman" pitchFamily="18" charset="0"/>
              </a:rPr>
              <a:t>Developing Others</a:t>
            </a:r>
          </a:p>
          <a:p>
            <a:pPr algn="ctr">
              <a:buFontTx/>
              <a:buNone/>
            </a:pPr>
            <a:r>
              <a:rPr lang="en-US" sz="2400" b="1" dirty="0" smtClean="0">
                <a:solidFill>
                  <a:schemeClr val="tx1"/>
                </a:solidFill>
                <a:latin typeface="Arial" charset="0"/>
                <a:ea typeface="ＭＳ Ｐゴシック" pitchFamily="80" charset="-128"/>
                <a:cs typeface="Times New Roman" pitchFamily="18" charset="0"/>
              </a:rPr>
              <a:t>Service Orientation</a:t>
            </a:r>
          </a:p>
          <a:p>
            <a:pPr algn="ctr">
              <a:buFontTx/>
              <a:buNone/>
            </a:pPr>
            <a:r>
              <a:rPr lang="en-US" sz="2400" b="1" dirty="0" smtClean="0">
                <a:solidFill>
                  <a:schemeClr val="tx1"/>
                </a:solidFill>
                <a:latin typeface="Arial" charset="0"/>
                <a:ea typeface="ＭＳ Ｐゴシック" pitchFamily="80" charset="-128"/>
                <a:cs typeface="Times New Roman" pitchFamily="18" charset="0"/>
              </a:rPr>
              <a:t>Leveraging Diversity</a:t>
            </a:r>
          </a:p>
          <a:p>
            <a:pPr algn="ctr">
              <a:buFontTx/>
              <a:buNone/>
            </a:pPr>
            <a:r>
              <a:rPr lang="en-US" sz="2400" b="1" dirty="0" smtClean="0">
                <a:solidFill>
                  <a:schemeClr val="tx1"/>
                </a:solidFill>
                <a:latin typeface="Arial" charset="0"/>
                <a:ea typeface="ＭＳ Ｐゴシック" pitchFamily="80" charset="-128"/>
                <a:cs typeface="Times New Roman" pitchFamily="18" charset="0"/>
              </a:rPr>
              <a:t>Political Awareness</a:t>
            </a:r>
          </a:p>
        </p:txBody>
      </p:sp>
    </p:spTree>
    <p:extLst>
      <p:ext uri="{BB962C8B-B14F-4D97-AF65-F5344CB8AC3E}">
        <p14:creationId xmlns:p14="http://schemas.microsoft.com/office/powerpoint/2010/main" val="21854788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pPr>
              <a:defRPr/>
            </a:pPr>
            <a:r>
              <a:rPr lang="en-US" sz="3600" u="sng" dirty="0">
                <a:solidFill>
                  <a:srgbClr val="006600"/>
                </a:solidFill>
              </a:rPr>
              <a:t>Social Competence</a:t>
            </a:r>
          </a:p>
        </p:txBody>
      </p:sp>
      <p:sp>
        <p:nvSpPr>
          <p:cNvPr id="115715" name="Rectangle 3"/>
          <p:cNvSpPr>
            <a:spLocks noGrp="1" noChangeArrowheads="1"/>
          </p:cNvSpPr>
          <p:nvPr>
            <p:ph idx="1"/>
          </p:nvPr>
        </p:nvSpPr>
        <p:spPr/>
        <p:txBody>
          <a:bodyPr/>
          <a:lstStyle/>
          <a:p>
            <a:pPr algn="ctr">
              <a:lnSpc>
                <a:spcPct val="90000"/>
              </a:lnSpc>
              <a:spcBef>
                <a:spcPct val="50000"/>
              </a:spcBef>
              <a:buFontTx/>
              <a:buNone/>
            </a:pPr>
            <a:r>
              <a:rPr lang="en-US" sz="3600" b="1" dirty="0" smtClean="0">
                <a:solidFill>
                  <a:srgbClr val="006600"/>
                </a:solidFill>
                <a:latin typeface="Arial" charset="0"/>
                <a:ea typeface="ＭＳ Ｐゴシック" pitchFamily="80" charset="-128"/>
                <a:cs typeface="Times New Roman" pitchFamily="18" charset="0"/>
              </a:rPr>
              <a:t>Social Skills</a:t>
            </a:r>
          </a:p>
          <a:p>
            <a:pPr algn="ctr">
              <a:lnSpc>
                <a:spcPct val="90000"/>
              </a:lnSpc>
              <a:spcBef>
                <a:spcPct val="50000"/>
              </a:spcBef>
              <a:buFontTx/>
              <a:buNone/>
            </a:pPr>
            <a:r>
              <a:rPr lang="en-US" dirty="0" smtClean="0">
                <a:solidFill>
                  <a:schemeClr val="tx1"/>
                </a:solidFill>
                <a:latin typeface="Arial" charset="0"/>
                <a:ea typeface="ＭＳ Ｐゴシック" pitchFamily="80" charset="-128"/>
                <a:cs typeface="Times New Roman" pitchFamily="18" charset="0"/>
              </a:rPr>
              <a:t> </a:t>
            </a:r>
            <a:r>
              <a:rPr lang="en-US" sz="2000" dirty="0" smtClean="0">
                <a:solidFill>
                  <a:schemeClr val="tx1"/>
                </a:solidFill>
                <a:latin typeface="Arial" charset="0"/>
                <a:ea typeface="ＭＳ Ｐゴシック" pitchFamily="80" charset="-128"/>
                <a:cs typeface="Times New Roman" pitchFamily="18" charset="0"/>
              </a:rPr>
              <a:t>Adeptness at inducing desirable results from others.</a:t>
            </a:r>
          </a:p>
          <a:p>
            <a:pPr algn="ctr">
              <a:lnSpc>
                <a:spcPct val="90000"/>
              </a:lnSpc>
              <a:spcBef>
                <a:spcPct val="50000"/>
              </a:spcBef>
              <a:buFontTx/>
              <a:buNone/>
            </a:pPr>
            <a:endParaRPr lang="en-US" sz="2000" dirty="0" smtClean="0">
              <a:solidFill>
                <a:schemeClr val="tx1"/>
              </a:solidFill>
              <a:latin typeface="Arial" charset="0"/>
              <a:ea typeface="ＭＳ Ｐゴシック" pitchFamily="80" charset="-128"/>
              <a:cs typeface="Times New Roman" pitchFamily="18" charset="0"/>
            </a:endParaRPr>
          </a:p>
          <a:p>
            <a:pPr algn="ctr">
              <a:lnSpc>
                <a:spcPct val="90000"/>
              </a:lnSpc>
              <a:spcBef>
                <a:spcPct val="50000"/>
              </a:spcBef>
              <a:buFontTx/>
              <a:buNone/>
            </a:pPr>
            <a:r>
              <a:rPr lang="en-US" sz="2000" b="1" dirty="0" smtClean="0">
                <a:solidFill>
                  <a:schemeClr val="tx1"/>
                </a:solidFill>
                <a:latin typeface="Arial" charset="0"/>
                <a:ea typeface="ＭＳ Ｐゴシック" pitchFamily="80" charset="-128"/>
                <a:cs typeface="Times New Roman" pitchFamily="18" charset="0"/>
              </a:rPr>
              <a:t>Influence</a:t>
            </a:r>
          </a:p>
          <a:p>
            <a:pPr algn="ctr">
              <a:lnSpc>
                <a:spcPct val="90000"/>
              </a:lnSpc>
              <a:spcBef>
                <a:spcPct val="50000"/>
              </a:spcBef>
              <a:buFontTx/>
              <a:buNone/>
            </a:pPr>
            <a:r>
              <a:rPr lang="en-US" sz="2000" b="1" dirty="0" smtClean="0">
                <a:solidFill>
                  <a:schemeClr val="tx1"/>
                </a:solidFill>
                <a:latin typeface="Arial" charset="0"/>
                <a:ea typeface="ＭＳ Ｐゴシック" pitchFamily="80" charset="-128"/>
                <a:cs typeface="Times New Roman" pitchFamily="18" charset="0"/>
              </a:rPr>
              <a:t>Communication</a:t>
            </a:r>
          </a:p>
          <a:p>
            <a:pPr algn="ctr">
              <a:lnSpc>
                <a:spcPct val="90000"/>
              </a:lnSpc>
              <a:spcBef>
                <a:spcPct val="50000"/>
              </a:spcBef>
              <a:buFontTx/>
              <a:buNone/>
            </a:pPr>
            <a:r>
              <a:rPr lang="en-US" sz="2000" b="1" dirty="0" smtClean="0">
                <a:solidFill>
                  <a:schemeClr val="tx1"/>
                </a:solidFill>
                <a:latin typeface="Arial" charset="0"/>
                <a:ea typeface="ＭＳ Ｐゴシック" pitchFamily="80" charset="-128"/>
                <a:cs typeface="Times New Roman" pitchFamily="18" charset="0"/>
              </a:rPr>
              <a:t>Conflict Management</a:t>
            </a:r>
          </a:p>
          <a:p>
            <a:pPr algn="ctr">
              <a:lnSpc>
                <a:spcPct val="90000"/>
              </a:lnSpc>
              <a:spcBef>
                <a:spcPct val="50000"/>
              </a:spcBef>
              <a:buFontTx/>
              <a:buNone/>
            </a:pPr>
            <a:r>
              <a:rPr lang="en-US" sz="2000" b="1" dirty="0" smtClean="0">
                <a:solidFill>
                  <a:schemeClr val="tx1"/>
                </a:solidFill>
                <a:latin typeface="Arial" charset="0"/>
                <a:ea typeface="ＭＳ Ｐゴシック" pitchFamily="80" charset="-128"/>
                <a:cs typeface="Times New Roman" pitchFamily="18" charset="0"/>
              </a:rPr>
              <a:t>Leadership</a:t>
            </a:r>
          </a:p>
          <a:p>
            <a:pPr algn="ctr">
              <a:lnSpc>
                <a:spcPct val="90000"/>
              </a:lnSpc>
              <a:spcBef>
                <a:spcPct val="50000"/>
              </a:spcBef>
              <a:buFontTx/>
              <a:buNone/>
            </a:pPr>
            <a:r>
              <a:rPr lang="en-US" sz="2000" b="1" dirty="0" smtClean="0">
                <a:solidFill>
                  <a:schemeClr val="tx1"/>
                </a:solidFill>
                <a:latin typeface="Arial" charset="0"/>
                <a:ea typeface="ＭＳ Ｐゴシック" pitchFamily="80" charset="-128"/>
                <a:cs typeface="Times New Roman" pitchFamily="18" charset="0"/>
              </a:rPr>
              <a:t>Change Catalyst</a:t>
            </a:r>
          </a:p>
          <a:p>
            <a:pPr algn="ctr">
              <a:lnSpc>
                <a:spcPct val="90000"/>
              </a:lnSpc>
              <a:spcBef>
                <a:spcPct val="50000"/>
              </a:spcBef>
              <a:buFontTx/>
              <a:buNone/>
            </a:pPr>
            <a:r>
              <a:rPr lang="en-US" sz="2000" b="1" dirty="0" smtClean="0">
                <a:solidFill>
                  <a:schemeClr val="tx1"/>
                </a:solidFill>
                <a:latin typeface="Arial" charset="0"/>
                <a:ea typeface="ＭＳ Ｐゴシック" pitchFamily="80" charset="-128"/>
                <a:cs typeface="Times New Roman" pitchFamily="18" charset="0"/>
              </a:rPr>
              <a:t>Building Bonds</a:t>
            </a:r>
            <a:endParaRPr lang="en-US" sz="20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102873117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a:defRPr/>
            </a:pPr>
            <a:r>
              <a:rPr lang="en-US" sz="3600" dirty="0">
                <a:cs typeface="Times New Roman" pitchFamily="18" charset="0"/>
              </a:rPr>
              <a:t>Assessing Individual Competencies</a:t>
            </a:r>
            <a:endParaRPr lang="en-US" sz="2000" dirty="0">
              <a:cs typeface="Times New Roman" pitchFamily="18" charset="0"/>
            </a:endParaRPr>
          </a:p>
        </p:txBody>
      </p:sp>
      <p:sp>
        <p:nvSpPr>
          <p:cNvPr id="116739" name="Rectangle 3"/>
          <p:cNvSpPr>
            <a:spLocks noGrp="1" noChangeArrowheads="1"/>
          </p:cNvSpPr>
          <p:nvPr>
            <p:ph idx="1"/>
          </p:nvPr>
        </p:nvSpPr>
        <p:spPr/>
        <p:txBody>
          <a:bodyPr/>
          <a:lstStyle/>
          <a:p>
            <a:pPr>
              <a:spcBef>
                <a:spcPct val="50000"/>
              </a:spcBef>
              <a:buFontTx/>
              <a:buNone/>
            </a:pPr>
            <a:r>
              <a:rPr lang="en-US" dirty="0" smtClean="0">
                <a:latin typeface="Arial" charset="0"/>
                <a:ea typeface="ＭＳ Ｐゴシック" pitchFamily="80" charset="-128"/>
                <a:cs typeface="Times New Roman" pitchFamily="18" charset="0"/>
              </a:rPr>
              <a:t> </a:t>
            </a:r>
            <a:r>
              <a:rPr lang="en-US" b="1" dirty="0" smtClean="0">
                <a:latin typeface="Arial" charset="0"/>
                <a:ea typeface="ＭＳ Ｐゴシック" pitchFamily="80" charset="-128"/>
                <a:cs typeface="Times New Roman" pitchFamily="18" charset="0"/>
              </a:rPr>
              <a:t> </a:t>
            </a:r>
            <a:r>
              <a:rPr lang="en-US" b="1" dirty="0" smtClean="0">
                <a:solidFill>
                  <a:schemeClr val="tx1"/>
                </a:solidFill>
                <a:latin typeface="Arial" charset="0"/>
                <a:ea typeface="ＭＳ Ｐゴシック" pitchFamily="80" charset="-128"/>
                <a:cs typeface="Times New Roman" pitchFamily="18" charset="0"/>
              </a:rPr>
              <a:t>Emotional Competency Evaluations</a:t>
            </a:r>
          </a:p>
          <a:p>
            <a:pPr>
              <a:spcBef>
                <a:spcPct val="50000"/>
              </a:spcBef>
            </a:pPr>
            <a:r>
              <a:rPr lang="en-US" dirty="0" smtClean="0">
                <a:solidFill>
                  <a:schemeClr val="tx1"/>
                </a:solidFill>
                <a:latin typeface="Arial" charset="0"/>
                <a:ea typeface="ＭＳ Ｐゴシック" pitchFamily="80" charset="-128"/>
                <a:cs typeface="Times New Roman" pitchFamily="18" charset="0"/>
              </a:rPr>
              <a:t>Give a more detailed description and provide deeper understanding of the specific competencies.</a:t>
            </a:r>
          </a:p>
          <a:p>
            <a:pPr>
              <a:spcBef>
                <a:spcPct val="50000"/>
              </a:spcBef>
            </a:pPr>
            <a:r>
              <a:rPr lang="en-US" dirty="0" smtClean="0">
                <a:solidFill>
                  <a:schemeClr val="tx1"/>
                </a:solidFill>
                <a:latin typeface="Arial" charset="0"/>
                <a:ea typeface="ＭＳ Ｐゴシック" pitchFamily="80" charset="-128"/>
                <a:cs typeface="Times New Roman" pitchFamily="18" charset="0"/>
              </a:rPr>
              <a:t>Most use </a:t>
            </a:r>
            <a:r>
              <a:rPr lang="en-US" dirty="0" err="1" smtClean="0">
                <a:solidFill>
                  <a:schemeClr val="tx1"/>
                </a:solidFill>
                <a:latin typeface="Arial" charset="0"/>
                <a:ea typeface="ＭＳ Ｐゴシック" pitchFamily="80" charset="-128"/>
                <a:cs typeface="Times New Roman" pitchFamily="18" charset="0"/>
              </a:rPr>
              <a:t>Goleman’s</a:t>
            </a:r>
            <a:r>
              <a:rPr lang="en-US" dirty="0" smtClean="0">
                <a:solidFill>
                  <a:schemeClr val="tx1"/>
                </a:solidFill>
                <a:latin typeface="Arial" charset="0"/>
                <a:ea typeface="ＭＳ Ｐゴシック" pitchFamily="80" charset="-128"/>
                <a:cs typeface="Times New Roman" pitchFamily="18" charset="0"/>
              </a:rPr>
              <a:t> model of competencies and framework.</a:t>
            </a:r>
          </a:p>
          <a:p>
            <a:pPr>
              <a:spcBef>
                <a:spcPct val="50000"/>
              </a:spcBef>
            </a:pPr>
            <a:r>
              <a:rPr lang="en-US" u="sng" dirty="0">
                <a:hlinkClick r:id="rId3"/>
              </a:rPr>
              <a:t>http://www.eiconsortium.org/</a:t>
            </a:r>
            <a:endParaRPr lang="en-US" b="1" dirty="0"/>
          </a:p>
          <a:p>
            <a:pPr>
              <a:spcBef>
                <a:spcPct val="50000"/>
              </a:spcBef>
            </a:pPr>
            <a:endParaRPr lang="en-US"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35708339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p:cNvSpPr txBox="1">
            <a:spLocks noChangeArrowheads="1"/>
          </p:cNvSpPr>
          <p:nvPr/>
        </p:nvSpPr>
        <p:spPr bwMode="auto">
          <a:xfrm>
            <a:off x="3419475" y="2090738"/>
            <a:ext cx="2303463" cy="457200"/>
          </a:xfrm>
          <a:prstGeom prst="rect">
            <a:avLst/>
          </a:prstGeom>
          <a:noFill/>
          <a:ln w="9525">
            <a:noFill/>
            <a:miter lim="800000"/>
            <a:headEnd/>
            <a:tailEnd/>
          </a:ln>
        </p:spPr>
        <p:txBody>
          <a:bodyPr wrap="none">
            <a:spAutoFit/>
          </a:bodyPr>
          <a:lstStyle/>
          <a:p>
            <a:pPr eaLnBrk="0" hangingPunct="0"/>
            <a:r>
              <a:rPr lang="en-US" sz="2400"/>
              <a:t>Self Awareness</a:t>
            </a:r>
          </a:p>
        </p:txBody>
      </p:sp>
      <p:sp>
        <p:nvSpPr>
          <p:cNvPr id="117763" name="Text Box 4"/>
          <p:cNvSpPr txBox="1">
            <a:spLocks noChangeArrowheads="1"/>
          </p:cNvSpPr>
          <p:nvPr/>
        </p:nvSpPr>
        <p:spPr bwMode="auto">
          <a:xfrm>
            <a:off x="558800" y="3441700"/>
            <a:ext cx="2574925" cy="457200"/>
          </a:xfrm>
          <a:prstGeom prst="rect">
            <a:avLst/>
          </a:prstGeom>
          <a:noFill/>
          <a:ln w="9525">
            <a:noFill/>
            <a:miter lim="800000"/>
            <a:headEnd/>
            <a:tailEnd/>
          </a:ln>
        </p:spPr>
        <p:txBody>
          <a:bodyPr wrap="none">
            <a:spAutoFit/>
          </a:bodyPr>
          <a:lstStyle/>
          <a:p>
            <a:pPr eaLnBrk="0" hangingPunct="0"/>
            <a:r>
              <a:rPr lang="en-US" sz="2400"/>
              <a:t>Self Management</a:t>
            </a:r>
          </a:p>
        </p:txBody>
      </p:sp>
      <p:sp>
        <p:nvSpPr>
          <p:cNvPr id="117764" name="Text Box 5"/>
          <p:cNvSpPr txBox="1">
            <a:spLocks noChangeArrowheads="1"/>
          </p:cNvSpPr>
          <p:nvPr/>
        </p:nvSpPr>
        <p:spPr bwMode="auto">
          <a:xfrm>
            <a:off x="5943600" y="3478213"/>
            <a:ext cx="2609850" cy="457200"/>
          </a:xfrm>
          <a:prstGeom prst="rect">
            <a:avLst/>
          </a:prstGeom>
          <a:noFill/>
          <a:ln w="9525">
            <a:noFill/>
            <a:miter lim="800000"/>
            <a:headEnd/>
            <a:tailEnd/>
          </a:ln>
        </p:spPr>
        <p:txBody>
          <a:bodyPr wrap="none">
            <a:spAutoFit/>
          </a:bodyPr>
          <a:lstStyle/>
          <a:p>
            <a:pPr eaLnBrk="0" hangingPunct="0"/>
            <a:r>
              <a:rPr lang="en-US" sz="2400"/>
              <a:t>Social Awareness</a:t>
            </a:r>
          </a:p>
        </p:txBody>
      </p:sp>
      <p:sp>
        <p:nvSpPr>
          <p:cNvPr id="117765" name="Text Box 6"/>
          <p:cNvSpPr txBox="1">
            <a:spLocks noChangeArrowheads="1"/>
          </p:cNvSpPr>
          <p:nvPr/>
        </p:nvSpPr>
        <p:spPr bwMode="auto">
          <a:xfrm>
            <a:off x="2706688" y="5378450"/>
            <a:ext cx="3730625" cy="457200"/>
          </a:xfrm>
          <a:prstGeom prst="rect">
            <a:avLst/>
          </a:prstGeom>
          <a:noFill/>
          <a:ln w="9525">
            <a:noFill/>
            <a:miter lim="800000"/>
            <a:headEnd/>
            <a:tailEnd/>
          </a:ln>
        </p:spPr>
        <p:txBody>
          <a:bodyPr wrap="none">
            <a:spAutoFit/>
          </a:bodyPr>
          <a:lstStyle/>
          <a:p>
            <a:pPr eaLnBrk="0" hangingPunct="0"/>
            <a:r>
              <a:rPr lang="en-US" sz="2400"/>
              <a:t>Relationship Management</a:t>
            </a:r>
          </a:p>
        </p:txBody>
      </p:sp>
      <p:sp>
        <p:nvSpPr>
          <p:cNvPr id="117766" name="Line 7"/>
          <p:cNvSpPr>
            <a:spLocks noChangeShapeType="1"/>
          </p:cNvSpPr>
          <p:nvPr/>
        </p:nvSpPr>
        <p:spPr bwMode="auto">
          <a:xfrm>
            <a:off x="5588000" y="2535238"/>
            <a:ext cx="1524000" cy="914400"/>
          </a:xfrm>
          <a:prstGeom prst="line">
            <a:avLst/>
          </a:prstGeom>
          <a:noFill/>
          <a:ln w="9525">
            <a:solidFill>
              <a:schemeClr val="tx1"/>
            </a:solidFill>
            <a:round/>
            <a:headEnd/>
            <a:tailEnd type="triangle" w="med" len="med"/>
          </a:ln>
        </p:spPr>
        <p:txBody>
          <a:bodyPr/>
          <a:lstStyle/>
          <a:p>
            <a:endParaRPr lang="en-US"/>
          </a:p>
        </p:txBody>
      </p:sp>
      <p:sp>
        <p:nvSpPr>
          <p:cNvPr id="117767" name="Line 8"/>
          <p:cNvSpPr>
            <a:spLocks noChangeShapeType="1"/>
          </p:cNvSpPr>
          <p:nvPr/>
        </p:nvSpPr>
        <p:spPr bwMode="auto">
          <a:xfrm flipH="1">
            <a:off x="5511800" y="3983038"/>
            <a:ext cx="1752600" cy="1295400"/>
          </a:xfrm>
          <a:prstGeom prst="line">
            <a:avLst/>
          </a:prstGeom>
          <a:noFill/>
          <a:ln w="9525">
            <a:solidFill>
              <a:schemeClr val="tx1"/>
            </a:solidFill>
            <a:round/>
            <a:headEnd/>
            <a:tailEnd type="triangle" w="med" len="med"/>
          </a:ln>
        </p:spPr>
        <p:txBody>
          <a:bodyPr/>
          <a:lstStyle/>
          <a:p>
            <a:endParaRPr lang="en-US"/>
          </a:p>
        </p:txBody>
      </p:sp>
      <p:sp>
        <p:nvSpPr>
          <p:cNvPr id="117768" name="Text Box 9"/>
          <p:cNvSpPr txBox="1">
            <a:spLocks noChangeArrowheads="1"/>
          </p:cNvSpPr>
          <p:nvPr/>
        </p:nvSpPr>
        <p:spPr bwMode="auto">
          <a:xfrm>
            <a:off x="6399213" y="4622800"/>
            <a:ext cx="2268537" cy="822325"/>
          </a:xfrm>
          <a:prstGeom prst="rect">
            <a:avLst/>
          </a:prstGeom>
          <a:noFill/>
          <a:ln w="9525">
            <a:noFill/>
            <a:miter lim="800000"/>
            <a:headEnd/>
            <a:tailEnd/>
          </a:ln>
        </p:spPr>
        <p:txBody>
          <a:bodyPr wrap="none">
            <a:spAutoFit/>
          </a:bodyPr>
          <a:lstStyle/>
          <a:p>
            <a:pPr algn="ctr" eaLnBrk="0" hangingPunct="0"/>
            <a:r>
              <a:rPr lang="en-US" sz="2400" b="1">
                <a:solidFill>
                  <a:srgbClr val="006600"/>
                </a:solidFill>
              </a:rPr>
              <a:t>Social</a:t>
            </a:r>
          </a:p>
          <a:p>
            <a:pPr algn="ctr" eaLnBrk="0" hangingPunct="0"/>
            <a:r>
              <a:rPr lang="en-US" sz="2400" b="1">
                <a:solidFill>
                  <a:srgbClr val="006600"/>
                </a:solidFill>
              </a:rPr>
              <a:t>Competencies</a:t>
            </a:r>
          </a:p>
        </p:txBody>
      </p:sp>
      <p:sp>
        <p:nvSpPr>
          <p:cNvPr id="117769" name="Text Box 10"/>
          <p:cNvSpPr txBox="1">
            <a:spLocks noChangeArrowheads="1"/>
          </p:cNvSpPr>
          <p:nvPr/>
        </p:nvSpPr>
        <p:spPr bwMode="auto">
          <a:xfrm>
            <a:off x="354013" y="2101850"/>
            <a:ext cx="2268537" cy="822325"/>
          </a:xfrm>
          <a:prstGeom prst="rect">
            <a:avLst/>
          </a:prstGeom>
          <a:noFill/>
          <a:ln w="9525">
            <a:noFill/>
            <a:miter lim="800000"/>
            <a:headEnd/>
            <a:tailEnd/>
          </a:ln>
        </p:spPr>
        <p:txBody>
          <a:bodyPr wrap="none">
            <a:spAutoFit/>
          </a:bodyPr>
          <a:lstStyle/>
          <a:p>
            <a:pPr algn="ctr" eaLnBrk="0" hangingPunct="0"/>
            <a:r>
              <a:rPr lang="en-US" sz="2400" b="1">
                <a:solidFill>
                  <a:srgbClr val="CC3300"/>
                </a:solidFill>
              </a:rPr>
              <a:t>Personal</a:t>
            </a:r>
          </a:p>
          <a:p>
            <a:pPr algn="ctr" eaLnBrk="0" hangingPunct="0"/>
            <a:r>
              <a:rPr lang="en-US" sz="2400" b="1">
                <a:solidFill>
                  <a:srgbClr val="CC3300"/>
                </a:solidFill>
              </a:rPr>
              <a:t>Competencies</a:t>
            </a:r>
          </a:p>
        </p:txBody>
      </p:sp>
      <p:sp>
        <p:nvSpPr>
          <p:cNvPr id="117770" name="Line 11"/>
          <p:cNvSpPr>
            <a:spLocks noChangeShapeType="1"/>
          </p:cNvSpPr>
          <p:nvPr/>
        </p:nvSpPr>
        <p:spPr bwMode="auto">
          <a:xfrm flipH="1">
            <a:off x="2032000" y="2535238"/>
            <a:ext cx="1524000" cy="914400"/>
          </a:xfrm>
          <a:prstGeom prst="line">
            <a:avLst/>
          </a:prstGeom>
          <a:noFill/>
          <a:ln w="9525">
            <a:solidFill>
              <a:schemeClr val="tx1"/>
            </a:solidFill>
            <a:round/>
            <a:headEnd/>
            <a:tailEnd type="triangle" w="med" len="med"/>
          </a:ln>
        </p:spPr>
        <p:txBody>
          <a:bodyPr/>
          <a:lstStyle/>
          <a:p>
            <a:endParaRPr lang="en-US"/>
          </a:p>
        </p:txBody>
      </p:sp>
      <p:sp>
        <p:nvSpPr>
          <p:cNvPr id="117771" name="Line 12"/>
          <p:cNvSpPr>
            <a:spLocks noChangeShapeType="1"/>
          </p:cNvSpPr>
          <p:nvPr/>
        </p:nvSpPr>
        <p:spPr bwMode="auto">
          <a:xfrm>
            <a:off x="1879600" y="3983038"/>
            <a:ext cx="1752600" cy="1295400"/>
          </a:xfrm>
          <a:prstGeom prst="line">
            <a:avLst/>
          </a:prstGeom>
          <a:noFill/>
          <a:ln w="9525">
            <a:solidFill>
              <a:schemeClr val="tx1"/>
            </a:solidFill>
            <a:round/>
            <a:headEnd/>
            <a:tailEnd type="triangle" w="med" len="med"/>
          </a:ln>
        </p:spPr>
        <p:txBody>
          <a:bodyPr/>
          <a:lstStyle/>
          <a:p>
            <a:endParaRPr lang="en-US"/>
          </a:p>
        </p:txBody>
      </p:sp>
      <p:sp>
        <p:nvSpPr>
          <p:cNvPr id="13" name="Title 12"/>
          <p:cNvSpPr>
            <a:spLocks noGrp="1"/>
          </p:cNvSpPr>
          <p:nvPr>
            <p:ph type="title"/>
          </p:nvPr>
        </p:nvSpPr>
        <p:spPr/>
        <p:txBody>
          <a:bodyPr>
            <a:normAutofit/>
          </a:bodyPr>
          <a:lstStyle/>
          <a:p>
            <a:pPr>
              <a:defRPr/>
            </a:pPr>
            <a:r>
              <a:rPr lang="en-US" sz="3200" dirty="0" smtClean="0"/>
              <a:t>Four </a:t>
            </a:r>
            <a:r>
              <a:rPr lang="en-US" sz="3200" dirty="0"/>
              <a:t>D</a:t>
            </a:r>
            <a:r>
              <a:rPr lang="en-US" sz="3200" dirty="0" smtClean="0"/>
              <a:t>omains of Emotional Intelligence</a:t>
            </a:r>
            <a:endParaRPr lang="en-US" sz="3200" dirty="0"/>
          </a:p>
        </p:txBody>
      </p:sp>
    </p:spTree>
    <p:extLst>
      <p:ext uri="{BB962C8B-B14F-4D97-AF65-F5344CB8AC3E}">
        <p14:creationId xmlns:p14="http://schemas.microsoft.com/office/powerpoint/2010/main" val="22667086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914400" y="457200"/>
            <a:ext cx="7315200" cy="990600"/>
          </a:xfrm>
          <a:prstGeom prst="rect">
            <a:avLst/>
          </a:prstGeom>
          <a:noFill/>
          <a:ln w="9525">
            <a:noFill/>
            <a:miter lim="800000"/>
            <a:headEnd/>
            <a:tailEnd/>
          </a:ln>
        </p:spPr>
        <p:txBody>
          <a:bodyPr anchor="ctr"/>
          <a:lstStyle/>
          <a:p>
            <a:pPr algn="ctr"/>
            <a:r>
              <a:rPr lang="en-US" sz="4000" b="1" dirty="0">
                <a:solidFill>
                  <a:srgbClr val="003399"/>
                </a:solidFill>
                <a:cs typeface="Times New Roman" pitchFamily="18" charset="0"/>
              </a:rPr>
              <a:t>Video</a:t>
            </a:r>
          </a:p>
        </p:txBody>
      </p:sp>
      <p:sp>
        <p:nvSpPr>
          <p:cNvPr id="118787" name="Rectangle 3"/>
          <p:cNvSpPr>
            <a:spLocks noChangeArrowheads="1"/>
          </p:cNvSpPr>
          <p:nvPr/>
        </p:nvSpPr>
        <p:spPr bwMode="auto">
          <a:xfrm>
            <a:off x="952500" y="2057400"/>
            <a:ext cx="7239000" cy="3429000"/>
          </a:xfrm>
          <a:prstGeom prst="rect">
            <a:avLst/>
          </a:prstGeom>
          <a:solidFill>
            <a:srgbClr val="000000"/>
          </a:solidFill>
          <a:ln w="9525">
            <a:solidFill>
              <a:schemeClr val="tx1"/>
            </a:solidFill>
            <a:miter lim="800000"/>
            <a:headEnd/>
            <a:tailEnd/>
          </a:ln>
        </p:spPr>
        <p:txBody>
          <a:bodyPr wrap="none" anchor="ctr"/>
          <a:lstStyle/>
          <a:p>
            <a:pPr algn="ctr" eaLnBrk="0" hangingPunct="0"/>
            <a:r>
              <a:rPr lang="en-US" sz="3600" b="1">
                <a:solidFill>
                  <a:schemeClr val="bg1"/>
                </a:solidFill>
                <a:cs typeface="Times New Roman" pitchFamily="18" charset="0"/>
              </a:rPr>
              <a:t>Pride</a:t>
            </a:r>
            <a:r>
              <a:rPr lang="en-US" sz="3600">
                <a:solidFill>
                  <a:schemeClr val="bg1"/>
                </a:solidFill>
                <a:latin typeface="Times New Roman" pitchFamily="18" charset="0"/>
              </a:rPr>
              <a:t> </a:t>
            </a:r>
            <a:r>
              <a:rPr lang="en-US" sz="3600" b="1">
                <a:solidFill>
                  <a:schemeClr val="bg1"/>
                </a:solidFill>
                <a:cs typeface="Times New Roman" pitchFamily="18" charset="0"/>
              </a:rPr>
              <a:t>and</a:t>
            </a:r>
            <a:r>
              <a:rPr lang="en-US" sz="3600">
                <a:solidFill>
                  <a:schemeClr val="bg1"/>
                </a:solidFill>
                <a:latin typeface="Times New Roman" pitchFamily="18" charset="0"/>
              </a:rPr>
              <a:t> </a:t>
            </a:r>
            <a:r>
              <a:rPr lang="en-US" sz="3600" b="1">
                <a:solidFill>
                  <a:schemeClr val="bg1"/>
                </a:solidFill>
                <a:cs typeface="Times New Roman" pitchFamily="18" charset="0"/>
              </a:rPr>
              <a:t>Prejudice</a:t>
            </a:r>
          </a:p>
        </p:txBody>
      </p:sp>
    </p:spTree>
    <p:extLst>
      <p:ext uri="{BB962C8B-B14F-4D97-AF65-F5344CB8AC3E}">
        <p14:creationId xmlns:p14="http://schemas.microsoft.com/office/powerpoint/2010/main" val="6487704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p:cNvSpPr txBox="1">
            <a:spLocks noChangeArrowheads="1"/>
          </p:cNvSpPr>
          <p:nvPr/>
        </p:nvSpPr>
        <p:spPr bwMode="auto">
          <a:xfrm>
            <a:off x="3419475" y="2090738"/>
            <a:ext cx="2303463" cy="457200"/>
          </a:xfrm>
          <a:prstGeom prst="rect">
            <a:avLst/>
          </a:prstGeom>
          <a:noFill/>
          <a:ln w="9525">
            <a:noFill/>
            <a:miter lim="800000"/>
            <a:headEnd/>
            <a:tailEnd/>
          </a:ln>
        </p:spPr>
        <p:txBody>
          <a:bodyPr wrap="none">
            <a:spAutoFit/>
          </a:bodyPr>
          <a:lstStyle/>
          <a:p>
            <a:pPr eaLnBrk="0" hangingPunct="0"/>
            <a:r>
              <a:rPr lang="en-US" sz="2400"/>
              <a:t>Self Awareness</a:t>
            </a:r>
          </a:p>
        </p:txBody>
      </p:sp>
      <p:sp>
        <p:nvSpPr>
          <p:cNvPr id="117763" name="Text Box 4"/>
          <p:cNvSpPr txBox="1">
            <a:spLocks noChangeArrowheads="1"/>
          </p:cNvSpPr>
          <p:nvPr/>
        </p:nvSpPr>
        <p:spPr bwMode="auto">
          <a:xfrm>
            <a:off x="558800" y="3441700"/>
            <a:ext cx="2574925" cy="457200"/>
          </a:xfrm>
          <a:prstGeom prst="rect">
            <a:avLst/>
          </a:prstGeom>
          <a:noFill/>
          <a:ln w="9525">
            <a:noFill/>
            <a:miter lim="800000"/>
            <a:headEnd/>
            <a:tailEnd/>
          </a:ln>
        </p:spPr>
        <p:txBody>
          <a:bodyPr wrap="none">
            <a:spAutoFit/>
          </a:bodyPr>
          <a:lstStyle/>
          <a:p>
            <a:pPr eaLnBrk="0" hangingPunct="0"/>
            <a:r>
              <a:rPr lang="en-US" sz="2400"/>
              <a:t>Self Management</a:t>
            </a:r>
          </a:p>
        </p:txBody>
      </p:sp>
      <p:sp>
        <p:nvSpPr>
          <p:cNvPr id="117764" name="Text Box 5"/>
          <p:cNvSpPr txBox="1">
            <a:spLocks noChangeArrowheads="1"/>
          </p:cNvSpPr>
          <p:nvPr/>
        </p:nvSpPr>
        <p:spPr bwMode="auto">
          <a:xfrm>
            <a:off x="5943600" y="3478213"/>
            <a:ext cx="2609850" cy="457200"/>
          </a:xfrm>
          <a:prstGeom prst="rect">
            <a:avLst/>
          </a:prstGeom>
          <a:noFill/>
          <a:ln w="9525">
            <a:noFill/>
            <a:miter lim="800000"/>
            <a:headEnd/>
            <a:tailEnd/>
          </a:ln>
        </p:spPr>
        <p:txBody>
          <a:bodyPr wrap="none">
            <a:spAutoFit/>
          </a:bodyPr>
          <a:lstStyle/>
          <a:p>
            <a:pPr eaLnBrk="0" hangingPunct="0"/>
            <a:r>
              <a:rPr lang="en-US" sz="2400"/>
              <a:t>Social Awareness</a:t>
            </a:r>
          </a:p>
        </p:txBody>
      </p:sp>
      <p:sp>
        <p:nvSpPr>
          <p:cNvPr id="117765" name="Text Box 6"/>
          <p:cNvSpPr txBox="1">
            <a:spLocks noChangeArrowheads="1"/>
          </p:cNvSpPr>
          <p:nvPr/>
        </p:nvSpPr>
        <p:spPr bwMode="auto">
          <a:xfrm>
            <a:off x="2706688" y="5378450"/>
            <a:ext cx="3730625" cy="457200"/>
          </a:xfrm>
          <a:prstGeom prst="rect">
            <a:avLst/>
          </a:prstGeom>
          <a:noFill/>
          <a:ln w="9525">
            <a:noFill/>
            <a:miter lim="800000"/>
            <a:headEnd/>
            <a:tailEnd/>
          </a:ln>
        </p:spPr>
        <p:txBody>
          <a:bodyPr wrap="none">
            <a:spAutoFit/>
          </a:bodyPr>
          <a:lstStyle/>
          <a:p>
            <a:pPr eaLnBrk="0" hangingPunct="0"/>
            <a:r>
              <a:rPr lang="en-US" sz="2400"/>
              <a:t>Relationship Management</a:t>
            </a:r>
          </a:p>
        </p:txBody>
      </p:sp>
      <p:sp>
        <p:nvSpPr>
          <p:cNvPr id="117766" name="Line 7"/>
          <p:cNvSpPr>
            <a:spLocks noChangeShapeType="1"/>
          </p:cNvSpPr>
          <p:nvPr/>
        </p:nvSpPr>
        <p:spPr bwMode="auto">
          <a:xfrm>
            <a:off x="5588000" y="2535238"/>
            <a:ext cx="1524000" cy="914400"/>
          </a:xfrm>
          <a:prstGeom prst="line">
            <a:avLst/>
          </a:prstGeom>
          <a:noFill/>
          <a:ln w="9525">
            <a:solidFill>
              <a:schemeClr val="tx1"/>
            </a:solidFill>
            <a:round/>
            <a:headEnd/>
            <a:tailEnd type="triangle" w="med" len="med"/>
          </a:ln>
        </p:spPr>
        <p:txBody>
          <a:bodyPr/>
          <a:lstStyle/>
          <a:p>
            <a:endParaRPr lang="en-US"/>
          </a:p>
        </p:txBody>
      </p:sp>
      <p:sp>
        <p:nvSpPr>
          <p:cNvPr id="117767" name="Line 8"/>
          <p:cNvSpPr>
            <a:spLocks noChangeShapeType="1"/>
          </p:cNvSpPr>
          <p:nvPr/>
        </p:nvSpPr>
        <p:spPr bwMode="auto">
          <a:xfrm flipH="1">
            <a:off x="5511800" y="3983038"/>
            <a:ext cx="1752600" cy="1295400"/>
          </a:xfrm>
          <a:prstGeom prst="line">
            <a:avLst/>
          </a:prstGeom>
          <a:noFill/>
          <a:ln w="9525">
            <a:solidFill>
              <a:schemeClr val="tx1"/>
            </a:solidFill>
            <a:round/>
            <a:headEnd/>
            <a:tailEnd type="triangle" w="med" len="med"/>
          </a:ln>
        </p:spPr>
        <p:txBody>
          <a:bodyPr/>
          <a:lstStyle/>
          <a:p>
            <a:endParaRPr lang="en-US"/>
          </a:p>
        </p:txBody>
      </p:sp>
      <p:sp>
        <p:nvSpPr>
          <p:cNvPr id="117768" name="Text Box 9"/>
          <p:cNvSpPr txBox="1">
            <a:spLocks noChangeArrowheads="1"/>
          </p:cNvSpPr>
          <p:nvPr/>
        </p:nvSpPr>
        <p:spPr bwMode="auto">
          <a:xfrm>
            <a:off x="6399213" y="4622800"/>
            <a:ext cx="2268537" cy="822325"/>
          </a:xfrm>
          <a:prstGeom prst="rect">
            <a:avLst/>
          </a:prstGeom>
          <a:noFill/>
          <a:ln w="9525">
            <a:noFill/>
            <a:miter lim="800000"/>
            <a:headEnd/>
            <a:tailEnd/>
          </a:ln>
        </p:spPr>
        <p:txBody>
          <a:bodyPr wrap="none">
            <a:spAutoFit/>
          </a:bodyPr>
          <a:lstStyle/>
          <a:p>
            <a:pPr algn="ctr" eaLnBrk="0" hangingPunct="0"/>
            <a:r>
              <a:rPr lang="en-US" sz="2400" b="1">
                <a:solidFill>
                  <a:srgbClr val="006600"/>
                </a:solidFill>
              </a:rPr>
              <a:t>Social</a:t>
            </a:r>
          </a:p>
          <a:p>
            <a:pPr algn="ctr" eaLnBrk="0" hangingPunct="0"/>
            <a:r>
              <a:rPr lang="en-US" sz="2400" b="1">
                <a:solidFill>
                  <a:srgbClr val="006600"/>
                </a:solidFill>
              </a:rPr>
              <a:t>Competencies</a:t>
            </a:r>
          </a:p>
        </p:txBody>
      </p:sp>
      <p:sp>
        <p:nvSpPr>
          <p:cNvPr id="117769" name="Text Box 10"/>
          <p:cNvSpPr txBox="1">
            <a:spLocks noChangeArrowheads="1"/>
          </p:cNvSpPr>
          <p:nvPr/>
        </p:nvSpPr>
        <p:spPr bwMode="auto">
          <a:xfrm>
            <a:off x="354013" y="2101850"/>
            <a:ext cx="2268537" cy="822325"/>
          </a:xfrm>
          <a:prstGeom prst="rect">
            <a:avLst/>
          </a:prstGeom>
          <a:noFill/>
          <a:ln w="9525">
            <a:noFill/>
            <a:miter lim="800000"/>
            <a:headEnd/>
            <a:tailEnd/>
          </a:ln>
        </p:spPr>
        <p:txBody>
          <a:bodyPr wrap="none">
            <a:spAutoFit/>
          </a:bodyPr>
          <a:lstStyle/>
          <a:p>
            <a:pPr algn="ctr" eaLnBrk="0" hangingPunct="0"/>
            <a:r>
              <a:rPr lang="en-US" sz="2400" b="1">
                <a:solidFill>
                  <a:srgbClr val="CC3300"/>
                </a:solidFill>
              </a:rPr>
              <a:t>Personal</a:t>
            </a:r>
          </a:p>
          <a:p>
            <a:pPr algn="ctr" eaLnBrk="0" hangingPunct="0"/>
            <a:r>
              <a:rPr lang="en-US" sz="2400" b="1">
                <a:solidFill>
                  <a:srgbClr val="CC3300"/>
                </a:solidFill>
              </a:rPr>
              <a:t>Competencies</a:t>
            </a:r>
          </a:p>
        </p:txBody>
      </p:sp>
      <p:sp>
        <p:nvSpPr>
          <p:cNvPr id="117770" name="Line 11"/>
          <p:cNvSpPr>
            <a:spLocks noChangeShapeType="1"/>
          </p:cNvSpPr>
          <p:nvPr/>
        </p:nvSpPr>
        <p:spPr bwMode="auto">
          <a:xfrm flipH="1">
            <a:off x="2032000" y="2535238"/>
            <a:ext cx="1524000" cy="914400"/>
          </a:xfrm>
          <a:prstGeom prst="line">
            <a:avLst/>
          </a:prstGeom>
          <a:noFill/>
          <a:ln w="9525">
            <a:solidFill>
              <a:schemeClr val="tx1"/>
            </a:solidFill>
            <a:round/>
            <a:headEnd/>
            <a:tailEnd type="triangle" w="med" len="med"/>
          </a:ln>
        </p:spPr>
        <p:txBody>
          <a:bodyPr/>
          <a:lstStyle/>
          <a:p>
            <a:endParaRPr lang="en-US"/>
          </a:p>
        </p:txBody>
      </p:sp>
      <p:sp>
        <p:nvSpPr>
          <p:cNvPr id="117771" name="Line 12"/>
          <p:cNvSpPr>
            <a:spLocks noChangeShapeType="1"/>
          </p:cNvSpPr>
          <p:nvPr/>
        </p:nvSpPr>
        <p:spPr bwMode="auto">
          <a:xfrm>
            <a:off x="1879600" y="3983038"/>
            <a:ext cx="1752600" cy="1295400"/>
          </a:xfrm>
          <a:prstGeom prst="line">
            <a:avLst/>
          </a:prstGeom>
          <a:noFill/>
          <a:ln w="9525">
            <a:solidFill>
              <a:schemeClr val="tx1"/>
            </a:solidFill>
            <a:round/>
            <a:headEnd/>
            <a:tailEnd type="triangle" w="med" len="med"/>
          </a:ln>
        </p:spPr>
        <p:txBody>
          <a:bodyPr/>
          <a:lstStyle/>
          <a:p>
            <a:endParaRPr lang="en-US"/>
          </a:p>
        </p:txBody>
      </p:sp>
      <p:sp>
        <p:nvSpPr>
          <p:cNvPr id="13" name="Title 12"/>
          <p:cNvSpPr>
            <a:spLocks noGrp="1"/>
          </p:cNvSpPr>
          <p:nvPr>
            <p:ph type="title"/>
          </p:nvPr>
        </p:nvSpPr>
        <p:spPr/>
        <p:txBody>
          <a:bodyPr>
            <a:normAutofit/>
          </a:bodyPr>
          <a:lstStyle/>
          <a:p>
            <a:pPr>
              <a:defRPr/>
            </a:pPr>
            <a:r>
              <a:rPr lang="en-US" sz="3200" dirty="0" smtClean="0"/>
              <a:t>Four </a:t>
            </a:r>
            <a:r>
              <a:rPr lang="en-US" sz="3200" dirty="0"/>
              <a:t>D</a:t>
            </a:r>
            <a:r>
              <a:rPr lang="en-US" sz="3200" dirty="0" smtClean="0"/>
              <a:t>omains of Emotional Intelligence</a:t>
            </a:r>
            <a:endParaRPr lang="en-US" sz="3200" dirty="0"/>
          </a:p>
        </p:txBody>
      </p:sp>
    </p:spTree>
    <p:extLst>
      <p:ext uri="{BB962C8B-B14F-4D97-AF65-F5344CB8AC3E}">
        <p14:creationId xmlns:p14="http://schemas.microsoft.com/office/powerpoint/2010/main" val="39324321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000" dirty="0" smtClean="0"/>
              <a:t>POWER BASE</a:t>
            </a:r>
            <a:endParaRPr lang="en-US" sz="6000" dirty="0"/>
          </a:p>
        </p:txBody>
      </p:sp>
      <p:sp>
        <p:nvSpPr>
          <p:cNvPr id="4" name="Content Placeholder 3"/>
          <p:cNvSpPr>
            <a:spLocks noGrp="1"/>
          </p:cNvSpPr>
          <p:nvPr>
            <p:ph idx="1"/>
          </p:nvPr>
        </p:nvSpPr>
        <p:spPr>
          <a:xfrm>
            <a:off x="457200" y="3200401"/>
            <a:ext cx="8382000" cy="2925762"/>
          </a:xfrm>
        </p:spPr>
        <p:txBody>
          <a:bodyPr/>
          <a:lstStyle/>
          <a:p>
            <a:pPr marL="0" indent="0" algn="ctr">
              <a:buNone/>
            </a:pPr>
            <a:r>
              <a:rPr lang="en-US" sz="4000" b="1" dirty="0" smtClean="0">
                <a:solidFill>
                  <a:srgbClr val="CC3300"/>
                </a:solidFill>
                <a:effectLst>
                  <a:outerShdw blurRad="50800" dist="38100" dir="8100000" algn="tr" rotWithShape="0">
                    <a:schemeClr val="tx1"/>
                  </a:outerShdw>
                </a:effectLst>
              </a:rPr>
              <a:t>PERSONAL</a:t>
            </a:r>
            <a:r>
              <a:rPr lang="en-US" sz="4000" dirty="0" smtClean="0">
                <a:solidFill>
                  <a:srgbClr val="00B0F0"/>
                </a:solidFill>
                <a:effectLst>
                  <a:outerShdw blurRad="50800" dist="38100" dir="8100000" algn="tr" rotWithShape="0">
                    <a:schemeClr val="tx1"/>
                  </a:outerShdw>
                </a:effectLst>
              </a:rPr>
              <a:t> </a:t>
            </a:r>
            <a:r>
              <a:rPr lang="en-US" sz="4000" dirty="0" smtClean="0">
                <a:effectLst>
                  <a:outerShdw blurRad="50800" dist="38100" dir="8100000" algn="tr" rotWithShape="0">
                    <a:schemeClr val="tx1"/>
                  </a:outerShdw>
                </a:effectLst>
              </a:rPr>
              <a:t>vs. </a:t>
            </a:r>
            <a:r>
              <a:rPr lang="en-US" sz="4000" b="1" dirty="0" smtClean="0">
                <a:solidFill>
                  <a:srgbClr val="006600"/>
                </a:solidFill>
                <a:effectLst>
                  <a:outerShdw blurRad="50800" dist="38100" dir="8100000" algn="tr" rotWithShape="0">
                    <a:schemeClr val="tx1"/>
                  </a:outerShdw>
                </a:effectLst>
              </a:rPr>
              <a:t>POSITIONAL</a:t>
            </a:r>
            <a:endParaRPr lang="en-US" sz="4000" b="1" dirty="0">
              <a:solidFill>
                <a:srgbClr val="006600"/>
              </a:solidFill>
              <a:effectLst>
                <a:outerShdw blurRad="50800" dist="38100" dir="8100000" algn="tr" rotWithShape="0">
                  <a:schemeClr val="tx1"/>
                </a:outerShdw>
              </a:effectLst>
            </a:endParaRPr>
          </a:p>
        </p:txBody>
      </p:sp>
      <p:sp>
        <p:nvSpPr>
          <p:cNvPr id="5" name="AutoShape 3"/>
          <p:cNvSpPr>
            <a:spLocks noChangeAspect="1" noChangeArrowheads="1" noTextEdit="1"/>
          </p:cNvSpPr>
          <p:nvPr/>
        </p:nvSpPr>
        <p:spPr bwMode="auto">
          <a:xfrm>
            <a:off x="5746750" y="4029075"/>
            <a:ext cx="26447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5746750" y="4029075"/>
            <a:ext cx="2643188" cy="2012950"/>
            <a:chOff x="5746750" y="4029075"/>
            <a:chExt cx="2643188" cy="2012950"/>
          </a:xfrm>
          <a:solidFill>
            <a:srgbClr val="006600"/>
          </a:solidFill>
        </p:grpSpPr>
        <p:sp>
          <p:nvSpPr>
            <p:cNvPr id="16" name="Freeform 5"/>
            <p:cNvSpPr>
              <a:spLocks/>
            </p:cNvSpPr>
            <p:nvPr/>
          </p:nvSpPr>
          <p:spPr bwMode="auto">
            <a:xfrm>
              <a:off x="5957888" y="4464050"/>
              <a:ext cx="531813" cy="819150"/>
            </a:xfrm>
            <a:custGeom>
              <a:avLst/>
              <a:gdLst>
                <a:gd name="T0" fmla="*/ 52 w 670"/>
                <a:gd name="T1" fmla="*/ 147 h 1030"/>
                <a:gd name="T2" fmla="*/ 81 w 670"/>
                <a:gd name="T3" fmla="*/ 67 h 1030"/>
                <a:gd name="T4" fmla="*/ 155 w 670"/>
                <a:gd name="T5" fmla="*/ 0 h 1030"/>
                <a:gd name="T6" fmla="*/ 236 w 670"/>
                <a:gd name="T7" fmla="*/ 0 h 1030"/>
                <a:gd name="T8" fmla="*/ 332 w 670"/>
                <a:gd name="T9" fmla="*/ 67 h 1030"/>
                <a:gd name="T10" fmla="*/ 428 w 670"/>
                <a:gd name="T11" fmla="*/ 147 h 1030"/>
                <a:gd name="T12" fmla="*/ 559 w 670"/>
                <a:gd name="T13" fmla="*/ 302 h 1030"/>
                <a:gd name="T14" fmla="*/ 633 w 670"/>
                <a:gd name="T15" fmla="*/ 470 h 1030"/>
                <a:gd name="T16" fmla="*/ 670 w 670"/>
                <a:gd name="T17" fmla="*/ 669 h 1030"/>
                <a:gd name="T18" fmla="*/ 670 w 670"/>
                <a:gd name="T19" fmla="*/ 795 h 1030"/>
                <a:gd name="T20" fmla="*/ 633 w 670"/>
                <a:gd name="T21" fmla="*/ 889 h 1030"/>
                <a:gd name="T22" fmla="*/ 575 w 670"/>
                <a:gd name="T23" fmla="*/ 985 h 1030"/>
                <a:gd name="T24" fmla="*/ 457 w 670"/>
                <a:gd name="T25" fmla="*/ 1022 h 1030"/>
                <a:gd name="T26" fmla="*/ 369 w 670"/>
                <a:gd name="T27" fmla="*/ 1030 h 1030"/>
                <a:gd name="T28" fmla="*/ 199 w 670"/>
                <a:gd name="T29" fmla="*/ 1022 h 1030"/>
                <a:gd name="T30" fmla="*/ 111 w 670"/>
                <a:gd name="T31" fmla="*/ 941 h 1030"/>
                <a:gd name="T32" fmla="*/ 22 w 670"/>
                <a:gd name="T33" fmla="*/ 846 h 1030"/>
                <a:gd name="T34" fmla="*/ 0 w 670"/>
                <a:gd name="T35" fmla="*/ 721 h 1030"/>
                <a:gd name="T36" fmla="*/ 0 w 670"/>
                <a:gd name="T37" fmla="*/ 588 h 1030"/>
                <a:gd name="T38" fmla="*/ 30 w 670"/>
                <a:gd name="T39" fmla="*/ 324 h 1030"/>
                <a:gd name="T40" fmla="*/ 52 w 670"/>
                <a:gd name="T41" fmla="*/ 147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0" h="1030">
                  <a:moveTo>
                    <a:pt x="52" y="147"/>
                  </a:moveTo>
                  <a:lnTo>
                    <a:pt x="81" y="67"/>
                  </a:lnTo>
                  <a:lnTo>
                    <a:pt x="155" y="0"/>
                  </a:lnTo>
                  <a:lnTo>
                    <a:pt x="236" y="0"/>
                  </a:lnTo>
                  <a:lnTo>
                    <a:pt x="332" y="67"/>
                  </a:lnTo>
                  <a:lnTo>
                    <a:pt x="428" y="147"/>
                  </a:lnTo>
                  <a:lnTo>
                    <a:pt x="559" y="302"/>
                  </a:lnTo>
                  <a:lnTo>
                    <a:pt x="633" y="470"/>
                  </a:lnTo>
                  <a:lnTo>
                    <a:pt x="670" y="669"/>
                  </a:lnTo>
                  <a:lnTo>
                    <a:pt x="670" y="795"/>
                  </a:lnTo>
                  <a:lnTo>
                    <a:pt x="633" y="889"/>
                  </a:lnTo>
                  <a:lnTo>
                    <a:pt x="575" y="985"/>
                  </a:lnTo>
                  <a:lnTo>
                    <a:pt x="457" y="1022"/>
                  </a:lnTo>
                  <a:lnTo>
                    <a:pt x="369" y="1030"/>
                  </a:lnTo>
                  <a:lnTo>
                    <a:pt x="199" y="1022"/>
                  </a:lnTo>
                  <a:lnTo>
                    <a:pt x="111" y="941"/>
                  </a:lnTo>
                  <a:lnTo>
                    <a:pt x="22" y="846"/>
                  </a:lnTo>
                  <a:lnTo>
                    <a:pt x="0" y="721"/>
                  </a:lnTo>
                  <a:lnTo>
                    <a:pt x="0" y="588"/>
                  </a:lnTo>
                  <a:lnTo>
                    <a:pt x="30" y="324"/>
                  </a:lnTo>
                  <a:lnTo>
                    <a:pt x="52" y="14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6226175" y="4465638"/>
              <a:ext cx="787400" cy="479425"/>
            </a:xfrm>
            <a:custGeom>
              <a:avLst/>
              <a:gdLst>
                <a:gd name="T0" fmla="*/ 44 w 994"/>
                <a:gd name="T1" fmla="*/ 0 h 604"/>
                <a:gd name="T2" fmla="*/ 111 w 994"/>
                <a:gd name="T3" fmla="*/ 22 h 604"/>
                <a:gd name="T4" fmla="*/ 368 w 994"/>
                <a:gd name="T5" fmla="*/ 192 h 604"/>
                <a:gd name="T6" fmla="*/ 522 w 994"/>
                <a:gd name="T7" fmla="*/ 273 h 604"/>
                <a:gd name="T8" fmla="*/ 757 w 994"/>
                <a:gd name="T9" fmla="*/ 420 h 604"/>
                <a:gd name="T10" fmla="*/ 994 w 994"/>
                <a:gd name="T11" fmla="*/ 560 h 604"/>
                <a:gd name="T12" fmla="*/ 994 w 994"/>
                <a:gd name="T13" fmla="*/ 596 h 604"/>
                <a:gd name="T14" fmla="*/ 957 w 994"/>
                <a:gd name="T15" fmla="*/ 604 h 604"/>
                <a:gd name="T16" fmla="*/ 810 w 994"/>
                <a:gd name="T17" fmla="*/ 508 h 604"/>
                <a:gd name="T18" fmla="*/ 773 w 994"/>
                <a:gd name="T19" fmla="*/ 508 h 604"/>
                <a:gd name="T20" fmla="*/ 751 w 994"/>
                <a:gd name="T21" fmla="*/ 537 h 604"/>
                <a:gd name="T22" fmla="*/ 706 w 994"/>
                <a:gd name="T23" fmla="*/ 560 h 604"/>
                <a:gd name="T24" fmla="*/ 655 w 994"/>
                <a:gd name="T25" fmla="*/ 560 h 604"/>
                <a:gd name="T26" fmla="*/ 596 w 994"/>
                <a:gd name="T27" fmla="*/ 500 h 604"/>
                <a:gd name="T28" fmla="*/ 573 w 994"/>
                <a:gd name="T29" fmla="*/ 427 h 604"/>
                <a:gd name="T30" fmla="*/ 589 w 994"/>
                <a:gd name="T31" fmla="*/ 368 h 604"/>
                <a:gd name="T32" fmla="*/ 485 w 994"/>
                <a:gd name="T33" fmla="*/ 310 h 604"/>
                <a:gd name="T34" fmla="*/ 353 w 994"/>
                <a:gd name="T35" fmla="*/ 257 h 604"/>
                <a:gd name="T36" fmla="*/ 213 w 994"/>
                <a:gd name="T37" fmla="*/ 199 h 604"/>
                <a:gd name="T38" fmla="*/ 111 w 994"/>
                <a:gd name="T39" fmla="*/ 163 h 604"/>
                <a:gd name="T40" fmla="*/ 29 w 994"/>
                <a:gd name="T41" fmla="*/ 103 h 604"/>
                <a:gd name="T42" fmla="*/ 0 w 994"/>
                <a:gd name="T43" fmla="*/ 44 h 604"/>
                <a:gd name="T44" fmla="*/ 44 w 994"/>
                <a:gd name="T4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4" h="604">
                  <a:moveTo>
                    <a:pt x="44" y="0"/>
                  </a:moveTo>
                  <a:lnTo>
                    <a:pt x="111" y="22"/>
                  </a:lnTo>
                  <a:lnTo>
                    <a:pt x="368" y="192"/>
                  </a:lnTo>
                  <a:lnTo>
                    <a:pt x="522" y="273"/>
                  </a:lnTo>
                  <a:lnTo>
                    <a:pt x="757" y="420"/>
                  </a:lnTo>
                  <a:lnTo>
                    <a:pt x="994" y="560"/>
                  </a:lnTo>
                  <a:lnTo>
                    <a:pt x="994" y="596"/>
                  </a:lnTo>
                  <a:lnTo>
                    <a:pt x="957" y="604"/>
                  </a:lnTo>
                  <a:lnTo>
                    <a:pt x="810" y="508"/>
                  </a:lnTo>
                  <a:lnTo>
                    <a:pt x="773" y="508"/>
                  </a:lnTo>
                  <a:lnTo>
                    <a:pt x="751" y="537"/>
                  </a:lnTo>
                  <a:lnTo>
                    <a:pt x="706" y="560"/>
                  </a:lnTo>
                  <a:lnTo>
                    <a:pt x="655" y="560"/>
                  </a:lnTo>
                  <a:lnTo>
                    <a:pt x="596" y="500"/>
                  </a:lnTo>
                  <a:lnTo>
                    <a:pt x="573" y="427"/>
                  </a:lnTo>
                  <a:lnTo>
                    <a:pt x="589" y="368"/>
                  </a:lnTo>
                  <a:lnTo>
                    <a:pt x="485" y="310"/>
                  </a:lnTo>
                  <a:lnTo>
                    <a:pt x="353" y="257"/>
                  </a:lnTo>
                  <a:lnTo>
                    <a:pt x="213" y="199"/>
                  </a:lnTo>
                  <a:lnTo>
                    <a:pt x="111" y="163"/>
                  </a:lnTo>
                  <a:lnTo>
                    <a:pt x="29" y="103"/>
                  </a:lnTo>
                  <a:lnTo>
                    <a:pt x="0" y="44"/>
                  </a:lnTo>
                  <a:lnTo>
                    <a:pt x="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5746750" y="4460875"/>
              <a:ext cx="327025" cy="793750"/>
            </a:xfrm>
            <a:custGeom>
              <a:avLst/>
              <a:gdLst>
                <a:gd name="T0" fmla="*/ 229 w 413"/>
                <a:gd name="T1" fmla="*/ 96 h 1001"/>
                <a:gd name="T2" fmla="*/ 317 w 413"/>
                <a:gd name="T3" fmla="*/ 0 h 1001"/>
                <a:gd name="T4" fmla="*/ 384 w 413"/>
                <a:gd name="T5" fmla="*/ 8 h 1001"/>
                <a:gd name="T6" fmla="*/ 413 w 413"/>
                <a:gd name="T7" fmla="*/ 59 h 1001"/>
                <a:gd name="T8" fmla="*/ 376 w 413"/>
                <a:gd name="T9" fmla="*/ 126 h 1001"/>
                <a:gd name="T10" fmla="*/ 265 w 413"/>
                <a:gd name="T11" fmla="*/ 221 h 1001"/>
                <a:gd name="T12" fmla="*/ 177 w 413"/>
                <a:gd name="T13" fmla="*/ 310 h 1001"/>
                <a:gd name="T14" fmla="*/ 66 w 413"/>
                <a:gd name="T15" fmla="*/ 398 h 1001"/>
                <a:gd name="T16" fmla="*/ 66 w 413"/>
                <a:gd name="T17" fmla="*/ 442 h 1001"/>
                <a:gd name="T18" fmla="*/ 88 w 413"/>
                <a:gd name="T19" fmla="*/ 509 h 1001"/>
                <a:gd name="T20" fmla="*/ 229 w 413"/>
                <a:gd name="T21" fmla="*/ 619 h 1001"/>
                <a:gd name="T22" fmla="*/ 288 w 413"/>
                <a:gd name="T23" fmla="*/ 685 h 1001"/>
                <a:gd name="T24" fmla="*/ 294 w 413"/>
                <a:gd name="T25" fmla="*/ 722 h 1001"/>
                <a:gd name="T26" fmla="*/ 272 w 413"/>
                <a:gd name="T27" fmla="*/ 765 h 1001"/>
                <a:gd name="T28" fmla="*/ 229 w 413"/>
                <a:gd name="T29" fmla="*/ 810 h 1001"/>
                <a:gd name="T30" fmla="*/ 214 w 413"/>
                <a:gd name="T31" fmla="*/ 898 h 1001"/>
                <a:gd name="T32" fmla="*/ 243 w 413"/>
                <a:gd name="T33" fmla="*/ 979 h 1001"/>
                <a:gd name="T34" fmla="*/ 235 w 413"/>
                <a:gd name="T35" fmla="*/ 1001 h 1001"/>
                <a:gd name="T36" fmla="*/ 198 w 413"/>
                <a:gd name="T37" fmla="*/ 986 h 1001"/>
                <a:gd name="T38" fmla="*/ 177 w 413"/>
                <a:gd name="T39" fmla="*/ 920 h 1001"/>
                <a:gd name="T40" fmla="*/ 177 w 413"/>
                <a:gd name="T41" fmla="*/ 832 h 1001"/>
                <a:gd name="T42" fmla="*/ 206 w 413"/>
                <a:gd name="T43" fmla="*/ 773 h 1001"/>
                <a:gd name="T44" fmla="*/ 243 w 413"/>
                <a:gd name="T45" fmla="*/ 707 h 1001"/>
                <a:gd name="T46" fmla="*/ 221 w 413"/>
                <a:gd name="T47" fmla="*/ 685 h 1001"/>
                <a:gd name="T48" fmla="*/ 147 w 413"/>
                <a:gd name="T49" fmla="*/ 611 h 1001"/>
                <a:gd name="T50" fmla="*/ 59 w 413"/>
                <a:gd name="T51" fmla="*/ 552 h 1001"/>
                <a:gd name="T52" fmla="*/ 0 w 413"/>
                <a:gd name="T53" fmla="*/ 478 h 1001"/>
                <a:gd name="T54" fmla="*/ 0 w 413"/>
                <a:gd name="T55" fmla="*/ 368 h 1001"/>
                <a:gd name="T56" fmla="*/ 37 w 413"/>
                <a:gd name="T57" fmla="*/ 317 h 1001"/>
                <a:gd name="T58" fmla="*/ 118 w 413"/>
                <a:gd name="T59" fmla="*/ 265 h 1001"/>
                <a:gd name="T60" fmla="*/ 198 w 413"/>
                <a:gd name="T61" fmla="*/ 170 h 1001"/>
                <a:gd name="T62" fmla="*/ 229 w 413"/>
                <a:gd name="T63" fmla="*/ 96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3" h="1001">
                  <a:moveTo>
                    <a:pt x="229" y="96"/>
                  </a:moveTo>
                  <a:lnTo>
                    <a:pt x="317" y="0"/>
                  </a:lnTo>
                  <a:lnTo>
                    <a:pt x="384" y="8"/>
                  </a:lnTo>
                  <a:lnTo>
                    <a:pt x="413" y="59"/>
                  </a:lnTo>
                  <a:lnTo>
                    <a:pt x="376" y="126"/>
                  </a:lnTo>
                  <a:lnTo>
                    <a:pt x="265" y="221"/>
                  </a:lnTo>
                  <a:lnTo>
                    <a:pt x="177" y="310"/>
                  </a:lnTo>
                  <a:lnTo>
                    <a:pt x="66" y="398"/>
                  </a:lnTo>
                  <a:lnTo>
                    <a:pt x="66" y="442"/>
                  </a:lnTo>
                  <a:lnTo>
                    <a:pt x="88" y="509"/>
                  </a:lnTo>
                  <a:lnTo>
                    <a:pt x="229" y="619"/>
                  </a:lnTo>
                  <a:lnTo>
                    <a:pt x="288" y="685"/>
                  </a:lnTo>
                  <a:lnTo>
                    <a:pt x="294" y="722"/>
                  </a:lnTo>
                  <a:lnTo>
                    <a:pt x="272" y="765"/>
                  </a:lnTo>
                  <a:lnTo>
                    <a:pt x="229" y="810"/>
                  </a:lnTo>
                  <a:lnTo>
                    <a:pt x="214" y="898"/>
                  </a:lnTo>
                  <a:lnTo>
                    <a:pt x="243" y="979"/>
                  </a:lnTo>
                  <a:lnTo>
                    <a:pt x="235" y="1001"/>
                  </a:lnTo>
                  <a:lnTo>
                    <a:pt x="198" y="986"/>
                  </a:lnTo>
                  <a:lnTo>
                    <a:pt x="177" y="920"/>
                  </a:lnTo>
                  <a:lnTo>
                    <a:pt x="177" y="832"/>
                  </a:lnTo>
                  <a:lnTo>
                    <a:pt x="206" y="773"/>
                  </a:lnTo>
                  <a:lnTo>
                    <a:pt x="243" y="707"/>
                  </a:lnTo>
                  <a:lnTo>
                    <a:pt x="221" y="685"/>
                  </a:lnTo>
                  <a:lnTo>
                    <a:pt x="147" y="611"/>
                  </a:lnTo>
                  <a:lnTo>
                    <a:pt x="59" y="552"/>
                  </a:lnTo>
                  <a:lnTo>
                    <a:pt x="0" y="478"/>
                  </a:lnTo>
                  <a:lnTo>
                    <a:pt x="0" y="368"/>
                  </a:lnTo>
                  <a:lnTo>
                    <a:pt x="37" y="317"/>
                  </a:lnTo>
                  <a:lnTo>
                    <a:pt x="118" y="265"/>
                  </a:lnTo>
                  <a:lnTo>
                    <a:pt x="198" y="170"/>
                  </a:lnTo>
                  <a:lnTo>
                    <a:pt x="229" y="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6061075" y="4029075"/>
              <a:ext cx="363538" cy="409575"/>
            </a:xfrm>
            <a:custGeom>
              <a:avLst/>
              <a:gdLst>
                <a:gd name="T0" fmla="*/ 155 w 458"/>
                <a:gd name="T1" fmla="*/ 515 h 515"/>
                <a:gd name="T2" fmla="*/ 96 w 458"/>
                <a:gd name="T3" fmla="*/ 515 h 515"/>
                <a:gd name="T4" fmla="*/ 37 w 458"/>
                <a:gd name="T5" fmla="*/ 486 h 515"/>
                <a:gd name="T6" fmla="*/ 0 w 458"/>
                <a:gd name="T7" fmla="*/ 405 h 515"/>
                <a:gd name="T8" fmla="*/ 0 w 458"/>
                <a:gd name="T9" fmla="*/ 265 h 515"/>
                <a:gd name="T10" fmla="*/ 51 w 458"/>
                <a:gd name="T11" fmla="*/ 110 h 515"/>
                <a:gd name="T12" fmla="*/ 133 w 458"/>
                <a:gd name="T13" fmla="*/ 8 h 515"/>
                <a:gd name="T14" fmla="*/ 206 w 458"/>
                <a:gd name="T15" fmla="*/ 0 h 515"/>
                <a:gd name="T16" fmla="*/ 295 w 458"/>
                <a:gd name="T17" fmla="*/ 14 h 515"/>
                <a:gd name="T18" fmla="*/ 339 w 458"/>
                <a:gd name="T19" fmla="*/ 81 h 515"/>
                <a:gd name="T20" fmla="*/ 354 w 458"/>
                <a:gd name="T21" fmla="*/ 147 h 515"/>
                <a:gd name="T22" fmla="*/ 339 w 458"/>
                <a:gd name="T23" fmla="*/ 235 h 515"/>
                <a:gd name="T24" fmla="*/ 324 w 458"/>
                <a:gd name="T25" fmla="*/ 317 h 515"/>
                <a:gd name="T26" fmla="*/ 414 w 458"/>
                <a:gd name="T27" fmla="*/ 390 h 515"/>
                <a:gd name="T28" fmla="*/ 458 w 458"/>
                <a:gd name="T29" fmla="*/ 434 h 515"/>
                <a:gd name="T30" fmla="*/ 458 w 458"/>
                <a:gd name="T31" fmla="*/ 464 h 515"/>
                <a:gd name="T32" fmla="*/ 436 w 458"/>
                <a:gd name="T33" fmla="*/ 464 h 515"/>
                <a:gd name="T34" fmla="*/ 310 w 458"/>
                <a:gd name="T35" fmla="*/ 368 h 515"/>
                <a:gd name="T36" fmla="*/ 265 w 458"/>
                <a:gd name="T37" fmla="*/ 434 h 515"/>
                <a:gd name="T38" fmla="*/ 192 w 458"/>
                <a:gd name="T39" fmla="*/ 493 h 515"/>
                <a:gd name="T40" fmla="*/ 155 w 458"/>
                <a:gd name="T41"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515">
                  <a:moveTo>
                    <a:pt x="155" y="515"/>
                  </a:moveTo>
                  <a:lnTo>
                    <a:pt x="96" y="515"/>
                  </a:lnTo>
                  <a:lnTo>
                    <a:pt x="37" y="486"/>
                  </a:lnTo>
                  <a:lnTo>
                    <a:pt x="0" y="405"/>
                  </a:lnTo>
                  <a:lnTo>
                    <a:pt x="0" y="265"/>
                  </a:lnTo>
                  <a:lnTo>
                    <a:pt x="51" y="110"/>
                  </a:lnTo>
                  <a:lnTo>
                    <a:pt x="133" y="8"/>
                  </a:lnTo>
                  <a:lnTo>
                    <a:pt x="206" y="0"/>
                  </a:lnTo>
                  <a:lnTo>
                    <a:pt x="295" y="14"/>
                  </a:lnTo>
                  <a:lnTo>
                    <a:pt x="339" y="81"/>
                  </a:lnTo>
                  <a:lnTo>
                    <a:pt x="354" y="147"/>
                  </a:lnTo>
                  <a:lnTo>
                    <a:pt x="339" y="235"/>
                  </a:lnTo>
                  <a:lnTo>
                    <a:pt x="324" y="317"/>
                  </a:lnTo>
                  <a:lnTo>
                    <a:pt x="414" y="390"/>
                  </a:lnTo>
                  <a:lnTo>
                    <a:pt x="458" y="434"/>
                  </a:lnTo>
                  <a:lnTo>
                    <a:pt x="458" y="464"/>
                  </a:lnTo>
                  <a:lnTo>
                    <a:pt x="436" y="464"/>
                  </a:lnTo>
                  <a:lnTo>
                    <a:pt x="310" y="368"/>
                  </a:lnTo>
                  <a:lnTo>
                    <a:pt x="265" y="434"/>
                  </a:lnTo>
                  <a:lnTo>
                    <a:pt x="192" y="493"/>
                  </a:lnTo>
                  <a:lnTo>
                    <a:pt x="155" y="51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p:cNvSpPr>
            <p:nvPr/>
          </p:nvSpPr>
          <p:spPr bwMode="auto">
            <a:xfrm>
              <a:off x="5916613" y="5114925"/>
              <a:ext cx="296863" cy="927100"/>
            </a:xfrm>
            <a:custGeom>
              <a:avLst/>
              <a:gdLst>
                <a:gd name="T0" fmla="*/ 124 w 374"/>
                <a:gd name="T1" fmla="*/ 360 h 1169"/>
                <a:gd name="T2" fmla="*/ 117 w 374"/>
                <a:gd name="T3" fmla="*/ 236 h 1169"/>
                <a:gd name="T4" fmla="*/ 102 w 374"/>
                <a:gd name="T5" fmla="*/ 82 h 1169"/>
                <a:gd name="T6" fmla="*/ 168 w 374"/>
                <a:gd name="T7" fmla="*/ 0 h 1169"/>
                <a:gd name="T8" fmla="*/ 255 w 374"/>
                <a:gd name="T9" fmla="*/ 37 h 1169"/>
                <a:gd name="T10" fmla="*/ 278 w 374"/>
                <a:gd name="T11" fmla="*/ 221 h 1169"/>
                <a:gd name="T12" fmla="*/ 278 w 374"/>
                <a:gd name="T13" fmla="*/ 389 h 1169"/>
                <a:gd name="T14" fmla="*/ 255 w 374"/>
                <a:gd name="T15" fmla="*/ 602 h 1169"/>
                <a:gd name="T16" fmla="*/ 197 w 374"/>
                <a:gd name="T17" fmla="*/ 735 h 1169"/>
                <a:gd name="T18" fmla="*/ 153 w 374"/>
                <a:gd name="T19" fmla="*/ 868 h 1169"/>
                <a:gd name="T20" fmla="*/ 95 w 374"/>
                <a:gd name="T21" fmla="*/ 956 h 1169"/>
                <a:gd name="T22" fmla="*/ 95 w 374"/>
                <a:gd name="T23" fmla="*/ 992 h 1169"/>
                <a:gd name="T24" fmla="*/ 197 w 374"/>
                <a:gd name="T25" fmla="*/ 1014 h 1169"/>
                <a:gd name="T26" fmla="*/ 286 w 374"/>
                <a:gd name="T27" fmla="*/ 1051 h 1169"/>
                <a:gd name="T28" fmla="*/ 374 w 374"/>
                <a:gd name="T29" fmla="*/ 1132 h 1169"/>
                <a:gd name="T30" fmla="*/ 351 w 374"/>
                <a:gd name="T31" fmla="*/ 1153 h 1169"/>
                <a:gd name="T32" fmla="*/ 278 w 374"/>
                <a:gd name="T33" fmla="*/ 1169 h 1169"/>
                <a:gd name="T34" fmla="*/ 226 w 374"/>
                <a:gd name="T35" fmla="*/ 1139 h 1169"/>
                <a:gd name="T36" fmla="*/ 132 w 374"/>
                <a:gd name="T37" fmla="*/ 1065 h 1169"/>
                <a:gd name="T38" fmla="*/ 50 w 374"/>
                <a:gd name="T39" fmla="*/ 1022 h 1169"/>
                <a:gd name="T40" fmla="*/ 7 w 374"/>
                <a:gd name="T41" fmla="*/ 1014 h 1169"/>
                <a:gd name="T42" fmla="*/ 0 w 374"/>
                <a:gd name="T43" fmla="*/ 963 h 1169"/>
                <a:gd name="T44" fmla="*/ 58 w 374"/>
                <a:gd name="T45" fmla="*/ 882 h 1169"/>
                <a:gd name="T46" fmla="*/ 117 w 374"/>
                <a:gd name="T47" fmla="*/ 815 h 1169"/>
                <a:gd name="T48" fmla="*/ 161 w 374"/>
                <a:gd name="T49" fmla="*/ 713 h 1169"/>
                <a:gd name="T50" fmla="*/ 183 w 374"/>
                <a:gd name="T51" fmla="*/ 588 h 1169"/>
                <a:gd name="T52" fmla="*/ 168 w 374"/>
                <a:gd name="T53" fmla="*/ 471 h 1169"/>
                <a:gd name="T54" fmla="*/ 132 w 374"/>
                <a:gd name="T55" fmla="*/ 324 h 1169"/>
                <a:gd name="T56" fmla="*/ 124 w 374"/>
                <a:gd name="T57" fmla="*/ 36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4" h="1169">
                  <a:moveTo>
                    <a:pt x="124" y="360"/>
                  </a:moveTo>
                  <a:lnTo>
                    <a:pt x="117" y="236"/>
                  </a:lnTo>
                  <a:lnTo>
                    <a:pt x="102" y="82"/>
                  </a:lnTo>
                  <a:lnTo>
                    <a:pt x="168" y="0"/>
                  </a:lnTo>
                  <a:lnTo>
                    <a:pt x="255" y="37"/>
                  </a:lnTo>
                  <a:lnTo>
                    <a:pt x="278" y="221"/>
                  </a:lnTo>
                  <a:lnTo>
                    <a:pt x="278" y="389"/>
                  </a:lnTo>
                  <a:lnTo>
                    <a:pt x="255" y="602"/>
                  </a:lnTo>
                  <a:lnTo>
                    <a:pt x="197" y="735"/>
                  </a:lnTo>
                  <a:lnTo>
                    <a:pt x="153" y="868"/>
                  </a:lnTo>
                  <a:lnTo>
                    <a:pt x="95" y="956"/>
                  </a:lnTo>
                  <a:lnTo>
                    <a:pt x="95" y="992"/>
                  </a:lnTo>
                  <a:lnTo>
                    <a:pt x="197" y="1014"/>
                  </a:lnTo>
                  <a:lnTo>
                    <a:pt x="286" y="1051"/>
                  </a:lnTo>
                  <a:lnTo>
                    <a:pt x="374" y="1132"/>
                  </a:lnTo>
                  <a:lnTo>
                    <a:pt x="351" y="1153"/>
                  </a:lnTo>
                  <a:lnTo>
                    <a:pt x="278" y="1169"/>
                  </a:lnTo>
                  <a:lnTo>
                    <a:pt x="226" y="1139"/>
                  </a:lnTo>
                  <a:lnTo>
                    <a:pt x="132" y="1065"/>
                  </a:lnTo>
                  <a:lnTo>
                    <a:pt x="50" y="1022"/>
                  </a:lnTo>
                  <a:lnTo>
                    <a:pt x="7" y="1014"/>
                  </a:lnTo>
                  <a:lnTo>
                    <a:pt x="0" y="963"/>
                  </a:lnTo>
                  <a:lnTo>
                    <a:pt x="58" y="882"/>
                  </a:lnTo>
                  <a:lnTo>
                    <a:pt x="117" y="815"/>
                  </a:lnTo>
                  <a:lnTo>
                    <a:pt x="161" y="713"/>
                  </a:lnTo>
                  <a:lnTo>
                    <a:pt x="183" y="588"/>
                  </a:lnTo>
                  <a:lnTo>
                    <a:pt x="168" y="471"/>
                  </a:lnTo>
                  <a:lnTo>
                    <a:pt x="132" y="324"/>
                  </a:lnTo>
                  <a:lnTo>
                    <a:pt x="124" y="36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6167438" y="5149850"/>
              <a:ext cx="280988" cy="868363"/>
            </a:xfrm>
            <a:custGeom>
              <a:avLst/>
              <a:gdLst>
                <a:gd name="T0" fmla="*/ 103 w 353"/>
                <a:gd name="T1" fmla="*/ 0 h 1095"/>
                <a:gd name="T2" fmla="*/ 169 w 353"/>
                <a:gd name="T3" fmla="*/ 37 h 1095"/>
                <a:gd name="T4" fmla="*/ 191 w 353"/>
                <a:gd name="T5" fmla="*/ 88 h 1095"/>
                <a:gd name="T6" fmla="*/ 222 w 353"/>
                <a:gd name="T7" fmla="*/ 221 h 1095"/>
                <a:gd name="T8" fmla="*/ 228 w 353"/>
                <a:gd name="T9" fmla="*/ 397 h 1095"/>
                <a:gd name="T10" fmla="*/ 206 w 353"/>
                <a:gd name="T11" fmla="*/ 639 h 1095"/>
                <a:gd name="T12" fmla="*/ 140 w 353"/>
                <a:gd name="T13" fmla="*/ 808 h 1095"/>
                <a:gd name="T14" fmla="*/ 103 w 353"/>
                <a:gd name="T15" fmla="*/ 882 h 1095"/>
                <a:gd name="T16" fmla="*/ 103 w 353"/>
                <a:gd name="T17" fmla="*/ 948 h 1095"/>
                <a:gd name="T18" fmla="*/ 251 w 353"/>
                <a:gd name="T19" fmla="*/ 992 h 1095"/>
                <a:gd name="T20" fmla="*/ 346 w 353"/>
                <a:gd name="T21" fmla="*/ 1036 h 1095"/>
                <a:gd name="T22" fmla="*/ 353 w 353"/>
                <a:gd name="T23" fmla="*/ 1058 h 1095"/>
                <a:gd name="T24" fmla="*/ 316 w 353"/>
                <a:gd name="T25" fmla="*/ 1095 h 1095"/>
                <a:gd name="T26" fmla="*/ 222 w 353"/>
                <a:gd name="T27" fmla="*/ 1095 h 1095"/>
                <a:gd name="T28" fmla="*/ 169 w 353"/>
                <a:gd name="T29" fmla="*/ 1050 h 1095"/>
                <a:gd name="T30" fmla="*/ 111 w 353"/>
                <a:gd name="T31" fmla="*/ 1014 h 1095"/>
                <a:gd name="T32" fmla="*/ 59 w 353"/>
                <a:gd name="T33" fmla="*/ 970 h 1095"/>
                <a:gd name="T34" fmla="*/ 0 w 353"/>
                <a:gd name="T35" fmla="*/ 948 h 1095"/>
                <a:gd name="T36" fmla="*/ 7 w 353"/>
                <a:gd name="T37" fmla="*/ 919 h 1095"/>
                <a:gd name="T38" fmla="*/ 59 w 353"/>
                <a:gd name="T39" fmla="*/ 859 h 1095"/>
                <a:gd name="T40" fmla="*/ 111 w 353"/>
                <a:gd name="T41" fmla="*/ 779 h 1095"/>
                <a:gd name="T42" fmla="*/ 155 w 353"/>
                <a:gd name="T43" fmla="*/ 669 h 1095"/>
                <a:gd name="T44" fmla="*/ 169 w 353"/>
                <a:gd name="T45" fmla="*/ 529 h 1095"/>
                <a:gd name="T46" fmla="*/ 155 w 353"/>
                <a:gd name="T47" fmla="*/ 374 h 1095"/>
                <a:gd name="T48" fmla="*/ 111 w 353"/>
                <a:gd name="T49" fmla="*/ 250 h 1095"/>
                <a:gd name="T50" fmla="*/ 67 w 353"/>
                <a:gd name="T51" fmla="*/ 190 h 1095"/>
                <a:gd name="T52" fmla="*/ 38 w 353"/>
                <a:gd name="T53" fmla="*/ 96 h 1095"/>
                <a:gd name="T54" fmla="*/ 103 w 353"/>
                <a:gd name="T55"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3" h="1095">
                  <a:moveTo>
                    <a:pt x="103" y="0"/>
                  </a:moveTo>
                  <a:lnTo>
                    <a:pt x="169" y="37"/>
                  </a:lnTo>
                  <a:lnTo>
                    <a:pt x="191" y="88"/>
                  </a:lnTo>
                  <a:lnTo>
                    <a:pt x="222" y="221"/>
                  </a:lnTo>
                  <a:lnTo>
                    <a:pt x="228" y="397"/>
                  </a:lnTo>
                  <a:lnTo>
                    <a:pt x="206" y="639"/>
                  </a:lnTo>
                  <a:lnTo>
                    <a:pt x="140" y="808"/>
                  </a:lnTo>
                  <a:lnTo>
                    <a:pt x="103" y="882"/>
                  </a:lnTo>
                  <a:lnTo>
                    <a:pt x="103" y="948"/>
                  </a:lnTo>
                  <a:lnTo>
                    <a:pt x="251" y="992"/>
                  </a:lnTo>
                  <a:lnTo>
                    <a:pt x="346" y="1036"/>
                  </a:lnTo>
                  <a:lnTo>
                    <a:pt x="353" y="1058"/>
                  </a:lnTo>
                  <a:lnTo>
                    <a:pt x="316" y="1095"/>
                  </a:lnTo>
                  <a:lnTo>
                    <a:pt x="222" y="1095"/>
                  </a:lnTo>
                  <a:lnTo>
                    <a:pt x="169" y="1050"/>
                  </a:lnTo>
                  <a:lnTo>
                    <a:pt x="111" y="1014"/>
                  </a:lnTo>
                  <a:lnTo>
                    <a:pt x="59" y="970"/>
                  </a:lnTo>
                  <a:lnTo>
                    <a:pt x="0" y="948"/>
                  </a:lnTo>
                  <a:lnTo>
                    <a:pt x="7" y="919"/>
                  </a:lnTo>
                  <a:lnTo>
                    <a:pt x="59" y="859"/>
                  </a:lnTo>
                  <a:lnTo>
                    <a:pt x="111" y="779"/>
                  </a:lnTo>
                  <a:lnTo>
                    <a:pt x="155" y="669"/>
                  </a:lnTo>
                  <a:lnTo>
                    <a:pt x="169" y="529"/>
                  </a:lnTo>
                  <a:lnTo>
                    <a:pt x="155" y="374"/>
                  </a:lnTo>
                  <a:lnTo>
                    <a:pt x="111" y="250"/>
                  </a:lnTo>
                  <a:lnTo>
                    <a:pt x="67" y="190"/>
                  </a:lnTo>
                  <a:lnTo>
                    <a:pt x="38" y="96"/>
                  </a:lnTo>
                  <a:lnTo>
                    <a:pt x="103"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6132513" y="4522788"/>
              <a:ext cx="246063" cy="522288"/>
            </a:xfrm>
            <a:custGeom>
              <a:avLst/>
              <a:gdLst>
                <a:gd name="T0" fmla="*/ 0 w 310"/>
                <a:gd name="T1" fmla="*/ 23 h 658"/>
                <a:gd name="T2" fmla="*/ 59 w 310"/>
                <a:gd name="T3" fmla="*/ 0 h 658"/>
                <a:gd name="T4" fmla="*/ 104 w 310"/>
                <a:gd name="T5" fmla="*/ 8 h 658"/>
                <a:gd name="T6" fmla="*/ 88 w 310"/>
                <a:gd name="T7" fmla="*/ 112 h 658"/>
                <a:gd name="T8" fmla="*/ 281 w 310"/>
                <a:gd name="T9" fmla="*/ 436 h 658"/>
                <a:gd name="T10" fmla="*/ 310 w 310"/>
                <a:gd name="T11" fmla="*/ 532 h 658"/>
                <a:gd name="T12" fmla="*/ 281 w 310"/>
                <a:gd name="T13" fmla="*/ 658 h 658"/>
                <a:gd name="T14" fmla="*/ 192 w 310"/>
                <a:gd name="T15" fmla="*/ 577 h 658"/>
                <a:gd name="T16" fmla="*/ 177 w 310"/>
                <a:gd name="T17" fmla="*/ 465 h 658"/>
                <a:gd name="T18" fmla="*/ 67 w 310"/>
                <a:gd name="T19" fmla="*/ 104 h 658"/>
                <a:gd name="T20" fmla="*/ 0 w 310"/>
                <a:gd name="T21" fmla="*/ 23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658">
                  <a:moveTo>
                    <a:pt x="0" y="23"/>
                  </a:moveTo>
                  <a:lnTo>
                    <a:pt x="59" y="0"/>
                  </a:lnTo>
                  <a:lnTo>
                    <a:pt x="104" y="8"/>
                  </a:lnTo>
                  <a:lnTo>
                    <a:pt x="88" y="112"/>
                  </a:lnTo>
                  <a:lnTo>
                    <a:pt x="281" y="436"/>
                  </a:lnTo>
                  <a:lnTo>
                    <a:pt x="310" y="532"/>
                  </a:lnTo>
                  <a:lnTo>
                    <a:pt x="281" y="658"/>
                  </a:lnTo>
                  <a:lnTo>
                    <a:pt x="192" y="577"/>
                  </a:lnTo>
                  <a:lnTo>
                    <a:pt x="177" y="465"/>
                  </a:lnTo>
                  <a:lnTo>
                    <a:pt x="67" y="104"/>
                  </a:lnTo>
                  <a:lnTo>
                    <a:pt x="0"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p:cNvSpPr>
            <p:nvPr/>
          </p:nvSpPr>
          <p:spPr bwMode="auto">
            <a:xfrm>
              <a:off x="7146926" y="5365750"/>
              <a:ext cx="735013" cy="374650"/>
            </a:xfrm>
            <a:custGeom>
              <a:avLst/>
              <a:gdLst>
                <a:gd name="T0" fmla="*/ 0 w 927"/>
                <a:gd name="T1" fmla="*/ 337 h 472"/>
                <a:gd name="T2" fmla="*/ 10 w 927"/>
                <a:gd name="T3" fmla="*/ 226 h 472"/>
                <a:gd name="T4" fmla="*/ 88 w 927"/>
                <a:gd name="T5" fmla="*/ 154 h 472"/>
                <a:gd name="T6" fmla="*/ 239 w 927"/>
                <a:gd name="T7" fmla="*/ 69 h 472"/>
                <a:gd name="T8" fmla="*/ 429 w 927"/>
                <a:gd name="T9" fmla="*/ 19 h 472"/>
                <a:gd name="T10" fmla="*/ 591 w 927"/>
                <a:gd name="T11" fmla="*/ 0 h 472"/>
                <a:gd name="T12" fmla="*/ 709 w 927"/>
                <a:gd name="T13" fmla="*/ 40 h 472"/>
                <a:gd name="T14" fmla="*/ 812 w 927"/>
                <a:gd name="T15" fmla="*/ 114 h 472"/>
                <a:gd name="T16" fmla="*/ 868 w 927"/>
                <a:gd name="T17" fmla="*/ 179 h 472"/>
                <a:gd name="T18" fmla="*/ 911 w 927"/>
                <a:gd name="T19" fmla="*/ 282 h 472"/>
                <a:gd name="T20" fmla="*/ 927 w 927"/>
                <a:gd name="T21" fmla="*/ 369 h 472"/>
                <a:gd name="T22" fmla="*/ 890 w 927"/>
                <a:gd name="T23" fmla="*/ 428 h 472"/>
                <a:gd name="T24" fmla="*/ 849 w 927"/>
                <a:gd name="T25" fmla="*/ 457 h 472"/>
                <a:gd name="T26" fmla="*/ 749 w 927"/>
                <a:gd name="T27" fmla="*/ 472 h 472"/>
                <a:gd name="T28" fmla="*/ 658 w 927"/>
                <a:gd name="T29" fmla="*/ 457 h 472"/>
                <a:gd name="T30" fmla="*/ 599 w 927"/>
                <a:gd name="T31" fmla="*/ 414 h 472"/>
                <a:gd name="T32" fmla="*/ 537 w 927"/>
                <a:gd name="T33" fmla="*/ 366 h 472"/>
                <a:gd name="T34" fmla="*/ 481 w 927"/>
                <a:gd name="T35" fmla="*/ 337 h 472"/>
                <a:gd name="T36" fmla="*/ 393 w 927"/>
                <a:gd name="T37" fmla="*/ 337 h 472"/>
                <a:gd name="T38" fmla="*/ 298 w 927"/>
                <a:gd name="T39" fmla="*/ 351 h 472"/>
                <a:gd name="T40" fmla="*/ 183 w 927"/>
                <a:gd name="T41" fmla="*/ 377 h 472"/>
                <a:gd name="T42" fmla="*/ 95 w 927"/>
                <a:gd name="T43" fmla="*/ 395 h 472"/>
                <a:gd name="T44" fmla="*/ 15 w 927"/>
                <a:gd name="T45" fmla="*/ 395 h 472"/>
                <a:gd name="T46" fmla="*/ 0 w 927"/>
                <a:gd name="T47" fmla="*/ 33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7" h="472">
                  <a:moveTo>
                    <a:pt x="0" y="337"/>
                  </a:moveTo>
                  <a:lnTo>
                    <a:pt x="10" y="226"/>
                  </a:lnTo>
                  <a:lnTo>
                    <a:pt x="88" y="154"/>
                  </a:lnTo>
                  <a:lnTo>
                    <a:pt x="239" y="69"/>
                  </a:lnTo>
                  <a:lnTo>
                    <a:pt x="429" y="19"/>
                  </a:lnTo>
                  <a:lnTo>
                    <a:pt x="591" y="0"/>
                  </a:lnTo>
                  <a:lnTo>
                    <a:pt x="709" y="40"/>
                  </a:lnTo>
                  <a:lnTo>
                    <a:pt x="812" y="114"/>
                  </a:lnTo>
                  <a:lnTo>
                    <a:pt x="868" y="179"/>
                  </a:lnTo>
                  <a:lnTo>
                    <a:pt x="911" y="282"/>
                  </a:lnTo>
                  <a:lnTo>
                    <a:pt x="927" y="369"/>
                  </a:lnTo>
                  <a:lnTo>
                    <a:pt x="890" y="428"/>
                  </a:lnTo>
                  <a:lnTo>
                    <a:pt x="849" y="457"/>
                  </a:lnTo>
                  <a:lnTo>
                    <a:pt x="749" y="472"/>
                  </a:lnTo>
                  <a:lnTo>
                    <a:pt x="658" y="457"/>
                  </a:lnTo>
                  <a:lnTo>
                    <a:pt x="599" y="414"/>
                  </a:lnTo>
                  <a:lnTo>
                    <a:pt x="537" y="366"/>
                  </a:lnTo>
                  <a:lnTo>
                    <a:pt x="481" y="337"/>
                  </a:lnTo>
                  <a:lnTo>
                    <a:pt x="393" y="337"/>
                  </a:lnTo>
                  <a:lnTo>
                    <a:pt x="298" y="351"/>
                  </a:lnTo>
                  <a:lnTo>
                    <a:pt x="183" y="377"/>
                  </a:lnTo>
                  <a:lnTo>
                    <a:pt x="95" y="395"/>
                  </a:lnTo>
                  <a:lnTo>
                    <a:pt x="15" y="395"/>
                  </a:lnTo>
                  <a:lnTo>
                    <a:pt x="0" y="33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p:cNvSpPr>
            <p:nvPr/>
          </p:nvSpPr>
          <p:spPr bwMode="auto">
            <a:xfrm>
              <a:off x="7735888" y="5541963"/>
              <a:ext cx="654050" cy="484188"/>
            </a:xfrm>
            <a:custGeom>
              <a:avLst/>
              <a:gdLst>
                <a:gd name="T0" fmla="*/ 59 w 825"/>
                <a:gd name="T1" fmla="*/ 0 h 610"/>
                <a:gd name="T2" fmla="*/ 132 w 825"/>
                <a:gd name="T3" fmla="*/ 36 h 610"/>
                <a:gd name="T4" fmla="*/ 147 w 825"/>
                <a:gd name="T5" fmla="*/ 88 h 610"/>
                <a:gd name="T6" fmla="*/ 191 w 825"/>
                <a:gd name="T7" fmla="*/ 168 h 610"/>
                <a:gd name="T8" fmla="*/ 191 w 825"/>
                <a:gd name="T9" fmla="*/ 227 h 610"/>
                <a:gd name="T10" fmla="*/ 155 w 825"/>
                <a:gd name="T11" fmla="*/ 344 h 610"/>
                <a:gd name="T12" fmla="*/ 110 w 825"/>
                <a:gd name="T13" fmla="*/ 426 h 610"/>
                <a:gd name="T14" fmla="*/ 73 w 825"/>
                <a:gd name="T15" fmla="*/ 477 h 610"/>
                <a:gd name="T16" fmla="*/ 59 w 825"/>
                <a:gd name="T17" fmla="*/ 543 h 610"/>
                <a:gd name="T18" fmla="*/ 81 w 825"/>
                <a:gd name="T19" fmla="*/ 573 h 610"/>
                <a:gd name="T20" fmla="*/ 191 w 825"/>
                <a:gd name="T21" fmla="*/ 551 h 610"/>
                <a:gd name="T22" fmla="*/ 280 w 825"/>
                <a:gd name="T23" fmla="*/ 506 h 610"/>
                <a:gd name="T24" fmla="*/ 390 w 825"/>
                <a:gd name="T25" fmla="*/ 418 h 610"/>
                <a:gd name="T26" fmla="*/ 478 w 825"/>
                <a:gd name="T27" fmla="*/ 315 h 610"/>
                <a:gd name="T28" fmla="*/ 523 w 825"/>
                <a:gd name="T29" fmla="*/ 227 h 610"/>
                <a:gd name="T30" fmla="*/ 545 w 825"/>
                <a:gd name="T31" fmla="*/ 176 h 610"/>
                <a:gd name="T32" fmla="*/ 582 w 825"/>
                <a:gd name="T33" fmla="*/ 176 h 610"/>
                <a:gd name="T34" fmla="*/ 604 w 825"/>
                <a:gd name="T35" fmla="*/ 183 h 610"/>
                <a:gd name="T36" fmla="*/ 633 w 825"/>
                <a:gd name="T37" fmla="*/ 264 h 610"/>
                <a:gd name="T38" fmla="*/ 663 w 825"/>
                <a:gd name="T39" fmla="*/ 338 h 610"/>
                <a:gd name="T40" fmla="*/ 743 w 825"/>
                <a:gd name="T41" fmla="*/ 389 h 610"/>
                <a:gd name="T42" fmla="*/ 825 w 825"/>
                <a:gd name="T43" fmla="*/ 418 h 610"/>
                <a:gd name="T44" fmla="*/ 803 w 825"/>
                <a:gd name="T45" fmla="*/ 440 h 610"/>
                <a:gd name="T46" fmla="*/ 759 w 825"/>
                <a:gd name="T47" fmla="*/ 463 h 610"/>
                <a:gd name="T48" fmla="*/ 684 w 825"/>
                <a:gd name="T49" fmla="*/ 440 h 610"/>
                <a:gd name="T50" fmla="*/ 641 w 825"/>
                <a:gd name="T51" fmla="*/ 381 h 610"/>
                <a:gd name="T52" fmla="*/ 611 w 825"/>
                <a:gd name="T53" fmla="*/ 330 h 610"/>
                <a:gd name="T54" fmla="*/ 590 w 825"/>
                <a:gd name="T55" fmla="*/ 279 h 610"/>
                <a:gd name="T56" fmla="*/ 567 w 825"/>
                <a:gd name="T57" fmla="*/ 264 h 610"/>
                <a:gd name="T58" fmla="*/ 545 w 825"/>
                <a:gd name="T59" fmla="*/ 286 h 610"/>
                <a:gd name="T60" fmla="*/ 500 w 825"/>
                <a:gd name="T61" fmla="*/ 367 h 610"/>
                <a:gd name="T62" fmla="*/ 404 w 825"/>
                <a:gd name="T63" fmla="*/ 477 h 610"/>
                <a:gd name="T64" fmla="*/ 316 w 825"/>
                <a:gd name="T65" fmla="*/ 528 h 610"/>
                <a:gd name="T66" fmla="*/ 220 w 825"/>
                <a:gd name="T67" fmla="*/ 580 h 610"/>
                <a:gd name="T68" fmla="*/ 88 w 825"/>
                <a:gd name="T69" fmla="*/ 610 h 610"/>
                <a:gd name="T70" fmla="*/ 22 w 825"/>
                <a:gd name="T71" fmla="*/ 602 h 610"/>
                <a:gd name="T72" fmla="*/ 0 w 825"/>
                <a:gd name="T73" fmla="*/ 573 h 610"/>
                <a:gd name="T74" fmla="*/ 0 w 825"/>
                <a:gd name="T75" fmla="*/ 543 h 610"/>
                <a:gd name="T76" fmla="*/ 0 w 825"/>
                <a:gd name="T77" fmla="*/ 499 h 610"/>
                <a:gd name="T78" fmla="*/ 29 w 825"/>
                <a:gd name="T79" fmla="*/ 426 h 610"/>
                <a:gd name="T80" fmla="*/ 81 w 825"/>
                <a:gd name="T81" fmla="*/ 359 h 610"/>
                <a:gd name="T82" fmla="*/ 110 w 825"/>
                <a:gd name="T83" fmla="*/ 256 h 610"/>
                <a:gd name="T84" fmla="*/ 118 w 825"/>
                <a:gd name="T85" fmla="*/ 205 h 610"/>
                <a:gd name="T86" fmla="*/ 96 w 825"/>
                <a:gd name="T87" fmla="*/ 154 h 610"/>
                <a:gd name="T88" fmla="*/ 36 w 825"/>
                <a:gd name="T89" fmla="*/ 102 h 610"/>
                <a:gd name="T90" fmla="*/ 44 w 825"/>
                <a:gd name="T91" fmla="*/ 51 h 610"/>
                <a:gd name="T92" fmla="*/ 59 w 825"/>
                <a:gd name="T93"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5" h="610">
                  <a:moveTo>
                    <a:pt x="59" y="0"/>
                  </a:moveTo>
                  <a:lnTo>
                    <a:pt x="132" y="36"/>
                  </a:lnTo>
                  <a:lnTo>
                    <a:pt x="147" y="88"/>
                  </a:lnTo>
                  <a:lnTo>
                    <a:pt x="191" y="168"/>
                  </a:lnTo>
                  <a:lnTo>
                    <a:pt x="191" y="227"/>
                  </a:lnTo>
                  <a:lnTo>
                    <a:pt x="155" y="344"/>
                  </a:lnTo>
                  <a:lnTo>
                    <a:pt x="110" y="426"/>
                  </a:lnTo>
                  <a:lnTo>
                    <a:pt x="73" y="477"/>
                  </a:lnTo>
                  <a:lnTo>
                    <a:pt x="59" y="543"/>
                  </a:lnTo>
                  <a:lnTo>
                    <a:pt x="81" y="573"/>
                  </a:lnTo>
                  <a:lnTo>
                    <a:pt x="191" y="551"/>
                  </a:lnTo>
                  <a:lnTo>
                    <a:pt x="280" y="506"/>
                  </a:lnTo>
                  <a:lnTo>
                    <a:pt x="390" y="418"/>
                  </a:lnTo>
                  <a:lnTo>
                    <a:pt x="478" y="315"/>
                  </a:lnTo>
                  <a:lnTo>
                    <a:pt x="523" y="227"/>
                  </a:lnTo>
                  <a:lnTo>
                    <a:pt x="545" y="176"/>
                  </a:lnTo>
                  <a:lnTo>
                    <a:pt x="582" y="176"/>
                  </a:lnTo>
                  <a:lnTo>
                    <a:pt x="604" y="183"/>
                  </a:lnTo>
                  <a:lnTo>
                    <a:pt x="633" y="264"/>
                  </a:lnTo>
                  <a:lnTo>
                    <a:pt x="663" y="338"/>
                  </a:lnTo>
                  <a:lnTo>
                    <a:pt x="743" y="389"/>
                  </a:lnTo>
                  <a:lnTo>
                    <a:pt x="825" y="418"/>
                  </a:lnTo>
                  <a:lnTo>
                    <a:pt x="803" y="440"/>
                  </a:lnTo>
                  <a:lnTo>
                    <a:pt x="759" y="463"/>
                  </a:lnTo>
                  <a:lnTo>
                    <a:pt x="684" y="440"/>
                  </a:lnTo>
                  <a:lnTo>
                    <a:pt x="641" y="381"/>
                  </a:lnTo>
                  <a:lnTo>
                    <a:pt x="611" y="330"/>
                  </a:lnTo>
                  <a:lnTo>
                    <a:pt x="590" y="279"/>
                  </a:lnTo>
                  <a:lnTo>
                    <a:pt x="567" y="264"/>
                  </a:lnTo>
                  <a:lnTo>
                    <a:pt x="545" y="286"/>
                  </a:lnTo>
                  <a:lnTo>
                    <a:pt x="500" y="367"/>
                  </a:lnTo>
                  <a:lnTo>
                    <a:pt x="404" y="477"/>
                  </a:lnTo>
                  <a:lnTo>
                    <a:pt x="316" y="528"/>
                  </a:lnTo>
                  <a:lnTo>
                    <a:pt x="220" y="580"/>
                  </a:lnTo>
                  <a:lnTo>
                    <a:pt x="88" y="610"/>
                  </a:lnTo>
                  <a:lnTo>
                    <a:pt x="22" y="602"/>
                  </a:lnTo>
                  <a:lnTo>
                    <a:pt x="0" y="573"/>
                  </a:lnTo>
                  <a:lnTo>
                    <a:pt x="0" y="543"/>
                  </a:lnTo>
                  <a:lnTo>
                    <a:pt x="0" y="499"/>
                  </a:lnTo>
                  <a:lnTo>
                    <a:pt x="29" y="426"/>
                  </a:lnTo>
                  <a:lnTo>
                    <a:pt x="81" y="359"/>
                  </a:lnTo>
                  <a:lnTo>
                    <a:pt x="110" y="256"/>
                  </a:lnTo>
                  <a:lnTo>
                    <a:pt x="118" y="205"/>
                  </a:lnTo>
                  <a:lnTo>
                    <a:pt x="96" y="154"/>
                  </a:lnTo>
                  <a:lnTo>
                    <a:pt x="36" y="102"/>
                  </a:lnTo>
                  <a:lnTo>
                    <a:pt x="44" y="51"/>
                  </a:lnTo>
                  <a:lnTo>
                    <a:pt x="59"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p:nvSpPr>
          <p:spPr bwMode="auto">
            <a:xfrm>
              <a:off x="7631113" y="5487988"/>
              <a:ext cx="655638" cy="487363"/>
            </a:xfrm>
            <a:custGeom>
              <a:avLst/>
              <a:gdLst>
                <a:gd name="T0" fmla="*/ 59 w 825"/>
                <a:gd name="T1" fmla="*/ 0 h 613"/>
                <a:gd name="T2" fmla="*/ 133 w 825"/>
                <a:gd name="T3" fmla="*/ 37 h 613"/>
                <a:gd name="T4" fmla="*/ 147 w 825"/>
                <a:gd name="T5" fmla="*/ 89 h 613"/>
                <a:gd name="T6" fmla="*/ 192 w 825"/>
                <a:gd name="T7" fmla="*/ 169 h 613"/>
                <a:gd name="T8" fmla="*/ 192 w 825"/>
                <a:gd name="T9" fmla="*/ 228 h 613"/>
                <a:gd name="T10" fmla="*/ 155 w 825"/>
                <a:gd name="T11" fmla="*/ 347 h 613"/>
                <a:gd name="T12" fmla="*/ 111 w 825"/>
                <a:gd name="T13" fmla="*/ 428 h 613"/>
                <a:gd name="T14" fmla="*/ 74 w 825"/>
                <a:gd name="T15" fmla="*/ 480 h 613"/>
                <a:gd name="T16" fmla="*/ 59 w 825"/>
                <a:gd name="T17" fmla="*/ 546 h 613"/>
                <a:gd name="T18" fmla="*/ 82 w 825"/>
                <a:gd name="T19" fmla="*/ 576 h 613"/>
                <a:gd name="T20" fmla="*/ 192 w 825"/>
                <a:gd name="T21" fmla="*/ 554 h 613"/>
                <a:gd name="T22" fmla="*/ 280 w 825"/>
                <a:gd name="T23" fmla="*/ 509 h 613"/>
                <a:gd name="T24" fmla="*/ 390 w 825"/>
                <a:gd name="T25" fmla="*/ 421 h 613"/>
                <a:gd name="T26" fmla="*/ 478 w 825"/>
                <a:gd name="T27" fmla="*/ 318 h 613"/>
                <a:gd name="T28" fmla="*/ 523 w 825"/>
                <a:gd name="T29" fmla="*/ 228 h 613"/>
                <a:gd name="T30" fmla="*/ 545 w 825"/>
                <a:gd name="T31" fmla="*/ 177 h 613"/>
                <a:gd name="T32" fmla="*/ 582 w 825"/>
                <a:gd name="T33" fmla="*/ 177 h 613"/>
                <a:gd name="T34" fmla="*/ 605 w 825"/>
                <a:gd name="T35" fmla="*/ 185 h 613"/>
                <a:gd name="T36" fmla="*/ 633 w 825"/>
                <a:gd name="T37" fmla="*/ 266 h 613"/>
                <a:gd name="T38" fmla="*/ 664 w 825"/>
                <a:gd name="T39" fmla="*/ 340 h 613"/>
                <a:gd name="T40" fmla="*/ 744 w 825"/>
                <a:gd name="T41" fmla="*/ 391 h 613"/>
                <a:gd name="T42" fmla="*/ 825 w 825"/>
                <a:gd name="T43" fmla="*/ 421 h 613"/>
                <a:gd name="T44" fmla="*/ 803 w 825"/>
                <a:gd name="T45" fmla="*/ 444 h 613"/>
                <a:gd name="T46" fmla="*/ 760 w 825"/>
                <a:gd name="T47" fmla="*/ 465 h 613"/>
                <a:gd name="T48" fmla="*/ 685 w 825"/>
                <a:gd name="T49" fmla="*/ 444 h 613"/>
                <a:gd name="T50" fmla="*/ 641 w 825"/>
                <a:gd name="T51" fmla="*/ 384 h 613"/>
                <a:gd name="T52" fmla="*/ 611 w 825"/>
                <a:gd name="T53" fmla="*/ 332 h 613"/>
                <a:gd name="T54" fmla="*/ 590 w 825"/>
                <a:gd name="T55" fmla="*/ 281 h 613"/>
                <a:gd name="T56" fmla="*/ 568 w 825"/>
                <a:gd name="T57" fmla="*/ 266 h 613"/>
                <a:gd name="T58" fmla="*/ 545 w 825"/>
                <a:gd name="T59" fmla="*/ 287 h 613"/>
                <a:gd name="T60" fmla="*/ 501 w 825"/>
                <a:gd name="T61" fmla="*/ 369 h 613"/>
                <a:gd name="T62" fmla="*/ 405 w 825"/>
                <a:gd name="T63" fmla="*/ 480 h 613"/>
                <a:gd name="T64" fmla="*/ 317 w 825"/>
                <a:gd name="T65" fmla="*/ 532 h 613"/>
                <a:gd name="T66" fmla="*/ 221 w 825"/>
                <a:gd name="T67" fmla="*/ 583 h 613"/>
                <a:gd name="T68" fmla="*/ 88 w 825"/>
                <a:gd name="T69" fmla="*/ 613 h 613"/>
                <a:gd name="T70" fmla="*/ 22 w 825"/>
                <a:gd name="T71" fmla="*/ 605 h 613"/>
                <a:gd name="T72" fmla="*/ 0 w 825"/>
                <a:gd name="T73" fmla="*/ 576 h 613"/>
                <a:gd name="T74" fmla="*/ 0 w 825"/>
                <a:gd name="T75" fmla="*/ 546 h 613"/>
                <a:gd name="T76" fmla="*/ 0 w 825"/>
                <a:gd name="T77" fmla="*/ 503 h 613"/>
                <a:gd name="T78" fmla="*/ 29 w 825"/>
                <a:gd name="T79" fmla="*/ 428 h 613"/>
                <a:gd name="T80" fmla="*/ 82 w 825"/>
                <a:gd name="T81" fmla="*/ 362 h 613"/>
                <a:gd name="T82" fmla="*/ 111 w 825"/>
                <a:gd name="T83" fmla="*/ 258 h 613"/>
                <a:gd name="T84" fmla="*/ 118 w 825"/>
                <a:gd name="T85" fmla="*/ 207 h 613"/>
                <a:gd name="T86" fmla="*/ 96 w 825"/>
                <a:gd name="T87" fmla="*/ 155 h 613"/>
                <a:gd name="T88" fmla="*/ 37 w 825"/>
                <a:gd name="T89" fmla="*/ 103 h 613"/>
                <a:gd name="T90" fmla="*/ 45 w 825"/>
                <a:gd name="T91" fmla="*/ 51 h 613"/>
                <a:gd name="T92" fmla="*/ 59 w 825"/>
                <a:gd name="T93"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5" h="613">
                  <a:moveTo>
                    <a:pt x="59" y="0"/>
                  </a:moveTo>
                  <a:lnTo>
                    <a:pt x="133" y="37"/>
                  </a:lnTo>
                  <a:lnTo>
                    <a:pt x="147" y="89"/>
                  </a:lnTo>
                  <a:lnTo>
                    <a:pt x="192" y="169"/>
                  </a:lnTo>
                  <a:lnTo>
                    <a:pt x="192" y="228"/>
                  </a:lnTo>
                  <a:lnTo>
                    <a:pt x="155" y="347"/>
                  </a:lnTo>
                  <a:lnTo>
                    <a:pt x="111" y="428"/>
                  </a:lnTo>
                  <a:lnTo>
                    <a:pt x="74" y="480"/>
                  </a:lnTo>
                  <a:lnTo>
                    <a:pt x="59" y="546"/>
                  </a:lnTo>
                  <a:lnTo>
                    <a:pt x="82" y="576"/>
                  </a:lnTo>
                  <a:lnTo>
                    <a:pt x="192" y="554"/>
                  </a:lnTo>
                  <a:lnTo>
                    <a:pt x="280" y="509"/>
                  </a:lnTo>
                  <a:lnTo>
                    <a:pt x="390" y="421"/>
                  </a:lnTo>
                  <a:lnTo>
                    <a:pt x="478" y="318"/>
                  </a:lnTo>
                  <a:lnTo>
                    <a:pt x="523" y="228"/>
                  </a:lnTo>
                  <a:lnTo>
                    <a:pt x="545" y="177"/>
                  </a:lnTo>
                  <a:lnTo>
                    <a:pt x="582" y="177"/>
                  </a:lnTo>
                  <a:lnTo>
                    <a:pt x="605" y="185"/>
                  </a:lnTo>
                  <a:lnTo>
                    <a:pt x="633" y="266"/>
                  </a:lnTo>
                  <a:lnTo>
                    <a:pt x="664" y="340"/>
                  </a:lnTo>
                  <a:lnTo>
                    <a:pt x="744" y="391"/>
                  </a:lnTo>
                  <a:lnTo>
                    <a:pt x="825" y="421"/>
                  </a:lnTo>
                  <a:lnTo>
                    <a:pt x="803" y="444"/>
                  </a:lnTo>
                  <a:lnTo>
                    <a:pt x="760" y="465"/>
                  </a:lnTo>
                  <a:lnTo>
                    <a:pt x="685" y="444"/>
                  </a:lnTo>
                  <a:lnTo>
                    <a:pt x="641" y="384"/>
                  </a:lnTo>
                  <a:lnTo>
                    <a:pt x="611" y="332"/>
                  </a:lnTo>
                  <a:lnTo>
                    <a:pt x="590" y="281"/>
                  </a:lnTo>
                  <a:lnTo>
                    <a:pt x="568" y="266"/>
                  </a:lnTo>
                  <a:lnTo>
                    <a:pt x="545" y="287"/>
                  </a:lnTo>
                  <a:lnTo>
                    <a:pt x="501" y="369"/>
                  </a:lnTo>
                  <a:lnTo>
                    <a:pt x="405" y="480"/>
                  </a:lnTo>
                  <a:lnTo>
                    <a:pt x="317" y="532"/>
                  </a:lnTo>
                  <a:lnTo>
                    <a:pt x="221" y="583"/>
                  </a:lnTo>
                  <a:lnTo>
                    <a:pt x="88" y="613"/>
                  </a:lnTo>
                  <a:lnTo>
                    <a:pt x="22" y="605"/>
                  </a:lnTo>
                  <a:lnTo>
                    <a:pt x="0" y="576"/>
                  </a:lnTo>
                  <a:lnTo>
                    <a:pt x="0" y="546"/>
                  </a:lnTo>
                  <a:lnTo>
                    <a:pt x="0" y="503"/>
                  </a:lnTo>
                  <a:lnTo>
                    <a:pt x="29" y="428"/>
                  </a:lnTo>
                  <a:lnTo>
                    <a:pt x="82" y="362"/>
                  </a:lnTo>
                  <a:lnTo>
                    <a:pt x="111" y="258"/>
                  </a:lnTo>
                  <a:lnTo>
                    <a:pt x="118" y="207"/>
                  </a:lnTo>
                  <a:lnTo>
                    <a:pt x="96" y="155"/>
                  </a:lnTo>
                  <a:lnTo>
                    <a:pt x="37" y="103"/>
                  </a:lnTo>
                  <a:lnTo>
                    <a:pt x="45" y="51"/>
                  </a:lnTo>
                  <a:lnTo>
                    <a:pt x="59"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p:cNvSpPr>
            <p:nvPr/>
          </p:nvSpPr>
          <p:spPr bwMode="auto">
            <a:xfrm>
              <a:off x="6704013" y="5610225"/>
              <a:ext cx="636588" cy="431800"/>
            </a:xfrm>
            <a:custGeom>
              <a:avLst/>
              <a:gdLst>
                <a:gd name="T0" fmla="*/ 691 w 801"/>
                <a:gd name="T1" fmla="*/ 37 h 544"/>
                <a:gd name="T2" fmla="*/ 646 w 801"/>
                <a:gd name="T3" fmla="*/ 0 h 544"/>
                <a:gd name="T4" fmla="*/ 602 w 801"/>
                <a:gd name="T5" fmla="*/ 0 h 544"/>
                <a:gd name="T6" fmla="*/ 581 w 801"/>
                <a:gd name="T7" fmla="*/ 37 h 544"/>
                <a:gd name="T8" fmla="*/ 587 w 801"/>
                <a:gd name="T9" fmla="*/ 81 h 544"/>
                <a:gd name="T10" fmla="*/ 669 w 801"/>
                <a:gd name="T11" fmla="*/ 221 h 544"/>
                <a:gd name="T12" fmla="*/ 742 w 801"/>
                <a:gd name="T13" fmla="*/ 368 h 544"/>
                <a:gd name="T14" fmla="*/ 749 w 801"/>
                <a:gd name="T15" fmla="*/ 448 h 544"/>
                <a:gd name="T16" fmla="*/ 728 w 801"/>
                <a:gd name="T17" fmla="*/ 493 h 544"/>
                <a:gd name="T18" fmla="*/ 669 w 801"/>
                <a:gd name="T19" fmla="*/ 493 h 544"/>
                <a:gd name="T20" fmla="*/ 499 w 801"/>
                <a:gd name="T21" fmla="*/ 499 h 544"/>
                <a:gd name="T22" fmla="*/ 345 w 801"/>
                <a:gd name="T23" fmla="*/ 485 h 544"/>
                <a:gd name="T24" fmla="*/ 264 w 801"/>
                <a:gd name="T25" fmla="*/ 448 h 544"/>
                <a:gd name="T26" fmla="*/ 198 w 801"/>
                <a:gd name="T27" fmla="*/ 419 h 544"/>
                <a:gd name="T28" fmla="*/ 161 w 801"/>
                <a:gd name="T29" fmla="*/ 419 h 544"/>
                <a:gd name="T30" fmla="*/ 117 w 801"/>
                <a:gd name="T31" fmla="*/ 462 h 544"/>
                <a:gd name="T32" fmla="*/ 14 w 801"/>
                <a:gd name="T33" fmla="*/ 478 h 544"/>
                <a:gd name="T34" fmla="*/ 0 w 801"/>
                <a:gd name="T35" fmla="*/ 507 h 544"/>
                <a:gd name="T36" fmla="*/ 65 w 801"/>
                <a:gd name="T37" fmla="*/ 515 h 544"/>
                <a:gd name="T38" fmla="*/ 161 w 801"/>
                <a:gd name="T39" fmla="*/ 507 h 544"/>
                <a:gd name="T40" fmla="*/ 190 w 801"/>
                <a:gd name="T41" fmla="*/ 493 h 544"/>
                <a:gd name="T42" fmla="*/ 272 w 801"/>
                <a:gd name="T43" fmla="*/ 522 h 544"/>
                <a:gd name="T44" fmla="*/ 337 w 801"/>
                <a:gd name="T45" fmla="*/ 522 h 544"/>
                <a:gd name="T46" fmla="*/ 433 w 801"/>
                <a:gd name="T47" fmla="*/ 536 h 544"/>
                <a:gd name="T48" fmla="*/ 573 w 801"/>
                <a:gd name="T49" fmla="*/ 544 h 544"/>
                <a:gd name="T50" fmla="*/ 698 w 801"/>
                <a:gd name="T51" fmla="*/ 536 h 544"/>
                <a:gd name="T52" fmla="*/ 771 w 801"/>
                <a:gd name="T53" fmla="*/ 515 h 544"/>
                <a:gd name="T54" fmla="*/ 801 w 801"/>
                <a:gd name="T55" fmla="*/ 478 h 544"/>
                <a:gd name="T56" fmla="*/ 801 w 801"/>
                <a:gd name="T57" fmla="*/ 426 h 544"/>
                <a:gd name="T58" fmla="*/ 801 w 801"/>
                <a:gd name="T59" fmla="*/ 331 h 544"/>
                <a:gd name="T60" fmla="*/ 765 w 801"/>
                <a:gd name="T61" fmla="*/ 235 h 544"/>
                <a:gd name="T62" fmla="*/ 728 w 801"/>
                <a:gd name="T63" fmla="*/ 132 h 544"/>
                <a:gd name="T64" fmla="*/ 691 w 801"/>
                <a:gd name="T65" fmla="*/ 3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1" h="544">
                  <a:moveTo>
                    <a:pt x="691" y="37"/>
                  </a:moveTo>
                  <a:lnTo>
                    <a:pt x="646" y="0"/>
                  </a:lnTo>
                  <a:lnTo>
                    <a:pt x="602" y="0"/>
                  </a:lnTo>
                  <a:lnTo>
                    <a:pt x="581" y="37"/>
                  </a:lnTo>
                  <a:lnTo>
                    <a:pt x="587" y="81"/>
                  </a:lnTo>
                  <a:lnTo>
                    <a:pt x="669" y="221"/>
                  </a:lnTo>
                  <a:lnTo>
                    <a:pt x="742" y="368"/>
                  </a:lnTo>
                  <a:lnTo>
                    <a:pt x="749" y="448"/>
                  </a:lnTo>
                  <a:lnTo>
                    <a:pt x="728" y="493"/>
                  </a:lnTo>
                  <a:lnTo>
                    <a:pt x="669" y="493"/>
                  </a:lnTo>
                  <a:lnTo>
                    <a:pt x="499" y="499"/>
                  </a:lnTo>
                  <a:lnTo>
                    <a:pt x="345" y="485"/>
                  </a:lnTo>
                  <a:lnTo>
                    <a:pt x="264" y="448"/>
                  </a:lnTo>
                  <a:lnTo>
                    <a:pt x="198" y="419"/>
                  </a:lnTo>
                  <a:lnTo>
                    <a:pt x="161" y="419"/>
                  </a:lnTo>
                  <a:lnTo>
                    <a:pt x="117" y="462"/>
                  </a:lnTo>
                  <a:lnTo>
                    <a:pt x="14" y="478"/>
                  </a:lnTo>
                  <a:lnTo>
                    <a:pt x="0" y="507"/>
                  </a:lnTo>
                  <a:lnTo>
                    <a:pt x="65" y="515"/>
                  </a:lnTo>
                  <a:lnTo>
                    <a:pt x="161" y="507"/>
                  </a:lnTo>
                  <a:lnTo>
                    <a:pt x="190" y="493"/>
                  </a:lnTo>
                  <a:lnTo>
                    <a:pt x="272" y="522"/>
                  </a:lnTo>
                  <a:lnTo>
                    <a:pt x="337" y="522"/>
                  </a:lnTo>
                  <a:lnTo>
                    <a:pt x="433" y="536"/>
                  </a:lnTo>
                  <a:lnTo>
                    <a:pt x="573" y="544"/>
                  </a:lnTo>
                  <a:lnTo>
                    <a:pt x="698" y="536"/>
                  </a:lnTo>
                  <a:lnTo>
                    <a:pt x="771" y="515"/>
                  </a:lnTo>
                  <a:lnTo>
                    <a:pt x="801" y="478"/>
                  </a:lnTo>
                  <a:lnTo>
                    <a:pt x="801" y="426"/>
                  </a:lnTo>
                  <a:lnTo>
                    <a:pt x="801" y="331"/>
                  </a:lnTo>
                  <a:lnTo>
                    <a:pt x="765" y="235"/>
                  </a:lnTo>
                  <a:lnTo>
                    <a:pt x="728" y="132"/>
                  </a:lnTo>
                  <a:lnTo>
                    <a:pt x="691" y="3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auto">
            <a:xfrm>
              <a:off x="6710363" y="5557838"/>
              <a:ext cx="560388" cy="403225"/>
            </a:xfrm>
            <a:custGeom>
              <a:avLst/>
              <a:gdLst>
                <a:gd name="T0" fmla="*/ 610 w 706"/>
                <a:gd name="T1" fmla="*/ 0 h 507"/>
                <a:gd name="T2" fmla="*/ 573 w 706"/>
                <a:gd name="T3" fmla="*/ 36 h 507"/>
                <a:gd name="T4" fmla="*/ 566 w 706"/>
                <a:gd name="T5" fmla="*/ 95 h 507"/>
                <a:gd name="T6" fmla="*/ 573 w 706"/>
                <a:gd name="T7" fmla="*/ 176 h 507"/>
                <a:gd name="T8" fmla="*/ 596 w 706"/>
                <a:gd name="T9" fmla="*/ 271 h 507"/>
                <a:gd name="T10" fmla="*/ 610 w 706"/>
                <a:gd name="T11" fmla="*/ 381 h 507"/>
                <a:gd name="T12" fmla="*/ 625 w 706"/>
                <a:gd name="T13" fmla="*/ 434 h 507"/>
                <a:gd name="T14" fmla="*/ 617 w 706"/>
                <a:gd name="T15" fmla="*/ 455 h 507"/>
                <a:gd name="T16" fmla="*/ 543 w 706"/>
                <a:gd name="T17" fmla="*/ 463 h 507"/>
                <a:gd name="T18" fmla="*/ 404 w 706"/>
                <a:gd name="T19" fmla="*/ 470 h 507"/>
                <a:gd name="T20" fmla="*/ 287 w 706"/>
                <a:gd name="T21" fmla="*/ 448 h 507"/>
                <a:gd name="T22" fmla="*/ 199 w 706"/>
                <a:gd name="T23" fmla="*/ 404 h 507"/>
                <a:gd name="T24" fmla="*/ 154 w 706"/>
                <a:gd name="T25" fmla="*/ 397 h 507"/>
                <a:gd name="T26" fmla="*/ 95 w 706"/>
                <a:gd name="T27" fmla="*/ 434 h 507"/>
                <a:gd name="T28" fmla="*/ 44 w 706"/>
                <a:gd name="T29" fmla="*/ 440 h 507"/>
                <a:gd name="T30" fmla="*/ 0 w 706"/>
                <a:gd name="T31" fmla="*/ 455 h 507"/>
                <a:gd name="T32" fmla="*/ 7 w 706"/>
                <a:gd name="T33" fmla="*/ 477 h 507"/>
                <a:gd name="T34" fmla="*/ 66 w 706"/>
                <a:gd name="T35" fmla="*/ 477 h 507"/>
                <a:gd name="T36" fmla="*/ 125 w 706"/>
                <a:gd name="T37" fmla="*/ 477 h 507"/>
                <a:gd name="T38" fmla="*/ 169 w 706"/>
                <a:gd name="T39" fmla="*/ 455 h 507"/>
                <a:gd name="T40" fmla="*/ 213 w 706"/>
                <a:gd name="T41" fmla="*/ 463 h 507"/>
                <a:gd name="T42" fmla="*/ 265 w 706"/>
                <a:gd name="T43" fmla="*/ 492 h 507"/>
                <a:gd name="T44" fmla="*/ 345 w 706"/>
                <a:gd name="T45" fmla="*/ 492 h 507"/>
                <a:gd name="T46" fmla="*/ 478 w 706"/>
                <a:gd name="T47" fmla="*/ 507 h 507"/>
                <a:gd name="T48" fmla="*/ 602 w 706"/>
                <a:gd name="T49" fmla="*/ 499 h 507"/>
                <a:gd name="T50" fmla="*/ 684 w 706"/>
                <a:gd name="T51" fmla="*/ 477 h 507"/>
                <a:gd name="T52" fmla="*/ 706 w 706"/>
                <a:gd name="T53" fmla="*/ 440 h 507"/>
                <a:gd name="T54" fmla="*/ 662 w 706"/>
                <a:gd name="T55" fmla="*/ 381 h 507"/>
                <a:gd name="T56" fmla="*/ 647 w 706"/>
                <a:gd name="T57" fmla="*/ 301 h 507"/>
                <a:gd name="T58" fmla="*/ 647 w 706"/>
                <a:gd name="T59" fmla="*/ 220 h 507"/>
                <a:gd name="T60" fmla="*/ 654 w 706"/>
                <a:gd name="T61" fmla="*/ 146 h 507"/>
                <a:gd name="T62" fmla="*/ 669 w 706"/>
                <a:gd name="T63" fmla="*/ 66 h 507"/>
                <a:gd name="T64" fmla="*/ 610 w 706"/>
                <a:gd name="T65"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07">
                  <a:moveTo>
                    <a:pt x="610" y="0"/>
                  </a:moveTo>
                  <a:lnTo>
                    <a:pt x="573" y="36"/>
                  </a:lnTo>
                  <a:lnTo>
                    <a:pt x="566" y="95"/>
                  </a:lnTo>
                  <a:lnTo>
                    <a:pt x="573" y="176"/>
                  </a:lnTo>
                  <a:lnTo>
                    <a:pt x="596" y="271"/>
                  </a:lnTo>
                  <a:lnTo>
                    <a:pt x="610" y="381"/>
                  </a:lnTo>
                  <a:lnTo>
                    <a:pt x="625" y="434"/>
                  </a:lnTo>
                  <a:lnTo>
                    <a:pt x="617" y="455"/>
                  </a:lnTo>
                  <a:lnTo>
                    <a:pt x="543" y="463"/>
                  </a:lnTo>
                  <a:lnTo>
                    <a:pt x="404" y="470"/>
                  </a:lnTo>
                  <a:lnTo>
                    <a:pt x="287" y="448"/>
                  </a:lnTo>
                  <a:lnTo>
                    <a:pt x="199" y="404"/>
                  </a:lnTo>
                  <a:lnTo>
                    <a:pt x="154" y="397"/>
                  </a:lnTo>
                  <a:lnTo>
                    <a:pt x="95" y="434"/>
                  </a:lnTo>
                  <a:lnTo>
                    <a:pt x="44" y="440"/>
                  </a:lnTo>
                  <a:lnTo>
                    <a:pt x="0" y="455"/>
                  </a:lnTo>
                  <a:lnTo>
                    <a:pt x="7" y="477"/>
                  </a:lnTo>
                  <a:lnTo>
                    <a:pt x="66" y="477"/>
                  </a:lnTo>
                  <a:lnTo>
                    <a:pt x="125" y="477"/>
                  </a:lnTo>
                  <a:lnTo>
                    <a:pt x="169" y="455"/>
                  </a:lnTo>
                  <a:lnTo>
                    <a:pt x="213" y="463"/>
                  </a:lnTo>
                  <a:lnTo>
                    <a:pt x="265" y="492"/>
                  </a:lnTo>
                  <a:lnTo>
                    <a:pt x="345" y="492"/>
                  </a:lnTo>
                  <a:lnTo>
                    <a:pt x="478" y="507"/>
                  </a:lnTo>
                  <a:lnTo>
                    <a:pt x="602" y="499"/>
                  </a:lnTo>
                  <a:lnTo>
                    <a:pt x="684" y="477"/>
                  </a:lnTo>
                  <a:lnTo>
                    <a:pt x="706" y="440"/>
                  </a:lnTo>
                  <a:lnTo>
                    <a:pt x="662" y="381"/>
                  </a:lnTo>
                  <a:lnTo>
                    <a:pt x="647" y="301"/>
                  </a:lnTo>
                  <a:lnTo>
                    <a:pt x="647" y="220"/>
                  </a:lnTo>
                  <a:lnTo>
                    <a:pt x="654" y="146"/>
                  </a:lnTo>
                  <a:lnTo>
                    <a:pt x="669" y="66"/>
                  </a:lnTo>
                  <a:lnTo>
                    <a:pt x="61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p:nvSpPr>
          <p:spPr bwMode="auto">
            <a:xfrm>
              <a:off x="6711951" y="5502275"/>
              <a:ext cx="415925" cy="382588"/>
            </a:xfrm>
            <a:custGeom>
              <a:avLst/>
              <a:gdLst>
                <a:gd name="T0" fmla="*/ 513 w 525"/>
                <a:gd name="T1" fmla="*/ 190 h 481"/>
                <a:gd name="T2" fmla="*/ 525 w 525"/>
                <a:gd name="T3" fmla="*/ 131 h 481"/>
                <a:gd name="T4" fmla="*/ 499 w 525"/>
                <a:gd name="T5" fmla="*/ 65 h 481"/>
                <a:gd name="T6" fmla="*/ 425 w 525"/>
                <a:gd name="T7" fmla="*/ 18 h 481"/>
                <a:gd name="T8" fmla="*/ 286 w 525"/>
                <a:gd name="T9" fmla="*/ 0 h 481"/>
                <a:gd name="T10" fmla="*/ 132 w 525"/>
                <a:gd name="T11" fmla="*/ 32 h 481"/>
                <a:gd name="T12" fmla="*/ 15 w 525"/>
                <a:gd name="T13" fmla="*/ 99 h 481"/>
                <a:gd name="T14" fmla="*/ 0 w 525"/>
                <a:gd name="T15" fmla="*/ 168 h 481"/>
                <a:gd name="T16" fmla="*/ 0 w 525"/>
                <a:gd name="T17" fmla="*/ 256 h 481"/>
                <a:gd name="T18" fmla="*/ 63 w 525"/>
                <a:gd name="T19" fmla="*/ 309 h 481"/>
                <a:gd name="T20" fmla="*/ 124 w 525"/>
                <a:gd name="T21" fmla="*/ 330 h 481"/>
                <a:gd name="T22" fmla="*/ 212 w 525"/>
                <a:gd name="T23" fmla="*/ 330 h 481"/>
                <a:gd name="T24" fmla="*/ 297 w 525"/>
                <a:gd name="T25" fmla="*/ 326 h 481"/>
                <a:gd name="T26" fmla="*/ 355 w 525"/>
                <a:gd name="T27" fmla="*/ 426 h 481"/>
                <a:gd name="T28" fmla="*/ 392 w 525"/>
                <a:gd name="T29" fmla="*/ 474 h 481"/>
                <a:gd name="T30" fmla="*/ 422 w 525"/>
                <a:gd name="T31" fmla="*/ 481 h 481"/>
                <a:gd name="T32" fmla="*/ 422 w 525"/>
                <a:gd name="T33" fmla="*/ 459 h 481"/>
                <a:gd name="T34" fmla="*/ 345 w 525"/>
                <a:gd name="T35" fmla="*/ 320 h 481"/>
                <a:gd name="T36" fmla="*/ 418 w 525"/>
                <a:gd name="T37" fmla="*/ 286 h 481"/>
                <a:gd name="T38" fmla="*/ 488 w 525"/>
                <a:gd name="T39" fmla="*/ 224 h 481"/>
                <a:gd name="T40" fmla="*/ 513 w 525"/>
                <a:gd name="T41" fmla="*/ 19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5" h="481">
                  <a:moveTo>
                    <a:pt x="513" y="190"/>
                  </a:moveTo>
                  <a:lnTo>
                    <a:pt x="525" y="131"/>
                  </a:lnTo>
                  <a:lnTo>
                    <a:pt x="499" y="65"/>
                  </a:lnTo>
                  <a:lnTo>
                    <a:pt x="425" y="18"/>
                  </a:lnTo>
                  <a:lnTo>
                    <a:pt x="286" y="0"/>
                  </a:lnTo>
                  <a:lnTo>
                    <a:pt x="132" y="32"/>
                  </a:lnTo>
                  <a:lnTo>
                    <a:pt x="15" y="99"/>
                  </a:lnTo>
                  <a:lnTo>
                    <a:pt x="0" y="168"/>
                  </a:lnTo>
                  <a:lnTo>
                    <a:pt x="0" y="256"/>
                  </a:lnTo>
                  <a:lnTo>
                    <a:pt x="63" y="309"/>
                  </a:lnTo>
                  <a:lnTo>
                    <a:pt x="124" y="330"/>
                  </a:lnTo>
                  <a:lnTo>
                    <a:pt x="212" y="330"/>
                  </a:lnTo>
                  <a:lnTo>
                    <a:pt x="297" y="326"/>
                  </a:lnTo>
                  <a:lnTo>
                    <a:pt x="355" y="426"/>
                  </a:lnTo>
                  <a:lnTo>
                    <a:pt x="392" y="474"/>
                  </a:lnTo>
                  <a:lnTo>
                    <a:pt x="422" y="481"/>
                  </a:lnTo>
                  <a:lnTo>
                    <a:pt x="422" y="459"/>
                  </a:lnTo>
                  <a:lnTo>
                    <a:pt x="345" y="320"/>
                  </a:lnTo>
                  <a:lnTo>
                    <a:pt x="418" y="286"/>
                  </a:lnTo>
                  <a:lnTo>
                    <a:pt x="488" y="224"/>
                  </a:lnTo>
                  <a:lnTo>
                    <a:pt x="513" y="19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46" name="Group 1045"/>
          <p:cNvGrpSpPr/>
          <p:nvPr/>
        </p:nvGrpSpPr>
        <p:grpSpPr>
          <a:xfrm>
            <a:off x="561975" y="1319213"/>
            <a:ext cx="1873250" cy="1881187"/>
            <a:chOff x="561975" y="1319213"/>
            <a:chExt cx="1873250" cy="1881187"/>
          </a:xfrm>
        </p:grpSpPr>
        <p:sp>
          <p:nvSpPr>
            <p:cNvPr id="24" name="AutoShape 22"/>
            <p:cNvSpPr>
              <a:spLocks noChangeAspect="1" noChangeArrowheads="1" noTextEdit="1"/>
            </p:cNvSpPr>
            <p:nvPr/>
          </p:nvSpPr>
          <p:spPr bwMode="auto">
            <a:xfrm>
              <a:off x="561975" y="1319213"/>
              <a:ext cx="187325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24"/>
            <p:cNvSpPr>
              <a:spLocks/>
            </p:cNvSpPr>
            <p:nvPr/>
          </p:nvSpPr>
          <p:spPr bwMode="auto">
            <a:xfrm>
              <a:off x="671513" y="2365377"/>
              <a:ext cx="803275" cy="828675"/>
            </a:xfrm>
            <a:custGeom>
              <a:avLst/>
              <a:gdLst>
                <a:gd name="T0" fmla="*/ 262 w 1012"/>
                <a:gd name="T1" fmla="*/ 0 h 1045"/>
                <a:gd name="T2" fmla="*/ 296 w 1012"/>
                <a:gd name="T3" fmla="*/ 132 h 1045"/>
                <a:gd name="T4" fmla="*/ 347 w 1012"/>
                <a:gd name="T5" fmla="*/ 235 h 1045"/>
                <a:gd name="T6" fmla="*/ 406 w 1012"/>
                <a:gd name="T7" fmla="*/ 323 h 1045"/>
                <a:gd name="T8" fmla="*/ 472 w 1012"/>
                <a:gd name="T9" fmla="*/ 408 h 1045"/>
                <a:gd name="T10" fmla="*/ 590 w 1012"/>
                <a:gd name="T11" fmla="*/ 526 h 1045"/>
                <a:gd name="T12" fmla="*/ 683 w 1012"/>
                <a:gd name="T13" fmla="*/ 604 h 1045"/>
                <a:gd name="T14" fmla="*/ 771 w 1012"/>
                <a:gd name="T15" fmla="*/ 669 h 1045"/>
                <a:gd name="T16" fmla="*/ 883 w 1012"/>
                <a:gd name="T17" fmla="*/ 710 h 1045"/>
                <a:gd name="T18" fmla="*/ 1012 w 1012"/>
                <a:gd name="T19" fmla="*/ 748 h 1045"/>
                <a:gd name="T20" fmla="*/ 981 w 1012"/>
                <a:gd name="T21" fmla="*/ 781 h 1045"/>
                <a:gd name="T22" fmla="*/ 836 w 1012"/>
                <a:gd name="T23" fmla="*/ 861 h 1045"/>
                <a:gd name="T24" fmla="*/ 590 w 1012"/>
                <a:gd name="T25" fmla="*/ 1004 h 1045"/>
                <a:gd name="T26" fmla="*/ 534 w 1012"/>
                <a:gd name="T27" fmla="*/ 1045 h 1045"/>
                <a:gd name="T28" fmla="*/ 540 w 1012"/>
                <a:gd name="T29" fmla="*/ 1018 h 1045"/>
                <a:gd name="T30" fmla="*/ 579 w 1012"/>
                <a:gd name="T31" fmla="*/ 946 h 1045"/>
                <a:gd name="T32" fmla="*/ 605 w 1012"/>
                <a:gd name="T33" fmla="*/ 899 h 1045"/>
                <a:gd name="T34" fmla="*/ 597 w 1012"/>
                <a:gd name="T35" fmla="*/ 855 h 1045"/>
                <a:gd name="T36" fmla="*/ 551 w 1012"/>
                <a:gd name="T37" fmla="*/ 820 h 1045"/>
                <a:gd name="T38" fmla="*/ 494 w 1012"/>
                <a:gd name="T39" fmla="*/ 820 h 1045"/>
                <a:gd name="T40" fmla="*/ 428 w 1012"/>
                <a:gd name="T41" fmla="*/ 834 h 1045"/>
                <a:gd name="T42" fmla="*/ 350 w 1012"/>
                <a:gd name="T43" fmla="*/ 878 h 1045"/>
                <a:gd name="T44" fmla="*/ 303 w 1012"/>
                <a:gd name="T45" fmla="*/ 905 h 1045"/>
                <a:gd name="T46" fmla="*/ 340 w 1012"/>
                <a:gd name="T47" fmla="*/ 826 h 1045"/>
                <a:gd name="T48" fmla="*/ 376 w 1012"/>
                <a:gd name="T49" fmla="*/ 730 h 1045"/>
                <a:gd name="T50" fmla="*/ 394 w 1012"/>
                <a:gd name="T51" fmla="*/ 622 h 1045"/>
                <a:gd name="T52" fmla="*/ 383 w 1012"/>
                <a:gd name="T53" fmla="*/ 549 h 1045"/>
                <a:gd name="T54" fmla="*/ 362 w 1012"/>
                <a:gd name="T55" fmla="*/ 497 h 1045"/>
                <a:gd name="T56" fmla="*/ 321 w 1012"/>
                <a:gd name="T57" fmla="*/ 471 h 1045"/>
                <a:gd name="T58" fmla="*/ 274 w 1012"/>
                <a:gd name="T59" fmla="*/ 460 h 1045"/>
                <a:gd name="T60" fmla="*/ 191 w 1012"/>
                <a:gd name="T61" fmla="*/ 468 h 1045"/>
                <a:gd name="T62" fmla="*/ 104 w 1012"/>
                <a:gd name="T63" fmla="*/ 486 h 1045"/>
                <a:gd name="T64" fmla="*/ 0 w 1012"/>
                <a:gd name="T65" fmla="*/ 507 h 1045"/>
                <a:gd name="T66" fmla="*/ 73 w 1012"/>
                <a:gd name="T67" fmla="*/ 446 h 1045"/>
                <a:gd name="T68" fmla="*/ 112 w 1012"/>
                <a:gd name="T69" fmla="*/ 392 h 1045"/>
                <a:gd name="T70" fmla="*/ 151 w 1012"/>
                <a:gd name="T71" fmla="*/ 315 h 1045"/>
                <a:gd name="T72" fmla="*/ 205 w 1012"/>
                <a:gd name="T73" fmla="*/ 197 h 1045"/>
                <a:gd name="T74" fmla="*/ 235 w 1012"/>
                <a:gd name="T75" fmla="*/ 79 h 1045"/>
                <a:gd name="T76" fmla="*/ 262 w 1012"/>
                <a:gd name="T77" fmla="*/ 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2" h="1045">
                  <a:moveTo>
                    <a:pt x="262" y="0"/>
                  </a:moveTo>
                  <a:lnTo>
                    <a:pt x="296" y="132"/>
                  </a:lnTo>
                  <a:lnTo>
                    <a:pt x="347" y="235"/>
                  </a:lnTo>
                  <a:lnTo>
                    <a:pt x="406" y="323"/>
                  </a:lnTo>
                  <a:lnTo>
                    <a:pt x="472" y="408"/>
                  </a:lnTo>
                  <a:lnTo>
                    <a:pt x="590" y="526"/>
                  </a:lnTo>
                  <a:lnTo>
                    <a:pt x="683" y="604"/>
                  </a:lnTo>
                  <a:lnTo>
                    <a:pt x="771" y="669"/>
                  </a:lnTo>
                  <a:lnTo>
                    <a:pt x="883" y="710"/>
                  </a:lnTo>
                  <a:lnTo>
                    <a:pt x="1012" y="748"/>
                  </a:lnTo>
                  <a:lnTo>
                    <a:pt x="981" y="781"/>
                  </a:lnTo>
                  <a:lnTo>
                    <a:pt x="836" y="861"/>
                  </a:lnTo>
                  <a:lnTo>
                    <a:pt x="590" y="1004"/>
                  </a:lnTo>
                  <a:lnTo>
                    <a:pt x="534" y="1045"/>
                  </a:lnTo>
                  <a:lnTo>
                    <a:pt x="540" y="1018"/>
                  </a:lnTo>
                  <a:lnTo>
                    <a:pt x="579" y="946"/>
                  </a:lnTo>
                  <a:lnTo>
                    <a:pt x="605" y="899"/>
                  </a:lnTo>
                  <a:lnTo>
                    <a:pt x="597" y="855"/>
                  </a:lnTo>
                  <a:lnTo>
                    <a:pt x="551" y="820"/>
                  </a:lnTo>
                  <a:lnTo>
                    <a:pt x="494" y="820"/>
                  </a:lnTo>
                  <a:lnTo>
                    <a:pt x="428" y="834"/>
                  </a:lnTo>
                  <a:lnTo>
                    <a:pt x="350" y="878"/>
                  </a:lnTo>
                  <a:lnTo>
                    <a:pt x="303" y="905"/>
                  </a:lnTo>
                  <a:lnTo>
                    <a:pt x="340" y="826"/>
                  </a:lnTo>
                  <a:lnTo>
                    <a:pt x="376" y="730"/>
                  </a:lnTo>
                  <a:lnTo>
                    <a:pt x="394" y="622"/>
                  </a:lnTo>
                  <a:lnTo>
                    <a:pt x="383" y="549"/>
                  </a:lnTo>
                  <a:lnTo>
                    <a:pt x="362" y="497"/>
                  </a:lnTo>
                  <a:lnTo>
                    <a:pt x="321" y="471"/>
                  </a:lnTo>
                  <a:lnTo>
                    <a:pt x="274" y="460"/>
                  </a:lnTo>
                  <a:lnTo>
                    <a:pt x="191" y="468"/>
                  </a:lnTo>
                  <a:lnTo>
                    <a:pt x="104" y="486"/>
                  </a:lnTo>
                  <a:lnTo>
                    <a:pt x="0" y="507"/>
                  </a:lnTo>
                  <a:lnTo>
                    <a:pt x="73" y="446"/>
                  </a:lnTo>
                  <a:lnTo>
                    <a:pt x="112" y="392"/>
                  </a:lnTo>
                  <a:lnTo>
                    <a:pt x="151" y="315"/>
                  </a:lnTo>
                  <a:lnTo>
                    <a:pt x="205" y="197"/>
                  </a:lnTo>
                  <a:lnTo>
                    <a:pt x="235" y="79"/>
                  </a:lnTo>
                  <a:lnTo>
                    <a:pt x="26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Freeform 29"/>
            <p:cNvSpPr>
              <a:spLocks/>
            </p:cNvSpPr>
            <p:nvPr/>
          </p:nvSpPr>
          <p:spPr bwMode="auto">
            <a:xfrm>
              <a:off x="1711326" y="2189162"/>
              <a:ext cx="681038" cy="788987"/>
            </a:xfrm>
            <a:custGeom>
              <a:avLst/>
              <a:gdLst>
                <a:gd name="T0" fmla="*/ 378 w 860"/>
                <a:gd name="T1" fmla="*/ 0 h 993"/>
                <a:gd name="T2" fmla="*/ 483 w 860"/>
                <a:gd name="T3" fmla="*/ 71 h 993"/>
                <a:gd name="T4" fmla="*/ 606 w 860"/>
                <a:gd name="T5" fmla="*/ 132 h 993"/>
                <a:gd name="T6" fmla="*/ 701 w 860"/>
                <a:gd name="T7" fmla="*/ 175 h 993"/>
                <a:gd name="T8" fmla="*/ 860 w 860"/>
                <a:gd name="T9" fmla="*/ 236 h 993"/>
                <a:gd name="T10" fmla="*/ 844 w 860"/>
                <a:gd name="T11" fmla="*/ 250 h 993"/>
                <a:gd name="T12" fmla="*/ 738 w 860"/>
                <a:gd name="T13" fmla="*/ 267 h 993"/>
                <a:gd name="T14" fmla="*/ 669 w 860"/>
                <a:gd name="T15" fmla="*/ 294 h 993"/>
                <a:gd name="T16" fmla="*/ 609 w 860"/>
                <a:gd name="T17" fmla="*/ 341 h 993"/>
                <a:gd name="T18" fmla="*/ 573 w 860"/>
                <a:gd name="T19" fmla="*/ 379 h 993"/>
                <a:gd name="T20" fmla="*/ 561 w 860"/>
                <a:gd name="T21" fmla="*/ 431 h 993"/>
                <a:gd name="T22" fmla="*/ 567 w 860"/>
                <a:gd name="T23" fmla="*/ 491 h 993"/>
                <a:gd name="T24" fmla="*/ 594 w 860"/>
                <a:gd name="T25" fmla="*/ 552 h 993"/>
                <a:gd name="T26" fmla="*/ 636 w 860"/>
                <a:gd name="T27" fmla="*/ 603 h 993"/>
                <a:gd name="T28" fmla="*/ 694 w 860"/>
                <a:gd name="T29" fmla="*/ 662 h 993"/>
                <a:gd name="T30" fmla="*/ 732 w 860"/>
                <a:gd name="T31" fmla="*/ 714 h 993"/>
                <a:gd name="T32" fmla="*/ 701 w 860"/>
                <a:gd name="T33" fmla="*/ 716 h 993"/>
                <a:gd name="T34" fmla="*/ 594 w 860"/>
                <a:gd name="T35" fmla="*/ 688 h 993"/>
                <a:gd name="T36" fmla="*/ 521 w 860"/>
                <a:gd name="T37" fmla="*/ 670 h 993"/>
                <a:gd name="T38" fmla="*/ 457 w 860"/>
                <a:gd name="T39" fmla="*/ 681 h 993"/>
                <a:gd name="T40" fmla="*/ 403 w 860"/>
                <a:gd name="T41" fmla="*/ 703 h 993"/>
                <a:gd name="T42" fmla="*/ 383 w 860"/>
                <a:gd name="T43" fmla="*/ 741 h 993"/>
                <a:gd name="T44" fmla="*/ 370 w 860"/>
                <a:gd name="T45" fmla="*/ 796 h 993"/>
                <a:gd name="T46" fmla="*/ 372 w 860"/>
                <a:gd name="T47" fmla="*/ 861 h 993"/>
                <a:gd name="T48" fmla="*/ 389 w 860"/>
                <a:gd name="T49" fmla="*/ 932 h 993"/>
                <a:gd name="T50" fmla="*/ 411 w 860"/>
                <a:gd name="T51" fmla="*/ 977 h 993"/>
                <a:gd name="T52" fmla="*/ 329 w 860"/>
                <a:gd name="T53" fmla="*/ 933 h 993"/>
                <a:gd name="T54" fmla="*/ 265 w 860"/>
                <a:gd name="T55" fmla="*/ 914 h 993"/>
                <a:gd name="T56" fmla="*/ 199 w 860"/>
                <a:gd name="T57" fmla="*/ 932 h 993"/>
                <a:gd name="T58" fmla="*/ 140 w 860"/>
                <a:gd name="T59" fmla="*/ 960 h 993"/>
                <a:gd name="T60" fmla="*/ 126 w 860"/>
                <a:gd name="T61" fmla="*/ 993 h 993"/>
                <a:gd name="T62" fmla="*/ 100 w 860"/>
                <a:gd name="T63" fmla="*/ 965 h 993"/>
                <a:gd name="T64" fmla="*/ 49 w 860"/>
                <a:gd name="T65" fmla="*/ 944 h 993"/>
                <a:gd name="T66" fmla="*/ 0 w 860"/>
                <a:gd name="T67" fmla="*/ 920 h 993"/>
                <a:gd name="T68" fmla="*/ 21 w 860"/>
                <a:gd name="T69" fmla="*/ 894 h 993"/>
                <a:gd name="T70" fmla="*/ 85 w 860"/>
                <a:gd name="T71" fmla="*/ 836 h 993"/>
                <a:gd name="T72" fmla="*/ 152 w 860"/>
                <a:gd name="T73" fmla="*/ 760 h 993"/>
                <a:gd name="T74" fmla="*/ 218 w 860"/>
                <a:gd name="T75" fmla="*/ 669 h 993"/>
                <a:gd name="T76" fmla="*/ 277 w 860"/>
                <a:gd name="T77" fmla="*/ 551 h 993"/>
                <a:gd name="T78" fmla="*/ 332 w 860"/>
                <a:gd name="T79" fmla="*/ 418 h 993"/>
                <a:gd name="T80" fmla="*/ 370 w 860"/>
                <a:gd name="T81" fmla="*/ 300 h 993"/>
                <a:gd name="T82" fmla="*/ 378 w 860"/>
                <a:gd name="T83" fmla="*/ 184 h 993"/>
                <a:gd name="T84" fmla="*/ 392 w 860"/>
                <a:gd name="T85" fmla="*/ 83 h 993"/>
                <a:gd name="T86" fmla="*/ 378 w 860"/>
                <a:gd name="T87" fmla="*/ 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0" h="993">
                  <a:moveTo>
                    <a:pt x="378" y="0"/>
                  </a:moveTo>
                  <a:lnTo>
                    <a:pt x="483" y="71"/>
                  </a:lnTo>
                  <a:lnTo>
                    <a:pt x="606" y="132"/>
                  </a:lnTo>
                  <a:lnTo>
                    <a:pt x="701" y="175"/>
                  </a:lnTo>
                  <a:lnTo>
                    <a:pt x="860" y="236"/>
                  </a:lnTo>
                  <a:lnTo>
                    <a:pt x="844" y="250"/>
                  </a:lnTo>
                  <a:lnTo>
                    <a:pt x="738" y="267"/>
                  </a:lnTo>
                  <a:lnTo>
                    <a:pt x="669" y="294"/>
                  </a:lnTo>
                  <a:lnTo>
                    <a:pt x="609" y="341"/>
                  </a:lnTo>
                  <a:lnTo>
                    <a:pt x="573" y="379"/>
                  </a:lnTo>
                  <a:lnTo>
                    <a:pt x="561" y="431"/>
                  </a:lnTo>
                  <a:lnTo>
                    <a:pt x="567" y="491"/>
                  </a:lnTo>
                  <a:lnTo>
                    <a:pt x="594" y="552"/>
                  </a:lnTo>
                  <a:lnTo>
                    <a:pt x="636" y="603"/>
                  </a:lnTo>
                  <a:lnTo>
                    <a:pt x="694" y="662"/>
                  </a:lnTo>
                  <a:lnTo>
                    <a:pt x="732" y="714"/>
                  </a:lnTo>
                  <a:lnTo>
                    <a:pt x="701" y="716"/>
                  </a:lnTo>
                  <a:lnTo>
                    <a:pt x="594" y="688"/>
                  </a:lnTo>
                  <a:lnTo>
                    <a:pt x="521" y="670"/>
                  </a:lnTo>
                  <a:lnTo>
                    <a:pt x="457" y="681"/>
                  </a:lnTo>
                  <a:lnTo>
                    <a:pt x="403" y="703"/>
                  </a:lnTo>
                  <a:lnTo>
                    <a:pt x="383" y="741"/>
                  </a:lnTo>
                  <a:lnTo>
                    <a:pt x="370" y="796"/>
                  </a:lnTo>
                  <a:lnTo>
                    <a:pt x="372" y="861"/>
                  </a:lnTo>
                  <a:lnTo>
                    <a:pt x="389" y="932"/>
                  </a:lnTo>
                  <a:lnTo>
                    <a:pt x="411" y="977"/>
                  </a:lnTo>
                  <a:lnTo>
                    <a:pt x="329" y="933"/>
                  </a:lnTo>
                  <a:lnTo>
                    <a:pt x="265" y="914"/>
                  </a:lnTo>
                  <a:lnTo>
                    <a:pt x="199" y="932"/>
                  </a:lnTo>
                  <a:lnTo>
                    <a:pt x="140" y="960"/>
                  </a:lnTo>
                  <a:lnTo>
                    <a:pt x="126" y="993"/>
                  </a:lnTo>
                  <a:lnTo>
                    <a:pt x="100" y="965"/>
                  </a:lnTo>
                  <a:lnTo>
                    <a:pt x="49" y="944"/>
                  </a:lnTo>
                  <a:lnTo>
                    <a:pt x="0" y="920"/>
                  </a:lnTo>
                  <a:lnTo>
                    <a:pt x="21" y="894"/>
                  </a:lnTo>
                  <a:lnTo>
                    <a:pt x="85" y="836"/>
                  </a:lnTo>
                  <a:lnTo>
                    <a:pt x="152" y="760"/>
                  </a:lnTo>
                  <a:lnTo>
                    <a:pt x="218" y="669"/>
                  </a:lnTo>
                  <a:lnTo>
                    <a:pt x="277" y="551"/>
                  </a:lnTo>
                  <a:lnTo>
                    <a:pt x="332" y="418"/>
                  </a:lnTo>
                  <a:lnTo>
                    <a:pt x="370" y="300"/>
                  </a:lnTo>
                  <a:lnTo>
                    <a:pt x="378" y="184"/>
                  </a:lnTo>
                  <a:lnTo>
                    <a:pt x="392" y="83"/>
                  </a:lnTo>
                  <a:lnTo>
                    <a:pt x="378"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33" name="Freeform 34"/>
            <p:cNvSpPr>
              <a:spLocks/>
            </p:cNvSpPr>
            <p:nvPr/>
          </p:nvSpPr>
          <p:spPr bwMode="auto">
            <a:xfrm>
              <a:off x="1581149" y="1335089"/>
              <a:ext cx="844550" cy="773113"/>
            </a:xfrm>
            <a:custGeom>
              <a:avLst/>
              <a:gdLst>
                <a:gd name="T0" fmla="*/ 0 w 1065"/>
                <a:gd name="T1" fmla="*/ 262 h 973"/>
                <a:gd name="T2" fmla="*/ 146 w 1065"/>
                <a:gd name="T3" fmla="*/ 208 h 973"/>
                <a:gd name="T4" fmla="*/ 233 w 1065"/>
                <a:gd name="T5" fmla="*/ 156 h 973"/>
                <a:gd name="T6" fmla="*/ 341 w 1065"/>
                <a:gd name="T7" fmla="*/ 78 h 973"/>
                <a:gd name="T8" fmla="*/ 429 w 1065"/>
                <a:gd name="T9" fmla="*/ 0 h 973"/>
                <a:gd name="T10" fmla="*/ 396 w 1065"/>
                <a:gd name="T11" fmla="*/ 111 h 973"/>
                <a:gd name="T12" fmla="*/ 368 w 1065"/>
                <a:gd name="T13" fmla="*/ 224 h 973"/>
                <a:gd name="T14" fmla="*/ 377 w 1065"/>
                <a:gd name="T15" fmla="*/ 284 h 973"/>
                <a:gd name="T16" fmla="*/ 395 w 1065"/>
                <a:gd name="T17" fmla="*/ 334 h 973"/>
                <a:gd name="T18" fmla="*/ 442 w 1065"/>
                <a:gd name="T19" fmla="*/ 366 h 973"/>
                <a:gd name="T20" fmla="*/ 506 w 1065"/>
                <a:gd name="T21" fmla="*/ 381 h 973"/>
                <a:gd name="T22" fmla="*/ 568 w 1065"/>
                <a:gd name="T23" fmla="*/ 381 h 973"/>
                <a:gd name="T24" fmla="*/ 664 w 1065"/>
                <a:gd name="T25" fmla="*/ 373 h 973"/>
                <a:gd name="T26" fmla="*/ 758 w 1065"/>
                <a:gd name="T27" fmla="*/ 359 h 973"/>
                <a:gd name="T28" fmla="*/ 842 w 1065"/>
                <a:gd name="T29" fmla="*/ 355 h 973"/>
                <a:gd name="T30" fmla="*/ 769 w 1065"/>
                <a:gd name="T31" fmla="*/ 408 h 973"/>
                <a:gd name="T32" fmla="*/ 725 w 1065"/>
                <a:gd name="T33" fmla="*/ 446 h 973"/>
                <a:gd name="T34" fmla="*/ 697 w 1065"/>
                <a:gd name="T35" fmla="*/ 498 h 973"/>
                <a:gd name="T36" fmla="*/ 686 w 1065"/>
                <a:gd name="T37" fmla="*/ 539 h 973"/>
                <a:gd name="T38" fmla="*/ 697 w 1065"/>
                <a:gd name="T39" fmla="*/ 570 h 973"/>
                <a:gd name="T40" fmla="*/ 736 w 1065"/>
                <a:gd name="T41" fmla="*/ 611 h 973"/>
                <a:gd name="T42" fmla="*/ 802 w 1065"/>
                <a:gd name="T43" fmla="*/ 638 h 973"/>
                <a:gd name="T44" fmla="*/ 920 w 1065"/>
                <a:gd name="T45" fmla="*/ 682 h 973"/>
                <a:gd name="T46" fmla="*/ 1008 w 1065"/>
                <a:gd name="T47" fmla="*/ 715 h 973"/>
                <a:gd name="T48" fmla="*/ 1065 w 1065"/>
                <a:gd name="T49" fmla="*/ 740 h 973"/>
                <a:gd name="T50" fmla="*/ 1015 w 1065"/>
                <a:gd name="T51" fmla="*/ 754 h 973"/>
                <a:gd name="T52" fmla="*/ 908 w 1065"/>
                <a:gd name="T53" fmla="*/ 767 h 973"/>
                <a:gd name="T54" fmla="*/ 796 w 1065"/>
                <a:gd name="T55" fmla="*/ 789 h 973"/>
                <a:gd name="T56" fmla="*/ 717 w 1065"/>
                <a:gd name="T57" fmla="*/ 812 h 973"/>
                <a:gd name="T58" fmla="*/ 637 w 1065"/>
                <a:gd name="T59" fmla="*/ 872 h 973"/>
                <a:gd name="T60" fmla="*/ 562 w 1065"/>
                <a:gd name="T61" fmla="*/ 918 h 973"/>
                <a:gd name="T62" fmla="*/ 508 w 1065"/>
                <a:gd name="T63" fmla="*/ 973 h 973"/>
                <a:gd name="T64" fmla="*/ 473 w 1065"/>
                <a:gd name="T65" fmla="*/ 872 h 973"/>
                <a:gd name="T66" fmla="*/ 440 w 1065"/>
                <a:gd name="T67" fmla="*/ 767 h 973"/>
                <a:gd name="T68" fmla="*/ 396 w 1065"/>
                <a:gd name="T69" fmla="*/ 671 h 973"/>
                <a:gd name="T70" fmla="*/ 351 w 1065"/>
                <a:gd name="T71" fmla="*/ 578 h 973"/>
                <a:gd name="T72" fmla="*/ 305 w 1065"/>
                <a:gd name="T73" fmla="*/ 499 h 973"/>
                <a:gd name="T74" fmla="*/ 239 w 1065"/>
                <a:gd name="T75" fmla="*/ 419 h 973"/>
                <a:gd name="T76" fmla="*/ 171 w 1065"/>
                <a:gd name="T77" fmla="*/ 347 h 973"/>
                <a:gd name="T78" fmla="*/ 99 w 1065"/>
                <a:gd name="T79" fmla="*/ 307 h 973"/>
                <a:gd name="T80" fmla="*/ 28 w 1065"/>
                <a:gd name="T81" fmla="*/ 270 h 973"/>
                <a:gd name="T82" fmla="*/ 0 w 1065"/>
                <a:gd name="T83" fmla="*/ 262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5" h="973">
                  <a:moveTo>
                    <a:pt x="0" y="262"/>
                  </a:moveTo>
                  <a:lnTo>
                    <a:pt x="146" y="208"/>
                  </a:lnTo>
                  <a:lnTo>
                    <a:pt x="233" y="156"/>
                  </a:lnTo>
                  <a:lnTo>
                    <a:pt x="341" y="78"/>
                  </a:lnTo>
                  <a:lnTo>
                    <a:pt x="429" y="0"/>
                  </a:lnTo>
                  <a:lnTo>
                    <a:pt x="396" y="111"/>
                  </a:lnTo>
                  <a:lnTo>
                    <a:pt x="368" y="224"/>
                  </a:lnTo>
                  <a:lnTo>
                    <a:pt x="377" y="284"/>
                  </a:lnTo>
                  <a:lnTo>
                    <a:pt x="395" y="334"/>
                  </a:lnTo>
                  <a:lnTo>
                    <a:pt x="442" y="366"/>
                  </a:lnTo>
                  <a:lnTo>
                    <a:pt x="506" y="381"/>
                  </a:lnTo>
                  <a:lnTo>
                    <a:pt x="568" y="381"/>
                  </a:lnTo>
                  <a:lnTo>
                    <a:pt x="664" y="373"/>
                  </a:lnTo>
                  <a:lnTo>
                    <a:pt x="758" y="359"/>
                  </a:lnTo>
                  <a:lnTo>
                    <a:pt x="842" y="355"/>
                  </a:lnTo>
                  <a:lnTo>
                    <a:pt x="769" y="408"/>
                  </a:lnTo>
                  <a:lnTo>
                    <a:pt x="725" y="446"/>
                  </a:lnTo>
                  <a:lnTo>
                    <a:pt x="697" y="498"/>
                  </a:lnTo>
                  <a:lnTo>
                    <a:pt x="686" y="539"/>
                  </a:lnTo>
                  <a:lnTo>
                    <a:pt x="697" y="570"/>
                  </a:lnTo>
                  <a:lnTo>
                    <a:pt x="736" y="611"/>
                  </a:lnTo>
                  <a:lnTo>
                    <a:pt x="802" y="638"/>
                  </a:lnTo>
                  <a:lnTo>
                    <a:pt x="920" y="682"/>
                  </a:lnTo>
                  <a:lnTo>
                    <a:pt x="1008" y="715"/>
                  </a:lnTo>
                  <a:lnTo>
                    <a:pt x="1065" y="740"/>
                  </a:lnTo>
                  <a:lnTo>
                    <a:pt x="1015" y="754"/>
                  </a:lnTo>
                  <a:lnTo>
                    <a:pt x="908" y="767"/>
                  </a:lnTo>
                  <a:lnTo>
                    <a:pt x="796" y="789"/>
                  </a:lnTo>
                  <a:lnTo>
                    <a:pt x="717" y="812"/>
                  </a:lnTo>
                  <a:lnTo>
                    <a:pt x="637" y="872"/>
                  </a:lnTo>
                  <a:lnTo>
                    <a:pt x="562" y="918"/>
                  </a:lnTo>
                  <a:lnTo>
                    <a:pt x="508" y="973"/>
                  </a:lnTo>
                  <a:lnTo>
                    <a:pt x="473" y="872"/>
                  </a:lnTo>
                  <a:lnTo>
                    <a:pt x="440" y="767"/>
                  </a:lnTo>
                  <a:lnTo>
                    <a:pt x="396" y="671"/>
                  </a:lnTo>
                  <a:lnTo>
                    <a:pt x="351" y="578"/>
                  </a:lnTo>
                  <a:lnTo>
                    <a:pt x="305" y="499"/>
                  </a:lnTo>
                  <a:lnTo>
                    <a:pt x="239" y="419"/>
                  </a:lnTo>
                  <a:lnTo>
                    <a:pt x="171" y="347"/>
                  </a:lnTo>
                  <a:lnTo>
                    <a:pt x="99" y="307"/>
                  </a:lnTo>
                  <a:lnTo>
                    <a:pt x="28" y="270"/>
                  </a:lnTo>
                  <a:lnTo>
                    <a:pt x="0" y="2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28" name="Freeform 39"/>
            <p:cNvSpPr>
              <a:spLocks/>
            </p:cNvSpPr>
            <p:nvPr/>
          </p:nvSpPr>
          <p:spPr bwMode="auto">
            <a:xfrm>
              <a:off x="588963" y="1355726"/>
              <a:ext cx="735013" cy="881063"/>
            </a:xfrm>
            <a:custGeom>
              <a:avLst/>
              <a:gdLst>
                <a:gd name="T0" fmla="*/ 927 w 927"/>
                <a:gd name="T1" fmla="*/ 250 h 1111"/>
                <a:gd name="T2" fmla="*/ 758 w 927"/>
                <a:gd name="T3" fmla="*/ 195 h 1111"/>
                <a:gd name="T4" fmla="*/ 620 w 927"/>
                <a:gd name="T5" fmla="*/ 149 h 1111"/>
                <a:gd name="T6" fmla="*/ 492 w 927"/>
                <a:gd name="T7" fmla="*/ 91 h 1111"/>
                <a:gd name="T8" fmla="*/ 315 w 927"/>
                <a:gd name="T9" fmla="*/ 0 h 1111"/>
                <a:gd name="T10" fmla="*/ 401 w 927"/>
                <a:gd name="T11" fmla="*/ 99 h 1111"/>
                <a:gd name="T12" fmla="*/ 472 w 927"/>
                <a:gd name="T13" fmla="*/ 171 h 1111"/>
                <a:gd name="T14" fmla="*/ 515 w 927"/>
                <a:gd name="T15" fmla="*/ 229 h 1111"/>
                <a:gd name="T16" fmla="*/ 526 w 927"/>
                <a:gd name="T17" fmla="*/ 261 h 1111"/>
                <a:gd name="T18" fmla="*/ 518 w 927"/>
                <a:gd name="T19" fmla="*/ 289 h 1111"/>
                <a:gd name="T20" fmla="*/ 500 w 927"/>
                <a:gd name="T21" fmla="*/ 316 h 1111"/>
                <a:gd name="T22" fmla="*/ 474 w 927"/>
                <a:gd name="T23" fmla="*/ 325 h 1111"/>
                <a:gd name="T24" fmla="*/ 412 w 927"/>
                <a:gd name="T25" fmla="*/ 329 h 1111"/>
                <a:gd name="T26" fmla="*/ 304 w 927"/>
                <a:gd name="T27" fmla="*/ 325 h 1111"/>
                <a:gd name="T28" fmla="*/ 222 w 927"/>
                <a:gd name="T29" fmla="*/ 313 h 1111"/>
                <a:gd name="T30" fmla="*/ 93 w 927"/>
                <a:gd name="T31" fmla="*/ 269 h 1111"/>
                <a:gd name="T32" fmla="*/ 93 w 927"/>
                <a:gd name="T33" fmla="*/ 286 h 1111"/>
                <a:gd name="T34" fmla="*/ 198 w 927"/>
                <a:gd name="T35" fmla="*/ 358 h 1111"/>
                <a:gd name="T36" fmla="*/ 283 w 927"/>
                <a:gd name="T37" fmla="*/ 434 h 1111"/>
                <a:gd name="T38" fmla="*/ 356 w 927"/>
                <a:gd name="T39" fmla="*/ 503 h 1111"/>
                <a:gd name="T40" fmla="*/ 412 w 927"/>
                <a:gd name="T41" fmla="*/ 571 h 1111"/>
                <a:gd name="T42" fmla="*/ 422 w 927"/>
                <a:gd name="T43" fmla="*/ 624 h 1111"/>
                <a:gd name="T44" fmla="*/ 415 w 927"/>
                <a:gd name="T45" fmla="*/ 654 h 1111"/>
                <a:gd name="T46" fmla="*/ 400 w 927"/>
                <a:gd name="T47" fmla="*/ 670 h 1111"/>
                <a:gd name="T48" fmla="*/ 349 w 927"/>
                <a:gd name="T49" fmla="*/ 683 h 1111"/>
                <a:gd name="T50" fmla="*/ 268 w 927"/>
                <a:gd name="T51" fmla="*/ 694 h 1111"/>
                <a:gd name="T52" fmla="*/ 178 w 927"/>
                <a:gd name="T53" fmla="*/ 690 h 1111"/>
                <a:gd name="T54" fmla="*/ 77 w 927"/>
                <a:gd name="T55" fmla="*/ 675 h 1111"/>
                <a:gd name="T56" fmla="*/ 151 w 927"/>
                <a:gd name="T57" fmla="*/ 747 h 1111"/>
                <a:gd name="T58" fmla="*/ 190 w 927"/>
                <a:gd name="T59" fmla="*/ 788 h 1111"/>
                <a:gd name="T60" fmla="*/ 198 w 927"/>
                <a:gd name="T61" fmla="*/ 846 h 1111"/>
                <a:gd name="T62" fmla="*/ 178 w 927"/>
                <a:gd name="T63" fmla="*/ 867 h 1111"/>
                <a:gd name="T64" fmla="*/ 145 w 927"/>
                <a:gd name="T65" fmla="*/ 894 h 1111"/>
                <a:gd name="T66" fmla="*/ 79 w 927"/>
                <a:gd name="T67" fmla="*/ 914 h 1111"/>
                <a:gd name="T68" fmla="*/ 0 w 927"/>
                <a:gd name="T69" fmla="*/ 939 h 1111"/>
                <a:gd name="T70" fmla="*/ 145 w 927"/>
                <a:gd name="T71" fmla="*/ 989 h 1111"/>
                <a:gd name="T72" fmla="*/ 234 w 927"/>
                <a:gd name="T73" fmla="*/ 1032 h 1111"/>
                <a:gd name="T74" fmla="*/ 337 w 927"/>
                <a:gd name="T75" fmla="*/ 1111 h 1111"/>
                <a:gd name="T76" fmla="*/ 382 w 927"/>
                <a:gd name="T77" fmla="*/ 1045 h 1111"/>
                <a:gd name="T78" fmla="*/ 409 w 927"/>
                <a:gd name="T79" fmla="*/ 978 h 1111"/>
                <a:gd name="T80" fmla="*/ 492 w 927"/>
                <a:gd name="T81" fmla="*/ 809 h 1111"/>
                <a:gd name="T82" fmla="*/ 566 w 927"/>
                <a:gd name="T83" fmla="*/ 709 h 1111"/>
                <a:gd name="T84" fmla="*/ 639 w 927"/>
                <a:gd name="T85" fmla="*/ 596 h 1111"/>
                <a:gd name="T86" fmla="*/ 699 w 927"/>
                <a:gd name="T87" fmla="*/ 513 h 1111"/>
                <a:gd name="T88" fmla="*/ 765 w 927"/>
                <a:gd name="T89" fmla="*/ 431 h 1111"/>
                <a:gd name="T90" fmla="*/ 843 w 927"/>
                <a:gd name="T91" fmla="*/ 346 h 1111"/>
                <a:gd name="T92" fmla="*/ 900 w 927"/>
                <a:gd name="T93" fmla="*/ 294 h 1111"/>
                <a:gd name="T94" fmla="*/ 927 w 927"/>
                <a:gd name="T95" fmla="*/ 25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7" h="1111">
                  <a:moveTo>
                    <a:pt x="927" y="250"/>
                  </a:moveTo>
                  <a:lnTo>
                    <a:pt x="758" y="195"/>
                  </a:lnTo>
                  <a:lnTo>
                    <a:pt x="620" y="149"/>
                  </a:lnTo>
                  <a:lnTo>
                    <a:pt x="492" y="91"/>
                  </a:lnTo>
                  <a:lnTo>
                    <a:pt x="315" y="0"/>
                  </a:lnTo>
                  <a:lnTo>
                    <a:pt x="401" y="99"/>
                  </a:lnTo>
                  <a:lnTo>
                    <a:pt x="472" y="171"/>
                  </a:lnTo>
                  <a:lnTo>
                    <a:pt x="515" y="229"/>
                  </a:lnTo>
                  <a:lnTo>
                    <a:pt x="526" y="261"/>
                  </a:lnTo>
                  <a:lnTo>
                    <a:pt x="518" y="289"/>
                  </a:lnTo>
                  <a:lnTo>
                    <a:pt x="500" y="316"/>
                  </a:lnTo>
                  <a:lnTo>
                    <a:pt x="474" y="325"/>
                  </a:lnTo>
                  <a:lnTo>
                    <a:pt x="412" y="329"/>
                  </a:lnTo>
                  <a:lnTo>
                    <a:pt x="304" y="325"/>
                  </a:lnTo>
                  <a:lnTo>
                    <a:pt x="222" y="313"/>
                  </a:lnTo>
                  <a:lnTo>
                    <a:pt x="93" y="269"/>
                  </a:lnTo>
                  <a:lnTo>
                    <a:pt x="93" y="286"/>
                  </a:lnTo>
                  <a:lnTo>
                    <a:pt x="198" y="358"/>
                  </a:lnTo>
                  <a:lnTo>
                    <a:pt x="283" y="434"/>
                  </a:lnTo>
                  <a:lnTo>
                    <a:pt x="356" y="503"/>
                  </a:lnTo>
                  <a:lnTo>
                    <a:pt x="412" y="571"/>
                  </a:lnTo>
                  <a:lnTo>
                    <a:pt x="422" y="624"/>
                  </a:lnTo>
                  <a:lnTo>
                    <a:pt x="415" y="654"/>
                  </a:lnTo>
                  <a:lnTo>
                    <a:pt x="400" y="670"/>
                  </a:lnTo>
                  <a:lnTo>
                    <a:pt x="349" y="683"/>
                  </a:lnTo>
                  <a:lnTo>
                    <a:pt x="268" y="694"/>
                  </a:lnTo>
                  <a:lnTo>
                    <a:pt x="178" y="690"/>
                  </a:lnTo>
                  <a:lnTo>
                    <a:pt x="77" y="675"/>
                  </a:lnTo>
                  <a:lnTo>
                    <a:pt x="151" y="747"/>
                  </a:lnTo>
                  <a:lnTo>
                    <a:pt x="190" y="788"/>
                  </a:lnTo>
                  <a:lnTo>
                    <a:pt x="198" y="846"/>
                  </a:lnTo>
                  <a:lnTo>
                    <a:pt x="178" y="867"/>
                  </a:lnTo>
                  <a:lnTo>
                    <a:pt x="145" y="894"/>
                  </a:lnTo>
                  <a:lnTo>
                    <a:pt x="79" y="914"/>
                  </a:lnTo>
                  <a:lnTo>
                    <a:pt x="0" y="939"/>
                  </a:lnTo>
                  <a:lnTo>
                    <a:pt x="145" y="989"/>
                  </a:lnTo>
                  <a:lnTo>
                    <a:pt x="234" y="1032"/>
                  </a:lnTo>
                  <a:lnTo>
                    <a:pt x="337" y="1111"/>
                  </a:lnTo>
                  <a:lnTo>
                    <a:pt x="382" y="1045"/>
                  </a:lnTo>
                  <a:lnTo>
                    <a:pt x="409" y="978"/>
                  </a:lnTo>
                  <a:lnTo>
                    <a:pt x="492" y="809"/>
                  </a:lnTo>
                  <a:lnTo>
                    <a:pt x="566" y="709"/>
                  </a:lnTo>
                  <a:lnTo>
                    <a:pt x="639" y="596"/>
                  </a:lnTo>
                  <a:lnTo>
                    <a:pt x="699" y="513"/>
                  </a:lnTo>
                  <a:lnTo>
                    <a:pt x="765" y="431"/>
                  </a:lnTo>
                  <a:lnTo>
                    <a:pt x="843" y="346"/>
                  </a:lnTo>
                  <a:lnTo>
                    <a:pt x="900" y="294"/>
                  </a:lnTo>
                  <a:lnTo>
                    <a:pt x="927" y="2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50"/>
            <p:cNvGrpSpPr>
              <a:grpSpLocks/>
            </p:cNvGrpSpPr>
            <p:nvPr/>
          </p:nvGrpSpPr>
          <p:grpSpPr bwMode="auto">
            <a:xfrm>
              <a:off x="798513" y="1684338"/>
              <a:ext cx="1316038" cy="1417637"/>
              <a:chOff x="503" y="1061"/>
              <a:chExt cx="829" cy="893"/>
            </a:xfrm>
          </p:grpSpPr>
          <p:sp>
            <p:nvSpPr>
              <p:cNvPr id="30" name="Freeform 44"/>
              <p:cNvSpPr>
                <a:spLocks/>
              </p:cNvSpPr>
              <p:nvPr/>
            </p:nvSpPr>
            <p:spPr bwMode="auto">
              <a:xfrm>
                <a:off x="806" y="1061"/>
                <a:ext cx="243" cy="207"/>
              </a:xfrm>
              <a:custGeom>
                <a:avLst/>
                <a:gdLst>
                  <a:gd name="T0" fmla="*/ 303 w 486"/>
                  <a:gd name="T1" fmla="*/ 146 h 413"/>
                  <a:gd name="T2" fmla="*/ 261 w 486"/>
                  <a:gd name="T3" fmla="*/ 81 h 413"/>
                  <a:gd name="T4" fmla="*/ 228 w 486"/>
                  <a:gd name="T5" fmla="*/ 47 h 413"/>
                  <a:gd name="T6" fmla="*/ 193 w 486"/>
                  <a:gd name="T7" fmla="*/ 15 h 413"/>
                  <a:gd name="T8" fmla="*/ 159 w 486"/>
                  <a:gd name="T9" fmla="*/ 1 h 413"/>
                  <a:gd name="T10" fmla="*/ 118 w 486"/>
                  <a:gd name="T11" fmla="*/ 0 h 413"/>
                  <a:gd name="T12" fmla="*/ 80 w 486"/>
                  <a:gd name="T13" fmla="*/ 12 h 413"/>
                  <a:gd name="T14" fmla="*/ 44 w 486"/>
                  <a:gd name="T15" fmla="*/ 39 h 413"/>
                  <a:gd name="T16" fmla="*/ 25 w 486"/>
                  <a:gd name="T17" fmla="*/ 80 h 413"/>
                  <a:gd name="T18" fmla="*/ 4 w 486"/>
                  <a:gd name="T19" fmla="*/ 122 h 413"/>
                  <a:gd name="T20" fmla="*/ 0 w 486"/>
                  <a:gd name="T21" fmla="*/ 180 h 413"/>
                  <a:gd name="T22" fmla="*/ 6 w 486"/>
                  <a:gd name="T23" fmla="*/ 226 h 413"/>
                  <a:gd name="T24" fmla="*/ 17 w 486"/>
                  <a:gd name="T25" fmla="*/ 283 h 413"/>
                  <a:gd name="T26" fmla="*/ 37 w 486"/>
                  <a:gd name="T27" fmla="*/ 327 h 413"/>
                  <a:gd name="T28" fmla="*/ 67 w 486"/>
                  <a:gd name="T29" fmla="*/ 361 h 413"/>
                  <a:gd name="T30" fmla="*/ 107 w 486"/>
                  <a:gd name="T31" fmla="*/ 393 h 413"/>
                  <a:gd name="T32" fmla="*/ 151 w 486"/>
                  <a:gd name="T33" fmla="*/ 407 h 413"/>
                  <a:gd name="T34" fmla="*/ 193 w 486"/>
                  <a:gd name="T35" fmla="*/ 413 h 413"/>
                  <a:gd name="T36" fmla="*/ 245 w 486"/>
                  <a:gd name="T37" fmla="*/ 407 h 413"/>
                  <a:gd name="T38" fmla="*/ 278 w 486"/>
                  <a:gd name="T39" fmla="*/ 382 h 413"/>
                  <a:gd name="T40" fmla="*/ 299 w 486"/>
                  <a:gd name="T41" fmla="*/ 355 h 413"/>
                  <a:gd name="T42" fmla="*/ 305 w 486"/>
                  <a:gd name="T43" fmla="*/ 306 h 413"/>
                  <a:gd name="T44" fmla="*/ 311 w 486"/>
                  <a:gd name="T45" fmla="*/ 262 h 413"/>
                  <a:gd name="T46" fmla="*/ 310 w 486"/>
                  <a:gd name="T47" fmla="*/ 215 h 413"/>
                  <a:gd name="T48" fmla="*/ 305 w 486"/>
                  <a:gd name="T49" fmla="*/ 188 h 413"/>
                  <a:gd name="T50" fmla="*/ 385 w 486"/>
                  <a:gd name="T51" fmla="*/ 195 h 413"/>
                  <a:gd name="T52" fmla="*/ 453 w 486"/>
                  <a:gd name="T53" fmla="*/ 214 h 413"/>
                  <a:gd name="T54" fmla="*/ 480 w 486"/>
                  <a:gd name="T55" fmla="*/ 207 h 413"/>
                  <a:gd name="T56" fmla="*/ 486 w 486"/>
                  <a:gd name="T57" fmla="*/ 187 h 413"/>
                  <a:gd name="T58" fmla="*/ 480 w 486"/>
                  <a:gd name="T59" fmla="*/ 168 h 413"/>
                  <a:gd name="T60" fmla="*/ 458 w 486"/>
                  <a:gd name="T61" fmla="*/ 149 h 413"/>
                  <a:gd name="T62" fmla="*/ 399 w 486"/>
                  <a:gd name="T63" fmla="*/ 146 h 413"/>
                  <a:gd name="T64" fmla="*/ 338 w 486"/>
                  <a:gd name="T65" fmla="*/ 141 h 413"/>
                  <a:gd name="T66" fmla="*/ 303 w 486"/>
                  <a:gd name="T67" fmla="*/ 14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413">
                    <a:moveTo>
                      <a:pt x="303" y="146"/>
                    </a:moveTo>
                    <a:lnTo>
                      <a:pt x="261" y="81"/>
                    </a:lnTo>
                    <a:lnTo>
                      <a:pt x="228" y="47"/>
                    </a:lnTo>
                    <a:lnTo>
                      <a:pt x="193" y="15"/>
                    </a:lnTo>
                    <a:lnTo>
                      <a:pt x="159" y="1"/>
                    </a:lnTo>
                    <a:lnTo>
                      <a:pt x="118" y="0"/>
                    </a:lnTo>
                    <a:lnTo>
                      <a:pt x="80" y="12"/>
                    </a:lnTo>
                    <a:lnTo>
                      <a:pt x="44" y="39"/>
                    </a:lnTo>
                    <a:lnTo>
                      <a:pt x="25" y="80"/>
                    </a:lnTo>
                    <a:lnTo>
                      <a:pt x="4" y="122"/>
                    </a:lnTo>
                    <a:lnTo>
                      <a:pt x="0" y="180"/>
                    </a:lnTo>
                    <a:lnTo>
                      <a:pt x="6" y="226"/>
                    </a:lnTo>
                    <a:lnTo>
                      <a:pt x="17" y="283"/>
                    </a:lnTo>
                    <a:lnTo>
                      <a:pt x="37" y="327"/>
                    </a:lnTo>
                    <a:lnTo>
                      <a:pt x="67" y="361"/>
                    </a:lnTo>
                    <a:lnTo>
                      <a:pt x="107" y="393"/>
                    </a:lnTo>
                    <a:lnTo>
                      <a:pt x="151" y="407"/>
                    </a:lnTo>
                    <a:lnTo>
                      <a:pt x="193" y="413"/>
                    </a:lnTo>
                    <a:lnTo>
                      <a:pt x="245" y="407"/>
                    </a:lnTo>
                    <a:lnTo>
                      <a:pt x="278" y="382"/>
                    </a:lnTo>
                    <a:lnTo>
                      <a:pt x="299" y="355"/>
                    </a:lnTo>
                    <a:lnTo>
                      <a:pt x="305" y="306"/>
                    </a:lnTo>
                    <a:lnTo>
                      <a:pt x="311" y="262"/>
                    </a:lnTo>
                    <a:lnTo>
                      <a:pt x="310" y="215"/>
                    </a:lnTo>
                    <a:lnTo>
                      <a:pt x="305" y="188"/>
                    </a:lnTo>
                    <a:lnTo>
                      <a:pt x="385" y="195"/>
                    </a:lnTo>
                    <a:lnTo>
                      <a:pt x="453" y="214"/>
                    </a:lnTo>
                    <a:lnTo>
                      <a:pt x="480" y="207"/>
                    </a:lnTo>
                    <a:lnTo>
                      <a:pt x="486" y="187"/>
                    </a:lnTo>
                    <a:lnTo>
                      <a:pt x="480" y="168"/>
                    </a:lnTo>
                    <a:lnTo>
                      <a:pt x="458" y="149"/>
                    </a:lnTo>
                    <a:lnTo>
                      <a:pt x="399" y="146"/>
                    </a:lnTo>
                    <a:lnTo>
                      <a:pt x="338" y="141"/>
                    </a:lnTo>
                    <a:lnTo>
                      <a:pt x="303" y="146"/>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5"/>
              <p:cNvSpPr>
                <a:spLocks/>
              </p:cNvSpPr>
              <p:nvPr/>
            </p:nvSpPr>
            <p:spPr bwMode="auto">
              <a:xfrm>
                <a:off x="883" y="1278"/>
                <a:ext cx="174" cy="304"/>
              </a:xfrm>
              <a:custGeom>
                <a:avLst/>
                <a:gdLst>
                  <a:gd name="T0" fmla="*/ 47 w 348"/>
                  <a:gd name="T1" fmla="*/ 12 h 609"/>
                  <a:gd name="T2" fmla="*/ 96 w 348"/>
                  <a:gd name="T3" fmla="*/ 0 h 609"/>
                  <a:gd name="T4" fmla="*/ 152 w 348"/>
                  <a:gd name="T5" fmla="*/ 12 h 609"/>
                  <a:gd name="T6" fmla="*/ 193 w 348"/>
                  <a:gd name="T7" fmla="*/ 36 h 609"/>
                  <a:gd name="T8" fmla="*/ 233 w 348"/>
                  <a:gd name="T9" fmla="*/ 72 h 609"/>
                  <a:gd name="T10" fmla="*/ 263 w 348"/>
                  <a:gd name="T11" fmla="*/ 113 h 609"/>
                  <a:gd name="T12" fmla="*/ 294 w 348"/>
                  <a:gd name="T13" fmla="*/ 168 h 609"/>
                  <a:gd name="T14" fmla="*/ 321 w 348"/>
                  <a:gd name="T15" fmla="*/ 222 h 609"/>
                  <a:gd name="T16" fmla="*/ 333 w 348"/>
                  <a:gd name="T17" fmla="*/ 283 h 609"/>
                  <a:gd name="T18" fmla="*/ 348 w 348"/>
                  <a:gd name="T19" fmla="*/ 343 h 609"/>
                  <a:gd name="T20" fmla="*/ 343 w 348"/>
                  <a:gd name="T21" fmla="*/ 417 h 609"/>
                  <a:gd name="T22" fmla="*/ 341 w 348"/>
                  <a:gd name="T23" fmla="*/ 466 h 609"/>
                  <a:gd name="T24" fmla="*/ 327 w 348"/>
                  <a:gd name="T25" fmla="*/ 518 h 609"/>
                  <a:gd name="T26" fmla="*/ 307 w 348"/>
                  <a:gd name="T27" fmla="*/ 555 h 609"/>
                  <a:gd name="T28" fmla="*/ 280 w 348"/>
                  <a:gd name="T29" fmla="*/ 582 h 609"/>
                  <a:gd name="T30" fmla="*/ 241 w 348"/>
                  <a:gd name="T31" fmla="*/ 598 h 609"/>
                  <a:gd name="T32" fmla="*/ 195 w 348"/>
                  <a:gd name="T33" fmla="*/ 609 h 609"/>
                  <a:gd name="T34" fmla="*/ 154 w 348"/>
                  <a:gd name="T35" fmla="*/ 603 h 609"/>
                  <a:gd name="T36" fmla="*/ 110 w 348"/>
                  <a:gd name="T37" fmla="*/ 585 h 609"/>
                  <a:gd name="T38" fmla="*/ 96 w 348"/>
                  <a:gd name="T39" fmla="*/ 551 h 609"/>
                  <a:gd name="T40" fmla="*/ 74 w 348"/>
                  <a:gd name="T41" fmla="*/ 511 h 609"/>
                  <a:gd name="T42" fmla="*/ 74 w 348"/>
                  <a:gd name="T43" fmla="*/ 466 h 609"/>
                  <a:gd name="T44" fmla="*/ 88 w 348"/>
                  <a:gd name="T45" fmla="*/ 425 h 609"/>
                  <a:gd name="T46" fmla="*/ 101 w 348"/>
                  <a:gd name="T47" fmla="*/ 392 h 609"/>
                  <a:gd name="T48" fmla="*/ 107 w 348"/>
                  <a:gd name="T49" fmla="*/ 346 h 609"/>
                  <a:gd name="T50" fmla="*/ 96 w 348"/>
                  <a:gd name="T51" fmla="*/ 310 h 609"/>
                  <a:gd name="T52" fmla="*/ 80 w 348"/>
                  <a:gd name="T53" fmla="*/ 263 h 609"/>
                  <a:gd name="T54" fmla="*/ 49 w 348"/>
                  <a:gd name="T55" fmla="*/ 215 h 609"/>
                  <a:gd name="T56" fmla="*/ 22 w 348"/>
                  <a:gd name="T57" fmla="*/ 175 h 609"/>
                  <a:gd name="T58" fmla="*/ 1 w 348"/>
                  <a:gd name="T59" fmla="*/ 135 h 609"/>
                  <a:gd name="T60" fmla="*/ 0 w 348"/>
                  <a:gd name="T61" fmla="*/ 88 h 609"/>
                  <a:gd name="T62" fmla="*/ 0 w 348"/>
                  <a:gd name="T63" fmla="*/ 66 h 609"/>
                  <a:gd name="T64" fmla="*/ 20 w 348"/>
                  <a:gd name="T65" fmla="*/ 28 h 609"/>
                  <a:gd name="T66" fmla="*/ 47 w 348"/>
                  <a:gd name="T67" fmla="*/ 1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609">
                    <a:moveTo>
                      <a:pt x="47" y="12"/>
                    </a:moveTo>
                    <a:lnTo>
                      <a:pt x="96" y="0"/>
                    </a:lnTo>
                    <a:lnTo>
                      <a:pt x="152" y="12"/>
                    </a:lnTo>
                    <a:lnTo>
                      <a:pt x="193" y="36"/>
                    </a:lnTo>
                    <a:lnTo>
                      <a:pt x="233" y="72"/>
                    </a:lnTo>
                    <a:lnTo>
                      <a:pt x="263" y="113"/>
                    </a:lnTo>
                    <a:lnTo>
                      <a:pt x="294" y="168"/>
                    </a:lnTo>
                    <a:lnTo>
                      <a:pt x="321" y="222"/>
                    </a:lnTo>
                    <a:lnTo>
                      <a:pt x="333" y="283"/>
                    </a:lnTo>
                    <a:lnTo>
                      <a:pt x="348" y="343"/>
                    </a:lnTo>
                    <a:lnTo>
                      <a:pt x="343" y="417"/>
                    </a:lnTo>
                    <a:lnTo>
                      <a:pt x="341" y="466"/>
                    </a:lnTo>
                    <a:lnTo>
                      <a:pt x="327" y="518"/>
                    </a:lnTo>
                    <a:lnTo>
                      <a:pt x="307" y="555"/>
                    </a:lnTo>
                    <a:lnTo>
                      <a:pt x="280" y="582"/>
                    </a:lnTo>
                    <a:lnTo>
                      <a:pt x="241" y="598"/>
                    </a:lnTo>
                    <a:lnTo>
                      <a:pt x="195" y="609"/>
                    </a:lnTo>
                    <a:lnTo>
                      <a:pt x="154" y="603"/>
                    </a:lnTo>
                    <a:lnTo>
                      <a:pt x="110" y="585"/>
                    </a:lnTo>
                    <a:lnTo>
                      <a:pt x="96" y="551"/>
                    </a:lnTo>
                    <a:lnTo>
                      <a:pt x="74" y="511"/>
                    </a:lnTo>
                    <a:lnTo>
                      <a:pt x="74" y="466"/>
                    </a:lnTo>
                    <a:lnTo>
                      <a:pt x="88" y="425"/>
                    </a:lnTo>
                    <a:lnTo>
                      <a:pt x="101" y="392"/>
                    </a:lnTo>
                    <a:lnTo>
                      <a:pt x="107" y="346"/>
                    </a:lnTo>
                    <a:lnTo>
                      <a:pt x="96" y="310"/>
                    </a:lnTo>
                    <a:lnTo>
                      <a:pt x="80" y="263"/>
                    </a:lnTo>
                    <a:lnTo>
                      <a:pt x="49" y="215"/>
                    </a:lnTo>
                    <a:lnTo>
                      <a:pt x="22" y="175"/>
                    </a:lnTo>
                    <a:lnTo>
                      <a:pt x="1" y="135"/>
                    </a:lnTo>
                    <a:lnTo>
                      <a:pt x="0" y="88"/>
                    </a:lnTo>
                    <a:lnTo>
                      <a:pt x="0" y="66"/>
                    </a:lnTo>
                    <a:lnTo>
                      <a:pt x="20" y="28"/>
                    </a:lnTo>
                    <a:lnTo>
                      <a:pt x="47" y="12"/>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46"/>
              <p:cNvSpPr>
                <a:spLocks/>
              </p:cNvSpPr>
              <p:nvPr/>
            </p:nvSpPr>
            <p:spPr bwMode="auto">
              <a:xfrm>
                <a:off x="503" y="1224"/>
                <a:ext cx="424" cy="152"/>
              </a:xfrm>
              <a:custGeom>
                <a:avLst/>
                <a:gdLst>
                  <a:gd name="T0" fmla="*/ 735 w 846"/>
                  <a:gd name="T1" fmla="*/ 183 h 306"/>
                  <a:gd name="T2" fmla="*/ 787 w 846"/>
                  <a:gd name="T3" fmla="*/ 156 h 306"/>
                  <a:gd name="T4" fmla="*/ 824 w 846"/>
                  <a:gd name="T5" fmla="*/ 140 h 306"/>
                  <a:gd name="T6" fmla="*/ 846 w 846"/>
                  <a:gd name="T7" fmla="*/ 162 h 306"/>
                  <a:gd name="T8" fmla="*/ 840 w 846"/>
                  <a:gd name="T9" fmla="*/ 203 h 306"/>
                  <a:gd name="T10" fmla="*/ 813 w 846"/>
                  <a:gd name="T11" fmla="*/ 252 h 306"/>
                  <a:gd name="T12" fmla="*/ 754 w 846"/>
                  <a:gd name="T13" fmla="*/ 269 h 306"/>
                  <a:gd name="T14" fmla="*/ 680 w 846"/>
                  <a:gd name="T15" fmla="*/ 285 h 306"/>
                  <a:gd name="T16" fmla="*/ 543 w 846"/>
                  <a:gd name="T17" fmla="*/ 306 h 306"/>
                  <a:gd name="T18" fmla="*/ 418 w 846"/>
                  <a:gd name="T19" fmla="*/ 290 h 306"/>
                  <a:gd name="T20" fmla="*/ 260 w 846"/>
                  <a:gd name="T21" fmla="*/ 238 h 306"/>
                  <a:gd name="T22" fmla="*/ 211 w 846"/>
                  <a:gd name="T23" fmla="*/ 208 h 306"/>
                  <a:gd name="T24" fmla="*/ 181 w 846"/>
                  <a:gd name="T25" fmla="*/ 203 h 306"/>
                  <a:gd name="T26" fmla="*/ 140 w 846"/>
                  <a:gd name="T27" fmla="*/ 203 h 306"/>
                  <a:gd name="T28" fmla="*/ 101 w 846"/>
                  <a:gd name="T29" fmla="*/ 217 h 306"/>
                  <a:gd name="T30" fmla="*/ 55 w 846"/>
                  <a:gd name="T31" fmla="*/ 252 h 306"/>
                  <a:gd name="T32" fmla="*/ 35 w 846"/>
                  <a:gd name="T33" fmla="*/ 255 h 306"/>
                  <a:gd name="T34" fmla="*/ 16 w 846"/>
                  <a:gd name="T35" fmla="*/ 244 h 306"/>
                  <a:gd name="T36" fmla="*/ 16 w 846"/>
                  <a:gd name="T37" fmla="*/ 216 h 306"/>
                  <a:gd name="T38" fmla="*/ 39 w 846"/>
                  <a:gd name="T39" fmla="*/ 202 h 306"/>
                  <a:gd name="T40" fmla="*/ 75 w 846"/>
                  <a:gd name="T41" fmla="*/ 183 h 306"/>
                  <a:gd name="T42" fmla="*/ 112 w 846"/>
                  <a:gd name="T43" fmla="*/ 177 h 306"/>
                  <a:gd name="T44" fmla="*/ 105 w 846"/>
                  <a:gd name="T45" fmla="*/ 162 h 306"/>
                  <a:gd name="T46" fmla="*/ 68 w 846"/>
                  <a:gd name="T47" fmla="*/ 161 h 306"/>
                  <a:gd name="T48" fmla="*/ 16 w 846"/>
                  <a:gd name="T49" fmla="*/ 161 h 306"/>
                  <a:gd name="T50" fmla="*/ 0 w 846"/>
                  <a:gd name="T51" fmla="*/ 147 h 306"/>
                  <a:gd name="T52" fmla="*/ 6 w 846"/>
                  <a:gd name="T53" fmla="*/ 115 h 306"/>
                  <a:gd name="T54" fmla="*/ 42 w 846"/>
                  <a:gd name="T55" fmla="*/ 109 h 306"/>
                  <a:gd name="T56" fmla="*/ 75 w 846"/>
                  <a:gd name="T57" fmla="*/ 123 h 306"/>
                  <a:gd name="T58" fmla="*/ 115 w 846"/>
                  <a:gd name="T59" fmla="*/ 134 h 306"/>
                  <a:gd name="T60" fmla="*/ 127 w 846"/>
                  <a:gd name="T61" fmla="*/ 136 h 306"/>
                  <a:gd name="T62" fmla="*/ 154 w 846"/>
                  <a:gd name="T63" fmla="*/ 123 h 306"/>
                  <a:gd name="T64" fmla="*/ 159 w 846"/>
                  <a:gd name="T65" fmla="*/ 79 h 306"/>
                  <a:gd name="T66" fmla="*/ 148 w 846"/>
                  <a:gd name="T67" fmla="*/ 35 h 306"/>
                  <a:gd name="T68" fmla="*/ 181 w 846"/>
                  <a:gd name="T69" fmla="*/ 0 h 306"/>
                  <a:gd name="T70" fmla="*/ 200 w 846"/>
                  <a:gd name="T71" fmla="*/ 25 h 306"/>
                  <a:gd name="T72" fmla="*/ 193 w 846"/>
                  <a:gd name="T73" fmla="*/ 66 h 306"/>
                  <a:gd name="T74" fmla="*/ 187 w 846"/>
                  <a:gd name="T75" fmla="*/ 120 h 306"/>
                  <a:gd name="T76" fmla="*/ 192 w 846"/>
                  <a:gd name="T77" fmla="*/ 143 h 306"/>
                  <a:gd name="T78" fmla="*/ 217 w 846"/>
                  <a:gd name="T79" fmla="*/ 167 h 306"/>
                  <a:gd name="T80" fmla="*/ 289 w 846"/>
                  <a:gd name="T81" fmla="*/ 203 h 306"/>
                  <a:gd name="T82" fmla="*/ 363 w 846"/>
                  <a:gd name="T83" fmla="*/ 222 h 306"/>
                  <a:gd name="T84" fmla="*/ 442 w 846"/>
                  <a:gd name="T85" fmla="*/ 232 h 306"/>
                  <a:gd name="T86" fmla="*/ 535 w 846"/>
                  <a:gd name="T87" fmla="*/ 235 h 306"/>
                  <a:gd name="T88" fmla="*/ 596 w 846"/>
                  <a:gd name="T89" fmla="*/ 224 h 306"/>
                  <a:gd name="T90" fmla="*/ 675 w 846"/>
                  <a:gd name="T91" fmla="*/ 211 h 306"/>
                  <a:gd name="T92" fmla="*/ 735 w 846"/>
                  <a:gd name="T93" fmla="*/ 18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6" h="306">
                    <a:moveTo>
                      <a:pt x="735" y="183"/>
                    </a:moveTo>
                    <a:lnTo>
                      <a:pt x="787" y="156"/>
                    </a:lnTo>
                    <a:lnTo>
                      <a:pt x="824" y="140"/>
                    </a:lnTo>
                    <a:lnTo>
                      <a:pt x="846" y="162"/>
                    </a:lnTo>
                    <a:lnTo>
                      <a:pt x="840" y="203"/>
                    </a:lnTo>
                    <a:lnTo>
                      <a:pt x="813" y="252"/>
                    </a:lnTo>
                    <a:lnTo>
                      <a:pt x="754" y="269"/>
                    </a:lnTo>
                    <a:lnTo>
                      <a:pt x="680" y="285"/>
                    </a:lnTo>
                    <a:lnTo>
                      <a:pt x="543" y="306"/>
                    </a:lnTo>
                    <a:lnTo>
                      <a:pt x="418" y="290"/>
                    </a:lnTo>
                    <a:lnTo>
                      <a:pt x="260" y="238"/>
                    </a:lnTo>
                    <a:lnTo>
                      <a:pt x="211" y="208"/>
                    </a:lnTo>
                    <a:lnTo>
                      <a:pt x="181" y="203"/>
                    </a:lnTo>
                    <a:lnTo>
                      <a:pt x="140" y="203"/>
                    </a:lnTo>
                    <a:lnTo>
                      <a:pt x="101" y="217"/>
                    </a:lnTo>
                    <a:lnTo>
                      <a:pt x="55" y="252"/>
                    </a:lnTo>
                    <a:lnTo>
                      <a:pt x="35" y="255"/>
                    </a:lnTo>
                    <a:lnTo>
                      <a:pt x="16" y="244"/>
                    </a:lnTo>
                    <a:lnTo>
                      <a:pt x="16" y="216"/>
                    </a:lnTo>
                    <a:lnTo>
                      <a:pt x="39" y="202"/>
                    </a:lnTo>
                    <a:lnTo>
                      <a:pt x="75" y="183"/>
                    </a:lnTo>
                    <a:lnTo>
                      <a:pt x="112" y="177"/>
                    </a:lnTo>
                    <a:lnTo>
                      <a:pt x="105" y="162"/>
                    </a:lnTo>
                    <a:lnTo>
                      <a:pt x="68" y="161"/>
                    </a:lnTo>
                    <a:lnTo>
                      <a:pt x="16" y="161"/>
                    </a:lnTo>
                    <a:lnTo>
                      <a:pt x="0" y="147"/>
                    </a:lnTo>
                    <a:lnTo>
                      <a:pt x="6" y="115"/>
                    </a:lnTo>
                    <a:lnTo>
                      <a:pt x="42" y="109"/>
                    </a:lnTo>
                    <a:lnTo>
                      <a:pt x="75" y="123"/>
                    </a:lnTo>
                    <a:lnTo>
                      <a:pt x="115" y="134"/>
                    </a:lnTo>
                    <a:lnTo>
                      <a:pt x="127" y="136"/>
                    </a:lnTo>
                    <a:lnTo>
                      <a:pt x="154" y="123"/>
                    </a:lnTo>
                    <a:lnTo>
                      <a:pt x="159" y="79"/>
                    </a:lnTo>
                    <a:lnTo>
                      <a:pt x="148" y="35"/>
                    </a:lnTo>
                    <a:lnTo>
                      <a:pt x="181" y="0"/>
                    </a:lnTo>
                    <a:lnTo>
                      <a:pt x="200" y="25"/>
                    </a:lnTo>
                    <a:lnTo>
                      <a:pt x="193" y="66"/>
                    </a:lnTo>
                    <a:lnTo>
                      <a:pt x="187" y="120"/>
                    </a:lnTo>
                    <a:lnTo>
                      <a:pt x="192" y="143"/>
                    </a:lnTo>
                    <a:lnTo>
                      <a:pt x="217" y="167"/>
                    </a:lnTo>
                    <a:lnTo>
                      <a:pt x="289" y="203"/>
                    </a:lnTo>
                    <a:lnTo>
                      <a:pt x="363" y="222"/>
                    </a:lnTo>
                    <a:lnTo>
                      <a:pt x="442" y="232"/>
                    </a:lnTo>
                    <a:lnTo>
                      <a:pt x="535" y="235"/>
                    </a:lnTo>
                    <a:lnTo>
                      <a:pt x="596" y="224"/>
                    </a:lnTo>
                    <a:lnTo>
                      <a:pt x="675" y="211"/>
                    </a:lnTo>
                    <a:lnTo>
                      <a:pt x="735" y="183"/>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47"/>
              <p:cNvSpPr>
                <a:spLocks/>
              </p:cNvSpPr>
              <p:nvPr/>
            </p:nvSpPr>
            <p:spPr bwMode="auto">
              <a:xfrm>
                <a:off x="931" y="1097"/>
                <a:ext cx="401" cy="238"/>
              </a:xfrm>
              <a:custGeom>
                <a:avLst/>
                <a:gdLst>
                  <a:gd name="T0" fmla="*/ 115 w 801"/>
                  <a:gd name="T1" fmla="*/ 384 h 477"/>
                  <a:gd name="T2" fmla="*/ 55 w 801"/>
                  <a:gd name="T3" fmla="*/ 379 h 477"/>
                  <a:gd name="T4" fmla="*/ 12 w 801"/>
                  <a:gd name="T5" fmla="*/ 381 h 477"/>
                  <a:gd name="T6" fmla="*/ 0 w 801"/>
                  <a:gd name="T7" fmla="*/ 411 h 477"/>
                  <a:gd name="T8" fmla="*/ 22 w 801"/>
                  <a:gd name="T9" fmla="*/ 444 h 477"/>
                  <a:gd name="T10" fmla="*/ 66 w 801"/>
                  <a:gd name="T11" fmla="*/ 477 h 477"/>
                  <a:gd name="T12" fmla="*/ 127 w 801"/>
                  <a:gd name="T13" fmla="*/ 467 h 477"/>
                  <a:gd name="T14" fmla="*/ 203 w 801"/>
                  <a:gd name="T15" fmla="*/ 455 h 477"/>
                  <a:gd name="T16" fmla="*/ 337 w 801"/>
                  <a:gd name="T17" fmla="*/ 419 h 477"/>
                  <a:gd name="T18" fmla="*/ 447 w 801"/>
                  <a:gd name="T19" fmla="*/ 354 h 477"/>
                  <a:gd name="T20" fmla="*/ 573 w 801"/>
                  <a:gd name="T21" fmla="*/ 245 h 477"/>
                  <a:gd name="T22" fmla="*/ 606 w 801"/>
                  <a:gd name="T23" fmla="*/ 200 h 477"/>
                  <a:gd name="T24" fmla="*/ 634 w 801"/>
                  <a:gd name="T25" fmla="*/ 184 h 477"/>
                  <a:gd name="T26" fmla="*/ 668 w 801"/>
                  <a:gd name="T27" fmla="*/ 167 h 477"/>
                  <a:gd name="T28" fmla="*/ 708 w 801"/>
                  <a:gd name="T29" fmla="*/ 164 h 477"/>
                  <a:gd name="T30" fmla="*/ 763 w 801"/>
                  <a:gd name="T31" fmla="*/ 178 h 477"/>
                  <a:gd name="T32" fmla="*/ 785 w 801"/>
                  <a:gd name="T33" fmla="*/ 173 h 477"/>
                  <a:gd name="T34" fmla="*/ 801 w 801"/>
                  <a:gd name="T35" fmla="*/ 156 h 477"/>
                  <a:gd name="T36" fmla="*/ 788 w 801"/>
                  <a:gd name="T37" fmla="*/ 129 h 477"/>
                  <a:gd name="T38" fmla="*/ 761 w 801"/>
                  <a:gd name="T39" fmla="*/ 129 h 477"/>
                  <a:gd name="T40" fmla="*/ 722 w 801"/>
                  <a:gd name="T41" fmla="*/ 124 h 477"/>
                  <a:gd name="T42" fmla="*/ 681 w 801"/>
                  <a:gd name="T43" fmla="*/ 131 h 477"/>
                  <a:gd name="T44" fmla="*/ 684 w 801"/>
                  <a:gd name="T45" fmla="*/ 118 h 477"/>
                  <a:gd name="T46" fmla="*/ 717 w 801"/>
                  <a:gd name="T47" fmla="*/ 99 h 477"/>
                  <a:gd name="T48" fmla="*/ 768 w 801"/>
                  <a:gd name="T49" fmla="*/ 80 h 477"/>
                  <a:gd name="T50" fmla="*/ 779 w 801"/>
                  <a:gd name="T51" fmla="*/ 61 h 477"/>
                  <a:gd name="T52" fmla="*/ 758 w 801"/>
                  <a:gd name="T53" fmla="*/ 36 h 477"/>
                  <a:gd name="T54" fmla="*/ 722 w 801"/>
                  <a:gd name="T55" fmla="*/ 44 h 477"/>
                  <a:gd name="T56" fmla="*/ 697 w 801"/>
                  <a:gd name="T57" fmla="*/ 69 h 477"/>
                  <a:gd name="T58" fmla="*/ 667 w 801"/>
                  <a:gd name="T59" fmla="*/ 96 h 477"/>
                  <a:gd name="T60" fmla="*/ 656 w 801"/>
                  <a:gd name="T61" fmla="*/ 102 h 477"/>
                  <a:gd name="T62" fmla="*/ 623 w 801"/>
                  <a:gd name="T63" fmla="*/ 99 h 477"/>
                  <a:gd name="T64" fmla="*/ 602 w 801"/>
                  <a:gd name="T65" fmla="*/ 64 h 477"/>
                  <a:gd name="T66" fmla="*/ 596 w 801"/>
                  <a:gd name="T67" fmla="*/ 17 h 477"/>
                  <a:gd name="T68" fmla="*/ 554 w 801"/>
                  <a:gd name="T69" fmla="*/ 0 h 477"/>
                  <a:gd name="T70" fmla="*/ 543 w 801"/>
                  <a:gd name="T71" fmla="*/ 31 h 477"/>
                  <a:gd name="T72" fmla="*/ 568 w 801"/>
                  <a:gd name="T73" fmla="*/ 64 h 477"/>
                  <a:gd name="T74" fmla="*/ 595 w 801"/>
                  <a:gd name="T75" fmla="*/ 113 h 477"/>
                  <a:gd name="T76" fmla="*/ 598 w 801"/>
                  <a:gd name="T77" fmla="*/ 134 h 477"/>
                  <a:gd name="T78" fmla="*/ 580 w 801"/>
                  <a:gd name="T79" fmla="*/ 167 h 477"/>
                  <a:gd name="T80" fmla="*/ 530 w 801"/>
                  <a:gd name="T81" fmla="*/ 227 h 477"/>
                  <a:gd name="T82" fmla="*/ 466 w 801"/>
                  <a:gd name="T83" fmla="*/ 271 h 477"/>
                  <a:gd name="T84" fmla="*/ 401 w 801"/>
                  <a:gd name="T85" fmla="*/ 313 h 477"/>
                  <a:gd name="T86" fmla="*/ 319 w 801"/>
                  <a:gd name="T87" fmla="*/ 351 h 477"/>
                  <a:gd name="T88" fmla="*/ 258 w 801"/>
                  <a:gd name="T89" fmla="*/ 367 h 477"/>
                  <a:gd name="T90" fmla="*/ 176 w 801"/>
                  <a:gd name="T91" fmla="*/ 385 h 477"/>
                  <a:gd name="T92" fmla="*/ 115 w 801"/>
                  <a:gd name="T93" fmla="*/ 38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1" h="477">
                    <a:moveTo>
                      <a:pt x="115" y="384"/>
                    </a:moveTo>
                    <a:lnTo>
                      <a:pt x="55" y="379"/>
                    </a:lnTo>
                    <a:lnTo>
                      <a:pt x="12" y="381"/>
                    </a:lnTo>
                    <a:lnTo>
                      <a:pt x="0" y="411"/>
                    </a:lnTo>
                    <a:lnTo>
                      <a:pt x="22" y="444"/>
                    </a:lnTo>
                    <a:lnTo>
                      <a:pt x="66" y="477"/>
                    </a:lnTo>
                    <a:lnTo>
                      <a:pt x="127" y="467"/>
                    </a:lnTo>
                    <a:lnTo>
                      <a:pt x="203" y="455"/>
                    </a:lnTo>
                    <a:lnTo>
                      <a:pt x="337" y="419"/>
                    </a:lnTo>
                    <a:lnTo>
                      <a:pt x="447" y="354"/>
                    </a:lnTo>
                    <a:lnTo>
                      <a:pt x="573" y="245"/>
                    </a:lnTo>
                    <a:lnTo>
                      <a:pt x="606" y="200"/>
                    </a:lnTo>
                    <a:lnTo>
                      <a:pt x="634" y="184"/>
                    </a:lnTo>
                    <a:lnTo>
                      <a:pt x="668" y="167"/>
                    </a:lnTo>
                    <a:lnTo>
                      <a:pt x="708" y="164"/>
                    </a:lnTo>
                    <a:lnTo>
                      <a:pt x="763" y="178"/>
                    </a:lnTo>
                    <a:lnTo>
                      <a:pt x="785" y="173"/>
                    </a:lnTo>
                    <a:lnTo>
                      <a:pt x="801" y="156"/>
                    </a:lnTo>
                    <a:lnTo>
                      <a:pt x="788" y="129"/>
                    </a:lnTo>
                    <a:lnTo>
                      <a:pt x="761" y="129"/>
                    </a:lnTo>
                    <a:lnTo>
                      <a:pt x="722" y="124"/>
                    </a:lnTo>
                    <a:lnTo>
                      <a:pt x="681" y="131"/>
                    </a:lnTo>
                    <a:lnTo>
                      <a:pt x="684" y="118"/>
                    </a:lnTo>
                    <a:lnTo>
                      <a:pt x="717" y="99"/>
                    </a:lnTo>
                    <a:lnTo>
                      <a:pt x="768" y="80"/>
                    </a:lnTo>
                    <a:lnTo>
                      <a:pt x="779" y="61"/>
                    </a:lnTo>
                    <a:lnTo>
                      <a:pt x="758" y="36"/>
                    </a:lnTo>
                    <a:lnTo>
                      <a:pt x="722" y="44"/>
                    </a:lnTo>
                    <a:lnTo>
                      <a:pt x="697" y="69"/>
                    </a:lnTo>
                    <a:lnTo>
                      <a:pt x="667" y="96"/>
                    </a:lnTo>
                    <a:lnTo>
                      <a:pt x="656" y="102"/>
                    </a:lnTo>
                    <a:lnTo>
                      <a:pt x="623" y="99"/>
                    </a:lnTo>
                    <a:lnTo>
                      <a:pt x="602" y="64"/>
                    </a:lnTo>
                    <a:lnTo>
                      <a:pt x="596" y="17"/>
                    </a:lnTo>
                    <a:lnTo>
                      <a:pt x="554" y="0"/>
                    </a:lnTo>
                    <a:lnTo>
                      <a:pt x="543" y="31"/>
                    </a:lnTo>
                    <a:lnTo>
                      <a:pt x="568" y="64"/>
                    </a:lnTo>
                    <a:lnTo>
                      <a:pt x="595" y="113"/>
                    </a:lnTo>
                    <a:lnTo>
                      <a:pt x="598" y="134"/>
                    </a:lnTo>
                    <a:lnTo>
                      <a:pt x="580" y="167"/>
                    </a:lnTo>
                    <a:lnTo>
                      <a:pt x="530" y="227"/>
                    </a:lnTo>
                    <a:lnTo>
                      <a:pt x="466" y="271"/>
                    </a:lnTo>
                    <a:lnTo>
                      <a:pt x="401" y="313"/>
                    </a:lnTo>
                    <a:lnTo>
                      <a:pt x="319" y="351"/>
                    </a:lnTo>
                    <a:lnTo>
                      <a:pt x="258" y="367"/>
                    </a:lnTo>
                    <a:lnTo>
                      <a:pt x="176" y="385"/>
                    </a:lnTo>
                    <a:lnTo>
                      <a:pt x="115" y="384"/>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Freeform 48"/>
              <p:cNvSpPr>
                <a:spLocks/>
              </p:cNvSpPr>
              <p:nvPr/>
            </p:nvSpPr>
            <p:spPr bwMode="auto">
              <a:xfrm>
                <a:off x="952" y="1490"/>
                <a:ext cx="152" cy="464"/>
              </a:xfrm>
              <a:custGeom>
                <a:avLst/>
                <a:gdLst>
                  <a:gd name="T0" fmla="*/ 130 w 305"/>
                  <a:gd name="T1" fmla="*/ 6 h 927"/>
                  <a:gd name="T2" fmla="*/ 182 w 305"/>
                  <a:gd name="T3" fmla="*/ 39 h 927"/>
                  <a:gd name="T4" fmla="*/ 206 w 305"/>
                  <a:gd name="T5" fmla="*/ 123 h 927"/>
                  <a:gd name="T6" fmla="*/ 234 w 305"/>
                  <a:gd name="T7" fmla="*/ 256 h 927"/>
                  <a:gd name="T8" fmla="*/ 247 w 305"/>
                  <a:gd name="T9" fmla="*/ 355 h 927"/>
                  <a:gd name="T10" fmla="*/ 237 w 305"/>
                  <a:gd name="T11" fmla="*/ 434 h 927"/>
                  <a:gd name="T12" fmla="*/ 218 w 305"/>
                  <a:gd name="T13" fmla="*/ 505 h 927"/>
                  <a:gd name="T14" fmla="*/ 171 w 305"/>
                  <a:gd name="T15" fmla="*/ 606 h 927"/>
                  <a:gd name="T16" fmla="*/ 115 w 305"/>
                  <a:gd name="T17" fmla="*/ 687 h 927"/>
                  <a:gd name="T18" fmla="*/ 93 w 305"/>
                  <a:gd name="T19" fmla="*/ 732 h 927"/>
                  <a:gd name="T20" fmla="*/ 97 w 305"/>
                  <a:gd name="T21" fmla="*/ 769 h 927"/>
                  <a:gd name="T22" fmla="*/ 135 w 305"/>
                  <a:gd name="T23" fmla="*/ 804 h 927"/>
                  <a:gd name="T24" fmla="*/ 211 w 305"/>
                  <a:gd name="T25" fmla="*/ 832 h 927"/>
                  <a:gd name="T26" fmla="*/ 269 w 305"/>
                  <a:gd name="T27" fmla="*/ 854 h 927"/>
                  <a:gd name="T28" fmla="*/ 305 w 305"/>
                  <a:gd name="T29" fmla="*/ 878 h 927"/>
                  <a:gd name="T30" fmla="*/ 300 w 305"/>
                  <a:gd name="T31" fmla="*/ 911 h 927"/>
                  <a:gd name="T32" fmla="*/ 267 w 305"/>
                  <a:gd name="T33" fmla="*/ 927 h 927"/>
                  <a:gd name="T34" fmla="*/ 198 w 305"/>
                  <a:gd name="T35" fmla="*/ 927 h 927"/>
                  <a:gd name="T36" fmla="*/ 165 w 305"/>
                  <a:gd name="T37" fmla="*/ 900 h 927"/>
                  <a:gd name="T38" fmla="*/ 124 w 305"/>
                  <a:gd name="T39" fmla="*/ 854 h 927"/>
                  <a:gd name="T40" fmla="*/ 74 w 305"/>
                  <a:gd name="T41" fmla="*/ 815 h 927"/>
                  <a:gd name="T42" fmla="*/ 14 w 305"/>
                  <a:gd name="T43" fmla="*/ 790 h 927"/>
                  <a:gd name="T44" fmla="*/ 0 w 305"/>
                  <a:gd name="T45" fmla="*/ 758 h 927"/>
                  <a:gd name="T46" fmla="*/ 6 w 305"/>
                  <a:gd name="T47" fmla="*/ 722 h 927"/>
                  <a:gd name="T48" fmla="*/ 42 w 305"/>
                  <a:gd name="T49" fmla="*/ 694 h 927"/>
                  <a:gd name="T50" fmla="*/ 88 w 305"/>
                  <a:gd name="T51" fmla="*/ 656 h 927"/>
                  <a:gd name="T52" fmla="*/ 126 w 305"/>
                  <a:gd name="T53" fmla="*/ 576 h 927"/>
                  <a:gd name="T54" fmla="*/ 146 w 305"/>
                  <a:gd name="T55" fmla="*/ 510 h 927"/>
                  <a:gd name="T56" fmla="*/ 155 w 305"/>
                  <a:gd name="T57" fmla="*/ 448 h 927"/>
                  <a:gd name="T58" fmla="*/ 160 w 305"/>
                  <a:gd name="T59" fmla="*/ 376 h 927"/>
                  <a:gd name="T60" fmla="*/ 159 w 305"/>
                  <a:gd name="T61" fmla="*/ 303 h 927"/>
                  <a:gd name="T62" fmla="*/ 133 w 305"/>
                  <a:gd name="T63" fmla="*/ 233 h 927"/>
                  <a:gd name="T64" fmla="*/ 97 w 305"/>
                  <a:gd name="T65" fmla="*/ 156 h 927"/>
                  <a:gd name="T66" fmla="*/ 58 w 305"/>
                  <a:gd name="T67" fmla="*/ 93 h 927"/>
                  <a:gd name="T68" fmla="*/ 56 w 305"/>
                  <a:gd name="T69" fmla="*/ 17 h 927"/>
                  <a:gd name="T70" fmla="*/ 99 w 305"/>
                  <a:gd name="T71" fmla="*/ 0 h 927"/>
                  <a:gd name="T72" fmla="*/ 130 w 305"/>
                  <a:gd name="T73" fmla="*/ 6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5" h="927">
                    <a:moveTo>
                      <a:pt x="130" y="6"/>
                    </a:moveTo>
                    <a:lnTo>
                      <a:pt x="182" y="39"/>
                    </a:lnTo>
                    <a:lnTo>
                      <a:pt x="206" y="123"/>
                    </a:lnTo>
                    <a:lnTo>
                      <a:pt x="234" y="256"/>
                    </a:lnTo>
                    <a:lnTo>
                      <a:pt x="247" y="355"/>
                    </a:lnTo>
                    <a:lnTo>
                      <a:pt x="237" y="434"/>
                    </a:lnTo>
                    <a:lnTo>
                      <a:pt x="218" y="505"/>
                    </a:lnTo>
                    <a:lnTo>
                      <a:pt x="171" y="606"/>
                    </a:lnTo>
                    <a:lnTo>
                      <a:pt x="115" y="687"/>
                    </a:lnTo>
                    <a:lnTo>
                      <a:pt x="93" y="732"/>
                    </a:lnTo>
                    <a:lnTo>
                      <a:pt x="97" y="769"/>
                    </a:lnTo>
                    <a:lnTo>
                      <a:pt x="135" y="804"/>
                    </a:lnTo>
                    <a:lnTo>
                      <a:pt x="211" y="832"/>
                    </a:lnTo>
                    <a:lnTo>
                      <a:pt x="269" y="854"/>
                    </a:lnTo>
                    <a:lnTo>
                      <a:pt x="305" y="878"/>
                    </a:lnTo>
                    <a:lnTo>
                      <a:pt x="300" y="911"/>
                    </a:lnTo>
                    <a:lnTo>
                      <a:pt x="267" y="927"/>
                    </a:lnTo>
                    <a:lnTo>
                      <a:pt x="198" y="927"/>
                    </a:lnTo>
                    <a:lnTo>
                      <a:pt x="165" y="900"/>
                    </a:lnTo>
                    <a:lnTo>
                      <a:pt x="124" y="854"/>
                    </a:lnTo>
                    <a:lnTo>
                      <a:pt x="74" y="815"/>
                    </a:lnTo>
                    <a:lnTo>
                      <a:pt x="14" y="790"/>
                    </a:lnTo>
                    <a:lnTo>
                      <a:pt x="0" y="758"/>
                    </a:lnTo>
                    <a:lnTo>
                      <a:pt x="6" y="722"/>
                    </a:lnTo>
                    <a:lnTo>
                      <a:pt x="42" y="694"/>
                    </a:lnTo>
                    <a:lnTo>
                      <a:pt x="88" y="656"/>
                    </a:lnTo>
                    <a:lnTo>
                      <a:pt x="126" y="576"/>
                    </a:lnTo>
                    <a:lnTo>
                      <a:pt x="146" y="510"/>
                    </a:lnTo>
                    <a:lnTo>
                      <a:pt x="155" y="448"/>
                    </a:lnTo>
                    <a:lnTo>
                      <a:pt x="160" y="376"/>
                    </a:lnTo>
                    <a:lnTo>
                      <a:pt x="159" y="303"/>
                    </a:lnTo>
                    <a:lnTo>
                      <a:pt x="133" y="233"/>
                    </a:lnTo>
                    <a:lnTo>
                      <a:pt x="97" y="156"/>
                    </a:lnTo>
                    <a:lnTo>
                      <a:pt x="58" y="93"/>
                    </a:lnTo>
                    <a:lnTo>
                      <a:pt x="56" y="17"/>
                    </a:lnTo>
                    <a:lnTo>
                      <a:pt x="99" y="0"/>
                    </a:lnTo>
                    <a:lnTo>
                      <a:pt x="130" y="6"/>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Freeform 49"/>
              <p:cNvSpPr>
                <a:spLocks/>
              </p:cNvSpPr>
              <p:nvPr/>
            </p:nvSpPr>
            <p:spPr bwMode="auto">
              <a:xfrm>
                <a:off x="794" y="1506"/>
                <a:ext cx="207" cy="252"/>
              </a:xfrm>
              <a:custGeom>
                <a:avLst/>
                <a:gdLst>
                  <a:gd name="T0" fmla="*/ 304 w 414"/>
                  <a:gd name="T1" fmla="*/ 44 h 504"/>
                  <a:gd name="T2" fmla="*/ 331 w 414"/>
                  <a:gd name="T3" fmla="*/ 0 h 504"/>
                  <a:gd name="T4" fmla="*/ 388 w 414"/>
                  <a:gd name="T5" fmla="*/ 13 h 504"/>
                  <a:gd name="T6" fmla="*/ 414 w 414"/>
                  <a:gd name="T7" fmla="*/ 58 h 504"/>
                  <a:gd name="T8" fmla="*/ 414 w 414"/>
                  <a:gd name="T9" fmla="*/ 118 h 504"/>
                  <a:gd name="T10" fmla="*/ 413 w 414"/>
                  <a:gd name="T11" fmla="*/ 227 h 504"/>
                  <a:gd name="T12" fmla="*/ 399 w 414"/>
                  <a:gd name="T13" fmla="*/ 367 h 504"/>
                  <a:gd name="T14" fmla="*/ 378 w 414"/>
                  <a:gd name="T15" fmla="*/ 433 h 504"/>
                  <a:gd name="T16" fmla="*/ 347 w 414"/>
                  <a:gd name="T17" fmla="*/ 460 h 504"/>
                  <a:gd name="T18" fmla="*/ 288 w 414"/>
                  <a:gd name="T19" fmla="*/ 460 h 504"/>
                  <a:gd name="T20" fmla="*/ 208 w 414"/>
                  <a:gd name="T21" fmla="*/ 430 h 504"/>
                  <a:gd name="T22" fmla="*/ 139 w 414"/>
                  <a:gd name="T23" fmla="*/ 400 h 504"/>
                  <a:gd name="T24" fmla="*/ 81 w 414"/>
                  <a:gd name="T25" fmla="*/ 364 h 504"/>
                  <a:gd name="T26" fmla="*/ 101 w 414"/>
                  <a:gd name="T27" fmla="*/ 411 h 504"/>
                  <a:gd name="T28" fmla="*/ 101 w 414"/>
                  <a:gd name="T29" fmla="*/ 471 h 504"/>
                  <a:gd name="T30" fmla="*/ 85 w 414"/>
                  <a:gd name="T31" fmla="*/ 499 h 504"/>
                  <a:gd name="T32" fmla="*/ 52 w 414"/>
                  <a:gd name="T33" fmla="*/ 504 h 504"/>
                  <a:gd name="T34" fmla="*/ 15 w 414"/>
                  <a:gd name="T35" fmla="*/ 499 h 504"/>
                  <a:gd name="T36" fmla="*/ 0 w 414"/>
                  <a:gd name="T37" fmla="*/ 477 h 504"/>
                  <a:gd name="T38" fmla="*/ 15 w 414"/>
                  <a:gd name="T39" fmla="*/ 450 h 504"/>
                  <a:gd name="T40" fmla="*/ 27 w 414"/>
                  <a:gd name="T41" fmla="*/ 406 h 504"/>
                  <a:gd name="T42" fmla="*/ 27 w 414"/>
                  <a:gd name="T43" fmla="*/ 364 h 504"/>
                  <a:gd name="T44" fmla="*/ 18 w 414"/>
                  <a:gd name="T45" fmla="*/ 324 h 504"/>
                  <a:gd name="T46" fmla="*/ 7 w 414"/>
                  <a:gd name="T47" fmla="*/ 284 h 504"/>
                  <a:gd name="T48" fmla="*/ 21 w 414"/>
                  <a:gd name="T49" fmla="*/ 250 h 504"/>
                  <a:gd name="T50" fmla="*/ 54 w 414"/>
                  <a:gd name="T51" fmla="*/ 254 h 504"/>
                  <a:gd name="T52" fmla="*/ 81 w 414"/>
                  <a:gd name="T53" fmla="*/ 280 h 504"/>
                  <a:gd name="T54" fmla="*/ 107 w 414"/>
                  <a:gd name="T55" fmla="*/ 307 h 504"/>
                  <a:gd name="T56" fmla="*/ 155 w 414"/>
                  <a:gd name="T57" fmla="*/ 337 h 504"/>
                  <a:gd name="T58" fmla="*/ 202 w 414"/>
                  <a:gd name="T59" fmla="*/ 346 h 504"/>
                  <a:gd name="T60" fmla="*/ 266 w 414"/>
                  <a:gd name="T61" fmla="*/ 357 h 504"/>
                  <a:gd name="T62" fmla="*/ 304 w 414"/>
                  <a:gd name="T63" fmla="*/ 351 h 504"/>
                  <a:gd name="T64" fmla="*/ 304 w 414"/>
                  <a:gd name="T65" fmla="*/ 246 h 504"/>
                  <a:gd name="T66" fmla="*/ 304 w 414"/>
                  <a:gd name="T67" fmla="*/ 145 h 504"/>
                  <a:gd name="T68" fmla="*/ 293 w 414"/>
                  <a:gd name="T69" fmla="*/ 74 h 504"/>
                  <a:gd name="T70" fmla="*/ 304 w 414"/>
                  <a:gd name="T71" fmla="*/ 4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4" h="504">
                    <a:moveTo>
                      <a:pt x="304" y="44"/>
                    </a:moveTo>
                    <a:lnTo>
                      <a:pt x="331" y="0"/>
                    </a:lnTo>
                    <a:lnTo>
                      <a:pt x="388" y="13"/>
                    </a:lnTo>
                    <a:lnTo>
                      <a:pt x="414" y="58"/>
                    </a:lnTo>
                    <a:lnTo>
                      <a:pt x="414" y="118"/>
                    </a:lnTo>
                    <a:lnTo>
                      <a:pt x="413" y="227"/>
                    </a:lnTo>
                    <a:lnTo>
                      <a:pt x="399" y="367"/>
                    </a:lnTo>
                    <a:lnTo>
                      <a:pt x="378" y="433"/>
                    </a:lnTo>
                    <a:lnTo>
                      <a:pt x="347" y="460"/>
                    </a:lnTo>
                    <a:lnTo>
                      <a:pt x="288" y="460"/>
                    </a:lnTo>
                    <a:lnTo>
                      <a:pt x="208" y="430"/>
                    </a:lnTo>
                    <a:lnTo>
                      <a:pt x="139" y="400"/>
                    </a:lnTo>
                    <a:lnTo>
                      <a:pt x="81" y="364"/>
                    </a:lnTo>
                    <a:lnTo>
                      <a:pt x="101" y="411"/>
                    </a:lnTo>
                    <a:lnTo>
                      <a:pt x="101" y="471"/>
                    </a:lnTo>
                    <a:lnTo>
                      <a:pt x="85" y="499"/>
                    </a:lnTo>
                    <a:lnTo>
                      <a:pt x="52" y="504"/>
                    </a:lnTo>
                    <a:lnTo>
                      <a:pt x="15" y="499"/>
                    </a:lnTo>
                    <a:lnTo>
                      <a:pt x="0" y="477"/>
                    </a:lnTo>
                    <a:lnTo>
                      <a:pt x="15" y="450"/>
                    </a:lnTo>
                    <a:lnTo>
                      <a:pt x="27" y="406"/>
                    </a:lnTo>
                    <a:lnTo>
                      <a:pt x="27" y="364"/>
                    </a:lnTo>
                    <a:lnTo>
                      <a:pt x="18" y="324"/>
                    </a:lnTo>
                    <a:lnTo>
                      <a:pt x="7" y="284"/>
                    </a:lnTo>
                    <a:lnTo>
                      <a:pt x="21" y="250"/>
                    </a:lnTo>
                    <a:lnTo>
                      <a:pt x="54" y="254"/>
                    </a:lnTo>
                    <a:lnTo>
                      <a:pt x="81" y="280"/>
                    </a:lnTo>
                    <a:lnTo>
                      <a:pt x="107" y="307"/>
                    </a:lnTo>
                    <a:lnTo>
                      <a:pt x="155" y="337"/>
                    </a:lnTo>
                    <a:lnTo>
                      <a:pt x="202" y="346"/>
                    </a:lnTo>
                    <a:lnTo>
                      <a:pt x="266" y="357"/>
                    </a:lnTo>
                    <a:lnTo>
                      <a:pt x="304" y="351"/>
                    </a:lnTo>
                    <a:lnTo>
                      <a:pt x="304" y="246"/>
                    </a:lnTo>
                    <a:lnTo>
                      <a:pt x="304" y="145"/>
                    </a:lnTo>
                    <a:lnTo>
                      <a:pt x="293" y="74"/>
                    </a:lnTo>
                    <a:lnTo>
                      <a:pt x="304" y="44"/>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94809688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3171825" y="1496150"/>
            <a:ext cx="2481263"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400">
                <a:solidFill>
                  <a:srgbClr val="006600"/>
                </a:solidFill>
                <a:latin typeface="Arial Black" pitchFamily="34" charset="0"/>
              </a:rPr>
              <a:t>POSITIONAL</a:t>
            </a:r>
          </a:p>
        </p:txBody>
      </p:sp>
      <p:sp>
        <p:nvSpPr>
          <p:cNvPr id="201731" name="Text Box 3"/>
          <p:cNvSpPr txBox="1">
            <a:spLocks noChangeArrowheads="1"/>
          </p:cNvSpPr>
          <p:nvPr/>
        </p:nvSpPr>
        <p:spPr bwMode="auto">
          <a:xfrm>
            <a:off x="3148013" y="2120038"/>
            <a:ext cx="2451100" cy="457200"/>
          </a:xfrm>
          <a:prstGeom prst="rect">
            <a:avLst/>
          </a:prstGeom>
          <a:noFill/>
          <a:ln w="9525">
            <a:noFill/>
            <a:miter lim="800000"/>
            <a:headEnd/>
            <a:tailEnd/>
          </a:ln>
        </p:spPr>
        <p:txBody>
          <a:bodyPr>
            <a:spAutoFit/>
          </a:bodyPr>
          <a:lstStyle/>
          <a:p>
            <a:pPr algn="ctr" eaLnBrk="0" hangingPunct="0"/>
            <a:r>
              <a:rPr lang="en-US" sz="2400" b="1"/>
              <a:t>Self Awareness</a:t>
            </a:r>
          </a:p>
        </p:txBody>
      </p:sp>
      <p:sp>
        <p:nvSpPr>
          <p:cNvPr id="201732" name="Text Box 4"/>
          <p:cNvSpPr txBox="1">
            <a:spLocks noChangeArrowheads="1"/>
          </p:cNvSpPr>
          <p:nvPr/>
        </p:nvSpPr>
        <p:spPr bwMode="auto">
          <a:xfrm>
            <a:off x="720725" y="3832950"/>
            <a:ext cx="2574925" cy="457200"/>
          </a:xfrm>
          <a:prstGeom prst="rect">
            <a:avLst/>
          </a:prstGeom>
          <a:noFill/>
          <a:ln w="9525">
            <a:noFill/>
            <a:miter lim="800000"/>
            <a:headEnd/>
            <a:tailEnd/>
          </a:ln>
        </p:spPr>
        <p:txBody>
          <a:bodyPr wrap="none">
            <a:spAutoFit/>
          </a:bodyPr>
          <a:lstStyle/>
          <a:p>
            <a:pPr algn="ctr" eaLnBrk="0" hangingPunct="0"/>
            <a:r>
              <a:rPr lang="en-US" sz="2400"/>
              <a:t>Self Management</a:t>
            </a:r>
          </a:p>
        </p:txBody>
      </p:sp>
      <p:sp>
        <p:nvSpPr>
          <p:cNvPr id="201733" name="Text Box 5"/>
          <p:cNvSpPr txBox="1">
            <a:spLocks noChangeArrowheads="1"/>
          </p:cNvSpPr>
          <p:nvPr/>
        </p:nvSpPr>
        <p:spPr bwMode="auto">
          <a:xfrm>
            <a:off x="5749925" y="3831363"/>
            <a:ext cx="2609850" cy="457200"/>
          </a:xfrm>
          <a:prstGeom prst="rect">
            <a:avLst/>
          </a:prstGeom>
          <a:noFill/>
          <a:ln w="9525">
            <a:noFill/>
            <a:miter lim="800000"/>
            <a:headEnd/>
            <a:tailEnd/>
          </a:ln>
        </p:spPr>
        <p:txBody>
          <a:bodyPr wrap="none">
            <a:spAutoFit/>
          </a:bodyPr>
          <a:lstStyle/>
          <a:p>
            <a:pPr algn="ctr" eaLnBrk="0" hangingPunct="0"/>
            <a:r>
              <a:rPr lang="en-US" sz="2400"/>
              <a:t>Social Awareness</a:t>
            </a:r>
          </a:p>
        </p:txBody>
      </p:sp>
      <p:sp>
        <p:nvSpPr>
          <p:cNvPr id="201734" name="Text Box 6"/>
          <p:cNvSpPr txBox="1">
            <a:spLocks noChangeArrowheads="1"/>
          </p:cNvSpPr>
          <p:nvPr/>
        </p:nvSpPr>
        <p:spPr bwMode="auto">
          <a:xfrm>
            <a:off x="2473325" y="5550625"/>
            <a:ext cx="3730625" cy="457200"/>
          </a:xfrm>
          <a:prstGeom prst="rect">
            <a:avLst/>
          </a:prstGeom>
          <a:noFill/>
          <a:ln w="9525">
            <a:noFill/>
            <a:miter lim="800000"/>
            <a:headEnd/>
            <a:tailEnd/>
          </a:ln>
        </p:spPr>
        <p:txBody>
          <a:bodyPr wrap="none">
            <a:spAutoFit/>
          </a:bodyPr>
          <a:lstStyle/>
          <a:p>
            <a:pPr algn="ctr" eaLnBrk="0" hangingPunct="0"/>
            <a:r>
              <a:rPr lang="en-US" sz="2400"/>
              <a:t>Relationship Management</a:t>
            </a:r>
          </a:p>
        </p:txBody>
      </p:sp>
      <p:sp>
        <p:nvSpPr>
          <p:cNvPr id="201735" name="Line 7"/>
          <p:cNvSpPr>
            <a:spLocks noChangeShapeType="1"/>
          </p:cNvSpPr>
          <p:nvPr/>
        </p:nvSpPr>
        <p:spPr bwMode="auto">
          <a:xfrm flipH="1">
            <a:off x="1782763" y="2655025"/>
            <a:ext cx="1447800" cy="1143000"/>
          </a:xfrm>
          <a:prstGeom prst="line">
            <a:avLst/>
          </a:prstGeom>
          <a:noFill/>
          <a:ln w="38100">
            <a:solidFill>
              <a:schemeClr val="tx1"/>
            </a:solidFill>
            <a:round/>
            <a:headEnd/>
            <a:tailEnd type="triangle" w="med" len="med"/>
          </a:ln>
        </p:spPr>
        <p:txBody>
          <a:bodyPr/>
          <a:lstStyle/>
          <a:p>
            <a:endParaRPr lang="en-US"/>
          </a:p>
        </p:txBody>
      </p:sp>
      <p:sp>
        <p:nvSpPr>
          <p:cNvPr id="201736" name="Text Box 8"/>
          <p:cNvSpPr txBox="1">
            <a:spLocks noChangeArrowheads="1"/>
          </p:cNvSpPr>
          <p:nvPr/>
        </p:nvSpPr>
        <p:spPr bwMode="auto">
          <a:xfrm>
            <a:off x="6364288" y="4636225"/>
            <a:ext cx="2268537" cy="822325"/>
          </a:xfrm>
          <a:prstGeom prst="rect">
            <a:avLst/>
          </a:prstGeom>
          <a:noFill/>
          <a:ln w="9525">
            <a:noFill/>
            <a:miter lim="800000"/>
            <a:headEnd/>
            <a:tailEnd/>
          </a:ln>
        </p:spPr>
        <p:txBody>
          <a:bodyPr wrap="none">
            <a:spAutoFit/>
          </a:bodyPr>
          <a:lstStyle/>
          <a:p>
            <a:pPr algn="ctr" eaLnBrk="0" hangingPunct="0"/>
            <a:r>
              <a:rPr lang="en-US" sz="2400" b="1">
                <a:solidFill>
                  <a:srgbClr val="006600"/>
                </a:solidFill>
              </a:rPr>
              <a:t>Social</a:t>
            </a:r>
          </a:p>
          <a:p>
            <a:pPr algn="ctr" eaLnBrk="0" hangingPunct="0"/>
            <a:r>
              <a:rPr lang="en-US" sz="2400" b="1">
                <a:solidFill>
                  <a:srgbClr val="006600"/>
                </a:solidFill>
              </a:rPr>
              <a:t>Competencies</a:t>
            </a:r>
          </a:p>
        </p:txBody>
      </p:sp>
      <p:sp>
        <p:nvSpPr>
          <p:cNvPr id="201737" name="Text Box 9"/>
          <p:cNvSpPr txBox="1">
            <a:spLocks noChangeArrowheads="1"/>
          </p:cNvSpPr>
          <p:nvPr/>
        </p:nvSpPr>
        <p:spPr bwMode="auto">
          <a:xfrm>
            <a:off x="549275" y="2145438"/>
            <a:ext cx="2268538" cy="822325"/>
          </a:xfrm>
          <a:prstGeom prst="rect">
            <a:avLst/>
          </a:prstGeom>
          <a:noFill/>
          <a:ln w="9525">
            <a:noFill/>
            <a:miter lim="800000"/>
            <a:headEnd/>
            <a:tailEnd/>
          </a:ln>
        </p:spPr>
        <p:txBody>
          <a:bodyPr wrap="none">
            <a:spAutoFit/>
          </a:bodyPr>
          <a:lstStyle/>
          <a:p>
            <a:pPr algn="ctr" eaLnBrk="0" hangingPunct="0"/>
            <a:r>
              <a:rPr lang="en-US" sz="2400" b="1">
                <a:solidFill>
                  <a:srgbClr val="CC3300"/>
                </a:solidFill>
              </a:rPr>
              <a:t>Personal</a:t>
            </a:r>
          </a:p>
          <a:p>
            <a:pPr algn="ctr" eaLnBrk="0" hangingPunct="0"/>
            <a:r>
              <a:rPr lang="en-US" sz="2400" b="1">
                <a:solidFill>
                  <a:srgbClr val="CC3300"/>
                </a:solidFill>
              </a:rPr>
              <a:t>Competencies</a:t>
            </a:r>
          </a:p>
        </p:txBody>
      </p:sp>
      <p:sp>
        <p:nvSpPr>
          <p:cNvPr id="201738" name="Line 10"/>
          <p:cNvSpPr>
            <a:spLocks noChangeShapeType="1"/>
          </p:cNvSpPr>
          <p:nvPr/>
        </p:nvSpPr>
        <p:spPr bwMode="auto">
          <a:xfrm>
            <a:off x="5532438" y="2655025"/>
            <a:ext cx="1447800" cy="1143000"/>
          </a:xfrm>
          <a:prstGeom prst="line">
            <a:avLst/>
          </a:prstGeom>
          <a:noFill/>
          <a:ln w="38100">
            <a:solidFill>
              <a:schemeClr val="tx1"/>
            </a:solidFill>
            <a:round/>
            <a:headEnd/>
            <a:tailEnd type="triangle" w="med" len="med"/>
          </a:ln>
        </p:spPr>
        <p:txBody>
          <a:bodyPr/>
          <a:lstStyle/>
          <a:p>
            <a:endParaRPr lang="en-US"/>
          </a:p>
        </p:txBody>
      </p:sp>
      <p:sp>
        <p:nvSpPr>
          <p:cNvPr id="201739" name="Line 11"/>
          <p:cNvSpPr>
            <a:spLocks noChangeShapeType="1"/>
          </p:cNvSpPr>
          <p:nvPr/>
        </p:nvSpPr>
        <p:spPr bwMode="auto">
          <a:xfrm>
            <a:off x="1782763" y="4331425"/>
            <a:ext cx="1447800" cy="1143000"/>
          </a:xfrm>
          <a:prstGeom prst="line">
            <a:avLst/>
          </a:prstGeom>
          <a:noFill/>
          <a:ln w="38100">
            <a:solidFill>
              <a:schemeClr val="tx1"/>
            </a:solidFill>
            <a:round/>
            <a:headEnd/>
            <a:tailEnd type="triangle" w="med" len="med"/>
          </a:ln>
        </p:spPr>
        <p:txBody>
          <a:bodyPr/>
          <a:lstStyle/>
          <a:p>
            <a:endParaRPr lang="en-US"/>
          </a:p>
        </p:txBody>
      </p:sp>
      <p:sp>
        <p:nvSpPr>
          <p:cNvPr id="201740" name="Line 12"/>
          <p:cNvSpPr>
            <a:spLocks noChangeShapeType="1"/>
          </p:cNvSpPr>
          <p:nvPr/>
        </p:nvSpPr>
        <p:spPr bwMode="auto">
          <a:xfrm flipH="1">
            <a:off x="5532438" y="4331425"/>
            <a:ext cx="1447800" cy="1143000"/>
          </a:xfrm>
          <a:prstGeom prst="line">
            <a:avLst/>
          </a:prstGeom>
          <a:noFill/>
          <a:ln w="38100">
            <a:solidFill>
              <a:schemeClr val="tx1"/>
            </a:solidFill>
            <a:round/>
            <a:headEnd/>
            <a:tailEnd type="triangle" w="med" len="med"/>
          </a:ln>
        </p:spPr>
        <p:txBody>
          <a:bodyPr/>
          <a:lstStyle/>
          <a:p>
            <a:endParaRPr lang="en-US"/>
          </a:p>
        </p:txBody>
      </p:sp>
      <p:sp>
        <p:nvSpPr>
          <p:cNvPr id="201741" name="Rectangle 13"/>
          <p:cNvSpPr>
            <a:spLocks noGrp="1" noChangeArrowheads="1"/>
          </p:cNvSpPr>
          <p:nvPr>
            <p:ph type="title"/>
          </p:nvPr>
        </p:nvSpPr>
        <p:spPr>
          <a:prstGeom prst="rect">
            <a:avLst/>
          </a:prstGeom>
        </p:spPr>
        <p:txBody>
          <a:bodyPr>
            <a:normAutofit fontScale="90000"/>
          </a:bodyPr>
          <a:lstStyle/>
          <a:p>
            <a:pPr>
              <a:defRPr/>
            </a:pPr>
            <a:r>
              <a:rPr lang="en-US" sz="3600" dirty="0"/>
              <a:t>Four Domains of </a:t>
            </a:r>
            <a:r>
              <a:rPr lang="en-US" sz="3600" dirty="0" smtClean="0"/>
              <a:t>Emotional </a:t>
            </a:r>
            <a:r>
              <a:rPr lang="en-US" sz="3600" dirty="0"/>
              <a:t>Intelligence</a:t>
            </a:r>
          </a:p>
        </p:txBody>
      </p:sp>
      <p:sp>
        <p:nvSpPr>
          <p:cNvPr id="201742" name="Text Box 14"/>
          <p:cNvSpPr txBox="1">
            <a:spLocks noChangeArrowheads="1"/>
          </p:cNvSpPr>
          <p:nvPr/>
        </p:nvSpPr>
        <p:spPr bwMode="auto">
          <a:xfrm>
            <a:off x="3033713" y="948463"/>
            <a:ext cx="2759075" cy="457200"/>
          </a:xfrm>
          <a:prstGeom prst="rect">
            <a:avLst/>
          </a:prstGeom>
          <a:solidFill>
            <a:schemeClr val="bg1"/>
          </a:solidFill>
          <a:ln w="9525">
            <a:solidFill>
              <a:srgbClr val="FC7F1D"/>
            </a:solid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400" b="1" dirty="0">
                <a:solidFill>
                  <a:srgbClr val="006600"/>
                </a:solidFill>
              </a:rPr>
              <a:t>POWER BASE</a:t>
            </a:r>
          </a:p>
        </p:txBody>
      </p:sp>
      <p:sp>
        <p:nvSpPr>
          <p:cNvPr id="201743" name="Text Box 15"/>
          <p:cNvSpPr txBox="1">
            <a:spLocks noChangeArrowheads="1"/>
          </p:cNvSpPr>
          <p:nvPr/>
        </p:nvSpPr>
        <p:spPr bwMode="auto">
          <a:xfrm>
            <a:off x="3155950" y="1497738"/>
            <a:ext cx="2481263"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400" dirty="0">
                <a:solidFill>
                  <a:srgbClr val="CC3300"/>
                </a:solidFill>
                <a:latin typeface="Arial Black" pitchFamily="34" charset="0"/>
              </a:rPr>
              <a:t>PERSONAL</a:t>
            </a:r>
          </a:p>
        </p:txBody>
      </p:sp>
    </p:spTree>
    <p:extLst>
      <p:ext uri="{BB962C8B-B14F-4D97-AF65-F5344CB8AC3E}">
        <p14:creationId xmlns:p14="http://schemas.microsoft.com/office/powerpoint/2010/main" val="361755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1743"/>
                                        </p:tgtEl>
                                        <p:attrNameLst>
                                          <p:attrName>style.visibility</p:attrName>
                                        </p:attrNameLst>
                                      </p:cBhvr>
                                      <p:to>
                                        <p:strVal val="visible"/>
                                      </p:to>
                                    </p:set>
                                    <p:animEffect transition="in" filter="fade">
                                      <p:cBhvr>
                                        <p:cTn id="7" dur="1000"/>
                                        <p:tgtEl>
                                          <p:spTgt spid="2017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grpId="1" nodeType="clickEffect">
                                  <p:stCondLst>
                                    <p:cond delay="0"/>
                                  </p:stCondLst>
                                  <p:childTnLst>
                                    <p:set>
                                      <p:cBhvr override="childStyle">
                                        <p:cTn id="11" dur="indefinite"/>
                                        <p:tgtEl>
                                          <p:spTgt spid="201733"/>
                                        </p:tgtEl>
                                        <p:attrNameLst>
                                          <p:attrName>style.fontStyle</p:attrName>
                                        </p:attrNameLst>
                                      </p:cBhvr>
                                      <p:to>
                                        <p:strVal val="normal"/>
                                      </p:to>
                                    </p:set>
                                    <p:set>
                                      <p:cBhvr override="childStyle">
                                        <p:cTn id="12" dur="indefinite"/>
                                        <p:tgtEl>
                                          <p:spTgt spid="201733"/>
                                        </p:tgtEl>
                                        <p:attrNameLst>
                                          <p:attrName>style.fontWeight</p:attrName>
                                        </p:attrNameLst>
                                      </p:cBhvr>
                                      <p:to>
                                        <p:strVal val="bold"/>
                                      </p:to>
                                    </p:set>
                                    <p:set>
                                      <p:cBhvr override="childStyle">
                                        <p:cTn id="13" dur="indefinite"/>
                                        <p:tgtEl>
                                          <p:spTgt spid="201733"/>
                                        </p:tgtEl>
                                        <p:attrNameLst>
                                          <p:attrName>style.textDecorationUnderline</p:attrName>
                                        </p:attrNameLst>
                                      </p:cBhvr>
                                      <p:to>
                                        <p:strVal val="false"/>
                                      </p:to>
                                    </p:set>
                                  </p:childTnLst>
                                </p:cTn>
                              </p:par>
                              <p:par>
                                <p:cTn id="14" presetID="1" presetClass="exit" presetSubtype="0" fill="hold" grpId="1" nodeType="withEffect">
                                  <p:stCondLst>
                                    <p:cond delay="0"/>
                                  </p:stCondLst>
                                  <p:childTnLst>
                                    <p:set>
                                      <p:cBhvr>
                                        <p:cTn id="15" dur="1" fill="hold">
                                          <p:stCondLst>
                                            <p:cond delay="0"/>
                                          </p:stCondLst>
                                        </p:cTn>
                                        <p:tgtEl>
                                          <p:spTgt spid="201743"/>
                                        </p:tgtEl>
                                        <p:attrNameLst>
                                          <p:attrName>style.visibility</p:attrName>
                                        </p:attrNameLst>
                                      </p:cBhvr>
                                      <p:to>
                                        <p:strVal val="hidden"/>
                                      </p:to>
                                    </p:set>
                                  </p:childTnLst>
                                </p:cTn>
                              </p:par>
                              <p:par>
                                <p:cTn id="16" presetID="37" presetClass="path" presetSubtype="0" accel="50000" decel="50000" fill="hold" grpId="0" nodeType="withEffect">
                                  <p:stCondLst>
                                    <p:cond delay="0"/>
                                  </p:stCondLst>
                                  <p:childTnLst>
                                    <p:animMotion origin="layout" path="M 1.66667E-6 -9.24855E-7 L -0.05208 -0.12485 C -0.06285 -0.15191 -0.08455 -0.18011 -0.11024 -0.20139 C -0.13993 -0.22636 -0.16702 -0.23931 -0.19011 -0.24 L -0.29757 -0.24879 " pathEditMode="relative" rAng="12725903" ptsTypes="FffFF">
                                      <p:cBhvr>
                                        <p:cTn id="17" dur="2000" fill="hold"/>
                                        <p:tgtEl>
                                          <p:spTgt spid="201733"/>
                                        </p:tgtEl>
                                        <p:attrNameLst>
                                          <p:attrName>ppt_x</p:attrName>
                                          <p:attrName>ppt_y</p:attrName>
                                        </p:attrNameLst>
                                      </p:cBhvr>
                                      <p:rCtr x="-130" y="-163"/>
                                    </p:animMotion>
                                  </p:childTnLst>
                                </p:cTn>
                              </p:par>
                              <p:par>
                                <p:cTn id="18" presetID="51" presetClass="path" presetSubtype="0" accel="50000" decel="50000" fill="hold" grpId="0" nodeType="withEffect">
                                  <p:stCondLst>
                                    <p:cond delay="0"/>
                                  </p:stCondLst>
                                  <p:childTnLst>
                                    <p:animMotion origin="layout" path="M -0.01389 -0.00232 L -0.10712 0.01965 C -0.12587 0.02404 -0.14896 0.04046 -0.16997 0.06289 C -0.19427 0.08901 -0.21007 0.11445 -0.21702 0.13942 L -0.25243 0.25179 " pathEditMode="relative" rAng="3067996" ptsTypes="FffFF">
                                      <p:cBhvr>
                                        <p:cTn id="19" dur="2000" fill="hold"/>
                                        <p:tgtEl>
                                          <p:spTgt spid="201731"/>
                                        </p:tgtEl>
                                        <p:attrNameLst>
                                          <p:attrName>ppt_x</p:attrName>
                                          <p:attrName>ppt_y</p:attrName>
                                        </p:attrNameLst>
                                      </p:cBhvr>
                                      <p:rCtr x="-138" y="97"/>
                                    </p:animMotion>
                                  </p:childTnLst>
                                </p:cTn>
                              </p:par>
                              <p:par>
                                <p:cTn id="20" presetID="5" presetClass="emph" presetSubtype="0" grpId="1" nodeType="withEffect">
                                  <p:stCondLst>
                                    <p:cond delay="0"/>
                                  </p:stCondLst>
                                  <p:childTnLst>
                                    <p:set>
                                      <p:cBhvr override="childStyle">
                                        <p:cTn id="21" dur="indefinite"/>
                                        <p:tgtEl>
                                          <p:spTgt spid="201731"/>
                                        </p:tgtEl>
                                        <p:attrNameLst>
                                          <p:attrName>style.fontStyle</p:attrName>
                                        </p:attrNameLst>
                                      </p:cBhvr>
                                      <p:to>
                                        <p:strVal val="normal"/>
                                      </p:to>
                                    </p:set>
                                    <p:set>
                                      <p:cBhvr override="childStyle">
                                        <p:cTn id="22" dur="indefinite"/>
                                        <p:tgtEl>
                                          <p:spTgt spid="201731"/>
                                        </p:tgtEl>
                                        <p:attrNameLst>
                                          <p:attrName>style.fontWeight</p:attrName>
                                        </p:attrNameLst>
                                      </p:cBhvr>
                                      <p:to>
                                        <p:strVal val="normal"/>
                                      </p:to>
                                    </p:set>
                                    <p:set>
                                      <p:cBhvr override="childStyle">
                                        <p:cTn id="23" dur="indefinite"/>
                                        <p:tgtEl>
                                          <p:spTgt spid="201731"/>
                                        </p:tgtEl>
                                        <p:attrNameLst>
                                          <p:attrName>style.textDecorationUnderline</p:attrName>
                                        </p:attrNameLst>
                                      </p:cBhvr>
                                      <p:to>
                                        <p:strVal val="false"/>
                                      </p:to>
                                    </p:set>
                                  </p:childTnLst>
                                </p:cTn>
                              </p:par>
                              <p:par>
                                <p:cTn id="24" presetID="51" presetClass="path" presetSubtype="0" accel="50000" decel="50000" fill="hold" grpId="0" nodeType="withEffect">
                                  <p:stCondLst>
                                    <p:cond delay="0"/>
                                  </p:stCondLst>
                                  <p:childTnLst>
                                    <p:animMotion origin="layout" path="M 4.16667E-6 4.85549E-6 L 0.05243 0.10104 C 0.06371 0.12254 0.08316 0.14705 0.10607 0.16924 C 0.13142 0.19398 0.15486 0.21179 0.17291 0.21849 L 0.25989 0.25387 " pathEditMode="relative" rAng="-24826604" ptsTypes="FffFF">
                                      <p:cBhvr>
                                        <p:cTn id="25" dur="2000" fill="hold"/>
                                        <p:tgtEl>
                                          <p:spTgt spid="201732"/>
                                        </p:tgtEl>
                                        <p:attrNameLst>
                                          <p:attrName>ppt_x</p:attrName>
                                          <p:attrName>ppt_y</p:attrName>
                                        </p:attrNameLst>
                                      </p:cBhvr>
                                      <p:rCtr x="118" y="148"/>
                                    </p:animMotion>
                                  </p:childTnLst>
                                </p:cTn>
                              </p:par>
                              <p:par>
                                <p:cTn id="26" presetID="58" presetClass="path" presetSubtype="0" accel="50000" decel="50000" fill="hold" grpId="0" nodeType="withEffect">
                                  <p:stCondLst>
                                    <p:cond delay="0"/>
                                  </p:stCondLst>
                                  <p:childTnLst>
                                    <p:animMotion origin="layout" path="M 0.30364 -0.24832 L 0.25503 -0.12648 C 0.24548 -0.09942 0.22517 -0.07075 0.20035 -0.04832 C 0.17187 -0.02335 0.14566 -0.00902 0.12396 -0.00671 L 0.02048 0.00902 " pathEditMode="relative" rAng="3347515" ptsTypes="FffFF">
                                      <p:cBhvr>
                                        <p:cTn id="27" dur="2000" spd="-100000" fill="hold"/>
                                        <p:tgtEl>
                                          <p:spTgt spid="201734"/>
                                        </p:tgtEl>
                                        <p:attrNameLst>
                                          <p:attrName>ppt_x</p:attrName>
                                          <p:attrName>ppt_y</p:attrName>
                                        </p:attrNameLst>
                                      </p:cBhvr>
                                      <p:rCtr x="-123" y="165"/>
                                    </p:animMotion>
                                  </p:childTnLst>
                                </p:cTn>
                              </p:par>
                              <p:par>
                                <p:cTn id="28" presetID="42" presetClass="path" presetSubtype="0" accel="50000" decel="50000" fill="hold" grpId="0" nodeType="withEffect">
                                  <p:stCondLst>
                                    <p:cond delay="0"/>
                                  </p:stCondLst>
                                  <p:childTnLst>
                                    <p:animMotion origin="layout" path="M 2.22222E-6 -4.07407E-6 L 2.22222E-6 0.4301 " pathEditMode="relative" rAng="0" ptsTypes="AA">
                                      <p:cBhvr>
                                        <p:cTn id="29" dur="2000" fill="hold"/>
                                        <p:tgtEl>
                                          <p:spTgt spid="201737"/>
                                        </p:tgtEl>
                                        <p:attrNameLst>
                                          <p:attrName>ppt_x</p:attrName>
                                          <p:attrName>ppt_y</p:attrName>
                                        </p:attrNameLst>
                                      </p:cBhvr>
                                      <p:rCtr x="0" y="215"/>
                                    </p:animMotion>
                                  </p:childTnLst>
                                </p:cTn>
                              </p:par>
                              <p:par>
                                <p:cTn id="30" presetID="64" presetClass="path" presetSubtype="0" accel="50000" decel="50000" fill="hold" grpId="0" nodeType="withEffect">
                                  <p:stCondLst>
                                    <p:cond delay="0"/>
                                  </p:stCondLst>
                                  <p:childTnLst>
                                    <p:animMotion origin="layout" path="M -4.72222E-6 6.93642E-7 L -4.72222E-6 -0.36902 " pathEditMode="relative" rAng="0" ptsTypes="AA">
                                      <p:cBhvr>
                                        <p:cTn id="31" dur="2000" fill="hold"/>
                                        <p:tgtEl>
                                          <p:spTgt spid="201736"/>
                                        </p:tgtEl>
                                        <p:attrNameLst>
                                          <p:attrName>ppt_x</p:attrName>
                                          <p:attrName>ppt_y</p:attrName>
                                        </p:attrNameLst>
                                      </p:cBhvr>
                                      <p:rCtr x="0" y="-185"/>
                                    </p:animMotion>
                                  </p:childTnLst>
                                </p:cTn>
                              </p:par>
                              <p:par>
                                <p:cTn id="32" presetID="9" presetClass="emph" presetSubtype="0" grpId="0" nodeType="withEffect">
                                  <p:stCondLst>
                                    <p:cond delay="0"/>
                                  </p:stCondLst>
                                  <p:childTnLst>
                                    <p:set>
                                      <p:cBhvr rctx="PPT">
                                        <p:cTn id="33" dur="2000"/>
                                        <p:tgtEl>
                                          <p:spTgt spid="201735"/>
                                        </p:tgtEl>
                                        <p:attrNameLst>
                                          <p:attrName>style.opacity</p:attrName>
                                        </p:attrNameLst>
                                      </p:cBhvr>
                                      <p:to>
                                        <p:strVal val="0.5"/>
                                      </p:to>
                                    </p:set>
                                    <p:animEffect filter="image" prLst="opacity: 0.5">
                                      <p:cBhvr rctx="IE">
                                        <p:cTn id="34" dur="2000"/>
                                        <p:tgtEl>
                                          <p:spTgt spid="201735"/>
                                        </p:tgtEl>
                                      </p:cBhvr>
                                    </p:animEffect>
                                  </p:childTnLst>
                                </p:cTn>
                              </p:par>
                              <p:par>
                                <p:cTn id="35" presetID="9" presetClass="emph" presetSubtype="0" grpId="0" nodeType="withEffect">
                                  <p:stCondLst>
                                    <p:cond delay="0"/>
                                  </p:stCondLst>
                                  <p:childTnLst>
                                    <p:set>
                                      <p:cBhvr rctx="PPT">
                                        <p:cTn id="36" dur="2000"/>
                                        <p:tgtEl>
                                          <p:spTgt spid="201739"/>
                                        </p:tgtEl>
                                        <p:attrNameLst>
                                          <p:attrName>style.opacity</p:attrName>
                                        </p:attrNameLst>
                                      </p:cBhvr>
                                      <p:to>
                                        <p:strVal val="0.5"/>
                                      </p:to>
                                    </p:set>
                                    <p:animEffect filter="image" prLst="opacity: 0.5">
                                      <p:cBhvr rctx="IE">
                                        <p:cTn id="37" dur="2000"/>
                                        <p:tgtEl>
                                          <p:spTgt spid="201739"/>
                                        </p:tgtEl>
                                      </p:cBhvr>
                                    </p:animEffect>
                                  </p:childTnLst>
                                </p:cTn>
                              </p:par>
                              <p:par>
                                <p:cTn id="38" presetID="9" presetClass="emph" presetSubtype="0" grpId="0" nodeType="withEffect">
                                  <p:stCondLst>
                                    <p:cond delay="0"/>
                                  </p:stCondLst>
                                  <p:childTnLst>
                                    <p:set>
                                      <p:cBhvr rctx="PPT">
                                        <p:cTn id="39" dur="2000"/>
                                        <p:tgtEl>
                                          <p:spTgt spid="201738"/>
                                        </p:tgtEl>
                                        <p:attrNameLst>
                                          <p:attrName>style.opacity</p:attrName>
                                        </p:attrNameLst>
                                      </p:cBhvr>
                                      <p:to>
                                        <p:strVal val="0.5"/>
                                      </p:to>
                                    </p:set>
                                    <p:animEffect filter="image" prLst="opacity: 0.5">
                                      <p:cBhvr rctx="IE">
                                        <p:cTn id="40" dur="2000"/>
                                        <p:tgtEl>
                                          <p:spTgt spid="201738"/>
                                        </p:tgtEl>
                                      </p:cBhvr>
                                    </p:animEffect>
                                  </p:childTnLst>
                                </p:cTn>
                              </p:par>
                              <p:par>
                                <p:cTn id="41" presetID="9" presetClass="emph" presetSubtype="0" grpId="0" nodeType="withEffect">
                                  <p:stCondLst>
                                    <p:cond delay="0"/>
                                  </p:stCondLst>
                                  <p:childTnLst>
                                    <p:set>
                                      <p:cBhvr rctx="PPT">
                                        <p:cTn id="42" dur="2000"/>
                                        <p:tgtEl>
                                          <p:spTgt spid="201740"/>
                                        </p:tgtEl>
                                        <p:attrNameLst>
                                          <p:attrName>style.opacity</p:attrName>
                                        </p:attrNameLst>
                                      </p:cBhvr>
                                      <p:to>
                                        <p:strVal val="0.5"/>
                                      </p:to>
                                    </p:set>
                                    <p:animEffect filter="image" prLst="opacity: 0.5">
                                      <p:cBhvr rctx="IE">
                                        <p:cTn id="43" dur="2000"/>
                                        <p:tgtEl>
                                          <p:spTgt spid="201740"/>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01730"/>
                                        </p:tgtEl>
                                        <p:attrNameLst>
                                          <p:attrName>style.visibility</p:attrName>
                                        </p:attrNameLst>
                                      </p:cBhvr>
                                      <p:to>
                                        <p:strVal val="visible"/>
                                      </p:to>
                                    </p:set>
                                    <p:animEffect transition="in" filter="fade">
                                      <p:cBhvr>
                                        <p:cTn id="47" dur="5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p:bldP spid="201731" grpId="1"/>
      <p:bldP spid="201732" grpId="0"/>
      <p:bldP spid="201733" grpId="0"/>
      <p:bldP spid="201733" grpId="1"/>
      <p:bldP spid="201734" grpId="0"/>
      <p:bldP spid="201735" grpId="0" animBg="1"/>
      <p:bldP spid="201736" grpId="0"/>
      <p:bldP spid="201737" grpId="0"/>
      <p:bldP spid="201738" grpId="0" animBg="1"/>
      <p:bldP spid="201739" grpId="0" animBg="1"/>
      <p:bldP spid="201740" grpId="0" animBg="1"/>
      <p:bldP spid="201743" grpId="0"/>
      <p:bldP spid="201743" grpId="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p:txBody>
          <a:bodyPr/>
          <a:lstStyle/>
          <a:p>
            <a:endParaRPr lang="en-US"/>
          </a:p>
        </p:txBody>
      </p:sp>
      <p:sp>
        <p:nvSpPr>
          <p:cNvPr id="191492" name="Rectangle 4"/>
          <p:cNvSpPr>
            <a:spLocks noGrp="1" noChangeArrowheads="1"/>
          </p:cNvSpPr>
          <p:nvPr>
            <p:ph type="title"/>
          </p:nvPr>
        </p:nvSpPr>
        <p:spPr/>
        <p:txBody>
          <a:bodyPr>
            <a:normAutofit/>
          </a:bodyPr>
          <a:lstStyle/>
          <a:p>
            <a:pPr algn="ctr">
              <a:defRPr/>
            </a:pPr>
            <a:r>
              <a:rPr lang="en-US" sz="3600" dirty="0">
                <a:solidFill>
                  <a:schemeClr val="tx1"/>
                </a:solidFill>
              </a:rPr>
              <a:t>The Good and The Bad Exercise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47906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4294967295"/>
          </p:nvPr>
        </p:nvSpPr>
        <p:spPr>
          <a:xfrm>
            <a:off x="457200" y="2176463"/>
            <a:ext cx="8229600" cy="3538537"/>
          </a:xfrm>
          <a:prstGeom prst="rect">
            <a:avLst/>
          </a:prstGeom>
        </p:spPr>
        <p:txBody>
          <a:bodyPr/>
          <a:lstStyle/>
          <a:p>
            <a:pPr algn="ctr">
              <a:spcBef>
                <a:spcPct val="50000"/>
              </a:spcBef>
              <a:buFontTx/>
              <a:buNone/>
            </a:pPr>
            <a:endParaRPr lang="en-US" dirty="0" smtClean="0">
              <a:solidFill>
                <a:schemeClr val="tx1"/>
              </a:solidFill>
              <a:latin typeface="Arial" charset="0"/>
              <a:ea typeface="ＭＳ Ｐゴシック" pitchFamily="80" charset="-128"/>
              <a:cs typeface="Arial" charset="0"/>
            </a:endParaRPr>
          </a:p>
          <a:p>
            <a:pPr algn="ctr">
              <a:spcBef>
                <a:spcPct val="50000"/>
              </a:spcBef>
              <a:buFontTx/>
              <a:buNone/>
            </a:pPr>
            <a:r>
              <a:rPr lang="en-US" dirty="0" smtClean="0">
                <a:solidFill>
                  <a:schemeClr val="tx1"/>
                </a:solidFill>
                <a:latin typeface="Arial" charset="0"/>
                <a:ea typeface="ＭＳ Ｐゴシック" pitchFamily="80" charset="-128"/>
                <a:cs typeface="Arial" charset="0"/>
              </a:rPr>
              <a:t>Through our emotions –</a:t>
            </a:r>
          </a:p>
          <a:p>
            <a:pPr algn="ctr">
              <a:spcBef>
                <a:spcPct val="50000"/>
              </a:spcBef>
              <a:buFontTx/>
              <a:buNone/>
            </a:pPr>
            <a:r>
              <a:rPr lang="en-US" dirty="0" smtClean="0">
                <a:solidFill>
                  <a:schemeClr val="tx1"/>
                </a:solidFill>
                <a:latin typeface="Arial" charset="0"/>
                <a:ea typeface="ＭＳ Ｐゴシック" pitchFamily="80" charset="-128"/>
                <a:cs typeface="Arial" charset="0"/>
              </a:rPr>
              <a:t>which are contagious.</a:t>
            </a:r>
            <a:endParaRPr lang="en-US" b="1" dirty="0" smtClean="0">
              <a:solidFill>
                <a:schemeClr val="tx1"/>
              </a:solidFill>
              <a:latin typeface="Arial" charset="0"/>
              <a:ea typeface="ＭＳ Ｐゴシック" pitchFamily="80" charset="-128"/>
              <a:cs typeface="Times New Roman" pitchFamily="18" charset="0"/>
            </a:endParaRPr>
          </a:p>
        </p:txBody>
      </p:sp>
      <p:sp>
        <p:nvSpPr>
          <p:cNvPr id="139266" name="Rectangle 2"/>
          <p:cNvSpPr>
            <a:spLocks noGrp="1" noChangeArrowheads="1"/>
          </p:cNvSpPr>
          <p:nvPr>
            <p:ph type="title" idx="4294967295"/>
          </p:nvPr>
        </p:nvSpPr>
        <p:spPr>
          <a:xfrm>
            <a:off x="609600" y="1314450"/>
            <a:ext cx="7924800" cy="788988"/>
          </a:xfrm>
          <a:prstGeom prst="rect">
            <a:avLst/>
          </a:prstGeom>
        </p:spPr>
        <p:txBody>
          <a:bodyPr/>
          <a:lstStyle/>
          <a:p>
            <a:pPr algn="ctr">
              <a:defRPr/>
            </a:pPr>
            <a:r>
              <a:rPr lang="en-US" sz="4000" dirty="0">
                <a:cs typeface="Times New Roman" pitchFamily="18" charset="0"/>
                <a:sym typeface="WP IconicSymbolsA" pitchFamily="2" charset="2"/>
              </a:rPr>
              <a:t>Great Leaders Move Us</a:t>
            </a:r>
          </a:p>
        </p:txBody>
      </p:sp>
    </p:spTree>
    <p:extLst>
      <p:ext uri="{BB962C8B-B14F-4D97-AF65-F5344CB8AC3E}">
        <p14:creationId xmlns:p14="http://schemas.microsoft.com/office/powerpoint/2010/main" val="1440480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prstGeom prst="rect">
            <a:avLst/>
          </a:prstGeom>
        </p:spPr>
        <p:txBody>
          <a:bodyPr/>
          <a:lstStyle/>
          <a:p>
            <a:pPr>
              <a:defRPr/>
            </a:pPr>
            <a:r>
              <a:rPr lang="en-US" sz="4000"/>
              <a:t>Discussion</a:t>
            </a:r>
          </a:p>
        </p:txBody>
      </p:sp>
      <p:sp>
        <p:nvSpPr>
          <p:cNvPr id="26627" name="Rectangle 3"/>
          <p:cNvSpPr>
            <a:spLocks noGrp="1" noChangeArrowheads="1"/>
          </p:cNvSpPr>
          <p:nvPr>
            <p:ph idx="1"/>
          </p:nvPr>
        </p:nvSpPr>
        <p:spPr>
          <a:prstGeom prst="rect">
            <a:avLst/>
          </a:prstGeom>
        </p:spPr>
        <p:txBody>
          <a:bodyPr/>
          <a:lstStyle/>
          <a:p>
            <a:r>
              <a:rPr lang="en-US" dirty="0" smtClean="0">
                <a:solidFill>
                  <a:schemeClr val="tx1"/>
                </a:solidFill>
                <a:latin typeface="Arial" charset="0"/>
                <a:ea typeface="ＭＳ Ｐゴシック" pitchFamily="80" charset="-128"/>
                <a:cs typeface="Arial" charset="0"/>
              </a:rPr>
              <a:t>Look at the “Style Descriptions” and the “Positives and Negatives per  Style” matrix.</a:t>
            </a:r>
          </a:p>
          <a:p>
            <a:endParaRPr lang="en-US" dirty="0" smtClean="0">
              <a:solidFill>
                <a:schemeClr val="tx1"/>
              </a:solidFill>
              <a:latin typeface="Arial" charset="0"/>
              <a:ea typeface="ＭＳ Ｐゴシック" pitchFamily="80" charset="-128"/>
              <a:cs typeface="Arial" charset="0"/>
            </a:endParaRPr>
          </a:p>
          <a:p>
            <a:r>
              <a:rPr lang="en-US" dirty="0" smtClean="0">
                <a:solidFill>
                  <a:schemeClr val="tx1"/>
                </a:solidFill>
                <a:latin typeface="Arial" charset="0"/>
                <a:ea typeface="ＭＳ Ｐゴシック" pitchFamily="80" charset="-128"/>
                <a:cs typeface="Arial" charset="0"/>
              </a:rPr>
              <a:t>Do those ring true for you? Do they suggest approaches that may result in successful outcomes when working with or communicating with people whose style is different than your own?</a:t>
            </a:r>
          </a:p>
        </p:txBody>
      </p:sp>
    </p:spTree>
    <p:extLst>
      <p:ext uri="{BB962C8B-B14F-4D97-AF65-F5344CB8AC3E}">
        <p14:creationId xmlns:p14="http://schemas.microsoft.com/office/powerpoint/2010/main" val="11790753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defRPr/>
            </a:pPr>
            <a:r>
              <a:rPr lang="en-US" sz="4000" dirty="0">
                <a:cs typeface="Times New Roman" pitchFamily="18" charset="0"/>
              </a:rPr>
              <a:t>Exercise</a:t>
            </a:r>
          </a:p>
        </p:txBody>
      </p:sp>
      <p:sp>
        <p:nvSpPr>
          <p:cNvPr id="122883" name="Rectangle 3"/>
          <p:cNvSpPr>
            <a:spLocks noGrp="1" noChangeArrowheads="1"/>
          </p:cNvSpPr>
          <p:nvPr>
            <p:ph idx="1"/>
          </p:nvPr>
        </p:nvSpPr>
        <p:spPr/>
        <p:txBody>
          <a:bodyPr/>
          <a:lstStyle/>
          <a:p>
            <a:pPr>
              <a:spcBef>
                <a:spcPct val="50000"/>
              </a:spcBef>
            </a:pPr>
            <a:r>
              <a:rPr lang="en-US" dirty="0" smtClean="0">
                <a:solidFill>
                  <a:schemeClr val="tx1"/>
                </a:solidFill>
                <a:latin typeface="Arial" charset="0"/>
                <a:ea typeface="ＭＳ Ｐゴシック" pitchFamily="80" charset="-128"/>
                <a:cs typeface="Times New Roman" pitchFamily="18" charset="0"/>
                <a:sym typeface="WP IconicSymbolsA" pitchFamily="2" charset="2"/>
              </a:rPr>
              <a:t>Think of a leader for whom or with whom you worked -- one that you would gladly work with or for again.</a:t>
            </a:r>
          </a:p>
          <a:p>
            <a:pPr>
              <a:spcBef>
                <a:spcPct val="50000"/>
              </a:spcBef>
            </a:pPr>
            <a:r>
              <a:rPr lang="en-US" dirty="0" smtClean="0">
                <a:solidFill>
                  <a:schemeClr val="tx1"/>
                </a:solidFill>
                <a:latin typeface="Arial" charset="0"/>
                <a:ea typeface="ＭＳ Ｐゴシック" pitchFamily="80" charset="-128"/>
                <a:cs typeface="Times New Roman" pitchFamily="18" charset="0"/>
              </a:rPr>
              <a:t>Think of a person in a leadership position that you try to avoid, or left you drained, or hoping for more.</a:t>
            </a:r>
          </a:p>
          <a:p>
            <a:pPr>
              <a:spcBef>
                <a:spcPct val="50000"/>
              </a:spcBef>
            </a:pPr>
            <a:r>
              <a:rPr lang="en-US" dirty="0" smtClean="0">
                <a:solidFill>
                  <a:schemeClr val="tx1"/>
                </a:solidFill>
                <a:latin typeface="Arial" charset="0"/>
                <a:ea typeface="ＭＳ Ｐゴシック" pitchFamily="80" charset="-128"/>
                <a:cs typeface="Times New Roman" pitchFamily="18" charset="0"/>
                <a:sym typeface="WP IconicSymbolsA" pitchFamily="2" charset="2"/>
              </a:rPr>
              <a:t>How did each of these people behave?  How did they relate to others?</a:t>
            </a:r>
            <a:endParaRPr lang="en-US"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265811086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a:prstGeom prst="rect">
            <a:avLst/>
          </a:prstGeom>
        </p:spPr>
        <p:txBody>
          <a:bodyPr>
            <a:normAutofit/>
          </a:bodyPr>
          <a:lstStyle/>
          <a:p>
            <a:pPr>
              <a:defRPr/>
            </a:pPr>
            <a:r>
              <a:rPr lang="en-US" sz="3200" dirty="0"/>
              <a:t>The Good - Descriptions</a:t>
            </a:r>
          </a:p>
        </p:txBody>
      </p:sp>
      <p:graphicFrame>
        <p:nvGraphicFramePr>
          <p:cNvPr id="193552" name="Group 16"/>
          <p:cNvGraphicFramePr>
            <a:graphicFrameLocks noGrp="1"/>
          </p:cNvGraphicFramePr>
          <p:nvPr>
            <p:ph idx="1"/>
            <p:extLst>
              <p:ext uri="{D42A27DB-BD31-4B8C-83A1-F6EECF244321}">
                <p14:modId xmlns:p14="http://schemas.microsoft.com/office/powerpoint/2010/main" val="2084468626"/>
              </p:ext>
            </p:extLst>
          </p:nvPr>
        </p:nvGraphicFramePr>
        <p:xfrm>
          <a:off x="4708478" y="1214672"/>
          <a:ext cx="3978322" cy="4525963"/>
        </p:xfrm>
        <a:graphic>
          <a:graphicData uri="http://schemas.openxmlformats.org/drawingml/2006/table">
            <a:tbl>
              <a:tblPr/>
              <a:tblGrid>
                <a:gridCol w="2115403"/>
                <a:gridCol w="1862919"/>
              </a:tblGrid>
              <a:tr h="5191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Good Boss</a:t>
                      </a:r>
                      <a:endParaRPr kumimoji="0" lang="en-US" sz="1800" b="0" i="0" u="none" strike="noStrike" cap="none" normalizeH="0" baseline="0" dirty="0" smtClean="0">
                        <a:ln>
                          <a:noFill/>
                        </a:ln>
                        <a:solidFill>
                          <a:schemeClr val="tx1"/>
                        </a:solidFill>
                        <a:effectLst/>
                        <a:latin typeface="Arial" charset="0"/>
                      </a:endParaRPr>
                    </a:p>
                  </a:txBody>
                  <a:tcPr marL="182952" marR="1829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r>
              <a:tr h="4006850">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Visionary</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Humorous</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Kind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Appreciative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Good communicator</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Clear, precise </a:t>
                      </a:r>
                      <a:r>
                        <a:rPr kumimoji="0" lang="en-US" sz="1600" b="0" i="0" u="none" strike="noStrike" cap="none" normalizeH="0" baseline="0" dirty="0" smtClean="0">
                          <a:ln>
                            <a:noFill/>
                          </a:ln>
                          <a:solidFill>
                            <a:schemeClr val="tx1"/>
                          </a:solidFill>
                          <a:effectLst/>
                          <a:latin typeface="Arial" charset="0"/>
                        </a:rPr>
                        <a:t>(communication)</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Hard worker</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Empathetic</a:t>
                      </a:r>
                    </a:p>
                  </a:txBody>
                  <a:tcPr marL="182952" marR="18295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Good team builder</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Positive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Ethical</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Results-oriented (vs. process)</a:t>
                      </a:r>
                    </a:p>
                  </a:txBody>
                  <a:tcPr marL="182952" marR="18295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3561" name="Group 25"/>
          <p:cNvGraphicFramePr>
            <a:graphicFrameLocks noGrp="1"/>
          </p:cNvGraphicFramePr>
          <p:nvPr>
            <p:ph sz="half" idx="4294967295"/>
            <p:extLst>
              <p:ext uri="{D42A27DB-BD31-4B8C-83A1-F6EECF244321}">
                <p14:modId xmlns:p14="http://schemas.microsoft.com/office/powerpoint/2010/main" val="3530501339"/>
              </p:ext>
            </p:extLst>
          </p:nvPr>
        </p:nvGraphicFramePr>
        <p:xfrm>
          <a:off x="382137" y="1214672"/>
          <a:ext cx="4157662" cy="4525963"/>
        </p:xfrm>
        <a:graphic>
          <a:graphicData uri="http://schemas.openxmlformats.org/drawingml/2006/table">
            <a:tbl>
              <a:tblPr/>
              <a:tblGrid>
                <a:gridCol w="2090737"/>
                <a:gridCol w="2066925"/>
              </a:tblGrid>
              <a:tr h="5127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Good Retail Experience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r>
              <a:tr h="4013200">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Friendly</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Approachable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Good Listener</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Caring</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Knowledgeable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Took Time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Reflective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Concerned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Responsive</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Above &amp; Beyond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Self Confident</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Took Ownership</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Cheerful</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Helpful</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Insightful</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Accommodating</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Personable</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141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normAutofit/>
          </a:bodyPr>
          <a:lstStyle/>
          <a:p>
            <a:pPr>
              <a:defRPr/>
            </a:pPr>
            <a:r>
              <a:rPr lang="en-US" sz="3200" dirty="0"/>
              <a:t>The Bad - Descriptions</a:t>
            </a:r>
          </a:p>
        </p:txBody>
      </p:sp>
      <p:graphicFrame>
        <p:nvGraphicFramePr>
          <p:cNvPr id="195591" name="Group 7"/>
          <p:cNvGraphicFramePr>
            <a:graphicFrameLocks noGrp="1"/>
          </p:cNvGraphicFramePr>
          <p:nvPr>
            <p:ph idx="1"/>
            <p:extLst>
              <p:ext uri="{D42A27DB-BD31-4B8C-83A1-F6EECF244321}">
                <p14:modId xmlns:p14="http://schemas.microsoft.com/office/powerpoint/2010/main" val="2905998210"/>
              </p:ext>
            </p:extLst>
          </p:nvPr>
        </p:nvGraphicFramePr>
        <p:xfrm>
          <a:off x="401706" y="1371600"/>
          <a:ext cx="4375010" cy="4525963"/>
        </p:xfrm>
        <a:graphic>
          <a:graphicData uri="http://schemas.openxmlformats.org/drawingml/2006/table">
            <a:tbl>
              <a:tblPr/>
              <a:tblGrid>
                <a:gridCol w="2175468"/>
                <a:gridCol w="2199542"/>
              </a:tblGrid>
              <a:tr h="5127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Bad Retail Experience</a:t>
                      </a:r>
                    </a:p>
                  </a:txBody>
                  <a:tcPr marL="182952" marR="1829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r>
              <a:tr h="4013200">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Rude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Headstrong</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Insensitive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Closed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Unhelpful</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Unprofessional</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Unconcerned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Untrained</a:t>
                      </a:r>
                    </a:p>
                  </a:txBody>
                  <a:tcPr marL="182952" marR="18295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Incompetent</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Unethical</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Lazy / Bored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Blame others</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Smarmy</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Arrogant</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Condescending</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Non-responsive</a:t>
                      </a:r>
                    </a:p>
                  </a:txBody>
                  <a:tcPr marL="182952" marR="18295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5600" name="Group 16"/>
          <p:cNvGraphicFramePr>
            <a:graphicFrameLocks noGrp="1"/>
          </p:cNvGraphicFramePr>
          <p:nvPr>
            <p:ph sz="half" idx="4294967295"/>
            <p:extLst>
              <p:ext uri="{D42A27DB-BD31-4B8C-83A1-F6EECF244321}">
                <p14:modId xmlns:p14="http://schemas.microsoft.com/office/powerpoint/2010/main" val="2012373804"/>
              </p:ext>
            </p:extLst>
          </p:nvPr>
        </p:nvGraphicFramePr>
        <p:xfrm>
          <a:off x="4900680" y="1371600"/>
          <a:ext cx="4038600" cy="4525963"/>
        </p:xfrm>
        <a:graphic>
          <a:graphicData uri="http://schemas.openxmlformats.org/drawingml/2006/table">
            <a:tbl>
              <a:tblPr/>
              <a:tblGrid>
                <a:gridCol w="1927225"/>
                <a:gridCol w="2111375"/>
              </a:tblGrid>
              <a:tr h="5191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Bad Boss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r>
              <a:tr h="4006850">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Disrespectful</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Belligerent</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Demeaning</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Moody</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Negative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Unethical</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Incompetent</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Discouraging</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Self-absorbed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Inconsistent direction</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Vindictive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Ego-maniac</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Prideful</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Manipulative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Paranoid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9700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pPr>
              <a:defRPr/>
            </a:pPr>
            <a:r>
              <a:rPr lang="en-US" sz="3200" dirty="0"/>
              <a:t>The Good - Feelings</a:t>
            </a:r>
          </a:p>
        </p:txBody>
      </p:sp>
      <p:graphicFrame>
        <p:nvGraphicFramePr>
          <p:cNvPr id="197637" name="Group 5"/>
          <p:cNvGraphicFramePr>
            <a:graphicFrameLocks noGrp="1"/>
          </p:cNvGraphicFramePr>
          <p:nvPr>
            <p:ph idx="1"/>
            <p:extLst>
              <p:ext uri="{D42A27DB-BD31-4B8C-83A1-F6EECF244321}">
                <p14:modId xmlns:p14="http://schemas.microsoft.com/office/powerpoint/2010/main" val="1041706446"/>
              </p:ext>
            </p:extLst>
          </p:nvPr>
        </p:nvGraphicFramePr>
        <p:xfrm>
          <a:off x="347113" y="1335772"/>
          <a:ext cx="4293121" cy="4525963"/>
        </p:xfrm>
        <a:graphic>
          <a:graphicData uri="http://schemas.openxmlformats.org/drawingml/2006/table">
            <a:tbl>
              <a:tblPr/>
              <a:tblGrid>
                <a:gridCol w="2281564"/>
                <a:gridCol w="2011557"/>
              </a:tblGrid>
              <a:tr h="5127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Good Retail Experience</a:t>
                      </a:r>
                    </a:p>
                  </a:txBody>
                  <a:tcPr marL="182952" marR="1829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r>
              <a:tr h="4013200">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Satisfied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You were important</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Valued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Customer for life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Relieved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Pleasant</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Open</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Grateful</a:t>
                      </a:r>
                    </a:p>
                  </a:txBody>
                  <a:tcPr marL="182952" marR="18295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Impressed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Worthy</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Validated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Happy</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Equal</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Encouraged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Hopeful</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Special</a:t>
                      </a:r>
                    </a:p>
                    <a:p>
                      <a:pPr marL="234950" marR="0" lvl="0" indent="-234950" algn="l" defTabSz="914400" rtl="0" eaLnBrk="1" fontAlgn="base" latinLnBrk="0" hangingPunct="1">
                        <a:lnSpc>
                          <a:spcPct val="100000"/>
                        </a:lnSpc>
                        <a:spcBef>
                          <a:spcPct val="20000"/>
                        </a:spcBef>
                        <a:spcAft>
                          <a:spcPct val="0"/>
                        </a:spcAft>
                        <a:buClrTx/>
                        <a:buSzTx/>
                        <a:buFontTx/>
                        <a:buNone/>
                        <a:tabLst>
                          <a:tab pos="234950" algn="l"/>
                        </a:tabLst>
                      </a:pPr>
                      <a:endParaRPr kumimoji="0" lang="en-US" sz="1800" b="0" i="0" u="none" strike="noStrike" cap="none" normalizeH="0" baseline="0" dirty="0" smtClean="0">
                        <a:ln>
                          <a:noFill/>
                        </a:ln>
                        <a:solidFill>
                          <a:srgbClr val="003399"/>
                        </a:solidFill>
                        <a:effectLst/>
                        <a:latin typeface="Arial" charset="0"/>
                      </a:endParaRPr>
                    </a:p>
                  </a:txBody>
                  <a:tcPr marL="182952" marR="18295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7646" name="Group 14"/>
          <p:cNvGraphicFramePr>
            <a:graphicFrameLocks noGrp="1"/>
          </p:cNvGraphicFramePr>
          <p:nvPr>
            <p:ph sz="half" idx="4294967295"/>
            <p:extLst>
              <p:ext uri="{D42A27DB-BD31-4B8C-83A1-F6EECF244321}">
                <p14:modId xmlns:p14="http://schemas.microsoft.com/office/powerpoint/2010/main" val="3885956341"/>
              </p:ext>
            </p:extLst>
          </p:nvPr>
        </p:nvGraphicFramePr>
        <p:xfrm>
          <a:off x="4846088" y="1335772"/>
          <a:ext cx="4038600" cy="4525963"/>
        </p:xfrm>
        <a:graphic>
          <a:graphicData uri="http://schemas.openxmlformats.org/drawingml/2006/table">
            <a:tbl>
              <a:tblPr/>
              <a:tblGrid>
                <a:gridCol w="403860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Good Boss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r>
              <a:tr h="4006850">
                <a:tc>
                  <a:txBody>
                    <a:bodyPr/>
                    <a:lstStyle/>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Empowered</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Enthusiastic</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Valued</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Energized</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Hopeful</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Confident</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Safe</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Relaxed</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Mutual admiration</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Respected</a:t>
                      </a:r>
                    </a:p>
                    <a:p>
                      <a:pPr marL="1025525"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Motivated to excel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4301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a:bodyPr>
          <a:lstStyle/>
          <a:p>
            <a:pPr>
              <a:defRPr/>
            </a:pPr>
            <a:r>
              <a:rPr lang="en-US" sz="3200"/>
              <a:t>The Bad - Feelings</a:t>
            </a:r>
          </a:p>
        </p:txBody>
      </p:sp>
      <p:graphicFrame>
        <p:nvGraphicFramePr>
          <p:cNvPr id="198661" name="Group 5"/>
          <p:cNvGraphicFramePr>
            <a:graphicFrameLocks noGrp="1"/>
          </p:cNvGraphicFramePr>
          <p:nvPr>
            <p:ph idx="1"/>
            <p:extLst>
              <p:ext uri="{D42A27DB-BD31-4B8C-83A1-F6EECF244321}">
                <p14:modId xmlns:p14="http://schemas.microsoft.com/office/powerpoint/2010/main" val="1411018830"/>
              </p:ext>
            </p:extLst>
          </p:nvPr>
        </p:nvGraphicFramePr>
        <p:xfrm>
          <a:off x="360761" y="1371600"/>
          <a:ext cx="4170291" cy="4525963"/>
        </p:xfrm>
        <a:graphic>
          <a:graphicData uri="http://schemas.openxmlformats.org/drawingml/2006/table">
            <a:tbl>
              <a:tblPr/>
              <a:tblGrid>
                <a:gridCol w="2073671"/>
                <a:gridCol w="2096620"/>
              </a:tblGrid>
              <a:tr h="5127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Bad Retail Experience</a:t>
                      </a:r>
                    </a:p>
                  </a:txBody>
                  <a:tcPr marL="182952" marR="1829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r>
              <a:tr h="4013200">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Angry</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Ignored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Devalued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Unimportant</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Vengeful</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Helpless</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Unsatisfied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Disrespected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Unsafe / Vulnerable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Used &amp; Abused</a:t>
                      </a:r>
                    </a:p>
                  </a:txBody>
                  <a:tcPr marL="182952" marR="18295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Frustrated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Victimized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Disappointed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Discontent</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Stressed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Distressed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In shock</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chemeClr val="tx1"/>
                          </a:solidFill>
                          <a:effectLst/>
                          <a:latin typeface="Arial" charset="0"/>
                        </a:rPr>
                        <a:t>Disbelief</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Drained</a:t>
                      </a:r>
                    </a:p>
                    <a:p>
                      <a:pPr marL="234950" marR="0" lvl="0" indent="-234950" algn="l" defTabSz="914400" rtl="0" eaLnBrk="1" fontAlgn="base" latinLnBrk="0" hangingPunct="1">
                        <a:lnSpc>
                          <a:spcPct val="100000"/>
                        </a:lnSpc>
                        <a:spcBef>
                          <a:spcPct val="20000"/>
                        </a:spcBef>
                        <a:spcAft>
                          <a:spcPct val="0"/>
                        </a:spcAft>
                        <a:buClrTx/>
                        <a:buSzTx/>
                        <a:buFontTx/>
                        <a:buChar char="•"/>
                        <a:tabLst>
                          <a:tab pos="234950" algn="l"/>
                        </a:tabLst>
                      </a:pPr>
                      <a:r>
                        <a:rPr kumimoji="0" lang="en-US" sz="1800" b="0" i="0" u="none" strike="noStrike" cap="none" normalizeH="0" baseline="0" dirty="0" smtClean="0">
                          <a:ln>
                            <a:noFill/>
                          </a:ln>
                          <a:solidFill>
                            <a:srgbClr val="C00000"/>
                          </a:solidFill>
                          <a:effectLst/>
                          <a:latin typeface="Arial" charset="0"/>
                        </a:rPr>
                        <a:t>Hopeless</a:t>
                      </a:r>
                    </a:p>
                  </a:txBody>
                  <a:tcPr marL="182952" marR="18295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8670" name="Group 14"/>
          <p:cNvGraphicFramePr>
            <a:graphicFrameLocks noGrp="1"/>
          </p:cNvGraphicFramePr>
          <p:nvPr>
            <p:ph sz="half" idx="4294967295"/>
            <p:extLst>
              <p:ext uri="{D42A27DB-BD31-4B8C-83A1-F6EECF244321}">
                <p14:modId xmlns:p14="http://schemas.microsoft.com/office/powerpoint/2010/main" val="2613644076"/>
              </p:ext>
            </p:extLst>
          </p:nvPr>
        </p:nvGraphicFramePr>
        <p:xfrm>
          <a:off x="4859736" y="1371600"/>
          <a:ext cx="4038600" cy="4525963"/>
        </p:xfrm>
        <a:graphic>
          <a:graphicData uri="http://schemas.openxmlformats.org/drawingml/2006/table">
            <a:tbl>
              <a:tblPr/>
              <a:tblGrid>
                <a:gridCol w="1927225"/>
                <a:gridCol w="2111375"/>
              </a:tblGrid>
              <a:tr h="5191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Bad Boss</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r>
              <a:tr h="4006850">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Little, small, demeaned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Hopeless</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Stupid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Drained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Very Stressed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Angry</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Fearful</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Depressed</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Unappreciated</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Incompetent</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Rebellious</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Withdrawn</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Uncooperative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Unproductive</a:t>
                      </a:r>
                    </a:p>
                    <a:p>
                      <a:pPr marL="234950" marR="0" lvl="0" indent="-23495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C00000"/>
                          </a:solidFill>
                          <a:effectLst/>
                          <a:latin typeface="Arial" charset="0"/>
                        </a:rPr>
                        <a:t>Eager to sabotage</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937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defRPr/>
            </a:pPr>
            <a:r>
              <a:rPr lang="en-US" sz="3200" dirty="0"/>
              <a:t>Emotionally Intelligent Leaders </a:t>
            </a:r>
            <a:r>
              <a:rPr lang="en-US" sz="3200" dirty="0" smtClean="0"/>
              <a:t>Flex </a:t>
            </a:r>
            <a:r>
              <a:rPr lang="en-US" sz="3200" dirty="0"/>
              <a:t>Their Leadership Style</a:t>
            </a:r>
          </a:p>
        </p:txBody>
      </p:sp>
      <p:sp>
        <p:nvSpPr>
          <p:cNvPr id="128003" name="Rectangle 3"/>
          <p:cNvSpPr>
            <a:spLocks noGrp="1" noChangeArrowheads="1"/>
          </p:cNvSpPr>
          <p:nvPr>
            <p:ph idx="1"/>
          </p:nvPr>
        </p:nvSpPr>
        <p:spPr>
          <a:xfrm>
            <a:off x="606829" y="1842448"/>
            <a:ext cx="8079971" cy="4075750"/>
          </a:xfrm>
        </p:spPr>
        <p:txBody>
          <a:bodyPr/>
          <a:lstStyle/>
          <a:p>
            <a:pPr>
              <a:buFontTx/>
              <a:buNone/>
              <a:tabLst>
                <a:tab pos="3657600" algn="l"/>
              </a:tabLst>
            </a:pPr>
            <a:r>
              <a:rPr lang="en-US" sz="2400" b="1" dirty="0" smtClean="0">
                <a:solidFill>
                  <a:schemeClr val="tx1"/>
                </a:solidFill>
                <a:latin typeface="Arial" charset="0"/>
                <a:ea typeface="ＭＳ Ｐゴシック" pitchFamily="80" charset="-128"/>
                <a:cs typeface="Arial" charset="0"/>
              </a:rPr>
              <a:t>Leadership Style</a:t>
            </a:r>
            <a:r>
              <a:rPr lang="en-US" sz="2400" dirty="0" smtClean="0">
                <a:solidFill>
                  <a:schemeClr val="tx1"/>
                </a:solidFill>
                <a:latin typeface="Arial" charset="0"/>
                <a:ea typeface="ＭＳ Ｐゴシック" pitchFamily="80" charset="-128"/>
                <a:cs typeface="Arial" charset="0"/>
              </a:rPr>
              <a:t>	</a:t>
            </a:r>
            <a:r>
              <a:rPr lang="en-US" sz="2400" b="1" dirty="0" smtClean="0">
                <a:solidFill>
                  <a:schemeClr val="tx1"/>
                </a:solidFill>
                <a:latin typeface="Arial" charset="0"/>
                <a:ea typeface="ＭＳ Ｐゴシック" pitchFamily="80" charset="-128"/>
                <a:cs typeface="Arial" charset="0"/>
              </a:rPr>
              <a:t>Summary Phrase</a:t>
            </a:r>
          </a:p>
          <a:p>
            <a:pPr>
              <a:buFontTx/>
              <a:buNone/>
              <a:tabLst>
                <a:tab pos="3657600" algn="l"/>
              </a:tabLst>
            </a:pPr>
            <a:r>
              <a:rPr lang="en-US" sz="2400" dirty="0" smtClean="0">
                <a:solidFill>
                  <a:schemeClr val="tx1"/>
                </a:solidFill>
                <a:latin typeface="Arial" charset="0"/>
                <a:ea typeface="ＭＳ Ｐゴシック" pitchFamily="80" charset="-128"/>
                <a:cs typeface="Arial" charset="0"/>
              </a:rPr>
              <a:t>Coercive	“Do what I tell you.”</a:t>
            </a:r>
          </a:p>
          <a:p>
            <a:pPr>
              <a:buFontTx/>
              <a:buNone/>
              <a:tabLst>
                <a:tab pos="3657600" algn="l"/>
              </a:tabLst>
            </a:pPr>
            <a:r>
              <a:rPr lang="en-US" sz="2400" dirty="0" smtClean="0">
                <a:solidFill>
                  <a:schemeClr val="tx1"/>
                </a:solidFill>
                <a:latin typeface="Arial" charset="0"/>
                <a:ea typeface="ＭＳ Ｐゴシック" pitchFamily="80" charset="-128"/>
                <a:cs typeface="Arial" charset="0"/>
              </a:rPr>
              <a:t>Authoritative	“Come with me.”</a:t>
            </a:r>
          </a:p>
          <a:p>
            <a:pPr>
              <a:buFontTx/>
              <a:buNone/>
              <a:tabLst>
                <a:tab pos="3657600" algn="l"/>
              </a:tabLst>
            </a:pPr>
            <a:r>
              <a:rPr lang="en-US" sz="2400" dirty="0" err="1" smtClean="0">
                <a:solidFill>
                  <a:schemeClr val="tx1"/>
                </a:solidFill>
                <a:latin typeface="Arial" charset="0"/>
                <a:ea typeface="ＭＳ Ｐゴシック" pitchFamily="80" charset="-128"/>
                <a:cs typeface="Arial" charset="0"/>
              </a:rPr>
              <a:t>Affiliative</a:t>
            </a:r>
            <a:r>
              <a:rPr lang="en-US" sz="2400" dirty="0" smtClean="0">
                <a:solidFill>
                  <a:schemeClr val="tx1"/>
                </a:solidFill>
                <a:latin typeface="Arial" charset="0"/>
                <a:ea typeface="ＭＳ Ｐゴシック" pitchFamily="80" charset="-128"/>
                <a:cs typeface="Arial" charset="0"/>
              </a:rPr>
              <a:t>	“People come first.”</a:t>
            </a:r>
          </a:p>
          <a:p>
            <a:pPr>
              <a:buFontTx/>
              <a:buNone/>
              <a:tabLst>
                <a:tab pos="3657600" algn="l"/>
              </a:tabLst>
            </a:pPr>
            <a:r>
              <a:rPr lang="en-US" sz="2400" dirty="0" smtClean="0">
                <a:solidFill>
                  <a:schemeClr val="tx1"/>
                </a:solidFill>
                <a:latin typeface="Arial" charset="0"/>
                <a:ea typeface="ＭＳ Ｐゴシック" pitchFamily="80" charset="-128"/>
                <a:cs typeface="Arial" charset="0"/>
              </a:rPr>
              <a:t>Democratic	“What do you think?”</a:t>
            </a:r>
          </a:p>
          <a:p>
            <a:pPr>
              <a:buFontTx/>
              <a:buNone/>
              <a:tabLst>
                <a:tab pos="3657600" algn="l"/>
              </a:tabLst>
            </a:pPr>
            <a:r>
              <a:rPr lang="en-US" sz="2400" dirty="0" smtClean="0">
                <a:solidFill>
                  <a:schemeClr val="tx1"/>
                </a:solidFill>
                <a:latin typeface="Arial" charset="0"/>
                <a:ea typeface="ＭＳ Ｐゴシック" pitchFamily="80" charset="-128"/>
                <a:cs typeface="Arial" charset="0"/>
              </a:rPr>
              <a:t>Pacesetting	“Do as I do, now.”</a:t>
            </a:r>
          </a:p>
          <a:p>
            <a:pPr>
              <a:buFontTx/>
              <a:buNone/>
              <a:tabLst>
                <a:tab pos="3657600" algn="l"/>
              </a:tabLst>
            </a:pPr>
            <a:r>
              <a:rPr lang="en-US" sz="2400" dirty="0" smtClean="0">
                <a:solidFill>
                  <a:schemeClr val="tx1"/>
                </a:solidFill>
                <a:latin typeface="Arial" charset="0"/>
                <a:ea typeface="ＭＳ Ｐゴシック" pitchFamily="80" charset="-128"/>
                <a:cs typeface="Arial" charset="0"/>
              </a:rPr>
              <a:t>Coaching	“Try this.”</a:t>
            </a:r>
          </a:p>
        </p:txBody>
      </p:sp>
      <p:sp>
        <p:nvSpPr>
          <p:cNvPr id="128004" name="Text Box 4"/>
          <p:cNvSpPr txBox="1">
            <a:spLocks noChangeArrowheads="1"/>
          </p:cNvSpPr>
          <p:nvPr/>
        </p:nvSpPr>
        <p:spPr bwMode="auto">
          <a:xfrm>
            <a:off x="1433513" y="5791200"/>
            <a:ext cx="7315200" cy="336550"/>
          </a:xfrm>
          <a:prstGeom prst="rect">
            <a:avLst/>
          </a:prstGeom>
          <a:noFill/>
          <a:ln w="9525">
            <a:noFill/>
            <a:miter lim="800000"/>
            <a:headEnd/>
            <a:tailEnd/>
          </a:ln>
        </p:spPr>
        <p:txBody>
          <a:bodyPr>
            <a:spAutoFit/>
          </a:bodyPr>
          <a:lstStyle/>
          <a:p>
            <a:pPr algn="r">
              <a:spcBef>
                <a:spcPct val="50000"/>
              </a:spcBef>
            </a:pPr>
            <a:r>
              <a:rPr lang="en-US" sz="1600"/>
              <a:t>Source: Goleman, D. (2000) “Leadership that Gets Results.”</a:t>
            </a:r>
          </a:p>
        </p:txBody>
      </p:sp>
    </p:spTree>
    <p:extLst>
      <p:ext uri="{BB962C8B-B14F-4D97-AF65-F5344CB8AC3E}">
        <p14:creationId xmlns:p14="http://schemas.microsoft.com/office/powerpoint/2010/main" val="35411589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pPr>
              <a:defRPr/>
            </a:pPr>
            <a:r>
              <a:rPr lang="en-US" sz="3200" dirty="0"/>
              <a:t>Developing Your </a:t>
            </a:r>
            <a:br>
              <a:rPr lang="en-US" sz="3200" dirty="0"/>
            </a:br>
            <a:r>
              <a:rPr lang="en-US" sz="3200" dirty="0"/>
              <a:t>Emotional Intelligence</a:t>
            </a:r>
          </a:p>
        </p:txBody>
      </p:sp>
      <p:sp>
        <p:nvSpPr>
          <p:cNvPr id="129027" name="Rectangle 3"/>
          <p:cNvSpPr>
            <a:spLocks noGrp="1" noChangeArrowheads="1"/>
          </p:cNvSpPr>
          <p:nvPr>
            <p:ph idx="1"/>
          </p:nvPr>
        </p:nvSpPr>
        <p:spPr>
          <a:xfrm>
            <a:off x="606829" y="1787857"/>
            <a:ext cx="8079971" cy="4130341"/>
          </a:xfrm>
        </p:spPr>
        <p:txBody>
          <a:bodyPr/>
          <a:lstStyle/>
          <a:p>
            <a:pPr algn="ctr">
              <a:lnSpc>
                <a:spcPct val="90000"/>
              </a:lnSpc>
              <a:buFontTx/>
              <a:buNone/>
            </a:pPr>
            <a:r>
              <a:rPr lang="en-US" sz="3200" b="1" dirty="0" smtClean="0">
                <a:solidFill>
                  <a:schemeClr val="accent2"/>
                </a:solidFill>
                <a:latin typeface="Arial" charset="0"/>
                <a:ea typeface="ＭＳ Ｐゴシック" pitchFamily="80" charset="-128"/>
                <a:cs typeface="Arial" charset="0"/>
              </a:rPr>
              <a:t>Acting with Integrity</a:t>
            </a:r>
          </a:p>
          <a:p>
            <a:pPr>
              <a:lnSpc>
                <a:spcPct val="90000"/>
              </a:lnSpc>
              <a:buFontTx/>
              <a:buNone/>
            </a:pPr>
            <a:endParaRPr lang="en-US" sz="3600" dirty="0" smtClean="0">
              <a:solidFill>
                <a:schemeClr val="accent2"/>
              </a:solidFill>
              <a:latin typeface="Arial" charset="0"/>
              <a:ea typeface="ＭＳ Ｐゴシック" pitchFamily="80" charset="-128"/>
              <a:cs typeface="Arial" charset="0"/>
            </a:endParaRPr>
          </a:p>
          <a:p>
            <a:pPr>
              <a:lnSpc>
                <a:spcPct val="90000"/>
              </a:lnSpc>
            </a:pPr>
            <a:r>
              <a:rPr lang="en-US" dirty="0" smtClean="0">
                <a:solidFill>
                  <a:schemeClr val="tx1"/>
                </a:solidFill>
                <a:latin typeface="Arial" charset="0"/>
                <a:ea typeface="ＭＳ Ｐゴシック" pitchFamily="80" charset="-128"/>
                <a:cs typeface="Arial" charset="0"/>
              </a:rPr>
              <a:t>Difficult choices occur</a:t>
            </a:r>
          </a:p>
          <a:p>
            <a:pPr>
              <a:lnSpc>
                <a:spcPct val="90000"/>
              </a:lnSpc>
            </a:pPr>
            <a:r>
              <a:rPr lang="en-US" dirty="0" smtClean="0">
                <a:solidFill>
                  <a:schemeClr val="tx1"/>
                </a:solidFill>
                <a:latin typeface="Arial" charset="0"/>
                <a:ea typeface="ＭＳ Ｐゴシック" pitchFamily="80" charset="-128"/>
                <a:cs typeface="Arial" charset="0"/>
              </a:rPr>
              <a:t>Align choices with core values</a:t>
            </a:r>
          </a:p>
          <a:p>
            <a:pPr>
              <a:lnSpc>
                <a:spcPct val="90000"/>
              </a:lnSpc>
            </a:pPr>
            <a:r>
              <a:rPr lang="en-US" dirty="0" smtClean="0">
                <a:solidFill>
                  <a:schemeClr val="tx1"/>
                </a:solidFill>
                <a:latin typeface="Arial" charset="0"/>
                <a:ea typeface="ＭＳ Ｐゴシック" pitchFamily="80" charset="-128"/>
                <a:cs typeface="Arial" charset="0"/>
              </a:rPr>
              <a:t>Negative impact from being “out of alignment”</a:t>
            </a:r>
          </a:p>
        </p:txBody>
      </p:sp>
    </p:spTree>
    <p:extLst>
      <p:ext uri="{BB962C8B-B14F-4D97-AF65-F5344CB8AC3E}">
        <p14:creationId xmlns:p14="http://schemas.microsoft.com/office/powerpoint/2010/main" val="396429233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pPr>
              <a:defRPr/>
            </a:pPr>
            <a:r>
              <a:rPr lang="en-US" sz="3200" dirty="0">
                <a:cs typeface="Times New Roman" pitchFamily="18" charset="0"/>
              </a:rPr>
              <a:t>Understanding </a:t>
            </a:r>
            <a:r>
              <a:rPr lang="en-US" sz="3200" dirty="0" smtClean="0">
                <a:cs typeface="Times New Roman" pitchFamily="18" charset="0"/>
              </a:rPr>
              <a:t>the Applicability </a:t>
            </a:r>
            <a:r>
              <a:rPr lang="en-US" sz="3200" dirty="0">
                <a:cs typeface="Times New Roman" pitchFamily="18" charset="0"/>
              </a:rPr>
              <a:t>of</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EI</a:t>
            </a:r>
            <a:endParaRPr lang="en-US" sz="3200" dirty="0">
              <a:latin typeface="Times New Roman" pitchFamily="18" charset="0"/>
              <a:cs typeface="Times New Roman" pitchFamily="18" charset="0"/>
            </a:endParaRPr>
          </a:p>
        </p:txBody>
      </p:sp>
      <p:sp>
        <p:nvSpPr>
          <p:cNvPr id="130051" name="Rectangle 3"/>
          <p:cNvSpPr>
            <a:spLocks noGrp="1" noChangeArrowheads="1"/>
          </p:cNvSpPr>
          <p:nvPr>
            <p:ph idx="1"/>
          </p:nvPr>
        </p:nvSpPr>
        <p:spPr/>
        <p:txBody>
          <a:bodyPr/>
          <a:lstStyle/>
          <a:p>
            <a:pPr>
              <a:lnSpc>
                <a:spcPct val="80000"/>
              </a:lnSpc>
              <a:spcBef>
                <a:spcPct val="50000"/>
              </a:spcBef>
              <a:spcAft>
                <a:spcPct val="30000"/>
              </a:spcAft>
            </a:pPr>
            <a:r>
              <a:rPr lang="en-US" sz="2800" dirty="0" smtClean="0">
                <a:solidFill>
                  <a:schemeClr val="tx1"/>
                </a:solidFill>
                <a:latin typeface="Arial" charset="0"/>
                <a:ea typeface="ＭＳ Ｐゴシック" pitchFamily="80" charset="-128"/>
                <a:cs typeface="Times New Roman" pitchFamily="18" charset="0"/>
              </a:rPr>
              <a:t>Gifted individuals who are exceptionally bright can also be remarkably ineffective and unproductive.</a:t>
            </a:r>
          </a:p>
          <a:p>
            <a:pPr>
              <a:lnSpc>
                <a:spcPct val="80000"/>
              </a:lnSpc>
              <a:spcBef>
                <a:spcPct val="50000"/>
              </a:spcBef>
              <a:spcAft>
                <a:spcPct val="30000"/>
              </a:spcAft>
            </a:pPr>
            <a:r>
              <a:rPr lang="en-US" sz="2800" dirty="0" smtClean="0">
                <a:solidFill>
                  <a:schemeClr val="tx1"/>
                </a:solidFill>
                <a:latin typeface="Arial" charset="0"/>
                <a:ea typeface="ＭＳ Ｐゴシック" pitchFamily="80" charset="-128"/>
                <a:cs typeface="Times New Roman" pitchFamily="18" charset="0"/>
              </a:rPr>
              <a:t>Consider your own area of expertise:</a:t>
            </a:r>
            <a:br>
              <a:rPr lang="en-US" sz="2800" dirty="0" smtClean="0">
                <a:solidFill>
                  <a:schemeClr val="tx1"/>
                </a:solidFill>
                <a:latin typeface="Arial" charset="0"/>
                <a:ea typeface="ＭＳ Ｐゴシック" pitchFamily="80" charset="-128"/>
                <a:cs typeface="Times New Roman" pitchFamily="18" charset="0"/>
              </a:rPr>
            </a:br>
            <a:r>
              <a:rPr lang="en-US" sz="2800" dirty="0" smtClean="0">
                <a:solidFill>
                  <a:schemeClr val="tx1"/>
                </a:solidFill>
                <a:latin typeface="Arial" charset="0"/>
                <a:ea typeface="ＭＳ Ｐゴシック" pitchFamily="80" charset="-128"/>
                <a:cs typeface="Times New Roman" pitchFamily="18" charset="0"/>
              </a:rPr>
              <a:t>Which components are intellectual and which are emotional?  (Banking, Public Administration, Education, Service Providers, Engineering, Community Development, etc</a:t>
            </a:r>
            <a:r>
              <a:rPr lang="en-US" sz="2800" dirty="0" smtClean="0">
                <a:solidFill>
                  <a:schemeClr val="tx1"/>
                </a:solidFill>
                <a:latin typeface="Arial" charset="0"/>
                <a:ea typeface="ＭＳ Ｐゴシック" pitchFamily="80" charset="-128"/>
                <a:cs typeface="Times New Roman" pitchFamily="18" charset="0"/>
              </a:rPr>
              <a:t>.)</a:t>
            </a:r>
            <a:endParaRPr lang="en-US" sz="2800" dirty="0" smtClean="0">
              <a:solidFill>
                <a:schemeClr val="tx1"/>
              </a:solidFill>
              <a:latin typeface="Arial" charset="0"/>
              <a:ea typeface="ＭＳ Ｐゴシック" pitchFamily="80" charset="-128"/>
              <a:cs typeface="Times New Roman" pitchFamily="18" charset="0"/>
            </a:endParaRPr>
          </a:p>
          <a:p>
            <a:pPr>
              <a:lnSpc>
                <a:spcPct val="80000"/>
              </a:lnSpc>
              <a:spcBef>
                <a:spcPct val="50000"/>
              </a:spcBef>
              <a:spcAft>
                <a:spcPct val="30000"/>
              </a:spcAft>
            </a:pPr>
            <a:r>
              <a:rPr lang="en-US" sz="2800" dirty="0" smtClean="0">
                <a:solidFill>
                  <a:schemeClr val="tx1"/>
                </a:solidFill>
                <a:latin typeface="Arial" charset="0"/>
                <a:ea typeface="ＭＳ Ｐゴシック" pitchFamily="80" charset="-128"/>
                <a:cs typeface="Times New Roman" pitchFamily="18" charset="0"/>
              </a:rPr>
              <a:t>Behaviors are learned and can be “unlearned.”</a:t>
            </a:r>
            <a:endParaRPr lang="en-US" sz="28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33787925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6"/>
          <p:cNvSpPr txBox="1">
            <a:spLocks noChangeArrowheads="1"/>
          </p:cNvSpPr>
          <p:nvPr/>
        </p:nvSpPr>
        <p:spPr bwMode="auto">
          <a:xfrm>
            <a:off x="1727200" y="5141913"/>
            <a:ext cx="1335088" cy="579437"/>
          </a:xfrm>
          <a:prstGeom prst="rect">
            <a:avLst/>
          </a:prstGeom>
          <a:noFill/>
          <a:ln w="9525">
            <a:noFill/>
            <a:miter lim="800000"/>
            <a:headEnd/>
            <a:tailEnd/>
          </a:ln>
        </p:spPr>
        <p:txBody>
          <a:bodyPr wrap="none">
            <a:spAutoFit/>
          </a:bodyPr>
          <a:lstStyle/>
          <a:p>
            <a:pPr eaLnBrk="0" hangingPunct="0"/>
            <a:r>
              <a:rPr lang="en-US" sz="3200"/>
              <a:t>Peace</a:t>
            </a:r>
          </a:p>
        </p:txBody>
      </p:sp>
      <p:sp>
        <p:nvSpPr>
          <p:cNvPr id="131076" name="Rectangle 7"/>
          <p:cNvSpPr>
            <a:spLocks noChangeArrowheads="1"/>
          </p:cNvSpPr>
          <p:nvPr/>
        </p:nvSpPr>
        <p:spPr bwMode="auto">
          <a:xfrm>
            <a:off x="6264275" y="5106988"/>
            <a:ext cx="1154113" cy="579437"/>
          </a:xfrm>
          <a:prstGeom prst="rect">
            <a:avLst/>
          </a:prstGeom>
          <a:noFill/>
          <a:ln w="9525">
            <a:noFill/>
            <a:miter lim="800000"/>
            <a:headEnd/>
            <a:tailEnd/>
          </a:ln>
        </p:spPr>
        <p:txBody>
          <a:bodyPr wrap="none">
            <a:spAutoFit/>
          </a:bodyPr>
          <a:lstStyle/>
          <a:p>
            <a:pPr eaLnBrk="0" hangingPunct="0"/>
            <a:r>
              <a:rPr lang="en-US" sz="3200"/>
              <a:t>Rage</a:t>
            </a:r>
          </a:p>
        </p:txBody>
      </p:sp>
      <p:grpSp>
        <p:nvGrpSpPr>
          <p:cNvPr id="2" name="Group 128"/>
          <p:cNvGrpSpPr>
            <a:grpSpLocks/>
          </p:cNvGrpSpPr>
          <p:nvPr/>
        </p:nvGrpSpPr>
        <p:grpSpPr bwMode="auto">
          <a:xfrm>
            <a:off x="1317625" y="1095375"/>
            <a:ext cx="6562725" cy="5173663"/>
            <a:chOff x="745" y="796"/>
            <a:chExt cx="4134" cy="3259"/>
          </a:xfrm>
        </p:grpSpPr>
        <p:pic>
          <p:nvPicPr>
            <p:cNvPr id="131078" name="Picture 5" descr="119-1951_IMG"/>
            <p:cNvPicPr>
              <a:picLocks noChangeAspect="1" noChangeArrowheads="1"/>
            </p:cNvPicPr>
            <p:nvPr/>
          </p:nvPicPr>
          <p:blipFill>
            <a:blip r:embed="rId3"/>
            <a:srcRect/>
            <a:stretch>
              <a:fillRect/>
            </a:stretch>
          </p:blipFill>
          <p:spPr bwMode="auto">
            <a:xfrm>
              <a:off x="3446" y="2076"/>
              <a:ext cx="1392" cy="1044"/>
            </a:xfrm>
            <a:prstGeom prst="rect">
              <a:avLst/>
            </a:prstGeom>
            <a:noFill/>
            <a:ln w="9525">
              <a:noFill/>
              <a:miter lim="800000"/>
              <a:headEnd/>
              <a:tailEnd/>
            </a:ln>
          </p:spPr>
        </p:pic>
        <p:pic>
          <p:nvPicPr>
            <p:cNvPr id="131079" name="Picture 4" descr="IMG_0027"/>
            <p:cNvPicPr>
              <a:picLocks noChangeAspect="1" noChangeArrowheads="1"/>
            </p:cNvPicPr>
            <p:nvPr/>
          </p:nvPicPr>
          <p:blipFill>
            <a:blip r:embed="rId4"/>
            <a:srcRect/>
            <a:stretch>
              <a:fillRect/>
            </a:stretch>
          </p:blipFill>
          <p:spPr bwMode="auto">
            <a:xfrm>
              <a:off x="821" y="2093"/>
              <a:ext cx="1392" cy="1044"/>
            </a:xfrm>
            <a:prstGeom prst="rect">
              <a:avLst/>
            </a:prstGeom>
            <a:noFill/>
            <a:ln w="9525">
              <a:noFill/>
              <a:miter lim="800000"/>
              <a:headEnd/>
              <a:tailEnd/>
            </a:ln>
          </p:spPr>
        </p:pic>
        <p:sp>
          <p:nvSpPr>
            <p:cNvPr id="131080" name="Freeform 85"/>
            <p:cNvSpPr>
              <a:spLocks/>
            </p:cNvSpPr>
            <p:nvPr/>
          </p:nvSpPr>
          <p:spPr bwMode="auto">
            <a:xfrm>
              <a:off x="1288" y="3745"/>
              <a:ext cx="3017" cy="310"/>
            </a:xfrm>
            <a:custGeom>
              <a:avLst/>
              <a:gdLst>
                <a:gd name="T0" fmla="*/ 1663 w 3017"/>
                <a:gd name="T1" fmla="*/ 0 h 310"/>
                <a:gd name="T2" fmla="*/ 1886 w 3017"/>
                <a:gd name="T3" fmla="*/ 4 h 310"/>
                <a:gd name="T4" fmla="*/ 2095 w 3017"/>
                <a:gd name="T5" fmla="*/ 13 h 310"/>
                <a:gd name="T6" fmla="*/ 2291 w 3017"/>
                <a:gd name="T7" fmla="*/ 23 h 310"/>
                <a:gd name="T8" fmla="*/ 2469 w 3017"/>
                <a:gd name="T9" fmla="*/ 36 h 310"/>
                <a:gd name="T10" fmla="*/ 2625 w 3017"/>
                <a:gd name="T11" fmla="*/ 51 h 310"/>
                <a:gd name="T12" fmla="*/ 2760 w 3017"/>
                <a:gd name="T13" fmla="*/ 70 h 310"/>
                <a:gd name="T14" fmla="*/ 2869 w 3017"/>
                <a:gd name="T15" fmla="*/ 89 h 310"/>
                <a:gd name="T16" fmla="*/ 2950 w 3017"/>
                <a:gd name="T17" fmla="*/ 110 h 310"/>
                <a:gd name="T18" fmla="*/ 3000 w 3017"/>
                <a:gd name="T19" fmla="*/ 133 h 310"/>
                <a:gd name="T20" fmla="*/ 3017 w 3017"/>
                <a:gd name="T21" fmla="*/ 156 h 310"/>
                <a:gd name="T22" fmla="*/ 3000 w 3017"/>
                <a:gd name="T23" fmla="*/ 179 h 310"/>
                <a:gd name="T24" fmla="*/ 2950 w 3017"/>
                <a:gd name="T25" fmla="*/ 202 h 310"/>
                <a:gd name="T26" fmla="*/ 2869 w 3017"/>
                <a:gd name="T27" fmla="*/ 224 h 310"/>
                <a:gd name="T28" fmla="*/ 2760 w 3017"/>
                <a:gd name="T29" fmla="*/ 242 h 310"/>
                <a:gd name="T30" fmla="*/ 2625 w 3017"/>
                <a:gd name="T31" fmla="*/ 259 h 310"/>
                <a:gd name="T32" fmla="*/ 2469 w 3017"/>
                <a:gd name="T33" fmla="*/ 274 h 310"/>
                <a:gd name="T34" fmla="*/ 2291 w 3017"/>
                <a:gd name="T35" fmla="*/ 287 h 310"/>
                <a:gd name="T36" fmla="*/ 2095 w 3017"/>
                <a:gd name="T37" fmla="*/ 297 h 310"/>
                <a:gd name="T38" fmla="*/ 1886 w 3017"/>
                <a:gd name="T39" fmla="*/ 306 h 310"/>
                <a:gd name="T40" fmla="*/ 1663 w 3017"/>
                <a:gd name="T41" fmla="*/ 310 h 310"/>
                <a:gd name="T42" fmla="*/ 1430 w 3017"/>
                <a:gd name="T43" fmla="*/ 310 h 310"/>
                <a:gd name="T44" fmla="*/ 1205 w 3017"/>
                <a:gd name="T45" fmla="*/ 308 h 310"/>
                <a:gd name="T46" fmla="*/ 990 w 3017"/>
                <a:gd name="T47" fmla="*/ 302 h 310"/>
                <a:gd name="T48" fmla="*/ 789 w 3017"/>
                <a:gd name="T49" fmla="*/ 291 h 310"/>
                <a:gd name="T50" fmla="*/ 606 w 3017"/>
                <a:gd name="T51" fmla="*/ 278 h 310"/>
                <a:gd name="T52" fmla="*/ 441 w 3017"/>
                <a:gd name="T53" fmla="*/ 264 h 310"/>
                <a:gd name="T54" fmla="*/ 300 w 3017"/>
                <a:gd name="T55" fmla="*/ 249 h 310"/>
                <a:gd name="T56" fmla="*/ 181 w 3017"/>
                <a:gd name="T57" fmla="*/ 230 h 310"/>
                <a:gd name="T58" fmla="*/ 91 w 3017"/>
                <a:gd name="T59" fmla="*/ 209 h 310"/>
                <a:gd name="T60" fmla="*/ 32 w 3017"/>
                <a:gd name="T61" fmla="*/ 188 h 310"/>
                <a:gd name="T62" fmla="*/ 2 w 3017"/>
                <a:gd name="T63" fmla="*/ 164 h 310"/>
                <a:gd name="T64" fmla="*/ 8 w 3017"/>
                <a:gd name="T65" fmla="*/ 139 h 310"/>
                <a:gd name="T66" fmla="*/ 49 w 3017"/>
                <a:gd name="T67" fmla="*/ 116 h 310"/>
                <a:gd name="T68" fmla="*/ 118 w 3017"/>
                <a:gd name="T69" fmla="*/ 95 h 310"/>
                <a:gd name="T70" fmla="*/ 217 w 3017"/>
                <a:gd name="T71" fmla="*/ 76 h 310"/>
                <a:gd name="T72" fmla="*/ 344 w 3017"/>
                <a:gd name="T73" fmla="*/ 57 h 310"/>
                <a:gd name="T74" fmla="*/ 494 w 3017"/>
                <a:gd name="T75" fmla="*/ 40 h 310"/>
                <a:gd name="T76" fmla="*/ 665 w 3017"/>
                <a:gd name="T77" fmla="*/ 27 h 310"/>
                <a:gd name="T78" fmla="*/ 854 w 3017"/>
                <a:gd name="T79" fmla="*/ 15 h 310"/>
                <a:gd name="T80" fmla="*/ 1059 w 3017"/>
                <a:gd name="T81" fmla="*/ 6 h 310"/>
                <a:gd name="T82" fmla="*/ 1279 w 3017"/>
                <a:gd name="T83" fmla="*/ 2 h 310"/>
                <a:gd name="T84" fmla="*/ 1509 w 3017"/>
                <a:gd name="T85" fmla="*/ 0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7"/>
                <a:gd name="T130" fmla="*/ 0 h 310"/>
                <a:gd name="T131" fmla="*/ 3017 w 3017"/>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7" h="310">
                  <a:moveTo>
                    <a:pt x="1509" y="0"/>
                  </a:moveTo>
                  <a:lnTo>
                    <a:pt x="1587" y="0"/>
                  </a:lnTo>
                  <a:lnTo>
                    <a:pt x="1663" y="0"/>
                  </a:lnTo>
                  <a:lnTo>
                    <a:pt x="1739" y="2"/>
                  </a:lnTo>
                  <a:lnTo>
                    <a:pt x="1812" y="2"/>
                  </a:lnTo>
                  <a:lnTo>
                    <a:pt x="1886" y="4"/>
                  </a:lnTo>
                  <a:lnTo>
                    <a:pt x="1958" y="6"/>
                  </a:lnTo>
                  <a:lnTo>
                    <a:pt x="2028" y="8"/>
                  </a:lnTo>
                  <a:lnTo>
                    <a:pt x="2095" y="13"/>
                  </a:lnTo>
                  <a:lnTo>
                    <a:pt x="2163" y="15"/>
                  </a:lnTo>
                  <a:lnTo>
                    <a:pt x="2228" y="19"/>
                  </a:lnTo>
                  <a:lnTo>
                    <a:pt x="2291" y="23"/>
                  </a:lnTo>
                  <a:lnTo>
                    <a:pt x="2353" y="27"/>
                  </a:lnTo>
                  <a:lnTo>
                    <a:pt x="2412" y="32"/>
                  </a:lnTo>
                  <a:lnTo>
                    <a:pt x="2469" y="36"/>
                  </a:lnTo>
                  <a:lnTo>
                    <a:pt x="2523" y="40"/>
                  </a:lnTo>
                  <a:lnTo>
                    <a:pt x="2576" y="46"/>
                  </a:lnTo>
                  <a:lnTo>
                    <a:pt x="2625" y="51"/>
                  </a:lnTo>
                  <a:lnTo>
                    <a:pt x="2673" y="57"/>
                  </a:lnTo>
                  <a:lnTo>
                    <a:pt x="2718" y="63"/>
                  </a:lnTo>
                  <a:lnTo>
                    <a:pt x="2760" y="70"/>
                  </a:lnTo>
                  <a:lnTo>
                    <a:pt x="2800" y="76"/>
                  </a:lnTo>
                  <a:lnTo>
                    <a:pt x="2836" y="82"/>
                  </a:lnTo>
                  <a:lnTo>
                    <a:pt x="2869" y="89"/>
                  </a:lnTo>
                  <a:lnTo>
                    <a:pt x="2899" y="95"/>
                  </a:lnTo>
                  <a:lnTo>
                    <a:pt x="2926" y="103"/>
                  </a:lnTo>
                  <a:lnTo>
                    <a:pt x="2950" y="110"/>
                  </a:lnTo>
                  <a:lnTo>
                    <a:pt x="2969" y="116"/>
                  </a:lnTo>
                  <a:lnTo>
                    <a:pt x="2985" y="124"/>
                  </a:lnTo>
                  <a:lnTo>
                    <a:pt x="3000" y="133"/>
                  </a:lnTo>
                  <a:lnTo>
                    <a:pt x="3009" y="139"/>
                  </a:lnTo>
                  <a:lnTo>
                    <a:pt x="3015" y="148"/>
                  </a:lnTo>
                  <a:lnTo>
                    <a:pt x="3017" y="156"/>
                  </a:lnTo>
                  <a:lnTo>
                    <a:pt x="3015" y="164"/>
                  </a:lnTo>
                  <a:lnTo>
                    <a:pt x="3009" y="171"/>
                  </a:lnTo>
                  <a:lnTo>
                    <a:pt x="3000" y="179"/>
                  </a:lnTo>
                  <a:lnTo>
                    <a:pt x="2985" y="188"/>
                  </a:lnTo>
                  <a:lnTo>
                    <a:pt x="2969" y="194"/>
                  </a:lnTo>
                  <a:lnTo>
                    <a:pt x="2950" y="202"/>
                  </a:lnTo>
                  <a:lnTo>
                    <a:pt x="2926" y="209"/>
                  </a:lnTo>
                  <a:lnTo>
                    <a:pt x="2899" y="215"/>
                  </a:lnTo>
                  <a:lnTo>
                    <a:pt x="2869" y="224"/>
                  </a:lnTo>
                  <a:lnTo>
                    <a:pt x="2836" y="230"/>
                  </a:lnTo>
                  <a:lnTo>
                    <a:pt x="2800" y="236"/>
                  </a:lnTo>
                  <a:lnTo>
                    <a:pt x="2760" y="242"/>
                  </a:lnTo>
                  <a:lnTo>
                    <a:pt x="2718" y="249"/>
                  </a:lnTo>
                  <a:lnTo>
                    <a:pt x="2673" y="253"/>
                  </a:lnTo>
                  <a:lnTo>
                    <a:pt x="2625" y="259"/>
                  </a:lnTo>
                  <a:lnTo>
                    <a:pt x="2576" y="264"/>
                  </a:lnTo>
                  <a:lnTo>
                    <a:pt x="2523" y="270"/>
                  </a:lnTo>
                  <a:lnTo>
                    <a:pt x="2469" y="274"/>
                  </a:lnTo>
                  <a:lnTo>
                    <a:pt x="2412" y="278"/>
                  </a:lnTo>
                  <a:lnTo>
                    <a:pt x="2353" y="283"/>
                  </a:lnTo>
                  <a:lnTo>
                    <a:pt x="2291" y="287"/>
                  </a:lnTo>
                  <a:lnTo>
                    <a:pt x="2228" y="291"/>
                  </a:lnTo>
                  <a:lnTo>
                    <a:pt x="2163" y="295"/>
                  </a:lnTo>
                  <a:lnTo>
                    <a:pt x="2095" y="297"/>
                  </a:lnTo>
                  <a:lnTo>
                    <a:pt x="2028" y="302"/>
                  </a:lnTo>
                  <a:lnTo>
                    <a:pt x="1958" y="304"/>
                  </a:lnTo>
                  <a:lnTo>
                    <a:pt x="1886" y="306"/>
                  </a:lnTo>
                  <a:lnTo>
                    <a:pt x="1812" y="308"/>
                  </a:lnTo>
                  <a:lnTo>
                    <a:pt x="1739" y="308"/>
                  </a:lnTo>
                  <a:lnTo>
                    <a:pt x="1663" y="310"/>
                  </a:lnTo>
                  <a:lnTo>
                    <a:pt x="1587" y="310"/>
                  </a:lnTo>
                  <a:lnTo>
                    <a:pt x="1509" y="310"/>
                  </a:lnTo>
                  <a:lnTo>
                    <a:pt x="1430" y="310"/>
                  </a:lnTo>
                  <a:lnTo>
                    <a:pt x="1355" y="310"/>
                  </a:lnTo>
                  <a:lnTo>
                    <a:pt x="1279" y="308"/>
                  </a:lnTo>
                  <a:lnTo>
                    <a:pt x="1205" y="308"/>
                  </a:lnTo>
                  <a:lnTo>
                    <a:pt x="1131" y="306"/>
                  </a:lnTo>
                  <a:lnTo>
                    <a:pt x="1059" y="304"/>
                  </a:lnTo>
                  <a:lnTo>
                    <a:pt x="990" y="302"/>
                  </a:lnTo>
                  <a:lnTo>
                    <a:pt x="922" y="297"/>
                  </a:lnTo>
                  <a:lnTo>
                    <a:pt x="854" y="295"/>
                  </a:lnTo>
                  <a:lnTo>
                    <a:pt x="789" y="291"/>
                  </a:lnTo>
                  <a:lnTo>
                    <a:pt x="726" y="287"/>
                  </a:lnTo>
                  <a:lnTo>
                    <a:pt x="665" y="283"/>
                  </a:lnTo>
                  <a:lnTo>
                    <a:pt x="606" y="278"/>
                  </a:lnTo>
                  <a:lnTo>
                    <a:pt x="549" y="274"/>
                  </a:lnTo>
                  <a:lnTo>
                    <a:pt x="494" y="270"/>
                  </a:lnTo>
                  <a:lnTo>
                    <a:pt x="441" y="264"/>
                  </a:lnTo>
                  <a:lnTo>
                    <a:pt x="392" y="259"/>
                  </a:lnTo>
                  <a:lnTo>
                    <a:pt x="344" y="253"/>
                  </a:lnTo>
                  <a:lnTo>
                    <a:pt x="300" y="249"/>
                  </a:lnTo>
                  <a:lnTo>
                    <a:pt x="257" y="242"/>
                  </a:lnTo>
                  <a:lnTo>
                    <a:pt x="217" y="236"/>
                  </a:lnTo>
                  <a:lnTo>
                    <a:pt x="181" y="230"/>
                  </a:lnTo>
                  <a:lnTo>
                    <a:pt x="148" y="224"/>
                  </a:lnTo>
                  <a:lnTo>
                    <a:pt x="118" y="215"/>
                  </a:lnTo>
                  <a:lnTo>
                    <a:pt x="91" y="209"/>
                  </a:lnTo>
                  <a:lnTo>
                    <a:pt x="68" y="202"/>
                  </a:lnTo>
                  <a:lnTo>
                    <a:pt x="49" y="194"/>
                  </a:lnTo>
                  <a:lnTo>
                    <a:pt x="32" y="188"/>
                  </a:lnTo>
                  <a:lnTo>
                    <a:pt x="17" y="179"/>
                  </a:lnTo>
                  <a:lnTo>
                    <a:pt x="8" y="171"/>
                  </a:lnTo>
                  <a:lnTo>
                    <a:pt x="2" y="164"/>
                  </a:lnTo>
                  <a:lnTo>
                    <a:pt x="0" y="156"/>
                  </a:lnTo>
                  <a:lnTo>
                    <a:pt x="2" y="148"/>
                  </a:lnTo>
                  <a:lnTo>
                    <a:pt x="8" y="139"/>
                  </a:lnTo>
                  <a:lnTo>
                    <a:pt x="17" y="133"/>
                  </a:lnTo>
                  <a:lnTo>
                    <a:pt x="32" y="124"/>
                  </a:lnTo>
                  <a:lnTo>
                    <a:pt x="49" y="116"/>
                  </a:lnTo>
                  <a:lnTo>
                    <a:pt x="68" y="110"/>
                  </a:lnTo>
                  <a:lnTo>
                    <a:pt x="91" y="103"/>
                  </a:lnTo>
                  <a:lnTo>
                    <a:pt x="118" y="95"/>
                  </a:lnTo>
                  <a:lnTo>
                    <a:pt x="148" y="89"/>
                  </a:lnTo>
                  <a:lnTo>
                    <a:pt x="181" y="82"/>
                  </a:lnTo>
                  <a:lnTo>
                    <a:pt x="217" y="76"/>
                  </a:lnTo>
                  <a:lnTo>
                    <a:pt x="257" y="70"/>
                  </a:lnTo>
                  <a:lnTo>
                    <a:pt x="300" y="63"/>
                  </a:lnTo>
                  <a:lnTo>
                    <a:pt x="344" y="57"/>
                  </a:lnTo>
                  <a:lnTo>
                    <a:pt x="392" y="51"/>
                  </a:lnTo>
                  <a:lnTo>
                    <a:pt x="441" y="46"/>
                  </a:lnTo>
                  <a:lnTo>
                    <a:pt x="494" y="40"/>
                  </a:lnTo>
                  <a:lnTo>
                    <a:pt x="549" y="36"/>
                  </a:lnTo>
                  <a:lnTo>
                    <a:pt x="606" y="32"/>
                  </a:lnTo>
                  <a:lnTo>
                    <a:pt x="665" y="27"/>
                  </a:lnTo>
                  <a:lnTo>
                    <a:pt x="726" y="23"/>
                  </a:lnTo>
                  <a:lnTo>
                    <a:pt x="789" y="19"/>
                  </a:lnTo>
                  <a:lnTo>
                    <a:pt x="854" y="15"/>
                  </a:lnTo>
                  <a:lnTo>
                    <a:pt x="922" y="13"/>
                  </a:lnTo>
                  <a:lnTo>
                    <a:pt x="990" y="8"/>
                  </a:lnTo>
                  <a:lnTo>
                    <a:pt x="1059" y="6"/>
                  </a:lnTo>
                  <a:lnTo>
                    <a:pt x="1131" y="4"/>
                  </a:lnTo>
                  <a:lnTo>
                    <a:pt x="1205" y="2"/>
                  </a:lnTo>
                  <a:lnTo>
                    <a:pt x="1279" y="2"/>
                  </a:lnTo>
                  <a:lnTo>
                    <a:pt x="1355" y="0"/>
                  </a:lnTo>
                  <a:lnTo>
                    <a:pt x="1430" y="0"/>
                  </a:lnTo>
                  <a:lnTo>
                    <a:pt x="1509" y="0"/>
                  </a:lnTo>
                  <a:close/>
                </a:path>
              </a:pathLst>
            </a:custGeom>
            <a:solidFill>
              <a:srgbClr val="000000"/>
            </a:solidFill>
            <a:ln w="9525">
              <a:noFill/>
              <a:round/>
              <a:headEnd/>
              <a:tailEnd/>
            </a:ln>
          </p:spPr>
          <p:txBody>
            <a:bodyPr/>
            <a:lstStyle/>
            <a:p>
              <a:endParaRPr lang="en-US"/>
            </a:p>
          </p:txBody>
        </p:sp>
        <p:sp>
          <p:nvSpPr>
            <p:cNvPr id="131081" name="Freeform 86"/>
            <p:cNvSpPr>
              <a:spLocks/>
            </p:cNvSpPr>
            <p:nvPr/>
          </p:nvSpPr>
          <p:spPr bwMode="auto">
            <a:xfrm>
              <a:off x="1607" y="3772"/>
              <a:ext cx="2413" cy="249"/>
            </a:xfrm>
            <a:custGeom>
              <a:avLst/>
              <a:gdLst>
                <a:gd name="T0" fmla="*/ 1331 w 2413"/>
                <a:gd name="T1" fmla="*/ 0 h 249"/>
                <a:gd name="T2" fmla="*/ 1567 w 2413"/>
                <a:gd name="T3" fmla="*/ 7 h 249"/>
                <a:gd name="T4" fmla="*/ 1782 w 2413"/>
                <a:gd name="T5" fmla="*/ 15 h 249"/>
                <a:gd name="T6" fmla="*/ 1974 w 2413"/>
                <a:gd name="T7" fmla="*/ 30 h 249"/>
                <a:gd name="T8" fmla="*/ 2137 w 2413"/>
                <a:gd name="T9" fmla="*/ 47 h 249"/>
                <a:gd name="T10" fmla="*/ 2268 w 2413"/>
                <a:gd name="T11" fmla="*/ 66 h 249"/>
                <a:gd name="T12" fmla="*/ 2358 w 2413"/>
                <a:gd name="T13" fmla="*/ 89 h 249"/>
                <a:gd name="T14" fmla="*/ 2407 w 2413"/>
                <a:gd name="T15" fmla="*/ 112 h 249"/>
                <a:gd name="T16" fmla="*/ 2407 w 2413"/>
                <a:gd name="T17" fmla="*/ 137 h 249"/>
                <a:gd name="T18" fmla="*/ 2358 w 2413"/>
                <a:gd name="T19" fmla="*/ 163 h 249"/>
                <a:gd name="T20" fmla="*/ 2268 w 2413"/>
                <a:gd name="T21" fmla="*/ 184 h 249"/>
                <a:gd name="T22" fmla="*/ 2137 w 2413"/>
                <a:gd name="T23" fmla="*/ 205 h 249"/>
                <a:gd name="T24" fmla="*/ 1974 w 2413"/>
                <a:gd name="T25" fmla="*/ 222 h 249"/>
                <a:gd name="T26" fmla="*/ 1782 w 2413"/>
                <a:gd name="T27" fmla="*/ 234 h 249"/>
                <a:gd name="T28" fmla="*/ 1567 w 2413"/>
                <a:gd name="T29" fmla="*/ 243 h 249"/>
                <a:gd name="T30" fmla="*/ 1331 w 2413"/>
                <a:gd name="T31" fmla="*/ 249 h 249"/>
                <a:gd name="T32" fmla="*/ 1084 w 2413"/>
                <a:gd name="T33" fmla="*/ 249 h 249"/>
                <a:gd name="T34" fmla="*/ 848 w 2413"/>
                <a:gd name="T35" fmla="*/ 243 h 249"/>
                <a:gd name="T36" fmla="*/ 633 w 2413"/>
                <a:gd name="T37" fmla="*/ 234 h 249"/>
                <a:gd name="T38" fmla="*/ 438 w 2413"/>
                <a:gd name="T39" fmla="*/ 222 h 249"/>
                <a:gd name="T40" fmla="*/ 276 w 2413"/>
                <a:gd name="T41" fmla="*/ 205 h 249"/>
                <a:gd name="T42" fmla="*/ 145 w 2413"/>
                <a:gd name="T43" fmla="*/ 184 h 249"/>
                <a:gd name="T44" fmla="*/ 54 w 2413"/>
                <a:gd name="T45" fmla="*/ 163 h 249"/>
                <a:gd name="T46" fmla="*/ 6 w 2413"/>
                <a:gd name="T47" fmla="*/ 137 h 249"/>
                <a:gd name="T48" fmla="*/ 6 w 2413"/>
                <a:gd name="T49" fmla="*/ 112 h 249"/>
                <a:gd name="T50" fmla="*/ 54 w 2413"/>
                <a:gd name="T51" fmla="*/ 89 h 249"/>
                <a:gd name="T52" fmla="*/ 145 w 2413"/>
                <a:gd name="T53" fmla="*/ 66 h 249"/>
                <a:gd name="T54" fmla="*/ 276 w 2413"/>
                <a:gd name="T55" fmla="*/ 47 h 249"/>
                <a:gd name="T56" fmla="*/ 438 w 2413"/>
                <a:gd name="T57" fmla="*/ 30 h 249"/>
                <a:gd name="T58" fmla="*/ 633 w 2413"/>
                <a:gd name="T59" fmla="*/ 15 h 249"/>
                <a:gd name="T60" fmla="*/ 848 w 2413"/>
                <a:gd name="T61" fmla="*/ 7 h 249"/>
                <a:gd name="T62" fmla="*/ 1084 w 2413"/>
                <a:gd name="T63" fmla="*/ 0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3"/>
                <a:gd name="T97" fmla="*/ 0 h 249"/>
                <a:gd name="T98" fmla="*/ 2413 w 2413"/>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3" h="249">
                  <a:moveTo>
                    <a:pt x="1209" y="0"/>
                  </a:moveTo>
                  <a:lnTo>
                    <a:pt x="1331" y="0"/>
                  </a:lnTo>
                  <a:lnTo>
                    <a:pt x="1451" y="2"/>
                  </a:lnTo>
                  <a:lnTo>
                    <a:pt x="1567" y="7"/>
                  </a:lnTo>
                  <a:lnTo>
                    <a:pt x="1677" y="11"/>
                  </a:lnTo>
                  <a:lnTo>
                    <a:pt x="1782" y="15"/>
                  </a:lnTo>
                  <a:lnTo>
                    <a:pt x="1882" y="21"/>
                  </a:lnTo>
                  <a:lnTo>
                    <a:pt x="1974" y="30"/>
                  </a:lnTo>
                  <a:lnTo>
                    <a:pt x="2061" y="36"/>
                  </a:lnTo>
                  <a:lnTo>
                    <a:pt x="2137" y="47"/>
                  </a:lnTo>
                  <a:lnTo>
                    <a:pt x="2207" y="55"/>
                  </a:lnTo>
                  <a:lnTo>
                    <a:pt x="2268" y="66"/>
                  </a:lnTo>
                  <a:lnTo>
                    <a:pt x="2318" y="76"/>
                  </a:lnTo>
                  <a:lnTo>
                    <a:pt x="2358" y="89"/>
                  </a:lnTo>
                  <a:lnTo>
                    <a:pt x="2388" y="99"/>
                  </a:lnTo>
                  <a:lnTo>
                    <a:pt x="2407" y="112"/>
                  </a:lnTo>
                  <a:lnTo>
                    <a:pt x="2413" y="125"/>
                  </a:lnTo>
                  <a:lnTo>
                    <a:pt x="2407" y="137"/>
                  </a:lnTo>
                  <a:lnTo>
                    <a:pt x="2388" y="150"/>
                  </a:lnTo>
                  <a:lnTo>
                    <a:pt x="2358" y="163"/>
                  </a:lnTo>
                  <a:lnTo>
                    <a:pt x="2318" y="173"/>
                  </a:lnTo>
                  <a:lnTo>
                    <a:pt x="2268" y="184"/>
                  </a:lnTo>
                  <a:lnTo>
                    <a:pt x="2207" y="194"/>
                  </a:lnTo>
                  <a:lnTo>
                    <a:pt x="2137" y="205"/>
                  </a:lnTo>
                  <a:lnTo>
                    <a:pt x="2061" y="213"/>
                  </a:lnTo>
                  <a:lnTo>
                    <a:pt x="1974" y="222"/>
                  </a:lnTo>
                  <a:lnTo>
                    <a:pt x="1882" y="228"/>
                  </a:lnTo>
                  <a:lnTo>
                    <a:pt x="1782" y="234"/>
                  </a:lnTo>
                  <a:lnTo>
                    <a:pt x="1677" y="239"/>
                  </a:lnTo>
                  <a:lnTo>
                    <a:pt x="1567" y="243"/>
                  </a:lnTo>
                  <a:lnTo>
                    <a:pt x="1451" y="247"/>
                  </a:lnTo>
                  <a:lnTo>
                    <a:pt x="1331" y="249"/>
                  </a:lnTo>
                  <a:lnTo>
                    <a:pt x="1209" y="249"/>
                  </a:lnTo>
                  <a:lnTo>
                    <a:pt x="1084" y="249"/>
                  </a:lnTo>
                  <a:lnTo>
                    <a:pt x="964" y="247"/>
                  </a:lnTo>
                  <a:lnTo>
                    <a:pt x="848" y="243"/>
                  </a:lnTo>
                  <a:lnTo>
                    <a:pt x="738" y="239"/>
                  </a:lnTo>
                  <a:lnTo>
                    <a:pt x="633" y="234"/>
                  </a:lnTo>
                  <a:lnTo>
                    <a:pt x="531" y="228"/>
                  </a:lnTo>
                  <a:lnTo>
                    <a:pt x="438" y="222"/>
                  </a:lnTo>
                  <a:lnTo>
                    <a:pt x="354" y="213"/>
                  </a:lnTo>
                  <a:lnTo>
                    <a:pt x="276" y="205"/>
                  </a:lnTo>
                  <a:lnTo>
                    <a:pt x="206" y="194"/>
                  </a:lnTo>
                  <a:lnTo>
                    <a:pt x="145" y="184"/>
                  </a:lnTo>
                  <a:lnTo>
                    <a:pt x="95" y="173"/>
                  </a:lnTo>
                  <a:lnTo>
                    <a:pt x="54" y="163"/>
                  </a:lnTo>
                  <a:lnTo>
                    <a:pt x="25" y="150"/>
                  </a:lnTo>
                  <a:lnTo>
                    <a:pt x="6" y="137"/>
                  </a:lnTo>
                  <a:lnTo>
                    <a:pt x="0" y="125"/>
                  </a:lnTo>
                  <a:lnTo>
                    <a:pt x="6" y="112"/>
                  </a:lnTo>
                  <a:lnTo>
                    <a:pt x="25" y="99"/>
                  </a:lnTo>
                  <a:lnTo>
                    <a:pt x="54" y="89"/>
                  </a:lnTo>
                  <a:lnTo>
                    <a:pt x="95" y="76"/>
                  </a:lnTo>
                  <a:lnTo>
                    <a:pt x="145" y="66"/>
                  </a:lnTo>
                  <a:lnTo>
                    <a:pt x="206" y="55"/>
                  </a:lnTo>
                  <a:lnTo>
                    <a:pt x="276" y="47"/>
                  </a:lnTo>
                  <a:lnTo>
                    <a:pt x="354" y="36"/>
                  </a:lnTo>
                  <a:lnTo>
                    <a:pt x="438" y="30"/>
                  </a:lnTo>
                  <a:lnTo>
                    <a:pt x="531" y="21"/>
                  </a:lnTo>
                  <a:lnTo>
                    <a:pt x="633" y="15"/>
                  </a:lnTo>
                  <a:lnTo>
                    <a:pt x="738" y="11"/>
                  </a:lnTo>
                  <a:lnTo>
                    <a:pt x="848" y="7"/>
                  </a:lnTo>
                  <a:lnTo>
                    <a:pt x="964" y="2"/>
                  </a:lnTo>
                  <a:lnTo>
                    <a:pt x="1084" y="0"/>
                  </a:lnTo>
                  <a:lnTo>
                    <a:pt x="1209" y="0"/>
                  </a:lnTo>
                  <a:close/>
                </a:path>
              </a:pathLst>
            </a:custGeom>
            <a:solidFill>
              <a:srgbClr val="7BA62B"/>
            </a:solidFill>
            <a:ln w="9525">
              <a:noFill/>
              <a:round/>
              <a:headEnd/>
              <a:tailEnd/>
            </a:ln>
          </p:spPr>
          <p:txBody>
            <a:bodyPr/>
            <a:lstStyle/>
            <a:p>
              <a:endParaRPr lang="en-US"/>
            </a:p>
          </p:txBody>
        </p:sp>
        <p:sp>
          <p:nvSpPr>
            <p:cNvPr id="131082" name="Freeform 87"/>
            <p:cNvSpPr>
              <a:spLocks/>
            </p:cNvSpPr>
            <p:nvPr/>
          </p:nvSpPr>
          <p:spPr bwMode="auto">
            <a:xfrm>
              <a:off x="1849" y="3798"/>
              <a:ext cx="1931" cy="120"/>
            </a:xfrm>
            <a:custGeom>
              <a:avLst/>
              <a:gdLst>
                <a:gd name="T0" fmla="*/ 1066 w 1931"/>
                <a:gd name="T1" fmla="*/ 0 h 120"/>
                <a:gd name="T2" fmla="*/ 1253 w 1931"/>
                <a:gd name="T3" fmla="*/ 4 h 120"/>
                <a:gd name="T4" fmla="*/ 1426 w 1931"/>
                <a:gd name="T5" fmla="*/ 12 h 120"/>
                <a:gd name="T6" fmla="*/ 1581 w 1931"/>
                <a:gd name="T7" fmla="*/ 23 h 120"/>
                <a:gd name="T8" fmla="*/ 1711 w 1931"/>
                <a:gd name="T9" fmla="*/ 36 h 120"/>
                <a:gd name="T10" fmla="*/ 1815 w 1931"/>
                <a:gd name="T11" fmla="*/ 52 h 120"/>
                <a:gd name="T12" fmla="*/ 1886 w 1931"/>
                <a:gd name="T13" fmla="*/ 69 h 120"/>
                <a:gd name="T14" fmla="*/ 1927 w 1931"/>
                <a:gd name="T15" fmla="*/ 88 h 120"/>
                <a:gd name="T16" fmla="*/ 1927 w 1931"/>
                <a:gd name="T17" fmla="*/ 107 h 120"/>
                <a:gd name="T18" fmla="*/ 1889 w 1931"/>
                <a:gd name="T19" fmla="*/ 118 h 120"/>
                <a:gd name="T20" fmla="*/ 1817 w 1931"/>
                <a:gd name="T21" fmla="*/ 120 h 120"/>
                <a:gd name="T22" fmla="*/ 1716 w 1931"/>
                <a:gd name="T23" fmla="*/ 116 h 120"/>
                <a:gd name="T24" fmla="*/ 1589 w 1931"/>
                <a:gd name="T25" fmla="*/ 109 h 120"/>
                <a:gd name="T26" fmla="*/ 1437 w 1931"/>
                <a:gd name="T27" fmla="*/ 101 h 120"/>
                <a:gd name="T28" fmla="*/ 1266 w 1931"/>
                <a:gd name="T29" fmla="*/ 92 h 120"/>
                <a:gd name="T30" fmla="*/ 1080 w 1931"/>
                <a:gd name="T31" fmla="*/ 86 h 120"/>
                <a:gd name="T32" fmla="*/ 882 w 1931"/>
                <a:gd name="T33" fmla="*/ 86 h 120"/>
                <a:gd name="T34" fmla="*/ 692 w 1931"/>
                <a:gd name="T35" fmla="*/ 92 h 120"/>
                <a:gd name="T36" fmla="*/ 517 w 1931"/>
                <a:gd name="T37" fmla="*/ 101 h 120"/>
                <a:gd name="T38" fmla="*/ 361 w 1931"/>
                <a:gd name="T39" fmla="*/ 109 h 120"/>
                <a:gd name="T40" fmla="*/ 226 w 1931"/>
                <a:gd name="T41" fmla="*/ 116 h 120"/>
                <a:gd name="T42" fmla="*/ 120 w 1931"/>
                <a:gd name="T43" fmla="*/ 120 h 120"/>
                <a:gd name="T44" fmla="*/ 45 w 1931"/>
                <a:gd name="T45" fmla="*/ 118 h 120"/>
                <a:gd name="T46" fmla="*/ 4 w 1931"/>
                <a:gd name="T47" fmla="*/ 107 h 120"/>
                <a:gd name="T48" fmla="*/ 4 w 1931"/>
                <a:gd name="T49" fmla="*/ 88 h 120"/>
                <a:gd name="T50" fmla="*/ 45 w 1931"/>
                <a:gd name="T51" fmla="*/ 69 h 120"/>
                <a:gd name="T52" fmla="*/ 116 w 1931"/>
                <a:gd name="T53" fmla="*/ 52 h 120"/>
                <a:gd name="T54" fmla="*/ 222 w 1931"/>
                <a:gd name="T55" fmla="*/ 36 h 120"/>
                <a:gd name="T56" fmla="*/ 353 w 1931"/>
                <a:gd name="T57" fmla="*/ 23 h 120"/>
                <a:gd name="T58" fmla="*/ 507 w 1931"/>
                <a:gd name="T59" fmla="*/ 12 h 120"/>
                <a:gd name="T60" fmla="*/ 680 w 1931"/>
                <a:gd name="T61" fmla="*/ 4 h 120"/>
                <a:gd name="T62" fmla="*/ 867 w 1931"/>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1"/>
                <a:gd name="T97" fmla="*/ 0 h 120"/>
                <a:gd name="T98" fmla="*/ 1931 w 1931"/>
                <a:gd name="T99" fmla="*/ 120 h 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1" h="120">
                  <a:moveTo>
                    <a:pt x="967" y="0"/>
                  </a:moveTo>
                  <a:lnTo>
                    <a:pt x="1066" y="0"/>
                  </a:lnTo>
                  <a:lnTo>
                    <a:pt x="1161" y="2"/>
                  </a:lnTo>
                  <a:lnTo>
                    <a:pt x="1253" y="4"/>
                  </a:lnTo>
                  <a:lnTo>
                    <a:pt x="1342" y="8"/>
                  </a:lnTo>
                  <a:lnTo>
                    <a:pt x="1426" y="12"/>
                  </a:lnTo>
                  <a:lnTo>
                    <a:pt x="1505" y="17"/>
                  </a:lnTo>
                  <a:lnTo>
                    <a:pt x="1581" y="23"/>
                  </a:lnTo>
                  <a:lnTo>
                    <a:pt x="1648" y="29"/>
                  </a:lnTo>
                  <a:lnTo>
                    <a:pt x="1711" y="36"/>
                  </a:lnTo>
                  <a:lnTo>
                    <a:pt x="1766" y="44"/>
                  </a:lnTo>
                  <a:lnTo>
                    <a:pt x="1815" y="52"/>
                  </a:lnTo>
                  <a:lnTo>
                    <a:pt x="1855" y="61"/>
                  </a:lnTo>
                  <a:lnTo>
                    <a:pt x="1886" y="69"/>
                  </a:lnTo>
                  <a:lnTo>
                    <a:pt x="1912" y="80"/>
                  </a:lnTo>
                  <a:lnTo>
                    <a:pt x="1927" y="88"/>
                  </a:lnTo>
                  <a:lnTo>
                    <a:pt x="1931" y="99"/>
                  </a:lnTo>
                  <a:lnTo>
                    <a:pt x="1927" y="107"/>
                  </a:lnTo>
                  <a:lnTo>
                    <a:pt x="1912" y="114"/>
                  </a:lnTo>
                  <a:lnTo>
                    <a:pt x="1889" y="118"/>
                  </a:lnTo>
                  <a:lnTo>
                    <a:pt x="1857" y="120"/>
                  </a:lnTo>
                  <a:lnTo>
                    <a:pt x="1817" y="120"/>
                  </a:lnTo>
                  <a:lnTo>
                    <a:pt x="1770" y="120"/>
                  </a:lnTo>
                  <a:lnTo>
                    <a:pt x="1716" y="116"/>
                  </a:lnTo>
                  <a:lnTo>
                    <a:pt x="1656" y="114"/>
                  </a:lnTo>
                  <a:lnTo>
                    <a:pt x="1589" y="109"/>
                  </a:lnTo>
                  <a:lnTo>
                    <a:pt x="1515" y="105"/>
                  </a:lnTo>
                  <a:lnTo>
                    <a:pt x="1437" y="101"/>
                  </a:lnTo>
                  <a:lnTo>
                    <a:pt x="1355" y="97"/>
                  </a:lnTo>
                  <a:lnTo>
                    <a:pt x="1266" y="92"/>
                  </a:lnTo>
                  <a:lnTo>
                    <a:pt x="1175" y="88"/>
                  </a:lnTo>
                  <a:lnTo>
                    <a:pt x="1080" y="86"/>
                  </a:lnTo>
                  <a:lnTo>
                    <a:pt x="981" y="86"/>
                  </a:lnTo>
                  <a:lnTo>
                    <a:pt x="882" y="86"/>
                  </a:lnTo>
                  <a:lnTo>
                    <a:pt x="785" y="88"/>
                  </a:lnTo>
                  <a:lnTo>
                    <a:pt x="692" y="92"/>
                  </a:lnTo>
                  <a:lnTo>
                    <a:pt x="604" y="97"/>
                  </a:lnTo>
                  <a:lnTo>
                    <a:pt x="517" y="101"/>
                  </a:lnTo>
                  <a:lnTo>
                    <a:pt x="437" y="105"/>
                  </a:lnTo>
                  <a:lnTo>
                    <a:pt x="361" y="109"/>
                  </a:lnTo>
                  <a:lnTo>
                    <a:pt x="291" y="114"/>
                  </a:lnTo>
                  <a:lnTo>
                    <a:pt x="226" y="116"/>
                  </a:lnTo>
                  <a:lnTo>
                    <a:pt x="169" y="120"/>
                  </a:lnTo>
                  <a:lnTo>
                    <a:pt x="120" y="120"/>
                  </a:lnTo>
                  <a:lnTo>
                    <a:pt x="78" y="120"/>
                  </a:lnTo>
                  <a:lnTo>
                    <a:pt x="45" y="118"/>
                  </a:lnTo>
                  <a:lnTo>
                    <a:pt x="21" y="114"/>
                  </a:lnTo>
                  <a:lnTo>
                    <a:pt x="4" y="107"/>
                  </a:lnTo>
                  <a:lnTo>
                    <a:pt x="0" y="99"/>
                  </a:lnTo>
                  <a:lnTo>
                    <a:pt x="4" y="88"/>
                  </a:lnTo>
                  <a:lnTo>
                    <a:pt x="19" y="80"/>
                  </a:lnTo>
                  <a:lnTo>
                    <a:pt x="45" y="69"/>
                  </a:lnTo>
                  <a:lnTo>
                    <a:pt x="76" y="61"/>
                  </a:lnTo>
                  <a:lnTo>
                    <a:pt x="116" y="52"/>
                  </a:lnTo>
                  <a:lnTo>
                    <a:pt x="165" y="44"/>
                  </a:lnTo>
                  <a:lnTo>
                    <a:pt x="222" y="36"/>
                  </a:lnTo>
                  <a:lnTo>
                    <a:pt x="283" y="29"/>
                  </a:lnTo>
                  <a:lnTo>
                    <a:pt x="353" y="23"/>
                  </a:lnTo>
                  <a:lnTo>
                    <a:pt x="426" y="17"/>
                  </a:lnTo>
                  <a:lnTo>
                    <a:pt x="507" y="12"/>
                  </a:lnTo>
                  <a:lnTo>
                    <a:pt x="591" y="8"/>
                  </a:lnTo>
                  <a:lnTo>
                    <a:pt x="680" y="4"/>
                  </a:lnTo>
                  <a:lnTo>
                    <a:pt x="772" y="2"/>
                  </a:lnTo>
                  <a:lnTo>
                    <a:pt x="867" y="0"/>
                  </a:lnTo>
                  <a:lnTo>
                    <a:pt x="967" y="0"/>
                  </a:lnTo>
                  <a:close/>
                </a:path>
              </a:pathLst>
            </a:custGeom>
            <a:solidFill>
              <a:srgbClr val="FFFFFF"/>
            </a:solidFill>
            <a:ln w="9525">
              <a:noFill/>
              <a:round/>
              <a:headEnd/>
              <a:tailEnd/>
            </a:ln>
          </p:spPr>
          <p:txBody>
            <a:bodyPr/>
            <a:lstStyle/>
            <a:p>
              <a:endParaRPr lang="en-US"/>
            </a:p>
          </p:txBody>
        </p:sp>
        <p:sp>
          <p:nvSpPr>
            <p:cNvPr id="131083" name="Freeform 88"/>
            <p:cNvSpPr>
              <a:spLocks/>
            </p:cNvSpPr>
            <p:nvPr/>
          </p:nvSpPr>
          <p:spPr bwMode="auto">
            <a:xfrm>
              <a:off x="745" y="3110"/>
              <a:ext cx="1544" cy="190"/>
            </a:xfrm>
            <a:custGeom>
              <a:avLst/>
              <a:gdLst>
                <a:gd name="T0" fmla="*/ 1483 w 1544"/>
                <a:gd name="T1" fmla="*/ 190 h 190"/>
                <a:gd name="T2" fmla="*/ 1544 w 1544"/>
                <a:gd name="T3" fmla="*/ 0 h 190"/>
                <a:gd name="T4" fmla="*/ 0 w 1544"/>
                <a:gd name="T5" fmla="*/ 0 h 190"/>
                <a:gd name="T6" fmla="*/ 70 w 1544"/>
                <a:gd name="T7" fmla="*/ 190 h 190"/>
                <a:gd name="T8" fmla="*/ 1483 w 1544"/>
                <a:gd name="T9" fmla="*/ 190 h 190"/>
                <a:gd name="T10" fmla="*/ 0 60000 65536"/>
                <a:gd name="T11" fmla="*/ 0 60000 65536"/>
                <a:gd name="T12" fmla="*/ 0 60000 65536"/>
                <a:gd name="T13" fmla="*/ 0 60000 65536"/>
                <a:gd name="T14" fmla="*/ 0 60000 65536"/>
                <a:gd name="T15" fmla="*/ 0 w 1544"/>
                <a:gd name="T16" fmla="*/ 0 h 190"/>
                <a:gd name="T17" fmla="*/ 1544 w 1544"/>
                <a:gd name="T18" fmla="*/ 190 h 190"/>
              </a:gdLst>
              <a:ahLst/>
              <a:cxnLst>
                <a:cxn ang="T10">
                  <a:pos x="T0" y="T1"/>
                </a:cxn>
                <a:cxn ang="T11">
                  <a:pos x="T2" y="T3"/>
                </a:cxn>
                <a:cxn ang="T12">
                  <a:pos x="T4" y="T5"/>
                </a:cxn>
                <a:cxn ang="T13">
                  <a:pos x="T6" y="T7"/>
                </a:cxn>
                <a:cxn ang="T14">
                  <a:pos x="T8" y="T9"/>
                </a:cxn>
              </a:cxnLst>
              <a:rect l="T15" t="T16" r="T17" b="T18"/>
              <a:pathLst>
                <a:path w="1544" h="190">
                  <a:moveTo>
                    <a:pt x="1483" y="190"/>
                  </a:moveTo>
                  <a:lnTo>
                    <a:pt x="1544" y="0"/>
                  </a:lnTo>
                  <a:lnTo>
                    <a:pt x="0" y="0"/>
                  </a:lnTo>
                  <a:lnTo>
                    <a:pt x="70" y="190"/>
                  </a:lnTo>
                  <a:lnTo>
                    <a:pt x="1483" y="190"/>
                  </a:lnTo>
                  <a:close/>
                </a:path>
              </a:pathLst>
            </a:custGeom>
            <a:solidFill>
              <a:srgbClr val="000000"/>
            </a:solidFill>
            <a:ln w="9525">
              <a:noFill/>
              <a:round/>
              <a:headEnd/>
              <a:tailEnd/>
            </a:ln>
          </p:spPr>
          <p:txBody>
            <a:bodyPr/>
            <a:lstStyle/>
            <a:p>
              <a:endParaRPr lang="en-US"/>
            </a:p>
          </p:txBody>
        </p:sp>
        <p:sp>
          <p:nvSpPr>
            <p:cNvPr id="131084" name="Freeform 89"/>
            <p:cNvSpPr>
              <a:spLocks/>
            </p:cNvSpPr>
            <p:nvPr/>
          </p:nvSpPr>
          <p:spPr bwMode="auto">
            <a:xfrm>
              <a:off x="815" y="3137"/>
              <a:ext cx="1411" cy="133"/>
            </a:xfrm>
            <a:custGeom>
              <a:avLst/>
              <a:gdLst>
                <a:gd name="T0" fmla="*/ 1369 w 1411"/>
                <a:gd name="T1" fmla="*/ 133 h 133"/>
                <a:gd name="T2" fmla="*/ 1411 w 1411"/>
                <a:gd name="T3" fmla="*/ 0 h 133"/>
                <a:gd name="T4" fmla="*/ 0 w 1411"/>
                <a:gd name="T5" fmla="*/ 0 h 133"/>
                <a:gd name="T6" fmla="*/ 48 w 1411"/>
                <a:gd name="T7" fmla="*/ 133 h 133"/>
                <a:gd name="T8" fmla="*/ 1369 w 1411"/>
                <a:gd name="T9" fmla="*/ 133 h 133"/>
                <a:gd name="T10" fmla="*/ 0 60000 65536"/>
                <a:gd name="T11" fmla="*/ 0 60000 65536"/>
                <a:gd name="T12" fmla="*/ 0 60000 65536"/>
                <a:gd name="T13" fmla="*/ 0 60000 65536"/>
                <a:gd name="T14" fmla="*/ 0 60000 65536"/>
                <a:gd name="T15" fmla="*/ 0 w 1411"/>
                <a:gd name="T16" fmla="*/ 0 h 133"/>
                <a:gd name="T17" fmla="*/ 1411 w 1411"/>
                <a:gd name="T18" fmla="*/ 133 h 133"/>
              </a:gdLst>
              <a:ahLst/>
              <a:cxnLst>
                <a:cxn ang="T10">
                  <a:pos x="T0" y="T1"/>
                </a:cxn>
                <a:cxn ang="T11">
                  <a:pos x="T2" y="T3"/>
                </a:cxn>
                <a:cxn ang="T12">
                  <a:pos x="T4" y="T5"/>
                </a:cxn>
                <a:cxn ang="T13">
                  <a:pos x="T6" y="T7"/>
                </a:cxn>
                <a:cxn ang="T14">
                  <a:pos x="T8" y="T9"/>
                </a:cxn>
              </a:cxnLst>
              <a:rect l="T15" t="T16" r="T17" b="T18"/>
              <a:pathLst>
                <a:path w="1411" h="133">
                  <a:moveTo>
                    <a:pt x="1369" y="133"/>
                  </a:moveTo>
                  <a:lnTo>
                    <a:pt x="1411" y="0"/>
                  </a:lnTo>
                  <a:lnTo>
                    <a:pt x="0" y="0"/>
                  </a:lnTo>
                  <a:lnTo>
                    <a:pt x="48" y="133"/>
                  </a:lnTo>
                  <a:lnTo>
                    <a:pt x="1369" y="133"/>
                  </a:lnTo>
                  <a:close/>
                </a:path>
              </a:pathLst>
            </a:custGeom>
            <a:solidFill>
              <a:srgbClr val="7BA62B"/>
            </a:solidFill>
            <a:ln w="9525">
              <a:noFill/>
              <a:round/>
              <a:headEnd/>
              <a:tailEnd/>
            </a:ln>
          </p:spPr>
          <p:txBody>
            <a:bodyPr/>
            <a:lstStyle/>
            <a:p>
              <a:endParaRPr lang="en-US"/>
            </a:p>
          </p:txBody>
        </p:sp>
        <p:sp>
          <p:nvSpPr>
            <p:cNvPr id="131085" name="Freeform 90"/>
            <p:cNvSpPr>
              <a:spLocks/>
            </p:cNvSpPr>
            <p:nvPr/>
          </p:nvSpPr>
          <p:spPr bwMode="auto">
            <a:xfrm>
              <a:off x="1747" y="3133"/>
              <a:ext cx="302" cy="142"/>
            </a:xfrm>
            <a:custGeom>
              <a:avLst/>
              <a:gdLst>
                <a:gd name="T0" fmla="*/ 302 w 302"/>
                <a:gd name="T1" fmla="*/ 0 h 142"/>
                <a:gd name="T2" fmla="*/ 270 w 302"/>
                <a:gd name="T3" fmla="*/ 142 h 142"/>
                <a:gd name="T4" fmla="*/ 19 w 302"/>
                <a:gd name="T5" fmla="*/ 142 h 142"/>
                <a:gd name="T6" fmla="*/ 0 w 302"/>
                <a:gd name="T7" fmla="*/ 0 h 142"/>
                <a:gd name="T8" fmla="*/ 302 w 302"/>
                <a:gd name="T9" fmla="*/ 0 h 142"/>
                <a:gd name="T10" fmla="*/ 0 60000 65536"/>
                <a:gd name="T11" fmla="*/ 0 60000 65536"/>
                <a:gd name="T12" fmla="*/ 0 60000 65536"/>
                <a:gd name="T13" fmla="*/ 0 60000 65536"/>
                <a:gd name="T14" fmla="*/ 0 60000 65536"/>
                <a:gd name="T15" fmla="*/ 0 w 302"/>
                <a:gd name="T16" fmla="*/ 0 h 142"/>
                <a:gd name="T17" fmla="*/ 302 w 302"/>
                <a:gd name="T18" fmla="*/ 142 h 142"/>
              </a:gdLst>
              <a:ahLst/>
              <a:cxnLst>
                <a:cxn ang="T10">
                  <a:pos x="T0" y="T1"/>
                </a:cxn>
                <a:cxn ang="T11">
                  <a:pos x="T2" y="T3"/>
                </a:cxn>
                <a:cxn ang="T12">
                  <a:pos x="T4" y="T5"/>
                </a:cxn>
                <a:cxn ang="T13">
                  <a:pos x="T6" y="T7"/>
                </a:cxn>
                <a:cxn ang="T14">
                  <a:pos x="T8" y="T9"/>
                </a:cxn>
              </a:cxnLst>
              <a:rect l="T15" t="T16" r="T17" b="T18"/>
              <a:pathLst>
                <a:path w="302" h="142">
                  <a:moveTo>
                    <a:pt x="302" y="0"/>
                  </a:moveTo>
                  <a:lnTo>
                    <a:pt x="270" y="142"/>
                  </a:lnTo>
                  <a:lnTo>
                    <a:pt x="19" y="142"/>
                  </a:lnTo>
                  <a:lnTo>
                    <a:pt x="0" y="0"/>
                  </a:lnTo>
                  <a:lnTo>
                    <a:pt x="302" y="0"/>
                  </a:lnTo>
                  <a:close/>
                </a:path>
              </a:pathLst>
            </a:custGeom>
            <a:solidFill>
              <a:srgbClr val="FFFFFF"/>
            </a:solidFill>
            <a:ln w="9525">
              <a:noFill/>
              <a:round/>
              <a:headEnd/>
              <a:tailEnd/>
            </a:ln>
          </p:spPr>
          <p:txBody>
            <a:bodyPr/>
            <a:lstStyle/>
            <a:p>
              <a:endParaRPr lang="en-US"/>
            </a:p>
          </p:txBody>
        </p:sp>
        <p:sp>
          <p:nvSpPr>
            <p:cNvPr id="131086" name="Freeform 91"/>
            <p:cNvSpPr>
              <a:spLocks/>
            </p:cNvSpPr>
            <p:nvPr/>
          </p:nvSpPr>
          <p:spPr bwMode="auto">
            <a:xfrm>
              <a:off x="926" y="3133"/>
              <a:ext cx="150" cy="139"/>
            </a:xfrm>
            <a:custGeom>
              <a:avLst/>
              <a:gdLst>
                <a:gd name="T0" fmla="*/ 110 w 150"/>
                <a:gd name="T1" fmla="*/ 0 h 139"/>
                <a:gd name="T2" fmla="*/ 110 w 150"/>
                <a:gd name="T3" fmla="*/ 0 h 139"/>
                <a:gd name="T4" fmla="*/ 150 w 150"/>
                <a:gd name="T5" fmla="*/ 139 h 139"/>
                <a:gd name="T6" fmla="*/ 55 w 150"/>
                <a:gd name="T7" fmla="*/ 139 h 139"/>
                <a:gd name="T8" fmla="*/ 0 w 150"/>
                <a:gd name="T9" fmla="*/ 2 h 139"/>
                <a:gd name="T10" fmla="*/ 110 w 150"/>
                <a:gd name="T11" fmla="*/ 0 h 139"/>
                <a:gd name="T12" fmla="*/ 0 60000 65536"/>
                <a:gd name="T13" fmla="*/ 0 60000 65536"/>
                <a:gd name="T14" fmla="*/ 0 60000 65536"/>
                <a:gd name="T15" fmla="*/ 0 60000 65536"/>
                <a:gd name="T16" fmla="*/ 0 60000 65536"/>
                <a:gd name="T17" fmla="*/ 0 60000 65536"/>
                <a:gd name="T18" fmla="*/ 0 w 150"/>
                <a:gd name="T19" fmla="*/ 0 h 139"/>
                <a:gd name="T20" fmla="*/ 150 w 150"/>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50" h="139">
                  <a:moveTo>
                    <a:pt x="110" y="0"/>
                  </a:moveTo>
                  <a:lnTo>
                    <a:pt x="110" y="0"/>
                  </a:lnTo>
                  <a:lnTo>
                    <a:pt x="150" y="139"/>
                  </a:lnTo>
                  <a:lnTo>
                    <a:pt x="55" y="139"/>
                  </a:lnTo>
                  <a:lnTo>
                    <a:pt x="0" y="2"/>
                  </a:lnTo>
                  <a:lnTo>
                    <a:pt x="110" y="0"/>
                  </a:lnTo>
                  <a:close/>
                </a:path>
              </a:pathLst>
            </a:custGeom>
            <a:solidFill>
              <a:srgbClr val="000000"/>
            </a:solidFill>
            <a:ln w="9525">
              <a:noFill/>
              <a:round/>
              <a:headEnd/>
              <a:tailEnd/>
            </a:ln>
          </p:spPr>
          <p:txBody>
            <a:bodyPr/>
            <a:lstStyle/>
            <a:p>
              <a:endParaRPr lang="en-US"/>
            </a:p>
          </p:txBody>
        </p:sp>
        <p:sp>
          <p:nvSpPr>
            <p:cNvPr id="131087" name="Freeform 93"/>
            <p:cNvSpPr>
              <a:spLocks/>
            </p:cNvSpPr>
            <p:nvPr/>
          </p:nvSpPr>
          <p:spPr bwMode="auto">
            <a:xfrm>
              <a:off x="1491" y="1557"/>
              <a:ext cx="654" cy="1572"/>
            </a:xfrm>
            <a:custGeom>
              <a:avLst/>
              <a:gdLst>
                <a:gd name="T0" fmla="*/ 0 w 654"/>
                <a:gd name="T1" fmla="*/ 5 h 1572"/>
                <a:gd name="T2" fmla="*/ 630 w 654"/>
                <a:gd name="T3" fmla="*/ 1572 h 1572"/>
                <a:gd name="T4" fmla="*/ 654 w 654"/>
                <a:gd name="T5" fmla="*/ 1572 h 1572"/>
                <a:gd name="T6" fmla="*/ 29 w 654"/>
                <a:gd name="T7" fmla="*/ 0 h 1572"/>
                <a:gd name="T8" fmla="*/ 0 w 654"/>
                <a:gd name="T9" fmla="*/ 5 h 1572"/>
                <a:gd name="T10" fmla="*/ 0 60000 65536"/>
                <a:gd name="T11" fmla="*/ 0 60000 65536"/>
                <a:gd name="T12" fmla="*/ 0 60000 65536"/>
                <a:gd name="T13" fmla="*/ 0 60000 65536"/>
                <a:gd name="T14" fmla="*/ 0 60000 65536"/>
                <a:gd name="T15" fmla="*/ 0 w 654"/>
                <a:gd name="T16" fmla="*/ 0 h 1572"/>
                <a:gd name="T17" fmla="*/ 654 w 654"/>
                <a:gd name="T18" fmla="*/ 1572 h 1572"/>
              </a:gdLst>
              <a:ahLst/>
              <a:cxnLst>
                <a:cxn ang="T10">
                  <a:pos x="T0" y="T1"/>
                </a:cxn>
                <a:cxn ang="T11">
                  <a:pos x="T2" y="T3"/>
                </a:cxn>
                <a:cxn ang="T12">
                  <a:pos x="T4" y="T5"/>
                </a:cxn>
                <a:cxn ang="T13">
                  <a:pos x="T6" y="T7"/>
                </a:cxn>
                <a:cxn ang="T14">
                  <a:pos x="T8" y="T9"/>
                </a:cxn>
              </a:cxnLst>
              <a:rect l="T15" t="T16" r="T17" b="T18"/>
              <a:pathLst>
                <a:path w="654" h="1572">
                  <a:moveTo>
                    <a:pt x="0" y="5"/>
                  </a:moveTo>
                  <a:lnTo>
                    <a:pt x="630" y="1572"/>
                  </a:lnTo>
                  <a:lnTo>
                    <a:pt x="654" y="1572"/>
                  </a:lnTo>
                  <a:lnTo>
                    <a:pt x="29" y="0"/>
                  </a:lnTo>
                  <a:lnTo>
                    <a:pt x="0" y="5"/>
                  </a:lnTo>
                  <a:close/>
                </a:path>
              </a:pathLst>
            </a:custGeom>
            <a:solidFill>
              <a:srgbClr val="000000"/>
            </a:solidFill>
            <a:ln w="9525">
              <a:noFill/>
              <a:round/>
              <a:headEnd/>
              <a:tailEnd/>
            </a:ln>
          </p:spPr>
          <p:txBody>
            <a:bodyPr/>
            <a:lstStyle/>
            <a:p>
              <a:endParaRPr lang="en-US"/>
            </a:p>
          </p:txBody>
        </p:sp>
        <p:sp>
          <p:nvSpPr>
            <p:cNvPr id="131088" name="Freeform 94"/>
            <p:cNvSpPr>
              <a:spLocks/>
            </p:cNvSpPr>
            <p:nvPr/>
          </p:nvSpPr>
          <p:spPr bwMode="auto">
            <a:xfrm>
              <a:off x="858" y="1547"/>
              <a:ext cx="647" cy="1578"/>
            </a:xfrm>
            <a:custGeom>
              <a:avLst/>
              <a:gdLst>
                <a:gd name="T0" fmla="*/ 647 w 647"/>
                <a:gd name="T1" fmla="*/ 0 h 1578"/>
                <a:gd name="T2" fmla="*/ 23 w 647"/>
                <a:gd name="T3" fmla="*/ 1578 h 1578"/>
                <a:gd name="T4" fmla="*/ 0 w 647"/>
                <a:gd name="T5" fmla="*/ 1578 h 1578"/>
                <a:gd name="T6" fmla="*/ 614 w 647"/>
                <a:gd name="T7" fmla="*/ 8 h 1578"/>
                <a:gd name="T8" fmla="*/ 647 w 647"/>
                <a:gd name="T9" fmla="*/ 0 h 1578"/>
                <a:gd name="T10" fmla="*/ 0 60000 65536"/>
                <a:gd name="T11" fmla="*/ 0 60000 65536"/>
                <a:gd name="T12" fmla="*/ 0 60000 65536"/>
                <a:gd name="T13" fmla="*/ 0 60000 65536"/>
                <a:gd name="T14" fmla="*/ 0 60000 65536"/>
                <a:gd name="T15" fmla="*/ 0 w 647"/>
                <a:gd name="T16" fmla="*/ 0 h 1578"/>
                <a:gd name="T17" fmla="*/ 647 w 647"/>
                <a:gd name="T18" fmla="*/ 1578 h 1578"/>
              </a:gdLst>
              <a:ahLst/>
              <a:cxnLst>
                <a:cxn ang="T10">
                  <a:pos x="T0" y="T1"/>
                </a:cxn>
                <a:cxn ang="T11">
                  <a:pos x="T2" y="T3"/>
                </a:cxn>
                <a:cxn ang="T12">
                  <a:pos x="T4" y="T5"/>
                </a:cxn>
                <a:cxn ang="T13">
                  <a:pos x="T6" y="T7"/>
                </a:cxn>
                <a:cxn ang="T14">
                  <a:pos x="T8" y="T9"/>
                </a:cxn>
              </a:cxnLst>
              <a:rect l="T15" t="T16" r="T17" b="T18"/>
              <a:pathLst>
                <a:path w="647" h="1578">
                  <a:moveTo>
                    <a:pt x="647" y="0"/>
                  </a:moveTo>
                  <a:lnTo>
                    <a:pt x="23" y="1578"/>
                  </a:lnTo>
                  <a:lnTo>
                    <a:pt x="0" y="1578"/>
                  </a:lnTo>
                  <a:lnTo>
                    <a:pt x="614" y="8"/>
                  </a:lnTo>
                  <a:lnTo>
                    <a:pt x="647" y="0"/>
                  </a:lnTo>
                  <a:close/>
                </a:path>
              </a:pathLst>
            </a:custGeom>
            <a:solidFill>
              <a:srgbClr val="000000"/>
            </a:solidFill>
            <a:ln w="9525">
              <a:noFill/>
              <a:round/>
              <a:headEnd/>
              <a:tailEnd/>
            </a:ln>
          </p:spPr>
          <p:txBody>
            <a:bodyPr/>
            <a:lstStyle/>
            <a:p>
              <a:endParaRPr lang="en-US"/>
            </a:p>
          </p:txBody>
        </p:sp>
        <p:sp>
          <p:nvSpPr>
            <p:cNvPr id="131089" name="Freeform 95"/>
            <p:cNvSpPr>
              <a:spLocks/>
            </p:cNvSpPr>
            <p:nvPr/>
          </p:nvSpPr>
          <p:spPr bwMode="auto">
            <a:xfrm>
              <a:off x="2645" y="796"/>
              <a:ext cx="308" cy="308"/>
            </a:xfrm>
            <a:custGeom>
              <a:avLst/>
              <a:gdLst>
                <a:gd name="T0" fmla="*/ 154 w 308"/>
                <a:gd name="T1" fmla="*/ 308 h 308"/>
                <a:gd name="T2" fmla="*/ 185 w 308"/>
                <a:gd name="T3" fmla="*/ 306 h 308"/>
                <a:gd name="T4" fmla="*/ 213 w 308"/>
                <a:gd name="T5" fmla="*/ 295 h 308"/>
                <a:gd name="T6" fmla="*/ 240 w 308"/>
                <a:gd name="T7" fmla="*/ 281 h 308"/>
                <a:gd name="T8" fmla="*/ 263 w 308"/>
                <a:gd name="T9" fmla="*/ 262 h 308"/>
                <a:gd name="T10" fmla="*/ 280 w 308"/>
                <a:gd name="T11" fmla="*/ 240 h 308"/>
                <a:gd name="T12" fmla="*/ 295 w 308"/>
                <a:gd name="T13" fmla="*/ 213 h 308"/>
                <a:gd name="T14" fmla="*/ 306 w 308"/>
                <a:gd name="T15" fmla="*/ 186 h 308"/>
                <a:gd name="T16" fmla="*/ 308 w 308"/>
                <a:gd name="T17" fmla="*/ 154 h 308"/>
                <a:gd name="T18" fmla="*/ 306 w 308"/>
                <a:gd name="T19" fmla="*/ 122 h 308"/>
                <a:gd name="T20" fmla="*/ 295 w 308"/>
                <a:gd name="T21" fmla="*/ 95 h 308"/>
                <a:gd name="T22" fmla="*/ 280 w 308"/>
                <a:gd name="T23" fmla="*/ 68 h 308"/>
                <a:gd name="T24" fmla="*/ 263 w 308"/>
                <a:gd name="T25" fmla="*/ 44 h 308"/>
                <a:gd name="T26" fmla="*/ 240 w 308"/>
                <a:gd name="T27" fmla="*/ 27 h 308"/>
                <a:gd name="T28" fmla="*/ 213 w 308"/>
                <a:gd name="T29" fmla="*/ 13 h 308"/>
                <a:gd name="T30" fmla="*/ 185 w 308"/>
                <a:gd name="T31" fmla="*/ 2 h 308"/>
                <a:gd name="T32" fmla="*/ 154 w 308"/>
                <a:gd name="T33" fmla="*/ 0 h 308"/>
                <a:gd name="T34" fmla="*/ 122 w 308"/>
                <a:gd name="T35" fmla="*/ 2 h 308"/>
                <a:gd name="T36" fmla="*/ 95 w 308"/>
                <a:gd name="T37" fmla="*/ 13 h 308"/>
                <a:gd name="T38" fmla="*/ 67 w 308"/>
                <a:gd name="T39" fmla="*/ 27 h 308"/>
                <a:gd name="T40" fmla="*/ 46 w 308"/>
                <a:gd name="T41" fmla="*/ 44 h 308"/>
                <a:gd name="T42" fmla="*/ 27 w 308"/>
                <a:gd name="T43" fmla="*/ 68 h 308"/>
                <a:gd name="T44" fmla="*/ 12 w 308"/>
                <a:gd name="T45" fmla="*/ 95 h 308"/>
                <a:gd name="T46" fmla="*/ 2 w 308"/>
                <a:gd name="T47" fmla="*/ 122 h 308"/>
                <a:gd name="T48" fmla="*/ 0 w 308"/>
                <a:gd name="T49" fmla="*/ 154 h 308"/>
                <a:gd name="T50" fmla="*/ 2 w 308"/>
                <a:gd name="T51" fmla="*/ 186 h 308"/>
                <a:gd name="T52" fmla="*/ 12 w 308"/>
                <a:gd name="T53" fmla="*/ 213 h 308"/>
                <a:gd name="T54" fmla="*/ 27 w 308"/>
                <a:gd name="T55" fmla="*/ 240 h 308"/>
                <a:gd name="T56" fmla="*/ 46 w 308"/>
                <a:gd name="T57" fmla="*/ 262 h 308"/>
                <a:gd name="T58" fmla="*/ 67 w 308"/>
                <a:gd name="T59" fmla="*/ 281 h 308"/>
                <a:gd name="T60" fmla="*/ 95 w 308"/>
                <a:gd name="T61" fmla="*/ 295 h 308"/>
                <a:gd name="T62" fmla="*/ 122 w 308"/>
                <a:gd name="T63" fmla="*/ 306 h 308"/>
                <a:gd name="T64" fmla="*/ 154 w 308"/>
                <a:gd name="T65" fmla="*/ 308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8"/>
                <a:gd name="T100" fmla="*/ 0 h 308"/>
                <a:gd name="T101" fmla="*/ 308 w 308"/>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8" h="308">
                  <a:moveTo>
                    <a:pt x="154" y="308"/>
                  </a:moveTo>
                  <a:lnTo>
                    <a:pt x="185" y="306"/>
                  </a:lnTo>
                  <a:lnTo>
                    <a:pt x="213" y="295"/>
                  </a:lnTo>
                  <a:lnTo>
                    <a:pt x="240" y="281"/>
                  </a:lnTo>
                  <a:lnTo>
                    <a:pt x="263" y="262"/>
                  </a:lnTo>
                  <a:lnTo>
                    <a:pt x="280" y="240"/>
                  </a:lnTo>
                  <a:lnTo>
                    <a:pt x="295" y="213"/>
                  </a:lnTo>
                  <a:lnTo>
                    <a:pt x="306" y="186"/>
                  </a:lnTo>
                  <a:lnTo>
                    <a:pt x="308" y="154"/>
                  </a:lnTo>
                  <a:lnTo>
                    <a:pt x="306" y="122"/>
                  </a:lnTo>
                  <a:lnTo>
                    <a:pt x="295" y="95"/>
                  </a:lnTo>
                  <a:lnTo>
                    <a:pt x="280" y="68"/>
                  </a:lnTo>
                  <a:lnTo>
                    <a:pt x="263" y="44"/>
                  </a:lnTo>
                  <a:lnTo>
                    <a:pt x="240" y="27"/>
                  </a:lnTo>
                  <a:lnTo>
                    <a:pt x="213" y="13"/>
                  </a:lnTo>
                  <a:lnTo>
                    <a:pt x="185" y="2"/>
                  </a:lnTo>
                  <a:lnTo>
                    <a:pt x="154" y="0"/>
                  </a:lnTo>
                  <a:lnTo>
                    <a:pt x="122" y="2"/>
                  </a:lnTo>
                  <a:lnTo>
                    <a:pt x="95" y="13"/>
                  </a:lnTo>
                  <a:lnTo>
                    <a:pt x="67" y="27"/>
                  </a:lnTo>
                  <a:lnTo>
                    <a:pt x="46" y="44"/>
                  </a:lnTo>
                  <a:lnTo>
                    <a:pt x="27" y="68"/>
                  </a:lnTo>
                  <a:lnTo>
                    <a:pt x="12" y="95"/>
                  </a:lnTo>
                  <a:lnTo>
                    <a:pt x="2" y="122"/>
                  </a:lnTo>
                  <a:lnTo>
                    <a:pt x="0" y="154"/>
                  </a:lnTo>
                  <a:lnTo>
                    <a:pt x="2" y="186"/>
                  </a:lnTo>
                  <a:lnTo>
                    <a:pt x="12" y="213"/>
                  </a:lnTo>
                  <a:lnTo>
                    <a:pt x="27" y="240"/>
                  </a:lnTo>
                  <a:lnTo>
                    <a:pt x="46" y="262"/>
                  </a:lnTo>
                  <a:lnTo>
                    <a:pt x="67" y="281"/>
                  </a:lnTo>
                  <a:lnTo>
                    <a:pt x="95" y="295"/>
                  </a:lnTo>
                  <a:lnTo>
                    <a:pt x="122" y="306"/>
                  </a:lnTo>
                  <a:lnTo>
                    <a:pt x="154" y="308"/>
                  </a:lnTo>
                  <a:close/>
                </a:path>
              </a:pathLst>
            </a:custGeom>
            <a:solidFill>
              <a:srgbClr val="000000"/>
            </a:solidFill>
            <a:ln w="9525">
              <a:noFill/>
              <a:round/>
              <a:headEnd/>
              <a:tailEnd/>
            </a:ln>
          </p:spPr>
          <p:txBody>
            <a:bodyPr/>
            <a:lstStyle/>
            <a:p>
              <a:endParaRPr lang="en-US"/>
            </a:p>
          </p:txBody>
        </p:sp>
        <p:sp>
          <p:nvSpPr>
            <p:cNvPr id="131090" name="Freeform 96"/>
            <p:cNvSpPr>
              <a:spLocks/>
            </p:cNvSpPr>
            <p:nvPr/>
          </p:nvSpPr>
          <p:spPr bwMode="auto">
            <a:xfrm>
              <a:off x="2676" y="826"/>
              <a:ext cx="245" cy="248"/>
            </a:xfrm>
            <a:custGeom>
              <a:avLst/>
              <a:gdLst>
                <a:gd name="T0" fmla="*/ 123 w 245"/>
                <a:gd name="T1" fmla="*/ 248 h 248"/>
                <a:gd name="T2" fmla="*/ 148 w 245"/>
                <a:gd name="T3" fmla="*/ 246 h 248"/>
                <a:gd name="T4" fmla="*/ 171 w 245"/>
                <a:gd name="T5" fmla="*/ 238 h 248"/>
                <a:gd name="T6" fmla="*/ 192 w 245"/>
                <a:gd name="T7" fmla="*/ 227 h 248"/>
                <a:gd name="T8" fmla="*/ 209 w 245"/>
                <a:gd name="T9" fmla="*/ 210 h 248"/>
                <a:gd name="T10" fmla="*/ 224 w 245"/>
                <a:gd name="T11" fmla="*/ 194 h 248"/>
                <a:gd name="T12" fmla="*/ 237 w 245"/>
                <a:gd name="T13" fmla="*/ 173 h 248"/>
                <a:gd name="T14" fmla="*/ 243 w 245"/>
                <a:gd name="T15" fmla="*/ 149 h 248"/>
                <a:gd name="T16" fmla="*/ 245 w 245"/>
                <a:gd name="T17" fmla="*/ 124 h 248"/>
                <a:gd name="T18" fmla="*/ 243 w 245"/>
                <a:gd name="T19" fmla="*/ 99 h 248"/>
                <a:gd name="T20" fmla="*/ 237 w 245"/>
                <a:gd name="T21" fmla="*/ 75 h 248"/>
                <a:gd name="T22" fmla="*/ 224 w 245"/>
                <a:gd name="T23" fmla="*/ 54 h 248"/>
                <a:gd name="T24" fmla="*/ 209 w 245"/>
                <a:gd name="T25" fmla="*/ 35 h 248"/>
                <a:gd name="T26" fmla="*/ 192 w 245"/>
                <a:gd name="T27" fmla="*/ 21 h 248"/>
                <a:gd name="T28" fmla="*/ 171 w 245"/>
                <a:gd name="T29" fmla="*/ 10 h 248"/>
                <a:gd name="T30" fmla="*/ 148 w 245"/>
                <a:gd name="T31" fmla="*/ 2 h 248"/>
                <a:gd name="T32" fmla="*/ 123 w 245"/>
                <a:gd name="T33" fmla="*/ 0 h 248"/>
                <a:gd name="T34" fmla="*/ 97 w 245"/>
                <a:gd name="T35" fmla="*/ 2 h 248"/>
                <a:gd name="T36" fmla="*/ 74 w 245"/>
                <a:gd name="T37" fmla="*/ 10 h 248"/>
                <a:gd name="T38" fmla="*/ 55 w 245"/>
                <a:gd name="T39" fmla="*/ 21 h 248"/>
                <a:gd name="T40" fmla="*/ 36 w 245"/>
                <a:gd name="T41" fmla="*/ 35 h 248"/>
                <a:gd name="T42" fmla="*/ 21 w 245"/>
                <a:gd name="T43" fmla="*/ 54 h 248"/>
                <a:gd name="T44" fmla="*/ 11 w 245"/>
                <a:gd name="T45" fmla="*/ 75 h 248"/>
                <a:gd name="T46" fmla="*/ 2 w 245"/>
                <a:gd name="T47" fmla="*/ 99 h 248"/>
                <a:gd name="T48" fmla="*/ 0 w 245"/>
                <a:gd name="T49" fmla="*/ 124 h 248"/>
                <a:gd name="T50" fmla="*/ 2 w 245"/>
                <a:gd name="T51" fmla="*/ 149 h 248"/>
                <a:gd name="T52" fmla="*/ 11 w 245"/>
                <a:gd name="T53" fmla="*/ 173 h 248"/>
                <a:gd name="T54" fmla="*/ 21 w 245"/>
                <a:gd name="T55" fmla="*/ 194 h 248"/>
                <a:gd name="T56" fmla="*/ 36 w 245"/>
                <a:gd name="T57" fmla="*/ 210 h 248"/>
                <a:gd name="T58" fmla="*/ 55 w 245"/>
                <a:gd name="T59" fmla="*/ 227 h 248"/>
                <a:gd name="T60" fmla="*/ 74 w 245"/>
                <a:gd name="T61" fmla="*/ 238 h 248"/>
                <a:gd name="T62" fmla="*/ 97 w 245"/>
                <a:gd name="T63" fmla="*/ 246 h 248"/>
                <a:gd name="T64" fmla="*/ 123 w 245"/>
                <a:gd name="T65" fmla="*/ 248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8"/>
                <a:gd name="T101" fmla="*/ 245 w 245"/>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8">
                  <a:moveTo>
                    <a:pt x="123" y="248"/>
                  </a:moveTo>
                  <a:lnTo>
                    <a:pt x="148" y="246"/>
                  </a:lnTo>
                  <a:lnTo>
                    <a:pt x="171" y="238"/>
                  </a:lnTo>
                  <a:lnTo>
                    <a:pt x="192" y="227"/>
                  </a:lnTo>
                  <a:lnTo>
                    <a:pt x="209" y="210"/>
                  </a:lnTo>
                  <a:lnTo>
                    <a:pt x="224" y="194"/>
                  </a:lnTo>
                  <a:lnTo>
                    <a:pt x="237" y="173"/>
                  </a:lnTo>
                  <a:lnTo>
                    <a:pt x="243" y="149"/>
                  </a:lnTo>
                  <a:lnTo>
                    <a:pt x="245" y="124"/>
                  </a:lnTo>
                  <a:lnTo>
                    <a:pt x="243" y="99"/>
                  </a:lnTo>
                  <a:lnTo>
                    <a:pt x="237" y="75"/>
                  </a:lnTo>
                  <a:lnTo>
                    <a:pt x="224" y="54"/>
                  </a:lnTo>
                  <a:lnTo>
                    <a:pt x="209" y="35"/>
                  </a:lnTo>
                  <a:lnTo>
                    <a:pt x="192" y="21"/>
                  </a:lnTo>
                  <a:lnTo>
                    <a:pt x="171" y="10"/>
                  </a:lnTo>
                  <a:lnTo>
                    <a:pt x="148" y="2"/>
                  </a:lnTo>
                  <a:lnTo>
                    <a:pt x="123" y="0"/>
                  </a:lnTo>
                  <a:lnTo>
                    <a:pt x="97" y="2"/>
                  </a:lnTo>
                  <a:lnTo>
                    <a:pt x="74" y="10"/>
                  </a:lnTo>
                  <a:lnTo>
                    <a:pt x="55" y="21"/>
                  </a:lnTo>
                  <a:lnTo>
                    <a:pt x="36" y="35"/>
                  </a:lnTo>
                  <a:lnTo>
                    <a:pt x="21" y="54"/>
                  </a:lnTo>
                  <a:lnTo>
                    <a:pt x="11" y="75"/>
                  </a:lnTo>
                  <a:lnTo>
                    <a:pt x="2" y="99"/>
                  </a:lnTo>
                  <a:lnTo>
                    <a:pt x="0" y="124"/>
                  </a:lnTo>
                  <a:lnTo>
                    <a:pt x="2" y="149"/>
                  </a:lnTo>
                  <a:lnTo>
                    <a:pt x="11" y="173"/>
                  </a:lnTo>
                  <a:lnTo>
                    <a:pt x="21" y="194"/>
                  </a:lnTo>
                  <a:lnTo>
                    <a:pt x="36" y="210"/>
                  </a:lnTo>
                  <a:lnTo>
                    <a:pt x="55" y="227"/>
                  </a:lnTo>
                  <a:lnTo>
                    <a:pt x="74" y="238"/>
                  </a:lnTo>
                  <a:lnTo>
                    <a:pt x="97" y="246"/>
                  </a:lnTo>
                  <a:lnTo>
                    <a:pt x="123" y="248"/>
                  </a:lnTo>
                  <a:close/>
                </a:path>
              </a:pathLst>
            </a:custGeom>
            <a:solidFill>
              <a:srgbClr val="7BA62B"/>
            </a:solidFill>
            <a:ln w="9525">
              <a:noFill/>
              <a:round/>
              <a:headEnd/>
              <a:tailEnd/>
            </a:ln>
          </p:spPr>
          <p:txBody>
            <a:bodyPr/>
            <a:lstStyle/>
            <a:p>
              <a:endParaRPr lang="en-US"/>
            </a:p>
          </p:txBody>
        </p:sp>
        <p:sp>
          <p:nvSpPr>
            <p:cNvPr id="131091" name="Freeform 97"/>
            <p:cNvSpPr>
              <a:spLocks/>
            </p:cNvSpPr>
            <p:nvPr/>
          </p:nvSpPr>
          <p:spPr bwMode="auto">
            <a:xfrm>
              <a:off x="2773" y="855"/>
              <a:ext cx="97" cy="99"/>
            </a:xfrm>
            <a:custGeom>
              <a:avLst/>
              <a:gdLst>
                <a:gd name="T0" fmla="*/ 51 w 97"/>
                <a:gd name="T1" fmla="*/ 99 h 99"/>
                <a:gd name="T2" fmla="*/ 70 w 97"/>
                <a:gd name="T3" fmla="*/ 95 h 99"/>
                <a:gd name="T4" fmla="*/ 85 w 97"/>
                <a:gd name="T5" fmla="*/ 84 h 99"/>
                <a:gd name="T6" fmla="*/ 93 w 97"/>
                <a:gd name="T7" fmla="*/ 68 h 99"/>
                <a:gd name="T8" fmla="*/ 97 w 97"/>
                <a:gd name="T9" fmla="*/ 49 h 99"/>
                <a:gd name="T10" fmla="*/ 93 w 97"/>
                <a:gd name="T11" fmla="*/ 30 h 99"/>
                <a:gd name="T12" fmla="*/ 85 w 97"/>
                <a:gd name="T13" fmla="*/ 15 h 99"/>
                <a:gd name="T14" fmla="*/ 70 w 97"/>
                <a:gd name="T15" fmla="*/ 4 h 99"/>
                <a:gd name="T16" fmla="*/ 51 w 97"/>
                <a:gd name="T17" fmla="*/ 0 h 99"/>
                <a:gd name="T18" fmla="*/ 32 w 97"/>
                <a:gd name="T19" fmla="*/ 4 h 99"/>
                <a:gd name="T20" fmla="*/ 15 w 97"/>
                <a:gd name="T21" fmla="*/ 15 h 99"/>
                <a:gd name="T22" fmla="*/ 5 w 97"/>
                <a:gd name="T23" fmla="*/ 30 h 99"/>
                <a:gd name="T24" fmla="*/ 0 w 97"/>
                <a:gd name="T25" fmla="*/ 49 h 99"/>
                <a:gd name="T26" fmla="*/ 5 w 97"/>
                <a:gd name="T27" fmla="*/ 68 h 99"/>
                <a:gd name="T28" fmla="*/ 15 w 97"/>
                <a:gd name="T29" fmla="*/ 84 h 99"/>
                <a:gd name="T30" fmla="*/ 32 w 97"/>
                <a:gd name="T31" fmla="*/ 95 h 99"/>
                <a:gd name="T32" fmla="*/ 51 w 97"/>
                <a:gd name="T33" fmla="*/ 99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99"/>
                <a:gd name="T53" fmla="*/ 97 w 97"/>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99">
                  <a:moveTo>
                    <a:pt x="51" y="99"/>
                  </a:moveTo>
                  <a:lnTo>
                    <a:pt x="70" y="95"/>
                  </a:lnTo>
                  <a:lnTo>
                    <a:pt x="85" y="84"/>
                  </a:lnTo>
                  <a:lnTo>
                    <a:pt x="93" y="68"/>
                  </a:lnTo>
                  <a:lnTo>
                    <a:pt x="97" y="49"/>
                  </a:lnTo>
                  <a:lnTo>
                    <a:pt x="93" y="30"/>
                  </a:lnTo>
                  <a:lnTo>
                    <a:pt x="85" y="15"/>
                  </a:lnTo>
                  <a:lnTo>
                    <a:pt x="70" y="4"/>
                  </a:lnTo>
                  <a:lnTo>
                    <a:pt x="51" y="0"/>
                  </a:lnTo>
                  <a:lnTo>
                    <a:pt x="32" y="4"/>
                  </a:lnTo>
                  <a:lnTo>
                    <a:pt x="15" y="15"/>
                  </a:lnTo>
                  <a:lnTo>
                    <a:pt x="5" y="30"/>
                  </a:lnTo>
                  <a:lnTo>
                    <a:pt x="0" y="49"/>
                  </a:lnTo>
                  <a:lnTo>
                    <a:pt x="5" y="68"/>
                  </a:lnTo>
                  <a:lnTo>
                    <a:pt x="15" y="84"/>
                  </a:lnTo>
                  <a:lnTo>
                    <a:pt x="32" y="95"/>
                  </a:lnTo>
                  <a:lnTo>
                    <a:pt x="51" y="99"/>
                  </a:lnTo>
                  <a:close/>
                </a:path>
              </a:pathLst>
            </a:custGeom>
            <a:solidFill>
              <a:srgbClr val="FFFFFF"/>
            </a:solidFill>
            <a:ln w="9525">
              <a:noFill/>
              <a:round/>
              <a:headEnd/>
              <a:tailEnd/>
            </a:ln>
          </p:spPr>
          <p:txBody>
            <a:bodyPr/>
            <a:lstStyle/>
            <a:p>
              <a:endParaRPr lang="en-US"/>
            </a:p>
          </p:txBody>
        </p:sp>
        <p:sp>
          <p:nvSpPr>
            <p:cNvPr id="131092" name="Freeform 98"/>
            <p:cNvSpPr>
              <a:spLocks/>
            </p:cNvSpPr>
            <p:nvPr/>
          </p:nvSpPr>
          <p:spPr bwMode="auto">
            <a:xfrm>
              <a:off x="2476" y="1334"/>
              <a:ext cx="637" cy="2343"/>
            </a:xfrm>
            <a:custGeom>
              <a:avLst/>
              <a:gdLst>
                <a:gd name="T0" fmla="*/ 4 w 637"/>
                <a:gd name="T1" fmla="*/ 120 h 2343"/>
                <a:gd name="T2" fmla="*/ 13 w 637"/>
                <a:gd name="T3" fmla="*/ 150 h 2343"/>
                <a:gd name="T4" fmla="*/ 32 w 637"/>
                <a:gd name="T5" fmla="*/ 230 h 2343"/>
                <a:gd name="T6" fmla="*/ 61 w 637"/>
                <a:gd name="T7" fmla="*/ 348 h 2343"/>
                <a:gd name="T8" fmla="*/ 93 w 637"/>
                <a:gd name="T9" fmla="*/ 496 h 2343"/>
                <a:gd name="T10" fmla="*/ 126 w 637"/>
                <a:gd name="T11" fmla="*/ 660 h 2343"/>
                <a:gd name="T12" fmla="*/ 156 w 637"/>
                <a:gd name="T13" fmla="*/ 831 h 2343"/>
                <a:gd name="T14" fmla="*/ 177 w 637"/>
                <a:gd name="T15" fmla="*/ 996 h 2343"/>
                <a:gd name="T16" fmla="*/ 186 w 637"/>
                <a:gd name="T17" fmla="*/ 1143 h 2343"/>
                <a:gd name="T18" fmla="*/ 179 w 637"/>
                <a:gd name="T19" fmla="*/ 1282 h 2343"/>
                <a:gd name="T20" fmla="*/ 158 w 637"/>
                <a:gd name="T21" fmla="*/ 1424 h 2343"/>
                <a:gd name="T22" fmla="*/ 129 w 637"/>
                <a:gd name="T23" fmla="*/ 1567 h 2343"/>
                <a:gd name="T24" fmla="*/ 95 w 637"/>
                <a:gd name="T25" fmla="*/ 1706 h 2343"/>
                <a:gd name="T26" fmla="*/ 59 w 637"/>
                <a:gd name="T27" fmla="*/ 1837 h 2343"/>
                <a:gd name="T28" fmla="*/ 29 w 637"/>
                <a:gd name="T29" fmla="*/ 1957 h 2343"/>
                <a:gd name="T30" fmla="*/ 8 w 637"/>
                <a:gd name="T31" fmla="*/ 2063 h 2343"/>
                <a:gd name="T32" fmla="*/ 0 w 637"/>
                <a:gd name="T33" fmla="*/ 2147 h 2343"/>
                <a:gd name="T34" fmla="*/ 8 w 637"/>
                <a:gd name="T35" fmla="*/ 2200 h 2343"/>
                <a:gd name="T36" fmla="*/ 32 w 637"/>
                <a:gd name="T37" fmla="*/ 2240 h 2343"/>
                <a:gd name="T38" fmla="*/ 65 w 637"/>
                <a:gd name="T39" fmla="*/ 2274 h 2343"/>
                <a:gd name="T40" fmla="*/ 105 w 637"/>
                <a:gd name="T41" fmla="*/ 2299 h 2343"/>
                <a:gd name="T42" fmla="*/ 152 w 637"/>
                <a:gd name="T43" fmla="*/ 2318 h 2343"/>
                <a:gd name="T44" fmla="*/ 196 w 637"/>
                <a:gd name="T45" fmla="*/ 2331 h 2343"/>
                <a:gd name="T46" fmla="*/ 240 w 637"/>
                <a:gd name="T47" fmla="*/ 2339 h 2343"/>
                <a:gd name="T48" fmla="*/ 276 w 637"/>
                <a:gd name="T49" fmla="*/ 2343 h 2343"/>
                <a:gd name="T50" fmla="*/ 388 w 637"/>
                <a:gd name="T51" fmla="*/ 2339 h 2343"/>
                <a:gd name="T52" fmla="*/ 426 w 637"/>
                <a:gd name="T53" fmla="*/ 2333 h 2343"/>
                <a:gd name="T54" fmla="*/ 466 w 637"/>
                <a:gd name="T55" fmla="*/ 2324 h 2343"/>
                <a:gd name="T56" fmla="*/ 508 w 637"/>
                <a:gd name="T57" fmla="*/ 2310 h 2343"/>
                <a:gd name="T58" fmla="*/ 548 w 637"/>
                <a:gd name="T59" fmla="*/ 2291 h 2343"/>
                <a:gd name="T60" fmla="*/ 582 w 637"/>
                <a:gd name="T61" fmla="*/ 2265 h 2343"/>
                <a:gd name="T62" fmla="*/ 612 w 637"/>
                <a:gd name="T63" fmla="*/ 2234 h 2343"/>
                <a:gd name="T64" fmla="*/ 631 w 637"/>
                <a:gd name="T65" fmla="*/ 2196 h 2343"/>
                <a:gd name="T66" fmla="*/ 637 w 637"/>
                <a:gd name="T67" fmla="*/ 2147 h 2343"/>
                <a:gd name="T68" fmla="*/ 629 w 637"/>
                <a:gd name="T69" fmla="*/ 2063 h 2343"/>
                <a:gd name="T70" fmla="*/ 607 w 637"/>
                <a:gd name="T71" fmla="*/ 1957 h 2343"/>
                <a:gd name="T72" fmla="*/ 578 w 637"/>
                <a:gd name="T73" fmla="*/ 1837 h 2343"/>
                <a:gd name="T74" fmla="*/ 542 w 637"/>
                <a:gd name="T75" fmla="*/ 1706 h 2343"/>
                <a:gd name="T76" fmla="*/ 508 w 637"/>
                <a:gd name="T77" fmla="*/ 1567 h 2343"/>
                <a:gd name="T78" fmla="*/ 479 w 637"/>
                <a:gd name="T79" fmla="*/ 1424 h 2343"/>
                <a:gd name="T80" fmla="*/ 458 w 637"/>
                <a:gd name="T81" fmla="*/ 1282 h 2343"/>
                <a:gd name="T82" fmla="*/ 451 w 637"/>
                <a:gd name="T83" fmla="*/ 1143 h 2343"/>
                <a:gd name="T84" fmla="*/ 460 w 637"/>
                <a:gd name="T85" fmla="*/ 1008 h 2343"/>
                <a:gd name="T86" fmla="*/ 477 w 637"/>
                <a:gd name="T87" fmla="*/ 858 h 2343"/>
                <a:gd name="T88" fmla="*/ 504 w 637"/>
                <a:gd name="T89" fmla="*/ 702 h 2343"/>
                <a:gd name="T90" fmla="*/ 534 w 637"/>
                <a:gd name="T91" fmla="*/ 550 h 2343"/>
                <a:gd name="T92" fmla="*/ 563 w 637"/>
                <a:gd name="T93" fmla="*/ 407 h 2343"/>
                <a:gd name="T94" fmla="*/ 593 w 637"/>
                <a:gd name="T95" fmla="*/ 285 h 2343"/>
                <a:gd name="T96" fmla="*/ 614 w 637"/>
                <a:gd name="T97" fmla="*/ 192 h 2343"/>
                <a:gd name="T98" fmla="*/ 629 w 637"/>
                <a:gd name="T99" fmla="*/ 135 h 2343"/>
                <a:gd name="T100" fmla="*/ 325 w 637"/>
                <a:gd name="T101" fmla="*/ 0 h 2343"/>
                <a:gd name="T102" fmla="*/ 4 w 637"/>
                <a:gd name="T103" fmla="*/ 120 h 23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7"/>
                <a:gd name="T157" fmla="*/ 0 h 2343"/>
                <a:gd name="T158" fmla="*/ 637 w 637"/>
                <a:gd name="T159" fmla="*/ 2343 h 23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7" h="2343">
                  <a:moveTo>
                    <a:pt x="4" y="120"/>
                  </a:moveTo>
                  <a:lnTo>
                    <a:pt x="13" y="150"/>
                  </a:lnTo>
                  <a:lnTo>
                    <a:pt x="32" y="230"/>
                  </a:lnTo>
                  <a:lnTo>
                    <a:pt x="61" y="348"/>
                  </a:lnTo>
                  <a:lnTo>
                    <a:pt x="93" y="496"/>
                  </a:lnTo>
                  <a:lnTo>
                    <a:pt x="126" y="660"/>
                  </a:lnTo>
                  <a:lnTo>
                    <a:pt x="156" y="831"/>
                  </a:lnTo>
                  <a:lnTo>
                    <a:pt x="177" y="996"/>
                  </a:lnTo>
                  <a:lnTo>
                    <a:pt x="186" y="1143"/>
                  </a:lnTo>
                  <a:lnTo>
                    <a:pt x="179" y="1282"/>
                  </a:lnTo>
                  <a:lnTo>
                    <a:pt x="158" y="1424"/>
                  </a:lnTo>
                  <a:lnTo>
                    <a:pt x="129" y="1567"/>
                  </a:lnTo>
                  <a:lnTo>
                    <a:pt x="95" y="1706"/>
                  </a:lnTo>
                  <a:lnTo>
                    <a:pt x="59" y="1837"/>
                  </a:lnTo>
                  <a:lnTo>
                    <a:pt x="29" y="1957"/>
                  </a:lnTo>
                  <a:lnTo>
                    <a:pt x="8" y="2063"/>
                  </a:lnTo>
                  <a:lnTo>
                    <a:pt x="0" y="2147"/>
                  </a:lnTo>
                  <a:lnTo>
                    <a:pt x="8" y="2200"/>
                  </a:lnTo>
                  <a:lnTo>
                    <a:pt x="32" y="2240"/>
                  </a:lnTo>
                  <a:lnTo>
                    <a:pt x="65" y="2274"/>
                  </a:lnTo>
                  <a:lnTo>
                    <a:pt x="105" y="2299"/>
                  </a:lnTo>
                  <a:lnTo>
                    <a:pt x="152" y="2318"/>
                  </a:lnTo>
                  <a:lnTo>
                    <a:pt x="196" y="2331"/>
                  </a:lnTo>
                  <a:lnTo>
                    <a:pt x="240" y="2339"/>
                  </a:lnTo>
                  <a:lnTo>
                    <a:pt x="276" y="2343"/>
                  </a:lnTo>
                  <a:lnTo>
                    <a:pt x="388" y="2339"/>
                  </a:lnTo>
                  <a:lnTo>
                    <a:pt x="426" y="2333"/>
                  </a:lnTo>
                  <a:lnTo>
                    <a:pt x="466" y="2324"/>
                  </a:lnTo>
                  <a:lnTo>
                    <a:pt x="508" y="2310"/>
                  </a:lnTo>
                  <a:lnTo>
                    <a:pt x="548" y="2291"/>
                  </a:lnTo>
                  <a:lnTo>
                    <a:pt x="582" y="2265"/>
                  </a:lnTo>
                  <a:lnTo>
                    <a:pt x="612" y="2234"/>
                  </a:lnTo>
                  <a:lnTo>
                    <a:pt x="631" y="2196"/>
                  </a:lnTo>
                  <a:lnTo>
                    <a:pt x="637" y="2147"/>
                  </a:lnTo>
                  <a:lnTo>
                    <a:pt x="629" y="2063"/>
                  </a:lnTo>
                  <a:lnTo>
                    <a:pt x="607" y="1957"/>
                  </a:lnTo>
                  <a:lnTo>
                    <a:pt x="578" y="1837"/>
                  </a:lnTo>
                  <a:lnTo>
                    <a:pt x="542" y="1706"/>
                  </a:lnTo>
                  <a:lnTo>
                    <a:pt x="508" y="1567"/>
                  </a:lnTo>
                  <a:lnTo>
                    <a:pt x="479" y="1424"/>
                  </a:lnTo>
                  <a:lnTo>
                    <a:pt x="458" y="1282"/>
                  </a:lnTo>
                  <a:lnTo>
                    <a:pt x="451" y="1143"/>
                  </a:lnTo>
                  <a:lnTo>
                    <a:pt x="460" y="1008"/>
                  </a:lnTo>
                  <a:lnTo>
                    <a:pt x="477" y="858"/>
                  </a:lnTo>
                  <a:lnTo>
                    <a:pt x="504" y="702"/>
                  </a:lnTo>
                  <a:lnTo>
                    <a:pt x="534" y="550"/>
                  </a:lnTo>
                  <a:lnTo>
                    <a:pt x="563" y="407"/>
                  </a:lnTo>
                  <a:lnTo>
                    <a:pt x="593" y="285"/>
                  </a:lnTo>
                  <a:lnTo>
                    <a:pt x="614" y="192"/>
                  </a:lnTo>
                  <a:lnTo>
                    <a:pt x="629" y="135"/>
                  </a:lnTo>
                  <a:lnTo>
                    <a:pt x="325" y="0"/>
                  </a:lnTo>
                  <a:lnTo>
                    <a:pt x="4" y="120"/>
                  </a:lnTo>
                  <a:close/>
                </a:path>
              </a:pathLst>
            </a:custGeom>
            <a:solidFill>
              <a:srgbClr val="000000"/>
            </a:solidFill>
            <a:ln w="9525">
              <a:noFill/>
              <a:round/>
              <a:headEnd/>
              <a:tailEnd/>
            </a:ln>
          </p:spPr>
          <p:txBody>
            <a:bodyPr/>
            <a:lstStyle/>
            <a:p>
              <a:endParaRPr lang="en-US"/>
            </a:p>
          </p:txBody>
        </p:sp>
        <p:sp>
          <p:nvSpPr>
            <p:cNvPr id="131093" name="Freeform 99"/>
            <p:cNvSpPr>
              <a:spLocks/>
            </p:cNvSpPr>
            <p:nvPr/>
          </p:nvSpPr>
          <p:spPr bwMode="auto">
            <a:xfrm>
              <a:off x="2400" y="3652"/>
              <a:ext cx="797" cy="154"/>
            </a:xfrm>
            <a:custGeom>
              <a:avLst/>
              <a:gdLst>
                <a:gd name="T0" fmla="*/ 441 w 797"/>
                <a:gd name="T1" fmla="*/ 154 h 154"/>
                <a:gd name="T2" fmla="*/ 519 w 797"/>
                <a:gd name="T3" fmla="*/ 150 h 154"/>
                <a:gd name="T4" fmla="*/ 589 w 797"/>
                <a:gd name="T5" fmla="*/ 146 h 154"/>
                <a:gd name="T6" fmla="*/ 652 w 797"/>
                <a:gd name="T7" fmla="*/ 137 h 154"/>
                <a:gd name="T8" fmla="*/ 707 w 797"/>
                <a:gd name="T9" fmla="*/ 127 h 154"/>
                <a:gd name="T10" fmla="*/ 749 w 797"/>
                <a:gd name="T11" fmla="*/ 114 h 154"/>
                <a:gd name="T12" fmla="*/ 778 w 797"/>
                <a:gd name="T13" fmla="*/ 101 h 154"/>
                <a:gd name="T14" fmla="*/ 795 w 797"/>
                <a:gd name="T15" fmla="*/ 87 h 154"/>
                <a:gd name="T16" fmla="*/ 795 w 797"/>
                <a:gd name="T17" fmla="*/ 70 h 154"/>
                <a:gd name="T18" fmla="*/ 778 w 797"/>
                <a:gd name="T19" fmla="*/ 55 h 154"/>
                <a:gd name="T20" fmla="*/ 749 w 797"/>
                <a:gd name="T21" fmla="*/ 42 h 154"/>
                <a:gd name="T22" fmla="*/ 707 w 797"/>
                <a:gd name="T23" fmla="*/ 30 h 154"/>
                <a:gd name="T24" fmla="*/ 652 w 797"/>
                <a:gd name="T25" fmla="*/ 19 h 154"/>
                <a:gd name="T26" fmla="*/ 589 w 797"/>
                <a:gd name="T27" fmla="*/ 11 h 154"/>
                <a:gd name="T28" fmla="*/ 519 w 797"/>
                <a:gd name="T29" fmla="*/ 4 h 154"/>
                <a:gd name="T30" fmla="*/ 441 w 797"/>
                <a:gd name="T31" fmla="*/ 0 h 154"/>
                <a:gd name="T32" fmla="*/ 361 w 797"/>
                <a:gd name="T33" fmla="*/ 0 h 154"/>
                <a:gd name="T34" fmla="*/ 281 w 797"/>
                <a:gd name="T35" fmla="*/ 4 h 154"/>
                <a:gd name="T36" fmla="*/ 209 w 797"/>
                <a:gd name="T37" fmla="*/ 11 h 154"/>
                <a:gd name="T38" fmla="*/ 145 w 797"/>
                <a:gd name="T39" fmla="*/ 19 h 154"/>
                <a:gd name="T40" fmla="*/ 91 w 797"/>
                <a:gd name="T41" fmla="*/ 30 h 154"/>
                <a:gd name="T42" fmla="*/ 48 w 797"/>
                <a:gd name="T43" fmla="*/ 42 h 154"/>
                <a:gd name="T44" fmla="*/ 19 w 797"/>
                <a:gd name="T45" fmla="*/ 55 h 154"/>
                <a:gd name="T46" fmla="*/ 2 w 797"/>
                <a:gd name="T47" fmla="*/ 70 h 154"/>
                <a:gd name="T48" fmla="*/ 2 w 797"/>
                <a:gd name="T49" fmla="*/ 87 h 154"/>
                <a:gd name="T50" fmla="*/ 19 w 797"/>
                <a:gd name="T51" fmla="*/ 101 h 154"/>
                <a:gd name="T52" fmla="*/ 48 w 797"/>
                <a:gd name="T53" fmla="*/ 114 h 154"/>
                <a:gd name="T54" fmla="*/ 91 w 797"/>
                <a:gd name="T55" fmla="*/ 127 h 154"/>
                <a:gd name="T56" fmla="*/ 145 w 797"/>
                <a:gd name="T57" fmla="*/ 137 h 154"/>
                <a:gd name="T58" fmla="*/ 209 w 797"/>
                <a:gd name="T59" fmla="*/ 146 h 154"/>
                <a:gd name="T60" fmla="*/ 281 w 797"/>
                <a:gd name="T61" fmla="*/ 150 h 154"/>
                <a:gd name="T62" fmla="*/ 361 w 797"/>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7"/>
                <a:gd name="T97" fmla="*/ 0 h 154"/>
                <a:gd name="T98" fmla="*/ 797 w 797"/>
                <a:gd name="T99" fmla="*/ 154 h 1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7" h="154">
                  <a:moveTo>
                    <a:pt x="401" y="154"/>
                  </a:moveTo>
                  <a:lnTo>
                    <a:pt x="441" y="154"/>
                  </a:lnTo>
                  <a:lnTo>
                    <a:pt x="481" y="152"/>
                  </a:lnTo>
                  <a:lnTo>
                    <a:pt x="519" y="150"/>
                  </a:lnTo>
                  <a:lnTo>
                    <a:pt x="555" y="148"/>
                  </a:lnTo>
                  <a:lnTo>
                    <a:pt x="589" y="146"/>
                  </a:lnTo>
                  <a:lnTo>
                    <a:pt x="622" y="141"/>
                  </a:lnTo>
                  <a:lnTo>
                    <a:pt x="652" y="137"/>
                  </a:lnTo>
                  <a:lnTo>
                    <a:pt x="681" y="131"/>
                  </a:lnTo>
                  <a:lnTo>
                    <a:pt x="707" y="127"/>
                  </a:lnTo>
                  <a:lnTo>
                    <a:pt x="730" y="120"/>
                  </a:lnTo>
                  <a:lnTo>
                    <a:pt x="749" y="114"/>
                  </a:lnTo>
                  <a:lnTo>
                    <a:pt x="766" y="108"/>
                  </a:lnTo>
                  <a:lnTo>
                    <a:pt x="778" y="101"/>
                  </a:lnTo>
                  <a:lnTo>
                    <a:pt x="789" y="93"/>
                  </a:lnTo>
                  <a:lnTo>
                    <a:pt x="795" y="87"/>
                  </a:lnTo>
                  <a:lnTo>
                    <a:pt x="797" y="78"/>
                  </a:lnTo>
                  <a:lnTo>
                    <a:pt x="795" y="70"/>
                  </a:lnTo>
                  <a:lnTo>
                    <a:pt x="789" y="63"/>
                  </a:lnTo>
                  <a:lnTo>
                    <a:pt x="778" y="55"/>
                  </a:lnTo>
                  <a:lnTo>
                    <a:pt x="766" y="49"/>
                  </a:lnTo>
                  <a:lnTo>
                    <a:pt x="749" y="42"/>
                  </a:lnTo>
                  <a:lnTo>
                    <a:pt x="730" y="36"/>
                  </a:lnTo>
                  <a:lnTo>
                    <a:pt x="707" y="30"/>
                  </a:lnTo>
                  <a:lnTo>
                    <a:pt x="681" y="23"/>
                  </a:lnTo>
                  <a:lnTo>
                    <a:pt x="652" y="19"/>
                  </a:lnTo>
                  <a:lnTo>
                    <a:pt x="622" y="13"/>
                  </a:lnTo>
                  <a:lnTo>
                    <a:pt x="589" y="11"/>
                  </a:lnTo>
                  <a:lnTo>
                    <a:pt x="555" y="6"/>
                  </a:lnTo>
                  <a:lnTo>
                    <a:pt x="519" y="4"/>
                  </a:lnTo>
                  <a:lnTo>
                    <a:pt x="481" y="2"/>
                  </a:lnTo>
                  <a:lnTo>
                    <a:pt x="441" y="0"/>
                  </a:lnTo>
                  <a:lnTo>
                    <a:pt x="401" y="0"/>
                  </a:lnTo>
                  <a:lnTo>
                    <a:pt x="361" y="0"/>
                  </a:lnTo>
                  <a:lnTo>
                    <a:pt x="321" y="2"/>
                  </a:lnTo>
                  <a:lnTo>
                    <a:pt x="281" y="4"/>
                  </a:lnTo>
                  <a:lnTo>
                    <a:pt x="245" y="6"/>
                  </a:lnTo>
                  <a:lnTo>
                    <a:pt x="209" y="11"/>
                  </a:lnTo>
                  <a:lnTo>
                    <a:pt x="177" y="13"/>
                  </a:lnTo>
                  <a:lnTo>
                    <a:pt x="145" y="19"/>
                  </a:lnTo>
                  <a:lnTo>
                    <a:pt x="118" y="23"/>
                  </a:lnTo>
                  <a:lnTo>
                    <a:pt x="91" y="30"/>
                  </a:lnTo>
                  <a:lnTo>
                    <a:pt x="67" y="36"/>
                  </a:lnTo>
                  <a:lnTo>
                    <a:pt x="48" y="42"/>
                  </a:lnTo>
                  <a:lnTo>
                    <a:pt x="32" y="49"/>
                  </a:lnTo>
                  <a:lnTo>
                    <a:pt x="19" y="55"/>
                  </a:lnTo>
                  <a:lnTo>
                    <a:pt x="8" y="63"/>
                  </a:lnTo>
                  <a:lnTo>
                    <a:pt x="2" y="70"/>
                  </a:lnTo>
                  <a:lnTo>
                    <a:pt x="0" y="78"/>
                  </a:lnTo>
                  <a:lnTo>
                    <a:pt x="2" y="87"/>
                  </a:lnTo>
                  <a:lnTo>
                    <a:pt x="8" y="93"/>
                  </a:lnTo>
                  <a:lnTo>
                    <a:pt x="19" y="101"/>
                  </a:lnTo>
                  <a:lnTo>
                    <a:pt x="32" y="108"/>
                  </a:lnTo>
                  <a:lnTo>
                    <a:pt x="48" y="114"/>
                  </a:lnTo>
                  <a:lnTo>
                    <a:pt x="67" y="120"/>
                  </a:lnTo>
                  <a:lnTo>
                    <a:pt x="91" y="127"/>
                  </a:lnTo>
                  <a:lnTo>
                    <a:pt x="118" y="131"/>
                  </a:lnTo>
                  <a:lnTo>
                    <a:pt x="145" y="137"/>
                  </a:lnTo>
                  <a:lnTo>
                    <a:pt x="177" y="141"/>
                  </a:lnTo>
                  <a:lnTo>
                    <a:pt x="209" y="146"/>
                  </a:lnTo>
                  <a:lnTo>
                    <a:pt x="245" y="148"/>
                  </a:lnTo>
                  <a:lnTo>
                    <a:pt x="281" y="150"/>
                  </a:lnTo>
                  <a:lnTo>
                    <a:pt x="321" y="152"/>
                  </a:lnTo>
                  <a:lnTo>
                    <a:pt x="361" y="154"/>
                  </a:lnTo>
                  <a:lnTo>
                    <a:pt x="401" y="154"/>
                  </a:lnTo>
                  <a:close/>
                </a:path>
              </a:pathLst>
            </a:custGeom>
            <a:solidFill>
              <a:srgbClr val="000000"/>
            </a:solidFill>
            <a:ln w="9525">
              <a:noFill/>
              <a:round/>
              <a:headEnd/>
              <a:tailEnd/>
            </a:ln>
          </p:spPr>
          <p:txBody>
            <a:bodyPr/>
            <a:lstStyle/>
            <a:p>
              <a:endParaRPr lang="en-US"/>
            </a:p>
          </p:txBody>
        </p:sp>
        <p:sp>
          <p:nvSpPr>
            <p:cNvPr id="131094" name="Rectangle 100"/>
            <p:cNvSpPr>
              <a:spLocks noChangeArrowheads="1"/>
            </p:cNvSpPr>
            <p:nvPr/>
          </p:nvSpPr>
          <p:spPr bwMode="auto">
            <a:xfrm>
              <a:off x="2752" y="1093"/>
              <a:ext cx="91" cy="72"/>
            </a:xfrm>
            <a:prstGeom prst="rect">
              <a:avLst/>
            </a:prstGeom>
            <a:solidFill>
              <a:srgbClr val="000000"/>
            </a:solidFill>
            <a:ln w="9525">
              <a:noFill/>
              <a:miter lim="800000"/>
              <a:headEnd/>
              <a:tailEnd/>
            </a:ln>
          </p:spPr>
          <p:txBody>
            <a:bodyPr/>
            <a:lstStyle/>
            <a:p>
              <a:endParaRPr lang="en-US"/>
            </a:p>
          </p:txBody>
        </p:sp>
        <p:sp>
          <p:nvSpPr>
            <p:cNvPr id="131095" name="Freeform 101"/>
            <p:cNvSpPr>
              <a:spLocks/>
            </p:cNvSpPr>
            <p:nvPr/>
          </p:nvSpPr>
          <p:spPr bwMode="auto">
            <a:xfrm>
              <a:off x="2550" y="1395"/>
              <a:ext cx="489" cy="2219"/>
            </a:xfrm>
            <a:custGeom>
              <a:avLst/>
              <a:gdLst>
                <a:gd name="T0" fmla="*/ 8 w 489"/>
                <a:gd name="T1" fmla="*/ 68 h 2219"/>
                <a:gd name="T2" fmla="*/ 14 w 489"/>
                <a:gd name="T3" fmla="*/ 95 h 2219"/>
                <a:gd name="T4" fmla="*/ 33 w 489"/>
                <a:gd name="T5" fmla="*/ 171 h 2219"/>
                <a:gd name="T6" fmla="*/ 61 w 489"/>
                <a:gd name="T7" fmla="*/ 285 h 2219"/>
                <a:gd name="T8" fmla="*/ 93 w 489"/>
                <a:gd name="T9" fmla="*/ 426 h 2219"/>
                <a:gd name="T10" fmla="*/ 122 w 489"/>
                <a:gd name="T11" fmla="*/ 586 h 2219"/>
                <a:gd name="T12" fmla="*/ 150 w 489"/>
                <a:gd name="T13" fmla="*/ 755 h 2219"/>
                <a:gd name="T14" fmla="*/ 166 w 489"/>
                <a:gd name="T15" fmla="*/ 922 h 2219"/>
                <a:gd name="T16" fmla="*/ 173 w 489"/>
                <a:gd name="T17" fmla="*/ 1078 h 2219"/>
                <a:gd name="T18" fmla="*/ 164 w 489"/>
                <a:gd name="T19" fmla="*/ 1230 h 2219"/>
                <a:gd name="T20" fmla="*/ 143 w 489"/>
                <a:gd name="T21" fmla="*/ 1388 h 2219"/>
                <a:gd name="T22" fmla="*/ 116 w 489"/>
                <a:gd name="T23" fmla="*/ 1544 h 2219"/>
                <a:gd name="T24" fmla="*/ 84 w 489"/>
                <a:gd name="T25" fmla="*/ 1696 h 2219"/>
                <a:gd name="T26" fmla="*/ 52 w 489"/>
                <a:gd name="T27" fmla="*/ 1833 h 2219"/>
                <a:gd name="T28" fmla="*/ 27 w 489"/>
                <a:gd name="T29" fmla="*/ 1949 h 2219"/>
                <a:gd name="T30" fmla="*/ 6 w 489"/>
                <a:gd name="T31" fmla="*/ 2038 h 2219"/>
                <a:gd name="T32" fmla="*/ 0 w 489"/>
                <a:gd name="T33" fmla="*/ 2095 h 2219"/>
                <a:gd name="T34" fmla="*/ 6 w 489"/>
                <a:gd name="T35" fmla="*/ 2120 h 2219"/>
                <a:gd name="T36" fmla="*/ 21 w 489"/>
                <a:gd name="T37" fmla="*/ 2141 h 2219"/>
                <a:gd name="T38" fmla="*/ 44 w 489"/>
                <a:gd name="T39" fmla="*/ 2160 h 2219"/>
                <a:gd name="T40" fmla="*/ 71 w 489"/>
                <a:gd name="T41" fmla="*/ 2177 h 2219"/>
                <a:gd name="T42" fmla="*/ 103 w 489"/>
                <a:gd name="T43" fmla="*/ 2192 h 2219"/>
                <a:gd name="T44" fmla="*/ 137 w 489"/>
                <a:gd name="T45" fmla="*/ 2202 h 2219"/>
                <a:gd name="T46" fmla="*/ 168 w 489"/>
                <a:gd name="T47" fmla="*/ 2213 h 2219"/>
                <a:gd name="T48" fmla="*/ 198 w 489"/>
                <a:gd name="T49" fmla="*/ 2219 h 2219"/>
                <a:gd name="T50" fmla="*/ 314 w 489"/>
                <a:gd name="T51" fmla="*/ 2215 h 2219"/>
                <a:gd name="T52" fmla="*/ 341 w 489"/>
                <a:gd name="T53" fmla="*/ 2206 h 2219"/>
                <a:gd name="T54" fmla="*/ 371 w 489"/>
                <a:gd name="T55" fmla="*/ 2198 h 2219"/>
                <a:gd name="T56" fmla="*/ 401 w 489"/>
                <a:gd name="T57" fmla="*/ 2185 h 2219"/>
                <a:gd name="T58" fmla="*/ 428 w 489"/>
                <a:gd name="T59" fmla="*/ 2171 h 2219"/>
                <a:gd name="T60" fmla="*/ 453 w 489"/>
                <a:gd name="T61" fmla="*/ 2156 h 2219"/>
                <a:gd name="T62" fmla="*/ 472 w 489"/>
                <a:gd name="T63" fmla="*/ 2137 h 2219"/>
                <a:gd name="T64" fmla="*/ 485 w 489"/>
                <a:gd name="T65" fmla="*/ 2118 h 2219"/>
                <a:gd name="T66" fmla="*/ 489 w 489"/>
                <a:gd name="T67" fmla="*/ 2095 h 2219"/>
                <a:gd name="T68" fmla="*/ 483 w 489"/>
                <a:gd name="T69" fmla="*/ 2038 h 2219"/>
                <a:gd name="T70" fmla="*/ 464 w 489"/>
                <a:gd name="T71" fmla="*/ 1949 h 2219"/>
                <a:gd name="T72" fmla="*/ 436 w 489"/>
                <a:gd name="T73" fmla="*/ 1833 h 2219"/>
                <a:gd name="T74" fmla="*/ 405 w 489"/>
                <a:gd name="T75" fmla="*/ 1696 h 2219"/>
                <a:gd name="T76" fmla="*/ 375 w 489"/>
                <a:gd name="T77" fmla="*/ 1544 h 2219"/>
                <a:gd name="T78" fmla="*/ 348 w 489"/>
                <a:gd name="T79" fmla="*/ 1388 h 2219"/>
                <a:gd name="T80" fmla="*/ 327 w 489"/>
                <a:gd name="T81" fmla="*/ 1230 h 2219"/>
                <a:gd name="T82" fmla="*/ 318 w 489"/>
                <a:gd name="T83" fmla="*/ 1078 h 2219"/>
                <a:gd name="T84" fmla="*/ 325 w 489"/>
                <a:gd name="T85" fmla="*/ 922 h 2219"/>
                <a:gd name="T86" fmla="*/ 344 w 489"/>
                <a:gd name="T87" fmla="*/ 755 h 2219"/>
                <a:gd name="T88" fmla="*/ 369 w 489"/>
                <a:gd name="T89" fmla="*/ 586 h 2219"/>
                <a:gd name="T90" fmla="*/ 398 w 489"/>
                <a:gd name="T91" fmla="*/ 426 h 2219"/>
                <a:gd name="T92" fmla="*/ 428 w 489"/>
                <a:gd name="T93" fmla="*/ 285 h 2219"/>
                <a:gd name="T94" fmla="*/ 455 w 489"/>
                <a:gd name="T95" fmla="*/ 171 h 2219"/>
                <a:gd name="T96" fmla="*/ 474 w 489"/>
                <a:gd name="T97" fmla="*/ 95 h 2219"/>
                <a:gd name="T98" fmla="*/ 481 w 489"/>
                <a:gd name="T99" fmla="*/ 68 h 2219"/>
                <a:gd name="T100" fmla="*/ 251 w 489"/>
                <a:gd name="T101" fmla="*/ 0 h 2219"/>
                <a:gd name="T102" fmla="*/ 8 w 489"/>
                <a:gd name="T103" fmla="*/ 68 h 22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9"/>
                <a:gd name="T157" fmla="*/ 0 h 2219"/>
                <a:gd name="T158" fmla="*/ 489 w 489"/>
                <a:gd name="T159" fmla="*/ 2219 h 22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9" h="2219">
                  <a:moveTo>
                    <a:pt x="8" y="68"/>
                  </a:moveTo>
                  <a:lnTo>
                    <a:pt x="14" y="95"/>
                  </a:lnTo>
                  <a:lnTo>
                    <a:pt x="33" y="171"/>
                  </a:lnTo>
                  <a:lnTo>
                    <a:pt x="61" y="285"/>
                  </a:lnTo>
                  <a:lnTo>
                    <a:pt x="93" y="426"/>
                  </a:lnTo>
                  <a:lnTo>
                    <a:pt x="122" y="586"/>
                  </a:lnTo>
                  <a:lnTo>
                    <a:pt x="150" y="755"/>
                  </a:lnTo>
                  <a:lnTo>
                    <a:pt x="166" y="922"/>
                  </a:lnTo>
                  <a:lnTo>
                    <a:pt x="173" y="1078"/>
                  </a:lnTo>
                  <a:lnTo>
                    <a:pt x="164" y="1230"/>
                  </a:lnTo>
                  <a:lnTo>
                    <a:pt x="143" y="1388"/>
                  </a:lnTo>
                  <a:lnTo>
                    <a:pt x="116" y="1544"/>
                  </a:lnTo>
                  <a:lnTo>
                    <a:pt x="84" y="1696"/>
                  </a:lnTo>
                  <a:lnTo>
                    <a:pt x="52" y="1833"/>
                  </a:lnTo>
                  <a:lnTo>
                    <a:pt x="27" y="1949"/>
                  </a:lnTo>
                  <a:lnTo>
                    <a:pt x="6" y="2038"/>
                  </a:lnTo>
                  <a:lnTo>
                    <a:pt x="0" y="2095"/>
                  </a:lnTo>
                  <a:lnTo>
                    <a:pt x="6" y="2120"/>
                  </a:lnTo>
                  <a:lnTo>
                    <a:pt x="21" y="2141"/>
                  </a:lnTo>
                  <a:lnTo>
                    <a:pt x="44" y="2160"/>
                  </a:lnTo>
                  <a:lnTo>
                    <a:pt x="71" y="2177"/>
                  </a:lnTo>
                  <a:lnTo>
                    <a:pt x="103" y="2192"/>
                  </a:lnTo>
                  <a:lnTo>
                    <a:pt x="137" y="2202"/>
                  </a:lnTo>
                  <a:lnTo>
                    <a:pt x="168" y="2213"/>
                  </a:lnTo>
                  <a:lnTo>
                    <a:pt x="198" y="2219"/>
                  </a:lnTo>
                  <a:lnTo>
                    <a:pt x="314" y="2215"/>
                  </a:lnTo>
                  <a:lnTo>
                    <a:pt x="341" y="2206"/>
                  </a:lnTo>
                  <a:lnTo>
                    <a:pt x="371" y="2198"/>
                  </a:lnTo>
                  <a:lnTo>
                    <a:pt x="401" y="2185"/>
                  </a:lnTo>
                  <a:lnTo>
                    <a:pt x="428" y="2171"/>
                  </a:lnTo>
                  <a:lnTo>
                    <a:pt x="453" y="2156"/>
                  </a:lnTo>
                  <a:lnTo>
                    <a:pt x="472" y="2137"/>
                  </a:lnTo>
                  <a:lnTo>
                    <a:pt x="485" y="2118"/>
                  </a:lnTo>
                  <a:lnTo>
                    <a:pt x="489" y="2095"/>
                  </a:lnTo>
                  <a:lnTo>
                    <a:pt x="483" y="2038"/>
                  </a:lnTo>
                  <a:lnTo>
                    <a:pt x="464" y="1949"/>
                  </a:lnTo>
                  <a:lnTo>
                    <a:pt x="436" y="1833"/>
                  </a:lnTo>
                  <a:lnTo>
                    <a:pt x="405" y="1696"/>
                  </a:lnTo>
                  <a:lnTo>
                    <a:pt x="375" y="1544"/>
                  </a:lnTo>
                  <a:lnTo>
                    <a:pt x="348" y="1388"/>
                  </a:lnTo>
                  <a:lnTo>
                    <a:pt x="327" y="1230"/>
                  </a:lnTo>
                  <a:lnTo>
                    <a:pt x="318" y="1078"/>
                  </a:lnTo>
                  <a:lnTo>
                    <a:pt x="325" y="922"/>
                  </a:lnTo>
                  <a:lnTo>
                    <a:pt x="344" y="755"/>
                  </a:lnTo>
                  <a:lnTo>
                    <a:pt x="369" y="586"/>
                  </a:lnTo>
                  <a:lnTo>
                    <a:pt x="398" y="426"/>
                  </a:lnTo>
                  <a:lnTo>
                    <a:pt x="428" y="285"/>
                  </a:lnTo>
                  <a:lnTo>
                    <a:pt x="455" y="171"/>
                  </a:lnTo>
                  <a:lnTo>
                    <a:pt x="474" y="95"/>
                  </a:lnTo>
                  <a:lnTo>
                    <a:pt x="481" y="68"/>
                  </a:lnTo>
                  <a:lnTo>
                    <a:pt x="251" y="0"/>
                  </a:lnTo>
                  <a:lnTo>
                    <a:pt x="8" y="68"/>
                  </a:lnTo>
                  <a:close/>
                </a:path>
              </a:pathLst>
            </a:custGeom>
            <a:solidFill>
              <a:srgbClr val="7BA62B"/>
            </a:solidFill>
            <a:ln w="9525">
              <a:noFill/>
              <a:round/>
              <a:headEnd/>
              <a:tailEnd/>
            </a:ln>
          </p:spPr>
          <p:txBody>
            <a:bodyPr/>
            <a:lstStyle/>
            <a:p>
              <a:endParaRPr lang="en-US"/>
            </a:p>
          </p:txBody>
        </p:sp>
        <p:sp>
          <p:nvSpPr>
            <p:cNvPr id="131096" name="Freeform 102"/>
            <p:cNvSpPr>
              <a:spLocks/>
            </p:cNvSpPr>
            <p:nvPr/>
          </p:nvSpPr>
          <p:spPr bwMode="auto">
            <a:xfrm>
              <a:off x="3332" y="3110"/>
              <a:ext cx="1547" cy="190"/>
            </a:xfrm>
            <a:custGeom>
              <a:avLst/>
              <a:gdLst>
                <a:gd name="T0" fmla="*/ 62 w 1547"/>
                <a:gd name="T1" fmla="*/ 190 h 190"/>
                <a:gd name="T2" fmla="*/ 0 w 1547"/>
                <a:gd name="T3" fmla="*/ 0 h 190"/>
                <a:gd name="T4" fmla="*/ 1547 w 1547"/>
                <a:gd name="T5" fmla="*/ 0 h 190"/>
                <a:gd name="T6" fmla="*/ 1477 w 1547"/>
                <a:gd name="T7" fmla="*/ 190 h 190"/>
                <a:gd name="T8" fmla="*/ 62 w 1547"/>
                <a:gd name="T9" fmla="*/ 190 h 190"/>
                <a:gd name="T10" fmla="*/ 0 60000 65536"/>
                <a:gd name="T11" fmla="*/ 0 60000 65536"/>
                <a:gd name="T12" fmla="*/ 0 60000 65536"/>
                <a:gd name="T13" fmla="*/ 0 60000 65536"/>
                <a:gd name="T14" fmla="*/ 0 60000 65536"/>
                <a:gd name="T15" fmla="*/ 0 w 1547"/>
                <a:gd name="T16" fmla="*/ 0 h 190"/>
                <a:gd name="T17" fmla="*/ 1547 w 1547"/>
                <a:gd name="T18" fmla="*/ 190 h 190"/>
              </a:gdLst>
              <a:ahLst/>
              <a:cxnLst>
                <a:cxn ang="T10">
                  <a:pos x="T0" y="T1"/>
                </a:cxn>
                <a:cxn ang="T11">
                  <a:pos x="T2" y="T3"/>
                </a:cxn>
                <a:cxn ang="T12">
                  <a:pos x="T4" y="T5"/>
                </a:cxn>
                <a:cxn ang="T13">
                  <a:pos x="T6" y="T7"/>
                </a:cxn>
                <a:cxn ang="T14">
                  <a:pos x="T8" y="T9"/>
                </a:cxn>
              </a:cxnLst>
              <a:rect l="T15" t="T16" r="T17" b="T18"/>
              <a:pathLst>
                <a:path w="1547" h="190">
                  <a:moveTo>
                    <a:pt x="62" y="190"/>
                  </a:moveTo>
                  <a:lnTo>
                    <a:pt x="0" y="0"/>
                  </a:lnTo>
                  <a:lnTo>
                    <a:pt x="1547" y="0"/>
                  </a:lnTo>
                  <a:lnTo>
                    <a:pt x="1477" y="190"/>
                  </a:lnTo>
                  <a:lnTo>
                    <a:pt x="62" y="190"/>
                  </a:lnTo>
                  <a:close/>
                </a:path>
              </a:pathLst>
            </a:custGeom>
            <a:solidFill>
              <a:srgbClr val="000000"/>
            </a:solidFill>
            <a:ln w="9525">
              <a:noFill/>
              <a:round/>
              <a:headEnd/>
              <a:tailEnd/>
            </a:ln>
          </p:spPr>
          <p:txBody>
            <a:bodyPr/>
            <a:lstStyle/>
            <a:p>
              <a:endParaRPr lang="en-US"/>
            </a:p>
          </p:txBody>
        </p:sp>
        <p:sp>
          <p:nvSpPr>
            <p:cNvPr id="131097" name="Freeform 103"/>
            <p:cNvSpPr>
              <a:spLocks/>
            </p:cNvSpPr>
            <p:nvPr/>
          </p:nvSpPr>
          <p:spPr bwMode="auto">
            <a:xfrm>
              <a:off x="3396" y="3137"/>
              <a:ext cx="1411" cy="133"/>
            </a:xfrm>
            <a:custGeom>
              <a:avLst/>
              <a:gdLst>
                <a:gd name="T0" fmla="*/ 44 w 1411"/>
                <a:gd name="T1" fmla="*/ 133 h 133"/>
                <a:gd name="T2" fmla="*/ 0 w 1411"/>
                <a:gd name="T3" fmla="*/ 0 h 133"/>
                <a:gd name="T4" fmla="*/ 1411 w 1411"/>
                <a:gd name="T5" fmla="*/ 0 h 133"/>
                <a:gd name="T6" fmla="*/ 1363 w 1411"/>
                <a:gd name="T7" fmla="*/ 133 h 133"/>
                <a:gd name="T8" fmla="*/ 44 w 1411"/>
                <a:gd name="T9" fmla="*/ 133 h 133"/>
                <a:gd name="T10" fmla="*/ 0 60000 65536"/>
                <a:gd name="T11" fmla="*/ 0 60000 65536"/>
                <a:gd name="T12" fmla="*/ 0 60000 65536"/>
                <a:gd name="T13" fmla="*/ 0 60000 65536"/>
                <a:gd name="T14" fmla="*/ 0 60000 65536"/>
                <a:gd name="T15" fmla="*/ 0 w 1411"/>
                <a:gd name="T16" fmla="*/ 0 h 133"/>
                <a:gd name="T17" fmla="*/ 1411 w 1411"/>
                <a:gd name="T18" fmla="*/ 133 h 133"/>
              </a:gdLst>
              <a:ahLst/>
              <a:cxnLst>
                <a:cxn ang="T10">
                  <a:pos x="T0" y="T1"/>
                </a:cxn>
                <a:cxn ang="T11">
                  <a:pos x="T2" y="T3"/>
                </a:cxn>
                <a:cxn ang="T12">
                  <a:pos x="T4" y="T5"/>
                </a:cxn>
                <a:cxn ang="T13">
                  <a:pos x="T6" y="T7"/>
                </a:cxn>
                <a:cxn ang="T14">
                  <a:pos x="T8" y="T9"/>
                </a:cxn>
              </a:cxnLst>
              <a:rect l="T15" t="T16" r="T17" b="T18"/>
              <a:pathLst>
                <a:path w="1411" h="133">
                  <a:moveTo>
                    <a:pt x="44" y="133"/>
                  </a:moveTo>
                  <a:lnTo>
                    <a:pt x="0" y="0"/>
                  </a:lnTo>
                  <a:lnTo>
                    <a:pt x="1411" y="0"/>
                  </a:lnTo>
                  <a:lnTo>
                    <a:pt x="1363" y="133"/>
                  </a:lnTo>
                  <a:lnTo>
                    <a:pt x="44" y="133"/>
                  </a:lnTo>
                  <a:close/>
                </a:path>
              </a:pathLst>
            </a:custGeom>
            <a:solidFill>
              <a:srgbClr val="7BA62B"/>
            </a:solidFill>
            <a:ln w="9525">
              <a:noFill/>
              <a:round/>
              <a:headEnd/>
              <a:tailEnd/>
            </a:ln>
          </p:spPr>
          <p:txBody>
            <a:bodyPr/>
            <a:lstStyle/>
            <a:p>
              <a:endParaRPr lang="en-US"/>
            </a:p>
          </p:txBody>
        </p:sp>
        <p:sp>
          <p:nvSpPr>
            <p:cNvPr id="131098" name="Freeform 104"/>
            <p:cNvSpPr>
              <a:spLocks/>
            </p:cNvSpPr>
            <p:nvPr/>
          </p:nvSpPr>
          <p:spPr bwMode="auto">
            <a:xfrm>
              <a:off x="3575" y="3133"/>
              <a:ext cx="302" cy="142"/>
            </a:xfrm>
            <a:custGeom>
              <a:avLst/>
              <a:gdLst>
                <a:gd name="T0" fmla="*/ 0 w 302"/>
                <a:gd name="T1" fmla="*/ 0 h 142"/>
                <a:gd name="T2" fmla="*/ 32 w 302"/>
                <a:gd name="T3" fmla="*/ 142 h 142"/>
                <a:gd name="T4" fmla="*/ 281 w 302"/>
                <a:gd name="T5" fmla="*/ 142 h 142"/>
                <a:gd name="T6" fmla="*/ 302 w 302"/>
                <a:gd name="T7" fmla="*/ 0 h 142"/>
                <a:gd name="T8" fmla="*/ 0 w 302"/>
                <a:gd name="T9" fmla="*/ 0 h 142"/>
                <a:gd name="T10" fmla="*/ 0 60000 65536"/>
                <a:gd name="T11" fmla="*/ 0 60000 65536"/>
                <a:gd name="T12" fmla="*/ 0 60000 65536"/>
                <a:gd name="T13" fmla="*/ 0 60000 65536"/>
                <a:gd name="T14" fmla="*/ 0 60000 65536"/>
                <a:gd name="T15" fmla="*/ 0 w 302"/>
                <a:gd name="T16" fmla="*/ 0 h 142"/>
                <a:gd name="T17" fmla="*/ 302 w 302"/>
                <a:gd name="T18" fmla="*/ 142 h 142"/>
              </a:gdLst>
              <a:ahLst/>
              <a:cxnLst>
                <a:cxn ang="T10">
                  <a:pos x="T0" y="T1"/>
                </a:cxn>
                <a:cxn ang="T11">
                  <a:pos x="T2" y="T3"/>
                </a:cxn>
                <a:cxn ang="T12">
                  <a:pos x="T4" y="T5"/>
                </a:cxn>
                <a:cxn ang="T13">
                  <a:pos x="T6" y="T7"/>
                </a:cxn>
                <a:cxn ang="T14">
                  <a:pos x="T8" y="T9"/>
                </a:cxn>
              </a:cxnLst>
              <a:rect l="T15" t="T16" r="T17" b="T18"/>
              <a:pathLst>
                <a:path w="302" h="142">
                  <a:moveTo>
                    <a:pt x="0" y="0"/>
                  </a:moveTo>
                  <a:lnTo>
                    <a:pt x="32" y="142"/>
                  </a:lnTo>
                  <a:lnTo>
                    <a:pt x="281" y="142"/>
                  </a:lnTo>
                  <a:lnTo>
                    <a:pt x="302" y="0"/>
                  </a:lnTo>
                  <a:lnTo>
                    <a:pt x="0" y="0"/>
                  </a:lnTo>
                  <a:close/>
                </a:path>
              </a:pathLst>
            </a:custGeom>
            <a:solidFill>
              <a:srgbClr val="000000"/>
            </a:solidFill>
            <a:ln w="9525">
              <a:noFill/>
              <a:round/>
              <a:headEnd/>
              <a:tailEnd/>
            </a:ln>
          </p:spPr>
          <p:txBody>
            <a:bodyPr/>
            <a:lstStyle/>
            <a:p>
              <a:endParaRPr lang="en-US"/>
            </a:p>
          </p:txBody>
        </p:sp>
        <p:sp>
          <p:nvSpPr>
            <p:cNvPr id="131099" name="Freeform 105"/>
            <p:cNvSpPr>
              <a:spLocks/>
            </p:cNvSpPr>
            <p:nvPr/>
          </p:nvSpPr>
          <p:spPr bwMode="auto">
            <a:xfrm>
              <a:off x="4375" y="3133"/>
              <a:ext cx="160" cy="137"/>
            </a:xfrm>
            <a:custGeom>
              <a:avLst/>
              <a:gdLst>
                <a:gd name="T0" fmla="*/ 23 w 160"/>
                <a:gd name="T1" fmla="*/ 0 h 137"/>
                <a:gd name="T2" fmla="*/ 0 w 160"/>
                <a:gd name="T3" fmla="*/ 137 h 137"/>
                <a:gd name="T4" fmla="*/ 120 w 160"/>
                <a:gd name="T5" fmla="*/ 137 h 137"/>
                <a:gd name="T6" fmla="*/ 160 w 160"/>
                <a:gd name="T7" fmla="*/ 0 h 137"/>
                <a:gd name="T8" fmla="*/ 23 w 160"/>
                <a:gd name="T9" fmla="*/ 0 h 137"/>
                <a:gd name="T10" fmla="*/ 0 60000 65536"/>
                <a:gd name="T11" fmla="*/ 0 60000 65536"/>
                <a:gd name="T12" fmla="*/ 0 60000 65536"/>
                <a:gd name="T13" fmla="*/ 0 60000 65536"/>
                <a:gd name="T14" fmla="*/ 0 60000 65536"/>
                <a:gd name="T15" fmla="*/ 0 w 160"/>
                <a:gd name="T16" fmla="*/ 0 h 137"/>
                <a:gd name="T17" fmla="*/ 160 w 160"/>
                <a:gd name="T18" fmla="*/ 137 h 137"/>
              </a:gdLst>
              <a:ahLst/>
              <a:cxnLst>
                <a:cxn ang="T10">
                  <a:pos x="T0" y="T1"/>
                </a:cxn>
                <a:cxn ang="T11">
                  <a:pos x="T2" y="T3"/>
                </a:cxn>
                <a:cxn ang="T12">
                  <a:pos x="T4" y="T5"/>
                </a:cxn>
                <a:cxn ang="T13">
                  <a:pos x="T6" y="T7"/>
                </a:cxn>
                <a:cxn ang="T14">
                  <a:pos x="T8" y="T9"/>
                </a:cxn>
              </a:cxnLst>
              <a:rect l="T15" t="T16" r="T17" b="T18"/>
              <a:pathLst>
                <a:path w="160" h="137">
                  <a:moveTo>
                    <a:pt x="23" y="0"/>
                  </a:moveTo>
                  <a:lnTo>
                    <a:pt x="0" y="137"/>
                  </a:lnTo>
                  <a:lnTo>
                    <a:pt x="120" y="137"/>
                  </a:lnTo>
                  <a:lnTo>
                    <a:pt x="160" y="0"/>
                  </a:lnTo>
                  <a:lnTo>
                    <a:pt x="23" y="0"/>
                  </a:lnTo>
                  <a:close/>
                </a:path>
              </a:pathLst>
            </a:custGeom>
            <a:solidFill>
              <a:srgbClr val="FFFFFF"/>
            </a:solidFill>
            <a:ln w="9525">
              <a:noFill/>
              <a:round/>
              <a:headEnd/>
              <a:tailEnd/>
            </a:ln>
          </p:spPr>
          <p:txBody>
            <a:bodyPr/>
            <a:lstStyle/>
            <a:p>
              <a:endParaRPr lang="en-US"/>
            </a:p>
          </p:txBody>
        </p:sp>
        <p:sp>
          <p:nvSpPr>
            <p:cNvPr id="131100" name="Freeform 107"/>
            <p:cNvSpPr>
              <a:spLocks/>
            </p:cNvSpPr>
            <p:nvPr/>
          </p:nvSpPr>
          <p:spPr bwMode="auto">
            <a:xfrm>
              <a:off x="3446" y="1557"/>
              <a:ext cx="652" cy="1572"/>
            </a:xfrm>
            <a:custGeom>
              <a:avLst/>
              <a:gdLst>
                <a:gd name="T0" fmla="*/ 652 w 652"/>
                <a:gd name="T1" fmla="*/ 5 h 1572"/>
                <a:gd name="T2" fmla="*/ 24 w 652"/>
                <a:gd name="T3" fmla="*/ 1572 h 1572"/>
                <a:gd name="T4" fmla="*/ 0 w 652"/>
                <a:gd name="T5" fmla="*/ 1572 h 1572"/>
                <a:gd name="T6" fmla="*/ 623 w 652"/>
                <a:gd name="T7" fmla="*/ 0 h 1572"/>
                <a:gd name="T8" fmla="*/ 652 w 652"/>
                <a:gd name="T9" fmla="*/ 5 h 1572"/>
                <a:gd name="T10" fmla="*/ 0 60000 65536"/>
                <a:gd name="T11" fmla="*/ 0 60000 65536"/>
                <a:gd name="T12" fmla="*/ 0 60000 65536"/>
                <a:gd name="T13" fmla="*/ 0 60000 65536"/>
                <a:gd name="T14" fmla="*/ 0 60000 65536"/>
                <a:gd name="T15" fmla="*/ 0 w 652"/>
                <a:gd name="T16" fmla="*/ 0 h 1572"/>
                <a:gd name="T17" fmla="*/ 652 w 652"/>
                <a:gd name="T18" fmla="*/ 1572 h 1572"/>
              </a:gdLst>
              <a:ahLst/>
              <a:cxnLst>
                <a:cxn ang="T10">
                  <a:pos x="T0" y="T1"/>
                </a:cxn>
                <a:cxn ang="T11">
                  <a:pos x="T2" y="T3"/>
                </a:cxn>
                <a:cxn ang="T12">
                  <a:pos x="T4" y="T5"/>
                </a:cxn>
                <a:cxn ang="T13">
                  <a:pos x="T6" y="T7"/>
                </a:cxn>
                <a:cxn ang="T14">
                  <a:pos x="T8" y="T9"/>
                </a:cxn>
              </a:cxnLst>
              <a:rect l="T15" t="T16" r="T17" b="T18"/>
              <a:pathLst>
                <a:path w="652" h="1572">
                  <a:moveTo>
                    <a:pt x="652" y="5"/>
                  </a:moveTo>
                  <a:lnTo>
                    <a:pt x="24" y="1572"/>
                  </a:lnTo>
                  <a:lnTo>
                    <a:pt x="0" y="1572"/>
                  </a:lnTo>
                  <a:lnTo>
                    <a:pt x="623" y="0"/>
                  </a:lnTo>
                  <a:lnTo>
                    <a:pt x="652" y="5"/>
                  </a:lnTo>
                  <a:close/>
                </a:path>
              </a:pathLst>
            </a:custGeom>
            <a:solidFill>
              <a:srgbClr val="000000"/>
            </a:solidFill>
            <a:ln w="9525">
              <a:noFill/>
              <a:round/>
              <a:headEnd/>
              <a:tailEnd/>
            </a:ln>
          </p:spPr>
          <p:txBody>
            <a:bodyPr/>
            <a:lstStyle/>
            <a:p>
              <a:endParaRPr lang="en-US"/>
            </a:p>
          </p:txBody>
        </p:sp>
        <p:sp>
          <p:nvSpPr>
            <p:cNvPr id="131101" name="Freeform 108"/>
            <p:cNvSpPr>
              <a:spLocks/>
            </p:cNvSpPr>
            <p:nvPr/>
          </p:nvSpPr>
          <p:spPr bwMode="auto">
            <a:xfrm>
              <a:off x="4084" y="1547"/>
              <a:ext cx="647" cy="1578"/>
            </a:xfrm>
            <a:custGeom>
              <a:avLst/>
              <a:gdLst>
                <a:gd name="T0" fmla="*/ 0 w 647"/>
                <a:gd name="T1" fmla="*/ 0 h 1578"/>
                <a:gd name="T2" fmla="*/ 624 w 647"/>
                <a:gd name="T3" fmla="*/ 1578 h 1578"/>
                <a:gd name="T4" fmla="*/ 647 w 647"/>
                <a:gd name="T5" fmla="*/ 1578 h 1578"/>
                <a:gd name="T6" fmla="*/ 35 w 647"/>
                <a:gd name="T7" fmla="*/ 8 h 1578"/>
                <a:gd name="T8" fmla="*/ 0 w 647"/>
                <a:gd name="T9" fmla="*/ 0 h 1578"/>
                <a:gd name="T10" fmla="*/ 0 60000 65536"/>
                <a:gd name="T11" fmla="*/ 0 60000 65536"/>
                <a:gd name="T12" fmla="*/ 0 60000 65536"/>
                <a:gd name="T13" fmla="*/ 0 60000 65536"/>
                <a:gd name="T14" fmla="*/ 0 60000 65536"/>
                <a:gd name="T15" fmla="*/ 0 w 647"/>
                <a:gd name="T16" fmla="*/ 0 h 1578"/>
                <a:gd name="T17" fmla="*/ 647 w 647"/>
                <a:gd name="T18" fmla="*/ 1578 h 1578"/>
              </a:gdLst>
              <a:ahLst/>
              <a:cxnLst>
                <a:cxn ang="T10">
                  <a:pos x="T0" y="T1"/>
                </a:cxn>
                <a:cxn ang="T11">
                  <a:pos x="T2" y="T3"/>
                </a:cxn>
                <a:cxn ang="T12">
                  <a:pos x="T4" y="T5"/>
                </a:cxn>
                <a:cxn ang="T13">
                  <a:pos x="T6" y="T7"/>
                </a:cxn>
                <a:cxn ang="T14">
                  <a:pos x="T8" y="T9"/>
                </a:cxn>
              </a:cxnLst>
              <a:rect l="T15" t="T16" r="T17" b="T18"/>
              <a:pathLst>
                <a:path w="647" h="1578">
                  <a:moveTo>
                    <a:pt x="0" y="0"/>
                  </a:moveTo>
                  <a:lnTo>
                    <a:pt x="624" y="1578"/>
                  </a:lnTo>
                  <a:lnTo>
                    <a:pt x="647" y="1578"/>
                  </a:lnTo>
                  <a:lnTo>
                    <a:pt x="35" y="8"/>
                  </a:lnTo>
                  <a:lnTo>
                    <a:pt x="0" y="0"/>
                  </a:lnTo>
                  <a:close/>
                </a:path>
              </a:pathLst>
            </a:custGeom>
            <a:solidFill>
              <a:srgbClr val="000000"/>
            </a:solidFill>
            <a:ln w="9525">
              <a:noFill/>
              <a:round/>
              <a:headEnd/>
              <a:tailEnd/>
            </a:ln>
          </p:spPr>
          <p:txBody>
            <a:bodyPr/>
            <a:lstStyle/>
            <a:p>
              <a:endParaRPr lang="en-US"/>
            </a:p>
          </p:txBody>
        </p:sp>
        <p:sp>
          <p:nvSpPr>
            <p:cNvPr id="131102" name="Freeform 109"/>
            <p:cNvSpPr>
              <a:spLocks/>
            </p:cNvSpPr>
            <p:nvPr/>
          </p:nvSpPr>
          <p:spPr bwMode="auto">
            <a:xfrm>
              <a:off x="2856" y="1231"/>
              <a:ext cx="1318" cy="345"/>
            </a:xfrm>
            <a:custGeom>
              <a:avLst/>
              <a:gdLst>
                <a:gd name="T0" fmla="*/ 38 w 1318"/>
                <a:gd name="T1" fmla="*/ 21 h 345"/>
                <a:gd name="T2" fmla="*/ 73 w 1318"/>
                <a:gd name="T3" fmla="*/ 8 h 345"/>
                <a:gd name="T4" fmla="*/ 126 w 1318"/>
                <a:gd name="T5" fmla="*/ 2 h 345"/>
                <a:gd name="T6" fmla="*/ 196 w 1318"/>
                <a:gd name="T7" fmla="*/ 2 h 345"/>
                <a:gd name="T8" fmla="*/ 276 w 1318"/>
                <a:gd name="T9" fmla="*/ 6 h 345"/>
                <a:gd name="T10" fmla="*/ 365 w 1318"/>
                <a:gd name="T11" fmla="*/ 14 h 345"/>
                <a:gd name="T12" fmla="*/ 460 w 1318"/>
                <a:gd name="T13" fmla="*/ 27 h 345"/>
                <a:gd name="T14" fmla="*/ 555 w 1318"/>
                <a:gd name="T15" fmla="*/ 44 h 345"/>
                <a:gd name="T16" fmla="*/ 643 w 1318"/>
                <a:gd name="T17" fmla="*/ 65 h 345"/>
                <a:gd name="T18" fmla="*/ 725 w 1318"/>
                <a:gd name="T19" fmla="*/ 90 h 345"/>
                <a:gd name="T20" fmla="*/ 799 w 1318"/>
                <a:gd name="T21" fmla="*/ 118 h 345"/>
                <a:gd name="T22" fmla="*/ 867 w 1318"/>
                <a:gd name="T23" fmla="*/ 149 h 345"/>
                <a:gd name="T24" fmla="*/ 924 w 1318"/>
                <a:gd name="T25" fmla="*/ 179 h 345"/>
                <a:gd name="T26" fmla="*/ 974 w 1318"/>
                <a:gd name="T27" fmla="*/ 204 h 345"/>
                <a:gd name="T28" fmla="*/ 1014 w 1318"/>
                <a:gd name="T29" fmla="*/ 225 h 345"/>
                <a:gd name="T30" fmla="*/ 1046 w 1318"/>
                <a:gd name="T31" fmla="*/ 240 h 345"/>
                <a:gd name="T32" fmla="*/ 1078 w 1318"/>
                <a:gd name="T33" fmla="*/ 244 h 345"/>
                <a:gd name="T34" fmla="*/ 1107 w 1318"/>
                <a:gd name="T35" fmla="*/ 246 h 345"/>
                <a:gd name="T36" fmla="*/ 1126 w 1318"/>
                <a:gd name="T37" fmla="*/ 244 h 345"/>
                <a:gd name="T38" fmla="*/ 1135 w 1318"/>
                <a:gd name="T39" fmla="*/ 242 h 345"/>
                <a:gd name="T40" fmla="*/ 1133 w 1318"/>
                <a:gd name="T41" fmla="*/ 236 h 345"/>
                <a:gd name="T42" fmla="*/ 1124 w 1318"/>
                <a:gd name="T43" fmla="*/ 198 h 345"/>
                <a:gd name="T44" fmla="*/ 1128 w 1318"/>
                <a:gd name="T45" fmla="*/ 156 h 345"/>
                <a:gd name="T46" fmla="*/ 1147 w 1318"/>
                <a:gd name="T47" fmla="*/ 132 h 345"/>
                <a:gd name="T48" fmla="*/ 1179 w 1318"/>
                <a:gd name="T49" fmla="*/ 116 h 345"/>
                <a:gd name="T50" fmla="*/ 1221 w 1318"/>
                <a:gd name="T51" fmla="*/ 111 h 345"/>
                <a:gd name="T52" fmla="*/ 1268 w 1318"/>
                <a:gd name="T53" fmla="*/ 122 h 345"/>
                <a:gd name="T54" fmla="*/ 1297 w 1318"/>
                <a:gd name="T55" fmla="*/ 143 h 345"/>
                <a:gd name="T56" fmla="*/ 1314 w 1318"/>
                <a:gd name="T57" fmla="*/ 173 h 345"/>
                <a:gd name="T58" fmla="*/ 1318 w 1318"/>
                <a:gd name="T59" fmla="*/ 208 h 345"/>
                <a:gd name="T60" fmla="*/ 1314 w 1318"/>
                <a:gd name="T61" fmla="*/ 248 h 345"/>
                <a:gd name="T62" fmla="*/ 1295 w 1318"/>
                <a:gd name="T63" fmla="*/ 293 h 345"/>
                <a:gd name="T64" fmla="*/ 1261 w 1318"/>
                <a:gd name="T65" fmla="*/ 326 h 345"/>
                <a:gd name="T66" fmla="*/ 1211 w 1318"/>
                <a:gd name="T67" fmla="*/ 345 h 345"/>
                <a:gd name="T68" fmla="*/ 1156 w 1318"/>
                <a:gd name="T69" fmla="*/ 343 h 345"/>
                <a:gd name="T70" fmla="*/ 1105 w 1318"/>
                <a:gd name="T71" fmla="*/ 335 h 345"/>
                <a:gd name="T72" fmla="*/ 1046 w 1318"/>
                <a:gd name="T73" fmla="*/ 320 h 345"/>
                <a:gd name="T74" fmla="*/ 981 w 1318"/>
                <a:gd name="T75" fmla="*/ 301 h 345"/>
                <a:gd name="T76" fmla="*/ 913 w 1318"/>
                <a:gd name="T77" fmla="*/ 282 h 345"/>
                <a:gd name="T78" fmla="*/ 848 w 1318"/>
                <a:gd name="T79" fmla="*/ 265 h 345"/>
                <a:gd name="T80" fmla="*/ 789 w 1318"/>
                <a:gd name="T81" fmla="*/ 251 h 345"/>
                <a:gd name="T82" fmla="*/ 738 w 1318"/>
                <a:gd name="T83" fmla="*/ 240 h 345"/>
                <a:gd name="T84" fmla="*/ 671 w 1318"/>
                <a:gd name="T85" fmla="*/ 234 h 345"/>
                <a:gd name="T86" fmla="*/ 569 w 1318"/>
                <a:gd name="T87" fmla="*/ 232 h 345"/>
                <a:gd name="T88" fmla="*/ 466 w 1318"/>
                <a:gd name="T89" fmla="*/ 232 h 345"/>
                <a:gd name="T90" fmla="*/ 367 w 1318"/>
                <a:gd name="T91" fmla="*/ 234 h 345"/>
                <a:gd name="T92" fmla="*/ 270 w 1318"/>
                <a:gd name="T93" fmla="*/ 236 h 345"/>
                <a:gd name="T94" fmla="*/ 181 w 1318"/>
                <a:gd name="T95" fmla="*/ 238 h 345"/>
                <a:gd name="T96" fmla="*/ 99 w 1318"/>
                <a:gd name="T97" fmla="*/ 238 h 345"/>
                <a:gd name="T98" fmla="*/ 29 w 1318"/>
                <a:gd name="T99" fmla="*/ 236 h 345"/>
                <a:gd name="T100" fmla="*/ 29 w 1318"/>
                <a:gd name="T101" fmla="*/ 29 h 3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8"/>
                <a:gd name="T154" fmla="*/ 0 h 345"/>
                <a:gd name="T155" fmla="*/ 1318 w 1318"/>
                <a:gd name="T156" fmla="*/ 345 h 3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8" h="345">
                  <a:moveTo>
                    <a:pt x="29" y="29"/>
                  </a:moveTo>
                  <a:lnTo>
                    <a:pt x="38" y="21"/>
                  </a:lnTo>
                  <a:lnTo>
                    <a:pt x="52" y="14"/>
                  </a:lnTo>
                  <a:lnTo>
                    <a:pt x="73" y="8"/>
                  </a:lnTo>
                  <a:lnTo>
                    <a:pt x="97" y="4"/>
                  </a:lnTo>
                  <a:lnTo>
                    <a:pt x="126" y="2"/>
                  </a:lnTo>
                  <a:lnTo>
                    <a:pt x="158" y="0"/>
                  </a:lnTo>
                  <a:lnTo>
                    <a:pt x="196" y="2"/>
                  </a:lnTo>
                  <a:lnTo>
                    <a:pt x="234" y="2"/>
                  </a:lnTo>
                  <a:lnTo>
                    <a:pt x="276" y="6"/>
                  </a:lnTo>
                  <a:lnTo>
                    <a:pt x="320" y="8"/>
                  </a:lnTo>
                  <a:lnTo>
                    <a:pt x="365" y="14"/>
                  </a:lnTo>
                  <a:lnTo>
                    <a:pt x="411" y="21"/>
                  </a:lnTo>
                  <a:lnTo>
                    <a:pt x="460" y="27"/>
                  </a:lnTo>
                  <a:lnTo>
                    <a:pt x="506" y="35"/>
                  </a:lnTo>
                  <a:lnTo>
                    <a:pt x="555" y="44"/>
                  </a:lnTo>
                  <a:lnTo>
                    <a:pt x="601" y="54"/>
                  </a:lnTo>
                  <a:lnTo>
                    <a:pt x="643" y="65"/>
                  </a:lnTo>
                  <a:lnTo>
                    <a:pt x="685" y="78"/>
                  </a:lnTo>
                  <a:lnTo>
                    <a:pt x="725" y="90"/>
                  </a:lnTo>
                  <a:lnTo>
                    <a:pt x="763" y="103"/>
                  </a:lnTo>
                  <a:lnTo>
                    <a:pt x="799" y="118"/>
                  </a:lnTo>
                  <a:lnTo>
                    <a:pt x="833" y="135"/>
                  </a:lnTo>
                  <a:lnTo>
                    <a:pt x="867" y="149"/>
                  </a:lnTo>
                  <a:lnTo>
                    <a:pt x="896" y="164"/>
                  </a:lnTo>
                  <a:lnTo>
                    <a:pt x="924" y="179"/>
                  </a:lnTo>
                  <a:lnTo>
                    <a:pt x="951" y="191"/>
                  </a:lnTo>
                  <a:lnTo>
                    <a:pt x="974" y="204"/>
                  </a:lnTo>
                  <a:lnTo>
                    <a:pt x="995" y="217"/>
                  </a:lnTo>
                  <a:lnTo>
                    <a:pt x="1014" y="225"/>
                  </a:lnTo>
                  <a:lnTo>
                    <a:pt x="1031" y="234"/>
                  </a:lnTo>
                  <a:lnTo>
                    <a:pt x="1046" y="240"/>
                  </a:lnTo>
                  <a:lnTo>
                    <a:pt x="1059" y="242"/>
                  </a:lnTo>
                  <a:lnTo>
                    <a:pt x="1078" y="244"/>
                  </a:lnTo>
                  <a:lnTo>
                    <a:pt x="1095" y="246"/>
                  </a:lnTo>
                  <a:lnTo>
                    <a:pt x="1107" y="246"/>
                  </a:lnTo>
                  <a:lnTo>
                    <a:pt x="1118" y="244"/>
                  </a:lnTo>
                  <a:lnTo>
                    <a:pt x="1126" y="244"/>
                  </a:lnTo>
                  <a:lnTo>
                    <a:pt x="1131" y="244"/>
                  </a:lnTo>
                  <a:lnTo>
                    <a:pt x="1135" y="242"/>
                  </a:lnTo>
                  <a:lnTo>
                    <a:pt x="1133" y="236"/>
                  </a:lnTo>
                  <a:lnTo>
                    <a:pt x="1126" y="221"/>
                  </a:lnTo>
                  <a:lnTo>
                    <a:pt x="1124" y="198"/>
                  </a:lnTo>
                  <a:lnTo>
                    <a:pt x="1124" y="170"/>
                  </a:lnTo>
                  <a:lnTo>
                    <a:pt x="1128" y="156"/>
                  </a:lnTo>
                  <a:lnTo>
                    <a:pt x="1137" y="143"/>
                  </a:lnTo>
                  <a:lnTo>
                    <a:pt x="1147" y="132"/>
                  </a:lnTo>
                  <a:lnTo>
                    <a:pt x="1162" y="124"/>
                  </a:lnTo>
                  <a:lnTo>
                    <a:pt x="1179" y="116"/>
                  </a:lnTo>
                  <a:lnTo>
                    <a:pt x="1200" y="113"/>
                  </a:lnTo>
                  <a:lnTo>
                    <a:pt x="1221" y="111"/>
                  </a:lnTo>
                  <a:lnTo>
                    <a:pt x="1247" y="116"/>
                  </a:lnTo>
                  <a:lnTo>
                    <a:pt x="1268" y="122"/>
                  </a:lnTo>
                  <a:lnTo>
                    <a:pt x="1285" y="130"/>
                  </a:lnTo>
                  <a:lnTo>
                    <a:pt x="1297" y="143"/>
                  </a:lnTo>
                  <a:lnTo>
                    <a:pt x="1308" y="158"/>
                  </a:lnTo>
                  <a:lnTo>
                    <a:pt x="1314" y="173"/>
                  </a:lnTo>
                  <a:lnTo>
                    <a:pt x="1318" y="189"/>
                  </a:lnTo>
                  <a:lnTo>
                    <a:pt x="1318" y="208"/>
                  </a:lnTo>
                  <a:lnTo>
                    <a:pt x="1318" y="225"/>
                  </a:lnTo>
                  <a:lnTo>
                    <a:pt x="1314" y="248"/>
                  </a:lnTo>
                  <a:lnTo>
                    <a:pt x="1306" y="272"/>
                  </a:lnTo>
                  <a:lnTo>
                    <a:pt x="1295" y="293"/>
                  </a:lnTo>
                  <a:lnTo>
                    <a:pt x="1280" y="312"/>
                  </a:lnTo>
                  <a:lnTo>
                    <a:pt x="1261" y="326"/>
                  </a:lnTo>
                  <a:lnTo>
                    <a:pt x="1238" y="339"/>
                  </a:lnTo>
                  <a:lnTo>
                    <a:pt x="1211" y="345"/>
                  </a:lnTo>
                  <a:lnTo>
                    <a:pt x="1177" y="345"/>
                  </a:lnTo>
                  <a:lnTo>
                    <a:pt x="1156" y="343"/>
                  </a:lnTo>
                  <a:lnTo>
                    <a:pt x="1133" y="339"/>
                  </a:lnTo>
                  <a:lnTo>
                    <a:pt x="1105" y="335"/>
                  </a:lnTo>
                  <a:lnTo>
                    <a:pt x="1078" y="326"/>
                  </a:lnTo>
                  <a:lnTo>
                    <a:pt x="1046" y="320"/>
                  </a:lnTo>
                  <a:lnTo>
                    <a:pt x="1014" y="312"/>
                  </a:lnTo>
                  <a:lnTo>
                    <a:pt x="981" y="301"/>
                  </a:lnTo>
                  <a:lnTo>
                    <a:pt x="947" y="293"/>
                  </a:lnTo>
                  <a:lnTo>
                    <a:pt x="913" y="282"/>
                  </a:lnTo>
                  <a:lnTo>
                    <a:pt x="879" y="274"/>
                  </a:lnTo>
                  <a:lnTo>
                    <a:pt x="848" y="265"/>
                  </a:lnTo>
                  <a:lnTo>
                    <a:pt x="816" y="257"/>
                  </a:lnTo>
                  <a:lnTo>
                    <a:pt x="789" y="251"/>
                  </a:lnTo>
                  <a:lnTo>
                    <a:pt x="761" y="244"/>
                  </a:lnTo>
                  <a:lnTo>
                    <a:pt x="738" y="240"/>
                  </a:lnTo>
                  <a:lnTo>
                    <a:pt x="719" y="238"/>
                  </a:lnTo>
                  <a:lnTo>
                    <a:pt x="671" y="234"/>
                  </a:lnTo>
                  <a:lnTo>
                    <a:pt x="620" y="232"/>
                  </a:lnTo>
                  <a:lnTo>
                    <a:pt x="569" y="232"/>
                  </a:lnTo>
                  <a:lnTo>
                    <a:pt x="517" y="229"/>
                  </a:lnTo>
                  <a:lnTo>
                    <a:pt x="466" y="232"/>
                  </a:lnTo>
                  <a:lnTo>
                    <a:pt x="415" y="232"/>
                  </a:lnTo>
                  <a:lnTo>
                    <a:pt x="367" y="234"/>
                  </a:lnTo>
                  <a:lnTo>
                    <a:pt x="318" y="234"/>
                  </a:lnTo>
                  <a:lnTo>
                    <a:pt x="270" y="236"/>
                  </a:lnTo>
                  <a:lnTo>
                    <a:pt x="223" y="238"/>
                  </a:lnTo>
                  <a:lnTo>
                    <a:pt x="181" y="238"/>
                  </a:lnTo>
                  <a:lnTo>
                    <a:pt x="139" y="240"/>
                  </a:lnTo>
                  <a:lnTo>
                    <a:pt x="99" y="238"/>
                  </a:lnTo>
                  <a:lnTo>
                    <a:pt x="63" y="238"/>
                  </a:lnTo>
                  <a:lnTo>
                    <a:pt x="29" y="236"/>
                  </a:lnTo>
                  <a:lnTo>
                    <a:pt x="0" y="232"/>
                  </a:lnTo>
                  <a:lnTo>
                    <a:pt x="29" y="29"/>
                  </a:lnTo>
                  <a:close/>
                </a:path>
              </a:pathLst>
            </a:custGeom>
            <a:solidFill>
              <a:srgbClr val="000000"/>
            </a:solidFill>
            <a:ln w="9525">
              <a:noFill/>
              <a:round/>
              <a:headEnd/>
              <a:tailEnd/>
            </a:ln>
          </p:spPr>
          <p:txBody>
            <a:bodyPr/>
            <a:lstStyle/>
            <a:p>
              <a:endParaRPr lang="en-US"/>
            </a:p>
          </p:txBody>
        </p:sp>
        <p:sp>
          <p:nvSpPr>
            <p:cNvPr id="131103" name="Freeform 110"/>
            <p:cNvSpPr>
              <a:spLocks/>
            </p:cNvSpPr>
            <p:nvPr/>
          </p:nvSpPr>
          <p:spPr bwMode="auto">
            <a:xfrm>
              <a:off x="2904" y="1273"/>
              <a:ext cx="1232" cy="274"/>
            </a:xfrm>
            <a:custGeom>
              <a:avLst/>
              <a:gdLst>
                <a:gd name="T0" fmla="*/ 32 w 1232"/>
                <a:gd name="T1" fmla="*/ 14 h 274"/>
                <a:gd name="T2" fmla="*/ 61 w 1232"/>
                <a:gd name="T3" fmla="*/ 6 h 274"/>
                <a:gd name="T4" fmla="*/ 108 w 1232"/>
                <a:gd name="T5" fmla="*/ 0 h 274"/>
                <a:gd name="T6" fmla="*/ 167 w 1232"/>
                <a:gd name="T7" fmla="*/ 0 h 274"/>
                <a:gd name="T8" fmla="*/ 239 w 1232"/>
                <a:gd name="T9" fmla="*/ 2 h 274"/>
                <a:gd name="T10" fmla="*/ 321 w 1232"/>
                <a:gd name="T11" fmla="*/ 8 h 274"/>
                <a:gd name="T12" fmla="*/ 407 w 1232"/>
                <a:gd name="T13" fmla="*/ 19 h 274"/>
                <a:gd name="T14" fmla="*/ 500 w 1232"/>
                <a:gd name="T15" fmla="*/ 36 h 274"/>
                <a:gd name="T16" fmla="*/ 587 w 1232"/>
                <a:gd name="T17" fmla="*/ 57 h 274"/>
                <a:gd name="T18" fmla="*/ 665 w 1232"/>
                <a:gd name="T19" fmla="*/ 82 h 274"/>
                <a:gd name="T20" fmla="*/ 741 w 1232"/>
                <a:gd name="T21" fmla="*/ 109 h 274"/>
                <a:gd name="T22" fmla="*/ 810 w 1232"/>
                <a:gd name="T23" fmla="*/ 139 h 274"/>
                <a:gd name="T24" fmla="*/ 874 w 1232"/>
                <a:gd name="T25" fmla="*/ 166 h 274"/>
                <a:gd name="T26" fmla="*/ 929 w 1232"/>
                <a:gd name="T27" fmla="*/ 192 h 274"/>
                <a:gd name="T28" fmla="*/ 975 w 1232"/>
                <a:gd name="T29" fmla="*/ 211 h 274"/>
                <a:gd name="T30" fmla="*/ 1007 w 1232"/>
                <a:gd name="T31" fmla="*/ 223 h 274"/>
                <a:gd name="T32" fmla="*/ 1038 w 1232"/>
                <a:gd name="T33" fmla="*/ 228 h 274"/>
                <a:gd name="T34" fmla="*/ 1074 w 1232"/>
                <a:gd name="T35" fmla="*/ 228 h 274"/>
                <a:gd name="T36" fmla="*/ 1099 w 1232"/>
                <a:gd name="T37" fmla="*/ 225 h 274"/>
                <a:gd name="T38" fmla="*/ 1114 w 1232"/>
                <a:gd name="T39" fmla="*/ 223 h 274"/>
                <a:gd name="T40" fmla="*/ 1114 w 1232"/>
                <a:gd name="T41" fmla="*/ 217 h 274"/>
                <a:gd name="T42" fmla="*/ 1110 w 1232"/>
                <a:gd name="T43" fmla="*/ 179 h 274"/>
                <a:gd name="T44" fmla="*/ 1114 w 1232"/>
                <a:gd name="T45" fmla="*/ 149 h 274"/>
                <a:gd name="T46" fmla="*/ 1123 w 1232"/>
                <a:gd name="T47" fmla="*/ 135 h 274"/>
                <a:gd name="T48" fmla="*/ 1139 w 1232"/>
                <a:gd name="T49" fmla="*/ 126 h 274"/>
                <a:gd name="T50" fmla="*/ 1165 w 1232"/>
                <a:gd name="T51" fmla="*/ 122 h 274"/>
                <a:gd name="T52" fmla="*/ 1207 w 1232"/>
                <a:gd name="T53" fmla="*/ 135 h 274"/>
                <a:gd name="T54" fmla="*/ 1232 w 1232"/>
                <a:gd name="T55" fmla="*/ 175 h 274"/>
                <a:gd name="T56" fmla="*/ 1230 w 1232"/>
                <a:gd name="T57" fmla="*/ 217 h 274"/>
                <a:gd name="T58" fmla="*/ 1213 w 1232"/>
                <a:gd name="T59" fmla="*/ 244 h 274"/>
                <a:gd name="T60" fmla="*/ 1180 w 1232"/>
                <a:gd name="T61" fmla="*/ 266 h 274"/>
                <a:gd name="T62" fmla="*/ 1129 w 1232"/>
                <a:gd name="T63" fmla="*/ 274 h 274"/>
                <a:gd name="T64" fmla="*/ 1078 w 1232"/>
                <a:gd name="T65" fmla="*/ 270 h 274"/>
                <a:gd name="T66" fmla="*/ 1032 w 1232"/>
                <a:gd name="T67" fmla="*/ 259 h 274"/>
                <a:gd name="T68" fmla="*/ 975 w 1232"/>
                <a:gd name="T69" fmla="*/ 244 h 274"/>
                <a:gd name="T70" fmla="*/ 912 w 1232"/>
                <a:gd name="T71" fmla="*/ 228 h 274"/>
                <a:gd name="T72" fmla="*/ 846 w 1232"/>
                <a:gd name="T73" fmla="*/ 209 h 274"/>
                <a:gd name="T74" fmla="*/ 785 w 1232"/>
                <a:gd name="T75" fmla="*/ 190 h 274"/>
                <a:gd name="T76" fmla="*/ 728 w 1232"/>
                <a:gd name="T77" fmla="*/ 173 h 274"/>
                <a:gd name="T78" fmla="*/ 682 w 1232"/>
                <a:gd name="T79" fmla="*/ 162 h 274"/>
                <a:gd name="T80" fmla="*/ 606 w 1232"/>
                <a:gd name="T81" fmla="*/ 154 h 274"/>
                <a:gd name="T82" fmla="*/ 498 w 1232"/>
                <a:gd name="T83" fmla="*/ 147 h 274"/>
                <a:gd name="T84" fmla="*/ 401 w 1232"/>
                <a:gd name="T85" fmla="*/ 147 h 274"/>
                <a:gd name="T86" fmla="*/ 310 w 1232"/>
                <a:gd name="T87" fmla="*/ 149 h 274"/>
                <a:gd name="T88" fmla="*/ 228 w 1232"/>
                <a:gd name="T89" fmla="*/ 156 h 274"/>
                <a:gd name="T90" fmla="*/ 154 w 1232"/>
                <a:gd name="T91" fmla="*/ 160 h 274"/>
                <a:gd name="T92" fmla="*/ 87 w 1232"/>
                <a:gd name="T93" fmla="*/ 162 h 274"/>
                <a:gd name="T94" fmla="*/ 28 w 1232"/>
                <a:gd name="T95" fmla="*/ 160 h 274"/>
                <a:gd name="T96" fmla="*/ 23 w 1232"/>
                <a:gd name="T97" fmla="*/ 21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2"/>
                <a:gd name="T148" fmla="*/ 0 h 274"/>
                <a:gd name="T149" fmla="*/ 1232 w 1232"/>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2" h="274">
                  <a:moveTo>
                    <a:pt x="23" y="21"/>
                  </a:moveTo>
                  <a:lnTo>
                    <a:pt x="32" y="14"/>
                  </a:lnTo>
                  <a:lnTo>
                    <a:pt x="44" y="10"/>
                  </a:lnTo>
                  <a:lnTo>
                    <a:pt x="61" y="6"/>
                  </a:lnTo>
                  <a:lnTo>
                    <a:pt x="82" y="4"/>
                  </a:lnTo>
                  <a:lnTo>
                    <a:pt x="108" y="0"/>
                  </a:lnTo>
                  <a:lnTo>
                    <a:pt x="135" y="0"/>
                  </a:lnTo>
                  <a:lnTo>
                    <a:pt x="167" y="0"/>
                  </a:lnTo>
                  <a:lnTo>
                    <a:pt x="203" y="0"/>
                  </a:lnTo>
                  <a:lnTo>
                    <a:pt x="239" y="2"/>
                  </a:lnTo>
                  <a:lnTo>
                    <a:pt x="279" y="4"/>
                  </a:lnTo>
                  <a:lnTo>
                    <a:pt x="321" y="8"/>
                  </a:lnTo>
                  <a:lnTo>
                    <a:pt x="363" y="12"/>
                  </a:lnTo>
                  <a:lnTo>
                    <a:pt x="407" y="19"/>
                  </a:lnTo>
                  <a:lnTo>
                    <a:pt x="454" y="27"/>
                  </a:lnTo>
                  <a:lnTo>
                    <a:pt x="500" y="36"/>
                  </a:lnTo>
                  <a:lnTo>
                    <a:pt x="547" y="46"/>
                  </a:lnTo>
                  <a:lnTo>
                    <a:pt x="587" y="57"/>
                  </a:lnTo>
                  <a:lnTo>
                    <a:pt x="627" y="69"/>
                  </a:lnTo>
                  <a:lnTo>
                    <a:pt x="665" y="82"/>
                  </a:lnTo>
                  <a:lnTo>
                    <a:pt x="703" y="95"/>
                  </a:lnTo>
                  <a:lnTo>
                    <a:pt x="741" y="109"/>
                  </a:lnTo>
                  <a:lnTo>
                    <a:pt x="777" y="124"/>
                  </a:lnTo>
                  <a:lnTo>
                    <a:pt x="810" y="139"/>
                  </a:lnTo>
                  <a:lnTo>
                    <a:pt x="844" y="154"/>
                  </a:lnTo>
                  <a:lnTo>
                    <a:pt x="874" y="166"/>
                  </a:lnTo>
                  <a:lnTo>
                    <a:pt x="903" y="179"/>
                  </a:lnTo>
                  <a:lnTo>
                    <a:pt x="929" y="192"/>
                  </a:lnTo>
                  <a:lnTo>
                    <a:pt x="954" y="202"/>
                  </a:lnTo>
                  <a:lnTo>
                    <a:pt x="975" y="211"/>
                  </a:lnTo>
                  <a:lnTo>
                    <a:pt x="992" y="219"/>
                  </a:lnTo>
                  <a:lnTo>
                    <a:pt x="1007" y="223"/>
                  </a:lnTo>
                  <a:lnTo>
                    <a:pt x="1019" y="225"/>
                  </a:lnTo>
                  <a:lnTo>
                    <a:pt x="1038" y="228"/>
                  </a:lnTo>
                  <a:lnTo>
                    <a:pt x="1057" y="230"/>
                  </a:lnTo>
                  <a:lnTo>
                    <a:pt x="1074" y="228"/>
                  </a:lnTo>
                  <a:lnTo>
                    <a:pt x="1087" y="228"/>
                  </a:lnTo>
                  <a:lnTo>
                    <a:pt x="1099" y="225"/>
                  </a:lnTo>
                  <a:lnTo>
                    <a:pt x="1108" y="225"/>
                  </a:lnTo>
                  <a:lnTo>
                    <a:pt x="1114" y="223"/>
                  </a:lnTo>
                  <a:lnTo>
                    <a:pt x="1116" y="223"/>
                  </a:lnTo>
                  <a:lnTo>
                    <a:pt x="1114" y="217"/>
                  </a:lnTo>
                  <a:lnTo>
                    <a:pt x="1112" y="200"/>
                  </a:lnTo>
                  <a:lnTo>
                    <a:pt x="1110" y="179"/>
                  </a:lnTo>
                  <a:lnTo>
                    <a:pt x="1112" y="158"/>
                  </a:lnTo>
                  <a:lnTo>
                    <a:pt x="1114" y="149"/>
                  </a:lnTo>
                  <a:lnTo>
                    <a:pt x="1118" y="141"/>
                  </a:lnTo>
                  <a:lnTo>
                    <a:pt x="1123" y="135"/>
                  </a:lnTo>
                  <a:lnTo>
                    <a:pt x="1131" y="128"/>
                  </a:lnTo>
                  <a:lnTo>
                    <a:pt x="1139" y="126"/>
                  </a:lnTo>
                  <a:lnTo>
                    <a:pt x="1152" y="124"/>
                  </a:lnTo>
                  <a:lnTo>
                    <a:pt x="1165" y="122"/>
                  </a:lnTo>
                  <a:lnTo>
                    <a:pt x="1180" y="124"/>
                  </a:lnTo>
                  <a:lnTo>
                    <a:pt x="1207" y="135"/>
                  </a:lnTo>
                  <a:lnTo>
                    <a:pt x="1224" y="152"/>
                  </a:lnTo>
                  <a:lnTo>
                    <a:pt x="1232" y="175"/>
                  </a:lnTo>
                  <a:lnTo>
                    <a:pt x="1232" y="200"/>
                  </a:lnTo>
                  <a:lnTo>
                    <a:pt x="1230" y="217"/>
                  </a:lnTo>
                  <a:lnTo>
                    <a:pt x="1224" y="232"/>
                  </a:lnTo>
                  <a:lnTo>
                    <a:pt x="1213" y="244"/>
                  </a:lnTo>
                  <a:lnTo>
                    <a:pt x="1199" y="255"/>
                  </a:lnTo>
                  <a:lnTo>
                    <a:pt x="1180" y="266"/>
                  </a:lnTo>
                  <a:lnTo>
                    <a:pt x="1156" y="270"/>
                  </a:lnTo>
                  <a:lnTo>
                    <a:pt x="1129" y="274"/>
                  </a:lnTo>
                  <a:lnTo>
                    <a:pt x="1097" y="272"/>
                  </a:lnTo>
                  <a:lnTo>
                    <a:pt x="1078" y="270"/>
                  </a:lnTo>
                  <a:lnTo>
                    <a:pt x="1057" y="266"/>
                  </a:lnTo>
                  <a:lnTo>
                    <a:pt x="1032" y="259"/>
                  </a:lnTo>
                  <a:lnTo>
                    <a:pt x="1004" y="253"/>
                  </a:lnTo>
                  <a:lnTo>
                    <a:pt x="975" y="244"/>
                  </a:lnTo>
                  <a:lnTo>
                    <a:pt x="943" y="236"/>
                  </a:lnTo>
                  <a:lnTo>
                    <a:pt x="912" y="228"/>
                  </a:lnTo>
                  <a:lnTo>
                    <a:pt x="880" y="217"/>
                  </a:lnTo>
                  <a:lnTo>
                    <a:pt x="846" y="209"/>
                  </a:lnTo>
                  <a:lnTo>
                    <a:pt x="815" y="198"/>
                  </a:lnTo>
                  <a:lnTo>
                    <a:pt x="785" y="190"/>
                  </a:lnTo>
                  <a:lnTo>
                    <a:pt x="755" y="181"/>
                  </a:lnTo>
                  <a:lnTo>
                    <a:pt x="728" y="173"/>
                  </a:lnTo>
                  <a:lnTo>
                    <a:pt x="703" y="168"/>
                  </a:lnTo>
                  <a:lnTo>
                    <a:pt x="682" y="162"/>
                  </a:lnTo>
                  <a:lnTo>
                    <a:pt x="663" y="160"/>
                  </a:lnTo>
                  <a:lnTo>
                    <a:pt x="606" y="154"/>
                  </a:lnTo>
                  <a:lnTo>
                    <a:pt x="551" y="149"/>
                  </a:lnTo>
                  <a:lnTo>
                    <a:pt x="498" y="147"/>
                  </a:lnTo>
                  <a:lnTo>
                    <a:pt x="447" y="147"/>
                  </a:lnTo>
                  <a:lnTo>
                    <a:pt x="401" y="147"/>
                  </a:lnTo>
                  <a:lnTo>
                    <a:pt x="355" y="147"/>
                  </a:lnTo>
                  <a:lnTo>
                    <a:pt x="310" y="149"/>
                  </a:lnTo>
                  <a:lnTo>
                    <a:pt x="268" y="152"/>
                  </a:lnTo>
                  <a:lnTo>
                    <a:pt x="228" y="156"/>
                  </a:lnTo>
                  <a:lnTo>
                    <a:pt x="190" y="158"/>
                  </a:lnTo>
                  <a:lnTo>
                    <a:pt x="154" y="160"/>
                  </a:lnTo>
                  <a:lnTo>
                    <a:pt x="120" y="162"/>
                  </a:lnTo>
                  <a:lnTo>
                    <a:pt x="87" y="162"/>
                  </a:lnTo>
                  <a:lnTo>
                    <a:pt x="57" y="162"/>
                  </a:lnTo>
                  <a:lnTo>
                    <a:pt x="28" y="160"/>
                  </a:lnTo>
                  <a:lnTo>
                    <a:pt x="0" y="158"/>
                  </a:lnTo>
                  <a:lnTo>
                    <a:pt x="23" y="21"/>
                  </a:lnTo>
                  <a:close/>
                </a:path>
              </a:pathLst>
            </a:custGeom>
            <a:solidFill>
              <a:srgbClr val="7BA62B"/>
            </a:solidFill>
            <a:ln w="9525">
              <a:noFill/>
              <a:round/>
              <a:headEnd/>
              <a:tailEnd/>
            </a:ln>
          </p:spPr>
          <p:txBody>
            <a:bodyPr/>
            <a:lstStyle/>
            <a:p>
              <a:endParaRPr lang="en-US"/>
            </a:p>
          </p:txBody>
        </p:sp>
        <p:sp>
          <p:nvSpPr>
            <p:cNvPr id="131104" name="Freeform 111"/>
            <p:cNvSpPr>
              <a:spLocks/>
            </p:cNvSpPr>
            <p:nvPr/>
          </p:nvSpPr>
          <p:spPr bwMode="auto">
            <a:xfrm>
              <a:off x="2919" y="1355"/>
              <a:ext cx="989" cy="162"/>
            </a:xfrm>
            <a:custGeom>
              <a:avLst/>
              <a:gdLst>
                <a:gd name="T0" fmla="*/ 124 w 989"/>
                <a:gd name="T1" fmla="*/ 70 h 162"/>
                <a:gd name="T2" fmla="*/ 152 w 989"/>
                <a:gd name="T3" fmla="*/ 65 h 162"/>
                <a:gd name="T4" fmla="*/ 200 w 989"/>
                <a:gd name="T5" fmla="*/ 59 h 162"/>
                <a:gd name="T6" fmla="*/ 268 w 989"/>
                <a:gd name="T7" fmla="*/ 55 h 162"/>
                <a:gd name="T8" fmla="*/ 346 w 989"/>
                <a:gd name="T9" fmla="*/ 49 h 162"/>
                <a:gd name="T10" fmla="*/ 428 w 989"/>
                <a:gd name="T11" fmla="*/ 46 h 162"/>
                <a:gd name="T12" fmla="*/ 515 w 989"/>
                <a:gd name="T13" fmla="*/ 49 h 162"/>
                <a:gd name="T14" fmla="*/ 595 w 989"/>
                <a:gd name="T15" fmla="*/ 55 h 162"/>
                <a:gd name="T16" fmla="*/ 667 w 989"/>
                <a:gd name="T17" fmla="*/ 70 h 162"/>
                <a:gd name="T18" fmla="*/ 734 w 989"/>
                <a:gd name="T19" fmla="*/ 84 h 162"/>
                <a:gd name="T20" fmla="*/ 797 w 989"/>
                <a:gd name="T21" fmla="*/ 101 h 162"/>
                <a:gd name="T22" fmla="*/ 854 w 989"/>
                <a:gd name="T23" fmla="*/ 118 h 162"/>
                <a:gd name="T24" fmla="*/ 905 w 989"/>
                <a:gd name="T25" fmla="*/ 133 h 162"/>
                <a:gd name="T26" fmla="*/ 943 w 989"/>
                <a:gd name="T27" fmla="*/ 146 h 162"/>
                <a:gd name="T28" fmla="*/ 973 w 989"/>
                <a:gd name="T29" fmla="*/ 156 h 162"/>
                <a:gd name="T30" fmla="*/ 987 w 989"/>
                <a:gd name="T31" fmla="*/ 162 h 162"/>
                <a:gd name="T32" fmla="*/ 987 w 989"/>
                <a:gd name="T33" fmla="*/ 162 h 162"/>
                <a:gd name="T34" fmla="*/ 975 w 989"/>
                <a:gd name="T35" fmla="*/ 156 h 162"/>
                <a:gd name="T36" fmla="*/ 947 w 989"/>
                <a:gd name="T37" fmla="*/ 146 h 162"/>
                <a:gd name="T38" fmla="*/ 909 w 989"/>
                <a:gd name="T39" fmla="*/ 133 h 162"/>
                <a:gd name="T40" fmla="*/ 861 w 989"/>
                <a:gd name="T41" fmla="*/ 116 h 162"/>
                <a:gd name="T42" fmla="*/ 804 w 989"/>
                <a:gd name="T43" fmla="*/ 95 h 162"/>
                <a:gd name="T44" fmla="*/ 738 w 989"/>
                <a:gd name="T45" fmla="*/ 72 h 162"/>
                <a:gd name="T46" fmla="*/ 665 w 989"/>
                <a:gd name="T47" fmla="*/ 46 h 162"/>
                <a:gd name="T48" fmla="*/ 584 w 989"/>
                <a:gd name="T49" fmla="*/ 21 h 162"/>
                <a:gd name="T50" fmla="*/ 489 w 989"/>
                <a:gd name="T51" fmla="*/ 6 h 162"/>
                <a:gd name="T52" fmla="*/ 386 w 989"/>
                <a:gd name="T53" fmla="*/ 0 h 162"/>
                <a:gd name="T54" fmla="*/ 283 w 989"/>
                <a:gd name="T55" fmla="*/ 2 h 162"/>
                <a:gd name="T56" fmla="*/ 186 w 989"/>
                <a:gd name="T57" fmla="*/ 6 h 162"/>
                <a:gd name="T58" fmla="*/ 103 w 989"/>
                <a:gd name="T59" fmla="*/ 15 h 162"/>
                <a:gd name="T60" fmla="*/ 40 w 989"/>
                <a:gd name="T61" fmla="*/ 21 h 162"/>
                <a:gd name="T62" fmla="*/ 4 w 989"/>
                <a:gd name="T63" fmla="*/ 27 h 162"/>
                <a:gd name="T64" fmla="*/ 120 w 989"/>
                <a:gd name="T65" fmla="*/ 7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9"/>
                <a:gd name="T100" fmla="*/ 0 h 162"/>
                <a:gd name="T101" fmla="*/ 989 w 98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9" h="162">
                  <a:moveTo>
                    <a:pt x="120" y="70"/>
                  </a:moveTo>
                  <a:lnTo>
                    <a:pt x="124" y="70"/>
                  </a:lnTo>
                  <a:lnTo>
                    <a:pt x="135" y="67"/>
                  </a:lnTo>
                  <a:lnTo>
                    <a:pt x="152" y="65"/>
                  </a:lnTo>
                  <a:lnTo>
                    <a:pt x="173" y="63"/>
                  </a:lnTo>
                  <a:lnTo>
                    <a:pt x="200" y="59"/>
                  </a:lnTo>
                  <a:lnTo>
                    <a:pt x="232" y="57"/>
                  </a:lnTo>
                  <a:lnTo>
                    <a:pt x="268" y="55"/>
                  </a:lnTo>
                  <a:lnTo>
                    <a:pt x="306" y="51"/>
                  </a:lnTo>
                  <a:lnTo>
                    <a:pt x="346" y="49"/>
                  </a:lnTo>
                  <a:lnTo>
                    <a:pt x="386" y="46"/>
                  </a:lnTo>
                  <a:lnTo>
                    <a:pt x="428" y="46"/>
                  </a:lnTo>
                  <a:lnTo>
                    <a:pt x="473" y="46"/>
                  </a:lnTo>
                  <a:lnTo>
                    <a:pt x="515" y="49"/>
                  </a:lnTo>
                  <a:lnTo>
                    <a:pt x="555" y="51"/>
                  </a:lnTo>
                  <a:lnTo>
                    <a:pt x="595" y="55"/>
                  </a:lnTo>
                  <a:lnTo>
                    <a:pt x="631" y="61"/>
                  </a:lnTo>
                  <a:lnTo>
                    <a:pt x="667" y="70"/>
                  </a:lnTo>
                  <a:lnTo>
                    <a:pt x="700" y="76"/>
                  </a:lnTo>
                  <a:lnTo>
                    <a:pt x="734" y="84"/>
                  </a:lnTo>
                  <a:lnTo>
                    <a:pt x="766" y="93"/>
                  </a:lnTo>
                  <a:lnTo>
                    <a:pt x="797" y="101"/>
                  </a:lnTo>
                  <a:lnTo>
                    <a:pt x="827" y="110"/>
                  </a:lnTo>
                  <a:lnTo>
                    <a:pt x="854" y="118"/>
                  </a:lnTo>
                  <a:lnTo>
                    <a:pt x="880" y="127"/>
                  </a:lnTo>
                  <a:lnTo>
                    <a:pt x="905" y="133"/>
                  </a:lnTo>
                  <a:lnTo>
                    <a:pt x="926" y="141"/>
                  </a:lnTo>
                  <a:lnTo>
                    <a:pt x="943" y="146"/>
                  </a:lnTo>
                  <a:lnTo>
                    <a:pt x="960" y="152"/>
                  </a:lnTo>
                  <a:lnTo>
                    <a:pt x="973" y="156"/>
                  </a:lnTo>
                  <a:lnTo>
                    <a:pt x="981" y="160"/>
                  </a:lnTo>
                  <a:lnTo>
                    <a:pt x="987" y="162"/>
                  </a:lnTo>
                  <a:lnTo>
                    <a:pt x="989" y="162"/>
                  </a:lnTo>
                  <a:lnTo>
                    <a:pt x="987" y="162"/>
                  </a:lnTo>
                  <a:lnTo>
                    <a:pt x="983" y="160"/>
                  </a:lnTo>
                  <a:lnTo>
                    <a:pt x="975" y="156"/>
                  </a:lnTo>
                  <a:lnTo>
                    <a:pt x="962" y="152"/>
                  </a:lnTo>
                  <a:lnTo>
                    <a:pt x="947" y="146"/>
                  </a:lnTo>
                  <a:lnTo>
                    <a:pt x="930" y="139"/>
                  </a:lnTo>
                  <a:lnTo>
                    <a:pt x="909" y="133"/>
                  </a:lnTo>
                  <a:lnTo>
                    <a:pt x="888" y="124"/>
                  </a:lnTo>
                  <a:lnTo>
                    <a:pt x="861" y="116"/>
                  </a:lnTo>
                  <a:lnTo>
                    <a:pt x="833" y="105"/>
                  </a:lnTo>
                  <a:lnTo>
                    <a:pt x="804" y="95"/>
                  </a:lnTo>
                  <a:lnTo>
                    <a:pt x="772" y="82"/>
                  </a:lnTo>
                  <a:lnTo>
                    <a:pt x="738" y="72"/>
                  </a:lnTo>
                  <a:lnTo>
                    <a:pt x="703" y="59"/>
                  </a:lnTo>
                  <a:lnTo>
                    <a:pt x="665" y="46"/>
                  </a:lnTo>
                  <a:lnTo>
                    <a:pt x="627" y="34"/>
                  </a:lnTo>
                  <a:lnTo>
                    <a:pt x="584" y="21"/>
                  </a:lnTo>
                  <a:lnTo>
                    <a:pt x="538" y="13"/>
                  </a:lnTo>
                  <a:lnTo>
                    <a:pt x="489" y="6"/>
                  </a:lnTo>
                  <a:lnTo>
                    <a:pt x="439" y="2"/>
                  </a:lnTo>
                  <a:lnTo>
                    <a:pt x="386" y="0"/>
                  </a:lnTo>
                  <a:lnTo>
                    <a:pt x="335" y="0"/>
                  </a:lnTo>
                  <a:lnTo>
                    <a:pt x="283" y="2"/>
                  </a:lnTo>
                  <a:lnTo>
                    <a:pt x="234" y="4"/>
                  </a:lnTo>
                  <a:lnTo>
                    <a:pt x="186" y="6"/>
                  </a:lnTo>
                  <a:lnTo>
                    <a:pt x="141" y="11"/>
                  </a:lnTo>
                  <a:lnTo>
                    <a:pt x="103" y="15"/>
                  </a:lnTo>
                  <a:lnTo>
                    <a:pt x="67" y="19"/>
                  </a:lnTo>
                  <a:lnTo>
                    <a:pt x="40" y="21"/>
                  </a:lnTo>
                  <a:lnTo>
                    <a:pt x="19" y="25"/>
                  </a:lnTo>
                  <a:lnTo>
                    <a:pt x="4" y="27"/>
                  </a:lnTo>
                  <a:lnTo>
                    <a:pt x="0" y="27"/>
                  </a:lnTo>
                  <a:lnTo>
                    <a:pt x="120" y="70"/>
                  </a:lnTo>
                  <a:close/>
                </a:path>
              </a:pathLst>
            </a:custGeom>
            <a:solidFill>
              <a:srgbClr val="000000"/>
            </a:solidFill>
            <a:ln w="9525">
              <a:noFill/>
              <a:round/>
              <a:headEnd/>
              <a:tailEnd/>
            </a:ln>
          </p:spPr>
          <p:txBody>
            <a:bodyPr/>
            <a:lstStyle/>
            <a:p>
              <a:endParaRPr lang="en-US"/>
            </a:p>
          </p:txBody>
        </p:sp>
        <p:sp>
          <p:nvSpPr>
            <p:cNvPr id="131105" name="Freeform 112"/>
            <p:cNvSpPr>
              <a:spLocks/>
            </p:cNvSpPr>
            <p:nvPr/>
          </p:nvSpPr>
          <p:spPr bwMode="auto">
            <a:xfrm>
              <a:off x="2946" y="1279"/>
              <a:ext cx="998" cy="247"/>
            </a:xfrm>
            <a:custGeom>
              <a:avLst/>
              <a:gdLst>
                <a:gd name="T0" fmla="*/ 91 w 998"/>
                <a:gd name="T1" fmla="*/ 42 h 247"/>
                <a:gd name="T2" fmla="*/ 125 w 998"/>
                <a:gd name="T3" fmla="*/ 44 h 247"/>
                <a:gd name="T4" fmla="*/ 186 w 998"/>
                <a:gd name="T5" fmla="*/ 49 h 247"/>
                <a:gd name="T6" fmla="*/ 264 w 998"/>
                <a:gd name="T7" fmla="*/ 55 h 247"/>
                <a:gd name="T8" fmla="*/ 353 w 998"/>
                <a:gd name="T9" fmla="*/ 63 h 247"/>
                <a:gd name="T10" fmla="*/ 446 w 998"/>
                <a:gd name="T11" fmla="*/ 74 h 247"/>
                <a:gd name="T12" fmla="*/ 532 w 998"/>
                <a:gd name="T13" fmla="*/ 87 h 247"/>
                <a:gd name="T14" fmla="*/ 606 w 998"/>
                <a:gd name="T15" fmla="*/ 101 h 247"/>
                <a:gd name="T16" fmla="*/ 663 w 998"/>
                <a:gd name="T17" fmla="*/ 118 h 247"/>
                <a:gd name="T18" fmla="*/ 722 w 998"/>
                <a:gd name="T19" fmla="*/ 139 h 247"/>
                <a:gd name="T20" fmla="*/ 783 w 998"/>
                <a:gd name="T21" fmla="*/ 160 h 247"/>
                <a:gd name="T22" fmla="*/ 844 w 998"/>
                <a:gd name="T23" fmla="*/ 184 h 247"/>
                <a:gd name="T24" fmla="*/ 897 w 998"/>
                <a:gd name="T25" fmla="*/ 205 h 247"/>
                <a:gd name="T26" fmla="*/ 943 w 998"/>
                <a:gd name="T27" fmla="*/ 224 h 247"/>
                <a:gd name="T28" fmla="*/ 977 w 998"/>
                <a:gd name="T29" fmla="*/ 238 h 247"/>
                <a:gd name="T30" fmla="*/ 996 w 998"/>
                <a:gd name="T31" fmla="*/ 247 h 247"/>
                <a:gd name="T32" fmla="*/ 996 w 998"/>
                <a:gd name="T33" fmla="*/ 245 h 247"/>
                <a:gd name="T34" fmla="*/ 977 w 998"/>
                <a:gd name="T35" fmla="*/ 236 h 247"/>
                <a:gd name="T36" fmla="*/ 941 w 998"/>
                <a:gd name="T37" fmla="*/ 222 h 247"/>
                <a:gd name="T38" fmla="*/ 893 w 998"/>
                <a:gd name="T39" fmla="*/ 200 h 247"/>
                <a:gd name="T40" fmla="*/ 836 w 998"/>
                <a:gd name="T41" fmla="*/ 175 h 247"/>
                <a:gd name="T42" fmla="*/ 770 w 998"/>
                <a:gd name="T43" fmla="*/ 148 h 247"/>
                <a:gd name="T44" fmla="*/ 703 w 998"/>
                <a:gd name="T45" fmla="*/ 120 h 247"/>
                <a:gd name="T46" fmla="*/ 635 w 998"/>
                <a:gd name="T47" fmla="*/ 95 h 247"/>
                <a:gd name="T48" fmla="*/ 547 w 998"/>
                <a:gd name="T49" fmla="*/ 63 h 247"/>
                <a:gd name="T50" fmla="*/ 439 w 998"/>
                <a:gd name="T51" fmla="*/ 36 h 247"/>
                <a:gd name="T52" fmla="*/ 342 w 998"/>
                <a:gd name="T53" fmla="*/ 17 h 247"/>
                <a:gd name="T54" fmla="*/ 254 w 998"/>
                <a:gd name="T55" fmla="*/ 6 h 247"/>
                <a:gd name="T56" fmla="*/ 175 w 998"/>
                <a:gd name="T57" fmla="*/ 2 h 247"/>
                <a:gd name="T58" fmla="*/ 110 w 998"/>
                <a:gd name="T59" fmla="*/ 2 h 247"/>
                <a:gd name="T60" fmla="*/ 59 w 998"/>
                <a:gd name="T61" fmla="*/ 4 h 247"/>
                <a:gd name="T62" fmla="*/ 24 w 998"/>
                <a:gd name="T63" fmla="*/ 11 h 247"/>
                <a:gd name="T64" fmla="*/ 0 w 998"/>
                <a:gd name="T65" fmla="*/ 17 h 247"/>
                <a:gd name="T66" fmla="*/ 13 w 998"/>
                <a:gd name="T67" fmla="*/ 27 h 247"/>
                <a:gd name="T68" fmla="*/ 51 w 998"/>
                <a:gd name="T69" fmla="*/ 36 h 247"/>
                <a:gd name="T70" fmla="*/ 83 w 998"/>
                <a:gd name="T71" fmla="*/ 42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8"/>
                <a:gd name="T109" fmla="*/ 0 h 247"/>
                <a:gd name="T110" fmla="*/ 998 w 998"/>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8" h="247">
                  <a:moveTo>
                    <a:pt x="87" y="42"/>
                  </a:moveTo>
                  <a:lnTo>
                    <a:pt x="91" y="42"/>
                  </a:lnTo>
                  <a:lnTo>
                    <a:pt x="104" y="42"/>
                  </a:lnTo>
                  <a:lnTo>
                    <a:pt x="125" y="44"/>
                  </a:lnTo>
                  <a:lnTo>
                    <a:pt x="152" y="46"/>
                  </a:lnTo>
                  <a:lnTo>
                    <a:pt x="186" y="49"/>
                  </a:lnTo>
                  <a:lnTo>
                    <a:pt x="222" y="51"/>
                  </a:lnTo>
                  <a:lnTo>
                    <a:pt x="264" y="55"/>
                  </a:lnTo>
                  <a:lnTo>
                    <a:pt x="308" y="59"/>
                  </a:lnTo>
                  <a:lnTo>
                    <a:pt x="353" y="63"/>
                  </a:lnTo>
                  <a:lnTo>
                    <a:pt x="399" y="68"/>
                  </a:lnTo>
                  <a:lnTo>
                    <a:pt x="446" y="74"/>
                  </a:lnTo>
                  <a:lnTo>
                    <a:pt x="490" y="80"/>
                  </a:lnTo>
                  <a:lnTo>
                    <a:pt x="532" y="87"/>
                  </a:lnTo>
                  <a:lnTo>
                    <a:pt x="570" y="93"/>
                  </a:lnTo>
                  <a:lnTo>
                    <a:pt x="606" y="101"/>
                  </a:lnTo>
                  <a:lnTo>
                    <a:pt x="635" y="110"/>
                  </a:lnTo>
                  <a:lnTo>
                    <a:pt x="663" y="118"/>
                  </a:lnTo>
                  <a:lnTo>
                    <a:pt x="692" y="129"/>
                  </a:lnTo>
                  <a:lnTo>
                    <a:pt x="722" y="139"/>
                  </a:lnTo>
                  <a:lnTo>
                    <a:pt x="754" y="150"/>
                  </a:lnTo>
                  <a:lnTo>
                    <a:pt x="783" y="160"/>
                  </a:lnTo>
                  <a:lnTo>
                    <a:pt x="815" y="173"/>
                  </a:lnTo>
                  <a:lnTo>
                    <a:pt x="844" y="184"/>
                  </a:lnTo>
                  <a:lnTo>
                    <a:pt x="872" y="194"/>
                  </a:lnTo>
                  <a:lnTo>
                    <a:pt x="897" y="205"/>
                  </a:lnTo>
                  <a:lnTo>
                    <a:pt x="922" y="215"/>
                  </a:lnTo>
                  <a:lnTo>
                    <a:pt x="943" y="224"/>
                  </a:lnTo>
                  <a:lnTo>
                    <a:pt x="962" y="232"/>
                  </a:lnTo>
                  <a:lnTo>
                    <a:pt x="977" y="238"/>
                  </a:lnTo>
                  <a:lnTo>
                    <a:pt x="988" y="243"/>
                  </a:lnTo>
                  <a:lnTo>
                    <a:pt x="996" y="247"/>
                  </a:lnTo>
                  <a:lnTo>
                    <a:pt x="998" y="247"/>
                  </a:lnTo>
                  <a:lnTo>
                    <a:pt x="996" y="245"/>
                  </a:lnTo>
                  <a:lnTo>
                    <a:pt x="988" y="243"/>
                  </a:lnTo>
                  <a:lnTo>
                    <a:pt x="977" y="236"/>
                  </a:lnTo>
                  <a:lnTo>
                    <a:pt x="960" y="230"/>
                  </a:lnTo>
                  <a:lnTo>
                    <a:pt x="941" y="222"/>
                  </a:lnTo>
                  <a:lnTo>
                    <a:pt x="918" y="211"/>
                  </a:lnTo>
                  <a:lnTo>
                    <a:pt x="893" y="200"/>
                  </a:lnTo>
                  <a:lnTo>
                    <a:pt x="865" y="188"/>
                  </a:lnTo>
                  <a:lnTo>
                    <a:pt x="836" y="175"/>
                  </a:lnTo>
                  <a:lnTo>
                    <a:pt x="804" y="160"/>
                  </a:lnTo>
                  <a:lnTo>
                    <a:pt x="770" y="148"/>
                  </a:lnTo>
                  <a:lnTo>
                    <a:pt x="737" y="133"/>
                  </a:lnTo>
                  <a:lnTo>
                    <a:pt x="703" y="120"/>
                  </a:lnTo>
                  <a:lnTo>
                    <a:pt x="669" y="108"/>
                  </a:lnTo>
                  <a:lnTo>
                    <a:pt x="635" y="95"/>
                  </a:lnTo>
                  <a:lnTo>
                    <a:pt x="602" y="82"/>
                  </a:lnTo>
                  <a:lnTo>
                    <a:pt x="547" y="63"/>
                  </a:lnTo>
                  <a:lnTo>
                    <a:pt x="492" y="49"/>
                  </a:lnTo>
                  <a:lnTo>
                    <a:pt x="439" y="36"/>
                  </a:lnTo>
                  <a:lnTo>
                    <a:pt x="391" y="25"/>
                  </a:lnTo>
                  <a:lnTo>
                    <a:pt x="342" y="17"/>
                  </a:lnTo>
                  <a:lnTo>
                    <a:pt x="296" y="11"/>
                  </a:lnTo>
                  <a:lnTo>
                    <a:pt x="254" y="6"/>
                  </a:lnTo>
                  <a:lnTo>
                    <a:pt x="213" y="2"/>
                  </a:lnTo>
                  <a:lnTo>
                    <a:pt x="175" y="2"/>
                  </a:lnTo>
                  <a:lnTo>
                    <a:pt x="142" y="0"/>
                  </a:lnTo>
                  <a:lnTo>
                    <a:pt x="110" y="2"/>
                  </a:lnTo>
                  <a:lnTo>
                    <a:pt x="83" y="2"/>
                  </a:lnTo>
                  <a:lnTo>
                    <a:pt x="59" y="4"/>
                  </a:lnTo>
                  <a:lnTo>
                    <a:pt x="38" y="6"/>
                  </a:lnTo>
                  <a:lnTo>
                    <a:pt x="24" y="11"/>
                  </a:lnTo>
                  <a:lnTo>
                    <a:pt x="11" y="13"/>
                  </a:lnTo>
                  <a:lnTo>
                    <a:pt x="0" y="17"/>
                  </a:lnTo>
                  <a:lnTo>
                    <a:pt x="2" y="23"/>
                  </a:lnTo>
                  <a:lnTo>
                    <a:pt x="13" y="27"/>
                  </a:lnTo>
                  <a:lnTo>
                    <a:pt x="30" y="32"/>
                  </a:lnTo>
                  <a:lnTo>
                    <a:pt x="51" y="36"/>
                  </a:lnTo>
                  <a:lnTo>
                    <a:pt x="68" y="40"/>
                  </a:lnTo>
                  <a:lnTo>
                    <a:pt x="83" y="42"/>
                  </a:lnTo>
                  <a:lnTo>
                    <a:pt x="87" y="42"/>
                  </a:lnTo>
                  <a:close/>
                </a:path>
              </a:pathLst>
            </a:custGeom>
            <a:solidFill>
              <a:srgbClr val="FFFFFF"/>
            </a:solidFill>
            <a:ln w="9525">
              <a:noFill/>
              <a:round/>
              <a:headEnd/>
              <a:tailEnd/>
            </a:ln>
          </p:spPr>
          <p:txBody>
            <a:bodyPr/>
            <a:lstStyle/>
            <a:p>
              <a:endParaRPr lang="en-US"/>
            </a:p>
          </p:txBody>
        </p:sp>
        <p:sp>
          <p:nvSpPr>
            <p:cNvPr id="131106" name="Freeform 113"/>
            <p:cNvSpPr>
              <a:spLocks/>
            </p:cNvSpPr>
            <p:nvPr/>
          </p:nvSpPr>
          <p:spPr bwMode="auto">
            <a:xfrm>
              <a:off x="4046" y="1456"/>
              <a:ext cx="76" cy="66"/>
            </a:xfrm>
            <a:custGeom>
              <a:avLst/>
              <a:gdLst>
                <a:gd name="T0" fmla="*/ 76 w 76"/>
                <a:gd name="T1" fmla="*/ 0 h 66"/>
                <a:gd name="T2" fmla="*/ 76 w 76"/>
                <a:gd name="T3" fmla="*/ 7 h 66"/>
                <a:gd name="T4" fmla="*/ 73 w 76"/>
                <a:gd name="T5" fmla="*/ 21 h 66"/>
                <a:gd name="T6" fmla="*/ 65 w 76"/>
                <a:gd name="T7" fmla="*/ 38 h 66"/>
                <a:gd name="T8" fmla="*/ 46 w 76"/>
                <a:gd name="T9" fmla="*/ 55 h 66"/>
                <a:gd name="T10" fmla="*/ 25 w 76"/>
                <a:gd name="T11" fmla="*/ 64 h 66"/>
                <a:gd name="T12" fmla="*/ 10 w 76"/>
                <a:gd name="T13" fmla="*/ 66 h 66"/>
                <a:gd name="T14" fmla="*/ 2 w 76"/>
                <a:gd name="T15" fmla="*/ 64 h 66"/>
                <a:gd name="T16" fmla="*/ 0 w 76"/>
                <a:gd name="T17" fmla="*/ 61 h 66"/>
                <a:gd name="T18" fmla="*/ 76 w 76"/>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6"/>
                <a:gd name="T32" fmla="*/ 76 w 76"/>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6">
                  <a:moveTo>
                    <a:pt x="76" y="0"/>
                  </a:moveTo>
                  <a:lnTo>
                    <a:pt x="76" y="7"/>
                  </a:lnTo>
                  <a:lnTo>
                    <a:pt x="73" y="21"/>
                  </a:lnTo>
                  <a:lnTo>
                    <a:pt x="65" y="38"/>
                  </a:lnTo>
                  <a:lnTo>
                    <a:pt x="46" y="55"/>
                  </a:lnTo>
                  <a:lnTo>
                    <a:pt x="25" y="64"/>
                  </a:lnTo>
                  <a:lnTo>
                    <a:pt x="10" y="66"/>
                  </a:lnTo>
                  <a:lnTo>
                    <a:pt x="2" y="64"/>
                  </a:lnTo>
                  <a:lnTo>
                    <a:pt x="0" y="61"/>
                  </a:lnTo>
                  <a:lnTo>
                    <a:pt x="76" y="0"/>
                  </a:lnTo>
                  <a:close/>
                </a:path>
              </a:pathLst>
            </a:custGeom>
            <a:solidFill>
              <a:srgbClr val="000000"/>
            </a:solidFill>
            <a:ln w="9525">
              <a:noFill/>
              <a:round/>
              <a:headEnd/>
              <a:tailEnd/>
            </a:ln>
          </p:spPr>
          <p:txBody>
            <a:bodyPr/>
            <a:lstStyle/>
            <a:p>
              <a:endParaRPr lang="en-US"/>
            </a:p>
          </p:txBody>
        </p:sp>
        <p:sp>
          <p:nvSpPr>
            <p:cNvPr id="131107" name="Freeform 114"/>
            <p:cNvSpPr>
              <a:spLocks/>
            </p:cNvSpPr>
            <p:nvPr/>
          </p:nvSpPr>
          <p:spPr bwMode="auto">
            <a:xfrm>
              <a:off x="4037" y="1414"/>
              <a:ext cx="66" cy="53"/>
            </a:xfrm>
            <a:custGeom>
              <a:avLst/>
              <a:gdLst>
                <a:gd name="T0" fmla="*/ 44 w 66"/>
                <a:gd name="T1" fmla="*/ 40 h 53"/>
                <a:gd name="T2" fmla="*/ 32 w 66"/>
                <a:gd name="T3" fmla="*/ 49 h 53"/>
                <a:gd name="T4" fmla="*/ 19 w 66"/>
                <a:gd name="T5" fmla="*/ 53 h 53"/>
                <a:gd name="T6" fmla="*/ 9 w 66"/>
                <a:gd name="T7" fmla="*/ 53 h 53"/>
                <a:gd name="T8" fmla="*/ 2 w 66"/>
                <a:gd name="T9" fmla="*/ 49 h 53"/>
                <a:gd name="T10" fmla="*/ 0 w 66"/>
                <a:gd name="T11" fmla="*/ 40 h 53"/>
                <a:gd name="T12" fmla="*/ 2 w 66"/>
                <a:gd name="T13" fmla="*/ 32 h 53"/>
                <a:gd name="T14" fmla="*/ 11 w 66"/>
                <a:gd name="T15" fmla="*/ 21 h 53"/>
                <a:gd name="T16" fmla="*/ 21 w 66"/>
                <a:gd name="T17" fmla="*/ 11 h 53"/>
                <a:gd name="T18" fmla="*/ 34 w 66"/>
                <a:gd name="T19" fmla="*/ 2 h 53"/>
                <a:gd name="T20" fmla="*/ 47 w 66"/>
                <a:gd name="T21" fmla="*/ 0 h 53"/>
                <a:gd name="T22" fmla="*/ 57 w 66"/>
                <a:gd name="T23" fmla="*/ 0 h 53"/>
                <a:gd name="T24" fmla="*/ 63 w 66"/>
                <a:gd name="T25" fmla="*/ 2 h 53"/>
                <a:gd name="T26" fmla="*/ 66 w 66"/>
                <a:gd name="T27" fmla="*/ 11 h 53"/>
                <a:gd name="T28" fmla="*/ 63 w 66"/>
                <a:gd name="T29" fmla="*/ 19 h 53"/>
                <a:gd name="T30" fmla="*/ 55 w 66"/>
                <a:gd name="T31" fmla="*/ 30 h 53"/>
                <a:gd name="T32" fmla="*/ 44 w 66"/>
                <a:gd name="T33" fmla="*/ 4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3"/>
                <a:gd name="T53" fmla="*/ 66 w 66"/>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3">
                  <a:moveTo>
                    <a:pt x="44" y="40"/>
                  </a:moveTo>
                  <a:lnTo>
                    <a:pt x="32" y="49"/>
                  </a:lnTo>
                  <a:lnTo>
                    <a:pt x="19" y="53"/>
                  </a:lnTo>
                  <a:lnTo>
                    <a:pt x="9" y="53"/>
                  </a:lnTo>
                  <a:lnTo>
                    <a:pt x="2" y="49"/>
                  </a:lnTo>
                  <a:lnTo>
                    <a:pt x="0" y="40"/>
                  </a:lnTo>
                  <a:lnTo>
                    <a:pt x="2" y="32"/>
                  </a:lnTo>
                  <a:lnTo>
                    <a:pt x="11" y="21"/>
                  </a:lnTo>
                  <a:lnTo>
                    <a:pt x="21" y="11"/>
                  </a:lnTo>
                  <a:lnTo>
                    <a:pt x="34" y="2"/>
                  </a:lnTo>
                  <a:lnTo>
                    <a:pt x="47" y="0"/>
                  </a:lnTo>
                  <a:lnTo>
                    <a:pt x="57" y="0"/>
                  </a:lnTo>
                  <a:lnTo>
                    <a:pt x="63" y="2"/>
                  </a:lnTo>
                  <a:lnTo>
                    <a:pt x="66" y="11"/>
                  </a:lnTo>
                  <a:lnTo>
                    <a:pt x="63" y="19"/>
                  </a:lnTo>
                  <a:lnTo>
                    <a:pt x="55" y="30"/>
                  </a:lnTo>
                  <a:lnTo>
                    <a:pt x="44" y="40"/>
                  </a:lnTo>
                  <a:close/>
                </a:path>
              </a:pathLst>
            </a:custGeom>
            <a:solidFill>
              <a:srgbClr val="FFFFFF"/>
            </a:solidFill>
            <a:ln w="9525">
              <a:noFill/>
              <a:round/>
              <a:headEnd/>
              <a:tailEnd/>
            </a:ln>
          </p:spPr>
          <p:txBody>
            <a:bodyPr/>
            <a:lstStyle/>
            <a:p>
              <a:endParaRPr lang="en-US"/>
            </a:p>
          </p:txBody>
        </p:sp>
        <p:sp>
          <p:nvSpPr>
            <p:cNvPr id="131108" name="Freeform 115"/>
            <p:cNvSpPr>
              <a:spLocks/>
            </p:cNvSpPr>
            <p:nvPr/>
          </p:nvSpPr>
          <p:spPr bwMode="auto">
            <a:xfrm>
              <a:off x="2579" y="2528"/>
              <a:ext cx="355" cy="1040"/>
            </a:xfrm>
            <a:custGeom>
              <a:avLst/>
              <a:gdLst>
                <a:gd name="T0" fmla="*/ 184 w 355"/>
                <a:gd name="T1" fmla="*/ 0 h 1040"/>
                <a:gd name="T2" fmla="*/ 175 w 355"/>
                <a:gd name="T3" fmla="*/ 38 h 1040"/>
                <a:gd name="T4" fmla="*/ 154 w 355"/>
                <a:gd name="T5" fmla="*/ 137 h 1040"/>
                <a:gd name="T6" fmla="*/ 125 w 355"/>
                <a:gd name="T7" fmla="*/ 280 h 1040"/>
                <a:gd name="T8" fmla="*/ 93 w 355"/>
                <a:gd name="T9" fmla="*/ 445 h 1040"/>
                <a:gd name="T10" fmla="*/ 59 w 355"/>
                <a:gd name="T11" fmla="*/ 612 h 1040"/>
                <a:gd name="T12" fmla="*/ 30 w 355"/>
                <a:gd name="T13" fmla="*/ 763 h 1040"/>
                <a:gd name="T14" fmla="*/ 9 w 355"/>
                <a:gd name="T15" fmla="*/ 875 h 1040"/>
                <a:gd name="T16" fmla="*/ 0 w 355"/>
                <a:gd name="T17" fmla="*/ 930 h 1040"/>
                <a:gd name="T18" fmla="*/ 2 w 355"/>
                <a:gd name="T19" fmla="*/ 949 h 1040"/>
                <a:gd name="T20" fmla="*/ 11 w 355"/>
                <a:gd name="T21" fmla="*/ 968 h 1040"/>
                <a:gd name="T22" fmla="*/ 26 w 355"/>
                <a:gd name="T23" fmla="*/ 985 h 1040"/>
                <a:gd name="T24" fmla="*/ 45 w 355"/>
                <a:gd name="T25" fmla="*/ 1002 h 1040"/>
                <a:gd name="T26" fmla="*/ 68 w 355"/>
                <a:gd name="T27" fmla="*/ 1017 h 1040"/>
                <a:gd name="T28" fmla="*/ 97 w 355"/>
                <a:gd name="T29" fmla="*/ 1027 h 1040"/>
                <a:gd name="T30" fmla="*/ 131 w 355"/>
                <a:gd name="T31" fmla="*/ 1036 h 1040"/>
                <a:gd name="T32" fmla="*/ 167 w 355"/>
                <a:gd name="T33" fmla="*/ 1040 h 1040"/>
                <a:gd name="T34" fmla="*/ 205 w 355"/>
                <a:gd name="T35" fmla="*/ 1038 h 1040"/>
                <a:gd name="T36" fmla="*/ 241 w 355"/>
                <a:gd name="T37" fmla="*/ 1031 h 1040"/>
                <a:gd name="T38" fmla="*/ 272 w 355"/>
                <a:gd name="T39" fmla="*/ 1021 h 1040"/>
                <a:gd name="T40" fmla="*/ 300 w 355"/>
                <a:gd name="T41" fmla="*/ 1010 h 1040"/>
                <a:gd name="T42" fmla="*/ 323 w 355"/>
                <a:gd name="T43" fmla="*/ 998 h 1040"/>
                <a:gd name="T44" fmla="*/ 340 w 355"/>
                <a:gd name="T45" fmla="*/ 987 h 1040"/>
                <a:gd name="T46" fmla="*/ 350 w 355"/>
                <a:gd name="T47" fmla="*/ 979 h 1040"/>
                <a:gd name="T48" fmla="*/ 355 w 355"/>
                <a:gd name="T49" fmla="*/ 976 h 1040"/>
                <a:gd name="T50" fmla="*/ 348 w 355"/>
                <a:gd name="T51" fmla="*/ 976 h 1040"/>
                <a:gd name="T52" fmla="*/ 329 w 355"/>
                <a:gd name="T53" fmla="*/ 979 h 1040"/>
                <a:gd name="T54" fmla="*/ 304 w 355"/>
                <a:gd name="T55" fmla="*/ 979 h 1040"/>
                <a:gd name="T56" fmla="*/ 275 w 355"/>
                <a:gd name="T57" fmla="*/ 979 h 1040"/>
                <a:gd name="T58" fmla="*/ 241 w 355"/>
                <a:gd name="T59" fmla="*/ 976 h 1040"/>
                <a:gd name="T60" fmla="*/ 211 w 355"/>
                <a:gd name="T61" fmla="*/ 970 h 1040"/>
                <a:gd name="T62" fmla="*/ 184 w 355"/>
                <a:gd name="T63" fmla="*/ 962 h 1040"/>
                <a:gd name="T64" fmla="*/ 167 w 355"/>
                <a:gd name="T65" fmla="*/ 947 h 1040"/>
                <a:gd name="T66" fmla="*/ 139 w 355"/>
                <a:gd name="T67" fmla="*/ 882 h 1040"/>
                <a:gd name="T68" fmla="*/ 129 w 355"/>
                <a:gd name="T69" fmla="*/ 763 h 1040"/>
                <a:gd name="T70" fmla="*/ 129 w 355"/>
                <a:gd name="T71" fmla="*/ 609 h 1040"/>
                <a:gd name="T72" fmla="*/ 139 w 355"/>
                <a:gd name="T73" fmla="*/ 441 h 1040"/>
                <a:gd name="T74" fmla="*/ 152 w 355"/>
                <a:gd name="T75" fmla="*/ 276 h 1040"/>
                <a:gd name="T76" fmla="*/ 167 w 355"/>
                <a:gd name="T77" fmla="*/ 135 h 1040"/>
                <a:gd name="T78" fmla="*/ 180 w 355"/>
                <a:gd name="T79" fmla="*/ 38 h 1040"/>
                <a:gd name="T80" fmla="*/ 184 w 355"/>
                <a:gd name="T81" fmla="*/ 0 h 10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5"/>
                <a:gd name="T124" fmla="*/ 0 h 1040"/>
                <a:gd name="T125" fmla="*/ 355 w 355"/>
                <a:gd name="T126" fmla="*/ 1040 h 10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5" h="1040">
                  <a:moveTo>
                    <a:pt x="184" y="0"/>
                  </a:moveTo>
                  <a:lnTo>
                    <a:pt x="175" y="38"/>
                  </a:lnTo>
                  <a:lnTo>
                    <a:pt x="154" y="137"/>
                  </a:lnTo>
                  <a:lnTo>
                    <a:pt x="125" y="280"/>
                  </a:lnTo>
                  <a:lnTo>
                    <a:pt x="93" y="445"/>
                  </a:lnTo>
                  <a:lnTo>
                    <a:pt x="59" y="612"/>
                  </a:lnTo>
                  <a:lnTo>
                    <a:pt x="30" y="763"/>
                  </a:lnTo>
                  <a:lnTo>
                    <a:pt x="9" y="875"/>
                  </a:lnTo>
                  <a:lnTo>
                    <a:pt x="0" y="930"/>
                  </a:lnTo>
                  <a:lnTo>
                    <a:pt x="2" y="949"/>
                  </a:lnTo>
                  <a:lnTo>
                    <a:pt x="11" y="968"/>
                  </a:lnTo>
                  <a:lnTo>
                    <a:pt x="26" y="985"/>
                  </a:lnTo>
                  <a:lnTo>
                    <a:pt x="45" y="1002"/>
                  </a:lnTo>
                  <a:lnTo>
                    <a:pt x="68" y="1017"/>
                  </a:lnTo>
                  <a:lnTo>
                    <a:pt x="97" y="1027"/>
                  </a:lnTo>
                  <a:lnTo>
                    <a:pt x="131" y="1036"/>
                  </a:lnTo>
                  <a:lnTo>
                    <a:pt x="167" y="1040"/>
                  </a:lnTo>
                  <a:lnTo>
                    <a:pt x="205" y="1038"/>
                  </a:lnTo>
                  <a:lnTo>
                    <a:pt x="241" y="1031"/>
                  </a:lnTo>
                  <a:lnTo>
                    <a:pt x="272" y="1021"/>
                  </a:lnTo>
                  <a:lnTo>
                    <a:pt x="300" y="1010"/>
                  </a:lnTo>
                  <a:lnTo>
                    <a:pt x="323" y="998"/>
                  </a:lnTo>
                  <a:lnTo>
                    <a:pt x="340" y="987"/>
                  </a:lnTo>
                  <a:lnTo>
                    <a:pt x="350" y="979"/>
                  </a:lnTo>
                  <a:lnTo>
                    <a:pt x="355" y="976"/>
                  </a:lnTo>
                  <a:lnTo>
                    <a:pt x="348" y="976"/>
                  </a:lnTo>
                  <a:lnTo>
                    <a:pt x="329" y="979"/>
                  </a:lnTo>
                  <a:lnTo>
                    <a:pt x="304" y="979"/>
                  </a:lnTo>
                  <a:lnTo>
                    <a:pt x="275" y="979"/>
                  </a:lnTo>
                  <a:lnTo>
                    <a:pt x="241" y="976"/>
                  </a:lnTo>
                  <a:lnTo>
                    <a:pt x="211" y="970"/>
                  </a:lnTo>
                  <a:lnTo>
                    <a:pt x="184" y="962"/>
                  </a:lnTo>
                  <a:lnTo>
                    <a:pt x="167" y="947"/>
                  </a:lnTo>
                  <a:lnTo>
                    <a:pt x="139" y="882"/>
                  </a:lnTo>
                  <a:lnTo>
                    <a:pt x="129" y="763"/>
                  </a:lnTo>
                  <a:lnTo>
                    <a:pt x="129" y="609"/>
                  </a:lnTo>
                  <a:lnTo>
                    <a:pt x="139" y="441"/>
                  </a:lnTo>
                  <a:lnTo>
                    <a:pt x="152" y="276"/>
                  </a:lnTo>
                  <a:lnTo>
                    <a:pt x="167" y="135"/>
                  </a:lnTo>
                  <a:lnTo>
                    <a:pt x="180" y="38"/>
                  </a:lnTo>
                  <a:lnTo>
                    <a:pt x="184" y="0"/>
                  </a:lnTo>
                  <a:close/>
                </a:path>
              </a:pathLst>
            </a:custGeom>
            <a:solidFill>
              <a:srgbClr val="000000"/>
            </a:solidFill>
            <a:ln w="9525">
              <a:noFill/>
              <a:round/>
              <a:headEnd/>
              <a:tailEnd/>
            </a:ln>
          </p:spPr>
          <p:txBody>
            <a:bodyPr/>
            <a:lstStyle/>
            <a:p>
              <a:endParaRPr lang="en-US"/>
            </a:p>
          </p:txBody>
        </p:sp>
        <p:sp>
          <p:nvSpPr>
            <p:cNvPr id="131109" name="Freeform 116"/>
            <p:cNvSpPr>
              <a:spLocks/>
            </p:cNvSpPr>
            <p:nvPr/>
          </p:nvSpPr>
          <p:spPr bwMode="auto">
            <a:xfrm>
              <a:off x="2602" y="1463"/>
              <a:ext cx="173" cy="858"/>
            </a:xfrm>
            <a:custGeom>
              <a:avLst/>
              <a:gdLst>
                <a:gd name="T0" fmla="*/ 0 w 173"/>
                <a:gd name="T1" fmla="*/ 0 h 858"/>
                <a:gd name="T2" fmla="*/ 154 w 173"/>
                <a:gd name="T3" fmla="*/ 858 h 858"/>
                <a:gd name="T4" fmla="*/ 173 w 173"/>
                <a:gd name="T5" fmla="*/ 242 h 858"/>
                <a:gd name="T6" fmla="*/ 121 w 173"/>
                <a:gd name="T7" fmla="*/ 6 h 858"/>
                <a:gd name="T8" fmla="*/ 0 w 173"/>
                <a:gd name="T9" fmla="*/ 0 h 858"/>
                <a:gd name="T10" fmla="*/ 0 60000 65536"/>
                <a:gd name="T11" fmla="*/ 0 60000 65536"/>
                <a:gd name="T12" fmla="*/ 0 60000 65536"/>
                <a:gd name="T13" fmla="*/ 0 60000 65536"/>
                <a:gd name="T14" fmla="*/ 0 60000 65536"/>
                <a:gd name="T15" fmla="*/ 0 w 173"/>
                <a:gd name="T16" fmla="*/ 0 h 858"/>
                <a:gd name="T17" fmla="*/ 173 w 173"/>
                <a:gd name="T18" fmla="*/ 858 h 858"/>
              </a:gdLst>
              <a:ahLst/>
              <a:cxnLst>
                <a:cxn ang="T10">
                  <a:pos x="T0" y="T1"/>
                </a:cxn>
                <a:cxn ang="T11">
                  <a:pos x="T2" y="T3"/>
                </a:cxn>
                <a:cxn ang="T12">
                  <a:pos x="T4" y="T5"/>
                </a:cxn>
                <a:cxn ang="T13">
                  <a:pos x="T6" y="T7"/>
                </a:cxn>
                <a:cxn ang="T14">
                  <a:pos x="T8" y="T9"/>
                </a:cxn>
              </a:cxnLst>
              <a:rect l="T15" t="T16" r="T17" b="T18"/>
              <a:pathLst>
                <a:path w="173" h="858">
                  <a:moveTo>
                    <a:pt x="0" y="0"/>
                  </a:moveTo>
                  <a:lnTo>
                    <a:pt x="154" y="858"/>
                  </a:lnTo>
                  <a:lnTo>
                    <a:pt x="173" y="242"/>
                  </a:lnTo>
                  <a:lnTo>
                    <a:pt x="121" y="6"/>
                  </a:lnTo>
                  <a:lnTo>
                    <a:pt x="0" y="0"/>
                  </a:lnTo>
                  <a:close/>
                </a:path>
              </a:pathLst>
            </a:custGeom>
            <a:solidFill>
              <a:srgbClr val="000000"/>
            </a:solidFill>
            <a:ln w="9525">
              <a:noFill/>
              <a:round/>
              <a:headEnd/>
              <a:tailEnd/>
            </a:ln>
          </p:spPr>
          <p:txBody>
            <a:bodyPr/>
            <a:lstStyle/>
            <a:p>
              <a:endParaRPr lang="en-US"/>
            </a:p>
          </p:txBody>
        </p:sp>
        <p:sp>
          <p:nvSpPr>
            <p:cNvPr id="131110" name="Freeform 117"/>
            <p:cNvSpPr>
              <a:spLocks/>
            </p:cNvSpPr>
            <p:nvPr/>
          </p:nvSpPr>
          <p:spPr bwMode="auto">
            <a:xfrm>
              <a:off x="2797" y="1906"/>
              <a:ext cx="170" cy="1514"/>
            </a:xfrm>
            <a:custGeom>
              <a:avLst/>
              <a:gdLst>
                <a:gd name="T0" fmla="*/ 59 w 170"/>
                <a:gd name="T1" fmla="*/ 0 h 1514"/>
                <a:gd name="T2" fmla="*/ 50 w 170"/>
                <a:gd name="T3" fmla="*/ 61 h 1514"/>
                <a:gd name="T4" fmla="*/ 29 w 170"/>
                <a:gd name="T5" fmla="*/ 206 h 1514"/>
                <a:gd name="T6" fmla="*/ 8 w 170"/>
                <a:gd name="T7" fmla="*/ 379 h 1514"/>
                <a:gd name="T8" fmla="*/ 0 w 170"/>
                <a:gd name="T9" fmla="*/ 518 h 1514"/>
                <a:gd name="T10" fmla="*/ 6 w 170"/>
                <a:gd name="T11" fmla="*/ 717 h 1514"/>
                <a:gd name="T12" fmla="*/ 21 w 170"/>
                <a:gd name="T13" fmla="*/ 1020 h 1514"/>
                <a:gd name="T14" fmla="*/ 35 w 170"/>
                <a:gd name="T15" fmla="*/ 1297 h 1514"/>
                <a:gd name="T16" fmla="*/ 42 w 170"/>
                <a:gd name="T17" fmla="*/ 1419 h 1514"/>
                <a:gd name="T18" fmla="*/ 42 w 170"/>
                <a:gd name="T19" fmla="*/ 1432 h 1514"/>
                <a:gd name="T20" fmla="*/ 44 w 170"/>
                <a:gd name="T21" fmla="*/ 1459 h 1514"/>
                <a:gd name="T22" fmla="*/ 54 w 170"/>
                <a:gd name="T23" fmla="*/ 1489 h 1514"/>
                <a:gd name="T24" fmla="*/ 80 w 170"/>
                <a:gd name="T25" fmla="*/ 1512 h 1514"/>
                <a:gd name="T26" fmla="*/ 97 w 170"/>
                <a:gd name="T27" fmla="*/ 1514 h 1514"/>
                <a:gd name="T28" fmla="*/ 113 w 170"/>
                <a:gd name="T29" fmla="*/ 1512 h 1514"/>
                <a:gd name="T30" fmla="*/ 128 w 170"/>
                <a:gd name="T31" fmla="*/ 1508 h 1514"/>
                <a:gd name="T32" fmla="*/ 141 w 170"/>
                <a:gd name="T33" fmla="*/ 1497 h 1514"/>
                <a:gd name="T34" fmla="*/ 154 w 170"/>
                <a:gd name="T35" fmla="*/ 1489 h 1514"/>
                <a:gd name="T36" fmla="*/ 162 w 170"/>
                <a:gd name="T37" fmla="*/ 1480 h 1514"/>
                <a:gd name="T38" fmla="*/ 168 w 170"/>
                <a:gd name="T39" fmla="*/ 1474 h 1514"/>
                <a:gd name="T40" fmla="*/ 170 w 170"/>
                <a:gd name="T41" fmla="*/ 1472 h 1514"/>
                <a:gd name="T42" fmla="*/ 164 w 170"/>
                <a:gd name="T43" fmla="*/ 1436 h 1514"/>
                <a:gd name="T44" fmla="*/ 149 w 170"/>
                <a:gd name="T45" fmla="*/ 1337 h 1514"/>
                <a:gd name="T46" fmla="*/ 126 w 170"/>
                <a:gd name="T47" fmla="*/ 1198 h 1514"/>
                <a:gd name="T48" fmla="*/ 101 w 170"/>
                <a:gd name="T49" fmla="*/ 1033 h 1514"/>
                <a:gd name="T50" fmla="*/ 76 w 170"/>
                <a:gd name="T51" fmla="*/ 862 h 1514"/>
                <a:gd name="T52" fmla="*/ 54 w 170"/>
                <a:gd name="T53" fmla="*/ 706 h 1514"/>
                <a:gd name="T54" fmla="*/ 40 w 170"/>
                <a:gd name="T55" fmla="*/ 580 h 1514"/>
                <a:gd name="T56" fmla="*/ 35 w 170"/>
                <a:gd name="T57" fmla="*/ 506 h 1514"/>
                <a:gd name="T58" fmla="*/ 42 w 170"/>
                <a:gd name="T59" fmla="*/ 379 h 1514"/>
                <a:gd name="T60" fmla="*/ 50 w 170"/>
                <a:gd name="T61" fmla="*/ 210 h 1514"/>
                <a:gd name="T62" fmla="*/ 57 w 170"/>
                <a:gd name="T63" fmla="*/ 63 h 1514"/>
                <a:gd name="T64" fmla="*/ 59 w 170"/>
                <a:gd name="T65" fmla="*/ 0 h 15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1514"/>
                <a:gd name="T101" fmla="*/ 170 w 170"/>
                <a:gd name="T102" fmla="*/ 1514 h 15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1514">
                  <a:moveTo>
                    <a:pt x="59" y="0"/>
                  </a:moveTo>
                  <a:lnTo>
                    <a:pt x="50" y="61"/>
                  </a:lnTo>
                  <a:lnTo>
                    <a:pt x="29" y="206"/>
                  </a:lnTo>
                  <a:lnTo>
                    <a:pt x="8" y="379"/>
                  </a:lnTo>
                  <a:lnTo>
                    <a:pt x="0" y="518"/>
                  </a:lnTo>
                  <a:lnTo>
                    <a:pt x="6" y="717"/>
                  </a:lnTo>
                  <a:lnTo>
                    <a:pt x="21" y="1020"/>
                  </a:lnTo>
                  <a:lnTo>
                    <a:pt x="35" y="1297"/>
                  </a:lnTo>
                  <a:lnTo>
                    <a:pt x="42" y="1419"/>
                  </a:lnTo>
                  <a:lnTo>
                    <a:pt x="42" y="1432"/>
                  </a:lnTo>
                  <a:lnTo>
                    <a:pt x="44" y="1459"/>
                  </a:lnTo>
                  <a:lnTo>
                    <a:pt x="54" y="1489"/>
                  </a:lnTo>
                  <a:lnTo>
                    <a:pt x="80" y="1512"/>
                  </a:lnTo>
                  <a:lnTo>
                    <a:pt x="97" y="1514"/>
                  </a:lnTo>
                  <a:lnTo>
                    <a:pt x="113" y="1512"/>
                  </a:lnTo>
                  <a:lnTo>
                    <a:pt x="128" y="1508"/>
                  </a:lnTo>
                  <a:lnTo>
                    <a:pt x="141" y="1497"/>
                  </a:lnTo>
                  <a:lnTo>
                    <a:pt x="154" y="1489"/>
                  </a:lnTo>
                  <a:lnTo>
                    <a:pt x="162" y="1480"/>
                  </a:lnTo>
                  <a:lnTo>
                    <a:pt x="168" y="1474"/>
                  </a:lnTo>
                  <a:lnTo>
                    <a:pt x="170" y="1472"/>
                  </a:lnTo>
                  <a:lnTo>
                    <a:pt x="164" y="1436"/>
                  </a:lnTo>
                  <a:lnTo>
                    <a:pt x="149" y="1337"/>
                  </a:lnTo>
                  <a:lnTo>
                    <a:pt x="126" y="1198"/>
                  </a:lnTo>
                  <a:lnTo>
                    <a:pt x="101" y="1033"/>
                  </a:lnTo>
                  <a:lnTo>
                    <a:pt x="76" y="862"/>
                  </a:lnTo>
                  <a:lnTo>
                    <a:pt x="54" y="706"/>
                  </a:lnTo>
                  <a:lnTo>
                    <a:pt x="40" y="580"/>
                  </a:lnTo>
                  <a:lnTo>
                    <a:pt x="35" y="506"/>
                  </a:lnTo>
                  <a:lnTo>
                    <a:pt x="42" y="379"/>
                  </a:lnTo>
                  <a:lnTo>
                    <a:pt x="50" y="210"/>
                  </a:lnTo>
                  <a:lnTo>
                    <a:pt x="57" y="63"/>
                  </a:lnTo>
                  <a:lnTo>
                    <a:pt x="59" y="0"/>
                  </a:lnTo>
                  <a:close/>
                </a:path>
              </a:pathLst>
            </a:custGeom>
            <a:solidFill>
              <a:srgbClr val="FFFFFF"/>
            </a:solidFill>
            <a:ln w="9525">
              <a:noFill/>
              <a:round/>
              <a:headEnd/>
              <a:tailEnd/>
            </a:ln>
          </p:spPr>
          <p:txBody>
            <a:bodyPr/>
            <a:lstStyle/>
            <a:p>
              <a:endParaRPr lang="en-US"/>
            </a:p>
          </p:txBody>
        </p:sp>
        <p:sp>
          <p:nvSpPr>
            <p:cNvPr id="131111" name="Freeform 118"/>
            <p:cNvSpPr>
              <a:spLocks/>
            </p:cNvSpPr>
            <p:nvPr/>
          </p:nvSpPr>
          <p:spPr bwMode="auto">
            <a:xfrm>
              <a:off x="2643" y="1152"/>
              <a:ext cx="327" cy="648"/>
            </a:xfrm>
            <a:custGeom>
              <a:avLst/>
              <a:gdLst>
                <a:gd name="T0" fmla="*/ 0 w 327"/>
                <a:gd name="T1" fmla="*/ 0 h 648"/>
                <a:gd name="T2" fmla="*/ 154 w 327"/>
                <a:gd name="T3" fmla="*/ 648 h 648"/>
                <a:gd name="T4" fmla="*/ 327 w 327"/>
                <a:gd name="T5" fmla="*/ 0 h 648"/>
                <a:gd name="T6" fmla="*/ 0 w 327"/>
                <a:gd name="T7" fmla="*/ 0 h 648"/>
                <a:gd name="T8" fmla="*/ 0 60000 65536"/>
                <a:gd name="T9" fmla="*/ 0 60000 65536"/>
                <a:gd name="T10" fmla="*/ 0 60000 65536"/>
                <a:gd name="T11" fmla="*/ 0 60000 65536"/>
                <a:gd name="T12" fmla="*/ 0 w 327"/>
                <a:gd name="T13" fmla="*/ 0 h 648"/>
                <a:gd name="T14" fmla="*/ 327 w 327"/>
                <a:gd name="T15" fmla="*/ 648 h 648"/>
              </a:gdLst>
              <a:ahLst/>
              <a:cxnLst>
                <a:cxn ang="T8">
                  <a:pos x="T0" y="T1"/>
                </a:cxn>
                <a:cxn ang="T9">
                  <a:pos x="T2" y="T3"/>
                </a:cxn>
                <a:cxn ang="T10">
                  <a:pos x="T4" y="T5"/>
                </a:cxn>
                <a:cxn ang="T11">
                  <a:pos x="T6" y="T7"/>
                </a:cxn>
              </a:cxnLst>
              <a:rect l="T12" t="T13" r="T14" b="T15"/>
              <a:pathLst>
                <a:path w="327" h="648">
                  <a:moveTo>
                    <a:pt x="0" y="0"/>
                  </a:moveTo>
                  <a:lnTo>
                    <a:pt x="154" y="648"/>
                  </a:lnTo>
                  <a:lnTo>
                    <a:pt x="327" y="0"/>
                  </a:lnTo>
                  <a:lnTo>
                    <a:pt x="0" y="0"/>
                  </a:lnTo>
                  <a:close/>
                </a:path>
              </a:pathLst>
            </a:custGeom>
            <a:solidFill>
              <a:srgbClr val="000000"/>
            </a:solidFill>
            <a:ln w="9525">
              <a:noFill/>
              <a:round/>
              <a:headEnd/>
              <a:tailEnd/>
            </a:ln>
          </p:spPr>
          <p:txBody>
            <a:bodyPr/>
            <a:lstStyle/>
            <a:p>
              <a:endParaRPr lang="en-US"/>
            </a:p>
          </p:txBody>
        </p:sp>
        <p:sp>
          <p:nvSpPr>
            <p:cNvPr id="131112" name="Freeform 119"/>
            <p:cNvSpPr>
              <a:spLocks/>
            </p:cNvSpPr>
            <p:nvPr/>
          </p:nvSpPr>
          <p:spPr bwMode="auto">
            <a:xfrm>
              <a:off x="2693" y="1193"/>
              <a:ext cx="226" cy="447"/>
            </a:xfrm>
            <a:custGeom>
              <a:avLst/>
              <a:gdLst>
                <a:gd name="T0" fmla="*/ 0 w 226"/>
                <a:gd name="T1" fmla="*/ 0 h 447"/>
                <a:gd name="T2" fmla="*/ 108 w 226"/>
                <a:gd name="T3" fmla="*/ 447 h 447"/>
                <a:gd name="T4" fmla="*/ 226 w 226"/>
                <a:gd name="T5" fmla="*/ 0 h 447"/>
                <a:gd name="T6" fmla="*/ 0 w 226"/>
                <a:gd name="T7" fmla="*/ 0 h 447"/>
                <a:gd name="T8" fmla="*/ 0 60000 65536"/>
                <a:gd name="T9" fmla="*/ 0 60000 65536"/>
                <a:gd name="T10" fmla="*/ 0 60000 65536"/>
                <a:gd name="T11" fmla="*/ 0 60000 65536"/>
                <a:gd name="T12" fmla="*/ 0 w 226"/>
                <a:gd name="T13" fmla="*/ 0 h 447"/>
                <a:gd name="T14" fmla="*/ 226 w 226"/>
                <a:gd name="T15" fmla="*/ 447 h 447"/>
              </a:gdLst>
              <a:ahLst/>
              <a:cxnLst>
                <a:cxn ang="T8">
                  <a:pos x="T0" y="T1"/>
                </a:cxn>
                <a:cxn ang="T9">
                  <a:pos x="T2" y="T3"/>
                </a:cxn>
                <a:cxn ang="T10">
                  <a:pos x="T4" y="T5"/>
                </a:cxn>
                <a:cxn ang="T11">
                  <a:pos x="T6" y="T7"/>
                </a:cxn>
              </a:cxnLst>
              <a:rect l="T12" t="T13" r="T14" b="T15"/>
              <a:pathLst>
                <a:path w="226" h="447">
                  <a:moveTo>
                    <a:pt x="0" y="0"/>
                  </a:moveTo>
                  <a:lnTo>
                    <a:pt x="108" y="447"/>
                  </a:lnTo>
                  <a:lnTo>
                    <a:pt x="226" y="0"/>
                  </a:lnTo>
                  <a:lnTo>
                    <a:pt x="0" y="0"/>
                  </a:lnTo>
                  <a:close/>
                </a:path>
              </a:pathLst>
            </a:custGeom>
            <a:solidFill>
              <a:srgbClr val="7BA62B"/>
            </a:solidFill>
            <a:ln w="9525">
              <a:noFill/>
              <a:round/>
              <a:headEnd/>
              <a:tailEnd/>
            </a:ln>
          </p:spPr>
          <p:txBody>
            <a:bodyPr/>
            <a:lstStyle/>
            <a:p>
              <a:endParaRPr lang="en-US"/>
            </a:p>
          </p:txBody>
        </p:sp>
        <p:sp>
          <p:nvSpPr>
            <p:cNvPr id="131113" name="Freeform 120"/>
            <p:cNvSpPr>
              <a:spLocks/>
            </p:cNvSpPr>
            <p:nvPr/>
          </p:nvSpPr>
          <p:spPr bwMode="auto">
            <a:xfrm>
              <a:off x="2723" y="1207"/>
              <a:ext cx="173" cy="30"/>
            </a:xfrm>
            <a:custGeom>
              <a:avLst/>
              <a:gdLst>
                <a:gd name="T0" fmla="*/ 0 w 173"/>
                <a:gd name="T1" fmla="*/ 0 h 30"/>
                <a:gd name="T2" fmla="*/ 173 w 173"/>
                <a:gd name="T3" fmla="*/ 0 h 30"/>
                <a:gd name="T4" fmla="*/ 164 w 173"/>
                <a:gd name="T5" fmla="*/ 30 h 30"/>
                <a:gd name="T6" fmla="*/ 8 w 173"/>
                <a:gd name="T7" fmla="*/ 30 h 30"/>
                <a:gd name="T8" fmla="*/ 0 w 173"/>
                <a:gd name="T9" fmla="*/ 0 h 30"/>
                <a:gd name="T10" fmla="*/ 0 60000 65536"/>
                <a:gd name="T11" fmla="*/ 0 60000 65536"/>
                <a:gd name="T12" fmla="*/ 0 60000 65536"/>
                <a:gd name="T13" fmla="*/ 0 60000 65536"/>
                <a:gd name="T14" fmla="*/ 0 60000 65536"/>
                <a:gd name="T15" fmla="*/ 0 w 173"/>
                <a:gd name="T16" fmla="*/ 0 h 30"/>
                <a:gd name="T17" fmla="*/ 173 w 173"/>
                <a:gd name="T18" fmla="*/ 30 h 30"/>
              </a:gdLst>
              <a:ahLst/>
              <a:cxnLst>
                <a:cxn ang="T10">
                  <a:pos x="T0" y="T1"/>
                </a:cxn>
                <a:cxn ang="T11">
                  <a:pos x="T2" y="T3"/>
                </a:cxn>
                <a:cxn ang="T12">
                  <a:pos x="T4" y="T5"/>
                </a:cxn>
                <a:cxn ang="T13">
                  <a:pos x="T6" y="T7"/>
                </a:cxn>
                <a:cxn ang="T14">
                  <a:pos x="T8" y="T9"/>
                </a:cxn>
              </a:cxnLst>
              <a:rect l="T15" t="T16" r="T17" b="T18"/>
              <a:pathLst>
                <a:path w="173" h="30">
                  <a:moveTo>
                    <a:pt x="0" y="0"/>
                  </a:moveTo>
                  <a:lnTo>
                    <a:pt x="173" y="0"/>
                  </a:lnTo>
                  <a:lnTo>
                    <a:pt x="164" y="30"/>
                  </a:lnTo>
                  <a:lnTo>
                    <a:pt x="8" y="30"/>
                  </a:lnTo>
                  <a:lnTo>
                    <a:pt x="0" y="0"/>
                  </a:lnTo>
                  <a:close/>
                </a:path>
              </a:pathLst>
            </a:custGeom>
            <a:solidFill>
              <a:srgbClr val="FFFFFF"/>
            </a:solidFill>
            <a:ln w="9525">
              <a:noFill/>
              <a:round/>
              <a:headEnd/>
              <a:tailEnd/>
            </a:ln>
          </p:spPr>
          <p:txBody>
            <a:bodyPr/>
            <a:lstStyle/>
            <a:p>
              <a:endParaRPr lang="en-US"/>
            </a:p>
          </p:txBody>
        </p:sp>
        <p:sp>
          <p:nvSpPr>
            <p:cNvPr id="131114" name="Freeform 121"/>
            <p:cNvSpPr>
              <a:spLocks/>
            </p:cNvSpPr>
            <p:nvPr/>
          </p:nvSpPr>
          <p:spPr bwMode="auto">
            <a:xfrm>
              <a:off x="2748" y="1292"/>
              <a:ext cx="65" cy="228"/>
            </a:xfrm>
            <a:custGeom>
              <a:avLst/>
              <a:gdLst>
                <a:gd name="T0" fmla="*/ 0 w 65"/>
                <a:gd name="T1" fmla="*/ 0 h 228"/>
                <a:gd name="T2" fmla="*/ 53 w 65"/>
                <a:gd name="T3" fmla="*/ 228 h 228"/>
                <a:gd name="T4" fmla="*/ 65 w 65"/>
                <a:gd name="T5" fmla="*/ 171 h 228"/>
                <a:gd name="T6" fmla="*/ 0 w 65"/>
                <a:gd name="T7" fmla="*/ 0 h 228"/>
                <a:gd name="T8" fmla="*/ 0 60000 65536"/>
                <a:gd name="T9" fmla="*/ 0 60000 65536"/>
                <a:gd name="T10" fmla="*/ 0 60000 65536"/>
                <a:gd name="T11" fmla="*/ 0 60000 65536"/>
                <a:gd name="T12" fmla="*/ 0 w 65"/>
                <a:gd name="T13" fmla="*/ 0 h 228"/>
                <a:gd name="T14" fmla="*/ 65 w 65"/>
                <a:gd name="T15" fmla="*/ 228 h 228"/>
              </a:gdLst>
              <a:ahLst/>
              <a:cxnLst>
                <a:cxn ang="T8">
                  <a:pos x="T0" y="T1"/>
                </a:cxn>
                <a:cxn ang="T9">
                  <a:pos x="T2" y="T3"/>
                </a:cxn>
                <a:cxn ang="T10">
                  <a:pos x="T4" y="T5"/>
                </a:cxn>
                <a:cxn ang="T11">
                  <a:pos x="T6" y="T7"/>
                </a:cxn>
              </a:cxnLst>
              <a:rect l="T12" t="T13" r="T14" b="T15"/>
              <a:pathLst>
                <a:path w="65" h="228">
                  <a:moveTo>
                    <a:pt x="0" y="0"/>
                  </a:moveTo>
                  <a:lnTo>
                    <a:pt x="53" y="228"/>
                  </a:lnTo>
                  <a:lnTo>
                    <a:pt x="65" y="171"/>
                  </a:lnTo>
                  <a:lnTo>
                    <a:pt x="0" y="0"/>
                  </a:lnTo>
                  <a:close/>
                </a:path>
              </a:pathLst>
            </a:custGeom>
            <a:solidFill>
              <a:srgbClr val="000000"/>
            </a:solidFill>
            <a:ln w="9525">
              <a:noFill/>
              <a:round/>
              <a:headEnd/>
              <a:tailEnd/>
            </a:ln>
          </p:spPr>
          <p:txBody>
            <a:bodyPr/>
            <a:lstStyle/>
            <a:p>
              <a:endParaRPr lang="en-US"/>
            </a:p>
          </p:txBody>
        </p:sp>
        <p:sp>
          <p:nvSpPr>
            <p:cNvPr id="131115" name="Freeform 122"/>
            <p:cNvSpPr>
              <a:spLocks/>
            </p:cNvSpPr>
            <p:nvPr/>
          </p:nvSpPr>
          <p:spPr bwMode="auto">
            <a:xfrm>
              <a:off x="1417" y="1231"/>
              <a:ext cx="1320" cy="345"/>
            </a:xfrm>
            <a:custGeom>
              <a:avLst/>
              <a:gdLst>
                <a:gd name="T0" fmla="*/ 1280 w 1320"/>
                <a:gd name="T1" fmla="*/ 21 h 345"/>
                <a:gd name="T2" fmla="*/ 1245 w 1320"/>
                <a:gd name="T3" fmla="*/ 8 h 345"/>
                <a:gd name="T4" fmla="*/ 1192 w 1320"/>
                <a:gd name="T5" fmla="*/ 2 h 345"/>
                <a:gd name="T6" fmla="*/ 1122 w 1320"/>
                <a:gd name="T7" fmla="*/ 2 h 345"/>
                <a:gd name="T8" fmla="*/ 1042 w 1320"/>
                <a:gd name="T9" fmla="*/ 6 h 345"/>
                <a:gd name="T10" fmla="*/ 951 w 1320"/>
                <a:gd name="T11" fmla="*/ 14 h 345"/>
                <a:gd name="T12" fmla="*/ 858 w 1320"/>
                <a:gd name="T13" fmla="*/ 27 h 345"/>
                <a:gd name="T14" fmla="*/ 761 w 1320"/>
                <a:gd name="T15" fmla="*/ 44 h 345"/>
                <a:gd name="T16" fmla="*/ 673 w 1320"/>
                <a:gd name="T17" fmla="*/ 65 h 345"/>
                <a:gd name="T18" fmla="*/ 590 w 1320"/>
                <a:gd name="T19" fmla="*/ 90 h 345"/>
                <a:gd name="T20" fmla="*/ 517 w 1320"/>
                <a:gd name="T21" fmla="*/ 118 h 345"/>
                <a:gd name="T22" fmla="*/ 449 w 1320"/>
                <a:gd name="T23" fmla="*/ 149 h 345"/>
                <a:gd name="T24" fmla="*/ 392 w 1320"/>
                <a:gd name="T25" fmla="*/ 179 h 345"/>
                <a:gd name="T26" fmla="*/ 341 w 1320"/>
                <a:gd name="T27" fmla="*/ 204 h 345"/>
                <a:gd name="T28" fmla="*/ 301 w 1320"/>
                <a:gd name="T29" fmla="*/ 225 h 345"/>
                <a:gd name="T30" fmla="*/ 270 w 1320"/>
                <a:gd name="T31" fmla="*/ 240 h 345"/>
                <a:gd name="T32" fmla="*/ 240 w 1320"/>
                <a:gd name="T33" fmla="*/ 244 h 345"/>
                <a:gd name="T34" fmla="*/ 211 w 1320"/>
                <a:gd name="T35" fmla="*/ 246 h 345"/>
                <a:gd name="T36" fmla="*/ 192 w 1320"/>
                <a:gd name="T37" fmla="*/ 244 h 345"/>
                <a:gd name="T38" fmla="*/ 183 w 1320"/>
                <a:gd name="T39" fmla="*/ 242 h 345"/>
                <a:gd name="T40" fmla="*/ 185 w 1320"/>
                <a:gd name="T41" fmla="*/ 236 h 345"/>
                <a:gd name="T42" fmla="*/ 194 w 1320"/>
                <a:gd name="T43" fmla="*/ 198 h 345"/>
                <a:gd name="T44" fmla="*/ 187 w 1320"/>
                <a:gd name="T45" fmla="*/ 156 h 345"/>
                <a:gd name="T46" fmla="*/ 168 w 1320"/>
                <a:gd name="T47" fmla="*/ 132 h 345"/>
                <a:gd name="T48" fmla="*/ 137 w 1320"/>
                <a:gd name="T49" fmla="*/ 116 h 345"/>
                <a:gd name="T50" fmla="*/ 95 w 1320"/>
                <a:gd name="T51" fmla="*/ 111 h 345"/>
                <a:gd name="T52" fmla="*/ 48 w 1320"/>
                <a:gd name="T53" fmla="*/ 122 h 345"/>
                <a:gd name="T54" fmla="*/ 19 w 1320"/>
                <a:gd name="T55" fmla="*/ 143 h 345"/>
                <a:gd name="T56" fmla="*/ 4 w 1320"/>
                <a:gd name="T57" fmla="*/ 173 h 345"/>
                <a:gd name="T58" fmla="*/ 0 w 1320"/>
                <a:gd name="T59" fmla="*/ 208 h 345"/>
                <a:gd name="T60" fmla="*/ 4 w 1320"/>
                <a:gd name="T61" fmla="*/ 248 h 345"/>
                <a:gd name="T62" fmla="*/ 21 w 1320"/>
                <a:gd name="T63" fmla="*/ 293 h 345"/>
                <a:gd name="T64" fmla="*/ 55 w 1320"/>
                <a:gd name="T65" fmla="*/ 326 h 345"/>
                <a:gd name="T66" fmla="*/ 107 w 1320"/>
                <a:gd name="T67" fmla="*/ 345 h 345"/>
                <a:gd name="T68" fmla="*/ 162 w 1320"/>
                <a:gd name="T69" fmla="*/ 343 h 345"/>
                <a:gd name="T70" fmla="*/ 211 w 1320"/>
                <a:gd name="T71" fmla="*/ 335 h 345"/>
                <a:gd name="T72" fmla="*/ 272 w 1320"/>
                <a:gd name="T73" fmla="*/ 320 h 345"/>
                <a:gd name="T74" fmla="*/ 337 w 1320"/>
                <a:gd name="T75" fmla="*/ 301 h 345"/>
                <a:gd name="T76" fmla="*/ 405 w 1320"/>
                <a:gd name="T77" fmla="*/ 282 h 345"/>
                <a:gd name="T78" fmla="*/ 470 w 1320"/>
                <a:gd name="T79" fmla="*/ 265 h 345"/>
                <a:gd name="T80" fmla="*/ 529 w 1320"/>
                <a:gd name="T81" fmla="*/ 251 h 345"/>
                <a:gd name="T82" fmla="*/ 580 w 1320"/>
                <a:gd name="T83" fmla="*/ 240 h 345"/>
                <a:gd name="T84" fmla="*/ 647 w 1320"/>
                <a:gd name="T85" fmla="*/ 234 h 345"/>
                <a:gd name="T86" fmla="*/ 749 w 1320"/>
                <a:gd name="T87" fmla="*/ 232 h 345"/>
                <a:gd name="T88" fmla="*/ 852 w 1320"/>
                <a:gd name="T89" fmla="*/ 232 h 345"/>
                <a:gd name="T90" fmla="*/ 951 w 1320"/>
                <a:gd name="T91" fmla="*/ 234 h 345"/>
                <a:gd name="T92" fmla="*/ 1048 w 1320"/>
                <a:gd name="T93" fmla="*/ 236 h 345"/>
                <a:gd name="T94" fmla="*/ 1139 w 1320"/>
                <a:gd name="T95" fmla="*/ 238 h 345"/>
                <a:gd name="T96" fmla="*/ 1219 w 1320"/>
                <a:gd name="T97" fmla="*/ 238 h 345"/>
                <a:gd name="T98" fmla="*/ 1291 w 1320"/>
                <a:gd name="T99" fmla="*/ 236 h 345"/>
                <a:gd name="T100" fmla="*/ 1289 w 1320"/>
                <a:gd name="T101" fmla="*/ 29 h 3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0"/>
                <a:gd name="T154" fmla="*/ 0 h 345"/>
                <a:gd name="T155" fmla="*/ 1320 w 1320"/>
                <a:gd name="T156" fmla="*/ 345 h 3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0" h="345">
                  <a:moveTo>
                    <a:pt x="1289" y="29"/>
                  </a:moveTo>
                  <a:lnTo>
                    <a:pt x="1280" y="21"/>
                  </a:lnTo>
                  <a:lnTo>
                    <a:pt x="1266" y="14"/>
                  </a:lnTo>
                  <a:lnTo>
                    <a:pt x="1245" y="8"/>
                  </a:lnTo>
                  <a:lnTo>
                    <a:pt x="1221" y="4"/>
                  </a:lnTo>
                  <a:lnTo>
                    <a:pt x="1192" y="2"/>
                  </a:lnTo>
                  <a:lnTo>
                    <a:pt x="1158" y="0"/>
                  </a:lnTo>
                  <a:lnTo>
                    <a:pt x="1122" y="2"/>
                  </a:lnTo>
                  <a:lnTo>
                    <a:pt x="1084" y="2"/>
                  </a:lnTo>
                  <a:lnTo>
                    <a:pt x="1042" y="6"/>
                  </a:lnTo>
                  <a:lnTo>
                    <a:pt x="998" y="8"/>
                  </a:lnTo>
                  <a:lnTo>
                    <a:pt x="951" y="14"/>
                  </a:lnTo>
                  <a:lnTo>
                    <a:pt x="905" y="21"/>
                  </a:lnTo>
                  <a:lnTo>
                    <a:pt x="858" y="27"/>
                  </a:lnTo>
                  <a:lnTo>
                    <a:pt x="810" y="35"/>
                  </a:lnTo>
                  <a:lnTo>
                    <a:pt x="761" y="44"/>
                  </a:lnTo>
                  <a:lnTo>
                    <a:pt x="715" y="54"/>
                  </a:lnTo>
                  <a:lnTo>
                    <a:pt x="673" y="65"/>
                  </a:lnTo>
                  <a:lnTo>
                    <a:pt x="631" y="78"/>
                  </a:lnTo>
                  <a:lnTo>
                    <a:pt x="590" y="90"/>
                  </a:lnTo>
                  <a:lnTo>
                    <a:pt x="552" y="103"/>
                  </a:lnTo>
                  <a:lnTo>
                    <a:pt x="517" y="118"/>
                  </a:lnTo>
                  <a:lnTo>
                    <a:pt x="483" y="135"/>
                  </a:lnTo>
                  <a:lnTo>
                    <a:pt x="449" y="149"/>
                  </a:lnTo>
                  <a:lnTo>
                    <a:pt x="420" y="164"/>
                  </a:lnTo>
                  <a:lnTo>
                    <a:pt x="392" y="179"/>
                  </a:lnTo>
                  <a:lnTo>
                    <a:pt x="367" y="191"/>
                  </a:lnTo>
                  <a:lnTo>
                    <a:pt x="341" y="204"/>
                  </a:lnTo>
                  <a:lnTo>
                    <a:pt x="320" y="217"/>
                  </a:lnTo>
                  <a:lnTo>
                    <a:pt x="301" y="225"/>
                  </a:lnTo>
                  <a:lnTo>
                    <a:pt x="285" y="234"/>
                  </a:lnTo>
                  <a:lnTo>
                    <a:pt x="270" y="240"/>
                  </a:lnTo>
                  <a:lnTo>
                    <a:pt x="259" y="242"/>
                  </a:lnTo>
                  <a:lnTo>
                    <a:pt x="240" y="244"/>
                  </a:lnTo>
                  <a:lnTo>
                    <a:pt x="223" y="246"/>
                  </a:lnTo>
                  <a:lnTo>
                    <a:pt x="211" y="246"/>
                  </a:lnTo>
                  <a:lnTo>
                    <a:pt x="200" y="244"/>
                  </a:lnTo>
                  <a:lnTo>
                    <a:pt x="192" y="244"/>
                  </a:lnTo>
                  <a:lnTo>
                    <a:pt x="187" y="244"/>
                  </a:lnTo>
                  <a:lnTo>
                    <a:pt x="183" y="242"/>
                  </a:lnTo>
                  <a:lnTo>
                    <a:pt x="185" y="236"/>
                  </a:lnTo>
                  <a:lnTo>
                    <a:pt x="190" y="221"/>
                  </a:lnTo>
                  <a:lnTo>
                    <a:pt x="194" y="198"/>
                  </a:lnTo>
                  <a:lnTo>
                    <a:pt x="192" y="170"/>
                  </a:lnTo>
                  <a:lnTo>
                    <a:pt x="187" y="156"/>
                  </a:lnTo>
                  <a:lnTo>
                    <a:pt x="179" y="143"/>
                  </a:lnTo>
                  <a:lnTo>
                    <a:pt x="168" y="132"/>
                  </a:lnTo>
                  <a:lnTo>
                    <a:pt x="154" y="124"/>
                  </a:lnTo>
                  <a:lnTo>
                    <a:pt x="137" y="116"/>
                  </a:lnTo>
                  <a:lnTo>
                    <a:pt x="118" y="113"/>
                  </a:lnTo>
                  <a:lnTo>
                    <a:pt x="95" y="111"/>
                  </a:lnTo>
                  <a:lnTo>
                    <a:pt x="69" y="116"/>
                  </a:lnTo>
                  <a:lnTo>
                    <a:pt x="48" y="122"/>
                  </a:lnTo>
                  <a:lnTo>
                    <a:pt x="31" y="130"/>
                  </a:lnTo>
                  <a:lnTo>
                    <a:pt x="19" y="143"/>
                  </a:lnTo>
                  <a:lnTo>
                    <a:pt x="10" y="158"/>
                  </a:lnTo>
                  <a:lnTo>
                    <a:pt x="4" y="173"/>
                  </a:lnTo>
                  <a:lnTo>
                    <a:pt x="0" y="189"/>
                  </a:lnTo>
                  <a:lnTo>
                    <a:pt x="0" y="208"/>
                  </a:lnTo>
                  <a:lnTo>
                    <a:pt x="0" y="225"/>
                  </a:lnTo>
                  <a:lnTo>
                    <a:pt x="4" y="248"/>
                  </a:lnTo>
                  <a:lnTo>
                    <a:pt x="10" y="272"/>
                  </a:lnTo>
                  <a:lnTo>
                    <a:pt x="21" y="293"/>
                  </a:lnTo>
                  <a:lnTo>
                    <a:pt x="36" y="312"/>
                  </a:lnTo>
                  <a:lnTo>
                    <a:pt x="55" y="326"/>
                  </a:lnTo>
                  <a:lnTo>
                    <a:pt x="78" y="339"/>
                  </a:lnTo>
                  <a:lnTo>
                    <a:pt x="107" y="345"/>
                  </a:lnTo>
                  <a:lnTo>
                    <a:pt x="141" y="345"/>
                  </a:lnTo>
                  <a:lnTo>
                    <a:pt x="162" y="343"/>
                  </a:lnTo>
                  <a:lnTo>
                    <a:pt x="185" y="339"/>
                  </a:lnTo>
                  <a:lnTo>
                    <a:pt x="211" y="335"/>
                  </a:lnTo>
                  <a:lnTo>
                    <a:pt x="240" y="326"/>
                  </a:lnTo>
                  <a:lnTo>
                    <a:pt x="272" y="320"/>
                  </a:lnTo>
                  <a:lnTo>
                    <a:pt x="304" y="312"/>
                  </a:lnTo>
                  <a:lnTo>
                    <a:pt x="337" y="301"/>
                  </a:lnTo>
                  <a:lnTo>
                    <a:pt x="371" y="293"/>
                  </a:lnTo>
                  <a:lnTo>
                    <a:pt x="405" y="282"/>
                  </a:lnTo>
                  <a:lnTo>
                    <a:pt x="439" y="274"/>
                  </a:lnTo>
                  <a:lnTo>
                    <a:pt x="470" y="265"/>
                  </a:lnTo>
                  <a:lnTo>
                    <a:pt x="502" y="257"/>
                  </a:lnTo>
                  <a:lnTo>
                    <a:pt x="529" y="251"/>
                  </a:lnTo>
                  <a:lnTo>
                    <a:pt x="557" y="244"/>
                  </a:lnTo>
                  <a:lnTo>
                    <a:pt x="580" y="240"/>
                  </a:lnTo>
                  <a:lnTo>
                    <a:pt x="599" y="238"/>
                  </a:lnTo>
                  <a:lnTo>
                    <a:pt x="647" y="234"/>
                  </a:lnTo>
                  <a:lnTo>
                    <a:pt x="698" y="232"/>
                  </a:lnTo>
                  <a:lnTo>
                    <a:pt x="749" y="232"/>
                  </a:lnTo>
                  <a:lnTo>
                    <a:pt x="801" y="229"/>
                  </a:lnTo>
                  <a:lnTo>
                    <a:pt x="852" y="232"/>
                  </a:lnTo>
                  <a:lnTo>
                    <a:pt x="903" y="232"/>
                  </a:lnTo>
                  <a:lnTo>
                    <a:pt x="951" y="234"/>
                  </a:lnTo>
                  <a:lnTo>
                    <a:pt x="1002" y="234"/>
                  </a:lnTo>
                  <a:lnTo>
                    <a:pt x="1048" y="236"/>
                  </a:lnTo>
                  <a:lnTo>
                    <a:pt x="1095" y="238"/>
                  </a:lnTo>
                  <a:lnTo>
                    <a:pt x="1139" y="238"/>
                  </a:lnTo>
                  <a:lnTo>
                    <a:pt x="1181" y="240"/>
                  </a:lnTo>
                  <a:lnTo>
                    <a:pt x="1219" y="238"/>
                  </a:lnTo>
                  <a:lnTo>
                    <a:pt x="1257" y="238"/>
                  </a:lnTo>
                  <a:lnTo>
                    <a:pt x="1291" y="236"/>
                  </a:lnTo>
                  <a:lnTo>
                    <a:pt x="1320" y="232"/>
                  </a:lnTo>
                  <a:lnTo>
                    <a:pt x="1289" y="29"/>
                  </a:lnTo>
                  <a:close/>
                </a:path>
              </a:pathLst>
            </a:custGeom>
            <a:solidFill>
              <a:srgbClr val="000000"/>
            </a:solidFill>
            <a:ln w="9525">
              <a:noFill/>
              <a:round/>
              <a:headEnd/>
              <a:tailEnd/>
            </a:ln>
          </p:spPr>
          <p:txBody>
            <a:bodyPr/>
            <a:lstStyle/>
            <a:p>
              <a:endParaRPr lang="en-US"/>
            </a:p>
          </p:txBody>
        </p:sp>
        <p:sp>
          <p:nvSpPr>
            <p:cNvPr id="131116" name="Freeform 123"/>
            <p:cNvSpPr>
              <a:spLocks/>
            </p:cNvSpPr>
            <p:nvPr/>
          </p:nvSpPr>
          <p:spPr bwMode="auto">
            <a:xfrm>
              <a:off x="1453" y="1273"/>
              <a:ext cx="1232" cy="274"/>
            </a:xfrm>
            <a:custGeom>
              <a:avLst/>
              <a:gdLst>
                <a:gd name="T0" fmla="*/ 1202 w 1232"/>
                <a:gd name="T1" fmla="*/ 14 h 274"/>
                <a:gd name="T2" fmla="*/ 1173 w 1232"/>
                <a:gd name="T3" fmla="*/ 6 h 274"/>
                <a:gd name="T4" fmla="*/ 1126 w 1232"/>
                <a:gd name="T5" fmla="*/ 0 h 274"/>
                <a:gd name="T6" fmla="*/ 1067 w 1232"/>
                <a:gd name="T7" fmla="*/ 0 h 274"/>
                <a:gd name="T8" fmla="*/ 993 w 1232"/>
                <a:gd name="T9" fmla="*/ 2 h 274"/>
                <a:gd name="T10" fmla="*/ 913 w 1232"/>
                <a:gd name="T11" fmla="*/ 8 h 274"/>
                <a:gd name="T12" fmla="*/ 825 w 1232"/>
                <a:gd name="T13" fmla="*/ 19 h 274"/>
                <a:gd name="T14" fmla="*/ 732 w 1232"/>
                <a:gd name="T15" fmla="*/ 36 h 274"/>
                <a:gd name="T16" fmla="*/ 645 w 1232"/>
                <a:gd name="T17" fmla="*/ 57 h 274"/>
                <a:gd name="T18" fmla="*/ 567 w 1232"/>
                <a:gd name="T19" fmla="*/ 82 h 274"/>
                <a:gd name="T20" fmla="*/ 491 w 1232"/>
                <a:gd name="T21" fmla="*/ 109 h 274"/>
                <a:gd name="T22" fmla="*/ 422 w 1232"/>
                <a:gd name="T23" fmla="*/ 139 h 274"/>
                <a:gd name="T24" fmla="*/ 358 w 1232"/>
                <a:gd name="T25" fmla="*/ 166 h 274"/>
                <a:gd name="T26" fmla="*/ 303 w 1232"/>
                <a:gd name="T27" fmla="*/ 192 h 274"/>
                <a:gd name="T28" fmla="*/ 257 w 1232"/>
                <a:gd name="T29" fmla="*/ 211 h 274"/>
                <a:gd name="T30" fmla="*/ 225 w 1232"/>
                <a:gd name="T31" fmla="*/ 223 h 274"/>
                <a:gd name="T32" fmla="*/ 194 w 1232"/>
                <a:gd name="T33" fmla="*/ 228 h 274"/>
                <a:gd name="T34" fmla="*/ 160 w 1232"/>
                <a:gd name="T35" fmla="*/ 228 h 274"/>
                <a:gd name="T36" fmla="*/ 135 w 1232"/>
                <a:gd name="T37" fmla="*/ 225 h 274"/>
                <a:gd name="T38" fmla="*/ 120 w 1232"/>
                <a:gd name="T39" fmla="*/ 223 h 274"/>
                <a:gd name="T40" fmla="*/ 120 w 1232"/>
                <a:gd name="T41" fmla="*/ 217 h 274"/>
                <a:gd name="T42" fmla="*/ 124 w 1232"/>
                <a:gd name="T43" fmla="*/ 179 h 274"/>
                <a:gd name="T44" fmla="*/ 120 w 1232"/>
                <a:gd name="T45" fmla="*/ 149 h 274"/>
                <a:gd name="T46" fmla="*/ 109 w 1232"/>
                <a:gd name="T47" fmla="*/ 135 h 274"/>
                <a:gd name="T48" fmla="*/ 92 w 1232"/>
                <a:gd name="T49" fmla="*/ 126 h 274"/>
                <a:gd name="T50" fmla="*/ 67 w 1232"/>
                <a:gd name="T51" fmla="*/ 122 h 274"/>
                <a:gd name="T52" fmla="*/ 27 w 1232"/>
                <a:gd name="T53" fmla="*/ 135 h 274"/>
                <a:gd name="T54" fmla="*/ 2 w 1232"/>
                <a:gd name="T55" fmla="*/ 175 h 274"/>
                <a:gd name="T56" fmla="*/ 4 w 1232"/>
                <a:gd name="T57" fmla="*/ 217 h 274"/>
                <a:gd name="T58" fmla="*/ 21 w 1232"/>
                <a:gd name="T59" fmla="*/ 244 h 274"/>
                <a:gd name="T60" fmla="*/ 54 w 1232"/>
                <a:gd name="T61" fmla="*/ 266 h 274"/>
                <a:gd name="T62" fmla="*/ 105 w 1232"/>
                <a:gd name="T63" fmla="*/ 274 h 274"/>
                <a:gd name="T64" fmla="*/ 156 w 1232"/>
                <a:gd name="T65" fmla="*/ 270 h 274"/>
                <a:gd name="T66" fmla="*/ 202 w 1232"/>
                <a:gd name="T67" fmla="*/ 259 h 274"/>
                <a:gd name="T68" fmla="*/ 259 w 1232"/>
                <a:gd name="T69" fmla="*/ 244 h 274"/>
                <a:gd name="T70" fmla="*/ 322 w 1232"/>
                <a:gd name="T71" fmla="*/ 228 h 274"/>
                <a:gd name="T72" fmla="*/ 386 w 1232"/>
                <a:gd name="T73" fmla="*/ 209 h 274"/>
                <a:gd name="T74" fmla="*/ 449 w 1232"/>
                <a:gd name="T75" fmla="*/ 190 h 274"/>
                <a:gd name="T76" fmla="*/ 506 w 1232"/>
                <a:gd name="T77" fmla="*/ 173 h 274"/>
                <a:gd name="T78" fmla="*/ 550 w 1232"/>
                <a:gd name="T79" fmla="*/ 162 h 274"/>
                <a:gd name="T80" fmla="*/ 626 w 1232"/>
                <a:gd name="T81" fmla="*/ 154 h 274"/>
                <a:gd name="T82" fmla="*/ 734 w 1232"/>
                <a:gd name="T83" fmla="*/ 147 h 274"/>
                <a:gd name="T84" fmla="*/ 833 w 1232"/>
                <a:gd name="T85" fmla="*/ 147 h 274"/>
                <a:gd name="T86" fmla="*/ 924 w 1232"/>
                <a:gd name="T87" fmla="*/ 149 h 274"/>
                <a:gd name="T88" fmla="*/ 1004 w 1232"/>
                <a:gd name="T89" fmla="*/ 156 h 274"/>
                <a:gd name="T90" fmla="*/ 1078 w 1232"/>
                <a:gd name="T91" fmla="*/ 160 h 274"/>
                <a:gd name="T92" fmla="*/ 1145 w 1232"/>
                <a:gd name="T93" fmla="*/ 162 h 274"/>
                <a:gd name="T94" fmla="*/ 1204 w 1232"/>
                <a:gd name="T95" fmla="*/ 160 h 274"/>
                <a:gd name="T96" fmla="*/ 1209 w 1232"/>
                <a:gd name="T97" fmla="*/ 21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2"/>
                <a:gd name="T148" fmla="*/ 0 h 274"/>
                <a:gd name="T149" fmla="*/ 1232 w 1232"/>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2" h="274">
                  <a:moveTo>
                    <a:pt x="1209" y="21"/>
                  </a:moveTo>
                  <a:lnTo>
                    <a:pt x="1202" y="14"/>
                  </a:lnTo>
                  <a:lnTo>
                    <a:pt x="1190" y="10"/>
                  </a:lnTo>
                  <a:lnTo>
                    <a:pt x="1173" y="6"/>
                  </a:lnTo>
                  <a:lnTo>
                    <a:pt x="1152" y="4"/>
                  </a:lnTo>
                  <a:lnTo>
                    <a:pt x="1126" y="0"/>
                  </a:lnTo>
                  <a:lnTo>
                    <a:pt x="1099" y="0"/>
                  </a:lnTo>
                  <a:lnTo>
                    <a:pt x="1067" y="0"/>
                  </a:lnTo>
                  <a:lnTo>
                    <a:pt x="1031" y="0"/>
                  </a:lnTo>
                  <a:lnTo>
                    <a:pt x="993" y="2"/>
                  </a:lnTo>
                  <a:lnTo>
                    <a:pt x="955" y="4"/>
                  </a:lnTo>
                  <a:lnTo>
                    <a:pt x="913" y="8"/>
                  </a:lnTo>
                  <a:lnTo>
                    <a:pt x="869" y="12"/>
                  </a:lnTo>
                  <a:lnTo>
                    <a:pt x="825" y="19"/>
                  </a:lnTo>
                  <a:lnTo>
                    <a:pt x="778" y="27"/>
                  </a:lnTo>
                  <a:lnTo>
                    <a:pt x="732" y="36"/>
                  </a:lnTo>
                  <a:lnTo>
                    <a:pt x="685" y="46"/>
                  </a:lnTo>
                  <a:lnTo>
                    <a:pt x="645" y="57"/>
                  </a:lnTo>
                  <a:lnTo>
                    <a:pt x="605" y="69"/>
                  </a:lnTo>
                  <a:lnTo>
                    <a:pt x="567" y="82"/>
                  </a:lnTo>
                  <a:lnTo>
                    <a:pt x="529" y="95"/>
                  </a:lnTo>
                  <a:lnTo>
                    <a:pt x="491" y="109"/>
                  </a:lnTo>
                  <a:lnTo>
                    <a:pt x="455" y="124"/>
                  </a:lnTo>
                  <a:lnTo>
                    <a:pt x="422" y="139"/>
                  </a:lnTo>
                  <a:lnTo>
                    <a:pt x="390" y="154"/>
                  </a:lnTo>
                  <a:lnTo>
                    <a:pt x="358" y="166"/>
                  </a:lnTo>
                  <a:lnTo>
                    <a:pt x="329" y="179"/>
                  </a:lnTo>
                  <a:lnTo>
                    <a:pt x="303" y="192"/>
                  </a:lnTo>
                  <a:lnTo>
                    <a:pt x="278" y="202"/>
                  </a:lnTo>
                  <a:lnTo>
                    <a:pt x="257" y="211"/>
                  </a:lnTo>
                  <a:lnTo>
                    <a:pt x="240" y="219"/>
                  </a:lnTo>
                  <a:lnTo>
                    <a:pt x="225" y="223"/>
                  </a:lnTo>
                  <a:lnTo>
                    <a:pt x="213" y="225"/>
                  </a:lnTo>
                  <a:lnTo>
                    <a:pt x="194" y="228"/>
                  </a:lnTo>
                  <a:lnTo>
                    <a:pt x="175" y="230"/>
                  </a:lnTo>
                  <a:lnTo>
                    <a:pt x="160" y="228"/>
                  </a:lnTo>
                  <a:lnTo>
                    <a:pt x="145" y="228"/>
                  </a:lnTo>
                  <a:lnTo>
                    <a:pt x="135" y="225"/>
                  </a:lnTo>
                  <a:lnTo>
                    <a:pt x="126" y="225"/>
                  </a:lnTo>
                  <a:lnTo>
                    <a:pt x="120" y="223"/>
                  </a:lnTo>
                  <a:lnTo>
                    <a:pt x="118" y="223"/>
                  </a:lnTo>
                  <a:lnTo>
                    <a:pt x="120" y="217"/>
                  </a:lnTo>
                  <a:lnTo>
                    <a:pt x="122" y="200"/>
                  </a:lnTo>
                  <a:lnTo>
                    <a:pt x="124" y="179"/>
                  </a:lnTo>
                  <a:lnTo>
                    <a:pt x="122" y="158"/>
                  </a:lnTo>
                  <a:lnTo>
                    <a:pt x="120" y="149"/>
                  </a:lnTo>
                  <a:lnTo>
                    <a:pt x="116" y="141"/>
                  </a:lnTo>
                  <a:lnTo>
                    <a:pt x="109" y="135"/>
                  </a:lnTo>
                  <a:lnTo>
                    <a:pt x="101" y="128"/>
                  </a:lnTo>
                  <a:lnTo>
                    <a:pt x="92" y="126"/>
                  </a:lnTo>
                  <a:lnTo>
                    <a:pt x="80" y="124"/>
                  </a:lnTo>
                  <a:lnTo>
                    <a:pt x="67" y="122"/>
                  </a:lnTo>
                  <a:lnTo>
                    <a:pt x="52" y="124"/>
                  </a:lnTo>
                  <a:lnTo>
                    <a:pt x="27" y="135"/>
                  </a:lnTo>
                  <a:lnTo>
                    <a:pt x="10" y="152"/>
                  </a:lnTo>
                  <a:lnTo>
                    <a:pt x="2" y="175"/>
                  </a:lnTo>
                  <a:lnTo>
                    <a:pt x="0" y="200"/>
                  </a:lnTo>
                  <a:lnTo>
                    <a:pt x="4" y="217"/>
                  </a:lnTo>
                  <a:lnTo>
                    <a:pt x="10" y="232"/>
                  </a:lnTo>
                  <a:lnTo>
                    <a:pt x="21" y="244"/>
                  </a:lnTo>
                  <a:lnTo>
                    <a:pt x="35" y="255"/>
                  </a:lnTo>
                  <a:lnTo>
                    <a:pt x="54" y="266"/>
                  </a:lnTo>
                  <a:lnTo>
                    <a:pt x="78" y="270"/>
                  </a:lnTo>
                  <a:lnTo>
                    <a:pt x="105" y="274"/>
                  </a:lnTo>
                  <a:lnTo>
                    <a:pt x="137" y="272"/>
                  </a:lnTo>
                  <a:lnTo>
                    <a:pt x="156" y="270"/>
                  </a:lnTo>
                  <a:lnTo>
                    <a:pt x="177" y="266"/>
                  </a:lnTo>
                  <a:lnTo>
                    <a:pt x="202" y="259"/>
                  </a:lnTo>
                  <a:lnTo>
                    <a:pt x="230" y="253"/>
                  </a:lnTo>
                  <a:lnTo>
                    <a:pt x="259" y="244"/>
                  </a:lnTo>
                  <a:lnTo>
                    <a:pt x="291" y="236"/>
                  </a:lnTo>
                  <a:lnTo>
                    <a:pt x="322" y="228"/>
                  </a:lnTo>
                  <a:lnTo>
                    <a:pt x="354" y="217"/>
                  </a:lnTo>
                  <a:lnTo>
                    <a:pt x="386" y="209"/>
                  </a:lnTo>
                  <a:lnTo>
                    <a:pt x="417" y="198"/>
                  </a:lnTo>
                  <a:lnTo>
                    <a:pt x="449" y="190"/>
                  </a:lnTo>
                  <a:lnTo>
                    <a:pt x="479" y="181"/>
                  </a:lnTo>
                  <a:lnTo>
                    <a:pt x="506" y="173"/>
                  </a:lnTo>
                  <a:lnTo>
                    <a:pt x="529" y="168"/>
                  </a:lnTo>
                  <a:lnTo>
                    <a:pt x="550" y="162"/>
                  </a:lnTo>
                  <a:lnTo>
                    <a:pt x="569" y="160"/>
                  </a:lnTo>
                  <a:lnTo>
                    <a:pt x="626" y="154"/>
                  </a:lnTo>
                  <a:lnTo>
                    <a:pt x="681" y="149"/>
                  </a:lnTo>
                  <a:lnTo>
                    <a:pt x="734" y="147"/>
                  </a:lnTo>
                  <a:lnTo>
                    <a:pt x="784" y="147"/>
                  </a:lnTo>
                  <a:lnTo>
                    <a:pt x="833" y="147"/>
                  </a:lnTo>
                  <a:lnTo>
                    <a:pt x="879" y="147"/>
                  </a:lnTo>
                  <a:lnTo>
                    <a:pt x="924" y="149"/>
                  </a:lnTo>
                  <a:lnTo>
                    <a:pt x="964" y="152"/>
                  </a:lnTo>
                  <a:lnTo>
                    <a:pt x="1004" y="156"/>
                  </a:lnTo>
                  <a:lnTo>
                    <a:pt x="1042" y="158"/>
                  </a:lnTo>
                  <a:lnTo>
                    <a:pt x="1078" y="160"/>
                  </a:lnTo>
                  <a:lnTo>
                    <a:pt x="1111" y="162"/>
                  </a:lnTo>
                  <a:lnTo>
                    <a:pt x="1145" y="162"/>
                  </a:lnTo>
                  <a:lnTo>
                    <a:pt x="1175" y="162"/>
                  </a:lnTo>
                  <a:lnTo>
                    <a:pt x="1204" y="160"/>
                  </a:lnTo>
                  <a:lnTo>
                    <a:pt x="1232" y="158"/>
                  </a:lnTo>
                  <a:lnTo>
                    <a:pt x="1209" y="21"/>
                  </a:lnTo>
                  <a:close/>
                </a:path>
              </a:pathLst>
            </a:custGeom>
            <a:solidFill>
              <a:srgbClr val="7BA62B"/>
            </a:solidFill>
            <a:ln w="9525">
              <a:noFill/>
              <a:round/>
              <a:headEnd/>
              <a:tailEnd/>
            </a:ln>
          </p:spPr>
          <p:txBody>
            <a:bodyPr/>
            <a:lstStyle/>
            <a:p>
              <a:endParaRPr lang="en-US"/>
            </a:p>
          </p:txBody>
        </p:sp>
        <p:sp>
          <p:nvSpPr>
            <p:cNvPr id="131117" name="Freeform 124"/>
            <p:cNvSpPr>
              <a:spLocks/>
            </p:cNvSpPr>
            <p:nvPr/>
          </p:nvSpPr>
          <p:spPr bwMode="auto">
            <a:xfrm>
              <a:off x="1680" y="1355"/>
              <a:ext cx="990" cy="162"/>
            </a:xfrm>
            <a:custGeom>
              <a:avLst/>
              <a:gdLst>
                <a:gd name="T0" fmla="*/ 865 w 990"/>
                <a:gd name="T1" fmla="*/ 70 h 162"/>
                <a:gd name="T2" fmla="*/ 838 w 990"/>
                <a:gd name="T3" fmla="*/ 65 h 162"/>
                <a:gd name="T4" fmla="*/ 790 w 990"/>
                <a:gd name="T5" fmla="*/ 59 h 162"/>
                <a:gd name="T6" fmla="*/ 724 w 990"/>
                <a:gd name="T7" fmla="*/ 55 h 162"/>
                <a:gd name="T8" fmla="*/ 646 w 990"/>
                <a:gd name="T9" fmla="*/ 49 h 162"/>
                <a:gd name="T10" fmla="*/ 562 w 990"/>
                <a:gd name="T11" fmla="*/ 46 h 162"/>
                <a:gd name="T12" fmla="*/ 477 w 990"/>
                <a:gd name="T13" fmla="*/ 49 h 162"/>
                <a:gd name="T14" fmla="*/ 397 w 990"/>
                <a:gd name="T15" fmla="*/ 55 h 162"/>
                <a:gd name="T16" fmla="*/ 325 w 990"/>
                <a:gd name="T17" fmla="*/ 70 h 162"/>
                <a:gd name="T18" fmla="*/ 258 w 990"/>
                <a:gd name="T19" fmla="*/ 84 h 162"/>
                <a:gd name="T20" fmla="*/ 195 w 990"/>
                <a:gd name="T21" fmla="*/ 101 h 162"/>
                <a:gd name="T22" fmla="*/ 135 w 990"/>
                <a:gd name="T23" fmla="*/ 118 h 162"/>
                <a:gd name="T24" fmla="*/ 87 w 990"/>
                <a:gd name="T25" fmla="*/ 133 h 162"/>
                <a:gd name="T26" fmla="*/ 47 w 990"/>
                <a:gd name="T27" fmla="*/ 146 h 162"/>
                <a:gd name="T28" fmla="*/ 17 w 990"/>
                <a:gd name="T29" fmla="*/ 156 h 162"/>
                <a:gd name="T30" fmla="*/ 3 w 990"/>
                <a:gd name="T31" fmla="*/ 162 h 162"/>
                <a:gd name="T32" fmla="*/ 3 w 990"/>
                <a:gd name="T33" fmla="*/ 162 h 162"/>
                <a:gd name="T34" fmla="*/ 15 w 990"/>
                <a:gd name="T35" fmla="*/ 156 h 162"/>
                <a:gd name="T36" fmla="*/ 43 w 990"/>
                <a:gd name="T37" fmla="*/ 146 h 162"/>
                <a:gd name="T38" fmla="*/ 81 w 990"/>
                <a:gd name="T39" fmla="*/ 133 h 162"/>
                <a:gd name="T40" fmla="*/ 129 w 990"/>
                <a:gd name="T41" fmla="*/ 116 h 162"/>
                <a:gd name="T42" fmla="*/ 188 w 990"/>
                <a:gd name="T43" fmla="*/ 95 h 162"/>
                <a:gd name="T44" fmla="*/ 254 w 990"/>
                <a:gd name="T45" fmla="*/ 72 h 162"/>
                <a:gd name="T46" fmla="*/ 327 w 990"/>
                <a:gd name="T47" fmla="*/ 46 h 162"/>
                <a:gd name="T48" fmla="*/ 408 w 990"/>
                <a:gd name="T49" fmla="*/ 21 h 162"/>
                <a:gd name="T50" fmla="*/ 500 w 990"/>
                <a:gd name="T51" fmla="*/ 6 h 162"/>
                <a:gd name="T52" fmla="*/ 604 w 990"/>
                <a:gd name="T53" fmla="*/ 0 h 162"/>
                <a:gd name="T54" fmla="*/ 707 w 990"/>
                <a:gd name="T55" fmla="*/ 2 h 162"/>
                <a:gd name="T56" fmla="*/ 804 w 990"/>
                <a:gd name="T57" fmla="*/ 6 h 162"/>
                <a:gd name="T58" fmla="*/ 887 w 990"/>
                <a:gd name="T59" fmla="*/ 15 h 162"/>
                <a:gd name="T60" fmla="*/ 950 w 990"/>
                <a:gd name="T61" fmla="*/ 21 h 162"/>
                <a:gd name="T62" fmla="*/ 986 w 990"/>
                <a:gd name="T63" fmla="*/ 27 h 162"/>
                <a:gd name="T64" fmla="*/ 870 w 990"/>
                <a:gd name="T65" fmla="*/ 7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0"/>
                <a:gd name="T100" fmla="*/ 0 h 162"/>
                <a:gd name="T101" fmla="*/ 990 w 990"/>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0" h="162">
                  <a:moveTo>
                    <a:pt x="870" y="70"/>
                  </a:moveTo>
                  <a:lnTo>
                    <a:pt x="865" y="70"/>
                  </a:lnTo>
                  <a:lnTo>
                    <a:pt x="855" y="67"/>
                  </a:lnTo>
                  <a:lnTo>
                    <a:pt x="838" y="65"/>
                  </a:lnTo>
                  <a:lnTo>
                    <a:pt x="817" y="63"/>
                  </a:lnTo>
                  <a:lnTo>
                    <a:pt x="790" y="59"/>
                  </a:lnTo>
                  <a:lnTo>
                    <a:pt x="758" y="57"/>
                  </a:lnTo>
                  <a:lnTo>
                    <a:pt x="724" y="55"/>
                  </a:lnTo>
                  <a:lnTo>
                    <a:pt x="686" y="51"/>
                  </a:lnTo>
                  <a:lnTo>
                    <a:pt x="646" y="49"/>
                  </a:lnTo>
                  <a:lnTo>
                    <a:pt x="604" y="46"/>
                  </a:lnTo>
                  <a:lnTo>
                    <a:pt x="562" y="46"/>
                  </a:lnTo>
                  <a:lnTo>
                    <a:pt x="519" y="46"/>
                  </a:lnTo>
                  <a:lnTo>
                    <a:pt x="477" y="49"/>
                  </a:lnTo>
                  <a:lnTo>
                    <a:pt x="437" y="51"/>
                  </a:lnTo>
                  <a:lnTo>
                    <a:pt x="397" y="55"/>
                  </a:lnTo>
                  <a:lnTo>
                    <a:pt x="361" y="61"/>
                  </a:lnTo>
                  <a:lnTo>
                    <a:pt x="325" y="70"/>
                  </a:lnTo>
                  <a:lnTo>
                    <a:pt x="292" y="76"/>
                  </a:lnTo>
                  <a:lnTo>
                    <a:pt x="258" y="84"/>
                  </a:lnTo>
                  <a:lnTo>
                    <a:pt x="226" y="93"/>
                  </a:lnTo>
                  <a:lnTo>
                    <a:pt x="195" y="101"/>
                  </a:lnTo>
                  <a:lnTo>
                    <a:pt x="165" y="110"/>
                  </a:lnTo>
                  <a:lnTo>
                    <a:pt x="135" y="118"/>
                  </a:lnTo>
                  <a:lnTo>
                    <a:pt x="110" y="127"/>
                  </a:lnTo>
                  <a:lnTo>
                    <a:pt x="87" y="133"/>
                  </a:lnTo>
                  <a:lnTo>
                    <a:pt x="66" y="141"/>
                  </a:lnTo>
                  <a:lnTo>
                    <a:pt x="47" y="146"/>
                  </a:lnTo>
                  <a:lnTo>
                    <a:pt x="30" y="152"/>
                  </a:lnTo>
                  <a:lnTo>
                    <a:pt x="17" y="156"/>
                  </a:lnTo>
                  <a:lnTo>
                    <a:pt x="9" y="160"/>
                  </a:lnTo>
                  <a:lnTo>
                    <a:pt x="3" y="162"/>
                  </a:lnTo>
                  <a:lnTo>
                    <a:pt x="0" y="162"/>
                  </a:lnTo>
                  <a:lnTo>
                    <a:pt x="3" y="162"/>
                  </a:lnTo>
                  <a:lnTo>
                    <a:pt x="7" y="160"/>
                  </a:lnTo>
                  <a:lnTo>
                    <a:pt x="15" y="156"/>
                  </a:lnTo>
                  <a:lnTo>
                    <a:pt x="28" y="152"/>
                  </a:lnTo>
                  <a:lnTo>
                    <a:pt x="43" y="146"/>
                  </a:lnTo>
                  <a:lnTo>
                    <a:pt x="60" y="139"/>
                  </a:lnTo>
                  <a:lnTo>
                    <a:pt x="81" y="133"/>
                  </a:lnTo>
                  <a:lnTo>
                    <a:pt x="104" y="124"/>
                  </a:lnTo>
                  <a:lnTo>
                    <a:pt x="129" y="116"/>
                  </a:lnTo>
                  <a:lnTo>
                    <a:pt x="157" y="105"/>
                  </a:lnTo>
                  <a:lnTo>
                    <a:pt x="188" y="95"/>
                  </a:lnTo>
                  <a:lnTo>
                    <a:pt x="220" y="82"/>
                  </a:lnTo>
                  <a:lnTo>
                    <a:pt x="254" y="72"/>
                  </a:lnTo>
                  <a:lnTo>
                    <a:pt x="289" y="59"/>
                  </a:lnTo>
                  <a:lnTo>
                    <a:pt x="327" y="46"/>
                  </a:lnTo>
                  <a:lnTo>
                    <a:pt x="365" y="34"/>
                  </a:lnTo>
                  <a:lnTo>
                    <a:pt x="408" y="21"/>
                  </a:lnTo>
                  <a:lnTo>
                    <a:pt x="452" y="13"/>
                  </a:lnTo>
                  <a:lnTo>
                    <a:pt x="500" y="6"/>
                  </a:lnTo>
                  <a:lnTo>
                    <a:pt x="551" y="2"/>
                  </a:lnTo>
                  <a:lnTo>
                    <a:pt x="604" y="0"/>
                  </a:lnTo>
                  <a:lnTo>
                    <a:pt x="657" y="0"/>
                  </a:lnTo>
                  <a:lnTo>
                    <a:pt x="707" y="2"/>
                  </a:lnTo>
                  <a:lnTo>
                    <a:pt x="758" y="4"/>
                  </a:lnTo>
                  <a:lnTo>
                    <a:pt x="804" y="6"/>
                  </a:lnTo>
                  <a:lnTo>
                    <a:pt x="849" y="11"/>
                  </a:lnTo>
                  <a:lnTo>
                    <a:pt x="887" y="15"/>
                  </a:lnTo>
                  <a:lnTo>
                    <a:pt x="922" y="19"/>
                  </a:lnTo>
                  <a:lnTo>
                    <a:pt x="950" y="21"/>
                  </a:lnTo>
                  <a:lnTo>
                    <a:pt x="971" y="25"/>
                  </a:lnTo>
                  <a:lnTo>
                    <a:pt x="986" y="27"/>
                  </a:lnTo>
                  <a:lnTo>
                    <a:pt x="990" y="27"/>
                  </a:lnTo>
                  <a:lnTo>
                    <a:pt x="870" y="70"/>
                  </a:lnTo>
                  <a:close/>
                </a:path>
              </a:pathLst>
            </a:custGeom>
            <a:solidFill>
              <a:srgbClr val="000000"/>
            </a:solidFill>
            <a:ln w="9525">
              <a:noFill/>
              <a:round/>
              <a:headEnd/>
              <a:tailEnd/>
            </a:ln>
          </p:spPr>
          <p:txBody>
            <a:bodyPr/>
            <a:lstStyle/>
            <a:p>
              <a:endParaRPr lang="en-US"/>
            </a:p>
          </p:txBody>
        </p:sp>
        <p:sp>
          <p:nvSpPr>
            <p:cNvPr id="131118" name="Freeform 125"/>
            <p:cNvSpPr>
              <a:spLocks/>
            </p:cNvSpPr>
            <p:nvPr/>
          </p:nvSpPr>
          <p:spPr bwMode="auto">
            <a:xfrm>
              <a:off x="1647" y="1279"/>
              <a:ext cx="996" cy="247"/>
            </a:xfrm>
            <a:custGeom>
              <a:avLst/>
              <a:gdLst>
                <a:gd name="T0" fmla="*/ 905 w 996"/>
                <a:gd name="T1" fmla="*/ 42 h 247"/>
                <a:gd name="T2" fmla="*/ 871 w 996"/>
                <a:gd name="T3" fmla="*/ 44 h 247"/>
                <a:gd name="T4" fmla="*/ 812 w 996"/>
                <a:gd name="T5" fmla="*/ 49 h 247"/>
                <a:gd name="T6" fmla="*/ 734 w 996"/>
                <a:gd name="T7" fmla="*/ 55 h 247"/>
                <a:gd name="T8" fmla="*/ 645 w 996"/>
                <a:gd name="T9" fmla="*/ 63 h 247"/>
                <a:gd name="T10" fmla="*/ 552 w 996"/>
                <a:gd name="T11" fmla="*/ 74 h 247"/>
                <a:gd name="T12" fmla="*/ 466 w 996"/>
                <a:gd name="T13" fmla="*/ 87 h 247"/>
                <a:gd name="T14" fmla="*/ 392 w 996"/>
                <a:gd name="T15" fmla="*/ 101 h 247"/>
                <a:gd name="T16" fmla="*/ 335 w 996"/>
                <a:gd name="T17" fmla="*/ 118 h 247"/>
                <a:gd name="T18" fmla="*/ 276 w 996"/>
                <a:gd name="T19" fmla="*/ 139 h 247"/>
                <a:gd name="T20" fmla="*/ 215 w 996"/>
                <a:gd name="T21" fmla="*/ 160 h 247"/>
                <a:gd name="T22" fmla="*/ 154 w 996"/>
                <a:gd name="T23" fmla="*/ 184 h 247"/>
                <a:gd name="T24" fmla="*/ 101 w 996"/>
                <a:gd name="T25" fmla="*/ 205 h 247"/>
                <a:gd name="T26" fmla="*/ 55 w 996"/>
                <a:gd name="T27" fmla="*/ 224 h 247"/>
                <a:gd name="T28" fmla="*/ 21 w 996"/>
                <a:gd name="T29" fmla="*/ 238 h 247"/>
                <a:gd name="T30" fmla="*/ 2 w 996"/>
                <a:gd name="T31" fmla="*/ 247 h 247"/>
                <a:gd name="T32" fmla="*/ 2 w 996"/>
                <a:gd name="T33" fmla="*/ 245 h 247"/>
                <a:gd name="T34" fmla="*/ 21 w 996"/>
                <a:gd name="T35" fmla="*/ 236 h 247"/>
                <a:gd name="T36" fmla="*/ 57 w 996"/>
                <a:gd name="T37" fmla="*/ 222 h 247"/>
                <a:gd name="T38" fmla="*/ 105 w 996"/>
                <a:gd name="T39" fmla="*/ 200 h 247"/>
                <a:gd name="T40" fmla="*/ 162 w 996"/>
                <a:gd name="T41" fmla="*/ 175 h 247"/>
                <a:gd name="T42" fmla="*/ 228 w 996"/>
                <a:gd name="T43" fmla="*/ 148 h 247"/>
                <a:gd name="T44" fmla="*/ 295 w 996"/>
                <a:gd name="T45" fmla="*/ 120 h 247"/>
                <a:gd name="T46" fmla="*/ 363 w 996"/>
                <a:gd name="T47" fmla="*/ 95 h 247"/>
                <a:gd name="T48" fmla="*/ 451 w 996"/>
                <a:gd name="T49" fmla="*/ 63 h 247"/>
                <a:gd name="T50" fmla="*/ 559 w 996"/>
                <a:gd name="T51" fmla="*/ 36 h 247"/>
                <a:gd name="T52" fmla="*/ 656 w 996"/>
                <a:gd name="T53" fmla="*/ 17 h 247"/>
                <a:gd name="T54" fmla="*/ 744 w 996"/>
                <a:gd name="T55" fmla="*/ 6 h 247"/>
                <a:gd name="T56" fmla="*/ 823 w 996"/>
                <a:gd name="T57" fmla="*/ 2 h 247"/>
                <a:gd name="T58" fmla="*/ 888 w 996"/>
                <a:gd name="T59" fmla="*/ 2 h 247"/>
                <a:gd name="T60" fmla="*/ 939 w 996"/>
                <a:gd name="T61" fmla="*/ 4 h 247"/>
                <a:gd name="T62" fmla="*/ 974 w 996"/>
                <a:gd name="T63" fmla="*/ 11 h 247"/>
                <a:gd name="T64" fmla="*/ 996 w 996"/>
                <a:gd name="T65" fmla="*/ 17 h 247"/>
                <a:gd name="T66" fmla="*/ 983 w 996"/>
                <a:gd name="T67" fmla="*/ 27 h 247"/>
                <a:gd name="T68" fmla="*/ 947 w 996"/>
                <a:gd name="T69" fmla="*/ 36 h 247"/>
                <a:gd name="T70" fmla="*/ 915 w 996"/>
                <a:gd name="T71" fmla="*/ 42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6"/>
                <a:gd name="T109" fmla="*/ 0 h 247"/>
                <a:gd name="T110" fmla="*/ 996 w 996"/>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6" h="247">
                  <a:moveTo>
                    <a:pt x="909" y="42"/>
                  </a:moveTo>
                  <a:lnTo>
                    <a:pt x="905" y="42"/>
                  </a:lnTo>
                  <a:lnTo>
                    <a:pt x="892" y="42"/>
                  </a:lnTo>
                  <a:lnTo>
                    <a:pt x="871" y="44"/>
                  </a:lnTo>
                  <a:lnTo>
                    <a:pt x="844" y="46"/>
                  </a:lnTo>
                  <a:lnTo>
                    <a:pt x="812" y="49"/>
                  </a:lnTo>
                  <a:lnTo>
                    <a:pt x="774" y="51"/>
                  </a:lnTo>
                  <a:lnTo>
                    <a:pt x="734" y="55"/>
                  </a:lnTo>
                  <a:lnTo>
                    <a:pt x="690" y="59"/>
                  </a:lnTo>
                  <a:lnTo>
                    <a:pt x="645" y="63"/>
                  </a:lnTo>
                  <a:lnTo>
                    <a:pt x="599" y="68"/>
                  </a:lnTo>
                  <a:lnTo>
                    <a:pt x="552" y="74"/>
                  </a:lnTo>
                  <a:lnTo>
                    <a:pt x="508" y="80"/>
                  </a:lnTo>
                  <a:lnTo>
                    <a:pt x="466" y="87"/>
                  </a:lnTo>
                  <a:lnTo>
                    <a:pt x="428" y="93"/>
                  </a:lnTo>
                  <a:lnTo>
                    <a:pt x="392" y="101"/>
                  </a:lnTo>
                  <a:lnTo>
                    <a:pt x="363" y="110"/>
                  </a:lnTo>
                  <a:lnTo>
                    <a:pt x="335" y="118"/>
                  </a:lnTo>
                  <a:lnTo>
                    <a:pt x="306" y="129"/>
                  </a:lnTo>
                  <a:lnTo>
                    <a:pt x="276" y="139"/>
                  </a:lnTo>
                  <a:lnTo>
                    <a:pt x="244" y="150"/>
                  </a:lnTo>
                  <a:lnTo>
                    <a:pt x="215" y="160"/>
                  </a:lnTo>
                  <a:lnTo>
                    <a:pt x="183" y="173"/>
                  </a:lnTo>
                  <a:lnTo>
                    <a:pt x="154" y="184"/>
                  </a:lnTo>
                  <a:lnTo>
                    <a:pt x="126" y="194"/>
                  </a:lnTo>
                  <a:lnTo>
                    <a:pt x="101" y="205"/>
                  </a:lnTo>
                  <a:lnTo>
                    <a:pt x="76" y="215"/>
                  </a:lnTo>
                  <a:lnTo>
                    <a:pt x="55" y="224"/>
                  </a:lnTo>
                  <a:lnTo>
                    <a:pt x="36" y="232"/>
                  </a:lnTo>
                  <a:lnTo>
                    <a:pt x="21" y="238"/>
                  </a:lnTo>
                  <a:lnTo>
                    <a:pt x="10" y="243"/>
                  </a:lnTo>
                  <a:lnTo>
                    <a:pt x="2" y="247"/>
                  </a:lnTo>
                  <a:lnTo>
                    <a:pt x="0" y="247"/>
                  </a:lnTo>
                  <a:lnTo>
                    <a:pt x="2" y="245"/>
                  </a:lnTo>
                  <a:lnTo>
                    <a:pt x="10" y="243"/>
                  </a:lnTo>
                  <a:lnTo>
                    <a:pt x="21" y="236"/>
                  </a:lnTo>
                  <a:lnTo>
                    <a:pt x="38" y="230"/>
                  </a:lnTo>
                  <a:lnTo>
                    <a:pt x="57" y="222"/>
                  </a:lnTo>
                  <a:lnTo>
                    <a:pt x="80" y="211"/>
                  </a:lnTo>
                  <a:lnTo>
                    <a:pt x="105" y="200"/>
                  </a:lnTo>
                  <a:lnTo>
                    <a:pt x="133" y="188"/>
                  </a:lnTo>
                  <a:lnTo>
                    <a:pt x="162" y="175"/>
                  </a:lnTo>
                  <a:lnTo>
                    <a:pt x="194" y="160"/>
                  </a:lnTo>
                  <a:lnTo>
                    <a:pt x="228" y="148"/>
                  </a:lnTo>
                  <a:lnTo>
                    <a:pt x="261" y="133"/>
                  </a:lnTo>
                  <a:lnTo>
                    <a:pt x="295" y="120"/>
                  </a:lnTo>
                  <a:lnTo>
                    <a:pt x="329" y="108"/>
                  </a:lnTo>
                  <a:lnTo>
                    <a:pt x="363" y="95"/>
                  </a:lnTo>
                  <a:lnTo>
                    <a:pt x="396" y="82"/>
                  </a:lnTo>
                  <a:lnTo>
                    <a:pt x="451" y="63"/>
                  </a:lnTo>
                  <a:lnTo>
                    <a:pt x="506" y="49"/>
                  </a:lnTo>
                  <a:lnTo>
                    <a:pt x="559" y="36"/>
                  </a:lnTo>
                  <a:lnTo>
                    <a:pt x="607" y="25"/>
                  </a:lnTo>
                  <a:lnTo>
                    <a:pt x="656" y="17"/>
                  </a:lnTo>
                  <a:lnTo>
                    <a:pt x="702" y="11"/>
                  </a:lnTo>
                  <a:lnTo>
                    <a:pt x="744" y="6"/>
                  </a:lnTo>
                  <a:lnTo>
                    <a:pt x="785" y="2"/>
                  </a:lnTo>
                  <a:lnTo>
                    <a:pt x="823" y="2"/>
                  </a:lnTo>
                  <a:lnTo>
                    <a:pt x="856" y="0"/>
                  </a:lnTo>
                  <a:lnTo>
                    <a:pt x="888" y="2"/>
                  </a:lnTo>
                  <a:lnTo>
                    <a:pt x="915" y="2"/>
                  </a:lnTo>
                  <a:lnTo>
                    <a:pt x="939" y="4"/>
                  </a:lnTo>
                  <a:lnTo>
                    <a:pt x="958" y="6"/>
                  </a:lnTo>
                  <a:lnTo>
                    <a:pt x="974" y="11"/>
                  </a:lnTo>
                  <a:lnTo>
                    <a:pt x="985" y="13"/>
                  </a:lnTo>
                  <a:lnTo>
                    <a:pt x="996" y="17"/>
                  </a:lnTo>
                  <a:lnTo>
                    <a:pt x="996" y="23"/>
                  </a:lnTo>
                  <a:lnTo>
                    <a:pt x="983" y="27"/>
                  </a:lnTo>
                  <a:lnTo>
                    <a:pt x="966" y="32"/>
                  </a:lnTo>
                  <a:lnTo>
                    <a:pt x="947" y="36"/>
                  </a:lnTo>
                  <a:lnTo>
                    <a:pt x="928" y="40"/>
                  </a:lnTo>
                  <a:lnTo>
                    <a:pt x="915" y="42"/>
                  </a:lnTo>
                  <a:lnTo>
                    <a:pt x="909" y="42"/>
                  </a:lnTo>
                  <a:close/>
                </a:path>
              </a:pathLst>
            </a:custGeom>
            <a:solidFill>
              <a:srgbClr val="FFFFFF"/>
            </a:solidFill>
            <a:ln w="9525">
              <a:noFill/>
              <a:round/>
              <a:headEnd/>
              <a:tailEnd/>
            </a:ln>
          </p:spPr>
          <p:txBody>
            <a:bodyPr/>
            <a:lstStyle/>
            <a:p>
              <a:endParaRPr lang="en-US"/>
            </a:p>
          </p:txBody>
        </p:sp>
        <p:sp>
          <p:nvSpPr>
            <p:cNvPr id="131119" name="Freeform 126"/>
            <p:cNvSpPr>
              <a:spLocks/>
            </p:cNvSpPr>
            <p:nvPr/>
          </p:nvSpPr>
          <p:spPr bwMode="auto">
            <a:xfrm>
              <a:off x="1469" y="1456"/>
              <a:ext cx="76" cy="66"/>
            </a:xfrm>
            <a:custGeom>
              <a:avLst/>
              <a:gdLst>
                <a:gd name="T0" fmla="*/ 0 w 76"/>
                <a:gd name="T1" fmla="*/ 0 h 66"/>
                <a:gd name="T2" fmla="*/ 0 w 76"/>
                <a:gd name="T3" fmla="*/ 7 h 66"/>
                <a:gd name="T4" fmla="*/ 3 w 76"/>
                <a:gd name="T5" fmla="*/ 21 h 66"/>
                <a:gd name="T6" fmla="*/ 11 w 76"/>
                <a:gd name="T7" fmla="*/ 38 h 66"/>
                <a:gd name="T8" fmla="*/ 28 w 76"/>
                <a:gd name="T9" fmla="*/ 55 h 66"/>
                <a:gd name="T10" fmla="*/ 49 w 76"/>
                <a:gd name="T11" fmla="*/ 64 h 66"/>
                <a:gd name="T12" fmla="*/ 64 w 76"/>
                <a:gd name="T13" fmla="*/ 66 h 66"/>
                <a:gd name="T14" fmla="*/ 74 w 76"/>
                <a:gd name="T15" fmla="*/ 64 h 66"/>
                <a:gd name="T16" fmla="*/ 76 w 76"/>
                <a:gd name="T17" fmla="*/ 61 h 66"/>
                <a:gd name="T18" fmla="*/ 0 w 76"/>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6"/>
                <a:gd name="T32" fmla="*/ 76 w 76"/>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6">
                  <a:moveTo>
                    <a:pt x="0" y="0"/>
                  </a:moveTo>
                  <a:lnTo>
                    <a:pt x="0" y="7"/>
                  </a:lnTo>
                  <a:lnTo>
                    <a:pt x="3" y="21"/>
                  </a:lnTo>
                  <a:lnTo>
                    <a:pt x="11" y="38"/>
                  </a:lnTo>
                  <a:lnTo>
                    <a:pt x="28" y="55"/>
                  </a:lnTo>
                  <a:lnTo>
                    <a:pt x="49" y="64"/>
                  </a:lnTo>
                  <a:lnTo>
                    <a:pt x="64" y="66"/>
                  </a:lnTo>
                  <a:lnTo>
                    <a:pt x="74" y="64"/>
                  </a:lnTo>
                  <a:lnTo>
                    <a:pt x="76" y="61"/>
                  </a:lnTo>
                  <a:lnTo>
                    <a:pt x="0" y="0"/>
                  </a:lnTo>
                  <a:close/>
                </a:path>
              </a:pathLst>
            </a:custGeom>
            <a:solidFill>
              <a:srgbClr val="000000"/>
            </a:solidFill>
            <a:ln w="9525">
              <a:noFill/>
              <a:round/>
              <a:headEnd/>
              <a:tailEnd/>
            </a:ln>
          </p:spPr>
          <p:txBody>
            <a:bodyPr/>
            <a:lstStyle/>
            <a:p>
              <a:endParaRPr lang="en-US"/>
            </a:p>
          </p:txBody>
        </p:sp>
        <p:sp>
          <p:nvSpPr>
            <p:cNvPr id="131120" name="Freeform 127"/>
            <p:cNvSpPr>
              <a:spLocks/>
            </p:cNvSpPr>
            <p:nvPr/>
          </p:nvSpPr>
          <p:spPr bwMode="auto">
            <a:xfrm>
              <a:off x="1488" y="1414"/>
              <a:ext cx="64" cy="53"/>
            </a:xfrm>
            <a:custGeom>
              <a:avLst/>
              <a:gdLst>
                <a:gd name="T0" fmla="*/ 22 w 64"/>
                <a:gd name="T1" fmla="*/ 40 h 53"/>
                <a:gd name="T2" fmla="*/ 34 w 64"/>
                <a:gd name="T3" fmla="*/ 49 h 53"/>
                <a:gd name="T4" fmla="*/ 47 w 64"/>
                <a:gd name="T5" fmla="*/ 53 h 53"/>
                <a:gd name="T6" fmla="*/ 55 w 64"/>
                <a:gd name="T7" fmla="*/ 53 h 53"/>
                <a:gd name="T8" fmla="*/ 62 w 64"/>
                <a:gd name="T9" fmla="*/ 49 h 53"/>
                <a:gd name="T10" fmla="*/ 64 w 64"/>
                <a:gd name="T11" fmla="*/ 40 h 53"/>
                <a:gd name="T12" fmla="*/ 62 w 64"/>
                <a:gd name="T13" fmla="*/ 32 h 53"/>
                <a:gd name="T14" fmla="*/ 53 w 64"/>
                <a:gd name="T15" fmla="*/ 21 h 53"/>
                <a:gd name="T16" fmla="*/ 43 w 64"/>
                <a:gd name="T17" fmla="*/ 11 h 53"/>
                <a:gd name="T18" fmla="*/ 30 w 64"/>
                <a:gd name="T19" fmla="*/ 2 h 53"/>
                <a:gd name="T20" fmla="*/ 17 w 64"/>
                <a:gd name="T21" fmla="*/ 0 h 53"/>
                <a:gd name="T22" fmla="*/ 7 w 64"/>
                <a:gd name="T23" fmla="*/ 0 h 53"/>
                <a:gd name="T24" fmla="*/ 0 w 64"/>
                <a:gd name="T25" fmla="*/ 2 h 53"/>
                <a:gd name="T26" fmla="*/ 0 w 64"/>
                <a:gd name="T27" fmla="*/ 11 h 53"/>
                <a:gd name="T28" fmla="*/ 3 w 64"/>
                <a:gd name="T29" fmla="*/ 19 h 53"/>
                <a:gd name="T30" fmla="*/ 11 w 64"/>
                <a:gd name="T31" fmla="*/ 30 h 53"/>
                <a:gd name="T32" fmla="*/ 22 w 64"/>
                <a:gd name="T33" fmla="*/ 4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3"/>
                <a:gd name="T53" fmla="*/ 64 w 64"/>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3">
                  <a:moveTo>
                    <a:pt x="22" y="40"/>
                  </a:moveTo>
                  <a:lnTo>
                    <a:pt x="34" y="49"/>
                  </a:lnTo>
                  <a:lnTo>
                    <a:pt x="47" y="53"/>
                  </a:lnTo>
                  <a:lnTo>
                    <a:pt x="55" y="53"/>
                  </a:lnTo>
                  <a:lnTo>
                    <a:pt x="62" y="49"/>
                  </a:lnTo>
                  <a:lnTo>
                    <a:pt x="64" y="40"/>
                  </a:lnTo>
                  <a:lnTo>
                    <a:pt x="62" y="32"/>
                  </a:lnTo>
                  <a:lnTo>
                    <a:pt x="53" y="21"/>
                  </a:lnTo>
                  <a:lnTo>
                    <a:pt x="43" y="11"/>
                  </a:lnTo>
                  <a:lnTo>
                    <a:pt x="30" y="2"/>
                  </a:lnTo>
                  <a:lnTo>
                    <a:pt x="17" y="0"/>
                  </a:lnTo>
                  <a:lnTo>
                    <a:pt x="7" y="0"/>
                  </a:lnTo>
                  <a:lnTo>
                    <a:pt x="0" y="2"/>
                  </a:lnTo>
                  <a:lnTo>
                    <a:pt x="0" y="11"/>
                  </a:lnTo>
                  <a:lnTo>
                    <a:pt x="3" y="19"/>
                  </a:lnTo>
                  <a:lnTo>
                    <a:pt x="11" y="30"/>
                  </a:lnTo>
                  <a:lnTo>
                    <a:pt x="22" y="40"/>
                  </a:lnTo>
                  <a:close/>
                </a:path>
              </a:pathLst>
            </a:custGeom>
            <a:solidFill>
              <a:srgbClr val="FFFFFF"/>
            </a:solidFill>
            <a:ln w="9525">
              <a:noFill/>
              <a:round/>
              <a:headEnd/>
              <a:tailEnd/>
            </a:ln>
          </p:spPr>
          <p:txBody>
            <a:bodyPr/>
            <a:lstStyle/>
            <a:p>
              <a:endParaRPr lang="en-US"/>
            </a:p>
          </p:txBody>
        </p:sp>
      </p:grpSp>
      <p:sp>
        <p:nvSpPr>
          <p:cNvPr id="3" name="Title 2"/>
          <p:cNvSpPr>
            <a:spLocks noGrp="1"/>
          </p:cNvSpPr>
          <p:nvPr>
            <p:ph type="title"/>
          </p:nvPr>
        </p:nvSpPr>
        <p:spPr/>
        <p:txBody>
          <a:bodyPr/>
          <a:lstStyle/>
          <a:p>
            <a:r>
              <a:rPr lang="en-US" dirty="0" smtClean="0"/>
              <a:t>How About Some More EI Stuff?</a:t>
            </a:r>
            <a:endParaRPr lang="en-US" dirty="0"/>
          </a:p>
        </p:txBody>
      </p:sp>
    </p:spTree>
    <p:extLst>
      <p:ext uri="{BB962C8B-B14F-4D97-AF65-F5344CB8AC3E}">
        <p14:creationId xmlns:p14="http://schemas.microsoft.com/office/powerpoint/2010/main" val="50528489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3200" dirty="0" smtClean="0"/>
              <a:t>Some More About the Brain…</a:t>
            </a:r>
            <a:endParaRPr lang="en-US" sz="3200" dirty="0"/>
          </a:p>
        </p:txBody>
      </p:sp>
      <p:sp>
        <p:nvSpPr>
          <p:cNvPr id="132098" name="Content Placeholder 4"/>
          <p:cNvSpPr>
            <a:spLocks noGrp="1"/>
          </p:cNvSpPr>
          <p:nvPr>
            <p:ph idx="1"/>
          </p:nvPr>
        </p:nvSpPr>
        <p:spPr/>
        <p:txBody>
          <a:bodyPr/>
          <a:lstStyle/>
          <a:p>
            <a:pPr marL="342900" indent="-342900">
              <a:buFontTx/>
              <a:buChar char="•"/>
            </a:pPr>
            <a:r>
              <a:rPr lang="en-US" sz="3200" dirty="0" smtClean="0">
                <a:solidFill>
                  <a:schemeClr val="tx1"/>
                </a:solidFill>
                <a:latin typeface="Arial" charset="0"/>
                <a:ea typeface="ＭＳ Ｐゴシック" pitchFamily="80" charset="-128"/>
                <a:cs typeface="Arial" charset="0"/>
              </a:rPr>
              <a:t>The brain works on repeated patterns</a:t>
            </a:r>
          </a:p>
          <a:p>
            <a:pPr marL="742950" lvl="1" indent="-285750">
              <a:buFontTx/>
              <a:buChar char="–"/>
            </a:pPr>
            <a:endParaRPr lang="en-US" sz="3200" dirty="0" smtClean="0">
              <a:solidFill>
                <a:schemeClr val="tx1"/>
              </a:solidFill>
              <a:latin typeface="Arial" charset="0"/>
              <a:ea typeface="ＭＳ Ｐゴシック" pitchFamily="80" charset="-128"/>
              <a:cs typeface="Arial" charset="0"/>
            </a:endParaRPr>
          </a:p>
          <a:p>
            <a:pPr marL="742950" lvl="1" indent="-285750">
              <a:buFontTx/>
              <a:buChar char="–"/>
            </a:pPr>
            <a:r>
              <a:rPr lang="en-US" sz="3200" dirty="0" smtClean="0">
                <a:solidFill>
                  <a:schemeClr val="tx1"/>
                </a:solidFill>
                <a:latin typeface="Arial" charset="0"/>
                <a:ea typeface="ＭＳ Ｐゴシック" pitchFamily="80" charset="-128"/>
                <a:cs typeface="Arial" charset="0"/>
              </a:rPr>
              <a:t>MRI tests on memory</a:t>
            </a:r>
            <a:endParaRPr lang="en-US" sz="2800" dirty="0" smtClean="0">
              <a:solidFill>
                <a:schemeClr val="tx1"/>
              </a:solidFill>
              <a:latin typeface="Arial" charset="0"/>
              <a:ea typeface="ＭＳ Ｐゴシック" pitchFamily="80" charset="-128"/>
              <a:cs typeface="Arial" charset="0"/>
            </a:endParaRPr>
          </a:p>
          <a:p>
            <a:pPr marL="1143000" lvl="2" indent="-228600">
              <a:buFontTx/>
              <a:buChar char="•"/>
            </a:pPr>
            <a:r>
              <a:rPr lang="en-US" sz="2800" dirty="0" smtClean="0">
                <a:solidFill>
                  <a:schemeClr val="tx1"/>
                </a:solidFill>
                <a:latin typeface="Arial" charset="0"/>
                <a:ea typeface="ＭＳ Ｐゴシック" pitchFamily="80" charset="-128"/>
                <a:cs typeface="Arial" charset="0"/>
              </a:rPr>
              <a:t>Lions and tigers and bears, and tools</a:t>
            </a:r>
          </a:p>
          <a:p>
            <a:pPr marL="742950" lvl="1" indent="-285750">
              <a:buFontTx/>
              <a:buChar char="–"/>
            </a:pPr>
            <a:r>
              <a:rPr lang="en-US" sz="3200" dirty="0" smtClean="0">
                <a:solidFill>
                  <a:schemeClr val="tx1"/>
                </a:solidFill>
                <a:latin typeface="Arial" charset="0"/>
                <a:ea typeface="ＭＳ Ｐゴシック" pitchFamily="80" charset="-128"/>
                <a:cs typeface="Arial" charset="0"/>
              </a:rPr>
              <a:t>Random number tables</a:t>
            </a:r>
          </a:p>
          <a:p>
            <a:pPr marL="742950" lvl="1" indent="-285750">
              <a:buFontTx/>
              <a:buChar char="–"/>
            </a:pPr>
            <a:r>
              <a:rPr lang="en-US" sz="3200" dirty="0" smtClean="0">
                <a:solidFill>
                  <a:schemeClr val="tx1"/>
                </a:solidFill>
                <a:latin typeface="Arial" charset="0"/>
                <a:ea typeface="ＭＳ Ｐゴシック" pitchFamily="80" charset="-128"/>
                <a:cs typeface="Arial" charset="0"/>
              </a:rPr>
              <a:t>Black box of knowledge</a:t>
            </a:r>
          </a:p>
        </p:txBody>
      </p:sp>
    </p:spTree>
    <p:extLst>
      <p:ext uri="{BB962C8B-B14F-4D97-AF65-F5344CB8AC3E}">
        <p14:creationId xmlns:p14="http://schemas.microsoft.com/office/powerpoint/2010/main" val="2157613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sz="4000"/>
              <a:t>Analyzers</a:t>
            </a:r>
          </a:p>
        </p:txBody>
      </p:sp>
      <p:sp>
        <p:nvSpPr>
          <p:cNvPr id="17412" name="Rectangle 40"/>
          <p:cNvSpPr>
            <a:spLocks noGrp="1" noChangeArrowheads="1"/>
          </p:cNvSpPr>
          <p:nvPr>
            <p:ph idx="1"/>
          </p:nvPr>
        </p:nvSpPr>
        <p:spPr>
          <a:noFill/>
        </p:spPr>
        <p:txBody>
          <a:bodyPr/>
          <a:lstStyle/>
          <a:p>
            <a:r>
              <a:rPr lang="en-US" dirty="0" smtClean="0">
                <a:solidFill>
                  <a:schemeClr val="tx1"/>
                </a:solidFill>
                <a:latin typeface="Arial" charset="0"/>
                <a:ea typeface="ＭＳ Ｐゴシック" pitchFamily="80" charset="-128"/>
                <a:cs typeface="Arial" charset="0"/>
              </a:rPr>
              <a:t>Tendency toward perfectionism</a:t>
            </a:r>
          </a:p>
          <a:p>
            <a:r>
              <a:rPr lang="en-US" dirty="0" smtClean="0">
                <a:solidFill>
                  <a:schemeClr val="tx1"/>
                </a:solidFill>
                <a:latin typeface="Arial" charset="0"/>
                <a:ea typeface="ＭＳ Ｐゴシック" pitchFamily="80" charset="-128"/>
                <a:cs typeface="Arial" charset="0"/>
              </a:rPr>
              <a:t>Decisions and information provided are usually accurate and thoughtful</a:t>
            </a:r>
          </a:p>
          <a:p>
            <a:r>
              <a:rPr lang="en-US" dirty="0" smtClean="0">
                <a:solidFill>
                  <a:schemeClr val="tx1"/>
                </a:solidFill>
                <a:latin typeface="Arial" charset="0"/>
                <a:ea typeface="ＭＳ Ｐゴシック" pitchFamily="80" charset="-128"/>
                <a:cs typeface="Arial" charset="0"/>
              </a:rPr>
              <a:t>Deal with facts, data, logic, details</a:t>
            </a:r>
          </a:p>
          <a:p>
            <a:r>
              <a:rPr lang="en-US" dirty="0" smtClean="0">
                <a:solidFill>
                  <a:schemeClr val="tx1"/>
                </a:solidFill>
                <a:latin typeface="Arial" charset="0"/>
                <a:ea typeface="ＭＳ Ｐゴシック" pitchFamily="80" charset="-128"/>
                <a:cs typeface="Arial" charset="0"/>
              </a:rPr>
              <a:t>Sometimes slow to make decisions</a:t>
            </a:r>
          </a:p>
          <a:p>
            <a:r>
              <a:rPr lang="en-US" dirty="0" smtClean="0">
                <a:solidFill>
                  <a:schemeClr val="tx1"/>
                </a:solidFill>
                <a:latin typeface="Arial" charset="0"/>
                <a:ea typeface="ＭＳ Ｐゴシック" pitchFamily="80" charset="-128"/>
                <a:cs typeface="Arial" charset="0"/>
              </a:rPr>
              <a:t>May appear overly cautious and not good risk-takers</a:t>
            </a:r>
          </a:p>
          <a:p>
            <a:r>
              <a:rPr lang="en-US" dirty="0" smtClean="0">
                <a:solidFill>
                  <a:schemeClr val="tx1"/>
                </a:solidFill>
                <a:latin typeface="Arial" charset="0"/>
                <a:ea typeface="ＭＳ Ｐゴシック" pitchFamily="80" charset="-128"/>
                <a:cs typeface="Arial" charset="0"/>
              </a:rPr>
              <a:t>Feelings and emotions kept inside</a:t>
            </a:r>
          </a:p>
        </p:txBody>
      </p:sp>
      <p:grpSp>
        <p:nvGrpSpPr>
          <p:cNvPr id="2" name="Group 4"/>
          <p:cNvGrpSpPr>
            <a:grpSpLocks noChangeAspect="1"/>
          </p:cNvGrpSpPr>
          <p:nvPr/>
        </p:nvGrpSpPr>
        <p:grpSpPr bwMode="auto">
          <a:xfrm>
            <a:off x="6837363" y="628650"/>
            <a:ext cx="1928812" cy="1333500"/>
            <a:chOff x="4032" y="192"/>
            <a:chExt cx="1440" cy="996"/>
          </a:xfrm>
        </p:grpSpPr>
        <p:sp>
          <p:nvSpPr>
            <p:cNvPr id="17413" name="AutoShape 5"/>
            <p:cNvSpPr>
              <a:spLocks noChangeAspect="1" noChangeArrowheads="1" noTextEdit="1"/>
            </p:cNvSpPr>
            <p:nvPr/>
          </p:nvSpPr>
          <p:spPr bwMode="auto">
            <a:xfrm>
              <a:off x="4032" y="192"/>
              <a:ext cx="1440" cy="996"/>
            </a:xfrm>
            <a:prstGeom prst="rect">
              <a:avLst/>
            </a:prstGeom>
            <a:noFill/>
            <a:ln w="9525">
              <a:noFill/>
              <a:miter lim="800000"/>
              <a:headEnd/>
              <a:tailEnd/>
            </a:ln>
          </p:spPr>
          <p:txBody>
            <a:bodyPr/>
            <a:lstStyle/>
            <a:p>
              <a:endParaRPr lang="en-US"/>
            </a:p>
          </p:txBody>
        </p:sp>
        <p:sp>
          <p:nvSpPr>
            <p:cNvPr id="20486" name="Freeform 6"/>
            <p:cNvSpPr>
              <a:spLocks/>
            </p:cNvSpPr>
            <p:nvPr/>
          </p:nvSpPr>
          <p:spPr bwMode="auto">
            <a:xfrm>
              <a:off x="4841" y="193"/>
              <a:ext cx="627" cy="894"/>
            </a:xfrm>
            <a:custGeom>
              <a:avLst/>
              <a:gdLst/>
              <a:ahLst/>
              <a:cxnLst>
                <a:cxn ang="0">
                  <a:pos x="50" y="401"/>
                </a:cxn>
                <a:cxn ang="0">
                  <a:pos x="60" y="393"/>
                </a:cxn>
                <a:cxn ang="0">
                  <a:pos x="87" y="371"/>
                </a:cxn>
                <a:cxn ang="0">
                  <a:pos x="123" y="342"/>
                </a:cxn>
                <a:cxn ang="0">
                  <a:pos x="156" y="312"/>
                </a:cxn>
                <a:cxn ang="0">
                  <a:pos x="181" y="286"/>
                </a:cxn>
                <a:cxn ang="0">
                  <a:pos x="202" y="261"/>
                </a:cxn>
                <a:cxn ang="0">
                  <a:pos x="229" y="231"/>
                </a:cxn>
                <a:cxn ang="0">
                  <a:pos x="259" y="201"/>
                </a:cxn>
                <a:cxn ang="0">
                  <a:pos x="282" y="180"/>
                </a:cxn>
                <a:cxn ang="0">
                  <a:pos x="295" y="173"/>
                </a:cxn>
                <a:cxn ang="0">
                  <a:pos x="298" y="181"/>
                </a:cxn>
                <a:cxn ang="0">
                  <a:pos x="295" y="195"/>
                </a:cxn>
                <a:cxn ang="0">
                  <a:pos x="291" y="211"/>
                </a:cxn>
                <a:cxn ang="0">
                  <a:pos x="287" y="224"/>
                </a:cxn>
                <a:cxn ang="0">
                  <a:pos x="285" y="230"/>
                </a:cxn>
                <a:cxn ang="0">
                  <a:pos x="289" y="227"/>
                </a:cxn>
                <a:cxn ang="0">
                  <a:pos x="298" y="223"/>
                </a:cxn>
                <a:cxn ang="0">
                  <a:pos x="310" y="216"/>
                </a:cxn>
                <a:cxn ang="0">
                  <a:pos x="321" y="212"/>
                </a:cxn>
                <a:cxn ang="0">
                  <a:pos x="328" y="212"/>
                </a:cxn>
                <a:cxn ang="0">
                  <a:pos x="328" y="219"/>
                </a:cxn>
                <a:cxn ang="0">
                  <a:pos x="325" y="230"/>
                </a:cxn>
                <a:cxn ang="0">
                  <a:pos x="321" y="242"/>
                </a:cxn>
                <a:cxn ang="0">
                  <a:pos x="317" y="251"/>
                </a:cxn>
                <a:cxn ang="0">
                  <a:pos x="314" y="255"/>
                </a:cxn>
                <a:cxn ang="0">
                  <a:pos x="321" y="255"/>
                </a:cxn>
                <a:cxn ang="0">
                  <a:pos x="334" y="253"/>
                </a:cxn>
                <a:cxn ang="0">
                  <a:pos x="353" y="253"/>
                </a:cxn>
                <a:cxn ang="0">
                  <a:pos x="368" y="253"/>
                </a:cxn>
                <a:cxn ang="0">
                  <a:pos x="376" y="257"/>
                </a:cxn>
                <a:cxn ang="0">
                  <a:pos x="367" y="270"/>
                </a:cxn>
                <a:cxn ang="0">
                  <a:pos x="338" y="295"/>
                </a:cxn>
                <a:cxn ang="0">
                  <a:pos x="306" y="322"/>
                </a:cxn>
                <a:cxn ang="0">
                  <a:pos x="278" y="343"/>
                </a:cxn>
                <a:cxn ang="0">
                  <a:pos x="266" y="353"/>
                </a:cxn>
                <a:cxn ang="0">
                  <a:pos x="260" y="366"/>
                </a:cxn>
                <a:cxn ang="0">
                  <a:pos x="241" y="400"/>
                </a:cxn>
                <a:cxn ang="0">
                  <a:pos x="212" y="447"/>
                </a:cxn>
                <a:cxn ang="0">
                  <a:pos x="168" y="500"/>
                </a:cxn>
                <a:cxn ang="0">
                  <a:pos x="113" y="548"/>
                </a:cxn>
                <a:cxn ang="0">
                  <a:pos x="93" y="563"/>
                </a:cxn>
                <a:cxn ang="0">
                  <a:pos x="71" y="581"/>
                </a:cxn>
                <a:cxn ang="0">
                  <a:pos x="50" y="597"/>
                </a:cxn>
                <a:cxn ang="0">
                  <a:pos x="33" y="609"/>
                </a:cxn>
                <a:cxn ang="0">
                  <a:pos x="27" y="613"/>
                </a:cxn>
                <a:cxn ang="0">
                  <a:pos x="426" y="894"/>
                </a:cxn>
                <a:cxn ang="0">
                  <a:pos x="440" y="848"/>
                </a:cxn>
                <a:cxn ang="0">
                  <a:pos x="476" y="721"/>
                </a:cxn>
                <a:cxn ang="0">
                  <a:pos x="525" y="536"/>
                </a:cxn>
                <a:cxn ang="0">
                  <a:pos x="577" y="313"/>
                </a:cxn>
                <a:cxn ang="0">
                  <a:pos x="627" y="75"/>
                </a:cxn>
                <a:cxn ang="0">
                  <a:pos x="494" y="48"/>
                </a:cxn>
                <a:cxn ang="0">
                  <a:pos x="348" y="27"/>
                </a:cxn>
                <a:cxn ang="0">
                  <a:pos x="214" y="12"/>
                </a:cxn>
                <a:cxn ang="0">
                  <a:pos x="117" y="3"/>
                </a:cxn>
                <a:cxn ang="0">
                  <a:pos x="79" y="0"/>
                </a:cxn>
              </a:cxnLst>
              <a:rect l="0" t="0" r="r" b="b"/>
              <a:pathLst>
                <a:path w="627" h="894">
                  <a:moveTo>
                    <a:pt x="79" y="0"/>
                  </a:moveTo>
                  <a:lnTo>
                    <a:pt x="50" y="401"/>
                  </a:lnTo>
                  <a:lnTo>
                    <a:pt x="52" y="398"/>
                  </a:lnTo>
                  <a:lnTo>
                    <a:pt x="60" y="393"/>
                  </a:lnTo>
                  <a:lnTo>
                    <a:pt x="73" y="384"/>
                  </a:lnTo>
                  <a:lnTo>
                    <a:pt x="87" y="371"/>
                  </a:lnTo>
                  <a:lnTo>
                    <a:pt x="105" y="357"/>
                  </a:lnTo>
                  <a:lnTo>
                    <a:pt x="123" y="342"/>
                  </a:lnTo>
                  <a:lnTo>
                    <a:pt x="140" y="327"/>
                  </a:lnTo>
                  <a:lnTo>
                    <a:pt x="156" y="312"/>
                  </a:lnTo>
                  <a:lnTo>
                    <a:pt x="170" y="299"/>
                  </a:lnTo>
                  <a:lnTo>
                    <a:pt x="181" y="286"/>
                  </a:lnTo>
                  <a:lnTo>
                    <a:pt x="190" y="274"/>
                  </a:lnTo>
                  <a:lnTo>
                    <a:pt x="202" y="261"/>
                  </a:lnTo>
                  <a:lnTo>
                    <a:pt x="216" y="246"/>
                  </a:lnTo>
                  <a:lnTo>
                    <a:pt x="229" y="231"/>
                  </a:lnTo>
                  <a:lnTo>
                    <a:pt x="244" y="215"/>
                  </a:lnTo>
                  <a:lnTo>
                    <a:pt x="259" y="201"/>
                  </a:lnTo>
                  <a:lnTo>
                    <a:pt x="271" y="189"/>
                  </a:lnTo>
                  <a:lnTo>
                    <a:pt x="282" y="180"/>
                  </a:lnTo>
                  <a:lnTo>
                    <a:pt x="291" y="174"/>
                  </a:lnTo>
                  <a:lnTo>
                    <a:pt x="295" y="173"/>
                  </a:lnTo>
                  <a:lnTo>
                    <a:pt x="298" y="176"/>
                  </a:lnTo>
                  <a:lnTo>
                    <a:pt x="298" y="181"/>
                  </a:lnTo>
                  <a:lnTo>
                    <a:pt x="298" y="187"/>
                  </a:lnTo>
                  <a:lnTo>
                    <a:pt x="295" y="195"/>
                  </a:lnTo>
                  <a:lnTo>
                    <a:pt x="294" y="203"/>
                  </a:lnTo>
                  <a:lnTo>
                    <a:pt x="291" y="211"/>
                  </a:lnTo>
                  <a:lnTo>
                    <a:pt x="289" y="219"/>
                  </a:lnTo>
                  <a:lnTo>
                    <a:pt x="287" y="224"/>
                  </a:lnTo>
                  <a:lnTo>
                    <a:pt x="286" y="228"/>
                  </a:lnTo>
                  <a:lnTo>
                    <a:pt x="285" y="230"/>
                  </a:lnTo>
                  <a:lnTo>
                    <a:pt x="286" y="230"/>
                  </a:lnTo>
                  <a:lnTo>
                    <a:pt x="289" y="227"/>
                  </a:lnTo>
                  <a:lnTo>
                    <a:pt x="293" y="226"/>
                  </a:lnTo>
                  <a:lnTo>
                    <a:pt x="298" y="223"/>
                  </a:lnTo>
                  <a:lnTo>
                    <a:pt x="305" y="219"/>
                  </a:lnTo>
                  <a:lnTo>
                    <a:pt x="310" y="216"/>
                  </a:lnTo>
                  <a:lnTo>
                    <a:pt x="317" y="215"/>
                  </a:lnTo>
                  <a:lnTo>
                    <a:pt x="321" y="212"/>
                  </a:lnTo>
                  <a:lnTo>
                    <a:pt x="325" y="212"/>
                  </a:lnTo>
                  <a:lnTo>
                    <a:pt x="328" y="212"/>
                  </a:lnTo>
                  <a:lnTo>
                    <a:pt x="329" y="215"/>
                  </a:lnTo>
                  <a:lnTo>
                    <a:pt x="328" y="219"/>
                  </a:lnTo>
                  <a:lnTo>
                    <a:pt x="328" y="224"/>
                  </a:lnTo>
                  <a:lnTo>
                    <a:pt x="325" y="230"/>
                  </a:lnTo>
                  <a:lnTo>
                    <a:pt x="322" y="237"/>
                  </a:lnTo>
                  <a:lnTo>
                    <a:pt x="321" y="242"/>
                  </a:lnTo>
                  <a:lnTo>
                    <a:pt x="318" y="247"/>
                  </a:lnTo>
                  <a:lnTo>
                    <a:pt x="317" y="251"/>
                  </a:lnTo>
                  <a:lnTo>
                    <a:pt x="316" y="254"/>
                  </a:lnTo>
                  <a:lnTo>
                    <a:pt x="314" y="255"/>
                  </a:lnTo>
                  <a:lnTo>
                    <a:pt x="316" y="255"/>
                  </a:lnTo>
                  <a:lnTo>
                    <a:pt x="321" y="255"/>
                  </a:lnTo>
                  <a:lnTo>
                    <a:pt x="328" y="254"/>
                  </a:lnTo>
                  <a:lnTo>
                    <a:pt x="334" y="253"/>
                  </a:lnTo>
                  <a:lnTo>
                    <a:pt x="344" y="253"/>
                  </a:lnTo>
                  <a:lnTo>
                    <a:pt x="353" y="253"/>
                  </a:lnTo>
                  <a:lnTo>
                    <a:pt x="361" y="253"/>
                  </a:lnTo>
                  <a:lnTo>
                    <a:pt x="368" y="253"/>
                  </a:lnTo>
                  <a:lnTo>
                    <a:pt x="374" y="254"/>
                  </a:lnTo>
                  <a:lnTo>
                    <a:pt x="376" y="257"/>
                  </a:lnTo>
                  <a:lnTo>
                    <a:pt x="374" y="262"/>
                  </a:lnTo>
                  <a:lnTo>
                    <a:pt x="367" y="270"/>
                  </a:lnTo>
                  <a:lnTo>
                    <a:pt x="355" y="282"/>
                  </a:lnTo>
                  <a:lnTo>
                    <a:pt x="338" y="295"/>
                  </a:lnTo>
                  <a:lnTo>
                    <a:pt x="322" y="308"/>
                  </a:lnTo>
                  <a:lnTo>
                    <a:pt x="306" y="322"/>
                  </a:lnTo>
                  <a:lnTo>
                    <a:pt x="290" y="334"/>
                  </a:lnTo>
                  <a:lnTo>
                    <a:pt x="278" y="343"/>
                  </a:lnTo>
                  <a:lnTo>
                    <a:pt x="270" y="350"/>
                  </a:lnTo>
                  <a:lnTo>
                    <a:pt x="266" y="353"/>
                  </a:lnTo>
                  <a:lnTo>
                    <a:pt x="264" y="357"/>
                  </a:lnTo>
                  <a:lnTo>
                    <a:pt x="260" y="366"/>
                  </a:lnTo>
                  <a:lnTo>
                    <a:pt x="252" y="381"/>
                  </a:lnTo>
                  <a:lnTo>
                    <a:pt x="241" y="400"/>
                  </a:lnTo>
                  <a:lnTo>
                    <a:pt x="228" y="423"/>
                  </a:lnTo>
                  <a:lnTo>
                    <a:pt x="212" y="447"/>
                  </a:lnTo>
                  <a:lnTo>
                    <a:pt x="191" y="474"/>
                  </a:lnTo>
                  <a:lnTo>
                    <a:pt x="168" y="500"/>
                  </a:lnTo>
                  <a:lnTo>
                    <a:pt x="143" y="525"/>
                  </a:lnTo>
                  <a:lnTo>
                    <a:pt x="113" y="548"/>
                  </a:lnTo>
                  <a:lnTo>
                    <a:pt x="104" y="555"/>
                  </a:lnTo>
                  <a:lnTo>
                    <a:pt x="93" y="563"/>
                  </a:lnTo>
                  <a:lnTo>
                    <a:pt x="82" y="571"/>
                  </a:lnTo>
                  <a:lnTo>
                    <a:pt x="71" y="581"/>
                  </a:lnTo>
                  <a:lnTo>
                    <a:pt x="59" y="589"/>
                  </a:lnTo>
                  <a:lnTo>
                    <a:pt x="50" y="597"/>
                  </a:lnTo>
                  <a:lnTo>
                    <a:pt x="40" y="604"/>
                  </a:lnTo>
                  <a:lnTo>
                    <a:pt x="33" y="609"/>
                  </a:lnTo>
                  <a:lnTo>
                    <a:pt x="28" y="612"/>
                  </a:lnTo>
                  <a:lnTo>
                    <a:pt x="27" y="613"/>
                  </a:lnTo>
                  <a:lnTo>
                    <a:pt x="0" y="816"/>
                  </a:lnTo>
                  <a:lnTo>
                    <a:pt x="426" y="894"/>
                  </a:lnTo>
                  <a:lnTo>
                    <a:pt x="430" y="882"/>
                  </a:lnTo>
                  <a:lnTo>
                    <a:pt x="440" y="848"/>
                  </a:lnTo>
                  <a:lnTo>
                    <a:pt x="456" y="793"/>
                  </a:lnTo>
                  <a:lnTo>
                    <a:pt x="476" y="721"/>
                  </a:lnTo>
                  <a:lnTo>
                    <a:pt x="499" y="635"/>
                  </a:lnTo>
                  <a:lnTo>
                    <a:pt x="525" y="536"/>
                  </a:lnTo>
                  <a:lnTo>
                    <a:pt x="552" y="428"/>
                  </a:lnTo>
                  <a:lnTo>
                    <a:pt x="577" y="313"/>
                  </a:lnTo>
                  <a:lnTo>
                    <a:pt x="604" y="195"/>
                  </a:lnTo>
                  <a:lnTo>
                    <a:pt x="627" y="75"/>
                  </a:lnTo>
                  <a:lnTo>
                    <a:pt x="564" y="60"/>
                  </a:lnTo>
                  <a:lnTo>
                    <a:pt x="494" y="48"/>
                  </a:lnTo>
                  <a:lnTo>
                    <a:pt x="421" y="37"/>
                  </a:lnTo>
                  <a:lnTo>
                    <a:pt x="348" y="27"/>
                  </a:lnTo>
                  <a:lnTo>
                    <a:pt x="278" y="19"/>
                  </a:lnTo>
                  <a:lnTo>
                    <a:pt x="214" y="12"/>
                  </a:lnTo>
                  <a:lnTo>
                    <a:pt x="160" y="7"/>
                  </a:lnTo>
                  <a:lnTo>
                    <a:pt x="117" y="3"/>
                  </a:lnTo>
                  <a:lnTo>
                    <a:pt x="90" y="2"/>
                  </a:lnTo>
                  <a:lnTo>
                    <a:pt x="79" y="0"/>
                  </a:lnTo>
                  <a:lnTo>
                    <a:pt x="79" y="0"/>
                  </a:lnTo>
                  <a:close/>
                </a:path>
              </a:pathLst>
            </a:custGeom>
            <a:solidFill>
              <a:schemeClr val="accent2">
                <a:lumMod val="50000"/>
              </a:schemeClr>
            </a:solidFill>
            <a:ln w="9525">
              <a:noFill/>
              <a:round/>
              <a:headEnd/>
              <a:tailEnd/>
            </a:ln>
          </p:spPr>
          <p:txBody>
            <a:bodyPr/>
            <a:lstStyle/>
            <a:p>
              <a:pPr>
                <a:defRPr/>
              </a:pPr>
              <a:endParaRPr lang="en-US"/>
            </a:p>
          </p:txBody>
        </p:sp>
        <p:sp>
          <p:nvSpPr>
            <p:cNvPr id="20487" name="Freeform 7"/>
            <p:cNvSpPr>
              <a:spLocks/>
            </p:cNvSpPr>
            <p:nvPr/>
          </p:nvSpPr>
          <p:spPr bwMode="auto">
            <a:xfrm>
              <a:off x="4197" y="511"/>
              <a:ext cx="888" cy="673"/>
            </a:xfrm>
            <a:custGeom>
              <a:avLst/>
              <a:gdLst/>
              <a:ahLst/>
              <a:cxnLst>
                <a:cxn ang="0">
                  <a:pos x="800" y="13"/>
                </a:cxn>
                <a:cxn ang="0">
                  <a:pos x="743" y="63"/>
                </a:cxn>
                <a:cxn ang="0">
                  <a:pos x="674" y="118"/>
                </a:cxn>
                <a:cxn ang="0">
                  <a:pos x="618" y="149"/>
                </a:cxn>
                <a:cxn ang="0">
                  <a:pos x="545" y="182"/>
                </a:cxn>
                <a:cxn ang="0">
                  <a:pos x="464" y="211"/>
                </a:cxn>
                <a:cxn ang="0">
                  <a:pos x="400" y="217"/>
                </a:cxn>
                <a:cxn ang="0">
                  <a:pos x="400" y="218"/>
                </a:cxn>
                <a:cxn ang="0">
                  <a:pos x="399" y="221"/>
                </a:cxn>
                <a:cxn ang="0">
                  <a:pos x="399" y="225"/>
                </a:cxn>
                <a:cxn ang="0">
                  <a:pos x="400" y="230"/>
                </a:cxn>
                <a:cxn ang="0">
                  <a:pos x="405" y="238"/>
                </a:cxn>
                <a:cxn ang="0">
                  <a:pos x="409" y="245"/>
                </a:cxn>
                <a:cxn ang="0">
                  <a:pos x="409" y="249"/>
                </a:cxn>
                <a:cxn ang="0">
                  <a:pos x="403" y="251"/>
                </a:cxn>
                <a:cxn ang="0">
                  <a:pos x="396" y="253"/>
                </a:cxn>
                <a:cxn ang="0">
                  <a:pos x="392" y="253"/>
                </a:cxn>
                <a:cxn ang="0">
                  <a:pos x="391" y="263"/>
                </a:cxn>
                <a:cxn ang="0">
                  <a:pos x="390" y="282"/>
                </a:cxn>
                <a:cxn ang="0">
                  <a:pos x="387" y="295"/>
                </a:cxn>
                <a:cxn ang="0">
                  <a:pos x="384" y="296"/>
                </a:cxn>
                <a:cxn ang="0">
                  <a:pos x="378" y="291"/>
                </a:cxn>
                <a:cxn ang="0">
                  <a:pos x="371" y="286"/>
                </a:cxn>
                <a:cxn ang="0">
                  <a:pos x="369" y="286"/>
                </a:cxn>
                <a:cxn ang="0">
                  <a:pos x="360" y="298"/>
                </a:cxn>
                <a:cxn ang="0">
                  <a:pos x="346" y="313"/>
                </a:cxn>
                <a:cxn ang="0">
                  <a:pos x="338" y="321"/>
                </a:cxn>
                <a:cxn ang="0">
                  <a:pos x="337" y="311"/>
                </a:cxn>
                <a:cxn ang="0">
                  <a:pos x="338" y="292"/>
                </a:cxn>
                <a:cxn ang="0">
                  <a:pos x="338" y="278"/>
                </a:cxn>
                <a:cxn ang="0">
                  <a:pos x="336" y="278"/>
                </a:cxn>
                <a:cxn ang="0">
                  <a:pos x="322" y="284"/>
                </a:cxn>
                <a:cxn ang="0">
                  <a:pos x="309" y="291"/>
                </a:cxn>
                <a:cxn ang="0">
                  <a:pos x="306" y="290"/>
                </a:cxn>
                <a:cxn ang="0">
                  <a:pos x="317" y="272"/>
                </a:cxn>
                <a:cxn ang="0">
                  <a:pos x="332" y="249"/>
                </a:cxn>
                <a:cxn ang="0">
                  <a:pos x="340" y="238"/>
                </a:cxn>
                <a:cxn ang="0">
                  <a:pos x="333" y="240"/>
                </a:cxn>
                <a:cxn ang="0">
                  <a:pos x="318" y="242"/>
                </a:cxn>
                <a:cxn ang="0">
                  <a:pos x="306" y="242"/>
                </a:cxn>
                <a:cxn ang="0">
                  <a:pos x="305" y="237"/>
                </a:cxn>
                <a:cxn ang="0">
                  <a:pos x="310" y="228"/>
                </a:cxn>
                <a:cxn ang="0">
                  <a:pos x="314" y="219"/>
                </a:cxn>
                <a:cxn ang="0">
                  <a:pos x="307" y="221"/>
                </a:cxn>
                <a:cxn ang="0">
                  <a:pos x="217" y="278"/>
                </a:cxn>
                <a:cxn ang="0">
                  <a:pos x="87" y="422"/>
                </a:cxn>
                <a:cxn ang="0">
                  <a:pos x="0" y="674"/>
                </a:cxn>
                <a:cxn ang="0">
                  <a:pos x="136" y="612"/>
                </a:cxn>
                <a:cxn ang="0">
                  <a:pos x="147" y="541"/>
                </a:cxn>
                <a:cxn ang="0">
                  <a:pos x="158" y="498"/>
                </a:cxn>
                <a:cxn ang="0">
                  <a:pos x="175" y="492"/>
                </a:cxn>
                <a:cxn ang="0">
                  <a:pos x="163" y="583"/>
                </a:cxn>
                <a:cxn ang="0">
                  <a:pos x="158" y="643"/>
                </a:cxn>
                <a:cxn ang="0">
                  <a:pos x="156" y="673"/>
                </a:cxn>
                <a:cxn ang="0">
                  <a:pos x="539" y="364"/>
                </a:cxn>
                <a:cxn ang="0">
                  <a:pos x="588" y="333"/>
                </a:cxn>
                <a:cxn ang="0">
                  <a:pos x="691" y="263"/>
                </a:cxn>
                <a:cxn ang="0">
                  <a:pos x="782" y="194"/>
                </a:cxn>
                <a:cxn ang="0">
                  <a:pos x="826" y="145"/>
                </a:cxn>
                <a:cxn ang="0">
                  <a:pos x="861" y="97"/>
                </a:cxn>
                <a:cxn ang="0">
                  <a:pos x="882" y="60"/>
                </a:cxn>
                <a:cxn ang="0">
                  <a:pos x="813" y="0"/>
                </a:cxn>
              </a:cxnLst>
              <a:rect l="0" t="0" r="r" b="b"/>
              <a:pathLst>
                <a:path w="888" h="674">
                  <a:moveTo>
                    <a:pt x="813" y="0"/>
                  </a:moveTo>
                  <a:lnTo>
                    <a:pt x="809" y="4"/>
                  </a:lnTo>
                  <a:lnTo>
                    <a:pt x="800" y="13"/>
                  </a:lnTo>
                  <a:lnTo>
                    <a:pt x="785" y="26"/>
                  </a:lnTo>
                  <a:lnTo>
                    <a:pt x="766" y="44"/>
                  </a:lnTo>
                  <a:lnTo>
                    <a:pt x="743" y="63"/>
                  </a:lnTo>
                  <a:lnTo>
                    <a:pt x="720" y="82"/>
                  </a:lnTo>
                  <a:lnTo>
                    <a:pt x="697" y="102"/>
                  </a:lnTo>
                  <a:lnTo>
                    <a:pt x="674" y="118"/>
                  </a:lnTo>
                  <a:lnTo>
                    <a:pt x="653" y="132"/>
                  </a:lnTo>
                  <a:lnTo>
                    <a:pt x="635" y="141"/>
                  </a:lnTo>
                  <a:lnTo>
                    <a:pt x="618" y="149"/>
                  </a:lnTo>
                  <a:lnTo>
                    <a:pt x="596" y="159"/>
                  </a:lnTo>
                  <a:lnTo>
                    <a:pt x="571" y="170"/>
                  </a:lnTo>
                  <a:lnTo>
                    <a:pt x="545" y="182"/>
                  </a:lnTo>
                  <a:lnTo>
                    <a:pt x="517" y="192"/>
                  </a:lnTo>
                  <a:lnTo>
                    <a:pt x="490" y="203"/>
                  </a:lnTo>
                  <a:lnTo>
                    <a:pt x="464" y="211"/>
                  </a:lnTo>
                  <a:lnTo>
                    <a:pt x="440" y="217"/>
                  </a:lnTo>
                  <a:lnTo>
                    <a:pt x="418" y="219"/>
                  </a:lnTo>
                  <a:lnTo>
                    <a:pt x="400" y="217"/>
                  </a:lnTo>
                  <a:lnTo>
                    <a:pt x="400" y="217"/>
                  </a:lnTo>
                  <a:lnTo>
                    <a:pt x="400" y="218"/>
                  </a:lnTo>
                  <a:lnTo>
                    <a:pt x="400" y="218"/>
                  </a:lnTo>
                  <a:lnTo>
                    <a:pt x="399" y="219"/>
                  </a:lnTo>
                  <a:lnTo>
                    <a:pt x="399" y="219"/>
                  </a:lnTo>
                  <a:lnTo>
                    <a:pt x="399" y="221"/>
                  </a:lnTo>
                  <a:lnTo>
                    <a:pt x="399" y="222"/>
                  </a:lnTo>
                  <a:lnTo>
                    <a:pt x="399" y="224"/>
                  </a:lnTo>
                  <a:lnTo>
                    <a:pt x="399" y="225"/>
                  </a:lnTo>
                  <a:lnTo>
                    <a:pt x="399" y="226"/>
                  </a:lnTo>
                  <a:lnTo>
                    <a:pt x="400" y="228"/>
                  </a:lnTo>
                  <a:lnTo>
                    <a:pt x="400" y="230"/>
                  </a:lnTo>
                  <a:lnTo>
                    <a:pt x="402" y="233"/>
                  </a:lnTo>
                  <a:lnTo>
                    <a:pt x="403" y="236"/>
                  </a:lnTo>
                  <a:lnTo>
                    <a:pt x="405" y="238"/>
                  </a:lnTo>
                  <a:lnTo>
                    <a:pt x="406" y="241"/>
                  </a:lnTo>
                  <a:lnTo>
                    <a:pt x="407" y="244"/>
                  </a:lnTo>
                  <a:lnTo>
                    <a:pt x="409" y="245"/>
                  </a:lnTo>
                  <a:lnTo>
                    <a:pt x="409" y="246"/>
                  </a:lnTo>
                  <a:lnTo>
                    <a:pt x="409" y="248"/>
                  </a:lnTo>
                  <a:lnTo>
                    <a:pt x="409" y="249"/>
                  </a:lnTo>
                  <a:lnTo>
                    <a:pt x="407" y="249"/>
                  </a:lnTo>
                  <a:lnTo>
                    <a:pt x="405" y="251"/>
                  </a:lnTo>
                  <a:lnTo>
                    <a:pt x="403" y="251"/>
                  </a:lnTo>
                  <a:lnTo>
                    <a:pt x="400" y="252"/>
                  </a:lnTo>
                  <a:lnTo>
                    <a:pt x="398" y="252"/>
                  </a:lnTo>
                  <a:lnTo>
                    <a:pt x="396" y="253"/>
                  </a:lnTo>
                  <a:lnTo>
                    <a:pt x="394" y="253"/>
                  </a:lnTo>
                  <a:lnTo>
                    <a:pt x="392" y="253"/>
                  </a:lnTo>
                  <a:lnTo>
                    <a:pt x="392" y="253"/>
                  </a:lnTo>
                  <a:lnTo>
                    <a:pt x="392" y="255"/>
                  </a:lnTo>
                  <a:lnTo>
                    <a:pt x="392" y="257"/>
                  </a:lnTo>
                  <a:lnTo>
                    <a:pt x="391" y="263"/>
                  </a:lnTo>
                  <a:lnTo>
                    <a:pt x="391" y="268"/>
                  </a:lnTo>
                  <a:lnTo>
                    <a:pt x="391" y="275"/>
                  </a:lnTo>
                  <a:lnTo>
                    <a:pt x="390" y="282"/>
                  </a:lnTo>
                  <a:lnTo>
                    <a:pt x="388" y="287"/>
                  </a:lnTo>
                  <a:lnTo>
                    <a:pt x="388" y="292"/>
                  </a:lnTo>
                  <a:lnTo>
                    <a:pt x="387" y="295"/>
                  </a:lnTo>
                  <a:lnTo>
                    <a:pt x="387" y="296"/>
                  </a:lnTo>
                  <a:lnTo>
                    <a:pt x="386" y="296"/>
                  </a:lnTo>
                  <a:lnTo>
                    <a:pt x="384" y="296"/>
                  </a:lnTo>
                  <a:lnTo>
                    <a:pt x="383" y="295"/>
                  </a:lnTo>
                  <a:lnTo>
                    <a:pt x="380" y="294"/>
                  </a:lnTo>
                  <a:lnTo>
                    <a:pt x="378" y="291"/>
                  </a:lnTo>
                  <a:lnTo>
                    <a:pt x="375" y="290"/>
                  </a:lnTo>
                  <a:lnTo>
                    <a:pt x="373" y="287"/>
                  </a:lnTo>
                  <a:lnTo>
                    <a:pt x="371" y="286"/>
                  </a:lnTo>
                  <a:lnTo>
                    <a:pt x="369" y="284"/>
                  </a:lnTo>
                  <a:lnTo>
                    <a:pt x="369" y="284"/>
                  </a:lnTo>
                  <a:lnTo>
                    <a:pt x="369" y="286"/>
                  </a:lnTo>
                  <a:lnTo>
                    <a:pt x="367" y="288"/>
                  </a:lnTo>
                  <a:lnTo>
                    <a:pt x="364" y="292"/>
                  </a:lnTo>
                  <a:lnTo>
                    <a:pt x="360" y="298"/>
                  </a:lnTo>
                  <a:lnTo>
                    <a:pt x="355" y="303"/>
                  </a:lnTo>
                  <a:lnTo>
                    <a:pt x="351" y="309"/>
                  </a:lnTo>
                  <a:lnTo>
                    <a:pt x="346" y="313"/>
                  </a:lnTo>
                  <a:lnTo>
                    <a:pt x="342" y="317"/>
                  </a:lnTo>
                  <a:lnTo>
                    <a:pt x="340" y="319"/>
                  </a:lnTo>
                  <a:lnTo>
                    <a:pt x="338" y="321"/>
                  </a:lnTo>
                  <a:lnTo>
                    <a:pt x="338" y="319"/>
                  </a:lnTo>
                  <a:lnTo>
                    <a:pt x="337" y="317"/>
                  </a:lnTo>
                  <a:lnTo>
                    <a:pt x="337" y="311"/>
                  </a:lnTo>
                  <a:lnTo>
                    <a:pt x="337" y="306"/>
                  </a:lnTo>
                  <a:lnTo>
                    <a:pt x="337" y="299"/>
                  </a:lnTo>
                  <a:lnTo>
                    <a:pt x="338" y="292"/>
                  </a:lnTo>
                  <a:lnTo>
                    <a:pt x="338" y="286"/>
                  </a:lnTo>
                  <a:lnTo>
                    <a:pt x="338" y="282"/>
                  </a:lnTo>
                  <a:lnTo>
                    <a:pt x="338" y="278"/>
                  </a:lnTo>
                  <a:lnTo>
                    <a:pt x="338" y="276"/>
                  </a:lnTo>
                  <a:lnTo>
                    <a:pt x="337" y="276"/>
                  </a:lnTo>
                  <a:lnTo>
                    <a:pt x="336" y="278"/>
                  </a:lnTo>
                  <a:lnTo>
                    <a:pt x="332" y="280"/>
                  </a:lnTo>
                  <a:lnTo>
                    <a:pt x="328" y="282"/>
                  </a:lnTo>
                  <a:lnTo>
                    <a:pt x="322" y="284"/>
                  </a:lnTo>
                  <a:lnTo>
                    <a:pt x="318" y="287"/>
                  </a:lnTo>
                  <a:lnTo>
                    <a:pt x="313" y="288"/>
                  </a:lnTo>
                  <a:lnTo>
                    <a:pt x="309" y="291"/>
                  </a:lnTo>
                  <a:lnTo>
                    <a:pt x="306" y="291"/>
                  </a:lnTo>
                  <a:lnTo>
                    <a:pt x="305" y="291"/>
                  </a:lnTo>
                  <a:lnTo>
                    <a:pt x="306" y="290"/>
                  </a:lnTo>
                  <a:lnTo>
                    <a:pt x="307" y="284"/>
                  </a:lnTo>
                  <a:lnTo>
                    <a:pt x="311" y="279"/>
                  </a:lnTo>
                  <a:lnTo>
                    <a:pt x="317" y="272"/>
                  </a:lnTo>
                  <a:lnTo>
                    <a:pt x="322" y="264"/>
                  </a:lnTo>
                  <a:lnTo>
                    <a:pt x="328" y="256"/>
                  </a:lnTo>
                  <a:lnTo>
                    <a:pt x="332" y="249"/>
                  </a:lnTo>
                  <a:lnTo>
                    <a:pt x="336" y="244"/>
                  </a:lnTo>
                  <a:lnTo>
                    <a:pt x="338" y="240"/>
                  </a:lnTo>
                  <a:lnTo>
                    <a:pt x="340" y="238"/>
                  </a:lnTo>
                  <a:lnTo>
                    <a:pt x="338" y="238"/>
                  </a:lnTo>
                  <a:lnTo>
                    <a:pt x="337" y="240"/>
                  </a:lnTo>
                  <a:lnTo>
                    <a:pt x="333" y="240"/>
                  </a:lnTo>
                  <a:lnTo>
                    <a:pt x="328" y="241"/>
                  </a:lnTo>
                  <a:lnTo>
                    <a:pt x="324" y="241"/>
                  </a:lnTo>
                  <a:lnTo>
                    <a:pt x="318" y="242"/>
                  </a:lnTo>
                  <a:lnTo>
                    <a:pt x="313" y="242"/>
                  </a:lnTo>
                  <a:lnTo>
                    <a:pt x="309" y="242"/>
                  </a:lnTo>
                  <a:lnTo>
                    <a:pt x="306" y="242"/>
                  </a:lnTo>
                  <a:lnTo>
                    <a:pt x="305" y="241"/>
                  </a:lnTo>
                  <a:lnTo>
                    <a:pt x="305" y="240"/>
                  </a:lnTo>
                  <a:lnTo>
                    <a:pt x="305" y="237"/>
                  </a:lnTo>
                  <a:lnTo>
                    <a:pt x="306" y="234"/>
                  </a:lnTo>
                  <a:lnTo>
                    <a:pt x="307" y="232"/>
                  </a:lnTo>
                  <a:lnTo>
                    <a:pt x="310" y="228"/>
                  </a:lnTo>
                  <a:lnTo>
                    <a:pt x="311" y="225"/>
                  </a:lnTo>
                  <a:lnTo>
                    <a:pt x="313" y="222"/>
                  </a:lnTo>
                  <a:lnTo>
                    <a:pt x="314" y="219"/>
                  </a:lnTo>
                  <a:lnTo>
                    <a:pt x="315" y="218"/>
                  </a:lnTo>
                  <a:lnTo>
                    <a:pt x="315" y="217"/>
                  </a:lnTo>
                  <a:lnTo>
                    <a:pt x="307" y="221"/>
                  </a:lnTo>
                  <a:lnTo>
                    <a:pt x="287" y="232"/>
                  </a:lnTo>
                  <a:lnTo>
                    <a:pt x="256" y="251"/>
                  </a:lnTo>
                  <a:lnTo>
                    <a:pt x="217" y="278"/>
                  </a:lnTo>
                  <a:lnTo>
                    <a:pt x="174" y="315"/>
                  </a:lnTo>
                  <a:lnTo>
                    <a:pt x="129" y="363"/>
                  </a:lnTo>
                  <a:lnTo>
                    <a:pt x="87" y="422"/>
                  </a:lnTo>
                  <a:lnTo>
                    <a:pt x="50" y="493"/>
                  </a:lnTo>
                  <a:lnTo>
                    <a:pt x="19" y="577"/>
                  </a:lnTo>
                  <a:lnTo>
                    <a:pt x="0" y="674"/>
                  </a:lnTo>
                  <a:lnTo>
                    <a:pt x="133" y="674"/>
                  </a:lnTo>
                  <a:lnTo>
                    <a:pt x="133" y="642"/>
                  </a:lnTo>
                  <a:lnTo>
                    <a:pt x="136" y="612"/>
                  </a:lnTo>
                  <a:lnTo>
                    <a:pt x="139" y="585"/>
                  </a:lnTo>
                  <a:lnTo>
                    <a:pt x="143" y="561"/>
                  </a:lnTo>
                  <a:lnTo>
                    <a:pt x="147" y="541"/>
                  </a:lnTo>
                  <a:lnTo>
                    <a:pt x="151" y="523"/>
                  </a:lnTo>
                  <a:lnTo>
                    <a:pt x="155" y="508"/>
                  </a:lnTo>
                  <a:lnTo>
                    <a:pt x="158" y="498"/>
                  </a:lnTo>
                  <a:lnTo>
                    <a:pt x="160" y="492"/>
                  </a:lnTo>
                  <a:lnTo>
                    <a:pt x="160" y="489"/>
                  </a:lnTo>
                  <a:lnTo>
                    <a:pt x="175" y="492"/>
                  </a:lnTo>
                  <a:lnTo>
                    <a:pt x="170" y="524"/>
                  </a:lnTo>
                  <a:lnTo>
                    <a:pt x="166" y="556"/>
                  </a:lnTo>
                  <a:lnTo>
                    <a:pt x="163" y="583"/>
                  </a:lnTo>
                  <a:lnTo>
                    <a:pt x="160" y="605"/>
                  </a:lnTo>
                  <a:lnTo>
                    <a:pt x="159" y="626"/>
                  </a:lnTo>
                  <a:lnTo>
                    <a:pt x="158" y="643"/>
                  </a:lnTo>
                  <a:lnTo>
                    <a:pt x="158" y="657"/>
                  </a:lnTo>
                  <a:lnTo>
                    <a:pt x="156" y="666"/>
                  </a:lnTo>
                  <a:lnTo>
                    <a:pt x="156" y="673"/>
                  </a:lnTo>
                  <a:lnTo>
                    <a:pt x="156" y="674"/>
                  </a:lnTo>
                  <a:lnTo>
                    <a:pt x="553" y="674"/>
                  </a:lnTo>
                  <a:lnTo>
                    <a:pt x="539" y="364"/>
                  </a:lnTo>
                  <a:lnTo>
                    <a:pt x="546" y="360"/>
                  </a:lnTo>
                  <a:lnTo>
                    <a:pt x="562" y="349"/>
                  </a:lnTo>
                  <a:lnTo>
                    <a:pt x="588" y="333"/>
                  </a:lnTo>
                  <a:lnTo>
                    <a:pt x="619" y="311"/>
                  </a:lnTo>
                  <a:lnTo>
                    <a:pt x="654" y="288"/>
                  </a:lnTo>
                  <a:lnTo>
                    <a:pt x="691" y="263"/>
                  </a:lnTo>
                  <a:lnTo>
                    <a:pt x="726" y="238"/>
                  </a:lnTo>
                  <a:lnTo>
                    <a:pt x="757" y="214"/>
                  </a:lnTo>
                  <a:lnTo>
                    <a:pt x="782" y="194"/>
                  </a:lnTo>
                  <a:lnTo>
                    <a:pt x="800" y="176"/>
                  </a:lnTo>
                  <a:lnTo>
                    <a:pt x="813" y="161"/>
                  </a:lnTo>
                  <a:lnTo>
                    <a:pt x="826" y="145"/>
                  </a:lnTo>
                  <a:lnTo>
                    <a:pt x="838" y="128"/>
                  </a:lnTo>
                  <a:lnTo>
                    <a:pt x="850" y="112"/>
                  </a:lnTo>
                  <a:lnTo>
                    <a:pt x="861" y="97"/>
                  </a:lnTo>
                  <a:lnTo>
                    <a:pt x="869" y="82"/>
                  </a:lnTo>
                  <a:lnTo>
                    <a:pt x="877" y="70"/>
                  </a:lnTo>
                  <a:lnTo>
                    <a:pt x="882" y="60"/>
                  </a:lnTo>
                  <a:lnTo>
                    <a:pt x="886" y="55"/>
                  </a:lnTo>
                  <a:lnTo>
                    <a:pt x="888" y="52"/>
                  </a:lnTo>
                  <a:lnTo>
                    <a:pt x="813" y="0"/>
                  </a:lnTo>
                  <a:lnTo>
                    <a:pt x="813" y="0"/>
                  </a:lnTo>
                  <a:close/>
                </a:path>
              </a:pathLst>
            </a:custGeom>
            <a:solidFill>
              <a:schemeClr val="accent2">
                <a:lumMod val="50000"/>
              </a:schemeClr>
            </a:solidFill>
            <a:ln w="9525">
              <a:noFill/>
              <a:round/>
              <a:headEnd/>
              <a:tailEnd/>
            </a:ln>
          </p:spPr>
          <p:txBody>
            <a:bodyPr/>
            <a:lstStyle/>
            <a:p>
              <a:pPr>
                <a:defRPr/>
              </a:pPr>
              <a:endParaRPr lang="en-US"/>
            </a:p>
          </p:txBody>
        </p:sp>
        <p:sp>
          <p:nvSpPr>
            <p:cNvPr id="20488" name="Freeform 8"/>
            <p:cNvSpPr>
              <a:spLocks/>
            </p:cNvSpPr>
            <p:nvPr/>
          </p:nvSpPr>
          <p:spPr bwMode="auto">
            <a:xfrm>
              <a:off x="4450" y="358"/>
              <a:ext cx="216" cy="379"/>
            </a:xfrm>
            <a:custGeom>
              <a:avLst/>
              <a:gdLst/>
              <a:ahLst/>
              <a:cxnLst>
                <a:cxn ang="0">
                  <a:pos x="80" y="379"/>
                </a:cxn>
                <a:cxn ang="0">
                  <a:pos x="85" y="378"/>
                </a:cxn>
                <a:cxn ang="0">
                  <a:pos x="92" y="377"/>
                </a:cxn>
                <a:cxn ang="0">
                  <a:pos x="96" y="375"/>
                </a:cxn>
                <a:cxn ang="0">
                  <a:pos x="102" y="375"/>
                </a:cxn>
                <a:cxn ang="0">
                  <a:pos x="106" y="377"/>
                </a:cxn>
                <a:cxn ang="0">
                  <a:pos x="110" y="377"/>
                </a:cxn>
                <a:cxn ang="0">
                  <a:pos x="112" y="378"/>
                </a:cxn>
                <a:cxn ang="0">
                  <a:pos x="115" y="379"/>
                </a:cxn>
                <a:cxn ang="0">
                  <a:pos x="116" y="379"/>
                </a:cxn>
                <a:cxn ang="0">
                  <a:pos x="116" y="379"/>
                </a:cxn>
                <a:cxn ang="0">
                  <a:pos x="122" y="368"/>
                </a:cxn>
                <a:cxn ang="0">
                  <a:pos x="125" y="363"/>
                </a:cxn>
                <a:cxn ang="0">
                  <a:pos x="130" y="347"/>
                </a:cxn>
                <a:cxn ang="0">
                  <a:pos x="139" y="321"/>
                </a:cxn>
                <a:cxn ang="0">
                  <a:pos x="150" y="289"/>
                </a:cxn>
                <a:cxn ang="0">
                  <a:pos x="164" y="251"/>
                </a:cxn>
                <a:cxn ang="0">
                  <a:pos x="176" y="208"/>
                </a:cxn>
                <a:cxn ang="0">
                  <a:pos x="189" y="161"/>
                </a:cxn>
                <a:cxn ang="0">
                  <a:pos x="200" y="112"/>
                </a:cxn>
                <a:cxn ang="0">
                  <a:pos x="210" y="63"/>
                </a:cxn>
                <a:cxn ang="0">
                  <a:pos x="216" y="16"/>
                </a:cxn>
                <a:cxn ang="0">
                  <a:pos x="211" y="0"/>
                </a:cxn>
                <a:cxn ang="0">
                  <a:pos x="0" y="62"/>
                </a:cxn>
                <a:cxn ang="0">
                  <a:pos x="73" y="366"/>
                </a:cxn>
                <a:cxn ang="0">
                  <a:pos x="80" y="379"/>
                </a:cxn>
                <a:cxn ang="0">
                  <a:pos x="80" y="379"/>
                </a:cxn>
              </a:cxnLst>
              <a:rect l="0" t="0" r="r" b="b"/>
              <a:pathLst>
                <a:path w="216" h="379">
                  <a:moveTo>
                    <a:pt x="80" y="379"/>
                  </a:moveTo>
                  <a:lnTo>
                    <a:pt x="85" y="378"/>
                  </a:lnTo>
                  <a:lnTo>
                    <a:pt x="92" y="377"/>
                  </a:lnTo>
                  <a:lnTo>
                    <a:pt x="96" y="375"/>
                  </a:lnTo>
                  <a:lnTo>
                    <a:pt x="102" y="375"/>
                  </a:lnTo>
                  <a:lnTo>
                    <a:pt x="106" y="377"/>
                  </a:lnTo>
                  <a:lnTo>
                    <a:pt x="110" y="377"/>
                  </a:lnTo>
                  <a:lnTo>
                    <a:pt x="112" y="378"/>
                  </a:lnTo>
                  <a:lnTo>
                    <a:pt x="115" y="379"/>
                  </a:lnTo>
                  <a:lnTo>
                    <a:pt x="116" y="379"/>
                  </a:lnTo>
                  <a:lnTo>
                    <a:pt x="116" y="379"/>
                  </a:lnTo>
                  <a:lnTo>
                    <a:pt x="122" y="368"/>
                  </a:lnTo>
                  <a:lnTo>
                    <a:pt x="125" y="363"/>
                  </a:lnTo>
                  <a:lnTo>
                    <a:pt x="130" y="347"/>
                  </a:lnTo>
                  <a:lnTo>
                    <a:pt x="139" y="321"/>
                  </a:lnTo>
                  <a:lnTo>
                    <a:pt x="150" y="289"/>
                  </a:lnTo>
                  <a:lnTo>
                    <a:pt x="164" y="251"/>
                  </a:lnTo>
                  <a:lnTo>
                    <a:pt x="176" y="208"/>
                  </a:lnTo>
                  <a:lnTo>
                    <a:pt x="189" y="161"/>
                  </a:lnTo>
                  <a:lnTo>
                    <a:pt x="200" y="112"/>
                  </a:lnTo>
                  <a:lnTo>
                    <a:pt x="210" y="63"/>
                  </a:lnTo>
                  <a:lnTo>
                    <a:pt x="216" y="16"/>
                  </a:lnTo>
                  <a:lnTo>
                    <a:pt x="211" y="0"/>
                  </a:lnTo>
                  <a:lnTo>
                    <a:pt x="0" y="62"/>
                  </a:lnTo>
                  <a:lnTo>
                    <a:pt x="73" y="366"/>
                  </a:lnTo>
                  <a:lnTo>
                    <a:pt x="80" y="379"/>
                  </a:lnTo>
                  <a:lnTo>
                    <a:pt x="80" y="379"/>
                  </a:lnTo>
                  <a:close/>
                </a:path>
              </a:pathLst>
            </a:custGeom>
            <a:solidFill>
              <a:schemeClr val="accent2">
                <a:lumMod val="50000"/>
              </a:schemeClr>
            </a:solidFill>
            <a:ln w="9525">
              <a:noFill/>
              <a:round/>
              <a:headEnd/>
              <a:tailEnd/>
            </a:ln>
          </p:spPr>
          <p:txBody>
            <a:bodyPr/>
            <a:lstStyle/>
            <a:p>
              <a:pPr>
                <a:defRPr/>
              </a:pPr>
              <a:endParaRPr lang="en-US"/>
            </a:p>
          </p:txBody>
        </p:sp>
        <p:sp>
          <p:nvSpPr>
            <p:cNvPr id="20489" name="Freeform 9"/>
            <p:cNvSpPr>
              <a:spLocks/>
            </p:cNvSpPr>
            <p:nvPr/>
          </p:nvSpPr>
          <p:spPr bwMode="auto">
            <a:xfrm>
              <a:off x="4824" y="1026"/>
              <a:ext cx="460" cy="147"/>
            </a:xfrm>
            <a:custGeom>
              <a:avLst/>
              <a:gdLst/>
              <a:ahLst/>
              <a:cxnLst>
                <a:cxn ang="0">
                  <a:pos x="459" y="87"/>
                </a:cxn>
                <a:cxn ang="0">
                  <a:pos x="456" y="94"/>
                </a:cxn>
                <a:cxn ang="0">
                  <a:pos x="447" y="109"/>
                </a:cxn>
                <a:cxn ang="0">
                  <a:pos x="435" y="128"/>
                </a:cxn>
                <a:cxn ang="0">
                  <a:pos x="423" y="143"/>
                </a:cxn>
                <a:cxn ang="0">
                  <a:pos x="413" y="148"/>
                </a:cxn>
                <a:cxn ang="0">
                  <a:pos x="406" y="147"/>
                </a:cxn>
                <a:cxn ang="0">
                  <a:pos x="400" y="141"/>
                </a:cxn>
                <a:cxn ang="0">
                  <a:pos x="394" y="133"/>
                </a:cxn>
                <a:cxn ang="0">
                  <a:pos x="388" y="127"/>
                </a:cxn>
                <a:cxn ang="0">
                  <a:pos x="378" y="123"/>
                </a:cxn>
                <a:cxn ang="0">
                  <a:pos x="367" y="124"/>
                </a:cxn>
                <a:cxn ang="0">
                  <a:pos x="356" y="128"/>
                </a:cxn>
                <a:cxn ang="0">
                  <a:pos x="344" y="133"/>
                </a:cxn>
                <a:cxn ang="0">
                  <a:pos x="331" y="136"/>
                </a:cxn>
                <a:cxn ang="0">
                  <a:pos x="316" y="136"/>
                </a:cxn>
                <a:cxn ang="0">
                  <a:pos x="304" y="131"/>
                </a:cxn>
                <a:cxn ang="0">
                  <a:pos x="297" y="120"/>
                </a:cxn>
                <a:cxn ang="0">
                  <a:pos x="290" y="110"/>
                </a:cxn>
                <a:cxn ang="0">
                  <a:pos x="281" y="101"/>
                </a:cxn>
                <a:cxn ang="0">
                  <a:pos x="265" y="97"/>
                </a:cxn>
                <a:cxn ang="0">
                  <a:pos x="244" y="98"/>
                </a:cxn>
                <a:cxn ang="0">
                  <a:pos x="226" y="104"/>
                </a:cxn>
                <a:cxn ang="0">
                  <a:pos x="209" y="109"/>
                </a:cxn>
                <a:cxn ang="0">
                  <a:pos x="193" y="113"/>
                </a:cxn>
                <a:cxn ang="0">
                  <a:pos x="177" y="113"/>
                </a:cxn>
                <a:cxn ang="0">
                  <a:pos x="165" y="108"/>
                </a:cxn>
                <a:cxn ang="0">
                  <a:pos x="155" y="100"/>
                </a:cxn>
                <a:cxn ang="0">
                  <a:pos x="147" y="90"/>
                </a:cxn>
                <a:cxn ang="0">
                  <a:pos x="138" y="82"/>
                </a:cxn>
                <a:cxn ang="0">
                  <a:pos x="123" y="78"/>
                </a:cxn>
                <a:cxn ang="0">
                  <a:pos x="107" y="82"/>
                </a:cxn>
                <a:cxn ang="0">
                  <a:pos x="92" y="90"/>
                </a:cxn>
                <a:cxn ang="0">
                  <a:pos x="73" y="98"/>
                </a:cxn>
                <a:cxn ang="0">
                  <a:pos x="43" y="100"/>
                </a:cxn>
                <a:cxn ang="0">
                  <a:pos x="0" y="91"/>
                </a:cxn>
                <a:cxn ang="0">
                  <a:pos x="8" y="0"/>
                </a:cxn>
              </a:cxnLst>
              <a:rect l="0" t="0" r="r" b="b"/>
              <a:pathLst>
                <a:path w="459" h="148">
                  <a:moveTo>
                    <a:pt x="8" y="0"/>
                  </a:moveTo>
                  <a:lnTo>
                    <a:pt x="459" y="87"/>
                  </a:lnTo>
                  <a:lnTo>
                    <a:pt x="458" y="89"/>
                  </a:lnTo>
                  <a:lnTo>
                    <a:pt x="456" y="94"/>
                  </a:lnTo>
                  <a:lnTo>
                    <a:pt x="452" y="101"/>
                  </a:lnTo>
                  <a:lnTo>
                    <a:pt x="447" y="109"/>
                  </a:lnTo>
                  <a:lnTo>
                    <a:pt x="442" y="118"/>
                  </a:lnTo>
                  <a:lnTo>
                    <a:pt x="435" y="128"/>
                  </a:lnTo>
                  <a:lnTo>
                    <a:pt x="429" y="136"/>
                  </a:lnTo>
                  <a:lnTo>
                    <a:pt x="423" y="143"/>
                  </a:lnTo>
                  <a:lnTo>
                    <a:pt x="417" y="147"/>
                  </a:lnTo>
                  <a:lnTo>
                    <a:pt x="413" y="148"/>
                  </a:lnTo>
                  <a:lnTo>
                    <a:pt x="409" y="148"/>
                  </a:lnTo>
                  <a:lnTo>
                    <a:pt x="406" y="147"/>
                  </a:lnTo>
                  <a:lnTo>
                    <a:pt x="402" y="144"/>
                  </a:lnTo>
                  <a:lnTo>
                    <a:pt x="400" y="141"/>
                  </a:lnTo>
                  <a:lnTo>
                    <a:pt x="397" y="137"/>
                  </a:lnTo>
                  <a:lnTo>
                    <a:pt x="394" y="133"/>
                  </a:lnTo>
                  <a:lnTo>
                    <a:pt x="390" y="131"/>
                  </a:lnTo>
                  <a:lnTo>
                    <a:pt x="388" y="127"/>
                  </a:lnTo>
                  <a:lnTo>
                    <a:pt x="383" y="124"/>
                  </a:lnTo>
                  <a:lnTo>
                    <a:pt x="378" y="123"/>
                  </a:lnTo>
                  <a:lnTo>
                    <a:pt x="373" y="123"/>
                  </a:lnTo>
                  <a:lnTo>
                    <a:pt x="367" y="124"/>
                  </a:lnTo>
                  <a:lnTo>
                    <a:pt x="362" y="125"/>
                  </a:lnTo>
                  <a:lnTo>
                    <a:pt x="356" y="128"/>
                  </a:lnTo>
                  <a:lnTo>
                    <a:pt x="351" y="131"/>
                  </a:lnTo>
                  <a:lnTo>
                    <a:pt x="344" y="133"/>
                  </a:lnTo>
                  <a:lnTo>
                    <a:pt x="338" y="135"/>
                  </a:lnTo>
                  <a:lnTo>
                    <a:pt x="331" y="136"/>
                  </a:lnTo>
                  <a:lnTo>
                    <a:pt x="324" y="137"/>
                  </a:lnTo>
                  <a:lnTo>
                    <a:pt x="316" y="136"/>
                  </a:lnTo>
                  <a:lnTo>
                    <a:pt x="309" y="133"/>
                  </a:lnTo>
                  <a:lnTo>
                    <a:pt x="304" y="131"/>
                  </a:lnTo>
                  <a:lnTo>
                    <a:pt x="300" y="125"/>
                  </a:lnTo>
                  <a:lnTo>
                    <a:pt x="297" y="120"/>
                  </a:lnTo>
                  <a:lnTo>
                    <a:pt x="294" y="116"/>
                  </a:lnTo>
                  <a:lnTo>
                    <a:pt x="290" y="110"/>
                  </a:lnTo>
                  <a:lnTo>
                    <a:pt x="286" y="105"/>
                  </a:lnTo>
                  <a:lnTo>
                    <a:pt x="281" y="101"/>
                  </a:lnTo>
                  <a:lnTo>
                    <a:pt x="274" y="98"/>
                  </a:lnTo>
                  <a:lnTo>
                    <a:pt x="265" y="97"/>
                  </a:lnTo>
                  <a:lnTo>
                    <a:pt x="254" y="97"/>
                  </a:lnTo>
                  <a:lnTo>
                    <a:pt x="244" y="98"/>
                  </a:lnTo>
                  <a:lnTo>
                    <a:pt x="235" y="101"/>
                  </a:lnTo>
                  <a:lnTo>
                    <a:pt x="226" y="104"/>
                  </a:lnTo>
                  <a:lnTo>
                    <a:pt x="217" y="106"/>
                  </a:lnTo>
                  <a:lnTo>
                    <a:pt x="209" y="109"/>
                  </a:lnTo>
                  <a:lnTo>
                    <a:pt x="201" y="112"/>
                  </a:lnTo>
                  <a:lnTo>
                    <a:pt x="193" y="113"/>
                  </a:lnTo>
                  <a:lnTo>
                    <a:pt x="185" y="114"/>
                  </a:lnTo>
                  <a:lnTo>
                    <a:pt x="177" y="113"/>
                  </a:lnTo>
                  <a:lnTo>
                    <a:pt x="170" y="112"/>
                  </a:lnTo>
                  <a:lnTo>
                    <a:pt x="165" y="108"/>
                  </a:lnTo>
                  <a:lnTo>
                    <a:pt x="159" y="104"/>
                  </a:lnTo>
                  <a:lnTo>
                    <a:pt x="155" y="100"/>
                  </a:lnTo>
                  <a:lnTo>
                    <a:pt x="151" y="94"/>
                  </a:lnTo>
                  <a:lnTo>
                    <a:pt x="147" y="90"/>
                  </a:lnTo>
                  <a:lnTo>
                    <a:pt x="143" y="86"/>
                  </a:lnTo>
                  <a:lnTo>
                    <a:pt x="138" y="82"/>
                  </a:lnTo>
                  <a:lnTo>
                    <a:pt x="131" y="79"/>
                  </a:lnTo>
                  <a:lnTo>
                    <a:pt x="123" y="78"/>
                  </a:lnTo>
                  <a:lnTo>
                    <a:pt x="115" y="79"/>
                  </a:lnTo>
                  <a:lnTo>
                    <a:pt x="107" y="82"/>
                  </a:lnTo>
                  <a:lnTo>
                    <a:pt x="100" y="85"/>
                  </a:lnTo>
                  <a:lnTo>
                    <a:pt x="92" y="90"/>
                  </a:lnTo>
                  <a:lnTo>
                    <a:pt x="84" y="94"/>
                  </a:lnTo>
                  <a:lnTo>
                    <a:pt x="73" y="98"/>
                  </a:lnTo>
                  <a:lnTo>
                    <a:pt x="60" y="100"/>
                  </a:lnTo>
                  <a:lnTo>
                    <a:pt x="43" y="100"/>
                  </a:lnTo>
                  <a:lnTo>
                    <a:pt x="24" y="97"/>
                  </a:lnTo>
                  <a:lnTo>
                    <a:pt x="0" y="91"/>
                  </a:lnTo>
                  <a:lnTo>
                    <a:pt x="8" y="0"/>
                  </a:lnTo>
                  <a:lnTo>
                    <a:pt x="8" y="0"/>
                  </a:lnTo>
                  <a:close/>
                </a:path>
              </a:pathLst>
            </a:custGeom>
            <a:solidFill>
              <a:schemeClr val="accent2">
                <a:lumMod val="50000"/>
              </a:schemeClr>
            </a:solidFill>
            <a:ln w="9525">
              <a:noFill/>
              <a:round/>
              <a:headEnd/>
              <a:tailEnd/>
            </a:ln>
          </p:spPr>
          <p:txBody>
            <a:bodyPr/>
            <a:lstStyle/>
            <a:p>
              <a:pPr>
                <a:defRPr/>
              </a:pPr>
              <a:endParaRPr lang="en-US"/>
            </a:p>
          </p:txBody>
        </p:sp>
        <p:sp>
          <p:nvSpPr>
            <p:cNvPr id="17418" name="Freeform 10"/>
            <p:cNvSpPr>
              <a:spLocks/>
            </p:cNvSpPr>
            <p:nvPr/>
          </p:nvSpPr>
          <p:spPr bwMode="auto">
            <a:xfrm>
              <a:off x="5158" y="551"/>
              <a:ext cx="24" cy="72"/>
            </a:xfrm>
            <a:custGeom>
              <a:avLst/>
              <a:gdLst>
                <a:gd name="T0" fmla="*/ 13 w 24"/>
                <a:gd name="T1" fmla="*/ 0 h 72"/>
                <a:gd name="T2" fmla="*/ 24 w 24"/>
                <a:gd name="T3" fmla="*/ 1 h 72"/>
                <a:gd name="T4" fmla="*/ 9 w 24"/>
                <a:gd name="T5" fmla="*/ 72 h 72"/>
                <a:gd name="T6" fmla="*/ 0 w 24"/>
                <a:gd name="T7" fmla="*/ 70 h 72"/>
                <a:gd name="T8" fmla="*/ 13 w 24"/>
                <a:gd name="T9" fmla="*/ 0 h 72"/>
                <a:gd name="T10" fmla="*/ 13 w 24"/>
                <a:gd name="T11" fmla="*/ 0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13" y="0"/>
                  </a:moveTo>
                  <a:lnTo>
                    <a:pt x="24" y="1"/>
                  </a:lnTo>
                  <a:lnTo>
                    <a:pt x="9" y="72"/>
                  </a:lnTo>
                  <a:lnTo>
                    <a:pt x="0" y="70"/>
                  </a:lnTo>
                  <a:lnTo>
                    <a:pt x="13" y="0"/>
                  </a:lnTo>
                  <a:close/>
                </a:path>
              </a:pathLst>
            </a:custGeom>
            <a:solidFill>
              <a:srgbClr val="FFFFFF"/>
            </a:solidFill>
            <a:ln w="9525">
              <a:noFill/>
              <a:round/>
              <a:headEnd/>
              <a:tailEnd/>
            </a:ln>
          </p:spPr>
          <p:txBody>
            <a:bodyPr/>
            <a:lstStyle/>
            <a:p>
              <a:endParaRPr lang="en-US"/>
            </a:p>
          </p:txBody>
        </p:sp>
        <p:sp>
          <p:nvSpPr>
            <p:cNvPr id="17419" name="Freeform 11"/>
            <p:cNvSpPr>
              <a:spLocks/>
            </p:cNvSpPr>
            <p:nvPr/>
          </p:nvSpPr>
          <p:spPr bwMode="auto">
            <a:xfrm>
              <a:off x="5185" y="567"/>
              <a:ext cx="44" cy="51"/>
            </a:xfrm>
            <a:custGeom>
              <a:avLst/>
              <a:gdLst>
                <a:gd name="T0" fmla="*/ 21 w 44"/>
                <a:gd name="T1" fmla="*/ 0 h 51"/>
                <a:gd name="T2" fmla="*/ 17 w 44"/>
                <a:gd name="T3" fmla="*/ 18 h 51"/>
                <a:gd name="T4" fmla="*/ 2 w 44"/>
                <a:gd name="T5" fmla="*/ 18 h 51"/>
                <a:gd name="T6" fmla="*/ 0 w 44"/>
                <a:gd name="T7" fmla="*/ 30 h 51"/>
                <a:gd name="T8" fmla="*/ 13 w 44"/>
                <a:gd name="T9" fmla="*/ 33 h 51"/>
                <a:gd name="T10" fmla="*/ 12 w 44"/>
                <a:gd name="T11" fmla="*/ 49 h 51"/>
                <a:gd name="T12" fmla="*/ 18 w 44"/>
                <a:gd name="T13" fmla="*/ 51 h 51"/>
                <a:gd name="T14" fmla="*/ 22 w 44"/>
                <a:gd name="T15" fmla="*/ 34 h 51"/>
                <a:gd name="T16" fmla="*/ 43 w 44"/>
                <a:gd name="T17" fmla="*/ 37 h 51"/>
                <a:gd name="T18" fmla="*/ 44 w 44"/>
                <a:gd name="T19" fmla="*/ 24 h 51"/>
                <a:gd name="T20" fmla="*/ 27 w 44"/>
                <a:gd name="T21" fmla="*/ 18 h 51"/>
                <a:gd name="T22" fmla="*/ 29 w 44"/>
                <a:gd name="T23" fmla="*/ 3 h 51"/>
                <a:gd name="T24" fmla="*/ 21 w 44"/>
                <a:gd name="T25" fmla="*/ 0 h 51"/>
                <a:gd name="T26" fmla="*/ 21 w 44"/>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51"/>
                <a:gd name="T44" fmla="*/ 44 w 44"/>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51">
                  <a:moveTo>
                    <a:pt x="21" y="0"/>
                  </a:moveTo>
                  <a:lnTo>
                    <a:pt x="17" y="18"/>
                  </a:lnTo>
                  <a:lnTo>
                    <a:pt x="2" y="18"/>
                  </a:lnTo>
                  <a:lnTo>
                    <a:pt x="0" y="30"/>
                  </a:lnTo>
                  <a:lnTo>
                    <a:pt x="13" y="33"/>
                  </a:lnTo>
                  <a:lnTo>
                    <a:pt x="12" y="49"/>
                  </a:lnTo>
                  <a:lnTo>
                    <a:pt x="18" y="51"/>
                  </a:lnTo>
                  <a:lnTo>
                    <a:pt x="22" y="34"/>
                  </a:lnTo>
                  <a:lnTo>
                    <a:pt x="43" y="37"/>
                  </a:lnTo>
                  <a:lnTo>
                    <a:pt x="44" y="24"/>
                  </a:lnTo>
                  <a:lnTo>
                    <a:pt x="27" y="18"/>
                  </a:lnTo>
                  <a:lnTo>
                    <a:pt x="29" y="3"/>
                  </a:lnTo>
                  <a:lnTo>
                    <a:pt x="21" y="0"/>
                  </a:lnTo>
                  <a:close/>
                </a:path>
              </a:pathLst>
            </a:custGeom>
            <a:solidFill>
              <a:srgbClr val="FFFFFF"/>
            </a:solidFill>
            <a:ln w="9525">
              <a:noFill/>
              <a:round/>
              <a:headEnd/>
              <a:tailEnd/>
            </a:ln>
          </p:spPr>
          <p:txBody>
            <a:bodyPr/>
            <a:lstStyle/>
            <a:p>
              <a:endParaRPr lang="en-US"/>
            </a:p>
          </p:txBody>
        </p:sp>
        <p:sp>
          <p:nvSpPr>
            <p:cNvPr id="17420" name="Freeform 12"/>
            <p:cNvSpPr>
              <a:spLocks/>
            </p:cNvSpPr>
            <p:nvPr/>
          </p:nvSpPr>
          <p:spPr bwMode="auto">
            <a:xfrm>
              <a:off x="5233" y="563"/>
              <a:ext cx="24" cy="76"/>
            </a:xfrm>
            <a:custGeom>
              <a:avLst/>
              <a:gdLst>
                <a:gd name="T0" fmla="*/ 11 w 24"/>
                <a:gd name="T1" fmla="*/ 0 h 76"/>
                <a:gd name="T2" fmla="*/ 24 w 24"/>
                <a:gd name="T3" fmla="*/ 0 h 76"/>
                <a:gd name="T4" fmla="*/ 14 w 24"/>
                <a:gd name="T5" fmla="*/ 76 h 76"/>
                <a:gd name="T6" fmla="*/ 0 w 24"/>
                <a:gd name="T7" fmla="*/ 70 h 76"/>
                <a:gd name="T8" fmla="*/ 11 w 24"/>
                <a:gd name="T9" fmla="*/ 0 h 76"/>
                <a:gd name="T10" fmla="*/ 11 w 24"/>
                <a:gd name="T11" fmla="*/ 0 h 76"/>
                <a:gd name="T12" fmla="*/ 0 60000 65536"/>
                <a:gd name="T13" fmla="*/ 0 60000 65536"/>
                <a:gd name="T14" fmla="*/ 0 60000 65536"/>
                <a:gd name="T15" fmla="*/ 0 60000 65536"/>
                <a:gd name="T16" fmla="*/ 0 60000 65536"/>
                <a:gd name="T17" fmla="*/ 0 60000 65536"/>
                <a:gd name="T18" fmla="*/ 0 w 24"/>
                <a:gd name="T19" fmla="*/ 0 h 76"/>
                <a:gd name="T20" fmla="*/ 24 w 24"/>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24" h="76">
                  <a:moveTo>
                    <a:pt x="11" y="0"/>
                  </a:moveTo>
                  <a:lnTo>
                    <a:pt x="24" y="0"/>
                  </a:lnTo>
                  <a:lnTo>
                    <a:pt x="14" y="76"/>
                  </a:lnTo>
                  <a:lnTo>
                    <a:pt x="0" y="70"/>
                  </a:lnTo>
                  <a:lnTo>
                    <a:pt x="11" y="0"/>
                  </a:lnTo>
                  <a:close/>
                </a:path>
              </a:pathLst>
            </a:custGeom>
            <a:solidFill>
              <a:srgbClr val="FFFFFF"/>
            </a:solidFill>
            <a:ln w="9525">
              <a:noFill/>
              <a:round/>
              <a:headEnd/>
              <a:tailEnd/>
            </a:ln>
          </p:spPr>
          <p:txBody>
            <a:bodyPr/>
            <a:lstStyle/>
            <a:p>
              <a:endParaRPr lang="en-US"/>
            </a:p>
          </p:txBody>
        </p:sp>
        <p:sp>
          <p:nvSpPr>
            <p:cNvPr id="17421" name="Freeform 13"/>
            <p:cNvSpPr>
              <a:spLocks/>
            </p:cNvSpPr>
            <p:nvPr/>
          </p:nvSpPr>
          <p:spPr bwMode="auto">
            <a:xfrm>
              <a:off x="5279" y="597"/>
              <a:ext cx="46" cy="13"/>
            </a:xfrm>
            <a:custGeom>
              <a:avLst/>
              <a:gdLst>
                <a:gd name="T0" fmla="*/ 0 w 46"/>
                <a:gd name="T1" fmla="*/ 0 h 13"/>
                <a:gd name="T2" fmla="*/ 0 w 46"/>
                <a:gd name="T3" fmla="*/ 12 h 13"/>
                <a:gd name="T4" fmla="*/ 46 w 46"/>
                <a:gd name="T5" fmla="*/ 13 h 13"/>
                <a:gd name="T6" fmla="*/ 46 w 46"/>
                <a:gd name="T7" fmla="*/ 0 h 13"/>
                <a:gd name="T8" fmla="*/ 0 w 46"/>
                <a:gd name="T9" fmla="*/ 0 h 13"/>
                <a:gd name="T10" fmla="*/ 0 w 46"/>
                <a:gd name="T11" fmla="*/ 0 h 13"/>
                <a:gd name="T12" fmla="*/ 0 60000 65536"/>
                <a:gd name="T13" fmla="*/ 0 60000 65536"/>
                <a:gd name="T14" fmla="*/ 0 60000 65536"/>
                <a:gd name="T15" fmla="*/ 0 60000 65536"/>
                <a:gd name="T16" fmla="*/ 0 60000 65536"/>
                <a:gd name="T17" fmla="*/ 0 60000 65536"/>
                <a:gd name="T18" fmla="*/ 0 w 46"/>
                <a:gd name="T19" fmla="*/ 0 h 13"/>
                <a:gd name="T20" fmla="*/ 46 w 4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6" h="13">
                  <a:moveTo>
                    <a:pt x="0" y="0"/>
                  </a:moveTo>
                  <a:lnTo>
                    <a:pt x="0" y="12"/>
                  </a:lnTo>
                  <a:lnTo>
                    <a:pt x="46" y="13"/>
                  </a:lnTo>
                  <a:lnTo>
                    <a:pt x="46" y="0"/>
                  </a:lnTo>
                  <a:lnTo>
                    <a:pt x="0" y="0"/>
                  </a:lnTo>
                  <a:close/>
                </a:path>
              </a:pathLst>
            </a:custGeom>
            <a:solidFill>
              <a:srgbClr val="FFFFFF"/>
            </a:solidFill>
            <a:ln w="9525">
              <a:noFill/>
              <a:round/>
              <a:headEnd/>
              <a:tailEnd/>
            </a:ln>
          </p:spPr>
          <p:txBody>
            <a:bodyPr/>
            <a:lstStyle/>
            <a:p>
              <a:endParaRPr lang="en-US"/>
            </a:p>
          </p:txBody>
        </p:sp>
        <p:sp>
          <p:nvSpPr>
            <p:cNvPr id="17422" name="Freeform 14"/>
            <p:cNvSpPr>
              <a:spLocks/>
            </p:cNvSpPr>
            <p:nvPr/>
          </p:nvSpPr>
          <p:spPr bwMode="auto">
            <a:xfrm>
              <a:off x="5276" y="628"/>
              <a:ext cx="45" cy="11"/>
            </a:xfrm>
            <a:custGeom>
              <a:avLst/>
              <a:gdLst>
                <a:gd name="T0" fmla="*/ 0 w 45"/>
                <a:gd name="T1" fmla="*/ 0 h 11"/>
                <a:gd name="T2" fmla="*/ 0 w 45"/>
                <a:gd name="T3" fmla="*/ 11 h 11"/>
                <a:gd name="T4" fmla="*/ 43 w 45"/>
                <a:gd name="T5" fmla="*/ 9 h 11"/>
                <a:gd name="T6" fmla="*/ 45 w 45"/>
                <a:gd name="T7" fmla="*/ 0 h 11"/>
                <a:gd name="T8" fmla="*/ 0 w 45"/>
                <a:gd name="T9" fmla="*/ 0 h 11"/>
                <a:gd name="T10" fmla="*/ 0 w 45"/>
                <a:gd name="T11" fmla="*/ 0 h 11"/>
                <a:gd name="T12" fmla="*/ 0 60000 65536"/>
                <a:gd name="T13" fmla="*/ 0 60000 65536"/>
                <a:gd name="T14" fmla="*/ 0 60000 65536"/>
                <a:gd name="T15" fmla="*/ 0 60000 65536"/>
                <a:gd name="T16" fmla="*/ 0 60000 65536"/>
                <a:gd name="T17" fmla="*/ 0 60000 65536"/>
                <a:gd name="T18" fmla="*/ 0 w 45"/>
                <a:gd name="T19" fmla="*/ 0 h 11"/>
                <a:gd name="T20" fmla="*/ 45 w 4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5" h="11">
                  <a:moveTo>
                    <a:pt x="0" y="0"/>
                  </a:moveTo>
                  <a:lnTo>
                    <a:pt x="0" y="11"/>
                  </a:lnTo>
                  <a:lnTo>
                    <a:pt x="43" y="9"/>
                  </a:lnTo>
                  <a:lnTo>
                    <a:pt x="45" y="0"/>
                  </a:lnTo>
                  <a:lnTo>
                    <a:pt x="0" y="0"/>
                  </a:lnTo>
                  <a:close/>
                </a:path>
              </a:pathLst>
            </a:custGeom>
            <a:solidFill>
              <a:srgbClr val="FFFFFF"/>
            </a:solidFill>
            <a:ln w="9525">
              <a:noFill/>
              <a:round/>
              <a:headEnd/>
              <a:tailEnd/>
            </a:ln>
          </p:spPr>
          <p:txBody>
            <a:bodyPr/>
            <a:lstStyle/>
            <a:p>
              <a:endParaRPr lang="en-US"/>
            </a:p>
          </p:txBody>
        </p:sp>
        <p:sp>
          <p:nvSpPr>
            <p:cNvPr id="17423" name="Freeform 15"/>
            <p:cNvSpPr>
              <a:spLocks/>
            </p:cNvSpPr>
            <p:nvPr/>
          </p:nvSpPr>
          <p:spPr bwMode="auto">
            <a:xfrm>
              <a:off x="5186" y="394"/>
              <a:ext cx="51" cy="33"/>
            </a:xfrm>
            <a:custGeom>
              <a:avLst/>
              <a:gdLst>
                <a:gd name="T0" fmla="*/ 0 w 51"/>
                <a:gd name="T1" fmla="*/ 21 h 33"/>
                <a:gd name="T2" fmla="*/ 5 w 51"/>
                <a:gd name="T3" fmla="*/ 33 h 33"/>
                <a:gd name="T4" fmla="*/ 51 w 51"/>
                <a:gd name="T5" fmla="*/ 13 h 33"/>
                <a:gd name="T6" fmla="*/ 48 w 51"/>
                <a:gd name="T7" fmla="*/ 0 h 33"/>
                <a:gd name="T8" fmla="*/ 0 w 51"/>
                <a:gd name="T9" fmla="*/ 21 h 33"/>
                <a:gd name="T10" fmla="*/ 0 w 51"/>
                <a:gd name="T11" fmla="*/ 21 h 33"/>
                <a:gd name="T12" fmla="*/ 0 60000 65536"/>
                <a:gd name="T13" fmla="*/ 0 60000 65536"/>
                <a:gd name="T14" fmla="*/ 0 60000 65536"/>
                <a:gd name="T15" fmla="*/ 0 60000 65536"/>
                <a:gd name="T16" fmla="*/ 0 60000 65536"/>
                <a:gd name="T17" fmla="*/ 0 60000 65536"/>
                <a:gd name="T18" fmla="*/ 0 w 51"/>
                <a:gd name="T19" fmla="*/ 0 h 33"/>
                <a:gd name="T20" fmla="*/ 51 w 5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1" h="33">
                  <a:moveTo>
                    <a:pt x="0" y="21"/>
                  </a:moveTo>
                  <a:lnTo>
                    <a:pt x="5" y="33"/>
                  </a:lnTo>
                  <a:lnTo>
                    <a:pt x="51" y="13"/>
                  </a:lnTo>
                  <a:lnTo>
                    <a:pt x="48" y="0"/>
                  </a:lnTo>
                  <a:lnTo>
                    <a:pt x="0" y="21"/>
                  </a:lnTo>
                  <a:close/>
                </a:path>
              </a:pathLst>
            </a:custGeom>
            <a:solidFill>
              <a:srgbClr val="FFFFFF"/>
            </a:solidFill>
            <a:ln w="9525">
              <a:noFill/>
              <a:round/>
              <a:headEnd/>
              <a:tailEnd/>
            </a:ln>
          </p:spPr>
          <p:txBody>
            <a:bodyPr/>
            <a:lstStyle/>
            <a:p>
              <a:endParaRPr lang="en-US"/>
            </a:p>
          </p:txBody>
        </p:sp>
        <p:sp>
          <p:nvSpPr>
            <p:cNvPr id="20496" name="Freeform 16"/>
            <p:cNvSpPr>
              <a:spLocks/>
            </p:cNvSpPr>
            <p:nvPr/>
          </p:nvSpPr>
          <p:spPr bwMode="auto">
            <a:xfrm>
              <a:off x="4340" y="282"/>
              <a:ext cx="325" cy="400"/>
            </a:xfrm>
            <a:custGeom>
              <a:avLst/>
              <a:gdLst/>
              <a:ahLst/>
              <a:cxnLst>
                <a:cxn ang="0">
                  <a:pos x="154" y="382"/>
                </a:cxn>
                <a:cxn ang="0">
                  <a:pos x="145" y="388"/>
                </a:cxn>
                <a:cxn ang="0">
                  <a:pos x="127" y="397"/>
                </a:cxn>
                <a:cxn ang="0">
                  <a:pos x="106" y="399"/>
                </a:cxn>
                <a:cxn ang="0">
                  <a:pos x="98" y="388"/>
                </a:cxn>
                <a:cxn ang="0">
                  <a:pos x="104" y="373"/>
                </a:cxn>
                <a:cxn ang="0">
                  <a:pos x="110" y="354"/>
                </a:cxn>
                <a:cxn ang="0">
                  <a:pos x="109" y="331"/>
                </a:cxn>
                <a:cxn ang="0">
                  <a:pos x="101" y="323"/>
                </a:cxn>
                <a:cxn ang="0">
                  <a:pos x="90" y="323"/>
                </a:cxn>
                <a:cxn ang="0">
                  <a:pos x="75" y="311"/>
                </a:cxn>
                <a:cxn ang="0">
                  <a:pos x="74" y="296"/>
                </a:cxn>
                <a:cxn ang="0">
                  <a:pos x="79" y="282"/>
                </a:cxn>
                <a:cxn ang="0">
                  <a:pos x="82" y="265"/>
                </a:cxn>
                <a:cxn ang="0">
                  <a:pos x="71" y="246"/>
                </a:cxn>
                <a:cxn ang="0">
                  <a:pos x="55" y="243"/>
                </a:cxn>
                <a:cxn ang="0">
                  <a:pos x="37" y="242"/>
                </a:cxn>
                <a:cxn ang="0">
                  <a:pos x="25" y="229"/>
                </a:cxn>
                <a:cxn ang="0">
                  <a:pos x="29" y="210"/>
                </a:cxn>
                <a:cxn ang="0">
                  <a:pos x="40" y="191"/>
                </a:cxn>
                <a:cxn ang="0">
                  <a:pos x="44" y="170"/>
                </a:cxn>
                <a:cxn ang="0">
                  <a:pos x="33" y="160"/>
                </a:cxn>
                <a:cxn ang="0">
                  <a:pos x="17" y="157"/>
                </a:cxn>
                <a:cxn ang="0">
                  <a:pos x="4" y="149"/>
                </a:cxn>
                <a:cxn ang="0">
                  <a:pos x="4" y="125"/>
                </a:cxn>
                <a:cxn ang="0">
                  <a:pos x="29" y="107"/>
                </a:cxn>
                <a:cxn ang="0">
                  <a:pos x="58" y="98"/>
                </a:cxn>
                <a:cxn ang="0">
                  <a:pos x="66" y="95"/>
                </a:cxn>
                <a:cxn ang="0">
                  <a:pos x="59" y="89"/>
                </a:cxn>
                <a:cxn ang="0">
                  <a:pos x="52" y="80"/>
                </a:cxn>
                <a:cxn ang="0">
                  <a:pos x="51" y="69"/>
                </a:cxn>
                <a:cxn ang="0">
                  <a:pos x="66" y="64"/>
                </a:cxn>
                <a:cxn ang="0">
                  <a:pos x="90" y="67"/>
                </a:cxn>
                <a:cxn ang="0">
                  <a:pos x="108" y="69"/>
                </a:cxn>
                <a:cxn ang="0">
                  <a:pos x="108" y="67"/>
                </a:cxn>
                <a:cxn ang="0">
                  <a:pos x="100" y="56"/>
                </a:cxn>
                <a:cxn ang="0">
                  <a:pos x="96" y="42"/>
                </a:cxn>
                <a:cxn ang="0">
                  <a:pos x="104" y="30"/>
                </a:cxn>
                <a:cxn ang="0">
                  <a:pos x="131" y="30"/>
                </a:cxn>
                <a:cxn ang="0">
                  <a:pos x="163" y="36"/>
                </a:cxn>
                <a:cxn ang="0">
                  <a:pos x="178" y="40"/>
                </a:cxn>
                <a:cxn ang="0">
                  <a:pos x="175" y="38"/>
                </a:cxn>
                <a:cxn ang="0">
                  <a:pos x="171" y="33"/>
                </a:cxn>
                <a:cxn ang="0">
                  <a:pos x="171" y="22"/>
                </a:cxn>
                <a:cxn ang="0">
                  <a:pos x="186" y="14"/>
                </a:cxn>
                <a:cxn ang="0">
                  <a:pos x="217" y="18"/>
                </a:cxn>
                <a:cxn ang="0">
                  <a:pos x="245" y="25"/>
                </a:cxn>
                <a:cxn ang="0">
                  <a:pos x="252" y="27"/>
                </a:cxn>
                <a:cxn ang="0">
                  <a:pos x="256" y="18"/>
                </a:cxn>
                <a:cxn ang="0">
                  <a:pos x="264" y="6"/>
                </a:cxn>
                <a:cxn ang="0">
                  <a:pos x="276" y="0"/>
                </a:cxn>
                <a:cxn ang="0">
                  <a:pos x="294" y="14"/>
                </a:cxn>
                <a:cxn ang="0">
                  <a:pos x="313" y="41"/>
                </a:cxn>
                <a:cxn ang="0">
                  <a:pos x="324" y="61"/>
                </a:cxn>
              </a:cxnLst>
              <a:rect l="0" t="0" r="r" b="b"/>
              <a:pathLst>
                <a:path w="325" h="400">
                  <a:moveTo>
                    <a:pt x="325" y="63"/>
                  </a:moveTo>
                  <a:lnTo>
                    <a:pt x="98" y="130"/>
                  </a:lnTo>
                  <a:lnTo>
                    <a:pt x="154" y="382"/>
                  </a:lnTo>
                  <a:lnTo>
                    <a:pt x="152" y="384"/>
                  </a:lnTo>
                  <a:lnTo>
                    <a:pt x="150" y="385"/>
                  </a:lnTo>
                  <a:lnTo>
                    <a:pt x="145" y="388"/>
                  </a:lnTo>
                  <a:lnTo>
                    <a:pt x="139" y="390"/>
                  </a:lnTo>
                  <a:lnTo>
                    <a:pt x="133" y="395"/>
                  </a:lnTo>
                  <a:lnTo>
                    <a:pt x="127" y="397"/>
                  </a:lnTo>
                  <a:lnTo>
                    <a:pt x="118" y="399"/>
                  </a:lnTo>
                  <a:lnTo>
                    <a:pt x="113" y="400"/>
                  </a:lnTo>
                  <a:lnTo>
                    <a:pt x="106" y="399"/>
                  </a:lnTo>
                  <a:lnTo>
                    <a:pt x="102" y="396"/>
                  </a:lnTo>
                  <a:lnTo>
                    <a:pt x="100" y="392"/>
                  </a:lnTo>
                  <a:lnTo>
                    <a:pt x="98" y="388"/>
                  </a:lnTo>
                  <a:lnTo>
                    <a:pt x="100" y="384"/>
                  </a:lnTo>
                  <a:lnTo>
                    <a:pt x="101" y="378"/>
                  </a:lnTo>
                  <a:lnTo>
                    <a:pt x="104" y="373"/>
                  </a:lnTo>
                  <a:lnTo>
                    <a:pt x="106" y="368"/>
                  </a:lnTo>
                  <a:lnTo>
                    <a:pt x="109" y="361"/>
                  </a:lnTo>
                  <a:lnTo>
                    <a:pt x="110" y="354"/>
                  </a:lnTo>
                  <a:lnTo>
                    <a:pt x="112" y="346"/>
                  </a:lnTo>
                  <a:lnTo>
                    <a:pt x="110" y="338"/>
                  </a:lnTo>
                  <a:lnTo>
                    <a:pt x="109" y="331"/>
                  </a:lnTo>
                  <a:lnTo>
                    <a:pt x="106" y="327"/>
                  </a:lnTo>
                  <a:lnTo>
                    <a:pt x="104" y="324"/>
                  </a:lnTo>
                  <a:lnTo>
                    <a:pt x="101" y="323"/>
                  </a:lnTo>
                  <a:lnTo>
                    <a:pt x="98" y="323"/>
                  </a:lnTo>
                  <a:lnTo>
                    <a:pt x="94" y="323"/>
                  </a:lnTo>
                  <a:lnTo>
                    <a:pt x="90" y="323"/>
                  </a:lnTo>
                  <a:lnTo>
                    <a:pt x="86" y="322"/>
                  </a:lnTo>
                  <a:lnTo>
                    <a:pt x="81" y="318"/>
                  </a:lnTo>
                  <a:lnTo>
                    <a:pt x="75" y="311"/>
                  </a:lnTo>
                  <a:lnTo>
                    <a:pt x="74" y="305"/>
                  </a:lnTo>
                  <a:lnTo>
                    <a:pt x="73" y="301"/>
                  </a:lnTo>
                  <a:lnTo>
                    <a:pt x="74" y="296"/>
                  </a:lnTo>
                  <a:lnTo>
                    <a:pt x="75" y="292"/>
                  </a:lnTo>
                  <a:lnTo>
                    <a:pt x="78" y="287"/>
                  </a:lnTo>
                  <a:lnTo>
                    <a:pt x="79" y="282"/>
                  </a:lnTo>
                  <a:lnTo>
                    <a:pt x="82" y="277"/>
                  </a:lnTo>
                  <a:lnTo>
                    <a:pt x="82" y="270"/>
                  </a:lnTo>
                  <a:lnTo>
                    <a:pt x="82" y="265"/>
                  </a:lnTo>
                  <a:lnTo>
                    <a:pt x="79" y="257"/>
                  </a:lnTo>
                  <a:lnTo>
                    <a:pt x="75" y="250"/>
                  </a:lnTo>
                  <a:lnTo>
                    <a:pt x="71" y="246"/>
                  </a:lnTo>
                  <a:lnTo>
                    <a:pt x="66" y="245"/>
                  </a:lnTo>
                  <a:lnTo>
                    <a:pt x="60" y="243"/>
                  </a:lnTo>
                  <a:lnTo>
                    <a:pt x="55" y="243"/>
                  </a:lnTo>
                  <a:lnTo>
                    <a:pt x="48" y="243"/>
                  </a:lnTo>
                  <a:lnTo>
                    <a:pt x="43" y="243"/>
                  </a:lnTo>
                  <a:lnTo>
                    <a:pt x="37" y="242"/>
                  </a:lnTo>
                  <a:lnTo>
                    <a:pt x="32" y="239"/>
                  </a:lnTo>
                  <a:lnTo>
                    <a:pt x="28" y="234"/>
                  </a:lnTo>
                  <a:lnTo>
                    <a:pt x="25" y="229"/>
                  </a:lnTo>
                  <a:lnTo>
                    <a:pt x="25" y="222"/>
                  </a:lnTo>
                  <a:lnTo>
                    <a:pt x="27" y="216"/>
                  </a:lnTo>
                  <a:lnTo>
                    <a:pt x="29" y="210"/>
                  </a:lnTo>
                  <a:lnTo>
                    <a:pt x="33" y="204"/>
                  </a:lnTo>
                  <a:lnTo>
                    <a:pt x="37" y="197"/>
                  </a:lnTo>
                  <a:lnTo>
                    <a:pt x="40" y="191"/>
                  </a:lnTo>
                  <a:lnTo>
                    <a:pt x="43" y="185"/>
                  </a:lnTo>
                  <a:lnTo>
                    <a:pt x="46" y="177"/>
                  </a:lnTo>
                  <a:lnTo>
                    <a:pt x="44" y="170"/>
                  </a:lnTo>
                  <a:lnTo>
                    <a:pt x="42" y="165"/>
                  </a:lnTo>
                  <a:lnTo>
                    <a:pt x="39" y="161"/>
                  </a:lnTo>
                  <a:lnTo>
                    <a:pt x="33" y="160"/>
                  </a:lnTo>
                  <a:lnTo>
                    <a:pt x="29" y="158"/>
                  </a:lnTo>
                  <a:lnTo>
                    <a:pt x="24" y="158"/>
                  </a:lnTo>
                  <a:lnTo>
                    <a:pt x="17" y="157"/>
                  </a:lnTo>
                  <a:lnTo>
                    <a:pt x="12" y="156"/>
                  </a:lnTo>
                  <a:lnTo>
                    <a:pt x="8" y="153"/>
                  </a:lnTo>
                  <a:lnTo>
                    <a:pt x="4" y="149"/>
                  </a:lnTo>
                  <a:lnTo>
                    <a:pt x="0" y="141"/>
                  </a:lnTo>
                  <a:lnTo>
                    <a:pt x="0" y="133"/>
                  </a:lnTo>
                  <a:lnTo>
                    <a:pt x="4" y="125"/>
                  </a:lnTo>
                  <a:lnTo>
                    <a:pt x="11" y="118"/>
                  </a:lnTo>
                  <a:lnTo>
                    <a:pt x="19" y="112"/>
                  </a:lnTo>
                  <a:lnTo>
                    <a:pt x="29" y="107"/>
                  </a:lnTo>
                  <a:lnTo>
                    <a:pt x="40" y="103"/>
                  </a:lnTo>
                  <a:lnTo>
                    <a:pt x="50" y="99"/>
                  </a:lnTo>
                  <a:lnTo>
                    <a:pt x="58" y="98"/>
                  </a:lnTo>
                  <a:lnTo>
                    <a:pt x="64" y="96"/>
                  </a:lnTo>
                  <a:lnTo>
                    <a:pt x="66" y="95"/>
                  </a:lnTo>
                  <a:lnTo>
                    <a:pt x="66" y="95"/>
                  </a:lnTo>
                  <a:lnTo>
                    <a:pt x="64" y="94"/>
                  </a:lnTo>
                  <a:lnTo>
                    <a:pt x="62" y="92"/>
                  </a:lnTo>
                  <a:lnTo>
                    <a:pt x="59" y="89"/>
                  </a:lnTo>
                  <a:lnTo>
                    <a:pt x="56" y="87"/>
                  </a:lnTo>
                  <a:lnTo>
                    <a:pt x="54" y="83"/>
                  </a:lnTo>
                  <a:lnTo>
                    <a:pt x="52" y="80"/>
                  </a:lnTo>
                  <a:lnTo>
                    <a:pt x="51" y="76"/>
                  </a:lnTo>
                  <a:lnTo>
                    <a:pt x="51" y="73"/>
                  </a:lnTo>
                  <a:lnTo>
                    <a:pt x="51" y="69"/>
                  </a:lnTo>
                  <a:lnTo>
                    <a:pt x="54" y="67"/>
                  </a:lnTo>
                  <a:lnTo>
                    <a:pt x="59" y="65"/>
                  </a:lnTo>
                  <a:lnTo>
                    <a:pt x="66" y="64"/>
                  </a:lnTo>
                  <a:lnTo>
                    <a:pt x="74" y="64"/>
                  </a:lnTo>
                  <a:lnTo>
                    <a:pt x="82" y="65"/>
                  </a:lnTo>
                  <a:lnTo>
                    <a:pt x="90" y="67"/>
                  </a:lnTo>
                  <a:lnTo>
                    <a:pt x="98" y="68"/>
                  </a:lnTo>
                  <a:lnTo>
                    <a:pt x="104" y="68"/>
                  </a:lnTo>
                  <a:lnTo>
                    <a:pt x="108" y="69"/>
                  </a:lnTo>
                  <a:lnTo>
                    <a:pt x="109" y="69"/>
                  </a:lnTo>
                  <a:lnTo>
                    <a:pt x="109" y="69"/>
                  </a:lnTo>
                  <a:lnTo>
                    <a:pt x="108" y="67"/>
                  </a:lnTo>
                  <a:lnTo>
                    <a:pt x="105" y="64"/>
                  </a:lnTo>
                  <a:lnTo>
                    <a:pt x="102" y="61"/>
                  </a:lnTo>
                  <a:lnTo>
                    <a:pt x="100" y="56"/>
                  </a:lnTo>
                  <a:lnTo>
                    <a:pt x="97" y="52"/>
                  </a:lnTo>
                  <a:lnTo>
                    <a:pt x="96" y="46"/>
                  </a:lnTo>
                  <a:lnTo>
                    <a:pt x="96" y="42"/>
                  </a:lnTo>
                  <a:lnTo>
                    <a:pt x="96" y="37"/>
                  </a:lnTo>
                  <a:lnTo>
                    <a:pt x="98" y="33"/>
                  </a:lnTo>
                  <a:lnTo>
                    <a:pt x="104" y="30"/>
                  </a:lnTo>
                  <a:lnTo>
                    <a:pt x="110" y="29"/>
                  </a:lnTo>
                  <a:lnTo>
                    <a:pt x="120" y="29"/>
                  </a:lnTo>
                  <a:lnTo>
                    <a:pt x="131" y="30"/>
                  </a:lnTo>
                  <a:lnTo>
                    <a:pt x="143" y="31"/>
                  </a:lnTo>
                  <a:lnTo>
                    <a:pt x="154" y="34"/>
                  </a:lnTo>
                  <a:lnTo>
                    <a:pt x="163" y="36"/>
                  </a:lnTo>
                  <a:lnTo>
                    <a:pt x="171" y="38"/>
                  </a:lnTo>
                  <a:lnTo>
                    <a:pt x="176" y="40"/>
                  </a:lnTo>
                  <a:lnTo>
                    <a:pt x="178" y="40"/>
                  </a:lnTo>
                  <a:lnTo>
                    <a:pt x="178" y="40"/>
                  </a:lnTo>
                  <a:lnTo>
                    <a:pt x="176" y="40"/>
                  </a:lnTo>
                  <a:lnTo>
                    <a:pt x="175" y="38"/>
                  </a:lnTo>
                  <a:lnTo>
                    <a:pt x="174" y="37"/>
                  </a:lnTo>
                  <a:lnTo>
                    <a:pt x="172" y="34"/>
                  </a:lnTo>
                  <a:lnTo>
                    <a:pt x="171" y="33"/>
                  </a:lnTo>
                  <a:lnTo>
                    <a:pt x="170" y="30"/>
                  </a:lnTo>
                  <a:lnTo>
                    <a:pt x="170" y="26"/>
                  </a:lnTo>
                  <a:lnTo>
                    <a:pt x="171" y="22"/>
                  </a:lnTo>
                  <a:lnTo>
                    <a:pt x="174" y="18"/>
                  </a:lnTo>
                  <a:lnTo>
                    <a:pt x="179" y="15"/>
                  </a:lnTo>
                  <a:lnTo>
                    <a:pt x="186" y="14"/>
                  </a:lnTo>
                  <a:lnTo>
                    <a:pt x="195" y="14"/>
                  </a:lnTo>
                  <a:lnTo>
                    <a:pt x="206" y="15"/>
                  </a:lnTo>
                  <a:lnTo>
                    <a:pt x="217" y="18"/>
                  </a:lnTo>
                  <a:lnTo>
                    <a:pt x="228" y="21"/>
                  </a:lnTo>
                  <a:lnTo>
                    <a:pt x="237" y="23"/>
                  </a:lnTo>
                  <a:lnTo>
                    <a:pt x="245" y="25"/>
                  </a:lnTo>
                  <a:lnTo>
                    <a:pt x="251" y="27"/>
                  </a:lnTo>
                  <a:lnTo>
                    <a:pt x="252" y="27"/>
                  </a:lnTo>
                  <a:lnTo>
                    <a:pt x="252" y="27"/>
                  </a:lnTo>
                  <a:lnTo>
                    <a:pt x="253" y="25"/>
                  </a:lnTo>
                  <a:lnTo>
                    <a:pt x="255" y="22"/>
                  </a:lnTo>
                  <a:lnTo>
                    <a:pt x="256" y="18"/>
                  </a:lnTo>
                  <a:lnTo>
                    <a:pt x="259" y="14"/>
                  </a:lnTo>
                  <a:lnTo>
                    <a:pt x="260" y="10"/>
                  </a:lnTo>
                  <a:lnTo>
                    <a:pt x="264" y="6"/>
                  </a:lnTo>
                  <a:lnTo>
                    <a:pt x="268" y="3"/>
                  </a:lnTo>
                  <a:lnTo>
                    <a:pt x="272" y="2"/>
                  </a:lnTo>
                  <a:lnTo>
                    <a:pt x="276" y="0"/>
                  </a:lnTo>
                  <a:lnTo>
                    <a:pt x="282" y="2"/>
                  </a:lnTo>
                  <a:lnTo>
                    <a:pt x="289" y="7"/>
                  </a:lnTo>
                  <a:lnTo>
                    <a:pt x="294" y="14"/>
                  </a:lnTo>
                  <a:lnTo>
                    <a:pt x="301" y="22"/>
                  </a:lnTo>
                  <a:lnTo>
                    <a:pt x="307" y="31"/>
                  </a:lnTo>
                  <a:lnTo>
                    <a:pt x="313" y="41"/>
                  </a:lnTo>
                  <a:lnTo>
                    <a:pt x="318" y="49"/>
                  </a:lnTo>
                  <a:lnTo>
                    <a:pt x="322" y="56"/>
                  </a:lnTo>
                  <a:lnTo>
                    <a:pt x="324" y="61"/>
                  </a:lnTo>
                  <a:lnTo>
                    <a:pt x="325" y="63"/>
                  </a:lnTo>
                  <a:lnTo>
                    <a:pt x="325" y="63"/>
                  </a:lnTo>
                  <a:close/>
                </a:path>
              </a:pathLst>
            </a:custGeom>
            <a:solidFill>
              <a:schemeClr val="accent2">
                <a:lumMod val="50000"/>
              </a:schemeClr>
            </a:solidFill>
            <a:ln w="9525">
              <a:noFill/>
              <a:round/>
              <a:headEnd/>
              <a:tailEnd/>
            </a:ln>
          </p:spPr>
          <p:txBody>
            <a:bodyPr/>
            <a:lstStyle/>
            <a:p>
              <a:pPr>
                <a:defRPr/>
              </a:pPr>
              <a:endParaRPr lang="en-US"/>
            </a:p>
          </p:txBody>
        </p:sp>
        <p:sp>
          <p:nvSpPr>
            <p:cNvPr id="20497" name="Freeform 17"/>
            <p:cNvSpPr>
              <a:spLocks/>
            </p:cNvSpPr>
            <p:nvPr/>
          </p:nvSpPr>
          <p:spPr bwMode="auto">
            <a:xfrm>
              <a:off x="5031" y="394"/>
              <a:ext cx="169" cy="141"/>
            </a:xfrm>
            <a:custGeom>
              <a:avLst/>
              <a:gdLst/>
              <a:ahLst/>
              <a:cxnLst>
                <a:cxn ang="0">
                  <a:pos x="0" y="95"/>
                </a:cxn>
                <a:cxn ang="0">
                  <a:pos x="67" y="141"/>
                </a:cxn>
                <a:cxn ang="0">
                  <a:pos x="70" y="139"/>
                </a:cxn>
                <a:cxn ang="0">
                  <a:pos x="78" y="134"/>
                </a:cxn>
                <a:cxn ang="0">
                  <a:pos x="90" y="126"/>
                </a:cxn>
                <a:cxn ang="0">
                  <a:pos x="104" y="115"/>
                </a:cxn>
                <a:cxn ang="0">
                  <a:pos x="118" y="104"/>
                </a:cxn>
                <a:cxn ang="0">
                  <a:pos x="135" y="94"/>
                </a:cxn>
                <a:cxn ang="0">
                  <a:pos x="148" y="83"/>
                </a:cxn>
                <a:cxn ang="0">
                  <a:pos x="160" y="73"/>
                </a:cxn>
                <a:cxn ang="0">
                  <a:pos x="167" y="67"/>
                </a:cxn>
                <a:cxn ang="0">
                  <a:pos x="170" y="63"/>
                </a:cxn>
                <a:cxn ang="0">
                  <a:pos x="168" y="61"/>
                </a:cxn>
                <a:cxn ang="0">
                  <a:pos x="163" y="61"/>
                </a:cxn>
                <a:cxn ang="0">
                  <a:pos x="156" y="61"/>
                </a:cxn>
                <a:cxn ang="0">
                  <a:pos x="148" y="63"/>
                </a:cxn>
                <a:cxn ang="0">
                  <a:pos x="139" y="65"/>
                </a:cxn>
                <a:cxn ang="0">
                  <a:pos x="131" y="67"/>
                </a:cxn>
                <a:cxn ang="0">
                  <a:pos x="122" y="69"/>
                </a:cxn>
                <a:cxn ang="0">
                  <a:pos x="116" y="71"/>
                </a:cxn>
                <a:cxn ang="0">
                  <a:pos x="110" y="72"/>
                </a:cxn>
                <a:cxn ang="0">
                  <a:pos x="109" y="72"/>
                </a:cxn>
                <a:cxn ang="0">
                  <a:pos x="110" y="71"/>
                </a:cxn>
                <a:cxn ang="0">
                  <a:pos x="112" y="68"/>
                </a:cxn>
                <a:cxn ang="0">
                  <a:pos x="114" y="63"/>
                </a:cxn>
                <a:cxn ang="0">
                  <a:pos x="117" y="57"/>
                </a:cxn>
                <a:cxn ang="0">
                  <a:pos x="120" y="50"/>
                </a:cxn>
                <a:cxn ang="0">
                  <a:pos x="122" y="42"/>
                </a:cxn>
                <a:cxn ang="0">
                  <a:pos x="125" y="37"/>
                </a:cxn>
                <a:cxn ang="0">
                  <a:pos x="128" y="31"/>
                </a:cxn>
                <a:cxn ang="0">
                  <a:pos x="128" y="27"/>
                </a:cxn>
                <a:cxn ang="0">
                  <a:pos x="128" y="25"/>
                </a:cxn>
                <a:cxn ang="0">
                  <a:pos x="125" y="25"/>
                </a:cxn>
                <a:cxn ang="0">
                  <a:pos x="121" y="26"/>
                </a:cxn>
                <a:cxn ang="0">
                  <a:pos x="116" y="30"/>
                </a:cxn>
                <a:cxn ang="0">
                  <a:pos x="108" y="34"/>
                </a:cxn>
                <a:cxn ang="0">
                  <a:pos x="101" y="38"/>
                </a:cxn>
                <a:cxn ang="0">
                  <a:pos x="94" y="42"/>
                </a:cxn>
                <a:cxn ang="0">
                  <a:pos x="87" y="48"/>
                </a:cxn>
                <a:cxn ang="0">
                  <a:pos x="82" y="52"/>
                </a:cxn>
                <a:cxn ang="0">
                  <a:pos x="78" y="53"/>
                </a:cxn>
                <a:cxn ang="0">
                  <a:pos x="77" y="54"/>
                </a:cxn>
                <a:cxn ang="0">
                  <a:pos x="78" y="53"/>
                </a:cxn>
                <a:cxn ang="0">
                  <a:pos x="79" y="49"/>
                </a:cxn>
                <a:cxn ang="0">
                  <a:pos x="81" y="44"/>
                </a:cxn>
                <a:cxn ang="0">
                  <a:pos x="83" y="37"/>
                </a:cxn>
                <a:cxn ang="0">
                  <a:pos x="86" y="29"/>
                </a:cxn>
                <a:cxn ang="0">
                  <a:pos x="87" y="21"/>
                </a:cxn>
                <a:cxn ang="0">
                  <a:pos x="90" y="14"/>
                </a:cxn>
                <a:cxn ang="0">
                  <a:pos x="91" y="7"/>
                </a:cxn>
                <a:cxn ang="0">
                  <a:pos x="91" y="3"/>
                </a:cxn>
                <a:cxn ang="0">
                  <a:pos x="91" y="0"/>
                </a:cxn>
                <a:cxn ang="0">
                  <a:pos x="89" y="2"/>
                </a:cxn>
                <a:cxn ang="0">
                  <a:pos x="81" y="9"/>
                </a:cxn>
                <a:cxn ang="0">
                  <a:pos x="70" y="19"/>
                </a:cxn>
                <a:cxn ang="0">
                  <a:pos x="58" y="33"/>
                </a:cxn>
                <a:cxn ang="0">
                  <a:pos x="44" y="46"/>
                </a:cxn>
                <a:cxn ang="0">
                  <a:pos x="31" y="61"/>
                </a:cxn>
                <a:cxn ang="0">
                  <a:pos x="19" y="75"/>
                </a:cxn>
                <a:cxn ang="0">
                  <a:pos x="9" y="85"/>
                </a:cxn>
                <a:cxn ang="0">
                  <a:pos x="2" y="92"/>
                </a:cxn>
                <a:cxn ang="0">
                  <a:pos x="0" y="95"/>
                </a:cxn>
                <a:cxn ang="0">
                  <a:pos x="0" y="95"/>
                </a:cxn>
              </a:cxnLst>
              <a:rect l="0" t="0" r="r" b="b"/>
              <a:pathLst>
                <a:path w="170" h="141">
                  <a:moveTo>
                    <a:pt x="0" y="95"/>
                  </a:moveTo>
                  <a:lnTo>
                    <a:pt x="67" y="141"/>
                  </a:lnTo>
                  <a:lnTo>
                    <a:pt x="70" y="139"/>
                  </a:lnTo>
                  <a:lnTo>
                    <a:pt x="78" y="134"/>
                  </a:lnTo>
                  <a:lnTo>
                    <a:pt x="90" y="126"/>
                  </a:lnTo>
                  <a:lnTo>
                    <a:pt x="104" y="115"/>
                  </a:lnTo>
                  <a:lnTo>
                    <a:pt x="118" y="104"/>
                  </a:lnTo>
                  <a:lnTo>
                    <a:pt x="135" y="94"/>
                  </a:lnTo>
                  <a:lnTo>
                    <a:pt x="148" y="83"/>
                  </a:lnTo>
                  <a:lnTo>
                    <a:pt x="160" y="73"/>
                  </a:lnTo>
                  <a:lnTo>
                    <a:pt x="167" y="67"/>
                  </a:lnTo>
                  <a:lnTo>
                    <a:pt x="170" y="63"/>
                  </a:lnTo>
                  <a:lnTo>
                    <a:pt x="168" y="61"/>
                  </a:lnTo>
                  <a:lnTo>
                    <a:pt x="163" y="61"/>
                  </a:lnTo>
                  <a:lnTo>
                    <a:pt x="156" y="61"/>
                  </a:lnTo>
                  <a:lnTo>
                    <a:pt x="148" y="63"/>
                  </a:lnTo>
                  <a:lnTo>
                    <a:pt x="139" y="65"/>
                  </a:lnTo>
                  <a:lnTo>
                    <a:pt x="131" y="67"/>
                  </a:lnTo>
                  <a:lnTo>
                    <a:pt x="122" y="69"/>
                  </a:lnTo>
                  <a:lnTo>
                    <a:pt x="116" y="71"/>
                  </a:lnTo>
                  <a:lnTo>
                    <a:pt x="110" y="72"/>
                  </a:lnTo>
                  <a:lnTo>
                    <a:pt x="109" y="72"/>
                  </a:lnTo>
                  <a:lnTo>
                    <a:pt x="110" y="71"/>
                  </a:lnTo>
                  <a:lnTo>
                    <a:pt x="112" y="68"/>
                  </a:lnTo>
                  <a:lnTo>
                    <a:pt x="114" y="63"/>
                  </a:lnTo>
                  <a:lnTo>
                    <a:pt x="117" y="57"/>
                  </a:lnTo>
                  <a:lnTo>
                    <a:pt x="120" y="50"/>
                  </a:lnTo>
                  <a:lnTo>
                    <a:pt x="122" y="42"/>
                  </a:lnTo>
                  <a:lnTo>
                    <a:pt x="125" y="37"/>
                  </a:lnTo>
                  <a:lnTo>
                    <a:pt x="128" y="31"/>
                  </a:lnTo>
                  <a:lnTo>
                    <a:pt x="128" y="27"/>
                  </a:lnTo>
                  <a:lnTo>
                    <a:pt x="128" y="25"/>
                  </a:lnTo>
                  <a:lnTo>
                    <a:pt x="125" y="25"/>
                  </a:lnTo>
                  <a:lnTo>
                    <a:pt x="121" y="26"/>
                  </a:lnTo>
                  <a:lnTo>
                    <a:pt x="116" y="30"/>
                  </a:lnTo>
                  <a:lnTo>
                    <a:pt x="108" y="34"/>
                  </a:lnTo>
                  <a:lnTo>
                    <a:pt x="101" y="38"/>
                  </a:lnTo>
                  <a:lnTo>
                    <a:pt x="94" y="42"/>
                  </a:lnTo>
                  <a:lnTo>
                    <a:pt x="87" y="48"/>
                  </a:lnTo>
                  <a:lnTo>
                    <a:pt x="82" y="52"/>
                  </a:lnTo>
                  <a:lnTo>
                    <a:pt x="78" y="53"/>
                  </a:lnTo>
                  <a:lnTo>
                    <a:pt x="77" y="54"/>
                  </a:lnTo>
                  <a:lnTo>
                    <a:pt x="78" y="53"/>
                  </a:lnTo>
                  <a:lnTo>
                    <a:pt x="79" y="49"/>
                  </a:lnTo>
                  <a:lnTo>
                    <a:pt x="81" y="44"/>
                  </a:lnTo>
                  <a:lnTo>
                    <a:pt x="83" y="37"/>
                  </a:lnTo>
                  <a:lnTo>
                    <a:pt x="86" y="29"/>
                  </a:lnTo>
                  <a:lnTo>
                    <a:pt x="87" y="21"/>
                  </a:lnTo>
                  <a:lnTo>
                    <a:pt x="90" y="14"/>
                  </a:lnTo>
                  <a:lnTo>
                    <a:pt x="91" y="7"/>
                  </a:lnTo>
                  <a:lnTo>
                    <a:pt x="91" y="3"/>
                  </a:lnTo>
                  <a:lnTo>
                    <a:pt x="91" y="0"/>
                  </a:lnTo>
                  <a:lnTo>
                    <a:pt x="89" y="2"/>
                  </a:lnTo>
                  <a:lnTo>
                    <a:pt x="81" y="9"/>
                  </a:lnTo>
                  <a:lnTo>
                    <a:pt x="70" y="19"/>
                  </a:lnTo>
                  <a:lnTo>
                    <a:pt x="58" y="33"/>
                  </a:lnTo>
                  <a:lnTo>
                    <a:pt x="44" y="46"/>
                  </a:lnTo>
                  <a:lnTo>
                    <a:pt x="31" y="61"/>
                  </a:lnTo>
                  <a:lnTo>
                    <a:pt x="19" y="75"/>
                  </a:lnTo>
                  <a:lnTo>
                    <a:pt x="9" y="85"/>
                  </a:lnTo>
                  <a:lnTo>
                    <a:pt x="2" y="92"/>
                  </a:lnTo>
                  <a:lnTo>
                    <a:pt x="0" y="95"/>
                  </a:lnTo>
                  <a:lnTo>
                    <a:pt x="0" y="95"/>
                  </a:lnTo>
                  <a:close/>
                </a:path>
              </a:pathLst>
            </a:custGeom>
            <a:solidFill>
              <a:schemeClr val="accent2">
                <a:lumMod val="50000"/>
              </a:schemeClr>
            </a:solidFill>
            <a:ln w="9525">
              <a:noFill/>
              <a:round/>
              <a:headEnd/>
              <a:tailEnd/>
            </a:ln>
          </p:spPr>
          <p:txBody>
            <a:bodyPr/>
            <a:lstStyle/>
            <a:p>
              <a:pPr>
                <a:defRPr/>
              </a:pPr>
              <a:endParaRPr lang="en-US"/>
            </a:p>
          </p:txBody>
        </p:sp>
        <p:sp>
          <p:nvSpPr>
            <p:cNvPr id="17426" name="Freeform 18"/>
            <p:cNvSpPr>
              <a:spLocks/>
            </p:cNvSpPr>
            <p:nvPr/>
          </p:nvSpPr>
          <p:spPr bwMode="auto">
            <a:xfrm>
              <a:off x="5044" y="570"/>
              <a:ext cx="14" cy="12"/>
            </a:xfrm>
            <a:custGeom>
              <a:avLst/>
              <a:gdLst>
                <a:gd name="T0" fmla="*/ 8 w 14"/>
                <a:gd name="T1" fmla="*/ 0 h 12"/>
                <a:gd name="T2" fmla="*/ 10 w 14"/>
                <a:gd name="T3" fmla="*/ 0 h 12"/>
                <a:gd name="T4" fmla="*/ 10 w 14"/>
                <a:gd name="T5" fmla="*/ 0 h 12"/>
                <a:gd name="T6" fmla="*/ 11 w 14"/>
                <a:gd name="T7" fmla="*/ 1 h 12"/>
                <a:gd name="T8" fmla="*/ 12 w 14"/>
                <a:gd name="T9" fmla="*/ 1 h 12"/>
                <a:gd name="T10" fmla="*/ 12 w 14"/>
                <a:gd name="T11" fmla="*/ 1 h 12"/>
                <a:gd name="T12" fmla="*/ 14 w 14"/>
                <a:gd name="T13" fmla="*/ 3 h 12"/>
                <a:gd name="T14" fmla="*/ 14 w 14"/>
                <a:gd name="T15" fmla="*/ 4 h 12"/>
                <a:gd name="T16" fmla="*/ 14 w 14"/>
                <a:gd name="T17" fmla="*/ 5 h 12"/>
                <a:gd name="T18" fmla="*/ 14 w 14"/>
                <a:gd name="T19" fmla="*/ 5 h 12"/>
                <a:gd name="T20" fmla="*/ 14 w 14"/>
                <a:gd name="T21" fmla="*/ 7 h 12"/>
                <a:gd name="T22" fmla="*/ 14 w 14"/>
                <a:gd name="T23" fmla="*/ 8 h 12"/>
                <a:gd name="T24" fmla="*/ 14 w 14"/>
                <a:gd name="T25" fmla="*/ 8 h 12"/>
                <a:gd name="T26" fmla="*/ 12 w 14"/>
                <a:gd name="T27" fmla="*/ 9 h 12"/>
                <a:gd name="T28" fmla="*/ 12 w 14"/>
                <a:gd name="T29" fmla="*/ 9 h 12"/>
                <a:gd name="T30" fmla="*/ 11 w 14"/>
                <a:gd name="T31" fmla="*/ 11 h 12"/>
                <a:gd name="T32" fmla="*/ 11 w 14"/>
                <a:gd name="T33" fmla="*/ 11 h 12"/>
                <a:gd name="T34" fmla="*/ 10 w 14"/>
                <a:gd name="T35" fmla="*/ 12 h 12"/>
                <a:gd name="T36" fmla="*/ 8 w 14"/>
                <a:gd name="T37" fmla="*/ 12 h 12"/>
                <a:gd name="T38" fmla="*/ 7 w 14"/>
                <a:gd name="T39" fmla="*/ 12 h 12"/>
                <a:gd name="T40" fmla="*/ 6 w 14"/>
                <a:gd name="T41" fmla="*/ 12 h 12"/>
                <a:gd name="T42" fmla="*/ 4 w 14"/>
                <a:gd name="T43" fmla="*/ 12 h 12"/>
                <a:gd name="T44" fmla="*/ 4 w 14"/>
                <a:gd name="T45" fmla="*/ 12 h 12"/>
                <a:gd name="T46" fmla="*/ 3 w 14"/>
                <a:gd name="T47" fmla="*/ 11 h 12"/>
                <a:gd name="T48" fmla="*/ 2 w 14"/>
                <a:gd name="T49" fmla="*/ 11 h 12"/>
                <a:gd name="T50" fmla="*/ 2 w 14"/>
                <a:gd name="T51" fmla="*/ 9 h 12"/>
                <a:gd name="T52" fmla="*/ 2 w 14"/>
                <a:gd name="T53" fmla="*/ 9 h 12"/>
                <a:gd name="T54" fmla="*/ 0 w 14"/>
                <a:gd name="T55" fmla="*/ 8 h 12"/>
                <a:gd name="T56" fmla="*/ 0 w 14"/>
                <a:gd name="T57" fmla="*/ 8 h 12"/>
                <a:gd name="T58" fmla="*/ 0 w 14"/>
                <a:gd name="T59" fmla="*/ 7 h 12"/>
                <a:gd name="T60" fmla="*/ 0 w 14"/>
                <a:gd name="T61" fmla="*/ 5 h 12"/>
                <a:gd name="T62" fmla="*/ 0 w 14"/>
                <a:gd name="T63" fmla="*/ 5 h 12"/>
                <a:gd name="T64" fmla="*/ 0 w 14"/>
                <a:gd name="T65" fmla="*/ 4 h 12"/>
                <a:gd name="T66" fmla="*/ 2 w 14"/>
                <a:gd name="T67" fmla="*/ 3 h 12"/>
                <a:gd name="T68" fmla="*/ 2 w 14"/>
                <a:gd name="T69" fmla="*/ 3 h 12"/>
                <a:gd name="T70" fmla="*/ 3 w 14"/>
                <a:gd name="T71" fmla="*/ 1 h 12"/>
                <a:gd name="T72" fmla="*/ 4 w 14"/>
                <a:gd name="T73" fmla="*/ 1 h 12"/>
                <a:gd name="T74" fmla="*/ 6 w 14"/>
                <a:gd name="T75" fmla="*/ 0 h 12"/>
                <a:gd name="T76" fmla="*/ 6 w 14"/>
                <a:gd name="T77" fmla="*/ 0 h 12"/>
                <a:gd name="T78" fmla="*/ 7 w 14"/>
                <a:gd name="T79" fmla="*/ 0 h 12"/>
                <a:gd name="T80" fmla="*/ 8 w 14"/>
                <a:gd name="T81" fmla="*/ 0 h 12"/>
                <a:gd name="T82" fmla="*/ 8 w 14"/>
                <a:gd name="T83" fmla="*/ 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12"/>
                <a:gd name="T128" fmla="*/ 14 w 14"/>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12">
                  <a:moveTo>
                    <a:pt x="8" y="0"/>
                  </a:moveTo>
                  <a:lnTo>
                    <a:pt x="10" y="0"/>
                  </a:lnTo>
                  <a:lnTo>
                    <a:pt x="11" y="1"/>
                  </a:lnTo>
                  <a:lnTo>
                    <a:pt x="12" y="1"/>
                  </a:lnTo>
                  <a:lnTo>
                    <a:pt x="14" y="3"/>
                  </a:lnTo>
                  <a:lnTo>
                    <a:pt x="14" y="4"/>
                  </a:lnTo>
                  <a:lnTo>
                    <a:pt x="14" y="5"/>
                  </a:lnTo>
                  <a:lnTo>
                    <a:pt x="14" y="7"/>
                  </a:lnTo>
                  <a:lnTo>
                    <a:pt x="14" y="8"/>
                  </a:lnTo>
                  <a:lnTo>
                    <a:pt x="12" y="9"/>
                  </a:lnTo>
                  <a:lnTo>
                    <a:pt x="11" y="11"/>
                  </a:lnTo>
                  <a:lnTo>
                    <a:pt x="10" y="12"/>
                  </a:lnTo>
                  <a:lnTo>
                    <a:pt x="8" y="12"/>
                  </a:lnTo>
                  <a:lnTo>
                    <a:pt x="7" y="12"/>
                  </a:lnTo>
                  <a:lnTo>
                    <a:pt x="6" y="12"/>
                  </a:lnTo>
                  <a:lnTo>
                    <a:pt x="4" y="12"/>
                  </a:lnTo>
                  <a:lnTo>
                    <a:pt x="3" y="11"/>
                  </a:lnTo>
                  <a:lnTo>
                    <a:pt x="2" y="11"/>
                  </a:lnTo>
                  <a:lnTo>
                    <a:pt x="2" y="9"/>
                  </a:lnTo>
                  <a:lnTo>
                    <a:pt x="0" y="8"/>
                  </a:lnTo>
                  <a:lnTo>
                    <a:pt x="0" y="7"/>
                  </a:lnTo>
                  <a:lnTo>
                    <a:pt x="0" y="5"/>
                  </a:lnTo>
                  <a:lnTo>
                    <a:pt x="0" y="4"/>
                  </a:lnTo>
                  <a:lnTo>
                    <a:pt x="2" y="3"/>
                  </a:lnTo>
                  <a:lnTo>
                    <a:pt x="3" y="1"/>
                  </a:lnTo>
                  <a:lnTo>
                    <a:pt x="4" y="1"/>
                  </a:lnTo>
                  <a:lnTo>
                    <a:pt x="6" y="0"/>
                  </a:lnTo>
                  <a:lnTo>
                    <a:pt x="7" y="0"/>
                  </a:lnTo>
                  <a:lnTo>
                    <a:pt x="8" y="0"/>
                  </a:lnTo>
                  <a:close/>
                </a:path>
              </a:pathLst>
            </a:custGeom>
            <a:solidFill>
              <a:srgbClr val="FFFFFF"/>
            </a:solidFill>
            <a:ln w="9525">
              <a:noFill/>
              <a:round/>
              <a:headEnd/>
              <a:tailEnd/>
            </a:ln>
          </p:spPr>
          <p:txBody>
            <a:bodyPr/>
            <a:lstStyle/>
            <a:p>
              <a:endParaRPr lang="en-US"/>
            </a:p>
          </p:txBody>
        </p:sp>
        <p:sp>
          <p:nvSpPr>
            <p:cNvPr id="17427" name="Freeform 19"/>
            <p:cNvSpPr>
              <a:spLocks/>
            </p:cNvSpPr>
            <p:nvPr/>
          </p:nvSpPr>
          <p:spPr bwMode="auto">
            <a:xfrm>
              <a:off x="4572" y="386"/>
              <a:ext cx="44" cy="18"/>
            </a:xfrm>
            <a:custGeom>
              <a:avLst/>
              <a:gdLst>
                <a:gd name="T0" fmla="*/ 0 w 44"/>
                <a:gd name="T1" fmla="*/ 11 h 18"/>
                <a:gd name="T2" fmla="*/ 1 w 44"/>
                <a:gd name="T3" fmla="*/ 11 h 18"/>
                <a:gd name="T4" fmla="*/ 3 w 44"/>
                <a:gd name="T5" fmla="*/ 11 h 18"/>
                <a:gd name="T6" fmla="*/ 4 w 44"/>
                <a:gd name="T7" fmla="*/ 10 h 18"/>
                <a:gd name="T8" fmla="*/ 8 w 44"/>
                <a:gd name="T9" fmla="*/ 8 h 18"/>
                <a:gd name="T10" fmla="*/ 12 w 44"/>
                <a:gd name="T11" fmla="*/ 7 h 18"/>
                <a:gd name="T12" fmla="*/ 17 w 44"/>
                <a:gd name="T13" fmla="*/ 6 h 18"/>
                <a:gd name="T14" fmla="*/ 23 w 44"/>
                <a:gd name="T15" fmla="*/ 4 h 18"/>
                <a:gd name="T16" fmla="*/ 30 w 44"/>
                <a:gd name="T17" fmla="*/ 3 h 18"/>
                <a:gd name="T18" fmla="*/ 36 w 44"/>
                <a:gd name="T19" fmla="*/ 2 h 18"/>
                <a:gd name="T20" fmla="*/ 44 w 44"/>
                <a:gd name="T21" fmla="*/ 0 h 18"/>
                <a:gd name="T22" fmla="*/ 43 w 44"/>
                <a:gd name="T23" fmla="*/ 11 h 18"/>
                <a:gd name="T24" fmla="*/ 43 w 44"/>
                <a:gd name="T25" fmla="*/ 11 h 18"/>
                <a:gd name="T26" fmla="*/ 40 w 44"/>
                <a:gd name="T27" fmla="*/ 11 h 18"/>
                <a:gd name="T28" fmla="*/ 38 w 44"/>
                <a:gd name="T29" fmla="*/ 12 h 18"/>
                <a:gd name="T30" fmla="*/ 34 w 44"/>
                <a:gd name="T31" fmla="*/ 12 h 18"/>
                <a:gd name="T32" fmla="*/ 30 w 44"/>
                <a:gd name="T33" fmla="*/ 14 h 18"/>
                <a:gd name="T34" fmla="*/ 24 w 44"/>
                <a:gd name="T35" fmla="*/ 14 h 18"/>
                <a:gd name="T36" fmla="*/ 19 w 44"/>
                <a:gd name="T37" fmla="*/ 15 h 18"/>
                <a:gd name="T38" fmla="*/ 15 w 44"/>
                <a:gd name="T39" fmla="*/ 17 h 18"/>
                <a:gd name="T40" fmla="*/ 9 w 44"/>
                <a:gd name="T41" fmla="*/ 17 h 18"/>
                <a:gd name="T42" fmla="*/ 5 w 44"/>
                <a:gd name="T43" fmla="*/ 18 h 18"/>
                <a:gd name="T44" fmla="*/ 0 w 44"/>
                <a:gd name="T45" fmla="*/ 11 h 18"/>
                <a:gd name="T46" fmla="*/ 0 w 44"/>
                <a:gd name="T47" fmla="*/ 11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8"/>
                <a:gd name="T74" fmla="*/ 44 w 44"/>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8">
                  <a:moveTo>
                    <a:pt x="0" y="11"/>
                  </a:moveTo>
                  <a:lnTo>
                    <a:pt x="1" y="11"/>
                  </a:lnTo>
                  <a:lnTo>
                    <a:pt x="3" y="11"/>
                  </a:lnTo>
                  <a:lnTo>
                    <a:pt x="4" y="10"/>
                  </a:lnTo>
                  <a:lnTo>
                    <a:pt x="8" y="8"/>
                  </a:lnTo>
                  <a:lnTo>
                    <a:pt x="12" y="7"/>
                  </a:lnTo>
                  <a:lnTo>
                    <a:pt x="17" y="6"/>
                  </a:lnTo>
                  <a:lnTo>
                    <a:pt x="23" y="4"/>
                  </a:lnTo>
                  <a:lnTo>
                    <a:pt x="30" y="3"/>
                  </a:lnTo>
                  <a:lnTo>
                    <a:pt x="36" y="2"/>
                  </a:lnTo>
                  <a:lnTo>
                    <a:pt x="44" y="0"/>
                  </a:lnTo>
                  <a:lnTo>
                    <a:pt x="43" y="11"/>
                  </a:lnTo>
                  <a:lnTo>
                    <a:pt x="40" y="11"/>
                  </a:lnTo>
                  <a:lnTo>
                    <a:pt x="38" y="12"/>
                  </a:lnTo>
                  <a:lnTo>
                    <a:pt x="34" y="12"/>
                  </a:lnTo>
                  <a:lnTo>
                    <a:pt x="30" y="14"/>
                  </a:lnTo>
                  <a:lnTo>
                    <a:pt x="24" y="14"/>
                  </a:lnTo>
                  <a:lnTo>
                    <a:pt x="19" y="15"/>
                  </a:lnTo>
                  <a:lnTo>
                    <a:pt x="15" y="17"/>
                  </a:lnTo>
                  <a:lnTo>
                    <a:pt x="9" y="17"/>
                  </a:lnTo>
                  <a:lnTo>
                    <a:pt x="5" y="18"/>
                  </a:lnTo>
                  <a:lnTo>
                    <a:pt x="0" y="11"/>
                  </a:lnTo>
                  <a:close/>
                </a:path>
              </a:pathLst>
            </a:custGeom>
            <a:solidFill>
              <a:srgbClr val="FFFFFF"/>
            </a:solidFill>
            <a:ln w="9525">
              <a:noFill/>
              <a:round/>
              <a:headEnd/>
              <a:tailEnd/>
            </a:ln>
          </p:spPr>
          <p:txBody>
            <a:bodyPr/>
            <a:lstStyle/>
            <a:p>
              <a:endParaRPr lang="en-US"/>
            </a:p>
          </p:txBody>
        </p:sp>
        <p:sp>
          <p:nvSpPr>
            <p:cNvPr id="17428" name="Freeform 20"/>
            <p:cNvSpPr>
              <a:spLocks/>
            </p:cNvSpPr>
            <p:nvPr/>
          </p:nvSpPr>
          <p:spPr bwMode="auto">
            <a:xfrm>
              <a:off x="4479" y="411"/>
              <a:ext cx="48" cy="23"/>
            </a:xfrm>
            <a:custGeom>
              <a:avLst/>
              <a:gdLst>
                <a:gd name="T0" fmla="*/ 46 w 48"/>
                <a:gd name="T1" fmla="*/ 0 h 23"/>
                <a:gd name="T2" fmla="*/ 48 w 48"/>
                <a:gd name="T3" fmla="*/ 9 h 23"/>
                <a:gd name="T4" fmla="*/ 48 w 48"/>
                <a:gd name="T5" fmla="*/ 9 h 23"/>
                <a:gd name="T6" fmla="*/ 46 w 48"/>
                <a:gd name="T7" fmla="*/ 9 h 23"/>
                <a:gd name="T8" fmla="*/ 43 w 48"/>
                <a:gd name="T9" fmla="*/ 9 h 23"/>
                <a:gd name="T10" fmla="*/ 40 w 48"/>
                <a:gd name="T11" fmla="*/ 9 h 23"/>
                <a:gd name="T12" fmla="*/ 36 w 48"/>
                <a:gd name="T13" fmla="*/ 9 h 23"/>
                <a:gd name="T14" fmla="*/ 31 w 48"/>
                <a:gd name="T15" fmla="*/ 10 h 23"/>
                <a:gd name="T16" fmla="*/ 25 w 48"/>
                <a:gd name="T17" fmla="*/ 12 h 23"/>
                <a:gd name="T18" fmla="*/ 20 w 48"/>
                <a:gd name="T19" fmla="*/ 14 h 23"/>
                <a:gd name="T20" fmla="*/ 13 w 48"/>
                <a:gd name="T21" fmla="*/ 19 h 23"/>
                <a:gd name="T22" fmla="*/ 8 w 48"/>
                <a:gd name="T23" fmla="*/ 23 h 23"/>
                <a:gd name="T24" fmla="*/ 0 w 48"/>
                <a:gd name="T25" fmla="*/ 16 h 23"/>
                <a:gd name="T26" fmla="*/ 1 w 48"/>
                <a:gd name="T27" fmla="*/ 16 h 23"/>
                <a:gd name="T28" fmla="*/ 2 w 48"/>
                <a:gd name="T29" fmla="*/ 14 h 23"/>
                <a:gd name="T30" fmla="*/ 4 w 48"/>
                <a:gd name="T31" fmla="*/ 12 h 23"/>
                <a:gd name="T32" fmla="*/ 8 w 48"/>
                <a:gd name="T33" fmla="*/ 9 h 23"/>
                <a:gd name="T34" fmla="*/ 12 w 48"/>
                <a:gd name="T35" fmla="*/ 6 h 23"/>
                <a:gd name="T36" fmla="*/ 17 w 48"/>
                <a:gd name="T37" fmla="*/ 5 h 23"/>
                <a:gd name="T38" fmla="*/ 23 w 48"/>
                <a:gd name="T39" fmla="*/ 2 h 23"/>
                <a:gd name="T40" fmla="*/ 29 w 48"/>
                <a:gd name="T41" fmla="*/ 1 h 23"/>
                <a:gd name="T42" fmla="*/ 37 w 48"/>
                <a:gd name="T43" fmla="*/ 0 h 23"/>
                <a:gd name="T44" fmla="*/ 46 w 48"/>
                <a:gd name="T45" fmla="*/ 0 h 23"/>
                <a:gd name="T46" fmla="*/ 46 w 48"/>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23"/>
                <a:gd name="T74" fmla="*/ 48 w 48"/>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23">
                  <a:moveTo>
                    <a:pt x="46" y="0"/>
                  </a:moveTo>
                  <a:lnTo>
                    <a:pt x="48" y="9"/>
                  </a:lnTo>
                  <a:lnTo>
                    <a:pt x="46" y="9"/>
                  </a:lnTo>
                  <a:lnTo>
                    <a:pt x="43" y="9"/>
                  </a:lnTo>
                  <a:lnTo>
                    <a:pt x="40" y="9"/>
                  </a:lnTo>
                  <a:lnTo>
                    <a:pt x="36" y="9"/>
                  </a:lnTo>
                  <a:lnTo>
                    <a:pt x="31" y="10"/>
                  </a:lnTo>
                  <a:lnTo>
                    <a:pt x="25" y="12"/>
                  </a:lnTo>
                  <a:lnTo>
                    <a:pt x="20" y="14"/>
                  </a:lnTo>
                  <a:lnTo>
                    <a:pt x="13" y="19"/>
                  </a:lnTo>
                  <a:lnTo>
                    <a:pt x="8" y="23"/>
                  </a:lnTo>
                  <a:lnTo>
                    <a:pt x="0" y="16"/>
                  </a:lnTo>
                  <a:lnTo>
                    <a:pt x="1" y="16"/>
                  </a:lnTo>
                  <a:lnTo>
                    <a:pt x="2" y="14"/>
                  </a:lnTo>
                  <a:lnTo>
                    <a:pt x="4" y="12"/>
                  </a:lnTo>
                  <a:lnTo>
                    <a:pt x="8" y="9"/>
                  </a:lnTo>
                  <a:lnTo>
                    <a:pt x="12" y="6"/>
                  </a:lnTo>
                  <a:lnTo>
                    <a:pt x="17" y="5"/>
                  </a:lnTo>
                  <a:lnTo>
                    <a:pt x="23" y="2"/>
                  </a:lnTo>
                  <a:lnTo>
                    <a:pt x="29" y="1"/>
                  </a:lnTo>
                  <a:lnTo>
                    <a:pt x="37" y="0"/>
                  </a:lnTo>
                  <a:lnTo>
                    <a:pt x="46" y="0"/>
                  </a:lnTo>
                  <a:close/>
                </a:path>
              </a:pathLst>
            </a:custGeom>
            <a:solidFill>
              <a:srgbClr val="FFFFFF"/>
            </a:solidFill>
            <a:ln w="9525">
              <a:noFill/>
              <a:round/>
              <a:headEnd/>
              <a:tailEnd/>
            </a:ln>
          </p:spPr>
          <p:txBody>
            <a:bodyPr/>
            <a:lstStyle/>
            <a:p>
              <a:endParaRPr lang="en-US"/>
            </a:p>
          </p:txBody>
        </p:sp>
        <p:sp>
          <p:nvSpPr>
            <p:cNvPr id="17429" name="Freeform 21"/>
            <p:cNvSpPr>
              <a:spLocks/>
            </p:cNvSpPr>
            <p:nvPr/>
          </p:nvSpPr>
          <p:spPr bwMode="auto">
            <a:xfrm>
              <a:off x="4512" y="450"/>
              <a:ext cx="21" cy="46"/>
            </a:xfrm>
            <a:custGeom>
              <a:avLst/>
              <a:gdLst>
                <a:gd name="T0" fmla="*/ 0 w 21"/>
                <a:gd name="T1" fmla="*/ 2 h 46"/>
                <a:gd name="T2" fmla="*/ 7 w 21"/>
                <a:gd name="T3" fmla="*/ 0 h 46"/>
                <a:gd name="T4" fmla="*/ 21 w 21"/>
                <a:gd name="T5" fmla="*/ 43 h 46"/>
                <a:gd name="T6" fmla="*/ 13 w 21"/>
                <a:gd name="T7" fmla="*/ 46 h 46"/>
                <a:gd name="T8" fmla="*/ 0 w 21"/>
                <a:gd name="T9" fmla="*/ 2 h 46"/>
                <a:gd name="T10" fmla="*/ 0 w 21"/>
                <a:gd name="T11" fmla="*/ 2 h 46"/>
                <a:gd name="T12" fmla="*/ 0 60000 65536"/>
                <a:gd name="T13" fmla="*/ 0 60000 65536"/>
                <a:gd name="T14" fmla="*/ 0 60000 65536"/>
                <a:gd name="T15" fmla="*/ 0 60000 65536"/>
                <a:gd name="T16" fmla="*/ 0 60000 65536"/>
                <a:gd name="T17" fmla="*/ 0 60000 65536"/>
                <a:gd name="T18" fmla="*/ 0 w 21"/>
                <a:gd name="T19" fmla="*/ 0 h 46"/>
                <a:gd name="T20" fmla="*/ 21 w 2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1" h="46">
                  <a:moveTo>
                    <a:pt x="0" y="2"/>
                  </a:moveTo>
                  <a:lnTo>
                    <a:pt x="7" y="0"/>
                  </a:lnTo>
                  <a:lnTo>
                    <a:pt x="21" y="43"/>
                  </a:lnTo>
                  <a:lnTo>
                    <a:pt x="13" y="46"/>
                  </a:lnTo>
                  <a:lnTo>
                    <a:pt x="0" y="2"/>
                  </a:lnTo>
                  <a:close/>
                </a:path>
              </a:pathLst>
            </a:custGeom>
            <a:solidFill>
              <a:srgbClr val="FFFFFF"/>
            </a:solidFill>
            <a:ln w="9525">
              <a:noFill/>
              <a:round/>
              <a:headEnd/>
              <a:tailEnd/>
            </a:ln>
          </p:spPr>
          <p:txBody>
            <a:bodyPr/>
            <a:lstStyle/>
            <a:p>
              <a:endParaRPr lang="en-US"/>
            </a:p>
          </p:txBody>
        </p:sp>
        <p:sp>
          <p:nvSpPr>
            <p:cNvPr id="17430" name="Freeform 22"/>
            <p:cNvSpPr>
              <a:spLocks/>
            </p:cNvSpPr>
            <p:nvPr/>
          </p:nvSpPr>
          <p:spPr bwMode="auto">
            <a:xfrm>
              <a:off x="4604" y="421"/>
              <a:ext cx="12" cy="50"/>
            </a:xfrm>
            <a:custGeom>
              <a:avLst/>
              <a:gdLst>
                <a:gd name="T0" fmla="*/ 0 w 12"/>
                <a:gd name="T1" fmla="*/ 2 h 50"/>
                <a:gd name="T2" fmla="*/ 11 w 12"/>
                <a:gd name="T3" fmla="*/ 0 h 50"/>
                <a:gd name="T4" fmla="*/ 12 w 12"/>
                <a:gd name="T5" fmla="*/ 50 h 50"/>
                <a:gd name="T6" fmla="*/ 2 w 12"/>
                <a:gd name="T7" fmla="*/ 50 h 50"/>
                <a:gd name="T8" fmla="*/ 0 w 12"/>
                <a:gd name="T9" fmla="*/ 2 h 50"/>
                <a:gd name="T10" fmla="*/ 0 w 12"/>
                <a:gd name="T11" fmla="*/ 2 h 50"/>
                <a:gd name="T12" fmla="*/ 0 60000 65536"/>
                <a:gd name="T13" fmla="*/ 0 60000 65536"/>
                <a:gd name="T14" fmla="*/ 0 60000 65536"/>
                <a:gd name="T15" fmla="*/ 0 60000 65536"/>
                <a:gd name="T16" fmla="*/ 0 60000 65536"/>
                <a:gd name="T17" fmla="*/ 0 60000 65536"/>
                <a:gd name="T18" fmla="*/ 0 w 12"/>
                <a:gd name="T19" fmla="*/ 0 h 50"/>
                <a:gd name="T20" fmla="*/ 12 w 1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2" h="50">
                  <a:moveTo>
                    <a:pt x="0" y="2"/>
                  </a:moveTo>
                  <a:lnTo>
                    <a:pt x="11" y="0"/>
                  </a:lnTo>
                  <a:lnTo>
                    <a:pt x="12" y="50"/>
                  </a:lnTo>
                  <a:lnTo>
                    <a:pt x="2" y="50"/>
                  </a:lnTo>
                  <a:lnTo>
                    <a:pt x="0" y="2"/>
                  </a:lnTo>
                  <a:close/>
                </a:path>
              </a:pathLst>
            </a:custGeom>
            <a:solidFill>
              <a:srgbClr val="FFFFFF"/>
            </a:solidFill>
            <a:ln w="9525">
              <a:noFill/>
              <a:round/>
              <a:headEnd/>
              <a:tailEnd/>
            </a:ln>
          </p:spPr>
          <p:txBody>
            <a:bodyPr/>
            <a:lstStyle/>
            <a:p>
              <a:endParaRPr lang="en-US"/>
            </a:p>
          </p:txBody>
        </p:sp>
        <p:sp>
          <p:nvSpPr>
            <p:cNvPr id="17431" name="Freeform 23"/>
            <p:cNvSpPr>
              <a:spLocks/>
            </p:cNvSpPr>
            <p:nvPr/>
          </p:nvSpPr>
          <p:spPr bwMode="auto">
            <a:xfrm>
              <a:off x="4546" y="519"/>
              <a:ext cx="27" cy="81"/>
            </a:xfrm>
            <a:custGeom>
              <a:avLst/>
              <a:gdLst>
                <a:gd name="T0" fmla="*/ 4 w 27"/>
                <a:gd name="T1" fmla="*/ 1 h 81"/>
                <a:gd name="T2" fmla="*/ 14 w 27"/>
                <a:gd name="T3" fmla="*/ 0 h 81"/>
                <a:gd name="T4" fmla="*/ 27 w 27"/>
                <a:gd name="T5" fmla="*/ 70 h 81"/>
                <a:gd name="T6" fmla="*/ 3 w 27"/>
                <a:gd name="T7" fmla="*/ 81 h 81"/>
                <a:gd name="T8" fmla="*/ 0 w 27"/>
                <a:gd name="T9" fmla="*/ 72 h 81"/>
                <a:gd name="T10" fmla="*/ 14 w 27"/>
                <a:gd name="T11" fmla="*/ 71 h 81"/>
                <a:gd name="T12" fmla="*/ 4 w 27"/>
                <a:gd name="T13" fmla="*/ 1 h 81"/>
                <a:gd name="T14" fmla="*/ 4 w 27"/>
                <a:gd name="T15" fmla="*/ 1 h 8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81"/>
                <a:gd name="T26" fmla="*/ 27 w 27"/>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81">
                  <a:moveTo>
                    <a:pt x="4" y="1"/>
                  </a:moveTo>
                  <a:lnTo>
                    <a:pt x="14" y="0"/>
                  </a:lnTo>
                  <a:lnTo>
                    <a:pt x="27" y="70"/>
                  </a:lnTo>
                  <a:lnTo>
                    <a:pt x="3" y="81"/>
                  </a:lnTo>
                  <a:lnTo>
                    <a:pt x="0" y="72"/>
                  </a:lnTo>
                  <a:lnTo>
                    <a:pt x="14" y="71"/>
                  </a:lnTo>
                  <a:lnTo>
                    <a:pt x="4" y="1"/>
                  </a:lnTo>
                  <a:close/>
                </a:path>
              </a:pathLst>
            </a:custGeom>
            <a:solidFill>
              <a:srgbClr val="FFFFFF"/>
            </a:solidFill>
            <a:ln w="9525">
              <a:noFill/>
              <a:round/>
              <a:headEnd/>
              <a:tailEnd/>
            </a:ln>
          </p:spPr>
          <p:txBody>
            <a:bodyPr/>
            <a:lstStyle/>
            <a:p>
              <a:endParaRPr lang="en-US"/>
            </a:p>
          </p:txBody>
        </p:sp>
        <p:sp>
          <p:nvSpPr>
            <p:cNvPr id="17432" name="Freeform 24"/>
            <p:cNvSpPr>
              <a:spLocks/>
            </p:cNvSpPr>
            <p:nvPr/>
          </p:nvSpPr>
          <p:spPr bwMode="auto">
            <a:xfrm>
              <a:off x="4533" y="666"/>
              <a:ext cx="21" cy="17"/>
            </a:xfrm>
            <a:custGeom>
              <a:avLst/>
              <a:gdLst>
                <a:gd name="T0" fmla="*/ 4 w 21"/>
                <a:gd name="T1" fmla="*/ 0 h 17"/>
                <a:gd name="T2" fmla="*/ 4 w 21"/>
                <a:gd name="T3" fmla="*/ 0 h 17"/>
                <a:gd name="T4" fmla="*/ 4 w 21"/>
                <a:gd name="T5" fmla="*/ 1 h 17"/>
                <a:gd name="T6" fmla="*/ 5 w 21"/>
                <a:gd name="T7" fmla="*/ 1 h 17"/>
                <a:gd name="T8" fmla="*/ 5 w 21"/>
                <a:gd name="T9" fmla="*/ 2 h 17"/>
                <a:gd name="T10" fmla="*/ 6 w 21"/>
                <a:gd name="T11" fmla="*/ 2 h 17"/>
                <a:gd name="T12" fmla="*/ 8 w 21"/>
                <a:gd name="T13" fmla="*/ 4 h 17"/>
                <a:gd name="T14" fmla="*/ 10 w 21"/>
                <a:gd name="T15" fmla="*/ 5 h 17"/>
                <a:gd name="T16" fmla="*/ 13 w 21"/>
                <a:gd name="T17" fmla="*/ 5 h 17"/>
                <a:gd name="T18" fmla="*/ 17 w 21"/>
                <a:gd name="T19" fmla="*/ 6 h 17"/>
                <a:gd name="T20" fmla="*/ 21 w 21"/>
                <a:gd name="T21" fmla="*/ 6 h 17"/>
                <a:gd name="T22" fmla="*/ 17 w 21"/>
                <a:gd name="T23" fmla="*/ 17 h 17"/>
                <a:gd name="T24" fmla="*/ 17 w 21"/>
                <a:gd name="T25" fmla="*/ 17 h 17"/>
                <a:gd name="T26" fmla="*/ 16 w 21"/>
                <a:gd name="T27" fmla="*/ 17 h 17"/>
                <a:gd name="T28" fmla="*/ 15 w 21"/>
                <a:gd name="T29" fmla="*/ 17 h 17"/>
                <a:gd name="T30" fmla="*/ 13 w 21"/>
                <a:gd name="T31" fmla="*/ 17 h 17"/>
                <a:gd name="T32" fmla="*/ 12 w 21"/>
                <a:gd name="T33" fmla="*/ 17 h 17"/>
                <a:gd name="T34" fmla="*/ 9 w 21"/>
                <a:gd name="T35" fmla="*/ 17 h 17"/>
                <a:gd name="T36" fmla="*/ 6 w 21"/>
                <a:gd name="T37" fmla="*/ 17 h 17"/>
                <a:gd name="T38" fmla="*/ 5 w 21"/>
                <a:gd name="T39" fmla="*/ 16 h 17"/>
                <a:gd name="T40" fmla="*/ 2 w 21"/>
                <a:gd name="T41" fmla="*/ 15 h 17"/>
                <a:gd name="T42" fmla="*/ 0 w 21"/>
                <a:gd name="T43" fmla="*/ 13 h 17"/>
                <a:gd name="T44" fmla="*/ 4 w 21"/>
                <a:gd name="T45" fmla="*/ 0 h 17"/>
                <a:gd name="T46" fmla="*/ 4 w 2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17"/>
                <a:gd name="T74" fmla="*/ 21 w 21"/>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17">
                  <a:moveTo>
                    <a:pt x="4" y="0"/>
                  </a:moveTo>
                  <a:lnTo>
                    <a:pt x="4" y="0"/>
                  </a:lnTo>
                  <a:lnTo>
                    <a:pt x="4" y="1"/>
                  </a:lnTo>
                  <a:lnTo>
                    <a:pt x="5" y="1"/>
                  </a:lnTo>
                  <a:lnTo>
                    <a:pt x="5" y="2"/>
                  </a:lnTo>
                  <a:lnTo>
                    <a:pt x="6" y="2"/>
                  </a:lnTo>
                  <a:lnTo>
                    <a:pt x="8" y="4"/>
                  </a:lnTo>
                  <a:lnTo>
                    <a:pt x="10" y="5"/>
                  </a:lnTo>
                  <a:lnTo>
                    <a:pt x="13" y="5"/>
                  </a:lnTo>
                  <a:lnTo>
                    <a:pt x="17" y="6"/>
                  </a:lnTo>
                  <a:lnTo>
                    <a:pt x="21" y="6"/>
                  </a:lnTo>
                  <a:lnTo>
                    <a:pt x="17" y="17"/>
                  </a:lnTo>
                  <a:lnTo>
                    <a:pt x="16" y="17"/>
                  </a:lnTo>
                  <a:lnTo>
                    <a:pt x="15" y="17"/>
                  </a:lnTo>
                  <a:lnTo>
                    <a:pt x="13" y="17"/>
                  </a:lnTo>
                  <a:lnTo>
                    <a:pt x="12" y="17"/>
                  </a:lnTo>
                  <a:lnTo>
                    <a:pt x="9" y="17"/>
                  </a:lnTo>
                  <a:lnTo>
                    <a:pt x="6" y="17"/>
                  </a:lnTo>
                  <a:lnTo>
                    <a:pt x="5" y="16"/>
                  </a:lnTo>
                  <a:lnTo>
                    <a:pt x="2" y="15"/>
                  </a:lnTo>
                  <a:lnTo>
                    <a:pt x="0" y="13"/>
                  </a:lnTo>
                  <a:lnTo>
                    <a:pt x="4" y="0"/>
                  </a:lnTo>
                  <a:close/>
                </a:path>
              </a:pathLst>
            </a:custGeom>
            <a:solidFill>
              <a:srgbClr val="FFFFFF"/>
            </a:solidFill>
            <a:ln w="9525">
              <a:noFill/>
              <a:round/>
              <a:headEnd/>
              <a:tailEnd/>
            </a:ln>
          </p:spPr>
          <p:txBody>
            <a:bodyPr/>
            <a:lstStyle/>
            <a:p>
              <a:endParaRPr lang="en-US"/>
            </a:p>
          </p:txBody>
        </p:sp>
        <p:sp>
          <p:nvSpPr>
            <p:cNvPr id="17433" name="Freeform 25"/>
            <p:cNvSpPr>
              <a:spLocks/>
            </p:cNvSpPr>
            <p:nvPr/>
          </p:nvSpPr>
          <p:spPr bwMode="auto">
            <a:xfrm>
              <a:off x="4552" y="878"/>
              <a:ext cx="44" cy="48"/>
            </a:xfrm>
            <a:custGeom>
              <a:avLst/>
              <a:gdLst>
                <a:gd name="T0" fmla="*/ 21 w 44"/>
                <a:gd name="T1" fmla="*/ 0 h 48"/>
                <a:gd name="T2" fmla="*/ 24 w 44"/>
                <a:gd name="T3" fmla="*/ 0 h 48"/>
                <a:gd name="T4" fmla="*/ 28 w 44"/>
                <a:gd name="T5" fmla="*/ 1 h 48"/>
                <a:gd name="T6" fmla="*/ 31 w 44"/>
                <a:gd name="T7" fmla="*/ 2 h 48"/>
                <a:gd name="T8" fmla="*/ 33 w 44"/>
                <a:gd name="T9" fmla="*/ 5 h 48"/>
                <a:gd name="T10" fmla="*/ 36 w 44"/>
                <a:gd name="T11" fmla="*/ 8 h 48"/>
                <a:gd name="T12" fmla="*/ 39 w 44"/>
                <a:gd name="T13" fmla="*/ 10 h 48"/>
                <a:gd name="T14" fmla="*/ 41 w 44"/>
                <a:gd name="T15" fmla="*/ 13 h 48"/>
                <a:gd name="T16" fmla="*/ 43 w 44"/>
                <a:gd name="T17" fmla="*/ 17 h 48"/>
                <a:gd name="T18" fmla="*/ 44 w 44"/>
                <a:gd name="T19" fmla="*/ 20 h 48"/>
                <a:gd name="T20" fmla="*/ 44 w 44"/>
                <a:gd name="T21" fmla="*/ 24 h 48"/>
                <a:gd name="T22" fmla="*/ 44 w 44"/>
                <a:gd name="T23" fmla="*/ 28 h 48"/>
                <a:gd name="T24" fmla="*/ 43 w 44"/>
                <a:gd name="T25" fmla="*/ 32 h 48"/>
                <a:gd name="T26" fmla="*/ 41 w 44"/>
                <a:gd name="T27" fmla="*/ 35 h 48"/>
                <a:gd name="T28" fmla="*/ 40 w 44"/>
                <a:gd name="T29" fmla="*/ 39 h 48"/>
                <a:gd name="T30" fmla="*/ 37 w 44"/>
                <a:gd name="T31" fmla="*/ 41 h 48"/>
                <a:gd name="T32" fmla="*/ 35 w 44"/>
                <a:gd name="T33" fmla="*/ 44 h 48"/>
                <a:gd name="T34" fmla="*/ 32 w 44"/>
                <a:gd name="T35" fmla="*/ 45 h 48"/>
                <a:gd name="T36" fmla="*/ 29 w 44"/>
                <a:gd name="T37" fmla="*/ 47 h 48"/>
                <a:gd name="T38" fmla="*/ 27 w 44"/>
                <a:gd name="T39" fmla="*/ 48 h 48"/>
                <a:gd name="T40" fmla="*/ 24 w 44"/>
                <a:gd name="T41" fmla="*/ 48 h 48"/>
                <a:gd name="T42" fmla="*/ 20 w 44"/>
                <a:gd name="T43" fmla="*/ 48 h 48"/>
                <a:gd name="T44" fmla="*/ 17 w 44"/>
                <a:gd name="T45" fmla="*/ 48 h 48"/>
                <a:gd name="T46" fmla="*/ 13 w 44"/>
                <a:gd name="T47" fmla="*/ 47 h 48"/>
                <a:gd name="T48" fmla="*/ 10 w 44"/>
                <a:gd name="T49" fmla="*/ 44 h 48"/>
                <a:gd name="T50" fmla="*/ 6 w 44"/>
                <a:gd name="T51" fmla="*/ 41 h 48"/>
                <a:gd name="T52" fmla="*/ 4 w 44"/>
                <a:gd name="T53" fmla="*/ 39 h 48"/>
                <a:gd name="T54" fmla="*/ 2 w 44"/>
                <a:gd name="T55" fmla="*/ 36 h 48"/>
                <a:gd name="T56" fmla="*/ 1 w 44"/>
                <a:gd name="T57" fmla="*/ 33 h 48"/>
                <a:gd name="T58" fmla="*/ 0 w 44"/>
                <a:gd name="T59" fmla="*/ 29 h 48"/>
                <a:gd name="T60" fmla="*/ 0 w 44"/>
                <a:gd name="T61" fmla="*/ 25 h 48"/>
                <a:gd name="T62" fmla="*/ 0 w 44"/>
                <a:gd name="T63" fmla="*/ 21 h 48"/>
                <a:gd name="T64" fmla="*/ 1 w 44"/>
                <a:gd name="T65" fmla="*/ 17 h 48"/>
                <a:gd name="T66" fmla="*/ 2 w 44"/>
                <a:gd name="T67" fmla="*/ 14 h 48"/>
                <a:gd name="T68" fmla="*/ 4 w 44"/>
                <a:gd name="T69" fmla="*/ 10 h 48"/>
                <a:gd name="T70" fmla="*/ 6 w 44"/>
                <a:gd name="T71" fmla="*/ 8 h 48"/>
                <a:gd name="T72" fmla="*/ 9 w 44"/>
                <a:gd name="T73" fmla="*/ 5 h 48"/>
                <a:gd name="T74" fmla="*/ 12 w 44"/>
                <a:gd name="T75" fmla="*/ 2 h 48"/>
                <a:gd name="T76" fmla="*/ 14 w 44"/>
                <a:gd name="T77" fmla="*/ 1 h 48"/>
                <a:gd name="T78" fmla="*/ 17 w 44"/>
                <a:gd name="T79" fmla="*/ 0 h 48"/>
                <a:gd name="T80" fmla="*/ 21 w 44"/>
                <a:gd name="T81" fmla="*/ 0 h 48"/>
                <a:gd name="T82" fmla="*/ 21 w 44"/>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48"/>
                <a:gd name="T128" fmla="*/ 44 w 44"/>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48">
                  <a:moveTo>
                    <a:pt x="21" y="0"/>
                  </a:moveTo>
                  <a:lnTo>
                    <a:pt x="24" y="0"/>
                  </a:lnTo>
                  <a:lnTo>
                    <a:pt x="28" y="1"/>
                  </a:lnTo>
                  <a:lnTo>
                    <a:pt x="31" y="2"/>
                  </a:lnTo>
                  <a:lnTo>
                    <a:pt x="33" y="5"/>
                  </a:lnTo>
                  <a:lnTo>
                    <a:pt x="36" y="8"/>
                  </a:lnTo>
                  <a:lnTo>
                    <a:pt x="39" y="10"/>
                  </a:lnTo>
                  <a:lnTo>
                    <a:pt x="41" y="13"/>
                  </a:lnTo>
                  <a:lnTo>
                    <a:pt x="43" y="17"/>
                  </a:lnTo>
                  <a:lnTo>
                    <a:pt x="44" y="20"/>
                  </a:lnTo>
                  <a:lnTo>
                    <a:pt x="44" y="24"/>
                  </a:lnTo>
                  <a:lnTo>
                    <a:pt x="44" y="28"/>
                  </a:lnTo>
                  <a:lnTo>
                    <a:pt x="43" y="32"/>
                  </a:lnTo>
                  <a:lnTo>
                    <a:pt x="41" y="35"/>
                  </a:lnTo>
                  <a:lnTo>
                    <a:pt x="40" y="39"/>
                  </a:lnTo>
                  <a:lnTo>
                    <a:pt x="37" y="41"/>
                  </a:lnTo>
                  <a:lnTo>
                    <a:pt x="35" y="44"/>
                  </a:lnTo>
                  <a:lnTo>
                    <a:pt x="32" y="45"/>
                  </a:lnTo>
                  <a:lnTo>
                    <a:pt x="29" y="47"/>
                  </a:lnTo>
                  <a:lnTo>
                    <a:pt x="27" y="48"/>
                  </a:lnTo>
                  <a:lnTo>
                    <a:pt x="24" y="48"/>
                  </a:lnTo>
                  <a:lnTo>
                    <a:pt x="20" y="48"/>
                  </a:lnTo>
                  <a:lnTo>
                    <a:pt x="17" y="48"/>
                  </a:lnTo>
                  <a:lnTo>
                    <a:pt x="13" y="47"/>
                  </a:lnTo>
                  <a:lnTo>
                    <a:pt x="10" y="44"/>
                  </a:lnTo>
                  <a:lnTo>
                    <a:pt x="6" y="41"/>
                  </a:lnTo>
                  <a:lnTo>
                    <a:pt x="4" y="39"/>
                  </a:lnTo>
                  <a:lnTo>
                    <a:pt x="2" y="36"/>
                  </a:lnTo>
                  <a:lnTo>
                    <a:pt x="1" y="33"/>
                  </a:lnTo>
                  <a:lnTo>
                    <a:pt x="0" y="29"/>
                  </a:lnTo>
                  <a:lnTo>
                    <a:pt x="0" y="25"/>
                  </a:lnTo>
                  <a:lnTo>
                    <a:pt x="0" y="21"/>
                  </a:lnTo>
                  <a:lnTo>
                    <a:pt x="1" y="17"/>
                  </a:lnTo>
                  <a:lnTo>
                    <a:pt x="2" y="14"/>
                  </a:lnTo>
                  <a:lnTo>
                    <a:pt x="4" y="10"/>
                  </a:lnTo>
                  <a:lnTo>
                    <a:pt x="6" y="8"/>
                  </a:lnTo>
                  <a:lnTo>
                    <a:pt x="9" y="5"/>
                  </a:lnTo>
                  <a:lnTo>
                    <a:pt x="12" y="2"/>
                  </a:lnTo>
                  <a:lnTo>
                    <a:pt x="14" y="1"/>
                  </a:lnTo>
                  <a:lnTo>
                    <a:pt x="17" y="0"/>
                  </a:lnTo>
                  <a:lnTo>
                    <a:pt x="21" y="0"/>
                  </a:lnTo>
                  <a:close/>
                </a:path>
              </a:pathLst>
            </a:custGeom>
            <a:solidFill>
              <a:srgbClr val="FFFFFF"/>
            </a:solidFill>
            <a:ln w="9525">
              <a:noFill/>
              <a:round/>
              <a:headEnd/>
              <a:tailEnd/>
            </a:ln>
          </p:spPr>
          <p:txBody>
            <a:bodyPr/>
            <a:lstStyle/>
            <a:p>
              <a:endParaRPr lang="en-US"/>
            </a:p>
          </p:txBody>
        </p:sp>
        <p:sp>
          <p:nvSpPr>
            <p:cNvPr id="17434" name="Freeform 26"/>
            <p:cNvSpPr>
              <a:spLocks/>
            </p:cNvSpPr>
            <p:nvPr/>
          </p:nvSpPr>
          <p:spPr bwMode="auto">
            <a:xfrm>
              <a:off x="4573" y="1003"/>
              <a:ext cx="51" cy="50"/>
            </a:xfrm>
            <a:custGeom>
              <a:avLst/>
              <a:gdLst>
                <a:gd name="T0" fmla="*/ 27 w 51"/>
                <a:gd name="T1" fmla="*/ 0 h 50"/>
                <a:gd name="T2" fmla="*/ 31 w 51"/>
                <a:gd name="T3" fmla="*/ 0 h 50"/>
                <a:gd name="T4" fmla="*/ 35 w 51"/>
                <a:gd name="T5" fmla="*/ 1 h 50"/>
                <a:gd name="T6" fmla="*/ 39 w 51"/>
                <a:gd name="T7" fmla="*/ 4 h 50"/>
                <a:gd name="T8" fmla="*/ 42 w 51"/>
                <a:gd name="T9" fmla="*/ 7 h 50"/>
                <a:gd name="T10" fmla="*/ 45 w 51"/>
                <a:gd name="T11" fmla="*/ 10 h 50"/>
                <a:gd name="T12" fmla="*/ 47 w 51"/>
                <a:gd name="T13" fmla="*/ 12 h 50"/>
                <a:gd name="T14" fmla="*/ 49 w 51"/>
                <a:gd name="T15" fmla="*/ 15 h 50"/>
                <a:gd name="T16" fmla="*/ 50 w 51"/>
                <a:gd name="T17" fmla="*/ 19 h 50"/>
                <a:gd name="T18" fmla="*/ 51 w 51"/>
                <a:gd name="T19" fmla="*/ 23 h 50"/>
                <a:gd name="T20" fmla="*/ 51 w 51"/>
                <a:gd name="T21" fmla="*/ 26 h 50"/>
                <a:gd name="T22" fmla="*/ 51 w 51"/>
                <a:gd name="T23" fmla="*/ 30 h 50"/>
                <a:gd name="T24" fmla="*/ 50 w 51"/>
                <a:gd name="T25" fmla="*/ 32 h 50"/>
                <a:gd name="T26" fmla="*/ 49 w 51"/>
                <a:gd name="T27" fmla="*/ 35 h 50"/>
                <a:gd name="T28" fmla="*/ 47 w 51"/>
                <a:gd name="T29" fmla="*/ 39 h 50"/>
                <a:gd name="T30" fmla="*/ 45 w 51"/>
                <a:gd name="T31" fmla="*/ 42 h 50"/>
                <a:gd name="T32" fmla="*/ 42 w 51"/>
                <a:gd name="T33" fmla="*/ 45 h 50"/>
                <a:gd name="T34" fmla="*/ 39 w 51"/>
                <a:gd name="T35" fmla="*/ 47 h 50"/>
                <a:gd name="T36" fmla="*/ 35 w 51"/>
                <a:gd name="T37" fmla="*/ 49 h 50"/>
                <a:gd name="T38" fmla="*/ 31 w 51"/>
                <a:gd name="T39" fmla="*/ 50 h 50"/>
                <a:gd name="T40" fmla="*/ 27 w 51"/>
                <a:gd name="T41" fmla="*/ 50 h 50"/>
                <a:gd name="T42" fmla="*/ 23 w 51"/>
                <a:gd name="T43" fmla="*/ 50 h 50"/>
                <a:gd name="T44" fmla="*/ 19 w 51"/>
                <a:gd name="T45" fmla="*/ 50 h 50"/>
                <a:gd name="T46" fmla="*/ 16 w 51"/>
                <a:gd name="T47" fmla="*/ 49 h 50"/>
                <a:gd name="T48" fmla="*/ 12 w 51"/>
                <a:gd name="T49" fmla="*/ 47 h 50"/>
                <a:gd name="T50" fmla="*/ 10 w 51"/>
                <a:gd name="T51" fmla="*/ 46 h 50"/>
                <a:gd name="T52" fmla="*/ 7 w 51"/>
                <a:gd name="T53" fmla="*/ 43 h 50"/>
                <a:gd name="T54" fmla="*/ 4 w 51"/>
                <a:gd name="T55" fmla="*/ 41 h 50"/>
                <a:gd name="T56" fmla="*/ 3 w 51"/>
                <a:gd name="T57" fmla="*/ 37 h 50"/>
                <a:gd name="T58" fmla="*/ 2 w 51"/>
                <a:gd name="T59" fmla="*/ 32 h 50"/>
                <a:gd name="T60" fmla="*/ 0 w 51"/>
                <a:gd name="T61" fmla="*/ 28 h 50"/>
                <a:gd name="T62" fmla="*/ 0 w 51"/>
                <a:gd name="T63" fmla="*/ 24 h 50"/>
                <a:gd name="T64" fmla="*/ 2 w 51"/>
                <a:gd name="T65" fmla="*/ 19 h 50"/>
                <a:gd name="T66" fmla="*/ 3 w 51"/>
                <a:gd name="T67" fmla="*/ 15 h 50"/>
                <a:gd name="T68" fmla="*/ 6 w 51"/>
                <a:gd name="T69" fmla="*/ 11 h 50"/>
                <a:gd name="T70" fmla="*/ 8 w 51"/>
                <a:gd name="T71" fmla="*/ 8 h 50"/>
                <a:gd name="T72" fmla="*/ 11 w 51"/>
                <a:gd name="T73" fmla="*/ 6 h 50"/>
                <a:gd name="T74" fmla="*/ 15 w 51"/>
                <a:gd name="T75" fmla="*/ 3 h 50"/>
                <a:gd name="T76" fmla="*/ 19 w 51"/>
                <a:gd name="T77" fmla="*/ 1 h 50"/>
                <a:gd name="T78" fmla="*/ 23 w 51"/>
                <a:gd name="T79" fmla="*/ 0 h 50"/>
                <a:gd name="T80" fmla="*/ 27 w 51"/>
                <a:gd name="T81" fmla="*/ 0 h 50"/>
                <a:gd name="T82" fmla="*/ 27 w 51"/>
                <a:gd name="T83" fmla="*/ 0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
                <a:gd name="T127" fmla="*/ 0 h 50"/>
                <a:gd name="T128" fmla="*/ 51 w 51"/>
                <a:gd name="T129" fmla="*/ 50 h 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 h="50">
                  <a:moveTo>
                    <a:pt x="27" y="0"/>
                  </a:moveTo>
                  <a:lnTo>
                    <a:pt x="31" y="0"/>
                  </a:lnTo>
                  <a:lnTo>
                    <a:pt x="35" y="1"/>
                  </a:lnTo>
                  <a:lnTo>
                    <a:pt x="39" y="4"/>
                  </a:lnTo>
                  <a:lnTo>
                    <a:pt x="42" y="7"/>
                  </a:lnTo>
                  <a:lnTo>
                    <a:pt x="45" y="10"/>
                  </a:lnTo>
                  <a:lnTo>
                    <a:pt x="47" y="12"/>
                  </a:lnTo>
                  <a:lnTo>
                    <a:pt x="49" y="15"/>
                  </a:lnTo>
                  <a:lnTo>
                    <a:pt x="50" y="19"/>
                  </a:lnTo>
                  <a:lnTo>
                    <a:pt x="51" y="23"/>
                  </a:lnTo>
                  <a:lnTo>
                    <a:pt x="51" y="26"/>
                  </a:lnTo>
                  <a:lnTo>
                    <a:pt x="51" y="30"/>
                  </a:lnTo>
                  <a:lnTo>
                    <a:pt x="50" y="32"/>
                  </a:lnTo>
                  <a:lnTo>
                    <a:pt x="49" y="35"/>
                  </a:lnTo>
                  <a:lnTo>
                    <a:pt x="47" y="39"/>
                  </a:lnTo>
                  <a:lnTo>
                    <a:pt x="45" y="42"/>
                  </a:lnTo>
                  <a:lnTo>
                    <a:pt x="42" y="45"/>
                  </a:lnTo>
                  <a:lnTo>
                    <a:pt x="39" y="47"/>
                  </a:lnTo>
                  <a:lnTo>
                    <a:pt x="35" y="49"/>
                  </a:lnTo>
                  <a:lnTo>
                    <a:pt x="31" y="50"/>
                  </a:lnTo>
                  <a:lnTo>
                    <a:pt x="27" y="50"/>
                  </a:lnTo>
                  <a:lnTo>
                    <a:pt x="23" y="50"/>
                  </a:lnTo>
                  <a:lnTo>
                    <a:pt x="19" y="50"/>
                  </a:lnTo>
                  <a:lnTo>
                    <a:pt x="16" y="49"/>
                  </a:lnTo>
                  <a:lnTo>
                    <a:pt x="12" y="47"/>
                  </a:lnTo>
                  <a:lnTo>
                    <a:pt x="10" y="46"/>
                  </a:lnTo>
                  <a:lnTo>
                    <a:pt x="7" y="43"/>
                  </a:lnTo>
                  <a:lnTo>
                    <a:pt x="4" y="41"/>
                  </a:lnTo>
                  <a:lnTo>
                    <a:pt x="3" y="37"/>
                  </a:lnTo>
                  <a:lnTo>
                    <a:pt x="2" y="32"/>
                  </a:lnTo>
                  <a:lnTo>
                    <a:pt x="0" y="28"/>
                  </a:lnTo>
                  <a:lnTo>
                    <a:pt x="0" y="24"/>
                  </a:lnTo>
                  <a:lnTo>
                    <a:pt x="2" y="19"/>
                  </a:lnTo>
                  <a:lnTo>
                    <a:pt x="3" y="15"/>
                  </a:lnTo>
                  <a:lnTo>
                    <a:pt x="6" y="11"/>
                  </a:lnTo>
                  <a:lnTo>
                    <a:pt x="8" y="8"/>
                  </a:lnTo>
                  <a:lnTo>
                    <a:pt x="11" y="6"/>
                  </a:lnTo>
                  <a:lnTo>
                    <a:pt x="15" y="3"/>
                  </a:lnTo>
                  <a:lnTo>
                    <a:pt x="19" y="1"/>
                  </a:lnTo>
                  <a:lnTo>
                    <a:pt x="23" y="0"/>
                  </a:lnTo>
                  <a:lnTo>
                    <a:pt x="27" y="0"/>
                  </a:lnTo>
                  <a:close/>
                </a:path>
              </a:pathLst>
            </a:custGeom>
            <a:solidFill>
              <a:srgbClr val="FFFFFF"/>
            </a:solidFill>
            <a:ln w="9525">
              <a:noFill/>
              <a:round/>
              <a:headEnd/>
              <a:tailEnd/>
            </a:ln>
          </p:spPr>
          <p:txBody>
            <a:bodyPr/>
            <a:lstStyle/>
            <a:p>
              <a:endParaRPr lang="en-US"/>
            </a:p>
          </p:txBody>
        </p:sp>
        <p:sp>
          <p:nvSpPr>
            <p:cNvPr id="20507" name="Freeform 27"/>
            <p:cNvSpPr>
              <a:spLocks/>
            </p:cNvSpPr>
            <p:nvPr/>
          </p:nvSpPr>
          <p:spPr bwMode="auto">
            <a:xfrm>
              <a:off x="4230" y="400"/>
              <a:ext cx="30" cy="40"/>
            </a:xfrm>
            <a:custGeom>
              <a:avLst/>
              <a:gdLst/>
              <a:ahLst/>
              <a:cxnLst>
                <a:cxn ang="0">
                  <a:pos x="0" y="5"/>
                </a:cxn>
                <a:cxn ang="0">
                  <a:pos x="2" y="9"/>
                </a:cxn>
                <a:cxn ang="0">
                  <a:pos x="3" y="12"/>
                </a:cxn>
                <a:cxn ang="0">
                  <a:pos x="6" y="16"/>
                </a:cxn>
                <a:cxn ang="0">
                  <a:pos x="7" y="20"/>
                </a:cxn>
                <a:cxn ang="0">
                  <a:pos x="8" y="23"/>
                </a:cxn>
                <a:cxn ang="0">
                  <a:pos x="10" y="27"/>
                </a:cxn>
                <a:cxn ang="0">
                  <a:pos x="11" y="31"/>
                </a:cxn>
                <a:cxn ang="0">
                  <a:pos x="14" y="34"/>
                </a:cxn>
                <a:cxn ang="0">
                  <a:pos x="15" y="38"/>
                </a:cxn>
                <a:cxn ang="0">
                  <a:pos x="17" y="40"/>
                </a:cxn>
                <a:cxn ang="0">
                  <a:pos x="30" y="35"/>
                </a:cxn>
                <a:cxn ang="0">
                  <a:pos x="29" y="32"/>
                </a:cxn>
                <a:cxn ang="0">
                  <a:pos x="27" y="28"/>
                </a:cxn>
                <a:cxn ang="0">
                  <a:pos x="25" y="24"/>
                </a:cxn>
                <a:cxn ang="0">
                  <a:pos x="23" y="21"/>
                </a:cxn>
                <a:cxn ang="0">
                  <a:pos x="22" y="17"/>
                </a:cxn>
                <a:cxn ang="0">
                  <a:pos x="21" y="13"/>
                </a:cxn>
                <a:cxn ang="0">
                  <a:pos x="19" y="11"/>
                </a:cxn>
                <a:cxn ang="0">
                  <a:pos x="17" y="7"/>
                </a:cxn>
                <a:cxn ang="0">
                  <a:pos x="15" y="4"/>
                </a:cxn>
                <a:cxn ang="0">
                  <a:pos x="14" y="0"/>
                </a:cxn>
                <a:cxn ang="0">
                  <a:pos x="0" y="5"/>
                </a:cxn>
                <a:cxn ang="0">
                  <a:pos x="0" y="5"/>
                </a:cxn>
              </a:cxnLst>
              <a:rect l="0" t="0" r="r" b="b"/>
              <a:pathLst>
                <a:path w="30" h="40">
                  <a:moveTo>
                    <a:pt x="0" y="5"/>
                  </a:moveTo>
                  <a:lnTo>
                    <a:pt x="2" y="9"/>
                  </a:lnTo>
                  <a:lnTo>
                    <a:pt x="3" y="12"/>
                  </a:lnTo>
                  <a:lnTo>
                    <a:pt x="6" y="16"/>
                  </a:lnTo>
                  <a:lnTo>
                    <a:pt x="7" y="20"/>
                  </a:lnTo>
                  <a:lnTo>
                    <a:pt x="8" y="23"/>
                  </a:lnTo>
                  <a:lnTo>
                    <a:pt x="10" y="27"/>
                  </a:lnTo>
                  <a:lnTo>
                    <a:pt x="11" y="31"/>
                  </a:lnTo>
                  <a:lnTo>
                    <a:pt x="14" y="34"/>
                  </a:lnTo>
                  <a:lnTo>
                    <a:pt x="15" y="38"/>
                  </a:lnTo>
                  <a:lnTo>
                    <a:pt x="17" y="40"/>
                  </a:lnTo>
                  <a:lnTo>
                    <a:pt x="30" y="35"/>
                  </a:lnTo>
                  <a:lnTo>
                    <a:pt x="29" y="32"/>
                  </a:lnTo>
                  <a:lnTo>
                    <a:pt x="27" y="28"/>
                  </a:lnTo>
                  <a:lnTo>
                    <a:pt x="25" y="24"/>
                  </a:lnTo>
                  <a:lnTo>
                    <a:pt x="23" y="21"/>
                  </a:lnTo>
                  <a:lnTo>
                    <a:pt x="22" y="17"/>
                  </a:lnTo>
                  <a:lnTo>
                    <a:pt x="21" y="13"/>
                  </a:lnTo>
                  <a:lnTo>
                    <a:pt x="19" y="11"/>
                  </a:lnTo>
                  <a:lnTo>
                    <a:pt x="17" y="7"/>
                  </a:lnTo>
                  <a:lnTo>
                    <a:pt x="15" y="4"/>
                  </a:lnTo>
                  <a:lnTo>
                    <a:pt x="14" y="0"/>
                  </a:lnTo>
                  <a:lnTo>
                    <a:pt x="0" y="5"/>
                  </a:lnTo>
                  <a:lnTo>
                    <a:pt x="0" y="5"/>
                  </a:lnTo>
                  <a:close/>
                </a:path>
              </a:pathLst>
            </a:custGeom>
            <a:solidFill>
              <a:schemeClr val="accent2">
                <a:lumMod val="50000"/>
              </a:schemeClr>
            </a:solidFill>
            <a:ln w="9525">
              <a:noFill/>
              <a:round/>
              <a:headEnd/>
              <a:tailEnd/>
            </a:ln>
          </p:spPr>
          <p:txBody>
            <a:bodyPr/>
            <a:lstStyle/>
            <a:p>
              <a:pPr>
                <a:defRPr/>
              </a:pPr>
              <a:endParaRPr lang="en-US"/>
            </a:p>
          </p:txBody>
        </p:sp>
        <p:sp>
          <p:nvSpPr>
            <p:cNvPr id="20508" name="Freeform 28"/>
            <p:cNvSpPr>
              <a:spLocks/>
            </p:cNvSpPr>
            <p:nvPr/>
          </p:nvSpPr>
          <p:spPr bwMode="auto">
            <a:xfrm>
              <a:off x="4292" y="307"/>
              <a:ext cx="19" cy="55"/>
            </a:xfrm>
            <a:custGeom>
              <a:avLst/>
              <a:gdLst/>
              <a:ahLst/>
              <a:cxnLst>
                <a:cxn ang="0">
                  <a:pos x="3" y="0"/>
                </a:cxn>
                <a:cxn ang="0">
                  <a:pos x="3" y="5"/>
                </a:cxn>
                <a:cxn ang="0">
                  <a:pos x="2" y="11"/>
                </a:cxn>
                <a:cxn ang="0">
                  <a:pos x="2" y="17"/>
                </a:cxn>
                <a:cxn ang="0">
                  <a:pos x="2" y="23"/>
                </a:cxn>
                <a:cxn ang="0">
                  <a:pos x="2" y="28"/>
                </a:cxn>
                <a:cxn ang="0">
                  <a:pos x="2" y="33"/>
                </a:cxn>
                <a:cxn ang="0">
                  <a:pos x="2" y="39"/>
                </a:cxn>
                <a:cxn ang="0">
                  <a:pos x="0" y="44"/>
                </a:cxn>
                <a:cxn ang="0">
                  <a:pos x="0" y="50"/>
                </a:cxn>
                <a:cxn ang="0">
                  <a:pos x="0" y="55"/>
                </a:cxn>
                <a:cxn ang="0">
                  <a:pos x="15" y="55"/>
                </a:cxn>
                <a:cxn ang="0">
                  <a:pos x="15" y="50"/>
                </a:cxn>
                <a:cxn ang="0">
                  <a:pos x="15" y="44"/>
                </a:cxn>
                <a:cxn ang="0">
                  <a:pos x="17" y="39"/>
                </a:cxn>
                <a:cxn ang="0">
                  <a:pos x="17" y="35"/>
                </a:cxn>
                <a:cxn ang="0">
                  <a:pos x="17" y="29"/>
                </a:cxn>
                <a:cxn ang="0">
                  <a:pos x="17" y="24"/>
                </a:cxn>
                <a:cxn ang="0">
                  <a:pos x="17" y="19"/>
                </a:cxn>
                <a:cxn ang="0">
                  <a:pos x="17" y="13"/>
                </a:cxn>
                <a:cxn ang="0">
                  <a:pos x="18" y="8"/>
                </a:cxn>
                <a:cxn ang="0">
                  <a:pos x="18" y="2"/>
                </a:cxn>
                <a:cxn ang="0">
                  <a:pos x="3" y="0"/>
                </a:cxn>
                <a:cxn ang="0">
                  <a:pos x="3" y="0"/>
                </a:cxn>
              </a:cxnLst>
              <a:rect l="0" t="0" r="r" b="b"/>
              <a:pathLst>
                <a:path w="18" h="55">
                  <a:moveTo>
                    <a:pt x="3" y="0"/>
                  </a:moveTo>
                  <a:lnTo>
                    <a:pt x="3" y="5"/>
                  </a:lnTo>
                  <a:lnTo>
                    <a:pt x="2" y="11"/>
                  </a:lnTo>
                  <a:lnTo>
                    <a:pt x="2" y="17"/>
                  </a:lnTo>
                  <a:lnTo>
                    <a:pt x="2" y="23"/>
                  </a:lnTo>
                  <a:lnTo>
                    <a:pt x="2" y="28"/>
                  </a:lnTo>
                  <a:lnTo>
                    <a:pt x="2" y="33"/>
                  </a:lnTo>
                  <a:lnTo>
                    <a:pt x="2" y="39"/>
                  </a:lnTo>
                  <a:lnTo>
                    <a:pt x="0" y="44"/>
                  </a:lnTo>
                  <a:lnTo>
                    <a:pt x="0" y="50"/>
                  </a:lnTo>
                  <a:lnTo>
                    <a:pt x="0" y="55"/>
                  </a:lnTo>
                  <a:lnTo>
                    <a:pt x="15" y="55"/>
                  </a:lnTo>
                  <a:lnTo>
                    <a:pt x="15" y="50"/>
                  </a:lnTo>
                  <a:lnTo>
                    <a:pt x="15" y="44"/>
                  </a:lnTo>
                  <a:lnTo>
                    <a:pt x="17" y="39"/>
                  </a:lnTo>
                  <a:lnTo>
                    <a:pt x="17" y="35"/>
                  </a:lnTo>
                  <a:lnTo>
                    <a:pt x="17" y="29"/>
                  </a:lnTo>
                  <a:lnTo>
                    <a:pt x="17" y="24"/>
                  </a:lnTo>
                  <a:lnTo>
                    <a:pt x="17" y="19"/>
                  </a:lnTo>
                  <a:lnTo>
                    <a:pt x="17" y="13"/>
                  </a:lnTo>
                  <a:lnTo>
                    <a:pt x="18" y="8"/>
                  </a:lnTo>
                  <a:lnTo>
                    <a:pt x="18" y="2"/>
                  </a:lnTo>
                  <a:lnTo>
                    <a:pt x="3" y="0"/>
                  </a:lnTo>
                  <a:lnTo>
                    <a:pt x="3" y="0"/>
                  </a:lnTo>
                  <a:close/>
                </a:path>
              </a:pathLst>
            </a:custGeom>
            <a:solidFill>
              <a:schemeClr val="accent2">
                <a:lumMod val="50000"/>
              </a:schemeClr>
            </a:solidFill>
            <a:ln w="9525">
              <a:noFill/>
              <a:round/>
              <a:headEnd/>
              <a:tailEnd/>
            </a:ln>
          </p:spPr>
          <p:txBody>
            <a:bodyPr/>
            <a:lstStyle/>
            <a:p>
              <a:pPr>
                <a:defRPr/>
              </a:pPr>
              <a:endParaRPr lang="en-US"/>
            </a:p>
          </p:txBody>
        </p:sp>
        <p:sp>
          <p:nvSpPr>
            <p:cNvPr id="20509" name="Freeform 29"/>
            <p:cNvSpPr>
              <a:spLocks/>
            </p:cNvSpPr>
            <p:nvPr/>
          </p:nvSpPr>
          <p:spPr bwMode="auto">
            <a:xfrm>
              <a:off x="4105" y="404"/>
              <a:ext cx="31" cy="51"/>
            </a:xfrm>
            <a:custGeom>
              <a:avLst/>
              <a:gdLst/>
              <a:ahLst/>
              <a:cxnLst>
                <a:cxn ang="0">
                  <a:pos x="0" y="5"/>
                </a:cxn>
                <a:cxn ang="0">
                  <a:pos x="2" y="9"/>
                </a:cxn>
                <a:cxn ang="0">
                  <a:pos x="3" y="15"/>
                </a:cxn>
                <a:cxn ang="0">
                  <a:pos x="6" y="19"/>
                </a:cxn>
                <a:cxn ang="0">
                  <a:pos x="7" y="24"/>
                </a:cxn>
                <a:cxn ang="0">
                  <a:pos x="8" y="28"/>
                </a:cxn>
                <a:cxn ang="0">
                  <a:pos x="10" y="34"/>
                </a:cxn>
                <a:cxn ang="0">
                  <a:pos x="11" y="38"/>
                </a:cxn>
                <a:cxn ang="0">
                  <a:pos x="12" y="42"/>
                </a:cxn>
                <a:cxn ang="0">
                  <a:pos x="15" y="47"/>
                </a:cxn>
                <a:cxn ang="0">
                  <a:pos x="16" y="51"/>
                </a:cxn>
                <a:cxn ang="0">
                  <a:pos x="30" y="44"/>
                </a:cxn>
                <a:cxn ang="0">
                  <a:pos x="29" y="40"/>
                </a:cxn>
                <a:cxn ang="0">
                  <a:pos x="26" y="36"/>
                </a:cxn>
                <a:cxn ang="0">
                  <a:pos x="25" y="31"/>
                </a:cxn>
                <a:cxn ang="0">
                  <a:pos x="23" y="27"/>
                </a:cxn>
                <a:cxn ang="0">
                  <a:pos x="22" y="23"/>
                </a:cxn>
                <a:cxn ang="0">
                  <a:pos x="20" y="17"/>
                </a:cxn>
                <a:cxn ang="0">
                  <a:pos x="19" y="13"/>
                </a:cxn>
                <a:cxn ang="0">
                  <a:pos x="18" y="9"/>
                </a:cxn>
                <a:cxn ang="0">
                  <a:pos x="15" y="4"/>
                </a:cxn>
                <a:cxn ang="0">
                  <a:pos x="14" y="0"/>
                </a:cxn>
                <a:cxn ang="0">
                  <a:pos x="0" y="5"/>
                </a:cxn>
                <a:cxn ang="0">
                  <a:pos x="0" y="5"/>
                </a:cxn>
              </a:cxnLst>
              <a:rect l="0" t="0" r="r" b="b"/>
              <a:pathLst>
                <a:path w="30" h="51">
                  <a:moveTo>
                    <a:pt x="0" y="5"/>
                  </a:moveTo>
                  <a:lnTo>
                    <a:pt x="2" y="9"/>
                  </a:lnTo>
                  <a:lnTo>
                    <a:pt x="3" y="15"/>
                  </a:lnTo>
                  <a:lnTo>
                    <a:pt x="6" y="19"/>
                  </a:lnTo>
                  <a:lnTo>
                    <a:pt x="7" y="24"/>
                  </a:lnTo>
                  <a:lnTo>
                    <a:pt x="8" y="28"/>
                  </a:lnTo>
                  <a:lnTo>
                    <a:pt x="10" y="34"/>
                  </a:lnTo>
                  <a:lnTo>
                    <a:pt x="11" y="38"/>
                  </a:lnTo>
                  <a:lnTo>
                    <a:pt x="12" y="42"/>
                  </a:lnTo>
                  <a:lnTo>
                    <a:pt x="15" y="47"/>
                  </a:lnTo>
                  <a:lnTo>
                    <a:pt x="16" y="51"/>
                  </a:lnTo>
                  <a:lnTo>
                    <a:pt x="30" y="44"/>
                  </a:lnTo>
                  <a:lnTo>
                    <a:pt x="29" y="40"/>
                  </a:lnTo>
                  <a:lnTo>
                    <a:pt x="26" y="36"/>
                  </a:lnTo>
                  <a:lnTo>
                    <a:pt x="25" y="31"/>
                  </a:lnTo>
                  <a:lnTo>
                    <a:pt x="23" y="27"/>
                  </a:lnTo>
                  <a:lnTo>
                    <a:pt x="22" y="23"/>
                  </a:lnTo>
                  <a:lnTo>
                    <a:pt x="20" y="17"/>
                  </a:lnTo>
                  <a:lnTo>
                    <a:pt x="19" y="13"/>
                  </a:lnTo>
                  <a:lnTo>
                    <a:pt x="18" y="9"/>
                  </a:lnTo>
                  <a:lnTo>
                    <a:pt x="15" y="4"/>
                  </a:lnTo>
                  <a:lnTo>
                    <a:pt x="14" y="0"/>
                  </a:lnTo>
                  <a:lnTo>
                    <a:pt x="0" y="5"/>
                  </a:lnTo>
                  <a:lnTo>
                    <a:pt x="0" y="5"/>
                  </a:lnTo>
                  <a:close/>
                </a:path>
              </a:pathLst>
            </a:custGeom>
            <a:solidFill>
              <a:schemeClr val="accent2">
                <a:lumMod val="50000"/>
              </a:schemeClr>
            </a:solidFill>
            <a:ln w="9525">
              <a:noFill/>
              <a:round/>
              <a:headEnd/>
              <a:tailEnd/>
            </a:ln>
          </p:spPr>
          <p:txBody>
            <a:bodyPr/>
            <a:lstStyle/>
            <a:p>
              <a:pPr>
                <a:defRPr/>
              </a:pPr>
              <a:endParaRPr lang="en-US"/>
            </a:p>
          </p:txBody>
        </p:sp>
        <p:sp>
          <p:nvSpPr>
            <p:cNvPr id="20510" name="Freeform 30"/>
            <p:cNvSpPr>
              <a:spLocks/>
            </p:cNvSpPr>
            <p:nvPr/>
          </p:nvSpPr>
          <p:spPr bwMode="auto">
            <a:xfrm>
              <a:off x="4273" y="551"/>
              <a:ext cx="31" cy="49"/>
            </a:xfrm>
            <a:custGeom>
              <a:avLst/>
              <a:gdLst/>
              <a:ahLst/>
              <a:cxnLst>
                <a:cxn ang="0">
                  <a:pos x="0" y="0"/>
                </a:cxn>
                <a:cxn ang="0">
                  <a:pos x="18" y="49"/>
                </a:cxn>
                <a:cxn ang="0">
                  <a:pos x="31" y="42"/>
                </a:cxn>
                <a:cxn ang="0">
                  <a:pos x="15" y="0"/>
                </a:cxn>
                <a:cxn ang="0">
                  <a:pos x="0" y="0"/>
                </a:cxn>
                <a:cxn ang="0">
                  <a:pos x="0" y="0"/>
                </a:cxn>
              </a:cxnLst>
              <a:rect l="0" t="0" r="r" b="b"/>
              <a:pathLst>
                <a:path w="31" h="49">
                  <a:moveTo>
                    <a:pt x="0" y="0"/>
                  </a:moveTo>
                  <a:lnTo>
                    <a:pt x="18" y="49"/>
                  </a:lnTo>
                  <a:lnTo>
                    <a:pt x="31" y="42"/>
                  </a:lnTo>
                  <a:lnTo>
                    <a:pt x="15" y="0"/>
                  </a:lnTo>
                  <a:lnTo>
                    <a:pt x="0" y="0"/>
                  </a:lnTo>
                  <a:lnTo>
                    <a:pt x="0" y="0"/>
                  </a:lnTo>
                  <a:close/>
                </a:path>
              </a:pathLst>
            </a:custGeom>
            <a:solidFill>
              <a:schemeClr val="accent2">
                <a:lumMod val="50000"/>
              </a:schemeClr>
            </a:solidFill>
            <a:ln w="9525">
              <a:noFill/>
              <a:round/>
              <a:headEnd/>
              <a:tailEnd/>
            </a:ln>
          </p:spPr>
          <p:txBody>
            <a:bodyPr/>
            <a:lstStyle/>
            <a:p>
              <a:pPr>
                <a:defRPr/>
              </a:pPr>
              <a:endParaRPr lang="en-US"/>
            </a:p>
          </p:txBody>
        </p:sp>
        <p:sp>
          <p:nvSpPr>
            <p:cNvPr id="20511" name="Freeform 31"/>
            <p:cNvSpPr>
              <a:spLocks/>
            </p:cNvSpPr>
            <p:nvPr/>
          </p:nvSpPr>
          <p:spPr bwMode="auto">
            <a:xfrm>
              <a:off x="4351" y="631"/>
              <a:ext cx="17" cy="51"/>
            </a:xfrm>
            <a:custGeom>
              <a:avLst/>
              <a:gdLst/>
              <a:ahLst/>
              <a:cxnLst>
                <a:cxn ang="0">
                  <a:pos x="0" y="0"/>
                </a:cxn>
                <a:cxn ang="0">
                  <a:pos x="1" y="51"/>
                </a:cxn>
                <a:cxn ang="0">
                  <a:pos x="16" y="48"/>
                </a:cxn>
                <a:cxn ang="0">
                  <a:pos x="14" y="0"/>
                </a:cxn>
                <a:cxn ang="0">
                  <a:pos x="0" y="0"/>
                </a:cxn>
                <a:cxn ang="0">
                  <a:pos x="0" y="0"/>
                </a:cxn>
              </a:cxnLst>
              <a:rect l="0" t="0" r="r" b="b"/>
              <a:pathLst>
                <a:path w="16" h="51">
                  <a:moveTo>
                    <a:pt x="0" y="0"/>
                  </a:moveTo>
                  <a:lnTo>
                    <a:pt x="1" y="51"/>
                  </a:lnTo>
                  <a:lnTo>
                    <a:pt x="16" y="48"/>
                  </a:lnTo>
                  <a:lnTo>
                    <a:pt x="14" y="0"/>
                  </a:lnTo>
                  <a:lnTo>
                    <a:pt x="0" y="0"/>
                  </a:lnTo>
                  <a:lnTo>
                    <a:pt x="0" y="0"/>
                  </a:lnTo>
                  <a:close/>
                </a:path>
              </a:pathLst>
            </a:custGeom>
            <a:solidFill>
              <a:schemeClr val="accent2">
                <a:lumMod val="50000"/>
              </a:schemeClr>
            </a:solidFill>
            <a:ln w="9525">
              <a:noFill/>
              <a:round/>
              <a:headEnd/>
              <a:tailEnd/>
            </a:ln>
          </p:spPr>
          <p:txBody>
            <a:bodyPr/>
            <a:lstStyle/>
            <a:p>
              <a:pPr>
                <a:defRPr/>
              </a:pPr>
              <a:endParaRPr lang="en-US"/>
            </a:p>
          </p:txBody>
        </p:sp>
        <p:sp>
          <p:nvSpPr>
            <p:cNvPr id="20512" name="Freeform 32"/>
            <p:cNvSpPr>
              <a:spLocks/>
            </p:cNvSpPr>
            <p:nvPr/>
          </p:nvSpPr>
          <p:spPr bwMode="auto">
            <a:xfrm>
              <a:off x="4305" y="739"/>
              <a:ext cx="20" cy="58"/>
            </a:xfrm>
            <a:custGeom>
              <a:avLst/>
              <a:gdLst/>
              <a:ahLst/>
              <a:cxnLst>
                <a:cxn ang="0">
                  <a:pos x="0" y="0"/>
                </a:cxn>
                <a:cxn ang="0">
                  <a:pos x="6" y="58"/>
                </a:cxn>
                <a:cxn ang="0">
                  <a:pos x="20" y="52"/>
                </a:cxn>
                <a:cxn ang="0">
                  <a:pos x="14" y="0"/>
                </a:cxn>
                <a:cxn ang="0">
                  <a:pos x="0" y="0"/>
                </a:cxn>
                <a:cxn ang="0">
                  <a:pos x="0" y="0"/>
                </a:cxn>
              </a:cxnLst>
              <a:rect l="0" t="0" r="r" b="b"/>
              <a:pathLst>
                <a:path w="20" h="58">
                  <a:moveTo>
                    <a:pt x="0" y="0"/>
                  </a:moveTo>
                  <a:lnTo>
                    <a:pt x="6" y="58"/>
                  </a:lnTo>
                  <a:lnTo>
                    <a:pt x="20" y="52"/>
                  </a:lnTo>
                  <a:lnTo>
                    <a:pt x="14" y="0"/>
                  </a:lnTo>
                  <a:lnTo>
                    <a:pt x="0" y="0"/>
                  </a:lnTo>
                  <a:lnTo>
                    <a:pt x="0" y="0"/>
                  </a:lnTo>
                  <a:close/>
                </a:path>
              </a:pathLst>
            </a:custGeom>
            <a:solidFill>
              <a:schemeClr val="accent2">
                <a:lumMod val="50000"/>
              </a:schemeClr>
            </a:solidFill>
            <a:ln w="9525">
              <a:noFill/>
              <a:round/>
              <a:headEnd/>
              <a:tailEnd/>
            </a:ln>
          </p:spPr>
          <p:txBody>
            <a:bodyPr/>
            <a:lstStyle/>
            <a:p>
              <a:pPr>
                <a:defRPr/>
              </a:pPr>
              <a:endParaRPr lang="en-US"/>
            </a:p>
          </p:txBody>
        </p:sp>
        <p:sp>
          <p:nvSpPr>
            <p:cNvPr id="20513" name="Freeform 33"/>
            <p:cNvSpPr>
              <a:spLocks/>
            </p:cNvSpPr>
            <p:nvPr/>
          </p:nvSpPr>
          <p:spPr bwMode="auto">
            <a:xfrm>
              <a:off x="4050" y="584"/>
              <a:ext cx="41" cy="58"/>
            </a:xfrm>
            <a:custGeom>
              <a:avLst/>
              <a:gdLst/>
              <a:ahLst/>
              <a:cxnLst>
                <a:cxn ang="0">
                  <a:pos x="0" y="4"/>
                </a:cxn>
                <a:cxn ang="0">
                  <a:pos x="31" y="58"/>
                </a:cxn>
                <a:cxn ang="0">
                  <a:pos x="41" y="48"/>
                </a:cxn>
                <a:cxn ang="0">
                  <a:pos x="14" y="0"/>
                </a:cxn>
                <a:cxn ang="0">
                  <a:pos x="0" y="4"/>
                </a:cxn>
                <a:cxn ang="0">
                  <a:pos x="0" y="4"/>
                </a:cxn>
              </a:cxnLst>
              <a:rect l="0" t="0" r="r" b="b"/>
              <a:pathLst>
                <a:path w="41" h="58">
                  <a:moveTo>
                    <a:pt x="0" y="4"/>
                  </a:moveTo>
                  <a:lnTo>
                    <a:pt x="31" y="58"/>
                  </a:lnTo>
                  <a:lnTo>
                    <a:pt x="41" y="48"/>
                  </a:lnTo>
                  <a:lnTo>
                    <a:pt x="14" y="0"/>
                  </a:lnTo>
                  <a:lnTo>
                    <a:pt x="0" y="4"/>
                  </a:lnTo>
                  <a:lnTo>
                    <a:pt x="0" y="4"/>
                  </a:lnTo>
                  <a:close/>
                </a:path>
              </a:pathLst>
            </a:custGeom>
            <a:solidFill>
              <a:schemeClr val="accent2">
                <a:lumMod val="50000"/>
              </a:schemeClr>
            </a:solidFill>
            <a:ln w="9525">
              <a:noFill/>
              <a:round/>
              <a:headEnd/>
              <a:tailEnd/>
            </a:ln>
          </p:spPr>
          <p:txBody>
            <a:bodyPr/>
            <a:lstStyle/>
            <a:p>
              <a:pPr>
                <a:defRPr/>
              </a:pPr>
              <a:endParaRPr lang="en-US"/>
            </a:p>
          </p:txBody>
        </p:sp>
        <p:sp>
          <p:nvSpPr>
            <p:cNvPr id="20514" name="Freeform 34"/>
            <p:cNvSpPr>
              <a:spLocks/>
            </p:cNvSpPr>
            <p:nvPr/>
          </p:nvSpPr>
          <p:spPr bwMode="auto">
            <a:xfrm>
              <a:off x="4032" y="739"/>
              <a:ext cx="47" cy="45"/>
            </a:xfrm>
            <a:custGeom>
              <a:avLst/>
              <a:gdLst/>
              <a:ahLst/>
              <a:cxnLst>
                <a:cxn ang="0">
                  <a:pos x="0" y="8"/>
                </a:cxn>
                <a:cxn ang="0">
                  <a:pos x="38" y="45"/>
                </a:cxn>
                <a:cxn ang="0">
                  <a:pos x="47" y="33"/>
                </a:cxn>
                <a:cxn ang="0">
                  <a:pos x="12" y="0"/>
                </a:cxn>
                <a:cxn ang="0">
                  <a:pos x="0" y="8"/>
                </a:cxn>
                <a:cxn ang="0">
                  <a:pos x="0" y="8"/>
                </a:cxn>
              </a:cxnLst>
              <a:rect l="0" t="0" r="r" b="b"/>
              <a:pathLst>
                <a:path w="47" h="45">
                  <a:moveTo>
                    <a:pt x="0" y="8"/>
                  </a:moveTo>
                  <a:lnTo>
                    <a:pt x="38" y="45"/>
                  </a:lnTo>
                  <a:lnTo>
                    <a:pt x="47" y="33"/>
                  </a:lnTo>
                  <a:lnTo>
                    <a:pt x="12" y="0"/>
                  </a:lnTo>
                  <a:lnTo>
                    <a:pt x="0" y="8"/>
                  </a:lnTo>
                  <a:lnTo>
                    <a:pt x="0" y="8"/>
                  </a:lnTo>
                  <a:close/>
                </a:path>
              </a:pathLst>
            </a:custGeom>
            <a:solidFill>
              <a:schemeClr val="accent2">
                <a:lumMod val="50000"/>
              </a:schemeClr>
            </a:solidFill>
            <a:ln w="9525">
              <a:noFill/>
              <a:round/>
              <a:headEnd/>
              <a:tailEnd/>
            </a:ln>
          </p:spPr>
          <p:txBody>
            <a:bodyPr/>
            <a:lstStyle/>
            <a:p>
              <a:pPr>
                <a:defRPr/>
              </a:pPr>
              <a:endParaRPr lang="en-US"/>
            </a:p>
          </p:txBody>
        </p:sp>
        <p:sp>
          <p:nvSpPr>
            <p:cNvPr id="20515" name="Freeform 35"/>
            <p:cNvSpPr>
              <a:spLocks/>
            </p:cNvSpPr>
            <p:nvPr/>
          </p:nvSpPr>
          <p:spPr bwMode="auto">
            <a:xfrm>
              <a:off x="4670" y="404"/>
              <a:ext cx="65" cy="40"/>
            </a:xfrm>
            <a:custGeom>
              <a:avLst/>
              <a:gdLst/>
              <a:ahLst/>
              <a:cxnLst>
                <a:cxn ang="0">
                  <a:pos x="57" y="0"/>
                </a:cxn>
                <a:cxn ang="0">
                  <a:pos x="0" y="27"/>
                </a:cxn>
                <a:cxn ang="0">
                  <a:pos x="6" y="40"/>
                </a:cxn>
                <a:cxn ang="0">
                  <a:pos x="65" y="13"/>
                </a:cxn>
                <a:cxn ang="0">
                  <a:pos x="57" y="0"/>
                </a:cxn>
                <a:cxn ang="0">
                  <a:pos x="57" y="0"/>
                </a:cxn>
              </a:cxnLst>
              <a:rect l="0" t="0" r="r" b="b"/>
              <a:pathLst>
                <a:path w="65" h="40">
                  <a:moveTo>
                    <a:pt x="57" y="0"/>
                  </a:moveTo>
                  <a:lnTo>
                    <a:pt x="0" y="27"/>
                  </a:lnTo>
                  <a:lnTo>
                    <a:pt x="6" y="40"/>
                  </a:lnTo>
                  <a:lnTo>
                    <a:pt x="65" y="13"/>
                  </a:lnTo>
                  <a:lnTo>
                    <a:pt x="57" y="0"/>
                  </a:lnTo>
                  <a:lnTo>
                    <a:pt x="57" y="0"/>
                  </a:lnTo>
                  <a:close/>
                </a:path>
              </a:pathLst>
            </a:custGeom>
            <a:solidFill>
              <a:schemeClr val="accent2">
                <a:lumMod val="50000"/>
              </a:schemeClr>
            </a:solidFill>
            <a:ln w="9525">
              <a:noFill/>
              <a:round/>
              <a:headEnd/>
              <a:tailEnd/>
            </a:ln>
          </p:spPr>
          <p:txBody>
            <a:bodyPr/>
            <a:lstStyle/>
            <a:p>
              <a:pPr>
                <a:defRPr/>
              </a:pPr>
              <a:endParaRPr lang="en-US"/>
            </a:p>
          </p:txBody>
        </p:sp>
        <p:sp>
          <p:nvSpPr>
            <p:cNvPr id="20516" name="Freeform 36"/>
            <p:cNvSpPr>
              <a:spLocks/>
            </p:cNvSpPr>
            <p:nvPr/>
          </p:nvSpPr>
          <p:spPr bwMode="auto">
            <a:xfrm>
              <a:off x="4681" y="496"/>
              <a:ext cx="69" cy="17"/>
            </a:xfrm>
            <a:custGeom>
              <a:avLst/>
              <a:gdLst/>
              <a:ahLst/>
              <a:cxnLst>
                <a:cxn ang="0">
                  <a:pos x="69" y="1"/>
                </a:cxn>
                <a:cxn ang="0">
                  <a:pos x="0" y="0"/>
                </a:cxn>
                <a:cxn ang="0">
                  <a:pos x="0" y="15"/>
                </a:cxn>
                <a:cxn ang="0">
                  <a:pos x="69" y="16"/>
                </a:cxn>
                <a:cxn ang="0">
                  <a:pos x="69" y="1"/>
                </a:cxn>
                <a:cxn ang="0">
                  <a:pos x="69" y="1"/>
                </a:cxn>
              </a:cxnLst>
              <a:rect l="0" t="0" r="r" b="b"/>
              <a:pathLst>
                <a:path w="69" h="16">
                  <a:moveTo>
                    <a:pt x="69" y="1"/>
                  </a:moveTo>
                  <a:lnTo>
                    <a:pt x="0" y="0"/>
                  </a:lnTo>
                  <a:lnTo>
                    <a:pt x="0" y="15"/>
                  </a:lnTo>
                  <a:lnTo>
                    <a:pt x="69" y="16"/>
                  </a:lnTo>
                  <a:lnTo>
                    <a:pt x="69" y="1"/>
                  </a:lnTo>
                  <a:lnTo>
                    <a:pt x="69" y="1"/>
                  </a:lnTo>
                  <a:close/>
                </a:path>
              </a:pathLst>
            </a:custGeom>
            <a:solidFill>
              <a:schemeClr val="accent2">
                <a:lumMod val="50000"/>
              </a:schemeClr>
            </a:solidFill>
            <a:ln w="9525">
              <a:noFill/>
              <a:round/>
              <a:headEnd/>
              <a:tailEnd/>
            </a:ln>
          </p:spPr>
          <p:txBody>
            <a:bodyPr/>
            <a:lstStyle/>
            <a:p>
              <a:pPr>
                <a:defRPr/>
              </a:pPr>
              <a:endParaRPr lang="en-US"/>
            </a:p>
          </p:txBody>
        </p:sp>
        <p:sp>
          <p:nvSpPr>
            <p:cNvPr id="20517" name="Freeform 37"/>
            <p:cNvSpPr>
              <a:spLocks/>
            </p:cNvSpPr>
            <p:nvPr/>
          </p:nvSpPr>
          <p:spPr bwMode="auto">
            <a:xfrm>
              <a:off x="4661" y="569"/>
              <a:ext cx="65" cy="40"/>
            </a:xfrm>
            <a:custGeom>
              <a:avLst/>
              <a:gdLst/>
              <a:ahLst/>
              <a:cxnLst>
                <a:cxn ang="0">
                  <a:pos x="65" y="29"/>
                </a:cxn>
                <a:cxn ang="0">
                  <a:pos x="7" y="0"/>
                </a:cxn>
                <a:cxn ang="0">
                  <a:pos x="0" y="13"/>
                </a:cxn>
                <a:cxn ang="0">
                  <a:pos x="54" y="40"/>
                </a:cxn>
                <a:cxn ang="0">
                  <a:pos x="65" y="29"/>
                </a:cxn>
                <a:cxn ang="0">
                  <a:pos x="65" y="29"/>
                </a:cxn>
              </a:cxnLst>
              <a:rect l="0" t="0" r="r" b="b"/>
              <a:pathLst>
                <a:path w="65" h="40">
                  <a:moveTo>
                    <a:pt x="65" y="29"/>
                  </a:moveTo>
                  <a:lnTo>
                    <a:pt x="7" y="0"/>
                  </a:lnTo>
                  <a:lnTo>
                    <a:pt x="0" y="13"/>
                  </a:lnTo>
                  <a:lnTo>
                    <a:pt x="54" y="40"/>
                  </a:lnTo>
                  <a:lnTo>
                    <a:pt x="65" y="29"/>
                  </a:lnTo>
                  <a:lnTo>
                    <a:pt x="65" y="29"/>
                  </a:lnTo>
                  <a:close/>
                </a:path>
              </a:pathLst>
            </a:custGeom>
            <a:solidFill>
              <a:schemeClr val="accent2">
                <a:lumMod val="50000"/>
              </a:schemeClr>
            </a:solidFill>
            <a:ln w="9525">
              <a:noFill/>
              <a:round/>
              <a:headEnd/>
              <a:tailEnd/>
            </a:ln>
          </p:spPr>
          <p:txBody>
            <a:bodyPr/>
            <a:lstStyle/>
            <a:p>
              <a:pPr>
                <a:defRPr/>
              </a:pPr>
              <a:endParaRPr lang="en-US"/>
            </a:p>
          </p:txBody>
        </p:sp>
        <p:sp>
          <p:nvSpPr>
            <p:cNvPr id="20518" name="Freeform 38"/>
            <p:cNvSpPr>
              <a:spLocks/>
            </p:cNvSpPr>
            <p:nvPr/>
          </p:nvSpPr>
          <p:spPr bwMode="auto">
            <a:xfrm>
              <a:off x="4114" y="529"/>
              <a:ext cx="165" cy="563"/>
            </a:xfrm>
            <a:custGeom>
              <a:avLst/>
              <a:gdLst/>
              <a:ahLst/>
              <a:cxnLst>
                <a:cxn ang="0">
                  <a:pos x="2" y="342"/>
                </a:cxn>
                <a:cxn ang="0">
                  <a:pos x="21" y="226"/>
                </a:cxn>
                <a:cxn ang="0">
                  <a:pos x="2" y="127"/>
                </a:cxn>
                <a:cxn ang="0">
                  <a:pos x="53" y="15"/>
                </a:cxn>
                <a:cxn ang="0">
                  <a:pos x="65" y="25"/>
                </a:cxn>
                <a:cxn ang="0">
                  <a:pos x="34" y="76"/>
                </a:cxn>
                <a:cxn ang="0">
                  <a:pos x="19" y="123"/>
                </a:cxn>
                <a:cxn ang="0">
                  <a:pos x="25" y="177"/>
                </a:cxn>
                <a:cxn ang="0">
                  <a:pos x="75" y="200"/>
                </a:cxn>
                <a:cxn ang="0">
                  <a:pos x="115" y="200"/>
                </a:cxn>
                <a:cxn ang="0">
                  <a:pos x="141" y="184"/>
                </a:cxn>
                <a:cxn ang="0">
                  <a:pos x="147" y="157"/>
                </a:cxn>
                <a:cxn ang="0">
                  <a:pos x="120" y="150"/>
                </a:cxn>
                <a:cxn ang="0">
                  <a:pos x="99" y="160"/>
                </a:cxn>
                <a:cxn ang="0">
                  <a:pos x="83" y="174"/>
                </a:cxn>
                <a:cxn ang="0">
                  <a:pos x="68" y="189"/>
                </a:cxn>
                <a:cxn ang="0">
                  <a:pos x="44" y="192"/>
                </a:cxn>
                <a:cxn ang="0">
                  <a:pos x="46" y="189"/>
                </a:cxn>
                <a:cxn ang="0">
                  <a:pos x="56" y="179"/>
                </a:cxn>
                <a:cxn ang="0">
                  <a:pos x="96" y="146"/>
                </a:cxn>
                <a:cxn ang="0">
                  <a:pos x="133" y="135"/>
                </a:cxn>
                <a:cxn ang="0">
                  <a:pos x="154" y="142"/>
                </a:cxn>
                <a:cxn ang="0">
                  <a:pos x="164" y="166"/>
                </a:cxn>
                <a:cxn ang="0">
                  <a:pos x="143" y="204"/>
                </a:cxn>
                <a:cxn ang="0">
                  <a:pos x="104" y="216"/>
                </a:cxn>
                <a:cxn ang="0">
                  <a:pos x="71" y="215"/>
                </a:cxn>
                <a:cxn ang="0">
                  <a:pos x="38" y="227"/>
                </a:cxn>
                <a:cxn ang="0">
                  <a:pos x="15" y="318"/>
                </a:cxn>
                <a:cxn ang="0">
                  <a:pos x="23" y="376"/>
                </a:cxn>
                <a:cxn ang="0">
                  <a:pos x="25" y="378"/>
                </a:cxn>
                <a:cxn ang="0">
                  <a:pos x="37" y="392"/>
                </a:cxn>
                <a:cxn ang="0">
                  <a:pos x="42" y="394"/>
                </a:cxn>
                <a:cxn ang="0">
                  <a:pos x="48" y="396"/>
                </a:cxn>
                <a:cxn ang="0">
                  <a:pos x="93" y="376"/>
                </a:cxn>
                <a:cxn ang="0">
                  <a:pos x="102" y="334"/>
                </a:cxn>
                <a:cxn ang="0">
                  <a:pos x="85" y="330"/>
                </a:cxn>
                <a:cxn ang="0">
                  <a:pos x="68" y="339"/>
                </a:cxn>
                <a:cxn ang="0">
                  <a:pos x="50" y="357"/>
                </a:cxn>
                <a:cxn ang="0">
                  <a:pos x="42" y="372"/>
                </a:cxn>
                <a:cxn ang="0">
                  <a:pos x="39" y="382"/>
                </a:cxn>
                <a:cxn ang="0">
                  <a:pos x="37" y="392"/>
                </a:cxn>
                <a:cxn ang="0">
                  <a:pos x="26" y="373"/>
                </a:cxn>
                <a:cxn ang="0">
                  <a:pos x="29" y="366"/>
                </a:cxn>
                <a:cxn ang="0">
                  <a:pos x="72" y="322"/>
                </a:cxn>
                <a:cxn ang="0">
                  <a:pos x="119" y="330"/>
                </a:cxn>
                <a:cxn ang="0">
                  <a:pos x="107" y="381"/>
                </a:cxn>
                <a:cxn ang="0">
                  <a:pos x="73" y="409"/>
                </a:cxn>
                <a:cxn ang="0">
                  <a:pos x="53" y="413"/>
                </a:cxn>
                <a:cxn ang="0">
                  <a:pos x="37" y="409"/>
                </a:cxn>
                <a:cxn ang="0">
                  <a:pos x="30" y="423"/>
                </a:cxn>
                <a:cxn ang="0">
                  <a:pos x="27" y="442"/>
                </a:cxn>
                <a:cxn ang="0">
                  <a:pos x="26" y="492"/>
                </a:cxn>
                <a:cxn ang="0">
                  <a:pos x="30" y="548"/>
                </a:cxn>
                <a:cxn ang="0">
                  <a:pos x="12" y="515"/>
                </a:cxn>
                <a:cxn ang="0">
                  <a:pos x="15" y="428"/>
                </a:cxn>
              </a:cxnLst>
              <a:rect l="0" t="0" r="r" b="b"/>
              <a:pathLst>
                <a:path w="164" h="563">
                  <a:moveTo>
                    <a:pt x="19" y="397"/>
                  </a:moveTo>
                  <a:lnTo>
                    <a:pt x="14" y="389"/>
                  </a:lnTo>
                  <a:lnTo>
                    <a:pt x="8" y="377"/>
                  </a:lnTo>
                  <a:lnTo>
                    <a:pt x="4" y="361"/>
                  </a:lnTo>
                  <a:lnTo>
                    <a:pt x="2" y="342"/>
                  </a:lnTo>
                  <a:lnTo>
                    <a:pt x="0" y="320"/>
                  </a:lnTo>
                  <a:lnTo>
                    <a:pt x="2" y="297"/>
                  </a:lnTo>
                  <a:lnTo>
                    <a:pt x="6" y="274"/>
                  </a:lnTo>
                  <a:lnTo>
                    <a:pt x="11" y="250"/>
                  </a:lnTo>
                  <a:lnTo>
                    <a:pt x="21" y="226"/>
                  </a:lnTo>
                  <a:lnTo>
                    <a:pt x="33" y="204"/>
                  </a:lnTo>
                  <a:lnTo>
                    <a:pt x="15" y="191"/>
                  </a:lnTo>
                  <a:lnTo>
                    <a:pt x="4" y="172"/>
                  </a:lnTo>
                  <a:lnTo>
                    <a:pt x="0" y="152"/>
                  </a:lnTo>
                  <a:lnTo>
                    <a:pt x="2" y="127"/>
                  </a:lnTo>
                  <a:lnTo>
                    <a:pt x="7" y="103"/>
                  </a:lnTo>
                  <a:lnTo>
                    <a:pt x="17" y="79"/>
                  </a:lnTo>
                  <a:lnTo>
                    <a:pt x="27" y="56"/>
                  </a:lnTo>
                  <a:lnTo>
                    <a:pt x="41" y="34"/>
                  </a:lnTo>
                  <a:lnTo>
                    <a:pt x="53" y="15"/>
                  </a:lnTo>
                  <a:lnTo>
                    <a:pt x="65" y="0"/>
                  </a:lnTo>
                  <a:lnTo>
                    <a:pt x="75" y="11"/>
                  </a:lnTo>
                  <a:lnTo>
                    <a:pt x="73" y="14"/>
                  </a:lnTo>
                  <a:lnTo>
                    <a:pt x="69" y="18"/>
                  </a:lnTo>
                  <a:lnTo>
                    <a:pt x="65" y="25"/>
                  </a:lnTo>
                  <a:lnTo>
                    <a:pt x="60" y="33"/>
                  </a:lnTo>
                  <a:lnTo>
                    <a:pt x="53" y="42"/>
                  </a:lnTo>
                  <a:lnTo>
                    <a:pt x="46" y="53"/>
                  </a:lnTo>
                  <a:lnTo>
                    <a:pt x="41" y="64"/>
                  </a:lnTo>
                  <a:lnTo>
                    <a:pt x="34" y="76"/>
                  </a:lnTo>
                  <a:lnTo>
                    <a:pt x="30" y="87"/>
                  </a:lnTo>
                  <a:lnTo>
                    <a:pt x="26" y="98"/>
                  </a:lnTo>
                  <a:lnTo>
                    <a:pt x="25" y="104"/>
                  </a:lnTo>
                  <a:lnTo>
                    <a:pt x="22" y="114"/>
                  </a:lnTo>
                  <a:lnTo>
                    <a:pt x="19" y="123"/>
                  </a:lnTo>
                  <a:lnTo>
                    <a:pt x="18" y="134"/>
                  </a:lnTo>
                  <a:lnTo>
                    <a:pt x="17" y="145"/>
                  </a:lnTo>
                  <a:lnTo>
                    <a:pt x="18" y="157"/>
                  </a:lnTo>
                  <a:lnTo>
                    <a:pt x="21" y="168"/>
                  </a:lnTo>
                  <a:lnTo>
                    <a:pt x="25" y="177"/>
                  </a:lnTo>
                  <a:lnTo>
                    <a:pt x="33" y="185"/>
                  </a:lnTo>
                  <a:lnTo>
                    <a:pt x="44" y="192"/>
                  </a:lnTo>
                  <a:lnTo>
                    <a:pt x="60" y="197"/>
                  </a:lnTo>
                  <a:lnTo>
                    <a:pt x="68" y="199"/>
                  </a:lnTo>
                  <a:lnTo>
                    <a:pt x="75" y="200"/>
                  </a:lnTo>
                  <a:lnTo>
                    <a:pt x="83" y="200"/>
                  </a:lnTo>
                  <a:lnTo>
                    <a:pt x="91" y="201"/>
                  </a:lnTo>
                  <a:lnTo>
                    <a:pt x="99" y="201"/>
                  </a:lnTo>
                  <a:lnTo>
                    <a:pt x="107" y="200"/>
                  </a:lnTo>
                  <a:lnTo>
                    <a:pt x="115" y="200"/>
                  </a:lnTo>
                  <a:lnTo>
                    <a:pt x="122" y="197"/>
                  </a:lnTo>
                  <a:lnTo>
                    <a:pt x="127" y="196"/>
                  </a:lnTo>
                  <a:lnTo>
                    <a:pt x="133" y="192"/>
                  </a:lnTo>
                  <a:lnTo>
                    <a:pt x="137" y="188"/>
                  </a:lnTo>
                  <a:lnTo>
                    <a:pt x="141" y="184"/>
                  </a:lnTo>
                  <a:lnTo>
                    <a:pt x="145" y="179"/>
                  </a:lnTo>
                  <a:lnTo>
                    <a:pt x="147" y="173"/>
                  </a:lnTo>
                  <a:lnTo>
                    <a:pt x="149" y="168"/>
                  </a:lnTo>
                  <a:lnTo>
                    <a:pt x="149" y="162"/>
                  </a:lnTo>
                  <a:lnTo>
                    <a:pt x="147" y="157"/>
                  </a:lnTo>
                  <a:lnTo>
                    <a:pt x="143" y="154"/>
                  </a:lnTo>
                  <a:lnTo>
                    <a:pt x="138" y="150"/>
                  </a:lnTo>
                  <a:lnTo>
                    <a:pt x="130" y="149"/>
                  </a:lnTo>
                  <a:lnTo>
                    <a:pt x="126" y="149"/>
                  </a:lnTo>
                  <a:lnTo>
                    <a:pt x="120" y="150"/>
                  </a:lnTo>
                  <a:lnTo>
                    <a:pt x="116" y="152"/>
                  </a:lnTo>
                  <a:lnTo>
                    <a:pt x="111" y="153"/>
                  </a:lnTo>
                  <a:lnTo>
                    <a:pt x="107" y="156"/>
                  </a:lnTo>
                  <a:lnTo>
                    <a:pt x="103" y="157"/>
                  </a:lnTo>
                  <a:lnTo>
                    <a:pt x="99" y="160"/>
                  </a:lnTo>
                  <a:lnTo>
                    <a:pt x="95" y="164"/>
                  </a:lnTo>
                  <a:lnTo>
                    <a:pt x="92" y="166"/>
                  </a:lnTo>
                  <a:lnTo>
                    <a:pt x="88" y="169"/>
                  </a:lnTo>
                  <a:lnTo>
                    <a:pt x="85" y="172"/>
                  </a:lnTo>
                  <a:lnTo>
                    <a:pt x="83" y="174"/>
                  </a:lnTo>
                  <a:lnTo>
                    <a:pt x="80" y="177"/>
                  </a:lnTo>
                  <a:lnTo>
                    <a:pt x="76" y="180"/>
                  </a:lnTo>
                  <a:lnTo>
                    <a:pt x="73" y="183"/>
                  </a:lnTo>
                  <a:lnTo>
                    <a:pt x="71" y="185"/>
                  </a:lnTo>
                  <a:lnTo>
                    <a:pt x="68" y="189"/>
                  </a:lnTo>
                  <a:lnTo>
                    <a:pt x="65" y="192"/>
                  </a:lnTo>
                  <a:lnTo>
                    <a:pt x="62" y="195"/>
                  </a:lnTo>
                  <a:lnTo>
                    <a:pt x="60" y="197"/>
                  </a:lnTo>
                  <a:lnTo>
                    <a:pt x="44" y="192"/>
                  </a:lnTo>
                  <a:lnTo>
                    <a:pt x="44" y="192"/>
                  </a:lnTo>
                  <a:lnTo>
                    <a:pt x="45" y="191"/>
                  </a:lnTo>
                  <a:lnTo>
                    <a:pt x="45" y="191"/>
                  </a:lnTo>
                  <a:lnTo>
                    <a:pt x="45" y="191"/>
                  </a:lnTo>
                  <a:lnTo>
                    <a:pt x="45" y="189"/>
                  </a:lnTo>
                  <a:lnTo>
                    <a:pt x="46" y="189"/>
                  </a:lnTo>
                  <a:lnTo>
                    <a:pt x="46" y="188"/>
                  </a:lnTo>
                  <a:lnTo>
                    <a:pt x="46" y="188"/>
                  </a:lnTo>
                  <a:lnTo>
                    <a:pt x="48" y="188"/>
                  </a:lnTo>
                  <a:lnTo>
                    <a:pt x="48" y="187"/>
                  </a:lnTo>
                  <a:lnTo>
                    <a:pt x="56" y="179"/>
                  </a:lnTo>
                  <a:lnTo>
                    <a:pt x="64" y="172"/>
                  </a:lnTo>
                  <a:lnTo>
                    <a:pt x="72" y="164"/>
                  </a:lnTo>
                  <a:lnTo>
                    <a:pt x="80" y="157"/>
                  </a:lnTo>
                  <a:lnTo>
                    <a:pt x="88" y="152"/>
                  </a:lnTo>
                  <a:lnTo>
                    <a:pt x="96" y="146"/>
                  </a:lnTo>
                  <a:lnTo>
                    <a:pt x="104" y="142"/>
                  </a:lnTo>
                  <a:lnTo>
                    <a:pt x="112" y="138"/>
                  </a:lnTo>
                  <a:lnTo>
                    <a:pt x="120" y="137"/>
                  </a:lnTo>
                  <a:lnTo>
                    <a:pt x="129" y="135"/>
                  </a:lnTo>
                  <a:lnTo>
                    <a:pt x="133" y="135"/>
                  </a:lnTo>
                  <a:lnTo>
                    <a:pt x="137" y="137"/>
                  </a:lnTo>
                  <a:lnTo>
                    <a:pt x="142" y="137"/>
                  </a:lnTo>
                  <a:lnTo>
                    <a:pt x="146" y="138"/>
                  </a:lnTo>
                  <a:lnTo>
                    <a:pt x="150" y="141"/>
                  </a:lnTo>
                  <a:lnTo>
                    <a:pt x="154" y="142"/>
                  </a:lnTo>
                  <a:lnTo>
                    <a:pt x="158" y="145"/>
                  </a:lnTo>
                  <a:lnTo>
                    <a:pt x="161" y="149"/>
                  </a:lnTo>
                  <a:lnTo>
                    <a:pt x="162" y="153"/>
                  </a:lnTo>
                  <a:lnTo>
                    <a:pt x="164" y="157"/>
                  </a:lnTo>
                  <a:lnTo>
                    <a:pt x="164" y="166"/>
                  </a:lnTo>
                  <a:lnTo>
                    <a:pt x="162" y="176"/>
                  </a:lnTo>
                  <a:lnTo>
                    <a:pt x="160" y="184"/>
                  </a:lnTo>
                  <a:lnTo>
                    <a:pt x="156" y="192"/>
                  </a:lnTo>
                  <a:lnTo>
                    <a:pt x="150" y="197"/>
                  </a:lnTo>
                  <a:lnTo>
                    <a:pt x="143" y="204"/>
                  </a:lnTo>
                  <a:lnTo>
                    <a:pt x="137" y="208"/>
                  </a:lnTo>
                  <a:lnTo>
                    <a:pt x="129" y="212"/>
                  </a:lnTo>
                  <a:lnTo>
                    <a:pt x="120" y="215"/>
                  </a:lnTo>
                  <a:lnTo>
                    <a:pt x="112" y="216"/>
                  </a:lnTo>
                  <a:lnTo>
                    <a:pt x="104" y="216"/>
                  </a:lnTo>
                  <a:lnTo>
                    <a:pt x="97" y="216"/>
                  </a:lnTo>
                  <a:lnTo>
                    <a:pt x="89" y="216"/>
                  </a:lnTo>
                  <a:lnTo>
                    <a:pt x="83" y="216"/>
                  </a:lnTo>
                  <a:lnTo>
                    <a:pt x="76" y="216"/>
                  </a:lnTo>
                  <a:lnTo>
                    <a:pt x="71" y="215"/>
                  </a:lnTo>
                  <a:lnTo>
                    <a:pt x="64" y="215"/>
                  </a:lnTo>
                  <a:lnTo>
                    <a:pt x="58" y="214"/>
                  </a:lnTo>
                  <a:lnTo>
                    <a:pt x="53" y="212"/>
                  </a:lnTo>
                  <a:lnTo>
                    <a:pt x="48" y="211"/>
                  </a:lnTo>
                  <a:lnTo>
                    <a:pt x="38" y="227"/>
                  </a:lnTo>
                  <a:lnTo>
                    <a:pt x="30" y="243"/>
                  </a:lnTo>
                  <a:lnTo>
                    <a:pt x="23" y="262"/>
                  </a:lnTo>
                  <a:lnTo>
                    <a:pt x="19" y="281"/>
                  </a:lnTo>
                  <a:lnTo>
                    <a:pt x="17" y="299"/>
                  </a:lnTo>
                  <a:lnTo>
                    <a:pt x="15" y="318"/>
                  </a:lnTo>
                  <a:lnTo>
                    <a:pt x="17" y="335"/>
                  </a:lnTo>
                  <a:lnTo>
                    <a:pt x="18" y="350"/>
                  </a:lnTo>
                  <a:lnTo>
                    <a:pt x="21" y="365"/>
                  </a:lnTo>
                  <a:lnTo>
                    <a:pt x="23" y="376"/>
                  </a:lnTo>
                  <a:lnTo>
                    <a:pt x="23" y="376"/>
                  </a:lnTo>
                  <a:lnTo>
                    <a:pt x="23" y="377"/>
                  </a:lnTo>
                  <a:lnTo>
                    <a:pt x="23" y="377"/>
                  </a:lnTo>
                  <a:lnTo>
                    <a:pt x="23" y="377"/>
                  </a:lnTo>
                  <a:lnTo>
                    <a:pt x="23" y="377"/>
                  </a:lnTo>
                  <a:lnTo>
                    <a:pt x="25" y="378"/>
                  </a:lnTo>
                  <a:lnTo>
                    <a:pt x="25" y="378"/>
                  </a:lnTo>
                  <a:lnTo>
                    <a:pt x="25" y="378"/>
                  </a:lnTo>
                  <a:lnTo>
                    <a:pt x="25" y="378"/>
                  </a:lnTo>
                  <a:lnTo>
                    <a:pt x="25" y="378"/>
                  </a:lnTo>
                  <a:lnTo>
                    <a:pt x="37" y="392"/>
                  </a:lnTo>
                  <a:lnTo>
                    <a:pt x="38" y="393"/>
                  </a:lnTo>
                  <a:lnTo>
                    <a:pt x="39" y="393"/>
                  </a:lnTo>
                  <a:lnTo>
                    <a:pt x="39" y="393"/>
                  </a:lnTo>
                  <a:lnTo>
                    <a:pt x="41" y="394"/>
                  </a:lnTo>
                  <a:lnTo>
                    <a:pt x="42" y="394"/>
                  </a:lnTo>
                  <a:lnTo>
                    <a:pt x="44" y="394"/>
                  </a:lnTo>
                  <a:lnTo>
                    <a:pt x="44" y="396"/>
                  </a:lnTo>
                  <a:lnTo>
                    <a:pt x="45" y="396"/>
                  </a:lnTo>
                  <a:lnTo>
                    <a:pt x="46" y="396"/>
                  </a:lnTo>
                  <a:lnTo>
                    <a:pt x="48" y="396"/>
                  </a:lnTo>
                  <a:lnTo>
                    <a:pt x="57" y="397"/>
                  </a:lnTo>
                  <a:lnTo>
                    <a:pt x="68" y="394"/>
                  </a:lnTo>
                  <a:lnTo>
                    <a:pt x="77" y="390"/>
                  </a:lnTo>
                  <a:lnTo>
                    <a:pt x="85" y="384"/>
                  </a:lnTo>
                  <a:lnTo>
                    <a:pt x="93" y="376"/>
                  </a:lnTo>
                  <a:lnTo>
                    <a:pt x="99" y="367"/>
                  </a:lnTo>
                  <a:lnTo>
                    <a:pt x="103" y="358"/>
                  </a:lnTo>
                  <a:lnTo>
                    <a:pt x="106" y="349"/>
                  </a:lnTo>
                  <a:lnTo>
                    <a:pt x="106" y="340"/>
                  </a:lnTo>
                  <a:lnTo>
                    <a:pt x="102" y="334"/>
                  </a:lnTo>
                  <a:lnTo>
                    <a:pt x="99" y="331"/>
                  </a:lnTo>
                  <a:lnTo>
                    <a:pt x="96" y="330"/>
                  </a:lnTo>
                  <a:lnTo>
                    <a:pt x="92" y="328"/>
                  </a:lnTo>
                  <a:lnTo>
                    <a:pt x="88" y="328"/>
                  </a:lnTo>
                  <a:lnTo>
                    <a:pt x="85" y="330"/>
                  </a:lnTo>
                  <a:lnTo>
                    <a:pt x="81" y="331"/>
                  </a:lnTo>
                  <a:lnTo>
                    <a:pt x="77" y="332"/>
                  </a:lnTo>
                  <a:lnTo>
                    <a:pt x="75" y="335"/>
                  </a:lnTo>
                  <a:lnTo>
                    <a:pt x="71" y="338"/>
                  </a:lnTo>
                  <a:lnTo>
                    <a:pt x="68" y="339"/>
                  </a:lnTo>
                  <a:lnTo>
                    <a:pt x="64" y="343"/>
                  </a:lnTo>
                  <a:lnTo>
                    <a:pt x="60" y="347"/>
                  </a:lnTo>
                  <a:lnTo>
                    <a:pt x="56" y="350"/>
                  </a:lnTo>
                  <a:lnTo>
                    <a:pt x="53" y="354"/>
                  </a:lnTo>
                  <a:lnTo>
                    <a:pt x="50" y="357"/>
                  </a:lnTo>
                  <a:lnTo>
                    <a:pt x="48" y="361"/>
                  </a:lnTo>
                  <a:lnTo>
                    <a:pt x="46" y="363"/>
                  </a:lnTo>
                  <a:lnTo>
                    <a:pt x="45" y="366"/>
                  </a:lnTo>
                  <a:lnTo>
                    <a:pt x="44" y="369"/>
                  </a:lnTo>
                  <a:lnTo>
                    <a:pt x="42" y="372"/>
                  </a:lnTo>
                  <a:lnTo>
                    <a:pt x="42" y="374"/>
                  </a:lnTo>
                  <a:lnTo>
                    <a:pt x="41" y="376"/>
                  </a:lnTo>
                  <a:lnTo>
                    <a:pt x="41" y="378"/>
                  </a:lnTo>
                  <a:lnTo>
                    <a:pt x="39" y="380"/>
                  </a:lnTo>
                  <a:lnTo>
                    <a:pt x="39" y="382"/>
                  </a:lnTo>
                  <a:lnTo>
                    <a:pt x="39" y="384"/>
                  </a:lnTo>
                  <a:lnTo>
                    <a:pt x="38" y="386"/>
                  </a:lnTo>
                  <a:lnTo>
                    <a:pt x="38" y="388"/>
                  </a:lnTo>
                  <a:lnTo>
                    <a:pt x="37" y="390"/>
                  </a:lnTo>
                  <a:lnTo>
                    <a:pt x="37" y="392"/>
                  </a:lnTo>
                  <a:lnTo>
                    <a:pt x="25" y="378"/>
                  </a:lnTo>
                  <a:lnTo>
                    <a:pt x="25" y="377"/>
                  </a:lnTo>
                  <a:lnTo>
                    <a:pt x="26" y="376"/>
                  </a:lnTo>
                  <a:lnTo>
                    <a:pt x="26" y="374"/>
                  </a:lnTo>
                  <a:lnTo>
                    <a:pt x="26" y="373"/>
                  </a:lnTo>
                  <a:lnTo>
                    <a:pt x="27" y="372"/>
                  </a:lnTo>
                  <a:lnTo>
                    <a:pt x="27" y="370"/>
                  </a:lnTo>
                  <a:lnTo>
                    <a:pt x="27" y="369"/>
                  </a:lnTo>
                  <a:lnTo>
                    <a:pt x="29" y="367"/>
                  </a:lnTo>
                  <a:lnTo>
                    <a:pt x="29" y="366"/>
                  </a:lnTo>
                  <a:lnTo>
                    <a:pt x="29" y="365"/>
                  </a:lnTo>
                  <a:lnTo>
                    <a:pt x="37" y="351"/>
                  </a:lnTo>
                  <a:lnTo>
                    <a:pt x="48" y="339"/>
                  </a:lnTo>
                  <a:lnTo>
                    <a:pt x="58" y="330"/>
                  </a:lnTo>
                  <a:lnTo>
                    <a:pt x="72" y="322"/>
                  </a:lnTo>
                  <a:lnTo>
                    <a:pt x="84" y="318"/>
                  </a:lnTo>
                  <a:lnTo>
                    <a:pt x="95" y="315"/>
                  </a:lnTo>
                  <a:lnTo>
                    <a:pt x="106" y="316"/>
                  </a:lnTo>
                  <a:lnTo>
                    <a:pt x="114" y="322"/>
                  </a:lnTo>
                  <a:lnTo>
                    <a:pt x="119" y="330"/>
                  </a:lnTo>
                  <a:lnTo>
                    <a:pt x="120" y="342"/>
                  </a:lnTo>
                  <a:lnTo>
                    <a:pt x="119" y="353"/>
                  </a:lnTo>
                  <a:lnTo>
                    <a:pt x="116" y="362"/>
                  </a:lnTo>
                  <a:lnTo>
                    <a:pt x="112" y="372"/>
                  </a:lnTo>
                  <a:lnTo>
                    <a:pt x="107" y="381"/>
                  </a:lnTo>
                  <a:lnTo>
                    <a:pt x="102" y="388"/>
                  </a:lnTo>
                  <a:lnTo>
                    <a:pt x="95" y="396"/>
                  </a:lnTo>
                  <a:lnTo>
                    <a:pt x="88" y="401"/>
                  </a:lnTo>
                  <a:lnTo>
                    <a:pt x="80" y="405"/>
                  </a:lnTo>
                  <a:lnTo>
                    <a:pt x="73" y="409"/>
                  </a:lnTo>
                  <a:lnTo>
                    <a:pt x="66" y="411"/>
                  </a:lnTo>
                  <a:lnTo>
                    <a:pt x="64" y="412"/>
                  </a:lnTo>
                  <a:lnTo>
                    <a:pt x="60" y="412"/>
                  </a:lnTo>
                  <a:lnTo>
                    <a:pt x="56" y="412"/>
                  </a:lnTo>
                  <a:lnTo>
                    <a:pt x="53" y="413"/>
                  </a:lnTo>
                  <a:lnTo>
                    <a:pt x="50" y="413"/>
                  </a:lnTo>
                  <a:lnTo>
                    <a:pt x="46" y="412"/>
                  </a:lnTo>
                  <a:lnTo>
                    <a:pt x="44" y="412"/>
                  </a:lnTo>
                  <a:lnTo>
                    <a:pt x="39" y="411"/>
                  </a:lnTo>
                  <a:lnTo>
                    <a:pt x="37" y="409"/>
                  </a:lnTo>
                  <a:lnTo>
                    <a:pt x="33" y="408"/>
                  </a:lnTo>
                  <a:lnTo>
                    <a:pt x="31" y="412"/>
                  </a:lnTo>
                  <a:lnTo>
                    <a:pt x="31" y="416"/>
                  </a:lnTo>
                  <a:lnTo>
                    <a:pt x="30" y="420"/>
                  </a:lnTo>
                  <a:lnTo>
                    <a:pt x="30" y="423"/>
                  </a:lnTo>
                  <a:lnTo>
                    <a:pt x="29" y="427"/>
                  </a:lnTo>
                  <a:lnTo>
                    <a:pt x="29" y="431"/>
                  </a:lnTo>
                  <a:lnTo>
                    <a:pt x="29" y="435"/>
                  </a:lnTo>
                  <a:lnTo>
                    <a:pt x="27" y="439"/>
                  </a:lnTo>
                  <a:lnTo>
                    <a:pt x="27" y="442"/>
                  </a:lnTo>
                  <a:lnTo>
                    <a:pt x="27" y="446"/>
                  </a:lnTo>
                  <a:lnTo>
                    <a:pt x="27" y="458"/>
                  </a:lnTo>
                  <a:lnTo>
                    <a:pt x="27" y="469"/>
                  </a:lnTo>
                  <a:lnTo>
                    <a:pt x="27" y="481"/>
                  </a:lnTo>
                  <a:lnTo>
                    <a:pt x="26" y="492"/>
                  </a:lnTo>
                  <a:lnTo>
                    <a:pt x="26" y="504"/>
                  </a:lnTo>
                  <a:lnTo>
                    <a:pt x="27" y="515"/>
                  </a:lnTo>
                  <a:lnTo>
                    <a:pt x="27" y="525"/>
                  </a:lnTo>
                  <a:lnTo>
                    <a:pt x="29" y="538"/>
                  </a:lnTo>
                  <a:lnTo>
                    <a:pt x="30" y="548"/>
                  </a:lnTo>
                  <a:lnTo>
                    <a:pt x="31" y="559"/>
                  </a:lnTo>
                  <a:lnTo>
                    <a:pt x="18" y="563"/>
                  </a:lnTo>
                  <a:lnTo>
                    <a:pt x="17" y="547"/>
                  </a:lnTo>
                  <a:lnTo>
                    <a:pt x="14" y="531"/>
                  </a:lnTo>
                  <a:lnTo>
                    <a:pt x="12" y="515"/>
                  </a:lnTo>
                  <a:lnTo>
                    <a:pt x="12" y="497"/>
                  </a:lnTo>
                  <a:lnTo>
                    <a:pt x="12" y="480"/>
                  </a:lnTo>
                  <a:lnTo>
                    <a:pt x="12" y="462"/>
                  </a:lnTo>
                  <a:lnTo>
                    <a:pt x="14" y="444"/>
                  </a:lnTo>
                  <a:lnTo>
                    <a:pt x="15" y="428"/>
                  </a:lnTo>
                  <a:lnTo>
                    <a:pt x="17" y="412"/>
                  </a:lnTo>
                  <a:lnTo>
                    <a:pt x="19" y="397"/>
                  </a:lnTo>
                  <a:lnTo>
                    <a:pt x="19" y="397"/>
                  </a:lnTo>
                  <a:close/>
                </a:path>
              </a:pathLst>
            </a:custGeom>
            <a:solidFill>
              <a:schemeClr val="accent2">
                <a:lumMod val="50000"/>
              </a:schemeClr>
            </a:solidFill>
            <a:ln w="9525">
              <a:noFill/>
              <a:round/>
              <a:headEnd/>
              <a:tailEnd/>
            </a:ln>
          </p:spPr>
          <p:txBody>
            <a:bodyPr/>
            <a:lstStyle/>
            <a:p>
              <a:pPr>
                <a:defRPr/>
              </a:pPr>
              <a:endParaRPr lang="en-US"/>
            </a:p>
          </p:txBody>
        </p:sp>
      </p:grpSp>
    </p:spTree>
    <p:extLst>
      <p:ext uri="{BB962C8B-B14F-4D97-AF65-F5344CB8AC3E}">
        <p14:creationId xmlns:p14="http://schemas.microsoft.com/office/powerpoint/2010/main" val="161356205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3200" dirty="0" smtClean="0"/>
              <a:t>Who Sets Our Tone?</a:t>
            </a:r>
            <a:endParaRPr lang="en-US" sz="3200" dirty="0"/>
          </a:p>
        </p:txBody>
      </p:sp>
      <p:sp>
        <p:nvSpPr>
          <p:cNvPr id="133122" name="Content Placeholder 4"/>
          <p:cNvSpPr>
            <a:spLocks noGrp="1"/>
          </p:cNvSpPr>
          <p:nvPr>
            <p:ph idx="1"/>
          </p:nvPr>
        </p:nvSpPr>
        <p:spPr/>
        <p:txBody>
          <a:bodyPr/>
          <a:lstStyle/>
          <a:p>
            <a:r>
              <a:rPr lang="en-US" sz="3200" dirty="0" smtClean="0">
                <a:solidFill>
                  <a:schemeClr val="tx1"/>
                </a:solidFill>
                <a:latin typeface="Arial" charset="0"/>
                <a:ea typeface="ＭＳ Ｐゴシック" pitchFamily="80" charset="-128"/>
                <a:cs typeface="Arial" charset="0"/>
              </a:rPr>
              <a:t>Prefrontal Lobes</a:t>
            </a:r>
          </a:p>
          <a:p>
            <a:endParaRPr lang="en-US" sz="4000" dirty="0" smtClean="0">
              <a:solidFill>
                <a:schemeClr val="tx1"/>
              </a:solidFill>
              <a:latin typeface="Arial" charset="0"/>
              <a:ea typeface="ＭＳ Ｐゴシック" pitchFamily="80" charset="-128"/>
              <a:cs typeface="Arial" charset="0"/>
            </a:endParaRPr>
          </a:p>
          <a:p>
            <a:pPr lvl="1"/>
            <a:r>
              <a:rPr lang="en-US" sz="3600" dirty="0" smtClean="0">
                <a:solidFill>
                  <a:schemeClr val="tx1"/>
                </a:solidFill>
                <a:latin typeface="Arial" charset="0"/>
                <a:ea typeface="ＭＳ Ｐゴシック" pitchFamily="80" charset="-128"/>
                <a:cs typeface="Arial" charset="0"/>
              </a:rPr>
              <a:t>The executive center</a:t>
            </a:r>
          </a:p>
          <a:p>
            <a:pPr lvl="2"/>
            <a:r>
              <a:rPr lang="en-US" sz="3200" dirty="0" smtClean="0">
                <a:solidFill>
                  <a:schemeClr val="tx1"/>
                </a:solidFill>
                <a:latin typeface="Arial" charset="0"/>
                <a:ea typeface="ＭＳ Ｐゴシック" pitchFamily="80" charset="-128"/>
                <a:cs typeface="Arial" charset="0"/>
              </a:rPr>
              <a:t>Positive or negative</a:t>
            </a:r>
          </a:p>
        </p:txBody>
      </p:sp>
    </p:spTree>
    <p:extLst>
      <p:ext uri="{BB962C8B-B14F-4D97-AF65-F5344CB8AC3E}">
        <p14:creationId xmlns:p14="http://schemas.microsoft.com/office/powerpoint/2010/main" val="36389283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6"/>
          <p:cNvSpPr txBox="1">
            <a:spLocks noChangeArrowheads="1"/>
          </p:cNvSpPr>
          <p:nvPr/>
        </p:nvSpPr>
        <p:spPr bwMode="auto">
          <a:xfrm>
            <a:off x="1660525" y="5287963"/>
            <a:ext cx="1335088" cy="579437"/>
          </a:xfrm>
          <a:prstGeom prst="rect">
            <a:avLst/>
          </a:prstGeom>
          <a:noFill/>
          <a:ln w="9525">
            <a:noFill/>
            <a:miter lim="800000"/>
            <a:headEnd/>
            <a:tailEnd/>
          </a:ln>
        </p:spPr>
        <p:txBody>
          <a:bodyPr wrap="none">
            <a:spAutoFit/>
          </a:bodyPr>
          <a:lstStyle/>
          <a:p>
            <a:pPr eaLnBrk="0" hangingPunct="0"/>
            <a:r>
              <a:rPr lang="en-US" sz="3200"/>
              <a:t>Peace</a:t>
            </a:r>
          </a:p>
        </p:txBody>
      </p:sp>
      <p:sp>
        <p:nvSpPr>
          <p:cNvPr id="134147" name="Rectangle 7"/>
          <p:cNvSpPr>
            <a:spLocks noChangeArrowheads="1"/>
          </p:cNvSpPr>
          <p:nvPr/>
        </p:nvSpPr>
        <p:spPr bwMode="auto">
          <a:xfrm>
            <a:off x="6400800" y="5272088"/>
            <a:ext cx="1154113" cy="579437"/>
          </a:xfrm>
          <a:prstGeom prst="rect">
            <a:avLst/>
          </a:prstGeom>
          <a:noFill/>
          <a:ln w="9525">
            <a:noFill/>
            <a:miter lim="800000"/>
            <a:headEnd/>
            <a:tailEnd/>
          </a:ln>
        </p:spPr>
        <p:txBody>
          <a:bodyPr wrap="none">
            <a:spAutoFit/>
          </a:bodyPr>
          <a:lstStyle/>
          <a:p>
            <a:pPr eaLnBrk="0" hangingPunct="0"/>
            <a:r>
              <a:rPr lang="en-US" sz="3200"/>
              <a:t>Rage</a:t>
            </a:r>
          </a:p>
        </p:txBody>
      </p:sp>
      <p:grpSp>
        <p:nvGrpSpPr>
          <p:cNvPr id="2" name="Group 8"/>
          <p:cNvGrpSpPr>
            <a:grpSpLocks/>
          </p:cNvGrpSpPr>
          <p:nvPr/>
        </p:nvGrpSpPr>
        <p:grpSpPr bwMode="auto">
          <a:xfrm>
            <a:off x="1266825" y="1298575"/>
            <a:ext cx="6562725" cy="5173663"/>
            <a:chOff x="745" y="796"/>
            <a:chExt cx="4134" cy="3259"/>
          </a:xfrm>
        </p:grpSpPr>
        <p:pic>
          <p:nvPicPr>
            <p:cNvPr id="134150" name="Picture 9" descr="119-1951_IMG"/>
            <p:cNvPicPr>
              <a:picLocks noChangeAspect="1" noChangeArrowheads="1"/>
            </p:cNvPicPr>
            <p:nvPr/>
          </p:nvPicPr>
          <p:blipFill>
            <a:blip r:embed="rId3"/>
            <a:srcRect/>
            <a:stretch>
              <a:fillRect/>
            </a:stretch>
          </p:blipFill>
          <p:spPr bwMode="auto">
            <a:xfrm>
              <a:off x="3446" y="2076"/>
              <a:ext cx="1392" cy="1044"/>
            </a:xfrm>
            <a:prstGeom prst="rect">
              <a:avLst/>
            </a:prstGeom>
            <a:noFill/>
            <a:ln w="9525">
              <a:noFill/>
              <a:miter lim="800000"/>
              <a:headEnd/>
              <a:tailEnd/>
            </a:ln>
          </p:spPr>
        </p:pic>
        <p:pic>
          <p:nvPicPr>
            <p:cNvPr id="134151" name="Picture 10" descr="IMG_0027"/>
            <p:cNvPicPr>
              <a:picLocks noChangeAspect="1" noChangeArrowheads="1"/>
            </p:cNvPicPr>
            <p:nvPr/>
          </p:nvPicPr>
          <p:blipFill>
            <a:blip r:embed="rId4"/>
            <a:srcRect/>
            <a:stretch>
              <a:fillRect/>
            </a:stretch>
          </p:blipFill>
          <p:spPr bwMode="auto">
            <a:xfrm>
              <a:off x="821" y="2093"/>
              <a:ext cx="1392" cy="1044"/>
            </a:xfrm>
            <a:prstGeom prst="rect">
              <a:avLst/>
            </a:prstGeom>
            <a:noFill/>
            <a:ln w="9525">
              <a:noFill/>
              <a:miter lim="800000"/>
              <a:headEnd/>
              <a:tailEnd/>
            </a:ln>
          </p:spPr>
        </p:pic>
        <p:sp>
          <p:nvSpPr>
            <p:cNvPr id="134152" name="Freeform 11"/>
            <p:cNvSpPr>
              <a:spLocks/>
            </p:cNvSpPr>
            <p:nvPr/>
          </p:nvSpPr>
          <p:spPr bwMode="auto">
            <a:xfrm>
              <a:off x="1288" y="3745"/>
              <a:ext cx="3017" cy="310"/>
            </a:xfrm>
            <a:custGeom>
              <a:avLst/>
              <a:gdLst>
                <a:gd name="T0" fmla="*/ 1663 w 3017"/>
                <a:gd name="T1" fmla="*/ 0 h 310"/>
                <a:gd name="T2" fmla="*/ 1886 w 3017"/>
                <a:gd name="T3" fmla="*/ 4 h 310"/>
                <a:gd name="T4" fmla="*/ 2095 w 3017"/>
                <a:gd name="T5" fmla="*/ 13 h 310"/>
                <a:gd name="T6" fmla="*/ 2291 w 3017"/>
                <a:gd name="T7" fmla="*/ 23 h 310"/>
                <a:gd name="T8" fmla="*/ 2469 w 3017"/>
                <a:gd name="T9" fmla="*/ 36 h 310"/>
                <a:gd name="T10" fmla="*/ 2625 w 3017"/>
                <a:gd name="T11" fmla="*/ 51 h 310"/>
                <a:gd name="T12" fmla="*/ 2760 w 3017"/>
                <a:gd name="T13" fmla="*/ 70 h 310"/>
                <a:gd name="T14" fmla="*/ 2869 w 3017"/>
                <a:gd name="T15" fmla="*/ 89 h 310"/>
                <a:gd name="T16" fmla="*/ 2950 w 3017"/>
                <a:gd name="T17" fmla="*/ 110 h 310"/>
                <a:gd name="T18" fmla="*/ 3000 w 3017"/>
                <a:gd name="T19" fmla="*/ 133 h 310"/>
                <a:gd name="T20" fmla="*/ 3017 w 3017"/>
                <a:gd name="T21" fmla="*/ 156 h 310"/>
                <a:gd name="T22" fmla="*/ 3000 w 3017"/>
                <a:gd name="T23" fmla="*/ 179 h 310"/>
                <a:gd name="T24" fmla="*/ 2950 w 3017"/>
                <a:gd name="T25" fmla="*/ 202 h 310"/>
                <a:gd name="T26" fmla="*/ 2869 w 3017"/>
                <a:gd name="T27" fmla="*/ 224 h 310"/>
                <a:gd name="T28" fmla="*/ 2760 w 3017"/>
                <a:gd name="T29" fmla="*/ 242 h 310"/>
                <a:gd name="T30" fmla="*/ 2625 w 3017"/>
                <a:gd name="T31" fmla="*/ 259 h 310"/>
                <a:gd name="T32" fmla="*/ 2469 w 3017"/>
                <a:gd name="T33" fmla="*/ 274 h 310"/>
                <a:gd name="T34" fmla="*/ 2291 w 3017"/>
                <a:gd name="T35" fmla="*/ 287 h 310"/>
                <a:gd name="T36" fmla="*/ 2095 w 3017"/>
                <a:gd name="T37" fmla="*/ 297 h 310"/>
                <a:gd name="T38" fmla="*/ 1886 w 3017"/>
                <a:gd name="T39" fmla="*/ 306 h 310"/>
                <a:gd name="T40" fmla="*/ 1663 w 3017"/>
                <a:gd name="T41" fmla="*/ 310 h 310"/>
                <a:gd name="T42" fmla="*/ 1430 w 3017"/>
                <a:gd name="T43" fmla="*/ 310 h 310"/>
                <a:gd name="T44" fmla="*/ 1205 w 3017"/>
                <a:gd name="T45" fmla="*/ 308 h 310"/>
                <a:gd name="T46" fmla="*/ 990 w 3017"/>
                <a:gd name="T47" fmla="*/ 302 h 310"/>
                <a:gd name="T48" fmla="*/ 789 w 3017"/>
                <a:gd name="T49" fmla="*/ 291 h 310"/>
                <a:gd name="T50" fmla="*/ 606 w 3017"/>
                <a:gd name="T51" fmla="*/ 278 h 310"/>
                <a:gd name="T52" fmla="*/ 441 w 3017"/>
                <a:gd name="T53" fmla="*/ 264 h 310"/>
                <a:gd name="T54" fmla="*/ 300 w 3017"/>
                <a:gd name="T55" fmla="*/ 249 h 310"/>
                <a:gd name="T56" fmla="*/ 181 w 3017"/>
                <a:gd name="T57" fmla="*/ 230 h 310"/>
                <a:gd name="T58" fmla="*/ 91 w 3017"/>
                <a:gd name="T59" fmla="*/ 209 h 310"/>
                <a:gd name="T60" fmla="*/ 32 w 3017"/>
                <a:gd name="T61" fmla="*/ 188 h 310"/>
                <a:gd name="T62" fmla="*/ 2 w 3017"/>
                <a:gd name="T63" fmla="*/ 164 h 310"/>
                <a:gd name="T64" fmla="*/ 8 w 3017"/>
                <a:gd name="T65" fmla="*/ 139 h 310"/>
                <a:gd name="T66" fmla="*/ 49 w 3017"/>
                <a:gd name="T67" fmla="*/ 116 h 310"/>
                <a:gd name="T68" fmla="*/ 118 w 3017"/>
                <a:gd name="T69" fmla="*/ 95 h 310"/>
                <a:gd name="T70" fmla="*/ 217 w 3017"/>
                <a:gd name="T71" fmla="*/ 76 h 310"/>
                <a:gd name="T72" fmla="*/ 344 w 3017"/>
                <a:gd name="T73" fmla="*/ 57 h 310"/>
                <a:gd name="T74" fmla="*/ 494 w 3017"/>
                <a:gd name="T75" fmla="*/ 40 h 310"/>
                <a:gd name="T76" fmla="*/ 665 w 3017"/>
                <a:gd name="T77" fmla="*/ 27 h 310"/>
                <a:gd name="T78" fmla="*/ 854 w 3017"/>
                <a:gd name="T79" fmla="*/ 15 h 310"/>
                <a:gd name="T80" fmla="*/ 1059 w 3017"/>
                <a:gd name="T81" fmla="*/ 6 h 310"/>
                <a:gd name="T82" fmla="*/ 1279 w 3017"/>
                <a:gd name="T83" fmla="*/ 2 h 310"/>
                <a:gd name="T84" fmla="*/ 1509 w 3017"/>
                <a:gd name="T85" fmla="*/ 0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7"/>
                <a:gd name="T130" fmla="*/ 0 h 310"/>
                <a:gd name="T131" fmla="*/ 3017 w 3017"/>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7" h="310">
                  <a:moveTo>
                    <a:pt x="1509" y="0"/>
                  </a:moveTo>
                  <a:lnTo>
                    <a:pt x="1587" y="0"/>
                  </a:lnTo>
                  <a:lnTo>
                    <a:pt x="1663" y="0"/>
                  </a:lnTo>
                  <a:lnTo>
                    <a:pt x="1739" y="2"/>
                  </a:lnTo>
                  <a:lnTo>
                    <a:pt x="1812" y="2"/>
                  </a:lnTo>
                  <a:lnTo>
                    <a:pt x="1886" y="4"/>
                  </a:lnTo>
                  <a:lnTo>
                    <a:pt x="1958" y="6"/>
                  </a:lnTo>
                  <a:lnTo>
                    <a:pt x="2028" y="8"/>
                  </a:lnTo>
                  <a:lnTo>
                    <a:pt x="2095" y="13"/>
                  </a:lnTo>
                  <a:lnTo>
                    <a:pt x="2163" y="15"/>
                  </a:lnTo>
                  <a:lnTo>
                    <a:pt x="2228" y="19"/>
                  </a:lnTo>
                  <a:lnTo>
                    <a:pt x="2291" y="23"/>
                  </a:lnTo>
                  <a:lnTo>
                    <a:pt x="2353" y="27"/>
                  </a:lnTo>
                  <a:lnTo>
                    <a:pt x="2412" y="32"/>
                  </a:lnTo>
                  <a:lnTo>
                    <a:pt x="2469" y="36"/>
                  </a:lnTo>
                  <a:lnTo>
                    <a:pt x="2523" y="40"/>
                  </a:lnTo>
                  <a:lnTo>
                    <a:pt x="2576" y="46"/>
                  </a:lnTo>
                  <a:lnTo>
                    <a:pt x="2625" y="51"/>
                  </a:lnTo>
                  <a:lnTo>
                    <a:pt x="2673" y="57"/>
                  </a:lnTo>
                  <a:lnTo>
                    <a:pt x="2718" y="63"/>
                  </a:lnTo>
                  <a:lnTo>
                    <a:pt x="2760" y="70"/>
                  </a:lnTo>
                  <a:lnTo>
                    <a:pt x="2800" y="76"/>
                  </a:lnTo>
                  <a:lnTo>
                    <a:pt x="2836" y="82"/>
                  </a:lnTo>
                  <a:lnTo>
                    <a:pt x="2869" y="89"/>
                  </a:lnTo>
                  <a:lnTo>
                    <a:pt x="2899" y="95"/>
                  </a:lnTo>
                  <a:lnTo>
                    <a:pt x="2926" y="103"/>
                  </a:lnTo>
                  <a:lnTo>
                    <a:pt x="2950" y="110"/>
                  </a:lnTo>
                  <a:lnTo>
                    <a:pt x="2969" y="116"/>
                  </a:lnTo>
                  <a:lnTo>
                    <a:pt x="2985" y="124"/>
                  </a:lnTo>
                  <a:lnTo>
                    <a:pt x="3000" y="133"/>
                  </a:lnTo>
                  <a:lnTo>
                    <a:pt x="3009" y="139"/>
                  </a:lnTo>
                  <a:lnTo>
                    <a:pt x="3015" y="148"/>
                  </a:lnTo>
                  <a:lnTo>
                    <a:pt x="3017" y="156"/>
                  </a:lnTo>
                  <a:lnTo>
                    <a:pt x="3015" y="164"/>
                  </a:lnTo>
                  <a:lnTo>
                    <a:pt x="3009" y="171"/>
                  </a:lnTo>
                  <a:lnTo>
                    <a:pt x="3000" y="179"/>
                  </a:lnTo>
                  <a:lnTo>
                    <a:pt x="2985" y="188"/>
                  </a:lnTo>
                  <a:lnTo>
                    <a:pt x="2969" y="194"/>
                  </a:lnTo>
                  <a:lnTo>
                    <a:pt x="2950" y="202"/>
                  </a:lnTo>
                  <a:lnTo>
                    <a:pt x="2926" y="209"/>
                  </a:lnTo>
                  <a:lnTo>
                    <a:pt x="2899" y="215"/>
                  </a:lnTo>
                  <a:lnTo>
                    <a:pt x="2869" y="224"/>
                  </a:lnTo>
                  <a:lnTo>
                    <a:pt x="2836" y="230"/>
                  </a:lnTo>
                  <a:lnTo>
                    <a:pt x="2800" y="236"/>
                  </a:lnTo>
                  <a:lnTo>
                    <a:pt x="2760" y="242"/>
                  </a:lnTo>
                  <a:lnTo>
                    <a:pt x="2718" y="249"/>
                  </a:lnTo>
                  <a:lnTo>
                    <a:pt x="2673" y="253"/>
                  </a:lnTo>
                  <a:lnTo>
                    <a:pt x="2625" y="259"/>
                  </a:lnTo>
                  <a:lnTo>
                    <a:pt x="2576" y="264"/>
                  </a:lnTo>
                  <a:lnTo>
                    <a:pt x="2523" y="270"/>
                  </a:lnTo>
                  <a:lnTo>
                    <a:pt x="2469" y="274"/>
                  </a:lnTo>
                  <a:lnTo>
                    <a:pt x="2412" y="278"/>
                  </a:lnTo>
                  <a:lnTo>
                    <a:pt x="2353" y="283"/>
                  </a:lnTo>
                  <a:lnTo>
                    <a:pt x="2291" y="287"/>
                  </a:lnTo>
                  <a:lnTo>
                    <a:pt x="2228" y="291"/>
                  </a:lnTo>
                  <a:lnTo>
                    <a:pt x="2163" y="295"/>
                  </a:lnTo>
                  <a:lnTo>
                    <a:pt x="2095" y="297"/>
                  </a:lnTo>
                  <a:lnTo>
                    <a:pt x="2028" y="302"/>
                  </a:lnTo>
                  <a:lnTo>
                    <a:pt x="1958" y="304"/>
                  </a:lnTo>
                  <a:lnTo>
                    <a:pt x="1886" y="306"/>
                  </a:lnTo>
                  <a:lnTo>
                    <a:pt x="1812" y="308"/>
                  </a:lnTo>
                  <a:lnTo>
                    <a:pt x="1739" y="308"/>
                  </a:lnTo>
                  <a:lnTo>
                    <a:pt x="1663" y="310"/>
                  </a:lnTo>
                  <a:lnTo>
                    <a:pt x="1587" y="310"/>
                  </a:lnTo>
                  <a:lnTo>
                    <a:pt x="1509" y="310"/>
                  </a:lnTo>
                  <a:lnTo>
                    <a:pt x="1430" y="310"/>
                  </a:lnTo>
                  <a:lnTo>
                    <a:pt x="1355" y="310"/>
                  </a:lnTo>
                  <a:lnTo>
                    <a:pt x="1279" y="308"/>
                  </a:lnTo>
                  <a:lnTo>
                    <a:pt x="1205" y="308"/>
                  </a:lnTo>
                  <a:lnTo>
                    <a:pt x="1131" y="306"/>
                  </a:lnTo>
                  <a:lnTo>
                    <a:pt x="1059" y="304"/>
                  </a:lnTo>
                  <a:lnTo>
                    <a:pt x="990" y="302"/>
                  </a:lnTo>
                  <a:lnTo>
                    <a:pt x="922" y="297"/>
                  </a:lnTo>
                  <a:lnTo>
                    <a:pt x="854" y="295"/>
                  </a:lnTo>
                  <a:lnTo>
                    <a:pt x="789" y="291"/>
                  </a:lnTo>
                  <a:lnTo>
                    <a:pt x="726" y="287"/>
                  </a:lnTo>
                  <a:lnTo>
                    <a:pt x="665" y="283"/>
                  </a:lnTo>
                  <a:lnTo>
                    <a:pt x="606" y="278"/>
                  </a:lnTo>
                  <a:lnTo>
                    <a:pt x="549" y="274"/>
                  </a:lnTo>
                  <a:lnTo>
                    <a:pt x="494" y="270"/>
                  </a:lnTo>
                  <a:lnTo>
                    <a:pt x="441" y="264"/>
                  </a:lnTo>
                  <a:lnTo>
                    <a:pt x="392" y="259"/>
                  </a:lnTo>
                  <a:lnTo>
                    <a:pt x="344" y="253"/>
                  </a:lnTo>
                  <a:lnTo>
                    <a:pt x="300" y="249"/>
                  </a:lnTo>
                  <a:lnTo>
                    <a:pt x="257" y="242"/>
                  </a:lnTo>
                  <a:lnTo>
                    <a:pt x="217" y="236"/>
                  </a:lnTo>
                  <a:lnTo>
                    <a:pt x="181" y="230"/>
                  </a:lnTo>
                  <a:lnTo>
                    <a:pt x="148" y="224"/>
                  </a:lnTo>
                  <a:lnTo>
                    <a:pt x="118" y="215"/>
                  </a:lnTo>
                  <a:lnTo>
                    <a:pt x="91" y="209"/>
                  </a:lnTo>
                  <a:lnTo>
                    <a:pt x="68" y="202"/>
                  </a:lnTo>
                  <a:lnTo>
                    <a:pt x="49" y="194"/>
                  </a:lnTo>
                  <a:lnTo>
                    <a:pt x="32" y="188"/>
                  </a:lnTo>
                  <a:lnTo>
                    <a:pt x="17" y="179"/>
                  </a:lnTo>
                  <a:lnTo>
                    <a:pt x="8" y="171"/>
                  </a:lnTo>
                  <a:lnTo>
                    <a:pt x="2" y="164"/>
                  </a:lnTo>
                  <a:lnTo>
                    <a:pt x="0" y="156"/>
                  </a:lnTo>
                  <a:lnTo>
                    <a:pt x="2" y="148"/>
                  </a:lnTo>
                  <a:lnTo>
                    <a:pt x="8" y="139"/>
                  </a:lnTo>
                  <a:lnTo>
                    <a:pt x="17" y="133"/>
                  </a:lnTo>
                  <a:lnTo>
                    <a:pt x="32" y="124"/>
                  </a:lnTo>
                  <a:lnTo>
                    <a:pt x="49" y="116"/>
                  </a:lnTo>
                  <a:lnTo>
                    <a:pt x="68" y="110"/>
                  </a:lnTo>
                  <a:lnTo>
                    <a:pt x="91" y="103"/>
                  </a:lnTo>
                  <a:lnTo>
                    <a:pt x="118" y="95"/>
                  </a:lnTo>
                  <a:lnTo>
                    <a:pt x="148" y="89"/>
                  </a:lnTo>
                  <a:lnTo>
                    <a:pt x="181" y="82"/>
                  </a:lnTo>
                  <a:lnTo>
                    <a:pt x="217" y="76"/>
                  </a:lnTo>
                  <a:lnTo>
                    <a:pt x="257" y="70"/>
                  </a:lnTo>
                  <a:lnTo>
                    <a:pt x="300" y="63"/>
                  </a:lnTo>
                  <a:lnTo>
                    <a:pt x="344" y="57"/>
                  </a:lnTo>
                  <a:lnTo>
                    <a:pt x="392" y="51"/>
                  </a:lnTo>
                  <a:lnTo>
                    <a:pt x="441" y="46"/>
                  </a:lnTo>
                  <a:lnTo>
                    <a:pt x="494" y="40"/>
                  </a:lnTo>
                  <a:lnTo>
                    <a:pt x="549" y="36"/>
                  </a:lnTo>
                  <a:lnTo>
                    <a:pt x="606" y="32"/>
                  </a:lnTo>
                  <a:lnTo>
                    <a:pt x="665" y="27"/>
                  </a:lnTo>
                  <a:lnTo>
                    <a:pt x="726" y="23"/>
                  </a:lnTo>
                  <a:lnTo>
                    <a:pt x="789" y="19"/>
                  </a:lnTo>
                  <a:lnTo>
                    <a:pt x="854" y="15"/>
                  </a:lnTo>
                  <a:lnTo>
                    <a:pt x="922" y="13"/>
                  </a:lnTo>
                  <a:lnTo>
                    <a:pt x="990" y="8"/>
                  </a:lnTo>
                  <a:lnTo>
                    <a:pt x="1059" y="6"/>
                  </a:lnTo>
                  <a:lnTo>
                    <a:pt x="1131" y="4"/>
                  </a:lnTo>
                  <a:lnTo>
                    <a:pt x="1205" y="2"/>
                  </a:lnTo>
                  <a:lnTo>
                    <a:pt x="1279" y="2"/>
                  </a:lnTo>
                  <a:lnTo>
                    <a:pt x="1355" y="0"/>
                  </a:lnTo>
                  <a:lnTo>
                    <a:pt x="1430" y="0"/>
                  </a:lnTo>
                  <a:lnTo>
                    <a:pt x="1509" y="0"/>
                  </a:lnTo>
                  <a:close/>
                </a:path>
              </a:pathLst>
            </a:custGeom>
            <a:solidFill>
              <a:srgbClr val="000000"/>
            </a:solidFill>
            <a:ln w="9525">
              <a:noFill/>
              <a:round/>
              <a:headEnd/>
              <a:tailEnd/>
            </a:ln>
          </p:spPr>
          <p:txBody>
            <a:bodyPr/>
            <a:lstStyle/>
            <a:p>
              <a:endParaRPr lang="en-US"/>
            </a:p>
          </p:txBody>
        </p:sp>
        <p:sp>
          <p:nvSpPr>
            <p:cNvPr id="134153" name="Freeform 12"/>
            <p:cNvSpPr>
              <a:spLocks/>
            </p:cNvSpPr>
            <p:nvPr/>
          </p:nvSpPr>
          <p:spPr bwMode="auto">
            <a:xfrm>
              <a:off x="1607" y="3772"/>
              <a:ext cx="2413" cy="249"/>
            </a:xfrm>
            <a:custGeom>
              <a:avLst/>
              <a:gdLst>
                <a:gd name="T0" fmla="*/ 1331 w 2413"/>
                <a:gd name="T1" fmla="*/ 0 h 249"/>
                <a:gd name="T2" fmla="*/ 1567 w 2413"/>
                <a:gd name="T3" fmla="*/ 7 h 249"/>
                <a:gd name="T4" fmla="*/ 1782 w 2413"/>
                <a:gd name="T5" fmla="*/ 15 h 249"/>
                <a:gd name="T6" fmla="*/ 1974 w 2413"/>
                <a:gd name="T7" fmla="*/ 30 h 249"/>
                <a:gd name="T8" fmla="*/ 2137 w 2413"/>
                <a:gd name="T9" fmla="*/ 47 h 249"/>
                <a:gd name="T10" fmla="*/ 2268 w 2413"/>
                <a:gd name="T11" fmla="*/ 66 h 249"/>
                <a:gd name="T12" fmla="*/ 2358 w 2413"/>
                <a:gd name="T13" fmla="*/ 89 h 249"/>
                <a:gd name="T14" fmla="*/ 2407 w 2413"/>
                <a:gd name="T15" fmla="*/ 112 h 249"/>
                <a:gd name="T16" fmla="*/ 2407 w 2413"/>
                <a:gd name="T17" fmla="*/ 137 h 249"/>
                <a:gd name="T18" fmla="*/ 2358 w 2413"/>
                <a:gd name="T19" fmla="*/ 163 h 249"/>
                <a:gd name="T20" fmla="*/ 2268 w 2413"/>
                <a:gd name="T21" fmla="*/ 184 h 249"/>
                <a:gd name="T22" fmla="*/ 2137 w 2413"/>
                <a:gd name="T23" fmla="*/ 205 h 249"/>
                <a:gd name="T24" fmla="*/ 1974 w 2413"/>
                <a:gd name="T25" fmla="*/ 222 h 249"/>
                <a:gd name="T26" fmla="*/ 1782 w 2413"/>
                <a:gd name="T27" fmla="*/ 234 h 249"/>
                <a:gd name="T28" fmla="*/ 1567 w 2413"/>
                <a:gd name="T29" fmla="*/ 243 h 249"/>
                <a:gd name="T30" fmla="*/ 1331 w 2413"/>
                <a:gd name="T31" fmla="*/ 249 h 249"/>
                <a:gd name="T32" fmla="*/ 1084 w 2413"/>
                <a:gd name="T33" fmla="*/ 249 h 249"/>
                <a:gd name="T34" fmla="*/ 848 w 2413"/>
                <a:gd name="T35" fmla="*/ 243 h 249"/>
                <a:gd name="T36" fmla="*/ 633 w 2413"/>
                <a:gd name="T37" fmla="*/ 234 h 249"/>
                <a:gd name="T38" fmla="*/ 438 w 2413"/>
                <a:gd name="T39" fmla="*/ 222 h 249"/>
                <a:gd name="T40" fmla="*/ 276 w 2413"/>
                <a:gd name="T41" fmla="*/ 205 h 249"/>
                <a:gd name="T42" fmla="*/ 145 w 2413"/>
                <a:gd name="T43" fmla="*/ 184 h 249"/>
                <a:gd name="T44" fmla="*/ 54 w 2413"/>
                <a:gd name="T45" fmla="*/ 163 h 249"/>
                <a:gd name="T46" fmla="*/ 6 w 2413"/>
                <a:gd name="T47" fmla="*/ 137 h 249"/>
                <a:gd name="T48" fmla="*/ 6 w 2413"/>
                <a:gd name="T49" fmla="*/ 112 h 249"/>
                <a:gd name="T50" fmla="*/ 54 w 2413"/>
                <a:gd name="T51" fmla="*/ 89 h 249"/>
                <a:gd name="T52" fmla="*/ 145 w 2413"/>
                <a:gd name="T53" fmla="*/ 66 h 249"/>
                <a:gd name="T54" fmla="*/ 276 w 2413"/>
                <a:gd name="T55" fmla="*/ 47 h 249"/>
                <a:gd name="T56" fmla="*/ 438 w 2413"/>
                <a:gd name="T57" fmla="*/ 30 h 249"/>
                <a:gd name="T58" fmla="*/ 633 w 2413"/>
                <a:gd name="T59" fmla="*/ 15 h 249"/>
                <a:gd name="T60" fmla="*/ 848 w 2413"/>
                <a:gd name="T61" fmla="*/ 7 h 249"/>
                <a:gd name="T62" fmla="*/ 1084 w 2413"/>
                <a:gd name="T63" fmla="*/ 0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3"/>
                <a:gd name="T97" fmla="*/ 0 h 249"/>
                <a:gd name="T98" fmla="*/ 2413 w 2413"/>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3" h="249">
                  <a:moveTo>
                    <a:pt x="1209" y="0"/>
                  </a:moveTo>
                  <a:lnTo>
                    <a:pt x="1331" y="0"/>
                  </a:lnTo>
                  <a:lnTo>
                    <a:pt x="1451" y="2"/>
                  </a:lnTo>
                  <a:lnTo>
                    <a:pt x="1567" y="7"/>
                  </a:lnTo>
                  <a:lnTo>
                    <a:pt x="1677" y="11"/>
                  </a:lnTo>
                  <a:lnTo>
                    <a:pt x="1782" y="15"/>
                  </a:lnTo>
                  <a:lnTo>
                    <a:pt x="1882" y="21"/>
                  </a:lnTo>
                  <a:lnTo>
                    <a:pt x="1974" y="30"/>
                  </a:lnTo>
                  <a:lnTo>
                    <a:pt x="2061" y="36"/>
                  </a:lnTo>
                  <a:lnTo>
                    <a:pt x="2137" y="47"/>
                  </a:lnTo>
                  <a:lnTo>
                    <a:pt x="2207" y="55"/>
                  </a:lnTo>
                  <a:lnTo>
                    <a:pt x="2268" y="66"/>
                  </a:lnTo>
                  <a:lnTo>
                    <a:pt x="2318" y="76"/>
                  </a:lnTo>
                  <a:lnTo>
                    <a:pt x="2358" y="89"/>
                  </a:lnTo>
                  <a:lnTo>
                    <a:pt x="2388" y="99"/>
                  </a:lnTo>
                  <a:lnTo>
                    <a:pt x="2407" y="112"/>
                  </a:lnTo>
                  <a:lnTo>
                    <a:pt x="2413" y="125"/>
                  </a:lnTo>
                  <a:lnTo>
                    <a:pt x="2407" y="137"/>
                  </a:lnTo>
                  <a:lnTo>
                    <a:pt x="2388" y="150"/>
                  </a:lnTo>
                  <a:lnTo>
                    <a:pt x="2358" y="163"/>
                  </a:lnTo>
                  <a:lnTo>
                    <a:pt x="2318" y="173"/>
                  </a:lnTo>
                  <a:lnTo>
                    <a:pt x="2268" y="184"/>
                  </a:lnTo>
                  <a:lnTo>
                    <a:pt x="2207" y="194"/>
                  </a:lnTo>
                  <a:lnTo>
                    <a:pt x="2137" y="205"/>
                  </a:lnTo>
                  <a:lnTo>
                    <a:pt x="2061" y="213"/>
                  </a:lnTo>
                  <a:lnTo>
                    <a:pt x="1974" y="222"/>
                  </a:lnTo>
                  <a:lnTo>
                    <a:pt x="1882" y="228"/>
                  </a:lnTo>
                  <a:lnTo>
                    <a:pt x="1782" y="234"/>
                  </a:lnTo>
                  <a:lnTo>
                    <a:pt x="1677" y="239"/>
                  </a:lnTo>
                  <a:lnTo>
                    <a:pt x="1567" y="243"/>
                  </a:lnTo>
                  <a:lnTo>
                    <a:pt x="1451" y="247"/>
                  </a:lnTo>
                  <a:lnTo>
                    <a:pt x="1331" y="249"/>
                  </a:lnTo>
                  <a:lnTo>
                    <a:pt x="1209" y="249"/>
                  </a:lnTo>
                  <a:lnTo>
                    <a:pt x="1084" y="249"/>
                  </a:lnTo>
                  <a:lnTo>
                    <a:pt x="964" y="247"/>
                  </a:lnTo>
                  <a:lnTo>
                    <a:pt x="848" y="243"/>
                  </a:lnTo>
                  <a:lnTo>
                    <a:pt x="738" y="239"/>
                  </a:lnTo>
                  <a:lnTo>
                    <a:pt x="633" y="234"/>
                  </a:lnTo>
                  <a:lnTo>
                    <a:pt x="531" y="228"/>
                  </a:lnTo>
                  <a:lnTo>
                    <a:pt x="438" y="222"/>
                  </a:lnTo>
                  <a:lnTo>
                    <a:pt x="354" y="213"/>
                  </a:lnTo>
                  <a:lnTo>
                    <a:pt x="276" y="205"/>
                  </a:lnTo>
                  <a:lnTo>
                    <a:pt x="206" y="194"/>
                  </a:lnTo>
                  <a:lnTo>
                    <a:pt x="145" y="184"/>
                  </a:lnTo>
                  <a:lnTo>
                    <a:pt x="95" y="173"/>
                  </a:lnTo>
                  <a:lnTo>
                    <a:pt x="54" y="163"/>
                  </a:lnTo>
                  <a:lnTo>
                    <a:pt x="25" y="150"/>
                  </a:lnTo>
                  <a:lnTo>
                    <a:pt x="6" y="137"/>
                  </a:lnTo>
                  <a:lnTo>
                    <a:pt x="0" y="125"/>
                  </a:lnTo>
                  <a:lnTo>
                    <a:pt x="6" y="112"/>
                  </a:lnTo>
                  <a:lnTo>
                    <a:pt x="25" y="99"/>
                  </a:lnTo>
                  <a:lnTo>
                    <a:pt x="54" y="89"/>
                  </a:lnTo>
                  <a:lnTo>
                    <a:pt x="95" y="76"/>
                  </a:lnTo>
                  <a:lnTo>
                    <a:pt x="145" y="66"/>
                  </a:lnTo>
                  <a:lnTo>
                    <a:pt x="206" y="55"/>
                  </a:lnTo>
                  <a:lnTo>
                    <a:pt x="276" y="47"/>
                  </a:lnTo>
                  <a:lnTo>
                    <a:pt x="354" y="36"/>
                  </a:lnTo>
                  <a:lnTo>
                    <a:pt x="438" y="30"/>
                  </a:lnTo>
                  <a:lnTo>
                    <a:pt x="531" y="21"/>
                  </a:lnTo>
                  <a:lnTo>
                    <a:pt x="633" y="15"/>
                  </a:lnTo>
                  <a:lnTo>
                    <a:pt x="738" y="11"/>
                  </a:lnTo>
                  <a:lnTo>
                    <a:pt x="848" y="7"/>
                  </a:lnTo>
                  <a:lnTo>
                    <a:pt x="964" y="2"/>
                  </a:lnTo>
                  <a:lnTo>
                    <a:pt x="1084" y="0"/>
                  </a:lnTo>
                  <a:lnTo>
                    <a:pt x="1209" y="0"/>
                  </a:lnTo>
                  <a:close/>
                </a:path>
              </a:pathLst>
            </a:custGeom>
            <a:solidFill>
              <a:srgbClr val="7BA62B"/>
            </a:solidFill>
            <a:ln w="9525">
              <a:noFill/>
              <a:round/>
              <a:headEnd/>
              <a:tailEnd/>
            </a:ln>
          </p:spPr>
          <p:txBody>
            <a:bodyPr/>
            <a:lstStyle/>
            <a:p>
              <a:endParaRPr lang="en-US"/>
            </a:p>
          </p:txBody>
        </p:sp>
        <p:sp>
          <p:nvSpPr>
            <p:cNvPr id="134154" name="Freeform 13"/>
            <p:cNvSpPr>
              <a:spLocks/>
            </p:cNvSpPr>
            <p:nvPr/>
          </p:nvSpPr>
          <p:spPr bwMode="auto">
            <a:xfrm>
              <a:off x="1849" y="3798"/>
              <a:ext cx="1931" cy="120"/>
            </a:xfrm>
            <a:custGeom>
              <a:avLst/>
              <a:gdLst>
                <a:gd name="T0" fmla="*/ 1066 w 1931"/>
                <a:gd name="T1" fmla="*/ 0 h 120"/>
                <a:gd name="T2" fmla="*/ 1253 w 1931"/>
                <a:gd name="T3" fmla="*/ 4 h 120"/>
                <a:gd name="T4" fmla="*/ 1426 w 1931"/>
                <a:gd name="T5" fmla="*/ 12 h 120"/>
                <a:gd name="T6" fmla="*/ 1581 w 1931"/>
                <a:gd name="T7" fmla="*/ 23 h 120"/>
                <a:gd name="T8" fmla="*/ 1711 w 1931"/>
                <a:gd name="T9" fmla="*/ 36 h 120"/>
                <a:gd name="T10" fmla="*/ 1815 w 1931"/>
                <a:gd name="T11" fmla="*/ 52 h 120"/>
                <a:gd name="T12" fmla="*/ 1886 w 1931"/>
                <a:gd name="T13" fmla="*/ 69 h 120"/>
                <a:gd name="T14" fmla="*/ 1927 w 1931"/>
                <a:gd name="T15" fmla="*/ 88 h 120"/>
                <a:gd name="T16" fmla="*/ 1927 w 1931"/>
                <a:gd name="T17" fmla="*/ 107 h 120"/>
                <a:gd name="T18" fmla="*/ 1889 w 1931"/>
                <a:gd name="T19" fmla="*/ 118 h 120"/>
                <a:gd name="T20" fmla="*/ 1817 w 1931"/>
                <a:gd name="T21" fmla="*/ 120 h 120"/>
                <a:gd name="T22" fmla="*/ 1716 w 1931"/>
                <a:gd name="T23" fmla="*/ 116 h 120"/>
                <a:gd name="T24" fmla="*/ 1589 w 1931"/>
                <a:gd name="T25" fmla="*/ 109 h 120"/>
                <a:gd name="T26" fmla="*/ 1437 w 1931"/>
                <a:gd name="T27" fmla="*/ 101 h 120"/>
                <a:gd name="T28" fmla="*/ 1266 w 1931"/>
                <a:gd name="T29" fmla="*/ 92 h 120"/>
                <a:gd name="T30" fmla="*/ 1080 w 1931"/>
                <a:gd name="T31" fmla="*/ 86 h 120"/>
                <a:gd name="T32" fmla="*/ 882 w 1931"/>
                <a:gd name="T33" fmla="*/ 86 h 120"/>
                <a:gd name="T34" fmla="*/ 692 w 1931"/>
                <a:gd name="T35" fmla="*/ 92 h 120"/>
                <a:gd name="T36" fmla="*/ 517 w 1931"/>
                <a:gd name="T37" fmla="*/ 101 h 120"/>
                <a:gd name="T38" fmla="*/ 361 w 1931"/>
                <a:gd name="T39" fmla="*/ 109 h 120"/>
                <a:gd name="T40" fmla="*/ 226 w 1931"/>
                <a:gd name="T41" fmla="*/ 116 h 120"/>
                <a:gd name="T42" fmla="*/ 120 w 1931"/>
                <a:gd name="T43" fmla="*/ 120 h 120"/>
                <a:gd name="T44" fmla="*/ 45 w 1931"/>
                <a:gd name="T45" fmla="*/ 118 h 120"/>
                <a:gd name="T46" fmla="*/ 4 w 1931"/>
                <a:gd name="T47" fmla="*/ 107 h 120"/>
                <a:gd name="T48" fmla="*/ 4 w 1931"/>
                <a:gd name="T49" fmla="*/ 88 h 120"/>
                <a:gd name="T50" fmla="*/ 45 w 1931"/>
                <a:gd name="T51" fmla="*/ 69 h 120"/>
                <a:gd name="T52" fmla="*/ 116 w 1931"/>
                <a:gd name="T53" fmla="*/ 52 h 120"/>
                <a:gd name="T54" fmla="*/ 222 w 1931"/>
                <a:gd name="T55" fmla="*/ 36 h 120"/>
                <a:gd name="T56" fmla="*/ 353 w 1931"/>
                <a:gd name="T57" fmla="*/ 23 h 120"/>
                <a:gd name="T58" fmla="*/ 507 w 1931"/>
                <a:gd name="T59" fmla="*/ 12 h 120"/>
                <a:gd name="T60" fmla="*/ 680 w 1931"/>
                <a:gd name="T61" fmla="*/ 4 h 120"/>
                <a:gd name="T62" fmla="*/ 867 w 1931"/>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1"/>
                <a:gd name="T97" fmla="*/ 0 h 120"/>
                <a:gd name="T98" fmla="*/ 1931 w 1931"/>
                <a:gd name="T99" fmla="*/ 120 h 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1" h="120">
                  <a:moveTo>
                    <a:pt x="967" y="0"/>
                  </a:moveTo>
                  <a:lnTo>
                    <a:pt x="1066" y="0"/>
                  </a:lnTo>
                  <a:lnTo>
                    <a:pt x="1161" y="2"/>
                  </a:lnTo>
                  <a:lnTo>
                    <a:pt x="1253" y="4"/>
                  </a:lnTo>
                  <a:lnTo>
                    <a:pt x="1342" y="8"/>
                  </a:lnTo>
                  <a:lnTo>
                    <a:pt x="1426" y="12"/>
                  </a:lnTo>
                  <a:lnTo>
                    <a:pt x="1505" y="17"/>
                  </a:lnTo>
                  <a:lnTo>
                    <a:pt x="1581" y="23"/>
                  </a:lnTo>
                  <a:lnTo>
                    <a:pt x="1648" y="29"/>
                  </a:lnTo>
                  <a:lnTo>
                    <a:pt x="1711" y="36"/>
                  </a:lnTo>
                  <a:lnTo>
                    <a:pt x="1766" y="44"/>
                  </a:lnTo>
                  <a:lnTo>
                    <a:pt x="1815" y="52"/>
                  </a:lnTo>
                  <a:lnTo>
                    <a:pt x="1855" y="61"/>
                  </a:lnTo>
                  <a:lnTo>
                    <a:pt x="1886" y="69"/>
                  </a:lnTo>
                  <a:lnTo>
                    <a:pt x="1912" y="80"/>
                  </a:lnTo>
                  <a:lnTo>
                    <a:pt x="1927" y="88"/>
                  </a:lnTo>
                  <a:lnTo>
                    <a:pt x="1931" y="99"/>
                  </a:lnTo>
                  <a:lnTo>
                    <a:pt x="1927" y="107"/>
                  </a:lnTo>
                  <a:lnTo>
                    <a:pt x="1912" y="114"/>
                  </a:lnTo>
                  <a:lnTo>
                    <a:pt x="1889" y="118"/>
                  </a:lnTo>
                  <a:lnTo>
                    <a:pt x="1857" y="120"/>
                  </a:lnTo>
                  <a:lnTo>
                    <a:pt x="1817" y="120"/>
                  </a:lnTo>
                  <a:lnTo>
                    <a:pt x="1770" y="120"/>
                  </a:lnTo>
                  <a:lnTo>
                    <a:pt x="1716" y="116"/>
                  </a:lnTo>
                  <a:lnTo>
                    <a:pt x="1656" y="114"/>
                  </a:lnTo>
                  <a:lnTo>
                    <a:pt x="1589" y="109"/>
                  </a:lnTo>
                  <a:lnTo>
                    <a:pt x="1515" y="105"/>
                  </a:lnTo>
                  <a:lnTo>
                    <a:pt x="1437" y="101"/>
                  </a:lnTo>
                  <a:lnTo>
                    <a:pt x="1355" y="97"/>
                  </a:lnTo>
                  <a:lnTo>
                    <a:pt x="1266" y="92"/>
                  </a:lnTo>
                  <a:lnTo>
                    <a:pt x="1175" y="88"/>
                  </a:lnTo>
                  <a:lnTo>
                    <a:pt x="1080" y="86"/>
                  </a:lnTo>
                  <a:lnTo>
                    <a:pt x="981" y="86"/>
                  </a:lnTo>
                  <a:lnTo>
                    <a:pt x="882" y="86"/>
                  </a:lnTo>
                  <a:lnTo>
                    <a:pt x="785" y="88"/>
                  </a:lnTo>
                  <a:lnTo>
                    <a:pt x="692" y="92"/>
                  </a:lnTo>
                  <a:lnTo>
                    <a:pt x="604" y="97"/>
                  </a:lnTo>
                  <a:lnTo>
                    <a:pt x="517" y="101"/>
                  </a:lnTo>
                  <a:lnTo>
                    <a:pt x="437" y="105"/>
                  </a:lnTo>
                  <a:lnTo>
                    <a:pt x="361" y="109"/>
                  </a:lnTo>
                  <a:lnTo>
                    <a:pt x="291" y="114"/>
                  </a:lnTo>
                  <a:lnTo>
                    <a:pt x="226" y="116"/>
                  </a:lnTo>
                  <a:lnTo>
                    <a:pt x="169" y="120"/>
                  </a:lnTo>
                  <a:lnTo>
                    <a:pt x="120" y="120"/>
                  </a:lnTo>
                  <a:lnTo>
                    <a:pt x="78" y="120"/>
                  </a:lnTo>
                  <a:lnTo>
                    <a:pt x="45" y="118"/>
                  </a:lnTo>
                  <a:lnTo>
                    <a:pt x="21" y="114"/>
                  </a:lnTo>
                  <a:lnTo>
                    <a:pt x="4" y="107"/>
                  </a:lnTo>
                  <a:lnTo>
                    <a:pt x="0" y="99"/>
                  </a:lnTo>
                  <a:lnTo>
                    <a:pt x="4" y="88"/>
                  </a:lnTo>
                  <a:lnTo>
                    <a:pt x="19" y="80"/>
                  </a:lnTo>
                  <a:lnTo>
                    <a:pt x="45" y="69"/>
                  </a:lnTo>
                  <a:lnTo>
                    <a:pt x="76" y="61"/>
                  </a:lnTo>
                  <a:lnTo>
                    <a:pt x="116" y="52"/>
                  </a:lnTo>
                  <a:lnTo>
                    <a:pt x="165" y="44"/>
                  </a:lnTo>
                  <a:lnTo>
                    <a:pt x="222" y="36"/>
                  </a:lnTo>
                  <a:lnTo>
                    <a:pt x="283" y="29"/>
                  </a:lnTo>
                  <a:lnTo>
                    <a:pt x="353" y="23"/>
                  </a:lnTo>
                  <a:lnTo>
                    <a:pt x="426" y="17"/>
                  </a:lnTo>
                  <a:lnTo>
                    <a:pt x="507" y="12"/>
                  </a:lnTo>
                  <a:lnTo>
                    <a:pt x="591" y="8"/>
                  </a:lnTo>
                  <a:lnTo>
                    <a:pt x="680" y="4"/>
                  </a:lnTo>
                  <a:lnTo>
                    <a:pt x="772" y="2"/>
                  </a:lnTo>
                  <a:lnTo>
                    <a:pt x="867" y="0"/>
                  </a:lnTo>
                  <a:lnTo>
                    <a:pt x="967" y="0"/>
                  </a:lnTo>
                  <a:close/>
                </a:path>
              </a:pathLst>
            </a:custGeom>
            <a:solidFill>
              <a:srgbClr val="FFFFFF"/>
            </a:solidFill>
            <a:ln w="9525">
              <a:noFill/>
              <a:round/>
              <a:headEnd/>
              <a:tailEnd/>
            </a:ln>
          </p:spPr>
          <p:txBody>
            <a:bodyPr/>
            <a:lstStyle/>
            <a:p>
              <a:endParaRPr lang="en-US"/>
            </a:p>
          </p:txBody>
        </p:sp>
        <p:sp>
          <p:nvSpPr>
            <p:cNvPr id="134155" name="Freeform 14"/>
            <p:cNvSpPr>
              <a:spLocks/>
            </p:cNvSpPr>
            <p:nvPr/>
          </p:nvSpPr>
          <p:spPr bwMode="auto">
            <a:xfrm>
              <a:off x="745" y="3110"/>
              <a:ext cx="1544" cy="190"/>
            </a:xfrm>
            <a:custGeom>
              <a:avLst/>
              <a:gdLst>
                <a:gd name="T0" fmla="*/ 1483 w 1544"/>
                <a:gd name="T1" fmla="*/ 190 h 190"/>
                <a:gd name="T2" fmla="*/ 1544 w 1544"/>
                <a:gd name="T3" fmla="*/ 0 h 190"/>
                <a:gd name="T4" fmla="*/ 0 w 1544"/>
                <a:gd name="T5" fmla="*/ 0 h 190"/>
                <a:gd name="T6" fmla="*/ 70 w 1544"/>
                <a:gd name="T7" fmla="*/ 190 h 190"/>
                <a:gd name="T8" fmla="*/ 1483 w 1544"/>
                <a:gd name="T9" fmla="*/ 190 h 190"/>
                <a:gd name="T10" fmla="*/ 0 60000 65536"/>
                <a:gd name="T11" fmla="*/ 0 60000 65536"/>
                <a:gd name="T12" fmla="*/ 0 60000 65536"/>
                <a:gd name="T13" fmla="*/ 0 60000 65536"/>
                <a:gd name="T14" fmla="*/ 0 60000 65536"/>
                <a:gd name="T15" fmla="*/ 0 w 1544"/>
                <a:gd name="T16" fmla="*/ 0 h 190"/>
                <a:gd name="T17" fmla="*/ 1544 w 1544"/>
                <a:gd name="T18" fmla="*/ 190 h 190"/>
              </a:gdLst>
              <a:ahLst/>
              <a:cxnLst>
                <a:cxn ang="T10">
                  <a:pos x="T0" y="T1"/>
                </a:cxn>
                <a:cxn ang="T11">
                  <a:pos x="T2" y="T3"/>
                </a:cxn>
                <a:cxn ang="T12">
                  <a:pos x="T4" y="T5"/>
                </a:cxn>
                <a:cxn ang="T13">
                  <a:pos x="T6" y="T7"/>
                </a:cxn>
                <a:cxn ang="T14">
                  <a:pos x="T8" y="T9"/>
                </a:cxn>
              </a:cxnLst>
              <a:rect l="T15" t="T16" r="T17" b="T18"/>
              <a:pathLst>
                <a:path w="1544" h="190">
                  <a:moveTo>
                    <a:pt x="1483" y="190"/>
                  </a:moveTo>
                  <a:lnTo>
                    <a:pt x="1544" y="0"/>
                  </a:lnTo>
                  <a:lnTo>
                    <a:pt x="0" y="0"/>
                  </a:lnTo>
                  <a:lnTo>
                    <a:pt x="70" y="190"/>
                  </a:lnTo>
                  <a:lnTo>
                    <a:pt x="1483" y="190"/>
                  </a:lnTo>
                  <a:close/>
                </a:path>
              </a:pathLst>
            </a:custGeom>
            <a:solidFill>
              <a:srgbClr val="000000"/>
            </a:solidFill>
            <a:ln w="9525">
              <a:noFill/>
              <a:round/>
              <a:headEnd/>
              <a:tailEnd/>
            </a:ln>
          </p:spPr>
          <p:txBody>
            <a:bodyPr/>
            <a:lstStyle/>
            <a:p>
              <a:endParaRPr lang="en-US"/>
            </a:p>
          </p:txBody>
        </p:sp>
        <p:sp>
          <p:nvSpPr>
            <p:cNvPr id="134156" name="Freeform 15"/>
            <p:cNvSpPr>
              <a:spLocks/>
            </p:cNvSpPr>
            <p:nvPr/>
          </p:nvSpPr>
          <p:spPr bwMode="auto">
            <a:xfrm>
              <a:off x="815" y="3137"/>
              <a:ext cx="1411" cy="133"/>
            </a:xfrm>
            <a:custGeom>
              <a:avLst/>
              <a:gdLst>
                <a:gd name="T0" fmla="*/ 1369 w 1411"/>
                <a:gd name="T1" fmla="*/ 133 h 133"/>
                <a:gd name="T2" fmla="*/ 1411 w 1411"/>
                <a:gd name="T3" fmla="*/ 0 h 133"/>
                <a:gd name="T4" fmla="*/ 0 w 1411"/>
                <a:gd name="T5" fmla="*/ 0 h 133"/>
                <a:gd name="T6" fmla="*/ 48 w 1411"/>
                <a:gd name="T7" fmla="*/ 133 h 133"/>
                <a:gd name="T8" fmla="*/ 1369 w 1411"/>
                <a:gd name="T9" fmla="*/ 133 h 133"/>
                <a:gd name="T10" fmla="*/ 0 60000 65536"/>
                <a:gd name="T11" fmla="*/ 0 60000 65536"/>
                <a:gd name="T12" fmla="*/ 0 60000 65536"/>
                <a:gd name="T13" fmla="*/ 0 60000 65536"/>
                <a:gd name="T14" fmla="*/ 0 60000 65536"/>
                <a:gd name="T15" fmla="*/ 0 w 1411"/>
                <a:gd name="T16" fmla="*/ 0 h 133"/>
                <a:gd name="T17" fmla="*/ 1411 w 1411"/>
                <a:gd name="T18" fmla="*/ 133 h 133"/>
              </a:gdLst>
              <a:ahLst/>
              <a:cxnLst>
                <a:cxn ang="T10">
                  <a:pos x="T0" y="T1"/>
                </a:cxn>
                <a:cxn ang="T11">
                  <a:pos x="T2" y="T3"/>
                </a:cxn>
                <a:cxn ang="T12">
                  <a:pos x="T4" y="T5"/>
                </a:cxn>
                <a:cxn ang="T13">
                  <a:pos x="T6" y="T7"/>
                </a:cxn>
                <a:cxn ang="T14">
                  <a:pos x="T8" y="T9"/>
                </a:cxn>
              </a:cxnLst>
              <a:rect l="T15" t="T16" r="T17" b="T18"/>
              <a:pathLst>
                <a:path w="1411" h="133">
                  <a:moveTo>
                    <a:pt x="1369" y="133"/>
                  </a:moveTo>
                  <a:lnTo>
                    <a:pt x="1411" y="0"/>
                  </a:lnTo>
                  <a:lnTo>
                    <a:pt x="0" y="0"/>
                  </a:lnTo>
                  <a:lnTo>
                    <a:pt x="48" y="133"/>
                  </a:lnTo>
                  <a:lnTo>
                    <a:pt x="1369" y="133"/>
                  </a:lnTo>
                  <a:close/>
                </a:path>
              </a:pathLst>
            </a:custGeom>
            <a:solidFill>
              <a:srgbClr val="7BA62B"/>
            </a:solidFill>
            <a:ln w="9525">
              <a:noFill/>
              <a:round/>
              <a:headEnd/>
              <a:tailEnd/>
            </a:ln>
          </p:spPr>
          <p:txBody>
            <a:bodyPr/>
            <a:lstStyle/>
            <a:p>
              <a:endParaRPr lang="en-US"/>
            </a:p>
          </p:txBody>
        </p:sp>
        <p:sp>
          <p:nvSpPr>
            <p:cNvPr id="134157" name="Freeform 16"/>
            <p:cNvSpPr>
              <a:spLocks/>
            </p:cNvSpPr>
            <p:nvPr/>
          </p:nvSpPr>
          <p:spPr bwMode="auto">
            <a:xfrm>
              <a:off x="1747" y="3133"/>
              <a:ext cx="302" cy="142"/>
            </a:xfrm>
            <a:custGeom>
              <a:avLst/>
              <a:gdLst>
                <a:gd name="T0" fmla="*/ 302 w 302"/>
                <a:gd name="T1" fmla="*/ 0 h 142"/>
                <a:gd name="T2" fmla="*/ 270 w 302"/>
                <a:gd name="T3" fmla="*/ 142 h 142"/>
                <a:gd name="T4" fmla="*/ 19 w 302"/>
                <a:gd name="T5" fmla="*/ 142 h 142"/>
                <a:gd name="T6" fmla="*/ 0 w 302"/>
                <a:gd name="T7" fmla="*/ 0 h 142"/>
                <a:gd name="T8" fmla="*/ 302 w 302"/>
                <a:gd name="T9" fmla="*/ 0 h 142"/>
                <a:gd name="T10" fmla="*/ 0 60000 65536"/>
                <a:gd name="T11" fmla="*/ 0 60000 65536"/>
                <a:gd name="T12" fmla="*/ 0 60000 65536"/>
                <a:gd name="T13" fmla="*/ 0 60000 65536"/>
                <a:gd name="T14" fmla="*/ 0 60000 65536"/>
                <a:gd name="T15" fmla="*/ 0 w 302"/>
                <a:gd name="T16" fmla="*/ 0 h 142"/>
                <a:gd name="T17" fmla="*/ 302 w 302"/>
                <a:gd name="T18" fmla="*/ 142 h 142"/>
              </a:gdLst>
              <a:ahLst/>
              <a:cxnLst>
                <a:cxn ang="T10">
                  <a:pos x="T0" y="T1"/>
                </a:cxn>
                <a:cxn ang="T11">
                  <a:pos x="T2" y="T3"/>
                </a:cxn>
                <a:cxn ang="T12">
                  <a:pos x="T4" y="T5"/>
                </a:cxn>
                <a:cxn ang="T13">
                  <a:pos x="T6" y="T7"/>
                </a:cxn>
                <a:cxn ang="T14">
                  <a:pos x="T8" y="T9"/>
                </a:cxn>
              </a:cxnLst>
              <a:rect l="T15" t="T16" r="T17" b="T18"/>
              <a:pathLst>
                <a:path w="302" h="142">
                  <a:moveTo>
                    <a:pt x="302" y="0"/>
                  </a:moveTo>
                  <a:lnTo>
                    <a:pt x="270" y="142"/>
                  </a:lnTo>
                  <a:lnTo>
                    <a:pt x="19" y="142"/>
                  </a:lnTo>
                  <a:lnTo>
                    <a:pt x="0" y="0"/>
                  </a:lnTo>
                  <a:lnTo>
                    <a:pt x="302" y="0"/>
                  </a:lnTo>
                  <a:close/>
                </a:path>
              </a:pathLst>
            </a:custGeom>
            <a:solidFill>
              <a:srgbClr val="FFFFFF"/>
            </a:solidFill>
            <a:ln w="9525">
              <a:noFill/>
              <a:round/>
              <a:headEnd/>
              <a:tailEnd/>
            </a:ln>
          </p:spPr>
          <p:txBody>
            <a:bodyPr/>
            <a:lstStyle/>
            <a:p>
              <a:endParaRPr lang="en-US"/>
            </a:p>
          </p:txBody>
        </p:sp>
        <p:sp>
          <p:nvSpPr>
            <p:cNvPr id="134158" name="Freeform 17"/>
            <p:cNvSpPr>
              <a:spLocks/>
            </p:cNvSpPr>
            <p:nvPr/>
          </p:nvSpPr>
          <p:spPr bwMode="auto">
            <a:xfrm>
              <a:off x="926" y="3133"/>
              <a:ext cx="150" cy="139"/>
            </a:xfrm>
            <a:custGeom>
              <a:avLst/>
              <a:gdLst>
                <a:gd name="T0" fmla="*/ 110 w 150"/>
                <a:gd name="T1" fmla="*/ 0 h 139"/>
                <a:gd name="T2" fmla="*/ 110 w 150"/>
                <a:gd name="T3" fmla="*/ 0 h 139"/>
                <a:gd name="T4" fmla="*/ 150 w 150"/>
                <a:gd name="T5" fmla="*/ 139 h 139"/>
                <a:gd name="T6" fmla="*/ 55 w 150"/>
                <a:gd name="T7" fmla="*/ 139 h 139"/>
                <a:gd name="T8" fmla="*/ 0 w 150"/>
                <a:gd name="T9" fmla="*/ 2 h 139"/>
                <a:gd name="T10" fmla="*/ 110 w 150"/>
                <a:gd name="T11" fmla="*/ 0 h 139"/>
                <a:gd name="T12" fmla="*/ 0 60000 65536"/>
                <a:gd name="T13" fmla="*/ 0 60000 65536"/>
                <a:gd name="T14" fmla="*/ 0 60000 65536"/>
                <a:gd name="T15" fmla="*/ 0 60000 65536"/>
                <a:gd name="T16" fmla="*/ 0 60000 65536"/>
                <a:gd name="T17" fmla="*/ 0 60000 65536"/>
                <a:gd name="T18" fmla="*/ 0 w 150"/>
                <a:gd name="T19" fmla="*/ 0 h 139"/>
                <a:gd name="T20" fmla="*/ 150 w 150"/>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50" h="139">
                  <a:moveTo>
                    <a:pt x="110" y="0"/>
                  </a:moveTo>
                  <a:lnTo>
                    <a:pt x="110" y="0"/>
                  </a:lnTo>
                  <a:lnTo>
                    <a:pt x="150" y="139"/>
                  </a:lnTo>
                  <a:lnTo>
                    <a:pt x="55" y="139"/>
                  </a:lnTo>
                  <a:lnTo>
                    <a:pt x="0" y="2"/>
                  </a:lnTo>
                  <a:lnTo>
                    <a:pt x="110" y="0"/>
                  </a:lnTo>
                  <a:close/>
                </a:path>
              </a:pathLst>
            </a:custGeom>
            <a:solidFill>
              <a:srgbClr val="000000"/>
            </a:solidFill>
            <a:ln w="9525">
              <a:noFill/>
              <a:round/>
              <a:headEnd/>
              <a:tailEnd/>
            </a:ln>
          </p:spPr>
          <p:txBody>
            <a:bodyPr/>
            <a:lstStyle/>
            <a:p>
              <a:endParaRPr lang="en-US"/>
            </a:p>
          </p:txBody>
        </p:sp>
        <p:sp>
          <p:nvSpPr>
            <p:cNvPr id="134159" name="Freeform 18"/>
            <p:cNvSpPr>
              <a:spLocks/>
            </p:cNvSpPr>
            <p:nvPr/>
          </p:nvSpPr>
          <p:spPr bwMode="auto">
            <a:xfrm>
              <a:off x="1491" y="1557"/>
              <a:ext cx="654" cy="1572"/>
            </a:xfrm>
            <a:custGeom>
              <a:avLst/>
              <a:gdLst>
                <a:gd name="T0" fmla="*/ 0 w 654"/>
                <a:gd name="T1" fmla="*/ 5 h 1572"/>
                <a:gd name="T2" fmla="*/ 630 w 654"/>
                <a:gd name="T3" fmla="*/ 1572 h 1572"/>
                <a:gd name="T4" fmla="*/ 654 w 654"/>
                <a:gd name="T5" fmla="*/ 1572 h 1572"/>
                <a:gd name="T6" fmla="*/ 29 w 654"/>
                <a:gd name="T7" fmla="*/ 0 h 1572"/>
                <a:gd name="T8" fmla="*/ 0 w 654"/>
                <a:gd name="T9" fmla="*/ 5 h 1572"/>
                <a:gd name="T10" fmla="*/ 0 60000 65536"/>
                <a:gd name="T11" fmla="*/ 0 60000 65536"/>
                <a:gd name="T12" fmla="*/ 0 60000 65536"/>
                <a:gd name="T13" fmla="*/ 0 60000 65536"/>
                <a:gd name="T14" fmla="*/ 0 60000 65536"/>
                <a:gd name="T15" fmla="*/ 0 w 654"/>
                <a:gd name="T16" fmla="*/ 0 h 1572"/>
                <a:gd name="T17" fmla="*/ 654 w 654"/>
                <a:gd name="T18" fmla="*/ 1572 h 1572"/>
              </a:gdLst>
              <a:ahLst/>
              <a:cxnLst>
                <a:cxn ang="T10">
                  <a:pos x="T0" y="T1"/>
                </a:cxn>
                <a:cxn ang="T11">
                  <a:pos x="T2" y="T3"/>
                </a:cxn>
                <a:cxn ang="T12">
                  <a:pos x="T4" y="T5"/>
                </a:cxn>
                <a:cxn ang="T13">
                  <a:pos x="T6" y="T7"/>
                </a:cxn>
                <a:cxn ang="T14">
                  <a:pos x="T8" y="T9"/>
                </a:cxn>
              </a:cxnLst>
              <a:rect l="T15" t="T16" r="T17" b="T18"/>
              <a:pathLst>
                <a:path w="654" h="1572">
                  <a:moveTo>
                    <a:pt x="0" y="5"/>
                  </a:moveTo>
                  <a:lnTo>
                    <a:pt x="630" y="1572"/>
                  </a:lnTo>
                  <a:lnTo>
                    <a:pt x="654" y="1572"/>
                  </a:lnTo>
                  <a:lnTo>
                    <a:pt x="29" y="0"/>
                  </a:lnTo>
                  <a:lnTo>
                    <a:pt x="0" y="5"/>
                  </a:lnTo>
                  <a:close/>
                </a:path>
              </a:pathLst>
            </a:custGeom>
            <a:solidFill>
              <a:srgbClr val="000000"/>
            </a:solidFill>
            <a:ln w="9525">
              <a:noFill/>
              <a:round/>
              <a:headEnd/>
              <a:tailEnd/>
            </a:ln>
          </p:spPr>
          <p:txBody>
            <a:bodyPr/>
            <a:lstStyle/>
            <a:p>
              <a:endParaRPr lang="en-US"/>
            </a:p>
          </p:txBody>
        </p:sp>
        <p:sp>
          <p:nvSpPr>
            <p:cNvPr id="134160" name="Freeform 19"/>
            <p:cNvSpPr>
              <a:spLocks/>
            </p:cNvSpPr>
            <p:nvPr/>
          </p:nvSpPr>
          <p:spPr bwMode="auto">
            <a:xfrm>
              <a:off x="858" y="1547"/>
              <a:ext cx="647" cy="1578"/>
            </a:xfrm>
            <a:custGeom>
              <a:avLst/>
              <a:gdLst>
                <a:gd name="T0" fmla="*/ 647 w 647"/>
                <a:gd name="T1" fmla="*/ 0 h 1578"/>
                <a:gd name="T2" fmla="*/ 23 w 647"/>
                <a:gd name="T3" fmla="*/ 1578 h 1578"/>
                <a:gd name="T4" fmla="*/ 0 w 647"/>
                <a:gd name="T5" fmla="*/ 1578 h 1578"/>
                <a:gd name="T6" fmla="*/ 614 w 647"/>
                <a:gd name="T7" fmla="*/ 8 h 1578"/>
                <a:gd name="T8" fmla="*/ 647 w 647"/>
                <a:gd name="T9" fmla="*/ 0 h 1578"/>
                <a:gd name="T10" fmla="*/ 0 60000 65536"/>
                <a:gd name="T11" fmla="*/ 0 60000 65536"/>
                <a:gd name="T12" fmla="*/ 0 60000 65536"/>
                <a:gd name="T13" fmla="*/ 0 60000 65536"/>
                <a:gd name="T14" fmla="*/ 0 60000 65536"/>
                <a:gd name="T15" fmla="*/ 0 w 647"/>
                <a:gd name="T16" fmla="*/ 0 h 1578"/>
                <a:gd name="T17" fmla="*/ 647 w 647"/>
                <a:gd name="T18" fmla="*/ 1578 h 1578"/>
              </a:gdLst>
              <a:ahLst/>
              <a:cxnLst>
                <a:cxn ang="T10">
                  <a:pos x="T0" y="T1"/>
                </a:cxn>
                <a:cxn ang="T11">
                  <a:pos x="T2" y="T3"/>
                </a:cxn>
                <a:cxn ang="T12">
                  <a:pos x="T4" y="T5"/>
                </a:cxn>
                <a:cxn ang="T13">
                  <a:pos x="T6" y="T7"/>
                </a:cxn>
                <a:cxn ang="T14">
                  <a:pos x="T8" y="T9"/>
                </a:cxn>
              </a:cxnLst>
              <a:rect l="T15" t="T16" r="T17" b="T18"/>
              <a:pathLst>
                <a:path w="647" h="1578">
                  <a:moveTo>
                    <a:pt x="647" y="0"/>
                  </a:moveTo>
                  <a:lnTo>
                    <a:pt x="23" y="1578"/>
                  </a:lnTo>
                  <a:lnTo>
                    <a:pt x="0" y="1578"/>
                  </a:lnTo>
                  <a:lnTo>
                    <a:pt x="614" y="8"/>
                  </a:lnTo>
                  <a:lnTo>
                    <a:pt x="647" y="0"/>
                  </a:lnTo>
                  <a:close/>
                </a:path>
              </a:pathLst>
            </a:custGeom>
            <a:solidFill>
              <a:srgbClr val="000000"/>
            </a:solidFill>
            <a:ln w="9525">
              <a:noFill/>
              <a:round/>
              <a:headEnd/>
              <a:tailEnd/>
            </a:ln>
          </p:spPr>
          <p:txBody>
            <a:bodyPr/>
            <a:lstStyle/>
            <a:p>
              <a:endParaRPr lang="en-US"/>
            </a:p>
          </p:txBody>
        </p:sp>
        <p:sp>
          <p:nvSpPr>
            <p:cNvPr id="134161" name="Freeform 20"/>
            <p:cNvSpPr>
              <a:spLocks/>
            </p:cNvSpPr>
            <p:nvPr/>
          </p:nvSpPr>
          <p:spPr bwMode="auto">
            <a:xfrm>
              <a:off x="2645" y="796"/>
              <a:ext cx="308" cy="308"/>
            </a:xfrm>
            <a:custGeom>
              <a:avLst/>
              <a:gdLst>
                <a:gd name="T0" fmla="*/ 154 w 308"/>
                <a:gd name="T1" fmla="*/ 308 h 308"/>
                <a:gd name="T2" fmla="*/ 185 w 308"/>
                <a:gd name="T3" fmla="*/ 306 h 308"/>
                <a:gd name="T4" fmla="*/ 213 w 308"/>
                <a:gd name="T5" fmla="*/ 295 h 308"/>
                <a:gd name="T6" fmla="*/ 240 w 308"/>
                <a:gd name="T7" fmla="*/ 281 h 308"/>
                <a:gd name="T8" fmla="*/ 263 w 308"/>
                <a:gd name="T9" fmla="*/ 262 h 308"/>
                <a:gd name="T10" fmla="*/ 280 w 308"/>
                <a:gd name="T11" fmla="*/ 240 h 308"/>
                <a:gd name="T12" fmla="*/ 295 w 308"/>
                <a:gd name="T13" fmla="*/ 213 h 308"/>
                <a:gd name="T14" fmla="*/ 306 w 308"/>
                <a:gd name="T15" fmla="*/ 186 h 308"/>
                <a:gd name="T16" fmla="*/ 308 w 308"/>
                <a:gd name="T17" fmla="*/ 154 h 308"/>
                <a:gd name="T18" fmla="*/ 306 w 308"/>
                <a:gd name="T19" fmla="*/ 122 h 308"/>
                <a:gd name="T20" fmla="*/ 295 w 308"/>
                <a:gd name="T21" fmla="*/ 95 h 308"/>
                <a:gd name="T22" fmla="*/ 280 w 308"/>
                <a:gd name="T23" fmla="*/ 68 h 308"/>
                <a:gd name="T24" fmla="*/ 263 w 308"/>
                <a:gd name="T25" fmla="*/ 44 h 308"/>
                <a:gd name="T26" fmla="*/ 240 w 308"/>
                <a:gd name="T27" fmla="*/ 27 h 308"/>
                <a:gd name="T28" fmla="*/ 213 w 308"/>
                <a:gd name="T29" fmla="*/ 13 h 308"/>
                <a:gd name="T30" fmla="*/ 185 w 308"/>
                <a:gd name="T31" fmla="*/ 2 h 308"/>
                <a:gd name="T32" fmla="*/ 154 w 308"/>
                <a:gd name="T33" fmla="*/ 0 h 308"/>
                <a:gd name="T34" fmla="*/ 122 w 308"/>
                <a:gd name="T35" fmla="*/ 2 h 308"/>
                <a:gd name="T36" fmla="*/ 95 w 308"/>
                <a:gd name="T37" fmla="*/ 13 h 308"/>
                <a:gd name="T38" fmla="*/ 67 w 308"/>
                <a:gd name="T39" fmla="*/ 27 h 308"/>
                <a:gd name="T40" fmla="*/ 46 w 308"/>
                <a:gd name="T41" fmla="*/ 44 h 308"/>
                <a:gd name="T42" fmla="*/ 27 w 308"/>
                <a:gd name="T43" fmla="*/ 68 h 308"/>
                <a:gd name="T44" fmla="*/ 12 w 308"/>
                <a:gd name="T45" fmla="*/ 95 h 308"/>
                <a:gd name="T46" fmla="*/ 2 w 308"/>
                <a:gd name="T47" fmla="*/ 122 h 308"/>
                <a:gd name="T48" fmla="*/ 0 w 308"/>
                <a:gd name="T49" fmla="*/ 154 h 308"/>
                <a:gd name="T50" fmla="*/ 2 w 308"/>
                <a:gd name="T51" fmla="*/ 186 h 308"/>
                <a:gd name="T52" fmla="*/ 12 w 308"/>
                <a:gd name="T53" fmla="*/ 213 h 308"/>
                <a:gd name="T54" fmla="*/ 27 w 308"/>
                <a:gd name="T55" fmla="*/ 240 h 308"/>
                <a:gd name="T56" fmla="*/ 46 w 308"/>
                <a:gd name="T57" fmla="*/ 262 h 308"/>
                <a:gd name="T58" fmla="*/ 67 w 308"/>
                <a:gd name="T59" fmla="*/ 281 h 308"/>
                <a:gd name="T60" fmla="*/ 95 w 308"/>
                <a:gd name="T61" fmla="*/ 295 h 308"/>
                <a:gd name="T62" fmla="*/ 122 w 308"/>
                <a:gd name="T63" fmla="*/ 306 h 308"/>
                <a:gd name="T64" fmla="*/ 154 w 308"/>
                <a:gd name="T65" fmla="*/ 308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8"/>
                <a:gd name="T100" fmla="*/ 0 h 308"/>
                <a:gd name="T101" fmla="*/ 308 w 308"/>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8" h="308">
                  <a:moveTo>
                    <a:pt x="154" y="308"/>
                  </a:moveTo>
                  <a:lnTo>
                    <a:pt x="185" y="306"/>
                  </a:lnTo>
                  <a:lnTo>
                    <a:pt x="213" y="295"/>
                  </a:lnTo>
                  <a:lnTo>
                    <a:pt x="240" y="281"/>
                  </a:lnTo>
                  <a:lnTo>
                    <a:pt x="263" y="262"/>
                  </a:lnTo>
                  <a:lnTo>
                    <a:pt x="280" y="240"/>
                  </a:lnTo>
                  <a:lnTo>
                    <a:pt x="295" y="213"/>
                  </a:lnTo>
                  <a:lnTo>
                    <a:pt x="306" y="186"/>
                  </a:lnTo>
                  <a:lnTo>
                    <a:pt x="308" y="154"/>
                  </a:lnTo>
                  <a:lnTo>
                    <a:pt x="306" y="122"/>
                  </a:lnTo>
                  <a:lnTo>
                    <a:pt x="295" y="95"/>
                  </a:lnTo>
                  <a:lnTo>
                    <a:pt x="280" y="68"/>
                  </a:lnTo>
                  <a:lnTo>
                    <a:pt x="263" y="44"/>
                  </a:lnTo>
                  <a:lnTo>
                    <a:pt x="240" y="27"/>
                  </a:lnTo>
                  <a:lnTo>
                    <a:pt x="213" y="13"/>
                  </a:lnTo>
                  <a:lnTo>
                    <a:pt x="185" y="2"/>
                  </a:lnTo>
                  <a:lnTo>
                    <a:pt x="154" y="0"/>
                  </a:lnTo>
                  <a:lnTo>
                    <a:pt x="122" y="2"/>
                  </a:lnTo>
                  <a:lnTo>
                    <a:pt x="95" y="13"/>
                  </a:lnTo>
                  <a:lnTo>
                    <a:pt x="67" y="27"/>
                  </a:lnTo>
                  <a:lnTo>
                    <a:pt x="46" y="44"/>
                  </a:lnTo>
                  <a:lnTo>
                    <a:pt x="27" y="68"/>
                  </a:lnTo>
                  <a:lnTo>
                    <a:pt x="12" y="95"/>
                  </a:lnTo>
                  <a:lnTo>
                    <a:pt x="2" y="122"/>
                  </a:lnTo>
                  <a:lnTo>
                    <a:pt x="0" y="154"/>
                  </a:lnTo>
                  <a:lnTo>
                    <a:pt x="2" y="186"/>
                  </a:lnTo>
                  <a:lnTo>
                    <a:pt x="12" y="213"/>
                  </a:lnTo>
                  <a:lnTo>
                    <a:pt x="27" y="240"/>
                  </a:lnTo>
                  <a:lnTo>
                    <a:pt x="46" y="262"/>
                  </a:lnTo>
                  <a:lnTo>
                    <a:pt x="67" y="281"/>
                  </a:lnTo>
                  <a:lnTo>
                    <a:pt x="95" y="295"/>
                  </a:lnTo>
                  <a:lnTo>
                    <a:pt x="122" y="306"/>
                  </a:lnTo>
                  <a:lnTo>
                    <a:pt x="154" y="308"/>
                  </a:lnTo>
                  <a:close/>
                </a:path>
              </a:pathLst>
            </a:custGeom>
            <a:solidFill>
              <a:srgbClr val="000000"/>
            </a:solidFill>
            <a:ln w="9525">
              <a:noFill/>
              <a:round/>
              <a:headEnd/>
              <a:tailEnd/>
            </a:ln>
          </p:spPr>
          <p:txBody>
            <a:bodyPr/>
            <a:lstStyle/>
            <a:p>
              <a:endParaRPr lang="en-US"/>
            </a:p>
          </p:txBody>
        </p:sp>
        <p:sp>
          <p:nvSpPr>
            <p:cNvPr id="134162" name="Freeform 21"/>
            <p:cNvSpPr>
              <a:spLocks/>
            </p:cNvSpPr>
            <p:nvPr/>
          </p:nvSpPr>
          <p:spPr bwMode="auto">
            <a:xfrm>
              <a:off x="2676" y="826"/>
              <a:ext cx="245" cy="248"/>
            </a:xfrm>
            <a:custGeom>
              <a:avLst/>
              <a:gdLst>
                <a:gd name="T0" fmla="*/ 123 w 245"/>
                <a:gd name="T1" fmla="*/ 248 h 248"/>
                <a:gd name="T2" fmla="*/ 148 w 245"/>
                <a:gd name="T3" fmla="*/ 246 h 248"/>
                <a:gd name="T4" fmla="*/ 171 w 245"/>
                <a:gd name="T5" fmla="*/ 238 h 248"/>
                <a:gd name="T6" fmla="*/ 192 w 245"/>
                <a:gd name="T7" fmla="*/ 227 h 248"/>
                <a:gd name="T8" fmla="*/ 209 w 245"/>
                <a:gd name="T9" fmla="*/ 210 h 248"/>
                <a:gd name="T10" fmla="*/ 224 w 245"/>
                <a:gd name="T11" fmla="*/ 194 h 248"/>
                <a:gd name="T12" fmla="*/ 237 w 245"/>
                <a:gd name="T13" fmla="*/ 173 h 248"/>
                <a:gd name="T14" fmla="*/ 243 w 245"/>
                <a:gd name="T15" fmla="*/ 149 h 248"/>
                <a:gd name="T16" fmla="*/ 245 w 245"/>
                <a:gd name="T17" fmla="*/ 124 h 248"/>
                <a:gd name="T18" fmla="*/ 243 w 245"/>
                <a:gd name="T19" fmla="*/ 99 h 248"/>
                <a:gd name="T20" fmla="*/ 237 w 245"/>
                <a:gd name="T21" fmla="*/ 75 h 248"/>
                <a:gd name="T22" fmla="*/ 224 w 245"/>
                <a:gd name="T23" fmla="*/ 54 h 248"/>
                <a:gd name="T24" fmla="*/ 209 w 245"/>
                <a:gd name="T25" fmla="*/ 35 h 248"/>
                <a:gd name="T26" fmla="*/ 192 w 245"/>
                <a:gd name="T27" fmla="*/ 21 h 248"/>
                <a:gd name="T28" fmla="*/ 171 w 245"/>
                <a:gd name="T29" fmla="*/ 10 h 248"/>
                <a:gd name="T30" fmla="*/ 148 w 245"/>
                <a:gd name="T31" fmla="*/ 2 h 248"/>
                <a:gd name="T32" fmla="*/ 123 w 245"/>
                <a:gd name="T33" fmla="*/ 0 h 248"/>
                <a:gd name="T34" fmla="*/ 97 w 245"/>
                <a:gd name="T35" fmla="*/ 2 h 248"/>
                <a:gd name="T36" fmla="*/ 74 w 245"/>
                <a:gd name="T37" fmla="*/ 10 h 248"/>
                <a:gd name="T38" fmla="*/ 55 w 245"/>
                <a:gd name="T39" fmla="*/ 21 h 248"/>
                <a:gd name="T40" fmla="*/ 36 w 245"/>
                <a:gd name="T41" fmla="*/ 35 h 248"/>
                <a:gd name="T42" fmla="*/ 21 w 245"/>
                <a:gd name="T43" fmla="*/ 54 h 248"/>
                <a:gd name="T44" fmla="*/ 11 w 245"/>
                <a:gd name="T45" fmla="*/ 75 h 248"/>
                <a:gd name="T46" fmla="*/ 2 w 245"/>
                <a:gd name="T47" fmla="*/ 99 h 248"/>
                <a:gd name="T48" fmla="*/ 0 w 245"/>
                <a:gd name="T49" fmla="*/ 124 h 248"/>
                <a:gd name="T50" fmla="*/ 2 w 245"/>
                <a:gd name="T51" fmla="*/ 149 h 248"/>
                <a:gd name="T52" fmla="*/ 11 w 245"/>
                <a:gd name="T53" fmla="*/ 173 h 248"/>
                <a:gd name="T54" fmla="*/ 21 w 245"/>
                <a:gd name="T55" fmla="*/ 194 h 248"/>
                <a:gd name="T56" fmla="*/ 36 w 245"/>
                <a:gd name="T57" fmla="*/ 210 h 248"/>
                <a:gd name="T58" fmla="*/ 55 w 245"/>
                <a:gd name="T59" fmla="*/ 227 h 248"/>
                <a:gd name="T60" fmla="*/ 74 w 245"/>
                <a:gd name="T61" fmla="*/ 238 h 248"/>
                <a:gd name="T62" fmla="*/ 97 w 245"/>
                <a:gd name="T63" fmla="*/ 246 h 248"/>
                <a:gd name="T64" fmla="*/ 123 w 245"/>
                <a:gd name="T65" fmla="*/ 248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8"/>
                <a:gd name="T101" fmla="*/ 245 w 245"/>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8">
                  <a:moveTo>
                    <a:pt x="123" y="248"/>
                  </a:moveTo>
                  <a:lnTo>
                    <a:pt x="148" y="246"/>
                  </a:lnTo>
                  <a:lnTo>
                    <a:pt x="171" y="238"/>
                  </a:lnTo>
                  <a:lnTo>
                    <a:pt x="192" y="227"/>
                  </a:lnTo>
                  <a:lnTo>
                    <a:pt x="209" y="210"/>
                  </a:lnTo>
                  <a:lnTo>
                    <a:pt x="224" y="194"/>
                  </a:lnTo>
                  <a:lnTo>
                    <a:pt x="237" y="173"/>
                  </a:lnTo>
                  <a:lnTo>
                    <a:pt x="243" y="149"/>
                  </a:lnTo>
                  <a:lnTo>
                    <a:pt x="245" y="124"/>
                  </a:lnTo>
                  <a:lnTo>
                    <a:pt x="243" y="99"/>
                  </a:lnTo>
                  <a:lnTo>
                    <a:pt x="237" y="75"/>
                  </a:lnTo>
                  <a:lnTo>
                    <a:pt x="224" y="54"/>
                  </a:lnTo>
                  <a:lnTo>
                    <a:pt x="209" y="35"/>
                  </a:lnTo>
                  <a:lnTo>
                    <a:pt x="192" y="21"/>
                  </a:lnTo>
                  <a:lnTo>
                    <a:pt x="171" y="10"/>
                  </a:lnTo>
                  <a:lnTo>
                    <a:pt x="148" y="2"/>
                  </a:lnTo>
                  <a:lnTo>
                    <a:pt x="123" y="0"/>
                  </a:lnTo>
                  <a:lnTo>
                    <a:pt x="97" y="2"/>
                  </a:lnTo>
                  <a:lnTo>
                    <a:pt x="74" y="10"/>
                  </a:lnTo>
                  <a:lnTo>
                    <a:pt x="55" y="21"/>
                  </a:lnTo>
                  <a:lnTo>
                    <a:pt x="36" y="35"/>
                  </a:lnTo>
                  <a:lnTo>
                    <a:pt x="21" y="54"/>
                  </a:lnTo>
                  <a:lnTo>
                    <a:pt x="11" y="75"/>
                  </a:lnTo>
                  <a:lnTo>
                    <a:pt x="2" y="99"/>
                  </a:lnTo>
                  <a:lnTo>
                    <a:pt x="0" y="124"/>
                  </a:lnTo>
                  <a:lnTo>
                    <a:pt x="2" y="149"/>
                  </a:lnTo>
                  <a:lnTo>
                    <a:pt x="11" y="173"/>
                  </a:lnTo>
                  <a:lnTo>
                    <a:pt x="21" y="194"/>
                  </a:lnTo>
                  <a:lnTo>
                    <a:pt x="36" y="210"/>
                  </a:lnTo>
                  <a:lnTo>
                    <a:pt x="55" y="227"/>
                  </a:lnTo>
                  <a:lnTo>
                    <a:pt x="74" y="238"/>
                  </a:lnTo>
                  <a:lnTo>
                    <a:pt x="97" y="246"/>
                  </a:lnTo>
                  <a:lnTo>
                    <a:pt x="123" y="248"/>
                  </a:lnTo>
                  <a:close/>
                </a:path>
              </a:pathLst>
            </a:custGeom>
            <a:solidFill>
              <a:srgbClr val="7BA62B"/>
            </a:solidFill>
            <a:ln w="9525">
              <a:noFill/>
              <a:round/>
              <a:headEnd/>
              <a:tailEnd/>
            </a:ln>
          </p:spPr>
          <p:txBody>
            <a:bodyPr/>
            <a:lstStyle/>
            <a:p>
              <a:endParaRPr lang="en-US"/>
            </a:p>
          </p:txBody>
        </p:sp>
        <p:sp>
          <p:nvSpPr>
            <p:cNvPr id="134163" name="Freeform 22"/>
            <p:cNvSpPr>
              <a:spLocks/>
            </p:cNvSpPr>
            <p:nvPr/>
          </p:nvSpPr>
          <p:spPr bwMode="auto">
            <a:xfrm>
              <a:off x="2773" y="855"/>
              <a:ext cx="97" cy="99"/>
            </a:xfrm>
            <a:custGeom>
              <a:avLst/>
              <a:gdLst>
                <a:gd name="T0" fmla="*/ 51 w 97"/>
                <a:gd name="T1" fmla="*/ 99 h 99"/>
                <a:gd name="T2" fmla="*/ 70 w 97"/>
                <a:gd name="T3" fmla="*/ 95 h 99"/>
                <a:gd name="T4" fmla="*/ 85 w 97"/>
                <a:gd name="T5" fmla="*/ 84 h 99"/>
                <a:gd name="T6" fmla="*/ 93 w 97"/>
                <a:gd name="T7" fmla="*/ 68 h 99"/>
                <a:gd name="T8" fmla="*/ 97 w 97"/>
                <a:gd name="T9" fmla="*/ 49 h 99"/>
                <a:gd name="T10" fmla="*/ 93 w 97"/>
                <a:gd name="T11" fmla="*/ 30 h 99"/>
                <a:gd name="T12" fmla="*/ 85 w 97"/>
                <a:gd name="T13" fmla="*/ 15 h 99"/>
                <a:gd name="T14" fmla="*/ 70 w 97"/>
                <a:gd name="T15" fmla="*/ 4 h 99"/>
                <a:gd name="T16" fmla="*/ 51 w 97"/>
                <a:gd name="T17" fmla="*/ 0 h 99"/>
                <a:gd name="T18" fmla="*/ 32 w 97"/>
                <a:gd name="T19" fmla="*/ 4 h 99"/>
                <a:gd name="T20" fmla="*/ 15 w 97"/>
                <a:gd name="T21" fmla="*/ 15 h 99"/>
                <a:gd name="T22" fmla="*/ 5 w 97"/>
                <a:gd name="T23" fmla="*/ 30 h 99"/>
                <a:gd name="T24" fmla="*/ 0 w 97"/>
                <a:gd name="T25" fmla="*/ 49 h 99"/>
                <a:gd name="T26" fmla="*/ 5 w 97"/>
                <a:gd name="T27" fmla="*/ 68 h 99"/>
                <a:gd name="T28" fmla="*/ 15 w 97"/>
                <a:gd name="T29" fmla="*/ 84 h 99"/>
                <a:gd name="T30" fmla="*/ 32 w 97"/>
                <a:gd name="T31" fmla="*/ 95 h 99"/>
                <a:gd name="T32" fmla="*/ 51 w 97"/>
                <a:gd name="T33" fmla="*/ 99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99"/>
                <a:gd name="T53" fmla="*/ 97 w 97"/>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99">
                  <a:moveTo>
                    <a:pt x="51" y="99"/>
                  </a:moveTo>
                  <a:lnTo>
                    <a:pt x="70" y="95"/>
                  </a:lnTo>
                  <a:lnTo>
                    <a:pt x="85" y="84"/>
                  </a:lnTo>
                  <a:lnTo>
                    <a:pt x="93" y="68"/>
                  </a:lnTo>
                  <a:lnTo>
                    <a:pt x="97" y="49"/>
                  </a:lnTo>
                  <a:lnTo>
                    <a:pt x="93" y="30"/>
                  </a:lnTo>
                  <a:lnTo>
                    <a:pt x="85" y="15"/>
                  </a:lnTo>
                  <a:lnTo>
                    <a:pt x="70" y="4"/>
                  </a:lnTo>
                  <a:lnTo>
                    <a:pt x="51" y="0"/>
                  </a:lnTo>
                  <a:lnTo>
                    <a:pt x="32" y="4"/>
                  </a:lnTo>
                  <a:lnTo>
                    <a:pt x="15" y="15"/>
                  </a:lnTo>
                  <a:lnTo>
                    <a:pt x="5" y="30"/>
                  </a:lnTo>
                  <a:lnTo>
                    <a:pt x="0" y="49"/>
                  </a:lnTo>
                  <a:lnTo>
                    <a:pt x="5" y="68"/>
                  </a:lnTo>
                  <a:lnTo>
                    <a:pt x="15" y="84"/>
                  </a:lnTo>
                  <a:lnTo>
                    <a:pt x="32" y="95"/>
                  </a:lnTo>
                  <a:lnTo>
                    <a:pt x="51" y="99"/>
                  </a:lnTo>
                  <a:close/>
                </a:path>
              </a:pathLst>
            </a:custGeom>
            <a:solidFill>
              <a:srgbClr val="FFFFFF"/>
            </a:solidFill>
            <a:ln w="9525">
              <a:noFill/>
              <a:round/>
              <a:headEnd/>
              <a:tailEnd/>
            </a:ln>
          </p:spPr>
          <p:txBody>
            <a:bodyPr/>
            <a:lstStyle/>
            <a:p>
              <a:endParaRPr lang="en-US"/>
            </a:p>
          </p:txBody>
        </p:sp>
        <p:sp>
          <p:nvSpPr>
            <p:cNvPr id="134164" name="Freeform 23"/>
            <p:cNvSpPr>
              <a:spLocks/>
            </p:cNvSpPr>
            <p:nvPr/>
          </p:nvSpPr>
          <p:spPr bwMode="auto">
            <a:xfrm>
              <a:off x="2476" y="1334"/>
              <a:ext cx="637" cy="2343"/>
            </a:xfrm>
            <a:custGeom>
              <a:avLst/>
              <a:gdLst>
                <a:gd name="T0" fmla="*/ 4 w 637"/>
                <a:gd name="T1" fmla="*/ 120 h 2343"/>
                <a:gd name="T2" fmla="*/ 13 w 637"/>
                <a:gd name="T3" fmla="*/ 150 h 2343"/>
                <a:gd name="T4" fmla="*/ 32 w 637"/>
                <a:gd name="T5" fmla="*/ 230 h 2343"/>
                <a:gd name="T6" fmla="*/ 61 w 637"/>
                <a:gd name="T7" fmla="*/ 348 h 2343"/>
                <a:gd name="T8" fmla="*/ 93 w 637"/>
                <a:gd name="T9" fmla="*/ 496 h 2343"/>
                <a:gd name="T10" fmla="*/ 126 w 637"/>
                <a:gd name="T11" fmla="*/ 660 h 2343"/>
                <a:gd name="T12" fmla="*/ 156 w 637"/>
                <a:gd name="T13" fmla="*/ 831 h 2343"/>
                <a:gd name="T14" fmla="*/ 177 w 637"/>
                <a:gd name="T15" fmla="*/ 996 h 2343"/>
                <a:gd name="T16" fmla="*/ 186 w 637"/>
                <a:gd name="T17" fmla="*/ 1143 h 2343"/>
                <a:gd name="T18" fmla="*/ 179 w 637"/>
                <a:gd name="T19" fmla="*/ 1282 h 2343"/>
                <a:gd name="T20" fmla="*/ 158 w 637"/>
                <a:gd name="T21" fmla="*/ 1424 h 2343"/>
                <a:gd name="T22" fmla="*/ 129 w 637"/>
                <a:gd name="T23" fmla="*/ 1567 h 2343"/>
                <a:gd name="T24" fmla="*/ 95 w 637"/>
                <a:gd name="T25" fmla="*/ 1706 h 2343"/>
                <a:gd name="T26" fmla="*/ 59 w 637"/>
                <a:gd name="T27" fmla="*/ 1837 h 2343"/>
                <a:gd name="T28" fmla="*/ 29 w 637"/>
                <a:gd name="T29" fmla="*/ 1957 h 2343"/>
                <a:gd name="T30" fmla="*/ 8 w 637"/>
                <a:gd name="T31" fmla="*/ 2063 h 2343"/>
                <a:gd name="T32" fmla="*/ 0 w 637"/>
                <a:gd name="T33" fmla="*/ 2147 h 2343"/>
                <a:gd name="T34" fmla="*/ 8 w 637"/>
                <a:gd name="T35" fmla="*/ 2200 h 2343"/>
                <a:gd name="T36" fmla="*/ 32 w 637"/>
                <a:gd name="T37" fmla="*/ 2240 h 2343"/>
                <a:gd name="T38" fmla="*/ 65 w 637"/>
                <a:gd name="T39" fmla="*/ 2274 h 2343"/>
                <a:gd name="T40" fmla="*/ 105 w 637"/>
                <a:gd name="T41" fmla="*/ 2299 h 2343"/>
                <a:gd name="T42" fmla="*/ 152 w 637"/>
                <a:gd name="T43" fmla="*/ 2318 h 2343"/>
                <a:gd name="T44" fmla="*/ 196 w 637"/>
                <a:gd name="T45" fmla="*/ 2331 h 2343"/>
                <a:gd name="T46" fmla="*/ 240 w 637"/>
                <a:gd name="T47" fmla="*/ 2339 h 2343"/>
                <a:gd name="T48" fmla="*/ 276 w 637"/>
                <a:gd name="T49" fmla="*/ 2343 h 2343"/>
                <a:gd name="T50" fmla="*/ 388 w 637"/>
                <a:gd name="T51" fmla="*/ 2339 h 2343"/>
                <a:gd name="T52" fmla="*/ 426 w 637"/>
                <a:gd name="T53" fmla="*/ 2333 h 2343"/>
                <a:gd name="T54" fmla="*/ 466 w 637"/>
                <a:gd name="T55" fmla="*/ 2324 h 2343"/>
                <a:gd name="T56" fmla="*/ 508 w 637"/>
                <a:gd name="T57" fmla="*/ 2310 h 2343"/>
                <a:gd name="T58" fmla="*/ 548 w 637"/>
                <a:gd name="T59" fmla="*/ 2291 h 2343"/>
                <a:gd name="T60" fmla="*/ 582 w 637"/>
                <a:gd name="T61" fmla="*/ 2265 h 2343"/>
                <a:gd name="T62" fmla="*/ 612 w 637"/>
                <a:gd name="T63" fmla="*/ 2234 h 2343"/>
                <a:gd name="T64" fmla="*/ 631 w 637"/>
                <a:gd name="T65" fmla="*/ 2196 h 2343"/>
                <a:gd name="T66" fmla="*/ 637 w 637"/>
                <a:gd name="T67" fmla="*/ 2147 h 2343"/>
                <a:gd name="T68" fmla="*/ 629 w 637"/>
                <a:gd name="T69" fmla="*/ 2063 h 2343"/>
                <a:gd name="T70" fmla="*/ 607 w 637"/>
                <a:gd name="T71" fmla="*/ 1957 h 2343"/>
                <a:gd name="T72" fmla="*/ 578 w 637"/>
                <a:gd name="T73" fmla="*/ 1837 h 2343"/>
                <a:gd name="T74" fmla="*/ 542 w 637"/>
                <a:gd name="T75" fmla="*/ 1706 h 2343"/>
                <a:gd name="T76" fmla="*/ 508 w 637"/>
                <a:gd name="T77" fmla="*/ 1567 h 2343"/>
                <a:gd name="T78" fmla="*/ 479 w 637"/>
                <a:gd name="T79" fmla="*/ 1424 h 2343"/>
                <a:gd name="T80" fmla="*/ 458 w 637"/>
                <a:gd name="T81" fmla="*/ 1282 h 2343"/>
                <a:gd name="T82" fmla="*/ 451 w 637"/>
                <a:gd name="T83" fmla="*/ 1143 h 2343"/>
                <a:gd name="T84" fmla="*/ 460 w 637"/>
                <a:gd name="T85" fmla="*/ 1008 h 2343"/>
                <a:gd name="T86" fmla="*/ 477 w 637"/>
                <a:gd name="T87" fmla="*/ 858 h 2343"/>
                <a:gd name="T88" fmla="*/ 504 w 637"/>
                <a:gd name="T89" fmla="*/ 702 h 2343"/>
                <a:gd name="T90" fmla="*/ 534 w 637"/>
                <a:gd name="T91" fmla="*/ 550 h 2343"/>
                <a:gd name="T92" fmla="*/ 563 w 637"/>
                <a:gd name="T93" fmla="*/ 407 h 2343"/>
                <a:gd name="T94" fmla="*/ 593 w 637"/>
                <a:gd name="T95" fmla="*/ 285 h 2343"/>
                <a:gd name="T96" fmla="*/ 614 w 637"/>
                <a:gd name="T97" fmla="*/ 192 h 2343"/>
                <a:gd name="T98" fmla="*/ 629 w 637"/>
                <a:gd name="T99" fmla="*/ 135 h 2343"/>
                <a:gd name="T100" fmla="*/ 325 w 637"/>
                <a:gd name="T101" fmla="*/ 0 h 2343"/>
                <a:gd name="T102" fmla="*/ 4 w 637"/>
                <a:gd name="T103" fmla="*/ 120 h 23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7"/>
                <a:gd name="T157" fmla="*/ 0 h 2343"/>
                <a:gd name="T158" fmla="*/ 637 w 637"/>
                <a:gd name="T159" fmla="*/ 2343 h 23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7" h="2343">
                  <a:moveTo>
                    <a:pt x="4" y="120"/>
                  </a:moveTo>
                  <a:lnTo>
                    <a:pt x="13" y="150"/>
                  </a:lnTo>
                  <a:lnTo>
                    <a:pt x="32" y="230"/>
                  </a:lnTo>
                  <a:lnTo>
                    <a:pt x="61" y="348"/>
                  </a:lnTo>
                  <a:lnTo>
                    <a:pt x="93" y="496"/>
                  </a:lnTo>
                  <a:lnTo>
                    <a:pt x="126" y="660"/>
                  </a:lnTo>
                  <a:lnTo>
                    <a:pt x="156" y="831"/>
                  </a:lnTo>
                  <a:lnTo>
                    <a:pt x="177" y="996"/>
                  </a:lnTo>
                  <a:lnTo>
                    <a:pt x="186" y="1143"/>
                  </a:lnTo>
                  <a:lnTo>
                    <a:pt x="179" y="1282"/>
                  </a:lnTo>
                  <a:lnTo>
                    <a:pt x="158" y="1424"/>
                  </a:lnTo>
                  <a:lnTo>
                    <a:pt x="129" y="1567"/>
                  </a:lnTo>
                  <a:lnTo>
                    <a:pt x="95" y="1706"/>
                  </a:lnTo>
                  <a:lnTo>
                    <a:pt x="59" y="1837"/>
                  </a:lnTo>
                  <a:lnTo>
                    <a:pt x="29" y="1957"/>
                  </a:lnTo>
                  <a:lnTo>
                    <a:pt x="8" y="2063"/>
                  </a:lnTo>
                  <a:lnTo>
                    <a:pt x="0" y="2147"/>
                  </a:lnTo>
                  <a:lnTo>
                    <a:pt x="8" y="2200"/>
                  </a:lnTo>
                  <a:lnTo>
                    <a:pt x="32" y="2240"/>
                  </a:lnTo>
                  <a:lnTo>
                    <a:pt x="65" y="2274"/>
                  </a:lnTo>
                  <a:lnTo>
                    <a:pt x="105" y="2299"/>
                  </a:lnTo>
                  <a:lnTo>
                    <a:pt x="152" y="2318"/>
                  </a:lnTo>
                  <a:lnTo>
                    <a:pt x="196" y="2331"/>
                  </a:lnTo>
                  <a:lnTo>
                    <a:pt x="240" y="2339"/>
                  </a:lnTo>
                  <a:lnTo>
                    <a:pt x="276" y="2343"/>
                  </a:lnTo>
                  <a:lnTo>
                    <a:pt x="388" y="2339"/>
                  </a:lnTo>
                  <a:lnTo>
                    <a:pt x="426" y="2333"/>
                  </a:lnTo>
                  <a:lnTo>
                    <a:pt x="466" y="2324"/>
                  </a:lnTo>
                  <a:lnTo>
                    <a:pt x="508" y="2310"/>
                  </a:lnTo>
                  <a:lnTo>
                    <a:pt x="548" y="2291"/>
                  </a:lnTo>
                  <a:lnTo>
                    <a:pt x="582" y="2265"/>
                  </a:lnTo>
                  <a:lnTo>
                    <a:pt x="612" y="2234"/>
                  </a:lnTo>
                  <a:lnTo>
                    <a:pt x="631" y="2196"/>
                  </a:lnTo>
                  <a:lnTo>
                    <a:pt x="637" y="2147"/>
                  </a:lnTo>
                  <a:lnTo>
                    <a:pt x="629" y="2063"/>
                  </a:lnTo>
                  <a:lnTo>
                    <a:pt x="607" y="1957"/>
                  </a:lnTo>
                  <a:lnTo>
                    <a:pt x="578" y="1837"/>
                  </a:lnTo>
                  <a:lnTo>
                    <a:pt x="542" y="1706"/>
                  </a:lnTo>
                  <a:lnTo>
                    <a:pt x="508" y="1567"/>
                  </a:lnTo>
                  <a:lnTo>
                    <a:pt x="479" y="1424"/>
                  </a:lnTo>
                  <a:lnTo>
                    <a:pt x="458" y="1282"/>
                  </a:lnTo>
                  <a:lnTo>
                    <a:pt x="451" y="1143"/>
                  </a:lnTo>
                  <a:lnTo>
                    <a:pt x="460" y="1008"/>
                  </a:lnTo>
                  <a:lnTo>
                    <a:pt x="477" y="858"/>
                  </a:lnTo>
                  <a:lnTo>
                    <a:pt x="504" y="702"/>
                  </a:lnTo>
                  <a:lnTo>
                    <a:pt x="534" y="550"/>
                  </a:lnTo>
                  <a:lnTo>
                    <a:pt x="563" y="407"/>
                  </a:lnTo>
                  <a:lnTo>
                    <a:pt x="593" y="285"/>
                  </a:lnTo>
                  <a:lnTo>
                    <a:pt x="614" y="192"/>
                  </a:lnTo>
                  <a:lnTo>
                    <a:pt x="629" y="135"/>
                  </a:lnTo>
                  <a:lnTo>
                    <a:pt x="325" y="0"/>
                  </a:lnTo>
                  <a:lnTo>
                    <a:pt x="4" y="120"/>
                  </a:lnTo>
                  <a:close/>
                </a:path>
              </a:pathLst>
            </a:custGeom>
            <a:solidFill>
              <a:srgbClr val="000000"/>
            </a:solidFill>
            <a:ln w="9525">
              <a:noFill/>
              <a:round/>
              <a:headEnd/>
              <a:tailEnd/>
            </a:ln>
          </p:spPr>
          <p:txBody>
            <a:bodyPr/>
            <a:lstStyle/>
            <a:p>
              <a:endParaRPr lang="en-US"/>
            </a:p>
          </p:txBody>
        </p:sp>
        <p:sp>
          <p:nvSpPr>
            <p:cNvPr id="134165" name="Freeform 24"/>
            <p:cNvSpPr>
              <a:spLocks/>
            </p:cNvSpPr>
            <p:nvPr/>
          </p:nvSpPr>
          <p:spPr bwMode="auto">
            <a:xfrm>
              <a:off x="2400" y="3652"/>
              <a:ext cx="797" cy="154"/>
            </a:xfrm>
            <a:custGeom>
              <a:avLst/>
              <a:gdLst>
                <a:gd name="T0" fmla="*/ 441 w 797"/>
                <a:gd name="T1" fmla="*/ 154 h 154"/>
                <a:gd name="T2" fmla="*/ 519 w 797"/>
                <a:gd name="T3" fmla="*/ 150 h 154"/>
                <a:gd name="T4" fmla="*/ 589 w 797"/>
                <a:gd name="T5" fmla="*/ 146 h 154"/>
                <a:gd name="T6" fmla="*/ 652 w 797"/>
                <a:gd name="T7" fmla="*/ 137 h 154"/>
                <a:gd name="T8" fmla="*/ 707 w 797"/>
                <a:gd name="T9" fmla="*/ 127 h 154"/>
                <a:gd name="T10" fmla="*/ 749 w 797"/>
                <a:gd name="T11" fmla="*/ 114 h 154"/>
                <a:gd name="T12" fmla="*/ 778 w 797"/>
                <a:gd name="T13" fmla="*/ 101 h 154"/>
                <a:gd name="T14" fmla="*/ 795 w 797"/>
                <a:gd name="T15" fmla="*/ 87 h 154"/>
                <a:gd name="T16" fmla="*/ 795 w 797"/>
                <a:gd name="T17" fmla="*/ 70 h 154"/>
                <a:gd name="T18" fmla="*/ 778 w 797"/>
                <a:gd name="T19" fmla="*/ 55 h 154"/>
                <a:gd name="T20" fmla="*/ 749 w 797"/>
                <a:gd name="T21" fmla="*/ 42 h 154"/>
                <a:gd name="T22" fmla="*/ 707 w 797"/>
                <a:gd name="T23" fmla="*/ 30 h 154"/>
                <a:gd name="T24" fmla="*/ 652 w 797"/>
                <a:gd name="T25" fmla="*/ 19 h 154"/>
                <a:gd name="T26" fmla="*/ 589 w 797"/>
                <a:gd name="T27" fmla="*/ 11 h 154"/>
                <a:gd name="T28" fmla="*/ 519 w 797"/>
                <a:gd name="T29" fmla="*/ 4 h 154"/>
                <a:gd name="T30" fmla="*/ 441 w 797"/>
                <a:gd name="T31" fmla="*/ 0 h 154"/>
                <a:gd name="T32" fmla="*/ 361 w 797"/>
                <a:gd name="T33" fmla="*/ 0 h 154"/>
                <a:gd name="T34" fmla="*/ 281 w 797"/>
                <a:gd name="T35" fmla="*/ 4 h 154"/>
                <a:gd name="T36" fmla="*/ 209 w 797"/>
                <a:gd name="T37" fmla="*/ 11 h 154"/>
                <a:gd name="T38" fmla="*/ 145 w 797"/>
                <a:gd name="T39" fmla="*/ 19 h 154"/>
                <a:gd name="T40" fmla="*/ 91 w 797"/>
                <a:gd name="T41" fmla="*/ 30 h 154"/>
                <a:gd name="T42" fmla="*/ 48 w 797"/>
                <a:gd name="T43" fmla="*/ 42 h 154"/>
                <a:gd name="T44" fmla="*/ 19 w 797"/>
                <a:gd name="T45" fmla="*/ 55 h 154"/>
                <a:gd name="T46" fmla="*/ 2 w 797"/>
                <a:gd name="T47" fmla="*/ 70 h 154"/>
                <a:gd name="T48" fmla="*/ 2 w 797"/>
                <a:gd name="T49" fmla="*/ 87 h 154"/>
                <a:gd name="T50" fmla="*/ 19 w 797"/>
                <a:gd name="T51" fmla="*/ 101 h 154"/>
                <a:gd name="T52" fmla="*/ 48 w 797"/>
                <a:gd name="T53" fmla="*/ 114 h 154"/>
                <a:gd name="T54" fmla="*/ 91 w 797"/>
                <a:gd name="T55" fmla="*/ 127 h 154"/>
                <a:gd name="T56" fmla="*/ 145 w 797"/>
                <a:gd name="T57" fmla="*/ 137 h 154"/>
                <a:gd name="T58" fmla="*/ 209 w 797"/>
                <a:gd name="T59" fmla="*/ 146 h 154"/>
                <a:gd name="T60" fmla="*/ 281 w 797"/>
                <a:gd name="T61" fmla="*/ 150 h 154"/>
                <a:gd name="T62" fmla="*/ 361 w 797"/>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7"/>
                <a:gd name="T97" fmla="*/ 0 h 154"/>
                <a:gd name="T98" fmla="*/ 797 w 797"/>
                <a:gd name="T99" fmla="*/ 154 h 1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7" h="154">
                  <a:moveTo>
                    <a:pt x="401" y="154"/>
                  </a:moveTo>
                  <a:lnTo>
                    <a:pt x="441" y="154"/>
                  </a:lnTo>
                  <a:lnTo>
                    <a:pt x="481" y="152"/>
                  </a:lnTo>
                  <a:lnTo>
                    <a:pt x="519" y="150"/>
                  </a:lnTo>
                  <a:lnTo>
                    <a:pt x="555" y="148"/>
                  </a:lnTo>
                  <a:lnTo>
                    <a:pt x="589" y="146"/>
                  </a:lnTo>
                  <a:lnTo>
                    <a:pt x="622" y="141"/>
                  </a:lnTo>
                  <a:lnTo>
                    <a:pt x="652" y="137"/>
                  </a:lnTo>
                  <a:lnTo>
                    <a:pt x="681" y="131"/>
                  </a:lnTo>
                  <a:lnTo>
                    <a:pt x="707" y="127"/>
                  </a:lnTo>
                  <a:lnTo>
                    <a:pt x="730" y="120"/>
                  </a:lnTo>
                  <a:lnTo>
                    <a:pt x="749" y="114"/>
                  </a:lnTo>
                  <a:lnTo>
                    <a:pt x="766" y="108"/>
                  </a:lnTo>
                  <a:lnTo>
                    <a:pt x="778" y="101"/>
                  </a:lnTo>
                  <a:lnTo>
                    <a:pt x="789" y="93"/>
                  </a:lnTo>
                  <a:lnTo>
                    <a:pt x="795" y="87"/>
                  </a:lnTo>
                  <a:lnTo>
                    <a:pt x="797" y="78"/>
                  </a:lnTo>
                  <a:lnTo>
                    <a:pt x="795" y="70"/>
                  </a:lnTo>
                  <a:lnTo>
                    <a:pt x="789" y="63"/>
                  </a:lnTo>
                  <a:lnTo>
                    <a:pt x="778" y="55"/>
                  </a:lnTo>
                  <a:lnTo>
                    <a:pt x="766" y="49"/>
                  </a:lnTo>
                  <a:lnTo>
                    <a:pt x="749" y="42"/>
                  </a:lnTo>
                  <a:lnTo>
                    <a:pt x="730" y="36"/>
                  </a:lnTo>
                  <a:lnTo>
                    <a:pt x="707" y="30"/>
                  </a:lnTo>
                  <a:lnTo>
                    <a:pt x="681" y="23"/>
                  </a:lnTo>
                  <a:lnTo>
                    <a:pt x="652" y="19"/>
                  </a:lnTo>
                  <a:lnTo>
                    <a:pt x="622" y="13"/>
                  </a:lnTo>
                  <a:lnTo>
                    <a:pt x="589" y="11"/>
                  </a:lnTo>
                  <a:lnTo>
                    <a:pt x="555" y="6"/>
                  </a:lnTo>
                  <a:lnTo>
                    <a:pt x="519" y="4"/>
                  </a:lnTo>
                  <a:lnTo>
                    <a:pt x="481" y="2"/>
                  </a:lnTo>
                  <a:lnTo>
                    <a:pt x="441" y="0"/>
                  </a:lnTo>
                  <a:lnTo>
                    <a:pt x="401" y="0"/>
                  </a:lnTo>
                  <a:lnTo>
                    <a:pt x="361" y="0"/>
                  </a:lnTo>
                  <a:lnTo>
                    <a:pt x="321" y="2"/>
                  </a:lnTo>
                  <a:lnTo>
                    <a:pt x="281" y="4"/>
                  </a:lnTo>
                  <a:lnTo>
                    <a:pt x="245" y="6"/>
                  </a:lnTo>
                  <a:lnTo>
                    <a:pt x="209" y="11"/>
                  </a:lnTo>
                  <a:lnTo>
                    <a:pt x="177" y="13"/>
                  </a:lnTo>
                  <a:lnTo>
                    <a:pt x="145" y="19"/>
                  </a:lnTo>
                  <a:lnTo>
                    <a:pt x="118" y="23"/>
                  </a:lnTo>
                  <a:lnTo>
                    <a:pt x="91" y="30"/>
                  </a:lnTo>
                  <a:lnTo>
                    <a:pt x="67" y="36"/>
                  </a:lnTo>
                  <a:lnTo>
                    <a:pt x="48" y="42"/>
                  </a:lnTo>
                  <a:lnTo>
                    <a:pt x="32" y="49"/>
                  </a:lnTo>
                  <a:lnTo>
                    <a:pt x="19" y="55"/>
                  </a:lnTo>
                  <a:lnTo>
                    <a:pt x="8" y="63"/>
                  </a:lnTo>
                  <a:lnTo>
                    <a:pt x="2" y="70"/>
                  </a:lnTo>
                  <a:lnTo>
                    <a:pt x="0" y="78"/>
                  </a:lnTo>
                  <a:lnTo>
                    <a:pt x="2" y="87"/>
                  </a:lnTo>
                  <a:lnTo>
                    <a:pt x="8" y="93"/>
                  </a:lnTo>
                  <a:lnTo>
                    <a:pt x="19" y="101"/>
                  </a:lnTo>
                  <a:lnTo>
                    <a:pt x="32" y="108"/>
                  </a:lnTo>
                  <a:lnTo>
                    <a:pt x="48" y="114"/>
                  </a:lnTo>
                  <a:lnTo>
                    <a:pt x="67" y="120"/>
                  </a:lnTo>
                  <a:lnTo>
                    <a:pt x="91" y="127"/>
                  </a:lnTo>
                  <a:lnTo>
                    <a:pt x="118" y="131"/>
                  </a:lnTo>
                  <a:lnTo>
                    <a:pt x="145" y="137"/>
                  </a:lnTo>
                  <a:lnTo>
                    <a:pt x="177" y="141"/>
                  </a:lnTo>
                  <a:lnTo>
                    <a:pt x="209" y="146"/>
                  </a:lnTo>
                  <a:lnTo>
                    <a:pt x="245" y="148"/>
                  </a:lnTo>
                  <a:lnTo>
                    <a:pt x="281" y="150"/>
                  </a:lnTo>
                  <a:lnTo>
                    <a:pt x="321" y="152"/>
                  </a:lnTo>
                  <a:lnTo>
                    <a:pt x="361" y="154"/>
                  </a:lnTo>
                  <a:lnTo>
                    <a:pt x="401" y="154"/>
                  </a:lnTo>
                  <a:close/>
                </a:path>
              </a:pathLst>
            </a:custGeom>
            <a:solidFill>
              <a:srgbClr val="000000"/>
            </a:solidFill>
            <a:ln w="9525">
              <a:noFill/>
              <a:round/>
              <a:headEnd/>
              <a:tailEnd/>
            </a:ln>
          </p:spPr>
          <p:txBody>
            <a:bodyPr/>
            <a:lstStyle/>
            <a:p>
              <a:endParaRPr lang="en-US"/>
            </a:p>
          </p:txBody>
        </p:sp>
        <p:sp>
          <p:nvSpPr>
            <p:cNvPr id="134166" name="Rectangle 25"/>
            <p:cNvSpPr>
              <a:spLocks noChangeArrowheads="1"/>
            </p:cNvSpPr>
            <p:nvPr/>
          </p:nvSpPr>
          <p:spPr bwMode="auto">
            <a:xfrm>
              <a:off x="2752" y="1093"/>
              <a:ext cx="91" cy="72"/>
            </a:xfrm>
            <a:prstGeom prst="rect">
              <a:avLst/>
            </a:prstGeom>
            <a:solidFill>
              <a:srgbClr val="000000"/>
            </a:solidFill>
            <a:ln w="9525">
              <a:noFill/>
              <a:miter lim="800000"/>
              <a:headEnd/>
              <a:tailEnd/>
            </a:ln>
          </p:spPr>
          <p:txBody>
            <a:bodyPr/>
            <a:lstStyle/>
            <a:p>
              <a:endParaRPr lang="en-US"/>
            </a:p>
          </p:txBody>
        </p:sp>
        <p:sp>
          <p:nvSpPr>
            <p:cNvPr id="134167" name="Freeform 26"/>
            <p:cNvSpPr>
              <a:spLocks/>
            </p:cNvSpPr>
            <p:nvPr/>
          </p:nvSpPr>
          <p:spPr bwMode="auto">
            <a:xfrm>
              <a:off x="2550" y="1395"/>
              <a:ext cx="489" cy="2219"/>
            </a:xfrm>
            <a:custGeom>
              <a:avLst/>
              <a:gdLst>
                <a:gd name="T0" fmla="*/ 8 w 489"/>
                <a:gd name="T1" fmla="*/ 68 h 2219"/>
                <a:gd name="T2" fmla="*/ 14 w 489"/>
                <a:gd name="T3" fmla="*/ 95 h 2219"/>
                <a:gd name="T4" fmla="*/ 33 w 489"/>
                <a:gd name="T5" fmla="*/ 171 h 2219"/>
                <a:gd name="T6" fmla="*/ 61 w 489"/>
                <a:gd name="T7" fmla="*/ 285 h 2219"/>
                <a:gd name="T8" fmla="*/ 93 w 489"/>
                <a:gd name="T9" fmla="*/ 426 h 2219"/>
                <a:gd name="T10" fmla="*/ 122 w 489"/>
                <a:gd name="T11" fmla="*/ 586 h 2219"/>
                <a:gd name="T12" fmla="*/ 150 w 489"/>
                <a:gd name="T13" fmla="*/ 755 h 2219"/>
                <a:gd name="T14" fmla="*/ 166 w 489"/>
                <a:gd name="T15" fmla="*/ 922 h 2219"/>
                <a:gd name="T16" fmla="*/ 173 w 489"/>
                <a:gd name="T17" fmla="*/ 1078 h 2219"/>
                <a:gd name="T18" fmla="*/ 164 w 489"/>
                <a:gd name="T19" fmla="*/ 1230 h 2219"/>
                <a:gd name="T20" fmla="*/ 143 w 489"/>
                <a:gd name="T21" fmla="*/ 1388 h 2219"/>
                <a:gd name="T22" fmla="*/ 116 w 489"/>
                <a:gd name="T23" fmla="*/ 1544 h 2219"/>
                <a:gd name="T24" fmla="*/ 84 w 489"/>
                <a:gd name="T25" fmla="*/ 1696 h 2219"/>
                <a:gd name="T26" fmla="*/ 52 w 489"/>
                <a:gd name="T27" fmla="*/ 1833 h 2219"/>
                <a:gd name="T28" fmla="*/ 27 w 489"/>
                <a:gd name="T29" fmla="*/ 1949 h 2219"/>
                <a:gd name="T30" fmla="*/ 6 w 489"/>
                <a:gd name="T31" fmla="*/ 2038 h 2219"/>
                <a:gd name="T32" fmla="*/ 0 w 489"/>
                <a:gd name="T33" fmla="*/ 2095 h 2219"/>
                <a:gd name="T34" fmla="*/ 6 w 489"/>
                <a:gd name="T35" fmla="*/ 2120 h 2219"/>
                <a:gd name="T36" fmla="*/ 21 w 489"/>
                <a:gd name="T37" fmla="*/ 2141 h 2219"/>
                <a:gd name="T38" fmla="*/ 44 w 489"/>
                <a:gd name="T39" fmla="*/ 2160 h 2219"/>
                <a:gd name="T40" fmla="*/ 71 w 489"/>
                <a:gd name="T41" fmla="*/ 2177 h 2219"/>
                <a:gd name="T42" fmla="*/ 103 w 489"/>
                <a:gd name="T43" fmla="*/ 2192 h 2219"/>
                <a:gd name="T44" fmla="*/ 137 w 489"/>
                <a:gd name="T45" fmla="*/ 2202 h 2219"/>
                <a:gd name="T46" fmla="*/ 168 w 489"/>
                <a:gd name="T47" fmla="*/ 2213 h 2219"/>
                <a:gd name="T48" fmla="*/ 198 w 489"/>
                <a:gd name="T49" fmla="*/ 2219 h 2219"/>
                <a:gd name="T50" fmla="*/ 314 w 489"/>
                <a:gd name="T51" fmla="*/ 2215 h 2219"/>
                <a:gd name="T52" fmla="*/ 341 w 489"/>
                <a:gd name="T53" fmla="*/ 2206 h 2219"/>
                <a:gd name="T54" fmla="*/ 371 w 489"/>
                <a:gd name="T55" fmla="*/ 2198 h 2219"/>
                <a:gd name="T56" fmla="*/ 401 w 489"/>
                <a:gd name="T57" fmla="*/ 2185 h 2219"/>
                <a:gd name="T58" fmla="*/ 428 w 489"/>
                <a:gd name="T59" fmla="*/ 2171 h 2219"/>
                <a:gd name="T60" fmla="*/ 453 w 489"/>
                <a:gd name="T61" fmla="*/ 2156 h 2219"/>
                <a:gd name="T62" fmla="*/ 472 w 489"/>
                <a:gd name="T63" fmla="*/ 2137 h 2219"/>
                <a:gd name="T64" fmla="*/ 485 w 489"/>
                <a:gd name="T65" fmla="*/ 2118 h 2219"/>
                <a:gd name="T66" fmla="*/ 489 w 489"/>
                <a:gd name="T67" fmla="*/ 2095 h 2219"/>
                <a:gd name="T68" fmla="*/ 483 w 489"/>
                <a:gd name="T69" fmla="*/ 2038 h 2219"/>
                <a:gd name="T70" fmla="*/ 464 w 489"/>
                <a:gd name="T71" fmla="*/ 1949 h 2219"/>
                <a:gd name="T72" fmla="*/ 436 w 489"/>
                <a:gd name="T73" fmla="*/ 1833 h 2219"/>
                <a:gd name="T74" fmla="*/ 405 w 489"/>
                <a:gd name="T75" fmla="*/ 1696 h 2219"/>
                <a:gd name="T76" fmla="*/ 375 w 489"/>
                <a:gd name="T77" fmla="*/ 1544 h 2219"/>
                <a:gd name="T78" fmla="*/ 348 w 489"/>
                <a:gd name="T79" fmla="*/ 1388 h 2219"/>
                <a:gd name="T80" fmla="*/ 327 w 489"/>
                <a:gd name="T81" fmla="*/ 1230 h 2219"/>
                <a:gd name="T82" fmla="*/ 318 w 489"/>
                <a:gd name="T83" fmla="*/ 1078 h 2219"/>
                <a:gd name="T84" fmla="*/ 325 w 489"/>
                <a:gd name="T85" fmla="*/ 922 h 2219"/>
                <a:gd name="T86" fmla="*/ 344 w 489"/>
                <a:gd name="T87" fmla="*/ 755 h 2219"/>
                <a:gd name="T88" fmla="*/ 369 w 489"/>
                <a:gd name="T89" fmla="*/ 586 h 2219"/>
                <a:gd name="T90" fmla="*/ 398 w 489"/>
                <a:gd name="T91" fmla="*/ 426 h 2219"/>
                <a:gd name="T92" fmla="*/ 428 w 489"/>
                <a:gd name="T93" fmla="*/ 285 h 2219"/>
                <a:gd name="T94" fmla="*/ 455 w 489"/>
                <a:gd name="T95" fmla="*/ 171 h 2219"/>
                <a:gd name="T96" fmla="*/ 474 w 489"/>
                <a:gd name="T97" fmla="*/ 95 h 2219"/>
                <a:gd name="T98" fmla="*/ 481 w 489"/>
                <a:gd name="T99" fmla="*/ 68 h 2219"/>
                <a:gd name="T100" fmla="*/ 251 w 489"/>
                <a:gd name="T101" fmla="*/ 0 h 2219"/>
                <a:gd name="T102" fmla="*/ 8 w 489"/>
                <a:gd name="T103" fmla="*/ 68 h 22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9"/>
                <a:gd name="T157" fmla="*/ 0 h 2219"/>
                <a:gd name="T158" fmla="*/ 489 w 489"/>
                <a:gd name="T159" fmla="*/ 2219 h 22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9" h="2219">
                  <a:moveTo>
                    <a:pt x="8" y="68"/>
                  </a:moveTo>
                  <a:lnTo>
                    <a:pt x="14" y="95"/>
                  </a:lnTo>
                  <a:lnTo>
                    <a:pt x="33" y="171"/>
                  </a:lnTo>
                  <a:lnTo>
                    <a:pt x="61" y="285"/>
                  </a:lnTo>
                  <a:lnTo>
                    <a:pt x="93" y="426"/>
                  </a:lnTo>
                  <a:lnTo>
                    <a:pt x="122" y="586"/>
                  </a:lnTo>
                  <a:lnTo>
                    <a:pt x="150" y="755"/>
                  </a:lnTo>
                  <a:lnTo>
                    <a:pt x="166" y="922"/>
                  </a:lnTo>
                  <a:lnTo>
                    <a:pt x="173" y="1078"/>
                  </a:lnTo>
                  <a:lnTo>
                    <a:pt x="164" y="1230"/>
                  </a:lnTo>
                  <a:lnTo>
                    <a:pt x="143" y="1388"/>
                  </a:lnTo>
                  <a:lnTo>
                    <a:pt x="116" y="1544"/>
                  </a:lnTo>
                  <a:lnTo>
                    <a:pt x="84" y="1696"/>
                  </a:lnTo>
                  <a:lnTo>
                    <a:pt x="52" y="1833"/>
                  </a:lnTo>
                  <a:lnTo>
                    <a:pt x="27" y="1949"/>
                  </a:lnTo>
                  <a:lnTo>
                    <a:pt x="6" y="2038"/>
                  </a:lnTo>
                  <a:lnTo>
                    <a:pt x="0" y="2095"/>
                  </a:lnTo>
                  <a:lnTo>
                    <a:pt x="6" y="2120"/>
                  </a:lnTo>
                  <a:lnTo>
                    <a:pt x="21" y="2141"/>
                  </a:lnTo>
                  <a:lnTo>
                    <a:pt x="44" y="2160"/>
                  </a:lnTo>
                  <a:lnTo>
                    <a:pt x="71" y="2177"/>
                  </a:lnTo>
                  <a:lnTo>
                    <a:pt x="103" y="2192"/>
                  </a:lnTo>
                  <a:lnTo>
                    <a:pt x="137" y="2202"/>
                  </a:lnTo>
                  <a:lnTo>
                    <a:pt x="168" y="2213"/>
                  </a:lnTo>
                  <a:lnTo>
                    <a:pt x="198" y="2219"/>
                  </a:lnTo>
                  <a:lnTo>
                    <a:pt x="314" y="2215"/>
                  </a:lnTo>
                  <a:lnTo>
                    <a:pt x="341" y="2206"/>
                  </a:lnTo>
                  <a:lnTo>
                    <a:pt x="371" y="2198"/>
                  </a:lnTo>
                  <a:lnTo>
                    <a:pt x="401" y="2185"/>
                  </a:lnTo>
                  <a:lnTo>
                    <a:pt x="428" y="2171"/>
                  </a:lnTo>
                  <a:lnTo>
                    <a:pt x="453" y="2156"/>
                  </a:lnTo>
                  <a:lnTo>
                    <a:pt x="472" y="2137"/>
                  </a:lnTo>
                  <a:lnTo>
                    <a:pt x="485" y="2118"/>
                  </a:lnTo>
                  <a:lnTo>
                    <a:pt x="489" y="2095"/>
                  </a:lnTo>
                  <a:lnTo>
                    <a:pt x="483" y="2038"/>
                  </a:lnTo>
                  <a:lnTo>
                    <a:pt x="464" y="1949"/>
                  </a:lnTo>
                  <a:lnTo>
                    <a:pt x="436" y="1833"/>
                  </a:lnTo>
                  <a:lnTo>
                    <a:pt x="405" y="1696"/>
                  </a:lnTo>
                  <a:lnTo>
                    <a:pt x="375" y="1544"/>
                  </a:lnTo>
                  <a:lnTo>
                    <a:pt x="348" y="1388"/>
                  </a:lnTo>
                  <a:lnTo>
                    <a:pt x="327" y="1230"/>
                  </a:lnTo>
                  <a:lnTo>
                    <a:pt x="318" y="1078"/>
                  </a:lnTo>
                  <a:lnTo>
                    <a:pt x="325" y="922"/>
                  </a:lnTo>
                  <a:lnTo>
                    <a:pt x="344" y="755"/>
                  </a:lnTo>
                  <a:lnTo>
                    <a:pt x="369" y="586"/>
                  </a:lnTo>
                  <a:lnTo>
                    <a:pt x="398" y="426"/>
                  </a:lnTo>
                  <a:lnTo>
                    <a:pt x="428" y="285"/>
                  </a:lnTo>
                  <a:lnTo>
                    <a:pt x="455" y="171"/>
                  </a:lnTo>
                  <a:lnTo>
                    <a:pt x="474" y="95"/>
                  </a:lnTo>
                  <a:lnTo>
                    <a:pt x="481" y="68"/>
                  </a:lnTo>
                  <a:lnTo>
                    <a:pt x="251" y="0"/>
                  </a:lnTo>
                  <a:lnTo>
                    <a:pt x="8" y="68"/>
                  </a:lnTo>
                  <a:close/>
                </a:path>
              </a:pathLst>
            </a:custGeom>
            <a:solidFill>
              <a:srgbClr val="7BA62B"/>
            </a:solidFill>
            <a:ln w="9525">
              <a:noFill/>
              <a:round/>
              <a:headEnd/>
              <a:tailEnd/>
            </a:ln>
          </p:spPr>
          <p:txBody>
            <a:bodyPr/>
            <a:lstStyle/>
            <a:p>
              <a:endParaRPr lang="en-US"/>
            </a:p>
          </p:txBody>
        </p:sp>
        <p:sp>
          <p:nvSpPr>
            <p:cNvPr id="134168" name="Freeform 27"/>
            <p:cNvSpPr>
              <a:spLocks/>
            </p:cNvSpPr>
            <p:nvPr/>
          </p:nvSpPr>
          <p:spPr bwMode="auto">
            <a:xfrm>
              <a:off x="3332" y="3110"/>
              <a:ext cx="1547" cy="190"/>
            </a:xfrm>
            <a:custGeom>
              <a:avLst/>
              <a:gdLst>
                <a:gd name="T0" fmla="*/ 62 w 1547"/>
                <a:gd name="T1" fmla="*/ 190 h 190"/>
                <a:gd name="T2" fmla="*/ 0 w 1547"/>
                <a:gd name="T3" fmla="*/ 0 h 190"/>
                <a:gd name="T4" fmla="*/ 1547 w 1547"/>
                <a:gd name="T5" fmla="*/ 0 h 190"/>
                <a:gd name="T6" fmla="*/ 1477 w 1547"/>
                <a:gd name="T7" fmla="*/ 190 h 190"/>
                <a:gd name="T8" fmla="*/ 62 w 1547"/>
                <a:gd name="T9" fmla="*/ 190 h 190"/>
                <a:gd name="T10" fmla="*/ 0 60000 65536"/>
                <a:gd name="T11" fmla="*/ 0 60000 65536"/>
                <a:gd name="T12" fmla="*/ 0 60000 65536"/>
                <a:gd name="T13" fmla="*/ 0 60000 65536"/>
                <a:gd name="T14" fmla="*/ 0 60000 65536"/>
                <a:gd name="T15" fmla="*/ 0 w 1547"/>
                <a:gd name="T16" fmla="*/ 0 h 190"/>
                <a:gd name="T17" fmla="*/ 1547 w 1547"/>
                <a:gd name="T18" fmla="*/ 190 h 190"/>
              </a:gdLst>
              <a:ahLst/>
              <a:cxnLst>
                <a:cxn ang="T10">
                  <a:pos x="T0" y="T1"/>
                </a:cxn>
                <a:cxn ang="T11">
                  <a:pos x="T2" y="T3"/>
                </a:cxn>
                <a:cxn ang="T12">
                  <a:pos x="T4" y="T5"/>
                </a:cxn>
                <a:cxn ang="T13">
                  <a:pos x="T6" y="T7"/>
                </a:cxn>
                <a:cxn ang="T14">
                  <a:pos x="T8" y="T9"/>
                </a:cxn>
              </a:cxnLst>
              <a:rect l="T15" t="T16" r="T17" b="T18"/>
              <a:pathLst>
                <a:path w="1547" h="190">
                  <a:moveTo>
                    <a:pt x="62" y="190"/>
                  </a:moveTo>
                  <a:lnTo>
                    <a:pt x="0" y="0"/>
                  </a:lnTo>
                  <a:lnTo>
                    <a:pt x="1547" y="0"/>
                  </a:lnTo>
                  <a:lnTo>
                    <a:pt x="1477" y="190"/>
                  </a:lnTo>
                  <a:lnTo>
                    <a:pt x="62" y="190"/>
                  </a:lnTo>
                  <a:close/>
                </a:path>
              </a:pathLst>
            </a:custGeom>
            <a:solidFill>
              <a:srgbClr val="000000"/>
            </a:solidFill>
            <a:ln w="9525">
              <a:noFill/>
              <a:round/>
              <a:headEnd/>
              <a:tailEnd/>
            </a:ln>
          </p:spPr>
          <p:txBody>
            <a:bodyPr/>
            <a:lstStyle/>
            <a:p>
              <a:endParaRPr lang="en-US"/>
            </a:p>
          </p:txBody>
        </p:sp>
        <p:sp>
          <p:nvSpPr>
            <p:cNvPr id="134169" name="Freeform 28"/>
            <p:cNvSpPr>
              <a:spLocks/>
            </p:cNvSpPr>
            <p:nvPr/>
          </p:nvSpPr>
          <p:spPr bwMode="auto">
            <a:xfrm>
              <a:off x="3396" y="3137"/>
              <a:ext cx="1411" cy="133"/>
            </a:xfrm>
            <a:custGeom>
              <a:avLst/>
              <a:gdLst>
                <a:gd name="T0" fmla="*/ 44 w 1411"/>
                <a:gd name="T1" fmla="*/ 133 h 133"/>
                <a:gd name="T2" fmla="*/ 0 w 1411"/>
                <a:gd name="T3" fmla="*/ 0 h 133"/>
                <a:gd name="T4" fmla="*/ 1411 w 1411"/>
                <a:gd name="T5" fmla="*/ 0 h 133"/>
                <a:gd name="T6" fmla="*/ 1363 w 1411"/>
                <a:gd name="T7" fmla="*/ 133 h 133"/>
                <a:gd name="T8" fmla="*/ 44 w 1411"/>
                <a:gd name="T9" fmla="*/ 133 h 133"/>
                <a:gd name="T10" fmla="*/ 0 60000 65536"/>
                <a:gd name="T11" fmla="*/ 0 60000 65536"/>
                <a:gd name="T12" fmla="*/ 0 60000 65536"/>
                <a:gd name="T13" fmla="*/ 0 60000 65536"/>
                <a:gd name="T14" fmla="*/ 0 60000 65536"/>
                <a:gd name="T15" fmla="*/ 0 w 1411"/>
                <a:gd name="T16" fmla="*/ 0 h 133"/>
                <a:gd name="T17" fmla="*/ 1411 w 1411"/>
                <a:gd name="T18" fmla="*/ 133 h 133"/>
              </a:gdLst>
              <a:ahLst/>
              <a:cxnLst>
                <a:cxn ang="T10">
                  <a:pos x="T0" y="T1"/>
                </a:cxn>
                <a:cxn ang="T11">
                  <a:pos x="T2" y="T3"/>
                </a:cxn>
                <a:cxn ang="T12">
                  <a:pos x="T4" y="T5"/>
                </a:cxn>
                <a:cxn ang="T13">
                  <a:pos x="T6" y="T7"/>
                </a:cxn>
                <a:cxn ang="T14">
                  <a:pos x="T8" y="T9"/>
                </a:cxn>
              </a:cxnLst>
              <a:rect l="T15" t="T16" r="T17" b="T18"/>
              <a:pathLst>
                <a:path w="1411" h="133">
                  <a:moveTo>
                    <a:pt x="44" y="133"/>
                  </a:moveTo>
                  <a:lnTo>
                    <a:pt x="0" y="0"/>
                  </a:lnTo>
                  <a:lnTo>
                    <a:pt x="1411" y="0"/>
                  </a:lnTo>
                  <a:lnTo>
                    <a:pt x="1363" y="133"/>
                  </a:lnTo>
                  <a:lnTo>
                    <a:pt x="44" y="133"/>
                  </a:lnTo>
                  <a:close/>
                </a:path>
              </a:pathLst>
            </a:custGeom>
            <a:solidFill>
              <a:srgbClr val="7BA62B"/>
            </a:solidFill>
            <a:ln w="9525">
              <a:noFill/>
              <a:round/>
              <a:headEnd/>
              <a:tailEnd/>
            </a:ln>
          </p:spPr>
          <p:txBody>
            <a:bodyPr/>
            <a:lstStyle/>
            <a:p>
              <a:endParaRPr lang="en-US"/>
            </a:p>
          </p:txBody>
        </p:sp>
        <p:sp>
          <p:nvSpPr>
            <p:cNvPr id="134170" name="Freeform 29"/>
            <p:cNvSpPr>
              <a:spLocks/>
            </p:cNvSpPr>
            <p:nvPr/>
          </p:nvSpPr>
          <p:spPr bwMode="auto">
            <a:xfrm>
              <a:off x="3575" y="3133"/>
              <a:ext cx="302" cy="142"/>
            </a:xfrm>
            <a:custGeom>
              <a:avLst/>
              <a:gdLst>
                <a:gd name="T0" fmla="*/ 0 w 302"/>
                <a:gd name="T1" fmla="*/ 0 h 142"/>
                <a:gd name="T2" fmla="*/ 32 w 302"/>
                <a:gd name="T3" fmla="*/ 142 h 142"/>
                <a:gd name="T4" fmla="*/ 281 w 302"/>
                <a:gd name="T5" fmla="*/ 142 h 142"/>
                <a:gd name="T6" fmla="*/ 302 w 302"/>
                <a:gd name="T7" fmla="*/ 0 h 142"/>
                <a:gd name="T8" fmla="*/ 0 w 302"/>
                <a:gd name="T9" fmla="*/ 0 h 142"/>
                <a:gd name="T10" fmla="*/ 0 60000 65536"/>
                <a:gd name="T11" fmla="*/ 0 60000 65536"/>
                <a:gd name="T12" fmla="*/ 0 60000 65536"/>
                <a:gd name="T13" fmla="*/ 0 60000 65536"/>
                <a:gd name="T14" fmla="*/ 0 60000 65536"/>
                <a:gd name="T15" fmla="*/ 0 w 302"/>
                <a:gd name="T16" fmla="*/ 0 h 142"/>
                <a:gd name="T17" fmla="*/ 302 w 302"/>
                <a:gd name="T18" fmla="*/ 142 h 142"/>
              </a:gdLst>
              <a:ahLst/>
              <a:cxnLst>
                <a:cxn ang="T10">
                  <a:pos x="T0" y="T1"/>
                </a:cxn>
                <a:cxn ang="T11">
                  <a:pos x="T2" y="T3"/>
                </a:cxn>
                <a:cxn ang="T12">
                  <a:pos x="T4" y="T5"/>
                </a:cxn>
                <a:cxn ang="T13">
                  <a:pos x="T6" y="T7"/>
                </a:cxn>
                <a:cxn ang="T14">
                  <a:pos x="T8" y="T9"/>
                </a:cxn>
              </a:cxnLst>
              <a:rect l="T15" t="T16" r="T17" b="T18"/>
              <a:pathLst>
                <a:path w="302" h="142">
                  <a:moveTo>
                    <a:pt x="0" y="0"/>
                  </a:moveTo>
                  <a:lnTo>
                    <a:pt x="32" y="142"/>
                  </a:lnTo>
                  <a:lnTo>
                    <a:pt x="281" y="142"/>
                  </a:lnTo>
                  <a:lnTo>
                    <a:pt x="302" y="0"/>
                  </a:lnTo>
                  <a:lnTo>
                    <a:pt x="0" y="0"/>
                  </a:lnTo>
                  <a:close/>
                </a:path>
              </a:pathLst>
            </a:custGeom>
            <a:solidFill>
              <a:srgbClr val="000000"/>
            </a:solidFill>
            <a:ln w="9525">
              <a:noFill/>
              <a:round/>
              <a:headEnd/>
              <a:tailEnd/>
            </a:ln>
          </p:spPr>
          <p:txBody>
            <a:bodyPr/>
            <a:lstStyle/>
            <a:p>
              <a:endParaRPr lang="en-US"/>
            </a:p>
          </p:txBody>
        </p:sp>
        <p:sp>
          <p:nvSpPr>
            <p:cNvPr id="134171" name="Freeform 30"/>
            <p:cNvSpPr>
              <a:spLocks/>
            </p:cNvSpPr>
            <p:nvPr/>
          </p:nvSpPr>
          <p:spPr bwMode="auto">
            <a:xfrm>
              <a:off x="4375" y="3133"/>
              <a:ext cx="160" cy="137"/>
            </a:xfrm>
            <a:custGeom>
              <a:avLst/>
              <a:gdLst>
                <a:gd name="T0" fmla="*/ 23 w 160"/>
                <a:gd name="T1" fmla="*/ 0 h 137"/>
                <a:gd name="T2" fmla="*/ 0 w 160"/>
                <a:gd name="T3" fmla="*/ 137 h 137"/>
                <a:gd name="T4" fmla="*/ 120 w 160"/>
                <a:gd name="T5" fmla="*/ 137 h 137"/>
                <a:gd name="T6" fmla="*/ 160 w 160"/>
                <a:gd name="T7" fmla="*/ 0 h 137"/>
                <a:gd name="T8" fmla="*/ 23 w 160"/>
                <a:gd name="T9" fmla="*/ 0 h 137"/>
                <a:gd name="T10" fmla="*/ 0 60000 65536"/>
                <a:gd name="T11" fmla="*/ 0 60000 65536"/>
                <a:gd name="T12" fmla="*/ 0 60000 65536"/>
                <a:gd name="T13" fmla="*/ 0 60000 65536"/>
                <a:gd name="T14" fmla="*/ 0 60000 65536"/>
                <a:gd name="T15" fmla="*/ 0 w 160"/>
                <a:gd name="T16" fmla="*/ 0 h 137"/>
                <a:gd name="T17" fmla="*/ 160 w 160"/>
                <a:gd name="T18" fmla="*/ 137 h 137"/>
              </a:gdLst>
              <a:ahLst/>
              <a:cxnLst>
                <a:cxn ang="T10">
                  <a:pos x="T0" y="T1"/>
                </a:cxn>
                <a:cxn ang="T11">
                  <a:pos x="T2" y="T3"/>
                </a:cxn>
                <a:cxn ang="T12">
                  <a:pos x="T4" y="T5"/>
                </a:cxn>
                <a:cxn ang="T13">
                  <a:pos x="T6" y="T7"/>
                </a:cxn>
                <a:cxn ang="T14">
                  <a:pos x="T8" y="T9"/>
                </a:cxn>
              </a:cxnLst>
              <a:rect l="T15" t="T16" r="T17" b="T18"/>
              <a:pathLst>
                <a:path w="160" h="137">
                  <a:moveTo>
                    <a:pt x="23" y="0"/>
                  </a:moveTo>
                  <a:lnTo>
                    <a:pt x="0" y="137"/>
                  </a:lnTo>
                  <a:lnTo>
                    <a:pt x="120" y="137"/>
                  </a:lnTo>
                  <a:lnTo>
                    <a:pt x="160" y="0"/>
                  </a:lnTo>
                  <a:lnTo>
                    <a:pt x="23" y="0"/>
                  </a:lnTo>
                  <a:close/>
                </a:path>
              </a:pathLst>
            </a:custGeom>
            <a:solidFill>
              <a:srgbClr val="FFFFFF"/>
            </a:solidFill>
            <a:ln w="9525">
              <a:noFill/>
              <a:round/>
              <a:headEnd/>
              <a:tailEnd/>
            </a:ln>
          </p:spPr>
          <p:txBody>
            <a:bodyPr/>
            <a:lstStyle/>
            <a:p>
              <a:endParaRPr lang="en-US"/>
            </a:p>
          </p:txBody>
        </p:sp>
        <p:sp>
          <p:nvSpPr>
            <p:cNvPr id="134172" name="Freeform 31"/>
            <p:cNvSpPr>
              <a:spLocks/>
            </p:cNvSpPr>
            <p:nvPr/>
          </p:nvSpPr>
          <p:spPr bwMode="auto">
            <a:xfrm>
              <a:off x="3446" y="1557"/>
              <a:ext cx="652" cy="1572"/>
            </a:xfrm>
            <a:custGeom>
              <a:avLst/>
              <a:gdLst>
                <a:gd name="T0" fmla="*/ 652 w 652"/>
                <a:gd name="T1" fmla="*/ 5 h 1572"/>
                <a:gd name="T2" fmla="*/ 24 w 652"/>
                <a:gd name="T3" fmla="*/ 1572 h 1572"/>
                <a:gd name="T4" fmla="*/ 0 w 652"/>
                <a:gd name="T5" fmla="*/ 1572 h 1572"/>
                <a:gd name="T6" fmla="*/ 623 w 652"/>
                <a:gd name="T7" fmla="*/ 0 h 1572"/>
                <a:gd name="T8" fmla="*/ 652 w 652"/>
                <a:gd name="T9" fmla="*/ 5 h 1572"/>
                <a:gd name="T10" fmla="*/ 0 60000 65536"/>
                <a:gd name="T11" fmla="*/ 0 60000 65536"/>
                <a:gd name="T12" fmla="*/ 0 60000 65536"/>
                <a:gd name="T13" fmla="*/ 0 60000 65536"/>
                <a:gd name="T14" fmla="*/ 0 60000 65536"/>
                <a:gd name="T15" fmla="*/ 0 w 652"/>
                <a:gd name="T16" fmla="*/ 0 h 1572"/>
                <a:gd name="T17" fmla="*/ 652 w 652"/>
                <a:gd name="T18" fmla="*/ 1572 h 1572"/>
              </a:gdLst>
              <a:ahLst/>
              <a:cxnLst>
                <a:cxn ang="T10">
                  <a:pos x="T0" y="T1"/>
                </a:cxn>
                <a:cxn ang="T11">
                  <a:pos x="T2" y="T3"/>
                </a:cxn>
                <a:cxn ang="T12">
                  <a:pos x="T4" y="T5"/>
                </a:cxn>
                <a:cxn ang="T13">
                  <a:pos x="T6" y="T7"/>
                </a:cxn>
                <a:cxn ang="T14">
                  <a:pos x="T8" y="T9"/>
                </a:cxn>
              </a:cxnLst>
              <a:rect l="T15" t="T16" r="T17" b="T18"/>
              <a:pathLst>
                <a:path w="652" h="1572">
                  <a:moveTo>
                    <a:pt x="652" y="5"/>
                  </a:moveTo>
                  <a:lnTo>
                    <a:pt x="24" y="1572"/>
                  </a:lnTo>
                  <a:lnTo>
                    <a:pt x="0" y="1572"/>
                  </a:lnTo>
                  <a:lnTo>
                    <a:pt x="623" y="0"/>
                  </a:lnTo>
                  <a:lnTo>
                    <a:pt x="652" y="5"/>
                  </a:lnTo>
                  <a:close/>
                </a:path>
              </a:pathLst>
            </a:custGeom>
            <a:solidFill>
              <a:srgbClr val="000000"/>
            </a:solidFill>
            <a:ln w="9525">
              <a:noFill/>
              <a:round/>
              <a:headEnd/>
              <a:tailEnd/>
            </a:ln>
          </p:spPr>
          <p:txBody>
            <a:bodyPr/>
            <a:lstStyle/>
            <a:p>
              <a:endParaRPr lang="en-US"/>
            </a:p>
          </p:txBody>
        </p:sp>
        <p:sp>
          <p:nvSpPr>
            <p:cNvPr id="134173" name="Freeform 32"/>
            <p:cNvSpPr>
              <a:spLocks/>
            </p:cNvSpPr>
            <p:nvPr/>
          </p:nvSpPr>
          <p:spPr bwMode="auto">
            <a:xfrm>
              <a:off x="4084" y="1547"/>
              <a:ext cx="647" cy="1578"/>
            </a:xfrm>
            <a:custGeom>
              <a:avLst/>
              <a:gdLst>
                <a:gd name="T0" fmla="*/ 0 w 647"/>
                <a:gd name="T1" fmla="*/ 0 h 1578"/>
                <a:gd name="T2" fmla="*/ 624 w 647"/>
                <a:gd name="T3" fmla="*/ 1578 h 1578"/>
                <a:gd name="T4" fmla="*/ 647 w 647"/>
                <a:gd name="T5" fmla="*/ 1578 h 1578"/>
                <a:gd name="T6" fmla="*/ 35 w 647"/>
                <a:gd name="T7" fmla="*/ 8 h 1578"/>
                <a:gd name="T8" fmla="*/ 0 w 647"/>
                <a:gd name="T9" fmla="*/ 0 h 1578"/>
                <a:gd name="T10" fmla="*/ 0 60000 65536"/>
                <a:gd name="T11" fmla="*/ 0 60000 65536"/>
                <a:gd name="T12" fmla="*/ 0 60000 65536"/>
                <a:gd name="T13" fmla="*/ 0 60000 65536"/>
                <a:gd name="T14" fmla="*/ 0 60000 65536"/>
                <a:gd name="T15" fmla="*/ 0 w 647"/>
                <a:gd name="T16" fmla="*/ 0 h 1578"/>
                <a:gd name="T17" fmla="*/ 647 w 647"/>
                <a:gd name="T18" fmla="*/ 1578 h 1578"/>
              </a:gdLst>
              <a:ahLst/>
              <a:cxnLst>
                <a:cxn ang="T10">
                  <a:pos x="T0" y="T1"/>
                </a:cxn>
                <a:cxn ang="T11">
                  <a:pos x="T2" y="T3"/>
                </a:cxn>
                <a:cxn ang="T12">
                  <a:pos x="T4" y="T5"/>
                </a:cxn>
                <a:cxn ang="T13">
                  <a:pos x="T6" y="T7"/>
                </a:cxn>
                <a:cxn ang="T14">
                  <a:pos x="T8" y="T9"/>
                </a:cxn>
              </a:cxnLst>
              <a:rect l="T15" t="T16" r="T17" b="T18"/>
              <a:pathLst>
                <a:path w="647" h="1578">
                  <a:moveTo>
                    <a:pt x="0" y="0"/>
                  </a:moveTo>
                  <a:lnTo>
                    <a:pt x="624" y="1578"/>
                  </a:lnTo>
                  <a:lnTo>
                    <a:pt x="647" y="1578"/>
                  </a:lnTo>
                  <a:lnTo>
                    <a:pt x="35" y="8"/>
                  </a:lnTo>
                  <a:lnTo>
                    <a:pt x="0" y="0"/>
                  </a:lnTo>
                  <a:close/>
                </a:path>
              </a:pathLst>
            </a:custGeom>
            <a:solidFill>
              <a:srgbClr val="000000"/>
            </a:solidFill>
            <a:ln w="9525">
              <a:noFill/>
              <a:round/>
              <a:headEnd/>
              <a:tailEnd/>
            </a:ln>
          </p:spPr>
          <p:txBody>
            <a:bodyPr/>
            <a:lstStyle/>
            <a:p>
              <a:endParaRPr lang="en-US"/>
            </a:p>
          </p:txBody>
        </p:sp>
        <p:sp>
          <p:nvSpPr>
            <p:cNvPr id="134174" name="Freeform 33"/>
            <p:cNvSpPr>
              <a:spLocks/>
            </p:cNvSpPr>
            <p:nvPr/>
          </p:nvSpPr>
          <p:spPr bwMode="auto">
            <a:xfrm>
              <a:off x="2856" y="1231"/>
              <a:ext cx="1318" cy="345"/>
            </a:xfrm>
            <a:custGeom>
              <a:avLst/>
              <a:gdLst>
                <a:gd name="T0" fmla="*/ 38 w 1318"/>
                <a:gd name="T1" fmla="*/ 21 h 345"/>
                <a:gd name="T2" fmla="*/ 73 w 1318"/>
                <a:gd name="T3" fmla="*/ 8 h 345"/>
                <a:gd name="T4" fmla="*/ 126 w 1318"/>
                <a:gd name="T5" fmla="*/ 2 h 345"/>
                <a:gd name="T6" fmla="*/ 196 w 1318"/>
                <a:gd name="T7" fmla="*/ 2 h 345"/>
                <a:gd name="T8" fmla="*/ 276 w 1318"/>
                <a:gd name="T9" fmla="*/ 6 h 345"/>
                <a:gd name="T10" fmla="*/ 365 w 1318"/>
                <a:gd name="T11" fmla="*/ 14 h 345"/>
                <a:gd name="T12" fmla="*/ 460 w 1318"/>
                <a:gd name="T13" fmla="*/ 27 h 345"/>
                <a:gd name="T14" fmla="*/ 555 w 1318"/>
                <a:gd name="T15" fmla="*/ 44 h 345"/>
                <a:gd name="T16" fmla="*/ 643 w 1318"/>
                <a:gd name="T17" fmla="*/ 65 h 345"/>
                <a:gd name="T18" fmla="*/ 725 w 1318"/>
                <a:gd name="T19" fmla="*/ 90 h 345"/>
                <a:gd name="T20" fmla="*/ 799 w 1318"/>
                <a:gd name="T21" fmla="*/ 118 h 345"/>
                <a:gd name="T22" fmla="*/ 867 w 1318"/>
                <a:gd name="T23" fmla="*/ 149 h 345"/>
                <a:gd name="T24" fmla="*/ 924 w 1318"/>
                <a:gd name="T25" fmla="*/ 179 h 345"/>
                <a:gd name="T26" fmla="*/ 974 w 1318"/>
                <a:gd name="T27" fmla="*/ 204 h 345"/>
                <a:gd name="T28" fmla="*/ 1014 w 1318"/>
                <a:gd name="T29" fmla="*/ 225 h 345"/>
                <a:gd name="T30" fmla="*/ 1046 w 1318"/>
                <a:gd name="T31" fmla="*/ 240 h 345"/>
                <a:gd name="T32" fmla="*/ 1078 w 1318"/>
                <a:gd name="T33" fmla="*/ 244 h 345"/>
                <a:gd name="T34" fmla="*/ 1107 w 1318"/>
                <a:gd name="T35" fmla="*/ 246 h 345"/>
                <a:gd name="T36" fmla="*/ 1126 w 1318"/>
                <a:gd name="T37" fmla="*/ 244 h 345"/>
                <a:gd name="T38" fmla="*/ 1135 w 1318"/>
                <a:gd name="T39" fmla="*/ 242 h 345"/>
                <a:gd name="T40" fmla="*/ 1133 w 1318"/>
                <a:gd name="T41" fmla="*/ 236 h 345"/>
                <a:gd name="T42" fmla="*/ 1124 w 1318"/>
                <a:gd name="T43" fmla="*/ 198 h 345"/>
                <a:gd name="T44" fmla="*/ 1128 w 1318"/>
                <a:gd name="T45" fmla="*/ 156 h 345"/>
                <a:gd name="T46" fmla="*/ 1147 w 1318"/>
                <a:gd name="T47" fmla="*/ 132 h 345"/>
                <a:gd name="T48" fmla="*/ 1179 w 1318"/>
                <a:gd name="T49" fmla="*/ 116 h 345"/>
                <a:gd name="T50" fmla="*/ 1221 w 1318"/>
                <a:gd name="T51" fmla="*/ 111 h 345"/>
                <a:gd name="T52" fmla="*/ 1268 w 1318"/>
                <a:gd name="T53" fmla="*/ 122 h 345"/>
                <a:gd name="T54" fmla="*/ 1297 w 1318"/>
                <a:gd name="T55" fmla="*/ 143 h 345"/>
                <a:gd name="T56" fmla="*/ 1314 w 1318"/>
                <a:gd name="T57" fmla="*/ 173 h 345"/>
                <a:gd name="T58" fmla="*/ 1318 w 1318"/>
                <a:gd name="T59" fmla="*/ 208 h 345"/>
                <a:gd name="T60" fmla="*/ 1314 w 1318"/>
                <a:gd name="T61" fmla="*/ 248 h 345"/>
                <a:gd name="T62" fmla="*/ 1295 w 1318"/>
                <a:gd name="T63" fmla="*/ 293 h 345"/>
                <a:gd name="T64" fmla="*/ 1261 w 1318"/>
                <a:gd name="T65" fmla="*/ 326 h 345"/>
                <a:gd name="T66" fmla="*/ 1211 w 1318"/>
                <a:gd name="T67" fmla="*/ 345 h 345"/>
                <a:gd name="T68" fmla="*/ 1156 w 1318"/>
                <a:gd name="T69" fmla="*/ 343 h 345"/>
                <a:gd name="T70" fmla="*/ 1105 w 1318"/>
                <a:gd name="T71" fmla="*/ 335 h 345"/>
                <a:gd name="T72" fmla="*/ 1046 w 1318"/>
                <a:gd name="T73" fmla="*/ 320 h 345"/>
                <a:gd name="T74" fmla="*/ 981 w 1318"/>
                <a:gd name="T75" fmla="*/ 301 h 345"/>
                <a:gd name="T76" fmla="*/ 913 w 1318"/>
                <a:gd name="T77" fmla="*/ 282 h 345"/>
                <a:gd name="T78" fmla="*/ 848 w 1318"/>
                <a:gd name="T79" fmla="*/ 265 h 345"/>
                <a:gd name="T80" fmla="*/ 789 w 1318"/>
                <a:gd name="T81" fmla="*/ 251 h 345"/>
                <a:gd name="T82" fmla="*/ 738 w 1318"/>
                <a:gd name="T83" fmla="*/ 240 h 345"/>
                <a:gd name="T84" fmla="*/ 671 w 1318"/>
                <a:gd name="T85" fmla="*/ 234 h 345"/>
                <a:gd name="T86" fmla="*/ 569 w 1318"/>
                <a:gd name="T87" fmla="*/ 232 h 345"/>
                <a:gd name="T88" fmla="*/ 466 w 1318"/>
                <a:gd name="T89" fmla="*/ 232 h 345"/>
                <a:gd name="T90" fmla="*/ 367 w 1318"/>
                <a:gd name="T91" fmla="*/ 234 h 345"/>
                <a:gd name="T92" fmla="*/ 270 w 1318"/>
                <a:gd name="T93" fmla="*/ 236 h 345"/>
                <a:gd name="T94" fmla="*/ 181 w 1318"/>
                <a:gd name="T95" fmla="*/ 238 h 345"/>
                <a:gd name="T96" fmla="*/ 99 w 1318"/>
                <a:gd name="T97" fmla="*/ 238 h 345"/>
                <a:gd name="T98" fmla="*/ 29 w 1318"/>
                <a:gd name="T99" fmla="*/ 236 h 345"/>
                <a:gd name="T100" fmla="*/ 29 w 1318"/>
                <a:gd name="T101" fmla="*/ 29 h 3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8"/>
                <a:gd name="T154" fmla="*/ 0 h 345"/>
                <a:gd name="T155" fmla="*/ 1318 w 1318"/>
                <a:gd name="T156" fmla="*/ 345 h 3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8" h="345">
                  <a:moveTo>
                    <a:pt x="29" y="29"/>
                  </a:moveTo>
                  <a:lnTo>
                    <a:pt x="38" y="21"/>
                  </a:lnTo>
                  <a:lnTo>
                    <a:pt x="52" y="14"/>
                  </a:lnTo>
                  <a:lnTo>
                    <a:pt x="73" y="8"/>
                  </a:lnTo>
                  <a:lnTo>
                    <a:pt x="97" y="4"/>
                  </a:lnTo>
                  <a:lnTo>
                    <a:pt x="126" y="2"/>
                  </a:lnTo>
                  <a:lnTo>
                    <a:pt x="158" y="0"/>
                  </a:lnTo>
                  <a:lnTo>
                    <a:pt x="196" y="2"/>
                  </a:lnTo>
                  <a:lnTo>
                    <a:pt x="234" y="2"/>
                  </a:lnTo>
                  <a:lnTo>
                    <a:pt x="276" y="6"/>
                  </a:lnTo>
                  <a:lnTo>
                    <a:pt x="320" y="8"/>
                  </a:lnTo>
                  <a:lnTo>
                    <a:pt x="365" y="14"/>
                  </a:lnTo>
                  <a:lnTo>
                    <a:pt x="411" y="21"/>
                  </a:lnTo>
                  <a:lnTo>
                    <a:pt x="460" y="27"/>
                  </a:lnTo>
                  <a:lnTo>
                    <a:pt x="506" y="35"/>
                  </a:lnTo>
                  <a:lnTo>
                    <a:pt x="555" y="44"/>
                  </a:lnTo>
                  <a:lnTo>
                    <a:pt x="601" y="54"/>
                  </a:lnTo>
                  <a:lnTo>
                    <a:pt x="643" y="65"/>
                  </a:lnTo>
                  <a:lnTo>
                    <a:pt x="685" y="78"/>
                  </a:lnTo>
                  <a:lnTo>
                    <a:pt x="725" y="90"/>
                  </a:lnTo>
                  <a:lnTo>
                    <a:pt x="763" y="103"/>
                  </a:lnTo>
                  <a:lnTo>
                    <a:pt x="799" y="118"/>
                  </a:lnTo>
                  <a:lnTo>
                    <a:pt x="833" y="135"/>
                  </a:lnTo>
                  <a:lnTo>
                    <a:pt x="867" y="149"/>
                  </a:lnTo>
                  <a:lnTo>
                    <a:pt x="896" y="164"/>
                  </a:lnTo>
                  <a:lnTo>
                    <a:pt x="924" y="179"/>
                  </a:lnTo>
                  <a:lnTo>
                    <a:pt x="951" y="191"/>
                  </a:lnTo>
                  <a:lnTo>
                    <a:pt x="974" y="204"/>
                  </a:lnTo>
                  <a:lnTo>
                    <a:pt x="995" y="217"/>
                  </a:lnTo>
                  <a:lnTo>
                    <a:pt x="1014" y="225"/>
                  </a:lnTo>
                  <a:lnTo>
                    <a:pt x="1031" y="234"/>
                  </a:lnTo>
                  <a:lnTo>
                    <a:pt x="1046" y="240"/>
                  </a:lnTo>
                  <a:lnTo>
                    <a:pt x="1059" y="242"/>
                  </a:lnTo>
                  <a:lnTo>
                    <a:pt x="1078" y="244"/>
                  </a:lnTo>
                  <a:lnTo>
                    <a:pt x="1095" y="246"/>
                  </a:lnTo>
                  <a:lnTo>
                    <a:pt x="1107" y="246"/>
                  </a:lnTo>
                  <a:lnTo>
                    <a:pt x="1118" y="244"/>
                  </a:lnTo>
                  <a:lnTo>
                    <a:pt x="1126" y="244"/>
                  </a:lnTo>
                  <a:lnTo>
                    <a:pt x="1131" y="244"/>
                  </a:lnTo>
                  <a:lnTo>
                    <a:pt x="1135" y="242"/>
                  </a:lnTo>
                  <a:lnTo>
                    <a:pt x="1133" y="236"/>
                  </a:lnTo>
                  <a:lnTo>
                    <a:pt x="1126" y="221"/>
                  </a:lnTo>
                  <a:lnTo>
                    <a:pt x="1124" y="198"/>
                  </a:lnTo>
                  <a:lnTo>
                    <a:pt x="1124" y="170"/>
                  </a:lnTo>
                  <a:lnTo>
                    <a:pt x="1128" y="156"/>
                  </a:lnTo>
                  <a:lnTo>
                    <a:pt x="1137" y="143"/>
                  </a:lnTo>
                  <a:lnTo>
                    <a:pt x="1147" y="132"/>
                  </a:lnTo>
                  <a:lnTo>
                    <a:pt x="1162" y="124"/>
                  </a:lnTo>
                  <a:lnTo>
                    <a:pt x="1179" y="116"/>
                  </a:lnTo>
                  <a:lnTo>
                    <a:pt x="1200" y="113"/>
                  </a:lnTo>
                  <a:lnTo>
                    <a:pt x="1221" y="111"/>
                  </a:lnTo>
                  <a:lnTo>
                    <a:pt x="1247" y="116"/>
                  </a:lnTo>
                  <a:lnTo>
                    <a:pt x="1268" y="122"/>
                  </a:lnTo>
                  <a:lnTo>
                    <a:pt x="1285" y="130"/>
                  </a:lnTo>
                  <a:lnTo>
                    <a:pt x="1297" y="143"/>
                  </a:lnTo>
                  <a:lnTo>
                    <a:pt x="1308" y="158"/>
                  </a:lnTo>
                  <a:lnTo>
                    <a:pt x="1314" y="173"/>
                  </a:lnTo>
                  <a:lnTo>
                    <a:pt x="1318" y="189"/>
                  </a:lnTo>
                  <a:lnTo>
                    <a:pt x="1318" y="208"/>
                  </a:lnTo>
                  <a:lnTo>
                    <a:pt x="1318" y="225"/>
                  </a:lnTo>
                  <a:lnTo>
                    <a:pt x="1314" y="248"/>
                  </a:lnTo>
                  <a:lnTo>
                    <a:pt x="1306" y="272"/>
                  </a:lnTo>
                  <a:lnTo>
                    <a:pt x="1295" y="293"/>
                  </a:lnTo>
                  <a:lnTo>
                    <a:pt x="1280" y="312"/>
                  </a:lnTo>
                  <a:lnTo>
                    <a:pt x="1261" y="326"/>
                  </a:lnTo>
                  <a:lnTo>
                    <a:pt x="1238" y="339"/>
                  </a:lnTo>
                  <a:lnTo>
                    <a:pt x="1211" y="345"/>
                  </a:lnTo>
                  <a:lnTo>
                    <a:pt x="1177" y="345"/>
                  </a:lnTo>
                  <a:lnTo>
                    <a:pt x="1156" y="343"/>
                  </a:lnTo>
                  <a:lnTo>
                    <a:pt x="1133" y="339"/>
                  </a:lnTo>
                  <a:lnTo>
                    <a:pt x="1105" y="335"/>
                  </a:lnTo>
                  <a:lnTo>
                    <a:pt x="1078" y="326"/>
                  </a:lnTo>
                  <a:lnTo>
                    <a:pt x="1046" y="320"/>
                  </a:lnTo>
                  <a:lnTo>
                    <a:pt x="1014" y="312"/>
                  </a:lnTo>
                  <a:lnTo>
                    <a:pt x="981" y="301"/>
                  </a:lnTo>
                  <a:lnTo>
                    <a:pt x="947" y="293"/>
                  </a:lnTo>
                  <a:lnTo>
                    <a:pt x="913" y="282"/>
                  </a:lnTo>
                  <a:lnTo>
                    <a:pt x="879" y="274"/>
                  </a:lnTo>
                  <a:lnTo>
                    <a:pt x="848" y="265"/>
                  </a:lnTo>
                  <a:lnTo>
                    <a:pt x="816" y="257"/>
                  </a:lnTo>
                  <a:lnTo>
                    <a:pt x="789" y="251"/>
                  </a:lnTo>
                  <a:lnTo>
                    <a:pt x="761" y="244"/>
                  </a:lnTo>
                  <a:lnTo>
                    <a:pt x="738" y="240"/>
                  </a:lnTo>
                  <a:lnTo>
                    <a:pt x="719" y="238"/>
                  </a:lnTo>
                  <a:lnTo>
                    <a:pt x="671" y="234"/>
                  </a:lnTo>
                  <a:lnTo>
                    <a:pt x="620" y="232"/>
                  </a:lnTo>
                  <a:lnTo>
                    <a:pt x="569" y="232"/>
                  </a:lnTo>
                  <a:lnTo>
                    <a:pt x="517" y="229"/>
                  </a:lnTo>
                  <a:lnTo>
                    <a:pt x="466" y="232"/>
                  </a:lnTo>
                  <a:lnTo>
                    <a:pt x="415" y="232"/>
                  </a:lnTo>
                  <a:lnTo>
                    <a:pt x="367" y="234"/>
                  </a:lnTo>
                  <a:lnTo>
                    <a:pt x="318" y="234"/>
                  </a:lnTo>
                  <a:lnTo>
                    <a:pt x="270" y="236"/>
                  </a:lnTo>
                  <a:lnTo>
                    <a:pt x="223" y="238"/>
                  </a:lnTo>
                  <a:lnTo>
                    <a:pt x="181" y="238"/>
                  </a:lnTo>
                  <a:lnTo>
                    <a:pt x="139" y="240"/>
                  </a:lnTo>
                  <a:lnTo>
                    <a:pt x="99" y="238"/>
                  </a:lnTo>
                  <a:lnTo>
                    <a:pt x="63" y="238"/>
                  </a:lnTo>
                  <a:lnTo>
                    <a:pt x="29" y="236"/>
                  </a:lnTo>
                  <a:lnTo>
                    <a:pt x="0" y="232"/>
                  </a:lnTo>
                  <a:lnTo>
                    <a:pt x="29" y="29"/>
                  </a:lnTo>
                  <a:close/>
                </a:path>
              </a:pathLst>
            </a:custGeom>
            <a:solidFill>
              <a:srgbClr val="000000"/>
            </a:solidFill>
            <a:ln w="9525">
              <a:noFill/>
              <a:round/>
              <a:headEnd/>
              <a:tailEnd/>
            </a:ln>
          </p:spPr>
          <p:txBody>
            <a:bodyPr/>
            <a:lstStyle/>
            <a:p>
              <a:endParaRPr lang="en-US"/>
            </a:p>
          </p:txBody>
        </p:sp>
        <p:sp>
          <p:nvSpPr>
            <p:cNvPr id="134175" name="Freeform 34"/>
            <p:cNvSpPr>
              <a:spLocks/>
            </p:cNvSpPr>
            <p:nvPr/>
          </p:nvSpPr>
          <p:spPr bwMode="auto">
            <a:xfrm>
              <a:off x="2904" y="1273"/>
              <a:ext cx="1232" cy="274"/>
            </a:xfrm>
            <a:custGeom>
              <a:avLst/>
              <a:gdLst>
                <a:gd name="T0" fmla="*/ 32 w 1232"/>
                <a:gd name="T1" fmla="*/ 14 h 274"/>
                <a:gd name="T2" fmla="*/ 61 w 1232"/>
                <a:gd name="T3" fmla="*/ 6 h 274"/>
                <a:gd name="T4" fmla="*/ 108 w 1232"/>
                <a:gd name="T5" fmla="*/ 0 h 274"/>
                <a:gd name="T6" fmla="*/ 167 w 1232"/>
                <a:gd name="T7" fmla="*/ 0 h 274"/>
                <a:gd name="T8" fmla="*/ 239 w 1232"/>
                <a:gd name="T9" fmla="*/ 2 h 274"/>
                <a:gd name="T10" fmla="*/ 321 w 1232"/>
                <a:gd name="T11" fmla="*/ 8 h 274"/>
                <a:gd name="T12" fmla="*/ 407 w 1232"/>
                <a:gd name="T13" fmla="*/ 19 h 274"/>
                <a:gd name="T14" fmla="*/ 500 w 1232"/>
                <a:gd name="T15" fmla="*/ 36 h 274"/>
                <a:gd name="T16" fmla="*/ 587 w 1232"/>
                <a:gd name="T17" fmla="*/ 57 h 274"/>
                <a:gd name="T18" fmla="*/ 665 w 1232"/>
                <a:gd name="T19" fmla="*/ 82 h 274"/>
                <a:gd name="T20" fmla="*/ 741 w 1232"/>
                <a:gd name="T21" fmla="*/ 109 h 274"/>
                <a:gd name="T22" fmla="*/ 810 w 1232"/>
                <a:gd name="T23" fmla="*/ 139 h 274"/>
                <a:gd name="T24" fmla="*/ 874 w 1232"/>
                <a:gd name="T25" fmla="*/ 166 h 274"/>
                <a:gd name="T26" fmla="*/ 929 w 1232"/>
                <a:gd name="T27" fmla="*/ 192 h 274"/>
                <a:gd name="T28" fmla="*/ 975 w 1232"/>
                <a:gd name="T29" fmla="*/ 211 h 274"/>
                <a:gd name="T30" fmla="*/ 1007 w 1232"/>
                <a:gd name="T31" fmla="*/ 223 h 274"/>
                <a:gd name="T32" fmla="*/ 1038 w 1232"/>
                <a:gd name="T33" fmla="*/ 228 h 274"/>
                <a:gd name="T34" fmla="*/ 1074 w 1232"/>
                <a:gd name="T35" fmla="*/ 228 h 274"/>
                <a:gd name="T36" fmla="*/ 1099 w 1232"/>
                <a:gd name="T37" fmla="*/ 225 h 274"/>
                <a:gd name="T38" fmla="*/ 1114 w 1232"/>
                <a:gd name="T39" fmla="*/ 223 h 274"/>
                <a:gd name="T40" fmla="*/ 1114 w 1232"/>
                <a:gd name="T41" fmla="*/ 217 h 274"/>
                <a:gd name="T42" fmla="*/ 1110 w 1232"/>
                <a:gd name="T43" fmla="*/ 179 h 274"/>
                <a:gd name="T44" fmla="*/ 1114 w 1232"/>
                <a:gd name="T45" fmla="*/ 149 h 274"/>
                <a:gd name="T46" fmla="*/ 1123 w 1232"/>
                <a:gd name="T47" fmla="*/ 135 h 274"/>
                <a:gd name="T48" fmla="*/ 1139 w 1232"/>
                <a:gd name="T49" fmla="*/ 126 h 274"/>
                <a:gd name="T50" fmla="*/ 1165 w 1232"/>
                <a:gd name="T51" fmla="*/ 122 h 274"/>
                <a:gd name="T52" fmla="*/ 1207 w 1232"/>
                <a:gd name="T53" fmla="*/ 135 h 274"/>
                <a:gd name="T54" fmla="*/ 1232 w 1232"/>
                <a:gd name="T55" fmla="*/ 175 h 274"/>
                <a:gd name="T56" fmla="*/ 1230 w 1232"/>
                <a:gd name="T57" fmla="*/ 217 h 274"/>
                <a:gd name="T58" fmla="*/ 1213 w 1232"/>
                <a:gd name="T59" fmla="*/ 244 h 274"/>
                <a:gd name="T60" fmla="*/ 1180 w 1232"/>
                <a:gd name="T61" fmla="*/ 266 h 274"/>
                <a:gd name="T62" fmla="*/ 1129 w 1232"/>
                <a:gd name="T63" fmla="*/ 274 h 274"/>
                <a:gd name="T64" fmla="*/ 1078 w 1232"/>
                <a:gd name="T65" fmla="*/ 270 h 274"/>
                <a:gd name="T66" fmla="*/ 1032 w 1232"/>
                <a:gd name="T67" fmla="*/ 259 h 274"/>
                <a:gd name="T68" fmla="*/ 975 w 1232"/>
                <a:gd name="T69" fmla="*/ 244 h 274"/>
                <a:gd name="T70" fmla="*/ 912 w 1232"/>
                <a:gd name="T71" fmla="*/ 228 h 274"/>
                <a:gd name="T72" fmla="*/ 846 w 1232"/>
                <a:gd name="T73" fmla="*/ 209 h 274"/>
                <a:gd name="T74" fmla="*/ 785 w 1232"/>
                <a:gd name="T75" fmla="*/ 190 h 274"/>
                <a:gd name="T76" fmla="*/ 728 w 1232"/>
                <a:gd name="T77" fmla="*/ 173 h 274"/>
                <a:gd name="T78" fmla="*/ 682 w 1232"/>
                <a:gd name="T79" fmla="*/ 162 h 274"/>
                <a:gd name="T80" fmla="*/ 606 w 1232"/>
                <a:gd name="T81" fmla="*/ 154 h 274"/>
                <a:gd name="T82" fmla="*/ 498 w 1232"/>
                <a:gd name="T83" fmla="*/ 147 h 274"/>
                <a:gd name="T84" fmla="*/ 401 w 1232"/>
                <a:gd name="T85" fmla="*/ 147 h 274"/>
                <a:gd name="T86" fmla="*/ 310 w 1232"/>
                <a:gd name="T87" fmla="*/ 149 h 274"/>
                <a:gd name="T88" fmla="*/ 228 w 1232"/>
                <a:gd name="T89" fmla="*/ 156 h 274"/>
                <a:gd name="T90" fmla="*/ 154 w 1232"/>
                <a:gd name="T91" fmla="*/ 160 h 274"/>
                <a:gd name="T92" fmla="*/ 87 w 1232"/>
                <a:gd name="T93" fmla="*/ 162 h 274"/>
                <a:gd name="T94" fmla="*/ 28 w 1232"/>
                <a:gd name="T95" fmla="*/ 160 h 274"/>
                <a:gd name="T96" fmla="*/ 23 w 1232"/>
                <a:gd name="T97" fmla="*/ 21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2"/>
                <a:gd name="T148" fmla="*/ 0 h 274"/>
                <a:gd name="T149" fmla="*/ 1232 w 1232"/>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2" h="274">
                  <a:moveTo>
                    <a:pt x="23" y="21"/>
                  </a:moveTo>
                  <a:lnTo>
                    <a:pt x="32" y="14"/>
                  </a:lnTo>
                  <a:lnTo>
                    <a:pt x="44" y="10"/>
                  </a:lnTo>
                  <a:lnTo>
                    <a:pt x="61" y="6"/>
                  </a:lnTo>
                  <a:lnTo>
                    <a:pt x="82" y="4"/>
                  </a:lnTo>
                  <a:lnTo>
                    <a:pt x="108" y="0"/>
                  </a:lnTo>
                  <a:lnTo>
                    <a:pt x="135" y="0"/>
                  </a:lnTo>
                  <a:lnTo>
                    <a:pt x="167" y="0"/>
                  </a:lnTo>
                  <a:lnTo>
                    <a:pt x="203" y="0"/>
                  </a:lnTo>
                  <a:lnTo>
                    <a:pt x="239" y="2"/>
                  </a:lnTo>
                  <a:lnTo>
                    <a:pt x="279" y="4"/>
                  </a:lnTo>
                  <a:lnTo>
                    <a:pt x="321" y="8"/>
                  </a:lnTo>
                  <a:lnTo>
                    <a:pt x="363" y="12"/>
                  </a:lnTo>
                  <a:lnTo>
                    <a:pt x="407" y="19"/>
                  </a:lnTo>
                  <a:lnTo>
                    <a:pt x="454" y="27"/>
                  </a:lnTo>
                  <a:lnTo>
                    <a:pt x="500" y="36"/>
                  </a:lnTo>
                  <a:lnTo>
                    <a:pt x="547" y="46"/>
                  </a:lnTo>
                  <a:lnTo>
                    <a:pt x="587" y="57"/>
                  </a:lnTo>
                  <a:lnTo>
                    <a:pt x="627" y="69"/>
                  </a:lnTo>
                  <a:lnTo>
                    <a:pt x="665" y="82"/>
                  </a:lnTo>
                  <a:lnTo>
                    <a:pt x="703" y="95"/>
                  </a:lnTo>
                  <a:lnTo>
                    <a:pt x="741" y="109"/>
                  </a:lnTo>
                  <a:lnTo>
                    <a:pt x="777" y="124"/>
                  </a:lnTo>
                  <a:lnTo>
                    <a:pt x="810" y="139"/>
                  </a:lnTo>
                  <a:lnTo>
                    <a:pt x="844" y="154"/>
                  </a:lnTo>
                  <a:lnTo>
                    <a:pt x="874" y="166"/>
                  </a:lnTo>
                  <a:lnTo>
                    <a:pt x="903" y="179"/>
                  </a:lnTo>
                  <a:lnTo>
                    <a:pt x="929" y="192"/>
                  </a:lnTo>
                  <a:lnTo>
                    <a:pt x="954" y="202"/>
                  </a:lnTo>
                  <a:lnTo>
                    <a:pt x="975" y="211"/>
                  </a:lnTo>
                  <a:lnTo>
                    <a:pt x="992" y="219"/>
                  </a:lnTo>
                  <a:lnTo>
                    <a:pt x="1007" y="223"/>
                  </a:lnTo>
                  <a:lnTo>
                    <a:pt x="1019" y="225"/>
                  </a:lnTo>
                  <a:lnTo>
                    <a:pt x="1038" y="228"/>
                  </a:lnTo>
                  <a:lnTo>
                    <a:pt x="1057" y="230"/>
                  </a:lnTo>
                  <a:lnTo>
                    <a:pt x="1074" y="228"/>
                  </a:lnTo>
                  <a:lnTo>
                    <a:pt x="1087" y="228"/>
                  </a:lnTo>
                  <a:lnTo>
                    <a:pt x="1099" y="225"/>
                  </a:lnTo>
                  <a:lnTo>
                    <a:pt x="1108" y="225"/>
                  </a:lnTo>
                  <a:lnTo>
                    <a:pt x="1114" y="223"/>
                  </a:lnTo>
                  <a:lnTo>
                    <a:pt x="1116" y="223"/>
                  </a:lnTo>
                  <a:lnTo>
                    <a:pt x="1114" y="217"/>
                  </a:lnTo>
                  <a:lnTo>
                    <a:pt x="1112" y="200"/>
                  </a:lnTo>
                  <a:lnTo>
                    <a:pt x="1110" y="179"/>
                  </a:lnTo>
                  <a:lnTo>
                    <a:pt x="1112" y="158"/>
                  </a:lnTo>
                  <a:lnTo>
                    <a:pt x="1114" y="149"/>
                  </a:lnTo>
                  <a:lnTo>
                    <a:pt x="1118" y="141"/>
                  </a:lnTo>
                  <a:lnTo>
                    <a:pt x="1123" y="135"/>
                  </a:lnTo>
                  <a:lnTo>
                    <a:pt x="1131" y="128"/>
                  </a:lnTo>
                  <a:lnTo>
                    <a:pt x="1139" y="126"/>
                  </a:lnTo>
                  <a:lnTo>
                    <a:pt x="1152" y="124"/>
                  </a:lnTo>
                  <a:lnTo>
                    <a:pt x="1165" y="122"/>
                  </a:lnTo>
                  <a:lnTo>
                    <a:pt x="1180" y="124"/>
                  </a:lnTo>
                  <a:lnTo>
                    <a:pt x="1207" y="135"/>
                  </a:lnTo>
                  <a:lnTo>
                    <a:pt x="1224" y="152"/>
                  </a:lnTo>
                  <a:lnTo>
                    <a:pt x="1232" y="175"/>
                  </a:lnTo>
                  <a:lnTo>
                    <a:pt x="1232" y="200"/>
                  </a:lnTo>
                  <a:lnTo>
                    <a:pt x="1230" y="217"/>
                  </a:lnTo>
                  <a:lnTo>
                    <a:pt x="1224" y="232"/>
                  </a:lnTo>
                  <a:lnTo>
                    <a:pt x="1213" y="244"/>
                  </a:lnTo>
                  <a:lnTo>
                    <a:pt x="1199" y="255"/>
                  </a:lnTo>
                  <a:lnTo>
                    <a:pt x="1180" y="266"/>
                  </a:lnTo>
                  <a:lnTo>
                    <a:pt x="1156" y="270"/>
                  </a:lnTo>
                  <a:lnTo>
                    <a:pt x="1129" y="274"/>
                  </a:lnTo>
                  <a:lnTo>
                    <a:pt x="1097" y="272"/>
                  </a:lnTo>
                  <a:lnTo>
                    <a:pt x="1078" y="270"/>
                  </a:lnTo>
                  <a:lnTo>
                    <a:pt x="1057" y="266"/>
                  </a:lnTo>
                  <a:lnTo>
                    <a:pt x="1032" y="259"/>
                  </a:lnTo>
                  <a:lnTo>
                    <a:pt x="1004" y="253"/>
                  </a:lnTo>
                  <a:lnTo>
                    <a:pt x="975" y="244"/>
                  </a:lnTo>
                  <a:lnTo>
                    <a:pt x="943" y="236"/>
                  </a:lnTo>
                  <a:lnTo>
                    <a:pt x="912" y="228"/>
                  </a:lnTo>
                  <a:lnTo>
                    <a:pt x="880" y="217"/>
                  </a:lnTo>
                  <a:lnTo>
                    <a:pt x="846" y="209"/>
                  </a:lnTo>
                  <a:lnTo>
                    <a:pt x="815" y="198"/>
                  </a:lnTo>
                  <a:lnTo>
                    <a:pt x="785" y="190"/>
                  </a:lnTo>
                  <a:lnTo>
                    <a:pt x="755" y="181"/>
                  </a:lnTo>
                  <a:lnTo>
                    <a:pt x="728" y="173"/>
                  </a:lnTo>
                  <a:lnTo>
                    <a:pt x="703" y="168"/>
                  </a:lnTo>
                  <a:lnTo>
                    <a:pt x="682" y="162"/>
                  </a:lnTo>
                  <a:lnTo>
                    <a:pt x="663" y="160"/>
                  </a:lnTo>
                  <a:lnTo>
                    <a:pt x="606" y="154"/>
                  </a:lnTo>
                  <a:lnTo>
                    <a:pt x="551" y="149"/>
                  </a:lnTo>
                  <a:lnTo>
                    <a:pt x="498" y="147"/>
                  </a:lnTo>
                  <a:lnTo>
                    <a:pt x="447" y="147"/>
                  </a:lnTo>
                  <a:lnTo>
                    <a:pt x="401" y="147"/>
                  </a:lnTo>
                  <a:lnTo>
                    <a:pt x="355" y="147"/>
                  </a:lnTo>
                  <a:lnTo>
                    <a:pt x="310" y="149"/>
                  </a:lnTo>
                  <a:lnTo>
                    <a:pt x="268" y="152"/>
                  </a:lnTo>
                  <a:lnTo>
                    <a:pt x="228" y="156"/>
                  </a:lnTo>
                  <a:lnTo>
                    <a:pt x="190" y="158"/>
                  </a:lnTo>
                  <a:lnTo>
                    <a:pt x="154" y="160"/>
                  </a:lnTo>
                  <a:lnTo>
                    <a:pt x="120" y="162"/>
                  </a:lnTo>
                  <a:lnTo>
                    <a:pt x="87" y="162"/>
                  </a:lnTo>
                  <a:lnTo>
                    <a:pt x="57" y="162"/>
                  </a:lnTo>
                  <a:lnTo>
                    <a:pt x="28" y="160"/>
                  </a:lnTo>
                  <a:lnTo>
                    <a:pt x="0" y="158"/>
                  </a:lnTo>
                  <a:lnTo>
                    <a:pt x="23" y="21"/>
                  </a:lnTo>
                  <a:close/>
                </a:path>
              </a:pathLst>
            </a:custGeom>
            <a:solidFill>
              <a:srgbClr val="7BA62B"/>
            </a:solidFill>
            <a:ln w="9525">
              <a:noFill/>
              <a:round/>
              <a:headEnd/>
              <a:tailEnd/>
            </a:ln>
          </p:spPr>
          <p:txBody>
            <a:bodyPr/>
            <a:lstStyle/>
            <a:p>
              <a:endParaRPr lang="en-US"/>
            </a:p>
          </p:txBody>
        </p:sp>
        <p:sp>
          <p:nvSpPr>
            <p:cNvPr id="134176" name="Freeform 35"/>
            <p:cNvSpPr>
              <a:spLocks/>
            </p:cNvSpPr>
            <p:nvPr/>
          </p:nvSpPr>
          <p:spPr bwMode="auto">
            <a:xfrm>
              <a:off x="2919" y="1355"/>
              <a:ext cx="989" cy="162"/>
            </a:xfrm>
            <a:custGeom>
              <a:avLst/>
              <a:gdLst>
                <a:gd name="T0" fmla="*/ 124 w 989"/>
                <a:gd name="T1" fmla="*/ 70 h 162"/>
                <a:gd name="T2" fmla="*/ 152 w 989"/>
                <a:gd name="T3" fmla="*/ 65 h 162"/>
                <a:gd name="T4" fmla="*/ 200 w 989"/>
                <a:gd name="T5" fmla="*/ 59 h 162"/>
                <a:gd name="T6" fmla="*/ 268 w 989"/>
                <a:gd name="T7" fmla="*/ 55 h 162"/>
                <a:gd name="T8" fmla="*/ 346 w 989"/>
                <a:gd name="T9" fmla="*/ 49 h 162"/>
                <a:gd name="T10" fmla="*/ 428 w 989"/>
                <a:gd name="T11" fmla="*/ 46 h 162"/>
                <a:gd name="T12" fmla="*/ 515 w 989"/>
                <a:gd name="T13" fmla="*/ 49 h 162"/>
                <a:gd name="T14" fmla="*/ 595 w 989"/>
                <a:gd name="T15" fmla="*/ 55 h 162"/>
                <a:gd name="T16" fmla="*/ 667 w 989"/>
                <a:gd name="T17" fmla="*/ 70 h 162"/>
                <a:gd name="T18" fmla="*/ 734 w 989"/>
                <a:gd name="T19" fmla="*/ 84 h 162"/>
                <a:gd name="T20" fmla="*/ 797 w 989"/>
                <a:gd name="T21" fmla="*/ 101 h 162"/>
                <a:gd name="T22" fmla="*/ 854 w 989"/>
                <a:gd name="T23" fmla="*/ 118 h 162"/>
                <a:gd name="T24" fmla="*/ 905 w 989"/>
                <a:gd name="T25" fmla="*/ 133 h 162"/>
                <a:gd name="T26" fmla="*/ 943 w 989"/>
                <a:gd name="T27" fmla="*/ 146 h 162"/>
                <a:gd name="T28" fmla="*/ 973 w 989"/>
                <a:gd name="T29" fmla="*/ 156 h 162"/>
                <a:gd name="T30" fmla="*/ 987 w 989"/>
                <a:gd name="T31" fmla="*/ 162 h 162"/>
                <a:gd name="T32" fmla="*/ 987 w 989"/>
                <a:gd name="T33" fmla="*/ 162 h 162"/>
                <a:gd name="T34" fmla="*/ 975 w 989"/>
                <a:gd name="T35" fmla="*/ 156 h 162"/>
                <a:gd name="T36" fmla="*/ 947 w 989"/>
                <a:gd name="T37" fmla="*/ 146 h 162"/>
                <a:gd name="T38" fmla="*/ 909 w 989"/>
                <a:gd name="T39" fmla="*/ 133 h 162"/>
                <a:gd name="T40" fmla="*/ 861 w 989"/>
                <a:gd name="T41" fmla="*/ 116 h 162"/>
                <a:gd name="T42" fmla="*/ 804 w 989"/>
                <a:gd name="T43" fmla="*/ 95 h 162"/>
                <a:gd name="T44" fmla="*/ 738 w 989"/>
                <a:gd name="T45" fmla="*/ 72 h 162"/>
                <a:gd name="T46" fmla="*/ 665 w 989"/>
                <a:gd name="T47" fmla="*/ 46 h 162"/>
                <a:gd name="T48" fmla="*/ 584 w 989"/>
                <a:gd name="T49" fmla="*/ 21 h 162"/>
                <a:gd name="T50" fmla="*/ 489 w 989"/>
                <a:gd name="T51" fmla="*/ 6 h 162"/>
                <a:gd name="T52" fmla="*/ 386 w 989"/>
                <a:gd name="T53" fmla="*/ 0 h 162"/>
                <a:gd name="T54" fmla="*/ 283 w 989"/>
                <a:gd name="T55" fmla="*/ 2 h 162"/>
                <a:gd name="T56" fmla="*/ 186 w 989"/>
                <a:gd name="T57" fmla="*/ 6 h 162"/>
                <a:gd name="T58" fmla="*/ 103 w 989"/>
                <a:gd name="T59" fmla="*/ 15 h 162"/>
                <a:gd name="T60" fmla="*/ 40 w 989"/>
                <a:gd name="T61" fmla="*/ 21 h 162"/>
                <a:gd name="T62" fmla="*/ 4 w 989"/>
                <a:gd name="T63" fmla="*/ 27 h 162"/>
                <a:gd name="T64" fmla="*/ 120 w 989"/>
                <a:gd name="T65" fmla="*/ 7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9"/>
                <a:gd name="T100" fmla="*/ 0 h 162"/>
                <a:gd name="T101" fmla="*/ 989 w 98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9" h="162">
                  <a:moveTo>
                    <a:pt x="120" y="70"/>
                  </a:moveTo>
                  <a:lnTo>
                    <a:pt x="124" y="70"/>
                  </a:lnTo>
                  <a:lnTo>
                    <a:pt x="135" y="67"/>
                  </a:lnTo>
                  <a:lnTo>
                    <a:pt x="152" y="65"/>
                  </a:lnTo>
                  <a:lnTo>
                    <a:pt x="173" y="63"/>
                  </a:lnTo>
                  <a:lnTo>
                    <a:pt x="200" y="59"/>
                  </a:lnTo>
                  <a:lnTo>
                    <a:pt x="232" y="57"/>
                  </a:lnTo>
                  <a:lnTo>
                    <a:pt x="268" y="55"/>
                  </a:lnTo>
                  <a:lnTo>
                    <a:pt x="306" y="51"/>
                  </a:lnTo>
                  <a:lnTo>
                    <a:pt x="346" y="49"/>
                  </a:lnTo>
                  <a:lnTo>
                    <a:pt x="386" y="46"/>
                  </a:lnTo>
                  <a:lnTo>
                    <a:pt x="428" y="46"/>
                  </a:lnTo>
                  <a:lnTo>
                    <a:pt x="473" y="46"/>
                  </a:lnTo>
                  <a:lnTo>
                    <a:pt x="515" y="49"/>
                  </a:lnTo>
                  <a:lnTo>
                    <a:pt x="555" y="51"/>
                  </a:lnTo>
                  <a:lnTo>
                    <a:pt x="595" y="55"/>
                  </a:lnTo>
                  <a:lnTo>
                    <a:pt x="631" y="61"/>
                  </a:lnTo>
                  <a:lnTo>
                    <a:pt x="667" y="70"/>
                  </a:lnTo>
                  <a:lnTo>
                    <a:pt x="700" y="76"/>
                  </a:lnTo>
                  <a:lnTo>
                    <a:pt x="734" y="84"/>
                  </a:lnTo>
                  <a:lnTo>
                    <a:pt x="766" y="93"/>
                  </a:lnTo>
                  <a:lnTo>
                    <a:pt x="797" y="101"/>
                  </a:lnTo>
                  <a:lnTo>
                    <a:pt x="827" y="110"/>
                  </a:lnTo>
                  <a:lnTo>
                    <a:pt x="854" y="118"/>
                  </a:lnTo>
                  <a:lnTo>
                    <a:pt x="880" y="127"/>
                  </a:lnTo>
                  <a:lnTo>
                    <a:pt x="905" y="133"/>
                  </a:lnTo>
                  <a:lnTo>
                    <a:pt x="926" y="141"/>
                  </a:lnTo>
                  <a:lnTo>
                    <a:pt x="943" y="146"/>
                  </a:lnTo>
                  <a:lnTo>
                    <a:pt x="960" y="152"/>
                  </a:lnTo>
                  <a:lnTo>
                    <a:pt x="973" y="156"/>
                  </a:lnTo>
                  <a:lnTo>
                    <a:pt x="981" y="160"/>
                  </a:lnTo>
                  <a:lnTo>
                    <a:pt x="987" y="162"/>
                  </a:lnTo>
                  <a:lnTo>
                    <a:pt x="989" y="162"/>
                  </a:lnTo>
                  <a:lnTo>
                    <a:pt x="987" y="162"/>
                  </a:lnTo>
                  <a:lnTo>
                    <a:pt x="983" y="160"/>
                  </a:lnTo>
                  <a:lnTo>
                    <a:pt x="975" y="156"/>
                  </a:lnTo>
                  <a:lnTo>
                    <a:pt x="962" y="152"/>
                  </a:lnTo>
                  <a:lnTo>
                    <a:pt x="947" y="146"/>
                  </a:lnTo>
                  <a:lnTo>
                    <a:pt x="930" y="139"/>
                  </a:lnTo>
                  <a:lnTo>
                    <a:pt x="909" y="133"/>
                  </a:lnTo>
                  <a:lnTo>
                    <a:pt x="888" y="124"/>
                  </a:lnTo>
                  <a:lnTo>
                    <a:pt x="861" y="116"/>
                  </a:lnTo>
                  <a:lnTo>
                    <a:pt x="833" y="105"/>
                  </a:lnTo>
                  <a:lnTo>
                    <a:pt x="804" y="95"/>
                  </a:lnTo>
                  <a:lnTo>
                    <a:pt x="772" y="82"/>
                  </a:lnTo>
                  <a:lnTo>
                    <a:pt x="738" y="72"/>
                  </a:lnTo>
                  <a:lnTo>
                    <a:pt x="703" y="59"/>
                  </a:lnTo>
                  <a:lnTo>
                    <a:pt x="665" y="46"/>
                  </a:lnTo>
                  <a:lnTo>
                    <a:pt x="627" y="34"/>
                  </a:lnTo>
                  <a:lnTo>
                    <a:pt x="584" y="21"/>
                  </a:lnTo>
                  <a:lnTo>
                    <a:pt x="538" y="13"/>
                  </a:lnTo>
                  <a:lnTo>
                    <a:pt x="489" y="6"/>
                  </a:lnTo>
                  <a:lnTo>
                    <a:pt x="439" y="2"/>
                  </a:lnTo>
                  <a:lnTo>
                    <a:pt x="386" y="0"/>
                  </a:lnTo>
                  <a:lnTo>
                    <a:pt x="335" y="0"/>
                  </a:lnTo>
                  <a:lnTo>
                    <a:pt x="283" y="2"/>
                  </a:lnTo>
                  <a:lnTo>
                    <a:pt x="234" y="4"/>
                  </a:lnTo>
                  <a:lnTo>
                    <a:pt x="186" y="6"/>
                  </a:lnTo>
                  <a:lnTo>
                    <a:pt x="141" y="11"/>
                  </a:lnTo>
                  <a:lnTo>
                    <a:pt x="103" y="15"/>
                  </a:lnTo>
                  <a:lnTo>
                    <a:pt x="67" y="19"/>
                  </a:lnTo>
                  <a:lnTo>
                    <a:pt x="40" y="21"/>
                  </a:lnTo>
                  <a:lnTo>
                    <a:pt x="19" y="25"/>
                  </a:lnTo>
                  <a:lnTo>
                    <a:pt x="4" y="27"/>
                  </a:lnTo>
                  <a:lnTo>
                    <a:pt x="0" y="27"/>
                  </a:lnTo>
                  <a:lnTo>
                    <a:pt x="120" y="70"/>
                  </a:lnTo>
                  <a:close/>
                </a:path>
              </a:pathLst>
            </a:custGeom>
            <a:solidFill>
              <a:srgbClr val="000000"/>
            </a:solidFill>
            <a:ln w="9525">
              <a:noFill/>
              <a:round/>
              <a:headEnd/>
              <a:tailEnd/>
            </a:ln>
          </p:spPr>
          <p:txBody>
            <a:bodyPr/>
            <a:lstStyle/>
            <a:p>
              <a:endParaRPr lang="en-US"/>
            </a:p>
          </p:txBody>
        </p:sp>
        <p:sp>
          <p:nvSpPr>
            <p:cNvPr id="134177" name="Freeform 36"/>
            <p:cNvSpPr>
              <a:spLocks/>
            </p:cNvSpPr>
            <p:nvPr/>
          </p:nvSpPr>
          <p:spPr bwMode="auto">
            <a:xfrm>
              <a:off x="2946" y="1279"/>
              <a:ext cx="998" cy="247"/>
            </a:xfrm>
            <a:custGeom>
              <a:avLst/>
              <a:gdLst>
                <a:gd name="T0" fmla="*/ 91 w 998"/>
                <a:gd name="T1" fmla="*/ 42 h 247"/>
                <a:gd name="T2" fmla="*/ 125 w 998"/>
                <a:gd name="T3" fmla="*/ 44 h 247"/>
                <a:gd name="T4" fmla="*/ 186 w 998"/>
                <a:gd name="T5" fmla="*/ 49 h 247"/>
                <a:gd name="T6" fmla="*/ 264 w 998"/>
                <a:gd name="T7" fmla="*/ 55 h 247"/>
                <a:gd name="T8" fmla="*/ 353 w 998"/>
                <a:gd name="T9" fmla="*/ 63 h 247"/>
                <a:gd name="T10" fmla="*/ 446 w 998"/>
                <a:gd name="T11" fmla="*/ 74 h 247"/>
                <a:gd name="T12" fmla="*/ 532 w 998"/>
                <a:gd name="T13" fmla="*/ 87 h 247"/>
                <a:gd name="T14" fmla="*/ 606 w 998"/>
                <a:gd name="T15" fmla="*/ 101 h 247"/>
                <a:gd name="T16" fmla="*/ 663 w 998"/>
                <a:gd name="T17" fmla="*/ 118 h 247"/>
                <a:gd name="T18" fmla="*/ 722 w 998"/>
                <a:gd name="T19" fmla="*/ 139 h 247"/>
                <a:gd name="T20" fmla="*/ 783 w 998"/>
                <a:gd name="T21" fmla="*/ 160 h 247"/>
                <a:gd name="T22" fmla="*/ 844 w 998"/>
                <a:gd name="T23" fmla="*/ 184 h 247"/>
                <a:gd name="T24" fmla="*/ 897 w 998"/>
                <a:gd name="T25" fmla="*/ 205 h 247"/>
                <a:gd name="T26" fmla="*/ 943 w 998"/>
                <a:gd name="T27" fmla="*/ 224 h 247"/>
                <a:gd name="T28" fmla="*/ 977 w 998"/>
                <a:gd name="T29" fmla="*/ 238 h 247"/>
                <a:gd name="T30" fmla="*/ 996 w 998"/>
                <a:gd name="T31" fmla="*/ 247 h 247"/>
                <a:gd name="T32" fmla="*/ 996 w 998"/>
                <a:gd name="T33" fmla="*/ 245 h 247"/>
                <a:gd name="T34" fmla="*/ 977 w 998"/>
                <a:gd name="T35" fmla="*/ 236 h 247"/>
                <a:gd name="T36" fmla="*/ 941 w 998"/>
                <a:gd name="T37" fmla="*/ 222 h 247"/>
                <a:gd name="T38" fmla="*/ 893 w 998"/>
                <a:gd name="T39" fmla="*/ 200 h 247"/>
                <a:gd name="T40" fmla="*/ 836 w 998"/>
                <a:gd name="T41" fmla="*/ 175 h 247"/>
                <a:gd name="T42" fmla="*/ 770 w 998"/>
                <a:gd name="T43" fmla="*/ 148 h 247"/>
                <a:gd name="T44" fmla="*/ 703 w 998"/>
                <a:gd name="T45" fmla="*/ 120 h 247"/>
                <a:gd name="T46" fmla="*/ 635 w 998"/>
                <a:gd name="T47" fmla="*/ 95 h 247"/>
                <a:gd name="T48" fmla="*/ 547 w 998"/>
                <a:gd name="T49" fmla="*/ 63 h 247"/>
                <a:gd name="T50" fmla="*/ 439 w 998"/>
                <a:gd name="T51" fmla="*/ 36 h 247"/>
                <a:gd name="T52" fmla="*/ 342 w 998"/>
                <a:gd name="T53" fmla="*/ 17 h 247"/>
                <a:gd name="T54" fmla="*/ 254 w 998"/>
                <a:gd name="T55" fmla="*/ 6 h 247"/>
                <a:gd name="T56" fmla="*/ 175 w 998"/>
                <a:gd name="T57" fmla="*/ 2 h 247"/>
                <a:gd name="T58" fmla="*/ 110 w 998"/>
                <a:gd name="T59" fmla="*/ 2 h 247"/>
                <a:gd name="T60" fmla="*/ 59 w 998"/>
                <a:gd name="T61" fmla="*/ 4 h 247"/>
                <a:gd name="T62" fmla="*/ 24 w 998"/>
                <a:gd name="T63" fmla="*/ 11 h 247"/>
                <a:gd name="T64" fmla="*/ 0 w 998"/>
                <a:gd name="T65" fmla="*/ 17 h 247"/>
                <a:gd name="T66" fmla="*/ 13 w 998"/>
                <a:gd name="T67" fmla="*/ 27 h 247"/>
                <a:gd name="T68" fmla="*/ 51 w 998"/>
                <a:gd name="T69" fmla="*/ 36 h 247"/>
                <a:gd name="T70" fmla="*/ 83 w 998"/>
                <a:gd name="T71" fmla="*/ 42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8"/>
                <a:gd name="T109" fmla="*/ 0 h 247"/>
                <a:gd name="T110" fmla="*/ 998 w 998"/>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8" h="247">
                  <a:moveTo>
                    <a:pt x="87" y="42"/>
                  </a:moveTo>
                  <a:lnTo>
                    <a:pt x="91" y="42"/>
                  </a:lnTo>
                  <a:lnTo>
                    <a:pt x="104" y="42"/>
                  </a:lnTo>
                  <a:lnTo>
                    <a:pt x="125" y="44"/>
                  </a:lnTo>
                  <a:lnTo>
                    <a:pt x="152" y="46"/>
                  </a:lnTo>
                  <a:lnTo>
                    <a:pt x="186" y="49"/>
                  </a:lnTo>
                  <a:lnTo>
                    <a:pt x="222" y="51"/>
                  </a:lnTo>
                  <a:lnTo>
                    <a:pt x="264" y="55"/>
                  </a:lnTo>
                  <a:lnTo>
                    <a:pt x="308" y="59"/>
                  </a:lnTo>
                  <a:lnTo>
                    <a:pt x="353" y="63"/>
                  </a:lnTo>
                  <a:lnTo>
                    <a:pt x="399" y="68"/>
                  </a:lnTo>
                  <a:lnTo>
                    <a:pt x="446" y="74"/>
                  </a:lnTo>
                  <a:lnTo>
                    <a:pt x="490" y="80"/>
                  </a:lnTo>
                  <a:lnTo>
                    <a:pt x="532" y="87"/>
                  </a:lnTo>
                  <a:lnTo>
                    <a:pt x="570" y="93"/>
                  </a:lnTo>
                  <a:lnTo>
                    <a:pt x="606" y="101"/>
                  </a:lnTo>
                  <a:lnTo>
                    <a:pt x="635" y="110"/>
                  </a:lnTo>
                  <a:lnTo>
                    <a:pt x="663" y="118"/>
                  </a:lnTo>
                  <a:lnTo>
                    <a:pt x="692" y="129"/>
                  </a:lnTo>
                  <a:lnTo>
                    <a:pt x="722" y="139"/>
                  </a:lnTo>
                  <a:lnTo>
                    <a:pt x="754" y="150"/>
                  </a:lnTo>
                  <a:lnTo>
                    <a:pt x="783" y="160"/>
                  </a:lnTo>
                  <a:lnTo>
                    <a:pt x="815" y="173"/>
                  </a:lnTo>
                  <a:lnTo>
                    <a:pt x="844" y="184"/>
                  </a:lnTo>
                  <a:lnTo>
                    <a:pt x="872" y="194"/>
                  </a:lnTo>
                  <a:lnTo>
                    <a:pt x="897" y="205"/>
                  </a:lnTo>
                  <a:lnTo>
                    <a:pt x="922" y="215"/>
                  </a:lnTo>
                  <a:lnTo>
                    <a:pt x="943" y="224"/>
                  </a:lnTo>
                  <a:lnTo>
                    <a:pt x="962" y="232"/>
                  </a:lnTo>
                  <a:lnTo>
                    <a:pt x="977" y="238"/>
                  </a:lnTo>
                  <a:lnTo>
                    <a:pt x="988" y="243"/>
                  </a:lnTo>
                  <a:lnTo>
                    <a:pt x="996" y="247"/>
                  </a:lnTo>
                  <a:lnTo>
                    <a:pt x="998" y="247"/>
                  </a:lnTo>
                  <a:lnTo>
                    <a:pt x="996" y="245"/>
                  </a:lnTo>
                  <a:lnTo>
                    <a:pt x="988" y="243"/>
                  </a:lnTo>
                  <a:lnTo>
                    <a:pt x="977" y="236"/>
                  </a:lnTo>
                  <a:lnTo>
                    <a:pt x="960" y="230"/>
                  </a:lnTo>
                  <a:lnTo>
                    <a:pt x="941" y="222"/>
                  </a:lnTo>
                  <a:lnTo>
                    <a:pt x="918" y="211"/>
                  </a:lnTo>
                  <a:lnTo>
                    <a:pt x="893" y="200"/>
                  </a:lnTo>
                  <a:lnTo>
                    <a:pt x="865" y="188"/>
                  </a:lnTo>
                  <a:lnTo>
                    <a:pt x="836" y="175"/>
                  </a:lnTo>
                  <a:lnTo>
                    <a:pt x="804" y="160"/>
                  </a:lnTo>
                  <a:lnTo>
                    <a:pt x="770" y="148"/>
                  </a:lnTo>
                  <a:lnTo>
                    <a:pt x="737" y="133"/>
                  </a:lnTo>
                  <a:lnTo>
                    <a:pt x="703" y="120"/>
                  </a:lnTo>
                  <a:lnTo>
                    <a:pt x="669" y="108"/>
                  </a:lnTo>
                  <a:lnTo>
                    <a:pt x="635" y="95"/>
                  </a:lnTo>
                  <a:lnTo>
                    <a:pt x="602" y="82"/>
                  </a:lnTo>
                  <a:lnTo>
                    <a:pt x="547" y="63"/>
                  </a:lnTo>
                  <a:lnTo>
                    <a:pt x="492" y="49"/>
                  </a:lnTo>
                  <a:lnTo>
                    <a:pt x="439" y="36"/>
                  </a:lnTo>
                  <a:lnTo>
                    <a:pt x="391" y="25"/>
                  </a:lnTo>
                  <a:lnTo>
                    <a:pt x="342" y="17"/>
                  </a:lnTo>
                  <a:lnTo>
                    <a:pt x="296" y="11"/>
                  </a:lnTo>
                  <a:lnTo>
                    <a:pt x="254" y="6"/>
                  </a:lnTo>
                  <a:lnTo>
                    <a:pt x="213" y="2"/>
                  </a:lnTo>
                  <a:lnTo>
                    <a:pt x="175" y="2"/>
                  </a:lnTo>
                  <a:lnTo>
                    <a:pt x="142" y="0"/>
                  </a:lnTo>
                  <a:lnTo>
                    <a:pt x="110" y="2"/>
                  </a:lnTo>
                  <a:lnTo>
                    <a:pt x="83" y="2"/>
                  </a:lnTo>
                  <a:lnTo>
                    <a:pt x="59" y="4"/>
                  </a:lnTo>
                  <a:lnTo>
                    <a:pt x="38" y="6"/>
                  </a:lnTo>
                  <a:lnTo>
                    <a:pt x="24" y="11"/>
                  </a:lnTo>
                  <a:lnTo>
                    <a:pt x="11" y="13"/>
                  </a:lnTo>
                  <a:lnTo>
                    <a:pt x="0" y="17"/>
                  </a:lnTo>
                  <a:lnTo>
                    <a:pt x="2" y="23"/>
                  </a:lnTo>
                  <a:lnTo>
                    <a:pt x="13" y="27"/>
                  </a:lnTo>
                  <a:lnTo>
                    <a:pt x="30" y="32"/>
                  </a:lnTo>
                  <a:lnTo>
                    <a:pt x="51" y="36"/>
                  </a:lnTo>
                  <a:lnTo>
                    <a:pt x="68" y="40"/>
                  </a:lnTo>
                  <a:lnTo>
                    <a:pt x="83" y="42"/>
                  </a:lnTo>
                  <a:lnTo>
                    <a:pt x="87" y="42"/>
                  </a:lnTo>
                  <a:close/>
                </a:path>
              </a:pathLst>
            </a:custGeom>
            <a:solidFill>
              <a:srgbClr val="FFFFFF"/>
            </a:solidFill>
            <a:ln w="9525">
              <a:noFill/>
              <a:round/>
              <a:headEnd/>
              <a:tailEnd/>
            </a:ln>
          </p:spPr>
          <p:txBody>
            <a:bodyPr/>
            <a:lstStyle/>
            <a:p>
              <a:endParaRPr lang="en-US"/>
            </a:p>
          </p:txBody>
        </p:sp>
        <p:sp>
          <p:nvSpPr>
            <p:cNvPr id="134178" name="Freeform 37"/>
            <p:cNvSpPr>
              <a:spLocks/>
            </p:cNvSpPr>
            <p:nvPr/>
          </p:nvSpPr>
          <p:spPr bwMode="auto">
            <a:xfrm>
              <a:off x="4046" y="1456"/>
              <a:ext cx="76" cy="66"/>
            </a:xfrm>
            <a:custGeom>
              <a:avLst/>
              <a:gdLst>
                <a:gd name="T0" fmla="*/ 76 w 76"/>
                <a:gd name="T1" fmla="*/ 0 h 66"/>
                <a:gd name="T2" fmla="*/ 76 w 76"/>
                <a:gd name="T3" fmla="*/ 7 h 66"/>
                <a:gd name="T4" fmla="*/ 73 w 76"/>
                <a:gd name="T5" fmla="*/ 21 h 66"/>
                <a:gd name="T6" fmla="*/ 65 w 76"/>
                <a:gd name="T7" fmla="*/ 38 h 66"/>
                <a:gd name="T8" fmla="*/ 46 w 76"/>
                <a:gd name="T9" fmla="*/ 55 h 66"/>
                <a:gd name="T10" fmla="*/ 25 w 76"/>
                <a:gd name="T11" fmla="*/ 64 h 66"/>
                <a:gd name="T12" fmla="*/ 10 w 76"/>
                <a:gd name="T13" fmla="*/ 66 h 66"/>
                <a:gd name="T14" fmla="*/ 2 w 76"/>
                <a:gd name="T15" fmla="*/ 64 h 66"/>
                <a:gd name="T16" fmla="*/ 0 w 76"/>
                <a:gd name="T17" fmla="*/ 61 h 66"/>
                <a:gd name="T18" fmla="*/ 76 w 76"/>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6"/>
                <a:gd name="T32" fmla="*/ 76 w 76"/>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6">
                  <a:moveTo>
                    <a:pt x="76" y="0"/>
                  </a:moveTo>
                  <a:lnTo>
                    <a:pt x="76" y="7"/>
                  </a:lnTo>
                  <a:lnTo>
                    <a:pt x="73" y="21"/>
                  </a:lnTo>
                  <a:lnTo>
                    <a:pt x="65" y="38"/>
                  </a:lnTo>
                  <a:lnTo>
                    <a:pt x="46" y="55"/>
                  </a:lnTo>
                  <a:lnTo>
                    <a:pt x="25" y="64"/>
                  </a:lnTo>
                  <a:lnTo>
                    <a:pt x="10" y="66"/>
                  </a:lnTo>
                  <a:lnTo>
                    <a:pt x="2" y="64"/>
                  </a:lnTo>
                  <a:lnTo>
                    <a:pt x="0" y="61"/>
                  </a:lnTo>
                  <a:lnTo>
                    <a:pt x="76" y="0"/>
                  </a:lnTo>
                  <a:close/>
                </a:path>
              </a:pathLst>
            </a:custGeom>
            <a:solidFill>
              <a:srgbClr val="000000"/>
            </a:solidFill>
            <a:ln w="9525">
              <a:noFill/>
              <a:round/>
              <a:headEnd/>
              <a:tailEnd/>
            </a:ln>
          </p:spPr>
          <p:txBody>
            <a:bodyPr/>
            <a:lstStyle/>
            <a:p>
              <a:endParaRPr lang="en-US"/>
            </a:p>
          </p:txBody>
        </p:sp>
        <p:sp>
          <p:nvSpPr>
            <p:cNvPr id="134179" name="Freeform 38"/>
            <p:cNvSpPr>
              <a:spLocks/>
            </p:cNvSpPr>
            <p:nvPr/>
          </p:nvSpPr>
          <p:spPr bwMode="auto">
            <a:xfrm>
              <a:off x="4037" y="1414"/>
              <a:ext cx="66" cy="53"/>
            </a:xfrm>
            <a:custGeom>
              <a:avLst/>
              <a:gdLst>
                <a:gd name="T0" fmla="*/ 44 w 66"/>
                <a:gd name="T1" fmla="*/ 40 h 53"/>
                <a:gd name="T2" fmla="*/ 32 w 66"/>
                <a:gd name="T3" fmla="*/ 49 h 53"/>
                <a:gd name="T4" fmla="*/ 19 w 66"/>
                <a:gd name="T5" fmla="*/ 53 h 53"/>
                <a:gd name="T6" fmla="*/ 9 w 66"/>
                <a:gd name="T7" fmla="*/ 53 h 53"/>
                <a:gd name="T8" fmla="*/ 2 w 66"/>
                <a:gd name="T9" fmla="*/ 49 h 53"/>
                <a:gd name="T10" fmla="*/ 0 w 66"/>
                <a:gd name="T11" fmla="*/ 40 h 53"/>
                <a:gd name="T12" fmla="*/ 2 w 66"/>
                <a:gd name="T13" fmla="*/ 32 h 53"/>
                <a:gd name="T14" fmla="*/ 11 w 66"/>
                <a:gd name="T15" fmla="*/ 21 h 53"/>
                <a:gd name="T16" fmla="*/ 21 w 66"/>
                <a:gd name="T17" fmla="*/ 11 h 53"/>
                <a:gd name="T18" fmla="*/ 34 w 66"/>
                <a:gd name="T19" fmla="*/ 2 h 53"/>
                <a:gd name="T20" fmla="*/ 47 w 66"/>
                <a:gd name="T21" fmla="*/ 0 h 53"/>
                <a:gd name="T22" fmla="*/ 57 w 66"/>
                <a:gd name="T23" fmla="*/ 0 h 53"/>
                <a:gd name="T24" fmla="*/ 63 w 66"/>
                <a:gd name="T25" fmla="*/ 2 h 53"/>
                <a:gd name="T26" fmla="*/ 66 w 66"/>
                <a:gd name="T27" fmla="*/ 11 h 53"/>
                <a:gd name="T28" fmla="*/ 63 w 66"/>
                <a:gd name="T29" fmla="*/ 19 h 53"/>
                <a:gd name="T30" fmla="*/ 55 w 66"/>
                <a:gd name="T31" fmla="*/ 30 h 53"/>
                <a:gd name="T32" fmla="*/ 44 w 66"/>
                <a:gd name="T33" fmla="*/ 4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3"/>
                <a:gd name="T53" fmla="*/ 66 w 66"/>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3">
                  <a:moveTo>
                    <a:pt x="44" y="40"/>
                  </a:moveTo>
                  <a:lnTo>
                    <a:pt x="32" y="49"/>
                  </a:lnTo>
                  <a:lnTo>
                    <a:pt x="19" y="53"/>
                  </a:lnTo>
                  <a:lnTo>
                    <a:pt x="9" y="53"/>
                  </a:lnTo>
                  <a:lnTo>
                    <a:pt x="2" y="49"/>
                  </a:lnTo>
                  <a:lnTo>
                    <a:pt x="0" y="40"/>
                  </a:lnTo>
                  <a:lnTo>
                    <a:pt x="2" y="32"/>
                  </a:lnTo>
                  <a:lnTo>
                    <a:pt x="11" y="21"/>
                  </a:lnTo>
                  <a:lnTo>
                    <a:pt x="21" y="11"/>
                  </a:lnTo>
                  <a:lnTo>
                    <a:pt x="34" y="2"/>
                  </a:lnTo>
                  <a:lnTo>
                    <a:pt x="47" y="0"/>
                  </a:lnTo>
                  <a:lnTo>
                    <a:pt x="57" y="0"/>
                  </a:lnTo>
                  <a:lnTo>
                    <a:pt x="63" y="2"/>
                  </a:lnTo>
                  <a:lnTo>
                    <a:pt x="66" y="11"/>
                  </a:lnTo>
                  <a:lnTo>
                    <a:pt x="63" y="19"/>
                  </a:lnTo>
                  <a:lnTo>
                    <a:pt x="55" y="30"/>
                  </a:lnTo>
                  <a:lnTo>
                    <a:pt x="44" y="40"/>
                  </a:lnTo>
                  <a:close/>
                </a:path>
              </a:pathLst>
            </a:custGeom>
            <a:solidFill>
              <a:srgbClr val="FFFFFF"/>
            </a:solidFill>
            <a:ln w="9525">
              <a:noFill/>
              <a:round/>
              <a:headEnd/>
              <a:tailEnd/>
            </a:ln>
          </p:spPr>
          <p:txBody>
            <a:bodyPr/>
            <a:lstStyle/>
            <a:p>
              <a:endParaRPr lang="en-US"/>
            </a:p>
          </p:txBody>
        </p:sp>
        <p:sp>
          <p:nvSpPr>
            <p:cNvPr id="134180" name="Freeform 39"/>
            <p:cNvSpPr>
              <a:spLocks/>
            </p:cNvSpPr>
            <p:nvPr/>
          </p:nvSpPr>
          <p:spPr bwMode="auto">
            <a:xfrm>
              <a:off x="2579" y="2528"/>
              <a:ext cx="355" cy="1040"/>
            </a:xfrm>
            <a:custGeom>
              <a:avLst/>
              <a:gdLst>
                <a:gd name="T0" fmla="*/ 184 w 355"/>
                <a:gd name="T1" fmla="*/ 0 h 1040"/>
                <a:gd name="T2" fmla="*/ 175 w 355"/>
                <a:gd name="T3" fmla="*/ 38 h 1040"/>
                <a:gd name="T4" fmla="*/ 154 w 355"/>
                <a:gd name="T5" fmla="*/ 137 h 1040"/>
                <a:gd name="T6" fmla="*/ 125 w 355"/>
                <a:gd name="T7" fmla="*/ 280 h 1040"/>
                <a:gd name="T8" fmla="*/ 93 w 355"/>
                <a:gd name="T9" fmla="*/ 445 h 1040"/>
                <a:gd name="T10" fmla="*/ 59 w 355"/>
                <a:gd name="T11" fmla="*/ 612 h 1040"/>
                <a:gd name="T12" fmla="*/ 30 w 355"/>
                <a:gd name="T13" fmla="*/ 763 h 1040"/>
                <a:gd name="T14" fmla="*/ 9 w 355"/>
                <a:gd name="T15" fmla="*/ 875 h 1040"/>
                <a:gd name="T16" fmla="*/ 0 w 355"/>
                <a:gd name="T17" fmla="*/ 930 h 1040"/>
                <a:gd name="T18" fmla="*/ 2 w 355"/>
                <a:gd name="T19" fmla="*/ 949 h 1040"/>
                <a:gd name="T20" fmla="*/ 11 w 355"/>
                <a:gd name="T21" fmla="*/ 968 h 1040"/>
                <a:gd name="T22" fmla="*/ 26 w 355"/>
                <a:gd name="T23" fmla="*/ 985 h 1040"/>
                <a:gd name="T24" fmla="*/ 45 w 355"/>
                <a:gd name="T25" fmla="*/ 1002 h 1040"/>
                <a:gd name="T26" fmla="*/ 68 w 355"/>
                <a:gd name="T27" fmla="*/ 1017 h 1040"/>
                <a:gd name="T28" fmla="*/ 97 w 355"/>
                <a:gd name="T29" fmla="*/ 1027 h 1040"/>
                <a:gd name="T30" fmla="*/ 131 w 355"/>
                <a:gd name="T31" fmla="*/ 1036 h 1040"/>
                <a:gd name="T32" fmla="*/ 167 w 355"/>
                <a:gd name="T33" fmla="*/ 1040 h 1040"/>
                <a:gd name="T34" fmla="*/ 205 w 355"/>
                <a:gd name="T35" fmla="*/ 1038 h 1040"/>
                <a:gd name="T36" fmla="*/ 241 w 355"/>
                <a:gd name="T37" fmla="*/ 1031 h 1040"/>
                <a:gd name="T38" fmla="*/ 272 w 355"/>
                <a:gd name="T39" fmla="*/ 1021 h 1040"/>
                <a:gd name="T40" fmla="*/ 300 w 355"/>
                <a:gd name="T41" fmla="*/ 1010 h 1040"/>
                <a:gd name="T42" fmla="*/ 323 w 355"/>
                <a:gd name="T43" fmla="*/ 998 h 1040"/>
                <a:gd name="T44" fmla="*/ 340 w 355"/>
                <a:gd name="T45" fmla="*/ 987 h 1040"/>
                <a:gd name="T46" fmla="*/ 350 w 355"/>
                <a:gd name="T47" fmla="*/ 979 h 1040"/>
                <a:gd name="T48" fmla="*/ 355 w 355"/>
                <a:gd name="T49" fmla="*/ 976 h 1040"/>
                <a:gd name="T50" fmla="*/ 348 w 355"/>
                <a:gd name="T51" fmla="*/ 976 h 1040"/>
                <a:gd name="T52" fmla="*/ 329 w 355"/>
                <a:gd name="T53" fmla="*/ 979 h 1040"/>
                <a:gd name="T54" fmla="*/ 304 w 355"/>
                <a:gd name="T55" fmla="*/ 979 h 1040"/>
                <a:gd name="T56" fmla="*/ 275 w 355"/>
                <a:gd name="T57" fmla="*/ 979 h 1040"/>
                <a:gd name="T58" fmla="*/ 241 w 355"/>
                <a:gd name="T59" fmla="*/ 976 h 1040"/>
                <a:gd name="T60" fmla="*/ 211 w 355"/>
                <a:gd name="T61" fmla="*/ 970 h 1040"/>
                <a:gd name="T62" fmla="*/ 184 w 355"/>
                <a:gd name="T63" fmla="*/ 962 h 1040"/>
                <a:gd name="T64" fmla="*/ 167 w 355"/>
                <a:gd name="T65" fmla="*/ 947 h 1040"/>
                <a:gd name="T66" fmla="*/ 139 w 355"/>
                <a:gd name="T67" fmla="*/ 882 h 1040"/>
                <a:gd name="T68" fmla="*/ 129 w 355"/>
                <a:gd name="T69" fmla="*/ 763 h 1040"/>
                <a:gd name="T70" fmla="*/ 129 w 355"/>
                <a:gd name="T71" fmla="*/ 609 h 1040"/>
                <a:gd name="T72" fmla="*/ 139 w 355"/>
                <a:gd name="T73" fmla="*/ 441 h 1040"/>
                <a:gd name="T74" fmla="*/ 152 w 355"/>
                <a:gd name="T75" fmla="*/ 276 h 1040"/>
                <a:gd name="T76" fmla="*/ 167 w 355"/>
                <a:gd name="T77" fmla="*/ 135 h 1040"/>
                <a:gd name="T78" fmla="*/ 180 w 355"/>
                <a:gd name="T79" fmla="*/ 38 h 1040"/>
                <a:gd name="T80" fmla="*/ 184 w 355"/>
                <a:gd name="T81" fmla="*/ 0 h 10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5"/>
                <a:gd name="T124" fmla="*/ 0 h 1040"/>
                <a:gd name="T125" fmla="*/ 355 w 355"/>
                <a:gd name="T126" fmla="*/ 1040 h 10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5" h="1040">
                  <a:moveTo>
                    <a:pt x="184" y="0"/>
                  </a:moveTo>
                  <a:lnTo>
                    <a:pt x="175" y="38"/>
                  </a:lnTo>
                  <a:lnTo>
                    <a:pt x="154" y="137"/>
                  </a:lnTo>
                  <a:lnTo>
                    <a:pt x="125" y="280"/>
                  </a:lnTo>
                  <a:lnTo>
                    <a:pt x="93" y="445"/>
                  </a:lnTo>
                  <a:lnTo>
                    <a:pt x="59" y="612"/>
                  </a:lnTo>
                  <a:lnTo>
                    <a:pt x="30" y="763"/>
                  </a:lnTo>
                  <a:lnTo>
                    <a:pt x="9" y="875"/>
                  </a:lnTo>
                  <a:lnTo>
                    <a:pt x="0" y="930"/>
                  </a:lnTo>
                  <a:lnTo>
                    <a:pt x="2" y="949"/>
                  </a:lnTo>
                  <a:lnTo>
                    <a:pt x="11" y="968"/>
                  </a:lnTo>
                  <a:lnTo>
                    <a:pt x="26" y="985"/>
                  </a:lnTo>
                  <a:lnTo>
                    <a:pt x="45" y="1002"/>
                  </a:lnTo>
                  <a:lnTo>
                    <a:pt x="68" y="1017"/>
                  </a:lnTo>
                  <a:lnTo>
                    <a:pt x="97" y="1027"/>
                  </a:lnTo>
                  <a:lnTo>
                    <a:pt x="131" y="1036"/>
                  </a:lnTo>
                  <a:lnTo>
                    <a:pt x="167" y="1040"/>
                  </a:lnTo>
                  <a:lnTo>
                    <a:pt x="205" y="1038"/>
                  </a:lnTo>
                  <a:lnTo>
                    <a:pt x="241" y="1031"/>
                  </a:lnTo>
                  <a:lnTo>
                    <a:pt x="272" y="1021"/>
                  </a:lnTo>
                  <a:lnTo>
                    <a:pt x="300" y="1010"/>
                  </a:lnTo>
                  <a:lnTo>
                    <a:pt x="323" y="998"/>
                  </a:lnTo>
                  <a:lnTo>
                    <a:pt x="340" y="987"/>
                  </a:lnTo>
                  <a:lnTo>
                    <a:pt x="350" y="979"/>
                  </a:lnTo>
                  <a:lnTo>
                    <a:pt x="355" y="976"/>
                  </a:lnTo>
                  <a:lnTo>
                    <a:pt x="348" y="976"/>
                  </a:lnTo>
                  <a:lnTo>
                    <a:pt x="329" y="979"/>
                  </a:lnTo>
                  <a:lnTo>
                    <a:pt x="304" y="979"/>
                  </a:lnTo>
                  <a:lnTo>
                    <a:pt x="275" y="979"/>
                  </a:lnTo>
                  <a:lnTo>
                    <a:pt x="241" y="976"/>
                  </a:lnTo>
                  <a:lnTo>
                    <a:pt x="211" y="970"/>
                  </a:lnTo>
                  <a:lnTo>
                    <a:pt x="184" y="962"/>
                  </a:lnTo>
                  <a:lnTo>
                    <a:pt x="167" y="947"/>
                  </a:lnTo>
                  <a:lnTo>
                    <a:pt x="139" y="882"/>
                  </a:lnTo>
                  <a:lnTo>
                    <a:pt x="129" y="763"/>
                  </a:lnTo>
                  <a:lnTo>
                    <a:pt x="129" y="609"/>
                  </a:lnTo>
                  <a:lnTo>
                    <a:pt x="139" y="441"/>
                  </a:lnTo>
                  <a:lnTo>
                    <a:pt x="152" y="276"/>
                  </a:lnTo>
                  <a:lnTo>
                    <a:pt x="167" y="135"/>
                  </a:lnTo>
                  <a:lnTo>
                    <a:pt x="180" y="38"/>
                  </a:lnTo>
                  <a:lnTo>
                    <a:pt x="184" y="0"/>
                  </a:lnTo>
                  <a:close/>
                </a:path>
              </a:pathLst>
            </a:custGeom>
            <a:solidFill>
              <a:srgbClr val="000000"/>
            </a:solidFill>
            <a:ln w="9525">
              <a:noFill/>
              <a:round/>
              <a:headEnd/>
              <a:tailEnd/>
            </a:ln>
          </p:spPr>
          <p:txBody>
            <a:bodyPr/>
            <a:lstStyle/>
            <a:p>
              <a:endParaRPr lang="en-US"/>
            </a:p>
          </p:txBody>
        </p:sp>
        <p:sp>
          <p:nvSpPr>
            <p:cNvPr id="134181" name="Freeform 40"/>
            <p:cNvSpPr>
              <a:spLocks/>
            </p:cNvSpPr>
            <p:nvPr/>
          </p:nvSpPr>
          <p:spPr bwMode="auto">
            <a:xfrm>
              <a:off x="2602" y="1463"/>
              <a:ext cx="173" cy="858"/>
            </a:xfrm>
            <a:custGeom>
              <a:avLst/>
              <a:gdLst>
                <a:gd name="T0" fmla="*/ 0 w 173"/>
                <a:gd name="T1" fmla="*/ 0 h 858"/>
                <a:gd name="T2" fmla="*/ 154 w 173"/>
                <a:gd name="T3" fmla="*/ 858 h 858"/>
                <a:gd name="T4" fmla="*/ 173 w 173"/>
                <a:gd name="T5" fmla="*/ 242 h 858"/>
                <a:gd name="T6" fmla="*/ 121 w 173"/>
                <a:gd name="T7" fmla="*/ 6 h 858"/>
                <a:gd name="T8" fmla="*/ 0 w 173"/>
                <a:gd name="T9" fmla="*/ 0 h 858"/>
                <a:gd name="T10" fmla="*/ 0 60000 65536"/>
                <a:gd name="T11" fmla="*/ 0 60000 65536"/>
                <a:gd name="T12" fmla="*/ 0 60000 65536"/>
                <a:gd name="T13" fmla="*/ 0 60000 65536"/>
                <a:gd name="T14" fmla="*/ 0 60000 65536"/>
                <a:gd name="T15" fmla="*/ 0 w 173"/>
                <a:gd name="T16" fmla="*/ 0 h 858"/>
                <a:gd name="T17" fmla="*/ 173 w 173"/>
                <a:gd name="T18" fmla="*/ 858 h 858"/>
              </a:gdLst>
              <a:ahLst/>
              <a:cxnLst>
                <a:cxn ang="T10">
                  <a:pos x="T0" y="T1"/>
                </a:cxn>
                <a:cxn ang="T11">
                  <a:pos x="T2" y="T3"/>
                </a:cxn>
                <a:cxn ang="T12">
                  <a:pos x="T4" y="T5"/>
                </a:cxn>
                <a:cxn ang="T13">
                  <a:pos x="T6" y="T7"/>
                </a:cxn>
                <a:cxn ang="T14">
                  <a:pos x="T8" y="T9"/>
                </a:cxn>
              </a:cxnLst>
              <a:rect l="T15" t="T16" r="T17" b="T18"/>
              <a:pathLst>
                <a:path w="173" h="858">
                  <a:moveTo>
                    <a:pt x="0" y="0"/>
                  </a:moveTo>
                  <a:lnTo>
                    <a:pt x="154" y="858"/>
                  </a:lnTo>
                  <a:lnTo>
                    <a:pt x="173" y="242"/>
                  </a:lnTo>
                  <a:lnTo>
                    <a:pt x="121" y="6"/>
                  </a:lnTo>
                  <a:lnTo>
                    <a:pt x="0" y="0"/>
                  </a:lnTo>
                  <a:close/>
                </a:path>
              </a:pathLst>
            </a:custGeom>
            <a:solidFill>
              <a:srgbClr val="000000"/>
            </a:solidFill>
            <a:ln w="9525">
              <a:noFill/>
              <a:round/>
              <a:headEnd/>
              <a:tailEnd/>
            </a:ln>
          </p:spPr>
          <p:txBody>
            <a:bodyPr/>
            <a:lstStyle/>
            <a:p>
              <a:endParaRPr lang="en-US"/>
            </a:p>
          </p:txBody>
        </p:sp>
        <p:sp>
          <p:nvSpPr>
            <p:cNvPr id="134182" name="Freeform 41"/>
            <p:cNvSpPr>
              <a:spLocks/>
            </p:cNvSpPr>
            <p:nvPr/>
          </p:nvSpPr>
          <p:spPr bwMode="auto">
            <a:xfrm>
              <a:off x="2797" y="1906"/>
              <a:ext cx="170" cy="1514"/>
            </a:xfrm>
            <a:custGeom>
              <a:avLst/>
              <a:gdLst>
                <a:gd name="T0" fmla="*/ 59 w 170"/>
                <a:gd name="T1" fmla="*/ 0 h 1514"/>
                <a:gd name="T2" fmla="*/ 50 w 170"/>
                <a:gd name="T3" fmla="*/ 61 h 1514"/>
                <a:gd name="T4" fmla="*/ 29 w 170"/>
                <a:gd name="T5" fmla="*/ 206 h 1514"/>
                <a:gd name="T6" fmla="*/ 8 w 170"/>
                <a:gd name="T7" fmla="*/ 379 h 1514"/>
                <a:gd name="T8" fmla="*/ 0 w 170"/>
                <a:gd name="T9" fmla="*/ 518 h 1514"/>
                <a:gd name="T10" fmla="*/ 6 w 170"/>
                <a:gd name="T11" fmla="*/ 717 h 1514"/>
                <a:gd name="T12" fmla="*/ 21 w 170"/>
                <a:gd name="T13" fmla="*/ 1020 h 1514"/>
                <a:gd name="T14" fmla="*/ 35 w 170"/>
                <a:gd name="T15" fmla="*/ 1297 h 1514"/>
                <a:gd name="T16" fmla="*/ 42 w 170"/>
                <a:gd name="T17" fmla="*/ 1419 h 1514"/>
                <a:gd name="T18" fmla="*/ 42 w 170"/>
                <a:gd name="T19" fmla="*/ 1432 h 1514"/>
                <a:gd name="T20" fmla="*/ 44 w 170"/>
                <a:gd name="T21" fmla="*/ 1459 h 1514"/>
                <a:gd name="T22" fmla="*/ 54 w 170"/>
                <a:gd name="T23" fmla="*/ 1489 h 1514"/>
                <a:gd name="T24" fmla="*/ 80 w 170"/>
                <a:gd name="T25" fmla="*/ 1512 h 1514"/>
                <a:gd name="T26" fmla="*/ 97 w 170"/>
                <a:gd name="T27" fmla="*/ 1514 h 1514"/>
                <a:gd name="T28" fmla="*/ 113 w 170"/>
                <a:gd name="T29" fmla="*/ 1512 h 1514"/>
                <a:gd name="T30" fmla="*/ 128 w 170"/>
                <a:gd name="T31" fmla="*/ 1508 h 1514"/>
                <a:gd name="T32" fmla="*/ 141 w 170"/>
                <a:gd name="T33" fmla="*/ 1497 h 1514"/>
                <a:gd name="T34" fmla="*/ 154 w 170"/>
                <a:gd name="T35" fmla="*/ 1489 h 1514"/>
                <a:gd name="T36" fmla="*/ 162 w 170"/>
                <a:gd name="T37" fmla="*/ 1480 h 1514"/>
                <a:gd name="T38" fmla="*/ 168 w 170"/>
                <a:gd name="T39" fmla="*/ 1474 h 1514"/>
                <a:gd name="T40" fmla="*/ 170 w 170"/>
                <a:gd name="T41" fmla="*/ 1472 h 1514"/>
                <a:gd name="T42" fmla="*/ 164 w 170"/>
                <a:gd name="T43" fmla="*/ 1436 h 1514"/>
                <a:gd name="T44" fmla="*/ 149 w 170"/>
                <a:gd name="T45" fmla="*/ 1337 h 1514"/>
                <a:gd name="T46" fmla="*/ 126 w 170"/>
                <a:gd name="T47" fmla="*/ 1198 h 1514"/>
                <a:gd name="T48" fmla="*/ 101 w 170"/>
                <a:gd name="T49" fmla="*/ 1033 h 1514"/>
                <a:gd name="T50" fmla="*/ 76 w 170"/>
                <a:gd name="T51" fmla="*/ 862 h 1514"/>
                <a:gd name="T52" fmla="*/ 54 w 170"/>
                <a:gd name="T53" fmla="*/ 706 h 1514"/>
                <a:gd name="T54" fmla="*/ 40 w 170"/>
                <a:gd name="T55" fmla="*/ 580 h 1514"/>
                <a:gd name="T56" fmla="*/ 35 w 170"/>
                <a:gd name="T57" fmla="*/ 506 h 1514"/>
                <a:gd name="T58" fmla="*/ 42 w 170"/>
                <a:gd name="T59" fmla="*/ 379 h 1514"/>
                <a:gd name="T60" fmla="*/ 50 w 170"/>
                <a:gd name="T61" fmla="*/ 210 h 1514"/>
                <a:gd name="T62" fmla="*/ 57 w 170"/>
                <a:gd name="T63" fmla="*/ 63 h 1514"/>
                <a:gd name="T64" fmla="*/ 59 w 170"/>
                <a:gd name="T65" fmla="*/ 0 h 15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1514"/>
                <a:gd name="T101" fmla="*/ 170 w 170"/>
                <a:gd name="T102" fmla="*/ 1514 h 15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1514">
                  <a:moveTo>
                    <a:pt x="59" y="0"/>
                  </a:moveTo>
                  <a:lnTo>
                    <a:pt x="50" y="61"/>
                  </a:lnTo>
                  <a:lnTo>
                    <a:pt x="29" y="206"/>
                  </a:lnTo>
                  <a:lnTo>
                    <a:pt x="8" y="379"/>
                  </a:lnTo>
                  <a:lnTo>
                    <a:pt x="0" y="518"/>
                  </a:lnTo>
                  <a:lnTo>
                    <a:pt x="6" y="717"/>
                  </a:lnTo>
                  <a:lnTo>
                    <a:pt x="21" y="1020"/>
                  </a:lnTo>
                  <a:lnTo>
                    <a:pt x="35" y="1297"/>
                  </a:lnTo>
                  <a:lnTo>
                    <a:pt x="42" y="1419"/>
                  </a:lnTo>
                  <a:lnTo>
                    <a:pt x="42" y="1432"/>
                  </a:lnTo>
                  <a:lnTo>
                    <a:pt x="44" y="1459"/>
                  </a:lnTo>
                  <a:lnTo>
                    <a:pt x="54" y="1489"/>
                  </a:lnTo>
                  <a:lnTo>
                    <a:pt x="80" y="1512"/>
                  </a:lnTo>
                  <a:lnTo>
                    <a:pt x="97" y="1514"/>
                  </a:lnTo>
                  <a:lnTo>
                    <a:pt x="113" y="1512"/>
                  </a:lnTo>
                  <a:lnTo>
                    <a:pt x="128" y="1508"/>
                  </a:lnTo>
                  <a:lnTo>
                    <a:pt x="141" y="1497"/>
                  </a:lnTo>
                  <a:lnTo>
                    <a:pt x="154" y="1489"/>
                  </a:lnTo>
                  <a:lnTo>
                    <a:pt x="162" y="1480"/>
                  </a:lnTo>
                  <a:lnTo>
                    <a:pt x="168" y="1474"/>
                  </a:lnTo>
                  <a:lnTo>
                    <a:pt x="170" y="1472"/>
                  </a:lnTo>
                  <a:lnTo>
                    <a:pt x="164" y="1436"/>
                  </a:lnTo>
                  <a:lnTo>
                    <a:pt x="149" y="1337"/>
                  </a:lnTo>
                  <a:lnTo>
                    <a:pt x="126" y="1198"/>
                  </a:lnTo>
                  <a:lnTo>
                    <a:pt x="101" y="1033"/>
                  </a:lnTo>
                  <a:lnTo>
                    <a:pt x="76" y="862"/>
                  </a:lnTo>
                  <a:lnTo>
                    <a:pt x="54" y="706"/>
                  </a:lnTo>
                  <a:lnTo>
                    <a:pt x="40" y="580"/>
                  </a:lnTo>
                  <a:lnTo>
                    <a:pt x="35" y="506"/>
                  </a:lnTo>
                  <a:lnTo>
                    <a:pt x="42" y="379"/>
                  </a:lnTo>
                  <a:lnTo>
                    <a:pt x="50" y="210"/>
                  </a:lnTo>
                  <a:lnTo>
                    <a:pt x="57" y="63"/>
                  </a:lnTo>
                  <a:lnTo>
                    <a:pt x="59" y="0"/>
                  </a:lnTo>
                  <a:close/>
                </a:path>
              </a:pathLst>
            </a:custGeom>
            <a:solidFill>
              <a:srgbClr val="FFFFFF"/>
            </a:solidFill>
            <a:ln w="9525">
              <a:noFill/>
              <a:round/>
              <a:headEnd/>
              <a:tailEnd/>
            </a:ln>
          </p:spPr>
          <p:txBody>
            <a:bodyPr/>
            <a:lstStyle/>
            <a:p>
              <a:endParaRPr lang="en-US"/>
            </a:p>
          </p:txBody>
        </p:sp>
        <p:sp>
          <p:nvSpPr>
            <p:cNvPr id="134183" name="Freeform 42"/>
            <p:cNvSpPr>
              <a:spLocks/>
            </p:cNvSpPr>
            <p:nvPr/>
          </p:nvSpPr>
          <p:spPr bwMode="auto">
            <a:xfrm>
              <a:off x="2643" y="1152"/>
              <a:ext cx="327" cy="648"/>
            </a:xfrm>
            <a:custGeom>
              <a:avLst/>
              <a:gdLst>
                <a:gd name="T0" fmla="*/ 0 w 327"/>
                <a:gd name="T1" fmla="*/ 0 h 648"/>
                <a:gd name="T2" fmla="*/ 154 w 327"/>
                <a:gd name="T3" fmla="*/ 648 h 648"/>
                <a:gd name="T4" fmla="*/ 327 w 327"/>
                <a:gd name="T5" fmla="*/ 0 h 648"/>
                <a:gd name="T6" fmla="*/ 0 w 327"/>
                <a:gd name="T7" fmla="*/ 0 h 648"/>
                <a:gd name="T8" fmla="*/ 0 60000 65536"/>
                <a:gd name="T9" fmla="*/ 0 60000 65536"/>
                <a:gd name="T10" fmla="*/ 0 60000 65536"/>
                <a:gd name="T11" fmla="*/ 0 60000 65536"/>
                <a:gd name="T12" fmla="*/ 0 w 327"/>
                <a:gd name="T13" fmla="*/ 0 h 648"/>
                <a:gd name="T14" fmla="*/ 327 w 327"/>
                <a:gd name="T15" fmla="*/ 648 h 648"/>
              </a:gdLst>
              <a:ahLst/>
              <a:cxnLst>
                <a:cxn ang="T8">
                  <a:pos x="T0" y="T1"/>
                </a:cxn>
                <a:cxn ang="T9">
                  <a:pos x="T2" y="T3"/>
                </a:cxn>
                <a:cxn ang="T10">
                  <a:pos x="T4" y="T5"/>
                </a:cxn>
                <a:cxn ang="T11">
                  <a:pos x="T6" y="T7"/>
                </a:cxn>
              </a:cxnLst>
              <a:rect l="T12" t="T13" r="T14" b="T15"/>
              <a:pathLst>
                <a:path w="327" h="648">
                  <a:moveTo>
                    <a:pt x="0" y="0"/>
                  </a:moveTo>
                  <a:lnTo>
                    <a:pt x="154" y="648"/>
                  </a:lnTo>
                  <a:lnTo>
                    <a:pt x="327" y="0"/>
                  </a:lnTo>
                  <a:lnTo>
                    <a:pt x="0" y="0"/>
                  </a:lnTo>
                  <a:close/>
                </a:path>
              </a:pathLst>
            </a:custGeom>
            <a:solidFill>
              <a:srgbClr val="000000"/>
            </a:solidFill>
            <a:ln w="9525">
              <a:noFill/>
              <a:round/>
              <a:headEnd/>
              <a:tailEnd/>
            </a:ln>
          </p:spPr>
          <p:txBody>
            <a:bodyPr/>
            <a:lstStyle/>
            <a:p>
              <a:endParaRPr lang="en-US"/>
            </a:p>
          </p:txBody>
        </p:sp>
        <p:sp>
          <p:nvSpPr>
            <p:cNvPr id="134184" name="Freeform 43"/>
            <p:cNvSpPr>
              <a:spLocks/>
            </p:cNvSpPr>
            <p:nvPr/>
          </p:nvSpPr>
          <p:spPr bwMode="auto">
            <a:xfrm>
              <a:off x="2693" y="1193"/>
              <a:ext cx="226" cy="447"/>
            </a:xfrm>
            <a:custGeom>
              <a:avLst/>
              <a:gdLst>
                <a:gd name="T0" fmla="*/ 0 w 226"/>
                <a:gd name="T1" fmla="*/ 0 h 447"/>
                <a:gd name="T2" fmla="*/ 108 w 226"/>
                <a:gd name="T3" fmla="*/ 447 h 447"/>
                <a:gd name="T4" fmla="*/ 226 w 226"/>
                <a:gd name="T5" fmla="*/ 0 h 447"/>
                <a:gd name="T6" fmla="*/ 0 w 226"/>
                <a:gd name="T7" fmla="*/ 0 h 447"/>
                <a:gd name="T8" fmla="*/ 0 60000 65536"/>
                <a:gd name="T9" fmla="*/ 0 60000 65536"/>
                <a:gd name="T10" fmla="*/ 0 60000 65536"/>
                <a:gd name="T11" fmla="*/ 0 60000 65536"/>
                <a:gd name="T12" fmla="*/ 0 w 226"/>
                <a:gd name="T13" fmla="*/ 0 h 447"/>
                <a:gd name="T14" fmla="*/ 226 w 226"/>
                <a:gd name="T15" fmla="*/ 447 h 447"/>
              </a:gdLst>
              <a:ahLst/>
              <a:cxnLst>
                <a:cxn ang="T8">
                  <a:pos x="T0" y="T1"/>
                </a:cxn>
                <a:cxn ang="T9">
                  <a:pos x="T2" y="T3"/>
                </a:cxn>
                <a:cxn ang="T10">
                  <a:pos x="T4" y="T5"/>
                </a:cxn>
                <a:cxn ang="T11">
                  <a:pos x="T6" y="T7"/>
                </a:cxn>
              </a:cxnLst>
              <a:rect l="T12" t="T13" r="T14" b="T15"/>
              <a:pathLst>
                <a:path w="226" h="447">
                  <a:moveTo>
                    <a:pt x="0" y="0"/>
                  </a:moveTo>
                  <a:lnTo>
                    <a:pt x="108" y="447"/>
                  </a:lnTo>
                  <a:lnTo>
                    <a:pt x="226" y="0"/>
                  </a:lnTo>
                  <a:lnTo>
                    <a:pt x="0" y="0"/>
                  </a:lnTo>
                  <a:close/>
                </a:path>
              </a:pathLst>
            </a:custGeom>
            <a:solidFill>
              <a:srgbClr val="7BA62B"/>
            </a:solidFill>
            <a:ln w="9525">
              <a:noFill/>
              <a:round/>
              <a:headEnd/>
              <a:tailEnd/>
            </a:ln>
          </p:spPr>
          <p:txBody>
            <a:bodyPr/>
            <a:lstStyle/>
            <a:p>
              <a:endParaRPr lang="en-US"/>
            </a:p>
          </p:txBody>
        </p:sp>
        <p:sp>
          <p:nvSpPr>
            <p:cNvPr id="134185" name="Freeform 44"/>
            <p:cNvSpPr>
              <a:spLocks/>
            </p:cNvSpPr>
            <p:nvPr/>
          </p:nvSpPr>
          <p:spPr bwMode="auto">
            <a:xfrm>
              <a:off x="2723" y="1207"/>
              <a:ext cx="173" cy="30"/>
            </a:xfrm>
            <a:custGeom>
              <a:avLst/>
              <a:gdLst>
                <a:gd name="T0" fmla="*/ 0 w 173"/>
                <a:gd name="T1" fmla="*/ 0 h 30"/>
                <a:gd name="T2" fmla="*/ 173 w 173"/>
                <a:gd name="T3" fmla="*/ 0 h 30"/>
                <a:gd name="T4" fmla="*/ 164 w 173"/>
                <a:gd name="T5" fmla="*/ 30 h 30"/>
                <a:gd name="T6" fmla="*/ 8 w 173"/>
                <a:gd name="T7" fmla="*/ 30 h 30"/>
                <a:gd name="T8" fmla="*/ 0 w 173"/>
                <a:gd name="T9" fmla="*/ 0 h 30"/>
                <a:gd name="T10" fmla="*/ 0 60000 65536"/>
                <a:gd name="T11" fmla="*/ 0 60000 65536"/>
                <a:gd name="T12" fmla="*/ 0 60000 65536"/>
                <a:gd name="T13" fmla="*/ 0 60000 65536"/>
                <a:gd name="T14" fmla="*/ 0 60000 65536"/>
                <a:gd name="T15" fmla="*/ 0 w 173"/>
                <a:gd name="T16" fmla="*/ 0 h 30"/>
                <a:gd name="T17" fmla="*/ 173 w 173"/>
                <a:gd name="T18" fmla="*/ 30 h 30"/>
              </a:gdLst>
              <a:ahLst/>
              <a:cxnLst>
                <a:cxn ang="T10">
                  <a:pos x="T0" y="T1"/>
                </a:cxn>
                <a:cxn ang="T11">
                  <a:pos x="T2" y="T3"/>
                </a:cxn>
                <a:cxn ang="T12">
                  <a:pos x="T4" y="T5"/>
                </a:cxn>
                <a:cxn ang="T13">
                  <a:pos x="T6" y="T7"/>
                </a:cxn>
                <a:cxn ang="T14">
                  <a:pos x="T8" y="T9"/>
                </a:cxn>
              </a:cxnLst>
              <a:rect l="T15" t="T16" r="T17" b="T18"/>
              <a:pathLst>
                <a:path w="173" h="30">
                  <a:moveTo>
                    <a:pt x="0" y="0"/>
                  </a:moveTo>
                  <a:lnTo>
                    <a:pt x="173" y="0"/>
                  </a:lnTo>
                  <a:lnTo>
                    <a:pt x="164" y="30"/>
                  </a:lnTo>
                  <a:lnTo>
                    <a:pt x="8" y="30"/>
                  </a:lnTo>
                  <a:lnTo>
                    <a:pt x="0" y="0"/>
                  </a:lnTo>
                  <a:close/>
                </a:path>
              </a:pathLst>
            </a:custGeom>
            <a:solidFill>
              <a:srgbClr val="FFFFFF"/>
            </a:solidFill>
            <a:ln w="9525">
              <a:noFill/>
              <a:round/>
              <a:headEnd/>
              <a:tailEnd/>
            </a:ln>
          </p:spPr>
          <p:txBody>
            <a:bodyPr/>
            <a:lstStyle/>
            <a:p>
              <a:endParaRPr lang="en-US"/>
            </a:p>
          </p:txBody>
        </p:sp>
        <p:sp>
          <p:nvSpPr>
            <p:cNvPr id="134186" name="Freeform 45"/>
            <p:cNvSpPr>
              <a:spLocks/>
            </p:cNvSpPr>
            <p:nvPr/>
          </p:nvSpPr>
          <p:spPr bwMode="auto">
            <a:xfrm>
              <a:off x="2748" y="1292"/>
              <a:ext cx="65" cy="228"/>
            </a:xfrm>
            <a:custGeom>
              <a:avLst/>
              <a:gdLst>
                <a:gd name="T0" fmla="*/ 0 w 65"/>
                <a:gd name="T1" fmla="*/ 0 h 228"/>
                <a:gd name="T2" fmla="*/ 53 w 65"/>
                <a:gd name="T3" fmla="*/ 228 h 228"/>
                <a:gd name="T4" fmla="*/ 65 w 65"/>
                <a:gd name="T5" fmla="*/ 171 h 228"/>
                <a:gd name="T6" fmla="*/ 0 w 65"/>
                <a:gd name="T7" fmla="*/ 0 h 228"/>
                <a:gd name="T8" fmla="*/ 0 60000 65536"/>
                <a:gd name="T9" fmla="*/ 0 60000 65536"/>
                <a:gd name="T10" fmla="*/ 0 60000 65536"/>
                <a:gd name="T11" fmla="*/ 0 60000 65536"/>
                <a:gd name="T12" fmla="*/ 0 w 65"/>
                <a:gd name="T13" fmla="*/ 0 h 228"/>
                <a:gd name="T14" fmla="*/ 65 w 65"/>
                <a:gd name="T15" fmla="*/ 228 h 228"/>
              </a:gdLst>
              <a:ahLst/>
              <a:cxnLst>
                <a:cxn ang="T8">
                  <a:pos x="T0" y="T1"/>
                </a:cxn>
                <a:cxn ang="T9">
                  <a:pos x="T2" y="T3"/>
                </a:cxn>
                <a:cxn ang="T10">
                  <a:pos x="T4" y="T5"/>
                </a:cxn>
                <a:cxn ang="T11">
                  <a:pos x="T6" y="T7"/>
                </a:cxn>
              </a:cxnLst>
              <a:rect l="T12" t="T13" r="T14" b="T15"/>
              <a:pathLst>
                <a:path w="65" h="228">
                  <a:moveTo>
                    <a:pt x="0" y="0"/>
                  </a:moveTo>
                  <a:lnTo>
                    <a:pt x="53" y="228"/>
                  </a:lnTo>
                  <a:lnTo>
                    <a:pt x="65" y="171"/>
                  </a:lnTo>
                  <a:lnTo>
                    <a:pt x="0" y="0"/>
                  </a:lnTo>
                  <a:close/>
                </a:path>
              </a:pathLst>
            </a:custGeom>
            <a:solidFill>
              <a:srgbClr val="000000"/>
            </a:solidFill>
            <a:ln w="9525">
              <a:noFill/>
              <a:round/>
              <a:headEnd/>
              <a:tailEnd/>
            </a:ln>
          </p:spPr>
          <p:txBody>
            <a:bodyPr/>
            <a:lstStyle/>
            <a:p>
              <a:endParaRPr lang="en-US"/>
            </a:p>
          </p:txBody>
        </p:sp>
        <p:sp>
          <p:nvSpPr>
            <p:cNvPr id="134187" name="Freeform 46"/>
            <p:cNvSpPr>
              <a:spLocks/>
            </p:cNvSpPr>
            <p:nvPr/>
          </p:nvSpPr>
          <p:spPr bwMode="auto">
            <a:xfrm>
              <a:off x="1417" y="1231"/>
              <a:ext cx="1320" cy="345"/>
            </a:xfrm>
            <a:custGeom>
              <a:avLst/>
              <a:gdLst>
                <a:gd name="T0" fmla="*/ 1280 w 1320"/>
                <a:gd name="T1" fmla="*/ 21 h 345"/>
                <a:gd name="T2" fmla="*/ 1245 w 1320"/>
                <a:gd name="T3" fmla="*/ 8 h 345"/>
                <a:gd name="T4" fmla="*/ 1192 w 1320"/>
                <a:gd name="T5" fmla="*/ 2 h 345"/>
                <a:gd name="T6" fmla="*/ 1122 w 1320"/>
                <a:gd name="T7" fmla="*/ 2 h 345"/>
                <a:gd name="T8" fmla="*/ 1042 w 1320"/>
                <a:gd name="T9" fmla="*/ 6 h 345"/>
                <a:gd name="T10" fmla="*/ 951 w 1320"/>
                <a:gd name="T11" fmla="*/ 14 h 345"/>
                <a:gd name="T12" fmla="*/ 858 w 1320"/>
                <a:gd name="T13" fmla="*/ 27 h 345"/>
                <a:gd name="T14" fmla="*/ 761 w 1320"/>
                <a:gd name="T15" fmla="*/ 44 h 345"/>
                <a:gd name="T16" fmla="*/ 673 w 1320"/>
                <a:gd name="T17" fmla="*/ 65 h 345"/>
                <a:gd name="T18" fmla="*/ 590 w 1320"/>
                <a:gd name="T19" fmla="*/ 90 h 345"/>
                <a:gd name="T20" fmla="*/ 517 w 1320"/>
                <a:gd name="T21" fmla="*/ 118 h 345"/>
                <a:gd name="T22" fmla="*/ 449 w 1320"/>
                <a:gd name="T23" fmla="*/ 149 h 345"/>
                <a:gd name="T24" fmla="*/ 392 w 1320"/>
                <a:gd name="T25" fmla="*/ 179 h 345"/>
                <a:gd name="T26" fmla="*/ 341 w 1320"/>
                <a:gd name="T27" fmla="*/ 204 h 345"/>
                <a:gd name="T28" fmla="*/ 301 w 1320"/>
                <a:gd name="T29" fmla="*/ 225 h 345"/>
                <a:gd name="T30" fmla="*/ 270 w 1320"/>
                <a:gd name="T31" fmla="*/ 240 h 345"/>
                <a:gd name="T32" fmla="*/ 240 w 1320"/>
                <a:gd name="T33" fmla="*/ 244 h 345"/>
                <a:gd name="T34" fmla="*/ 211 w 1320"/>
                <a:gd name="T35" fmla="*/ 246 h 345"/>
                <a:gd name="T36" fmla="*/ 192 w 1320"/>
                <a:gd name="T37" fmla="*/ 244 h 345"/>
                <a:gd name="T38" fmla="*/ 183 w 1320"/>
                <a:gd name="T39" fmla="*/ 242 h 345"/>
                <a:gd name="T40" fmla="*/ 185 w 1320"/>
                <a:gd name="T41" fmla="*/ 236 h 345"/>
                <a:gd name="T42" fmla="*/ 194 w 1320"/>
                <a:gd name="T43" fmla="*/ 198 h 345"/>
                <a:gd name="T44" fmla="*/ 187 w 1320"/>
                <a:gd name="T45" fmla="*/ 156 h 345"/>
                <a:gd name="T46" fmla="*/ 168 w 1320"/>
                <a:gd name="T47" fmla="*/ 132 h 345"/>
                <a:gd name="T48" fmla="*/ 137 w 1320"/>
                <a:gd name="T49" fmla="*/ 116 h 345"/>
                <a:gd name="T50" fmla="*/ 95 w 1320"/>
                <a:gd name="T51" fmla="*/ 111 h 345"/>
                <a:gd name="T52" fmla="*/ 48 w 1320"/>
                <a:gd name="T53" fmla="*/ 122 h 345"/>
                <a:gd name="T54" fmla="*/ 19 w 1320"/>
                <a:gd name="T55" fmla="*/ 143 h 345"/>
                <a:gd name="T56" fmla="*/ 4 w 1320"/>
                <a:gd name="T57" fmla="*/ 173 h 345"/>
                <a:gd name="T58" fmla="*/ 0 w 1320"/>
                <a:gd name="T59" fmla="*/ 208 h 345"/>
                <a:gd name="T60" fmla="*/ 4 w 1320"/>
                <a:gd name="T61" fmla="*/ 248 h 345"/>
                <a:gd name="T62" fmla="*/ 21 w 1320"/>
                <a:gd name="T63" fmla="*/ 293 h 345"/>
                <a:gd name="T64" fmla="*/ 55 w 1320"/>
                <a:gd name="T65" fmla="*/ 326 h 345"/>
                <a:gd name="T66" fmla="*/ 107 w 1320"/>
                <a:gd name="T67" fmla="*/ 345 h 345"/>
                <a:gd name="T68" fmla="*/ 162 w 1320"/>
                <a:gd name="T69" fmla="*/ 343 h 345"/>
                <a:gd name="T70" fmla="*/ 211 w 1320"/>
                <a:gd name="T71" fmla="*/ 335 h 345"/>
                <a:gd name="T72" fmla="*/ 272 w 1320"/>
                <a:gd name="T73" fmla="*/ 320 h 345"/>
                <a:gd name="T74" fmla="*/ 337 w 1320"/>
                <a:gd name="T75" fmla="*/ 301 h 345"/>
                <a:gd name="T76" fmla="*/ 405 w 1320"/>
                <a:gd name="T77" fmla="*/ 282 h 345"/>
                <a:gd name="T78" fmla="*/ 470 w 1320"/>
                <a:gd name="T79" fmla="*/ 265 h 345"/>
                <a:gd name="T80" fmla="*/ 529 w 1320"/>
                <a:gd name="T81" fmla="*/ 251 h 345"/>
                <a:gd name="T82" fmla="*/ 580 w 1320"/>
                <a:gd name="T83" fmla="*/ 240 h 345"/>
                <a:gd name="T84" fmla="*/ 647 w 1320"/>
                <a:gd name="T85" fmla="*/ 234 h 345"/>
                <a:gd name="T86" fmla="*/ 749 w 1320"/>
                <a:gd name="T87" fmla="*/ 232 h 345"/>
                <a:gd name="T88" fmla="*/ 852 w 1320"/>
                <a:gd name="T89" fmla="*/ 232 h 345"/>
                <a:gd name="T90" fmla="*/ 951 w 1320"/>
                <a:gd name="T91" fmla="*/ 234 h 345"/>
                <a:gd name="T92" fmla="*/ 1048 w 1320"/>
                <a:gd name="T93" fmla="*/ 236 h 345"/>
                <a:gd name="T94" fmla="*/ 1139 w 1320"/>
                <a:gd name="T95" fmla="*/ 238 h 345"/>
                <a:gd name="T96" fmla="*/ 1219 w 1320"/>
                <a:gd name="T97" fmla="*/ 238 h 345"/>
                <a:gd name="T98" fmla="*/ 1291 w 1320"/>
                <a:gd name="T99" fmla="*/ 236 h 345"/>
                <a:gd name="T100" fmla="*/ 1289 w 1320"/>
                <a:gd name="T101" fmla="*/ 29 h 3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0"/>
                <a:gd name="T154" fmla="*/ 0 h 345"/>
                <a:gd name="T155" fmla="*/ 1320 w 1320"/>
                <a:gd name="T156" fmla="*/ 345 h 3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0" h="345">
                  <a:moveTo>
                    <a:pt x="1289" y="29"/>
                  </a:moveTo>
                  <a:lnTo>
                    <a:pt x="1280" y="21"/>
                  </a:lnTo>
                  <a:lnTo>
                    <a:pt x="1266" y="14"/>
                  </a:lnTo>
                  <a:lnTo>
                    <a:pt x="1245" y="8"/>
                  </a:lnTo>
                  <a:lnTo>
                    <a:pt x="1221" y="4"/>
                  </a:lnTo>
                  <a:lnTo>
                    <a:pt x="1192" y="2"/>
                  </a:lnTo>
                  <a:lnTo>
                    <a:pt x="1158" y="0"/>
                  </a:lnTo>
                  <a:lnTo>
                    <a:pt x="1122" y="2"/>
                  </a:lnTo>
                  <a:lnTo>
                    <a:pt x="1084" y="2"/>
                  </a:lnTo>
                  <a:lnTo>
                    <a:pt x="1042" y="6"/>
                  </a:lnTo>
                  <a:lnTo>
                    <a:pt x="998" y="8"/>
                  </a:lnTo>
                  <a:lnTo>
                    <a:pt x="951" y="14"/>
                  </a:lnTo>
                  <a:lnTo>
                    <a:pt x="905" y="21"/>
                  </a:lnTo>
                  <a:lnTo>
                    <a:pt x="858" y="27"/>
                  </a:lnTo>
                  <a:lnTo>
                    <a:pt x="810" y="35"/>
                  </a:lnTo>
                  <a:lnTo>
                    <a:pt x="761" y="44"/>
                  </a:lnTo>
                  <a:lnTo>
                    <a:pt x="715" y="54"/>
                  </a:lnTo>
                  <a:lnTo>
                    <a:pt x="673" y="65"/>
                  </a:lnTo>
                  <a:lnTo>
                    <a:pt x="631" y="78"/>
                  </a:lnTo>
                  <a:lnTo>
                    <a:pt x="590" y="90"/>
                  </a:lnTo>
                  <a:lnTo>
                    <a:pt x="552" y="103"/>
                  </a:lnTo>
                  <a:lnTo>
                    <a:pt x="517" y="118"/>
                  </a:lnTo>
                  <a:lnTo>
                    <a:pt x="483" y="135"/>
                  </a:lnTo>
                  <a:lnTo>
                    <a:pt x="449" y="149"/>
                  </a:lnTo>
                  <a:lnTo>
                    <a:pt x="420" y="164"/>
                  </a:lnTo>
                  <a:lnTo>
                    <a:pt x="392" y="179"/>
                  </a:lnTo>
                  <a:lnTo>
                    <a:pt x="367" y="191"/>
                  </a:lnTo>
                  <a:lnTo>
                    <a:pt x="341" y="204"/>
                  </a:lnTo>
                  <a:lnTo>
                    <a:pt x="320" y="217"/>
                  </a:lnTo>
                  <a:lnTo>
                    <a:pt x="301" y="225"/>
                  </a:lnTo>
                  <a:lnTo>
                    <a:pt x="285" y="234"/>
                  </a:lnTo>
                  <a:lnTo>
                    <a:pt x="270" y="240"/>
                  </a:lnTo>
                  <a:lnTo>
                    <a:pt x="259" y="242"/>
                  </a:lnTo>
                  <a:lnTo>
                    <a:pt x="240" y="244"/>
                  </a:lnTo>
                  <a:lnTo>
                    <a:pt x="223" y="246"/>
                  </a:lnTo>
                  <a:lnTo>
                    <a:pt x="211" y="246"/>
                  </a:lnTo>
                  <a:lnTo>
                    <a:pt x="200" y="244"/>
                  </a:lnTo>
                  <a:lnTo>
                    <a:pt x="192" y="244"/>
                  </a:lnTo>
                  <a:lnTo>
                    <a:pt x="187" y="244"/>
                  </a:lnTo>
                  <a:lnTo>
                    <a:pt x="183" y="242"/>
                  </a:lnTo>
                  <a:lnTo>
                    <a:pt x="185" y="236"/>
                  </a:lnTo>
                  <a:lnTo>
                    <a:pt x="190" y="221"/>
                  </a:lnTo>
                  <a:lnTo>
                    <a:pt x="194" y="198"/>
                  </a:lnTo>
                  <a:lnTo>
                    <a:pt x="192" y="170"/>
                  </a:lnTo>
                  <a:lnTo>
                    <a:pt x="187" y="156"/>
                  </a:lnTo>
                  <a:lnTo>
                    <a:pt x="179" y="143"/>
                  </a:lnTo>
                  <a:lnTo>
                    <a:pt x="168" y="132"/>
                  </a:lnTo>
                  <a:lnTo>
                    <a:pt x="154" y="124"/>
                  </a:lnTo>
                  <a:lnTo>
                    <a:pt x="137" y="116"/>
                  </a:lnTo>
                  <a:lnTo>
                    <a:pt x="118" y="113"/>
                  </a:lnTo>
                  <a:lnTo>
                    <a:pt x="95" y="111"/>
                  </a:lnTo>
                  <a:lnTo>
                    <a:pt x="69" y="116"/>
                  </a:lnTo>
                  <a:lnTo>
                    <a:pt x="48" y="122"/>
                  </a:lnTo>
                  <a:lnTo>
                    <a:pt x="31" y="130"/>
                  </a:lnTo>
                  <a:lnTo>
                    <a:pt x="19" y="143"/>
                  </a:lnTo>
                  <a:lnTo>
                    <a:pt x="10" y="158"/>
                  </a:lnTo>
                  <a:lnTo>
                    <a:pt x="4" y="173"/>
                  </a:lnTo>
                  <a:lnTo>
                    <a:pt x="0" y="189"/>
                  </a:lnTo>
                  <a:lnTo>
                    <a:pt x="0" y="208"/>
                  </a:lnTo>
                  <a:lnTo>
                    <a:pt x="0" y="225"/>
                  </a:lnTo>
                  <a:lnTo>
                    <a:pt x="4" y="248"/>
                  </a:lnTo>
                  <a:lnTo>
                    <a:pt x="10" y="272"/>
                  </a:lnTo>
                  <a:lnTo>
                    <a:pt x="21" y="293"/>
                  </a:lnTo>
                  <a:lnTo>
                    <a:pt x="36" y="312"/>
                  </a:lnTo>
                  <a:lnTo>
                    <a:pt x="55" y="326"/>
                  </a:lnTo>
                  <a:lnTo>
                    <a:pt x="78" y="339"/>
                  </a:lnTo>
                  <a:lnTo>
                    <a:pt x="107" y="345"/>
                  </a:lnTo>
                  <a:lnTo>
                    <a:pt x="141" y="345"/>
                  </a:lnTo>
                  <a:lnTo>
                    <a:pt x="162" y="343"/>
                  </a:lnTo>
                  <a:lnTo>
                    <a:pt x="185" y="339"/>
                  </a:lnTo>
                  <a:lnTo>
                    <a:pt x="211" y="335"/>
                  </a:lnTo>
                  <a:lnTo>
                    <a:pt x="240" y="326"/>
                  </a:lnTo>
                  <a:lnTo>
                    <a:pt x="272" y="320"/>
                  </a:lnTo>
                  <a:lnTo>
                    <a:pt x="304" y="312"/>
                  </a:lnTo>
                  <a:lnTo>
                    <a:pt x="337" y="301"/>
                  </a:lnTo>
                  <a:lnTo>
                    <a:pt x="371" y="293"/>
                  </a:lnTo>
                  <a:lnTo>
                    <a:pt x="405" y="282"/>
                  </a:lnTo>
                  <a:lnTo>
                    <a:pt x="439" y="274"/>
                  </a:lnTo>
                  <a:lnTo>
                    <a:pt x="470" y="265"/>
                  </a:lnTo>
                  <a:lnTo>
                    <a:pt x="502" y="257"/>
                  </a:lnTo>
                  <a:lnTo>
                    <a:pt x="529" y="251"/>
                  </a:lnTo>
                  <a:lnTo>
                    <a:pt x="557" y="244"/>
                  </a:lnTo>
                  <a:lnTo>
                    <a:pt x="580" y="240"/>
                  </a:lnTo>
                  <a:lnTo>
                    <a:pt x="599" y="238"/>
                  </a:lnTo>
                  <a:lnTo>
                    <a:pt x="647" y="234"/>
                  </a:lnTo>
                  <a:lnTo>
                    <a:pt x="698" y="232"/>
                  </a:lnTo>
                  <a:lnTo>
                    <a:pt x="749" y="232"/>
                  </a:lnTo>
                  <a:lnTo>
                    <a:pt x="801" y="229"/>
                  </a:lnTo>
                  <a:lnTo>
                    <a:pt x="852" y="232"/>
                  </a:lnTo>
                  <a:lnTo>
                    <a:pt x="903" y="232"/>
                  </a:lnTo>
                  <a:lnTo>
                    <a:pt x="951" y="234"/>
                  </a:lnTo>
                  <a:lnTo>
                    <a:pt x="1002" y="234"/>
                  </a:lnTo>
                  <a:lnTo>
                    <a:pt x="1048" y="236"/>
                  </a:lnTo>
                  <a:lnTo>
                    <a:pt x="1095" y="238"/>
                  </a:lnTo>
                  <a:lnTo>
                    <a:pt x="1139" y="238"/>
                  </a:lnTo>
                  <a:lnTo>
                    <a:pt x="1181" y="240"/>
                  </a:lnTo>
                  <a:lnTo>
                    <a:pt x="1219" y="238"/>
                  </a:lnTo>
                  <a:lnTo>
                    <a:pt x="1257" y="238"/>
                  </a:lnTo>
                  <a:lnTo>
                    <a:pt x="1291" y="236"/>
                  </a:lnTo>
                  <a:lnTo>
                    <a:pt x="1320" y="232"/>
                  </a:lnTo>
                  <a:lnTo>
                    <a:pt x="1289" y="29"/>
                  </a:lnTo>
                  <a:close/>
                </a:path>
              </a:pathLst>
            </a:custGeom>
            <a:solidFill>
              <a:srgbClr val="000000"/>
            </a:solidFill>
            <a:ln w="9525">
              <a:noFill/>
              <a:round/>
              <a:headEnd/>
              <a:tailEnd/>
            </a:ln>
          </p:spPr>
          <p:txBody>
            <a:bodyPr/>
            <a:lstStyle/>
            <a:p>
              <a:endParaRPr lang="en-US"/>
            </a:p>
          </p:txBody>
        </p:sp>
        <p:sp>
          <p:nvSpPr>
            <p:cNvPr id="134188" name="Freeform 47"/>
            <p:cNvSpPr>
              <a:spLocks/>
            </p:cNvSpPr>
            <p:nvPr/>
          </p:nvSpPr>
          <p:spPr bwMode="auto">
            <a:xfrm>
              <a:off x="1453" y="1273"/>
              <a:ext cx="1232" cy="274"/>
            </a:xfrm>
            <a:custGeom>
              <a:avLst/>
              <a:gdLst>
                <a:gd name="T0" fmla="*/ 1202 w 1232"/>
                <a:gd name="T1" fmla="*/ 14 h 274"/>
                <a:gd name="T2" fmla="*/ 1173 w 1232"/>
                <a:gd name="T3" fmla="*/ 6 h 274"/>
                <a:gd name="T4" fmla="*/ 1126 w 1232"/>
                <a:gd name="T5" fmla="*/ 0 h 274"/>
                <a:gd name="T6" fmla="*/ 1067 w 1232"/>
                <a:gd name="T7" fmla="*/ 0 h 274"/>
                <a:gd name="T8" fmla="*/ 993 w 1232"/>
                <a:gd name="T9" fmla="*/ 2 h 274"/>
                <a:gd name="T10" fmla="*/ 913 w 1232"/>
                <a:gd name="T11" fmla="*/ 8 h 274"/>
                <a:gd name="T12" fmla="*/ 825 w 1232"/>
                <a:gd name="T13" fmla="*/ 19 h 274"/>
                <a:gd name="T14" fmla="*/ 732 w 1232"/>
                <a:gd name="T15" fmla="*/ 36 h 274"/>
                <a:gd name="T16" fmla="*/ 645 w 1232"/>
                <a:gd name="T17" fmla="*/ 57 h 274"/>
                <a:gd name="T18" fmla="*/ 567 w 1232"/>
                <a:gd name="T19" fmla="*/ 82 h 274"/>
                <a:gd name="T20" fmla="*/ 491 w 1232"/>
                <a:gd name="T21" fmla="*/ 109 h 274"/>
                <a:gd name="T22" fmla="*/ 422 w 1232"/>
                <a:gd name="T23" fmla="*/ 139 h 274"/>
                <a:gd name="T24" fmla="*/ 358 w 1232"/>
                <a:gd name="T25" fmla="*/ 166 h 274"/>
                <a:gd name="T26" fmla="*/ 303 w 1232"/>
                <a:gd name="T27" fmla="*/ 192 h 274"/>
                <a:gd name="T28" fmla="*/ 257 w 1232"/>
                <a:gd name="T29" fmla="*/ 211 h 274"/>
                <a:gd name="T30" fmla="*/ 225 w 1232"/>
                <a:gd name="T31" fmla="*/ 223 h 274"/>
                <a:gd name="T32" fmla="*/ 194 w 1232"/>
                <a:gd name="T33" fmla="*/ 228 h 274"/>
                <a:gd name="T34" fmla="*/ 160 w 1232"/>
                <a:gd name="T35" fmla="*/ 228 h 274"/>
                <a:gd name="T36" fmla="*/ 135 w 1232"/>
                <a:gd name="T37" fmla="*/ 225 h 274"/>
                <a:gd name="T38" fmla="*/ 120 w 1232"/>
                <a:gd name="T39" fmla="*/ 223 h 274"/>
                <a:gd name="T40" fmla="*/ 120 w 1232"/>
                <a:gd name="T41" fmla="*/ 217 h 274"/>
                <a:gd name="T42" fmla="*/ 124 w 1232"/>
                <a:gd name="T43" fmla="*/ 179 h 274"/>
                <a:gd name="T44" fmla="*/ 120 w 1232"/>
                <a:gd name="T45" fmla="*/ 149 h 274"/>
                <a:gd name="T46" fmla="*/ 109 w 1232"/>
                <a:gd name="T47" fmla="*/ 135 h 274"/>
                <a:gd name="T48" fmla="*/ 92 w 1232"/>
                <a:gd name="T49" fmla="*/ 126 h 274"/>
                <a:gd name="T50" fmla="*/ 67 w 1232"/>
                <a:gd name="T51" fmla="*/ 122 h 274"/>
                <a:gd name="T52" fmla="*/ 27 w 1232"/>
                <a:gd name="T53" fmla="*/ 135 h 274"/>
                <a:gd name="T54" fmla="*/ 2 w 1232"/>
                <a:gd name="T55" fmla="*/ 175 h 274"/>
                <a:gd name="T56" fmla="*/ 4 w 1232"/>
                <a:gd name="T57" fmla="*/ 217 h 274"/>
                <a:gd name="T58" fmla="*/ 21 w 1232"/>
                <a:gd name="T59" fmla="*/ 244 h 274"/>
                <a:gd name="T60" fmla="*/ 54 w 1232"/>
                <a:gd name="T61" fmla="*/ 266 h 274"/>
                <a:gd name="T62" fmla="*/ 105 w 1232"/>
                <a:gd name="T63" fmla="*/ 274 h 274"/>
                <a:gd name="T64" fmla="*/ 156 w 1232"/>
                <a:gd name="T65" fmla="*/ 270 h 274"/>
                <a:gd name="T66" fmla="*/ 202 w 1232"/>
                <a:gd name="T67" fmla="*/ 259 h 274"/>
                <a:gd name="T68" fmla="*/ 259 w 1232"/>
                <a:gd name="T69" fmla="*/ 244 h 274"/>
                <a:gd name="T70" fmla="*/ 322 w 1232"/>
                <a:gd name="T71" fmla="*/ 228 h 274"/>
                <a:gd name="T72" fmla="*/ 386 w 1232"/>
                <a:gd name="T73" fmla="*/ 209 h 274"/>
                <a:gd name="T74" fmla="*/ 449 w 1232"/>
                <a:gd name="T75" fmla="*/ 190 h 274"/>
                <a:gd name="T76" fmla="*/ 506 w 1232"/>
                <a:gd name="T77" fmla="*/ 173 h 274"/>
                <a:gd name="T78" fmla="*/ 550 w 1232"/>
                <a:gd name="T79" fmla="*/ 162 h 274"/>
                <a:gd name="T80" fmla="*/ 626 w 1232"/>
                <a:gd name="T81" fmla="*/ 154 h 274"/>
                <a:gd name="T82" fmla="*/ 734 w 1232"/>
                <a:gd name="T83" fmla="*/ 147 h 274"/>
                <a:gd name="T84" fmla="*/ 833 w 1232"/>
                <a:gd name="T85" fmla="*/ 147 h 274"/>
                <a:gd name="T86" fmla="*/ 924 w 1232"/>
                <a:gd name="T87" fmla="*/ 149 h 274"/>
                <a:gd name="T88" fmla="*/ 1004 w 1232"/>
                <a:gd name="T89" fmla="*/ 156 h 274"/>
                <a:gd name="T90" fmla="*/ 1078 w 1232"/>
                <a:gd name="T91" fmla="*/ 160 h 274"/>
                <a:gd name="T92" fmla="*/ 1145 w 1232"/>
                <a:gd name="T93" fmla="*/ 162 h 274"/>
                <a:gd name="T94" fmla="*/ 1204 w 1232"/>
                <a:gd name="T95" fmla="*/ 160 h 274"/>
                <a:gd name="T96" fmla="*/ 1209 w 1232"/>
                <a:gd name="T97" fmla="*/ 21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2"/>
                <a:gd name="T148" fmla="*/ 0 h 274"/>
                <a:gd name="T149" fmla="*/ 1232 w 1232"/>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2" h="274">
                  <a:moveTo>
                    <a:pt x="1209" y="21"/>
                  </a:moveTo>
                  <a:lnTo>
                    <a:pt x="1202" y="14"/>
                  </a:lnTo>
                  <a:lnTo>
                    <a:pt x="1190" y="10"/>
                  </a:lnTo>
                  <a:lnTo>
                    <a:pt x="1173" y="6"/>
                  </a:lnTo>
                  <a:lnTo>
                    <a:pt x="1152" y="4"/>
                  </a:lnTo>
                  <a:lnTo>
                    <a:pt x="1126" y="0"/>
                  </a:lnTo>
                  <a:lnTo>
                    <a:pt x="1099" y="0"/>
                  </a:lnTo>
                  <a:lnTo>
                    <a:pt x="1067" y="0"/>
                  </a:lnTo>
                  <a:lnTo>
                    <a:pt x="1031" y="0"/>
                  </a:lnTo>
                  <a:lnTo>
                    <a:pt x="993" y="2"/>
                  </a:lnTo>
                  <a:lnTo>
                    <a:pt x="955" y="4"/>
                  </a:lnTo>
                  <a:lnTo>
                    <a:pt x="913" y="8"/>
                  </a:lnTo>
                  <a:lnTo>
                    <a:pt x="869" y="12"/>
                  </a:lnTo>
                  <a:lnTo>
                    <a:pt x="825" y="19"/>
                  </a:lnTo>
                  <a:lnTo>
                    <a:pt x="778" y="27"/>
                  </a:lnTo>
                  <a:lnTo>
                    <a:pt x="732" y="36"/>
                  </a:lnTo>
                  <a:lnTo>
                    <a:pt x="685" y="46"/>
                  </a:lnTo>
                  <a:lnTo>
                    <a:pt x="645" y="57"/>
                  </a:lnTo>
                  <a:lnTo>
                    <a:pt x="605" y="69"/>
                  </a:lnTo>
                  <a:lnTo>
                    <a:pt x="567" y="82"/>
                  </a:lnTo>
                  <a:lnTo>
                    <a:pt x="529" y="95"/>
                  </a:lnTo>
                  <a:lnTo>
                    <a:pt x="491" y="109"/>
                  </a:lnTo>
                  <a:lnTo>
                    <a:pt x="455" y="124"/>
                  </a:lnTo>
                  <a:lnTo>
                    <a:pt x="422" y="139"/>
                  </a:lnTo>
                  <a:lnTo>
                    <a:pt x="390" y="154"/>
                  </a:lnTo>
                  <a:lnTo>
                    <a:pt x="358" y="166"/>
                  </a:lnTo>
                  <a:lnTo>
                    <a:pt x="329" y="179"/>
                  </a:lnTo>
                  <a:lnTo>
                    <a:pt x="303" y="192"/>
                  </a:lnTo>
                  <a:lnTo>
                    <a:pt x="278" y="202"/>
                  </a:lnTo>
                  <a:lnTo>
                    <a:pt x="257" y="211"/>
                  </a:lnTo>
                  <a:lnTo>
                    <a:pt x="240" y="219"/>
                  </a:lnTo>
                  <a:lnTo>
                    <a:pt x="225" y="223"/>
                  </a:lnTo>
                  <a:lnTo>
                    <a:pt x="213" y="225"/>
                  </a:lnTo>
                  <a:lnTo>
                    <a:pt x="194" y="228"/>
                  </a:lnTo>
                  <a:lnTo>
                    <a:pt x="175" y="230"/>
                  </a:lnTo>
                  <a:lnTo>
                    <a:pt x="160" y="228"/>
                  </a:lnTo>
                  <a:lnTo>
                    <a:pt x="145" y="228"/>
                  </a:lnTo>
                  <a:lnTo>
                    <a:pt x="135" y="225"/>
                  </a:lnTo>
                  <a:lnTo>
                    <a:pt x="126" y="225"/>
                  </a:lnTo>
                  <a:lnTo>
                    <a:pt x="120" y="223"/>
                  </a:lnTo>
                  <a:lnTo>
                    <a:pt x="118" y="223"/>
                  </a:lnTo>
                  <a:lnTo>
                    <a:pt x="120" y="217"/>
                  </a:lnTo>
                  <a:lnTo>
                    <a:pt x="122" y="200"/>
                  </a:lnTo>
                  <a:lnTo>
                    <a:pt x="124" y="179"/>
                  </a:lnTo>
                  <a:lnTo>
                    <a:pt x="122" y="158"/>
                  </a:lnTo>
                  <a:lnTo>
                    <a:pt x="120" y="149"/>
                  </a:lnTo>
                  <a:lnTo>
                    <a:pt x="116" y="141"/>
                  </a:lnTo>
                  <a:lnTo>
                    <a:pt x="109" y="135"/>
                  </a:lnTo>
                  <a:lnTo>
                    <a:pt x="101" y="128"/>
                  </a:lnTo>
                  <a:lnTo>
                    <a:pt x="92" y="126"/>
                  </a:lnTo>
                  <a:lnTo>
                    <a:pt x="80" y="124"/>
                  </a:lnTo>
                  <a:lnTo>
                    <a:pt x="67" y="122"/>
                  </a:lnTo>
                  <a:lnTo>
                    <a:pt x="52" y="124"/>
                  </a:lnTo>
                  <a:lnTo>
                    <a:pt x="27" y="135"/>
                  </a:lnTo>
                  <a:lnTo>
                    <a:pt x="10" y="152"/>
                  </a:lnTo>
                  <a:lnTo>
                    <a:pt x="2" y="175"/>
                  </a:lnTo>
                  <a:lnTo>
                    <a:pt x="0" y="200"/>
                  </a:lnTo>
                  <a:lnTo>
                    <a:pt x="4" y="217"/>
                  </a:lnTo>
                  <a:lnTo>
                    <a:pt x="10" y="232"/>
                  </a:lnTo>
                  <a:lnTo>
                    <a:pt x="21" y="244"/>
                  </a:lnTo>
                  <a:lnTo>
                    <a:pt x="35" y="255"/>
                  </a:lnTo>
                  <a:lnTo>
                    <a:pt x="54" y="266"/>
                  </a:lnTo>
                  <a:lnTo>
                    <a:pt x="78" y="270"/>
                  </a:lnTo>
                  <a:lnTo>
                    <a:pt x="105" y="274"/>
                  </a:lnTo>
                  <a:lnTo>
                    <a:pt x="137" y="272"/>
                  </a:lnTo>
                  <a:lnTo>
                    <a:pt x="156" y="270"/>
                  </a:lnTo>
                  <a:lnTo>
                    <a:pt x="177" y="266"/>
                  </a:lnTo>
                  <a:lnTo>
                    <a:pt x="202" y="259"/>
                  </a:lnTo>
                  <a:lnTo>
                    <a:pt x="230" y="253"/>
                  </a:lnTo>
                  <a:lnTo>
                    <a:pt x="259" y="244"/>
                  </a:lnTo>
                  <a:lnTo>
                    <a:pt x="291" y="236"/>
                  </a:lnTo>
                  <a:lnTo>
                    <a:pt x="322" y="228"/>
                  </a:lnTo>
                  <a:lnTo>
                    <a:pt x="354" y="217"/>
                  </a:lnTo>
                  <a:lnTo>
                    <a:pt x="386" y="209"/>
                  </a:lnTo>
                  <a:lnTo>
                    <a:pt x="417" y="198"/>
                  </a:lnTo>
                  <a:lnTo>
                    <a:pt x="449" y="190"/>
                  </a:lnTo>
                  <a:lnTo>
                    <a:pt x="479" y="181"/>
                  </a:lnTo>
                  <a:lnTo>
                    <a:pt x="506" y="173"/>
                  </a:lnTo>
                  <a:lnTo>
                    <a:pt x="529" y="168"/>
                  </a:lnTo>
                  <a:lnTo>
                    <a:pt x="550" y="162"/>
                  </a:lnTo>
                  <a:lnTo>
                    <a:pt x="569" y="160"/>
                  </a:lnTo>
                  <a:lnTo>
                    <a:pt x="626" y="154"/>
                  </a:lnTo>
                  <a:lnTo>
                    <a:pt x="681" y="149"/>
                  </a:lnTo>
                  <a:lnTo>
                    <a:pt x="734" y="147"/>
                  </a:lnTo>
                  <a:lnTo>
                    <a:pt x="784" y="147"/>
                  </a:lnTo>
                  <a:lnTo>
                    <a:pt x="833" y="147"/>
                  </a:lnTo>
                  <a:lnTo>
                    <a:pt x="879" y="147"/>
                  </a:lnTo>
                  <a:lnTo>
                    <a:pt x="924" y="149"/>
                  </a:lnTo>
                  <a:lnTo>
                    <a:pt x="964" y="152"/>
                  </a:lnTo>
                  <a:lnTo>
                    <a:pt x="1004" y="156"/>
                  </a:lnTo>
                  <a:lnTo>
                    <a:pt x="1042" y="158"/>
                  </a:lnTo>
                  <a:lnTo>
                    <a:pt x="1078" y="160"/>
                  </a:lnTo>
                  <a:lnTo>
                    <a:pt x="1111" y="162"/>
                  </a:lnTo>
                  <a:lnTo>
                    <a:pt x="1145" y="162"/>
                  </a:lnTo>
                  <a:lnTo>
                    <a:pt x="1175" y="162"/>
                  </a:lnTo>
                  <a:lnTo>
                    <a:pt x="1204" y="160"/>
                  </a:lnTo>
                  <a:lnTo>
                    <a:pt x="1232" y="158"/>
                  </a:lnTo>
                  <a:lnTo>
                    <a:pt x="1209" y="21"/>
                  </a:lnTo>
                  <a:close/>
                </a:path>
              </a:pathLst>
            </a:custGeom>
            <a:solidFill>
              <a:srgbClr val="7BA62B"/>
            </a:solidFill>
            <a:ln w="9525">
              <a:noFill/>
              <a:round/>
              <a:headEnd/>
              <a:tailEnd/>
            </a:ln>
          </p:spPr>
          <p:txBody>
            <a:bodyPr/>
            <a:lstStyle/>
            <a:p>
              <a:endParaRPr lang="en-US"/>
            </a:p>
          </p:txBody>
        </p:sp>
        <p:sp>
          <p:nvSpPr>
            <p:cNvPr id="134189" name="Freeform 48"/>
            <p:cNvSpPr>
              <a:spLocks/>
            </p:cNvSpPr>
            <p:nvPr/>
          </p:nvSpPr>
          <p:spPr bwMode="auto">
            <a:xfrm>
              <a:off x="1680" y="1355"/>
              <a:ext cx="990" cy="162"/>
            </a:xfrm>
            <a:custGeom>
              <a:avLst/>
              <a:gdLst>
                <a:gd name="T0" fmla="*/ 865 w 990"/>
                <a:gd name="T1" fmla="*/ 70 h 162"/>
                <a:gd name="T2" fmla="*/ 838 w 990"/>
                <a:gd name="T3" fmla="*/ 65 h 162"/>
                <a:gd name="T4" fmla="*/ 790 w 990"/>
                <a:gd name="T5" fmla="*/ 59 h 162"/>
                <a:gd name="T6" fmla="*/ 724 w 990"/>
                <a:gd name="T7" fmla="*/ 55 h 162"/>
                <a:gd name="T8" fmla="*/ 646 w 990"/>
                <a:gd name="T9" fmla="*/ 49 h 162"/>
                <a:gd name="T10" fmla="*/ 562 w 990"/>
                <a:gd name="T11" fmla="*/ 46 h 162"/>
                <a:gd name="T12" fmla="*/ 477 w 990"/>
                <a:gd name="T13" fmla="*/ 49 h 162"/>
                <a:gd name="T14" fmla="*/ 397 w 990"/>
                <a:gd name="T15" fmla="*/ 55 h 162"/>
                <a:gd name="T16" fmla="*/ 325 w 990"/>
                <a:gd name="T17" fmla="*/ 70 h 162"/>
                <a:gd name="T18" fmla="*/ 258 w 990"/>
                <a:gd name="T19" fmla="*/ 84 h 162"/>
                <a:gd name="T20" fmla="*/ 195 w 990"/>
                <a:gd name="T21" fmla="*/ 101 h 162"/>
                <a:gd name="T22" fmla="*/ 135 w 990"/>
                <a:gd name="T23" fmla="*/ 118 h 162"/>
                <a:gd name="T24" fmla="*/ 87 w 990"/>
                <a:gd name="T25" fmla="*/ 133 h 162"/>
                <a:gd name="T26" fmla="*/ 47 w 990"/>
                <a:gd name="T27" fmla="*/ 146 h 162"/>
                <a:gd name="T28" fmla="*/ 17 w 990"/>
                <a:gd name="T29" fmla="*/ 156 h 162"/>
                <a:gd name="T30" fmla="*/ 3 w 990"/>
                <a:gd name="T31" fmla="*/ 162 h 162"/>
                <a:gd name="T32" fmla="*/ 3 w 990"/>
                <a:gd name="T33" fmla="*/ 162 h 162"/>
                <a:gd name="T34" fmla="*/ 15 w 990"/>
                <a:gd name="T35" fmla="*/ 156 h 162"/>
                <a:gd name="T36" fmla="*/ 43 w 990"/>
                <a:gd name="T37" fmla="*/ 146 h 162"/>
                <a:gd name="T38" fmla="*/ 81 w 990"/>
                <a:gd name="T39" fmla="*/ 133 h 162"/>
                <a:gd name="T40" fmla="*/ 129 w 990"/>
                <a:gd name="T41" fmla="*/ 116 h 162"/>
                <a:gd name="T42" fmla="*/ 188 w 990"/>
                <a:gd name="T43" fmla="*/ 95 h 162"/>
                <a:gd name="T44" fmla="*/ 254 w 990"/>
                <a:gd name="T45" fmla="*/ 72 h 162"/>
                <a:gd name="T46" fmla="*/ 327 w 990"/>
                <a:gd name="T47" fmla="*/ 46 h 162"/>
                <a:gd name="T48" fmla="*/ 408 w 990"/>
                <a:gd name="T49" fmla="*/ 21 h 162"/>
                <a:gd name="T50" fmla="*/ 500 w 990"/>
                <a:gd name="T51" fmla="*/ 6 h 162"/>
                <a:gd name="T52" fmla="*/ 604 w 990"/>
                <a:gd name="T53" fmla="*/ 0 h 162"/>
                <a:gd name="T54" fmla="*/ 707 w 990"/>
                <a:gd name="T55" fmla="*/ 2 h 162"/>
                <a:gd name="T56" fmla="*/ 804 w 990"/>
                <a:gd name="T57" fmla="*/ 6 h 162"/>
                <a:gd name="T58" fmla="*/ 887 w 990"/>
                <a:gd name="T59" fmla="*/ 15 h 162"/>
                <a:gd name="T60" fmla="*/ 950 w 990"/>
                <a:gd name="T61" fmla="*/ 21 h 162"/>
                <a:gd name="T62" fmla="*/ 986 w 990"/>
                <a:gd name="T63" fmla="*/ 27 h 162"/>
                <a:gd name="T64" fmla="*/ 870 w 990"/>
                <a:gd name="T65" fmla="*/ 7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0"/>
                <a:gd name="T100" fmla="*/ 0 h 162"/>
                <a:gd name="T101" fmla="*/ 990 w 990"/>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0" h="162">
                  <a:moveTo>
                    <a:pt x="870" y="70"/>
                  </a:moveTo>
                  <a:lnTo>
                    <a:pt x="865" y="70"/>
                  </a:lnTo>
                  <a:lnTo>
                    <a:pt x="855" y="67"/>
                  </a:lnTo>
                  <a:lnTo>
                    <a:pt x="838" y="65"/>
                  </a:lnTo>
                  <a:lnTo>
                    <a:pt x="817" y="63"/>
                  </a:lnTo>
                  <a:lnTo>
                    <a:pt x="790" y="59"/>
                  </a:lnTo>
                  <a:lnTo>
                    <a:pt x="758" y="57"/>
                  </a:lnTo>
                  <a:lnTo>
                    <a:pt x="724" y="55"/>
                  </a:lnTo>
                  <a:lnTo>
                    <a:pt x="686" y="51"/>
                  </a:lnTo>
                  <a:lnTo>
                    <a:pt x="646" y="49"/>
                  </a:lnTo>
                  <a:lnTo>
                    <a:pt x="604" y="46"/>
                  </a:lnTo>
                  <a:lnTo>
                    <a:pt x="562" y="46"/>
                  </a:lnTo>
                  <a:lnTo>
                    <a:pt x="519" y="46"/>
                  </a:lnTo>
                  <a:lnTo>
                    <a:pt x="477" y="49"/>
                  </a:lnTo>
                  <a:lnTo>
                    <a:pt x="437" y="51"/>
                  </a:lnTo>
                  <a:lnTo>
                    <a:pt x="397" y="55"/>
                  </a:lnTo>
                  <a:lnTo>
                    <a:pt x="361" y="61"/>
                  </a:lnTo>
                  <a:lnTo>
                    <a:pt x="325" y="70"/>
                  </a:lnTo>
                  <a:lnTo>
                    <a:pt x="292" y="76"/>
                  </a:lnTo>
                  <a:lnTo>
                    <a:pt x="258" y="84"/>
                  </a:lnTo>
                  <a:lnTo>
                    <a:pt x="226" y="93"/>
                  </a:lnTo>
                  <a:lnTo>
                    <a:pt x="195" y="101"/>
                  </a:lnTo>
                  <a:lnTo>
                    <a:pt x="165" y="110"/>
                  </a:lnTo>
                  <a:lnTo>
                    <a:pt x="135" y="118"/>
                  </a:lnTo>
                  <a:lnTo>
                    <a:pt x="110" y="127"/>
                  </a:lnTo>
                  <a:lnTo>
                    <a:pt x="87" y="133"/>
                  </a:lnTo>
                  <a:lnTo>
                    <a:pt x="66" y="141"/>
                  </a:lnTo>
                  <a:lnTo>
                    <a:pt x="47" y="146"/>
                  </a:lnTo>
                  <a:lnTo>
                    <a:pt x="30" y="152"/>
                  </a:lnTo>
                  <a:lnTo>
                    <a:pt x="17" y="156"/>
                  </a:lnTo>
                  <a:lnTo>
                    <a:pt x="9" y="160"/>
                  </a:lnTo>
                  <a:lnTo>
                    <a:pt x="3" y="162"/>
                  </a:lnTo>
                  <a:lnTo>
                    <a:pt x="0" y="162"/>
                  </a:lnTo>
                  <a:lnTo>
                    <a:pt x="3" y="162"/>
                  </a:lnTo>
                  <a:lnTo>
                    <a:pt x="7" y="160"/>
                  </a:lnTo>
                  <a:lnTo>
                    <a:pt x="15" y="156"/>
                  </a:lnTo>
                  <a:lnTo>
                    <a:pt x="28" y="152"/>
                  </a:lnTo>
                  <a:lnTo>
                    <a:pt x="43" y="146"/>
                  </a:lnTo>
                  <a:lnTo>
                    <a:pt x="60" y="139"/>
                  </a:lnTo>
                  <a:lnTo>
                    <a:pt x="81" y="133"/>
                  </a:lnTo>
                  <a:lnTo>
                    <a:pt x="104" y="124"/>
                  </a:lnTo>
                  <a:lnTo>
                    <a:pt x="129" y="116"/>
                  </a:lnTo>
                  <a:lnTo>
                    <a:pt x="157" y="105"/>
                  </a:lnTo>
                  <a:lnTo>
                    <a:pt x="188" y="95"/>
                  </a:lnTo>
                  <a:lnTo>
                    <a:pt x="220" y="82"/>
                  </a:lnTo>
                  <a:lnTo>
                    <a:pt x="254" y="72"/>
                  </a:lnTo>
                  <a:lnTo>
                    <a:pt x="289" y="59"/>
                  </a:lnTo>
                  <a:lnTo>
                    <a:pt x="327" y="46"/>
                  </a:lnTo>
                  <a:lnTo>
                    <a:pt x="365" y="34"/>
                  </a:lnTo>
                  <a:lnTo>
                    <a:pt x="408" y="21"/>
                  </a:lnTo>
                  <a:lnTo>
                    <a:pt x="452" y="13"/>
                  </a:lnTo>
                  <a:lnTo>
                    <a:pt x="500" y="6"/>
                  </a:lnTo>
                  <a:lnTo>
                    <a:pt x="551" y="2"/>
                  </a:lnTo>
                  <a:lnTo>
                    <a:pt x="604" y="0"/>
                  </a:lnTo>
                  <a:lnTo>
                    <a:pt x="657" y="0"/>
                  </a:lnTo>
                  <a:lnTo>
                    <a:pt x="707" y="2"/>
                  </a:lnTo>
                  <a:lnTo>
                    <a:pt x="758" y="4"/>
                  </a:lnTo>
                  <a:lnTo>
                    <a:pt x="804" y="6"/>
                  </a:lnTo>
                  <a:lnTo>
                    <a:pt x="849" y="11"/>
                  </a:lnTo>
                  <a:lnTo>
                    <a:pt x="887" y="15"/>
                  </a:lnTo>
                  <a:lnTo>
                    <a:pt x="922" y="19"/>
                  </a:lnTo>
                  <a:lnTo>
                    <a:pt x="950" y="21"/>
                  </a:lnTo>
                  <a:lnTo>
                    <a:pt x="971" y="25"/>
                  </a:lnTo>
                  <a:lnTo>
                    <a:pt x="986" y="27"/>
                  </a:lnTo>
                  <a:lnTo>
                    <a:pt x="990" y="27"/>
                  </a:lnTo>
                  <a:lnTo>
                    <a:pt x="870" y="70"/>
                  </a:lnTo>
                  <a:close/>
                </a:path>
              </a:pathLst>
            </a:custGeom>
            <a:solidFill>
              <a:srgbClr val="000000"/>
            </a:solidFill>
            <a:ln w="9525">
              <a:noFill/>
              <a:round/>
              <a:headEnd/>
              <a:tailEnd/>
            </a:ln>
          </p:spPr>
          <p:txBody>
            <a:bodyPr/>
            <a:lstStyle/>
            <a:p>
              <a:endParaRPr lang="en-US"/>
            </a:p>
          </p:txBody>
        </p:sp>
        <p:sp>
          <p:nvSpPr>
            <p:cNvPr id="134190" name="Freeform 49"/>
            <p:cNvSpPr>
              <a:spLocks/>
            </p:cNvSpPr>
            <p:nvPr/>
          </p:nvSpPr>
          <p:spPr bwMode="auto">
            <a:xfrm>
              <a:off x="1647" y="1279"/>
              <a:ext cx="996" cy="247"/>
            </a:xfrm>
            <a:custGeom>
              <a:avLst/>
              <a:gdLst>
                <a:gd name="T0" fmla="*/ 905 w 996"/>
                <a:gd name="T1" fmla="*/ 42 h 247"/>
                <a:gd name="T2" fmla="*/ 871 w 996"/>
                <a:gd name="T3" fmla="*/ 44 h 247"/>
                <a:gd name="T4" fmla="*/ 812 w 996"/>
                <a:gd name="T5" fmla="*/ 49 h 247"/>
                <a:gd name="T6" fmla="*/ 734 w 996"/>
                <a:gd name="T7" fmla="*/ 55 h 247"/>
                <a:gd name="T8" fmla="*/ 645 w 996"/>
                <a:gd name="T9" fmla="*/ 63 h 247"/>
                <a:gd name="T10" fmla="*/ 552 w 996"/>
                <a:gd name="T11" fmla="*/ 74 h 247"/>
                <a:gd name="T12" fmla="*/ 466 w 996"/>
                <a:gd name="T13" fmla="*/ 87 h 247"/>
                <a:gd name="T14" fmla="*/ 392 w 996"/>
                <a:gd name="T15" fmla="*/ 101 h 247"/>
                <a:gd name="T16" fmla="*/ 335 w 996"/>
                <a:gd name="T17" fmla="*/ 118 h 247"/>
                <a:gd name="T18" fmla="*/ 276 w 996"/>
                <a:gd name="T19" fmla="*/ 139 h 247"/>
                <a:gd name="T20" fmla="*/ 215 w 996"/>
                <a:gd name="T21" fmla="*/ 160 h 247"/>
                <a:gd name="T22" fmla="*/ 154 w 996"/>
                <a:gd name="T23" fmla="*/ 184 h 247"/>
                <a:gd name="T24" fmla="*/ 101 w 996"/>
                <a:gd name="T25" fmla="*/ 205 h 247"/>
                <a:gd name="T26" fmla="*/ 55 w 996"/>
                <a:gd name="T27" fmla="*/ 224 h 247"/>
                <a:gd name="T28" fmla="*/ 21 w 996"/>
                <a:gd name="T29" fmla="*/ 238 h 247"/>
                <a:gd name="T30" fmla="*/ 2 w 996"/>
                <a:gd name="T31" fmla="*/ 247 h 247"/>
                <a:gd name="T32" fmla="*/ 2 w 996"/>
                <a:gd name="T33" fmla="*/ 245 h 247"/>
                <a:gd name="T34" fmla="*/ 21 w 996"/>
                <a:gd name="T35" fmla="*/ 236 h 247"/>
                <a:gd name="T36" fmla="*/ 57 w 996"/>
                <a:gd name="T37" fmla="*/ 222 h 247"/>
                <a:gd name="T38" fmla="*/ 105 w 996"/>
                <a:gd name="T39" fmla="*/ 200 h 247"/>
                <a:gd name="T40" fmla="*/ 162 w 996"/>
                <a:gd name="T41" fmla="*/ 175 h 247"/>
                <a:gd name="T42" fmla="*/ 228 w 996"/>
                <a:gd name="T43" fmla="*/ 148 h 247"/>
                <a:gd name="T44" fmla="*/ 295 w 996"/>
                <a:gd name="T45" fmla="*/ 120 h 247"/>
                <a:gd name="T46" fmla="*/ 363 w 996"/>
                <a:gd name="T47" fmla="*/ 95 h 247"/>
                <a:gd name="T48" fmla="*/ 451 w 996"/>
                <a:gd name="T49" fmla="*/ 63 h 247"/>
                <a:gd name="T50" fmla="*/ 559 w 996"/>
                <a:gd name="T51" fmla="*/ 36 h 247"/>
                <a:gd name="T52" fmla="*/ 656 w 996"/>
                <a:gd name="T53" fmla="*/ 17 h 247"/>
                <a:gd name="T54" fmla="*/ 744 w 996"/>
                <a:gd name="T55" fmla="*/ 6 h 247"/>
                <a:gd name="T56" fmla="*/ 823 w 996"/>
                <a:gd name="T57" fmla="*/ 2 h 247"/>
                <a:gd name="T58" fmla="*/ 888 w 996"/>
                <a:gd name="T59" fmla="*/ 2 h 247"/>
                <a:gd name="T60" fmla="*/ 939 w 996"/>
                <a:gd name="T61" fmla="*/ 4 h 247"/>
                <a:gd name="T62" fmla="*/ 974 w 996"/>
                <a:gd name="T63" fmla="*/ 11 h 247"/>
                <a:gd name="T64" fmla="*/ 996 w 996"/>
                <a:gd name="T65" fmla="*/ 17 h 247"/>
                <a:gd name="T66" fmla="*/ 983 w 996"/>
                <a:gd name="T67" fmla="*/ 27 h 247"/>
                <a:gd name="T68" fmla="*/ 947 w 996"/>
                <a:gd name="T69" fmla="*/ 36 h 247"/>
                <a:gd name="T70" fmla="*/ 915 w 996"/>
                <a:gd name="T71" fmla="*/ 42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6"/>
                <a:gd name="T109" fmla="*/ 0 h 247"/>
                <a:gd name="T110" fmla="*/ 996 w 996"/>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6" h="247">
                  <a:moveTo>
                    <a:pt x="909" y="42"/>
                  </a:moveTo>
                  <a:lnTo>
                    <a:pt x="905" y="42"/>
                  </a:lnTo>
                  <a:lnTo>
                    <a:pt x="892" y="42"/>
                  </a:lnTo>
                  <a:lnTo>
                    <a:pt x="871" y="44"/>
                  </a:lnTo>
                  <a:lnTo>
                    <a:pt x="844" y="46"/>
                  </a:lnTo>
                  <a:lnTo>
                    <a:pt x="812" y="49"/>
                  </a:lnTo>
                  <a:lnTo>
                    <a:pt x="774" y="51"/>
                  </a:lnTo>
                  <a:lnTo>
                    <a:pt x="734" y="55"/>
                  </a:lnTo>
                  <a:lnTo>
                    <a:pt x="690" y="59"/>
                  </a:lnTo>
                  <a:lnTo>
                    <a:pt x="645" y="63"/>
                  </a:lnTo>
                  <a:lnTo>
                    <a:pt x="599" y="68"/>
                  </a:lnTo>
                  <a:lnTo>
                    <a:pt x="552" y="74"/>
                  </a:lnTo>
                  <a:lnTo>
                    <a:pt x="508" y="80"/>
                  </a:lnTo>
                  <a:lnTo>
                    <a:pt x="466" y="87"/>
                  </a:lnTo>
                  <a:lnTo>
                    <a:pt x="428" y="93"/>
                  </a:lnTo>
                  <a:lnTo>
                    <a:pt x="392" y="101"/>
                  </a:lnTo>
                  <a:lnTo>
                    <a:pt x="363" y="110"/>
                  </a:lnTo>
                  <a:lnTo>
                    <a:pt x="335" y="118"/>
                  </a:lnTo>
                  <a:lnTo>
                    <a:pt x="306" y="129"/>
                  </a:lnTo>
                  <a:lnTo>
                    <a:pt x="276" y="139"/>
                  </a:lnTo>
                  <a:lnTo>
                    <a:pt x="244" y="150"/>
                  </a:lnTo>
                  <a:lnTo>
                    <a:pt x="215" y="160"/>
                  </a:lnTo>
                  <a:lnTo>
                    <a:pt x="183" y="173"/>
                  </a:lnTo>
                  <a:lnTo>
                    <a:pt x="154" y="184"/>
                  </a:lnTo>
                  <a:lnTo>
                    <a:pt x="126" y="194"/>
                  </a:lnTo>
                  <a:lnTo>
                    <a:pt x="101" y="205"/>
                  </a:lnTo>
                  <a:lnTo>
                    <a:pt x="76" y="215"/>
                  </a:lnTo>
                  <a:lnTo>
                    <a:pt x="55" y="224"/>
                  </a:lnTo>
                  <a:lnTo>
                    <a:pt x="36" y="232"/>
                  </a:lnTo>
                  <a:lnTo>
                    <a:pt x="21" y="238"/>
                  </a:lnTo>
                  <a:lnTo>
                    <a:pt x="10" y="243"/>
                  </a:lnTo>
                  <a:lnTo>
                    <a:pt x="2" y="247"/>
                  </a:lnTo>
                  <a:lnTo>
                    <a:pt x="0" y="247"/>
                  </a:lnTo>
                  <a:lnTo>
                    <a:pt x="2" y="245"/>
                  </a:lnTo>
                  <a:lnTo>
                    <a:pt x="10" y="243"/>
                  </a:lnTo>
                  <a:lnTo>
                    <a:pt x="21" y="236"/>
                  </a:lnTo>
                  <a:lnTo>
                    <a:pt x="38" y="230"/>
                  </a:lnTo>
                  <a:lnTo>
                    <a:pt x="57" y="222"/>
                  </a:lnTo>
                  <a:lnTo>
                    <a:pt x="80" y="211"/>
                  </a:lnTo>
                  <a:lnTo>
                    <a:pt x="105" y="200"/>
                  </a:lnTo>
                  <a:lnTo>
                    <a:pt x="133" y="188"/>
                  </a:lnTo>
                  <a:lnTo>
                    <a:pt x="162" y="175"/>
                  </a:lnTo>
                  <a:lnTo>
                    <a:pt x="194" y="160"/>
                  </a:lnTo>
                  <a:lnTo>
                    <a:pt x="228" y="148"/>
                  </a:lnTo>
                  <a:lnTo>
                    <a:pt x="261" y="133"/>
                  </a:lnTo>
                  <a:lnTo>
                    <a:pt x="295" y="120"/>
                  </a:lnTo>
                  <a:lnTo>
                    <a:pt x="329" y="108"/>
                  </a:lnTo>
                  <a:lnTo>
                    <a:pt x="363" y="95"/>
                  </a:lnTo>
                  <a:lnTo>
                    <a:pt x="396" y="82"/>
                  </a:lnTo>
                  <a:lnTo>
                    <a:pt x="451" y="63"/>
                  </a:lnTo>
                  <a:lnTo>
                    <a:pt x="506" y="49"/>
                  </a:lnTo>
                  <a:lnTo>
                    <a:pt x="559" y="36"/>
                  </a:lnTo>
                  <a:lnTo>
                    <a:pt x="607" y="25"/>
                  </a:lnTo>
                  <a:lnTo>
                    <a:pt x="656" y="17"/>
                  </a:lnTo>
                  <a:lnTo>
                    <a:pt x="702" y="11"/>
                  </a:lnTo>
                  <a:lnTo>
                    <a:pt x="744" y="6"/>
                  </a:lnTo>
                  <a:lnTo>
                    <a:pt x="785" y="2"/>
                  </a:lnTo>
                  <a:lnTo>
                    <a:pt x="823" y="2"/>
                  </a:lnTo>
                  <a:lnTo>
                    <a:pt x="856" y="0"/>
                  </a:lnTo>
                  <a:lnTo>
                    <a:pt x="888" y="2"/>
                  </a:lnTo>
                  <a:lnTo>
                    <a:pt x="915" y="2"/>
                  </a:lnTo>
                  <a:lnTo>
                    <a:pt x="939" y="4"/>
                  </a:lnTo>
                  <a:lnTo>
                    <a:pt x="958" y="6"/>
                  </a:lnTo>
                  <a:lnTo>
                    <a:pt x="974" y="11"/>
                  </a:lnTo>
                  <a:lnTo>
                    <a:pt x="985" y="13"/>
                  </a:lnTo>
                  <a:lnTo>
                    <a:pt x="996" y="17"/>
                  </a:lnTo>
                  <a:lnTo>
                    <a:pt x="996" y="23"/>
                  </a:lnTo>
                  <a:lnTo>
                    <a:pt x="983" y="27"/>
                  </a:lnTo>
                  <a:lnTo>
                    <a:pt x="966" y="32"/>
                  </a:lnTo>
                  <a:lnTo>
                    <a:pt x="947" y="36"/>
                  </a:lnTo>
                  <a:lnTo>
                    <a:pt x="928" y="40"/>
                  </a:lnTo>
                  <a:lnTo>
                    <a:pt x="915" y="42"/>
                  </a:lnTo>
                  <a:lnTo>
                    <a:pt x="909" y="42"/>
                  </a:lnTo>
                  <a:close/>
                </a:path>
              </a:pathLst>
            </a:custGeom>
            <a:solidFill>
              <a:srgbClr val="FFFFFF"/>
            </a:solidFill>
            <a:ln w="9525">
              <a:noFill/>
              <a:round/>
              <a:headEnd/>
              <a:tailEnd/>
            </a:ln>
          </p:spPr>
          <p:txBody>
            <a:bodyPr/>
            <a:lstStyle/>
            <a:p>
              <a:endParaRPr lang="en-US"/>
            </a:p>
          </p:txBody>
        </p:sp>
        <p:sp>
          <p:nvSpPr>
            <p:cNvPr id="134191" name="Freeform 50"/>
            <p:cNvSpPr>
              <a:spLocks/>
            </p:cNvSpPr>
            <p:nvPr/>
          </p:nvSpPr>
          <p:spPr bwMode="auto">
            <a:xfrm>
              <a:off x="1469" y="1456"/>
              <a:ext cx="76" cy="66"/>
            </a:xfrm>
            <a:custGeom>
              <a:avLst/>
              <a:gdLst>
                <a:gd name="T0" fmla="*/ 0 w 76"/>
                <a:gd name="T1" fmla="*/ 0 h 66"/>
                <a:gd name="T2" fmla="*/ 0 w 76"/>
                <a:gd name="T3" fmla="*/ 7 h 66"/>
                <a:gd name="T4" fmla="*/ 3 w 76"/>
                <a:gd name="T5" fmla="*/ 21 h 66"/>
                <a:gd name="T6" fmla="*/ 11 w 76"/>
                <a:gd name="T7" fmla="*/ 38 h 66"/>
                <a:gd name="T8" fmla="*/ 28 w 76"/>
                <a:gd name="T9" fmla="*/ 55 h 66"/>
                <a:gd name="T10" fmla="*/ 49 w 76"/>
                <a:gd name="T11" fmla="*/ 64 h 66"/>
                <a:gd name="T12" fmla="*/ 64 w 76"/>
                <a:gd name="T13" fmla="*/ 66 h 66"/>
                <a:gd name="T14" fmla="*/ 74 w 76"/>
                <a:gd name="T15" fmla="*/ 64 h 66"/>
                <a:gd name="T16" fmla="*/ 76 w 76"/>
                <a:gd name="T17" fmla="*/ 61 h 66"/>
                <a:gd name="T18" fmla="*/ 0 w 76"/>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6"/>
                <a:gd name="T32" fmla="*/ 76 w 76"/>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6">
                  <a:moveTo>
                    <a:pt x="0" y="0"/>
                  </a:moveTo>
                  <a:lnTo>
                    <a:pt x="0" y="7"/>
                  </a:lnTo>
                  <a:lnTo>
                    <a:pt x="3" y="21"/>
                  </a:lnTo>
                  <a:lnTo>
                    <a:pt x="11" y="38"/>
                  </a:lnTo>
                  <a:lnTo>
                    <a:pt x="28" y="55"/>
                  </a:lnTo>
                  <a:lnTo>
                    <a:pt x="49" y="64"/>
                  </a:lnTo>
                  <a:lnTo>
                    <a:pt x="64" y="66"/>
                  </a:lnTo>
                  <a:lnTo>
                    <a:pt x="74" y="64"/>
                  </a:lnTo>
                  <a:lnTo>
                    <a:pt x="76" y="61"/>
                  </a:lnTo>
                  <a:lnTo>
                    <a:pt x="0" y="0"/>
                  </a:lnTo>
                  <a:close/>
                </a:path>
              </a:pathLst>
            </a:custGeom>
            <a:solidFill>
              <a:srgbClr val="000000"/>
            </a:solidFill>
            <a:ln w="9525">
              <a:noFill/>
              <a:round/>
              <a:headEnd/>
              <a:tailEnd/>
            </a:ln>
          </p:spPr>
          <p:txBody>
            <a:bodyPr/>
            <a:lstStyle/>
            <a:p>
              <a:endParaRPr lang="en-US"/>
            </a:p>
          </p:txBody>
        </p:sp>
        <p:sp>
          <p:nvSpPr>
            <p:cNvPr id="134192" name="Freeform 51"/>
            <p:cNvSpPr>
              <a:spLocks/>
            </p:cNvSpPr>
            <p:nvPr/>
          </p:nvSpPr>
          <p:spPr bwMode="auto">
            <a:xfrm>
              <a:off x="1488" y="1414"/>
              <a:ext cx="64" cy="53"/>
            </a:xfrm>
            <a:custGeom>
              <a:avLst/>
              <a:gdLst>
                <a:gd name="T0" fmla="*/ 22 w 64"/>
                <a:gd name="T1" fmla="*/ 40 h 53"/>
                <a:gd name="T2" fmla="*/ 34 w 64"/>
                <a:gd name="T3" fmla="*/ 49 h 53"/>
                <a:gd name="T4" fmla="*/ 47 w 64"/>
                <a:gd name="T5" fmla="*/ 53 h 53"/>
                <a:gd name="T6" fmla="*/ 55 w 64"/>
                <a:gd name="T7" fmla="*/ 53 h 53"/>
                <a:gd name="T8" fmla="*/ 62 w 64"/>
                <a:gd name="T9" fmla="*/ 49 h 53"/>
                <a:gd name="T10" fmla="*/ 64 w 64"/>
                <a:gd name="T11" fmla="*/ 40 h 53"/>
                <a:gd name="T12" fmla="*/ 62 w 64"/>
                <a:gd name="T13" fmla="*/ 32 h 53"/>
                <a:gd name="T14" fmla="*/ 53 w 64"/>
                <a:gd name="T15" fmla="*/ 21 h 53"/>
                <a:gd name="T16" fmla="*/ 43 w 64"/>
                <a:gd name="T17" fmla="*/ 11 h 53"/>
                <a:gd name="T18" fmla="*/ 30 w 64"/>
                <a:gd name="T19" fmla="*/ 2 h 53"/>
                <a:gd name="T20" fmla="*/ 17 w 64"/>
                <a:gd name="T21" fmla="*/ 0 h 53"/>
                <a:gd name="T22" fmla="*/ 7 w 64"/>
                <a:gd name="T23" fmla="*/ 0 h 53"/>
                <a:gd name="T24" fmla="*/ 0 w 64"/>
                <a:gd name="T25" fmla="*/ 2 h 53"/>
                <a:gd name="T26" fmla="*/ 0 w 64"/>
                <a:gd name="T27" fmla="*/ 11 h 53"/>
                <a:gd name="T28" fmla="*/ 3 w 64"/>
                <a:gd name="T29" fmla="*/ 19 h 53"/>
                <a:gd name="T30" fmla="*/ 11 w 64"/>
                <a:gd name="T31" fmla="*/ 30 h 53"/>
                <a:gd name="T32" fmla="*/ 22 w 64"/>
                <a:gd name="T33" fmla="*/ 4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3"/>
                <a:gd name="T53" fmla="*/ 64 w 64"/>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3">
                  <a:moveTo>
                    <a:pt x="22" y="40"/>
                  </a:moveTo>
                  <a:lnTo>
                    <a:pt x="34" y="49"/>
                  </a:lnTo>
                  <a:lnTo>
                    <a:pt x="47" y="53"/>
                  </a:lnTo>
                  <a:lnTo>
                    <a:pt x="55" y="53"/>
                  </a:lnTo>
                  <a:lnTo>
                    <a:pt x="62" y="49"/>
                  </a:lnTo>
                  <a:lnTo>
                    <a:pt x="64" y="40"/>
                  </a:lnTo>
                  <a:lnTo>
                    <a:pt x="62" y="32"/>
                  </a:lnTo>
                  <a:lnTo>
                    <a:pt x="53" y="21"/>
                  </a:lnTo>
                  <a:lnTo>
                    <a:pt x="43" y="11"/>
                  </a:lnTo>
                  <a:lnTo>
                    <a:pt x="30" y="2"/>
                  </a:lnTo>
                  <a:lnTo>
                    <a:pt x="17" y="0"/>
                  </a:lnTo>
                  <a:lnTo>
                    <a:pt x="7" y="0"/>
                  </a:lnTo>
                  <a:lnTo>
                    <a:pt x="0" y="2"/>
                  </a:lnTo>
                  <a:lnTo>
                    <a:pt x="0" y="11"/>
                  </a:lnTo>
                  <a:lnTo>
                    <a:pt x="3" y="19"/>
                  </a:lnTo>
                  <a:lnTo>
                    <a:pt x="11" y="30"/>
                  </a:lnTo>
                  <a:lnTo>
                    <a:pt x="22" y="40"/>
                  </a:lnTo>
                  <a:close/>
                </a:path>
              </a:pathLst>
            </a:custGeom>
            <a:solidFill>
              <a:srgbClr val="FFFFFF"/>
            </a:solidFill>
            <a:ln w="9525">
              <a:noFill/>
              <a:round/>
              <a:headEnd/>
              <a:tailEnd/>
            </a:ln>
          </p:spPr>
          <p:txBody>
            <a:bodyPr/>
            <a:lstStyle/>
            <a:p>
              <a:endParaRPr lang="en-US"/>
            </a:p>
          </p:txBody>
        </p:sp>
      </p:grpSp>
      <p:sp>
        <p:nvSpPr>
          <p:cNvPr id="49" name="Title 48"/>
          <p:cNvSpPr>
            <a:spLocks noGrp="1"/>
          </p:cNvSpPr>
          <p:nvPr>
            <p:ph type="title"/>
          </p:nvPr>
        </p:nvSpPr>
        <p:spPr/>
        <p:txBody>
          <a:bodyPr/>
          <a:lstStyle/>
          <a:p>
            <a:pPr algn="ctr">
              <a:defRPr/>
            </a:pPr>
            <a:r>
              <a:rPr lang="en-US" sz="3200" dirty="0" smtClean="0"/>
              <a:t>We Do Have Choices, </a:t>
            </a:r>
            <a:br>
              <a:rPr lang="en-US" sz="3200" dirty="0" smtClean="0"/>
            </a:br>
            <a:r>
              <a:rPr lang="en-US" sz="3200" dirty="0" smtClean="0"/>
              <a:t>But it Certainly Takes Some Work.</a:t>
            </a:r>
            <a:endParaRPr lang="en-US" sz="3200" dirty="0"/>
          </a:p>
        </p:txBody>
      </p:sp>
    </p:spTree>
    <p:extLst>
      <p:ext uri="{BB962C8B-B14F-4D97-AF65-F5344CB8AC3E}">
        <p14:creationId xmlns:p14="http://schemas.microsoft.com/office/powerpoint/2010/main" val="387604471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a:defRPr/>
            </a:pPr>
            <a:r>
              <a:rPr lang="en-US" sz="3200" dirty="0"/>
              <a:t>Effective </a:t>
            </a:r>
            <a:r>
              <a:rPr lang="en-US" sz="3200" dirty="0" smtClean="0"/>
              <a:t>Leadership:</a:t>
            </a:r>
            <a:br>
              <a:rPr lang="en-US" sz="3200" dirty="0" smtClean="0"/>
            </a:br>
            <a:r>
              <a:rPr lang="en-US" sz="3200" dirty="0" smtClean="0"/>
              <a:t>Learning </a:t>
            </a:r>
            <a:r>
              <a:rPr lang="en-US" sz="3200" dirty="0"/>
              <a:t>Moments</a:t>
            </a:r>
          </a:p>
        </p:txBody>
      </p:sp>
      <p:pic>
        <p:nvPicPr>
          <p:cNvPr id="135171" name="Picture 3" descr="comet"/>
          <p:cNvPicPr>
            <a:picLocks noGrp="1" noChangeAspect="1" noChangeArrowheads="1"/>
          </p:cNvPicPr>
          <p:nvPr>
            <p:ph idx="4294967295"/>
          </p:nvPr>
        </p:nvPicPr>
        <p:blipFill>
          <a:blip r:embed="rId3"/>
          <a:srcRect/>
          <a:stretch>
            <a:fillRect/>
          </a:stretch>
        </p:blipFill>
        <p:spPr>
          <a:xfrm>
            <a:off x="457200" y="1671638"/>
            <a:ext cx="8229600" cy="4267200"/>
          </a:xfrm>
          <a:prstGeom prst="rect">
            <a:avLst/>
          </a:prstGeom>
          <a:noFill/>
        </p:spPr>
      </p:pic>
    </p:spTree>
    <p:extLst>
      <p:ext uri="{BB962C8B-B14F-4D97-AF65-F5344CB8AC3E}">
        <p14:creationId xmlns:p14="http://schemas.microsoft.com/office/powerpoint/2010/main" val="212633472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defRPr/>
            </a:pPr>
            <a:r>
              <a:rPr lang="en-US" sz="3200" dirty="0" smtClean="0"/>
              <a:t>Effective </a:t>
            </a:r>
            <a:r>
              <a:rPr lang="en-US" sz="3200" dirty="0" smtClean="0"/>
              <a:t>Leadership</a:t>
            </a:r>
            <a:r>
              <a:rPr lang="en-US" sz="3200" dirty="0" smtClean="0"/>
              <a:t>:</a:t>
            </a:r>
            <a:br>
              <a:rPr lang="en-US" sz="3200" dirty="0" smtClean="0"/>
            </a:br>
            <a:r>
              <a:rPr lang="en-US" sz="3200" dirty="0" smtClean="0"/>
              <a:t>Learning Moments</a:t>
            </a:r>
            <a:endParaRPr lang="en-US" sz="3200" dirty="0"/>
          </a:p>
        </p:txBody>
      </p:sp>
      <p:pic>
        <p:nvPicPr>
          <p:cNvPr id="136195" name="Picture 4" descr="1963_Mercury"/>
          <p:cNvPicPr>
            <a:picLocks noChangeAspect="1" noChangeArrowheads="1"/>
          </p:cNvPicPr>
          <p:nvPr/>
        </p:nvPicPr>
        <p:blipFill>
          <a:blip r:embed="rId3"/>
          <a:srcRect/>
          <a:stretch>
            <a:fillRect/>
          </a:stretch>
        </p:blipFill>
        <p:spPr bwMode="auto">
          <a:xfrm>
            <a:off x="622300" y="1417638"/>
            <a:ext cx="7897813" cy="4538662"/>
          </a:xfrm>
          <a:prstGeom prst="rect">
            <a:avLst/>
          </a:prstGeom>
          <a:noFill/>
          <a:ln w="57150">
            <a:solidFill>
              <a:schemeClr val="bg1"/>
            </a:solidFill>
            <a:miter lim="800000"/>
            <a:headEnd/>
            <a:tailEnd/>
          </a:ln>
        </p:spPr>
      </p:pic>
      <p:sp>
        <p:nvSpPr>
          <p:cNvPr id="136196" name="WordArt 5"/>
          <p:cNvSpPr>
            <a:spLocks noChangeArrowheads="1" noChangeShapeType="1" noTextEdit="1"/>
          </p:cNvSpPr>
          <p:nvPr/>
        </p:nvSpPr>
        <p:spPr bwMode="auto">
          <a:xfrm>
            <a:off x="3359150" y="6059488"/>
            <a:ext cx="2609850" cy="212725"/>
          </a:xfrm>
          <a:prstGeom prst="rect">
            <a:avLst/>
          </a:prstGeom>
        </p:spPr>
        <p:txBody>
          <a:bodyPr wrap="none" fromWordArt="1">
            <a:prstTxWarp prst="textPlain">
              <a:avLst>
                <a:gd name="adj" fmla="val 50000"/>
              </a:avLst>
            </a:prstTxWarp>
          </a:bodyPr>
          <a:lstStyle/>
          <a:p>
            <a:pPr algn="ctr"/>
            <a:r>
              <a:rPr lang="en-US" sz="3600" b="1" kern="10" spc="720">
                <a:ln w="9525">
                  <a:noFill/>
                  <a:round/>
                  <a:headEnd/>
                  <a:tailEnd/>
                </a:ln>
                <a:solidFill>
                  <a:srgbClr val="003399"/>
                </a:solidFill>
                <a:latin typeface="Trebuchet MS"/>
              </a:rPr>
              <a:t>1963 Mercury Comet</a:t>
            </a:r>
          </a:p>
        </p:txBody>
      </p:sp>
      <p:sp>
        <p:nvSpPr>
          <p:cNvPr id="136197" name="WordArt 6"/>
          <p:cNvSpPr>
            <a:spLocks noChangeArrowheads="1" noChangeShapeType="1" noTextEdit="1"/>
          </p:cNvSpPr>
          <p:nvPr/>
        </p:nvSpPr>
        <p:spPr bwMode="auto">
          <a:xfrm rot="-1120015">
            <a:off x="2102679" y="989765"/>
            <a:ext cx="955675" cy="246063"/>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66CC"/>
                </a:solidFill>
                <a:latin typeface="Trebuchet MS"/>
              </a:rPr>
              <a:t>MORE</a:t>
            </a:r>
          </a:p>
        </p:txBody>
      </p:sp>
    </p:spTree>
    <p:extLst>
      <p:ext uri="{BB962C8B-B14F-4D97-AF65-F5344CB8AC3E}">
        <p14:creationId xmlns:p14="http://schemas.microsoft.com/office/powerpoint/2010/main" val="124104349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lgn="ctr"/>
            <a:r>
              <a:rPr lang="en-US" sz="3200" dirty="0" smtClean="0"/>
              <a:t>The                                Experience</a:t>
            </a:r>
            <a:endParaRPr lang="en-US" sz="3200" dirty="0"/>
          </a:p>
        </p:txBody>
      </p:sp>
      <p:pic>
        <p:nvPicPr>
          <p:cNvPr id="166914" name="Picture 2" descr="Walgreens Home"/>
          <p:cNvPicPr>
            <a:picLocks noChangeAspect="1" noChangeArrowheads="1"/>
          </p:cNvPicPr>
          <p:nvPr/>
        </p:nvPicPr>
        <p:blipFill>
          <a:blip r:embed="rId2">
            <a:clrChange>
              <a:clrFrom>
                <a:srgbClr val="FFFFFF"/>
              </a:clrFrom>
              <a:clrTo>
                <a:srgbClr val="FFFFFF">
                  <a:alpha val="0"/>
                </a:srgbClr>
              </a:clrTo>
            </a:clrChange>
          </a:blip>
          <a:srcRect t="28548" b="4287"/>
          <a:stretch>
            <a:fillRect/>
          </a:stretch>
        </p:blipFill>
        <p:spPr bwMode="auto">
          <a:xfrm>
            <a:off x="2216586" y="2451310"/>
            <a:ext cx="3133336" cy="796300"/>
          </a:xfrm>
          <a:prstGeom prst="rect">
            <a:avLst/>
          </a:prstGeom>
          <a:solidFill>
            <a:schemeClr val="bg1"/>
          </a:solidFill>
        </p:spPr>
      </p:pic>
    </p:spTree>
    <p:extLst>
      <p:ext uri="{BB962C8B-B14F-4D97-AF65-F5344CB8AC3E}">
        <p14:creationId xmlns:p14="http://schemas.microsoft.com/office/powerpoint/2010/main" val="110803314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a:bodyPr>
          <a:lstStyle/>
          <a:p>
            <a:pPr>
              <a:defRPr/>
            </a:pPr>
            <a:r>
              <a:rPr lang="en-US" sz="4000"/>
              <a:t>Discussion</a:t>
            </a:r>
            <a:r>
              <a:rPr lang="en-US"/>
              <a:t> </a:t>
            </a:r>
          </a:p>
        </p:txBody>
      </p:sp>
      <p:sp>
        <p:nvSpPr>
          <p:cNvPr id="137219" name="Rectangle 3"/>
          <p:cNvSpPr>
            <a:spLocks noGrp="1" noChangeArrowheads="1"/>
          </p:cNvSpPr>
          <p:nvPr>
            <p:ph idx="1"/>
          </p:nvPr>
        </p:nvSpPr>
        <p:spPr/>
        <p:txBody>
          <a:bodyPr/>
          <a:lstStyle/>
          <a:p>
            <a:pPr>
              <a:lnSpc>
                <a:spcPct val="90000"/>
              </a:lnSpc>
              <a:spcBef>
                <a:spcPct val="50000"/>
              </a:spcBef>
            </a:pPr>
            <a:r>
              <a:rPr lang="en-US" dirty="0" smtClean="0">
                <a:solidFill>
                  <a:schemeClr val="tx1"/>
                </a:solidFill>
                <a:latin typeface="Arial" charset="0"/>
                <a:ea typeface="ＭＳ Ｐゴシック" pitchFamily="80" charset="-128"/>
                <a:cs typeface="Arial" charset="0"/>
              </a:rPr>
              <a:t>How can we strengthen competencies that are currently less-developed?</a:t>
            </a:r>
          </a:p>
          <a:p>
            <a:pPr>
              <a:lnSpc>
                <a:spcPct val="90000"/>
              </a:lnSpc>
              <a:spcBef>
                <a:spcPct val="50000"/>
              </a:spcBef>
            </a:pPr>
            <a:r>
              <a:rPr lang="en-US" dirty="0" smtClean="0">
                <a:solidFill>
                  <a:schemeClr val="tx1"/>
                </a:solidFill>
                <a:latin typeface="Arial" charset="0"/>
                <a:ea typeface="ＭＳ Ｐゴシック" pitchFamily="80" charset="-128"/>
                <a:cs typeface="Arial" charset="0"/>
              </a:rPr>
              <a:t>How does this information shape the way we guide and interact with others? </a:t>
            </a:r>
          </a:p>
          <a:p>
            <a:pPr>
              <a:lnSpc>
                <a:spcPct val="90000"/>
              </a:lnSpc>
              <a:spcBef>
                <a:spcPct val="50000"/>
              </a:spcBef>
            </a:pPr>
            <a:r>
              <a:rPr lang="en-US" dirty="0" smtClean="0">
                <a:solidFill>
                  <a:schemeClr val="tx1"/>
                </a:solidFill>
                <a:latin typeface="Arial" charset="0"/>
                <a:ea typeface="ＭＳ Ｐゴシック" pitchFamily="80" charset="-128"/>
                <a:cs typeface="Arial" charset="0"/>
              </a:rPr>
              <a:t>How does our understanding of behavior styles impact our </a:t>
            </a:r>
            <a:r>
              <a:rPr lang="en-US" dirty="0" err="1" smtClean="0">
                <a:solidFill>
                  <a:schemeClr val="tx1"/>
                </a:solidFill>
                <a:latin typeface="Times New Roman" pitchFamily="18" charset="0"/>
                <a:ea typeface="ＭＳ Ｐゴシック" pitchFamily="80" charset="-128"/>
                <a:cs typeface="Times New Roman" pitchFamily="18" charset="0"/>
              </a:rPr>
              <a:t>EI</a:t>
            </a:r>
            <a:r>
              <a:rPr lang="en-US" dirty="0" smtClean="0">
                <a:solidFill>
                  <a:schemeClr val="tx1"/>
                </a:solidFill>
                <a:latin typeface="Arial" charset="0"/>
                <a:ea typeface="ＭＳ Ｐゴシック" pitchFamily="80" charset="-128"/>
                <a:cs typeface="Arial" charset="0"/>
              </a:rPr>
              <a:t>?</a:t>
            </a:r>
          </a:p>
          <a:p>
            <a:pPr>
              <a:lnSpc>
                <a:spcPct val="90000"/>
              </a:lnSpc>
              <a:spcBef>
                <a:spcPct val="50000"/>
              </a:spcBef>
            </a:pPr>
            <a:r>
              <a:rPr lang="en-US" dirty="0" smtClean="0">
                <a:solidFill>
                  <a:schemeClr val="tx1"/>
                </a:solidFill>
                <a:latin typeface="Arial" charset="0"/>
                <a:ea typeface="ＭＳ Ｐゴシック" pitchFamily="80" charset="-128"/>
                <a:cs typeface="Arial" charset="0"/>
              </a:rPr>
              <a:t>How can we use this information to be better leaders?</a:t>
            </a:r>
          </a:p>
        </p:txBody>
      </p:sp>
      <p:pic>
        <p:nvPicPr>
          <p:cNvPr id="137220" name="Picture 4" descr="bd00028_"/>
          <p:cNvPicPr>
            <a:picLocks noChangeAspect="1" noChangeArrowheads="1"/>
          </p:cNvPicPr>
          <p:nvPr/>
        </p:nvPicPr>
        <p:blipFill>
          <a:blip r:embed="rId3"/>
          <a:srcRect/>
          <a:stretch>
            <a:fillRect/>
          </a:stretch>
        </p:blipFill>
        <p:spPr bwMode="auto">
          <a:xfrm>
            <a:off x="7399338" y="137355"/>
            <a:ext cx="1524000" cy="1295400"/>
          </a:xfrm>
          <a:prstGeom prst="rect">
            <a:avLst/>
          </a:prstGeom>
          <a:noFill/>
          <a:ln w="9525">
            <a:noFill/>
            <a:miter lim="800000"/>
            <a:headEnd/>
            <a:tailEnd/>
          </a:ln>
        </p:spPr>
      </p:pic>
    </p:spTree>
    <p:extLst>
      <p:ext uri="{BB962C8B-B14F-4D97-AF65-F5344CB8AC3E}">
        <p14:creationId xmlns:p14="http://schemas.microsoft.com/office/powerpoint/2010/main" val="136452425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7" name="Rectangle 3"/>
          <p:cNvSpPr>
            <a:spLocks noGrp="1" noChangeArrowheads="1"/>
          </p:cNvSpPr>
          <p:nvPr>
            <p:ph type="body" idx="4294967295"/>
          </p:nvPr>
        </p:nvSpPr>
        <p:spPr>
          <a:xfrm>
            <a:off x="742950" y="1600200"/>
            <a:ext cx="7658100" cy="4525963"/>
          </a:xfrm>
          <a:prstGeom prst="rect">
            <a:avLst/>
          </a:prstGeom>
        </p:spPr>
        <p:txBody>
          <a:bodyPr/>
          <a:lstStyle/>
          <a:p>
            <a:pPr algn="r">
              <a:spcBef>
                <a:spcPct val="50000"/>
              </a:spcBef>
              <a:buFontTx/>
              <a:buNone/>
            </a:pPr>
            <a:r>
              <a:rPr lang="en-US" b="1" dirty="0" smtClean="0">
                <a:solidFill>
                  <a:srgbClr val="7BA62B"/>
                </a:solidFill>
                <a:latin typeface="Arial" charset="0"/>
                <a:ea typeface="ＭＳ Ｐゴシック" pitchFamily="80" charset="-128"/>
                <a:cs typeface="Arial" charset="0"/>
              </a:rPr>
              <a:t>Intellectual</a:t>
            </a:r>
          </a:p>
          <a:p>
            <a:pPr algn="r">
              <a:spcBef>
                <a:spcPct val="50000"/>
              </a:spcBef>
              <a:buFontTx/>
              <a:buNone/>
            </a:pPr>
            <a:endParaRPr lang="en-US" b="1" u="sng" dirty="0" smtClean="0">
              <a:solidFill>
                <a:srgbClr val="7BA62B"/>
              </a:solidFill>
              <a:latin typeface="Arial" charset="0"/>
              <a:ea typeface="ＭＳ Ｐゴシック" pitchFamily="80" charset="-128"/>
              <a:cs typeface="Arial" charset="0"/>
            </a:endParaRPr>
          </a:p>
          <a:p>
            <a:pPr algn="r">
              <a:spcBef>
                <a:spcPct val="50000"/>
              </a:spcBef>
              <a:buFontTx/>
              <a:buNone/>
            </a:pPr>
            <a:endParaRPr lang="en-US" b="1" u="sng" dirty="0" smtClean="0">
              <a:solidFill>
                <a:srgbClr val="7BA62B"/>
              </a:solidFill>
              <a:latin typeface="Arial" charset="0"/>
              <a:ea typeface="ＭＳ Ｐゴシック" pitchFamily="80" charset="-128"/>
              <a:cs typeface="Arial" charset="0"/>
            </a:endParaRPr>
          </a:p>
          <a:p>
            <a:pPr algn="r">
              <a:spcBef>
                <a:spcPct val="50000"/>
              </a:spcBef>
              <a:buFontTx/>
              <a:buNone/>
            </a:pPr>
            <a:endParaRPr lang="en-US" b="1" u="sng" dirty="0" smtClean="0">
              <a:solidFill>
                <a:srgbClr val="7BA62B"/>
              </a:solidFill>
              <a:latin typeface="Arial" charset="0"/>
              <a:ea typeface="ＭＳ Ｐゴシック" pitchFamily="80" charset="-128"/>
              <a:cs typeface="Arial" charset="0"/>
            </a:endParaRPr>
          </a:p>
          <a:p>
            <a:pPr algn="r">
              <a:spcBef>
                <a:spcPct val="50000"/>
              </a:spcBef>
              <a:buFontTx/>
              <a:buNone/>
            </a:pPr>
            <a:endParaRPr lang="en-US" b="1" u="sng" dirty="0" smtClean="0">
              <a:solidFill>
                <a:srgbClr val="7BA62B"/>
              </a:solidFill>
              <a:latin typeface="Arial" charset="0"/>
              <a:ea typeface="ＭＳ Ｐゴシック" pitchFamily="80" charset="-128"/>
              <a:cs typeface="Arial" charset="0"/>
            </a:endParaRPr>
          </a:p>
          <a:p>
            <a:pPr>
              <a:spcBef>
                <a:spcPct val="50000"/>
              </a:spcBef>
              <a:buFontTx/>
              <a:buNone/>
            </a:pPr>
            <a:r>
              <a:rPr lang="en-US" b="1" dirty="0" smtClean="0">
                <a:solidFill>
                  <a:srgbClr val="7BA62B"/>
                </a:solidFill>
                <a:latin typeface="Arial" charset="0"/>
                <a:ea typeface="ＭＳ Ｐゴシック" pitchFamily="80" charset="-128"/>
                <a:cs typeface="Arial" charset="0"/>
              </a:rPr>
              <a:t>Emotional</a:t>
            </a:r>
          </a:p>
          <a:p>
            <a:pPr algn="r">
              <a:buFontTx/>
              <a:buNone/>
            </a:pPr>
            <a:endParaRPr lang="en-US" dirty="0" smtClean="0">
              <a:solidFill>
                <a:srgbClr val="7BA62B"/>
              </a:solidFill>
              <a:latin typeface="Arial" charset="0"/>
              <a:ea typeface="ＭＳ Ｐゴシック" pitchFamily="80" charset="-128"/>
              <a:cs typeface="Arial" charset="0"/>
            </a:endParaRPr>
          </a:p>
        </p:txBody>
      </p:sp>
      <p:sp>
        <p:nvSpPr>
          <p:cNvPr id="149506" name="Rectangle 2"/>
          <p:cNvSpPr>
            <a:spLocks noGrp="1" noChangeArrowheads="1"/>
          </p:cNvSpPr>
          <p:nvPr>
            <p:ph type="title" idx="4294967295"/>
          </p:nvPr>
        </p:nvSpPr>
        <p:spPr>
          <a:xfrm>
            <a:off x="971550" y="274638"/>
            <a:ext cx="7200900" cy="1143000"/>
          </a:xfrm>
          <a:prstGeom prst="rect">
            <a:avLst/>
          </a:prstGeom>
        </p:spPr>
        <p:txBody>
          <a:bodyPr>
            <a:normAutofit/>
          </a:bodyPr>
          <a:lstStyle/>
          <a:p>
            <a:pPr>
              <a:defRPr/>
            </a:pPr>
            <a:r>
              <a:rPr lang="en-US" sz="3600" dirty="0"/>
              <a:t>Intelligence</a:t>
            </a:r>
          </a:p>
        </p:txBody>
      </p:sp>
      <p:sp>
        <p:nvSpPr>
          <p:cNvPr id="138244" name="Rectangle 5"/>
          <p:cNvSpPr>
            <a:spLocks noChangeArrowheads="1"/>
          </p:cNvSpPr>
          <p:nvPr/>
        </p:nvSpPr>
        <p:spPr bwMode="auto">
          <a:xfrm>
            <a:off x="4508500" y="406400"/>
            <a:ext cx="184150" cy="579438"/>
          </a:xfrm>
          <a:prstGeom prst="rect">
            <a:avLst/>
          </a:prstGeom>
          <a:noFill/>
          <a:ln w="9525">
            <a:noFill/>
            <a:miter lim="800000"/>
            <a:headEnd/>
            <a:tailEnd/>
          </a:ln>
        </p:spPr>
        <p:txBody>
          <a:bodyPr wrap="none">
            <a:spAutoFit/>
          </a:bodyPr>
          <a:lstStyle/>
          <a:p>
            <a:pPr algn="ctr"/>
            <a:endParaRPr lang="en-US" sz="3200" b="1" u="sng"/>
          </a:p>
        </p:txBody>
      </p:sp>
      <p:grpSp>
        <p:nvGrpSpPr>
          <p:cNvPr id="2" name="Group 7"/>
          <p:cNvGrpSpPr>
            <a:grpSpLocks noChangeAspect="1"/>
          </p:cNvGrpSpPr>
          <p:nvPr/>
        </p:nvGrpSpPr>
        <p:grpSpPr bwMode="auto">
          <a:xfrm>
            <a:off x="2743200" y="1981200"/>
            <a:ext cx="3646488" cy="3624263"/>
            <a:chOff x="1728" y="1248"/>
            <a:chExt cx="2297" cy="2283"/>
          </a:xfrm>
        </p:grpSpPr>
        <p:sp>
          <p:nvSpPr>
            <p:cNvPr id="138246" name="AutoShape 6"/>
            <p:cNvSpPr>
              <a:spLocks noChangeAspect="1" noChangeArrowheads="1" noTextEdit="1"/>
            </p:cNvSpPr>
            <p:nvPr/>
          </p:nvSpPr>
          <p:spPr bwMode="auto">
            <a:xfrm>
              <a:off x="1728" y="1248"/>
              <a:ext cx="2297" cy="2283"/>
            </a:xfrm>
            <a:prstGeom prst="rect">
              <a:avLst/>
            </a:prstGeom>
            <a:noFill/>
            <a:ln w="9525">
              <a:noFill/>
              <a:miter lim="800000"/>
              <a:headEnd/>
              <a:tailEnd/>
            </a:ln>
          </p:spPr>
          <p:txBody>
            <a:bodyPr/>
            <a:lstStyle/>
            <a:p>
              <a:endParaRPr lang="en-US"/>
            </a:p>
          </p:txBody>
        </p:sp>
        <p:sp>
          <p:nvSpPr>
            <p:cNvPr id="138247" name="Freeform 8"/>
            <p:cNvSpPr>
              <a:spLocks/>
            </p:cNvSpPr>
            <p:nvPr/>
          </p:nvSpPr>
          <p:spPr bwMode="auto">
            <a:xfrm>
              <a:off x="1728" y="1248"/>
              <a:ext cx="2297" cy="2283"/>
            </a:xfrm>
            <a:custGeom>
              <a:avLst/>
              <a:gdLst>
                <a:gd name="T0" fmla="*/ 2533 w 4594"/>
                <a:gd name="T1" fmla="*/ 12 h 4566"/>
                <a:gd name="T2" fmla="*/ 2870 w 4594"/>
                <a:gd name="T3" fmla="*/ 71 h 4566"/>
                <a:gd name="T4" fmla="*/ 3191 w 4594"/>
                <a:gd name="T5" fmla="*/ 180 h 4566"/>
                <a:gd name="T6" fmla="*/ 3487 w 4594"/>
                <a:gd name="T7" fmla="*/ 332 h 4566"/>
                <a:gd name="T8" fmla="*/ 3757 w 4594"/>
                <a:gd name="T9" fmla="*/ 522 h 4566"/>
                <a:gd name="T10" fmla="*/ 3996 w 4594"/>
                <a:gd name="T11" fmla="*/ 749 h 4566"/>
                <a:gd name="T12" fmla="*/ 4201 w 4594"/>
                <a:gd name="T13" fmla="*/ 1008 h 4566"/>
                <a:gd name="T14" fmla="*/ 4367 w 4594"/>
                <a:gd name="T15" fmla="*/ 1295 h 4566"/>
                <a:gd name="T16" fmla="*/ 4490 w 4594"/>
                <a:gd name="T17" fmla="*/ 1605 h 4566"/>
                <a:gd name="T18" fmla="*/ 4567 w 4594"/>
                <a:gd name="T19" fmla="*/ 1937 h 4566"/>
                <a:gd name="T20" fmla="*/ 4594 w 4594"/>
                <a:gd name="T21" fmla="*/ 2282 h 4566"/>
                <a:gd name="T22" fmla="*/ 4567 w 4594"/>
                <a:gd name="T23" fmla="*/ 2628 h 4566"/>
                <a:gd name="T24" fmla="*/ 4490 w 4594"/>
                <a:gd name="T25" fmla="*/ 2959 h 4566"/>
                <a:gd name="T26" fmla="*/ 4367 w 4594"/>
                <a:gd name="T27" fmla="*/ 3270 h 4566"/>
                <a:gd name="T28" fmla="*/ 4201 w 4594"/>
                <a:gd name="T29" fmla="*/ 3557 h 4566"/>
                <a:gd name="T30" fmla="*/ 3996 w 4594"/>
                <a:gd name="T31" fmla="*/ 3815 h 4566"/>
                <a:gd name="T32" fmla="*/ 3757 w 4594"/>
                <a:gd name="T33" fmla="*/ 4043 h 4566"/>
                <a:gd name="T34" fmla="*/ 3487 w 4594"/>
                <a:gd name="T35" fmla="*/ 4234 h 4566"/>
                <a:gd name="T36" fmla="*/ 3191 w 4594"/>
                <a:gd name="T37" fmla="*/ 4386 h 4566"/>
                <a:gd name="T38" fmla="*/ 2870 w 4594"/>
                <a:gd name="T39" fmla="*/ 4493 h 4566"/>
                <a:gd name="T40" fmla="*/ 2533 w 4594"/>
                <a:gd name="T41" fmla="*/ 4553 h 4566"/>
                <a:gd name="T42" fmla="*/ 2180 w 4594"/>
                <a:gd name="T43" fmla="*/ 4563 h 4566"/>
                <a:gd name="T44" fmla="*/ 1837 w 4594"/>
                <a:gd name="T45" fmla="*/ 4519 h 4566"/>
                <a:gd name="T46" fmla="*/ 1509 w 4594"/>
                <a:gd name="T47" fmla="*/ 4427 h 4566"/>
                <a:gd name="T48" fmla="*/ 1204 w 4594"/>
                <a:gd name="T49" fmla="*/ 4289 h 4566"/>
                <a:gd name="T50" fmla="*/ 925 w 4594"/>
                <a:gd name="T51" fmla="*/ 4110 h 4566"/>
                <a:gd name="T52" fmla="*/ 675 w 4594"/>
                <a:gd name="T53" fmla="*/ 3894 h 4566"/>
                <a:gd name="T54" fmla="*/ 457 w 4594"/>
                <a:gd name="T55" fmla="*/ 3647 h 4566"/>
                <a:gd name="T56" fmla="*/ 279 w 4594"/>
                <a:gd name="T57" fmla="*/ 3368 h 4566"/>
                <a:gd name="T58" fmla="*/ 141 w 4594"/>
                <a:gd name="T59" fmla="*/ 3065 h 4566"/>
                <a:gd name="T60" fmla="*/ 47 w 4594"/>
                <a:gd name="T61" fmla="*/ 2741 h 4566"/>
                <a:gd name="T62" fmla="*/ 3 w 4594"/>
                <a:gd name="T63" fmla="*/ 2400 h 4566"/>
                <a:gd name="T64" fmla="*/ 13 w 4594"/>
                <a:gd name="T65" fmla="*/ 2050 h 4566"/>
                <a:gd name="T66" fmla="*/ 73 w 4594"/>
                <a:gd name="T67" fmla="*/ 1713 h 4566"/>
                <a:gd name="T68" fmla="*/ 181 w 4594"/>
                <a:gd name="T69" fmla="*/ 1396 h 4566"/>
                <a:gd name="T70" fmla="*/ 334 w 4594"/>
                <a:gd name="T71" fmla="*/ 1100 h 4566"/>
                <a:gd name="T72" fmla="*/ 527 w 4594"/>
                <a:gd name="T73" fmla="*/ 832 h 4566"/>
                <a:gd name="T74" fmla="*/ 755 w 4594"/>
                <a:gd name="T75" fmla="*/ 595 h 4566"/>
                <a:gd name="T76" fmla="*/ 1015 w 4594"/>
                <a:gd name="T77" fmla="*/ 391 h 4566"/>
                <a:gd name="T78" fmla="*/ 1303 w 4594"/>
                <a:gd name="T79" fmla="*/ 226 h 4566"/>
                <a:gd name="T80" fmla="*/ 1617 w 4594"/>
                <a:gd name="T81" fmla="*/ 103 h 4566"/>
                <a:gd name="T82" fmla="*/ 1948 w 4594"/>
                <a:gd name="T83" fmla="*/ 26 h 4566"/>
                <a:gd name="T84" fmla="*/ 2299 w 4594"/>
                <a:gd name="T85" fmla="*/ 0 h 45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94"/>
                <a:gd name="T130" fmla="*/ 0 h 4566"/>
                <a:gd name="T131" fmla="*/ 4594 w 4594"/>
                <a:gd name="T132" fmla="*/ 4566 h 45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94" h="4566">
                  <a:moveTo>
                    <a:pt x="2299" y="0"/>
                  </a:moveTo>
                  <a:lnTo>
                    <a:pt x="2416" y="2"/>
                  </a:lnTo>
                  <a:lnTo>
                    <a:pt x="2533" y="12"/>
                  </a:lnTo>
                  <a:lnTo>
                    <a:pt x="2648" y="26"/>
                  </a:lnTo>
                  <a:lnTo>
                    <a:pt x="2758" y="46"/>
                  </a:lnTo>
                  <a:lnTo>
                    <a:pt x="2870" y="71"/>
                  </a:lnTo>
                  <a:lnTo>
                    <a:pt x="2979" y="103"/>
                  </a:lnTo>
                  <a:lnTo>
                    <a:pt x="3086" y="139"/>
                  </a:lnTo>
                  <a:lnTo>
                    <a:pt x="3191" y="180"/>
                  </a:lnTo>
                  <a:lnTo>
                    <a:pt x="3292" y="226"/>
                  </a:lnTo>
                  <a:lnTo>
                    <a:pt x="3390" y="277"/>
                  </a:lnTo>
                  <a:lnTo>
                    <a:pt x="3487" y="332"/>
                  </a:lnTo>
                  <a:lnTo>
                    <a:pt x="3580" y="391"/>
                  </a:lnTo>
                  <a:lnTo>
                    <a:pt x="3670" y="454"/>
                  </a:lnTo>
                  <a:lnTo>
                    <a:pt x="3757" y="522"/>
                  </a:lnTo>
                  <a:lnTo>
                    <a:pt x="3840" y="595"/>
                  </a:lnTo>
                  <a:lnTo>
                    <a:pt x="3920" y="669"/>
                  </a:lnTo>
                  <a:lnTo>
                    <a:pt x="3996" y="749"/>
                  </a:lnTo>
                  <a:lnTo>
                    <a:pt x="4069" y="832"/>
                  </a:lnTo>
                  <a:lnTo>
                    <a:pt x="4137" y="918"/>
                  </a:lnTo>
                  <a:lnTo>
                    <a:pt x="4201" y="1008"/>
                  </a:lnTo>
                  <a:lnTo>
                    <a:pt x="4260" y="1100"/>
                  </a:lnTo>
                  <a:lnTo>
                    <a:pt x="4316" y="1196"/>
                  </a:lnTo>
                  <a:lnTo>
                    <a:pt x="4367" y="1295"/>
                  </a:lnTo>
                  <a:lnTo>
                    <a:pt x="4413" y="1396"/>
                  </a:lnTo>
                  <a:lnTo>
                    <a:pt x="4453" y="1499"/>
                  </a:lnTo>
                  <a:lnTo>
                    <a:pt x="4490" y="1605"/>
                  </a:lnTo>
                  <a:lnTo>
                    <a:pt x="4521" y="1713"/>
                  </a:lnTo>
                  <a:lnTo>
                    <a:pt x="4547" y="1824"/>
                  </a:lnTo>
                  <a:lnTo>
                    <a:pt x="4567" y="1937"/>
                  </a:lnTo>
                  <a:lnTo>
                    <a:pt x="4582" y="2050"/>
                  </a:lnTo>
                  <a:lnTo>
                    <a:pt x="4592" y="2166"/>
                  </a:lnTo>
                  <a:lnTo>
                    <a:pt x="4594" y="2282"/>
                  </a:lnTo>
                  <a:lnTo>
                    <a:pt x="4592" y="2400"/>
                  </a:lnTo>
                  <a:lnTo>
                    <a:pt x="4582" y="2515"/>
                  </a:lnTo>
                  <a:lnTo>
                    <a:pt x="4567" y="2628"/>
                  </a:lnTo>
                  <a:lnTo>
                    <a:pt x="4547" y="2741"/>
                  </a:lnTo>
                  <a:lnTo>
                    <a:pt x="4521" y="2852"/>
                  </a:lnTo>
                  <a:lnTo>
                    <a:pt x="4490" y="2959"/>
                  </a:lnTo>
                  <a:lnTo>
                    <a:pt x="4453" y="3065"/>
                  </a:lnTo>
                  <a:lnTo>
                    <a:pt x="4413" y="3170"/>
                  </a:lnTo>
                  <a:lnTo>
                    <a:pt x="4367" y="3270"/>
                  </a:lnTo>
                  <a:lnTo>
                    <a:pt x="4316" y="3368"/>
                  </a:lnTo>
                  <a:lnTo>
                    <a:pt x="4260" y="3465"/>
                  </a:lnTo>
                  <a:lnTo>
                    <a:pt x="4201" y="3557"/>
                  </a:lnTo>
                  <a:lnTo>
                    <a:pt x="4137" y="3647"/>
                  </a:lnTo>
                  <a:lnTo>
                    <a:pt x="4069" y="3732"/>
                  </a:lnTo>
                  <a:lnTo>
                    <a:pt x="3996" y="3815"/>
                  </a:lnTo>
                  <a:lnTo>
                    <a:pt x="3920" y="3894"/>
                  </a:lnTo>
                  <a:lnTo>
                    <a:pt x="3840" y="3971"/>
                  </a:lnTo>
                  <a:lnTo>
                    <a:pt x="3757" y="4043"/>
                  </a:lnTo>
                  <a:lnTo>
                    <a:pt x="3670" y="4110"/>
                  </a:lnTo>
                  <a:lnTo>
                    <a:pt x="3580" y="4174"/>
                  </a:lnTo>
                  <a:lnTo>
                    <a:pt x="3487" y="4234"/>
                  </a:lnTo>
                  <a:lnTo>
                    <a:pt x="3390" y="4289"/>
                  </a:lnTo>
                  <a:lnTo>
                    <a:pt x="3292" y="4340"/>
                  </a:lnTo>
                  <a:lnTo>
                    <a:pt x="3191" y="4386"/>
                  </a:lnTo>
                  <a:lnTo>
                    <a:pt x="3086" y="4427"/>
                  </a:lnTo>
                  <a:lnTo>
                    <a:pt x="2979" y="4462"/>
                  </a:lnTo>
                  <a:lnTo>
                    <a:pt x="2870" y="4493"/>
                  </a:lnTo>
                  <a:lnTo>
                    <a:pt x="2758" y="4519"/>
                  </a:lnTo>
                  <a:lnTo>
                    <a:pt x="2648" y="4538"/>
                  </a:lnTo>
                  <a:lnTo>
                    <a:pt x="2533" y="4553"/>
                  </a:lnTo>
                  <a:lnTo>
                    <a:pt x="2416" y="4563"/>
                  </a:lnTo>
                  <a:lnTo>
                    <a:pt x="2299" y="4566"/>
                  </a:lnTo>
                  <a:lnTo>
                    <a:pt x="2180" y="4563"/>
                  </a:lnTo>
                  <a:lnTo>
                    <a:pt x="2064" y="4553"/>
                  </a:lnTo>
                  <a:lnTo>
                    <a:pt x="1948" y="4538"/>
                  </a:lnTo>
                  <a:lnTo>
                    <a:pt x="1837" y="4519"/>
                  </a:lnTo>
                  <a:lnTo>
                    <a:pt x="1725" y="4493"/>
                  </a:lnTo>
                  <a:lnTo>
                    <a:pt x="1617" y="4462"/>
                  </a:lnTo>
                  <a:lnTo>
                    <a:pt x="1509" y="4427"/>
                  </a:lnTo>
                  <a:lnTo>
                    <a:pt x="1405" y="4386"/>
                  </a:lnTo>
                  <a:lnTo>
                    <a:pt x="1303" y="4340"/>
                  </a:lnTo>
                  <a:lnTo>
                    <a:pt x="1204" y="4289"/>
                  </a:lnTo>
                  <a:lnTo>
                    <a:pt x="1108" y="4234"/>
                  </a:lnTo>
                  <a:lnTo>
                    <a:pt x="1015" y="4174"/>
                  </a:lnTo>
                  <a:lnTo>
                    <a:pt x="925" y="4110"/>
                  </a:lnTo>
                  <a:lnTo>
                    <a:pt x="838" y="4043"/>
                  </a:lnTo>
                  <a:lnTo>
                    <a:pt x="755" y="3971"/>
                  </a:lnTo>
                  <a:lnTo>
                    <a:pt x="675" y="3894"/>
                  </a:lnTo>
                  <a:lnTo>
                    <a:pt x="598" y="3815"/>
                  </a:lnTo>
                  <a:lnTo>
                    <a:pt x="527" y="3732"/>
                  </a:lnTo>
                  <a:lnTo>
                    <a:pt x="457" y="3647"/>
                  </a:lnTo>
                  <a:lnTo>
                    <a:pt x="394" y="3557"/>
                  </a:lnTo>
                  <a:lnTo>
                    <a:pt x="334" y="3465"/>
                  </a:lnTo>
                  <a:lnTo>
                    <a:pt x="279" y="3368"/>
                  </a:lnTo>
                  <a:lnTo>
                    <a:pt x="227" y="3270"/>
                  </a:lnTo>
                  <a:lnTo>
                    <a:pt x="181" y="3170"/>
                  </a:lnTo>
                  <a:lnTo>
                    <a:pt x="141" y="3065"/>
                  </a:lnTo>
                  <a:lnTo>
                    <a:pt x="104" y="2959"/>
                  </a:lnTo>
                  <a:lnTo>
                    <a:pt x="73" y="2852"/>
                  </a:lnTo>
                  <a:lnTo>
                    <a:pt x="47" y="2741"/>
                  </a:lnTo>
                  <a:lnTo>
                    <a:pt x="27" y="2628"/>
                  </a:lnTo>
                  <a:lnTo>
                    <a:pt x="13" y="2515"/>
                  </a:lnTo>
                  <a:lnTo>
                    <a:pt x="3" y="2400"/>
                  </a:lnTo>
                  <a:lnTo>
                    <a:pt x="0" y="2282"/>
                  </a:lnTo>
                  <a:lnTo>
                    <a:pt x="3" y="2166"/>
                  </a:lnTo>
                  <a:lnTo>
                    <a:pt x="13" y="2050"/>
                  </a:lnTo>
                  <a:lnTo>
                    <a:pt x="27" y="1937"/>
                  </a:lnTo>
                  <a:lnTo>
                    <a:pt x="47" y="1824"/>
                  </a:lnTo>
                  <a:lnTo>
                    <a:pt x="73" y="1713"/>
                  </a:lnTo>
                  <a:lnTo>
                    <a:pt x="104" y="1605"/>
                  </a:lnTo>
                  <a:lnTo>
                    <a:pt x="141" y="1499"/>
                  </a:lnTo>
                  <a:lnTo>
                    <a:pt x="181" y="1396"/>
                  </a:lnTo>
                  <a:lnTo>
                    <a:pt x="227" y="1295"/>
                  </a:lnTo>
                  <a:lnTo>
                    <a:pt x="279" y="1196"/>
                  </a:lnTo>
                  <a:lnTo>
                    <a:pt x="334" y="1100"/>
                  </a:lnTo>
                  <a:lnTo>
                    <a:pt x="394" y="1008"/>
                  </a:lnTo>
                  <a:lnTo>
                    <a:pt x="457" y="918"/>
                  </a:lnTo>
                  <a:lnTo>
                    <a:pt x="527" y="832"/>
                  </a:lnTo>
                  <a:lnTo>
                    <a:pt x="598" y="749"/>
                  </a:lnTo>
                  <a:lnTo>
                    <a:pt x="675" y="669"/>
                  </a:lnTo>
                  <a:lnTo>
                    <a:pt x="755" y="595"/>
                  </a:lnTo>
                  <a:lnTo>
                    <a:pt x="838" y="522"/>
                  </a:lnTo>
                  <a:lnTo>
                    <a:pt x="925" y="454"/>
                  </a:lnTo>
                  <a:lnTo>
                    <a:pt x="1015" y="391"/>
                  </a:lnTo>
                  <a:lnTo>
                    <a:pt x="1108" y="332"/>
                  </a:lnTo>
                  <a:lnTo>
                    <a:pt x="1204" y="277"/>
                  </a:lnTo>
                  <a:lnTo>
                    <a:pt x="1303" y="226"/>
                  </a:lnTo>
                  <a:lnTo>
                    <a:pt x="1405" y="180"/>
                  </a:lnTo>
                  <a:lnTo>
                    <a:pt x="1509" y="139"/>
                  </a:lnTo>
                  <a:lnTo>
                    <a:pt x="1617" y="103"/>
                  </a:lnTo>
                  <a:lnTo>
                    <a:pt x="1725" y="71"/>
                  </a:lnTo>
                  <a:lnTo>
                    <a:pt x="1837" y="46"/>
                  </a:lnTo>
                  <a:lnTo>
                    <a:pt x="1948" y="26"/>
                  </a:lnTo>
                  <a:lnTo>
                    <a:pt x="2064" y="12"/>
                  </a:lnTo>
                  <a:lnTo>
                    <a:pt x="2180" y="2"/>
                  </a:lnTo>
                  <a:lnTo>
                    <a:pt x="2299" y="0"/>
                  </a:lnTo>
                  <a:close/>
                </a:path>
              </a:pathLst>
            </a:custGeom>
            <a:solidFill>
              <a:schemeClr val="tx1"/>
            </a:solidFill>
            <a:ln w="9525">
              <a:solidFill>
                <a:schemeClr val="tx1"/>
              </a:solidFill>
              <a:round/>
              <a:headEnd/>
              <a:tailEnd/>
            </a:ln>
          </p:spPr>
          <p:txBody>
            <a:bodyPr/>
            <a:lstStyle/>
            <a:p>
              <a:endParaRPr lang="en-US"/>
            </a:p>
          </p:txBody>
        </p:sp>
        <p:sp>
          <p:nvSpPr>
            <p:cNvPr id="138248" name="Freeform 9"/>
            <p:cNvSpPr>
              <a:spLocks/>
            </p:cNvSpPr>
            <p:nvPr/>
          </p:nvSpPr>
          <p:spPr bwMode="auto">
            <a:xfrm>
              <a:off x="1728" y="1248"/>
              <a:ext cx="2297" cy="2283"/>
            </a:xfrm>
            <a:custGeom>
              <a:avLst/>
              <a:gdLst>
                <a:gd name="T0" fmla="*/ 2416 w 4594"/>
                <a:gd name="T1" fmla="*/ 2 h 4566"/>
                <a:gd name="T2" fmla="*/ 2758 w 4594"/>
                <a:gd name="T3" fmla="*/ 46 h 4566"/>
                <a:gd name="T4" fmla="*/ 3086 w 4594"/>
                <a:gd name="T5" fmla="*/ 139 h 4566"/>
                <a:gd name="T6" fmla="*/ 3390 w 4594"/>
                <a:gd name="T7" fmla="*/ 277 h 4566"/>
                <a:gd name="T8" fmla="*/ 3670 w 4594"/>
                <a:gd name="T9" fmla="*/ 454 h 4566"/>
                <a:gd name="T10" fmla="*/ 3920 w 4594"/>
                <a:gd name="T11" fmla="*/ 669 h 4566"/>
                <a:gd name="T12" fmla="*/ 4137 w 4594"/>
                <a:gd name="T13" fmla="*/ 918 h 4566"/>
                <a:gd name="T14" fmla="*/ 4316 w 4594"/>
                <a:gd name="T15" fmla="*/ 1196 h 4566"/>
                <a:gd name="T16" fmla="*/ 4453 w 4594"/>
                <a:gd name="T17" fmla="*/ 1499 h 4566"/>
                <a:gd name="T18" fmla="*/ 4547 w 4594"/>
                <a:gd name="T19" fmla="*/ 1824 h 4566"/>
                <a:gd name="T20" fmla="*/ 4592 w 4594"/>
                <a:gd name="T21" fmla="*/ 2166 h 4566"/>
                <a:gd name="T22" fmla="*/ 4592 w 4594"/>
                <a:gd name="T23" fmla="*/ 2400 h 4566"/>
                <a:gd name="T24" fmla="*/ 4547 w 4594"/>
                <a:gd name="T25" fmla="*/ 2741 h 4566"/>
                <a:gd name="T26" fmla="*/ 4453 w 4594"/>
                <a:gd name="T27" fmla="*/ 3065 h 4566"/>
                <a:gd name="T28" fmla="*/ 4316 w 4594"/>
                <a:gd name="T29" fmla="*/ 3368 h 4566"/>
                <a:gd name="T30" fmla="*/ 4137 w 4594"/>
                <a:gd name="T31" fmla="*/ 3647 h 4566"/>
                <a:gd name="T32" fmla="*/ 3920 w 4594"/>
                <a:gd name="T33" fmla="*/ 3894 h 4566"/>
                <a:gd name="T34" fmla="*/ 3670 w 4594"/>
                <a:gd name="T35" fmla="*/ 4110 h 4566"/>
                <a:gd name="T36" fmla="*/ 3390 w 4594"/>
                <a:gd name="T37" fmla="*/ 4289 h 4566"/>
                <a:gd name="T38" fmla="*/ 3086 w 4594"/>
                <a:gd name="T39" fmla="*/ 4427 h 4566"/>
                <a:gd name="T40" fmla="*/ 2758 w 4594"/>
                <a:gd name="T41" fmla="*/ 4519 h 4566"/>
                <a:gd name="T42" fmla="*/ 2416 w 4594"/>
                <a:gd name="T43" fmla="*/ 4563 h 4566"/>
                <a:gd name="T44" fmla="*/ 2180 w 4594"/>
                <a:gd name="T45" fmla="*/ 4563 h 4566"/>
                <a:gd name="T46" fmla="*/ 1837 w 4594"/>
                <a:gd name="T47" fmla="*/ 4519 h 4566"/>
                <a:gd name="T48" fmla="*/ 1509 w 4594"/>
                <a:gd name="T49" fmla="*/ 4427 h 4566"/>
                <a:gd name="T50" fmla="*/ 1204 w 4594"/>
                <a:gd name="T51" fmla="*/ 4289 h 4566"/>
                <a:gd name="T52" fmla="*/ 925 w 4594"/>
                <a:gd name="T53" fmla="*/ 4110 h 4566"/>
                <a:gd name="T54" fmla="*/ 675 w 4594"/>
                <a:gd name="T55" fmla="*/ 3894 h 4566"/>
                <a:gd name="T56" fmla="*/ 457 w 4594"/>
                <a:gd name="T57" fmla="*/ 3647 h 4566"/>
                <a:gd name="T58" fmla="*/ 279 w 4594"/>
                <a:gd name="T59" fmla="*/ 3368 h 4566"/>
                <a:gd name="T60" fmla="*/ 141 w 4594"/>
                <a:gd name="T61" fmla="*/ 3065 h 4566"/>
                <a:gd name="T62" fmla="*/ 47 w 4594"/>
                <a:gd name="T63" fmla="*/ 2741 h 4566"/>
                <a:gd name="T64" fmla="*/ 3 w 4594"/>
                <a:gd name="T65" fmla="*/ 2400 h 4566"/>
                <a:gd name="T66" fmla="*/ 3 w 4594"/>
                <a:gd name="T67" fmla="*/ 2166 h 4566"/>
                <a:gd name="T68" fmla="*/ 47 w 4594"/>
                <a:gd name="T69" fmla="*/ 1824 h 4566"/>
                <a:gd name="T70" fmla="*/ 141 w 4594"/>
                <a:gd name="T71" fmla="*/ 1499 h 4566"/>
                <a:gd name="T72" fmla="*/ 279 w 4594"/>
                <a:gd name="T73" fmla="*/ 1196 h 4566"/>
                <a:gd name="T74" fmla="*/ 457 w 4594"/>
                <a:gd name="T75" fmla="*/ 918 h 4566"/>
                <a:gd name="T76" fmla="*/ 675 w 4594"/>
                <a:gd name="T77" fmla="*/ 669 h 4566"/>
                <a:gd name="T78" fmla="*/ 925 w 4594"/>
                <a:gd name="T79" fmla="*/ 454 h 4566"/>
                <a:gd name="T80" fmla="*/ 1204 w 4594"/>
                <a:gd name="T81" fmla="*/ 277 h 4566"/>
                <a:gd name="T82" fmla="*/ 1509 w 4594"/>
                <a:gd name="T83" fmla="*/ 139 h 4566"/>
                <a:gd name="T84" fmla="*/ 1837 w 4594"/>
                <a:gd name="T85" fmla="*/ 46 h 4566"/>
                <a:gd name="T86" fmla="*/ 2180 w 4594"/>
                <a:gd name="T87" fmla="*/ 2 h 45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94"/>
                <a:gd name="T133" fmla="*/ 0 h 4566"/>
                <a:gd name="T134" fmla="*/ 4594 w 4594"/>
                <a:gd name="T135" fmla="*/ 4566 h 45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94" h="4566">
                  <a:moveTo>
                    <a:pt x="2299" y="0"/>
                  </a:moveTo>
                  <a:lnTo>
                    <a:pt x="2299" y="0"/>
                  </a:lnTo>
                  <a:lnTo>
                    <a:pt x="2416" y="2"/>
                  </a:lnTo>
                  <a:lnTo>
                    <a:pt x="2533" y="12"/>
                  </a:lnTo>
                  <a:lnTo>
                    <a:pt x="2648" y="26"/>
                  </a:lnTo>
                  <a:lnTo>
                    <a:pt x="2758" y="46"/>
                  </a:lnTo>
                  <a:lnTo>
                    <a:pt x="2870" y="71"/>
                  </a:lnTo>
                  <a:lnTo>
                    <a:pt x="2979" y="103"/>
                  </a:lnTo>
                  <a:lnTo>
                    <a:pt x="3086" y="139"/>
                  </a:lnTo>
                  <a:lnTo>
                    <a:pt x="3191" y="180"/>
                  </a:lnTo>
                  <a:lnTo>
                    <a:pt x="3292" y="226"/>
                  </a:lnTo>
                  <a:lnTo>
                    <a:pt x="3390" y="277"/>
                  </a:lnTo>
                  <a:lnTo>
                    <a:pt x="3487" y="332"/>
                  </a:lnTo>
                  <a:lnTo>
                    <a:pt x="3580" y="391"/>
                  </a:lnTo>
                  <a:lnTo>
                    <a:pt x="3670" y="454"/>
                  </a:lnTo>
                  <a:lnTo>
                    <a:pt x="3757" y="522"/>
                  </a:lnTo>
                  <a:lnTo>
                    <a:pt x="3840" y="595"/>
                  </a:lnTo>
                  <a:lnTo>
                    <a:pt x="3920" y="669"/>
                  </a:lnTo>
                  <a:lnTo>
                    <a:pt x="3996" y="749"/>
                  </a:lnTo>
                  <a:lnTo>
                    <a:pt x="4069" y="832"/>
                  </a:lnTo>
                  <a:lnTo>
                    <a:pt x="4137" y="918"/>
                  </a:lnTo>
                  <a:lnTo>
                    <a:pt x="4201" y="1008"/>
                  </a:lnTo>
                  <a:lnTo>
                    <a:pt x="4260" y="1100"/>
                  </a:lnTo>
                  <a:lnTo>
                    <a:pt x="4316" y="1196"/>
                  </a:lnTo>
                  <a:lnTo>
                    <a:pt x="4367" y="1295"/>
                  </a:lnTo>
                  <a:lnTo>
                    <a:pt x="4413" y="1396"/>
                  </a:lnTo>
                  <a:lnTo>
                    <a:pt x="4453" y="1499"/>
                  </a:lnTo>
                  <a:lnTo>
                    <a:pt x="4490" y="1605"/>
                  </a:lnTo>
                  <a:lnTo>
                    <a:pt x="4521" y="1713"/>
                  </a:lnTo>
                  <a:lnTo>
                    <a:pt x="4547" y="1824"/>
                  </a:lnTo>
                  <a:lnTo>
                    <a:pt x="4567" y="1937"/>
                  </a:lnTo>
                  <a:lnTo>
                    <a:pt x="4582" y="2050"/>
                  </a:lnTo>
                  <a:lnTo>
                    <a:pt x="4592" y="2166"/>
                  </a:lnTo>
                  <a:lnTo>
                    <a:pt x="4594" y="2282"/>
                  </a:lnTo>
                  <a:lnTo>
                    <a:pt x="4592" y="2400"/>
                  </a:lnTo>
                  <a:lnTo>
                    <a:pt x="4582" y="2515"/>
                  </a:lnTo>
                  <a:lnTo>
                    <a:pt x="4567" y="2628"/>
                  </a:lnTo>
                  <a:lnTo>
                    <a:pt x="4547" y="2741"/>
                  </a:lnTo>
                  <a:lnTo>
                    <a:pt x="4521" y="2852"/>
                  </a:lnTo>
                  <a:lnTo>
                    <a:pt x="4490" y="2959"/>
                  </a:lnTo>
                  <a:lnTo>
                    <a:pt x="4453" y="3065"/>
                  </a:lnTo>
                  <a:lnTo>
                    <a:pt x="4413" y="3170"/>
                  </a:lnTo>
                  <a:lnTo>
                    <a:pt x="4367" y="3270"/>
                  </a:lnTo>
                  <a:lnTo>
                    <a:pt x="4316" y="3368"/>
                  </a:lnTo>
                  <a:lnTo>
                    <a:pt x="4260" y="3465"/>
                  </a:lnTo>
                  <a:lnTo>
                    <a:pt x="4201" y="3557"/>
                  </a:lnTo>
                  <a:lnTo>
                    <a:pt x="4137" y="3647"/>
                  </a:lnTo>
                  <a:lnTo>
                    <a:pt x="4069" y="3732"/>
                  </a:lnTo>
                  <a:lnTo>
                    <a:pt x="3996" y="3815"/>
                  </a:lnTo>
                  <a:lnTo>
                    <a:pt x="3920" y="3894"/>
                  </a:lnTo>
                  <a:lnTo>
                    <a:pt x="3840" y="3971"/>
                  </a:lnTo>
                  <a:lnTo>
                    <a:pt x="3757" y="4043"/>
                  </a:lnTo>
                  <a:lnTo>
                    <a:pt x="3670" y="4110"/>
                  </a:lnTo>
                  <a:lnTo>
                    <a:pt x="3580" y="4174"/>
                  </a:lnTo>
                  <a:lnTo>
                    <a:pt x="3487" y="4234"/>
                  </a:lnTo>
                  <a:lnTo>
                    <a:pt x="3390" y="4289"/>
                  </a:lnTo>
                  <a:lnTo>
                    <a:pt x="3292" y="4340"/>
                  </a:lnTo>
                  <a:lnTo>
                    <a:pt x="3191" y="4386"/>
                  </a:lnTo>
                  <a:lnTo>
                    <a:pt x="3086" y="4427"/>
                  </a:lnTo>
                  <a:lnTo>
                    <a:pt x="2979" y="4462"/>
                  </a:lnTo>
                  <a:lnTo>
                    <a:pt x="2870" y="4493"/>
                  </a:lnTo>
                  <a:lnTo>
                    <a:pt x="2758" y="4519"/>
                  </a:lnTo>
                  <a:lnTo>
                    <a:pt x="2648" y="4538"/>
                  </a:lnTo>
                  <a:lnTo>
                    <a:pt x="2533" y="4553"/>
                  </a:lnTo>
                  <a:lnTo>
                    <a:pt x="2416" y="4563"/>
                  </a:lnTo>
                  <a:lnTo>
                    <a:pt x="2299" y="4566"/>
                  </a:lnTo>
                  <a:lnTo>
                    <a:pt x="2180" y="4563"/>
                  </a:lnTo>
                  <a:lnTo>
                    <a:pt x="2064" y="4553"/>
                  </a:lnTo>
                  <a:lnTo>
                    <a:pt x="1948" y="4538"/>
                  </a:lnTo>
                  <a:lnTo>
                    <a:pt x="1837" y="4519"/>
                  </a:lnTo>
                  <a:lnTo>
                    <a:pt x="1725" y="4493"/>
                  </a:lnTo>
                  <a:lnTo>
                    <a:pt x="1617" y="4462"/>
                  </a:lnTo>
                  <a:lnTo>
                    <a:pt x="1509" y="4427"/>
                  </a:lnTo>
                  <a:lnTo>
                    <a:pt x="1405" y="4386"/>
                  </a:lnTo>
                  <a:lnTo>
                    <a:pt x="1303" y="4340"/>
                  </a:lnTo>
                  <a:lnTo>
                    <a:pt x="1204" y="4289"/>
                  </a:lnTo>
                  <a:lnTo>
                    <a:pt x="1108" y="4234"/>
                  </a:lnTo>
                  <a:lnTo>
                    <a:pt x="1015" y="4174"/>
                  </a:lnTo>
                  <a:lnTo>
                    <a:pt x="925" y="4110"/>
                  </a:lnTo>
                  <a:lnTo>
                    <a:pt x="838" y="4043"/>
                  </a:lnTo>
                  <a:lnTo>
                    <a:pt x="755" y="3971"/>
                  </a:lnTo>
                  <a:lnTo>
                    <a:pt x="675" y="3894"/>
                  </a:lnTo>
                  <a:lnTo>
                    <a:pt x="598" y="3815"/>
                  </a:lnTo>
                  <a:lnTo>
                    <a:pt x="527" y="3732"/>
                  </a:lnTo>
                  <a:lnTo>
                    <a:pt x="457" y="3647"/>
                  </a:lnTo>
                  <a:lnTo>
                    <a:pt x="394" y="3557"/>
                  </a:lnTo>
                  <a:lnTo>
                    <a:pt x="334" y="3465"/>
                  </a:lnTo>
                  <a:lnTo>
                    <a:pt x="279" y="3368"/>
                  </a:lnTo>
                  <a:lnTo>
                    <a:pt x="227" y="3270"/>
                  </a:lnTo>
                  <a:lnTo>
                    <a:pt x="181" y="3170"/>
                  </a:lnTo>
                  <a:lnTo>
                    <a:pt x="141" y="3065"/>
                  </a:lnTo>
                  <a:lnTo>
                    <a:pt x="104" y="2959"/>
                  </a:lnTo>
                  <a:lnTo>
                    <a:pt x="73" y="2852"/>
                  </a:lnTo>
                  <a:lnTo>
                    <a:pt x="47" y="2741"/>
                  </a:lnTo>
                  <a:lnTo>
                    <a:pt x="27" y="2628"/>
                  </a:lnTo>
                  <a:lnTo>
                    <a:pt x="13" y="2515"/>
                  </a:lnTo>
                  <a:lnTo>
                    <a:pt x="3" y="2400"/>
                  </a:lnTo>
                  <a:lnTo>
                    <a:pt x="0" y="2282"/>
                  </a:lnTo>
                  <a:lnTo>
                    <a:pt x="3" y="2166"/>
                  </a:lnTo>
                  <a:lnTo>
                    <a:pt x="13" y="2050"/>
                  </a:lnTo>
                  <a:lnTo>
                    <a:pt x="27" y="1937"/>
                  </a:lnTo>
                  <a:lnTo>
                    <a:pt x="47" y="1824"/>
                  </a:lnTo>
                  <a:lnTo>
                    <a:pt x="73" y="1713"/>
                  </a:lnTo>
                  <a:lnTo>
                    <a:pt x="104" y="1605"/>
                  </a:lnTo>
                  <a:lnTo>
                    <a:pt x="141" y="1499"/>
                  </a:lnTo>
                  <a:lnTo>
                    <a:pt x="181" y="1396"/>
                  </a:lnTo>
                  <a:lnTo>
                    <a:pt x="227" y="1295"/>
                  </a:lnTo>
                  <a:lnTo>
                    <a:pt x="279" y="1196"/>
                  </a:lnTo>
                  <a:lnTo>
                    <a:pt x="334" y="1100"/>
                  </a:lnTo>
                  <a:lnTo>
                    <a:pt x="394" y="1008"/>
                  </a:lnTo>
                  <a:lnTo>
                    <a:pt x="457" y="918"/>
                  </a:lnTo>
                  <a:lnTo>
                    <a:pt x="527" y="832"/>
                  </a:lnTo>
                  <a:lnTo>
                    <a:pt x="598" y="749"/>
                  </a:lnTo>
                  <a:lnTo>
                    <a:pt x="675" y="669"/>
                  </a:lnTo>
                  <a:lnTo>
                    <a:pt x="755" y="595"/>
                  </a:lnTo>
                  <a:lnTo>
                    <a:pt x="838" y="522"/>
                  </a:lnTo>
                  <a:lnTo>
                    <a:pt x="925" y="454"/>
                  </a:lnTo>
                  <a:lnTo>
                    <a:pt x="1015" y="391"/>
                  </a:lnTo>
                  <a:lnTo>
                    <a:pt x="1108" y="332"/>
                  </a:lnTo>
                  <a:lnTo>
                    <a:pt x="1204" y="277"/>
                  </a:lnTo>
                  <a:lnTo>
                    <a:pt x="1303" y="226"/>
                  </a:lnTo>
                  <a:lnTo>
                    <a:pt x="1405" y="180"/>
                  </a:lnTo>
                  <a:lnTo>
                    <a:pt x="1509" y="139"/>
                  </a:lnTo>
                  <a:lnTo>
                    <a:pt x="1617" y="103"/>
                  </a:lnTo>
                  <a:lnTo>
                    <a:pt x="1725" y="71"/>
                  </a:lnTo>
                  <a:lnTo>
                    <a:pt x="1837" y="46"/>
                  </a:lnTo>
                  <a:lnTo>
                    <a:pt x="1948" y="26"/>
                  </a:lnTo>
                  <a:lnTo>
                    <a:pt x="2064" y="12"/>
                  </a:lnTo>
                  <a:lnTo>
                    <a:pt x="2180" y="2"/>
                  </a:lnTo>
                  <a:lnTo>
                    <a:pt x="2299" y="0"/>
                  </a:lnTo>
                </a:path>
              </a:pathLst>
            </a:custGeom>
            <a:noFill/>
            <a:ln w="0">
              <a:solidFill>
                <a:srgbClr val="000000"/>
              </a:solidFill>
              <a:prstDash val="solid"/>
              <a:round/>
              <a:headEnd/>
              <a:tailEnd/>
            </a:ln>
          </p:spPr>
          <p:txBody>
            <a:bodyPr/>
            <a:lstStyle/>
            <a:p>
              <a:endParaRPr lang="en-US"/>
            </a:p>
          </p:txBody>
        </p:sp>
        <p:sp>
          <p:nvSpPr>
            <p:cNvPr id="138249" name="Freeform 10"/>
            <p:cNvSpPr>
              <a:spLocks/>
            </p:cNvSpPr>
            <p:nvPr/>
          </p:nvSpPr>
          <p:spPr bwMode="auto">
            <a:xfrm>
              <a:off x="1831" y="1958"/>
              <a:ext cx="1960" cy="1527"/>
            </a:xfrm>
            <a:custGeom>
              <a:avLst/>
              <a:gdLst>
                <a:gd name="T0" fmla="*/ 6 w 3921"/>
                <a:gd name="T1" fmla="*/ 983 h 3056"/>
                <a:gd name="T2" fmla="*/ 27 w 3921"/>
                <a:gd name="T3" fmla="*/ 892 h 3056"/>
                <a:gd name="T4" fmla="*/ 66 w 3921"/>
                <a:gd name="T5" fmla="*/ 756 h 3056"/>
                <a:gd name="T6" fmla="*/ 121 w 3921"/>
                <a:gd name="T7" fmla="*/ 596 h 3056"/>
                <a:gd name="T8" fmla="*/ 197 w 3921"/>
                <a:gd name="T9" fmla="*/ 437 h 3056"/>
                <a:gd name="T10" fmla="*/ 292 w 3921"/>
                <a:gd name="T11" fmla="*/ 299 h 3056"/>
                <a:gd name="T12" fmla="*/ 403 w 3921"/>
                <a:gd name="T13" fmla="*/ 202 h 3056"/>
                <a:gd name="T14" fmla="*/ 515 w 3921"/>
                <a:gd name="T15" fmla="*/ 127 h 3056"/>
                <a:gd name="T16" fmla="*/ 625 w 3921"/>
                <a:gd name="T17" fmla="*/ 70 h 3056"/>
                <a:gd name="T18" fmla="*/ 739 w 3921"/>
                <a:gd name="T19" fmla="*/ 28 h 3056"/>
                <a:gd name="T20" fmla="*/ 860 w 3921"/>
                <a:gd name="T21" fmla="*/ 5 h 3056"/>
                <a:gd name="T22" fmla="*/ 994 w 3921"/>
                <a:gd name="T23" fmla="*/ 2 h 3056"/>
                <a:gd name="T24" fmla="*/ 1147 w 3921"/>
                <a:gd name="T25" fmla="*/ 15 h 3056"/>
                <a:gd name="T26" fmla="*/ 1416 w 3921"/>
                <a:gd name="T27" fmla="*/ 98 h 3056"/>
                <a:gd name="T28" fmla="*/ 1596 w 3921"/>
                <a:gd name="T29" fmla="*/ 232 h 3056"/>
                <a:gd name="T30" fmla="*/ 1723 w 3921"/>
                <a:gd name="T31" fmla="*/ 399 h 3056"/>
                <a:gd name="T32" fmla="*/ 1785 w 3921"/>
                <a:gd name="T33" fmla="*/ 524 h 3056"/>
                <a:gd name="T34" fmla="*/ 1829 w 3921"/>
                <a:gd name="T35" fmla="*/ 671 h 3056"/>
                <a:gd name="T36" fmla="*/ 1867 w 3921"/>
                <a:gd name="T37" fmla="*/ 843 h 3056"/>
                <a:gd name="T38" fmla="*/ 1901 w 3921"/>
                <a:gd name="T39" fmla="*/ 1022 h 3056"/>
                <a:gd name="T40" fmla="*/ 1937 w 3921"/>
                <a:gd name="T41" fmla="*/ 1195 h 3056"/>
                <a:gd name="T42" fmla="*/ 1974 w 3921"/>
                <a:gd name="T43" fmla="*/ 1345 h 3056"/>
                <a:gd name="T44" fmla="*/ 2014 w 3921"/>
                <a:gd name="T45" fmla="*/ 1460 h 3056"/>
                <a:gd name="T46" fmla="*/ 2057 w 3921"/>
                <a:gd name="T47" fmla="*/ 1580 h 3056"/>
                <a:gd name="T48" fmla="*/ 2109 w 3921"/>
                <a:gd name="T49" fmla="*/ 1707 h 3056"/>
                <a:gd name="T50" fmla="*/ 2177 w 3921"/>
                <a:gd name="T51" fmla="*/ 1834 h 3056"/>
                <a:gd name="T52" fmla="*/ 2267 w 3921"/>
                <a:gd name="T53" fmla="*/ 1950 h 3056"/>
                <a:gd name="T54" fmla="*/ 2389 w 3921"/>
                <a:gd name="T55" fmla="*/ 2049 h 3056"/>
                <a:gd name="T56" fmla="*/ 2547 w 3921"/>
                <a:gd name="T57" fmla="*/ 2120 h 3056"/>
                <a:gd name="T58" fmla="*/ 2737 w 3921"/>
                <a:gd name="T59" fmla="*/ 2170 h 3056"/>
                <a:gd name="T60" fmla="*/ 2939 w 3921"/>
                <a:gd name="T61" fmla="*/ 2200 h 3056"/>
                <a:gd name="T62" fmla="*/ 3142 w 3921"/>
                <a:gd name="T63" fmla="*/ 2213 h 3056"/>
                <a:gd name="T64" fmla="*/ 3337 w 3921"/>
                <a:gd name="T65" fmla="*/ 2205 h 3056"/>
                <a:gd name="T66" fmla="*/ 3512 w 3921"/>
                <a:gd name="T67" fmla="*/ 2173 h 3056"/>
                <a:gd name="T68" fmla="*/ 3658 w 3921"/>
                <a:gd name="T69" fmla="*/ 2119 h 3056"/>
                <a:gd name="T70" fmla="*/ 3821 w 3921"/>
                <a:gd name="T71" fmla="*/ 2020 h 3056"/>
                <a:gd name="T72" fmla="*/ 3917 w 3921"/>
                <a:gd name="T73" fmla="*/ 2004 h 3056"/>
                <a:gd name="T74" fmla="*/ 3879 w 3921"/>
                <a:gd name="T75" fmla="*/ 2112 h 3056"/>
                <a:gd name="T76" fmla="*/ 3737 w 3921"/>
                <a:gd name="T77" fmla="*/ 2292 h 3056"/>
                <a:gd name="T78" fmla="*/ 3601 w 3921"/>
                <a:gd name="T79" fmla="*/ 2430 h 3056"/>
                <a:gd name="T80" fmla="*/ 3436 w 3921"/>
                <a:gd name="T81" fmla="*/ 2572 h 3056"/>
                <a:gd name="T82" fmla="*/ 3245 w 3921"/>
                <a:gd name="T83" fmla="*/ 2709 h 3056"/>
                <a:gd name="T84" fmla="*/ 3036 w 3921"/>
                <a:gd name="T85" fmla="*/ 2830 h 3056"/>
                <a:gd name="T86" fmla="*/ 2810 w 3921"/>
                <a:gd name="T87" fmla="*/ 2926 h 3056"/>
                <a:gd name="T88" fmla="*/ 2577 w 3921"/>
                <a:gd name="T89" fmla="*/ 2989 h 3056"/>
                <a:gd name="T90" fmla="*/ 2351 w 3921"/>
                <a:gd name="T91" fmla="*/ 3027 h 3056"/>
                <a:gd name="T92" fmla="*/ 2133 w 3921"/>
                <a:gd name="T93" fmla="*/ 3053 h 3056"/>
                <a:gd name="T94" fmla="*/ 1912 w 3921"/>
                <a:gd name="T95" fmla="*/ 3054 h 3056"/>
                <a:gd name="T96" fmla="*/ 1675 w 3921"/>
                <a:gd name="T97" fmla="*/ 3023 h 3056"/>
                <a:gd name="T98" fmla="*/ 1412 w 3921"/>
                <a:gd name="T99" fmla="*/ 2948 h 3056"/>
                <a:gd name="T100" fmla="*/ 1107 w 3921"/>
                <a:gd name="T101" fmla="*/ 2820 h 3056"/>
                <a:gd name="T102" fmla="*/ 806 w 3921"/>
                <a:gd name="T103" fmla="*/ 2612 h 3056"/>
                <a:gd name="T104" fmla="*/ 568 w 3921"/>
                <a:gd name="T105" fmla="*/ 2400 h 3056"/>
                <a:gd name="T106" fmla="*/ 377 w 3921"/>
                <a:gd name="T107" fmla="*/ 2192 h 3056"/>
                <a:gd name="T108" fmla="*/ 227 w 3921"/>
                <a:gd name="T109" fmla="*/ 1963 h 3056"/>
                <a:gd name="T110" fmla="*/ 116 w 3921"/>
                <a:gd name="T111" fmla="*/ 1688 h 3056"/>
                <a:gd name="T112" fmla="*/ 39 w 3921"/>
                <a:gd name="T113" fmla="*/ 1346 h 30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21"/>
                <a:gd name="T172" fmla="*/ 0 h 3056"/>
                <a:gd name="T173" fmla="*/ 3921 w 3921"/>
                <a:gd name="T174" fmla="*/ 3056 h 30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21" h="3056">
                  <a:moveTo>
                    <a:pt x="0" y="1010"/>
                  </a:moveTo>
                  <a:lnTo>
                    <a:pt x="0" y="1007"/>
                  </a:lnTo>
                  <a:lnTo>
                    <a:pt x="1" y="1003"/>
                  </a:lnTo>
                  <a:lnTo>
                    <a:pt x="2" y="995"/>
                  </a:lnTo>
                  <a:lnTo>
                    <a:pt x="6" y="983"/>
                  </a:lnTo>
                  <a:lnTo>
                    <a:pt x="8" y="971"/>
                  </a:lnTo>
                  <a:lnTo>
                    <a:pt x="12" y="954"/>
                  </a:lnTo>
                  <a:lnTo>
                    <a:pt x="15" y="936"/>
                  </a:lnTo>
                  <a:lnTo>
                    <a:pt x="21" y="915"/>
                  </a:lnTo>
                  <a:lnTo>
                    <a:pt x="27" y="892"/>
                  </a:lnTo>
                  <a:lnTo>
                    <a:pt x="34" y="868"/>
                  </a:lnTo>
                  <a:lnTo>
                    <a:pt x="39" y="843"/>
                  </a:lnTo>
                  <a:lnTo>
                    <a:pt x="47" y="815"/>
                  </a:lnTo>
                  <a:lnTo>
                    <a:pt x="57" y="786"/>
                  </a:lnTo>
                  <a:lnTo>
                    <a:pt x="66" y="756"/>
                  </a:lnTo>
                  <a:lnTo>
                    <a:pt x="75" y="725"/>
                  </a:lnTo>
                  <a:lnTo>
                    <a:pt x="85" y="694"/>
                  </a:lnTo>
                  <a:lnTo>
                    <a:pt x="97" y="662"/>
                  </a:lnTo>
                  <a:lnTo>
                    <a:pt x="108" y="630"/>
                  </a:lnTo>
                  <a:lnTo>
                    <a:pt x="121" y="596"/>
                  </a:lnTo>
                  <a:lnTo>
                    <a:pt x="135" y="564"/>
                  </a:lnTo>
                  <a:lnTo>
                    <a:pt x="150" y="532"/>
                  </a:lnTo>
                  <a:lnTo>
                    <a:pt x="165" y="499"/>
                  </a:lnTo>
                  <a:lnTo>
                    <a:pt x="181" y="468"/>
                  </a:lnTo>
                  <a:lnTo>
                    <a:pt x="197" y="437"/>
                  </a:lnTo>
                  <a:lnTo>
                    <a:pt x="214" y="407"/>
                  </a:lnTo>
                  <a:lnTo>
                    <a:pt x="232" y="378"/>
                  </a:lnTo>
                  <a:lnTo>
                    <a:pt x="251" y="351"/>
                  </a:lnTo>
                  <a:lnTo>
                    <a:pt x="271" y="324"/>
                  </a:lnTo>
                  <a:lnTo>
                    <a:pt x="292" y="299"/>
                  </a:lnTo>
                  <a:lnTo>
                    <a:pt x="312" y="276"/>
                  </a:lnTo>
                  <a:lnTo>
                    <a:pt x="334" y="255"/>
                  </a:lnTo>
                  <a:lnTo>
                    <a:pt x="357" y="237"/>
                  </a:lnTo>
                  <a:lnTo>
                    <a:pt x="380" y="218"/>
                  </a:lnTo>
                  <a:lnTo>
                    <a:pt x="403" y="202"/>
                  </a:lnTo>
                  <a:lnTo>
                    <a:pt x="425" y="186"/>
                  </a:lnTo>
                  <a:lnTo>
                    <a:pt x="448" y="170"/>
                  </a:lnTo>
                  <a:lnTo>
                    <a:pt x="471" y="155"/>
                  </a:lnTo>
                  <a:lnTo>
                    <a:pt x="493" y="140"/>
                  </a:lnTo>
                  <a:lnTo>
                    <a:pt x="515" y="127"/>
                  </a:lnTo>
                  <a:lnTo>
                    <a:pt x="536" y="115"/>
                  </a:lnTo>
                  <a:lnTo>
                    <a:pt x="559" y="102"/>
                  </a:lnTo>
                  <a:lnTo>
                    <a:pt x="581" y="90"/>
                  </a:lnTo>
                  <a:lnTo>
                    <a:pt x="603" y="80"/>
                  </a:lnTo>
                  <a:lnTo>
                    <a:pt x="625" y="70"/>
                  </a:lnTo>
                  <a:lnTo>
                    <a:pt x="647" y="59"/>
                  </a:lnTo>
                  <a:lnTo>
                    <a:pt x="670" y="51"/>
                  </a:lnTo>
                  <a:lnTo>
                    <a:pt x="693" y="43"/>
                  </a:lnTo>
                  <a:lnTo>
                    <a:pt x="716" y="34"/>
                  </a:lnTo>
                  <a:lnTo>
                    <a:pt x="739" y="28"/>
                  </a:lnTo>
                  <a:lnTo>
                    <a:pt x="762" y="22"/>
                  </a:lnTo>
                  <a:lnTo>
                    <a:pt x="785" y="17"/>
                  </a:lnTo>
                  <a:lnTo>
                    <a:pt x="810" y="12"/>
                  </a:lnTo>
                  <a:lnTo>
                    <a:pt x="835" y="9"/>
                  </a:lnTo>
                  <a:lnTo>
                    <a:pt x="860" y="5"/>
                  </a:lnTo>
                  <a:lnTo>
                    <a:pt x="886" y="3"/>
                  </a:lnTo>
                  <a:lnTo>
                    <a:pt x="912" y="2"/>
                  </a:lnTo>
                  <a:lnTo>
                    <a:pt x="939" y="0"/>
                  </a:lnTo>
                  <a:lnTo>
                    <a:pt x="966" y="0"/>
                  </a:lnTo>
                  <a:lnTo>
                    <a:pt x="994" y="2"/>
                  </a:lnTo>
                  <a:lnTo>
                    <a:pt x="1023" y="2"/>
                  </a:lnTo>
                  <a:lnTo>
                    <a:pt x="1052" y="5"/>
                  </a:lnTo>
                  <a:lnTo>
                    <a:pt x="1083" y="7"/>
                  </a:lnTo>
                  <a:lnTo>
                    <a:pt x="1114" y="11"/>
                  </a:lnTo>
                  <a:lnTo>
                    <a:pt x="1147" y="15"/>
                  </a:lnTo>
                  <a:lnTo>
                    <a:pt x="1209" y="27"/>
                  </a:lnTo>
                  <a:lnTo>
                    <a:pt x="1268" y="42"/>
                  </a:lnTo>
                  <a:lnTo>
                    <a:pt x="1321" y="58"/>
                  </a:lnTo>
                  <a:lnTo>
                    <a:pt x="1370" y="77"/>
                  </a:lnTo>
                  <a:lnTo>
                    <a:pt x="1416" y="98"/>
                  </a:lnTo>
                  <a:lnTo>
                    <a:pt x="1458" y="121"/>
                  </a:lnTo>
                  <a:lnTo>
                    <a:pt x="1496" y="146"/>
                  </a:lnTo>
                  <a:lnTo>
                    <a:pt x="1531" y="172"/>
                  </a:lnTo>
                  <a:lnTo>
                    <a:pt x="1565" y="201"/>
                  </a:lnTo>
                  <a:lnTo>
                    <a:pt x="1596" y="232"/>
                  </a:lnTo>
                  <a:lnTo>
                    <a:pt x="1624" y="263"/>
                  </a:lnTo>
                  <a:lnTo>
                    <a:pt x="1651" y="295"/>
                  </a:lnTo>
                  <a:lnTo>
                    <a:pt x="1675" y="329"/>
                  </a:lnTo>
                  <a:lnTo>
                    <a:pt x="1700" y="365"/>
                  </a:lnTo>
                  <a:lnTo>
                    <a:pt x="1723" y="399"/>
                  </a:lnTo>
                  <a:lnTo>
                    <a:pt x="1745" y="435"/>
                  </a:lnTo>
                  <a:lnTo>
                    <a:pt x="1756" y="454"/>
                  </a:lnTo>
                  <a:lnTo>
                    <a:pt x="1766" y="476"/>
                  </a:lnTo>
                  <a:lnTo>
                    <a:pt x="1776" y="499"/>
                  </a:lnTo>
                  <a:lnTo>
                    <a:pt x="1785" y="524"/>
                  </a:lnTo>
                  <a:lnTo>
                    <a:pt x="1794" y="550"/>
                  </a:lnTo>
                  <a:lnTo>
                    <a:pt x="1803" y="579"/>
                  </a:lnTo>
                  <a:lnTo>
                    <a:pt x="1813" y="609"/>
                  </a:lnTo>
                  <a:lnTo>
                    <a:pt x="1821" y="639"/>
                  </a:lnTo>
                  <a:lnTo>
                    <a:pt x="1829" y="671"/>
                  </a:lnTo>
                  <a:lnTo>
                    <a:pt x="1837" y="703"/>
                  </a:lnTo>
                  <a:lnTo>
                    <a:pt x="1845" y="738"/>
                  </a:lnTo>
                  <a:lnTo>
                    <a:pt x="1852" y="772"/>
                  </a:lnTo>
                  <a:lnTo>
                    <a:pt x="1860" y="808"/>
                  </a:lnTo>
                  <a:lnTo>
                    <a:pt x="1867" y="843"/>
                  </a:lnTo>
                  <a:lnTo>
                    <a:pt x="1874" y="878"/>
                  </a:lnTo>
                  <a:lnTo>
                    <a:pt x="1882" y="915"/>
                  </a:lnTo>
                  <a:lnTo>
                    <a:pt x="1887" y="951"/>
                  </a:lnTo>
                  <a:lnTo>
                    <a:pt x="1896" y="988"/>
                  </a:lnTo>
                  <a:lnTo>
                    <a:pt x="1901" y="1022"/>
                  </a:lnTo>
                  <a:lnTo>
                    <a:pt x="1909" y="1058"/>
                  </a:lnTo>
                  <a:lnTo>
                    <a:pt x="1915" y="1094"/>
                  </a:lnTo>
                  <a:lnTo>
                    <a:pt x="1923" y="1128"/>
                  </a:lnTo>
                  <a:lnTo>
                    <a:pt x="1929" y="1162"/>
                  </a:lnTo>
                  <a:lnTo>
                    <a:pt x="1937" y="1195"/>
                  </a:lnTo>
                  <a:lnTo>
                    <a:pt x="1944" y="1229"/>
                  </a:lnTo>
                  <a:lnTo>
                    <a:pt x="1951" y="1259"/>
                  </a:lnTo>
                  <a:lnTo>
                    <a:pt x="1958" y="1290"/>
                  </a:lnTo>
                  <a:lnTo>
                    <a:pt x="1966" y="1317"/>
                  </a:lnTo>
                  <a:lnTo>
                    <a:pt x="1974" y="1345"/>
                  </a:lnTo>
                  <a:lnTo>
                    <a:pt x="1981" y="1370"/>
                  </a:lnTo>
                  <a:lnTo>
                    <a:pt x="1989" y="1395"/>
                  </a:lnTo>
                  <a:lnTo>
                    <a:pt x="1997" y="1416"/>
                  </a:lnTo>
                  <a:lnTo>
                    <a:pt x="2006" y="1437"/>
                  </a:lnTo>
                  <a:lnTo>
                    <a:pt x="2014" y="1460"/>
                  </a:lnTo>
                  <a:lnTo>
                    <a:pt x="2022" y="1483"/>
                  </a:lnTo>
                  <a:lnTo>
                    <a:pt x="2030" y="1506"/>
                  </a:lnTo>
                  <a:lnTo>
                    <a:pt x="2040" y="1529"/>
                  </a:lnTo>
                  <a:lnTo>
                    <a:pt x="2048" y="1555"/>
                  </a:lnTo>
                  <a:lnTo>
                    <a:pt x="2057" y="1580"/>
                  </a:lnTo>
                  <a:lnTo>
                    <a:pt x="2066" y="1604"/>
                  </a:lnTo>
                  <a:lnTo>
                    <a:pt x="2076" y="1630"/>
                  </a:lnTo>
                  <a:lnTo>
                    <a:pt x="2087" y="1655"/>
                  </a:lnTo>
                  <a:lnTo>
                    <a:pt x="2098" y="1681"/>
                  </a:lnTo>
                  <a:lnTo>
                    <a:pt x="2109" y="1707"/>
                  </a:lnTo>
                  <a:lnTo>
                    <a:pt x="2121" y="1732"/>
                  </a:lnTo>
                  <a:lnTo>
                    <a:pt x="2133" y="1757"/>
                  </a:lnTo>
                  <a:lnTo>
                    <a:pt x="2147" y="1783"/>
                  </a:lnTo>
                  <a:lnTo>
                    <a:pt x="2161" y="1808"/>
                  </a:lnTo>
                  <a:lnTo>
                    <a:pt x="2177" y="1834"/>
                  </a:lnTo>
                  <a:lnTo>
                    <a:pt x="2192" y="1857"/>
                  </a:lnTo>
                  <a:lnTo>
                    <a:pt x="2209" y="1881"/>
                  </a:lnTo>
                  <a:lnTo>
                    <a:pt x="2227" y="1905"/>
                  </a:lnTo>
                  <a:lnTo>
                    <a:pt x="2246" y="1927"/>
                  </a:lnTo>
                  <a:lnTo>
                    <a:pt x="2267" y="1950"/>
                  </a:lnTo>
                  <a:lnTo>
                    <a:pt x="2287" y="1972"/>
                  </a:lnTo>
                  <a:lnTo>
                    <a:pt x="2310" y="1991"/>
                  </a:lnTo>
                  <a:lnTo>
                    <a:pt x="2335" y="2012"/>
                  </a:lnTo>
                  <a:lnTo>
                    <a:pt x="2361" y="2031"/>
                  </a:lnTo>
                  <a:lnTo>
                    <a:pt x="2389" y="2049"/>
                  </a:lnTo>
                  <a:lnTo>
                    <a:pt x="2416" y="2065"/>
                  </a:lnTo>
                  <a:lnTo>
                    <a:pt x="2447" y="2081"/>
                  </a:lnTo>
                  <a:lnTo>
                    <a:pt x="2479" y="2096"/>
                  </a:lnTo>
                  <a:lnTo>
                    <a:pt x="2511" y="2109"/>
                  </a:lnTo>
                  <a:lnTo>
                    <a:pt x="2547" y="2120"/>
                  </a:lnTo>
                  <a:lnTo>
                    <a:pt x="2583" y="2132"/>
                  </a:lnTo>
                  <a:lnTo>
                    <a:pt x="2621" y="2142"/>
                  </a:lnTo>
                  <a:lnTo>
                    <a:pt x="2658" y="2152"/>
                  </a:lnTo>
                  <a:lnTo>
                    <a:pt x="2698" y="2161"/>
                  </a:lnTo>
                  <a:lnTo>
                    <a:pt x="2737" y="2170"/>
                  </a:lnTo>
                  <a:lnTo>
                    <a:pt x="2777" y="2177"/>
                  </a:lnTo>
                  <a:lnTo>
                    <a:pt x="2817" y="2184"/>
                  </a:lnTo>
                  <a:lnTo>
                    <a:pt x="2857" y="2190"/>
                  </a:lnTo>
                  <a:lnTo>
                    <a:pt x="2898" y="2195"/>
                  </a:lnTo>
                  <a:lnTo>
                    <a:pt x="2939" y="2200"/>
                  </a:lnTo>
                  <a:lnTo>
                    <a:pt x="2980" y="2205"/>
                  </a:lnTo>
                  <a:lnTo>
                    <a:pt x="3021" y="2207"/>
                  </a:lnTo>
                  <a:lnTo>
                    <a:pt x="3062" y="2210"/>
                  </a:lnTo>
                  <a:lnTo>
                    <a:pt x="3102" y="2211"/>
                  </a:lnTo>
                  <a:lnTo>
                    <a:pt x="3142" y="2213"/>
                  </a:lnTo>
                  <a:lnTo>
                    <a:pt x="3183" y="2213"/>
                  </a:lnTo>
                  <a:lnTo>
                    <a:pt x="3222" y="2211"/>
                  </a:lnTo>
                  <a:lnTo>
                    <a:pt x="3261" y="2210"/>
                  </a:lnTo>
                  <a:lnTo>
                    <a:pt x="3299" y="2207"/>
                  </a:lnTo>
                  <a:lnTo>
                    <a:pt x="3337" y="2205"/>
                  </a:lnTo>
                  <a:lnTo>
                    <a:pt x="3374" y="2200"/>
                  </a:lnTo>
                  <a:lnTo>
                    <a:pt x="3410" y="2194"/>
                  </a:lnTo>
                  <a:lnTo>
                    <a:pt x="3445" y="2188"/>
                  </a:lnTo>
                  <a:lnTo>
                    <a:pt x="3479" y="2181"/>
                  </a:lnTo>
                  <a:lnTo>
                    <a:pt x="3512" y="2173"/>
                  </a:lnTo>
                  <a:lnTo>
                    <a:pt x="3544" y="2165"/>
                  </a:lnTo>
                  <a:lnTo>
                    <a:pt x="3576" y="2155"/>
                  </a:lnTo>
                  <a:lnTo>
                    <a:pt x="3604" y="2143"/>
                  </a:lnTo>
                  <a:lnTo>
                    <a:pt x="3632" y="2132"/>
                  </a:lnTo>
                  <a:lnTo>
                    <a:pt x="3658" y="2119"/>
                  </a:lnTo>
                  <a:lnTo>
                    <a:pt x="3684" y="2105"/>
                  </a:lnTo>
                  <a:lnTo>
                    <a:pt x="3707" y="2090"/>
                  </a:lnTo>
                  <a:lnTo>
                    <a:pt x="3750" y="2062"/>
                  </a:lnTo>
                  <a:lnTo>
                    <a:pt x="3788" y="2039"/>
                  </a:lnTo>
                  <a:lnTo>
                    <a:pt x="3821" y="2020"/>
                  </a:lnTo>
                  <a:lnTo>
                    <a:pt x="3851" y="2008"/>
                  </a:lnTo>
                  <a:lnTo>
                    <a:pt x="3875" y="1999"/>
                  </a:lnTo>
                  <a:lnTo>
                    <a:pt x="3894" y="1995"/>
                  </a:lnTo>
                  <a:lnTo>
                    <a:pt x="3909" y="1996"/>
                  </a:lnTo>
                  <a:lnTo>
                    <a:pt x="3917" y="2004"/>
                  </a:lnTo>
                  <a:lnTo>
                    <a:pt x="3921" y="2014"/>
                  </a:lnTo>
                  <a:lnTo>
                    <a:pt x="3919" y="2032"/>
                  </a:lnTo>
                  <a:lnTo>
                    <a:pt x="3912" y="2054"/>
                  </a:lnTo>
                  <a:lnTo>
                    <a:pt x="3898" y="2080"/>
                  </a:lnTo>
                  <a:lnTo>
                    <a:pt x="3879" y="2112"/>
                  </a:lnTo>
                  <a:lnTo>
                    <a:pt x="3852" y="2150"/>
                  </a:lnTo>
                  <a:lnTo>
                    <a:pt x="3820" y="2193"/>
                  </a:lnTo>
                  <a:lnTo>
                    <a:pt x="3782" y="2240"/>
                  </a:lnTo>
                  <a:lnTo>
                    <a:pt x="3760" y="2267"/>
                  </a:lnTo>
                  <a:lnTo>
                    <a:pt x="3737" y="2292"/>
                  </a:lnTo>
                  <a:lnTo>
                    <a:pt x="3713" y="2319"/>
                  </a:lnTo>
                  <a:lnTo>
                    <a:pt x="3686" y="2346"/>
                  </a:lnTo>
                  <a:lnTo>
                    <a:pt x="3658" y="2374"/>
                  </a:lnTo>
                  <a:lnTo>
                    <a:pt x="3631" y="2402"/>
                  </a:lnTo>
                  <a:lnTo>
                    <a:pt x="3601" y="2430"/>
                  </a:lnTo>
                  <a:lnTo>
                    <a:pt x="3571" y="2458"/>
                  </a:lnTo>
                  <a:lnTo>
                    <a:pt x="3539" y="2487"/>
                  </a:lnTo>
                  <a:lnTo>
                    <a:pt x="3505" y="2516"/>
                  </a:lnTo>
                  <a:lnTo>
                    <a:pt x="3471" y="2543"/>
                  </a:lnTo>
                  <a:lnTo>
                    <a:pt x="3436" y="2572"/>
                  </a:lnTo>
                  <a:lnTo>
                    <a:pt x="3400" y="2600"/>
                  </a:lnTo>
                  <a:lnTo>
                    <a:pt x="3362" y="2627"/>
                  </a:lnTo>
                  <a:lnTo>
                    <a:pt x="3324" y="2655"/>
                  </a:lnTo>
                  <a:lnTo>
                    <a:pt x="3285" y="2682"/>
                  </a:lnTo>
                  <a:lnTo>
                    <a:pt x="3245" y="2709"/>
                  </a:lnTo>
                  <a:lnTo>
                    <a:pt x="3204" y="2735"/>
                  </a:lnTo>
                  <a:lnTo>
                    <a:pt x="3164" y="2760"/>
                  </a:lnTo>
                  <a:lnTo>
                    <a:pt x="3122" y="2783"/>
                  </a:lnTo>
                  <a:lnTo>
                    <a:pt x="3079" y="2807"/>
                  </a:lnTo>
                  <a:lnTo>
                    <a:pt x="3036" y="2830"/>
                  </a:lnTo>
                  <a:lnTo>
                    <a:pt x="2991" y="2852"/>
                  </a:lnTo>
                  <a:lnTo>
                    <a:pt x="2948" y="2872"/>
                  </a:lnTo>
                  <a:lnTo>
                    <a:pt x="2903" y="2891"/>
                  </a:lnTo>
                  <a:lnTo>
                    <a:pt x="2857" y="2910"/>
                  </a:lnTo>
                  <a:lnTo>
                    <a:pt x="2810" y="2926"/>
                  </a:lnTo>
                  <a:lnTo>
                    <a:pt x="2764" y="2942"/>
                  </a:lnTo>
                  <a:lnTo>
                    <a:pt x="2718" y="2956"/>
                  </a:lnTo>
                  <a:lnTo>
                    <a:pt x="2671" y="2968"/>
                  </a:lnTo>
                  <a:lnTo>
                    <a:pt x="2624" y="2980"/>
                  </a:lnTo>
                  <a:lnTo>
                    <a:pt x="2577" y="2989"/>
                  </a:lnTo>
                  <a:lnTo>
                    <a:pt x="2529" y="2997"/>
                  </a:lnTo>
                  <a:lnTo>
                    <a:pt x="2485" y="3005"/>
                  </a:lnTo>
                  <a:lnTo>
                    <a:pt x="2439" y="3013"/>
                  </a:lnTo>
                  <a:lnTo>
                    <a:pt x="2394" y="3020"/>
                  </a:lnTo>
                  <a:lnTo>
                    <a:pt x="2351" y="3027"/>
                  </a:lnTo>
                  <a:lnTo>
                    <a:pt x="2306" y="3033"/>
                  </a:lnTo>
                  <a:lnTo>
                    <a:pt x="2263" y="3040"/>
                  </a:lnTo>
                  <a:lnTo>
                    <a:pt x="2219" y="3044"/>
                  </a:lnTo>
                  <a:lnTo>
                    <a:pt x="2177" y="3049"/>
                  </a:lnTo>
                  <a:lnTo>
                    <a:pt x="2133" y="3053"/>
                  </a:lnTo>
                  <a:lnTo>
                    <a:pt x="2089" y="3055"/>
                  </a:lnTo>
                  <a:lnTo>
                    <a:pt x="2045" y="3056"/>
                  </a:lnTo>
                  <a:lnTo>
                    <a:pt x="2002" y="3056"/>
                  </a:lnTo>
                  <a:lnTo>
                    <a:pt x="1957" y="3056"/>
                  </a:lnTo>
                  <a:lnTo>
                    <a:pt x="1912" y="3054"/>
                  </a:lnTo>
                  <a:lnTo>
                    <a:pt x="1867" y="3050"/>
                  </a:lnTo>
                  <a:lnTo>
                    <a:pt x="1821" y="3046"/>
                  </a:lnTo>
                  <a:lnTo>
                    <a:pt x="1772" y="3040"/>
                  </a:lnTo>
                  <a:lnTo>
                    <a:pt x="1725" y="3032"/>
                  </a:lnTo>
                  <a:lnTo>
                    <a:pt x="1675" y="3023"/>
                  </a:lnTo>
                  <a:lnTo>
                    <a:pt x="1626" y="3011"/>
                  </a:lnTo>
                  <a:lnTo>
                    <a:pt x="1574" y="2998"/>
                  </a:lnTo>
                  <a:lnTo>
                    <a:pt x="1522" y="2983"/>
                  </a:lnTo>
                  <a:lnTo>
                    <a:pt x="1467" y="2967"/>
                  </a:lnTo>
                  <a:lnTo>
                    <a:pt x="1412" y="2948"/>
                  </a:lnTo>
                  <a:lnTo>
                    <a:pt x="1354" y="2926"/>
                  </a:lnTo>
                  <a:lnTo>
                    <a:pt x="1295" y="2903"/>
                  </a:lnTo>
                  <a:lnTo>
                    <a:pt x="1234" y="2877"/>
                  </a:lnTo>
                  <a:lnTo>
                    <a:pt x="1172" y="2850"/>
                  </a:lnTo>
                  <a:lnTo>
                    <a:pt x="1107" y="2820"/>
                  </a:lnTo>
                  <a:lnTo>
                    <a:pt x="1039" y="2786"/>
                  </a:lnTo>
                  <a:lnTo>
                    <a:pt x="970" y="2751"/>
                  </a:lnTo>
                  <a:lnTo>
                    <a:pt x="914" y="2703"/>
                  </a:lnTo>
                  <a:lnTo>
                    <a:pt x="859" y="2657"/>
                  </a:lnTo>
                  <a:lnTo>
                    <a:pt x="806" y="2612"/>
                  </a:lnTo>
                  <a:lnTo>
                    <a:pt x="754" y="2569"/>
                  </a:lnTo>
                  <a:lnTo>
                    <a:pt x="705" y="2525"/>
                  </a:lnTo>
                  <a:lnTo>
                    <a:pt x="657" y="2483"/>
                  </a:lnTo>
                  <a:lnTo>
                    <a:pt x="612" y="2442"/>
                  </a:lnTo>
                  <a:lnTo>
                    <a:pt x="568" y="2400"/>
                  </a:lnTo>
                  <a:lnTo>
                    <a:pt x="527" y="2359"/>
                  </a:lnTo>
                  <a:lnTo>
                    <a:pt x="486" y="2317"/>
                  </a:lnTo>
                  <a:lnTo>
                    <a:pt x="448" y="2276"/>
                  </a:lnTo>
                  <a:lnTo>
                    <a:pt x="411" y="2234"/>
                  </a:lnTo>
                  <a:lnTo>
                    <a:pt x="377" y="2192"/>
                  </a:lnTo>
                  <a:lnTo>
                    <a:pt x="343" y="2148"/>
                  </a:lnTo>
                  <a:lnTo>
                    <a:pt x="312" y="2103"/>
                  </a:lnTo>
                  <a:lnTo>
                    <a:pt x="282" y="2058"/>
                  </a:lnTo>
                  <a:lnTo>
                    <a:pt x="255" y="2011"/>
                  </a:lnTo>
                  <a:lnTo>
                    <a:pt x="227" y="1963"/>
                  </a:lnTo>
                  <a:lnTo>
                    <a:pt x="203" y="1912"/>
                  </a:lnTo>
                  <a:lnTo>
                    <a:pt x="179" y="1859"/>
                  </a:lnTo>
                  <a:lnTo>
                    <a:pt x="157" y="1805"/>
                  </a:lnTo>
                  <a:lnTo>
                    <a:pt x="135" y="1747"/>
                  </a:lnTo>
                  <a:lnTo>
                    <a:pt x="116" y="1688"/>
                  </a:lnTo>
                  <a:lnTo>
                    <a:pt x="98" y="1626"/>
                  </a:lnTo>
                  <a:lnTo>
                    <a:pt x="81" y="1562"/>
                  </a:lnTo>
                  <a:lnTo>
                    <a:pt x="66" y="1493"/>
                  </a:lnTo>
                  <a:lnTo>
                    <a:pt x="52" y="1421"/>
                  </a:lnTo>
                  <a:lnTo>
                    <a:pt x="39" y="1346"/>
                  </a:lnTo>
                  <a:lnTo>
                    <a:pt x="28" y="1268"/>
                  </a:lnTo>
                  <a:lnTo>
                    <a:pt x="17" y="1185"/>
                  </a:lnTo>
                  <a:lnTo>
                    <a:pt x="8" y="1098"/>
                  </a:lnTo>
                  <a:lnTo>
                    <a:pt x="0" y="1010"/>
                  </a:lnTo>
                  <a:close/>
                </a:path>
              </a:pathLst>
            </a:custGeom>
            <a:solidFill>
              <a:srgbClr val="FFFFFF"/>
            </a:solidFill>
            <a:ln w="9525">
              <a:solidFill>
                <a:schemeClr val="tx1"/>
              </a:solidFill>
              <a:round/>
              <a:headEnd/>
              <a:tailEnd/>
            </a:ln>
          </p:spPr>
          <p:txBody>
            <a:bodyPr/>
            <a:lstStyle/>
            <a:p>
              <a:endParaRPr lang="en-US"/>
            </a:p>
          </p:txBody>
        </p:sp>
        <p:sp>
          <p:nvSpPr>
            <p:cNvPr id="138250" name="Freeform 11"/>
            <p:cNvSpPr>
              <a:spLocks/>
            </p:cNvSpPr>
            <p:nvPr/>
          </p:nvSpPr>
          <p:spPr bwMode="auto">
            <a:xfrm>
              <a:off x="1831" y="1958"/>
              <a:ext cx="1960" cy="1527"/>
            </a:xfrm>
            <a:custGeom>
              <a:avLst/>
              <a:gdLst>
                <a:gd name="T0" fmla="*/ 2 w 3921"/>
                <a:gd name="T1" fmla="*/ 995 h 3056"/>
                <a:gd name="T2" fmla="*/ 21 w 3921"/>
                <a:gd name="T3" fmla="*/ 915 h 3056"/>
                <a:gd name="T4" fmla="*/ 57 w 3921"/>
                <a:gd name="T5" fmla="*/ 786 h 3056"/>
                <a:gd name="T6" fmla="*/ 108 w 3921"/>
                <a:gd name="T7" fmla="*/ 630 h 3056"/>
                <a:gd name="T8" fmla="*/ 181 w 3921"/>
                <a:gd name="T9" fmla="*/ 468 h 3056"/>
                <a:gd name="T10" fmla="*/ 271 w 3921"/>
                <a:gd name="T11" fmla="*/ 324 h 3056"/>
                <a:gd name="T12" fmla="*/ 357 w 3921"/>
                <a:gd name="T13" fmla="*/ 237 h 3056"/>
                <a:gd name="T14" fmla="*/ 471 w 3921"/>
                <a:gd name="T15" fmla="*/ 155 h 3056"/>
                <a:gd name="T16" fmla="*/ 581 w 3921"/>
                <a:gd name="T17" fmla="*/ 90 h 3056"/>
                <a:gd name="T18" fmla="*/ 693 w 3921"/>
                <a:gd name="T19" fmla="*/ 43 h 3056"/>
                <a:gd name="T20" fmla="*/ 810 w 3921"/>
                <a:gd name="T21" fmla="*/ 12 h 3056"/>
                <a:gd name="T22" fmla="*/ 939 w 3921"/>
                <a:gd name="T23" fmla="*/ 0 h 3056"/>
                <a:gd name="T24" fmla="*/ 1083 w 3921"/>
                <a:gd name="T25" fmla="*/ 7 h 3056"/>
                <a:gd name="T26" fmla="*/ 1268 w 3921"/>
                <a:gd name="T27" fmla="*/ 42 h 3056"/>
                <a:gd name="T28" fmla="*/ 1496 w 3921"/>
                <a:gd name="T29" fmla="*/ 146 h 3056"/>
                <a:gd name="T30" fmla="*/ 1651 w 3921"/>
                <a:gd name="T31" fmla="*/ 295 h 3056"/>
                <a:gd name="T32" fmla="*/ 1745 w 3921"/>
                <a:gd name="T33" fmla="*/ 435 h 3056"/>
                <a:gd name="T34" fmla="*/ 1794 w 3921"/>
                <a:gd name="T35" fmla="*/ 550 h 3056"/>
                <a:gd name="T36" fmla="*/ 1837 w 3921"/>
                <a:gd name="T37" fmla="*/ 703 h 3056"/>
                <a:gd name="T38" fmla="*/ 1874 w 3921"/>
                <a:gd name="T39" fmla="*/ 878 h 3056"/>
                <a:gd name="T40" fmla="*/ 1909 w 3921"/>
                <a:gd name="T41" fmla="*/ 1058 h 3056"/>
                <a:gd name="T42" fmla="*/ 1944 w 3921"/>
                <a:gd name="T43" fmla="*/ 1229 h 3056"/>
                <a:gd name="T44" fmla="*/ 1981 w 3921"/>
                <a:gd name="T45" fmla="*/ 1370 h 3056"/>
                <a:gd name="T46" fmla="*/ 2014 w 3921"/>
                <a:gd name="T47" fmla="*/ 1460 h 3056"/>
                <a:gd name="T48" fmla="*/ 2057 w 3921"/>
                <a:gd name="T49" fmla="*/ 1580 h 3056"/>
                <a:gd name="T50" fmla="*/ 2109 w 3921"/>
                <a:gd name="T51" fmla="*/ 1707 h 3056"/>
                <a:gd name="T52" fmla="*/ 2177 w 3921"/>
                <a:gd name="T53" fmla="*/ 1834 h 3056"/>
                <a:gd name="T54" fmla="*/ 2267 w 3921"/>
                <a:gd name="T55" fmla="*/ 1950 h 3056"/>
                <a:gd name="T56" fmla="*/ 2389 w 3921"/>
                <a:gd name="T57" fmla="*/ 2049 h 3056"/>
                <a:gd name="T58" fmla="*/ 2547 w 3921"/>
                <a:gd name="T59" fmla="*/ 2120 h 3056"/>
                <a:gd name="T60" fmla="*/ 2698 w 3921"/>
                <a:gd name="T61" fmla="*/ 2161 h 3056"/>
                <a:gd name="T62" fmla="*/ 2898 w 3921"/>
                <a:gd name="T63" fmla="*/ 2195 h 3056"/>
                <a:gd name="T64" fmla="*/ 3102 w 3921"/>
                <a:gd name="T65" fmla="*/ 2211 h 3056"/>
                <a:gd name="T66" fmla="*/ 3299 w 3921"/>
                <a:gd name="T67" fmla="*/ 2207 h 3056"/>
                <a:gd name="T68" fmla="*/ 3479 w 3921"/>
                <a:gd name="T69" fmla="*/ 2181 h 3056"/>
                <a:gd name="T70" fmla="*/ 3632 w 3921"/>
                <a:gd name="T71" fmla="*/ 2132 h 3056"/>
                <a:gd name="T72" fmla="*/ 3750 w 3921"/>
                <a:gd name="T73" fmla="*/ 2062 h 3056"/>
                <a:gd name="T74" fmla="*/ 3894 w 3921"/>
                <a:gd name="T75" fmla="*/ 1995 h 3056"/>
                <a:gd name="T76" fmla="*/ 3912 w 3921"/>
                <a:gd name="T77" fmla="*/ 2054 h 3056"/>
                <a:gd name="T78" fmla="*/ 3782 w 3921"/>
                <a:gd name="T79" fmla="*/ 2240 h 3056"/>
                <a:gd name="T80" fmla="*/ 3686 w 3921"/>
                <a:gd name="T81" fmla="*/ 2346 h 3056"/>
                <a:gd name="T82" fmla="*/ 3539 w 3921"/>
                <a:gd name="T83" fmla="*/ 2487 h 3056"/>
                <a:gd name="T84" fmla="*/ 3362 w 3921"/>
                <a:gd name="T85" fmla="*/ 2627 h 3056"/>
                <a:gd name="T86" fmla="*/ 3164 w 3921"/>
                <a:gd name="T87" fmla="*/ 2760 h 3056"/>
                <a:gd name="T88" fmla="*/ 2948 w 3921"/>
                <a:gd name="T89" fmla="*/ 2872 h 3056"/>
                <a:gd name="T90" fmla="*/ 2718 w 3921"/>
                <a:gd name="T91" fmla="*/ 2956 h 3056"/>
                <a:gd name="T92" fmla="*/ 2529 w 3921"/>
                <a:gd name="T93" fmla="*/ 2997 h 3056"/>
                <a:gd name="T94" fmla="*/ 2306 w 3921"/>
                <a:gd name="T95" fmla="*/ 3033 h 3056"/>
                <a:gd name="T96" fmla="*/ 2089 w 3921"/>
                <a:gd name="T97" fmla="*/ 3055 h 3056"/>
                <a:gd name="T98" fmla="*/ 1867 w 3921"/>
                <a:gd name="T99" fmla="*/ 3050 h 3056"/>
                <a:gd name="T100" fmla="*/ 1626 w 3921"/>
                <a:gd name="T101" fmla="*/ 3011 h 3056"/>
                <a:gd name="T102" fmla="*/ 1354 w 3921"/>
                <a:gd name="T103" fmla="*/ 2926 h 3056"/>
                <a:gd name="T104" fmla="*/ 1039 w 3921"/>
                <a:gd name="T105" fmla="*/ 2786 h 3056"/>
                <a:gd name="T106" fmla="*/ 806 w 3921"/>
                <a:gd name="T107" fmla="*/ 2612 h 3056"/>
                <a:gd name="T108" fmla="*/ 568 w 3921"/>
                <a:gd name="T109" fmla="*/ 2400 h 3056"/>
                <a:gd name="T110" fmla="*/ 377 w 3921"/>
                <a:gd name="T111" fmla="*/ 2192 h 3056"/>
                <a:gd name="T112" fmla="*/ 227 w 3921"/>
                <a:gd name="T113" fmla="*/ 1963 h 3056"/>
                <a:gd name="T114" fmla="*/ 116 w 3921"/>
                <a:gd name="T115" fmla="*/ 1688 h 3056"/>
                <a:gd name="T116" fmla="*/ 39 w 3921"/>
                <a:gd name="T117" fmla="*/ 1346 h 30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1"/>
                <a:gd name="T178" fmla="*/ 0 h 3056"/>
                <a:gd name="T179" fmla="*/ 3921 w 3921"/>
                <a:gd name="T180" fmla="*/ 3056 h 30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1" h="3056">
                  <a:moveTo>
                    <a:pt x="0" y="1010"/>
                  </a:moveTo>
                  <a:lnTo>
                    <a:pt x="0" y="1010"/>
                  </a:lnTo>
                  <a:lnTo>
                    <a:pt x="0" y="1007"/>
                  </a:lnTo>
                  <a:lnTo>
                    <a:pt x="1" y="1003"/>
                  </a:lnTo>
                  <a:lnTo>
                    <a:pt x="2" y="995"/>
                  </a:lnTo>
                  <a:lnTo>
                    <a:pt x="6" y="983"/>
                  </a:lnTo>
                  <a:lnTo>
                    <a:pt x="8" y="971"/>
                  </a:lnTo>
                  <a:lnTo>
                    <a:pt x="12" y="954"/>
                  </a:lnTo>
                  <a:lnTo>
                    <a:pt x="15" y="936"/>
                  </a:lnTo>
                  <a:lnTo>
                    <a:pt x="21" y="915"/>
                  </a:lnTo>
                  <a:lnTo>
                    <a:pt x="27" y="892"/>
                  </a:lnTo>
                  <a:lnTo>
                    <a:pt x="34" y="868"/>
                  </a:lnTo>
                  <a:lnTo>
                    <a:pt x="39" y="843"/>
                  </a:lnTo>
                  <a:lnTo>
                    <a:pt x="47" y="815"/>
                  </a:lnTo>
                  <a:lnTo>
                    <a:pt x="57" y="786"/>
                  </a:lnTo>
                  <a:lnTo>
                    <a:pt x="66" y="756"/>
                  </a:lnTo>
                  <a:lnTo>
                    <a:pt x="75" y="725"/>
                  </a:lnTo>
                  <a:lnTo>
                    <a:pt x="85" y="694"/>
                  </a:lnTo>
                  <a:lnTo>
                    <a:pt x="97" y="662"/>
                  </a:lnTo>
                  <a:lnTo>
                    <a:pt x="108" y="630"/>
                  </a:lnTo>
                  <a:lnTo>
                    <a:pt x="121" y="596"/>
                  </a:lnTo>
                  <a:lnTo>
                    <a:pt x="135" y="564"/>
                  </a:lnTo>
                  <a:lnTo>
                    <a:pt x="150" y="532"/>
                  </a:lnTo>
                  <a:lnTo>
                    <a:pt x="165" y="499"/>
                  </a:lnTo>
                  <a:lnTo>
                    <a:pt x="181" y="468"/>
                  </a:lnTo>
                  <a:lnTo>
                    <a:pt x="197" y="437"/>
                  </a:lnTo>
                  <a:lnTo>
                    <a:pt x="214" y="407"/>
                  </a:lnTo>
                  <a:lnTo>
                    <a:pt x="232" y="378"/>
                  </a:lnTo>
                  <a:lnTo>
                    <a:pt x="251" y="351"/>
                  </a:lnTo>
                  <a:lnTo>
                    <a:pt x="271" y="324"/>
                  </a:lnTo>
                  <a:lnTo>
                    <a:pt x="292" y="299"/>
                  </a:lnTo>
                  <a:lnTo>
                    <a:pt x="312" y="276"/>
                  </a:lnTo>
                  <a:lnTo>
                    <a:pt x="334" y="255"/>
                  </a:lnTo>
                  <a:lnTo>
                    <a:pt x="357" y="237"/>
                  </a:lnTo>
                  <a:lnTo>
                    <a:pt x="380" y="218"/>
                  </a:lnTo>
                  <a:lnTo>
                    <a:pt x="403" y="202"/>
                  </a:lnTo>
                  <a:lnTo>
                    <a:pt x="425" y="186"/>
                  </a:lnTo>
                  <a:lnTo>
                    <a:pt x="448" y="170"/>
                  </a:lnTo>
                  <a:lnTo>
                    <a:pt x="471" y="155"/>
                  </a:lnTo>
                  <a:lnTo>
                    <a:pt x="493" y="140"/>
                  </a:lnTo>
                  <a:lnTo>
                    <a:pt x="515" y="127"/>
                  </a:lnTo>
                  <a:lnTo>
                    <a:pt x="536" y="115"/>
                  </a:lnTo>
                  <a:lnTo>
                    <a:pt x="559" y="102"/>
                  </a:lnTo>
                  <a:lnTo>
                    <a:pt x="581" y="90"/>
                  </a:lnTo>
                  <a:lnTo>
                    <a:pt x="603" y="80"/>
                  </a:lnTo>
                  <a:lnTo>
                    <a:pt x="625" y="70"/>
                  </a:lnTo>
                  <a:lnTo>
                    <a:pt x="647" y="59"/>
                  </a:lnTo>
                  <a:lnTo>
                    <a:pt x="670" y="51"/>
                  </a:lnTo>
                  <a:lnTo>
                    <a:pt x="693" y="43"/>
                  </a:lnTo>
                  <a:lnTo>
                    <a:pt x="716" y="34"/>
                  </a:lnTo>
                  <a:lnTo>
                    <a:pt x="739" y="28"/>
                  </a:lnTo>
                  <a:lnTo>
                    <a:pt x="762" y="22"/>
                  </a:lnTo>
                  <a:lnTo>
                    <a:pt x="785" y="17"/>
                  </a:lnTo>
                  <a:lnTo>
                    <a:pt x="810" y="12"/>
                  </a:lnTo>
                  <a:lnTo>
                    <a:pt x="835" y="9"/>
                  </a:lnTo>
                  <a:lnTo>
                    <a:pt x="860" y="5"/>
                  </a:lnTo>
                  <a:lnTo>
                    <a:pt x="886" y="3"/>
                  </a:lnTo>
                  <a:lnTo>
                    <a:pt x="912" y="2"/>
                  </a:lnTo>
                  <a:lnTo>
                    <a:pt x="939" y="0"/>
                  </a:lnTo>
                  <a:lnTo>
                    <a:pt x="966" y="0"/>
                  </a:lnTo>
                  <a:lnTo>
                    <a:pt x="994" y="2"/>
                  </a:lnTo>
                  <a:lnTo>
                    <a:pt x="1023" y="2"/>
                  </a:lnTo>
                  <a:lnTo>
                    <a:pt x="1052" y="5"/>
                  </a:lnTo>
                  <a:lnTo>
                    <a:pt x="1083" y="7"/>
                  </a:lnTo>
                  <a:lnTo>
                    <a:pt x="1114" y="11"/>
                  </a:lnTo>
                  <a:lnTo>
                    <a:pt x="1147" y="15"/>
                  </a:lnTo>
                  <a:lnTo>
                    <a:pt x="1209" y="27"/>
                  </a:lnTo>
                  <a:lnTo>
                    <a:pt x="1268" y="42"/>
                  </a:lnTo>
                  <a:lnTo>
                    <a:pt x="1321" y="58"/>
                  </a:lnTo>
                  <a:lnTo>
                    <a:pt x="1370" y="77"/>
                  </a:lnTo>
                  <a:lnTo>
                    <a:pt x="1416" y="98"/>
                  </a:lnTo>
                  <a:lnTo>
                    <a:pt x="1458" y="121"/>
                  </a:lnTo>
                  <a:lnTo>
                    <a:pt x="1496" y="146"/>
                  </a:lnTo>
                  <a:lnTo>
                    <a:pt x="1531" y="172"/>
                  </a:lnTo>
                  <a:lnTo>
                    <a:pt x="1565" y="201"/>
                  </a:lnTo>
                  <a:lnTo>
                    <a:pt x="1596" y="232"/>
                  </a:lnTo>
                  <a:lnTo>
                    <a:pt x="1624" y="263"/>
                  </a:lnTo>
                  <a:lnTo>
                    <a:pt x="1651" y="295"/>
                  </a:lnTo>
                  <a:lnTo>
                    <a:pt x="1675" y="329"/>
                  </a:lnTo>
                  <a:lnTo>
                    <a:pt x="1700" y="365"/>
                  </a:lnTo>
                  <a:lnTo>
                    <a:pt x="1723" y="399"/>
                  </a:lnTo>
                  <a:lnTo>
                    <a:pt x="1745" y="435"/>
                  </a:lnTo>
                  <a:lnTo>
                    <a:pt x="1756" y="454"/>
                  </a:lnTo>
                  <a:lnTo>
                    <a:pt x="1766" y="476"/>
                  </a:lnTo>
                  <a:lnTo>
                    <a:pt x="1776" y="499"/>
                  </a:lnTo>
                  <a:lnTo>
                    <a:pt x="1785" y="524"/>
                  </a:lnTo>
                  <a:lnTo>
                    <a:pt x="1794" y="550"/>
                  </a:lnTo>
                  <a:lnTo>
                    <a:pt x="1803" y="579"/>
                  </a:lnTo>
                  <a:lnTo>
                    <a:pt x="1813" y="609"/>
                  </a:lnTo>
                  <a:lnTo>
                    <a:pt x="1821" y="639"/>
                  </a:lnTo>
                  <a:lnTo>
                    <a:pt x="1829" y="671"/>
                  </a:lnTo>
                  <a:lnTo>
                    <a:pt x="1837" y="703"/>
                  </a:lnTo>
                  <a:lnTo>
                    <a:pt x="1845" y="738"/>
                  </a:lnTo>
                  <a:lnTo>
                    <a:pt x="1852" y="772"/>
                  </a:lnTo>
                  <a:lnTo>
                    <a:pt x="1860" y="808"/>
                  </a:lnTo>
                  <a:lnTo>
                    <a:pt x="1867" y="843"/>
                  </a:lnTo>
                  <a:lnTo>
                    <a:pt x="1874" y="878"/>
                  </a:lnTo>
                  <a:lnTo>
                    <a:pt x="1882" y="915"/>
                  </a:lnTo>
                  <a:lnTo>
                    <a:pt x="1887" y="951"/>
                  </a:lnTo>
                  <a:lnTo>
                    <a:pt x="1896" y="988"/>
                  </a:lnTo>
                  <a:lnTo>
                    <a:pt x="1901" y="1022"/>
                  </a:lnTo>
                  <a:lnTo>
                    <a:pt x="1909" y="1058"/>
                  </a:lnTo>
                  <a:lnTo>
                    <a:pt x="1915" y="1094"/>
                  </a:lnTo>
                  <a:lnTo>
                    <a:pt x="1923" y="1128"/>
                  </a:lnTo>
                  <a:lnTo>
                    <a:pt x="1929" y="1162"/>
                  </a:lnTo>
                  <a:lnTo>
                    <a:pt x="1937" y="1195"/>
                  </a:lnTo>
                  <a:lnTo>
                    <a:pt x="1944" y="1229"/>
                  </a:lnTo>
                  <a:lnTo>
                    <a:pt x="1951" y="1259"/>
                  </a:lnTo>
                  <a:lnTo>
                    <a:pt x="1958" y="1290"/>
                  </a:lnTo>
                  <a:lnTo>
                    <a:pt x="1966" y="1317"/>
                  </a:lnTo>
                  <a:lnTo>
                    <a:pt x="1974" y="1345"/>
                  </a:lnTo>
                  <a:lnTo>
                    <a:pt x="1981" y="1370"/>
                  </a:lnTo>
                  <a:lnTo>
                    <a:pt x="1989" y="1395"/>
                  </a:lnTo>
                  <a:lnTo>
                    <a:pt x="1997" y="1416"/>
                  </a:lnTo>
                  <a:lnTo>
                    <a:pt x="2006" y="1437"/>
                  </a:lnTo>
                  <a:lnTo>
                    <a:pt x="2014" y="1460"/>
                  </a:lnTo>
                  <a:lnTo>
                    <a:pt x="2022" y="1483"/>
                  </a:lnTo>
                  <a:lnTo>
                    <a:pt x="2030" y="1506"/>
                  </a:lnTo>
                  <a:lnTo>
                    <a:pt x="2040" y="1529"/>
                  </a:lnTo>
                  <a:lnTo>
                    <a:pt x="2048" y="1555"/>
                  </a:lnTo>
                  <a:lnTo>
                    <a:pt x="2057" y="1580"/>
                  </a:lnTo>
                  <a:lnTo>
                    <a:pt x="2066" y="1604"/>
                  </a:lnTo>
                  <a:lnTo>
                    <a:pt x="2076" y="1630"/>
                  </a:lnTo>
                  <a:lnTo>
                    <a:pt x="2087" y="1655"/>
                  </a:lnTo>
                  <a:lnTo>
                    <a:pt x="2098" y="1681"/>
                  </a:lnTo>
                  <a:lnTo>
                    <a:pt x="2109" y="1707"/>
                  </a:lnTo>
                  <a:lnTo>
                    <a:pt x="2121" y="1732"/>
                  </a:lnTo>
                  <a:lnTo>
                    <a:pt x="2133" y="1757"/>
                  </a:lnTo>
                  <a:lnTo>
                    <a:pt x="2147" y="1783"/>
                  </a:lnTo>
                  <a:lnTo>
                    <a:pt x="2161" y="1808"/>
                  </a:lnTo>
                  <a:lnTo>
                    <a:pt x="2177" y="1834"/>
                  </a:lnTo>
                  <a:lnTo>
                    <a:pt x="2192" y="1857"/>
                  </a:lnTo>
                  <a:lnTo>
                    <a:pt x="2209" y="1881"/>
                  </a:lnTo>
                  <a:lnTo>
                    <a:pt x="2227" y="1905"/>
                  </a:lnTo>
                  <a:lnTo>
                    <a:pt x="2246" y="1927"/>
                  </a:lnTo>
                  <a:lnTo>
                    <a:pt x="2267" y="1950"/>
                  </a:lnTo>
                  <a:lnTo>
                    <a:pt x="2287" y="1972"/>
                  </a:lnTo>
                  <a:lnTo>
                    <a:pt x="2310" y="1991"/>
                  </a:lnTo>
                  <a:lnTo>
                    <a:pt x="2335" y="2012"/>
                  </a:lnTo>
                  <a:lnTo>
                    <a:pt x="2361" y="2031"/>
                  </a:lnTo>
                  <a:lnTo>
                    <a:pt x="2389" y="2049"/>
                  </a:lnTo>
                  <a:lnTo>
                    <a:pt x="2416" y="2065"/>
                  </a:lnTo>
                  <a:lnTo>
                    <a:pt x="2447" y="2081"/>
                  </a:lnTo>
                  <a:lnTo>
                    <a:pt x="2479" y="2096"/>
                  </a:lnTo>
                  <a:lnTo>
                    <a:pt x="2511" y="2109"/>
                  </a:lnTo>
                  <a:lnTo>
                    <a:pt x="2547" y="2120"/>
                  </a:lnTo>
                  <a:lnTo>
                    <a:pt x="2583" y="2132"/>
                  </a:lnTo>
                  <a:lnTo>
                    <a:pt x="2621" y="2142"/>
                  </a:lnTo>
                  <a:lnTo>
                    <a:pt x="2658" y="2152"/>
                  </a:lnTo>
                  <a:lnTo>
                    <a:pt x="2698" y="2161"/>
                  </a:lnTo>
                  <a:lnTo>
                    <a:pt x="2737" y="2170"/>
                  </a:lnTo>
                  <a:lnTo>
                    <a:pt x="2777" y="2177"/>
                  </a:lnTo>
                  <a:lnTo>
                    <a:pt x="2817" y="2184"/>
                  </a:lnTo>
                  <a:lnTo>
                    <a:pt x="2857" y="2190"/>
                  </a:lnTo>
                  <a:lnTo>
                    <a:pt x="2898" y="2195"/>
                  </a:lnTo>
                  <a:lnTo>
                    <a:pt x="2939" y="2200"/>
                  </a:lnTo>
                  <a:lnTo>
                    <a:pt x="2980" y="2205"/>
                  </a:lnTo>
                  <a:lnTo>
                    <a:pt x="3021" y="2207"/>
                  </a:lnTo>
                  <a:lnTo>
                    <a:pt x="3062" y="2210"/>
                  </a:lnTo>
                  <a:lnTo>
                    <a:pt x="3102" y="2211"/>
                  </a:lnTo>
                  <a:lnTo>
                    <a:pt x="3142" y="2213"/>
                  </a:lnTo>
                  <a:lnTo>
                    <a:pt x="3183" y="2213"/>
                  </a:lnTo>
                  <a:lnTo>
                    <a:pt x="3222" y="2211"/>
                  </a:lnTo>
                  <a:lnTo>
                    <a:pt x="3261" y="2210"/>
                  </a:lnTo>
                  <a:lnTo>
                    <a:pt x="3299" y="2207"/>
                  </a:lnTo>
                  <a:lnTo>
                    <a:pt x="3337" y="2205"/>
                  </a:lnTo>
                  <a:lnTo>
                    <a:pt x="3374" y="2200"/>
                  </a:lnTo>
                  <a:lnTo>
                    <a:pt x="3410" y="2194"/>
                  </a:lnTo>
                  <a:lnTo>
                    <a:pt x="3445" y="2188"/>
                  </a:lnTo>
                  <a:lnTo>
                    <a:pt x="3479" y="2181"/>
                  </a:lnTo>
                  <a:lnTo>
                    <a:pt x="3512" y="2173"/>
                  </a:lnTo>
                  <a:lnTo>
                    <a:pt x="3544" y="2165"/>
                  </a:lnTo>
                  <a:lnTo>
                    <a:pt x="3576" y="2155"/>
                  </a:lnTo>
                  <a:lnTo>
                    <a:pt x="3604" y="2143"/>
                  </a:lnTo>
                  <a:lnTo>
                    <a:pt x="3632" y="2132"/>
                  </a:lnTo>
                  <a:lnTo>
                    <a:pt x="3658" y="2119"/>
                  </a:lnTo>
                  <a:lnTo>
                    <a:pt x="3684" y="2105"/>
                  </a:lnTo>
                  <a:lnTo>
                    <a:pt x="3707" y="2090"/>
                  </a:lnTo>
                  <a:lnTo>
                    <a:pt x="3750" y="2062"/>
                  </a:lnTo>
                  <a:lnTo>
                    <a:pt x="3788" y="2039"/>
                  </a:lnTo>
                  <a:lnTo>
                    <a:pt x="3821" y="2020"/>
                  </a:lnTo>
                  <a:lnTo>
                    <a:pt x="3851" y="2008"/>
                  </a:lnTo>
                  <a:lnTo>
                    <a:pt x="3875" y="1999"/>
                  </a:lnTo>
                  <a:lnTo>
                    <a:pt x="3894" y="1995"/>
                  </a:lnTo>
                  <a:lnTo>
                    <a:pt x="3909" y="1996"/>
                  </a:lnTo>
                  <a:lnTo>
                    <a:pt x="3917" y="2004"/>
                  </a:lnTo>
                  <a:lnTo>
                    <a:pt x="3921" y="2014"/>
                  </a:lnTo>
                  <a:lnTo>
                    <a:pt x="3919" y="2032"/>
                  </a:lnTo>
                  <a:lnTo>
                    <a:pt x="3912" y="2054"/>
                  </a:lnTo>
                  <a:lnTo>
                    <a:pt x="3898" y="2080"/>
                  </a:lnTo>
                  <a:lnTo>
                    <a:pt x="3879" y="2112"/>
                  </a:lnTo>
                  <a:lnTo>
                    <a:pt x="3852" y="2150"/>
                  </a:lnTo>
                  <a:lnTo>
                    <a:pt x="3820" y="2193"/>
                  </a:lnTo>
                  <a:lnTo>
                    <a:pt x="3782" y="2240"/>
                  </a:lnTo>
                  <a:lnTo>
                    <a:pt x="3760" y="2267"/>
                  </a:lnTo>
                  <a:lnTo>
                    <a:pt x="3737" y="2292"/>
                  </a:lnTo>
                  <a:lnTo>
                    <a:pt x="3713" y="2319"/>
                  </a:lnTo>
                  <a:lnTo>
                    <a:pt x="3686" y="2346"/>
                  </a:lnTo>
                  <a:lnTo>
                    <a:pt x="3658" y="2374"/>
                  </a:lnTo>
                  <a:lnTo>
                    <a:pt x="3631" y="2402"/>
                  </a:lnTo>
                  <a:lnTo>
                    <a:pt x="3601" y="2430"/>
                  </a:lnTo>
                  <a:lnTo>
                    <a:pt x="3571" y="2458"/>
                  </a:lnTo>
                  <a:lnTo>
                    <a:pt x="3539" y="2487"/>
                  </a:lnTo>
                  <a:lnTo>
                    <a:pt x="3505" y="2516"/>
                  </a:lnTo>
                  <a:lnTo>
                    <a:pt x="3471" y="2543"/>
                  </a:lnTo>
                  <a:lnTo>
                    <a:pt x="3436" y="2572"/>
                  </a:lnTo>
                  <a:lnTo>
                    <a:pt x="3400" y="2600"/>
                  </a:lnTo>
                  <a:lnTo>
                    <a:pt x="3362" y="2627"/>
                  </a:lnTo>
                  <a:lnTo>
                    <a:pt x="3324" y="2655"/>
                  </a:lnTo>
                  <a:lnTo>
                    <a:pt x="3285" y="2682"/>
                  </a:lnTo>
                  <a:lnTo>
                    <a:pt x="3245" y="2709"/>
                  </a:lnTo>
                  <a:lnTo>
                    <a:pt x="3204" y="2735"/>
                  </a:lnTo>
                  <a:lnTo>
                    <a:pt x="3164" y="2760"/>
                  </a:lnTo>
                  <a:lnTo>
                    <a:pt x="3122" y="2783"/>
                  </a:lnTo>
                  <a:lnTo>
                    <a:pt x="3079" y="2807"/>
                  </a:lnTo>
                  <a:lnTo>
                    <a:pt x="3036" y="2830"/>
                  </a:lnTo>
                  <a:lnTo>
                    <a:pt x="2991" y="2852"/>
                  </a:lnTo>
                  <a:lnTo>
                    <a:pt x="2948" y="2872"/>
                  </a:lnTo>
                  <a:lnTo>
                    <a:pt x="2903" y="2891"/>
                  </a:lnTo>
                  <a:lnTo>
                    <a:pt x="2857" y="2910"/>
                  </a:lnTo>
                  <a:lnTo>
                    <a:pt x="2810" y="2926"/>
                  </a:lnTo>
                  <a:lnTo>
                    <a:pt x="2764" y="2942"/>
                  </a:lnTo>
                  <a:lnTo>
                    <a:pt x="2718" y="2956"/>
                  </a:lnTo>
                  <a:lnTo>
                    <a:pt x="2671" y="2968"/>
                  </a:lnTo>
                  <a:lnTo>
                    <a:pt x="2624" y="2980"/>
                  </a:lnTo>
                  <a:lnTo>
                    <a:pt x="2577" y="2989"/>
                  </a:lnTo>
                  <a:lnTo>
                    <a:pt x="2529" y="2997"/>
                  </a:lnTo>
                  <a:lnTo>
                    <a:pt x="2485" y="3005"/>
                  </a:lnTo>
                  <a:lnTo>
                    <a:pt x="2439" y="3013"/>
                  </a:lnTo>
                  <a:lnTo>
                    <a:pt x="2394" y="3020"/>
                  </a:lnTo>
                  <a:lnTo>
                    <a:pt x="2351" y="3027"/>
                  </a:lnTo>
                  <a:lnTo>
                    <a:pt x="2306" y="3033"/>
                  </a:lnTo>
                  <a:lnTo>
                    <a:pt x="2263" y="3040"/>
                  </a:lnTo>
                  <a:lnTo>
                    <a:pt x="2219" y="3044"/>
                  </a:lnTo>
                  <a:lnTo>
                    <a:pt x="2177" y="3049"/>
                  </a:lnTo>
                  <a:lnTo>
                    <a:pt x="2133" y="3053"/>
                  </a:lnTo>
                  <a:lnTo>
                    <a:pt x="2089" y="3055"/>
                  </a:lnTo>
                  <a:lnTo>
                    <a:pt x="2045" y="3056"/>
                  </a:lnTo>
                  <a:lnTo>
                    <a:pt x="2002" y="3056"/>
                  </a:lnTo>
                  <a:lnTo>
                    <a:pt x="1957" y="3056"/>
                  </a:lnTo>
                  <a:lnTo>
                    <a:pt x="1912" y="3054"/>
                  </a:lnTo>
                  <a:lnTo>
                    <a:pt x="1867" y="3050"/>
                  </a:lnTo>
                  <a:lnTo>
                    <a:pt x="1821" y="3046"/>
                  </a:lnTo>
                  <a:lnTo>
                    <a:pt x="1772" y="3040"/>
                  </a:lnTo>
                  <a:lnTo>
                    <a:pt x="1725" y="3032"/>
                  </a:lnTo>
                  <a:lnTo>
                    <a:pt x="1675" y="3023"/>
                  </a:lnTo>
                  <a:lnTo>
                    <a:pt x="1626" y="3011"/>
                  </a:lnTo>
                  <a:lnTo>
                    <a:pt x="1574" y="2998"/>
                  </a:lnTo>
                  <a:lnTo>
                    <a:pt x="1522" y="2983"/>
                  </a:lnTo>
                  <a:lnTo>
                    <a:pt x="1467" y="2967"/>
                  </a:lnTo>
                  <a:lnTo>
                    <a:pt x="1412" y="2948"/>
                  </a:lnTo>
                  <a:lnTo>
                    <a:pt x="1354" y="2926"/>
                  </a:lnTo>
                  <a:lnTo>
                    <a:pt x="1295" y="2903"/>
                  </a:lnTo>
                  <a:lnTo>
                    <a:pt x="1234" y="2877"/>
                  </a:lnTo>
                  <a:lnTo>
                    <a:pt x="1172" y="2850"/>
                  </a:lnTo>
                  <a:lnTo>
                    <a:pt x="1107" y="2820"/>
                  </a:lnTo>
                  <a:lnTo>
                    <a:pt x="1039" y="2786"/>
                  </a:lnTo>
                  <a:lnTo>
                    <a:pt x="970" y="2751"/>
                  </a:lnTo>
                  <a:lnTo>
                    <a:pt x="914" y="2703"/>
                  </a:lnTo>
                  <a:lnTo>
                    <a:pt x="859" y="2657"/>
                  </a:lnTo>
                  <a:lnTo>
                    <a:pt x="806" y="2612"/>
                  </a:lnTo>
                  <a:lnTo>
                    <a:pt x="754" y="2569"/>
                  </a:lnTo>
                  <a:lnTo>
                    <a:pt x="705" y="2525"/>
                  </a:lnTo>
                  <a:lnTo>
                    <a:pt x="657" y="2483"/>
                  </a:lnTo>
                  <a:lnTo>
                    <a:pt x="612" y="2442"/>
                  </a:lnTo>
                  <a:lnTo>
                    <a:pt x="568" y="2400"/>
                  </a:lnTo>
                  <a:lnTo>
                    <a:pt x="527" y="2359"/>
                  </a:lnTo>
                  <a:lnTo>
                    <a:pt x="486" y="2317"/>
                  </a:lnTo>
                  <a:lnTo>
                    <a:pt x="448" y="2276"/>
                  </a:lnTo>
                  <a:lnTo>
                    <a:pt x="411" y="2234"/>
                  </a:lnTo>
                  <a:lnTo>
                    <a:pt x="377" y="2192"/>
                  </a:lnTo>
                  <a:lnTo>
                    <a:pt x="343" y="2148"/>
                  </a:lnTo>
                  <a:lnTo>
                    <a:pt x="312" y="2103"/>
                  </a:lnTo>
                  <a:lnTo>
                    <a:pt x="282" y="2058"/>
                  </a:lnTo>
                  <a:lnTo>
                    <a:pt x="255" y="2011"/>
                  </a:lnTo>
                  <a:lnTo>
                    <a:pt x="227" y="1963"/>
                  </a:lnTo>
                  <a:lnTo>
                    <a:pt x="203" y="1912"/>
                  </a:lnTo>
                  <a:lnTo>
                    <a:pt x="179" y="1859"/>
                  </a:lnTo>
                  <a:lnTo>
                    <a:pt x="157" y="1805"/>
                  </a:lnTo>
                  <a:lnTo>
                    <a:pt x="135" y="1747"/>
                  </a:lnTo>
                  <a:lnTo>
                    <a:pt x="116" y="1688"/>
                  </a:lnTo>
                  <a:lnTo>
                    <a:pt x="98" y="1626"/>
                  </a:lnTo>
                  <a:lnTo>
                    <a:pt x="81" y="1562"/>
                  </a:lnTo>
                  <a:lnTo>
                    <a:pt x="66" y="1493"/>
                  </a:lnTo>
                  <a:lnTo>
                    <a:pt x="52" y="1421"/>
                  </a:lnTo>
                  <a:lnTo>
                    <a:pt x="39" y="1346"/>
                  </a:lnTo>
                  <a:lnTo>
                    <a:pt x="28" y="1268"/>
                  </a:lnTo>
                  <a:lnTo>
                    <a:pt x="17" y="1185"/>
                  </a:lnTo>
                  <a:lnTo>
                    <a:pt x="8" y="1098"/>
                  </a:lnTo>
                  <a:lnTo>
                    <a:pt x="0" y="1010"/>
                  </a:lnTo>
                </a:path>
              </a:pathLst>
            </a:custGeom>
            <a:noFill/>
            <a:ln w="0">
              <a:solidFill>
                <a:srgbClr val="000000"/>
              </a:solidFill>
              <a:prstDash val="solid"/>
              <a:round/>
              <a:headEnd/>
              <a:tailEnd/>
            </a:ln>
          </p:spPr>
          <p:txBody>
            <a:bodyPr/>
            <a:lstStyle/>
            <a:p>
              <a:endParaRPr lang="en-US"/>
            </a:p>
          </p:txBody>
        </p:sp>
        <p:sp>
          <p:nvSpPr>
            <p:cNvPr id="138251" name="Freeform 12"/>
            <p:cNvSpPr>
              <a:spLocks/>
            </p:cNvSpPr>
            <p:nvPr/>
          </p:nvSpPr>
          <p:spPr bwMode="auto">
            <a:xfrm>
              <a:off x="2212" y="2302"/>
              <a:ext cx="253" cy="277"/>
            </a:xfrm>
            <a:custGeom>
              <a:avLst/>
              <a:gdLst>
                <a:gd name="T0" fmla="*/ 280 w 506"/>
                <a:gd name="T1" fmla="*/ 3 h 553"/>
                <a:gd name="T2" fmla="*/ 328 w 506"/>
                <a:gd name="T3" fmla="*/ 13 h 553"/>
                <a:gd name="T4" fmla="*/ 373 w 506"/>
                <a:gd name="T5" fmla="*/ 34 h 553"/>
                <a:gd name="T6" fmla="*/ 414 w 506"/>
                <a:gd name="T7" fmla="*/ 64 h 553"/>
                <a:gd name="T8" fmla="*/ 448 w 506"/>
                <a:gd name="T9" fmla="*/ 101 h 553"/>
                <a:gd name="T10" fmla="*/ 476 w 506"/>
                <a:gd name="T11" fmla="*/ 146 h 553"/>
                <a:gd name="T12" fmla="*/ 495 w 506"/>
                <a:gd name="T13" fmla="*/ 195 h 553"/>
                <a:gd name="T14" fmla="*/ 506 w 506"/>
                <a:gd name="T15" fmla="*/ 248 h 553"/>
                <a:gd name="T16" fmla="*/ 506 w 506"/>
                <a:gd name="T17" fmla="*/ 306 h 553"/>
                <a:gd name="T18" fmla="*/ 495 w 506"/>
                <a:gd name="T19" fmla="*/ 358 h 553"/>
                <a:gd name="T20" fmla="*/ 476 w 506"/>
                <a:gd name="T21" fmla="*/ 407 h 553"/>
                <a:gd name="T22" fmla="*/ 448 w 506"/>
                <a:gd name="T23" fmla="*/ 452 h 553"/>
                <a:gd name="T24" fmla="*/ 414 w 506"/>
                <a:gd name="T25" fmla="*/ 490 h 553"/>
                <a:gd name="T26" fmla="*/ 373 w 506"/>
                <a:gd name="T27" fmla="*/ 520 h 553"/>
                <a:gd name="T28" fmla="*/ 328 w 506"/>
                <a:gd name="T29" fmla="*/ 541 h 553"/>
                <a:gd name="T30" fmla="*/ 280 w 506"/>
                <a:gd name="T31" fmla="*/ 551 h 553"/>
                <a:gd name="T32" fmla="*/ 228 w 506"/>
                <a:gd name="T33" fmla="*/ 551 h 553"/>
                <a:gd name="T34" fmla="*/ 178 w 506"/>
                <a:gd name="T35" fmla="*/ 541 h 553"/>
                <a:gd name="T36" fmla="*/ 132 w 506"/>
                <a:gd name="T37" fmla="*/ 520 h 553"/>
                <a:gd name="T38" fmla="*/ 92 w 506"/>
                <a:gd name="T39" fmla="*/ 490 h 553"/>
                <a:gd name="T40" fmla="*/ 59 w 506"/>
                <a:gd name="T41" fmla="*/ 452 h 553"/>
                <a:gd name="T42" fmla="*/ 31 w 506"/>
                <a:gd name="T43" fmla="*/ 407 h 553"/>
                <a:gd name="T44" fmla="*/ 11 w 506"/>
                <a:gd name="T45" fmla="*/ 358 h 553"/>
                <a:gd name="T46" fmla="*/ 1 w 506"/>
                <a:gd name="T47" fmla="*/ 306 h 553"/>
                <a:gd name="T48" fmla="*/ 1 w 506"/>
                <a:gd name="T49" fmla="*/ 248 h 553"/>
                <a:gd name="T50" fmla="*/ 11 w 506"/>
                <a:gd name="T51" fmla="*/ 195 h 553"/>
                <a:gd name="T52" fmla="*/ 31 w 506"/>
                <a:gd name="T53" fmla="*/ 146 h 553"/>
                <a:gd name="T54" fmla="*/ 59 w 506"/>
                <a:gd name="T55" fmla="*/ 101 h 553"/>
                <a:gd name="T56" fmla="*/ 92 w 506"/>
                <a:gd name="T57" fmla="*/ 64 h 553"/>
                <a:gd name="T58" fmla="*/ 132 w 506"/>
                <a:gd name="T59" fmla="*/ 34 h 553"/>
                <a:gd name="T60" fmla="*/ 178 w 506"/>
                <a:gd name="T61" fmla="*/ 13 h 553"/>
                <a:gd name="T62" fmla="*/ 228 w 506"/>
                <a:gd name="T63" fmla="*/ 3 h 5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6"/>
                <a:gd name="T97" fmla="*/ 0 h 553"/>
                <a:gd name="T98" fmla="*/ 506 w 506"/>
                <a:gd name="T99" fmla="*/ 553 h 5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6" h="553">
                  <a:moveTo>
                    <a:pt x="253" y="0"/>
                  </a:moveTo>
                  <a:lnTo>
                    <a:pt x="280" y="3"/>
                  </a:lnTo>
                  <a:lnTo>
                    <a:pt x="304" y="6"/>
                  </a:lnTo>
                  <a:lnTo>
                    <a:pt x="328" y="13"/>
                  </a:lnTo>
                  <a:lnTo>
                    <a:pt x="352" y="22"/>
                  </a:lnTo>
                  <a:lnTo>
                    <a:pt x="373" y="34"/>
                  </a:lnTo>
                  <a:lnTo>
                    <a:pt x="395" y="48"/>
                  </a:lnTo>
                  <a:lnTo>
                    <a:pt x="414" y="64"/>
                  </a:lnTo>
                  <a:lnTo>
                    <a:pt x="432" y="82"/>
                  </a:lnTo>
                  <a:lnTo>
                    <a:pt x="448" y="101"/>
                  </a:lnTo>
                  <a:lnTo>
                    <a:pt x="463" y="124"/>
                  </a:lnTo>
                  <a:lnTo>
                    <a:pt x="476" y="146"/>
                  </a:lnTo>
                  <a:lnTo>
                    <a:pt x="486" y="170"/>
                  </a:lnTo>
                  <a:lnTo>
                    <a:pt x="495" y="195"/>
                  </a:lnTo>
                  <a:lnTo>
                    <a:pt x="501" y="222"/>
                  </a:lnTo>
                  <a:lnTo>
                    <a:pt x="506" y="248"/>
                  </a:lnTo>
                  <a:lnTo>
                    <a:pt x="506" y="277"/>
                  </a:lnTo>
                  <a:lnTo>
                    <a:pt x="506" y="306"/>
                  </a:lnTo>
                  <a:lnTo>
                    <a:pt x="501" y="332"/>
                  </a:lnTo>
                  <a:lnTo>
                    <a:pt x="495" y="358"/>
                  </a:lnTo>
                  <a:lnTo>
                    <a:pt x="486" y="384"/>
                  </a:lnTo>
                  <a:lnTo>
                    <a:pt x="476" y="407"/>
                  </a:lnTo>
                  <a:lnTo>
                    <a:pt x="463" y="430"/>
                  </a:lnTo>
                  <a:lnTo>
                    <a:pt x="448" y="452"/>
                  </a:lnTo>
                  <a:lnTo>
                    <a:pt x="432" y="472"/>
                  </a:lnTo>
                  <a:lnTo>
                    <a:pt x="414" y="490"/>
                  </a:lnTo>
                  <a:lnTo>
                    <a:pt x="395" y="506"/>
                  </a:lnTo>
                  <a:lnTo>
                    <a:pt x="373" y="520"/>
                  </a:lnTo>
                  <a:lnTo>
                    <a:pt x="352" y="532"/>
                  </a:lnTo>
                  <a:lnTo>
                    <a:pt x="328" y="541"/>
                  </a:lnTo>
                  <a:lnTo>
                    <a:pt x="304" y="548"/>
                  </a:lnTo>
                  <a:lnTo>
                    <a:pt x="280" y="551"/>
                  </a:lnTo>
                  <a:lnTo>
                    <a:pt x="253" y="553"/>
                  </a:lnTo>
                  <a:lnTo>
                    <a:pt x="228" y="551"/>
                  </a:lnTo>
                  <a:lnTo>
                    <a:pt x="203" y="548"/>
                  </a:lnTo>
                  <a:lnTo>
                    <a:pt x="178" y="541"/>
                  </a:lnTo>
                  <a:lnTo>
                    <a:pt x="155" y="532"/>
                  </a:lnTo>
                  <a:lnTo>
                    <a:pt x="132" y="520"/>
                  </a:lnTo>
                  <a:lnTo>
                    <a:pt x="112" y="506"/>
                  </a:lnTo>
                  <a:lnTo>
                    <a:pt x="92" y="490"/>
                  </a:lnTo>
                  <a:lnTo>
                    <a:pt x="75" y="472"/>
                  </a:lnTo>
                  <a:lnTo>
                    <a:pt x="59" y="452"/>
                  </a:lnTo>
                  <a:lnTo>
                    <a:pt x="44" y="430"/>
                  </a:lnTo>
                  <a:lnTo>
                    <a:pt x="31" y="407"/>
                  </a:lnTo>
                  <a:lnTo>
                    <a:pt x="21" y="384"/>
                  </a:lnTo>
                  <a:lnTo>
                    <a:pt x="11" y="358"/>
                  </a:lnTo>
                  <a:lnTo>
                    <a:pt x="6" y="332"/>
                  </a:lnTo>
                  <a:lnTo>
                    <a:pt x="1" y="306"/>
                  </a:lnTo>
                  <a:lnTo>
                    <a:pt x="0" y="277"/>
                  </a:lnTo>
                  <a:lnTo>
                    <a:pt x="1" y="248"/>
                  </a:lnTo>
                  <a:lnTo>
                    <a:pt x="6" y="222"/>
                  </a:lnTo>
                  <a:lnTo>
                    <a:pt x="11" y="195"/>
                  </a:lnTo>
                  <a:lnTo>
                    <a:pt x="21" y="170"/>
                  </a:lnTo>
                  <a:lnTo>
                    <a:pt x="31" y="146"/>
                  </a:lnTo>
                  <a:lnTo>
                    <a:pt x="44" y="124"/>
                  </a:lnTo>
                  <a:lnTo>
                    <a:pt x="59" y="101"/>
                  </a:lnTo>
                  <a:lnTo>
                    <a:pt x="75" y="82"/>
                  </a:lnTo>
                  <a:lnTo>
                    <a:pt x="92" y="64"/>
                  </a:lnTo>
                  <a:lnTo>
                    <a:pt x="112" y="48"/>
                  </a:lnTo>
                  <a:lnTo>
                    <a:pt x="132" y="34"/>
                  </a:lnTo>
                  <a:lnTo>
                    <a:pt x="155" y="22"/>
                  </a:lnTo>
                  <a:lnTo>
                    <a:pt x="178" y="13"/>
                  </a:lnTo>
                  <a:lnTo>
                    <a:pt x="203" y="6"/>
                  </a:lnTo>
                  <a:lnTo>
                    <a:pt x="228" y="3"/>
                  </a:lnTo>
                  <a:lnTo>
                    <a:pt x="253" y="0"/>
                  </a:lnTo>
                  <a:close/>
                </a:path>
              </a:pathLst>
            </a:custGeom>
            <a:solidFill>
              <a:schemeClr val="tx1"/>
            </a:solidFill>
            <a:ln w="9525">
              <a:solidFill>
                <a:schemeClr val="tx1"/>
              </a:solidFill>
              <a:round/>
              <a:headEnd/>
              <a:tailEnd/>
            </a:ln>
          </p:spPr>
          <p:txBody>
            <a:bodyPr/>
            <a:lstStyle/>
            <a:p>
              <a:endParaRPr lang="en-US"/>
            </a:p>
          </p:txBody>
        </p:sp>
        <p:sp>
          <p:nvSpPr>
            <p:cNvPr id="138252" name="Freeform 13"/>
            <p:cNvSpPr>
              <a:spLocks/>
            </p:cNvSpPr>
            <p:nvPr/>
          </p:nvSpPr>
          <p:spPr bwMode="auto">
            <a:xfrm>
              <a:off x="2212" y="2302"/>
              <a:ext cx="253" cy="277"/>
            </a:xfrm>
            <a:custGeom>
              <a:avLst/>
              <a:gdLst>
                <a:gd name="T0" fmla="*/ 253 w 506"/>
                <a:gd name="T1" fmla="*/ 0 h 553"/>
                <a:gd name="T2" fmla="*/ 304 w 506"/>
                <a:gd name="T3" fmla="*/ 6 h 553"/>
                <a:gd name="T4" fmla="*/ 352 w 506"/>
                <a:gd name="T5" fmla="*/ 22 h 553"/>
                <a:gd name="T6" fmla="*/ 395 w 506"/>
                <a:gd name="T7" fmla="*/ 48 h 553"/>
                <a:gd name="T8" fmla="*/ 432 w 506"/>
                <a:gd name="T9" fmla="*/ 82 h 553"/>
                <a:gd name="T10" fmla="*/ 463 w 506"/>
                <a:gd name="T11" fmla="*/ 124 h 553"/>
                <a:gd name="T12" fmla="*/ 486 w 506"/>
                <a:gd name="T13" fmla="*/ 170 h 553"/>
                <a:gd name="T14" fmla="*/ 501 w 506"/>
                <a:gd name="T15" fmla="*/ 222 h 553"/>
                <a:gd name="T16" fmla="*/ 506 w 506"/>
                <a:gd name="T17" fmla="*/ 277 h 553"/>
                <a:gd name="T18" fmla="*/ 506 w 506"/>
                <a:gd name="T19" fmla="*/ 306 h 553"/>
                <a:gd name="T20" fmla="*/ 495 w 506"/>
                <a:gd name="T21" fmla="*/ 358 h 553"/>
                <a:gd name="T22" fmla="*/ 476 w 506"/>
                <a:gd name="T23" fmla="*/ 407 h 553"/>
                <a:gd name="T24" fmla="*/ 448 w 506"/>
                <a:gd name="T25" fmla="*/ 452 h 553"/>
                <a:gd name="T26" fmla="*/ 414 w 506"/>
                <a:gd name="T27" fmla="*/ 490 h 553"/>
                <a:gd name="T28" fmla="*/ 373 w 506"/>
                <a:gd name="T29" fmla="*/ 520 h 553"/>
                <a:gd name="T30" fmla="*/ 328 w 506"/>
                <a:gd name="T31" fmla="*/ 541 h 553"/>
                <a:gd name="T32" fmla="*/ 280 w 506"/>
                <a:gd name="T33" fmla="*/ 551 h 553"/>
                <a:gd name="T34" fmla="*/ 253 w 506"/>
                <a:gd name="T35" fmla="*/ 553 h 553"/>
                <a:gd name="T36" fmla="*/ 203 w 506"/>
                <a:gd name="T37" fmla="*/ 548 h 553"/>
                <a:gd name="T38" fmla="*/ 155 w 506"/>
                <a:gd name="T39" fmla="*/ 532 h 553"/>
                <a:gd name="T40" fmla="*/ 112 w 506"/>
                <a:gd name="T41" fmla="*/ 506 h 553"/>
                <a:gd name="T42" fmla="*/ 75 w 506"/>
                <a:gd name="T43" fmla="*/ 472 h 553"/>
                <a:gd name="T44" fmla="*/ 44 w 506"/>
                <a:gd name="T45" fmla="*/ 430 h 553"/>
                <a:gd name="T46" fmla="*/ 21 w 506"/>
                <a:gd name="T47" fmla="*/ 384 h 553"/>
                <a:gd name="T48" fmla="*/ 6 w 506"/>
                <a:gd name="T49" fmla="*/ 332 h 553"/>
                <a:gd name="T50" fmla="*/ 0 w 506"/>
                <a:gd name="T51" fmla="*/ 277 h 553"/>
                <a:gd name="T52" fmla="*/ 1 w 506"/>
                <a:gd name="T53" fmla="*/ 248 h 553"/>
                <a:gd name="T54" fmla="*/ 11 w 506"/>
                <a:gd name="T55" fmla="*/ 195 h 553"/>
                <a:gd name="T56" fmla="*/ 31 w 506"/>
                <a:gd name="T57" fmla="*/ 146 h 553"/>
                <a:gd name="T58" fmla="*/ 59 w 506"/>
                <a:gd name="T59" fmla="*/ 101 h 553"/>
                <a:gd name="T60" fmla="*/ 92 w 506"/>
                <a:gd name="T61" fmla="*/ 64 h 553"/>
                <a:gd name="T62" fmla="*/ 132 w 506"/>
                <a:gd name="T63" fmla="*/ 34 h 553"/>
                <a:gd name="T64" fmla="*/ 178 w 506"/>
                <a:gd name="T65" fmla="*/ 13 h 553"/>
                <a:gd name="T66" fmla="*/ 228 w 506"/>
                <a:gd name="T67" fmla="*/ 3 h 5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6"/>
                <a:gd name="T103" fmla="*/ 0 h 553"/>
                <a:gd name="T104" fmla="*/ 506 w 506"/>
                <a:gd name="T105" fmla="*/ 553 h 5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6" h="553">
                  <a:moveTo>
                    <a:pt x="253" y="0"/>
                  </a:moveTo>
                  <a:lnTo>
                    <a:pt x="253" y="0"/>
                  </a:lnTo>
                  <a:lnTo>
                    <a:pt x="280" y="3"/>
                  </a:lnTo>
                  <a:lnTo>
                    <a:pt x="304" y="6"/>
                  </a:lnTo>
                  <a:lnTo>
                    <a:pt x="328" y="13"/>
                  </a:lnTo>
                  <a:lnTo>
                    <a:pt x="352" y="22"/>
                  </a:lnTo>
                  <a:lnTo>
                    <a:pt x="373" y="34"/>
                  </a:lnTo>
                  <a:lnTo>
                    <a:pt x="395" y="48"/>
                  </a:lnTo>
                  <a:lnTo>
                    <a:pt x="414" y="64"/>
                  </a:lnTo>
                  <a:lnTo>
                    <a:pt x="432" y="82"/>
                  </a:lnTo>
                  <a:lnTo>
                    <a:pt x="448" y="101"/>
                  </a:lnTo>
                  <a:lnTo>
                    <a:pt x="463" y="124"/>
                  </a:lnTo>
                  <a:lnTo>
                    <a:pt x="476" y="146"/>
                  </a:lnTo>
                  <a:lnTo>
                    <a:pt x="486" y="170"/>
                  </a:lnTo>
                  <a:lnTo>
                    <a:pt x="495" y="195"/>
                  </a:lnTo>
                  <a:lnTo>
                    <a:pt x="501" y="222"/>
                  </a:lnTo>
                  <a:lnTo>
                    <a:pt x="506" y="248"/>
                  </a:lnTo>
                  <a:lnTo>
                    <a:pt x="506" y="277"/>
                  </a:lnTo>
                  <a:lnTo>
                    <a:pt x="506" y="306"/>
                  </a:lnTo>
                  <a:lnTo>
                    <a:pt x="501" y="332"/>
                  </a:lnTo>
                  <a:lnTo>
                    <a:pt x="495" y="358"/>
                  </a:lnTo>
                  <a:lnTo>
                    <a:pt x="486" y="384"/>
                  </a:lnTo>
                  <a:lnTo>
                    <a:pt x="476" y="407"/>
                  </a:lnTo>
                  <a:lnTo>
                    <a:pt x="463" y="430"/>
                  </a:lnTo>
                  <a:lnTo>
                    <a:pt x="448" y="452"/>
                  </a:lnTo>
                  <a:lnTo>
                    <a:pt x="432" y="472"/>
                  </a:lnTo>
                  <a:lnTo>
                    <a:pt x="414" y="490"/>
                  </a:lnTo>
                  <a:lnTo>
                    <a:pt x="395" y="506"/>
                  </a:lnTo>
                  <a:lnTo>
                    <a:pt x="373" y="520"/>
                  </a:lnTo>
                  <a:lnTo>
                    <a:pt x="352" y="532"/>
                  </a:lnTo>
                  <a:lnTo>
                    <a:pt x="328" y="541"/>
                  </a:lnTo>
                  <a:lnTo>
                    <a:pt x="304" y="548"/>
                  </a:lnTo>
                  <a:lnTo>
                    <a:pt x="280" y="551"/>
                  </a:lnTo>
                  <a:lnTo>
                    <a:pt x="253" y="553"/>
                  </a:lnTo>
                  <a:lnTo>
                    <a:pt x="228" y="551"/>
                  </a:lnTo>
                  <a:lnTo>
                    <a:pt x="203" y="548"/>
                  </a:lnTo>
                  <a:lnTo>
                    <a:pt x="178" y="541"/>
                  </a:lnTo>
                  <a:lnTo>
                    <a:pt x="155" y="532"/>
                  </a:lnTo>
                  <a:lnTo>
                    <a:pt x="132" y="520"/>
                  </a:lnTo>
                  <a:lnTo>
                    <a:pt x="112" y="506"/>
                  </a:lnTo>
                  <a:lnTo>
                    <a:pt x="92" y="490"/>
                  </a:lnTo>
                  <a:lnTo>
                    <a:pt x="75" y="472"/>
                  </a:lnTo>
                  <a:lnTo>
                    <a:pt x="59" y="452"/>
                  </a:lnTo>
                  <a:lnTo>
                    <a:pt x="44" y="430"/>
                  </a:lnTo>
                  <a:lnTo>
                    <a:pt x="31" y="407"/>
                  </a:lnTo>
                  <a:lnTo>
                    <a:pt x="21" y="384"/>
                  </a:lnTo>
                  <a:lnTo>
                    <a:pt x="11" y="358"/>
                  </a:lnTo>
                  <a:lnTo>
                    <a:pt x="6" y="332"/>
                  </a:lnTo>
                  <a:lnTo>
                    <a:pt x="1" y="306"/>
                  </a:lnTo>
                  <a:lnTo>
                    <a:pt x="0" y="277"/>
                  </a:lnTo>
                  <a:lnTo>
                    <a:pt x="1" y="248"/>
                  </a:lnTo>
                  <a:lnTo>
                    <a:pt x="6" y="222"/>
                  </a:lnTo>
                  <a:lnTo>
                    <a:pt x="11" y="195"/>
                  </a:lnTo>
                  <a:lnTo>
                    <a:pt x="21" y="170"/>
                  </a:lnTo>
                  <a:lnTo>
                    <a:pt x="31" y="146"/>
                  </a:lnTo>
                  <a:lnTo>
                    <a:pt x="44" y="124"/>
                  </a:lnTo>
                  <a:lnTo>
                    <a:pt x="59" y="101"/>
                  </a:lnTo>
                  <a:lnTo>
                    <a:pt x="75" y="82"/>
                  </a:lnTo>
                  <a:lnTo>
                    <a:pt x="92" y="64"/>
                  </a:lnTo>
                  <a:lnTo>
                    <a:pt x="112" y="48"/>
                  </a:lnTo>
                  <a:lnTo>
                    <a:pt x="132" y="34"/>
                  </a:lnTo>
                  <a:lnTo>
                    <a:pt x="155" y="22"/>
                  </a:lnTo>
                  <a:lnTo>
                    <a:pt x="178" y="13"/>
                  </a:lnTo>
                  <a:lnTo>
                    <a:pt x="203" y="6"/>
                  </a:lnTo>
                  <a:lnTo>
                    <a:pt x="228" y="3"/>
                  </a:lnTo>
                  <a:lnTo>
                    <a:pt x="253" y="0"/>
                  </a:lnTo>
                </a:path>
              </a:pathLst>
            </a:custGeom>
            <a:noFill/>
            <a:ln w="0">
              <a:solidFill>
                <a:srgbClr val="000000"/>
              </a:solidFill>
              <a:prstDash val="solid"/>
              <a:round/>
              <a:headEnd/>
              <a:tailEnd/>
            </a:ln>
          </p:spPr>
          <p:txBody>
            <a:bodyPr/>
            <a:lstStyle/>
            <a:p>
              <a:endParaRPr lang="en-US"/>
            </a:p>
          </p:txBody>
        </p:sp>
        <p:sp>
          <p:nvSpPr>
            <p:cNvPr id="138253" name="Freeform 14"/>
            <p:cNvSpPr>
              <a:spLocks/>
            </p:cNvSpPr>
            <p:nvPr/>
          </p:nvSpPr>
          <p:spPr bwMode="auto">
            <a:xfrm>
              <a:off x="3286" y="2272"/>
              <a:ext cx="253" cy="251"/>
            </a:xfrm>
            <a:custGeom>
              <a:avLst/>
              <a:gdLst>
                <a:gd name="T0" fmla="*/ 279 w 506"/>
                <a:gd name="T1" fmla="*/ 1 h 502"/>
                <a:gd name="T2" fmla="*/ 327 w 506"/>
                <a:gd name="T3" fmla="*/ 11 h 502"/>
                <a:gd name="T4" fmla="*/ 373 w 506"/>
                <a:gd name="T5" fmla="*/ 31 h 502"/>
                <a:gd name="T6" fmla="*/ 413 w 506"/>
                <a:gd name="T7" fmla="*/ 57 h 502"/>
                <a:gd name="T8" fmla="*/ 447 w 506"/>
                <a:gd name="T9" fmla="*/ 91 h 502"/>
                <a:gd name="T10" fmla="*/ 475 w 506"/>
                <a:gd name="T11" fmla="*/ 132 h 502"/>
                <a:gd name="T12" fmla="*/ 494 w 506"/>
                <a:gd name="T13" fmla="*/ 177 h 502"/>
                <a:gd name="T14" fmla="*/ 505 w 506"/>
                <a:gd name="T15" fmla="*/ 225 h 502"/>
                <a:gd name="T16" fmla="*/ 505 w 506"/>
                <a:gd name="T17" fmla="*/ 277 h 502"/>
                <a:gd name="T18" fmla="*/ 494 w 506"/>
                <a:gd name="T19" fmla="*/ 326 h 502"/>
                <a:gd name="T20" fmla="*/ 475 w 506"/>
                <a:gd name="T21" fmla="*/ 372 h 502"/>
                <a:gd name="T22" fmla="*/ 447 w 506"/>
                <a:gd name="T23" fmla="*/ 410 h 502"/>
                <a:gd name="T24" fmla="*/ 413 w 506"/>
                <a:gd name="T25" fmla="*/ 443 h 502"/>
                <a:gd name="T26" fmla="*/ 373 w 506"/>
                <a:gd name="T27" fmla="*/ 471 h 502"/>
                <a:gd name="T28" fmla="*/ 327 w 506"/>
                <a:gd name="T29" fmla="*/ 490 h 502"/>
                <a:gd name="T30" fmla="*/ 279 w 506"/>
                <a:gd name="T31" fmla="*/ 501 h 502"/>
                <a:gd name="T32" fmla="*/ 227 w 506"/>
                <a:gd name="T33" fmla="*/ 501 h 502"/>
                <a:gd name="T34" fmla="*/ 177 w 506"/>
                <a:gd name="T35" fmla="*/ 490 h 502"/>
                <a:gd name="T36" fmla="*/ 132 w 506"/>
                <a:gd name="T37" fmla="*/ 471 h 502"/>
                <a:gd name="T38" fmla="*/ 92 w 506"/>
                <a:gd name="T39" fmla="*/ 443 h 502"/>
                <a:gd name="T40" fmla="*/ 57 w 506"/>
                <a:gd name="T41" fmla="*/ 410 h 502"/>
                <a:gd name="T42" fmla="*/ 30 w 506"/>
                <a:gd name="T43" fmla="*/ 372 h 502"/>
                <a:gd name="T44" fmla="*/ 10 w 506"/>
                <a:gd name="T45" fmla="*/ 326 h 502"/>
                <a:gd name="T46" fmla="*/ 0 w 506"/>
                <a:gd name="T47" fmla="*/ 277 h 502"/>
                <a:gd name="T48" fmla="*/ 0 w 506"/>
                <a:gd name="T49" fmla="*/ 225 h 502"/>
                <a:gd name="T50" fmla="*/ 10 w 506"/>
                <a:gd name="T51" fmla="*/ 177 h 502"/>
                <a:gd name="T52" fmla="*/ 30 w 506"/>
                <a:gd name="T53" fmla="*/ 132 h 502"/>
                <a:gd name="T54" fmla="*/ 57 w 506"/>
                <a:gd name="T55" fmla="*/ 91 h 502"/>
                <a:gd name="T56" fmla="*/ 92 w 506"/>
                <a:gd name="T57" fmla="*/ 57 h 502"/>
                <a:gd name="T58" fmla="*/ 132 w 506"/>
                <a:gd name="T59" fmla="*/ 31 h 502"/>
                <a:gd name="T60" fmla="*/ 177 w 506"/>
                <a:gd name="T61" fmla="*/ 11 h 502"/>
                <a:gd name="T62" fmla="*/ 227 w 506"/>
                <a:gd name="T63" fmla="*/ 1 h 5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6"/>
                <a:gd name="T97" fmla="*/ 0 h 502"/>
                <a:gd name="T98" fmla="*/ 506 w 506"/>
                <a:gd name="T99" fmla="*/ 502 h 5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6" h="502">
                  <a:moveTo>
                    <a:pt x="253" y="0"/>
                  </a:moveTo>
                  <a:lnTo>
                    <a:pt x="279" y="1"/>
                  </a:lnTo>
                  <a:lnTo>
                    <a:pt x="304" y="5"/>
                  </a:lnTo>
                  <a:lnTo>
                    <a:pt x="327" y="11"/>
                  </a:lnTo>
                  <a:lnTo>
                    <a:pt x="351" y="19"/>
                  </a:lnTo>
                  <a:lnTo>
                    <a:pt x="373" y="31"/>
                  </a:lnTo>
                  <a:lnTo>
                    <a:pt x="394" y="43"/>
                  </a:lnTo>
                  <a:lnTo>
                    <a:pt x="413" y="57"/>
                  </a:lnTo>
                  <a:lnTo>
                    <a:pt x="432" y="73"/>
                  </a:lnTo>
                  <a:lnTo>
                    <a:pt x="447" y="91"/>
                  </a:lnTo>
                  <a:lnTo>
                    <a:pt x="462" y="110"/>
                  </a:lnTo>
                  <a:lnTo>
                    <a:pt x="475" y="132"/>
                  </a:lnTo>
                  <a:lnTo>
                    <a:pt x="485" y="154"/>
                  </a:lnTo>
                  <a:lnTo>
                    <a:pt x="494" y="177"/>
                  </a:lnTo>
                  <a:lnTo>
                    <a:pt x="500" y="201"/>
                  </a:lnTo>
                  <a:lnTo>
                    <a:pt x="505" y="225"/>
                  </a:lnTo>
                  <a:lnTo>
                    <a:pt x="506" y="252"/>
                  </a:lnTo>
                  <a:lnTo>
                    <a:pt x="505" y="277"/>
                  </a:lnTo>
                  <a:lnTo>
                    <a:pt x="500" y="303"/>
                  </a:lnTo>
                  <a:lnTo>
                    <a:pt x="494" y="326"/>
                  </a:lnTo>
                  <a:lnTo>
                    <a:pt x="485" y="349"/>
                  </a:lnTo>
                  <a:lnTo>
                    <a:pt x="475" y="372"/>
                  </a:lnTo>
                  <a:lnTo>
                    <a:pt x="462" y="390"/>
                  </a:lnTo>
                  <a:lnTo>
                    <a:pt x="447" y="410"/>
                  </a:lnTo>
                  <a:lnTo>
                    <a:pt x="432" y="428"/>
                  </a:lnTo>
                  <a:lnTo>
                    <a:pt x="413" y="443"/>
                  </a:lnTo>
                  <a:lnTo>
                    <a:pt x="394" y="458"/>
                  </a:lnTo>
                  <a:lnTo>
                    <a:pt x="373" y="471"/>
                  </a:lnTo>
                  <a:lnTo>
                    <a:pt x="351" y="481"/>
                  </a:lnTo>
                  <a:lnTo>
                    <a:pt x="327" y="490"/>
                  </a:lnTo>
                  <a:lnTo>
                    <a:pt x="304" y="496"/>
                  </a:lnTo>
                  <a:lnTo>
                    <a:pt x="279" y="501"/>
                  </a:lnTo>
                  <a:lnTo>
                    <a:pt x="253" y="502"/>
                  </a:lnTo>
                  <a:lnTo>
                    <a:pt x="227" y="501"/>
                  </a:lnTo>
                  <a:lnTo>
                    <a:pt x="203" y="496"/>
                  </a:lnTo>
                  <a:lnTo>
                    <a:pt x="177" y="490"/>
                  </a:lnTo>
                  <a:lnTo>
                    <a:pt x="154" y="481"/>
                  </a:lnTo>
                  <a:lnTo>
                    <a:pt x="132" y="471"/>
                  </a:lnTo>
                  <a:lnTo>
                    <a:pt x="110" y="458"/>
                  </a:lnTo>
                  <a:lnTo>
                    <a:pt x="92" y="443"/>
                  </a:lnTo>
                  <a:lnTo>
                    <a:pt x="74" y="428"/>
                  </a:lnTo>
                  <a:lnTo>
                    <a:pt x="57" y="410"/>
                  </a:lnTo>
                  <a:lnTo>
                    <a:pt x="42" y="390"/>
                  </a:lnTo>
                  <a:lnTo>
                    <a:pt x="30" y="372"/>
                  </a:lnTo>
                  <a:lnTo>
                    <a:pt x="19" y="349"/>
                  </a:lnTo>
                  <a:lnTo>
                    <a:pt x="10" y="326"/>
                  </a:lnTo>
                  <a:lnTo>
                    <a:pt x="4" y="303"/>
                  </a:lnTo>
                  <a:lnTo>
                    <a:pt x="0" y="277"/>
                  </a:lnTo>
                  <a:lnTo>
                    <a:pt x="0" y="252"/>
                  </a:lnTo>
                  <a:lnTo>
                    <a:pt x="0" y="225"/>
                  </a:lnTo>
                  <a:lnTo>
                    <a:pt x="4" y="201"/>
                  </a:lnTo>
                  <a:lnTo>
                    <a:pt x="10" y="177"/>
                  </a:lnTo>
                  <a:lnTo>
                    <a:pt x="19" y="154"/>
                  </a:lnTo>
                  <a:lnTo>
                    <a:pt x="30" y="132"/>
                  </a:lnTo>
                  <a:lnTo>
                    <a:pt x="42" y="110"/>
                  </a:lnTo>
                  <a:lnTo>
                    <a:pt x="57" y="91"/>
                  </a:lnTo>
                  <a:lnTo>
                    <a:pt x="74" y="73"/>
                  </a:lnTo>
                  <a:lnTo>
                    <a:pt x="92" y="57"/>
                  </a:lnTo>
                  <a:lnTo>
                    <a:pt x="110" y="43"/>
                  </a:lnTo>
                  <a:lnTo>
                    <a:pt x="132" y="31"/>
                  </a:lnTo>
                  <a:lnTo>
                    <a:pt x="154" y="19"/>
                  </a:lnTo>
                  <a:lnTo>
                    <a:pt x="177" y="11"/>
                  </a:lnTo>
                  <a:lnTo>
                    <a:pt x="203" y="5"/>
                  </a:lnTo>
                  <a:lnTo>
                    <a:pt x="227" y="1"/>
                  </a:lnTo>
                  <a:lnTo>
                    <a:pt x="253" y="0"/>
                  </a:lnTo>
                  <a:close/>
                </a:path>
              </a:pathLst>
            </a:custGeom>
            <a:solidFill>
              <a:srgbClr val="FFFFFF"/>
            </a:solidFill>
            <a:ln w="9525">
              <a:noFill/>
              <a:round/>
              <a:headEnd/>
              <a:tailEnd/>
            </a:ln>
          </p:spPr>
          <p:txBody>
            <a:bodyPr/>
            <a:lstStyle/>
            <a:p>
              <a:endParaRPr lang="en-US"/>
            </a:p>
          </p:txBody>
        </p:sp>
        <p:sp>
          <p:nvSpPr>
            <p:cNvPr id="138254" name="Freeform 15"/>
            <p:cNvSpPr>
              <a:spLocks/>
            </p:cNvSpPr>
            <p:nvPr/>
          </p:nvSpPr>
          <p:spPr bwMode="auto">
            <a:xfrm>
              <a:off x="3286" y="2272"/>
              <a:ext cx="253" cy="251"/>
            </a:xfrm>
            <a:custGeom>
              <a:avLst/>
              <a:gdLst>
                <a:gd name="T0" fmla="*/ 253 w 506"/>
                <a:gd name="T1" fmla="*/ 0 h 502"/>
                <a:gd name="T2" fmla="*/ 304 w 506"/>
                <a:gd name="T3" fmla="*/ 5 h 502"/>
                <a:gd name="T4" fmla="*/ 351 w 506"/>
                <a:gd name="T5" fmla="*/ 19 h 502"/>
                <a:gd name="T6" fmla="*/ 394 w 506"/>
                <a:gd name="T7" fmla="*/ 43 h 502"/>
                <a:gd name="T8" fmla="*/ 432 w 506"/>
                <a:gd name="T9" fmla="*/ 73 h 502"/>
                <a:gd name="T10" fmla="*/ 462 w 506"/>
                <a:gd name="T11" fmla="*/ 110 h 502"/>
                <a:gd name="T12" fmla="*/ 485 w 506"/>
                <a:gd name="T13" fmla="*/ 154 h 502"/>
                <a:gd name="T14" fmla="*/ 500 w 506"/>
                <a:gd name="T15" fmla="*/ 201 h 502"/>
                <a:gd name="T16" fmla="*/ 506 w 506"/>
                <a:gd name="T17" fmla="*/ 252 h 502"/>
                <a:gd name="T18" fmla="*/ 505 w 506"/>
                <a:gd name="T19" fmla="*/ 277 h 502"/>
                <a:gd name="T20" fmla="*/ 494 w 506"/>
                <a:gd name="T21" fmla="*/ 326 h 502"/>
                <a:gd name="T22" fmla="*/ 475 w 506"/>
                <a:gd name="T23" fmla="*/ 372 h 502"/>
                <a:gd name="T24" fmla="*/ 447 w 506"/>
                <a:gd name="T25" fmla="*/ 410 h 502"/>
                <a:gd name="T26" fmla="*/ 413 w 506"/>
                <a:gd name="T27" fmla="*/ 443 h 502"/>
                <a:gd name="T28" fmla="*/ 373 w 506"/>
                <a:gd name="T29" fmla="*/ 471 h 502"/>
                <a:gd name="T30" fmla="*/ 327 w 506"/>
                <a:gd name="T31" fmla="*/ 490 h 502"/>
                <a:gd name="T32" fmla="*/ 279 w 506"/>
                <a:gd name="T33" fmla="*/ 501 h 502"/>
                <a:gd name="T34" fmla="*/ 253 w 506"/>
                <a:gd name="T35" fmla="*/ 502 h 502"/>
                <a:gd name="T36" fmla="*/ 203 w 506"/>
                <a:gd name="T37" fmla="*/ 496 h 502"/>
                <a:gd name="T38" fmla="*/ 154 w 506"/>
                <a:gd name="T39" fmla="*/ 481 h 502"/>
                <a:gd name="T40" fmla="*/ 110 w 506"/>
                <a:gd name="T41" fmla="*/ 458 h 502"/>
                <a:gd name="T42" fmla="*/ 74 w 506"/>
                <a:gd name="T43" fmla="*/ 428 h 502"/>
                <a:gd name="T44" fmla="*/ 42 w 506"/>
                <a:gd name="T45" fmla="*/ 390 h 502"/>
                <a:gd name="T46" fmla="*/ 19 w 506"/>
                <a:gd name="T47" fmla="*/ 349 h 502"/>
                <a:gd name="T48" fmla="*/ 4 w 506"/>
                <a:gd name="T49" fmla="*/ 303 h 502"/>
                <a:gd name="T50" fmla="*/ 0 w 506"/>
                <a:gd name="T51" fmla="*/ 252 h 502"/>
                <a:gd name="T52" fmla="*/ 0 w 506"/>
                <a:gd name="T53" fmla="*/ 225 h 502"/>
                <a:gd name="T54" fmla="*/ 10 w 506"/>
                <a:gd name="T55" fmla="*/ 177 h 502"/>
                <a:gd name="T56" fmla="*/ 30 w 506"/>
                <a:gd name="T57" fmla="*/ 132 h 502"/>
                <a:gd name="T58" fmla="*/ 57 w 506"/>
                <a:gd name="T59" fmla="*/ 91 h 502"/>
                <a:gd name="T60" fmla="*/ 92 w 506"/>
                <a:gd name="T61" fmla="*/ 57 h 502"/>
                <a:gd name="T62" fmla="*/ 132 w 506"/>
                <a:gd name="T63" fmla="*/ 31 h 502"/>
                <a:gd name="T64" fmla="*/ 177 w 506"/>
                <a:gd name="T65" fmla="*/ 11 h 502"/>
                <a:gd name="T66" fmla="*/ 227 w 506"/>
                <a:gd name="T67" fmla="*/ 1 h 5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6"/>
                <a:gd name="T103" fmla="*/ 0 h 502"/>
                <a:gd name="T104" fmla="*/ 506 w 506"/>
                <a:gd name="T105" fmla="*/ 502 h 5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6" h="502">
                  <a:moveTo>
                    <a:pt x="253" y="0"/>
                  </a:moveTo>
                  <a:lnTo>
                    <a:pt x="253" y="0"/>
                  </a:lnTo>
                  <a:lnTo>
                    <a:pt x="279" y="1"/>
                  </a:lnTo>
                  <a:lnTo>
                    <a:pt x="304" y="5"/>
                  </a:lnTo>
                  <a:lnTo>
                    <a:pt x="327" y="11"/>
                  </a:lnTo>
                  <a:lnTo>
                    <a:pt x="351" y="19"/>
                  </a:lnTo>
                  <a:lnTo>
                    <a:pt x="373" y="31"/>
                  </a:lnTo>
                  <a:lnTo>
                    <a:pt x="394" y="43"/>
                  </a:lnTo>
                  <a:lnTo>
                    <a:pt x="413" y="57"/>
                  </a:lnTo>
                  <a:lnTo>
                    <a:pt x="432" y="73"/>
                  </a:lnTo>
                  <a:lnTo>
                    <a:pt x="447" y="91"/>
                  </a:lnTo>
                  <a:lnTo>
                    <a:pt x="462" y="110"/>
                  </a:lnTo>
                  <a:lnTo>
                    <a:pt x="475" y="132"/>
                  </a:lnTo>
                  <a:lnTo>
                    <a:pt x="485" y="154"/>
                  </a:lnTo>
                  <a:lnTo>
                    <a:pt x="494" y="177"/>
                  </a:lnTo>
                  <a:lnTo>
                    <a:pt x="500" y="201"/>
                  </a:lnTo>
                  <a:lnTo>
                    <a:pt x="505" y="225"/>
                  </a:lnTo>
                  <a:lnTo>
                    <a:pt x="506" y="252"/>
                  </a:lnTo>
                  <a:lnTo>
                    <a:pt x="505" y="277"/>
                  </a:lnTo>
                  <a:lnTo>
                    <a:pt x="500" y="303"/>
                  </a:lnTo>
                  <a:lnTo>
                    <a:pt x="494" y="326"/>
                  </a:lnTo>
                  <a:lnTo>
                    <a:pt x="485" y="349"/>
                  </a:lnTo>
                  <a:lnTo>
                    <a:pt x="475" y="372"/>
                  </a:lnTo>
                  <a:lnTo>
                    <a:pt x="462" y="390"/>
                  </a:lnTo>
                  <a:lnTo>
                    <a:pt x="447" y="410"/>
                  </a:lnTo>
                  <a:lnTo>
                    <a:pt x="432" y="428"/>
                  </a:lnTo>
                  <a:lnTo>
                    <a:pt x="413" y="443"/>
                  </a:lnTo>
                  <a:lnTo>
                    <a:pt x="394" y="458"/>
                  </a:lnTo>
                  <a:lnTo>
                    <a:pt x="373" y="471"/>
                  </a:lnTo>
                  <a:lnTo>
                    <a:pt x="351" y="481"/>
                  </a:lnTo>
                  <a:lnTo>
                    <a:pt x="327" y="490"/>
                  </a:lnTo>
                  <a:lnTo>
                    <a:pt x="304" y="496"/>
                  </a:lnTo>
                  <a:lnTo>
                    <a:pt x="279" y="501"/>
                  </a:lnTo>
                  <a:lnTo>
                    <a:pt x="253" y="502"/>
                  </a:lnTo>
                  <a:lnTo>
                    <a:pt x="227" y="501"/>
                  </a:lnTo>
                  <a:lnTo>
                    <a:pt x="203" y="496"/>
                  </a:lnTo>
                  <a:lnTo>
                    <a:pt x="177" y="490"/>
                  </a:lnTo>
                  <a:lnTo>
                    <a:pt x="154" y="481"/>
                  </a:lnTo>
                  <a:lnTo>
                    <a:pt x="132" y="471"/>
                  </a:lnTo>
                  <a:lnTo>
                    <a:pt x="110" y="458"/>
                  </a:lnTo>
                  <a:lnTo>
                    <a:pt x="92" y="443"/>
                  </a:lnTo>
                  <a:lnTo>
                    <a:pt x="74" y="428"/>
                  </a:lnTo>
                  <a:lnTo>
                    <a:pt x="57" y="410"/>
                  </a:lnTo>
                  <a:lnTo>
                    <a:pt x="42" y="390"/>
                  </a:lnTo>
                  <a:lnTo>
                    <a:pt x="30" y="372"/>
                  </a:lnTo>
                  <a:lnTo>
                    <a:pt x="19" y="349"/>
                  </a:lnTo>
                  <a:lnTo>
                    <a:pt x="10" y="326"/>
                  </a:lnTo>
                  <a:lnTo>
                    <a:pt x="4" y="303"/>
                  </a:lnTo>
                  <a:lnTo>
                    <a:pt x="0" y="277"/>
                  </a:lnTo>
                  <a:lnTo>
                    <a:pt x="0" y="252"/>
                  </a:lnTo>
                  <a:lnTo>
                    <a:pt x="0" y="225"/>
                  </a:lnTo>
                  <a:lnTo>
                    <a:pt x="4" y="201"/>
                  </a:lnTo>
                  <a:lnTo>
                    <a:pt x="10" y="177"/>
                  </a:lnTo>
                  <a:lnTo>
                    <a:pt x="19" y="154"/>
                  </a:lnTo>
                  <a:lnTo>
                    <a:pt x="30" y="132"/>
                  </a:lnTo>
                  <a:lnTo>
                    <a:pt x="42" y="110"/>
                  </a:lnTo>
                  <a:lnTo>
                    <a:pt x="57" y="91"/>
                  </a:lnTo>
                  <a:lnTo>
                    <a:pt x="74" y="73"/>
                  </a:lnTo>
                  <a:lnTo>
                    <a:pt x="92" y="57"/>
                  </a:lnTo>
                  <a:lnTo>
                    <a:pt x="110" y="43"/>
                  </a:lnTo>
                  <a:lnTo>
                    <a:pt x="132" y="31"/>
                  </a:lnTo>
                  <a:lnTo>
                    <a:pt x="154" y="19"/>
                  </a:lnTo>
                  <a:lnTo>
                    <a:pt x="177" y="11"/>
                  </a:lnTo>
                  <a:lnTo>
                    <a:pt x="203" y="5"/>
                  </a:lnTo>
                  <a:lnTo>
                    <a:pt x="227" y="1"/>
                  </a:lnTo>
                  <a:lnTo>
                    <a:pt x="253" y="0"/>
                  </a:lnTo>
                </a:path>
              </a:pathLst>
            </a:custGeom>
            <a:noFill/>
            <a:ln w="0">
              <a:solidFill>
                <a:schemeClr val="tx1"/>
              </a:solidFill>
              <a:prstDash val="solid"/>
              <a:round/>
              <a:headEnd/>
              <a:tailEnd/>
            </a:ln>
          </p:spPr>
          <p:txBody>
            <a:bodyPr/>
            <a:lstStyle/>
            <a:p>
              <a:endParaRPr lang="en-US"/>
            </a:p>
          </p:txBody>
        </p:sp>
      </p:grpSp>
    </p:spTree>
    <p:extLst>
      <p:ext uri="{BB962C8B-B14F-4D97-AF65-F5344CB8AC3E}">
        <p14:creationId xmlns:p14="http://schemas.microsoft.com/office/powerpoint/2010/main" val="321704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7">
                                            <p:txEl>
                                              <p:pRg st="5" end="5"/>
                                            </p:txEl>
                                          </p:spTgt>
                                        </p:tgtEl>
                                        <p:attrNameLst>
                                          <p:attrName>style.visibility</p:attrName>
                                        </p:attrNameLst>
                                      </p:cBhvr>
                                      <p:to>
                                        <p:strVal val="visible"/>
                                      </p:to>
                                    </p:set>
                                    <p:anim calcmode="lin" valueType="num">
                                      <p:cBhvr additive="base">
                                        <p:cTn id="13" dur="500" fill="hold"/>
                                        <p:tgtEl>
                                          <p:spTgt spid="149507">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5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defRPr/>
            </a:pPr>
            <a:r>
              <a:rPr lang="en-US" sz="2800" dirty="0"/>
              <a:t>Suggested </a:t>
            </a:r>
            <a:r>
              <a:rPr lang="en-US" sz="2800" dirty="0" smtClean="0"/>
              <a:t>Readings: Emotional </a:t>
            </a:r>
            <a:r>
              <a:rPr lang="en-US" sz="2800" dirty="0"/>
              <a:t>Intelligence</a:t>
            </a:r>
          </a:p>
        </p:txBody>
      </p:sp>
      <p:sp>
        <p:nvSpPr>
          <p:cNvPr id="139267" name="Rectangle 3"/>
          <p:cNvSpPr>
            <a:spLocks noGrp="1" noChangeArrowheads="1"/>
          </p:cNvSpPr>
          <p:nvPr>
            <p:ph idx="1"/>
          </p:nvPr>
        </p:nvSpPr>
        <p:spPr/>
        <p:txBody>
          <a:bodyPr/>
          <a:lstStyle/>
          <a:p>
            <a:pPr>
              <a:spcBef>
                <a:spcPts val="1200"/>
              </a:spcBef>
              <a:spcAft>
                <a:spcPts val="2400"/>
              </a:spcAft>
            </a:pPr>
            <a:r>
              <a:rPr lang="en-US" sz="2800" b="1" i="1" dirty="0" smtClean="0">
                <a:solidFill>
                  <a:schemeClr val="tx1"/>
                </a:solidFill>
                <a:latin typeface="Arial" charset="0"/>
                <a:ea typeface="ＭＳ Ｐゴシック" pitchFamily="80" charset="-128"/>
                <a:cs typeface="Arial" charset="0"/>
              </a:rPr>
              <a:t>Working with Emotional Intelligence</a:t>
            </a:r>
            <a:r>
              <a:rPr lang="en-US" sz="2800" i="1" dirty="0" smtClean="0">
                <a:solidFill>
                  <a:schemeClr val="tx1"/>
                </a:solidFill>
                <a:latin typeface="Arial" charset="0"/>
                <a:ea typeface="ＭＳ Ｐゴシック" pitchFamily="80" charset="-128"/>
                <a:cs typeface="Arial" charset="0"/>
              </a:rPr>
              <a:t>,</a:t>
            </a:r>
            <a:r>
              <a:rPr lang="en-US" sz="2800" b="1" i="1" dirty="0" smtClean="0">
                <a:solidFill>
                  <a:schemeClr val="tx1"/>
                </a:solidFill>
                <a:latin typeface="Arial" charset="0"/>
                <a:ea typeface="ＭＳ Ｐゴシック" pitchFamily="80" charset="-128"/>
                <a:cs typeface="Arial" charset="0"/>
              </a:rPr>
              <a:t> </a:t>
            </a:r>
            <a:r>
              <a:rPr lang="en-US" sz="2800" dirty="0" smtClean="0">
                <a:solidFill>
                  <a:schemeClr val="tx1"/>
                </a:solidFill>
                <a:latin typeface="Arial" charset="0"/>
                <a:ea typeface="ＭＳ Ｐゴシック" pitchFamily="80" charset="-128"/>
                <a:cs typeface="Arial" charset="0"/>
              </a:rPr>
              <a:t>Daniel </a:t>
            </a:r>
            <a:r>
              <a:rPr lang="en-US" sz="2800" dirty="0" err="1" smtClean="0">
                <a:solidFill>
                  <a:schemeClr val="tx1"/>
                </a:solidFill>
                <a:latin typeface="Arial" charset="0"/>
                <a:ea typeface="ＭＳ Ｐゴシック" pitchFamily="80" charset="-128"/>
                <a:cs typeface="Arial" charset="0"/>
              </a:rPr>
              <a:t>Goleman</a:t>
            </a:r>
            <a:endParaRPr lang="en-US" sz="2800" dirty="0" smtClean="0">
              <a:solidFill>
                <a:schemeClr val="tx1"/>
              </a:solidFill>
              <a:latin typeface="Arial" charset="0"/>
              <a:ea typeface="ＭＳ Ｐゴシック" pitchFamily="80" charset="-128"/>
              <a:cs typeface="Arial" charset="0"/>
            </a:endParaRPr>
          </a:p>
          <a:p>
            <a:pPr>
              <a:spcBef>
                <a:spcPts val="1200"/>
              </a:spcBef>
              <a:spcAft>
                <a:spcPts val="2400"/>
              </a:spcAft>
            </a:pPr>
            <a:r>
              <a:rPr lang="en-US" sz="2800" b="1" i="1" dirty="0" smtClean="0">
                <a:solidFill>
                  <a:schemeClr val="tx1"/>
                </a:solidFill>
                <a:latin typeface="Arial" charset="0"/>
                <a:ea typeface="ＭＳ Ｐゴシック" pitchFamily="80" charset="-128"/>
                <a:cs typeface="Arial" charset="0"/>
              </a:rPr>
              <a:t>Primal Leadership</a:t>
            </a:r>
            <a:r>
              <a:rPr lang="en-US" sz="2800" i="1" dirty="0" smtClean="0">
                <a:solidFill>
                  <a:schemeClr val="tx1"/>
                </a:solidFill>
                <a:latin typeface="Arial" charset="0"/>
                <a:ea typeface="ＭＳ Ｐゴシック" pitchFamily="80" charset="-128"/>
                <a:cs typeface="Arial" charset="0"/>
              </a:rPr>
              <a:t>,</a:t>
            </a:r>
            <a:r>
              <a:rPr lang="en-US" sz="2800" b="1" i="1" dirty="0" smtClean="0">
                <a:solidFill>
                  <a:schemeClr val="tx1"/>
                </a:solidFill>
                <a:latin typeface="Arial" charset="0"/>
                <a:ea typeface="ＭＳ Ｐゴシック" pitchFamily="80" charset="-128"/>
                <a:cs typeface="Arial" charset="0"/>
              </a:rPr>
              <a:t> </a:t>
            </a:r>
            <a:r>
              <a:rPr lang="en-US" sz="2800" dirty="0" smtClean="0">
                <a:solidFill>
                  <a:schemeClr val="tx1"/>
                </a:solidFill>
                <a:latin typeface="Arial" charset="0"/>
                <a:ea typeface="ＭＳ Ｐゴシック" pitchFamily="80" charset="-128"/>
                <a:cs typeface="Arial" charset="0"/>
              </a:rPr>
              <a:t>Daniel </a:t>
            </a:r>
            <a:r>
              <a:rPr lang="en-US" sz="2800" dirty="0" err="1" smtClean="0">
                <a:solidFill>
                  <a:schemeClr val="tx1"/>
                </a:solidFill>
                <a:latin typeface="Arial" charset="0"/>
                <a:ea typeface="ＭＳ Ｐゴシック" pitchFamily="80" charset="-128"/>
                <a:cs typeface="Arial" charset="0"/>
              </a:rPr>
              <a:t>Goleman</a:t>
            </a:r>
            <a:r>
              <a:rPr lang="en-US" sz="2800" dirty="0" smtClean="0">
                <a:solidFill>
                  <a:schemeClr val="tx1"/>
                </a:solidFill>
                <a:latin typeface="Arial" charset="0"/>
                <a:ea typeface="ＭＳ Ｐゴシック" pitchFamily="80" charset="-128"/>
                <a:cs typeface="Arial" charset="0"/>
              </a:rPr>
              <a:t>, Richard </a:t>
            </a:r>
            <a:r>
              <a:rPr lang="en-US" sz="2800" dirty="0" err="1" smtClean="0">
                <a:solidFill>
                  <a:schemeClr val="tx1"/>
                </a:solidFill>
                <a:latin typeface="Arial" charset="0"/>
                <a:ea typeface="ＭＳ Ｐゴシック" pitchFamily="80" charset="-128"/>
                <a:cs typeface="Arial" charset="0"/>
              </a:rPr>
              <a:t>Boyatzis</a:t>
            </a:r>
            <a:r>
              <a:rPr lang="en-US" sz="2800" dirty="0" smtClean="0">
                <a:solidFill>
                  <a:schemeClr val="tx1"/>
                </a:solidFill>
                <a:latin typeface="Arial" charset="0"/>
                <a:ea typeface="ＭＳ Ｐゴシック" pitchFamily="80" charset="-128"/>
                <a:cs typeface="Arial" charset="0"/>
              </a:rPr>
              <a:t>, and Annie McKee</a:t>
            </a:r>
          </a:p>
          <a:p>
            <a:pPr>
              <a:spcBef>
                <a:spcPts val="1200"/>
              </a:spcBef>
              <a:spcAft>
                <a:spcPts val="2400"/>
              </a:spcAft>
            </a:pPr>
            <a:r>
              <a:rPr lang="en-US" sz="2800" b="1" i="1" dirty="0" smtClean="0">
                <a:solidFill>
                  <a:schemeClr val="tx1"/>
                </a:solidFill>
                <a:latin typeface="Arial" charset="0"/>
                <a:ea typeface="ＭＳ Ｐゴシック" pitchFamily="80" charset="-128"/>
                <a:cs typeface="Arial" charset="0"/>
              </a:rPr>
              <a:t>The Manager’s Pocket Guide to Emotional</a:t>
            </a:r>
            <a:r>
              <a:rPr lang="en-US" sz="2800" dirty="0" smtClean="0">
                <a:solidFill>
                  <a:schemeClr val="tx1"/>
                </a:solidFill>
                <a:latin typeface="Arial" charset="0"/>
                <a:ea typeface="ＭＳ Ｐゴシック" pitchFamily="80" charset="-128"/>
                <a:cs typeface="Arial" charset="0"/>
              </a:rPr>
              <a:t> </a:t>
            </a:r>
            <a:r>
              <a:rPr lang="en-US" sz="2800" b="1" i="1" dirty="0" smtClean="0">
                <a:solidFill>
                  <a:schemeClr val="tx1"/>
                </a:solidFill>
                <a:latin typeface="Arial" charset="0"/>
                <a:ea typeface="ＭＳ Ｐゴシック" pitchFamily="80" charset="-128"/>
                <a:cs typeface="Arial" charset="0"/>
              </a:rPr>
              <a:t>Intelligence</a:t>
            </a:r>
            <a:r>
              <a:rPr lang="en-US" sz="2800" i="1" dirty="0" smtClean="0">
                <a:solidFill>
                  <a:schemeClr val="tx1"/>
                </a:solidFill>
                <a:latin typeface="Arial" charset="0"/>
                <a:ea typeface="ＭＳ Ｐゴシック" pitchFamily="80" charset="-128"/>
                <a:cs typeface="Arial" charset="0"/>
              </a:rPr>
              <a:t>,</a:t>
            </a:r>
            <a:r>
              <a:rPr lang="en-US" sz="2800" b="1" i="1" dirty="0" smtClean="0">
                <a:solidFill>
                  <a:schemeClr val="tx1"/>
                </a:solidFill>
                <a:latin typeface="Arial" charset="0"/>
                <a:ea typeface="ＭＳ Ｐゴシック" pitchFamily="80" charset="-128"/>
                <a:cs typeface="Arial" charset="0"/>
              </a:rPr>
              <a:t> </a:t>
            </a:r>
            <a:r>
              <a:rPr lang="en-US" sz="2800" dirty="0" smtClean="0">
                <a:solidFill>
                  <a:schemeClr val="tx1"/>
                </a:solidFill>
                <a:latin typeface="Arial" charset="0"/>
                <a:ea typeface="ＭＳ Ｐゴシック" pitchFamily="80" charset="-128"/>
                <a:cs typeface="Arial" charset="0"/>
              </a:rPr>
              <a:t>Emily A. </a:t>
            </a:r>
            <a:r>
              <a:rPr lang="en-US" sz="2800" dirty="0" err="1" smtClean="0">
                <a:solidFill>
                  <a:schemeClr val="tx1"/>
                </a:solidFill>
                <a:latin typeface="Arial" charset="0"/>
                <a:ea typeface="ＭＳ Ｐゴシック" pitchFamily="80" charset="-128"/>
                <a:cs typeface="Arial" charset="0"/>
              </a:rPr>
              <a:t>Sterrett</a:t>
            </a:r>
            <a:endParaRPr lang="en-US" sz="28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338181391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a:bodyPr>
          <a:lstStyle/>
          <a:p>
            <a:pPr>
              <a:defRPr/>
            </a:pPr>
            <a:r>
              <a:rPr lang="en-US" sz="3200" dirty="0"/>
              <a:t>More Suggested Reading</a:t>
            </a:r>
          </a:p>
        </p:txBody>
      </p:sp>
      <p:sp>
        <p:nvSpPr>
          <p:cNvPr id="140291" name="Rectangle 3"/>
          <p:cNvSpPr>
            <a:spLocks noGrp="1" noChangeArrowheads="1"/>
          </p:cNvSpPr>
          <p:nvPr>
            <p:ph idx="1"/>
          </p:nvPr>
        </p:nvSpPr>
        <p:spPr/>
        <p:txBody>
          <a:bodyPr/>
          <a:lstStyle/>
          <a:p>
            <a:r>
              <a:rPr lang="en-US" sz="2800" b="1" i="1" dirty="0" smtClean="0">
                <a:solidFill>
                  <a:schemeClr val="tx1"/>
                </a:solidFill>
                <a:latin typeface="Arial" charset="0"/>
                <a:ea typeface="ＭＳ Ｐゴシック" pitchFamily="80" charset="-128"/>
                <a:cs typeface="Arial" charset="0"/>
              </a:rPr>
              <a:t>Leading Resonant Teams</a:t>
            </a:r>
            <a:r>
              <a:rPr lang="en-US" sz="2800" i="1" dirty="0" smtClean="0">
                <a:solidFill>
                  <a:schemeClr val="tx1"/>
                </a:solidFill>
                <a:latin typeface="Arial" charset="0"/>
                <a:ea typeface="ＭＳ Ｐゴシック" pitchFamily="80" charset="-128"/>
                <a:cs typeface="Arial" charset="0"/>
              </a:rPr>
              <a:t>,</a:t>
            </a:r>
            <a:r>
              <a:rPr lang="en-US" sz="2800" dirty="0" smtClean="0">
                <a:solidFill>
                  <a:schemeClr val="tx1"/>
                </a:solidFill>
                <a:latin typeface="Arial" charset="0"/>
                <a:ea typeface="ＭＳ Ｐゴシック" pitchFamily="80" charset="-128"/>
                <a:cs typeface="Arial" charset="0"/>
              </a:rPr>
              <a:t> Daniel </a:t>
            </a:r>
            <a:r>
              <a:rPr lang="en-US" sz="2800" dirty="0" err="1" smtClean="0">
                <a:solidFill>
                  <a:schemeClr val="tx1"/>
                </a:solidFill>
                <a:latin typeface="Arial" charset="0"/>
                <a:ea typeface="ＭＳ Ｐゴシック" pitchFamily="80" charset="-128"/>
                <a:cs typeface="Arial" charset="0"/>
              </a:rPr>
              <a:t>Goleman</a:t>
            </a:r>
            <a:r>
              <a:rPr lang="en-US" sz="2800" dirty="0" smtClean="0">
                <a:solidFill>
                  <a:schemeClr val="tx1"/>
                </a:solidFill>
                <a:latin typeface="Arial" charset="0"/>
                <a:ea typeface="ＭＳ Ｐゴシック" pitchFamily="80" charset="-128"/>
                <a:cs typeface="Arial" charset="0"/>
              </a:rPr>
              <a:t>. </a:t>
            </a:r>
            <a:r>
              <a:rPr lang="en-US" sz="2800" dirty="0" smtClean="0">
                <a:latin typeface="Arial" charset="0"/>
                <a:ea typeface="ＭＳ Ｐゴシック" pitchFamily="80" charset="-128"/>
                <a:cs typeface="Arial" charset="0"/>
                <a:hlinkClick r:id="rId3"/>
              </a:rPr>
              <a:t>www.leadertoleader.org</a:t>
            </a:r>
            <a:r>
              <a:rPr lang="en-US" sz="2800" dirty="0" smtClean="0">
                <a:latin typeface="Arial" charset="0"/>
                <a:ea typeface="ＭＳ Ｐゴシック" pitchFamily="80" charset="-128"/>
                <a:cs typeface="Arial" charset="0"/>
              </a:rPr>
              <a:t>.</a:t>
            </a:r>
          </a:p>
          <a:p>
            <a:endParaRPr lang="en-US" sz="2800" dirty="0" smtClean="0">
              <a:latin typeface="Arial" charset="0"/>
              <a:ea typeface="ＭＳ Ｐゴシック" pitchFamily="80" charset="-128"/>
              <a:cs typeface="Arial" charset="0"/>
            </a:endParaRPr>
          </a:p>
          <a:p>
            <a:r>
              <a:rPr lang="en-US" sz="2800" b="1" i="1" dirty="0" smtClean="0">
                <a:solidFill>
                  <a:schemeClr val="tx1"/>
                </a:solidFill>
                <a:latin typeface="Arial" charset="0"/>
                <a:ea typeface="ＭＳ Ｐゴシック" pitchFamily="80" charset="-128"/>
                <a:cs typeface="Arial" charset="0"/>
              </a:rPr>
              <a:t>The Journey to Authenticity</a:t>
            </a:r>
            <a:r>
              <a:rPr lang="en-US" sz="2800" i="1" dirty="0" smtClean="0">
                <a:solidFill>
                  <a:schemeClr val="tx1"/>
                </a:solidFill>
                <a:latin typeface="Arial" charset="0"/>
                <a:ea typeface="ＭＳ Ｐゴシック" pitchFamily="80" charset="-128"/>
                <a:cs typeface="Arial" charset="0"/>
              </a:rPr>
              <a:t>,</a:t>
            </a:r>
            <a:r>
              <a:rPr lang="en-US" sz="2800" b="1" i="1" dirty="0" smtClean="0">
                <a:solidFill>
                  <a:schemeClr val="tx1"/>
                </a:solidFill>
                <a:latin typeface="Arial" charset="0"/>
                <a:ea typeface="ＭＳ Ｐゴシック" pitchFamily="80" charset="-128"/>
                <a:cs typeface="Arial" charset="0"/>
              </a:rPr>
              <a:t> </a:t>
            </a:r>
            <a:r>
              <a:rPr lang="en-US" sz="2800" dirty="0" smtClean="0">
                <a:solidFill>
                  <a:schemeClr val="tx1"/>
                </a:solidFill>
                <a:latin typeface="Arial" charset="0"/>
                <a:ea typeface="ＭＳ Ｐゴシック" pitchFamily="80" charset="-128"/>
                <a:cs typeface="Arial" charset="0"/>
              </a:rPr>
              <a:t>Bill George. </a:t>
            </a:r>
            <a:r>
              <a:rPr lang="en-US" sz="2800" dirty="0" smtClean="0">
                <a:latin typeface="Arial" charset="0"/>
                <a:ea typeface="ＭＳ Ｐゴシック" pitchFamily="80" charset="-128"/>
                <a:cs typeface="Arial" charset="0"/>
                <a:hlinkClick r:id="rId3"/>
              </a:rPr>
              <a:t>www.leadertoleader.org</a:t>
            </a:r>
            <a:r>
              <a:rPr lang="en-US" sz="2800" dirty="0" smtClean="0">
                <a:latin typeface="Arial" charset="0"/>
                <a:ea typeface="ＭＳ Ｐゴシック" pitchFamily="80" charset="-128"/>
                <a:cs typeface="Arial" charset="0"/>
              </a:rPr>
              <a:t>.</a:t>
            </a:r>
          </a:p>
          <a:p>
            <a:endParaRPr lang="en-US" sz="2800" b="1" i="1" dirty="0" smtClean="0">
              <a:latin typeface="Arial" charset="0"/>
              <a:ea typeface="ＭＳ Ｐゴシック" pitchFamily="80" charset="-128"/>
              <a:cs typeface="Arial" charset="0"/>
            </a:endParaRPr>
          </a:p>
          <a:p>
            <a:r>
              <a:rPr lang="en-US" sz="2800" b="1" i="1" dirty="0" smtClean="0">
                <a:solidFill>
                  <a:schemeClr val="tx1"/>
                </a:solidFill>
                <a:latin typeface="Arial" charset="0"/>
                <a:ea typeface="ＭＳ Ｐゴシック" pitchFamily="80" charset="-128"/>
                <a:cs typeface="Arial" charset="0"/>
              </a:rPr>
              <a:t>Leadership that Gets Results</a:t>
            </a:r>
            <a:r>
              <a:rPr lang="en-US" sz="2800" i="1" dirty="0" smtClean="0">
                <a:solidFill>
                  <a:schemeClr val="tx1"/>
                </a:solidFill>
                <a:latin typeface="Arial" charset="0"/>
                <a:ea typeface="ＭＳ Ｐゴシック" pitchFamily="80" charset="-128"/>
                <a:cs typeface="Arial" charset="0"/>
              </a:rPr>
              <a:t>,</a:t>
            </a:r>
            <a:r>
              <a:rPr lang="en-US" sz="2800" dirty="0" smtClean="0">
                <a:solidFill>
                  <a:schemeClr val="tx1"/>
                </a:solidFill>
                <a:latin typeface="Arial" charset="0"/>
                <a:ea typeface="ＭＳ Ｐゴシック" pitchFamily="80" charset="-128"/>
                <a:cs typeface="Arial" charset="0"/>
              </a:rPr>
              <a:t> </a:t>
            </a:r>
            <a:r>
              <a:rPr lang="en-US" sz="2800" dirty="0" err="1" smtClean="0">
                <a:solidFill>
                  <a:schemeClr val="tx1"/>
                </a:solidFill>
                <a:latin typeface="Arial" charset="0"/>
                <a:ea typeface="ＭＳ Ｐゴシック" pitchFamily="80" charset="-128"/>
                <a:cs typeface="Arial" charset="0"/>
              </a:rPr>
              <a:t>Goleman</a:t>
            </a:r>
            <a:r>
              <a:rPr lang="en-US" sz="2800" dirty="0" smtClean="0">
                <a:solidFill>
                  <a:schemeClr val="tx1"/>
                </a:solidFill>
                <a:latin typeface="Arial" charset="0"/>
                <a:ea typeface="ＭＳ Ｐゴシック" pitchFamily="80" charset="-128"/>
                <a:cs typeface="Arial" charset="0"/>
              </a:rPr>
              <a:t>, D. Harvard Business Review, March-April 2000, </a:t>
            </a:r>
            <a:br>
              <a:rPr lang="en-US" sz="2800" dirty="0" smtClean="0">
                <a:solidFill>
                  <a:schemeClr val="tx1"/>
                </a:solidFill>
                <a:latin typeface="Arial" charset="0"/>
                <a:ea typeface="ＭＳ Ｐゴシック" pitchFamily="80" charset="-128"/>
                <a:cs typeface="Arial" charset="0"/>
              </a:rPr>
            </a:br>
            <a:r>
              <a:rPr lang="en-US" sz="2800" dirty="0" smtClean="0">
                <a:solidFill>
                  <a:schemeClr val="tx1"/>
                </a:solidFill>
                <a:latin typeface="Arial" charset="0"/>
                <a:ea typeface="ＭＳ Ｐゴシック" pitchFamily="80" charset="-128"/>
                <a:cs typeface="Arial" charset="0"/>
              </a:rPr>
              <a:t>82-83.</a:t>
            </a:r>
          </a:p>
        </p:txBody>
      </p:sp>
    </p:spTree>
    <p:extLst>
      <p:ext uri="{BB962C8B-B14F-4D97-AF65-F5344CB8AC3E}">
        <p14:creationId xmlns:p14="http://schemas.microsoft.com/office/powerpoint/2010/main" val="81439123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1146412"/>
            <a:ext cx="7866612" cy="2130188"/>
          </a:xfrm>
        </p:spPr>
        <p:txBody>
          <a:bodyPr>
            <a:normAutofit/>
          </a:bodyPr>
          <a:lstStyle/>
          <a:p>
            <a:pPr>
              <a:defRPr/>
            </a:pPr>
            <a:r>
              <a:rPr lang="en-US" b="1" dirty="0" smtClean="0"/>
              <a:t>Balanced Leadership: </a:t>
            </a:r>
            <a:br>
              <a:rPr lang="en-US" b="1" dirty="0" smtClean="0"/>
            </a:br>
            <a:r>
              <a:rPr lang="en-US" b="1" dirty="0" smtClean="0"/>
              <a:t>The Role of Behavior Styles</a:t>
            </a:r>
            <a:br>
              <a:rPr lang="en-US" b="1" dirty="0" smtClean="0"/>
            </a:br>
            <a:r>
              <a:rPr lang="en-US" b="1" dirty="0" smtClean="0"/>
              <a:t>and Emotional Intelligence</a:t>
            </a:r>
            <a:endParaRPr lang="en-US" b="1" dirty="0"/>
          </a:p>
        </p:txBody>
      </p:sp>
      <p:sp>
        <p:nvSpPr>
          <p:cNvPr id="141315" name="Rectangle 2"/>
          <p:cNvSpPr>
            <a:spLocks noGrp="1" noChangeArrowheads="1"/>
          </p:cNvSpPr>
          <p:nvPr>
            <p:ph type="body" idx="1"/>
          </p:nvPr>
        </p:nvSpPr>
        <p:spPr>
          <a:xfrm>
            <a:off x="609600" y="3276600"/>
            <a:ext cx="7866611" cy="722194"/>
          </a:xfrm>
        </p:spPr>
        <p:txBody>
          <a:bodyPr>
            <a:noAutofit/>
          </a:bodyPr>
          <a:lstStyle/>
          <a:p>
            <a:r>
              <a:rPr lang="en-US" sz="3600" b="1" i="1" dirty="0" smtClean="0">
                <a:solidFill>
                  <a:srgbClr val="CC3300"/>
                </a:solidFill>
                <a:latin typeface="Trebuchet MS" pitchFamily="34" charset="0"/>
                <a:ea typeface="ＭＳ Ｐゴシック" pitchFamily="80" charset="-128"/>
                <a:cs typeface="Arial" charset="0"/>
              </a:rPr>
              <a:t>Thank You!</a:t>
            </a:r>
          </a:p>
        </p:txBody>
      </p:sp>
    </p:spTree>
    <p:extLst>
      <p:ext uri="{BB962C8B-B14F-4D97-AF65-F5344CB8AC3E}">
        <p14:creationId xmlns:p14="http://schemas.microsoft.com/office/powerpoint/2010/main" val="347450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713" name="Group 65"/>
          <p:cNvGraphicFramePr>
            <a:graphicFrameLocks noGrp="1"/>
          </p:cNvGraphicFramePr>
          <p:nvPr>
            <p:ph idx="4294967295"/>
            <p:extLst>
              <p:ext uri="{D42A27DB-BD31-4B8C-83A1-F6EECF244321}">
                <p14:modId xmlns:p14="http://schemas.microsoft.com/office/powerpoint/2010/main" val="4033780536"/>
              </p:ext>
            </p:extLst>
          </p:nvPr>
        </p:nvGraphicFramePr>
        <p:xfrm>
          <a:off x="520700" y="1027112"/>
          <a:ext cx="8102600" cy="4803776"/>
        </p:xfrm>
        <a:graphic>
          <a:graphicData uri="http://schemas.openxmlformats.org/drawingml/2006/table">
            <a:tbl>
              <a:tblPr/>
              <a:tblGrid>
                <a:gridCol w="403225"/>
                <a:gridCol w="1852612"/>
                <a:gridCol w="1852613"/>
                <a:gridCol w="1852612"/>
                <a:gridCol w="1852613"/>
                <a:gridCol w="288925"/>
              </a:tblGrid>
              <a:tr h="2414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A</a:t>
                      </a:r>
                    </a:p>
                  </a:txBody>
                  <a:tcPr anchor="ctr" horzOverflow="overflow">
                    <a:lnL cap="flat">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endParaRPr kumimoji="0" lang="en-US" sz="2800" b="1" i="0" u="sng" strike="noStrike" cap="none" normalizeH="0" baseline="0" dirty="0" smtClean="0">
                        <a:ln>
                          <a:noFill/>
                        </a:ln>
                        <a:solidFill>
                          <a:srgbClr val="7BA62B"/>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Industrious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Persistent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Serious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Exacting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Orderly</a:t>
                      </a: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Critical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Indecisive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Stuffy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Picky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Moralistic</a:t>
                      </a:r>
                      <a:endParaRPr kumimoji="0" lang="en-US" sz="2000" b="0" i="0" u="sng" strike="noStrike" cap="none" normalizeH="0" baseline="0" dirty="0" smtClean="0">
                        <a:ln>
                          <a:noFill/>
                        </a:ln>
                        <a:solidFill>
                          <a:schemeClr val="tx1"/>
                        </a:solidFill>
                        <a:effectLst/>
                        <a:latin typeface="Arial" charset="0"/>
                      </a:endParaRPr>
                    </a:p>
                  </a:txBody>
                  <a:tcPr anchor="ctr" horzOverflow="overflow">
                    <a:lnL>
                      <a:noFill/>
                    </a:lnL>
                    <a:lnR w="38100" cap="flat" cmpd="sng" algn="ctr">
                      <a:solidFill>
                        <a:srgbClr val="7BA62B"/>
                      </a:solidFill>
                      <a:prstDash val="solid"/>
                      <a:round/>
                      <a:headEnd type="none" w="med" len="med"/>
                      <a:tailEnd type="none" w="med" len="med"/>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rgbClr val="7BA62B"/>
                      </a:solidFill>
                      <a:prstDash val="solid"/>
                      <a:round/>
                      <a:headEnd type="none" w="med" len="med"/>
                      <a:tailEnd type="none" w="med" len="med"/>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dirty="0" smtClean="0">
                        <a:ln>
                          <a:noFill/>
                        </a:ln>
                        <a:solidFill>
                          <a:srgbClr val="7BA62B"/>
                        </a:solidFill>
                        <a:effectLst/>
                        <a:latin typeface="Arial" charset="0"/>
                      </a:endParaRP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C</a:t>
                      </a:r>
                    </a:p>
                  </a:txBody>
                  <a:tcPr anchor="ctr" horzOverflow="overflow">
                    <a:lnL>
                      <a:noFill/>
                    </a:lnL>
                    <a:lnR cap="flat">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r>
              <a:tr h="2389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S</a:t>
                      </a:r>
                    </a:p>
                  </a:txBody>
                  <a:tcPr anchor="ctr" horzOverflow="overflow">
                    <a:lnL cap="flat">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a:noFill/>
                    </a:lnL>
                    <a:lnR w="38100" cap="flat" cmpd="sng" algn="ctr">
                      <a:solidFill>
                        <a:srgbClr val="7BA62B"/>
                      </a:solidFill>
                      <a:prstDash val="solid"/>
                      <a:round/>
                      <a:headEnd type="none" w="med" len="med"/>
                      <a:tailEnd type="none" w="med" len="med"/>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38100" cap="flat" cmpd="sng" algn="ctr">
                      <a:solidFill>
                        <a:srgbClr val="7BA62B"/>
                      </a:solidFill>
                      <a:prstDash val="solid"/>
                      <a:round/>
                      <a:headEnd type="none" w="med" len="med"/>
                      <a:tailEnd type="none" w="med" len="med"/>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7BA62B"/>
                        </a:solidFill>
                        <a:effectLst/>
                        <a:latin typeface="Arial" charset="0"/>
                      </a:endParaRP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P</a:t>
                      </a:r>
                    </a:p>
                  </a:txBody>
                  <a:tcPr anchor="ctr" horzOverflow="overflow">
                    <a:lnL>
                      <a:noFill/>
                    </a:lnL>
                    <a:lnR cap="flat">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r>
            </a:tbl>
          </a:graphicData>
        </a:graphic>
      </p:graphicFrame>
      <p:sp>
        <p:nvSpPr>
          <p:cNvPr id="155650" name="Rectangle 2"/>
          <p:cNvSpPr>
            <a:spLocks noGrp="1" noChangeArrowheads="1"/>
          </p:cNvSpPr>
          <p:nvPr>
            <p:ph type="title" idx="4294967295"/>
          </p:nvPr>
        </p:nvSpPr>
        <p:spPr>
          <a:xfrm>
            <a:off x="457200" y="274638"/>
            <a:ext cx="8229600" cy="1143000"/>
          </a:xfrm>
          <a:prstGeom prst="rect">
            <a:avLst/>
          </a:prstGeom>
        </p:spPr>
        <p:txBody>
          <a:bodyPr>
            <a:normAutofit/>
          </a:bodyPr>
          <a:lstStyle/>
          <a:p>
            <a:pPr>
              <a:defRPr/>
            </a:pPr>
            <a:r>
              <a:rPr lang="en-US" sz="3600"/>
              <a:t>Positives and Negatives per Style</a:t>
            </a:r>
          </a:p>
        </p:txBody>
      </p:sp>
    </p:spTree>
    <p:extLst>
      <p:ext uri="{BB962C8B-B14F-4D97-AF65-F5344CB8AC3E}">
        <p14:creationId xmlns:p14="http://schemas.microsoft.com/office/powerpoint/2010/main" val="1971068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sz="4000"/>
              <a:t>Stabilizers</a:t>
            </a:r>
            <a:r>
              <a:rPr lang="en-US"/>
              <a:t> </a:t>
            </a:r>
          </a:p>
        </p:txBody>
      </p:sp>
      <p:sp>
        <p:nvSpPr>
          <p:cNvPr id="19460" name="Rectangle 57"/>
          <p:cNvSpPr>
            <a:spLocks noGrp="1" noChangeArrowheads="1"/>
          </p:cNvSpPr>
          <p:nvPr>
            <p:ph idx="1"/>
          </p:nvPr>
        </p:nvSpPr>
        <p:spPr>
          <a:noFill/>
        </p:spPr>
        <p:txBody>
          <a:bodyPr/>
          <a:lstStyle/>
          <a:p>
            <a:r>
              <a:rPr lang="en-US" dirty="0" smtClean="0">
                <a:solidFill>
                  <a:schemeClr val="tx1"/>
                </a:solidFill>
                <a:latin typeface="Arial" charset="0"/>
                <a:ea typeface="ＭＳ Ｐゴシック" pitchFamily="80" charset="-128"/>
                <a:cs typeface="Arial" charset="0"/>
              </a:rPr>
              <a:t>“Warm and </a:t>
            </a:r>
            <a:r>
              <a:rPr lang="en-US" dirty="0" err="1" smtClean="0">
                <a:solidFill>
                  <a:schemeClr val="tx1"/>
                </a:solidFill>
                <a:latin typeface="Arial" charset="0"/>
                <a:ea typeface="ＭＳ Ｐゴシック" pitchFamily="80" charset="-128"/>
                <a:cs typeface="Arial" charset="0"/>
              </a:rPr>
              <a:t>fuzzies</a:t>
            </a:r>
            <a:r>
              <a:rPr lang="en-US" dirty="0" smtClean="0">
                <a:solidFill>
                  <a:schemeClr val="tx1"/>
                </a:solidFill>
                <a:latin typeface="Arial" charset="0"/>
                <a:ea typeface="ＭＳ Ｐゴシック" pitchFamily="80" charset="-128"/>
                <a:cs typeface="Arial" charset="0"/>
              </a:rPr>
              <a:t>”</a:t>
            </a:r>
          </a:p>
          <a:p>
            <a:r>
              <a:rPr lang="en-US" dirty="0" smtClean="0">
                <a:solidFill>
                  <a:schemeClr val="tx1"/>
                </a:solidFill>
                <a:latin typeface="Arial" charset="0"/>
                <a:ea typeface="ＭＳ Ｐゴシック" pitchFamily="80" charset="-128"/>
                <a:cs typeface="Arial" charset="0"/>
              </a:rPr>
              <a:t>People and friendships are very important</a:t>
            </a:r>
          </a:p>
          <a:p>
            <a:r>
              <a:rPr lang="en-US" dirty="0" smtClean="0">
                <a:solidFill>
                  <a:schemeClr val="tx1"/>
                </a:solidFill>
                <a:latin typeface="Arial" charset="0"/>
                <a:ea typeface="ＭＳ Ｐゴシック" pitchFamily="80" charset="-128"/>
                <a:cs typeface="Arial" charset="0"/>
              </a:rPr>
              <a:t>Good at juggling multiple tasks</a:t>
            </a:r>
          </a:p>
          <a:p>
            <a:r>
              <a:rPr lang="en-US" dirty="0" smtClean="0">
                <a:solidFill>
                  <a:schemeClr val="tx1"/>
                </a:solidFill>
                <a:latin typeface="Arial" charset="0"/>
                <a:ea typeface="ＭＳ Ｐゴシック" pitchFamily="80" charset="-128"/>
                <a:cs typeface="Arial" charset="0"/>
              </a:rPr>
              <a:t>Concerned about feelings of others</a:t>
            </a:r>
          </a:p>
          <a:p>
            <a:r>
              <a:rPr lang="en-US" dirty="0" smtClean="0">
                <a:solidFill>
                  <a:schemeClr val="tx1"/>
                </a:solidFill>
                <a:latin typeface="Arial" charset="0"/>
                <a:ea typeface="ＭＳ Ｐゴシック" pitchFamily="80" charset="-128"/>
                <a:cs typeface="Arial" charset="0"/>
              </a:rPr>
              <a:t>Dependable</a:t>
            </a:r>
          </a:p>
          <a:p>
            <a:r>
              <a:rPr lang="en-US" dirty="0" smtClean="0">
                <a:solidFill>
                  <a:schemeClr val="tx1"/>
                </a:solidFill>
                <a:latin typeface="Arial" charset="0"/>
                <a:ea typeface="ＭＳ Ｐゴシック" pitchFamily="80" charset="-128"/>
                <a:cs typeface="Arial" charset="0"/>
              </a:rPr>
              <a:t>Agreeable; less inclined to speak their mind openly</a:t>
            </a:r>
          </a:p>
          <a:p>
            <a:r>
              <a:rPr lang="en-US" dirty="0" smtClean="0">
                <a:solidFill>
                  <a:schemeClr val="tx1"/>
                </a:solidFill>
                <a:latin typeface="Arial" charset="0"/>
                <a:ea typeface="ＭＳ Ｐゴシック" pitchFamily="80" charset="-128"/>
                <a:cs typeface="Arial" charset="0"/>
              </a:rPr>
              <a:t>Can get hurt feelings or be offended easily</a:t>
            </a:r>
          </a:p>
        </p:txBody>
      </p:sp>
      <p:grpSp>
        <p:nvGrpSpPr>
          <p:cNvPr id="2" name="Group 4"/>
          <p:cNvGrpSpPr>
            <a:grpSpLocks noChangeAspect="1"/>
          </p:cNvGrpSpPr>
          <p:nvPr/>
        </p:nvGrpSpPr>
        <p:grpSpPr bwMode="auto">
          <a:xfrm>
            <a:off x="7485063" y="86876"/>
            <a:ext cx="1406525" cy="1779587"/>
            <a:chOff x="3984" y="240"/>
            <a:chExt cx="977" cy="1237"/>
          </a:xfrm>
        </p:grpSpPr>
        <p:sp>
          <p:nvSpPr>
            <p:cNvPr id="19461" name="AutoShape 5"/>
            <p:cNvSpPr>
              <a:spLocks noChangeAspect="1" noChangeArrowheads="1" noTextEdit="1"/>
            </p:cNvSpPr>
            <p:nvPr/>
          </p:nvSpPr>
          <p:spPr bwMode="auto">
            <a:xfrm>
              <a:off x="3984" y="240"/>
              <a:ext cx="977" cy="1237"/>
            </a:xfrm>
            <a:prstGeom prst="rect">
              <a:avLst/>
            </a:prstGeom>
            <a:noFill/>
            <a:ln w="9525">
              <a:noFill/>
              <a:miter lim="800000"/>
              <a:headEnd/>
              <a:tailEnd/>
            </a:ln>
          </p:spPr>
          <p:txBody>
            <a:bodyPr/>
            <a:lstStyle/>
            <a:p>
              <a:endParaRPr lang="en-US"/>
            </a:p>
          </p:txBody>
        </p:sp>
        <p:sp>
          <p:nvSpPr>
            <p:cNvPr id="22534" name="Freeform 6"/>
            <p:cNvSpPr>
              <a:spLocks/>
            </p:cNvSpPr>
            <p:nvPr/>
          </p:nvSpPr>
          <p:spPr bwMode="auto">
            <a:xfrm>
              <a:off x="3987" y="479"/>
              <a:ext cx="932" cy="996"/>
            </a:xfrm>
            <a:custGeom>
              <a:avLst/>
              <a:gdLst/>
              <a:ahLst/>
              <a:cxnLst>
                <a:cxn ang="0">
                  <a:pos x="856" y="237"/>
                </a:cxn>
                <a:cxn ang="0">
                  <a:pos x="876" y="238"/>
                </a:cxn>
                <a:cxn ang="0">
                  <a:pos x="883" y="213"/>
                </a:cxn>
                <a:cxn ang="0">
                  <a:pos x="868" y="199"/>
                </a:cxn>
                <a:cxn ang="0">
                  <a:pos x="656" y="154"/>
                </a:cxn>
                <a:cxn ang="0">
                  <a:pos x="589" y="347"/>
                </a:cxn>
                <a:cxn ang="0">
                  <a:pos x="592" y="423"/>
                </a:cxn>
                <a:cxn ang="0">
                  <a:pos x="589" y="443"/>
                </a:cxn>
                <a:cxn ang="0">
                  <a:pos x="573" y="527"/>
                </a:cxn>
                <a:cxn ang="0">
                  <a:pos x="539" y="601"/>
                </a:cxn>
                <a:cxn ang="0">
                  <a:pos x="565" y="526"/>
                </a:cxn>
                <a:cxn ang="0">
                  <a:pos x="554" y="432"/>
                </a:cxn>
                <a:cxn ang="0">
                  <a:pos x="418" y="439"/>
                </a:cxn>
                <a:cxn ang="0">
                  <a:pos x="370" y="447"/>
                </a:cxn>
                <a:cxn ang="0">
                  <a:pos x="391" y="507"/>
                </a:cxn>
                <a:cxn ang="0">
                  <a:pos x="439" y="577"/>
                </a:cxn>
                <a:cxn ang="0">
                  <a:pos x="406" y="547"/>
                </a:cxn>
                <a:cxn ang="0">
                  <a:pos x="363" y="446"/>
                </a:cxn>
                <a:cxn ang="0">
                  <a:pos x="357" y="387"/>
                </a:cxn>
                <a:cxn ang="0">
                  <a:pos x="357" y="341"/>
                </a:cxn>
                <a:cxn ang="0">
                  <a:pos x="362" y="215"/>
                </a:cxn>
                <a:cxn ang="0">
                  <a:pos x="417" y="199"/>
                </a:cxn>
                <a:cxn ang="0">
                  <a:pos x="414" y="183"/>
                </a:cxn>
                <a:cxn ang="0">
                  <a:pos x="370" y="161"/>
                </a:cxn>
                <a:cxn ang="0">
                  <a:pos x="371" y="116"/>
                </a:cxn>
                <a:cxn ang="0">
                  <a:pos x="383" y="15"/>
                </a:cxn>
                <a:cxn ang="0">
                  <a:pos x="180" y="124"/>
                </a:cxn>
                <a:cxn ang="0">
                  <a:pos x="162" y="129"/>
                </a:cxn>
                <a:cxn ang="0">
                  <a:pos x="161" y="154"/>
                </a:cxn>
                <a:cxn ang="0">
                  <a:pos x="181" y="161"/>
                </a:cxn>
                <a:cxn ang="0">
                  <a:pos x="210" y="307"/>
                </a:cxn>
                <a:cxn ang="0">
                  <a:pos x="65" y="359"/>
                </a:cxn>
                <a:cxn ang="0">
                  <a:pos x="5" y="505"/>
                </a:cxn>
                <a:cxn ang="0">
                  <a:pos x="12" y="702"/>
                </a:cxn>
                <a:cxn ang="0">
                  <a:pos x="36" y="803"/>
                </a:cxn>
                <a:cxn ang="0">
                  <a:pos x="104" y="624"/>
                </a:cxn>
                <a:cxn ang="0">
                  <a:pos x="139" y="572"/>
                </a:cxn>
                <a:cxn ang="0">
                  <a:pos x="383" y="882"/>
                </a:cxn>
                <a:cxn ang="0">
                  <a:pos x="345" y="685"/>
                </a:cxn>
                <a:cxn ang="0">
                  <a:pos x="344" y="601"/>
                </a:cxn>
                <a:cxn ang="0">
                  <a:pos x="385" y="650"/>
                </a:cxn>
                <a:cxn ang="0">
                  <a:pos x="394" y="672"/>
                </a:cxn>
                <a:cxn ang="0">
                  <a:pos x="367" y="650"/>
                </a:cxn>
                <a:cxn ang="0">
                  <a:pos x="349" y="641"/>
                </a:cxn>
                <a:cxn ang="0">
                  <a:pos x="393" y="856"/>
                </a:cxn>
                <a:cxn ang="0">
                  <a:pos x="427" y="996"/>
                </a:cxn>
                <a:cxn ang="0">
                  <a:pos x="622" y="645"/>
                </a:cxn>
                <a:cxn ang="0">
                  <a:pos x="591" y="675"/>
                </a:cxn>
                <a:cxn ang="0">
                  <a:pos x="597" y="656"/>
                </a:cxn>
                <a:cxn ang="0">
                  <a:pos x="642" y="607"/>
                </a:cxn>
                <a:cxn ang="0">
                  <a:pos x="757" y="792"/>
                </a:cxn>
                <a:cxn ang="0">
                  <a:pos x="769" y="641"/>
                </a:cxn>
                <a:cxn ang="0">
                  <a:pos x="783" y="507"/>
                </a:cxn>
                <a:cxn ang="0">
                  <a:pos x="783" y="624"/>
                </a:cxn>
                <a:cxn ang="0">
                  <a:pos x="772" y="811"/>
                </a:cxn>
                <a:cxn ang="0">
                  <a:pos x="605" y="795"/>
                </a:cxn>
                <a:cxn ang="0">
                  <a:pos x="572" y="931"/>
                </a:cxn>
                <a:cxn ang="0">
                  <a:pos x="679" y="996"/>
                </a:cxn>
                <a:cxn ang="0">
                  <a:pos x="887" y="391"/>
                </a:cxn>
              </a:cxnLst>
              <a:rect l="0" t="0" r="r" b="b"/>
              <a:pathLst>
                <a:path w="932" h="996">
                  <a:moveTo>
                    <a:pt x="849" y="229"/>
                  </a:moveTo>
                  <a:lnTo>
                    <a:pt x="849" y="230"/>
                  </a:lnTo>
                  <a:lnTo>
                    <a:pt x="851" y="231"/>
                  </a:lnTo>
                  <a:lnTo>
                    <a:pt x="853" y="234"/>
                  </a:lnTo>
                  <a:lnTo>
                    <a:pt x="856" y="237"/>
                  </a:lnTo>
                  <a:lnTo>
                    <a:pt x="859" y="238"/>
                  </a:lnTo>
                  <a:lnTo>
                    <a:pt x="863" y="241"/>
                  </a:lnTo>
                  <a:lnTo>
                    <a:pt x="867" y="241"/>
                  </a:lnTo>
                  <a:lnTo>
                    <a:pt x="872" y="241"/>
                  </a:lnTo>
                  <a:lnTo>
                    <a:pt x="876" y="238"/>
                  </a:lnTo>
                  <a:lnTo>
                    <a:pt x="882" y="233"/>
                  </a:lnTo>
                  <a:lnTo>
                    <a:pt x="886" y="227"/>
                  </a:lnTo>
                  <a:lnTo>
                    <a:pt x="886" y="222"/>
                  </a:lnTo>
                  <a:lnTo>
                    <a:pt x="886" y="217"/>
                  </a:lnTo>
                  <a:lnTo>
                    <a:pt x="883" y="213"/>
                  </a:lnTo>
                  <a:lnTo>
                    <a:pt x="881" y="208"/>
                  </a:lnTo>
                  <a:lnTo>
                    <a:pt x="876" y="206"/>
                  </a:lnTo>
                  <a:lnTo>
                    <a:pt x="874" y="203"/>
                  </a:lnTo>
                  <a:lnTo>
                    <a:pt x="870" y="200"/>
                  </a:lnTo>
                  <a:lnTo>
                    <a:pt x="868" y="199"/>
                  </a:lnTo>
                  <a:lnTo>
                    <a:pt x="867" y="199"/>
                  </a:lnTo>
                  <a:lnTo>
                    <a:pt x="932" y="84"/>
                  </a:lnTo>
                  <a:lnTo>
                    <a:pt x="730" y="15"/>
                  </a:lnTo>
                  <a:lnTo>
                    <a:pt x="719" y="118"/>
                  </a:lnTo>
                  <a:lnTo>
                    <a:pt x="656" y="154"/>
                  </a:lnTo>
                  <a:lnTo>
                    <a:pt x="715" y="184"/>
                  </a:lnTo>
                  <a:lnTo>
                    <a:pt x="699" y="336"/>
                  </a:lnTo>
                  <a:lnTo>
                    <a:pt x="584" y="299"/>
                  </a:lnTo>
                  <a:lnTo>
                    <a:pt x="588" y="324"/>
                  </a:lnTo>
                  <a:lnTo>
                    <a:pt x="589" y="347"/>
                  </a:lnTo>
                  <a:lnTo>
                    <a:pt x="591" y="367"/>
                  </a:lnTo>
                  <a:lnTo>
                    <a:pt x="592" y="385"/>
                  </a:lnTo>
                  <a:lnTo>
                    <a:pt x="592" y="400"/>
                  </a:lnTo>
                  <a:lnTo>
                    <a:pt x="592" y="412"/>
                  </a:lnTo>
                  <a:lnTo>
                    <a:pt x="592" y="423"/>
                  </a:lnTo>
                  <a:lnTo>
                    <a:pt x="592" y="429"/>
                  </a:lnTo>
                  <a:lnTo>
                    <a:pt x="591" y="433"/>
                  </a:lnTo>
                  <a:lnTo>
                    <a:pt x="591" y="435"/>
                  </a:lnTo>
                  <a:lnTo>
                    <a:pt x="591" y="437"/>
                  </a:lnTo>
                  <a:lnTo>
                    <a:pt x="589" y="443"/>
                  </a:lnTo>
                  <a:lnTo>
                    <a:pt x="588" y="454"/>
                  </a:lnTo>
                  <a:lnTo>
                    <a:pt x="586" y="467"/>
                  </a:lnTo>
                  <a:lnTo>
                    <a:pt x="582" y="485"/>
                  </a:lnTo>
                  <a:lnTo>
                    <a:pt x="578" y="505"/>
                  </a:lnTo>
                  <a:lnTo>
                    <a:pt x="573" y="527"/>
                  </a:lnTo>
                  <a:lnTo>
                    <a:pt x="565" y="553"/>
                  </a:lnTo>
                  <a:lnTo>
                    <a:pt x="557" y="580"/>
                  </a:lnTo>
                  <a:lnTo>
                    <a:pt x="546" y="608"/>
                  </a:lnTo>
                  <a:lnTo>
                    <a:pt x="538" y="604"/>
                  </a:lnTo>
                  <a:lnTo>
                    <a:pt x="539" y="601"/>
                  </a:lnTo>
                  <a:lnTo>
                    <a:pt x="542" y="593"/>
                  </a:lnTo>
                  <a:lnTo>
                    <a:pt x="547" y="581"/>
                  </a:lnTo>
                  <a:lnTo>
                    <a:pt x="553" y="565"/>
                  </a:lnTo>
                  <a:lnTo>
                    <a:pt x="559" y="546"/>
                  </a:lnTo>
                  <a:lnTo>
                    <a:pt x="565" y="526"/>
                  </a:lnTo>
                  <a:lnTo>
                    <a:pt x="572" y="502"/>
                  </a:lnTo>
                  <a:lnTo>
                    <a:pt x="576" y="479"/>
                  </a:lnTo>
                  <a:lnTo>
                    <a:pt x="580" y="456"/>
                  </a:lnTo>
                  <a:lnTo>
                    <a:pt x="581" y="433"/>
                  </a:lnTo>
                  <a:lnTo>
                    <a:pt x="554" y="432"/>
                  </a:lnTo>
                  <a:lnTo>
                    <a:pt x="525" y="432"/>
                  </a:lnTo>
                  <a:lnTo>
                    <a:pt x="497" y="433"/>
                  </a:lnTo>
                  <a:lnTo>
                    <a:pt x="469" y="435"/>
                  </a:lnTo>
                  <a:lnTo>
                    <a:pt x="443" y="436"/>
                  </a:lnTo>
                  <a:lnTo>
                    <a:pt x="418" y="439"/>
                  </a:lnTo>
                  <a:lnTo>
                    <a:pt x="399" y="440"/>
                  </a:lnTo>
                  <a:lnTo>
                    <a:pt x="383" y="443"/>
                  </a:lnTo>
                  <a:lnTo>
                    <a:pt x="374" y="444"/>
                  </a:lnTo>
                  <a:lnTo>
                    <a:pt x="370" y="444"/>
                  </a:lnTo>
                  <a:lnTo>
                    <a:pt x="370" y="447"/>
                  </a:lnTo>
                  <a:lnTo>
                    <a:pt x="371" y="454"/>
                  </a:lnTo>
                  <a:lnTo>
                    <a:pt x="374" y="463"/>
                  </a:lnTo>
                  <a:lnTo>
                    <a:pt x="378" y="475"/>
                  </a:lnTo>
                  <a:lnTo>
                    <a:pt x="383" y="490"/>
                  </a:lnTo>
                  <a:lnTo>
                    <a:pt x="391" y="507"/>
                  </a:lnTo>
                  <a:lnTo>
                    <a:pt x="399" y="523"/>
                  </a:lnTo>
                  <a:lnTo>
                    <a:pt x="412" y="540"/>
                  </a:lnTo>
                  <a:lnTo>
                    <a:pt x="425" y="558"/>
                  </a:lnTo>
                  <a:lnTo>
                    <a:pt x="441" y="573"/>
                  </a:lnTo>
                  <a:lnTo>
                    <a:pt x="439" y="577"/>
                  </a:lnTo>
                  <a:lnTo>
                    <a:pt x="437" y="576"/>
                  </a:lnTo>
                  <a:lnTo>
                    <a:pt x="432" y="573"/>
                  </a:lnTo>
                  <a:lnTo>
                    <a:pt x="425" y="566"/>
                  </a:lnTo>
                  <a:lnTo>
                    <a:pt x="416" y="558"/>
                  </a:lnTo>
                  <a:lnTo>
                    <a:pt x="406" y="547"/>
                  </a:lnTo>
                  <a:lnTo>
                    <a:pt x="395" y="532"/>
                  </a:lnTo>
                  <a:lnTo>
                    <a:pt x="385" y="516"/>
                  </a:lnTo>
                  <a:lnTo>
                    <a:pt x="376" y="496"/>
                  </a:lnTo>
                  <a:lnTo>
                    <a:pt x="368" y="473"/>
                  </a:lnTo>
                  <a:lnTo>
                    <a:pt x="363" y="446"/>
                  </a:lnTo>
                  <a:lnTo>
                    <a:pt x="362" y="439"/>
                  </a:lnTo>
                  <a:lnTo>
                    <a:pt x="360" y="428"/>
                  </a:lnTo>
                  <a:lnTo>
                    <a:pt x="359" y="416"/>
                  </a:lnTo>
                  <a:lnTo>
                    <a:pt x="357" y="402"/>
                  </a:lnTo>
                  <a:lnTo>
                    <a:pt x="357" y="387"/>
                  </a:lnTo>
                  <a:lnTo>
                    <a:pt x="357" y="374"/>
                  </a:lnTo>
                  <a:lnTo>
                    <a:pt x="357" y="360"/>
                  </a:lnTo>
                  <a:lnTo>
                    <a:pt x="357" y="351"/>
                  </a:lnTo>
                  <a:lnTo>
                    <a:pt x="357" y="344"/>
                  </a:lnTo>
                  <a:lnTo>
                    <a:pt x="357" y="341"/>
                  </a:lnTo>
                  <a:lnTo>
                    <a:pt x="295" y="317"/>
                  </a:lnTo>
                  <a:lnTo>
                    <a:pt x="344" y="219"/>
                  </a:lnTo>
                  <a:lnTo>
                    <a:pt x="347" y="219"/>
                  </a:lnTo>
                  <a:lnTo>
                    <a:pt x="352" y="218"/>
                  </a:lnTo>
                  <a:lnTo>
                    <a:pt x="362" y="215"/>
                  </a:lnTo>
                  <a:lnTo>
                    <a:pt x="372" y="213"/>
                  </a:lnTo>
                  <a:lnTo>
                    <a:pt x="385" y="210"/>
                  </a:lnTo>
                  <a:lnTo>
                    <a:pt x="397" y="206"/>
                  </a:lnTo>
                  <a:lnTo>
                    <a:pt x="408" y="203"/>
                  </a:lnTo>
                  <a:lnTo>
                    <a:pt x="417" y="199"/>
                  </a:lnTo>
                  <a:lnTo>
                    <a:pt x="424" y="196"/>
                  </a:lnTo>
                  <a:lnTo>
                    <a:pt x="427" y="194"/>
                  </a:lnTo>
                  <a:lnTo>
                    <a:pt x="425" y="191"/>
                  </a:lnTo>
                  <a:lnTo>
                    <a:pt x="421" y="187"/>
                  </a:lnTo>
                  <a:lnTo>
                    <a:pt x="414" y="183"/>
                  </a:lnTo>
                  <a:lnTo>
                    <a:pt x="405" y="179"/>
                  </a:lnTo>
                  <a:lnTo>
                    <a:pt x="395" y="173"/>
                  </a:lnTo>
                  <a:lnTo>
                    <a:pt x="386" y="169"/>
                  </a:lnTo>
                  <a:lnTo>
                    <a:pt x="378" y="165"/>
                  </a:lnTo>
                  <a:lnTo>
                    <a:pt x="370" y="161"/>
                  </a:lnTo>
                  <a:lnTo>
                    <a:pt x="364" y="160"/>
                  </a:lnTo>
                  <a:lnTo>
                    <a:pt x="363" y="158"/>
                  </a:lnTo>
                  <a:lnTo>
                    <a:pt x="366" y="149"/>
                  </a:lnTo>
                  <a:lnTo>
                    <a:pt x="368" y="135"/>
                  </a:lnTo>
                  <a:lnTo>
                    <a:pt x="371" y="116"/>
                  </a:lnTo>
                  <a:lnTo>
                    <a:pt x="374" y="95"/>
                  </a:lnTo>
                  <a:lnTo>
                    <a:pt x="376" y="72"/>
                  </a:lnTo>
                  <a:lnTo>
                    <a:pt x="379" y="50"/>
                  </a:lnTo>
                  <a:lnTo>
                    <a:pt x="382" y="31"/>
                  </a:lnTo>
                  <a:lnTo>
                    <a:pt x="383" y="15"/>
                  </a:lnTo>
                  <a:lnTo>
                    <a:pt x="385" y="4"/>
                  </a:lnTo>
                  <a:lnTo>
                    <a:pt x="385" y="0"/>
                  </a:lnTo>
                  <a:lnTo>
                    <a:pt x="173" y="26"/>
                  </a:lnTo>
                  <a:lnTo>
                    <a:pt x="180" y="124"/>
                  </a:lnTo>
                  <a:lnTo>
                    <a:pt x="180" y="124"/>
                  </a:lnTo>
                  <a:lnTo>
                    <a:pt x="177" y="124"/>
                  </a:lnTo>
                  <a:lnTo>
                    <a:pt x="175" y="124"/>
                  </a:lnTo>
                  <a:lnTo>
                    <a:pt x="170" y="126"/>
                  </a:lnTo>
                  <a:lnTo>
                    <a:pt x="166" y="127"/>
                  </a:lnTo>
                  <a:lnTo>
                    <a:pt x="162" y="129"/>
                  </a:lnTo>
                  <a:lnTo>
                    <a:pt x="160" y="131"/>
                  </a:lnTo>
                  <a:lnTo>
                    <a:pt x="158" y="135"/>
                  </a:lnTo>
                  <a:lnTo>
                    <a:pt x="157" y="141"/>
                  </a:lnTo>
                  <a:lnTo>
                    <a:pt x="158" y="147"/>
                  </a:lnTo>
                  <a:lnTo>
                    <a:pt x="161" y="154"/>
                  </a:lnTo>
                  <a:lnTo>
                    <a:pt x="164" y="158"/>
                  </a:lnTo>
                  <a:lnTo>
                    <a:pt x="168" y="161"/>
                  </a:lnTo>
                  <a:lnTo>
                    <a:pt x="172" y="162"/>
                  </a:lnTo>
                  <a:lnTo>
                    <a:pt x="177" y="162"/>
                  </a:lnTo>
                  <a:lnTo>
                    <a:pt x="181" y="161"/>
                  </a:lnTo>
                  <a:lnTo>
                    <a:pt x="184" y="161"/>
                  </a:lnTo>
                  <a:lnTo>
                    <a:pt x="187" y="160"/>
                  </a:lnTo>
                  <a:lnTo>
                    <a:pt x="189" y="158"/>
                  </a:lnTo>
                  <a:lnTo>
                    <a:pt x="189" y="158"/>
                  </a:lnTo>
                  <a:lnTo>
                    <a:pt x="210" y="307"/>
                  </a:lnTo>
                  <a:lnTo>
                    <a:pt x="172" y="310"/>
                  </a:lnTo>
                  <a:lnTo>
                    <a:pt x="138" y="315"/>
                  </a:lnTo>
                  <a:lnTo>
                    <a:pt x="109" y="326"/>
                  </a:lnTo>
                  <a:lnTo>
                    <a:pt x="85" y="341"/>
                  </a:lnTo>
                  <a:lnTo>
                    <a:pt x="65" y="359"/>
                  </a:lnTo>
                  <a:lnTo>
                    <a:pt x="47" y="381"/>
                  </a:lnTo>
                  <a:lnTo>
                    <a:pt x="34" y="406"/>
                  </a:lnTo>
                  <a:lnTo>
                    <a:pt x="21" y="436"/>
                  </a:lnTo>
                  <a:lnTo>
                    <a:pt x="13" y="469"/>
                  </a:lnTo>
                  <a:lnTo>
                    <a:pt x="5" y="505"/>
                  </a:lnTo>
                  <a:lnTo>
                    <a:pt x="1" y="544"/>
                  </a:lnTo>
                  <a:lnTo>
                    <a:pt x="0" y="585"/>
                  </a:lnTo>
                  <a:lnTo>
                    <a:pt x="2" y="626"/>
                  </a:lnTo>
                  <a:lnTo>
                    <a:pt x="6" y="665"/>
                  </a:lnTo>
                  <a:lnTo>
                    <a:pt x="12" y="702"/>
                  </a:lnTo>
                  <a:lnTo>
                    <a:pt x="19" y="736"/>
                  </a:lnTo>
                  <a:lnTo>
                    <a:pt x="25" y="763"/>
                  </a:lnTo>
                  <a:lnTo>
                    <a:pt x="31" y="784"/>
                  </a:lnTo>
                  <a:lnTo>
                    <a:pt x="35" y="799"/>
                  </a:lnTo>
                  <a:lnTo>
                    <a:pt x="36" y="803"/>
                  </a:lnTo>
                  <a:lnTo>
                    <a:pt x="111" y="791"/>
                  </a:lnTo>
                  <a:lnTo>
                    <a:pt x="101" y="736"/>
                  </a:lnTo>
                  <a:lnTo>
                    <a:pt x="99" y="689"/>
                  </a:lnTo>
                  <a:lnTo>
                    <a:pt x="100" y="653"/>
                  </a:lnTo>
                  <a:lnTo>
                    <a:pt x="104" y="624"/>
                  </a:lnTo>
                  <a:lnTo>
                    <a:pt x="111" y="604"/>
                  </a:lnTo>
                  <a:lnTo>
                    <a:pt x="119" y="589"/>
                  </a:lnTo>
                  <a:lnTo>
                    <a:pt x="127" y="580"/>
                  </a:lnTo>
                  <a:lnTo>
                    <a:pt x="134" y="574"/>
                  </a:lnTo>
                  <a:lnTo>
                    <a:pt x="139" y="572"/>
                  </a:lnTo>
                  <a:lnTo>
                    <a:pt x="141" y="570"/>
                  </a:lnTo>
                  <a:lnTo>
                    <a:pt x="181" y="916"/>
                  </a:lnTo>
                  <a:lnTo>
                    <a:pt x="389" y="910"/>
                  </a:lnTo>
                  <a:lnTo>
                    <a:pt x="387" y="904"/>
                  </a:lnTo>
                  <a:lnTo>
                    <a:pt x="383" y="882"/>
                  </a:lnTo>
                  <a:lnTo>
                    <a:pt x="376" y="852"/>
                  </a:lnTo>
                  <a:lnTo>
                    <a:pt x="368" y="814"/>
                  </a:lnTo>
                  <a:lnTo>
                    <a:pt x="360" y="771"/>
                  </a:lnTo>
                  <a:lnTo>
                    <a:pt x="353" y="727"/>
                  </a:lnTo>
                  <a:lnTo>
                    <a:pt x="345" y="685"/>
                  </a:lnTo>
                  <a:lnTo>
                    <a:pt x="340" y="647"/>
                  </a:lnTo>
                  <a:lnTo>
                    <a:pt x="337" y="616"/>
                  </a:lnTo>
                  <a:lnTo>
                    <a:pt x="337" y="595"/>
                  </a:lnTo>
                  <a:lnTo>
                    <a:pt x="338" y="597"/>
                  </a:lnTo>
                  <a:lnTo>
                    <a:pt x="344" y="601"/>
                  </a:lnTo>
                  <a:lnTo>
                    <a:pt x="349" y="610"/>
                  </a:lnTo>
                  <a:lnTo>
                    <a:pt x="357" y="619"/>
                  </a:lnTo>
                  <a:lnTo>
                    <a:pt x="367" y="630"/>
                  </a:lnTo>
                  <a:lnTo>
                    <a:pt x="375" y="641"/>
                  </a:lnTo>
                  <a:lnTo>
                    <a:pt x="385" y="650"/>
                  </a:lnTo>
                  <a:lnTo>
                    <a:pt x="391" y="658"/>
                  </a:lnTo>
                  <a:lnTo>
                    <a:pt x="397" y="665"/>
                  </a:lnTo>
                  <a:lnTo>
                    <a:pt x="399" y="668"/>
                  </a:lnTo>
                  <a:lnTo>
                    <a:pt x="395" y="672"/>
                  </a:lnTo>
                  <a:lnTo>
                    <a:pt x="394" y="672"/>
                  </a:lnTo>
                  <a:lnTo>
                    <a:pt x="391" y="669"/>
                  </a:lnTo>
                  <a:lnTo>
                    <a:pt x="386" y="665"/>
                  </a:lnTo>
                  <a:lnTo>
                    <a:pt x="380" y="661"/>
                  </a:lnTo>
                  <a:lnTo>
                    <a:pt x="374" y="656"/>
                  </a:lnTo>
                  <a:lnTo>
                    <a:pt x="367" y="650"/>
                  </a:lnTo>
                  <a:lnTo>
                    <a:pt x="360" y="645"/>
                  </a:lnTo>
                  <a:lnTo>
                    <a:pt x="355" y="639"/>
                  </a:lnTo>
                  <a:lnTo>
                    <a:pt x="351" y="635"/>
                  </a:lnTo>
                  <a:lnTo>
                    <a:pt x="347" y="631"/>
                  </a:lnTo>
                  <a:lnTo>
                    <a:pt x="349" y="641"/>
                  </a:lnTo>
                  <a:lnTo>
                    <a:pt x="353" y="668"/>
                  </a:lnTo>
                  <a:lnTo>
                    <a:pt x="362" y="706"/>
                  </a:lnTo>
                  <a:lnTo>
                    <a:pt x="371" y="753"/>
                  </a:lnTo>
                  <a:lnTo>
                    <a:pt x="382" y="805"/>
                  </a:lnTo>
                  <a:lnTo>
                    <a:pt x="393" y="856"/>
                  </a:lnTo>
                  <a:lnTo>
                    <a:pt x="404" y="904"/>
                  </a:lnTo>
                  <a:lnTo>
                    <a:pt x="412" y="944"/>
                  </a:lnTo>
                  <a:lnTo>
                    <a:pt x="418" y="971"/>
                  </a:lnTo>
                  <a:lnTo>
                    <a:pt x="422" y="983"/>
                  </a:lnTo>
                  <a:lnTo>
                    <a:pt x="427" y="996"/>
                  </a:lnTo>
                  <a:lnTo>
                    <a:pt x="543" y="996"/>
                  </a:lnTo>
                  <a:lnTo>
                    <a:pt x="634" y="631"/>
                  </a:lnTo>
                  <a:lnTo>
                    <a:pt x="631" y="634"/>
                  </a:lnTo>
                  <a:lnTo>
                    <a:pt x="627" y="638"/>
                  </a:lnTo>
                  <a:lnTo>
                    <a:pt x="622" y="645"/>
                  </a:lnTo>
                  <a:lnTo>
                    <a:pt x="615" y="650"/>
                  </a:lnTo>
                  <a:lnTo>
                    <a:pt x="608" y="657"/>
                  </a:lnTo>
                  <a:lnTo>
                    <a:pt x="601" y="664"/>
                  </a:lnTo>
                  <a:lnTo>
                    <a:pt x="595" y="669"/>
                  </a:lnTo>
                  <a:lnTo>
                    <a:pt x="591" y="675"/>
                  </a:lnTo>
                  <a:lnTo>
                    <a:pt x="586" y="677"/>
                  </a:lnTo>
                  <a:lnTo>
                    <a:pt x="585" y="679"/>
                  </a:lnTo>
                  <a:lnTo>
                    <a:pt x="578" y="670"/>
                  </a:lnTo>
                  <a:lnTo>
                    <a:pt x="588" y="664"/>
                  </a:lnTo>
                  <a:lnTo>
                    <a:pt x="597" y="656"/>
                  </a:lnTo>
                  <a:lnTo>
                    <a:pt x="608" y="645"/>
                  </a:lnTo>
                  <a:lnTo>
                    <a:pt x="618" y="635"/>
                  </a:lnTo>
                  <a:lnTo>
                    <a:pt x="627" y="624"/>
                  </a:lnTo>
                  <a:lnTo>
                    <a:pt x="635" y="615"/>
                  </a:lnTo>
                  <a:lnTo>
                    <a:pt x="642" y="607"/>
                  </a:lnTo>
                  <a:lnTo>
                    <a:pt x="649" y="600"/>
                  </a:lnTo>
                  <a:lnTo>
                    <a:pt x="651" y="595"/>
                  </a:lnTo>
                  <a:lnTo>
                    <a:pt x="653" y="593"/>
                  </a:lnTo>
                  <a:lnTo>
                    <a:pt x="612" y="765"/>
                  </a:lnTo>
                  <a:lnTo>
                    <a:pt x="757" y="792"/>
                  </a:lnTo>
                  <a:lnTo>
                    <a:pt x="759" y="779"/>
                  </a:lnTo>
                  <a:lnTo>
                    <a:pt x="760" y="754"/>
                  </a:lnTo>
                  <a:lnTo>
                    <a:pt x="763" y="721"/>
                  </a:lnTo>
                  <a:lnTo>
                    <a:pt x="767" y="683"/>
                  </a:lnTo>
                  <a:lnTo>
                    <a:pt x="769" y="641"/>
                  </a:lnTo>
                  <a:lnTo>
                    <a:pt x="773" y="601"/>
                  </a:lnTo>
                  <a:lnTo>
                    <a:pt x="778" y="565"/>
                  </a:lnTo>
                  <a:lnTo>
                    <a:pt x="780" y="534"/>
                  </a:lnTo>
                  <a:lnTo>
                    <a:pt x="783" y="515"/>
                  </a:lnTo>
                  <a:lnTo>
                    <a:pt x="783" y="507"/>
                  </a:lnTo>
                  <a:lnTo>
                    <a:pt x="791" y="511"/>
                  </a:lnTo>
                  <a:lnTo>
                    <a:pt x="790" y="523"/>
                  </a:lnTo>
                  <a:lnTo>
                    <a:pt x="788" y="547"/>
                  </a:lnTo>
                  <a:lnTo>
                    <a:pt x="786" y="584"/>
                  </a:lnTo>
                  <a:lnTo>
                    <a:pt x="783" y="624"/>
                  </a:lnTo>
                  <a:lnTo>
                    <a:pt x="780" y="670"/>
                  </a:lnTo>
                  <a:lnTo>
                    <a:pt x="778" y="715"/>
                  </a:lnTo>
                  <a:lnTo>
                    <a:pt x="775" y="756"/>
                  </a:lnTo>
                  <a:lnTo>
                    <a:pt x="773" y="788"/>
                  </a:lnTo>
                  <a:lnTo>
                    <a:pt x="772" y="811"/>
                  </a:lnTo>
                  <a:lnTo>
                    <a:pt x="771" y="820"/>
                  </a:lnTo>
                  <a:lnTo>
                    <a:pt x="756" y="820"/>
                  </a:lnTo>
                  <a:lnTo>
                    <a:pt x="756" y="803"/>
                  </a:lnTo>
                  <a:lnTo>
                    <a:pt x="608" y="780"/>
                  </a:lnTo>
                  <a:lnTo>
                    <a:pt x="605" y="795"/>
                  </a:lnTo>
                  <a:lnTo>
                    <a:pt x="600" y="817"/>
                  </a:lnTo>
                  <a:lnTo>
                    <a:pt x="593" y="843"/>
                  </a:lnTo>
                  <a:lnTo>
                    <a:pt x="586" y="871"/>
                  </a:lnTo>
                  <a:lnTo>
                    <a:pt x="578" y="901"/>
                  </a:lnTo>
                  <a:lnTo>
                    <a:pt x="572" y="931"/>
                  </a:lnTo>
                  <a:lnTo>
                    <a:pt x="565" y="956"/>
                  </a:lnTo>
                  <a:lnTo>
                    <a:pt x="561" y="977"/>
                  </a:lnTo>
                  <a:lnTo>
                    <a:pt x="557" y="990"/>
                  </a:lnTo>
                  <a:lnTo>
                    <a:pt x="555" y="996"/>
                  </a:lnTo>
                  <a:lnTo>
                    <a:pt x="679" y="996"/>
                  </a:lnTo>
                  <a:lnTo>
                    <a:pt x="703" y="885"/>
                  </a:lnTo>
                  <a:lnTo>
                    <a:pt x="712" y="885"/>
                  </a:lnTo>
                  <a:lnTo>
                    <a:pt x="687" y="996"/>
                  </a:lnTo>
                  <a:lnTo>
                    <a:pt x="859" y="996"/>
                  </a:lnTo>
                  <a:lnTo>
                    <a:pt x="887" y="391"/>
                  </a:lnTo>
                  <a:lnTo>
                    <a:pt x="753" y="348"/>
                  </a:lnTo>
                  <a:lnTo>
                    <a:pt x="849" y="229"/>
                  </a:lnTo>
                  <a:lnTo>
                    <a:pt x="849" y="229"/>
                  </a:lnTo>
                  <a:close/>
                </a:path>
              </a:pathLst>
            </a:custGeom>
            <a:solidFill>
              <a:schemeClr val="accent6">
                <a:lumMod val="50000"/>
              </a:schemeClr>
            </a:solidFill>
            <a:ln w="9525">
              <a:noFill/>
              <a:round/>
              <a:headEnd/>
              <a:tailEnd/>
            </a:ln>
          </p:spPr>
          <p:txBody>
            <a:bodyPr/>
            <a:lstStyle/>
            <a:p>
              <a:pPr>
                <a:defRPr/>
              </a:pPr>
              <a:endParaRPr lang="en-US"/>
            </a:p>
          </p:txBody>
        </p:sp>
        <p:sp>
          <p:nvSpPr>
            <p:cNvPr id="22535" name="Freeform 7"/>
            <p:cNvSpPr>
              <a:spLocks/>
            </p:cNvSpPr>
            <p:nvPr/>
          </p:nvSpPr>
          <p:spPr bwMode="auto">
            <a:xfrm>
              <a:off x="4720" y="403"/>
              <a:ext cx="240" cy="150"/>
            </a:xfrm>
            <a:custGeom>
              <a:avLst/>
              <a:gdLst/>
              <a:ahLst/>
              <a:cxnLst>
                <a:cxn ang="0">
                  <a:pos x="0" y="78"/>
                </a:cxn>
                <a:cxn ang="0">
                  <a:pos x="200" y="150"/>
                </a:cxn>
                <a:cxn ang="0">
                  <a:pos x="240" y="51"/>
                </a:cxn>
                <a:cxn ang="0">
                  <a:pos x="131" y="77"/>
                </a:cxn>
                <a:cxn ang="0">
                  <a:pos x="124" y="12"/>
                </a:cxn>
                <a:cxn ang="0">
                  <a:pos x="65" y="52"/>
                </a:cxn>
                <a:cxn ang="0">
                  <a:pos x="21" y="0"/>
                </a:cxn>
                <a:cxn ang="0">
                  <a:pos x="0" y="78"/>
                </a:cxn>
                <a:cxn ang="0">
                  <a:pos x="0" y="78"/>
                </a:cxn>
              </a:cxnLst>
              <a:rect l="0" t="0" r="r" b="b"/>
              <a:pathLst>
                <a:path w="240" h="150">
                  <a:moveTo>
                    <a:pt x="0" y="78"/>
                  </a:moveTo>
                  <a:lnTo>
                    <a:pt x="200" y="150"/>
                  </a:lnTo>
                  <a:lnTo>
                    <a:pt x="240" y="51"/>
                  </a:lnTo>
                  <a:lnTo>
                    <a:pt x="131" y="77"/>
                  </a:lnTo>
                  <a:lnTo>
                    <a:pt x="124" y="12"/>
                  </a:lnTo>
                  <a:lnTo>
                    <a:pt x="65" y="52"/>
                  </a:lnTo>
                  <a:lnTo>
                    <a:pt x="21" y="0"/>
                  </a:lnTo>
                  <a:lnTo>
                    <a:pt x="0" y="78"/>
                  </a:lnTo>
                  <a:lnTo>
                    <a:pt x="0" y="78"/>
                  </a:lnTo>
                  <a:close/>
                </a:path>
              </a:pathLst>
            </a:custGeom>
            <a:solidFill>
              <a:schemeClr val="accent6">
                <a:lumMod val="50000"/>
              </a:schemeClr>
            </a:solidFill>
            <a:ln w="9525">
              <a:noFill/>
              <a:round/>
              <a:headEnd/>
              <a:tailEnd/>
            </a:ln>
          </p:spPr>
          <p:txBody>
            <a:bodyPr/>
            <a:lstStyle/>
            <a:p>
              <a:pPr>
                <a:defRPr/>
              </a:pPr>
              <a:endParaRPr lang="en-US"/>
            </a:p>
          </p:txBody>
        </p:sp>
        <p:sp>
          <p:nvSpPr>
            <p:cNvPr id="22536" name="Freeform 8"/>
            <p:cNvSpPr>
              <a:spLocks/>
            </p:cNvSpPr>
            <p:nvPr/>
          </p:nvSpPr>
          <p:spPr bwMode="auto">
            <a:xfrm>
              <a:off x="4044" y="361"/>
              <a:ext cx="322" cy="349"/>
            </a:xfrm>
            <a:custGeom>
              <a:avLst/>
              <a:gdLst/>
              <a:ahLst/>
              <a:cxnLst>
                <a:cxn ang="0">
                  <a:pos x="321" y="105"/>
                </a:cxn>
                <a:cxn ang="0">
                  <a:pos x="317" y="93"/>
                </a:cxn>
                <a:cxn ang="0">
                  <a:pos x="303" y="63"/>
                </a:cxn>
                <a:cxn ang="0">
                  <a:pos x="276" y="29"/>
                </a:cxn>
                <a:cxn ang="0">
                  <a:pos x="231" y="4"/>
                </a:cxn>
                <a:cxn ang="0">
                  <a:pos x="168" y="1"/>
                </a:cxn>
                <a:cxn ang="0">
                  <a:pos x="107" y="20"/>
                </a:cxn>
                <a:cxn ang="0">
                  <a:pos x="70" y="50"/>
                </a:cxn>
                <a:cxn ang="0">
                  <a:pos x="52" y="84"/>
                </a:cxn>
                <a:cxn ang="0">
                  <a:pos x="46" y="115"/>
                </a:cxn>
                <a:cxn ang="0">
                  <a:pos x="44" y="139"/>
                </a:cxn>
                <a:cxn ang="0">
                  <a:pos x="47" y="159"/>
                </a:cxn>
                <a:cxn ang="0">
                  <a:pos x="54" y="180"/>
                </a:cxn>
                <a:cxn ang="0">
                  <a:pos x="61" y="200"/>
                </a:cxn>
                <a:cxn ang="0">
                  <a:pos x="63" y="218"/>
                </a:cxn>
                <a:cxn ang="0">
                  <a:pos x="58" y="229"/>
                </a:cxn>
                <a:cxn ang="0">
                  <a:pos x="46" y="233"/>
                </a:cxn>
                <a:cxn ang="0">
                  <a:pos x="31" y="233"/>
                </a:cxn>
                <a:cxn ang="0">
                  <a:pos x="16" y="230"/>
                </a:cxn>
                <a:cxn ang="0">
                  <a:pos x="4" y="227"/>
                </a:cxn>
                <a:cxn ang="0">
                  <a:pos x="0" y="226"/>
                </a:cxn>
                <a:cxn ang="0">
                  <a:pos x="0" y="238"/>
                </a:cxn>
                <a:cxn ang="0">
                  <a:pos x="5" y="266"/>
                </a:cxn>
                <a:cxn ang="0">
                  <a:pos x="24" y="302"/>
                </a:cxn>
                <a:cxn ang="0">
                  <a:pos x="62" y="333"/>
                </a:cxn>
                <a:cxn ang="0">
                  <a:pos x="127" y="349"/>
                </a:cxn>
                <a:cxn ang="0">
                  <a:pos x="120" y="294"/>
                </a:cxn>
                <a:cxn ang="0">
                  <a:pos x="115" y="294"/>
                </a:cxn>
                <a:cxn ang="0">
                  <a:pos x="104" y="291"/>
                </a:cxn>
                <a:cxn ang="0">
                  <a:pos x="94" y="285"/>
                </a:cxn>
                <a:cxn ang="0">
                  <a:pos x="88" y="273"/>
                </a:cxn>
                <a:cxn ang="0">
                  <a:pos x="86" y="256"/>
                </a:cxn>
                <a:cxn ang="0">
                  <a:pos x="92" y="243"/>
                </a:cxn>
                <a:cxn ang="0">
                  <a:pos x="99" y="237"/>
                </a:cxn>
                <a:cxn ang="0">
                  <a:pos x="107" y="235"/>
                </a:cxn>
                <a:cxn ang="0">
                  <a:pos x="113" y="235"/>
                </a:cxn>
                <a:cxn ang="0">
                  <a:pos x="103" y="134"/>
                </a:cxn>
              </a:cxnLst>
              <a:rect l="0" t="0" r="r" b="b"/>
              <a:pathLst>
                <a:path w="321" h="349">
                  <a:moveTo>
                    <a:pt x="103" y="134"/>
                  </a:moveTo>
                  <a:lnTo>
                    <a:pt x="321" y="105"/>
                  </a:lnTo>
                  <a:lnTo>
                    <a:pt x="319" y="103"/>
                  </a:lnTo>
                  <a:lnTo>
                    <a:pt x="317" y="93"/>
                  </a:lnTo>
                  <a:lnTo>
                    <a:pt x="311" y="80"/>
                  </a:lnTo>
                  <a:lnTo>
                    <a:pt x="303" y="63"/>
                  </a:lnTo>
                  <a:lnTo>
                    <a:pt x="291" y="46"/>
                  </a:lnTo>
                  <a:lnTo>
                    <a:pt x="276" y="29"/>
                  </a:lnTo>
                  <a:lnTo>
                    <a:pt x="256" y="14"/>
                  </a:lnTo>
                  <a:lnTo>
                    <a:pt x="231" y="4"/>
                  </a:lnTo>
                  <a:lnTo>
                    <a:pt x="203" y="0"/>
                  </a:lnTo>
                  <a:lnTo>
                    <a:pt x="168" y="1"/>
                  </a:lnTo>
                  <a:lnTo>
                    <a:pt x="134" y="9"/>
                  </a:lnTo>
                  <a:lnTo>
                    <a:pt x="107" y="20"/>
                  </a:lnTo>
                  <a:lnTo>
                    <a:pt x="86" y="35"/>
                  </a:lnTo>
                  <a:lnTo>
                    <a:pt x="70" y="50"/>
                  </a:lnTo>
                  <a:lnTo>
                    <a:pt x="59" y="66"/>
                  </a:lnTo>
                  <a:lnTo>
                    <a:pt x="52" y="84"/>
                  </a:lnTo>
                  <a:lnTo>
                    <a:pt x="47" y="100"/>
                  </a:lnTo>
                  <a:lnTo>
                    <a:pt x="46" y="115"/>
                  </a:lnTo>
                  <a:lnTo>
                    <a:pt x="44" y="128"/>
                  </a:lnTo>
                  <a:lnTo>
                    <a:pt x="44" y="139"/>
                  </a:lnTo>
                  <a:lnTo>
                    <a:pt x="46" y="149"/>
                  </a:lnTo>
                  <a:lnTo>
                    <a:pt x="47" y="159"/>
                  </a:lnTo>
                  <a:lnTo>
                    <a:pt x="51" y="169"/>
                  </a:lnTo>
                  <a:lnTo>
                    <a:pt x="54" y="180"/>
                  </a:lnTo>
                  <a:lnTo>
                    <a:pt x="58" y="191"/>
                  </a:lnTo>
                  <a:lnTo>
                    <a:pt x="61" y="200"/>
                  </a:lnTo>
                  <a:lnTo>
                    <a:pt x="62" y="210"/>
                  </a:lnTo>
                  <a:lnTo>
                    <a:pt x="63" y="218"/>
                  </a:lnTo>
                  <a:lnTo>
                    <a:pt x="62" y="224"/>
                  </a:lnTo>
                  <a:lnTo>
                    <a:pt x="58" y="229"/>
                  </a:lnTo>
                  <a:lnTo>
                    <a:pt x="52" y="231"/>
                  </a:lnTo>
                  <a:lnTo>
                    <a:pt x="46" y="233"/>
                  </a:lnTo>
                  <a:lnTo>
                    <a:pt x="38" y="233"/>
                  </a:lnTo>
                  <a:lnTo>
                    <a:pt x="31" y="233"/>
                  </a:lnTo>
                  <a:lnTo>
                    <a:pt x="23" y="231"/>
                  </a:lnTo>
                  <a:lnTo>
                    <a:pt x="16" y="230"/>
                  </a:lnTo>
                  <a:lnTo>
                    <a:pt x="9" y="229"/>
                  </a:lnTo>
                  <a:lnTo>
                    <a:pt x="4" y="227"/>
                  </a:lnTo>
                  <a:lnTo>
                    <a:pt x="1" y="226"/>
                  </a:lnTo>
                  <a:lnTo>
                    <a:pt x="0" y="226"/>
                  </a:lnTo>
                  <a:lnTo>
                    <a:pt x="0" y="229"/>
                  </a:lnTo>
                  <a:lnTo>
                    <a:pt x="0" y="238"/>
                  </a:lnTo>
                  <a:lnTo>
                    <a:pt x="1" y="250"/>
                  </a:lnTo>
                  <a:lnTo>
                    <a:pt x="5" y="266"/>
                  </a:lnTo>
                  <a:lnTo>
                    <a:pt x="12" y="284"/>
                  </a:lnTo>
                  <a:lnTo>
                    <a:pt x="24" y="302"/>
                  </a:lnTo>
                  <a:lnTo>
                    <a:pt x="39" y="318"/>
                  </a:lnTo>
                  <a:lnTo>
                    <a:pt x="62" y="333"/>
                  </a:lnTo>
                  <a:lnTo>
                    <a:pt x="90" y="344"/>
                  </a:lnTo>
                  <a:lnTo>
                    <a:pt x="127" y="349"/>
                  </a:lnTo>
                  <a:lnTo>
                    <a:pt x="122" y="294"/>
                  </a:lnTo>
                  <a:lnTo>
                    <a:pt x="120" y="294"/>
                  </a:lnTo>
                  <a:lnTo>
                    <a:pt x="119" y="294"/>
                  </a:lnTo>
                  <a:lnTo>
                    <a:pt x="115" y="294"/>
                  </a:lnTo>
                  <a:lnTo>
                    <a:pt x="109" y="294"/>
                  </a:lnTo>
                  <a:lnTo>
                    <a:pt x="104" y="291"/>
                  </a:lnTo>
                  <a:lnTo>
                    <a:pt x="100" y="290"/>
                  </a:lnTo>
                  <a:lnTo>
                    <a:pt x="94" y="285"/>
                  </a:lnTo>
                  <a:lnTo>
                    <a:pt x="90" y="280"/>
                  </a:lnTo>
                  <a:lnTo>
                    <a:pt x="88" y="273"/>
                  </a:lnTo>
                  <a:lnTo>
                    <a:pt x="86" y="264"/>
                  </a:lnTo>
                  <a:lnTo>
                    <a:pt x="86" y="256"/>
                  </a:lnTo>
                  <a:lnTo>
                    <a:pt x="89" y="248"/>
                  </a:lnTo>
                  <a:lnTo>
                    <a:pt x="92" y="243"/>
                  </a:lnTo>
                  <a:lnTo>
                    <a:pt x="94" y="239"/>
                  </a:lnTo>
                  <a:lnTo>
                    <a:pt x="99" y="237"/>
                  </a:lnTo>
                  <a:lnTo>
                    <a:pt x="104" y="235"/>
                  </a:lnTo>
                  <a:lnTo>
                    <a:pt x="107" y="235"/>
                  </a:lnTo>
                  <a:lnTo>
                    <a:pt x="111" y="235"/>
                  </a:lnTo>
                  <a:lnTo>
                    <a:pt x="113" y="235"/>
                  </a:lnTo>
                  <a:lnTo>
                    <a:pt x="113" y="235"/>
                  </a:lnTo>
                  <a:lnTo>
                    <a:pt x="103" y="134"/>
                  </a:lnTo>
                  <a:lnTo>
                    <a:pt x="103" y="134"/>
                  </a:lnTo>
                  <a:close/>
                </a:path>
              </a:pathLst>
            </a:custGeom>
            <a:solidFill>
              <a:schemeClr val="accent6">
                <a:lumMod val="50000"/>
              </a:schemeClr>
            </a:solidFill>
            <a:ln w="9525">
              <a:noFill/>
              <a:round/>
              <a:headEnd/>
              <a:tailEnd/>
            </a:ln>
          </p:spPr>
          <p:txBody>
            <a:bodyPr/>
            <a:lstStyle/>
            <a:p>
              <a:pPr>
                <a:defRPr/>
              </a:pPr>
              <a:endParaRPr lang="en-US"/>
            </a:p>
          </p:txBody>
        </p:sp>
        <p:sp>
          <p:nvSpPr>
            <p:cNvPr id="19465" name="Freeform 9"/>
            <p:cNvSpPr>
              <a:spLocks/>
            </p:cNvSpPr>
            <p:nvPr/>
          </p:nvSpPr>
          <p:spPr bwMode="auto">
            <a:xfrm>
              <a:off x="4222" y="548"/>
              <a:ext cx="18" cy="47"/>
            </a:xfrm>
            <a:custGeom>
              <a:avLst/>
              <a:gdLst>
                <a:gd name="T0" fmla="*/ 0 w 18"/>
                <a:gd name="T1" fmla="*/ 1 h 47"/>
                <a:gd name="T2" fmla="*/ 17 w 18"/>
                <a:gd name="T3" fmla="*/ 0 h 47"/>
                <a:gd name="T4" fmla="*/ 18 w 18"/>
                <a:gd name="T5" fmla="*/ 47 h 47"/>
                <a:gd name="T6" fmla="*/ 2 w 18"/>
                <a:gd name="T7" fmla="*/ 47 h 47"/>
                <a:gd name="T8" fmla="*/ 0 w 18"/>
                <a:gd name="T9" fmla="*/ 1 h 47"/>
                <a:gd name="T10" fmla="*/ 0 w 18"/>
                <a:gd name="T11" fmla="*/ 1 h 47"/>
                <a:gd name="T12" fmla="*/ 0 60000 65536"/>
                <a:gd name="T13" fmla="*/ 0 60000 65536"/>
                <a:gd name="T14" fmla="*/ 0 60000 65536"/>
                <a:gd name="T15" fmla="*/ 0 60000 65536"/>
                <a:gd name="T16" fmla="*/ 0 60000 65536"/>
                <a:gd name="T17" fmla="*/ 0 60000 65536"/>
                <a:gd name="T18" fmla="*/ 0 w 18"/>
                <a:gd name="T19" fmla="*/ 0 h 47"/>
                <a:gd name="T20" fmla="*/ 18 w 1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8" h="47">
                  <a:moveTo>
                    <a:pt x="0" y="1"/>
                  </a:moveTo>
                  <a:lnTo>
                    <a:pt x="17" y="0"/>
                  </a:lnTo>
                  <a:lnTo>
                    <a:pt x="18" y="47"/>
                  </a:lnTo>
                  <a:lnTo>
                    <a:pt x="2" y="47"/>
                  </a:lnTo>
                  <a:lnTo>
                    <a:pt x="0" y="1"/>
                  </a:lnTo>
                  <a:close/>
                </a:path>
              </a:pathLst>
            </a:custGeom>
            <a:solidFill>
              <a:srgbClr val="FFFFFF"/>
            </a:solidFill>
            <a:ln w="9525">
              <a:noFill/>
              <a:round/>
              <a:headEnd/>
              <a:tailEnd/>
            </a:ln>
          </p:spPr>
          <p:txBody>
            <a:bodyPr/>
            <a:lstStyle/>
            <a:p>
              <a:endParaRPr lang="en-US"/>
            </a:p>
          </p:txBody>
        </p:sp>
        <p:sp>
          <p:nvSpPr>
            <p:cNvPr id="19466" name="Freeform 10"/>
            <p:cNvSpPr>
              <a:spLocks/>
            </p:cNvSpPr>
            <p:nvPr/>
          </p:nvSpPr>
          <p:spPr bwMode="auto">
            <a:xfrm>
              <a:off x="4277" y="546"/>
              <a:ext cx="17" cy="54"/>
            </a:xfrm>
            <a:custGeom>
              <a:avLst/>
              <a:gdLst>
                <a:gd name="T0" fmla="*/ 1 w 17"/>
                <a:gd name="T1" fmla="*/ 2 h 54"/>
                <a:gd name="T2" fmla="*/ 17 w 17"/>
                <a:gd name="T3" fmla="*/ 0 h 54"/>
                <a:gd name="T4" fmla="*/ 17 w 17"/>
                <a:gd name="T5" fmla="*/ 54 h 54"/>
                <a:gd name="T6" fmla="*/ 0 w 17"/>
                <a:gd name="T7" fmla="*/ 53 h 54"/>
                <a:gd name="T8" fmla="*/ 1 w 17"/>
                <a:gd name="T9" fmla="*/ 2 h 54"/>
                <a:gd name="T10" fmla="*/ 1 w 17"/>
                <a:gd name="T11" fmla="*/ 2 h 54"/>
                <a:gd name="T12" fmla="*/ 0 60000 65536"/>
                <a:gd name="T13" fmla="*/ 0 60000 65536"/>
                <a:gd name="T14" fmla="*/ 0 60000 65536"/>
                <a:gd name="T15" fmla="*/ 0 60000 65536"/>
                <a:gd name="T16" fmla="*/ 0 60000 65536"/>
                <a:gd name="T17" fmla="*/ 0 60000 65536"/>
                <a:gd name="T18" fmla="*/ 0 w 17"/>
                <a:gd name="T19" fmla="*/ 0 h 54"/>
                <a:gd name="T20" fmla="*/ 17 w 1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7" h="54">
                  <a:moveTo>
                    <a:pt x="1" y="2"/>
                  </a:moveTo>
                  <a:lnTo>
                    <a:pt x="17" y="0"/>
                  </a:lnTo>
                  <a:lnTo>
                    <a:pt x="17" y="54"/>
                  </a:lnTo>
                  <a:lnTo>
                    <a:pt x="0" y="53"/>
                  </a:lnTo>
                  <a:lnTo>
                    <a:pt x="1" y="2"/>
                  </a:lnTo>
                  <a:close/>
                </a:path>
              </a:pathLst>
            </a:custGeom>
            <a:solidFill>
              <a:srgbClr val="FFFFFF"/>
            </a:solidFill>
            <a:ln w="9525">
              <a:noFill/>
              <a:round/>
              <a:headEnd/>
              <a:tailEnd/>
            </a:ln>
          </p:spPr>
          <p:txBody>
            <a:bodyPr/>
            <a:lstStyle/>
            <a:p>
              <a:endParaRPr lang="en-US"/>
            </a:p>
          </p:txBody>
        </p:sp>
        <p:sp>
          <p:nvSpPr>
            <p:cNvPr id="19467" name="Freeform 11"/>
            <p:cNvSpPr>
              <a:spLocks/>
            </p:cNvSpPr>
            <p:nvPr/>
          </p:nvSpPr>
          <p:spPr bwMode="auto">
            <a:xfrm>
              <a:off x="4747" y="556"/>
              <a:ext cx="28" cy="59"/>
            </a:xfrm>
            <a:custGeom>
              <a:avLst/>
              <a:gdLst>
                <a:gd name="T0" fmla="*/ 19 w 28"/>
                <a:gd name="T1" fmla="*/ 0 h 59"/>
                <a:gd name="T2" fmla="*/ 28 w 28"/>
                <a:gd name="T3" fmla="*/ 4 h 59"/>
                <a:gd name="T4" fmla="*/ 7 w 28"/>
                <a:gd name="T5" fmla="*/ 59 h 59"/>
                <a:gd name="T6" fmla="*/ 0 w 28"/>
                <a:gd name="T7" fmla="*/ 53 h 59"/>
                <a:gd name="T8" fmla="*/ 19 w 28"/>
                <a:gd name="T9" fmla="*/ 0 h 59"/>
                <a:gd name="T10" fmla="*/ 19 w 28"/>
                <a:gd name="T11" fmla="*/ 0 h 59"/>
                <a:gd name="T12" fmla="*/ 0 60000 65536"/>
                <a:gd name="T13" fmla="*/ 0 60000 65536"/>
                <a:gd name="T14" fmla="*/ 0 60000 65536"/>
                <a:gd name="T15" fmla="*/ 0 60000 65536"/>
                <a:gd name="T16" fmla="*/ 0 60000 65536"/>
                <a:gd name="T17" fmla="*/ 0 60000 65536"/>
                <a:gd name="T18" fmla="*/ 0 w 28"/>
                <a:gd name="T19" fmla="*/ 0 h 59"/>
                <a:gd name="T20" fmla="*/ 28 w 2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8" h="59">
                  <a:moveTo>
                    <a:pt x="19" y="0"/>
                  </a:moveTo>
                  <a:lnTo>
                    <a:pt x="28" y="4"/>
                  </a:lnTo>
                  <a:lnTo>
                    <a:pt x="7" y="59"/>
                  </a:lnTo>
                  <a:lnTo>
                    <a:pt x="0" y="53"/>
                  </a:lnTo>
                  <a:lnTo>
                    <a:pt x="19" y="0"/>
                  </a:lnTo>
                  <a:close/>
                </a:path>
              </a:pathLst>
            </a:custGeom>
            <a:solidFill>
              <a:srgbClr val="FFFFFF"/>
            </a:solidFill>
            <a:ln w="9525">
              <a:noFill/>
              <a:round/>
              <a:headEnd/>
              <a:tailEnd/>
            </a:ln>
          </p:spPr>
          <p:txBody>
            <a:bodyPr/>
            <a:lstStyle/>
            <a:p>
              <a:endParaRPr lang="en-US"/>
            </a:p>
          </p:txBody>
        </p:sp>
        <p:sp>
          <p:nvSpPr>
            <p:cNvPr id="19468" name="Freeform 12"/>
            <p:cNvSpPr>
              <a:spLocks/>
            </p:cNvSpPr>
            <p:nvPr/>
          </p:nvSpPr>
          <p:spPr bwMode="auto">
            <a:xfrm>
              <a:off x="4809" y="577"/>
              <a:ext cx="37" cy="59"/>
            </a:xfrm>
            <a:custGeom>
              <a:avLst/>
              <a:gdLst>
                <a:gd name="T0" fmla="*/ 25 w 37"/>
                <a:gd name="T1" fmla="*/ 0 h 59"/>
                <a:gd name="T2" fmla="*/ 37 w 37"/>
                <a:gd name="T3" fmla="*/ 4 h 59"/>
                <a:gd name="T4" fmla="*/ 10 w 37"/>
                <a:gd name="T5" fmla="*/ 59 h 59"/>
                <a:gd name="T6" fmla="*/ 0 w 37"/>
                <a:gd name="T7" fmla="*/ 52 h 59"/>
                <a:gd name="T8" fmla="*/ 25 w 37"/>
                <a:gd name="T9" fmla="*/ 0 h 59"/>
                <a:gd name="T10" fmla="*/ 25 w 37"/>
                <a:gd name="T11" fmla="*/ 0 h 59"/>
                <a:gd name="T12" fmla="*/ 0 60000 65536"/>
                <a:gd name="T13" fmla="*/ 0 60000 65536"/>
                <a:gd name="T14" fmla="*/ 0 60000 65536"/>
                <a:gd name="T15" fmla="*/ 0 60000 65536"/>
                <a:gd name="T16" fmla="*/ 0 60000 65536"/>
                <a:gd name="T17" fmla="*/ 0 60000 65536"/>
                <a:gd name="T18" fmla="*/ 0 w 37"/>
                <a:gd name="T19" fmla="*/ 0 h 59"/>
                <a:gd name="T20" fmla="*/ 37 w 37"/>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7" h="59">
                  <a:moveTo>
                    <a:pt x="25" y="0"/>
                  </a:moveTo>
                  <a:lnTo>
                    <a:pt x="37" y="4"/>
                  </a:lnTo>
                  <a:lnTo>
                    <a:pt x="10" y="59"/>
                  </a:lnTo>
                  <a:lnTo>
                    <a:pt x="0" y="52"/>
                  </a:lnTo>
                  <a:lnTo>
                    <a:pt x="25" y="0"/>
                  </a:lnTo>
                  <a:close/>
                </a:path>
              </a:pathLst>
            </a:custGeom>
            <a:solidFill>
              <a:srgbClr val="FFFFFF"/>
            </a:solidFill>
            <a:ln w="9525">
              <a:noFill/>
              <a:round/>
              <a:headEnd/>
              <a:tailEnd/>
            </a:ln>
          </p:spPr>
          <p:txBody>
            <a:bodyPr/>
            <a:lstStyle/>
            <a:p>
              <a:endParaRPr lang="en-US"/>
            </a:p>
          </p:txBody>
        </p:sp>
        <p:sp>
          <p:nvSpPr>
            <p:cNvPr id="19469" name="Freeform 13"/>
            <p:cNvSpPr>
              <a:spLocks/>
            </p:cNvSpPr>
            <p:nvPr/>
          </p:nvSpPr>
          <p:spPr bwMode="auto">
            <a:xfrm>
              <a:off x="4218" y="709"/>
              <a:ext cx="61" cy="38"/>
            </a:xfrm>
            <a:custGeom>
              <a:avLst/>
              <a:gdLst>
                <a:gd name="T0" fmla="*/ 6 w 61"/>
                <a:gd name="T1" fmla="*/ 0 h 38"/>
                <a:gd name="T2" fmla="*/ 7 w 61"/>
                <a:gd name="T3" fmla="*/ 1 h 38"/>
                <a:gd name="T4" fmla="*/ 9 w 61"/>
                <a:gd name="T5" fmla="*/ 2 h 38"/>
                <a:gd name="T6" fmla="*/ 13 w 61"/>
                <a:gd name="T7" fmla="*/ 5 h 38"/>
                <a:gd name="T8" fmla="*/ 17 w 61"/>
                <a:gd name="T9" fmla="*/ 9 h 38"/>
                <a:gd name="T10" fmla="*/ 22 w 61"/>
                <a:gd name="T11" fmla="*/ 13 h 38"/>
                <a:gd name="T12" fmla="*/ 29 w 61"/>
                <a:gd name="T13" fmla="*/ 17 h 38"/>
                <a:gd name="T14" fmla="*/ 36 w 61"/>
                <a:gd name="T15" fmla="*/ 20 h 38"/>
                <a:gd name="T16" fmla="*/ 44 w 61"/>
                <a:gd name="T17" fmla="*/ 24 h 38"/>
                <a:gd name="T18" fmla="*/ 53 w 61"/>
                <a:gd name="T19" fmla="*/ 26 h 38"/>
                <a:gd name="T20" fmla="*/ 61 w 61"/>
                <a:gd name="T21" fmla="*/ 27 h 38"/>
                <a:gd name="T22" fmla="*/ 61 w 61"/>
                <a:gd name="T23" fmla="*/ 38 h 38"/>
                <a:gd name="T24" fmla="*/ 51 w 61"/>
                <a:gd name="T25" fmla="*/ 38 h 38"/>
                <a:gd name="T26" fmla="*/ 40 w 61"/>
                <a:gd name="T27" fmla="*/ 35 h 38"/>
                <a:gd name="T28" fmla="*/ 30 w 61"/>
                <a:gd name="T29" fmla="*/ 31 h 38"/>
                <a:gd name="T30" fmla="*/ 22 w 61"/>
                <a:gd name="T31" fmla="*/ 27 h 38"/>
                <a:gd name="T32" fmla="*/ 17 w 61"/>
                <a:gd name="T33" fmla="*/ 23 h 38"/>
                <a:gd name="T34" fmla="*/ 10 w 61"/>
                <a:gd name="T35" fmla="*/ 17 h 38"/>
                <a:gd name="T36" fmla="*/ 6 w 61"/>
                <a:gd name="T37" fmla="*/ 13 h 38"/>
                <a:gd name="T38" fmla="*/ 3 w 61"/>
                <a:gd name="T39" fmla="*/ 11 h 38"/>
                <a:gd name="T40" fmla="*/ 2 w 61"/>
                <a:gd name="T41" fmla="*/ 8 h 38"/>
                <a:gd name="T42" fmla="*/ 0 w 61"/>
                <a:gd name="T43" fmla="*/ 7 h 38"/>
                <a:gd name="T44" fmla="*/ 6 w 61"/>
                <a:gd name="T45" fmla="*/ 0 h 38"/>
                <a:gd name="T46" fmla="*/ 6 w 61"/>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38"/>
                <a:gd name="T74" fmla="*/ 61 w 61"/>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38">
                  <a:moveTo>
                    <a:pt x="6" y="0"/>
                  </a:moveTo>
                  <a:lnTo>
                    <a:pt x="7" y="1"/>
                  </a:lnTo>
                  <a:lnTo>
                    <a:pt x="9" y="2"/>
                  </a:lnTo>
                  <a:lnTo>
                    <a:pt x="13" y="5"/>
                  </a:lnTo>
                  <a:lnTo>
                    <a:pt x="17" y="9"/>
                  </a:lnTo>
                  <a:lnTo>
                    <a:pt x="22" y="13"/>
                  </a:lnTo>
                  <a:lnTo>
                    <a:pt x="29" y="17"/>
                  </a:lnTo>
                  <a:lnTo>
                    <a:pt x="36" y="20"/>
                  </a:lnTo>
                  <a:lnTo>
                    <a:pt x="44" y="24"/>
                  </a:lnTo>
                  <a:lnTo>
                    <a:pt x="53" y="26"/>
                  </a:lnTo>
                  <a:lnTo>
                    <a:pt x="61" y="27"/>
                  </a:lnTo>
                  <a:lnTo>
                    <a:pt x="61" y="38"/>
                  </a:lnTo>
                  <a:lnTo>
                    <a:pt x="51" y="38"/>
                  </a:lnTo>
                  <a:lnTo>
                    <a:pt x="40" y="35"/>
                  </a:lnTo>
                  <a:lnTo>
                    <a:pt x="30" y="31"/>
                  </a:lnTo>
                  <a:lnTo>
                    <a:pt x="22" y="27"/>
                  </a:lnTo>
                  <a:lnTo>
                    <a:pt x="17" y="23"/>
                  </a:lnTo>
                  <a:lnTo>
                    <a:pt x="10" y="17"/>
                  </a:lnTo>
                  <a:lnTo>
                    <a:pt x="6" y="13"/>
                  </a:lnTo>
                  <a:lnTo>
                    <a:pt x="3" y="11"/>
                  </a:lnTo>
                  <a:lnTo>
                    <a:pt x="2" y="8"/>
                  </a:lnTo>
                  <a:lnTo>
                    <a:pt x="0" y="7"/>
                  </a:lnTo>
                  <a:lnTo>
                    <a:pt x="6" y="0"/>
                  </a:lnTo>
                  <a:close/>
                </a:path>
              </a:pathLst>
            </a:custGeom>
            <a:solidFill>
              <a:srgbClr val="FFFFFF"/>
            </a:solidFill>
            <a:ln w="9525">
              <a:noFill/>
              <a:round/>
              <a:headEnd/>
              <a:tailEnd/>
            </a:ln>
          </p:spPr>
          <p:txBody>
            <a:bodyPr/>
            <a:lstStyle/>
            <a:p>
              <a:endParaRPr lang="en-US"/>
            </a:p>
          </p:txBody>
        </p:sp>
        <p:sp>
          <p:nvSpPr>
            <p:cNvPr id="19470" name="Freeform 14"/>
            <p:cNvSpPr>
              <a:spLocks/>
            </p:cNvSpPr>
            <p:nvPr/>
          </p:nvSpPr>
          <p:spPr bwMode="auto">
            <a:xfrm>
              <a:off x="4220" y="381"/>
              <a:ext cx="85" cy="51"/>
            </a:xfrm>
            <a:custGeom>
              <a:avLst/>
              <a:gdLst>
                <a:gd name="T0" fmla="*/ 74 w 85"/>
                <a:gd name="T1" fmla="*/ 51 h 51"/>
                <a:gd name="T2" fmla="*/ 85 w 85"/>
                <a:gd name="T3" fmla="*/ 49 h 51"/>
                <a:gd name="T4" fmla="*/ 85 w 85"/>
                <a:gd name="T5" fmla="*/ 47 h 51"/>
                <a:gd name="T6" fmla="*/ 84 w 85"/>
                <a:gd name="T7" fmla="*/ 45 h 51"/>
                <a:gd name="T8" fmla="*/ 81 w 85"/>
                <a:gd name="T9" fmla="*/ 39 h 51"/>
                <a:gd name="T10" fmla="*/ 78 w 85"/>
                <a:gd name="T11" fmla="*/ 32 h 51"/>
                <a:gd name="T12" fmla="*/ 73 w 85"/>
                <a:gd name="T13" fmla="*/ 26 h 51"/>
                <a:gd name="T14" fmla="*/ 65 w 85"/>
                <a:gd name="T15" fmla="*/ 19 h 51"/>
                <a:gd name="T16" fmla="*/ 55 w 85"/>
                <a:gd name="T17" fmla="*/ 12 h 51"/>
                <a:gd name="T18" fmla="*/ 43 w 85"/>
                <a:gd name="T19" fmla="*/ 7 h 51"/>
                <a:gd name="T20" fmla="*/ 28 w 85"/>
                <a:gd name="T21" fmla="*/ 3 h 51"/>
                <a:gd name="T22" fmla="*/ 9 w 85"/>
                <a:gd name="T23" fmla="*/ 0 h 51"/>
                <a:gd name="T24" fmla="*/ 0 w 85"/>
                <a:gd name="T25" fmla="*/ 9 h 51"/>
                <a:gd name="T26" fmla="*/ 20 w 85"/>
                <a:gd name="T27" fmla="*/ 13 h 51"/>
                <a:gd name="T28" fmla="*/ 36 w 85"/>
                <a:gd name="T29" fmla="*/ 18 h 51"/>
                <a:gd name="T30" fmla="*/ 49 w 85"/>
                <a:gd name="T31" fmla="*/ 23 h 51"/>
                <a:gd name="T32" fmla="*/ 58 w 85"/>
                <a:gd name="T33" fmla="*/ 28 h 51"/>
                <a:gd name="T34" fmla="*/ 65 w 85"/>
                <a:gd name="T35" fmla="*/ 34 h 51"/>
                <a:gd name="T36" fmla="*/ 69 w 85"/>
                <a:gd name="T37" fmla="*/ 39 h 51"/>
                <a:gd name="T38" fmla="*/ 72 w 85"/>
                <a:gd name="T39" fmla="*/ 45 h 51"/>
                <a:gd name="T40" fmla="*/ 74 w 85"/>
                <a:gd name="T41" fmla="*/ 49 h 51"/>
                <a:gd name="T42" fmla="*/ 74 w 85"/>
                <a:gd name="T43" fmla="*/ 50 h 51"/>
                <a:gd name="T44" fmla="*/ 74 w 85"/>
                <a:gd name="T45" fmla="*/ 51 h 51"/>
                <a:gd name="T46" fmla="*/ 74 w 85"/>
                <a:gd name="T47" fmla="*/ 5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51"/>
                <a:gd name="T74" fmla="*/ 85 w 85"/>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51">
                  <a:moveTo>
                    <a:pt x="74" y="51"/>
                  </a:moveTo>
                  <a:lnTo>
                    <a:pt x="85" y="49"/>
                  </a:lnTo>
                  <a:lnTo>
                    <a:pt x="85" y="47"/>
                  </a:lnTo>
                  <a:lnTo>
                    <a:pt x="84" y="45"/>
                  </a:lnTo>
                  <a:lnTo>
                    <a:pt x="81" y="39"/>
                  </a:lnTo>
                  <a:lnTo>
                    <a:pt x="78" y="32"/>
                  </a:lnTo>
                  <a:lnTo>
                    <a:pt x="73" y="26"/>
                  </a:lnTo>
                  <a:lnTo>
                    <a:pt x="65" y="19"/>
                  </a:lnTo>
                  <a:lnTo>
                    <a:pt x="55" y="12"/>
                  </a:lnTo>
                  <a:lnTo>
                    <a:pt x="43" y="7"/>
                  </a:lnTo>
                  <a:lnTo>
                    <a:pt x="28" y="3"/>
                  </a:lnTo>
                  <a:lnTo>
                    <a:pt x="9" y="0"/>
                  </a:lnTo>
                  <a:lnTo>
                    <a:pt x="0" y="9"/>
                  </a:lnTo>
                  <a:lnTo>
                    <a:pt x="20" y="13"/>
                  </a:lnTo>
                  <a:lnTo>
                    <a:pt x="36" y="18"/>
                  </a:lnTo>
                  <a:lnTo>
                    <a:pt x="49" y="23"/>
                  </a:lnTo>
                  <a:lnTo>
                    <a:pt x="58" y="28"/>
                  </a:lnTo>
                  <a:lnTo>
                    <a:pt x="65" y="34"/>
                  </a:lnTo>
                  <a:lnTo>
                    <a:pt x="69" y="39"/>
                  </a:lnTo>
                  <a:lnTo>
                    <a:pt x="72" y="45"/>
                  </a:lnTo>
                  <a:lnTo>
                    <a:pt x="74" y="49"/>
                  </a:lnTo>
                  <a:lnTo>
                    <a:pt x="74" y="50"/>
                  </a:lnTo>
                  <a:lnTo>
                    <a:pt x="74" y="51"/>
                  </a:lnTo>
                  <a:close/>
                </a:path>
              </a:pathLst>
            </a:custGeom>
            <a:solidFill>
              <a:srgbClr val="FFFFFF"/>
            </a:solidFill>
            <a:ln w="9525">
              <a:noFill/>
              <a:round/>
              <a:headEnd/>
              <a:tailEnd/>
            </a:ln>
          </p:spPr>
          <p:txBody>
            <a:bodyPr/>
            <a:lstStyle/>
            <a:p>
              <a:endParaRPr lang="en-US"/>
            </a:p>
          </p:txBody>
        </p:sp>
        <p:sp>
          <p:nvSpPr>
            <p:cNvPr id="19471" name="Freeform 15"/>
            <p:cNvSpPr>
              <a:spLocks/>
            </p:cNvSpPr>
            <p:nvPr/>
          </p:nvSpPr>
          <p:spPr bwMode="auto">
            <a:xfrm>
              <a:off x="4178" y="411"/>
              <a:ext cx="89" cy="30"/>
            </a:xfrm>
            <a:custGeom>
              <a:avLst/>
              <a:gdLst>
                <a:gd name="T0" fmla="*/ 1 w 89"/>
                <a:gd name="T1" fmla="*/ 4 h 30"/>
                <a:gd name="T2" fmla="*/ 0 w 89"/>
                <a:gd name="T3" fmla="*/ 15 h 30"/>
                <a:gd name="T4" fmla="*/ 1 w 89"/>
                <a:gd name="T5" fmla="*/ 15 h 30"/>
                <a:gd name="T6" fmla="*/ 7 w 89"/>
                <a:gd name="T7" fmla="*/ 15 h 30"/>
                <a:gd name="T8" fmla="*/ 15 w 89"/>
                <a:gd name="T9" fmla="*/ 13 h 30"/>
                <a:gd name="T10" fmla="*/ 24 w 89"/>
                <a:gd name="T11" fmla="*/ 13 h 30"/>
                <a:gd name="T12" fmla="*/ 35 w 89"/>
                <a:gd name="T13" fmla="*/ 13 h 30"/>
                <a:gd name="T14" fmla="*/ 46 w 89"/>
                <a:gd name="T15" fmla="*/ 13 h 30"/>
                <a:gd name="T16" fmla="*/ 58 w 89"/>
                <a:gd name="T17" fmla="*/ 16 h 30"/>
                <a:gd name="T18" fmla="*/ 69 w 89"/>
                <a:gd name="T19" fmla="*/ 19 h 30"/>
                <a:gd name="T20" fmla="*/ 78 w 89"/>
                <a:gd name="T21" fmla="*/ 23 h 30"/>
                <a:gd name="T22" fmla="*/ 85 w 89"/>
                <a:gd name="T23" fmla="*/ 30 h 30"/>
                <a:gd name="T24" fmla="*/ 89 w 89"/>
                <a:gd name="T25" fmla="*/ 21 h 30"/>
                <a:gd name="T26" fmla="*/ 89 w 89"/>
                <a:gd name="T27" fmla="*/ 20 h 30"/>
                <a:gd name="T28" fmla="*/ 88 w 89"/>
                <a:gd name="T29" fmla="*/ 19 h 30"/>
                <a:gd name="T30" fmla="*/ 84 w 89"/>
                <a:gd name="T31" fmla="*/ 15 h 30"/>
                <a:gd name="T32" fmla="*/ 80 w 89"/>
                <a:gd name="T33" fmla="*/ 11 h 30"/>
                <a:gd name="T34" fmla="*/ 73 w 89"/>
                <a:gd name="T35" fmla="*/ 8 h 30"/>
                <a:gd name="T36" fmla="*/ 65 w 89"/>
                <a:gd name="T37" fmla="*/ 4 h 30"/>
                <a:gd name="T38" fmla="*/ 53 w 89"/>
                <a:gd name="T39" fmla="*/ 1 h 30"/>
                <a:gd name="T40" fmla="*/ 39 w 89"/>
                <a:gd name="T41" fmla="*/ 0 h 30"/>
                <a:gd name="T42" fmla="*/ 21 w 89"/>
                <a:gd name="T43" fmla="*/ 1 h 30"/>
                <a:gd name="T44" fmla="*/ 1 w 89"/>
                <a:gd name="T45" fmla="*/ 4 h 30"/>
                <a:gd name="T46" fmla="*/ 1 w 89"/>
                <a:gd name="T47" fmla="*/ 4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30"/>
                <a:gd name="T74" fmla="*/ 89 w 89"/>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30">
                  <a:moveTo>
                    <a:pt x="1" y="4"/>
                  </a:moveTo>
                  <a:lnTo>
                    <a:pt x="0" y="15"/>
                  </a:lnTo>
                  <a:lnTo>
                    <a:pt x="1" y="15"/>
                  </a:lnTo>
                  <a:lnTo>
                    <a:pt x="7" y="15"/>
                  </a:lnTo>
                  <a:lnTo>
                    <a:pt x="15" y="13"/>
                  </a:lnTo>
                  <a:lnTo>
                    <a:pt x="24" y="13"/>
                  </a:lnTo>
                  <a:lnTo>
                    <a:pt x="35" y="13"/>
                  </a:lnTo>
                  <a:lnTo>
                    <a:pt x="46" y="13"/>
                  </a:lnTo>
                  <a:lnTo>
                    <a:pt x="58" y="16"/>
                  </a:lnTo>
                  <a:lnTo>
                    <a:pt x="69" y="19"/>
                  </a:lnTo>
                  <a:lnTo>
                    <a:pt x="78" y="23"/>
                  </a:lnTo>
                  <a:lnTo>
                    <a:pt x="85" y="30"/>
                  </a:lnTo>
                  <a:lnTo>
                    <a:pt x="89" y="21"/>
                  </a:lnTo>
                  <a:lnTo>
                    <a:pt x="89" y="20"/>
                  </a:lnTo>
                  <a:lnTo>
                    <a:pt x="88" y="19"/>
                  </a:lnTo>
                  <a:lnTo>
                    <a:pt x="84" y="15"/>
                  </a:lnTo>
                  <a:lnTo>
                    <a:pt x="80" y="11"/>
                  </a:lnTo>
                  <a:lnTo>
                    <a:pt x="73" y="8"/>
                  </a:lnTo>
                  <a:lnTo>
                    <a:pt x="65" y="4"/>
                  </a:lnTo>
                  <a:lnTo>
                    <a:pt x="53" y="1"/>
                  </a:lnTo>
                  <a:lnTo>
                    <a:pt x="39" y="0"/>
                  </a:lnTo>
                  <a:lnTo>
                    <a:pt x="21" y="1"/>
                  </a:lnTo>
                  <a:lnTo>
                    <a:pt x="1" y="4"/>
                  </a:lnTo>
                  <a:close/>
                </a:path>
              </a:pathLst>
            </a:custGeom>
            <a:solidFill>
              <a:srgbClr val="FFFFFF"/>
            </a:solidFill>
            <a:ln w="9525">
              <a:noFill/>
              <a:round/>
              <a:headEnd/>
              <a:tailEnd/>
            </a:ln>
          </p:spPr>
          <p:txBody>
            <a:bodyPr/>
            <a:lstStyle/>
            <a:p>
              <a:endParaRPr lang="en-US"/>
            </a:p>
          </p:txBody>
        </p:sp>
        <p:sp>
          <p:nvSpPr>
            <p:cNvPr id="19472" name="Freeform 16"/>
            <p:cNvSpPr>
              <a:spLocks/>
            </p:cNvSpPr>
            <p:nvPr/>
          </p:nvSpPr>
          <p:spPr bwMode="auto">
            <a:xfrm>
              <a:off x="4121" y="453"/>
              <a:ext cx="68" cy="17"/>
            </a:xfrm>
            <a:custGeom>
              <a:avLst/>
              <a:gdLst>
                <a:gd name="T0" fmla="*/ 68 w 68"/>
                <a:gd name="T1" fmla="*/ 2 h 17"/>
                <a:gd name="T2" fmla="*/ 68 w 68"/>
                <a:gd name="T3" fmla="*/ 12 h 17"/>
                <a:gd name="T4" fmla="*/ 66 w 68"/>
                <a:gd name="T5" fmla="*/ 12 h 17"/>
                <a:gd name="T6" fmla="*/ 62 w 68"/>
                <a:gd name="T7" fmla="*/ 12 h 17"/>
                <a:gd name="T8" fmla="*/ 57 w 68"/>
                <a:gd name="T9" fmla="*/ 12 h 17"/>
                <a:gd name="T10" fmla="*/ 49 w 68"/>
                <a:gd name="T11" fmla="*/ 12 h 17"/>
                <a:gd name="T12" fmla="*/ 41 w 68"/>
                <a:gd name="T13" fmla="*/ 12 h 17"/>
                <a:gd name="T14" fmla="*/ 32 w 68"/>
                <a:gd name="T15" fmla="*/ 13 h 17"/>
                <a:gd name="T16" fmla="*/ 24 w 68"/>
                <a:gd name="T17" fmla="*/ 13 h 17"/>
                <a:gd name="T18" fmla="*/ 16 w 68"/>
                <a:gd name="T19" fmla="*/ 15 h 17"/>
                <a:gd name="T20" fmla="*/ 9 w 68"/>
                <a:gd name="T21" fmla="*/ 16 h 17"/>
                <a:gd name="T22" fmla="*/ 4 w 68"/>
                <a:gd name="T23" fmla="*/ 17 h 17"/>
                <a:gd name="T24" fmla="*/ 0 w 68"/>
                <a:gd name="T25" fmla="*/ 9 h 17"/>
                <a:gd name="T26" fmla="*/ 1 w 68"/>
                <a:gd name="T27" fmla="*/ 9 h 17"/>
                <a:gd name="T28" fmla="*/ 3 w 68"/>
                <a:gd name="T29" fmla="*/ 8 h 17"/>
                <a:gd name="T30" fmla="*/ 7 w 68"/>
                <a:gd name="T31" fmla="*/ 6 h 17"/>
                <a:gd name="T32" fmla="*/ 12 w 68"/>
                <a:gd name="T33" fmla="*/ 4 h 17"/>
                <a:gd name="T34" fmla="*/ 19 w 68"/>
                <a:gd name="T35" fmla="*/ 2 h 17"/>
                <a:gd name="T36" fmla="*/ 26 w 68"/>
                <a:gd name="T37" fmla="*/ 1 h 17"/>
                <a:gd name="T38" fmla="*/ 35 w 68"/>
                <a:gd name="T39" fmla="*/ 0 h 17"/>
                <a:gd name="T40" fmla="*/ 45 w 68"/>
                <a:gd name="T41" fmla="*/ 0 h 17"/>
                <a:gd name="T42" fmla="*/ 55 w 68"/>
                <a:gd name="T43" fmla="*/ 1 h 17"/>
                <a:gd name="T44" fmla="*/ 68 w 68"/>
                <a:gd name="T45" fmla="*/ 2 h 17"/>
                <a:gd name="T46" fmla="*/ 68 w 68"/>
                <a:gd name="T47" fmla="*/ 2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17"/>
                <a:gd name="T74" fmla="*/ 68 w 6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17">
                  <a:moveTo>
                    <a:pt x="68" y="2"/>
                  </a:moveTo>
                  <a:lnTo>
                    <a:pt x="68" y="12"/>
                  </a:lnTo>
                  <a:lnTo>
                    <a:pt x="66" y="12"/>
                  </a:lnTo>
                  <a:lnTo>
                    <a:pt x="62" y="12"/>
                  </a:lnTo>
                  <a:lnTo>
                    <a:pt x="57" y="12"/>
                  </a:lnTo>
                  <a:lnTo>
                    <a:pt x="49" y="12"/>
                  </a:lnTo>
                  <a:lnTo>
                    <a:pt x="41" y="12"/>
                  </a:lnTo>
                  <a:lnTo>
                    <a:pt x="32" y="13"/>
                  </a:lnTo>
                  <a:lnTo>
                    <a:pt x="24" y="13"/>
                  </a:lnTo>
                  <a:lnTo>
                    <a:pt x="16" y="15"/>
                  </a:lnTo>
                  <a:lnTo>
                    <a:pt x="9" y="16"/>
                  </a:lnTo>
                  <a:lnTo>
                    <a:pt x="4" y="17"/>
                  </a:lnTo>
                  <a:lnTo>
                    <a:pt x="0" y="9"/>
                  </a:lnTo>
                  <a:lnTo>
                    <a:pt x="1" y="9"/>
                  </a:lnTo>
                  <a:lnTo>
                    <a:pt x="3" y="8"/>
                  </a:lnTo>
                  <a:lnTo>
                    <a:pt x="7" y="6"/>
                  </a:lnTo>
                  <a:lnTo>
                    <a:pt x="12" y="4"/>
                  </a:lnTo>
                  <a:lnTo>
                    <a:pt x="19" y="2"/>
                  </a:lnTo>
                  <a:lnTo>
                    <a:pt x="26" y="1"/>
                  </a:lnTo>
                  <a:lnTo>
                    <a:pt x="35" y="0"/>
                  </a:lnTo>
                  <a:lnTo>
                    <a:pt x="45" y="0"/>
                  </a:lnTo>
                  <a:lnTo>
                    <a:pt x="55" y="1"/>
                  </a:lnTo>
                  <a:lnTo>
                    <a:pt x="68" y="2"/>
                  </a:lnTo>
                  <a:close/>
                </a:path>
              </a:pathLst>
            </a:custGeom>
            <a:solidFill>
              <a:srgbClr val="FFFFFF"/>
            </a:solidFill>
            <a:ln w="9525">
              <a:noFill/>
              <a:round/>
              <a:headEnd/>
              <a:tailEnd/>
            </a:ln>
          </p:spPr>
          <p:txBody>
            <a:bodyPr/>
            <a:lstStyle/>
            <a:p>
              <a:endParaRPr lang="en-US"/>
            </a:p>
          </p:txBody>
        </p:sp>
        <p:sp>
          <p:nvSpPr>
            <p:cNvPr id="19473" name="Freeform 17"/>
            <p:cNvSpPr>
              <a:spLocks/>
            </p:cNvSpPr>
            <p:nvPr/>
          </p:nvSpPr>
          <p:spPr bwMode="auto">
            <a:xfrm>
              <a:off x="4746" y="453"/>
              <a:ext cx="14" cy="19"/>
            </a:xfrm>
            <a:custGeom>
              <a:avLst/>
              <a:gdLst>
                <a:gd name="T0" fmla="*/ 8 w 14"/>
                <a:gd name="T1" fmla="*/ 0 h 19"/>
                <a:gd name="T2" fmla="*/ 9 w 14"/>
                <a:gd name="T3" fmla="*/ 0 h 19"/>
                <a:gd name="T4" fmla="*/ 12 w 14"/>
                <a:gd name="T5" fmla="*/ 1 h 19"/>
                <a:gd name="T6" fmla="*/ 12 w 14"/>
                <a:gd name="T7" fmla="*/ 1 h 19"/>
                <a:gd name="T8" fmla="*/ 13 w 14"/>
                <a:gd name="T9" fmla="*/ 2 h 19"/>
                <a:gd name="T10" fmla="*/ 13 w 14"/>
                <a:gd name="T11" fmla="*/ 4 h 19"/>
                <a:gd name="T12" fmla="*/ 14 w 14"/>
                <a:gd name="T13" fmla="*/ 5 h 19"/>
                <a:gd name="T14" fmla="*/ 14 w 14"/>
                <a:gd name="T15" fmla="*/ 6 h 19"/>
                <a:gd name="T16" fmla="*/ 14 w 14"/>
                <a:gd name="T17" fmla="*/ 8 h 19"/>
                <a:gd name="T18" fmla="*/ 13 w 14"/>
                <a:gd name="T19" fmla="*/ 9 h 19"/>
                <a:gd name="T20" fmla="*/ 13 w 14"/>
                <a:gd name="T21" fmla="*/ 11 h 19"/>
                <a:gd name="T22" fmla="*/ 13 w 14"/>
                <a:gd name="T23" fmla="*/ 12 h 19"/>
                <a:gd name="T24" fmla="*/ 12 w 14"/>
                <a:gd name="T25" fmla="*/ 13 h 19"/>
                <a:gd name="T26" fmla="*/ 12 w 14"/>
                <a:gd name="T27" fmla="*/ 15 h 19"/>
                <a:gd name="T28" fmla="*/ 10 w 14"/>
                <a:gd name="T29" fmla="*/ 16 h 19"/>
                <a:gd name="T30" fmla="*/ 10 w 14"/>
                <a:gd name="T31" fmla="*/ 17 h 19"/>
                <a:gd name="T32" fmla="*/ 9 w 14"/>
                <a:gd name="T33" fmla="*/ 17 h 19"/>
                <a:gd name="T34" fmla="*/ 8 w 14"/>
                <a:gd name="T35" fmla="*/ 19 h 19"/>
                <a:gd name="T36" fmla="*/ 6 w 14"/>
                <a:gd name="T37" fmla="*/ 19 h 19"/>
                <a:gd name="T38" fmla="*/ 5 w 14"/>
                <a:gd name="T39" fmla="*/ 19 h 19"/>
                <a:gd name="T40" fmla="*/ 4 w 14"/>
                <a:gd name="T41" fmla="*/ 19 h 19"/>
                <a:gd name="T42" fmla="*/ 2 w 14"/>
                <a:gd name="T43" fmla="*/ 19 h 19"/>
                <a:gd name="T44" fmla="*/ 1 w 14"/>
                <a:gd name="T45" fmla="*/ 17 h 19"/>
                <a:gd name="T46" fmla="*/ 1 w 14"/>
                <a:gd name="T47" fmla="*/ 16 h 19"/>
                <a:gd name="T48" fmla="*/ 0 w 14"/>
                <a:gd name="T49" fmla="*/ 13 h 19"/>
                <a:gd name="T50" fmla="*/ 0 w 14"/>
                <a:gd name="T51" fmla="*/ 12 h 19"/>
                <a:gd name="T52" fmla="*/ 0 w 14"/>
                <a:gd name="T53" fmla="*/ 11 h 19"/>
                <a:gd name="T54" fmla="*/ 0 w 14"/>
                <a:gd name="T55" fmla="*/ 9 h 19"/>
                <a:gd name="T56" fmla="*/ 0 w 14"/>
                <a:gd name="T57" fmla="*/ 8 h 19"/>
                <a:gd name="T58" fmla="*/ 0 w 14"/>
                <a:gd name="T59" fmla="*/ 6 h 19"/>
                <a:gd name="T60" fmla="*/ 0 w 14"/>
                <a:gd name="T61" fmla="*/ 6 h 19"/>
                <a:gd name="T62" fmla="*/ 0 w 14"/>
                <a:gd name="T63" fmla="*/ 6 h 19"/>
                <a:gd name="T64" fmla="*/ 0 w 14"/>
                <a:gd name="T65" fmla="*/ 6 h 19"/>
                <a:gd name="T66" fmla="*/ 0 w 14"/>
                <a:gd name="T67" fmla="*/ 5 h 19"/>
                <a:gd name="T68" fmla="*/ 1 w 14"/>
                <a:gd name="T69" fmla="*/ 4 h 19"/>
                <a:gd name="T70" fmla="*/ 1 w 14"/>
                <a:gd name="T71" fmla="*/ 2 h 19"/>
                <a:gd name="T72" fmla="*/ 2 w 14"/>
                <a:gd name="T73" fmla="*/ 1 h 19"/>
                <a:gd name="T74" fmla="*/ 4 w 14"/>
                <a:gd name="T75" fmla="*/ 1 h 19"/>
                <a:gd name="T76" fmla="*/ 5 w 14"/>
                <a:gd name="T77" fmla="*/ 0 h 19"/>
                <a:gd name="T78" fmla="*/ 6 w 14"/>
                <a:gd name="T79" fmla="*/ 0 h 19"/>
                <a:gd name="T80" fmla="*/ 8 w 14"/>
                <a:gd name="T81" fmla="*/ 0 h 19"/>
                <a:gd name="T82" fmla="*/ 8 w 14"/>
                <a:gd name="T83" fmla="*/ 0 h 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19"/>
                <a:gd name="T128" fmla="*/ 14 w 14"/>
                <a:gd name="T129" fmla="*/ 19 h 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19">
                  <a:moveTo>
                    <a:pt x="8" y="0"/>
                  </a:moveTo>
                  <a:lnTo>
                    <a:pt x="9" y="0"/>
                  </a:lnTo>
                  <a:lnTo>
                    <a:pt x="12" y="1"/>
                  </a:lnTo>
                  <a:lnTo>
                    <a:pt x="13" y="2"/>
                  </a:lnTo>
                  <a:lnTo>
                    <a:pt x="13" y="4"/>
                  </a:lnTo>
                  <a:lnTo>
                    <a:pt x="14" y="5"/>
                  </a:lnTo>
                  <a:lnTo>
                    <a:pt x="14" y="6"/>
                  </a:lnTo>
                  <a:lnTo>
                    <a:pt x="14" y="8"/>
                  </a:lnTo>
                  <a:lnTo>
                    <a:pt x="13" y="9"/>
                  </a:lnTo>
                  <a:lnTo>
                    <a:pt x="13" y="11"/>
                  </a:lnTo>
                  <a:lnTo>
                    <a:pt x="13" y="12"/>
                  </a:lnTo>
                  <a:lnTo>
                    <a:pt x="12" y="13"/>
                  </a:lnTo>
                  <a:lnTo>
                    <a:pt x="12" y="15"/>
                  </a:lnTo>
                  <a:lnTo>
                    <a:pt x="10" y="16"/>
                  </a:lnTo>
                  <a:lnTo>
                    <a:pt x="10" y="17"/>
                  </a:lnTo>
                  <a:lnTo>
                    <a:pt x="9" y="17"/>
                  </a:lnTo>
                  <a:lnTo>
                    <a:pt x="8" y="19"/>
                  </a:lnTo>
                  <a:lnTo>
                    <a:pt x="6" y="19"/>
                  </a:lnTo>
                  <a:lnTo>
                    <a:pt x="5" y="19"/>
                  </a:lnTo>
                  <a:lnTo>
                    <a:pt x="4" y="19"/>
                  </a:lnTo>
                  <a:lnTo>
                    <a:pt x="2" y="19"/>
                  </a:lnTo>
                  <a:lnTo>
                    <a:pt x="1" y="17"/>
                  </a:lnTo>
                  <a:lnTo>
                    <a:pt x="1" y="16"/>
                  </a:lnTo>
                  <a:lnTo>
                    <a:pt x="0" y="13"/>
                  </a:lnTo>
                  <a:lnTo>
                    <a:pt x="0" y="12"/>
                  </a:lnTo>
                  <a:lnTo>
                    <a:pt x="0" y="11"/>
                  </a:lnTo>
                  <a:lnTo>
                    <a:pt x="0" y="9"/>
                  </a:lnTo>
                  <a:lnTo>
                    <a:pt x="0" y="8"/>
                  </a:lnTo>
                  <a:lnTo>
                    <a:pt x="0" y="6"/>
                  </a:lnTo>
                  <a:lnTo>
                    <a:pt x="0" y="5"/>
                  </a:lnTo>
                  <a:lnTo>
                    <a:pt x="1" y="4"/>
                  </a:lnTo>
                  <a:lnTo>
                    <a:pt x="1" y="2"/>
                  </a:lnTo>
                  <a:lnTo>
                    <a:pt x="2" y="1"/>
                  </a:lnTo>
                  <a:lnTo>
                    <a:pt x="4" y="1"/>
                  </a:lnTo>
                  <a:lnTo>
                    <a:pt x="5" y="0"/>
                  </a:lnTo>
                  <a:lnTo>
                    <a:pt x="6" y="0"/>
                  </a:lnTo>
                  <a:lnTo>
                    <a:pt x="8" y="0"/>
                  </a:lnTo>
                  <a:close/>
                </a:path>
              </a:pathLst>
            </a:custGeom>
            <a:solidFill>
              <a:srgbClr val="FFFFFF"/>
            </a:solidFill>
            <a:ln w="9525">
              <a:noFill/>
              <a:round/>
              <a:headEnd/>
              <a:tailEnd/>
            </a:ln>
          </p:spPr>
          <p:txBody>
            <a:bodyPr/>
            <a:lstStyle/>
            <a:p>
              <a:endParaRPr lang="en-US"/>
            </a:p>
          </p:txBody>
        </p:sp>
        <p:sp>
          <p:nvSpPr>
            <p:cNvPr id="19474" name="Freeform 18"/>
            <p:cNvSpPr>
              <a:spLocks/>
            </p:cNvSpPr>
            <p:nvPr/>
          </p:nvSpPr>
          <p:spPr bwMode="auto">
            <a:xfrm>
              <a:off x="4807" y="462"/>
              <a:ext cx="18" cy="21"/>
            </a:xfrm>
            <a:custGeom>
              <a:avLst/>
              <a:gdLst>
                <a:gd name="T0" fmla="*/ 14 w 18"/>
                <a:gd name="T1" fmla="*/ 0 h 21"/>
                <a:gd name="T2" fmla="*/ 16 w 18"/>
                <a:gd name="T3" fmla="*/ 2 h 21"/>
                <a:gd name="T4" fmla="*/ 17 w 18"/>
                <a:gd name="T5" fmla="*/ 2 h 21"/>
                <a:gd name="T6" fmla="*/ 18 w 18"/>
                <a:gd name="T7" fmla="*/ 3 h 21"/>
                <a:gd name="T8" fmla="*/ 18 w 18"/>
                <a:gd name="T9" fmla="*/ 4 h 21"/>
                <a:gd name="T10" fmla="*/ 18 w 18"/>
                <a:gd name="T11" fmla="*/ 6 h 21"/>
                <a:gd name="T12" fmla="*/ 18 w 18"/>
                <a:gd name="T13" fmla="*/ 7 h 21"/>
                <a:gd name="T14" fmla="*/ 18 w 18"/>
                <a:gd name="T15" fmla="*/ 8 h 21"/>
                <a:gd name="T16" fmla="*/ 18 w 18"/>
                <a:gd name="T17" fmla="*/ 10 h 21"/>
                <a:gd name="T18" fmla="*/ 18 w 18"/>
                <a:gd name="T19" fmla="*/ 11 h 21"/>
                <a:gd name="T20" fmla="*/ 18 w 18"/>
                <a:gd name="T21" fmla="*/ 12 h 21"/>
                <a:gd name="T22" fmla="*/ 18 w 18"/>
                <a:gd name="T23" fmla="*/ 14 h 21"/>
                <a:gd name="T24" fmla="*/ 17 w 18"/>
                <a:gd name="T25" fmla="*/ 15 h 21"/>
                <a:gd name="T26" fmla="*/ 16 w 18"/>
                <a:gd name="T27" fmla="*/ 16 h 21"/>
                <a:gd name="T28" fmla="*/ 14 w 18"/>
                <a:gd name="T29" fmla="*/ 18 h 21"/>
                <a:gd name="T30" fmla="*/ 13 w 18"/>
                <a:gd name="T31" fmla="*/ 19 h 21"/>
                <a:gd name="T32" fmla="*/ 10 w 18"/>
                <a:gd name="T33" fmla="*/ 21 h 21"/>
                <a:gd name="T34" fmla="*/ 9 w 18"/>
                <a:gd name="T35" fmla="*/ 21 h 21"/>
                <a:gd name="T36" fmla="*/ 8 w 18"/>
                <a:gd name="T37" fmla="*/ 21 h 21"/>
                <a:gd name="T38" fmla="*/ 5 w 18"/>
                <a:gd name="T39" fmla="*/ 21 h 21"/>
                <a:gd name="T40" fmla="*/ 4 w 18"/>
                <a:gd name="T41" fmla="*/ 19 h 21"/>
                <a:gd name="T42" fmla="*/ 2 w 18"/>
                <a:gd name="T43" fmla="*/ 18 h 21"/>
                <a:gd name="T44" fmla="*/ 2 w 18"/>
                <a:gd name="T45" fmla="*/ 18 h 21"/>
                <a:gd name="T46" fmla="*/ 1 w 18"/>
                <a:gd name="T47" fmla="*/ 16 h 21"/>
                <a:gd name="T48" fmla="*/ 1 w 18"/>
                <a:gd name="T49" fmla="*/ 15 h 21"/>
                <a:gd name="T50" fmla="*/ 0 w 18"/>
                <a:gd name="T51" fmla="*/ 14 h 21"/>
                <a:gd name="T52" fmla="*/ 0 w 18"/>
                <a:gd name="T53" fmla="*/ 12 h 21"/>
                <a:gd name="T54" fmla="*/ 0 w 18"/>
                <a:gd name="T55" fmla="*/ 11 h 21"/>
                <a:gd name="T56" fmla="*/ 0 w 18"/>
                <a:gd name="T57" fmla="*/ 10 h 21"/>
                <a:gd name="T58" fmla="*/ 1 w 18"/>
                <a:gd name="T59" fmla="*/ 8 h 21"/>
                <a:gd name="T60" fmla="*/ 1 w 18"/>
                <a:gd name="T61" fmla="*/ 7 h 21"/>
                <a:gd name="T62" fmla="*/ 2 w 18"/>
                <a:gd name="T63" fmla="*/ 6 h 21"/>
                <a:gd name="T64" fmla="*/ 4 w 18"/>
                <a:gd name="T65" fmla="*/ 4 h 21"/>
                <a:gd name="T66" fmla="*/ 4 w 18"/>
                <a:gd name="T67" fmla="*/ 3 h 21"/>
                <a:gd name="T68" fmla="*/ 5 w 18"/>
                <a:gd name="T69" fmla="*/ 2 h 21"/>
                <a:gd name="T70" fmla="*/ 6 w 18"/>
                <a:gd name="T71" fmla="*/ 0 h 21"/>
                <a:gd name="T72" fmla="*/ 8 w 18"/>
                <a:gd name="T73" fmla="*/ 0 h 21"/>
                <a:gd name="T74" fmla="*/ 9 w 18"/>
                <a:gd name="T75" fmla="*/ 0 h 21"/>
                <a:gd name="T76" fmla="*/ 12 w 18"/>
                <a:gd name="T77" fmla="*/ 0 h 21"/>
                <a:gd name="T78" fmla="*/ 13 w 18"/>
                <a:gd name="T79" fmla="*/ 0 h 21"/>
                <a:gd name="T80" fmla="*/ 14 w 18"/>
                <a:gd name="T81" fmla="*/ 0 h 21"/>
                <a:gd name="T82" fmla="*/ 14 w 18"/>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
                <a:gd name="T127" fmla="*/ 0 h 21"/>
                <a:gd name="T128" fmla="*/ 18 w 18"/>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 h="21">
                  <a:moveTo>
                    <a:pt x="14" y="0"/>
                  </a:moveTo>
                  <a:lnTo>
                    <a:pt x="16" y="2"/>
                  </a:lnTo>
                  <a:lnTo>
                    <a:pt x="17" y="2"/>
                  </a:lnTo>
                  <a:lnTo>
                    <a:pt x="18" y="3"/>
                  </a:lnTo>
                  <a:lnTo>
                    <a:pt x="18" y="4"/>
                  </a:lnTo>
                  <a:lnTo>
                    <a:pt x="18" y="6"/>
                  </a:lnTo>
                  <a:lnTo>
                    <a:pt x="18" y="7"/>
                  </a:lnTo>
                  <a:lnTo>
                    <a:pt x="18" y="8"/>
                  </a:lnTo>
                  <a:lnTo>
                    <a:pt x="18" y="10"/>
                  </a:lnTo>
                  <a:lnTo>
                    <a:pt x="18" y="11"/>
                  </a:lnTo>
                  <a:lnTo>
                    <a:pt x="18" y="12"/>
                  </a:lnTo>
                  <a:lnTo>
                    <a:pt x="18" y="14"/>
                  </a:lnTo>
                  <a:lnTo>
                    <a:pt x="17" y="15"/>
                  </a:lnTo>
                  <a:lnTo>
                    <a:pt x="16" y="16"/>
                  </a:lnTo>
                  <a:lnTo>
                    <a:pt x="14" y="18"/>
                  </a:lnTo>
                  <a:lnTo>
                    <a:pt x="13" y="19"/>
                  </a:lnTo>
                  <a:lnTo>
                    <a:pt x="10" y="21"/>
                  </a:lnTo>
                  <a:lnTo>
                    <a:pt x="9" y="21"/>
                  </a:lnTo>
                  <a:lnTo>
                    <a:pt x="8" y="21"/>
                  </a:lnTo>
                  <a:lnTo>
                    <a:pt x="5" y="21"/>
                  </a:lnTo>
                  <a:lnTo>
                    <a:pt x="4" y="19"/>
                  </a:lnTo>
                  <a:lnTo>
                    <a:pt x="2" y="18"/>
                  </a:lnTo>
                  <a:lnTo>
                    <a:pt x="1" y="16"/>
                  </a:lnTo>
                  <a:lnTo>
                    <a:pt x="1" y="15"/>
                  </a:lnTo>
                  <a:lnTo>
                    <a:pt x="0" y="14"/>
                  </a:lnTo>
                  <a:lnTo>
                    <a:pt x="0" y="12"/>
                  </a:lnTo>
                  <a:lnTo>
                    <a:pt x="0" y="11"/>
                  </a:lnTo>
                  <a:lnTo>
                    <a:pt x="0" y="10"/>
                  </a:lnTo>
                  <a:lnTo>
                    <a:pt x="1" y="8"/>
                  </a:lnTo>
                  <a:lnTo>
                    <a:pt x="1" y="7"/>
                  </a:lnTo>
                  <a:lnTo>
                    <a:pt x="2" y="6"/>
                  </a:lnTo>
                  <a:lnTo>
                    <a:pt x="4" y="4"/>
                  </a:lnTo>
                  <a:lnTo>
                    <a:pt x="4" y="3"/>
                  </a:lnTo>
                  <a:lnTo>
                    <a:pt x="5" y="2"/>
                  </a:lnTo>
                  <a:lnTo>
                    <a:pt x="6" y="0"/>
                  </a:lnTo>
                  <a:lnTo>
                    <a:pt x="8" y="0"/>
                  </a:lnTo>
                  <a:lnTo>
                    <a:pt x="9" y="0"/>
                  </a:lnTo>
                  <a:lnTo>
                    <a:pt x="12" y="0"/>
                  </a:lnTo>
                  <a:lnTo>
                    <a:pt x="13" y="0"/>
                  </a:lnTo>
                  <a:lnTo>
                    <a:pt x="14" y="0"/>
                  </a:lnTo>
                  <a:close/>
                </a:path>
              </a:pathLst>
            </a:custGeom>
            <a:solidFill>
              <a:srgbClr val="FFFFFF"/>
            </a:solidFill>
            <a:ln w="9525">
              <a:noFill/>
              <a:round/>
              <a:headEnd/>
              <a:tailEnd/>
            </a:ln>
          </p:spPr>
          <p:txBody>
            <a:bodyPr/>
            <a:lstStyle/>
            <a:p>
              <a:endParaRPr lang="en-US"/>
            </a:p>
          </p:txBody>
        </p:sp>
        <p:sp>
          <p:nvSpPr>
            <p:cNvPr id="19475" name="Freeform 19"/>
            <p:cNvSpPr>
              <a:spLocks/>
            </p:cNvSpPr>
            <p:nvPr/>
          </p:nvSpPr>
          <p:spPr bwMode="auto">
            <a:xfrm>
              <a:off x="4893" y="493"/>
              <a:ext cx="17" cy="19"/>
            </a:xfrm>
            <a:custGeom>
              <a:avLst/>
              <a:gdLst>
                <a:gd name="T0" fmla="*/ 11 w 17"/>
                <a:gd name="T1" fmla="*/ 0 h 19"/>
                <a:gd name="T2" fmla="*/ 12 w 17"/>
                <a:gd name="T3" fmla="*/ 0 h 19"/>
                <a:gd name="T4" fmla="*/ 14 w 17"/>
                <a:gd name="T5" fmla="*/ 2 h 19"/>
                <a:gd name="T6" fmla="*/ 14 w 17"/>
                <a:gd name="T7" fmla="*/ 2 h 19"/>
                <a:gd name="T8" fmla="*/ 15 w 17"/>
                <a:gd name="T9" fmla="*/ 3 h 19"/>
                <a:gd name="T10" fmla="*/ 15 w 17"/>
                <a:gd name="T11" fmla="*/ 4 h 19"/>
                <a:gd name="T12" fmla="*/ 17 w 17"/>
                <a:gd name="T13" fmla="*/ 6 h 19"/>
                <a:gd name="T14" fmla="*/ 17 w 17"/>
                <a:gd name="T15" fmla="*/ 7 h 19"/>
                <a:gd name="T16" fmla="*/ 17 w 17"/>
                <a:gd name="T17" fmla="*/ 8 h 19"/>
                <a:gd name="T18" fmla="*/ 17 w 17"/>
                <a:gd name="T19" fmla="*/ 10 h 19"/>
                <a:gd name="T20" fmla="*/ 17 w 17"/>
                <a:gd name="T21" fmla="*/ 11 h 19"/>
                <a:gd name="T22" fmla="*/ 17 w 17"/>
                <a:gd name="T23" fmla="*/ 13 h 19"/>
                <a:gd name="T24" fmla="*/ 15 w 17"/>
                <a:gd name="T25" fmla="*/ 14 h 19"/>
                <a:gd name="T26" fmla="*/ 14 w 17"/>
                <a:gd name="T27" fmla="*/ 15 h 19"/>
                <a:gd name="T28" fmla="*/ 12 w 17"/>
                <a:gd name="T29" fmla="*/ 17 h 19"/>
                <a:gd name="T30" fmla="*/ 11 w 17"/>
                <a:gd name="T31" fmla="*/ 18 h 19"/>
                <a:gd name="T32" fmla="*/ 10 w 17"/>
                <a:gd name="T33" fmla="*/ 18 h 19"/>
                <a:gd name="T34" fmla="*/ 8 w 17"/>
                <a:gd name="T35" fmla="*/ 19 h 19"/>
                <a:gd name="T36" fmla="*/ 7 w 17"/>
                <a:gd name="T37" fmla="*/ 19 h 19"/>
                <a:gd name="T38" fmla="*/ 4 w 17"/>
                <a:gd name="T39" fmla="*/ 19 h 19"/>
                <a:gd name="T40" fmla="*/ 3 w 17"/>
                <a:gd name="T41" fmla="*/ 18 h 19"/>
                <a:gd name="T42" fmla="*/ 2 w 17"/>
                <a:gd name="T43" fmla="*/ 17 h 19"/>
                <a:gd name="T44" fmla="*/ 0 w 17"/>
                <a:gd name="T45" fmla="*/ 15 h 19"/>
                <a:gd name="T46" fmla="*/ 0 w 17"/>
                <a:gd name="T47" fmla="*/ 15 h 19"/>
                <a:gd name="T48" fmla="*/ 0 w 17"/>
                <a:gd name="T49" fmla="*/ 14 h 19"/>
                <a:gd name="T50" fmla="*/ 0 w 17"/>
                <a:gd name="T51" fmla="*/ 13 h 19"/>
                <a:gd name="T52" fmla="*/ 0 w 17"/>
                <a:gd name="T53" fmla="*/ 11 h 19"/>
                <a:gd name="T54" fmla="*/ 0 w 17"/>
                <a:gd name="T55" fmla="*/ 10 h 19"/>
                <a:gd name="T56" fmla="*/ 2 w 17"/>
                <a:gd name="T57" fmla="*/ 8 h 19"/>
                <a:gd name="T58" fmla="*/ 2 w 17"/>
                <a:gd name="T59" fmla="*/ 7 h 19"/>
                <a:gd name="T60" fmla="*/ 2 w 17"/>
                <a:gd name="T61" fmla="*/ 6 h 19"/>
                <a:gd name="T62" fmla="*/ 2 w 17"/>
                <a:gd name="T63" fmla="*/ 4 h 19"/>
                <a:gd name="T64" fmla="*/ 3 w 17"/>
                <a:gd name="T65" fmla="*/ 4 h 19"/>
                <a:gd name="T66" fmla="*/ 3 w 17"/>
                <a:gd name="T67" fmla="*/ 3 h 19"/>
                <a:gd name="T68" fmla="*/ 4 w 17"/>
                <a:gd name="T69" fmla="*/ 3 h 19"/>
                <a:gd name="T70" fmla="*/ 6 w 17"/>
                <a:gd name="T71" fmla="*/ 2 h 19"/>
                <a:gd name="T72" fmla="*/ 6 w 17"/>
                <a:gd name="T73" fmla="*/ 2 h 19"/>
                <a:gd name="T74" fmla="*/ 7 w 17"/>
                <a:gd name="T75" fmla="*/ 0 h 19"/>
                <a:gd name="T76" fmla="*/ 8 w 17"/>
                <a:gd name="T77" fmla="*/ 0 h 19"/>
                <a:gd name="T78" fmla="*/ 10 w 17"/>
                <a:gd name="T79" fmla="*/ 0 h 19"/>
                <a:gd name="T80" fmla="*/ 11 w 17"/>
                <a:gd name="T81" fmla="*/ 0 h 19"/>
                <a:gd name="T82" fmla="*/ 11 w 17"/>
                <a:gd name="T83" fmla="*/ 0 h 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19"/>
                <a:gd name="T128" fmla="*/ 17 w 17"/>
                <a:gd name="T129" fmla="*/ 19 h 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19">
                  <a:moveTo>
                    <a:pt x="11" y="0"/>
                  </a:moveTo>
                  <a:lnTo>
                    <a:pt x="12" y="0"/>
                  </a:lnTo>
                  <a:lnTo>
                    <a:pt x="14" y="2"/>
                  </a:lnTo>
                  <a:lnTo>
                    <a:pt x="15" y="3"/>
                  </a:lnTo>
                  <a:lnTo>
                    <a:pt x="15" y="4"/>
                  </a:lnTo>
                  <a:lnTo>
                    <a:pt x="17" y="6"/>
                  </a:lnTo>
                  <a:lnTo>
                    <a:pt x="17" y="7"/>
                  </a:lnTo>
                  <a:lnTo>
                    <a:pt x="17" y="8"/>
                  </a:lnTo>
                  <a:lnTo>
                    <a:pt x="17" y="10"/>
                  </a:lnTo>
                  <a:lnTo>
                    <a:pt x="17" y="11"/>
                  </a:lnTo>
                  <a:lnTo>
                    <a:pt x="17" y="13"/>
                  </a:lnTo>
                  <a:lnTo>
                    <a:pt x="15" y="14"/>
                  </a:lnTo>
                  <a:lnTo>
                    <a:pt x="14" y="15"/>
                  </a:lnTo>
                  <a:lnTo>
                    <a:pt x="12" y="17"/>
                  </a:lnTo>
                  <a:lnTo>
                    <a:pt x="11" y="18"/>
                  </a:lnTo>
                  <a:lnTo>
                    <a:pt x="10" y="18"/>
                  </a:lnTo>
                  <a:lnTo>
                    <a:pt x="8" y="19"/>
                  </a:lnTo>
                  <a:lnTo>
                    <a:pt x="7" y="19"/>
                  </a:lnTo>
                  <a:lnTo>
                    <a:pt x="4" y="19"/>
                  </a:lnTo>
                  <a:lnTo>
                    <a:pt x="3" y="18"/>
                  </a:lnTo>
                  <a:lnTo>
                    <a:pt x="2" y="17"/>
                  </a:lnTo>
                  <a:lnTo>
                    <a:pt x="0" y="15"/>
                  </a:lnTo>
                  <a:lnTo>
                    <a:pt x="0" y="14"/>
                  </a:lnTo>
                  <a:lnTo>
                    <a:pt x="0" y="13"/>
                  </a:lnTo>
                  <a:lnTo>
                    <a:pt x="0" y="11"/>
                  </a:lnTo>
                  <a:lnTo>
                    <a:pt x="0" y="10"/>
                  </a:lnTo>
                  <a:lnTo>
                    <a:pt x="2" y="8"/>
                  </a:lnTo>
                  <a:lnTo>
                    <a:pt x="2" y="7"/>
                  </a:lnTo>
                  <a:lnTo>
                    <a:pt x="2" y="6"/>
                  </a:lnTo>
                  <a:lnTo>
                    <a:pt x="2" y="4"/>
                  </a:lnTo>
                  <a:lnTo>
                    <a:pt x="3" y="4"/>
                  </a:lnTo>
                  <a:lnTo>
                    <a:pt x="3" y="3"/>
                  </a:lnTo>
                  <a:lnTo>
                    <a:pt x="4" y="3"/>
                  </a:lnTo>
                  <a:lnTo>
                    <a:pt x="6" y="2"/>
                  </a:lnTo>
                  <a:lnTo>
                    <a:pt x="7" y="0"/>
                  </a:lnTo>
                  <a:lnTo>
                    <a:pt x="8" y="0"/>
                  </a:lnTo>
                  <a:lnTo>
                    <a:pt x="10" y="0"/>
                  </a:lnTo>
                  <a:lnTo>
                    <a:pt x="11" y="0"/>
                  </a:lnTo>
                  <a:close/>
                </a:path>
              </a:pathLst>
            </a:custGeom>
            <a:solidFill>
              <a:srgbClr val="FFFFFF"/>
            </a:solidFill>
            <a:ln w="9525">
              <a:noFill/>
              <a:round/>
              <a:headEnd/>
              <a:tailEnd/>
            </a:ln>
          </p:spPr>
          <p:txBody>
            <a:bodyPr/>
            <a:lstStyle/>
            <a:p>
              <a:endParaRPr lang="en-US"/>
            </a:p>
          </p:txBody>
        </p:sp>
        <p:sp>
          <p:nvSpPr>
            <p:cNvPr id="19476" name="Freeform 20"/>
            <p:cNvSpPr>
              <a:spLocks/>
            </p:cNvSpPr>
            <p:nvPr/>
          </p:nvSpPr>
          <p:spPr bwMode="auto">
            <a:xfrm>
              <a:off x="4727" y="711"/>
              <a:ext cx="48" cy="19"/>
            </a:xfrm>
            <a:custGeom>
              <a:avLst/>
              <a:gdLst>
                <a:gd name="T0" fmla="*/ 1 w 48"/>
                <a:gd name="T1" fmla="*/ 0 h 19"/>
                <a:gd name="T2" fmla="*/ 2 w 48"/>
                <a:gd name="T3" fmla="*/ 0 h 19"/>
                <a:gd name="T4" fmla="*/ 4 w 48"/>
                <a:gd name="T5" fmla="*/ 2 h 19"/>
                <a:gd name="T6" fmla="*/ 6 w 48"/>
                <a:gd name="T7" fmla="*/ 3 h 19"/>
                <a:gd name="T8" fmla="*/ 9 w 48"/>
                <a:gd name="T9" fmla="*/ 5 h 19"/>
                <a:gd name="T10" fmla="*/ 14 w 48"/>
                <a:gd name="T11" fmla="*/ 7 h 19"/>
                <a:gd name="T12" fmla="*/ 19 w 48"/>
                <a:gd name="T13" fmla="*/ 9 h 19"/>
                <a:gd name="T14" fmla="*/ 25 w 48"/>
                <a:gd name="T15" fmla="*/ 9 h 19"/>
                <a:gd name="T16" fmla="*/ 32 w 48"/>
                <a:gd name="T17" fmla="*/ 10 h 19"/>
                <a:gd name="T18" fmla="*/ 40 w 48"/>
                <a:gd name="T19" fmla="*/ 9 h 19"/>
                <a:gd name="T20" fmla="*/ 48 w 48"/>
                <a:gd name="T21" fmla="*/ 7 h 19"/>
                <a:gd name="T22" fmla="*/ 43 w 48"/>
                <a:gd name="T23" fmla="*/ 18 h 19"/>
                <a:gd name="T24" fmla="*/ 43 w 48"/>
                <a:gd name="T25" fmla="*/ 18 h 19"/>
                <a:gd name="T26" fmla="*/ 40 w 48"/>
                <a:gd name="T27" fmla="*/ 18 h 19"/>
                <a:gd name="T28" fmla="*/ 36 w 48"/>
                <a:gd name="T29" fmla="*/ 19 h 19"/>
                <a:gd name="T30" fmla="*/ 32 w 48"/>
                <a:gd name="T31" fmla="*/ 19 h 19"/>
                <a:gd name="T32" fmla="*/ 27 w 48"/>
                <a:gd name="T33" fmla="*/ 19 h 19"/>
                <a:gd name="T34" fmla="*/ 21 w 48"/>
                <a:gd name="T35" fmla="*/ 18 h 19"/>
                <a:gd name="T36" fmla="*/ 14 w 48"/>
                <a:gd name="T37" fmla="*/ 17 h 19"/>
                <a:gd name="T38" fmla="*/ 9 w 48"/>
                <a:gd name="T39" fmla="*/ 15 h 19"/>
                <a:gd name="T40" fmla="*/ 4 w 48"/>
                <a:gd name="T41" fmla="*/ 13 h 19"/>
                <a:gd name="T42" fmla="*/ 0 w 48"/>
                <a:gd name="T43" fmla="*/ 9 h 19"/>
                <a:gd name="T44" fmla="*/ 1 w 48"/>
                <a:gd name="T45" fmla="*/ 0 h 19"/>
                <a:gd name="T46" fmla="*/ 1 w 48"/>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19"/>
                <a:gd name="T74" fmla="*/ 48 w 48"/>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19">
                  <a:moveTo>
                    <a:pt x="1" y="0"/>
                  </a:moveTo>
                  <a:lnTo>
                    <a:pt x="2" y="0"/>
                  </a:lnTo>
                  <a:lnTo>
                    <a:pt x="4" y="2"/>
                  </a:lnTo>
                  <a:lnTo>
                    <a:pt x="6" y="3"/>
                  </a:lnTo>
                  <a:lnTo>
                    <a:pt x="9" y="5"/>
                  </a:lnTo>
                  <a:lnTo>
                    <a:pt x="14" y="7"/>
                  </a:lnTo>
                  <a:lnTo>
                    <a:pt x="19" y="9"/>
                  </a:lnTo>
                  <a:lnTo>
                    <a:pt x="25" y="9"/>
                  </a:lnTo>
                  <a:lnTo>
                    <a:pt x="32" y="10"/>
                  </a:lnTo>
                  <a:lnTo>
                    <a:pt x="40" y="9"/>
                  </a:lnTo>
                  <a:lnTo>
                    <a:pt x="48" y="7"/>
                  </a:lnTo>
                  <a:lnTo>
                    <a:pt x="43" y="18"/>
                  </a:lnTo>
                  <a:lnTo>
                    <a:pt x="40" y="18"/>
                  </a:lnTo>
                  <a:lnTo>
                    <a:pt x="36" y="19"/>
                  </a:lnTo>
                  <a:lnTo>
                    <a:pt x="32" y="19"/>
                  </a:lnTo>
                  <a:lnTo>
                    <a:pt x="27" y="19"/>
                  </a:lnTo>
                  <a:lnTo>
                    <a:pt x="21" y="18"/>
                  </a:lnTo>
                  <a:lnTo>
                    <a:pt x="14" y="17"/>
                  </a:lnTo>
                  <a:lnTo>
                    <a:pt x="9" y="15"/>
                  </a:lnTo>
                  <a:lnTo>
                    <a:pt x="4" y="13"/>
                  </a:lnTo>
                  <a:lnTo>
                    <a:pt x="0" y="9"/>
                  </a:lnTo>
                  <a:lnTo>
                    <a:pt x="1" y="0"/>
                  </a:lnTo>
                  <a:close/>
                </a:path>
              </a:pathLst>
            </a:custGeom>
            <a:solidFill>
              <a:srgbClr val="FFFFFF"/>
            </a:solidFill>
            <a:ln w="9525">
              <a:noFill/>
              <a:round/>
              <a:headEnd/>
              <a:tailEnd/>
            </a:ln>
          </p:spPr>
          <p:txBody>
            <a:bodyPr/>
            <a:lstStyle/>
            <a:p>
              <a:endParaRPr lang="en-US"/>
            </a:p>
          </p:txBody>
        </p:sp>
        <p:sp>
          <p:nvSpPr>
            <p:cNvPr id="19477" name="Freeform 21"/>
            <p:cNvSpPr>
              <a:spLocks/>
            </p:cNvSpPr>
            <p:nvPr/>
          </p:nvSpPr>
          <p:spPr bwMode="auto">
            <a:xfrm>
              <a:off x="4681" y="820"/>
              <a:ext cx="24" cy="46"/>
            </a:xfrm>
            <a:custGeom>
              <a:avLst/>
              <a:gdLst>
                <a:gd name="T0" fmla="*/ 0 w 24"/>
                <a:gd name="T1" fmla="*/ 0 h 46"/>
                <a:gd name="T2" fmla="*/ 24 w 24"/>
                <a:gd name="T3" fmla="*/ 8 h 46"/>
                <a:gd name="T4" fmla="*/ 6 w 24"/>
                <a:gd name="T5" fmla="*/ 46 h 46"/>
                <a:gd name="T6" fmla="*/ 0 w 24"/>
                <a:gd name="T7" fmla="*/ 0 h 46"/>
                <a:gd name="T8" fmla="*/ 0 w 24"/>
                <a:gd name="T9" fmla="*/ 0 h 46"/>
                <a:gd name="T10" fmla="*/ 0 60000 65536"/>
                <a:gd name="T11" fmla="*/ 0 60000 65536"/>
                <a:gd name="T12" fmla="*/ 0 60000 65536"/>
                <a:gd name="T13" fmla="*/ 0 60000 65536"/>
                <a:gd name="T14" fmla="*/ 0 60000 65536"/>
                <a:gd name="T15" fmla="*/ 0 w 24"/>
                <a:gd name="T16" fmla="*/ 0 h 46"/>
                <a:gd name="T17" fmla="*/ 24 w 24"/>
                <a:gd name="T18" fmla="*/ 46 h 46"/>
              </a:gdLst>
              <a:ahLst/>
              <a:cxnLst>
                <a:cxn ang="T10">
                  <a:pos x="T0" y="T1"/>
                </a:cxn>
                <a:cxn ang="T11">
                  <a:pos x="T2" y="T3"/>
                </a:cxn>
                <a:cxn ang="T12">
                  <a:pos x="T4" y="T5"/>
                </a:cxn>
                <a:cxn ang="T13">
                  <a:pos x="T6" y="T7"/>
                </a:cxn>
                <a:cxn ang="T14">
                  <a:pos x="T8" y="T9"/>
                </a:cxn>
              </a:cxnLst>
              <a:rect l="T15" t="T16" r="T17" b="T18"/>
              <a:pathLst>
                <a:path w="24" h="46">
                  <a:moveTo>
                    <a:pt x="0" y="0"/>
                  </a:moveTo>
                  <a:lnTo>
                    <a:pt x="24" y="8"/>
                  </a:lnTo>
                  <a:lnTo>
                    <a:pt x="6" y="46"/>
                  </a:lnTo>
                  <a:lnTo>
                    <a:pt x="0" y="0"/>
                  </a:lnTo>
                  <a:close/>
                </a:path>
              </a:pathLst>
            </a:custGeom>
            <a:solidFill>
              <a:srgbClr val="FFFFFF"/>
            </a:solidFill>
            <a:ln w="9525">
              <a:noFill/>
              <a:round/>
              <a:headEnd/>
              <a:tailEnd/>
            </a:ln>
          </p:spPr>
          <p:txBody>
            <a:bodyPr/>
            <a:lstStyle/>
            <a:p>
              <a:endParaRPr lang="en-US"/>
            </a:p>
          </p:txBody>
        </p:sp>
        <p:sp>
          <p:nvSpPr>
            <p:cNvPr id="19478" name="Freeform 22"/>
            <p:cNvSpPr>
              <a:spLocks/>
            </p:cNvSpPr>
            <p:nvPr/>
          </p:nvSpPr>
          <p:spPr bwMode="auto">
            <a:xfrm>
              <a:off x="4713" y="829"/>
              <a:ext cx="30" cy="42"/>
            </a:xfrm>
            <a:custGeom>
              <a:avLst/>
              <a:gdLst>
                <a:gd name="T0" fmla="*/ 0 w 30"/>
                <a:gd name="T1" fmla="*/ 0 h 42"/>
                <a:gd name="T2" fmla="*/ 30 w 30"/>
                <a:gd name="T3" fmla="*/ 10 h 42"/>
                <a:gd name="T4" fmla="*/ 8 w 30"/>
                <a:gd name="T5" fmla="*/ 42 h 42"/>
                <a:gd name="T6" fmla="*/ 0 w 30"/>
                <a:gd name="T7" fmla="*/ 0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0"/>
                  </a:moveTo>
                  <a:lnTo>
                    <a:pt x="30" y="10"/>
                  </a:lnTo>
                  <a:lnTo>
                    <a:pt x="8" y="42"/>
                  </a:lnTo>
                  <a:lnTo>
                    <a:pt x="0" y="0"/>
                  </a:lnTo>
                  <a:close/>
                </a:path>
              </a:pathLst>
            </a:custGeom>
            <a:solidFill>
              <a:srgbClr val="FFFFFF"/>
            </a:solidFill>
            <a:ln w="9525">
              <a:noFill/>
              <a:round/>
              <a:headEnd/>
              <a:tailEnd/>
            </a:ln>
          </p:spPr>
          <p:txBody>
            <a:bodyPr/>
            <a:lstStyle/>
            <a:p>
              <a:endParaRPr lang="en-US"/>
            </a:p>
          </p:txBody>
        </p:sp>
        <p:sp>
          <p:nvSpPr>
            <p:cNvPr id="19479" name="Freeform 23"/>
            <p:cNvSpPr>
              <a:spLocks/>
            </p:cNvSpPr>
            <p:nvPr/>
          </p:nvSpPr>
          <p:spPr bwMode="auto">
            <a:xfrm>
              <a:off x="4720" y="923"/>
              <a:ext cx="23" cy="30"/>
            </a:xfrm>
            <a:custGeom>
              <a:avLst/>
              <a:gdLst>
                <a:gd name="T0" fmla="*/ 19 w 23"/>
                <a:gd name="T1" fmla="*/ 1 h 30"/>
                <a:gd name="T2" fmla="*/ 20 w 23"/>
                <a:gd name="T3" fmla="*/ 3 h 30"/>
                <a:gd name="T4" fmla="*/ 21 w 23"/>
                <a:gd name="T5" fmla="*/ 4 h 30"/>
                <a:gd name="T6" fmla="*/ 21 w 23"/>
                <a:gd name="T7" fmla="*/ 7 h 30"/>
                <a:gd name="T8" fmla="*/ 23 w 23"/>
                <a:gd name="T9" fmla="*/ 8 h 30"/>
                <a:gd name="T10" fmla="*/ 23 w 23"/>
                <a:gd name="T11" fmla="*/ 11 h 30"/>
                <a:gd name="T12" fmla="*/ 21 w 23"/>
                <a:gd name="T13" fmla="*/ 12 h 30"/>
                <a:gd name="T14" fmla="*/ 21 w 23"/>
                <a:gd name="T15" fmla="*/ 15 h 30"/>
                <a:gd name="T16" fmla="*/ 21 w 23"/>
                <a:gd name="T17" fmla="*/ 16 h 30"/>
                <a:gd name="T18" fmla="*/ 20 w 23"/>
                <a:gd name="T19" fmla="*/ 19 h 30"/>
                <a:gd name="T20" fmla="*/ 20 w 23"/>
                <a:gd name="T21" fmla="*/ 20 h 30"/>
                <a:gd name="T22" fmla="*/ 20 w 23"/>
                <a:gd name="T23" fmla="*/ 22 h 30"/>
                <a:gd name="T24" fmla="*/ 19 w 23"/>
                <a:gd name="T25" fmla="*/ 23 h 30"/>
                <a:gd name="T26" fmla="*/ 17 w 23"/>
                <a:gd name="T27" fmla="*/ 26 h 30"/>
                <a:gd name="T28" fmla="*/ 16 w 23"/>
                <a:gd name="T29" fmla="*/ 27 h 30"/>
                <a:gd name="T30" fmla="*/ 15 w 23"/>
                <a:gd name="T31" fmla="*/ 28 h 30"/>
                <a:gd name="T32" fmla="*/ 12 w 23"/>
                <a:gd name="T33" fmla="*/ 28 h 30"/>
                <a:gd name="T34" fmla="*/ 11 w 23"/>
                <a:gd name="T35" fmla="*/ 30 h 30"/>
                <a:gd name="T36" fmla="*/ 8 w 23"/>
                <a:gd name="T37" fmla="*/ 30 h 30"/>
                <a:gd name="T38" fmla="*/ 7 w 23"/>
                <a:gd name="T39" fmla="*/ 30 h 30"/>
                <a:gd name="T40" fmla="*/ 4 w 23"/>
                <a:gd name="T41" fmla="*/ 28 h 30"/>
                <a:gd name="T42" fmla="*/ 3 w 23"/>
                <a:gd name="T43" fmla="*/ 28 h 30"/>
                <a:gd name="T44" fmla="*/ 1 w 23"/>
                <a:gd name="T45" fmla="*/ 27 h 30"/>
                <a:gd name="T46" fmla="*/ 1 w 23"/>
                <a:gd name="T47" fmla="*/ 24 h 30"/>
                <a:gd name="T48" fmla="*/ 0 w 23"/>
                <a:gd name="T49" fmla="*/ 23 h 30"/>
                <a:gd name="T50" fmla="*/ 0 w 23"/>
                <a:gd name="T51" fmla="*/ 20 h 30"/>
                <a:gd name="T52" fmla="*/ 0 w 23"/>
                <a:gd name="T53" fmla="*/ 17 h 30"/>
                <a:gd name="T54" fmla="*/ 0 w 23"/>
                <a:gd name="T55" fmla="*/ 16 h 30"/>
                <a:gd name="T56" fmla="*/ 0 w 23"/>
                <a:gd name="T57" fmla="*/ 13 h 30"/>
                <a:gd name="T58" fmla="*/ 0 w 23"/>
                <a:gd name="T59" fmla="*/ 11 h 30"/>
                <a:gd name="T60" fmla="*/ 1 w 23"/>
                <a:gd name="T61" fmla="*/ 9 h 30"/>
                <a:gd name="T62" fmla="*/ 3 w 23"/>
                <a:gd name="T63" fmla="*/ 8 h 30"/>
                <a:gd name="T64" fmla="*/ 4 w 23"/>
                <a:gd name="T65" fmla="*/ 7 h 30"/>
                <a:gd name="T66" fmla="*/ 7 w 23"/>
                <a:gd name="T67" fmla="*/ 5 h 30"/>
                <a:gd name="T68" fmla="*/ 8 w 23"/>
                <a:gd name="T69" fmla="*/ 3 h 30"/>
                <a:gd name="T70" fmla="*/ 9 w 23"/>
                <a:gd name="T71" fmla="*/ 1 h 30"/>
                <a:gd name="T72" fmla="*/ 11 w 23"/>
                <a:gd name="T73" fmla="*/ 1 h 30"/>
                <a:gd name="T74" fmla="*/ 13 w 23"/>
                <a:gd name="T75" fmla="*/ 0 h 30"/>
                <a:gd name="T76" fmla="*/ 15 w 23"/>
                <a:gd name="T77" fmla="*/ 0 h 30"/>
                <a:gd name="T78" fmla="*/ 17 w 23"/>
                <a:gd name="T79" fmla="*/ 0 h 30"/>
                <a:gd name="T80" fmla="*/ 19 w 23"/>
                <a:gd name="T81" fmla="*/ 1 h 30"/>
                <a:gd name="T82" fmla="*/ 19 w 23"/>
                <a:gd name="T83" fmla="*/ 1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
                <a:gd name="T127" fmla="*/ 0 h 30"/>
                <a:gd name="T128" fmla="*/ 23 w 23"/>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 h="30">
                  <a:moveTo>
                    <a:pt x="19" y="1"/>
                  </a:moveTo>
                  <a:lnTo>
                    <a:pt x="20" y="3"/>
                  </a:lnTo>
                  <a:lnTo>
                    <a:pt x="21" y="4"/>
                  </a:lnTo>
                  <a:lnTo>
                    <a:pt x="21" y="7"/>
                  </a:lnTo>
                  <a:lnTo>
                    <a:pt x="23" y="8"/>
                  </a:lnTo>
                  <a:lnTo>
                    <a:pt x="23" y="11"/>
                  </a:lnTo>
                  <a:lnTo>
                    <a:pt x="21" y="12"/>
                  </a:lnTo>
                  <a:lnTo>
                    <a:pt x="21" y="15"/>
                  </a:lnTo>
                  <a:lnTo>
                    <a:pt x="21" y="16"/>
                  </a:lnTo>
                  <a:lnTo>
                    <a:pt x="20" y="19"/>
                  </a:lnTo>
                  <a:lnTo>
                    <a:pt x="20" y="20"/>
                  </a:lnTo>
                  <a:lnTo>
                    <a:pt x="20" y="22"/>
                  </a:lnTo>
                  <a:lnTo>
                    <a:pt x="19" y="23"/>
                  </a:lnTo>
                  <a:lnTo>
                    <a:pt x="17" y="26"/>
                  </a:lnTo>
                  <a:lnTo>
                    <a:pt x="16" y="27"/>
                  </a:lnTo>
                  <a:lnTo>
                    <a:pt x="15" y="28"/>
                  </a:lnTo>
                  <a:lnTo>
                    <a:pt x="12" y="28"/>
                  </a:lnTo>
                  <a:lnTo>
                    <a:pt x="11" y="30"/>
                  </a:lnTo>
                  <a:lnTo>
                    <a:pt x="8" y="30"/>
                  </a:lnTo>
                  <a:lnTo>
                    <a:pt x="7" y="30"/>
                  </a:lnTo>
                  <a:lnTo>
                    <a:pt x="4" y="28"/>
                  </a:lnTo>
                  <a:lnTo>
                    <a:pt x="3" y="28"/>
                  </a:lnTo>
                  <a:lnTo>
                    <a:pt x="1" y="27"/>
                  </a:lnTo>
                  <a:lnTo>
                    <a:pt x="1" y="24"/>
                  </a:lnTo>
                  <a:lnTo>
                    <a:pt x="0" y="23"/>
                  </a:lnTo>
                  <a:lnTo>
                    <a:pt x="0" y="20"/>
                  </a:lnTo>
                  <a:lnTo>
                    <a:pt x="0" y="17"/>
                  </a:lnTo>
                  <a:lnTo>
                    <a:pt x="0" y="16"/>
                  </a:lnTo>
                  <a:lnTo>
                    <a:pt x="0" y="13"/>
                  </a:lnTo>
                  <a:lnTo>
                    <a:pt x="0" y="11"/>
                  </a:lnTo>
                  <a:lnTo>
                    <a:pt x="1" y="9"/>
                  </a:lnTo>
                  <a:lnTo>
                    <a:pt x="3" y="8"/>
                  </a:lnTo>
                  <a:lnTo>
                    <a:pt x="4" y="7"/>
                  </a:lnTo>
                  <a:lnTo>
                    <a:pt x="7" y="5"/>
                  </a:lnTo>
                  <a:lnTo>
                    <a:pt x="8" y="3"/>
                  </a:lnTo>
                  <a:lnTo>
                    <a:pt x="9" y="1"/>
                  </a:lnTo>
                  <a:lnTo>
                    <a:pt x="11" y="1"/>
                  </a:lnTo>
                  <a:lnTo>
                    <a:pt x="13" y="0"/>
                  </a:lnTo>
                  <a:lnTo>
                    <a:pt x="15" y="0"/>
                  </a:lnTo>
                  <a:lnTo>
                    <a:pt x="17" y="0"/>
                  </a:lnTo>
                  <a:lnTo>
                    <a:pt x="19" y="1"/>
                  </a:lnTo>
                  <a:close/>
                </a:path>
              </a:pathLst>
            </a:custGeom>
            <a:solidFill>
              <a:srgbClr val="FFFFFF"/>
            </a:solidFill>
            <a:ln w="9525">
              <a:noFill/>
              <a:round/>
              <a:headEnd/>
              <a:tailEnd/>
            </a:ln>
          </p:spPr>
          <p:txBody>
            <a:bodyPr/>
            <a:lstStyle/>
            <a:p>
              <a:endParaRPr lang="en-US"/>
            </a:p>
          </p:txBody>
        </p:sp>
        <p:sp>
          <p:nvSpPr>
            <p:cNvPr id="19480" name="Freeform 24"/>
            <p:cNvSpPr>
              <a:spLocks/>
            </p:cNvSpPr>
            <p:nvPr/>
          </p:nvSpPr>
          <p:spPr bwMode="auto">
            <a:xfrm>
              <a:off x="4706" y="1041"/>
              <a:ext cx="21" cy="27"/>
            </a:xfrm>
            <a:custGeom>
              <a:avLst/>
              <a:gdLst>
                <a:gd name="T0" fmla="*/ 17 w 21"/>
                <a:gd name="T1" fmla="*/ 0 h 27"/>
                <a:gd name="T2" fmla="*/ 18 w 21"/>
                <a:gd name="T3" fmla="*/ 1 h 27"/>
                <a:gd name="T4" fmla="*/ 19 w 21"/>
                <a:gd name="T5" fmla="*/ 2 h 27"/>
                <a:gd name="T6" fmla="*/ 21 w 21"/>
                <a:gd name="T7" fmla="*/ 4 h 27"/>
                <a:gd name="T8" fmla="*/ 21 w 21"/>
                <a:gd name="T9" fmla="*/ 5 h 27"/>
                <a:gd name="T10" fmla="*/ 21 w 21"/>
                <a:gd name="T11" fmla="*/ 8 h 27"/>
                <a:gd name="T12" fmla="*/ 21 w 21"/>
                <a:gd name="T13" fmla="*/ 9 h 27"/>
                <a:gd name="T14" fmla="*/ 21 w 21"/>
                <a:gd name="T15" fmla="*/ 12 h 27"/>
                <a:gd name="T16" fmla="*/ 21 w 21"/>
                <a:gd name="T17" fmla="*/ 15 h 27"/>
                <a:gd name="T18" fmla="*/ 19 w 21"/>
                <a:gd name="T19" fmla="*/ 17 h 27"/>
                <a:gd name="T20" fmla="*/ 18 w 21"/>
                <a:gd name="T21" fmla="*/ 19 h 27"/>
                <a:gd name="T22" fmla="*/ 17 w 21"/>
                <a:gd name="T23" fmla="*/ 20 h 27"/>
                <a:gd name="T24" fmla="*/ 15 w 21"/>
                <a:gd name="T25" fmla="*/ 23 h 27"/>
                <a:gd name="T26" fmla="*/ 14 w 21"/>
                <a:gd name="T27" fmla="*/ 24 h 27"/>
                <a:gd name="T28" fmla="*/ 12 w 21"/>
                <a:gd name="T29" fmla="*/ 25 h 27"/>
                <a:gd name="T30" fmla="*/ 11 w 21"/>
                <a:gd name="T31" fmla="*/ 25 h 27"/>
                <a:gd name="T32" fmla="*/ 10 w 21"/>
                <a:gd name="T33" fmla="*/ 27 h 27"/>
                <a:gd name="T34" fmla="*/ 8 w 21"/>
                <a:gd name="T35" fmla="*/ 27 h 27"/>
                <a:gd name="T36" fmla="*/ 6 w 21"/>
                <a:gd name="T37" fmla="*/ 27 h 27"/>
                <a:gd name="T38" fmla="*/ 4 w 21"/>
                <a:gd name="T39" fmla="*/ 27 h 27"/>
                <a:gd name="T40" fmla="*/ 3 w 21"/>
                <a:gd name="T41" fmla="*/ 25 h 27"/>
                <a:gd name="T42" fmla="*/ 2 w 21"/>
                <a:gd name="T43" fmla="*/ 24 h 27"/>
                <a:gd name="T44" fmla="*/ 2 w 21"/>
                <a:gd name="T45" fmla="*/ 23 h 27"/>
                <a:gd name="T46" fmla="*/ 0 w 21"/>
                <a:gd name="T47" fmla="*/ 21 h 27"/>
                <a:gd name="T48" fmla="*/ 0 w 21"/>
                <a:gd name="T49" fmla="*/ 20 h 27"/>
                <a:gd name="T50" fmla="*/ 0 w 21"/>
                <a:gd name="T51" fmla="*/ 17 h 27"/>
                <a:gd name="T52" fmla="*/ 0 w 21"/>
                <a:gd name="T53" fmla="*/ 15 h 27"/>
                <a:gd name="T54" fmla="*/ 0 w 21"/>
                <a:gd name="T55" fmla="*/ 13 h 27"/>
                <a:gd name="T56" fmla="*/ 2 w 21"/>
                <a:gd name="T57" fmla="*/ 11 h 27"/>
                <a:gd name="T58" fmla="*/ 2 w 21"/>
                <a:gd name="T59" fmla="*/ 9 h 27"/>
                <a:gd name="T60" fmla="*/ 3 w 21"/>
                <a:gd name="T61" fmla="*/ 7 h 27"/>
                <a:gd name="T62" fmla="*/ 4 w 21"/>
                <a:gd name="T63" fmla="*/ 5 h 27"/>
                <a:gd name="T64" fmla="*/ 6 w 21"/>
                <a:gd name="T65" fmla="*/ 4 h 27"/>
                <a:gd name="T66" fmla="*/ 7 w 21"/>
                <a:gd name="T67" fmla="*/ 2 h 27"/>
                <a:gd name="T68" fmla="*/ 8 w 21"/>
                <a:gd name="T69" fmla="*/ 1 h 27"/>
                <a:gd name="T70" fmla="*/ 10 w 21"/>
                <a:gd name="T71" fmla="*/ 1 h 27"/>
                <a:gd name="T72" fmla="*/ 11 w 21"/>
                <a:gd name="T73" fmla="*/ 0 h 27"/>
                <a:gd name="T74" fmla="*/ 12 w 21"/>
                <a:gd name="T75" fmla="*/ 0 h 27"/>
                <a:gd name="T76" fmla="*/ 14 w 21"/>
                <a:gd name="T77" fmla="*/ 0 h 27"/>
                <a:gd name="T78" fmla="*/ 15 w 21"/>
                <a:gd name="T79" fmla="*/ 0 h 27"/>
                <a:gd name="T80" fmla="*/ 17 w 21"/>
                <a:gd name="T81" fmla="*/ 0 h 27"/>
                <a:gd name="T82" fmla="*/ 17 w 21"/>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
                <a:gd name="T127" fmla="*/ 0 h 27"/>
                <a:gd name="T128" fmla="*/ 21 w 21"/>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 h="27">
                  <a:moveTo>
                    <a:pt x="17" y="0"/>
                  </a:moveTo>
                  <a:lnTo>
                    <a:pt x="18" y="1"/>
                  </a:lnTo>
                  <a:lnTo>
                    <a:pt x="19" y="2"/>
                  </a:lnTo>
                  <a:lnTo>
                    <a:pt x="21" y="4"/>
                  </a:lnTo>
                  <a:lnTo>
                    <a:pt x="21" y="5"/>
                  </a:lnTo>
                  <a:lnTo>
                    <a:pt x="21" y="8"/>
                  </a:lnTo>
                  <a:lnTo>
                    <a:pt x="21" y="9"/>
                  </a:lnTo>
                  <a:lnTo>
                    <a:pt x="21" y="12"/>
                  </a:lnTo>
                  <a:lnTo>
                    <a:pt x="21" y="15"/>
                  </a:lnTo>
                  <a:lnTo>
                    <a:pt x="19" y="17"/>
                  </a:lnTo>
                  <a:lnTo>
                    <a:pt x="18" y="19"/>
                  </a:lnTo>
                  <a:lnTo>
                    <a:pt x="17" y="20"/>
                  </a:lnTo>
                  <a:lnTo>
                    <a:pt x="15" y="23"/>
                  </a:lnTo>
                  <a:lnTo>
                    <a:pt x="14" y="24"/>
                  </a:lnTo>
                  <a:lnTo>
                    <a:pt x="12" y="25"/>
                  </a:lnTo>
                  <a:lnTo>
                    <a:pt x="11" y="25"/>
                  </a:lnTo>
                  <a:lnTo>
                    <a:pt x="10" y="27"/>
                  </a:lnTo>
                  <a:lnTo>
                    <a:pt x="8" y="27"/>
                  </a:lnTo>
                  <a:lnTo>
                    <a:pt x="6" y="27"/>
                  </a:lnTo>
                  <a:lnTo>
                    <a:pt x="4" y="27"/>
                  </a:lnTo>
                  <a:lnTo>
                    <a:pt x="3" y="25"/>
                  </a:lnTo>
                  <a:lnTo>
                    <a:pt x="2" y="24"/>
                  </a:lnTo>
                  <a:lnTo>
                    <a:pt x="2" y="23"/>
                  </a:lnTo>
                  <a:lnTo>
                    <a:pt x="0" y="21"/>
                  </a:lnTo>
                  <a:lnTo>
                    <a:pt x="0" y="20"/>
                  </a:lnTo>
                  <a:lnTo>
                    <a:pt x="0" y="17"/>
                  </a:lnTo>
                  <a:lnTo>
                    <a:pt x="0" y="15"/>
                  </a:lnTo>
                  <a:lnTo>
                    <a:pt x="0" y="13"/>
                  </a:lnTo>
                  <a:lnTo>
                    <a:pt x="2" y="11"/>
                  </a:lnTo>
                  <a:lnTo>
                    <a:pt x="2" y="9"/>
                  </a:lnTo>
                  <a:lnTo>
                    <a:pt x="3" y="7"/>
                  </a:lnTo>
                  <a:lnTo>
                    <a:pt x="4" y="5"/>
                  </a:lnTo>
                  <a:lnTo>
                    <a:pt x="6" y="4"/>
                  </a:lnTo>
                  <a:lnTo>
                    <a:pt x="7" y="2"/>
                  </a:lnTo>
                  <a:lnTo>
                    <a:pt x="8" y="1"/>
                  </a:lnTo>
                  <a:lnTo>
                    <a:pt x="10" y="1"/>
                  </a:lnTo>
                  <a:lnTo>
                    <a:pt x="11" y="0"/>
                  </a:lnTo>
                  <a:lnTo>
                    <a:pt x="12" y="0"/>
                  </a:lnTo>
                  <a:lnTo>
                    <a:pt x="14" y="0"/>
                  </a:lnTo>
                  <a:lnTo>
                    <a:pt x="15" y="0"/>
                  </a:lnTo>
                  <a:lnTo>
                    <a:pt x="17" y="0"/>
                  </a:lnTo>
                  <a:close/>
                </a:path>
              </a:pathLst>
            </a:custGeom>
            <a:solidFill>
              <a:srgbClr val="FFFFFF"/>
            </a:solidFill>
            <a:ln w="9525">
              <a:noFill/>
              <a:round/>
              <a:headEnd/>
              <a:tailEnd/>
            </a:ln>
          </p:spPr>
          <p:txBody>
            <a:bodyPr/>
            <a:lstStyle/>
            <a:p>
              <a:endParaRPr lang="en-US"/>
            </a:p>
          </p:txBody>
        </p:sp>
        <p:sp>
          <p:nvSpPr>
            <p:cNvPr id="19481" name="Freeform 25"/>
            <p:cNvSpPr>
              <a:spLocks/>
            </p:cNvSpPr>
            <p:nvPr/>
          </p:nvSpPr>
          <p:spPr bwMode="auto">
            <a:xfrm>
              <a:off x="4679" y="1198"/>
              <a:ext cx="27" cy="24"/>
            </a:xfrm>
            <a:custGeom>
              <a:avLst/>
              <a:gdLst>
                <a:gd name="T0" fmla="*/ 16 w 27"/>
                <a:gd name="T1" fmla="*/ 0 h 24"/>
                <a:gd name="T2" fmla="*/ 19 w 27"/>
                <a:gd name="T3" fmla="*/ 1 h 24"/>
                <a:gd name="T4" fmla="*/ 20 w 27"/>
                <a:gd name="T5" fmla="*/ 1 h 24"/>
                <a:gd name="T6" fmla="*/ 22 w 27"/>
                <a:gd name="T7" fmla="*/ 3 h 24"/>
                <a:gd name="T8" fmla="*/ 25 w 27"/>
                <a:gd name="T9" fmla="*/ 3 h 24"/>
                <a:gd name="T10" fmla="*/ 25 w 27"/>
                <a:gd name="T11" fmla="*/ 4 h 24"/>
                <a:gd name="T12" fmla="*/ 26 w 27"/>
                <a:gd name="T13" fmla="*/ 5 h 24"/>
                <a:gd name="T14" fmla="*/ 27 w 27"/>
                <a:gd name="T15" fmla="*/ 8 h 24"/>
                <a:gd name="T16" fmla="*/ 27 w 27"/>
                <a:gd name="T17" fmla="*/ 9 h 24"/>
                <a:gd name="T18" fmla="*/ 27 w 27"/>
                <a:gd name="T19" fmla="*/ 11 h 24"/>
                <a:gd name="T20" fmla="*/ 26 w 27"/>
                <a:gd name="T21" fmla="*/ 13 h 24"/>
                <a:gd name="T22" fmla="*/ 25 w 27"/>
                <a:gd name="T23" fmla="*/ 16 h 24"/>
                <a:gd name="T24" fmla="*/ 23 w 27"/>
                <a:gd name="T25" fmla="*/ 18 h 24"/>
                <a:gd name="T26" fmla="*/ 22 w 27"/>
                <a:gd name="T27" fmla="*/ 20 h 24"/>
                <a:gd name="T28" fmla="*/ 20 w 27"/>
                <a:gd name="T29" fmla="*/ 22 h 24"/>
                <a:gd name="T30" fmla="*/ 19 w 27"/>
                <a:gd name="T31" fmla="*/ 23 h 24"/>
                <a:gd name="T32" fmla="*/ 18 w 27"/>
                <a:gd name="T33" fmla="*/ 24 h 24"/>
                <a:gd name="T34" fmla="*/ 16 w 27"/>
                <a:gd name="T35" fmla="*/ 24 h 24"/>
                <a:gd name="T36" fmla="*/ 14 w 27"/>
                <a:gd name="T37" fmla="*/ 24 h 24"/>
                <a:gd name="T38" fmla="*/ 12 w 27"/>
                <a:gd name="T39" fmla="*/ 24 h 24"/>
                <a:gd name="T40" fmla="*/ 10 w 27"/>
                <a:gd name="T41" fmla="*/ 24 h 24"/>
                <a:gd name="T42" fmla="*/ 8 w 27"/>
                <a:gd name="T43" fmla="*/ 24 h 24"/>
                <a:gd name="T44" fmla="*/ 6 w 27"/>
                <a:gd name="T45" fmla="*/ 23 h 24"/>
                <a:gd name="T46" fmla="*/ 4 w 27"/>
                <a:gd name="T47" fmla="*/ 22 h 24"/>
                <a:gd name="T48" fmla="*/ 3 w 27"/>
                <a:gd name="T49" fmla="*/ 20 h 24"/>
                <a:gd name="T50" fmla="*/ 2 w 27"/>
                <a:gd name="T51" fmla="*/ 19 h 24"/>
                <a:gd name="T52" fmla="*/ 0 w 27"/>
                <a:gd name="T53" fmla="*/ 18 h 24"/>
                <a:gd name="T54" fmla="*/ 0 w 27"/>
                <a:gd name="T55" fmla="*/ 15 h 24"/>
                <a:gd name="T56" fmla="*/ 0 w 27"/>
                <a:gd name="T57" fmla="*/ 13 h 24"/>
                <a:gd name="T58" fmla="*/ 0 w 27"/>
                <a:gd name="T59" fmla="*/ 12 h 24"/>
                <a:gd name="T60" fmla="*/ 0 w 27"/>
                <a:gd name="T61" fmla="*/ 9 h 24"/>
                <a:gd name="T62" fmla="*/ 2 w 27"/>
                <a:gd name="T63" fmla="*/ 8 h 24"/>
                <a:gd name="T64" fmla="*/ 2 w 27"/>
                <a:gd name="T65" fmla="*/ 7 h 24"/>
                <a:gd name="T66" fmla="*/ 3 w 27"/>
                <a:gd name="T67" fmla="*/ 5 h 24"/>
                <a:gd name="T68" fmla="*/ 4 w 27"/>
                <a:gd name="T69" fmla="*/ 4 h 24"/>
                <a:gd name="T70" fmla="*/ 6 w 27"/>
                <a:gd name="T71" fmla="*/ 3 h 24"/>
                <a:gd name="T72" fmla="*/ 7 w 27"/>
                <a:gd name="T73" fmla="*/ 1 h 24"/>
                <a:gd name="T74" fmla="*/ 10 w 27"/>
                <a:gd name="T75" fmla="*/ 0 h 24"/>
                <a:gd name="T76" fmla="*/ 11 w 27"/>
                <a:gd name="T77" fmla="*/ 0 h 24"/>
                <a:gd name="T78" fmla="*/ 14 w 27"/>
                <a:gd name="T79" fmla="*/ 0 h 24"/>
                <a:gd name="T80" fmla="*/ 16 w 27"/>
                <a:gd name="T81" fmla="*/ 0 h 24"/>
                <a:gd name="T82" fmla="*/ 16 w 27"/>
                <a:gd name="T83" fmla="*/ 0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24"/>
                <a:gd name="T128" fmla="*/ 27 w 27"/>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24">
                  <a:moveTo>
                    <a:pt x="16" y="0"/>
                  </a:moveTo>
                  <a:lnTo>
                    <a:pt x="19" y="1"/>
                  </a:lnTo>
                  <a:lnTo>
                    <a:pt x="20" y="1"/>
                  </a:lnTo>
                  <a:lnTo>
                    <a:pt x="22" y="3"/>
                  </a:lnTo>
                  <a:lnTo>
                    <a:pt x="25" y="3"/>
                  </a:lnTo>
                  <a:lnTo>
                    <a:pt x="25" y="4"/>
                  </a:lnTo>
                  <a:lnTo>
                    <a:pt x="26" y="5"/>
                  </a:lnTo>
                  <a:lnTo>
                    <a:pt x="27" y="8"/>
                  </a:lnTo>
                  <a:lnTo>
                    <a:pt x="27" y="9"/>
                  </a:lnTo>
                  <a:lnTo>
                    <a:pt x="27" y="11"/>
                  </a:lnTo>
                  <a:lnTo>
                    <a:pt x="26" y="13"/>
                  </a:lnTo>
                  <a:lnTo>
                    <a:pt x="25" y="16"/>
                  </a:lnTo>
                  <a:lnTo>
                    <a:pt x="23" y="18"/>
                  </a:lnTo>
                  <a:lnTo>
                    <a:pt x="22" y="20"/>
                  </a:lnTo>
                  <a:lnTo>
                    <a:pt x="20" y="22"/>
                  </a:lnTo>
                  <a:lnTo>
                    <a:pt x="19" y="23"/>
                  </a:lnTo>
                  <a:lnTo>
                    <a:pt x="18" y="24"/>
                  </a:lnTo>
                  <a:lnTo>
                    <a:pt x="16" y="24"/>
                  </a:lnTo>
                  <a:lnTo>
                    <a:pt x="14" y="24"/>
                  </a:lnTo>
                  <a:lnTo>
                    <a:pt x="12" y="24"/>
                  </a:lnTo>
                  <a:lnTo>
                    <a:pt x="10" y="24"/>
                  </a:lnTo>
                  <a:lnTo>
                    <a:pt x="8" y="24"/>
                  </a:lnTo>
                  <a:lnTo>
                    <a:pt x="6" y="23"/>
                  </a:lnTo>
                  <a:lnTo>
                    <a:pt x="4" y="22"/>
                  </a:lnTo>
                  <a:lnTo>
                    <a:pt x="3" y="20"/>
                  </a:lnTo>
                  <a:lnTo>
                    <a:pt x="2" y="19"/>
                  </a:lnTo>
                  <a:lnTo>
                    <a:pt x="0" y="18"/>
                  </a:lnTo>
                  <a:lnTo>
                    <a:pt x="0" y="15"/>
                  </a:lnTo>
                  <a:lnTo>
                    <a:pt x="0" y="13"/>
                  </a:lnTo>
                  <a:lnTo>
                    <a:pt x="0" y="12"/>
                  </a:lnTo>
                  <a:lnTo>
                    <a:pt x="0" y="9"/>
                  </a:lnTo>
                  <a:lnTo>
                    <a:pt x="2" y="8"/>
                  </a:lnTo>
                  <a:lnTo>
                    <a:pt x="2" y="7"/>
                  </a:lnTo>
                  <a:lnTo>
                    <a:pt x="3" y="5"/>
                  </a:lnTo>
                  <a:lnTo>
                    <a:pt x="4" y="4"/>
                  </a:lnTo>
                  <a:lnTo>
                    <a:pt x="6" y="3"/>
                  </a:lnTo>
                  <a:lnTo>
                    <a:pt x="7" y="1"/>
                  </a:lnTo>
                  <a:lnTo>
                    <a:pt x="10" y="0"/>
                  </a:lnTo>
                  <a:lnTo>
                    <a:pt x="11" y="0"/>
                  </a:lnTo>
                  <a:lnTo>
                    <a:pt x="14" y="0"/>
                  </a:lnTo>
                  <a:lnTo>
                    <a:pt x="16" y="0"/>
                  </a:lnTo>
                  <a:close/>
                </a:path>
              </a:pathLst>
            </a:custGeom>
            <a:solidFill>
              <a:srgbClr val="FFFFFF"/>
            </a:solidFill>
            <a:ln w="9525">
              <a:noFill/>
              <a:round/>
              <a:headEnd/>
              <a:tailEnd/>
            </a:ln>
          </p:spPr>
          <p:txBody>
            <a:bodyPr/>
            <a:lstStyle/>
            <a:p>
              <a:endParaRPr lang="en-US"/>
            </a:p>
          </p:txBody>
        </p:sp>
        <p:sp>
          <p:nvSpPr>
            <p:cNvPr id="19482" name="Freeform 26"/>
            <p:cNvSpPr>
              <a:spLocks/>
            </p:cNvSpPr>
            <p:nvPr/>
          </p:nvSpPr>
          <p:spPr bwMode="auto">
            <a:xfrm>
              <a:off x="4765" y="1286"/>
              <a:ext cx="60" cy="95"/>
            </a:xfrm>
            <a:custGeom>
              <a:avLst/>
              <a:gdLst>
                <a:gd name="T0" fmla="*/ 0 w 60"/>
                <a:gd name="T1" fmla="*/ 15 h 95"/>
                <a:gd name="T2" fmla="*/ 58 w 60"/>
                <a:gd name="T3" fmla="*/ 0 h 95"/>
                <a:gd name="T4" fmla="*/ 58 w 60"/>
                <a:gd name="T5" fmla="*/ 3 h 95"/>
                <a:gd name="T6" fmla="*/ 58 w 60"/>
                <a:gd name="T7" fmla="*/ 8 h 95"/>
                <a:gd name="T8" fmla="*/ 59 w 60"/>
                <a:gd name="T9" fmla="*/ 16 h 95"/>
                <a:gd name="T10" fmla="*/ 59 w 60"/>
                <a:gd name="T11" fmla="*/ 26 h 95"/>
                <a:gd name="T12" fmla="*/ 59 w 60"/>
                <a:gd name="T13" fmla="*/ 37 h 95"/>
                <a:gd name="T14" fmla="*/ 60 w 60"/>
                <a:gd name="T15" fmla="*/ 49 h 95"/>
                <a:gd name="T16" fmla="*/ 60 w 60"/>
                <a:gd name="T17" fmla="*/ 58 h 95"/>
                <a:gd name="T18" fmla="*/ 60 w 60"/>
                <a:gd name="T19" fmla="*/ 68 h 95"/>
                <a:gd name="T20" fmla="*/ 60 w 60"/>
                <a:gd name="T21" fmla="*/ 73 h 95"/>
                <a:gd name="T22" fmla="*/ 59 w 60"/>
                <a:gd name="T23" fmla="*/ 76 h 95"/>
                <a:gd name="T24" fmla="*/ 58 w 60"/>
                <a:gd name="T25" fmla="*/ 76 h 95"/>
                <a:gd name="T26" fmla="*/ 56 w 60"/>
                <a:gd name="T27" fmla="*/ 73 h 95"/>
                <a:gd name="T28" fmla="*/ 54 w 60"/>
                <a:gd name="T29" fmla="*/ 68 h 95"/>
                <a:gd name="T30" fmla="*/ 51 w 60"/>
                <a:gd name="T31" fmla="*/ 62 h 95"/>
                <a:gd name="T32" fmla="*/ 50 w 60"/>
                <a:gd name="T33" fmla="*/ 56 h 95"/>
                <a:gd name="T34" fmla="*/ 47 w 60"/>
                <a:gd name="T35" fmla="*/ 50 h 95"/>
                <a:gd name="T36" fmla="*/ 44 w 60"/>
                <a:gd name="T37" fmla="*/ 43 h 95"/>
                <a:gd name="T38" fmla="*/ 43 w 60"/>
                <a:gd name="T39" fmla="*/ 39 h 95"/>
                <a:gd name="T40" fmla="*/ 42 w 60"/>
                <a:gd name="T41" fmla="*/ 35 h 95"/>
                <a:gd name="T42" fmla="*/ 42 w 60"/>
                <a:gd name="T43" fmla="*/ 34 h 95"/>
                <a:gd name="T44" fmla="*/ 42 w 60"/>
                <a:gd name="T45" fmla="*/ 35 h 95"/>
                <a:gd name="T46" fmla="*/ 42 w 60"/>
                <a:gd name="T47" fmla="*/ 39 h 95"/>
                <a:gd name="T48" fmla="*/ 42 w 60"/>
                <a:gd name="T49" fmla="*/ 45 h 95"/>
                <a:gd name="T50" fmla="*/ 40 w 60"/>
                <a:gd name="T51" fmla="*/ 51 h 95"/>
                <a:gd name="T52" fmla="*/ 40 w 60"/>
                <a:gd name="T53" fmla="*/ 58 h 95"/>
                <a:gd name="T54" fmla="*/ 39 w 60"/>
                <a:gd name="T55" fmla="*/ 65 h 95"/>
                <a:gd name="T56" fmla="*/ 39 w 60"/>
                <a:gd name="T57" fmla="*/ 72 h 95"/>
                <a:gd name="T58" fmla="*/ 37 w 60"/>
                <a:gd name="T59" fmla="*/ 77 h 95"/>
                <a:gd name="T60" fmla="*/ 37 w 60"/>
                <a:gd name="T61" fmla="*/ 81 h 95"/>
                <a:gd name="T62" fmla="*/ 36 w 60"/>
                <a:gd name="T63" fmla="*/ 83 h 95"/>
                <a:gd name="T64" fmla="*/ 35 w 60"/>
                <a:gd name="T65" fmla="*/ 81 h 95"/>
                <a:gd name="T66" fmla="*/ 33 w 60"/>
                <a:gd name="T67" fmla="*/ 79 h 95"/>
                <a:gd name="T68" fmla="*/ 32 w 60"/>
                <a:gd name="T69" fmla="*/ 74 h 95"/>
                <a:gd name="T70" fmla="*/ 29 w 60"/>
                <a:gd name="T71" fmla="*/ 68 h 95"/>
                <a:gd name="T72" fmla="*/ 28 w 60"/>
                <a:gd name="T73" fmla="*/ 62 h 95"/>
                <a:gd name="T74" fmla="*/ 25 w 60"/>
                <a:gd name="T75" fmla="*/ 56 h 95"/>
                <a:gd name="T76" fmla="*/ 23 w 60"/>
                <a:gd name="T77" fmla="*/ 50 h 95"/>
                <a:gd name="T78" fmla="*/ 21 w 60"/>
                <a:gd name="T79" fmla="*/ 45 h 95"/>
                <a:gd name="T80" fmla="*/ 20 w 60"/>
                <a:gd name="T81" fmla="*/ 42 h 95"/>
                <a:gd name="T82" fmla="*/ 20 w 60"/>
                <a:gd name="T83" fmla="*/ 41 h 95"/>
                <a:gd name="T84" fmla="*/ 20 w 60"/>
                <a:gd name="T85" fmla="*/ 42 h 95"/>
                <a:gd name="T86" fmla="*/ 20 w 60"/>
                <a:gd name="T87" fmla="*/ 46 h 95"/>
                <a:gd name="T88" fmla="*/ 18 w 60"/>
                <a:gd name="T89" fmla="*/ 53 h 95"/>
                <a:gd name="T90" fmla="*/ 17 w 60"/>
                <a:gd name="T91" fmla="*/ 60 h 95"/>
                <a:gd name="T92" fmla="*/ 16 w 60"/>
                <a:gd name="T93" fmla="*/ 68 h 95"/>
                <a:gd name="T94" fmla="*/ 16 w 60"/>
                <a:gd name="T95" fmla="*/ 76 h 95"/>
                <a:gd name="T96" fmla="*/ 14 w 60"/>
                <a:gd name="T97" fmla="*/ 83 h 95"/>
                <a:gd name="T98" fmla="*/ 13 w 60"/>
                <a:gd name="T99" fmla="*/ 89 h 95"/>
                <a:gd name="T100" fmla="*/ 12 w 60"/>
                <a:gd name="T101" fmla="*/ 93 h 95"/>
                <a:gd name="T102" fmla="*/ 10 w 60"/>
                <a:gd name="T103" fmla="*/ 95 h 95"/>
                <a:gd name="T104" fmla="*/ 10 w 60"/>
                <a:gd name="T105" fmla="*/ 93 h 95"/>
                <a:gd name="T106" fmla="*/ 9 w 60"/>
                <a:gd name="T107" fmla="*/ 87 h 95"/>
                <a:gd name="T108" fmla="*/ 8 w 60"/>
                <a:gd name="T109" fmla="*/ 79 h 95"/>
                <a:gd name="T110" fmla="*/ 6 w 60"/>
                <a:gd name="T111" fmla="*/ 68 h 95"/>
                <a:gd name="T112" fmla="*/ 5 w 60"/>
                <a:gd name="T113" fmla="*/ 56 h 95"/>
                <a:gd name="T114" fmla="*/ 4 w 60"/>
                <a:gd name="T115" fmla="*/ 43 h 95"/>
                <a:gd name="T116" fmla="*/ 2 w 60"/>
                <a:gd name="T117" fmla="*/ 32 h 95"/>
                <a:gd name="T118" fmla="*/ 1 w 60"/>
                <a:gd name="T119" fmla="*/ 23 h 95"/>
                <a:gd name="T120" fmla="*/ 0 w 60"/>
                <a:gd name="T121" fmla="*/ 18 h 95"/>
                <a:gd name="T122" fmla="*/ 0 w 60"/>
                <a:gd name="T123" fmla="*/ 15 h 95"/>
                <a:gd name="T124" fmla="*/ 0 w 60"/>
                <a:gd name="T125" fmla="*/ 15 h 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95"/>
                <a:gd name="T191" fmla="*/ 60 w 60"/>
                <a:gd name="T192" fmla="*/ 95 h 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95">
                  <a:moveTo>
                    <a:pt x="0" y="15"/>
                  </a:moveTo>
                  <a:lnTo>
                    <a:pt x="58" y="0"/>
                  </a:lnTo>
                  <a:lnTo>
                    <a:pt x="58" y="3"/>
                  </a:lnTo>
                  <a:lnTo>
                    <a:pt x="58" y="8"/>
                  </a:lnTo>
                  <a:lnTo>
                    <a:pt x="59" y="16"/>
                  </a:lnTo>
                  <a:lnTo>
                    <a:pt x="59" y="26"/>
                  </a:lnTo>
                  <a:lnTo>
                    <a:pt x="59" y="37"/>
                  </a:lnTo>
                  <a:lnTo>
                    <a:pt x="60" y="49"/>
                  </a:lnTo>
                  <a:lnTo>
                    <a:pt x="60" y="58"/>
                  </a:lnTo>
                  <a:lnTo>
                    <a:pt x="60" y="68"/>
                  </a:lnTo>
                  <a:lnTo>
                    <a:pt x="60" y="73"/>
                  </a:lnTo>
                  <a:lnTo>
                    <a:pt x="59" y="76"/>
                  </a:lnTo>
                  <a:lnTo>
                    <a:pt x="58" y="76"/>
                  </a:lnTo>
                  <a:lnTo>
                    <a:pt x="56" y="73"/>
                  </a:lnTo>
                  <a:lnTo>
                    <a:pt x="54" y="68"/>
                  </a:lnTo>
                  <a:lnTo>
                    <a:pt x="51" y="62"/>
                  </a:lnTo>
                  <a:lnTo>
                    <a:pt x="50" y="56"/>
                  </a:lnTo>
                  <a:lnTo>
                    <a:pt x="47" y="50"/>
                  </a:lnTo>
                  <a:lnTo>
                    <a:pt x="44" y="43"/>
                  </a:lnTo>
                  <a:lnTo>
                    <a:pt x="43" y="39"/>
                  </a:lnTo>
                  <a:lnTo>
                    <a:pt x="42" y="35"/>
                  </a:lnTo>
                  <a:lnTo>
                    <a:pt x="42" y="34"/>
                  </a:lnTo>
                  <a:lnTo>
                    <a:pt x="42" y="35"/>
                  </a:lnTo>
                  <a:lnTo>
                    <a:pt x="42" y="39"/>
                  </a:lnTo>
                  <a:lnTo>
                    <a:pt x="42" y="45"/>
                  </a:lnTo>
                  <a:lnTo>
                    <a:pt x="40" y="51"/>
                  </a:lnTo>
                  <a:lnTo>
                    <a:pt x="40" y="58"/>
                  </a:lnTo>
                  <a:lnTo>
                    <a:pt x="39" y="65"/>
                  </a:lnTo>
                  <a:lnTo>
                    <a:pt x="39" y="72"/>
                  </a:lnTo>
                  <a:lnTo>
                    <a:pt x="37" y="77"/>
                  </a:lnTo>
                  <a:lnTo>
                    <a:pt x="37" y="81"/>
                  </a:lnTo>
                  <a:lnTo>
                    <a:pt x="36" y="83"/>
                  </a:lnTo>
                  <a:lnTo>
                    <a:pt x="35" y="81"/>
                  </a:lnTo>
                  <a:lnTo>
                    <a:pt x="33" y="79"/>
                  </a:lnTo>
                  <a:lnTo>
                    <a:pt x="32" y="74"/>
                  </a:lnTo>
                  <a:lnTo>
                    <a:pt x="29" y="68"/>
                  </a:lnTo>
                  <a:lnTo>
                    <a:pt x="28" y="62"/>
                  </a:lnTo>
                  <a:lnTo>
                    <a:pt x="25" y="56"/>
                  </a:lnTo>
                  <a:lnTo>
                    <a:pt x="23" y="50"/>
                  </a:lnTo>
                  <a:lnTo>
                    <a:pt x="21" y="45"/>
                  </a:lnTo>
                  <a:lnTo>
                    <a:pt x="20" y="42"/>
                  </a:lnTo>
                  <a:lnTo>
                    <a:pt x="20" y="41"/>
                  </a:lnTo>
                  <a:lnTo>
                    <a:pt x="20" y="42"/>
                  </a:lnTo>
                  <a:lnTo>
                    <a:pt x="20" y="46"/>
                  </a:lnTo>
                  <a:lnTo>
                    <a:pt x="18" y="53"/>
                  </a:lnTo>
                  <a:lnTo>
                    <a:pt x="17" y="60"/>
                  </a:lnTo>
                  <a:lnTo>
                    <a:pt x="16" y="68"/>
                  </a:lnTo>
                  <a:lnTo>
                    <a:pt x="16" y="76"/>
                  </a:lnTo>
                  <a:lnTo>
                    <a:pt x="14" y="83"/>
                  </a:lnTo>
                  <a:lnTo>
                    <a:pt x="13" y="89"/>
                  </a:lnTo>
                  <a:lnTo>
                    <a:pt x="12" y="93"/>
                  </a:lnTo>
                  <a:lnTo>
                    <a:pt x="10" y="95"/>
                  </a:lnTo>
                  <a:lnTo>
                    <a:pt x="10" y="93"/>
                  </a:lnTo>
                  <a:lnTo>
                    <a:pt x="9" y="87"/>
                  </a:lnTo>
                  <a:lnTo>
                    <a:pt x="8" y="79"/>
                  </a:lnTo>
                  <a:lnTo>
                    <a:pt x="6" y="68"/>
                  </a:lnTo>
                  <a:lnTo>
                    <a:pt x="5" y="56"/>
                  </a:lnTo>
                  <a:lnTo>
                    <a:pt x="4" y="43"/>
                  </a:lnTo>
                  <a:lnTo>
                    <a:pt x="2" y="32"/>
                  </a:lnTo>
                  <a:lnTo>
                    <a:pt x="1" y="23"/>
                  </a:lnTo>
                  <a:lnTo>
                    <a:pt x="0" y="18"/>
                  </a:lnTo>
                  <a:lnTo>
                    <a:pt x="0" y="15"/>
                  </a:lnTo>
                  <a:close/>
                </a:path>
              </a:pathLst>
            </a:custGeom>
            <a:solidFill>
              <a:srgbClr val="FFFFFF"/>
            </a:solidFill>
            <a:ln w="9525">
              <a:noFill/>
              <a:round/>
              <a:headEnd/>
              <a:tailEnd/>
            </a:ln>
          </p:spPr>
          <p:txBody>
            <a:bodyPr/>
            <a:lstStyle/>
            <a:p>
              <a:endParaRPr lang="en-US"/>
            </a:p>
          </p:txBody>
        </p:sp>
        <p:sp>
          <p:nvSpPr>
            <p:cNvPr id="19483" name="Freeform 27"/>
            <p:cNvSpPr>
              <a:spLocks/>
            </p:cNvSpPr>
            <p:nvPr/>
          </p:nvSpPr>
          <p:spPr bwMode="auto">
            <a:xfrm>
              <a:off x="4489" y="1103"/>
              <a:ext cx="52" cy="91"/>
            </a:xfrm>
            <a:custGeom>
              <a:avLst/>
              <a:gdLst>
                <a:gd name="T0" fmla="*/ 23 w 52"/>
                <a:gd name="T1" fmla="*/ 0 h 91"/>
                <a:gd name="T2" fmla="*/ 52 w 52"/>
                <a:gd name="T3" fmla="*/ 57 h 91"/>
                <a:gd name="T4" fmla="*/ 51 w 52"/>
                <a:gd name="T5" fmla="*/ 58 h 91"/>
                <a:gd name="T6" fmla="*/ 48 w 52"/>
                <a:gd name="T7" fmla="*/ 61 h 91"/>
                <a:gd name="T8" fmla="*/ 44 w 52"/>
                <a:gd name="T9" fmla="*/ 65 h 91"/>
                <a:gd name="T10" fmla="*/ 37 w 52"/>
                <a:gd name="T11" fmla="*/ 69 h 91"/>
                <a:gd name="T12" fmla="*/ 32 w 52"/>
                <a:gd name="T13" fmla="*/ 75 h 91"/>
                <a:gd name="T14" fmla="*/ 25 w 52"/>
                <a:gd name="T15" fmla="*/ 80 h 91"/>
                <a:gd name="T16" fmla="*/ 19 w 52"/>
                <a:gd name="T17" fmla="*/ 84 h 91"/>
                <a:gd name="T18" fmla="*/ 14 w 52"/>
                <a:gd name="T19" fmla="*/ 88 h 91"/>
                <a:gd name="T20" fmla="*/ 11 w 52"/>
                <a:gd name="T21" fmla="*/ 91 h 91"/>
                <a:gd name="T22" fmla="*/ 9 w 52"/>
                <a:gd name="T23" fmla="*/ 91 h 91"/>
                <a:gd name="T24" fmla="*/ 9 w 52"/>
                <a:gd name="T25" fmla="*/ 89 h 91"/>
                <a:gd name="T26" fmla="*/ 10 w 52"/>
                <a:gd name="T27" fmla="*/ 85 h 91"/>
                <a:gd name="T28" fmla="*/ 13 w 52"/>
                <a:gd name="T29" fmla="*/ 79 h 91"/>
                <a:gd name="T30" fmla="*/ 15 w 52"/>
                <a:gd name="T31" fmla="*/ 71 h 91"/>
                <a:gd name="T32" fmla="*/ 19 w 52"/>
                <a:gd name="T33" fmla="*/ 62 h 91"/>
                <a:gd name="T34" fmla="*/ 23 w 52"/>
                <a:gd name="T35" fmla="*/ 54 h 91"/>
                <a:gd name="T36" fmla="*/ 26 w 52"/>
                <a:gd name="T37" fmla="*/ 47 h 91"/>
                <a:gd name="T38" fmla="*/ 29 w 52"/>
                <a:gd name="T39" fmla="*/ 41 h 91"/>
                <a:gd name="T40" fmla="*/ 32 w 52"/>
                <a:gd name="T41" fmla="*/ 37 h 91"/>
                <a:gd name="T42" fmla="*/ 32 w 52"/>
                <a:gd name="T43" fmla="*/ 35 h 91"/>
                <a:gd name="T44" fmla="*/ 32 w 52"/>
                <a:gd name="T45" fmla="*/ 37 h 91"/>
                <a:gd name="T46" fmla="*/ 29 w 52"/>
                <a:gd name="T47" fmla="*/ 38 h 91"/>
                <a:gd name="T48" fmla="*/ 26 w 52"/>
                <a:gd name="T49" fmla="*/ 41 h 91"/>
                <a:gd name="T50" fmla="*/ 22 w 52"/>
                <a:gd name="T51" fmla="*/ 45 h 91"/>
                <a:gd name="T52" fmla="*/ 17 w 52"/>
                <a:gd name="T53" fmla="*/ 47 h 91"/>
                <a:gd name="T54" fmla="*/ 13 w 52"/>
                <a:gd name="T55" fmla="*/ 52 h 91"/>
                <a:gd name="T56" fmla="*/ 9 w 52"/>
                <a:gd name="T57" fmla="*/ 54 h 91"/>
                <a:gd name="T58" fmla="*/ 6 w 52"/>
                <a:gd name="T59" fmla="*/ 57 h 91"/>
                <a:gd name="T60" fmla="*/ 3 w 52"/>
                <a:gd name="T61" fmla="*/ 58 h 91"/>
                <a:gd name="T62" fmla="*/ 2 w 52"/>
                <a:gd name="T63" fmla="*/ 58 h 91"/>
                <a:gd name="T64" fmla="*/ 2 w 52"/>
                <a:gd name="T65" fmla="*/ 57 h 91"/>
                <a:gd name="T66" fmla="*/ 3 w 52"/>
                <a:gd name="T67" fmla="*/ 54 h 91"/>
                <a:gd name="T68" fmla="*/ 6 w 52"/>
                <a:gd name="T69" fmla="*/ 49 h 91"/>
                <a:gd name="T70" fmla="*/ 10 w 52"/>
                <a:gd name="T71" fmla="*/ 43 h 91"/>
                <a:gd name="T72" fmla="*/ 13 w 52"/>
                <a:gd name="T73" fmla="*/ 38 h 91"/>
                <a:gd name="T74" fmla="*/ 17 w 52"/>
                <a:gd name="T75" fmla="*/ 33 h 91"/>
                <a:gd name="T76" fmla="*/ 19 w 52"/>
                <a:gd name="T77" fmla="*/ 27 h 91"/>
                <a:gd name="T78" fmla="*/ 22 w 52"/>
                <a:gd name="T79" fmla="*/ 23 h 91"/>
                <a:gd name="T80" fmla="*/ 25 w 52"/>
                <a:gd name="T81" fmla="*/ 20 h 91"/>
                <a:gd name="T82" fmla="*/ 25 w 52"/>
                <a:gd name="T83" fmla="*/ 19 h 91"/>
                <a:gd name="T84" fmla="*/ 25 w 52"/>
                <a:gd name="T85" fmla="*/ 19 h 91"/>
                <a:gd name="T86" fmla="*/ 22 w 52"/>
                <a:gd name="T87" fmla="*/ 20 h 91"/>
                <a:gd name="T88" fmla="*/ 19 w 52"/>
                <a:gd name="T89" fmla="*/ 22 h 91"/>
                <a:gd name="T90" fmla="*/ 17 w 52"/>
                <a:gd name="T91" fmla="*/ 23 h 91"/>
                <a:gd name="T92" fmla="*/ 13 w 52"/>
                <a:gd name="T93" fmla="*/ 24 h 91"/>
                <a:gd name="T94" fmla="*/ 10 w 52"/>
                <a:gd name="T95" fmla="*/ 26 h 91"/>
                <a:gd name="T96" fmla="*/ 6 w 52"/>
                <a:gd name="T97" fmla="*/ 26 h 91"/>
                <a:gd name="T98" fmla="*/ 3 w 52"/>
                <a:gd name="T99" fmla="*/ 27 h 91"/>
                <a:gd name="T100" fmla="*/ 2 w 52"/>
                <a:gd name="T101" fmla="*/ 27 h 91"/>
                <a:gd name="T102" fmla="*/ 0 w 52"/>
                <a:gd name="T103" fmla="*/ 27 h 91"/>
                <a:gd name="T104" fmla="*/ 0 w 52"/>
                <a:gd name="T105" fmla="*/ 26 h 91"/>
                <a:gd name="T106" fmla="*/ 2 w 52"/>
                <a:gd name="T107" fmla="*/ 24 h 91"/>
                <a:gd name="T108" fmla="*/ 5 w 52"/>
                <a:gd name="T109" fmla="*/ 20 h 91"/>
                <a:gd name="T110" fmla="*/ 9 w 52"/>
                <a:gd name="T111" fmla="*/ 18 h 91"/>
                <a:gd name="T112" fmla="*/ 11 w 52"/>
                <a:gd name="T113" fmla="*/ 14 h 91"/>
                <a:gd name="T114" fmla="*/ 15 w 52"/>
                <a:gd name="T115" fmla="*/ 10 h 91"/>
                <a:gd name="T116" fmla="*/ 18 w 52"/>
                <a:gd name="T117" fmla="*/ 5 h 91"/>
                <a:gd name="T118" fmla="*/ 21 w 52"/>
                <a:gd name="T119" fmla="*/ 3 h 91"/>
                <a:gd name="T120" fmla="*/ 23 w 52"/>
                <a:gd name="T121" fmla="*/ 1 h 91"/>
                <a:gd name="T122" fmla="*/ 23 w 52"/>
                <a:gd name="T123" fmla="*/ 0 h 91"/>
                <a:gd name="T124" fmla="*/ 23 w 52"/>
                <a:gd name="T125" fmla="*/ 0 h 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
                <a:gd name="T190" fmla="*/ 0 h 91"/>
                <a:gd name="T191" fmla="*/ 52 w 52"/>
                <a:gd name="T192" fmla="*/ 91 h 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 h="91">
                  <a:moveTo>
                    <a:pt x="23" y="0"/>
                  </a:moveTo>
                  <a:lnTo>
                    <a:pt x="52" y="57"/>
                  </a:lnTo>
                  <a:lnTo>
                    <a:pt x="51" y="58"/>
                  </a:lnTo>
                  <a:lnTo>
                    <a:pt x="48" y="61"/>
                  </a:lnTo>
                  <a:lnTo>
                    <a:pt x="44" y="65"/>
                  </a:lnTo>
                  <a:lnTo>
                    <a:pt x="37" y="69"/>
                  </a:lnTo>
                  <a:lnTo>
                    <a:pt x="32" y="75"/>
                  </a:lnTo>
                  <a:lnTo>
                    <a:pt x="25" y="80"/>
                  </a:lnTo>
                  <a:lnTo>
                    <a:pt x="19" y="84"/>
                  </a:lnTo>
                  <a:lnTo>
                    <a:pt x="14" y="88"/>
                  </a:lnTo>
                  <a:lnTo>
                    <a:pt x="11" y="91"/>
                  </a:lnTo>
                  <a:lnTo>
                    <a:pt x="9" y="91"/>
                  </a:lnTo>
                  <a:lnTo>
                    <a:pt x="9" y="89"/>
                  </a:lnTo>
                  <a:lnTo>
                    <a:pt x="10" y="85"/>
                  </a:lnTo>
                  <a:lnTo>
                    <a:pt x="13" y="79"/>
                  </a:lnTo>
                  <a:lnTo>
                    <a:pt x="15" y="71"/>
                  </a:lnTo>
                  <a:lnTo>
                    <a:pt x="19" y="62"/>
                  </a:lnTo>
                  <a:lnTo>
                    <a:pt x="23" y="54"/>
                  </a:lnTo>
                  <a:lnTo>
                    <a:pt x="26" y="47"/>
                  </a:lnTo>
                  <a:lnTo>
                    <a:pt x="29" y="41"/>
                  </a:lnTo>
                  <a:lnTo>
                    <a:pt x="32" y="37"/>
                  </a:lnTo>
                  <a:lnTo>
                    <a:pt x="32" y="35"/>
                  </a:lnTo>
                  <a:lnTo>
                    <a:pt x="32" y="37"/>
                  </a:lnTo>
                  <a:lnTo>
                    <a:pt x="29" y="38"/>
                  </a:lnTo>
                  <a:lnTo>
                    <a:pt x="26" y="41"/>
                  </a:lnTo>
                  <a:lnTo>
                    <a:pt x="22" y="45"/>
                  </a:lnTo>
                  <a:lnTo>
                    <a:pt x="17" y="47"/>
                  </a:lnTo>
                  <a:lnTo>
                    <a:pt x="13" y="52"/>
                  </a:lnTo>
                  <a:lnTo>
                    <a:pt x="9" y="54"/>
                  </a:lnTo>
                  <a:lnTo>
                    <a:pt x="6" y="57"/>
                  </a:lnTo>
                  <a:lnTo>
                    <a:pt x="3" y="58"/>
                  </a:lnTo>
                  <a:lnTo>
                    <a:pt x="2" y="58"/>
                  </a:lnTo>
                  <a:lnTo>
                    <a:pt x="2" y="57"/>
                  </a:lnTo>
                  <a:lnTo>
                    <a:pt x="3" y="54"/>
                  </a:lnTo>
                  <a:lnTo>
                    <a:pt x="6" y="49"/>
                  </a:lnTo>
                  <a:lnTo>
                    <a:pt x="10" y="43"/>
                  </a:lnTo>
                  <a:lnTo>
                    <a:pt x="13" y="38"/>
                  </a:lnTo>
                  <a:lnTo>
                    <a:pt x="17" y="33"/>
                  </a:lnTo>
                  <a:lnTo>
                    <a:pt x="19" y="27"/>
                  </a:lnTo>
                  <a:lnTo>
                    <a:pt x="22" y="23"/>
                  </a:lnTo>
                  <a:lnTo>
                    <a:pt x="25" y="20"/>
                  </a:lnTo>
                  <a:lnTo>
                    <a:pt x="25" y="19"/>
                  </a:lnTo>
                  <a:lnTo>
                    <a:pt x="22" y="20"/>
                  </a:lnTo>
                  <a:lnTo>
                    <a:pt x="19" y="22"/>
                  </a:lnTo>
                  <a:lnTo>
                    <a:pt x="17" y="23"/>
                  </a:lnTo>
                  <a:lnTo>
                    <a:pt x="13" y="24"/>
                  </a:lnTo>
                  <a:lnTo>
                    <a:pt x="10" y="26"/>
                  </a:lnTo>
                  <a:lnTo>
                    <a:pt x="6" y="26"/>
                  </a:lnTo>
                  <a:lnTo>
                    <a:pt x="3" y="27"/>
                  </a:lnTo>
                  <a:lnTo>
                    <a:pt x="2" y="27"/>
                  </a:lnTo>
                  <a:lnTo>
                    <a:pt x="0" y="27"/>
                  </a:lnTo>
                  <a:lnTo>
                    <a:pt x="0" y="26"/>
                  </a:lnTo>
                  <a:lnTo>
                    <a:pt x="2" y="24"/>
                  </a:lnTo>
                  <a:lnTo>
                    <a:pt x="5" y="20"/>
                  </a:lnTo>
                  <a:lnTo>
                    <a:pt x="9" y="18"/>
                  </a:lnTo>
                  <a:lnTo>
                    <a:pt x="11" y="14"/>
                  </a:lnTo>
                  <a:lnTo>
                    <a:pt x="15" y="10"/>
                  </a:lnTo>
                  <a:lnTo>
                    <a:pt x="18" y="5"/>
                  </a:lnTo>
                  <a:lnTo>
                    <a:pt x="21" y="3"/>
                  </a:lnTo>
                  <a:lnTo>
                    <a:pt x="23" y="1"/>
                  </a:lnTo>
                  <a:lnTo>
                    <a:pt x="23" y="0"/>
                  </a:lnTo>
                  <a:close/>
                </a:path>
              </a:pathLst>
            </a:custGeom>
            <a:solidFill>
              <a:srgbClr val="FFFFFF"/>
            </a:solidFill>
            <a:ln w="9525">
              <a:noFill/>
              <a:round/>
              <a:headEnd/>
              <a:tailEnd/>
            </a:ln>
          </p:spPr>
          <p:txBody>
            <a:bodyPr/>
            <a:lstStyle/>
            <a:p>
              <a:endParaRPr lang="en-US"/>
            </a:p>
          </p:txBody>
        </p:sp>
        <p:sp>
          <p:nvSpPr>
            <p:cNvPr id="19484" name="Freeform 28"/>
            <p:cNvSpPr>
              <a:spLocks/>
            </p:cNvSpPr>
            <p:nvPr/>
          </p:nvSpPr>
          <p:spPr bwMode="auto">
            <a:xfrm>
              <a:off x="4412" y="1083"/>
              <a:ext cx="58" cy="89"/>
            </a:xfrm>
            <a:custGeom>
              <a:avLst/>
              <a:gdLst>
                <a:gd name="T0" fmla="*/ 21 w 58"/>
                <a:gd name="T1" fmla="*/ 0 h 89"/>
                <a:gd name="T2" fmla="*/ 0 w 58"/>
                <a:gd name="T3" fmla="*/ 61 h 89"/>
                <a:gd name="T4" fmla="*/ 2 w 58"/>
                <a:gd name="T5" fmla="*/ 62 h 89"/>
                <a:gd name="T6" fmla="*/ 4 w 58"/>
                <a:gd name="T7" fmla="*/ 63 h 89"/>
                <a:gd name="T8" fmla="*/ 10 w 58"/>
                <a:gd name="T9" fmla="*/ 67 h 89"/>
                <a:gd name="T10" fmla="*/ 15 w 58"/>
                <a:gd name="T11" fmla="*/ 72 h 89"/>
                <a:gd name="T12" fmla="*/ 21 w 58"/>
                <a:gd name="T13" fmla="*/ 76 h 89"/>
                <a:gd name="T14" fmla="*/ 27 w 58"/>
                <a:gd name="T15" fmla="*/ 80 h 89"/>
                <a:gd name="T16" fmla="*/ 33 w 58"/>
                <a:gd name="T17" fmla="*/ 84 h 89"/>
                <a:gd name="T18" fmla="*/ 37 w 58"/>
                <a:gd name="T19" fmla="*/ 88 h 89"/>
                <a:gd name="T20" fmla="*/ 41 w 58"/>
                <a:gd name="T21" fmla="*/ 89 h 89"/>
                <a:gd name="T22" fmla="*/ 42 w 58"/>
                <a:gd name="T23" fmla="*/ 89 h 89"/>
                <a:gd name="T24" fmla="*/ 42 w 58"/>
                <a:gd name="T25" fmla="*/ 88 h 89"/>
                <a:gd name="T26" fmla="*/ 41 w 58"/>
                <a:gd name="T27" fmla="*/ 85 h 89"/>
                <a:gd name="T28" fmla="*/ 38 w 58"/>
                <a:gd name="T29" fmla="*/ 81 h 89"/>
                <a:gd name="T30" fmla="*/ 35 w 58"/>
                <a:gd name="T31" fmla="*/ 77 h 89"/>
                <a:gd name="T32" fmla="*/ 31 w 58"/>
                <a:gd name="T33" fmla="*/ 73 h 89"/>
                <a:gd name="T34" fmla="*/ 29 w 58"/>
                <a:gd name="T35" fmla="*/ 67 h 89"/>
                <a:gd name="T36" fmla="*/ 26 w 58"/>
                <a:gd name="T37" fmla="*/ 63 h 89"/>
                <a:gd name="T38" fmla="*/ 23 w 58"/>
                <a:gd name="T39" fmla="*/ 61 h 89"/>
                <a:gd name="T40" fmla="*/ 22 w 58"/>
                <a:gd name="T41" fmla="*/ 58 h 89"/>
                <a:gd name="T42" fmla="*/ 21 w 58"/>
                <a:gd name="T43" fmla="*/ 57 h 89"/>
                <a:gd name="T44" fmla="*/ 22 w 58"/>
                <a:gd name="T45" fmla="*/ 57 h 89"/>
                <a:gd name="T46" fmla="*/ 23 w 58"/>
                <a:gd name="T47" fmla="*/ 58 h 89"/>
                <a:gd name="T48" fmla="*/ 26 w 58"/>
                <a:gd name="T49" fmla="*/ 59 h 89"/>
                <a:gd name="T50" fmla="*/ 30 w 58"/>
                <a:gd name="T51" fmla="*/ 62 h 89"/>
                <a:gd name="T52" fmla="*/ 34 w 58"/>
                <a:gd name="T53" fmla="*/ 63 h 89"/>
                <a:gd name="T54" fmla="*/ 37 w 58"/>
                <a:gd name="T55" fmla="*/ 66 h 89"/>
                <a:gd name="T56" fmla="*/ 41 w 58"/>
                <a:gd name="T57" fmla="*/ 67 h 89"/>
                <a:gd name="T58" fmla="*/ 44 w 58"/>
                <a:gd name="T59" fmla="*/ 69 h 89"/>
                <a:gd name="T60" fmla="*/ 46 w 58"/>
                <a:gd name="T61" fmla="*/ 69 h 89"/>
                <a:gd name="T62" fmla="*/ 48 w 58"/>
                <a:gd name="T63" fmla="*/ 69 h 89"/>
                <a:gd name="T64" fmla="*/ 48 w 58"/>
                <a:gd name="T65" fmla="*/ 67 h 89"/>
                <a:gd name="T66" fmla="*/ 46 w 58"/>
                <a:gd name="T67" fmla="*/ 63 h 89"/>
                <a:gd name="T68" fmla="*/ 44 w 58"/>
                <a:gd name="T69" fmla="*/ 59 h 89"/>
                <a:gd name="T70" fmla="*/ 39 w 58"/>
                <a:gd name="T71" fmla="*/ 54 h 89"/>
                <a:gd name="T72" fmla="*/ 37 w 58"/>
                <a:gd name="T73" fmla="*/ 47 h 89"/>
                <a:gd name="T74" fmla="*/ 33 w 58"/>
                <a:gd name="T75" fmla="*/ 42 h 89"/>
                <a:gd name="T76" fmla="*/ 29 w 58"/>
                <a:gd name="T77" fmla="*/ 36 h 89"/>
                <a:gd name="T78" fmla="*/ 26 w 58"/>
                <a:gd name="T79" fmla="*/ 32 h 89"/>
                <a:gd name="T80" fmla="*/ 25 w 58"/>
                <a:gd name="T81" fmla="*/ 30 h 89"/>
                <a:gd name="T82" fmla="*/ 23 w 58"/>
                <a:gd name="T83" fmla="*/ 28 h 89"/>
                <a:gd name="T84" fmla="*/ 25 w 58"/>
                <a:gd name="T85" fmla="*/ 30 h 89"/>
                <a:gd name="T86" fmla="*/ 27 w 58"/>
                <a:gd name="T87" fmla="*/ 30 h 89"/>
                <a:gd name="T88" fmla="*/ 31 w 58"/>
                <a:gd name="T89" fmla="*/ 32 h 89"/>
                <a:gd name="T90" fmla="*/ 35 w 58"/>
                <a:gd name="T91" fmla="*/ 34 h 89"/>
                <a:gd name="T92" fmla="*/ 41 w 58"/>
                <a:gd name="T93" fmla="*/ 36 h 89"/>
                <a:gd name="T94" fmla="*/ 46 w 58"/>
                <a:gd name="T95" fmla="*/ 39 h 89"/>
                <a:gd name="T96" fmla="*/ 50 w 58"/>
                <a:gd name="T97" fmla="*/ 40 h 89"/>
                <a:gd name="T98" fmla="*/ 54 w 58"/>
                <a:gd name="T99" fmla="*/ 43 h 89"/>
                <a:gd name="T100" fmla="*/ 57 w 58"/>
                <a:gd name="T101" fmla="*/ 43 h 89"/>
                <a:gd name="T102" fmla="*/ 58 w 58"/>
                <a:gd name="T103" fmla="*/ 43 h 89"/>
                <a:gd name="T104" fmla="*/ 58 w 58"/>
                <a:gd name="T105" fmla="*/ 42 h 89"/>
                <a:gd name="T106" fmla="*/ 56 w 58"/>
                <a:gd name="T107" fmla="*/ 38 h 89"/>
                <a:gd name="T108" fmla="*/ 53 w 58"/>
                <a:gd name="T109" fmla="*/ 34 h 89"/>
                <a:gd name="T110" fmla="*/ 49 w 58"/>
                <a:gd name="T111" fmla="*/ 27 h 89"/>
                <a:gd name="T112" fmla="*/ 45 w 58"/>
                <a:gd name="T113" fmla="*/ 21 h 89"/>
                <a:gd name="T114" fmla="*/ 39 w 58"/>
                <a:gd name="T115" fmla="*/ 15 h 89"/>
                <a:gd name="T116" fmla="*/ 34 w 58"/>
                <a:gd name="T117" fmla="*/ 9 h 89"/>
                <a:gd name="T118" fmla="*/ 29 w 58"/>
                <a:gd name="T119" fmla="*/ 5 h 89"/>
                <a:gd name="T120" fmla="*/ 25 w 58"/>
                <a:gd name="T121" fmla="*/ 1 h 89"/>
                <a:gd name="T122" fmla="*/ 21 w 58"/>
                <a:gd name="T123" fmla="*/ 0 h 89"/>
                <a:gd name="T124" fmla="*/ 21 w 58"/>
                <a:gd name="T125" fmla="*/ 0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
                <a:gd name="T190" fmla="*/ 0 h 89"/>
                <a:gd name="T191" fmla="*/ 58 w 58"/>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 h="89">
                  <a:moveTo>
                    <a:pt x="21" y="0"/>
                  </a:moveTo>
                  <a:lnTo>
                    <a:pt x="0" y="61"/>
                  </a:lnTo>
                  <a:lnTo>
                    <a:pt x="2" y="62"/>
                  </a:lnTo>
                  <a:lnTo>
                    <a:pt x="4" y="63"/>
                  </a:lnTo>
                  <a:lnTo>
                    <a:pt x="10" y="67"/>
                  </a:lnTo>
                  <a:lnTo>
                    <a:pt x="15" y="72"/>
                  </a:lnTo>
                  <a:lnTo>
                    <a:pt x="21" y="76"/>
                  </a:lnTo>
                  <a:lnTo>
                    <a:pt x="27" y="80"/>
                  </a:lnTo>
                  <a:lnTo>
                    <a:pt x="33" y="84"/>
                  </a:lnTo>
                  <a:lnTo>
                    <a:pt x="37" y="88"/>
                  </a:lnTo>
                  <a:lnTo>
                    <a:pt x="41" y="89"/>
                  </a:lnTo>
                  <a:lnTo>
                    <a:pt x="42" y="89"/>
                  </a:lnTo>
                  <a:lnTo>
                    <a:pt x="42" y="88"/>
                  </a:lnTo>
                  <a:lnTo>
                    <a:pt x="41" y="85"/>
                  </a:lnTo>
                  <a:lnTo>
                    <a:pt x="38" y="81"/>
                  </a:lnTo>
                  <a:lnTo>
                    <a:pt x="35" y="77"/>
                  </a:lnTo>
                  <a:lnTo>
                    <a:pt x="31" y="73"/>
                  </a:lnTo>
                  <a:lnTo>
                    <a:pt x="29" y="67"/>
                  </a:lnTo>
                  <a:lnTo>
                    <a:pt x="26" y="63"/>
                  </a:lnTo>
                  <a:lnTo>
                    <a:pt x="23" y="61"/>
                  </a:lnTo>
                  <a:lnTo>
                    <a:pt x="22" y="58"/>
                  </a:lnTo>
                  <a:lnTo>
                    <a:pt x="21" y="57"/>
                  </a:lnTo>
                  <a:lnTo>
                    <a:pt x="22" y="57"/>
                  </a:lnTo>
                  <a:lnTo>
                    <a:pt x="23" y="58"/>
                  </a:lnTo>
                  <a:lnTo>
                    <a:pt x="26" y="59"/>
                  </a:lnTo>
                  <a:lnTo>
                    <a:pt x="30" y="62"/>
                  </a:lnTo>
                  <a:lnTo>
                    <a:pt x="34" y="63"/>
                  </a:lnTo>
                  <a:lnTo>
                    <a:pt x="37" y="66"/>
                  </a:lnTo>
                  <a:lnTo>
                    <a:pt x="41" y="67"/>
                  </a:lnTo>
                  <a:lnTo>
                    <a:pt x="44" y="69"/>
                  </a:lnTo>
                  <a:lnTo>
                    <a:pt x="46" y="69"/>
                  </a:lnTo>
                  <a:lnTo>
                    <a:pt x="48" y="69"/>
                  </a:lnTo>
                  <a:lnTo>
                    <a:pt x="48" y="67"/>
                  </a:lnTo>
                  <a:lnTo>
                    <a:pt x="46" y="63"/>
                  </a:lnTo>
                  <a:lnTo>
                    <a:pt x="44" y="59"/>
                  </a:lnTo>
                  <a:lnTo>
                    <a:pt x="39" y="54"/>
                  </a:lnTo>
                  <a:lnTo>
                    <a:pt x="37" y="47"/>
                  </a:lnTo>
                  <a:lnTo>
                    <a:pt x="33" y="42"/>
                  </a:lnTo>
                  <a:lnTo>
                    <a:pt x="29" y="36"/>
                  </a:lnTo>
                  <a:lnTo>
                    <a:pt x="26" y="32"/>
                  </a:lnTo>
                  <a:lnTo>
                    <a:pt x="25" y="30"/>
                  </a:lnTo>
                  <a:lnTo>
                    <a:pt x="23" y="28"/>
                  </a:lnTo>
                  <a:lnTo>
                    <a:pt x="25" y="30"/>
                  </a:lnTo>
                  <a:lnTo>
                    <a:pt x="27" y="30"/>
                  </a:lnTo>
                  <a:lnTo>
                    <a:pt x="31" y="32"/>
                  </a:lnTo>
                  <a:lnTo>
                    <a:pt x="35" y="34"/>
                  </a:lnTo>
                  <a:lnTo>
                    <a:pt x="41" y="36"/>
                  </a:lnTo>
                  <a:lnTo>
                    <a:pt x="46" y="39"/>
                  </a:lnTo>
                  <a:lnTo>
                    <a:pt x="50" y="40"/>
                  </a:lnTo>
                  <a:lnTo>
                    <a:pt x="54" y="43"/>
                  </a:lnTo>
                  <a:lnTo>
                    <a:pt x="57" y="43"/>
                  </a:lnTo>
                  <a:lnTo>
                    <a:pt x="58" y="43"/>
                  </a:lnTo>
                  <a:lnTo>
                    <a:pt x="58" y="42"/>
                  </a:lnTo>
                  <a:lnTo>
                    <a:pt x="56" y="38"/>
                  </a:lnTo>
                  <a:lnTo>
                    <a:pt x="53" y="34"/>
                  </a:lnTo>
                  <a:lnTo>
                    <a:pt x="49" y="27"/>
                  </a:lnTo>
                  <a:lnTo>
                    <a:pt x="45" y="21"/>
                  </a:lnTo>
                  <a:lnTo>
                    <a:pt x="39" y="15"/>
                  </a:lnTo>
                  <a:lnTo>
                    <a:pt x="34" y="9"/>
                  </a:lnTo>
                  <a:lnTo>
                    <a:pt x="29" y="5"/>
                  </a:lnTo>
                  <a:lnTo>
                    <a:pt x="25" y="1"/>
                  </a:lnTo>
                  <a:lnTo>
                    <a:pt x="21" y="0"/>
                  </a:lnTo>
                  <a:close/>
                </a:path>
              </a:pathLst>
            </a:custGeom>
            <a:solidFill>
              <a:srgbClr val="FFFFFF"/>
            </a:solidFill>
            <a:ln w="9525">
              <a:noFill/>
              <a:round/>
              <a:headEnd/>
              <a:tailEnd/>
            </a:ln>
          </p:spPr>
          <p:txBody>
            <a:bodyPr/>
            <a:lstStyle/>
            <a:p>
              <a:endParaRPr lang="en-US"/>
            </a:p>
          </p:txBody>
        </p:sp>
        <p:sp>
          <p:nvSpPr>
            <p:cNvPr id="22557" name="Freeform 29"/>
            <p:cNvSpPr>
              <a:spLocks/>
            </p:cNvSpPr>
            <p:nvPr/>
          </p:nvSpPr>
          <p:spPr bwMode="auto">
            <a:xfrm>
              <a:off x="4026" y="1283"/>
              <a:ext cx="75" cy="96"/>
            </a:xfrm>
            <a:custGeom>
              <a:avLst/>
              <a:gdLst/>
              <a:ahLst/>
              <a:cxnLst>
                <a:cxn ang="0">
                  <a:pos x="0" y="14"/>
                </a:cxn>
                <a:cxn ang="0">
                  <a:pos x="75" y="0"/>
                </a:cxn>
                <a:cxn ang="0">
                  <a:pos x="75" y="3"/>
                </a:cxn>
                <a:cxn ang="0">
                  <a:pos x="73" y="10"/>
                </a:cxn>
                <a:cxn ang="0">
                  <a:pos x="72" y="21"/>
                </a:cxn>
                <a:cxn ang="0">
                  <a:pos x="69" y="34"/>
                </a:cxn>
                <a:cxn ang="0">
                  <a:pos x="68" y="48"/>
                </a:cxn>
                <a:cxn ang="0">
                  <a:pos x="65" y="63"/>
                </a:cxn>
                <a:cxn ang="0">
                  <a:pos x="62" y="76"/>
                </a:cxn>
                <a:cxn ang="0">
                  <a:pos x="60" y="87"/>
                </a:cxn>
                <a:cxn ang="0">
                  <a:pos x="58" y="94"/>
                </a:cxn>
                <a:cxn ang="0">
                  <a:pos x="57" y="96"/>
                </a:cxn>
                <a:cxn ang="0">
                  <a:pos x="56" y="96"/>
                </a:cxn>
                <a:cxn ang="0">
                  <a:pos x="54" y="92"/>
                </a:cxn>
                <a:cxn ang="0">
                  <a:pos x="53" y="88"/>
                </a:cxn>
                <a:cxn ang="0">
                  <a:pos x="51" y="83"/>
                </a:cxn>
                <a:cxn ang="0">
                  <a:pos x="50" y="76"/>
                </a:cxn>
                <a:cxn ang="0">
                  <a:pos x="49" y="69"/>
                </a:cxn>
                <a:cxn ang="0">
                  <a:pos x="47" y="64"/>
                </a:cxn>
                <a:cxn ang="0">
                  <a:pos x="47" y="60"/>
                </a:cxn>
                <a:cxn ang="0">
                  <a:pos x="46" y="56"/>
                </a:cxn>
                <a:cxn ang="0">
                  <a:pos x="46" y="54"/>
                </a:cxn>
                <a:cxn ang="0">
                  <a:pos x="46" y="56"/>
                </a:cxn>
                <a:cxn ang="0">
                  <a:pos x="46" y="59"/>
                </a:cxn>
                <a:cxn ang="0">
                  <a:pos x="45" y="61"/>
                </a:cxn>
                <a:cxn ang="0">
                  <a:pos x="45" y="67"/>
                </a:cxn>
                <a:cxn ang="0">
                  <a:pos x="43" y="71"/>
                </a:cxn>
                <a:cxn ang="0">
                  <a:pos x="42" y="76"/>
                </a:cxn>
                <a:cxn ang="0">
                  <a:pos x="41" y="82"/>
                </a:cxn>
                <a:cxn ang="0">
                  <a:pos x="39" y="84"/>
                </a:cxn>
                <a:cxn ang="0">
                  <a:pos x="38" y="87"/>
                </a:cxn>
                <a:cxn ang="0">
                  <a:pos x="37" y="88"/>
                </a:cxn>
                <a:cxn ang="0">
                  <a:pos x="35" y="88"/>
                </a:cxn>
                <a:cxn ang="0">
                  <a:pos x="34" y="86"/>
                </a:cxn>
                <a:cxn ang="0">
                  <a:pos x="33" y="82"/>
                </a:cxn>
                <a:cxn ang="0">
                  <a:pos x="31" y="76"/>
                </a:cxn>
                <a:cxn ang="0">
                  <a:pos x="30" y="71"/>
                </a:cxn>
                <a:cxn ang="0">
                  <a:pos x="28" y="65"/>
                </a:cxn>
                <a:cxn ang="0">
                  <a:pos x="27" y="60"/>
                </a:cxn>
                <a:cxn ang="0">
                  <a:pos x="27" y="56"/>
                </a:cxn>
                <a:cxn ang="0">
                  <a:pos x="26" y="53"/>
                </a:cxn>
                <a:cxn ang="0">
                  <a:pos x="26" y="52"/>
                </a:cxn>
                <a:cxn ang="0">
                  <a:pos x="26" y="53"/>
                </a:cxn>
                <a:cxn ang="0">
                  <a:pos x="24" y="56"/>
                </a:cxn>
                <a:cxn ang="0">
                  <a:pos x="23" y="60"/>
                </a:cxn>
                <a:cxn ang="0">
                  <a:pos x="22" y="65"/>
                </a:cxn>
                <a:cxn ang="0">
                  <a:pos x="20" y="71"/>
                </a:cxn>
                <a:cxn ang="0">
                  <a:pos x="18" y="76"/>
                </a:cxn>
                <a:cxn ang="0">
                  <a:pos x="16" y="82"/>
                </a:cxn>
                <a:cxn ang="0">
                  <a:pos x="14" y="86"/>
                </a:cxn>
                <a:cxn ang="0">
                  <a:pos x="12" y="88"/>
                </a:cxn>
                <a:cxn ang="0">
                  <a:pos x="11" y="88"/>
                </a:cxn>
                <a:cxn ang="0">
                  <a:pos x="9" y="87"/>
                </a:cxn>
                <a:cxn ang="0">
                  <a:pos x="8" y="82"/>
                </a:cxn>
                <a:cxn ang="0">
                  <a:pos x="7" y="72"/>
                </a:cxn>
                <a:cxn ang="0">
                  <a:pos x="5" y="63"/>
                </a:cxn>
                <a:cxn ang="0">
                  <a:pos x="4" y="52"/>
                </a:cxn>
                <a:cxn ang="0">
                  <a:pos x="3" y="41"/>
                </a:cxn>
                <a:cxn ang="0">
                  <a:pos x="1" y="30"/>
                </a:cxn>
                <a:cxn ang="0">
                  <a:pos x="1" y="22"/>
                </a:cxn>
                <a:cxn ang="0">
                  <a:pos x="0" y="17"/>
                </a:cxn>
                <a:cxn ang="0">
                  <a:pos x="0" y="14"/>
                </a:cxn>
                <a:cxn ang="0">
                  <a:pos x="0" y="14"/>
                </a:cxn>
              </a:cxnLst>
              <a:rect l="0" t="0" r="r" b="b"/>
              <a:pathLst>
                <a:path w="75" h="96">
                  <a:moveTo>
                    <a:pt x="0" y="14"/>
                  </a:moveTo>
                  <a:lnTo>
                    <a:pt x="75" y="0"/>
                  </a:lnTo>
                  <a:lnTo>
                    <a:pt x="75" y="3"/>
                  </a:lnTo>
                  <a:lnTo>
                    <a:pt x="73" y="10"/>
                  </a:lnTo>
                  <a:lnTo>
                    <a:pt x="72" y="21"/>
                  </a:lnTo>
                  <a:lnTo>
                    <a:pt x="69" y="34"/>
                  </a:lnTo>
                  <a:lnTo>
                    <a:pt x="68" y="48"/>
                  </a:lnTo>
                  <a:lnTo>
                    <a:pt x="65" y="63"/>
                  </a:lnTo>
                  <a:lnTo>
                    <a:pt x="62" y="76"/>
                  </a:lnTo>
                  <a:lnTo>
                    <a:pt x="60" y="87"/>
                  </a:lnTo>
                  <a:lnTo>
                    <a:pt x="58" y="94"/>
                  </a:lnTo>
                  <a:lnTo>
                    <a:pt x="57" y="96"/>
                  </a:lnTo>
                  <a:lnTo>
                    <a:pt x="56" y="96"/>
                  </a:lnTo>
                  <a:lnTo>
                    <a:pt x="54" y="92"/>
                  </a:lnTo>
                  <a:lnTo>
                    <a:pt x="53" y="88"/>
                  </a:lnTo>
                  <a:lnTo>
                    <a:pt x="51" y="83"/>
                  </a:lnTo>
                  <a:lnTo>
                    <a:pt x="50" y="76"/>
                  </a:lnTo>
                  <a:lnTo>
                    <a:pt x="49" y="69"/>
                  </a:lnTo>
                  <a:lnTo>
                    <a:pt x="47" y="64"/>
                  </a:lnTo>
                  <a:lnTo>
                    <a:pt x="47" y="60"/>
                  </a:lnTo>
                  <a:lnTo>
                    <a:pt x="46" y="56"/>
                  </a:lnTo>
                  <a:lnTo>
                    <a:pt x="46" y="54"/>
                  </a:lnTo>
                  <a:lnTo>
                    <a:pt x="46" y="56"/>
                  </a:lnTo>
                  <a:lnTo>
                    <a:pt x="46" y="59"/>
                  </a:lnTo>
                  <a:lnTo>
                    <a:pt x="45" y="61"/>
                  </a:lnTo>
                  <a:lnTo>
                    <a:pt x="45" y="67"/>
                  </a:lnTo>
                  <a:lnTo>
                    <a:pt x="43" y="71"/>
                  </a:lnTo>
                  <a:lnTo>
                    <a:pt x="42" y="76"/>
                  </a:lnTo>
                  <a:lnTo>
                    <a:pt x="41" y="82"/>
                  </a:lnTo>
                  <a:lnTo>
                    <a:pt x="39" y="84"/>
                  </a:lnTo>
                  <a:lnTo>
                    <a:pt x="38" y="87"/>
                  </a:lnTo>
                  <a:lnTo>
                    <a:pt x="37" y="88"/>
                  </a:lnTo>
                  <a:lnTo>
                    <a:pt x="35" y="88"/>
                  </a:lnTo>
                  <a:lnTo>
                    <a:pt x="34" y="86"/>
                  </a:lnTo>
                  <a:lnTo>
                    <a:pt x="33" y="82"/>
                  </a:lnTo>
                  <a:lnTo>
                    <a:pt x="31" y="76"/>
                  </a:lnTo>
                  <a:lnTo>
                    <a:pt x="30" y="71"/>
                  </a:lnTo>
                  <a:lnTo>
                    <a:pt x="28" y="65"/>
                  </a:lnTo>
                  <a:lnTo>
                    <a:pt x="27" y="60"/>
                  </a:lnTo>
                  <a:lnTo>
                    <a:pt x="27" y="56"/>
                  </a:lnTo>
                  <a:lnTo>
                    <a:pt x="26" y="53"/>
                  </a:lnTo>
                  <a:lnTo>
                    <a:pt x="26" y="52"/>
                  </a:lnTo>
                  <a:lnTo>
                    <a:pt x="26" y="53"/>
                  </a:lnTo>
                  <a:lnTo>
                    <a:pt x="24" y="56"/>
                  </a:lnTo>
                  <a:lnTo>
                    <a:pt x="23" y="60"/>
                  </a:lnTo>
                  <a:lnTo>
                    <a:pt x="22" y="65"/>
                  </a:lnTo>
                  <a:lnTo>
                    <a:pt x="20" y="71"/>
                  </a:lnTo>
                  <a:lnTo>
                    <a:pt x="18" y="76"/>
                  </a:lnTo>
                  <a:lnTo>
                    <a:pt x="16" y="82"/>
                  </a:lnTo>
                  <a:lnTo>
                    <a:pt x="14" y="86"/>
                  </a:lnTo>
                  <a:lnTo>
                    <a:pt x="12" y="88"/>
                  </a:lnTo>
                  <a:lnTo>
                    <a:pt x="11" y="88"/>
                  </a:lnTo>
                  <a:lnTo>
                    <a:pt x="9" y="87"/>
                  </a:lnTo>
                  <a:lnTo>
                    <a:pt x="8" y="82"/>
                  </a:lnTo>
                  <a:lnTo>
                    <a:pt x="7" y="72"/>
                  </a:lnTo>
                  <a:lnTo>
                    <a:pt x="5" y="63"/>
                  </a:lnTo>
                  <a:lnTo>
                    <a:pt x="4" y="52"/>
                  </a:lnTo>
                  <a:lnTo>
                    <a:pt x="3" y="41"/>
                  </a:lnTo>
                  <a:lnTo>
                    <a:pt x="1" y="30"/>
                  </a:lnTo>
                  <a:lnTo>
                    <a:pt x="1" y="22"/>
                  </a:lnTo>
                  <a:lnTo>
                    <a:pt x="0" y="17"/>
                  </a:lnTo>
                  <a:lnTo>
                    <a:pt x="0" y="14"/>
                  </a:lnTo>
                  <a:lnTo>
                    <a:pt x="0" y="14"/>
                  </a:lnTo>
                  <a:close/>
                </a:path>
              </a:pathLst>
            </a:custGeom>
            <a:solidFill>
              <a:schemeClr val="accent6">
                <a:lumMod val="50000"/>
              </a:schemeClr>
            </a:solidFill>
            <a:ln w="9525">
              <a:noFill/>
              <a:round/>
              <a:headEnd/>
              <a:tailEnd/>
            </a:ln>
          </p:spPr>
          <p:txBody>
            <a:bodyPr/>
            <a:lstStyle/>
            <a:p>
              <a:pPr>
                <a:defRPr/>
              </a:pPr>
              <a:endParaRPr lang="en-US"/>
            </a:p>
          </p:txBody>
        </p:sp>
        <p:sp>
          <p:nvSpPr>
            <p:cNvPr id="19486" name="Freeform 30"/>
            <p:cNvSpPr>
              <a:spLocks/>
            </p:cNvSpPr>
            <p:nvPr/>
          </p:nvSpPr>
          <p:spPr bwMode="auto">
            <a:xfrm>
              <a:off x="4227" y="1241"/>
              <a:ext cx="42" cy="86"/>
            </a:xfrm>
            <a:custGeom>
              <a:avLst/>
              <a:gdLst>
                <a:gd name="T0" fmla="*/ 14 w 42"/>
                <a:gd name="T1" fmla="*/ 0 h 86"/>
                <a:gd name="T2" fmla="*/ 42 w 42"/>
                <a:gd name="T3" fmla="*/ 40 h 86"/>
                <a:gd name="T4" fmla="*/ 27 w 42"/>
                <a:gd name="T5" fmla="*/ 86 h 86"/>
                <a:gd name="T6" fmla="*/ 0 w 42"/>
                <a:gd name="T7" fmla="*/ 45 h 86"/>
                <a:gd name="T8" fmla="*/ 14 w 42"/>
                <a:gd name="T9" fmla="*/ 0 h 86"/>
                <a:gd name="T10" fmla="*/ 14 w 42"/>
                <a:gd name="T11" fmla="*/ 0 h 86"/>
                <a:gd name="T12" fmla="*/ 0 60000 65536"/>
                <a:gd name="T13" fmla="*/ 0 60000 65536"/>
                <a:gd name="T14" fmla="*/ 0 60000 65536"/>
                <a:gd name="T15" fmla="*/ 0 60000 65536"/>
                <a:gd name="T16" fmla="*/ 0 60000 65536"/>
                <a:gd name="T17" fmla="*/ 0 60000 65536"/>
                <a:gd name="T18" fmla="*/ 0 w 42"/>
                <a:gd name="T19" fmla="*/ 0 h 86"/>
                <a:gd name="T20" fmla="*/ 42 w 42"/>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42" h="86">
                  <a:moveTo>
                    <a:pt x="14" y="0"/>
                  </a:moveTo>
                  <a:lnTo>
                    <a:pt x="42" y="40"/>
                  </a:lnTo>
                  <a:lnTo>
                    <a:pt x="27" y="86"/>
                  </a:lnTo>
                  <a:lnTo>
                    <a:pt x="0" y="45"/>
                  </a:lnTo>
                  <a:lnTo>
                    <a:pt x="14" y="0"/>
                  </a:lnTo>
                  <a:close/>
                </a:path>
              </a:pathLst>
            </a:custGeom>
            <a:solidFill>
              <a:srgbClr val="FFFFFF"/>
            </a:solidFill>
            <a:ln w="9525">
              <a:noFill/>
              <a:round/>
              <a:headEnd/>
              <a:tailEnd/>
            </a:ln>
          </p:spPr>
          <p:txBody>
            <a:bodyPr/>
            <a:lstStyle/>
            <a:p>
              <a:endParaRPr lang="en-US"/>
            </a:p>
          </p:txBody>
        </p:sp>
        <p:sp>
          <p:nvSpPr>
            <p:cNvPr id="19487" name="Freeform 31"/>
            <p:cNvSpPr>
              <a:spLocks/>
            </p:cNvSpPr>
            <p:nvPr/>
          </p:nvSpPr>
          <p:spPr bwMode="auto">
            <a:xfrm>
              <a:off x="4209" y="1071"/>
              <a:ext cx="38" cy="70"/>
            </a:xfrm>
            <a:custGeom>
              <a:avLst/>
              <a:gdLst>
                <a:gd name="T0" fmla="*/ 13 w 38"/>
                <a:gd name="T1" fmla="*/ 0 h 70"/>
                <a:gd name="T2" fmla="*/ 38 w 38"/>
                <a:gd name="T3" fmla="*/ 36 h 70"/>
                <a:gd name="T4" fmla="*/ 26 w 38"/>
                <a:gd name="T5" fmla="*/ 70 h 70"/>
                <a:gd name="T6" fmla="*/ 0 w 38"/>
                <a:gd name="T7" fmla="*/ 31 h 70"/>
                <a:gd name="T8" fmla="*/ 13 w 38"/>
                <a:gd name="T9" fmla="*/ 0 h 70"/>
                <a:gd name="T10" fmla="*/ 13 w 38"/>
                <a:gd name="T11" fmla="*/ 0 h 70"/>
                <a:gd name="T12" fmla="*/ 0 60000 65536"/>
                <a:gd name="T13" fmla="*/ 0 60000 65536"/>
                <a:gd name="T14" fmla="*/ 0 60000 65536"/>
                <a:gd name="T15" fmla="*/ 0 60000 65536"/>
                <a:gd name="T16" fmla="*/ 0 60000 65536"/>
                <a:gd name="T17" fmla="*/ 0 60000 65536"/>
                <a:gd name="T18" fmla="*/ 0 w 38"/>
                <a:gd name="T19" fmla="*/ 0 h 70"/>
                <a:gd name="T20" fmla="*/ 38 w 38"/>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38" h="70">
                  <a:moveTo>
                    <a:pt x="13" y="0"/>
                  </a:moveTo>
                  <a:lnTo>
                    <a:pt x="38" y="36"/>
                  </a:lnTo>
                  <a:lnTo>
                    <a:pt x="26" y="70"/>
                  </a:lnTo>
                  <a:lnTo>
                    <a:pt x="0" y="31"/>
                  </a:lnTo>
                  <a:lnTo>
                    <a:pt x="13" y="0"/>
                  </a:lnTo>
                  <a:close/>
                </a:path>
              </a:pathLst>
            </a:custGeom>
            <a:solidFill>
              <a:srgbClr val="FFFFFF"/>
            </a:solidFill>
            <a:ln w="9525">
              <a:noFill/>
              <a:round/>
              <a:headEnd/>
              <a:tailEnd/>
            </a:ln>
          </p:spPr>
          <p:txBody>
            <a:bodyPr/>
            <a:lstStyle/>
            <a:p>
              <a:endParaRPr lang="en-US"/>
            </a:p>
          </p:txBody>
        </p:sp>
        <p:sp>
          <p:nvSpPr>
            <p:cNvPr id="19488" name="Freeform 32"/>
            <p:cNvSpPr>
              <a:spLocks/>
            </p:cNvSpPr>
            <p:nvPr/>
          </p:nvSpPr>
          <p:spPr bwMode="auto">
            <a:xfrm>
              <a:off x="4194" y="877"/>
              <a:ext cx="43" cy="82"/>
            </a:xfrm>
            <a:custGeom>
              <a:avLst/>
              <a:gdLst>
                <a:gd name="T0" fmla="*/ 28 w 43"/>
                <a:gd name="T1" fmla="*/ 82 h 82"/>
                <a:gd name="T2" fmla="*/ 43 w 43"/>
                <a:gd name="T3" fmla="*/ 47 h 82"/>
                <a:gd name="T4" fmla="*/ 18 w 43"/>
                <a:gd name="T5" fmla="*/ 0 h 82"/>
                <a:gd name="T6" fmla="*/ 0 w 43"/>
                <a:gd name="T7" fmla="*/ 43 h 82"/>
                <a:gd name="T8" fmla="*/ 28 w 43"/>
                <a:gd name="T9" fmla="*/ 82 h 82"/>
                <a:gd name="T10" fmla="*/ 28 w 43"/>
                <a:gd name="T11" fmla="*/ 82 h 82"/>
                <a:gd name="T12" fmla="*/ 0 60000 65536"/>
                <a:gd name="T13" fmla="*/ 0 60000 65536"/>
                <a:gd name="T14" fmla="*/ 0 60000 65536"/>
                <a:gd name="T15" fmla="*/ 0 60000 65536"/>
                <a:gd name="T16" fmla="*/ 0 60000 65536"/>
                <a:gd name="T17" fmla="*/ 0 60000 65536"/>
                <a:gd name="T18" fmla="*/ 0 w 43"/>
                <a:gd name="T19" fmla="*/ 0 h 82"/>
                <a:gd name="T20" fmla="*/ 43 w 43"/>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43" h="82">
                  <a:moveTo>
                    <a:pt x="28" y="82"/>
                  </a:moveTo>
                  <a:lnTo>
                    <a:pt x="43" y="47"/>
                  </a:lnTo>
                  <a:lnTo>
                    <a:pt x="18" y="0"/>
                  </a:lnTo>
                  <a:lnTo>
                    <a:pt x="0" y="43"/>
                  </a:lnTo>
                  <a:lnTo>
                    <a:pt x="28" y="82"/>
                  </a:lnTo>
                  <a:close/>
                </a:path>
              </a:pathLst>
            </a:custGeom>
            <a:solidFill>
              <a:srgbClr val="FFFFFF"/>
            </a:solidFill>
            <a:ln w="9525">
              <a:noFill/>
              <a:round/>
              <a:headEnd/>
              <a:tailEnd/>
            </a:ln>
          </p:spPr>
          <p:txBody>
            <a:bodyPr/>
            <a:lstStyle/>
            <a:p>
              <a:endParaRPr lang="en-US"/>
            </a:p>
          </p:txBody>
        </p:sp>
        <p:sp>
          <p:nvSpPr>
            <p:cNvPr id="19489" name="Freeform 33"/>
            <p:cNvSpPr>
              <a:spLocks/>
            </p:cNvSpPr>
            <p:nvPr/>
          </p:nvSpPr>
          <p:spPr bwMode="auto">
            <a:xfrm>
              <a:off x="4209" y="794"/>
              <a:ext cx="55" cy="26"/>
            </a:xfrm>
            <a:custGeom>
              <a:avLst/>
              <a:gdLst>
                <a:gd name="T0" fmla="*/ 0 w 55"/>
                <a:gd name="T1" fmla="*/ 0 h 26"/>
                <a:gd name="T2" fmla="*/ 55 w 55"/>
                <a:gd name="T3" fmla="*/ 8 h 26"/>
                <a:gd name="T4" fmla="*/ 55 w 55"/>
                <a:gd name="T5" fmla="*/ 10 h 26"/>
                <a:gd name="T6" fmla="*/ 54 w 55"/>
                <a:gd name="T7" fmla="*/ 11 h 26"/>
                <a:gd name="T8" fmla="*/ 53 w 55"/>
                <a:gd name="T9" fmla="*/ 12 h 26"/>
                <a:gd name="T10" fmla="*/ 50 w 55"/>
                <a:gd name="T11" fmla="*/ 15 h 26"/>
                <a:gd name="T12" fmla="*/ 47 w 55"/>
                <a:gd name="T13" fmla="*/ 18 h 26"/>
                <a:gd name="T14" fmla="*/ 45 w 55"/>
                <a:gd name="T15" fmla="*/ 20 h 26"/>
                <a:gd name="T16" fmla="*/ 41 w 55"/>
                <a:gd name="T17" fmla="*/ 23 h 26"/>
                <a:gd name="T18" fmla="*/ 35 w 55"/>
                <a:gd name="T19" fmla="*/ 25 h 26"/>
                <a:gd name="T20" fmla="*/ 30 w 55"/>
                <a:gd name="T21" fmla="*/ 26 h 26"/>
                <a:gd name="T22" fmla="*/ 24 w 55"/>
                <a:gd name="T23" fmla="*/ 25 h 26"/>
                <a:gd name="T24" fmla="*/ 19 w 55"/>
                <a:gd name="T25" fmla="*/ 23 h 26"/>
                <a:gd name="T26" fmla="*/ 13 w 55"/>
                <a:gd name="T27" fmla="*/ 20 h 26"/>
                <a:gd name="T28" fmla="*/ 11 w 55"/>
                <a:gd name="T29" fmla="*/ 18 h 26"/>
                <a:gd name="T30" fmla="*/ 7 w 55"/>
                <a:gd name="T31" fmla="*/ 16 h 26"/>
                <a:gd name="T32" fmla="*/ 5 w 55"/>
                <a:gd name="T33" fmla="*/ 14 h 26"/>
                <a:gd name="T34" fmla="*/ 3 w 55"/>
                <a:gd name="T35" fmla="*/ 11 h 26"/>
                <a:gd name="T36" fmla="*/ 1 w 55"/>
                <a:gd name="T37" fmla="*/ 8 h 26"/>
                <a:gd name="T38" fmla="*/ 1 w 55"/>
                <a:gd name="T39" fmla="*/ 6 h 26"/>
                <a:gd name="T40" fmla="*/ 0 w 55"/>
                <a:gd name="T41" fmla="*/ 3 h 26"/>
                <a:gd name="T42" fmla="*/ 0 w 55"/>
                <a:gd name="T43" fmla="*/ 0 h 26"/>
                <a:gd name="T44" fmla="*/ 0 w 55"/>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26"/>
                <a:gd name="T71" fmla="*/ 55 w 55"/>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26">
                  <a:moveTo>
                    <a:pt x="0" y="0"/>
                  </a:moveTo>
                  <a:lnTo>
                    <a:pt x="55" y="8"/>
                  </a:lnTo>
                  <a:lnTo>
                    <a:pt x="55" y="10"/>
                  </a:lnTo>
                  <a:lnTo>
                    <a:pt x="54" y="11"/>
                  </a:lnTo>
                  <a:lnTo>
                    <a:pt x="53" y="12"/>
                  </a:lnTo>
                  <a:lnTo>
                    <a:pt x="50" y="15"/>
                  </a:lnTo>
                  <a:lnTo>
                    <a:pt x="47" y="18"/>
                  </a:lnTo>
                  <a:lnTo>
                    <a:pt x="45" y="20"/>
                  </a:lnTo>
                  <a:lnTo>
                    <a:pt x="41" y="23"/>
                  </a:lnTo>
                  <a:lnTo>
                    <a:pt x="35" y="25"/>
                  </a:lnTo>
                  <a:lnTo>
                    <a:pt x="30" y="26"/>
                  </a:lnTo>
                  <a:lnTo>
                    <a:pt x="24" y="25"/>
                  </a:lnTo>
                  <a:lnTo>
                    <a:pt x="19" y="23"/>
                  </a:lnTo>
                  <a:lnTo>
                    <a:pt x="13" y="20"/>
                  </a:lnTo>
                  <a:lnTo>
                    <a:pt x="11" y="18"/>
                  </a:lnTo>
                  <a:lnTo>
                    <a:pt x="7" y="16"/>
                  </a:lnTo>
                  <a:lnTo>
                    <a:pt x="5" y="14"/>
                  </a:lnTo>
                  <a:lnTo>
                    <a:pt x="3" y="11"/>
                  </a:lnTo>
                  <a:lnTo>
                    <a:pt x="1" y="8"/>
                  </a:lnTo>
                  <a:lnTo>
                    <a:pt x="1" y="6"/>
                  </a:lnTo>
                  <a:lnTo>
                    <a:pt x="0" y="3"/>
                  </a:lnTo>
                  <a:lnTo>
                    <a:pt x="0" y="0"/>
                  </a:lnTo>
                  <a:close/>
                </a:path>
              </a:pathLst>
            </a:custGeom>
            <a:solidFill>
              <a:srgbClr val="FFFFFF"/>
            </a:solidFill>
            <a:ln w="9525">
              <a:noFill/>
              <a:round/>
              <a:headEnd/>
              <a:tailEnd/>
            </a:ln>
          </p:spPr>
          <p:txBody>
            <a:bodyPr/>
            <a:lstStyle/>
            <a:p>
              <a:endParaRPr lang="en-US"/>
            </a:p>
          </p:txBody>
        </p:sp>
        <p:sp>
          <p:nvSpPr>
            <p:cNvPr id="19490" name="Freeform 34"/>
            <p:cNvSpPr>
              <a:spLocks/>
            </p:cNvSpPr>
            <p:nvPr/>
          </p:nvSpPr>
          <p:spPr bwMode="auto">
            <a:xfrm>
              <a:off x="4414" y="946"/>
              <a:ext cx="14" cy="39"/>
            </a:xfrm>
            <a:custGeom>
              <a:avLst/>
              <a:gdLst>
                <a:gd name="T0" fmla="*/ 14 w 14"/>
                <a:gd name="T1" fmla="*/ 38 h 39"/>
                <a:gd name="T2" fmla="*/ 13 w 14"/>
                <a:gd name="T3" fmla="*/ 34 h 39"/>
                <a:gd name="T4" fmla="*/ 13 w 14"/>
                <a:gd name="T5" fmla="*/ 31 h 39"/>
                <a:gd name="T6" fmla="*/ 12 w 14"/>
                <a:gd name="T7" fmla="*/ 27 h 39"/>
                <a:gd name="T8" fmla="*/ 12 w 14"/>
                <a:gd name="T9" fmla="*/ 23 h 39"/>
                <a:gd name="T10" fmla="*/ 10 w 14"/>
                <a:gd name="T11" fmla="*/ 19 h 39"/>
                <a:gd name="T12" fmla="*/ 10 w 14"/>
                <a:gd name="T13" fmla="*/ 15 h 39"/>
                <a:gd name="T14" fmla="*/ 9 w 14"/>
                <a:gd name="T15" fmla="*/ 12 h 39"/>
                <a:gd name="T16" fmla="*/ 9 w 14"/>
                <a:gd name="T17" fmla="*/ 8 h 39"/>
                <a:gd name="T18" fmla="*/ 8 w 14"/>
                <a:gd name="T19" fmla="*/ 4 h 39"/>
                <a:gd name="T20" fmla="*/ 6 w 14"/>
                <a:gd name="T21" fmla="*/ 0 h 39"/>
                <a:gd name="T22" fmla="*/ 0 w 14"/>
                <a:gd name="T23" fmla="*/ 4 h 39"/>
                <a:gd name="T24" fmla="*/ 1 w 14"/>
                <a:gd name="T25" fmla="*/ 8 h 39"/>
                <a:gd name="T26" fmla="*/ 2 w 14"/>
                <a:gd name="T27" fmla="*/ 11 h 39"/>
                <a:gd name="T28" fmla="*/ 2 w 14"/>
                <a:gd name="T29" fmla="*/ 15 h 39"/>
                <a:gd name="T30" fmla="*/ 4 w 14"/>
                <a:gd name="T31" fmla="*/ 18 h 39"/>
                <a:gd name="T32" fmla="*/ 4 w 14"/>
                <a:gd name="T33" fmla="*/ 22 h 39"/>
                <a:gd name="T34" fmla="*/ 5 w 14"/>
                <a:gd name="T35" fmla="*/ 26 h 39"/>
                <a:gd name="T36" fmla="*/ 5 w 14"/>
                <a:gd name="T37" fmla="*/ 28 h 39"/>
                <a:gd name="T38" fmla="*/ 6 w 14"/>
                <a:gd name="T39" fmla="*/ 32 h 39"/>
                <a:gd name="T40" fmla="*/ 6 w 14"/>
                <a:gd name="T41" fmla="*/ 36 h 39"/>
                <a:gd name="T42" fmla="*/ 8 w 14"/>
                <a:gd name="T43" fmla="*/ 39 h 39"/>
                <a:gd name="T44" fmla="*/ 14 w 14"/>
                <a:gd name="T45" fmla="*/ 38 h 39"/>
                <a:gd name="T46" fmla="*/ 14 w 14"/>
                <a:gd name="T47" fmla="*/ 38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39"/>
                <a:gd name="T74" fmla="*/ 14 w 14"/>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39">
                  <a:moveTo>
                    <a:pt x="14" y="38"/>
                  </a:moveTo>
                  <a:lnTo>
                    <a:pt x="13" y="34"/>
                  </a:lnTo>
                  <a:lnTo>
                    <a:pt x="13" y="31"/>
                  </a:lnTo>
                  <a:lnTo>
                    <a:pt x="12" y="27"/>
                  </a:lnTo>
                  <a:lnTo>
                    <a:pt x="12" y="23"/>
                  </a:lnTo>
                  <a:lnTo>
                    <a:pt x="10" y="19"/>
                  </a:lnTo>
                  <a:lnTo>
                    <a:pt x="10" y="15"/>
                  </a:lnTo>
                  <a:lnTo>
                    <a:pt x="9" y="12"/>
                  </a:lnTo>
                  <a:lnTo>
                    <a:pt x="9" y="8"/>
                  </a:lnTo>
                  <a:lnTo>
                    <a:pt x="8" y="4"/>
                  </a:lnTo>
                  <a:lnTo>
                    <a:pt x="6" y="0"/>
                  </a:lnTo>
                  <a:lnTo>
                    <a:pt x="0" y="4"/>
                  </a:lnTo>
                  <a:lnTo>
                    <a:pt x="1" y="8"/>
                  </a:lnTo>
                  <a:lnTo>
                    <a:pt x="2" y="11"/>
                  </a:lnTo>
                  <a:lnTo>
                    <a:pt x="2" y="15"/>
                  </a:lnTo>
                  <a:lnTo>
                    <a:pt x="4" y="18"/>
                  </a:lnTo>
                  <a:lnTo>
                    <a:pt x="4" y="22"/>
                  </a:lnTo>
                  <a:lnTo>
                    <a:pt x="5" y="26"/>
                  </a:lnTo>
                  <a:lnTo>
                    <a:pt x="5" y="28"/>
                  </a:lnTo>
                  <a:lnTo>
                    <a:pt x="6" y="32"/>
                  </a:lnTo>
                  <a:lnTo>
                    <a:pt x="6" y="36"/>
                  </a:lnTo>
                  <a:lnTo>
                    <a:pt x="8" y="39"/>
                  </a:lnTo>
                  <a:lnTo>
                    <a:pt x="14" y="38"/>
                  </a:lnTo>
                  <a:close/>
                </a:path>
              </a:pathLst>
            </a:custGeom>
            <a:solidFill>
              <a:srgbClr val="FFFFFF"/>
            </a:solidFill>
            <a:ln w="9525">
              <a:noFill/>
              <a:round/>
              <a:headEnd/>
              <a:tailEnd/>
            </a:ln>
          </p:spPr>
          <p:txBody>
            <a:bodyPr/>
            <a:lstStyle/>
            <a:p>
              <a:endParaRPr lang="en-US"/>
            </a:p>
          </p:txBody>
        </p:sp>
        <p:sp>
          <p:nvSpPr>
            <p:cNvPr id="19491" name="Freeform 35"/>
            <p:cNvSpPr>
              <a:spLocks/>
            </p:cNvSpPr>
            <p:nvPr/>
          </p:nvSpPr>
          <p:spPr bwMode="auto">
            <a:xfrm>
              <a:off x="4457" y="949"/>
              <a:ext cx="9" cy="29"/>
            </a:xfrm>
            <a:custGeom>
              <a:avLst/>
              <a:gdLst>
                <a:gd name="T0" fmla="*/ 8 w 9"/>
                <a:gd name="T1" fmla="*/ 29 h 29"/>
                <a:gd name="T2" fmla="*/ 8 w 9"/>
                <a:gd name="T3" fmla="*/ 27 h 29"/>
                <a:gd name="T4" fmla="*/ 8 w 9"/>
                <a:gd name="T5" fmla="*/ 24 h 29"/>
                <a:gd name="T6" fmla="*/ 9 w 9"/>
                <a:gd name="T7" fmla="*/ 21 h 29"/>
                <a:gd name="T8" fmla="*/ 9 w 9"/>
                <a:gd name="T9" fmla="*/ 19 h 29"/>
                <a:gd name="T10" fmla="*/ 8 w 9"/>
                <a:gd name="T11" fmla="*/ 15 h 29"/>
                <a:gd name="T12" fmla="*/ 8 w 9"/>
                <a:gd name="T13" fmla="*/ 12 h 29"/>
                <a:gd name="T14" fmla="*/ 8 w 9"/>
                <a:gd name="T15" fmla="*/ 9 h 29"/>
                <a:gd name="T16" fmla="*/ 8 w 9"/>
                <a:gd name="T17" fmla="*/ 6 h 29"/>
                <a:gd name="T18" fmla="*/ 8 w 9"/>
                <a:gd name="T19" fmla="*/ 2 h 29"/>
                <a:gd name="T20" fmla="*/ 8 w 9"/>
                <a:gd name="T21" fmla="*/ 0 h 29"/>
                <a:gd name="T22" fmla="*/ 1 w 9"/>
                <a:gd name="T23" fmla="*/ 0 h 29"/>
                <a:gd name="T24" fmla="*/ 1 w 9"/>
                <a:gd name="T25" fmla="*/ 2 h 29"/>
                <a:gd name="T26" fmla="*/ 1 w 9"/>
                <a:gd name="T27" fmla="*/ 6 h 29"/>
                <a:gd name="T28" fmla="*/ 1 w 9"/>
                <a:gd name="T29" fmla="*/ 9 h 29"/>
                <a:gd name="T30" fmla="*/ 1 w 9"/>
                <a:gd name="T31" fmla="*/ 12 h 29"/>
                <a:gd name="T32" fmla="*/ 1 w 9"/>
                <a:gd name="T33" fmla="*/ 15 h 29"/>
                <a:gd name="T34" fmla="*/ 1 w 9"/>
                <a:gd name="T35" fmla="*/ 17 h 29"/>
                <a:gd name="T36" fmla="*/ 1 w 9"/>
                <a:gd name="T37" fmla="*/ 20 h 29"/>
                <a:gd name="T38" fmla="*/ 1 w 9"/>
                <a:gd name="T39" fmla="*/ 23 h 29"/>
                <a:gd name="T40" fmla="*/ 0 w 9"/>
                <a:gd name="T41" fmla="*/ 25 h 29"/>
                <a:gd name="T42" fmla="*/ 0 w 9"/>
                <a:gd name="T43" fmla="*/ 28 h 29"/>
                <a:gd name="T44" fmla="*/ 8 w 9"/>
                <a:gd name="T45" fmla="*/ 29 h 29"/>
                <a:gd name="T46" fmla="*/ 8 w 9"/>
                <a:gd name="T47" fmla="*/ 29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29"/>
                <a:gd name="T74" fmla="*/ 9 w 9"/>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29">
                  <a:moveTo>
                    <a:pt x="8" y="29"/>
                  </a:moveTo>
                  <a:lnTo>
                    <a:pt x="8" y="27"/>
                  </a:lnTo>
                  <a:lnTo>
                    <a:pt x="8" y="24"/>
                  </a:lnTo>
                  <a:lnTo>
                    <a:pt x="9" y="21"/>
                  </a:lnTo>
                  <a:lnTo>
                    <a:pt x="9" y="19"/>
                  </a:lnTo>
                  <a:lnTo>
                    <a:pt x="8" y="15"/>
                  </a:lnTo>
                  <a:lnTo>
                    <a:pt x="8" y="12"/>
                  </a:lnTo>
                  <a:lnTo>
                    <a:pt x="8" y="9"/>
                  </a:lnTo>
                  <a:lnTo>
                    <a:pt x="8" y="6"/>
                  </a:lnTo>
                  <a:lnTo>
                    <a:pt x="8" y="2"/>
                  </a:lnTo>
                  <a:lnTo>
                    <a:pt x="8" y="0"/>
                  </a:lnTo>
                  <a:lnTo>
                    <a:pt x="1" y="0"/>
                  </a:lnTo>
                  <a:lnTo>
                    <a:pt x="1" y="2"/>
                  </a:lnTo>
                  <a:lnTo>
                    <a:pt x="1" y="6"/>
                  </a:lnTo>
                  <a:lnTo>
                    <a:pt x="1" y="9"/>
                  </a:lnTo>
                  <a:lnTo>
                    <a:pt x="1" y="12"/>
                  </a:lnTo>
                  <a:lnTo>
                    <a:pt x="1" y="15"/>
                  </a:lnTo>
                  <a:lnTo>
                    <a:pt x="1" y="17"/>
                  </a:lnTo>
                  <a:lnTo>
                    <a:pt x="1" y="20"/>
                  </a:lnTo>
                  <a:lnTo>
                    <a:pt x="1" y="23"/>
                  </a:lnTo>
                  <a:lnTo>
                    <a:pt x="0" y="25"/>
                  </a:lnTo>
                  <a:lnTo>
                    <a:pt x="0" y="28"/>
                  </a:lnTo>
                  <a:lnTo>
                    <a:pt x="8" y="29"/>
                  </a:lnTo>
                  <a:close/>
                </a:path>
              </a:pathLst>
            </a:custGeom>
            <a:solidFill>
              <a:srgbClr val="FFFFFF"/>
            </a:solidFill>
            <a:ln w="9525">
              <a:noFill/>
              <a:round/>
              <a:headEnd/>
              <a:tailEnd/>
            </a:ln>
          </p:spPr>
          <p:txBody>
            <a:bodyPr/>
            <a:lstStyle/>
            <a:p>
              <a:endParaRPr lang="en-US"/>
            </a:p>
          </p:txBody>
        </p:sp>
        <p:sp>
          <p:nvSpPr>
            <p:cNvPr id="19492" name="Freeform 36"/>
            <p:cNvSpPr>
              <a:spLocks/>
            </p:cNvSpPr>
            <p:nvPr/>
          </p:nvSpPr>
          <p:spPr bwMode="auto">
            <a:xfrm>
              <a:off x="4495" y="932"/>
              <a:ext cx="17" cy="40"/>
            </a:xfrm>
            <a:custGeom>
              <a:avLst/>
              <a:gdLst>
                <a:gd name="T0" fmla="*/ 17 w 17"/>
                <a:gd name="T1" fmla="*/ 37 h 40"/>
                <a:gd name="T2" fmla="*/ 16 w 17"/>
                <a:gd name="T3" fmla="*/ 34 h 40"/>
                <a:gd name="T4" fmla="*/ 16 w 17"/>
                <a:gd name="T5" fmla="*/ 30 h 40"/>
                <a:gd name="T6" fmla="*/ 15 w 17"/>
                <a:gd name="T7" fmla="*/ 26 h 40"/>
                <a:gd name="T8" fmla="*/ 13 w 17"/>
                <a:gd name="T9" fmla="*/ 23 h 40"/>
                <a:gd name="T10" fmla="*/ 12 w 17"/>
                <a:gd name="T11" fmla="*/ 19 h 40"/>
                <a:gd name="T12" fmla="*/ 11 w 17"/>
                <a:gd name="T13" fmla="*/ 15 h 40"/>
                <a:gd name="T14" fmla="*/ 11 w 17"/>
                <a:gd name="T15" fmla="*/ 11 h 40"/>
                <a:gd name="T16" fmla="*/ 9 w 17"/>
                <a:gd name="T17" fmla="*/ 8 h 40"/>
                <a:gd name="T18" fmla="*/ 8 w 17"/>
                <a:gd name="T19" fmla="*/ 4 h 40"/>
                <a:gd name="T20" fmla="*/ 7 w 17"/>
                <a:gd name="T21" fmla="*/ 0 h 40"/>
                <a:gd name="T22" fmla="*/ 0 w 17"/>
                <a:gd name="T23" fmla="*/ 2 h 40"/>
                <a:gd name="T24" fmla="*/ 1 w 17"/>
                <a:gd name="T25" fmla="*/ 6 h 40"/>
                <a:gd name="T26" fmla="*/ 3 w 17"/>
                <a:gd name="T27" fmla="*/ 10 h 40"/>
                <a:gd name="T28" fmla="*/ 3 w 17"/>
                <a:gd name="T29" fmla="*/ 14 h 40"/>
                <a:gd name="T30" fmla="*/ 4 w 17"/>
                <a:gd name="T31" fmla="*/ 18 h 40"/>
                <a:gd name="T32" fmla="*/ 5 w 17"/>
                <a:gd name="T33" fmla="*/ 21 h 40"/>
                <a:gd name="T34" fmla="*/ 7 w 17"/>
                <a:gd name="T35" fmla="*/ 25 h 40"/>
                <a:gd name="T36" fmla="*/ 8 w 17"/>
                <a:gd name="T37" fmla="*/ 29 h 40"/>
                <a:gd name="T38" fmla="*/ 8 w 17"/>
                <a:gd name="T39" fmla="*/ 33 h 40"/>
                <a:gd name="T40" fmla="*/ 9 w 17"/>
                <a:gd name="T41" fmla="*/ 36 h 40"/>
                <a:gd name="T42" fmla="*/ 11 w 17"/>
                <a:gd name="T43" fmla="*/ 40 h 40"/>
                <a:gd name="T44" fmla="*/ 17 w 17"/>
                <a:gd name="T45" fmla="*/ 37 h 40"/>
                <a:gd name="T46" fmla="*/ 17 w 17"/>
                <a:gd name="T47" fmla="*/ 3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40"/>
                <a:gd name="T74" fmla="*/ 17 w 17"/>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40">
                  <a:moveTo>
                    <a:pt x="17" y="37"/>
                  </a:moveTo>
                  <a:lnTo>
                    <a:pt x="16" y="34"/>
                  </a:lnTo>
                  <a:lnTo>
                    <a:pt x="16" y="30"/>
                  </a:lnTo>
                  <a:lnTo>
                    <a:pt x="15" y="26"/>
                  </a:lnTo>
                  <a:lnTo>
                    <a:pt x="13" y="23"/>
                  </a:lnTo>
                  <a:lnTo>
                    <a:pt x="12" y="19"/>
                  </a:lnTo>
                  <a:lnTo>
                    <a:pt x="11" y="15"/>
                  </a:lnTo>
                  <a:lnTo>
                    <a:pt x="11" y="11"/>
                  </a:lnTo>
                  <a:lnTo>
                    <a:pt x="9" y="8"/>
                  </a:lnTo>
                  <a:lnTo>
                    <a:pt x="8" y="4"/>
                  </a:lnTo>
                  <a:lnTo>
                    <a:pt x="7" y="0"/>
                  </a:lnTo>
                  <a:lnTo>
                    <a:pt x="0" y="2"/>
                  </a:lnTo>
                  <a:lnTo>
                    <a:pt x="1" y="6"/>
                  </a:lnTo>
                  <a:lnTo>
                    <a:pt x="3" y="10"/>
                  </a:lnTo>
                  <a:lnTo>
                    <a:pt x="3" y="14"/>
                  </a:lnTo>
                  <a:lnTo>
                    <a:pt x="4" y="18"/>
                  </a:lnTo>
                  <a:lnTo>
                    <a:pt x="5" y="21"/>
                  </a:lnTo>
                  <a:lnTo>
                    <a:pt x="7" y="25"/>
                  </a:lnTo>
                  <a:lnTo>
                    <a:pt x="8" y="29"/>
                  </a:lnTo>
                  <a:lnTo>
                    <a:pt x="8" y="33"/>
                  </a:lnTo>
                  <a:lnTo>
                    <a:pt x="9" y="36"/>
                  </a:lnTo>
                  <a:lnTo>
                    <a:pt x="11" y="40"/>
                  </a:lnTo>
                  <a:lnTo>
                    <a:pt x="17" y="37"/>
                  </a:lnTo>
                  <a:close/>
                </a:path>
              </a:pathLst>
            </a:custGeom>
            <a:solidFill>
              <a:srgbClr val="FFFFFF"/>
            </a:solidFill>
            <a:ln w="9525">
              <a:noFill/>
              <a:round/>
              <a:headEnd/>
              <a:tailEnd/>
            </a:ln>
          </p:spPr>
          <p:txBody>
            <a:bodyPr/>
            <a:lstStyle/>
            <a:p>
              <a:endParaRPr lang="en-US"/>
            </a:p>
          </p:txBody>
        </p:sp>
        <p:sp>
          <p:nvSpPr>
            <p:cNvPr id="19493" name="Freeform 37"/>
            <p:cNvSpPr>
              <a:spLocks/>
            </p:cNvSpPr>
            <p:nvPr/>
          </p:nvSpPr>
          <p:spPr bwMode="auto">
            <a:xfrm>
              <a:off x="4536" y="953"/>
              <a:ext cx="6" cy="21"/>
            </a:xfrm>
            <a:custGeom>
              <a:avLst/>
              <a:gdLst>
                <a:gd name="T0" fmla="*/ 6 w 6"/>
                <a:gd name="T1" fmla="*/ 21 h 21"/>
                <a:gd name="T2" fmla="*/ 6 w 6"/>
                <a:gd name="T3" fmla="*/ 20 h 21"/>
                <a:gd name="T4" fmla="*/ 6 w 6"/>
                <a:gd name="T5" fmla="*/ 17 h 21"/>
                <a:gd name="T6" fmla="*/ 6 w 6"/>
                <a:gd name="T7" fmla="*/ 16 h 21"/>
                <a:gd name="T8" fmla="*/ 6 w 6"/>
                <a:gd name="T9" fmla="*/ 13 h 21"/>
                <a:gd name="T10" fmla="*/ 6 w 6"/>
                <a:gd name="T11" fmla="*/ 12 h 21"/>
                <a:gd name="T12" fmla="*/ 6 w 6"/>
                <a:gd name="T13" fmla="*/ 9 h 21"/>
                <a:gd name="T14" fmla="*/ 6 w 6"/>
                <a:gd name="T15" fmla="*/ 6 h 21"/>
                <a:gd name="T16" fmla="*/ 6 w 6"/>
                <a:gd name="T17" fmla="*/ 5 h 21"/>
                <a:gd name="T18" fmla="*/ 6 w 6"/>
                <a:gd name="T19" fmla="*/ 2 h 21"/>
                <a:gd name="T20" fmla="*/ 6 w 6"/>
                <a:gd name="T21" fmla="*/ 0 h 21"/>
                <a:gd name="T22" fmla="*/ 0 w 6"/>
                <a:gd name="T23" fmla="*/ 0 h 21"/>
                <a:gd name="T24" fmla="*/ 0 w 6"/>
                <a:gd name="T25" fmla="*/ 2 h 21"/>
                <a:gd name="T26" fmla="*/ 0 w 6"/>
                <a:gd name="T27" fmla="*/ 5 h 21"/>
                <a:gd name="T28" fmla="*/ 0 w 6"/>
                <a:gd name="T29" fmla="*/ 6 h 21"/>
                <a:gd name="T30" fmla="*/ 0 w 6"/>
                <a:gd name="T31" fmla="*/ 9 h 21"/>
                <a:gd name="T32" fmla="*/ 0 w 6"/>
                <a:gd name="T33" fmla="*/ 12 h 21"/>
                <a:gd name="T34" fmla="*/ 0 w 6"/>
                <a:gd name="T35" fmla="*/ 13 h 21"/>
                <a:gd name="T36" fmla="*/ 0 w 6"/>
                <a:gd name="T37" fmla="*/ 16 h 21"/>
                <a:gd name="T38" fmla="*/ 0 w 6"/>
                <a:gd name="T39" fmla="*/ 17 h 21"/>
                <a:gd name="T40" fmla="*/ 0 w 6"/>
                <a:gd name="T41" fmla="*/ 20 h 21"/>
                <a:gd name="T42" fmla="*/ 0 w 6"/>
                <a:gd name="T43" fmla="*/ 21 h 21"/>
                <a:gd name="T44" fmla="*/ 6 w 6"/>
                <a:gd name="T45" fmla="*/ 21 h 21"/>
                <a:gd name="T46" fmla="*/ 6 w 6"/>
                <a:gd name="T47" fmla="*/ 21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21"/>
                <a:gd name="T74" fmla="*/ 6 w 6"/>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21">
                  <a:moveTo>
                    <a:pt x="6" y="21"/>
                  </a:moveTo>
                  <a:lnTo>
                    <a:pt x="6" y="20"/>
                  </a:lnTo>
                  <a:lnTo>
                    <a:pt x="6" y="17"/>
                  </a:lnTo>
                  <a:lnTo>
                    <a:pt x="6" y="16"/>
                  </a:lnTo>
                  <a:lnTo>
                    <a:pt x="6" y="13"/>
                  </a:lnTo>
                  <a:lnTo>
                    <a:pt x="6" y="12"/>
                  </a:lnTo>
                  <a:lnTo>
                    <a:pt x="6" y="9"/>
                  </a:lnTo>
                  <a:lnTo>
                    <a:pt x="6" y="6"/>
                  </a:lnTo>
                  <a:lnTo>
                    <a:pt x="6" y="5"/>
                  </a:lnTo>
                  <a:lnTo>
                    <a:pt x="6" y="2"/>
                  </a:lnTo>
                  <a:lnTo>
                    <a:pt x="6" y="0"/>
                  </a:lnTo>
                  <a:lnTo>
                    <a:pt x="0" y="0"/>
                  </a:lnTo>
                  <a:lnTo>
                    <a:pt x="0" y="2"/>
                  </a:lnTo>
                  <a:lnTo>
                    <a:pt x="0" y="5"/>
                  </a:lnTo>
                  <a:lnTo>
                    <a:pt x="0" y="6"/>
                  </a:lnTo>
                  <a:lnTo>
                    <a:pt x="0" y="9"/>
                  </a:lnTo>
                  <a:lnTo>
                    <a:pt x="0" y="12"/>
                  </a:lnTo>
                  <a:lnTo>
                    <a:pt x="0" y="13"/>
                  </a:lnTo>
                  <a:lnTo>
                    <a:pt x="0" y="16"/>
                  </a:lnTo>
                  <a:lnTo>
                    <a:pt x="0" y="17"/>
                  </a:lnTo>
                  <a:lnTo>
                    <a:pt x="0" y="20"/>
                  </a:lnTo>
                  <a:lnTo>
                    <a:pt x="0" y="21"/>
                  </a:lnTo>
                  <a:lnTo>
                    <a:pt x="6" y="21"/>
                  </a:lnTo>
                  <a:close/>
                </a:path>
              </a:pathLst>
            </a:custGeom>
            <a:solidFill>
              <a:srgbClr val="FFFFFF"/>
            </a:solidFill>
            <a:ln w="9525">
              <a:noFill/>
              <a:round/>
              <a:headEnd/>
              <a:tailEnd/>
            </a:ln>
          </p:spPr>
          <p:txBody>
            <a:bodyPr/>
            <a:lstStyle/>
            <a:p>
              <a:endParaRPr lang="en-US"/>
            </a:p>
          </p:txBody>
        </p:sp>
        <p:sp>
          <p:nvSpPr>
            <p:cNvPr id="19494" name="Freeform 38"/>
            <p:cNvSpPr>
              <a:spLocks/>
            </p:cNvSpPr>
            <p:nvPr/>
          </p:nvSpPr>
          <p:spPr bwMode="auto">
            <a:xfrm>
              <a:off x="4506" y="991"/>
              <a:ext cx="9" cy="40"/>
            </a:xfrm>
            <a:custGeom>
              <a:avLst/>
              <a:gdLst>
                <a:gd name="T0" fmla="*/ 6 w 9"/>
                <a:gd name="T1" fmla="*/ 40 h 40"/>
                <a:gd name="T2" fmla="*/ 8 w 9"/>
                <a:gd name="T3" fmla="*/ 36 h 40"/>
                <a:gd name="T4" fmla="*/ 8 w 9"/>
                <a:gd name="T5" fmla="*/ 32 h 40"/>
                <a:gd name="T6" fmla="*/ 8 w 9"/>
                <a:gd name="T7" fmla="*/ 28 h 40"/>
                <a:gd name="T8" fmla="*/ 8 w 9"/>
                <a:gd name="T9" fmla="*/ 24 h 40"/>
                <a:gd name="T10" fmla="*/ 9 w 9"/>
                <a:gd name="T11" fmla="*/ 20 h 40"/>
                <a:gd name="T12" fmla="*/ 9 w 9"/>
                <a:gd name="T13" fmla="*/ 16 h 40"/>
                <a:gd name="T14" fmla="*/ 8 w 9"/>
                <a:gd name="T15" fmla="*/ 12 h 40"/>
                <a:gd name="T16" fmla="*/ 8 w 9"/>
                <a:gd name="T17" fmla="*/ 8 h 40"/>
                <a:gd name="T18" fmla="*/ 8 w 9"/>
                <a:gd name="T19" fmla="*/ 4 h 40"/>
                <a:gd name="T20" fmla="*/ 8 w 9"/>
                <a:gd name="T21" fmla="*/ 0 h 40"/>
                <a:gd name="T22" fmla="*/ 1 w 9"/>
                <a:gd name="T23" fmla="*/ 0 h 40"/>
                <a:gd name="T24" fmla="*/ 1 w 9"/>
                <a:gd name="T25" fmla="*/ 4 h 40"/>
                <a:gd name="T26" fmla="*/ 1 w 9"/>
                <a:gd name="T27" fmla="*/ 8 h 40"/>
                <a:gd name="T28" fmla="*/ 1 w 9"/>
                <a:gd name="T29" fmla="*/ 12 h 40"/>
                <a:gd name="T30" fmla="*/ 1 w 9"/>
                <a:gd name="T31" fmla="*/ 16 h 40"/>
                <a:gd name="T32" fmla="*/ 1 w 9"/>
                <a:gd name="T33" fmla="*/ 20 h 40"/>
                <a:gd name="T34" fmla="*/ 1 w 9"/>
                <a:gd name="T35" fmla="*/ 24 h 40"/>
                <a:gd name="T36" fmla="*/ 1 w 9"/>
                <a:gd name="T37" fmla="*/ 27 h 40"/>
                <a:gd name="T38" fmla="*/ 1 w 9"/>
                <a:gd name="T39" fmla="*/ 31 h 40"/>
                <a:gd name="T40" fmla="*/ 1 w 9"/>
                <a:gd name="T41" fmla="*/ 35 h 40"/>
                <a:gd name="T42" fmla="*/ 0 w 9"/>
                <a:gd name="T43" fmla="*/ 39 h 40"/>
                <a:gd name="T44" fmla="*/ 6 w 9"/>
                <a:gd name="T45" fmla="*/ 40 h 40"/>
                <a:gd name="T46" fmla="*/ 6 w 9"/>
                <a:gd name="T47" fmla="*/ 4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40"/>
                <a:gd name="T74" fmla="*/ 9 w 9"/>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40">
                  <a:moveTo>
                    <a:pt x="6" y="40"/>
                  </a:moveTo>
                  <a:lnTo>
                    <a:pt x="8" y="36"/>
                  </a:lnTo>
                  <a:lnTo>
                    <a:pt x="8" y="32"/>
                  </a:lnTo>
                  <a:lnTo>
                    <a:pt x="8" y="28"/>
                  </a:lnTo>
                  <a:lnTo>
                    <a:pt x="8" y="24"/>
                  </a:lnTo>
                  <a:lnTo>
                    <a:pt x="9" y="20"/>
                  </a:lnTo>
                  <a:lnTo>
                    <a:pt x="9" y="16"/>
                  </a:lnTo>
                  <a:lnTo>
                    <a:pt x="8" y="12"/>
                  </a:lnTo>
                  <a:lnTo>
                    <a:pt x="8" y="8"/>
                  </a:lnTo>
                  <a:lnTo>
                    <a:pt x="8" y="4"/>
                  </a:lnTo>
                  <a:lnTo>
                    <a:pt x="8" y="0"/>
                  </a:lnTo>
                  <a:lnTo>
                    <a:pt x="1" y="0"/>
                  </a:lnTo>
                  <a:lnTo>
                    <a:pt x="1" y="4"/>
                  </a:lnTo>
                  <a:lnTo>
                    <a:pt x="1" y="8"/>
                  </a:lnTo>
                  <a:lnTo>
                    <a:pt x="1" y="12"/>
                  </a:lnTo>
                  <a:lnTo>
                    <a:pt x="1" y="16"/>
                  </a:lnTo>
                  <a:lnTo>
                    <a:pt x="1" y="20"/>
                  </a:lnTo>
                  <a:lnTo>
                    <a:pt x="1" y="24"/>
                  </a:lnTo>
                  <a:lnTo>
                    <a:pt x="1" y="27"/>
                  </a:lnTo>
                  <a:lnTo>
                    <a:pt x="1" y="31"/>
                  </a:lnTo>
                  <a:lnTo>
                    <a:pt x="1" y="35"/>
                  </a:lnTo>
                  <a:lnTo>
                    <a:pt x="0" y="39"/>
                  </a:lnTo>
                  <a:lnTo>
                    <a:pt x="6" y="40"/>
                  </a:lnTo>
                  <a:close/>
                </a:path>
              </a:pathLst>
            </a:custGeom>
            <a:solidFill>
              <a:srgbClr val="FFFFFF"/>
            </a:solidFill>
            <a:ln w="9525">
              <a:noFill/>
              <a:round/>
              <a:headEnd/>
              <a:tailEnd/>
            </a:ln>
          </p:spPr>
          <p:txBody>
            <a:bodyPr/>
            <a:lstStyle/>
            <a:p>
              <a:endParaRPr lang="en-US"/>
            </a:p>
          </p:txBody>
        </p:sp>
        <p:sp>
          <p:nvSpPr>
            <p:cNvPr id="19495" name="Freeform 39"/>
            <p:cNvSpPr>
              <a:spLocks/>
            </p:cNvSpPr>
            <p:nvPr/>
          </p:nvSpPr>
          <p:spPr bwMode="auto">
            <a:xfrm>
              <a:off x="4465" y="1016"/>
              <a:ext cx="10" cy="29"/>
            </a:xfrm>
            <a:custGeom>
              <a:avLst/>
              <a:gdLst>
                <a:gd name="T0" fmla="*/ 8 w 10"/>
                <a:gd name="T1" fmla="*/ 29 h 29"/>
                <a:gd name="T2" fmla="*/ 8 w 10"/>
                <a:gd name="T3" fmla="*/ 26 h 29"/>
                <a:gd name="T4" fmla="*/ 8 w 10"/>
                <a:gd name="T5" fmla="*/ 23 h 29"/>
                <a:gd name="T6" fmla="*/ 8 w 10"/>
                <a:gd name="T7" fmla="*/ 21 h 29"/>
                <a:gd name="T8" fmla="*/ 8 w 10"/>
                <a:gd name="T9" fmla="*/ 18 h 29"/>
                <a:gd name="T10" fmla="*/ 8 w 10"/>
                <a:gd name="T11" fmla="*/ 15 h 29"/>
                <a:gd name="T12" fmla="*/ 8 w 10"/>
                <a:gd name="T13" fmla="*/ 13 h 29"/>
                <a:gd name="T14" fmla="*/ 10 w 10"/>
                <a:gd name="T15" fmla="*/ 10 h 29"/>
                <a:gd name="T16" fmla="*/ 10 w 10"/>
                <a:gd name="T17" fmla="*/ 7 h 29"/>
                <a:gd name="T18" fmla="*/ 10 w 10"/>
                <a:gd name="T19" fmla="*/ 4 h 29"/>
                <a:gd name="T20" fmla="*/ 10 w 10"/>
                <a:gd name="T21" fmla="*/ 2 h 29"/>
                <a:gd name="T22" fmla="*/ 3 w 10"/>
                <a:gd name="T23" fmla="*/ 0 h 29"/>
                <a:gd name="T24" fmla="*/ 3 w 10"/>
                <a:gd name="T25" fmla="*/ 3 h 29"/>
                <a:gd name="T26" fmla="*/ 3 w 10"/>
                <a:gd name="T27" fmla="*/ 6 h 29"/>
                <a:gd name="T28" fmla="*/ 1 w 10"/>
                <a:gd name="T29" fmla="*/ 8 h 29"/>
                <a:gd name="T30" fmla="*/ 1 w 10"/>
                <a:gd name="T31" fmla="*/ 13 h 29"/>
                <a:gd name="T32" fmla="*/ 1 w 10"/>
                <a:gd name="T33" fmla="*/ 15 h 29"/>
                <a:gd name="T34" fmla="*/ 1 w 10"/>
                <a:gd name="T35" fmla="*/ 18 h 29"/>
                <a:gd name="T36" fmla="*/ 0 w 10"/>
                <a:gd name="T37" fmla="*/ 21 h 29"/>
                <a:gd name="T38" fmla="*/ 0 w 10"/>
                <a:gd name="T39" fmla="*/ 23 h 29"/>
                <a:gd name="T40" fmla="*/ 0 w 10"/>
                <a:gd name="T41" fmla="*/ 26 h 29"/>
                <a:gd name="T42" fmla="*/ 0 w 10"/>
                <a:gd name="T43" fmla="*/ 29 h 29"/>
                <a:gd name="T44" fmla="*/ 8 w 10"/>
                <a:gd name="T45" fmla="*/ 29 h 29"/>
                <a:gd name="T46" fmla="*/ 8 w 10"/>
                <a:gd name="T47" fmla="*/ 29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
                <a:gd name="T73" fmla="*/ 0 h 29"/>
                <a:gd name="T74" fmla="*/ 10 w 10"/>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 h="29">
                  <a:moveTo>
                    <a:pt x="8" y="29"/>
                  </a:moveTo>
                  <a:lnTo>
                    <a:pt x="8" y="26"/>
                  </a:lnTo>
                  <a:lnTo>
                    <a:pt x="8" y="23"/>
                  </a:lnTo>
                  <a:lnTo>
                    <a:pt x="8" y="21"/>
                  </a:lnTo>
                  <a:lnTo>
                    <a:pt x="8" y="18"/>
                  </a:lnTo>
                  <a:lnTo>
                    <a:pt x="8" y="15"/>
                  </a:lnTo>
                  <a:lnTo>
                    <a:pt x="8" y="13"/>
                  </a:lnTo>
                  <a:lnTo>
                    <a:pt x="10" y="10"/>
                  </a:lnTo>
                  <a:lnTo>
                    <a:pt x="10" y="7"/>
                  </a:lnTo>
                  <a:lnTo>
                    <a:pt x="10" y="4"/>
                  </a:lnTo>
                  <a:lnTo>
                    <a:pt x="10" y="2"/>
                  </a:lnTo>
                  <a:lnTo>
                    <a:pt x="3" y="0"/>
                  </a:lnTo>
                  <a:lnTo>
                    <a:pt x="3" y="3"/>
                  </a:lnTo>
                  <a:lnTo>
                    <a:pt x="3" y="6"/>
                  </a:lnTo>
                  <a:lnTo>
                    <a:pt x="1" y="8"/>
                  </a:lnTo>
                  <a:lnTo>
                    <a:pt x="1" y="13"/>
                  </a:lnTo>
                  <a:lnTo>
                    <a:pt x="1" y="15"/>
                  </a:lnTo>
                  <a:lnTo>
                    <a:pt x="1" y="18"/>
                  </a:lnTo>
                  <a:lnTo>
                    <a:pt x="0" y="21"/>
                  </a:lnTo>
                  <a:lnTo>
                    <a:pt x="0" y="23"/>
                  </a:lnTo>
                  <a:lnTo>
                    <a:pt x="0" y="26"/>
                  </a:lnTo>
                  <a:lnTo>
                    <a:pt x="0" y="29"/>
                  </a:lnTo>
                  <a:lnTo>
                    <a:pt x="8" y="29"/>
                  </a:lnTo>
                  <a:close/>
                </a:path>
              </a:pathLst>
            </a:custGeom>
            <a:solidFill>
              <a:srgbClr val="FFFFFF"/>
            </a:solidFill>
            <a:ln w="9525">
              <a:noFill/>
              <a:round/>
              <a:headEnd/>
              <a:tailEnd/>
            </a:ln>
          </p:spPr>
          <p:txBody>
            <a:bodyPr/>
            <a:lstStyle/>
            <a:p>
              <a:endParaRPr lang="en-US"/>
            </a:p>
          </p:txBody>
        </p:sp>
        <p:sp>
          <p:nvSpPr>
            <p:cNvPr id="19496" name="Freeform 40"/>
            <p:cNvSpPr>
              <a:spLocks/>
            </p:cNvSpPr>
            <p:nvPr/>
          </p:nvSpPr>
          <p:spPr bwMode="auto">
            <a:xfrm>
              <a:off x="4563" y="1194"/>
              <a:ext cx="9" cy="31"/>
            </a:xfrm>
            <a:custGeom>
              <a:avLst/>
              <a:gdLst>
                <a:gd name="T0" fmla="*/ 9 w 9"/>
                <a:gd name="T1" fmla="*/ 31 h 31"/>
                <a:gd name="T2" fmla="*/ 8 w 9"/>
                <a:gd name="T3" fmla="*/ 0 h 31"/>
                <a:gd name="T4" fmla="*/ 0 w 9"/>
                <a:gd name="T5" fmla="*/ 1 h 31"/>
                <a:gd name="T6" fmla="*/ 2 w 9"/>
                <a:gd name="T7" fmla="*/ 31 h 31"/>
                <a:gd name="T8" fmla="*/ 9 w 9"/>
                <a:gd name="T9" fmla="*/ 31 h 31"/>
                <a:gd name="T10" fmla="*/ 9 w 9"/>
                <a:gd name="T11" fmla="*/ 31 h 31"/>
                <a:gd name="T12" fmla="*/ 0 60000 65536"/>
                <a:gd name="T13" fmla="*/ 0 60000 65536"/>
                <a:gd name="T14" fmla="*/ 0 60000 65536"/>
                <a:gd name="T15" fmla="*/ 0 60000 65536"/>
                <a:gd name="T16" fmla="*/ 0 60000 65536"/>
                <a:gd name="T17" fmla="*/ 0 60000 65536"/>
                <a:gd name="T18" fmla="*/ 0 w 9"/>
                <a:gd name="T19" fmla="*/ 0 h 31"/>
                <a:gd name="T20" fmla="*/ 9 w 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9" h="31">
                  <a:moveTo>
                    <a:pt x="9" y="31"/>
                  </a:moveTo>
                  <a:lnTo>
                    <a:pt x="8" y="0"/>
                  </a:lnTo>
                  <a:lnTo>
                    <a:pt x="0" y="1"/>
                  </a:lnTo>
                  <a:lnTo>
                    <a:pt x="2" y="31"/>
                  </a:lnTo>
                  <a:lnTo>
                    <a:pt x="9" y="31"/>
                  </a:lnTo>
                  <a:close/>
                </a:path>
              </a:pathLst>
            </a:custGeom>
            <a:solidFill>
              <a:srgbClr val="FFFFFF"/>
            </a:solidFill>
            <a:ln w="9525">
              <a:noFill/>
              <a:round/>
              <a:headEnd/>
              <a:tailEnd/>
            </a:ln>
          </p:spPr>
          <p:txBody>
            <a:bodyPr/>
            <a:lstStyle/>
            <a:p>
              <a:endParaRPr lang="en-US"/>
            </a:p>
          </p:txBody>
        </p:sp>
        <p:sp>
          <p:nvSpPr>
            <p:cNvPr id="19497" name="Freeform 41"/>
            <p:cNvSpPr>
              <a:spLocks/>
            </p:cNvSpPr>
            <p:nvPr/>
          </p:nvSpPr>
          <p:spPr bwMode="auto">
            <a:xfrm>
              <a:off x="4529" y="1221"/>
              <a:ext cx="8" cy="32"/>
            </a:xfrm>
            <a:custGeom>
              <a:avLst/>
              <a:gdLst>
                <a:gd name="T0" fmla="*/ 8 w 8"/>
                <a:gd name="T1" fmla="*/ 32 h 32"/>
                <a:gd name="T2" fmla="*/ 8 w 8"/>
                <a:gd name="T3" fmla="*/ 30 h 32"/>
                <a:gd name="T4" fmla="*/ 8 w 8"/>
                <a:gd name="T5" fmla="*/ 26 h 32"/>
                <a:gd name="T6" fmla="*/ 8 w 8"/>
                <a:gd name="T7" fmla="*/ 23 h 32"/>
                <a:gd name="T8" fmla="*/ 8 w 8"/>
                <a:gd name="T9" fmla="*/ 19 h 32"/>
                <a:gd name="T10" fmla="*/ 8 w 8"/>
                <a:gd name="T11" fmla="*/ 16 h 32"/>
                <a:gd name="T12" fmla="*/ 8 w 8"/>
                <a:gd name="T13" fmla="*/ 13 h 32"/>
                <a:gd name="T14" fmla="*/ 8 w 8"/>
                <a:gd name="T15" fmla="*/ 9 h 32"/>
                <a:gd name="T16" fmla="*/ 8 w 8"/>
                <a:gd name="T17" fmla="*/ 7 h 32"/>
                <a:gd name="T18" fmla="*/ 8 w 8"/>
                <a:gd name="T19" fmla="*/ 3 h 32"/>
                <a:gd name="T20" fmla="*/ 8 w 8"/>
                <a:gd name="T21" fmla="*/ 0 h 32"/>
                <a:gd name="T22" fmla="*/ 1 w 8"/>
                <a:gd name="T23" fmla="*/ 0 h 32"/>
                <a:gd name="T24" fmla="*/ 1 w 8"/>
                <a:gd name="T25" fmla="*/ 3 h 32"/>
                <a:gd name="T26" fmla="*/ 1 w 8"/>
                <a:gd name="T27" fmla="*/ 7 h 32"/>
                <a:gd name="T28" fmla="*/ 1 w 8"/>
                <a:gd name="T29" fmla="*/ 9 h 32"/>
                <a:gd name="T30" fmla="*/ 0 w 8"/>
                <a:gd name="T31" fmla="*/ 13 h 32"/>
                <a:gd name="T32" fmla="*/ 0 w 8"/>
                <a:gd name="T33" fmla="*/ 16 h 32"/>
                <a:gd name="T34" fmla="*/ 0 w 8"/>
                <a:gd name="T35" fmla="*/ 19 h 32"/>
                <a:gd name="T36" fmla="*/ 0 w 8"/>
                <a:gd name="T37" fmla="*/ 23 h 32"/>
                <a:gd name="T38" fmla="*/ 0 w 8"/>
                <a:gd name="T39" fmla="*/ 26 h 32"/>
                <a:gd name="T40" fmla="*/ 0 w 8"/>
                <a:gd name="T41" fmla="*/ 30 h 32"/>
                <a:gd name="T42" fmla="*/ 0 w 8"/>
                <a:gd name="T43" fmla="*/ 32 h 32"/>
                <a:gd name="T44" fmla="*/ 8 w 8"/>
                <a:gd name="T45" fmla="*/ 32 h 32"/>
                <a:gd name="T46" fmla="*/ 8 w 8"/>
                <a:gd name="T47" fmla="*/ 32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32"/>
                <a:gd name="T74" fmla="*/ 8 w 8"/>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32">
                  <a:moveTo>
                    <a:pt x="8" y="32"/>
                  </a:moveTo>
                  <a:lnTo>
                    <a:pt x="8" y="30"/>
                  </a:lnTo>
                  <a:lnTo>
                    <a:pt x="8" y="26"/>
                  </a:lnTo>
                  <a:lnTo>
                    <a:pt x="8" y="23"/>
                  </a:lnTo>
                  <a:lnTo>
                    <a:pt x="8" y="19"/>
                  </a:lnTo>
                  <a:lnTo>
                    <a:pt x="8" y="16"/>
                  </a:lnTo>
                  <a:lnTo>
                    <a:pt x="8" y="13"/>
                  </a:lnTo>
                  <a:lnTo>
                    <a:pt x="8" y="9"/>
                  </a:lnTo>
                  <a:lnTo>
                    <a:pt x="8" y="7"/>
                  </a:lnTo>
                  <a:lnTo>
                    <a:pt x="8" y="3"/>
                  </a:lnTo>
                  <a:lnTo>
                    <a:pt x="8" y="0"/>
                  </a:lnTo>
                  <a:lnTo>
                    <a:pt x="1" y="0"/>
                  </a:lnTo>
                  <a:lnTo>
                    <a:pt x="1" y="3"/>
                  </a:lnTo>
                  <a:lnTo>
                    <a:pt x="1" y="7"/>
                  </a:lnTo>
                  <a:lnTo>
                    <a:pt x="1" y="9"/>
                  </a:lnTo>
                  <a:lnTo>
                    <a:pt x="0" y="13"/>
                  </a:lnTo>
                  <a:lnTo>
                    <a:pt x="0" y="16"/>
                  </a:lnTo>
                  <a:lnTo>
                    <a:pt x="0" y="19"/>
                  </a:lnTo>
                  <a:lnTo>
                    <a:pt x="0" y="23"/>
                  </a:lnTo>
                  <a:lnTo>
                    <a:pt x="0" y="26"/>
                  </a:lnTo>
                  <a:lnTo>
                    <a:pt x="0" y="30"/>
                  </a:lnTo>
                  <a:lnTo>
                    <a:pt x="0" y="32"/>
                  </a:lnTo>
                  <a:lnTo>
                    <a:pt x="8" y="32"/>
                  </a:lnTo>
                  <a:close/>
                </a:path>
              </a:pathLst>
            </a:custGeom>
            <a:solidFill>
              <a:srgbClr val="FFFFFF"/>
            </a:solidFill>
            <a:ln w="9525">
              <a:noFill/>
              <a:round/>
              <a:headEnd/>
              <a:tailEnd/>
            </a:ln>
          </p:spPr>
          <p:txBody>
            <a:bodyPr/>
            <a:lstStyle/>
            <a:p>
              <a:endParaRPr lang="en-US"/>
            </a:p>
          </p:txBody>
        </p:sp>
        <p:sp>
          <p:nvSpPr>
            <p:cNvPr id="19498" name="Freeform 42"/>
            <p:cNvSpPr>
              <a:spLocks/>
            </p:cNvSpPr>
            <p:nvPr/>
          </p:nvSpPr>
          <p:spPr bwMode="auto">
            <a:xfrm>
              <a:off x="4457" y="1243"/>
              <a:ext cx="8" cy="42"/>
            </a:xfrm>
            <a:custGeom>
              <a:avLst/>
              <a:gdLst>
                <a:gd name="T0" fmla="*/ 8 w 8"/>
                <a:gd name="T1" fmla="*/ 42 h 42"/>
                <a:gd name="T2" fmla="*/ 8 w 8"/>
                <a:gd name="T3" fmla="*/ 1 h 42"/>
                <a:gd name="T4" fmla="*/ 1 w 8"/>
                <a:gd name="T5" fmla="*/ 0 h 42"/>
                <a:gd name="T6" fmla="*/ 0 w 8"/>
                <a:gd name="T7" fmla="*/ 42 h 42"/>
                <a:gd name="T8" fmla="*/ 8 w 8"/>
                <a:gd name="T9" fmla="*/ 42 h 42"/>
                <a:gd name="T10" fmla="*/ 8 w 8"/>
                <a:gd name="T11" fmla="*/ 42 h 42"/>
                <a:gd name="T12" fmla="*/ 0 60000 65536"/>
                <a:gd name="T13" fmla="*/ 0 60000 65536"/>
                <a:gd name="T14" fmla="*/ 0 60000 65536"/>
                <a:gd name="T15" fmla="*/ 0 60000 65536"/>
                <a:gd name="T16" fmla="*/ 0 60000 65536"/>
                <a:gd name="T17" fmla="*/ 0 60000 65536"/>
                <a:gd name="T18" fmla="*/ 0 w 8"/>
                <a:gd name="T19" fmla="*/ 0 h 42"/>
                <a:gd name="T20" fmla="*/ 8 w 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8" h="42">
                  <a:moveTo>
                    <a:pt x="8" y="42"/>
                  </a:moveTo>
                  <a:lnTo>
                    <a:pt x="8" y="1"/>
                  </a:lnTo>
                  <a:lnTo>
                    <a:pt x="1" y="0"/>
                  </a:lnTo>
                  <a:lnTo>
                    <a:pt x="0" y="42"/>
                  </a:lnTo>
                  <a:lnTo>
                    <a:pt x="8" y="42"/>
                  </a:lnTo>
                  <a:close/>
                </a:path>
              </a:pathLst>
            </a:custGeom>
            <a:solidFill>
              <a:srgbClr val="FFFFFF"/>
            </a:solidFill>
            <a:ln w="9525">
              <a:noFill/>
              <a:round/>
              <a:headEnd/>
              <a:tailEnd/>
            </a:ln>
          </p:spPr>
          <p:txBody>
            <a:bodyPr/>
            <a:lstStyle/>
            <a:p>
              <a:endParaRPr lang="en-US"/>
            </a:p>
          </p:txBody>
        </p:sp>
        <p:sp>
          <p:nvSpPr>
            <p:cNvPr id="19499" name="Freeform 43"/>
            <p:cNvSpPr>
              <a:spLocks/>
            </p:cNvSpPr>
            <p:nvPr/>
          </p:nvSpPr>
          <p:spPr bwMode="auto">
            <a:xfrm>
              <a:off x="4415" y="1203"/>
              <a:ext cx="8" cy="33"/>
            </a:xfrm>
            <a:custGeom>
              <a:avLst/>
              <a:gdLst>
                <a:gd name="T0" fmla="*/ 8 w 8"/>
                <a:gd name="T1" fmla="*/ 33 h 33"/>
                <a:gd name="T2" fmla="*/ 8 w 8"/>
                <a:gd name="T3" fmla="*/ 30 h 33"/>
                <a:gd name="T4" fmla="*/ 8 w 8"/>
                <a:gd name="T5" fmla="*/ 26 h 33"/>
                <a:gd name="T6" fmla="*/ 8 w 8"/>
                <a:gd name="T7" fmla="*/ 23 h 33"/>
                <a:gd name="T8" fmla="*/ 8 w 8"/>
                <a:gd name="T9" fmla="*/ 21 h 33"/>
                <a:gd name="T10" fmla="*/ 8 w 8"/>
                <a:gd name="T11" fmla="*/ 17 h 33"/>
                <a:gd name="T12" fmla="*/ 8 w 8"/>
                <a:gd name="T13" fmla="*/ 14 h 33"/>
                <a:gd name="T14" fmla="*/ 8 w 8"/>
                <a:gd name="T15" fmla="*/ 10 h 33"/>
                <a:gd name="T16" fmla="*/ 8 w 8"/>
                <a:gd name="T17" fmla="*/ 7 h 33"/>
                <a:gd name="T18" fmla="*/ 8 w 8"/>
                <a:gd name="T19" fmla="*/ 4 h 33"/>
                <a:gd name="T20" fmla="*/ 8 w 8"/>
                <a:gd name="T21" fmla="*/ 0 h 33"/>
                <a:gd name="T22" fmla="*/ 0 w 8"/>
                <a:gd name="T23" fmla="*/ 0 h 33"/>
                <a:gd name="T24" fmla="*/ 0 w 8"/>
                <a:gd name="T25" fmla="*/ 4 h 33"/>
                <a:gd name="T26" fmla="*/ 0 w 8"/>
                <a:gd name="T27" fmla="*/ 7 h 33"/>
                <a:gd name="T28" fmla="*/ 0 w 8"/>
                <a:gd name="T29" fmla="*/ 10 h 33"/>
                <a:gd name="T30" fmla="*/ 0 w 8"/>
                <a:gd name="T31" fmla="*/ 14 h 33"/>
                <a:gd name="T32" fmla="*/ 0 w 8"/>
                <a:gd name="T33" fmla="*/ 17 h 33"/>
                <a:gd name="T34" fmla="*/ 0 w 8"/>
                <a:gd name="T35" fmla="*/ 21 h 33"/>
                <a:gd name="T36" fmla="*/ 0 w 8"/>
                <a:gd name="T37" fmla="*/ 23 h 33"/>
                <a:gd name="T38" fmla="*/ 0 w 8"/>
                <a:gd name="T39" fmla="*/ 26 h 33"/>
                <a:gd name="T40" fmla="*/ 0 w 8"/>
                <a:gd name="T41" fmla="*/ 30 h 33"/>
                <a:gd name="T42" fmla="*/ 0 w 8"/>
                <a:gd name="T43" fmla="*/ 33 h 33"/>
                <a:gd name="T44" fmla="*/ 8 w 8"/>
                <a:gd name="T45" fmla="*/ 33 h 33"/>
                <a:gd name="T46" fmla="*/ 8 w 8"/>
                <a:gd name="T47" fmla="*/ 33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33"/>
                <a:gd name="T74" fmla="*/ 8 w 8"/>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33">
                  <a:moveTo>
                    <a:pt x="8" y="33"/>
                  </a:moveTo>
                  <a:lnTo>
                    <a:pt x="8" y="30"/>
                  </a:lnTo>
                  <a:lnTo>
                    <a:pt x="8" y="26"/>
                  </a:lnTo>
                  <a:lnTo>
                    <a:pt x="8" y="23"/>
                  </a:lnTo>
                  <a:lnTo>
                    <a:pt x="8" y="21"/>
                  </a:lnTo>
                  <a:lnTo>
                    <a:pt x="8" y="17"/>
                  </a:lnTo>
                  <a:lnTo>
                    <a:pt x="8" y="14"/>
                  </a:lnTo>
                  <a:lnTo>
                    <a:pt x="8" y="10"/>
                  </a:lnTo>
                  <a:lnTo>
                    <a:pt x="8" y="7"/>
                  </a:lnTo>
                  <a:lnTo>
                    <a:pt x="8" y="4"/>
                  </a:lnTo>
                  <a:lnTo>
                    <a:pt x="8" y="0"/>
                  </a:lnTo>
                  <a:lnTo>
                    <a:pt x="0" y="0"/>
                  </a:lnTo>
                  <a:lnTo>
                    <a:pt x="0" y="4"/>
                  </a:lnTo>
                  <a:lnTo>
                    <a:pt x="0" y="7"/>
                  </a:lnTo>
                  <a:lnTo>
                    <a:pt x="0" y="10"/>
                  </a:lnTo>
                  <a:lnTo>
                    <a:pt x="0" y="14"/>
                  </a:lnTo>
                  <a:lnTo>
                    <a:pt x="0" y="17"/>
                  </a:lnTo>
                  <a:lnTo>
                    <a:pt x="0" y="21"/>
                  </a:lnTo>
                  <a:lnTo>
                    <a:pt x="0" y="23"/>
                  </a:lnTo>
                  <a:lnTo>
                    <a:pt x="0" y="26"/>
                  </a:lnTo>
                  <a:lnTo>
                    <a:pt x="0" y="30"/>
                  </a:lnTo>
                  <a:lnTo>
                    <a:pt x="0" y="33"/>
                  </a:lnTo>
                  <a:lnTo>
                    <a:pt x="8" y="33"/>
                  </a:lnTo>
                  <a:close/>
                </a:path>
              </a:pathLst>
            </a:custGeom>
            <a:solidFill>
              <a:srgbClr val="FFFFFF"/>
            </a:solidFill>
            <a:ln w="9525">
              <a:noFill/>
              <a:round/>
              <a:headEnd/>
              <a:tailEnd/>
            </a:ln>
          </p:spPr>
          <p:txBody>
            <a:bodyPr/>
            <a:lstStyle/>
            <a:p>
              <a:endParaRPr lang="en-US"/>
            </a:p>
          </p:txBody>
        </p:sp>
        <p:sp>
          <p:nvSpPr>
            <p:cNvPr id="19500" name="Freeform 44"/>
            <p:cNvSpPr>
              <a:spLocks/>
            </p:cNvSpPr>
            <p:nvPr/>
          </p:nvSpPr>
          <p:spPr bwMode="auto">
            <a:xfrm>
              <a:off x="4373" y="1187"/>
              <a:ext cx="8" cy="41"/>
            </a:xfrm>
            <a:custGeom>
              <a:avLst/>
              <a:gdLst>
                <a:gd name="T0" fmla="*/ 8 w 8"/>
                <a:gd name="T1" fmla="*/ 41 h 41"/>
                <a:gd name="T2" fmla="*/ 8 w 8"/>
                <a:gd name="T3" fmla="*/ 37 h 41"/>
                <a:gd name="T4" fmla="*/ 8 w 8"/>
                <a:gd name="T5" fmla="*/ 33 h 41"/>
                <a:gd name="T6" fmla="*/ 8 w 8"/>
                <a:gd name="T7" fmla="*/ 29 h 41"/>
                <a:gd name="T8" fmla="*/ 8 w 8"/>
                <a:gd name="T9" fmla="*/ 24 h 41"/>
                <a:gd name="T10" fmla="*/ 8 w 8"/>
                <a:gd name="T11" fmla="*/ 20 h 41"/>
                <a:gd name="T12" fmla="*/ 8 w 8"/>
                <a:gd name="T13" fmla="*/ 16 h 41"/>
                <a:gd name="T14" fmla="*/ 8 w 8"/>
                <a:gd name="T15" fmla="*/ 12 h 41"/>
                <a:gd name="T16" fmla="*/ 8 w 8"/>
                <a:gd name="T17" fmla="*/ 8 h 41"/>
                <a:gd name="T18" fmla="*/ 8 w 8"/>
                <a:gd name="T19" fmla="*/ 4 h 41"/>
                <a:gd name="T20" fmla="*/ 8 w 8"/>
                <a:gd name="T21" fmla="*/ 0 h 41"/>
                <a:gd name="T22" fmla="*/ 0 w 8"/>
                <a:gd name="T23" fmla="*/ 0 h 41"/>
                <a:gd name="T24" fmla="*/ 0 w 8"/>
                <a:gd name="T25" fmla="*/ 4 h 41"/>
                <a:gd name="T26" fmla="*/ 0 w 8"/>
                <a:gd name="T27" fmla="*/ 8 h 41"/>
                <a:gd name="T28" fmla="*/ 0 w 8"/>
                <a:gd name="T29" fmla="*/ 12 h 41"/>
                <a:gd name="T30" fmla="*/ 0 w 8"/>
                <a:gd name="T31" fmla="*/ 16 h 41"/>
                <a:gd name="T32" fmla="*/ 0 w 8"/>
                <a:gd name="T33" fmla="*/ 20 h 41"/>
                <a:gd name="T34" fmla="*/ 0 w 8"/>
                <a:gd name="T35" fmla="*/ 24 h 41"/>
                <a:gd name="T36" fmla="*/ 0 w 8"/>
                <a:gd name="T37" fmla="*/ 29 h 41"/>
                <a:gd name="T38" fmla="*/ 0 w 8"/>
                <a:gd name="T39" fmla="*/ 33 h 41"/>
                <a:gd name="T40" fmla="*/ 0 w 8"/>
                <a:gd name="T41" fmla="*/ 37 h 41"/>
                <a:gd name="T42" fmla="*/ 0 w 8"/>
                <a:gd name="T43" fmla="*/ 41 h 41"/>
                <a:gd name="T44" fmla="*/ 8 w 8"/>
                <a:gd name="T45" fmla="*/ 41 h 41"/>
                <a:gd name="T46" fmla="*/ 8 w 8"/>
                <a:gd name="T47" fmla="*/ 41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41"/>
                <a:gd name="T74" fmla="*/ 8 w 8"/>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41">
                  <a:moveTo>
                    <a:pt x="8" y="41"/>
                  </a:moveTo>
                  <a:lnTo>
                    <a:pt x="8" y="37"/>
                  </a:lnTo>
                  <a:lnTo>
                    <a:pt x="8" y="33"/>
                  </a:lnTo>
                  <a:lnTo>
                    <a:pt x="8" y="29"/>
                  </a:lnTo>
                  <a:lnTo>
                    <a:pt x="8" y="24"/>
                  </a:lnTo>
                  <a:lnTo>
                    <a:pt x="8" y="20"/>
                  </a:lnTo>
                  <a:lnTo>
                    <a:pt x="8" y="16"/>
                  </a:lnTo>
                  <a:lnTo>
                    <a:pt x="8" y="12"/>
                  </a:lnTo>
                  <a:lnTo>
                    <a:pt x="8" y="8"/>
                  </a:lnTo>
                  <a:lnTo>
                    <a:pt x="8" y="4"/>
                  </a:lnTo>
                  <a:lnTo>
                    <a:pt x="8" y="0"/>
                  </a:lnTo>
                  <a:lnTo>
                    <a:pt x="0" y="0"/>
                  </a:lnTo>
                  <a:lnTo>
                    <a:pt x="0" y="4"/>
                  </a:lnTo>
                  <a:lnTo>
                    <a:pt x="0" y="8"/>
                  </a:lnTo>
                  <a:lnTo>
                    <a:pt x="0" y="12"/>
                  </a:lnTo>
                  <a:lnTo>
                    <a:pt x="0" y="16"/>
                  </a:lnTo>
                  <a:lnTo>
                    <a:pt x="0" y="20"/>
                  </a:lnTo>
                  <a:lnTo>
                    <a:pt x="0" y="24"/>
                  </a:lnTo>
                  <a:lnTo>
                    <a:pt x="0" y="29"/>
                  </a:lnTo>
                  <a:lnTo>
                    <a:pt x="0" y="33"/>
                  </a:lnTo>
                  <a:lnTo>
                    <a:pt x="0" y="37"/>
                  </a:lnTo>
                  <a:lnTo>
                    <a:pt x="0" y="41"/>
                  </a:lnTo>
                  <a:lnTo>
                    <a:pt x="8" y="41"/>
                  </a:lnTo>
                  <a:close/>
                </a:path>
              </a:pathLst>
            </a:custGeom>
            <a:solidFill>
              <a:srgbClr val="FFFFFF"/>
            </a:solidFill>
            <a:ln w="9525">
              <a:noFill/>
              <a:round/>
              <a:headEnd/>
              <a:tailEnd/>
            </a:ln>
          </p:spPr>
          <p:txBody>
            <a:bodyPr/>
            <a:lstStyle/>
            <a:p>
              <a:endParaRPr lang="en-US"/>
            </a:p>
          </p:txBody>
        </p:sp>
        <p:sp>
          <p:nvSpPr>
            <p:cNvPr id="19501" name="Freeform 45"/>
            <p:cNvSpPr>
              <a:spLocks/>
            </p:cNvSpPr>
            <p:nvPr/>
          </p:nvSpPr>
          <p:spPr bwMode="auto">
            <a:xfrm>
              <a:off x="4399" y="1271"/>
              <a:ext cx="8" cy="45"/>
            </a:xfrm>
            <a:custGeom>
              <a:avLst/>
              <a:gdLst>
                <a:gd name="T0" fmla="*/ 8 w 8"/>
                <a:gd name="T1" fmla="*/ 45 h 45"/>
                <a:gd name="T2" fmla="*/ 8 w 8"/>
                <a:gd name="T3" fmla="*/ 41 h 45"/>
                <a:gd name="T4" fmla="*/ 8 w 8"/>
                <a:gd name="T5" fmla="*/ 37 h 45"/>
                <a:gd name="T6" fmla="*/ 8 w 8"/>
                <a:gd name="T7" fmla="*/ 31 h 45"/>
                <a:gd name="T8" fmla="*/ 8 w 8"/>
                <a:gd name="T9" fmla="*/ 27 h 45"/>
                <a:gd name="T10" fmla="*/ 8 w 8"/>
                <a:gd name="T11" fmla="*/ 23 h 45"/>
                <a:gd name="T12" fmla="*/ 8 w 8"/>
                <a:gd name="T13" fmla="*/ 18 h 45"/>
                <a:gd name="T14" fmla="*/ 8 w 8"/>
                <a:gd name="T15" fmla="*/ 14 h 45"/>
                <a:gd name="T16" fmla="*/ 8 w 8"/>
                <a:gd name="T17" fmla="*/ 10 h 45"/>
                <a:gd name="T18" fmla="*/ 8 w 8"/>
                <a:gd name="T19" fmla="*/ 4 h 45"/>
                <a:gd name="T20" fmla="*/ 6 w 8"/>
                <a:gd name="T21" fmla="*/ 0 h 45"/>
                <a:gd name="T22" fmla="*/ 0 w 8"/>
                <a:gd name="T23" fmla="*/ 1 h 45"/>
                <a:gd name="T24" fmla="*/ 0 w 8"/>
                <a:gd name="T25" fmla="*/ 5 h 45"/>
                <a:gd name="T26" fmla="*/ 1 w 8"/>
                <a:gd name="T27" fmla="*/ 10 h 45"/>
                <a:gd name="T28" fmla="*/ 1 w 8"/>
                <a:gd name="T29" fmla="*/ 15 h 45"/>
                <a:gd name="T30" fmla="*/ 1 w 8"/>
                <a:gd name="T31" fmla="*/ 19 h 45"/>
                <a:gd name="T32" fmla="*/ 1 w 8"/>
                <a:gd name="T33" fmla="*/ 23 h 45"/>
                <a:gd name="T34" fmla="*/ 1 w 8"/>
                <a:gd name="T35" fmla="*/ 27 h 45"/>
                <a:gd name="T36" fmla="*/ 0 w 8"/>
                <a:gd name="T37" fmla="*/ 31 h 45"/>
                <a:gd name="T38" fmla="*/ 0 w 8"/>
                <a:gd name="T39" fmla="*/ 37 h 45"/>
                <a:gd name="T40" fmla="*/ 0 w 8"/>
                <a:gd name="T41" fmla="*/ 41 h 45"/>
                <a:gd name="T42" fmla="*/ 0 w 8"/>
                <a:gd name="T43" fmla="*/ 45 h 45"/>
                <a:gd name="T44" fmla="*/ 8 w 8"/>
                <a:gd name="T45" fmla="*/ 45 h 45"/>
                <a:gd name="T46" fmla="*/ 8 w 8"/>
                <a:gd name="T47" fmla="*/ 45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45"/>
                <a:gd name="T74" fmla="*/ 8 w 8"/>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45">
                  <a:moveTo>
                    <a:pt x="8" y="45"/>
                  </a:moveTo>
                  <a:lnTo>
                    <a:pt x="8" y="41"/>
                  </a:lnTo>
                  <a:lnTo>
                    <a:pt x="8" y="37"/>
                  </a:lnTo>
                  <a:lnTo>
                    <a:pt x="8" y="31"/>
                  </a:lnTo>
                  <a:lnTo>
                    <a:pt x="8" y="27"/>
                  </a:lnTo>
                  <a:lnTo>
                    <a:pt x="8" y="23"/>
                  </a:lnTo>
                  <a:lnTo>
                    <a:pt x="8" y="18"/>
                  </a:lnTo>
                  <a:lnTo>
                    <a:pt x="8" y="14"/>
                  </a:lnTo>
                  <a:lnTo>
                    <a:pt x="8" y="10"/>
                  </a:lnTo>
                  <a:lnTo>
                    <a:pt x="8" y="4"/>
                  </a:lnTo>
                  <a:lnTo>
                    <a:pt x="6" y="0"/>
                  </a:lnTo>
                  <a:lnTo>
                    <a:pt x="0" y="1"/>
                  </a:lnTo>
                  <a:lnTo>
                    <a:pt x="0" y="5"/>
                  </a:lnTo>
                  <a:lnTo>
                    <a:pt x="1" y="10"/>
                  </a:lnTo>
                  <a:lnTo>
                    <a:pt x="1" y="15"/>
                  </a:lnTo>
                  <a:lnTo>
                    <a:pt x="1" y="19"/>
                  </a:lnTo>
                  <a:lnTo>
                    <a:pt x="1" y="23"/>
                  </a:lnTo>
                  <a:lnTo>
                    <a:pt x="1" y="27"/>
                  </a:lnTo>
                  <a:lnTo>
                    <a:pt x="0" y="31"/>
                  </a:lnTo>
                  <a:lnTo>
                    <a:pt x="0" y="37"/>
                  </a:lnTo>
                  <a:lnTo>
                    <a:pt x="0" y="41"/>
                  </a:lnTo>
                  <a:lnTo>
                    <a:pt x="0" y="45"/>
                  </a:lnTo>
                  <a:lnTo>
                    <a:pt x="8" y="45"/>
                  </a:lnTo>
                  <a:close/>
                </a:path>
              </a:pathLst>
            </a:custGeom>
            <a:solidFill>
              <a:srgbClr val="FFFFFF"/>
            </a:solidFill>
            <a:ln w="9525">
              <a:noFill/>
              <a:round/>
              <a:headEnd/>
              <a:tailEnd/>
            </a:ln>
          </p:spPr>
          <p:txBody>
            <a:bodyPr/>
            <a:lstStyle/>
            <a:p>
              <a:endParaRPr lang="en-US"/>
            </a:p>
          </p:txBody>
        </p:sp>
        <p:sp>
          <p:nvSpPr>
            <p:cNvPr id="19502" name="Freeform 46"/>
            <p:cNvSpPr>
              <a:spLocks/>
            </p:cNvSpPr>
            <p:nvPr/>
          </p:nvSpPr>
          <p:spPr bwMode="auto">
            <a:xfrm>
              <a:off x="4495" y="1266"/>
              <a:ext cx="8" cy="39"/>
            </a:xfrm>
            <a:custGeom>
              <a:avLst/>
              <a:gdLst>
                <a:gd name="T0" fmla="*/ 8 w 8"/>
                <a:gd name="T1" fmla="*/ 39 h 39"/>
                <a:gd name="T2" fmla="*/ 8 w 8"/>
                <a:gd name="T3" fmla="*/ 35 h 39"/>
                <a:gd name="T4" fmla="*/ 8 w 8"/>
                <a:gd name="T5" fmla="*/ 31 h 39"/>
                <a:gd name="T6" fmla="*/ 8 w 8"/>
                <a:gd name="T7" fmla="*/ 28 h 39"/>
                <a:gd name="T8" fmla="*/ 8 w 8"/>
                <a:gd name="T9" fmla="*/ 24 h 39"/>
                <a:gd name="T10" fmla="*/ 8 w 8"/>
                <a:gd name="T11" fmla="*/ 20 h 39"/>
                <a:gd name="T12" fmla="*/ 8 w 8"/>
                <a:gd name="T13" fmla="*/ 16 h 39"/>
                <a:gd name="T14" fmla="*/ 8 w 8"/>
                <a:gd name="T15" fmla="*/ 12 h 39"/>
                <a:gd name="T16" fmla="*/ 8 w 8"/>
                <a:gd name="T17" fmla="*/ 8 h 39"/>
                <a:gd name="T18" fmla="*/ 8 w 8"/>
                <a:gd name="T19" fmla="*/ 4 h 39"/>
                <a:gd name="T20" fmla="*/ 8 w 8"/>
                <a:gd name="T21" fmla="*/ 0 h 39"/>
                <a:gd name="T22" fmla="*/ 0 w 8"/>
                <a:gd name="T23" fmla="*/ 0 h 39"/>
                <a:gd name="T24" fmla="*/ 0 w 8"/>
                <a:gd name="T25" fmla="*/ 4 h 39"/>
                <a:gd name="T26" fmla="*/ 0 w 8"/>
                <a:gd name="T27" fmla="*/ 8 h 39"/>
                <a:gd name="T28" fmla="*/ 0 w 8"/>
                <a:gd name="T29" fmla="*/ 12 h 39"/>
                <a:gd name="T30" fmla="*/ 0 w 8"/>
                <a:gd name="T31" fmla="*/ 16 h 39"/>
                <a:gd name="T32" fmla="*/ 0 w 8"/>
                <a:gd name="T33" fmla="*/ 20 h 39"/>
                <a:gd name="T34" fmla="*/ 0 w 8"/>
                <a:gd name="T35" fmla="*/ 24 h 39"/>
                <a:gd name="T36" fmla="*/ 0 w 8"/>
                <a:gd name="T37" fmla="*/ 28 h 39"/>
                <a:gd name="T38" fmla="*/ 0 w 8"/>
                <a:gd name="T39" fmla="*/ 31 h 39"/>
                <a:gd name="T40" fmla="*/ 0 w 8"/>
                <a:gd name="T41" fmla="*/ 35 h 39"/>
                <a:gd name="T42" fmla="*/ 0 w 8"/>
                <a:gd name="T43" fmla="*/ 39 h 39"/>
                <a:gd name="T44" fmla="*/ 8 w 8"/>
                <a:gd name="T45" fmla="*/ 39 h 39"/>
                <a:gd name="T46" fmla="*/ 8 w 8"/>
                <a:gd name="T47" fmla="*/ 39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39"/>
                <a:gd name="T74" fmla="*/ 8 w 8"/>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39">
                  <a:moveTo>
                    <a:pt x="8" y="39"/>
                  </a:moveTo>
                  <a:lnTo>
                    <a:pt x="8" y="35"/>
                  </a:lnTo>
                  <a:lnTo>
                    <a:pt x="8" y="31"/>
                  </a:lnTo>
                  <a:lnTo>
                    <a:pt x="8" y="28"/>
                  </a:lnTo>
                  <a:lnTo>
                    <a:pt x="8" y="24"/>
                  </a:lnTo>
                  <a:lnTo>
                    <a:pt x="8" y="20"/>
                  </a:lnTo>
                  <a:lnTo>
                    <a:pt x="8" y="16"/>
                  </a:lnTo>
                  <a:lnTo>
                    <a:pt x="8" y="12"/>
                  </a:lnTo>
                  <a:lnTo>
                    <a:pt x="8" y="8"/>
                  </a:lnTo>
                  <a:lnTo>
                    <a:pt x="8" y="4"/>
                  </a:lnTo>
                  <a:lnTo>
                    <a:pt x="8" y="0"/>
                  </a:lnTo>
                  <a:lnTo>
                    <a:pt x="0" y="0"/>
                  </a:lnTo>
                  <a:lnTo>
                    <a:pt x="0" y="4"/>
                  </a:lnTo>
                  <a:lnTo>
                    <a:pt x="0" y="8"/>
                  </a:lnTo>
                  <a:lnTo>
                    <a:pt x="0" y="12"/>
                  </a:lnTo>
                  <a:lnTo>
                    <a:pt x="0" y="16"/>
                  </a:lnTo>
                  <a:lnTo>
                    <a:pt x="0" y="20"/>
                  </a:lnTo>
                  <a:lnTo>
                    <a:pt x="0" y="24"/>
                  </a:lnTo>
                  <a:lnTo>
                    <a:pt x="0" y="28"/>
                  </a:lnTo>
                  <a:lnTo>
                    <a:pt x="0" y="31"/>
                  </a:lnTo>
                  <a:lnTo>
                    <a:pt x="0" y="35"/>
                  </a:lnTo>
                  <a:lnTo>
                    <a:pt x="0" y="39"/>
                  </a:lnTo>
                  <a:lnTo>
                    <a:pt x="8" y="39"/>
                  </a:lnTo>
                  <a:close/>
                </a:path>
              </a:pathLst>
            </a:custGeom>
            <a:solidFill>
              <a:srgbClr val="FFFFFF"/>
            </a:solidFill>
            <a:ln w="9525">
              <a:noFill/>
              <a:round/>
              <a:headEnd/>
              <a:tailEnd/>
            </a:ln>
          </p:spPr>
          <p:txBody>
            <a:bodyPr/>
            <a:lstStyle/>
            <a:p>
              <a:endParaRPr lang="en-US"/>
            </a:p>
          </p:txBody>
        </p:sp>
        <p:sp>
          <p:nvSpPr>
            <p:cNvPr id="19503" name="Freeform 47"/>
            <p:cNvSpPr>
              <a:spLocks/>
            </p:cNvSpPr>
            <p:nvPr/>
          </p:nvSpPr>
          <p:spPr bwMode="auto">
            <a:xfrm>
              <a:off x="4536" y="1285"/>
              <a:ext cx="10" cy="48"/>
            </a:xfrm>
            <a:custGeom>
              <a:avLst/>
              <a:gdLst>
                <a:gd name="T0" fmla="*/ 6 w 10"/>
                <a:gd name="T1" fmla="*/ 48 h 48"/>
                <a:gd name="T2" fmla="*/ 10 w 10"/>
                <a:gd name="T3" fmla="*/ 0 h 48"/>
                <a:gd name="T4" fmla="*/ 4 w 10"/>
                <a:gd name="T5" fmla="*/ 0 h 48"/>
                <a:gd name="T6" fmla="*/ 0 w 10"/>
                <a:gd name="T7" fmla="*/ 48 h 48"/>
                <a:gd name="T8" fmla="*/ 6 w 10"/>
                <a:gd name="T9" fmla="*/ 48 h 48"/>
                <a:gd name="T10" fmla="*/ 6 w 10"/>
                <a:gd name="T11" fmla="*/ 48 h 48"/>
                <a:gd name="T12" fmla="*/ 0 60000 65536"/>
                <a:gd name="T13" fmla="*/ 0 60000 65536"/>
                <a:gd name="T14" fmla="*/ 0 60000 65536"/>
                <a:gd name="T15" fmla="*/ 0 60000 65536"/>
                <a:gd name="T16" fmla="*/ 0 60000 65536"/>
                <a:gd name="T17" fmla="*/ 0 60000 65536"/>
                <a:gd name="T18" fmla="*/ 0 w 10"/>
                <a:gd name="T19" fmla="*/ 0 h 48"/>
                <a:gd name="T20" fmla="*/ 10 w 1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0" h="48">
                  <a:moveTo>
                    <a:pt x="6" y="48"/>
                  </a:moveTo>
                  <a:lnTo>
                    <a:pt x="10" y="0"/>
                  </a:lnTo>
                  <a:lnTo>
                    <a:pt x="4" y="0"/>
                  </a:lnTo>
                  <a:lnTo>
                    <a:pt x="0" y="48"/>
                  </a:lnTo>
                  <a:lnTo>
                    <a:pt x="6" y="48"/>
                  </a:lnTo>
                  <a:close/>
                </a:path>
              </a:pathLst>
            </a:custGeom>
            <a:solidFill>
              <a:srgbClr val="FFFFFF"/>
            </a:solidFill>
            <a:ln w="9525">
              <a:noFill/>
              <a:round/>
              <a:headEnd/>
              <a:tailEnd/>
            </a:ln>
          </p:spPr>
          <p:txBody>
            <a:bodyPr/>
            <a:lstStyle/>
            <a:p>
              <a:endParaRPr lang="en-US"/>
            </a:p>
          </p:txBody>
        </p:sp>
        <p:sp>
          <p:nvSpPr>
            <p:cNvPr id="19504" name="Freeform 48"/>
            <p:cNvSpPr>
              <a:spLocks/>
            </p:cNvSpPr>
            <p:nvPr/>
          </p:nvSpPr>
          <p:spPr bwMode="auto">
            <a:xfrm>
              <a:off x="4498" y="1333"/>
              <a:ext cx="12" cy="37"/>
            </a:xfrm>
            <a:custGeom>
              <a:avLst/>
              <a:gdLst>
                <a:gd name="T0" fmla="*/ 6 w 12"/>
                <a:gd name="T1" fmla="*/ 37 h 37"/>
                <a:gd name="T2" fmla="*/ 12 w 12"/>
                <a:gd name="T3" fmla="*/ 2 h 37"/>
                <a:gd name="T4" fmla="*/ 5 w 12"/>
                <a:gd name="T5" fmla="*/ 0 h 37"/>
                <a:gd name="T6" fmla="*/ 0 w 12"/>
                <a:gd name="T7" fmla="*/ 36 h 37"/>
                <a:gd name="T8" fmla="*/ 6 w 12"/>
                <a:gd name="T9" fmla="*/ 37 h 37"/>
                <a:gd name="T10" fmla="*/ 6 w 12"/>
                <a:gd name="T11" fmla="*/ 37 h 37"/>
                <a:gd name="T12" fmla="*/ 0 60000 65536"/>
                <a:gd name="T13" fmla="*/ 0 60000 65536"/>
                <a:gd name="T14" fmla="*/ 0 60000 65536"/>
                <a:gd name="T15" fmla="*/ 0 60000 65536"/>
                <a:gd name="T16" fmla="*/ 0 60000 65536"/>
                <a:gd name="T17" fmla="*/ 0 60000 65536"/>
                <a:gd name="T18" fmla="*/ 0 w 12"/>
                <a:gd name="T19" fmla="*/ 0 h 37"/>
                <a:gd name="T20" fmla="*/ 12 w 12"/>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2" h="37">
                  <a:moveTo>
                    <a:pt x="6" y="37"/>
                  </a:moveTo>
                  <a:lnTo>
                    <a:pt x="12" y="2"/>
                  </a:lnTo>
                  <a:lnTo>
                    <a:pt x="5" y="0"/>
                  </a:lnTo>
                  <a:lnTo>
                    <a:pt x="0" y="36"/>
                  </a:lnTo>
                  <a:lnTo>
                    <a:pt x="6" y="37"/>
                  </a:lnTo>
                  <a:close/>
                </a:path>
              </a:pathLst>
            </a:custGeom>
            <a:solidFill>
              <a:srgbClr val="FFFFFF"/>
            </a:solidFill>
            <a:ln w="9525">
              <a:noFill/>
              <a:round/>
              <a:headEnd/>
              <a:tailEnd/>
            </a:ln>
          </p:spPr>
          <p:txBody>
            <a:bodyPr/>
            <a:lstStyle/>
            <a:p>
              <a:endParaRPr lang="en-US"/>
            </a:p>
          </p:txBody>
        </p:sp>
        <p:sp>
          <p:nvSpPr>
            <p:cNvPr id="19505" name="Freeform 49"/>
            <p:cNvSpPr>
              <a:spLocks/>
            </p:cNvSpPr>
            <p:nvPr/>
          </p:nvSpPr>
          <p:spPr bwMode="auto">
            <a:xfrm>
              <a:off x="4441" y="1313"/>
              <a:ext cx="9" cy="42"/>
            </a:xfrm>
            <a:custGeom>
              <a:avLst/>
              <a:gdLst>
                <a:gd name="T0" fmla="*/ 9 w 9"/>
                <a:gd name="T1" fmla="*/ 42 h 42"/>
                <a:gd name="T2" fmla="*/ 8 w 9"/>
                <a:gd name="T3" fmla="*/ 0 h 42"/>
                <a:gd name="T4" fmla="*/ 0 w 9"/>
                <a:gd name="T5" fmla="*/ 0 h 42"/>
                <a:gd name="T6" fmla="*/ 2 w 9"/>
                <a:gd name="T7" fmla="*/ 42 h 42"/>
                <a:gd name="T8" fmla="*/ 9 w 9"/>
                <a:gd name="T9" fmla="*/ 42 h 42"/>
                <a:gd name="T10" fmla="*/ 9 w 9"/>
                <a:gd name="T11" fmla="*/ 42 h 42"/>
                <a:gd name="T12" fmla="*/ 0 60000 65536"/>
                <a:gd name="T13" fmla="*/ 0 60000 65536"/>
                <a:gd name="T14" fmla="*/ 0 60000 65536"/>
                <a:gd name="T15" fmla="*/ 0 60000 65536"/>
                <a:gd name="T16" fmla="*/ 0 60000 65536"/>
                <a:gd name="T17" fmla="*/ 0 60000 65536"/>
                <a:gd name="T18" fmla="*/ 0 w 9"/>
                <a:gd name="T19" fmla="*/ 0 h 42"/>
                <a:gd name="T20" fmla="*/ 9 w 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9" h="42">
                  <a:moveTo>
                    <a:pt x="9" y="42"/>
                  </a:moveTo>
                  <a:lnTo>
                    <a:pt x="8" y="0"/>
                  </a:lnTo>
                  <a:lnTo>
                    <a:pt x="0" y="0"/>
                  </a:lnTo>
                  <a:lnTo>
                    <a:pt x="2" y="42"/>
                  </a:lnTo>
                  <a:lnTo>
                    <a:pt x="9" y="42"/>
                  </a:lnTo>
                  <a:close/>
                </a:path>
              </a:pathLst>
            </a:custGeom>
            <a:solidFill>
              <a:srgbClr val="FFFFFF"/>
            </a:solidFill>
            <a:ln w="9525">
              <a:noFill/>
              <a:round/>
              <a:headEnd/>
              <a:tailEnd/>
            </a:ln>
          </p:spPr>
          <p:txBody>
            <a:bodyPr/>
            <a:lstStyle/>
            <a:p>
              <a:endParaRPr lang="en-US"/>
            </a:p>
          </p:txBody>
        </p:sp>
        <p:sp>
          <p:nvSpPr>
            <p:cNvPr id="19506" name="Freeform 50"/>
            <p:cNvSpPr>
              <a:spLocks/>
            </p:cNvSpPr>
            <p:nvPr/>
          </p:nvSpPr>
          <p:spPr bwMode="auto">
            <a:xfrm>
              <a:off x="4514" y="1388"/>
              <a:ext cx="9" cy="46"/>
            </a:xfrm>
            <a:custGeom>
              <a:avLst/>
              <a:gdLst>
                <a:gd name="T0" fmla="*/ 8 w 9"/>
                <a:gd name="T1" fmla="*/ 46 h 46"/>
                <a:gd name="T2" fmla="*/ 9 w 9"/>
                <a:gd name="T3" fmla="*/ 0 h 46"/>
                <a:gd name="T4" fmla="*/ 3 w 9"/>
                <a:gd name="T5" fmla="*/ 1 h 46"/>
                <a:gd name="T6" fmla="*/ 0 w 9"/>
                <a:gd name="T7" fmla="*/ 46 h 46"/>
                <a:gd name="T8" fmla="*/ 8 w 9"/>
                <a:gd name="T9" fmla="*/ 46 h 46"/>
                <a:gd name="T10" fmla="*/ 8 w 9"/>
                <a:gd name="T11" fmla="*/ 46 h 46"/>
                <a:gd name="T12" fmla="*/ 0 60000 65536"/>
                <a:gd name="T13" fmla="*/ 0 60000 65536"/>
                <a:gd name="T14" fmla="*/ 0 60000 65536"/>
                <a:gd name="T15" fmla="*/ 0 60000 65536"/>
                <a:gd name="T16" fmla="*/ 0 60000 65536"/>
                <a:gd name="T17" fmla="*/ 0 60000 65536"/>
                <a:gd name="T18" fmla="*/ 0 w 9"/>
                <a:gd name="T19" fmla="*/ 0 h 46"/>
                <a:gd name="T20" fmla="*/ 9 w 9"/>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9" h="46">
                  <a:moveTo>
                    <a:pt x="8" y="46"/>
                  </a:moveTo>
                  <a:lnTo>
                    <a:pt x="9" y="0"/>
                  </a:lnTo>
                  <a:lnTo>
                    <a:pt x="3" y="1"/>
                  </a:lnTo>
                  <a:lnTo>
                    <a:pt x="0" y="46"/>
                  </a:lnTo>
                  <a:lnTo>
                    <a:pt x="8" y="46"/>
                  </a:lnTo>
                  <a:close/>
                </a:path>
              </a:pathLst>
            </a:custGeom>
            <a:solidFill>
              <a:srgbClr val="FFFFFF"/>
            </a:solidFill>
            <a:ln w="9525">
              <a:noFill/>
              <a:round/>
              <a:headEnd/>
              <a:tailEnd/>
            </a:ln>
          </p:spPr>
          <p:txBody>
            <a:bodyPr/>
            <a:lstStyle/>
            <a:p>
              <a:endParaRPr lang="en-US"/>
            </a:p>
          </p:txBody>
        </p:sp>
        <p:sp>
          <p:nvSpPr>
            <p:cNvPr id="19507" name="Freeform 51"/>
            <p:cNvSpPr>
              <a:spLocks/>
            </p:cNvSpPr>
            <p:nvPr/>
          </p:nvSpPr>
          <p:spPr bwMode="auto">
            <a:xfrm>
              <a:off x="4451" y="1394"/>
              <a:ext cx="9" cy="50"/>
            </a:xfrm>
            <a:custGeom>
              <a:avLst/>
              <a:gdLst>
                <a:gd name="T0" fmla="*/ 7 w 9"/>
                <a:gd name="T1" fmla="*/ 50 h 50"/>
                <a:gd name="T2" fmla="*/ 9 w 9"/>
                <a:gd name="T3" fmla="*/ 45 h 50"/>
                <a:gd name="T4" fmla="*/ 9 w 9"/>
                <a:gd name="T5" fmla="*/ 41 h 50"/>
                <a:gd name="T6" fmla="*/ 9 w 9"/>
                <a:gd name="T7" fmla="*/ 36 h 50"/>
                <a:gd name="T8" fmla="*/ 9 w 9"/>
                <a:gd name="T9" fmla="*/ 30 h 50"/>
                <a:gd name="T10" fmla="*/ 9 w 9"/>
                <a:gd name="T11" fmla="*/ 26 h 50"/>
                <a:gd name="T12" fmla="*/ 9 w 9"/>
                <a:gd name="T13" fmla="*/ 21 h 50"/>
                <a:gd name="T14" fmla="*/ 9 w 9"/>
                <a:gd name="T15" fmla="*/ 15 h 50"/>
                <a:gd name="T16" fmla="*/ 9 w 9"/>
                <a:gd name="T17" fmla="*/ 11 h 50"/>
                <a:gd name="T18" fmla="*/ 9 w 9"/>
                <a:gd name="T19" fmla="*/ 6 h 50"/>
                <a:gd name="T20" fmla="*/ 9 w 9"/>
                <a:gd name="T21" fmla="*/ 0 h 50"/>
                <a:gd name="T22" fmla="*/ 2 w 9"/>
                <a:gd name="T23" fmla="*/ 0 h 50"/>
                <a:gd name="T24" fmla="*/ 2 w 9"/>
                <a:gd name="T25" fmla="*/ 6 h 50"/>
                <a:gd name="T26" fmla="*/ 2 w 9"/>
                <a:gd name="T27" fmla="*/ 10 h 50"/>
                <a:gd name="T28" fmla="*/ 2 w 9"/>
                <a:gd name="T29" fmla="*/ 15 h 50"/>
                <a:gd name="T30" fmla="*/ 2 w 9"/>
                <a:gd name="T31" fmla="*/ 21 h 50"/>
                <a:gd name="T32" fmla="*/ 2 w 9"/>
                <a:gd name="T33" fmla="*/ 25 h 50"/>
                <a:gd name="T34" fmla="*/ 2 w 9"/>
                <a:gd name="T35" fmla="*/ 30 h 50"/>
                <a:gd name="T36" fmla="*/ 2 w 9"/>
                <a:gd name="T37" fmla="*/ 34 h 50"/>
                <a:gd name="T38" fmla="*/ 2 w 9"/>
                <a:gd name="T39" fmla="*/ 40 h 50"/>
                <a:gd name="T40" fmla="*/ 0 w 9"/>
                <a:gd name="T41" fmla="*/ 45 h 50"/>
                <a:gd name="T42" fmla="*/ 0 w 9"/>
                <a:gd name="T43" fmla="*/ 49 h 50"/>
                <a:gd name="T44" fmla="*/ 7 w 9"/>
                <a:gd name="T45" fmla="*/ 50 h 50"/>
                <a:gd name="T46" fmla="*/ 7 w 9"/>
                <a:gd name="T47" fmla="*/ 50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50"/>
                <a:gd name="T74" fmla="*/ 9 w 9"/>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50">
                  <a:moveTo>
                    <a:pt x="7" y="50"/>
                  </a:moveTo>
                  <a:lnTo>
                    <a:pt x="9" y="45"/>
                  </a:lnTo>
                  <a:lnTo>
                    <a:pt x="9" y="41"/>
                  </a:lnTo>
                  <a:lnTo>
                    <a:pt x="9" y="36"/>
                  </a:lnTo>
                  <a:lnTo>
                    <a:pt x="9" y="30"/>
                  </a:lnTo>
                  <a:lnTo>
                    <a:pt x="9" y="26"/>
                  </a:lnTo>
                  <a:lnTo>
                    <a:pt x="9" y="21"/>
                  </a:lnTo>
                  <a:lnTo>
                    <a:pt x="9" y="15"/>
                  </a:lnTo>
                  <a:lnTo>
                    <a:pt x="9" y="11"/>
                  </a:lnTo>
                  <a:lnTo>
                    <a:pt x="9" y="6"/>
                  </a:lnTo>
                  <a:lnTo>
                    <a:pt x="9" y="0"/>
                  </a:lnTo>
                  <a:lnTo>
                    <a:pt x="2" y="0"/>
                  </a:lnTo>
                  <a:lnTo>
                    <a:pt x="2" y="6"/>
                  </a:lnTo>
                  <a:lnTo>
                    <a:pt x="2" y="10"/>
                  </a:lnTo>
                  <a:lnTo>
                    <a:pt x="2" y="15"/>
                  </a:lnTo>
                  <a:lnTo>
                    <a:pt x="2" y="21"/>
                  </a:lnTo>
                  <a:lnTo>
                    <a:pt x="2" y="25"/>
                  </a:lnTo>
                  <a:lnTo>
                    <a:pt x="2" y="30"/>
                  </a:lnTo>
                  <a:lnTo>
                    <a:pt x="2" y="34"/>
                  </a:lnTo>
                  <a:lnTo>
                    <a:pt x="2" y="40"/>
                  </a:lnTo>
                  <a:lnTo>
                    <a:pt x="0" y="45"/>
                  </a:lnTo>
                  <a:lnTo>
                    <a:pt x="0" y="49"/>
                  </a:lnTo>
                  <a:lnTo>
                    <a:pt x="7" y="50"/>
                  </a:lnTo>
                  <a:close/>
                </a:path>
              </a:pathLst>
            </a:custGeom>
            <a:solidFill>
              <a:srgbClr val="FFFFFF"/>
            </a:solidFill>
            <a:ln w="9525">
              <a:noFill/>
              <a:round/>
              <a:headEnd/>
              <a:tailEnd/>
            </a:ln>
          </p:spPr>
          <p:txBody>
            <a:bodyPr/>
            <a:lstStyle/>
            <a:p>
              <a:endParaRPr lang="en-US"/>
            </a:p>
          </p:txBody>
        </p:sp>
        <p:sp>
          <p:nvSpPr>
            <p:cNvPr id="19508" name="Freeform 52"/>
            <p:cNvSpPr>
              <a:spLocks/>
            </p:cNvSpPr>
            <p:nvPr/>
          </p:nvSpPr>
          <p:spPr bwMode="auto">
            <a:xfrm>
              <a:off x="4411" y="1362"/>
              <a:ext cx="9" cy="42"/>
            </a:xfrm>
            <a:custGeom>
              <a:avLst/>
              <a:gdLst>
                <a:gd name="T0" fmla="*/ 9 w 9"/>
                <a:gd name="T1" fmla="*/ 42 h 42"/>
                <a:gd name="T2" fmla="*/ 9 w 9"/>
                <a:gd name="T3" fmla="*/ 38 h 42"/>
                <a:gd name="T4" fmla="*/ 9 w 9"/>
                <a:gd name="T5" fmla="*/ 34 h 42"/>
                <a:gd name="T6" fmla="*/ 9 w 9"/>
                <a:gd name="T7" fmla="*/ 30 h 42"/>
                <a:gd name="T8" fmla="*/ 8 w 9"/>
                <a:gd name="T9" fmla="*/ 26 h 42"/>
                <a:gd name="T10" fmla="*/ 8 w 9"/>
                <a:gd name="T11" fmla="*/ 22 h 42"/>
                <a:gd name="T12" fmla="*/ 8 w 9"/>
                <a:gd name="T13" fmla="*/ 17 h 42"/>
                <a:gd name="T14" fmla="*/ 8 w 9"/>
                <a:gd name="T15" fmla="*/ 13 h 42"/>
                <a:gd name="T16" fmla="*/ 8 w 9"/>
                <a:gd name="T17" fmla="*/ 8 h 42"/>
                <a:gd name="T18" fmla="*/ 8 w 9"/>
                <a:gd name="T19" fmla="*/ 4 h 42"/>
                <a:gd name="T20" fmla="*/ 7 w 9"/>
                <a:gd name="T21" fmla="*/ 0 h 42"/>
                <a:gd name="T22" fmla="*/ 0 w 9"/>
                <a:gd name="T23" fmla="*/ 1 h 42"/>
                <a:gd name="T24" fmla="*/ 0 w 9"/>
                <a:gd name="T25" fmla="*/ 5 h 42"/>
                <a:gd name="T26" fmla="*/ 1 w 9"/>
                <a:gd name="T27" fmla="*/ 9 h 42"/>
                <a:gd name="T28" fmla="*/ 1 w 9"/>
                <a:gd name="T29" fmla="*/ 13 h 42"/>
                <a:gd name="T30" fmla="*/ 1 w 9"/>
                <a:gd name="T31" fmla="*/ 17 h 42"/>
                <a:gd name="T32" fmla="*/ 1 w 9"/>
                <a:gd name="T33" fmla="*/ 22 h 42"/>
                <a:gd name="T34" fmla="*/ 1 w 9"/>
                <a:gd name="T35" fmla="*/ 26 h 42"/>
                <a:gd name="T36" fmla="*/ 1 w 9"/>
                <a:gd name="T37" fmla="*/ 30 h 42"/>
                <a:gd name="T38" fmla="*/ 1 w 9"/>
                <a:gd name="T39" fmla="*/ 34 h 42"/>
                <a:gd name="T40" fmla="*/ 1 w 9"/>
                <a:gd name="T41" fmla="*/ 38 h 42"/>
                <a:gd name="T42" fmla="*/ 1 w 9"/>
                <a:gd name="T43" fmla="*/ 42 h 42"/>
                <a:gd name="T44" fmla="*/ 9 w 9"/>
                <a:gd name="T45" fmla="*/ 42 h 42"/>
                <a:gd name="T46" fmla="*/ 9 w 9"/>
                <a:gd name="T47" fmla="*/ 42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42"/>
                <a:gd name="T74" fmla="*/ 9 w 9"/>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42">
                  <a:moveTo>
                    <a:pt x="9" y="42"/>
                  </a:moveTo>
                  <a:lnTo>
                    <a:pt x="9" y="38"/>
                  </a:lnTo>
                  <a:lnTo>
                    <a:pt x="9" y="34"/>
                  </a:lnTo>
                  <a:lnTo>
                    <a:pt x="9" y="30"/>
                  </a:lnTo>
                  <a:lnTo>
                    <a:pt x="8" y="26"/>
                  </a:lnTo>
                  <a:lnTo>
                    <a:pt x="8" y="22"/>
                  </a:lnTo>
                  <a:lnTo>
                    <a:pt x="8" y="17"/>
                  </a:lnTo>
                  <a:lnTo>
                    <a:pt x="8" y="13"/>
                  </a:lnTo>
                  <a:lnTo>
                    <a:pt x="8" y="8"/>
                  </a:lnTo>
                  <a:lnTo>
                    <a:pt x="8" y="4"/>
                  </a:lnTo>
                  <a:lnTo>
                    <a:pt x="7" y="0"/>
                  </a:lnTo>
                  <a:lnTo>
                    <a:pt x="0" y="1"/>
                  </a:lnTo>
                  <a:lnTo>
                    <a:pt x="0" y="5"/>
                  </a:lnTo>
                  <a:lnTo>
                    <a:pt x="1" y="9"/>
                  </a:lnTo>
                  <a:lnTo>
                    <a:pt x="1" y="13"/>
                  </a:lnTo>
                  <a:lnTo>
                    <a:pt x="1" y="17"/>
                  </a:lnTo>
                  <a:lnTo>
                    <a:pt x="1" y="22"/>
                  </a:lnTo>
                  <a:lnTo>
                    <a:pt x="1" y="26"/>
                  </a:lnTo>
                  <a:lnTo>
                    <a:pt x="1" y="30"/>
                  </a:lnTo>
                  <a:lnTo>
                    <a:pt x="1" y="34"/>
                  </a:lnTo>
                  <a:lnTo>
                    <a:pt x="1" y="38"/>
                  </a:lnTo>
                  <a:lnTo>
                    <a:pt x="1" y="42"/>
                  </a:lnTo>
                  <a:lnTo>
                    <a:pt x="9" y="42"/>
                  </a:lnTo>
                  <a:close/>
                </a:path>
              </a:pathLst>
            </a:custGeom>
            <a:solidFill>
              <a:srgbClr val="FFFFFF"/>
            </a:solidFill>
            <a:ln w="9525">
              <a:noFill/>
              <a:round/>
              <a:headEnd/>
              <a:tailEnd/>
            </a:ln>
          </p:spPr>
          <p:txBody>
            <a:bodyPr/>
            <a:lstStyle/>
            <a:p>
              <a:endParaRPr lang="en-US"/>
            </a:p>
          </p:txBody>
        </p:sp>
        <p:sp>
          <p:nvSpPr>
            <p:cNvPr id="22581" name="Freeform 53"/>
            <p:cNvSpPr>
              <a:spLocks/>
            </p:cNvSpPr>
            <p:nvPr/>
          </p:nvSpPr>
          <p:spPr bwMode="auto">
            <a:xfrm>
              <a:off x="4170" y="1398"/>
              <a:ext cx="233" cy="78"/>
            </a:xfrm>
            <a:custGeom>
              <a:avLst/>
              <a:gdLst/>
              <a:ahLst/>
              <a:cxnLst>
                <a:cxn ang="0">
                  <a:pos x="0" y="6"/>
                </a:cxn>
                <a:cxn ang="0">
                  <a:pos x="8" y="78"/>
                </a:cxn>
                <a:cxn ang="0">
                  <a:pos x="233" y="78"/>
                </a:cxn>
                <a:cxn ang="0">
                  <a:pos x="206" y="0"/>
                </a:cxn>
                <a:cxn ang="0">
                  <a:pos x="0" y="6"/>
                </a:cxn>
                <a:cxn ang="0">
                  <a:pos x="0" y="6"/>
                </a:cxn>
              </a:cxnLst>
              <a:rect l="0" t="0" r="r" b="b"/>
              <a:pathLst>
                <a:path w="233" h="78">
                  <a:moveTo>
                    <a:pt x="0" y="6"/>
                  </a:moveTo>
                  <a:lnTo>
                    <a:pt x="8" y="78"/>
                  </a:lnTo>
                  <a:lnTo>
                    <a:pt x="233" y="78"/>
                  </a:lnTo>
                  <a:lnTo>
                    <a:pt x="206" y="0"/>
                  </a:lnTo>
                  <a:lnTo>
                    <a:pt x="0" y="6"/>
                  </a:lnTo>
                  <a:lnTo>
                    <a:pt x="0" y="6"/>
                  </a:lnTo>
                  <a:close/>
                </a:path>
              </a:pathLst>
            </a:custGeom>
            <a:solidFill>
              <a:schemeClr val="accent6">
                <a:lumMod val="50000"/>
              </a:schemeClr>
            </a:solidFill>
            <a:ln w="9525">
              <a:noFill/>
              <a:round/>
              <a:headEnd/>
              <a:tailEnd/>
            </a:ln>
          </p:spPr>
          <p:txBody>
            <a:bodyPr/>
            <a:lstStyle/>
            <a:p>
              <a:pPr>
                <a:defRPr/>
              </a:pPr>
              <a:endParaRPr lang="en-US"/>
            </a:p>
          </p:txBody>
        </p:sp>
        <p:sp>
          <p:nvSpPr>
            <p:cNvPr id="22582" name="Freeform 54"/>
            <p:cNvSpPr>
              <a:spLocks/>
            </p:cNvSpPr>
            <p:nvPr/>
          </p:nvSpPr>
          <p:spPr bwMode="auto">
            <a:xfrm>
              <a:off x="4401" y="408"/>
              <a:ext cx="181" cy="188"/>
            </a:xfrm>
            <a:custGeom>
              <a:avLst/>
              <a:gdLst/>
              <a:ahLst/>
              <a:cxnLst>
                <a:cxn ang="0">
                  <a:pos x="121" y="115"/>
                </a:cxn>
                <a:cxn ang="0">
                  <a:pos x="128" y="111"/>
                </a:cxn>
                <a:cxn ang="0">
                  <a:pos x="133" y="107"/>
                </a:cxn>
                <a:cxn ang="0">
                  <a:pos x="147" y="96"/>
                </a:cxn>
                <a:cxn ang="0">
                  <a:pos x="168" y="68"/>
                </a:cxn>
                <a:cxn ang="0">
                  <a:pos x="179" y="35"/>
                </a:cxn>
                <a:cxn ang="0">
                  <a:pos x="175" y="1"/>
                </a:cxn>
                <a:cxn ang="0">
                  <a:pos x="168" y="20"/>
                </a:cxn>
                <a:cxn ang="0">
                  <a:pos x="163" y="51"/>
                </a:cxn>
                <a:cxn ang="0">
                  <a:pos x="147" y="80"/>
                </a:cxn>
                <a:cxn ang="0">
                  <a:pos x="130" y="96"/>
                </a:cxn>
                <a:cxn ang="0">
                  <a:pos x="126" y="99"/>
                </a:cxn>
                <a:cxn ang="0">
                  <a:pos x="121" y="102"/>
                </a:cxn>
                <a:cxn ang="0">
                  <a:pos x="116" y="104"/>
                </a:cxn>
                <a:cxn ang="0">
                  <a:pos x="99" y="110"/>
                </a:cxn>
                <a:cxn ang="0">
                  <a:pos x="91" y="110"/>
                </a:cxn>
                <a:cxn ang="0">
                  <a:pos x="82" y="108"/>
                </a:cxn>
                <a:cxn ang="0">
                  <a:pos x="74" y="106"/>
                </a:cxn>
                <a:cxn ang="0">
                  <a:pos x="64" y="99"/>
                </a:cxn>
                <a:cxn ang="0">
                  <a:pos x="59" y="89"/>
                </a:cxn>
                <a:cxn ang="0">
                  <a:pos x="59" y="77"/>
                </a:cxn>
                <a:cxn ang="0">
                  <a:pos x="68" y="73"/>
                </a:cxn>
                <a:cxn ang="0">
                  <a:pos x="79" y="73"/>
                </a:cxn>
                <a:cxn ang="0">
                  <a:pos x="90" y="77"/>
                </a:cxn>
                <a:cxn ang="0">
                  <a:pos x="97" y="85"/>
                </a:cxn>
                <a:cxn ang="0">
                  <a:pos x="102" y="92"/>
                </a:cxn>
                <a:cxn ang="0">
                  <a:pos x="105" y="100"/>
                </a:cxn>
                <a:cxn ang="0">
                  <a:pos x="105" y="106"/>
                </a:cxn>
                <a:cxn ang="0">
                  <a:pos x="105" y="107"/>
                </a:cxn>
                <a:cxn ang="0">
                  <a:pos x="105" y="107"/>
                </a:cxn>
                <a:cxn ang="0">
                  <a:pos x="105" y="108"/>
                </a:cxn>
                <a:cxn ang="0">
                  <a:pos x="111" y="88"/>
                </a:cxn>
                <a:cxn ang="0">
                  <a:pos x="97" y="69"/>
                </a:cxn>
                <a:cxn ang="0">
                  <a:pos x="74" y="61"/>
                </a:cxn>
                <a:cxn ang="0">
                  <a:pos x="53" y="68"/>
                </a:cxn>
                <a:cxn ang="0">
                  <a:pos x="48" y="76"/>
                </a:cxn>
                <a:cxn ang="0">
                  <a:pos x="46" y="85"/>
                </a:cxn>
                <a:cxn ang="0">
                  <a:pos x="49" y="95"/>
                </a:cxn>
                <a:cxn ang="0">
                  <a:pos x="56" y="106"/>
                </a:cxn>
                <a:cxn ang="0">
                  <a:pos x="65" y="114"/>
                </a:cxn>
                <a:cxn ang="0">
                  <a:pos x="76" y="119"/>
                </a:cxn>
                <a:cxn ang="0">
                  <a:pos x="86" y="119"/>
                </a:cxn>
                <a:cxn ang="0">
                  <a:pos x="93" y="121"/>
                </a:cxn>
                <a:cxn ang="0">
                  <a:pos x="99" y="119"/>
                </a:cxn>
                <a:cxn ang="0">
                  <a:pos x="99" y="133"/>
                </a:cxn>
                <a:cxn ang="0">
                  <a:pos x="76" y="161"/>
                </a:cxn>
                <a:cxn ang="0">
                  <a:pos x="41" y="176"/>
                </a:cxn>
                <a:cxn ang="0">
                  <a:pos x="2" y="172"/>
                </a:cxn>
                <a:cxn ang="0">
                  <a:pos x="17" y="186"/>
                </a:cxn>
                <a:cxn ang="0">
                  <a:pos x="41" y="186"/>
                </a:cxn>
                <a:cxn ang="0">
                  <a:pos x="64" y="180"/>
                </a:cxn>
                <a:cxn ang="0">
                  <a:pos x="84" y="168"/>
                </a:cxn>
                <a:cxn ang="0">
                  <a:pos x="99" y="153"/>
                </a:cxn>
                <a:cxn ang="0">
                  <a:pos x="110" y="137"/>
                </a:cxn>
                <a:cxn ang="0">
                  <a:pos x="116" y="117"/>
                </a:cxn>
              </a:cxnLst>
              <a:rect l="0" t="0" r="r" b="b"/>
              <a:pathLst>
                <a:path w="181" h="187">
                  <a:moveTo>
                    <a:pt x="116" y="117"/>
                  </a:moveTo>
                  <a:lnTo>
                    <a:pt x="118" y="117"/>
                  </a:lnTo>
                  <a:lnTo>
                    <a:pt x="121" y="115"/>
                  </a:lnTo>
                  <a:lnTo>
                    <a:pt x="122" y="114"/>
                  </a:lnTo>
                  <a:lnTo>
                    <a:pt x="125" y="112"/>
                  </a:lnTo>
                  <a:lnTo>
                    <a:pt x="128" y="111"/>
                  </a:lnTo>
                  <a:lnTo>
                    <a:pt x="129" y="111"/>
                  </a:lnTo>
                  <a:lnTo>
                    <a:pt x="132" y="110"/>
                  </a:lnTo>
                  <a:lnTo>
                    <a:pt x="133" y="107"/>
                  </a:lnTo>
                  <a:lnTo>
                    <a:pt x="136" y="106"/>
                  </a:lnTo>
                  <a:lnTo>
                    <a:pt x="137" y="104"/>
                  </a:lnTo>
                  <a:lnTo>
                    <a:pt x="147" y="96"/>
                  </a:lnTo>
                  <a:lnTo>
                    <a:pt x="155" y="88"/>
                  </a:lnTo>
                  <a:lnTo>
                    <a:pt x="163" y="79"/>
                  </a:lnTo>
                  <a:lnTo>
                    <a:pt x="168" y="68"/>
                  </a:lnTo>
                  <a:lnTo>
                    <a:pt x="174" y="57"/>
                  </a:lnTo>
                  <a:lnTo>
                    <a:pt x="178" y="47"/>
                  </a:lnTo>
                  <a:lnTo>
                    <a:pt x="179" y="35"/>
                  </a:lnTo>
                  <a:lnTo>
                    <a:pt x="181" y="24"/>
                  </a:lnTo>
                  <a:lnTo>
                    <a:pt x="179" y="14"/>
                  </a:lnTo>
                  <a:lnTo>
                    <a:pt x="175" y="1"/>
                  </a:lnTo>
                  <a:lnTo>
                    <a:pt x="164" y="0"/>
                  </a:lnTo>
                  <a:lnTo>
                    <a:pt x="167" y="11"/>
                  </a:lnTo>
                  <a:lnTo>
                    <a:pt x="168" y="20"/>
                  </a:lnTo>
                  <a:lnTo>
                    <a:pt x="167" y="31"/>
                  </a:lnTo>
                  <a:lnTo>
                    <a:pt x="166" y="42"/>
                  </a:lnTo>
                  <a:lnTo>
                    <a:pt x="163" y="51"/>
                  </a:lnTo>
                  <a:lnTo>
                    <a:pt x="159" y="61"/>
                  </a:lnTo>
                  <a:lnTo>
                    <a:pt x="153" y="70"/>
                  </a:lnTo>
                  <a:lnTo>
                    <a:pt x="147" y="80"/>
                  </a:lnTo>
                  <a:lnTo>
                    <a:pt x="140" y="88"/>
                  </a:lnTo>
                  <a:lnTo>
                    <a:pt x="132" y="95"/>
                  </a:lnTo>
                  <a:lnTo>
                    <a:pt x="130" y="96"/>
                  </a:lnTo>
                  <a:lnTo>
                    <a:pt x="129" y="98"/>
                  </a:lnTo>
                  <a:lnTo>
                    <a:pt x="128" y="99"/>
                  </a:lnTo>
                  <a:lnTo>
                    <a:pt x="126" y="99"/>
                  </a:lnTo>
                  <a:lnTo>
                    <a:pt x="125" y="100"/>
                  </a:lnTo>
                  <a:lnTo>
                    <a:pt x="122" y="102"/>
                  </a:lnTo>
                  <a:lnTo>
                    <a:pt x="121" y="102"/>
                  </a:lnTo>
                  <a:lnTo>
                    <a:pt x="120" y="103"/>
                  </a:lnTo>
                  <a:lnTo>
                    <a:pt x="118" y="104"/>
                  </a:lnTo>
                  <a:lnTo>
                    <a:pt x="116" y="104"/>
                  </a:lnTo>
                  <a:lnTo>
                    <a:pt x="105" y="108"/>
                  </a:lnTo>
                  <a:lnTo>
                    <a:pt x="102" y="108"/>
                  </a:lnTo>
                  <a:lnTo>
                    <a:pt x="99" y="110"/>
                  </a:lnTo>
                  <a:lnTo>
                    <a:pt x="97" y="110"/>
                  </a:lnTo>
                  <a:lnTo>
                    <a:pt x="94" y="110"/>
                  </a:lnTo>
                  <a:lnTo>
                    <a:pt x="91" y="110"/>
                  </a:lnTo>
                  <a:lnTo>
                    <a:pt x="88" y="110"/>
                  </a:lnTo>
                  <a:lnTo>
                    <a:pt x="84" y="108"/>
                  </a:lnTo>
                  <a:lnTo>
                    <a:pt x="82" y="108"/>
                  </a:lnTo>
                  <a:lnTo>
                    <a:pt x="79" y="108"/>
                  </a:lnTo>
                  <a:lnTo>
                    <a:pt x="76" y="107"/>
                  </a:lnTo>
                  <a:lnTo>
                    <a:pt x="74" y="106"/>
                  </a:lnTo>
                  <a:lnTo>
                    <a:pt x="69" y="104"/>
                  </a:lnTo>
                  <a:lnTo>
                    <a:pt x="67" y="102"/>
                  </a:lnTo>
                  <a:lnTo>
                    <a:pt x="64" y="99"/>
                  </a:lnTo>
                  <a:lnTo>
                    <a:pt x="61" y="96"/>
                  </a:lnTo>
                  <a:lnTo>
                    <a:pt x="60" y="92"/>
                  </a:lnTo>
                  <a:lnTo>
                    <a:pt x="59" y="89"/>
                  </a:lnTo>
                  <a:lnTo>
                    <a:pt x="57" y="85"/>
                  </a:lnTo>
                  <a:lnTo>
                    <a:pt x="57" y="81"/>
                  </a:lnTo>
                  <a:lnTo>
                    <a:pt x="59" y="77"/>
                  </a:lnTo>
                  <a:lnTo>
                    <a:pt x="61" y="76"/>
                  </a:lnTo>
                  <a:lnTo>
                    <a:pt x="65" y="75"/>
                  </a:lnTo>
                  <a:lnTo>
                    <a:pt x="68" y="73"/>
                  </a:lnTo>
                  <a:lnTo>
                    <a:pt x="72" y="73"/>
                  </a:lnTo>
                  <a:lnTo>
                    <a:pt x="76" y="73"/>
                  </a:lnTo>
                  <a:lnTo>
                    <a:pt x="79" y="73"/>
                  </a:lnTo>
                  <a:lnTo>
                    <a:pt x="83" y="75"/>
                  </a:lnTo>
                  <a:lnTo>
                    <a:pt x="86" y="76"/>
                  </a:lnTo>
                  <a:lnTo>
                    <a:pt x="90" y="77"/>
                  </a:lnTo>
                  <a:lnTo>
                    <a:pt x="93" y="80"/>
                  </a:lnTo>
                  <a:lnTo>
                    <a:pt x="95" y="83"/>
                  </a:lnTo>
                  <a:lnTo>
                    <a:pt x="97" y="85"/>
                  </a:lnTo>
                  <a:lnTo>
                    <a:pt x="99" y="87"/>
                  </a:lnTo>
                  <a:lnTo>
                    <a:pt x="101" y="89"/>
                  </a:lnTo>
                  <a:lnTo>
                    <a:pt x="102" y="92"/>
                  </a:lnTo>
                  <a:lnTo>
                    <a:pt x="103" y="95"/>
                  </a:lnTo>
                  <a:lnTo>
                    <a:pt x="103" y="98"/>
                  </a:lnTo>
                  <a:lnTo>
                    <a:pt x="105" y="100"/>
                  </a:lnTo>
                  <a:lnTo>
                    <a:pt x="105" y="103"/>
                  </a:lnTo>
                  <a:lnTo>
                    <a:pt x="105" y="106"/>
                  </a:lnTo>
                  <a:lnTo>
                    <a:pt x="105" y="106"/>
                  </a:lnTo>
                  <a:lnTo>
                    <a:pt x="105" y="107"/>
                  </a:lnTo>
                  <a:lnTo>
                    <a:pt x="105" y="107"/>
                  </a:lnTo>
                  <a:lnTo>
                    <a:pt x="105" y="107"/>
                  </a:lnTo>
                  <a:lnTo>
                    <a:pt x="105" y="107"/>
                  </a:lnTo>
                  <a:lnTo>
                    <a:pt x="105" y="107"/>
                  </a:lnTo>
                  <a:lnTo>
                    <a:pt x="105" y="107"/>
                  </a:lnTo>
                  <a:lnTo>
                    <a:pt x="105" y="108"/>
                  </a:lnTo>
                  <a:lnTo>
                    <a:pt x="105" y="108"/>
                  </a:lnTo>
                  <a:lnTo>
                    <a:pt x="105" y="108"/>
                  </a:lnTo>
                  <a:lnTo>
                    <a:pt x="116" y="104"/>
                  </a:lnTo>
                  <a:lnTo>
                    <a:pt x="114" y="96"/>
                  </a:lnTo>
                  <a:lnTo>
                    <a:pt x="111" y="88"/>
                  </a:lnTo>
                  <a:lnTo>
                    <a:pt x="107" y="81"/>
                  </a:lnTo>
                  <a:lnTo>
                    <a:pt x="102" y="75"/>
                  </a:lnTo>
                  <a:lnTo>
                    <a:pt x="97" y="69"/>
                  </a:lnTo>
                  <a:lnTo>
                    <a:pt x="90" y="65"/>
                  </a:lnTo>
                  <a:lnTo>
                    <a:pt x="82" y="62"/>
                  </a:lnTo>
                  <a:lnTo>
                    <a:pt x="74" y="61"/>
                  </a:lnTo>
                  <a:lnTo>
                    <a:pt x="64" y="62"/>
                  </a:lnTo>
                  <a:lnTo>
                    <a:pt x="56" y="65"/>
                  </a:lnTo>
                  <a:lnTo>
                    <a:pt x="53" y="68"/>
                  </a:lnTo>
                  <a:lnTo>
                    <a:pt x="50" y="69"/>
                  </a:lnTo>
                  <a:lnTo>
                    <a:pt x="49" y="72"/>
                  </a:lnTo>
                  <a:lnTo>
                    <a:pt x="48" y="76"/>
                  </a:lnTo>
                  <a:lnTo>
                    <a:pt x="46" y="79"/>
                  </a:lnTo>
                  <a:lnTo>
                    <a:pt x="46" y="83"/>
                  </a:lnTo>
                  <a:lnTo>
                    <a:pt x="46" y="85"/>
                  </a:lnTo>
                  <a:lnTo>
                    <a:pt x="46" y="88"/>
                  </a:lnTo>
                  <a:lnTo>
                    <a:pt x="48" y="92"/>
                  </a:lnTo>
                  <a:lnTo>
                    <a:pt x="49" y="95"/>
                  </a:lnTo>
                  <a:lnTo>
                    <a:pt x="52" y="99"/>
                  </a:lnTo>
                  <a:lnTo>
                    <a:pt x="53" y="103"/>
                  </a:lnTo>
                  <a:lnTo>
                    <a:pt x="56" y="106"/>
                  </a:lnTo>
                  <a:lnTo>
                    <a:pt x="59" y="108"/>
                  </a:lnTo>
                  <a:lnTo>
                    <a:pt x="61" y="111"/>
                  </a:lnTo>
                  <a:lnTo>
                    <a:pt x="65" y="114"/>
                  </a:lnTo>
                  <a:lnTo>
                    <a:pt x="68" y="117"/>
                  </a:lnTo>
                  <a:lnTo>
                    <a:pt x="72" y="118"/>
                  </a:lnTo>
                  <a:lnTo>
                    <a:pt x="76" y="119"/>
                  </a:lnTo>
                  <a:lnTo>
                    <a:pt x="80" y="119"/>
                  </a:lnTo>
                  <a:lnTo>
                    <a:pt x="83" y="119"/>
                  </a:lnTo>
                  <a:lnTo>
                    <a:pt x="86" y="119"/>
                  </a:lnTo>
                  <a:lnTo>
                    <a:pt x="87" y="121"/>
                  </a:lnTo>
                  <a:lnTo>
                    <a:pt x="90" y="121"/>
                  </a:lnTo>
                  <a:lnTo>
                    <a:pt x="93" y="121"/>
                  </a:lnTo>
                  <a:lnTo>
                    <a:pt x="95" y="121"/>
                  </a:lnTo>
                  <a:lnTo>
                    <a:pt x="97" y="119"/>
                  </a:lnTo>
                  <a:lnTo>
                    <a:pt x="99" y="119"/>
                  </a:lnTo>
                  <a:lnTo>
                    <a:pt x="102" y="119"/>
                  </a:lnTo>
                  <a:lnTo>
                    <a:pt x="103" y="119"/>
                  </a:lnTo>
                  <a:lnTo>
                    <a:pt x="99" y="133"/>
                  </a:lnTo>
                  <a:lnTo>
                    <a:pt x="94" y="144"/>
                  </a:lnTo>
                  <a:lnTo>
                    <a:pt x="86" y="153"/>
                  </a:lnTo>
                  <a:lnTo>
                    <a:pt x="76" y="161"/>
                  </a:lnTo>
                  <a:lnTo>
                    <a:pt x="65" y="168"/>
                  </a:lnTo>
                  <a:lnTo>
                    <a:pt x="55" y="172"/>
                  </a:lnTo>
                  <a:lnTo>
                    <a:pt x="41" y="176"/>
                  </a:lnTo>
                  <a:lnTo>
                    <a:pt x="29" y="176"/>
                  </a:lnTo>
                  <a:lnTo>
                    <a:pt x="15" y="175"/>
                  </a:lnTo>
                  <a:lnTo>
                    <a:pt x="2" y="172"/>
                  </a:lnTo>
                  <a:lnTo>
                    <a:pt x="0" y="183"/>
                  </a:lnTo>
                  <a:lnTo>
                    <a:pt x="8" y="186"/>
                  </a:lnTo>
                  <a:lnTo>
                    <a:pt x="17" y="186"/>
                  </a:lnTo>
                  <a:lnTo>
                    <a:pt x="25" y="187"/>
                  </a:lnTo>
                  <a:lnTo>
                    <a:pt x="33" y="187"/>
                  </a:lnTo>
                  <a:lnTo>
                    <a:pt x="41" y="186"/>
                  </a:lnTo>
                  <a:lnTo>
                    <a:pt x="48" y="184"/>
                  </a:lnTo>
                  <a:lnTo>
                    <a:pt x="56" y="183"/>
                  </a:lnTo>
                  <a:lnTo>
                    <a:pt x="64" y="180"/>
                  </a:lnTo>
                  <a:lnTo>
                    <a:pt x="71" y="176"/>
                  </a:lnTo>
                  <a:lnTo>
                    <a:pt x="79" y="172"/>
                  </a:lnTo>
                  <a:lnTo>
                    <a:pt x="84" y="168"/>
                  </a:lnTo>
                  <a:lnTo>
                    <a:pt x="90" y="164"/>
                  </a:lnTo>
                  <a:lnTo>
                    <a:pt x="95" y="159"/>
                  </a:lnTo>
                  <a:lnTo>
                    <a:pt x="99" y="153"/>
                  </a:lnTo>
                  <a:lnTo>
                    <a:pt x="103" y="148"/>
                  </a:lnTo>
                  <a:lnTo>
                    <a:pt x="107" y="142"/>
                  </a:lnTo>
                  <a:lnTo>
                    <a:pt x="110" y="137"/>
                  </a:lnTo>
                  <a:lnTo>
                    <a:pt x="113" y="130"/>
                  </a:lnTo>
                  <a:lnTo>
                    <a:pt x="114" y="123"/>
                  </a:lnTo>
                  <a:lnTo>
                    <a:pt x="116" y="117"/>
                  </a:lnTo>
                  <a:lnTo>
                    <a:pt x="116" y="117"/>
                  </a:lnTo>
                  <a:close/>
                </a:path>
              </a:pathLst>
            </a:custGeom>
            <a:solidFill>
              <a:schemeClr val="accent6">
                <a:lumMod val="50000"/>
              </a:schemeClr>
            </a:solidFill>
            <a:ln w="9525">
              <a:noFill/>
              <a:round/>
              <a:headEnd/>
              <a:tailEnd/>
            </a:ln>
          </p:spPr>
          <p:txBody>
            <a:bodyPr/>
            <a:lstStyle/>
            <a:p>
              <a:pPr>
                <a:defRPr/>
              </a:pPr>
              <a:endParaRPr lang="en-US"/>
            </a:p>
          </p:txBody>
        </p:sp>
        <p:sp>
          <p:nvSpPr>
            <p:cNvPr id="22583" name="Freeform 55"/>
            <p:cNvSpPr>
              <a:spLocks/>
            </p:cNvSpPr>
            <p:nvPr/>
          </p:nvSpPr>
          <p:spPr bwMode="auto">
            <a:xfrm>
              <a:off x="4489" y="243"/>
              <a:ext cx="144" cy="149"/>
            </a:xfrm>
            <a:custGeom>
              <a:avLst/>
              <a:gdLst/>
              <a:ahLst/>
              <a:cxnLst>
                <a:cxn ang="0">
                  <a:pos x="116" y="69"/>
                </a:cxn>
                <a:cxn ang="0">
                  <a:pos x="121" y="61"/>
                </a:cxn>
                <a:cxn ang="0">
                  <a:pos x="131" y="48"/>
                </a:cxn>
                <a:cxn ang="0">
                  <a:pos x="139" y="35"/>
                </a:cxn>
                <a:cxn ang="0">
                  <a:pos x="144" y="25"/>
                </a:cxn>
                <a:cxn ang="0">
                  <a:pos x="140" y="20"/>
                </a:cxn>
                <a:cxn ang="0">
                  <a:pos x="129" y="20"/>
                </a:cxn>
                <a:cxn ang="0">
                  <a:pos x="114" y="24"/>
                </a:cxn>
                <a:cxn ang="0">
                  <a:pos x="101" y="28"/>
                </a:cxn>
                <a:cxn ang="0">
                  <a:pos x="91" y="31"/>
                </a:cxn>
                <a:cxn ang="0">
                  <a:pos x="90" y="30"/>
                </a:cxn>
                <a:cxn ang="0">
                  <a:pos x="84" y="24"/>
                </a:cxn>
                <a:cxn ang="0">
                  <a:pos x="76" y="15"/>
                </a:cxn>
                <a:cxn ang="0">
                  <a:pos x="68" y="5"/>
                </a:cxn>
                <a:cxn ang="0">
                  <a:pos x="60" y="0"/>
                </a:cxn>
                <a:cxn ang="0">
                  <a:pos x="56" y="2"/>
                </a:cxn>
                <a:cxn ang="0">
                  <a:pos x="53" y="12"/>
                </a:cxn>
                <a:cxn ang="0">
                  <a:pos x="52" y="28"/>
                </a:cxn>
                <a:cxn ang="0">
                  <a:pos x="53" y="43"/>
                </a:cxn>
                <a:cxn ang="0">
                  <a:pos x="53" y="53"/>
                </a:cxn>
                <a:cxn ang="0">
                  <a:pos x="52" y="54"/>
                </a:cxn>
                <a:cxn ang="0">
                  <a:pos x="42" y="58"/>
                </a:cxn>
                <a:cxn ang="0">
                  <a:pos x="28" y="62"/>
                </a:cxn>
                <a:cxn ang="0">
                  <a:pos x="13" y="67"/>
                </a:cxn>
                <a:cxn ang="0">
                  <a:pos x="2" y="73"/>
                </a:cxn>
                <a:cxn ang="0">
                  <a:pos x="2" y="78"/>
                </a:cxn>
                <a:cxn ang="0">
                  <a:pos x="13" y="84"/>
                </a:cxn>
                <a:cxn ang="0">
                  <a:pos x="28" y="89"/>
                </a:cxn>
                <a:cxn ang="0">
                  <a:pos x="42" y="93"/>
                </a:cxn>
                <a:cxn ang="0">
                  <a:pos x="52" y="96"/>
                </a:cxn>
                <a:cxn ang="0">
                  <a:pos x="53" y="97"/>
                </a:cxn>
                <a:cxn ang="0">
                  <a:pos x="55" y="108"/>
                </a:cxn>
                <a:cxn ang="0">
                  <a:pos x="56" y="123"/>
                </a:cxn>
                <a:cxn ang="0">
                  <a:pos x="59" y="138"/>
                </a:cxn>
                <a:cxn ang="0">
                  <a:pos x="63" y="147"/>
                </a:cxn>
                <a:cxn ang="0">
                  <a:pos x="67" y="147"/>
                </a:cxn>
                <a:cxn ang="0">
                  <a:pos x="74" y="139"/>
                </a:cxn>
                <a:cxn ang="0">
                  <a:pos x="82" y="127"/>
                </a:cxn>
                <a:cxn ang="0">
                  <a:pos x="89" y="115"/>
                </a:cxn>
                <a:cxn ang="0">
                  <a:pos x="93" y="107"/>
                </a:cxn>
                <a:cxn ang="0">
                  <a:pos x="94" y="107"/>
                </a:cxn>
                <a:cxn ang="0">
                  <a:pos x="102" y="109"/>
                </a:cxn>
                <a:cxn ang="0">
                  <a:pos x="114" y="115"/>
                </a:cxn>
                <a:cxn ang="0">
                  <a:pos x="128" y="120"/>
                </a:cxn>
                <a:cxn ang="0">
                  <a:pos x="137" y="122"/>
                </a:cxn>
                <a:cxn ang="0">
                  <a:pos x="141" y="118"/>
                </a:cxn>
                <a:cxn ang="0">
                  <a:pos x="137" y="107"/>
                </a:cxn>
                <a:cxn ang="0">
                  <a:pos x="129" y="93"/>
                </a:cxn>
                <a:cxn ang="0">
                  <a:pos x="121" y="80"/>
                </a:cxn>
                <a:cxn ang="0">
                  <a:pos x="116" y="72"/>
                </a:cxn>
                <a:cxn ang="0">
                  <a:pos x="114" y="70"/>
                </a:cxn>
              </a:cxnLst>
              <a:rect l="0" t="0" r="r" b="b"/>
              <a:pathLst>
                <a:path w="144" h="149">
                  <a:moveTo>
                    <a:pt x="114" y="70"/>
                  </a:moveTo>
                  <a:lnTo>
                    <a:pt x="116" y="69"/>
                  </a:lnTo>
                  <a:lnTo>
                    <a:pt x="118" y="66"/>
                  </a:lnTo>
                  <a:lnTo>
                    <a:pt x="121" y="61"/>
                  </a:lnTo>
                  <a:lnTo>
                    <a:pt x="126" y="55"/>
                  </a:lnTo>
                  <a:lnTo>
                    <a:pt x="131" y="48"/>
                  </a:lnTo>
                  <a:lnTo>
                    <a:pt x="135" y="42"/>
                  </a:lnTo>
                  <a:lnTo>
                    <a:pt x="139" y="35"/>
                  </a:lnTo>
                  <a:lnTo>
                    <a:pt x="141" y="30"/>
                  </a:lnTo>
                  <a:lnTo>
                    <a:pt x="144" y="25"/>
                  </a:lnTo>
                  <a:lnTo>
                    <a:pt x="143" y="21"/>
                  </a:lnTo>
                  <a:lnTo>
                    <a:pt x="140" y="20"/>
                  </a:lnTo>
                  <a:lnTo>
                    <a:pt x="135" y="20"/>
                  </a:lnTo>
                  <a:lnTo>
                    <a:pt x="129" y="20"/>
                  </a:lnTo>
                  <a:lnTo>
                    <a:pt x="122" y="21"/>
                  </a:lnTo>
                  <a:lnTo>
                    <a:pt x="114" y="24"/>
                  </a:lnTo>
                  <a:lnTo>
                    <a:pt x="107" y="25"/>
                  </a:lnTo>
                  <a:lnTo>
                    <a:pt x="101" y="28"/>
                  </a:lnTo>
                  <a:lnTo>
                    <a:pt x="95" y="30"/>
                  </a:lnTo>
                  <a:lnTo>
                    <a:pt x="91" y="31"/>
                  </a:lnTo>
                  <a:lnTo>
                    <a:pt x="90" y="31"/>
                  </a:lnTo>
                  <a:lnTo>
                    <a:pt x="90" y="30"/>
                  </a:lnTo>
                  <a:lnTo>
                    <a:pt x="87" y="28"/>
                  </a:lnTo>
                  <a:lnTo>
                    <a:pt x="84" y="24"/>
                  </a:lnTo>
                  <a:lnTo>
                    <a:pt x="80" y="20"/>
                  </a:lnTo>
                  <a:lnTo>
                    <a:pt x="76" y="15"/>
                  </a:lnTo>
                  <a:lnTo>
                    <a:pt x="72" y="11"/>
                  </a:lnTo>
                  <a:lnTo>
                    <a:pt x="68" y="5"/>
                  </a:lnTo>
                  <a:lnTo>
                    <a:pt x="64" y="2"/>
                  </a:lnTo>
                  <a:lnTo>
                    <a:pt x="60" y="0"/>
                  </a:lnTo>
                  <a:lnTo>
                    <a:pt x="57" y="0"/>
                  </a:lnTo>
                  <a:lnTo>
                    <a:pt x="56" y="2"/>
                  </a:lnTo>
                  <a:lnTo>
                    <a:pt x="55" y="6"/>
                  </a:lnTo>
                  <a:lnTo>
                    <a:pt x="53" y="12"/>
                  </a:lnTo>
                  <a:lnTo>
                    <a:pt x="53" y="20"/>
                  </a:lnTo>
                  <a:lnTo>
                    <a:pt x="52" y="28"/>
                  </a:lnTo>
                  <a:lnTo>
                    <a:pt x="52" y="35"/>
                  </a:lnTo>
                  <a:lnTo>
                    <a:pt x="53" y="43"/>
                  </a:lnTo>
                  <a:lnTo>
                    <a:pt x="53" y="48"/>
                  </a:lnTo>
                  <a:lnTo>
                    <a:pt x="53" y="53"/>
                  </a:lnTo>
                  <a:lnTo>
                    <a:pt x="53" y="54"/>
                  </a:lnTo>
                  <a:lnTo>
                    <a:pt x="52" y="54"/>
                  </a:lnTo>
                  <a:lnTo>
                    <a:pt x="48" y="55"/>
                  </a:lnTo>
                  <a:lnTo>
                    <a:pt x="42" y="58"/>
                  </a:lnTo>
                  <a:lnTo>
                    <a:pt x="34" y="59"/>
                  </a:lnTo>
                  <a:lnTo>
                    <a:pt x="28" y="62"/>
                  </a:lnTo>
                  <a:lnTo>
                    <a:pt x="19" y="65"/>
                  </a:lnTo>
                  <a:lnTo>
                    <a:pt x="13" y="67"/>
                  </a:lnTo>
                  <a:lnTo>
                    <a:pt x="6" y="70"/>
                  </a:lnTo>
                  <a:lnTo>
                    <a:pt x="2" y="73"/>
                  </a:lnTo>
                  <a:lnTo>
                    <a:pt x="0" y="76"/>
                  </a:lnTo>
                  <a:lnTo>
                    <a:pt x="2" y="78"/>
                  </a:lnTo>
                  <a:lnTo>
                    <a:pt x="6" y="81"/>
                  </a:lnTo>
                  <a:lnTo>
                    <a:pt x="13" y="84"/>
                  </a:lnTo>
                  <a:lnTo>
                    <a:pt x="19" y="86"/>
                  </a:lnTo>
                  <a:lnTo>
                    <a:pt x="28" y="89"/>
                  </a:lnTo>
                  <a:lnTo>
                    <a:pt x="34" y="90"/>
                  </a:lnTo>
                  <a:lnTo>
                    <a:pt x="42" y="93"/>
                  </a:lnTo>
                  <a:lnTo>
                    <a:pt x="48" y="95"/>
                  </a:lnTo>
                  <a:lnTo>
                    <a:pt x="52" y="96"/>
                  </a:lnTo>
                  <a:lnTo>
                    <a:pt x="53" y="96"/>
                  </a:lnTo>
                  <a:lnTo>
                    <a:pt x="53" y="97"/>
                  </a:lnTo>
                  <a:lnTo>
                    <a:pt x="53" y="101"/>
                  </a:lnTo>
                  <a:lnTo>
                    <a:pt x="55" y="108"/>
                  </a:lnTo>
                  <a:lnTo>
                    <a:pt x="55" y="115"/>
                  </a:lnTo>
                  <a:lnTo>
                    <a:pt x="56" y="123"/>
                  </a:lnTo>
                  <a:lnTo>
                    <a:pt x="57" y="131"/>
                  </a:lnTo>
                  <a:lnTo>
                    <a:pt x="59" y="138"/>
                  </a:lnTo>
                  <a:lnTo>
                    <a:pt x="60" y="145"/>
                  </a:lnTo>
                  <a:lnTo>
                    <a:pt x="63" y="147"/>
                  </a:lnTo>
                  <a:lnTo>
                    <a:pt x="64" y="149"/>
                  </a:lnTo>
                  <a:lnTo>
                    <a:pt x="67" y="147"/>
                  </a:lnTo>
                  <a:lnTo>
                    <a:pt x="70" y="143"/>
                  </a:lnTo>
                  <a:lnTo>
                    <a:pt x="74" y="139"/>
                  </a:lnTo>
                  <a:lnTo>
                    <a:pt x="78" y="132"/>
                  </a:lnTo>
                  <a:lnTo>
                    <a:pt x="82" y="127"/>
                  </a:lnTo>
                  <a:lnTo>
                    <a:pt x="84" y="120"/>
                  </a:lnTo>
                  <a:lnTo>
                    <a:pt x="89" y="115"/>
                  </a:lnTo>
                  <a:lnTo>
                    <a:pt x="90" y="109"/>
                  </a:lnTo>
                  <a:lnTo>
                    <a:pt x="93" y="107"/>
                  </a:lnTo>
                  <a:lnTo>
                    <a:pt x="93" y="105"/>
                  </a:lnTo>
                  <a:lnTo>
                    <a:pt x="94" y="107"/>
                  </a:lnTo>
                  <a:lnTo>
                    <a:pt x="97" y="108"/>
                  </a:lnTo>
                  <a:lnTo>
                    <a:pt x="102" y="109"/>
                  </a:lnTo>
                  <a:lnTo>
                    <a:pt x="107" y="112"/>
                  </a:lnTo>
                  <a:lnTo>
                    <a:pt x="114" y="115"/>
                  </a:lnTo>
                  <a:lnTo>
                    <a:pt x="121" y="118"/>
                  </a:lnTo>
                  <a:lnTo>
                    <a:pt x="128" y="120"/>
                  </a:lnTo>
                  <a:lnTo>
                    <a:pt x="133" y="122"/>
                  </a:lnTo>
                  <a:lnTo>
                    <a:pt x="137" y="122"/>
                  </a:lnTo>
                  <a:lnTo>
                    <a:pt x="140" y="120"/>
                  </a:lnTo>
                  <a:lnTo>
                    <a:pt x="141" y="118"/>
                  </a:lnTo>
                  <a:lnTo>
                    <a:pt x="140" y="114"/>
                  </a:lnTo>
                  <a:lnTo>
                    <a:pt x="137" y="107"/>
                  </a:lnTo>
                  <a:lnTo>
                    <a:pt x="133" y="100"/>
                  </a:lnTo>
                  <a:lnTo>
                    <a:pt x="129" y="93"/>
                  </a:lnTo>
                  <a:lnTo>
                    <a:pt x="125" y="86"/>
                  </a:lnTo>
                  <a:lnTo>
                    <a:pt x="121" y="80"/>
                  </a:lnTo>
                  <a:lnTo>
                    <a:pt x="118" y="76"/>
                  </a:lnTo>
                  <a:lnTo>
                    <a:pt x="116" y="72"/>
                  </a:lnTo>
                  <a:lnTo>
                    <a:pt x="114" y="70"/>
                  </a:lnTo>
                  <a:lnTo>
                    <a:pt x="114" y="70"/>
                  </a:lnTo>
                  <a:close/>
                </a:path>
              </a:pathLst>
            </a:custGeom>
            <a:solidFill>
              <a:schemeClr val="accent6">
                <a:lumMod val="50000"/>
              </a:schemeClr>
            </a:solidFill>
            <a:ln w="9525">
              <a:noFill/>
              <a:round/>
              <a:headEnd/>
              <a:tailEnd/>
            </a:ln>
          </p:spPr>
          <p:txBody>
            <a:bodyPr/>
            <a:lstStyle/>
            <a:p>
              <a:pPr>
                <a:defRPr/>
              </a:pPr>
              <a:endParaRPr lang="en-US"/>
            </a:p>
          </p:txBody>
        </p:sp>
      </p:grpSp>
    </p:spTree>
    <p:extLst>
      <p:ext uri="{BB962C8B-B14F-4D97-AF65-F5344CB8AC3E}">
        <p14:creationId xmlns:p14="http://schemas.microsoft.com/office/powerpoint/2010/main" val="1419373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710" name="Group 38"/>
          <p:cNvGraphicFramePr>
            <a:graphicFrameLocks noGrp="1"/>
          </p:cNvGraphicFramePr>
          <p:nvPr>
            <p:ph idx="4294967295"/>
            <p:extLst>
              <p:ext uri="{D42A27DB-BD31-4B8C-83A1-F6EECF244321}">
                <p14:modId xmlns:p14="http://schemas.microsoft.com/office/powerpoint/2010/main" val="2777071708"/>
              </p:ext>
            </p:extLst>
          </p:nvPr>
        </p:nvGraphicFramePr>
        <p:xfrm>
          <a:off x="520700" y="1039812"/>
          <a:ext cx="8102600" cy="4778376"/>
        </p:xfrm>
        <a:graphic>
          <a:graphicData uri="http://schemas.openxmlformats.org/drawingml/2006/table">
            <a:tbl>
              <a:tblPr/>
              <a:tblGrid>
                <a:gridCol w="403225"/>
                <a:gridCol w="1852612"/>
                <a:gridCol w="1852613"/>
                <a:gridCol w="1852612"/>
                <a:gridCol w="1852613"/>
                <a:gridCol w="288925"/>
              </a:tblGrid>
              <a:tr h="2389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A</a:t>
                      </a:r>
                    </a:p>
                  </a:txBody>
                  <a:tcPr anchor="ctr" horzOverflow="overflow">
                    <a:lnL cap="flat">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dirty="0" smtClean="0">
                        <a:ln>
                          <a:noFill/>
                        </a:ln>
                        <a:solidFill>
                          <a:schemeClr val="tx1"/>
                        </a:solidFill>
                        <a:effectLst/>
                        <a:latin typeface="Arial" charset="0"/>
                      </a:endParaRPr>
                    </a:p>
                  </a:txBody>
                  <a:tcPr anchor="ctr" horzOverflow="overflow">
                    <a:lnL>
                      <a:noFill/>
                    </a:lnL>
                    <a:lnR w="38100" cap="flat" cmpd="sng" algn="ctr">
                      <a:solidFill>
                        <a:srgbClr val="7BA62B"/>
                      </a:solidFill>
                      <a:prstDash val="solid"/>
                      <a:round/>
                      <a:headEnd type="none" w="med" len="med"/>
                      <a:tailEnd type="none" w="med" len="med"/>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38100" cap="flat" cmpd="sng" algn="ctr">
                      <a:solidFill>
                        <a:srgbClr val="7BA62B"/>
                      </a:solidFill>
                      <a:prstDash val="solid"/>
                      <a:round/>
                      <a:headEnd type="none" w="med" len="med"/>
                      <a:tailEnd type="none" w="med" len="med"/>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C</a:t>
                      </a:r>
                    </a:p>
                  </a:txBody>
                  <a:tcPr anchor="ctr" horzOverflow="overflow">
                    <a:lnL>
                      <a:noFill/>
                    </a:lnL>
                    <a:lnR cap="flat">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r>
              <a:tr h="2389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S</a:t>
                      </a:r>
                    </a:p>
                  </a:txBody>
                  <a:tcPr anchor="ctr" horzOverflow="overflow">
                    <a:lnL cap="flat">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Supportive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Respectful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Willing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Dependable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Agreeable</a:t>
                      </a: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Conforming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Unsure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Pliable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Dependent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Awkward</a:t>
                      </a:r>
                    </a:p>
                  </a:txBody>
                  <a:tcPr anchor="ctr" horzOverflow="overflow">
                    <a:lnL>
                      <a:noFill/>
                    </a:lnL>
                    <a:lnR w="38100" cap="flat" cmpd="sng" algn="ctr">
                      <a:solidFill>
                        <a:srgbClr val="7BA62B"/>
                      </a:solidFill>
                      <a:prstDash val="solid"/>
                      <a:round/>
                      <a:headEnd type="none" w="med" len="med"/>
                      <a:tailEnd type="none" w="med" len="med"/>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38100" cap="flat" cmpd="sng" algn="ctr">
                      <a:solidFill>
                        <a:srgbClr val="7BA62B"/>
                      </a:solidFill>
                      <a:prstDash val="solid"/>
                      <a:round/>
                      <a:headEnd type="none" w="med" len="med"/>
                      <a:tailEnd type="none" w="med" len="med"/>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P</a:t>
                      </a:r>
                    </a:p>
                  </a:txBody>
                  <a:tcPr anchor="ctr" horzOverflow="overflow">
                    <a:lnL>
                      <a:noFill/>
                    </a:lnL>
                    <a:lnR cap="flat">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r>
            </a:tbl>
          </a:graphicData>
        </a:graphic>
      </p:graphicFrame>
      <p:sp>
        <p:nvSpPr>
          <p:cNvPr id="156674" name="Rectangle 2"/>
          <p:cNvSpPr>
            <a:spLocks noGrp="1" noChangeArrowheads="1"/>
          </p:cNvSpPr>
          <p:nvPr>
            <p:ph type="title" idx="4294967295"/>
          </p:nvPr>
        </p:nvSpPr>
        <p:spPr>
          <a:xfrm>
            <a:off x="457200" y="274638"/>
            <a:ext cx="8229600" cy="1143000"/>
          </a:xfrm>
          <a:prstGeom prst="rect">
            <a:avLst/>
          </a:prstGeom>
        </p:spPr>
        <p:txBody>
          <a:bodyPr>
            <a:normAutofit/>
          </a:bodyPr>
          <a:lstStyle/>
          <a:p>
            <a:pPr>
              <a:defRPr/>
            </a:pPr>
            <a:r>
              <a:rPr lang="en-US" sz="3600" dirty="0"/>
              <a:t>Positives and Negatives per Style</a:t>
            </a:r>
          </a:p>
        </p:txBody>
      </p:sp>
    </p:spTree>
    <p:extLst>
      <p:ext uri="{BB962C8B-B14F-4D97-AF65-F5344CB8AC3E}">
        <p14:creationId xmlns:p14="http://schemas.microsoft.com/office/powerpoint/2010/main" val="2808364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2895600"/>
            <a:ext cx="7315200" cy="990600"/>
          </a:xfrm>
        </p:spPr>
        <p:txBody>
          <a:bodyPr/>
          <a:lstStyle/>
          <a:p>
            <a:pPr algn="ctr">
              <a:defRPr/>
            </a:pPr>
            <a:r>
              <a:rPr lang="en-US" sz="3200" dirty="0">
                <a:solidFill>
                  <a:srgbClr val="CC3300"/>
                </a:solidFill>
              </a:rPr>
              <a:t>Short Break</a:t>
            </a:r>
          </a:p>
        </p:txBody>
      </p:sp>
    </p:spTree>
    <p:extLst>
      <p:ext uri="{BB962C8B-B14F-4D97-AF65-F5344CB8AC3E}">
        <p14:creationId xmlns:p14="http://schemas.microsoft.com/office/powerpoint/2010/main" val="2891283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sz="4000"/>
              <a:t>Controllers</a:t>
            </a:r>
          </a:p>
        </p:txBody>
      </p:sp>
      <p:sp>
        <p:nvSpPr>
          <p:cNvPr id="21507" name="Rectangle 3"/>
          <p:cNvSpPr>
            <a:spLocks noGrp="1" noChangeArrowheads="1"/>
          </p:cNvSpPr>
          <p:nvPr>
            <p:ph idx="1"/>
          </p:nvPr>
        </p:nvSpPr>
        <p:spPr/>
        <p:txBody>
          <a:bodyPr/>
          <a:lstStyle/>
          <a:p>
            <a:r>
              <a:rPr lang="en-US" dirty="0" smtClean="0">
                <a:solidFill>
                  <a:schemeClr val="tx1"/>
                </a:solidFill>
                <a:latin typeface="Arial" charset="0"/>
                <a:ea typeface="ＭＳ Ｐゴシック" pitchFamily="80" charset="-128"/>
                <a:cs typeface="Arial" charset="0"/>
              </a:rPr>
              <a:t>Strong, decisive and results-oriented</a:t>
            </a:r>
          </a:p>
          <a:p>
            <a:r>
              <a:rPr lang="en-US" dirty="0" smtClean="0">
                <a:solidFill>
                  <a:schemeClr val="tx1"/>
                </a:solidFill>
                <a:latin typeface="Arial" charset="0"/>
                <a:ea typeface="ＭＳ Ｐゴシック" pitchFamily="80" charset="-128"/>
                <a:cs typeface="Arial" charset="0"/>
              </a:rPr>
              <a:t>Provide strong guidance for others</a:t>
            </a:r>
          </a:p>
          <a:p>
            <a:r>
              <a:rPr lang="en-US" dirty="0" smtClean="0">
                <a:solidFill>
                  <a:schemeClr val="tx1"/>
                </a:solidFill>
                <a:latin typeface="Arial" charset="0"/>
                <a:ea typeface="ＭＳ Ｐゴシック" pitchFamily="80" charset="-128"/>
                <a:cs typeface="Arial" charset="0"/>
              </a:rPr>
              <a:t>May appear pushy at times</a:t>
            </a:r>
          </a:p>
          <a:p>
            <a:r>
              <a:rPr lang="en-US" dirty="0" smtClean="0">
                <a:solidFill>
                  <a:schemeClr val="tx1"/>
                </a:solidFill>
                <a:latin typeface="Arial" charset="0"/>
                <a:ea typeface="ＭＳ Ｐゴシック" pitchFamily="80" charset="-128"/>
                <a:cs typeface="Arial" charset="0"/>
              </a:rPr>
              <a:t>Demanding of both themselves and others</a:t>
            </a:r>
          </a:p>
          <a:p>
            <a:r>
              <a:rPr lang="en-US" dirty="0" smtClean="0">
                <a:solidFill>
                  <a:schemeClr val="tx1"/>
                </a:solidFill>
                <a:latin typeface="Arial" charset="0"/>
                <a:ea typeface="ＭＳ Ｐゴシック" pitchFamily="80" charset="-128"/>
                <a:cs typeface="Arial" charset="0"/>
              </a:rPr>
              <a:t>Highly self-critical</a:t>
            </a:r>
          </a:p>
          <a:p>
            <a:r>
              <a:rPr lang="en-US" dirty="0" smtClean="0">
                <a:solidFill>
                  <a:schemeClr val="tx1"/>
                </a:solidFill>
                <a:latin typeface="Arial" charset="0"/>
                <a:ea typeface="ＭＳ Ｐゴシック" pitchFamily="80" charset="-128"/>
                <a:cs typeface="Arial" charset="0"/>
              </a:rPr>
              <a:t>Efficient; resent those who “waste” time with idle chit-chat</a:t>
            </a:r>
          </a:p>
        </p:txBody>
      </p:sp>
      <p:grpSp>
        <p:nvGrpSpPr>
          <p:cNvPr id="2" name="Group 4"/>
          <p:cNvGrpSpPr>
            <a:grpSpLocks noChangeAspect="1"/>
          </p:cNvGrpSpPr>
          <p:nvPr/>
        </p:nvGrpSpPr>
        <p:grpSpPr bwMode="auto">
          <a:xfrm>
            <a:off x="7008813" y="12880"/>
            <a:ext cx="2027237" cy="1474788"/>
            <a:chOff x="4128" y="144"/>
            <a:chExt cx="1392" cy="1013"/>
          </a:xfrm>
        </p:grpSpPr>
        <p:sp>
          <p:nvSpPr>
            <p:cNvPr id="21509" name="AutoShape 5"/>
            <p:cNvSpPr>
              <a:spLocks noChangeAspect="1" noChangeArrowheads="1" noTextEdit="1"/>
            </p:cNvSpPr>
            <p:nvPr/>
          </p:nvSpPr>
          <p:spPr bwMode="auto">
            <a:xfrm>
              <a:off x="4128" y="144"/>
              <a:ext cx="1392" cy="1013"/>
            </a:xfrm>
            <a:prstGeom prst="rect">
              <a:avLst/>
            </a:prstGeom>
            <a:noFill/>
            <a:ln w="9525">
              <a:noFill/>
              <a:miter lim="800000"/>
              <a:headEnd/>
              <a:tailEnd/>
            </a:ln>
          </p:spPr>
          <p:txBody>
            <a:bodyPr/>
            <a:lstStyle/>
            <a:p>
              <a:endParaRPr lang="en-US"/>
            </a:p>
          </p:txBody>
        </p:sp>
        <p:sp>
          <p:nvSpPr>
            <p:cNvPr id="26630" name="Freeform 6"/>
            <p:cNvSpPr>
              <a:spLocks/>
            </p:cNvSpPr>
            <p:nvPr/>
          </p:nvSpPr>
          <p:spPr bwMode="auto">
            <a:xfrm>
              <a:off x="4467" y="587"/>
              <a:ext cx="172" cy="154"/>
            </a:xfrm>
            <a:custGeom>
              <a:avLst/>
              <a:gdLst/>
              <a:ahLst/>
              <a:cxnLst>
                <a:cxn ang="0">
                  <a:pos x="133" y="98"/>
                </a:cxn>
                <a:cxn ang="0">
                  <a:pos x="141" y="91"/>
                </a:cxn>
                <a:cxn ang="0">
                  <a:pos x="153" y="78"/>
                </a:cxn>
                <a:cxn ang="0">
                  <a:pos x="165" y="65"/>
                </a:cxn>
                <a:cxn ang="0">
                  <a:pos x="172" y="54"/>
                </a:cxn>
                <a:cxn ang="0">
                  <a:pos x="169" y="49"/>
                </a:cxn>
                <a:cxn ang="0">
                  <a:pos x="156" y="48"/>
                </a:cxn>
                <a:cxn ang="0">
                  <a:pos x="139" y="48"/>
                </a:cxn>
                <a:cxn ang="0">
                  <a:pos x="120" y="49"/>
                </a:cxn>
                <a:cxn ang="0">
                  <a:pos x="108" y="50"/>
                </a:cxn>
                <a:cxn ang="0">
                  <a:pos x="107" y="49"/>
                </a:cxn>
                <a:cxn ang="0">
                  <a:pos x="103" y="39"/>
                </a:cxn>
                <a:cxn ang="0">
                  <a:pos x="97" y="25"/>
                </a:cxn>
                <a:cxn ang="0">
                  <a:pos x="91" y="10"/>
                </a:cxn>
                <a:cxn ang="0">
                  <a:pos x="86" y="1"/>
                </a:cxn>
                <a:cxn ang="0">
                  <a:pos x="82" y="1"/>
                </a:cxn>
                <a:cxn ang="0">
                  <a:pos x="75" y="11"/>
                </a:cxn>
                <a:cxn ang="0">
                  <a:pos x="67" y="25"/>
                </a:cxn>
                <a:cxn ang="0">
                  <a:pos x="59" y="40"/>
                </a:cxn>
                <a:cxn ang="0">
                  <a:pos x="55" y="50"/>
                </a:cxn>
                <a:cxn ang="0">
                  <a:pos x="52" y="52"/>
                </a:cxn>
                <a:cxn ang="0">
                  <a:pos x="43" y="50"/>
                </a:cxn>
                <a:cxn ang="0">
                  <a:pos x="27" y="50"/>
                </a:cxn>
                <a:cxn ang="0">
                  <a:pos x="12" y="52"/>
                </a:cxn>
                <a:cxn ang="0">
                  <a:pos x="2" y="53"/>
                </a:cxn>
                <a:cxn ang="0">
                  <a:pos x="2" y="58"/>
                </a:cxn>
                <a:cxn ang="0">
                  <a:pos x="10" y="65"/>
                </a:cxn>
                <a:cxn ang="0">
                  <a:pos x="22" y="75"/>
                </a:cxn>
                <a:cxn ang="0">
                  <a:pos x="34" y="84"/>
                </a:cxn>
                <a:cxn ang="0">
                  <a:pos x="40" y="89"/>
                </a:cxn>
                <a:cxn ang="0">
                  <a:pos x="42" y="92"/>
                </a:cxn>
                <a:cxn ang="0">
                  <a:pos x="38" y="103"/>
                </a:cxn>
                <a:cxn ang="0">
                  <a:pos x="32" y="119"/>
                </a:cxn>
                <a:cxn ang="0">
                  <a:pos x="27" y="137"/>
                </a:cxn>
                <a:cxn ang="0">
                  <a:pos x="26" y="151"/>
                </a:cxn>
                <a:cxn ang="0">
                  <a:pos x="31" y="153"/>
                </a:cxn>
                <a:cxn ang="0">
                  <a:pos x="43" y="147"/>
                </a:cxn>
                <a:cxn ang="0">
                  <a:pos x="60" y="136"/>
                </a:cxn>
                <a:cxn ang="0">
                  <a:pos x="78" y="123"/>
                </a:cxn>
                <a:cxn ang="0">
                  <a:pos x="88" y="116"/>
                </a:cxn>
                <a:cxn ang="0">
                  <a:pos x="91" y="116"/>
                </a:cxn>
                <a:cxn ang="0">
                  <a:pos x="100" y="122"/>
                </a:cxn>
                <a:cxn ang="0">
                  <a:pos x="113" y="131"/>
                </a:cxn>
                <a:cxn ang="0">
                  <a:pos x="127" y="140"/>
                </a:cxn>
                <a:cxn ang="0">
                  <a:pos x="139" y="146"/>
                </a:cxn>
                <a:cxn ang="0">
                  <a:pos x="143" y="143"/>
                </a:cxn>
                <a:cxn ang="0">
                  <a:pos x="143" y="135"/>
                </a:cxn>
                <a:cxn ang="0">
                  <a:pos x="139" y="121"/>
                </a:cxn>
                <a:cxn ang="0">
                  <a:pos x="136" y="108"/>
                </a:cxn>
                <a:cxn ang="0">
                  <a:pos x="132" y="101"/>
                </a:cxn>
                <a:cxn ang="0">
                  <a:pos x="132" y="99"/>
                </a:cxn>
              </a:cxnLst>
              <a:rect l="0" t="0" r="r" b="b"/>
              <a:pathLst>
                <a:path w="172" h="153">
                  <a:moveTo>
                    <a:pt x="132" y="98"/>
                  </a:moveTo>
                  <a:lnTo>
                    <a:pt x="133" y="98"/>
                  </a:lnTo>
                  <a:lnTo>
                    <a:pt x="137" y="96"/>
                  </a:lnTo>
                  <a:lnTo>
                    <a:pt x="141" y="91"/>
                  </a:lnTo>
                  <a:lnTo>
                    <a:pt x="147" y="84"/>
                  </a:lnTo>
                  <a:lnTo>
                    <a:pt x="153" y="78"/>
                  </a:lnTo>
                  <a:lnTo>
                    <a:pt x="160" y="72"/>
                  </a:lnTo>
                  <a:lnTo>
                    <a:pt x="165" y="65"/>
                  </a:lnTo>
                  <a:lnTo>
                    <a:pt x="169" y="59"/>
                  </a:lnTo>
                  <a:lnTo>
                    <a:pt x="172" y="54"/>
                  </a:lnTo>
                  <a:lnTo>
                    <a:pt x="172" y="52"/>
                  </a:lnTo>
                  <a:lnTo>
                    <a:pt x="169" y="49"/>
                  </a:lnTo>
                  <a:lnTo>
                    <a:pt x="164" y="48"/>
                  </a:lnTo>
                  <a:lnTo>
                    <a:pt x="156" y="48"/>
                  </a:lnTo>
                  <a:lnTo>
                    <a:pt x="148" y="48"/>
                  </a:lnTo>
                  <a:lnTo>
                    <a:pt x="139" y="48"/>
                  </a:lnTo>
                  <a:lnTo>
                    <a:pt x="129" y="48"/>
                  </a:lnTo>
                  <a:lnTo>
                    <a:pt x="120" y="49"/>
                  </a:lnTo>
                  <a:lnTo>
                    <a:pt x="113" y="49"/>
                  </a:lnTo>
                  <a:lnTo>
                    <a:pt x="108" y="50"/>
                  </a:lnTo>
                  <a:lnTo>
                    <a:pt x="107" y="50"/>
                  </a:lnTo>
                  <a:lnTo>
                    <a:pt x="107" y="49"/>
                  </a:lnTo>
                  <a:lnTo>
                    <a:pt x="105" y="45"/>
                  </a:lnTo>
                  <a:lnTo>
                    <a:pt x="103" y="39"/>
                  </a:lnTo>
                  <a:lnTo>
                    <a:pt x="100" y="33"/>
                  </a:lnTo>
                  <a:lnTo>
                    <a:pt x="97" y="25"/>
                  </a:lnTo>
                  <a:lnTo>
                    <a:pt x="94" y="18"/>
                  </a:lnTo>
                  <a:lnTo>
                    <a:pt x="91" y="10"/>
                  </a:lnTo>
                  <a:lnTo>
                    <a:pt x="88" y="5"/>
                  </a:lnTo>
                  <a:lnTo>
                    <a:pt x="86" y="1"/>
                  </a:lnTo>
                  <a:lnTo>
                    <a:pt x="83" y="0"/>
                  </a:lnTo>
                  <a:lnTo>
                    <a:pt x="82" y="1"/>
                  </a:lnTo>
                  <a:lnTo>
                    <a:pt x="78" y="5"/>
                  </a:lnTo>
                  <a:lnTo>
                    <a:pt x="75" y="11"/>
                  </a:lnTo>
                  <a:lnTo>
                    <a:pt x="71" y="18"/>
                  </a:lnTo>
                  <a:lnTo>
                    <a:pt x="67" y="25"/>
                  </a:lnTo>
                  <a:lnTo>
                    <a:pt x="63" y="33"/>
                  </a:lnTo>
                  <a:lnTo>
                    <a:pt x="59" y="40"/>
                  </a:lnTo>
                  <a:lnTo>
                    <a:pt x="56" y="47"/>
                  </a:lnTo>
                  <a:lnTo>
                    <a:pt x="55" y="50"/>
                  </a:lnTo>
                  <a:lnTo>
                    <a:pt x="54" y="52"/>
                  </a:lnTo>
                  <a:lnTo>
                    <a:pt x="52" y="52"/>
                  </a:lnTo>
                  <a:lnTo>
                    <a:pt x="48" y="52"/>
                  </a:lnTo>
                  <a:lnTo>
                    <a:pt x="43" y="50"/>
                  </a:lnTo>
                  <a:lnTo>
                    <a:pt x="35" y="50"/>
                  </a:lnTo>
                  <a:lnTo>
                    <a:pt x="27" y="50"/>
                  </a:lnTo>
                  <a:lnTo>
                    <a:pt x="19" y="50"/>
                  </a:lnTo>
                  <a:lnTo>
                    <a:pt x="12" y="52"/>
                  </a:lnTo>
                  <a:lnTo>
                    <a:pt x="6" y="52"/>
                  </a:lnTo>
                  <a:lnTo>
                    <a:pt x="2" y="53"/>
                  </a:lnTo>
                  <a:lnTo>
                    <a:pt x="0" y="55"/>
                  </a:lnTo>
                  <a:lnTo>
                    <a:pt x="2" y="58"/>
                  </a:lnTo>
                  <a:lnTo>
                    <a:pt x="4" y="62"/>
                  </a:lnTo>
                  <a:lnTo>
                    <a:pt x="10" y="65"/>
                  </a:lnTo>
                  <a:lnTo>
                    <a:pt x="15" y="70"/>
                  </a:lnTo>
                  <a:lnTo>
                    <a:pt x="22" y="75"/>
                  </a:lnTo>
                  <a:lnTo>
                    <a:pt x="27" y="79"/>
                  </a:lnTo>
                  <a:lnTo>
                    <a:pt x="34" y="84"/>
                  </a:lnTo>
                  <a:lnTo>
                    <a:pt x="38" y="87"/>
                  </a:lnTo>
                  <a:lnTo>
                    <a:pt x="40" y="89"/>
                  </a:lnTo>
                  <a:lnTo>
                    <a:pt x="42" y="91"/>
                  </a:lnTo>
                  <a:lnTo>
                    <a:pt x="42" y="92"/>
                  </a:lnTo>
                  <a:lnTo>
                    <a:pt x="39" y="97"/>
                  </a:lnTo>
                  <a:lnTo>
                    <a:pt x="38" y="103"/>
                  </a:lnTo>
                  <a:lnTo>
                    <a:pt x="35" y="111"/>
                  </a:lnTo>
                  <a:lnTo>
                    <a:pt x="32" y="119"/>
                  </a:lnTo>
                  <a:lnTo>
                    <a:pt x="30" y="130"/>
                  </a:lnTo>
                  <a:lnTo>
                    <a:pt x="27" y="137"/>
                  </a:lnTo>
                  <a:lnTo>
                    <a:pt x="26" y="145"/>
                  </a:lnTo>
                  <a:lnTo>
                    <a:pt x="26" y="151"/>
                  </a:lnTo>
                  <a:lnTo>
                    <a:pt x="27" y="153"/>
                  </a:lnTo>
                  <a:lnTo>
                    <a:pt x="31" y="153"/>
                  </a:lnTo>
                  <a:lnTo>
                    <a:pt x="36" y="151"/>
                  </a:lnTo>
                  <a:lnTo>
                    <a:pt x="43" y="147"/>
                  </a:lnTo>
                  <a:lnTo>
                    <a:pt x="52" y="142"/>
                  </a:lnTo>
                  <a:lnTo>
                    <a:pt x="60" y="136"/>
                  </a:lnTo>
                  <a:lnTo>
                    <a:pt x="70" y="130"/>
                  </a:lnTo>
                  <a:lnTo>
                    <a:pt x="78" y="123"/>
                  </a:lnTo>
                  <a:lnTo>
                    <a:pt x="84" y="118"/>
                  </a:lnTo>
                  <a:lnTo>
                    <a:pt x="88" y="116"/>
                  </a:lnTo>
                  <a:lnTo>
                    <a:pt x="90" y="114"/>
                  </a:lnTo>
                  <a:lnTo>
                    <a:pt x="91" y="116"/>
                  </a:lnTo>
                  <a:lnTo>
                    <a:pt x="95" y="118"/>
                  </a:lnTo>
                  <a:lnTo>
                    <a:pt x="100" y="122"/>
                  </a:lnTo>
                  <a:lnTo>
                    <a:pt x="105" y="126"/>
                  </a:lnTo>
                  <a:lnTo>
                    <a:pt x="113" y="131"/>
                  </a:lnTo>
                  <a:lnTo>
                    <a:pt x="120" y="136"/>
                  </a:lnTo>
                  <a:lnTo>
                    <a:pt x="127" y="140"/>
                  </a:lnTo>
                  <a:lnTo>
                    <a:pt x="133" y="143"/>
                  </a:lnTo>
                  <a:lnTo>
                    <a:pt x="139" y="146"/>
                  </a:lnTo>
                  <a:lnTo>
                    <a:pt x="141" y="146"/>
                  </a:lnTo>
                  <a:lnTo>
                    <a:pt x="143" y="143"/>
                  </a:lnTo>
                  <a:lnTo>
                    <a:pt x="143" y="140"/>
                  </a:lnTo>
                  <a:lnTo>
                    <a:pt x="143" y="135"/>
                  </a:lnTo>
                  <a:lnTo>
                    <a:pt x="141" y="128"/>
                  </a:lnTo>
                  <a:lnTo>
                    <a:pt x="139" y="121"/>
                  </a:lnTo>
                  <a:lnTo>
                    <a:pt x="137" y="114"/>
                  </a:lnTo>
                  <a:lnTo>
                    <a:pt x="136" y="108"/>
                  </a:lnTo>
                  <a:lnTo>
                    <a:pt x="133" y="103"/>
                  </a:lnTo>
                  <a:lnTo>
                    <a:pt x="132" y="101"/>
                  </a:lnTo>
                  <a:lnTo>
                    <a:pt x="132" y="99"/>
                  </a:lnTo>
                  <a:lnTo>
                    <a:pt x="132" y="99"/>
                  </a:lnTo>
                  <a:lnTo>
                    <a:pt x="132" y="98"/>
                  </a:lnTo>
                  <a:close/>
                </a:path>
              </a:pathLst>
            </a:custGeom>
            <a:solidFill>
              <a:schemeClr val="accent5">
                <a:lumMod val="50000"/>
              </a:schemeClr>
            </a:solidFill>
            <a:ln w="9525">
              <a:noFill/>
              <a:round/>
              <a:headEnd/>
              <a:tailEnd/>
            </a:ln>
          </p:spPr>
          <p:txBody>
            <a:bodyPr/>
            <a:lstStyle/>
            <a:p>
              <a:pPr>
                <a:defRPr/>
              </a:pPr>
              <a:endParaRPr lang="en-US"/>
            </a:p>
          </p:txBody>
        </p:sp>
        <p:sp>
          <p:nvSpPr>
            <p:cNvPr id="26631" name="Freeform 7"/>
            <p:cNvSpPr>
              <a:spLocks/>
            </p:cNvSpPr>
            <p:nvPr/>
          </p:nvSpPr>
          <p:spPr bwMode="auto">
            <a:xfrm>
              <a:off x="4930" y="592"/>
              <a:ext cx="162" cy="154"/>
            </a:xfrm>
            <a:custGeom>
              <a:avLst/>
              <a:gdLst/>
              <a:ahLst/>
              <a:cxnLst>
                <a:cxn ang="0">
                  <a:pos x="118" y="45"/>
                </a:cxn>
                <a:cxn ang="0">
                  <a:pos x="126" y="44"/>
                </a:cxn>
                <a:cxn ang="0">
                  <a:pos x="139" y="44"/>
                </a:cxn>
                <a:cxn ang="0">
                  <a:pos x="151" y="44"/>
                </a:cxn>
                <a:cxn ang="0">
                  <a:pos x="161" y="47"/>
                </a:cxn>
                <a:cxn ang="0">
                  <a:pos x="163" y="52"/>
                </a:cxn>
                <a:cxn ang="0">
                  <a:pos x="156" y="58"/>
                </a:cxn>
                <a:cxn ang="0">
                  <a:pos x="147" y="65"/>
                </a:cxn>
                <a:cxn ang="0">
                  <a:pos x="135" y="70"/>
                </a:cxn>
                <a:cxn ang="0">
                  <a:pos x="128" y="74"/>
                </a:cxn>
                <a:cxn ang="0">
                  <a:pos x="127" y="77"/>
                </a:cxn>
                <a:cxn ang="0">
                  <a:pos x="131" y="91"/>
                </a:cxn>
                <a:cxn ang="0">
                  <a:pos x="134" y="112"/>
                </a:cxn>
                <a:cxn ang="0">
                  <a:pos x="138" y="133"/>
                </a:cxn>
                <a:cxn ang="0">
                  <a:pos x="139" y="148"/>
                </a:cxn>
                <a:cxn ang="0">
                  <a:pos x="135" y="150"/>
                </a:cxn>
                <a:cxn ang="0">
                  <a:pos x="123" y="142"/>
                </a:cxn>
                <a:cxn ang="0">
                  <a:pos x="107" y="131"/>
                </a:cxn>
                <a:cxn ang="0">
                  <a:pos x="92" y="118"/>
                </a:cxn>
                <a:cxn ang="0">
                  <a:pos x="82" y="111"/>
                </a:cxn>
                <a:cxn ang="0">
                  <a:pos x="79" y="111"/>
                </a:cxn>
                <a:cxn ang="0">
                  <a:pos x="72" y="121"/>
                </a:cxn>
                <a:cxn ang="0">
                  <a:pos x="60" y="135"/>
                </a:cxn>
                <a:cxn ang="0">
                  <a:pos x="48" y="147"/>
                </a:cxn>
                <a:cxn ang="0">
                  <a:pos x="39" y="154"/>
                </a:cxn>
                <a:cxn ang="0">
                  <a:pos x="35" y="150"/>
                </a:cxn>
                <a:cxn ang="0">
                  <a:pos x="36" y="136"/>
                </a:cxn>
                <a:cxn ang="0">
                  <a:pos x="40" y="120"/>
                </a:cxn>
                <a:cxn ang="0">
                  <a:pos x="46" y="103"/>
                </a:cxn>
                <a:cxn ang="0">
                  <a:pos x="50" y="93"/>
                </a:cxn>
                <a:cxn ang="0">
                  <a:pos x="48" y="91"/>
                </a:cxn>
                <a:cxn ang="0">
                  <a:pos x="39" y="84"/>
                </a:cxn>
                <a:cxn ang="0">
                  <a:pos x="24" y="74"/>
                </a:cxn>
                <a:cxn ang="0">
                  <a:pos x="10" y="63"/>
                </a:cxn>
                <a:cxn ang="0">
                  <a:pos x="0" y="53"/>
                </a:cxn>
                <a:cxn ang="0">
                  <a:pos x="3" y="48"/>
                </a:cxn>
                <a:cxn ang="0">
                  <a:pos x="18" y="44"/>
                </a:cxn>
                <a:cxn ang="0">
                  <a:pos x="38" y="42"/>
                </a:cxn>
                <a:cxn ang="0">
                  <a:pos x="59" y="40"/>
                </a:cxn>
                <a:cxn ang="0">
                  <a:pos x="72" y="40"/>
                </a:cxn>
                <a:cxn ang="0">
                  <a:pos x="74" y="39"/>
                </a:cxn>
                <a:cxn ang="0">
                  <a:pos x="76" y="31"/>
                </a:cxn>
                <a:cxn ang="0">
                  <a:pos x="80" y="20"/>
                </a:cxn>
                <a:cxn ang="0">
                  <a:pos x="86" y="9"/>
                </a:cxn>
                <a:cxn ang="0">
                  <a:pos x="91" y="1"/>
                </a:cxn>
                <a:cxn ang="0">
                  <a:pos x="95" y="1"/>
                </a:cxn>
                <a:cxn ang="0">
                  <a:pos x="100" y="10"/>
                </a:cxn>
                <a:cxn ang="0">
                  <a:pos x="107" y="23"/>
                </a:cxn>
                <a:cxn ang="0">
                  <a:pos x="112" y="35"/>
                </a:cxn>
                <a:cxn ang="0">
                  <a:pos x="116" y="44"/>
                </a:cxn>
                <a:cxn ang="0">
                  <a:pos x="116" y="45"/>
                </a:cxn>
              </a:cxnLst>
              <a:rect l="0" t="0" r="r" b="b"/>
              <a:pathLst>
                <a:path w="163" h="154">
                  <a:moveTo>
                    <a:pt x="116" y="44"/>
                  </a:moveTo>
                  <a:lnTo>
                    <a:pt x="118" y="45"/>
                  </a:lnTo>
                  <a:lnTo>
                    <a:pt x="122" y="44"/>
                  </a:lnTo>
                  <a:lnTo>
                    <a:pt x="126" y="44"/>
                  </a:lnTo>
                  <a:lnTo>
                    <a:pt x="132" y="44"/>
                  </a:lnTo>
                  <a:lnTo>
                    <a:pt x="139" y="44"/>
                  </a:lnTo>
                  <a:lnTo>
                    <a:pt x="146" y="44"/>
                  </a:lnTo>
                  <a:lnTo>
                    <a:pt x="151" y="44"/>
                  </a:lnTo>
                  <a:lnTo>
                    <a:pt x="156" y="45"/>
                  </a:lnTo>
                  <a:lnTo>
                    <a:pt x="161" y="47"/>
                  </a:lnTo>
                  <a:lnTo>
                    <a:pt x="163" y="49"/>
                  </a:lnTo>
                  <a:lnTo>
                    <a:pt x="163" y="52"/>
                  </a:lnTo>
                  <a:lnTo>
                    <a:pt x="160" y="54"/>
                  </a:lnTo>
                  <a:lnTo>
                    <a:pt x="156" y="58"/>
                  </a:lnTo>
                  <a:lnTo>
                    <a:pt x="152" y="62"/>
                  </a:lnTo>
                  <a:lnTo>
                    <a:pt x="147" y="65"/>
                  </a:lnTo>
                  <a:lnTo>
                    <a:pt x="140" y="68"/>
                  </a:lnTo>
                  <a:lnTo>
                    <a:pt x="135" y="70"/>
                  </a:lnTo>
                  <a:lnTo>
                    <a:pt x="131" y="73"/>
                  </a:lnTo>
                  <a:lnTo>
                    <a:pt x="128" y="74"/>
                  </a:lnTo>
                  <a:lnTo>
                    <a:pt x="127" y="75"/>
                  </a:lnTo>
                  <a:lnTo>
                    <a:pt x="127" y="77"/>
                  </a:lnTo>
                  <a:lnTo>
                    <a:pt x="128" y="83"/>
                  </a:lnTo>
                  <a:lnTo>
                    <a:pt x="131" y="91"/>
                  </a:lnTo>
                  <a:lnTo>
                    <a:pt x="132" y="101"/>
                  </a:lnTo>
                  <a:lnTo>
                    <a:pt x="134" y="112"/>
                  </a:lnTo>
                  <a:lnTo>
                    <a:pt x="136" y="123"/>
                  </a:lnTo>
                  <a:lnTo>
                    <a:pt x="138" y="133"/>
                  </a:lnTo>
                  <a:lnTo>
                    <a:pt x="139" y="142"/>
                  </a:lnTo>
                  <a:lnTo>
                    <a:pt x="139" y="148"/>
                  </a:lnTo>
                  <a:lnTo>
                    <a:pt x="138" y="151"/>
                  </a:lnTo>
                  <a:lnTo>
                    <a:pt x="135" y="150"/>
                  </a:lnTo>
                  <a:lnTo>
                    <a:pt x="130" y="147"/>
                  </a:lnTo>
                  <a:lnTo>
                    <a:pt x="123" y="142"/>
                  </a:lnTo>
                  <a:lnTo>
                    <a:pt x="115" y="137"/>
                  </a:lnTo>
                  <a:lnTo>
                    <a:pt x="107" y="131"/>
                  </a:lnTo>
                  <a:lnTo>
                    <a:pt x="99" y="125"/>
                  </a:lnTo>
                  <a:lnTo>
                    <a:pt x="92" y="118"/>
                  </a:lnTo>
                  <a:lnTo>
                    <a:pt x="86" y="113"/>
                  </a:lnTo>
                  <a:lnTo>
                    <a:pt x="82" y="111"/>
                  </a:lnTo>
                  <a:lnTo>
                    <a:pt x="80" y="109"/>
                  </a:lnTo>
                  <a:lnTo>
                    <a:pt x="79" y="111"/>
                  </a:lnTo>
                  <a:lnTo>
                    <a:pt x="76" y="114"/>
                  </a:lnTo>
                  <a:lnTo>
                    <a:pt x="72" y="121"/>
                  </a:lnTo>
                  <a:lnTo>
                    <a:pt x="67" y="127"/>
                  </a:lnTo>
                  <a:lnTo>
                    <a:pt x="60" y="135"/>
                  </a:lnTo>
                  <a:lnTo>
                    <a:pt x="55" y="141"/>
                  </a:lnTo>
                  <a:lnTo>
                    <a:pt x="48" y="147"/>
                  </a:lnTo>
                  <a:lnTo>
                    <a:pt x="43" y="152"/>
                  </a:lnTo>
                  <a:lnTo>
                    <a:pt x="39" y="154"/>
                  </a:lnTo>
                  <a:lnTo>
                    <a:pt x="36" y="154"/>
                  </a:lnTo>
                  <a:lnTo>
                    <a:pt x="35" y="150"/>
                  </a:lnTo>
                  <a:lnTo>
                    <a:pt x="35" y="143"/>
                  </a:lnTo>
                  <a:lnTo>
                    <a:pt x="36" y="136"/>
                  </a:lnTo>
                  <a:lnTo>
                    <a:pt x="38" y="128"/>
                  </a:lnTo>
                  <a:lnTo>
                    <a:pt x="40" y="120"/>
                  </a:lnTo>
                  <a:lnTo>
                    <a:pt x="43" y="111"/>
                  </a:lnTo>
                  <a:lnTo>
                    <a:pt x="46" y="103"/>
                  </a:lnTo>
                  <a:lnTo>
                    <a:pt x="48" y="97"/>
                  </a:lnTo>
                  <a:lnTo>
                    <a:pt x="50" y="93"/>
                  </a:lnTo>
                  <a:lnTo>
                    <a:pt x="50" y="92"/>
                  </a:lnTo>
                  <a:lnTo>
                    <a:pt x="48" y="91"/>
                  </a:lnTo>
                  <a:lnTo>
                    <a:pt x="44" y="88"/>
                  </a:lnTo>
                  <a:lnTo>
                    <a:pt x="39" y="84"/>
                  </a:lnTo>
                  <a:lnTo>
                    <a:pt x="31" y="79"/>
                  </a:lnTo>
                  <a:lnTo>
                    <a:pt x="24" y="74"/>
                  </a:lnTo>
                  <a:lnTo>
                    <a:pt x="16" y="68"/>
                  </a:lnTo>
                  <a:lnTo>
                    <a:pt x="10" y="63"/>
                  </a:lnTo>
                  <a:lnTo>
                    <a:pt x="4" y="58"/>
                  </a:lnTo>
                  <a:lnTo>
                    <a:pt x="0" y="53"/>
                  </a:lnTo>
                  <a:lnTo>
                    <a:pt x="0" y="50"/>
                  </a:lnTo>
                  <a:lnTo>
                    <a:pt x="3" y="48"/>
                  </a:lnTo>
                  <a:lnTo>
                    <a:pt x="10" y="45"/>
                  </a:lnTo>
                  <a:lnTo>
                    <a:pt x="18" y="44"/>
                  </a:lnTo>
                  <a:lnTo>
                    <a:pt x="27" y="43"/>
                  </a:lnTo>
                  <a:lnTo>
                    <a:pt x="38" y="42"/>
                  </a:lnTo>
                  <a:lnTo>
                    <a:pt x="48" y="42"/>
                  </a:lnTo>
                  <a:lnTo>
                    <a:pt x="59" y="40"/>
                  </a:lnTo>
                  <a:lnTo>
                    <a:pt x="67" y="40"/>
                  </a:lnTo>
                  <a:lnTo>
                    <a:pt x="72" y="40"/>
                  </a:lnTo>
                  <a:lnTo>
                    <a:pt x="74" y="40"/>
                  </a:lnTo>
                  <a:lnTo>
                    <a:pt x="74" y="39"/>
                  </a:lnTo>
                  <a:lnTo>
                    <a:pt x="75" y="35"/>
                  </a:lnTo>
                  <a:lnTo>
                    <a:pt x="76" y="31"/>
                  </a:lnTo>
                  <a:lnTo>
                    <a:pt x="79" y="26"/>
                  </a:lnTo>
                  <a:lnTo>
                    <a:pt x="80" y="20"/>
                  </a:lnTo>
                  <a:lnTo>
                    <a:pt x="83" y="14"/>
                  </a:lnTo>
                  <a:lnTo>
                    <a:pt x="86" y="9"/>
                  </a:lnTo>
                  <a:lnTo>
                    <a:pt x="88" y="4"/>
                  </a:lnTo>
                  <a:lnTo>
                    <a:pt x="91" y="1"/>
                  </a:lnTo>
                  <a:lnTo>
                    <a:pt x="92" y="0"/>
                  </a:lnTo>
                  <a:lnTo>
                    <a:pt x="95" y="1"/>
                  </a:lnTo>
                  <a:lnTo>
                    <a:pt x="98" y="5"/>
                  </a:lnTo>
                  <a:lnTo>
                    <a:pt x="100" y="10"/>
                  </a:lnTo>
                  <a:lnTo>
                    <a:pt x="104" y="15"/>
                  </a:lnTo>
                  <a:lnTo>
                    <a:pt x="107" y="23"/>
                  </a:lnTo>
                  <a:lnTo>
                    <a:pt x="110" y="29"/>
                  </a:lnTo>
                  <a:lnTo>
                    <a:pt x="112" y="35"/>
                  </a:lnTo>
                  <a:lnTo>
                    <a:pt x="115" y="40"/>
                  </a:lnTo>
                  <a:lnTo>
                    <a:pt x="116" y="44"/>
                  </a:lnTo>
                  <a:lnTo>
                    <a:pt x="116" y="45"/>
                  </a:lnTo>
                  <a:lnTo>
                    <a:pt x="116" y="45"/>
                  </a:lnTo>
                  <a:lnTo>
                    <a:pt x="116" y="44"/>
                  </a:lnTo>
                  <a:close/>
                </a:path>
              </a:pathLst>
            </a:custGeom>
            <a:solidFill>
              <a:schemeClr val="accent5">
                <a:lumMod val="50000"/>
              </a:schemeClr>
            </a:solidFill>
            <a:ln w="9525">
              <a:noFill/>
              <a:round/>
              <a:headEnd/>
              <a:tailEnd/>
            </a:ln>
          </p:spPr>
          <p:txBody>
            <a:bodyPr/>
            <a:lstStyle/>
            <a:p>
              <a:pPr>
                <a:defRPr/>
              </a:pPr>
              <a:endParaRPr lang="en-US"/>
            </a:p>
          </p:txBody>
        </p:sp>
        <p:sp>
          <p:nvSpPr>
            <p:cNvPr id="26632" name="Freeform 8"/>
            <p:cNvSpPr>
              <a:spLocks/>
            </p:cNvSpPr>
            <p:nvPr/>
          </p:nvSpPr>
          <p:spPr bwMode="auto">
            <a:xfrm>
              <a:off x="5206" y="220"/>
              <a:ext cx="226" cy="239"/>
            </a:xfrm>
            <a:custGeom>
              <a:avLst/>
              <a:gdLst/>
              <a:ahLst/>
              <a:cxnLst>
                <a:cxn ang="0">
                  <a:pos x="114" y="0"/>
                </a:cxn>
                <a:cxn ang="0">
                  <a:pos x="128" y="2"/>
                </a:cxn>
                <a:cxn ang="0">
                  <a:pos x="142" y="5"/>
                </a:cxn>
                <a:cxn ang="0">
                  <a:pos x="157" y="10"/>
                </a:cxn>
                <a:cxn ang="0">
                  <a:pos x="173" y="16"/>
                </a:cxn>
                <a:cxn ang="0">
                  <a:pos x="186" y="26"/>
                </a:cxn>
                <a:cxn ang="0">
                  <a:pos x="200" y="39"/>
                </a:cxn>
                <a:cxn ang="0">
                  <a:pos x="212" y="54"/>
                </a:cxn>
                <a:cxn ang="0">
                  <a:pos x="220" y="72"/>
                </a:cxn>
                <a:cxn ang="0">
                  <a:pos x="225" y="95"/>
                </a:cxn>
                <a:cxn ang="0">
                  <a:pos x="226" y="123"/>
                </a:cxn>
                <a:cxn ang="0">
                  <a:pos x="225" y="149"/>
                </a:cxn>
                <a:cxn ang="0">
                  <a:pos x="220" y="172"/>
                </a:cxn>
                <a:cxn ang="0">
                  <a:pos x="213" y="191"/>
                </a:cxn>
                <a:cxn ang="0">
                  <a:pos x="204" y="206"/>
                </a:cxn>
                <a:cxn ang="0">
                  <a:pos x="193" y="217"/>
                </a:cxn>
                <a:cxn ang="0">
                  <a:pos x="180" y="226"/>
                </a:cxn>
                <a:cxn ang="0">
                  <a:pos x="165" y="232"/>
                </a:cxn>
                <a:cxn ang="0">
                  <a:pos x="149" y="236"/>
                </a:cxn>
                <a:cxn ang="0">
                  <a:pos x="132" y="239"/>
                </a:cxn>
                <a:cxn ang="0">
                  <a:pos x="113" y="239"/>
                </a:cxn>
                <a:cxn ang="0">
                  <a:pos x="97" y="237"/>
                </a:cxn>
                <a:cxn ang="0">
                  <a:pos x="81" y="234"/>
                </a:cxn>
                <a:cxn ang="0">
                  <a:pos x="65" y="227"/>
                </a:cxn>
                <a:cxn ang="0">
                  <a:pos x="49" y="220"/>
                </a:cxn>
                <a:cxn ang="0">
                  <a:pos x="36" y="208"/>
                </a:cxn>
                <a:cxn ang="0">
                  <a:pos x="23" y="195"/>
                </a:cxn>
                <a:cxn ang="0">
                  <a:pos x="13" y="178"/>
                </a:cxn>
                <a:cxn ang="0">
                  <a:pos x="5" y="159"/>
                </a:cxn>
                <a:cxn ang="0">
                  <a:pos x="1" y="137"/>
                </a:cxn>
                <a:cxn ang="0">
                  <a:pos x="0" y="111"/>
                </a:cxn>
                <a:cxn ang="0">
                  <a:pos x="4" y="86"/>
                </a:cxn>
                <a:cxn ang="0">
                  <a:pos x="9" y="66"/>
                </a:cxn>
                <a:cxn ang="0">
                  <a:pos x="19" y="49"/>
                </a:cxn>
                <a:cxn ang="0">
                  <a:pos x="29" y="33"/>
                </a:cxn>
                <a:cxn ang="0">
                  <a:pos x="41" y="22"/>
                </a:cxn>
                <a:cxn ang="0">
                  <a:pos x="56" y="13"/>
                </a:cxn>
                <a:cxn ang="0">
                  <a:pos x="69" y="7"/>
                </a:cxn>
                <a:cxn ang="0">
                  <a:pos x="85" y="3"/>
                </a:cxn>
                <a:cxn ang="0">
                  <a:pos x="100" y="1"/>
                </a:cxn>
                <a:cxn ang="0">
                  <a:pos x="114" y="1"/>
                </a:cxn>
                <a:cxn ang="0">
                  <a:pos x="114" y="1"/>
                </a:cxn>
                <a:cxn ang="0">
                  <a:pos x="114" y="0"/>
                </a:cxn>
              </a:cxnLst>
              <a:rect l="0" t="0" r="r" b="b"/>
              <a:pathLst>
                <a:path w="226" h="239">
                  <a:moveTo>
                    <a:pt x="114" y="0"/>
                  </a:moveTo>
                  <a:lnTo>
                    <a:pt x="128" y="2"/>
                  </a:lnTo>
                  <a:lnTo>
                    <a:pt x="142" y="5"/>
                  </a:lnTo>
                  <a:lnTo>
                    <a:pt x="157" y="10"/>
                  </a:lnTo>
                  <a:lnTo>
                    <a:pt x="173" y="16"/>
                  </a:lnTo>
                  <a:lnTo>
                    <a:pt x="186" y="26"/>
                  </a:lnTo>
                  <a:lnTo>
                    <a:pt x="200" y="39"/>
                  </a:lnTo>
                  <a:lnTo>
                    <a:pt x="212" y="54"/>
                  </a:lnTo>
                  <a:lnTo>
                    <a:pt x="220" y="72"/>
                  </a:lnTo>
                  <a:lnTo>
                    <a:pt x="225" y="95"/>
                  </a:lnTo>
                  <a:lnTo>
                    <a:pt x="226" y="123"/>
                  </a:lnTo>
                  <a:lnTo>
                    <a:pt x="225" y="149"/>
                  </a:lnTo>
                  <a:lnTo>
                    <a:pt x="220" y="172"/>
                  </a:lnTo>
                  <a:lnTo>
                    <a:pt x="213" y="191"/>
                  </a:lnTo>
                  <a:lnTo>
                    <a:pt x="204" y="206"/>
                  </a:lnTo>
                  <a:lnTo>
                    <a:pt x="193" y="217"/>
                  </a:lnTo>
                  <a:lnTo>
                    <a:pt x="180" y="226"/>
                  </a:lnTo>
                  <a:lnTo>
                    <a:pt x="165" y="232"/>
                  </a:lnTo>
                  <a:lnTo>
                    <a:pt x="149" y="236"/>
                  </a:lnTo>
                  <a:lnTo>
                    <a:pt x="132" y="239"/>
                  </a:lnTo>
                  <a:lnTo>
                    <a:pt x="113" y="239"/>
                  </a:lnTo>
                  <a:lnTo>
                    <a:pt x="97" y="237"/>
                  </a:lnTo>
                  <a:lnTo>
                    <a:pt x="81" y="234"/>
                  </a:lnTo>
                  <a:lnTo>
                    <a:pt x="65" y="227"/>
                  </a:lnTo>
                  <a:lnTo>
                    <a:pt x="49" y="220"/>
                  </a:lnTo>
                  <a:lnTo>
                    <a:pt x="36" y="208"/>
                  </a:lnTo>
                  <a:lnTo>
                    <a:pt x="23" y="195"/>
                  </a:lnTo>
                  <a:lnTo>
                    <a:pt x="13" y="178"/>
                  </a:lnTo>
                  <a:lnTo>
                    <a:pt x="5" y="159"/>
                  </a:lnTo>
                  <a:lnTo>
                    <a:pt x="1" y="137"/>
                  </a:lnTo>
                  <a:lnTo>
                    <a:pt x="0" y="111"/>
                  </a:lnTo>
                  <a:lnTo>
                    <a:pt x="4" y="86"/>
                  </a:lnTo>
                  <a:lnTo>
                    <a:pt x="9" y="66"/>
                  </a:lnTo>
                  <a:lnTo>
                    <a:pt x="19" y="49"/>
                  </a:lnTo>
                  <a:lnTo>
                    <a:pt x="29" y="33"/>
                  </a:lnTo>
                  <a:lnTo>
                    <a:pt x="41" y="22"/>
                  </a:lnTo>
                  <a:lnTo>
                    <a:pt x="56" y="13"/>
                  </a:lnTo>
                  <a:lnTo>
                    <a:pt x="69" y="7"/>
                  </a:lnTo>
                  <a:lnTo>
                    <a:pt x="85" y="3"/>
                  </a:lnTo>
                  <a:lnTo>
                    <a:pt x="100" y="1"/>
                  </a:lnTo>
                  <a:lnTo>
                    <a:pt x="114" y="1"/>
                  </a:lnTo>
                  <a:lnTo>
                    <a:pt x="114" y="1"/>
                  </a:lnTo>
                  <a:lnTo>
                    <a:pt x="114" y="0"/>
                  </a:lnTo>
                  <a:close/>
                </a:path>
              </a:pathLst>
            </a:custGeom>
            <a:solidFill>
              <a:schemeClr val="accent5">
                <a:lumMod val="50000"/>
              </a:schemeClr>
            </a:solidFill>
            <a:ln w="9525">
              <a:noFill/>
              <a:round/>
              <a:headEnd/>
              <a:tailEnd/>
            </a:ln>
          </p:spPr>
          <p:txBody>
            <a:bodyPr/>
            <a:lstStyle/>
            <a:p>
              <a:pPr>
                <a:defRPr/>
              </a:pPr>
              <a:endParaRPr lang="en-US"/>
            </a:p>
          </p:txBody>
        </p:sp>
        <p:sp>
          <p:nvSpPr>
            <p:cNvPr id="26633" name="Freeform 9"/>
            <p:cNvSpPr>
              <a:spLocks/>
            </p:cNvSpPr>
            <p:nvPr/>
          </p:nvSpPr>
          <p:spPr bwMode="auto">
            <a:xfrm>
              <a:off x="4209" y="305"/>
              <a:ext cx="160" cy="207"/>
            </a:xfrm>
            <a:custGeom>
              <a:avLst/>
              <a:gdLst/>
              <a:ahLst/>
              <a:cxnLst>
                <a:cxn ang="0">
                  <a:pos x="19" y="0"/>
                </a:cxn>
                <a:cxn ang="0">
                  <a:pos x="116" y="4"/>
                </a:cxn>
                <a:cxn ang="0">
                  <a:pos x="95" y="57"/>
                </a:cxn>
                <a:cxn ang="0">
                  <a:pos x="96" y="57"/>
                </a:cxn>
                <a:cxn ang="0">
                  <a:pos x="101" y="59"/>
                </a:cxn>
                <a:cxn ang="0">
                  <a:pos x="108" y="62"/>
                </a:cxn>
                <a:cxn ang="0">
                  <a:pos x="117" y="67"/>
                </a:cxn>
                <a:cxn ang="0">
                  <a:pos x="127" y="73"/>
                </a:cxn>
                <a:cxn ang="0">
                  <a:pos x="136" y="81"/>
                </a:cxn>
                <a:cxn ang="0">
                  <a:pos x="145" y="91"/>
                </a:cxn>
                <a:cxn ang="0">
                  <a:pos x="152" y="102"/>
                </a:cxn>
                <a:cxn ang="0">
                  <a:pos x="157" y="115"/>
                </a:cxn>
                <a:cxn ang="0">
                  <a:pos x="160" y="130"/>
                </a:cxn>
                <a:cxn ang="0">
                  <a:pos x="159" y="145"/>
                </a:cxn>
                <a:cxn ang="0">
                  <a:pos x="156" y="159"/>
                </a:cxn>
                <a:cxn ang="0">
                  <a:pos x="149" y="171"/>
                </a:cxn>
                <a:cxn ang="0">
                  <a:pos x="143" y="181"/>
                </a:cxn>
                <a:cxn ang="0">
                  <a:pos x="133" y="191"/>
                </a:cxn>
                <a:cxn ang="0">
                  <a:pos x="123" y="198"/>
                </a:cxn>
                <a:cxn ang="0">
                  <a:pos x="111" y="204"/>
                </a:cxn>
                <a:cxn ang="0">
                  <a:pos x="97" y="206"/>
                </a:cxn>
                <a:cxn ang="0">
                  <a:pos x="85" y="208"/>
                </a:cxn>
                <a:cxn ang="0">
                  <a:pos x="72" y="208"/>
                </a:cxn>
                <a:cxn ang="0">
                  <a:pos x="60" y="205"/>
                </a:cxn>
                <a:cxn ang="0">
                  <a:pos x="48" y="201"/>
                </a:cxn>
                <a:cxn ang="0">
                  <a:pos x="37" y="195"/>
                </a:cxn>
                <a:cxn ang="0">
                  <a:pos x="28" y="189"/>
                </a:cxn>
                <a:cxn ang="0">
                  <a:pos x="20" y="181"/>
                </a:cxn>
                <a:cxn ang="0">
                  <a:pos x="12" y="172"/>
                </a:cxn>
                <a:cxn ang="0">
                  <a:pos x="7" y="162"/>
                </a:cxn>
                <a:cxn ang="0">
                  <a:pos x="3" y="152"/>
                </a:cxn>
                <a:cxn ang="0">
                  <a:pos x="0" y="140"/>
                </a:cxn>
                <a:cxn ang="0">
                  <a:pos x="0" y="127"/>
                </a:cxn>
                <a:cxn ang="0">
                  <a:pos x="2" y="113"/>
                </a:cxn>
                <a:cxn ang="0">
                  <a:pos x="6" y="102"/>
                </a:cxn>
                <a:cxn ang="0">
                  <a:pos x="11" y="92"/>
                </a:cxn>
                <a:cxn ang="0">
                  <a:pos x="17" y="83"/>
                </a:cxn>
                <a:cxn ang="0">
                  <a:pos x="25" y="77"/>
                </a:cxn>
                <a:cxn ang="0">
                  <a:pos x="32" y="71"/>
                </a:cxn>
                <a:cxn ang="0">
                  <a:pos x="39" y="66"/>
                </a:cxn>
                <a:cxn ang="0">
                  <a:pos x="44" y="63"/>
                </a:cxn>
                <a:cxn ang="0">
                  <a:pos x="47" y="60"/>
                </a:cxn>
                <a:cxn ang="0">
                  <a:pos x="48" y="60"/>
                </a:cxn>
                <a:cxn ang="0">
                  <a:pos x="19" y="1"/>
                </a:cxn>
                <a:cxn ang="0">
                  <a:pos x="19" y="1"/>
                </a:cxn>
                <a:cxn ang="0">
                  <a:pos x="19" y="0"/>
                </a:cxn>
              </a:cxnLst>
              <a:rect l="0" t="0" r="r" b="b"/>
              <a:pathLst>
                <a:path w="160" h="208">
                  <a:moveTo>
                    <a:pt x="19" y="0"/>
                  </a:moveTo>
                  <a:lnTo>
                    <a:pt x="116" y="4"/>
                  </a:lnTo>
                  <a:lnTo>
                    <a:pt x="95" y="57"/>
                  </a:lnTo>
                  <a:lnTo>
                    <a:pt x="96" y="57"/>
                  </a:lnTo>
                  <a:lnTo>
                    <a:pt x="101" y="59"/>
                  </a:lnTo>
                  <a:lnTo>
                    <a:pt x="108" y="62"/>
                  </a:lnTo>
                  <a:lnTo>
                    <a:pt x="117" y="67"/>
                  </a:lnTo>
                  <a:lnTo>
                    <a:pt x="127" y="73"/>
                  </a:lnTo>
                  <a:lnTo>
                    <a:pt x="136" y="81"/>
                  </a:lnTo>
                  <a:lnTo>
                    <a:pt x="145" y="91"/>
                  </a:lnTo>
                  <a:lnTo>
                    <a:pt x="152" y="102"/>
                  </a:lnTo>
                  <a:lnTo>
                    <a:pt x="157" y="115"/>
                  </a:lnTo>
                  <a:lnTo>
                    <a:pt x="160" y="130"/>
                  </a:lnTo>
                  <a:lnTo>
                    <a:pt x="159" y="145"/>
                  </a:lnTo>
                  <a:lnTo>
                    <a:pt x="156" y="159"/>
                  </a:lnTo>
                  <a:lnTo>
                    <a:pt x="149" y="171"/>
                  </a:lnTo>
                  <a:lnTo>
                    <a:pt x="143" y="181"/>
                  </a:lnTo>
                  <a:lnTo>
                    <a:pt x="133" y="191"/>
                  </a:lnTo>
                  <a:lnTo>
                    <a:pt x="123" y="198"/>
                  </a:lnTo>
                  <a:lnTo>
                    <a:pt x="111" y="204"/>
                  </a:lnTo>
                  <a:lnTo>
                    <a:pt x="97" y="206"/>
                  </a:lnTo>
                  <a:lnTo>
                    <a:pt x="85" y="208"/>
                  </a:lnTo>
                  <a:lnTo>
                    <a:pt x="72" y="208"/>
                  </a:lnTo>
                  <a:lnTo>
                    <a:pt x="60" y="205"/>
                  </a:lnTo>
                  <a:lnTo>
                    <a:pt x="48" y="201"/>
                  </a:lnTo>
                  <a:lnTo>
                    <a:pt x="37" y="195"/>
                  </a:lnTo>
                  <a:lnTo>
                    <a:pt x="28" y="189"/>
                  </a:lnTo>
                  <a:lnTo>
                    <a:pt x="20" y="181"/>
                  </a:lnTo>
                  <a:lnTo>
                    <a:pt x="12" y="172"/>
                  </a:lnTo>
                  <a:lnTo>
                    <a:pt x="7" y="162"/>
                  </a:lnTo>
                  <a:lnTo>
                    <a:pt x="3" y="152"/>
                  </a:lnTo>
                  <a:lnTo>
                    <a:pt x="0" y="140"/>
                  </a:lnTo>
                  <a:lnTo>
                    <a:pt x="0" y="127"/>
                  </a:lnTo>
                  <a:lnTo>
                    <a:pt x="2" y="113"/>
                  </a:lnTo>
                  <a:lnTo>
                    <a:pt x="6" y="102"/>
                  </a:lnTo>
                  <a:lnTo>
                    <a:pt x="11" y="92"/>
                  </a:lnTo>
                  <a:lnTo>
                    <a:pt x="17" y="83"/>
                  </a:lnTo>
                  <a:lnTo>
                    <a:pt x="25" y="77"/>
                  </a:lnTo>
                  <a:lnTo>
                    <a:pt x="32" y="71"/>
                  </a:lnTo>
                  <a:lnTo>
                    <a:pt x="39" y="66"/>
                  </a:lnTo>
                  <a:lnTo>
                    <a:pt x="44" y="63"/>
                  </a:lnTo>
                  <a:lnTo>
                    <a:pt x="47" y="60"/>
                  </a:lnTo>
                  <a:lnTo>
                    <a:pt x="48" y="60"/>
                  </a:lnTo>
                  <a:lnTo>
                    <a:pt x="19" y="1"/>
                  </a:lnTo>
                  <a:lnTo>
                    <a:pt x="19" y="1"/>
                  </a:lnTo>
                  <a:lnTo>
                    <a:pt x="19" y="0"/>
                  </a:lnTo>
                  <a:close/>
                </a:path>
              </a:pathLst>
            </a:custGeom>
            <a:solidFill>
              <a:schemeClr val="accent5">
                <a:lumMod val="50000"/>
              </a:schemeClr>
            </a:solidFill>
            <a:ln w="9525">
              <a:noFill/>
              <a:round/>
              <a:headEnd/>
              <a:tailEnd/>
            </a:ln>
          </p:spPr>
          <p:txBody>
            <a:bodyPr/>
            <a:lstStyle/>
            <a:p>
              <a:pPr>
                <a:defRPr/>
              </a:pPr>
              <a:endParaRPr lang="en-US"/>
            </a:p>
          </p:txBody>
        </p:sp>
        <p:sp>
          <p:nvSpPr>
            <p:cNvPr id="21514" name="Freeform 10"/>
            <p:cNvSpPr>
              <a:spLocks/>
            </p:cNvSpPr>
            <p:nvPr/>
          </p:nvSpPr>
          <p:spPr bwMode="auto">
            <a:xfrm>
              <a:off x="4250" y="319"/>
              <a:ext cx="58" cy="40"/>
            </a:xfrm>
            <a:custGeom>
              <a:avLst/>
              <a:gdLst>
                <a:gd name="T0" fmla="*/ 0 w 58"/>
                <a:gd name="T1" fmla="*/ 0 h 40"/>
                <a:gd name="T2" fmla="*/ 58 w 58"/>
                <a:gd name="T3" fmla="*/ 1 h 40"/>
                <a:gd name="T4" fmla="*/ 44 w 58"/>
                <a:gd name="T5" fmla="*/ 40 h 40"/>
                <a:gd name="T6" fmla="*/ 44 w 58"/>
                <a:gd name="T7" fmla="*/ 40 h 40"/>
                <a:gd name="T8" fmla="*/ 43 w 58"/>
                <a:gd name="T9" fmla="*/ 40 h 40"/>
                <a:gd name="T10" fmla="*/ 42 w 58"/>
                <a:gd name="T11" fmla="*/ 39 h 40"/>
                <a:gd name="T12" fmla="*/ 39 w 58"/>
                <a:gd name="T13" fmla="*/ 39 h 40"/>
                <a:gd name="T14" fmla="*/ 36 w 58"/>
                <a:gd name="T15" fmla="*/ 39 h 40"/>
                <a:gd name="T16" fmla="*/ 34 w 58"/>
                <a:gd name="T17" fmla="*/ 38 h 40"/>
                <a:gd name="T18" fmla="*/ 30 w 58"/>
                <a:gd name="T19" fmla="*/ 38 h 40"/>
                <a:gd name="T20" fmla="*/ 26 w 58"/>
                <a:gd name="T21" fmla="*/ 39 h 40"/>
                <a:gd name="T22" fmla="*/ 22 w 58"/>
                <a:gd name="T23" fmla="*/ 39 h 40"/>
                <a:gd name="T24" fmla="*/ 16 w 58"/>
                <a:gd name="T25" fmla="*/ 40 h 40"/>
                <a:gd name="T26" fmla="*/ 0 w 58"/>
                <a:gd name="T27" fmla="*/ 1 h 40"/>
                <a:gd name="T28" fmla="*/ 0 w 58"/>
                <a:gd name="T29" fmla="*/ 1 h 40"/>
                <a:gd name="T30" fmla="*/ 0 w 58"/>
                <a:gd name="T31" fmla="*/ 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40"/>
                <a:gd name="T50" fmla="*/ 58 w 58"/>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40">
                  <a:moveTo>
                    <a:pt x="0" y="0"/>
                  </a:moveTo>
                  <a:lnTo>
                    <a:pt x="58" y="1"/>
                  </a:lnTo>
                  <a:lnTo>
                    <a:pt x="44" y="40"/>
                  </a:lnTo>
                  <a:lnTo>
                    <a:pt x="43" y="40"/>
                  </a:lnTo>
                  <a:lnTo>
                    <a:pt x="42" y="39"/>
                  </a:lnTo>
                  <a:lnTo>
                    <a:pt x="39" y="39"/>
                  </a:lnTo>
                  <a:lnTo>
                    <a:pt x="36" y="39"/>
                  </a:lnTo>
                  <a:lnTo>
                    <a:pt x="34" y="38"/>
                  </a:lnTo>
                  <a:lnTo>
                    <a:pt x="30" y="38"/>
                  </a:lnTo>
                  <a:lnTo>
                    <a:pt x="26" y="39"/>
                  </a:lnTo>
                  <a:lnTo>
                    <a:pt x="22" y="39"/>
                  </a:lnTo>
                  <a:lnTo>
                    <a:pt x="16" y="40"/>
                  </a:lnTo>
                  <a:lnTo>
                    <a:pt x="0" y="1"/>
                  </a:lnTo>
                  <a:lnTo>
                    <a:pt x="0" y="0"/>
                  </a:lnTo>
                  <a:close/>
                </a:path>
              </a:pathLst>
            </a:custGeom>
            <a:solidFill>
              <a:schemeClr val="bg1"/>
            </a:solidFill>
            <a:ln w="9525">
              <a:noFill/>
              <a:round/>
              <a:headEnd/>
              <a:tailEnd/>
            </a:ln>
          </p:spPr>
          <p:txBody>
            <a:bodyPr/>
            <a:lstStyle/>
            <a:p>
              <a:endParaRPr lang="en-US"/>
            </a:p>
          </p:txBody>
        </p:sp>
        <p:sp>
          <p:nvSpPr>
            <p:cNvPr id="21515" name="Freeform 11"/>
            <p:cNvSpPr>
              <a:spLocks/>
            </p:cNvSpPr>
            <p:nvPr/>
          </p:nvSpPr>
          <p:spPr bwMode="auto">
            <a:xfrm>
              <a:off x="4217" y="371"/>
              <a:ext cx="141" cy="132"/>
            </a:xfrm>
            <a:custGeom>
              <a:avLst/>
              <a:gdLst>
                <a:gd name="T0" fmla="*/ 67 w 141"/>
                <a:gd name="T1" fmla="*/ 0 h 132"/>
                <a:gd name="T2" fmla="*/ 77 w 141"/>
                <a:gd name="T3" fmla="*/ 1 h 132"/>
                <a:gd name="T4" fmla="*/ 87 w 141"/>
                <a:gd name="T5" fmla="*/ 2 h 132"/>
                <a:gd name="T6" fmla="*/ 97 w 141"/>
                <a:gd name="T7" fmla="*/ 6 h 132"/>
                <a:gd name="T8" fmla="*/ 107 w 141"/>
                <a:gd name="T9" fmla="*/ 11 h 132"/>
                <a:gd name="T10" fmla="*/ 116 w 141"/>
                <a:gd name="T11" fmla="*/ 17 h 132"/>
                <a:gd name="T12" fmla="*/ 124 w 141"/>
                <a:gd name="T13" fmla="*/ 26 h 132"/>
                <a:gd name="T14" fmla="*/ 131 w 141"/>
                <a:gd name="T15" fmla="*/ 35 h 132"/>
                <a:gd name="T16" fmla="*/ 136 w 141"/>
                <a:gd name="T17" fmla="*/ 45 h 132"/>
                <a:gd name="T18" fmla="*/ 140 w 141"/>
                <a:gd name="T19" fmla="*/ 55 h 132"/>
                <a:gd name="T20" fmla="*/ 141 w 141"/>
                <a:gd name="T21" fmla="*/ 67 h 132"/>
                <a:gd name="T22" fmla="*/ 141 w 141"/>
                <a:gd name="T23" fmla="*/ 79 h 132"/>
                <a:gd name="T24" fmla="*/ 139 w 141"/>
                <a:gd name="T25" fmla="*/ 89 h 132"/>
                <a:gd name="T26" fmla="*/ 135 w 141"/>
                <a:gd name="T27" fmla="*/ 99 h 132"/>
                <a:gd name="T28" fmla="*/ 128 w 141"/>
                <a:gd name="T29" fmla="*/ 108 h 132"/>
                <a:gd name="T30" fmla="*/ 121 w 141"/>
                <a:gd name="T31" fmla="*/ 115 h 132"/>
                <a:gd name="T32" fmla="*/ 113 w 141"/>
                <a:gd name="T33" fmla="*/ 120 h 132"/>
                <a:gd name="T34" fmla="*/ 104 w 141"/>
                <a:gd name="T35" fmla="*/ 125 h 132"/>
                <a:gd name="T36" fmla="*/ 93 w 141"/>
                <a:gd name="T37" fmla="*/ 129 h 132"/>
                <a:gd name="T38" fmla="*/ 83 w 141"/>
                <a:gd name="T39" fmla="*/ 132 h 132"/>
                <a:gd name="T40" fmla="*/ 72 w 141"/>
                <a:gd name="T41" fmla="*/ 132 h 132"/>
                <a:gd name="T42" fmla="*/ 64 w 141"/>
                <a:gd name="T43" fmla="*/ 130 h 132"/>
                <a:gd name="T44" fmla="*/ 56 w 141"/>
                <a:gd name="T45" fmla="*/ 129 h 132"/>
                <a:gd name="T46" fmla="*/ 47 w 141"/>
                <a:gd name="T47" fmla="*/ 125 h 132"/>
                <a:gd name="T48" fmla="*/ 37 w 141"/>
                <a:gd name="T49" fmla="*/ 122 h 132"/>
                <a:gd name="T50" fmla="*/ 28 w 141"/>
                <a:gd name="T51" fmla="*/ 115 h 132"/>
                <a:gd name="T52" fmla="*/ 19 w 141"/>
                <a:gd name="T53" fmla="*/ 108 h 132"/>
                <a:gd name="T54" fmla="*/ 12 w 141"/>
                <a:gd name="T55" fmla="*/ 99 h 132"/>
                <a:gd name="T56" fmla="*/ 5 w 141"/>
                <a:gd name="T57" fmla="*/ 89 h 132"/>
                <a:gd name="T58" fmla="*/ 1 w 141"/>
                <a:gd name="T59" fmla="*/ 76 h 132"/>
                <a:gd name="T60" fmla="*/ 0 w 141"/>
                <a:gd name="T61" fmla="*/ 62 h 132"/>
                <a:gd name="T62" fmla="*/ 1 w 141"/>
                <a:gd name="T63" fmla="*/ 50 h 132"/>
                <a:gd name="T64" fmla="*/ 5 w 141"/>
                <a:gd name="T65" fmla="*/ 40 h 132"/>
                <a:gd name="T66" fmla="*/ 9 w 141"/>
                <a:gd name="T67" fmla="*/ 31 h 132"/>
                <a:gd name="T68" fmla="*/ 16 w 141"/>
                <a:gd name="T69" fmla="*/ 22 h 132"/>
                <a:gd name="T70" fmla="*/ 24 w 141"/>
                <a:gd name="T71" fmla="*/ 16 h 132"/>
                <a:gd name="T72" fmla="*/ 32 w 141"/>
                <a:gd name="T73" fmla="*/ 11 h 132"/>
                <a:gd name="T74" fmla="*/ 41 w 141"/>
                <a:gd name="T75" fmla="*/ 6 h 132"/>
                <a:gd name="T76" fmla="*/ 51 w 141"/>
                <a:gd name="T77" fmla="*/ 3 h 132"/>
                <a:gd name="T78" fmla="*/ 59 w 141"/>
                <a:gd name="T79" fmla="*/ 1 h 132"/>
                <a:gd name="T80" fmla="*/ 67 w 141"/>
                <a:gd name="T81" fmla="*/ 1 h 132"/>
                <a:gd name="T82" fmla="*/ 67 w 141"/>
                <a:gd name="T83" fmla="*/ 1 h 132"/>
                <a:gd name="T84" fmla="*/ 67 w 141"/>
                <a:gd name="T85" fmla="*/ 0 h 1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132"/>
                <a:gd name="T131" fmla="*/ 141 w 141"/>
                <a:gd name="T132" fmla="*/ 132 h 1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132">
                  <a:moveTo>
                    <a:pt x="67" y="0"/>
                  </a:moveTo>
                  <a:lnTo>
                    <a:pt x="77" y="1"/>
                  </a:lnTo>
                  <a:lnTo>
                    <a:pt x="87" y="2"/>
                  </a:lnTo>
                  <a:lnTo>
                    <a:pt x="97" y="6"/>
                  </a:lnTo>
                  <a:lnTo>
                    <a:pt x="107" y="11"/>
                  </a:lnTo>
                  <a:lnTo>
                    <a:pt x="116" y="17"/>
                  </a:lnTo>
                  <a:lnTo>
                    <a:pt x="124" y="26"/>
                  </a:lnTo>
                  <a:lnTo>
                    <a:pt x="131" y="35"/>
                  </a:lnTo>
                  <a:lnTo>
                    <a:pt x="136" y="45"/>
                  </a:lnTo>
                  <a:lnTo>
                    <a:pt x="140" y="55"/>
                  </a:lnTo>
                  <a:lnTo>
                    <a:pt x="141" y="67"/>
                  </a:lnTo>
                  <a:lnTo>
                    <a:pt x="141" y="79"/>
                  </a:lnTo>
                  <a:lnTo>
                    <a:pt x="139" y="89"/>
                  </a:lnTo>
                  <a:lnTo>
                    <a:pt x="135" y="99"/>
                  </a:lnTo>
                  <a:lnTo>
                    <a:pt x="128" y="108"/>
                  </a:lnTo>
                  <a:lnTo>
                    <a:pt x="121" y="115"/>
                  </a:lnTo>
                  <a:lnTo>
                    <a:pt x="113" y="120"/>
                  </a:lnTo>
                  <a:lnTo>
                    <a:pt x="104" y="125"/>
                  </a:lnTo>
                  <a:lnTo>
                    <a:pt x="93" y="129"/>
                  </a:lnTo>
                  <a:lnTo>
                    <a:pt x="83" y="132"/>
                  </a:lnTo>
                  <a:lnTo>
                    <a:pt x="72" y="132"/>
                  </a:lnTo>
                  <a:lnTo>
                    <a:pt x="64" y="130"/>
                  </a:lnTo>
                  <a:lnTo>
                    <a:pt x="56" y="129"/>
                  </a:lnTo>
                  <a:lnTo>
                    <a:pt x="47" y="125"/>
                  </a:lnTo>
                  <a:lnTo>
                    <a:pt x="37" y="122"/>
                  </a:lnTo>
                  <a:lnTo>
                    <a:pt x="28" y="115"/>
                  </a:lnTo>
                  <a:lnTo>
                    <a:pt x="19" y="108"/>
                  </a:lnTo>
                  <a:lnTo>
                    <a:pt x="12" y="99"/>
                  </a:lnTo>
                  <a:lnTo>
                    <a:pt x="5" y="89"/>
                  </a:lnTo>
                  <a:lnTo>
                    <a:pt x="1" y="76"/>
                  </a:lnTo>
                  <a:lnTo>
                    <a:pt x="0" y="62"/>
                  </a:lnTo>
                  <a:lnTo>
                    <a:pt x="1" y="50"/>
                  </a:lnTo>
                  <a:lnTo>
                    <a:pt x="5" y="40"/>
                  </a:lnTo>
                  <a:lnTo>
                    <a:pt x="9" y="31"/>
                  </a:lnTo>
                  <a:lnTo>
                    <a:pt x="16" y="22"/>
                  </a:lnTo>
                  <a:lnTo>
                    <a:pt x="24" y="16"/>
                  </a:lnTo>
                  <a:lnTo>
                    <a:pt x="32" y="11"/>
                  </a:lnTo>
                  <a:lnTo>
                    <a:pt x="41" y="6"/>
                  </a:lnTo>
                  <a:lnTo>
                    <a:pt x="51" y="3"/>
                  </a:lnTo>
                  <a:lnTo>
                    <a:pt x="59" y="1"/>
                  </a:lnTo>
                  <a:lnTo>
                    <a:pt x="67" y="1"/>
                  </a:lnTo>
                  <a:lnTo>
                    <a:pt x="67" y="0"/>
                  </a:lnTo>
                  <a:close/>
                </a:path>
              </a:pathLst>
            </a:custGeom>
            <a:solidFill>
              <a:schemeClr val="bg1"/>
            </a:solidFill>
            <a:ln w="9525">
              <a:noFill/>
              <a:round/>
              <a:headEnd/>
              <a:tailEnd/>
            </a:ln>
          </p:spPr>
          <p:txBody>
            <a:bodyPr/>
            <a:lstStyle/>
            <a:p>
              <a:endParaRPr lang="en-US"/>
            </a:p>
          </p:txBody>
        </p:sp>
        <p:sp>
          <p:nvSpPr>
            <p:cNvPr id="26636" name="Freeform 12"/>
            <p:cNvSpPr>
              <a:spLocks/>
            </p:cNvSpPr>
            <p:nvPr/>
          </p:nvSpPr>
          <p:spPr bwMode="auto">
            <a:xfrm>
              <a:off x="4240" y="381"/>
              <a:ext cx="73" cy="110"/>
            </a:xfrm>
            <a:custGeom>
              <a:avLst/>
              <a:gdLst/>
              <a:ahLst/>
              <a:cxnLst>
                <a:cxn ang="0">
                  <a:pos x="49" y="1"/>
                </a:cxn>
                <a:cxn ang="0">
                  <a:pos x="50" y="8"/>
                </a:cxn>
                <a:cxn ang="0">
                  <a:pos x="53" y="10"/>
                </a:cxn>
                <a:cxn ang="0">
                  <a:pos x="58" y="12"/>
                </a:cxn>
                <a:cxn ang="0">
                  <a:pos x="64" y="15"/>
                </a:cxn>
                <a:cxn ang="0">
                  <a:pos x="68" y="17"/>
                </a:cxn>
                <a:cxn ang="0">
                  <a:pos x="65" y="29"/>
                </a:cxn>
                <a:cxn ang="0">
                  <a:pos x="64" y="27"/>
                </a:cxn>
                <a:cxn ang="0">
                  <a:pos x="62" y="26"/>
                </a:cxn>
                <a:cxn ang="0">
                  <a:pos x="58" y="25"/>
                </a:cxn>
                <a:cxn ang="0">
                  <a:pos x="56" y="23"/>
                </a:cxn>
                <a:cxn ang="0">
                  <a:pos x="52" y="23"/>
                </a:cxn>
                <a:cxn ang="0">
                  <a:pos x="50" y="49"/>
                </a:cxn>
                <a:cxn ang="0">
                  <a:pos x="54" y="50"/>
                </a:cxn>
                <a:cxn ang="0">
                  <a:pos x="62" y="52"/>
                </a:cxn>
                <a:cxn ang="0">
                  <a:pos x="69" y="59"/>
                </a:cxn>
                <a:cxn ang="0">
                  <a:pos x="73" y="68"/>
                </a:cxn>
                <a:cxn ang="0">
                  <a:pos x="73" y="78"/>
                </a:cxn>
                <a:cxn ang="0">
                  <a:pos x="68" y="86"/>
                </a:cxn>
                <a:cxn ang="0">
                  <a:pos x="60" y="93"/>
                </a:cxn>
                <a:cxn ang="0">
                  <a:pos x="52" y="96"/>
                </a:cxn>
                <a:cxn ang="0">
                  <a:pos x="46" y="99"/>
                </a:cxn>
                <a:cxn ang="0">
                  <a:pos x="45" y="110"/>
                </a:cxn>
                <a:cxn ang="0">
                  <a:pos x="30" y="102"/>
                </a:cxn>
                <a:cxn ang="0">
                  <a:pos x="28" y="100"/>
                </a:cxn>
                <a:cxn ang="0">
                  <a:pos x="21" y="98"/>
                </a:cxn>
                <a:cxn ang="0">
                  <a:pos x="13" y="94"/>
                </a:cxn>
                <a:cxn ang="0">
                  <a:pos x="5" y="88"/>
                </a:cxn>
                <a:cxn ang="0">
                  <a:pos x="0" y="80"/>
                </a:cxn>
                <a:cxn ang="0">
                  <a:pos x="6" y="69"/>
                </a:cxn>
                <a:cxn ang="0">
                  <a:pos x="9" y="74"/>
                </a:cxn>
                <a:cxn ang="0">
                  <a:pos x="16" y="79"/>
                </a:cxn>
                <a:cxn ang="0">
                  <a:pos x="24" y="85"/>
                </a:cxn>
                <a:cxn ang="0">
                  <a:pos x="32" y="89"/>
                </a:cxn>
                <a:cxn ang="0">
                  <a:pos x="38" y="57"/>
                </a:cxn>
                <a:cxn ang="0">
                  <a:pos x="36" y="56"/>
                </a:cxn>
                <a:cxn ang="0">
                  <a:pos x="28" y="54"/>
                </a:cxn>
                <a:cxn ang="0">
                  <a:pos x="20" y="49"/>
                </a:cxn>
                <a:cxn ang="0">
                  <a:pos x="14" y="40"/>
                </a:cxn>
                <a:cxn ang="0">
                  <a:pos x="13" y="27"/>
                </a:cxn>
                <a:cxn ang="0">
                  <a:pos x="17" y="17"/>
                </a:cxn>
                <a:cxn ang="0">
                  <a:pos x="24" y="12"/>
                </a:cxn>
                <a:cxn ang="0">
                  <a:pos x="32" y="8"/>
                </a:cxn>
                <a:cxn ang="0">
                  <a:pos x="37" y="8"/>
                </a:cxn>
                <a:cxn ang="0">
                  <a:pos x="40" y="8"/>
                </a:cxn>
                <a:cxn ang="0">
                  <a:pos x="40" y="1"/>
                </a:cxn>
              </a:cxnLst>
              <a:rect l="0" t="0" r="r" b="b"/>
              <a:pathLst>
                <a:path w="73" h="110">
                  <a:moveTo>
                    <a:pt x="40" y="0"/>
                  </a:moveTo>
                  <a:lnTo>
                    <a:pt x="49" y="1"/>
                  </a:lnTo>
                  <a:lnTo>
                    <a:pt x="49" y="8"/>
                  </a:lnTo>
                  <a:lnTo>
                    <a:pt x="50" y="8"/>
                  </a:lnTo>
                  <a:lnTo>
                    <a:pt x="52" y="8"/>
                  </a:lnTo>
                  <a:lnTo>
                    <a:pt x="53" y="10"/>
                  </a:lnTo>
                  <a:lnTo>
                    <a:pt x="56" y="11"/>
                  </a:lnTo>
                  <a:lnTo>
                    <a:pt x="58" y="12"/>
                  </a:lnTo>
                  <a:lnTo>
                    <a:pt x="61" y="13"/>
                  </a:lnTo>
                  <a:lnTo>
                    <a:pt x="64" y="15"/>
                  </a:lnTo>
                  <a:lnTo>
                    <a:pt x="65" y="16"/>
                  </a:lnTo>
                  <a:lnTo>
                    <a:pt x="68" y="17"/>
                  </a:lnTo>
                  <a:lnTo>
                    <a:pt x="68" y="18"/>
                  </a:lnTo>
                  <a:lnTo>
                    <a:pt x="65" y="29"/>
                  </a:lnTo>
                  <a:lnTo>
                    <a:pt x="65" y="29"/>
                  </a:lnTo>
                  <a:lnTo>
                    <a:pt x="64" y="27"/>
                  </a:lnTo>
                  <a:lnTo>
                    <a:pt x="64" y="27"/>
                  </a:lnTo>
                  <a:lnTo>
                    <a:pt x="62" y="26"/>
                  </a:lnTo>
                  <a:lnTo>
                    <a:pt x="60" y="26"/>
                  </a:lnTo>
                  <a:lnTo>
                    <a:pt x="58" y="25"/>
                  </a:lnTo>
                  <a:lnTo>
                    <a:pt x="57" y="25"/>
                  </a:lnTo>
                  <a:lnTo>
                    <a:pt x="56" y="23"/>
                  </a:lnTo>
                  <a:lnTo>
                    <a:pt x="53" y="23"/>
                  </a:lnTo>
                  <a:lnTo>
                    <a:pt x="52" y="23"/>
                  </a:lnTo>
                  <a:lnTo>
                    <a:pt x="49" y="49"/>
                  </a:lnTo>
                  <a:lnTo>
                    <a:pt x="50" y="49"/>
                  </a:lnTo>
                  <a:lnTo>
                    <a:pt x="52" y="49"/>
                  </a:lnTo>
                  <a:lnTo>
                    <a:pt x="54" y="50"/>
                  </a:lnTo>
                  <a:lnTo>
                    <a:pt x="58" y="51"/>
                  </a:lnTo>
                  <a:lnTo>
                    <a:pt x="62" y="52"/>
                  </a:lnTo>
                  <a:lnTo>
                    <a:pt x="65" y="55"/>
                  </a:lnTo>
                  <a:lnTo>
                    <a:pt x="69" y="59"/>
                  </a:lnTo>
                  <a:lnTo>
                    <a:pt x="72" y="62"/>
                  </a:lnTo>
                  <a:lnTo>
                    <a:pt x="73" y="68"/>
                  </a:lnTo>
                  <a:lnTo>
                    <a:pt x="73" y="73"/>
                  </a:lnTo>
                  <a:lnTo>
                    <a:pt x="73" y="78"/>
                  </a:lnTo>
                  <a:lnTo>
                    <a:pt x="70" y="83"/>
                  </a:lnTo>
                  <a:lnTo>
                    <a:pt x="68" y="86"/>
                  </a:lnTo>
                  <a:lnTo>
                    <a:pt x="64" y="90"/>
                  </a:lnTo>
                  <a:lnTo>
                    <a:pt x="60" y="93"/>
                  </a:lnTo>
                  <a:lnTo>
                    <a:pt x="54" y="95"/>
                  </a:lnTo>
                  <a:lnTo>
                    <a:pt x="52" y="96"/>
                  </a:lnTo>
                  <a:lnTo>
                    <a:pt x="48" y="98"/>
                  </a:lnTo>
                  <a:lnTo>
                    <a:pt x="46" y="99"/>
                  </a:lnTo>
                  <a:lnTo>
                    <a:pt x="45" y="99"/>
                  </a:lnTo>
                  <a:lnTo>
                    <a:pt x="45" y="110"/>
                  </a:lnTo>
                  <a:lnTo>
                    <a:pt x="32" y="108"/>
                  </a:lnTo>
                  <a:lnTo>
                    <a:pt x="30" y="102"/>
                  </a:lnTo>
                  <a:lnTo>
                    <a:pt x="30" y="102"/>
                  </a:lnTo>
                  <a:lnTo>
                    <a:pt x="28" y="100"/>
                  </a:lnTo>
                  <a:lnTo>
                    <a:pt x="25" y="99"/>
                  </a:lnTo>
                  <a:lnTo>
                    <a:pt x="21" y="98"/>
                  </a:lnTo>
                  <a:lnTo>
                    <a:pt x="17" y="96"/>
                  </a:lnTo>
                  <a:lnTo>
                    <a:pt x="13" y="94"/>
                  </a:lnTo>
                  <a:lnTo>
                    <a:pt x="9" y="90"/>
                  </a:lnTo>
                  <a:lnTo>
                    <a:pt x="5" y="88"/>
                  </a:lnTo>
                  <a:lnTo>
                    <a:pt x="2" y="84"/>
                  </a:lnTo>
                  <a:lnTo>
                    <a:pt x="0" y="80"/>
                  </a:lnTo>
                  <a:lnTo>
                    <a:pt x="5" y="69"/>
                  </a:lnTo>
                  <a:lnTo>
                    <a:pt x="6" y="69"/>
                  </a:lnTo>
                  <a:lnTo>
                    <a:pt x="8" y="71"/>
                  </a:lnTo>
                  <a:lnTo>
                    <a:pt x="9" y="74"/>
                  </a:lnTo>
                  <a:lnTo>
                    <a:pt x="12" y="76"/>
                  </a:lnTo>
                  <a:lnTo>
                    <a:pt x="16" y="79"/>
                  </a:lnTo>
                  <a:lnTo>
                    <a:pt x="20" y="83"/>
                  </a:lnTo>
                  <a:lnTo>
                    <a:pt x="24" y="85"/>
                  </a:lnTo>
                  <a:lnTo>
                    <a:pt x="28" y="88"/>
                  </a:lnTo>
                  <a:lnTo>
                    <a:pt x="32" y="89"/>
                  </a:lnTo>
                  <a:lnTo>
                    <a:pt x="36" y="89"/>
                  </a:lnTo>
                  <a:lnTo>
                    <a:pt x="38" y="57"/>
                  </a:lnTo>
                  <a:lnTo>
                    <a:pt x="38" y="57"/>
                  </a:lnTo>
                  <a:lnTo>
                    <a:pt x="36" y="56"/>
                  </a:lnTo>
                  <a:lnTo>
                    <a:pt x="32" y="55"/>
                  </a:lnTo>
                  <a:lnTo>
                    <a:pt x="28" y="54"/>
                  </a:lnTo>
                  <a:lnTo>
                    <a:pt x="24" y="51"/>
                  </a:lnTo>
                  <a:lnTo>
                    <a:pt x="20" y="49"/>
                  </a:lnTo>
                  <a:lnTo>
                    <a:pt x="17" y="45"/>
                  </a:lnTo>
                  <a:lnTo>
                    <a:pt x="14" y="40"/>
                  </a:lnTo>
                  <a:lnTo>
                    <a:pt x="13" y="34"/>
                  </a:lnTo>
                  <a:lnTo>
                    <a:pt x="13" y="27"/>
                  </a:lnTo>
                  <a:lnTo>
                    <a:pt x="14" y="21"/>
                  </a:lnTo>
                  <a:lnTo>
                    <a:pt x="17" y="17"/>
                  </a:lnTo>
                  <a:lnTo>
                    <a:pt x="21" y="13"/>
                  </a:lnTo>
                  <a:lnTo>
                    <a:pt x="24" y="12"/>
                  </a:lnTo>
                  <a:lnTo>
                    <a:pt x="28" y="10"/>
                  </a:lnTo>
                  <a:lnTo>
                    <a:pt x="32" y="8"/>
                  </a:lnTo>
                  <a:lnTo>
                    <a:pt x="34" y="8"/>
                  </a:lnTo>
                  <a:lnTo>
                    <a:pt x="37" y="8"/>
                  </a:lnTo>
                  <a:lnTo>
                    <a:pt x="40" y="8"/>
                  </a:lnTo>
                  <a:lnTo>
                    <a:pt x="40" y="8"/>
                  </a:lnTo>
                  <a:lnTo>
                    <a:pt x="40" y="1"/>
                  </a:lnTo>
                  <a:lnTo>
                    <a:pt x="40" y="1"/>
                  </a:lnTo>
                  <a:lnTo>
                    <a:pt x="40" y="0"/>
                  </a:lnTo>
                  <a:close/>
                </a:path>
              </a:pathLst>
            </a:custGeom>
            <a:solidFill>
              <a:schemeClr val="accent5">
                <a:lumMod val="50000"/>
              </a:schemeClr>
            </a:solidFill>
            <a:ln w="9525">
              <a:noFill/>
              <a:round/>
              <a:headEnd/>
              <a:tailEnd/>
            </a:ln>
          </p:spPr>
          <p:txBody>
            <a:bodyPr/>
            <a:lstStyle/>
            <a:p>
              <a:pPr>
                <a:defRPr/>
              </a:pPr>
              <a:endParaRPr lang="en-US"/>
            </a:p>
          </p:txBody>
        </p:sp>
        <p:sp>
          <p:nvSpPr>
            <p:cNvPr id="21517" name="Freeform 13"/>
            <p:cNvSpPr>
              <a:spLocks/>
            </p:cNvSpPr>
            <p:nvPr/>
          </p:nvSpPr>
          <p:spPr bwMode="auto">
            <a:xfrm>
              <a:off x="4265" y="403"/>
              <a:ext cx="15" cy="24"/>
            </a:xfrm>
            <a:custGeom>
              <a:avLst/>
              <a:gdLst>
                <a:gd name="T0" fmla="*/ 15 w 15"/>
                <a:gd name="T1" fmla="*/ 0 h 24"/>
                <a:gd name="T2" fmla="*/ 13 w 15"/>
                <a:gd name="T3" fmla="*/ 24 h 24"/>
                <a:gd name="T4" fmla="*/ 13 w 15"/>
                <a:gd name="T5" fmla="*/ 24 h 24"/>
                <a:gd name="T6" fmla="*/ 12 w 15"/>
                <a:gd name="T7" fmla="*/ 24 h 24"/>
                <a:gd name="T8" fmla="*/ 11 w 15"/>
                <a:gd name="T9" fmla="*/ 24 h 24"/>
                <a:gd name="T10" fmla="*/ 9 w 15"/>
                <a:gd name="T11" fmla="*/ 23 h 24"/>
                <a:gd name="T12" fmla="*/ 7 w 15"/>
                <a:gd name="T13" fmla="*/ 23 h 24"/>
                <a:gd name="T14" fmla="*/ 5 w 15"/>
                <a:gd name="T15" fmla="*/ 22 h 24"/>
                <a:gd name="T16" fmla="*/ 3 w 15"/>
                <a:gd name="T17" fmla="*/ 19 h 24"/>
                <a:gd name="T18" fmla="*/ 1 w 15"/>
                <a:gd name="T19" fmla="*/ 17 h 24"/>
                <a:gd name="T20" fmla="*/ 0 w 15"/>
                <a:gd name="T21" fmla="*/ 14 h 24"/>
                <a:gd name="T22" fmla="*/ 0 w 15"/>
                <a:gd name="T23" fmla="*/ 10 h 24"/>
                <a:gd name="T24" fmla="*/ 0 w 15"/>
                <a:gd name="T25" fmla="*/ 8 h 24"/>
                <a:gd name="T26" fmla="*/ 1 w 15"/>
                <a:gd name="T27" fmla="*/ 5 h 24"/>
                <a:gd name="T28" fmla="*/ 3 w 15"/>
                <a:gd name="T29" fmla="*/ 3 h 24"/>
                <a:gd name="T30" fmla="*/ 4 w 15"/>
                <a:gd name="T31" fmla="*/ 3 h 24"/>
                <a:gd name="T32" fmla="*/ 7 w 15"/>
                <a:gd name="T33" fmla="*/ 1 h 24"/>
                <a:gd name="T34" fmla="*/ 8 w 15"/>
                <a:gd name="T35" fmla="*/ 1 h 24"/>
                <a:gd name="T36" fmla="*/ 9 w 15"/>
                <a:gd name="T37" fmla="*/ 1 h 24"/>
                <a:gd name="T38" fmla="*/ 12 w 15"/>
                <a:gd name="T39" fmla="*/ 1 h 24"/>
                <a:gd name="T40" fmla="*/ 13 w 15"/>
                <a:gd name="T41" fmla="*/ 1 h 24"/>
                <a:gd name="T42" fmla="*/ 15 w 15"/>
                <a:gd name="T43" fmla="*/ 1 h 24"/>
                <a:gd name="T44" fmla="*/ 15 w 15"/>
                <a:gd name="T45" fmla="*/ 1 h 24"/>
                <a:gd name="T46" fmla="*/ 15 w 15"/>
                <a:gd name="T47" fmla="*/ 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0"/>
                  </a:moveTo>
                  <a:lnTo>
                    <a:pt x="13" y="24"/>
                  </a:lnTo>
                  <a:lnTo>
                    <a:pt x="12" y="24"/>
                  </a:lnTo>
                  <a:lnTo>
                    <a:pt x="11" y="24"/>
                  </a:lnTo>
                  <a:lnTo>
                    <a:pt x="9" y="23"/>
                  </a:lnTo>
                  <a:lnTo>
                    <a:pt x="7" y="23"/>
                  </a:lnTo>
                  <a:lnTo>
                    <a:pt x="5" y="22"/>
                  </a:lnTo>
                  <a:lnTo>
                    <a:pt x="3" y="19"/>
                  </a:lnTo>
                  <a:lnTo>
                    <a:pt x="1" y="17"/>
                  </a:lnTo>
                  <a:lnTo>
                    <a:pt x="0" y="14"/>
                  </a:lnTo>
                  <a:lnTo>
                    <a:pt x="0" y="10"/>
                  </a:lnTo>
                  <a:lnTo>
                    <a:pt x="0" y="8"/>
                  </a:lnTo>
                  <a:lnTo>
                    <a:pt x="1" y="5"/>
                  </a:lnTo>
                  <a:lnTo>
                    <a:pt x="3" y="3"/>
                  </a:lnTo>
                  <a:lnTo>
                    <a:pt x="4" y="3"/>
                  </a:lnTo>
                  <a:lnTo>
                    <a:pt x="7" y="1"/>
                  </a:lnTo>
                  <a:lnTo>
                    <a:pt x="8" y="1"/>
                  </a:lnTo>
                  <a:lnTo>
                    <a:pt x="9" y="1"/>
                  </a:lnTo>
                  <a:lnTo>
                    <a:pt x="12" y="1"/>
                  </a:lnTo>
                  <a:lnTo>
                    <a:pt x="13" y="1"/>
                  </a:lnTo>
                  <a:lnTo>
                    <a:pt x="15" y="1"/>
                  </a:lnTo>
                  <a:lnTo>
                    <a:pt x="15" y="0"/>
                  </a:lnTo>
                  <a:close/>
                </a:path>
              </a:pathLst>
            </a:custGeom>
            <a:solidFill>
              <a:srgbClr val="FFFFFF"/>
            </a:solidFill>
            <a:ln w="9525">
              <a:noFill/>
              <a:round/>
              <a:headEnd/>
              <a:tailEnd/>
            </a:ln>
          </p:spPr>
          <p:txBody>
            <a:bodyPr/>
            <a:lstStyle/>
            <a:p>
              <a:endParaRPr lang="en-US"/>
            </a:p>
          </p:txBody>
        </p:sp>
        <p:sp>
          <p:nvSpPr>
            <p:cNvPr id="21518" name="Freeform 14"/>
            <p:cNvSpPr>
              <a:spLocks/>
            </p:cNvSpPr>
            <p:nvPr/>
          </p:nvSpPr>
          <p:spPr bwMode="auto">
            <a:xfrm>
              <a:off x="4285" y="442"/>
              <a:ext cx="16" cy="25"/>
            </a:xfrm>
            <a:custGeom>
              <a:avLst/>
              <a:gdLst>
                <a:gd name="T0" fmla="*/ 4 w 16"/>
                <a:gd name="T1" fmla="*/ 0 h 25"/>
                <a:gd name="T2" fmla="*/ 0 w 16"/>
                <a:gd name="T3" fmla="*/ 25 h 25"/>
                <a:gd name="T4" fmla="*/ 1 w 16"/>
                <a:gd name="T5" fmla="*/ 25 h 25"/>
                <a:gd name="T6" fmla="*/ 3 w 16"/>
                <a:gd name="T7" fmla="*/ 24 h 25"/>
                <a:gd name="T8" fmla="*/ 4 w 16"/>
                <a:gd name="T9" fmla="*/ 24 h 25"/>
                <a:gd name="T10" fmla="*/ 7 w 16"/>
                <a:gd name="T11" fmla="*/ 23 h 25"/>
                <a:gd name="T12" fmla="*/ 9 w 16"/>
                <a:gd name="T13" fmla="*/ 22 h 25"/>
                <a:gd name="T14" fmla="*/ 11 w 16"/>
                <a:gd name="T15" fmla="*/ 19 h 25"/>
                <a:gd name="T16" fmla="*/ 13 w 16"/>
                <a:gd name="T17" fmla="*/ 18 h 25"/>
                <a:gd name="T18" fmla="*/ 15 w 16"/>
                <a:gd name="T19" fmla="*/ 15 h 25"/>
                <a:gd name="T20" fmla="*/ 16 w 16"/>
                <a:gd name="T21" fmla="*/ 13 h 25"/>
                <a:gd name="T22" fmla="*/ 16 w 16"/>
                <a:gd name="T23" fmla="*/ 10 h 25"/>
                <a:gd name="T24" fmla="*/ 16 w 16"/>
                <a:gd name="T25" fmla="*/ 8 h 25"/>
                <a:gd name="T26" fmla="*/ 15 w 16"/>
                <a:gd name="T27" fmla="*/ 5 h 25"/>
                <a:gd name="T28" fmla="*/ 13 w 16"/>
                <a:gd name="T29" fmla="*/ 4 h 25"/>
                <a:gd name="T30" fmla="*/ 12 w 16"/>
                <a:gd name="T31" fmla="*/ 3 h 25"/>
                <a:gd name="T32" fmla="*/ 11 w 16"/>
                <a:gd name="T33" fmla="*/ 3 h 25"/>
                <a:gd name="T34" fmla="*/ 8 w 16"/>
                <a:gd name="T35" fmla="*/ 1 h 25"/>
                <a:gd name="T36" fmla="*/ 7 w 16"/>
                <a:gd name="T37" fmla="*/ 1 h 25"/>
                <a:gd name="T38" fmla="*/ 5 w 16"/>
                <a:gd name="T39" fmla="*/ 1 h 25"/>
                <a:gd name="T40" fmla="*/ 4 w 16"/>
                <a:gd name="T41" fmla="*/ 1 h 25"/>
                <a:gd name="T42" fmla="*/ 4 w 16"/>
                <a:gd name="T43" fmla="*/ 1 h 25"/>
                <a:gd name="T44" fmla="*/ 4 w 16"/>
                <a:gd name="T45" fmla="*/ 1 h 25"/>
                <a:gd name="T46" fmla="*/ 4 w 16"/>
                <a:gd name="T47" fmla="*/ 0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5"/>
                <a:gd name="T74" fmla="*/ 16 w 16"/>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5">
                  <a:moveTo>
                    <a:pt x="4" y="0"/>
                  </a:moveTo>
                  <a:lnTo>
                    <a:pt x="0" y="25"/>
                  </a:lnTo>
                  <a:lnTo>
                    <a:pt x="1" y="25"/>
                  </a:lnTo>
                  <a:lnTo>
                    <a:pt x="3" y="24"/>
                  </a:lnTo>
                  <a:lnTo>
                    <a:pt x="4" y="24"/>
                  </a:lnTo>
                  <a:lnTo>
                    <a:pt x="7" y="23"/>
                  </a:lnTo>
                  <a:lnTo>
                    <a:pt x="9" y="22"/>
                  </a:lnTo>
                  <a:lnTo>
                    <a:pt x="11" y="19"/>
                  </a:lnTo>
                  <a:lnTo>
                    <a:pt x="13" y="18"/>
                  </a:lnTo>
                  <a:lnTo>
                    <a:pt x="15" y="15"/>
                  </a:lnTo>
                  <a:lnTo>
                    <a:pt x="16" y="13"/>
                  </a:lnTo>
                  <a:lnTo>
                    <a:pt x="16" y="10"/>
                  </a:lnTo>
                  <a:lnTo>
                    <a:pt x="16" y="8"/>
                  </a:lnTo>
                  <a:lnTo>
                    <a:pt x="15" y="5"/>
                  </a:lnTo>
                  <a:lnTo>
                    <a:pt x="13" y="4"/>
                  </a:lnTo>
                  <a:lnTo>
                    <a:pt x="12" y="3"/>
                  </a:lnTo>
                  <a:lnTo>
                    <a:pt x="11" y="3"/>
                  </a:lnTo>
                  <a:lnTo>
                    <a:pt x="8" y="1"/>
                  </a:lnTo>
                  <a:lnTo>
                    <a:pt x="7" y="1"/>
                  </a:lnTo>
                  <a:lnTo>
                    <a:pt x="5" y="1"/>
                  </a:lnTo>
                  <a:lnTo>
                    <a:pt x="4" y="1"/>
                  </a:lnTo>
                  <a:lnTo>
                    <a:pt x="4" y="0"/>
                  </a:lnTo>
                  <a:close/>
                </a:path>
              </a:pathLst>
            </a:custGeom>
            <a:solidFill>
              <a:srgbClr val="FFFFFF"/>
            </a:solidFill>
            <a:ln w="9525">
              <a:noFill/>
              <a:round/>
              <a:headEnd/>
              <a:tailEnd/>
            </a:ln>
          </p:spPr>
          <p:txBody>
            <a:bodyPr/>
            <a:lstStyle/>
            <a:p>
              <a:endParaRPr lang="en-US"/>
            </a:p>
          </p:txBody>
        </p:sp>
        <p:sp>
          <p:nvSpPr>
            <p:cNvPr id="26639" name="Freeform 15"/>
            <p:cNvSpPr>
              <a:spLocks/>
            </p:cNvSpPr>
            <p:nvPr/>
          </p:nvSpPr>
          <p:spPr bwMode="auto">
            <a:xfrm>
              <a:off x="4157" y="323"/>
              <a:ext cx="36" cy="29"/>
            </a:xfrm>
            <a:custGeom>
              <a:avLst/>
              <a:gdLst/>
              <a:ahLst/>
              <a:cxnLst>
                <a:cxn ang="0">
                  <a:pos x="0" y="10"/>
                </a:cxn>
                <a:cxn ang="0">
                  <a:pos x="31" y="29"/>
                </a:cxn>
                <a:cxn ang="0">
                  <a:pos x="36" y="16"/>
                </a:cxn>
                <a:cxn ang="0">
                  <a:pos x="7" y="0"/>
                </a:cxn>
                <a:cxn ang="0">
                  <a:pos x="0" y="11"/>
                </a:cxn>
                <a:cxn ang="0">
                  <a:pos x="0" y="11"/>
                </a:cxn>
                <a:cxn ang="0">
                  <a:pos x="0" y="10"/>
                </a:cxn>
              </a:cxnLst>
              <a:rect l="0" t="0" r="r" b="b"/>
              <a:pathLst>
                <a:path w="36" h="29">
                  <a:moveTo>
                    <a:pt x="0" y="10"/>
                  </a:moveTo>
                  <a:lnTo>
                    <a:pt x="31" y="29"/>
                  </a:lnTo>
                  <a:lnTo>
                    <a:pt x="36" y="16"/>
                  </a:lnTo>
                  <a:lnTo>
                    <a:pt x="7" y="0"/>
                  </a:lnTo>
                  <a:lnTo>
                    <a:pt x="0" y="11"/>
                  </a:lnTo>
                  <a:lnTo>
                    <a:pt x="0" y="11"/>
                  </a:lnTo>
                  <a:lnTo>
                    <a:pt x="0" y="10"/>
                  </a:lnTo>
                  <a:close/>
                </a:path>
              </a:pathLst>
            </a:custGeom>
            <a:solidFill>
              <a:schemeClr val="accent5">
                <a:lumMod val="50000"/>
              </a:schemeClr>
            </a:solidFill>
            <a:ln w="9525">
              <a:noFill/>
              <a:round/>
              <a:headEnd/>
              <a:tailEnd/>
            </a:ln>
          </p:spPr>
          <p:txBody>
            <a:bodyPr/>
            <a:lstStyle/>
            <a:p>
              <a:pPr>
                <a:defRPr/>
              </a:pPr>
              <a:endParaRPr lang="en-US"/>
            </a:p>
          </p:txBody>
        </p:sp>
        <p:sp>
          <p:nvSpPr>
            <p:cNvPr id="26640" name="Freeform 16"/>
            <p:cNvSpPr>
              <a:spLocks/>
            </p:cNvSpPr>
            <p:nvPr/>
          </p:nvSpPr>
          <p:spPr bwMode="auto">
            <a:xfrm>
              <a:off x="4354" y="308"/>
              <a:ext cx="33" cy="31"/>
            </a:xfrm>
            <a:custGeom>
              <a:avLst/>
              <a:gdLst/>
              <a:ahLst/>
              <a:cxnLst>
                <a:cxn ang="0">
                  <a:pos x="22" y="0"/>
                </a:cxn>
                <a:cxn ang="0">
                  <a:pos x="0" y="22"/>
                </a:cxn>
                <a:cxn ang="0">
                  <a:pos x="12" y="30"/>
                </a:cxn>
                <a:cxn ang="0">
                  <a:pos x="32" y="8"/>
                </a:cxn>
                <a:cxn ang="0">
                  <a:pos x="22" y="1"/>
                </a:cxn>
                <a:cxn ang="0">
                  <a:pos x="22" y="1"/>
                </a:cxn>
                <a:cxn ang="0">
                  <a:pos x="22" y="0"/>
                </a:cxn>
              </a:cxnLst>
              <a:rect l="0" t="0" r="r" b="b"/>
              <a:pathLst>
                <a:path w="32" h="30">
                  <a:moveTo>
                    <a:pt x="22" y="0"/>
                  </a:moveTo>
                  <a:lnTo>
                    <a:pt x="0" y="22"/>
                  </a:lnTo>
                  <a:lnTo>
                    <a:pt x="12" y="30"/>
                  </a:lnTo>
                  <a:lnTo>
                    <a:pt x="32" y="8"/>
                  </a:lnTo>
                  <a:lnTo>
                    <a:pt x="22" y="1"/>
                  </a:lnTo>
                  <a:lnTo>
                    <a:pt x="22" y="1"/>
                  </a:lnTo>
                  <a:lnTo>
                    <a:pt x="22" y="0"/>
                  </a:lnTo>
                  <a:close/>
                </a:path>
              </a:pathLst>
            </a:custGeom>
            <a:solidFill>
              <a:schemeClr val="accent5">
                <a:lumMod val="50000"/>
              </a:schemeClr>
            </a:solidFill>
            <a:ln w="9525">
              <a:noFill/>
              <a:round/>
              <a:headEnd/>
              <a:tailEnd/>
            </a:ln>
          </p:spPr>
          <p:txBody>
            <a:bodyPr/>
            <a:lstStyle/>
            <a:p>
              <a:pPr>
                <a:defRPr/>
              </a:pPr>
              <a:endParaRPr lang="en-US"/>
            </a:p>
          </p:txBody>
        </p:sp>
        <p:sp>
          <p:nvSpPr>
            <p:cNvPr id="26641" name="Freeform 17"/>
            <p:cNvSpPr>
              <a:spLocks/>
            </p:cNvSpPr>
            <p:nvPr/>
          </p:nvSpPr>
          <p:spPr bwMode="auto">
            <a:xfrm>
              <a:off x="4382" y="349"/>
              <a:ext cx="36" cy="28"/>
            </a:xfrm>
            <a:custGeom>
              <a:avLst/>
              <a:gdLst/>
              <a:ahLst/>
              <a:cxnLst>
                <a:cxn ang="0">
                  <a:pos x="29" y="0"/>
                </a:cxn>
                <a:cxn ang="0">
                  <a:pos x="0" y="15"/>
                </a:cxn>
                <a:cxn ang="0">
                  <a:pos x="7" y="28"/>
                </a:cxn>
                <a:cxn ang="0">
                  <a:pos x="36" y="11"/>
                </a:cxn>
                <a:cxn ang="0">
                  <a:pos x="29" y="1"/>
                </a:cxn>
                <a:cxn ang="0">
                  <a:pos x="29" y="1"/>
                </a:cxn>
                <a:cxn ang="0">
                  <a:pos x="29" y="0"/>
                </a:cxn>
              </a:cxnLst>
              <a:rect l="0" t="0" r="r" b="b"/>
              <a:pathLst>
                <a:path w="36" h="28">
                  <a:moveTo>
                    <a:pt x="29" y="0"/>
                  </a:moveTo>
                  <a:lnTo>
                    <a:pt x="0" y="15"/>
                  </a:lnTo>
                  <a:lnTo>
                    <a:pt x="7" y="28"/>
                  </a:lnTo>
                  <a:lnTo>
                    <a:pt x="36" y="11"/>
                  </a:lnTo>
                  <a:lnTo>
                    <a:pt x="29" y="1"/>
                  </a:lnTo>
                  <a:lnTo>
                    <a:pt x="29" y="1"/>
                  </a:lnTo>
                  <a:lnTo>
                    <a:pt x="29" y="0"/>
                  </a:lnTo>
                  <a:close/>
                </a:path>
              </a:pathLst>
            </a:custGeom>
            <a:solidFill>
              <a:schemeClr val="accent5">
                <a:lumMod val="50000"/>
              </a:schemeClr>
            </a:solidFill>
            <a:ln w="9525">
              <a:noFill/>
              <a:round/>
              <a:headEnd/>
              <a:tailEnd/>
            </a:ln>
          </p:spPr>
          <p:txBody>
            <a:bodyPr/>
            <a:lstStyle/>
            <a:p>
              <a:pPr>
                <a:defRPr/>
              </a:pPr>
              <a:endParaRPr lang="en-US"/>
            </a:p>
          </p:txBody>
        </p:sp>
        <p:sp>
          <p:nvSpPr>
            <p:cNvPr id="26642" name="Freeform 18"/>
            <p:cNvSpPr>
              <a:spLocks/>
            </p:cNvSpPr>
            <p:nvPr/>
          </p:nvSpPr>
          <p:spPr bwMode="auto">
            <a:xfrm>
              <a:off x="4402" y="404"/>
              <a:ext cx="33" cy="24"/>
            </a:xfrm>
            <a:custGeom>
              <a:avLst/>
              <a:gdLst/>
              <a:ahLst/>
              <a:cxnLst>
                <a:cxn ang="0">
                  <a:pos x="27" y="0"/>
                </a:cxn>
                <a:cxn ang="0">
                  <a:pos x="0" y="11"/>
                </a:cxn>
                <a:cxn ang="0">
                  <a:pos x="5" y="23"/>
                </a:cxn>
                <a:cxn ang="0">
                  <a:pos x="32" y="14"/>
                </a:cxn>
                <a:cxn ang="0">
                  <a:pos x="27" y="2"/>
                </a:cxn>
                <a:cxn ang="0">
                  <a:pos x="27" y="2"/>
                </a:cxn>
                <a:cxn ang="0">
                  <a:pos x="27" y="0"/>
                </a:cxn>
              </a:cxnLst>
              <a:rect l="0" t="0" r="r" b="b"/>
              <a:pathLst>
                <a:path w="32" h="23">
                  <a:moveTo>
                    <a:pt x="27" y="0"/>
                  </a:moveTo>
                  <a:lnTo>
                    <a:pt x="0" y="11"/>
                  </a:lnTo>
                  <a:lnTo>
                    <a:pt x="5" y="23"/>
                  </a:lnTo>
                  <a:lnTo>
                    <a:pt x="32" y="14"/>
                  </a:lnTo>
                  <a:lnTo>
                    <a:pt x="27" y="2"/>
                  </a:lnTo>
                  <a:lnTo>
                    <a:pt x="27" y="2"/>
                  </a:lnTo>
                  <a:lnTo>
                    <a:pt x="27" y="0"/>
                  </a:lnTo>
                  <a:close/>
                </a:path>
              </a:pathLst>
            </a:custGeom>
            <a:solidFill>
              <a:schemeClr val="accent5">
                <a:lumMod val="50000"/>
              </a:schemeClr>
            </a:solidFill>
            <a:ln w="9525">
              <a:noFill/>
              <a:round/>
              <a:headEnd/>
              <a:tailEnd/>
            </a:ln>
          </p:spPr>
          <p:txBody>
            <a:bodyPr/>
            <a:lstStyle/>
            <a:p>
              <a:pPr>
                <a:defRPr/>
              </a:pPr>
              <a:endParaRPr lang="en-US"/>
            </a:p>
          </p:txBody>
        </p:sp>
        <p:sp>
          <p:nvSpPr>
            <p:cNvPr id="26643" name="Freeform 19"/>
            <p:cNvSpPr>
              <a:spLocks/>
            </p:cNvSpPr>
            <p:nvPr/>
          </p:nvSpPr>
          <p:spPr bwMode="auto">
            <a:xfrm>
              <a:off x="4405" y="456"/>
              <a:ext cx="36" cy="29"/>
            </a:xfrm>
            <a:custGeom>
              <a:avLst/>
              <a:gdLst/>
              <a:ahLst/>
              <a:cxnLst>
                <a:cxn ang="0">
                  <a:pos x="36" y="16"/>
                </a:cxn>
                <a:cxn ang="0">
                  <a:pos x="8" y="0"/>
                </a:cxn>
                <a:cxn ang="0">
                  <a:pos x="0" y="11"/>
                </a:cxn>
                <a:cxn ang="0">
                  <a:pos x="26" y="29"/>
                </a:cxn>
                <a:cxn ang="0">
                  <a:pos x="36" y="18"/>
                </a:cxn>
                <a:cxn ang="0">
                  <a:pos x="36" y="18"/>
                </a:cxn>
                <a:cxn ang="0">
                  <a:pos x="36" y="16"/>
                </a:cxn>
              </a:cxnLst>
              <a:rect l="0" t="0" r="r" b="b"/>
              <a:pathLst>
                <a:path w="36" h="29">
                  <a:moveTo>
                    <a:pt x="36" y="16"/>
                  </a:moveTo>
                  <a:lnTo>
                    <a:pt x="8" y="0"/>
                  </a:lnTo>
                  <a:lnTo>
                    <a:pt x="0" y="11"/>
                  </a:lnTo>
                  <a:lnTo>
                    <a:pt x="26" y="29"/>
                  </a:lnTo>
                  <a:lnTo>
                    <a:pt x="36" y="18"/>
                  </a:lnTo>
                  <a:lnTo>
                    <a:pt x="36" y="18"/>
                  </a:lnTo>
                  <a:lnTo>
                    <a:pt x="36" y="16"/>
                  </a:lnTo>
                  <a:close/>
                </a:path>
              </a:pathLst>
            </a:custGeom>
            <a:solidFill>
              <a:schemeClr val="accent5">
                <a:lumMod val="50000"/>
              </a:schemeClr>
            </a:solidFill>
            <a:ln w="9525">
              <a:noFill/>
              <a:round/>
              <a:headEnd/>
              <a:tailEnd/>
            </a:ln>
          </p:spPr>
          <p:txBody>
            <a:bodyPr/>
            <a:lstStyle/>
            <a:p>
              <a:pPr>
                <a:defRPr/>
              </a:pPr>
              <a:endParaRPr lang="en-US"/>
            </a:p>
          </p:txBody>
        </p:sp>
        <p:sp>
          <p:nvSpPr>
            <p:cNvPr id="26644" name="Freeform 20"/>
            <p:cNvSpPr>
              <a:spLocks/>
            </p:cNvSpPr>
            <p:nvPr/>
          </p:nvSpPr>
          <p:spPr bwMode="auto">
            <a:xfrm>
              <a:off x="4148" y="481"/>
              <a:ext cx="44" cy="25"/>
            </a:xfrm>
            <a:custGeom>
              <a:avLst/>
              <a:gdLst/>
              <a:ahLst/>
              <a:cxnLst>
                <a:cxn ang="0">
                  <a:pos x="36" y="0"/>
                </a:cxn>
                <a:cxn ang="0">
                  <a:pos x="0" y="14"/>
                </a:cxn>
                <a:cxn ang="0">
                  <a:pos x="8" y="25"/>
                </a:cxn>
                <a:cxn ang="0">
                  <a:pos x="43" y="10"/>
                </a:cxn>
                <a:cxn ang="0">
                  <a:pos x="36" y="2"/>
                </a:cxn>
                <a:cxn ang="0">
                  <a:pos x="36" y="2"/>
                </a:cxn>
                <a:cxn ang="0">
                  <a:pos x="36" y="0"/>
                </a:cxn>
              </a:cxnLst>
              <a:rect l="0" t="0" r="r" b="b"/>
              <a:pathLst>
                <a:path w="43" h="25">
                  <a:moveTo>
                    <a:pt x="36" y="0"/>
                  </a:moveTo>
                  <a:lnTo>
                    <a:pt x="0" y="14"/>
                  </a:lnTo>
                  <a:lnTo>
                    <a:pt x="8" y="25"/>
                  </a:lnTo>
                  <a:lnTo>
                    <a:pt x="43" y="10"/>
                  </a:lnTo>
                  <a:lnTo>
                    <a:pt x="36" y="2"/>
                  </a:lnTo>
                  <a:lnTo>
                    <a:pt x="36" y="2"/>
                  </a:lnTo>
                  <a:lnTo>
                    <a:pt x="36" y="0"/>
                  </a:lnTo>
                  <a:close/>
                </a:path>
              </a:pathLst>
            </a:custGeom>
            <a:solidFill>
              <a:schemeClr val="accent5">
                <a:lumMod val="50000"/>
              </a:schemeClr>
            </a:solidFill>
            <a:ln w="9525">
              <a:noFill/>
              <a:round/>
              <a:headEnd/>
              <a:tailEnd/>
            </a:ln>
          </p:spPr>
          <p:txBody>
            <a:bodyPr/>
            <a:lstStyle/>
            <a:p>
              <a:pPr>
                <a:defRPr/>
              </a:pPr>
              <a:endParaRPr lang="en-US"/>
            </a:p>
          </p:txBody>
        </p:sp>
        <p:sp>
          <p:nvSpPr>
            <p:cNvPr id="26645" name="Freeform 21"/>
            <p:cNvSpPr>
              <a:spLocks/>
            </p:cNvSpPr>
            <p:nvPr/>
          </p:nvSpPr>
          <p:spPr bwMode="auto">
            <a:xfrm>
              <a:off x="4135" y="428"/>
              <a:ext cx="37" cy="13"/>
            </a:xfrm>
            <a:custGeom>
              <a:avLst/>
              <a:gdLst/>
              <a:ahLst/>
              <a:cxnLst>
                <a:cxn ang="0">
                  <a:pos x="33" y="0"/>
                </a:cxn>
                <a:cxn ang="0">
                  <a:pos x="0" y="1"/>
                </a:cxn>
                <a:cxn ang="0">
                  <a:pos x="0" y="14"/>
                </a:cxn>
                <a:cxn ang="0">
                  <a:pos x="37" y="14"/>
                </a:cxn>
                <a:cxn ang="0">
                  <a:pos x="33" y="1"/>
                </a:cxn>
                <a:cxn ang="0">
                  <a:pos x="33" y="1"/>
                </a:cxn>
                <a:cxn ang="0">
                  <a:pos x="33" y="0"/>
                </a:cxn>
              </a:cxnLst>
              <a:rect l="0" t="0" r="r" b="b"/>
              <a:pathLst>
                <a:path w="37" h="14">
                  <a:moveTo>
                    <a:pt x="33" y="0"/>
                  </a:moveTo>
                  <a:lnTo>
                    <a:pt x="0" y="1"/>
                  </a:lnTo>
                  <a:lnTo>
                    <a:pt x="0" y="14"/>
                  </a:lnTo>
                  <a:lnTo>
                    <a:pt x="37" y="14"/>
                  </a:lnTo>
                  <a:lnTo>
                    <a:pt x="33" y="1"/>
                  </a:lnTo>
                  <a:lnTo>
                    <a:pt x="33" y="1"/>
                  </a:lnTo>
                  <a:lnTo>
                    <a:pt x="33" y="0"/>
                  </a:lnTo>
                  <a:close/>
                </a:path>
              </a:pathLst>
            </a:custGeom>
            <a:solidFill>
              <a:schemeClr val="accent5">
                <a:lumMod val="50000"/>
              </a:schemeClr>
            </a:solidFill>
            <a:ln w="9525">
              <a:noFill/>
              <a:round/>
              <a:headEnd/>
              <a:tailEnd/>
            </a:ln>
          </p:spPr>
          <p:txBody>
            <a:bodyPr/>
            <a:lstStyle/>
            <a:p>
              <a:pPr>
                <a:defRPr/>
              </a:pPr>
              <a:endParaRPr lang="en-US"/>
            </a:p>
          </p:txBody>
        </p:sp>
        <p:sp>
          <p:nvSpPr>
            <p:cNvPr id="26646" name="Freeform 22"/>
            <p:cNvSpPr>
              <a:spLocks/>
            </p:cNvSpPr>
            <p:nvPr/>
          </p:nvSpPr>
          <p:spPr bwMode="auto">
            <a:xfrm>
              <a:off x="4129" y="368"/>
              <a:ext cx="38" cy="21"/>
            </a:xfrm>
            <a:custGeom>
              <a:avLst/>
              <a:gdLst/>
              <a:ahLst/>
              <a:cxnLst>
                <a:cxn ang="0">
                  <a:pos x="38" y="9"/>
                </a:cxn>
                <a:cxn ang="0">
                  <a:pos x="8" y="0"/>
                </a:cxn>
                <a:cxn ang="0">
                  <a:pos x="0" y="10"/>
                </a:cxn>
                <a:cxn ang="0">
                  <a:pos x="34" y="21"/>
                </a:cxn>
                <a:cxn ang="0">
                  <a:pos x="38" y="10"/>
                </a:cxn>
                <a:cxn ang="0">
                  <a:pos x="38" y="10"/>
                </a:cxn>
                <a:cxn ang="0">
                  <a:pos x="38" y="9"/>
                </a:cxn>
              </a:cxnLst>
              <a:rect l="0" t="0" r="r" b="b"/>
              <a:pathLst>
                <a:path w="38" h="21">
                  <a:moveTo>
                    <a:pt x="38" y="9"/>
                  </a:moveTo>
                  <a:lnTo>
                    <a:pt x="8" y="0"/>
                  </a:lnTo>
                  <a:lnTo>
                    <a:pt x="0" y="10"/>
                  </a:lnTo>
                  <a:lnTo>
                    <a:pt x="34" y="21"/>
                  </a:lnTo>
                  <a:lnTo>
                    <a:pt x="38" y="10"/>
                  </a:lnTo>
                  <a:lnTo>
                    <a:pt x="38" y="10"/>
                  </a:lnTo>
                  <a:lnTo>
                    <a:pt x="38" y="9"/>
                  </a:lnTo>
                  <a:close/>
                </a:path>
              </a:pathLst>
            </a:custGeom>
            <a:solidFill>
              <a:schemeClr val="accent5">
                <a:lumMod val="50000"/>
              </a:schemeClr>
            </a:solidFill>
            <a:ln w="9525">
              <a:noFill/>
              <a:round/>
              <a:headEnd/>
              <a:tailEnd/>
            </a:ln>
          </p:spPr>
          <p:txBody>
            <a:bodyPr/>
            <a:lstStyle/>
            <a:p>
              <a:pPr>
                <a:defRPr/>
              </a:pPr>
              <a:endParaRPr lang="en-US"/>
            </a:p>
          </p:txBody>
        </p:sp>
        <p:sp>
          <p:nvSpPr>
            <p:cNvPr id="26647" name="Freeform 23"/>
            <p:cNvSpPr>
              <a:spLocks/>
            </p:cNvSpPr>
            <p:nvPr/>
          </p:nvSpPr>
          <p:spPr bwMode="auto">
            <a:xfrm>
              <a:off x="5316" y="147"/>
              <a:ext cx="15" cy="39"/>
            </a:xfrm>
            <a:custGeom>
              <a:avLst/>
              <a:gdLst/>
              <a:ahLst/>
              <a:cxnLst>
                <a:cxn ang="0">
                  <a:pos x="0" y="0"/>
                </a:cxn>
                <a:cxn ang="0">
                  <a:pos x="0" y="40"/>
                </a:cxn>
                <a:cxn ang="0">
                  <a:pos x="15" y="40"/>
                </a:cxn>
                <a:cxn ang="0">
                  <a:pos x="15" y="1"/>
                </a:cxn>
                <a:cxn ang="0">
                  <a:pos x="0" y="1"/>
                </a:cxn>
                <a:cxn ang="0">
                  <a:pos x="0" y="1"/>
                </a:cxn>
                <a:cxn ang="0">
                  <a:pos x="0" y="0"/>
                </a:cxn>
              </a:cxnLst>
              <a:rect l="0" t="0" r="r" b="b"/>
              <a:pathLst>
                <a:path w="15" h="40">
                  <a:moveTo>
                    <a:pt x="0" y="0"/>
                  </a:moveTo>
                  <a:lnTo>
                    <a:pt x="0" y="40"/>
                  </a:lnTo>
                  <a:lnTo>
                    <a:pt x="15" y="40"/>
                  </a:lnTo>
                  <a:lnTo>
                    <a:pt x="15" y="1"/>
                  </a:lnTo>
                  <a:lnTo>
                    <a:pt x="0" y="1"/>
                  </a:lnTo>
                  <a:lnTo>
                    <a:pt x="0" y="1"/>
                  </a:lnTo>
                  <a:lnTo>
                    <a:pt x="0" y="0"/>
                  </a:lnTo>
                  <a:close/>
                </a:path>
              </a:pathLst>
            </a:custGeom>
            <a:solidFill>
              <a:schemeClr val="accent5">
                <a:lumMod val="50000"/>
              </a:schemeClr>
            </a:solidFill>
            <a:ln w="9525">
              <a:noFill/>
              <a:round/>
              <a:headEnd/>
              <a:tailEnd/>
            </a:ln>
          </p:spPr>
          <p:txBody>
            <a:bodyPr/>
            <a:lstStyle/>
            <a:p>
              <a:pPr>
                <a:defRPr/>
              </a:pPr>
              <a:endParaRPr lang="en-US"/>
            </a:p>
          </p:txBody>
        </p:sp>
        <p:sp>
          <p:nvSpPr>
            <p:cNvPr id="26648" name="Freeform 24"/>
            <p:cNvSpPr>
              <a:spLocks/>
            </p:cNvSpPr>
            <p:nvPr/>
          </p:nvSpPr>
          <p:spPr bwMode="auto">
            <a:xfrm>
              <a:off x="5386" y="154"/>
              <a:ext cx="31" cy="44"/>
            </a:xfrm>
            <a:custGeom>
              <a:avLst/>
              <a:gdLst/>
              <a:ahLst/>
              <a:cxnLst>
                <a:cxn ang="0">
                  <a:pos x="18" y="0"/>
                </a:cxn>
                <a:cxn ang="0">
                  <a:pos x="0" y="38"/>
                </a:cxn>
                <a:cxn ang="0">
                  <a:pos x="12" y="43"/>
                </a:cxn>
                <a:cxn ang="0">
                  <a:pos x="30" y="6"/>
                </a:cxn>
                <a:cxn ang="0">
                  <a:pos x="18" y="1"/>
                </a:cxn>
                <a:cxn ang="0">
                  <a:pos x="18" y="1"/>
                </a:cxn>
                <a:cxn ang="0">
                  <a:pos x="18" y="0"/>
                </a:cxn>
              </a:cxnLst>
              <a:rect l="0" t="0" r="r" b="b"/>
              <a:pathLst>
                <a:path w="30" h="43">
                  <a:moveTo>
                    <a:pt x="18" y="0"/>
                  </a:moveTo>
                  <a:lnTo>
                    <a:pt x="0" y="38"/>
                  </a:lnTo>
                  <a:lnTo>
                    <a:pt x="12" y="43"/>
                  </a:lnTo>
                  <a:lnTo>
                    <a:pt x="30" y="6"/>
                  </a:lnTo>
                  <a:lnTo>
                    <a:pt x="18" y="1"/>
                  </a:lnTo>
                  <a:lnTo>
                    <a:pt x="18" y="1"/>
                  </a:lnTo>
                  <a:lnTo>
                    <a:pt x="18" y="0"/>
                  </a:lnTo>
                  <a:close/>
                </a:path>
              </a:pathLst>
            </a:custGeom>
            <a:solidFill>
              <a:schemeClr val="accent5">
                <a:lumMod val="50000"/>
              </a:schemeClr>
            </a:solidFill>
            <a:ln w="9525">
              <a:noFill/>
              <a:round/>
              <a:headEnd/>
              <a:tailEnd/>
            </a:ln>
          </p:spPr>
          <p:txBody>
            <a:bodyPr/>
            <a:lstStyle/>
            <a:p>
              <a:pPr>
                <a:defRPr/>
              </a:pPr>
              <a:endParaRPr lang="en-US"/>
            </a:p>
          </p:txBody>
        </p:sp>
        <p:sp>
          <p:nvSpPr>
            <p:cNvPr id="26649" name="Freeform 25"/>
            <p:cNvSpPr>
              <a:spLocks/>
            </p:cNvSpPr>
            <p:nvPr/>
          </p:nvSpPr>
          <p:spPr bwMode="auto">
            <a:xfrm>
              <a:off x="5433" y="199"/>
              <a:ext cx="40" cy="37"/>
            </a:xfrm>
            <a:custGeom>
              <a:avLst/>
              <a:gdLst/>
              <a:ahLst/>
              <a:cxnLst>
                <a:cxn ang="0">
                  <a:pos x="30" y="0"/>
                </a:cxn>
                <a:cxn ang="0">
                  <a:pos x="0" y="28"/>
                </a:cxn>
                <a:cxn ang="0">
                  <a:pos x="10" y="38"/>
                </a:cxn>
                <a:cxn ang="0">
                  <a:pos x="40" y="9"/>
                </a:cxn>
                <a:cxn ang="0">
                  <a:pos x="30" y="1"/>
                </a:cxn>
                <a:cxn ang="0">
                  <a:pos x="30" y="1"/>
                </a:cxn>
                <a:cxn ang="0">
                  <a:pos x="30" y="0"/>
                </a:cxn>
              </a:cxnLst>
              <a:rect l="0" t="0" r="r" b="b"/>
              <a:pathLst>
                <a:path w="40" h="38">
                  <a:moveTo>
                    <a:pt x="30" y="0"/>
                  </a:moveTo>
                  <a:lnTo>
                    <a:pt x="0" y="28"/>
                  </a:lnTo>
                  <a:lnTo>
                    <a:pt x="10" y="38"/>
                  </a:lnTo>
                  <a:lnTo>
                    <a:pt x="40" y="9"/>
                  </a:lnTo>
                  <a:lnTo>
                    <a:pt x="30" y="1"/>
                  </a:lnTo>
                  <a:lnTo>
                    <a:pt x="30" y="1"/>
                  </a:lnTo>
                  <a:lnTo>
                    <a:pt x="30" y="0"/>
                  </a:lnTo>
                  <a:close/>
                </a:path>
              </a:pathLst>
            </a:custGeom>
            <a:solidFill>
              <a:schemeClr val="accent5">
                <a:lumMod val="50000"/>
              </a:schemeClr>
            </a:solidFill>
            <a:ln w="9525">
              <a:noFill/>
              <a:round/>
              <a:headEnd/>
              <a:tailEnd/>
            </a:ln>
          </p:spPr>
          <p:txBody>
            <a:bodyPr/>
            <a:lstStyle/>
            <a:p>
              <a:pPr>
                <a:defRPr/>
              </a:pPr>
              <a:endParaRPr lang="en-US"/>
            </a:p>
          </p:txBody>
        </p:sp>
        <p:sp>
          <p:nvSpPr>
            <p:cNvPr id="26650" name="Freeform 26"/>
            <p:cNvSpPr>
              <a:spLocks/>
            </p:cNvSpPr>
            <p:nvPr/>
          </p:nvSpPr>
          <p:spPr bwMode="auto">
            <a:xfrm>
              <a:off x="5463" y="266"/>
              <a:ext cx="41" cy="16"/>
            </a:xfrm>
            <a:custGeom>
              <a:avLst/>
              <a:gdLst/>
              <a:ahLst/>
              <a:cxnLst>
                <a:cxn ang="0">
                  <a:pos x="38" y="0"/>
                </a:cxn>
                <a:cxn ang="0">
                  <a:pos x="0" y="4"/>
                </a:cxn>
                <a:cxn ang="0">
                  <a:pos x="1" y="16"/>
                </a:cxn>
                <a:cxn ang="0">
                  <a:pos x="42" y="14"/>
                </a:cxn>
                <a:cxn ang="0">
                  <a:pos x="38" y="1"/>
                </a:cxn>
                <a:cxn ang="0">
                  <a:pos x="38" y="1"/>
                </a:cxn>
                <a:cxn ang="0">
                  <a:pos x="38" y="0"/>
                </a:cxn>
              </a:cxnLst>
              <a:rect l="0" t="0" r="r" b="b"/>
              <a:pathLst>
                <a:path w="42" h="16">
                  <a:moveTo>
                    <a:pt x="38" y="0"/>
                  </a:moveTo>
                  <a:lnTo>
                    <a:pt x="0" y="4"/>
                  </a:lnTo>
                  <a:lnTo>
                    <a:pt x="1" y="16"/>
                  </a:lnTo>
                  <a:lnTo>
                    <a:pt x="42" y="14"/>
                  </a:lnTo>
                  <a:lnTo>
                    <a:pt x="38" y="1"/>
                  </a:lnTo>
                  <a:lnTo>
                    <a:pt x="38" y="1"/>
                  </a:lnTo>
                  <a:lnTo>
                    <a:pt x="38" y="0"/>
                  </a:lnTo>
                  <a:close/>
                </a:path>
              </a:pathLst>
            </a:custGeom>
            <a:solidFill>
              <a:schemeClr val="accent5">
                <a:lumMod val="50000"/>
              </a:schemeClr>
            </a:solidFill>
            <a:ln w="9525">
              <a:noFill/>
              <a:round/>
              <a:headEnd/>
              <a:tailEnd/>
            </a:ln>
          </p:spPr>
          <p:txBody>
            <a:bodyPr/>
            <a:lstStyle/>
            <a:p>
              <a:pPr>
                <a:defRPr/>
              </a:pPr>
              <a:endParaRPr lang="en-US"/>
            </a:p>
          </p:txBody>
        </p:sp>
        <p:sp>
          <p:nvSpPr>
            <p:cNvPr id="26651" name="Freeform 27"/>
            <p:cNvSpPr>
              <a:spLocks/>
            </p:cNvSpPr>
            <p:nvPr/>
          </p:nvSpPr>
          <p:spPr bwMode="auto">
            <a:xfrm>
              <a:off x="5467" y="318"/>
              <a:ext cx="48" cy="16"/>
            </a:xfrm>
            <a:custGeom>
              <a:avLst/>
              <a:gdLst/>
              <a:ahLst/>
              <a:cxnLst>
                <a:cxn ang="0">
                  <a:pos x="48" y="3"/>
                </a:cxn>
                <a:cxn ang="0">
                  <a:pos x="1" y="0"/>
                </a:cxn>
                <a:cxn ang="0">
                  <a:pos x="0" y="12"/>
                </a:cxn>
                <a:cxn ang="0">
                  <a:pos x="48" y="17"/>
                </a:cxn>
                <a:cxn ang="0">
                  <a:pos x="48" y="5"/>
                </a:cxn>
                <a:cxn ang="0">
                  <a:pos x="48" y="5"/>
                </a:cxn>
                <a:cxn ang="0">
                  <a:pos x="48" y="3"/>
                </a:cxn>
              </a:cxnLst>
              <a:rect l="0" t="0" r="r" b="b"/>
              <a:pathLst>
                <a:path w="48" h="17">
                  <a:moveTo>
                    <a:pt x="48" y="3"/>
                  </a:moveTo>
                  <a:lnTo>
                    <a:pt x="1" y="0"/>
                  </a:lnTo>
                  <a:lnTo>
                    <a:pt x="0" y="12"/>
                  </a:lnTo>
                  <a:lnTo>
                    <a:pt x="48" y="17"/>
                  </a:lnTo>
                  <a:lnTo>
                    <a:pt x="48" y="5"/>
                  </a:lnTo>
                  <a:lnTo>
                    <a:pt x="48" y="5"/>
                  </a:lnTo>
                  <a:lnTo>
                    <a:pt x="48" y="3"/>
                  </a:lnTo>
                  <a:close/>
                </a:path>
              </a:pathLst>
            </a:custGeom>
            <a:solidFill>
              <a:schemeClr val="accent5">
                <a:lumMod val="50000"/>
              </a:schemeClr>
            </a:solidFill>
            <a:ln w="9525">
              <a:noFill/>
              <a:round/>
              <a:headEnd/>
              <a:tailEnd/>
            </a:ln>
          </p:spPr>
          <p:txBody>
            <a:bodyPr/>
            <a:lstStyle/>
            <a:p>
              <a:pPr>
                <a:defRPr/>
              </a:pPr>
              <a:endParaRPr lang="en-US"/>
            </a:p>
          </p:txBody>
        </p:sp>
        <p:sp>
          <p:nvSpPr>
            <p:cNvPr id="26652" name="Freeform 28"/>
            <p:cNvSpPr>
              <a:spLocks/>
            </p:cNvSpPr>
            <p:nvPr/>
          </p:nvSpPr>
          <p:spPr bwMode="auto">
            <a:xfrm>
              <a:off x="5459" y="396"/>
              <a:ext cx="40" cy="21"/>
            </a:xfrm>
            <a:custGeom>
              <a:avLst/>
              <a:gdLst/>
              <a:ahLst/>
              <a:cxnLst>
                <a:cxn ang="0">
                  <a:pos x="40" y="7"/>
                </a:cxn>
                <a:cxn ang="0">
                  <a:pos x="1" y="0"/>
                </a:cxn>
                <a:cxn ang="0">
                  <a:pos x="0" y="12"/>
                </a:cxn>
                <a:cxn ang="0">
                  <a:pos x="34" y="21"/>
                </a:cxn>
                <a:cxn ang="0">
                  <a:pos x="40" y="8"/>
                </a:cxn>
                <a:cxn ang="0">
                  <a:pos x="40" y="8"/>
                </a:cxn>
                <a:cxn ang="0">
                  <a:pos x="40" y="7"/>
                </a:cxn>
              </a:cxnLst>
              <a:rect l="0" t="0" r="r" b="b"/>
              <a:pathLst>
                <a:path w="40" h="21">
                  <a:moveTo>
                    <a:pt x="40" y="7"/>
                  </a:moveTo>
                  <a:lnTo>
                    <a:pt x="1" y="0"/>
                  </a:lnTo>
                  <a:lnTo>
                    <a:pt x="0" y="12"/>
                  </a:lnTo>
                  <a:lnTo>
                    <a:pt x="34" y="21"/>
                  </a:lnTo>
                  <a:lnTo>
                    <a:pt x="40" y="8"/>
                  </a:lnTo>
                  <a:lnTo>
                    <a:pt x="40" y="8"/>
                  </a:lnTo>
                  <a:lnTo>
                    <a:pt x="40" y="7"/>
                  </a:lnTo>
                  <a:close/>
                </a:path>
              </a:pathLst>
            </a:custGeom>
            <a:solidFill>
              <a:schemeClr val="accent5">
                <a:lumMod val="50000"/>
              </a:schemeClr>
            </a:solidFill>
            <a:ln w="9525">
              <a:noFill/>
              <a:round/>
              <a:headEnd/>
              <a:tailEnd/>
            </a:ln>
          </p:spPr>
          <p:txBody>
            <a:bodyPr/>
            <a:lstStyle/>
            <a:p>
              <a:pPr>
                <a:defRPr/>
              </a:pPr>
              <a:endParaRPr lang="en-US"/>
            </a:p>
          </p:txBody>
        </p:sp>
        <p:sp>
          <p:nvSpPr>
            <p:cNvPr id="26653" name="Freeform 29"/>
            <p:cNvSpPr>
              <a:spLocks/>
            </p:cNvSpPr>
            <p:nvPr/>
          </p:nvSpPr>
          <p:spPr bwMode="auto">
            <a:xfrm>
              <a:off x="5189" y="182"/>
              <a:ext cx="38" cy="35"/>
            </a:xfrm>
            <a:custGeom>
              <a:avLst/>
              <a:gdLst/>
              <a:ahLst/>
              <a:cxnLst>
                <a:cxn ang="0">
                  <a:pos x="0" y="6"/>
                </a:cxn>
                <a:cxn ang="0">
                  <a:pos x="30" y="35"/>
                </a:cxn>
                <a:cxn ang="0">
                  <a:pos x="38" y="25"/>
                </a:cxn>
                <a:cxn ang="0">
                  <a:pos x="12" y="0"/>
                </a:cxn>
                <a:cxn ang="0">
                  <a:pos x="0" y="7"/>
                </a:cxn>
                <a:cxn ang="0">
                  <a:pos x="0" y="7"/>
                </a:cxn>
                <a:cxn ang="0">
                  <a:pos x="0" y="6"/>
                </a:cxn>
              </a:cxnLst>
              <a:rect l="0" t="0" r="r" b="b"/>
              <a:pathLst>
                <a:path w="38" h="35">
                  <a:moveTo>
                    <a:pt x="0" y="6"/>
                  </a:moveTo>
                  <a:lnTo>
                    <a:pt x="30" y="35"/>
                  </a:lnTo>
                  <a:lnTo>
                    <a:pt x="38" y="25"/>
                  </a:lnTo>
                  <a:lnTo>
                    <a:pt x="12" y="0"/>
                  </a:lnTo>
                  <a:lnTo>
                    <a:pt x="0" y="7"/>
                  </a:lnTo>
                  <a:lnTo>
                    <a:pt x="0" y="7"/>
                  </a:lnTo>
                  <a:lnTo>
                    <a:pt x="0" y="6"/>
                  </a:lnTo>
                  <a:close/>
                </a:path>
              </a:pathLst>
            </a:custGeom>
            <a:solidFill>
              <a:schemeClr val="accent5">
                <a:lumMod val="50000"/>
              </a:schemeClr>
            </a:solidFill>
            <a:ln w="9525">
              <a:noFill/>
              <a:round/>
              <a:headEnd/>
              <a:tailEnd/>
            </a:ln>
          </p:spPr>
          <p:txBody>
            <a:bodyPr/>
            <a:lstStyle/>
            <a:p>
              <a:pPr>
                <a:defRPr/>
              </a:pPr>
              <a:endParaRPr lang="en-US"/>
            </a:p>
          </p:txBody>
        </p:sp>
        <p:sp>
          <p:nvSpPr>
            <p:cNvPr id="26654" name="Freeform 30"/>
            <p:cNvSpPr>
              <a:spLocks/>
            </p:cNvSpPr>
            <p:nvPr/>
          </p:nvSpPr>
          <p:spPr bwMode="auto">
            <a:xfrm>
              <a:off x="5141" y="246"/>
              <a:ext cx="36" cy="31"/>
            </a:xfrm>
            <a:custGeom>
              <a:avLst/>
              <a:gdLst/>
              <a:ahLst/>
              <a:cxnLst>
                <a:cxn ang="0">
                  <a:pos x="0" y="9"/>
                </a:cxn>
                <a:cxn ang="0">
                  <a:pos x="1" y="10"/>
                </a:cxn>
                <a:cxn ang="0">
                  <a:pos x="2" y="12"/>
                </a:cxn>
                <a:cxn ang="0">
                  <a:pos x="5" y="14"/>
                </a:cxn>
                <a:cxn ang="0">
                  <a:pos x="9" y="15"/>
                </a:cxn>
                <a:cxn ang="0">
                  <a:pos x="13" y="18"/>
                </a:cxn>
                <a:cxn ang="0">
                  <a:pos x="17" y="20"/>
                </a:cxn>
                <a:cxn ang="0">
                  <a:pos x="20" y="24"/>
                </a:cxn>
                <a:cxn ang="0">
                  <a:pos x="24" y="27"/>
                </a:cxn>
                <a:cxn ang="0">
                  <a:pos x="26" y="28"/>
                </a:cxn>
                <a:cxn ang="0">
                  <a:pos x="28" y="30"/>
                </a:cxn>
                <a:cxn ang="0">
                  <a:pos x="36" y="19"/>
                </a:cxn>
                <a:cxn ang="0">
                  <a:pos x="8" y="0"/>
                </a:cxn>
                <a:cxn ang="0">
                  <a:pos x="0" y="10"/>
                </a:cxn>
                <a:cxn ang="0">
                  <a:pos x="0" y="10"/>
                </a:cxn>
                <a:cxn ang="0">
                  <a:pos x="0" y="9"/>
                </a:cxn>
              </a:cxnLst>
              <a:rect l="0" t="0" r="r" b="b"/>
              <a:pathLst>
                <a:path w="36" h="30">
                  <a:moveTo>
                    <a:pt x="0" y="9"/>
                  </a:moveTo>
                  <a:lnTo>
                    <a:pt x="1" y="10"/>
                  </a:lnTo>
                  <a:lnTo>
                    <a:pt x="2" y="12"/>
                  </a:lnTo>
                  <a:lnTo>
                    <a:pt x="5" y="14"/>
                  </a:lnTo>
                  <a:lnTo>
                    <a:pt x="9" y="15"/>
                  </a:lnTo>
                  <a:lnTo>
                    <a:pt x="13" y="18"/>
                  </a:lnTo>
                  <a:lnTo>
                    <a:pt x="17" y="20"/>
                  </a:lnTo>
                  <a:lnTo>
                    <a:pt x="20" y="24"/>
                  </a:lnTo>
                  <a:lnTo>
                    <a:pt x="24" y="27"/>
                  </a:lnTo>
                  <a:lnTo>
                    <a:pt x="26" y="28"/>
                  </a:lnTo>
                  <a:lnTo>
                    <a:pt x="28" y="30"/>
                  </a:lnTo>
                  <a:lnTo>
                    <a:pt x="36" y="19"/>
                  </a:lnTo>
                  <a:lnTo>
                    <a:pt x="8" y="0"/>
                  </a:lnTo>
                  <a:lnTo>
                    <a:pt x="0" y="10"/>
                  </a:lnTo>
                  <a:lnTo>
                    <a:pt x="0" y="10"/>
                  </a:lnTo>
                  <a:lnTo>
                    <a:pt x="0" y="9"/>
                  </a:lnTo>
                  <a:close/>
                </a:path>
              </a:pathLst>
            </a:custGeom>
            <a:solidFill>
              <a:schemeClr val="accent5">
                <a:lumMod val="50000"/>
              </a:schemeClr>
            </a:solidFill>
            <a:ln w="9525">
              <a:noFill/>
              <a:round/>
              <a:headEnd/>
              <a:tailEnd/>
            </a:ln>
          </p:spPr>
          <p:txBody>
            <a:bodyPr/>
            <a:lstStyle/>
            <a:p>
              <a:pPr>
                <a:defRPr/>
              </a:pPr>
              <a:endParaRPr lang="en-US"/>
            </a:p>
          </p:txBody>
        </p:sp>
        <p:sp>
          <p:nvSpPr>
            <p:cNvPr id="26655" name="Freeform 31"/>
            <p:cNvSpPr>
              <a:spLocks/>
            </p:cNvSpPr>
            <p:nvPr/>
          </p:nvSpPr>
          <p:spPr bwMode="auto">
            <a:xfrm>
              <a:off x="5122" y="316"/>
              <a:ext cx="44" cy="13"/>
            </a:xfrm>
            <a:custGeom>
              <a:avLst/>
              <a:gdLst/>
              <a:ahLst/>
              <a:cxnLst>
                <a:cxn ang="0">
                  <a:pos x="1" y="12"/>
                </a:cxn>
                <a:cxn ang="0">
                  <a:pos x="44" y="13"/>
                </a:cxn>
                <a:cxn ang="0">
                  <a:pos x="44" y="0"/>
                </a:cxn>
                <a:cxn ang="0">
                  <a:pos x="0" y="0"/>
                </a:cxn>
                <a:cxn ang="0">
                  <a:pos x="1" y="13"/>
                </a:cxn>
                <a:cxn ang="0">
                  <a:pos x="1" y="13"/>
                </a:cxn>
                <a:cxn ang="0">
                  <a:pos x="1" y="12"/>
                </a:cxn>
              </a:cxnLst>
              <a:rect l="0" t="0" r="r" b="b"/>
              <a:pathLst>
                <a:path w="44" h="13">
                  <a:moveTo>
                    <a:pt x="1" y="12"/>
                  </a:moveTo>
                  <a:lnTo>
                    <a:pt x="44" y="13"/>
                  </a:lnTo>
                  <a:lnTo>
                    <a:pt x="44" y="0"/>
                  </a:lnTo>
                  <a:lnTo>
                    <a:pt x="0" y="0"/>
                  </a:lnTo>
                  <a:lnTo>
                    <a:pt x="1" y="13"/>
                  </a:lnTo>
                  <a:lnTo>
                    <a:pt x="1" y="13"/>
                  </a:lnTo>
                  <a:lnTo>
                    <a:pt x="1" y="12"/>
                  </a:lnTo>
                  <a:close/>
                </a:path>
              </a:pathLst>
            </a:custGeom>
            <a:solidFill>
              <a:schemeClr val="accent5">
                <a:lumMod val="50000"/>
              </a:schemeClr>
            </a:solidFill>
            <a:ln w="9525">
              <a:noFill/>
              <a:round/>
              <a:headEnd/>
              <a:tailEnd/>
            </a:ln>
          </p:spPr>
          <p:txBody>
            <a:bodyPr/>
            <a:lstStyle/>
            <a:p>
              <a:pPr>
                <a:defRPr/>
              </a:pPr>
              <a:endParaRPr lang="en-US"/>
            </a:p>
          </p:txBody>
        </p:sp>
        <p:sp>
          <p:nvSpPr>
            <p:cNvPr id="26656" name="Freeform 32"/>
            <p:cNvSpPr>
              <a:spLocks/>
            </p:cNvSpPr>
            <p:nvPr/>
          </p:nvSpPr>
          <p:spPr bwMode="auto">
            <a:xfrm>
              <a:off x="5126" y="384"/>
              <a:ext cx="48" cy="24"/>
            </a:xfrm>
            <a:custGeom>
              <a:avLst/>
              <a:gdLst/>
              <a:ahLst/>
              <a:cxnLst>
                <a:cxn ang="0">
                  <a:pos x="8" y="23"/>
                </a:cxn>
                <a:cxn ang="0">
                  <a:pos x="48" y="13"/>
                </a:cxn>
                <a:cxn ang="0">
                  <a:pos x="43" y="0"/>
                </a:cxn>
                <a:cxn ang="0">
                  <a:pos x="0" y="14"/>
                </a:cxn>
                <a:cxn ang="0">
                  <a:pos x="8" y="24"/>
                </a:cxn>
                <a:cxn ang="0">
                  <a:pos x="8" y="24"/>
                </a:cxn>
                <a:cxn ang="0">
                  <a:pos x="8" y="23"/>
                </a:cxn>
              </a:cxnLst>
              <a:rect l="0" t="0" r="r" b="b"/>
              <a:pathLst>
                <a:path w="48" h="24">
                  <a:moveTo>
                    <a:pt x="8" y="23"/>
                  </a:moveTo>
                  <a:lnTo>
                    <a:pt x="48" y="13"/>
                  </a:lnTo>
                  <a:lnTo>
                    <a:pt x="43" y="0"/>
                  </a:lnTo>
                  <a:lnTo>
                    <a:pt x="0" y="14"/>
                  </a:lnTo>
                  <a:lnTo>
                    <a:pt x="8" y="24"/>
                  </a:lnTo>
                  <a:lnTo>
                    <a:pt x="8" y="24"/>
                  </a:lnTo>
                  <a:lnTo>
                    <a:pt x="8" y="23"/>
                  </a:lnTo>
                  <a:close/>
                </a:path>
              </a:pathLst>
            </a:custGeom>
            <a:solidFill>
              <a:schemeClr val="accent5">
                <a:lumMod val="50000"/>
              </a:schemeClr>
            </a:solidFill>
            <a:ln w="9525">
              <a:noFill/>
              <a:round/>
              <a:headEnd/>
              <a:tailEnd/>
            </a:ln>
          </p:spPr>
          <p:txBody>
            <a:bodyPr/>
            <a:lstStyle/>
            <a:p>
              <a:pPr>
                <a:defRPr/>
              </a:pPr>
              <a:endParaRPr lang="en-US"/>
            </a:p>
          </p:txBody>
        </p:sp>
        <p:sp>
          <p:nvSpPr>
            <p:cNvPr id="26657" name="Freeform 33"/>
            <p:cNvSpPr>
              <a:spLocks/>
            </p:cNvSpPr>
            <p:nvPr/>
          </p:nvSpPr>
          <p:spPr bwMode="auto">
            <a:xfrm>
              <a:off x="5155" y="428"/>
              <a:ext cx="51" cy="41"/>
            </a:xfrm>
            <a:custGeom>
              <a:avLst/>
              <a:gdLst/>
              <a:ahLst/>
              <a:cxnLst>
                <a:cxn ang="0">
                  <a:pos x="42" y="0"/>
                </a:cxn>
                <a:cxn ang="0">
                  <a:pos x="0" y="32"/>
                </a:cxn>
                <a:cxn ang="0">
                  <a:pos x="11" y="41"/>
                </a:cxn>
                <a:cxn ang="0">
                  <a:pos x="51" y="10"/>
                </a:cxn>
                <a:cxn ang="0">
                  <a:pos x="42" y="2"/>
                </a:cxn>
                <a:cxn ang="0">
                  <a:pos x="42" y="2"/>
                </a:cxn>
                <a:cxn ang="0">
                  <a:pos x="42" y="0"/>
                </a:cxn>
              </a:cxnLst>
              <a:rect l="0" t="0" r="r" b="b"/>
              <a:pathLst>
                <a:path w="51" h="41">
                  <a:moveTo>
                    <a:pt x="42" y="0"/>
                  </a:moveTo>
                  <a:lnTo>
                    <a:pt x="0" y="32"/>
                  </a:lnTo>
                  <a:lnTo>
                    <a:pt x="11" y="41"/>
                  </a:lnTo>
                  <a:lnTo>
                    <a:pt x="51" y="10"/>
                  </a:lnTo>
                  <a:lnTo>
                    <a:pt x="42" y="2"/>
                  </a:lnTo>
                  <a:lnTo>
                    <a:pt x="42" y="2"/>
                  </a:lnTo>
                  <a:lnTo>
                    <a:pt x="42" y="0"/>
                  </a:lnTo>
                  <a:close/>
                </a:path>
              </a:pathLst>
            </a:custGeom>
            <a:solidFill>
              <a:schemeClr val="accent5">
                <a:lumMod val="50000"/>
              </a:schemeClr>
            </a:solidFill>
            <a:ln w="9525">
              <a:noFill/>
              <a:round/>
              <a:headEnd/>
              <a:tailEnd/>
            </a:ln>
          </p:spPr>
          <p:txBody>
            <a:bodyPr/>
            <a:lstStyle/>
            <a:p>
              <a:pPr>
                <a:defRPr/>
              </a:pPr>
              <a:endParaRPr lang="en-US"/>
            </a:p>
          </p:txBody>
        </p:sp>
        <p:sp>
          <p:nvSpPr>
            <p:cNvPr id="21538" name="Freeform 34"/>
            <p:cNvSpPr>
              <a:spLocks/>
            </p:cNvSpPr>
            <p:nvPr/>
          </p:nvSpPr>
          <p:spPr bwMode="auto">
            <a:xfrm>
              <a:off x="5221" y="233"/>
              <a:ext cx="199" cy="213"/>
            </a:xfrm>
            <a:custGeom>
              <a:avLst/>
              <a:gdLst>
                <a:gd name="T0" fmla="*/ 98 w 199"/>
                <a:gd name="T1" fmla="*/ 0 h 213"/>
                <a:gd name="T2" fmla="*/ 106 w 199"/>
                <a:gd name="T3" fmla="*/ 3 h 213"/>
                <a:gd name="T4" fmla="*/ 117 w 199"/>
                <a:gd name="T5" fmla="*/ 4 h 213"/>
                <a:gd name="T6" fmla="*/ 129 w 199"/>
                <a:gd name="T7" fmla="*/ 8 h 213"/>
                <a:gd name="T8" fmla="*/ 143 w 199"/>
                <a:gd name="T9" fmla="*/ 13 h 213"/>
                <a:gd name="T10" fmla="*/ 157 w 199"/>
                <a:gd name="T11" fmla="*/ 22 h 213"/>
                <a:gd name="T12" fmla="*/ 170 w 199"/>
                <a:gd name="T13" fmla="*/ 32 h 213"/>
                <a:gd name="T14" fmla="*/ 182 w 199"/>
                <a:gd name="T15" fmla="*/ 46 h 213"/>
                <a:gd name="T16" fmla="*/ 191 w 199"/>
                <a:gd name="T17" fmla="*/ 63 h 213"/>
                <a:gd name="T18" fmla="*/ 198 w 199"/>
                <a:gd name="T19" fmla="*/ 85 h 213"/>
                <a:gd name="T20" fmla="*/ 199 w 199"/>
                <a:gd name="T21" fmla="*/ 110 h 213"/>
                <a:gd name="T22" fmla="*/ 198 w 199"/>
                <a:gd name="T23" fmla="*/ 135 h 213"/>
                <a:gd name="T24" fmla="*/ 193 w 199"/>
                <a:gd name="T25" fmla="*/ 156 h 213"/>
                <a:gd name="T26" fmla="*/ 185 w 199"/>
                <a:gd name="T27" fmla="*/ 174 h 213"/>
                <a:gd name="T28" fmla="*/ 175 w 199"/>
                <a:gd name="T29" fmla="*/ 187 h 213"/>
                <a:gd name="T30" fmla="*/ 163 w 199"/>
                <a:gd name="T31" fmla="*/ 197 h 213"/>
                <a:gd name="T32" fmla="*/ 151 w 199"/>
                <a:gd name="T33" fmla="*/ 204 h 213"/>
                <a:gd name="T34" fmla="*/ 138 w 199"/>
                <a:gd name="T35" fmla="*/ 209 h 213"/>
                <a:gd name="T36" fmla="*/ 125 w 199"/>
                <a:gd name="T37" fmla="*/ 212 h 213"/>
                <a:gd name="T38" fmla="*/ 111 w 199"/>
                <a:gd name="T39" fmla="*/ 213 h 213"/>
                <a:gd name="T40" fmla="*/ 99 w 199"/>
                <a:gd name="T41" fmla="*/ 213 h 213"/>
                <a:gd name="T42" fmla="*/ 87 w 199"/>
                <a:gd name="T43" fmla="*/ 212 h 213"/>
                <a:gd name="T44" fmla="*/ 74 w 199"/>
                <a:gd name="T45" fmla="*/ 209 h 213"/>
                <a:gd name="T46" fmla="*/ 61 w 199"/>
                <a:gd name="T47" fmla="*/ 204 h 213"/>
                <a:gd name="T48" fmla="*/ 47 w 199"/>
                <a:gd name="T49" fmla="*/ 197 h 213"/>
                <a:gd name="T50" fmla="*/ 34 w 199"/>
                <a:gd name="T51" fmla="*/ 188 h 213"/>
                <a:gd name="T52" fmla="*/ 22 w 199"/>
                <a:gd name="T53" fmla="*/ 175 h 213"/>
                <a:gd name="T54" fmla="*/ 13 w 199"/>
                <a:gd name="T55" fmla="*/ 160 h 213"/>
                <a:gd name="T56" fmla="*/ 5 w 199"/>
                <a:gd name="T57" fmla="*/ 141 h 213"/>
                <a:gd name="T58" fmla="*/ 1 w 199"/>
                <a:gd name="T59" fmla="*/ 120 h 213"/>
                <a:gd name="T60" fmla="*/ 0 w 199"/>
                <a:gd name="T61" fmla="*/ 95 h 213"/>
                <a:gd name="T62" fmla="*/ 2 w 199"/>
                <a:gd name="T63" fmla="*/ 70 h 213"/>
                <a:gd name="T64" fmla="*/ 9 w 199"/>
                <a:gd name="T65" fmla="*/ 49 h 213"/>
                <a:gd name="T66" fmla="*/ 18 w 199"/>
                <a:gd name="T67" fmla="*/ 33 h 213"/>
                <a:gd name="T68" fmla="*/ 29 w 199"/>
                <a:gd name="T69" fmla="*/ 20 h 213"/>
                <a:gd name="T70" fmla="*/ 42 w 199"/>
                <a:gd name="T71" fmla="*/ 12 h 213"/>
                <a:gd name="T72" fmla="*/ 55 w 199"/>
                <a:gd name="T73" fmla="*/ 7 h 213"/>
                <a:gd name="T74" fmla="*/ 69 w 199"/>
                <a:gd name="T75" fmla="*/ 3 h 213"/>
                <a:gd name="T76" fmla="*/ 81 w 199"/>
                <a:gd name="T77" fmla="*/ 2 h 213"/>
                <a:gd name="T78" fmla="*/ 90 w 199"/>
                <a:gd name="T79" fmla="*/ 0 h 213"/>
                <a:gd name="T80" fmla="*/ 98 w 199"/>
                <a:gd name="T81" fmla="*/ 2 h 213"/>
                <a:gd name="T82" fmla="*/ 98 w 199"/>
                <a:gd name="T83" fmla="*/ 2 h 213"/>
                <a:gd name="T84" fmla="*/ 98 w 199"/>
                <a:gd name="T85" fmla="*/ 0 h 2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213"/>
                <a:gd name="T131" fmla="*/ 199 w 199"/>
                <a:gd name="T132" fmla="*/ 213 h 2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213">
                  <a:moveTo>
                    <a:pt x="98" y="0"/>
                  </a:moveTo>
                  <a:lnTo>
                    <a:pt x="106" y="3"/>
                  </a:lnTo>
                  <a:lnTo>
                    <a:pt x="117" y="4"/>
                  </a:lnTo>
                  <a:lnTo>
                    <a:pt x="129" y="8"/>
                  </a:lnTo>
                  <a:lnTo>
                    <a:pt x="143" y="13"/>
                  </a:lnTo>
                  <a:lnTo>
                    <a:pt x="157" y="22"/>
                  </a:lnTo>
                  <a:lnTo>
                    <a:pt x="170" y="32"/>
                  </a:lnTo>
                  <a:lnTo>
                    <a:pt x="182" y="46"/>
                  </a:lnTo>
                  <a:lnTo>
                    <a:pt x="191" y="63"/>
                  </a:lnTo>
                  <a:lnTo>
                    <a:pt x="198" y="85"/>
                  </a:lnTo>
                  <a:lnTo>
                    <a:pt x="199" y="110"/>
                  </a:lnTo>
                  <a:lnTo>
                    <a:pt x="198" y="135"/>
                  </a:lnTo>
                  <a:lnTo>
                    <a:pt x="193" y="156"/>
                  </a:lnTo>
                  <a:lnTo>
                    <a:pt x="185" y="174"/>
                  </a:lnTo>
                  <a:lnTo>
                    <a:pt x="175" y="187"/>
                  </a:lnTo>
                  <a:lnTo>
                    <a:pt x="163" y="197"/>
                  </a:lnTo>
                  <a:lnTo>
                    <a:pt x="151" y="204"/>
                  </a:lnTo>
                  <a:lnTo>
                    <a:pt x="138" y="209"/>
                  </a:lnTo>
                  <a:lnTo>
                    <a:pt x="125" y="212"/>
                  </a:lnTo>
                  <a:lnTo>
                    <a:pt x="111" y="213"/>
                  </a:lnTo>
                  <a:lnTo>
                    <a:pt x="99" y="213"/>
                  </a:lnTo>
                  <a:lnTo>
                    <a:pt x="87" y="212"/>
                  </a:lnTo>
                  <a:lnTo>
                    <a:pt x="74" y="209"/>
                  </a:lnTo>
                  <a:lnTo>
                    <a:pt x="61" y="204"/>
                  </a:lnTo>
                  <a:lnTo>
                    <a:pt x="47" y="197"/>
                  </a:lnTo>
                  <a:lnTo>
                    <a:pt x="34" y="188"/>
                  </a:lnTo>
                  <a:lnTo>
                    <a:pt x="22" y="175"/>
                  </a:lnTo>
                  <a:lnTo>
                    <a:pt x="13" y="160"/>
                  </a:lnTo>
                  <a:lnTo>
                    <a:pt x="5" y="141"/>
                  </a:lnTo>
                  <a:lnTo>
                    <a:pt x="1" y="120"/>
                  </a:lnTo>
                  <a:lnTo>
                    <a:pt x="0" y="95"/>
                  </a:lnTo>
                  <a:lnTo>
                    <a:pt x="2" y="70"/>
                  </a:lnTo>
                  <a:lnTo>
                    <a:pt x="9" y="49"/>
                  </a:lnTo>
                  <a:lnTo>
                    <a:pt x="18" y="33"/>
                  </a:lnTo>
                  <a:lnTo>
                    <a:pt x="29" y="20"/>
                  </a:lnTo>
                  <a:lnTo>
                    <a:pt x="42" y="12"/>
                  </a:lnTo>
                  <a:lnTo>
                    <a:pt x="55" y="7"/>
                  </a:lnTo>
                  <a:lnTo>
                    <a:pt x="69" y="3"/>
                  </a:lnTo>
                  <a:lnTo>
                    <a:pt x="81" y="2"/>
                  </a:lnTo>
                  <a:lnTo>
                    <a:pt x="90" y="0"/>
                  </a:lnTo>
                  <a:lnTo>
                    <a:pt x="98" y="2"/>
                  </a:lnTo>
                  <a:lnTo>
                    <a:pt x="98" y="0"/>
                  </a:lnTo>
                  <a:close/>
                </a:path>
              </a:pathLst>
            </a:custGeom>
            <a:solidFill>
              <a:srgbClr val="FFFFFF"/>
            </a:solidFill>
            <a:ln w="9525">
              <a:noFill/>
              <a:round/>
              <a:headEnd/>
              <a:tailEnd/>
            </a:ln>
          </p:spPr>
          <p:txBody>
            <a:bodyPr/>
            <a:lstStyle/>
            <a:p>
              <a:endParaRPr lang="en-US"/>
            </a:p>
          </p:txBody>
        </p:sp>
        <p:sp>
          <p:nvSpPr>
            <p:cNvPr id="26659" name="Freeform 35"/>
            <p:cNvSpPr>
              <a:spLocks/>
            </p:cNvSpPr>
            <p:nvPr/>
          </p:nvSpPr>
          <p:spPr bwMode="auto">
            <a:xfrm>
              <a:off x="5278" y="258"/>
              <a:ext cx="85" cy="96"/>
            </a:xfrm>
            <a:custGeom>
              <a:avLst/>
              <a:gdLst/>
              <a:ahLst/>
              <a:cxnLst>
                <a:cxn ang="0">
                  <a:pos x="0" y="3"/>
                </a:cxn>
                <a:cxn ang="0">
                  <a:pos x="6" y="0"/>
                </a:cxn>
                <a:cxn ang="0">
                  <a:pos x="36" y="70"/>
                </a:cxn>
                <a:cxn ang="0">
                  <a:pos x="36" y="70"/>
                </a:cxn>
                <a:cxn ang="0">
                  <a:pos x="37" y="70"/>
                </a:cxn>
                <a:cxn ang="0">
                  <a:pos x="38" y="70"/>
                </a:cxn>
                <a:cxn ang="0">
                  <a:pos x="40" y="69"/>
                </a:cxn>
                <a:cxn ang="0">
                  <a:pos x="41" y="69"/>
                </a:cxn>
                <a:cxn ang="0">
                  <a:pos x="42" y="69"/>
                </a:cxn>
                <a:cxn ang="0">
                  <a:pos x="44" y="69"/>
                </a:cxn>
                <a:cxn ang="0">
                  <a:pos x="45" y="69"/>
                </a:cxn>
                <a:cxn ang="0">
                  <a:pos x="46" y="69"/>
                </a:cxn>
                <a:cxn ang="0">
                  <a:pos x="46" y="70"/>
                </a:cxn>
                <a:cxn ang="0">
                  <a:pos x="80" y="32"/>
                </a:cxn>
                <a:cxn ang="0">
                  <a:pos x="85" y="36"/>
                </a:cxn>
                <a:cxn ang="0">
                  <a:pos x="53" y="76"/>
                </a:cxn>
                <a:cxn ang="0">
                  <a:pos x="53" y="76"/>
                </a:cxn>
                <a:cxn ang="0">
                  <a:pos x="53" y="76"/>
                </a:cxn>
                <a:cxn ang="0">
                  <a:pos x="54" y="76"/>
                </a:cxn>
                <a:cxn ang="0">
                  <a:pos x="54" y="78"/>
                </a:cxn>
                <a:cxn ang="0">
                  <a:pos x="54" y="79"/>
                </a:cxn>
                <a:cxn ang="0">
                  <a:pos x="54" y="79"/>
                </a:cxn>
                <a:cxn ang="0">
                  <a:pos x="54" y="80"/>
                </a:cxn>
                <a:cxn ang="0">
                  <a:pos x="54" y="81"/>
                </a:cxn>
                <a:cxn ang="0">
                  <a:pos x="54" y="83"/>
                </a:cxn>
                <a:cxn ang="0">
                  <a:pos x="54" y="84"/>
                </a:cxn>
                <a:cxn ang="0">
                  <a:pos x="54" y="85"/>
                </a:cxn>
                <a:cxn ang="0">
                  <a:pos x="53" y="88"/>
                </a:cxn>
                <a:cxn ang="0">
                  <a:pos x="53" y="89"/>
                </a:cxn>
                <a:cxn ang="0">
                  <a:pos x="52" y="90"/>
                </a:cxn>
                <a:cxn ang="0">
                  <a:pos x="50" y="91"/>
                </a:cxn>
                <a:cxn ang="0">
                  <a:pos x="49" y="93"/>
                </a:cxn>
                <a:cxn ang="0">
                  <a:pos x="48" y="94"/>
                </a:cxn>
                <a:cxn ang="0">
                  <a:pos x="45" y="94"/>
                </a:cxn>
                <a:cxn ang="0">
                  <a:pos x="44" y="95"/>
                </a:cxn>
                <a:cxn ang="0">
                  <a:pos x="41" y="95"/>
                </a:cxn>
                <a:cxn ang="0">
                  <a:pos x="40" y="95"/>
                </a:cxn>
                <a:cxn ang="0">
                  <a:pos x="37" y="94"/>
                </a:cxn>
                <a:cxn ang="0">
                  <a:pos x="36" y="94"/>
                </a:cxn>
                <a:cxn ang="0">
                  <a:pos x="34" y="93"/>
                </a:cxn>
                <a:cxn ang="0">
                  <a:pos x="32" y="91"/>
                </a:cxn>
                <a:cxn ang="0">
                  <a:pos x="30" y="89"/>
                </a:cxn>
                <a:cxn ang="0">
                  <a:pos x="30" y="88"/>
                </a:cxn>
                <a:cxn ang="0">
                  <a:pos x="29" y="85"/>
                </a:cxn>
                <a:cxn ang="0">
                  <a:pos x="28" y="84"/>
                </a:cxn>
                <a:cxn ang="0">
                  <a:pos x="28" y="81"/>
                </a:cxn>
                <a:cxn ang="0">
                  <a:pos x="28" y="79"/>
                </a:cxn>
                <a:cxn ang="0">
                  <a:pos x="28" y="78"/>
                </a:cxn>
                <a:cxn ang="0">
                  <a:pos x="29" y="76"/>
                </a:cxn>
                <a:cxn ang="0">
                  <a:pos x="29" y="75"/>
                </a:cxn>
                <a:cxn ang="0">
                  <a:pos x="29" y="75"/>
                </a:cxn>
                <a:cxn ang="0">
                  <a:pos x="30" y="74"/>
                </a:cxn>
                <a:cxn ang="0">
                  <a:pos x="30" y="74"/>
                </a:cxn>
                <a:cxn ang="0">
                  <a:pos x="32" y="74"/>
                </a:cxn>
                <a:cxn ang="0">
                  <a:pos x="32" y="74"/>
                </a:cxn>
                <a:cxn ang="0">
                  <a:pos x="32" y="74"/>
                </a:cxn>
                <a:cxn ang="0">
                  <a:pos x="0" y="5"/>
                </a:cxn>
                <a:cxn ang="0">
                  <a:pos x="0" y="5"/>
                </a:cxn>
                <a:cxn ang="0">
                  <a:pos x="0" y="3"/>
                </a:cxn>
              </a:cxnLst>
              <a:rect l="0" t="0" r="r" b="b"/>
              <a:pathLst>
                <a:path w="85" h="95">
                  <a:moveTo>
                    <a:pt x="0" y="3"/>
                  </a:moveTo>
                  <a:lnTo>
                    <a:pt x="6" y="0"/>
                  </a:lnTo>
                  <a:lnTo>
                    <a:pt x="36" y="70"/>
                  </a:lnTo>
                  <a:lnTo>
                    <a:pt x="36" y="70"/>
                  </a:lnTo>
                  <a:lnTo>
                    <a:pt x="37" y="70"/>
                  </a:lnTo>
                  <a:lnTo>
                    <a:pt x="38" y="70"/>
                  </a:lnTo>
                  <a:lnTo>
                    <a:pt x="40" y="69"/>
                  </a:lnTo>
                  <a:lnTo>
                    <a:pt x="41" y="69"/>
                  </a:lnTo>
                  <a:lnTo>
                    <a:pt x="42" y="69"/>
                  </a:lnTo>
                  <a:lnTo>
                    <a:pt x="44" y="69"/>
                  </a:lnTo>
                  <a:lnTo>
                    <a:pt x="45" y="69"/>
                  </a:lnTo>
                  <a:lnTo>
                    <a:pt x="46" y="69"/>
                  </a:lnTo>
                  <a:lnTo>
                    <a:pt x="46" y="70"/>
                  </a:lnTo>
                  <a:lnTo>
                    <a:pt x="80" y="32"/>
                  </a:lnTo>
                  <a:lnTo>
                    <a:pt x="85" y="36"/>
                  </a:lnTo>
                  <a:lnTo>
                    <a:pt x="53" y="76"/>
                  </a:lnTo>
                  <a:lnTo>
                    <a:pt x="53" y="76"/>
                  </a:lnTo>
                  <a:lnTo>
                    <a:pt x="53" y="76"/>
                  </a:lnTo>
                  <a:lnTo>
                    <a:pt x="54" y="76"/>
                  </a:lnTo>
                  <a:lnTo>
                    <a:pt x="54" y="78"/>
                  </a:lnTo>
                  <a:lnTo>
                    <a:pt x="54" y="79"/>
                  </a:lnTo>
                  <a:lnTo>
                    <a:pt x="54" y="79"/>
                  </a:lnTo>
                  <a:lnTo>
                    <a:pt x="54" y="80"/>
                  </a:lnTo>
                  <a:lnTo>
                    <a:pt x="54" y="81"/>
                  </a:lnTo>
                  <a:lnTo>
                    <a:pt x="54" y="83"/>
                  </a:lnTo>
                  <a:lnTo>
                    <a:pt x="54" y="84"/>
                  </a:lnTo>
                  <a:lnTo>
                    <a:pt x="54" y="85"/>
                  </a:lnTo>
                  <a:lnTo>
                    <a:pt x="53" y="88"/>
                  </a:lnTo>
                  <a:lnTo>
                    <a:pt x="53" y="89"/>
                  </a:lnTo>
                  <a:lnTo>
                    <a:pt x="52" y="90"/>
                  </a:lnTo>
                  <a:lnTo>
                    <a:pt x="50" y="91"/>
                  </a:lnTo>
                  <a:lnTo>
                    <a:pt x="49" y="93"/>
                  </a:lnTo>
                  <a:lnTo>
                    <a:pt x="48" y="94"/>
                  </a:lnTo>
                  <a:lnTo>
                    <a:pt x="45" y="94"/>
                  </a:lnTo>
                  <a:lnTo>
                    <a:pt x="44" y="95"/>
                  </a:lnTo>
                  <a:lnTo>
                    <a:pt x="41" y="95"/>
                  </a:lnTo>
                  <a:lnTo>
                    <a:pt x="40" y="95"/>
                  </a:lnTo>
                  <a:lnTo>
                    <a:pt x="37" y="94"/>
                  </a:lnTo>
                  <a:lnTo>
                    <a:pt x="36" y="94"/>
                  </a:lnTo>
                  <a:lnTo>
                    <a:pt x="34" y="93"/>
                  </a:lnTo>
                  <a:lnTo>
                    <a:pt x="32" y="91"/>
                  </a:lnTo>
                  <a:lnTo>
                    <a:pt x="30" y="89"/>
                  </a:lnTo>
                  <a:lnTo>
                    <a:pt x="30" y="88"/>
                  </a:lnTo>
                  <a:lnTo>
                    <a:pt x="29" y="85"/>
                  </a:lnTo>
                  <a:lnTo>
                    <a:pt x="28" y="84"/>
                  </a:lnTo>
                  <a:lnTo>
                    <a:pt x="28" y="81"/>
                  </a:lnTo>
                  <a:lnTo>
                    <a:pt x="28" y="79"/>
                  </a:lnTo>
                  <a:lnTo>
                    <a:pt x="28" y="78"/>
                  </a:lnTo>
                  <a:lnTo>
                    <a:pt x="29" y="76"/>
                  </a:lnTo>
                  <a:lnTo>
                    <a:pt x="29" y="75"/>
                  </a:lnTo>
                  <a:lnTo>
                    <a:pt x="29" y="75"/>
                  </a:lnTo>
                  <a:lnTo>
                    <a:pt x="30" y="74"/>
                  </a:lnTo>
                  <a:lnTo>
                    <a:pt x="30" y="74"/>
                  </a:lnTo>
                  <a:lnTo>
                    <a:pt x="32" y="74"/>
                  </a:lnTo>
                  <a:lnTo>
                    <a:pt x="32" y="74"/>
                  </a:lnTo>
                  <a:lnTo>
                    <a:pt x="32" y="74"/>
                  </a:lnTo>
                  <a:lnTo>
                    <a:pt x="0" y="5"/>
                  </a:lnTo>
                  <a:lnTo>
                    <a:pt x="0" y="5"/>
                  </a:lnTo>
                  <a:lnTo>
                    <a:pt x="0" y="3"/>
                  </a:lnTo>
                  <a:close/>
                </a:path>
              </a:pathLst>
            </a:custGeom>
            <a:solidFill>
              <a:schemeClr val="accent5">
                <a:lumMod val="50000"/>
              </a:schemeClr>
            </a:solidFill>
            <a:ln w="9525">
              <a:noFill/>
              <a:round/>
              <a:headEnd/>
              <a:tailEnd/>
            </a:ln>
          </p:spPr>
          <p:txBody>
            <a:bodyPr/>
            <a:lstStyle/>
            <a:p>
              <a:pPr>
                <a:defRPr/>
              </a:pPr>
              <a:endParaRPr lang="en-US"/>
            </a:p>
          </p:txBody>
        </p:sp>
        <p:sp>
          <p:nvSpPr>
            <p:cNvPr id="21540" name="Freeform 36"/>
            <p:cNvSpPr>
              <a:spLocks/>
            </p:cNvSpPr>
            <p:nvPr/>
          </p:nvSpPr>
          <p:spPr bwMode="auto">
            <a:xfrm>
              <a:off x="5304" y="243"/>
              <a:ext cx="12" cy="21"/>
            </a:xfrm>
            <a:custGeom>
              <a:avLst/>
              <a:gdLst>
                <a:gd name="T0" fmla="*/ 3 w 12"/>
                <a:gd name="T1" fmla="*/ 0 h 21"/>
                <a:gd name="T2" fmla="*/ 12 w 12"/>
                <a:gd name="T3" fmla="*/ 4 h 21"/>
                <a:gd name="T4" fmla="*/ 11 w 12"/>
                <a:gd name="T5" fmla="*/ 21 h 21"/>
                <a:gd name="T6" fmla="*/ 0 w 12"/>
                <a:gd name="T7" fmla="*/ 19 h 21"/>
                <a:gd name="T8" fmla="*/ 3 w 12"/>
                <a:gd name="T9" fmla="*/ 2 h 21"/>
                <a:gd name="T10" fmla="*/ 3 w 12"/>
                <a:gd name="T11" fmla="*/ 2 h 21"/>
                <a:gd name="T12" fmla="*/ 3 w 12"/>
                <a:gd name="T13" fmla="*/ 0 h 21"/>
                <a:gd name="T14" fmla="*/ 0 60000 65536"/>
                <a:gd name="T15" fmla="*/ 0 60000 65536"/>
                <a:gd name="T16" fmla="*/ 0 60000 65536"/>
                <a:gd name="T17" fmla="*/ 0 60000 65536"/>
                <a:gd name="T18" fmla="*/ 0 60000 65536"/>
                <a:gd name="T19" fmla="*/ 0 60000 65536"/>
                <a:gd name="T20" fmla="*/ 0 60000 65536"/>
                <a:gd name="T21" fmla="*/ 0 w 12"/>
                <a:gd name="T22" fmla="*/ 0 h 21"/>
                <a:gd name="T23" fmla="*/ 12 w 1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1">
                  <a:moveTo>
                    <a:pt x="3" y="0"/>
                  </a:moveTo>
                  <a:lnTo>
                    <a:pt x="12" y="4"/>
                  </a:lnTo>
                  <a:lnTo>
                    <a:pt x="11" y="21"/>
                  </a:lnTo>
                  <a:lnTo>
                    <a:pt x="0" y="19"/>
                  </a:lnTo>
                  <a:lnTo>
                    <a:pt x="3" y="2"/>
                  </a:lnTo>
                  <a:lnTo>
                    <a:pt x="3" y="0"/>
                  </a:lnTo>
                  <a:close/>
                </a:path>
              </a:pathLst>
            </a:custGeom>
            <a:solidFill>
              <a:srgbClr val="000000"/>
            </a:solidFill>
            <a:ln w="9525">
              <a:noFill/>
              <a:round/>
              <a:headEnd/>
              <a:tailEnd/>
            </a:ln>
          </p:spPr>
          <p:txBody>
            <a:bodyPr/>
            <a:lstStyle/>
            <a:p>
              <a:endParaRPr lang="en-US"/>
            </a:p>
          </p:txBody>
        </p:sp>
        <p:sp>
          <p:nvSpPr>
            <p:cNvPr id="21541" name="Freeform 37"/>
            <p:cNvSpPr>
              <a:spLocks/>
            </p:cNvSpPr>
            <p:nvPr/>
          </p:nvSpPr>
          <p:spPr bwMode="auto">
            <a:xfrm>
              <a:off x="5344" y="253"/>
              <a:ext cx="18" cy="19"/>
            </a:xfrm>
            <a:custGeom>
              <a:avLst/>
              <a:gdLst>
                <a:gd name="T0" fmla="*/ 10 w 18"/>
                <a:gd name="T1" fmla="*/ 0 h 19"/>
                <a:gd name="T2" fmla="*/ 18 w 18"/>
                <a:gd name="T3" fmla="*/ 7 h 19"/>
                <a:gd name="T4" fmla="*/ 8 w 18"/>
                <a:gd name="T5" fmla="*/ 19 h 19"/>
                <a:gd name="T6" fmla="*/ 0 w 18"/>
                <a:gd name="T7" fmla="*/ 16 h 19"/>
                <a:gd name="T8" fmla="*/ 10 w 18"/>
                <a:gd name="T9" fmla="*/ 2 h 19"/>
                <a:gd name="T10" fmla="*/ 10 w 18"/>
                <a:gd name="T11" fmla="*/ 2 h 19"/>
                <a:gd name="T12" fmla="*/ 10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0" y="0"/>
                  </a:moveTo>
                  <a:lnTo>
                    <a:pt x="18" y="7"/>
                  </a:lnTo>
                  <a:lnTo>
                    <a:pt x="8" y="19"/>
                  </a:lnTo>
                  <a:lnTo>
                    <a:pt x="0" y="16"/>
                  </a:lnTo>
                  <a:lnTo>
                    <a:pt x="10" y="2"/>
                  </a:lnTo>
                  <a:lnTo>
                    <a:pt x="10" y="0"/>
                  </a:lnTo>
                  <a:close/>
                </a:path>
              </a:pathLst>
            </a:custGeom>
            <a:solidFill>
              <a:srgbClr val="000000"/>
            </a:solidFill>
            <a:ln w="9525">
              <a:noFill/>
              <a:round/>
              <a:headEnd/>
              <a:tailEnd/>
            </a:ln>
          </p:spPr>
          <p:txBody>
            <a:bodyPr/>
            <a:lstStyle/>
            <a:p>
              <a:endParaRPr lang="en-US"/>
            </a:p>
          </p:txBody>
        </p:sp>
        <p:sp>
          <p:nvSpPr>
            <p:cNvPr id="21542" name="Freeform 38"/>
            <p:cNvSpPr>
              <a:spLocks/>
            </p:cNvSpPr>
            <p:nvPr/>
          </p:nvSpPr>
          <p:spPr bwMode="auto">
            <a:xfrm>
              <a:off x="5376" y="281"/>
              <a:ext cx="18" cy="17"/>
            </a:xfrm>
            <a:custGeom>
              <a:avLst/>
              <a:gdLst>
                <a:gd name="T0" fmla="*/ 14 w 18"/>
                <a:gd name="T1" fmla="*/ 0 h 17"/>
                <a:gd name="T2" fmla="*/ 0 w 18"/>
                <a:gd name="T3" fmla="*/ 9 h 17"/>
                <a:gd name="T4" fmla="*/ 6 w 18"/>
                <a:gd name="T5" fmla="*/ 17 h 17"/>
                <a:gd name="T6" fmla="*/ 18 w 18"/>
                <a:gd name="T7" fmla="*/ 10 h 17"/>
                <a:gd name="T8" fmla="*/ 14 w 18"/>
                <a:gd name="T9" fmla="*/ 1 h 17"/>
                <a:gd name="T10" fmla="*/ 14 w 18"/>
                <a:gd name="T11" fmla="*/ 1 h 17"/>
                <a:gd name="T12" fmla="*/ 14 w 18"/>
                <a:gd name="T13" fmla="*/ 0 h 17"/>
                <a:gd name="T14" fmla="*/ 0 60000 65536"/>
                <a:gd name="T15" fmla="*/ 0 60000 65536"/>
                <a:gd name="T16" fmla="*/ 0 60000 65536"/>
                <a:gd name="T17" fmla="*/ 0 60000 65536"/>
                <a:gd name="T18" fmla="*/ 0 60000 65536"/>
                <a:gd name="T19" fmla="*/ 0 60000 65536"/>
                <a:gd name="T20" fmla="*/ 0 60000 65536"/>
                <a:gd name="T21" fmla="*/ 0 w 18"/>
                <a:gd name="T22" fmla="*/ 0 h 17"/>
                <a:gd name="T23" fmla="*/ 18 w 1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7">
                  <a:moveTo>
                    <a:pt x="14" y="0"/>
                  </a:moveTo>
                  <a:lnTo>
                    <a:pt x="0" y="9"/>
                  </a:lnTo>
                  <a:lnTo>
                    <a:pt x="6" y="17"/>
                  </a:lnTo>
                  <a:lnTo>
                    <a:pt x="18" y="10"/>
                  </a:lnTo>
                  <a:lnTo>
                    <a:pt x="14" y="1"/>
                  </a:lnTo>
                  <a:lnTo>
                    <a:pt x="14" y="0"/>
                  </a:lnTo>
                  <a:close/>
                </a:path>
              </a:pathLst>
            </a:custGeom>
            <a:solidFill>
              <a:srgbClr val="000000"/>
            </a:solidFill>
            <a:ln w="9525">
              <a:noFill/>
              <a:round/>
              <a:headEnd/>
              <a:tailEnd/>
            </a:ln>
          </p:spPr>
          <p:txBody>
            <a:bodyPr/>
            <a:lstStyle/>
            <a:p>
              <a:endParaRPr lang="en-US"/>
            </a:p>
          </p:txBody>
        </p:sp>
        <p:sp>
          <p:nvSpPr>
            <p:cNvPr id="21543" name="Freeform 39"/>
            <p:cNvSpPr>
              <a:spLocks/>
            </p:cNvSpPr>
            <p:nvPr/>
          </p:nvSpPr>
          <p:spPr bwMode="auto">
            <a:xfrm>
              <a:off x="5390" y="329"/>
              <a:ext cx="18" cy="11"/>
            </a:xfrm>
            <a:custGeom>
              <a:avLst/>
              <a:gdLst>
                <a:gd name="T0" fmla="*/ 1 w 18"/>
                <a:gd name="T1" fmla="*/ 0 h 11"/>
                <a:gd name="T2" fmla="*/ 0 w 18"/>
                <a:gd name="T3" fmla="*/ 10 h 11"/>
                <a:gd name="T4" fmla="*/ 18 w 18"/>
                <a:gd name="T5" fmla="*/ 11 h 11"/>
                <a:gd name="T6" fmla="*/ 18 w 18"/>
                <a:gd name="T7" fmla="*/ 2 h 11"/>
                <a:gd name="T8" fmla="*/ 1 w 18"/>
                <a:gd name="T9" fmla="*/ 1 h 11"/>
                <a:gd name="T10" fmla="*/ 1 w 18"/>
                <a:gd name="T11" fmla="*/ 1 h 11"/>
                <a:gd name="T12" fmla="*/ 1 w 18"/>
                <a:gd name="T13" fmla="*/ 0 h 11"/>
                <a:gd name="T14" fmla="*/ 0 60000 65536"/>
                <a:gd name="T15" fmla="*/ 0 60000 65536"/>
                <a:gd name="T16" fmla="*/ 0 60000 65536"/>
                <a:gd name="T17" fmla="*/ 0 60000 65536"/>
                <a:gd name="T18" fmla="*/ 0 60000 65536"/>
                <a:gd name="T19" fmla="*/ 0 60000 65536"/>
                <a:gd name="T20" fmla="*/ 0 60000 65536"/>
                <a:gd name="T21" fmla="*/ 0 w 18"/>
                <a:gd name="T22" fmla="*/ 0 h 11"/>
                <a:gd name="T23" fmla="*/ 18 w 1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1">
                  <a:moveTo>
                    <a:pt x="1" y="0"/>
                  </a:moveTo>
                  <a:lnTo>
                    <a:pt x="0" y="10"/>
                  </a:lnTo>
                  <a:lnTo>
                    <a:pt x="18" y="11"/>
                  </a:lnTo>
                  <a:lnTo>
                    <a:pt x="18" y="2"/>
                  </a:lnTo>
                  <a:lnTo>
                    <a:pt x="1" y="1"/>
                  </a:lnTo>
                  <a:lnTo>
                    <a:pt x="1" y="0"/>
                  </a:lnTo>
                  <a:close/>
                </a:path>
              </a:pathLst>
            </a:custGeom>
            <a:solidFill>
              <a:srgbClr val="000000"/>
            </a:solidFill>
            <a:ln w="9525">
              <a:noFill/>
              <a:round/>
              <a:headEnd/>
              <a:tailEnd/>
            </a:ln>
          </p:spPr>
          <p:txBody>
            <a:bodyPr/>
            <a:lstStyle/>
            <a:p>
              <a:endParaRPr lang="en-US"/>
            </a:p>
          </p:txBody>
        </p:sp>
        <p:sp>
          <p:nvSpPr>
            <p:cNvPr id="21544" name="Freeform 40"/>
            <p:cNvSpPr>
              <a:spLocks/>
            </p:cNvSpPr>
            <p:nvPr/>
          </p:nvSpPr>
          <p:spPr bwMode="auto">
            <a:xfrm>
              <a:off x="5378" y="373"/>
              <a:ext cx="24" cy="18"/>
            </a:xfrm>
            <a:custGeom>
              <a:avLst/>
              <a:gdLst>
                <a:gd name="T0" fmla="*/ 6 w 24"/>
                <a:gd name="T1" fmla="*/ 0 h 18"/>
                <a:gd name="T2" fmla="*/ 0 w 24"/>
                <a:gd name="T3" fmla="*/ 9 h 18"/>
                <a:gd name="T4" fmla="*/ 18 w 24"/>
                <a:gd name="T5" fmla="*/ 18 h 18"/>
                <a:gd name="T6" fmla="*/ 24 w 24"/>
                <a:gd name="T7" fmla="*/ 10 h 18"/>
                <a:gd name="T8" fmla="*/ 6 w 24"/>
                <a:gd name="T9" fmla="*/ 1 h 18"/>
                <a:gd name="T10" fmla="*/ 6 w 24"/>
                <a:gd name="T11" fmla="*/ 1 h 18"/>
                <a:gd name="T12" fmla="*/ 6 w 24"/>
                <a:gd name="T13" fmla="*/ 0 h 18"/>
                <a:gd name="T14" fmla="*/ 0 60000 65536"/>
                <a:gd name="T15" fmla="*/ 0 60000 65536"/>
                <a:gd name="T16" fmla="*/ 0 60000 65536"/>
                <a:gd name="T17" fmla="*/ 0 60000 65536"/>
                <a:gd name="T18" fmla="*/ 0 60000 65536"/>
                <a:gd name="T19" fmla="*/ 0 60000 65536"/>
                <a:gd name="T20" fmla="*/ 0 60000 65536"/>
                <a:gd name="T21" fmla="*/ 0 w 24"/>
                <a:gd name="T22" fmla="*/ 0 h 18"/>
                <a:gd name="T23" fmla="*/ 24 w 2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8">
                  <a:moveTo>
                    <a:pt x="6" y="0"/>
                  </a:moveTo>
                  <a:lnTo>
                    <a:pt x="0" y="9"/>
                  </a:lnTo>
                  <a:lnTo>
                    <a:pt x="18" y="18"/>
                  </a:lnTo>
                  <a:lnTo>
                    <a:pt x="24" y="10"/>
                  </a:lnTo>
                  <a:lnTo>
                    <a:pt x="6" y="1"/>
                  </a:lnTo>
                  <a:lnTo>
                    <a:pt x="6" y="0"/>
                  </a:lnTo>
                  <a:close/>
                </a:path>
              </a:pathLst>
            </a:custGeom>
            <a:solidFill>
              <a:srgbClr val="000000"/>
            </a:solidFill>
            <a:ln w="9525">
              <a:noFill/>
              <a:round/>
              <a:headEnd/>
              <a:tailEnd/>
            </a:ln>
          </p:spPr>
          <p:txBody>
            <a:bodyPr/>
            <a:lstStyle/>
            <a:p>
              <a:endParaRPr lang="en-US"/>
            </a:p>
          </p:txBody>
        </p:sp>
        <p:sp>
          <p:nvSpPr>
            <p:cNvPr id="21545" name="Freeform 41"/>
            <p:cNvSpPr>
              <a:spLocks/>
            </p:cNvSpPr>
            <p:nvPr/>
          </p:nvSpPr>
          <p:spPr bwMode="auto">
            <a:xfrm>
              <a:off x="5351" y="410"/>
              <a:ext cx="20" cy="18"/>
            </a:xfrm>
            <a:custGeom>
              <a:avLst/>
              <a:gdLst>
                <a:gd name="T0" fmla="*/ 0 w 20"/>
                <a:gd name="T1" fmla="*/ 2 h 18"/>
                <a:gd name="T2" fmla="*/ 8 w 20"/>
                <a:gd name="T3" fmla="*/ 0 h 18"/>
                <a:gd name="T4" fmla="*/ 20 w 20"/>
                <a:gd name="T5" fmla="*/ 12 h 18"/>
                <a:gd name="T6" fmla="*/ 11 w 20"/>
                <a:gd name="T7" fmla="*/ 18 h 18"/>
                <a:gd name="T8" fmla="*/ 0 w 20"/>
                <a:gd name="T9" fmla="*/ 3 h 18"/>
                <a:gd name="T10" fmla="*/ 0 w 20"/>
                <a:gd name="T11" fmla="*/ 3 h 18"/>
                <a:gd name="T12" fmla="*/ 0 w 20"/>
                <a:gd name="T13" fmla="*/ 2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0" y="2"/>
                  </a:moveTo>
                  <a:lnTo>
                    <a:pt x="8" y="0"/>
                  </a:lnTo>
                  <a:lnTo>
                    <a:pt x="20" y="12"/>
                  </a:lnTo>
                  <a:lnTo>
                    <a:pt x="11" y="18"/>
                  </a:lnTo>
                  <a:lnTo>
                    <a:pt x="0" y="3"/>
                  </a:lnTo>
                  <a:lnTo>
                    <a:pt x="0" y="2"/>
                  </a:lnTo>
                  <a:close/>
                </a:path>
              </a:pathLst>
            </a:custGeom>
            <a:solidFill>
              <a:srgbClr val="000000"/>
            </a:solidFill>
            <a:ln w="9525">
              <a:noFill/>
              <a:round/>
              <a:headEnd/>
              <a:tailEnd/>
            </a:ln>
          </p:spPr>
          <p:txBody>
            <a:bodyPr/>
            <a:lstStyle/>
            <a:p>
              <a:endParaRPr lang="en-US"/>
            </a:p>
          </p:txBody>
        </p:sp>
        <p:sp>
          <p:nvSpPr>
            <p:cNvPr id="21546" name="Freeform 42"/>
            <p:cNvSpPr>
              <a:spLocks/>
            </p:cNvSpPr>
            <p:nvPr/>
          </p:nvSpPr>
          <p:spPr bwMode="auto">
            <a:xfrm>
              <a:off x="5312" y="412"/>
              <a:ext cx="12" cy="21"/>
            </a:xfrm>
            <a:custGeom>
              <a:avLst/>
              <a:gdLst>
                <a:gd name="T0" fmla="*/ 2 w 12"/>
                <a:gd name="T1" fmla="*/ 0 h 21"/>
                <a:gd name="T2" fmla="*/ 12 w 12"/>
                <a:gd name="T3" fmla="*/ 1 h 21"/>
                <a:gd name="T4" fmla="*/ 10 w 12"/>
                <a:gd name="T5" fmla="*/ 21 h 21"/>
                <a:gd name="T6" fmla="*/ 0 w 12"/>
                <a:gd name="T7" fmla="*/ 20 h 21"/>
                <a:gd name="T8" fmla="*/ 2 w 12"/>
                <a:gd name="T9" fmla="*/ 1 h 21"/>
                <a:gd name="T10" fmla="*/ 2 w 12"/>
                <a:gd name="T11" fmla="*/ 1 h 21"/>
                <a:gd name="T12" fmla="*/ 2 w 12"/>
                <a:gd name="T13" fmla="*/ 0 h 21"/>
                <a:gd name="T14" fmla="*/ 0 60000 65536"/>
                <a:gd name="T15" fmla="*/ 0 60000 65536"/>
                <a:gd name="T16" fmla="*/ 0 60000 65536"/>
                <a:gd name="T17" fmla="*/ 0 60000 65536"/>
                <a:gd name="T18" fmla="*/ 0 60000 65536"/>
                <a:gd name="T19" fmla="*/ 0 60000 65536"/>
                <a:gd name="T20" fmla="*/ 0 60000 65536"/>
                <a:gd name="T21" fmla="*/ 0 w 12"/>
                <a:gd name="T22" fmla="*/ 0 h 21"/>
                <a:gd name="T23" fmla="*/ 12 w 1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1">
                  <a:moveTo>
                    <a:pt x="2" y="0"/>
                  </a:moveTo>
                  <a:lnTo>
                    <a:pt x="12" y="1"/>
                  </a:lnTo>
                  <a:lnTo>
                    <a:pt x="10" y="21"/>
                  </a:lnTo>
                  <a:lnTo>
                    <a:pt x="0" y="20"/>
                  </a:lnTo>
                  <a:lnTo>
                    <a:pt x="2" y="1"/>
                  </a:lnTo>
                  <a:lnTo>
                    <a:pt x="2" y="0"/>
                  </a:lnTo>
                  <a:close/>
                </a:path>
              </a:pathLst>
            </a:custGeom>
            <a:solidFill>
              <a:srgbClr val="000000"/>
            </a:solidFill>
            <a:ln w="9525">
              <a:noFill/>
              <a:round/>
              <a:headEnd/>
              <a:tailEnd/>
            </a:ln>
          </p:spPr>
          <p:txBody>
            <a:bodyPr/>
            <a:lstStyle/>
            <a:p>
              <a:endParaRPr lang="en-US"/>
            </a:p>
          </p:txBody>
        </p:sp>
        <p:sp>
          <p:nvSpPr>
            <p:cNvPr id="21547" name="Freeform 43"/>
            <p:cNvSpPr>
              <a:spLocks/>
            </p:cNvSpPr>
            <p:nvPr/>
          </p:nvSpPr>
          <p:spPr bwMode="auto">
            <a:xfrm>
              <a:off x="5274" y="402"/>
              <a:ext cx="18" cy="21"/>
            </a:xfrm>
            <a:custGeom>
              <a:avLst/>
              <a:gdLst>
                <a:gd name="T0" fmla="*/ 10 w 18"/>
                <a:gd name="T1" fmla="*/ 0 h 21"/>
                <a:gd name="T2" fmla="*/ 18 w 18"/>
                <a:gd name="T3" fmla="*/ 6 h 21"/>
                <a:gd name="T4" fmla="*/ 9 w 18"/>
                <a:gd name="T5" fmla="*/ 21 h 21"/>
                <a:gd name="T6" fmla="*/ 0 w 18"/>
                <a:gd name="T7" fmla="*/ 16 h 21"/>
                <a:gd name="T8" fmla="*/ 10 w 18"/>
                <a:gd name="T9" fmla="*/ 1 h 21"/>
                <a:gd name="T10" fmla="*/ 10 w 18"/>
                <a:gd name="T11" fmla="*/ 1 h 21"/>
                <a:gd name="T12" fmla="*/ 10 w 18"/>
                <a:gd name="T13" fmla="*/ 0 h 21"/>
                <a:gd name="T14" fmla="*/ 0 60000 65536"/>
                <a:gd name="T15" fmla="*/ 0 60000 65536"/>
                <a:gd name="T16" fmla="*/ 0 60000 65536"/>
                <a:gd name="T17" fmla="*/ 0 60000 65536"/>
                <a:gd name="T18" fmla="*/ 0 60000 65536"/>
                <a:gd name="T19" fmla="*/ 0 60000 65536"/>
                <a:gd name="T20" fmla="*/ 0 60000 65536"/>
                <a:gd name="T21" fmla="*/ 0 w 18"/>
                <a:gd name="T22" fmla="*/ 0 h 21"/>
                <a:gd name="T23" fmla="*/ 18 w 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1">
                  <a:moveTo>
                    <a:pt x="10" y="0"/>
                  </a:moveTo>
                  <a:lnTo>
                    <a:pt x="18" y="6"/>
                  </a:lnTo>
                  <a:lnTo>
                    <a:pt x="9" y="21"/>
                  </a:lnTo>
                  <a:lnTo>
                    <a:pt x="0" y="16"/>
                  </a:lnTo>
                  <a:lnTo>
                    <a:pt x="10" y="1"/>
                  </a:lnTo>
                  <a:lnTo>
                    <a:pt x="10" y="0"/>
                  </a:lnTo>
                  <a:close/>
                </a:path>
              </a:pathLst>
            </a:custGeom>
            <a:solidFill>
              <a:srgbClr val="000000"/>
            </a:solidFill>
            <a:ln w="9525">
              <a:noFill/>
              <a:round/>
              <a:headEnd/>
              <a:tailEnd/>
            </a:ln>
          </p:spPr>
          <p:txBody>
            <a:bodyPr/>
            <a:lstStyle/>
            <a:p>
              <a:endParaRPr lang="en-US"/>
            </a:p>
          </p:txBody>
        </p:sp>
        <p:sp>
          <p:nvSpPr>
            <p:cNvPr id="21548" name="Freeform 44"/>
            <p:cNvSpPr>
              <a:spLocks/>
            </p:cNvSpPr>
            <p:nvPr/>
          </p:nvSpPr>
          <p:spPr bwMode="auto">
            <a:xfrm>
              <a:off x="5241" y="372"/>
              <a:ext cx="18" cy="21"/>
            </a:xfrm>
            <a:custGeom>
              <a:avLst/>
              <a:gdLst>
                <a:gd name="T0" fmla="*/ 13 w 18"/>
                <a:gd name="T1" fmla="*/ 0 h 21"/>
                <a:gd name="T2" fmla="*/ 18 w 18"/>
                <a:gd name="T3" fmla="*/ 7 h 21"/>
                <a:gd name="T4" fmla="*/ 6 w 18"/>
                <a:gd name="T5" fmla="*/ 21 h 21"/>
                <a:gd name="T6" fmla="*/ 0 w 18"/>
                <a:gd name="T7" fmla="*/ 12 h 21"/>
                <a:gd name="T8" fmla="*/ 13 w 18"/>
                <a:gd name="T9" fmla="*/ 1 h 21"/>
                <a:gd name="T10" fmla="*/ 13 w 18"/>
                <a:gd name="T11" fmla="*/ 1 h 21"/>
                <a:gd name="T12" fmla="*/ 13 w 18"/>
                <a:gd name="T13" fmla="*/ 0 h 21"/>
                <a:gd name="T14" fmla="*/ 0 60000 65536"/>
                <a:gd name="T15" fmla="*/ 0 60000 65536"/>
                <a:gd name="T16" fmla="*/ 0 60000 65536"/>
                <a:gd name="T17" fmla="*/ 0 60000 65536"/>
                <a:gd name="T18" fmla="*/ 0 60000 65536"/>
                <a:gd name="T19" fmla="*/ 0 60000 65536"/>
                <a:gd name="T20" fmla="*/ 0 60000 65536"/>
                <a:gd name="T21" fmla="*/ 0 w 18"/>
                <a:gd name="T22" fmla="*/ 0 h 21"/>
                <a:gd name="T23" fmla="*/ 18 w 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1">
                  <a:moveTo>
                    <a:pt x="13" y="0"/>
                  </a:moveTo>
                  <a:lnTo>
                    <a:pt x="18" y="7"/>
                  </a:lnTo>
                  <a:lnTo>
                    <a:pt x="6" y="21"/>
                  </a:lnTo>
                  <a:lnTo>
                    <a:pt x="0" y="12"/>
                  </a:lnTo>
                  <a:lnTo>
                    <a:pt x="13" y="1"/>
                  </a:lnTo>
                  <a:lnTo>
                    <a:pt x="13" y="0"/>
                  </a:lnTo>
                  <a:close/>
                </a:path>
              </a:pathLst>
            </a:custGeom>
            <a:solidFill>
              <a:srgbClr val="000000"/>
            </a:solidFill>
            <a:ln w="9525">
              <a:noFill/>
              <a:round/>
              <a:headEnd/>
              <a:tailEnd/>
            </a:ln>
          </p:spPr>
          <p:txBody>
            <a:bodyPr/>
            <a:lstStyle/>
            <a:p>
              <a:endParaRPr lang="en-US"/>
            </a:p>
          </p:txBody>
        </p:sp>
        <p:sp>
          <p:nvSpPr>
            <p:cNvPr id="21549" name="Freeform 45"/>
            <p:cNvSpPr>
              <a:spLocks/>
            </p:cNvSpPr>
            <p:nvPr/>
          </p:nvSpPr>
          <p:spPr bwMode="auto">
            <a:xfrm>
              <a:off x="5226" y="333"/>
              <a:ext cx="16" cy="11"/>
            </a:xfrm>
            <a:custGeom>
              <a:avLst/>
              <a:gdLst>
                <a:gd name="T0" fmla="*/ 16 w 16"/>
                <a:gd name="T1" fmla="*/ 0 h 11"/>
                <a:gd name="T2" fmla="*/ 16 w 16"/>
                <a:gd name="T3" fmla="*/ 10 h 11"/>
                <a:gd name="T4" fmla="*/ 1 w 16"/>
                <a:gd name="T5" fmla="*/ 11 h 11"/>
                <a:gd name="T6" fmla="*/ 0 w 16"/>
                <a:gd name="T7" fmla="*/ 1 h 11"/>
                <a:gd name="T8" fmla="*/ 16 w 16"/>
                <a:gd name="T9" fmla="*/ 1 h 11"/>
                <a:gd name="T10" fmla="*/ 16 w 16"/>
                <a:gd name="T11" fmla="*/ 1 h 11"/>
                <a:gd name="T12" fmla="*/ 16 w 16"/>
                <a:gd name="T13" fmla="*/ 0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16" y="0"/>
                  </a:moveTo>
                  <a:lnTo>
                    <a:pt x="16" y="10"/>
                  </a:lnTo>
                  <a:lnTo>
                    <a:pt x="1" y="11"/>
                  </a:lnTo>
                  <a:lnTo>
                    <a:pt x="0" y="1"/>
                  </a:lnTo>
                  <a:lnTo>
                    <a:pt x="16" y="1"/>
                  </a:lnTo>
                  <a:lnTo>
                    <a:pt x="16" y="0"/>
                  </a:lnTo>
                  <a:close/>
                </a:path>
              </a:pathLst>
            </a:custGeom>
            <a:solidFill>
              <a:srgbClr val="000000"/>
            </a:solidFill>
            <a:ln w="9525">
              <a:noFill/>
              <a:round/>
              <a:headEnd/>
              <a:tailEnd/>
            </a:ln>
          </p:spPr>
          <p:txBody>
            <a:bodyPr/>
            <a:lstStyle/>
            <a:p>
              <a:endParaRPr lang="en-US"/>
            </a:p>
          </p:txBody>
        </p:sp>
        <p:sp>
          <p:nvSpPr>
            <p:cNvPr id="21550" name="Freeform 46"/>
            <p:cNvSpPr>
              <a:spLocks/>
            </p:cNvSpPr>
            <p:nvPr/>
          </p:nvSpPr>
          <p:spPr bwMode="auto">
            <a:xfrm>
              <a:off x="5235" y="296"/>
              <a:ext cx="18" cy="15"/>
            </a:xfrm>
            <a:custGeom>
              <a:avLst/>
              <a:gdLst>
                <a:gd name="T0" fmla="*/ 4 w 18"/>
                <a:gd name="T1" fmla="*/ 0 h 15"/>
                <a:gd name="T2" fmla="*/ 18 w 18"/>
                <a:gd name="T3" fmla="*/ 7 h 15"/>
                <a:gd name="T4" fmla="*/ 12 w 18"/>
                <a:gd name="T5" fmla="*/ 15 h 15"/>
                <a:gd name="T6" fmla="*/ 0 w 18"/>
                <a:gd name="T7" fmla="*/ 10 h 15"/>
                <a:gd name="T8" fmla="*/ 4 w 18"/>
                <a:gd name="T9" fmla="*/ 2 h 15"/>
                <a:gd name="T10" fmla="*/ 4 w 18"/>
                <a:gd name="T11" fmla="*/ 2 h 15"/>
                <a:gd name="T12" fmla="*/ 4 w 18"/>
                <a:gd name="T13" fmla="*/ 0 h 15"/>
                <a:gd name="T14" fmla="*/ 0 60000 65536"/>
                <a:gd name="T15" fmla="*/ 0 60000 65536"/>
                <a:gd name="T16" fmla="*/ 0 60000 65536"/>
                <a:gd name="T17" fmla="*/ 0 60000 65536"/>
                <a:gd name="T18" fmla="*/ 0 60000 65536"/>
                <a:gd name="T19" fmla="*/ 0 60000 65536"/>
                <a:gd name="T20" fmla="*/ 0 60000 65536"/>
                <a:gd name="T21" fmla="*/ 0 w 18"/>
                <a:gd name="T22" fmla="*/ 0 h 15"/>
                <a:gd name="T23" fmla="*/ 18 w 18"/>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5">
                  <a:moveTo>
                    <a:pt x="4" y="0"/>
                  </a:moveTo>
                  <a:lnTo>
                    <a:pt x="18" y="7"/>
                  </a:lnTo>
                  <a:lnTo>
                    <a:pt x="12" y="15"/>
                  </a:lnTo>
                  <a:lnTo>
                    <a:pt x="0" y="10"/>
                  </a:lnTo>
                  <a:lnTo>
                    <a:pt x="4" y="2"/>
                  </a:lnTo>
                  <a:lnTo>
                    <a:pt x="4" y="0"/>
                  </a:lnTo>
                  <a:close/>
                </a:path>
              </a:pathLst>
            </a:custGeom>
            <a:solidFill>
              <a:srgbClr val="000000"/>
            </a:solidFill>
            <a:ln w="9525">
              <a:noFill/>
              <a:round/>
              <a:headEnd/>
              <a:tailEnd/>
            </a:ln>
          </p:spPr>
          <p:txBody>
            <a:bodyPr/>
            <a:lstStyle/>
            <a:p>
              <a:endParaRPr lang="en-US"/>
            </a:p>
          </p:txBody>
        </p:sp>
        <p:sp>
          <p:nvSpPr>
            <p:cNvPr id="21551" name="Freeform 47"/>
            <p:cNvSpPr>
              <a:spLocks/>
            </p:cNvSpPr>
            <p:nvPr/>
          </p:nvSpPr>
          <p:spPr bwMode="auto">
            <a:xfrm>
              <a:off x="5253" y="265"/>
              <a:ext cx="17" cy="17"/>
            </a:xfrm>
            <a:custGeom>
              <a:avLst/>
              <a:gdLst>
                <a:gd name="T0" fmla="*/ 4 w 17"/>
                <a:gd name="T1" fmla="*/ 0 h 17"/>
                <a:gd name="T2" fmla="*/ 17 w 17"/>
                <a:gd name="T3" fmla="*/ 10 h 17"/>
                <a:gd name="T4" fmla="*/ 9 w 17"/>
                <a:gd name="T5" fmla="*/ 17 h 17"/>
                <a:gd name="T6" fmla="*/ 0 w 17"/>
                <a:gd name="T7" fmla="*/ 9 h 17"/>
                <a:gd name="T8" fmla="*/ 4 w 17"/>
                <a:gd name="T9" fmla="*/ 1 h 17"/>
                <a:gd name="T10" fmla="*/ 4 w 17"/>
                <a:gd name="T11" fmla="*/ 1 h 17"/>
                <a:gd name="T12" fmla="*/ 4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4" y="0"/>
                  </a:moveTo>
                  <a:lnTo>
                    <a:pt x="17" y="10"/>
                  </a:lnTo>
                  <a:lnTo>
                    <a:pt x="9" y="17"/>
                  </a:lnTo>
                  <a:lnTo>
                    <a:pt x="0" y="9"/>
                  </a:lnTo>
                  <a:lnTo>
                    <a:pt x="4" y="1"/>
                  </a:lnTo>
                  <a:lnTo>
                    <a:pt x="4" y="0"/>
                  </a:lnTo>
                  <a:close/>
                </a:path>
              </a:pathLst>
            </a:custGeom>
            <a:solidFill>
              <a:srgbClr val="000000"/>
            </a:solidFill>
            <a:ln w="9525">
              <a:noFill/>
              <a:round/>
              <a:headEnd/>
              <a:tailEnd/>
            </a:ln>
          </p:spPr>
          <p:txBody>
            <a:bodyPr/>
            <a:lstStyle/>
            <a:p>
              <a:endParaRPr lang="en-US"/>
            </a:p>
          </p:txBody>
        </p:sp>
        <p:sp>
          <p:nvSpPr>
            <p:cNvPr id="26672" name="Freeform 48"/>
            <p:cNvSpPr>
              <a:spLocks/>
            </p:cNvSpPr>
            <p:nvPr/>
          </p:nvSpPr>
          <p:spPr bwMode="auto">
            <a:xfrm>
              <a:off x="4206" y="822"/>
              <a:ext cx="282" cy="142"/>
            </a:xfrm>
            <a:custGeom>
              <a:avLst/>
              <a:gdLst/>
              <a:ahLst/>
              <a:cxnLst>
                <a:cxn ang="0">
                  <a:pos x="0" y="12"/>
                </a:cxn>
                <a:cxn ang="0">
                  <a:pos x="22" y="19"/>
                </a:cxn>
                <a:cxn ang="0">
                  <a:pos x="47" y="28"/>
                </a:cxn>
                <a:cxn ang="0">
                  <a:pos x="74" y="39"/>
                </a:cxn>
                <a:cxn ang="0">
                  <a:pos x="103" y="51"/>
                </a:cxn>
                <a:cxn ang="0">
                  <a:pos x="134" y="63"/>
                </a:cxn>
                <a:cxn ang="0">
                  <a:pos x="163" y="78"/>
                </a:cxn>
                <a:cxn ang="0">
                  <a:pos x="194" y="92"/>
                </a:cxn>
                <a:cxn ang="0">
                  <a:pos x="223" y="108"/>
                </a:cxn>
                <a:cxn ang="0">
                  <a:pos x="251" y="125"/>
                </a:cxn>
                <a:cxn ang="0">
                  <a:pos x="276" y="142"/>
                </a:cxn>
                <a:cxn ang="0">
                  <a:pos x="282" y="131"/>
                </a:cxn>
                <a:cxn ang="0">
                  <a:pos x="255" y="111"/>
                </a:cxn>
                <a:cxn ang="0">
                  <a:pos x="226" y="92"/>
                </a:cxn>
                <a:cxn ang="0">
                  <a:pos x="192" y="75"/>
                </a:cxn>
                <a:cxn ang="0">
                  <a:pos x="159" y="58"/>
                </a:cxn>
                <a:cxn ang="0">
                  <a:pos x="126" y="43"/>
                </a:cxn>
                <a:cxn ang="0">
                  <a:pos x="94" y="30"/>
                </a:cxn>
                <a:cxn ang="0">
                  <a:pos x="65" y="20"/>
                </a:cxn>
                <a:cxn ang="0">
                  <a:pos x="39" y="12"/>
                </a:cxn>
                <a:cxn ang="0">
                  <a:pos x="18" y="4"/>
                </a:cxn>
                <a:cxn ang="0">
                  <a:pos x="4" y="0"/>
                </a:cxn>
                <a:cxn ang="0">
                  <a:pos x="0" y="13"/>
                </a:cxn>
                <a:cxn ang="0">
                  <a:pos x="0" y="13"/>
                </a:cxn>
                <a:cxn ang="0">
                  <a:pos x="0" y="12"/>
                </a:cxn>
              </a:cxnLst>
              <a:rect l="0" t="0" r="r" b="b"/>
              <a:pathLst>
                <a:path w="282" h="142">
                  <a:moveTo>
                    <a:pt x="0" y="12"/>
                  </a:moveTo>
                  <a:lnTo>
                    <a:pt x="22" y="19"/>
                  </a:lnTo>
                  <a:lnTo>
                    <a:pt x="47" y="28"/>
                  </a:lnTo>
                  <a:lnTo>
                    <a:pt x="74" y="39"/>
                  </a:lnTo>
                  <a:lnTo>
                    <a:pt x="103" y="51"/>
                  </a:lnTo>
                  <a:lnTo>
                    <a:pt x="134" y="63"/>
                  </a:lnTo>
                  <a:lnTo>
                    <a:pt x="163" y="78"/>
                  </a:lnTo>
                  <a:lnTo>
                    <a:pt x="194" y="92"/>
                  </a:lnTo>
                  <a:lnTo>
                    <a:pt x="223" y="108"/>
                  </a:lnTo>
                  <a:lnTo>
                    <a:pt x="251" y="125"/>
                  </a:lnTo>
                  <a:lnTo>
                    <a:pt x="276" y="142"/>
                  </a:lnTo>
                  <a:lnTo>
                    <a:pt x="282" y="131"/>
                  </a:lnTo>
                  <a:lnTo>
                    <a:pt x="255" y="111"/>
                  </a:lnTo>
                  <a:lnTo>
                    <a:pt x="226" y="92"/>
                  </a:lnTo>
                  <a:lnTo>
                    <a:pt x="192" y="75"/>
                  </a:lnTo>
                  <a:lnTo>
                    <a:pt x="159" y="58"/>
                  </a:lnTo>
                  <a:lnTo>
                    <a:pt x="126" y="43"/>
                  </a:lnTo>
                  <a:lnTo>
                    <a:pt x="94" y="30"/>
                  </a:lnTo>
                  <a:lnTo>
                    <a:pt x="65" y="20"/>
                  </a:lnTo>
                  <a:lnTo>
                    <a:pt x="39" y="12"/>
                  </a:lnTo>
                  <a:lnTo>
                    <a:pt x="18" y="4"/>
                  </a:lnTo>
                  <a:lnTo>
                    <a:pt x="4" y="0"/>
                  </a:lnTo>
                  <a:lnTo>
                    <a:pt x="0" y="13"/>
                  </a:lnTo>
                  <a:lnTo>
                    <a:pt x="0" y="13"/>
                  </a:lnTo>
                  <a:lnTo>
                    <a:pt x="0" y="12"/>
                  </a:lnTo>
                  <a:close/>
                </a:path>
              </a:pathLst>
            </a:custGeom>
            <a:solidFill>
              <a:schemeClr val="accent5">
                <a:lumMod val="50000"/>
              </a:schemeClr>
            </a:solidFill>
            <a:ln w="9525">
              <a:noFill/>
              <a:round/>
              <a:headEnd/>
              <a:tailEnd/>
            </a:ln>
          </p:spPr>
          <p:txBody>
            <a:bodyPr/>
            <a:lstStyle/>
            <a:p>
              <a:pPr>
                <a:defRPr/>
              </a:pPr>
              <a:endParaRPr lang="en-US"/>
            </a:p>
          </p:txBody>
        </p:sp>
        <p:sp>
          <p:nvSpPr>
            <p:cNvPr id="26673" name="Freeform 49"/>
            <p:cNvSpPr>
              <a:spLocks/>
            </p:cNvSpPr>
            <p:nvPr/>
          </p:nvSpPr>
          <p:spPr bwMode="auto">
            <a:xfrm>
              <a:off x="4196" y="919"/>
              <a:ext cx="239" cy="75"/>
            </a:xfrm>
            <a:custGeom>
              <a:avLst/>
              <a:gdLst/>
              <a:ahLst/>
              <a:cxnLst>
                <a:cxn ang="0">
                  <a:pos x="0" y="11"/>
                </a:cxn>
                <a:cxn ang="0">
                  <a:pos x="22" y="17"/>
                </a:cxn>
                <a:cxn ang="0">
                  <a:pos x="45" y="22"/>
                </a:cxn>
                <a:cxn ang="0">
                  <a:pos x="70" y="25"/>
                </a:cxn>
                <a:cxn ang="0">
                  <a:pos x="94" y="30"/>
                </a:cxn>
                <a:cxn ang="0">
                  <a:pos x="120" y="35"/>
                </a:cxn>
                <a:cxn ang="0">
                  <a:pos x="144" y="42"/>
                </a:cxn>
                <a:cxn ang="0">
                  <a:pos x="168" y="48"/>
                </a:cxn>
                <a:cxn ang="0">
                  <a:pos x="190" y="56"/>
                </a:cxn>
                <a:cxn ang="0">
                  <a:pos x="211" y="64"/>
                </a:cxn>
                <a:cxn ang="0">
                  <a:pos x="231" y="76"/>
                </a:cxn>
                <a:cxn ang="0">
                  <a:pos x="238" y="64"/>
                </a:cxn>
                <a:cxn ang="0">
                  <a:pos x="218" y="53"/>
                </a:cxn>
                <a:cxn ang="0">
                  <a:pos x="197" y="44"/>
                </a:cxn>
                <a:cxn ang="0">
                  <a:pos x="174" y="37"/>
                </a:cxn>
                <a:cxn ang="0">
                  <a:pos x="149" y="29"/>
                </a:cxn>
                <a:cxn ang="0">
                  <a:pos x="125" y="23"/>
                </a:cxn>
                <a:cxn ang="0">
                  <a:pos x="100" y="18"/>
                </a:cxn>
                <a:cxn ang="0">
                  <a:pos x="74" y="13"/>
                </a:cxn>
                <a:cxn ang="0">
                  <a:pos x="50" y="9"/>
                </a:cxn>
                <a:cxn ang="0">
                  <a:pos x="26" y="4"/>
                </a:cxn>
                <a:cxn ang="0">
                  <a:pos x="4" y="0"/>
                </a:cxn>
                <a:cxn ang="0">
                  <a:pos x="0" y="13"/>
                </a:cxn>
                <a:cxn ang="0">
                  <a:pos x="0" y="13"/>
                </a:cxn>
                <a:cxn ang="0">
                  <a:pos x="0" y="11"/>
                </a:cxn>
              </a:cxnLst>
              <a:rect l="0" t="0" r="r" b="b"/>
              <a:pathLst>
                <a:path w="238" h="76">
                  <a:moveTo>
                    <a:pt x="0" y="11"/>
                  </a:moveTo>
                  <a:lnTo>
                    <a:pt x="22" y="17"/>
                  </a:lnTo>
                  <a:lnTo>
                    <a:pt x="45" y="22"/>
                  </a:lnTo>
                  <a:lnTo>
                    <a:pt x="70" y="25"/>
                  </a:lnTo>
                  <a:lnTo>
                    <a:pt x="94" y="30"/>
                  </a:lnTo>
                  <a:lnTo>
                    <a:pt x="120" y="35"/>
                  </a:lnTo>
                  <a:lnTo>
                    <a:pt x="144" y="42"/>
                  </a:lnTo>
                  <a:lnTo>
                    <a:pt x="168" y="48"/>
                  </a:lnTo>
                  <a:lnTo>
                    <a:pt x="190" y="56"/>
                  </a:lnTo>
                  <a:lnTo>
                    <a:pt x="211" y="64"/>
                  </a:lnTo>
                  <a:lnTo>
                    <a:pt x="231" y="76"/>
                  </a:lnTo>
                  <a:lnTo>
                    <a:pt x="238" y="64"/>
                  </a:lnTo>
                  <a:lnTo>
                    <a:pt x="218" y="53"/>
                  </a:lnTo>
                  <a:lnTo>
                    <a:pt x="197" y="44"/>
                  </a:lnTo>
                  <a:lnTo>
                    <a:pt x="174" y="37"/>
                  </a:lnTo>
                  <a:lnTo>
                    <a:pt x="149" y="29"/>
                  </a:lnTo>
                  <a:lnTo>
                    <a:pt x="125" y="23"/>
                  </a:lnTo>
                  <a:lnTo>
                    <a:pt x="100" y="18"/>
                  </a:lnTo>
                  <a:lnTo>
                    <a:pt x="74" y="13"/>
                  </a:lnTo>
                  <a:lnTo>
                    <a:pt x="50" y="9"/>
                  </a:lnTo>
                  <a:lnTo>
                    <a:pt x="26" y="4"/>
                  </a:lnTo>
                  <a:lnTo>
                    <a:pt x="4" y="0"/>
                  </a:lnTo>
                  <a:lnTo>
                    <a:pt x="0" y="13"/>
                  </a:lnTo>
                  <a:lnTo>
                    <a:pt x="0" y="13"/>
                  </a:lnTo>
                  <a:lnTo>
                    <a:pt x="0" y="11"/>
                  </a:lnTo>
                  <a:close/>
                </a:path>
              </a:pathLst>
            </a:custGeom>
            <a:solidFill>
              <a:schemeClr val="accent5">
                <a:lumMod val="50000"/>
              </a:schemeClr>
            </a:solidFill>
            <a:ln w="9525">
              <a:noFill/>
              <a:round/>
              <a:headEnd/>
              <a:tailEnd/>
            </a:ln>
          </p:spPr>
          <p:txBody>
            <a:bodyPr/>
            <a:lstStyle/>
            <a:p>
              <a:pPr>
                <a:defRPr/>
              </a:pPr>
              <a:endParaRPr lang="en-US"/>
            </a:p>
          </p:txBody>
        </p:sp>
        <p:sp>
          <p:nvSpPr>
            <p:cNvPr id="26674" name="Freeform 50"/>
            <p:cNvSpPr>
              <a:spLocks/>
            </p:cNvSpPr>
            <p:nvPr/>
          </p:nvSpPr>
          <p:spPr bwMode="auto">
            <a:xfrm>
              <a:off x="4200" y="1049"/>
              <a:ext cx="203" cy="17"/>
            </a:xfrm>
            <a:custGeom>
              <a:avLst/>
              <a:gdLst/>
              <a:ahLst/>
              <a:cxnLst>
                <a:cxn ang="0">
                  <a:pos x="3" y="16"/>
                </a:cxn>
                <a:cxn ang="0">
                  <a:pos x="22" y="15"/>
                </a:cxn>
                <a:cxn ang="0">
                  <a:pos x="42" y="14"/>
                </a:cxn>
                <a:cxn ang="0">
                  <a:pos x="62" y="14"/>
                </a:cxn>
                <a:cxn ang="0">
                  <a:pos x="82" y="12"/>
                </a:cxn>
                <a:cxn ang="0">
                  <a:pos x="102" y="12"/>
                </a:cxn>
                <a:cxn ang="0">
                  <a:pos x="122" y="12"/>
                </a:cxn>
                <a:cxn ang="0">
                  <a:pos x="142" y="14"/>
                </a:cxn>
                <a:cxn ang="0">
                  <a:pos x="162" y="15"/>
                </a:cxn>
                <a:cxn ang="0">
                  <a:pos x="181" y="16"/>
                </a:cxn>
                <a:cxn ang="0">
                  <a:pos x="201" y="17"/>
                </a:cxn>
                <a:cxn ang="0">
                  <a:pos x="203" y="5"/>
                </a:cxn>
                <a:cxn ang="0">
                  <a:pos x="184" y="4"/>
                </a:cxn>
                <a:cxn ang="0">
                  <a:pos x="164" y="2"/>
                </a:cxn>
                <a:cxn ang="0">
                  <a:pos x="142" y="1"/>
                </a:cxn>
                <a:cxn ang="0">
                  <a:pos x="122" y="0"/>
                </a:cxn>
                <a:cxn ang="0">
                  <a:pos x="102" y="0"/>
                </a:cxn>
                <a:cxn ang="0">
                  <a:pos x="81" y="0"/>
                </a:cxn>
                <a:cxn ang="0">
                  <a:pos x="61" y="0"/>
                </a:cxn>
                <a:cxn ang="0">
                  <a:pos x="41" y="1"/>
                </a:cxn>
                <a:cxn ang="0">
                  <a:pos x="20" y="2"/>
                </a:cxn>
                <a:cxn ang="0">
                  <a:pos x="0" y="5"/>
                </a:cxn>
                <a:cxn ang="0">
                  <a:pos x="3" y="17"/>
                </a:cxn>
                <a:cxn ang="0">
                  <a:pos x="3" y="17"/>
                </a:cxn>
                <a:cxn ang="0">
                  <a:pos x="3" y="16"/>
                </a:cxn>
              </a:cxnLst>
              <a:rect l="0" t="0" r="r" b="b"/>
              <a:pathLst>
                <a:path w="203" h="17">
                  <a:moveTo>
                    <a:pt x="3" y="16"/>
                  </a:moveTo>
                  <a:lnTo>
                    <a:pt x="22" y="15"/>
                  </a:lnTo>
                  <a:lnTo>
                    <a:pt x="42" y="14"/>
                  </a:lnTo>
                  <a:lnTo>
                    <a:pt x="62" y="14"/>
                  </a:lnTo>
                  <a:lnTo>
                    <a:pt x="82" y="12"/>
                  </a:lnTo>
                  <a:lnTo>
                    <a:pt x="102" y="12"/>
                  </a:lnTo>
                  <a:lnTo>
                    <a:pt x="122" y="12"/>
                  </a:lnTo>
                  <a:lnTo>
                    <a:pt x="142" y="14"/>
                  </a:lnTo>
                  <a:lnTo>
                    <a:pt x="162" y="15"/>
                  </a:lnTo>
                  <a:lnTo>
                    <a:pt x="181" y="16"/>
                  </a:lnTo>
                  <a:lnTo>
                    <a:pt x="201" y="17"/>
                  </a:lnTo>
                  <a:lnTo>
                    <a:pt x="203" y="5"/>
                  </a:lnTo>
                  <a:lnTo>
                    <a:pt x="184" y="4"/>
                  </a:lnTo>
                  <a:lnTo>
                    <a:pt x="164" y="2"/>
                  </a:lnTo>
                  <a:lnTo>
                    <a:pt x="142" y="1"/>
                  </a:lnTo>
                  <a:lnTo>
                    <a:pt x="122" y="0"/>
                  </a:lnTo>
                  <a:lnTo>
                    <a:pt x="102" y="0"/>
                  </a:lnTo>
                  <a:lnTo>
                    <a:pt x="81" y="0"/>
                  </a:lnTo>
                  <a:lnTo>
                    <a:pt x="61" y="0"/>
                  </a:lnTo>
                  <a:lnTo>
                    <a:pt x="41" y="1"/>
                  </a:lnTo>
                  <a:lnTo>
                    <a:pt x="20" y="2"/>
                  </a:lnTo>
                  <a:lnTo>
                    <a:pt x="0" y="5"/>
                  </a:lnTo>
                  <a:lnTo>
                    <a:pt x="3" y="17"/>
                  </a:lnTo>
                  <a:lnTo>
                    <a:pt x="3" y="17"/>
                  </a:lnTo>
                  <a:lnTo>
                    <a:pt x="3" y="16"/>
                  </a:lnTo>
                  <a:close/>
                </a:path>
              </a:pathLst>
            </a:custGeom>
            <a:solidFill>
              <a:schemeClr val="accent5">
                <a:lumMod val="50000"/>
              </a:schemeClr>
            </a:solidFill>
            <a:ln w="9525">
              <a:noFill/>
              <a:round/>
              <a:headEnd/>
              <a:tailEnd/>
            </a:ln>
          </p:spPr>
          <p:txBody>
            <a:bodyPr/>
            <a:lstStyle/>
            <a:p>
              <a:pPr>
                <a:defRPr/>
              </a:pPr>
              <a:endParaRPr lang="en-US"/>
            </a:p>
          </p:txBody>
        </p:sp>
        <p:sp>
          <p:nvSpPr>
            <p:cNvPr id="26675" name="Freeform 51"/>
            <p:cNvSpPr>
              <a:spLocks/>
            </p:cNvSpPr>
            <p:nvPr/>
          </p:nvSpPr>
          <p:spPr bwMode="auto">
            <a:xfrm>
              <a:off x="4994" y="939"/>
              <a:ext cx="294" cy="106"/>
            </a:xfrm>
            <a:custGeom>
              <a:avLst/>
              <a:gdLst/>
              <a:ahLst/>
              <a:cxnLst>
                <a:cxn ang="0">
                  <a:pos x="295" y="0"/>
                </a:cxn>
                <a:cxn ang="0">
                  <a:pos x="266" y="5"/>
                </a:cxn>
                <a:cxn ang="0">
                  <a:pos x="237" y="12"/>
                </a:cxn>
                <a:cxn ang="0">
                  <a:pos x="205" y="19"/>
                </a:cxn>
                <a:cxn ang="0">
                  <a:pos x="174" y="27"/>
                </a:cxn>
                <a:cxn ang="0">
                  <a:pos x="144" y="36"/>
                </a:cxn>
                <a:cxn ang="0">
                  <a:pos x="113" y="46"/>
                </a:cxn>
                <a:cxn ang="0">
                  <a:pos x="83" y="57"/>
                </a:cxn>
                <a:cxn ang="0">
                  <a:pos x="53" y="68"/>
                </a:cxn>
                <a:cxn ang="0">
                  <a:pos x="27" y="81"/>
                </a:cxn>
                <a:cxn ang="0">
                  <a:pos x="0" y="95"/>
                </a:cxn>
                <a:cxn ang="0">
                  <a:pos x="7" y="106"/>
                </a:cxn>
                <a:cxn ang="0">
                  <a:pos x="32" y="92"/>
                </a:cxn>
                <a:cxn ang="0">
                  <a:pos x="59" y="81"/>
                </a:cxn>
                <a:cxn ang="0">
                  <a:pos x="88" y="70"/>
                </a:cxn>
                <a:cxn ang="0">
                  <a:pos x="117" y="58"/>
                </a:cxn>
                <a:cxn ang="0">
                  <a:pos x="146" y="48"/>
                </a:cxn>
                <a:cxn ang="0">
                  <a:pos x="177" y="39"/>
                </a:cxn>
                <a:cxn ang="0">
                  <a:pos x="208" y="32"/>
                </a:cxn>
                <a:cxn ang="0">
                  <a:pos x="238" y="24"/>
                </a:cxn>
                <a:cxn ang="0">
                  <a:pos x="267" y="19"/>
                </a:cxn>
                <a:cxn ang="0">
                  <a:pos x="295" y="14"/>
                </a:cxn>
                <a:cxn ang="0">
                  <a:pos x="295" y="2"/>
                </a:cxn>
                <a:cxn ang="0">
                  <a:pos x="295" y="2"/>
                </a:cxn>
                <a:cxn ang="0">
                  <a:pos x="295" y="0"/>
                </a:cxn>
              </a:cxnLst>
              <a:rect l="0" t="0" r="r" b="b"/>
              <a:pathLst>
                <a:path w="295" h="106">
                  <a:moveTo>
                    <a:pt x="295" y="0"/>
                  </a:moveTo>
                  <a:lnTo>
                    <a:pt x="266" y="5"/>
                  </a:lnTo>
                  <a:lnTo>
                    <a:pt x="237" y="12"/>
                  </a:lnTo>
                  <a:lnTo>
                    <a:pt x="205" y="19"/>
                  </a:lnTo>
                  <a:lnTo>
                    <a:pt x="174" y="27"/>
                  </a:lnTo>
                  <a:lnTo>
                    <a:pt x="144" y="36"/>
                  </a:lnTo>
                  <a:lnTo>
                    <a:pt x="113" y="46"/>
                  </a:lnTo>
                  <a:lnTo>
                    <a:pt x="83" y="57"/>
                  </a:lnTo>
                  <a:lnTo>
                    <a:pt x="53" y="68"/>
                  </a:lnTo>
                  <a:lnTo>
                    <a:pt x="27" y="81"/>
                  </a:lnTo>
                  <a:lnTo>
                    <a:pt x="0" y="95"/>
                  </a:lnTo>
                  <a:lnTo>
                    <a:pt x="7" y="106"/>
                  </a:lnTo>
                  <a:lnTo>
                    <a:pt x="32" y="92"/>
                  </a:lnTo>
                  <a:lnTo>
                    <a:pt x="59" y="81"/>
                  </a:lnTo>
                  <a:lnTo>
                    <a:pt x="88" y="70"/>
                  </a:lnTo>
                  <a:lnTo>
                    <a:pt x="117" y="58"/>
                  </a:lnTo>
                  <a:lnTo>
                    <a:pt x="146" y="48"/>
                  </a:lnTo>
                  <a:lnTo>
                    <a:pt x="177" y="39"/>
                  </a:lnTo>
                  <a:lnTo>
                    <a:pt x="208" y="32"/>
                  </a:lnTo>
                  <a:lnTo>
                    <a:pt x="238" y="24"/>
                  </a:lnTo>
                  <a:lnTo>
                    <a:pt x="267" y="19"/>
                  </a:lnTo>
                  <a:lnTo>
                    <a:pt x="295" y="14"/>
                  </a:lnTo>
                  <a:lnTo>
                    <a:pt x="295" y="2"/>
                  </a:lnTo>
                  <a:lnTo>
                    <a:pt x="295" y="2"/>
                  </a:lnTo>
                  <a:lnTo>
                    <a:pt x="295" y="0"/>
                  </a:lnTo>
                  <a:close/>
                </a:path>
              </a:pathLst>
            </a:custGeom>
            <a:solidFill>
              <a:schemeClr val="accent5">
                <a:lumMod val="50000"/>
              </a:schemeClr>
            </a:solidFill>
            <a:ln w="9525">
              <a:noFill/>
              <a:round/>
              <a:headEnd/>
              <a:tailEnd/>
            </a:ln>
          </p:spPr>
          <p:txBody>
            <a:bodyPr/>
            <a:lstStyle/>
            <a:p>
              <a:pPr>
                <a:defRPr/>
              </a:pPr>
              <a:endParaRPr lang="en-US"/>
            </a:p>
          </p:txBody>
        </p:sp>
        <p:sp>
          <p:nvSpPr>
            <p:cNvPr id="26676" name="Freeform 52"/>
            <p:cNvSpPr>
              <a:spLocks/>
            </p:cNvSpPr>
            <p:nvPr/>
          </p:nvSpPr>
          <p:spPr bwMode="auto">
            <a:xfrm>
              <a:off x="5013" y="1029"/>
              <a:ext cx="298" cy="51"/>
            </a:xfrm>
            <a:custGeom>
              <a:avLst/>
              <a:gdLst/>
              <a:ahLst/>
              <a:cxnLst>
                <a:cxn ang="0">
                  <a:pos x="298" y="0"/>
                </a:cxn>
                <a:cxn ang="0">
                  <a:pos x="281" y="1"/>
                </a:cxn>
                <a:cxn ang="0">
                  <a:pos x="263" y="2"/>
                </a:cxn>
                <a:cxn ang="0">
                  <a:pos x="246" y="2"/>
                </a:cxn>
                <a:cxn ang="0">
                  <a:pos x="229" y="3"/>
                </a:cxn>
                <a:cxn ang="0">
                  <a:pos x="210" y="5"/>
                </a:cxn>
                <a:cxn ang="0">
                  <a:pos x="193" y="6"/>
                </a:cxn>
                <a:cxn ang="0">
                  <a:pos x="176" y="7"/>
                </a:cxn>
                <a:cxn ang="0">
                  <a:pos x="158" y="8"/>
                </a:cxn>
                <a:cxn ang="0">
                  <a:pos x="141" y="10"/>
                </a:cxn>
                <a:cxn ang="0">
                  <a:pos x="122" y="12"/>
                </a:cxn>
                <a:cxn ang="0">
                  <a:pos x="110" y="13"/>
                </a:cxn>
                <a:cxn ang="0">
                  <a:pos x="97" y="16"/>
                </a:cxn>
                <a:cxn ang="0">
                  <a:pos x="85" y="19"/>
                </a:cxn>
                <a:cxn ang="0">
                  <a:pos x="73" y="21"/>
                </a:cxn>
                <a:cxn ang="0">
                  <a:pos x="61" y="24"/>
                </a:cxn>
                <a:cxn ang="0">
                  <a:pos x="49" y="26"/>
                </a:cxn>
                <a:cxn ang="0">
                  <a:pos x="37" y="30"/>
                </a:cxn>
                <a:cxn ang="0">
                  <a:pos x="24" y="32"/>
                </a:cxn>
                <a:cxn ang="0">
                  <a:pos x="12" y="36"/>
                </a:cxn>
                <a:cxn ang="0">
                  <a:pos x="0" y="40"/>
                </a:cxn>
                <a:cxn ang="0">
                  <a:pos x="3" y="52"/>
                </a:cxn>
                <a:cxn ang="0">
                  <a:pos x="15" y="49"/>
                </a:cxn>
                <a:cxn ang="0">
                  <a:pos x="27" y="46"/>
                </a:cxn>
                <a:cxn ang="0">
                  <a:pos x="39" y="42"/>
                </a:cxn>
                <a:cxn ang="0">
                  <a:pos x="51" y="39"/>
                </a:cxn>
                <a:cxn ang="0">
                  <a:pos x="64" y="36"/>
                </a:cxn>
                <a:cxn ang="0">
                  <a:pos x="76" y="34"/>
                </a:cxn>
                <a:cxn ang="0">
                  <a:pos x="88" y="31"/>
                </a:cxn>
                <a:cxn ang="0">
                  <a:pos x="100" y="29"/>
                </a:cxn>
                <a:cxn ang="0">
                  <a:pos x="113" y="26"/>
                </a:cxn>
                <a:cxn ang="0">
                  <a:pos x="125" y="25"/>
                </a:cxn>
                <a:cxn ang="0">
                  <a:pos x="142" y="22"/>
                </a:cxn>
                <a:cxn ang="0">
                  <a:pos x="160" y="21"/>
                </a:cxn>
                <a:cxn ang="0">
                  <a:pos x="177" y="20"/>
                </a:cxn>
                <a:cxn ang="0">
                  <a:pos x="194" y="19"/>
                </a:cxn>
                <a:cxn ang="0">
                  <a:pos x="212" y="17"/>
                </a:cxn>
                <a:cxn ang="0">
                  <a:pos x="229" y="16"/>
                </a:cxn>
                <a:cxn ang="0">
                  <a:pos x="246" y="15"/>
                </a:cxn>
                <a:cxn ang="0">
                  <a:pos x="263" y="15"/>
                </a:cxn>
                <a:cxn ang="0">
                  <a:pos x="281" y="13"/>
                </a:cxn>
                <a:cxn ang="0">
                  <a:pos x="298" y="13"/>
                </a:cxn>
                <a:cxn ang="0">
                  <a:pos x="298" y="1"/>
                </a:cxn>
                <a:cxn ang="0">
                  <a:pos x="298" y="1"/>
                </a:cxn>
                <a:cxn ang="0">
                  <a:pos x="298" y="0"/>
                </a:cxn>
              </a:cxnLst>
              <a:rect l="0" t="0" r="r" b="b"/>
              <a:pathLst>
                <a:path w="298" h="52">
                  <a:moveTo>
                    <a:pt x="298" y="0"/>
                  </a:moveTo>
                  <a:lnTo>
                    <a:pt x="281" y="1"/>
                  </a:lnTo>
                  <a:lnTo>
                    <a:pt x="263" y="2"/>
                  </a:lnTo>
                  <a:lnTo>
                    <a:pt x="246" y="2"/>
                  </a:lnTo>
                  <a:lnTo>
                    <a:pt x="229" y="3"/>
                  </a:lnTo>
                  <a:lnTo>
                    <a:pt x="210" y="5"/>
                  </a:lnTo>
                  <a:lnTo>
                    <a:pt x="193" y="6"/>
                  </a:lnTo>
                  <a:lnTo>
                    <a:pt x="176" y="7"/>
                  </a:lnTo>
                  <a:lnTo>
                    <a:pt x="158" y="8"/>
                  </a:lnTo>
                  <a:lnTo>
                    <a:pt x="141" y="10"/>
                  </a:lnTo>
                  <a:lnTo>
                    <a:pt x="122" y="12"/>
                  </a:lnTo>
                  <a:lnTo>
                    <a:pt x="110" y="13"/>
                  </a:lnTo>
                  <a:lnTo>
                    <a:pt x="97" y="16"/>
                  </a:lnTo>
                  <a:lnTo>
                    <a:pt x="85" y="19"/>
                  </a:lnTo>
                  <a:lnTo>
                    <a:pt x="73" y="21"/>
                  </a:lnTo>
                  <a:lnTo>
                    <a:pt x="61" y="24"/>
                  </a:lnTo>
                  <a:lnTo>
                    <a:pt x="49" y="26"/>
                  </a:lnTo>
                  <a:lnTo>
                    <a:pt x="37" y="30"/>
                  </a:lnTo>
                  <a:lnTo>
                    <a:pt x="24" y="32"/>
                  </a:lnTo>
                  <a:lnTo>
                    <a:pt x="12" y="36"/>
                  </a:lnTo>
                  <a:lnTo>
                    <a:pt x="0" y="40"/>
                  </a:lnTo>
                  <a:lnTo>
                    <a:pt x="3" y="52"/>
                  </a:lnTo>
                  <a:lnTo>
                    <a:pt x="15" y="49"/>
                  </a:lnTo>
                  <a:lnTo>
                    <a:pt x="27" y="46"/>
                  </a:lnTo>
                  <a:lnTo>
                    <a:pt x="39" y="42"/>
                  </a:lnTo>
                  <a:lnTo>
                    <a:pt x="51" y="39"/>
                  </a:lnTo>
                  <a:lnTo>
                    <a:pt x="64" y="36"/>
                  </a:lnTo>
                  <a:lnTo>
                    <a:pt x="76" y="34"/>
                  </a:lnTo>
                  <a:lnTo>
                    <a:pt x="88" y="31"/>
                  </a:lnTo>
                  <a:lnTo>
                    <a:pt x="100" y="29"/>
                  </a:lnTo>
                  <a:lnTo>
                    <a:pt x="113" y="26"/>
                  </a:lnTo>
                  <a:lnTo>
                    <a:pt x="125" y="25"/>
                  </a:lnTo>
                  <a:lnTo>
                    <a:pt x="142" y="22"/>
                  </a:lnTo>
                  <a:lnTo>
                    <a:pt x="160" y="21"/>
                  </a:lnTo>
                  <a:lnTo>
                    <a:pt x="177" y="20"/>
                  </a:lnTo>
                  <a:lnTo>
                    <a:pt x="194" y="19"/>
                  </a:lnTo>
                  <a:lnTo>
                    <a:pt x="212" y="17"/>
                  </a:lnTo>
                  <a:lnTo>
                    <a:pt x="229" y="16"/>
                  </a:lnTo>
                  <a:lnTo>
                    <a:pt x="246" y="15"/>
                  </a:lnTo>
                  <a:lnTo>
                    <a:pt x="263" y="15"/>
                  </a:lnTo>
                  <a:lnTo>
                    <a:pt x="281" y="13"/>
                  </a:lnTo>
                  <a:lnTo>
                    <a:pt x="298" y="13"/>
                  </a:lnTo>
                  <a:lnTo>
                    <a:pt x="298" y="1"/>
                  </a:lnTo>
                  <a:lnTo>
                    <a:pt x="298" y="1"/>
                  </a:lnTo>
                  <a:lnTo>
                    <a:pt x="298" y="0"/>
                  </a:lnTo>
                  <a:close/>
                </a:path>
              </a:pathLst>
            </a:custGeom>
            <a:solidFill>
              <a:schemeClr val="accent5">
                <a:lumMod val="50000"/>
              </a:schemeClr>
            </a:solidFill>
            <a:ln w="9525">
              <a:noFill/>
              <a:round/>
              <a:headEnd/>
              <a:tailEnd/>
            </a:ln>
          </p:spPr>
          <p:txBody>
            <a:bodyPr/>
            <a:lstStyle/>
            <a:p>
              <a:pPr>
                <a:defRPr/>
              </a:pPr>
              <a:endParaRPr lang="en-US"/>
            </a:p>
          </p:txBody>
        </p:sp>
        <p:sp>
          <p:nvSpPr>
            <p:cNvPr id="26677" name="Freeform 53"/>
            <p:cNvSpPr>
              <a:spLocks/>
            </p:cNvSpPr>
            <p:nvPr/>
          </p:nvSpPr>
          <p:spPr bwMode="auto">
            <a:xfrm>
              <a:off x="5056" y="1095"/>
              <a:ext cx="215" cy="28"/>
            </a:xfrm>
            <a:custGeom>
              <a:avLst/>
              <a:gdLst/>
              <a:ahLst/>
              <a:cxnLst>
                <a:cxn ang="0">
                  <a:pos x="214" y="14"/>
                </a:cxn>
                <a:cxn ang="0">
                  <a:pos x="193" y="14"/>
                </a:cxn>
                <a:cxn ang="0">
                  <a:pos x="171" y="12"/>
                </a:cxn>
                <a:cxn ang="0">
                  <a:pos x="150" y="10"/>
                </a:cxn>
                <a:cxn ang="0">
                  <a:pos x="129" y="8"/>
                </a:cxn>
                <a:cxn ang="0">
                  <a:pos x="107" y="5"/>
                </a:cxn>
                <a:cxn ang="0">
                  <a:pos x="86" y="4"/>
                </a:cxn>
                <a:cxn ang="0">
                  <a:pos x="65" y="3"/>
                </a:cxn>
                <a:cxn ang="0">
                  <a:pos x="42" y="2"/>
                </a:cxn>
                <a:cxn ang="0">
                  <a:pos x="21" y="0"/>
                </a:cxn>
                <a:cxn ang="0">
                  <a:pos x="0" y="2"/>
                </a:cxn>
                <a:cxn ang="0">
                  <a:pos x="0" y="15"/>
                </a:cxn>
                <a:cxn ang="0">
                  <a:pos x="21" y="14"/>
                </a:cxn>
                <a:cxn ang="0">
                  <a:pos x="42" y="15"/>
                </a:cxn>
                <a:cxn ang="0">
                  <a:pos x="65" y="15"/>
                </a:cxn>
                <a:cxn ang="0">
                  <a:pos x="86" y="17"/>
                </a:cxn>
                <a:cxn ang="0">
                  <a:pos x="107" y="19"/>
                </a:cxn>
                <a:cxn ang="0">
                  <a:pos x="129" y="20"/>
                </a:cxn>
                <a:cxn ang="0">
                  <a:pos x="150" y="23"/>
                </a:cxn>
                <a:cxn ang="0">
                  <a:pos x="171" y="24"/>
                </a:cxn>
                <a:cxn ang="0">
                  <a:pos x="193" y="27"/>
                </a:cxn>
                <a:cxn ang="0">
                  <a:pos x="214" y="28"/>
                </a:cxn>
                <a:cxn ang="0">
                  <a:pos x="214" y="15"/>
                </a:cxn>
                <a:cxn ang="0">
                  <a:pos x="214" y="15"/>
                </a:cxn>
                <a:cxn ang="0">
                  <a:pos x="214" y="14"/>
                </a:cxn>
              </a:cxnLst>
              <a:rect l="0" t="0" r="r" b="b"/>
              <a:pathLst>
                <a:path w="214" h="28">
                  <a:moveTo>
                    <a:pt x="214" y="14"/>
                  </a:moveTo>
                  <a:lnTo>
                    <a:pt x="193" y="14"/>
                  </a:lnTo>
                  <a:lnTo>
                    <a:pt x="171" y="12"/>
                  </a:lnTo>
                  <a:lnTo>
                    <a:pt x="150" y="10"/>
                  </a:lnTo>
                  <a:lnTo>
                    <a:pt x="129" y="8"/>
                  </a:lnTo>
                  <a:lnTo>
                    <a:pt x="107" y="5"/>
                  </a:lnTo>
                  <a:lnTo>
                    <a:pt x="86" y="4"/>
                  </a:lnTo>
                  <a:lnTo>
                    <a:pt x="65" y="3"/>
                  </a:lnTo>
                  <a:lnTo>
                    <a:pt x="42" y="2"/>
                  </a:lnTo>
                  <a:lnTo>
                    <a:pt x="21" y="0"/>
                  </a:lnTo>
                  <a:lnTo>
                    <a:pt x="0" y="2"/>
                  </a:lnTo>
                  <a:lnTo>
                    <a:pt x="0" y="15"/>
                  </a:lnTo>
                  <a:lnTo>
                    <a:pt x="21" y="14"/>
                  </a:lnTo>
                  <a:lnTo>
                    <a:pt x="42" y="15"/>
                  </a:lnTo>
                  <a:lnTo>
                    <a:pt x="65" y="15"/>
                  </a:lnTo>
                  <a:lnTo>
                    <a:pt x="86" y="17"/>
                  </a:lnTo>
                  <a:lnTo>
                    <a:pt x="107" y="19"/>
                  </a:lnTo>
                  <a:lnTo>
                    <a:pt x="129" y="20"/>
                  </a:lnTo>
                  <a:lnTo>
                    <a:pt x="150" y="23"/>
                  </a:lnTo>
                  <a:lnTo>
                    <a:pt x="171" y="24"/>
                  </a:lnTo>
                  <a:lnTo>
                    <a:pt x="193" y="27"/>
                  </a:lnTo>
                  <a:lnTo>
                    <a:pt x="214" y="28"/>
                  </a:lnTo>
                  <a:lnTo>
                    <a:pt x="214" y="15"/>
                  </a:lnTo>
                  <a:lnTo>
                    <a:pt x="214" y="15"/>
                  </a:lnTo>
                  <a:lnTo>
                    <a:pt x="214" y="14"/>
                  </a:lnTo>
                  <a:close/>
                </a:path>
              </a:pathLst>
            </a:custGeom>
            <a:solidFill>
              <a:schemeClr val="accent5">
                <a:lumMod val="50000"/>
              </a:schemeClr>
            </a:solidFill>
            <a:ln w="9525">
              <a:noFill/>
              <a:round/>
              <a:headEnd/>
              <a:tailEnd/>
            </a:ln>
          </p:spPr>
          <p:txBody>
            <a:bodyPr/>
            <a:lstStyle/>
            <a:p>
              <a:pPr>
                <a:defRPr/>
              </a:pPr>
              <a:endParaRPr lang="en-US"/>
            </a:p>
          </p:txBody>
        </p:sp>
        <p:sp>
          <p:nvSpPr>
            <p:cNvPr id="26678" name="Freeform 54"/>
            <p:cNvSpPr>
              <a:spLocks/>
            </p:cNvSpPr>
            <p:nvPr/>
          </p:nvSpPr>
          <p:spPr bwMode="auto">
            <a:xfrm>
              <a:off x="4640" y="235"/>
              <a:ext cx="280" cy="177"/>
            </a:xfrm>
            <a:custGeom>
              <a:avLst/>
              <a:gdLst/>
              <a:ahLst/>
              <a:cxnLst>
                <a:cxn ang="0">
                  <a:pos x="280" y="98"/>
                </a:cxn>
                <a:cxn ang="0">
                  <a:pos x="269" y="57"/>
                </a:cxn>
                <a:cxn ang="0">
                  <a:pos x="253" y="29"/>
                </a:cxn>
                <a:cxn ang="0">
                  <a:pos x="235" y="11"/>
                </a:cxn>
                <a:cxn ang="0">
                  <a:pos x="220" y="2"/>
                </a:cxn>
                <a:cxn ang="0">
                  <a:pos x="213" y="0"/>
                </a:cxn>
                <a:cxn ang="0">
                  <a:pos x="163" y="20"/>
                </a:cxn>
                <a:cxn ang="0">
                  <a:pos x="164" y="24"/>
                </a:cxn>
                <a:cxn ang="0">
                  <a:pos x="167" y="32"/>
                </a:cxn>
                <a:cxn ang="0">
                  <a:pos x="171" y="44"/>
                </a:cxn>
                <a:cxn ang="0">
                  <a:pos x="172" y="55"/>
                </a:cxn>
                <a:cxn ang="0">
                  <a:pos x="172" y="64"/>
                </a:cxn>
                <a:cxn ang="0">
                  <a:pos x="113" y="42"/>
                </a:cxn>
                <a:cxn ang="0">
                  <a:pos x="116" y="47"/>
                </a:cxn>
                <a:cxn ang="0">
                  <a:pos x="117" y="55"/>
                </a:cxn>
                <a:cxn ang="0">
                  <a:pos x="120" y="65"/>
                </a:cxn>
                <a:cxn ang="0">
                  <a:pos x="120" y="74"/>
                </a:cxn>
                <a:cxn ang="0">
                  <a:pos x="119" y="78"/>
                </a:cxn>
                <a:cxn ang="0">
                  <a:pos x="111" y="74"/>
                </a:cxn>
                <a:cxn ang="0">
                  <a:pos x="97" y="68"/>
                </a:cxn>
                <a:cxn ang="0">
                  <a:pos x="83" y="61"/>
                </a:cxn>
                <a:cxn ang="0">
                  <a:pos x="71" y="59"/>
                </a:cxn>
                <a:cxn ang="0">
                  <a:pos x="66" y="59"/>
                </a:cxn>
                <a:cxn ang="0">
                  <a:pos x="67" y="63"/>
                </a:cxn>
                <a:cxn ang="0">
                  <a:pos x="67" y="70"/>
                </a:cxn>
                <a:cxn ang="0">
                  <a:pos x="68" y="79"/>
                </a:cxn>
                <a:cxn ang="0">
                  <a:pos x="68" y="88"/>
                </a:cxn>
                <a:cxn ang="0">
                  <a:pos x="66" y="93"/>
                </a:cxn>
                <a:cxn ang="0">
                  <a:pos x="55" y="90"/>
                </a:cxn>
                <a:cxn ang="0">
                  <a:pos x="39" y="88"/>
                </a:cxn>
                <a:cxn ang="0">
                  <a:pos x="20" y="86"/>
                </a:cxn>
                <a:cxn ang="0">
                  <a:pos x="6" y="85"/>
                </a:cxn>
                <a:cxn ang="0">
                  <a:pos x="31" y="176"/>
                </a:cxn>
                <a:cxn ang="0">
                  <a:pos x="31" y="175"/>
                </a:cxn>
              </a:cxnLst>
              <a:rect l="0" t="0" r="r" b="b"/>
              <a:pathLst>
                <a:path w="280" h="176">
                  <a:moveTo>
                    <a:pt x="31" y="175"/>
                  </a:moveTo>
                  <a:lnTo>
                    <a:pt x="280" y="98"/>
                  </a:lnTo>
                  <a:lnTo>
                    <a:pt x="276" y="75"/>
                  </a:lnTo>
                  <a:lnTo>
                    <a:pt x="269" y="57"/>
                  </a:lnTo>
                  <a:lnTo>
                    <a:pt x="261" y="41"/>
                  </a:lnTo>
                  <a:lnTo>
                    <a:pt x="253" y="29"/>
                  </a:lnTo>
                  <a:lnTo>
                    <a:pt x="244" y="18"/>
                  </a:lnTo>
                  <a:lnTo>
                    <a:pt x="235" y="11"/>
                  </a:lnTo>
                  <a:lnTo>
                    <a:pt x="227" y="6"/>
                  </a:lnTo>
                  <a:lnTo>
                    <a:pt x="220" y="2"/>
                  </a:lnTo>
                  <a:lnTo>
                    <a:pt x="215" y="0"/>
                  </a:lnTo>
                  <a:lnTo>
                    <a:pt x="213" y="0"/>
                  </a:lnTo>
                  <a:lnTo>
                    <a:pt x="221" y="41"/>
                  </a:lnTo>
                  <a:lnTo>
                    <a:pt x="163" y="20"/>
                  </a:lnTo>
                  <a:lnTo>
                    <a:pt x="163" y="21"/>
                  </a:lnTo>
                  <a:lnTo>
                    <a:pt x="164" y="24"/>
                  </a:lnTo>
                  <a:lnTo>
                    <a:pt x="165" y="27"/>
                  </a:lnTo>
                  <a:lnTo>
                    <a:pt x="167" y="32"/>
                  </a:lnTo>
                  <a:lnTo>
                    <a:pt x="169" y="37"/>
                  </a:lnTo>
                  <a:lnTo>
                    <a:pt x="171" y="44"/>
                  </a:lnTo>
                  <a:lnTo>
                    <a:pt x="172" y="49"/>
                  </a:lnTo>
                  <a:lnTo>
                    <a:pt x="172" y="55"/>
                  </a:lnTo>
                  <a:lnTo>
                    <a:pt x="173" y="60"/>
                  </a:lnTo>
                  <a:lnTo>
                    <a:pt x="172" y="64"/>
                  </a:lnTo>
                  <a:lnTo>
                    <a:pt x="113" y="42"/>
                  </a:lnTo>
                  <a:lnTo>
                    <a:pt x="113" y="42"/>
                  </a:lnTo>
                  <a:lnTo>
                    <a:pt x="115" y="45"/>
                  </a:lnTo>
                  <a:lnTo>
                    <a:pt x="116" y="47"/>
                  </a:lnTo>
                  <a:lnTo>
                    <a:pt x="116" y="51"/>
                  </a:lnTo>
                  <a:lnTo>
                    <a:pt x="117" y="55"/>
                  </a:lnTo>
                  <a:lnTo>
                    <a:pt x="119" y="60"/>
                  </a:lnTo>
                  <a:lnTo>
                    <a:pt x="120" y="65"/>
                  </a:lnTo>
                  <a:lnTo>
                    <a:pt x="120" y="70"/>
                  </a:lnTo>
                  <a:lnTo>
                    <a:pt x="120" y="74"/>
                  </a:lnTo>
                  <a:lnTo>
                    <a:pt x="120" y="79"/>
                  </a:lnTo>
                  <a:lnTo>
                    <a:pt x="119" y="78"/>
                  </a:lnTo>
                  <a:lnTo>
                    <a:pt x="116" y="76"/>
                  </a:lnTo>
                  <a:lnTo>
                    <a:pt x="111" y="74"/>
                  </a:lnTo>
                  <a:lnTo>
                    <a:pt x="104" y="70"/>
                  </a:lnTo>
                  <a:lnTo>
                    <a:pt x="97" y="68"/>
                  </a:lnTo>
                  <a:lnTo>
                    <a:pt x="91" y="64"/>
                  </a:lnTo>
                  <a:lnTo>
                    <a:pt x="83" y="61"/>
                  </a:lnTo>
                  <a:lnTo>
                    <a:pt x="76" y="60"/>
                  </a:lnTo>
                  <a:lnTo>
                    <a:pt x="71" y="59"/>
                  </a:lnTo>
                  <a:lnTo>
                    <a:pt x="66" y="59"/>
                  </a:lnTo>
                  <a:lnTo>
                    <a:pt x="66" y="59"/>
                  </a:lnTo>
                  <a:lnTo>
                    <a:pt x="66" y="61"/>
                  </a:lnTo>
                  <a:lnTo>
                    <a:pt x="67" y="63"/>
                  </a:lnTo>
                  <a:lnTo>
                    <a:pt x="67" y="66"/>
                  </a:lnTo>
                  <a:lnTo>
                    <a:pt x="67" y="70"/>
                  </a:lnTo>
                  <a:lnTo>
                    <a:pt x="68" y="74"/>
                  </a:lnTo>
                  <a:lnTo>
                    <a:pt x="68" y="79"/>
                  </a:lnTo>
                  <a:lnTo>
                    <a:pt x="68" y="84"/>
                  </a:lnTo>
                  <a:lnTo>
                    <a:pt x="68" y="88"/>
                  </a:lnTo>
                  <a:lnTo>
                    <a:pt x="67" y="93"/>
                  </a:lnTo>
                  <a:lnTo>
                    <a:pt x="66" y="93"/>
                  </a:lnTo>
                  <a:lnTo>
                    <a:pt x="62" y="91"/>
                  </a:lnTo>
                  <a:lnTo>
                    <a:pt x="55" y="90"/>
                  </a:lnTo>
                  <a:lnTo>
                    <a:pt x="47" y="89"/>
                  </a:lnTo>
                  <a:lnTo>
                    <a:pt x="39" y="88"/>
                  </a:lnTo>
                  <a:lnTo>
                    <a:pt x="30" y="86"/>
                  </a:lnTo>
                  <a:lnTo>
                    <a:pt x="20" y="86"/>
                  </a:lnTo>
                  <a:lnTo>
                    <a:pt x="12" y="85"/>
                  </a:lnTo>
                  <a:lnTo>
                    <a:pt x="6" y="85"/>
                  </a:lnTo>
                  <a:lnTo>
                    <a:pt x="0" y="86"/>
                  </a:lnTo>
                  <a:lnTo>
                    <a:pt x="31" y="176"/>
                  </a:lnTo>
                  <a:lnTo>
                    <a:pt x="31" y="176"/>
                  </a:lnTo>
                  <a:lnTo>
                    <a:pt x="31" y="175"/>
                  </a:lnTo>
                  <a:close/>
                </a:path>
              </a:pathLst>
            </a:custGeom>
            <a:solidFill>
              <a:schemeClr val="accent5">
                <a:lumMod val="50000"/>
              </a:schemeClr>
            </a:solidFill>
            <a:ln w="9525">
              <a:noFill/>
              <a:round/>
              <a:headEnd/>
              <a:tailEnd/>
            </a:ln>
          </p:spPr>
          <p:txBody>
            <a:bodyPr/>
            <a:lstStyle/>
            <a:p>
              <a:pPr>
                <a:defRPr/>
              </a:pPr>
              <a:endParaRPr lang="en-US"/>
            </a:p>
          </p:txBody>
        </p:sp>
        <p:sp>
          <p:nvSpPr>
            <p:cNvPr id="26679" name="Freeform 55"/>
            <p:cNvSpPr>
              <a:spLocks/>
            </p:cNvSpPr>
            <p:nvPr/>
          </p:nvSpPr>
          <p:spPr bwMode="auto">
            <a:xfrm>
              <a:off x="4265" y="340"/>
              <a:ext cx="1049" cy="811"/>
            </a:xfrm>
            <a:custGeom>
              <a:avLst/>
              <a:gdLst/>
              <a:ahLst/>
              <a:cxnLst>
                <a:cxn ang="0">
                  <a:pos x="659" y="0"/>
                </a:cxn>
                <a:cxn ang="0">
                  <a:pos x="659" y="14"/>
                </a:cxn>
                <a:cxn ang="0">
                  <a:pos x="659" y="47"/>
                </a:cxn>
                <a:cxn ang="0">
                  <a:pos x="657" y="91"/>
                </a:cxn>
                <a:cxn ang="0">
                  <a:pos x="653" y="132"/>
                </a:cxn>
                <a:cxn ang="0">
                  <a:pos x="647" y="163"/>
                </a:cxn>
                <a:cxn ang="0">
                  <a:pos x="653" y="163"/>
                </a:cxn>
                <a:cxn ang="0">
                  <a:pos x="671" y="163"/>
                </a:cxn>
                <a:cxn ang="0">
                  <a:pos x="691" y="165"/>
                </a:cxn>
                <a:cxn ang="0">
                  <a:pos x="708" y="168"/>
                </a:cxn>
                <a:cxn ang="0">
                  <a:pos x="716" y="174"/>
                </a:cxn>
                <a:cxn ang="0">
                  <a:pos x="709" y="183"/>
                </a:cxn>
                <a:cxn ang="0">
                  <a:pos x="691" y="194"/>
                </a:cxn>
                <a:cxn ang="0">
                  <a:pos x="668" y="205"/>
                </a:cxn>
                <a:cxn ang="0">
                  <a:pos x="649" y="214"/>
                </a:cxn>
                <a:cxn ang="0">
                  <a:pos x="642" y="218"/>
                </a:cxn>
                <a:cxn ang="0">
                  <a:pos x="632" y="234"/>
                </a:cxn>
                <a:cxn ang="0">
                  <a:pos x="606" y="273"/>
                </a:cxn>
                <a:cxn ang="0">
                  <a:pos x="572" y="324"/>
                </a:cxn>
                <a:cxn ang="0">
                  <a:pos x="539" y="370"/>
                </a:cxn>
                <a:cxn ang="0">
                  <a:pos x="511" y="400"/>
                </a:cxn>
                <a:cxn ang="0">
                  <a:pos x="592" y="458"/>
                </a:cxn>
                <a:cxn ang="0">
                  <a:pos x="688" y="480"/>
                </a:cxn>
                <a:cxn ang="0">
                  <a:pos x="789" y="460"/>
                </a:cxn>
                <a:cxn ang="0">
                  <a:pos x="882" y="389"/>
                </a:cxn>
                <a:cxn ang="0">
                  <a:pos x="961" y="266"/>
                </a:cxn>
                <a:cxn ang="0">
                  <a:pos x="1049" y="296"/>
                </a:cxn>
                <a:cxn ang="0">
                  <a:pos x="1037" y="348"/>
                </a:cxn>
                <a:cxn ang="0">
                  <a:pos x="999" y="428"/>
                </a:cxn>
                <a:cxn ang="0">
                  <a:pos x="925" y="515"/>
                </a:cxn>
                <a:cxn ang="0">
                  <a:pos x="797" y="585"/>
                </a:cxn>
                <a:cxn ang="0">
                  <a:pos x="635" y="812"/>
                </a:cxn>
                <a:cxn ang="0">
                  <a:pos x="204" y="806"/>
                </a:cxn>
                <a:cxn ang="0">
                  <a:pos x="210" y="772"/>
                </a:cxn>
                <a:cxn ang="0">
                  <a:pos x="222" y="715"/>
                </a:cxn>
                <a:cxn ang="0">
                  <a:pos x="240" y="650"/>
                </a:cxn>
                <a:cxn ang="0">
                  <a:pos x="262" y="589"/>
                </a:cxn>
                <a:cxn ang="0">
                  <a:pos x="269" y="562"/>
                </a:cxn>
                <a:cxn ang="0">
                  <a:pos x="226" y="546"/>
                </a:cxn>
                <a:cxn ang="0">
                  <a:pos x="158" y="511"/>
                </a:cxn>
                <a:cxn ang="0">
                  <a:pos x="85" y="450"/>
                </a:cxn>
                <a:cxn ang="0">
                  <a:pos x="21" y="356"/>
                </a:cxn>
                <a:cxn ang="0">
                  <a:pos x="117" y="252"/>
                </a:cxn>
                <a:cxn ang="0">
                  <a:pos x="126" y="285"/>
                </a:cxn>
                <a:cxn ang="0">
                  <a:pos x="158" y="356"/>
                </a:cxn>
                <a:cxn ang="0">
                  <a:pos x="224" y="426"/>
                </a:cxn>
                <a:cxn ang="0">
                  <a:pos x="330" y="452"/>
                </a:cxn>
                <a:cxn ang="0">
                  <a:pos x="488" y="395"/>
                </a:cxn>
                <a:cxn ang="0">
                  <a:pos x="410" y="87"/>
                </a:cxn>
              </a:cxnLst>
              <a:rect l="0" t="0" r="r" b="b"/>
              <a:pathLst>
                <a:path w="1049" h="812">
                  <a:moveTo>
                    <a:pt x="410" y="86"/>
                  </a:moveTo>
                  <a:lnTo>
                    <a:pt x="659" y="0"/>
                  </a:lnTo>
                  <a:lnTo>
                    <a:pt x="659" y="4"/>
                  </a:lnTo>
                  <a:lnTo>
                    <a:pt x="659" y="14"/>
                  </a:lnTo>
                  <a:lnTo>
                    <a:pt x="659" y="29"/>
                  </a:lnTo>
                  <a:lnTo>
                    <a:pt x="659" y="47"/>
                  </a:lnTo>
                  <a:lnTo>
                    <a:pt x="657" y="68"/>
                  </a:lnTo>
                  <a:lnTo>
                    <a:pt x="657" y="91"/>
                  </a:lnTo>
                  <a:lnTo>
                    <a:pt x="655" y="112"/>
                  </a:lnTo>
                  <a:lnTo>
                    <a:pt x="653" y="132"/>
                  </a:lnTo>
                  <a:lnTo>
                    <a:pt x="651" y="150"/>
                  </a:lnTo>
                  <a:lnTo>
                    <a:pt x="647" y="163"/>
                  </a:lnTo>
                  <a:lnTo>
                    <a:pt x="649" y="163"/>
                  </a:lnTo>
                  <a:lnTo>
                    <a:pt x="653" y="163"/>
                  </a:lnTo>
                  <a:lnTo>
                    <a:pt x="661" y="163"/>
                  </a:lnTo>
                  <a:lnTo>
                    <a:pt x="671" y="163"/>
                  </a:lnTo>
                  <a:lnTo>
                    <a:pt x="681" y="164"/>
                  </a:lnTo>
                  <a:lnTo>
                    <a:pt x="691" y="165"/>
                  </a:lnTo>
                  <a:lnTo>
                    <a:pt x="700" y="166"/>
                  </a:lnTo>
                  <a:lnTo>
                    <a:pt x="708" y="168"/>
                  </a:lnTo>
                  <a:lnTo>
                    <a:pt x="713" y="170"/>
                  </a:lnTo>
                  <a:lnTo>
                    <a:pt x="716" y="174"/>
                  </a:lnTo>
                  <a:lnTo>
                    <a:pt x="715" y="178"/>
                  </a:lnTo>
                  <a:lnTo>
                    <a:pt x="709" y="183"/>
                  </a:lnTo>
                  <a:lnTo>
                    <a:pt x="701" y="188"/>
                  </a:lnTo>
                  <a:lnTo>
                    <a:pt x="691" y="194"/>
                  </a:lnTo>
                  <a:lnTo>
                    <a:pt x="680" y="200"/>
                  </a:lnTo>
                  <a:lnTo>
                    <a:pt x="668" y="205"/>
                  </a:lnTo>
                  <a:lnTo>
                    <a:pt x="659" y="210"/>
                  </a:lnTo>
                  <a:lnTo>
                    <a:pt x="649" y="214"/>
                  </a:lnTo>
                  <a:lnTo>
                    <a:pt x="644" y="217"/>
                  </a:lnTo>
                  <a:lnTo>
                    <a:pt x="642" y="218"/>
                  </a:lnTo>
                  <a:lnTo>
                    <a:pt x="639" y="222"/>
                  </a:lnTo>
                  <a:lnTo>
                    <a:pt x="632" y="234"/>
                  </a:lnTo>
                  <a:lnTo>
                    <a:pt x="620" y="252"/>
                  </a:lnTo>
                  <a:lnTo>
                    <a:pt x="606" y="273"/>
                  </a:lnTo>
                  <a:lnTo>
                    <a:pt x="590" y="299"/>
                  </a:lnTo>
                  <a:lnTo>
                    <a:pt x="572" y="324"/>
                  </a:lnTo>
                  <a:lnTo>
                    <a:pt x="555" y="348"/>
                  </a:lnTo>
                  <a:lnTo>
                    <a:pt x="539" y="370"/>
                  </a:lnTo>
                  <a:lnTo>
                    <a:pt x="523" y="388"/>
                  </a:lnTo>
                  <a:lnTo>
                    <a:pt x="511" y="400"/>
                  </a:lnTo>
                  <a:lnTo>
                    <a:pt x="550" y="433"/>
                  </a:lnTo>
                  <a:lnTo>
                    <a:pt x="592" y="458"/>
                  </a:lnTo>
                  <a:lnTo>
                    <a:pt x="639" y="475"/>
                  </a:lnTo>
                  <a:lnTo>
                    <a:pt x="688" y="480"/>
                  </a:lnTo>
                  <a:lnTo>
                    <a:pt x="739" y="476"/>
                  </a:lnTo>
                  <a:lnTo>
                    <a:pt x="789" y="460"/>
                  </a:lnTo>
                  <a:lnTo>
                    <a:pt x="837" y="431"/>
                  </a:lnTo>
                  <a:lnTo>
                    <a:pt x="882" y="389"/>
                  </a:lnTo>
                  <a:lnTo>
                    <a:pt x="925" y="335"/>
                  </a:lnTo>
                  <a:lnTo>
                    <a:pt x="961" y="266"/>
                  </a:lnTo>
                  <a:lnTo>
                    <a:pt x="1049" y="288"/>
                  </a:lnTo>
                  <a:lnTo>
                    <a:pt x="1049" y="296"/>
                  </a:lnTo>
                  <a:lnTo>
                    <a:pt x="1045" y="316"/>
                  </a:lnTo>
                  <a:lnTo>
                    <a:pt x="1037" y="348"/>
                  </a:lnTo>
                  <a:lnTo>
                    <a:pt x="1022" y="385"/>
                  </a:lnTo>
                  <a:lnTo>
                    <a:pt x="999" y="428"/>
                  </a:lnTo>
                  <a:lnTo>
                    <a:pt x="968" y="472"/>
                  </a:lnTo>
                  <a:lnTo>
                    <a:pt x="925" y="515"/>
                  </a:lnTo>
                  <a:lnTo>
                    <a:pt x="869" y="554"/>
                  </a:lnTo>
                  <a:lnTo>
                    <a:pt x="797" y="585"/>
                  </a:lnTo>
                  <a:lnTo>
                    <a:pt x="709" y="608"/>
                  </a:lnTo>
                  <a:lnTo>
                    <a:pt x="635" y="812"/>
                  </a:lnTo>
                  <a:lnTo>
                    <a:pt x="202" y="811"/>
                  </a:lnTo>
                  <a:lnTo>
                    <a:pt x="204" y="806"/>
                  </a:lnTo>
                  <a:lnTo>
                    <a:pt x="206" y="792"/>
                  </a:lnTo>
                  <a:lnTo>
                    <a:pt x="210" y="772"/>
                  </a:lnTo>
                  <a:lnTo>
                    <a:pt x="216" y="745"/>
                  </a:lnTo>
                  <a:lnTo>
                    <a:pt x="222" y="715"/>
                  </a:lnTo>
                  <a:lnTo>
                    <a:pt x="230" y="682"/>
                  </a:lnTo>
                  <a:lnTo>
                    <a:pt x="240" y="650"/>
                  </a:lnTo>
                  <a:lnTo>
                    <a:pt x="250" y="618"/>
                  </a:lnTo>
                  <a:lnTo>
                    <a:pt x="262" y="589"/>
                  </a:lnTo>
                  <a:lnTo>
                    <a:pt x="274" y="564"/>
                  </a:lnTo>
                  <a:lnTo>
                    <a:pt x="269" y="562"/>
                  </a:lnTo>
                  <a:lnTo>
                    <a:pt x="252" y="557"/>
                  </a:lnTo>
                  <a:lnTo>
                    <a:pt x="226" y="546"/>
                  </a:lnTo>
                  <a:lnTo>
                    <a:pt x="194" y="531"/>
                  </a:lnTo>
                  <a:lnTo>
                    <a:pt x="158" y="511"/>
                  </a:lnTo>
                  <a:lnTo>
                    <a:pt x="121" y="484"/>
                  </a:lnTo>
                  <a:lnTo>
                    <a:pt x="85" y="450"/>
                  </a:lnTo>
                  <a:lnTo>
                    <a:pt x="51" y="407"/>
                  </a:lnTo>
                  <a:lnTo>
                    <a:pt x="21" y="356"/>
                  </a:lnTo>
                  <a:lnTo>
                    <a:pt x="0" y="296"/>
                  </a:lnTo>
                  <a:lnTo>
                    <a:pt x="117" y="252"/>
                  </a:lnTo>
                  <a:lnTo>
                    <a:pt x="120" y="261"/>
                  </a:lnTo>
                  <a:lnTo>
                    <a:pt x="126" y="285"/>
                  </a:lnTo>
                  <a:lnTo>
                    <a:pt x="138" y="317"/>
                  </a:lnTo>
                  <a:lnTo>
                    <a:pt x="158" y="356"/>
                  </a:lnTo>
                  <a:lnTo>
                    <a:pt x="186" y="393"/>
                  </a:lnTo>
                  <a:lnTo>
                    <a:pt x="224" y="426"/>
                  </a:lnTo>
                  <a:lnTo>
                    <a:pt x="272" y="447"/>
                  </a:lnTo>
                  <a:lnTo>
                    <a:pt x="330" y="452"/>
                  </a:lnTo>
                  <a:lnTo>
                    <a:pt x="402" y="437"/>
                  </a:lnTo>
                  <a:lnTo>
                    <a:pt x="488" y="395"/>
                  </a:lnTo>
                  <a:lnTo>
                    <a:pt x="410" y="87"/>
                  </a:lnTo>
                  <a:lnTo>
                    <a:pt x="410" y="87"/>
                  </a:lnTo>
                  <a:lnTo>
                    <a:pt x="410" y="86"/>
                  </a:lnTo>
                  <a:close/>
                </a:path>
              </a:pathLst>
            </a:custGeom>
            <a:solidFill>
              <a:schemeClr val="accent5">
                <a:lumMod val="50000"/>
              </a:schemeClr>
            </a:solidFill>
            <a:ln w="9525">
              <a:noFill/>
              <a:round/>
              <a:headEnd/>
              <a:tailEnd/>
            </a:ln>
          </p:spPr>
          <p:txBody>
            <a:bodyPr/>
            <a:lstStyle/>
            <a:p>
              <a:pPr>
                <a:defRPr/>
              </a:pPr>
              <a:endParaRPr lang="en-US"/>
            </a:p>
          </p:txBody>
        </p:sp>
        <p:sp>
          <p:nvSpPr>
            <p:cNvPr id="26680" name="Freeform 56"/>
            <p:cNvSpPr>
              <a:spLocks/>
            </p:cNvSpPr>
            <p:nvPr/>
          </p:nvSpPr>
          <p:spPr bwMode="auto">
            <a:xfrm>
              <a:off x="5231" y="451"/>
              <a:ext cx="172" cy="150"/>
            </a:xfrm>
            <a:custGeom>
              <a:avLst/>
              <a:gdLst/>
              <a:ahLst/>
              <a:cxnLst>
                <a:cxn ang="0">
                  <a:pos x="14" y="125"/>
                </a:cxn>
                <a:cxn ang="0">
                  <a:pos x="19" y="130"/>
                </a:cxn>
                <a:cxn ang="0">
                  <a:pos x="31" y="136"/>
                </a:cxn>
                <a:cxn ang="0">
                  <a:pos x="48" y="143"/>
                </a:cxn>
                <a:cxn ang="0">
                  <a:pos x="71" y="149"/>
                </a:cxn>
                <a:cxn ang="0">
                  <a:pos x="91" y="136"/>
                </a:cxn>
                <a:cxn ang="0">
                  <a:pos x="113" y="115"/>
                </a:cxn>
                <a:cxn ang="0">
                  <a:pos x="137" y="98"/>
                </a:cxn>
                <a:cxn ang="0">
                  <a:pos x="157" y="86"/>
                </a:cxn>
                <a:cxn ang="0">
                  <a:pos x="171" y="77"/>
                </a:cxn>
                <a:cxn ang="0">
                  <a:pos x="171" y="71"/>
                </a:cxn>
                <a:cxn ang="0">
                  <a:pos x="160" y="70"/>
                </a:cxn>
                <a:cxn ang="0">
                  <a:pos x="144" y="71"/>
                </a:cxn>
                <a:cxn ang="0">
                  <a:pos x="129" y="75"/>
                </a:cxn>
                <a:cxn ang="0">
                  <a:pos x="119" y="77"/>
                </a:cxn>
                <a:cxn ang="0">
                  <a:pos x="119" y="77"/>
                </a:cxn>
                <a:cxn ang="0">
                  <a:pos x="129" y="71"/>
                </a:cxn>
                <a:cxn ang="0">
                  <a:pos x="144" y="61"/>
                </a:cxn>
                <a:cxn ang="0">
                  <a:pos x="160" y="51"/>
                </a:cxn>
                <a:cxn ang="0">
                  <a:pos x="169" y="42"/>
                </a:cxn>
                <a:cxn ang="0">
                  <a:pos x="168" y="38"/>
                </a:cxn>
                <a:cxn ang="0">
                  <a:pos x="153" y="39"/>
                </a:cxn>
                <a:cxn ang="0">
                  <a:pos x="132" y="44"/>
                </a:cxn>
                <a:cxn ang="0">
                  <a:pos x="111" y="51"/>
                </a:cxn>
                <a:cxn ang="0">
                  <a:pos x="97" y="54"/>
                </a:cxn>
                <a:cxn ang="0">
                  <a:pos x="96" y="54"/>
                </a:cxn>
                <a:cxn ang="0">
                  <a:pos x="103" y="44"/>
                </a:cxn>
                <a:cxn ang="0">
                  <a:pos x="112" y="29"/>
                </a:cxn>
                <a:cxn ang="0">
                  <a:pos x="121" y="14"/>
                </a:cxn>
                <a:cxn ang="0">
                  <a:pos x="125" y="3"/>
                </a:cxn>
                <a:cxn ang="0">
                  <a:pos x="120" y="2"/>
                </a:cxn>
                <a:cxn ang="0">
                  <a:pos x="103" y="13"/>
                </a:cxn>
                <a:cxn ang="0">
                  <a:pos x="80" y="33"/>
                </a:cxn>
                <a:cxn ang="0">
                  <a:pos x="59" y="56"/>
                </a:cxn>
                <a:cxn ang="0">
                  <a:pos x="44" y="73"/>
                </a:cxn>
                <a:cxn ang="0">
                  <a:pos x="40" y="78"/>
                </a:cxn>
                <a:cxn ang="0">
                  <a:pos x="35" y="71"/>
                </a:cxn>
                <a:cxn ang="0">
                  <a:pos x="24" y="59"/>
                </a:cxn>
                <a:cxn ang="0">
                  <a:pos x="14" y="48"/>
                </a:cxn>
                <a:cxn ang="0">
                  <a:pos x="4" y="41"/>
                </a:cxn>
                <a:cxn ang="0">
                  <a:pos x="0" y="43"/>
                </a:cxn>
                <a:cxn ang="0">
                  <a:pos x="3" y="56"/>
                </a:cxn>
                <a:cxn ang="0">
                  <a:pos x="7" y="76"/>
                </a:cxn>
                <a:cxn ang="0">
                  <a:pos x="12" y="97"/>
                </a:cxn>
                <a:cxn ang="0">
                  <a:pos x="14" y="117"/>
                </a:cxn>
                <a:cxn ang="0">
                  <a:pos x="12" y="125"/>
                </a:cxn>
              </a:cxnLst>
              <a:rect l="0" t="0" r="r" b="b"/>
              <a:pathLst>
                <a:path w="172" h="150">
                  <a:moveTo>
                    <a:pt x="12" y="124"/>
                  </a:moveTo>
                  <a:lnTo>
                    <a:pt x="14" y="125"/>
                  </a:lnTo>
                  <a:lnTo>
                    <a:pt x="15" y="127"/>
                  </a:lnTo>
                  <a:lnTo>
                    <a:pt x="19" y="130"/>
                  </a:lnTo>
                  <a:lnTo>
                    <a:pt x="24" y="132"/>
                  </a:lnTo>
                  <a:lnTo>
                    <a:pt x="31" y="136"/>
                  </a:lnTo>
                  <a:lnTo>
                    <a:pt x="39" y="140"/>
                  </a:lnTo>
                  <a:lnTo>
                    <a:pt x="48" y="143"/>
                  </a:lnTo>
                  <a:lnTo>
                    <a:pt x="59" y="146"/>
                  </a:lnTo>
                  <a:lnTo>
                    <a:pt x="71" y="149"/>
                  </a:lnTo>
                  <a:lnTo>
                    <a:pt x="83" y="150"/>
                  </a:lnTo>
                  <a:lnTo>
                    <a:pt x="91" y="136"/>
                  </a:lnTo>
                  <a:lnTo>
                    <a:pt x="101" y="125"/>
                  </a:lnTo>
                  <a:lnTo>
                    <a:pt x="113" y="115"/>
                  </a:lnTo>
                  <a:lnTo>
                    <a:pt x="125" y="106"/>
                  </a:lnTo>
                  <a:lnTo>
                    <a:pt x="137" y="98"/>
                  </a:lnTo>
                  <a:lnTo>
                    <a:pt x="148" y="91"/>
                  </a:lnTo>
                  <a:lnTo>
                    <a:pt x="157" y="86"/>
                  </a:lnTo>
                  <a:lnTo>
                    <a:pt x="165" y="81"/>
                  </a:lnTo>
                  <a:lnTo>
                    <a:pt x="171" y="77"/>
                  </a:lnTo>
                  <a:lnTo>
                    <a:pt x="172" y="73"/>
                  </a:lnTo>
                  <a:lnTo>
                    <a:pt x="171" y="71"/>
                  </a:lnTo>
                  <a:lnTo>
                    <a:pt x="165" y="70"/>
                  </a:lnTo>
                  <a:lnTo>
                    <a:pt x="160" y="70"/>
                  </a:lnTo>
                  <a:lnTo>
                    <a:pt x="152" y="70"/>
                  </a:lnTo>
                  <a:lnTo>
                    <a:pt x="144" y="71"/>
                  </a:lnTo>
                  <a:lnTo>
                    <a:pt x="136" y="73"/>
                  </a:lnTo>
                  <a:lnTo>
                    <a:pt x="129" y="75"/>
                  </a:lnTo>
                  <a:lnTo>
                    <a:pt x="123" y="77"/>
                  </a:lnTo>
                  <a:lnTo>
                    <a:pt x="119" y="77"/>
                  </a:lnTo>
                  <a:lnTo>
                    <a:pt x="117" y="78"/>
                  </a:lnTo>
                  <a:lnTo>
                    <a:pt x="119" y="77"/>
                  </a:lnTo>
                  <a:lnTo>
                    <a:pt x="123" y="75"/>
                  </a:lnTo>
                  <a:lnTo>
                    <a:pt x="129" y="71"/>
                  </a:lnTo>
                  <a:lnTo>
                    <a:pt x="136" y="66"/>
                  </a:lnTo>
                  <a:lnTo>
                    <a:pt x="144" y="61"/>
                  </a:lnTo>
                  <a:lnTo>
                    <a:pt x="152" y="56"/>
                  </a:lnTo>
                  <a:lnTo>
                    <a:pt x="160" y="51"/>
                  </a:lnTo>
                  <a:lnTo>
                    <a:pt x="165" y="46"/>
                  </a:lnTo>
                  <a:lnTo>
                    <a:pt x="169" y="42"/>
                  </a:lnTo>
                  <a:lnTo>
                    <a:pt x="171" y="39"/>
                  </a:lnTo>
                  <a:lnTo>
                    <a:pt x="168" y="38"/>
                  </a:lnTo>
                  <a:lnTo>
                    <a:pt x="163" y="38"/>
                  </a:lnTo>
                  <a:lnTo>
                    <a:pt x="153" y="39"/>
                  </a:lnTo>
                  <a:lnTo>
                    <a:pt x="143" y="42"/>
                  </a:lnTo>
                  <a:lnTo>
                    <a:pt x="132" y="44"/>
                  </a:lnTo>
                  <a:lnTo>
                    <a:pt x="121" y="48"/>
                  </a:lnTo>
                  <a:lnTo>
                    <a:pt x="111" y="51"/>
                  </a:lnTo>
                  <a:lnTo>
                    <a:pt x="103" y="53"/>
                  </a:lnTo>
                  <a:lnTo>
                    <a:pt x="97" y="54"/>
                  </a:lnTo>
                  <a:lnTo>
                    <a:pt x="95" y="56"/>
                  </a:lnTo>
                  <a:lnTo>
                    <a:pt x="96" y="54"/>
                  </a:lnTo>
                  <a:lnTo>
                    <a:pt x="99" y="51"/>
                  </a:lnTo>
                  <a:lnTo>
                    <a:pt x="103" y="44"/>
                  </a:lnTo>
                  <a:lnTo>
                    <a:pt x="107" y="37"/>
                  </a:lnTo>
                  <a:lnTo>
                    <a:pt x="112" y="29"/>
                  </a:lnTo>
                  <a:lnTo>
                    <a:pt x="117" y="22"/>
                  </a:lnTo>
                  <a:lnTo>
                    <a:pt x="121" y="14"/>
                  </a:lnTo>
                  <a:lnTo>
                    <a:pt x="124" y="7"/>
                  </a:lnTo>
                  <a:lnTo>
                    <a:pt x="125" y="3"/>
                  </a:lnTo>
                  <a:lnTo>
                    <a:pt x="124" y="0"/>
                  </a:lnTo>
                  <a:lnTo>
                    <a:pt x="120" y="2"/>
                  </a:lnTo>
                  <a:lnTo>
                    <a:pt x="113" y="5"/>
                  </a:lnTo>
                  <a:lnTo>
                    <a:pt x="103" y="13"/>
                  </a:lnTo>
                  <a:lnTo>
                    <a:pt x="92" y="23"/>
                  </a:lnTo>
                  <a:lnTo>
                    <a:pt x="80" y="33"/>
                  </a:lnTo>
                  <a:lnTo>
                    <a:pt x="68" y="44"/>
                  </a:lnTo>
                  <a:lnTo>
                    <a:pt x="59" y="56"/>
                  </a:lnTo>
                  <a:lnTo>
                    <a:pt x="49" y="66"/>
                  </a:lnTo>
                  <a:lnTo>
                    <a:pt x="44" y="73"/>
                  </a:lnTo>
                  <a:lnTo>
                    <a:pt x="41" y="80"/>
                  </a:lnTo>
                  <a:lnTo>
                    <a:pt x="40" y="78"/>
                  </a:lnTo>
                  <a:lnTo>
                    <a:pt x="39" y="75"/>
                  </a:lnTo>
                  <a:lnTo>
                    <a:pt x="35" y="71"/>
                  </a:lnTo>
                  <a:lnTo>
                    <a:pt x="29" y="64"/>
                  </a:lnTo>
                  <a:lnTo>
                    <a:pt x="24" y="59"/>
                  </a:lnTo>
                  <a:lnTo>
                    <a:pt x="19" y="53"/>
                  </a:lnTo>
                  <a:lnTo>
                    <a:pt x="14" y="48"/>
                  </a:lnTo>
                  <a:lnTo>
                    <a:pt x="8" y="43"/>
                  </a:lnTo>
                  <a:lnTo>
                    <a:pt x="4" y="41"/>
                  </a:lnTo>
                  <a:lnTo>
                    <a:pt x="2" y="41"/>
                  </a:lnTo>
                  <a:lnTo>
                    <a:pt x="0" y="43"/>
                  </a:lnTo>
                  <a:lnTo>
                    <a:pt x="2" y="48"/>
                  </a:lnTo>
                  <a:lnTo>
                    <a:pt x="3" y="56"/>
                  </a:lnTo>
                  <a:lnTo>
                    <a:pt x="4" y="66"/>
                  </a:lnTo>
                  <a:lnTo>
                    <a:pt x="7" y="76"/>
                  </a:lnTo>
                  <a:lnTo>
                    <a:pt x="10" y="86"/>
                  </a:lnTo>
                  <a:lnTo>
                    <a:pt x="12" y="97"/>
                  </a:lnTo>
                  <a:lnTo>
                    <a:pt x="14" y="107"/>
                  </a:lnTo>
                  <a:lnTo>
                    <a:pt x="14" y="117"/>
                  </a:lnTo>
                  <a:lnTo>
                    <a:pt x="12" y="125"/>
                  </a:lnTo>
                  <a:lnTo>
                    <a:pt x="12" y="125"/>
                  </a:lnTo>
                  <a:lnTo>
                    <a:pt x="12" y="124"/>
                  </a:lnTo>
                  <a:close/>
                </a:path>
              </a:pathLst>
            </a:custGeom>
            <a:solidFill>
              <a:schemeClr val="accent5">
                <a:lumMod val="50000"/>
              </a:schemeClr>
            </a:solidFill>
            <a:ln w="9525">
              <a:noFill/>
              <a:round/>
              <a:headEnd/>
              <a:tailEnd/>
            </a:ln>
          </p:spPr>
          <p:txBody>
            <a:bodyPr/>
            <a:lstStyle/>
            <a:p>
              <a:pPr>
                <a:defRPr/>
              </a:pPr>
              <a:endParaRPr lang="en-US"/>
            </a:p>
          </p:txBody>
        </p:sp>
        <p:sp>
          <p:nvSpPr>
            <p:cNvPr id="26681" name="Freeform 57"/>
            <p:cNvSpPr>
              <a:spLocks/>
            </p:cNvSpPr>
            <p:nvPr/>
          </p:nvSpPr>
          <p:spPr bwMode="auto">
            <a:xfrm>
              <a:off x="4199" y="493"/>
              <a:ext cx="185" cy="134"/>
            </a:xfrm>
            <a:custGeom>
              <a:avLst/>
              <a:gdLst/>
              <a:ahLst/>
              <a:cxnLst>
                <a:cxn ang="0">
                  <a:pos x="103" y="113"/>
                </a:cxn>
                <a:cxn ang="0">
                  <a:pos x="113" y="109"/>
                </a:cxn>
                <a:cxn ang="0">
                  <a:pos x="127" y="105"/>
                </a:cxn>
                <a:cxn ang="0">
                  <a:pos x="143" y="100"/>
                </a:cxn>
                <a:cxn ang="0">
                  <a:pos x="159" y="95"/>
                </a:cxn>
                <a:cxn ang="0">
                  <a:pos x="165" y="81"/>
                </a:cxn>
                <a:cxn ang="0">
                  <a:pos x="169" y="56"/>
                </a:cxn>
                <a:cxn ang="0">
                  <a:pos x="175" y="32"/>
                </a:cxn>
                <a:cxn ang="0">
                  <a:pos x="182" y="13"/>
                </a:cxn>
                <a:cxn ang="0">
                  <a:pos x="185" y="2"/>
                </a:cxn>
                <a:cxn ang="0">
                  <a:pos x="181" y="0"/>
                </a:cxn>
                <a:cxn ang="0">
                  <a:pos x="170" y="8"/>
                </a:cxn>
                <a:cxn ang="0">
                  <a:pos x="157" y="22"/>
                </a:cxn>
                <a:cxn ang="0">
                  <a:pos x="145" y="36"/>
                </a:cxn>
                <a:cxn ang="0">
                  <a:pos x="137" y="46"/>
                </a:cxn>
                <a:cxn ang="0">
                  <a:pos x="131" y="47"/>
                </a:cxn>
                <a:cxn ang="0">
                  <a:pos x="107" y="49"/>
                </a:cxn>
                <a:cxn ang="0">
                  <a:pos x="70" y="51"/>
                </a:cxn>
                <a:cxn ang="0">
                  <a:pos x="31" y="57"/>
                </a:cxn>
                <a:cxn ang="0">
                  <a:pos x="5" y="69"/>
                </a:cxn>
                <a:cxn ang="0">
                  <a:pos x="1" y="80"/>
                </a:cxn>
                <a:cxn ang="0">
                  <a:pos x="12" y="83"/>
                </a:cxn>
                <a:cxn ang="0">
                  <a:pos x="29" y="83"/>
                </a:cxn>
                <a:cxn ang="0">
                  <a:pos x="46" y="79"/>
                </a:cxn>
                <a:cxn ang="0">
                  <a:pos x="58" y="76"/>
                </a:cxn>
                <a:cxn ang="0">
                  <a:pos x="58" y="76"/>
                </a:cxn>
                <a:cxn ang="0">
                  <a:pos x="50" y="83"/>
                </a:cxn>
                <a:cxn ang="0">
                  <a:pos x="38" y="91"/>
                </a:cxn>
                <a:cxn ang="0">
                  <a:pos x="26" y="100"/>
                </a:cxn>
                <a:cxn ang="0">
                  <a:pos x="19" y="108"/>
                </a:cxn>
                <a:cxn ang="0">
                  <a:pos x="19" y="112"/>
                </a:cxn>
                <a:cxn ang="0">
                  <a:pos x="29" y="110"/>
                </a:cxn>
                <a:cxn ang="0">
                  <a:pos x="41" y="109"/>
                </a:cxn>
                <a:cxn ang="0">
                  <a:pos x="53" y="107"/>
                </a:cxn>
                <a:cxn ang="0">
                  <a:pos x="61" y="104"/>
                </a:cxn>
                <a:cxn ang="0">
                  <a:pos x="61" y="104"/>
                </a:cxn>
                <a:cxn ang="0">
                  <a:pos x="54" y="109"/>
                </a:cxn>
                <a:cxn ang="0">
                  <a:pos x="42" y="117"/>
                </a:cxn>
                <a:cxn ang="0">
                  <a:pos x="31" y="125"/>
                </a:cxn>
                <a:cxn ang="0">
                  <a:pos x="26" y="132"/>
                </a:cxn>
                <a:cxn ang="0">
                  <a:pos x="30" y="134"/>
                </a:cxn>
                <a:cxn ang="0">
                  <a:pos x="45" y="129"/>
                </a:cxn>
                <a:cxn ang="0">
                  <a:pos x="65" y="120"/>
                </a:cxn>
                <a:cxn ang="0">
                  <a:pos x="85" y="112"/>
                </a:cxn>
                <a:cxn ang="0">
                  <a:pos x="98" y="105"/>
                </a:cxn>
                <a:cxn ang="0">
                  <a:pos x="102" y="113"/>
                </a:cxn>
                <a:cxn ang="0">
                  <a:pos x="102" y="112"/>
                </a:cxn>
              </a:cxnLst>
              <a:rect l="0" t="0" r="r" b="b"/>
              <a:pathLst>
                <a:path w="185" h="134">
                  <a:moveTo>
                    <a:pt x="102" y="112"/>
                  </a:moveTo>
                  <a:lnTo>
                    <a:pt x="103" y="113"/>
                  </a:lnTo>
                  <a:lnTo>
                    <a:pt x="107" y="112"/>
                  </a:lnTo>
                  <a:lnTo>
                    <a:pt x="113" y="109"/>
                  </a:lnTo>
                  <a:lnTo>
                    <a:pt x="119" y="108"/>
                  </a:lnTo>
                  <a:lnTo>
                    <a:pt x="127" y="105"/>
                  </a:lnTo>
                  <a:lnTo>
                    <a:pt x="135" y="103"/>
                  </a:lnTo>
                  <a:lnTo>
                    <a:pt x="143" y="100"/>
                  </a:lnTo>
                  <a:lnTo>
                    <a:pt x="151" y="98"/>
                  </a:lnTo>
                  <a:lnTo>
                    <a:pt x="159" y="95"/>
                  </a:lnTo>
                  <a:lnTo>
                    <a:pt x="165" y="94"/>
                  </a:lnTo>
                  <a:lnTo>
                    <a:pt x="165" y="81"/>
                  </a:lnTo>
                  <a:lnTo>
                    <a:pt x="167" y="69"/>
                  </a:lnTo>
                  <a:lnTo>
                    <a:pt x="169" y="56"/>
                  </a:lnTo>
                  <a:lnTo>
                    <a:pt x="173" y="44"/>
                  </a:lnTo>
                  <a:lnTo>
                    <a:pt x="175" y="32"/>
                  </a:lnTo>
                  <a:lnTo>
                    <a:pt x="179" y="22"/>
                  </a:lnTo>
                  <a:lnTo>
                    <a:pt x="182" y="13"/>
                  </a:lnTo>
                  <a:lnTo>
                    <a:pt x="183" y="7"/>
                  </a:lnTo>
                  <a:lnTo>
                    <a:pt x="185" y="2"/>
                  </a:lnTo>
                  <a:lnTo>
                    <a:pt x="183" y="0"/>
                  </a:lnTo>
                  <a:lnTo>
                    <a:pt x="181" y="0"/>
                  </a:lnTo>
                  <a:lnTo>
                    <a:pt x="175" y="3"/>
                  </a:lnTo>
                  <a:lnTo>
                    <a:pt x="170" y="8"/>
                  </a:lnTo>
                  <a:lnTo>
                    <a:pt x="163" y="15"/>
                  </a:lnTo>
                  <a:lnTo>
                    <a:pt x="157" y="22"/>
                  </a:lnTo>
                  <a:lnTo>
                    <a:pt x="150" y="30"/>
                  </a:lnTo>
                  <a:lnTo>
                    <a:pt x="145" y="36"/>
                  </a:lnTo>
                  <a:lnTo>
                    <a:pt x="139" y="42"/>
                  </a:lnTo>
                  <a:lnTo>
                    <a:pt x="137" y="46"/>
                  </a:lnTo>
                  <a:lnTo>
                    <a:pt x="135" y="47"/>
                  </a:lnTo>
                  <a:lnTo>
                    <a:pt x="131" y="47"/>
                  </a:lnTo>
                  <a:lnTo>
                    <a:pt x="122" y="47"/>
                  </a:lnTo>
                  <a:lnTo>
                    <a:pt x="107" y="49"/>
                  </a:lnTo>
                  <a:lnTo>
                    <a:pt x="90" y="50"/>
                  </a:lnTo>
                  <a:lnTo>
                    <a:pt x="70" y="51"/>
                  </a:lnTo>
                  <a:lnTo>
                    <a:pt x="50" y="54"/>
                  </a:lnTo>
                  <a:lnTo>
                    <a:pt x="31" y="57"/>
                  </a:lnTo>
                  <a:lnTo>
                    <a:pt x="17" y="62"/>
                  </a:lnTo>
                  <a:lnTo>
                    <a:pt x="5" y="69"/>
                  </a:lnTo>
                  <a:lnTo>
                    <a:pt x="0" y="76"/>
                  </a:lnTo>
                  <a:lnTo>
                    <a:pt x="1" y="80"/>
                  </a:lnTo>
                  <a:lnTo>
                    <a:pt x="5" y="83"/>
                  </a:lnTo>
                  <a:lnTo>
                    <a:pt x="12" y="83"/>
                  </a:lnTo>
                  <a:lnTo>
                    <a:pt x="19" y="83"/>
                  </a:lnTo>
                  <a:lnTo>
                    <a:pt x="29" y="83"/>
                  </a:lnTo>
                  <a:lnTo>
                    <a:pt x="38" y="80"/>
                  </a:lnTo>
                  <a:lnTo>
                    <a:pt x="46" y="79"/>
                  </a:lnTo>
                  <a:lnTo>
                    <a:pt x="53" y="78"/>
                  </a:lnTo>
                  <a:lnTo>
                    <a:pt x="58" y="76"/>
                  </a:lnTo>
                  <a:lnTo>
                    <a:pt x="59" y="76"/>
                  </a:lnTo>
                  <a:lnTo>
                    <a:pt x="58" y="76"/>
                  </a:lnTo>
                  <a:lnTo>
                    <a:pt x="55" y="79"/>
                  </a:lnTo>
                  <a:lnTo>
                    <a:pt x="50" y="83"/>
                  </a:lnTo>
                  <a:lnTo>
                    <a:pt x="45" y="86"/>
                  </a:lnTo>
                  <a:lnTo>
                    <a:pt x="38" y="91"/>
                  </a:lnTo>
                  <a:lnTo>
                    <a:pt x="33" y="96"/>
                  </a:lnTo>
                  <a:lnTo>
                    <a:pt x="26" y="100"/>
                  </a:lnTo>
                  <a:lnTo>
                    <a:pt x="22" y="104"/>
                  </a:lnTo>
                  <a:lnTo>
                    <a:pt x="19" y="108"/>
                  </a:lnTo>
                  <a:lnTo>
                    <a:pt x="18" y="110"/>
                  </a:lnTo>
                  <a:lnTo>
                    <a:pt x="19" y="112"/>
                  </a:lnTo>
                  <a:lnTo>
                    <a:pt x="23" y="112"/>
                  </a:lnTo>
                  <a:lnTo>
                    <a:pt x="29" y="110"/>
                  </a:lnTo>
                  <a:lnTo>
                    <a:pt x="34" y="110"/>
                  </a:lnTo>
                  <a:lnTo>
                    <a:pt x="41" y="109"/>
                  </a:lnTo>
                  <a:lnTo>
                    <a:pt x="47" y="108"/>
                  </a:lnTo>
                  <a:lnTo>
                    <a:pt x="53" y="107"/>
                  </a:lnTo>
                  <a:lnTo>
                    <a:pt x="58" y="105"/>
                  </a:lnTo>
                  <a:lnTo>
                    <a:pt x="61" y="104"/>
                  </a:lnTo>
                  <a:lnTo>
                    <a:pt x="62" y="104"/>
                  </a:lnTo>
                  <a:lnTo>
                    <a:pt x="61" y="104"/>
                  </a:lnTo>
                  <a:lnTo>
                    <a:pt x="58" y="107"/>
                  </a:lnTo>
                  <a:lnTo>
                    <a:pt x="54" y="109"/>
                  </a:lnTo>
                  <a:lnTo>
                    <a:pt x="47" y="113"/>
                  </a:lnTo>
                  <a:lnTo>
                    <a:pt x="42" y="117"/>
                  </a:lnTo>
                  <a:lnTo>
                    <a:pt x="37" y="122"/>
                  </a:lnTo>
                  <a:lnTo>
                    <a:pt x="31" y="125"/>
                  </a:lnTo>
                  <a:lnTo>
                    <a:pt x="27" y="129"/>
                  </a:lnTo>
                  <a:lnTo>
                    <a:pt x="26" y="132"/>
                  </a:lnTo>
                  <a:lnTo>
                    <a:pt x="26" y="134"/>
                  </a:lnTo>
                  <a:lnTo>
                    <a:pt x="30" y="134"/>
                  </a:lnTo>
                  <a:lnTo>
                    <a:pt x="35" y="133"/>
                  </a:lnTo>
                  <a:lnTo>
                    <a:pt x="45" y="129"/>
                  </a:lnTo>
                  <a:lnTo>
                    <a:pt x="54" y="125"/>
                  </a:lnTo>
                  <a:lnTo>
                    <a:pt x="65" y="120"/>
                  </a:lnTo>
                  <a:lnTo>
                    <a:pt x="75" y="115"/>
                  </a:lnTo>
                  <a:lnTo>
                    <a:pt x="85" y="112"/>
                  </a:lnTo>
                  <a:lnTo>
                    <a:pt x="93" y="108"/>
                  </a:lnTo>
                  <a:lnTo>
                    <a:pt x="98" y="105"/>
                  </a:lnTo>
                  <a:lnTo>
                    <a:pt x="99" y="104"/>
                  </a:lnTo>
                  <a:lnTo>
                    <a:pt x="102" y="113"/>
                  </a:lnTo>
                  <a:lnTo>
                    <a:pt x="102" y="113"/>
                  </a:lnTo>
                  <a:lnTo>
                    <a:pt x="102" y="112"/>
                  </a:lnTo>
                  <a:close/>
                </a:path>
              </a:pathLst>
            </a:custGeom>
            <a:solidFill>
              <a:schemeClr val="accent5">
                <a:lumMod val="50000"/>
              </a:schemeClr>
            </a:solidFill>
            <a:ln w="9525">
              <a:noFill/>
              <a:round/>
              <a:headEnd/>
              <a:tailEnd/>
            </a:ln>
          </p:spPr>
          <p:txBody>
            <a:bodyPr/>
            <a:lstStyle/>
            <a:p>
              <a:pPr>
                <a:defRPr/>
              </a:pPr>
              <a:endParaRPr lang="en-US"/>
            </a:p>
          </p:txBody>
        </p:sp>
        <p:sp>
          <p:nvSpPr>
            <p:cNvPr id="21562" name="Freeform 58"/>
            <p:cNvSpPr>
              <a:spLocks/>
            </p:cNvSpPr>
            <p:nvPr/>
          </p:nvSpPr>
          <p:spPr bwMode="auto">
            <a:xfrm>
              <a:off x="4740" y="466"/>
              <a:ext cx="21" cy="67"/>
            </a:xfrm>
            <a:custGeom>
              <a:avLst/>
              <a:gdLst>
                <a:gd name="T0" fmla="*/ 0 w 21"/>
                <a:gd name="T1" fmla="*/ 0 h 67"/>
                <a:gd name="T2" fmla="*/ 16 w 21"/>
                <a:gd name="T3" fmla="*/ 0 h 67"/>
                <a:gd name="T4" fmla="*/ 21 w 21"/>
                <a:gd name="T5" fmla="*/ 67 h 67"/>
                <a:gd name="T6" fmla="*/ 5 w 21"/>
                <a:gd name="T7" fmla="*/ 67 h 67"/>
                <a:gd name="T8" fmla="*/ 0 w 21"/>
                <a:gd name="T9" fmla="*/ 1 h 67"/>
                <a:gd name="T10" fmla="*/ 0 w 21"/>
                <a:gd name="T11" fmla="*/ 1 h 67"/>
                <a:gd name="T12" fmla="*/ 0 w 21"/>
                <a:gd name="T13" fmla="*/ 0 h 67"/>
                <a:gd name="T14" fmla="*/ 0 60000 65536"/>
                <a:gd name="T15" fmla="*/ 0 60000 65536"/>
                <a:gd name="T16" fmla="*/ 0 60000 65536"/>
                <a:gd name="T17" fmla="*/ 0 60000 65536"/>
                <a:gd name="T18" fmla="*/ 0 60000 65536"/>
                <a:gd name="T19" fmla="*/ 0 60000 65536"/>
                <a:gd name="T20" fmla="*/ 0 60000 65536"/>
                <a:gd name="T21" fmla="*/ 0 w 21"/>
                <a:gd name="T22" fmla="*/ 0 h 67"/>
                <a:gd name="T23" fmla="*/ 21 w 21"/>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7">
                  <a:moveTo>
                    <a:pt x="0" y="0"/>
                  </a:moveTo>
                  <a:lnTo>
                    <a:pt x="16" y="0"/>
                  </a:lnTo>
                  <a:lnTo>
                    <a:pt x="21" y="67"/>
                  </a:lnTo>
                  <a:lnTo>
                    <a:pt x="5" y="67"/>
                  </a:lnTo>
                  <a:lnTo>
                    <a:pt x="0" y="1"/>
                  </a:lnTo>
                  <a:lnTo>
                    <a:pt x="0" y="0"/>
                  </a:lnTo>
                  <a:close/>
                </a:path>
              </a:pathLst>
            </a:custGeom>
            <a:solidFill>
              <a:srgbClr val="FFFFFF"/>
            </a:solidFill>
            <a:ln w="9525">
              <a:noFill/>
              <a:round/>
              <a:headEnd/>
              <a:tailEnd/>
            </a:ln>
          </p:spPr>
          <p:txBody>
            <a:bodyPr/>
            <a:lstStyle/>
            <a:p>
              <a:endParaRPr lang="en-US"/>
            </a:p>
          </p:txBody>
        </p:sp>
        <p:sp>
          <p:nvSpPr>
            <p:cNvPr id="21563" name="Freeform 59"/>
            <p:cNvSpPr>
              <a:spLocks/>
            </p:cNvSpPr>
            <p:nvPr/>
          </p:nvSpPr>
          <p:spPr bwMode="auto">
            <a:xfrm>
              <a:off x="4837" y="450"/>
              <a:ext cx="16" cy="70"/>
            </a:xfrm>
            <a:custGeom>
              <a:avLst/>
              <a:gdLst>
                <a:gd name="T0" fmla="*/ 0 w 16"/>
                <a:gd name="T1" fmla="*/ 2 h 70"/>
                <a:gd name="T2" fmla="*/ 16 w 16"/>
                <a:gd name="T3" fmla="*/ 0 h 70"/>
                <a:gd name="T4" fmla="*/ 14 w 16"/>
                <a:gd name="T5" fmla="*/ 68 h 70"/>
                <a:gd name="T6" fmla="*/ 2 w 16"/>
                <a:gd name="T7" fmla="*/ 70 h 70"/>
                <a:gd name="T8" fmla="*/ 0 w 16"/>
                <a:gd name="T9" fmla="*/ 4 h 70"/>
                <a:gd name="T10" fmla="*/ 0 w 16"/>
                <a:gd name="T11" fmla="*/ 4 h 70"/>
                <a:gd name="T12" fmla="*/ 0 w 16"/>
                <a:gd name="T13" fmla="*/ 2 h 70"/>
                <a:gd name="T14" fmla="*/ 0 60000 65536"/>
                <a:gd name="T15" fmla="*/ 0 60000 65536"/>
                <a:gd name="T16" fmla="*/ 0 60000 65536"/>
                <a:gd name="T17" fmla="*/ 0 60000 65536"/>
                <a:gd name="T18" fmla="*/ 0 60000 65536"/>
                <a:gd name="T19" fmla="*/ 0 60000 65536"/>
                <a:gd name="T20" fmla="*/ 0 60000 65536"/>
                <a:gd name="T21" fmla="*/ 0 w 16"/>
                <a:gd name="T22" fmla="*/ 0 h 70"/>
                <a:gd name="T23" fmla="*/ 16 w 16"/>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70">
                  <a:moveTo>
                    <a:pt x="0" y="2"/>
                  </a:moveTo>
                  <a:lnTo>
                    <a:pt x="16" y="0"/>
                  </a:lnTo>
                  <a:lnTo>
                    <a:pt x="14" y="68"/>
                  </a:lnTo>
                  <a:lnTo>
                    <a:pt x="2" y="70"/>
                  </a:lnTo>
                  <a:lnTo>
                    <a:pt x="0" y="4"/>
                  </a:lnTo>
                  <a:lnTo>
                    <a:pt x="0" y="2"/>
                  </a:lnTo>
                  <a:close/>
                </a:path>
              </a:pathLst>
            </a:custGeom>
            <a:solidFill>
              <a:srgbClr val="FFFFFF"/>
            </a:solidFill>
            <a:ln w="9525">
              <a:noFill/>
              <a:round/>
              <a:headEnd/>
              <a:tailEnd/>
            </a:ln>
          </p:spPr>
          <p:txBody>
            <a:bodyPr/>
            <a:lstStyle/>
            <a:p>
              <a:endParaRPr lang="en-US"/>
            </a:p>
          </p:txBody>
        </p:sp>
        <p:sp>
          <p:nvSpPr>
            <p:cNvPr id="21564" name="Freeform 60"/>
            <p:cNvSpPr>
              <a:spLocks/>
            </p:cNvSpPr>
            <p:nvPr/>
          </p:nvSpPr>
          <p:spPr bwMode="auto">
            <a:xfrm>
              <a:off x="4756" y="621"/>
              <a:ext cx="55" cy="34"/>
            </a:xfrm>
            <a:custGeom>
              <a:avLst/>
              <a:gdLst>
                <a:gd name="T0" fmla="*/ 9 w 55"/>
                <a:gd name="T1" fmla="*/ 0 h 34"/>
                <a:gd name="T2" fmla="*/ 9 w 55"/>
                <a:gd name="T3" fmla="*/ 1 h 34"/>
                <a:gd name="T4" fmla="*/ 11 w 55"/>
                <a:gd name="T5" fmla="*/ 2 h 34"/>
                <a:gd name="T6" fmla="*/ 13 w 55"/>
                <a:gd name="T7" fmla="*/ 4 h 34"/>
                <a:gd name="T8" fmla="*/ 16 w 55"/>
                <a:gd name="T9" fmla="*/ 6 h 34"/>
                <a:gd name="T10" fmla="*/ 20 w 55"/>
                <a:gd name="T11" fmla="*/ 9 h 34"/>
                <a:gd name="T12" fmla="*/ 25 w 55"/>
                <a:gd name="T13" fmla="*/ 10 h 34"/>
                <a:gd name="T14" fmla="*/ 31 w 55"/>
                <a:gd name="T15" fmla="*/ 11 h 34"/>
                <a:gd name="T16" fmla="*/ 39 w 55"/>
                <a:gd name="T17" fmla="*/ 11 h 34"/>
                <a:gd name="T18" fmla="*/ 45 w 55"/>
                <a:gd name="T19" fmla="*/ 10 h 34"/>
                <a:gd name="T20" fmla="*/ 55 w 55"/>
                <a:gd name="T21" fmla="*/ 9 h 34"/>
                <a:gd name="T22" fmla="*/ 41 w 55"/>
                <a:gd name="T23" fmla="*/ 34 h 34"/>
                <a:gd name="T24" fmla="*/ 41 w 55"/>
                <a:gd name="T25" fmla="*/ 34 h 34"/>
                <a:gd name="T26" fmla="*/ 39 w 55"/>
                <a:gd name="T27" fmla="*/ 34 h 34"/>
                <a:gd name="T28" fmla="*/ 36 w 55"/>
                <a:gd name="T29" fmla="*/ 34 h 34"/>
                <a:gd name="T30" fmla="*/ 32 w 55"/>
                <a:gd name="T31" fmla="*/ 34 h 34"/>
                <a:gd name="T32" fmla="*/ 28 w 55"/>
                <a:gd name="T33" fmla="*/ 34 h 34"/>
                <a:gd name="T34" fmla="*/ 23 w 55"/>
                <a:gd name="T35" fmla="*/ 34 h 34"/>
                <a:gd name="T36" fmla="*/ 17 w 55"/>
                <a:gd name="T37" fmla="*/ 31 h 34"/>
                <a:gd name="T38" fmla="*/ 11 w 55"/>
                <a:gd name="T39" fmla="*/ 29 h 34"/>
                <a:gd name="T40" fmla="*/ 5 w 55"/>
                <a:gd name="T41" fmla="*/ 26 h 34"/>
                <a:gd name="T42" fmla="*/ 0 w 55"/>
                <a:gd name="T43" fmla="*/ 21 h 34"/>
                <a:gd name="T44" fmla="*/ 9 w 55"/>
                <a:gd name="T45" fmla="*/ 1 h 34"/>
                <a:gd name="T46" fmla="*/ 9 w 55"/>
                <a:gd name="T47" fmla="*/ 1 h 34"/>
                <a:gd name="T48" fmla="*/ 9 w 55"/>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34"/>
                <a:gd name="T77" fmla="*/ 55 w 55"/>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34">
                  <a:moveTo>
                    <a:pt x="9" y="0"/>
                  </a:moveTo>
                  <a:lnTo>
                    <a:pt x="9" y="1"/>
                  </a:lnTo>
                  <a:lnTo>
                    <a:pt x="11" y="2"/>
                  </a:lnTo>
                  <a:lnTo>
                    <a:pt x="13" y="4"/>
                  </a:lnTo>
                  <a:lnTo>
                    <a:pt x="16" y="6"/>
                  </a:lnTo>
                  <a:lnTo>
                    <a:pt x="20" y="9"/>
                  </a:lnTo>
                  <a:lnTo>
                    <a:pt x="25" y="10"/>
                  </a:lnTo>
                  <a:lnTo>
                    <a:pt x="31" y="11"/>
                  </a:lnTo>
                  <a:lnTo>
                    <a:pt x="39" y="11"/>
                  </a:lnTo>
                  <a:lnTo>
                    <a:pt x="45" y="10"/>
                  </a:lnTo>
                  <a:lnTo>
                    <a:pt x="55" y="9"/>
                  </a:lnTo>
                  <a:lnTo>
                    <a:pt x="41" y="34"/>
                  </a:lnTo>
                  <a:lnTo>
                    <a:pt x="39" y="34"/>
                  </a:lnTo>
                  <a:lnTo>
                    <a:pt x="36" y="34"/>
                  </a:lnTo>
                  <a:lnTo>
                    <a:pt x="32" y="34"/>
                  </a:lnTo>
                  <a:lnTo>
                    <a:pt x="28" y="34"/>
                  </a:lnTo>
                  <a:lnTo>
                    <a:pt x="23" y="34"/>
                  </a:lnTo>
                  <a:lnTo>
                    <a:pt x="17" y="31"/>
                  </a:lnTo>
                  <a:lnTo>
                    <a:pt x="11" y="29"/>
                  </a:lnTo>
                  <a:lnTo>
                    <a:pt x="5" y="26"/>
                  </a:lnTo>
                  <a:lnTo>
                    <a:pt x="0" y="21"/>
                  </a:lnTo>
                  <a:lnTo>
                    <a:pt x="9" y="1"/>
                  </a:lnTo>
                  <a:lnTo>
                    <a:pt x="9" y="0"/>
                  </a:lnTo>
                  <a:close/>
                </a:path>
              </a:pathLst>
            </a:custGeom>
            <a:solidFill>
              <a:srgbClr val="FFFFFF"/>
            </a:solidFill>
            <a:ln w="9525">
              <a:noFill/>
              <a:round/>
              <a:headEnd/>
              <a:tailEnd/>
            </a:ln>
          </p:spPr>
          <p:txBody>
            <a:bodyPr/>
            <a:lstStyle/>
            <a:p>
              <a:endParaRPr lang="en-US"/>
            </a:p>
          </p:txBody>
        </p:sp>
        <p:sp>
          <p:nvSpPr>
            <p:cNvPr id="21565" name="Freeform 61"/>
            <p:cNvSpPr>
              <a:spLocks/>
            </p:cNvSpPr>
            <p:nvPr/>
          </p:nvSpPr>
          <p:spPr bwMode="auto">
            <a:xfrm>
              <a:off x="4741" y="751"/>
              <a:ext cx="43" cy="40"/>
            </a:xfrm>
            <a:custGeom>
              <a:avLst/>
              <a:gdLst>
                <a:gd name="T0" fmla="*/ 24 w 43"/>
                <a:gd name="T1" fmla="*/ 0 h 40"/>
                <a:gd name="T2" fmla="*/ 28 w 43"/>
                <a:gd name="T3" fmla="*/ 1 h 40"/>
                <a:gd name="T4" fmla="*/ 31 w 43"/>
                <a:gd name="T5" fmla="*/ 3 h 40"/>
                <a:gd name="T6" fmla="*/ 34 w 43"/>
                <a:gd name="T7" fmla="*/ 5 h 40"/>
                <a:gd name="T8" fmla="*/ 36 w 43"/>
                <a:gd name="T9" fmla="*/ 7 h 40"/>
                <a:gd name="T10" fmla="*/ 38 w 43"/>
                <a:gd name="T11" fmla="*/ 10 h 40"/>
                <a:gd name="T12" fmla="*/ 40 w 43"/>
                <a:gd name="T13" fmla="*/ 12 h 40"/>
                <a:gd name="T14" fmla="*/ 42 w 43"/>
                <a:gd name="T15" fmla="*/ 15 h 40"/>
                <a:gd name="T16" fmla="*/ 42 w 43"/>
                <a:gd name="T17" fmla="*/ 18 h 40"/>
                <a:gd name="T18" fmla="*/ 43 w 43"/>
                <a:gd name="T19" fmla="*/ 21 h 40"/>
                <a:gd name="T20" fmla="*/ 43 w 43"/>
                <a:gd name="T21" fmla="*/ 25 h 40"/>
                <a:gd name="T22" fmla="*/ 43 w 43"/>
                <a:gd name="T23" fmla="*/ 27 h 40"/>
                <a:gd name="T24" fmla="*/ 42 w 43"/>
                <a:gd name="T25" fmla="*/ 30 h 40"/>
                <a:gd name="T26" fmla="*/ 40 w 43"/>
                <a:gd name="T27" fmla="*/ 32 h 40"/>
                <a:gd name="T28" fmla="*/ 38 w 43"/>
                <a:gd name="T29" fmla="*/ 35 h 40"/>
                <a:gd name="T30" fmla="*/ 36 w 43"/>
                <a:gd name="T31" fmla="*/ 36 h 40"/>
                <a:gd name="T32" fmla="*/ 32 w 43"/>
                <a:gd name="T33" fmla="*/ 37 h 40"/>
                <a:gd name="T34" fmla="*/ 30 w 43"/>
                <a:gd name="T35" fmla="*/ 39 h 40"/>
                <a:gd name="T36" fmla="*/ 27 w 43"/>
                <a:gd name="T37" fmla="*/ 39 h 40"/>
                <a:gd name="T38" fmla="*/ 23 w 43"/>
                <a:gd name="T39" fmla="*/ 40 h 40"/>
                <a:gd name="T40" fmla="*/ 19 w 43"/>
                <a:gd name="T41" fmla="*/ 40 h 40"/>
                <a:gd name="T42" fmla="*/ 15 w 43"/>
                <a:gd name="T43" fmla="*/ 40 h 40"/>
                <a:gd name="T44" fmla="*/ 12 w 43"/>
                <a:gd name="T45" fmla="*/ 39 h 40"/>
                <a:gd name="T46" fmla="*/ 8 w 43"/>
                <a:gd name="T47" fmla="*/ 37 h 40"/>
                <a:gd name="T48" fmla="*/ 6 w 43"/>
                <a:gd name="T49" fmla="*/ 35 h 40"/>
                <a:gd name="T50" fmla="*/ 4 w 43"/>
                <a:gd name="T51" fmla="*/ 32 h 40"/>
                <a:gd name="T52" fmla="*/ 2 w 43"/>
                <a:gd name="T53" fmla="*/ 30 h 40"/>
                <a:gd name="T54" fmla="*/ 0 w 43"/>
                <a:gd name="T55" fmla="*/ 27 h 40"/>
                <a:gd name="T56" fmla="*/ 0 w 43"/>
                <a:gd name="T57" fmla="*/ 23 h 40"/>
                <a:gd name="T58" fmla="*/ 0 w 43"/>
                <a:gd name="T59" fmla="*/ 21 h 40"/>
                <a:gd name="T60" fmla="*/ 0 w 43"/>
                <a:gd name="T61" fmla="*/ 17 h 40"/>
                <a:gd name="T62" fmla="*/ 2 w 43"/>
                <a:gd name="T63" fmla="*/ 13 h 40"/>
                <a:gd name="T64" fmla="*/ 3 w 43"/>
                <a:gd name="T65" fmla="*/ 11 h 40"/>
                <a:gd name="T66" fmla="*/ 6 w 43"/>
                <a:gd name="T67" fmla="*/ 8 h 40"/>
                <a:gd name="T68" fmla="*/ 8 w 43"/>
                <a:gd name="T69" fmla="*/ 6 h 40"/>
                <a:gd name="T70" fmla="*/ 11 w 43"/>
                <a:gd name="T71" fmla="*/ 5 h 40"/>
                <a:gd name="T72" fmla="*/ 14 w 43"/>
                <a:gd name="T73" fmla="*/ 2 h 40"/>
                <a:gd name="T74" fmla="*/ 16 w 43"/>
                <a:gd name="T75" fmla="*/ 2 h 40"/>
                <a:gd name="T76" fmla="*/ 19 w 43"/>
                <a:gd name="T77" fmla="*/ 1 h 40"/>
                <a:gd name="T78" fmla="*/ 22 w 43"/>
                <a:gd name="T79" fmla="*/ 1 h 40"/>
                <a:gd name="T80" fmla="*/ 24 w 43"/>
                <a:gd name="T81" fmla="*/ 1 h 40"/>
                <a:gd name="T82" fmla="*/ 24 w 43"/>
                <a:gd name="T83" fmla="*/ 1 h 40"/>
                <a:gd name="T84" fmla="*/ 24 w 43"/>
                <a:gd name="T85" fmla="*/ 0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
                <a:gd name="T130" fmla="*/ 0 h 40"/>
                <a:gd name="T131" fmla="*/ 43 w 43"/>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 h="40">
                  <a:moveTo>
                    <a:pt x="24" y="0"/>
                  </a:moveTo>
                  <a:lnTo>
                    <a:pt x="28" y="1"/>
                  </a:lnTo>
                  <a:lnTo>
                    <a:pt x="31" y="3"/>
                  </a:lnTo>
                  <a:lnTo>
                    <a:pt x="34" y="5"/>
                  </a:lnTo>
                  <a:lnTo>
                    <a:pt x="36" y="7"/>
                  </a:lnTo>
                  <a:lnTo>
                    <a:pt x="38" y="10"/>
                  </a:lnTo>
                  <a:lnTo>
                    <a:pt x="40" y="12"/>
                  </a:lnTo>
                  <a:lnTo>
                    <a:pt x="42" y="15"/>
                  </a:lnTo>
                  <a:lnTo>
                    <a:pt x="42" y="18"/>
                  </a:lnTo>
                  <a:lnTo>
                    <a:pt x="43" y="21"/>
                  </a:lnTo>
                  <a:lnTo>
                    <a:pt x="43" y="25"/>
                  </a:lnTo>
                  <a:lnTo>
                    <a:pt x="43" y="27"/>
                  </a:lnTo>
                  <a:lnTo>
                    <a:pt x="42" y="30"/>
                  </a:lnTo>
                  <a:lnTo>
                    <a:pt x="40" y="32"/>
                  </a:lnTo>
                  <a:lnTo>
                    <a:pt x="38" y="35"/>
                  </a:lnTo>
                  <a:lnTo>
                    <a:pt x="36" y="36"/>
                  </a:lnTo>
                  <a:lnTo>
                    <a:pt x="32" y="37"/>
                  </a:lnTo>
                  <a:lnTo>
                    <a:pt x="30" y="39"/>
                  </a:lnTo>
                  <a:lnTo>
                    <a:pt x="27" y="39"/>
                  </a:lnTo>
                  <a:lnTo>
                    <a:pt x="23" y="40"/>
                  </a:lnTo>
                  <a:lnTo>
                    <a:pt x="19" y="40"/>
                  </a:lnTo>
                  <a:lnTo>
                    <a:pt x="15" y="40"/>
                  </a:lnTo>
                  <a:lnTo>
                    <a:pt x="12" y="39"/>
                  </a:lnTo>
                  <a:lnTo>
                    <a:pt x="8" y="37"/>
                  </a:lnTo>
                  <a:lnTo>
                    <a:pt x="6" y="35"/>
                  </a:lnTo>
                  <a:lnTo>
                    <a:pt x="4" y="32"/>
                  </a:lnTo>
                  <a:lnTo>
                    <a:pt x="2" y="30"/>
                  </a:lnTo>
                  <a:lnTo>
                    <a:pt x="0" y="27"/>
                  </a:lnTo>
                  <a:lnTo>
                    <a:pt x="0" y="23"/>
                  </a:lnTo>
                  <a:lnTo>
                    <a:pt x="0" y="21"/>
                  </a:lnTo>
                  <a:lnTo>
                    <a:pt x="0" y="17"/>
                  </a:lnTo>
                  <a:lnTo>
                    <a:pt x="2" y="13"/>
                  </a:lnTo>
                  <a:lnTo>
                    <a:pt x="3" y="11"/>
                  </a:lnTo>
                  <a:lnTo>
                    <a:pt x="6" y="8"/>
                  </a:lnTo>
                  <a:lnTo>
                    <a:pt x="8" y="6"/>
                  </a:lnTo>
                  <a:lnTo>
                    <a:pt x="11" y="5"/>
                  </a:lnTo>
                  <a:lnTo>
                    <a:pt x="14" y="2"/>
                  </a:lnTo>
                  <a:lnTo>
                    <a:pt x="16" y="2"/>
                  </a:lnTo>
                  <a:lnTo>
                    <a:pt x="19" y="1"/>
                  </a:lnTo>
                  <a:lnTo>
                    <a:pt x="22" y="1"/>
                  </a:lnTo>
                  <a:lnTo>
                    <a:pt x="24" y="1"/>
                  </a:lnTo>
                  <a:lnTo>
                    <a:pt x="24" y="0"/>
                  </a:lnTo>
                  <a:close/>
                </a:path>
              </a:pathLst>
            </a:custGeom>
            <a:solidFill>
              <a:srgbClr val="FFFFFF"/>
            </a:solidFill>
            <a:ln w="9525">
              <a:noFill/>
              <a:round/>
              <a:headEnd/>
              <a:tailEnd/>
            </a:ln>
          </p:spPr>
          <p:txBody>
            <a:bodyPr/>
            <a:lstStyle/>
            <a:p>
              <a:endParaRPr lang="en-US"/>
            </a:p>
          </p:txBody>
        </p:sp>
        <p:sp>
          <p:nvSpPr>
            <p:cNvPr id="21566" name="Freeform 62"/>
            <p:cNvSpPr>
              <a:spLocks/>
            </p:cNvSpPr>
            <p:nvPr/>
          </p:nvSpPr>
          <p:spPr bwMode="auto">
            <a:xfrm>
              <a:off x="4686" y="830"/>
              <a:ext cx="117" cy="268"/>
            </a:xfrm>
            <a:custGeom>
              <a:avLst/>
              <a:gdLst>
                <a:gd name="T0" fmla="*/ 69 w 117"/>
                <a:gd name="T1" fmla="*/ 1 h 268"/>
                <a:gd name="T2" fmla="*/ 78 w 117"/>
                <a:gd name="T3" fmla="*/ 2 h 268"/>
                <a:gd name="T4" fmla="*/ 93 w 117"/>
                <a:gd name="T5" fmla="*/ 7 h 268"/>
                <a:gd name="T6" fmla="*/ 107 w 117"/>
                <a:gd name="T7" fmla="*/ 12 h 268"/>
                <a:gd name="T8" fmla="*/ 115 w 117"/>
                <a:gd name="T9" fmla="*/ 21 h 268"/>
                <a:gd name="T10" fmla="*/ 115 w 117"/>
                <a:gd name="T11" fmla="*/ 31 h 268"/>
                <a:gd name="T12" fmla="*/ 105 w 117"/>
                <a:gd name="T13" fmla="*/ 43 h 268"/>
                <a:gd name="T14" fmla="*/ 89 w 117"/>
                <a:gd name="T15" fmla="*/ 54 h 268"/>
                <a:gd name="T16" fmla="*/ 74 w 117"/>
                <a:gd name="T17" fmla="*/ 64 h 268"/>
                <a:gd name="T18" fmla="*/ 63 w 117"/>
                <a:gd name="T19" fmla="*/ 75 h 268"/>
                <a:gd name="T20" fmla="*/ 62 w 117"/>
                <a:gd name="T21" fmla="*/ 85 h 268"/>
                <a:gd name="T22" fmla="*/ 70 w 117"/>
                <a:gd name="T23" fmla="*/ 93 h 268"/>
                <a:gd name="T24" fmla="*/ 85 w 117"/>
                <a:gd name="T25" fmla="*/ 97 h 268"/>
                <a:gd name="T26" fmla="*/ 98 w 117"/>
                <a:gd name="T27" fmla="*/ 100 h 268"/>
                <a:gd name="T28" fmla="*/ 107 w 117"/>
                <a:gd name="T29" fmla="*/ 108 h 268"/>
                <a:gd name="T30" fmla="*/ 105 w 117"/>
                <a:gd name="T31" fmla="*/ 123 h 268"/>
                <a:gd name="T32" fmla="*/ 93 w 117"/>
                <a:gd name="T33" fmla="*/ 136 h 268"/>
                <a:gd name="T34" fmla="*/ 75 w 117"/>
                <a:gd name="T35" fmla="*/ 146 h 268"/>
                <a:gd name="T36" fmla="*/ 59 w 117"/>
                <a:gd name="T37" fmla="*/ 156 h 268"/>
                <a:gd name="T38" fmla="*/ 48 w 117"/>
                <a:gd name="T39" fmla="*/ 165 h 268"/>
                <a:gd name="T40" fmla="*/ 48 w 117"/>
                <a:gd name="T41" fmla="*/ 173 h 268"/>
                <a:gd name="T42" fmla="*/ 58 w 117"/>
                <a:gd name="T43" fmla="*/ 179 h 268"/>
                <a:gd name="T44" fmla="*/ 71 w 117"/>
                <a:gd name="T45" fmla="*/ 184 h 268"/>
                <a:gd name="T46" fmla="*/ 86 w 117"/>
                <a:gd name="T47" fmla="*/ 187 h 268"/>
                <a:gd name="T48" fmla="*/ 97 w 117"/>
                <a:gd name="T49" fmla="*/ 196 h 268"/>
                <a:gd name="T50" fmla="*/ 97 w 117"/>
                <a:gd name="T51" fmla="*/ 210 h 268"/>
                <a:gd name="T52" fmla="*/ 82 w 117"/>
                <a:gd name="T53" fmla="*/ 226 h 268"/>
                <a:gd name="T54" fmla="*/ 58 w 117"/>
                <a:gd name="T55" fmla="*/ 243 h 268"/>
                <a:gd name="T56" fmla="*/ 32 w 117"/>
                <a:gd name="T57" fmla="*/ 257 h 268"/>
                <a:gd name="T58" fmla="*/ 8 w 117"/>
                <a:gd name="T59" fmla="*/ 265 h 268"/>
                <a:gd name="T60" fmla="*/ 67 w 117"/>
                <a:gd name="T61" fmla="*/ 1 h 268"/>
                <a:gd name="T62" fmla="*/ 67 w 117"/>
                <a:gd name="T63" fmla="*/ 0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
                <a:gd name="T97" fmla="*/ 0 h 268"/>
                <a:gd name="T98" fmla="*/ 117 w 117"/>
                <a:gd name="T99" fmla="*/ 268 h 2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 h="268">
                  <a:moveTo>
                    <a:pt x="67" y="0"/>
                  </a:moveTo>
                  <a:lnTo>
                    <a:pt x="69" y="1"/>
                  </a:lnTo>
                  <a:lnTo>
                    <a:pt x="73" y="2"/>
                  </a:lnTo>
                  <a:lnTo>
                    <a:pt x="78" y="2"/>
                  </a:lnTo>
                  <a:lnTo>
                    <a:pt x="86" y="5"/>
                  </a:lnTo>
                  <a:lnTo>
                    <a:pt x="93" y="7"/>
                  </a:lnTo>
                  <a:lnTo>
                    <a:pt x="101" y="10"/>
                  </a:lnTo>
                  <a:lnTo>
                    <a:pt x="107" y="12"/>
                  </a:lnTo>
                  <a:lnTo>
                    <a:pt x="113" y="16"/>
                  </a:lnTo>
                  <a:lnTo>
                    <a:pt x="115" y="21"/>
                  </a:lnTo>
                  <a:lnTo>
                    <a:pt x="117" y="26"/>
                  </a:lnTo>
                  <a:lnTo>
                    <a:pt x="115" y="31"/>
                  </a:lnTo>
                  <a:lnTo>
                    <a:pt x="110" y="38"/>
                  </a:lnTo>
                  <a:lnTo>
                    <a:pt x="105" y="43"/>
                  </a:lnTo>
                  <a:lnTo>
                    <a:pt x="97" y="48"/>
                  </a:lnTo>
                  <a:lnTo>
                    <a:pt x="89" y="54"/>
                  </a:lnTo>
                  <a:lnTo>
                    <a:pt x="81" y="59"/>
                  </a:lnTo>
                  <a:lnTo>
                    <a:pt x="74" y="64"/>
                  </a:lnTo>
                  <a:lnTo>
                    <a:pt x="67" y="69"/>
                  </a:lnTo>
                  <a:lnTo>
                    <a:pt x="63" y="75"/>
                  </a:lnTo>
                  <a:lnTo>
                    <a:pt x="61" y="80"/>
                  </a:lnTo>
                  <a:lnTo>
                    <a:pt x="62" y="85"/>
                  </a:lnTo>
                  <a:lnTo>
                    <a:pt x="65" y="90"/>
                  </a:lnTo>
                  <a:lnTo>
                    <a:pt x="70" y="93"/>
                  </a:lnTo>
                  <a:lnTo>
                    <a:pt x="77" y="95"/>
                  </a:lnTo>
                  <a:lnTo>
                    <a:pt x="85" y="97"/>
                  </a:lnTo>
                  <a:lnTo>
                    <a:pt x="91" y="98"/>
                  </a:lnTo>
                  <a:lnTo>
                    <a:pt x="98" y="100"/>
                  </a:lnTo>
                  <a:lnTo>
                    <a:pt x="103" y="104"/>
                  </a:lnTo>
                  <a:lnTo>
                    <a:pt x="107" y="108"/>
                  </a:lnTo>
                  <a:lnTo>
                    <a:pt x="107" y="116"/>
                  </a:lnTo>
                  <a:lnTo>
                    <a:pt x="105" y="123"/>
                  </a:lnTo>
                  <a:lnTo>
                    <a:pt x="99" y="129"/>
                  </a:lnTo>
                  <a:lnTo>
                    <a:pt x="93" y="136"/>
                  </a:lnTo>
                  <a:lnTo>
                    <a:pt x="85" y="141"/>
                  </a:lnTo>
                  <a:lnTo>
                    <a:pt x="75" y="146"/>
                  </a:lnTo>
                  <a:lnTo>
                    <a:pt x="67" y="151"/>
                  </a:lnTo>
                  <a:lnTo>
                    <a:pt x="59" y="156"/>
                  </a:lnTo>
                  <a:lnTo>
                    <a:pt x="53" y="160"/>
                  </a:lnTo>
                  <a:lnTo>
                    <a:pt x="48" y="165"/>
                  </a:lnTo>
                  <a:lnTo>
                    <a:pt x="46" y="170"/>
                  </a:lnTo>
                  <a:lnTo>
                    <a:pt x="48" y="173"/>
                  </a:lnTo>
                  <a:lnTo>
                    <a:pt x="51" y="177"/>
                  </a:lnTo>
                  <a:lnTo>
                    <a:pt x="58" y="179"/>
                  </a:lnTo>
                  <a:lnTo>
                    <a:pt x="65" y="181"/>
                  </a:lnTo>
                  <a:lnTo>
                    <a:pt x="71" y="184"/>
                  </a:lnTo>
                  <a:lnTo>
                    <a:pt x="79" y="185"/>
                  </a:lnTo>
                  <a:lnTo>
                    <a:pt x="86" y="187"/>
                  </a:lnTo>
                  <a:lnTo>
                    <a:pt x="93" y="191"/>
                  </a:lnTo>
                  <a:lnTo>
                    <a:pt x="97" y="196"/>
                  </a:lnTo>
                  <a:lnTo>
                    <a:pt x="98" y="202"/>
                  </a:lnTo>
                  <a:lnTo>
                    <a:pt x="97" y="210"/>
                  </a:lnTo>
                  <a:lnTo>
                    <a:pt x="90" y="218"/>
                  </a:lnTo>
                  <a:lnTo>
                    <a:pt x="82" y="226"/>
                  </a:lnTo>
                  <a:lnTo>
                    <a:pt x="70" y="235"/>
                  </a:lnTo>
                  <a:lnTo>
                    <a:pt x="58" y="243"/>
                  </a:lnTo>
                  <a:lnTo>
                    <a:pt x="44" y="250"/>
                  </a:lnTo>
                  <a:lnTo>
                    <a:pt x="32" y="257"/>
                  </a:lnTo>
                  <a:lnTo>
                    <a:pt x="18" y="263"/>
                  </a:lnTo>
                  <a:lnTo>
                    <a:pt x="8" y="265"/>
                  </a:lnTo>
                  <a:lnTo>
                    <a:pt x="0" y="268"/>
                  </a:lnTo>
                  <a:lnTo>
                    <a:pt x="67" y="1"/>
                  </a:lnTo>
                  <a:lnTo>
                    <a:pt x="67" y="0"/>
                  </a:lnTo>
                  <a:close/>
                </a:path>
              </a:pathLst>
            </a:custGeom>
            <a:solidFill>
              <a:srgbClr val="FFFFFF"/>
            </a:solidFill>
            <a:ln w="9525">
              <a:noFill/>
              <a:round/>
              <a:headEnd/>
              <a:tailEnd/>
            </a:ln>
          </p:spPr>
          <p:txBody>
            <a:bodyPr/>
            <a:lstStyle/>
            <a:p>
              <a:endParaRPr lang="en-US"/>
            </a:p>
          </p:txBody>
        </p:sp>
      </p:grpSp>
    </p:spTree>
    <p:extLst>
      <p:ext uri="{BB962C8B-B14F-4D97-AF65-F5344CB8AC3E}">
        <p14:creationId xmlns:p14="http://schemas.microsoft.com/office/powerpoint/2010/main" val="689528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29" name="Group 33"/>
          <p:cNvGraphicFramePr>
            <a:graphicFrameLocks noGrp="1"/>
          </p:cNvGraphicFramePr>
          <p:nvPr>
            <p:ph idx="4294967295"/>
            <p:extLst>
              <p:ext uri="{D42A27DB-BD31-4B8C-83A1-F6EECF244321}">
                <p14:modId xmlns:p14="http://schemas.microsoft.com/office/powerpoint/2010/main" val="4136283647"/>
              </p:ext>
            </p:extLst>
          </p:nvPr>
        </p:nvGraphicFramePr>
        <p:xfrm>
          <a:off x="520700" y="1039812"/>
          <a:ext cx="8102600" cy="4778376"/>
        </p:xfrm>
        <a:graphic>
          <a:graphicData uri="http://schemas.openxmlformats.org/drawingml/2006/table">
            <a:tbl>
              <a:tblPr/>
              <a:tblGrid>
                <a:gridCol w="403225"/>
                <a:gridCol w="1852612"/>
                <a:gridCol w="1852613"/>
                <a:gridCol w="1852612"/>
                <a:gridCol w="1852613"/>
                <a:gridCol w="288925"/>
              </a:tblGrid>
              <a:tr h="2389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A</a:t>
                      </a:r>
                    </a:p>
                  </a:txBody>
                  <a:tcPr anchor="ctr" horzOverflow="overflow">
                    <a:lnL cap="flat">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dirty="0" smtClean="0">
                        <a:ln>
                          <a:noFill/>
                        </a:ln>
                        <a:solidFill>
                          <a:schemeClr val="tx1"/>
                        </a:solidFill>
                        <a:effectLst/>
                        <a:latin typeface="Arial" charset="0"/>
                      </a:endParaRPr>
                    </a:p>
                  </a:txBody>
                  <a:tcPr anchor="ctr" horzOverflow="overflow">
                    <a:lnL>
                      <a:noFill/>
                    </a:lnL>
                    <a:lnR w="38100" cap="flat" cmpd="sng" algn="ctr">
                      <a:solidFill>
                        <a:srgbClr val="7BA62B"/>
                      </a:solidFill>
                      <a:prstDash val="solid"/>
                      <a:round/>
                      <a:headEnd type="none" w="med" len="med"/>
                      <a:tailEnd type="none" w="med" len="med"/>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Strong-willed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Independent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Practical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Decisive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Efficient</a:t>
                      </a:r>
                    </a:p>
                  </a:txBody>
                  <a:tcPr anchor="ctr" horzOverflow="overflow">
                    <a:lnL w="38100" cap="flat" cmpd="sng" algn="ctr">
                      <a:solidFill>
                        <a:srgbClr val="7BA62B"/>
                      </a:solidFill>
                      <a:prstDash val="solid"/>
                      <a:round/>
                      <a:headEnd type="none" w="med" len="med"/>
                      <a:tailEnd type="none" w="med" len="med"/>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Pushy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Severe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Tough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Dominating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Harsh</a:t>
                      </a:r>
                      <a:endParaRPr kumimoji="0" lang="en-US" sz="2000" b="0" i="0" u="sng" strike="noStrike" cap="none" normalizeH="0" baseline="0" dirty="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C</a:t>
                      </a:r>
                    </a:p>
                  </a:txBody>
                  <a:tcPr anchor="ctr" horzOverflow="overflow">
                    <a:lnL>
                      <a:noFill/>
                    </a:lnL>
                    <a:lnR cap="flat">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r>
              <a:tr h="2389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S</a:t>
                      </a:r>
                    </a:p>
                  </a:txBody>
                  <a:tcPr anchor="ctr" horzOverflow="overflow">
                    <a:lnL cap="flat">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w="38100" cap="flat" cmpd="sng" algn="ctr">
                      <a:solidFill>
                        <a:srgbClr val="7BA62B"/>
                      </a:solidFill>
                      <a:prstDash val="solid"/>
                      <a:round/>
                      <a:headEnd type="none" w="med" len="med"/>
                      <a:tailEnd type="none" w="med" len="med"/>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38100" cap="flat" cmpd="sng" algn="ctr">
                      <a:solidFill>
                        <a:srgbClr val="7BA62B"/>
                      </a:solidFill>
                      <a:prstDash val="solid"/>
                      <a:round/>
                      <a:headEnd type="none" w="med" len="med"/>
                      <a:tailEnd type="none" w="med" len="med"/>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P</a:t>
                      </a:r>
                    </a:p>
                  </a:txBody>
                  <a:tcPr anchor="ctr" horzOverflow="overflow">
                    <a:lnL>
                      <a:noFill/>
                    </a:lnL>
                    <a:lnR cap="flat">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r>
            </a:tbl>
          </a:graphicData>
        </a:graphic>
      </p:graphicFrame>
      <p:sp>
        <p:nvSpPr>
          <p:cNvPr id="157698" name="Rectangle 2"/>
          <p:cNvSpPr>
            <a:spLocks noGrp="1" noChangeArrowheads="1"/>
          </p:cNvSpPr>
          <p:nvPr>
            <p:ph type="title" idx="4294967295"/>
          </p:nvPr>
        </p:nvSpPr>
        <p:spPr>
          <a:xfrm>
            <a:off x="457200" y="274638"/>
            <a:ext cx="8229600" cy="1143000"/>
          </a:xfrm>
          <a:prstGeom prst="rect">
            <a:avLst/>
          </a:prstGeom>
        </p:spPr>
        <p:txBody>
          <a:bodyPr>
            <a:normAutofit/>
          </a:bodyPr>
          <a:lstStyle/>
          <a:p>
            <a:pPr>
              <a:defRPr/>
            </a:pPr>
            <a:r>
              <a:rPr lang="en-US" sz="3600" dirty="0"/>
              <a:t>Positives and Negatives per Style</a:t>
            </a:r>
          </a:p>
        </p:txBody>
      </p:sp>
    </p:spTree>
    <p:extLst>
      <p:ext uri="{BB962C8B-B14F-4D97-AF65-F5344CB8AC3E}">
        <p14:creationId xmlns:p14="http://schemas.microsoft.com/office/powerpoint/2010/main" val="429417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z="4000" dirty="0"/>
              <a:t>Introductions</a:t>
            </a:r>
          </a:p>
        </p:txBody>
      </p:sp>
      <p:sp>
        <p:nvSpPr>
          <p:cNvPr id="7171" name="Rectangle 3"/>
          <p:cNvSpPr>
            <a:spLocks noGrp="1" noChangeArrowheads="1"/>
          </p:cNvSpPr>
          <p:nvPr>
            <p:ph idx="1"/>
          </p:nvPr>
        </p:nvSpPr>
        <p:spPr/>
        <p:txBody>
          <a:bodyPr/>
          <a:lstStyle/>
          <a:p>
            <a:pPr>
              <a:buFont typeface="Wingdings" pitchFamily="2" charset="2"/>
              <a:buNone/>
            </a:pPr>
            <a:r>
              <a:rPr lang="en-US" dirty="0" smtClean="0">
                <a:solidFill>
                  <a:schemeClr val="tx1"/>
                </a:solidFill>
                <a:latin typeface="Arial" charset="0"/>
                <a:ea typeface="ＭＳ Ｐゴシック" pitchFamily="80" charset="-128"/>
                <a:cs typeface="Arial" charset="0"/>
              </a:rPr>
              <a:t>Jeannie </a:t>
            </a:r>
            <a:r>
              <a:rPr lang="en-US" dirty="0" err="1" smtClean="0">
                <a:solidFill>
                  <a:schemeClr val="tx1"/>
                </a:solidFill>
                <a:latin typeface="Arial" charset="0"/>
                <a:ea typeface="ＭＳ Ｐゴシック" pitchFamily="80" charset="-128"/>
                <a:cs typeface="Arial" charset="0"/>
              </a:rPr>
              <a:t>Zappe</a:t>
            </a:r>
            <a:r>
              <a:rPr lang="en-US" dirty="0" smtClean="0">
                <a:solidFill>
                  <a:schemeClr val="tx1"/>
                </a:solidFill>
                <a:latin typeface="Arial" charset="0"/>
                <a:ea typeface="ＭＳ Ｐゴシック" pitchFamily="80" charset="-128"/>
                <a:cs typeface="Arial" charset="0"/>
              </a:rPr>
              <a:t> &amp; Morris Beverage</a:t>
            </a:r>
          </a:p>
          <a:p>
            <a:pPr>
              <a:buFont typeface="Wingdings" pitchFamily="2" charset="2"/>
              <a:buChar char="Ø"/>
            </a:pPr>
            <a:endParaRPr lang="en-US" dirty="0" smtClean="0">
              <a:solidFill>
                <a:schemeClr val="tx1"/>
              </a:solidFill>
              <a:latin typeface="Arial" charset="0"/>
              <a:ea typeface="ＭＳ Ｐゴシック" pitchFamily="80" charset="-128"/>
              <a:cs typeface="Arial" charset="0"/>
            </a:endParaRPr>
          </a:p>
          <a:p>
            <a:pPr>
              <a:buFont typeface="Wingdings" pitchFamily="2" charset="2"/>
              <a:buNone/>
            </a:pPr>
            <a:r>
              <a:rPr lang="en-US" dirty="0" smtClean="0">
                <a:solidFill>
                  <a:schemeClr val="tx1"/>
                </a:solidFill>
                <a:latin typeface="Arial" charset="0"/>
                <a:ea typeface="ＭＳ Ｐゴシック" pitchFamily="80" charset="-128"/>
                <a:cs typeface="Arial" charset="0"/>
              </a:rPr>
              <a:t>Tell us about you…</a:t>
            </a:r>
          </a:p>
          <a:p>
            <a:pPr lvl="1">
              <a:buFont typeface="Wingdings" pitchFamily="2" charset="2"/>
              <a:buChar char="Ø"/>
            </a:pPr>
            <a:r>
              <a:rPr lang="en-US" dirty="0" smtClean="0">
                <a:solidFill>
                  <a:schemeClr val="tx1"/>
                </a:solidFill>
                <a:latin typeface="Arial" charset="0"/>
                <a:ea typeface="ＭＳ Ｐゴシック" pitchFamily="80" charset="-128"/>
                <a:cs typeface="Arial" charset="0"/>
              </a:rPr>
              <a:t>Name, etc.</a:t>
            </a:r>
          </a:p>
          <a:p>
            <a:pPr lvl="1">
              <a:buFont typeface="Wingdings" pitchFamily="2" charset="2"/>
              <a:buChar char="Ø"/>
            </a:pPr>
            <a:r>
              <a:rPr lang="en-US" dirty="0" smtClean="0">
                <a:solidFill>
                  <a:schemeClr val="tx1"/>
                </a:solidFill>
                <a:latin typeface="Arial" charset="0"/>
                <a:ea typeface="ＭＳ Ｐゴシック" pitchFamily="80" charset="-128"/>
                <a:cs typeface="Arial" charset="0"/>
              </a:rPr>
              <a:t>What brought you here today?</a:t>
            </a:r>
          </a:p>
          <a:p>
            <a:pPr lvl="1">
              <a:buFont typeface="Wingdings" pitchFamily="2" charset="2"/>
              <a:buChar char="Ø"/>
            </a:pPr>
            <a:r>
              <a:rPr lang="en-US" dirty="0" smtClean="0">
                <a:solidFill>
                  <a:schemeClr val="tx1"/>
                </a:solidFill>
                <a:latin typeface="Arial" charset="0"/>
                <a:ea typeface="ＭＳ Ｐゴシック" pitchFamily="80" charset="-128"/>
                <a:cs typeface="Arial" charset="0"/>
              </a:rPr>
              <a:t>What do you expect to get out of your time here?</a:t>
            </a:r>
          </a:p>
        </p:txBody>
      </p:sp>
    </p:spTree>
    <p:extLst>
      <p:ext uri="{BB962C8B-B14F-4D97-AF65-F5344CB8AC3E}">
        <p14:creationId xmlns:p14="http://schemas.microsoft.com/office/powerpoint/2010/main" val="2804680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z="4000"/>
              <a:t>Persuaders </a:t>
            </a:r>
          </a:p>
        </p:txBody>
      </p:sp>
      <p:sp>
        <p:nvSpPr>
          <p:cNvPr id="23555" name="Rectangle 3"/>
          <p:cNvSpPr>
            <a:spLocks noGrp="1" noChangeArrowheads="1"/>
          </p:cNvSpPr>
          <p:nvPr>
            <p:ph idx="1"/>
          </p:nvPr>
        </p:nvSpPr>
        <p:spPr/>
        <p:txBody>
          <a:bodyPr/>
          <a:lstStyle/>
          <a:p>
            <a:pPr>
              <a:lnSpc>
                <a:spcPct val="90000"/>
              </a:lnSpc>
            </a:pPr>
            <a:r>
              <a:rPr lang="en-US" dirty="0" smtClean="0">
                <a:solidFill>
                  <a:schemeClr val="tx1"/>
                </a:solidFill>
                <a:latin typeface="Arial" charset="0"/>
                <a:ea typeface="ＭＳ Ｐゴシック" pitchFamily="80" charset="-128"/>
                <a:cs typeface="Arial" charset="0"/>
              </a:rPr>
              <a:t>Like to get others involved in activities </a:t>
            </a:r>
          </a:p>
          <a:p>
            <a:pPr>
              <a:lnSpc>
                <a:spcPct val="90000"/>
              </a:lnSpc>
            </a:pPr>
            <a:r>
              <a:rPr lang="en-US" dirty="0" smtClean="0">
                <a:solidFill>
                  <a:schemeClr val="tx1"/>
                </a:solidFill>
                <a:latin typeface="Arial" charset="0"/>
                <a:ea typeface="ＭＳ Ｐゴシック" pitchFamily="80" charset="-128"/>
                <a:cs typeface="Arial" charset="0"/>
              </a:rPr>
              <a:t>Highly creative and enthusiastic</a:t>
            </a:r>
          </a:p>
          <a:p>
            <a:pPr>
              <a:lnSpc>
                <a:spcPct val="90000"/>
              </a:lnSpc>
            </a:pPr>
            <a:r>
              <a:rPr lang="en-US" dirty="0" smtClean="0">
                <a:solidFill>
                  <a:schemeClr val="tx1"/>
                </a:solidFill>
                <a:latin typeface="Arial" charset="0"/>
                <a:ea typeface="ＭＳ Ｐゴシック" pitchFamily="80" charset="-128"/>
                <a:cs typeface="Arial" charset="0"/>
              </a:rPr>
              <a:t>Operate primarily by intuition</a:t>
            </a:r>
          </a:p>
          <a:p>
            <a:pPr>
              <a:lnSpc>
                <a:spcPct val="90000"/>
              </a:lnSpc>
            </a:pPr>
            <a:r>
              <a:rPr lang="en-US" dirty="0" smtClean="0">
                <a:solidFill>
                  <a:schemeClr val="tx1"/>
                </a:solidFill>
                <a:latin typeface="Arial" charset="0"/>
                <a:ea typeface="ＭＳ Ｐゴシック" pitchFamily="80" charset="-128"/>
                <a:cs typeface="Arial" charset="0"/>
              </a:rPr>
              <a:t>Party people; like to have a good time</a:t>
            </a:r>
          </a:p>
          <a:p>
            <a:pPr>
              <a:lnSpc>
                <a:spcPct val="90000"/>
              </a:lnSpc>
            </a:pPr>
            <a:r>
              <a:rPr lang="en-US" dirty="0" smtClean="0">
                <a:solidFill>
                  <a:schemeClr val="tx1"/>
                </a:solidFill>
                <a:latin typeface="Arial" charset="0"/>
                <a:ea typeface="ＭＳ Ｐゴシック" pitchFamily="80" charset="-128"/>
                <a:cs typeface="Arial" charset="0"/>
              </a:rPr>
              <a:t>Little tolerance for those who are not expressive</a:t>
            </a:r>
          </a:p>
          <a:p>
            <a:pPr>
              <a:lnSpc>
                <a:spcPct val="90000"/>
              </a:lnSpc>
            </a:pPr>
            <a:r>
              <a:rPr lang="en-US" dirty="0" smtClean="0">
                <a:solidFill>
                  <a:schemeClr val="tx1"/>
                </a:solidFill>
                <a:latin typeface="Arial" charset="0"/>
                <a:ea typeface="ＭＳ Ｐゴシック" pitchFamily="80" charset="-128"/>
                <a:cs typeface="Arial" charset="0"/>
              </a:rPr>
              <a:t>Easily bored or distracted</a:t>
            </a:r>
          </a:p>
          <a:p>
            <a:pPr>
              <a:lnSpc>
                <a:spcPct val="90000"/>
              </a:lnSpc>
            </a:pPr>
            <a:r>
              <a:rPr lang="en-US" dirty="0" smtClean="0">
                <a:solidFill>
                  <a:schemeClr val="tx1"/>
                </a:solidFill>
                <a:latin typeface="Arial" charset="0"/>
                <a:ea typeface="ＭＳ Ｐゴシック" pitchFamily="80" charset="-128"/>
                <a:cs typeface="Arial" charset="0"/>
              </a:rPr>
              <a:t>Difficult to keep on task</a:t>
            </a:r>
          </a:p>
        </p:txBody>
      </p:sp>
      <p:grpSp>
        <p:nvGrpSpPr>
          <p:cNvPr id="2" name="Group 4"/>
          <p:cNvGrpSpPr>
            <a:grpSpLocks noChangeAspect="1"/>
          </p:cNvGrpSpPr>
          <p:nvPr/>
        </p:nvGrpSpPr>
        <p:grpSpPr bwMode="auto">
          <a:xfrm>
            <a:off x="7278886" y="67096"/>
            <a:ext cx="1773237" cy="1671637"/>
            <a:chOff x="3936" y="432"/>
            <a:chExt cx="1296" cy="1222"/>
          </a:xfrm>
        </p:grpSpPr>
        <p:sp>
          <p:nvSpPr>
            <p:cNvPr id="23557" name="AutoShape 5"/>
            <p:cNvSpPr>
              <a:spLocks noChangeAspect="1" noChangeArrowheads="1" noTextEdit="1"/>
            </p:cNvSpPr>
            <p:nvPr/>
          </p:nvSpPr>
          <p:spPr bwMode="auto">
            <a:xfrm>
              <a:off x="3936" y="432"/>
              <a:ext cx="1296" cy="1222"/>
            </a:xfrm>
            <a:prstGeom prst="rect">
              <a:avLst/>
            </a:prstGeom>
            <a:noFill/>
            <a:ln w="9525">
              <a:noFill/>
              <a:miter lim="800000"/>
              <a:headEnd/>
              <a:tailEnd/>
            </a:ln>
          </p:spPr>
          <p:txBody>
            <a:bodyPr/>
            <a:lstStyle/>
            <a:p>
              <a:endParaRPr lang="en-US"/>
            </a:p>
          </p:txBody>
        </p:sp>
        <p:sp>
          <p:nvSpPr>
            <p:cNvPr id="24582" name="Freeform 6"/>
            <p:cNvSpPr>
              <a:spLocks/>
            </p:cNvSpPr>
            <p:nvPr/>
          </p:nvSpPr>
          <p:spPr bwMode="auto">
            <a:xfrm>
              <a:off x="4415" y="435"/>
              <a:ext cx="378" cy="214"/>
            </a:xfrm>
            <a:custGeom>
              <a:avLst/>
              <a:gdLst/>
              <a:ahLst/>
              <a:cxnLst>
                <a:cxn ang="0">
                  <a:pos x="0" y="83"/>
                </a:cxn>
                <a:cxn ang="0">
                  <a:pos x="183" y="0"/>
                </a:cxn>
                <a:cxn ang="0">
                  <a:pos x="184" y="2"/>
                </a:cxn>
                <a:cxn ang="0">
                  <a:pos x="187" y="6"/>
                </a:cxn>
                <a:cxn ang="0">
                  <a:pos x="192" y="14"/>
                </a:cxn>
                <a:cxn ang="0">
                  <a:pos x="198" y="24"/>
                </a:cxn>
                <a:cxn ang="0">
                  <a:pos x="206" y="36"/>
                </a:cxn>
                <a:cxn ang="0">
                  <a:pos x="216" y="51"/>
                </a:cxn>
                <a:cxn ang="0">
                  <a:pos x="225" y="69"/>
                </a:cxn>
                <a:cxn ang="0">
                  <a:pos x="238" y="88"/>
                </a:cxn>
                <a:cxn ang="0">
                  <a:pos x="250" y="110"/>
                </a:cxn>
                <a:cxn ang="0">
                  <a:pos x="263" y="134"/>
                </a:cxn>
                <a:cxn ang="0">
                  <a:pos x="362" y="83"/>
                </a:cxn>
                <a:cxn ang="0">
                  <a:pos x="379" y="124"/>
                </a:cxn>
                <a:cxn ang="0">
                  <a:pos x="29" y="213"/>
                </a:cxn>
                <a:cxn ang="0">
                  <a:pos x="29" y="211"/>
                </a:cxn>
                <a:cxn ang="0">
                  <a:pos x="27" y="202"/>
                </a:cxn>
                <a:cxn ang="0">
                  <a:pos x="26" y="190"/>
                </a:cxn>
                <a:cxn ang="0">
                  <a:pos x="25" y="175"/>
                </a:cxn>
                <a:cxn ang="0">
                  <a:pos x="22" y="158"/>
                </a:cxn>
                <a:cxn ang="0">
                  <a:pos x="19" y="140"/>
                </a:cxn>
                <a:cxn ang="0">
                  <a:pos x="15" y="123"/>
                </a:cxn>
                <a:cxn ang="0">
                  <a:pos x="11" y="107"/>
                </a:cxn>
                <a:cxn ang="0">
                  <a:pos x="5" y="94"/>
                </a:cxn>
                <a:cxn ang="0">
                  <a:pos x="0" y="83"/>
                </a:cxn>
                <a:cxn ang="0">
                  <a:pos x="0" y="83"/>
                </a:cxn>
              </a:cxnLst>
              <a:rect l="0" t="0" r="r" b="b"/>
              <a:pathLst>
                <a:path w="379" h="213">
                  <a:moveTo>
                    <a:pt x="0" y="83"/>
                  </a:moveTo>
                  <a:lnTo>
                    <a:pt x="183" y="0"/>
                  </a:lnTo>
                  <a:lnTo>
                    <a:pt x="184" y="2"/>
                  </a:lnTo>
                  <a:lnTo>
                    <a:pt x="187" y="6"/>
                  </a:lnTo>
                  <a:lnTo>
                    <a:pt x="192" y="14"/>
                  </a:lnTo>
                  <a:lnTo>
                    <a:pt x="198" y="24"/>
                  </a:lnTo>
                  <a:lnTo>
                    <a:pt x="206" y="36"/>
                  </a:lnTo>
                  <a:lnTo>
                    <a:pt x="216" y="51"/>
                  </a:lnTo>
                  <a:lnTo>
                    <a:pt x="225" y="69"/>
                  </a:lnTo>
                  <a:lnTo>
                    <a:pt x="238" y="88"/>
                  </a:lnTo>
                  <a:lnTo>
                    <a:pt x="250" y="110"/>
                  </a:lnTo>
                  <a:lnTo>
                    <a:pt x="263" y="134"/>
                  </a:lnTo>
                  <a:lnTo>
                    <a:pt x="362" y="83"/>
                  </a:lnTo>
                  <a:lnTo>
                    <a:pt x="379" y="124"/>
                  </a:lnTo>
                  <a:lnTo>
                    <a:pt x="29" y="213"/>
                  </a:lnTo>
                  <a:lnTo>
                    <a:pt x="29" y="211"/>
                  </a:lnTo>
                  <a:lnTo>
                    <a:pt x="27" y="202"/>
                  </a:lnTo>
                  <a:lnTo>
                    <a:pt x="26" y="190"/>
                  </a:lnTo>
                  <a:lnTo>
                    <a:pt x="25" y="175"/>
                  </a:lnTo>
                  <a:lnTo>
                    <a:pt x="22" y="158"/>
                  </a:lnTo>
                  <a:lnTo>
                    <a:pt x="19" y="140"/>
                  </a:lnTo>
                  <a:lnTo>
                    <a:pt x="15" y="123"/>
                  </a:lnTo>
                  <a:lnTo>
                    <a:pt x="11" y="107"/>
                  </a:lnTo>
                  <a:lnTo>
                    <a:pt x="5" y="94"/>
                  </a:lnTo>
                  <a:lnTo>
                    <a:pt x="0" y="83"/>
                  </a:lnTo>
                  <a:lnTo>
                    <a:pt x="0" y="83"/>
                  </a:lnTo>
                  <a:close/>
                </a:path>
              </a:pathLst>
            </a:custGeom>
            <a:solidFill>
              <a:schemeClr val="accent3">
                <a:lumMod val="50000"/>
              </a:schemeClr>
            </a:solidFill>
            <a:ln w="9525">
              <a:noFill/>
              <a:round/>
              <a:headEnd/>
              <a:tailEnd/>
            </a:ln>
          </p:spPr>
          <p:txBody>
            <a:bodyPr/>
            <a:lstStyle/>
            <a:p>
              <a:pPr>
                <a:defRPr/>
              </a:pPr>
              <a:endParaRPr lang="en-US"/>
            </a:p>
          </p:txBody>
        </p:sp>
        <p:sp>
          <p:nvSpPr>
            <p:cNvPr id="24583" name="Freeform 7"/>
            <p:cNvSpPr>
              <a:spLocks/>
            </p:cNvSpPr>
            <p:nvPr/>
          </p:nvSpPr>
          <p:spPr bwMode="auto">
            <a:xfrm>
              <a:off x="5031" y="542"/>
              <a:ext cx="197" cy="178"/>
            </a:xfrm>
            <a:custGeom>
              <a:avLst/>
              <a:gdLst/>
              <a:ahLst/>
              <a:cxnLst>
                <a:cxn ang="0">
                  <a:pos x="116" y="178"/>
                </a:cxn>
                <a:cxn ang="0">
                  <a:pos x="132" y="149"/>
                </a:cxn>
                <a:cxn ang="0">
                  <a:pos x="154" y="116"/>
                </a:cxn>
                <a:cxn ang="0">
                  <a:pos x="178" y="84"/>
                </a:cxn>
                <a:cxn ang="0">
                  <a:pos x="194" y="61"/>
                </a:cxn>
                <a:cxn ang="0">
                  <a:pos x="198" y="51"/>
                </a:cxn>
                <a:cxn ang="0">
                  <a:pos x="189" y="57"/>
                </a:cxn>
                <a:cxn ang="0">
                  <a:pos x="169" y="70"/>
                </a:cxn>
                <a:cxn ang="0">
                  <a:pos x="147" y="88"/>
                </a:cxn>
                <a:cxn ang="0">
                  <a:pos x="129" y="103"/>
                </a:cxn>
                <a:cxn ang="0">
                  <a:pos x="121" y="109"/>
                </a:cxn>
                <a:cxn ang="0">
                  <a:pos x="124" y="101"/>
                </a:cxn>
                <a:cxn ang="0">
                  <a:pos x="131" y="79"/>
                </a:cxn>
                <a:cxn ang="0">
                  <a:pos x="138" y="52"/>
                </a:cxn>
                <a:cxn ang="0">
                  <a:pos x="142" y="30"/>
                </a:cxn>
                <a:cxn ang="0">
                  <a:pos x="140" y="21"/>
                </a:cxn>
                <a:cxn ang="0">
                  <a:pos x="132" y="26"/>
                </a:cxn>
                <a:cxn ang="0">
                  <a:pos x="121" y="43"/>
                </a:cxn>
                <a:cxn ang="0">
                  <a:pos x="110" y="63"/>
                </a:cxn>
                <a:cxn ang="0">
                  <a:pos x="101" y="80"/>
                </a:cxn>
                <a:cxn ang="0">
                  <a:pos x="96" y="87"/>
                </a:cxn>
                <a:cxn ang="0">
                  <a:pos x="95" y="77"/>
                </a:cxn>
                <a:cxn ang="0">
                  <a:pos x="91" y="55"/>
                </a:cxn>
                <a:cxn ang="0">
                  <a:pos x="87" y="29"/>
                </a:cxn>
                <a:cxn ang="0">
                  <a:pos x="81" y="8"/>
                </a:cxn>
                <a:cxn ang="0">
                  <a:pos x="76" y="0"/>
                </a:cxn>
                <a:cxn ang="0">
                  <a:pos x="73" y="11"/>
                </a:cxn>
                <a:cxn ang="0">
                  <a:pos x="69" y="34"/>
                </a:cxn>
                <a:cxn ang="0">
                  <a:pos x="66" y="63"/>
                </a:cxn>
                <a:cxn ang="0">
                  <a:pos x="65" y="87"/>
                </a:cxn>
                <a:cxn ang="0">
                  <a:pos x="63" y="96"/>
                </a:cxn>
                <a:cxn ang="0">
                  <a:pos x="57" y="95"/>
                </a:cxn>
                <a:cxn ang="0">
                  <a:pos x="41" y="92"/>
                </a:cxn>
                <a:cxn ang="0">
                  <a:pos x="24" y="88"/>
                </a:cxn>
                <a:cxn ang="0">
                  <a:pos x="7" y="87"/>
                </a:cxn>
                <a:cxn ang="0">
                  <a:pos x="0" y="88"/>
                </a:cxn>
                <a:cxn ang="0">
                  <a:pos x="4" y="94"/>
                </a:cxn>
                <a:cxn ang="0">
                  <a:pos x="17" y="103"/>
                </a:cxn>
                <a:cxn ang="0">
                  <a:pos x="32" y="112"/>
                </a:cxn>
                <a:cxn ang="0">
                  <a:pos x="44" y="118"/>
                </a:cxn>
                <a:cxn ang="0">
                  <a:pos x="50" y="121"/>
                </a:cxn>
                <a:cxn ang="0">
                  <a:pos x="41" y="146"/>
                </a:cxn>
              </a:cxnLst>
              <a:rect l="0" t="0" r="r" b="b"/>
              <a:pathLst>
                <a:path w="198" h="178">
                  <a:moveTo>
                    <a:pt x="41" y="146"/>
                  </a:moveTo>
                  <a:lnTo>
                    <a:pt x="116" y="178"/>
                  </a:lnTo>
                  <a:lnTo>
                    <a:pt x="123" y="164"/>
                  </a:lnTo>
                  <a:lnTo>
                    <a:pt x="132" y="149"/>
                  </a:lnTo>
                  <a:lnTo>
                    <a:pt x="143" y="132"/>
                  </a:lnTo>
                  <a:lnTo>
                    <a:pt x="154" y="116"/>
                  </a:lnTo>
                  <a:lnTo>
                    <a:pt x="167" y="99"/>
                  </a:lnTo>
                  <a:lnTo>
                    <a:pt x="178" y="84"/>
                  </a:lnTo>
                  <a:lnTo>
                    <a:pt x="187" y="72"/>
                  </a:lnTo>
                  <a:lnTo>
                    <a:pt x="194" y="61"/>
                  </a:lnTo>
                  <a:lnTo>
                    <a:pt x="198" y="54"/>
                  </a:lnTo>
                  <a:lnTo>
                    <a:pt x="198" y="51"/>
                  </a:lnTo>
                  <a:lnTo>
                    <a:pt x="195" y="52"/>
                  </a:lnTo>
                  <a:lnTo>
                    <a:pt x="189" y="57"/>
                  </a:lnTo>
                  <a:lnTo>
                    <a:pt x="179" y="63"/>
                  </a:lnTo>
                  <a:lnTo>
                    <a:pt x="169" y="70"/>
                  </a:lnTo>
                  <a:lnTo>
                    <a:pt x="157" y="80"/>
                  </a:lnTo>
                  <a:lnTo>
                    <a:pt x="147" y="88"/>
                  </a:lnTo>
                  <a:lnTo>
                    <a:pt x="136" y="96"/>
                  </a:lnTo>
                  <a:lnTo>
                    <a:pt x="129" y="103"/>
                  </a:lnTo>
                  <a:lnTo>
                    <a:pt x="124" y="107"/>
                  </a:lnTo>
                  <a:lnTo>
                    <a:pt x="121" y="109"/>
                  </a:lnTo>
                  <a:lnTo>
                    <a:pt x="123" y="106"/>
                  </a:lnTo>
                  <a:lnTo>
                    <a:pt x="124" y="101"/>
                  </a:lnTo>
                  <a:lnTo>
                    <a:pt x="127" y="91"/>
                  </a:lnTo>
                  <a:lnTo>
                    <a:pt x="131" y="79"/>
                  </a:lnTo>
                  <a:lnTo>
                    <a:pt x="134" y="66"/>
                  </a:lnTo>
                  <a:lnTo>
                    <a:pt x="138" y="52"/>
                  </a:lnTo>
                  <a:lnTo>
                    <a:pt x="140" y="40"/>
                  </a:lnTo>
                  <a:lnTo>
                    <a:pt x="142" y="30"/>
                  </a:lnTo>
                  <a:lnTo>
                    <a:pt x="142" y="23"/>
                  </a:lnTo>
                  <a:lnTo>
                    <a:pt x="140" y="21"/>
                  </a:lnTo>
                  <a:lnTo>
                    <a:pt x="138" y="22"/>
                  </a:lnTo>
                  <a:lnTo>
                    <a:pt x="132" y="26"/>
                  </a:lnTo>
                  <a:lnTo>
                    <a:pt x="128" y="34"/>
                  </a:lnTo>
                  <a:lnTo>
                    <a:pt x="121" y="43"/>
                  </a:lnTo>
                  <a:lnTo>
                    <a:pt x="116" y="52"/>
                  </a:lnTo>
                  <a:lnTo>
                    <a:pt x="110" y="63"/>
                  </a:lnTo>
                  <a:lnTo>
                    <a:pt x="105" y="72"/>
                  </a:lnTo>
                  <a:lnTo>
                    <a:pt x="101" y="80"/>
                  </a:lnTo>
                  <a:lnTo>
                    <a:pt x="98" y="85"/>
                  </a:lnTo>
                  <a:lnTo>
                    <a:pt x="96" y="87"/>
                  </a:lnTo>
                  <a:lnTo>
                    <a:pt x="96" y="84"/>
                  </a:lnTo>
                  <a:lnTo>
                    <a:pt x="95" y="77"/>
                  </a:lnTo>
                  <a:lnTo>
                    <a:pt x="94" y="68"/>
                  </a:lnTo>
                  <a:lnTo>
                    <a:pt x="91" y="55"/>
                  </a:lnTo>
                  <a:lnTo>
                    <a:pt x="88" y="43"/>
                  </a:lnTo>
                  <a:lnTo>
                    <a:pt x="87" y="29"/>
                  </a:lnTo>
                  <a:lnTo>
                    <a:pt x="84" y="18"/>
                  </a:lnTo>
                  <a:lnTo>
                    <a:pt x="81" y="8"/>
                  </a:lnTo>
                  <a:lnTo>
                    <a:pt x="79" y="1"/>
                  </a:lnTo>
                  <a:lnTo>
                    <a:pt x="76" y="0"/>
                  </a:lnTo>
                  <a:lnTo>
                    <a:pt x="74" y="3"/>
                  </a:lnTo>
                  <a:lnTo>
                    <a:pt x="73" y="11"/>
                  </a:lnTo>
                  <a:lnTo>
                    <a:pt x="70" y="22"/>
                  </a:lnTo>
                  <a:lnTo>
                    <a:pt x="69" y="34"/>
                  </a:lnTo>
                  <a:lnTo>
                    <a:pt x="68" y="50"/>
                  </a:lnTo>
                  <a:lnTo>
                    <a:pt x="66" y="63"/>
                  </a:lnTo>
                  <a:lnTo>
                    <a:pt x="65" y="76"/>
                  </a:lnTo>
                  <a:lnTo>
                    <a:pt x="65" y="87"/>
                  </a:lnTo>
                  <a:lnTo>
                    <a:pt x="63" y="94"/>
                  </a:lnTo>
                  <a:lnTo>
                    <a:pt x="63" y="96"/>
                  </a:lnTo>
                  <a:lnTo>
                    <a:pt x="62" y="96"/>
                  </a:lnTo>
                  <a:lnTo>
                    <a:pt x="57" y="95"/>
                  </a:lnTo>
                  <a:lnTo>
                    <a:pt x="50" y="94"/>
                  </a:lnTo>
                  <a:lnTo>
                    <a:pt x="41" y="92"/>
                  </a:lnTo>
                  <a:lnTo>
                    <a:pt x="33" y="91"/>
                  </a:lnTo>
                  <a:lnTo>
                    <a:pt x="24" y="88"/>
                  </a:lnTo>
                  <a:lnTo>
                    <a:pt x="15" y="88"/>
                  </a:lnTo>
                  <a:lnTo>
                    <a:pt x="7" y="87"/>
                  </a:lnTo>
                  <a:lnTo>
                    <a:pt x="3" y="87"/>
                  </a:lnTo>
                  <a:lnTo>
                    <a:pt x="0" y="88"/>
                  </a:lnTo>
                  <a:lnTo>
                    <a:pt x="2" y="91"/>
                  </a:lnTo>
                  <a:lnTo>
                    <a:pt x="4" y="94"/>
                  </a:lnTo>
                  <a:lnTo>
                    <a:pt x="10" y="98"/>
                  </a:lnTo>
                  <a:lnTo>
                    <a:pt x="17" y="103"/>
                  </a:lnTo>
                  <a:lnTo>
                    <a:pt x="24" y="107"/>
                  </a:lnTo>
                  <a:lnTo>
                    <a:pt x="32" y="112"/>
                  </a:lnTo>
                  <a:lnTo>
                    <a:pt x="39" y="116"/>
                  </a:lnTo>
                  <a:lnTo>
                    <a:pt x="44" y="118"/>
                  </a:lnTo>
                  <a:lnTo>
                    <a:pt x="48" y="121"/>
                  </a:lnTo>
                  <a:lnTo>
                    <a:pt x="50" y="121"/>
                  </a:lnTo>
                  <a:lnTo>
                    <a:pt x="41" y="146"/>
                  </a:lnTo>
                  <a:lnTo>
                    <a:pt x="41" y="146"/>
                  </a:lnTo>
                  <a:close/>
                </a:path>
              </a:pathLst>
            </a:custGeom>
            <a:solidFill>
              <a:schemeClr val="accent3">
                <a:lumMod val="50000"/>
              </a:schemeClr>
            </a:solidFill>
            <a:ln w="9525">
              <a:noFill/>
              <a:round/>
              <a:headEnd/>
              <a:tailEnd/>
            </a:ln>
          </p:spPr>
          <p:txBody>
            <a:bodyPr/>
            <a:lstStyle/>
            <a:p>
              <a:pPr>
                <a:defRPr/>
              </a:pPr>
              <a:endParaRPr lang="en-US"/>
            </a:p>
          </p:txBody>
        </p:sp>
        <p:sp>
          <p:nvSpPr>
            <p:cNvPr id="24584" name="Freeform 8"/>
            <p:cNvSpPr>
              <a:spLocks/>
            </p:cNvSpPr>
            <p:nvPr/>
          </p:nvSpPr>
          <p:spPr bwMode="auto">
            <a:xfrm>
              <a:off x="3939" y="950"/>
              <a:ext cx="121" cy="157"/>
            </a:xfrm>
            <a:custGeom>
              <a:avLst/>
              <a:gdLst/>
              <a:ahLst/>
              <a:cxnLst>
                <a:cxn ang="0">
                  <a:pos x="121" y="64"/>
                </a:cxn>
                <a:cxn ang="0">
                  <a:pos x="107" y="80"/>
                </a:cxn>
                <a:cxn ang="0">
                  <a:pos x="110" y="87"/>
                </a:cxn>
                <a:cxn ang="0">
                  <a:pos x="114" y="98"/>
                </a:cxn>
                <a:cxn ang="0">
                  <a:pos x="117" y="111"/>
                </a:cxn>
                <a:cxn ang="0">
                  <a:pos x="118" y="120"/>
                </a:cxn>
                <a:cxn ang="0">
                  <a:pos x="115" y="124"/>
                </a:cxn>
                <a:cxn ang="0">
                  <a:pos x="108" y="120"/>
                </a:cxn>
                <a:cxn ang="0">
                  <a:pos x="102" y="113"/>
                </a:cxn>
                <a:cxn ang="0">
                  <a:pos x="93" y="106"/>
                </a:cxn>
                <a:cxn ang="0">
                  <a:pos x="89" y="101"/>
                </a:cxn>
                <a:cxn ang="0">
                  <a:pos x="86" y="101"/>
                </a:cxn>
                <a:cxn ang="0">
                  <a:pos x="81" y="113"/>
                </a:cxn>
                <a:cxn ang="0">
                  <a:pos x="71" y="130"/>
                </a:cxn>
                <a:cxn ang="0">
                  <a:pos x="59" y="146"/>
                </a:cxn>
                <a:cxn ang="0">
                  <a:pos x="51" y="157"/>
                </a:cxn>
                <a:cxn ang="0">
                  <a:pos x="45" y="155"/>
                </a:cxn>
                <a:cxn ang="0">
                  <a:pos x="47" y="142"/>
                </a:cxn>
                <a:cxn ang="0">
                  <a:pos x="51" y="124"/>
                </a:cxn>
                <a:cxn ang="0">
                  <a:pos x="58" y="106"/>
                </a:cxn>
                <a:cxn ang="0">
                  <a:pos x="62" y="94"/>
                </a:cxn>
                <a:cxn ang="0">
                  <a:pos x="60" y="94"/>
                </a:cxn>
                <a:cxn ang="0">
                  <a:pos x="51" y="100"/>
                </a:cxn>
                <a:cxn ang="0">
                  <a:pos x="34" y="109"/>
                </a:cxn>
                <a:cxn ang="0">
                  <a:pos x="18" y="117"/>
                </a:cxn>
                <a:cxn ang="0">
                  <a:pos x="5" y="122"/>
                </a:cxn>
                <a:cxn ang="0">
                  <a:pos x="1" y="117"/>
                </a:cxn>
                <a:cxn ang="0">
                  <a:pos x="9" y="102"/>
                </a:cxn>
                <a:cxn ang="0">
                  <a:pos x="25" y="83"/>
                </a:cxn>
                <a:cxn ang="0">
                  <a:pos x="40" y="65"/>
                </a:cxn>
                <a:cxn ang="0">
                  <a:pos x="49" y="53"/>
                </a:cxn>
                <a:cxn ang="0">
                  <a:pos x="49" y="51"/>
                </a:cxn>
                <a:cxn ang="0">
                  <a:pos x="40" y="53"/>
                </a:cxn>
                <a:cxn ang="0">
                  <a:pos x="26" y="53"/>
                </a:cxn>
                <a:cxn ang="0">
                  <a:pos x="11" y="51"/>
                </a:cxn>
                <a:cxn ang="0">
                  <a:pos x="1" y="50"/>
                </a:cxn>
                <a:cxn ang="0">
                  <a:pos x="1" y="44"/>
                </a:cxn>
                <a:cxn ang="0">
                  <a:pos x="12" y="36"/>
                </a:cxn>
                <a:cxn ang="0">
                  <a:pos x="31" y="28"/>
                </a:cxn>
                <a:cxn ang="0">
                  <a:pos x="53" y="18"/>
                </a:cxn>
                <a:cxn ang="0">
                  <a:pos x="74" y="7"/>
                </a:cxn>
                <a:cxn ang="0">
                  <a:pos x="82" y="0"/>
                </a:cxn>
              </a:cxnLst>
              <a:rect l="0" t="0" r="r" b="b"/>
              <a:pathLst>
                <a:path w="121" h="157">
                  <a:moveTo>
                    <a:pt x="82" y="0"/>
                  </a:moveTo>
                  <a:lnTo>
                    <a:pt x="121" y="64"/>
                  </a:lnTo>
                  <a:lnTo>
                    <a:pt x="107" y="79"/>
                  </a:lnTo>
                  <a:lnTo>
                    <a:pt x="107" y="80"/>
                  </a:lnTo>
                  <a:lnTo>
                    <a:pt x="108" y="83"/>
                  </a:lnTo>
                  <a:lnTo>
                    <a:pt x="110" y="87"/>
                  </a:lnTo>
                  <a:lnTo>
                    <a:pt x="113" y="93"/>
                  </a:lnTo>
                  <a:lnTo>
                    <a:pt x="114" y="98"/>
                  </a:lnTo>
                  <a:lnTo>
                    <a:pt x="115" y="105"/>
                  </a:lnTo>
                  <a:lnTo>
                    <a:pt x="117" y="111"/>
                  </a:lnTo>
                  <a:lnTo>
                    <a:pt x="118" y="116"/>
                  </a:lnTo>
                  <a:lnTo>
                    <a:pt x="118" y="120"/>
                  </a:lnTo>
                  <a:lnTo>
                    <a:pt x="117" y="123"/>
                  </a:lnTo>
                  <a:lnTo>
                    <a:pt x="115" y="124"/>
                  </a:lnTo>
                  <a:lnTo>
                    <a:pt x="113" y="123"/>
                  </a:lnTo>
                  <a:lnTo>
                    <a:pt x="108" y="120"/>
                  </a:lnTo>
                  <a:lnTo>
                    <a:pt x="106" y="117"/>
                  </a:lnTo>
                  <a:lnTo>
                    <a:pt x="102" y="113"/>
                  </a:lnTo>
                  <a:lnTo>
                    <a:pt x="97" y="109"/>
                  </a:lnTo>
                  <a:lnTo>
                    <a:pt x="93" y="106"/>
                  </a:lnTo>
                  <a:lnTo>
                    <a:pt x="91" y="102"/>
                  </a:lnTo>
                  <a:lnTo>
                    <a:pt x="89" y="101"/>
                  </a:lnTo>
                  <a:lnTo>
                    <a:pt x="88" y="100"/>
                  </a:lnTo>
                  <a:lnTo>
                    <a:pt x="86" y="101"/>
                  </a:lnTo>
                  <a:lnTo>
                    <a:pt x="85" y="106"/>
                  </a:lnTo>
                  <a:lnTo>
                    <a:pt x="81" y="113"/>
                  </a:lnTo>
                  <a:lnTo>
                    <a:pt x="75" y="122"/>
                  </a:lnTo>
                  <a:lnTo>
                    <a:pt x="71" y="130"/>
                  </a:lnTo>
                  <a:lnTo>
                    <a:pt x="64" y="139"/>
                  </a:lnTo>
                  <a:lnTo>
                    <a:pt x="59" y="146"/>
                  </a:lnTo>
                  <a:lnTo>
                    <a:pt x="55" y="153"/>
                  </a:lnTo>
                  <a:lnTo>
                    <a:pt x="51" y="157"/>
                  </a:lnTo>
                  <a:lnTo>
                    <a:pt x="47" y="157"/>
                  </a:lnTo>
                  <a:lnTo>
                    <a:pt x="45" y="155"/>
                  </a:lnTo>
                  <a:lnTo>
                    <a:pt x="45" y="149"/>
                  </a:lnTo>
                  <a:lnTo>
                    <a:pt x="47" y="142"/>
                  </a:lnTo>
                  <a:lnTo>
                    <a:pt x="49" y="133"/>
                  </a:lnTo>
                  <a:lnTo>
                    <a:pt x="51" y="124"/>
                  </a:lnTo>
                  <a:lnTo>
                    <a:pt x="55" y="115"/>
                  </a:lnTo>
                  <a:lnTo>
                    <a:pt x="58" y="106"/>
                  </a:lnTo>
                  <a:lnTo>
                    <a:pt x="59" y="100"/>
                  </a:lnTo>
                  <a:lnTo>
                    <a:pt x="62" y="94"/>
                  </a:lnTo>
                  <a:lnTo>
                    <a:pt x="62" y="93"/>
                  </a:lnTo>
                  <a:lnTo>
                    <a:pt x="60" y="94"/>
                  </a:lnTo>
                  <a:lnTo>
                    <a:pt x="56" y="97"/>
                  </a:lnTo>
                  <a:lnTo>
                    <a:pt x="51" y="100"/>
                  </a:lnTo>
                  <a:lnTo>
                    <a:pt x="42" y="105"/>
                  </a:lnTo>
                  <a:lnTo>
                    <a:pt x="34" y="109"/>
                  </a:lnTo>
                  <a:lnTo>
                    <a:pt x="26" y="113"/>
                  </a:lnTo>
                  <a:lnTo>
                    <a:pt x="18" y="117"/>
                  </a:lnTo>
                  <a:lnTo>
                    <a:pt x="11" y="120"/>
                  </a:lnTo>
                  <a:lnTo>
                    <a:pt x="5" y="122"/>
                  </a:lnTo>
                  <a:lnTo>
                    <a:pt x="1" y="120"/>
                  </a:lnTo>
                  <a:lnTo>
                    <a:pt x="1" y="117"/>
                  </a:lnTo>
                  <a:lnTo>
                    <a:pt x="4" y="111"/>
                  </a:lnTo>
                  <a:lnTo>
                    <a:pt x="9" y="102"/>
                  </a:lnTo>
                  <a:lnTo>
                    <a:pt x="16" y="94"/>
                  </a:lnTo>
                  <a:lnTo>
                    <a:pt x="25" y="83"/>
                  </a:lnTo>
                  <a:lnTo>
                    <a:pt x="31" y="73"/>
                  </a:lnTo>
                  <a:lnTo>
                    <a:pt x="40" y="65"/>
                  </a:lnTo>
                  <a:lnTo>
                    <a:pt x="45" y="58"/>
                  </a:lnTo>
                  <a:lnTo>
                    <a:pt x="49" y="53"/>
                  </a:lnTo>
                  <a:lnTo>
                    <a:pt x="51" y="51"/>
                  </a:lnTo>
                  <a:lnTo>
                    <a:pt x="49" y="51"/>
                  </a:lnTo>
                  <a:lnTo>
                    <a:pt x="45" y="51"/>
                  </a:lnTo>
                  <a:lnTo>
                    <a:pt x="40" y="53"/>
                  </a:lnTo>
                  <a:lnTo>
                    <a:pt x="33" y="53"/>
                  </a:lnTo>
                  <a:lnTo>
                    <a:pt x="26" y="53"/>
                  </a:lnTo>
                  <a:lnTo>
                    <a:pt x="18" y="53"/>
                  </a:lnTo>
                  <a:lnTo>
                    <a:pt x="11" y="51"/>
                  </a:lnTo>
                  <a:lnTo>
                    <a:pt x="5" y="51"/>
                  </a:lnTo>
                  <a:lnTo>
                    <a:pt x="1" y="50"/>
                  </a:lnTo>
                  <a:lnTo>
                    <a:pt x="0" y="47"/>
                  </a:lnTo>
                  <a:lnTo>
                    <a:pt x="1" y="44"/>
                  </a:lnTo>
                  <a:lnTo>
                    <a:pt x="5" y="40"/>
                  </a:lnTo>
                  <a:lnTo>
                    <a:pt x="12" y="36"/>
                  </a:lnTo>
                  <a:lnTo>
                    <a:pt x="20" y="32"/>
                  </a:lnTo>
                  <a:lnTo>
                    <a:pt x="31" y="28"/>
                  </a:lnTo>
                  <a:lnTo>
                    <a:pt x="42" y="24"/>
                  </a:lnTo>
                  <a:lnTo>
                    <a:pt x="53" y="18"/>
                  </a:lnTo>
                  <a:lnTo>
                    <a:pt x="64" y="13"/>
                  </a:lnTo>
                  <a:lnTo>
                    <a:pt x="74" y="7"/>
                  </a:lnTo>
                  <a:lnTo>
                    <a:pt x="82" y="0"/>
                  </a:lnTo>
                  <a:lnTo>
                    <a:pt x="82" y="0"/>
                  </a:lnTo>
                  <a:close/>
                </a:path>
              </a:pathLst>
            </a:custGeom>
            <a:solidFill>
              <a:schemeClr val="accent3">
                <a:lumMod val="50000"/>
              </a:schemeClr>
            </a:solidFill>
            <a:ln w="9525">
              <a:noFill/>
              <a:round/>
              <a:headEnd/>
              <a:tailEnd/>
            </a:ln>
          </p:spPr>
          <p:txBody>
            <a:bodyPr/>
            <a:lstStyle/>
            <a:p>
              <a:pPr>
                <a:defRPr/>
              </a:pPr>
              <a:endParaRPr lang="en-US"/>
            </a:p>
          </p:txBody>
        </p:sp>
        <p:sp>
          <p:nvSpPr>
            <p:cNvPr id="24585" name="Freeform 9"/>
            <p:cNvSpPr>
              <a:spLocks/>
            </p:cNvSpPr>
            <p:nvPr/>
          </p:nvSpPr>
          <p:spPr bwMode="auto">
            <a:xfrm>
              <a:off x="4021" y="614"/>
              <a:ext cx="1152" cy="1034"/>
            </a:xfrm>
            <a:custGeom>
              <a:avLst/>
              <a:gdLst/>
              <a:ahLst/>
              <a:cxnLst>
                <a:cxn ang="0">
                  <a:pos x="658" y="0"/>
                </a:cxn>
                <a:cxn ang="0">
                  <a:pos x="611" y="323"/>
                </a:cxn>
                <a:cxn ang="0">
                  <a:pos x="632" y="334"/>
                </a:cxn>
                <a:cxn ang="0">
                  <a:pos x="670" y="351"/>
                </a:cxn>
                <a:cxn ang="0">
                  <a:pos x="721" y="362"/>
                </a:cxn>
                <a:cxn ang="0">
                  <a:pos x="783" y="360"/>
                </a:cxn>
                <a:cxn ang="0">
                  <a:pos x="851" y="338"/>
                </a:cxn>
                <a:cxn ang="0">
                  <a:pos x="911" y="296"/>
                </a:cxn>
                <a:cxn ang="0">
                  <a:pos x="959" y="238"/>
                </a:cxn>
                <a:cxn ang="0">
                  <a:pos x="996" y="173"/>
                </a:cxn>
                <a:cxn ang="0">
                  <a:pos x="1021" y="104"/>
                </a:cxn>
                <a:cxn ang="0">
                  <a:pos x="1152" y="132"/>
                </a:cxn>
                <a:cxn ang="0">
                  <a:pos x="1137" y="163"/>
                </a:cxn>
                <a:cxn ang="0">
                  <a:pos x="1091" y="243"/>
                </a:cxn>
                <a:cxn ang="0">
                  <a:pos x="1013" y="345"/>
                </a:cxn>
                <a:cxn ang="0">
                  <a:pos x="901" y="446"/>
                </a:cxn>
                <a:cxn ang="0">
                  <a:pos x="756" y="520"/>
                </a:cxn>
                <a:cxn ang="0">
                  <a:pos x="811" y="1034"/>
                </a:cxn>
                <a:cxn ang="0">
                  <a:pos x="402" y="825"/>
                </a:cxn>
                <a:cxn ang="0">
                  <a:pos x="390" y="435"/>
                </a:cxn>
                <a:cxn ang="0">
                  <a:pos x="372" y="418"/>
                </a:cxn>
                <a:cxn ang="0">
                  <a:pos x="341" y="390"/>
                </a:cxn>
                <a:cxn ang="0">
                  <a:pos x="299" y="366"/>
                </a:cxn>
                <a:cxn ang="0">
                  <a:pos x="249" y="349"/>
                </a:cxn>
                <a:cxn ang="0">
                  <a:pos x="196" y="349"/>
                </a:cxn>
                <a:cxn ang="0">
                  <a:pos x="152" y="356"/>
                </a:cxn>
                <a:cxn ang="0">
                  <a:pos x="119" y="368"/>
                </a:cxn>
                <a:cxn ang="0">
                  <a:pos x="94" y="384"/>
                </a:cxn>
                <a:cxn ang="0">
                  <a:pos x="73" y="404"/>
                </a:cxn>
                <a:cxn ang="0">
                  <a:pos x="0" y="302"/>
                </a:cxn>
                <a:cxn ang="0">
                  <a:pos x="10" y="293"/>
                </a:cxn>
                <a:cxn ang="0">
                  <a:pos x="39" y="271"/>
                </a:cxn>
                <a:cxn ang="0">
                  <a:pos x="86" y="245"/>
                </a:cxn>
                <a:cxn ang="0">
                  <a:pos x="153" y="221"/>
                </a:cxn>
                <a:cxn ang="0">
                  <a:pos x="238" y="212"/>
                </a:cxn>
                <a:cxn ang="0">
                  <a:pos x="328" y="224"/>
                </a:cxn>
                <a:cxn ang="0">
                  <a:pos x="402" y="254"/>
                </a:cxn>
                <a:cxn ang="0">
                  <a:pos x="460" y="293"/>
                </a:cxn>
                <a:cxn ang="0">
                  <a:pos x="497" y="324"/>
                </a:cxn>
                <a:cxn ang="0">
                  <a:pos x="509" y="337"/>
                </a:cxn>
                <a:cxn ang="0">
                  <a:pos x="504" y="318"/>
                </a:cxn>
                <a:cxn ang="0">
                  <a:pos x="489" y="268"/>
                </a:cxn>
                <a:cxn ang="0">
                  <a:pos x="471" y="198"/>
                </a:cxn>
                <a:cxn ang="0">
                  <a:pos x="456" y="119"/>
                </a:cxn>
                <a:cxn ang="0">
                  <a:pos x="447" y="42"/>
                </a:cxn>
              </a:cxnLst>
              <a:rect l="0" t="0" r="r" b="b"/>
              <a:pathLst>
                <a:path w="1152" h="1034">
                  <a:moveTo>
                    <a:pt x="447" y="42"/>
                  </a:moveTo>
                  <a:lnTo>
                    <a:pt x="658" y="0"/>
                  </a:lnTo>
                  <a:lnTo>
                    <a:pt x="608" y="320"/>
                  </a:lnTo>
                  <a:lnTo>
                    <a:pt x="611" y="323"/>
                  </a:lnTo>
                  <a:lnTo>
                    <a:pt x="619" y="327"/>
                  </a:lnTo>
                  <a:lnTo>
                    <a:pt x="632" y="334"/>
                  </a:lnTo>
                  <a:lnTo>
                    <a:pt x="648" y="342"/>
                  </a:lnTo>
                  <a:lnTo>
                    <a:pt x="670" y="351"/>
                  </a:lnTo>
                  <a:lnTo>
                    <a:pt x="694" y="357"/>
                  </a:lnTo>
                  <a:lnTo>
                    <a:pt x="721" y="362"/>
                  </a:lnTo>
                  <a:lnTo>
                    <a:pt x="751" y="363"/>
                  </a:lnTo>
                  <a:lnTo>
                    <a:pt x="783" y="360"/>
                  </a:lnTo>
                  <a:lnTo>
                    <a:pt x="818" y="352"/>
                  </a:lnTo>
                  <a:lnTo>
                    <a:pt x="851" y="338"/>
                  </a:lnTo>
                  <a:lnTo>
                    <a:pt x="882" y="319"/>
                  </a:lnTo>
                  <a:lnTo>
                    <a:pt x="911" y="296"/>
                  </a:lnTo>
                  <a:lnTo>
                    <a:pt x="936" y="268"/>
                  </a:lnTo>
                  <a:lnTo>
                    <a:pt x="959" y="238"/>
                  </a:lnTo>
                  <a:lnTo>
                    <a:pt x="980" y="206"/>
                  </a:lnTo>
                  <a:lnTo>
                    <a:pt x="996" y="173"/>
                  </a:lnTo>
                  <a:lnTo>
                    <a:pt x="1010" y="139"/>
                  </a:lnTo>
                  <a:lnTo>
                    <a:pt x="1021" y="104"/>
                  </a:lnTo>
                  <a:lnTo>
                    <a:pt x="1028" y="70"/>
                  </a:lnTo>
                  <a:lnTo>
                    <a:pt x="1152" y="132"/>
                  </a:lnTo>
                  <a:lnTo>
                    <a:pt x="1148" y="140"/>
                  </a:lnTo>
                  <a:lnTo>
                    <a:pt x="1137" y="163"/>
                  </a:lnTo>
                  <a:lnTo>
                    <a:pt x="1117" y="199"/>
                  </a:lnTo>
                  <a:lnTo>
                    <a:pt x="1091" y="243"/>
                  </a:lnTo>
                  <a:lnTo>
                    <a:pt x="1056" y="293"/>
                  </a:lnTo>
                  <a:lnTo>
                    <a:pt x="1013" y="345"/>
                  </a:lnTo>
                  <a:lnTo>
                    <a:pt x="962" y="397"/>
                  </a:lnTo>
                  <a:lnTo>
                    <a:pt x="901" y="446"/>
                  </a:lnTo>
                  <a:lnTo>
                    <a:pt x="833" y="487"/>
                  </a:lnTo>
                  <a:lnTo>
                    <a:pt x="756" y="520"/>
                  </a:lnTo>
                  <a:lnTo>
                    <a:pt x="773" y="836"/>
                  </a:lnTo>
                  <a:lnTo>
                    <a:pt x="811" y="1034"/>
                  </a:lnTo>
                  <a:lnTo>
                    <a:pt x="365" y="1034"/>
                  </a:lnTo>
                  <a:lnTo>
                    <a:pt x="402" y="825"/>
                  </a:lnTo>
                  <a:lnTo>
                    <a:pt x="391" y="437"/>
                  </a:lnTo>
                  <a:lnTo>
                    <a:pt x="390" y="435"/>
                  </a:lnTo>
                  <a:lnTo>
                    <a:pt x="383" y="428"/>
                  </a:lnTo>
                  <a:lnTo>
                    <a:pt x="372" y="418"/>
                  </a:lnTo>
                  <a:lnTo>
                    <a:pt x="358" y="404"/>
                  </a:lnTo>
                  <a:lnTo>
                    <a:pt x="341" y="390"/>
                  </a:lnTo>
                  <a:lnTo>
                    <a:pt x="322" y="378"/>
                  </a:lnTo>
                  <a:lnTo>
                    <a:pt x="299" y="366"/>
                  </a:lnTo>
                  <a:lnTo>
                    <a:pt x="275" y="356"/>
                  </a:lnTo>
                  <a:lnTo>
                    <a:pt x="249" y="349"/>
                  </a:lnTo>
                  <a:lnTo>
                    <a:pt x="222" y="348"/>
                  </a:lnTo>
                  <a:lnTo>
                    <a:pt x="196" y="349"/>
                  </a:lnTo>
                  <a:lnTo>
                    <a:pt x="172" y="353"/>
                  </a:lnTo>
                  <a:lnTo>
                    <a:pt x="152" y="356"/>
                  </a:lnTo>
                  <a:lnTo>
                    <a:pt x="135" y="362"/>
                  </a:lnTo>
                  <a:lnTo>
                    <a:pt x="119" y="368"/>
                  </a:lnTo>
                  <a:lnTo>
                    <a:pt x="105" y="375"/>
                  </a:lnTo>
                  <a:lnTo>
                    <a:pt x="94" y="384"/>
                  </a:lnTo>
                  <a:lnTo>
                    <a:pt x="83" y="393"/>
                  </a:lnTo>
                  <a:lnTo>
                    <a:pt x="73" y="404"/>
                  </a:lnTo>
                  <a:lnTo>
                    <a:pt x="64" y="415"/>
                  </a:lnTo>
                  <a:lnTo>
                    <a:pt x="0" y="302"/>
                  </a:lnTo>
                  <a:lnTo>
                    <a:pt x="3" y="300"/>
                  </a:lnTo>
                  <a:lnTo>
                    <a:pt x="10" y="293"/>
                  </a:lnTo>
                  <a:lnTo>
                    <a:pt x="22" y="283"/>
                  </a:lnTo>
                  <a:lnTo>
                    <a:pt x="39" y="271"/>
                  </a:lnTo>
                  <a:lnTo>
                    <a:pt x="59" y="258"/>
                  </a:lnTo>
                  <a:lnTo>
                    <a:pt x="86" y="245"/>
                  </a:lnTo>
                  <a:lnTo>
                    <a:pt x="117" y="232"/>
                  </a:lnTo>
                  <a:lnTo>
                    <a:pt x="153" y="221"/>
                  </a:lnTo>
                  <a:lnTo>
                    <a:pt x="193" y="214"/>
                  </a:lnTo>
                  <a:lnTo>
                    <a:pt x="238" y="212"/>
                  </a:lnTo>
                  <a:lnTo>
                    <a:pt x="285" y="214"/>
                  </a:lnTo>
                  <a:lnTo>
                    <a:pt x="328" y="224"/>
                  </a:lnTo>
                  <a:lnTo>
                    <a:pt x="368" y="238"/>
                  </a:lnTo>
                  <a:lnTo>
                    <a:pt x="402" y="254"/>
                  </a:lnTo>
                  <a:lnTo>
                    <a:pt x="434" y="273"/>
                  </a:lnTo>
                  <a:lnTo>
                    <a:pt x="460" y="293"/>
                  </a:lnTo>
                  <a:lnTo>
                    <a:pt x="480" y="309"/>
                  </a:lnTo>
                  <a:lnTo>
                    <a:pt x="497" y="324"/>
                  </a:lnTo>
                  <a:lnTo>
                    <a:pt x="507" y="334"/>
                  </a:lnTo>
                  <a:lnTo>
                    <a:pt x="509" y="337"/>
                  </a:lnTo>
                  <a:lnTo>
                    <a:pt x="508" y="333"/>
                  </a:lnTo>
                  <a:lnTo>
                    <a:pt x="504" y="318"/>
                  </a:lnTo>
                  <a:lnTo>
                    <a:pt x="497" y="296"/>
                  </a:lnTo>
                  <a:lnTo>
                    <a:pt x="489" y="268"/>
                  </a:lnTo>
                  <a:lnTo>
                    <a:pt x="480" y="235"/>
                  </a:lnTo>
                  <a:lnTo>
                    <a:pt x="471" y="198"/>
                  </a:lnTo>
                  <a:lnTo>
                    <a:pt x="463" y="159"/>
                  </a:lnTo>
                  <a:lnTo>
                    <a:pt x="456" y="119"/>
                  </a:lnTo>
                  <a:lnTo>
                    <a:pt x="450" y="79"/>
                  </a:lnTo>
                  <a:lnTo>
                    <a:pt x="447" y="42"/>
                  </a:lnTo>
                  <a:lnTo>
                    <a:pt x="447" y="42"/>
                  </a:lnTo>
                  <a:close/>
                </a:path>
              </a:pathLst>
            </a:custGeom>
            <a:solidFill>
              <a:schemeClr val="accent3">
                <a:lumMod val="50000"/>
              </a:schemeClr>
            </a:solidFill>
            <a:ln w="9525">
              <a:noFill/>
              <a:round/>
              <a:headEnd/>
              <a:tailEnd/>
            </a:ln>
          </p:spPr>
          <p:txBody>
            <a:bodyPr/>
            <a:lstStyle/>
            <a:p>
              <a:pPr>
                <a:defRPr/>
              </a:pPr>
              <a:endParaRPr lang="en-US"/>
            </a:p>
          </p:txBody>
        </p:sp>
        <p:sp>
          <p:nvSpPr>
            <p:cNvPr id="23562" name="Freeform 10"/>
            <p:cNvSpPr>
              <a:spLocks/>
            </p:cNvSpPr>
            <p:nvPr/>
          </p:nvSpPr>
          <p:spPr bwMode="auto">
            <a:xfrm>
              <a:off x="4457" y="490"/>
              <a:ext cx="152" cy="91"/>
            </a:xfrm>
            <a:custGeom>
              <a:avLst/>
              <a:gdLst>
                <a:gd name="T0" fmla="*/ 0 w 152"/>
                <a:gd name="T1" fmla="*/ 86 h 91"/>
                <a:gd name="T2" fmla="*/ 9 w 152"/>
                <a:gd name="T3" fmla="*/ 91 h 91"/>
                <a:gd name="T4" fmla="*/ 21 w 152"/>
                <a:gd name="T5" fmla="*/ 66 h 91"/>
                <a:gd name="T6" fmla="*/ 50 w 152"/>
                <a:gd name="T7" fmla="*/ 77 h 91"/>
                <a:gd name="T8" fmla="*/ 73 w 152"/>
                <a:gd name="T9" fmla="*/ 41 h 91"/>
                <a:gd name="T10" fmla="*/ 104 w 152"/>
                <a:gd name="T11" fmla="*/ 62 h 91"/>
                <a:gd name="T12" fmla="*/ 127 w 152"/>
                <a:gd name="T13" fmla="*/ 27 h 91"/>
                <a:gd name="T14" fmla="*/ 145 w 152"/>
                <a:gd name="T15" fmla="*/ 36 h 91"/>
                <a:gd name="T16" fmla="*/ 152 w 152"/>
                <a:gd name="T17" fmla="*/ 19 h 91"/>
                <a:gd name="T18" fmla="*/ 127 w 152"/>
                <a:gd name="T19" fmla="*/ 0 h 91"/>
                <a:gd name="T20" fmla="*/ 99 w 152"/>
                <a:gd name="T21" fmla="*/ 41 h 91"/>
                <a:gd name="T22" fmla="*/ 66 w 152"/>
                <a:gd name="T23" fmla="*/ 20 h 91"/>
                <a:gd name="T24" fmla="*/ 46 w 152"/>
                <a:gd name="T25" fmla="*/ 58 h 91"/>
                <a:gd name="T26" fmla="*/ 17 w 152"/>
                <a:gd name="T27" fmla="*/ 45 h 91"/>
                <a:gd name="T28" fmla="*/ 0 w 152"/>
                <a:gd name="T29" fmla="*/ 86 h 91"/>
                <a:gd name="T30" fmla="*/ 0 w 152"/>
                <a:gd name="T31" fmla="*/ 8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91"/>
                <a:gd name="T50" fmla="*/ 152 w 152"/>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91">
                  <a:moveTo>
                    <a:pt x="0" y="86"/>
                  </a:moveTo>
                  <a:lnTo>
                    <a:pt x="9" y="91"/>
                  </a:lnTo>
                  <a:lnTo>
                    <a:pt x="21" y="66"/>
                  </a:lnTo>
                  <a:lnTo>
                    <a:pt x="50" y="77"/>
                  </a:lnTo>
                  <a:lnTo>
                    <a:pt x="73" y="41"/>
                  </a:lnTo>
                  <a:lnTo>
                    <a:pt x="104" y="62"/>
                  </a:lnTo>
                  <a:lnTo>
                    <a:pt x="127" y="27"/>
                  </a:lnTo>
                  <a:lnTo>
                    <a:pt x="145" y="36"/>
                  </a:lnTo>
                  <a:lnTo>
                    <a:pt x="152" y="19"/>
                  </a:lnTo>
                  <a:lnTo>
                    <a:pt x="127" y="0"/>
                  </a:lnTo>
                  <a:lnTo>
                    <a:pt x="99" y="41"/>
                  </a:lnTo>
                  <a:lnTo>
                    <a:pt x="66" y="20"/>
                  </a:lnTo>
                  <a:lnTo>
                    <a:pt x="46" y="58"/>
                  </a:lnTo>
                  <a:lnTo>
                    <a:pt x="17" y="45"/>
                  </a:lnTo>
                  <a:lnTo>
                    <a:pt x="0" y="86"/>
                  </a:lnTo>
                  <a:close/>
                </a:path>
              </a:pathLst>
            </a:custGeom>
            <a:solidFill>
              <a:srgbClr val="FFFFFF"/>
            </a:solidFill>
            <a:ln w="9525">
              <a:noFill/>
              <a:round/>
              <a:headEnd/>
              <a:tailEnd/>
            </a:ln>
          </p:spPr>
          <p:txBody>
            <a:bodyPr/>
            <a:lstStyle/>
            <a:p>
              <a:endParaRPr lang="en-US"/>
            </a:p>
          </p:txBody>
        </p:sp>
        <p:sp>
          <p:nvSpPr>
            <p:cNvPr id="23563" name="Freeform 11"/>
            <p:cNvSpPr>
              <a:spLocks/>
            </p:cNvSpPr>
            <p:nvPr/>
          </p:nvSpPr>
          <p:spPr bwMode="auto">
            <a:xfrm>
              <a:off x="4525" y="938"/>
              <a:ext cx="113" cy="84"/>
            </a:xfrm>
            <a:custGeom>
              <a:avLst/>
              <a:gdLst>
                <a:gd name="T0" fmla="*/ 8 w 113"/>
                <a:gd name="T1" fmla="*/ 21 h 84"/>
                <a:gd name="T2" fmla="*/ 107 w 113"/>
                <a:gd name="T3" fmla="*/ 0 h 84"/>
                <a:gd name="T4" fmla="*/ 113 w 113"/>
                <a:gd name="T5" fmla="*/ 64 h 84"/>
                <a:gd name="T6" fmla="*/ 56 w 113"/>
                <a:gd name="T7" fmla="*/ 22 h 84"/>
                <a:gd name="T8" fmla="*/ 0 w 113"/>
                <a:gd name="T9" fmla="*/ 84 h 84"/>
                <a:gd name="T10" fmla="*/ 8 w 113"/>
                <a:gd name="T11" fmla="*/ 21 h 84"/>
                <a:gd name="T12" fmla="*/ 8 w 113"/>
                <a:gd name="T13" fmla="*/ 21 h 84"/>
                <a:gd name="T14" fmla="*/ 0 60000 65536"/>
                <a:gd name="T15" fmla="*/ 0 60000 65536"/>
                <a:gd name="T16" fmla="*/ 0 60000 65536"/>
                <a:gd name="T17" fmla="*/ 0 60000 65536"/>
                <a:gd name="T18" fmla="*/ 0 60000 65536"/>
                <a:gd name="T19" fmla="*/ 0 60000 65536"/>
                <a:gd name="T20" fmla="*/ 0 60000 65536"/>
                <a:gd name="T21" fmla="*/ 0 w 113"/>
                <a:gd name="T22" fmla="*/ 0 h 84"/>
                <a:gd name="T23" fmla="*/ 113 w 11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84">
                  <a:moveTo>
                    <a:pt x="8" y="21"/>
                  </a:moveTo>
                  <a:lnTo>
                    <a:pt x="107" y="0"/>
                  </a:lnTo>
                  <a:lnTo>
                    <a:pt x="113" y="64"/>
                  </a:lnTo>
                  <a:lnTo>
                    <a:pt x="56" y="22"/>
                  </a:lnTo>
                  <a:lnTo>
                    <a:pt x="0" y="84"/>
                  </a:lnTo>
                  <a:lnTo>
                    <a:pt x="8" y="21"/>
                  </a:lnTo>
                  <a:close/>
                </a:path>
              </a:pathLst>
            </a:custGeom>
            <a:solidFill>
              <a:srgbClr val="FFFFFF"/>
            </a:solidFill>
            <a:ln w="9525">
              <a:noFill/>
              <a:round/>
              <a:headEnd/>
              <a:tailEnd/>
            </a:ln>
          </p:spPr>
          <p:txBody>
            <a:bodyPr/>
            <a:lstStyle/>
            <a:p>
              <a:endParaRPr lang="en-US"/>
            </a:p>
          </p:txBody>
        </p:sp>
        <p:sp>
          <p:nvSpPr>
            <p:cNvPr id="23564" name="Freeform 12"/>
            <p:cNvSpPr>
              <a:spLocks/>
            </p:cNvSpPr>
            <p:nvPr/>
          </p:nvSpPr>
          <p:spPr bwMode="auto">
            <a:xfrm>
              <a:off x="4567" y="1094"/>
              <a:ext cx="34" cy="30"/>
            </a:xfrm>
            <a:custGeom>
              <a:avLst/>
              <a:gdLst>
                <a:gd name="T0" fmla="*/ 17 w 34"/>
                <a:gd name="T1" fmla="*/ 0 h 30"/>
                <a:gd name="T2" fmla="*/ 20 w 34"/>
                <a:gd name="T3" fmla="*/ 0 h 30"/>
                <a:gd name="T4" fmla="*/ 23 w 34"/>
                <a:gd name="T5" fmla="*/ 1 h 30"/>
                <a:gd name="T6" fmla="*/ 25 w 34"/>
                <a:gd name="T7" fmla="*/ 3 h 30"/>
                <a:gd name="T8" fmla="*/ 28 w 34"/>
                <a:gd name="T9" fmla="*/ 4 h 30"/>
                <a:gd name="T10" fmla="*/ 29 w 34"/>
                <a:gd name="T11" fmla="*/ 5 h 30"/>
                <a:gd name="T12" fmla="*/ 31 w 34"/>
                <a:gd name="T13" fmla="*/ 7 h 30"/>
                <a:gd name="T14" fmla="*/ 32 w 34"/>
                <a:gd name="T15" fmla="*/ 10 h 30"/>
                <a:gd name="T16" fmla="*/ 34 w 34"/>
                <a:gd name="T17" fmla="*/ 12 h 30"/>
                <a:gd name="T18" fmla="*/ 34 w 34"/>
                <a:gd name="T19" fmla="*/ 14 h 30"/>
                <a:gd name="T20" fmla="*/ 34 w 34"/>
                <a:gd name="T21" fmla="*/ 16 h 30"/>
                <a:gd name="T22" fmla="*/ 34 w 34"/>
                <a:gd name="T23" fmla="*/ 19 h 30"/>
                <a:gd name="T24" fmla="*/ 34 w 34"/>
                <a:gd name="T25" fmla="*/ 21 h 30"/>
                <a:gd name="T26" fmla="*/ 32 w 34"/>
                <a:gd name="T27" fmla="*/ 23 h 30"/>
                <a:gd name="T28" fmla="*/ 31 w 34"/>
                <a:gd name="T29" fmla="*/ 25 h 30"/>
                <a:gd name="T30" fmla="*/ 29 w 34"/>
                <a:gd name="T31" fmla="*/ 26 h 30"/>
                <a:gd name="T32" fmla="*/ 28 w 34"/>
                <a:gd name="T33" fmla="*/ 27 h 30"/>
                <a:gd name="T34" fmla="*/ 27 w 34"/>
                <a:gd name="T35" fmla="*/ 29 h 30"/>
                <a:gd name="T36" fmla="*/ 24 w 34"/>
                <a:gd name="T37" fmla="*/ 29 h 30"/>
                <a:gd name="T38" fmla="*/ 23 w 34"/>
                <a:gd name="T39" fmla="*/ 30 h 30"/>
                <a:gd name="T40" fmla="*/ 20 w 34"/>
                <a:gd name="T41" fmla="*/ 30 h 30"/>
                <a:gd name="T42" fmla="*/ 17 w 34"/>
                <a:gd name="T43" fmla="*/ 30 h 30"/>
                <a:gd name="T44" fmla="*/ 14 w 34"/>
                <a:gd name="T45" fmla="*/ 30 h 30"/>
                <a:gd name="T46" fmla="*/ 11 w 34"/>
                <a:gd name="T47" fmla="*/ 30 h 30"/>
                <a:gd name="T48" fmla="*/ 10 w 34"/>
                <a:gd name="T49" fmla="*/ 29 h 30"/>
                <a:gd name="T50" fmla="*/ 7 w 34"/>
                <a:gd name="T51" fmla="*/ 27 h 30"/>
                <a:gd name="T52" fmla="*/ 5 w 34"/>
                <a:gd name="T53" fmla="*/ 25 h 30"/>
                <a:gd name="T54" fmla="*/ 3 w 34"/>
                <a:gd name="T55" fmla="*/ 23 h 30"/>
                <a:gd name="T56" fmla="*/ 2 w 34"/>
                <a:gd name="T57" fmla="*/ 21 h 30"/>
                <a:gd name="T58" fmla="*/ 0 w 34"/>
                <a:gd name="T59" fmla="*/ 19 h 30"/>
                <a:gd name="T60" fmla="*/ 0 w 34"/>
                <a:gd name="T61" fmla="*/ 16 h 30"/>
                <a:gd name="T62" fmla="*/ 0 w 34"/>
                <a:gd name="T63" fmla="*/ 15 h 30"/>
                <a:gd name="T64" fmla="*/ 2 w 34"/>
                <a:gd name="T65" fmla="*/ 12 h 30"/>
                <a:gd name="T66" fmla="*/ 3 w 34"/>
                <a:gd name="T67" fmla="*/ 11 h 30"/>
                <a:gd name="T68" fmla="*/ 3 w 34"/>
                <a:gd name="T69" fmla="*/ 8 h 30"/>
                <a:gd name="T70" fmla="*/ 6 w 34"/>
                <a:gd name="T71" fmla="*/ 7 h 30"/>
                <a:gd name="T72" fmla="*/ 7 w 34"/>
                <a:gd name="T73" fmla="*/ 4 h 30"/>
                <a:gd name="T74" fmla="*/ 9 w 34"/>
                <a:gd name="T75" fmla="*/ 3 h 30"/>
                <a:gd name="T76" fmla="*/ 11 w 34"/>
                <a:gd name="T77" fmla="*/ 1 h 30"/>
                <a:gd name="T78" fmla="*/ 14 w 34"/>
                <a:gd name="T79" fmla="*/ 0 h 30"/>
                <a:gd name="T80" fmla="*/ 17 w 34"/>
                <a:gd name="T81" fmla="*/ 0 h 30"/>
                <a:gd name="T82" fmla="*/ 17 w 34"/>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30"/>
                <a:gd name="T128" fmla="*/ 34 w 34"/>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30">
                  <a:moveTo>
                    <a:pt x="17" y="0"/>
                  </a:moveTo>
                  <a:lnTo>
                    <a:pt x="20" y="0"/>
                  </a:lnTo>
                  <a:lnTo>
                    <a:pt x="23" y="1"/>
                  </a:lnTo>
                  <a:lnTo>
                    <a:pt x="25" y="3"/>
                  </a:lnTo>
                  <a:lnTo>
                    <a:pt x="28" y="4"/>
                  </a:lnTo>
                  <a:lnTo>
                    <a:pt x="29" y="5"/>
                  </a:lnTo>
                  <a:lnTo>
                    <a:pt x="31" y="7"/>
                  </a:lnTo>
                  <a:lnTo>
                    <a:pt x="32" y="10"/>
                  </a:lnTo>
                  <a:lnTo>
                    <a:pt x="34" y="12"/>
                  </a:lnTo>
                  <a:lnTo>
                    <a:pt x="34" y="14"/>
                  </a:lnTo>
                  <a:lnTo>
                    <a:pt x="34" y="16"/>
                  </a:lnTo>
                  <a:lnTo>
                    <a:pt x="34" y="19"/>
                  </a:lnTo>
                  <a:lnTo>
                    <a:pt x="34" y="21"/>
                  </a:lnTo>
                  <a:lnTo>
                    <a:pt x="32" y="23"/>
                  </a:lnTo>
                  <a:lnTo>
                    <a:pt x="31" y="25"/>
                  </a:lnTo>
                  <a:lnTo>
                    <a:pt x="29" y="26"/>
                  </a:lnTo>
                  <a:lnTo>
                    <a:pt x="28" y="27"/>
                  </a:lnTo>
                  <a:lnTo>
                    <a:pt x="27" y="29"/>
                  </a:lnTo>
                  <a:lnTo>
                    <a:pt x="24" y="29"/>
                  </a:lnTo>
                  <a:lnTo>
                    <a:pt x="23" y="30"/>
                  </a:lnTo>
                  <a:lnTo>
                    <a:pt x="20" y="30"/>
                  </a:lnTo>
                  <a:lnTo>
                    <a:pt x="17" y="30"/>
                  </a:lnTo>
                  <a:lnTo>
                    <a:pt x="14" y="30"/>
                  </a:lnTo>
                  <a:lnTo>
                    <a:pt x="11" y="30"/>
                  </a:lnTo>
                  <a:lnTo>
                    <a:pt x="10" y="29"/>
                  </a:lnTo>
                  <a:lnTo>
                    <a:pt x="7" y="27"/>
                  </a:lnTo>
                  <a:lnTo>
                    <a:pt x="5" y="25"/>
                  </a:lnTo>
                  <a:lnTo>
                    <a:pt x="3" y="23"/>
                  </a:lnTo>
                  <a:lnTo>
                    <a:pt x="2" y="21"/>
                  </a:lnTo>
                  <a:lnTo>
                    <a:pt x="0" y="19"/>
                  </a:lnTo>
                  <a:lnTo>
                    <a:pt x="0" y="16"/>
                  </a:lnTo>
                  <a:lnTo>
                    <a:pt x="0" y="15"/>
                  </a:lnTo>
                  <a:lnTo>
                    <a:pt x="2" y="12"/>
                  </a:lnTo>
                  <a:lnTo>
                    <a:pt x="3" y="11"/>
                  </a:lnTo>
                  <a:lnTo>
                    <a:pt x="3" y="8"/>
                  </a:lnTo>
                  <a:lnTo>
                    <a:pt x="6" y="7"/>
                  </a:lnTo>
                  <a:lnTo>
                    <a:pt x="7" y="4"/>
                  </a:lnTo>
                  <a:lnTo>
                    <a:pt x="9" y="3"/>
                  </a:lnTo>
                  <a:lnTo>
                    <a:pt x="11" y="1"/>
                  </a:lnTo>
                  <a:lnTo>
                    <a:pt x="14" y="0"/>
                  </a:lnTo>
                  <a:lnTo>
                    <a:pt x="17" y="0"/>
                  </a:lnTo>
                  <a:close/>
                </a:path>
              </a:pathLst>
            </a:custGeom>
            <a:solidFill>
              <a:srgbClr val="FFFFFF"/>
            </a:solidFill>
            <a:ln w="9525">
              <a:noFill/>
              <a:round/>
              <a:headEnd/>
              <a:tailEnd/>
            </a:ln>
          </p:spPr>
          <p:txBody>
            <a:bodyPr/>
            <a:lstStyle/>
            <a:p>
              <a:endParaRPr lang="en-US"/>
            </a:p>
          </p:txBody>
        </p:sp>
        <p:sp>
          <p:nvSpPr>
            <p:cNvPr id="23565" name="Freeform 13"/>
            <p:cNvSpPr>
              <a:spLocks/>
            </p:cNvSpPr>
            <p:nvPr/>
          </p:nvSpPr>
          <p:spPr bwMode="auto">
            <a:xfrm>
              <a:off x="4580" y="1266"/>
              <a:ext cx="29" cy="33"/>
            </a:xfrm>
            <a:custGeom>
              <a:avLst/>
              <a:gdLst>
                <a:gd name="T0" fmla="*/ 14 w 29"/>
                <a:gd name="T1" fmla="*/ 0 h 33"/>
                <a:gd name="T2" fmla="*/ 18 w 29"/>
                <a:gd name="T3" fmla="*/ 0 h 33"/>
                <a:gd name="T4" fmla="*/ 21 w 29"/>
                <a:gd name="T5" fmla="*/ 1 h 33"/>
                <a:gd name="T6" fmla="*/ 22 w 29"/>
                <a:gd name="T7" fmla="*/ 1 h 33"/>
                <a:gd name="T8" fmla="*/ 25 w 29"/>
                <a:gd name="T9" fmla="*/ 3 h 33"/>
                <a:gd name="T10" fmla="*/ 26 w 29"/>
                <a:gd name="T11" fmla="*/ 4 h 33"/>
                <a:gd name="T12" fmla="*/ 27 w 29"/>
                <a:gd name="T13" fmla="*/ 5 h 33"/>
                <a:gd name="T14" fmla="*/ 27 w 29"/>
                <a:gd name="T15" fmla="*/ 7 h 33"/>
                <a:gd name="T16" fmla="*/ 29 w 29"/>
                <a:gd name="T17" fmla="*/ 10 h 33"/>
                <a:gd name="T18" fmla="*/ 29 w 29"/>
                <a:gd name="T19" fmla="*/ 12 h 33"/>
                <a:gd name="T20" fmla="*/ 29 w 29"/>
                <a:gd name="T21" fmla="*/ 14 h 33"/>
                <a:gd name="T22" fmla="*/ 29 w 29"/>
                <a:gd name="T23" fmla="*/ 16 h 33"/>
                <a:gd name="T24" fmla="*/ 29 w 29"/>
                <a:gd name="T25" fmla="*/ 19 h 33"/>
                <a:gd name="T26" fmla="*/ 29 w 29"/>
                <a:gd name="T27" fmla="*/ 22 h 33"/>
                <a:gd name="T28" fmla="*/ 27 w 29"/>
                <a:gd name="T29" fmla="*/ 23 h 33"/>
                <a:gd name="T30" fmla="*/ 27 w 29"/>
                <a:gd name="T31" fmla="*/ 26 h 33"/>
                <a:gd name="T32" fmla="*/ 26 w 29"/>
                <a:gd name="T33" fmla="*/ 27 h 33"/>
                <a:gd name="T34" fmla="*/ 25 w 29"/>
                <a:gd name="T35" fmla="*/ 30 h 33"/>
                <a:gd name="T36" fmla="*/ 22 w 29"/>
                <a:gd name="T37" fmla="*/ 32 h 33"/>
                <a:gd name="T38" fmla="*/ 21 w 29"/>
                <a:gd name="T39" fmla="*/ 33 h 33"/>
                <a:gd name="T40" fmla="*/ 18 w 29"/>
                <a:gd name="T41" fmla="*/ 33 h 33"/>
                <a:gd name="T42" fmla="*/ 15 w 29"/>
                <a:gd name="T43" fmla="*/ 33 h 33"/>
                <a:gd name="T44" fmla="*/ 14 w 29"/>
                <a:gd name="T45" fmla="*/ 33 h 33"/>
                <a:gd name="T46" fmla="*/ 11 w 29"/>
                <a:gd name="T47" fmla="*/ 33 h 33"/>
                <a:gd name="T48" fmla="*/ 8 w 29"/>
                <a:gd name="T49" fmla="*/ 32 h 33"/>
                <a:gd name="T50" fmla="*/ 5 w 29"/>
                <a:gd name="T51" fmla="*/ 30 h 33"/>
                <a:gd name="T52" fmla="*/ 4 w 29"/>
                <a:gd name="T53" fmla="*/ 29 h 33"/>
                <a:gd name="T54" fmla="*/ 3 w 29"/>
                <a:gd name="T55" fmla="*/ 26 h 33"/>
                <a:gd name="T56" fmla="*/ 1 w 29"/>
                <a:gd name="T57" fmla="*/ 23 h 33"/>
                <a:gd name="T58" fmla="*/ 0 w 29"/>
                <a:gd name="T59" fmla="*/ 21 h 33"/>
                <a:gd name="T60" fmla="*/ 0 w 29"/>
                <a:gd name="T61" fmla="*/ 16 h 33"/>
                <a:gd name="T62" fmla="*/ 0 w 29"/>
                <a:gd name="T63" fmla="*/ 15 h 33"/>
                <a:gd name="T64" fmla="*/ 1 w 29"/>
                <a:gd name="T65" fmla="*/ 12 h 33"/>
                <a:gd name="T66" fmla="*/ 1 w 29"/>
                <a:gd name="T67" fmla="*/ 10 h 33"/>
                <a:gd name="T68" fmla="*/ 3 w 29"/>
                <a:gd name="T69" fmla="*/ 8 h 33"/>
                <a:gd name="T70" fmla="*/ 4 w 29"/>
                <a:gd name="T71" fmla="*/ 5 h 33"/>
                <a:gd name="T72" fmla="*/ 5 w 29"/>
                <a:gd name="T73" fmla="*/ 4 h 33"/>
                <a:gd name="T74" fmla="*/ 7 w 29"/>
                <a:gd name="T75" fmla="*/ 3 h 33"/>
                <a:gd name="T76" fmla="*/ 10 w 29"/>
                <a:gd name="T77" fmla="*/ 1 h 33"/>
                <a:gd name="T78" fmla="*/ 11 w 29"/>
                <a:gd name="T79" fmla="*/ 0 h 33"/>
                <a:gd name="T80" fmla="*/ 14 w 29"/>
                <a:gd name="T81" fmla="*/ 0 h 33"/>
                <a:gd name="T82" fmla="*/ 14 w 29"/>
                <a:gd name="T83" fmla="*/ 0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3"/>
                <a:gd name="T128" fmla="*/ 29 w 29"/>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3">
                  <a:moveTo>
                    <a:pt x="14" y="0"/>
                  </a:moveTo>
                  <a:lnTo>
                    <a:pt x="18" y="0"/>
                  </a:lnTo>
                  <a:lnTo>
                    <a:pt x="21" y="1"/>
                  </a:lnTo>
                  <a:lnTo>
                    <a:pt x="22" y="1"/>
                  </a:lnTo>
                  <a:lnTo>
                    <a:pt x="25" y="3"/>
                  </a:lnTo>
                  <a:lnTo>
                    <a:pt x="26" y="4"/>
                  </a:lnTo>
                  <a:lnTo>
                    <a:pt x="27" y="5"/>
                  </a:lnTo>
                  <a:lnTo>
                    <a:pt x="27" y="7"/>
                  </a:lnTo>
                  <a:lnTo>
                    <a:pt x="29" y="10"/>
                  </a:lnTo>
                  <a:lnTo>
                    <a:pt x="29" y="12"/>
                  </a:lnTo>
                  <a:lnTo>
                    <a:pt x="29" y="14"/>
                  </a:lnTo>
                  <a:lnTo>
                    <a:pt x="29" y="16"/>
                  </a:lnTo>
                  <a:lnTo>
                    <a:pt x="29" y="19"/>
                  </a:lnTo>
                  <a:lnTo>
                    <a:pt x="29" y="22"/>
                  </a:lnTo>
                  <a:lnTo>
                    <a:pt x="27" y="23"/>
                  </a:lnTo>
                  <a:lnTo>
                    <a:pt x="27" y="26"/>
                  </a:lnTo>
                  <a:lnTo>
                    <a:pt x="26" y="27"/>
                  </a:lnTo>
                  <a:lnTo>
                    <a:pt x="25" y="30"/>
                  </a:lnTo>
                  <a:lnTo>
                    <a:pt x="22" y="32"/>
                  </a:lnTo>
                  <a:lnTo>
                    <a:pt x="21" y="33"/>
                  </a:lnTo>
                  <a:lnTo>
                    <a:pt x="18" y="33"/>
                  </a:lnTo>
                  <a:lnTo>
                    <a:pt x="15" y="33"/>
                  </a:lnTo>
                  <a:lnTo>
                    <a:pt x="14" y="33"/>
                  </a:lnTo>
                  <a:lnTo>
                    <a:pt x="11" y="33"/>
                  </a:lnTo>
                  <a:lnTo>
                    <a:pt x="8" y="32"/>
                  </a:lnTo>
                  <a:lnTo>
                    <a:pt x="5" y="30"/>
                  </a:lnTo>
                  <a:lnTo>
                    <a:pt x="4" y="29"/>
                  </a:lnTo>
                  <a:lnTo>
                    <a:pt x="3" y="26"/>
                  </a:lnTo>
                  <a:lnTo>
                    <a:pt x="1" y="23"/>
                  </a:lnTo>
                  <a:lnTo>
                    <a:pt x="0" y="21"/>
                  </a:lnTo>
                  <a:lnTo>
                    <a:pt x="0" y="16"/>
                  </a:lnTo>
                  <a:lnTo>
                    <a:pt x="0" y="15"/>
                  </a:lnTo>
                  <a:lnTo>
                    <a:pt x="1" y="12"/>
                  </a:lnTo>
                  <a:lnTo>
                    <a:pt x="1" y="10"/>
                  </a:lnTo>
                  <a:lnTo>
                    <a:pt x="3" y="8"/>
                  </a:lnTo>
                  <a:lnTo>
                    <a:pt x="4" y="5"/>
                  </a:lnTo>
                  <a:lnTo>
                    <a:pt x="5" y="4"/>
                  </a:lnTo>
                  <a:lnTo>
                    <a:pt x="7" y="3"/>
                  </a:lnTo>
                  <a:lnTo>
                    <a:pt x="10" y="1"/>
                  </a:lnTo>
                  <a:lnTo>
                    <a:pt x="11" y="0"/>
                  </a:lnTo>
                  <a:lnTo>
                    <a:pt x="14" y="0"/>
                  </a:lnTo>
                  <a:close/>
                </a:path>
              </a:pathLst>
            </a:custGeom>
            <a:solidFill>
              <a:srgbClr val="FFFFFF"/>
            </a:solidFill>
            <a:ln w="9525">
              <a:noFill/>
              <a:round/>
              <a:headEnd/>
              <a:tailEnd/>
            </a:ln>
          </p:spPr>
          <p:txBody>
            <a:bodyPr/>
            <a:lstStyle/>
            <a:p>
              <a:endParaRPr lang="en-US"/>
            </a:p>
          </p:txBody>
        </p:sp>
        <p:sp>
          <p:nvSpPr>
            <p:cNvPr id="23566" name="Freeform 14"/>
            <p:cNvSpPr>
              <a:spLocks/>
            </p:cNvSpPr>
            <p:nvPr/>
          </p:nvSpPr>
          <p:spPr bwMode="auto">
            <a:xfrm>
              <a:off x="4437" y="1394"/>
              <a:ext cx="345" cy="41"/>
            </a:xfrm>
            <a:custGeom>
              <a:avLst/>
              <a:gdLst>
                <a:gd name="T0" fmla="*/ 345 w 345"/>
                <a:gd name="T1" fmla="*/ 23 h 41"/>
                <a:gd name="T2" fmla="*/ 344 w 345"/>
                <a:gd name="T3" fmla="*/ 21 h 41"/>
                <a:gd name="T4" fmla="*/ 338 w 345"/>
                <a:gd name="T5" fmla="*/ 15 h 41"/>
                <a:gd name="T6" fmla="*/ 331 w 345"/>
                <a:gd name="T7" fmla="*/ 8 h 41"/>
                <a:gd name="T8" fmla="*/ 322 w 345"/>
                <a:gd name="T9" fmla="*/ 3 h 41"/>
                <a:gd name="T10" fmla="*/ 312 w 345"/>
                <a:gd name="T11" fmla="*/ 0 h 41"/>
                <a:gd name="T12" fmla="*/ 302 w 345"/>
                <a:gd name="T13" fmla="*/ 1 h 41"/>
                <a:gd name="T14" fmla="*/ 296 w 345"/>
                <a:gd name="T15" fmla="*/ 5 h 41"/>
                <a:gd name="T16" fmla="*/ 287 w 345"/>
                <a:gd name="T17" fmla="*/ 11 h 41"/>
                <a:gd name="T18" fmla="*/ 279 w 345"/>
                <a:gd name="T19" fmla="*/ 15 h 41"/>
                <a:gd name="T20" fmla="*/ 271 w 345"/>
                <a:gd name="T21" fmla="*/ 16 h 41"/>
                <a:gd name="T22" fmla="*/ 263 w 345"/>
                <a:gd name="T23" fmla="*/ 15 h 41"/>
                <a:gd name="T24" fmla="*/ 253 w 345"/>
                <a:gd name="T25" fmla="*/ 11 h 41"/>
                <a:gd name="T26" fmla="*/ 243 w 345"/>
                <a:gd name="T27" fmla="*/ 5 h 41"/>
                <a:gd name="T28" fmla="*/ 231 w 345"/>
                <a:gd name="T29" fmla="*/ 1 h 41"/>
                <a:gd name="T30" fmla="*/ 214 w 345"/>
                <a:gd name="T31" fmla="*/ 0 h 41"/>
                <a:gd name="T32" fmla="*/ 205 w 345"/>
                <a:gd name="T33" fmla="*/ 3 h 41"/>
                <a:gd name="T34" fmla="*/ 195 w 345"/>
                <a:gd name="T35" fmla="*/ 10 h 41"/>
                <a:gd name="T36" fmla="*/ 184 w 345"/>
                <a:gd name="T37" fmla="*/ 16 h 41"/>
                <a:gd name="T38" fmla="*/ 173 w 345"/>
                <a:gd name="T39" fmla="*/ 22 h 41"/>
                <a:gd name="T40" fmla="*/ 164 w 345"/>
                <a:gd name="T41" fmla="*/ 25 h 41"/>
                <a:gd name="T42" fmla="*/ 153 w 345"/>
                <a:gd name="T43" fmla="*/ 22 h 41"/>
                <a:gd name="T44" fmla="*/ 139 w 345"/>
                <a:gd name="T45" fmla="*/ 16 h 41"/>
                <a:gd name="T46" fmla="*/ 124 w 345"/>
                <a:gd name="T47" fmla="*/ 11 h 41"/>
                <a:gd name="T48" fmla="*/ 110 w 345"/>
                <a:gd name="T49" fmla="*/ 5 h 41"/>
                <a:gd name="T50" fmla="*/ 99 w 345"/>
                <a:gd name="T51" fmla="*/ 3 h 41"/>
                <a:gd name="T52" fmla="*/ 89 w 345"/>
                <a:gd name="T53" fmla="*/ 5 h 41"/>
                <a:gd name="T54" fmla="*/ 80 w 345"/>
                <a:gd name="T55" fmla="*/ 11 h 41"/>
                <a:gd name="T56" fmla="*/ 70 w 345"/>
                <a:gd name="T57" fmla="*/ 18 h 41"/>
                <a:gd name="T58" fmla="*/ 60 w 345"/>
                <a:gd name="T59" fmla="*/ 23 h 41"/>
                <a:gd name="T60" fmla="*/ 52 w 345"/>
                <a:gd name="T61" fmla="*/ 25 h 41"/>
                <a:gd name="T62" fmla="*/ 45 w 345"/>
                <a:gd name="T63" fmla="*/ 23 h 41"/>
                <a:gd name="T64" fmla="*/ 38 w 345"/>
                <a:gd name="T65" fmla="*/ 22 h 41"/>
                <a:gd name="T66" fmla="*/ 34 w 345"/>
                <a:gd name="T67" fmla="*/ 19 h 41"/>
                <a:gd name="T68" fmla="*/ 29 w 345"/>
                <a:gd name="T69" fmla="*/ 16 h 41"/>
                <a:gd name="T70" fmla="*/ 20 w 345"/>
                <a:gd name="T71" fmla="*/ 15 h 41"/>
                <a:gd name="T72" fmla="*/ 14 w 345"/>
                <a:gd name="T73" fmla="*/ 18 h 41"/>
                <a:gd name="T74" fmla="*/ 7 w 345"/>
                <a:gd name="T75" fmla="*/ 25 h 41"/>
                <a:gd name="T76" fmla="*/ 3 w 345"/>
                <a:gd name="T77" fmla="*/ 32 h 41"/>
                <a:gd name="T78" fmla="*/ 1 w 345"/>
                <a:gd name="T79" fmla="*/ 38 h 41"/>
                <a:gd name="T80" fmla="*/ 0 w 345"/>
                <a:gd name="T81" fmla="*/ 41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41"/>
                <a:gd name="T125" fmla="*/ 345 w 345"/>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41">
                  <a:moveTo>
                    <a:pt x="0" y="41"/>
                  </a:moveTo>
                  <a:lnTo>
                    <a:pt x="345" y="23"/>
                  </a:lnTo>
                  <a:lnTo>
                    <a:pt x="344" y="21"/>
                  </a:lnTo>
                  <a:lnTo>
                    <a:pt x="341" y="19"/>
                  </a:lnTo>
                  <a:lnTo>
                    <a:pt x="338" y="15"/>
                  </a:lnTo>
                  <a:lnTo>
                    <a:pt x="335" y="12"/>
                  </a:lnTo>
                  <a:lnTo>
                    <a:pt x="331" y="8"/>
                  </a:lnTo>
                  <a:lnTo>
                    <a:pt x="327" y="5"/>
                  </a:lnTo>
                  <a:lnTo>
                    <a:pt x="322" y="3"/>
                  </a:lnTo>
                  <a:lnTo>
                    <a:pt x="318" y="1"/>
                  </a:lnTo>
                  <a:lnTo>
                    <a:pt x="312" y="0"/>
                  </a:lnTo>
                  <a:lnTo>
                    <a:pt x="308" y="1"/>
                  </a:lnTo>
                  <a:lnTo>
                    <a:pt x="302" y="1"/>
                  </a:lnTo>
                  <a:lnTo>
                    <a:pt x="298" y="4"/>
                  </a:lnTo>
                  <a:lnTo>
                    <a:pt x="296" y="5"/>
                  </a:lnTo>
                  <a:lnTo>
                    <a:pt x="291" y="8"/>
                  </a:lnTo>
                  <a:lnTo>
                    <a:pt x="287" y="11"/>
                  </a:lnTo>
                  <a:lnTo>
                    <a:pt x="283" y="14"/>
                  </a:lnTo>
                  <a:lnTo>
                    <a:pt x="279" y="15"/>
                  </a:lnTo>
                  <a:lnTo>
                    <a:pt x="275" y="16"/>
                  </a:lnTo>
                  <a:lnTo>
                    <a:pt x="271" y="16"/>
                  </a:lnTo>
                  <a:lnTo>
                    <a:pt x="267" y="16"/>
                  </a:lnTo>
                  <a:lnTo>
                    <a:pt x="263" y="15"/>
                  </a:lnTo>
                  <a:lnTo>
                    <a:pt x="258" y="12"/>
                  </a:lnTo>
                  <a:lnTo>
                    <a:pt x="253" y="11"/>
                  </a:lnTo>
                  <a:lnTo>
                    <a:pt x="249" y="8"/>
                  </a:lnTo>
                  <a:lnTo>
                    <a:pt x="243" y="5"/>
                  </a:lnTo>
                  <a:lnTo>
                    <a:pt x="238" y="3"/>
                  </a:lnTo>
                  <a:lnTo>
                    <a:pt x="231" y="1"/>
                  </a:lnTo>
                  <a:lnTo>
                    <a:pt x="223" y="0"/>
                  </a:lnTo>
                  <a:lnTo>
                    <a:pt x="214" y="0"/>
                  </a:lnTo>
                  <a:lnTo>
                    <a:pt x="210" y="1"/>
                  </a:lnTo>
                  <a:lnTo>
                    <a:pt x="205" y="3"/>
                  </a:lnTo>
                  <a:lnTo>
                    <a:pt x="199" y="5"/>
                  </a:lnTo>
                  <a:lnTo>
                    <a:pt x="195" y="10"/>
                  </a:lnTo>
                  <a:lnTo>
                    <a:pt x="190" y="12"/>
                  </a:lnTo>
                  <a:lnTo>
                    <a:pt x="184" y="16"/>
                  </a:lnTo>
                  <a:lnTo>
                    <a:pt x="179" y="19"/>
                  </a:lnTo>
                  <a:lnTo>
                    <a:pt x="173" y="22"/>
                  </a:lnTo>
                  <a:lnTo>
                    <a:pt x="169" y="25"/>
                  </a:lnTo>
                  <a:lnTo>
                    <a:pt x="164" y="25"/>
                  </a:lnTo>
                  <a:lnTo>
                    <a:pt x="158" y="25"/>
                  </a:lnTo>
                  <a:lnTo>
                    <a:pt x="153" y="22"/>
                  </a:lnTo>
                  <a:lnTo>
                    <a:pt x="146" y="21"/>
                  </a:lnTo>
                  <a:lnTo>
                    <a:pt x="139" y="16"/>
                  </a:lnTo>
                  <a:lnTo>
                    <a:pt x="132" y="14"/>
                  </a:lnTo>
                  <a:lnTo>
                    <a:pt x="124" y="11"/>
                  </a:lnTo>
                  <a:lnTo>
                    <a:pt x="117" y="8"/>
                  </a:lnTo>
                  <a:lnTo>
                    <a:pt x="110" y="5"/>
                  </a:lnTo>
                  <a:lnTo>
                    <a:pt x="104" y="4"/>
                  </a:lnTo>
                  <a:lnTo>
                    <a:pt x="99" y="3"/>
                  </a:lnTo>
                  <a:lnTo>
                    <a:pt x="93" y="4"/>
                  </a:lnTo>
                  <a:lnTo>
                    <a:pt x="89" y="5"/>
                  </a:lnTo>
                  <a:lnTo>
                    <a:pt x="84" y="8"/>
                  </a:lnTo>
                  <a:lnTo>
                    <a:pt x="80" y="11"/>
                  </a:lnTo>
                  <a:lnTo>
                    <a:pt x="74" y="14"/>
                  </a:lnTo>
                  <a:lnTo>
                    <a:pt x="70" y="18"/>
                  </a:lnTo>
                  <a:lnTo>
                    <a:pt x="66" y="21"/>
                  </a:lnTo>
                  <a:lnTo>
                    <a:pt x="60" y="23"/>
                  </a:lnTo>
                  <a:lnTo>
                    <a:pt x="56" y="25"/>
                  </a:lnTo>
                  <a:lnTo>
                    <a:pt x="52" y="25"/>
                  </a:lnTo>
                  <a:lnTo>
                    <a:pt x="48" y="25"/>
                  </a:lnTo>
                  <a:lnTo>
                    <a:pt x="45" y="23"/>
                  </a:lnTo>
                  <a:lnTo>
                    <a:pt x="41" y="23"/>
                  </a:lnTo>
                  <a:lnTo>
                    <a:pt x="38" y="22"/>
                  </a:lnTo>
                  <a:lnTo>
                    <a:pt x="37" y="21"/>
                  </a:lnTo>
                  <a:lnTo>
                    <a:pt x="34" y="19"/>
                  </a:lnTo>
                  <a:lnTo>
                    <a:pt x="31" y="18"/>
                  </a:lnTo>
                  <a:lnTo>
                    <a:pt x="29" y="16"/>
                  </a:lnTo>
                  <a:lnTo>
                    <a:pt x="25" y="15"/>
                  </a:lnTo>
                  <a:lnTo>
                    <a:pt x="20" y="15"/>
                  </a:lnTo>
                  <a:lnTo>
                    <a:pt x="16" y="16"/>
                  </a:lnTo>
                  <a:lnTo>
                    <a:pt x="14" y="18"/>
                  </a:lnTo>
                  <a:lnTo>
                    <a:pt x="9" y="21"/>
                  </a:lnTo>
                  <a:lnTo>
                    <a:pt x="7" y="25"/>
                  </a:lnTo>
                  <a:lnTo>
                    <a:pt x="5" y="29"/>
                  </a:lnTo>
                  <a:lnTo>
                    <a:pt x="3" y="32"/>
                  </a:lnTo>
                  <a:lnTo>
                    <a:pt x="1" y="36"/>
                  </a:lnTo>
                  <a:lnTo>
                    <a:pt x="1" y="38"/>
                  </a:lnTo>
                  <a:lnTo>
                    <a:pt x="0" y="41"/>
                  </a:lnTo>
                  <a:close/>
                </a:path>
              </a:pathLst>
            </a:custGeom>
            <a:solidFill>
              <a:srgbClr val="FFFFFF"/>
            </a:solidFill>
            <a:ln w="9525">
              <a:noFill/>
              <a:round/>
              <a:headEnd/>
              <a:tailEnd/>
            </a:ln>
          </p:spPr>
          <p:txBody>
            <a:bodyPr/>
            <a:lstStyle/>
            <a:p>
              <a:endParaRPr lang="en-US"/>
            </a:p>
          </p:txBody>
        </p:sp>
        <p:sp>
          <p:nvSpPr>
            <p:cNvPr id="23567" name="Freeform 15"/>
            <p:cNvSpPr>
              <a:spLocks/>
            </p:cNvSpPr>
            <p:nvPr/>
          </p:nvSpPr>
          <p:spPr bwMode="auto">
            <a:xfrm>
              <a:off x="4435" y="1460"/>
              <a:ext cx="88" cy="74"/>
            </a:xfrm>
            <a:custGeom>
              <a:avLst/>
              <a:gdLst>
                <a:gd name="T0" fmla="*/ 73 w 88"/>
                <a:gd name="T1" fmla="*/ 0 h 74"/>
                <a:gd name="T2" fmla="*/ 88 w 88"/>
                <a:gd name="T3" fmla="*/ 11 h 74"/>
                <a:gd name="T4" fmla="*/ 87 w 88"/>
                <a:gd name="T5" fmla="*/ 12 h 74"/>
                <a:gd name="T6" fmla="*/ 84 w 88"/>
                <a:gd name="T7" fmla="*/ 16 h 74"/>
                <a:gd name="T8" fmla="*/ 80 w 88"/>
                <a:gd name="T9" fmla="*/ 22 h 74"/>
                <a:gd name="T10" fmla="*/ 75 w 88"/>
                <a:gd name="T11" fmla="*/ 29 h 74"/>
                <a:gd name="T12" fmla="*/ 66 w 88"/>
                <a:gd name="T13" fmla="*/ 37 h 74"/>
                <a:gd name="T14" fmla="*/ 58 w 88"/>
                <a:gd name="T15" fmla="*/ 47 h 74"/>
                <a:gd name="T16" fmla="*/ 47 w 88"/>
                <a:gd name="T17" fmla="*/ 55 h 74"/>
                <a:gd name="T18" fmla="*/ 36 w 88"/>
                <a:gd name="T19" fmla="*/ 62 h 74"/>
                <a:gd name="T20" fmla="*/ 24 w 88"/>
                <a:gd name="T21" fmla="*/ 69 h 74"/>
                <a:gd name="T22" fmla="*/ 10 w 88"/>
                <a:gd name="T23" fmla="*/ 74 h 74"/>
                <a:gd name="T24" fmla="*/ 0 w 88"/>
                <a:gd name="T25" fmla="*/ 65 h 74"/>
                <a:gd name="T26" fmla="*/ 2 w 88"/>
                <a:gd name="T27" fmla="*/ 65 h 74"/>
                <a:gd name="T28" fmla="*/ 7 w 88"/>
                <a:gd name="T29" fmla="*/ 62 h 74"/>
                <a:gd name="T30" fmla="*/ 13 w 88"/>
                <a:gd name="T31" fmla="*/ 59 h 74"/>
                <a:gd name="T32" fmla="*/ 21 w 88"/>
                <a:gd name="T33" fmla="*/ 54 h 74"/>
                <a:gd name="T34" fmla="*/ 31 w 88"/>
                <a:gd name="T35" fmla="*/ 48 h 74"/>
                <a:gd name="T36" fmla="*/ 40 w 88"/>
                <a:gd name="T37" fmla="*/ 41 h 74"/>
                <a:gd name="T38" fmla="*/ 51 w 88"/>
                <a:gd name="T39" fmla="*/ 33 h 74"/>
                <a:gd name="T40" fmla="*/ 60 w 88"/>
                <a:gd name="T41" fmla="*/ 23 h 74"/>
                <a:gd name="T42" fmla="*/ 68 w 88"/>
                <a:gd name="T43" fmla="*/ 12 h 74"/>
                <a:gd name="T44" fmla="*/ 73 w 88"/>
                <a:gd name="T45" fmla="*/ 0 h 74"/>
                <a:gd name="T46" fmla="*/ 73 w 88"/>
                <a:gd name="T47" fmla="*/ 0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74"/>
                <a:gd name="T74" fmla="*/ 88 w 88"/>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74">
                  <a:moveTo>
                    <a:pt x="73" y="0"/>
                  </a:moveTo>
                  <a:lnTo>
                    <a:pt x="88" y="11"/>
                  </a:lnTo>
                  <a:lnTo>
                    <a:pt x="87" y="12"/>
                  </a:lnTo>
                  <a:lnTo>
                    <a:pt x="84" y="16"/>
                  </a:lnTo>
                  <a:lnTo>
                    <a:pt x="80" y="22"/>
                  </a:lnTo>
                  <a:lnTo>
                    <a:pt x="75" y="29"/>
                  </a:lnTo>
                  <a:lnTo>
                    <a:pt x="66" y="37"/>
                  </a:lnTo>
                  <a:lnTo>
                    <a:pt x="58" y="47"/>
                  </a:lnTo>
                  <a:lnTo>
                    <a:pt x="47" y="55"/>
                  </a:lnTo>
                  <a:lnTo>
                    <a:pt x="36" y="62"/>
                  </a:lnTo>
                  <a:lnTo>
                    <a:pt x="24" y="69"/>
                  </a:lnTo>
                  <a:lnTo>
                    <a:pt x="10" y="74"/>
                  </a:lnTo>
                  <a:lnTo>
                    <a:pt x="0" y="65"/>
                  </a:lnTo>
                  <a:lnTo>
                    <a:pt x="2" y="65"/>
                  </a:lnTo>
                  <a:lnTo>
                    <a:pt x="7" y="62"/>
                  </a:lnTo>
                  <a:lnTo>
                    <a:pt x="13" y="59"/>
                  </a:lnTo>
                  <a:lnTo>
                    <a:pt x="21" y="54"/>
                  </a:lnTo>
                  <a:lnTo>
                    <a:pt x="31" y="48"/>
                  </a:lnTo>
                  <a:lnTo>
                    <a:pt x="40" y="41"/>
                  </a:lnTo>
                  <a:lnTo>
                    <a:pt x="51" y="33"/>
                  </a:lnTo>
                  <a:lnTo>
                    <a:pt x="60" y="23"/>
                  </a:lnTo>
                  <a:lnTo>
                    <a:pt x="68" y="12"/>
                  </a:lnTo>
                  <a:lnTo>
                    <a:pt x="73" y="0"/>
                  </a:lnTo>
                  <a:close/>
                </a:path>
              </a:pathLst>
            </a:custGeom>
            <a:solidFill>
              <a:srgbClr val="FFFFFF"/>
            </a:solidFill>
            <a:ln w="9525">
              <a:noFill/>
              <a:round/>
              <a:headEnd/>
              <a:tailEnd/>
            </a:ln>
          </p:spPr>
          <p:txBody>
            <a:bodyPr/>
            <a:lstStyle/>
            <a:p>
              <a:endParaRPr lang="en-US"/>
            </a:p>
          </p:txBody>
        </p:sp>
        <p:sp>
          <p:nvSpPr>
            <p:cNvPr id="23568" name="Freeform 16"/>
            <p:cNvSpPr>
              <a:spLocks/>
            </p:cNvSpPr>
            <p:nvPr/>
          </p:nvSpPr>
          <p:spPr bwMode="auto">
            <a:xfrm>
              <a:off x="4554" y="879"/>
              <a:ext cx="44" cy="15"/>
            </a:xfrm>
            <a:custGeom>
              <a:avLst/>
              <a:gdLst>
                <a:gd name="T0" fmla="*/ 2 w 44"/>
                <a:gd name="T1" fmla="*/ 0 h 15"/>
                <a:gd name="T2" fmla="*/ 0 w 44"/>
                <a:gd name="T3" fmla="*/ 7 h 15"/>
                <a:gd name="T4" fmla="*/ 1 w 44"/>
                <a:gd name="T5" fmla="*/ 7 h 15"/>
                <a:gd name="T6" fmla="*/ 2 w 44"/>
                <a:gd name="T7" fmla="*/ 8 h 15"/>
                <a:gd name="T8" fmla="*/ 7 w 44"/>
                <a:gd name="T9" fmla="*/ 10 h 15"/>
                <a:gd name="T10" fmla="*/ 11 w 44"/>
                <a:gd name="T11" fmla="*/ 11 h 15"/>
                <a:gd name="T12" fmla="*/ 16 w 44"/>
                <a:gd name="T13" fmla="*/ 13 h 15"/>
                <a:gd name="T14" fmla="*/ 22 w 44"/>
                <a:gd name="T15" fmla="*/ 14 h 15"/>
                <a:gd name="T16" fmla="*/ 27 w 44"/>
                <a:gd name="T17" fmla="*/ 15 h 15"/>
                <a:gd name="T18" fmla="*/ 33 w 44"/>
                <a:gd name="T19" fmla="*/ 15 h 15"/>
                <a:gd name="T20" fmla="*/ 38 w 44"/>
                <a:gd name="T21" fmla="*/ 15 h 15"/>
                <a:gd name="T22" fmla="*/ 44 w 44"/>
                <a:gd name="T23" fmla="*/ 14 h 15"/>
                <a:gd name="T24" fmla="*/ 44 w 44"/>
                <a:gd name="T25" fmla="*/ 6 h 15"/>
                <a:gd name="T26" fmla="*/ 44 w 44"/>
                <a:gd name="T27" fmla="*/ 6 h 15"/>
                <a:gd name="T28" fmla="*/ 41 w 44"/>
                <a:gd name="T29" fmla="*/ 6 h 15"/>
                <a:gd name="T30" fmla="*/ 38 w 44"/>
                <a:gd name="T31" fmla="*/ 6 h 15"/>
                <a:gd name="T32" fmla="*/ 34 w 44"/>
                <a:gd name="T33" fmla="*/ 6 h 15"/>
                <a:gd name="T34" fmla="*/ 30 w 44"/>
                <a:gd name="T35" fmla="*/ 6 h 15"/>
                <a:gd name="T36" fmla="*/ 24 w 44"/>
                <a:gd name="T37" fmla="*/ 6 h 15"/>
                <a:gd name="T38" fmla="*/ 19 w 44"/>
                <a:gd name="T39" fmla="*/ 6 h 15"/>
                <a:gd name="T40" fmla="*/ 13 w 44"/>
                <a:gd name="T41" fmla="*/ 4 h 15"/>
                <a:gd name="T42" fmla="*/ 8 w 44"/>
                <a:gd name="T43" fmla="*/ 3 h 15"/>
                <a:gd name="T44" fmla="*/ 2 w 44"/>
                <a:gd name="T45" fmla="*/ 0 h 15"/>
                <a:gd name="T46" fmla="*/ 2 w 44"/>
                <a:gd name="T47" fmla="*/ 0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5"/>
                <a:gd name="T74" fmla="*/ 44 w 44"/>
                <a:gd name="T75" fmla="*/ 15 h 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5">
                  <a:moveTo>
                    <a:pt x="2" y="0"/>
                  </a:moveTo>
                  <a:lnTo>
                    <a:pt x="0" y="7"/>
                  </a:lnTo>
                  <a:lnTo>
                    <a:pt x="1" y="7"/>
                  </a:lnTo>
                  <a:lnTo>
                    <a:pt x="2" y="8"/>
                  </a:lnTo>
                  <a:lnTo>
                    <a:pt x="7" y="10"/>
                  </a:lnTo>
                  <a:lnTo>
                    <a:pt x="11" y="11"/>
                  </a:lnTo>
                  <a:lnTo>
                    <a:pt x="16" y="13"/>
                  </a:lnTo>
                  <a:lnTo>
                    <a:pt x="22" y="14"/>
                  </a:lnTo>
                  <a:lnTo>
                    <a:pt x="27" y="15"/>
                  </a:lnTo>
                  <a:lnTo>
                    <a:pt x="33" y="15"/>
                  </a:lnTo>
                  <a:lnTo>
                    <a:pt x="38" y="15"/>
                  </a:lnTo>
                  <a:lnTo>
                    <a:pt x="44" y="14"/>
                  </a:lnTo>
                  <a:lnTo>
                    <a:pt x="44" y="6"/>
                  </a:lnTo>
                  <a:lnTo>
                    <a:pt x="41" y="6"/>
                  </a:lnTo>
                  <a:lnTo>
                    <a:pt x="38" y="6"/>
                  </a:lnTo>
                  <a:lnTo>
                    <a:pt x="34" y="6"/>
                  </a:lnTo>
                  <a:lnTo>
                    <a:pt x="30" y="6"/>
                  </a:lnTo>
                  <a:lnTo>
                    <a:pt x="24" y="6"/>
                  </a:lnTo>
                  <a:lnTo>
                    <a:pt x="19" y="6"/>
                  </a:lnTo>
                  <a:lnTo>
                    <a:pt x="13" y="4"/>
                  </a:lnTo>
                  <a:lnTo>
                    <a:pt x="8" y="3"/>
                  </a:lnTo>
                  <a:lnTo>
                    <a:pt x="2" y="0"/>
                  </a:lnTo>
                  <a:close/>
                </a:path>
              </a:pathLst>
            </a:custGeom>
            <a:solidFill>
              <a:srgbClr val="FFFFFF"/>
            </a:solidFill>
            <a:ln w="9525">
              <a:noFill/>
              <a:round/>
              <a:headEnd/>
              <a:tailEnd/>
            </a:ln>
          </p:spPr>
          <p:txBody>
            <a:bodyPr/>
            <a:lstStyle/>
            <a:p>
              <a:endParaRPr lang="en-US"/>
            </a:p>
          </p:txBody>
        </p:sp>
        <p:sp>
          <p:nvSpPr>
            <p:cNvPr id="23569" name="Freeform 17"/>
            <p:cNvSpPr>
              <a:spLocks/>
            </p:cNvSpPr>
            <p:nvPr/>
          </p:nvSpPr>
          <p:spPr bwMode="auto">
            <a:xfrm>
              <a:off x="4504" y="695"/>
              <a:ext cx="18" cy="60"/>
            </a:xfrm>
            <a:custGeom>
              <a:avLst/>
              <a:gdLst>
                <a:gd name="T0" fmla="*/ 18 w 18"/>
                <a:gd name="T1" fmla="*/ 60 h 60"/>
                <a:gd name="T2" fmla="*/ 18 w 18"/>
                <a:gd name="T3" fmla="*/ 55 h 60"/>
                <a:gd name="T4" fmla="*/ 17 w 18"/>
                <a:gd name="T5" fmla="*/ 49 h 60"/>
                <a:gd name="T6" fmla="*/ 17 w 18"/>
                <a:gd name="T7" fmla="*/ 44 h 60"/>
                <a:gd name="T8" fmla="*/ 15 w 18"/>
                <a:gd name="T9" fmla="*/ 37 h 60"/>
                <a:gd name="T10" fmla="*/ 15 w 18"/>
                <a:gd name="T11" fmla="*/ 30 h 60"/>
                <a:gd name="T12" fmla="*/ 14 w 18"/>
                <a:gd name="T13" fmla="*/ 23 h 60"/>
                <a:gd name="T14" fmla="*/ 14 w 18"/>
                <a:gd name="T15" fmla="*/ 18 h 60"/>
                <a:gd name="T16" fmla="*/ 14 w 18"/>
                <a:gd name="T17" fmla="*/ 11 h 60"/>
                <a:gd name="T18" fmla="*/ 13 w 18"/>
                <a:gd name="T19" fmla="*/ 5 h 60"/>
                <a:gd name="T20" fmla="*/ 13 w 18"/>
                <a:gd name="T21" fmla="*/ 0 h 60"/>
                <a:gd name="T22" fmla="*/ 0 w 18"/>
                <a:gd name="T23" fmla="*/ 3 h 60"/>
                <a:gd name="T24" fmla="*/ 0 w 18"/>
                <a:gd name="T25" fmla="*/ 8 h 60"/>
                <a:gd name="T26" fmla="*/ 2 w 18"/>
                <a:gd name="T27" fmla="*/ 14 h 60"/>
                <a:gd name="T28" fmla="*/ 2 w 18"/>
                <a:gd name="T29" fmla="*/ 19 h 60"/>
                <a:gd name="T30" fmla="*/ 3 w 18"/>
                <a:gd name="T31" fmla="*/ 26 h 60"/>
                <a:gd name="T32" fmla="*/ 3 w 18"/>
                <a:gd name="T33" fmla="*/ 31 h 60"/>
                <a:gd name="T34" fmla="*/ 4 w 18"/>
                <a:gd name="T35" fmla="*/ 38 h 60"/>
                <a:gd name="T36" fmla="*/ 4 w 18"/>
                <a:gd name="T37" fmla="*/ 44 h 60"/>
                <a:gd name="T38" fmla="*/ 6 w 18"/>
                <a:gd name="T39" fmla="*/ 51 h 60"/>
                <a:gd name="T40" fmla="*/ 7 w 18"/>
                <a:gd name="T41" fmla="*/ 56 h 60"/>
                <a:gd name="T42" fmla="*/ 7 w 18"/>
                <a:gd name="T43" fmla="*/ 60 h 60"/>
                <a:gd name="T44" fmla="*/ 18 w 18"/>
                <a:gd name="T45" fmla="*/ 60 h 60"/>
                <a:gd name="T46" fmla="*/ 18 w 18"/>
                <a:gd name="T47" fmla="*/ 6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
                <a:gd name="T73" fmla="*/ 0 h 60"/>
                <a:gd name="T74" fmla="*/ 18 w 18"/>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 h="60">
                  <a:moveTo>
                    <a:pt x="18" y="60"/>
                  </a:moveTo>
                  <a:lnTo>
                    <a:pt x="18" y="55"/>
                  </a:lnTo>
                  <a:lnTo>
                    <a:pt x="17" y="49"/>
                  </a:lnTo>
                  <a:lnTo>
                    <a:pt x="17" y="44"/>
                  </a:lnTo>
                  <a:lnTo>
                    <a:pt x="15" y="37"/>
                  </a:lnTo>
                  <a:lnTo>
                    <a:pt x="15" y="30"/>
                  </a:lnTo>
                  <a:lnTo>
                    <a:pt x="14" y="23"/>
                  </a:lnTo>
                  <a:lnTo>
                    <a:pt x="14" y="18"/>
                  </a:lnTo>
                  <a:lnTo>
                    <a:pt x="14" y="11"/>
                  </a:lnTo>
                  <a:lnTo>
                    <a:pt x="13" y="5"/>
                  </a:lnTo>
                  <a:lnTo>
                    <a:pt x="13" y="0"/>
                  </a:lnTo>
                  <a:lnTo>
                    <a:pt x="0" y="3"/>
                  </a:lnTo>
                  <a:lnTo>
                    <a:pt x="0" y="8"/>
                  </a:lnTo>
                  <a:lnTo>
                    <a:pt x="2" y="14"/>
                  </a:lnTo>
                  <a:lnTo>
                    <a:pt x="2" y="19"/>
                  </a:lnTo>
                  <a:lnTo>
                    <a:pt x="3" y="26"/>
                  </a:lnTo>
                  <a:lnTo>
                    <a:pt x="3" y="31"/>
                  </a:lnTo>
                  <a:lnTo>
                    <a:pt x="4" y="38"/>
                  </a:lnTo>
                  <a:lnTo>
                    <a:pt x="4" y="44"/>
                  </a:lnTo>
                  <a:lnTo>
                    <a:pt x="6" y="51"/>
                  </a:lnTo>
                  <a:lnTo>
                    <a:pt x="7" y="56"/>
                  </a:lnTo>
                  <a:lnTo>
                    <a:pt x="7" y="60"/>
                  </a:lnTo>
                  <a:lnTo>
                    <a:pt x="18" y="60"/>
                  </a:lnTo>
                  <a:close/>
                </a:path>
              </a:pathLst>
            </a:custGeom>
            <a:solidFill>
              <a:srgbClr val="FFFFFF"/>
            </a:solidFill>
            <a:ln w="9525">
              <a:noFill/>
              <a:round/>
              <a:headEnd/>
              <a:tailEnd/>
            </a:ln>
          </p:spPr>
          <p:txBody>
            <a:bodyPr/>
            <a:lstStyle/>
            <a:p>
              <a:endParaRPr lang="en-US"/>
            </a:p>
          </p:txBody>
        </p:sp>
        <p:sp>
          <p:nvSpPr>
            <p:cNvPr id="23570" name="Freeform 18"/>
            <p:cNvSpPr>
              <a:spLocks/>
            </p:cNvSpPr>
            <p:nvPr/>
          </p:nvSpPr>
          <p:spPr bwMode="auto">
            <a:xfrm>
              <a:off x="4607" y="676"/>
              <a:ext cx="21" cy="64"/>
            </a:xfrm>
            <a:custGeom>
              <a:avLst/>
              <a:gdLst>
                <a:gd name="T0" fmla="*/ 21 w 21"/>
                <a:gd name="T1" fmla="*/ 63 h 64"/>
                <a:gd name="T2" fmla="*/ 20 w 21"/>
                <a:gd name="T3" fmla="*/ 56 h 64"/>
                <a:gd name="T4" fmla="*/ 20 w 21"/>
                <a:gd name="T5" fmla="*/ 49 h 64"/>
                <a:gd name="T6" fmla="*/ 18 w 21"/>
                <a:gd name="T7" fmla="*/ 44 h 64"/>
                <a:gd name="T8" fmla="*/ 18 w 21"/>
                <a:gd name="T9" fmla="*/ 37 h 64"/>
                <a:gd name="T10" fmla="*/ 17 w 21"/>
                <a:gd name="T11" fmla="*/ 31 h 64"/>
                <a:gd name="T12" fmla="*/ 17 w 21"/>
                <a:gd name="T13" fmla="*/ 26 h 64"/>
                <a:gd name="T14" fmla="*/ 16 w 21"/>
                <a:gd name="T15" fmla="*/ 20 h 64"/>
                <a:gd name="T16" fmla="*/ 16 w 21"/>
                <a:gd name="T17" fmla="*/ 13 h 64"/>
                <a:gd name="T18" fmla="*/ 13 w 21"/>
                <a:gd name="T19" fmla="*/ 6 h 64"/>
                <a:gd name="T20" fmla="*/ 11 w 21"/>
                <a:gd name="T21" fmla="*/ 0 h 64"/>
                <a:gd name="T22" fmla="*/ 0 w 21"/>
                <a:gd name="T23" fmla="*/ 0 h 64"/>
                <a:gd name="T24" fmla="*/ 2 w 21"/>
                <a:gd name="T25" fmla="*/ 8 h 64"/>
                <a:gd name="T26" fmla="*/ 2 w 21"/>
                <a:gd name="T27" fmla="*/ 15 h 64"/>
                <a:gd name="T28" fmla="*/ 3 w 21"/>
                <a:gd name="T29" fmla="*/ 22 h 64"/>
                <a:gd name="T30" fmla="*/ 5 w 21"/>
                <a:gd name="T31" fmla="*/ 27 h 64"/>
                <a:gd name="T32" fmla="*/ 5 w 21"/>
                <a:gd name="T33" fmla="*/ 34 h 64"/>
                <a:gd name="T34" fmla="*/ 6 w 21"/>
                <a:gd name="T35" fmla="*/ 39 h 64"/>
                <a:gd name="T36" fmla="*/ 6 w 21"/>
                <a:gd name="T37" fmla="*/ 45 h 64"/>
                <a:gd name="T38" fmla="*/ 7 w 21"/>
                <a:gd name="T39" fmla="*/ 50 h 64"/>
                <a:gd name="T40" fmla="*/ 7 w 21"/>
                <a:gd name="T41" fmla="*/ 57 h 64"/>
                <a:gd name="T42" fmla="*/ 9 w 21"/>
                <a:gd name="T43" fmla="*/ 64 h 64"/>
                <a:gd name="T44" fmla="*/ 21 w 21"/>
                <a:gd name="T45" fmla="*/ 63 h 64"/>
                <a:gd name="T46" fmla="*/ 21 w 21"/>
                <a:gd name="T47" fmla="*/ 63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64"/>
                <a:gd name="T74" fmla="*/ 21 w 21"/>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64">
                  <a:moveTo>
                    <a:pt x="21" y="63"/>
                  </a:moveTo>
                  <a:lnTo>
                    <a:pt x="20" y="56"/>
                  </a:lnTo>
                  <a:lnTo>
                    <a:pt x="20" y="49"/>
                  </a:lnTo>
                  <a:lnTo>
                    <a:pt x="18" y="44"/>
                  </a:lnTo>
                  <a:lnTo>
                    <a:pt x="18" y="37"/>
                  </a:lnTo>
                  <a:lnTo>
                    <a:pt x="17" y="31"/>
                  </a:lnTo>
                  <a:lnTo>
                    <a:pt x="17" y="26"/>
                  </a:lnTo>
                  <a:lnTo>
                    <a:pt x="16" y="20"/>
                  </a:lnTo>
                  <a:lnTo>
                    <a:pt x="16" y="13"/>
                  </a:lnTo>
                  <a:lnTo>
                    <a:pt x="13" y="6"/>
                  </a:lnTo>
                  <a:lnTo>
                    <a:pt x="11" y="0"/>
                  </a:lnTo>
                  <a:lnTo>
                    <a:pt x="0" y="0"/>
                  </a:lnTo>
                  <a:lnTo>
                    <a:pt x="2" y="8"/>
                  </a:lnTo>
                  <a:lnTo>
                    <a:pt x="2" y="15"/>
                  </a:lnTo>
                  <a:lnTo>
                    <a:pt x="3" y="22"/>
                  </a:lnTo>
                  <a:lnTo>
                    <a:pt x="5" y="27"/>
                  </a:lnTo>
                  <a:lnTo>
                    <a:pt x="5" y="34"/>
                  </a:lnTo>
                  <a:lnTo>
                    <a:pt x="6" y="39"/>
                  </a:lnTo>
                  <a:lnTo>
                    <a:pt x="6" y="45"/>
                  </a:lnTo>
                  <a:lnTo>
                    <a:pt x="7" y="50"/>
                  </a:lnTo>
                  <a:lnTo>
                    <a:pt x="7" y="57"/>
                  </a:lnTo>
                  <a:lnTo>
                    <a:pt x="9" y="64"/>
                  </a:lnTo>
                  <a:lnTo>
                    <a:pt x="21" y="63"/>
                  </a:lnTo>
                  <a:close/>
                </a:path>
              </a:pathLst>
            </a:custGeom>
            <a:solidFill>
              <a:srgbClr val="FFFFFF"/>
            </a:solidFill>
            <a:ln w="9525">
              <a:noFill/>
              <a:round/>
              <a:headEnd/>
              <a:tailEnd/>
            </a:ln>
          </p:spPr>
          <p:txBody>
            <a:bodyPr/>
            <a:lstStyle/>
            <a:p>
              <a:endParaRPr lang="en-US"/>
            </a:p>
          </p:txBody>
        </p:sp>
        <p:sp>
          <p:nvSpPr>
            <p:cNvPr id="23571" name="Freeform 19"/>
            <p:cNvSpPr>
              <a:spLocks/>
            </p:cNvSpPr>
            <p:nvPr/>
          </p:nvSpPr>
          <p:spPr bwMode="auto">
            <a:xfrm>
              <a:off x="4559" y="742"/>
              <a:ext cx="33" cy="77"/>
            </a:xfrm>
            <a:custGeom>
              <a:avLst/>
              <a:gdLst>
                <a:gd name="T0" fmla="*/ 8 w 33"/>
                <a:gd name="T1" fmla="*/ 0 h 77"/>
                <a:gd name="T2" fmla="*/ 18 w 33"/>
                <a:gd name="T3" fmla="*/ 0 h 77"/>
                <a:gd name="T4" fmla="*/ 33 w 33"/>
                <a:gd name="T5" fmla="*/ 73 h 77"/>
                <a:gd name="T6" fmla="*/ 0 w 33"/>
                <a:gd name="T7" fmla="*/ 77 h 77"/>
                <a:gd name="T8" fmla="*/ 0 w 33"/>
                <a:gd name="T9" fmla="*/ 67 h 77"/>
                <a:gd name="T10" fmla="*/ 17 w 33"/>
                <a:gd name="T11" fmla="*/ 60 h 77"/>
                <a:gd name="T12" fmla="*/ 8 w 33"/>
                <a:gd name="T13" fmla="*/ 0 h 77"/>
                <a:gd name="T14" fmla="*/ 8 w 33"/>
                <a:gd name="T15" fmla="*/ 0 h 77"/>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77"/>
                <a:gd name="T26" fmla="*/ 33 w 33"/>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77">
                  <a:moveTo>
                    <a:pt x="8" y="0"/>
                  </a:moveTo>
                  <a:lnTo>
                    <a:pt x="18" y="0"/>
                  </a:lnTo>
                  <a:lnTo>
                    <a:pt x="33" y="73"/>
                  </a:lnTo>
                  <a:lnTo>
                    <a:pt x="0" y="77"/>
                  </a:lnTo>
                  <a:lnTo>
                    <a:pt x="0" y="67"/>
                  </a:lnTo>
                  <a:lnTo>
                    <a:pt x="17" y="60"/>
                  </a:lnTo>
                  <a:lnTo>
                    <a:pt x="8" y="0"/>
                  </a:lnTo>
                  <a:close/>
                </a:path>
              </a:pathLst>
            </a:custGeom>
            <a:solidFill>
              <a:srgbClr val="FFFFFF"/>
            </a:solidFill>
            <a:ln w="9525">
              <a:noFill/>
              <a:round/>
              <a:headEnd/>
              <a:tailEnd/>
            </a:ln>
          </p:spPr>
          <p:txBody>
            <a:bodyPr/>
            <a:lstStyle/>
            <a:p>
              <a:endParaRPr lang="en-US"/>
            </a:p>
          </p:txBody>
        </p:sp>
        <p:sp>
          <p:nvSpPr>
            <p:cNvPr id="24596" name="Freeform 20"/>
            <p:cNvSpPr>
              <a:spLocks/>
            </p:cNvSpPr>
            <p:nvPr/>
          </p:nvSpPr>
          <p:spPr bwMode="auto">
            <a:xfrm>
              <a:off x="4068" y="546"/>
              <a:ext cx="94" cy="260"/>
            </a:xfrm>
            <a:custGeom>
              <a:avLst/>
              <a:gdLst/>
              <a:ahLst/>
              <a:cxnLst>
                <a:cxn ang="0">
                  <a:pos x="76" y="0"/>
                </a:cxn>
                <a:cxn ang="0">
                  <a:pos x="94" y="18"/>
                </a:cxn>
                <a:cxn ang="0">
                  <a:pos x="74" y="53"/>
                </a:cxn>
                <a:cxn ang="0">
                  <a:pos x="59" y="88"/>
                </a:cxn>
                <a:cxn ang="0">
                  <a:pos x="48" y="121"/>
                </a:cxn>
                <a:cxn ang="0">
                  <a:pos x="39" y="153"/>
                </a:cxn>
                <a:cxn ang="0">
                  <a:pos x="33" y="183"/>
                </a:cxn>
                <a:cxn ang="0">
                  <a:pos x="29" y="208"/>
                </a:cxn>
                <a:cxn ang="0">
                  <a:pos x="26" y="230"/>
                </a:cxn>
                <a:cxn ang="0">
                  <a:pos x="25" y="247"/>
                </a:cxn>
                <a:cxn ang="0">
                  <a:pos x="23" y="256"/>
                </a:cxn>
                <a:cxn ang="0">
                  <a:pos x="23" y="260"/>
                </a:cxn>
                <a:cxn ang="0">
                  <a:pos x="0" y="259"/>
                </a:cxn>
                <a:cxn ang="0">
                  <a:pos x="0" y="255"/>
                </a:cxn>
                <a:cxn ang="0">
                  <a:pos x="1" y="242"/>
                </a:cxn>
                <a:cxn ang="0">
                  <a:pos x="3" y="223"/>
                </a:cxn>
                <a:cxn ang="0">
                  <a:pos x="7" y="198"/>
                </a:cxn>
                <a:cxn ang="0">
                  <a:pos x="11" y="168"/>
                </a:cxn>
                <a:cxn ang="0">
                  <a:pos x="19" y="136"/>
                </a:cxn>
                <a:cxn ang="0">
                  <a:pos x="29" y="102"/>
                </a:cxn>
                <a:cxn ang="0">
                  <a:pos x="41" y="66"/>
                </a:cxn>
                <a:cxn ang="0">
                  <a:pos x="56" y="33"/>
                </a:cxn>
                <a:cxn ang="0">
                  <a:pos x="76" y="0"/>
                </a:cxn>
                <a:cxn ang="0">
                  <a:pos x="76" y="0"/>
                </a:cxn>
              </a:cxnLst>
              <a:rect l="0" t="0" r="r" b="b"/>
              <a:pathLst>
                <a:path w="94" h="260">
                  <a:moveTo>
                    <a:pt x="76" y="0"/>
                  </a:moveTo>
                  <a:lnTo>
                    <a:pt x="94" y="18"/>
                  </a:lnTo>
                  <a:lnTo>
                    <a:pt x="74" y="53"/>
                  </a:lnTo>
                  <a:lnTo>
                    <a:pt x="59" y="88"/>
                  </a:lnTo>
                  <a:lnTo>
                    <a:pt x="48" y="121"/>
                  </a:lnTo>
                  <a:lnTo>
                    <a:pt x="39" y="153"/>
                  </a:lnTo>
                  <a:lnTo>
                    <a:pt x="33" y="183"/>
                  </a:lnTo>
                  <a:lnTo>
                    <a:pt x="29" y="208"/>
                  </a:lnTo>
                  <a:lnTo>
                    <a:pt x="26" y="230"/>
                  </a:lnTo>
                  <a:lnTo>
                    <a:pt x="25" y="247"/>
                  </a:lnTo>
                  <a:lnTo>
                    <a:pt x="23" y="256"/>
                  </a:lnTo>
                  <a:lnTo>
                    <a:pt x="23" y="260"/>
                  </a:lnTo>
                  <a:lnTo>
                    <a:pt x="0" y="259"/>
                  </a:lnTo>
                  <a:lnTo>
                    <a:pt x="0" y="255"/>
                  </a:lnTo>
                  <a:lnTo>
                    <a:pt x="1" y="242"/>
                  </a:lnTo>
                  <a:lnTo>
                    <a:pt x="3" y="223"/>
                  </a:lnTo>
                  <a:lnTo>
                    <a:pt x="7" y="198"/>
                  </a:lnTo>
                  <a:lnTo>
                    <a:pt x="11" y="168"/>
                  </a:lnTo>
                  <a:lnTo>
                    <a:pt x="19" y="136"/>
                  </a:lnTo>
                  <a:lnTo>
                    <a:pt x="29" y="102"/>
                  </a:lnTo>
                  <a:lnTo>
                    <a:pt x="41" y="66"/>
                  </a:lnTo>
                  <a:lnTo>
                    <a:pt x="56" y="33"/>
                  </a:lnTo>
                  <a:lnTo>
                    <a:pt x="76" y="0"/>
                  </a:lnTo>
                  <a:lnTo>
                    <a:pt x="76" y="0"/>
                  </a:lnTo>
                  <a:close/>
                </a:path>
              </a:pathLst>
            </a:custGeom>
            <a:solidFill>
              <a:schemeClr val="accent3">
                <a:lumMod val="50000"/>
              </a:schemeClr>
            </a:solidFill>
            <a:ln w="9525">
              <a:noFill/>
              <a:round/>
              <a:headEnd/>
              <a:tailEnd/>
            </a:ln>
          </p:spPr>
          <p:txBody>
            <a:bodyPr/>
            <a:lstStyle/>
            <a:p>
              <a:pPr>
                <a:defRPr/>
              </a:pPr>
              <a:endParaRPr lang="en-US"/>
            </a:p>
          </p:txBody>
        </p:sp>
        <p:sp>
          <p:nvSpPr>
            <p:cNvPr id="24597" name="Freeform 21"/>
            <p:cNvSpPr>
              <a:spLocks/>
            </p:cNvSpPr>
            <p:nvPr/>
          </p:nvSpPr>
          <p:spPr bwMode="auto">
            <a:xfrm>
              <a:off x="4957" y="910"/>
              <a:ext cx="179" cy="382"/>
            </a:xfrm>
            <a:custGeom>
              <a:avLst/>
              <a:gdLst/>
              <a:ahLst/>
              <a:cxnLst>
                <a:cxn ang="0">
                  <a:pos x="157" y="0"/>
                </a:cxn>
                <a:cxn ang="0">
                  <a:pos x="179" y="0"/>
                </a:cxn>
                <a:cxn ang="0">
                  <a:pos x="179" y="5"/>
                </a:cxn>
                <a:cxn ang="0">
                  <a:pos x="177" y="22"/>
                </a:cxn>
                <a:cxn ang="0">
                  <a:pos x="175" y="48"/>
                </a:cxn>
                <a:cxn ang="0">
                  <a:pos x="169" y="82"/>
                </a:cxn>
                <a:cxn ang="0">
                  <a:pos x="159" y="123"/>
                </a:cxn>
                <a:cxn ang="0">
                  <a:pos x="144" y="169"/>
                </a:cxn>
                <a:cxn ang="0">
                  <a:pos x="125" y="220"/>
                </a:cxn>
                <a:cxn ang="0">
                  <a:pos x="96" y="273"/>
                </a:cxn>
                <a:cxn ang="0">
                  <a:pos x="62" y="327"/>
                </a:cxn>
                <a:cxn ang="0">
                  <a:pos x="16" y="382"/>
                </a:cxn>
                <a:cxn ang="0">
                  <a:pos x="0" y="370"/>
                </a:cxn>
                <a:cxn ang="0">
                  <a:pos x="4" y="366"/>
                </a:cxn>
                <a:cxn ang="0">
                  <a:pos x="15" y="350"/>
                </a:cxn>
                <a:cxn ang="0">
                  <a:pos x="31" y="327"/>
                </a:cxn>
                <a:cxn ang="0">
                  <a:pos x="52" y="297"/>
                </a:cxn>
                <a:cxn ang="0">
                  <a:pos x="74" y="260"/>
                </a:cxn>
                <a:cxn ang="0">
                  <a:pos x="98" y="216"/>
                </a:cxn>
                <a:cxn ang="0">
                  <a:pos x="118" y="167"/>
                </a:cxn>
                <a:cxn ang="0">
                  <a:pos x="136" y="115"/>
                </a:cxn>
                <a:cxn ang="0">
                  <a:pos x="150" y="59"/>
                </a:cxn>
                <a:cxn ang="0">
                  <a:pos x="157" y="0"/>
                </a:cxn>
                <a:cxn ang="0">
                  <a:pos x="157" y="0"/>
                </a:cxn>
              </a:cxnLst>
              <a:rect l="0" t="0" r="r" b="b"/>
              <a:pathLst>
                <a:path w="179" h="382">
                  <a:moveTo>
                    <a:pt x="157" y="0"/>
                  </a:moveTo>
                  <a:lnTo>
                    <a:pt x="179" y="0"/>
                  </a:lnTo>
                  <a:lnTo>
                    <a:pt x="179" y="5"/>
                  </a:lnTo>
                  <a:lnTo>
                    <a:pt x="177" y="22"/>
                  </a:lnTo>
                  <a:lnTo>
                    <a:pt x="175" y="48"/>
                  </a:lnTo>
                  <a:lnTo>
                    <a:pt x="169" y="82"/>
                  </a:lnTo>
                  <a:lnTo>
                    <a:pt x="159" y="123"/>
                  </a:lnTo>
                  <a:lnTo>
                    <a:pt x="144" y="169"/>
                  </a:lnTo>
                  <a:lnTo>
                    <a:pt x="125" y="220"/>
                  </a:lnTo>
                  <a:lnTo>
                    <a:pt x="96" y="273"/>
                  </a:lnTo>
                  <a:lnTo>
                    <a:pt x="62" y="327"/>
                  </a:lnTo>
                  <a:lnTo>
                    <a:pt x="16" y="382"/>
                  </a:lnTo>
                  <a:lnTo>
                    <a:pt x="0" y="370"/>
                  </a:lnTo>
                  <a:lnTo>
                    <a:pt x="4" y="366"/>
                  </a:lnTo>
                  <a:lnTo>
                    <a:pt x="15" y="350"/>
                  </a:lnTo>
                  <a:lnTo>
                    <a:pt x="31" y="327"/>
                  </a:lnTo>
                  <a:lnTo>
                    <a:pt x="52" y="297"/>
                  </a:lnTo>
                  <a:lnTo>
                    <a:pt x="74" y="260"/>
                  </a:lnTo>
                  <a:lnTo>
                    <a:pt x="98" y="216"/>
                  </a:lnTo>
                  <a:lnTo>
                    <a:pt x="118" y="167"/>
                  </a:lnTo>
                  <a:lnTo>
                    <a:pt x="136" y="115"/>
                  </a:lnTo>
                  <a:lnTo>
                    <a:pt x="150" y="59"/>
                  </a:lnTo>
                  <a:lnTo>
                    <a:pt x="157" y="0"/>
                  </a:lnTo>
                  <a:lnTo>
                    <a:pt x="157" y="0"/>
                  </a:lnTo>
                  <a:close/>
                </a:path>
              </a:pathLst>
            </a:custGeom>
            <a:solidFill>
              <a:schemeClr val="accent3">
                <a:lumMod val="50000"/>
              </a:schemeClr>
            </a:solidFill>
            <a:ln w="9525">
              <a:noFill/>
              <a:round/>
              <a:headEnd/>
              <a:tailEnd/>
            </a:ln>
          </p:spPr>
          <p:txBody>
            <a:bodyPr/>
            <a:lstStyle/>
            <a:p>
              <a:pPr>
                <a:defRPr/>
              </a:pPr>
              <a:endParaRPr lang="en-US"/>
            </a:p>
          </p:txBody>
        </p:sp>
        <p:sp>
          <p:nvSpPr>
            <p:cNvPr id="24598" name="Freeform 22"/>
            <p:cNvSpPr>
              <a:spLocks/>
            </p:cNvSpPr>
            <p:nvPr/>
          </p:nvSpPr>
          <p:spPr bwMode="auto">
            <a:xfrm>
              <a:off x="4737" y="666"/>
              <a:ext cx="181" cy="116"/>
            </a:xfrm>
            <a:custGeom>
              <a:avLst/>
              <a:gdLst/>
              <a:ahLst/>
              <a:cxnLst>
                <a:cxn ang="0">
                  <a:pos x="78" y="0"/>
                </a:cxn>
                <a:cxn ang="0">
                  <a:pos x="89" y="3"/>
                </a:cxn>
                <a:cxn ang="0">
                  <a:pos x="108" y="8"/>
                </a:cxn>
                <a:cxn ang="0">
                  <a:pos x="135" y="12"/>
                </a:cxn>
                <a:cxn ang="0">
                  <a:pos x="165" y="15"/>
                </a:cxn>
                <a:cxn ang="0">
                  <a:pos x="180" y="19"/>
                </a:cxn>
                <a:cxn ang="0">
                  <a:pos x="179" y="36"/>
                </a:cxn>
                <a:cxn ang="0">
                  <a:pos x="176" y="60"/>
                </a:cxn>
                <a:cxn ang="0">
                  <a:pos x="172" y="87"/>
                </a:cxn>
                <a:cxn ang="0">
                  <a:pos x="168" y="106"/>
                </a:cxn>
                <a:cxn ang="0">
                  <a:pos x="162" y="113"/>
                </a:cxn>
                <a:cxn ang="0">
                  <a:pos x="150" y="114"/>
                </a:cxn>
                <a:cxn ang="0">
                  <a:pos x="135" y="116"/>
                </a:cxn>
                <a:cxn ang="0">
                  <a:pos x="118" y="113"/>
                </a:cxn>
                <a:cxn ang="0">
                  <a:pos x="108" y="107"/>
                </a:cxn>
                <a:cxn ang="0">
                  <a:pos x="106" y="99"/>
                </a:cxn>
                <a:cxn ang="0">
                  <a:pos x="113" y="92"/>
                </a:cxn>
                <a:cxn ang="0">
                  <a:pos x="124" y="88"/>
                </a:cxn>
                <a:cxn ang="0">
                  <a:pos x="137" y="85"/>
                </a:cxn>
                <a:cxn ang="0">
                  <a:pos x="150" y="85"/>
                </a:cxn>
                <a:cxn ang="0">
                  <a:pos x="165" y="45"/>
                </a:cxn>
                <a:cxn ang="0">
                  <a:pos x="81" y="38"/>
                </a:cxn>
                <a:cxn ang="0">
                  <a:pos x="80" y="49"/>
                </a:cxn>
                <a:cxn ang="0">
                  <a:pos x="77" y="66"/>
                </a:cxn>
                <a:cxn ang="0">
                  <a:pos x="74" y="84"/>
                </a:cxn>
                <a:cxn ang="0">
                  <a:pos x="70" y="98"/>
                </a:cxn>
                <a:cxn ang="0">
                  <a:pos x="66" y="103"/>
                </a:cxn>
                <a:cxn ang="0">
                  <a:pos x="52" y="107"/>
                </a:cxn>
                <a:cxn ang="0">
                  <a:pos x="33" y="110"/>
                </a:cxn>
                <a:cxn ang="0">
                  <a:pos x="15" y="107"/>
                </a:cxn>
                <a:cxn ang="0">
                  <a:pos x="2" y="99"/>
                </a:cxn>
                <a:cxn ang="0">
                  <a:pos x="1" y="87"/>
                </a:cxn>
                <a:cxn ang="0">
                  <a:pos x="12" y="80"/>
                </a:cxn>
                <a:cxn ang="0">
                  <a:pos x="29" y="80"/>
                </a:cxn>
                <a:cxn ang="0">
                  <a:pos x="45" y="81"/>
                </a:cxn>
                <a:cxn ang="0">
                  <a:pos x="56" y="84"/>
                </a:cxn>
                <a:cxn ang="0">
                  <a:pos x="77" y="0"/>
                </a:cxn>
              </a:cxnLst>
              <a:rect l="0" t="0" r="r" b="b"/>
              <a:pathLst>
                <a:path w="180" h="116">
                  <a:moveTo>
                    <a:pt x="77" y="0"/>
                  </a:moveTo>
                  <a:lnTo>
                    <a:pt x="78" y="0"/>
                  </a:lnTo>
                  <a:lnTo>
                    <a:pt x="82" y="1"/>
                  </a:lnTo>
                  <a:lnTo>
                    <a:pt x="89" y="3"/>
                  </a:lnTo>
                  <a:lnTo>
                    <a:pt x="97" y="5"/>
                  </a:lnTo>
                  <a:lnTo>
                    <a:pt x="108" y="8"/>
                  </a:lnTo>
                  <a:lnTo>
                    <a:pt x="121" y="10"/>
                  </a:lnTo>
                  <a:lnTo>
                    <a:pt x="135" y="12"/>
                  </a:lnTo>
                  <a:lnTo>
                    <a:pt x="148" y="14"/>
                  </a:lnTo>
                  <a:lnTo>
                    <a:pt x="165" y="15"/>
                  </a:lnTo>
                  <a:lnTo>
                    <a:pt x="180" y="16"/>
                  </a:lnTo>
                  <a:lnTo>
                    <a:pt x="180" y="19"/>
                  </a:lnTo>
                  <a:lnTo>
                    <a:pt x="179" y="26"/>
                  </a:lnTo>
                  <a:lnTo>
                    <a:pt x="179" y="36"/>
                  </a:lnTo>
                  <a:lnTo>
                    <a:pt x="177" y="47"/>
                  </a:lnTo>
                  <a:lnTo>
                    <a:pt x="176" y="60"/>
                  </a:lnTo>
                  <a:lnTo>
                    <a:pt x="173" y="73"/>
                  </a:lnTo>
                  <a:lnTo>
                    <a:pt x="172" y="87"/>
                  </a:lnTo>
                  <a:lnTo>
                    <a:pt x="169" y="98"/>
                  </a:lnTo>
                  <a:lnTo>
                    <a:pt x="168" y="106"/>
                  </a:lnTo>
                  <a:lnTo>
                    <a:pt x="165" y="110"/>
                  </a:lnTo>
                  <a:lnTo>
                    <a:pt x="162" y="113"/>
                  </a:lnTo>
                  <a:lnTo>
                    <a:pt x="157" y="114"/>
                  </a:lnTo>
                  <a:lnTo>
                    <a:pt x="150" y="114"/>
                  </a:lnTo>
                  <a:lnTo>
                    <a:pt x="143" y="116"/>
                  </a:lnTo>
                  <a:lnTo>
                    <a:pt x="135" y="116"/>
                  </a:lnTo>
                  <a:lnTo>
                    <a:pt x="126" y="114"/>
                  </a:lnTo>
                  <a:lnTo>
                    <a:pt x="118" y="113"/>
                  </a:lnTo>
                  <a:lnTo>
                    <a:pt x="113" y="110"/>
                  </a:lnTo>
                  <a:lnTo>
                    <a:pt x="108" y="107"/>
                  </a:lnTo>
                  <a:lnTo>
                    <a:pt x="106" y="103"/>
                  </a:lnTo>
                  <a:lnTo>
                    <a:pt x="106" y="99"/>
                  </a:lnTo>
                  <a:lnTo>
                    <a:pt x="108" y="96"/>
                  </a:lnTo>
                  <a:lnTo>
                    <a:pt x="113" y="92"/>
                  </a:lnTo>
                  <a:lnTo>
                    <a:pt x="118" y="91"/>
                  </a:lnTo>
                  <a:lnTo>
                    <a:pt x="124" y="88"/>
                  </a:lnTo>
                  <a:lnTo>
                    <a:pt x="130" y="87"/>
                  </a:lnTo>
                  <a:lnTo>
                    <a:pt x="137" y="85"/>
                  </a:lnTo>
                  <a:lnTo>
                    <a:pt x="144" y="85"/>
                  </a:lnTo>
                  <a:lnTo>
                    <a:pt x="150" y="85"/>
                  </a:lnTo>
                  <a:lnTo>
                    <a:pt x="155" y="87"/>
                  </a:lnTo>
                  <a:lnTo>
                    <a:pt x="165" y="45"/>
                  </a:lnTo>
                  <a:lnTo>
                    <a:pt x="81" y="37"/>
                  </a:lnTo>
                  <a:lnTo>
                    <a:pt x="81" y="38"/>
                  </a:lnTo>
                  <a:lnTo>
                    <a:pt x="81" y="43"/>
                  </a:lnTo>
                  <a:lnTo>
                    <a:pt x="80" y="49"/>
                  </a:lnTo>
                  <a:lnTo>
                    <a:pt x="78" y="58"/>
                  </a:lnTo>
                  <a:lnTo>
                    <a:pt x="77" y="66"/>
                  </a:lnTo>
                  <a:lnTo>
                    <a:pt x="75" y="76"/>
                  </a:lnTo>
                  <a:lnTo>
                    <a:pt x="74" y="84"/>
                  </a:lnTo>
                  <a:lnTo>
                    <a:pt x="73" y="91"/>
                  </a:lnTo>
                  <a:lnTo>
                    <a:pt x="70" y="98"/>
                  </a:lnTo>
                  <a:lnTo>
                    <a:pt x="69" y="100"/>
                  </a:lnTo>
                  <a:lnTo>
                    <a:pt x="66" y="103"/>
                  </a:lnTo>
                  <a:lnTo>
                    <a:pt x="59" y="106"/>
                  </a:lnTo>
                  <a:lnTo>
                    <a:pt x="52" y="107"/>
                  </a:lnTo>
                  <a:lnTo>
                    <a:pt x="42" y="109"/>
                  </a:lnTo>
                  <a:lnTo>
                    <a:pt x="33" y="110"/>
                  </a:lnTo>
                  <a:lnTo>
                    <a:pt x="23" y="109"/>
                  </a:lnTo>
                  <a:lnTo>
                    <a:pt x="15" y="107"/>
                  </a:lnTo>
                  <a:lnTo>
                    <a:pt x="8" y="105"/>
                  </a:lnTo>
                  <a:lnTo>
                    <a:pt x="2" y="99"/>
                  </a:lnTo>
                  <a:lnTo>
                    <a:pt x="0" y="92"/>
                  </a:lnTo>
                  <a:lnTo>
                    <a:pt x="1" y="87"/>
                  </a:lnTo>
                  <a:lnTo>
                    <a:pt x="5" y="83"/>
                  </a:lnTo>
                  <a:lnTo>
                    <a:pt x="12" y="80"/>
                  </a:lnTo>
                  <a:lnTo>
                    <a:pt x="19" y="78"/>
                  </a:lnTo>
                  <a:lnTo>
                    <a:pt x="29" y="80"/>
                  </a:lnTo>
                  <a:lnTo>
                    <a:pt x="37" y="80"/>
                  </a:lnTo>
                  <a:lnTo>
                    <a:pt x="45" y="81"/>
                  </a:lnTo>
                  <a:lnTo>
                    <a:pt x="52" y="83"/>
                  </a:lnTo>
                  <a:lnTo>
                    <a:pt x="56" y="84"/>
                  </a:lnTo>
                  <a:lnTo>
                    <a:pt x="57" y="84"/>
                  </a:lnTo>
                  <a:lnTo>
                    <a:pt x="77" y="0"/>
                  </a:lnTo>
                  <a:lnTo>
                    <a:pt x="77" y="0"/>
                  </a:lnTo>
                  <a:close/>
                </a:path>
              </a:pathLst>
            </a:custGeom>
            <a:solidFill>
              <a:schemeClr val="accent3">
                <a:lumMod val="50000"/>
              </a:schemeClr>
            </a:solidFill>
            <a:ln w="9525">
              <a:noFill/>
              <a:round/>
              <a:headEnd/>
              <a:tailEnd/>
            </a:ln>
          </p:spPr>
          <p:txBody>
            <a:bodyPr/>
            <a:lstStyle/>
            <a:p>
              <a:pPr>
                <a:defRPr/>
              </a:pPr>
              <a:endParaRPr lang="en-US"/>
            </a:p>
          </p:txBody>
        </p:sp>
        <p:sp>
          <p:nvSpPr>
            <p:cNvPr id="24599" name="Freeform 23"/>
            <p:cNvSpPr>
              <a:spLocks/>
            </p:cNvSpPr>
            <p:nvPr/>
          </p:nvSpPr>
          <p:spPr bwMode="auto">
            <a:xfrm>
              <a:off x="4858" y="1423"/>
              <a:ext cx="78" cy="92"/>
            </a:xfrm>
            <a:custGeom>
              <a:avLst/>
              <a:gdLst/>
              <a:ahLst/>
              <a:cxnLst>
                <a:cxn ang="0">
                  <a:pos x="30" y="67"/>
                </a:cxn>
                <a:cxn ang="0">
                  <a:pos x="38" y="66"/>
                </a:cxn>
                <a:cxn ang="0">
                  <a:pos x="45" y="62"/>
                </a:cxn>
                <a:cxn ang="0">
                  <a:pos x="51" y="52"/>
                </a:cxn>
                <a:cxn ang="0">
                  <a:pos x="49" y="42"/>
                </a:cxn>
                <a:cxn ang="0">
                  <a:pos x="45" y="34"/>
                </a:cxn>
                <a:cxn ang="0">
                  <a:pos x="38" y="30"/>
                </a:cxn>
                <a:cxn ang="0">
                  <a:pos x="30" y="29"/>
                </a:cxn>
                <a:cxn ang="0">
                  <a:pos x="22" y="31"/>
                </a:cxn>
                <a:cxn ang="0">
                  <a:pos x="14" y="37"/>
                </a:cxn>
                <a:cxn ang="0">
                  <a:pos x="7" y="44"/>
                </a:cxn>
                <a:cxn ang="0">
                  <a:pos x="1" y="55"/>
                </a:cxn>
                <a:cxn ang="0">
                  <a:pos x="1" y="67"/>
                </a:cxn>
                <a:cxn ang="0">
                  <a:pos x="7" y="80"/>
                </a:cxn>
                <a:cxn ang="0">
                  <a:pos x="16" y="87"/>
                </a:cxn>
                <a:cxn ang="0">
                  <a:pos x="29" y="92"/>
                </a:cxn>
                <a:cxn ang="0">
                  <a:pos x="41" y="92"/>
                </a:cxn>
                <a:cxn ang="0">
                  <a:pos x="49" y="91"/>
                </a:cxn>
                <a:cxn ang="0">
                  <a:pos x="56" y="88"/>
                </a:cxn>
                <a:cxn ang="0">
                  <a:pos x="63" y="84"/>
                </a:cxn>
                <a:cxn ang="0">
                  <a:pos x="74" y="73"/>
                </a:cxn>
                <a:cxn ang="0">
                  <a:pos x="78" y="53"/>
                </a:cxn>
                <a:cxn ang="0">
                  <a:pos x="75" y="34"/>
                </a:cxn>
                <a:cxn ang="0">
                  <a:pos x="66" y="18"/>
                </a:cxn>
                <a:cxn ang="0">
                  <a:pos x="52" y="8"/>
                </a:cxn>
                <a:cxn ang="0">
                  <a:pos x="37" y="1"/>
                </a:cxn>
                <a:cxn ang="0">
                  <a:pos x="22" y="0"/>
                </a:cxn>
                <a:cxn ang="0">
                  <a:pos x="14" y="1"/>
                </a:cxn>
                <a:cxn ang="0">
                  <a:pos x="7" y="5"/>
                </a:cxn>
                <a:cxn ang="0">
                  <a:pos x="3" y="8"/>
                </a:cxn>
                <a:cxn ang="0">
                  <a:pos x="9" y="20"/>
                </a:cxn>
                <a:cxn ang="0">
                  <a:pos x="12" y="18"/>
                </a:cxn>
                <a:cxn ang="0">
                  <a:pos x="18" y="15"/>
                </a:cxn>
                <a:cxn ang="0">
                  <a:pos x="25" y="12"/>
                </a:cxn>
                <a:cxn ang="0">
                  <a:pos x="38" y="14"/>
                </a:cxn>
                <a:cxn ang="0">
                  <a:pos x="51" y="22"/>
                </a:cxn>
                <a:cxn ang="0">
                  <a:pos x="60" y="34"/>
                </a:cxn>
                <a:cxn ang="0">
                  <a:pos x="63" y="44"/>
                </a:cxn>
                <a:cxn ang="0">
                  <a:pos x="64" y="52"/>
                </a:cxn>
                <a:cxn ang="0">
                  <a:pos x="63" y="62"/>
                </a:cxn>
                <a:cxn ang="0">
                  <a:pos x="59" y="70"/>
                </a:cxn>
                <a:cxn ang="0">
                  <a:pos x="53" y="74"/>
                </a:cxn>
                <a:cxn ang="0">
                  <a:pos x="48" y="77"/>
                </a:cxn>
                <a:cxn ang="0">
                  <a:pos x="41" y="78"/>
                </a:cxn>
                <a:cxn ang="0">
                  <a:pos x="27" y="77"/>
                </a:cxn>
                <a:cxn ang="0">
                  <a:pos x="15" y="70"/>
                </a:cxn>
                <a:cxn ang="0">
                  <a:pos x="15" y="55"/>
                </a:cxn>
                <a:cxn ang="0">
                  <a:pos x="27" y="41"/>
                </a:cxn>
                <a:cxn ang="0">
                  <a:pos x="37" y="44"/>
                </a:cxn>
                <a:cxn ang="0">
                  <a:pos x="36" y="52"/>
                </a:cxn>
                <a:cxn ang="0">
                  <a:pos x="26" y="67"/>
                </a:cxn>
              </a:cxnLst>
              <a:rect l="0" t="0" r="r" b="b"/>
              <a:pathLst>
                <a:path w="78" h="92">
                  <a:moveTo>
                    <a:pt x="26" y="67"/>
                  </a:moveTo>
                  <a:lnTo>
                    <a:pt x="29" y="67"/>
                  </a:lnTo>
                  <a:lnTo>
                    <a:pt x="30" y="67"/>
                  </a:lnTo>
                  <a:lnTo>
                    <a:pt x="33" y="67"/>
                  </a:lnTo>
                  <a:lnTo>
                    <a:pt x="36" y="67"/>
                  </a:lnTo>
                  <a:lnTo>
                    <a:pt x="38" y="66"/>
                  </a:lnTo>
                  <a:lnTo>
                    <a:pt x="41" y="64"/>
                  </a:lnTo>
                  <a:lnTo>
                    <a:pt x="44" y="63"/>
                  </a:lnTo>
                  <a:lnTo>
                    <a:pt x="45" y="62"/>
                  </a:lnTo>
                  <a:lnTo>
                    <a:pt x="48" y="59"/>
                  </a:lnTo>
                  <a:lnTo>
                    <a:pt x="49" y="55"/>
                  </a:lnTo>
                  <a:lnTo>
                    <a:pt x="51" y="52"/>
                  </a:lnTo>
                  <a:lnTo>
                    <a:pt x="51" y="48"/>
                  </a:lnTo>
                  <a:lnTo>
                    <a:pt x="51" y="45"/>
                  </a:lnTo>
                  <a:lnTo>
                    <a:pt x="49" y="42"/>
                  </a:lnTo>
                  <a:lnTo>
                    <a:pt x="49" y="40"/>
                  </a:lnTo>
                  <a:lnTo>
                    <a:pt x="47" y="37"/>
                  </a:lnTo>
                  <a:lnTo>
                    <a:pt x="45" y="34"/>
                  </a:lnTo>
                  <a:lnTo>
                    <a:pt x="44" y="33"/>
                  </a:lnTo>
                  <a:lnTo>
                    <a:pt x="41" y="31"/>
                  </a:lnTo>
                  <a:lnTo>
                    <a:pt x="38" y="30"/>
                  </a:lnTo>
                  <a:lnTo>
                    <a:pt x="36" y="30"/>
                  </a:lnTo>
                  <a:lnTo>
                    <a:pt x="33" y="29"/>
                  </a:lnTo>
                  <a:lnTo>
                    <a:pt x="30" y="29"/>
                  </a:lnTo>
                  <a:lnTo>
                    <a:pt x="27" y="30"/>
                  </a:lnTo>
                  <a:lnTo>
                    <a:pt x="25" y="30"/>
                  </a:lnTo>
                  <a:lnTo>
                    <a:pt x="22" y="31"/>
                  </a:lnTo>
                  <a:lnTo>
                    <a:pt x="19" y="33"/>
                  </a:lnTo>
                  <a:lnTo>
                    <a:pt x="16" y="34"/>
                  </a:lnTo>
                  <a:lnTo>
                    <a:pt x="14" y="37"/>
                  </a:lnTo>
                  <a:lnTo>
                    <a:pt x="11" y="38"/>
                  </a:lnTo>
                  <a:lnTo>
                    <a:pt x="9" y="41"/>
                  </a:lnTo>
                  <a:lnTo>
                    <a:pt x="7" y="44"/>
                  </a:lnTo>
                  <a:lnTo>
                    <a:pt x="5" y="47"/>
                  </a:lnTo>
                  <a:lnTo>
                    <a:pt x="3" y="51"/>
                  </a:lnTo>
                  <a:lnTo>
                    <a:pt x="1" y="55"/>
                  </a:lnTo>
                  <a:lnTo>
                    <a:pt x="1" y="59"/>
                  </a:lnTo>
                  <a:lnTo>
                    <a:pt x="0" y="63"/>
                  </a:lnTo>
                  <a:lnTo>
                    <a:pt x="1" y="67"/>
                  </a:lnTo>
                  <a:lnTo>
                    <a:pt x="1" y="71"/>
                  </a:lnTo>
                  <a:lnTo>
                    <a:pt x="4" y="75"/>
                  </a:lnTo>
                  <a:lnTo>
                    <a:pt x="7" y="80"/>
                  </a:lnTo>
                  <a:lnTo>
                    <a:pt x="9" y="82"/>
                  </a:lnTo>
                  <a:lnTo>
                    <a:pt x="14" y="85"/>
                  </a:lnTo>
                  <a:lnTo>
                    <a:pt x="16" y="87"/>
                  </a:lnTo>
                  <a:lnTo>
                    <a:pt x="20" y="89"/>
                  </a:lnTo>
                  <a:lnTo>
                    <a:pt x="25" y="91"/>
                  </a:lnTo>
                  <a:lnTo>
                    <a:pt x="29" y="92"/>
                  </a:lnTo>
                  <a:lnTo>
                    <a:pt x="33" y="92"/>
                  </a:lnTo>
                  <a:lnTo>
                    <a:pt x="37" y="92"/>
                  </a:lnTo>
                  <a:lnTo>
                    <a:pt x="41" y="92"/>
                  </a:lnTo>
                  <a:lnTo>
                    <a:pt x="44" y="92"/>
                  </a:lnTo>
                  <a:lnTo>
                    <a:pt x="47" y="91"/>
                  </a:lnTo>
                  <a:lnTo>
                    <a:pt x="49" y="91"/>
                  </a:lnTo>
                  <a:lnTo>
                    <a:pt x="51" y="89"/>
                  </a:lnTo>
                  <a:lnTo>
                    <a:pt x="53" y="89"/>
                  </a:lnTo>
                  <a:lnTo>
                    <a:pt x="56" y="88"/>
                  </a:lnTo>
                  <a:lnTo>
                    <a:pt x="58" y="87"/>
                  </a:lnTo>
                  <a:lnTo>
                    <a:pt x="60" y="85"/>
                  </a:lnTo>
                  <a:lnTo>
                    <a:pt x="63" y="84"/>
                  </a:lnTo>
                  <a:lnTo>
                    <a:pt x="64" y="82"/>
                  </a:lnTo>
                  <a:lnTo>
                    <a:pt x="70" y="78"/>
                  </a:lnTo>
                  <a:lnTo>
                    <a:pt x="74" y="73"/>
                  </a:lnTo>
                  <a:lnTo>
                    <a:pt x="75" y="67"/>
                  </a:lnTo>
                  <a:lnTo>
                    <a:pt x="78" y="60"/>
                  </a:lnTo>
                  <a:lnTo>
                    <a:pt x="78" y="53"/>
                  </a:lnTo>
                  <a:lnTo>
                    <a:pt x="78" y="48"/>
                  </a:lnTo>
                  <a:lnTo>
                    <a:pt x="77" y="41"/>
                  </a:lnTo>
                  <a:lnTo>
                    <a:pt x="75" y="34"/>
                  </a:lnTo>
                  <a:lnTo>
                    <a:pt x="73" y="27"/>
                  </a:lnTo>
                  <a:lnTo>
                    <a:pt x="69" y="22"/>
                  </a:lnTo>
                  <a:lnTo>
                    <a:pt x="66" y="18"/>
                  </a:lnTo>
                  <a:lnTo>
                    <a:pt x="62" y="14"/>
                  </a:lnTo>
                  <a:lnTo>
                    <a:pt x="58" y="11"/>
                  </a:lnTo>
                  <a:lnTo>
                    <a:pt x="52" y="8"/>
                  </a:lnTo>
                  <a:lnTo>
                    <a:pt x="48" y="5"/>
                  </a:lnTo>
                  <a:lnTo>
                    <a:pt x="42" y="3"/>
                  </a:lnTo>
                  <a:lnTo>
                    <a:pt x="37" y="1"/>
                  </a:lnTo>
                  <a:lnTo>
                    <a:pt x="33" y="0"/>
                  </a:lnTo>
                  <a:lnTo>
                    <a:pt x="27" y="0"/>
                  </a:lnTo>
                  <a:lnTo>
                    <a:pt x="22" y="0"/>
                  </a:lnTo>
                  <a:lnTo>
                    <a:pt x="19" y="0"/>
                  </a:lnTo>
                  <a:lnTo>
                    <a:pt x="16" y="1"/>
                  </a:lnTo>
                  <a:lnTo>
                    <a:pt x="14" y="1"/>
                  </a:lnTo>
                  <a:lnTo>
                    <a:pt x="11" y="3"/>
                  </a:lnTo>
                  <a:lnTo>
                    <a:pt x="9" y="4"/>
                  </a:lnTo>
                  <a:lnTo>
                    <a:pt x="7" y="5"/>
                  </a:lnTo>
                  <a:lnTo>
                    <a:pt x="5" y="7"/>
                  </a:lnTo>
                  <a:lnTo>
                    <a:pt x="4" y="8"/>
                  </a:lnTo>
                  <a:lnTo>
                    <a:pt x="3" y="8"/>
                  </a:lnTo>
                  <a:lnTo>
                    <a:pt x="1" y="9"/>
                  </a:lnTo>
                  <a:lnTo>
                    <a:pt x="9" y="20"/>
                  </a:lnTo>
                  <a:lnTo>
                    <a:pt x="9" y="20"/>
                  </a:lnTo>
                  <a:lnTo>
                    <a:pt x="11" y="19"/>
                  </a:lnTo>
                  <a:lnTo>
                    <a:pt x="12" y="19"/>
                  </a:lnTo>
                  <a:lnTo>
                    <a:pt x="12" y="18"/>
                  </a:lnTo>
                  <a:lnTo>
                    <a:pt x="14" y="16"/>
                  </a:lnTo>
                  <a:lnTo>
                    <a:pt x="16" y="15"/>
                  </a:lnTo>
                  <a:lnTo>
                    <a:pt x="18" y="15"/>
                  </a:lnTo>
                  <a:lnTo>
                    <a:pt x="19" y="14"/>
                  </a:lnTo>
                  <a:lnTo>
                    <a:pt x="22" y="14"/>
                  </a:lnTo>
                  <a:lnTo>
                    <a:pt x="25" y="12"/>
                  </a:lnTo>
                  <a:lnTo>
                    <a:pt x="30" y="12"/>
                  </a:lnTo>
                  <a:lnTo>
                    <a:pt x="34" y="12"/>
                  </a:lnTo>
                  <a:lnTo>
                    <a:pt x="38" y="14"/>
                  </a:lnTo>
                  <a:lnTo>
                    <a:pt x="42" y="16"/>
                  </a:lnTo>
                  <a:lnTo>
                    <a:pt x="47" y="19"/>
                  </a:lnTo>
                  <a:lnTo>
                    <a:pt x="51" y="22"/>
                  </a:lnTo>
                  <a:lnTo>
                    <a:pt x="53" y="26"/>
                  </a:lnTo>
                  <a:lnTo>
                    <a:pt x="58" y="30"/>
                  </a:lnTo>
                  <a:lnTo>
                    <a:pt x="60" y="34"/>
                  </a:lnTo>
                  <a:lnTo>
                    <a:pt x="62" y="38"/>
                  </a:lnTo>
                  <a:lnTo>
                    <a:pt x="63" y="41"/>
                  </a:lnTo>
                  <a:lnTo>
                    <a:pt x="63" y="44"/>
                  </a:lnTo>
                  <a:lnTo>
                    <a:pt x="64" y="47"/>
                  </a:lnTo>
                  <a:lnTo>
                    <a:pt x="64" y="49"/>
                  </a:lnTo>
                  <a:lnTo>
                    <a:pt x="64" y="52"/>
                  </a:lnTo>
                  <a:lnTo>
                    <a:pt x="64" y="56"/>
                  </a:lnTo>
                  <a:lnTo>
                    <a:pt x="64" y="59"/>
                  </a:lnTo>
                  <a:lnTo>
                    <a:pt x="63" y="62"/>
                  </a:lnTo>
                  <a:lnTo>
                    <a:pt x="62" y="64"/>
                  </a:lnTo>
                  <a:lnTo>
                    <a:pt x="60" y="67"/>
                  </a:lnTo>
                  <a:lnTo>
                    <a:pt x="59" y="70"/>
                  </a:lnTo>
                  <a:lnTo>
                    <a:pt x="58" y="71"/>
                  </a:lnTo>
                  <a:lnTo>
                    <a:pt x="56" y="73"/>
                  </a:lnTo>
                  <a:lnTo>
                    <a:pt x="53" y="74"/>
                  </a:lnTo>
                  <a:lnTo>
                    <a:pt x="52" y="74"/>
                  </a:lnTo>
                  <a:lnTo>
                    <a:pt x="51" y="75"/>
                  </a:lnTo>
                  <a:lnTo>
                    <a:pt x="48" y="77"/>
                  </a:lnTo>
                  <a:lnTo>
                    <a:pt x="45" y="77"/>
                  </a:lnTo>
                  <a:lnTo>
                    <a:pt x="44" y="78"/>
                  </a:lnTo>
                  <a:lnTo>
                    <a:pt x="41" y="78"/>
                  </a:lnTo>
                  <a:lnTo>
                    <a:pt x="37" y="78"/>
                  </a:lnTo>
                  <a:lnTo>
                    <a:pt x="31" y="78"/>
                  </a:lnTo>
                  <a:lnTo>
                    <a:pt x="27" y="77"/>
                  </a:lnTo>
                  <a:lnTo>
                    <a:pt x="22" y="75"/>
                  </a:lnTo>
                  <a:lnTo>
                    <a:pt x="18" y="73"/>
                  </a:lnTo>
                  <a:lnTo>
                    <a:pt x="15" y="70"/>
                  </a:lnTo>
                  <a:lnTo>
                    <a:pt x="14" y="66"/>
                  </a:lnTo>
                  <a:lnTo>
                    <a:pt x="14" y="60"/>
                  </a:lnTo>
                  <a:lnTo>
                    <a:pt x="15" y="55"/>
                  </a:lnTo>
                  <a:lnTo>
                    <a:pt x="19" y="48"/>
                  </a:lnTo>
                  <a:lnTo>
                    <a:pt x="23" y="44"/>
                  </a:lnTo>
                  <a:lnTo>
                    <a:pt x="27" y="41"/>
                  </a:lnTo>
                  <a:lnTo>
                    <a:pt x="31" y="41"/>
                  </a:lnTo>
                  <a:lnTo>
                    <a:pt x="34" y="41"/>
                  </a:lnTo>
                  <a:lnTo>
                    <a:pt x="37" y="44"/>
                  </a:lnTo>
                  <a:lnTo>
                    <a:pt x="38" y="45"/>
                  </a:lnTo>
                  <a:lnTo>
                    <a:pt x="38" y="49"/>
                  </a:lnTo>
                  <a:lnTo>
                    <a:pt x="36" y="52"/>
                  </a:lnTo>
                  <a:lnTo>
                    <a:pt x="31" y="55"/>
                  </a:lnTo>
                  <a:lnTo>
                    <a:pt x="26" y="56"/>
                  </a:lnTo>
                  <a:lnTo>
                    <a:pt x="26" y="67"/>
                  </a:lnTo>
                  <a:lnTo>
                    <a:pt x="26" y="67"/>
                  </a:lnTo>
                  <a:close/>
                </a:path>
              </a:pathLst>
            </a:custGeom>
            <a:solidFill>
              <a:schemeClr val="accent3">
                <a:lumMod val="50000"/>
              </a:schemeClr>
            </a:solidFill>
            <a:ln w="9525">
              <a:noFill/>
              <a:round/>
              <a:headEnd/>
              <a:tailEnd/>
            </a:ln>
          </p:spPr>
          <p:txBody>
            <a:bodyPr/>
            <a:lstStyle/>
            <a:p>
              <a:pPr>
                <a:defRPr/>
              </a:pPr>
              <a:endParaRPr lang="en-US"/>
            </a:p>
          </p:txBody>
        </p:sp>
        <p:sp>
          <p:nvSpPr>
            <p:cNvPr id="24600" name="Freeform 24"/>
            <p:cNvSpPr>
              <a:spLocks/>
            </p:cNvSpPr>
            <p:nvPr/>
          </p:nvSpPr>
          <p:spPr bwMode="auto">
            <a:xfrm>
              <a:off x="4865" y="1112"/>
              <a:ext cx="74" cy="88"/>
            </a:xfrm>
            <a:custGeom>
              <a:avLst/>
              <a:gdLst/>
              <a:ahLst/>
              <a:cxnLst>
                <a:cxn ang="0">
                  <a:pos x="48" y="1"/>
                </a:cxn>
                <a:cxn ang="0">
                  <a:pos x="35" y="1"/>
                </a:cxn>
                <a:cxn ang="0">
                  <a:pos x="24" y="7"/>
                </a:cxn>
                <a:cxn ang="0">
                  <a:pos x="13" y="16"/>
                </a:cxn>
                <a:cxn ang="0">
                  <a:pos x="2" y="34"/>
                </a:cxn>
                <a:cxn ang="0">
                  <a:pos x="0" y="53"/>
                </a:cxn>
                <a:cxn ang="0">
                  <a:pos x="7" y="71"/>
                </a:cxn>
                <a:cxn ang="0">
                  <a:pos x="8" y="73"/>
                </a:cxn>
                <a:cxn ang="0">
                  <a:pos x="9" y="77"/>
                </a:cxn>
                <a:cxn ang="0">
                  <a:pos x="13" y="81"/>
                </a:cxn>
                <a:cxn ang="0">
                  <a:pos x="27" y="88"/>
                </a:cxn>
                <a:cxn ang="0">
                  <a:pos x="46" y="88"/>
                </a:cxn>
                <a:cxn ang="0">
                  <a:pos x="63" y="78"/>
                </a:cxn>
                <a:cxn ang="0">
                  <a:pos x="73" y="64"/>
                </a:cxn>
                <a:cxn ang="0">
                  <a:pos x="75" y="52"/>
                </a:cxn>
                <a:cxn ang="0">
                  <a:pos x="74" y="41"/>
                </a:cxn>
                <a:cxn ang="0">
                  <a:pos x="67" y="31"/>
                </a:cxn>
                <a:cxn ang="0">
                  <a:pos x="53" y="26"/>
                </a:cxn>
                <a:cxn ang="0">
                  <a:pos x="41" y="27"/>
                </a:cxn>
                <a:cxn ang="0">
                  <a:pos x="33" y="34"/>
                </a:cxn>
                <a:cxn ang="0">
                  <a:pos x="29" y="41"/>
                </a:cxn>
                <a:cxn ang="0">
                  <a:pos x="26" y="52"/>
                </a:cxn>
                <a:cxn ang="0">
                  <a:pos x="29" y="63"/>
                </a:cxn>
                <a:cxn ang="0">
                  <a:pos x="42" y="58"/>
                </a:cxn>
                <a:cxn ang="0">
                  <a:pos x="38" y="53"/>
                </a:cxn>
                <a:cxn ang="0">
                  <a:pos x="40" y="47"/>
                </a:cxn>
                <a:cxn ang="0">
                  <a:pos x="45" y="40"/>
                </a:cxn>
                <a:cxn ang="0">
                  <a:pos x="51" y="38"/>
                </a:cxn>
                <a:cxn ang="0">
                  <a:pos x="55" y="38"/>
                </a:cxn>
                <a:cxn ang="0">
                  <a:pos x="59" y="41"/>
                </a:cxn>
                <a:cxn ang="0">
                  <a:pos x="62" y="45"/>
                </a:cxn>
                <a:cxn ang="0">
                  <a:pos x="62" y="51"/>
                </a:cxn>
                <a:cxn ang="0">
                  <a:pos x="60" y="56"/>
                </a:cxn>
                <a:cxn ang="0">
                  <a:pos x="59" y="62"/>
                </a:cxn>
                <a:cxn ang="0">
                  <a:pos x="51" y="71"/>
                </a:cxn>
                <a:cxn ang="0">
                  <a:pos x="37" y="75"/>
                </a:cxn>
                <a:cxn ang="0">
                  <a:pos x="23" y="70"/>
                </a:cxn>
                <a:cxn ang="0">
                  <a:pos x="15" y="56"/>
                </a:cxn>
                <a:cxn ang="0">
                  <a:pos x="13" y="42"/>
                </a:cxn>
                <a:cxn ang="0">
                  <a:pos x="19" y="30"/>
                </a:cxn>
                <a:cxn ang="0">
                  <a:pos x="27" y="22"/>
                </a:cxn>
                <a:cxn ang="0">
                  <a:pos x="34" y="16"/>
                </a:cxn>
                <a:cxn ang="0">
                  <a:pos x="44" y="14"/>
                </a:cxn>
                <a:cxn ang="0">
                  <a:pos x="52" y="15"/>
                </a:cxn>
              </a:cxnLst>
              <a:rect l="0" t="0" r="r" b="b"/>
              <a:pathLst>
                <a:path w="75" h="88">
                  <a:moveTo>
                    <a:pt x="56" y="3"/>
                  </a:moveTo>
                  <a:lnTo>
                    <a:pt x="52" y="1"/>
                  </a:lnTo>
                  <a:lnTo>
                    <a:pt x="48" y="1"/>
                  </a:lnTo>
                  <a:lnTo>
                    <a:pt x="44" y="0"/>
                  </a:lnTo>
                  <a:lnTo>
                    <a:pt x="40" y="1"/>
                  </a:lnTo>
                  <a:lnTo>
                    <a:pt x="35" y="1"/>
                  </a:lnTo>
                  <a:lnTo>
                    <a:pt x="33" y="3"/>
                  </a:lnTo>
                  <a:lnTo>
                    <a:pt x="29" y="5"/>
                  </a:lnTo>
                  <a:lnTo>
                    <a:pt x="24" y="7"/>
                  </a:lnTo>
                  <a:lnTo>
                    <a:pt x="20" y="9"/>
                  </a:lnTo>
                  <a:lnTo>
                    <a:pt x="18" y="12"/>
                  </a:lnTo>
                  <a:lnTo>
                    <a:pt x="13" y="16"/>
                  </a:lnTo>
                  <a:lnTo>
                    <a:pt x="9" y="22"/>
                  </a:lnTo>
                  <a:lnTo>
                    <a:pt x="5" y="27"/>
                  </a:lnTo>
                  <a:lnTo>
                    <a:pt x="2" y="34"/>
                  </a:lnTo>
                  <a:lnTo>
                    <a:pt x="1" y="40"/>
                  </a:lnTo>
                  <a:lnTo>
                    <a:pt x="0" y="47"/>
                  </a:lnTo>
                  <a:lnTo>
                    <a:pt x="0" y="53"/>
                  </a:lnTo>
                  <a:lnTo>
                    <a:pt x="1" y="59"/>
                  </a:lnTo>
                  <a:lnTo>
                    <a:pt x="4" y="66"/>
                  </a:lnTo>
                  <a:lnTo>
                    <a:pt x="7" y="71"/>
                  </a:lnTo>
                  <a:lnTo>
                    <a:pt x="7" y="71"/>
                  </a:lnTo>
                  <a:lnTo>
                    <a:pt x="7" y="73"/>
                  </a:lnTo>
                  <a:lnTo>
                    <a:pt x="8" y="73"/>
                  </a:lnTo>
                  <a:lnTo>
                    <a:pt x="8" y="74"/>
                  </a:lnTo>
                  <a:lnTo>
                    <a:pt x="9" y="75"/>
                  </a:lnTo>
                  <a:lnTo>
                    <a:pt x="9" y="77"/>
                  </a:lnTo>
                  <a:lnTo>
                    <a:pt x="11" y="78"/>
                  </a:lnTo>
                  <a:lnTo>
                    <a:pt x="12" y="80"/>
                  </a:lnTo>
                  <a:lnTo>
                    <a:pt x="13" y="81"/>
                  </a:lnTo>
                  <a:lnTo>
                    <a:pt x="15" y="82"/>
                  </a:lnTo>
                  <a:lnTo>
                    <a:pt x="20" y="85"/>
                  </a:lnTo>
                  <a:lnTo>
                    <a:pt x="27" y="88"/>
                  </a:lnTo>
                  <a:lnTo>
                    <a:pt x="33" y="88"/>
                  </a:lnTo>
                  <a:lnTo>
                    <a:pt x="40" y="88"/>
                  </a:lnTo>
                  <a:lnTo>
                    <a:pt x="46" y="88"/>
                  </a:lnTo>
                  <a:lnTo>
                    <a:pt x="52" y="87"/>
                  </a:lnTo>
                  <a:lnTo>
                    <a:pt x="57" y="82"/>
                  </a:lnTo>
                  <a:lnTo>
                    <a:pt x="63" y="78"/>
                  </a:lnTo>
                  <a:lnTo>
                    <a:pt x="68" y="74"/>
                  </a:lnTo>
                  <a:lnTo>
                    <a:pt x="71" y="67"/>
                  </a:lnTo>
                  <a:lnTo>
                    <a:pt x="73" y="64"/>
                  </a:lnTo>
                  <a:lnTo>
                    <a:pt x="74" y="60"/>
                  </a:lnTo>
                  <a:lnTo>
                    <a:pt x="75" y="56"/>
                  </a:lnTo>
                  <a:lnTo>
                    <a:pt x="75" y="52"/>
                  </a:lnTo>
                  <a:lnTo>
                    <a:pt x="75" y="48"/>
                  </a:lnTo>
                  <a:lnTo>
                    <a:pt x="75" y="45"/>
                  </a:lnTo>
                  <a:lnTo>
                    <a:pt x="74" y="41"/>
                  </a:lnTo>
                  <a:lnTo>
                    <a:pt x="73" y="37"/>
                  </a:lnTo>
                  <a:lnTo>
                    <a:pt x="70" y="34"/>
                  </a:lnTo>
                  <a:lnTo>
                    <a:pt x="67" y="31"/>
                  </a:lnTo>
                  <a:lnTo>
                    <a:pt x="63" y="29"/>
                  </a:lnTo>
                  <a:lnTo>
                    <a:pt x="57" y="26"/>
                  </a:lnTo>
                  <a:lnTo>
                    <a:pt x="53" y="26"/>
                  </a:lnTo>
                  <a:lnTo>
                    <a:pt x="49" y="26"/>
                  </a:lnTo>
                  <a:lnTo>
                    <a:pt x="45" y="26"/>
                  </a:lnTo>
                  <a:lnTo>
                    <a:pt x="41" y="27"/>
                  </a:lnTo>
                  <a:lnTo>
                    <a:pt x="38" y="30"/>
                  </a:lnTo>
                  <a:lnTo>
                    <a:pt x="35" y="31"/>
                  </a:lnTo>
                  <a:lnTo>
                    <a:pt x="33" y="34"/>
                  </a:lnTo>
                  <a:lnTo>
                    <a:pt x="31" y="36"/>
                  </a:lnTo>
                  <a:lnTo>
                    <a:pt x="30" y="38"/>
                  </a:lnTo>
                  <a:lnTo>
                    <a:pt x="29" y="41"/>
                  </a:lnTo>
                  <a:lnTo>
                    <a:pt x="27" y="45"/>
                  </a:lnTo>
                  <a:lnTo>
                    <a:pt x="27" y="48"/>
                  </a:lnTo>
                  <a:lnTo>
                    <a:pt x="26" y="52"/>
                  </a:lnTo>
                  <a:lnTo>
                    <a:pt x="27" y="56"/>
                  </a:lnTo>
                  <a:lnTo>
                    <a:pt x="27" y="60"/>
                  </a:lnTo>
                  <a:lnTo>
                    <a:pt x="29" y="63"/>
                  </a:lnTo>
                  <a:lnTo>
                    <a:pt x="31" y="66"/>
                  </a:lnTo>
                  <a:lnTo>
                    <a:pt x="35" y="69"/>
                  </a:lnTo>
                  <a:lnTo>
                    <a:pt x="42" y="58"/>
                  </a:lnTo>
                  <a:lnTo>
                    <a:pt x="41" y="58"/>
                  </a:lnTo>
                  <a:lnTo>
                    <a:pt x="40" y="56"/>
                  </a:lnTo>
                  <a:lnTo>
                    <a:pt x="38" y="53"/>
                  </a:lnTo>
                  <a:lnTo>
                    <a:pt x="38" y="52"/>
                  </a:lnTo>
                  <a:lnTo>
                    <a:pt x="40" y="49"/>
                  </a:lnTo>
                  <a:lnTo>
                    <a:pt x="40" y="47"/>
                  </a:lnTo>
                  <a:lnTo>
                    <a:pt x="41" y="44"/>
                  </a:lnTo>
                  <a:lnTo>
                    <a:pt x="42" y="41"/>
                  </a:lnTo>
                  <a:lnTo>
                    <a:pt x="45" y="40"/>
                  </a:lnTo>
                  <a:lnTo>
                    <a:pt x="46" y="38"/>
                  </a:lnTo>
                  <a:lnTo>
                    <a:pt x="49" y="38"/>
                  </a:lnTo>
                  <a:lnTo>
                    <a:pt x="51" y="38"/>
                  </a:lnTo>
                  <a:lnTo>
                    <a:pt x="52" y="38"/>
                  </a:lnTo>
                  <a:lnTo>
                    <a:pt x="53" y="38"/>
                  </a:lnTo>
                  <a:lnTo>
                    <a:pt x="55" y="38"/>
                  </a:lnTo>
                  <a:lnTo>
                    <a:pt x="56" y="40"/>
                  </a:lnTo>
                  <a:lnTo>
                    <a:pt x="57" y="40"/>
                  </a:lnTo>
                  <a:lnTo>
                    <a:pt x="59" y="41"/>
                  </a:lnTo>
                  <a:lnTo>
                    <a:pt x="59" y="42"/>
                  </a:lnTo>
                  <a:lnTo>
                    <a:pt x="60" y="44"/>
                  </a:lnTo>
                  <a:lnTo>
                    <a:pt x="62" y="45"/>
                  </a:lnTo>
                  <a:lnTo>
                    <a:pt x="62" y="48"/>
                  </a:lnTo>
                  <a:lnTo>
                    <a:pt x="62" y="49"/>
                  </a:lnTo>
                  <a:lnTo>
                    <a:pt x="62" y="51"/>
                  </a:lnTo>
                  <a:lnTo>
                    <a:pt x="62" y="53"/>
                  </a:lnTo>
                  <a:lnTo>
                    <a:pt x="62" y="55"/>
                  </a:lnTo>
                  <a:lnTo>
                    <a:pt x="60" y="56"/>
                  </a:lnTo>
                  <a:lnTo>
                    <a:pt x="60" y="59"/>
                  </a:lnTo>
                  <a:lnTo>
                    <a:pt x="60" y="60"/>
                  </a:lnTo>
                  <a:lnTo>
                    <a:pt x="59" y="62"/>
                  </a:lnTo>
                  <a:lnTo>
                    <a:pt x="57" y="66"/>
                  </a:lnTo>
                  <a:lnTo>
                    <a:pt x="55" y="69"/>
                  </a:lnTo>
                  <a:lnTo>
                    <a:pt x="51" y="71"/>
                  </a:lnTo>
                  <a:lnTo>
                    <a:pt x="46" y="74"/>
                  </a:lnTo>
                  <a:lnTo>
                    <a:pt x="41" y="75"/>
                  </a:lnTo>
                  <a:lnTo>
                    <a:pt x="37" y="75"/>
                  </a:lnTo>
                  <a:lnTo>
                    <a:pt x="31" y="75"/>
                  </a:lnTo>
                  <a:lnTo>
                    <a:pt x="27" y="73"/>
                  </a:lnTo>
                  <a:lnTo>
                    <a:pt x="23" y="70"/>
                  </a:lnTo>
                  <a:lnTo>
                    <a:pt x="19" y="66"/>
                  </a:lnTo>
                  <a:lnTo>
                    <a:pt x="16" y="62"/>
                  </a:lnTo>
                  <a:lnTo>
                    <a:pt x="15" y="56"/>
                  </a:lnTo>
                  <a:lnTo>
                    <a:pt x="13" y="52"/>
                  </a:lnTo>
                  <a:lnTo>
                    <a:pt x="13" y="48"/>
                  </a:lnTo>
                  <a:lnTo>
                    <a:pt x="13" y="42"/>
                  </a:lnTo>
                  <a:lnTo>
                    <a:pt x="15" y="38"/>
                  </a:lnTo>
                  <a:lnTo>
                    <a:pt x="16" y="34"/>
                  </a:lnTo>
                  <a:lnTo>
                    <a:pt x="19" y="30"/>
                  </a:lnTo>
                  <a:lnTo>
                    <a:pt x="22" y="27"/>
                  </a:lnTo>
                  <a:lnTo>
                    <a:pt x="24" y="23"/>
                  </a:lnTo>
                  <a:lnTo>
                    <a:pt x="27" y="22"/>
                  </a:lnTo>
                  <a:lnTo>
                    <a:pt x="29" y="19"/>
                  </a:lnTo>
                  <a:lnTo>
                    <a:pt x="31" y="18"/>
                  </a:lnTo>
                  <a:lnTo>
                    <a:pt x="34" y="16"/>
                  </a:lnTo>
                  <a:lnTo>
                    <a:pt x="37" y="15"/>
                  </a:lnTo>
                  <a:lnTo>
                    <a:pt x="40" y="15"/>
                  </a:lnTo>
                  <a:lnTo>
                    <a:pt x="44" y="14"/>
                  </a:lnTo>
                  <a:lnTo>
                    <a:pt x="46" y="14"/>
                  </a:lnTo>
                  <a:lnTo>
                    <a:pt x="49" y="14"/>
                  </a:lnTo>
                  <a:lnTo>
                    <a:pt x="52" y="15"/>
                  </a:lnTo>
                  <a:lnTo>
                    <a:pt x="56" y="3"/>
                  </a:lnTo>
                  <a:lnTo>
                    <a:pt x="56" y="3"/>
                  </a:lnTo>
                  <a:close/>
                </a:path>
              </a:pathLst>
            </a:custGeom>
            <a:solidFill>
              <a:schemeClr val="accent3">
                <a:lumMod val="50000"/>
              </a:schemeClr>
            </a:solidFill>
            <a:ln w="9525">
              <a:noFill/>
              <a:round/>
              <a:headEnd/>
              <a:tailEnd/>
            </a:ln>
          </p:spPr>
          <p:txBody>
            <a:bodyPr/>
            <a:lstStyle/>
            <a:p>
              <a:pPr>
                <a:defRPr/>
              </a:pPr>
              <a:endParaRPr lang="en-US"/>
            </a:p>
          </p:txBody>
        </p:sp>
        <p:sp>
          <p:nvSpPr>
            <p:cNvPr id="24601" name="Freeform 25"/>
            <p:cNvSpPr>
              <a:spLocks/>
            </p:cNvSpPr>
            <p:nvPr/>
          </p:nvSpPr>
          <p:spPr bwMode="auto">
            <a:xfrm>
              <a:off x="4737" y="834"/>
              <a:ext cx="93" cy="101"/>
            </a:xfrm>
            <a:custGeom>
              <a:avLst/>
              <a:gdLst/>
              <a:ahLst/>
              <a:cxnLst>
                <a:cxn ang="0">
                  <a:pos x="64" y="47"/>
                </a:cxn>
                <a:cxn ang="0">
                  <a:pos x="66" y="38"/>
                </a:cxn>
                <a:cxn ang="0">
                  <a:pos x="64" y="30"/>
                </a:cxn>
                <a:cxn ang="0">
                  <a:pos x="60" y="25"/>
                </a:cxn>
                <a:cxn ang="0">
                  <a:pos x="55" y="20"/>
                </a:cxn>
                <a:cxn ang="0">
                  <a:pos x="49" y="20"/>
                </a:cxn>
                <a:cxn ang="0">
                  <a:pos x="42" y="20"/>
                </a:cxn>
                <a:cxn ang="0">
                  <a:pos x="38" y="22"/>
                </a:cxn>
                <a:cxn ang="0">
                  <a:pos x="35" y="23"/>
                </a:cxn>
                <a:cxn ang="0">
                  <a:pos x="33" y="27"/>
                </a:cxn>
                <a:cxn ang="0">
                  <a:pos x="27" y="34"/>
                </a:cxn>
                <a:cxn ang="0">
                  <a:pos x="24" y="44"/>
                </a:cxn>
                <a:cxn ang="0">
                  <a:pos x="26" y="56"/>
                </a:cxn>
                <a:cxn ang="0">
                  <a:pos x="31" y="63"/>
                </a:cxn>
                <a:cxn ang="0">
                  <a:pos x="38" y="67"/>
                </a:cxn>
                <a:cxn ang="0">
                  <a:pos x="44" y="70"/>
                </a:cxn>
                <a:cxn ang="0">
                  <a:pos x="51" y="71"/>
                </a:cxn>
                <a:cxn ang="0">
                  <a:pos x="71" y="70"/>
                </a:cxn>
                <a:cxn ang="0">
                  <a:pos x="86" y="56"/>
                </a:cxn>
                <a:cxn ang="0">
                  <a:pos x="92" y="37"/>
                </a:cxn>
                <a:cxn ang="0">
                  <a:pos x="85" y="18"/>
                </a:cxn>
                <a:cxn ang="0">
                  <a:pos x="70" y="5"/>
                </a:cxn>
                <a:cxn ang="0">
                  <a:pos x="52" y="0"/>
                </a:cxn>
                <a:cxn ang="0">
                  <a:pos x="35" y="0"/>
                </a:cxn>
                <a:cxn ang="0">
                  <a:pos x="24" y="3"/>
                </a:cxn>
                <a:cxn ang="0">
                  <a:pos x="16" y="8"/>
                </a:cxn>
                <a:cxn ang="0">
                  <a:pos x="9" y="16"/>
                </a:cxn>
                <a:cxn ang="0">
                  <a:pos x="1" y="41"/>
                </a:cxn>
                <a:cxn ang="0">
                  <a:pos x="1" y="69"/>
                </a:cxn>
                <a:cxn ang="0">
                  <a:pos x="12" y="93"/>
                </a:cxn>
                <a:cxn ang="0">
                  <a:pos x="23" y="87"/>
                </a:cxn>
                <a:cxn ang="0">
                  <a:pos x="15" y="66"/>
                </a:cxn>
                <a:cxn ang="0">
                  <a:pos x="15" y="44"/>
                </a:cxn>
                <a:cxn ang="0">
                  <a:pos x="22" y="23"/>
                </a:cxn>
                <a:cxn ang="0">
                  <a:pos x="31" y="15"/>
                </a:cxn>
                <a:cxn ang="0">
                  <a:pos x="44" y="12"/>
                </a:cxn>
                <a:cxn ang="0">
                  <a:pos x="56" y="15"/>
                </a:cxn>
                <a:cxn ang="0">
                  <a:pos x="66" y="19"/>
                </a:cxn>
                <a:cxn ang="0">
                  <a:pos x="71" y="23"/>
                </a:cxn>
                <a:cxn ang="0">
                  <a:pos x="77" y="30"/>
                </a:cxn>
                <a:cxn ang="0">
                  <a:pos x="78" y="38"/>
                </a:cxn>
                <a:cxn ang="0">
                  <a:pos x="78" y="44"/>
                </a:cxn>
                <a:cxn ang="0">
                  <a:pos x="77" y="49"/>
                </a:cxn>
                <a:cxn ang="0">
                  <a:pos x="73" y="53"/>
                </a:cxn>
                <a:cxn ang="0">
                  <a:pos x="63" y="58"/>
                </a:cxn>
                <a:cxn ang="0">
                  <a:pos x="52" y="58"/>
                </a:cxn>
                <a:cxn ang="0">
                  <a:pos x="42" y="55"/>
                </a:cxn>
                <a:cxn ang="0">
                  <a:pos x="38" y="49"/>
                </a:cxn>
                <a:cxn ang="0">
                  <a:pos x="37" y="41"/>
                </a:cxn>
                <a:cxn ang="0">
                  <a:pos x="40" y="34"/>
                </a:cxn>
                <a:cxn ang="0">
                  <a:pos x="48" y="31"/>
                </a:cxn>
                <a:cxn ang="0">
                  <a:pos x="52" y="34"/>
                </a:cxn>
                <a:cxn ang="0">
                  <a:pos x="53" y="38"/>
                </a:cxn>
                <a:cxn ang="0">
                  <a:pos x="51" y="44"/>
                </a:cxn>
              </a:cxnLst>
              <a:rect l="0" t="0" r="r" b="b"/>
              <a:pathLst>
                <a:path w="92" h="100">
                  <a:moveTo>
                    <a:pt x="62" y="51"/>
                  </a:moveTo>
                  <a:lnTo>
                    <a:pt x="63" y="48"/>
                  </a:lnTo>
                  <a:lnTo>
                    <a:pt x="64" y="47"/>
                  </a:lnTo>
                  <a:lnTo>
                    <a:pt x="66" y="44"/>
                  </a:lnTo>
                  <a:lnTo>
                    <a:pt x="66" y="41"/>
                  </a:lnTo>
                  <a:lnTo>
                    <a:pt x="66" y="38"/>
                  </a:lnTo>
                  <a:lnTo>
                    <a:pt x="66" y="36"/>
                  </a:lnTo>
                  <a:lnTo>
                    <a:pt x="66" y="33"/>
                  </a:lnTo>
                  <a:lnTo>
                    <a:pt x="64" y="30"/>
                  </a:lnTo>
                  <a:lnTo>
                    <a:pt x="63" y="29"/>
                  </a:lnTo>
                  <a:lnTo>
                    <a:pt x="62" y="26"/>
                  </a:lnTo>
                  <a:lnTo>
                    <a:pt x="60" y="25"/>
                  </a:lnTo>
                  <a:lnTo>
                    <a:pt x="59" y="23"/>
                  </a:lnTo>
                  <a:lnTo>
                    <a:pt x="56" y="22"/>
                  </a:lnTo>
                  <a:lnTo>
                    <a:pt x="55" y="20"/>
                  </a:lnTo>
                  <a:lnTo>
                    <a:pt x="53" y="20"/>
                  </a:lnTo>
                  <a:lnTo>
                    <a:pt x="51" y="20"/>
                  </a:lnTo>
                  <a:lnTo>
                    <a:pt x="49" y="20"/>
                  </a:lnTo>
                  <a:lnTo>
                    <a:pt x="46" y="20"/>
                  </a:lnTo>
                  <a:lnTo>
                    <a:pt x="45" y="20"/>
                  </a:lnTo>
                  <a:lnTo>
                    <a:pt x="42" y="20"/>
                  </a:lnTo>
                  <a:lnTo>
                    <a:pt x="41" y="20"/>
                  </a:lnTo>
                  <a:lnTo>
                    <a:pt x="40" y="22"/>
                  </a:lnTo>
                  <a:lnTo>
                    <a:pt x="38" y="22"/>
                  </a:lnTo>
                  <a:lnTo>
                    <a:pt x="38" y="22"/>
                  </a:lnTo>
                  <a:lnTo>
                    <a:pt x="37" y="22"/>
                  </a:lnTo>
                  <a:lnTo>
                    <a:pt x="35" y="23"/>
                  </a:lnTo>
                  <a:lnTo>
                    <a:pt x="34" y="25"/>
                  </a:lnTo>
                  <a:lnTo>
                    <a:pt x="34" y="25"/>
                  </a:lnTo>
                  <a:lnTo>
                    <a:pt x="33" y="27"/>
                  </a:lnTo>
                  <a:lnTo>
                    <a:pt x="30" y="29"/>
                  </a:lnTo>
                  <a:lnTo>
                    <a:pt x="29" y="31"/>
                  </a:lnTo>
                  <a:lnTo>
                    <a:pt x="27" y="34"/>
                  </a:lnTo>
                  <a:lnTo>
                    <a:pt x="26" y="37"/>
                  </a:lnTo>
                  <a:lnTo>
                    <a:pt x="24" y="41"/>
                  </a:lnTo>
                  <a:lnTo>
                    <a:pt x="24" y="44"/>
                  </a:lnTo>
                  <a:lnTo>
                    <a:pt x="24" y="48"/>
                  </a:lnTo>
                  <a:lnTo>
                    <a:pt x="26" y="52"/>
                  </a:lnTo>
                  <a:lnTo>
                    <a:pt x="26" y="56"/>
                  </a:lnTo>
                  <a:lnTo>
                    <a:pt x="29" y="59"/>
                  </a:lnTo>
                  <a:lnTo>
                    <a:pt x="30" y="62"/>
                  </a:lnTo>
                  <a:lnTo>
                    <a:pt x="31" y="63"/>
                  </a:lnTo>
                  <a:lnTo>
                    <a:pt x="34" y="65"/>
                  </a:lnTo>
                  <a:lnTo>
                    <a:pt x="35" y="66"/>
                  </a:lnTo>
                  <a:lnTo>
                    <a:pt x="38" y="67"/>
                  </a:lnTo>
                  <a:lnTo>
                    <a:pt x="40" y="69"/>
                  </a:lnTo>
                  <a:lnTo>
                    <a:pt x="42" y="69"/>
                  </a:lnTo>
                  <a:lnTo>
                    <a:pt x="44" y="70"/>
                  </a:lnTo>
                  <a:lnTo>
                    <a:pt x="46" y="70"/>
                  </a:lnTo>
                  <a:lnTo>
                    <a:pt x="49" y="71"/>
                  </a:lnTo>
                  <a:lnTo>
                    <a:pt x="51" y="71"/>
                  </a:lnTo>
                  <a:lnTo>
                    <a:pt x="57" y="73"/>
                  </a:lnTo>
                  <a:lnTo>
                    <a:pt x="66" y="71"/>
                  </a:lnTo>
                  <a:lnTo>
                    <a:pt x="71" y="70"/>
                  </a:lnTo>
                  <a:lnTo>
                    <a:pt x="78" y="66"/>
                  </a:lnTo>
                  <a:lnTo>
                    <a:pt x="82" y="62"/>
                  </a:lnTo>
                  <a:lnTo>
                    <a:pt x="86" y="56"/>
                  </a:lnTo>
                  <a:lnTo>
                    <a:pt x="91" y="51"/>
                  </a:lnTo>
                  <a:lnTo>
                    <a:pt x="92" y="44"/>
                  </a:lnTo>
                  <a:lnTo>
                    <a:pt x="92" y="37"/>
                  </a:lnTo>
                  <a:lnTo>
                    <a:pt x="91" y="30"/>
                  </a:lnTo>
                  <a:lnTo>
                    <a:pt x="88" y="25"/>
                  </a:lnTo>
                  <a:lnTo>
                    <a:pt x="85" y="18"/>
                  </a:lnTo>
                  <a:lnTo>
                    <a:pt x="81" y="14"/>
                  </a:lnTo>
                  <a:lnTo>
                    <a:pt x="75" y="9"/>
                  </a:lnTo>
                  <a:lnTo>
                    <a:pt x="70" y="5"/>
                  </a:lnTo>
                  <a:lnTo>
                    <a:pt x="64" y="3"/>
                  </a:lnTo>
                  <a:lnTo>
                    <a:pt x="57" y="1"/>
                  </a:lnTo>
                  <a:lnTo>
                    <a:pt x="52" y="0"/>
                  </a:lnTo>
                  <a:lnTo>
                    <a:pt x="45" y="0"/>
                  </a:lnTo>
                  <a:lnTo>
                    <a:pt x="38" y="0"/>
                  </a:lnTo>
                  <a:lnTo>
                    <a:pt x="35" y="0"/>
                  </a:lnTo>
                  <a:lnTo>
                    <a:pt x="31" y="1"/>
                  </a:lnTo>
                  <a:lnTo>
                    <a:pt x="29" y="1"/>
                  </a:lnTo>
                  <a:lnTo>
                    <a:pt x="24" y="3"/>
                  </a:lnTo>
                  <a:lnTo>
                    <a:pt x="22" y="4"/>
                  </a:lnTo>
                  <a:lnTo>
                    <a:pt x="19" y="7"/>
                  </a:lnTo>
                  <a:lnTo>
                    <a:pt x="16" y="8"/>
                  </a:lnTo>
                  <a:lnTo>
                    <a:pt x="13" y="11"/>
                  </a:lnTo>
                  <a:lnTo>
                    <a:pt x="12" y="14"/>
                  </a:lnTo>
                  <a:lnTo>
                    <a:pt x="9" y="16"/>
                  </a:lnTo>
                  <a:lnTo>
                    <a:pt x="5" y="25"/>
                  </a:lnTo>
                  <a:lnTo>
                    <a:pt x="2" y="33"/>
                  </a:lnTo>
                  <a:lnTo>
                    <a:pt x="1" y="41"/>
                  </a:lnTo>
                  <a:lnTo>
                    <a:pt x="0" y="51"/>
                  </a:lnTo>
                  <a:lnTo>
                    <a:pt x="0" y="60"/>
                  </a:lnTo>
                  <a:lnTo>
                    <a:pt x="1" y="69"/>
                  </a:lnTo>
                  <a:lnTo>
                    <a:pt x="4" y="78"/>
                  </a:lnTo>
                  <a:lnTo>
                    <a:pt x="8" y="87"/>
                  </a:lnTo>
                  <a:lnTo>
                    <a:pt x="12" y="93"/>
                  </a:lnTo>
                  <a:lnTo>
                    <a:pt x="18" y="100"/>
                  </a:lnTo>
                  <a:lnTo>
                    <a:pt x="27" y="92"/>
                  </a:lnTo>
                  <a:lnTo>
                    <a:pt x="23" y="87"/>
                  </a:lnTo>
                  <a:lnTo>
                    <a:pt x="19" y="80"/>
                  </a:lnTo>
                  <a:lnTo>
                    <a:pt x="16" y="73"/>
                  </a:lnTo>
                  <a:lnTo>
                    <a:pt x="15" y="66"/>
                  </a:lnTo>
                  <a:lnTo>
                    <a:pt x="13" y="59"/>
                  </a:lnTo>
                  <a:lnTo>
                    <a:pt x="13" y="51"/>
                  </a:lnTo>
                  <a:lnTo>
                    <a:pt x="15" y="44"/>
                  </a:lnTo>
                  <a:lnTo>
                    <a:pt x="16" y="37"/>
                  </a:lnTo>
                  <a:lnTo>
                    <a:pt x="19" y="30"/>
                  </a:lnTo>
                  <a:lnTo>
                    <a:pt x="22" y="23"/>
                  </a:lnTo>
                  <a:lnTo>
                    <a:pt x="24" y="19"/>
                  </a:lnTo>
                  <a:lnTo>
                    <a:pt x="27" y="16"/>
                  </a:lnTo>
                  <a:lnTo>
                    <a:pt x="31" y="15"/>
                  </a:lnTo>
                  <a:lnTo>
                    <a:pt x="35" y="14"/>
                  </a:lnTo>
                  <a:lnTo>
                    <a:pt x="40" y="12"/>
                  </a:lnTo>
                  <a:lnTo>
                    <a:pt x="44" y="12"/>
                  </a:lnTo>
                  <a:lnTo>
                    <a:pt x="48" y="12"/>
                  </a:lnTo>
                  <a:lnTo>
                    <a:pt x="52" y="14"/>
                  </a:lnTo>
                  <a:lnTo>
                    <a:pt x="56" y="15"/>
                  </a:lnTo>
                  <a:lnTo>
                    <a:pt x="60" y="16"/>
                  </a:lnTo>
                  <a:lnTo>
                    <a:pt x="63" y="18"/>
                  </a:lnTo>
                  <a:lnTo>
                    <a:pt x="66" y="19"/>
                  </a:lnTo>
                  <a:lnTo>
                    <a:pt x="69" y="20"/>
                  </a:lnTo>
                  <a:lnTo>
                    <a:pt x="70" y="22"/>
                  </a:lnTo>
                  <a:lnTo>
                    <a:pt x="71" y="23"/>
                  </a:lnTo>
                  <a:lnTo>
                    <a:pt x="74" y="26"/>
                  </a:lnTo>
                  <a:lnTo>
                    <a:pt x="75" y="29"/>
                  </a:lnTo>
                  <a:lnTo>
                    <a:pt x="77" y="30"/>
                  </a:lnTo>
                  <a:lnTo>
                    <a:pt x="78" y="33"/>
                  </a:lnTo>
                  <a:lnTo>
                    <a:pt x="78" y="36"/>
                  </a:lnTo>
                  <a:lnTo>
                    <a:pt x="78" y="38"/>
                  </a:lnTo>
                  <a:lnTo>
                    <a:pt x="78" y="40"/>
                  </a:lnTo>
                  <a:lnTo>
                    <a:pt x="78" y="41"/>
                  </a:lnTo>
                  <a:lnTo>
                    <a:pt x="78" y="44"/>
                  </a:lnTo>
                  <a:lnTo>
                    <a:pt x="78" y="45"/>
                  </a:lnTo>
                  <a:lnTo>
                    <a:pt x="77" y="48"/>
                  </a:lnTo>
                  <a:lnTo>
                    <a:pt x="77" y="49"/>
                  </a:lnTo>
                  <a:lnTo>
                    <a:pt x="75" y="51"/>
                  </a:lnTo>
                  <a:lnTo>
                    <a:pt x="74" y="52"/>
                  </a:lnTo>
                  <a:lnTo>
                    <a:pt x="73" y="53"/>
                  </a:lnTo>
                  <a:lnTo>
                    <a:pt x="70" y="56"/>
                  </a:lnTo>
                  <a:lnTo>
                    <a:pt x="66" y="58"/>
                  </a:lnTo>
                  <a:lnTo>
                    <a:pt x="63" y="58"/>
                  </a:lnTo>
                  <a:lnTo>
                    <a:pt x="59" y="59"/>
                  </a:lnTo>
                  <a:lnTo>
                    <a:pt x="56" y="59"/>
                  </a:lnTo>
                  <a:lnTo>
                    <a:pt x="52" y="58"/>
                  </a:lnTo>
                  <a:lnTo>
                    <a:pt x="49" y="58"/>
                  </a:lnTo>
                  <a:lnTo>
                    <a:pt x="46" y="56"/>
                  </a:lnTo>
                  <a:lnTo>
                    <a:pt x="42" y="55"/>
                  </a:lnTo>
                  <a:lnTo>
                    <a:pt x="40" y="52"/>
                  </a:lnTo>
                  <a:lnTo>
                    <a:pt x="38" y="51"/>
                  </a:lnTo>
                  <a:lnTo>
                    <a:pt x="38" y="49"/>
                  </a:lnTo>
                  <a:lnTo>
                    <a:pt x="37" y="47"/>
                  </a:lnTo>
                  <a:lnTo>
                    <a:pt x="37" y="44"/>
                  </a:lnTo>
                  <a:lnTo>
                    <a:pt x="37" y="41"/>
                  </a:lnTo>
                  <a:lnTo>
                    <a:pt x="37" y="38"/>
                  </a:lnTo>
                  <a:lnTo>
                    <a:pt x="38" y="36"/>
                  </a:lnTo>
                  <a:lnTo>
                    <a:pt x="40" y="34"/>
                  </a:lnTo>
                  <a:lnTo>
                    <a:pt x="42" y="33"/>
                  </a:lnTo>
                  <a:lnTo>
                    <a:pt x="46" y="31"/>
                  </a:lnTo>
                  <a:lnTo>
                    <a:pt x="48" y="31"/>
                  </a:lnTo>
                  <a:lnTo>
                    <a:pt x="49" y="33"/>
                  </a:lnTo>
                  <a:lnTo>
                    <a:pt x="51" y="33"/>
                  </a:lnTo>
                  <a:lnTo>
                    <a:pt x="52" y="34"/>
                  </a:lnTo>
                  <a:lnTo>
                    <a:pt x="53" y="36"/>
                  </a:lnTo>
                  <a:lnTo>
                    <a:pt x="53" y="37"/>
                  </a:lnTo>
                  <a:lnTo>
                    <a:pt x="53" y="38"/>
                  </a:lnTo>
                  <a:lnTo>
                    <a:pt x="53" y="41"/>
                  </a:lnTo>
                  <a:lnTo>
                    <a:pt x="52" y="42"/>
                  </a:lnTo>
                  <a:lnTo>
                    <a:pt x="51" y="44"/>
                  </a:lnTo>
                  <a:lnTo>
                    <a:pt x="62" y="51"/>
                  </a:lnTo>
                  <a:lnTo>
                    <a:pt x="62" y="51"/>
                  </a:lnTo>
                  <a:close/>
                </a:path>
              </a:pathLst>
            </a:custGeom>
            <a:solidFill>
              <a:schemeClr val="accent3">
                <a:lumMod val="50000"/>
              </a:schemeClr>
            </a:solidFill>
            <a:ln w="9525">
              <a:noFill/>
              <a:round/>
              <a:headEnd/>
              <a:tailEnd/>
            </a:ln>
          </p:spPr>
          <p:txBody>
            <a:bodyPr/>
            <a:lstStyle/>
            <a:p>
              <a:pPr>
                <a:defRPr/>
              </a:pPr>
              <a:endParaRPr lang="en-US"/>
            </a:p>
          </p:txBody>
        </p:sp>
        <p:sp>
          <p:nvSpPr>
            <p:cNvPr id="24602" name="Freeform 26"/>
            <p:cNvSpPr>
              <a:spLocks/>
            </p:cNvSpPr>
            <p:nvPr/>
          </p:nvSpPr>
          <p:spPr bwMode="auto">
            <a:xfrm>
              <a:off x="4194" y="1121"/>
              <a:ext cx="108" cy="106"/>
            </a:xfrm>
            <a:custGeom>
              <a:avLst/>
              <a:gdLst/>
              <a:ahLst/>
              <a:cxnLst>
                <a:cxn ang="0">
                  <a:pos x="55" y="61"/>
                </a:cxn>
                <a:cxn ang="0">
                  <a:pos x="50" y="61"/>
                </a:cxn>
                <a:cxn ang="0">
                  <a:pos x="43" y="57"/>
                </a:cxn>
                <a:cxn ang="0">
                  <a:pos x="43" y="49"/>
                </a:cxn>
                <a:cxn ang="0">
                  <a:pos x="48" y="44"/>
                </a:cxn>
                <a:cxn ang="0">
                  <a:pos x="57" y="43"/>
                </a:cxn>
                <a:cxn ang="0">
                  <a:pos x="65" y="44"/>
                </a:cxn>
                <a:cxn ang="0">
                  <a:pos x="70" y="47"/>
                </a:cxn>
                <a:cxn ang="0">
                  <a:pos x="75" y="51"/>
                </a:cxn>
                <a:cxn ang="0">
                  <a:pos x="77" y="57"/>
                </a:cxn>
                <a:cxn ang="0">
                  <a:pos x="79" y="66"/>
                </a:cxn>
                <a:cxn ang="0">
                  <a:pos x="76" y="79"/>
                </a:cxn>
                <a:cxn ang="0">
                  <a:pos x="68" y="89"/>
                </a:cxn>
                <a:cxn ang="0">
                  <a:pos x="53" y="94"/>
                </a:cxn>
                <a:cxn ang="0">
                  <a:pos x="32" y="89"/>
                </a:cxn>
                <a:cxn ang="0">
                  <a:pos x="18" y="72"/>
                </a:cxn>
                <a:cxn ang="0">
                  <a:pos x="13" y="51"/>
                </a:cxn>
                <a:cxn ang="0">
                  <a:pos x="14" y="43"/>
                </a:cxn>
                <a:cxn ang="0">
                  <a:pos x="18" y="35"/>
                </a:cxn>
                <a:cxn ang="0">
                  <a:pos x="24" y="29"/>
                </a:cxn>
                <a:cxn ang="0">
                  <a:pos x="36" y="20"/>
                </a:cxn>
                <a:cxn ang="0">
                  <a:pos x="59" y="14"/>
                </a:cxn>
                <a:cxn ang="0">
                  <a:pos x="86" y="13"/>
                </a:cxn>
                <a:cxn ang="0">
                  <a:pos x="108" y="6"/>
                </a:cxn>
                <a:cxn ang="0">
                  <a:pos x="80" y="0"/>
                </a:cxn>
                <a:cxn ang="0">
                  <a:pos x="51" y="3"/>
                </a:cxn>
                <a:cxn ang="0">
                  <a:pos x="29" y="10"/>
                </a:cxn>
                <a:cxn ang="0">
                  <a:pos x="17" y="20"/>
                </a:cxn>
                <a:cxn ang="0">
                  <a:pos x="7" y="29"/>
                </a:cxn>
                <a:cxn ang="0">
                  <a:pos x="2" y="40"/>
                </a:cxn>
                <a:cxn ang="0">
                  <a:pos x="0" y="54"/>
                </a:cxn>
                <a:cxn ang="0">
                  <a:pos x="4" y="73"/>
                </a:cxn>
                <a:cxn ang="0">
                  <a:pos x="14" y="91"/>
                </a:cxn>
                <a:cxn ang="0">
                  <a:pos x="29" y="102"/>
                </a:cxn>
                <a:cxn ang="0">
                  <a:pos x="47" y="106"/>
                </a:cxn>
                <a:cxn ang="0">
                  <a:pos x="65" y="105"/>
                </a:cxn>
                <a:cxn ang="0">
                  <a:pos x="80" y="97"/>
                </a:cxn>
                <a:cxn ang="0">
                  <a:pos x="88" y="84"/>
                </a:cxn>
                <a:cxn ang="0">
                  <a:pos x="92" y="72"/>
                </a:cxn>
                <a:cxn ang="0">
                  <a:pos x="91" y="60"/>
                </a:cxn>
                <a:cxn ang="0">
                  <a:pos x="87" y="49"/>
                </a:cxn>
                <a:cxn ang="0">
                  <a:pos x="83" y="42"/>
                </a:cxn>
                <a:cxn ang="0">
                  <a:pos x="76" y="36"/>
                </a:cxn>
                <a:cxn ang="0">
                  <a:pos x="68" y="32"/>
                </a:cxn>
                <a:cxn ang="0">
                  <a:pos x="54" y="29"/>
                </a:cxn>
                <a:cxn ang="0">
                  <a:pos x="39" y="31"/>
                </a:cxn>
                <a:cxn ang="0">
                  <a:pos x="29" y="38"/>
                </a:cxn>
                <a:cxn ang="0">
                  <a:pos x="25" y="50"/>
                </a:cxn>
                <a:cxn ang="0">
                  <a:pos x="26" y="60"/>
                </a:cxn>
                <a:cxn ang="0">
                  <a:pos x="32" y="66"/>
                </a:cxn>
                <a:cxn ang="0">
                  <a:pos x="39" y="73"/>
                </a:cxn>
                <a:cxn ang="0">
                  <a:pos x="48" y="78"/>
                </a:cxn>
                <a:cxn ang="0">
                  <a:pos x="58" y="75"/>
                </a:cxn>
                <a:cxn ang="0">
                  <a:pos x="68" y="65"/>
                </a:cxn>
              </a:cxnLst>
              <a:rect l="0" t="0" r="r" b="b"/>
              <a:pathLst>
                <a:path w="108" h="106">
                  <a:moveTo>
                    <a:pt x="57" y="58"/>
                  </a:moveTo>
                  <a:lnTo>
                    <a:pt x="57" y="60"/>
                  </a:lnTo>
                  <a:lnTo>
                    <a:pt x="55" y="61"/>
                  </a:lnTo>
                  <a:lnTo>
                    <a:pt x="54" y="61"/>
                  </a:lnTo>
                  <a:lnTo>
                    <a:pt x="51" y="61"/>
                  </a:lnTo>
                  <a:lnTo>
                    <a:pt x="50" y="61"/>
                  </a:lnTo>
                  <a:lnTo>
                    <a:pt x="47" y="60"/>
                  </a:lnTo>
                  <a:lnTo>
                    <a:pt x="44" y="58"/>
                  </a:lnTo>
                  <a:lnTo>
                    <a:pt x="43" y="57"/>
                  </a:lnTo>
                  <a:lnTo>
                    <a:pt x="42" y="54"/>
                  </a:lnTo>
                  <a:lnTo>
                    <a:pt x="42" y="51"/>
                  </a:lnTo>
                  <a:lnTo>
                    <a:pt x="43" y="49"/>
                  </a:lnTo>
                  <a:lnTo>
                    <a:pt x="44" y="47"/>
                  </a:lnTo>
                  <a:lnTo>
                    <a:pt x="46" y="46"/>
                  </a:lnTo>
                  <a:lnTo>
                    <a:pt x="48" y="44"/>
                  </a:lnTo>
                  <a:lnTo>
                    <a:pt x="50" y="43"/>
                  </a:lnTo>
                  <a:lnTo>
                    <a:pt x="54" y="43"/>
                  </a:lnTo>
                  <a:lnTo>
                    <a:pt x="57" y="43"/>
                  </a:lnTo>
                  <a:lnTo>
                    <a:pt x="59" y="43"/>
                  </a:lnTo>
                  <a:lnTo>
                    <a:pt x="62" y="44"/>
                  </a:lnTo>
                  <a:lnTo>
                    <a:pt x="65" y="44"/>
                  </a:lnTo>
                  <a:lnTo>
                    <a:pt x="66" y="46"/>
                  </a:lnTo>
                  <a:lnTo>
                    <a:pt x="69" y="46"/>
                  </a:lnTo>
                  <a:lnTo>
                    <a:pt x="70" y="47"/>
                  </a:lnTo>
                  <a:lnTo>
                    <a:pt x="72" y="49"/>
                  </a:lnTo>
                  <a:lnTo>
                    <a:pt x="73" y="50"/>
                  </a:lnTo>
                  <a:lnTo>
                    <a:pt x="75" y="51"/>
                  </a:lnTo>
                  <a:lnTo>
                    <a:pt x="75" y="53"/>
                  </a:lnTo>
                  <a:lnTo>
                    <a:pt x="76" y="55"/>
                  </a:lnTo>
                  <a:lnTo>
                    <a:pt x="77" y="57"/>
                  </a:lnTo>
                  <a:lnTo>
                    <a:pt x="77" y="58"/>
                  </a:lnTo>
                  <a:lnTo>
                    <a:pt x="79" y="62"/>
                  </a:lnTo>
                  <a:lnTo>
                    <a:pt x="79" y="66"/>
                  </a:lnTo>
                  <a:lnTo>
                    <a:pt x="79" y="71"/>
                  </a:lnTo>
                  <a:lnTo>
                    <a:pt x="77" y="75"/>
                  </a:lnTo>
                  <a:lnTo>
                    <a:pt x="76" y="79"/>
                  </a:lnTo>
                  <a:lnTo>
                    <a:pt x="75" y="83"/>
                  </a:lnTo>
                  <a:lnTo>
                    <a:pt x="72" y="86"/>
                  </a:lnTo>
                  <a:lnTo>
                    <a:pt x="68" y="89"/>
                  </a:lnTo>
                  <a:lnTo>
                    <a:pt x="65" y="91"/>
                  </a:lnTo>
                  <a:lnTo>
                    <a:pt x="59" y="93"/>
                  </a:lnTo>
                  <a:lnTo>
                    <a:pt x="53" y="94"/>
                  </a:lnTo>
                  <a:lnTo>
                    <a:pt x="44" y="94"/>
                  </a:lnTo>
                  <a:lnTo>
                    <a:pt x="37" y="91"/>
                  </a:lnTo>
                  <a:lnTo>
                    <a:pt x="32" y="89"/>
                  </a:lnTo>
                  <a:lnTo>
                    <a:pt x="26" y="84"/>
                  </a:lnTo>
                  <a:lnTo>
                    <a:pt x="22" y="79"/>
                  </a:lnTo>
                  <a:lnTo>
                    <a:pt x="18" y="72"/>
                  </a:lnTo>
                  <a:lnTo>
                    <a:pt x="15" y="66"/>
                  </a:lnTo>
                  <a:lnTo>
                    <a:pt x="14" y="58"/>
                  </a:lnTo>
                  <a:lnTo>
                    <a:pt x="13" y="51"/>
                  </a:lnTo>
                  <a:lnTo>
                    <a:pt x="13" y="49"/>
                  </a:lnTo>
                  <a:lnTo>
                    <a:pt x="14" y="46"/>
                  </a:lnTo>
                  <a:lnTo>
                    <a:pt x="14" y="43"/>
                  </a:lnTo>
                  <a:lnTo>
                    <a:pt x="15" y="40"/>
                  </a:lnTo>
                  <a:lnTo>
                    <a:pt x="17" y="38"/>
                  </a:lnTo>
                  <a:lnTo>
                    <a:pt x="18" y="35"/>
                  </a:lnTo>
                  <a:lnTo>
                    <a:pt x="20" y="33"/>
                  </a:lnTo>
                  <a:lnTo>
                    <a:pt x="21" y="31"/>
                  </a:lnTo>
                  <a:lnTo>
                    <a:pt x="24" y="29"/>
                  </a:lnTo>
                  <a:lnTo>
                    <a:pt x="25" y="27"/>
                  </a:lnTo>
                  <a:lnTo>
                    <a:pt x="31" y="24"/>
                  </a:lnTo>
                  <a:lnTo>
                    <a:pt x="36" y="20"/>
                  </a:lnTo>
                  <a:lnTo>
                    <a:pt x="43" y="17"/>
                  </a:lnTo>
                  <a:lnTo>
                    <a:pt x="51" y="16"/>
                  </a:lnTo>
                  <a:lnTo>
                    <a:pt x="59" y="14"/>
                  </a:lnTo>
                  <a:lnTo>
                    <a:pt x="68" y="13"/>
                  </a:lnTo>
                  <a:lnTo>
                    <a:pt x="76" y="13"/>
                  </a:lnTo>
                  <a:lnTo>
                    <a:pt x="86" y="13"/>
                  </a:lnTo>
                  <a:lnTo>
                    <a:pt x="94" y="14"/>
                  </a:lnTo>
                  <a:lnTo>
                    <a:pt x="101" y="17"/>
                  </a:lnTo>
                  <a:lnTo>
                    <a:pt x="108" y="6"/>
                  </a:lnTo>
                  <a:lnTo>
                    <a:pt x="99" y="3"/>
                  </a:lnTo>
                  <a:lnTo>
                    <a:pt x="90" y="0"/>
                  </a:lnTo>
                  <a:lnTo>
                    <a:pt x="80" y="0"/>
                  </a:lnTo>
                  <a:lnTo>
                    <a:pt x="70" y="0"/>
                  </a:lnTo>
                  <a:lnTo>
                    <a:pt x="61" y="2"/>
                  </a:lnTo>
                  <a:lnTo>
                    <a:pt x="51" y="3"/>
                  </a:lnTo>
                  <a:lnTo>
                    <a:pt x="43" y="6"/>
                  </a:lnTo>
                  <a:lnTo>
                    <a:pt x="35" y="7"/>
                  </a:lnTo>
                  <a:lnTo>
                    <a:pt x="29" y="10"/>
                  </a:lnTo>
                  <a:lnTo>
                    <a:pt x="24" y="13"/>
                  </a:lnTo>
                  <a:lnTo>
                    <a:pt x="20" y="16"/>
                  </a:lnTo>
                  <a:lnTo>
                    <a:pt x="17" y="20"/>
                  </a:lnTo>
                  <a:lnTo>
                    <a:pt x="13" y="22"/>
                  </a:lnTo>
                  <a:lnTo>
                    <a:pt x="10" y="27"/>
                  </a:lnTo>
                  <a:lnTo>
                    <a:pt x="7" y="29"/>
                  </a:lnTo>
                  <a:lnTo>
                    <a:pt x="4" y="33"/>
                  </a:lnTo>
                  <a:lnTo>
                    <a:pt x="3" y="38"/>
                  </a:lnTo>
                  <a:lnTo>
                    <a:pt x="2" y="40"/>
                  </a:lnTo>
                  <a:lnTo>
                    <a:pt x="0" y="44"/>
                  </a:lnTo>
                  <a:lnTo>
                    <a:pt x="0" y="47"/>
                  </a:lnTo>
                  <a:lnTo>
                    <a:pt x="0" y="54"/>
                  </a:lnTo>
                  <a:lnTo>
                    <a:pt x="2" y="61"/>
                  </a:lnTo>
                  <a:lnTo>
                    <a:pt x="2" y="66"/>
                  </a:lnTo>
                  <a:lnTo>
                    <a:pt x="4" y="73"/>
                  </a:lnTo>
                  <a:lnTo>
                    <a:pt x="7" y="80"/>
                  </a:lnTo>
                  <a:lnTo>
                    <a:pt x="10" y="86"/>
                  </a:lnTo>
                  <a:lnTo>
                    <a:pt x="14" y="91"/>
                  </a:lnTo>
                  <a:lnTo>
                    <a:pt x="18" y="95"/>
                  </a:lnTo>
                  <a:lnTo>
                    <a:pt x="24" y="100"/>
                  </a:lnTo>
                  <a:lnTo>
                    <a:pt x="29" y="102"/>
                  </a:lnTo>
                  <a:lnTo>
                    <a:pt x="35" y="104"/>
                  </a:lnTo>
                  <a:lnTo>
                    <a:pt x="42" y="105"/>
                  </a:lnTo>
                  <a:lnTo>
                    <a:pt x="47" y="106"/>
                  </a:lnTo>
                  <a:lnTo>
                    <a:pt x="53" y="106"/>
                  </a:lnTo>
                  <a:lnTo>
                    <a:pt x="58" y="106"/>
                  </a:lnTo>
                  <a:lnTo>
                    <a:pt x="65" y="105"/>
                  </a:lnTo>
                  <a:lnTo>
                    <a:pt x="70" y="102"/>
                  </a:lnTo>
                  <a:lnTo>
                    <a:pt x="75" y="100"/>
                  </a:lnTo>
                  <a:lnTo>
                    <a:pt x="80" y="97"/>
                  </a:lnTo>
                  <a:lnTo>
                    <a:pt x="84" y="91"/>
                  </a:lnTo>
                  <a:lnTo>
                    <a:pt x="87" y="89"/>
                  </a:lnTo>
                  <a:lnTo>
                    <a:pt x="88" y="84"/>
                  </a:lnTo>
                  <a:lnTo>
                    <a:pt x="90" y="80"/>
                  </a:lnTo>
                  <a:lnTo>
                    <a:pt x="91" y="76"/>
                  </a:lnTo>
                  <a:lnTo>
                    <a:pt x="92" y="72"/>
                  </a:lnTo>
                  <a:lnTo>
                    <a:pt x="92" y="68"/>
                  </a:lnTo>
                  <a:lnTo>
                    <a:pt x="92" y="64"/>
                  </a:lnTo>
                  <a:lnTo>
                    <a:pt x="91" y="60"/>
                  </a:lnTo>
                  <a:lnTo>
                    <a:pt x="90" y="55"/>
                  </a:lnTo>
                  <a:lnTo>
                    <a:pt x="88" y="51"/>
                  </a:lnTo>
                  <a:lnTo>
                    <a:pt x="87" y="49"/>
                  </a:lnTo>
                  <a:lnTo>
                    <a:pt x="86" y="46"/>
                  </a:lnTo>
                  <a:lnTo>
                    <a:pt x="84" y="43"/>
                  </a:lnTo>
                  <a:lnTo>
                    <a:pt x="83" y="42"/>
                  </a:lnTo>
                  <a:lnTo>
                    <a:pt x="80" y="39"/>
                  </a:lnTo>
                  <a:lnTo>
                    <a:pt x="79" y="38"/>
                  </a:lnTo>
                  <a:lnTo>
                    <a:pt x="76" y="36"/>
                  </a:lnTo>
                  <a:lnTo>
                    <a:pt x="73" y="35"/>
                  </a:lnTo>
                  <a:lnTo>
                    <a:pt x="70" y="33"/>
                  </a:lnTo>
                  <a:lnTo>
                    <a:pt x="68" y="32"/>
                  </a:lnTo>
                  <a:lnTo>
                    <a:pt x="64" y="31"/>
                  </a:lnTo>
                  <a:lnTo>
                    <a:pt x="59" y="31"/>
                  </a:lnTo>
                  <a:lnTo>
                    <a:pt x="54" y="29"/>
                  </a:lnTo>
                  <a:lnTo>
                    <a:pt x="48" y="29"/>
                  </a:lnTo>
                  <a:lnTo>
                    <a:pt x="44" y="29"/>
                  </a:lnTo>
                  <a:lnTo>
                    <a:pt x="39" y="31"/>
                  </a:lnTo>
                  <a:lnTo>
                    <a:pt x="35" y="32"/>
                  </a:lnTo>
                  <a:lnTo>
                    <a:pt x="32" y="35"/>
                  </a:lnTo>
                  <a:lnTo>
                    <a:pt x="29" y="38"/>
                  </a:lnTo>
                  <a:lnTo>
                    <a:pt x="26" y="42"/>
                  </a:lnTo>
                  <a:lnTo>
                    <a:pt x="26" y="46"/>
                  </a:lnTo>
                  <a:lnTo>
                    <a:pt x="25" y="50"/>
                  </a:lnTo>
                  <a:lnTo>
                    <a:pt x="25" y="54"/>
                  </a:lnTo>
                  <a:lnTo>
                    <a:pt x="26" y="57"/>
                  </a:lnTo>
                  <a:lnTo>
                    <a:pt x="26" y="60"/>
                  </a:lnTo>
                  <a:lnTo>
                    <a:pt x="28" y="62"/>
                  </a:lnTo>
                  <a:lnTo>
                    <a:pt x="29" y="64"/>
                  </a:lnTo>
                  <a:lnTo>
                    <a:pt x="32" y="66"/>
                  </a:lnTo>
                  <a:lnTo>
                    <a:pt x="33" y="68"/>
                  </a:lnTo>
                  <a:lnTo>
                    <a:pt x="36" y="71"/>
                  </a:lnTo>
                  <a:lnTo>
                    <a:pt x="39" y="73"/>
                  </a:lnTo>
                  <a:lnTo>
                    <a:pt x="42" y="75"/>
                  </a:lnTo>
                  <a:lnTo>
                    <a:pt x="44" y="76"/>
                  </a:lnTo>
                  <a:lnTo>
                    <a:pt x="48" y="78"/>
                  </a:lnTo>
                  <a:lnTo>
                    <a:pt x="51" y="78"/>
                  </a:lnTo>
                  <a:lnTo>
                    <a:pt x="55" y="76"/>
                  </a:lnTo>
                  <a:lnTo>
                    <a:pt x="58" y="75"/>
                  </a:lnTo>
                  <a:lnTo>
                    <a:pt x="62" y="73"/>
                  </a:lnTo>
                  <a:lnTo>
                    <a:pt x="65" y="69"/>
                  </a:lnTo>
                  <a:lnTo>
                    <a:pt x="68" y="65"/>
                  </a:lnTo>
                  <a:lnTo>
                    <a:pt x="57" y="58"/>
                  </a:lnTo>
                  <a:lnTo>
                    <a:pt x="57" y="58"/>
                  </a:lnTo>
                  <a:close/>
                </a:path>
              </a:pathLst>
            </a:custGeom>
            <a:solidFill>
              <a:schemeClr val="accent3">
                <a:lumMod val="50000"/>
              </a:schemeClr>
            </a:solidFill>
            <a:ln w="9525">
              <a:noFill/>
              <a:round/>
              <a:headEnd/>
              <a:tailEnd/>
            </a:ln>
          </p:spPr>
          <p:txBody>
            <a:bodyPr/>
            <a:lstStyle/>
            <a:p>
              <a:pPr>
                <a:defRPr/>
              </a:pPr>
              <a:endParaRPr lang="en-US"/>
            </a:p>
          </p:txBody>
        </p:sp>
        <p:sp>
          <p:nvSpPr>
            <p:cNvPr id="24603" name="Freeform 27"/>
            <p:cNvSpPr>
              <a:spLocks/>
            </p:cNvSpPr>
            <p:nvPr/>
          </p:nvSpPr>
          <p:spPr bwMode="auto">
            <a:xfrm>
              <a:off x="4272" y="675"/>
              <a:ext cx="96" cy="96"/>
            </a:xfrm>
            <a:custGeom>
              <a:avLst/>
              <a:gdLst/>
              <a:ahLst/>
              <a:cxnLst>
                <a:cxn ang="0">
                  <a:pos x="64" y="51"/>
                </a:cxn>
                <a:cxn ang="0">
                  <a:pos x="60" y="58"/>
                </a:cxn>
                <a:cxn ang="0">
                  <a:pos x="55" y="61"/>
                </a:cxn>
                <a:cxn ang="0">
                  <a:pos x="45" y="58"/>
                </a:cxn>
                <a:cxn ang="0">
                  <a:pos x="41" y="48"/>
                </a:cxn>
                <a:cxn ang="0">
                  <a:pos x="44" y="39"/>
                </a:cxn>
                <a:cxn ang="0">
                  <a:pos x="52" y="32"/>
                </a:cxn>
                <a:cxn ang="0">
                  <a:pos x="63" y="33"/>
                </a:cxn>
                <a:cxn ang="0">
                  <a:pos x="73" y="40"/>
                </a:cxn>
                <a:cxn ang="0">
                  <a:pos x="81" y="50"/>
                </a:cxn>
                <a:cxn ang="0">
                  <a:pos x="84" y="57"/>
                </a:cxn>
                <a:cxn ang="0">
                  <a:pos x="84" y="64"/>
                </a:cxn>
                <a:cxn ang="0">
                  <a:pos x="82" y="70"/>
                </a:cxn>
                <a:cxn ang="0">
                  <a:pos x="77" y="76"/>
                </a:cxn>
                <a:cxn ang="0">
                  <a:pos x="64" y="81"/>
                </a:cxn>
                <a:cxn ang="0">
                  <a:pos x="49" y="83"/>
                </a:cxn>
                <a:cxn ang="0">
                  <a:pos x="37" y="80"/>
                </a:cxn>
                <a:cxn ang="0">
                  <a:pos x="26" y="72"/>
                </a:cxn>
                <a:cxn ang="0">
                  <a:pos x="18" y="61"/>
                </a:cxn>
                <a:cxn ang="0">
                  <a:pos x="13" y="47"/>
                </a:cxn>
                <a:cxn ang="0">
                  <a:pos x="18" y="32"/>
                </a:cxn>
                <a:cxn ang="0">
                  <a:pos x="29" y="22"/>
                </a:cxn>
                <a:cxn ang="0">
                  <a:pos x="44" y="15"/>
                </a:cxn>
                <a:cxn ang="0">
                  <a:pos x="48" y="0"/>
                </a:cxn>
                <a:cxn ang="0">
                  <a:pos x="29" y="7"/>
                </a:cxn>
                <a:cxn ang="0">
                  <a:pos x="11" y="18"/>
                </a:cxn>
                <a:cxn ang="0">
                  <a:pos x="1" y="35"/>
                </a:cxn>
                <a:cxn ang="0">
                  <a:pos x="1" y="54"/>
                </a:cxn>
                <a:cxn ang="0">
                  <a:pos x="9" y="72"/>
                </a:cxn>
                <a:cxn ang="0">
                  <a:pos x="22" y="87"/>
                </a:cxn>
                <a:cxn ang="0">
                  <a:pos x="37" y="95"/>
                </a:cxn>
                <a:cxn ang="0">
                  <a:pos x="52" y="97"/>
                </a:cxn>
                <a:cxn ang="0">
                  <a:pos x="68" y="95"/>
                </a:cxn>
                <a:cxn ang="0">
                  <a:pos x="82" y="90"/>
                </a:cxn>
                <a:cxn ang="0">
                  <a:pos x="95" y="75"/>
                </a:cxn>
                <a:cxn ang="0">
                  <a:pos x="96" y="55"/>
                </a:cxn>
                <a:cxn ang="0">
                  <a:pos x="89" y="37"/>
                </a:cxn>
                <a:cxn ang="0">
                  <a:pos x="79" y="28"/>
                </a:cxn>
                <a:cxn ang="0">
                  <a:pos x="70" y="22"/>
                </a:cxn>
                <a:cxn ang="0">
                  <a:pos x="59" y="18"/>
                </a:cxn>
                <a:cxn ang="0">
                  <a:pos x="46" y="19"/>
                </a:cxn>
                <a:cxn ang="0">
                  <a:pos x="34" y="29"/>
                </a:cxn>
                <a:cxn ang="0">
                  <a:pos x="27" y="41"/>
                </a:cxn>
                <a:cxn ang="0">
                  <a:pos x="29" y="57"/>
                </a:cxn>
                <a:cxn ang="0">
                  <a:pos x="30" y="59"/>
                </a:cxn>
                <a:cxn ang="0">
                  <a:pos x="34" y="65"/>
                </a:cxn>
                <a:cxn ang="0">
                  <a:pos x="41" y="70"/>
                </a:cxn>
                <a:cxn ang="0">
                  <a:pos x="46" y="73"/>
                </a:cxn>
                <a:cxn ang="0">
                  <a:pos x="56" y="75"/>
                </a:cxn>
                <a:cxn ang="0">
                  <a:pos x="63" y="73"/>
                </a:cxn>
                <a:cxn ang="0">
                  <a:pos x="67" y="70"/>
                </a:cxn>
                <a:cxn ang="0">
                  <a:pos x="71" y="66"/>
                </a:cxn>
                <a:cxn ang="0">
                  <a:pos x="75" y="58"/>
                </a:cxn>
                <a:cxn ang="0">
                  <a:pos x="78" y="51"/>
                </a:cxn>
              </a:cxnLst>
              <a:rect l="0" t="0" r="r" b="b"/>
              <a:pathLst>
                <a:path w="97" h="97">
                  <a:moveTo>
                    <a:pt x="66" y="47"/>
                  </a:moveTo>
                  <a:lnTo>
                    <a:pt x="64" y="50"/>
                  </a:lnTo>
                  <a:lnTo>
                    <a:pt x="64" y="51"/>
                  </a:lnTo>
                  <a:lnTo>
                    <a:pt x="63" y="54"/>
                  </a:lnTo>
                  <a:lnTo>
                    <a:pt x="62" y="55"/>
                  </a:lnTo>
                  <a:lnTo>
                    <a:pt x="60" y="58"/>
                  </a:lnTo>
                  <a:lnTo>
                    <a:pt x="59" y="59"/>
                  </a:lnTo>
                  <a:lnTo>
                    <a:pt x="56" y="61"/>
                  </a:lnTo>
                  <a:lnTo>
                    <a:pt x="55" y="61"/>
                  </a:lnTo>
                  <a:lnTo>
                    <a:pt x="52" y="61"/>
                  </a:lnTo>
                  <a:lnTo>
                    <a:pt x="48" y="59"/>
                  </a:lnTo>
                  <a:lnTo>
                    <a:pt x="45" y="58"/>
                  </a:lnTo>
                  <a:lnTo>
                    <a:pt x="42" y="55"/>
                  </a:lnTo>
                  <a:lnTo>
                    <a:pt x="42" y="51"/>
                  </a:lnTo>
                  <a:lnTo>
                    <a:pt x="41" y="48"/>
                  </a:lnTo>
                  <a:lnTo>
                    <a:pt x="42" y="44"/>
                  </a:lnTo>
                  <a:lnTo>
                    <a:pt x="42" y="41"/>
                  </a:lnTo>
                  <a:lnTo>
                    <a:pt x="44" y="39"/>
                  </a:lnTo>
                  <a:lnTo>
                    <a:pt x="46" y="36"/>
                  </a:lnTo>
                  <a:lnTo>
                    <a:pt x="49" y="33"/>
                  </a:lnTo>
                  <a:lnTo>
                    <a:pt x="52" y="32"/>
                  </a:lnTo>
                  <a:lnTo>
                    <a:pt x="55" y="32"/>
                  </a:lnTo>
                  <a:lnTo>
                    <a:pt x="59" y="32"/>
                  </a:lnTo>
                  <a:lnTo>
                    <a:pt x="63" y="33"/>
                  </a:lnTo>
                  <a:lnTo>
                    <a:pt x="66" y="35"/>
                  </a:lnTo>
                  <a:lnTo>
                    <a:pt x="70" y="37"/>
                  </a:lnTo>
                  <a:lnTo>
                    <a:pt x="73" y="40"/>
                  </a:lnTo>
                  <a:lnTo>
                    <a:pt x="77" y="43"/>
                  </a:lnTo>
                  <a:lnTo>
                    <a:pt x="79" y="46"/>
                  </a:lnTo>
                  <a:lnTo>
                    <a:pt x="81" y="50"/>
                  </a:lnTo>
                  <a:lnTo>
                    <a:pt x="82" y="52"/>
                  </a:lnTo>
                  <a:lnTo>
                    <a:pt x="82" y="55"/>
                  </a:lnTo>
                  <a:lnTo>
                    <a:pt x="84" y="57"/>
                  </a:lnTo>
                  <a:lnTo>
                    <a:pt x="84" y="59"/>
                  </a:lnTo>
                  <a:lnTo>
                    <a:pt x="84" y="62"/>
                  </a:lnTo>
                  <a:lnTo>
                    <a:pt x="84" y="64"/>
                  </a:lnTo>
                  <a:lnTo>
                    <a:pt x="84" y="66"/>
                  </a:lnTo>
                  <a:lnTo>
                    <a:pt x="82" y="68"/>
                  </a:lnTo>
                  <a:lnTo>
                    <a:pt x="82" y="70"/>
                  </a:lnTo>
                  <a:lnTo>
                    <a:pt x="81" y="72"/>
                  </a:lnTo>
                  <a:lnTo>
                    <a:pt x="79" y="73"/>
                  </a:lnTo>
                  <a:lnTo>
                    <a:pt x="77" y="76"/>
                  </a:lnTo>
                  <a:lnTo>
                    <a:pt x="74" y="79"/>
                  </a:lnTo>
                  <a:lnTo>
                    <a:pt x="70" y="80"/>
                  </a:lnTo>
                  <a:lnTo>
                    <a:pt x="64" y="81"/>
                  </a:lnTo>
                  <a:lnTo>
                    <a:pt x="60" y="83"/>
                  </a:lnTo>
                  <a:lnTo>
                    <a:pt x="55" y="83"/>
                  </a:lnTo>
                  <a:lnTo>
                    <a:pt x="49" y="83"/>
                  </a:lnTo>
                  <a:lnTo>
                    <a:pt x="45" y="83"/>
                  </a:lnTo>
                  <a:lnTo>
                    <a:pt x="41" y="81"/>
                  </a:lnTo>
                  <a:lnTo>
                    <a:pt x="37" y="80"/>
                  </a:lnTo>
                  <a:lnTo>
                    <a:pt x="33" y="77"/>
                  </a:lnTo>
                  <a:lnTo>
                    <a:pt x="29" y="75"/>
                  </a:lnTo>
                  <a:lnTo>
                    <a:pt x="26" y="72"/>
                  </a:lnTo>
                  <a:lnTo>
                    <a:pt x="22" y="68"/>
                  </a:lnTo>
                  <a:lnTo>
                    <a:pt x="19" y="65"/>
                  </a:lnTo>
                  <a:lnTo>
                    <a:pt x="18" y="61"/>
                  </a:lnTo>
                  <a:lnTo>
                    <a:pt x="15" y="55"/>
                  </a:lnTo>
                  <a:lnTo>
                    <a:pt x="13" y="51"/>
                  </a:lnTo>
                  <a:lnTo>
                    <a:pt x="13" y="47"/>
                  </a:lnTo>
                  <a:lnTo>
                    <a:pt x="13" y="41"/>
                  </a:lnTo>
                  <a:lnTo>
                    <a:pt x="15" y="36"/>
                  </a:lnTo>
                  <a:lnTo>
                    <a:pt x="18" y="32"/>
                  </a:lnTo>
                  <a:lnTo>
                    <a:pt x="20" y="28"/>
                  </a:lnTo>
                  <a:lnTo>
                    <a:pt x="24" y="25"/>
                  </a:lnTo>
                  <a:lnTo>
                    <a:pt x="29" y="22"/>
                  </a:lnTo>
                  <a:lnTo>
                    <a:pt x="33" y="19"/>
                  </a:lnTo>
                  <a:lnTo>
                    <a:pt x="38" y="17"/>
                  </a:lnTo>
                  <a:lnTo>
                    <a:pt x="44" y="15"/>
                  </a:lnTo>
                  <a:lnTo>
                    <a:pt x="48" y="14"/>
                  </a:lnTo>
                  <a:lnTo>
                    <a:pt x="53" y="13"/>
                  </a:lnTo>
                  <a:lnTo>
                    <a:pt x="48" y="0"/>
                  </a:lnTo>
                  <a:lnTo>
                    <a:pt x="41" y="2"/>
                  </a:lnTo>
                  <a:lnTo>
                    <a:pt x="35" y="4"/>
                  </a:lnTo>
                  <a:lnTo>
                    <a:pt x="29" y="7"/>
                  </a:lnTo>
                  <a:lnTo>
                    <a:pt x="22" y="10"/>
                  </a:lnTo>
                  <a:lnTo>
                    <a:pt x="16" y="14"/>
                  </a:lnTo>
                  <a:lnTo>
                    <a:pt x="11" y="18"/>
                  </a:lnTo>
                  <a:lnTo>
                    <a:pt x="7" y="22"/>
                  </a:lnTo>
                  <a:lnTo>
                    <a:pt x="4" y="29"/>
                  </a:lnTo>
                  <a:lnTo>
                    <a:pt x="1" y="35"/>
                  </a:lnTo>
                  <a:lnTo>
                    <a:pt x="0" y="41"/>
                  </a:lnTo>
                  <a:lnTo>
                    <a:pt x="0" y="48"/>
                  </a:lnTo>
                  <a:lnTo>
                    <a:pt x="1" y="54"/>
                  </a:lnTo>
                  <a:lnTo>
                    <a:pt x="2" y="61"/>
                  </a:lnTo>
                  <a:lnTo>
                    <a:pt x="5" y="66"/>
                  </a:lnTo>
                  <a:lnTo>
                    <a:pt x="9" y="72"/>
                  </a:lnTo>
                  <a:lnTo>
                    <a:pt x="12" y="77"/>
                  </a:lnTo>
                  <a:lnTo>
                    <a:pt x="16" y="83"/>
                  </a:lnTo>
                  <a:lnTo>
                    <a:pt x="22" y="87"/>
                  </a:lnTo>
                  <a:lnTo>
                    <a:pt x="27" y="91"/>
                  </a:lnTo>
                  <a:lnTo>
                    <a:pt x="33" y="94"/>
                  </a:lnTo>
                  <a:lnTo>
                    <a:pt x="37" y="95"/>
                  </a:lnTo>
                  <a:lnTo>
                    <a:pt x="42" y="97"/>
                  </a:lnTo>
                  <a:lnTo>
                    <a:pt x="46" y="97"/>
                  </a:lnTo>
                  <a:lnTo>
                    <a:pt x="52" y="97"/>
                  </a:lnTo>
                  <a:lnTo>
                    <a:pt x="57" y="97"/>
                  </a:lnTo>
                  <a:lnTo>
                    <a:pt x="63" y="95"/>
                  </a:lnTo>
                  <a:lnTo>
                    <a:pt x="68" y="95"/>
                  </a:lnTo>
                  <a:lnTo>
                    <a:pt x="74" y="94"/>
                  </a:lnTo>
                  <a:lnTo>
                    <a:pt x="78" y="92"/>
                  </a:lnTo>
                  <a:lnTo>
                    <a:pt x="82" y="90"/>
                  </a:lnTo>
                  <a:lnTo>
                    <a:pt x="88" y="86"/>
                  </a:lnTo>
                  <a:lnTo>
                    <a:pt x="92" y="81"/>
                  </a:lnTo>
                  <a:lnTo>
                    <a:pt x="95" y="75"/>
                  </a:lnTo>
                  <a:lnTo>
                    <a:pt x="96" y="69"/>
                  </a:lnTo>
                  <a:lnTo>
                    <a:pt x="97" y="62"/>
                  </a:lnTo>
                  <a:lnTo>
                    <a:pt x="96" y="55"/>
                  </a:lnTo>
                  <a:lnTo>
                    <a:pt x="95" y="50"/>
                  </a:lnTo>
                  <a:lnTo>
                    <a:pt x="92" y="43"/>
                  </a:lnTo>
                  <a:lnTo>
                    <a:pt x="89" y="37"/>
                  </a:lnTo>
                  <a:lnTo>
                    <a:pt x="85" y="32"/>
                  </a:lnTo>
                  <a:lnTo>
                    <a:pt x="82" y="30"/>
                  </a:lnTo>
                  <a:lnTo>
                    <a:pt x="79" y="28"/>
                  </a:lnTo>
                  <a:lnTo>
                    <a:pt x="77" y="26"/>
                  </a:lnTo>
                  <a:lnTo>
                    <a:pt x="73" y="24"/>
                  </a:lnTo>
                  <a:lnTo>
                    <a:pt x="70" y="22"/>
                  </a:lnTo>
                  <a:lnTo>
                    <a:pt x="66" y="21"/>
                  </a:lnTo>
                  <a:lnTo>
                    <a:pt x="62" y="19"/>
                  </a:lnTo>
                  <a:lnTo>
                    <a:pt x="59" y="18"/>
                  </a:lnTo>
                  <a:lnTo>
                    <a:pt x="55" y="18"/>
                  </a:lnTo>
                  <a:lnTo>
                    <a:pt x="52" y="18"/>
                  </a:lnTo>
                  <a:lnTo>
                    <a:pt x="46" y="19"/>
                  </a:lnTo>
                  <a:lnTo>
                    <a:pt x="42" y="22"/>
                  </a:lnTo>
                  <a:lnTo>
                    <a:pt x="38" y="25"/>
                  </a:lnTo>
                  <a:lnTo>
                    <a:pt x="34" y="29"/>
                  </a:lnTo>
                  <a:lnTo>
                    <a:pt x="31" y="33"/>
                  </a:lnTo>
                  <a:lnTo>
                    <a:pt x="29" y="37"/>
                  </a:lnTo>
                  <a:lnTo>
                    <a:pt x="27" y="41"/>
                  </a:lnTo>
                  <a:lnTo>
                    <a:pt x="27" y="47"/>
                  </a:lnTo>
                  <a:lnTo>
                    <a:pt x="27" y="52"/>
                  </a:lnTo>
                  <a:lnTo>
                    <a:pt x="29" y="57"/>
                  </a:lnTo>
                  <a:lnTo>
                    <a:pt x="29" y="57"/>
                  </a:lnTo>
                  <a:lnTo>
                    <a:pt x="30" y="58"/>
                  </a:lnTo>
                  <a:lnTo>
                    <a:pt x="30" y="59"/>
                  </a:lnTo>
                  <a:lnTo>
                    <a:pt x="31" y="61"/>
                  </a:lnTo>
                  <a:lnTo>
                    <a:pt x="33" y="62"/>
                  </a:lnTo>
                  <a:lnTo>
                    <a:pt x="34" y="65"/>
                  </a:lnTo>
                  <a:lnTo>
                    <a:pt x="37" y="66"/>
                  </a:lnTo>
                  <a:lnTo>
                    <a:pt x="38" y="69"/>
                  </a:lnTo>
                  <a:lnTo>
                    <a:pt x="41" y="70"/>
                  </a:lnTo>
                  <a:lnTo>
                    <a:pt x="42" y="72"/>
                  </a:lnTo>
                  <a:lnTo>
                    <a:pt x="45" y="73"/>
                  </a:lnTo>
                  <a:lnTo>
                    <a:pt x="46" y="73"/>
                  </a:lnTo>
                  <a:lnTo>
                    <a:pt x="49" y="75"/>
                  </a:lnTo>
                  <a:lnTo>
                    <a:pt x="52" y="75"/>
                  </a:lnTo>
                  <a:lnTo>
                    <a:pt x="56" y="75"/>
                  </a:lnTo>
                  <a:lnTo>
                    <a:pt x="59" y="75"/>
                  </a:lnTo>
                  <a:lnTo>
                    <a:pt x="60" y="75"/>
                  </a:lnTo>
                  <a:lnTo>
                    <a:pt x="63" y="73"/>
                  </a:lnTo>
                  <a:lnTo>
                    <a:pt x="64" y="73"/>
                  </a:lnTo>
                  <a:lnTo>
                    <a:pt x="66" y="72"/>
                  </a:lnTo>
                  <a:lnTo>
                    <a:pt x="67" y="70"/>
                  </a:lnTo>
                  <a:lnTo>
                    <a:pt x="68" y="69"/>
                  </a:lnTo>
                  <a:lnTo>
                    <a:pt x="70" y="68"/>
                  </a:lnTo>
                  <a:lnTo>
                    <a:pt x="71" y="66"/>
                  </a:lnTo>
                  <a:lnTo>
                    <a:pt x="73" y="64"/>
                  </a:lnTo>
                  <a:lnTo>
                    <a:pt x="74" y="61"/>
                  </a:lnTo>
                  <a:lnTo>
                    <a:pt x="75" y="58"/>
                  </a:lnTo>
                  <a:lnTo>
                    <a:pt x="77" y="57"/>
                  </a:lnTo>
                  <a:lnTo>
                    <a:pt x="78" y="54"/>
                  </a:lnTo>
                  <a:lnTo>
                    <a:pt x="78" y="51"/>
                  </a:lnTo>
                  <a:lnTo>
                    <a:pt x="66" y="47"/>
                  </a:lnTo>
                  <a:lnTo>
                    <a:pt x="66" y="47"/>
                  </a:lnTo>
                  <a:close/>
                </a:path>
              </a:pathLst>
            </a:custGeom>
            <a:solidFill>
              <a:schemeClr val="accent3">
                <a:lumMod val="50000"/>
              </a:schemeClr>
            </a:solidFill>
            <a:ln w="9525">
              <a:noFill/>
              <a:round/>
              <a:headEnd/>
              <a:tailEnd/>
            </a:ln>
          </p:spPr>
          <p:txBody>
            <a:bodyPr/>
            <a:lstStyle/>
            <a:p>
              <a:pPr>
                <a:defRPr/>
              </a:pPr>
              <a:endParaRPr lang="en-US"/>
            </a:p>
          </p:txBody>
        </p:sp>
        <p:sp>
          <p:nvSpPr>
            <p:cNvPr id="24604" name="Freeform 28"/>
            <p:cNvSpPr>
              <a:spLocks/>
            </p:cNvSpPr>
            <p:nvPr/>
          </p:nvSpPr>
          <p:spPr bwMode="auto">
            <a:xfrm>
              <a:off x="5116" y="1109"/>
              <a:ext cx="77" cy="86"/>
            </a:xfrm>
            <a:custGeom>
              <a:avLst/>
              <a:gdLst/>
              <a:ahLst/>
              <a:cxnLst>
                <a:cxn ang="0">
                  <a:pos x="47" y="51"/>
                </a:cxn>
                <a:cxn ang="0">
                  <a:pos x="43" y="45"/>
                </a:cxn>
                <a:cxn ang="0">
                  <a:pos x="44" y="42"/>
                </a:cxn>
                <a:cxn ang="0">
                  <a:pos x="49" y="40"/>
                </a:cxn>
                <a:cxn ang="0">
                  <a:pos x="54" y="40"/>
                </a:cxn>
                <a:cxn ang="0">
                  <a:pos x="60" y="44"/>
                </a:cxn>
                <a:cxn ang="0">
                  <a:pos x="64" y="49"/>
                </a:cxn>
                <a:cxn ang="0">
                  <a:pos x="64" y="55"/>
                </a:cxn>
                <a:cxn ang="0">
                  <a:pos x="62" y="60"/>
                </a:cxn>
                <a:cxn ang="0">
                  <a:pos x="60" y="66"/>
                </a:cxn>
                <a:cxn ang="0">
                  <a:pos x="53" y="70"/>
                </a:cxn>
                <a:cxn ang="0">
                  <a:pos x="43" y="74"/>
                </a:cxn>
                <a:cxn ang="0">
                  <a:pos x="33" y="74"/>
                </a:cxn>
                <a:cxn ang="0">
                  <a:pos x="25" y="70"/>
                </a:cxn>
                <a:cxn ang="0">
                  <a:pos x="18" y="64"/>
                </a:cxn>
                <a:cxn ang="0">
                  <a:pos x="13" y="55"/>
                </a:cxn>
                <a:cxn ang="0">
                  <a:pos x="16" y="41"/>
                </a:cxn>
                <a:cxn ang="0">
                  <a:pos x="24" y="30"/>
                </a:cxn>
                <a:cxn ang="0">
                  <a:pos x="36" y="20"/>
                </a:cxn>
                <a:cxn ang="0">
                  <a:pos x="50" y="15"/>
                </a:cxn>
                <a:cxn ang="0">
                  <a:pos x="54" y="0"/>
                </a:cxn>
                <a:cxn ang="0">
                  <a:pos x="38" y="5"/>
                </a:cxn>
                <a:cxn ang="0">
                  <a:pos x="21" y="15"/>
                </a:cxn>
                <a:cxn ang="0">
                  <a:pos x="7" y="29"/>
                </a:cxn>
                <a:cxn ang="0">
                  <a:pos x="0" y="45"/>
                </a:cxn>
                <a:cxn ang="0">
                  <a:pos x="2" y="63"/>
                </a:cxn>
                <a:cxn ang="0">
                  <a:pos x="7" y="73"/>
                </a:cxn>
                <a:cxn ang="0">
                  <a:pos x="14" y="79"/>
                </a:cxn>
                <a:cxn ang="0">
                  <a:pos x="22" y="84"/>
                </a:cxn>
                <a:cxn ang="0">
                  <a:pos x="33" y="86"/>
                </a:cxn>
                <a:cxn ang="0">
                  <a:pos x="43" y="86"/>
                </a:cxn>
                <a:cxn ang="0">
                  <a:pos x="53" y="85"/>
                </a:cxn>
                <a:cxn ang="0">
                  <a:pos x="61" y="81"/>
                </a:cxn>
                <a:cxn ang="0">
                  <a:pos x="69" y="75"/>
                </a:cxn>
                <a:cxn ang="0">
                  <a:pos x="73" y="67"/>
                </a:cxn>
                <a:cxn ang="0">
                  <a:pos x="76" y="57"/>
                </a:cxn>
                <a:cxn ang="0">
                  <a:pos x="76" y="51"/>
                </a:cxn>
                <a:cxn ang="0">
                  <a:pos x="75" y="42"/>
                </a:cxn>
                <a:cxn ang="0">
                  <a:pos x="72" y="35"/>
                </a:cxn>
                <a:cxn ang="0">
                  <a:pos x="65" y="31"/>
                </a:cxn>
                <a:cxn ang="0">
                  <a:pos x="55" y="29"/>
                </a:cxn>
                <a:cxn ang="0">
                  <a:pos x="46" y="29"/>
                </a:cxn>
                <a:cxn ang="0">
                  <a:pos x="39" y="30"/>
                </a:cxn>
                <a:cxn ang="0">
                  <a:pos x="33" y="33"/>
                </a:cxn>
                <a:cxn ang="0">
                  <a:pos x="29" y="38"/>
                </a:cxn>
                <a:cxn ang="0">
                  <a:pos x="28" y="45"/>
                </a:cxn>
                <a:cxn ang="0">
                  <a:pos x="29" y="49"/>
                </a:cxn>
                <a:cxn ang="0">
                  <a:pos x="31" y="53"/>
                </a:cxn>
                <a:cxn ang="0">
                  <a:pos x="33" y="57"/>
                </a:cxn>
                <a:cxn ang="0">
                  <a:pos x="38" y="60"/>
                </a:cxn>
                <a:cxn ang="0">
                  <a:pos x="40" y="63"/>
                </a:cxn>
                <a:cxn ang="0">
                  <a:pos x="50" y="53"/>
                </a:cxn>
              </a:cxnLst>
              <a:rect l="0" t="0" r="r" b="b"/>
              <a:pathLst>
                <a:path w="76" h="86">
                  <a:moveTo>
                    <a:pt x="50" y="53"/>
                  </a:moveTo>
                  <a:lnTo>
                    <a:pt x="47" y="51"/>
                  </a:lnTo>
                  <a:lnTo>
                    <a:pt x="44" y="48"/>
                  </a:lnTo>
                  <a:lnTo>
                    <a:pt x="43" y="45"/>
                  </a:lnTo>
                  <a:lnTo>
                    <a:pt x="43" y="44"/>
                  </a:lnTo>
                  <a:lnTo>
                    <a:pt x="44" y="42"/>
                  </a:lnTo>
                  <a:lnTo>
                    <a:pt x="46" y="41"/>
                  </a:lnTo>
                  <a:lnTo>
                    <a:pt x="49" y="40"/>
                  </a:lnTo>
                  <a:lnTo>
                    <a:pt x="51" y="40"/>
                  </a:lnTo>
                  <a:lnTo>
                    <a:pt x="54" y="40"/>
                  </a:lnTo>
                  <a:lnTo>
                    <a:pt x="57" y="41"/>
                  </a:lnTo>
                  <a:lnTo>
                    <a:pt x="60" y="44"/>
                  </a:lnTo>
                  <a:lnTo>
                    <a:pt x="62" y="46"/>
                  </a:lnTo>
                  <a:lnTo>
                    <a:pt x="64" y="49"/>
                  </a:lnTo>
                  <a:lnTo>
                    <a:pt x="64" y="52"/>
                  </a:lnTo>
                  <a:lnTo>
                    <a:pt x="64" y="55"/>
                  </a:lnTo>
                  <a:lnTo>
                    <a:pt x="64" y="57"/>
                  </a:lnTo>
                  <a:lnTo>
                    <a:pt x="62" y="60"/>
                  </a:lnTo>
                  <a:lnTo>
                    <a:pt x="61" y="63"/>
                  </a:lnTo>
                  <a:lnTo>
                    <a:pt x="60" y="66"/>
                  </a:lnTo>
                  <a:lnTo>
                    <a:pt x="57" y="67"/>
                  </a:lnTo>
                  <a:lnTo>
                    <a:pt x="53" y="70"/>
                  </a:lnTo>
                  <a:lnTo>
                    <a:pt x="49" y="73"/>
                  </a:lnTo>
                  <a:lnTo>
                    <a:pt x="43" y="74"/>
                  </a:lnTo>
                  <a:lnTo>
                    <a:pt x="39" y="74"/>
                  </a:lnTo>
                  <a:lnTo>
                    <a:pt x="33" y="74"/>
                  </a:lnTo>
                  <a:lnTo>
                    <a:pt x="29" y="73"/>
                  </a:lnTo>
                  <a:lnTo>
                    <a:pt x="25" y="70"/>
                  </a:lnTo>
                  <a:lnTo>
                    <a:pt x="21" y="67"/>
                  </a:lnTo>
                  <a:lnTo>
                    <a:pt x="18" y="64"/>
                  </a:lnTo>
                  <a:lnTo>
                    <a:pt x="16" y="60"/>
                  </a:lnTo>
                  <a:lnTo>
                    <a:pt x="13" y="55"/>
                  </a:lnTo>
                  <a:lnTo>
                    <a:pt x="13" y="48"/>
                  </a:lnTo>
                  <a:lnTo>
                    <a:pt x="16" y="41"/>
                  </a:lnTo>
                  <a:lnTo>
                    <a:pt x="18" y="35"/>
                  </a:lnTo>
                  <a:lnTo>
                    <a:pt x="24" y="30"/>
                  </a:lnTo>
                  <a:lnTo>
                    <a:pt x="29" y="24"/>
                  </a:lnTo>
                  <a:lnTo>
                    <a:pt x="36" y="20"/>
                  </a:lnTo>
                  <a:lnTo>
                    <a:pt x="43" y="18"/>
                  </a:lnTo>
                  <a:lnTo>
                    <a:pt x="50" y="15"/>
                  </a:lnTo>
                  <a:lnTo>
                    <a:pt x="55" y="13"/>
                  </a:lnTo>
                  <a:lnTo>
                    <a:pt x="54" y="0"/>
                  </a:lnTo>
                  <a:lnTo>
                    <a:pt x="46" y="1"/>
                  </a:lnTo>
                  <a:lnTo>
                    <a:pt x="38" y="5"/>
                  </a:lnTo>
                  <a:lnTo>
                    <a:pt x="28" y="9"/>
                  </a:lnTo>
                  <a:lnTo>
                    <a:pt x="21" y="15"/>
                  </a:lnTo>
                  <a:lnTo>
                    <a:pt x="13" y="22"/>
                  </a:lnTo>
                  <a:lnTo>
                    <a:pt x="7" y="29"/>
                  </a:lnTo>
                  <a:lnTo>
                    <a:pt x="3" y="37"/>
                  </a:lnTo>
                  <a:lnTo>
                    <a:pt x="0" y="45"/>
                  </a:lnTo>
                  <a:lnTo>
                    <a:pt x="0" y="55"/>
                  </a:lnTo>
                  <a:lnTo>
                    <a:pt x="2" y="63"/>
                  </a:lnTo>
                  <a:lnTo>
                    <a:pt x="5" y="68"/>
                  </a:lnTo>
                  <a:lnTo>
                    <a:pt x="7" y="73"/>
                  </a:lnTo>
                  <a:lnTo>
                    <a:pt x="10" y="77"/>
                  </a:lnTo>
                  <a:lnTo>
                    <a:pt x="14" y="79"/>
                  </a:lnTo>
                  <a:lnTo>
                    <a:pt x="18" y="82"/>
                  </a:lnTo>
                  <a:lnTo>
                    <a:pt x="22" y="84"/>
                  </a:lnTo>
                  <a:lnTo>
                    <a:pt x="28" y="86"/>
                  </a:lnTo>
                  <a:lnTo>
                    <a:pt x="33" y="86"/>
                  </a:lnTo>
                  <a:lnTo>
                    <a:pt x="38" y="86"/>
                  </a:lnTo>
                  <a:lnTo>
                    <a:pt x="43" y="86"/>
                  </a:lnTo>
                  <a:lnTo>
                    <a:pt x="49" y="86"/>
                  </a:lnTo>
                  <a:lnTo>
                    <a:pt x="53" y="85"/>
                  </a:lnTo>
                  <a:lnTo>
                    <a:pt x="57" y="82"/>
                  </a:lnTo>
                  <a:lnTo>
                    <a:pt x="61" y="81"/>
                  </a:lnTo>
                  <a:lnTo>
                    <a:pt x="65" y="78"/>
                  </a:lnTo>
                  <a:lnTo>
                    <a:pt x="69" y="75"/>
                  </a:lnTo>
                  <a:lnTo>
                    <a:pt x="72" y="71"/>
                  </a:lnTo>
                  <a:lnTo>
                    <a:pt x="73" y="67"/>
                  </a:lnTo>
                  <a:lnTo>
                    <a:pt x="76" y="63"/>
                  </a:lnTo>
                  <a:lnTo>
                    <a:pt x="76" y="57"/>
                  </a:lnTo>
                  <a:lnTo>
                    <a:pt x="76" y="53"/>
                  </a:lnTo>
                  <a:lnTo>
                    <a:pt x="76" y="51"/>
                  </a:lnTo>
                  <a:lnTo>
                    <a:pt x="76" y="46"/>
                  </a:lnTo>
                  <a:lnTo>
                    <a:pt x="75" y="42"/>
                  </a:lnTo>
                  <a:lnTo>
                    <a:pt x="73" y="40"/>
                  </a:lnTo>
                  <a:lnTo>
                    <a:pt x="72" y="35"/>
                  </a:lnTo>
                  <a:lnTo>
                    <a:pt x="68" y="34"/>
                  </a:lnTo>
                  <a:lnTo>
                    <a:pt x="65" y="31"/>
                  </a:lnTo>
                  <a:lnTo>
                    <a:pt x="61" y="30"/>
                  </a:lnTo>
                  <a:lnTo>
                    <a:pt x="55" y="29"/>
                  </a:lnTo>
                  <a:lnTo>
                    <a:pt x="51" y="29"/>
                  </a:lnTo>
                  <a:lnTo>
                    <a:pt x="46" y="29"/>
                  </a:lnTo>
                  <a:lnTo>
                    <a:pt x="43" y="29"/>
                  </a:lnTo>
                  <a:lnTo>
                    <a:pt x="39" y="30"/>
                  </a:lnTo>
                  <a:lnTo>
                    <a:pt x="36" y="31"/>
                  </a:lnTo>
                  <a:lnTo>
                    <a:pt x="33" y="33"/>
                  </a:lnTo>
                  <a:lnTo>
                    <a:pt x="31" y="35"/>
                  </a:lnTo>
                  <a:lnTo>
                    <a:pt x="29" y="38"/>
                  </a:lnTo>
                  <a:lnTo>
                    <a:pt x="28" y="41"/>
                  </a:lnTo>
                  <a:lnTo>
                    <a:pt x="28" y="45"/>
                  </a:lnTo>
                  <a:lnTo>
                    <a:pt x="28" y="48"/>
                  </a:lnTo>
                  <a:lnTo>
                    <a:pt x="29" y="49"/>
                  </a:lnTo>
                  <a:lnTo>
                    <a:pt x="29" y="52"/>
                  </a:lnTo>
                  <a:lnTo>
                    <a:pt x="31" y="53"/>
                  </a:lnTo>
                  <a:lnTo>
                    <a:pt x="32" y="55"/>
                  </a:lnTo>
                  <a:lnTo>
                    <a:pt x="33" y="57"/>
                  </a:lnTo>
                  <a:lnTo>
                    <a:pt x="35" y="59"/>
                  </a:lnTo>
                  <a:lnTo>
                    <a:pt x="38" y="60"/>
                  </a:lnTo>
                  <a:lnTo>
                    <a:pt x="39" y="62"/>
                  </a:lnTo>
                  <a:lnTo>
                    <a:pt x="40" y="63"/>
                  </a:lnTo>
                  <a:lnTo>
                    <a:pt x="50" y="53"/>
                  </a:lnTo>
                  <a:lnTo>
                    <a:pt x="50" y="53"/>
                  </a:lnTo>
                  <a:close/>
                </a:path>
              </a:pathLst>
            </a:custGeom>
            <a:solidFill>
              <a:schemeClr val="accent3">
                <a:lumMod val="50000"/>
              </a:schemeClr>
            </a:solidFill>
            <a:ln w="9525">
              <a:noFill/>
              <a:round/>
              <a:headEnd/>
              <a:tailEnd/>
            </a:ln>
          </p:spPr>
          <p:txBody>
            <a:bodyPr/>
            <a:lstStyle/>
            <a:p>
              <a:pPr>
                <a:defRPr/>
              </a:pPr>
              <a:endParaRPr lang="en-US"/>
            </a:p>
          </p:txBody>
        </p:sp>
      </p:grpSp>
    </p:spTree>
    <p:extLst>
      <p:ext uri="{BB962C8B-B14F-4D97-AF65-F5344CB8AC3E}">
        <p14:creationId xmlns:p14="http://schemas.microsoft.com/office/powerpoint/2010/main" val="1307793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53" name="Group 33"/>
          <p:cNvGraphicFramePr>
            <a:graphicFrameLocks noGrp="1"/>
          </p:cNvGraphicFramePr>
          <p:nvPr>
            <p:ph idx="4294967295"/>
            <p:extLst>
              <p:ext uri="{D42A27DB-BD31-4B8C-83A1-F6EECF244321}">
                <p14:modId xmlns:p14="http://schemas.microsoft.com/office/powerpoint/2010/main" val="2741217722"/>
              </p:ext>
            </p:extLst>
          </p:nvPr>
        </p:nvGraphicFramePr>
        <p:xfrm>
          <a:off x="520700" y="1039812"/>
          <a:ext cx="8102600" cy="4778376"/>
        </p:xfrm>
        <a:graphic>
          <a:graphicData uri="http://schemas.openxmlformats.org/drawingml/2006/table">
            <a:tbl>
              <a:tblPr/>
              <a:tblGrid>
                <a:gridCol w="403225"/>
                <a:gridCol w="1852612"/>
                <a:gridCol w="1852613"/>
                <a:gridCol w="1852612"/>
                <a:gridCol w="1852613"/>
                <a:gridCol w="288925"/>
              </a:tblGrid>
              <a:tr h="2389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A</a:t>
                      </a:r>
                    </a:p>
                  </a:txBody>
                  <a:tcPr anchor="ctr" horzOverflow="overflow">
                    <a:lnL cap="flat">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dirty="0" smtClean="0">
                        <a:ln>
                          <a:noFill/>
                        </a:ln>
                        <a:solidFill>
                          <a:schemeClr val="tx1"/>
                        </a:solidFill>
                        <a:effectLst/>
                        <a:latin typeface="Arial" charset="0"/>
                      </a:endParaRPr>
                    </a:p>
                  </a:txBody>
                  <a:tcPr anchor="ctr" horzOverflow="overflow">
                    <a:lnL>
                      <a:noFill/>
                    </a:lnL>
                    <a:lnR w="38100" cap="flat" cmpd="sng" algn="ctr">
                      <a:solidFill>
                        <a:srgbClr val="7BA62B"/>
                      </a:solidFill>
                      <a:prstDash val="solid"/>
                      <a:round/>
                      <a:headEnd type="none" w="med" len="med"/>
                      <a:tailEnd type="none" w="med" len="med"/>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38100" cap="flat" cmpd="sng" algn="ctr">
                      <a:solidFill>
                        <a:srgbClr val="7BA62B"/>
                      </a:solidFill>
                      <a:prstDash val="solid"/>
                      <a:round/>
                      <a:headEnd type="none" w="med" len="med"/>
                      <a:tailEnd type="none" w="med" len="med"/>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dirty="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C</a:t>
                      </a:r>
                    </a:p>
                  </a:txBody>
                  <a:tcPr anchor="ctr" horzOverflow="overflow">
                    <a:lnL>
                      <a:noFill/>
                    </a:lnL>
                    <a:lnR cap="flat">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r>
              <a:tr h="2389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S</a:t>
                      </a:r>
                    </a:p>
                  </a:txBody>
                  <a:tcPr anchor="ctr" horzOverflow="overflow">
                    <a:lnL cap="flat">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a:noFill/>
                    </a:lnL>
                    <a:lnR w="38100" cap="flat" cmpd="sng" algn="ctr">
                      <a:solidFill>
                        <a:srgbClr val="7BA62B"/>
                      </a:solidFill>
                      <a:prstDash val="solid"/>
                      <a:round/>
                      <a:headEnd type="none" w="med" len="med"/>
                      <a:tailEnd type="none" w="med" len="med"/>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Ambitious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Stimulating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Enthusiastic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Dramatic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Friendly</a:t>
                      </a:r>
                    </a:p>
                  </a:txBody>
                  <a:tcPr anchor="ctr" horzOverflow="overflow">
                    <a:lnL w="38100" cap="flat" cmpd="sng" algn="ctr">
                      <a:solidFill>
                        <a:srgbClr val="7BA62B"/>
                      </a:solidFill>
                      <a:prstDash val="solid"/>
                      <a:round/>
                      <a:headEnd type="none" w="med" len="med"/>
                      <a:tailEnd type="none" w="med" len="med"/>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Manipulative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Excitable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Undisciplined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Reacting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Egotistical</a:t>
                      </a: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P</a:t>
                      </a:r>
                    </a:p>
                  </a:txBody>
                  <a:tcPr anchor="ctr" horzOverflow="overflow">
                    <a:lnL>
                      <a:noFill/>
                    </a:lnL>
                    <a:lnR cap="flat">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r>
            </a:tbl>
          </a:graphicData>
        </a:graphic>
      </p:graphicFrame>
      <p:sp>
        <p:nvSpPr>
          <p:cNvPr id="158722" name="Rectangle 2"/>
          <p:cNvSpPr>
            <a:spLocks noGrp="1" noChangeArrowheads="1"/>
          </p:cNvSpPr>
          <p:nvPr>
            <p:ph type="title" idx="4294967295"/>
          </p:nvPr>
        </p:nvSpPr>
        <p:spPr>
          <a:xfrm>
            <a:off x="457200" y="274638"/>
            <a:ext cx="8229600" cy="1143000"/>
          </a:xfrm>
          <a:prstGeom prst="rect">
            <a:avLst/>
          </a:prstGeom>
        </p:spPr>
        <p:txBody>
          <a:bodyPr>
            <a:normAutofit/>
          </a:bodyPr>
          <a:lstStyle/>
          <a:p>
            <a:pPr>
              <a:defRPr/>
            </a:pPr>
            <a:r>
              <a:rPr lang="en-US" sz="3600"/>
              <a:t>Positives and Negatives per Style</a:t>
            </a:r>
          </a:p>
        </p:txBody>
      </p:sp>
    </p:spTree>
    <p:extLst>
      <p:ext uri="{BB962C8B-B14F-4D97-AF65-F5344CB8AC3E}">
        <p14:creationId xmlns:p14="http://schemas.microsoft.com/office/powerpoint/2010/main" val="466443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77" name="Group 33"/>
          <p:cNvGraphicFramePr>
            <a:graphicFrameLocks noGrp="1"/>
          </p:cNvGraphicFramePr>
          <p:nvPr>
            <p:ph idx="4294967295"/>
            <p:extLst>
              <p:ext uri="{D42A27DB-BD31-4B8C-83A1-F6EECF244321}">
                <p14:modId xmlns:p14="http://schemas.microsoft.com/office/powerpoint/2010/main" val="1513807513"/>
              </p:ext>
            </p:extLst>
          </p:nvPr>
        </p:nvGraphicFramePr>
        <p:xfrm>
          <a:off x="520700" y="1039812"/>
          <a:ext cx="8102600" cy="4778376"/>
        </p:xfrm>
        <a:graphic>
          <a:graphicData uri="http://schemas.openxmlformats.org/drawingml/2006/table">
            <a:tbl>
              <a:tblPr/>
              <a:tblGrid>
                <a:gridCol w="403225"/>
                <a:gridCol w="1852612"/>
                <a:gridCol w="1852613"/>
                <a:gridCol w="1852612"/>
                <a:gridCol w="1852613"/>
                <a:gridCol w="288925"/>
              </a:tblGrid>
              <a:tr h="2389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A</a:t>
                      </a:r>
                    </a:p>
                  </a:txBody>
                  <a:tcPr anchor="ctr" horzOverflow="overflow">
                    <a:lnL cap="flat">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endParaRPr kumimoji="0" lang="en-US" sz="2800" b="1" i="0" u="sng" strike="noStrike" cap="none" normalizeH="0" baseline="0" dirty="0" smtClean="0">
                        <a:ln>
                          <a:noFill/>
                        </a:ln>
                        <a:solidFill>
                          <a:srgbClr val="7BA62B"/>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Industrious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Persistent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Serious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Exacting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Orderly</a:t>
                      </a: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Critical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Indecisive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Stuffy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Picky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Moralistic</a:t>
                      </a:r>
                      <a:endParaRPr kumimoji="0" lang="en-US" sz="2000" b="0" i="0" u="sng" strike="noStrike" cap="none" normalizeH="0" baseline="0" dirty="0" smtClean="0">
                        <a:ln>
                          <a:noFill/>
                        </a:ln>
                        <a:solidFill>
                          <a:schemeClr val="tx1"/>
                        </a:solidFill>
                        <a:effectLst/>
                        <a:latin typeface="Arial" charset="0"/>
                      </a:endParaRPr>
                    </a:p>
                  </a:txBody>
                  <a:tcPr anchor="ctr" horzOverflow="overflow">
                    <a:lnL>
                      <a:noFill/>
                    </a:lnL>
                    <a:lnR w="38100" cap="flat" cmpd="sng" algn="ctr">
                      <a:solidFill>
                        <a:srgbClr val="7BA62B"/>
                      </a:solidFill>
                      <a:prstDash val="solid"/>
                      <a:round/>
                      <a:headEnd type="none" w="med" len="med"/>
                      <a:tailEnd type="none" w="med" len="med"/>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Strong-willed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Independent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Practical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Decisive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Efficient</a:t>
                      </a:r>
                    </a:p>
                  </a:txBody>
                  <a:tcPr anchor="ctr" horzOverflow="overflow">
                    <a:lnL w="38100" cap="flat" cmpd="sng" algn="ctr">
                      <a:solidFill>
                        <a:srgbClr val="7BA62B"/>
                      </a:solidFill>
                      <a:prstDash val="solid"/>
                      <a:round/>
                      <a:headEnd type="none" w="med" len="med"/>
                      <a:tailEnd type="none" w="med" len="med"/>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Pushy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Severe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Tough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Dominating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Harsh</a:t>
                      </a:r>
                      <a:endParaRPr kumimoji="0" lang="en-US" sz="2000" b="0" i="0" u="sng" strike="noStrike" cap="none" normalizeH="0" baseline="0" dirty="0" smtClean="0">
                        <a:ln>
                          <a:noFill/>
                        </a:ln>
                        <a:solidFill>
                          <a:schemeClr val="tx1"/>
                        </a:solidFill>
                        <a:effectLst/>
                        <a:latin typeface="Arial" charset="0"/>
                      </a:endParaRPr>
                    </a:p>
                  </a:txBody>
                  <a:tcPr anchor="ctr" horzOverflow="overflow">
                    <a:lnL>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C</a:t>
                      </a:r>
                    </a:p>
                  </a:txBody>
                  <a:tcPr anchor="ctr" horzOverflow="overflow">
                    <a:lnL>
                      <a:noFill/>
                    </a:lnL>
                    <a:lnR cap="flat">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r>
              <a:tr h="2389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S</a:t>
                      </a:r>
                    </a:p>
                  </a:txBody>
                  <a:tcPr anchor="ctr" horzOverflow="overflow">
                    <a:lnL cap="flat">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Supportive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Respectful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Willing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Dependable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Agreeable</a:t>
                      </a: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Conforming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Unsure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Pliable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Dependent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Awkward</a:t>
                      </a:r>
                    </a:p>
                  </a:txBody>
                  <a:tcPr anchor="ctr" horzOverflow="overflow">
                    <a:lnL>
                      <a:noFill/>
                    </a:lnL>
                    <a:lnR w="38100" cap="flat" cmpd="sng" algn="ctr">
                      <a:solidFill>
                        <a:srgbClr val="7BA62B"/>
                      </a:solidFill>
                      <a:prstDash val="solid"/>
                      <a:round/>
                      <a:headEnd type="none" w="med" len="med"/>
                      <a:tailEnd type="none" w="med" len="med"/>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Ambitious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Stimulating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Enthusiastic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Dramatic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Friendly</a:t>
                      </a:r>
                    </a:p>
                  </a:txBody>
                  <a:tcPr anchor="ctr" horzOverflow="overflow">
                    <a:lnL w="38100" cap="flat" cmpd="sng" algn="ctr">
                      <a:solidFill>
                        <a:srgbClr val="7BA62B"/>
                      </a:solidFill>
                      <a:prstDash val="solid"/>
                      <a:round/>
                      <a:headEnd type="none" w="med" len="med"/>
                      <a:tailEnd type="none" w="med" len="med"/>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7BA62B"/>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Manipulative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Excitable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Undisciplined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Reacting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Egotistical</a:t>
                      </a:r>
                    </a:p>
                  </a:txBody>
                  <a:tcPr anchor="ctr" horzOverflow="overflow">
                    <a:lnL>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P</a:t>
                      </a:r>
                    </a:p>
                  </a:txBody>
                  <a:tcPr anchor="ctr" horzOverflow="overflow">
                    <a:lnL>
                      <a:noFill/>
                    </a:lnL>
                    <a:lnR cap="flat">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r>
            </a:tbl>
          </a:graphicData>
        </a:graphic>
      </p:graphicFrame>
      <p:sp>
        <p:nvSpPr>
          <p:cNvPr id="159746" name="Rectangle 2"/>
          <p:cNvSpPr>
            <a:spLocks noGrp="1" noChangeArrowheads="1"/>
          </p:cNvSpPr>
          <p:nvPr>
            <p:ph type="title" idx="4294967295"/>
          </p:nvPr>
        </p:nvSpPr>
        <p:spPr>
          <a:xfrm>
            <a:off x="457200" y="274638"/>
            <a:ext cx="8229600" cy="1143000"/>
          </a:xfrm>
          <a:prstGeom prst="rect">
            <a:avLst/>
          </a:prstGeom>
        </p:spPr>
        <p:txBody>
          <a:bodyPr>
            <a:normAutofit/>
          </a:bodyPr>
          <a:lstStyle/>
          <a:p>
            <a:pPr>
              <a:defRPr/>
            </a:pPr>
            <a:r>
              <a:rPr lang="en-US" sz="3600"/>
              <a:t>Positives and Negatives per Style</a:t>
            </a:r>
          </a:p>
        </p:txBody>
      </p:sp>
    </p:spTree>
    <p:extLst>
      <p:ext uri="{BB962C8B-B14F-4D97-AF65-F5344CB8AC3E}">
        <p14:creationId xmlns:p14="http://schemas.microsoft.com/office/powerpoint/2010/main" val="642212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a:bodyPr>
          <a:lstStyle/>
          <a:p>
            <a:pPr algn="ctr">
              <a:defRPr/>
            </a:pPr>
            <a:r>
              <a:rPr lang="en-US" sz="4000" dirty="0"/>
              <a:t>Potentially Toxic Relationships</a:t>
            </a:r>
          </a:p>
        </p:txBody>
      </p:sp>
      <p:sp>
        <p:nvSpPr>
          <p:cNvPr id="27651" name="Rectangle 3"/>
          <p:cNvSpPr>
            <a:spLocks noGrp="1" noChangeArrowheads="1"/>
          </p:cNvSpPr>
          <p:nvPr>
            <p:ph type="subTitle" idx="4294967295"/>
          </p:nvPr>
        </p:nvSpPr>
        <p:spPr>
          <a:xfrm>
            <a:off x="1296988" y="1269243"/>
            <a:ext cx="6400800" cy="3772658"/>
          </a:xfrm>
          <a:prstGeom prst="rect">
            <a:avLst/>
          </a:prstGeom>
        </p:spPr>
        <p:txBody>
          <a:bodyPr/>
          <a:lstStyle/>
          <a:p>
            <a:pPr marL="0" indent="0" algn="ctr">
              <a:lnSpc>
                <a:spcPct val="90000"/>
              </a:lnSpc>
              <a:buFont typeface="Arial" charset="0"/>
              <a:buNone/>
            </a:pPr>
            <a:r>
              <a:rPr lang="en-US" dirty="0" smtClean="0">
                <a:solidFill>
                  <a:schemeClr val="tx1"/>
                </a:solidFill>
                <a:latin typeface="Arial" charset="0"/>
                <a:ea typeface="ＭＳ Ｐゴシック" pitchFamily="80" charset="-128"/>
                <a:cs typeface="Arial" charset="0"/>
              </a:rPr>
              <a:t>Natural tensions occur between individuals whose orientations are dramatically different from one another:</a:t>
            </a:r>
          </a:p>
          <a:p>
            <a:pPr marL="0" indent="0" algn="ctr">
              <a:lnSpc>
                <a:spcPct val="90000"/>
              </a:lnSpc>
              <a:buFont typeface="Arial" charset="0"/>
              <a:buNone/>
            </a:pPr>
            <a:endParaRPr lang="en-US" b="1" dirty="0" smtClean="0">
              <a:solidFill>
                <a:schemeClr val="tx1"/>
              </a:solidFill>
              <a:latin typeface="Arial" charset="0"/>
              <a:ea typeface="ＭＳ Ｐゴシック" pitchFamily="80" charset="-128"/>
              <a:cs typeface="Arial" charset="0"/>
            </a:endParaRPr>
          </a:p>
          <a:p>
            <a:pPr marL="0" indent="0" algn="ctr">
              <a:lnSpc>
                <a:spcPct val="90000"/>
              </a:lnSpc>
              <a:buFont typeface="Arial" charset="0"/>
              <a:buNone/>
            </a:pPr>
            <a:r>
              <a:rPr lang="en-US" b="1" dirty="0" smtClean="0">
                <a:solidFill>
                  <a:schemeClr val="tx1"/>
                </a:solidFill>
                <a:latin typeface="Arial" charset="0"/>
                <a:ea typeface="ＭＳ Ｐゴシック" pitchFamily="80" charset="-128"/>
                <a:cs typeface="Arial" charset="0"/>
              </a:rPr>
              <a:t>Analyzer</a:t>
            </a:r>
            <a:r>
              <a:rPr lang="en-US" dirty="0" smtClean="0">
                <a:solidFill>
                  <a:schemeClr val="tx1"/>
                </a:solidFill>
                <a:latin typeface="Arial" charset="0"/>
                <a:ea typeface="ＭＳ Ｐゴシック" pitchFamily="80" charset="-128"/>
                <a:cs typeface="Arial" charset="0"/>
              </a:rPr>
              <a:t> and </a:t>
            </a:r>
            <a:r>
              <a:rPr lang="en-US" b="1" dirty="0" smtClean="0">
                <a:solidFill>
                  <a:schemeClr val="tx1"/>
                </a:solidFill>
                <a:latin typeface="Arial" charset="0"/>
                <a:ea typeface="ＭＳ Ｐゴシック" pitchFamily="80" charset="-128"/>
                <a:cs typeface="Arial" charset="0"/>
              </a:rPr>
              <a:t>Persuader</a:t>
            </a:r>
          </a:p>
          <a:p>
            <a:pPr marL="0" indent="0" algn="ctr">
              <a:lnSpc>
                <a:spcPct val="90000"/>
              </a:lnSpc>
              <a:buFont typeface="Arial" charset="0"/>
              <a:buNone/>
            </a:pPr>
            <a:r>
              <a:rPr lang="en-US" b="1" dirty="0" smtClean="0">
                <a:solidFill>
                  <a:schemeClr val="tx1"/>
                </a:solidFill>
                <a:latin typeface="Arial" charset="0"/>
                <a:ea typeface="ＭＳ Ｐゴシック" pitchFamily="80" charset="-128"/>
                <a:cs typeface="Arial" charset="0"/>
              </a:rPr>
              <a:t>Controller</a:t>
            </a:r>
            <a:r>
              <a:rPr lang="en-US" dirty="0" smtClean="0">
                <a:solidFill>
                  <a:schemeClr val="tx1"/>
                </a:solidFill>
                <a:latin typeface="Arial" charset="0"/>
                <a:ea typeface="ＭＳ Ｐゴシック" pitchFamily="80" charset="-128"/>
                <a:cs typeface="Arial" charset="0"/>
              </a:rPr>
              <a:t> and </a:t>
            </a:r>
            <a:r>
              <a:rPr lang="en-US" b="1" dirty="0" smtClean="0">
                <a:solidFill>
                  <a:schemeClr val="tx1"/>
                </a:solidFill>
                <a:latin typeface="Arial" charset="0"/>
                <a:ea typeface="ＭＳ Ｐゴシック" pitchFamily="80" charset="-128"/>
                <a:cs typeface="Arial" charset="0"/>
              </a:rPr>
              <a:t>Stabilizer</a:t>
            </a:r>
          </a:p>
        </p:txBody>
      </p:sp>
      <p:grpSp>
        <p:nvGrpSpPr>
          <p:cNvPr id="2" name="Group 4"/>
          <p:cNvGrpSpPr>
            <a:grpSpLocks/>
          </p:cNvGrpSpPr>
          <p:nvPr/>
        </p:nvGrpSpPr>
        <p:grpSpPr bwMode="auto">
          <a:xfrm>
            <a:off x="-762000" y="4080688"/>
            <a:ext cx="10744200" cy="3810000"/>
            <a:chOff x="-449" y="2134"/>
            <a:chExt cx="6682" cy="2335"/>
          </a:xfrm>
        </p:grpSpPr>
        <p:sp>
          <p:nvSpPr>
            <p:cNvPr id="27653" name="Freeform 5"/>
            <p:cNvSpPr>
              <a:spLocks/>
            </p:cNvSpPr>
            <p:nvPr/>
          </p:nvSpPr>
          <p:spPr bwMode="auto">
            <a:xfrm>
              <a:off x="5268" y="3111"/>
              <a:ext cx="766" cy="1358"/>
            </a:xfrm>
            <a:custGeom>
              <a:avLst/>
              <a:gdLst>
                <a:gd name="T0" fmla="*/ 197 w 449"/>
                <a:gd name="T1" fmla="*/ 0 h 796"/>
                <a:gd name="T2" fmla="*/ 0 w 449"/>
                <a:gd name="T3" fmla="*/ 272 h 796"/>
                <a:gd name="T4" fmla="*/ 12 w 449"/>
                <a:gd name="T5" fmla="*/ 390 h 796"/>
                <a:gd name="T6" fmla="*/ 74 w 449"/>
                <a:gd name="T7" fmla="*/ 439 h 796"/>
                <a:gd name="T8" fmla="*/ 179 w 449"/>
                <a:gd name="T9" fmla="*/ 687 h 796"/>
                <a:gd name="T10" fmla="*/ 424 w 449"/>
                <a:gd name="T11" fmla="*/ 796 h 796"/>
                <a:gd name="T12" fmla="*/ 449 w 449"/>
                <a:gd name="T13" fmla="*/ 721 h 796"/>
                <a:gd name="T14" fmla="*/ 329 w 449"/>
                <a:gd name="T15" fmla="*/ 122 h 796"/>
                <a:gd name="T16" fmla="*/ 197 w 449"/>
                <a:gd name="T17" fmla="*/ 0 h 796"/>
                <a:gd name="T18" fmla="*/ 197 w 449"/>
                <a:gd name="T19" fmla="*/ 0 h 7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9"/>
                <a:gd name="T31" fmla="*/ 0 h 796"/>
                <a:gd name="T32" fmla="*/ 449 w 449"/>
                <a:gd name="T33" fmla="*/ 796 h 7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9" h="796">
                  <a:moveTo>
                    <a:pt x="197" y="0"/>
                  </a:moveTo>
                  <a:lnTo>
                    <a:pt x="0" y="272"/>
                  </a:lnTo>
                  <a:lnTo>
                    <a:pt x="12" y="390"/>
                  </a:lnTo>
                  <a:lnTo>
                    <a:pt x="74" y="439"/>
                  </a:lnTo>
                  <a:lnTo>
                    <a:pt x="179" y="687"/>
                  </a:lnTo>
                  <a:lnTo>
                    <a:pt x="424" y="796"/>
                  </a:lnTo>
                  <a:lnTo>
                    <a:pt x="449" y="721"/>
                  </a:lnTo>
                  <a:lnTo>
                    <a:pt x="329" y="122"/>
                  </a:lnTo>
                  <a:lnTo>
                    <a:pt x="197" y="0"/>
                  </a:lnTo>
                  <a:close/>
                </a:path>
              </a:pathLst>
            </a:custGeom>
            <a:solidFill>
              <a:srgbClr val="E0C9FF"/>
            </a:solidFill>
            <a:ln w="9525">
              <a:noFill/>
              <a:round/>
              <a:headEnd/>
              <a:tailEnd/>
            </a:ln>
          </p:spPr>
          <p:txBody>
            <a:bodyPr/>
            <a:lstStyle/>
            <a:p>
              <a:endParaRPr lang="en-US"/>
            </a:p>
          </p:txBody>
        </p:sp>
        <p:sp>
          <p:nvSpPr>
            <p:cNvPr id="27654" name="Freeform 6"/>
            <p:cNvSpPr>
              <a:spLocks/>
            </p:cNvSpPr>
            <p:nvPr/>
          </p:nvSpPr>
          <p:spPr bwMode="auto">
            <a:xfrm>
              <a:off x="5399" y="2134"/>
              <a:ext cx="834" cy="716"/>
            </a:xfrm>
            <a:custGeom>
              <a:avLst/>
              <a:gdLst>
                <a:gd name="T0" fmla="*/ 489 w 489"/>
                <a:gd name="T1" fmla="*/ 345 h 420"/>
                <a:gd name="T2" fmla="*/ 380 w 489"/>
                <a:gd name="T3" fmla="*/ 378 h 420"/>
                <a:gd name="T4" fmla="*/ 213 w 489"/>
                <a:gd name="T5" fmla="*/ 306 h 420"/>
                <a:gd name="T6" fmla="*/ 33 w 489"/>
                <a:gd name="T7" fmla="*/ 420 h 420"/>
                <a:gd name="T8" fmla="*/ 0 w 489"/>
                <a:gd name="T9" fmla="*/ 332 h 420"/>
                <a:gd name="T10" fmla="*/ 203 w 489"/>
                <a:gd name="T11" fmla="*/ 20 h 420"/>
                <a:gd name="T12" fmla="*/ 283 w 489"/>
                <a:gd name="T13" fmla="*/ 0 h 420"/>
                <a:gd name="T14" fmla="*/ 395 w 489"/>
                <a:gd name="T15" fmla="*/ 0 h 420"/>
                <a:gd name="T16" fmla="*/ 489 w 489"/>
                <a:gd name="T17" fmla="*/ 345 h 420"/>
                <a:gd name="T18" fmla="*/ 489 w 489"/>
                <a:gd name="T19" fmla="*/ 345 h 4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9"/>
                <a:gd name="T31" fmla="*/ 0 h 420"/>
                <a:gd name="T32" fmla="*/ 489 w 489"/>
                <a:gd name="T33" fmla="*/ 420 h 4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9" h="420">
                  <a:moveTo>
                    <a:pt x="489" y="345"/>
                  </a:moveTo>
                  <a:lnTo>
                    <a:pt x="380" y="378"/>
                  </a:lnTo>
                  <a:lnTo>
                    <a:pt x="213" y="306"/>
                  </a:lnTo>
                  <a:lnTo>
                    <a:pt x="33" y="420"/>
                  </a:lnTo>
                  <a:lnTo>
                    <a:pt x="0" y="332"/>
                  </a:lnTo>
                  <a:lnTo>
                    <a:pt x="203" y="20"/>
                  </a:lnTo>
                  <a:lnTo>
                    <a:pt x="283" y="0"/>
                  </a:lnTo>
                  <a:lnTo>
                    <a:pt x="395" y="0"/>
                  </a:lnTo>
                  <a:lnTo>
                    <a:pt x="489" y="345"/>
                  </a:lnTo>
                  <a:close/>
                </a:path>
              </a:pathLst>
            </a:custGeom>
            <a:solidFill>
              <a:srgbClr val="B5C4CF"/>
            </a:solidFill>
            <a:ln w="9525">
              <a:noFill/>
              <a:round/>
              <a:headEnd/>
              <a:tailEnd/>
            </a:ln>
          </p:spPr>
          <p:txBody>
            <a:bodyPr/>
            <a:lstStyle/>
            <a:p>
              <a:endParaRPr lang="en-US"/>
            </a:p>
          </p:txBody>
        </p:sp>
        <p:sp>
          <p:nvSpPr>
            <p:cNvPr id="27655" name="Freeform 7"/>
            <p:cNvSpPr>
              <a:spLocks/>
            </p:cNvSpPr>
            <p:nvPr/>
          </p:nvSpPr>
          <p:spPr bwMode="auto">
            <a:xfrm>
              <a:off x="5319" y="2369"/>
              <a:ext cx="510" cy="584"/>
            </a:xfrm>
            <a:custGeom>
              <a:avLst/>
              <a:gdLst>
                <a:gd name="T0" fmla="*/ 105 w 299"/>
                <a:gd name="T1" fmla="*/ 40 h 342"/>
                <a:gd name="T2" fmla="*/ 102 w 299"/>
                <a:gd name="T3" fmla="*/ 42 h 342"/>
                <a:gd name="T4" fmla="*/ 95 w 299"/>
                <a:gd name="T5" fmla="*/ 48 h 342"/>
                <a:gd name="T6" fmla="*/ 82 w 299"/>
                <a:gd name="T7" fmla="*/ 58 h 342"/>
                <a:gd name="T8" fmla="*/ 70 w 299"/>
                <a:gd name="T9" fmla="*/ 72 h 342"/>
                <a:gd name="T10" fmla="*/ 62 w 299"/>
                <a:gd name="T11" fmla="*/ 80 h 342"/>
                <a:gd name="T12" fmla="*/ 55 w 299"/>
                <a:gd name="T13" fmla="*/ 88 h 342"/>
                <a:gd name="T14" fmla="*/ 47 w 299"/>
                <a:gd name="T15" fmla="*/ 97 h 342"/>
                <a:gd name="T16" fmla="*/ 40 w 299"/>
                <a:gd name="T17" fmla="*/ 107 h 342"/>
                <a:gd name="T18" fmla="*/ 34 w 299"/>
                <a:gd name="T19" fmla="*/ 117 h 342"/>
                <a:gd name="T20" fmla="*/ 29 w 299"/>
                <a:gd name="T21" fmla="*/ 128 h 342"/>
                <a:gd name="T22" fmla="*/ 24 w 299"/>
                <a:gd name="T23" fmla="*/ 138 h 342"/>
                <a:gd name="T24" fmla="*/ 20 w 299"/>
                <a:gd name="T25" fmla="*/ 152 h 342"/>
                <a:gd name="T26" fmla="*/ 17 w 299"/>
                <a:gd name="T27" fmla="*/ 162 h 342"/>
                <a:gd name="T28" fmla="*/ 12 w 299"/>
                <a:gd name="T29" fmla="*/ 173 h 342"/>
                <a:gd name="T30" fmla="*/ 9 w 299"/>
                <a:gd name="T31" fmla="*/ 183 h 342"/>
                <a:gd name="T32" fmla="*/ 7 w 299"/>
                <a:gd name="T33" fmla="*/ 197 h 342"/>
                <a:gd name="T34" fmla="*/ 4 w 299"/>
                <a:gd name="T35" fmla="*/ 207 h 342"/>
                <a:gd name="T36" fmla="*/ 2 w 299"/>
                <a:gd name="T37" fmla="*/ 217 h 342"/>
                <a:gd name="T38" fmla="*/ 0 w 299"/>
                <a:gd name="T39" fmla="*/ 229 h 342"/>
                <a:gd name="T40" fmla="*/ 0 w 299"/>
                <a:gd name="T41" fmla="*/ 239 h 342"/>
                <a:gd name="T42" fmla="*/ 0 w 299"/>
                <a:gd name="T43" fmla="*/ 247 h 342"/>
                <a:gd name="T44" fmla="*/ 0 w 299"/>
                <a:gd name="T45" fmla="*/ 255 h 342"/>
                <a:gd name="T46" fmla="*/ 0 w 299"/>
                <a:gd name="T47" fmla="*/ 262 h 342"/>
                <a:gd name="T48" fmla="*/ 0 w 299"/>
                <a:gd name="T49" fmla="*/ 270 h 342"/>
                <a:gd name="T50" fmla="*/ 0 w 299"/>
                <a:gd name="T51" fmla="*/ 279 h 342"/>
                <a:gd name="T52" fmla="*/ 0 w 299"/>
                <a:gd name="T53" fmla="*/ 282 h 342"/>
                <a:gd name="T54" fmla="*/ 80 w 299"/>
                <a:gd name="T55" fmla="*/ 342 h 342"/>
                <a:gd name="T56" fmla="*/ 94 w 299"/>
                <a:gd name="T57" fmla="*/ 182 h 342"/>
                <a:gd name="T58" fmla="*/ 180 w 299"/>
                <a:gd name="T59" fmla="*/ 57 h 342"/>
                <a:gd name="T60" fmla="*/ 195 w 299"/>
                <a:gd name="T61" fmla="*/ 160 h 342"/>
                <a:gd name="T62" fmla="*/ 299 w 299"/>
                <a:gd name="T63" fmla="*/ 140 h 342"/>
                <a:gd name="T64" fmla="*/ 247 w 299"/>
                <a:gd name="T65" fmla="*/ 7 h 342"/>
                <a:gd name="T66" fmla="*/ 154 w 299"/>
                <a:gd name="T67" fmla="*/ 0 h 342"/>
                <a:gd name="T68" fmla="*/ 105 w 299"/>
                <a:gd name="T69" fmla="*/ 40 h 342"/>
                <a:gd name="T70" fmla="*/ 105 w 299"/>
                <a:gd name="T71" fmla="*/ 40 h 3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342"/>
                <a:gd name="T110" fmla="*/ 299 w 299"/>
                <a:gd name="T111" fmla="*/ 342 h 3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342">
                  <a:moveTo>
                    <a:pt x="105" y="40"/>
                  </a:moveTo>
                  <a:lnTo>
                    <a:pt x="102" y="42"/>
                  </a:lnTo>
                  <a:lnTo>
                    <a:pt x="95" y="48"/>
                  </a:lnTo>
                  <a:lnTo>
                    <a:pt x="82" y="58"/>
                  </a:lnTo>
                  <a:lnTo>
                    <a:pt x="70" y="72"/>
                  </a:lnTo>
                  <a:lnTo>
                    <a:pt x="62" y="80"/>
                  </a:lnTo>
                  <a:lnTo>
                    <a:pt x="55" y="88"/>
                  </a:lnTo>
                  <a:lnTo>
                    <a:pt x="47" y="97"/>
                  </a:lnTo>
                  <a:lnTo>
                    <a:pt x="40" y="107"/>
                  </a:lnTo>
                  <a:lnTo>
                    <a:pt x="34" y="117"/>
                  </a:lnTo>
                  <a:lnTo>
                    <a:pt x="29" y="128"/>
                  </a:lnTo>
                  <a:lnTo>
                    <a:pt x="24" y="138"/>
                  </a:lnTo>
                  <a:lnTo>
                    <a:pt x="20" y="152"/>
                  </a:lnTo>
                  <a:lnTo>
                    <a:pt x="17" y="162"/>
                  </a:lnTo>
                  <a:lnTo>
                    <a:pt x="12" y="173"/>
                  </a:lnTo>
                  <a:lnTo>
                    <a:pt x="9" y="183"/>
                  </a:lnTo>
                  <a:lnTo>
                    <a:pt x="7" y="197"/>
                  </a:lnTo>
                  <a:lnTo>
                    <a:pt x="4" y="207"/>
                  </a:lnTo>
                  <a:lnTo>
                    <a:pt x="2" y="217"/>
                  </a:lnTo>
                  <a:lnTo>
                    <a:pt x="0" y="229"/>
                  </a:lnTo>
                  <a:lnTo>
                    <a:pt x="0" y="239"/>
                  </a:lnTo>
                  <a:lnTo>
                    <a:pt x="0" y="247"/>
                  </a:lnTo>
                  <a:lnTo>
                    <a:pt x="0" y="255"/>
                  </a:lnTo>
                  <a:lnTo>
                    <a:pt x="0" y="262"/>
                  </a:lnTo>
                  <a:lnTo>
                    <a:pt x="0" y="270"/>
                  </a:lnTo>
                  <a:lnTo>
                    <a:pt x="0" y="279"/>
                  </a:lnTo>
                  <a:lnTo>
                    <a:pt x="0" y="282"/>
                  </a:lnTo>
                  <a:lnTo>
                    <a:pt x="80" y="342"/>
                  </a:lnTo>
                  <a:lnTo>
                    <a:pt x="94" y="182"/>
                  </a:lnTo>
                  <a:lnTo>
                    <a:pt x="180" y="57"/>
                  </a:lnTo>
                  <a:lnTo>
                    <a:pt x="195" y="160"/>
                  </a:lnTo>
                  <a:lnTo>
                    <a:pt x="299" y="140"/>
                  </a:lnTo>
                  <a:lnTo>
                    <a:pt x="247" y="7"/>
                  </a:lnTo>
                  <a:lnTo>
                    <a:pt x="154" y="0"/>
                  </a:lnTo>
                  <a:lnTo>
                    <a:pt x="105" y="40"/>
                  </a:lnTo>
                  <a:close/>
                </a:path>
              </a:pathLst>
            </a:custGeom>
            <a:solidFill>
              <a:srgbClr val="E8BF7A"/>
            </a:solidFill>
            <a:ln w="9525">
              <a:noFill/>
              <a:round/>
              <a:headEnd/>
              <a:tailEnd/>
            </a:ln>
          </p:spPr>
          <p:txBody>
            <a:bodyPr/>
            <a:lstStyle/>
            <a:p>
              <a:endParaRPr lang="en-US"/>
            </a:p>
          </p:txBody>
        </p:sp>
        <p:sp>
          <p:nvSpPr>
            <p:cNvPr id="27656" name="Freeform 8"/>
            <p:cNvSpPr>
              <a:spLocks/>
            </p:cNvSpPr>
            <p:nvPr/>
          </p:nvSpPr>
          <p:spPr bwMode="auto">
            <a:xfrm>
              <a:off x="5374" y="3021"/>
              <a:ext cx="430" cy="597"/>
            </a:xfrm>
            <a:custGeom>
              <a:avLst/>
              <a:gdLst>
                <a:gd name="T0" fmla="*/ 150 w 252"/>
                <a:gd name="T1" fmla="*/ 87 h 350"/>
                <a:gd name="T2" fmla="*/ 70 w 252"/>
                <a:gd name="T3" fmla="*/ 202 h 350"/>
                <a:gd name="T4" fmla="*/ 57 w 252"/>
                <a:gd name="T5" fmla="*/ 350 h 350"/>
                <a:gd name="T6" fmla="*/ 0 w 252"/>
                <a:gd name="T7" fmla="*/ 290 h 350"/>
                <a:gd name="T8" fmla="*/ 32 w 252"/>
                <a:gd name="T9" fmla="*/ 60 h 350"/>
                <a:gd name="T10" fmla="*/ 102 w 252"/>
                <a:gd name="T11" fmla="*/ 0 h 350"/>
                <a:gd name="T12" fmla="*/ 252 w 252"/>
                <a:gd name="T13" fmla="*/ 5 h 350"/>
                <a:gd name="T14" fmla="*/ 237 w 252"/>
                <a:gd name="T15" fmla="*/ 222 h 350"/>
                <a:gd name="T16" fmla="*/ 150 w 252"/>
                <a:gd name="T17" fmla="*/ 87 h 350"/>
                <a:gd name="T18" fmla="*/ 150 w 252"/>
                <a:gd name="T19" fmla="*/ 87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2"/>
                <a:gd name="T31" fmla="*/ 0 h 350"/>
                <a:gd name="T32" fmla="*/ 252 w 252"/>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2" h="350">
                  <a:moveTo>
                    <a:pt x="150" y="87"/>
                  </a:moveTo>
                  <a:lnTo>
                    <a:pt x="70" y="202"/>
                  </a:lnTo>
                  <a:lnTo>
                    <a:pt x="57" y="350"/>
                  </a:lnTo>
                  <a:lnTo>
                    <a:pt x="0" y="290"/>
                  </a:lnTo>
                  <a:lnTo>
                    <a:pt x="32" y="60"/>
                  </a:lnTo>
                  <a:lnTo>
                    <a:pt x="102" y="0"/>
                  </a:lnTo>
                  <a:lnTo>
                    <a:pt x="252" y="5"/>
                  </a:lnTo>
                  <a:lnTo>
                    <a:pt x="237" y="222"/>
                  </a:lnTo>
                  <a:lnTo>
                    <a:pt x="150" y="87"/>
                  </a:lnTo>
                  <a:close/>
                </a:path>
              </a:pathLst>
            </a:custGeom>
            <a:solidFill>
              <a:srgbClr val="B8B8D9"/>
            </a:solidFill>
            <a:ln w="9525">
              <a:noFill/>
              <a:round/>
              <a:headEnd/>
              <a:tailEnd/>
            </a:ln>
          </p:spPr>
          <p:txBody>
            <a:bodyPr/>
            <a:lstStyle/>
            <a:p>
              <a:endParaRPr lang="en-US"/>
            </a:p>
          </p:txBody>
        </p:sp>
        <p:sp>
          <p:nvSpPr>
            <p:cNvPr id="27657" name="Freeform 9"/>
            <p:cNvSpPr>
              <a:spLocks/>
            </p:cNvSpPr>
            <p:nvPr/>
          </p:nvSpPr>
          <p:spPr bwMode="auto">
            <a:xfrm>
              <a:off x="5630" y="2591"/>
              <a:ext cx="301" cy="484"/>
            </a:xfrm>
            <a:custGeom>
              <a:avLst/>
              <a:gdLst>
                <a:gd name="T0" fmla="*/ 55 w 177"/>
                <a:gd name="T1" fmla="*/ 0 h 284"/>
                <a:gd name="T2" fmla="*/ 168 w 177"/>
                <a:gd name="T3" fmla="*/ 5 h 284"/>
                <a:gd name="T4" fmla="*/ 177 w 177"/>
                <a:gd name="T5" fmla="*/ 117 h 284"/>
                <a:gd name="T6" fmla="*/ 102 w 177"/>
                <a:gd name="T7" fmla="*/ 284 h 284"/>
                <a:gd name="T8" fmla="*/ 18 w 177"/>
                <a:gd name="T9" fmla="*/ 284 h 284"/>
                <a:gd name="T10" fmla="*/ 0 w 177"/>
                <a:gd name="T11" fmla="*/ 207 h 284"/>
                <a:gd name="T12" fmla="*/ 55 w 177"/>
                <a:gd name="T13" fmla="*/ 0 h 284"/>
                <a:gd name="T14" fmla="*/ 55 w 177"/>
                <a:gd name="T15" fmla="*/ 0 h 284"/>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84"/>
                <a:gd name="T26" fmla="*/ 177 w 177"/>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84">
                  <a:moveTo>
                    <a:pt x="55" y="0"/>
                  </a:moveTo>
                  <a:lnTo>
                    <a:pt x="168" y="5"/>
                  </a:lnTo>
                  <a:lnTo>
                    <a:pt x="177" y="117"/>
                  </a:lnTo>
                  <a:lnTo>
                    <a:pt x="102" y="284"/>
                  </a:lnTo>
                  <a:lnTo>
                    <a:pt x="18" y="284"/>
                  </a:lnTo>
                  <a:lnTo>
                    <a:pt x="0" y="207"/>
                  </a:lnTo>
                  <a:lnTo>
                    <a:pt x="55" y="0"/>
                  </a:lnTo>
                  <a:close/>
                </a:path>
              </a:pathLst>
            </a:custGeom>
            <a:solidFill>
              <a:srgbClr val="E6E6FF"/>
            </a:solidFill>
            <a:ln w="9525">
              <a:noFill/>
              <a:round/>
              <a:headEnd/>
              <a:tailEnd/>
            </a:ln>
          </p:spPr>
          <p:txBody>
            <a:bodyPr/>
            <a:lstStyle/>
            <a:p>
              <a:endParaRPr lang="en-US"/>
            </a:p>
          </p:txBody>
        </p:sp>
        <p:sp>
          <p:nvSpPr>
            <p:cNvPr id="27658" name="Freeform 10"/>
            <p:cNvSpPr>
              <a:spLocks/>
            </p:cNvSpPr>
            <p:nvPr/>
          </p:nvSpPr>
          <p:spPr bwMode="auto">
            <a:xfrm>
              <a:off x="5476" y="2591"/>
              <a:ext cx="282" cy="490"/>
            </a:xfrm>
            <a:custGeom>
              <a:avLst/>
              <a:gdLst>
                <a:gd name="T0" fmla="*/ 35 w 165"/>
                <a:gd name="T1" fmla="*/ 287 h 287"/>
                <a:gd name="T2" fmla="*/ 108 w 165"/>
                <a:gd name="T3" fmla="*/ 287 h 287"/>
                <a:gd name="T4" fmla="*/ 128 w 165"/>
                <a:gd name="T5" fmla="*/ 207 h 287"/>
                <a:gd name="T6" fmla="*/ 117 w 165"/>
                <a:gd name="T7" fmla="*/ 189 h 287"/>
                <a:gd name="T8" fmla="*/ 165 w 165"/>
                <a:gd name="T9" fmla="*/ 100 h 287"/>
                <a:gd name="T10" fmla="*/ 142 w 165"/>
                <a:gd name="T11" fmla="*/ 0 h 287"/>
                <a:gd name="T12" fmla="*/ 35 w 165"/>
                <a:gd name="T13" fmla="*/ 28 h 287"/>
                <a:gd name="T14" fmla="*/ 0 w 165"/>
                <a:gd name="T15" fmla="*/ 269 h 287"/>
                <a:gd name="T16" fmla="*/ 35 w 165"/>
                <a:gd name="T17" fmla="*/ 287 h 287"/>
                <a:gd name="T18" fmla="*/ 35 w 165"/>
                <a:gd name="T19" fmla="*/ 287 h 2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287"/>
                <a:gd name="T32" fmla="*/ 165 w 165"/>
                <a:gd name="T33" fmla="*/ 287 h 2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287">
                  <a:moveTo>
                    <a:pt x="35" y="287"/>
                  </a:moveTo>
                  <a:lnTo>
                    <a:pt x="108" y="287"/>
                  </a:lnTo>
                  <a:lnTo>
                    <a:pt x="128" y="207"/>
                  </a:lnTo>
                  <a:lnTo>
                    <a:pt x="117" y="189"/>
                  </a:lnTo>
                  <a:lnTo>
                    <a:pt x="165" y="100"/>
                  </a:lnTo>
                  <a:lnTo>
                    <a:pt x="142" y="0"/>
                  </a:lnTo>
                  <a:lnTo>
                    <a:pt x="35" y="28"/>
                  </a:lnTo>
                  <a:lnTo>
                    <a:pt x="0" y="269"/>
                  </a:lnTo>
                  <a:lnTo>
                    <a:pt x="35" y="287"/>
                  </a:lnTo>
                  <a:close/>
                </a:path>
              </a:pathLst>
            </a:custGeom>
            <a:solidFill>
              <a:srgbClr val="B8B8D9"/>
            </a:solidFill>
            <a:ln w="9525">
              <a:noFill/>
              <a:round/>
              <a:headEnd/>
              <a:tailEnd/>
            </a:ln>
          </p:spPr>
          <p:txBody>
            <a:bodyPr/>
            <a:lstStyle/>
            <a:p>
              <a:endParaRPr lang="en-US"/>
            </a:p>
          </p:txBody>
        </p:sp>
        <p:sp>
          <p:nvSpPr>
            <p:cNvPr id="27659" name="Freeform 11"/>
            <p:cNvSpPr>
              <a:spLocks/>
            </p:cNvSpPr>
            <p:nvPr/>
          </p:nvSpPr>
          <p:spPr bwMode="auto">
            <a:xfrm>
              <a:off x="5430" y="2637"/>
              <a:ext cx="169" cy="387"/>
            </a:xfrm>
            <a:custGeom>
              <a:avLst/>
              <a:gdLst>
                <a:gd name="T0" fmla="*/ 99 w 99"/>
                <a:gd name="T1" fmla="*/ 37 h 227"/>
                <a:gd name="T2" fmla="*/ 62 w 99"/>
                <a:gd name="T3" fmla="*/ 0 h 227"/>
                <a:gd name="T4" fmla="*/ 60 w 99"/>
                <a:gd name="T5" fmla="*/ 0 h 227"/>
                <a:gd name="T6" fmla="*/ 57 w 99"/>
                <a:gd name="T7" fmla="*/ 3 h 227"/>
                <a:gd name="T8" fmla="*/ 52 w 99"/>
                <a:gd name="T9" fmla="*/ 8 h 227"/>
                <a:gd name="T10" fmla="*/ 47 w 99"/>
                <a:gd name="T11" fmla="*/ 16 h 227"/>
                <a:gd name="T12" fmla="*/ 40 w 99"/>
                <a:gd name="T13" fmla="*/ 25 h 227"/>
                <a:gd name="T14" fmla="*/ 35 w 99"/>
                <a:gd name="T15" fmla="*/ 35 h 227"/>
                <a:gd name="T16" fmla="*/ 29 w 99"/>
                <a:gd name="T17" fmla="*/ 48 h 227"/>
                <a:gd name="T18" fmla="*/ 22 w 99"/>
                <a:gd name="T19" fmla="*/ 63 h 227"/>
                <a:gd name="T20" fmla="*/ 19 w 99"/>
                <a:gd name="T21" fmla="*/ 70 h 227"/>
                <a:gd name="T22" fmla="*/ 15 w 99"/>
                <a:gd name="T23" fmla="*/ 77 h 227"/>
                <a:gd name="T24" fmla="*/ 14 w 99"/>
                <a:gd name="T25" fmla="*/ 85 h 227"/>
                <a:gd name="T26" fmla="*/ 10 w 99"/>
                <a:gd name="T27" fmla="*/ 93 h 227"/>
                <a:gd name="T28" fmla="*/ 7 w 99"/>
                <a:gd name="T29" fmla="*/ 102 h 227"/>
                <a:gd name="T30" fmla="*/ 5 w 99"/>
                <a:gd name="T31" fmla="*/ 110 h 227"/>
                <a:gd name="T32" fmla="*/ 4 w 99"/>
                <a:gd name="T33" fmla="*/ 120 h 227"/>
                <a:gd name="T34" fmla="*/ 4 w 99"/>
                <a:gd name="T35" fmla="*/ 128 h 227"/>
                <a:gd name="T36" fmla="*/ 2 w 99"/>
                <a:gd name="T37" fmla="*/ 138 h 227"/>
                <a:gd name="T38" fmla="*/ 0 w 99"/>
                <a:gd name="T39" fmla="*/ 147 h 227"/>
                <a:gd name="T40" fmla="*/ 0 w 99"/>
                <a:gd name="T41" fmla="*/ 157 h 227"/>
                <a:gd name="T42" fmla="*/ 2 w 99"/>
                <a:gd name="T43" fmla="*/ 168 h 227"/>
                <a:gd name="T44" fmla="*/ 2 w 99"/>
                <a:gd name="T45" fmla="*/ 177 h 227"/>
                <a:gd name="T46" fmla="*/ 5 w 99"/>
                <a:gd name="T47" fmla="*/ 188 h 227"/>
                <a:gd name="T48" fmla="*/ 7 w 99"/>
                <a:gd name="T49" fmla="*/ 198 h 227"/>
                <a:gd name="T50" fmla="*/ 12 w 99"/>
                <a:gd name="T51" fmla="*/ 208 h 227"/>
                <a:gd name="T52" fmla="*/ 42 w 99"/>
                <a:gd name="T53" fmla="*/ 227 h 227"/>
                <a:gd name="T54" fmla="*/ 47 w 99"/>
                <a:gd name="T55" fmla="*/ 178 h 227"/>
                <a:gd name="T56" fmla="*/ 82 w 99"/>
                <a:gd name="T57" fmla="*/ 110 h 227"/>
                <a:gd name="T58" fmla="*/ 99 w 99"/>
                <a:gd name="T59" fmla="*/ 37 h 227"/>
                <a:gd name="T60" fmla="*/ 99 w 99"/>
                <a:gd name="T61" fmla="*/ 37 h 2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9"/>
                <a:gd name="T94" fmla="*/ 0 h 227"/>
                <a:gd name="T95" fmla="*/ 99 w 99"/>
                <a:gd name="T96" fmla="*/ 227 h 2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9" h="227">
                  <a:moveTo>
                    <a:pt x="99" y="37"/>
                  </a:moveTo>
                  <a:lnTo>
                    <a:pt x="62" y="0"/>
                  </a:lnTo>
                  <a:lnTo>
                    <a:pt x="60" y="0"/>
                  </a:lnTo>
                  <a:lnTo>
                    <a:pt x="57" y="3"/>
                  </a:lnTo>
                  <a:lnTo>
                    <a:pt x="52" y="8"/>
                  </a:lnTo>
                  <a:lnTo>
                    <a:pt x="47" y="16"/>
                  </a:lnTo>
                  <a:lnTo>
                    <a:pt x="40" y="25"/>
                  </a:lnTo>
                  <a:lnTo>
                    <a:pt x="35" y="35"/>
                  </a:lnTo>
                  <a:lnTo>
                    <a:pt x="29" y="48"/>
                  </a:lnTo>
                  <a:lnTo>
                    <a:pt x="22" y="63"/>
                  </a:lnTo>
                  <a:lnTo>
                    <a:pt x="19" y="70"/>
                  </a:lnTo>
                  <a:lnTo>
                    <a:pt x="15" y="77"/>
                  </a:lnTo>
                  <a:lnTo>
                    <a:pt x="14" y="85"/>
                  </a:lnTo>
                  <a:lnTo>
                    <a:pt x="10" y="93"/>
                  </a:lnTo>
                  <a:lnTo>
                    <a:pt x="7" y="102"/>
                  </a:lnTo>
                  <a:lnTo>
                    <a:pt x="5" y="110"/>
                  </a:lnTo>
                  <a:lnTo>
                    <a:pt x="4" y="120"/>
                  </a:lnTo>
                  <a:lnTo>
                    <a:pt x="4" y="128"/>
                  </a:lnTo>
                  <a:lnTo>
                    <a:pt x="2" y="138"/>
                  </a:lnTo>
                  <a:lnTo>
                    <a:pt x="0" y="147"/>
                  </a:lnTo>
                  <a:lnTo>
                    <a:pt x="0" y="157"/>
                  </a:lnTo>
                  <a:lnTo>
                    <a:pt x="2" y="168"/>
                  </a:lnTo>
                  <a:lnTo>
                    <a:pt x="2" y="177"/>
                  </a:lnTo>
                  <a:lnTo>
                    <a:pt x="5" y="188"/>
                  </a:lnTo>
                  <a:lnTo>
                    <a:pt x="7" y="198"/>
                  </a:lnTo>
                  <a:lnTo>
                    <a:pt x="12" y="208"/>
                  </a:lnTo>
                  <a:lnTo>
                    <a:pt x="42" y="227"/>
                  </a:lnTo>
                  <a:lnTo>
                    <a:pt x="47" y="178"/>
                  </a:lnTo>
                  <a:lnTo>
                    <a:pt x="82" y="110"/>
                  </a:lnTo>
                  <a:lnTo>
                    <a:pt x="99" y="37"/>
                  </a:lnTo>
                  <a:close/>
                </a:path>
              </a:pathLst>
            </a:custGeom>
            <a:solidFill>
              <a:srgbClr val="CCCCE3"/>
            </a:solidFill>
            <a:ln w="9525">
              <a:noFill/>
              <a:round/>
              <a:headEnd/>
              <a:tailEnd/>
            </a:ln>
          </p:spPr>
          <p:txBody>
            <a:bodyPr/>
            <a:lstStyle/>
            <a:p>
              <a:endParaRPr lang="en-US"/>
            </a:p>
          </p:txBody>
        </p:sp>
        <p:sp>
          <p:nvSpPr>
            <p:cNvPr id="27660" name="Freeform 12"/>
            <p:cNvSpPr>
              <a:spLocks/>
            </p:cNvSpPr>
            <p:nvPr/>
          </p:nvSpPr>
          <p:spPr bwMode="auto">
            <a:xfrm>
              <a:off x="5481" y="2697"/>
              <a:ext cx="137" cy="392"/>
            </a:xfrm>
            <a:custGeom>
              <a:avLst/>
              <a:gdLst>
                <a:gd name="T0" fmla="*/ 80 w 80"/>
                <a:gd name="T1" fmla="*/ 50 h 230"/>
                <a:gd name="T2" fmla="*/ 32 w 80"/>
                <a:gd name="T3" fmla="*/ 150 h 230"/>
                <a:gd name="T4" fmla="*/ 25 w 80"/>
                <a:gd name="T5" fmla="*/ 230 h 230"/>
                <a:gd name="T6" fmla="*/ 0 w 80"/>
                <a:gd name="T7" fmla="*/ 213 h 230"/>
                <a:gd name="T8" fmla="*/ 5 w 80"/>
                <a:gd name="T9" fmla="*/ 120 h 230"/>
                <a:gd name="T10" fmla="*/ 32 w 80"/>
                <a:gd name="T11" fmla="*/ 95 h 230"/>
                <a:gd name="T12" fmla="*/ 27 w 80"/>
                <a:gd name="T13" fmla="*/ 68 h 230"/>
                <a:gd name="T14" fmla="*/ 69 w 80"/>
                <a:gd name="T15" fmla="*/ 0 h 230"/>
                <a:gd name="T16" fmla="*/ 80 w 80"/>
                <a:gd name="T17" fmla="*/ 50 h 230"/>
                <a:gd name="T18" fmla="*/ 80 w 80"/>
                <a:gd name="T19" fmla="*/ 5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230"/>
                <a:gd name="T32" fmla="*/ 80 w 80"/>
                <a:gd name="T33" fmla="*/ 230 h 2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230">
                  <a:moveTo>
                    <a:pt x="80" y="50"/>
                  </a:moveTo>
                  <a:lnTo>
                    <a:pt x="32" y="150"/>
                  </a:lnTo>
                  <a:lnTo>
                    <a:pt x="25" y="230"/>
                  </a:lnTo>
                  <a:lnTo>
                    <a:pt x="0" y="213"/>
                  </a:lnTo>
                  <a:lnTo>
                    <a:pt x="5" y="120"/>
                  </a:lnTo>
                  <a:lnTo>
                    <a:pt x="32" y="95"/>
                  </a:lnTo>
                  <a:lnTo>
                    <a:pt x="27" y="68"/>
                  </a:lnTo>
                  <a:lnTo>
                    <a:pt x="69" y="0"/>
                  </a:lnTo>
                  <a:lnTo>
                    <a:pt x="80" y="50"/>
                  </a:lnTo>
                  <a:close/>
                </a:path>
              </a:pathLst>
            </a:custGeom>
            <a:solidFill>
              <a:srgbClr val="8A8AA8"/>
            </a:solidFill>
            <a:ln w="9525">
              <a:noFill/>
              <a:round/>
              <a:headEnd/>
              <a:tailEnd/>
            </a:ln>
          </p:spPr>
          <p:txBody>
            <a:bodyPr/>
            <a:lstStyle/>
            <a:p>
              <a:endParaRPr lang="en-US"/>
            </a:p>
          </p:txBody>
        </p:sp>
        <p:sp>
          <p:nvSpPr>
            <p:cNvPr id="27661" name="Freeform 13"/>
            <p:cNvSpPr>
              <a:spLocks/>
            </p:cNvSpPr>
            <p:nvPr/>
          </p:nvSpPr>
          <p:spPr bwMode="auto">
            <a:xfrm>
              <a:off x="5897" y="2599"/>
              <a:ext cx="244" cy="493"/>
            </a:xfrm>
            <a:custGeom>
              <a:avLst/>
              <a:gdLst>
                <a:gd name="T0" fmla="*/ 8 w 143"/>
                <a:gd name="T1" fmla="*/ 0 h 289"/>
                <a:gd name="T2" fmla="*/ 8 w 143"/>
                <a:gd name="T3" fmla="*/ 0 h 289"/>
                <a:gd name="T4" fmla="*/ 16 w 143"/>
                <a:gd name="T5" fmla="*/ 5 h 289"/>
                <a:gd name="T6" fmla="*/ 25 w 143"/>
                <a:gd name="T7" fmla="*/ 10 h 289"/>
                <a:gd name="T8" fmla="*/ 40 w 143"/>
                <a:gd name="T9" fmla="*/ 20 h 289"/>
                <a:gd name="T10" fmla="*/ 45 w 143"/>
                <a:gd name="T11" fmla="*/ 25 h 289"/>
                <a:gd name="T12" fmla="*/ 53 w 143"/>
                <a:gd name="T13" fmla="*/ 30 h 289"/>
                <a:gd name="T14" fmla="*/ 61 w 143"/>
                <a:gd name="T15" fmla="*/ 35 h 289"/>
                <a:gd name="T16" fmla="*/ 70 w 143"/>
                <a:gd name="T17" fmla="*/ 43 h 289"/>
                <a:gd name="T18" fmla="*/ 78 w 143"/>
                <a:gd name="T19" fmla="*/ 50 h 289"/>
                <a:gd name="T20" fmla="*/ 87 w 143"/>
                <a:gd name="T21" fmla="*/ 59 h 289"/>
                <a:gd name="T22" fmla="*/ 95 w 143"/>
                <a:gd name="T23" fmla="*/ 67 h 289"/>
                <a:gd name="T24" fmla="*/ 103 w 143"/>
                <a:gd name="T25" fmla="*/ 77 h 289"/>
                <a:gd name="T26" fmla="*/ 108 w 143"/>
                <a:gd name="T27" fmla="*/ 85 h 289"/>
                <a:gd name="T28" fmla="*/ 115 w 143"/>
                <a:gd name="T29" fmla="*/ 95 h 289"/>
                <a:gd name="T30" fmla="*/ 120 w 143"/>
                <a:gd name="T31" fmla="*/ 104 h 289"/>
                <a:gd name="T32" fmla="*/ 127 w 143"/>
                <a:gd name="T33" fmla="*/ 117 h 289"/>
                <a:gd name="T34" fmla="*/ 132 w 143"/>
                <a:gd name="T35" fmla="*/ 127 h 289"/>
                <a:gd name="T36" fmla="*/ 137 w 143"/>
                <a:gd name="T37" fmla="*/ 140 h 289"/>
                <a:gd name="T38" fmla="*/ 140 w 143"/>
                <a:gd name="T39" fmla="*/ 152 h 289"/>
                <a:gd name="T40" fmla="*/ 143 w 143"/>
                <a:gd name="T41" fmla="*/ 167 h 289"/>
                <a:gd name="T42" fmla="*/ 143 w 143"/>
                <a:gd name="T43" fmla="*/ 179 h 289"/>
                <a:gd name="T44" fmla="*/ 143 w 143"/>
                <a:gd name="T45" fmla="*/ 194 h 289"/>
                <a:gd name="T46" fmla="*/ 142 w 143"/>
                <a:gd name="T47" fmla="*/ 207 h 289"/>
                <a:gd name="T48" fmla="*/ 142 w 143"/>
                <a:gd name="T49" fmla="*/ 224 h 289"/>
                <a:gd name="T50" fmla="*/ 138 w 143"/>
                <a:gd name="T51" fmla="*/ 230 h 289"/>
                <a:gd name="T52" fmla="*/ 135 w 143"/>
                <a:gd name="T53" fmla="*/ 239 h 289"/>
                <a:gd name="T54" fmla="*/ 133 w 143"/>
                <a:gd name="T55" fmla="*/ 247 h 289"/>
                <a:gd name="T56" fmla="*/ 132 w 143"/>
                <a:gd name="T57" fmla="*/ 255 h 289"/>
                <a:gd name="T58" fmla="*/ 127 w 143"/>
                <a:gd name="T59" fmla="*/ 262 h 289"/>
                <a:gd name="T60" fmla="*/ 123 w 143"/>
                <a:gd name="T61" fmla="*/ 270 h 289"/>
                <a:gd name="T62" fmla="*/ 118 w 143"/>
                <a:gd name="T63" fmla="*/ 279 h 289"/>
                <a:gd name="T64" fmla="*/ 115 w 143"/>
                <a:gd name="T65" fmla="*/ 289 h 289"/>
                <a:gd name="T66" fmla="*/ 73 w 143"/>
                <a:gd name="T67" fmla="*/ 270 h 289"/>
                <a:gd name="T68" fmla="*/ 80 w 143"/>
                <a:gd name="T69" fmla="*/ 182 h 289"/>
                <a:gd name="T70" fmla="*/ 0 w 143"/>
                <a:gd name="T71" fmla="*/ 104 h 289"/>
                <a:gd name="T72" fmla="*/ 8 w 143"/>
                <a:gd name="T73" fmla="*/ 0 h 289"/>
                <a:gd name="T74" fmla="*/ 8 w 143"/>
                <a:gd name="T75" fmla="*/ 0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89"/>
                <a:gd name="T116" fmla="*/ 143 w 143"/>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89">
                  <a:moveTo>
                    <a:pt x="8" y="0"/>
                  </a:moveTo>
                  <a:lnTo>
                    <a:pt x="8" y="0"/>
                  </a:lnTo>
                  <a:lnTo>
                    <a:pt x="16" y="5"/>
                  </a:lnTo>
                  <a:lnTo>
                    <a:pt x="25" y="10"/>
                  </a:lnTo>
                  <a:lnTo>
                    <a:pt x="40" y="20"/>
                  </a:lnTo>
                  <a:lnTo>
                    <a:pt x="45" y="25"/>
                  </a:lnTo>
                  <a:lnTo>
                    <a:pt x="53" y="30"/>
                  </a:lnTo>
                  <a:lnTo>
                    <a:pt x="61" y="35"/>
                  </a:lnTo>
                  <a:lnTo>
                    <a:pt x="70" y="43"/>
                  </a:lnTo>
                  <a:lnTo>
                    <a:pt x="78" y="50"/>
                  </a:lnTo>
                  <a:lnTo>
                    <a:pt x="87" y="59"/>
                  </a:lnTo>
                  <a:lnTo>
                    <a:pt x="95" y="67"/>
                  </a:lnTo>
                  <a:lnTo>
                    <a:pt x="103" y="77"/>
                  </a:lnTo>
                  <a:lnTo>
                    <a:pt x="108" y="85"/>
                  </a:lnTo>
                  <a:lnTo>
                    <a:pt x="115" y="95"/>
                  </a:lnTo>
                  <a:lnTo>
                    <a:pt x="120" y="104"/>
                  </a:lnTo>
                  <a:lnTo>
                    <a:pt x="127" y="117"/>
                  </a:lnTo>
                  <a:lnTo>
                    <a:pt x="132" y="127"/>
                  </a:lnTo>
                  <a:lnTo>
                    <a:pt x="137" y="140"/>
                  </a:lnTo>
                  <a:lnTo>
                    <a:pt x="140" y="152"/>
                  </a:lnTo>
                  <a:lnTo>
                    <a:pt x="143" y="167"/>
                  </a:lnTo>
                  <a:lnTo>
                    <a:pt x="143" y="179"/>
                  </a:lnTo>
                  <a:lnTo>
                    <a:pt x="143" y="194"/>
                  </a:lnTo>
                  <a:lnTo>
                    <a:pt x="142" y="207"/>
                  </a:lnTo>
                  <a:lnTo>
                    <a:pt x="142" y="224"/>
                  </a:lnTo>
                  <a:lnTo>
                    <a:pt x="138" y="230"/>
                  </a:lnTo>
                  <a:lnTo>
                    <a:pt x="135" y="239"/>
                  </a:lnTo>
                  <a:lnTo>
                    <a:pt x="133" y="247"/>
                  </a:lnTo>
                  <a:lnTo>
                    <a:pt x="132" y="255"/>
                  </a:lnTo>
                  <a:lnTo>
                    <a:pt x="127" y="262"/>
                  </a:lnTo>
                  <a:lnTo>
                    <a:pt x="123" y="270"/>
                  </a:lnTo>
                  <a:lnTo>
                    <a:pt x="118" y="279"/>
                  </a:lnTo>
                  <a:lnTo>
                    <a:pt x="115" y="289"/>
                  </a:lnTo>
                  <a:lnTo>
                    <a:pt x="73" y="270"/>
                  </a:lnTo>
                  <a:lnTo>
                    <a:pt x="80" y="182"/>
                  </a:lnTo>
                  <a:lnTo>
                    <a:pt x="0" y="104"/>
                  </a:lnTo>
                  <a:lnTo>
                    <a:pt x="8" y="0"/>
                  </a:lnTo>
                  <a:close/>
                </a:path>
              </a:pathLst>
            </a:custGeom>
            <a:solidFill>
              <a:srgbClr val="E6E6FF"/>
            </a:solidFill>
            <a:ln w="9525">
              <a:noFill/>
              <a:round/>
              <a:headEnd/>
              <a:tailEnd/>
            </a:ln>
          </p:spPr>
          <p:txBody>
            <a:bodyPr/>
            <a:lstStyle/>
            <a:p>
              <a:endParaRPr lang="en-US"/>
            </a:p>
          </p:txBody>
        </p:sp>
        <p:sp>
          <p:nvSpPr>
            <p:cNvPr id="27662" name="Freeform 14"/>
            <p:cNvSpPr>
              <a:spLocks/>
            </p:cNvSpPr>
            <p:nvPr/>
          </p:nvSpPr>
          <p:spPr bwMode="auto">
            <a:xfrm>
              <a:off x="5186" y="2518"/>
              <a:ext cx="94" cy="124"/>
            </a:xfrm>
            <a:custGeom>
              <a:avLst/>
              <a:gdLst>
                <a:gd name="T0" fmla="*/ 23 w 55"/>
                <a:gd name="T1" fmla="*/ 73 h 73"/>
                <a:gd name="T2" fmla="*/ 7 w 55"/>
                <a:gd name="T3" fmla="*/ 73 h 73"/>
                <a:gd name="T4" fmla="*/ 0 w 55"/>
                <a:gd name="T5" fmla="*/ 61 h 73"/>
                <a:gd name="T6" fmla="*/ 0 w 55"/>
                <a:gd name="T7" fmla="*/ 43 h 73"/>
                <a:gd name="T8" fmla="*/ 7 w 55"/>
                <a:gd name="T9" fmla="*/ 48 h 73"/>
                <a:gd name="T10" fmla="*/ 7 w 55"/>
                <a:gd name="T11" fmla="*/ 61 h 73"/>
                <a:gd name="T12" fmla="*/ 15 w 55"/>
                <a:gd name="T13" fmla="*/ 48 h 73"/>
                <a:gd name="T14" fmla="*/ 10 w 55"/>
                <a:gd name="T15" fmla="*/ 31 h 73"/>
                <a:gd name="T16" fmla="*/ 7 w 55"/>
                <a:gd name="T17" fmla="*/ 11 h 73"/>
                <a:gd name="T18" fmla="*/ 13 w 55"/>
                <a:gd name="T19" fmla="*/ 13 h 73"/>
                <a:gd name="T20" fmla="*/ 17 w 55"/>
                <a:gd name="T21" fmla="*/ 28 h 73"/>
                <a:gd name="T22" fmla="*/ 20 w 55"/>
                <a:gd name="T23" fmla="*/ 33 h 73"/>
                <a:gd name="T24" fmla="*/ 23 w 55"/>
                <a:gd name="T25" fmla="*/ 33 h 73"/>
                <a:gd name="T26" fmla="*/ 23 w 55"/>
                <a:gd name="T27" fmla="*/ 16 h 73"/>
                <a:gd name="T28" fmla="*/ 23 w 55"/>
                <a:gd name="T29" fmla="*/ 0 h 73"/>
                <a:gd name="T30" fmla="*/ 25 w 55"/>
                <a:gd name="T31" fmla="*/ 1 h 73"/>
                <a:gd name="T32" fmla="*/ 28 w 55"/>
                <a:gd name="T33" fmla="*/ 15 h 73"/>
                <a:gd name="T34" fmla="*/ 30 w 55"/>
                <a:gd name="T35" fmla="*/ 31 h 73"/>
                <a:gd name="T36" fmla="*/ 33 w 55"/>
                <a:gd name="T37" fmla="*/ 31 h 73"/>
                <a:gd name="T38" fmla="*/ 35 w 55"/>
                <a:gd name="T39" fmla="*/ 16 h 73"/>
                <a:gd name="T40" fmla="*/ 38 w 55"/>
                <a:gd name="T41" fmla="*/ 5 h 73"/>
                <a:gd name="T42" fmla="*/ 42 w 55"/>
                <a:gd name="T43" fmla="*/ 8 h 73"/>
                <a:gd name="T44" fmla="*/ 40 w 55"/>
                <a:gd name="T45" fmla="*/ 20 h 73"/>
                <a:gd name="T46" fmla="*/ 40 w 55"/>
                <a:gd name="T47" fmla="*/ 33 h 73"/>
                <a:gd name="T48" fmla="*/ 43 w 55"/>
                <a:gd name="T49" fmla="*/ 36 h 73"/>
                <a:gd name="T50" fmla="*/ 48 w 55"/>
                <a:gd name="T51" fmla="*/ 20 h 73"/>
                <a:gd name="T52" fmla="*/ 53 w 55"/>
                <a:gd name="T53" fmla="*/ 11 h 73"/>
                <a:gd name="T54" fmla="*/ 55 w 55"/>
                <a:gd name="T55" fmla="*/ 15 h 73"/>
                <a:gd name="T56" fmla="*/ 48 w 55"/>
                <a:gd name="T57" fmla="*/ 33 h 73"/>
                <a:gd name="T58" fmla="*/ 48 w 55"/>
                <a:gd name="T59" fmla="*/ 48 h 73"/>
                <a:gd name="T60" fmla="*/ 48 w 55"/>
                <a:gd name="T61" fmla="*/ 65 h 73"/>
                <a:gd name="T62" fmla="*/ 23 w 55"/>
                <a:gd name="T63" fmla="*/ 73 h 73"/>
                <a:gd name="T64" fmla="*/ 23 w 55"/>
                <a:gd name="T65" fmla="*/ 73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73"/>
                <a:gd name="T101" fmla="*/ 55 w 55"/>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73">
                  <a:moveTo>
                    <a:pt x="23" y="73"/>
                  </a:moveTo>
                  <a:lnTo>
                    <a:pt x="7" y="73"/>
                  </a:lnTo>
                  <a:lnTo>
                    <a:pt x="0" y="61"/>
                  </a:lnTo>
                  <a:lnTo>
                    <a:pt x="0" y="43"/>
                  </a:lnTo>
                  <a:lnTo>
                    <a:pt x="7" y="48"/>
                  </a:lnTo>
                  <a:lnTo>
                    <a:pt x="7" y="61"/>
                  </a:lnTo>
                  <a:lnTo>
                    <a:pt x="15" y="48"/>
                  </a:lnTo>
                  <a:lnTo>
                    <a:pt x="10" y="31"/>
                  </a:lnTo>
                  <a:lnTo>
                    <a:pt x="7" y="11"/>
                  </a:lnTo>
                  <a:lnTo>
                    <a:pt x="13" y="13"/>
                  </a:lnTo>
                  <a:lnTo>
                    <a:pt x="17" y="28"/>
                  </a:lnTo>
                  <a:lnTo>
                    <a:pt x="20" y="33"/>
                  </a:lnTo>
                  <a:lnTo>
                    <a:pt x="23" y="33"/>
                  </a:lnTo>
                  <a:lnTo>
                    <a:pt x="23" y="16"/>
                  </a:lnTo>
                  <a:lnTo>
                    <a:pt x="23" y="0"/>
                  </a:lnTo>
                  <a:lnTo>
                    <a:pt x="25" y="1"/>
                  </a:lnTo>
                  <a:lnTo>
                    <a:pt x="28" y="15"/>
                  </a:lnTo>
                  <a:lnTo>
                    <a:pt x="30" y="31"/>
                  </a:lnTo>
                  <a:lnTo>
                    <a:pt x="33" y="31"/>
                  </a:lnTo>
                  <a:lnTo>
                    <a:pt x="35" y="16"/>
                  </a:lnTo>
                  <a:lnTo>
                    <a:pt x="38" y="5"/>
                  </a:lnTo>
                  <a:lnTo>
                    <a:pt x="42" y="8"/>
                  </a:lnTo>
                  <a:lnTo>
                    <a:pt x="40" y="20"/>
                  </a:lnTo>
                  <a:lnTo>
                    <a:pt x="40" y="33"/>
                  </a:lnTo>
                  <a:lnTo>
                    <a:pt x="43" y="36"/>
                  </a:lnTo>
                  <a:lnTo>
                    <a:pt x="48" y="20"/>
                  </a:lnTo>
                  <a:lnTo>
                    <a:pt x="53" y="11"/>
                  </a:lnTo>
                  <a:lnTo>
                    <a:pt x="55" y="15"/>
                  </a:lnTo>
                  <a:lnTo>
                    <a:pt x="48" y="33"/>
                  </a:lnTo>
                  <a:lnTo>
                    <a:pt x="48" y="48"/>
                  </a:lnTo>
                  <a:lnTo>
                    <a:pt x="48" y="65"/>
                  </a:lnTo>
                  <a:lnTo>
                    <a:pt x="23" y="73"/>
                  </a:lnTo>
                  <a:close/>
                </a:path>
              </a:pathLst>
            </a:custGeom>
            <a:solidFill>
              <a:srgbClr val="CC804D"/>
            </a:solidFill>
            <a:ln w="9525">
              <a:noFill/>
              <a:round/>
              <a:headEnd/>
              <a:tailEnd/>
            </a:ln>
          </p:spPr>
          <p:txBody>
            <a:bodyPr/>
            <a:lstStyle/>
            <a:p>
              <a:endParaRPr lang="en-US"/>
            </a:p>
          </p:txBody>
        </p:sp>
        <p:sp>
          <p:nvSpPr>
            <p:cNvPr id="27663" name="Freeform 15"/>
            <p:cNvSpPr>
              <a:spLocks/>
            </p:cNvSpPr>
            <p:nvPr/>
          </p:nvSpPr>
          <p:spPr bwMode="auto">
            <a:xfrm>
              <a:off x="4199" y="3302"/>
              <a:ext cx="114" cy="150"/>
            </a:xfrm>
            <a:custGeom>
              <a:avLst/>
              <a:gdLst>
                <a:gd name="T0" fmla="*/ 65 w 67"/>
                <a:gd name="T1" fmla="*/ 0 h 88"/>
                <a:gd name="T2" fmla="*/ 67 w 67"/>
                <a:gd name="T3" fmla="*/ 73 h 88"/>
                <a:gd name="T4" fmla="*/ 54 w 67"/>
                <a:gd name="T5" fmla="*/ 88 h 88"/>
                <a:gd name="T6" fmla="*/ 0 w 67"/>
                <a:gd name="T7" fmla="*/ 57 h 88"/>
                <a:gd name="T8" fmla="*/ 65 w 67"/>
                <a:gd name="T9" fmla="*/ 0 h 88"/>
                <a:gd name="T10" fmla="*/ 65 w 67"/>
                <a:gd name="T11" fmla="*/ 0 h 88"/>
                <a:gd name="T12" fmla="*/ 0 60000 65536"/>
                <a:gd name="T13" fmla="*/ 0 60000 65536"/>
                <a:gd name="T14" fmla="*/ 0 60000 65536"/>
                <a:gd name="T15" fmla="*/ 0 60000 65536"/>
                <a:gd name="T16" fmla="*/ 0 60000 65536"/>
                <a:gd name="T17" fmla="*/ 0 60000 65536"/>
                <a:gd name="T18" fmla="*/ 0 w 67"/>
                <a:gd name="T19" fmla="*/ 0 h 88"/>
                <a:gd name="T20" fmla="*/ 67 w 67"/>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7" h="88">
                  <a:moveTo>
                    <a:pt x="65" y="0"/>
                  </a:moveTo>
                  <a:lnTo>
                    <a:pt x="67" y="73"/>
                  </a:lnTo>
                  <a:lnTo>
                    <a:pt x="54" y="88"/>
                  </a:lnTo>
                  <a:lnTo>
                    <a:pt x="0" y="57"/>
                  </a:lnTo>
                  <a:lnTo>
                    <a:pt x="65" y="0"/>
                  </a:lnTo>
                  <a:close/>
                </a:path>
              </a:pathLst>
            </a:custGeom>
            <a:solidFill>
              <a:srgbClr val="EDDE73"/>
            </a:solidFill>
            <a:ln w="9525">
              <a:noFill/>
              <a:round/>
              <a:headEnd/>
              <a:tailEnd/>
            </a:ln>
          </p:spPr>
          <p:txBody>
            <a:bodyPr/>
            <a:lstStyle/>
            <a:p>
              <a:endParaRPr lang="en-US"/>
            </a:p>
          </p:txBody>
        </p:sp>
        <p:sp>
          <p:nvSpPr>
            <p:cNvPr id="27664" name="Freeform 16"/>
            <p:cNvSpPr>
              <a:spLocks/>
            </p:cNvSpPr>
            <p:nvPr/>
          </p:nvSpPr>
          <p:spPr bwMode="auto">
            <a:xfrm>
              <a:off x="4274" y="3277"/>
              <a:ext cx="90" cy="196"/>
            </a:xfrm>
            <a:custGeom>
              <a:avLst/>
              <a:gdLst>
                <a:gd name="T0" fmla="*/ 11 w 53"/>
                <a:gd name="T1" fmla="*/ 27 h 115"/>
                <a:gd name="T2" fmla="*/ 6 w 53"/>
                <a:gd name="T3" fmla="*/ 67 h 115"/>
                <a:gd name="T4" fmla="*/ 13 w 53"/>
                <a:gd name="T5" fmla="*/ 73 h 115"/>
                <a:gd name="T6" fmla="*/ 0 w 53"/>
                <a:gd name="T7" fmla="*/ 93 h 115"/>
                <a:gd name="T8" fmla="*/ 35 w 53"/>
                <a:gd name="T9" fmla="*/ 115 h 115"/>
                <a:gd name="T10" fmla="*/ 53 w 53"/>
                <a:gd name="T11" fmla="*/ 63 h 115"/>
                <a:gd name="T12" fmla="*/ 51 w 53"/>
                <a:gd name="T13" fmla="*/ 0 h 115"/>
                <a:gd name="T14" fmla="*/ 11 w 53"/>
                <a:gd name="T15" fmla="*/ 27 h 115"/>
                <a:gd name="T16" fmla="*/ 11 w 53"/>
                <a:gd name="T17" fmla="*/ 2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15"/>
                <a:gd name="T29" fmla="*/ 53 w 53"/>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15">
                  <a:moveTo>
                    <a:pt x="11" y="27"/>
                  </a:moveTo>
                  <a:lnTo>
                    <a:pt x="6" y="67"/>
                  </a:lnTo>
                  <a:lnTo>
                    <a:pt x="13" y="73"/>
                  </a:lnTo>
                  <a:lnTo>
                    <a:pt x="0" y="93"/>
                  </a:lnTo>
                  <a:lnTo>
                    <a:pt x="35" y="115"/>
                  </a:lnTo>
                  <a:lnTo>
                    <a:pt x="53" y="63"/>
                  </a:lnTo>
                  <a:lnTo>
                    <a:pt x="51" y="0"/>
                  </a:lnTo>
                  <a:lnTo>
                    <a:pt x="11" y="27"/>
                  </a:lnTo>
                  <a:close/>
                </a:path>
              </a:pathLst>
            </a:custGeom>
            <a:solidFill>
              <a:srgbClr val="C7BD54"/>
            </a:solidFill>
            <a:ln w="9525">
              <a:noFill/>
              <a:round/>
              <a:headEnd/>
              <a:tailEnd/>
            </a:ln>
          </p:spPr>
          <p:txBody>
            <a:bodyPr/>
            <a:lstStyle/>
            <a:p>
              <a:endParaRPr lang="en-US"/>
            </a:p>
          </p:txBody>
        </p:sp>
        <p:sp>
          <p:nvSpPr>
            <p:cNvPr id="27665" name="Freeform 17"/>
            <p:cNvSpPr>
              <a:spLocks/>
            </p:cNvSpPr>
            <p:nvPr/>
          </p:nvSpPr>
          <p:spPr bwMode="auto">
            <a:xfrm>
              <a:off x="4309" y="3021"/>
              <a:ext cx="354" cy="474"/>
            </a:xfrm>
            <a:custGeom>
              <a:avLst/>
              <a:gdLst>
                <a:gd name="T0" fmla="*/ 202 w 207"/>
                <a:gd name="T1" fmla="*/ 55 h 278"/>
                <a:gd name="T2" fmla="*/ 54 w 207"/>
                <a:gd name="T3" fmla="*/ 108 h 278"/>
                <a:gd name="T4" fmla="*/ 32 w 207"/>
                <a:gd name="T5" fmla="*/ 278 h 278"/>
                <a:gd name="T6" fmla="*/ 0 w 207"/>
                <a:gd name="T7" fmla="*/ 265 h 278"/>
                <a:gd name="T8" fmla="*/ 20 w 207"/>
                <a:gd name="T9" fmla="*/ 218 h 278"/>
                <a:gd name="T10" fmla="*/ 14 w 207"/>
                <a:gd name="T11" fmla="*/ 170 h 278"/>
                <a:gd name="T12" fmla="*/ 40 w 207"/>
                <a:gd name="T13" fmla="*/ 65 h 278"/>
                <a:gd name="T14" fmla="*/ 207 w 207"/>
                <a:gd name="T15" fmla="*/ 0 h 278"/>
                <a:gd name="T16" fmla="*/ 202 w 207"/>
                <a:gd name="T17" fmla="*/ 55 h 278"/>
                <a:gd name="T18" fmla="*/ 202 w 207"/>
                <a:gd name="T19" fmla="*/ 55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78"/>
                <a:gd name="T32" fmla="*/ 207 w 207"/>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78">
                  <a:moveTo>
                    <a:pt x="202" y="55"/>
                  </a:moveTo>
                  <a:lnTo>
                    <a:pt x="54" y="108"/>
                  </a:lnTo>
                  <a:lnTo>
                    <a:pt x="32" y="278"/>
                  </a:lnTo>
                  <a:lnTo>
                    <a:pt x="0" y="265"/>
                  </a:lnTo>
                  <a:lnTo>
                    <a:pt x="20" y="218"/>
                  </a:lnTo>
                  <a:lnTo>
                    <a:pt x="14" y="170"/>
                  </a:lnTo>
                  <a:lnTo>
                    <a:pt x="40" y="65"/>
                  </a:lnTo>
                  <a:lnTo>
                    <a:pt x="207" y="0"/>
                  </a:lnTo>
                  <a:lnTo>
                    <a:pt x="202" y="55"/>
                  </a:lnTo>
                  <a:close/>
                </a:path>
              </a:pathLst>
            </a:custGeom>
            <a:solidFill>
              <a:srgbClr val="A68500"/>
            </a:solidFill>
            <a:ln w="9525">
              <a:noFill/>
              <a:round/>
              <a:headEnd/>
              <a:tailEnd/>
            </a:ln>
          </p:spPr>
          <p:txBody>
            <a:bodyPr/>
            <a:lstStyle/>
            <a:p>
              <a:endParaRPr lang="en-US"/>
            </a:p>
          </p:txBody>
        </p:sp>
        <p:sp>
          <p:nvSpPr>
            <p:cNvPr id="27666" name="Freeform 18"/>
            <p:cNvSpPr>
              <a:spLocks/>
            </p:cNvSpPr>
            <p:nvPr/>
          </p:nvSpPr>
          <p:spPr bwMode="auto">
            <a:xfrm>
              <a:off x="4663" y="3033"/>
              <a:ext cx="225" cy="530"/>
            </a:xfrm>
            <a:custGeom>
              <a:avLst/>
              <a:gdLst>
                <a:gd name="T0" fmla="*/ 23 w 132"/>
                <a:gd name="T1" fmla="*/ 0 h 311"/>
                <a:gd name="T2" fmla="*/ 0 w 132"/>
                <a:gd name="T3" fmla="*/ 88 h 311"/>
                <a:gd name="T4" fmla="*/ 20 w 132"/>
                <a:gd name="T5" fmla="*/ 241 h 311"/>
                <a:gd name="T6" fmla="*/ 60 w 132"/>
                <a:gd name="T7" fmla="*/ 295 h 311"/>
                <a:gd name="T8" fmla="*/ 93 w 132"/>
                <a:gd name="T9" fmla="*/ 311 h 311"/>
                <a:gd name="T10" fmla="*/ 132 w 132"/>
                <a:gd name="T11" fmla="*/ 246 h 311"/>
                <a:gd name="T12" fmla="*/ 70 w 132"/>
                <a:gd name="T13" fmla="*/ 205 h 311"/>
                <a:gd name="T14" fmla="*/ 63 w 132"/>
                <a:gd name="T15" fmla="*/ 5 h 311"/>
                <a:gd name="T16" fmla="*/ 23 w 132"/>
                <a:gd name="T17" fmla="*/ 0 h 311"/>
                <a:gd name="T18" fmla="*/ 23 w 132"/>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311"/>
                <a:gd name="T32" fmla="*/ 132 w 132"/>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311">
                  <a:moveTo>
                    <a:pt x="23" y="0"/>
                  </a:moveTo>
                  <a:lnTo>
                    <a:pt x="0" y="88"/>
                  </a:lnTo>
                  <a:lnTo>
                    <a:pt x="20" y="241"/>
                  </a:lnTo>
                  <a:lnTo>
                    <a:pt x="60" y="295"/>
                  </a:lnTo>
                  <a:lnTo>
                    <a:pt x="93" y="311"/>
                  </a:lnTo>
                  <a:lnTo>
                    <a:pt x="132" y="246"/>
                  </a:lnTo>
                  <a:lnTo>
                    <a:pt x="70" y="205"/>
                  </a:lnTo>
                  <a:lnTo>
                    <a:pt x="63" y="5"/>
                  </a:lnTo>
                  <a:lnTo>
                    <a:pt x="23" y="0"/>
                  </a:lnTo>
                  <a:close/>
                </a:path>
              </a:pathLst>
            </a:custGeom>
            <a:solidFill>
              <a:srgbClr val="C7BD54"/>
            </a:solidFill>
            <a:ln w="9525">
              <a:noFill/>
              <a:round/>
              <a:headEnd/>
              <a:tailEnd/>
            </a:ln>
          </p:spPr>
          <p:txBody>
            <a:bodyPr/>
            <a:lstStyle/>
            <a:p>
              <a:endParaRPr lang="en-US"/>
            </a:p>
          </p:txBody>
        </p:sp>
        <p:sp>
          <p:nvSpPr>
            <p:cNvPr id="27667" name="Freeform 19"/>
            <p:cNvSpPr>
              <a:spLocks/>
            </p:cNvSpPr>
            <p:nvPr/>
          </p:nvSpPr>
          <p:spPr bwMode="auto">
            <a:xfrm>
              <a:off x="4628" y="2992"/>
              <a:ext cx="278" cy="605"/>
            </a:xfrm>
            <a:custGeom>
              <a:avLst/>
              <a:gdLst>
                <a:gd name="T0" fmla="*/ 17 w 163"/>
                <a:gd name="T1" fmla="*/ 25 h 355"/>
                <a:gd name="T2" fmla="*/ 13 w 163"/>
                <a:gd name="T3" fmla="*/ 29 h 355"/>
                <a:gd name="T4" fmla="*/ 12 w 163"/>
                <a:gd name="T5" fmla="*/ 40 h 355"/>
                <a:gd name="T6" fmla="*/ 8 w 163"/>
                <a:gd name="T7" fmla="*/ 49 h 355"/>
                <a:gd name="T8" fmla="*/ 7 w 163"/>
                <a:gd name="T9" fmla="*/ 60 h 355"/>
                <a:gd name="T10" fmla="*/ 3 w 163"/>
                <a:gd name="T11" fmla="*/ 72 h 355"/>
                <a:gd name="T12" fmla="*/ 3 w 163"/>
                <a:gd name="T13" fmla="*/ 85 h 355"/>
                <a:gd name="T14" fmla="*/ 3 w 163"/>
                <a:gd name="T15" fmla="*/ 90 h 355"/>
                <a:gd name="T16" fmla="*/ 2 w 163"/>
                <a:gd name="T17" fmla="*/ 97 h 355"/>
                <a:gd name="T18" fmla="*/ 0 w 163"/>
                <a:gd name="T19" fmla="*/ 105 h 355"/>
                <a:gd name="T20" fmla="*/ 0 w 163"/>
                <a:gd name="T21" fmla="*/ 114 h 355"/>
                <a:gd name="T22" fmla="*/ 0 w 163"/>
                <a:gd name="T23" fmla="*/ 122 h 355"/>
                <a:gd name="T24" fmla="*/ 0 w 163"/>
                <a:gd name="T25" fmla="*/ 130 h 355"/>
                <a:gd name="T26" fmla="*/ 0 w 163"/>
                <a:gd name="T27" fmla="*/ 140 h 355"/>
                <a:gd name="T28" fmla="*/ 2 w 163"/>
                <a:gd name="T29" fmla="*/ 150 h 355"/>
                <a:gd name="T30" fmla="*/ 2 w 163"/>
                <a:gd name="T31" fmla="*/ 159 h 355"/>
                <a:gd name="T32" fmla="*/ 2 w 163"/>
                <a:gd name="T33" fmla="*/ 167 h 355"/>
                <a:gd name="T34" fmla="*/ 3 w 163"/>
                <a:gd name="T35" fmla="*/ 175 h 355"/>
                <a:gd name="T36" fmla="*/ 5 w 163"/>
                <a:gd name="T37" fmla="*/ 187 h 355"/>
                <a:gd name="T38" fmla="*/ 5 w 163"/>
                <a:gd name="T39" fmla="*/ 197 h 355"/>
                <a:gd name="T40" fmla="*/ 8 w 163"/>
                <a:gd name="T41" fmla="*/ 207 h 355"/>
                <a:gd name="T42" fmla="*/ 12 w 163"/>
                <a:gd name="T43" fmla="*/ 217 h 355"/>
                <a:gd name="T44" fmla="*/ 15 w 163"/>
                <a:gd name="T45" fmla="*/ 229 h 355"/>
                <a:gd name="T46" fmla="*/ 17 w 163"/>
                <a:gd name="T47" fmla="*/ 237 h 355"/>
                <a:gd name="T48" fmla="*/ 20 w 163"/>
                <a:gd name="T49" fmla="*/ 247 h 355"/>
                <a:gd name="T50" fmla="*/ 23 w 163"/>
                <a:gd name="T51" fmla="*/ 255 h 355"/>
                <a:gd name="T52" fmla="*/ 27 w 163"/>
                <a:gd name="T53" fmla="*/ 262 h 355"/>
                <a:gd name="T54" fmla="*/ 32 w 163"/>
                <a:gd name="T55" fmla="*/ 270 h 355"/>
                <a:gd name="T56" fmla="*/ 35 w 163"/>
                <a:gd name="T57" fmla="*/ 279 h 355"/>
                <a:gd name="T58" fmla="*/ 42 w 163"/>
                <a:gd name="T59" fmla="*/ 285 h 355"/>
                <a:gd name="T60" fmla="*/ 48 w 163"/>
                <a:gd name="T61" fmla="*/ 292 h 355"/>
                <a:gd name="T62" fmla="*/ 58 w 163"/>
                <a:gd name="T63" fmla="*/ 302 h 355"/>
                <a:gd name="T64" fmla="*/ 70 w 163"/>
                <a:gd name="T65" fmla="*/ 312 h 355"/>
                <a:gd name="T66" fmla="*/ 82 w 163"/>
                <a:gd name="T67" fmla="*/ 320 h 355"/>
                <a:gd name="T68" fmla="*/ 97 w 163"/>
                <a:gd name="T69" fmla="*/ 330 h 355"/>
                <a:gd name="T70" fmla="*/ 107 w 163"/>
                <a:gd name="T71" fmla="*/ 335 h 355"/>
                <a:gd name="T72" fmla="*/ 118 w 163"/>
                <a:gd name="T73" fmla="*/ 342 h 355"/>
                <a:gd name="T74" fmla="*/ 128 w 163"/>
                <a:gd name="T75" fmla="*/ 345 h 355"/>
                <a:gd name="T76" fmla="*/ 137 w 163"/>
                <a:gd name="T77" fmla="*/ 349 h 355"/>
                <a:gd name="T78" fmla="*/ 145 w 163"/>
                <a:gd name="T79" fmla="*/ 350 h 355"/>
                <a:gd name="T80" fmla="*/ 152 w 163"/>
                <a:gd name="T81" fmla="*/ 354 h 355"/>
                <a:gd name="T82" fmla="*/ 153 w 163"/>
                <a:gd name="T83" fmla="*/ 354 h 355"/>
                <a:gd name="T84" fmla="*/ 157 w 163"/>
                <a:gd name="T85" fmla="*/ 355 h 355"/>
                <a:gd name="T86" fmla="*/ 163 w 163"/>
                <a:gd name="T87" fmla="*/ 330 h 355"/>
                <a:gd name="T88" fmla="*/ 103 w 163"/>
                <a:gd name="T89" fmla="*/ 324 h 355"/>
                <a:gd name="T90" fmla="*/ 105 w 163"/>
                <a:gd name="T91" fmla="*/ 300 h 355"/>
                <a:gd name="T92" fmla="*/ 58 w 163"/>
                <a:gd name="T93" fmla="*/ 282 h 355"/>
                <a:gd name="T94" fmla="*/ 40 w 163"/>
                <a:gd name="T95" fmla="*/ 142 h 355"/>
                <a:gd name="T96" fmla="*/ 27 w 163"/>
                <a:gd name="T97" fmla="*/ 119 h 355"/>
                <a:gd name="T98" fmla="*/ 67 w 163"/>
                <a:gd name="T99" fmla="*/ 24 h 355"/>
                <a:gd name="T100" fmla="*/ 60 w 163"/>
                <a:gd name="T101" fmla="*/ 0 h 355"/>
                <a:gd name="T102" fmla="*/ 17 w 163"/>
                <a:gd name="T103" fmla="*/ 25 h 355"/>
                <a:gd name="T104" fmla="*/ 17 w 163"/>
                <a:gd name="T105" fmla="*/ 25 h 3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
                <a:gd name="T160" fmla="*/ 0 h 355"/>
                <a:gd name="T161" fmla="*/ 163 w 163"/>
                <a:gd name="T162" fmla="*/ 355 h 3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 h="355">
                  <a:moveTo>
                    <a:pt x="17" y="25"/>
                  </a:moveTo>
                  <a:lnTo>
                    <a:pt x="13" y="29"/>
                  </a:lnTo>
                  <a:lnTo>
                    <a:pt x="12" y="40"/>
                  </a:lnTo>
                  <a:lnTo>
                    <a:pt x="8" y="49"/>
                  </a:lnTo>
                  <a:lnTo>
                    <a:pt x="7" y="60"/>
                  </a:lnTo>
                  <a:lnTo>
                    <a:pt x="3" y="72"/>
                  </a:lnTo>
                  <a:lnTo>
                    <a:pt x="3" y="85"/>
                  </a:lnTo>
                  <a:lnTo>
                    <a:pt x="3" y="90"/>
                  </a:lnTo>
                  <a:lnTo>
                    <a:pt x="2" y="97"/>
                  </a:lnTo>
                  <a:lnTo>
                    <a:pt x="0" y="105"/>
                  </a:lnTo>
                  <a:lnTo>
                    <a:pt x="0" y="114"/>
                  </a:lnTo>
                  <a:lnTo>
                    <a:pt x="0" y="122"/>
                  </a:lnTo>
                  <a:lnTo>
                    <a:pt x="0" y="130"/>
                  </a:lnTo>
                  <a:lnTo>
                    <a:pt x="0" y="140"/>
                  </a:lnTo>
                  <a:lnTo>
                    <a:pt x="2" y="150"/>
                  </a:lnTo>
                  <a:lnTo>
                    <a:pt x="2" y="159"/>
                  </a:lnTo>
                  <a:lnTo>
                    <a:pt x="2" y="167"/>
                  </a:lnTo>
                  <a:lnTo>
                    <a:pt x="3" y="175"/>
                  </a:lnTo>
                  <a:lnTo>
                    <a:pt x="5" y="187"/>
                  </a:lnTo>
                  <a:lnTo>
                    <a:pt x="5" y="197"/>
                  </a:lnTo>
                  <a:lnTo>
                    <a:pt x="8" y="207"/>
                  </a:lnTo>
                  <a:lnTo>
                    <a:pt x="12" y="217"/>
                  </a:lnTo>
                  <a:lnTo>
                    <a:pt x="15" y="229"/>
                  </a:lnTo>
                  <a:lnTo>
                    <a:pt x="17" y="237"/>
                  </a:lnTo>
                  <a:lnTo>
                    <a:pt x="20" y="247"/>
                  </a:lnTo>
                  <a:lnTo>
                    <a:pt x="23" y="255"/>
                  </a:lnTo>
                  <a:lnTo>
                    <a:pt x="27" y="262"/>
                  </a:lnTo>
                  <a:lnTo>
                    <a:pt x="32" y="270"/>
                  </a:lnTo>
                  <a:lnTo>
                    <a:pt x="35" y="279"/>
                  </a:lnTo>
                  <a:lnTo>
                    <a:pt x="42" y="285"/>
                  </a:lnTo>
                  <a:lnTo>
                    <a:pt x="48" y="292"/>
                  </a:lnTo>
                  <a:lnTo>
                    <a:pt x="58" y="302"/>
                  </a:lnTo>
                  <a:lnTo>
                    <a:pt x="70" y="312"/>
                  </a:lnTo>
                  <a:lnTo>
                    <a:pt x="82" y="320"/>
                  </a:lnTo>
                  <a:lnTo>
                    <a:pt x="97" y="330"/>
                  </a:lnTo>
                  <a:lnTo>
                    <a:pt x="107" y="335"/>
                  </a:lnTo>
                  <a:lnTo>
                    <a:pt x="118" y="342"/>
                  </a:lnTo>
                  <a:lnTo>
                    <a:pt x="128" y="345"/>
                  </a:lnTo>
                  <a:lnTo>
                    <a:pt x="137" y="349"/>
                  </a:lnTo>
                  <a:lnTo>
                    <a:pt x="145" y="350"/>
                  </a:lnTo>
                  <a:lnTo>
                    <a:pt x="152" y="354"/>
                  </a:lnTo>
                  <a:lnTo>
                    <a:pt x="153" y="354"/>
                  </a:lnTo>
                  <a:lnTo>
                    <a:pt x="157" y="355"/>
                  </a:lnTo>
                  <a:lnTo>
                    <a:pt x="163" y="330"/>
                  </a:lnTo>
                  <a:lnTo>
                    <a:pt x="103" y="324"/>
                  </a:lnTo>
                  <a:lnTo>
                    <a:pt x="105" y="300"/>
                  </a:lnTo>
                  <a:lnTo>
                    <a:pt x="58" y="282"/>
                  </a:lnTo>
                  <a:lnTo>
                    <a:pt x="40" y="142"/>
                  </a:lnTo>
                  <a:lnTo>
                    <a:pt x="27" y="119"/>
                  </a:lnTo>
                  <a:lnTo>
                    <a:pt x="67" y="24"/>
                  </a:lnTo>
                  <a:lnTo>
                    <a:pt x="60" y="0"/>
                  </a:lnTo>
                  <a:lnTo>
                    <a:pt x="17" y="25"/>
                  </a:lnTo>
                  <a:close/>
                </a:path>
              </a:pathLst>
            </a:custGeom>
            <a:solidFill>
              <a:srgbClr val="EDDE73"/>
            </a:solidFill>
            <a:ln w="9525">
              <a:noFill/>
              <a:round/>
              <a:headEnd/>
              <a:tailEnd/>
            </a:ln>
          </p:spPr>
          <p:txBody>
            <a:bodyPr/>
            <a:lstStyle/>
            <a:p>
              <a:endParaRPr lang="en-US"/>
            </a:p>
          </p:txBody>
        </p:sp>
        <p:sp>
          <p:nvSpPr>
            <p:cNvPr id="27668" name="Freeform 20"/>
            <p:cNvSpPr>
              <a:spLocks/>
            </p:cNvSpPr>
            <p:nvPr/>
          </p:nvSpPr>
          <p:spPr bwMode="auto">
            <a:xfrm>
              <a:off x="4743" y="3050"/>
              <a:ext cx="163" cy="423"/>
            </a:xfrm>
            <a:custGeom>
              <a:avLst/>
              <a:gdLst>
                <a:gd name="T0" fmla="*/ 23 w 96"/>
                <a:gd name="T1" fmla="*/ 6 h 248"/>
                <a:gd name="T2" fmla="*/ 31 w 96"/>
                <a:gd name="T3" fmla="*/ 195 h 248"/>
                <a:gd name="T4" fmla="*/ 96 w 96"/>
                <a:gd name="T5" fmla="*/ 228 h 248"/>
                <a:gd name="T6" fmla="*/ 78 w 96"/>
                <a:gd name="T7" fmla="*/ 248 h 248"/>
                <a:gd name="T8" fmla="*/ 35 w 96"/>
                <a:gd name="T9" fmla="*/ 236 h 248"/>
                <a:gd name="T10" fmla="*/ 0 w 96"/>
                <a:gd name="T11" fmla="*/ 181 h 248"/>
                <a:gd name="T12" fmla="*/ 16 w 96"/>
                <a:gd name="T13" fmla="*/ 155 h 248"/>
                <a:gd name="T14" fmla="*/ 0 w 96"/>
                <a:gd name="T15" fmla="*/ 101 h 248"/>
                <a:gd name="T16" fmla="*/ 11 w 96"/>
                <a:gd name="T17" fmla="*/ 0 h 248"/>
                <a:gd name="T18" fmla="*/ 23 w 96"/>
                <a:gd name="T19" fmla="*/ 6 h 248"/>
                <a:gd name="T20" fmla="*/ 23 w 96"/>
                <a:gd name="T21" fmla="*/ 6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248"/>
                <a:gd name="T35" fmla="*/ 96 w 96"/>
                <a:gd name="T36" fmla="*/ 248 h 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248">
                  <a:moveTo>
                    <a:pt x="23" y="6"/>
                  </a:moveTo>
                  <a:lnTo>
                    <a:pt x="31" y="195"/>
                  </a:lnTo>
                  <a:lnTo>
                    <a:pt x="96" y="228"/>
                  </a:lnTo>
                  <a:lnTo>
                    <a:pt x="78" y="248"/>
                  </a:lnTo>
                  <a:lnTo>
                    <a:pt x="35" y="236"/>
                  </a:lnTo>
                  <a:lnTo>
                    <a:pt x="0" y="181"/>
                  </a:lnTo>
                  <a:lnTo>
                    <a:pt x="16" y="155"/>
                  </a:lnTo>
                  <a:lnTo>
                    <a:pt x="0" y="101"/>
                  </a:lnTo>
                  <a:lnTo>
                    <a:pt x="11" y="0"/>
                  </a:lnTo>
                  <a:lnTo>
                    <a:pt x="23" y="6"/>
                  </a:lnTo>
                  <a:close/>
                </a:path>
              </a:pathLst>
            </a:custGeom>
            <a:solidFill>
              <a:srgbClr val="B08C12"/>
            </a:solidFill>
            <a:ln w="9525">
              <a:noFill/>
              <a:round/>
              <a:headEnd/>
              <a:tailEnd/>
            </a:ln>
          </p:spPr>
          <p:txBody>
            <a:bodyPr/>
            <a:lstStyle/>
            <a:p>
              <a:endParaRPr lang="en-US"/>
            </a:p>
          </p:txBody>
        </p:sp>
        <p:sp>
          <p:nvSpPr>
            <p:cNvPr id="27669" name="Freeform 21"/>
            <p:cNvSpPr>
              <a:spLocks/>
            </p:cNvSpPr>
            <p:nvPr/>
          </p:nvSpPr>
          <p:spPr bwMode="auto">
            <a:xfrm>
              <a:off x="4594" y="2560"/>
              <a:ext cx="311" cy="461"/>
            </a:xfrm>
            <a:custGeom>
              <a:avLst/>
              <a:gdLst>
                <a:gd name="T0" fmla="*/ 75 w 182"/>
                <a:gd name="T1" fmla="*/ 0 h 270"/>
                <a:gd name="T2" fmla="*/ 112 w 182"/>
                <a:gd name="T3" fmla="*/ 5 h 270"/>
                <a:gd name="T4" fmla="*/ 152 w 182"/>
                <a:gd name="T5" fmla="*/ 18 h 270"/>
                <a:gd name="T6" fmla="*/ 182 w 182"/>
                <a:gd name="T7" fmla="*/ 71 h 270"/>
                <a:gd name="T8" fmla="*/ 87 w 182"/>
                <a:gd name="T9" fmla="*/ 218 h 270"/>
                <a:gd name="T10" fmla="*/ 0 w 182"/>
                <a:gd name="T11" fmla="*/ 270 h 270"/>
                <a:gd name="T12" fmla="*/ 3 w 182"/>
                <a:gd name="T13" fmla="*/ 225 h 270"/>
                <a:gd name="T14" fmla="*/ 55 w 182"/>
                <a:gd name="T15" fmla="*/ 60 h 270"/>
                <a:gd name="T16" fmla="*/ 75 w 182"/>
                <a:gd name="T17" fmla="*/ 0 h 270"/>
                <a:gd name="T18" fmla="*/ 75 w 182"/>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270"/>
                <a:gd name="T32" fmla="*/ 182 w 182"/>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270">
                  <a:moveTo>
                    <a:pt x="75" y="0"/>
                  </a:moveTo>
                  <a:lnTo>
                    <a:pt x="112" y="5"/>
                  </a:lnTo>
                  <a:lnTo>
                    <a:pt x="152" y="18"/>
                  </a:lnTo>
                  <a:lnTo>
                    <a:pt x="182" y="71"/>
                  </a:lnTo>
                  <a:lnTo>
                    <a:pt x="87" y="218"/>
                  </a:lnTo>
                  <a:lnTo>
                    <a:pt x="0" y="270"/>
                  </a:lnTo>
                  <a:lnTo>
                    <a:pt x="3" y="225"/>
                  </a:lnTo>
                  <a:lnTo>
                    <a:pt x="55" y="60"/>
                  </a:lnTo>
                  <a:lnTo>
                    <a:pt x="75" y="0"/>
                  </a:lnTo>
                  <a:close/>
                </a:path>
              </a:pathLst>
            </a:custGeom>
            <a:solidFill>
              <a:srgbClr val="C7BD54"/>
            </a:solidFill>
            <a:ln w="9525">
              <a:noFill/>
              <a:round/>
              <a:headEnd/>
              <a:tailEnd/>
            </a:ln>
          </p:spPr>
          <p:txBody>
            <a:bodyPr/>
            <a:lstStyle/>
            <a:p>
              <a:endParaRPr lang="en-US"/>
            </a:p>
          </p:txBody>
        </p:sp>
        <p:sp>
          <p:nvSpPr>
            <p:cNvPr id="27670" name="Freeform 22"/>
            <p:cNvSpPr>
              <a:spLocks/>
            </p:cNvSpPr>
            <p:nvPr/>
          </p:nvSpPr>
          <p:spPr bwMode="auto">
            <a:xfrm>
              <a:off x="4582" y="2560"/>
              <a:ext cx="140" cy="430"/>
            </a:xfrm>
            <a:custGeom>
              <a:avLst/>
              <a:gdLst>
                <a:gd name="T0" fmla="*/ 34 w 82"/>
                <a:gd name="T1" fmla="*/ 0 h 252"/>
                <a:gd name="T2" fmla="*/ 82 w 82"/>
                <a:gd name="T3" fmla="*/ 0 h 252"/>
                <a:gd name="T4" fmla="*/ 82 w 82"/>
                <a:gd name="T5" fmla="*/ 80 h 252"/>
                <a:gd name="T6" fmla="*/ 64 w 82"/>
                <a:gd name="T7" fmla="*/ 90 h 252"/>
                <a:gd name="T8" fmla="*/ 57 w 82"/>
                <a:gd name="T9" fmla="*/ 135 h 252"/>
                <a:gd name="T10" fmla="*/ 15 w 82"/>
                <a:gd name="T11" fmla="*/ 252 h 252"/>
                <a:gd name="T12" fmla="*/ 0 w 82"/>
                <a:gd name="T13" fmla="*/ 207 h 252"/>
                <a:gd name="T14" fmla="*/ 14 w 82"/>
                <a:gd name="T15" fmla="*/ 80 h 252"/>
                <a:gd name="T16" fmla="*/ 34 w 82"/>
                <a:gd name="T17" fmla="*/ 0 h 252"/>
                <a:gd name="T18" fmla="*/ 34 w 82"/>
                <a:gd name="T19" fmla="*/ 0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252"/>
                <a:gd name="T32" fmla="*/ 82 w 82"/>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252">
                  <a:moveTo>
                    <a:pt x="34" y="0"/>
                  </a:moveTo>
                  <a:lnTo>
                    <a:pt x="82" y="0"/>
                  </a:lnTo>
                  <a:lnTo>
                    <a:pt x="82" y="80"/>
                  </a:lnTo>
                  <a:lnTo>
                    <a:pt x="64" y="90"/>
                  </a:lnTo>
                  <a:lnTo>
                    <a:pt x="57" y="135"/>
                  </a:lnTo>
                  <a:lnTo>
                    <a:pt x="15" y="252"/>
                  </a:lnTo>
                  <a:lnTo>
                    <a:pt x="0" y="207"/>
                  </a:lnTo>
                  <a:lnTo>
                    <a:pt x="14" y="80"/>
                  </a:lnTo>
                  <a:lnTo>
                    <a:pt x="34" y="0"/>
                  </a:lnTo>
                  <a:close/>
                </a:path>
              </a:pathLst>
            </a:custGeom>
            <a:solidFill>
              <a:srgbClr val="F5CF21"/>
            </a:solidFill>
            <a:ln w="9525">
              <a:noFill/>
              <a:round/>
              <a:headEnd/>
              <a:tailEnd/>
            </a:ln>
          </p:spPr>
          <p:txBody>
            <a:bodyPr/>
            <a:lstStyle/>
            <a:p>
              <a:endParaRPr lang="en-US"/>
            </a:p>
          </p:txBody>
        </p:sp>
        <p:sp>
          <p:nvSpPr>
            <p:cNvPr id="27671" name="Freeform 23"/>
            <p:cNvSpPr>
              <a:spLocks/>
            </p:cNvSpPr>
            <p:nvPr/>
          </p:nvSpPr>
          <p:spPr bwMode="auto">
            <a:xfrm>
              <a:off x="4412" y="2588"/>
              <a:ext cx="262" cy="317"/>
            </a:xfrm>
            <a:custGeom>
              <a:avLst/>
              <a:gdLst>
                <a:gd name="T0" fmla="*/ 147 w 154"/>
                <a:gd name="T1" fmla="*/ 0 h 186"/>
                <a:gd name="T2" fmla="*/ 154 w 154"/>
                <a:gd name="T3" fmla="*/ 39 h 186"/>
                <a:gd name="T4" fmla="*/ 117 w 154"/>
                <a:gd name="T5" fmla="*/ 77 h 186"/>
                <a:gd name="T6" fmla="*/ 47 w 154"/>
                <a:gd name="T7" fmla="*/ 119 h 186"/>
                <a:gd name="T8" fmla="*/ 29 w 154"/>
                <a:gd name="T9" fmla="*/ 167 h 186"/>
                <a:gd name="T10" fmla="*/ 0 w 154"/>
                <a:gd name="T11" fmla="*/ 186 h 186"/>
                <a:gd name="T12" fmla="*/ 5 w 154"/>
                <a:gd name="T13" fmla="*/ 102 h 186"/>
                <a:gd name="T14" fmla="*/ 74 w 154"/>
                <a:gd name="T15" fmla="*/ 24 h 186"/>
                <a:gd name="T16" fmla="*/ 147 w 154"/>
                <a:gd name="T17" fmla="*/ 0 h 186"/>
                <a:gd name="T18" fmla="*/ 147 w 154"/>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86"/>
                <a:gd name="T32" fmla="*/ 154 w 154"/>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86">
                  <a:moveTo>
                    <a:pt x="147" y="0"/>
                  </a:moveTo>
                  <a:lnTo>
                    <a:pt x="154" y="39"/>
                  </a:lnTo>
                  <a:lnTo>
                    <a:pt x="117" y="77"/>
                  </a:lnTo>
                  <a:lnTo>
                    <a:pt x="47" y="119"/>
                  </a:lnTo>
                  <a:lnTo>
                    <a:pt x="29" y="167"/>
                  </a:lnTo>
                  <a:lnTo>
                    <a:pt x="0" y="186"/>
                  </a:lnTo>
                  <a:lnTo>
                    <a:pt x="5" y="102"/>
                  </a:lnTo>
                  <a:lnTo>
                    <a:pt x="74" y="24"/>
                  </a:lnTo>
                  <a:lnTo>
                    <a:pt x="147" y="0"/>
                  </a:lnTo>
                  <a:close/>
                </a:path>
              </a:pathLst>
            </a:custGeom>
            <a:solidFill>
              <a:srgbClr val="DEC95E"/>
            </a:solidFill>
            <a:ln w="9525">
              <a:noFill/>
              <a:round/>
              <a:headEnd/>
              <a:tailEnd/>
            </a:ln>
          </p:spPr>
          <p:txBody>
            <a:bodyPr/>
            <a:lstStyle/>
            <a:p>
              <a:endParaRPr lang="en-US"/>
            </a:p>
          </p:txBody>
        </p:sp>
        <p:sp>
          <p:nvSpPr>
            <p:cNvPr id="27672" name="Freeform 24"/>
            <p:cNvSpPr>
              <a:spLocks/>
            </p:cNvSpPr>
            <p:nvPr/>
          </p:nvSpPr>
          <p:spPr bwMode="auto">
            <a:xfrm>
              <a:off x="4402" y="2560"/>
              <a:ext cx="261" cy="341"/>
            </a:xfrm>
            <a:custGeom>
              <a:avLst/>
              <a:gdLst>
                <a:gd name="T0" fmla="*/ 141 w 153"/>
                <a:gd name="T1" fmla="*/ 0 h 200"/>
                <a:gd name="T2" fmla="*/ 136 w 153"/>
                <a:gd name="T3" fmla="*/ 0 h 200"/>
                <a:gd name="T4" fmla="*/ 126 w 153"/>
                <a:gd name="T5" fmla="*/ 8 h 200"/>
                <a:gd name="T6" fmla="*/ 118 w 153"/>
                <a:gd name="T7" fmla="*/ 10 h 200"/>
                <a:gd name="T8" fmla="*/ 110 w 153"/>
                <a:gd name="T9" fmla="*/ 16 h 200"/>
                <a:gd name="T10" fmla="*/ 100 w 153"/>
                <a:gd name="T11" fmla="*/ 21 h 200"/>
                <a:gd name="T12" fmla="*/ 91 w 153"/>
                <a:gd name="T13" fmla="*/ 28 h 200"/>
                <a:gd name="T14" fmla="*/ 81 w 153"/>
                <a:gd name="T15" fmla="*/ 33 h 200"/>
                <a:gd name="T16" fmla="*/ 71 w 153"/>
                <a:gd name="T17" fmla="*/ 40 h 200"/>
                <a:gd name="T18" fmla="*/ 60 w 153"/>
                <a:gd name="T19" fmla="*/ 48 h 200"/>
                <a:gd name="T20" fmla="*/ 51 w 153"/>
                <a:gd name="T21" fmla="*/ 55 h 200"/>
                <a:gd name="T22" fmla="*/ 43 w 153"/>
                <a:gd name="T23" fmla="*/ 63 h 200"/>
                <a:gd name="T24" fmla="*/ 35 w 153"/>
                <a:gd name="T25" fmla="*/ 71 h 200"/>
                <a:gd name="T26" fmla="*/ 28 w 153"/>
                <a:gd name="T27" fmla="*/ 78 h 200"/>
                <a:gd name="T28" fmla="*/ 25 w 153"/>
                <a:gd name="T29" fmla="*/ 87 h 200"/>
                <a:gd name="T30" fmla="*/ 18 w 153"/>
                <a:gd name="T31" fmla="*/ 92 h 200"/>
                <a:gd name="T32" fmla="*/ 15 w 153"/>
                <a:gd name="T33" fmla="*/ 100 h 200"/>
                <a:gd name="T34" fmla="*/ 11 w 153"/>
                <a:gd name="T35" fmla="*/ 110 h 200"/>
                <a:gd name="T36" fmla="*/ 10 w 153"/>
                <a:gd name="T37" fmla="*/ 118 h 200"/>
                <a:gd name="T38" fmla="*/ 5 w 153"/>
                <a:gd name="T39" fmla="*/ 127 h 200"/>
                <a:gd name="T40" fmla="*/ 3 w 153"/>
                <a:gd name="T41" fmla="*/ 137 h 200"/>
                <a:gd name="T42" fmla="*/ 3 w 153"/>
                <a:gd name="T43" fmla="*/ 147 h 200"/>
                <a:gd name="T44" fmla="*/ 3 w 153"/>
                <a:gd name="T45" fmla="*/ 157 h 200"/>
                <a:gd name="T46" fmla="*/ 1 w 153"/>
                <a:gd name="T47" fmla="*/ 165 h 200"/>
                <a:gd name="T48" fmla="*/ 0 w 153"/>
                <a:gd name="T49" fmla="*/ 173 h 200"/>
                <a:gd name="T50" fmla="*/ 0 w 153"/>
                <a:gd name="T51" fmla="*/ 180 h 200"/>
                <a:gd name="T52" fmla="*/ 0 w 153"/>
                <a:gd name="T53" fmla="*/ 187 h 200"/>
                <a:gd name="T54" fmla="*/ 0 w 153"/>
                <a:gd name="T55" fmla="*/ 197 h 200"/>
                <a:gd name="T56" fmla="*/ 0 w 153"/>
                <a:gd name="T57" fmla="*/ 200 h 200"/>
                <a:gd name="T58" fmla="*/ 11 w 153"/>
                <a:gd name="T59" fmla="*/ 193 h 200"/>
                <a:gd name="T60" fmla="*/ 20 w 153"/>
                <a:gd name="T61" fmla="*/ 135 h 200"/>
                <a:gd name="T62" fmla="*/ 18 w 153"/>
                <a:gd name="T63" fmla="*/ 123 h 200"/>
                <a:gd name="T64" fmla="*/ 71 w 153"/>
                <a:gd name="T65" fmla="*/ 68 h 200"/>
                <a:gd name="T66" fmla="*/ 76 w 153"/>
                <a:gd name="T67" fmla="*/ 53 h 200"/>
                <a:gd name="T68" fmla="*/ 153 w 153"/>
                <a:gd name="T69" fmla="*/ 21 h 200"/>
                <a:gd name="T70" fmla="*/ 141 w 153"/>
                <a:gd name="T71" fmla="*/ 0 h 200"/>
                <a:gd name="T72" fmla="*/ 141 w 153"/>
                <a:gd name="T73" fmla="*/ 0 h 2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200"/>
                <a:gd name="T113" fmla="*/ 153 w 153"/>
                <a:gd name="T114" fmla="*/ 200 h 2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200">
                  <a:moveTo>
                    <a:pt x="141" y="0"/>
                  </a:moveTo>
                  <a:lnTo>
                    <a:pt x="136" y="0"/>
                  </a:lnTo>
                  <a:lnTo>
                    <a:pt x="126" y="8"/>
                  </a:lnTo>
                  <a:lnTo>
                    <a:pt x="118" y="10"/>
                  </a:lnTo>
                  <a:lnTo>
                    <a:pt x="110" y="16"/>
                  </a:lnTo>
                  <a:lnTo>
                    <a:pt x="100" y="21"/>
                  </a:lnTo>
                  <a:lnTo>
                    <a:pt x="91" y="28"/>
                  </a:lnTo>
                  <a:lnTo>
                    <a:pt x="81" y="33"/>
                  </a:lnTo>
                  <a:lnTo>
                    <a:pt x="71" y="40"/>
                  </a:lnTo>
                  <a:lnTo>
                    <a:pt x="60" y="48"/>
                  </a:lnTo>
                  <a:lnTo>
                    <a:pt x="51" y="55"/>
                  </a:lnTo>
                  <a:lnTo>
                    <a:pt x="43" y="63"/>
                  </a:lnTo>
                  <a:lnTo>
                    <a:pt x="35" y="71"/>
                  </a:lnTo>
                  <a:lnTo>
                    <a:pt x="28" y="78"/>
                  </a:lnTo>
                  <a:lnTo>
                    <a:pt x="25" y="87"/>
                  </a:lnTo>
                  <a:lnTo>
                    <a:pt x="18" y="92"/>
                  </a:lnTo>
                  <a:lnTo>
                    <a:pt x="15" y="100"/>
                  </a:lnTo>
                  <a:lnTo>
                    <a:pt x="11" y="110"/>
                  </a:lnTo>
                  <a:lnTo>
                    <a:pt x="10" y="118"/>
                  </a:lnTo>
                  <a:lnTo>
                    <a:pt x="5" y="127"/>
                  </a:lnTo>
                  <a:lnTo>
                    <a:pt x="3" y="137"/>
                  </a:lnTo>
                  <a:lnTo>
                    <a:pt x="3" y="147"/>
                  </a:lnTo>
                  <a:lnTo>
                    <a:pt x="3" y="157"/>
                  </a:lnTo>
                  <a:lnTo>
                    <a:pt x="1" y="165"/>
                  </a:lnTo>
                  <a:lnTo>
                    <a:pt x="0" y="173"/>
                  </a:lnTo>
                  <a:lnTo>
                    <a:pt x="0" y="180"/>
                  </a:lnTo>
                  <a:lnTo>
                    <a:pt x="0" y="187"/>
                  </a:lnTo>
                  <a:lnTo>
                    <a:pt x="0" y="197"/>
                  </a:lnTo>
                  <a:lnTo>
                    <a:pt x="0" y="200"/>
                  </a:lnTo>
                  <a:lnTo>
                    <a:pt x="11" y="193"/>
                  </a:lnTo>
                  <a:lnTo>
                    <a:pt x="20" y="135"/>
                  </a:lnTo>
                  <a:lnTo>
                    <a:pt x="18" y="123"/>
                  </a:lnTo>
                  <a:lnTo>
                    <a:pt x="71" y="68"/>
                  </a:lnTo>
                  <a:lnTo>
                    <a:pt x="76" y="53"/>
                  </a:lnTo>
                  <a:lnTo>
                    <a:pt x="153" y="21"/>
                  </a:lnTo>
                  <a:lnTo>
                    <a:pt x="141" y="0"/>
                  </a:lnTo>
                  <a:close/>
                </a:path>
              </a:pathLst>
            </a:custGeom>
            <a:solidFill>
              <a:srgbClr val="F5CF21"/>
            </a:solidFill>
            <a:ln w="9525">
              <a:noFill/>
              <a:round/>
              <a:headEnd/>
              <a:tailEnd/>
            </a:ln>
          </p:spPr>
          <p:txBody>
            <a:bodyPr/>
            <a:lstStyle/>
            <a:p>
              <a:endParaRPr lang="en-US"/>
            </a:p>
          </p:txBody>
        </p:sp>
        <p:sp>
          <p:nvSpPr>
            <p:cNvPr id="27673" name="Freeform 25"/>
            <p:cNvSpPr>
              <a:spLocks/>
            </p:cNvSpPr>
            <p:nvPr/>
          </p:nvSpPr>
          <p:spPr bwMode="auto">
            <a:xfrm>
              <a:off x="4453" y="2654"/>
              <a:ext cx="221" cy="218"/>
            </a:xfrm>
            <a:custGeom>
              <a:avLst/>
              <a:gdLst>
                <a:gd name="T0" fmla="*/ 118 w 130"/>
                <a:gd name="T1" fmla="*/ 28 h 128"/>
                <a:gd name="T2" fmla="*/ 28 w 130"/>
                <a:gd name="T3" fmla="*/ 80 h 128"/>
                <a:gd name="T4" fmla="*/ 11 w 130"/>
                <a:gd name="T5" fmla="*/ 123 h 128"/>
                <a:gd name="T6" fmla="*/ 0 w 130"/>
                <a:gd name="T7" fmla="*/ 128 h 128"/>
                <a:gd name="T8" fmla="*/ 5 w 130"/>
                <a:gd name="T9" fmla="*/ 97 h 128"/>
                <a:gd name="T10" fmla="*/ 41 w 130"/>
                <a:gd name="T11" fmla="*/ 48 h 128"/>
                <a:gd name="T12" fmla="*/ 70 w 130"/>
                <a:gd name="T13" fmla="*/ 45 h 128"/>
                <a:gd name="T14" fmla="*/ 81 w 130"/>
                <a:gd name="T15" fmla="*/ 23 h 128"/>
                <a:gd name="T16" fmla="*/ 130 w 130"/>
                <a:gd name="T17" fmla="*/ 0 h 128"/>
                <a:gd name="T18" fmla="*/ 118 w 130"/>
                <a:gd name="T19" fmla="*/ 28 h 128"/>
                <a:gd name="T20" fmla="*/ 118 w 130"/>
                <a:gd name="T21" fmla="*/ 28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128"/>
                <a:gd name="T35" fmla="*/ 130 w 130"/>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128">
                  <a:moveTo>
                    <a:pt x="118" y="28"/>
                  </a:moveTo>
                  <a:lnTo>
                    <a:pt x="28" y="80"/>
                  </a:lnTo>
                  <a:lnTo>
                    <a:pt x="11" y="123"/>
                  </a:lnTo>
                  <a:lnTo>
                    <a:pt x="0" y="128"/>
                  </a:lnTo>
                  <a:lnTo>
                    <a:pt x="5" y="97"/>
                  </a:lnTo>
                  <a:lnTo>
                    <a:pt x="41" y="48"/>
                  </a:lnTo>
                  <a:lnTo>
                    <a:pt x="70" y="45"/>
                  </a:lnTo>
                  <a:lnTo>
                    <a:pt x="81" y="23"/>
                  </a:lnTo>
                  <a:lnTo>
                    <a:pt x="130" y="0"/>
                  </a:lnTo>
                  <a:lnTo>
                    <a:pt x="118" y="28"/>
                  </a:lnTo>
                  <a:close/>
                </a:path>
              </a:pathLst>
            </a:custGeom>
            <a:solidFill>
              <a:srgbClr val="BD991F"/>
            </a:solidFill>
            <a:ln w="9525">
              <a:noFill/>
              <a:round/>
              <a:headEnd/>
              <a:tailEnd/>
            </a:ln>
          </p:spPr>
          <p:txBody>
            <a:bodyPr/>
            <a:lstStyle/>
            <a:p>
              <a:endParaRPr lang="en-US"/>
            </a:p>
          </p:txBody>
        </p:sp>
        <p:sp>
          <p:nvSpPr>
            <p:cNvPr id="27674" name="Freeform 26"/>
            <p:cNvSpPr>
              <a:spLocks/>
            </p:cNvSpPr>
            <p:nvPr/>
          </p:nvSpPr>
          <p:spPr bwMode="auto">
            <a:xfrm>
              <a:off x="4705" y="2668"/>
              <a:ext cx="239" cy="392"/>
            </a:xfrm>
            <a:custGeom>
              <a:avLst/>
              <a:gdLst>
                <a:gd name="T0" fmla="*/ 105 w 140"/>
                <a:gd name="T1" fmla="*/ 124 h 230"/>
                <a:gd name="T2" fmla="*/ 48 w 140"/>
                <a:gd name="T3" fmla="*/ 202 h 230"/>
                <a:gd name="T4" fmla="*/ 45 w 140"/>
                <a:gd name="T5" fmla="*/ 230 h 230"/>
                <a:gd name="T6" fmla="*/ 5 w 140"/>
                <a:gd name="T7" fmla="*/ 230 h 230"/>
                <a:gd name="T8" fmla="*/ 5 w 140"/>
                <a:gd name="T9" fmla="*/ 167 h 230"/>
                <a:gd name="T10" fmla="*/ 0 w 140"/>
                <a:gd name="T11" fmla="*/ 110 h 230"/>
                <a:gd name="T12" fmla="*/ 40 w 140"/>
                <a:gd name="T13" fmla="*/ 60 h 230"/>
                <a:gd name="T14" fmla="*/ 40 w 140"/>
                <a:gd name="T15" fmla="*/ 40 h 230"/>
                <a:gd name="T16" fmla="*/ 83 w 140"/>
                <a:gd name="T17" fmla="*/ 0 h 230"/>
                <a:gd name="T18" fmla="*/ 117 w 140"/>
                <a:gd name="T19" fmla="*/ 5 h 230"/>
                <a:gd name="T20" fmla="*/ 140 w 140"/>
                <a:gd name="T21" fmla="*/ 39 h 230"/>
                <a:gd name="T22" fmla="*/ 105 w 140"/>
                <a:gd name="T23" fmla="*/ 124 h 230"/>
                <a:gd name="T24" fmla="*/ 105 w 140"/>
                <a:gd name="T25" fmla="*/ 124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230"/>
                <a:gd name="T41" fmla="*/ 140 w 140"/>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230">
                  <a:moveTo>
                    <a:pt x="105" y="124"/>
                  </a:moveTo>
                  <a:lnTo>
                    <a:pt x="48" y="202"/>
                  </a:lnTo>
                  <a:lnTo>
                    <a:pt x="45" y="230"/>
                  </a:lnTo>
                  <a:lnTo>
                    <a:pt x="5" y="230"/>
                  </a:lnTo>
                  <a:lnTo>
                    <a:pt x="5" y="167"/>
                  </a:lnTo>
                  <a:lnTo>
                    <a:pt x="0" y="110"/>
                  </a:lnTo>
                  <a:lnTo>
                    <a:pt x="40" y="60"/>
                  </a:lnTo>
                  <a:lnTo>
                    <a:pt x="40" y="40"/>
                  </a:lnTo>
                  <a:lnTo>
                    <a:pt x="83" y="0"/>
                  </a:lnTo>
                  <a:lnTo>
                    <a:pt x="117" y="5"/>
                  </a:lnTo>
                  <a:lnTo>
                    <a:pt x="140" y="39"/>
                  </a:lnTo>
                  <a:lnTo>
                    <a:pt x="105" y="124"/>
                  </a:lnTo>
                  <a:close/>
                </a:path>
              </a:pathLst>
            </a:custGeom>
            <a:solidFill>
              <a:srgbClr val="BD991F"/>
            </a:solidFill>
            <a:ln w="9525">
              <a:noFill/>
              <a:round/>
              <a:headEnd/>
              <a:tailEnd/>
            </a:ln>
          </p:spPr>
          <p:txBody>
            <a:bodyPr/>
            <a:lstStyle/>
            <a:p>
              <a:endParaRPr lang="en-US"/>
            </a:p>
          </p:txBody>
        </p:sp>
        <p:sp>
          <p:nvSpPr>
            <p:cNvPr id="27675" name="Freeform 27"/>
            <p:cNvSpPr>
              <a:spLocks/>
            </p:cNvSpPr>
            <p:nvPr/>
          </p:nvSpPr>
          <p:spPr bwMode="auto">
            <a:xfrm>
              <a:off x="4591" y="2722"/>
              <a:ext cx="356" cy="350"/>
            </a:xfrm>
            <a:custGeom>
              <a:avLst/>
              <a:gdLst>
                <a:gd name="T0" fmla="*/ 209 w 209"/>
                <a:gd name="T1" fmla="*/ 5 h 205"/>
                <a:gd name="T2" fmla="*/ 167 w 209"/>
                <a:gd name="T3" fmla="*/ 0 h 205"/>
                <a:gd name="T4" fmla="*/ 120 w 209"/>
                <a:gd name="T5" fmla="*/ 47 h 205"/>
                <a:gd name="T6" fmla="*/ 90 w 209"/>
                <a:gd name="T7" fmla="*/ 100 h 205"/>
                <a:gd name="T8" fmla="*/ 0 w 209"/>
                <a:gd name="T9" fmla="*/ 175 h 205"/>
                <a:gd name="T10" fmla="*/ 2 w 209"/>
                <a:gd name="T11" fmla="*/ 205 h 205"/>
                <a:gd name="T12" fmla="*/ 104 w 209"/>
                <a:gd name="T13" fmla="*/ 148 h 205"/>
                <a:gd name="T14" fmla="*/ 184 w 209"/>
                <a:gd name="T15" fmla="*/ 70 h 205"/>
                <a:gd name="T16" fmla="*/ 209 w 209"/>
                <a:gd name="T17" fmla="*/ 5 h 205"/>
                <a:gd name="T18" fmla="*/ 209 w 209"/>
                <a:gd name="T19" fmla="*/ 5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205"/>
                <a:gd name="T32" fmla="*/ 209 w 209"/>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205">
                  <a:moveTo>
                    <a:pt x="209" y="5"/>
                  </a:moveTo>
                  <a:lnTo>
                    <a:pt x="167" y="0"/>
                  </a:lnTo>
                  <a:lnTo>
                    <a:pt x="120" y="47"/>
                  </a:lnTo>
                  <a:lnTo>
                    <a:pt x="90" y="100"/>
                  </a:lnTo>
                  <a:lnTo>
                    <a:pt x="0" y="175"/>
                  </a:lnTo>
                  <a:lnTo>
                    <a:pt x="2" y="205"/>
                  </a:lnTo>
                  <a:lnTo>
                    <a:pt x="104" y="148"/>
                  </a:lnTo>
                  <a:lnTo>
                    <a:pt x="184" y="70"/>
                  </a:lnTo>
                  <a:lnTo>
                    <a:pt x="209" y="5"/>
                  </a:lnTo>
                  <a:close/>
                </a:path>
              </a:pathLst>
            </a:custGeom>
            <a:solidFill>
              <a:srgbClr val="BDA347"/>
            </a:solidFill>
            <a:ln w="9525">
              <a:noFill/>
              <a:round/>
              <a:headEnd/>
              <a:tailEnd/>
            </a:ln>
          </p:spPr>
          <p:txBody>
            <a:bodyPr/>
            <a:lstStyle/>
            <a:p>
              <a:endParaRPr lang="en-US"/>
            </a:p>
          </p:txBody>
        </p:sp>
        <p:sp>
          <p:nvSpPr>
            <p:cNvPr id="27676" name="Freeform 28"/>
            <p:cNvSpPr>
              <a:spLocks/>
            </p:cNvSpPr>
            <p:nvPr/>
          </p:nvSpPr>
          <p:spPr bwMode="auto">
            <a:xfrm>
              <a:off x="4591" y="2719"/>
              <a:ext cx="285" cy="315"/>
            </a:xfrm>
            <a:custGeom>
              <a:avLst/>
              <a:gdLst>
                <a:gd name="T0" fmla="*/ 137 w 167"/>
                <a:gd name="T1" fmla="*/ 10 h 185"/>
                <a:gd name="T2" fmla="*/ 79 w 167"/>
                <a:gd name="T3" fmla="*/ 105 h 185"/>
                <a:gd name="T4" fmla="*/ 0 w 167"/>
                <a:gd name="T5" fmla="*/ 172 h 185"/>
                <a:gd name="T6" fmla="*/ 7 w 167"/>
                <a:gd name="T7" fmla="*/ 185 h 185"/>
                <a:gd name="T8" fmla="*/ 54 w 167"/>
                <a:gd name="T9" fmla="*/ 154 h 185"/>
                <a:gd name="T10" fmla="*/ 54 w 167"/>
                <a:gd name="T11" fmla="*/ 140 h 185"/>
                <a:gd name="T12" fmla="*/ 104 w 167"/>
                <a:gd name="T13" fmla="*/ 102 h 185"/>
                <a:gd name="T14" fmla="*/ 115 w 167"/>
                <a:gd name="T15" fmla="*/ 70 h 185"/>
                <a:gd name="T16" fmla="*/ 152 w 167"/>
                <a:gd name="T17" fmla="*/ 47 h 185"/>
                <a:gd name="T18" fmla="*/ 167 w 167"/>
                <a:gd name="T19" fmla="*/ 0 h 185"/>
                <a:gd name="T20" fmla="*/ 137 w 167"/>
                <a:gd name="T21" fmla="*/ 10 h 185"/>
                <a:gd name="T22" fmla="*/ 137 w 167"/>
                <a:gd name="T23" fmla="*/ 1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185"/>
                <a:gd name="T38" fmla="*/ 167 w 167"/>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185">
                  <a:moveTo>
                    <a:pt x="137" y="10"/>
                  </a:moveTo>
                  <a:lnTo>
                    <a:pt x="79" y="105"/>
                  </a:lnTo>
                  <a:lnTo>
                    <a:pt x="0" y="172"/>
                  </a:lnTo>
                  <a:lnTo>
                    <a:pt x="7" y="185"/>
                  </a:lnTo>
                  <a:lnTo>
                    <a:pt x="54" y="154"/>
                  </a:lnTo>
                  <a:lnTo>
                    <a:pt x="54" y="140"/>
                  </a:lnTo>
                  <a:lnTo>
                    <a:pt x="104" y="102"/>
                  </a:lnTo>
                  <a:lnTo>
                    <a:pt x="115" y="70"/>
                  </a:lnTo>
                  <a:lnTo>
                    <a:pt x="152" y="47"/>
                  </a:lnTo>
                  <a:lnTo>
                    <a:pt x="167" y="0"/>
                  </a:lnTo>
                  <a:lnTo>
                    <a:pt x="137" y="10"/>
                  </a:lnTo>
                  <a:close/>
                </a:path>
              </a:pathLst>
            </a:custGeom>
            <a:solidFill>
              <a:srgbClr val="F5CF21"/>
            </a:solidFill>
            <a:ln w="9525">
              <a:noFill/>
              <a:round/>
              <a:headEnd/>
              <a:tailEnd/>
            </a:ln>
          </p:spPr>
          <p:txBody>
            <a:bodyPr/>
            <a:lstStyle/>
            <a:p>
              <a:endParaRPr lang="en-US"/>
            </a:p>
          </p:txBody>
        </p:sp>
        <p:sp>
          <p:nvSpPr>
            <p:cNvPr id="27677" name="Freeform 29"/>
            <p:cNvSpPr>
              <a:spLocks/>
            </p:cNvSpPr>
            <p:nvPr/>
          </p:nvSpPr>
          <p:spPr bwMode="auto">
            <a:xfrm>
              <a:off x="4594" y="2734"/>
              <a:ext cx="364" cy="341"/>
            </a:xfrm>
            <a:custGeom>
              <a:avLst/>
              <a:gdLst>
                <a:gd name="T0" fmla="*/ 213 w 213"/>
                <a:gd name="T1" fmla="*/ 40 h 200"/>
                <a:gd name="T2" fmla="*/ 208 w 213"/>
                <a:gd name="T3" fmla="*/ 43 h 200"/>
                <a:gd name="T4" fmla="*/ 200 w 213"/>
                <a:gd name="T5" fmla="*/ 55 h 200"/>
                <a:gd name="T6" fmla="*/ 193 w 213"/>
                <a:gd name="T7" fmla="*/ 60 h 200"/>
                <a:gd name="T8" fmla="*/ 188 w 213"/>
                <a:gd name="T9" fmla="*/ 68 h 200"/>
                <a:gd name="T10" fmla="*/ 180 w 213"/>
                <a:gd name="T11" fmla="*/ 78 h 200"/>
                <a:gd name="T12" fmla="*/ 173 w 213"/>
                <a:gd name="T13" fmla="*/ 88 h 200"/>
                <a:gd name="T14" fmla="*/ 163 w 213"/>
                <a:gd name="T15" fmla="*/ 96 h 200"/>
                <a:gd name="T16" fmla="*/ 153 w 213"/>
                <a:gd name="T17" fmla="*/ 105 h 200"/>
                <a:gd name="T18" fmla="*/ 143 w 213"/>
                <a:gd name="T19" fmla="*/ 115 h 200"/>
                <a:gd name="T20" fmla="*/ 135 w 213"/>
                <a:gd name="T21" fmla="*/ 125 h 200"/>
                <a:gd name="T22" fmla="*/ 127 w 213"/>
                <a:gd name="T23" fmla="*/ 131 h 200"/>
                <a:gd name="T24" fmla="*/ 118 w 213"/>
                <a:gd name="T25" fmla="*/ 140 h 200"/>
                <a:gd name="T26" fmla="*/ 110 w 213"/>
                <a:gd name="T27" fmla="*/ 146 h 200"/>
                <a:gd name="T28" fmla="*/ 103 w 213"/>
                <a:gd name="T29" fmla="*/ 151 h 200"/>
                <a:gd name="T30" fmla="*/ 93 w 213"/>
                <a:gd name="T31" fmla="*/ 155 h 200"/>
                <a:gd name="T32" fmla="*/ 87 w 213"/>
                <a:gd name="T33" fmla="*/ 160 h 200"/>
                <a:gd name="T34" fmla="*/ 78 w 213"/>
                <a:gd name="T35" fmla="*/ 163 h 200"/>
                <a:gd name="T36" fmla="*/ 70 w 213"/>
                <a:gd name="T37" fmla="*/ 168 h 200"/>
                <a:gd name="T38" fmla="*/ 60 w 213"/>
                <a:gd name="T39" fmla="*/ 171 h 200"/>
                <a:gd name="T40" fmla="*/ 52 w 213"/>
                <a:gd name="T41" fmla="*/ 176 h 200"/>
                <a:gd name="T42" fmla="*/ 43 w 213"/>
                <a:gd name="T43" fmla="*/ 180 h 200"/>
                <a:gd name="T44" fmla="*/ 37 w 213"/>
                <a:gd name="T45" fmla="*/ 183 h 200"/>
                <a:gd name="T46" fmla="*/ 28 w 213"/>
                <a:gd name="T47" fmla="*/ 186 h 200"/>
                <a:gd name="T48" fmla="*/ 22 w 213"/>
                <a:gd name="T49" fmla="*/ 190 h 200"/>
                <a:gd name="T50" fmla="*/ 15 w 213"/>
                <a:gd name="T51" fmla="*/ 191 h 200"/>
                <a:gd name="T52" fmla="*/ 10 w 213"/>
                <a:gd name="T53" fmla="*/ 195 h 200"/>
                <a:gd name="T54" fmla="*/ 2 w 213"/>
                <a:gd name="T55" fmla="*/ 198 h 200"/>
                <a:gd name="T56" fmla="*/ 0 w 213"/>
                <a:gd name="T57" fmla="*/ 200 h 200"/>
                <a:gd name="T58" fmla="*/ 0 w 213"/>
                <a:gd name="T59" fmla="*/ 186 h 200"/>
                <a:gd name="T60" fmla="*/ 68 w 213"/>
                <a:gd name="T61" fmla="*/ 151 h 200"/>
                <a:gd name="T62" fmla="*/ 88 w 213"/>
                <a:gd name="T63" fmla="*/ 146 h 200"/>
                <a:gd name="T64" fmla="*/ 125 w 213"/>
                <a:gd name="T65" fmla="*/ 95 h 200"/>
                <a:gd name="T66" fmla="*/ 163 w 213"/>
                <a:gd name="T67" fmla="*/ 70 h 200"/>
                <a:gd name="T68" fmla="*/ 165 w 213"/>
                <a:gd name="T69" fmla="*/ 50 h 200"/>
                <a:gd name="T70" fmla="*/ 207 w 213"/>
                <a:gd name="T71" fmla="*/ 0 h 200"/>
                <a:gd name="T72" fmla="*/ 213 w 213"/>
                <a:gd name="T73" fmla="*/ 40 h 200"/>
                <a:gd name="T74" fmla="*/ 213 w 213"/>
                <a:gd name="T75" fmla="*/ 40 h 2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200"/>
                <a:gd name="T116" fmla="*/ 213 w 213"/>
                <a:gd name="T117" fmla="*/ 200 h 2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200">
                  <a:moveTo>
                    <a:pt x="213" y="40"/>
                  </a:moveTo>
                  <a:lnTo>
                    <a:pt x="208" y="43"/>
                  </a:lnTo>
                  <a:lnTo>
                    <a:pt x="200" y="55"/>
                  </a:lnTo>
                  <a:lnTo>
                    <a:pt x="193" y="60"/>
                  </a:lnTo>
                  <a:lnTo>
                    <a:pt x="188" y="68"/>
                  </a:lnTo>
                  <a:lnTo>
                    <a:pt x="180" y="78"/>
                  </a:lnTo>
                  <a:lnTo>
                    <a:pt x="173" y="88"/>
                  </a:lnTo>
                  <a:lnTo>
                    <a:pt x="163" y="96"/>
                  </a:lnTo>
                  <a:lnTo>
                    <a:pt x="153" y="105"/>
                  </a:lnTo>
                  <a:lnTo>
                    <a:pt x="143" y="115"/>
                  </a:lnTo>
                  <a:lnTo>
                    <a:pt x="135" y="125"/>
                  </a:lnTo>
                  <a:lnTo>
                    <a:pt x="127" y="131"/>
                  </a:lnTo>
                  <a:lnTo>
                    <a:pt x="118" y="140"/>
                  </a:lnTo>
                  <a:lnTo>
                    <a:pt x="110" y="146"/>
                  </a:lnTo>
                  <a:lnTo>
                    <a:pt x="103" y="151"/>
                  </a:lnTo>
                  <a:lnTo>
                    <a:pt x="93" y="155"/>
                  </a:lnTo>
                  <a:lnTo>
                    <a:pt x="87" y="160"/>
                  </a:lnTo>
                  <a:lnTo>
                    <a:pt x="78" y="163"/>
                  </a:lnTo>
                  <a:lnTo>
                    <a:pt x="70" y="168"/>
                  </a:lnTo>
                  <a:lnTo>
                    <a:pt x="60" y="171"/>
                  </a:lnTo>
                  <a:lnTo>
                    <a:pt x="52" y="176"/>
                  </a:lnTo>
                  <a:lnTo>
                    <a:pt x="43" y="180"/>
                  </a:lnTo>
                  <a:lnTo>
                    <a:pt x="37" y="183"/>
                  </a:lnTo>
                  <a:lnTo>
                    <a:pt x="28" y="186"/>
                  </a:lnTo>
                  <a:lnTo>
                    <a:pt x="22" y="190"/>
                  </a:lnTo>
                  <a:lnTo>
                    <a:pt x="15" y="191"/>
                  </a:lnTo>
                  <a:lnTo>
                    <a:pt x="10" y="195"/>
                  </a:lnTo>
                  <a:lnTo>
                    <a:pt x="2" y="198"/>
                  </a:lnTo>
                  <a:lnTo>
                    <a:pt x="0" y="200"/>
                  </a:lnTo>
                  <a:lnTo>
                    <a:pt x="0" y="186"/>
                  </a:lnTo>
                  <a:lnTo>
                    <a:pt x="68" y="151"/>
                  </a:lnTo>
                  <a:lnTo>
                    <a:pt x="88" y="146"/>
                  </a:lnTo>
                  <a:lnTo>
                    <a:pt x="125" y="95"/>
                  </a:lnTo>
                  <a:lnTo>
                    <a:pt x="163" y="70"/>
                  </a:lnTo>
                  <a:lnTo>
                    <a:pt x="165" y="50"/>
                  </a:lnTo>
                  <a:lnTo>
                    <a:pt x="207" y="0"/>
                  </a:lnTo>
                  <a:lnTo>
                    <a:pt x="213" y="40"/>
                  </a:lnTo>
                  <a:close/>
                </a:path>
              </a:pathLst>
            </a:custGeom>
            <a:solidFill>
              <a:srgbClr val="997800"/>
            </a:solidFill>
            <a:ln w="9525">
              <a:noFill/>
              <a:round/>
              <a:headEnd/>
              <a:tailEnd/>
            </a:ln>
          </p:spPr>
          <p:txBody>
            <a:bodyPr/>
            <a:lstStyle/>
            <a:p>
              <a:endParaRPr lang="en-US"/>
            </a:p>
          </p:txBody>
        </p:sp>
        <p:sp>
          <p:nvSpPr>
            <p:cNvPr id="27678" name="Freeform 30"/>
            <p:cNvSpPr>
              <a:spLocks/>
            </p:cNvSpPr>
            <p:nvPr/>
          </p:nvSpPr>
          <p:spPr bwMode="auto">
            <a:xfrm>
              <a:off x="5118" y="2881"/>
              <a:ext cx="176" cy="174"/>
            </a:xfrm>
            <a:custGeom>
              <a:avLst/>
              <a:gdLst>
                <a:gd name="T0" fmla="*/ 103 w 103"/>
                <a:gd name="T1" fmla="*/ 0 h 102"/>
                <a:gd name="T2" fmla="*/ 16 w 103"/>
                <a:gd name="T3" fmla="*/ 5 h 102"/>
                <a:gd name="T4" fmla="*/ 0 w 103"/>
                <a:gd name="T5" fmla="*/ 47 h 102"/>
                <a:gd name="T6" fmla="*/ 15 w 103"/>
                <a:gd name="T7" fmla="*/ 102 h 102"/>
                <a:gd name="T8" fmla="*/ 78 w 103"/>
                <a:gd name="T9" fmla="*/ 69 h 102"/>
                <a:gd name="T10" fmla="*/ 103 w 103"/>
                <a:gd name="T11" fmla="*/ 0 h 102"/>
                <a:gd name="T12" fmla="*/ 103 w 103"/>
                <a:gd name="T13" fmla="*/ 0 h 102"/>
                <a:gd name="T14" fmla="*/ 0 60000 65536"/>
                <a:gd name="T15" fmla="*/ 0 60000 65536"/>
                <a:gd name="T16" fmla="*/ 0 60000 65536"/>
                <a:gd name="T17" fmla="*/ 0 60000 65536"/>
                <a:gd name="T18" fmla="*/ 0 60000 65536"/>
                <a:gd name="T19" fmla="*/ 0 60000 65536"/>
                <a:gd name="T20" fmla="*/ 0 60000 65536"/>
                <a:gd name="T21" fmla="*/ 0 w 103"/>
                <a:gd name="T22" fmla="*/ 0 h 102"/>
                <a:gd name="T23" fmla="*/ 103 w 103"/>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102">
                  <a:moveTo>
                    <a:pt x="103" y="0"/>
                  </a:moveTo>
                  <a:lnTo>
                    <a:pt x="16" y="5"/>
                  </a:lnTo>
                  <a:lnTo>
                    <a:pt x="0" y="47"/>
                  </a:lnTo>
                  <a:lnTo>
                    <a:pt x="15" y="102"/>
                  </a:lnTo>
                  <a:lnTo>
                    <a:pt x="78" y="69"/>
                  </a:lnTo>
                  <a:lnTo>
                    <a:pt x="103" y="0"/>
                  </a:lnTo>
                  <a:close/>
                </a:path>
              </a:pathLst>
            </a:custGeom>
            <a:solidFill>
              <a:srgbClr val="638091"/>
            </a:solidFill>
            <a:ln w="9525">
              <a:noFill/>
              <a:round/>
              <a:headEnd/>
              <a:tailEnd/>
            </a:ln>
          </p:spPr>
          <p:txBody>
            <a:bodyPr/>
            <a:lstStyle/>
            <a:p>
              <a:endParaRPr lang="en-US"/>
            </a:p>
          </p:txBody>
        </p:sp>
        <p:sp>
          <p:nvSpPr>
            <p:cNvPr id="27679" name="Freeform 31"/>
            <p:cNvSpPr>
              <a:spLocks/>
            </p:cNvSpPr>
            <p:nvPr/>
          </p:nvSpPr>
          <p:spPr bwMode="auto">
            <a:xfrm>
              <a:off x="5058" y="2859"/>
              <a:ext cx="128" cy="210"/>
            </a:xfrm>
            <a:custGeom>
              <a:avLst/>
              <a:gdLst>
                <a:gd name="T0" fmla="*/ 15 w 75"/>
                <a:gd name="T1" fmla="*/ 2 h 123"/>
                <a:gd name="T2" fmla="*/ 75 w 75"/>
                <a:gd name="T3" fmla="*/ 0 h 123"/>
                <a:gd name="T4" fmla="*/ 50 w 75"/>
                <a:gd name="T5" fmla="*/ 53 h 123"/>
                <a:gd name="T6" fmla="*/ 57 w 75"/>
                <a:gd name="T7" fmla="*/ 58 h 123"/>
                <a:gd name="T8" fmla="*/ 50 w 75"/>
                <a:gd name="T9" fmla="*/ 123 h 123"/>
                <a:gd name="T10" fmla="*/ 15 w 75"/>
                <a:gd name="T11" fmla="*/ 108 h 123"/>
                <a:gd name="T12" fmla="*/ 0 w 75"/>
                <a:gd name="T13" fmla="*/ 60 h 123"/>
                <a:gd name="T14" fmla="*/ 15 w 75"/>
                <a:gd name="T15" fmla="*/ 2 h 123"/>
                <a:gd name="T16" fmla="*/ 15 w 75"/>
                <a:gd name="T17" fmla="*/ 2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23"/>
                <a:gd name="T29" fmla="*/ 75 w 7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23">
                  <a:moveTo>
                    <a:pt x="15" y="2"/>
                  </a:moveTo>
                  <a:lnTo>
                    <a:pt x="75" y="0"/>
                  </a:lnTo>
                  <a:lnTo>
                    <a:pt x="50" y="53"/>
                  </a:lnTo>
                  <a:lnTo>
                    <a:pt x="57" y="58"/>
                  </a:lnTo>
                  <a:lnTo>
                    <a:pt x="50" y="123"/>
                  </a:lnTo>
                  <a:lnTo>
                    <a:pt x="15" y="108"/>
                  </a:lnTo>
                  <a:lnTo>
                    <a:pt x="0" y="60"/>
                  </a:lnTo>
                  <a:lnTo>
                    <a:pt x="15" y="2"/>
                  </a:lnTo>
                  <a:close/>
                </a:path>
              </a:pathLst>
            </a:custGeom>
            <a:solidFill>
              <a:srgbClr val="7A94A8"/>
            </a:solidFill>
            <a:ln w="9525">
              <a:noFill/>
              <a:round/>
              <a:headEnd/>
              <a:tailEnd/>
            </a:ln>
          </p:spPr>
          <p:txBody>
            <a:bodyPr/>
            <a:lstStyle/>
            <a:p>
              <a:endParaRPr lang="en-US"/>
            </a:p>
          </p:txBody>
        </p:sp>
        <p:sp>
          <p:nvSpPr>
            <p:cNvPr id="27680" name="Freeform 32"/>
            <p:cNvSpPr>
              <a:spLocks/>
            </p:cNvSpPr>
            <p:nvPr/>
          </p:nvSpPr>
          <p:spPr bwMode="auto">
            <a:xfrm>
              <a:off x="5292" y="3273"/>
              <a:ext cx="196" cy="430"/>
            </a:xfrm>
            <a:custGeom>
              <a:avLst/>
              <a:gdLst>
                <a:gd name="T0" fmla="*/ 0 w 115"/>
                <a:gd name="T1" fmla="*/ 55 h 252"/>
                <a:gd name="T2" fmla="*/ 21 w 115"/>
                <a:gd name="T3" fmla="*/ 205 h 252"/>
                <a:gd name="T4" fmla="*/ 40 w 115"/>
                <a:gd name="T5" fmla="*/ 240 h 252"/>
                <a:gd name="T6" fmla="*/ 75 w 115"/>
                <a:gd name="T7" fmla="*/ 252 h 252"/>
                <a:gd name="T8" fmla="*/ 115 w 115"/>
                <a:gd name="T9" fmla="*/ 209 h 252"/>
                <a:gd name="T10" fmla="*/ 71 w 115"/>
                <a:gd name="T11" fmla="*/ 137 h 252"/>
                <a:gd name="T12" fmla="*/ 78 w 115"/>
                <a:gd name="T13" fmla="*/ 0 h 252"/>
                <a:gd name="T14" fmla="*/ 5 w 115"/>
                <a:gd name="T15" fmla="*/ 34 h 252"/>
                <a:gd name="T16" fmla="*/ 0 w 115"/>
                <a:gd name="T17" fmla="*/ 55 h 252"/>
                <a:gd name="T18" fmla="*/ 0 w 115"/>
                <a:gd name="T19" fmla="*/ 55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252"/>
                <a:gd name="T32" fmla="*/ 115 w 115"/>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252">
                  <a:moveTo>
                    <a:pt x="0" y="55"/>
                  </a:moveTo>
                  <a:lnTo>
                    <a:pt x="21" y="205"/>
                  </a:lnTo>
                  <a:lnTo>
                    <a:pt x="40" y="240"/>
                  </a:lnTo>
                  <a:lnTo>
                    <a:pt x="75" y="252"/>
                  </a:lnTo>
                  <a:lnTo>
                    <a:pt x="115" y="209"/>
                  </a:lnTo>
                  <a:lnTo>
                    <a:pt x="71" y="137"/>
                  </a:lnTo>
                  <a:lnTo>
                    <a:pt x="78" y="0"/>
                  </a:lnTo>
                  <a:lnTo>
                    <a:pt x="5" y="34"/>
                  </a:lnTo>
                  <a:lnTo>
                    <a:pt x="0" y="55"/>
                  </a:lnTo>
                  <a:close/>
                </a:path>
              </a:pathLst>
            </a:custGeom>
            <a:solidFill>
              <a:srgbClr val="4A697A"/>
            </a:solidFill>
            <a:ln w="9525">
              <a:noFill/>
              <a:round/>
              <a:headEnd/>
              <a:tailEnd/>
            </a:ln>
          </p:spPr>
          <p:txBody>
            <a:bodyPr/>
            <a:lstStyle/>
            <a:p>
              <a:endParaRPr lang="en-US"/>
            </a:p>
          </p:txBody>
        </p:sp>
        <p:sp>
          <p:nvSpPr>
            <p:cNvPr id="27681" name="Freeform 33"/>
            <p:cNvSpPr>
              <a:spLocks/>
            </p:cNvSpPr>
            <p:nvPr/>
          </p:nvSpPr>
          <p:spPr bwMode="auto">
            <a:xfrm>
              <a:off x="5241" y="3004"/>
              <a:ext cx="290" cy="677"/>
            </a:xfrm>
            <a:custGeom>
              <a:avLst/>
              <a:gdLst>
                <a:gd name="T0" fmla="*/ 46 w 170"/>
                <a:gd name="T1" fmla="*/ 0 h 397"/>
                <a:gd name="T2" fmla="*/ 0 w 170"/>
                <a:gd name="T3" fmla="*/ 87 h 397"/>
                <a:gd name="T4" fmla="*/ 86 w 170"/>
                <a:gd name="T5" fmla="*/ 182 h 397"/>
                <a:gd name="T6" fmla="*/ 76 w 170"/>
                <a:gd name="T7" fmla="*/ 317 h 397"/>
                <a:gd name="T8" fmla="*/ 96 w 170"/>
                <a:gd name="T9" fmla="*/ 328 h 397"/>
                <a:gd name="T10" fmla="*/ 91 w 170"/>
                <a:gd name="T11" fmla="*/ 355 h 397"/>
                <a:gd name="T12" fmla="*/ 140 w 170"/>
                <a:gd name="T13" fmla="*/ 397 h 397"/>
                <a:gd name="T14" fmla="*/ 170 w 170"/>
                <a:gd name="T15" fmla="*/ 358 h 397"/>
                <a:gd name="T16" fmla="*/ 121 w 170"/>
                <a:gd name="T17" fmla="*/ 312 h 397"/>
                <a:gd name="T18" fmla="*/ 133 w 170"/>
                <a:gd name="T19" fmla="*/ 152 h 397"/>
                <a:gd name="T20" fmla="*/ 96 w 170"/>
                <a:gd name="T21" fmla="*/ 23 h 397"/>
                <a:gd name="T22" fmla="*/ 46 w 170"/>
                <a:gd name="T23" fmla="*/ 0 h 397"/>
                <a:gd name="T24" fmla="*/ 46 w 170"/>
                <a:gd name="T25" fmla="*/ 0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397"/>
                <a:gd name="T41" fmla="*/ 170 w 170"/>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397">
                  <a:moveTo>
                    <a:pt x="46" y="0"/>
                  </a:moveTo>
                  <a:lnTo>
                    <a:pt x="0" y="87"/>
                  </a:lnTo>
                  <a:lnTo>
                    <a:pt x="86" y="182"/>
                  </a:lnTo>
                  <a:lnTo>
                    <a:pt x="76" y="317"/>
                  </a:lnTo>
                  <a:lnTo>
                    <a:pt x="96" y="328"/>
                  </a:lnTo>
                  <a:lnTo>
                    <a:pt x="91" y="355"/>
                  </a:lnTo>
                  <a:lnTo>
                    <a:pt x="140" y="397"/>
                  </a:lnTo>
                  <a:lnTo>
                    <a:pt x="170" y="358"/>
                  </a:lnTo>
                  <a:lnTo>
                    <a:pt x="121" y="312"/>
                  </a:lnTo>
                  <a:lnTo>
                    <a:pt x="133" y="152"/>
                  </a:lnTo>
                  <a:lnTo>
                    <a:pt x="96" y="23"/>
                  </a:lnTo>
                  <a:lnTo>
                    <a:pt x="46" y="0"/>
                  </a:lnTo>
                  <a:close/>
                </a:path>
              </a:pathLst>
            </a:custGeom>
            <a:solidFill>
              <a:srgbClr val="638091"/>
            </a:solidFill>
            <a:ln w="9525">
              <a:noFill/>
              <a:round/>
              <a:headEnd/>
              <a:tailEnd/>
            </a:ln>
          </p:spPr>
          <p:txBody>
            <a:bodyPr/>
            <a:lstStyle/>
            <a:p>
              <a:endParaRPr lang="en-US"/>
            </a:p>
          </p:txBody>
        </p:sp>
        <p:sp>
          <p:nvSpPr>
            <p:cNvPr id="27682" name="Freeform 34"/>
            <p:cNvSpPr>
              <a:spLocks/>
            </p:cNvSpPr>
            <p:nvPr/>
          </p:nvSpPr>
          <p:spPr bwMode="auto">
            <a:xfrm>
              <a:off x="5268" y="3034"/>
              <a:ext cx="307" cy="323"/>
            </a:xfrm>
            <a:custGeom>
              <a:avLst/>
              <a:gdLst>
                <a:gd name="T0" fmla="*/ 0 w 180"/>
                <a:gd name="T1" fmla="*/ 57 h 189"/>
                <a:gd name="T2" fmla="*/ 172 w 180"/>
                <a:gd name="T3" fmla="*/ 0 h 189"/>
                <a:gd name="T4" fmla="*/ 180 w 180"/>
                <a:gd name="T5" fmla="*/ 144 h 189"/>
                <a:gd name="T6" fmla="*/ 7 w 180"/>
                <a:gd name="T7" fmla="*/ 189 h 189"/>
                <a:gd name="T8" fmla="*/ 0 w 180"/>
                <a:gd name="T9" fmla="*/ 57 h 189"/>
                <a:gd name="T10" fmla="*/ 0 w 180"/>
                <a:gd name="T11" fmla="*/ 57 h 189"/>
                <a:gd name="T12" fmla="*/ 0 60000 65536"/>
                <a:gd name="T13" fmla="*/ 0 60000 65536"/>
                <a:gd name="T14" fmla="*/ 0 60000 65536"/>
                <a:gd name="T15" fmla="*/ 0 60000 65536"/>
                <a:gd name="T16" fmla="*/ 0 60000 65536"/>
                <a:gd name="T17" fmla="*/ 0 60000 65536"/>
                <a:gd name="T18" fmla="*/ 0 w 180"/>
                <a:gd name="T19" fmla="*/ 0 h 189"/>
                <a:gd name="T20" fmla="*/ 180 w 180"/>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180" h="189">
                  <a:moveTo>
                    <a:pt x="0" y="57"/>
                  </a:moveTo>
                  <a:lnTo>
                    <a:pt x="172" y="0"/>
                  </a:lnTo>
                  <a:lnTo>
                    <a:pt x="180" y="144"/>
                  </a:lnTo>
                  <a:lnTo>
                    <a:pt x="7" y="189"/>
                  </a:lnTo>
                  <a:lnTo>
                    <a:pt x="0" y="57"/>
                  </a:lnTo>
                  <a:close/>
                </a:path>
              </a:pathLst>
            </a:custGeom>
            <a:solidFill>
              <a:srgbClr val="00CCCC"/>
            </a:solidFill>
            <a:ln w="9525">
              <a:noFill/>
              <a:round/>
              <a:headEnd/>
              <a:tailEnd/>
            </a:ln>
          </p:spPr>
          <p:txBody>
            <a:bodyPr/>
            <a:lstStyle/>
            <a:p>
              <a:endParaRPr lang="en-US"/>
            </a:p>
          </p:txBody>
        </p:sp>
        <p:sp>
          <p:nvSpPr>
            <p:cNvPr id="27683" name="Freeform 35"/>
            <p:cNvSpPr>
              <a:spLocks/>
            </p:cNvSpPr>
            <p:nvPr/>
          </p:nvSpPr>
          <p:spPr bwMode="auto">
            <a:xfrm>
              <a:off x="5309" y="3323"/>
              <a:ext cx="87" cy="68"/>
            </a:xfrm>
            <a:custGeom>
              <a:avLst/>
              <a:gdLst>
                <a:gd name="T0" fmla="*/ 51 w 51"/>
                <a:gd name="T1" fmla="*/ 23 h 40"/>
                <a:gd name="T2" fmla="*/ 23 w 51"/>
                <a:gd name="T3" fmla="*/ 40 h 40"/>
                <a:gd name="T4" fmla="*/ 0 w 51"/>
                <a:gd name="T5" fmla="*/ 13 h 40"/>
                <a:gd name="T6" fmla="*/ 10 w 51"/>
                <a:gd name="T7" fmla="*/ 13 h 40"/>
                <a:gd name="T8" fmla="*/ 0 w 51"/>
                <a:gd name="T9" fmla="*/ 0 h 40"/>
                <a:gd name="T10" fmla="*/ 40 w 51"/>
                <a:gd name="T11" fmla="*/ 6 h 40"/>
                <a:gd name="T12" fmla="*/ 51 w 51"/>
                <a:gd name="T13" fmla="*/ 23 h 40"/>
                <a:gd name="T14" fmla="*/ 51 w 51"/>
                <a:gd name="T15" fmla="*/ 23 h 40"/>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40"/>
                <a:gd name="T26" fmla="*/ 51 w 5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40">
                  <a:moveTo>
                    <a:pt x="51" y="23"/>
                  </a:moveTo>
                  <a:lnTo>
                    <a:pt x="23" y="40"/>
                  </a:lnTo>
                  <a:lnTo>
                    <a:pt x="0" y="13"/>
                  </a:lnTo>
                  <a:lnTo>
                    <a:pt x="10" y="13"/>
                  </a:lnTo>
                  <a:lnTo>
                    <a:pt x="0" y="0"/>
                  </a:lnTo>
                  <a:lnTo>
                    <a:pt x="40" y="6"/>
                  </a:lnTo>
                  <a:lnTo>
                    <a:pt x="51" y="23"/>
                  </a:lnTo>
                  <a:close/>
                </a:path>
              </a:pathLst>
            </a:custGeom>
            <a:solidFill>
              <a:srgbClr val="E6B380"/>
            </a:solidFill>
            <a:ln w="9525">
              <a:noFill/>
              <a:round/>
              <a:headEnd/>
              <a:tailEnd/>
            </a:ln>
          </p:spPr>
          <p:txBody>
            <a:bodyPr/>
            <a:lstStyle/>
            <a:p>
              <a:endParaRPr lang="en-US"/>
            </a:p>
          </p:txBody>
        </p:sp>
        <p:sp>
          <p:nvSpPr>
            <p:cNvPr id="27684" name="Freeform 36"/>
            <p:cNvSpPr>
              <a:spLocks/>
            </p:cNvSpPr>
            <p:nvPr/>
          </p:nvSpPr>
          <p:spPr bwMode="auto">
            <a:xfrm>
              <a:off x="5345" y="2872"/>
              <a:ext cx="177" cy="495"/>
            </a:xfrm>
            <a:custGeom>
              <a:avLst/>
              <a:gdLst>
                <a:gd name="T0" fmla="*/ 14 w 104"/>
                <a:gd name="T1" fmla="*/ 0 h 290"/>
                <a:gd name="T2" fmla="*/ 17 w 104"/>
                <a:gd name="T3" fmla="*/ 2 h 290"/>
                <a:gd name="T4" fmla="*/ 25 w 104"/>
                <a:gd name="T5" fmla="*/ 7 h 290"/>
                <a:gd name="T6" fmla="*/ 30 w 104"/>
                <a:gd name="T7" fmla="*/ 10 h 290"/>
                <a:gd name="T8" fmla="*/ 37 w 104"/>
                <a:gd name="T9" fmla="*/ 15 h 290"/>
                <a:gd name="T10" fmla="*/ 45 w 104"/>
                <a:gd name="T11" fmla="*/ 22 h 290"/>
                <a:gd name="T12" fmla="*/ 54 w 104"/>
                <a:gd name="T13" fmla="*/ 30 h 290"/>
                <a:gd name="T14" fmla="*/ 60 w 104"/>
                <a:gd name="T15" fmla="*/ 37 h 290"/>
                <a:gd name="T16" fmla="*/ 67 w 104"/>
                <a:gd name="T17" fmla="*/ 47 h 290"/>
                <a:gd name="T18" fmla="*/ 74 w 104"/>
                <a:gd name="T19" fmla="*/ 55 h 290"/>
                <a:gd name="T20" fmla="*/ 82 w 104"/>
                <a:gd name="T21" fmla="*/ 67 h 290"/>
                <a:gd name="T22" fmla="*/ 87 w 104"/>
                <a:gd name="T23" fmla="*/ 79 h 290"/>
                <a:gd name="T24" fmla="*/ 95 w 104"/>
                <a:gd name="T25" fmla="*/ 92 h 290"/>
                <a:gd name="T26" fmla="*/ 95 w 104"/>
                <a:gd name="T27" fmla="*/ 99 h 290"/>
                <a:gd name="T28" fmla="*/ 99 w 104"/>
                <a:gd name="T29" fmla="*/ 105 h 290"/>
                <a:gd name="T30" fmla="*/ 100 w 104"/>
                <a:gd name="T31" fmla="*/ 114 h 290"/>
                <a:gd name="T32" fmla="*/ 104 w 104"/>
                <a:gd name="T33" fmla="*/ 122 h 290"/>
                <a:gd name="T34" fmla="*/ 104 w 104"/>
                <a:gd name="T35" fmla="*/ 129 h 290"/>
                <a:gd name="T36" fmla="*/ 104 w 104"/>
                <a:gd name="T37" fmla="*/ 137 h 290"/>
                <a:gd name="T38" fmla="*/ 102 w 104"/>
                <a:gd name="T39" fmla="*/ 144 h 290"/>
                <a:gd name="T40" fmla="*/ 102 w 104"/>
                <a:gd name="T41" fmla="*/ 152 h 290"/>
                <a:gd name="T42" fmla="*/ 100 w 104"/>
                <a:gd name="T43" fmla="*/ 159 h 290"/>
                <a:gd name="T44" fmla="*/ 99 w 104"/>
                <a:gd name="T45" fmla="*/ 167 h 290"/>
                <a:gd name="T46" fmla="*/ 97 w 104"/>
                <a:gd name="T47" fmla="*/ 174 h 290"/>
                <a:gd name="T48" fmla="*/ 95 w 104"/>
                <a:gd name="T49" fmla="*/ 182 h 290"/>
                <a:gd name="T50" fmla="*/ 89 w 104"/>
                <a:gd name="T51" fmla="*/ 197 h 290"/>
                <a:gd name="T52" fmla="*/ 84 w 104"/>
                <a:gd name="T53" fmla="*/ 210 h 290"/>
                <a:gd name="T54" fmla="*/ 77 w 104"/>
                <a:gd name="T55" fmla="*/ 222 h 290"/>
                <a:gd name="T56" fmla="*/ 70 w 104"/>
                <a:gd name="T57" fmla="*/ 237 h 290"/>
                <a:gd name="T58" fmla="*/ 62 w 104"/>
                <a:gd name="T59" fmla="*/ 245 h 290"/>
                <a:gd name="T60" fmla="*/ 55 w 104"/>
                <a:gd name="T61" fmla="*/ 257 h 290"/>
                <a:gd name="T62" fmla="*/ 47 w 104"/>
                <a:gd name="T63" fmla="*/ 265 h 290"/>
                <a:gd name="T64" fmla="*/ 42 w 104"/>
                <a:gd name="T65" fmla="*/ 275 h 290"/>
                <a:gd name="T66" fmla="*/ 34 w 104"/>
                <a:gd name="T67" fmla="*/ 285 h 290"/>
                <a:gd name="T68" fmla="*/ 30 w 104"/>
                <a:gd name="T69" fmla="*/ 290 h 290"/>
                <a:gd name="T70" fmla="*/ 9 w 104"/>
                <a:gd name="T71" fmla="*/ 282 h 290"/>
                <a:gd name="T72" fmla="*/ 39 w 104"/>
                <a:gd name="T73" fmla="*/ 229 h 290"/>
                <a:gd name="T74" fmla="*/ 49 w 104"/>
                <a:gd name="T75" fmla="*/ 200 h 290"/>
                <a:gd name="T76" fmla="*/ 62 w 104"/>
                <a:gd name="T77" fmla="*/ 175 h 290"/>
                <a:gd name="T78" fmla="*/ 49 w 104"/>
                <a:gd name="T79" fmla="*/ 150 h 290"/>
                <a:gd name="T80" fmla="*/ 29 w 104"/>
                <a:gd name="T81" fmla="*/ 112 h 290"/>
                <a:gd name="T82" fmla="*/ 0 w 104"/>
                <a:gd name="T83" fmla="*/ 87 h 290"/>
                <a:gd name="T84" fmla="*/ 5 w 104"/>
                <a:gd name="T85" fmla="*/ 37 h 290"/>
                <a:gd name="T86" fmla="*/ 14 w 104"/>
                <a:gd name="T87" fmla="*/ 0 h 290"/>
                <a:gd name="T88" fmla="*/ 14 w 104"/>
                <a:gd name="T89" fmla="*/ 0 h 2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
                <a:gd name="T136" fmla="*/ 0 h 290"/>
                <a:gd name="T137" fmla="*/ 104 w 104"/>
                <a:gd name="T138" fmla="*/ 290 h 2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 h="290">
                  <a:moveTo>
                    <a:pt x="14" y="0"/>
                  </a:moveTo>
                  <a:lnTo>
                    <a:pt x="17" y="2"/>
                  </a:lnTo>
                  <a:lnTo>
                    <a:pt x="25" y="7"/>
                  </a:lnTo>
                  <a:lnTo>
                    <a:pt x="30" y="10"/>
                  </a:lnTo>
                  <a:lnTo>
                    <a:pt x="37" y="15"/>
                  </a:lnTo>
                  <a:lnTo>
                    <a:pt x="45" y="22"/>
                  </a:lnTo>
                  <a:lnTo>
                    <a:pt x="54" y="30"/>
                  </a:lnTo>
                  <a:lnTo>
                    <a:pt x="60" y="37"/>
                  </a:lnTo>
                  <a:lnTo>
                    <a:pt x="67" y="47"/>
                  </a:lnTo>
                  <a:lnTo>
                    <a:pt x="74" y="55"/>
                  </a:lnTo>
                  <a:lnTo>
                    <a:pt x="82" y="67"/>
                  </a:lnTo>
                  <a:lnTo>
                    <a:pt x="87" y="79"/>
                  </a:lnTo>
                  <a:lnTo>
                    <a:pt x="95" y="92"/>
                  </a:lnTo>
                  <a:lnTo>
                    <a:pt x="95" y="99"/>
                  </a:lnTo>
                  <a:lnTo>
                    <a:pt x="99" y="105"/>
                  </a:lnTo>
                  <a:lnTo>
                    <a:pt x="100" y="114"/>
                  </a:lnTo>
                  <a:lnTo>
                    <a:pt x="104" y="122"/>
                  </a:lnTo>
                  <a:lnTo>
                    <a:pt x="104" y="129"/>
                  </a:lnTo>
                  <a:lnTo>
                    <a:pt x="104" y="137"/>
                  </a:lnTo>
                  <a:lnTo>
                    <a:pt x="102" y="144"/>
                  </a:lnTo>
                  <a:lnTo>
                    <a:pt x="102" y="152"/>
                  </a:lnTo>
                  <a:lnTo>
                    <a:pt x="100" y="159"/>
                  </a:lnTo>
                  <a:lnTo>
                    <a:pt x="99" y="167"/>
                  </a:lnTo>
                  <a:lnTo>
                    <a:pt x="97" y="174"/>
                  </a:lnTo>
                  <a:lnTo>
                    <a:pt x="95" y="182"/>
                  </a:lnTo>
                  <a:lnTo>
                    <a:pt x="89" y="197"/>
                  </a:lnTo>
                  <a:lnTo>
                    <a:pt x="84" y="210"/>
                  </a:lnTo>
                  <a:lnTo>
                    <a:pt x="77" y="222"/>
                  </a:lnTo>
                  <a:lnTo>
                    <a:pt x="70" y="237"/>
                  </a:lnTo>
                  <a:lnTo>
                    <a:pt x="62" y="245"/>
                  </a:lnTo>
                  <a:lnTo>
                    <a:pt x="55" y="257"/>
                  </a:lnTo>
                  <a:lnTo>
                    <a:pt x="47" y="265"/>
                  </a:lnTo>
                  <a:lnTo>
                    <a:pt x="42" y="275"/>
                  </a:lnTo>
                  <a:lnTo>
                    <a:pt x="34" y="285"/>
                  </a:lnTo>
                  <a:lnTo>
                    <a:pt x="30" y="290"/>
                  </a:lnTo>
                  <a:lnTo>
                    <a:pt x="9" y="282"/>
                  </a:lnTo>
                  <a:lnTo>
                    <a:pt x="39" y="229"/>
                  </a:lnTo>
                  <a:lnTo>
                    <a:pt x="49" y="200"/>
                  </a:lnTo>
                  <a:lnTo>
                    <a:pt x="62" y="175"/>
                  </a:lnTo>
                  <a:lnTo>
                    <a:pt x="49" y="150"/>
                  </a:lnTo>
                  <a:lnTo>
                    <a:pt x="29" y="112"/>
                  </a:lnTo>
                  <a:lnTo>
                    <a:pt x="0" y="87"/>
                  </a:lnTo>
                  <a:lnTo>
                    <a:pt x="5" y="37"/>
                  </a:lnTo>
                  <a:lnTo>
                    <a:pt x="14" y="0"/>
                  </a:lnTo>
                  <a:close/>
                </a:path>
              </a:pathLst>
            </a:custGeom>
            <a:solidFill>
              <a:srgbClr val="96ABBA"/>
            </a:solidFill>
            <a:ln w="9525">
              <a:noFill/>
              <a:round/>
              <a:headEnd/>
              <a:tailEnd/>
            </a:ln>
          </p:spPr>
          <p:txBody>
            <a:bodyPr/>
            <a:lstStyle/>
            <a:p>
              <a:endParaRPr lang="en-US"/>
            </a:p>
          </p:txBody>
        </p:sp>
        <p:sp>
          <p:nvSpPr>
            <p:cNvPr id="27685" name="Freeform 37"/>
            <p:cNvSpPr>
              <a:spLocks/>
            </p:cNvSpPr>
            <p:nvPr/>
          </p:nvSpPr>
          <p:spPr bwMode="auto">
            <a:xfrm>
              <a:off x="5326" y="2992"/>
              <a:ext cx="145" cy="361"/>
            </a:xfrm>
            <a:custGeom>
              <a:avLst/>
              <a:gdLst>
                <a:gd name="T0" fmla="*/ 0 w 85"/>
                <a:gd name="T1" fmla="*/ 32 h 212"/>
                <a:gd name="T2" fmla="*/ 65 w 85"/>
                <a:gd name="T3" fmla="*/ 99 h 212"/>
                <a:gd name="T4" fmla="*/ 13 w 85"/>
                <a:gd name="T5" fmla="*/ 205 h 212"/>
                <a:gd name="T6" fmla="*/ 20 w 85"/>
                <a:gd name="T7" fmla="*/ 212 h 212"/>
                <a:gd name="T8" fmla="*/ 60 w 85"/>
                <a:gd name="T9" fmla="*/ 170 h 212"/>
                <a:gd name="T10" fmla="*/ 60 w 85"/>
                <a:gd name="T11" fmla="*/ 152 h 212"/>
                <a:gd name="T12" fmla="*/ 85 w 85"/>
                <a:gd name="T13" fmla="*/ 127 h 212"/>
                <a:gd name="T14" fmla="*/ 76 w 85"/>
                <a:gd name="T15" fmla="*/ 64 h 212"/>
                <a:gd name="T16" fmla="*/ 53 w 85"/>
                <a:gd name="T17" fmla="*/ 59 h 212"/>
                <a:gd name="T18" fmla="*/ 51 w 85"/>
                <a:gd name="T19" fmla="*/ 17 h 212"/>
                <a:gd name="T20" fmla="*/ 8 w 85"/>
                <a:gd name="T21" fmla="*/ 0 h 212"/>
                <a:gd name="T22" fmla="*/ 0 w 85"/>
                <a:gd name="T23" fmla="*/ 32 h 212"/>
                <a:gd name="T24" fmla="*/ 0 w 85"/>
                <a:gd name="T25" fmla="*/ 32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212"/>
                <a:gd name="T41" fmla="*/ 85 w 85"/>
                <a:gd name="T42" fmla="*/ 212 h 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212">
                  <a:moveTo>
                    <a:pt x="0" y="32"/>
                  </a:moveTo>
                  <a:lnTo>
                    <a:pt x="65" y="99"/>
                  </a:lnTo>
                  <a:lnTo>
                    <a:pt x="13" y="205"/>
                  </a:lnTo>
                  <a:lnTo>
                    <a:pt x="20" y="212"/>
                  </a:lnTo>
                  <a:lnTo>
                    <a:pt x="60" y="170"/>
                  </a:lnTo>
                  <a:lnTo>
                    <a:pt x="60" y="152"/>
                  </a:lnTo>
                  <a:lnTo>
                    <a:pt x="85" y="127"/>
                  </a:lnTo>
                  <a:lnTo>
                    <a:pt x="76" y="64"/>
                  </a:lnTo>
                  <a:lnTo>
                    <a:pt x="53" y="59"/>
                  </a:lnTo>
                  <a:lnTo>
                    <a:pt x="51" y="17"/>
                  </a:lnTo>
                  <a:lnTo>
                    <a:pt x="8" y="0"/>
                  </a:lnTo>
                  <a:lnTo>
                    <a:pt x="0" y="32"/>
                  </a:lnTo>
                  <a:close/>
                </a:path>
              </a:pathLst>
            </a:custGeom>
            <a:solidFill>
              <a:srgbClr val="7A94A8"/>
            </a:solidFill>
            <a:ln w="9525">
              <a:noFill/>
              <a:round/>
              <a:headEnd/>
              <a:tailEnd/>
            </a:ln>
          </p:spPr>
          <p:txBody>
            <a:bodyPr/>
            <a:lstStyle/>
            <a:p>
              <a:endParaRPr lang="en-US"/>
            </a:p>
          </p:txBody>
        </p:sp>
        <p:sp>
          <p:nvSpPr>
            <p:cNvPr id="27686" name="Freeform 38"/>
            <p:cNvSpPr>
              <a:spLocks/>
            </p:cNvSpPr>
            <p:nvPr/>
          </p:nvSpPr>
          <p:spPr bwMode="auto">
            <a:xfrm>
              <a:off x="5126" y="2794"/>
              <a:ext cx="142" cy="133"/>
            </a:xfrm>
            <a:custGeom>
              <a:avLst/>
              <a:gdLst>
                <a:gd name="T0" fmla="*/ 10 w 83"/>
                <a:gd name="T1" fmla="*/ 15 h 78"/>
                <a:gd name="T2" fmla="*/ 0 w 83"/>
                <a:gd name="T3" fmla="*/ 46 h 78"/>
                <a:gd name="T4" fmla="*/ 10 w 83"/>
                <a:gd name="T5" fmla="*/ 45 h 78"/>
                <a:gd name="T6" fmla="*/ 6 w 83"/>
                <a:gd name="T7" fmla="*/ 78 h 78"/>
                <a:gd name="T8" fmla="*/ 40 w 83"/>
                <a:gd name="T9" fmla="*/ 70 h 78"/>
                <a:gd name="T10" fmla="*/ 78 w 83"/>
                <a:gd name="T11" fmla="*/ 55 h 78"/>
                <a:gd name="T12" fmla="*/ 83 w 83"/>
                <a:gd name="T13" fmla="*/ 33 h 78"/>
                <a:gd name="T14" fmla="*/ 63 w 83"/>
                <a:gd name="T15" fmla="*/ 0 h 78"/>
                <a:gd name="T16" fmla="*/ 32 w 83"/>
                <a:gd name="T17" fmla="*/ 0 h 78"/>
                <a:gd name="T18" fmla="*/ 10 w 83"/>
                <a:gd name="T19" fmla="*/ 15 h 78"/>
                <a:gd name="T20" fmla="*/ 10 w 83"/>
                <a:gd name="T21" fmla="*/ 15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8"/>
                <a:gd name="T35" fmla="*/ 83 w 8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8">
                  <a:moveTo>
                    <a:pt x="10" y="15"/>
                  </a:moveTo>
                  <a:lnTo>
                    <a:pt x="0" y="46"/>
                  </a:lnTo>
                  <a:lnTo>
                    <a:pt x="10" y="45"/>
                  </a:lnTo>
                  <a:lnTo>
                    <a:pt x="6" y="78"/>
                  </a:lnTo>
                  <a:lnTo>
                    <a:pt x="40" y="70"/>
                  </a:lnTo>
                  <a:lnTo>
                    <a:pt x="78" y="55"/>
                  </a:lnTo>
                  <a:lnTo>
                    <a:pt x="83" y="33"/>
                  </a:lnTo>
                  <a:lnTo>
                    <a:pt x="63" y="0"/>
                  </a:lnTo>
                  <a:lnTo>
                    <a:pt x="32" y="0"/>
                  </a:lnTo>
                  <a:lnTo>
                    <a:pt x="10" y="15"/>
                  </a:lnTo>
                  <a:close/>
                </a:path>
              </a:pathLst>
            </a:custGeom>
            <a:solidFill>
              <a:srgbClr val="E6B380"/>
            </a:solidFill>
            <a:ln w="9525">
              <a:noFill/>
              <a:round/>
              <a:headEnd/>
              <a:tailEnd/>
            </a:ln>
          </p:spPr>
          <p:txBody>
            <a:bodyPr/>
            <a:lstStyle/>
            <a:p>
              <a:endParaRPr lang="en-US"/>
            </a:p>
          </p:txBody>
        </p:sp>
        <p:sp>
          <p:nvSpPr>
            <p:cNvPr id="27687" name="Freeform 39"/>
            <p:cNvSpPr>
              <a:spLocks/>
            </p:cNvSpPr>
            <p:nvPr/>
          </p:nvSpPr>
          <p:spPr bwMode="auto">
            <a:xfrm>
              <a:off x="5137" y="2777"/>
              <a:ext cx="140" cy="78"/>
            </a:xfrm>
            <a:custGeom>
              <a:avLst/>
              <a:gdLst>
                <a:gd name="T0" fmla="*/ 82 w 82"/>
                <a:gd name="T1" fmla="*/ 28 h 46"/>
                <a:gd name="T2" fmla="*/ 77 w 82"/>
                <a:gd name="T3" fmla="*/ 21 h 46"/>
                <a:gd name="T4" fmla="*/ 69 w 82"/>
                <a:gd name="T5" fmla="*/ 10 h 46"/>
                <a:gd name="T6" fmla="*/ 61 w 82"/>
                <a:gd name="T7" fmla="*/ 3 h 46"/>
                <a:gd name="T8" fmla="*/ 52 w 82"/>
                <a:gd name="T9" fmla="*/ 0 h 46"/>
                <a:gd name="T10" fmla="*/ 44 w 82"/>
                <a:gd name="T11" fmla="*/ 0 h 46"/>
                <a:gd name="T12" fmla="*/ 34 w 82"/>
                <a:gd name="T13" fmla="*/ 1 h 46"/>
                <a:gd name="T14" fmla="*/ 21 w 82"/>
                <a:gd name="T15" fmla="*/ 5 h 46"/>
                <a:gd name="T16" fmla="*/ 14 w 82"/>
                <a:gd name="T17" fmla="*/ 8 h 46"/>
                <a:gd name="T18" fmla="*/ 7 w 82"/>
                <a:gd name="T19" fmla="*/ 13 h 46"/>
                <a:gd name="T20" fmla="*/ 4 w 82"/>
                <a:gd name="T21" fmla="*/ 18 h 46"/>
                <a:gd name="T22" fmla="*/ 0 w 82"/>
                <a:gd name="T23" fmla="*/ 26 h 46"/>
                <a:gd name="T24" fmla="*/ 0 w 82"/>
                <a:gd name="T25" fmla="*/ 31 h 46"/>
                <a:gd name="T26" fmla="*/ 31 w 82"/>
                <a:gd name="T27" fmla="*/ 21 h 46"/>
                <a:gd name="T28" fmla="*/ 44 w 82"/>
                <a:gd name="T29" fmla="*/ 36 h 46"/>
                <a:gd name="T30" fmla="*/ 44 w 82"/>
                <a:gd name="T31" fmla="*/ 33 h 46"/>
                <a:gd name="T32" fmla="*/ 46 w 82"/>
                <a:gd name="T33" fmla="*/ 30 h 46"/>
                <a:gd name="T34" fmla="*/ 51 w 82"/>
                <a:gd name="T35" fmla="*/ 26 h 46"/>
                <a:gd name="T36" fmla="*/ 57 w 82"/>
                <a:gd name="T37" fmla="*/ 28 h 46"/>
                <a:gd name="T38" fmla="*/ 61 w 82"/>
                <a:gd name="T39" fmla="*/ 31 h 46"/>
                <a:gd name="T40" fmla="*/ 61 w 82"/>
                <a:gd name="T41" fmla="*/ 40 h 46"/>
                <a:gd name="T42" fmla="*/ 57 w 82"/>
                <a:gd name="T43" fmla="*/ 43 h 46"/>
                <a:gd name="T44" fmla="*/ 57 w 82"/>
                <a:gd name="T45" fmla="*/ 46 h 46"/>
                <a:gd name="T46" fmla="*/ 77 w 82"/>
                <a:gd name="T47" fmla="*/ 43 h 46"/>
                <a:gd name="T48" fmla="*/ 82 w 82"/>
                <a:gd name="T49" fmla="*/ 28 h 46"/>
                <a:gd name="T50" fmla="*/ 82 w 82"/>
                <a:gd name="T51" fmla="*/ 28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46"/>
                <a:gd name="T80" fmla="*/ 82 w 82"/>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46">
                  <a:moveTo>
                    <a:pt x="82" y="28"/>
                  </a:moveTo>
                  <a:lnTo>
                    <a:pt x="77" y="21"/>
                  </a:lnTo>
                  <a:lnTo>
                    <a:pt x="69" y="10"/>
                  </a:lnTo>
                  <a:lnTo>
                    <a:pt x="61" y="3"/>
                  </a:lnTo>
                  <a:lnTo>
                    <a:pt x="52" y="0"/>
                  </a:lnTo>
                  <a:lnTo>
                    <a:pt x="44" y="0"/>
                  </a:lnTo>
                  <a:lnTo>
                    <a:pt x="34" y="1"/>
                  </a:lnTo>
                  <a:lnTo>
                    <a:pt x="21" y="5"/>
                  </a:lnTo>
                  <a:lnTo>
                    <a:pt x="14" y="8"/>
                  </a:lnTo>
                  <a:lnTo>
                    <a:pt x="7" y="13"/>
                  </a:lnTo>
                  <a:lnTo>
                    <a:pt x="4" y="18"/>
                  </a:lnTo>
                  <a:lnTo>
                    <a:pt x="0" y="26"/>
                  </a:lnTo>
                  <a:lnTo>
                    <a:pt x="0" y="31"/>
                  </a:lnTo>
                  <a:lnTo>
                    <a:pt x="31" y="21"/>
                  </a:lnTo>
                  <a:lnTo>
                    <a:pt x="44" y="36"/>
                  </a:lnTo>
                  <a:lnTo>
                    <a:pt x="44" y="33"/>
                  </a:lnTo>
                  <a:lnTo>
                    <a:pt x="46" y="30"/>
                  </a:lnTo>
                  <a:lnTo>
                    <a:pt x="51" y="26"/>
                  </a:lnTo>
                  <a:lnTo>
                    <a:pt x="57" y="28"/>
                  </a:lnTo>
                  <a:lnTo>
                    <a:pt x="61" y="31"/>
                  </a:lnTo>
                  <a:lnTo>
                    <a:pt x="61" y="40"/>
                  </a:lnTo>
                  <a:lnTo>
                    <a:pt x="57" y="43"/>
                  </a:lnTo>
                  <a:lnTo>
                    <a:pt x="57" y="46"/>
                  </a:lnTo>
                  <a:lnTo>
                    <a:pt x="77" y="43"/>
                  </a:lnTo>
                  <a:lnTo>
                    <a:pt x="82" y="28"/>
                  </a:lnTo>
                  <a:close/>
                </a:path>
              </a:pathLst>
            </a:custGeom>
            <a:solidFill>
              <a:srgbClr val="009999"/>
            </a:solidFill>
            <a:ln w="9525">
              <a:noFill/>
              <a:round/>
              <a:headEnd/>
              <a:tailEnd/>
            </a:ln>
          </p:spPr>
          <p:txBody>
            <a:bodyPr/>
            <a:lstStyle/>
            <a:p>
              <a:endParaRPr lang="en-US"/>
            </a:p>
          </p:txBody>
        </p:sp>
        <p:sp>
          <p:nvSpPr>
            <p:cNvPr id="27688" name="Freeform 40"/>
            <p:cNvSpPr>
              <a:spLocks/>
            </p:cNvSpPr>
            <p:nvPr/>
          </p:nvSpPr>
          <p:spPr bwMode="auto">
            <a:xfrm>
              <a:off x="4727" y="3132"/>
              <a:ext cx="69" cy="85"/>
            </a:xfrm>
            <a:custGeom>
              <a:avLst/>
              <a:gdLst>
                <a:gd name="T0" fmla="*/ 39 w 40"/>
                <a:gd name="T1" fmla="*/ 17 h 50"/>
                <a:gd name="T2" fmla="*/ 40 w 40"/>
                <a:gd name="T3" fmla="*/ 37 h 50"/>
                <a:gd name="T4" fmla="*/ 32 w 40"/>
                <a:gd name="T5" fmla="*/ 50 h 50"/>
                <a:gd name="T6" fmla="*/ 22 w 40"/>
                <a:gd name="T7" fmla="*/ 47 h 50"/>
                <a:gd name="T8" fmla="*/ 15 w 40"/>
                <a:gd name="T9" fmla="*/ 50 h 50"/>
                <a:gd name="T10" fmla="*/ 9 w 40"/>
                <a:gd name="T11" fmla="*/ 40 h 50"/>
                <a:gd name="T12" fmla="*/ 2 w 40"/>
                <a:gd name="T13" fmla="*/ 40 h 50"/>
                <a:gd name="T14" fmla="*/ 0 w 40"/>
                <a:gd name="T15" fmla="*/ 20 h 50"/>
                <a:gd name="T16" fmla="*/ 22 w 40"/>
                <a:gd name="T17" fmla="*/ 0 h 50"/>
                <a:gd name="T18" fmla="*/ 39 w 40"/>
                <a:gd name="T19" fmla="*/ 17 h 50"/>
                <a:gd name="T20" fmla="*/ 39 w 40"/>
                <a:gd name="T21" fmla="*/ 1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50"/>
                <a:gd name="T35" fmla="*/ 40 w 40"/>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50">
                  <a:moveTo>
                    <a:pt x="39" y="17"/>
                  </a:moveTo>
                  <a:lnTo>
                    <a:pt x="40" y="37"/>
                  </a:lnTo>
                  <a:lnTo>
                    <a:pt x="32" y="50"/>
                  </a:lnTo>
                  <a:lnTo>
                    <a:pt x="22" y="47"/>
                  </a:lnTo>
                  <a:lnTo>
                    <a:pt x="15" y="50"/>
                  </a:lnTo>
                  <a:lnTo>
                    <a:pt x="9" y="40"/>
                  </a:lnTo>
                  <a:lnTo>
                    <a:pt x="2" y="40"/>
                  </a:lnTo>
                  <a:lnTo>
                    <a:pt x="0" y="20"/>
                  </a:lnTo>
                  <a:lnTo>
                    <a:pt x="22" y="0"/>
                  </a:lnTo>
                  <a:lnTo>
                    <a:pt x="39" y="17"/>
                  </a:lnTo>
                  <a:close/>
                </a:path>
              </a:pathLst>
            </a:custGeom>
            <a:solidFill>
              <a:srgbClr val="D99966"/>
            </a:solidFill>
            <a:ln w="9525">
              <a:noFill/>
              <a:round/>
              <a:headEnd/>
              <a:tailEnd/>
            </a:ln>
          </p:spPr>
          <p:txBody>
            <a:bodyPr/>
            <a:lstStyle/>
            <a:p>
              <a:endParaRPr lang="en-US"/>
            </a:p>
          </p:txBody>
        </p:sp>
        <p:sp>
          <p:nvSpPr>
            <p:cNvPr id="27689" name="Freeform 41"/>
            <p:cNvSpPr>
              <a:spLocks/>
            </p:cNvSpPr>
            <p:nvPr/>
          </p:nvSpPr>
          <p:spPr bwMode="auto">
            <a:xfrm>
              <a:off x="4782" y="2932"/>
              <a:ext cx="302" cy="237"/>
            </a:xfrm>
            <a:custGeom>
              <a:avLst/>
              <a:gdLst>
                <a:gd name="T0" fmla="*/ 177 w 177"/>
                <a:gd name="T1" fmla="*/ 47 h 139"/>
                <a:gd name="T2" fmla="*/ 83 w 177"/>
                <a:gd name="T3" fmla="*/ 67 h 139"/>
                <a:gd name="T4" fmla="*/ 7 w 177"/>
                <a:gd name="T5" fmla="*/ 139 h 139"/>
                <a:gd name="T6" fmla="*/ 0 w 177"/>
                <a:gd name="T7" fmla="*/ 130 h 139"/>
                <a:gd name="T8" fmla="*/ 48 w 177"/>
                <a:gd name="T9" fmla="*/ 44 h 139"/>
                <a:gd name="T10" fmla="*/ 173 w 177"/>
                <a:gd name="T11" fmla="*/ 0 h 139"/>
                <a:gd name="T12" fmla="*/ 177 w 177"/>
                <a:gd name="T13" fmla="*/ 47 h 139"/>
                <a:gd name="T14" fmla="*/ 177 w 177"/>
                <a:gd name="T15" fmla="*/ 47 h 139"/>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139"/>
                <a:gd name="T26" fmla="*/ 177 w 177"/>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139">
                  <a:moveTo>
                    <a:pt x="177" y="47"/>
                  </a:moveTo>
                  <a:lnTo>
                    <a:pt x="83" y="67"/>
                  </a:lnTo>
                  <a:lnTo>
                    <a:pt x="7" y="139"/>
                  </a:lnTo>
                  <a:lnTo>
                    <a:pt x="0" y="130"/>
                  </a:lnTo>
                  <a:lnTo>
                    <a:pt x="48" y="44"/>
                  </a:lnTo>
                  <a:lnTo>
                    <a:pt x="173" y="0"/>
                  </a:lnTo>
                  <a:lnTo>
                    <a:pt x="177" y="47"/>
                  </a:lnTo>
                  <a:close/>
                </a:path>
              </a:pathLst>
            </a:custGeom>
            <a:solidFill>
              <a:srgbClr val="4A697A"/>
            </a:solidFill>
            <a:ln w="9525">
              <a:noFill/>
              <a:round/>
              <a:headEnd/>
              <a:tailEnd/>
            </a:ln>
          </p:spPr>
          <p:txBody>
            <a:bodyPr/>
            <a:lstStyle/>
            <a:p>
              <a:endParaRPr lang="en-US"/>
            </a:p>
          </p:txBody>
        </p:sp>
        <p:sp>
          <p:nvSpPr>
            <p:cNvPr id="27690" name="Freeform 42"/>
            <p:cNvSpPr>
              <a:spLocks/>
            </p:cNvSpPr>
            <p:nvPr/>
          </p:nvSpPr>
          <p:spPr bwMode="auto">
            <a:xfrm>
              <a:off x="4761" y="2905"/>
              <a:ext cx="325" cy="256"/>
            </a:xfrm>
            <a:custGeom>
              <a:avLst/>
              <a:gdLst>
                <a:gd name="T0" fmla="*/ 190 w 190"/>
                <a:gd name="T1" fmla="*/ 3 h 150"/>
                <a:gd name="T2" fmla="*/ 189 w 190"/>
                <a:gd name="T3" fmla="*/ 33 h 150"/>
                <a:gd name="T4" fmla="*/ 95 w 190"/>
                <a:gd name="T5" fmla="*/ 65 h 150"/>
                <a:gd name="T6" fmla="*/ 70 w 190"/>
                <a:gd name="T7" fmla="*/ 76 h 150"/>
                <a:gd name="T8" fmla="*/ 70 w 190"/>
                <a:gd name="T9" fmla="*/ 91 h 150"/>
                <a:gd name="T10" fmla="*/ 12 w 190"/>
                <a:gd name="T11" fmla="*/ 150 h 150"/>
                <a:gd name="T12" fmla="*/ 0 w 190"/>
                <a:gd name="T13" fmla="*/ 145 h 150"/>
                <a:gd name="T14" fmla="*/ 29 w 190"/>
                <a:gd name="T15" fmla="*/ 65 h 150"/>
                <a:gd name="T16" fmla="*/ 135 w 190"/>
                <a:gd name="T17" fmla="*/ 0 h 150"/>
                <a:gd name="T18" fmla="*/ 190 w 190"/>
                <a:gd name="T19" fmla="*/ 3 h 150"/>
                <a:gd name="T20" fmla="*/ 190 w 190"/>
                <a:gd name="T21" fmla="*/ 3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150"/>
                <a:gd name="T35" fmla="*/ 190 w 190"/>
                <a:gd name="T36" fmla="*/ 150 h 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150">
                  <a:moveTo>
                    <a:pt x="190" y="3"/>
                  </a:moveTo>
                  <a:lnTo>
                    <a:pt x="189" y="33"/>
                  </a:lnTo>
                  <a:lnTo>
                    <a:pt x="95" y="65"/>
                  </a:lnTo>
                  <a:lnTo>
                    <a:pt x="70" y="76"/>
                  </a:lnTo>
                  <a:lnTo>
                    <a:pt x="70" y="91"/>
                  </a:lnTo>
                  <a:lnTo>
                    <a:pt x="12" y="150"/>
                  </a:lnTo>
                  <a:lnTo>
                    <a:pt x="0" y="145"/>
                  </a:lnTo>
                  <a:lnTo>
                    <a:pt x="29" y="65"/>
                  </a:lnTo>
                  <a:lnTo>
                    <a:pt x="135" y="0"/>
                  </a:lnTo>
                  <a:lnTo>
                    <a:pt x="190" y="3"/>
                  </a:lnTo>
                  <a:close/>
                </a:path>
              </a:pathLst>
            </a:custGeom>
            <a:solidFill>
              <a:srgbClr val="638091"/>
            </a:solidFill>
            <a:ln w="9525">
              <a:noFill/>
              <a:round/>
              <a:headEnd/>
              <a:tailEnd/>
            </a:ln>
          </p:spPr>
          <p:txBody>
            <a:bodyPr/>
            <a:lstStyle/>
            <a:p>
              <a:endParaRPr lang="en-US"/>
            </a:p>
          </p:txBody>
        </p:sp>
        <p:sp>
          <p:nvSpPr>
            <p:cNvPr id="27691" name="Freeform 43"/>
            <p:cNvSpPr>
              <a:spLocks/>
            </p:cNvSpPr>
            <p:nvPr/>
          </p:nvSpPr>
          <p:spPr bwMode="auto">
            <a:xfrm>
              <a:off x="4744" y="2862"/>
              <a:ext cx="345" cy="290"/>
            </a:xfrm>
            <a:custGeom>
              <a:avLst/>
              <a:gdLst>
                <a:gd name="T0" fmla="*/ 202 w 202"/>
                <a:gd name="T1" fmla="*/ 0 h 170"/>
                <a:gd name="T2" fmla="*/ 199 w 202"/>
                <a:gd name="T3" fmla="*/ 0 h 170"/>
                <a:gd name="T4" fmla="*/ 194 w 202"/>
                <a:gd name="T5" fmla="*/ 0 h 170"/>
                <a:gd name="T6" fmla="*/ 185 w 202"/>
                <a:gd name="T7" fmla="*/ 0 h 170"/>
                <a:gd name="T8" fmla="*/ 174 w 202"/>
                <a:gd name="T9" fmla="*/ 5 h 170"/>
                <a:gd name="T10" fmla="*/ 167 w 202"/>
                <a:gd name="T11" fmla="*/ 5 h 170"/>
                <a:gd name="T12" fmla="*/ 160 w 202"/>
                <a:gd name="T13" fmla="*/ 6 h 170"/>
                <a:gd name="T14" fmla="*/ 152 w 202"/>
                <a:gd name="T15" fmla="*/ 6 h 170"/>
                <a:gd name="T16" fmla="*/ 145 w 202"/>
                <a:gd name="T17" fmla="*/ 11 h 170"/>
                <a:gd name="T18" fmla="*/ 137 w 202"/>
                <a:gd name="T19" fmla="*/ 13 h 170"/>
                <a:gd name="T20" fmla="*/ 129 w 202"/>
                <a:gd name="T21" fmla="*/ 16 h 170"/>
                <a:gd name="T22" fmla="*/ 120 w 202"/>
                <a:gd name="T23" fmla="*/ 21 h 170"/>
                <a:gd name="T24" fmla="*/ 114 w 202"/>
                <a:gd name="T25" fmla="*/ 25 h 170"/>
                <a:gd name="T26" fmla="*/ 104 w 202"/>
                <a:gd name="T27" fmla="*/ 30 h 170"/>
                <a:gd name="T28" fmla="*/ 94 w 202"/>
                <a:gd name="T29" fmla="*/ 33 h 170"/>
                <a:gd name="T30" fmla="*/ 85 w 202"/>
                <a:gd name="T31" fmla="*/ 38 h 170"/>
                <a:gd name="T32" fmla="*/ 77 w 202"/>
                <a:gd name="T33" fmla="*/ 45 h 170"/>
                <a:gd name="T34" fmla="*/ 69 w 202"/>
                <a:gd name="T35" fmla="*/ 50 h 170"/>
                <a:gd name="T36" fmla="*/ 60 w 202"/>
                <a:gd name="T37" fmla="*/ 56 h 170"/>
                <a:gd name="T38" fmla="*/ 52 w 202"/>
                <a:gd name="T39" fmla="*/ 65 h 170"/>
                <a:gd name="T40" fmla="*/ 45 w 202"/>
                <a:gd name="T41" fmla="*/ 75 h 170"/>
                <a:gd name="T42" fmla="*/ 37 w 202"/>
                <a:gd name="T43" fmla="*/ 83 h 170"/>
                <a:gd name="T44" fmla="*/ 30 w 202"/>
                <a:gd name="T45" fmla="*/ 91 h 170"/>
                <a:gd name="T46" fmla="*/ 22 w 202"/>
                <a:gd name="T47" fmla="*/ 101 h 170"/>
                <a:gd name="T48" fmla="*/ 19 w 202"/>
                <a:gd name="T49" fmla="*/ 113 h 170"/>
                <a:gd name="T50" fmla="*/ 12 w 202"/>
                <a:gd name="T51" fmla="*/ 125 h 170"/>
                <a:gd name="T52" fmla="*/ 7 w 202"/>
                <a:gd name="T53" fmla="*/ 138 h 170"/>
                <a:gd name="T54" fmla="*/ 5 w 202"/>
                <a:gd name="T55" fmla="*/ 143 h 170"/>
                <a:gd name="T56" fmla="*/ 4 w 202"/>
                <a:gd name="T57" fmla="*/ 150 h 170"/>
                <a:gd name="T58" fmla="*/ 0 w 202"/>
                <a:gd name="T59" fmla="*/ 158 h 170"/>
                <a:gd name="T60" fmla="*/ 0 w 202"/>
                <a:gd name="T61" fmla="*/ 166 h 170"/>
                <a:gd name="T62" fmla="*/ 12 w 202"/>
                <a:gd name="T63" fmla="*/ 170 h 170"/>
                <a:gd name="T64" fmla="*/ 45 w 202"/>
                <a:gd name="T65" fmla="*/ 110 h 170"/>
                <a:gd name="T66" fmla="*/ 45 w 202"/>
                <a:gd name="T67" fmla="*/ 95 h 170"/>
                <a:gd name="T68" fmla="*/ 110 w 202"/>
                <a:gd name="T69" fmla="*/ 63 h 170"/>
                <a:gd name="T70" fmla="*/ 140 w 202"/>
                <a:gd name="T71" fmla="*/ 38 h 170"/>
                <a:gd name="T72" fmla="*/ 199 w 202"/>
                <a:gd name="T73" fmla="*/ 28 h 170"/>
                <a:gd name="T74" fmla="*/ 202 w 202"/>
                <a:gd name="T75" fmla="*/ 0 h 170"/>
                <a:gd name="T76" fmla="*/ 202 w 202"/>
                <a:gd name="T77" fmla="*/ 0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2"/>
                <a:gd name="T118" fmla="*/ 0 h 170"/>
                <a:gd name="T119" fmla="*/ 202 w 202"/>
                <a:gd name="T120" fmla="*/ 170 h 1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2" h="170">
                  <a:moveTo>
                    <a:pt x="202" y="0"/>
                  </a:moveTo>
                  <a:lnTo>
                    <a:pt x="199" y="0"/>
                  </a:lnTo>
                  <a:lnTo>
                    <a:pt x="194" y="0"/>
                  </a:lnTo>
                  <a:lnTo>
                    <a:pt x="185" y="0"/>
                  </a:lnTo>
                  <a:lnTo>
                    <a:pt x="174" y="5"/>
                  </a:lnTo>
                  <a:lnTo>
                    <a:pt x="167" y="5"/>
                  </a:lnTo>
                  <a:lnTo>
                    <a:pt x="160" y="6"/>
                  </a:lnTo>
                  <a:lnTo>
                    <a:pt x="152" y="6"/>
                  </a:lnTo>
                  <a:lnTo>
                    <a:pt x="145" y="11"/>
                  </a:lnTo>
                  <a:lnTo>
                    <a:pt x="137" y="13"/>
                  </a:lnTo>
                  <a:lnTo>
                    <a:pt x="129" y="16"/>
                  </a:lnTo>
                  <a:lnTo>
                    <a:pt x="120" y="21"/>
                  </a:lnTo>
                  <a:lnTo>
                    <a:pt x="114" y="25"/>
                  </a:lnTo>
                  <a:lnTo>
                    <a:pt x="104" y="30"/>
                  </a:lnTo>
                  <a:lnTo>
                    <a:pt x="94" y="33"/>
                  </a:lnTo>
                  <a:lnTo>
                    <a:pt x="85" y="38"/>
                  </a:lnTo>
                  <a:lnTo>
                    <a:pt x="77" y="45"/>
                  </a:lnTo>
                  <a:lnTo>
                    <a:pt x="69" y="50"/>
                  </a:lnTo>
                  <a:lnTo>
                    <a:pt x="60" y="56"/>
                  </a:lnTo>
                  <a:lnTo>
                    <a:pt x="52" y="65"/>
                  </a:lnTo>
                  <a:lnTo>
                    <a:pt x="45" y="75"/>
                  </a:lnTo>
                  <a:lnTo>
                    <a:pt x="37" y="83"/>
                  </a:lnTo>
                  <a:lnTo>
                    <a:pt x="30" y="91"/>
                  </a:lnTo>
                  <a:lnTo>
                    <a:pt x="22" y="101"/>
                  </a:lnTo>
                  <a:lnTo>
                    <a:pt x="19" y="113"/>
                  </a:lnTo>
                  <a:lnTo>
                    <a:pt x="12" y="125"/>
                  </a:lnTo>
                  <a:lnTo>
                    <a:pt x="7" y="138"/>
                  </a:lnTo>
                  <a:lnTo>
                    <a:pt x="5" y="143"/>
                  </a:lnTo>
                  <a:lnTo>
                    <a:pt x="4" y="150"/>
                  </a:lnTo>
                  <a:lnTo>
                    <a:pt x="0" y="158"/>
                  </a:lnTo>
                  <a:lnTo>
                    <a:pt x="0" y="166"/>
                  </a:lnTo>
                  <a:lnTo>
                    <a:pt x="12" y="170"/>
                  </a:lnTo>
                  <a:lnTo>
                    <a:pt x="45" y="110"/>
                  </a:lnTo>
                  <a:lnTo>
                    <a:pt x="45" y="95"/>
                  </a:lnTo>
                  <a:lnTo>
                    <a:pt x="110" y="63"/>
                  </a:lnTo>
                  <a:lnTo>
                    <a:pt x="140" y="38"/>
                  </a:lnTo>
                  <a:lnTo>
                    <a:pt x="199" y="28"/>
                  </a:lnTo>
                  <a:lnTo>
                    <a:pt x="202" y="0"/>
                  </a:lnTo>
                  <a:close/>
                </a:path>
              </a:pathLst>
            </a:custGeom>
            <a:solidFill>
              <a:srgbClr val="7A94A8"/>
            </a:solidFill>
            <a:ln w="9525">
              <a:noFill/>
              <a:round/>
              <a:headEnd/>
              <a:tailEnd/>
            </a:ln>
          </p:spPr>
          <p:txBody>
            <a:bodyPr/>
            <a:lstStyle/>
            <a:p>
              <a:endParaRPr lang="en-US"/>
            </a:p>
          </p:txBody>
        </p:sp>
        <p:sp>
          <p:nvSpPr>
            <p:cNvPr id="27692" name="Freeform 44"/>
            <p:cNvSpPr>
              <a:spLocks/>
            </p:cNvSpPr>
            <p:nvPr/>
          </p:nvSpPr>
          <p:spPr bwMode="auto">
            <a:xfrm>
              <a:off x="5207" y="3359"/>
              <a:ext cx="423" cy="728"/>
            </a:xfrm>
            <a:custGeom>
              <a:avLst/>
              <a:gdLst>
                <a:gd name="T0" fmla="*/ 46 w 248"/>
                <a:gd name="T1" fmla="*/ 0 h 427"/>
                <a:gd name="T2" fmla="*/ 60 w 248"/>
                <a:gd name="T3" fmla="*/ 62 h 427"/>
                <a:gd name="T4" fmla="*/ 66 w 248"/>
                <a:gd name="T5" fmla="*/ 222 h 427"/>
                <a:gd name="T6" fmla="*/ 210 w 248"/>
                <a:gd name="T7" fmla="*/ 312 h 427"/>
                <a:gd name="T8" fmla="*/ 240 w 248"/>
                <a:gd name="T9" fmla="*/ 357 h 427"/>
                <a:gd name="T10" fmla="*/ 248 w 248"/>
                <a:gd name="T11" fmla="*/ 427 h 427"/>
                <a:gd name="T12" fmla="*/ 188 w 248"/>
                <a:gd name="T13" fmla="*/ 409 h 427"/>
                <a:gd name="T14" fmla="*/ 45 w 248"/>
                <a:gd name="T15" fmla="*/ 309 h 427"/>
                <a:gd name="T16" fmla="*/ 0 w 248"/>
                <a:gd name="T17" fmla="*/ 182 h 427"/>
                <a:gd name="T18" fmla="*/ 8 w 248"/>
                <a:gd name="T19" fmla="*/ 34 h 427"/>
                <a:gd name="T20" fmla="*/ 46 w 248"/>
                <a:gd name="T21" fmla="*/ 0 h 427"/>
                <a:gd name="T22" fmla="*/ 46 w 248"/>
                <a:gd name="T23" fmla="*/ 0 h 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7"/>
                <a:gd name="T38" fmla="*/ 248 w 248"/>
                <a:gd name="T39" fmla="*/ 427 h 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7">
                  <a:moveTo>
                    <a:pt x="46" y="0"/>
                  </a:moveTo>
                  <a:lnTo>
                    <a:pt x="60" y="62"/>
                  </a:lnTo>
                  <a:lnTo>
                    <a:pt x="66" y="222"/>
                  </a:lnTo>
                  <a:lnTo>
                    <a:pt x="210" y="312"/>
                  </a:lnTo>
                  <a:lnTo>
                    <a:pt x="240" y="357"/>
                  </a:lnTo>
                  <a:lnTo>
                    <a:pt x="248" y="427"/>
                  </a:lnTo>
                  <a:lnTo>
                    <a:pt x="188" y="409"/>
                  </a:lnTo>
                  <a:lnTo>
                    <a:pt x="45" y="309"/>
                  </a:lnTo>
                  <a:lnTo>
                    <a:pt x="0" y="182"/>
                  </a:lnTo>
                  <a:lnTo>
                    <a:pt x="8" y="34"/>
                  </a:lnTo>
                  <a:lnTo>
                    <a:pt x="46" y="0"/>
                  </a:lnTo>
                  <a:close/>
                </a:path>
              </a:pathLst>
            </a:custGeom>
            <a:solidFill>
              <a:srgbClr val="A6BF73"/>
            </a:solidFill>
            <a:ln w="9525">
              <a:noFill/>
              <a:round/>
              <a:headEnd/>
              <a:tailEnd/>
            </a:ln>
          </p:spPr>
          <p:txBody>
            <a:bodyPr/>
            <a:lstStyle/>
            <a:p>
              <a:endParaRPr lang="en-US"/>
            </a:p>
          </p:txBody>
        </p:sp>
        <p:sp>
          <p:nvSpPr>
            <p:cNvPr id="27693" name="Freeform 45"/>
            <p:cNvSpPr>
              <a:spLocks/>
            </p:cNvSpPr>
            <p:nvPr/>
          </p:nvSpPr>
          <p:spPr bwMode="auto">
            <a:xfrm>
              <a:off x="5186" y="3382"/>
              <a:ext cx="449" cy="756"/>
            </a:xfrm>
            <a:custGeom>
              <a:avLst/>
              <a:gdLst>
                <a:gd name="T0" fmla="*/ 5 w 263"/>
                <a:gd name="T1" fmla="*/ 68 h 443"/>
                <a:gd name="T2" fmla="*/ 3 w 263"/>
                <a:gd name="T3" fmla="*/ 68 h 443"/>
                <a:gd name="T4" fmla="*/ 3 w 263"/>
                <a:gd name="T5" fmla="*/ 73 h 443"/>
                <a:gd name="T6" fmla="*/ 2 w 263"/>
                <a:gd name="T7" fmla="*/ 78 h 443"/>
                <a:gd name="T8" fmla="*/ 2 w 263"/>
                <a:gd name="T9" fmla="*/ 88 h 443"/>
                <a:gd name="T10" fmla="*/ 0 w 263"/>
                <a:gd name="T11" fmla="*/ 96 h 443"/>
                <a:gd name="T12" fmla="*/ 0 w 263"/>
                <a:gd name="T13" fmla="*/ 111 h 443"/>
                <a:gd name="T14" fmla="*/ 0 w 263"/>
                <a:gd name="T15" fmla="*/ 116 h 443"/>
                <a:gd name="T16" fmla="*/ 0 w 263"/>
                <a:gd name="T17" fmla="*/ 123 h 443"/>
                <a:gd name="T18" fmla="*/ 0 w 263"/>
                <a:gd name="T19" fmla="*/ 131 h 443"/>
                <a:gd name="T20" fmla="*/ 0 w 263"/>
                <a:gd name="T21" fmla="*/ 140 h 443"/>
                <a:gd name="T22" fmla="*/ 0 w 263"/>
                <a:gd name="T23" fmla="*/ 146 h 443"/>
                <a:gd name="T24" fmla="*/ 0 w 263"/>
                <a:gd name="T25" fmla="*/ 155 h 443"/>
                <a:gd name="T26" fmla="*/ 0 w 263"/>
                <a:gd name="T27" fmla="*/ 163 h 443"/>
                <a:gd name="T28" fmla="*/ 2 w 263"/>
                <a:gd name="T29" fmla="*/ 171 h 443"/>
                <a:gd name="T30" fmla="*/ 2 w 263"/>
                <a:gd name="T31" fmla="*/ 180 h 443"/>
                <a:gd name="T32" fmla="*/ 3 w 263"/>
                <a:gd name="T33" fmla="*/ 188 h 443"/>
                <a:gd name="T34" fmla="*/ 5 w 263"/>
                <a:gd name="T35" fmla="*/ 196 h 443"/>
                <a:gd name="T36" fmla="*/ 7 w 263"/>
                <a:gd name="T37" fmla="*/ 206 h 443"/>
                <a:gd name="T38" fmla="*/ 7 w 263"/>
                <a:gd name="T39" fmla="*/ 215 h 443"/>
                <a:gd name="T40" fmla="*/ 10 w 263"/>
                <a:gd name="T41" fmla="*/ 223 h 443"/>
                <a:gd name="T42" fmla="*/ 12 w 263"/>
                <a:gd name="T43" fmla="*/ 231 h 443"/>
                <a:gd name="T44" fmla="*/ 15 w 263"/>
                <a:gd name="T45" fmla="*/ 240 h 443"/>
                <a:gd name="T46" fmla="*/ 18 w 263"/>
                <a:gd name="T47" fmla="*/ 248 h 443"/>
                <a:gd name="T48" fmla="*/ 23 w 263"/>
                <a:gd name="T49" fmla="*/ 256 h 443"/>
                <a:gd name="T50" fmla="*/ 27 w 263"/>
                <a:gd name="T51" fmla="*/ 265 h 443"/>
                <a:gd name="T52" fmla="*/ 32 w 263"/>
                <a:gd name="T53" fmla="*/ 273 h 443"/>
                <a:gd name="T54" fmla="*/ 38 w 263"/>
                <a:gd name="T55" fmla="*/ 288 h 443"/>
                <a:gd name="T56" fmla="*/ 53 w 263"/>
                <a:gd name="T57" fmla="*/ 303 h 443"/>
                <a:gd name="T58" fmla="*/ 58 w 263"/>
                <a:gd name="T59" fmla="*/ 310 h 443"/>
                <a:gd name="T60" fmla="*/ 67 w 263"/>
                <a:gd name="T61" fmla="*/ 318 h 443"/>
                <a:gd name="T62" fmla="*/ 75 w 263"/>
                <a:gd name="T63" fmla="*/ 325 h 443"/>
                <a:gd name="T64" fmla="*/ 85 w 263"/>
                <a:gd name="T65" fmla="*/ 333 h 443"/>
                <a:gd name="T66" fmla="*/ 93 w 263"/>
                <a:gd name="T67" fmla="*/ 340 h 443"/>
                <a:gd name="T68" fmla="*/ 102 w 263"/>
                <a:gd name="T69" fmla="*/ 347 h 443"/>
                <a:gd name="T70" fmla="*/ 112 w 263"/>
                <a:gd name="T71" fmla="*/ 353 h 443"/>
                <a:gd name="T72" fmla="*/ 123 w 263"/>
                <a:gd name="T73" fmla="*/ 362 h 443"/>
                <a:gd name="T74" fmla="*/ 132 w 263"/>
                <a:gd name="T75" fmla="*/ 367 h 443"/>
                <a:gd name="T76" fmla="*/ 142 w 263"/>
                <a:gd name="T77" fmla="*/ 375 h 443"/>
                <a:gd name="T78" fmla="*/ 152 w 263"/>
                <a:gd name="T79" fmla="*/ 382 h 443"/>
                <a:gd name="T80" fmla="*/ 163 w 263"/>
                <a:gd name="T81" fmla="*/ 388 h 443"/>
                <a:gd name="T82" fmla="*/ 172 w 263"/>
                <a:gd name="T83" fmla="*/ 393 h 443"/>
                <a:gd name="T84" fmla="*/ 180 w 263"/>
                <a:gd name="T85" fmla="*/ 398 h 443"/>
                <a:gd name="T86" fmla="*/ 190 w 263"/>
                <a:gd name="T87" fmla="*/ 405 h 443"/>
                <a:gd name="T88" fmla="*/ 200 w 263"/>
                <a:gd name="T89" fmla="*/ 410 h 443"/>
                <a:gd name="T90" fmla="*/ 207 w 263"/>
                <a:gd name="T91" fmla="*/ 413 h 443"/>
                <a:gd name="T92" fmla="*/ 215 w 263"/>
                <a:gd name="T93" fmla="*/ 418 h 443"/>
                <a:gd name="T94" fmla="*/ 223 w 263"/>
                <a:gd name="T95" fmla="*/ 422 h 443"/>
                <a:gd name="T96" fmla="*/ 232 w 263"/>
                <a:gd name="T97" fmla="*/ 428 h 443"/>
                <a:gd name="T98" fmla="*/ 243 w 263"/>
                <a:gd name="T99" fmla="*/ 433 h 443"/>
                <a:gd name="T100" fmla="*/ 253 w 263"/>
                <a:gd name="T101" fmla="*/ 438 h 443"/>
                <a:gd name="T102" fmla="*/ 260 w 263"/>
                <a:gd name="T103" fmla="*/ 442 h 443"/>
                <a:gd name="T104" fmla="*/ 263 w 263"/>
                <a:gd name="T105" fmla="*/ 443 h 443"/>
                <a:gd name="T106" fmla="*/ 260 w 263"/>
                <a:gd name="T107" fmla="*/ 410 h 443"/>
                <a:gd name="T108" fmla="*/ 198 w 263"/>
                <a:gd name="T109" fmla="*/ 380 h 443"/>
                <a:gd name="T110" fmla="*/ 135 w 263"/>
                <a:gd name="T111" fmla="*/ 315 h 443"/>
                <a:gd name="T112" fmla="*/ 62 w 263"/>
                <a:gd name="T113" fmla="*/ 290 h 443"/>
                <a:gd name="T114" fmla="*/ 43 w 263"/>
                <a:gd name="T115" fmla="*/ 191 h 443"/>
                <a:gd name="T116" fmla="*/ 20 w 263"/>
                <a:gd name="T117" fmla="*/ 166 h 443"/>
                <a:gd name="T118" fmla="*/ 42 w 263"/>
                <a:gd name="T119" fmla="*/ 80 h 443"/>
                <a:gd name="T120" fmla="*/ 30 w 263"/>
                <a:gd name="T121" fmla="*/ 0 h 443"/>
                <a:gd name="T122" fmla="*/ 5 w 263"/>
                <a:gd name="T123" fmla="*/ 68 h 443"/>
                <a:gd name="T124" fmla="*/ 5 w 263"/>
                <a:gd name="T125" fmla="*/ 68 h 4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3"/>
                <a:gd name="T190" fmla="*/ 0 h 443"/>
                <a:gd name="T191" fmla="*/ 263 w 263"/>
                <a:gd name="T192" fmla="*/ 443 h 4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3" h="443">
                  <a:moveTo>
                    <a:pt x="5" y="68"/>
                  </a:moveTo>
                  <a:lnTo>
                    <a:pt x="3" y="68"/>
                  </a:lnTo>
                  <a:lnTo>
                    <a:pt x="3" y="73"/>
                  </a:lnTo>
                  <a:lnTo>
                    <a:pt x="2" y="78"/>
                  </a:lnTo>
                  <a:lnTo>
                    <a:pt x="2" y="88"/>
                  </a:lnTo>
                  <a:lnTo>
                    <a:pt x="0" y="96"/>
                  </a:lnTo>
                  <a:lnTo>
                    <a:pt x="0" y="111"/>
                  </a:lnTo>
                  <a:lnTo>
                    <a:pt x="0" y="116"/>
                  </a:lnTo>
                  <a:lnTo>
                    <a:pt x="0" y="123"/>
                  </a:lnTo>
                  <a:lnTo>
                    <a:pt x="0" y="131"/>
                  </a:lnTo>
                  <a:lnTo>
                    <a:pt x="0" y="140"/>
                  </a:lnTo>
                  <a:lnTo>
                    <a:pt x="0" y="146"/>
                  </a:lnTo>
                  <a:lnTo>
                    <a:pt x="0" y="155"/>
                  </a:lnTo>
                  <a:lnTo>
                    <a:pt x="0" y="163"/>
                  </a:lnTo>
                  <a:lnTo>
                    <a:pt x="2" y="171"/>
                  </a:lnTo>
                  <a:lnTo>
                    <a:pt x="2" y="180"/>
                  </a:lnTo>
                  <a:lnTo>
                    <a:pt x="3" y="188"/>
                  </a:lnTo>
                  <a:lnTo>
                    <a:pt x="5" y="196"/>
                  </a:lnTo>
                  <a:lnTo>
                    <a:pt x="7" y="206"/>
                  </a:lnTo>
                  <a:lnTo>
                    <a:pt x="7" y="215"/>
                  </a:lnTo>
                  <a:lnTo>
                    <a:pt x="10" y="223"/>
                  </a:lnTo>
                  <a:lnTo>
                    <a:pt x="12" y="231"/>
                  </a:lnTo>
                  <a:lnTo>
                    <a:pt x="15" y="240"/>
                  </a:lnTo>
                  <a:lnTo>
                    <a:pt x="18" y="248"/>
                  </a:lnTo>
                  <a:lnTo>
                    <a:pt x="23" y="256"/>
                  </a:lnTo>
                  <a:lnTo>
                    <a:pt x="27" y="265"/>
                  </a:lnTo>
                  <a:lnTo>
                    <a:pt x="32" y="273"/>
                  </a:lnTo>
                  <a:lnTo>
                    <a:pt x="38" y="288"/>
                  </a:lnTo>
                  <a:lnTo>
                    <a:pt x="53" y="303"/>
                  </a:lnTo>
                  <a:lnTo>
                    <a:pt x="58" y="310"/>
                  </a:lnTo>
                  <a:lnTo>
                    <a:pt x="67" y="318"/>
                  </a:lnTo>
                  <a:lnTo>
                    <a:pt x="75" y="325"/>
                  </a:lnTo>
                  <a:lnTo>
                    <a:pt x="85" y="333"/>
                  </a:lnTo>
                  <a:lnTo>
                    <a:pt x="93" y="340"/>
                  </a:lnTo>
                  <a:lnTo>
                    <a:pt x="102" y="347"/>
                  </a:lnTo>
                  <a:lnTo>
                    <a:pt x="112" y="353"/>
                  </a:lnTo>
                  <a:lnTo>
                    <a:pt x="123" y="362"/>
                  </a:lnTo>
                  <a:lnTo>
                    <a:pt x="132" y="367"/>
                  </a:lnTo>
                  <a:lnTo>
                    <a:pt x="142" y="375"/>
                  </a:lnTo>
                  <a:lnTo>
                    <a:pt x="152" y="382"/>
                  </a:lnTo>
                  <a:lnTo>
                    <a:pt x="163" y="388"/>
                  </a:lnTo>
                  <a:lnTo>
                    <a:pt x="172" y="393"/>
                  </a:lnTo>
                  <a:lnTo>
                    <a:pt x="180" y="398"/>
                  </a:lnTo>
                  <a:lnTo>
                    <a:pt x="190" y="405"/>
                  </a:lnTo>
                  <a:lnTo>
                    <a:pt x="200" y="410"/>
                  </a:lnTo>
                  <a:lnTo>
                    <a:pt x="207" y="413"/>
                  </a:lnTo>
                  <a:lnTo>
                    <a:pt x="215" y="418"/>
                  </a:lnTo>
                  <a:lnTo>
                    <a:pt x="223" y="422"/>
                  </a:lnTo>
                  <a:lnTo>
                    <a:pt x="232" y="428"/>
                  </a:lnTo>
                  <a:lnTo>
                    <a:pt x="243" y="433"/>
                  </a:lnTo>
                  <a:lnTo>
                    <a:pt x="253" y="438"/>
                  </a:lnTo>
                  <a:lnTo>
                    <a:pt x="260" y="442"/>
                  </a:lnTo>
                  <a:lnTo>
                    <a:pt x="263" y="443"/>
                  </a:lnTo>
                  <a:lnTo>
                    <a:pt x="260" y="410"/>
                  </a:lnTo>
                  <a:lnTo>
                    <a:pt x="198" y="380"/>
                  </a:lnTo>
                  <a:lnTo>
                    <a:pt x="135" y="315"/>
                  </a:lnTo>
                  <a:lnTo>
                    <a:pt x="62" y="290"/>
                  </a:lnTo>
                  <a:lnTo>
                    <a:pt x="43" y="191"/>
                  </a:lnTo>
                  <a:lnTo>
                    <a:pt x="20" y="166"/>
                  </a:lnTo>
                  <a:lnTo>
                    <a:pt x="42" y="80"/>
                  </a:lnTo>
                  <a:lnTo>
                    <a:pt x="30" y="0"/>
                  </a:lnTo>
                  <a:lnTo>
                    <a:pt x="5" y="68"/>
                  </a:lnTo>
                  <a:close/>
                </a:path>
              </a:pathLst>
            </a:custGeom>
            <a:solidFill>
              <a:srgbClr val="C9D496"/>
            </a:solidFill>
            <a:ln w="9525">
              <a:noFill/>
              <a:round/>
              <a:headEnd/>
              <a:tailEnd/>
            </a:ln>
          </p:spPr>
          <p:txBody>
            <a:bodyPr/>
            <a:lstStyle/>
            <a:p>
              <a:endParaRPr lang="en-US"/>
            </a:p>
          </p:txBody>
        </p:sp>
        <p:sp>
          <p:nvSpPr>
            <p:cNvPr id="27694" name="Freeform 46"/>
            <p:cNvSpPr>
              <a:spLocks/>
            </p:cNvSpPr>
            <p:nvPr/>
          </p:nvSpPr>
          <p:spPr bwMode="auto">
            <a:xfrm>
              <a:off x="5268" y="3359"/>
              <a:ext cx="348" cy="620"/>
            </a:xfrm>
            <a:custGeom>
              <a:avLst/>
              <a:gdLst>
                <a:gd name="T0" fmla="*/ 24 w 204"/>
                <a:gd name="T1" fmla="*/ 0 h 364"/>
                <a:gd name="T2" fmla="*/ 37 w 204"/>
                <a:gd name="T3" fmla="*/ 55 h 364"/>
                <a:gd name="T4" fmla="*/ 47 w 204"/>
                <a:gd name="T5" fmla="*/ 225 h 364"/>
                <a:gd name="T6" fmla="*/ 200 w 204"/>
                <a:gd name="T7" fmla="*/ 312 h 364"/>
                <a:gd name="T8" fmla="*/ 204 w 204"/>
                <a:gd name="T9" fmla="*/ 364 h 364"/>
                <a:gd name="T10" fmla="*/ 157 w 204"/>
                <a:gd name="T11" fmla="*/ 324 h 364"/>
                <a:gd name="T12" fmla="*/ 70 w 204"/>
                <a:gd name="T13" fmla="*/ 285 h 364"/>
                <a:gd name="T14" fmla="*/ 19 w 204"/>
                <a:gd name="T15" fmla="*/ 220 h 364"/>
                <a:gd name="T16" fmla="*/ 9 w 204"/>
                <a:gd name="T17" fmla="*/ 137 h 364"/>
                <a:gd name="T18" fmla="*/ 19 w 204"/>
                <a:gd name="T19" fmla="*/ 70 h 364"/>
                <a:gd name="T20" fmla="*/ 0 w 204"/>
                <a:gd name="T21" fmla="*/ 14 h 364"/>
                <a:gd name="T22" fmla="*/ 24 w 204"/>
                <a:gd name="T23" fmla="*/ 0 h 364"/>
                <a:gd name="T24" fmla="*/ 24 w 204"/>
                <a:gd name="T25" fmla="*/ 0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364"/>
                <a:gd name="T41" fmla="*/ 204 w 204"/>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364">
                  <a:moveTo>
                    <a:pt x="24" y="0"/>
                  </a:moveTo>
                  <a:lnTo>
                    <a:pt x="37" y="55"/>
                  </a:lnTo>
                  <a:lnTo>
                    <a:pt x="47" y="225"/>
                  </a:lnTo>
                  <a:lnTo>
                    <a:pt x="200" y="312"/>
                  </a:lnTo>
                  <a:lnTo>
                    <a:pt x="204" y="364"/>
                  </a:lnTo>
                  <a:lnTo>
                    <a:pt x="157" y="324"/>
                  </a:lnTo>
                  <a:lnTo>
                    <a:pt x="70" y="285"/>
                  </a:lnTo>
                  <a:lnTo>
                    <a:pt x="19" y="220"/>
                  </a:lnTo>
                  <a:lnTo>
                    <a:pt x="9" y="137"/>
                  </a:lnTo>
                  <a:lnTo>
                    <a:pt x="19" y="70"/>
                  </a:lnTo>
                  <a:lnTo>
                    <a:pt x="0" y="14"/>
                  </a:lnTo>
                  <a:lnTo>
                    <a:pt x="24" y="0"/>
                  </a:lnTo>
                  <a:close/>
                </a:path>
              </a:pathLst>
            </a:custGeom>
            <a:solidFill>
              <a:srgbClr val="9CB366"/>
            </a:solidFill>
            <a:ln w="9525">
              <a:noFill/>
              <a:round/>
              <a:headEnd/>
              <a:tailEnd/>
            </a:ln>
          </p:spPr>
          <p:txBody>
            <a:bodyPr/>
            <a:lstStyle/>
            <a:p>
              <a:endParaRPr lang="en-US"/>
            </a:p>
          </p:txBody>
        </p:sp>
        <p:sp>
          <p:nvSpPr>
            <p:cNvPr id="27695" name="Freeform 47"/>
            <p:cNvSpPr>
              <a:spLocks/>
            </p:cNvSpPr>
            <p:nvPr/>
          </p:nvSpPr>
          <p:spPr bwMode="auto">
            <a:xfrm>
              <a:off x="5701" y="3016"/>
              <a:ext cx="461" cy="198"/>
            </a:xfrm>
            <a:custGeom>
              <a:avLst/>
              <a:gdLst>
                <a:gd name="T0" fmla="*/ 0 w 270"/>
                <a:gd name="T1" fmla="*/ 88 h 116"/>
                <a:gd name="T2" fmla="*/ 0 w 270"/>
                <a:gd name="T3" fmla="*/ 85 h 116"/>
                <a:gd name="T4" fmla="*/ 3 w 270"/>
                <a:gd name="T5" fmla="*/ 80 h 116"/>
                <a:gd name="T6" fmla="*/ 5 w 270"/>
                <a:gd name="T7" fmla="*/ 71 h 116"/>
                <a:gd name="T8" fmla="*/ 13 w 270"/>
                <a:gd name="T9" fmla="*/ 63 h 116"/>
                <a:gd name="T10" fmla="*/ 20 w 270"/>
                <a:gd name="T11" fmla="*/ 50 h 116"/>
                <a:gd name="T12" fmla="*/ 30 w 270"/>
                <a:gd name="T13" fmla="*/ 40 h 116"/>
                <a:gd name="T14" fmla="*/ 36 w 270"/>
                <a:gd name="T15" fmla="*/ 33 h 116"/>
                <a:gd name="T16" fmla="*/ 43 w 270"/>
                <a:gd name="T17" fmla="*/ 28 h 116"/>
                <a:gd name="T18" fmla="*/ 50 w 270"/>
                <a:gd name="T19" fmla="*/ 23 h 116"/>
                <a:gd name="T20" fmla="*/ 58 w 270"/>
                <a:gd name="T21" fmla="*/ 18 h 116"/>
                <a:gd name="T22" fmla="*/ 65 w 270"/>
                <a:gd name="T23" fmla="*/ 13 h 116"/>
                <a:gd name="T24" fmla="*/ 73 w 270"/>
                <a:gd name="T25" fmla="*/ 10 h 116"/>
                <a:gd name="T26" fmla="*/ 83 w 270"/>
                <a:gd name="T27" fmla="*/ 5 h 116"/>
                <a:gd name="T28" fmla="*/ 93 w 270"/>
                <a:gd name="T29" fmla="*/ 3 h 116"/>
                <a:gd name="T30" fmla="*/ 103 w 270"/>
                <a:gd name="T31" fmla="*/ 1 h 116"/>
                <a:gd name="T32" fmla="*/ 115 w 270"/>
                <a:gd name="T33" fmla="*/ 0 h 116"/>
                <a:gd name="T34" fmla="*/ 126 w 270"/>
                <a:gd name="T35" fmla="*/ 0 h 116"/>
                <a:gd name="T36" fmla="*/ 140 w 270"/>
                <a:gd name="T37" fmla="*/ 1 h 116"/>
                <a:gd name="T38" fmla="*/ 153 w 270"/>
                <a:gd name="T39" fmla="*/ 1 h 116"/>
                <a:gd name="T40" fmla="*/ 168 w 270"/>
                <a:gd name="T41" fmla="*/ 5 h 116"/>
                <a:gd name="T42" fmla="*/ 175 w 270"/>
                <a:gd name="T43" fmla="*/ 6 h 116"/>
                <a:gd name="T44" fmla="*/ 181 w 270"/>
                <a:gd name="T45" fmla="*/ 10 h 116"/>
                <a:gd name="T46" fmla="*/ 190 w 270"/>
                <a:gd name="T47" fmla="*/ 11 h 116"/>
                <a:gd name="T48" fmla="*/ 198 w 270"/>
                <a:gd name="T49" fmla="*/ 16 h 116"/>
                <a:gd name="T50" fmla="*/ 207 w 270"/>
                <a:gd name="T51" fmla="*/ 18 h 116"/>
                <a:gd name="T52" fmla="*/ 215 w 270"/>
                <a:gd name="T53" fmla="*/ 23 h 116"/>
                <a:gd name="T54" fmla="*/ 223 w 270"/>
                <a:gd name="T55" fmla="*/ 26 h 116"/>
                <a:gd name="T56" fmla="*/ 232 w 270"/>
                <a:gd name="T57" fmla="*/ 31 h 116"/>
                <a:gd name="T58" fmla="*/ 240 w 270"/>
                <a:gd name="T59" fmla="*/ 35 h 116"/>
                <a:gd name="T60" fmla="*/ 248 w 270"/>
                <a:gd name="T61" fmla="*/ 43 h 116"/>
                <a:gd name="T62" fmla="*/ 258 w 270"/>
                <a:gd name="T63" fmla="*/ 48 h 116"/>
                <a:gd name="T64" fmla="*/ 270 w 270"/>
                <a:gd name="T65" fmla="*/ 56 h 116"/>
                <a:gd name="T66" fmla="*/ 270 w 270"/>
                <a:gd name="T67" fmla="*/ 68 h 116"/>
                <a:gd name="T68" fmla="*/ 186 w 270"/>
                <a:gd name="T69" fmla="*/ 28 h 116"/>
                <a:gd name="T70" fmla="*/ 146 w 270"/>
                <a:gd name="T71" fmla="*/ 41 h 116"/>
                <a:gd name="T72" fmla="*/ 100 w 270"/>
                <a:gd name="T73" fmla="*/ 31 h 116"/>
                <a:gd name="T74" fmla="*/ 58 w 270"/>
                <a:gd name="T75" fmla="*/ 53 h 116"/>
                <a:gd name="T76" fmla="*/ 63 w 270"/>
                <a:gd name="T77" fmla="*/ 70 h 116"/>
                <a:gd name="T78" fmla="*/ 35 w 270"/>
                <a:gd name="T79" fmla="*/ 116 h 116"/>
                <a:gd name="T80" fmla="*/ 0 w 270"/>
                <a:gd name="T81" fmla="*/ 88 h 116"/>
                <a:gd name="T82" fmla="*/ 0 w 270"/>
                <a:gd name="T83" fmla="*/ 88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0"/>
                <a:gd name="T127" fmla="*/ 0 h 116"/>
                <a:gd name="T128" fmla="*/ 270 w 270"/>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0" h="116">
                  <a:moveTo>
                    <a:pt x="0" y="88"/>
                  </a:moveTo>
                  <a:lnTo>
                    <a:pt x="0" y="85"/>
                  </a:lnTo>
                  <a:lnTo>
                    <a:pt x="3" y="80"/>
                  </a:lnTo>
                  <a:lnTo>
                    <a:pt x="5" y="71"/>
                  </a:lnTo>
                  <a:lnTo>
                    <a:pt x="13" y="63"/>
                  </a:lnTo>
                  <a:lnTo>
                    <a:pt x="20" y="50"/>
                  </a:lnTo>
                  <a:lnTo>
                    <a:pt x="30" y="40"/>
                  </a:lnTo>
                  <a:lnTo>
                    <a:pt x="36" y="33"/>
                  </a:lnTo>
                  <a:lnTo>
                    <a:pt x="43" y="28"/>
                  </a:lnTo>
                  <a:lnTo>
                    <a:pt x="50" y="23"/>
                  </a:lnTo>
                  <a:lnTo>
                    <a:pt x="58" y="18"/>
                  </a:lnTo>
                  <a:lnTo>
                    <a:pt x="65" y="13"/>
                  </a:lnTo>
                  <a:lnTo>
                    <a:pt x="73" y="10"/>
                  </a:lnTo>
                  <a:lnTo>
                    <a:pt x="83" y="5"/>
                  </a:lnTo>
                  <a:lnTo>
                    <a:pt x="93" y="3"/>
                  </a:lnTo>
                  <a:lnTo>
                    <a:pt x="103" y="1"/>
                  </a:lnTo>
                  <a:lnTo>
                    <a:pt x="115" y="0"/>
                  </a:lnTo>
                  <a:lnTo>
                    <a:pt x="126" y="0"/>
                  </a:lnTo>
                  <a:lnTo>
                    <a:pt x="140" y="1"/>
                  </a:lnTo>
                  <a:lnTo>
                    <a:pt x="153" y="1"/>
                  </a:lnTo>
                  <a:lnTo>
                    <a:pt x="168" y="5"/>
                  </a:lnTo>
                  <a:lnTo>
                    <a:pt x="175" y="6"/>
                  </a:lnTo>
                  <a:lnTo>
                    <a:pt x="181" y="10"/>
                  </a:lnTo>
                  <a:lnTo>
                    <a:pt x="190" y="11"/>
                  </a:lnTo>
                  <a:lnTo>
                    <a:pt x="198" y="16"/>
                  </a:lnTo>
                  <a:lnTo>
                    <a:pt x="207" y="18"/>
                  </a:lnTo>
                  <a:lnTo>
                    <a:pt x="215" y="23"/>
                  </a:lnTo>
                  <a:lnTo>
                    <a:pt x="223" y="26"/>
                  </a:lnTo>
                  <a:lnTo>
                    <a:pt x="232" y="31"/>
                  </a:lnTo>
                  <a:lnTo>
                    <a:pt x="240" y="35"/>
                  </a:lnTo>
                  <a:lnTo>
                    <a:pt x="248" y="43"/>
                  </a:lnTo>
                  <a:lnTo>
                    <a:pt x="258" y="48"/>
                  </a:lnTo>
                  <a:lnTo>
                    <a:pt x="270" y="56"/>
                  </a:lnTo>
                  <a:lnTo>
                    <a:pt x="270" y="68"/>
                  </a:lnTo>
                  <a:lnTo>
                    <a:pt x="186" y="28"/>
                  </a:lnTo>
                  <a:lnTo>
                    <a:pt x="146" y="41"/>
                  </a:lnTo>
                  <a:lnTo>
                    <a:pt x="100" y="31"/>
                  </a:lnTo>
                  <a:lnTo>
                    <a:pt x="58" y="53"/>
                  </a:lnTo>
                  <a:lnTo>
                    <a:pt x="63" y="70"/>
                  </a:lnTo>
                  <a:lnTo>
                    <a:pt x="35" y="116"/>
                  </a:lnTo>
                  <a:lnTo>
                    <a:pt x="0" y="88"/>
                  </a:lnTo>
                  <a:close/>
                </a:path>
              </a:pathLst>
            </a:custGeom>
            <a:solidFill>
              <a:srgbClr val="EDDE73"/>
            </a:solidFill>
            <a:ln w="9525">
              <a:noFill/>
              <a:round/>
              <a:headEnd/>
              <a:tailEnd/>
            </a:ln>
          </p:spPr>
          <p:txBody>
            <a:bodyPr/>
            <a:lstStyle/>
            <a:p>
              <a:endParaRPr lang="en-US"/>
            </a:p>
          </p:txBody>
        </p:sp>
        <p:sp>
          <p:nvSpPr>
            <p:cNvPr id="27696" name="Freeform 48"/>
            <p:cNvSpPr>
              <a:spLocks/>
            </p:cNvSpPr>
            <p:nvPr/>
          </p:nvSpPr>
          <p:spPr bwMode="auto">
            <a:xfrm>
              <a:off x="5694" y="3601"/>
              <a:ext cx="405" cy="745"/>
            </a:xfrm>
            <a:custGeom>
              <a:avLst/>
              <a:gdLst>
                <a:gd name="T0" fmla="*/ 115 w 237"/>
                <a:gd name="T1" fmla="*/ 8 h 437"/>
                <a:gd name="T2" fmla="*/ 110 w 237"/>
                <a:gd name="T3" fmla="*/ 205 h 437"/>
                <a:gd name="T4" fmla="*/ 237 w 237"/>
                <a:gd name="T5" fmla="*/ 327 h 437"/>
                <a:gd name="T6" fmla="*/ 197 w 237"/>
                <a:gd name="T7" fmla="*/ 437 h 437"/>
                <a:gd name="T8" fmla="*/ 192 w 237"/>
                <a:gd name="T9" fmla="*/ 437 h 437"/>
                <a:gd name="T10" fmla="*/ 184 w 237"/>
                <a:gd name="T11" fmla="*/ 432 h 437"/>
                <a:gd name="T12" fmla="*/ 177 w 237"/>
                <a:gd name="T13" fmla="*/ 429 h 437"/>
                <a:gd name="T14" fmla="*/ 170 w 237"/>
                <a:gd name="T15" fmla="*/ 427 h 437"/>
                <a:gd name="T16" fmla="*/ 162 w 237"/>
                <a:gd name="T17" fmla="*/ 422 h 437"/>
                <a:gd name="T18" fmla="*/ 155 w 237"/>
                <a:gd name="T19" fmla="*/ 420 h 437"/>
                <a:gd name="T20" fmla="*/ 144 w 237"/>
                <a:gd name="T21" fmla="*/ 414 h 437"/>
                <a:gd name="T22" fmla="*/ 135 w 237"/>
                <a:gd name="T23" fmla="*/ 409 h 437"/>
                <a:gd name="T24" fmla="*/ 125 w 237"/>
                <a:gd name="T25" fmla="*/ 402 h 437"/>
                <a:gd name="T26" fmla="*/ 115 w 237"/>
                <a:gd name="T27" fmla="*/ 395 h 437"/>
                <a:gd name="T28" fmla="*/ 104 w 237"/>
                <a:gd name="T29" fmla="*/ 387 h 437"/>
                <a:gd name="T30" fmla="*/ 95 w 237"/>
                <a:gd name="T31" fmla="*/ 379 h 437"/>
                <a:gd name="T32" fmla="*/ 84 w 237"/>
                <a:gd name="T33" fmla="*/ 367 h 437"/>
                <a:gd name="T34" fmla="*/ 74 w 237"/>
                <a:gd name="T35" fmla="*/ 359 h 437"/>
                <a:gd name="T36" fmla="*/ 64 w 237"/>
                <a:gd name="T37" fmla="*/ 344 h 437"/>
                <a:gd name="T38" fmla="*/ 54 w 237"/>
                <a:gd name="T39" fmla="*/ 332 h 437"/>
                <a:gd name="T40" fmla="*/ 47 w 237"/>
                <a:gd name="T41" fmla="*/ 324 h 437"/>
                <a:gd name="T42" fmla="*/ 44 w 237"/>
                <a:gd name="T43" fmla="*/ 317 h 437"/>
                <a:gd name="T44" fmla="*/ 40 w 237"/>
                <a:gd name="T45" fmla="*/ 309 h 437"/>
                <a:gd name="T46" fmla="*/ 35 w 237"/>
                <a:gd name="T47" fmla="*/ 302 h 437"/>
                <a:gd name="T48" fmla="*/ 32 w 237"/>
                <a:gd name="T49" fmla="*/ 292 h 437"/>
                <a:gd name="T50" fmla="*/ 27 w 237"/>
                <a:gd name="T51" fmla="*/ 284 h 437"/>
                <a:gd name="T52" fmla="*/ 24 w 237"/>
                <a:gd name="T53" fmla="*/ 274 h 437"/>
                <a:gd name="T54" fmla="*/ 20 w 237"/>
                <a:gd name="T55" fmla="*/ 265 h 437"/>
                <a:gd name="T56" fmla="*/ 17 w 237"/>
                <a:gd name="T57" fmla="*/ 255 h 437"/>
                <a:gd name="T58" fmla="*/ 14 w 237"/>
                <a:gd name="T59" fmla="*/ 247 h 437"/>
                <a:gd name="T60" fmla="*/ 10 w 237"/>
                <a:gd name="T61" fmla="*/ 237 h 437"/>
                <a:gd name="T62" fmla="*/ 9 w 237"/>
                <a:gd name="T63" fmla="*/ 227 h 437"/>
                <a:gd name="T64" fmla="*/ 7 w 237"/>
                <a:gd name="T65" fmla="*/ 215 h 437"/>
                <a:gd name="T66" fmla="*/ 5 w 237"/>
                <a:gd name="T67" fmla="*/ 204 h 437"/>
                <a:gd name="T68" fmla="*/ 2 w 237"/>
                <a:gd name="T69" fmla="*/ 192 h 437"/>
                <a:gd name="T70" fmla="*/ 2 w 237"/>
                <a:gd name="T71" fmla="*/ 180 h 437"/>
                <a:gd name="T72" fmla="*/ 0 w 237"/>
                <a:gd name="T73" fmla="*/ 167 h 437"/>
                <a:gd name="T74" fmla="*/ 0 w 237"/>
                <a:gd name="T75" fmla="*/ 153 h 437"/>
                <a:gd name="T76" fmla="*/ 0 w 237"/>
                <a:gd name="T77" fmla="*/ 142 h 437"/>
                <a:gd name="T78" fmla="*/ 2 w 237"/>
                <a:gd name="T79" fmla="*/ 128 h 437"/>
                <a:gd name="T80" fmla="*/ 2 w 237"/>
                <a:gd name="T81" fmla="*/ 113 h 437"/>
                <a:gd name="T82" fmla="*/ 2 w 237"/>
                <a:gd name="T83" fmla="*/ 100 h 437"/>
                <a:gd name="T84" fmla="*/ 4 w 237"/>
                <a:gd name="T85" fmla="*/ 85 h 437"/>
                <a:gd name="T86" fmla="*/ 9 w 237"/>
                <a:gd name="T87" fmla="*/ 72 h 437"/>
                <a:gd name="T88" fmla="*/ 9 w 237"/>
                <a:gd name="T89" fmla="*/ 55 h 437"/>
                <a:gd name="T90" fmla="*/ 12 w 237"/>
                <a:gd name="T91" fmla="*/ 40 h 437"/>
                <a:gd name="T92" fmla="*/ 17 w 237"/>
                <a:gd name="T93" fmla="*/ 23 h 437"/>
                <a:gd name="T94" fmla="*/ 22 w 237"/>
                <a:gd name="T95" fmla="*/ 8 h 437"/>
                <a:gd name="T96" fmla="*/ 55 w 237"/>
                <a:gd name="T97" fmla="*/ 0 h 437"/>
                <a:gd name="T98" fmla="*/ 115 w 237"/>
                <a:gd name="T99" fmla="*/ 8 h 437"/>
                <a:gd name="T100" fmla="*/ 115 w 237"/>
                <a:gd name="T101" fmla="*/ 8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7"/>
                <a:gd name="T154" fmla="*/ 0 h 437"/>
                <a:gd name="T155" fmla="*/ 237 w 237"/>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7" h="437">
                  <a:moveTo>
                    <a:pt x="115" y="8"/>
                  </a:moveTo>
                  <a:lnTo>
                    <a:pt x="110" y="205"/>
                  </a:lnTo>
                  <a:lnTo>
                    <a:pt x="237" y="327"/>
                  </a:lnTo>
                  <a:lnTo>
                    <a:pt x="197" y="437"/>
                  </a:lnTo>
                  <a:lnTo>
                    <a:pt x="192" y="437"/>
                  </a:lnTo>
                  <a:lnTo>
                    <a:pt x="184" y="432"/>
                  </a:lnTo>
                  <a:lnTo>
                    <a:pt x="177" y="429"/>
                  </a:lnTo>
                  <a:lnTo>
                    <a:pt x="170" y="427"/>
                  </a:lnTo>
                  <a:lnTo>
                    <a:pt x="162" y="422"/>
                  </a:lnTo>
                  <a:lnTo>
                    <a:pt x="155" y="420"/>
                  </a:lnTo>
                  <a:lnTo>
                    <a:pt x="144" y="414"/>
                  </a:lnTo>
                  <a:lnTo>
                    <a:pt x="135" y="409"/>
                  </a:lnTo>
                  <a:lnTo>
                    <a:pt x="125" y="402"/>
                  </a:lnTo>
                  <a:lnTo>
                    <a:pt x="115" y="395"/>
                  </a:lnTo>
                  <a:lnTo>
                    <a:pt x="104" y="387"/>
                  </a:lnTo>
                  <a:lnTo>
                    <a:pt x="95" y="379"/>
                  </a:lnTo>
                  <a:lnTo>
                    <a:pt x="84" y="367"/>
                  </a:lnTo>
                  <a:lnTo>
                    <a:pt x="74" y="359"/>
                  </a:lnTo>
                  <a:lnTo>
                    <a:pt x="64" y="344"/>
                  </a:lnTo>
                  <a:lnTo>
                    <a:pt x="54" y="332"/>
                  </a:lnTo>
                  <a:lnTo>
                    <a:pt x="47" y="324"/>
                  </a:lnTo>
                  <a:lnTo>
                    <a:pt x="44" y="317"/>
                  </a:lnTo>
                  <a:lnTo>
                    <a:pt x="40" y="309"/>
                  </a:lnTo>
                  <a:lnTo>
                    <a:pt x="35" y="302"/>
                  </a:lnTo>
                  <a:lnTo>
                    <a:pt x="32" y="292"/>
                  </a:lnTo>
                  <a:lnTo>
                    <a:pt x="27" y="284"/>
                  </a:lnTo>
                  <a:lnTo>
                    <a:pt x="24" y="274"/>
                  </a:lnTo>
                  <a:lnTo>
                    <a:pt x="20" y="265"/>
                  </a:lnTo>
                  <a:lnTo>
                    <a:pt x="17" y="255"/>
                  </a:lnTo>
                  <a:lnTo>
                    <a:pt x="14" y="247"/>
                  </a:lnTo>
                  <a:lnTo>
                    <a:pt x="10" y="237"/>
                  </a:lnTo>
                  <a:lnTo>
                    <a:pt x="9" y="227"/>
                  </a:lnTo>
                  <a:lnTo>
                    <a:pt x="7" y="215"/>
                  </a:lnTo>
                  <a:lnTo>
                    <a:pt x="5" y="204"/>
                  </a:lnTo>
                  <a:lnTo>
                    <a:pt x="2" y="192"/>
                  </a:lnTo>
                  <a:lnTo>
                    <a:pt x="2" y="180"/>
                  </a:lnTo>
                  <a:lnTo>
                    <a:pt x="0" y="167"/>
                  </a:lnTo>
                  <a:lnTo>
                    <a:pt x="0" y="153"/>
                  </a:lnTo>
                  <a:lnTo>
                    <a:pt x="0" y="142"/>
                  </a:lnTo>
                  <a:lnTo>
                    <a:pt x="2" y="128"/>
                  </a:lnTo>
                  <a:lnTo>
                    <a:pt x="2" y="113"/>
                  </a:lnTo>
                  <a:lnTo>
                    <a:pt x="2" y="100"/>
                  </a:lnTo>
                  <a:lnTo>
                    <a:pt x="4" y="85"/>
                  </a:lnTo>
                  <a:lnTo>
                    <a:pt x="9" y="72"/>
                  </a:lnTo>
                  <a:lnTo>
                    <a:pt x="9" y="55"/>
                  </a:lnTo>
                  <a:lnTo>
                    <a:pt x="12" y="40"/>
                  </a:lnTo>
                  <a:lnTo>
                    <a:pt x="17" y="23"/>
                  </a:lnTo>
                  <a:lnTo>
                    <a:pt x="22" y="8"/>
                  </a:lnTo>
                  <a:lnTo>
                    <a:pt x="55" y="0"/>
                  </a:lnTo>
                  <a:lnTo>
                    <a:pt x="115" y="8"/>
                  </a:lnTo>
                  <a:close/>
                </a:path>
              </a:pathLst>
            </a:custGeom>
            <a:solidFill>
              <a:srgbClr val="FFF2CC"/>
            </a:solidFill>
            <a:ln w="9525">
              <a:noFill/>
              <a:round/>
              <a:headEnd/>
              <a:tailEnd/>
            </a:ln>
          </p:spPr>
          <p:txBody>
            <a:bodyPr/>
            <a:lstStyle/>
            <a:p>
              <a:endParaRPr lang="en-US"/>
            </a:p>
          </p:txBody>
        </p:sp>
        <p:sp>
          <p:nvSpPr>
            <p:cNvPr id="27697" name="Freeform 49"/>
            <p:cNvSpPr>
              <a:spLocks/>
            </p:cNvSpPr>
            <p:nvPr/>
          </p:nvSpPr>
          <p:spPr bwMode="auto">
            <a:xfrm>
              <a:off x="5353" y="3553"/>
              <a:ext cx="413" cy="730"/>
            </a:xfrm>
            <a:custGeom>
              <a:avLst/>
              <a:gdLst>
                <a:gd name="T0" fmla="*/ 242 w 242"/>
                <a:gd name="T1" fmla="*/ 28 h 428"/>
                <a:gd name="T2" fmla="*/ 225 w 242"/>
                <a:gd name="T3" fmla="*/ 88 h 428"/>
                <a:gd name="T4" fmla="*/ 97 w 242"/>
                <a:gd name="T5" fmla="*/ 173 h 428"/>
                <a:gd name="T6" fmla="*/ 129 w 242"/>
                <a:gd name="T7" fmla="*/ 428 h 428"/>
                <a:gd name="T8" fmla="*/ 59 w 242"/>
                <a:gd name="T9" fmla="*/ 395 h 428"/>
                <a:gd name="T10" fmla="*/ 0 w 242"/>
                <a:gd name="T11" fmla="*/ 277 h 428"/>
                <a:gd name="T12" fmla="*/ 14 w 242"/>
                <a:gd name="T13" fmla="*/ 125 h 428"/>
                <a:gd name="T14" fmla="*/ 114 w 242"/>
                <a:gd name="T15" fmla="*/ 31 h 428"/>
                <a:gd name="T16" fmla="*/ 174 w 242"/>
                <a:gd name="T17" fmla="*/ 0 h 428"/>
                <a:gd name="T18" fmla="*/ 242 w 242"/>
                <a:gd name="T19" fmla="*/ 28 h 428"/>
                <a:gd name="T20" fmla="*/ 242 w 242"/>
                <a:gd name="T21" fmla="*/ 28 h 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2"/>
                <a:gd name="T34" fmla="*/ 0 h 428"/>
                <a:gd name="T35" fmla="*/ 242 w 242"/>
                <a:gd name="T36" fmla="*/ 428 h 4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2" h="428">
                  <a:moveTo>
                    <a:pt x="242" y="28"/>
                  </a:moveTo>
                  <a:lnTo>
                    <a:pt x="225" y="88"/>
                  </a:lnTo>
                  <a:lnTo>
                    <a:pt x="97" y="173"/>
                  </a:lnTo>
                  <a:lnTo>
                    <a:pt x="129" y="428"/>
                  </a:lnTo>
                  <a:lnTo>
                    <a:pt x="59" y="395"/>
                  </a:lnTo>
                  <a:lnTo>
                    <a:pt x="0" y="277"/>
                  </a:lnTo>
                  <a:lnTo>
                    <a:pt x="14" y="125"/>
                  </a:lnTo>
                  <a:lnTo>
                    <a:pt x="114" y="31"/>
                  </a:lnTo>
                  <a:lnTo>
                    <a:pt x="174" y="0"/>
                  </a:lnTo>
                  <a:lnTo>
                    <a:pt x="242" y="28"/>
                  </a:lnTo>
                  <a:close/>
                </a:path>
              </a:pathLst>
            </a:custGeom>
            <a:solidFill>
              <a:srgbClr val="EDDE73"/>
            </a:solidFill>
            <a:ln w="9525">
              <a:noFill/>
              <a:round/>
              <a:headEnd/>
              <a:tailEnd/>
            </a:ln>
          </p:spPr>
          <p:txBody>
            <a:bodyPr/>
            <a:lstStyle/>
            <a:p>
              <a:endParaRPr lang="en-US"/>
            </a:p>
          </p:txBody>
        </p:sp>
        <p:sp>
          <p:nvSpPr>
            <p:cNvPr id="27698" name="Freeform 50"/>
            <p:cNvSpPr>
              <a:spLocks/>
            </p:cNvSpPr>
            <p:nvPr/>
          </p:nvSpPr>
          <p:spPr bwMode="auto">
            <a:xfrm>
              <a:off x="5331" y="3536"/>
              <a:ext cx="353" cy="703"/>
            </a:xfrm>
            <a:custGeom>
              <a:avLst/>
              <a:gdLst>
                <a:gd name="T0" fmla="*/ 165 w 207"/>
                <a:gd name="T1" fmla="*/ 0 h 412"/>
                <a:gd name="T2" fmla="*/ 162 w 207"/>
                <a:gd name="T3" fmla="*/ 0 h 412"/>
                <a:gd name="T4" fmla="*/ 158 w 207"/>
                <a:gd name="T5" fmla="*/ 1 h 412"/>
                <a:gd name="T6" fmla="*/ 153 w 207"/>
                <a:gd name="T7" fmla="*/ 3 h 412"/>
                <a:gd name="T8" fmla="*/ 147 w 207"/>
                <a:gd name="T9" fmla="*/ 6 h 412"/>
                <a:gd name="T10" fmla="*/ 137 w 207"/>
                <a:gd name="T11" fmla="*/ 10 h 412"/>
                <a:gd name="T12" fmla="*/ 127 w 207"/>
                <a:gd name="T13" fmla="*/ 15 h 412"/>
                <a:gd name="T14" fmla="*/ 117 w 207"/>
                <a:gd name="T15" fmla="*/ 21 h 412"/>
                <a:gd name="T16" fmla="*/ 107 w 207"/>
                <a:gd name="T17" fmla="*/ 30 h 412"/>
                <a:gd name="T18" fmla="*/ 95 w 207"/>
                <a:gd name="T19" fmla="*/ 36 h 412"/>
                <a:gd name="T20" fmla="*/ 82 w 207"/>
                <a:gd name="T21" fmla="*/ 45 h 412"/>
                <a:gd name="T22" fmla="*/ 70 w 207"/>
                <a:gd name="T23" fmla="*/ 53 h 412"/>
                <a:gd name="T24" fmla="*/ 58 w 207"/>
                <a:gd name="T25" fmla="*/ 65 h 412"/>
                <a:gd name="T26" fmla="*/ 47 w 207"/>
                <a:gd name="T27" fmla="*/ 75 h 412"/>
                <a:gd name="T28" fmla="*/ 37 w 207"/>
                <a:gd name="T29" fmla="*/ 88 h 412"/>
                <a:gd name="T30" fmla="*/ 27 w 207"/>
                <a:gd name="T31" fmla="*/ 101 h 412"/>
                <a:gd name="T32" fmla="*/ 20 w 207"/>
                <a:gd name="T33" fmla="*/ 116 h 412"/>
                <a:gd name="T34" fmla="*/ 17 w 207"/>
                <a:gd name="T35" fmla="*/ 121 h 412"/>
                <a:gd name="T36" fmla="*/ 12 w 207"/>
                <a:gd name="T37" fmla="*/ 130 h 412"/>
                <a:gd name="T38" fmla="*/ 10 w 207"/>
                <a:gd name="T39" fmla="*/ 138 h 412"/>
                <a:gd name="T40" fmla="*/ 7 w 207"/>
                <a:gd name="T41" fmla="*/ 148 h 412"/>
                <a:gd name="T42" fmla="*/ 3 w 207"/>
                <a:gd name="T43" fmla="*/ 156 h 412"/>
                <a:gd name="T44" fmla="*/ 2 w 207"/>
                <a:gd name="T45" fmla="*/ 166 h 412"/>
                <a:gd name="T46" fmla="*/ 2 w 207"/>
                <a:gd name="T47" fmla="*/ 176 h 412"/>
                <a:gd name="T48" fmla="*/ 2 w 207"/>
                <a:gd name="T49" fmla="*/ 188 h 412"/>
                <a:gd name="T50" fmla="*/ 2 w 207"/>
                <a:gd name="T51" fmla="*/ 198 h 412"/>
                <a:gd name="T52" fmla="*/ 0 w 207"/>
                <a:gd name="T53" fmla="*/ 208 h 412"/>
                <a:gd name="T54" fmla="*/ 0 w 207"/>
                <a:gd name="T55" fmla="*/ 220 h 412"/>
                <a:gd name="T56" fmla="*/ 2 w 207"/>
                <a:gd name="T57" fmla="*/ 232 h 412"/>
                <a:gd name="T58" fmla="*/ 2 w 207"/>
                <a:gd name="T59" fmla="*/ 243 h 412"/>
                <a:gd name="T60" fmla="*/ 2 w 207"/>
                <a:gd name="T61" fmla="*/ 253 h 412"/>
                <a:gd name="T62" fmla="*/ 2 w 207"/>
                <a:gd name="T63" fmla="*/ 265 h 412"/>
                <a:gd name="T64" fmla="*/ 3 w 207"/>
                <a:gd name="T65" fmla="*/ 277 h 412"/>
                <a:gd name="T66" fmla="*/ 3 w 207"/>
                <a:gd name="T67" fmla="*/ 287 h 412"/>
                <a:gd name="T68" fmla="*/ 5 w 207"/>
                <a:gd name="T69" fmla="*/ 297 h 412"/>
                <a:gd name="T70" fmla="*/ 7 w 207"/>
                <a:gd name="T71" fmla="*/ 307 h 412"/>
                <a:gd name="T72" fmla="*/ 8 w 207"/>
                <a:gd name="T73" fmla="*/ 317 h 412"/>
                <a:gd name="T74" fmla="*/ 8 w 207"/>
                <a:gd name="T75" fmla="*/ 325 h 412"/>
                <a:gd name="T76" fmla="*/ 10 w 207"/>
                <a:gd name="T77" fmla="*/ 335 h 412"/>
                <a:gd name="T78" fmla="*/ 10 w 207"/>
                <a:gd name="T79" fmla="*/ 343 h 412"/>
                <a:gd name="T80" fmla="*/ 13 w 207"/>
                <a:gd name="T81" fmla="*/ 352 h 412"/>
                <a:gd name="T82" fmla="*/ 15 w 207"/>
                <a:gd name="T83" fmla="*/ 365 h 412"/>
                <a:gd name="T84" fmla="*/ 17 w 207"/>
                <a:gd name="T85" fmla="*/ 375 h 412"/>
                <a:gd name="T86" fmla="*/ 18 w 207"/>
                <a:gd name="T87" fmla="*/ 382 h 412"/>
                <a:gd name="T88" fmla="*/ 20 w 207"/>
                <a:gd name="T89" fmla="*/ 385 h 412"/>
                <a:gd name="T90" fmla="*/ 80 w 207"/>
                <a:gd name="T91" fmla="*/ 412 h 412"/>
                <a:gd name="T92" fmla="*/ 25 w 207"/>
                <a:gd name="T93" fmla="*/ 260 h 412"/>
                <a:gd name="T94" fmla="*/ 47 w 207"/>
                <a:gd name="T95" fmla="*/ 223 h 412"/>
                <a:gd name="T96" fmla="*/ 38 w 207"/>
                <a:gd name="T97" fmla="*/ 160 h 412"/>
                <a:gd name="T98" fmla="*/ 115 w 207"/>
                <a:gd name="T99" fmla="*/ 93 h 412"/>
                <a:gd name="T100" fmla="*/ 115 w 207"/>
                <a:gd name="T101" fmla="*/ 66 h 412"/>
                <a:gd name="T102" fmla="*/ 207 w 207"/>
                <a:gd name="T103" fmla="*/ 13 h 412"/>
                <a:gd name="T104" fmla="*/ 165 w 207"/>
                <a:gd name="T105" fmla="*/ 0 h 412"/>
                <a:gd name="T106" fmla="*/ 165 w 207"/>
                <a:gd name="T107" fmla="*/ 0 h 4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7"/>
                <a:gd name="T163" fmla="*/ 0 h 412"/>
                <a:gd name="T164" fmla="*/ 207 w 207"/>
                <a:gd name="T165" fmla="*/ 412 h 4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7" h="412">
                  <a:moveTo>
                    <a:pt x="165" y="0"/>
                  </a:moveTo>
                  <a:lnTo>
                    <a:pt x="162" y="0"/>
                  </a:lnTo>
                  <a:lnTo>
                    <a:pt x="158" y="1"/>
                  </a:lnTo>
                  <a:lnTo>
                    <a:pt x="153" y="3"/>
                  </a:lnTo>
                  <a:lnTo>
                    <a:pt x="147" y="6"/>
                  </a:lnTo>
                  <a:lnTo>
                    <a:pt x="137" y="10"/>
                  </a:lnTo>
                  <a:lnTo>
                    <a:pt x="127" y="15"/>
                  </a:lnTo>
                  <a:lnTo>
                    <a:pt x="117" y="21"/>
                  </a:lnTo>
                  <a:lnTo>
                    <a:pt x="107" y="30"/>
                  </a:lnTo>
                  <a:lnTo>
                    <a:pt x="95" y="36"/>
                  </a:lnTo>
                  <a:lnTo>
                    <a:pt x="82" y="45"/>
                  </a:lnTo>
                  <a:lnTo>
                    <a:pt x="70" y="53"/>
                  </a:lnTo>
                  <a:lnTo>
                    <a:pt x="58" y="65"/>
                  </a:lnTo>
                  <a:lnTo>
                    <a:pt x="47" y="75"/>
                  </a:lnTo>
                  <a:lnTo>
                    <a:pt x="37" y="88"/>
                  </a:lnTo>
                  <a:lnTo>
                    <a:pt x="27" y="101"/>
                  </a:lnTo>
                  <a:lnTo>
                    <a:pt x="20" y="116"/>
                  </a:lnTo>
                  <a:lnTo>
                    <a:pt x="17" y="121"/>
                  </a:lnTo>
                  <a:lnTo>
                    <a:pt x="12" y="130"/>
                  </a:lnTo>
                  <a:lnTo>
                    <a:pt x="10" y="138"/>
                  </a:lnTo>
                  <a:lnTo>
                    <a:pt x="7" y="148"/>
                  </a:lnTo>
                  <a:lnTo>
                    <a:pt x="3" y="156"/>
                  </a:lnTo>
                  <a:lnTo>
                    <a:pt x="2" y="166"/>
                  </a:lnTo>
                  <a:lnTo>
                    <a:pt x="2" y="176"/>
                  </a:lnTo>
                  <a:lnTo>
                    <a:pt x="2" y="188"/>
                  </a:lnTo>
                  <a:lnTo>
                    <a:pt x="2" y="198"/>
                  </a:lnTo>
                  <a:lnTo>
                    <a:pt x="0" y="208"/>
                  </a:lnTo>
                  <a:lnTo>
                    <a:pt x="0" y="220"/>
                  </a:lnTo>
                  <a:lnTo>
                    <a:pt x="2" y="232"/>
                  </a:lnTo>
                  <a:lnTo>
                    <a:pt x="2" y="243"/>
                  </a:lnTo>
                  <a:lnTo>
                    <a:pt x="2" y="253"/>
                  </a:lnTo>
                  <a:lnTo>
                    <a:pt x="2" y="265"/>
                  </a:lnTo>
                  <a:lnTo>
                    <a:pt x="3" y="277"/>
                  </a:lnTo>
                  <a:lnTo>
                    <a:pt x="3" y="287"/>
                  </a:lnTo>
                  <a:lnTo>
                    <a:pt x="5" y="297"/>
                  </a:lnTo>
                  <a:lnTo>
                    <a:pt x="7" y="307"/>
                  </a:lnTo>
                  <a:lnTo>
                    <a:pt x="8" y="317"/>
                  </a:lnTo>
                  <a:lnTo>
                    <a:pt x="8" y="325"/>
                  </a:lnTo>
                  <a:lnTo>
                    <a:pt x="10" y="335"/>
                  </a:lnTo>
                  <a:lnTo>
                    <a:pt x="10" y="343"/>
                  </a:lnTo>
                  <a:lnTo>
                    <a:pt x="13" y="352"/>
                  </a:lnTo>
                  <a:lnTo>
                    <a:pt x="15" y="365"/>
                  </a:lnTo>
                  <a:lnTo>
                    <a:pt x="17" y="375"/>
                  </a:lnTo>
                  <a:lnTo>
                    <a:pt x="18" y="382"/>
                  </a:lnTo>
                  <a:lnTo>
                    <a:pt x="20" y="385"/>
                  </a:lnTo>
                  <a:lnTo>
                    <a:pt x="80" y="412"/>
                  </a:lnTo>
                  <a:lnTo>
                    <a:pt x="25" y="260"/>
                  </a:lnTo>
                  <a:lnTo>
                    <a:pt x="47" y="223"/>
                  </a:lnTo>
                  <a:lnTo>
                    <a:pt x="38" y="160"/>
                  </a:lnTo>
                  <a:lnTo>
                    <a:pt x="115" y="93"/>
                  </a:lnTo>
                  <a:lnTo>
                    <a:pt x="115" y="66"/>
                  </a:lnTo>
                  <a:lnTo>
                    <a:pt x="207" y="13"/>
                  </a:lnTo>
                  <a:lnTo>
                    <a:pt x="165" y="0"/>
                  </a:lnTo>
                  <a:close/>
                </a:path>
              </a:pathLst>
            </a:custGeom>
            <a:solidFill>
              <a:srgbClr val="BDAB2B"/>
            </a:solidFill>
            <a:ln w="9525">
              <a:noFill/>
              <a:round/>
              <a:headEnd/>
              <a:tailEnd/>
            </a:ln>
          </p:spPr>
          <p:txBody>
            <a:bodyPr/>
            <a:lstStyle/>
            <a:p>
              <a:endParaRPr lang="en-US"/>
            </a:p>
          </p:txBody>
        </p:sp>
        <p:sp>
          <p:nvSpPr>
            <p:cNvPr id="27699" name="Freeform 51"/>
            <p:cNvSpPr>
              <a:spLocks/>
            </p:cNvSpPr>
            <p:nvPr/>
          </p:nvSpPr>
          <p:spPr bwMode="auto">
            <a:xfrm>
              <a:off x="5677" y="3246"/>
              <a:ext cx="377" cy="394"/>
            </a:xfrm>
            <a:custGeom>
              <a:avLst/>
              <a:gdLst>
                <a:gd name="T0" fmla="*/ 27 w 221"/>
                <a:gd name="T1" fmla="*/ 218 h 231"/>
                <a:gd name="T2" fmla="*/ 120 w 221"/>
                <a:gd name="T3" fmla="*/ 231 h 231"/>
                <a:gd name="T4" fmla="*/ 221 w 221"/>
                <a:gd name="T5" fmla="*/ 68 h 231"/>
                <a:gd name="T6" fmla="*/ 132 w 221"/>
                <a:gd name="T7" fmla="*/ 0 h 231"/>
                <a:gd name="T8" fmla="*/ 40 w 221"/>
                <a:gd name="T9" fmla="*/ 0 h 231"/>
                <a:gd name="T10" fmla="*/ 0 w 221"/>
                <a:gd name="T11" fmla="*/ 133 h 231"/>
                <a:gd name="T12" fmla="*/ 27 w 221"/>
                <a:gd name="T13" fmla="*/ 218 h 231"/>
                <a:gd name="T14" fmla="*/ 27 w 221"/>
                <a:gd name="T15" fmla="*/ 218 h 231"/>
                <a:gd name="T16" fmla="*/ 0 60000 65536"/>
                <a:gd name="T17" fmla="*/ 0 60000 65536"/>
                <a:gd name="T18" fmla="*/ 0 60000 65536"/>
                <a:gd name="T19" fmla="*/ 0 60000 65536"/>
                <a:gd name="T20" fmla="*/ 0 60000 65536"/>
                <a:gd name="T21" fmla="*/ 0 60000 65536"/>
                <a:gd name="T22" fmla="*/ 0 60000 65536"/>
                <a:gd name="T23" fmla="*/ 0 60000 65536"/>
                <a:gd name="T24" fmla="*/ 0 w 221"/>
                <a:gd name="T25" fmla="*/ 0 h 231"/>
                <a:gd name="T26" fmla="*/ 221 w 221"/>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 h="231">
                  <a:moveTo>
                    <a:pt x="27" y="218"/>
                  </a:moveTo>
                  <a:lnTo>
                    <a:pt x="120" y="231"/>
                  </a:lnTo>
                  <a:lnTo>
                    <a:pt x="221" y="68"/>
                  </a:lnTo>
                  <a:lnTo>
                    <a:pt x="132" y="0"/>
                  </a:lnTo>
                  <a:lnTo>
                    <a:pt x="40" y="0"/>
                  </a:lnTo>
                  <a:lnTo>
                    <a:pt x="0" y="133"/>
                  </a:lnTo>
                  <a:lnTo>
                    <a:pt x="27" y="218"/>
                  </a:lnTo>
                  <a:close/>
                </a:path>
              </a:pathLst>
            </a:custGeom>
            <a:solidFill>
              <a:srgbClr val="F5EBAB"/>
            </a:solidFill>
            <a:ln w="9525">
              <a:noFill/>
              <a:round/>
              <a:headEnd/>
              <a:tailEnd/>
            </a:ln>
          </p:spPr>
          <p:txBody>
            <a:bodyPr/>
            <a:lstStyle/>
            <a:p>
              <a:endParaRPr lang="en-US"/>
            </a:p>
          </p:txBody>
        </p:sp>
        <p:sp>
          <p:nvSpPr>
            <p:cNvPr id="27700" name="Freeform 52"/>
            <p:cNvSpPr>
              <a:spLocks/>
            </p:cNvSpPr>
            <p:nvPr/>
          </p:nvSpPr>
          <p:spPr bwMode="auto">
            <a:xfrm>
              <a:off x="4808" y="3422"/>
              <a:ext cx="349" cy="469"/>
            </a:xfrm>
            <a:custGeom>
              <a:avLst/>
              <a:gdLst>
                <a:gd name="T0" fmla="*/ 173 w 205"/>
                <a:gd name="T1" fmla="*/ 2 h 275"/>
                <a:gd name="T2" fmla="*/ 67 w 205"/>
                <a:gd name="T3" fmla="*/ 12 h 275"/>
                <a:gd name="T4" fmla="*/ 0 w 205"/>
                <a:gd name="T5" fmla="*/ 60 h 275"/>
                <a:gd name="T6" fmla="*/ 0 w 205"/>
                <a:gd name="T7" fmla="*/ 172 h 275"/>
                <a:gd name="T8" fmla="*/ 30 w 205"/>
                <a:gd name="T9" fmla="*/ 257 h 275"/>
                <a:gd name="T10" fmla="*/ 63 w 205"/>
                <a:gd name="T11" fmla="*/ 275 h 275"/>
                <a:gd name="T12" fmla="*/ 72 w 205"/>
                <a:gd name="T13" fmla="*/ 80 h 275"/>
                <a:gd name="T14" fmla="*/ 205 w 205"/>
                <a:gd name="T15" fmla="*/ 43 h 275"/>
                <a:gd name="T16" fmla="*/ 205 w 205"/>
                <a:gd name="T17" fmla="*/ 0 h 275"/>
                <a:gd name="T18" fmla="*/ 173 w 205"/>
                <a:gd name="T19" fmla="*/ 2 h 275"/>
                <a:gd name="T20" fmla="*/ 173 w 205"/>
                <a:gd name="T21" fmla="*/ 2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275"/>
                <a:gd name="T35" fmla="*/ 205 w 205"/>
                <a:gd name="T36" fmla="*/ 275 h 2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275">
                  <a:moveTo>
                    <a:pt x="173" y="2"/>
                  </a:moveTo>
                  <a:lnTo>
                    <a:pt x="67" y="12"/>
                  </a:lnTo>
                  <a:lnTo>
                    <a:pt x="0" y="60"/>
                  </a:lnTo>
                  <a:lnTo>
                    <a:pt x="0" y="172"/>
                  </a:lnTo>
                  <a:lnTo>
                    <a:pt x="30" y="257"/>
                  </a:lnTo>
                  <a:lnTo>
                    <a:pt x="63" y="275"/>
                  </a:lnTo>
                  <a:lnTo>
                    <a:pt x="72" y="80"/>
                  </a:lnTo>
                  <a:lnTo>
                    <a:pt x="205" y="43"/>
                  </a:lnTo>
                  <a:lnTo>
                    <a:pt x="205" y="0"/>
                  </a:lnTo>
                  <a:lnTo>
                    <a:pt x="173" y="2"/>
                  </a:lnTo>
                  <a:close/>
                </a:path>
              </a:pathLst>
            </a:custGeom>
            <a:solidFill>
              <a:srgbClr val="635E1A"/>
            </a:solidFill>
            <a:ln w="9525">
              <a:noFill/>
              <a:round/>
              <a:headEnd/>
              <a:tailEnd/>
            </a:ln>
          </p:spPr>
          <p:txBody>
            <a:bodyPr/>
            <a:lstStyle/>
            <a:p>
              <a:endParaRPr lang="en-US"/>
            </a:p>
          </p:txBody>
        </p:sp>
        <p:sp>
          <p:nvSpPr>
            <p:cNvPr id="27701" name="Freeform 53"/>
            <p:cNvSpPr>
              <a:spLocks/>
            </p:cNvSpPr>
            <p:nvPr/>
          </p:nvSpPr>
          <p:spPr bwMode="auto">
            <a:xfrm>
              <a:off x="4773" y="3401"/>
              <a:ext cx="350" cy="468"/>
            </a:xfrm>
            <a:custGeom>
              <a:avLst/>
              <a:gdLst>
                <a:gd name="T0" fmla="*/ 172 w 205"/>
                <a:gd name="T1" fmla="*/ 7 h 274"/>
                <a:gd name="T2" fmla="*/ 168 w 205"/>
                <a:gd name="T3" fmla="*/ 5 h 274"/>
                <a:gd name="T4" fmla="*/ 158 w 205"/>
                <a:gd name="T5" fmla="*/ 4 h 274"/>
                <a:gd name="T6" fmla="*/ 150 w 205"/>
                <a:gd name="T7" fmla="*/ 2 h 274"/>
                <a:gd name="T8" fmla="*/ 143 w 205"/>
                <a:gd name="T9" fmla="*/ 0 h 274"/>
                <a:gd name="T10" fmla="*/ 133 w 205"/>
                <a:gd name="T11" fmla="*/ 0 h 274"/>
                <a:gd name="T12" fmla="*/ 125 w 205"/>
                <a:gd name="T13" fmla="*/ 0 h 274"/>
                <a:gd name="T14" fmla="*/ 115 w 205"/>
                <a:gd name="T15" fmla="*/ 0 h 274"/>
                <a:gd name="T16" fmla="*/ 103 w 205"/>
                <a:gd name="T17" fmla="*/ 2 h 274"/>
                <a:gd name="T18" fmla="*/ 92 w 205"/>
                <a:gd name="T19" fmla="*/ 4 h 274"/>
                <a:gd name="T20" fmla="*/ 80 w 205"/>
                <a:gd name="T21" fmla="*/ 7 h 274"/>
                <a:gd name="T22" fmla="*/ 68 w 205"/>
                <a:gd name="T23" fmla="*/ 10 h 274"/>
                <a:gd name="T24" fmla="*/ 55 w 205"/>
                <a:gd name="T25" fmla="*/ 15 h 274"/>
                <a:gd name="T26" fmla="*/ 43 w 205"/>
                <a:gd name="T27" fmla="*/ 22 h 274"/>
                <a:gd name="T28" fmla="*/ 32 w 205"/>
                <a:gd name="T29" fmla="*/ 32 h 274"/>
                <a:gd name="T30" fmla="*/ 20 w 205"/>
                <a:gd name="T31" fmla="*/ 42 h 274"/>
                <a:gd name="T32" fmla="*/ 12 w 205"/>
                <a:gd name="T33" fmla="*/ 54 h 274"/>
                <a:gd name="T34" fmla="*/ 7 w 205"/>
                <a:gd name="T35" fmla="*/ 62 h 274"/>
                <a:gd name="T36" fmla="*/ 5 w 205"/>
                <a:gd name="T37" fmla="*/ 70 h 274"/>
                <a:gd name="T38" fmla="*/ 3 w 205"/>
                <a:gd name="T39" fmla="*/ 79 h 274"/>
                <a:gd name="T40" fmla="*/ 3 w 205"/>
                <a:gd name="T41" fmla="*/ 85 h 274"/>
                <a:gd name="T42" fmla="*/ 0 w 205"/>
                <a:gd name="T43" fmla="*/ 94 h 274"/>
                <a:gd name="T44" fmla="*/ 0 w 205"/>
                <a:gd name="T45" fmla="*/ 102 h 274"/>
                <a:gd name="T46" fmla="*/ 0 w 205"/>
                <a:gd name="T47" fmla="*/ 112 h 274"/>
                <a:gd name="T48" fmla="*/ 0 w 205"/>
                <a:gd name="T49" fmla="*/ 122 h 274"/>
                <a:gd name="T50" fmla="*/ 0 w 205"/>
                <a:gd name="T51" fmla="*/ 130 h 274"/>
                <a:gd name="T52" fmla="*/ 0 w 205"/>
                <a:gd name="T53" fmla="*/ 140 h 274"/>
                <a:gd name="T54" fmla="*/ 2 w 205"/>
                <a:gd name="T55" fmla="*/ 149 h 274"/>
                <a:gd name="T56" fmla="*/ 3 w 205"/>
                <a:gd name="T57" fmla="*/ 159 h 274"/>
                <a:gd name="T58" fmla="*/ 3 w 205"/>
                <a:gd name="T59" fmla="*/ 167 h 274"/>
                <a:gd name="T60" fmla="*/ 5 w 205"/>
                <a:gd name="T61" fmla="*/ 175 h 274"/>
                <a:gd name="T62" fmla="*/ 5 w 205"/>
                <a:gd name="T63" fmla="*/ 184 h 274"/>
                <a:gd name="T64" fmla="*/ 7 w 205"/>
                <a:gd name="T65" fmla="*/ 192 h 274"/>
                <a:gd name="T66" fmla="*/ 8 w 205"/>
                <a:gd name="T67" fmla="*/ 199 h 274"/>
                <a:gd name="T68" fmla="*/ 12 w 205"/>
                <a:gd name="T69" fmla="*/ 207 h 274"/>
                <a:gd name="T70" fmla="*/ 13 w 205"/>
                <a:gd name="T71" fmla="*/ 214 h 274"/>
                <a:gd name="T72" fmla="*/ 15 w 205"/>
                <a:gd name="T73" fmla="*/ 220 h 274"/>
                <a:gd name="T74" fmla="*/ 18 w 205"/>
                <a:gd name="T75" fmla="*/ 232 h 274"/>
                <a:gd name="T76" fmla="*/ 20 w 205"/>
                <a:gd name="T77" fmla="*/ 240 h 274"/>
                <a:gd name="T78" fmla="*/ 22 w 205"/>
                <a:gd name="T79" fmla="*/ 245 h 274"/>
                <a:gd name="T80" fmla="*/ 23 w 205"/>
                <a:gd name="T81" fmla="*/ 249 h 274"/>
                <a:gd name="T82" fmla="*/ 55 w 205"/>
                <a:gd name="T83" fmla="*/ 274 h 274"/>
                <a:gd name="T84" fmla="*/ 42 w 205"/>
                <a:gd name="T85" fmla="*/ 189 h 274"/>
                <a:gd name="T86" fmla="*/ 30 w 205"/>
                <a:gd name="T87" fmla="*/ 167 h 274"/>
                <a:gd name="T88" fmla="*/ 25 w 205"/>
                <a:gd name="T89" fmla="*/ 89 h 274"/>
                <a:gd name="T90" fmla="*/ 82 w 205"/>
                <a:gd name="T91" fmla="*/ 32 h 274"/>
                <a:gd name="T92" fmla="*/ 100 w 205"/>
                <a:gd name="T93" fmla="*/ 44 h 274"/>
                <a:gd name="T94" fmla="*/ 125 w 205"/>
                <a:gd name="T95" fmla="*/ 27 h 274"/>
                <a:gd name="T96" fmla="*/ 185 w 205"/>
                <a:gd name="T97" fmla="*/ 25 h 274"/>
                <a:gd name="T98" fmla="*/ 205 w 205"/>
                <a:gd name="T99" fmla="*/ 14 h 274"/>
                <a:gd name="T100" fmla="*/ 172 w 205"/>
                <a:gd name="T101" fmla="*/ 7 h 274"/>
                <a:gd name="T102" fmla="*/ 172 w 205"/>
                <a:gd name="T103" fmla="*/ 7 h 2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5"/>
                <a:gd name="T157" fmla="*/ 0 h 274"/>
                <a:gd name="T158" fmla="*/ 205 w 205"/>
                <a:gd name="T159" fmla="*/ 274 h 2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5" h="274">
                  <a:moveTo>
                    <a:pt x="172" y="7"/>
                  </a:moveTo>
                  <a:lnTo>
                    <a:pt x="168" y="5"/>
                  </a:lnTo>
                  <a:lnTo>
                    <a:pt x="158" y="4"/>
                  </a:lnTo>
                  <a:lnTo>
                    <a:pt x="150" y="2"/>
                  </a:lnTo>
                  <a:lnTo>
                    <a:pt x="143" y="0"/>
                  </a:lnTo>
                  <a:lnTo>
                    <a:pt x="133" y="0"/>
                  </a:lnTo>
                  <a:lnTo>
                    <a:pt x="125" y="0"/>
                  </a:lnTo>
                  <a:lnTo>
                    <a:pt x="115" y="0"/>
                  </a:lnTo>
                  <a:lnTo>
                    <a:pt x="103" y="2"/>
                  </a:lnTo>
                  <a:lnTo>
                    <a:pt x="92" y="4"/>
                  </a:lnTo>
                  <a:lnTo>
                    <a:pt x="80" y="7"/>
                  </a:lnTo>
                  <a:lnTo>
                    <a:pt x="68" y="10"/>
                  </a:lnTo>
                  <a:lnTo>
                    <a:pt x="55" y="15"/>
                  </a:lnTo>
                  <a:lnTo>
                    <a:pt x="43" y="22"/>
                  </a:lnTo>
                  <a:lnTo>
                    <a:pt x="32" y="32"/>
                  </a:lnTo>
                  <a:lnTo>
                    <a:pt x="20" y="42"/>
                  </a:lnTo>
                  <a:lnTo>
                    <a:pt x="12" y="54"/>
                  </a:lnTo>
                  <a:lnTo>
                    <a:pt x="7" y="62"/>
                  </a:lnTo>
                  <a:lnTo>
                    <a:pt x="5" y="70"/>
                  </a:lnTo>
                  <a:lnTo>
                    <a:pt x="3" y="79"/>
                  </a:lnTo>
                  <a:lnTo>
                    <a:pt x="3" y="85"/>
                  </a:lnTo>
                  <a:lnTo>
                    <a:pt x="0" y="94"/>
                  </a:lnTo>
                  <a:lnTo>
                    <a:pt x="0" y="102"/>
                  </a:lnTo>
                  <a:lnTo>
                    <a:pt x="0" y="112"/>
                  </a:lnTo>
                  <a:lnTo>
                    <a:pt x="0" y="122"/>
                  </a:lnTo>
                  <a:lnTo>
                    <a:pt x="0" y="130"/>
                  </a:lnTo>
                  <a:lnTo>
                    <a:pt x="0" y="140"/>
                  </a:lnTo>
                  <a:lnTo>
                    <a:pt x="2" y="149"/>
                  </a:lnTo>
                  <a:lnTo>
                    <a:pt x="3" y="159"/>
                  </a:lnTo>
                  <a:lnTo>
                    <a:pt x="3" y="167"/>
                  </a:lnTo>
                  <a:lnTo>
                    <a:pt x="5" y="175"/>
                  </a:lnTo>
                  <a:lnTo>
                    <a:pt x="5" y="184"/>
                  </a:lnTo>
                  <a:lnTo>
                    <a:pt x="7" y="192"/>
                  </a:lnTo>
                  <a:lnTo>
                    <a:pt x="8" y="199"/>
                  </a:lnTo>
                  <a:lnTo>
                    <a:pt x="12" y="207"/>
                  </a:lnTo>
                  <a:lnTo>
                    <a:pt x="13" y="214"/>
                  </a:lnTo>
                  <a:lnTo>
                    <a:pt x="15" y="220"/>
                  </a:lnTo>
                  <a:lnTo>
                    <a:pt x="18" y="232"/>
                  </a:lnTo>
                  <a:lnTo>
                    <a:pt x="20" y="240"/>
                  </a:lnTo>
                  <a:lnTo>
                    <a:pt x="22" y="245"/>
                  </a:lnTo>
                  <a:lnTo>
                    <a:pt x="23" y="249"/>
                  </a:lnTo>
                  <a:lnTo>
                    <a:pt x="55" y="274"/>
                  </a:lnTo>
                  <a:lnTo>
                    <a:pt x="42" y="189"/>
                  </a:lnTo>
                  <a:lnTo>
                    <a:pt x="30" y="167"/>
                  </a:lnTo>
                  <a:lnTo>
                    <a:pt x="25" y="89"/>
                  </a:lnTo>
                  <a:lnTo>
                    <a:pt x="82" y="32"/>
                  </a:lnTo>
                  <a:lnTo>
                    <a:pt x="100" y="44"/>
                  </a:lnTo>
                  <a:lnTo>
                    <a:pt x="125" y="27"/>
                  </a:lnTo>
                  <a:lnTo>
                    <a:pt x="185" y="25"/>
                  </a:lnTo>
                  <a:lnTo>
                    <a:pt x="205" y="14"/>
                  </a:lnTo>
                  <a:lnTo>
                    <a:pt x="172" y="7"/>
                  </a:lnTo>
                  <a:close/>
                </a:path>
              </a:pathLst>
            </a:custGeom>
            <a:solidFill>
              <a:srgbClr val="757833"/>
            </a:solidFill>
            <a:ln w="9525">
              <a:noFill/>
              <a:round/>
              <a:headEnd/>
              <a:tailEnd/>
            </a:ln>
          </p:spPr>
          <p:txBody>
            <a:bodyPr/>
            <a:lstStyle/>
            <a:p>
              <a:endParaRPr lang="en-US"/>
            </a:p>
          </p:txBody>
        </p:sp>
        <p:sp>
          <p:nvSpPr>
            <p:cNvPr id="27702" name="Freeform 54"/>
            <p:cNvSpPr>
              <a:spLocks/>
            </p:cNvSpPr>
            <p:nvPr/>
          </p:nvSpPr>
          <p:spPr bwMode="auto">
            <a:xfrm>
              <a:off x="4855" y="3425"/>
              <a:ext cx="348" cy="483"/>
            </a:xfrm>
            <a:custGeom>
              <a:avLst/>
              <a:gdLst>
                <a:gd name="T0" fmla="*/ 172 w 204"/>
                <a:gd name="T1" fmla="*/ 0 h 283"/>
                <a:gd name="T2" fmla="*/ 94 w 204"/>
                <a:gd name="T3" fmla="*/ 40 h 283"/>
                <a:gd name="T4" fmla="*/ 52 w 204"/>
                <a:gd name="T5" fmla="*/ 40 h 283"/>
                <a:gd name="T6" fmla="*/ 0 w 204"/>
                <a:gd name="T7" fmla="*/ 76 h 283"/>
                <a:gd name="T8" fmla="*/ 0 w 204"/>
                <a:gd name="T9" fmla="*/ 146 h 283"/>
                <a:gd name="T10" fmla="*/ 24 w 204"/>
                <a:gd name="T11" fmla="*/ 195 h 283"/>
                <a:gd name="T12" fmla="*/ 22 w 204"/>
                <a:gd name="T13" fmla="*/ 265 h 283"/>
                <a:gd name="T14" fmla="*/ 49 w 204"/>
                <a:gd name="T15" fmla="*/ 283 h 283"/>
                <a:gd name="T16" fmla="*/ 64 w 204"/>
                <a:gd name="T17" fmla="*/ 240 h 283"/>
                <a:gd name="T18" fmla="*/ 42 w 204"/>
                <a:gd name="T19" fmla="*/ 83 h 283"/>
                <a:gd name="T20" fmla="*/ 199 w 204"/>
                <a:gd name="T21" fmla="*/ 51 h 283"/>
                <a:gd name="T22" fmla="*/ 204 w 204"/>
                <a:gd name="T23" fmla="*/ 1 h 283"/>
                <a:gd name="T24" fmla="*/ 172 w 204"/>
                <a:gd name="T25" fmla="*/ 0 h 283"/>
                <a:gd name="T26" fmla="*/ 172 w 204"/>
                <a:gd name="T27" fmla="*/ 0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4"/>
                <a:gd name="T43" fmla="*/ 0 h 283"/>
                <a:gd name="T44" fmla="*/ 204 w 204"/>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4" h="283">
                  <a:moveTo>
                    <a:pt x="172" y="0"/>
                  </a:moveTo>
                  <a:lnTo>
                    <a:pt x="94" y="40"/>
                  </a:lnTo>
                  <a:lnTo>
                    <a:pt x="52" y="40"/>
                  </a:lnTo>
                  <a:lnTo>
                    <a:pt x="0" y="76"/>
                  </a:lnTo>
                  <a:lnTo>
                    <a:pt x="0" y="146"/>
                  </a:lnTo>
                  <a:lnTo>
                    <a:pt x="24" y="195"/>
                  </a:lnTo>
                  <a:lnTo>
                    <a:pt x="22" y="265"/>
                  </a:lnTo>
                  <a:lnTo>
                    <a:pt x="49" y="283"/>
                  </a:lnTo>
                  <a:lnTo>
                    <a:pt x="64" y="240"/>
                  </a:lnTo>
                  <a:lnTo>
                    <a:pt x="42" y="83"/>
                  </a:lnTo>
                  <a:lnTo>
                    <a:pt x="199" y="51"/>
                  </a:lnTo>
                  <a:lnTo>
                    <a:pt x="204" y="1"/>
                  </a:lnTo>
                  <a:lnTo>
                    <a:pt x="172" y="0"/>
                  </a:lnTo>
                  <a:close/>
                </a:path>
              </a:pathLst>
            </a:custGeom>
            <a:solidFill>
              <a:srgbClr val="4F4200"/>
            </a:solidFill>
            <a:ln w="9525">
              <a:noFill/>
              <a:round/>
              <a:headEnd/>
              <a:tailEnd/>
            </a:ln>
          </p:spPr>
          <p:txBody>
            <a:bodyPr/>
            <a:lstStyle/>
            <a:p>
              <a:endParaRPr lang="en-US"/>
            </a:p>
          </p:txBody>
        </p:sp>
        <p:sp>
          <p:nvSpPr>
            <p:cNvPr id="27703" name="Freeform 55"/>
            <p:cNvSpPr>
              <a:spLocks/>
            </p:cNvSpPr>
            <p:nvPr/>
          </p:nvSpPr>
          <p:spPr bwMode="auto">
            <a:xfrm>
              <a:off x="4896" y="3401"/>
              <a:ext cx="341" cy="549"/>
            </a:xfrm>
            <a:custGeom>
              <a:avLst/>
              <a:gdLst>
                <a:gd name="T0" fmla="*/ 200 w 200"/>
                <a:gd name="T1" fmla="*/ 0 h 322"/>
                <a:gd name="T2" fmla="*/ 188 w 200"/>
                <a:gd name="T3" fmla="*/ 70 h 322"/>
                <a:gd name="T4" fmla="*/ 25 w 200"/>
                <a:gd name="T5" fmla="*/ 104 h 322"/>
                <a:gd name="T6" fmla="*/ 66 w 200"/>
                <a:gd name="T7" fmla="*/ 322 h 322"/>
                <a:gd name="T8" fmla="*/ 21 w 200"/>
                <a:gd name="T9" fmla="*/ 297 h 322"/>
                <a:gd name="T10" fmla="*/ 21 w 200"/>
                <a:gd name="T11" fmla="*/ 210 h 322"/>
                <a:gd name="T12" fmla="*/ 0 w 200"/>
                <a:gd name="T13" fmla="*/ 172 h 322"/>
                <a:gd name="T14" fmla="*/ 5 w 200"/>
                <a:gd name="T15" fmla="*/ 79 h 322"/>
                <a:gd name="T16" fmla="*/ 106 w 200"/>
                <a:gd name="T17" fmla="*/ 69 h 322"/>
                <a:gd name="T18" fmla="*/ 121 w 200"/>
                <a:gd name="T19" fmla="*/ 50 h 322"/>
                <a:gd name="T20" fmla="*/ 162 w 200"/>
                <a:gd name="T21" fmla="*/ 55 h 322"/>
                <a:gd name="T22" fmla="*/ 165 w 200"/>
                <a:gd name="T23" fmla="*/ 7 h 322"/>
                <a:gd name="T24" fmla="*/ 200 w 200"/>
                <a:gd name="T25" fmla="*/ 0 h 322"/>
                <a:gd name="T26" fmla="*/ 200 w 200"/>
                <a:gd name="T27" fmla="*/ 0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322"/>
                <a:gd name="T44" fmla="*/ 200 w 200"/>
                <a:gd name="T45" fmla="*/ 322 h 3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322">
                  <a:moveTo>
                    <a:pt x="200" y="0"/>
                  </a:moveTo>
                  <a:lnTo>
                    <a:pt x="188" y="70"/>
                  </a:lnTo>
                  <a:lnTo>
                    <a:pt x="25" y="104"/>
                  </a:lnTo>
                  <a:lnTo>
                    <a:pt x="66" y="322"/>
                  </a:lnTo>
                  <a:lnTo>
                    <a:pt x="21" y="297"/>
                  </a:lnTo>
                  <a:lnTo>
                    <a:pt x="21" y="210"/>
                  </a:lnTo>
                  <a:lnTo>
                    <a:pt x="0" y="172"/>
                  </a:lnTo>
                  <a:lnTo>
                    <a:pt x="5" y="79"/>
                  </a:lnTo>
                  <a:lnTo>
                    <a:pt x="106" y="69"/>
                  </a:lnTo>
                  <a:lnTo>
                    <a:pt x="121" y="50"/>
                  </a:lnTo>
                  <a:lnTo>
                    <a:pt x="162" y="55"/>
                  </a:lnTo>
                  <a:lnTo>
                    <a:pt x="165" y="7"/>
                  </a:lnTo>
                  <a:lnTo>
                    <a:pt x="200" y="0"/>
                  </a:lnTo>
                  <a:close/>
                </a:path>
              </a:pathLst>
            </a:custGeom>
            <a:solidFill>
              <a:srgbClr val="473600"/>
            </a:solidFill>
            <a:ln w="9525">
              <a:noFill/>
              <a:round/>
              <a:headEnd/>
              <a:tailEnd/>
            </a:ln>
          </p:spPr>
          <p:txBody>
            <a:bodyPr/>
            <a:lstStyle/>
            <a:p>
              <a:endParaRPr lang="en-US"/>
            </a:p>
          </p:txBody>
        </p:sp>
        <p:sp>
          <p:nvSpPr>
            <p:cNvPr id="27704" name="Freeform 56"/>
            <p:cNvSpPr>
              <a:spLocks/>
            </p:cNvSpPr>
            <p:nvPr/>
          </p:nvSpPr>
          <p:spPr bwMode="auto">
            <a:xfrm>
              <a:off x="5164" y="2599"/>
              <a:ext cx="201" cy="524"/>
            </a:xfrm>
            <a:custGeom>
              <a:avLst/>
              <a:gdLst>
                <a:gd name="T0" fmla="*/ 53 w 118"/>
                <a:gd name="T1" fmla="*/ 307 h 307"/>
                <a:gd name="T2" fmla="*/ 98 w 118"/>
                <a:gd name="T3" fmla="*/ 252 h 307"/>
                <a:gd name="T4" fmla="*/ 118 w 118"/>
                <a:gd name="T5" fmla="*/ 142 h 307"/>
                <a:gd name="T6" fmla="*/ 85 w 118"/>
                <a:gd name="T7" fmla="*/ 55 h 307"/>
                <a:gd name="T8" fmla="*/ 46 w 118"/>
                <a:gd name="T9" fmla="*/ 0 h 307"/>
                <a:gd name="T10" fmla="*/ 38 w 118"/>
                <a:gd name="T11" fmla="*/ 8 h 307"/>
                <a:gd name="T12" fmla="*/ 56 w 118"/>
                <a:gd name="T13" fmla="*/ 80 h 307"/>
                <a:gd name="T14" fmla="*/ 66 w 118"/>
                <a:gd name="T15" fmla="*/ 165 h 307"/>
                <a:gd name="T16" fmla="*/ 0 w 118"/>
                <a:gd name="T17" fmla="*/ 254 h 307"/>
                <a:gd name="T18" fmla="*/ 53 w 118"/>
                <a:gd name="T19" fmla="*/ 307 h 307"/>
                <a:gd name="T20" fmla="*/ 53 w 118"/>
                <a:gd name="T21" fmla="*/ 307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307"/>
                <a:gd name="T35" fmla="*/ 118 w 118"/>
                <a:gd name="T36" fmla="*/ 307 h 3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307">
                  <a:moveTo>
                    <a:pt x="53" y="307"/>
                  </a:moveTo>
                  <a:lnTo>
                    <a:pt x="98" y="252"/>
                  </a:lnTo>
                  <a:lnTo>
                    <a:pt x="118" y="142"/>
                  </a:lnTo>
                  <a:lnTo>
                    <a:pt x="85" y="55"/>
                  </a:lnTo>
                  <a:lnTo>
                    <a:pt x="46" y="0"/>
                  </a:lnTo>
                  <a:lnTo>
                    <a:pt x="38" y="8"/>
                  </a:lnTo>
                  <a:lnTo>
                    <a:pt x="56" y="80"/>
                  </a:lnTo>
                  <a:lnTo>
                    <a:pt x="66" y="165"/>
                  </a:lnTo>
                  <a:lnTo>
                    <a:pt x="0" y="254"/>
                  </a:lnTo>
                  <a:lnTo>
                    <a:pt x="53" y="307"/>
                  </a:lnTo>
                  <a:close/>
                </a:path>
              </a:pathLst>
            </a:custGeom>
            <a:solidFill>
              <a:srgbClr val="757833"/>
            </a:solidFill>
            <a:ln w="9525">
              <a:noFill/>
              <a:round/>
              <a:headEnd/>
              <a:tailEnd/>
            </a:ln>
          </p:spPr>
          <p:txBody>
            <a:bodyPr/>
            <a:lstStyle/>
            <a:p>
              <a:endParaRPr lang="en-US"/>
            </a:p>
          </p:txBody>
        </p:sp>
        <p:sp>
          <p:nvSpPr>
            <p:cNvPr id="27705" name="Freeform 57"/>
            <p:cNvSpPr>
              <a:spLocks/>
            </p:cNvSpPr>
            <p:nvPr/>
          </p:nvSpPr>
          <p:spPr bwMode="auto">
            <a:xfrm>
              <a:off x="5237" y="2599"/>
              <a:ext cx="137" cy="533"/>
            </a:xfrm>
            <a:custGeom>
              <a:avLst/>
              <a:gdLst>
                <a:gd name="T0" fmla="*/ 25 w 80"/>
                <a:gd name="T1" fmla="*/ 312 h 312"/>
                <a:gd name="T2" fmla="*/ 25 w 80"/>
                <a:gd name="T3" fmla="*/ 309 h 312"/>
                <a:gd name="T4" fmla="*/ 33 w 80"/>
                <a:gd name="T5" fmla="*/ 300 h 312"/>
                <a:gd name="T6" fmla="*/ 37 w 80"/>
                <a:gd name="T7" fmla="*/ 294 h 312"/>
                <a:gd name="T8" fmla="*/ 42 w 80"/>
                <a:gd name="T9" fmla="*/ 287 h 312"/>
                <a:gd name="T10" fmla="*/ 48 w 80"/>
                <a:gd name="T11" fmla="*/ 277 h 312"/>
                <a:gd name="T12" fmla="*/ 55 w 80"/>
                <a:gd name="T13" fmla="*/ 269 h 312"/>
                <a:gd name="T14" fmla="*/ 58 w 80"/>
                <a:gd name="T15" fmla="*/ 257 h 312"/>
                <a:gd name="T16" fmla="*/ 65 w 80"/>
                <a:gd name="T17" fmla="*/ 247 h 312"/>
                <a:gd name="T18" fmla="*/ 68 w 80"/>
                <a:gd name="T19" fmla="*/ 234 h 312"/>
                <a:gd name="T20" fmla="*/ 73 w 80"/>
                <a:gd name="T21" fmla="*/ 222 h 312"/>
                <a:gd name="T22" fmla="*/ 77 w 80"/>
                <a:gd name="T23" fmla="*/ 207 h 312"/>
                <a:gd name="T24" fmla="*/ 80 w 80"/>
                <a:gd name="T25" fmla="*/ 192 h 312"/>
                <a:gd name="T26" fmla="*/ 80 w 80"/>
                <a:gd name="T27" fmla="*/ 179 h 312"/>
                <a:gd name="T28" fmla="*/ 80 w 80"/>
                <a:gd name="T29" fmla="*/ 165 h 312"/>
                <a:gd name="T30" fmla="*/ 80 w 80"/>
                <a:gd name="T31" fmla="*/ 157 h 312"/>
                <a:gd name="T32" fmla="*/ 78 w 80"/>
                <a:gd name="T33" fmla="*/ 149 h 312"/>
                <a:gd name="T34" fmla="*/ 77 w 80"/>
                <a:gd name="T35" fmla="*/ 140 h 312"/>
                <a:gd name="T36" fmla="*/ 75 w 80"/>
                <a:gd name="T37" fmla="*/ 134 h 312"/>
                <a:gd name="T38" fmla="*/ 72 w 80"/>
                <a:gd name="T39" fmla="*/ 125 h 312"/>
                <a:gd name="T40" fmla="*/ 72 w 80"/>
                <a:gd name="T41" fmla="*/ 119 h 312"/>
                <a:gd name="T42" fmla="*/ 68 w 80"/>
                <a:gd name="T43" fmla="*/ 110 h 312"/>
                <a:gd name="T44" fmla="*/ 67 w 80"/>
                <a:gd name="T45" fmla="*/ 104 h 312"/>
                <a:gd name="T46" fmla="*/ 62 w 80"/>
                <a:gd name="T47" fmla="*/ 89 h 312"/>
                <a:gd name="T48" fmla="*/ 57 w 80"/>
                <a:gd name="T49" fmla="*/ 74 h 312"/>
                <a:gd name="T50" fmla="*/ 50 w 80"/>
                <a:gd name="T51" fmla="*/ 62 h 312"/>
                <a:gd name="T52" fmla="*/ 45 w 80"/>
                <a:gd name="T53" fmla="*/ 50 h 312"/>
                <a:gd name="T54" fmla="*/ 38 w 80"/>
                <a:gd name="T55" fmla="*/ 38 h 312"/>
                <a:gd name="T56" fmla="*/ 33 w 80"/>
                <a:gd name="T57" fmla="*/ 28 h 312"/>
                <a:gd name="T58" fmla="*/ 27 w 80"/>
                <a:gd name="T59" fmla="*/ 20 h 312"/>
                <a:gd name="T60" fmla="*/ 23 w 80"/>
                <a:gd name="T61" fmla="*/ 13 h 312"/>
                <a:gd name="T62" fmla="*/ 15 w 80"/>
                <a:gd name="T63" fmla="*/ 2 h 312"/>
                <a:gd name="T64" fmla="*/ 13 w 80"/>
                <a:gd name="T65" fmla="*/ 0 h 312"/>
                <a:gd name="T66" fmla="*/ 3 w 80"/>
                <a:gd name="T67" fmla="*/ 0 h 312"/>
                <a:gd name="T68" fmla="*/ 40 w 80"/>
                <a:gd name="T69" fmla="*/ 65 h 312"/>
                <a:gd name="T70" fmla="*/ 40 w 80"/>
                <a:gd name="T71" fmla="*/ 84 h 312"/>
                <a:gd name="T72" fmla="*/ 68 w 80"/>
                <a:gd name="T73" fmla="*/ 140 h 312"/>
                <a:gd name="T74" fmla="*/ 42 w 80"/>
                <a:gd name="T75" fmla="*/ 230 h 312"/>
                <a:gd name="T76" fmla="*/ 47 w 80"/>
                <a:gd name="T77" fmla="*/ 247 h 312"/>
                <a:gd name="T78" fmla="*/ 0 w 80"/>
                <a:gd name="T79" fmla="*/ 294 h 312"/>
                <a:gd name="T80" fmla="*/ 25 w 80"/>
                <a:gd name="T81" fmla="*/ 312 h 312"/>
                <a:gd name="T82" fmla="*/ 25 w 80"/>
                <a:gd name="T83" fmla="*/ 312 h 3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312"/>
                <a:gd name="T128" fmla="*/ 80 w 80"/>
                <a:gd name="T129" fmla="*/ 312 h 3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312">
                  <a:moveTo>
                    <a:pt x="25" y="312"/>
                  </a:moveTo>
                  <a:lnTo>
                    <a:pt x="25" y="309"/>
                  </a:lnTo>
                  <a:lnTo>
                    <a:pt x="33" y="300"/>
                  </a:lnTo>
                  <a:lnTo>
                    <a:pt x="37" y="294"/>
                  </a:lnTo>
                  <a:lnTo>
                    <a:pt x="42" y="287"/>
                  </a:lnTo>
                  <a:lnTo>
                    <a:pt x="48" y="277"/>
                  </a:lnTo>
                  <a:lnTo>
                    <a:pt x="55" y="269"/>
                  </a:lnTo>
                  <a:lnTo>
                    <a:pt x="58" y="257"/>
                  </a:lnTo>
                  <a:lnTo>
                    <a:pt x="65" y="247"/>
                  </a:lnTo>
                  <a:lnTo>
                    <a:pt x="68" y="234"/>
                  </a:lnTo>
                  <a:lnTo>
                    <a:pt x="73" y="222"/>
                  </a:lnTo>
                  <a:lnTo>
                    <a:pt x="77" y="207"/>
                  </a:lnTo>
                  <a:lnTo>
                    <a:pt x="80" y="192"/>
                  </a:lnTo>
                  <a:lnTo>
                    <a:pt x="80" y="179"/>
                  </a:lnTo>
                  <a:lnTo>
                    <a:pt x="80" y="165"/>
                  </a:lnTo>
                  <a:lnTo>
                    <a:pt x="80" y="157"/>
                  </a:lnTo>
                  <a:lnTo>
                    <a:pt x="78" y="149"/>
                  </a:lnTo>
                  <a:lnTo>
                    <a:pt x="77" y="140"/>
                  </a:lnTo>
                  <a:lnTo>
                    <a:pt x="75" y="134"/>
                  </a:lnTo>
                  <a:lnTo>
                    <a:pt x="72" y="125"/>
                  </a:lnTo>
                  <a:lnTo>
                    <a:pt x="72" y="119"/>
                  </a:lnTo>
                  <a:lnTo>
                    <a:pt x="68" y="110"/>
                  </a:lnTo>
                  <a:lnTo>
                    <a:pt x="67" y="104"/>
                  </a:lnTo>
                  <a:lnTo>
                    <a:pt x="62" y="89"/>
                  </a:lnTo>
                  <a:lnTo>
                    <a:pt x="57" y="74"/>
                  </a:lnTo>
                  <a:lnTo>
                    <a:pt x="50" y="62"/>
                  </a:lnTo>
                  <a:lnTo>
                    <a:pt x="45" y="50"/>
                  </a:lnTo>
                  <a:lnTo>
                    <a:pt x="38" y="38"/>
                  </a:lnTo>
                  <a:lnTo>
                    <a:pt x="33" y="28"/>
                  </a:lnTo>
                  <a:lnTo>
                    <a:pt x="27" y="20"/>
                  </a:lnTo>
                  <a:lnTo>
                    <a:pt x="23" y="13"/>
                  </a:lnTo>
                  <a:lnTo>
                    <a:pt x="15" y="2"/>
                  </a:lnTo>
                  <a:lnTo>
                    <a:pt x="13" y="0"/>
                  </a:lnTo>
                  <a:lnTo>
                    <a:pt x="3" y="0"/>
                  </a:lnTo>
                  <a:lnTo>
                    <a:pt x="40" y="65"/>
                  </a:lnTo>
                  <a:lnTo>
                    <a:pt x="40" y="84"/>
                  </a:lnTo>
                  <a:lnTo>
                    <a:pt x="68" y="140"/>
                  </a:lnTo>
                  <a:lnTo>
                    <a:pt x="42" y="230"/>
                  </a:lnTo>
                  <a:lnTo>
                    <a:pt x="47" y="247"/>
                  </a:lnTo>
                  <a:lnTo>
                    <a:pt x="0" y="294"/>
                  </a:lnTo>
                  <a:lnTo>
                    <a:pt x="25" y="312"/>
                  </a:lnTo>
                  <a:close/>
                </a:path>
              </a:pathLst>
            </a:custGeom>
            <a:solidFill>
              <a:srgbClr val="635E1A"/>
            </a:solidFill>
            <a:ln w="9525">
              <a:noFill/>
              <a:round/>
              <a:headEnd/>
              <a:tailEnd/>
            </a:ln>
          </p:spPr>
          <p:txBody>
            <a:bodyPr/>
            <a:lstStyle/>
            <a:p>
              <a:endParaRPr lang="en-US"/>
            </a:p>
          </p:txBody>
        </p:sp>
        <p:sp>
          <p:nvSpPr>
            <p:cNvPr id="27706" name="Freeform 58"/>
            <p:cNvSpPr>
              <a:spLocks/>
            </p:cNvSpPr>
            <p:nvPr/>
          </p:nvSpPr>
          <p:spPr bwMode="auto">
            <a:xfrm>
              <a:off x="5157" y="2611"/>
              <a:ext cx="149" cy="452"/>
            </a:xfrm>
            <a:custGeom>
              <a:avLst/>
              <a:gdLst>
                <a:gd name="T0" fmla="*/ 0 w 87"/>
                <a:gd name="T1" fmla="*/ 233 h 265"/>
                <a:gd name="T2" fmla="*/ 64 w 87"/>
                <a:gd name="T3" fmla="*/ 152 h 265"/>
                <a:gd name="T4" fmla="*/ 37 w 87"/>
                <a:gd name="T5" fmla="*/ 16 h 265"/>
                <a:gd name="T6" fmla="*/ 42 w 87"/>
                <a:gd name="T7" fmla="*/ 0 h 265"/>
                <a:gd name="T8" fmla="*/ 80 w 87"/>
                <a:gd name="T9" fmla="*/ 92 h 265"/>
                <a:gd name="T10" fmla="*/ 74 w 87"/>
                <a:gd name="T11" fmla="*/ 115 h 265"/>
                <a:gd name="T12" fmla="*/ 87 w 87"/>
                <a:gd name="T13" fmla="*/ 128 h 265"/>
                <a:gd name="T14" fmla="*/ 72 w 87"/>
                <a:gd name="T15" fmla="*/ 193 h 265"/>
                <a:gd name="T16" fmla="*/ 50 w 87"/>
                <a:gd name="T17" fmla="*/ 198 h 265"/>
                <a:gd name="T18" fmla="*/ 17 w 87"/>
                <a:gd name="T19" fmla="*/ 265 h 265"/>
                <a:gd name="T20" fmla="*/ 0 w 87"/>
                <a:gd name="T21" fmla="*/ 233 h 265"/>
                <a:gd name="T22" fmla="*/ 0 w 87"/>
                <a:gd name="T23" fmla="*/ 233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265"/>
                <a:gd name="T38" fmla="*/ 87 w 87"/>
                <a:gd name="T39" fmla="*/ 265 h 2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265">
                  <a:moveTo>
                    <a:pt x="0" y="233"/>
                  </a:moveTo>
                  <a:lnTo>
                    <a:pt x="64" y="152"/>
                  </a:lnTo>
                  <a:lnTo>
                    <a:pt x="37" y="16"/>
                  </a:lnTo>
                  <a:lnTo>
                    <a:pt x="42" y="0"/>
                  </a:lnTo>
                  <a:lnTo>
                    <a:pt x="80" y="92"/>
                  </a:lnTo>
                  <a:lnTo>
                    <a:pt x="74" y="115"/>
                  </a:lnTo>
                  <a:lnTo>
                    <a:pt x="87" y="128"/>
                  </a:lnTo>
                  <a:lnTo>
                    <a:pt x="72" y="193"/>
                  </a:lnTo>
                  <a:lnTo>
                    <a:pt x="50" y="198"/>
                  </a:lnTo>
                  <a:lnTo>
                    <a:pt x="17" y="265"/>
                  </a:lnTo>
                  <a:lnTo>
                    <a:pt x="0" y="233"/>
                  </a:lnTo>
                  <a:close/>
                </a:path>
              </a:pathLst>
            </a:custGeom>
            <a:solidFill>
              <a:srgbClr val="8A964D"/>
            </a:solidFill>
            <a:ln w="9525">
              <a:noFill/>
              <a:round/>
              <a:headEnd/>
              <a:tailEnd/>
            </a:ln>
          </p:spPr>
          <p:txBody>
            <a:bodyPr/>
            <a:lstStyle/>
            <a:p>
              <a:endParaRPr lang="en-US"/>
            </a:p>
          </p:txBody>
        </p:sp>
        <p:sp>
          <p:nvSpPr>
            <p:cNvPr id="27707" name="Freeform 59"/>
            <p:cNvSpPr>
              <a:spLocks/>
            </p:cNvSpPr>
            <p:nvPr/>
          </p:nvSpPr>
          <p:spPr bwMode="auto">
            <a:xfrm>
              <a:off x="4547" y="3200"/>
              <a:ext cx="68" cy="77"/>
            </a:xfrm>
            <a:custGeom>
              <a:avLst/>
              <a:gdLst>
                <a:gd name="T0" fmla="*/ 38 w 40"/>
                <a:gd name="T1" fmla="*/ 25 h 45"/>
                <a:gd name="T2" fmla="*/ 40 w 40"/>
                <a:gd name="T3" fmla="*/ 5 h 45"/>
                <a:gd name="T4" fmla="*/ 26 w 40"/>
                <a:gd name="T5" fmla="*/ 0 h 45"/>
                <a:gd name="T6" fmla="*/ 16 w 40"/>
                <a:gd name="T7" fmla="*/ 2 h 45"/>
                <a:gd name="T8" fmla="*/ 18 w 40"/>
                <a:gd name="T9" fmla="*/ 5 h 45"/>
                <a:gd name="T10" fmla="*/ 23 w 40"/>
                <a:gd name="T11" fmla="*/ 7 h 45"/>
                <a:gd name="T12" fmla="*/ 15 w 40"/>
                <a:gd name="T13" fmla="*/ 8 h 45"/>
                <a:gd name="T14" fmla="*/ 3 w 40"/>
                <a:gd name="T15" fmla="*/ 7 h 45"/>
                <a:gd name="T16" fmla="*/ 0 w 40"/>
                <a:gd name="T17" fmla="*/ 13 h 45"/>
                <a:gd name="T18" fmla="*/ 3 w 40"/>
                <a:gd name="T19" fmla="*/ 15 h 45"/>
                <a:gd name="T20" fmla="*/ 0 w 40"/>
                <a:gd name="T21" fmla="*/ 20 h 45"/>
                <a:gd name="T22" fmla="*/ 3 w 40"/>
                <a:gd name="T23" fmla="*/ 25 h 45"/>
                <a:gd name="T24" fmla="*/ 0 w 40"/>
                <a:gd name="T25" fmla="*/ 28 h 45"/>
                <a:gd name="T26" fmla="*/ 8 w 40"/>
                <a:gd name="T27" fmla="*/ 37 h 45"/>
                <a:gd name="T28" fmla="*/ 23 w 40"/>
                <a:gd name="T29" fmla="*/ 45 h 45"/>
                <a:gd name="T30" fmla="*/ 38 w 40"/>
                <a:gd name="T31" fmla="*/ 25 h 45"/>
                <a:gd name="T32" fmla="*/ 38 w 40"/>
                <a:gd name="T33" fmla="*/ 2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5"/>
                <a:gd name="T53" fmla="*/ 40 w 40"/>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5">
                  <a:moveTo>
                    <a:pt x="38" y="25"/>
                  </a:moveTo>
                  <a:lnTo>
                    <a:pt x="40" y="5"/>
                  </a:lnTo>
                  <a:lnTo>
                    <a:pt x="26" y="0"/>
                  </a:lnTo>
                  <a:lnTo>
                    <a:pt x="16" y="2"/>
                  </a:lnTo>
                  <a:lnTo>
                    <a:pt x="18" y="5"/>
                  </a:lnTo>
                  <a:lnTo>
                    <a:pt x="23" y="7"/>
                  </a:lnTo>
                  <a:lnTo>
                    <a:pt x="15" y="8"/>
                  </a:lnTo>
                  <a:lnTo>
                    <a:pt x="3" y="7"/>
                  </a:lnTo>
                  <a:lnTo>
                    <a:pt x="0" y="13"/>
                  </a:lnTo>
                  <a:lnTo>
                    <a:pt x="3" y="15"/>
                  </a:lnTo>
                  <a:lnTo>
                    <a:pt x="0" y="20"/>
                  </a:lnTo>
                  <a:lnTo>
                    <a:pt x="3" y="25"/>
                  </a:lnTo>
                  <a:lnTo>
                    <a:pt x="0" y="28"/>
                  </a:lnTo>
                  <a:lnTo>
                    <a:pt x="8" y="37"/>
                  </a:lnTo>
                  <a:lnTo>
                    <a:pt x="23" y="45"/>
                  </a:lnTo>
                  <a:lnTo>
                    <a:pt x="38" y="25"/>
                  </a:lnTo>
                  <a:close/>
                </a:path>
              </a:pathLst>
            </a:custGeom>
            <a:solidFill>
              <a:srgbClr val="CC804D"/>
            </a:solidFill>
            <a:ln w="9525">
              <a:noFill/>
              <a:round/>
              <a:headEnd/>
              <a:tailEnd/>
            </a:ln>
          </p:spPr>
          <p:txBody>
            <a:bodyPr/>
            <a:lstStyle/>
            <a:p>
              <a:endParaRPr lang="en-US"/>
            </a:p>
          </p:txBody>
        </p:sp>
        <p:sp>
          <p:nvSpPr>
            <p:cNvPr id="27708" name="Freeform 60"/>
            <p:cNvSpPr>
              <a:spLocks/>
            </p:cNvSpPr>
            <p:nvPr/>
          </p:nvSpPr>
          <p:spPr bwMode="auto">
            <a:xfrm>
              <a:off x="5084" y="3004"/>
              <a:ext cx="222" cy="418"/>
            </a:xfrm>
            <a:custGeom>
              <a:avLst/>
              <a:gdLst>
                <a:gd name="T0" fmla="*/ 88 w 130"/>
                <a:gd name="T1" fmla="*/ 245 h 245"/>
                <a:gd name="T2" fmla="*/ 130 w 130"/>
                <a:gd name="T3" fmla="*/ 213 h 245"/>
                <a:gd name="T4" fmla="*/ 117 w 130"/>
                <a:gd name="T5" fmla="*/ 57 h 245"/>
                <a:gd name="T6" fmla="*/ 53 w 130"/>
                <a:gd name="T7" fmla="*/ 0 h 245"/>
                <a:gd name="T8" fmla="*/ 0 w 130"/>
                <a:gd name="T9" fmla="*/ 27 h 245"/>
                <a:gd name="T10" fmla="*/ 23 w 130"/>
                <a:gd name="T11" fmla="*/ 137 h 245"/>
                <a:gd name="T12" fmla="*/ 88 w 130"/>
                <a:gd name="T13" fmla="*/ 245 h 245"/>
                <a:gd name="T14" fmla="*/ 88 w 130"/>
                <a:gd name="T15" fmla="*/ 245 h 245"/>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245"/>
                <a:gd name="T26" fmla="*/ 130 w 130"/>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245">
                  <a:moveTo>
                    <a:pt x="88" y="245"/>
                  </a:moveTo>
                  <a:lnTo>
                    <a:pt x="130" y="213"/>
                  </a:lnTo>
                  <a:lnTo>
                    <a:pt x="117" y="57"/>
                  </a:lnTo>
                  <a:lnTo>
                    <a:pt x="53" y="0"/>
                  </a:lnTo>
                  <a:lnTo>
                    <a:pt x="0" y="27"/>
                  </a:lnTo>
                  <a:lnTo>
                    <a:pt x="23" y="137"/>
                  </a:lnTo>
                  <a:lnTo>
                    <a:pt x="88" y="245"/>
                  </a:lnTo>
                  <a:close/>
                </a:path>
              </a:pathLst>
            </a:custGeom>
            <a:solidFill>
              <a:srgbClr val="8A964D"/>
            </a:solidFill>
            <a:ln w="9525">
              <a:noFill/>
              <a:round/>
              <a:headEnd/>
              <a:tailEnd/>
            </a:ln>
          </p:spPr>
          <p:txBody>
            <a:bodyPr/>
            <a:lstStyle/>
            <a:p>
              <a:endParaRPr lang="en-US"/>
            </a:p>
          </p:txBody>
        </p:sp>
        <p:sp>
          <p:nvSpPr>
            <p:cNvPr id="27709" name="Freeform 61"/>
            <p:cNvSpPr>
              <a:spLocks/>
            </p:cNvSpPr>
            <p:nvPr/>
          </p:nvSpPr>
          <p:spPr bwMode="auto">
            <a:xfrm>
              <a:off x="4983" y="3050"/>
              <a:ext cx="251" cy="385"/>
            </a:xfrm>
            <a:custGeom>
              <a:avLst/>
              <a:gdLst>
                <a:gd name="T0" fmla="*/ 101 w 147"/>
                <a:gd name="T1" fmla="*/ 226 h 226"/>
                <a:gd name="T2" fmla="*/ 147 w 147"/>
                <a:gd name="T3" fmla="*/ 218 h 226"/>
                <a:gd name="T4" fmla="*/ 144 w 147"/>
                <a:gd name="T5" fmla="*/ 133 h 226"/>
                <a:gd name="T6" fmla="*/ 119 w 147"/>
                <a:gd name="T7" fmla="*/ 125 h 226"/>
                <a:gd name="T8" fmla="*/ 111 w 147"/>
                <a:gd name="T9" fmla="*/ 55 h 226"/>
                <a:gd name="T10" fmla="*/ 55 w 147"/>
                <a:gd name="T11" fmla="*/ 0 h 226"/>
                <a:gd name="T12" fmla="*/ 0 w 147"/>
                <a:gd name="T13" fmla="*/ 38 h 226"/>
                <a:gd name="T14" fmla="*/ 9 w 147"/>
                <a:gd name="T15" fmla="*/ 115 h 226"/>
                <a:gd name="T16" fmla="*/ 55 w 147"/>
                <a:gd name="T17" fmla="*/ 203 h 226"/>
                <a:gd name="T18" fmla="*/ 101 w 147"/>
                <a:gd name="T19" fmla="*/ 226 h 226"/>
                <a:gd name="T20" fmla="*/ 101 w 147"/>
                <a:gd name="T21" fmla="*/ 226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
                <a:gd name="T34" fmla="*/ 0 h 226"/>
                <a:gd name="T35" fmla="*/ 147 w 147"/>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 h="226">
                  <a:moveTo>
                    <a:pt x="101" y="226"/>
                  </a:moveTo>
                  <a:lnTo>
                    <a:pt x="147" y="218"/>
                  </a:lnTo>
                  <a:lnTo>
                    <a:pt x="144" y="133"/>
                  </a:lnTo>
                  <a:lnTo>
                    <a:pt x="119" y="125"/>
                  </a:lnTo>
                  <a:lnTo>
                    <a:pt x="111" y="55"/>
                  </a:lnTo>
                  <a:lnTo>
                    <a:pt x="55" y="0"/>
                  </a:lnTo>
                  <a:lnTo>
                    <a:pt x="0" y="38"/>
                  </a:lnTo>
                  <a:lnTo>
                    <a:pt x="9" y="115"/>
                  </a:lnTo>
                  <a:lnTo>
                    <a:pt x="55" y="203"/>
                  </a:lnTo>
                  <a:lnTo>
                    <a:pt x="101" y="226"/>
                  </a:lnTo>
                  <a:close/>
                </a:path>
              </a:pathLst>
            </a:custGeom>
            <a:solidFill>
              <a:srgbClr val="757833"/>
            </a:solidFill>
            <a:ln w="9525">
              <a:noFill/>
              <a:round/>
              <a:headEnd/>
              <a:tailEnd/>
            </a:ln>
          </p:spPr>
          <p:txBody>
            <a:bodyPr/>
            <a:lstStyle/>
            <a:p>
              <a:endParaRPr lang="en-US"/>
            </a:p>
          </p:txBody>
        </p:sp>
        <p:sp>
          <p:nvSpPr>
            <p:cNvPr id="27710" name="Freeform 62"/>
            <p:cNvSpPr>
              <a:spLocks/>
            </p:cNvSpPr>
            <p:nvPr/>
          </p:nvSpPr>
          <p:spPr bwMode="auto">
            <a:xfrm>
              <a:off x="4905" y="3115"/>
              <a:ext cx="250" cy="320"/>
            </a:xfrm>
            <a:custGeom>
              <a:avLst/>
              <a:gdLst>
                <a:gd name="T0" fmla="*/ 93 w 147"/>
                <a:gd name="T1" fmla="*/ 180 h 188"/>
                <a:gd name="T2" fmla="*/ 35 w 147"/>
                <a:gd name="T3" fmla="*/ 112 h 188"/>
                <a:gd name="T4" fmla="*/ 0 w 147"/>
                <a:gd name="T5" fmla="*/ 27 h 188"/>
                <a:gd name="T6" fmla="*/ 46 w 147"/>
                <a:gd name="T7" fmla="*/ 0 h 188"/>
                <a:gd name="T8" fmla="*/ 65 w 147"/>
                <a:gd name="T9" fmla="*/ 52 h 188"/>
                <a:gd name="T10" fmla="*/ 78 w 147"/>
                <a:gd name="T11" fmla="*/ 53 h 188"/>
                <a:gd name="T12" fmla="*/ 110 w 147"/>
                <a:gd name="T13" fmla="*/ 110 h 188"/>
                <a:gd name="T14" fmla="*/ 106 w 147"/>
                <a:gd name="T15" fmla="*/ 135 h 188"/>
                <a:gd name="T16" fmla="*/ 147 w 147"/>
                <a:gd name="T17" fmla="*/ 188 h 188"/>
                <a:gd name="T18" fmla="*/ 93 w 147"/>
                <a:gd name="T19" fmla="*/ 180 h 188"/>
                <a:gd name="T20" fmla="*/ 93 w 147"/>
                <a:gd name="T21" fmla="*/ 180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
                <a:gd name="T34" fmla="*/ 0 h 188"/>
                <a:gd name="T35" fmla="*/ 147 w 147"/>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 h="188">
                  <a:moveTo>
                    <a:pt x="93" y="180"/>
                  </a:moveTo>
                  <a:lnTo>
                    <a:pt x="35" y="112"/>
                  </a:lnTo>
                  <a:lnTo>
                    <a:pt x="0" y="27"/>
                  </a:lnTo>
                  <a:lnTo>
                    <a:pt x="46" y="0"/>
                  </a:lnTo>
                  <a:lnTo>
                    <a:pt x="65" y="52"/>
                  </a:lnTo>
                  <a:lnTo>
                    <a:pt x="78" y="53"/>
                  </a:lnTo>
                  <a:lnTo>
                    <a:pt x="110" y="110"/>
                  </a:lnTo>
                  <a:lnTo>
                    <a:pt x="106" y="135"/>
                  </a:lnTo>
                  <a:lnTo>
                    <a:pt x="147" y="188"/>
                  </a:lnTo>
                  <a:lnTo>
                    <a:pt x="93" y="180"/>
                  </a:lnTo>
                  <a:close/>
                </a:path>
              </a:pathLst>
            </a:custGeom>
            <a:solidFill>
              <a:srgbClr val="635E1A"/>
            </a:solidFill>
            <a:ln w="9525">
              <a:noFill/>
              <a:round/>
              <a:headEnd/>
              <a:tailEnd/>
            </a:ln>
          </p:spPr>
          <p:txBody>
            <a:bodyPr/>
            <a:lstStyle/>
            <a:p>
              <a:endParaRPr lang="en-US"/>
            </a:p>
          </p:txBody>
        </p:sp>
        <p:sp>
          <p:nvSpPr>
            <p:cNvPr id="27711" name="Freeform 63"/>
            <p:cNvSpPr>
              <a:spLocks/>
            </p:cNvSpPr>
            <p:nvPr/>
          </p:nvSpPr>
          <p:spPr bwMode="auto">
            <a:xfrm>
              <a:off x="4582" y="3166"/>
              <a:ext cx="384" cy="210"/>
            </a:xfrm>
            <a:custGeom>
              <a:avLst/>
              <a:gdLst>
                <a:gd name="T0" fmla="*/ 225 w 225"/>
                <a:gd name="T1" fmla="*/ 17 h 123"/>
                <a:gd name="T2" fmla="*/ 212 w 225"/>
                <a:gd name="T3" fmla="*/ 0 h 123"/>
                <a:gd name="T4" fmla="*/ 170 w 225"/>
                <a:gd name="T5" fmla="*/ 20 h 123"/>
                <a:gd name="T6" fmla="*/ 110 w 225"/>
                <a:gd name="T7" fmla="*/ 80 h 123"/>
                <a:gd name="T8" fmla="*/ 60 w 225"/>
                <a:gd name="T9" fmla="*/ 63 h 123"/>
                <a:gd name="T10" fmla="*/ 24 w 225"/>
                <a:gd name="T11" fmla="*/ 47 h 123"/>
                <a:gd name="T12" fmla="*/ 2 w 225"/>
                <a:gd name="T13" fmla="*/ 45 h 123"/>
                <a:gd name="T14" fmla="*/ 0 w 225"/>
                <a:gd name="T15" fmla="*/ 48 h 123"/>
                <a:gd name="T16" fmla="*/ 20 w 225"/>
                <a:gd name="T17" fmla="*/ 85 h 123"/>
                <a:gd name="T18" fmla="*/ 82 w 225"/>
                <a:gd name="T19" fmla="*/ 123 h 123"/>
                <a:gd name="T20" fmla="*/ 159 w 225"/>
                <a:gd name="T21" fmla="*/ 110 h 123"/>
                <a:gd name="T22" fmla="*/ 225 w 225"/>
                <a:gd name="T23" fmla="*/ 17 h 123"/>
                <a:gd name="T24" fmla="*/ 225 w 225"/>
                <a:gd name="T25" fmla="*/ 17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123"/>
                <a:gd name="T41" fmla="*/ 225 w 225"/>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123">
                  <a:moveTo>
                    <a:pt x="225" y="17"/>
                  </a:moveTo>
                  <a:lnTo>
                    <a:pt x="212" y="0"/>
                  </a:lnTo>
                  <a:lnTo>
                    <a:pt x="170" y="20"/>
                  </a:lnTo>
                  <a:lnTo>
                    <a:pt x="110" y="80"/>
                  </a:lnTo>
                  <a:lnTo>
                    <a:pt x="60" y="63"/>
                  </a:lnTo>
                  <a:lnTo>
                    <a:pt x="24" y="47"/>
                  </a:lnTo>
                  <a:lnTo>
                    <a:pt x="2" y="45"/>
                  </a:lnTo>
                  <a:lnTo>
                    <a:pt x="0" y="48"/>
                  </a:lnTo>
                  <a:lnTo>
                    <a:pt x="20" y="85"/>
                  </a:lnTo>
                  <a:lnTo>
                    <a:pt x="82" y="123"/>
                  </a:lnTo>
                  <a:lnTo>
                    <a:pt x="159" y="110"/>
                  </a:lnTo>
                  <a:lnTo>
                    <a:pt x="225" y="17"/>
                  </a:lnTo>
                  <a:close/>
                </a:path>
              </a:pathLst>
            </a:custGeom>
            <a:solidFill>
              <a:srgbClr val="757833"/>
            </a:solidFill>
            <a:ln w="9525">
              <a:noFill/>
              <a:round/>
              <a:headEnd/>
              <a:tailEnd/>
            </a:ln>
          </p:spPr>
          <p:txBody>
            <a:bodyPr/>
            <a:lstStyle/>
            <a:p>
              <a:endParaRPr lang="en-US"/>
            </a:p>
          </p:txBody>
        </p:sp>
        <p:sp>
          <p:nvSpPr>
            <p:cNvPr id="27712" name="Freeform 64"/>
            <p:cNvSpPr>
              <a:spLocks/>
            </p:cNvSpPr>
            <p:nvPr/>
          </p:nvSpPr>
          <p:spPr bwMode="auto">
            <a:xfrm>
              <a:off x="4577" y="3200"/>
              <a:ext cx="422" cy="213"/>
            </a:xfrm>
            <a:custGeom>
              <a:avLst/>
              <a:gdLst>
                <a:gd name="T0" fmla="*/ 247 w 247"/>
                <a:gd name="T1" fmla="*/ 33 h 125"/>
                <a:gd name="T2" fmla="*/ 228 w 247"/>
                <a:gd name="T3" fmla="*/ 0 h 125"/>
                <a:gd name="T4" fmla="*/ 183 w 247"/>
                <a:gd name="T5" fmla="*/ 37 h 125"/>
                <a:gd name="T6" fmla="*/ 152 w 247"/>
                <a:gd name="T7" fmla="*/ 88 h 125"/>
                <a:gd name="T8" fmla="*/ 80 w 247"/>
                <a:gd name="T9" fmla="*/ 85 h 125"/>
                <a:gd name="T10" fmla="*/ 78 w 247"/>
                <a:gd name="T11" fmla="*/ 72 h 125"/>
                <a:gd name="T12" fmla="*/ 38 w 247"/>
                <a:gd name="T13" fmla="*/ 60 h 125"/>
                <a:gd name="T14" fmla="*/ 3 w 247"/>
                <a:gd name="T15" fmla="*/ 28 h 125"/>
                <a:gd name="T16" fmla="*/ 0 w 247"/>
                <a:gd name="T17" fmla="*/ 37 h 125"/>
                <a:gd name="T18" fmla="*/ 43 w 247"/>
                <a:gd name="T19" fmla="*/ 95 h 125"/>
                <a:gd name="T20" fmla="*/ 112 w 247"/>
                <a:gd name="T21" fmla="*/ 125 h 125"/>
                <a:gd name="T22" fmla="*/ 182 w 247"/>
                <a:gd name="T23" fmla="*/ 112 h 125"/>
                <a:gd name="T24" fmla="*/ 247 w 247"/>
                <a:gd name="T25" fmla="*/ 33 h 125"/>
                <a:gd name="T26" fmla="*/ 247 w 247"/>
                <a:gd name="T27" fmla="*/ 33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7"/>
                <a:gd name="T43" fmla="*/ 0 h 125"/>
                <a:gd name="T44" fmla="*/ 247 w 247"/>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7" h="125">
                  <a:moveTo>
                    <a:pt x="247" y="33"/>
                  </a:moveTo>
                  <a:lnTo>
                    <a:pt x="228" y="0"/>
                  </a:lnTo>
                  <a:lnTo>
                    <a:pt x="183" y="37"/>
                  </a:lnTo>
                  <a:lnTo>
                    <a:pt x="152" y="88"/>
                  </a:lnTo>
                  <a:lnTo>
                    <a:pt x="80" y="85"/>
                  </a:lnTo>
                  <a:lnTo>
                    <a:pt x="78" y="72"/>
                  </a:lnTo>
                  <a:lnTo>
                    <a:pt x="38" y="60"/>
                  </a:lnTo>
                  <a:lnTo>
                    <a:pt x="3" y="28"/>
                  </a:lnTo>
                  <a:lnTo>
                    <a:pt x="0" y="37"/>
                  </a:lnTo>
                  <a:lnTo>
                    <a:pt x="43" y="95"/>
                  </a:lnTo>
                  <a:lnTo>
                    <a:pt x="112" y="125"/>
                  </a:lnTo>
                  <a:lnTo>
                    <a:pt x="182" y="112"/>
                  </a:lnTo>
                  <a:lnTo>
                    <a:pt x="247" y="33"/>
                  </a:lnTo>
                  <a:close/>
                </a:path>
              </a:pathLst>
            </a:custGeom>
            <a:solidFill>
              <a:srgbClr val="635E1A"/>
            </a:solidFill>
            <a:ln w="9525">
              <a:noFill/>
              <a:round/>
              <a:headEnd/>
              <a:tailEnd/>
            </a:ln>
          </p:spPr>
          <p:txBody>
            <a:bodyPr/>
            <a:lstStyle/>
            <a:p>
              <a:endParaRPr lang="en-US"/>
            </a:p>
          </p:txBody>
        </p:sp>
        <p:sp>
          <p:nvSpPr>
            <p:cNvPr id="27713" name="Freeform 65"/>
            <p:cNvSpPr>
              <a:spLocks/>
            </p:cNvSpPr>
            <p:nvPr/>
          </p:nvSpPr>
          <p:spPr bwMode="auto">
            <a:xfrm>
              <a:off x="3656" y="3101"/>
              <a:ext cx="696" cy="486"/>
            </a:xfrm>
            <a:custGeom>
              <a:avLst/>
              <a:gdLst>
                <a:gd name="T0" fmla="*/ 402 w 408"/>
                <a:gd name="T1" fmla="*/ 0 h 285"/>
                <a:gd name="T2" fmla="*/ 320 w 408"/>
                <a:gd name="T3" fmla="*/ 13 h 285"/>
                <a:gd name="T4" fmla="*/ 213 w 408"/>
                <a:gd name="T5" fmla="*/ 41 h 285"/>
                <a:gd name="T6" fmla="*/ 171 w 408"/>
                <a:gd name="T7" fmla="*/ 58 h 285"/>
                <a:gd name="T8" fmla="*/ 96 w 408"/>
                <a:gd name="T9" fmla="*/ 105 h 285"/>
                <a:gd name="T10" fmla="*/ 25 w 408"/>
                <a:gd name="T11" fmla="*/ 206 h 285"/>
                <a:gd name="T12" fmla="*/ 0 w 408"/>
                <a:gd name="T13" fmla="*/ 285 h 285"/>
                <a:gd name="T14" fmla="*/ 48 w 408"/>
                <a:gd name="T15" fmla="*/ 283 h 285"/>
                <a:gd name="T16" fmla="*/ 191 w 408"/>
                <a:gd name="T17" fmla="*/ 105 h 285"/>
                <a:gd name="T18" fmla="*/ 408 w 408"/>
                <a:gd name="T19" fmla="*/ 50 h 285"/>
                <a:gd name="T20" fmla="*/ 402 w 408"/>
                <a:gd name="T21" fmla="*/ 0 h 285"/>
                <a:gd name="T22" fmla="*/ 402 w 408"/>
                <a:gd name="T23" fmla="*/ 0 h 2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8"/>
                <a:gd name="T37" fmla="*/ 0 h 285"/>
                <a:gd name="T38" fmla="*/ 408 w 408"/>
                <a:gd name="T39" fmla="*/ 285 h 2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8" h="285">
                  <a:moveTo>
                    <a:pt x="402" y="0"/>
                  </a:moveTo>
                  <a:lnTo>
                    <a:pt x="320" y="13"/>
                  </a:lnTo>
                  <a:lnTo>
                    <a:pt x="213" y="41"/>
                  </a:lnTo>
                  <a:lnTo>
                    <a:pt x="171" y="58"/>
                  </a:lnTo>
                  <a:lnTo>
                    <a:pt x="96" y="105"/>
                  </a:lnTo>
                  <a:lnTo>
                    <a:pt x="25" y="206"/>
                  </a:lnTo>
                  <a:lnTo>
                    <a:pt x="0" y="285"/>
                  </a:lnTo>
                  <a:lnTo>
                    <a:pt x="48" y="283"/>
                  </a:lnTo>
                  <a:lnTo>
                    <a:pt x="191" y="105"/>
                  </a:lnTo>
                  <a:lnTo>
                    <a:pt x="408" y="50"/>
                  </a:lnTo>
                  <a:lnTo>
                    <a:pt x="402" y="0"/>
                  </a:lnTo>
                  <a:close/>
                </a:path>
              </a:pathLst>
            </a:custGeom>
            <a:solidFill>
              <a:srgbClr val="824094"/>
            </a:solidFill>
            <a:ln w="9525">
              <a:noFill/>
              <a:round/>
              <a:headEnd/>
              <a:tailEnd/>
            </a:ln>
          </p:spPr>
          <p:txBody>
            <a:bodyPr/>
            <a:lstStyle/>
            <a:p>
              <a:endParaRPr lang="en-US"/>
            </a:p>
          </p:txBody>
        </p:sp>
        <p:sp>
          <p:nvSpPr>
            <p:cNvPr id="27714" name="Freeform 66"/>
            <p:cNvSpPr>
              <a:spLocks/>
            </p:cNvSpPr>
            <p:nvPr/>
          </p:nvSpPr>
          <p:spPr bwMode="auto">
            <a:xfrm>
              <a:off x="3614" y="3086"/>
              <a:ext cx="724" cy="510"/>
            </a:xfrm>
            <a:custGeom>
              <a:avLst/>
              <a:gdLst>
                <a:gd name="T0" fmla="*/ 418 w 425"/>
                <a:gd name="T1" fmla="*/ 0 h 299"/>
                <a:gd name="T2" fmla="*/ 407 w 425"/>
                <a:gd name="T3" fmla="*/ 0 h 299"/>
                <a:gd name="T4" fmla="*/ 388 w 425"/>
                <a:gd name="T5" fmla="*/ 2 h 299"/>
                <a:gd name="T6" fmla="*/ 363 w 425"/>
                <a:gd name="T7" fmla="*/ 9 h 299"/>
                <a:gd name="T8" fmla="*/ 340 w 425"/>
                <a:gd name="T9" fmla="*/ 12 h 299"/>
                <a:gd name="T10" fmla="*/ 323 w 425"/>
                <a:gd name="T11" fmla="*/ 17 h 299"/>
                <a:gd name="T12" fmla="*/ 306 w 425"/>
                <a:gd name="T13" fmla="*/ 20 h 299"/>
                <a:gd name="T14" fmla="*/ 286 w 425"/>
                <a:gd name="T15" fmla="*/ 25 h 299"/>
                <a:gd name="T16" fmla="*/ 268 w 425"/>
                <a:gd name="T17" fmla="*/ 29 h 299"/>
                <a:gd name="T18" fmla="*/ 248 w 425"/>
                <a:gd name="T19" fmla="*/ 34 h 299"/>
                <a:gd name="T20" fmla="*/ 228 w 425"/>
                <a:gd name="T21" fmla="*/ 40 h 299"/>
                <a:gd name="T22" fmla="*/ 208 w 425"/>
                <a:gd name="T23" fmla="*/ 49 h 299"/>
                <a:gd name="T24" fmla="*/ 186 w 425"/>
                <a:gd name="T25" fmla="*/ 55 h 299"/>
                <a:gd name="T26" fmla="*/ 165 w 425"/>
                <a:gd name="T27" fmla="*/ 64 h 299"/>
                <a:gd name="T28" fmla="*/ 146 w 425"/>
                <a:gd name="T29" fmla="*/ 80 h 299"/>
                <a:gd name="T30" fmla="*/ 126 w 425"/>
                <a:gd name="T31" fmla="*/ 95 h 299"/>
                <a:gd name="T32" fmla="*/ 110 w 425"/>
                <a:gd name="T33" fmla="*/ 114 h 299"/>
                <a:gd name="T34" fmla="*/ 93 w 425"/>
                <a:gd name="T35" fmla="*/ 135 h 299"/>
                <a:gd name="T36" fmla="*/ 78 w 425"/>
                <a:gd name="T37" fmla="*/ 155 h 299"/>
                <a:gd name="T38" fmla="*/ 63 w 425"/>
                <a:gd name="T39" fmla="*/ 177 h 299"/>
                <a:gd name="T40" fmla="*/ 48 w 425"/>
                <a:gd name="T41" fmla="*/ 200 h 299"/>
                <a:gd name="T42" fmla="*/ 36 w 425"/>
                <a:gd name="T43" fmla="*/ 219 h 299"/>
                <a:gd name="T44" fmla="*/ 26 w 425"/>
                <a:gd name="T45" fmla="*/ 239 h 299"/>
                <a:gd name="T46" fmla="*/ 16 w 425"/>
                <a:gd name="T47" fmla="*/ 255 h 299"/>
                <a:gd name="T48" fmla="*/ 6 w 425"/>
                <a:gd name="T49" fmla="*/ 277 h 299"/>
                <a:gd name="T50" fmla="*/ 0 w 425"/>
                <a:gd name="T51" fmla="*/ 295 h 299"/>
                <a:gd name="T52" fmla="*/ 26 w 425"/>
                <a:gd name="T53" fmla="*/ 297 h 299"/>
                <a:gd name="T54" fmla="*/ 60 w 425"/>
                <a:gd name="T55" fmla="*/ 217 h 299"/>
                <a:gd name="T56" fmla="*/ 125 w 425"/>
                <a:gd name="T57" fmla="*/ 120 h 299"/>
                <a:gd name="T58" fmla="*/ 225 w 425"/>
                <a:gd name="T59" fmla="*/ 74 h 299"/>
                <a:gd name="T60" fmla="*/ 361 w 425"/>
                <a:gd name="T61" fmla="*/ 34 h 299"/>
                <a:gd name="T62" fmla="*/ 425 w 425"/>
                <a:gd name="T63" fmla="*/ 17 h 299"/>
                <a:gd name="T64" fmla="*/ 420 w 425"/>
                <a:gd name="T65" fmla="*/ 0 h 2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299"/>
                <a:gd name="T101" fmla="*/ 425 w 425"/>
                <a:gd name="T102" fmla="*/ 299 h 2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299">
                  <a:moveTo>
                    <a:pt x="420" y="0"/>
                  </a:moveTo>
                  <a:lnTo>
                    <a:pt x="418" y="0"/>
                  </a:lnTo>
                  <a:lnTo>
                    <a:pt x="413" y="0"/>
                  </a:lnTo>
                  <a:lnTo>
                    <a:pt x="407" y="0"/>
                  </a:lnTo>
                  <a:lnTo>
                    <a:pt x="400" y="2"/>
                  </a:lnTo>
                  <a:lnTo>
                    <a:pt x="388" y="2"/>
                  </a:lnTo>
                  <a:lnTo>
                    <a:pt x="378" y="5"/>
                  </a:lnTo>
                  <a:lnTo>
                    <a:pt x="363" y="9"/>
                  </a:lnTo>
                  <a:lnTo>
                    <a:pt x="350" y="12"/>
                  </a:lnTo>
                  <a:lnTo>
                    <a:pt x="340" y="12"/>
                  </a:lnTo>
                  <a:lnTo>
                    <a:pt x="331" y="15"/>
                  </a:lnTo>
                  <a:lnTo>
                    <a:pt x="323" y="17"/>
                  </a:lnTo>
                  <a:lnTo>
                    <a:pt x="315" y="19"/>
                  </a:lnTo>
                  <a:lnTo>
                    <a:pt x="306" y="20"/>
                  </a:lnTo>
                  <a:lnTo>
                    <a:pt x="296" y="24"/>
                  </a:lnTo>
                  <a:lnTo>
                    <a:pt x="286" y="25"/>
                  </a:lnTo>
                  <a:lnTo>
                    <a:pt x="278" y="27"/>
                  </a:lnTo>
                  <a:lnTo>
                    <a:pt x="268" y="29"/>
                  </a:lnTo>
                  <a:lnTo>
                    <a:pt x="258" y="32"/>
                  </a:lnTo>
                  <a:lnTo>
                    <a:pt x="248" y="34"/>
                  </a:lnTo>
                  <a:lnTo>
                    <a:pt x="238" y="39"/>
                  </a:lnTo>
                  <a:lnTo>
                    <a:pt x="228" y="40"/>
                  </a:lnTo>
                  <a:lnTo>
                    <a:pt x="218" y="44"/>
                  </a:lnTo>
                  <a:lnTo>
                    <a:pt x="208" y="49"/>
                  </a:lnTo>
                  <a:lnTo>
                    <a:pt x="198" y="52"/>
                  </a:lnTo>
                  <a:lnTo>
                    <a:pt x="186" y="55"/>
                  </a:lnTo>
                  <a:lnTo>
                    <a:pt x="176" y="60"/>
                  </a:lnTo>
                  <a:lnTo>
                    <a:pt x="165" y="64"/>
                  </a:lnTo>
                  <a:lnTo>
                    <a:pt x="156" y="72"/>
                  </a:lnTo>
                  <a:lnTo>
                    <a:pt x="146" y="80"/>
                  </a:lnTo>
                  <a:lnTo>
                    <a:pt x="136" y="89"/>
                  </a:lnTo>
                  <a:lnTo>
                    <a:pt x="126" y="95"/>
                  </a:lnTo>
                  <a:lnTo>
                    <a:pt x="118" y="105"/>
                  </a:lnTo>
                  <a:lnTo>
                    <a:pt x="110" y="114"/>
                  </a:lnTo>
                  <a:lnTo>
                    <a:pt x="101" y="125"/>
                  </a:lnTo>
                  <a:lnTo>
                    <a:pt x="93" y="135"/>
                  </a:lnTo>
                  <a:lnTo>
                    <a:pt x="86" y="145"/>
                  </a:lnTo>
                  <a:lnTo>
                    <a:pt x="78" y="155"/>
                  </a:lnTo>
                  <a:lnTo>
                    <a:pt x="70" y="167"/>
                  </a:lnTo>
                  <a:lnTo>
                    <a:pt x="63" y="177"/>
                  </a:lnTo>
                  <a:lnTo>
                    <a:pt x="56" y="190"/>
                  </a:lnTo>
                  <a:lnTo>
                    <a:pt x="48" y="200"/>
                  </a:lnTo>
                  <a:lnTo>
                    <a:pt x="43" y="209"/>
                  </a:lnTo>
                  <a:lnTo>
                    <a:pt x="36" y="219"/>
                  </a:lnTo>
                  <a:lnTo>
                    <a:pt x="31" y="230"/>
                  </a:lnTo>
                  <a:lnTo>
                    <a:pt x="26" y="239"/>
                  </a:lnTo>
                  <a:lnTo>
                    <a:pt x="21" y="247"/>
                  </a:lnTo>
                  <a:lnTo>
                    <a:pt x="16" y="255"/>
                  </a:lnTo>
                  <a:lnTo>
                    <a:pt x="15" y="264"/>
                  </a:lnTo>
                  <a:lnTo>
                    <a:pt x="6" y="277"/>
                  </a:lnTo>
                  <a:lnTo>
                    <a:pt x="1" y="289"/>
                  </a:lnTo>
                  <a:lnTo>
                    <a:pt x="0" y="295"/>
                  </a:lnTo>
                  <a:lnTo>
                    <a:pt x="0" y="299"/>
                  </a:lnTo>
                  <a:lnTo>
                    <a:pt x="26" y="297"/>
                  </a:lnTo>
                  <a:lnTo>
                    <a:pt x="63" y="230"/>
                  </a:lnTo>
                  <a:lnTo>
                    <a:pt x="60" y="217"/>
                  </a:lnTo>
                  <a:lnTo>
                    <a:pt x="121" y="140"/>
                  </a:lnTo>
                  <a:lnTo>
                    <a:pt x="125" y="120"/>
                  </a:lnTo>
                  <a:lnTo>
                    <a:pt x="196" y="74"/>
                  </a:lnTo>
                  <a:lnTo>
                    <a:pt x="225" y="74"/>
                  </a:lnTo>
                  <a:lnTo>
                    <a:pt x="251" y="52"/>
                  </a:lnTo>
                  <a:lnTo>
                    <a:pt x="361" y="34"/>
                  </a:lnTo>
                  <a:lnTo>
                    <a:pt x="387" y="17"/>
                  </a:lnTo>
                  <a:lnTo>
                    <a:pt x="425" y="17"/>
                  </a:lnTo>
                  <a:lnTo>
                    <a:pt x="420" y="0"/>
                  </a:lnTo>
                  <a:close/>
                </a:path>
              </a:pathLst>
            </a:custGeom>
            <a:solidFill>
              <a:srgbClr val="9454AD"/>
            </a:solidFill>
            <a:ln w="9525">
              <a:noFill/>
              <a:round/>
              <a:headEnd/>
              <a:tailEnd/>
            </a:ln>
          </p:spPr>
          <p:txBody>
            <a:bodyPr/>
            <a:lstStyle/>
            <a:p>
              <a:endParaRPr lang="en-US"/>
            </a:p>
          </p:txBody>
        </p:sp>
        <p:sp>
          <p:nvSpPr>
            <p:cNvPr id="27715" name="Freeform 67"/>
            <p:cNvSpPr>
              <a:spLocks/>
            </p:cNvSpPr>
            <p:nvPr/>
          </p:nvSpPr>
          <p:spPr bwMode="auto">
            <a:xfrm>
              <a:off x="3716" y="3191"/>
              <a:ext cx="554" cy="396"/>
            </a:xfrm>
            <a:custGeom>
              <a:avLst/>
              <a:gdLst>
                <a:gd name="T0" fmla="*/ 303 w 325"/>
                <a:gd name="T1" fmla="*/ 0 h 232"/>
                <a:gd name="T2" fmla="*/ 148 w 325"/>
                <a:gd name="T3" fmla="*/ 28 h 232"/>
                <a:gd name="T4" fmla="*/ 113 w 325"/>
                <a:gd name="T5" fmla="*/ 73 h 232"/>
                <a:gd name="T6" fmla="*/ 85 w 325"/>
                <a:gd name="T7" fmla="*/ 78 h 232"/>
                <a:gd name="T8" fmla="*/ 21 w 325"/>
                <a:gd name="T9" fmla="*/ 153 h 232"/>
                <a:gd name="T10" fmla="*/ 26 w 325"/>
                <a:gd name="T11" fmla="*/ 183 h 232"/>
                <a:gd name="T12" fmla="*/ 0 w 325"/>
                <a:gd name="T13" fmla="*/ 232 h 232"/>
                <a:gd name="T14" fmla="*/ 33 w 325"/>
                <a:gd name="T15" fmla="*/ 232 h 232"/>
                <a:gd name="T16" fmla="*/ 96 w 325"/>
                <a:gd name="T17" fmla="*/ 153 h 232"/>
                <a:gd name="T18" fmla="*/ 161 w 325"/>
                <a:gd name="T19" fmla="*/ 58 h 232"/>
                <a:gd name="T20" fmla="*/ 240 w 325"/>
                <a:gd name="T21" fmla="*/ 47 h 232"/>
                <a:gd name="T22" fmla="*/ 325 w 325"/>
                <a:gd name="T23" fmla="*/ 18 h 232"/>
                <a:gd name="T24" fmla="*/ 303 w 325"/>
                <a:gd name="T25" fmla="*/ 0 h 232"/>
                <a:gd name="T26" fmla="*/ 303 w 325"/>
                <a:gd name="T27" fmla="*/ 0 h 2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5"/>
                <a:gd name="T43" fmla="*/ 0 h 232"/>
                <a:gd name="T44" fmla="*/ 325 w 325"/>
                <a:gd name="T45" fmla="*/ 232 h 2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5" h="232">
                  <a:moveTo>
                    <a:pt x="303" y="0"/>
                  </a:moveTo>
                  <a:lnTo>
                    <a:pt x="148" y="28"/>
                  </a:lnTo>
                  <a:lnTo>
                    <a:pt x="113" y="73"/>
                  </a:lnTo>
                  <a:lnTo>
                    <a:pt x="85" y="78"/>
                  </a:lnTo>
                  <a:lnTo>
                    <a:pt x="21" y="153"/>
                  </a:lnTo>
                  <a:lnTo>
                    <a:pt x="26" y="183"/>
                  </a:lnTo>
                  <a:lnTo>
                    <a:pt x="0" y="232"/>
                  </a:lnTo>
                  <a:lnTo>
                    <a:pt x="33" y="232"/>
                  </a:lnTo>
                  <a:lnTo>
                    <a:pt x="96" y="153"/>
                  </a:lnTo>
                  <a:lnTo>
                    <a:pt x="161" y="58"/>
                  </a:lnTo>
                  <a:lnTo>
                    <a:pt x="240" y="47"/>
                  </a:lnTo>
                  <a:lnTo>
                    <a:pt x="325" y="18"/>
                  </a:lnTo>
                  <a:lnTo>
                    <a:pt x="303" y="0"/>
                  </a:lnTo>
                  <a:close/>
                </a:path>
              </a:pathLst>
            </a:custGeom>
            <a:solidFill>
              <a:srgbClr val="6E2E7A"/>
            </a:solidFill>
            <a:ln w="9525">
              <a:noFill/>
              <a:round/>
              <a:headEnd/>
              <a:tailEnd/>
            </a:ln>
          </p:spPr>
          <p:txBody>
            <a:bodyPr/>
            <a:lstStyle/>
            <a:p>
              <a:endParaRPr lang="en-US"/>
            </a:p>
          </p:txBody>
        </p:sp>
        <p:sp>
          <p:nvSpPr>
            <p:cNvPr id="27716" name="Freeform 68"/>
            <p:cNvSpPr>
              <a:spLocks/>
            </p:cNvSpPr>
            <p:nvPr/>
          </p:nvSpPr>
          <p:spPr bwMode="auto">
            <a:xfrm>
              <a:off x="3772" y="3212"/>
              <a:ext cx="491" cy="375"/>
            </a:xfrm>
            <a:custGeom>
              <a:avLst/>
              <a:gdLst>
                <a:gd name="T0" fmla="*/ 288 w 288"/>
                <a:gd name="T1" fmla="*/ 20 h 220"/>
                <a:gd name="T2" fmla="*/ 132 w 288"/>
                <a:gd name="T3" fmla="*/ 53 h 220"/>
                <a:gd name="T4" fmla="*/ 25 w 288"/>
                <a:gd name="T5" fmla="*/ 220 h 220"/>
                <a:gd name="T6" fmla="*/ 0 w 288"/>
                <a:gd name="T7" fmla="*/ 220 h 220"/>
                <a:gd name="T8" fmla="*/ 23 w 288"/>
                <a:gd name="T9" fmla="*/ 161 h 220"/>
                <a:gd name="T10" fmla="*/ 58 w 288"/>
                <a:gd name="T11" fmla="*/ 131 h 220"/>
                <a:gd name="T12" fmla="*/ 58 w 288"/>
                <a:gd name="T13" fmla="*/ 96 h 220"/>
                <a:gd name="T14" fmla="*/ 133 w 288"/>
                <a:gd name="T15" fmla="*/ 31 h 220"/>
                <a:gd name="T16" fmla="*/ 190 w 288"/>
                <a:gd name="T17" fmla="*/ 31 h 220"/>
                <a:gd name="T18" fmla="*/ 198 w 288"/>
                <a:gd name="T19" fmla="*/ 16 h 220"/>
                <a:gd name="T20" fmla="*/ 287 w 288"/>
                <a:gd name="T21" fmla="*/ 0 h 220"/>
                <a:gd name="T22" fmla="*/ 288 w 288"/>
                <a:gd name="T23" fmla="*/ 20 h 220"/>
                <a:gd name="T24" fmla="*/ 288 w 288"/>
                <a:gd name="T25" fmla="*/ 20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20"/>
                <a:gd name="T41" fmla="*/ 288 w 288"/>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20">
                  <a:moveTo>
                    <a:pt x="288" y="20"/>
                  </a:moveTo>
                  <a:lnTo>
                    <a:pt x="132" y="53"/>
                  </a:lnTo>
                  <a:lnTo>
                    <a:pt x="25" y="220"/>
                  </a:lnTo>
                  <a:lnTo>
                    <a:pt x="0" y="220"/>
                  </a:lnTo>
                  <a:lnTo>
                    <a:pt x="23" y="161"/>
                  </a:lnTo>
                  <a:lnTo>
                    <a:pt x="58" y="131"/>
                  </a:lnTo>
                  <a:lnTo>
                    <a:pt x="58" y="96"/>
                  </a:lnTo>
                  <a:lnTo>
                    <a:pt x="133" y="31"/>
                  </a:lnTo>
                  <a:lnTo>
                    <a:pt x="190" y="31"/>
                  </a:lnTo>
                  <a:lnTo>
                    <a:pt x="198" y="16"/>
                  </a:lnTo>
                  <a:lnTo>
                    <a:pt x="287" y="0"/>
                  </a:lnTo>
                  <a:lnTo>
                    <a:pt x="288" y="20"/>
                  </a:lnTo>
                  <a:close/>
                </a:path>
              </a:pathLst>
            </a:custGeom>
            <a:solidFill>
              <a:srgbClr val="591F61"/>
            </a:solidFill>
            <a:ln w="9525">
              <a:noFill/>
              <a:round/>
              <a:headEnd/>
              <a:tailEnd/>
            </a:ln>
          </p:spPr>
          <p:txBody>
            <a:bodyPr/>
            <a:lstStyle/>
            <a:p>
              <a:endParaRPr lang="en-US"/>
            </a:p>
          </p:txBody>
        </p:sp>
        <p:sp>
          <p:nvSpPr>
            <p:cNvPr id="27717" name="Freeform 69"/>
            <p:cNvSpPr>
              <a:spLocks/>
            </p:cNvSpPr>
            <p:nvPr/>
          </p:nvSpPr>
          <p:spPr bwMode="auto">
            <a:xfrm>
              <a:off x="4101" y="3208"/>
              <a:ext cx="280" cy="410"/>
            </a:xfrm>
            <a:custGeom>
              <a:avLst/>
              <a:gdLst>
                <a:gd name="T0" fmla="*/ 164 w 164"/>
                <a:gd name="T1" fmla="*/ 8 h 240"/>
                <a:gd name="T2" fmla="*/ 59 w 164"/>
                <a:gd name="T3" fmla="*/ 110 h 240"/>
                <a:gd name="T4" fmla="*/ 162 w 164"/>
                <a:gd name="T5" fmla="*/ 217 h 240"/>
                <a:gd name="T6" fmla="*/ 142 w 164"/>
                <a:gd name="T7" fmla="*/ 240 h 240"/>
                <a:gd name="T8" fmla="*/ 45 w 164"/>
                <a:gd name="T9" fmla="*/ 203 h 240"/>
                <a:gd name="T10" fmla="*/ 0 w 164"/>
                <a:gd name="T11" fmla="*/ 137 h 240"/>
                <a:gd name="T12" fmla="*/ 4 w 164"/>
                <a:gd name="T13" fmla="*/ 78 h 240"/>
                <a:gd name="T14" fmla="*/ 59 w 164"/>
                <a:gd name="T15" fmla="*/ 27 h 240"/>
                <a:gd name="T16" fmla="*/ 109 w 164"/>
                <a:gd name="T17" fmla="*/ 0 h 240"/>
                <a:gd name="T18" fmla="*/ 164 w 164"/>
                <a:gd name="T19" fmla="*/ 8 h 240"/>
                <a:gd name="T20" fmla="*/ 164 w 164"/>
                <a:gd name="T21" fmla="*/ 8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240"/>
                <a:gd name="T35" fmla="*/ 164 w 164"/>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240">
                  <a:moveTo>
                    <a:pt x="164" y="8"/>
                  </a:moveTo>
                  <a:lnTo>
                    <a:pt x="59" y="110"/>
                  </a:lnTo>
                  <a:lnTo>
                    <a:pt x="162" y="217"/>
                  </a:lnTo>
                  <a:lnTo>
                    <a:pt x="142" y="240"/>
                  </a:lnTo>
                  <a:lnTo>
                    <a:pt x="45" y="203"/>
                  </a:lnTo>
                  <a:lnTo>
                    <a:pt x="0" y="137"/>
                  </a:lnTo>
                  <a:lnTo>
                    <a:pt x="4" y="78"/>
                  </a:lnTo>
                  <a:lnTo>
                    <a:pt x="59" y="27"/>
                  </a:lnTo>
                  <a:lnTo>
                    <a:pt x="109" y="0"/>
                  </a:lnTo>
                  <a:lnTo>
                    <a:pt x="164" y="8"/>
                  </a:lnTo>
                  <a:close/>
                </a:path>
              </a:pathLst>
            </a:custGeom>
            <a:solidFill>
              <a:srgbClr val="824094"/>
            </a:solidFill>
            <a:ln w="9525">
              <a:noFill/>
              <a:round/>
              <a:headEnd/>
              <a:tailEnd/>
            </a:ln>
          </p:spPr>
          <p:txBody>
            <a:bodyPr/>
            <a:lstStyle/>
            <a:p>
              <a:endParaRPr lang="en-US"/>
            </a:p>
          </p:txBody>
        </p:sp>
        <p:sp>
          <p:nvSpPr>
            <p:cNvPr id="27718" name="Freeform 70"/>
            <p:cNvSpPr>
              <a:spLocks/>
            </p:cNvSpPr>
            <p:nvPr/>
          </p:nvSpPr>
          <p:spPr bwMode="auto">
            <a:xfrm>
              <a:off x="4076" y="3183"/>
              <a:ext cx="285" cy="455"/>
            </a:xfrm>
            <a:custGeom>
              <a:avLst/>
              <a:gdLst>
                <a:gd name="T0" fmla="*/ 144 w 167"/>
                <a:gd name="T1" fmla="*/ 0 h 267"/>
                <a:gd name="T2" fmla="*/ 141 w 167"/>
                <a:gd name="T3" fmla="*/ 0 h 267"/>
                <a:gd name="T4" fmla="*/ 137 w 167"/>
                <a:gd name="T5" fmla="*/ 0 h 267"/>
                <a:gd name="T6" fmla="*/ 129 w 167"/>
                <a:gd name="T7" fmla="*/ 3 h 267"/>
                <a:gd name="T8" fmla="*/ 121 w 167"/>
                <a:gd name="T9" fmla="*/ 7 h 267"/>
                <a:gd name="T10" fmla="*/ 107 w 167"/>
                <a:gd name="T11" fmla="*/ 12 h 267"/>
                <a:gd name="T12" fmla="*/ 97 w 167"/>
                <a:gd name="T13" fmla="*/ 18 h 267"/>
                <a:gd name="T14" fmla="*/ 84 w 167"/>
                <a:gd name="T15" fmla="*/ 25 h 267"/>
                <a:gd name="T16" fmla="*/ 70 w 167"/>
                <a:gd name="T17" fmla="*/ 35 h 267"/>
                <a:gd name="T18" fmla="*/ 57 w 167"/>
                <a:gd name="T19" fmla="*/ 43 h 267"/>
                <a:gd name="T20" fmla="*/ 44 w 167"/>
                <a:gd name="T21" fmla="*/ 55 h 267"/>
                <a:gd name="T22" fmla="*/ 30 w 167"/>
                <a:gd name="T23" fmla="*/ 65 h 267"/>
                <a:gd name="T24" fmla="*/ 20 w 167"/>
                <a:gd name="T25" fmla="*/ 80 h 267"/>
                <a:gd name="T26" fmla="*/ 12 w 167"/>
                <a:gd name="T27" fmla="*/ 92 h 267"/>
                <a:gd name="T28" fmla="*/ 5 w 167"/>
                <a:gd name="T29" fmla="*/ 105 h 267"/>
                <a:gd name="T30" fmla="*/ 2 w 167"/>
                <a:gd name="T31" fmla="*/ 112 h 267"/>
                <a:gd name="T32" fmla="*/ 2 w 167"/>
                <a:gd name="T33" fmla="*/ 120 h 267"/>
                <a:gd name="T34" fmla="*/ 0 w 167"/>
                <a:gd name="T35" fmla="*/ 128 h 267"/>
                <a:gd name="T36" fmla="*/ 2 w 167"/>
                <a:gd name="T37" fmla="*/ 137 h 267"/>
                <a:gd name="T38" fmla="*/ 2 w 167"/>
                <a:gd name="T39" fmla="*/ 150 h 267"/>
                <a:gd name="T40" fmla="*/ 7 w 167"/>
                <a:gd name="T41" fmla="*/ 167 h 267"/>
                <a:gd name="T42" fmla="*/ 14 w 167"/>
                <a:gd name="T43" fmla="*/ 180 h 267"/>
                <a:gd name="T44" fmla="*/ 25 w 167"/>
                <a:gd name="T45" fmla="*/ 193 h 267"/>
                <a:gd name="T46" fmla="*/ 35 w 167"/>
                <a:gd name="T47" fmla="*/ 203 h 267"/>
                <a:gd name="T48" fmla="*/ 49 w 167"/>
                <a:gd name="T49" fmla="*/ 213 h 267"/>
                <a:gd name="T50" fmla="*/ 60 w 167"/>
                <a:gd name="T51" fmla="*/ 223 h 267"/>
                <a:gd name="T52" fmla="*/ 75 w 167"/>
                <a:gd name="T53" fmla="*/ 233 h 267"/>
                <a:gd name="T54" fmla="*/ 89 w 167"/>
                <a:gd name="T55" fmla="*/ 240 h 267"/>
                <a:gd name="T56" fmla="*/ 102 w 167"/>
                <a:gd name="T57" fmla="*/ 247 h 267"/>
                <a:gd name="T58" fmla="*/ 116 w 167"/>
                <a:gd name="T59" fmla="*/ 253 h 267"/>
                <a:gd name="T60" fmla="*/ 127 w 167"/>
                <a:gd name="T61" fmla="*/ 258 h 267"/>
                <a:gd name="T62" fmla="*/ 136 w 167"/>
                <a:gd name="T63" fmla="*/ 262 h 267"/>
                <a:gd name="T64" fmla="*/ 144 w 167"/>
                <a:gd name="T65" fmla="*/ 263 h 267"/>
                <a:gd name="T66" fmla="*/ 147 w 167"/>
                <a:gd name="T67" fmla="*/ 265 h 267"/>
                <a:gd name="T68" fmla="*/ 151 w 167"/>
                <a:gd name="T69" fmla="*/ 267 h 267"/>
                <a:gd name="T70" fmla="*/ 167 w 167"/>
                <a:gd name="T71" fmla="*/ 248 h 267"/>
                <a:gd name="T72" fmla="*/ 85 w 167"/>
                <a:gd name="T73" fmla="*/ 208 h 267"/>
                <a:gd name="T74" fmla="*/ 67 w 167"/>
                <a:gd name="T75" fmla="*/ 213 h 267"/>
                <a:gd name="T76" fmla="*/ 37 w 167"/>
                <a:gd name="T77" fmla="*/ 158 h 267"/>
                <a:gd name="T78" fmla="*/ 25 w 167"/>
                <a:gd name="T79" fmla="*/ 148 h 267"/>
                <a:gd name="T80" fmla="*/ 25 w 167"/>
                <a:gd name="T81" fmla="*/ 95 h 267"/>
                <a:gd name="T82" fmla="*/ 79 w 167"/>
                <a:gd name="T83" fmla="*/ 58 h 267"/>
                <a:gd name="T84" fmla="*/ 77 w 167"/>
                <a:gd name="T85" fmla="*/ 47 h 267"/>
                <a:gd name="T86" fmla="*/ 162 w 167"/>
                <a:gd name="T87" fmla="*/ 5 h 267"/>
                <a:gd name="T88" fmla="*/ 144 w 167"/>
                <a:gd name="T89" fmla="*/ 0 h 267"/>
                <a:gd name="T90" fmla="*/ 144 w 167"/>
                <a:gd name="T91" fmla="*/ 0 h 2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267"/>
                <a:gd name="T140" fmla="*/ 167 w 167"/>
                <a:gd name="T141" fmla="*/ 267 h 2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267">
                  <a:moveTo>
                    <a:pt x="144" y="0"/>
                  </a:moveTo>
                  <a:lnTo>
                    <a:pt x="141" y="0"/>
                  </a:lnTo>
                  <a:lnTo>
                    <a:pt x="137" y="0"/>
                  </a:lnTo>
                  <a:lnTo>
                    <a:pt x="129" y="3"/>
                  </a:lnTo>
                  <a:lnTo>
                    <a:pt x="121" y="7"/>
                  </a:lnTo>
                  <a:lnTo>
                    <a:pt x="107" y="12"/>
                  </a:lnTo>
                  <a:lnTo>
                    <a:pt x="97" y="18"/>
                  </a:lnTo>
                  <a:lnTo>
                    <a:pt x="84" y="25"/>
                  </a:lnTo>
                  <a:lnTo>
                    <a:pt x="70" y="35"/>
                  </a:lnTo>
                  <a:lnTo>
                    <a:pt x="57" y="43"/>
                  </a:lnTo>
                  <a:lnTo>
                    <a:pt x="44" y="55"/>
                  </a:lnTo>
                  <a:lnTo>
                    <a:pt x="30" y="65"/>
                  </a:lnTo>
                  <a:lnTo>
                    <a:pt x="20" y="80"/>
                  </a:lnTo>
                  <a:lnTo>
                    <a:pt x="12" y="92"/>
                  </a:lnTo>
                  <a:lnTo>
                    <a:pt x="5" y="105"/>
                  </a:lnTo>
                  <a:lnTo>
                    <a:pt x="2" y="112"/>
                  </a:lnTo>
                  <a:lnTo>
                    <a:pt x="2" y="120"/>
                  </a:lnTo>
                  <a:lnTo>
                    <a:pt x="0" y="128"/>
                  </a:lnTo>
                  <a:lnTo>
                    <a:pt x="2" y="137"/>
                  </a:lnTo>
                  <a:lnTo>
                    <a:pt x="2" y="150"/>
                  </a:lnTo>
                  <a:lnTo>
                    <a:pt x="7" y="167"/>
                  </a:lnTo>
                  <a:lnTo>
                    <a:pt x="14" y="180"/>
                  </a:lnTo>
                  <a:lnTo>
                    <a:pt x="25" y="193"/>
                  </a:lnTo>
                  <a:lnTo>
                    <a:pt x="35" y="203"/>
                  </a:lnTo>
                  <a:lnTo>
                    <a:pt x="49" y="213"/>
                  </a:lnTo>
                  <a:lnTo>
                    <a:pt x="60" y="223"/>
                  </a:lnTo>
                  <a:lnTo>
                    <a:pt x="75" y="233"/>
                  </a:lnTo>
                  <a:lnTo>
                    <a:pt x="89" y="240"/>
                  </a:lnTo>
                  <a:lnTo>
                    <a:pt x="102" y="247"/>
                  </a:lnTo>
                  <a:lnTo>
                    <a:pt x="116" y="253"/>
                  </a:lnTo>
                  <a:lnTo>
                    <a:pt x="127" y="258"/>
                  </a:lnTo>
                  <a:lnTo>
                    <a:pt x="136" y="262"/>
                  </a:lnTo>
                  <a:lnTo>
                    <a:pt x="144" y="263"/>
                  </a:lnTo>
                  <a:lnTo>
                    <a:pt x="147" y="265"/>
                  </a:lnTo>
                  <a:lnTo>
                    <a:pt x="151" y="267"/>
                  </a:lnTo>
                  <a:lnTo>
                    <a:pt x="167" y="248"/>
                  </a:lnTo>
                  <a:lnTo>
                    <a:pt x="85" y="208"/>
                  </a:lnTo>
                  <a:lnTo>
                    <a:pt x="67" y="213"/>
                  </a:lnTo>
                  <a:lnTo>
                    <a:pt x="37" y="158"/>
                  </a:lnTo>
                  <a:lnTo>
                    <a:pt x="25" y="148"/>
                  </a:lnTo>
                  <a:lnTo>
                    <a:pt x="25" y="95"/>
                  </a:lnTo>
                  <a:lnTo>
                    <a:pt x="79" y="58"/>
                  </a:lnTo>
                  <a:lnTo>
                    <a:pt x="77" y="47"/>
                  </a:lnTo>
                  <a:lnTo>
                    <a:pt x="162" y="5"/>
                  </a:lnTo>
                  <a:lnTo>
                    <a:pt x="144" y="0"/>
                  </a:lnTo>
                  <a:close/>
                </a:path>
              </a:pathLst>
            </a:custGeom>
            <a:solidFill>
              <a:srgbClr val="9454AD"/>
            </a:solidFill>
            <a:ln w="9525">
              <a:noFill/>
              <a:round/>
              <a:headEnd/>
              <a:tailEnd/>
            </a:ln>
          </p:spPr>
          <p:txBody>
            <a:bodyPr/>
            <a:lstStyle/>
            <a:p>
              <a:endParaRPr lang="en-US"/>
            </a:p>
          </p:txBody>
        </p:sp>
        <p:sp>
          <p:nvSpPr>
            <p:cNvPr id="27719" name="Freeform 71"/>
            <p:cNvSpPr>
              <a:spLocks/>
            </p:cNvSpPr>
            <p:nvPr/>
          </p:nvSpPr>
          <p:spPr bwMode="auto">
            <a:xfrm>
              <a:off x="4159" y="3195"/>
              <a:ext cx="287" cy="389"/>
            </a:xfrm>
            <a:custGeom>
              <a:avLst/>
              <a:gdLst>
                <a:gd name="T0" fmla="*/ 127 w 168"/>
                <a:gd name="T1" fmla="*/ 0 h 228"/>
                <a:gd name="T2" fmla="*/ 65 w 168"/>
                <a:gd name="T3" fmla="*/ 48 h 228"/>
                <a:gd name="T4" fmla="*/ 31 w 168"/>
                <a:gd name="T5" fmla="*/ 71 h 228"/>
                <a:gd name="T6" fmla="*/ 0 w 168"/>
                <a:gd name="T7" fmla="*/ 128 h 228"/>
                <a:gd name="T8" fmla="*/ 48 w 168"/>
                <a:gd name="T9" fmla="*/ 190 h 228"/>
                <a:gd name="T10" fmla="*/ 58 w 168"/>
                <a:gd name="T11" fmla="*/ 183 h 228"/>
                <a:gd name="T12" fmla="*/ 128 w 168"/>
                <a:gd name="T13" fmla="*/ 228 h 228"/>
                <a:gd name="T14" fmla="*/ 150 w 168"/>
                <a:gd name="T15" fmla="*/ 205 h 228"/>
                <a:gd name="T16" fmla="*/ 125 w 168"/>
                <a:gd name="T17" fmla="*/ 171 h 228"/>
                <a:gd name="T18" fmla="*/ 41 w 168"/>
                <a:gd name="T19" fmla="*/ 128 h 228"/>
                <a:gd name="T20" fmla="*/ 38 w 168"/>
                <a:gd name="T21" fmla="*/ 106 h 228"/>
                <a:gd name="T22" fmla="*/ 88 w 168"/>
                <a:gd name="T23" fmla="*/ 73 h 228"/>
                <a:gd name="T24" fmla="*/ 168 w 168"/>
                <a:gd name="T25" fmla="*/ 16 h 228"/>
                <a:gd name="T26" fmla="*/ 127 w 168"/>
                <a:gd name="T27" fmla="*/ 0 h 228"/>
                <a:gd name="T28" fmla="*/ 127 w 168"/>
                <a:gd name="T29" fmla="*/ 0 h 2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228"/>
                <a:gd name="T47" fmla="*/ 168 w 168"/>
                <a:gd name="T48" fmla="*/ 228 h 2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228">
                  <a:moveTo>
                    <a:pt x="127" y="0"/>
                  </a:moveTo>
                  <a:lnTo>
                    <a:pt x="65" y="48"/>
                  </a:lnTo>
                  <a:lnTo>
                    <a:pt x="31" y="71"/>
                  </a:lnTo>
                  <a:lnTo>
                    <a:pt x="0" y="128"/>
                  </a:lnTo>
                  <a:lnTo>
                    <a:pt x="48" y="190"/>
                  </a:lnTo>
                  <a:lnTo>
                    <a:pt x="58" y="183"/>
                  </a:lnTo>
                  <a:lnTo>
                    <a:pt x="128" y="228"/>
                  </a:lnTo>
                  <a:lnTo>
                    <a:pt x="150" y="205"/>
                  </a:lnTo>
                  <a:lnTo>
                    <a:pt x="125" y="171"/>
                  </a:lnTo>
                  <a:lnTo>
                    <a:pt x="41" y="128"/>
                  </a:lnTo>
                  <a:lnTo>
                    <a:pt x="38" y="106"/>
                  </a:lnTo>
                  <a:lnTo>
                    <a:pt x="88" y="73"/>
                  </a:lnTo>
                  <a:lnTo>
                    <a:pt x="168" y="16"/>
                  </a:lnTo>
                  <a:lnTo>
                    <a:pt x="127" y="0"/>
                  </a:lnTo>
                  <a:close/>
                </a:path>
              </a:pathLst>
            </a:custGeom>
            <a:solidFill>
              <a:srgbClr val="6E2E7A"/>
            </a:solidFill>
            <a:ln w="9525">
              <a:noFill/>
              <a:round/>
              <a:headEnd/>
              <a:tailEnd/>
            </a:ln>
          </p:spPr>
          <p:txBody>
            <a:bodyPr/>
            <a:lstStyle/>
            <a:p>
              <a:endParaRPr lang="en-US"/>
            </a:p>
          </p:txBody>
        </p:sp>
        <p:sp>
          <p:nvSpPr>
            <p:cNvPr id="27720" name="Freeform 72"/>
            <p:cNvSpPr>
              <a:spLocks/>
            </p:cNvSpPr>
            <p:nvPr/>
          </p:nvSpPr>
          <p:spPr bwMode="auto">
            <a:xfrm>
              <a:off x="4211" y="3217"/>
              <a:ext cx="243" cy="329"/>
            </a:xfrm>
            <a:custGeom>
              <a:avLst/>
              <a:gdLst>
                <a:gd name="T0" fmla="*/ 140 w 143"/>
                <a:gd name="T1" fmla="*/ 15 h 193"/>
                <a:gd name="T2" fmla="*/ 11 w 143"/>
                <a:gd name="T3" fmla="*/ 107 h 193"/>
                <a:gd name="T4" fmla="*/ 143 w 143"/>
                <a:gd name="T5" fmla="*/ 170 h 193"/>
                <a:gd name="T6" fmla="*/ 120 w 143"/>
                <a:gd name="T7" fmla="*/ 193 h 193"/>
                <a:gd name="T8" fmla="*/ 68 w 143"/>
                <a:gd name="T9" fmla="*/ 150 h 193"/>
                <a:gd name="T10" fmla="*/ 45 w 143"/>
                <a:gd name="T11" fmla="*/ 153 h 193"/>
                <a:gd name="T12" fmla="*/ 6 w 143"/>
                <a:gd name="T13" fmla="*/ 127 h 193"/>
                <a:gd name="T14" fmla="*/ 0 w 143"/>
                <a:gd name="T15" fmla="*/ 85 h 193"/>
                <a:gd name="T16" fmla="*/ 48 w 143"/>
                <a:gd name="T17" fmla="*/ 63 h 193"/>
                <a:gd name="T18" fmla="*/ 48 w 143"/>
                <a:gd name="T19" fmla="*/ 50 h 193"/>
                <a:gd name="T20" fmla="*/ 130 w 143"/>
                <a:gd name="T21" fmla="*/ 0 h 193"/>
                <a:gd name="T22" fmla="*/ 140 w 143"/>
                <a:gd name="T23" fmla="*/ 15 h 193"/>
                <a:gd name="T24" fmla="*/ 140 w 143"/>
                <a:gd name="T25" fmla="*/ 15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193"/>
                <a:gd name="T41" fmla="*/ 143 w 143"/>
                <a:gd name="T42" fmla="*/ 193 h 1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193">
                  <a:moveTo>
                    <a:pt x="140" y="15"/>
                  </a:moveTo>
                  <a:lnTo>
                    <a:pt x="11" y="107"/>
                  </a:lnTo>
                  <a:lnTo>
                    <a:pt x="143" y="170"/>
                  </a:lnTo>
                  <a:lnTo>
                    <a:pt x="120" y="193"/>
                  </a:lnTo>
                  <a:lnTo>
                    <a:pt x="68" y="150"/>
                  </a:lnTo>
                  <a:lnTo>
                    <a:pt x="45" y="153"/>
                  </a:lnTo>
                  <a:lnTo>
                    <a:pt x="6" y="127"/>
                  </a:lnTo>
                  <a:lnTo>
                    <a:pt x="0" y="85"/>
                  </a:lnTo>
                  <a:lnTo>
                    <a:pt x="48" y="63"/>
                  </a:lnTo>
                  <a:lnTo>
                    <a:pt x="48" y="50"/>
                  </a:lnTo>
                  <a:lnTo>
                    <a:pt x="130" y="0"/>
                  </a:lnTo>
                  <a:lnTo>
                    <a:pt x="140" y="15"/>
                  </a:lnTo>
                  <a:close/>
                </a:path>
              </a:pathLst>
            </a:custGeom>
            <a:solidFill>
              <a:srgbClr val="591F61"/>
            </a:solidFill>
            <a:ln w="9525">
              <a:noFill/>
              <a:round/>
              <a:headEnd/>
              <a:tailEnd/>
            </a:ln>
          </p:spPr>
          <p:txBody>
            <a:bodyPr/>
            <a:lstStyle/>
            <a:p>
              <a:endParaRPr lang="en-US"/>
            </a:p>
          </p:txBody>
        </p:sp>
        <p:sp>
          <p:nvSpPr>
            <p:cNvPr id="27721" name="Freeform 73"/>
            <p:cNvSpPr>
              <a:spLocks/>
            </p:cNvSpPr>
            <p:nvPr/>
          </p:nvSpPr>
          <p:spPr bwMode="auto">
            <a:xfrm>
              <a:off x="4125" y="3060"/>
              <a:ext cx="210" cy="84"/>
            </a:xfrm>
            <a:custGeom>
              <a:avLst/>
              <a:gdLst>
                <a:gd name="T0" fmla="*/ 0 w 123"/>
                <a:gd name="T1" fmla="*/ 35 h 49"/>
                <a:gd name="T2" fmla="*/ 87 w 123"/>
                <a:gd name="T3" fmla="*/ 15 h 49"/>
                <a:gd name="T4" fmla="*/ 102 w 123"/>
                <a:gd name="T5" fmla="*/ 9 h 49"/>
                <a:gd name="T6" fmla="*/ 123 w 123"/>
                <a:gd name="T7" fmla="*/ 0 h 49"/>
                <a:gd name="T8" fmla="*/ 117 w 123"/>
                <a:gd name="T9" fmla="*/ 14 h 49"/>
                <a:gd name="T10" fmla="*/ 117 w 123"/>
                <a:gd name="T11" fmla="*/ 17 h 49"/>
                <a:gd name="T12" fmla="*/ 11 w 123"/>
                <a:gd name="T13" fmla="*/ 49 h 49"/>
                <a:gd name="T14" fmla="*/ 0 w 123"/>
                <a:gd name="T15" fmla="*/ 35 h 49"/>
                <a:gd name="T16" fmla="*/ 0 w 123"/>
                <a:gd name="T17" fmla="*/ 35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49"/>
                <a:gd name="T29" fmla="*/ 123 w 12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49">
                  <a:moveTo>
                    <a:pt x="0" y="35"/>
                  </a:moveTo>
                  <a:lnTo>
                    <a:pt x="87" y="15"/>
                  </a:lnTo>
                  <a:lnTo>
                    <a:pt x="102" y="9"/>
                  </a:lnTo>
                  <a:lnTo>
                    <a:pt x="123" y="0"/>
                  </a:lnTo>
                  <a:lnTo>
                    <a:pt x="117" y="14"/>
                  </a:lnTo>
                  <a:lnTo>
                    <a:pt x="117" y="17"/>
                  </a:lnTo>
                  <a:lnTo>
                    <a:pt x="11" y="49"/>
                  </a:lnTo>
                  <a:lnTo>
                    <a:pt x="0" y="35"/>
                  </a:lnTo>
                  <a:close/>
                </a:path>
              </a:pathLst>
            </a:custGeom>
            <a:solidFill>
              <a:srgbClr val="F02424"/>
            </a:solidFill>
            <a:ln w="9525">
              <a:noFill/>
              <a:round/>
              <a:headEnd/>
              <a:tailEnd/>
            </a:ln>
          </p:spPr>
          <p:txBody>
            <a:bodyPr/>
            <a:lstStyle/>
            <a:p>
              <a:endParaRPr lang="en-US"/>
            </a:p>
          </p:txBody>
        </p:sp>
        <p:sp>
          <p:nvSpPr>
            <p:cNvPr id="27722" name="Freeform 74"/>
            <p:cNvSpPr>
              <a:spLocks/>
            </p:cNvSpPr>
            <p:nvPr/>
          </p:nvSpPr>
          <p:spPr bwMode="auto">
            <a:xfrm>
              <a:off x="3991" y="3101"/>
              <a:ext cx="66" cy="53"/>
            </a:xfrm>
            <a:custGeom>
              <a:avLst/>
              <a:gdLst>
                <a:gd name="T0" fmla="*/ 39 w 39"/>
                <a:gd name="T1" fmla="*/ 16 h 31"/>
                <a:gd name="T2" fmla="*/ 34 w 39"/>
                <a:gd name="T3" fmla="*/ 26 h 31"/>
                <a:gd name="T4" fmla="*/ 22 w 39"/>
                <a:gd name="T5" fmla="*/ 31 h 31"/>
                <a:gd name="T6" fmla="*/ 0 w 39"/>
                <a:gd name="T7" fmla="*/ 25 h 31"/>
                <a:gd name="T8" fmla="*/ 4 w 39"/>
                <a:gd name="T9" fmla="*/ 8 h 31"/>
                <a:gd name="T10" fmla="*/ 35 w 39"/>
                <a:gd name="T11" fmla="*/ 0 h 31"/>
                <a:gd name="T12" fmla="*/ 39 w 39"/>
                <a:gd name="T13" fmla="*/ 16 h 31"/>
                <a:gd name="T14" fmla="*/ 39 w 39"/>
                <a:gd name="T15" fmla="*/ 16 h 31"/>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1"/>
                <a:gd name="T26" fmla="*/ 39 w 39"/>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1">
                  <a:moveTo>
                    <a:pt x="39" y="16"/>
                  </a:moveTo>
                  <a:lnTo>
                    <a:pt x="34" y="26"/>
                  </a:lnTo>
                  <a:lnTo>
                    <a:pt x="22" y="31"/>
                  </a:lnTo>
                  <a:lnTo>
                    <a:pt x="0" y="25"/>
                  </a:lnTo>
                  <a:lnTo>
                    <a:pt x="4" y="8"/>
                  </a:lnTo>
                  <a:lnTo>
                    <a:pt x="35" y="0"/>
                  </a:lnTo>
                  <a:lnTo>
                    <a:pt x="39" y="16"/>
                  </a:lnTo>
                  <a:close/>
                </a:path>
              </a:pathLst>
            </a:custGeom>
            <a:solidFill>
              <a:srgbClr val="B34D1A"/>
            </a:solidFill>
            <a:ln w="9525">
              <a:noFill/>
              <a:round/>
              <a:headEnd/>
              <a:tailEnd/>
            </a:ln>
          </p:spPr>
          <p:txBody>
            <a:bodyPr/>
            <a:lstStyle/>
            <a:p>
              <a:endParaRPr lang="en-US"/>
            </a:p>
          </p:txBody>
        </p:sp>
        <p:sp>
          <p:nvSpPr>
            <p:cNvPr id="27723" name="Freeform 75"/>
            <p:cNvSpPr>
              <a:spLocks/>
            </p:cNvSpPr>
            <p:nvPr/>
          </p:nvSpPr>
          <p:spPr bwMode="auto">
            <a:xfrm>
              <a:off x="4042" y="2893"/>
              <a:ext cx="407" cy="222"/>
            </a:xfrm>
            <a:custGeom>
              <a:avLst/>
              <a:gdLst>
                <a:gd name="T0" fmla="*/ 4 w 239"/>
                <a:gd name="T1" fmla="*/ 130 h 130"/>
                <a:gd name="T2" fmla="*/ 0 w 239"/>
                <a:gd name="T3" fmla="*/ 125 h 130"/>
                <a:gd name="T4" fmla="*/ 80 w 239"/>
                <a:gd name="T5" fmla="*/ 87 h 130"/>
                <a:gd name="T6" fmla="*/ 144 w 239"/>
                <a:gd name="T7" fmla="*/ 57 h 130"/>
                <a:gd name="T8" fmla="*/ 182 w 239"/>
                <a:gd name="T9" fmla="*/ 25 h 130"/>
                <a:gd name="T10" fmla="*/ 239 w 239"/>
                <a:gd name="T11" fmla="*/ 0 h 130"/>
                <a:gd name="T12" fmla="*/ 214 w 239"/>
                <a:gd name="T13" fmla="*/ 62 h 130"/>
                <a:gd name="T14" fmla="*/ 84 w 239"/>
                <a:gd name="T15" fmla="*/ 113 h 130"/>
                <a:gd name="T16" fmla="*/ 4 w 239"/>
                <a:gd name="T17" fmla="*/ 130 h 130"/>
                <a:gd name="T18" fmla="*/ 4 w 239"/>
                <a:gd name="T19" fmla="*/ 13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130"/>
                <a:gd name="T32" fmla="*/ 239 w 239"/>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130">
                  <a:moveTo>
                    <a:pt x="4" y="130"/>
                  </a:moveTo>
                  <a:lnTo>
                    <a:pt x="0" y="125"/>
                  </a:lnTo>
                  <a:lnTo>
                    <a:pt x="80" y="87"/>
                  </a:lnTo>
                  <a:lnTo>
                    <a:pt x="144" y="57"/>
                  </a:lnTo>
                  <a:lnTo>
                    <a:pt x="182" y="25"/>
                  </a:lnTo>
                  <a:lnTo>
                    <a:pt x="239" y="0"/>
                  </a:lnTo>
                  <a:lnTo>
                    <a:pt x="214" y="62"/>
                  </a:lnTo>
                  <a:lnTo>
                    <a:pt x="84" y="113"/>
                  </a:lnTo>
                  <a:lnTo>
                    <a:pt x="4" y="130"/>
                  </a:lnTo>
                  <a:close/>
                </a:path>
              </a:pathLst>
            </a:custGeom>
            <a:solidFill>
              <a:srgbClr val="A86EC9"/>
            </a:solidFill>
            <a:ln w="9525">
              <a:noFill/>
              <a:round/>
              <a:headEnd/>
              <a:tailEnd/>
            </a:ln>
          </p:spPr>
          <p:txBody>
            <a:bodyPr/>
            <a:lstStyle/>
            <a:p>
              <a:endParaRPr lang="en-US"/>
            </a:p>
          </p:txBody>
        </p:sp>
        <p:sp>
          <p:nvSpPr>
            <p:cNvPr id="27724" name="Freeform 76"/>
            <p:cNvSpPr>
              <a:spLocks/>
            </p:cNvSpPr>
            <p:nvPr/>
          </p:nvSpPr>
          <p:spPr bwMode="auto">
            <a:xfrm>
              <a:off x="4028" y="2842"/>
              <a:ext cx="447" cy="269"/>
            </a:xfrm>
            <a:custGeom>
              <a:avLst/>
              <a:gdLst>
                <a:gd name="T0" fmla="*/ 260 w 262"/>
                <a:gd name="T1" fmla="*/ 0 h 158"/>
                <a:gd name="T2" fmla="*/ 128 w 262"/>
                <a:gd name="T3" fmla="*/ 93 h 158"/>
                <a:gd name="T4" fmla="*/ 0 w 262"/>
                <a:gd name="T5" fmla="*/ 152 h 158"/>
                <a:gd name="T6" fmla="*/ 8 w 262"/>
                <a:gd name="T7" fmla="*/ 158 h 158"/>
                <a:gd name="T8" fmla="*/ 87 w 262"/>
                <a:gd name="T9" fmla="*/ 130 h 158"/>
                <a:gd name="T10" fmla="*/ 103 w 262"/>
                <a:gd name="T11" fmla="*/ 113 h 158"/>
                <a:gd name="T12" fmla="*/ 162 w 262"/>
                <a:gd name="T13" fmla="*/ 95 h 158"/>
                <a:gd name="T14" fmla="*/ 174 w 262"/>
                <a:gd name="T15" fmla="*/ 73 h 158"/>
                <a:gd name="T16" fmla="*/ 262 w 262"/>
                <a:gd name="T17" fmla="*/ 28 h 158"/>
                <a:gd name="T18" fmla="*/ 260 w 262"/>
                <a:gd name="T19" fmla="*/ 0 h 158"/>
                <a:gd name="T20" fmla="*/ 260 w 262"/>
                <a:gd name="T21" fmla="*/ 0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58"/>
                <a:gd name="T35" fmla="*/ 262 w 262"/>
                <a:gd name="T36" fmla="*/ 158 h 1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58">
                  <a:moveTo>
                    <a:pt x="260" y="0"/>
                  </a:moveTo>
                  <a:lnTo>
                    <a:pt x="128" y="93"/>
                  </a:lnTo>
                  <a:lnTo>
                    <a:pt x="0" y="152"/>
                  </a:lnTo>
                  <a:lnTo>
                    <a:pt x="8" y="158"/>
                  </a:lnTo>
                  <a:lnTo>
                    <a:pt x="87" y="130"/>
                  </a:lnTo>
                  <a:lnTo>
                    <a:pt x="103" y="113"/>
                  </a:lnTo>
                  <a:lnTo>
                    <a:pt x="162" y="95"/>
                  </a:lnTo>
                  <a:lnTo>
                    <a:pt x="174" y="73"/>
                  </a:lnTo>
                  <a:lnTo>
                    <a:pt x="262" y="28"/>
                  </a:lnTo>
                  <a:lnTo>
                    <a:pt x="260" y="0"/>
                  </a:lnTo>
                  <a:close/>
                </a:path>
              </a:pathLst>
            </a:custGeom>
            <a:solidFill>
              <a:srgbClr val="BA87E3"/>
            </a:solidFill>
            <a:ln w="9525">
              <a:noFill/>
              <a:round/>
              <a:headEnd/>
              <a:tailEnd/>
            </a:ln>
          </p:spPr>
          <p:txBody>
            <a:bodyPr/>
            <a:lstStyle/>
            <a:p>
              <a:endParaRPr lang="en-US"/>
            </a:p>
          </p:txBody>
        </p:sp>
        <p:sp>
          <p:nvSpPr>
            <p:cNvPr id="27725" name="Freeform 77"/>
            <p:cNvSpPr>
              <a:spLocks/>
            </p:cNvSpPr>
            <p:nvPr/>
          </p:nvSpPr>
          <p:spPr bwMode="auto">
            <a:xfrm>
              <a:off x="4049" y="2958"/>
              <a:ext cx="375" cy="165"/>
            </a:xfrm>
            <a:custGeom>
              <a:avLst/>
              <a:gdLst>
                <a:gd name="T0" fmla="*/ 0 w 220"/>
                <a:gd name="T1" fmla="*/ 92 h 97"/>
                <a:gd name="T2" fmla="*/ 43 w 220"/>
                <a:gd name="T3" fmla="*/ 80 h 97"/>
                <a:gd name="T4" fmla="*/ 100 w 220"/>
                <a:gd name="T5" fmla="*/ 60 h 97"/>
                <a:gd name="T6" fmla="*/ 115 w 220"/>
                <a:gd name="T7" fmla="*/ 60 h 97"/>
                <a:gd name="T8" fmla="*/ 165 w 220"/>
                <a:gd name="T9" fmla="*/ 27 h 97"/>
                <a:gd name="T10" fmla="*/ 185 w 220"/>
                <a:gd name="T11" fmla="*/ 25 h 97"/>
                <a:gd name="T12" fmla="*/ 190 w 220"/>
                <a:gd name="T13" fmla="*/ 7 h 97"/>
                <a:gd name="T14" fmla="*/ 220 w 220"/>
                <a:gd name="T15" fmla="*/ 0 h 97"/>
                <a:gd name="T16" fmla="*/ 193 w 220"/>
                <a:gd name="T17" fmla="*/ 45 h 97"/>
                <a:gd name="T18" fmla="*/ 147 w 220"/>
                <a:gd name="T19" fmla="*/ 67 h 97"/>
                <a:gd name="T20" fmla="*/ 93 w 220"/>
                <a:gd name="T21" fmla="*/ 80 h 97"/>
                <a:gd name="T22" fmla="*/ 18 w 220"/>
                <a:gd name="T23" fmla="*/ 97 h 97"/>
                <a:gd name="T24" fmla="*/ 1 w 220"/>
                <a:gd name="T25" fmla="*/ 97 h 97"/>
                <a:gd name="T26" fmla="*/ 0 w 220"/>
                <a:gd name="T27" fmla="*/ 92 h 97"/>
                <a:gd name="T28" fmla="*/ 0 w 220"/>
                <a:gd name="T29" fmla="*/ 92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
                <a:gd name="T46" fmla="*/ 0 h 97"/>
                <a:gd name="T47" fmla="*/ 220 w 220"/>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 h="97">
                  <a:moveTo>
                    <a:pt x="0" y="92"/>
                  </a:moveTo>
                  <a:lnTo>
                    <a:pt x="43" y="80"/>
                  </a:lnTo>
                  <a:lnTo>
                    <a:pt x="100" y="60"/>
                  </a:lnTo>
                  <a:lnTo>
                    <a:pt x="115" y="60"/>
                  </a:lnTo>
                  <a:lnTo>
                    <a:pt x="165" y="27"/>
                  </a:lnTo>
                  <a:lnTo>
                    <a:pt x="185" y="25"/>
                  </a:lnTo>
                  <a:lnTo>
                    <a:pt x="190" y="7"/>
                  </a:lnTo>
                  <a:lnTo>
                    <a:pt x="220" y="0"/>
                  </a:lnTo>
                  <a:lnTo>
                    <a:pt x="193" y="45"/>
                  </a:lnTo>
                  <a:lnTo>
                    <a:pt x="147" y="67"/>
                  </a:lnTo>
                  <a:lnTo>
                    <a:pt x="93" y="80"/>
                  </a:lnTo>
                  <a:lnTo>
                    <a:pt x="18" y="97"/>
                  </a:lnTo>
                  <a:lnTo>
                    <a:pt x="1" y="97"/>
                  </a:lnTo>
                  <a:lnTo>
                    <a:pt x="0" y="92"/>
                  </a:lnTo>
                  <a:close/>
                </a:path>
              </a:pathLst>
            </a:custGeom>
            <a:solidFill>
              <a:srgbClr val="9454AD"/>
            </a:solidFill>
            <a:ln w="9525">
              <a:noFill/>
              <a:round/>
              <a:headEnd/>
              <a:tailEnd/>
            </a:ln>
          </p:spPr>
          <p:txBody>
            <a:bodyPr/>
            <a:lstStyle/>
            <a:p>
              <a:endParaRPr lang="en-US"/>
            </a:p>
          </p:txBody>
        </p:sp>
        <p:sp>
          <p:nvSpPr>
            <p:cNvPr id="27726" name="Freeform 78"/>
            <p:cNvSpPr>
              <a:spLocks/>
            </p:cNvSpPr>
            <p:nvPr/>
          </p:nvSpPr>
          <p:spPr bwMode="auto">
            <a:xfrm>
              <a:off x="4049" y="2999"/>
              <a:ext cx="353" cy="133"/>
            </a:xfrm>
            <a:custGeom>
              <a:avLst/>
              <a:gdLst>
                <a:gd name="T0" fmla="*/ 3 w 207"/>
                <a:gd name="T1" fmla="*/ 78 h 78"/>
                <a:gd name="T2" fmla="*/ 3 w 207"/>
                <a:gd name="T3" fmla="*/ 76 h 78"/>
                <a:gd name="T4" fmla="*/ 8 w 207"/>
                <a:gd name="T5" fmla="*/ 76 h 78"/>
                <a:gd name="T6" fmla="*/ 15 w 207"/>
                <a:gd name="T7" fmla="*/ 76 h 78"/>
                <a:gd name="T8" fmla="*/ 26 w 207"/>
                <a:gd name="T9" fmla="*/ 75 h 78"/>
                <a:gd name="T10" fmla="*/ 36 w 207"/>
                <a:gd name="T11" fmla="*/ 71 h 78"/>
                <a:gd name="T12" fmla="*/ 51 w 207"/>
                <a:gd name="T13" fmla="*/ 68 h 78"/>
                <a:gd name="T14" fmla="*/ 58 w 207"/>
                <a:gd name="T15" fmla="*/ 66 h 78"/>
                <a:gd name="T16" fmla="*/ 66 w 207"/>
                <a:gd name="T17" fmla="*/ 66 h 78"/>
                <a:gd name="T18" fmla="*/ 75 w 207"/>
                <a:gd name="T19" fmla="*/ 63 h 78"/>
                <a:gd name="T20" fmla="*/ 83 w 207"/>
                <a:gd name="T21" fmla="*/ 63 h 78"/>
                <a:gd name="T22" fmla="*/ 91 w 207"/>
                <a:gd name="T23" fmla="*/ 60 h 78"/>
                <a:gd name="T24" fmla="*/ 100 w 207"/>
                <a:gd name="T25" fmla="*/ 58 h 78"/>
                <a:gd name="T26" fmla="*/ 106 w 207"/>
                <a:gd name="T27" fmla="*/ 55 h 78"/>
                <a:gd name="T28" fmla="*/ 115 w 207"/>
                <a:gd name="T29" fmla="*/ 53 h 78"/>
                <a:gd name="T30" fmla="*/ 123 w 207"/>
                <a:gd name="T31" fmla="*/ 51 h 78"/>
                <a:gd name="T32" fmla="*/ 132 w 207"/>
                <a:gd name="T33" fmla="*/ 50 h 78"/>
                <a:gd name="T34" fmla="*/ 140 w 207"/>
                <a:gd name="T35" fmla="*/ 46 h 78"/>
                <a:gd name="T36" fmla="*/ 148 w 207"/>
                <a:gd name="T37" fmla="*/ 45 h 78"/>
                <a:gd name="T38" fmla="*/ 155 w 207"/>
                <a:gd name="T39" fmla="*/ 41 h 78"/>
                <a:gd name="T40" fmla="*/ 163 w 207"/>
                <a:gd name="T41" fmla="*/ 38 h 78"/>
                <a:gd name="T42" fmla="*/ 170 w 207"/>
                <a:gd name="T43" fmla="*/ 36 h 78"/>
                <a:gd name="T44" fmla="*/ 178 w 207"/>
                <a:gd name="T45" fmla="*/ 33 h 78"/>
                <a:gd name="T46" fmla="*/ 192 w 207"/>
                <a:gd name="T47" fmla="*/ 26 h 78"/>
                <a:gd name="T48" fmla="*/ 203 w 207"/>
                <a:gd name="T49" fmla="*/ 21 h 78"/>
                <a:gd name="T50" fmla="*/ 207 w 207"/>
                <a:gd name="T51" fmla="*/ 0 h 78"/>
                <a:gd name="T52" fmla="*/ 155 w 207"/>
                <a:gd name="T53" fmla="*/ 31 h 78"/>
                <a:gd name="T54" fmla="*/ 143 w 207"/>
                <a:gd name="T55" fmla="*/ 30 h 78"/>
                <a:gd name="T56" fmla="*/ 100 w 207"/>
                <a:gd name="T57" fmla="*/ 50 h 78"/>
                <a:gd name="T58" fmla="*/ 61 w 207"/>
                <a:gd name="T59" fmla="*/ 53 h 78"/>
                <a:gd name="T60" fmla="*/ 55 w 207"/>
                <a:gd name="T61" fmla="*/ 60 h 78"/>
                <a:gd name="T62" fmla="*/ 0 w 207"/>
                <a:gd name="T63" fmla="*/ 71 h 78"/>
                <a:gd name="T64" fmla="*/ 3 w 207"/>
                <a:gd name="T65" fmla="*/ 78 h 78"/>
                <a:gd name="T66" fmla="*/ 3 w 207"/>
                <a:gd name="T67" fmla="*/ 78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78"/>
                <a:gd name="T104" fmla="*/ 207 w 207"/>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78">
                  <a:moveTo>
                    <a:pt x="3" y="78"/>
                  </a:moveTo>
                  <a:lnTo>
                    <a:pt x="3" y="76"/>
                  </a:lnTo>
                  <a:lnTo>
                    <a:pt x="8" y="76"/>
                  </a:lnTo>
                  <a:lnTo>
                    <a:pt x="15" y="76"/>
                  </a:lnTo>
                  <a:lnTo>
                    <a:pt x="26" y="75"/>
                  </a:lnTo>
                  <a:lnTo>
                    <a:pt x="36" y="71"/>
                  </a:lnTo>
                  <a:lnTo>
                    <a:pt x="51" y="68"/>
                  </a:lnTo>
                  <a:lnTo>
                    <a:pt x="58" y="66"/>
                  </a:lnTo>
                  <a:lnTo>
                    <a:pt x="66" y="66"/>
                  </a:lnTo>
                  <a:lnTo>
                    <a:pt x="75" y="63"/>
                  </a:lnTo>
                  <a:lnTo>
                    <a:pt x="83" y="63"/>
                  </a:lnTo>
                  <a:lnTo>
                    <a:pt x="91" y="60"/>
                  </a:lnTo>
                  <a:lnTo>
                    <a:pt x="100" y="58"/>
                  </a:lnTo>
                  <a:lnTo>
                    <a:pt x="106" y="55"/>
                  </a:lnTo>
                  <a:lnTo>
                    <a:pt x="115" y="53"/>
                  </a:lnTo>
                  <a:lnTo>
                    <a:pt x="123" y="51"/>
                  </a:lnTo>
                  <a:lnTo>
                    <a:pt x="132" y="50"/>
                  </a:lnTo>
                  <a:lnTo>
                    <a:pt x="140" y="46"/>
                  </a:lnTo>
                  <a:lnTo>
                    <a:pt x="148" y="45"/>
                  </a:lnTo>
                  <a:lnTo>
                    <a:pt x="155" y="41"/>
                  </a:lnTo>
                  <a:lnTo>
                    <a:pt x="163" y="38"/>
                  </a:lnTo>
                  <a:lnTo>
                    <a:pt x="170" y="36"/>
                  </a:lnTo>
                  <a:lnTo>
                    <a:pt x="178" y="33"/>
                  </a:lnTo>
                  <a:lnTo>
                    <a:pt x="192" y="26"/>
                  </a:lnTo>
                  <a:lnTo>
                    <a:pt x="203" y="21"/>
                  </a:lnTo>
                  <a:lnTo>
                    <a:pt x="207" y="0"/>
                  </a:lnTo>
                  <a:lnTo>
                    <a:pt x="155" y="31"/>
                  </a:lnTo>
                  <a:lnTo>
                    <a:pt x="143" y="30"/>
                  </a:lnTo>
                  <a:lnTo>
                    <a:pt x="100" y="50"/>
                  </a:lnTo>
                  <a:lnTo>
                    <a:pt x="61" y="53"/>
                  </a:lnTo>
                  <a:lnTo>
                    <a:pt x="55" y="60"/>
                  </a:lnTo>
                  <a:lnTo>
                    <a:pt x="0" y="71"/>
                  </a:lnTo>
                  <a:lnTo>
                    <a:pt x="3" y="78"/>
                  </a:lnTo>
                  <a:close/>
                </a:path>
              </a:pathLst>
            </a:custGeom>
            <a:solidFill>
              <a:srgbClr val="824094"/>
            </a:solidFill>
            <a:ln w="9525">
              <a:noFill/>
              <a:round/>
              <a:headEnd/>
              <a:tailEnd/>
            </a:ln>
          </p:spPr>
          <p:txBody>
            <a:bodyPr/>
            <a:lstStyle/>
            <a:p>
              <a:endParaRPr lang="en-US"/>
            </a:p>
          </p:txBody>
        </p:sp>
        <p:sp>
          <p:nvSpPr>
            <p:cNvPr id="27727" name="Freeform 79"/>
            <p:cNvSpPr>
              <a:spLocks/>
            </p:cNvSpPr>
            <p:nvPr/>
          </p:nvSpPr>
          <p:spPr bwMode="auto">
            <a:xfrm>
              <a:off x="3991" y="3120"/>
              <a:ext cx="131" cy="34"/>
            </a:xfrm>
            <a:custGeom>
              <a:avLst/>
              <a:gdLst>
                <a:gd name="T0" fmla="*/ 7 w 77"/>
                <a:gd name="T1" fmla="*/ 0 h 20"/>
                <a:gd name="T2" fmla="*/ 77 w 77"/>
                <a:gd name="T3" fmla="*/ 4 h 20"/>
                <a:gd name="T4" fmla="*/ 77 w 77"/>
                <a:gd name="T5" fmla="*/ 20 h 20"/>
                <a:gd name="T6" fmla="*/ 19 w 77"/>
                <a:gd name="T7" fmla="*/ 15 h 20"/>
                <a:gd name="T8" fmla="*/ 0 w 77"/>
                <a:gd name="T9" fmla="*/ 14 h 20"/>
                <a:gd name="T10" fmla="*/ 4 w 77"/>
                <a:gd name="T11" fmla="*/ 0 h 20"/>
                <a:gd name="T12" fmla="*/ 7 w 77"/>
                <a:gd name="T13" fmla="*/ 0 h 20"/>
                <a:gd name="T14" fmla="*/ 7 w 77"/>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20"/>
                <a:gd name="T26" fmla="*/ 77 w 7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20">
                  <a:moveTo>
                    <a:pt x="7" y="0"/>
                  </a:moveTo>
                  <a:lnTo>
                    <a:pt x="77" y="4"/>
                  </a:lnTo>
                  <a:lnTo>
                    <a:pt x="77" y="20"/>
                  </a:lnTo>
                  <a:lnTo>
                    <a:pt x="19" y="15"/>
                  </a:lnTo>
                  <a:lnTo>
                    <a:pt x="0" y="14"/>
                  </a:lnTo>
                  <a:lnTo>
                    <a:pt x="4" y="0"/>
                  </a:lnTo>
                  <a:lnTo>
                    <a:pt x="7" y="0"/>
                  </a:lnTo>
                  <a:close/>
                </a:path>
              </a:pathLst>
            </a:custGeom>
            <a:solidFill>
              <a:srgbClr val="FF0000"/>
            </a:solidFill>
            <a:ln w="9525">
              <a:noFill/>
              <a:round/>
              <a:headEnd/>
              <a:tailEnd/>
            </a:ln>
          </p:spPr>
          <p:txBody>
            <a:bodyPr/>
            <a:lstStyle/>
            <a:p>
              <a:endParaRPr lang="en-US"/>
            </a:p>
          </p:txBody>
        </p:sp>
        <p:sp>
          <p:nvSpPr>
            <p:cNvPr id="27728" name="Freeform 80"/>
            <p:cNvSpPr>
              <a:spLocks/>
            </p:cNvSpPr>
            <p:nvPr/>
          </p:nvSpPr>
          <p:spPr bwMode="auto">
            <a:xfrm>
              <a:off x="3977" y="3128"/>
              <a:ext cx="60" cy="33"/>
            </a:xfrm>
            <a:custGeom>
              <a:avLst/>
              <a:gdLst>
                <a:gd name="T0" fmla="*/ 0 w 35"/>
                <a:gd name="T1" fmla="*/ 9 h 19"/>
                <a:gd name="T2" fmla="*/ 12 w 35"/>
                <a:gd name="T3" fmla="*/ 0 h 19"/>
                <a:gd name="T4" fmla="*/ 13 w 35"/>
                <a:gd name="T5" fmla="*/ 9 h 19"/>
                <a:gd name="T6" fmla="*/ 20 w 35"/>
                <a:gd name="T7" fmla="*/ 2 h 19"/>
                <a:gd name="T8" fmla="*/ 23 w 35"/>
                <a:gd name="T9" fmla="*/ 9 h 19"/>
                <a:gd name="T10" fmla="*/ 30 w 35"/>
                <a:gd name="T11" fmla="*/ 9 h 19"/>
                <a:gd name="T12" fmla="*/ 35 w 35"/>
                <a:gd name="T13" fmla="*/ 15 h 19"/>
                <a:gd name="T14" fmla="*/ 27 w 35"/>
                <a:gd name="T15" fmla="*/ 19 h 19"/>
                <a:gd name="T16" fmla="*/ 18 w 35"/>
                <a:gd name="T17" fmla="*/ 15 h 19"/>
                <a:gd name="T18" fmla="*/ 13 w 35"/>
                <a:gd name="T19" fmla="*/ 19 h 19"/>
                <a:gd name="T20" fmla="*/ 7 w 35"/>
                <a:gd name="T21" fmla="*/ 14 h 19"/>
                <a:gd name="T22" fmla="*/ 2 w 35"/>
                <a:gd name="T23" fmla="*/ 15 h 19"/>
                <a:gd name="T24" fmla="*/ 0 w 35"/>
                <a:gd name="T25" fmla="*/ 9 h 19"/>
                <a:gd name="T26" fmla="*/ 0 w 35"/>
                <a:gd name="T27" fmla="*/ 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9"/>
                <a:gd name="T44" fmla="*/ 35 w 3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9">
                  <a:moveTo>
                    <a:pt x="0" y="9"/>
                  </a:moveTo>
                  <a:lnTo>
                    <a:pt x="12" y="0"/>
                  </a:lnTo>
                  <a:lnTo>
                    <a:pt x="13" y="9"/>
                  </a:lnTo>
                  <a:lnTo>
                    <a:pt x="20" y="2"/>
                  </a:lnTo>
                  <a:lnTo>
                    <a:pt x="23" y="9"/>
                  </a:lnTo>
                  <a:lnTo>
                    <a:pt x="30" y="9"/>
                  </a:lnTo>
                  <a:lnTo>
                    <a:pt x="35" y="15"/>
                  </a:lnTo>
                  <a:lnTo>
                    <a:pt x="27" y="19"/>
                  </a:lnTo>
                  <a:lnTo>
                    <a:pt x="18" y="15"/>
                  </a:lnTo>
                  <a:lnTo>
                    <a:pt x="13" y="19"/>
                  </a:lnTo>
                  <a:lnTo>
                    <a:pt x="7" y="14"/>
                  </a:lnTo>
                  <a:lnTo>
                    <a:pt x="2" y="15"/>
                  </a:lnTo>
                  <a:lnTo>
                    <a:pt x="0" y="9"/>
                  </a:lnTo>
                  <a:close/>
                </a:path>
              </a:pathLst>
            </a:custGeom>
            <a:solidFill>
              <a:srgbClr val="BF6633"/>
            </a:solidFill>
            <a:ln w="9525">
              <a:noFill/>
              <a:round/>
              <a:headEnd/>
              <a:tailEnd/>
            </a:ln>
          </p:spPr>
          <p:txBody>
            <a:bodyPr/>
            <a:lstStyle/>
            <a:p>
              <a:endParaRPr lang="en-US"/>
            </a:p>
          </p:txBody>
        </p:sp>
        <p:sp>
          <p:nvSpPr>
            <p:cNvPr id="27729" name="Freeform 81"/>
            <p:cNvSpPr>
              <a:spLocks/>
            </p:cNvSpPr>
            <p:nvPr/>
          </p:nvSpPr>
          <p:spPr bwMode="auto">
            <a:xfrm>
              <a:off x="4361" y="2842"/>
              <a:ext cx="255" cy="191"/>
            </a:xfrm>
            <a:custGeom>
              <a:avLst/>
              <a:gdLst>
                <a:gd name="T0" fmla="*/ 150 w 150"/>
                <a:gd name="T1" fmla="*/ 52 h 112"/>
                <a:gd name="T2" fmla="*/ 149 w 150"/>
                <a:gd name="T3" fmla="*/ 28 h 112"/>
                <a:gd name="T4" fmla="*/ 65 w 150"/>
                <a:gd name="T5" fmla="*/ 0 h 112"/>
                <a:gd name="T6" fmla="*/ 0 w 150"/>
                <a:gd name="T7" fmla="*/ 110 h 112"/>
                <a:gd name="T8" fmla="*/ 72 w 150"/>
                <a:gd name="T9" fmla="*/ 112 h 112"/>
                <a:gd name="T10" fmla="*/ 150 w 150"/>
                <a:gd name="T11" fmla="*/ 52 h 112"/>
                <a:gd name="T12" fmla="*/ 150 w 150"/>
                <a:gd name="T13" fmla="*/ 52 h 112"/>
                <a:gd name="T14" fmla="*/ 0 60000 65536"/>
                <a:gd name="T15" fmla="*/ 0 60000 65536"/>
                <a:gd name="T16" fmla="*/ 0 60000 65536"/>
                <a:gd name="T17" fmla="*/ 0 60000 65536"/>
                <a:gd name="T18" fmla="*/ 0 60000 65536"/>
                <a:gd name="T19" fmla="*/ 0 60000 65536"/>
                <a:gd name="T20" fmla="*/ 0 60000 65536"/>
                <a:gd name="T21" fmla="*/ 0 w 150"/>
                <a:gd name="T22" fmla="*/ 0 h 112"/>
                <a:gd name="T23" fmla="*/ 150 w 150"/>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2">
                  <a:moveTo>
                    <a:pt x="150" y="52"/>
                  </a:moveTo>
                  <a:lnTo>
                    <a:pt x="149" y="28"/>
                  </a:lnTo>
                  <a:lnTo>
                    <a:pt x="65" y="0"/>
                  </a:lnTo>
                  <a:lnTo>
                    <a:pt x="0" y="110"/>
                  </a:lnTo>
                  <a:lnTo>
                    <a:pt x="72" y="112"/>
                  </a:lnTo>
                  <a:lnTo>
                    <a:pt x="150" y="52"/>
                  </a:lnTo>
                  <a:close/>
                </a:path>
              </a:pathLst>
            </a:custGeom>
            <a:solidFill>
              <a:srgbClr val="A86EC9"/>
            </a:solidFill>
            <a:ln w="9525">
              <a:noFill/>
              <a:round/>
              <a:headEnd/>
              <a:tailEnd/>
            </a:ln>
          </p:spPr>
          <p:txBody>
            <a:bodyPr/>
            <a:lstStyle/>
            <a:p>
              <a:endParaRPr lang="en-US"/>
            </a:p>
          </p:txBody>
        </p:sp>
        <p:sp>
          <p:nvSpPr>
            <p:cNvPr id="27730" name="Freeform 82"/>
            <p:cNvSpPr>
              <a:spLocks/>
            </p:cNvSpPr>
            <p:nvPr/>
          </p:nvSpPr>
          <p:spPr bwMode="auto">
            <a:xfrm>
              <a:off x="4325" y="2913"/>
              <a:ext cx="295" cy="219"/>
            </a:xfrm>
            <a:custGeom>
              <a:avLst/>
              <a:gdLst>
                <a:gd name="T0" fmla="*/ 173 w 173"/>
                <a:gd name="T1" fmla="*/ 51 h 128"/>
                <a:gd name="T2" fmla="*/ 171 w 173"/>
                <a:gd name="T3" fmla="*/ 10 h 128"/>
                <a:gd name="T4" fmla="*/ 110 w 173"/>
                <a:gd name="T5" fmla="*/ 0 h 128"/>
                <a:gd name="T6" fmla="*/ 65 w 173"/>
                <a:gd name="T7" fmla="*/ 26 h 128"/>
                <a:gd name="T8" fmla="*/ 65 w 173"/>
                <a:gd name="T9" fmla="*/ 45 h 128"/>
                <a:gd name="T10" fmla="*/ 20 w 173"/>
                <a:gd name="T11" fmla="*/ 70 h 128"/>
                <a:gd name="T12" fmla="*/ 0 w 173"/>
                <a:gd name="T13" fmla="*/ 98 h 128"/>
                <a:gd name="T14" fmla="*/ 0 w 173"/>
                <a:gd name="T15" fmla="*/ 128 h 128"/>
                <a:gd name="T16" fmla="*/ 116 w 173"/>
                <a:gd name="T17" fmla="*/ 118 h 128"/>
                <a:gd name="T18" fmla="*/ 173 w 173"/>
                <a:gd name="T19" fmla="*/ 51 h 128"/>
                <a:gd name="T20" fmla="*/ 173 w 173"/>
                <a:gd name="T21" fmla="*/ 51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128"/>
                <a:gd name="T35" fmla="*/ 173 w 173"/>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128">
                  <a:moveTo>
                    <a:pt x="173" y="51"/>
                  </a:moveTo>
                  <a:lnTo>
                    <a:pt x="171" y="10"/>
                  </a:lnTo>
                  <a:lnTo>
                    <a:pt x="110" y="0"/>
                  </a:lnTo>
                  <a:lnTo>
                    <a:pt x="65" y="26"/>
                  </a:lnTo>
                  <a:lnTo>
                    <a:pt x="65" y="45"/>
                  </a:lnTo>
                  <a:lnTo>
                    <a:pt x="20" y="70"/>
                  </a:lnTo>
                  <a:lnTo>
                    <a:pt x="0" y="98"/>
                  </a:lnTo>
                  <a:lnTo>
                    <a:pt x="0" y="128"/>
                  </a:lnTo>
                  <a:lnTo>
                    <a:pt x="116" y="118"/>
                  </a:lnTo>
                  <a:lnTo>
                    <a:pt x="173" y="51"/>
                  </a:lnTo>
                  <a:close/>
                </a:path>
              </a:pathLst>
            </a:custGeom>
            <a:solidFill>
              <a:srgbClr val="9454AD"/>
            </a:solidFill>
            <a:ln w="9525">
              <a:noFill/>
              <a:round/>
              <a:headEnd/>
              <a:tailEnd/>
            </a:ln>
          </p:spPr>
          <p:txBody>
            <a:bodyPr/>
            <a:lstStyle/>
            <a:p>
              <a:endParaRPr lang="en-US"/>
            </a:p>
          </p:txBody>
        </p:sp>
        <p:sp>
          <p:nvSpPr>
            <p:cNvPr id="27731" name="Freeform 83"/>
            <p:cNvSpPr>
              <a:spLocks/>
            </p:cNvSpPr>
            <p:nvPr/>
          </p:nvSpPr>
          <p:spPr bwMode="auto">
            <a:xfrm>
              <a:off x="4325" y="2965"/>
              <a:ext cx="295" cy="281"/>
            </a:xfrm>
            <a:custGeom>
              <a:avLst/>
              <a:gdLst>
                <a:gd name="T0" fmla="*/ 158 w 173"/>
                <a:gd name="T1" fmla="*/ 103 h 165"/>
                <a:gd name="T2" fmla="*/ 71 w 173"/>
                <a:gd name="T3" fmla="*/ 165 h 165"/>
                <a:gd name="T4" fmla="*/ 16 w 173"/>
                <a:gd name="T5" fmla="*/ 140 h 165"/>
                <a:gd name="T6" fmla="*/ 0 w 173"/>
                <a:gd name="T7" fmla="*/ 98 h 165"/>
                <a:gd name="T8" fmla="*/ 38 w 173"/>
                <a:gd name="T9" fmla="*/ 58 h 165"/>
                <a:gd name="T10" fmla="*/ 55 w 173"/>
                <a:gd name="T11" fmla="*/ 56 h 165"/>
                <a:gd name="T12" fmla="*/ 91 w 173"/>
                <a:gd name="T13" fmla="*/ 16 h 165"/>
                <a:gd name="T14" fmla="*/ 130 w 173"/>
                <a:gd name="T15" fmla="*/ 10 h 165"/>
                <a:gd name="T16" fmla="*/ 135 w 173"/>
                <a:gd name="T17" fmla="*/ 0 h 165"/>
                <a:gd name="T18" fmla="*/ 173 w 173"/>
                <a:gd name="T19" fmla="*/ 21 h 165"/>
                <a:gd name="T20" fmla="*/ 158 w 173"/>
                <a:gd name="T21" fmla="*/ 103 h 165"/>
                <a:gd name="T22" fmla="*/ 158 w 173"/>
                <a:gd name="T23" fmla="*/ 103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165"/>
                <a:gd name="T38" fmla="*/ 173 w 173"/>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165">
                  <a:moveTo>
                    <a:pt x="158" y="103"/>
                  </a:moveTo>
                  <a:lnTo>
                    <a:pt x="71" y="165"/>
                  </a:lnTo>
                  <a:lnTo>
                    <a:pt x="16" y="140"/>
                  </a:lnTo>
                  <a:lnTo>
                    <a:pt x="0" y="98"/>
                  </a:lnTo>
                  <a:lnTo>
                    <a:pt x="38" y="58"/>
                  </a:lnTo>
                  <a:lnTo>
                    <a:pt x="55" y="56"/>
                  </a:lnTo>
                  <a:lnTo>
                    <a:pt x="91" y="16"/>
                  </a:lnTo>
                  <a:lnTo>
                    <a:pt x="130" y="10"/>
                  </a:lnTo>
                  <a:lnTo>
                    <a:pt x="135" y="0"/>
                  </a:lnTo>
                  <a:lnTo>
                    <a:pt x="173" y="21"/>
                  </a:lnTo>
                  <a:lnTo>
                    <a:pt x="158" y="103"/>
                  </a:lnTo>
                  <a:close/>
                </a:path>
              </a:pathLst>
            </a:custGeom>
            <a:solidFill>
              <a:srgbClr val="824094"/>
            </a:solidFill>
            <a:ln w="9525">
              <a:noFill/>
              <a:round/>
              <a:headEnd/>
              <a:tailEnd/>
            </a:ln>
          </p:spPr>
          <p:txBody>
            <a:bodyPr/>
            <a:lstStyle/>
            <a:p>
              <a:endParaRPr lang="en-US"/>
            </a:p>
          </p:txBody>
        </p:sp>
        <p:sp>
          <p:nvSpPr>
            <p:cNvPr id="27732" name="Freeform 84"/>
            <p:cNvSpPr>
              <a:spLocks/>
            </p:cNvSpPr>
            <p:nvPr/>
          </p:nvSpPr>
          <p:spPr bwMode="auto">
            <a:xfrm>
              <a:off x="4083" y="3115"/>
              <a:ext cx="82" cy="68"/>
            </a:xfrm>
            <a:custGeom>
              <a:avLst/>
              <a:gdLst>
                <a:gd name="T0" fmla="*/ 46 w 48"/>
                <a:gd name="T1" fmla="*/ 12 h 40"/>
                <a:gd name="T2" fmla="*/ 25 w 48"/>
                <a:gd name="T3" fmla="*/ 0 h 40"/>
                <a:gd name="T4" fmla="*/ 16 w 48"/>
                <a:gd name="T5" fmla="*/ 5 h 40"/>
                <a:gd name="T6" fmla="*/ 21 w 48"/>
                <a:gd name="T7" fmla="*/ 15 h 40"/>
                <a:gd name="T8" fmla="*/ 0 w 48"/>
                <a:gd name="T9" fmla="*/ 23 h 40"/>
                <a:gd name="T10" fmla="*/ 0 w 48"/>
                <a:gd name="T11" fmla="*/ 32 h 40"/>
                <a:gd name="T12" fmla="*/ 11 w 48"/>
                <a:gd name="T13" fmla="*/ 30 h 40"/>
                <a:gd name="T14" fmla="*/ 15 w 48"/>
                <a:gd name="T15" fmla="*/ 40 h 40"/>
                <a:gd name="T16" fmla="*/ 48 w 48"/>
                <a:gd name="T17" fmla="*/ 37 h 40"/>
                <a:gd name="T18" fmla="*/ 46 w 48"/>
                <a:gd name="T19" fmla="*/ 12 h 40"/>
                <a:gd name="T20" fmla="*/ 46 w 48"/>
                <a:gd name="T21" fmla="*/ 12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0"/>
                <a:gd name="T35" fmla="*/ 48 w 48"/>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0">
                  <a:moveTo>
                    <a:pt x="46" y="12"/>
                  </a:moveTo>
                  <a:lnTo>
                    <a:pt x="25" y="0"/>
                  </a:lnTo>
                  <a:lnTo>
                    <a:pt x="16" y="5"/>
                  </a:lnTo>
                  <a:lnTo>
                    <a:pt x="21" y="15"/>
                  </a:lnTo>
                  <a:lnTo>
                    <a:pt x="0" y="23"/>
                  </a:lnTo>
                  <a:lnTo>
                    <a:pt x="0" y="32"/>
                  </a:lnTo>
                  <a:lnTo>
                    <a:pt x="11" y="30"/>
                  </a:lnTo>
                  <a:lnTo>
                    <a:pt x="15" y="40"/>
                  </a:lnTo>
                  <a:lnTo>
                    <a:pt x="48" y="37"/>
                  </a:lnTo>
                  <a:lnTo>
                    <a:pt x="46" y="12"/>
                  </a:lnTo>
                  <a:close/>
                </a:path>
              </a:pathLst>
            </a:custGeom>
            <a:solidFill>
              <a:srgbClr val="CC804D"/>
            </a:solidFill>
            <a:ln w="9525">
              <a:noFill/>
              <a:round/>
              <a:headEnd/>
              <a:tailEnd/>
            </a:ln>
          </p:spPr>
          <p:txBody>
            <a:bodyPr/>
            <a:lstStyle/>
            <a:p>
              <a:endParaRPr lang="en-US"/>
            </a:p>
          </p:txBody>
        </p:sp>
        <p:sp>
          <p:nvSpPr>
            <p:cNvPr id="27733" name="Freeform 85"/>
            <p:cNvSpPr>
              <a:spLocks/>
            </p:cNvSpPr>
            <p:nvPr/>
          </p:nvSpPr>
          <p:spPr bwMode="auto">
            <a:xfrm>
              <a:off x="4139" y="2999"/>
              <a:ext cx="455" cy="223"/>
            </a:xfrm>
            <a:custGeom>
              <a:avLst/>
              <a:gdLst>
                <a:gd name="T0" fmla="*/ 267 w 267"/>
                <a:gd name="T1" fmla="*/ 21 h 131"/>
                <a:gd name="T2" fmla="*/ 255 w 267"/>
                <a:gd name="T3" fmla="*/ 0 h 131"/>
                <a:gd name="T4" fmla="*/ 220 w 267"/>
                <a:gd name="T5" fmla="*/ 18 h 131"/>
                <a:gd name="T6" fmla="*/ 164 w 267"/>
                <a:gd name="T7" fmla="*/ 60 h 131"/>
                <a:gd name="T8" fmla="*/ 125 w 267"/>
                <a:gd name="T9" fmla="*/ 90 h 131"/>
                <a:gd name="T10" fmla="*/ 53 w 267"/>
                <a:gd name="T11" fmla="*/ 85 h 131"/>
                <a:gd name="T12" fmla="*/ 3 w 267"/>
                <a:gd name="T13" fmla="*/ 85 h 131"/>
                <a:gd name="T14" fmla="*/ 0 w 267"/>
                <a:gd name="T15" fmla="*/ 90 h 131"/>
                <a:gd name="T16" fmla="*/ 25 w 267"/>
                <a:gd name="T17" fmla="*/ 108 h 131"/>
                <a:gd name="T18" fmla="*/ 110 w 267"/>
                <a:gd name="T19" fmla="*/ 131 h 131"/>
                <a:gd name="T20" fmla="*/ 204 w 267"/>
                <a:gd name="T21" fmla="*/ 113 h 131"/>
                <a:gd name="T22" fmla="*/ 267 w 267"/>
                <a:gd name="T23" fmla="*/ 21 h 131"/>
                <a:gd name="T24" fmla="*/ 267 w 267"/>
                <a:gd name="T25" fmla="*/ 21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131"/>
                <a:gd name="T41" fmla="*/ 267 w 267"/>
                <a:gd name="T42" fmla="*/ 131 h 1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131">
                  <a:moveTo>
                    <a:pt x="267" y="21"/>
                  </a:moveTo>
                  <a:lnTo>
                    <a:pt x="255" y="0"/>
                  </a:lnTo>
                  <a:lnTo>
                    <a:pt x="220" y="18"/>
                  </a:lnTo>
                  <a:lnTo>
                    <a:pt x="164" y="60"/>
                  </a:lnTo>
                  <a:lnTo>
                    <a:pt x="125" y="90"/>
                  </a:lnTo>
                  <a:lnTo>
                    <a:pt x="53" y="85"/>
                  </a:lnTo>
                  <a:lnTo>
                    <a:pt x="3" y="85"/>
                  </a:lnTo>
                  <a:lnTo>
                    <a:pt x="0" y="90"/>
                  </a:lnTo>
                  <a:lnTo>
                    <a:pt x="25" y="108"/>
                  </a:lnTo>
                  <a:lnTo>
                    <a:pt x="110" y="131"/>
                  </a:lnTo>
                  <a:lnTo>
                    <a:pt x="204" y="113"/>
                  </a:lnTo>
                  <a:lnTo>
                    <a:pt x="267" y="21"/>
                  </a:lnTo>
                  <a:close/>
                </a:path>
              </a:pathLst>
            </a:custGeom>
            <a:solidFill>
              <a:srgbClr val="A86EC9"/>
            </a:solidFill>
            <a:ln w="9525">
              <a:noFill/>
              <a:round/>
              <a:headEnd/>
              <a:tailEnd/>
            </a:ln>
          </p:spPr>
          <p:txBody>
            <a:bodyPr/>
            <a:lstStyle/>
            <a:p>
              <a:endParaRPr lang="en-US"/>
            </a:p>
          </p:txBody>
        </p:sp>
        <p:sp>
          <p:nvSpPr>
            <p:cNvPr id="27734" name="Freeform 86"/>
            <p:cNvSpPr>
              <a:spLocks/>
            </p:cNvSpPr>
            <p:nvPr/>
          </p:nvSpPr>
          <p:spPr bwMode="auto">
            <a:xfrm>
              <a:off x="4136" y="3034"/>
              <a:ext cx="470" cy="203"/>
            </a:xfrm>
            <a:custGeom>
              <a:avLst/>
              <a:gdLst>
                <a:gd name="T0" fmla="*/ 276 w 276"/>
                <a:gd name="T1" fmla="*/ 29 h 119"/>
                <a:gd name="T2" fmla="*/ 269 w 276"/>
                <a:gd name="T3" fmla="*/ 0 h 119"/>
                <a:gd name="T4" fmla="*/ 214 w 276"/>
                <a:gd name="T5" fmla="*/ 47 h 119"/>
                <a:gd name="T6" fmla="*/ 186 w 276"/>
                <a:gd name="T7" fmla="*/ 54 h 119"/>
                <a:gd name="T8" fmla="*/ 157 w 276"/>
                <a:gd name="T9" fmla="*/ 92 h 119"/>
                <a:gd name="T10" fmla="*/ 109 w 276"/>
                <a:gd name="T11" fmla="*/ 87 h 119"/>
                <a:gd name="T12" fmla="*/ 89 w 276"/>
                <a:gd name="T13" fmla="*/ 94 h 119"/>
                <a:gd name="T14" fmla="*/ 34 w 276"/>
                <a:gd name="T15" fmla="*/ 84 h 119"/>
                <a:gd name="T16" fmla="*/ 4 w 276"/>
                <a:gd name="T17" fmla="*/ 69 h 119"/>
                <a:gd name="T18" fmla="*/ 0 w 276"/>
                <a:gd name="T19" fmla="*/ 75 h 119"/>
                <a:gd name="T20" fmla="*/ 17 w 276"/>
                <a:gd name="T21" fmla="*/ 94 h 119"/>
                <a:gd name="T22" fmla="*/ 25 w 276"/>
                <a:gd name="T23" fmla="*/ 100 h 119"/>
                <a:gd name="T24" fmla="*/ 89 w 276"/>
                <a:gd name="T25" fmla="*/ 119 h 119"/>
                <a:gd name="T26" fmla="*/ 142 w 276"/>
                <a:gd name="T27" fmla="*/ 119 h 119"/>
                <a:gd name="T28" fmla="*/ 216 w 276"/>
                <a:gd name="T29" fmla="*/ 87 h 119"/>
                <a:gd name="T30" fmla="*/ 276 w 276"/>
                <a:gd name="T31" fmla="*/ 29 h 119"/>
                <a:gd name="T32" fmla="*/ 276 w 276"/>
                <a:gd name="T33" fmla="*/ 29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6"/>
                <a:gd name="T52" fmla="*/ 0 h 119"/>
                <a:gd name="T53" fmla="*/ 276 w 276"/>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6" h="119">
                  <a:moveTo>
                    <a:pt x="276" y="29"/>
                  </a:moveTo>
                  <a:lnTo>
                    <a:pt x="269" y="0"/>
                  </a:lnTo>
                  <a:lnTo>
                    <a:pt x="214" y="47"/>
                  </a:lnTo>
                  <a:lnTo>
                    <a:pt x="186" y="54"/>
                  </a:lnTo>
                  <a:lnTo>
                    <a:pt x="157" y="92"/>
                  </a:lnTo>
                  <a:lnTo>
                    <a:pt x="109" y="87"/>
                  </a:lnTo>
                  <a:lnTo>
                    <a:pt x="89" y="94"/>
                  </a:lnTo>
                  <a:lnTo>
                    <a:pt x="34" y="84"/>
                  </a:lnTo>
                  <a:lnTo>
                    <a:pt x="4" y="69"/>
                  </a:lnTo>
                  <a:lnTo>
                    <a:pt x="0" y="75"/>
                  </a:lnTo>
                  <a:lnTo>
                    <a:pt x="17" y="94"/>
                  </a:lnTo>
                  <a:lnTo>
                    <a:pt x="25" y="100"/>
                  </a:lnTo>
                  <a:lnTo>
                    <a:pt x="89" y="119"/>
                  </a:lnTo>
                  <a:lnTo>
                    <a:pt x="142" y="119"/>
                  </a:lnTo>
                  <a:lnTo>
                    <a:pt x="216" y="87"/>
                  </a:lnTo>
                  <a:lnTo>
                    <a:pt x="276" y="29"/>
                  </a:lnTo>
                  <a:close/>
                </a:path>
              </a:pathLst>
            </a:custGeom>
            <a:solidFill>
              <a:srgbClr val="9454AD"/>
            </a:solidFill>
            <a:ln w="9525">
              <a:noFill/>
              <a:round/>
              <a:headEnd/>
              <a:tailEnd/>
            </a:ln>
          </p:spPr>
          <p:txBody>
            <a:bodyPr/>
            <a:lstStyle/>
            <a:p>
              <a:endParaRPr lang="en-US"/>
            </a:p>
          </p:txBody>
        </p:sp>
        <p:sp>
          <p:nvSpPr>
            <p:cNvPr id="27735" name="Freeform 87"/>
            <p:cNvSpPr>
              <a:spLocks/>
            </p:cNvSpPr>
            <p:nvPr/>
          </p:nvSpPr>
          <p:spPr bwMode="auto">
            <a:xfrm>
              <a:off x="52" y="3655"/>
              <a:ext cx="497" cy="486"/>
            </a:xfrm>
            <a:custGeom>
              <a:avLst/>
              <a:gdLst>
                <a:gd name="T0" fmla="*/ 0 w 291"/>
                <a:gd name="T1" fmla="*/ 285 h 285"/>
                <a:gd name="T2" fmla="*/ 120 w 291"/>
                <a:gd name="T3" fmla="*/ 1 h 285"/>
                <a:gd name="T4" fmla="*/ 221 w 291"/>
                <a:gd name="T5" fmla="*/ 0 h 285"/>
                <a:gd name="T6" fmla="*/ 291 w 291"/>
                <a:gd name="T7" fmla="*/ 106 h 285"/>
                <a:gd name="T8" fmla="*/ 186 w 291"/>
                <a:gd name="T9" fmla="*/ 248 h 285"/>
                <a:gd name="T10" fmla="*/ 0 w 291"/>
                <a:gd name="T11" fmla="*/ 285 h 285"/>
                <a:gd name="T12" fmla="*/ 0 w 291"/>
                <a:gd name="T13" fmla="*/ 285 h 285"/>
                <a:gd name="T14" fmla="*/ 0 60000 65536"/>
                <a:gd name="T15" fmla="*/ 0 60000 65536"/>
                <a:gd name="T16" fmla="*/ 0 60000 65536"/>
                <a:gd name="T17" fmla="*/ 0 60000 65536"/>
                <a:gd name="T18" fmla="*/ 0 60000 65536"/>
                <a:gd name="T19" fmla="*/ 0 60000 65536"/>
                <a:gd name="T20" fmla="*/ 0 60000 65536"/>
                <a:gd name="T21" fmla="*/ 0 w 291"/>
                <a:gd name="T22" fmla="*/ 0 h 285"/>
                <a:gd name="T23" fmla="*/ 291 w 291"/>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1" h="285">
                  <a:moveTo>
                    <a:pt x="0" y="285"/>
                  </a:moveTo>
                  <a:lnTo>
                    <a:pt x="120" y="1"/>
                  </a:lnTo>
                  <a:lnTo>
                    <a:pt x="221" y="0"/>
                  </a:lnTo>
                  <a:lnTo>
                    <a:pt x="291" y="106"/>
                  </a:lnTo>
                  <a:lnTo>
                    <a:pt x="186" y="248"/>
                  </a:lnTo>
                  <a:lnTo>
                    <a:pt x="0" y="285"/>
                  </a:lnTo>
                  <a:close/>
                </a:path>
              </a:pathLst>
            </a:custGeom>
            <a:solidFill>
              <a:srgbClr val="96ABBA"/>
            </a:solidFill>
            <a:ln w="9525">
              <a:noFill/>
              <a:round/>
              <a:headEnd/>
              <a:tailEnd/>
            </a:ln>
          </p:spPr>
          <p:txBody>
            <a:bodyPr/>
            <a:lstStyle/>
            <a:p>
              <a:endParaRPr lang="en-US"/>
            </a:p>
          </p:txBody>
        </p:sp>
        <p:sp>
          <p:nvSpPr>
            <p:cNvPr id="27736" name="Freeform 88"/>
            <p:cNvSpPr>
              <a:spLocks/>
            </p:cNvSpPr>
            <p:nvPr/>
          </p:nvSpPr>
          <p:spPr bwMode="auto">
            <a:xfrm>
              <a:off x="-99" y="3282"/>
              <a:ext cx="272" cy="744"/>
            </a:xfrm>
            <a:custGeom>
              <a:avLst/>
              <a:gdLst>
                <a:gd name="T0" fmla="*/ 99 w 160"/>
                <a:gd name="T1" fmla="*/ 0 h 436"/>
                <a:gd name="T2" fmla="*/ 29 w 160"/>
                <a:gd name="T3" fmla="*/ 109 h 436"/>
                <a:gd name="T4" fmla="*/ 0 w 160"/>
                <a:gd name="T5" fmla="*/ 436 h 436"/>
                <a:gd name="T6" fmla="*/ 160 w 160"/>
                <a:gd name="T7" fmla="*/ 354 h 436"/>
                <a:gd name="T8" fmla="*/ 135 w 160"/>
                <a:gd name="T9" fmla="*/ 32 h 436"/>
                <a:gd name="T10" fmla="*/ 99 w 160"/>
                <a:gd name="T11" fmla="*/ 0 h 436"/>
                <a:gd name="T12" fmla="*/ 99 w 160"/>
                <a:gd name="T13" fmla="*/ 0 h 436"/>
                <a:gd name="T14" fmla="*/ 0 60000 65536"/>
                <a:gd name="T15" fmla="*/ 0 60000 65536"/>
                <a:gd name="T16" fmla="*/ 0 60000 65536"/>
                <a:gd name="T17" fmla="*/ 0 60000 65536"/>
                <a:gd name="T18" fmla="*/ 0 60000 65536"/>
                <a:gd name="T19" fmla="*/ 0 60000 65536"/>
                <a:gd name="T20" fmla="*/ 0 60000 65536"/>
                <a:gd name="T21" fmla="*/ 0 w 160"/>
                <a:gd name="T22" fmla="*/ 0 h 436"/>
                <a:gd name="T23" fmla="*/ 160 w 160"/>
                <a:gd name="T24" fmla="*/ 436 h 4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436">
                  <a:moveTo>
                    <a:pt x="99" y="0"/>
                  </a:moveTo>
                  <a:lnTo>
                    <a:pt x="29" y="109"/>
                  </a:lnTo>
                  <a:lnTo>
                    <a:pt x="0" y="436"/>
                  </a:lnTo>
                  <a:lnTo>
                    <a:pt x="160" y="354"/>
                  </a:lnTo>
                  <a:lnTo>
                    <a:pt x="135" y="32"/>
                  </a:lnTo>
                  <a:lnTo>
                    <a:pt x="99" y="0"/>
                  </a:lnTo>
                  <a:close/>
                </a:path>
              </a:pathLst>
            </a:custGeom>
            <a:solidFill>
              <a:srgbClr val="FFB866"/>
            </a:solidFill>
            <a:ln w="9525">
              <a:noFill/>
              <a:round/>
              <a:headEnd/>
              <a:tailEnd/>
            </a:ln>
          </p:spPr>
          <p:txBody>
            <a:bodyPr/>
            <a:lstStyle/>
            <a:p>
              <a:endParaRPr lang="en-US"/>
            </a:p>
          </p:txBody>
        </p:sp>
        <p:sp>
          <p:nvSpPr>
            <p:cNvPr id="27737" name="Freeform 89"/>
            <p:cNvSpPr>
              <a:spLocks/>
            </p:cNvSpPr>
            <p:nvPr/>
          </p:nvSpPr>
          <p:spPr bwMode="auto">
            <a:xfrm>
              <a:off x="23" y="2480"/>
              <a:ext cx="797" cy="1082"/>
            </a:xfrm>
            <a:custGeom>
              <a:avLst/>
              <a:gdLst>
                <a:gd name="T0" fmla="*/ 462 w 467"/>
                <a:gd name="T1" fmla="*/ 160 h 634"/>
                <a:gd name="T2" fmla="*/ 353 w 467"/>
                <a:gd name="T3" fmla="*/ 70 h 634"/>
                <a:gd name="T4" fmla="*/ 243 w 467"/>
                <a:gd name="T5" fmla="*/ 83 h 634"/>
                <a:gd name="T6" fmla="*/ 150 w 467"/>
                <a:gd name="T7" fmla="*/ 10 h 634"/>
                <a:gd name="T8" fmla="*/ 20 w 467"/>
                <a:gd name="T9" fmla="*/ 0 h 634"/>
                <a:gd name="T10" fmla="*/ 0 w 467"/>
                <a:gd name="T11" fmla="*/ 195 h 634"/>
                <a:gd name="T12" fmla="*/ 103 w 467"/>
                <a:gd name="T13" fmla="*/ 427 h 634"/>
                <a:gd name="T14" fmla="*/ 88 w 467"/>
                <a:gd name="T15" fmla="*/ 609 h 634"/>
                <a:gd name="T16" fmla="*/ 143 w 467"/>
                <a:gd name="T17" fmla="*/ 634 h 634"/>
                <a:gd name="T18" fmla="*/ 340 w 467"/>
                <a:gd name="T19" fmla="*/ 514 h 634"/>
                <a:gd name="T20" fmla="*/ 467 w 467"/>
                <a:gd name="T21" fmla="*/ 314 h 634"/>
                <a:gd name="T22" fmla="*/ 462 w 467"/>
                <a:gd name="T23" fmla="*/ 160 h 634"/>
                <a:gd name="T24" fmla="*/ 462 w 467"/>
                <a:gd name="T25" fmla="*/ 160 h 6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7"/>
                <a:gd name="T40" fmla="*/ 0 h 634"/>
                <a:gd name="T41" fmla="*/ 467 w 467"/>
                <a:gd name="T42" fmla="*/ 634 h 6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7" h="634">
                  <a:moveTo>
                    <a:pt x="462" y="160"/>
                  </a:moveTo>
                  <a:lnTo>
                    <a:pt x="353" y="70"/>
                  </a:lnTo>
                  <a:lnTo>
                    <a:pt x="243" y="83"/>
                  </a:lnTo>
                  <a:lnTo>
                    <a:pt x="150" y="10"/>
                  </a:lnTo>
                  <a:lnTo>
                    <a:pt x="20" y="0"/>
                  </a:lnTo>
                  <a:lnTo>
                    <a:pt x="0" y="195"/>
                  </a:lnTo>
                  <a:lnTo>
                    <a:pt x="103" y="427"/>
                  </a:lnTo>
                  <a:lnTo>
                    <a:pt x="88" y="609"/>
                  </a:lnTo>
                  <a:lnTo>
                    <a:pt x="143" y="634"/>
                  </a:lnTo>
                  <a:lnTo>
                    <a:pt x="340" y="514"/>
                  </a:lnTo>
                  <a:lnTo>
                    <a:pt x="467" y="314"/>
                  </a:lnTo>
                  <a:lnTo>
                    <a:pt x="462" y="160"/>
                  </a:lnTo>
                  <a:close/>
                </a:path>
              </a:pathLst>
            </a:custGeom>
            <a:solidFill>
              <a:srgbClr val="F5B58F"/>
            </a:solidFill>
            <a:ln w="9525">
              <a:noFill/>
              <a:round/>
              <a:headEnd/>
              <a:tailEnd/>
            </a:ln>
          </p:spPr>
          <p:txBody>
            <a:bodyPr/>
            <a:lstStyle/>
            <a:p>
              <a:endParaRPr lang="en-US"/>
            </a:p>
          </p:txBody>
        </p:sp>
        <p:sp>
          <p:nvSpPr>
            <p:cNvPr id="27738" name="Freeform 90"/>
            <p:cNvSpPr>
              <a:spLocks/>
            </p:cNvSpPr>
            <p:nvPr/>
          </p:nvSpPr>
          <p:spPr bwMode="auto">
            <a:xfrm>
              <a:off x="129" y="2760"/>
              <a:ext cx="104" cy="70"/>
            </a:xfrm>
            <a:custGeom>
              <a:avLst/>
              <a:gdLst>
                <a:gd name="T0" fmla="*/ 20 w 61"/>
                <a:gd name="T1" fmla="*/ 0 h 41"/>
                <a:gd name="T2" fmla="*/ 0 w 61"/>
                <a:gd name="T3" fmla="*/ 41 h 41"/>
                <a:gd name="T4" fmla="*/ 61 w 61"/>
                <a:gd name="T5" fmla="*/ 33 h 41"/>
                <a:gd name="T6" fmla="*/ 20 w 61"/>
                <a:gd name="T7" fmla="*/ 0 h 41"/>
                <a:gd name="T8" fmla="*/ 20 w 61"/>
                <a:gd name="T9" fmla="*/ 0 h 41"/>
                <a:gd name="T10" fmla="*/ 0 60000 65536"/>
                <a:gd name="T11" fmla="*/ 0 60000 65536"/>
                <a:gd name="T12" fmla="*/ 0 60000 65536"/>
                <a:gd name="T13" fmla="*/ 0 60000 65536"/>
                <a:gd name="T14" fmla="*/ 0 60000 65536"/>
                <a:gd name="T15" fmla="*/ 0 w 61"/>
                <a:gd name="T16" fmla="*/ 0 h 41"/>
                <a:gd name="T17" fmla="*/ 61 w 61"/>
                <a:gd name="T18" fmla="*/ 41 h 41"/>
              </a:gdLst>
              <a:ahLst/>
              <a:cxnLst>
                <a:cxn ang="T10">
                  <a:pos x="T0" y="T1"/>
                </a:cxn>
                <a:cxn ang="T11">
                  <a:pos x="T2" y="T3"/>
                </a:cxn>
                <a:cxn ang="T12">
                  <a:pos x="T4" y="T5"/>
                </a:cxn>
                <a:cxn ang="T13">
                  <a:pos x="T6" y="T7"/>
                </a:cxn>
                <a:cxn ang="T14">
                  <a:pos x="T8" y="T9"/>
                </a:cxn>
              </a:cxnLst>
              <a:rect l="T15" t="T16" r="T17" b="T18"/>
              <a:pathLst>
                <a:path w="61" h="41">
                  <a:moveTo>
                    <a:pt x="20" y="0"/>
                  </a:moveTo>
                  <a:lnTo>
                    <a:pt x="0" y="41"/>
                  </a:lnTo>
                  <a:lnTo>
                    <a:pt x="61" y="33"/>
                  </a:lnTo>
                  <a:lnTo>
                    <a:pt x="20" y="0"/>
                  </a:lnTo>
                  <a:close/>
                </a:path>
              </a:pathLst>
            </a:custGeom>
            <a:solidFill>
              <a:srgbClr val="8A998A"/>
            </a:solidFill>
            <a:ln w="9525">
              <a:noFill/>
              <a:round/>
              <a:headEnd/>
              <a:tailEnd/>
            </a:ln>
          </p:spPr>
          <p:txBody>
            <a:bodyPr/>
            <a:lstStyle/>
            <a:p>
              <a:endParaRPr lang="en-US"/>
            </a:p>
          </p:txBody>
        </p:sp>
        <p:sp>
          <p:nvSpPr>
            <p:cNvPr id="27739" name="Freeform 91"/>
            <p:cNvSpPr>
              <a:spLocks/>
            </p:cNvSpPr>
            <p:nvPr/>
          </p:nvSpPr>
          <p:spPr bwMode="auto">
            <a:xfrm>
              <a:off x="-57" y="2731"/>
              <a:ext cx="128" cy="187"/>
            </a:xfrm>
            <a:custGeom>
              <a:avLst/>
              <a:gdLst>
                <a:gd name="T0" fmla="*/ 5 w 75"/>
                <a:gd name="T1" fmla="*/ 13 h 110"/>
                <a:gd name="T2" fmla="*/ 0 w 75"/>
                <a:gd name="T3" fmla="*/ 110 h 110"/>
                <a:gd name="T4" fmla="*/ 74 w 75"/>
                <a:gd name="T5" fmla="*/ 95 h 110"/>
                <a:gd name="T6" fmla="*/ 75 w 75"/>
                <a:gd name="T7" fmla="*/ 0 h 110"/>
                <a:gd name="T8" fmla="*/ 5 w 75"/>
                <a:gd name="T9" fmla="*/ 13 h 110"/>
                <a:gd name="T10" fmla="*/ 5 w 75"/>
                <a:gd name="T11" fmla="*/ 13 h 110"/>
                <a:gd name="T12" fmla="*/ 0 60000 65536"/>
                <a:gd name="T13" fmla="*/ 0 60000 65536"/>
                <a:gd name="T14" fmla="*/ 0 60000 65536"/>
                <a:gd name="T15" fmla="*/ 0 60000 65536"/>
                <a:gd name="T16" fmla="*/ 0 60000 65536"/>
                <a:gd name="T17" fmla="*/ 0 60000 65536"/>
                <a:gd name="T18" fmla="*/ 0 w 75"/>
                <a:gd name="T19" fmla="*/ 0 h 110"/>
                <a:gd name="T20" fmla="*/ 75 w 75"/>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75" h="110">
                  <a:moveTo>
                    <a:pt x="5" y="13"/>
                  </a:moveTo>
                  <a:lnTo>
                    <a:pt x="0" y="110"/>
                  </a:lnTo>
                  <a:lnTo>
                    <a:pt x="74" y="95"/>
                  </a:lnTo>
                  <a:lnTo>
                    <a:pt x="75" y="0"/>
                  </a:lnTo>
                  <a:lnTo>
                    <a:pt x="5" y="13"/>
                  </a:lnTo>
                  <a:close/>
                </a:path>
              </a:pathLst>
            </a:custGeom>
            <a:solidFill>
              <a:srgbClr val="DEBFEB"/>
            </a:solidFill>
            <a:ln w="9525">
              <a:noFill/>
              <a:round/>
              <a:headEnd/>
              <a:tailEnd/>
            </a:ln>
          </p:spPr>
          <p:txBody>
            <a:bodyPr/>
            <a:lstStyle/>
            <a:p>
              <a:endParaRPr lang="en-US"/>
            </a:p>
          </p:txBody>
        </p:sp>
        <p:sp>
          <p:nvSpPr>
            <p:cNvPr id="27740" name="Freeform 92"/>
            <p:cNvSpPr>
              <a:spLocks/>
            </p:cNvSpPr>
            <p:nvPr/>
          </p:nvSpPr>
          <p:spPr bwMode="auto">
            <a:xfrm>
              <a:off x="-449" y="2446"/>
              <a:ext cx="298" cy="254"/>
            </a:xfrm>
            <a:custGeom>
              <a:avLst/>
              <a:gdLst>
                <a:gd name="T0" fmla="*/ 143 w 175"/>
                <a:gd name="T1" fmla="*/ 0 h 149"/>
                <a:gd name="T2" fmla="*/ 70 w 175"/>
                <a:gd name="T3" fmla="*/ 73 h 149"/>
                <a:gd name="T4" fmla="*/ 3 w 175"/>
                <a:gd name="T5" fmla="*/ 85 h 149"/>
                <a:gd name="T6" fmla="*/ 0 w 175"/>
                <a:gd name="T7" fmla="*/ 147 h 149"/>
                <a:gd name="T8" fmla="*/ 5 w 175"/>
                <a:gd name="T9" fmla="*/ 147 h 149"/>
                <a:gd name="T10" fmla="*/ 12 w 175"/>
                <a:gd name="T11" fmla="*/ 147 h 149"/>
                <a:gd name="T12" fmla="*/ 23 w 175"/>
                <a:gd name="T13" fmla="*/ 149 h 149"/>
                <a:gd name="T14" fmla="*/ 33 w 175"/>
                <a:gd name="T15" fmla="*/ 149 h 149"/>
                <a:gd name="T16" fmla="*/ 50 w 175"/>
                <a:gd name="T17" fmla="*/ 149 h 149"/>
                <a:gd name="T18" fmla="*/ 57 w 175"/>
                <a:gd name="T19" fmla="*/ 149 h 149"/>
                <a:gd name="T20" fmla="*/ 63 w 175"/>
                <a:gd name="T21" fmla="*/ 149 h 149"/>
                <a:gd name="T22" fmla="*/ 72 w 175"/>
                <a:gd name="T23" fmla="*/ 149 h 149"/>
                <a:gd name="T24" fmla="*/ 80 w 175"/>
                <a:gd name="T25" fmla="*/ 149 h 149"/>
                <a:gd name="T26" fmla="*/ 87 w 175"/>
                <a:gd name="T27" fmla="*/ 147 h 149"/>
                <a:gd name="T28" fmla="*/ 95 w 175"/>
                <a:gd name="T29" fmla="*/ 147 h 149"/>
                <a:gd name="T30" fmla="*/ 102 w 175"/>
                <a:gd name="T31" fmla="*/ 145 h 149"/>
                <a:gd name="T32" fmla="*/ 110 w 175"/>
                <a:gd name="T33" fmla="*/ 144 h 149"/>
                <a:gd name="T34" fmla="*/ 123 w 175"/>
                <a:gd name="T35" fmla="*/ 138 h 149"/>
                <a:gd name="T36" fmla="*/ 138 w 175"/>
                <a:gd name="T37" fmla="*/ 135 h 149"/>
                <a:gd name="T38" fmla="*/ 150 w 175"/>
                <a:gd name="T39" fmla="*/ 127 h 149"/>
                <a:gd name="T40" fmla="*/ 160 w 175"/>
                <a:gd name="T41" fmla="*/ 120 h 149"/>
                <a:gd name="T42" fmla="*/ 168 w 175"/>
                <a:gd name="T43" fmla="*/ 108 h 149"/>
                <a:gd name="T44" fmla="*/ 175 w 175"/>
                <a:gd name="T45" fmla="*/ 98 h 149"/>
                <a:gd name="T46" fmla="*/ 143 w 175"/>
                <a:gd name="T47" fmla="*/ 0 h 149"/>
                <a:gd name="T48" fmla="*/ 143 w 175"/>
                <a:gd name="T49" fmla="*/ 0 h 1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5"/>
                <a:gd name="T76" fmla="*/ 0 h 149"/>
                <a:gd name="T77" fmla="*/ 175 w 175"/>
                <a:gd name="T78" fmla="*/ 149 h 1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5" h="149">
                  <a:moveTo>
                    <a:pt x="143" y="0"/>
                  </a:moveTo>
                  <a:lnTo>
                    <a:pt x="70" y="73"/>
                  </a:lnTo>
                  <a:lnTo>
                    <a:pt x="3" y="85"/>
                  </a:lnTo>
                  <a:lnTo>
                    <a:pt x="0" y="147"/>
                  </a:lnTo>
                  <a:lnTo>
                    <a:pt x="5" y="147"/>
                  </a:lnTo>
                  <a:lnTo>
                    <a:pt x="12" y="147"/>
                  </a:lnTo>
                  <a:lnTo>
                    <a:pt x="23" y="149"/>
                  </a:lnTo>
                  <a:lnTo>
                    <a:pt x="33" y="149"/>
                  </a:lnTo>
                  <a:lnTo>
                    <a:pt x="50" y="149"/>
                  </a:lnTo>
                  <a:lnTo>
                    <a:pt x="57" y="149"/>
                  </a:lnTo>
                  <a:lnTo>
                    <a:pt x="63" y="149"/>
                  </a:lnTo>
                  <a:lnTo>
                    <a:pt x="72" y="149"/>
                  </a:lnTo>
                  <a:lnTo>
                    <a:pt x="80" y="149"/>
                  </a:lnTo>
                  <a:lnTo>
                    <a:pt x="87" y="147"/>
                  </a:lnTo>
                  <a:lnTo>
                    <a:pt x="95" y="147"/>
                  </a:lnTo>
                  <a:lnTo>
                    <a:pt x="102" y="145"/>
                  </a:lnTo>
                  <a:lnTo>
                    <a:pt x="110" y="144"/>
                  </a:lnTo>
                  <a:lnTo>
                    <a:pt x="123" y="138"/>
                  </a:lnTo>
                  <a:lnTo>
                    <a:pt x="138" y="135"/>
                  </a:lnTo>
                  <a:lnTo>
                    <a:pt x="150" y="127"/>
                  </a:lnTo>
                  <a:lnTo>
                    <a:pt x="160" y="120"/>
                  </a:lnTo>
                  <a:lnTo>
                    <a:pt x="168" y="108"/>
                  </a:lnTo>
                  <a:lnTo>
                    <a:pt x="175" y="98"/>
                  </a:lnTo>
                  <a:lnTo>
                    <a:pt x="143" y="0"/>
                  </a:lnTo>
                  <a:close/>
                </a:path>
              </a:pathLst>
            </a:custGeom>
            <a:solidFill>
              <a:srgbClr val="F5E3E6"/>
            </a:solidFill>
            <a:ln w="9525">
              <a:noFill/>
              <a:round/>
              <a:headEnd/>
              <a:tailEnd/>
            </a:ln>
          </p:spPr>
          <p:txBody>
            <a:bodyPr/>
            <a:lstStyle/>
            <a:p>
              <a:endParaRPr lang="en-US"/>
            </a:p>
          </p:txBody>
        </p:sp>
        <p:sp>
          <p:nvSpPr>
            <p:cNvPr id="27741" name="Freeform 93"/>
            <p:cNvSpPr>
              <a:spLocks/>
            </p:cNvSpPr>
            <p:nvPr/>
          </p:nvSpPr>
          <p:spPr bwMode="auto">
            <a:xfrm>
              <a:off x="71" y="2381"/>
              <a:ext cx="316" cy="256"/>
            </a:xfrm>
            <a:custGeom>
              <a:avLst/>
              <a:gdLst>
                <a:gd name="T0" fmla="*/ 4 w 185"/>
                <a:gd name="T1" fmla="*/ 0 h 150"/>
                <a:gd name="T2" fmla="*/ 9 w 185"/>
                <a:gd name="T3" fmla="*/ 0 h 150"/>
                <a:gd name="T4" fmla="*/ 15 w 185"/>
                <a:gd name="T5" fmla="*/ 0 h 150"/>
                <a:gd name="T6" fmla="*/ 27 w 185"/>
                <a:gd name="T7" fmla="*/ 1 h 150"/>
                <a:gd name="T8" fmla="*/ 37 w 185"/>
                <a:gd name="T9" fmla="*/ 1 h 150"/>
                <a:gd name="T10" fmla="*/ 52 w 185"/>
                <a:gd name="T11" fmla="*/ 5 h 150"/>
                <a:gd name="T12" fmla="*/ 59 w 185"/>
                <a:gd name="T13" fmla="*/ 5 h 150"/>
                <a:gd name="T14" fmla="*/ 65 w 185"/>
                <a:gd name="T15" fmla="*/ 8 h 150"/>
                <a:gd name="T16" fmla="*/ 74 w 185"/>
                <a:gd name="T17" fmla="*/ 10 h 150"/>
                <a:gd name="T18" fmla="*/ 82 w 185"/>
                <a:gd name="T19" fmla="*/ 13 h 150"/>
                <a:gd name="T20" fmla="*/ 89 w 185"/>
                <a:gd name="T21" fmla="*/ 15 h 150"/>
                <a:gd name="T22" fmla="*/ 97 w 185"/>
                <a:gd name="T23" fmla="*/ 16 h 150"/>
                <a:gd name="T24" fmla="*/ 104 w 185"/>
                <a:gd name="T25" fmla="*/ 21 h 150"/>
                <a:gd name="T26" fmla="*/ 112 w 185"/>
                <a:gd name="T27" fmla="*/ 25 h 150"/>
                <a:gd name="T28" fmla="*/ 119 w 185"/>
                <a:gd name="T29" fmla="*/ 28 h 150"/>
                <a:gd name="T30" fmla="*/ 127 w 185"/>
                <a:gd name="T31" fmla="*/ 33 h 150"/>
                <a:gd name="T32" fmla="*/ 135 w 185"/>
                <a:gd name="T33" fmla="*/ 38 h 150"/>
                <a:gd name="T34" fmla="*/ 144 w 185"/>
                <a:gd name="T35" fmla="*/ 43 h 150"/>
                <a:gd name="T36" fmla="*/ 155 w 185"/>
                <a:gd name="T37" fmla="*/ 55 h 150"/>
                <a:gd name="T38" fmla="*/ 169 w 185"/>
                <a:gd name="T39" fmla="*/ 68 h 150"/>
                <a:gd name="T40" fmla="*/ 172 w 185"/>
                <a:gd name="T41" fmla="*/ 76 h 150"/>
                <a:gd name="T42" fmla="*/ 179 w 185"/>
                <a:gd name="T43" fmla="*/ 85 h 150"/>
                <a:gd name="T44" fmla="*/ 182 w 185"/>
                <a:gd name="T45" fmla="*/ 93 h 150"/>
                <a:gd name="T46" fmla="*/ 185 w 185"/>
                <a:gd name="T47" fmla="*/ 103 h 150"/>
                <a:gd name="T48" fmla="*/ 162 w 185"/>
                <a:gd name="T49" fmla="*/ 150 h 150"/>
                <a:gd name="T50" fmla="*/ 110 w 185"/>
                <a:gd name="T51" fmla="*/ 98 h 150"/>
                <a:gd name="T52" fmla="*/ 0 w 185"/>
                <a:gd name="T53" fmla="*/ 93 h 150"/>
                <a:gd name="T54" fmla="*/ 4 w 185"/>
                <a:gd name="T55" fmla="*/ 0 h 150"/>
                <a:gd name="T56" fmla="*/ 4 w 185"/>
                <a:gd name="T57" fmla="*/ 0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
                <a:gd name="T88" fmla="*/ 0 h 150"/>
                <a:gd name="T89" fmla="*/ 185 w 185"/>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 h="150">
                  <a:moveTo>
                    <a:pt x="4" y="0"/>
                  </a:moveTo>
                  <a:lnTo>
                    <a:pt x="9" y="0"/>
                  </a:lnTo>
                  <a:lnTo>
                    <a:pt x="15" y="0"/>
                  </a:lnTo>
                  <a:lnTo>
                    <a:pt x="27" y="1"/>
                  </a:lnTo>
                  <a:lnTo>
                    <a:pt x="37" y="1"/>
                  </a:lnTo>
                  <a:lnTo>
                    <a:pt x="52" y="5"/>
                  </a:lnTo>
                  <a:lnTo>
                    <a:pt x="59" y="5"/>
                  </a:lnTo>
                  <a:lnTo>
                    <a:pt x="65" y="8"/>
                  </a:lnTo>
                  <a:lnTo>
                    <a:pt x="74" y="10"/>
                  </a:lnTo>
                  <a:lnTo>
                    <a:pt x="82" y="13"/>
                  </a:lnTo>
                  <a:lnTo>
                    <a:pt x="89" y="15"/>
                  </a:lnTo>
                  <a:lnTo>
                    <a:pt x="97" y="16"/>
                  </a:lnTo>
                  <a:lnTo>
                    <a:pt x="104" y="21"/>
                  </a:lnTo>
                  <a:lnTo>
                    <a:pt x="112" y="25"/>
                  </a:lnTo>
                  <a:lnTo>
                    <a:pt x="119" y="28"/>
                  </a:lnTo>
                  <a:lnTo>
                    <a:pt x="127" y="33"/>
                  </a:lnTo>
                  <a:lnTo>
                    <a:pt x="135" y="38"/>
                  </a:lnTo>
                  <a:lnTo>
                    <a:pt x="144" y="43"/>
                  </a:lnTo>
                  <a:lnTo>
                    <a:pt x="155" y="55"/>
                  </a:lnTo>
                  <a:lnTo>
                    <a:pt x="169" y="68"/>
                  </a:lnTo>
                  <a:lnTo>
                    <a:pt x="172" y="76"/>
                  </a:lnTo>
                  <a:lnTo>
                    <a:pt x="179" y="85"/>
                  </a:lnTo>
                  <a:lnTo>
                    <a:pt x="182" y="93"/>
                  </a:lnTo>
                  <a:lnTo>
                    <a:pt x="185" y="103"/>
                  </a:lnTo>
                  <a:lnTo>
                    <a:pt x="162" y="150"/>
                  </a:lnTo>
                  <a:lnTo>
                    <a:pt x="110" y="98"/>
                  </a:lnTo>
                  <a:lnTo>
                    <a:pt x="0" y="93"/>
                  </a:lnTo>
                  <a:lnTo>
                    <a:pt x="4" y="0"/>
                  </a:lnTo>
                  <a:close/>
                </a:path>
              </a:pathLst>
            </a:custGeom>
            <a:solidFill>
              <a:srgbClr val="DEBFEB"/>
            </a:solidFill>
            <a:ln w="9525">
              <a:noFill/>
              <a:round/>
              <a:headEnd/>
              <a:tailEnd/>
            </a:ln>
          </p:spPr>
          <p:txBody>
            <a:bodyPr/>
            <a:lstStyle/>
            <a:p>
              <a:endParaRPr lang="en-US"/>
            </a:p>
          </p:txBody>
        </p:sp>
        <p:sp>
          <p:nvSpPr>
            <p:cNvPr id="27742" name="Freeform 94"/>
            <p:cNvSpPr>
              <a:spLocks/>
            </p:cNvSpPr>
            <p:nvPr/>
          </p:nvSpPr>
          <p:spPr bwMode="auto">
            <a:xfrm>
              <a:off x="-205" y="2374"/>
              <a:ext cx="317" cy="405"/>
            </a:xfrm>
            <a:custGeom>
              <a:avLst/>
              <a:gdLst>
                <a:gd name="T0" fmla="*/ 0 w 186"/>
                <a:gd name="T1" fmla="*/ 37 h 237"/>
                <a:gd name="T2" fmla="*/ 25 w 186"/>
                <a:gd name="T3" fmla="*/ 204 h 237"/>
                <a:gd name="T4" fmla="*/ 69 w 186"/>
                <a:gd name="T5" fmla="*/ 211 h 237"/>
                <a:gd name="T6" fmla="*/ 92 w 186"/>
                <a:gd name="T7" fmla="*/ 237 h 237"/>
                <a:gd name="T8" fmla="*/ 166 w 186"/>
                <a:gd name="T9" fmla="*/ 212 h 237"/>
                <a:gd name="T10" fmla="*/ 186 w 186"/>
                <a:gd name="T11" fmla="*/ 69 h 237"/>
                <a:gd name="T12" fmla="*/ 167 w 186"/>
                <a:gd name="T13" fmla="*/ 0 h 237"/>
                <a:gd name="T14" fmla="*/ 0 w 186"/>
                <a:gd name="T15" fmla="*/ 37 h 237"/>
                <a:gd name="T16" fmla="*/ 0 w 186"/>
                <a:gd name="T17" fmla="*/ 3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37"/>
                <a:gd name="T29" fmla="*/ 186 w 186"/>
                <a:gd name="T30" fmla="*/ 237 h 2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37">
                  <a:moveTo>
                    <a:pt x="0" y="37"/>
                  </a:moveTo>
                  <a:lnTo>
                    <a:pt x="25" y="204"/>
                  </a:lnTo>
                  <a:lnTo>
                    <a:pt x="69" y="211"/>
                  </a:lnTo>
                  <a:lnTo>
                    <a:pt x="92" y="237"/>
                  </a:lnTo>
                  <a:lnTo>
                    <a:pt x="166" y="212"/>
                  </a:lnTo>
                  <a:lnTo>
                    <a:pt x="186" y="69"/>
                  </a:lnTo>
                  <a:lnTo>
                    <a:pt x="167" y="0"/>
                  </a:lnTo>
                  <a:lnTo>
                    <a:pt x="0" y="37"/>
                  </a:lnTo>
                  <a:close/>
                </a:path>
              </a:pathLst>
            </a:custGeom>
            <a:solidFill>
              <a:srgbClr val="F5E3E6"/>
            </a:solidFill>
            <a:ln w="9525">
              <a:noFill/>
              <a:round/>
              <a:headEnd/>
              <a:tailEnd/>
            </a:ln>
          </p:spPr>
          <p:txBody>
            <a:bodyPr/>
            <a:lstStyle/>
            <a:p>
              <a:endParaRPr lang="en-US"/>
            </a:p>
          </p:txBody>
        </p:sp>
        <p:sp>
          <p:nvSpPr>
            <p:cNvPr id="27743" name="Freeform 95"/>
            <p:cNvSpPr>
              <a:spLocks/>
            </p:cNvSpPr>
            <p:nvPr/>
          </p:nvSpPr>
          <p:spPr bwMode="auto">
            <a:xfrm>
              <a:off x="189" y="2536"/>
              <a:ext cx="150" cy="132"/>
            </a:xfrm>
            <a:custGeom>
              <a:avLst/>
              <a:gdLst>
                <a:gd name="T0" fmla="*/ 43 w 88"/>
                <a:gd name="T1" fmla="*/ 77 h 77"/>
                <a:gd name="T2" fmla="*/ 38 w 88"/>
                <a:gd name="T3" fmla="*/ 77 h 77"/>
                <a:gd name="T4" fmla="*/ 26 w 88"/>
                <a:gd name="T5" fmla="*/ 75 h 77"/>
                <a:gd name="T6" fmla="*/ 18 w 88"/>
                <a:gd name="T7" fmla="*/ 70 h 77"/>
                <a:gd name="T8" fmla="*/ 11 w 88"/>
                <a:gd name="T9" fmla="*/ 65 h 77"/>
                <a:gd name="T10" fmla="*/ 6 w 88"/>
                <a:gd name="T11" fmla="*/ 57 h 77"/>
                <a:gd name="T12" fmla="*/ 1 w 88"/>
                <a:gd name="T13" fmla="*/ 45 h 77"/>
                <a:gd name="T14" fmla="*/ 0 w 88"/>
                <a:gd name="T15" fmla="*/ 30 h 77"/>
                <a:gd name="T16" fmla="*/ 5 w 88"/>
                <a:gd name="T17" fmla="*/ 22 h 77"/>
                <a:gd name="T18" fmla="*/ 10 w 88"/>
                <a:gd name="T19" fmla="*/ 12 h 77"/>
                <a:gd name="T20" fmla="*/ 20 w 88"/>
                <a:gd name="T21" fmla="*/ 7 h 77"/>
                <a:gd name="T22" fmla="*/ 28 w 88"/>
                <a:gd name="T23" fmla="*/ 4 h 77"/>
                <a:gd name="T24" fmla="*/ 36 w 88"/>
                <a:gd name="T25" fmla="*/ 2 h 77"/>
                <a:gd name="T26" fmla="*/ 41 w 88"/>
                <a:gd name="T27" fmla="*/ 0 h 77"/>
                <a:gd name="T28" fmla="*/ 45 w 88"/>
                <a:gd name="T29" fmla="*/ 0 h 77"/>
                <a:gd name="T30" fmla="*/ 45 w 88"/>
                <a:gd name="T31" fmla="*/ 14 h 77"/>
                <a:gd name="T32" fmla="*/ 78 w 88"/>
                <a:gd name="T33" fmla="*/ 5 h 77"/>
                <a:gd name="T34" fmla="*/ 88 w 88"/>
                <a:gd name="T35" fmla="*/ 37 h 77"/>
                <a:gd name="T36" fmla="*/ 43 w 88"/>
                <a:gd name="T37" fmla="*/ 77 h 77"/>
                <a:gd name="T38" fmla="*/ 43 w 88"/>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77"/>
                <a:gd name="T62" fmla="*/ 88 w 88"/>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77">
                  <a:moveTo>
                    <a:pt x="43" y="77"/>
                  </a:moveTo>
                  <a:lnTo>
                    <a:pt x="38" y="77"/>
                  </a:lnTo>
                  <a:lnTo>
                    <a:pt x="26" y="75"/>
                  </a:lnTo>
                  <a:lnTo>
                    <a:pt x="18" y="70"/>
                  </a:lnTo>
                  <a:lnTo>
                    <a:pt x="11" y="65"/>
                  </a:lnTo>
                  <a:lnTo>
                    <a:pt x="6" y="57"/>
                  </a:lnTo>
                  <a:lnTo>
                    <a:pt x="1" y="45"/>
                  </a:lnTo>
                  <a:lnTo>
                    <a:pt x="0" y="30"/>
                  </a:lnTo>
                  <a:lnTo>
                    <a:pt x="5" y="22"/>
                  </a:lnTo>
                  <a:lnTo>
                    <a:pt x="10" y="12"/>
                  </a:lnTo>
                  <a:lnTo>
                    <a:pt x="20" y="7"/>
                  </a:lnTo>
                  <a:lnTo>
                    <a:pt x="28" y="4"/>
                  </a:lnTo>
                  <a:lnTo>
                    <a:pt x="36" y="2"/>
                  </a:lnTo>
                  <a:lnTo>
                    <a:pt x="41" y="0"/>
                  </a:lnTo>
                  <a:lnTo>
                    <a:pt x="45" y="0"/>
                  </a:lnTo>
                  <a:lnTo>
                    <a:pt x="45" y="14"/>
                  </a:lnTo>
                  <a:lnTo>
                    <a:pt x="78" y="5"/>
                  </a:lnTo>
                  <a:lnTo>
                    <a:pt x="88" y="37"/>
                  </a:lnTo>
                  <a:lnTo>
                    <a:pt x="43" y="77"/>
                  </a:lnTo>
                  <a:close/>
                </a:path>
              </a:pathLst>
            </a:custGeom>
            <a:solidFill>
              <a:srgbClr val="CC804D"/>
            </a:solidFill>
            <a:ln w="9525">
              <a:noFill/>
              <a:round/>
              <a:headEnd/>
              <a:tailEnd/>
            </a:ln>
          </p:spPr>
          <p:txBody>
            <a:bodyPr/>
            <a:lstStyle/>
            <a:p>
              <a:endParaRPr lang="en-US"/>
            </a:p>
          </p:txBody>
        </p:sp>
        <p:sp>
          <p:nvSpPr>
            <p:cNvPr id="27744" name="Freeform 96"/>
            <p:cNvSpPr>
              <a:spLocks/>
            </p:cNvSpPr>
            <p:nvPr/>
          </p:nvSpPr>
          <p:spPr bwMode="auto">
            <a:xfrm>
              <a:off x="706" y="2306"/>
              <a:ext cx="105" cy="72"/>
            </a:xfrm>
            <a:custGeom>
              <a:avLst/>
              <a:gdLst>
                <a:gd name="T0" fmla="*/ 0 w 62"/>
                <a:gd name="T1" fmla="*/ 22 h 42"/>
                <a:gd name="T2" fmla="*/ 18 w 62"/>
                <a:gd name="T3" fmla="*/ 5 h 42"/>
                <a:gd name="T4" fmla="*/ 57 w 62"/>
                <a:gd name="T5" fmla="*/ 0 h 42"/>
                <a:gd name="T6" fmla="*/ 52 w 62"/>
                <a:gd name="T7" fmla="*/ 5 h 42"/>
                <a:gd name="T8" fmla="*/ 34 w 62"/>
                <a:gd name="T9" fmla="*/ 7 h 42"/>
                <a:gd name="T10" fmla="*/ 35 w 62"/>
                <a:gd name="T11" fmla="*/ 9 h 42"/>
                <a:gd name="T12" fmla="*/ 59 w 62"/>
                <a:gd name="T13" fmla="*/ 9 h 42"/>
                <a:gd name="T14" fmla="*/ 62 w 62"/>
                <a:gd name="T15" fmla="*/ 14 h 42"/>
                <a:gd name="T16" fmla="*/ 40 w 62"/>
                <a:gd name="T17" fmla="*/ 17 h 42"/>
                <a:gd name="T18" fmla="*/ 62 w 62"/>
                <a:gd name="T19" fmla="*/ 24 h 42"/>
                <a:gd name="T20" fmla="*/ 44 w 62"/>
                <a:gd name="T21" fmla="*/ 24 h 42"/>
                <a:gd name="T22" fmla="*/ 50 w 62"/>
                <a:gd name="T23" fmla="*/ 32 h 42"/>
                <a:gd name="T24" fmla="*/ 35 w 62"/>
                <a:gd name="T25" fmla="*/ 30 h 42"/>
                <a:gd name="T26" fmla="*/ 17 w 62"/>
                <a:gd name="T27" fmla="*/ 42 h 42"/>
                <a:gd name="T28" fmla="*/ 0 w 62"/>
                <a:gd name="T29" fmla="*/ 22 h 42"/>
                <a:gd name="T30" fmla="*/ 0 w 62"/>
                <a:gd name="T31" fmla="*/ 22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42"/>
                <a:gd name="T50" fmla="*/ 62 w 62"/>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42">
                  <a:moveTo>
                    <a:pt x="0" y="22"/>
                  </a:moveTo>
                  <a:lnTo>
                    <a:pt x="18" y="5"/>
                  </a:lnTo>
                  <a:lnTo>
                    <a:pt x="57" y="0"/>
                  </a:lnTo>
                  <a:lnTo>
                    <a:pt x="52" y="5"/>
                  </a:lnTo>
                  <a:lnTo>
                    <a:pt x="34" y="7"/>
                  </a:lnTo>
                  <a:lnTo>
                    <a:pt x="35" y="9"/>
                  </a:lnTo>
                  <a:lnTo>
                    <a:pt x="59" y="9"/>
                  </a:lnTo>
                  <a:lnTo>
                    <a:pt x="62" y="14"/>
                  </a:lnTo>
                  <a:lnTo>
                    <a:pt x="40" y="17"/>
                  </a:lnTo>
                  <a:lnTo>
                    <a:pt x="62" y="24"/>
                  </a:lnTo>
                  <a:lnTo>
                    <a:pt x="44" y="24"/>
                  </a:lnTo>
                  <a:lnTo>
                    <a:pt x="50" y="32"/>
                  </a:lnTo>
                  <a:lnTo>
                    <a:pt x="35" y="30"/>
                  </a:lnTo>
                  <a:lnTo>
                    <a:pt x="17" y="42"/>
                  </a:lnTo>
                  <a:lnTo>
                    <a:pt x="0" y="22"/>
                  </a:lnTo>
                  <a:close/>
                </a:path>
              </a:pathLst>
            </a:custGeom>
            <a:solidFill>
              <a:srgbClr val="D99966"/>
            </a:solidFill>
            <a:ln w="9525">
              <a:noFill/>
              <a:round/>
              <a:headEnd/>
              <a:tailEnd/>
            </a:ln>
          </p:spPr>
          <p:txBody>
            <a:bodyPr/>
            <a:lstStyle/>
            <a:p>
              <a:endParaRPr lang="en-US"/>
            </a:p>
          </p:txBody>
        </p:sp>
        <p:sp>
          <p:nvSpPr>
            <p:cNvPr id="27745" name="Freeform 97"/>
            <p:cNvSpPr>
              <a:spLocks/>
            </p:cNvSpPr>
            <p:nvPr/>
          </p:nvSpPr>
          <p:spPr bwMode="auto">
            <a:xfrm>
              <a:off x="385" y="2356"/>
              <a:ext cx="351" cy="264"/>
            </a:xfrm>
            <a:custGeom>
              <a:avLst/>
              <a:gdLst>
                <a:gd name="T0" fmla="*/ 81 w 206"/>
                <a:gd name="T1" fmla="*/ 155 h 155"/>
                <a:gd name="T2" fmla="*/ 121 w 206"/>
                <a:gd name="T3" fmla="*/ 80 h 155"/>
                <a:gd name="T4" fmla="*/ 206 w 206"/>
                <a:gd name="T5" fmla="*/ 11 h 155"/>
                <a:gd name="T6" fmla="*/ 200 w 206"/>
                <a:gd name="T7" fmla="*/ 0 h 155"/>
                <a:gd name="T8" fmla="*/ 160 w 206"/>
                <a:gd name="T9" fmla="*/ 1 h 155"/>
                <a:gd name="T10" fmla="*/ 73 w 206"/>
                <a:gd name="T11" fmla="*/ 48 h 155"/>
                <a:gd name="T12" fmla="*/ 0 w 206"/>
                <a:gd name="T13" fmla="*/ 136 h 155"/>
                <a:gd name="T14" fmla="*/ 81 w 206"/>
                <a:gd name="T15" fmla="*/ 155 h 155"/>
                <a:gd name="T16" fmla="*/ 81 w 206"/>
                <a:gd name="T17" fmla="*/ 155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55"/>
                <a:gd name="T29" fmla="*/ 206 w 206"/>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55">
                  <a:moveTo>
                    <a:pt x="81" y="155"/>
                  </a:moveTo>
                  <a:lnTo>
                    <a:pt x="121" y="80"/>
                  </a:lnTo>
                  <a:lnTo>
                    <a:pt x="206" y="11"/>
                  </a:lnTo>
                  <a:lnTo>
                    <a:pt x="200" y="0"/>
                  </a:lnTo>
                  <a:lnTo>
                    <a:pt x="160" y="1"/>
                  </a:lnTo>
                  <a:lnTo>
                    <a:pt x="73" y="48"/>
                  </a:lnTo>
                  <a:lnTo>
                    <a:pt x="0" y="136"/>
                  </a:lnTo>
                  <a:lnTo>
                    <a:pt x="81" y="155"/>
                  </a:lnTo>
                  <a:close/>
                </a:path>
              </a:pathLst>
            </a:custGeom>
            <a:solidFill>
              <a:srgbClr val="8A998A"/>
            </a:solidFill>
            <a:ln w="9525">
              <a:noFill/>
              <a:round/>
              <a:headEnd/>
              <a:tailEnd/>
            </a:ln>
          </p:spPr>
          <p:txBody>
            <a:bodyPr/>
            <a:lstStyle/>
            <a:p>
              <a:endParaRPr lang="en-US"/>
            </a:p>
          </p:txBody>
        </p:sp>
        <p:sp>
          <p:nvSpPr>
            <p:cNvPr id="27746" name="Freeform 98"/>
            <p:cNvSpPr>
              <a:spLocks/>
            </p:cNvSpPr>
            <p:nvPr/>
          </p:nvSpPr>
          <p:spPr bwMode="auto">
            <a:xfrm>
              <a:off x="385" y="2344"/>
              <a:ext cx="341" cy="238"/>
            </a:xfrm>
            <a:custGeom>
              <a:avLst/>
              <a:gdLst>
                <a:gd name="T0" fmla="*/ 0 w 200"/>
                <a:gd name="T1" fmla="*/ 113 h 140"/>
                <a:gd name="T2" fmla="*/ 1 w 200"/>
                <a:gd name="T3" fmla="*/ 110 h 140"/>
                <a:gd name="T4" fmla="*/ 8 w 200"/>
                <a:gd name="T5" fmla="*/ 103 h 140"/>
                <a:gd name="T6" fmla="*/ 18 w 200"/>
                <a:gd name="T7" fmla="*/ 90 h 140"/>
                <a:gd name="T8" fmla="*/ 33 w 200"/>
                <a:gd name="T9" fmla="*/ 80 h 140"/>
                <a:gd name="T10" fmla="*/ 40 w 200"/>
                <a:gd name="T11" fmla="*/ 72 h 140"/>
                <a:gd name="T12" fmla="*/ 48 w 200"/>
                <a:gd name="T13" fmla="*/ 63 h 140"/>
                <a:gd name="T14" fmla="*/ 56 w 200"/>
                <a:gd name="T15" fmla="*/ 55 h 140"/>
                <a:gd name="T16" fmla="*/ 65 w 200"/>
                <a:gd name="T17" fmla="*/ 50 h 140"/>
                <a:gd name="T18" fmla="*/ 73 w 200"/>
                <a:gd name="T19" fmla="*/ 42 h 140"/>
                <a:gd name="T20" fmla="*/ 85 w 200"/>
                <a:gd name="T21" fmla="*/ 37 h 140"/>
                <a:gd name="T22" fmla="*/ 93 w 200"/>
                <a:gd name="T23" fmla="*/ 32 h 140"/>
                <a:gd name="T24" fmla="*/ 105 w 200"/>
                <a:gd name="T25" fmla="*/ 27 h 140"/>
                <a:gd name="T26" fmla="*/ 111 w 200"/>
                <a:gd name="T27" fmla="*/ 22 h 140"/>
                <a:gd name="T28" fmla="*/ 120 w 200"/>
                <a:gd name="T29" fmla="*/ 17 h 140"/>
                <a:gd name="T30" fmla="*/ 128 w 200"/>
                <a:gd name="T31" fmla="*/ 13 h 140"/>
                <a:gd name="T32" fmla="*/ 136 w 200"/>
                <a:gd name="T33" fmla="*/ 10 h 140"/>
                <a:gd name="T34" fmla="*/ 143 w 200"/>
                <a:gd name="T35" fmla="*/ 7 h 140"/>
                <a:gd name="T36" fmla="*/ 151 w 200"/>
                <a:gd name="T37" fmla="*/ 5 h 140"/>
                <a:gd name="T38" fmla="*/ 158 w 200"/>
                <a:gd name="T39" fmla="*/ 3 h 140"/>
                <a:gd name="T40" fmla="*/ 165 w 200"/>
                <a:gd name="T41" fmla="*/ 3 h 140"/>
                <a:gd name="T42" fmla="*/ 173 w 200"/>
                <a:gd name="T43" fmla="*/ 0 h 140"/>
                <a:gd name="T44" fmla="*/ 181 w 200"/>
                <a:gd name="T45" fmla="*/ 0 h 140"/>
                <a:gd name="T46" fmla="*/ 185 w 200"/>
                <a:gd name="T47" fmla="*/ 0 h 140"/>
                <a:gd name="T48" fmla="*/ 188 w 200"/>
                <a:gd name="T49" fmla="*/ 0 h 140"/>
                <a:gd name="T50" fmla="*/ 200 w 200"/>
                <a:gd name="T51" fmla="*/ 7 h 140"/>
                <a:gd name="T52" fmla="*/ 141 w 200"/>
                <a:gd name="T53" fmla="*/ 27 h 140"/>
                <a:gd name="T54" fmla="*/ 81 w 200"/>
                <a:gd name="T55" fmla="*/ 57 h 140"/>
                <a:gd name="T56" fmla="*/ 81 w 200"/>
                <a:gd name="T57" fmla="*/ 83 h 140"/>
                <a:gd name="T58" fmla="*/ 53 w 200"/>
                <a:gd name="T59" fmla="*/ 93 h 140"/>
                <a:gd name="T60" fmla="*/ 26 w 200"/>
                <a:gd name="T61" fmla="*/ 140 h 140"/>
                <a:gd name="T62" fmla="*/ 0 w 200"/>
                <a:gd name="T63" fmla="*/ 113 h 140"/>
                <a:gd name="T64" fmla="*/ 0 w 200"/>
                <a:gd name="T65" fmla="*/ 113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
                <a:gd name="T100" fmla="*/ 0 h 140"/>
                <a:gd name="T101" fmla="*/ 200 w 200"/>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 h="140">
                  <a:moveTo>
                    <a:pt x="0" y="113"/>
                  </a:moveTo>
                  <a:lnTo>
                    <a:pt x="1" y="110"/>
                  </a:lnTo>
                  <a:lnTo>
                    <a:pt x="8" y="103"/>
                  </a:lnTo>
                  <a:lnTo>
                    <a:pt x="18" y="90"/>
                  </a:lnTo>
                  <a:lnTo>
                    <a:pt x="33" y="80"/>
                  </a:lnTo>
                  <a:lnTo>
                    <a:pt x="40" y="72"/>
                  </a:lnTo>
                  <a:lnTo>
                    <a:pt x="48" y="63"/>
                  </a:lnTo>
                  <a:lnTo>
                    <a:pt x="56" y="55"/>
                  </a:lnTo>
                  <a:lnTo>
                    <a:pt x="65" y="50"/>
                  </a:lnTo>
                  <a:lnTo>
                    <a:pt x="73" y="42"/>
                  </a:lnTo>
                  <a:lnTo>
                    <a:pt x="85" y="37"/>
                  </a:lnTo>
                  <a:lnTo>
                    <a:pt x="93" y="32"/>
                  </a:lnTo>
                  <a:lnTo>
                    <a:pt x="105" y="27"/>
                  </a:lnTo>
                  <a:lnTo>
                    <a:pt x="111" y="22"/>
                  </a:lnTo>
                  <a:lnTo>
                    <a:pt x="120" y="17"/>
                  </a:lnTo>
                  <a:lnTo>
                    <a:pt x="128" y="13"/>
                  </a:lnTo>
                  <a:lnTo>
                    <a:pt x="136" y="10"/>
                  </a:lnTo>
                  <a:lnTo>
                    <a:pt x="143" y="7"/>
                  </a:lnTo>
                  <a:lnTo>
                    <a:pt x="151" y="5"/>
                  </a:lnTo>
                  <a:lnTo>
                    <a:pt x="158" y="3"/>
                  </a:lnTo>
                  <a:lnTo>
                    <a:pt x="165" y="3"/>
                  </a:lnTo>
                  <a:lnTo>
                    <a:pt x="173" y="0"/>
                  </a:lnTo>
                  <a:lnTo>
                    <a:pt x="181" y="0"/>
                  </a:lnTo>
                  <a:lnTo>
                    <a:pt x="185" y="0"/>
                  </a:lnTo>
                  <a:lnTo>
                    <a:pt x="188" y="0"/>
                  </a:lnTo>
                  <a:lnTo>
                    <a:pt x="200" y="7"/>
                  </a:lnTo>
                  <a:lnTo>
                    <a:pt x="141" y="27"/>
                  </a:lnTo>
                  <a:lnTo>
                    <a:pt x="81" y="57"/>
                  </a:lnTo>
                  <a:lnTo>
                    <a:pt x="81" y="83"/>
                  </a:lnTo>
                  <a:lnTo>
                    <a:pt x="53" y="93"/>
                  </a:lnTo>
                  <a:lnTo>
                    <a:pt x="26" y="140"/>
                  </a:lnTo>
                  <a:lnTo>
                    <a:pt x="0" y="113"/>
                  </a:lnTo>
                  <a:close/>
                </a:path>
              </a:pathLst>
            </a:custGeom>
            <a:solidFill>
              <a:srgbClr val="B0C2B0"/>
            </a:solidFill>
            <a:ln w="9525">
              <a:noFill/>
              <a:round/>
              <a:headEnd/>
              <a:tailEnd/>
            </a:ln>
          </p:spPr>
          <p:txBody>
            <a:bodyPr/>
            <a:lstStyle/>
            <a:p>
              <a:endParaRPr lang="en-US"/>
            </a:p>
          </p:txBody>
        </p:sp>
        <p:sp>
          <p:nvSpPr>
            <p:cNvPr id="27747" name="Freeform 99"/>
            <p:cNvSpPr>
              <a:spLocks/>
            </p:cNvSpPr>
            <p:nvPr/>
          </p:nvSpPr>
          <p:spPr bwMode="auto">
            <a:xfrm>
              <a:off x="433" y="2871"/>
              <a:ext cx="182" cy="215"/>
            </a:xfrm>
            <a:custGeom>
              <a:avLst/>
              <a:gdLst>
                <a:gd name="T0" fmla="*/ 92 w 107"/>
                <a:gd name="T1" fmla="*/ 0 h 126"/>
                <a:gd name="T2" fmla="*/ 107 w 107"/>
                <a:gd name="T3" fmla="*/ 56 h 126"/>
                <a:gd name="T4" fmla="*/ 67 w 107"/>
                <a:gd name="T5" fmla="*/ 120 h 126"/>
                <a:gd name="T6" fmla="*/ 0 w 107"/>
                <a:gd name="T7" fmla="*/ 126 h 126"/>
                <a:gd name="T8" fmla="*/ 52 w 107"/>
                <a:gd name="T9" fmla="*/ 33 h 126"/>
                <a:gd name="T10" fmla="*/ 92 w 107"/>
                <a:gd name="T11" fmla="*/ 0 h 126"/>
                <a:gd name="T12" fmla="*/ 92 w 107"/>
                <a:gd name="T13" fmla="*/ 0 h 126"/>
                <a:gd name="T14" fmla="*/ 0 60000 65536"/>
                <a:gd name="T15" fmla="*/ 0 60000 65536"/>
                <a:gd name="T16" fmla="*/ 0 60000 65536"/>
                <a:gd name="T17" fmla="*/ 0 60000 65536"/>
                <a:gd name="T18" fmla="*/ 0 60000 65536"/>
                <a:gd name="T19" fmla="*/ 0 60000 65536"/>
                <a:gd name="T20" fmla="*/ 0 60000 65536"/>
                <a:gd name="T21" fmla="*/ 0 w 107"/>
                <a:gd name="T22" fmla="*/ 0 h 126"/>
                <a:gd name="T23" fmla="*/ 107 w 107"/>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126">
                  <a:moveTo>
                    <a:pt x="92" y="0"/>
                  </a:moveTo>
                  <a:lnTo>
                    <a:pt x="107" y="56"/>
                  </a:lnTo>
                  <a:lnTo>
                    <a:pt x="67" y="120"/>
                  </a:lnTo>
                  <a:lnTo>
                    <a:pt x="0" y="126"/>
                  </a:lnTo>
                  <a:lnTo>
                    <a:pt x="52" y="33"/>
                  </a:lnTo>
                  <a:lnTo>
                    <a:pt x="92" y="0"/>
                  </a:lnTo>
                  <a:close/>
                </a:path>
              </a:pathLst>
            </a:custGeom>
            <a:solidFill>
              <a:srgbClr val="B0C2B0"/>
            </a:solidFill>
            <a:ln w="9525">
              <a:noFill/>
              <a:round/>
              <a:headEnd/>
              <a:tailEnd/>
            </a:ln>
          </p:spPr>
          <p:txBody>
            <a:bodyPr/>
            <a:lstStyle/>
            <a:p>
              <a:endParaRPr lang="en-US"/>
            </a:p>
          </p:txBody>
        </p:sp>
        <p:sp>
          <p:nvSpPr>
            <p:cNvPr id="27748" name="Freeform 100"/>
            <p:cNvSpPr>
              <a:spLocks/>
            </p:cNvSpPr>
            <p:nvPr/>
          </p:nvSpPr>
          <p:spPr bwMode="auto">
            <a:xfrm>
              <a:off x="318" y="2949"/>
              <a:ext cx="205" cy="290"/>
            </a:xfrm>
            <a:custGeom>
              <a:avLst/>
              <a:gdLst>
                <a:gd name="T0" fmla="*/ 119 w 120"/>
                <a:gd name="T1" fmla="*/ 0 h 170"/>
                <a:gd name="T2" fmla="*/ 120 w 120"/>
                <a:gd name="T3" fmla="*/ 39 h 170"/>
                <a:gd name="T4" fmla="*/ 72 w 120"/>
                <a:gd name="T5" fmla="*/ 114 h 170"/>
                <a:gd name="T6" fmla="*/ 0 w 120"/>
                <a:gd name="T7" fmla="*/ 170 h 170"/>
                <a:gd name="T8" fmla="*/ 0 w 120"/>
                <a:gd name="T9" fmla="*/ 97 h 170"/>
                <a:gd name="T10" fmla="*/ 40 w 120"/>
                <a:gd name="T11" fmla="*/ 29 h 170"/>
                <a:gd name="T12" fmla="*/ 119 w 120"/>
                <a:gd name="T13" fmla="*/ 0 h 170"/>
                <a:gd name="T14" fmla="*/ 119 w 12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70"/>
                <a:gd name="T26" fmla="*/ 120 w 12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70">
                  <a:moveTo>
                    <a:pt x="119" y="0"/>
                  </a:moveTo>
                  <a:lnTo>
                    <a:pt x="120" y="39"/>
                  </a:lnTo>
                  <a:lnTo>
                    <a:pt x="72" y="114"/>
                  </a:lnTo>
                  <a:lnTo>
                    <a:pt x="0" y="170"/>
                  </a:lnTo>
                  <a:lnTo>
                    <a:pt x="0" y="97"/>
                  </a:lnTo>
                  <a:lnTo>
                    <a:pt x="40" y="29"/>
                  </a:lnTo>
                  <a:lnTo>
                    <a:pt x="119" y="0"/>
                  </a:lnTo>
                  <a:close/>
                </a:path>
              </a:pathLst>
            </a:custGeom>
            <a:solidFill>
              <a:srgbClr val="8A998A"/>
            </a:solidFill>
            <a:ln w="9525">
              <a:noFill/>
              <a:round/>
              <a:headEnd/>
              <a:tailEnd/>
            </a:ln>
          </p:spPr>
          <p:txBody>
            <a:bodyPr/>
            <a:lstStyle/>
            <a:p>
              <a:endParaRPr lang="en-US"/>
            </a:p>
          </p:txBody>
        </p:sp>
        <p:sp>
          <p:nvSpPr>
            <p:cNvPr id="27749" name="Freeform 101"/>
            <p:cNvSpPr>
              <a:spLocks/>
            </p:cNvSpPr>
            <p:nvPr/>
          </p:nvSpPr>
          <p:spPr bwMode="auto">
            <a:xfrm>
              <a:off x="262" y="3000"/>
              <a:ext cx="149" cy="384"/>
            </a:xfrm>
            <a:custGeom>
              <a:avLst/>
              <a:gdLst>
                <a:gd name="T0" fmla="*/ 58 w 87"/>
                <a:gd name="T1" fmla="*/ 0 h 225"/>
                <a:gd name="T2" fmla="*/ 18 w 87"/>
                <a:gd name="T3" fmla="*/ 62 h 225"/>
                <a:gd name="T4" fmla="*/ 0 w 87"/>
                <a:gd name="T5" fmla="*/ 124 h 225"/>
                <a:gd name="T6" fmla="*/ 7 w 87"/>
                <a:gd name="T7" fmla="*/ 225 h 225"/>
                <a:gd name="T8" fmla="*/ 35 w 87"/>
                <a:gd name="T9" fmla="*/ 177 h 225"/>
                <a:gd name="T10" fmla="*/ 40 w 87"/>
                <a:gd name="T11" fmla="*/ 65 h 225"/>
                <a:gd name="T12" fmla="*/ 67 w 87"/>
                <a:gd name="T13" fmla="*/ 49 h 225"/>
                <a:gd name="T14" fmla="*/ 87 w 87"/>
                <a:gd name="T15" fmla="*/ 4 h 225"/>
                <a:gd name="T16" fmla="*/ 58 w 87"/>
                <a:gd name="T17" fmla="*/ 0 h 225"/>
                <a:gd name="T18" fmla="*/ 58 w 87"/>
                <a:gd name="T19" fmla="*/ 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225"/>
                <a:gd name="T32" fmla="*/ 87 w 87"/>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225">
                  <a:moveTo>
                    <a:pt x="58" y="0"/>
                  </a:moveTo>
                  <a:lnTo>
                    <a:pt x="18" y="62"/>
                  </a:lnTo>
                  <a:lnTo>
                    <a:pt x="0" y="124"/>
                  </a:lnTo>
                  <a:lnTo>
                    <a:pt x="7" y="225"/>
                  </a:lnTo>
                  <a:lnTo>
                    <a:pt x="35" y="177"/>
                  </a:lnTo>
                  <a:lnTo>
                    <a:pt x="40" y="65"/>
                  </a:lnTo>
                  <a:lnTo>
                    <a:pt x="67" y="49"/>
                  </a:lnTo>
                  <a:lnTo>
                    <a:pt x="87" y="4"/>
                  </a:lnTo>
                  <a:lnTo>
                    <a:pt x="58" y="0"/>
                  </a:lnTo>
                  <a:close/>
                </a:path>
              </a:pathLst>
            </a:custGeom>
            <a:solidFill>
              <a:srgbClr val="B0C2B0"/>
            </a:solidFill>
            <a:ln w="9525">
              <a:noFill/>
              <a:round/>
              <a:headEnd/>
              <a:tailEnd/>
            </a:ln>
          </p:spPr>
          <p:txBody>
            <a:bodyPr/>
            <a:lstStyle/>
            <a:p>
              <a:endParaRPr lang="en-US"/>
            </a:p>
          </p:txBody>
        </p:sp>
        <p:sp>
          <p:nvSpPr>
            <p:cNvPr id="27750" name="Freeform 102"/>
            <p:cNvSpPr>
              <a:spLocks/>
            </p:cNvSpPr>
            <p:nvPr/>
          </p:nvSpPr>
          <p:spPr bwMode="auto">
            <a:xfrm>
              <a:off x="266" y="2535"/>
              <a:ext cx="325" cy="477"/>
            </a:xfrm>
            <a:custGeom>
              <a:avLst/>
              <a:gdLst>
                <a:gd name="T0" fmla="*/ 0 w 191"/>
                <a:gd name="T1" fmla="*/ 73 h 280"/>
                <a:gd name="T2" fmla="*/ 68 w 191"/>
                <a:gd name="T3" fmla="*/ 0 h 280"/>
                <a:gd name="T4" fmla="*/ 155 w 191"/>
                <a:gd name="T5" fmla="*/ 38 h 280"/>
                <a:gd name="T6" fmla="*/ 191 w 191"/>
                <a:gd name="T7" fmla="*/ 198 h 280"/>
                <a:gd name="T8" fmla="*/ 161 w 191"/>
                <a:gd name="T9" fmla="*/ 255 h 280"/>
                <a:gd name="T10" fmla="*/ 116 w 191"/>
                <a:gd name="T11" fmla="*/ 280 h 280"/>
                <a:gd name="T12" fmla="*/ 21 w 191"/>
                <a:gd name="T13" fmla="*/ 157 h 280"/>
                <a:gd name="T14" fmla="*/ 0 w 191"/>
                <a:gd name="T15" fmla="*/ 73 h 280"/>
                <a:gd name="T16" fmla="*/ 0 w 191"/>
                <a:gd name="T17" fmla="*/ 73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
                <a:gd name="T28" fmla="*/ 0 h 280"/>
                <a:gd name="T29" fmla="*/ 191 w 191"/>
                <a:gd name="T30" fmla="*/ 280 h 2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 h="280">
                  <a:moveTo>
                    <a:pt x="0" y="73"/>
                  </a:moveTo>
                  <a:lnTo>
                    <a:pt x="68" y="0"/>
                  </a:lnTo>
                  <a:lnTo>
                    <a:pt x="155" y="38"/>
                  </a:lnTo>
                  <a:lnTo>
                    <a:pt x="191" y="198"/>
                  </a:lnTo>
                  <a:lnTo>
                    <a:pt x="161" y="255"/>
                  </a:lnTo>
                  <a:lnTo>
                    <a:pt x="116" y="280"/>
                  </a:lnTo>
                  <a:lnTo>
                    <a:pt x="21" y="157"/>
                  </a:lnTo>
                  <a:lnTo>
                    <a:pt x="0" y="73"/>
                  </a:lnTo>
                  <a:close/>
                </a:path>
              </a:pathLst>
            </a:custGeom>
            <a:solidFill>
              <a:srgbClr val="8A998A"/>
            </a:solidFill>
            <a:ln w="9525">
              <a:noFill/>
              <a:round/>
              <a:headEnd/>
              <a:tailEnd/>
            </a:ln>
          </p:spPr>
          <p:txBody>
            <a:bodyPr/>
            <a:lstStyle/>
            <a:p>
              <a:endParaRPr lang="en-US"/>
            </a:p>
          </p:txBody>
        </p:sp>
        <p:sp>
          <p:nvSpPr>
            <p:cNvPr id="27751" name="Freeform 103"/>
            <p:cNvSpPr>
              <a:spLocks/>
            </p:cNvSpPr>
            <p:nvPr/>
          </p:nvSpPr>
          <p:spPr bwMode="auto">
            <a:xfrm>
              <a:off x="163" y="2656"/>
              <a:ext cx="304" cy="365"/>
            </a:xfrm>
            <a:custGeom>
              <a:avLst/>
              <a:gdLst>
                <a:gd name="T0" fmla="*/ 30 w 178"/>
                <a:gd name="T1" fmla="*/ 99 h 214"/>
                <a:gd name="T2" fmla="*/ 0 w 178"/>
                <a:gd name="T3" fmla="*/ 57 h 214"/>
                <a:gd name="T4" fmla="*/ 60 w 178"/>
                <a:gd name="T5" fmla="*/ 0 h 214"/>
                <a:gd name="T6" fmla="*/ 125 w 178"/>
                <a:gd name="T7" fmla="*/ 56 h 214"/>
                <a:gd name="T8" fmla="*/ 110 w 178"/>
                <a:gd name="T9" fmla="*/ 91 h 214"/>
                <a:gd name="T10" fmla="*/ 153 w 178"/>
                <a:gd name="T11" fmla="*/ 114 h 214"/>
                <a:gd name="T12" fmla="*/ 178 w 178"/>
                <a:gd name="T13" fmla="*/ 211 h 214"/>
                <a:gd name="T14" fmla="*/ 108 w 178"/>
                <a:gd name="T15" fmla="*/ 214 h 214"/>
                <a:gd name="T16" fmla="*/ 30 w 178"/>
                <a:gd name="T17" fmla="*/ 99 h 214"/>
                <a:gd name="T18" fmla="*/ 30 w 178"/>
                <a:gd name="T19" fmla="*/ 99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214"/>
                <a:gd name="T32" fmla="*/ 178 w 178"/>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214">
                  <a:moveTo>
                    <a:pt x="30" y="99"/>
                  </a:moveTo>
                  <a:lnTo>
                    <a:pt x="0" y="57"/>
                  </a:lnTo>
                  <a:lnTo>
                    <a:pt x="60" y="0"/>
                  </a:lnTo>
                  <a:lnTo>
                    <a:pt x="125" y="56"/>
                  </a:lnTo>
                  <a:lnTo>
                    <a:pt x="110" y="91"/>
                  </a:lnTo>
                  <a:lnTo>
                    <a:pt x="153" y="114"/>
                  </a:lnTo>
                  <a:lnTo>
                    <a:pt x="178" y="211"/>
                  </a:lnTo>
                  <a:lnTo>
                    <a:pt x="108" y="214"/>
                  </a:lnTo>
                  <a:lnTo>
                    <a:pt x="30" y="99"/>
                  </a:lnTo>
                  <a:close/>
                </a:path>
              </a:pathLst>
            </a:custGeom>
            <a:solidFill>
              <a:srgbClr val="B0C2B0"/>
            </a:solidFill>
            <a:ln w="9525">
              <a:noFill/>
              <a:round/>
              <a:headEnd/>
              <a:tailEnd/>
            </a:ln>
          </p:spPr>
          <p:txBody>
            <a:bodyPr/>
            <a:lstStyle/>
            <a:p>
              <a:endParaRPr lang="en-US"/>
            </a:p>
          </p:txBody>
        </p:sp>
        <p:sp>
          <p:nvSpPr>
            <p:cNvPr id="27752" name="Freeform 104"/>
            <p:cNvSpPr>
              <a:spLocks/>
            </p:cNvSpPr>
            <p:nvPr/>
          </p:nvSpPr>
          <p:spPr bwMode="auto">
            <a:xfrm>
              <a:off x="504" y="2854"/>
              <a:ext cx="82" cy="78"/>
            </a:xfrm>
            <a:custGeom>
              <a:avLst/>
              <a:gdLst>
                <a:gd name="T0" fmla="*/ 0 w 48"/>
                <a:gd name="T1" fmla="*/ 23 h 46"/>
                <a:gd name="T2" fmla="*/ 16 w 48"/>
                <a:gd name="T3" fmla="*/ 1 h 46"/>
                <a:gd name="T4" fmla="*/ 25 w 48"/>
                <a:gd name="T5" fmla="*/ 6 h 46"/>
                <a:gd name="T6" fmla="*/ 38 w 48"/>
                <a:gd name="T7" fmla="*/ 0 h 46"/>
                <a:gd name="T8" fmla="*/ 45 w 48"/>
                <a:gd name="T9" fmla="*/ 6 h 46"/>
                <a:gd name="T10" fmla="*/ 40 w 48"/>
                <a:gd name="T11" fmla="*/ 15 h 46"/>
                <a:gd name="T12" fmla="*/ 46 w 48"/>
                <a:gd name="T13" fmla="*/ 20 h 46"/>
                <a:gd name="T14" fmla="*/ 40 w 48"/>
                <a:gd name="T15" fmla="*/ 25 h 46"/>
                <a:gd name="T16" fmla="*/ 48 w 48"/>
                <a:gd name="T17" fmla="*/ 28 h 46"/>
                <a:gd name="T18" fmla="*/ 41 w 48"/>
                <a:gd name="T19" fmla="*/ 43 h 46"/>
                <a:gd name="T20" fmla="*/ 5 w 48"/>
                <a:gd name="T21" fmla="*/ 46 h 46"/>
                <a:gd name="T22" fmla="*/ 0 w 48"/>
                <a:gd name="T23" fmla="*/ 23 h 46"/>
                <a:gd name="T24" fmla="*/ 0 w 48"/>
                <a:gd name="T25" fmla="*/ 23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23"/>
                  </a:moveTo>
                  <a:lnTo>
                    <a:pt x="16" y="1"/>
                  </a:lnTo>
                  <a:lnTo>
                    <a:pt x="25" y="6"/>
                  </a:lnTo>
                  <a:lnTo>
                    <a:pt x="38" y="0"/>
                  </a:lnTo>
                  <a:lnTo>
                    <a:pt x="45" y="6"/>
                  </a:lnTo>
                  <a:lnTo>
                    <a:pt x="40" y="15"/>
                  </a:lnTo>
                  <a:lnTo>
                    <a:pt x="46" y="20"/>
                  </a:lnTo>
                  <a:lnTo>
                    <a:pt x="40" y="25"/>
                  </a:lnTo>
                  <a:lnTo>
                    <a:pt x="48" y="28"/>
                  </a:lnTo>
                  <a:lnTo>
                    <a:pt x="41" y="43"/>
                  </a:lnTo>
                  <a:lnTo>
                    <a:pt x="5" y="46"/>
                  </a:lnTo>
                  <a:lnTo>
                    <a:pt x="0" y="23"/>
                  </a:lnTo>
                  <a:close/>
                </a:path>
              </a:pathLst>
            </a:custGeom>
            <a:solidFill>
              <a:srgbClr val="D99966"/>
            </a:solidFill>
            <a:ln w="9525">
              <a:noFill/>
              <a:round/>
              <a:headEnd/>
              <a:tailEnd/>
            </a:ln>
          </p:spPr>
          <p:txBody>
            <a:bodyPr/>
            <a:lstStyle/>
            <a:p>
              <a:endParaRPr lang="en-US"/>
            </a:p>
          </p:txBody>
        </p:sp>
        <p:sp>
          <p:nvSpPr>
            <p:cNvPr id="27753" name="Freeform 105"/>
            <p:cNvSpPr>
              <a:spLocks/>
            </p:cNvSpPr>
            <p:nvPr/>
          </p:nvSpPr>
          <p:spPr bwMode="auto">
            <a:xfrm>
              <a:off x="242" y="2850"/>
              <a:ext cx="298" cy="193"/>
            </a:xfrm>
            <a:custGeom>
              <a:avLst/>
              <a:gdLst>
                <a:gd name="T0" fmla="*/ 0 w 175"/>
                <a:gd name="T1" fmla="*/ 60 h 113"/>
                <a:gd name="T2" fmla="*/ 0 w 175"/>
                <a:gd name="T3" fmla="*/ 60 h 113"/>
                <a:gd name="T4" fmla="*/ 5 w 175"/>
                <a:gd name="T5" fmla="*/ 67 h 113"/>
                <a:gd name="T6" fmla="*/ 9 w 175"/>
                <a:gd name="T7" fmla="*/ 75 h 113"/>
                <a:gd name="T8" fmla="*/ 17 w 175"/>
                <a:gd name="T9" fmla="*/ 85 h 113"/>
                <a:gd name="T10" fmla="*/ 25 w 175"/>
                <a:gd name="T11" fmla="*/ 93 h 113"/>
                <a:gd name="T12" fmla="*/ 39 w 175"/>
                <a:gd name="T13" fmla="*/ 103 h 113"/>
                <a:gd name="T14" fmla="*/ 45 w 175"/>
                <a:gd name="T15" fmla="*/ 107 h 113"/>
                <a:gd name="T16" fmla="*/ 52 w 175"/>
                <a:gd name="T17" fmla="*/ 108 h 113"/>
                <a:gd name="T18" fmla="*/ 60 w 175"/>
                <a:gd name="T19" fmla="*/ 110 h 113"/>
                <a:gd name="T20" fmla="*/ 70 w 175"/>
                <a:gd name="T21" fmla="*/ 113 h 113"/>
                <a:gd name="T22" fmla="*/ 79 w 175"/>
                <a:gd name="T23" fmla="*/ 112 h 113"/>
                <a:gd name="T24" fmla="*/ 85 w 175"/>
                <a:gd name="T25" fmla="*/ 108 h 113"/>
                <a:gd name="T26" fmla="*/ 94 w 175"/>
                <a:gd name="T27" fmla="*/ 105 h 113"/>
                <a:gd name="T28" fmla="*/ 104 w 175"/>
                <a:gd name="T29" fmla="*/ 102 h 113"/>
                <a:gd name="T30" fmla="*/ 112 w 175"/>
                <a:gd name="T31" fmla="*/ 97 h 113"/>
                <a:gd name="T32" fmla="*/ 120 w 175"/>
                <a:gd name="T33" fmla="*/ 92 h 113"/>
                <a:gd name="T34" fmla="*/ 129 w 175"/>
                <a:gd name="T35" fmla="*/ 85 h 113"/>
                <a:gd name="T36" fmla="*/ 139 w 175"/>
                <a:gd name="T37" fmla="*/ 80 h 113"/>
                <a:gd name="T38" fmla="*/ 145 w 175"/>
                <a:gd name="T39" fmla="*/ 73 h 113"/>
                <a:gd name="T40" fmla="*/ 152 w 175"/>
                <a:gd name="T41" fmla="*/ 68 h 113"/>
                <a:gd name="T42" fmla="*/ 157 w 175"/>
                <a:gd name="T43" fmla="*/ 60 h 113"/>
                <a:gd name="T44" fmla="*/ 164 w 175"/>
                <a:gd name="T45" fmla="*/ 57 h 113"/>
                <a:gd name="T46" fmla="*/ 172 w 175"/>
                <a:gd name="T47" fmla="*/ 50 h 113"/>
                <a:gd name="T48" fmla="*/ 175 w 175"/>
                <a:gd name="T49" fmla="*/ 47 h 113"/>
                <a:gd name="T50" fmla="*/ 157 w 175"/>
                <a:gd name="T51" fmla="*/ 32 h 113"/>
                <a:gd name="T52" fmla="*/ 99 w 175"/>
                <a:gd name="T53" fmla="*/ 47 h 113"/>
                <a:gd name="T54" fmla="*/ 84 w 175"/>
                <a:gd name="T55" fmla="*/ 55 h 113"/>
                <a:gd name="T56" fmla="*/ 69 w 175"/>
                <a:gd name="T57" fmla="*/ 48 h 113"/>
                <a:gd name="T58" fmla="*/ 50 w 175"/>
                <a:gd name="T59" fmla="*/ 23 h 113"/>
                <a:gd name="T60" fmla="*/ 4 w 175"/>
                <a:gd name="T61" fmla="*/ 0 h 113"/>
                <a:gd name="T62" fmla="*/ 0 w 175"/>
                <a:gd name="T63" fmla="*/ 60 h 113"/>
                <a:gd name="T64" fmla="*/ 0 w 175"/>
                <a:gd name="T65" fmla="*/ 60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3"/>
                <a:gd name="T101" fmla="*/ 175 w 175"/>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3">
                  <a:moveTo>
                    <a:pt x="0" y="60"/>
                  </a:moveTo>
                  <a:lnTo>
                    <a:pt x="0" y="60"/>
                  </a:lnTo>
                  <a:lnTo>
                    <a:pt x="5" y="67"/>
                  </a:lnTo>
                  <a:lnTo>
                    <a:pt x="9" y="75"/>
                  </a:lnTo>
                  <a:lnTo>
                    <a:pt x="17" y="85"/>
                  </a:lnTo>
                  <a:lnTo>
                    <a:pt x="25" y="93"/>
                  </a:lnTo>
                  <a:lnTo>
                    <a:pt x="39" y="103"/>
                  </a:lnTo>
                  <a:lnTo>
                    <a:pt x="45" y="107"/>
                  </a:lnTo>
                  <a:lnTo>
                    <a:pt x="52" y="108"/>
                  </a:lnTo>
                  <a:lnTo>
                    <a:pt x="60" y="110"/>
                  </a:lnTo>
                  <a:lnTo>
                    <a:pt x="70" y="113"/>
                  </a:lnTo>
                  <a:lnTo>
                    <a:pt x="79" y="112"/>
                  </a:lnTo>
                  <a:lnTo>
                    <a:pt x="85" y="108"/>
                  </a:lnTo>
                  <a:lnTo>
                    <a:pt x="94" y="105"/>
                  </a:lnTo>
                  <a:lnTo>
                    <a:pt x="104" y="102"/>
                  </a:lnTo>
                  <a:lnTo>
                    <a:pt x="112" y="97"/>
                  </a:lnTo>
                  <a:lnTo>
                    <a:pt x="120" y="92"/>
                  </a:lnTo>
                  <a:lnTo>
                    <a:pt x="129" y="85"/>
                  </a:lnTo>
                  <a:lnTo>
                    <a:pt x="139" y="80"/>
                  </a:lnTo>
                  <a:lnTo>
                    <a:pt x="145" y="73"/>
                  </a:lnTo>
                  <a:lnTo>
                    <a:pt x="152" y="68"/>
                  </a:lnTo>
                  <a:lnTo>
                    <a:pt x="157" y="60"/>
                  </a:lnTo>
                  <a:lnTo>
                    <a:pt x="164" y="57"/>
                  </a:lnTo>
                  <a:lnTo>
                    <a:pt x="172" y="50"/>
                  </a:lnTo>
                  <a:lnTo>
                    <a:pt x="175" y="47"/>
                  </a:lnTo>
                  <a:lnTo>
                    <a:pt x="157" y="32"/>
                  </a:lnTo>
                  <a:lnTo>
                    <a:pt x="99" y="47"/>
                  </a:lnTo>
                  <a:lnTo>
                    <a:pt x="84" y="55"/>
                  </a:lnTo>
                  <a:lnTo>
                    <a:pt x="69" y="48"/>
                  </a:lnTo>
                  <a:lnTo>
                    <a:pt x="50" y="23"/>
                  </a:lnTo>
                  <a:lnTo>
                    <a:pt x="4" y="0"/>
                  </a:lnTo>
                  <a:lnTo>
                    <a:pt x="0" y="60"/>
                  </a:lnTo>
                  <a:close/>
                </a:path>
              </a:pathLst>
            </a:custGeom>
            <a:solidFill>
              <a:srgbClr val="B8B8D9"/>
            </a:solidFill>
            <a:ln w="9525">
              <a:noFill/>
              <a:round/>
              <a:headEnd/>
              <a:tailEnd/>
            </a:ln>
          </p:spPr>
          <p:txBody>
            <a:bodyPr/>
            <a:lstStyle/>
            <a:p>
              <a:endParaRPr lang="en-US"/>
            </a:p>
          </p:txBody>
        </p:sp>
        <p:sp>
          <p:nvSpPr>
            <p:cNvPr id="27754" name="Freeform 106"/>
            <p:cNvSpPr>
              <a:spLocks/>
            </p:cNvSpPr>
            <p:nvPr/>
          </p:nvSpPr>
          <p:spPr bwMode="auto">
            <a:xfrm>
              <a:off x="228" y="2802"/>
              <a:ext cx="281" cy="156"/>
            </a:xfrm>
            <a:custGeom>
              <a:avLst/>
              <a:gdLst>
                <a:gd name="T0" fmla="*/ 18 w 165"/>
                <a:gd name="T1" fmla="*/ 0 h 91"/>
                <a:gd name="T2" fmla="*/ 88 w 165"/>
                <a:gd name="T3" fmla="*/ 78 h 91"/>
                <a:gd name="T4" fmla="*/ 165 w 165"/>
                <a:gd name="T5" fmla="*/ 50 h 91"/>
                <a:gd name="T6" fmla="*/ 165 w 165"/>
                <a:gd name="T7" fmla="*/ 60 h 91"/>
                <a:gd name="T8" fmla="*/ 125 w 165"/>
                <a:gd name="T9" fmla="*/ 78 h 91"/>
                <a:gd name="T10" fmla="*/ 112 w 165"/>
                <a:gd name="T11" fmla="*/ 76 h 91"/>
                <a:gd name="T12" fmla="*/ 102 w 165"/>
                <a:gd name="T13" fmla="*/ 91 h 91"/>
                <a:gd name="T14" fmla="*/ 55 w 165"/>
                <a:gd name="T15" fmla="*/ 78 h 91"/>
                <a:gd name="T16" fmla="*/ 53 w 165"/>
                <a:gd name="T17" fmla="*/ 53 h 91"/>
                <a:gd name="T18" fmla="*/ 0 w 165"/>
                <a:gd name="T19" fmla="*/ 41 h 91"/>
                <a:gd name="T20" fmla="*/ 18 w 165"/>
                <a:gd name="T21" fmla="*/ 0 h 91"/>
                <a:gd name="T22" fmla="*/ 18 w 165"/>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
                <a:gd name="T37" fmla="*/ 0 h 91"/>
                <a:gd name="T38" fmla="*/ 165 w 165"/>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 h="91">
                  <a:moveTo>
                    <a:pt x="18" y="0"/>
                  </a:moveTo>
                  <a:lnTo>
                    <a:pt x="88" y="78"/>
                  </a:lnTo>
                  <a:lnTo>
                    <a:pt x="165" y="50"/>
                  </a:lnTo>
                  <a:lnTo>
                    <a:pt x="165" y="60"/>
                  </a:lnTo>
                  <a:lnTo>
                    <a:pt x="125" y="78"/>
                  </a:lnTo>
                  <a:lnTo>
                    <a:pt x="112" y="76"/>
                  </a:lnTo>
                  <a:lnTo>
                    <a:pt x="102" y="91"/>
                  </a:lnTo>
                  <a:lnTo>
                    <a:pt x="55" y="78"/>
                  </a:lnTo>
                  <a:lnTo>
                    <a:pt x="53" y="53"/>
                  </a:lnTo>
                  <a:lnTo>
                    <a:pt x="0" y="41"/>
                  </a:lnTo>
                  <a:lnTo>
                    <a:pt x="18" y="0"/>
                  </a:lnTo>
                  <a:close/>
                </a:path>
              </a:pathLst>
            </a:custGeom>
            <a:solidFill>
              <a:srgbClr val="E6E6FF"/>
            </a:solidFill>
            <a:ln w="9525">
              <a:noFill/>
              <a:round/>
              <a:headEnd/>
              <a:tailEnd/>
            </a:ln>
          </p:spPr>
          <p:txBody>
            <a:bodyPr/>
            <a:lstStyle/>
            <a:p>
              <a:endParaRPr lang="en-US"/>
            </a:p>
          </p:txBody>
        </p:sp>
        <p:sp>
          <p:nvSpPr>
            <p:cNvPr id="27755" name="Freeform 107"/>
            <p:cNvSpPr>
              <a:spLocks/>
            </p:cNvSpPr>
            <p:nvPr/>
          </p:nvSpPr>
          <p:spPr bwMode="auto">
            <a:xfrm>
              <a:off x="-190" y="3222"/>
              <a:ext cx="350" cy="669"/>
            </a:xfrm>
            <a:custGeom>
              <a:avLst/>
              <a:gdLst>
                <a:gd name="T0" fmla="*/ 205 w 205"/>
                <a:gd name="T1" fmla="*/ 19 h 392"/>
                <a:gd name="T2" fmla="*/ 110 w 205"/>
                <a:gd name="T3" fmla="*/ 149 h 392"/>
                <a:gd name="T4" fmla="*/ 110 w 205"/>
                <a:gd name="T5" fmla="*/ 389 h 392"/>
                <a:gd name="T6" fmla="*/ 50 w 205"/>
                <a:gd name="T7" fmla="*/ 392 h 392"/>
                <a:gd name="T8" fmla="*/ 6 w 205"/>
                <a:gd name="T9" fmla="*/ 294 h 392"/>
                <a:gd name="T10" fmla="*/ 0 w 205"/>
                <a:gd name="T11" fmla="*/ 204 h 392"/>
                <a:gd name="T12" fmla="*/ 37 w 205"/>
                <a:gd name="T13" fmla="*/ 100 h 392"/>
                <a:gd name="T14" fmla="*/ 127 w 205"/>
                <a:gd name="T15" fmla="*/ 0 h 392"/>
                <a:gd name="T16" fmla="*/ 205 w 205"/>
                <a:gd name="T17" fmla="*/ 19 h 392"/>
                <a:gd name="T18" fmla="*/ 205 w 205"/>
                <a:gd name="T19" fmla="*/ 19 h 3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392"/>
                <a:gd name="T32" fmla="*/ 205 w 205"/>
                <a:gd name="T33" fmla="*/ 392 h 3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392">
                  <a:moveTo>
                    <a:pt x="205" y="19"/>
                  </a:moveTo>
                  <a:lnTo>
                    <a:pt x="110" y="149"/>
                  </a:lnTo>
                  <a:lnTo>
                    <a:pt x="110" y="389"/>
                  </a:lnTo>
                  <a:lnTo>
                    <a:pt x="50" y="392"/>
                  </a:lnTo>
                  <a:lnTo>
                    <a:pt x="6" y="294"/>
                  </a:lnTo>
                  <a:lnTo>
                    <a:pt x="0" y="204"/>
                  </a:lnTo>
                  <a:lnTo>
                    <a:pt x="37" y="100"/>
                  </a:lnTo>
                  <a:lnTo>
                    <a:pt x="127" y="0"/>
                  </a:lnTo>
                  <a:lnTo>
                    <a:pt x="205" y="19"/>
                  </a:lnTo>
                  <a:close/>
                </a:path>
              </a:pathLst>
            </a:custGeom>
            <a:solidFill>
              <a:srgbClr val="B8B8D9"/>
            </a:solidFill>
            <a:ln w="9525">
              <a:noFill/>
              <a:round/>
              <a:headEnd/>
              <a:tailEnd/>
            </a:ln>
          </p:spPr>
          <p:txBody>
            <a:bodyPr/>
            <a:lstStyle/>
            <a:p>
              <a:endParaRPr lang="en-US"/>
            </a:p>
          </p:txBody>
        </p:sp>
        <p:sp>
          <p:nvSpPr>
            <p:cNvPr id="27756" name="Freeform 108"/>
            <p:cNvSpPr>
              <a:spLocks/>
            </p:cNvSpPr>
            <p:nvPr/>
          </p:nvSpPr>
          <p:spPr bwMode="auto">
            <a:xfrm>
              <a:off x="54" y="3166"/>
              <a:ext cx="177" cy="668"/>
            </a:xfrm>
            <a:custGeom>
              <a:avLst/>
              <a:gdLst>
                <a:gd name="T0" fmla="*/ 44 w 104"/>
                <a:gd name="T1" fmla="*/ 48 h 392"/>
                <a:gd name="T2" fmla="*/ 40 w 104"/>
                <a:gd name="T3" fmla="*/ 50 h 392"/>
                <a:gd name="T4" fmla="*/ 37 w 104"/>
                <a:gd name="T5" fmla="*/ 63 h 392"/>
                <a:gd name="T6" fmla="*/ 32 w 104"/>
                <a:gd name="T7" fmla="*/ 70 h 392"/>
                <a:gd name="T8" fmla="*/ 29 w 104"/>
                <a:gd name="T9" fmla="*/ 80 h 392"/>
                <a:gd name="T10" fmla="*/ 24 w 104"/>
                <a:gd name="T11" fmla="*/ 90 h 392"/>
                <a:gd name="T12" fmla="*/ 22 w 104"/>
                <a:gd name="T13" fmla="*/ 103 h 392"/>
                <a:gd name="T14" fmla="*/ 17 w 104"/>
                <a:gd name="T15" fmla="*/ 113 h 392"/>
                <a:gd name="T16" fmla="*/ 14 w 104"/>
                <a:gd name="T17" fmla="*/ 128 h 392"/>
                <a:gd name="T18" fmla="*/ 9 w 104"/>
                <a:gd name="T19" fmla="*/ 142 h 392"/>
                <a:gd name="T20" fmla="*/ 7 w 104"/>
                <a:gd name="T21" fmla="*/ 157 h 392"/>
                <a:gd name="T22" fmla="*/ 4 w 104"/>
                <a:gd name="T23" fmla="*/ 170 h 392"/>
                <a:gd name="T24" fmla="*/ 2 w 104"/>
                <a:gd name="T25" fmla="*/ 185 h 392"/>
                <a:gd name="T26" fmla="*/ 0 w 104"/>
                <a:gd name="T27" fmla="*/ 192 h 392"/>
                <a:gd name="T28" fmla="*/ 0 w 104"/>
                <a:gd name="T29" fmla="*/ 200 h 392"/>
                <a:gd name="T30" fmla="*/ 0 w 104"/>
                <a:gd name="T31" fmla="*/ 208 h 392"/>
                <a:gd name="T32" fmla="*/ 2 w 104"/>
                <a:gd name="T33" fmla="*/ 217 h 392"/>
                <a:gd name="T34" fmla="*/ 2 w 104"/>
                <a:gd name="T35" fmla="*/ 230 h 392"/>
                <a:gd name="T36" fmla="*/ 4 w 104"/>
                <a:gd name="T37" fmla="*/ 245 h 392"/>
                <a:gd name="T38" fmla="*/ 4 w 104"/>
                <a:gd name="T39" fmla="*/ 252 h 392"/>
                <a:gd name="T40" fmla="*/ 5 w 104"/>
                <a:gd name="T41" fmla="*/ 260 h 392"/>
                <a:gd name="T42" fmla="*/ 7 w 104"/>
                <a:gd name="T43" fmla="*/ 267 h 392"/>
                <a:gd name="T44" fmla="*/ 9 w 104"/>
                <a:gd name="T45" fmla="*/ 275 h 392"/>
                <a:gd name="T46" fmla="*/ 12 w 104"/>
                <a:gd name="T47" fmla="*/ 288 h 392"/>
                <a:gd name="T48" fmla="*/ 15 w 104"/>
                <a:gd name="T49" fmla="*/ 303 h 392"/>
                <a:gd name="T50" fmla="*/ 20 w 104"/>
                <a:gd name="T51" fmla="*/ 318 h 392"/>
                <a:gd name="T52" fmla="*/ 24 w 104"/>
                <a:gd name="T53" fmla="*/ 333 h 392"/>
                <a:gd name="T54" fmla="*/ 27 w 104"/>
                <a:gd name="T55" fmla="*/ 343 h 392"/>
                <a:gd name="T56" fmla="*/ 30 w 104"/>
                <a:gd name="T57" fmla="*/ 355 h 392"/>
                <a:gd name="T58" fmla="*/ 35 w 104"/>
                <a:gd name="T59" fmla="*/ 365 h 392"/>
                <a:gd name="T60" fmla="*/ 39 w 104"/>
                <a:gd name="T61" fmla="*/ 375 h 392"/>
                <a:gd name="T62" fmla="*/ 40 w 104"/>
                <a:gd name="T63" fmla="*/ 382 h 392"/>
                <a:gd name="T64" fmla="*/ 44 w 104"/>
                <a:gd name="T65" fmla="*/ 387 h 392"/>
                <a:gd name="T66" fmla="*/ 45 w 104"/>
                <a:gd name="T67" fmla="*/ 390 h 392"/>
                <a:gd name="T68" fmla="*/ 45 w 104"/>
                <a:gd name="T69" fmla="*/ 392 h 392"/>
                <a:gd name="T70" fmla="*/ 87 w 104"/>
                <a:gd name="T71" fmla="*/ 280 h 392"/>
                <a:gd name="T72" fmla="*/ 72 w 104"/>
                <a:gd name="T73" fmla="*/ 173 h 392"/>
                <a:gd name="T74" fmla="*/ 104 w 104"/>
                <a:gd name="T75" fmla="*/ 15 h 392"/>
                <a:gd name="T76" fmla="*/ 97 w 104"/>
                <a:gd name="T77" fmla="*/ 0 h 392"/>
                <a:gd name="T78" fmla="*/ 44 w 104"/>
                <a:gd name="T79" fmla="*/ 48 h 392"/>
                <a:gd name="T80" fmla="*/ 44 w 104"/>
                <a:gd name="T81" fmla="*/ 48 h 3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392"/>
                <a:gd name="T125" fmla="*/ 104 w 104"/>
                <a:gd name="T126" fmla="*/ 392 h 3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392">
                  <a:moveTo>
                    <a:pt x="44" y="48"/>
                  </a:moveTo>
                  <a:lnTo>
                    <a:pt x="40" y="50"/>
                  </a:lnTo>
                  <a:lnTo>
                    <a:pt x="37" y="63"/>
                  </a:lnTo>
                  <a:lnTo>
                    <a:pt x="32" y="70"/>
                  </a:lnTo>
                  <a:lnTo>
                    <a:pt x="29" y="80"/>
                  </a:lnTo>
                  <a:lnTo>
                    <a:pt x="24" y="90"/>
                  </a:lnTo>
                  <a:lnTo>
                    <a:pt x="22" y="103"/>
                  </a:lnTo>
                  <a:lnTo>
                    <a:pt x="17" y="113"/>
                  </a:lnTo>
                  <a:lnTo>
                    <a:pt x="14" y="128"/>
                  </a:lnTo>
                  <a:lnTo>
                    <a:pt x="9" y="142"/>
                  </a:lnTo>
                  <a:lnTo>
                    <a:pt x="7" y="157"/>
                  </a:lnTo>
                  <a:lnTo>
                    <a:pt x="4" y="170"/>
                  </a:lnTo>
                  <a:lnTo>
                    <a:pt x="2" y="185"/>
                  </a:lnTo>
                  <a:lnTo>
                    <a:pt x="0" y="192"/>
                  </a:lnTo>
                  <a:lnTo>
                    <a:pt x="0" y="200"/>
                  </a:lnTo>
                  <a:lnTo>
                    <a:pt x="0" y="208"/>
                  </a:lnTo>
                  <a:lnTo>
                    <a:pt x="2" y="217"/>
                  </a:lnTo>
                  <a:lnTo>
                    <a:pt x="2" y="230"/>
                  </a:lnTo>
                  <a:lnTo>
                    <a:pt x="4" y="245"/>
                  </a:lnTo>
                  <a:lnTo>
                    <a:pt x="4" y="252"/>
                  </a:lnTo>
                  <a:lnTo>
                    <a:pt x="5" y="260"/>
                  </a:lnTo>
                  <a:lnTo>
                    <a:pt x="7" y="267"/>
                  </a:lnTo>
                  <a:lnTo>
                    <a:pt x="9" y="275"/>
                  </a:lnTo>
                  <a:lnTo>
                    <a:pt x="12" y="288"/>
                  </a:lnTo>
                  <a:lnTo>
                    <a:pt x="15" y="303"/>
                  </a:lnTo>
                  <a:lnTo>
                    <a:pt x="20" y="318"/>
                  </a:lnTo>
                  <a:lnTo>
                    <a:pt x="24" y="333"/>
                  </a:lnTo>
                  <a:lnTo>
                    <a:pt x="27" y="343"/>
                  </a:lnTo>
                  <a:lnTo>
                    <a:pt x="30" y="355"/>
                  </a:lnTo>
                  <a:lnTo>
                    <a:pt x="35" y="365"/>
                  </a:lnTo>
                  <a:lnTo>
                    <a:pt x="39" y="375"/>
                  </a:lnTo>
                  <a:lnTo>
                    <a:pt x="40" y="382"/>
                  </a:lnTo>
                  <a:lnTo>
                    <a:pt x="44" y="387"/>
                  </a:lnTo>
                  <a:lnTo>
                    <a:pt x="45" y="390"/>
                  </a:lnTo>
                  <a:lnTo>
                    <a:pt x="45" y="392"/>
                  </a:lnTo>
                  <a:lnTo>
                    <a:pt x="87" y="280"/>
                  </a:lnTo>
                  <a:lnTo>
                    <a:pt x="72" y="173"/>
                  </a:lnTo>
                  <a:lnTo>
                    <a:pt x="104" y="15"/>
                  </a:lnTo>
                  <a:lnTo>
                    <a:pt x="97" y="0"/>
                  </a:lnTo>
                  <a:lnTo>
                    <a:pt x="44" y="48"/>
                  </a:lnTo>
                  <a:close/>
                </a:path>
              </a:pathLst>
            </a:custGeom>
            <a:solidFill>
              <a:srgbClr val="E6E6FF"/>
            </a:solidFill>
            <a:ln w="9525">
              <a:noFill/>
              <a:round/>
              <a:headEnd/>
              <a:tailEnd/>
            </a:ln>
          </p:spPr>
          <p:txBody>
            <a:bodyPr/>
            <a:lstStyle/>
            <a:p>
              <a:endParaRPr lang="en-US"/>
            </a:p>
          </p:txBody>
        </p:sp>
        <p:sp>
          <p:nvSpPr>
            <p:cNvPr id="27757" name="Freeform 109"/>
            <p:cNvSpPr>
              <a:spLocks/>
            </p:cNvSpPr>
            <p:nvPr/>
          </p:nvSpPr>
          <p:spPr bwMode="auto">
            <a:xfrm>
              <a:off x="151" y="3178"/>
              <a:ext cx="115" cy="588"/>
            </a:xfrm>
            <a:custGeom>
              <a:avLst/>
              <a:gdLst>
                <a:gd name="T0" fmla="*/ 67 w 67"/>
                <a:gd name="T1" fmla="*/ 0 h 345"/>
                <a:gd name="T2" fmla="*/ 28 w 67"/>
                <a:gd name="T3" fmla="*/ 168 h 345"/>
                <a:gd name="T4" fmla="*/ 42 w 67"/>
                <a:gd name="T5" fmla="*/ 243 h 345"/>
                <a:gd name="T6" fmla="*/ 12 w 67"/>
                <a:gd name="T7" fmla="*/ 345 h 345"/>
                <a:gd name="T8" fmla="*/ 22 w 67"/>
                <a:gd name="T9" fmla="*/ 240 h 345"/>
                <a:gd name="T10" fmla="*/ 0 w 67"/>
                <a:gd name="T11" fmla="*/ 208 h 345"/>
                <a:gd name="T12" fmla="*/ 5 w 67"/>
                <a:gd name="T13" fmla="*/ 110 h 345"/>
                <a:gd name="T14" fmla="*/ 20 w 67"/>
                <a:gd name="T15" fmla="*/ 88 h 345"/>
                <a:gd name="T16" fmla="*/ 37 w 67"/>
                <a:gd name="T17" fmla="*/ 0 h 345"/>
                <a:gd name="T18" fmla="*/ 67 w 67"/>
                <a:gd name="T19" fmla="*/ 0 h 345"/>
                <a:gd name="T20" fmla="*/ 67 w 67"/>
                <a:gd name="T21" fmla="*/ 0 h 3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345"/>
                <a:gd name="T35" fmla="*/ 67 w 67"/>
                <a:gd name="T36" fmla="*/ 345 h 3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345">
                  <a:moveTo>
                    <a:pt x="67" y="0"/>
                  </a:moveTo>
                  <a:lnTo>
                    <a:pt x="28" y="168"/>
                  </a:lnTo>
                  <a:lnTo>
                    <a:pt x="42" y="243"/>
                  </a:lnTo>
                  <a:lnTo>
                    <a:pt x="12" y="345"/>
                  </a:lnTo>
                  <a:lnTo>
                    <a:pt x="22" y="240"/>
                  </a:lnTo>
                  <a:lnTo>
                    <a:pt x="0" y="208"/>
                  </a:lnTo>
                  <a:lnTo>
                    <a:pt x="5" y="110"/>
                  </a:lnTo>
                  <a:lnTo>
                    <a:pt x="20" y="88"/>
                  </a:lnTo>
                  <a:lnTo>
                    <a:pt x="37" y="0"/>
                  </a:lnTo>
                  <a:lnTo>
                    <a:pt x="67" y="0"/>
                  </a:lnTo>
                  <a:close/>
                </a:path>
              </a:pathLst>
            </a:custGeom>
            <a:solidFill>
              <a:srgbClr val="B8B8D9"/>
            </a:solidFill>
            <a:ln w="9525">
              <a:noFill/>
              <a:round/>
              <a:headEnd/>
              <a:tailEnd/>
            </a:ln>
          </p:spPr>
          <p:txBody>
            <a:bodyPr/>
            <a:lstStyle/>
            <a:p>
              <a:endParaRPr lang="en-US"/>
            </a:p>
          </p:txBody>
        </p:sp>
        <p:sp>
          <p:nvSpPr>
            <p:cNvPr id="27758" name="Freeform 110"/>
            <p:cNvSpPr>
              <a:spLocks/>
            </p:cNvSpPr>
            <p:nvPr/>
          </p:nvSpPr>
          <p:spPr bwMode="auto">
            <a:xfrm>
              <a:off x="-105" y="2808"/>
              <a:ext cx="313" cy="426"/>
            </a:xfrm>
            <a:custGeom>
              <a:avLst/>
              <a:gdLst>
                <a:gd name="T0" fmla="*/ 145 w 183"/>
                <a:gd name="T1" fmla="*/ 0 h 250"/>
                <a:gd name="T2" fmla="*/ 65 w 183"/>
                <a:gd name="T3" fmla="*/ 15 h 250"/>
                <a:gd name="T4" fmla="*/ 0 w 183"/>
                <a:gd name="T5" fmla="*/ 75 h 250"/>
                <a:gd name="T6" fmla="*/ 113 w 183"/>
                <a:gd name="T7" fmla="*/ 250 h 250"/>
                <a:gd name="T8" fmla="*/ 178 w 183"/>
                <a:gd name="T9" fmla="*/ 213 h 250"/>
                <a:gd name="T10" fmla="*/ 183 w 183"/>
                <a:gd name="T11" fmla="*/ 32 h 250"/>
                <a:gd name="T12" fmla="*/ 145 w 183"/>
                <a:gd name="T13" fmla="*/ 0 h 250"/>
                <a:gd name="T14" fmla="*/ 145 w 183"/>
                <a:gd name="T15" fmla="*/ 0 h 250"/>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250"/>
                <a:gd name="T26" fmla="*/ 183 w 183"/>
                <a:gd name="T27" fmla="*/ 250 h 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250">
                  <a:moveTo>
                    <a:pt x="145" y="0"/>
                  </a:moveTo>
                  <a:lnTo>
                    <a:pt x="65" y="15"/>
                  </a:lnTo>
                  <a:lnTo>
                    <a:pt x="0" y="75"/>
                  </a:lnTo>
                  <a:lnTo>
                    <a:pt x="113" y="250"/>
                  </a:lnTo>
                  <a:lnTo>
                    <a:pt x="178" y="213"/>
                  </a:lnTo>
                  <a:lnTo>
                    <a:pt x="183" y="32"/>
                  </a:lnTo>
                  <a:lnTo>
                    <a:pt x="145" y="0"/>
                  </a:lnTo>
                  <a:close/>
                </a:path>
              </a:pathLst>
            </a:custGeom>
            <a:solidFill>
              <a:srgbClr val="E6E6FF"/>
            </a:solidFill>
            <a:ln w="9525">
              <a:noFill/>
              <a:round/>
              <a:headEnd/>
              <a:tailEnd/>
            </a:ln>
          </p:spPr>
          <p:txBody>
            <a:bodyPr/>
            <a:lstStyle/>
            <a:p>
              <a:endParaRPr lang="en-US"/>
            </a:p>
          </p:txBody>
        </p:sp>
        <p:sp>
          <p:nvSpPr>
            <p:cNvPr id="27759" name="Freeform 111"/>
            <p:cNvSpPr>
              <a:spLocks/>
            </p:cNvSpPr>
            <p:nvPr/>
          </p:nvSpPr>
          <p:spPr bwMode="auto">
            <a:xfrm>
              <a:off x="122" y="2802"/>
              <a:ext cx="144" cy="410"/>
            </a:xfrm>
            <a:custGeom>
              <a:avLst/>
              <a:gdLst>
                <a:gd name="T0" fmla="*/ 15 w 84"/>
                <a:gd name="T1" fmla="*/ 240 h 240"/>
                <a:gd name="T2" fmla="*/ 84 w 84"/>
                <a:gd name="T3" fmla="*/ 220 h 240"/>
                <a:gd name="T4" fmla="*/ 80 w 84"/>
                <a:gd name="T5" fmla="*/ 0 h 240"/>
                <a:gd name="T6" fmla="*/ 9 w 84"/>
                <a:gd name="T7" fmla="*/ 5 h 240"/>
                <a:gd name="T8" fmla="*/ 24 w 84"/>
                <a:gd name="T9" fmla="*/ 55 h 240"/>
                <a:gd name="T10" fmla="*/ 0 w 84"/>
                <a:gd name="T11" fmla="*/ 111 h 240"/>
                <a:gd name="T12" fmla="*/ 24 w 84"/>
                <a:gd name="T13" fmla="*/ 166 h 240"/>
                <a:gd name="T14" fmla="*/ 15 w 84"/>
                <a:gd name="T15" fmla="*/ 240 h 240"/>
                <a:gd name="T16" fmla="*/ 15 w 84"/>
                <a:gd name="T17" fmla="*/ 24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240"/>
                <a:gd name="T29" fmla="*/ 84 w 84"/>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240">
                  <a:moveTo>
                    <a:pt x="15" y="240"/>
                  </a:moveTo>
                  <a:lnTo>
                    <a:pt x="84" y="220"/>
                  </a:lnTo>
                  <a:lnTo>
                    <a:pt x="80" y="0"/>
                  </a:lnTo>
                  <a:lnTo>
                    <a:pt x="9" y="5"/>
                  </a:lnTo>
                  <a:lnTo>
                    <a:pt x="24" y="55"/>
                  </a:lnTo>
                  <a:lnTo>
                    <a:pt x="0" y="111"/>
                  </a:lnTo>
                  <a:lnTo>
                    <a:pt x="24" y="166"/>
                  </a:lnTo>
                  <a:lnTo>
                    <a:pt x="15" y="240"/>
                  </a:lnTo>
                  <a:close/>
                </a:path>
              </a:pathLst>
            </a:custGeom>
            <a:solidFill>
              <a:srgbClr val="B8B8D9"/>
            </a:solidFill>
            <a:ln w="9525">
              <a:noFill/>
              <a:round/>
              <a:headEnd/>
              <a:tailEnd/>
            </a:ln>
          </p:spPr>
          <p:txBody>
            <a:bodyPr/>
            <a:lstStyle/>
            <a:p>
              <a:endParaRPr lang="en-US"/>
            </a:p>
          </p:txBody>
        </p:sp>
        <p:sp>
          <p:nvSpPr>
            <p:cNvPr id="27760" name="Freeform 112"/>
            <p:cNvSpPr>
              <a:spLocks/>
            </p:cNvSpPr>
            <p:nvPr/>
          </p:nvSpPr>
          <p:spPr bwMode="auto">
            <a:xfrm>
              <a:off x="223" y="3222"/>
              <a:ext cx="65" cy="72"/>
            </a:xfrm>
            <a:custGeom>
              <a:avLst/>
              <a:gdLst>
                <a:gd name="T0" fmla="*/ 5 w 38"/>
                <a:gd name="T1" fmla="*/ 12 h 42"/>
                <a:gd name="T2" fmla="*/ 16 w 38"/>
                <a:gd name="T3" fmla="*/ 0 h 42"/>
                <a:gd name="T4" fmla="*/ 23 w 38"/>
                <a:gd name="T5" fmla="*/ 9 h 42"/>
                <a:gd name="T6" fmla="*/ 35 w 38"/>
                <a:gd name="T7" fmla="*/ 12 h 42"/>
                <a:gd name="T8" fmla="*/ 35 w 38"/>
                <a:gd name="T9" fmla="*/ 20 h 42"/>
                <a:gd name="T10" fmla="*/ 38 w 38"/>
                <a:gd name="T11" fmla="*/ 29 h 42"/>
                <a:gd name="T12" fmla="*/ 35 w 38"/>
                <a:gd name="T13" fmla="*/ 37 h 42"/>
                <a:gd name="T14" fmla="*/ 28 w 38"/>
                <a:gd name="T15" fmla="*/ 42 h 42"/>
                <a:gd name="T16" fmla="*/ 0 w 38"/>
                <a:gd name="T17" fmla="*/ 37 h 42"/>
                <a:gd name="T18" fmla="*/ 5 w 38"/>
                <a:gd name="T19" fmla="*/ 12 h 42"/>
                <a:gd name="T20" fmla="*/ 5 w 38"/>
                <a:gd name="T21" fmla="*/ 12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2"/>
                <a:gd name="T35" fmla="*/ 38 w 38"/>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2">
                  <a:moveTo>
                    <a:pt x="5" y="12"/>
                  </a:moveTo>
                  <a:lnTo>
                    <a:pt x="16" y="0"/>
                  </a:lnTo>
                  <a:lnTo>
                    <a:pt x="23" y="9"/>
                  </a:lnTo>
                  <a:lnTo>
                    <a:pt x="35" y="12"/>
                  </a:lnTo>
                  <a:lnTo>
                    <a:pt x="35" y="20"/>
                  </a:lnTo>
                  <a:lnTo>
                    <a:pt x="38" y="29"/>
                  </a:lnTo>
                  <a:lnTo>
                    <a:pt x="35" y="37"/>
                  </a:lnTo>
                  <a:lnTo>
                    <a:pt x="28" y="42"/>
                  </a:lnTo>
                  <a:lnTo>
                    <a:pt x="0" y="37"/>
                  </a:lnTo>
                  <a:lnTo>
                    <a:pt x="5" y="12"/>
                  </a:lnTo>
                  <a:close/>
                </a:path>
              </a:pathLst>
            </a:custGeom>
            <a:solidFill>
              <a:srgbClr val="D99966"/>
            </a:solidFill>
            <a:ln w="9525">
              <a:noFill/>
              <a:round/>
              <a:headEnd/>
              <a:tailEnd/>
            </a:ln>
          </p:spPr>
          <p:txBody>
            <a:bodyPr/>
            <a:lstStyle/>
            <a:p>
              <a:endParaRPr lang="en-US"/>
            </a:p>
          </p:txBody>
        </p:sp>
        <p:sp>
          <p:nvSpPr>
            <p:cNvPr id="27761" name="Freeform 113"/>
            <p:cNvSpPr>
              <a:spLocks/>
            </p:cNvSpPr>
            <p:nvPr/>
          </p:nvSpPr>
          <p:spPr bwMode="auto">
            <a:xfrm>
              <a:off x="-113" y="2930"/>
              <a:ext cx="346" cy="355"/>
            </a:xfrm>
            <a:custGeom>
              <a:avLst/>
              <a:gdLst>
                <a:gd name="T0" fmla="*/ 48 w 203"/>
                <a:gd name="T1" fmla="*/ 0 h 208"/>
                <a:gd name="T2" fmla="*/ 3 w 203"/>
                <a:gd name="T3" fmla="*/ 0 h 208"/>
                <a:gd name="T4" fmla="*/ 2 w 203"/>
                <a:gd name="T5" fmla="*/ 3 h 208"/>
                <a:gd name="T6" fmla="*/ 0 w 203"/>
                <a:gd name="T7" fmla="*/ 15 h 208"/>
                <a:gd name="T8" fmla="*/ 0 w 203"/>
                <a:gd name="T9" fmla="*/ 21 h 208"/>
                <a:gd name="T10" fmla="*/ 0 w 203"/>
                <a:gd name="T11" fmla="*/ 31 h 208"/>
                <a:gd name="T12" fmla="*/ 0 w 203"/>
                <a:gd name="T13" fmla="*/ 41 h 208"/>
                <a:gd name="T14" fmla="*/ 3 w 203"/>
                <a:gd name="T15" fmla="*/ 53 h 208"/>
                <a:gd name="T16" fmla="*/ 3 w 203"/>
                <a:gd name="T17" fmla="*/ 65 h 208"/>
                <a:gd name="T18" fmla="*/ 5 w 203"/>
                <a:gd name="T19" fmla="*/ 76 h 208"/>
                <a:gd name="T20" fmla="*/ 10 w 203"/>
                <a:gd name="T21" fmla="*/ 90 h 208"/>
                <a:gd name="T22" fmla="*/ 15 w 203"/>
                <a:gd name="T23" fmla="*/ 103 h 208"/>
                <a:gd name="T24" fmla="*/ 18 w 203"/>
                <a:gd name="T25" fmla="*/ 116 h 208"/>
                <a:gd name="T26" fmla="*/ 27 w 203"/>
                <a:gd name="T27" fmla="*/ 130 h 208"/>
                <a:gd name="T28" fmla="*/ 35 w 203"/>
                <a:gd name="T29" fmla="*/ 141 h 208"/>
                <a:gd name="T30" fmla="*/ 48 w 203"/>
                <a:gd name="T31" fmla="*/ 155 h 208"/>
                <a:gd name="T32" fmla="*/ 58 w 203"/>
                <a:gd name="T33" fmla="*/ 163 h 208"/>
                <a:gd name="T34" fmla="*/ 70 w 203"/>
                <a:gd name="T35" fmla="*/ 171 h 208"/>
                <a:gd name="T36" fmla="*/ 82 w 203"/>
                <a:gd name="T37" fmla="*/ 180 h 208"/>
                <a:gd name="T38" fmla="*/ 97 w 203"/>
                <a:gd name="T39" fmla="*/ 186 h 208"/>
                <a:gd name="T40" fmla="*/ 108 w 203"/>
                <a:gd name="T41" fmla="*/ 191 h 208"/>
                <a:gd name="T42" fmla="*/ 122 w 203"/>
                <a:gd name="T43" fmla="*/ 196 h 208"/>
                <a:gd name="T44" fmla="*/ 133 w 203"/>
                <a:gd name="T45" fmla="*/ 200 h 208"/>
                <a:gd name="T46" fmla="*/ 147 w 203"/>
                <a:gd name="T47" fmla="*/ 203 h 208"/>
                <a:gd name="T48" fmla="*/ 157 w 203"/>
                <a:gd name="T49" fmla="*/ 203 h 208"/>
                <a:gd name="T50" fmla="*/ 168 w 203"/>
                <a:gd name="T51" fmla="*/ 205 h 208"/>
                <a:gd name="T52" fmla="*/ 177 w 203"/>
                <a:gd name="T53" fmla="*/ 206 h 208"/>
                <a:gd name="T54" fmla="*/ 187 w 203"/>
                <a:gd name="T55" fmla="*/ 208 h 208"/>
                <a:gd name="T56" fmla="*/ 198 w 203"/>
                <a:gd name="T57" fmla="*/ 208 h 208"/>
                <a:gd name="T58" fmla="*/ 203 w 203"/>
                <a:gd name="T59" fmla="*/ 208 h 208"/>
                <a:gd name="T60" fmla="*/ 200 w 203"/>
                <a:gd name="T61" fmla="*/ 186 h 208"/>
                <a:gd name="T62" fmla="*/ 130 w 203"/>
                <a:gd name="T63" fmla="*/ 145 h 208"/>
                <a:gd name="T64" fmla="*/ 90 w 203"/>
                <a:gd name="T65" fmla="*/ 120 h 208"/>
                <a:gd name="T66" fmla="*/ 67 w 203"/>
                <a:gd name="T67" fmla="*/ 43 h 208"/>
                <a:gd name="T68" fmla="*/ 48 w 203"/>
                <a:gd name="T69" fmla="*/ 0 h 208"/>
                <a:gd name="T70" fmla="*/ 48 w 203"/>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208"/>
                <a:gd name="T110" fmla="*/ 203 w 203"/>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208">
                  <a:moveTo>
                    <a:pt x="48" y="0"/>
                  </a:moveTo>
                  <a:lnTo>
                    <a:pt x="3" y="0"/>
                  </a:lnTo>
                  <a:lnTo>
                    <a:pt x="2" y="3"/>
                  </a:lnTo>
                  <a:lnTo>
                    <a:pt x="0" y="15"/>
                  </a:lnTo>
                  <a:lnTo>
                    <a:pt x="0" y="21"/>
                  </a:lnTo>
                  <a:lnTo>
                    <a:pt x="0" y="31"/>
                  </a:lnTo>
                  <a:lnTo>
                    <a:pt x="0" y="41"/>
                  </a:lnTo>
                  <a:lnTo>
                    <a:pt x="3" y="53"/>
                  </a:lnTo>
                  <a:lnTo>
                    <a:pt x="3" y="65"/>
                  </a:lnTo>
                  <a:lnTo>
                    <a:pt x="5" y="76"/>
                  </a:lnTo>
                  <a:lnTo>
                    <a:pt x="10" y="90"/>
                  </a:lnTo>
                  <a:lnTo>
                    <a:pt x="15" y="103"/>
                  </a:lnTo>
                  <a:lnTo>
                    <a:pt x="18" y="116"/>
                  </a:lnTo>
                  <a:lnTo>
                    <a:pt x="27" y="130"/>
                  </a:lnTo>
                  <a:lnTo>
                    <a:pt x="35" y="141"/>
                  </a:lnTo>
                  <a:lnTo>
                    <a:pt x="48" y="155"/>
                  </a:lnTo>
                  <a:lnTo>
                    <a:pt x="58" y="163"/>
                  </a:lnTo>
                  <a:lnTo>
                    <a:pt x="70" y="171"/>
                  </a:lnTo>
                  <a:lnTo>
                    <a:pt x="82" y="180"/>
                  </a:lnTo>
                  <a:lnTo>
                    <a:pt x="97" y="186"/>
                  </a:lnTo>
                  <a:lnTo>
                    <a:pt x="108" y="191"/>
                  </a:lnTo>
                  <a:lnTo>
                    <a:pt x="122" y="196"/>
                  </a:lnTo>
                  <a:lnTo>
                    <a:pt x="133" y="200"/>
                  </a:lnTo>
                  <a:lnTo>
                    <a:pt x="147" y="203"/>
                  </a:lnTo>
                  <a:lnTo>
                    <a:pt x="157" y="203"/>
                  </a:lnTo>
                  <a:lnTo>
                    <a:pt x="168" y="205"/>
                  </a:lnTo>
                  <a:lnTo>
                    <a:pt x="177" y="206"/>
                  </a:lnTo>
                  <a:lnTo>
                    <a:pt x="187" y="208"/>
                  </a:lnTo>
                  <a:lnTo>
                    <a:pt x="198" y="208"/>
                  </a:lnTo>
                  <a:lnTo>
                    <a:pt x="203" y="208"/>
                  </a:lnTo>
                  <a:lnTo>
                    <a:pt x="200" y="186"/>
                  </a:lnTo>
                  <a:lnTo>
                    <a:pt x="130" y="145"/>
                  </a:lnTo>
                  <a:lnTo>
                    <a:pt x="90" y="120"/>
                  </a:lnTo>
                  <a:lnTo>
                    <a:pt x="67" y="43"/>
                  </a:lnTo>
                  <a:lnTo>
                    <a:pt x="48" y="0"/>
                  </a:lnTo>
                  <a:close/>
                </a:path>
              </a:pathLst>
            </a:custGeom>
            <a:solidFill>
              <a:srgbClr val="B8B8D9"/>
            </a:solidFill>
            <a:ln w="9525">
              <a:noFill/>
              <a:round/>
              <a:headEnd/>
              <a:tailEnd/>
            </a:ln>
          </p:spPr>
          <p:txBody>
            <a:bodyPr/>
            <a:lstStyle/>
            <a:p>
              <a:endParaRPr lang="en-US"/>
            </a:p>
          </p:txBody>
        </p:sp>
        <p:sp>
          <p:nvSpPr>
            <p:cNvPr id="27762" name="Freeform 114"/>
            <p:cNvSpPr>
              <a:spLocks/>
            </p:cNvSpPr>
            <p:nvPr/>
          </p:nvSpPr>
          <p:spPr bwMode="auto">
            <a:xfrm>
              <a:off x="498" y="2982"/>
              <a:ext cx="683" cy="704"/>
            </a:xfrm>
            <a:custGeom>
              <a:avLst/>
              <a:gdLst>
                <a:gd name="T0" fmla="*/ 149 w 401"/>
                <a:gd name="T1" fmla="*/ 13 h 413"/>
                <a:gd name="T2" fmla="*/ 49 w 401"/>
                <a:gd name="T3" fmla="*/ 125 h 413"/>
                <a:gd name="T4" fmla="*/ 0 w 401"/>
                <a:gd name="T5" fmla="*/ 413 h 413"/>
                <a:gd name="T6" fmla="*/ 130 w 401"/>
                <a:gd name="T7" fmla="*/ 361 h 413"/>
                <a:gd name="T8" fmla="*/ 146 w 401"/>
                <a:gd name="T9" fmla="*/ 181 h 413"/>
                <a:gd name="T10" fmla="*/ 236 w 401"/>
                <a:gd name="T11" fmla="*/ 53 h 413"/>
                <a:gd name="T12" fmla="*/ 236 w 401"/>
                <a:gd name="T13" fmla="*/ 63 h 413"/>
                <a:gd name="T14" fmla="*/ 236 w 401"/>
                <a:gd name="T15" fmla="*/ 70 h 413"/>
                <a:gd name="T16" fmla="*/ 236 w 401"/>
                <a:gd name="T17" fmla="*/ 78 h 413"/>
                <a:gd name="T18" fmla="*/ 236 w 401"/>
                <a:gd name="T19" fmla="*/ 86 h 413"/>
                <a:gd name="T20" fmla="*/ 236 w 401"/>
                <a:gd name="T21" fmla="*/ 93 h 413"/>
                <a:gd name="T22" fmla="*/ 236 w 401"/>
                <a:gd name="T23" fmla="*/ 101 h 413"/>
                <a:gd name="T24" fmla="*/ 237 w 401"/>
                <a:gd name="T25" fmla="*/ 110 h 413"/>
                <a:gd name="T26" fmla="*/ 239 w 401"/>
                <a:gd name="T27" fmla="*/ 120 h 413"/>
                <a:gd name="T28" fmla="*/ 241 w 401"/>
                <a:gd name="T29" fmla="*/ 130 h 413"/>
                <a:gd name="T30" fmla="*/ 242 w 401"/>
                <a:gd name="T31" fmla="*/ 141 h 413"/>
                <a:gd name="T32" fmla="*/ 246 w 401"/>
                <a:gd name="T33" fmla="*/ 150 h 413"/>
                <a:gd name="T34" fmla="*/ 251 w 401"/>
                <a:gd name="T35" fmla="*/ 161 h 413"/>
                <a:gd name="T36" fmla="*/ 252 w 401"/>
                <a:gd name="T37" fmla="*/ 171 h 413"/>
                <a:gd name="T38" fmla="*/ 257 w 401"/>
                <a:gd name="T39" fmla="*/ 181 h 413"/>
                <a:gd name="T40" fmla="*/ 261 w 401"/>
                <a:gd name="T41" fmla="*/ 190 h 413"/>
                <a:gd name="T42" fmla="*/ 267 w 401"/>
                <a:gd name="T43" fmla="*/ 201 h 413"/>
                <a:gd name="T44" fmla="*/ 272 w 401"/>
                <a:gd name="T45" fmla="*/ 210 h 413"/>
                <a:gd name="T46" fmla="*/ 279 w 401"/>
                <a:gd name="T47" fmla="*/ 220 h 413"/>
                <a:gd name="T48" fmla="*/ 287 w 401"/>
                <a:gd name="T49" fmla="*/ 228 h 413"/>
                <a:gd name="T50" fmla="*/ 296 w 401"/>
                <a:gd name="T51" fmla="*/ 236 h 413"/>
                <a:gd name="T52" fmla="*/ 304 w 401"/>
                <a:gd name="T53" fmla="*/ 243 h 413"/>
                <a:gd name="T54" fmla="*/ 314 w 401"/>
                <a:gd name="T55" fmla="*/ 250 h 413"/>
                <a:gd name="T56" fmla="*/ 324 w 401"/>
                <a:gd name="T57" fmla="*/ 255 h 413"/>
                <a:gd name="T58" fmla="*/ 337 w 401"/>
                <a:gd name="T59" fmla="*/ 261 h 413"/>
                <a:gd name="T60" fmla="*/ 349 w 401"/>
                <a:gd name="T61" fmla="*/ 265 h 413"/>
                <a:gd name="T62" fmla="*/ 364 w 401"/>
                <a:gd name="T63" fmla="*/ 268 h 413"/>
                <a:gd name="T64" fmla="*/ 371 w 401"/>
                <a:gd name="T65" fmla="*/ 268 h 413"/>
                <a:gd name="T66" fmla="*/ 379 w 401"/>
                <a:gd name="T67" fmla="*/ 270 h 413"/>
                <a:gd name="T68" fmla="*/ 387 w 401"/>
                <a:gd name="T69" fmla="*/ 270 h 413"/>
                <a:gd name="T70" fmla="*/ 396 w 401"/>
                <a:gd name="T71" fmla="*/ 271 h 413"/>
                <a:gd name="T72" fmla="*/ 401 w 401"/>
                <a:gd name="T73" fmla="*/ 218 h 413"/>
                <a:gd name="T74" fmla="*/ 256 w 401"/>
                <a:gd name="T75" fmla="*/ 0 h 413"/>
                <a:gd name="T76" fmla="*/ 149 w 401"/>
                <a:gd name="T77" fmla="*/ 13 h 413"/>
                <a:gd name="T78" fmla="*/ 149 w 401"/>
                <a:gd name="T79" fmla="*/ 13 h 4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1"/>
                <a:gd name="T121" fmla="*/ 0 h 413"/>
                <a:gd name="T122" fmla="*/ 401 w 401"/>
                <a:gd name="T123" fmla="*/ 413 h 4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1" h="413">
                  <a:moveTo>
                    <a:pt x="149" y="13"/>
                  </a:moveTo>
                  <a:lnTo>
                    <a:pt x="49" y="125"/>
                  </a:lnTo>
                  <a:lnTo>
                    <a:pt x="0" y="413"/>
                  </a:lnTo>
                  <a:lnTo>
                    <a:pt x="130" y="361"/>
                  </a:lnTo>
                  <a:lnTo>
                    <a:pt x="146" y="181"/>
                  </a:lnTo>
                  <a:lnTo>
                    <a:pt x="236" y="53"/>
                  </a:lnTo>
                  <a:lnTo>
                    <a:pt x="236" y="63"/>
                  </a:lnTo>
                  <a:lnTo>
                    <a:pt x="236" y="70"/>
                  </a:lnTo>
                  <a:lnTo>
                    <a:pt x="236" y="78"/>
                  </a:lnTo>
                  <a:lnTo>
                    <a:pt x="236" y="86"/>
                  </a:lnTo>
                  <a:lnTo>
                    <a:pt x="236" y="93"/>
                  </a:lnTo>
                  <a:lnTo>
                    <a:pt x="236" y="101"/>
                  </a:lnTo>
                  <a:lnTo>
                    <a:pt x="237" y="110"/>
                  </a:lnTo>
                  <a:lnTo>
                    <a:pt x="239" y="120"/>
                  </a:lnTo>
                  <a:lnTo>
                    <a:pt x="241" y="130"/>
                  </a:lnTo>
                  <a:lnTo>
                    <a:pt x="242" y="141"/>
                  </a:lnTo>
                  <a:lnTo>
                    <a:pt x="246" y="150"/>
                  </a:lnTo>
                  <a:lnTo>
                    <a:pt x="251" y="161"/>
                  </a:lnTo>
                  <a:lnTo>
                    <a:pt x="252" y="171"/>
                  </a:lnTo>
                  <a:lnTo>
                    <a:pt x="257" y="181"/>
                  </a:lnTo>
                  <a:lnTo>
                    <a:pt x="261" y="190"/>
                  </a:lnTo>
                  <a:lnTo>
                    <a:pt x="267" y="201"/>
                  </a:lnTo>
                  <a:lnTo>
                    <a:pt x="272" y="210"/>
                  </a:lnTo>
                  <a:lnTo>
                    <a:pt x="279" y="220"/>
                  </a:lnTo>
                  <a:lnTo>
                    <a:pt x="287" y="228"/>
                  </a:lnTo>
                  <a:lnTo>
                    <a:pt x="296" y="236"/>
                  </a:lnTo>
                  <a:lnTo>
                    <a:pt x="304" y="243"/>
                  </a:lnTo>
                  <a:lnTo>
                    <a:pt x="314" y="250"/>
                  </a:lnTo>
                  <a:lnTo>
                    <a:pt x="324" y="255"/>
                  </a:lnTo>
                  <a:lnTo>
                    <a:pt x="337" y="261"/>
                  </a:lnTo>
                  <a:lnTo>
                    <a:pt x="349" y="265"/>
                  </a:lnTo>
                  <a:lnTo>
                    <a:pt x="364" y="268"/>
                  </a:lnTo>
                  <a:lnTo>
                    <a:pt x="371" y="268"/>
                  </a:lnTo>
                  <a:lnTo>
                    <a:pt x="379" y="270"/>
                  </a:lnTo>
                  <a:lnTo>
                    <a:pt x="387" y="270"/>
                  </a:lnTo>
                  <a:lnTo>
                    <a:pt x="396" y="271"/>
                  </a:lnTo>
                  <a:lnTo>
                    <a:pt x="401" y="218"/>
                  </a:lnTo>
                  <a:lnTo>
                    <a:pt x="256" y="0"/>
                  </a:lnTo>
                  <a:lnTo>
                    <a:pt x="149" y="13"/>
                  </a:lnTo>
                  <a:close/>
                </a:path>
              </a:pathLst>
            </a:custGeom>
            <a:solidFill>
              <a:srgbClr val="A86EC9"/>
            </a:solidFill>
            <a:ln w="9525">
              <a:noFill/>
              <a:round/>
              <a:headEnd/>
              <a:tailEnd/>
            </a:ln>
          </p:spPr>
          <p:txBody>
            <a:bodyPr/>
            <a:lstStyle/>
            <a:p>
              <a:endParaRPr lang="en-US"/>
            </a:p>
          </p:txBody>
        </p:sp>
        <p:sp>
          <p:nvSpPr>
            <p:cNvPr id="27763" name="Freeform 115"/>
            <p:cNvSpPr>
              <a:spLocks/>
            </p:cNvSpPr>
            <p:nvPr/>
          </p:nvSpPr>
          <p:spPr bwMode="auto">
            <a:xfrm>
              <a:off x="671" y="3075"/>
              <a:ext cx="161" cy="522"/>
            </a:xfrm>
            <a:custGeom>
              <a:avLst/>
              <a:gdLst>
                <a:gd name="T0" fmla="*/ 77 w 94"/>
                <a:gd name="T1" fmla="*/ 0 h 306"/>
                <a:gd name="T2" fmla="*/ 35 w 94"/>
                <a:gd name="T3" fmla="*/ 33 h 306"/>
                <a:gd name="T4" fmla="*/ 40 w 94"/>
                <a:gd name="T5" fmla="*/ 80 h 306"/>
                <a:gd name="T6" fmla="*/ 10 w 94"/>
                <a:gd name="T7" fmla="*/ 141 h 306"/>
                <a:gd name="T8" fmla="*/ 0 w 94"/>
                <a:gd name="T9" fmla="*/ 195 h 306"/>
                <a:gd name="T10" fmla="*/ 28 w 94"/>
                <a:gd name="T11" fmla="*/ 306 h 306"/>
                <a:gd name="T12" fmla="*/ 44 w 94"/>
                <a:gd name="T13" fmla="*/ 128 h 306"/>
                <a:gd name="T14" fmla="*/ 94 w 94"/>
                <a:gd name="T15" fmla="*/ 60 h 306"/>
                <a:gd name="T16" fmla="*/ 77 w 94"/>
                <a:gd name="T17" fmla="*/ 0 h 306"/>
                <a:gd name="T18" fmla="*/ 77 w 94"/>
                <a:gd name="T19" fmla="*/ 0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306"/>
                <a:gd name="T32" fmla="*/ 94 w 94"/>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306">
                  <a:moveTo>
                    <a:pt x="77" y="0"/>
                  </a:moveTo>
                  <a:lnTo>
                    <a:pt x="35" y="33"/>
                  </a:lnTo>
                  <a:lnTo>
                    <a:pt x="40" y="80"/>
                  </a:lnTo>
                  <a:lnTo>
                    <a:pt x="10" y="141"/>
                  </a:lnTo>
                  <a:lnTo>
                    <a:pt x="0" y="195"/>
                  </a:lnTo>
                  <a:lnTo>
                    <a:pt x="28" y="306"/>
                  </a:lnTo>
                  <a:lnTo>
                    <a:pt x="44" y="128"/>
                  </a:lnTo>
                  <a:lnTo>
                    <a:pt x="94" y="60"/>
                  </a:lnTo>
                  <a:lnTo>
                    <a:pt x="77" y="0"/>
                  </a:lnTo>
                  <a:close/>
                </a:path>
              </a:pathLst>
            </a:custGeom>
            <a:solidFill>
              <a:srgbClr val="9454AD"/>
            </a:solidFill>
            <a:ln w="9525">
              <a:noFill/>
              <a:round/>
              <a:headEnd/>
              <a:tailEnd/>
            </a:ln>
          </p:spPr>
          <p:txBody>
            <a:bodyPr/>
            <a:lstStyle/>
            <a:p>
              <a:endParaRPr lang="en-US"/>
            </a:p>
          </p:txBody>
        </p:sp>
        <p:sp>
          <p:nvSpPr>
            <p:cNvPr id="27764" name="Freeform 116"/>
            <p:cNvSpPr>
              <a:spLocks/>
            </p:cNvSpPr>
            <p:nvPr/>
          </p:nvSpPr>
          <p:spPr bwMode="auto">
            <a:xfrm>
              <a:off x="335" y="2622"/>
              <a:ext cx="98" cy="66"/>
            </a:xfrm>
            <a:custGeom>
              <a:avLst/>
              <a:gdLst>
                <a:gd name="T0" fmla="*/ 32 w 57"/>
                <a:gd name="T1" fmla="*/ 22 h 39"/>
                <a:gd name="T2" fmla="*/ 24 w 57"/>
                <a:gd name="T3" fmla="*/ 19 h 39"/>
                <a:gd name="T4" fmla="*/ 15 w 57"/>
                <a:gd name="T5" fmla="*/ 17 h 39"/>
                <a:gd name="T6" fmla="*/ 9 w 57"/>
                <a:gd name="T7" fmla="*/ 19 h 39"/>
                <a:gd name="T8" fmla="*/ 7 w 57"/>
                <a:gd name="T9" fmla="*/ 32 h 39"/>
                <a:gd name="T10" fmla="*/ 2 w 57"/>
                <a:gd name="T11" fmla="*/ 29 h 39"/>
                <a:gd name="T12" fmla="*/ 0 w 57"/>
                <a:gd name="T13" fmla="*/ 10 h 39"/>
                <a:gd name="T14" fmla="*/ 5 w 57"/>
                <a:gd name="T15" fmla="*/ 9 h 39"/>
                <a:gd name="T16" fmla="*/ 15 w 57"/>
                <a:gd name="T17" fmla="*/ 0 h 39"/>
                <a:gd name="T18" fmla="*/ 57 w 57"/>
                <a:gd name="T19" fmla="*/ 5 h 39"/>
                <a:gd name="T20" fmla="*/ 55 w 57"/>
                <a:gd name="T21" fmla="*/ 27 h 39"/>
                <a:gd name="T22" fmla="*/ 45 w 57"/>
                <a:gd name="T23" fmla="*/ 39 h 39"/>
                <a:gd name="T24" fmla="*/ 15 w 57"/>
                <a:gd name="T25" fmla="*/ 32 h 39"/>
                <a:gd name="T26" fmla="*/ 15 w 57"/>
                <a:gd name="T27" fmla="*/ 24 h 39"/>
                <a:gd name="T28" fmla="*/ 30 w 57"/>
                <a:gd name="T29" fmla="*/ 29 h 39"/>
                <a:gd name="T30" fmla="*/ 32 w 57"/>
                <a:gd name="T31" fmla="*/ 22 h 39"/>
                <a:gd name="T32" fmla="*/ 32 w 57"/>
                <a:gd name="T33" fmla="*/ 22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39"/>
                <a:gd name="T53" fmla="*/ 57 w 5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39">
                  <a:moveTo>
                    <a:pt x="32" y="22"/>
                  </a:moveTo>
                  <a:lnTo>
                    <a:pt x="24" y="19"/>
                  </a:lnTo>
                  <a:lnTo>
                    <a:pt x="15" y="17"/>
                  </a:lnTo>
                  <a:lnTo>
                    <a:pt x="9" y="19"/>
                  </a:lnTo>
                  <a:lnTo>
                    <a:pt x="7" y="32"/>
                  </a:lnTo>
                  <a:lnTo>
                    <a:pt x="2" y="29"/>
                  </a:lnTo>
                  <a:lnTo>
                    <a:pt x="0" y="10"/>
                  </a:lnTo>
                  <a:lnTo>
                    <a:pt x="5" y="9"/>
                  </a:lnTo>
                  <a:lnTo>
                    <a:pt x="15" y="0"/>
                  </a:lnTo>
                  <a:lnTo>
                    <a:pt x="57" y="5"/>
                  </a:lnTo>
                  <a:lnTo>
                    <a:pt x="55" y="27"/>
                  </a:lnTo>
                  <a:lnTo>
                    <a:pt x="45" y="39"/>
                  </a:lnTo>
                  <a:lnTo>
                    <a:pt x="15" y="32"/>
                  </a:lnTo>
                  <a:lnTo>
                    <a:pt x="15" y="24"/>
                  </a:lnTo>
                  <a:lnTo>
                    <a:pt x="30" y="29"/>
                  </a:lnTo>
                  <a:lnTo>
                    <a:pt x="32" y="22"/>
                  </a:lnTo>
                  <a:close/>
                </a:path>
              </a:pathLst>
            </a:custGeom>
            <a:solidFill>
              <a:srgbClr val="CC804D"/>
            </a:solidFill>
            <a:ln w="9525">
              <a:noFill/>
              <a:round/>
              <a:headEnd/>
              <a:tailEnd/>
            </a:ln>
          </p:spPr>
          <p:txBody>
            <a:bodyPr/>
            <a:lstStyle/>
            <a:p>
              <a:endParaRPr lang="en-US"/>
            </a:p>
          </p:txBody>
        </p:sp>
        <p:sp>
          <p:nvSpPr>
            <p:cNvPr id="27765" name="Freeform 117"/>
            <p:cNvSpPr>
              <a:spLocks/>
            </p:cNvSpPr>
            <p:nvPr/>
          </p:nvSpPr>
          <p:spPr bwMode="auto">
            <a:xfrm>
              <a:off x="411" y="2569"/>
              <a:ext cx="371" cy="162"/>
            </a:xfrm>
            <a:custGeom>
              <a:avLst/>
              <a:gdLst>
                <a:gd name="T0" fmla="*/ 190 w 218"/>
                <a:gd name="T1" fmla="*/ 95 h 95"/>
                <a:gd name="T2" fmla="*/ 103 w 218"/>
                <a:gd name="T3" fmla="*/ 41 h 95"/>
                <a:gd name="T4" fmla="*/ 6 w 218"/>
                <a:gd name="T5" fmla="*/ 60 h 95"/>
                <a:gd name="T6" fmla="*/ 0 w 218"/>
                <a:gd name="T7" fmla="*/ 41 h 95"/>
                <a:gd name="T8" fmla="*/ 70 w 218"/>
                <a:gd name="T9" fmla="*/ 3 h 95"/>
                <a:gd name="T10" fmla="*/ 125 w 218"/>
                <a:gd name="T11" fmla="*/ 0 h 95"/>
                <a:gd name="T12" fmla="*/ 218 w 218"/>
                <a:gd name="T13" fmla="*/ 28 h 95"/>
                <a:gd name="T14" fmla="*/ 190 w 218"/>
                <a:gd name="T15" fmla="*/ 95 h 95"/>
                <a:gd name="T16" fmla="*/ 190 w 218"/>
                <a:gd name="T17" fmla="*/ 95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
                <a:gd name="T28" fmla="*/ 0 h 95"/>
                <a:gd name="T29" fmla="*/ 218 w 218"/>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 h="95">
                  <a:moveTo>
                    <a:pt x="190" y="95"/>
                  </a:moveTo>
                  <a:lnTo>
                    <a:pt x="103" y="41"/>
                  </a:lnTo>
                  <a:lnTo>
                    <a:pt x="6" y="60"/>
                  </a:lnTo>
                  <a:lnTo>
                    <a:pt x="0" y="41"/>
                  </a:lnTo>
                  <a:lnTo>
                    <a:pt x="70" y="3"/>
                  </a:lnTo>
                  <a:lnTo>
                    <a:pt x="125" y="0"/>
                  </a:lnTo>
                  <a:lnTo>
                    <a:pt x="218" y="28"/>
                  </a:lnTo>
                  <a:lnTo>
                    <a:pt x="190" y="95"/>
                  </a:lnTo>
                  <a:close/>
                </a:path>
              </a:pathLst>
            </a:custGeom>
            <a:solidFill>
              <a:srgbClr val="A86EC9"/>
            </a:solidFill>
            <a:ln w="9525">
              <a:noFill/>
              <a:round/>
              <a:headEnd/>
              <a:tailEnd/>
            </a:ln>
          </p:spPr>
          <p:txBody>
            <a:bodyPr/>
            <a:lstStyle/>
            <a:p>
              <a:endParaRPr lang="en-US"/>
            </a:p>
          </p:txBody>
        </p:sp>
        <p:sp>
          <p:nvSpPr>
            <p:cNvPr id="27766" name="Freeform 118"/>
            <p:cNvSpPr>
              <a:spLocks/>
            </p:cNvSpPr>
            <p:nvPr/>
          </p:nvSpPr>
          <p:spPr bwMode="auto">
            <a:xfrm>
              <a:off x="404" y="2545"/>
              <a:ext cx="378" cy="102"/>
            </a:xfrm>
            <a:custGeom>
              <a:avLst/>
              <a:gdLst>
                <a:gd name="T0" fmla="*/ 222 w 222"/>
                <a:gd name="T1" fmla="*/ 30 h 60"/>
                <a:gd name="T2" fmla="*/ 221 w 222"/>
                <a:gd name="T3" fmla="*/ 29 h 60"/>
                <a:gd name="T4" fmla="*/ 216 w 222"/>
                <a:gd name="T5" fmla="*/ 25 h 60"/>
                <a:gd name="T6" fmla="*/ 209 w 222"/>
                <a:gd name="T7" fmla="*/ 22 h 60"/>
                <a:gd name="T8" fmla="*/ 202 w 222"/>
                <a:gd name="T9" fmla="*/ 19 h 60"/>
                <a:gd name="T10" fmla="*/ 189 w 222"/>
                <a:gd name="T11" fmla="*/ 14 h 60"/>
                <a:gd name="T12" fmla="*/ 177 w 222"/>
                <a:gd name="T13" fmla="*/ 9 h 60"/>
                <a:gd name="T14" fmla="*/ 164 w 222"/>
                <a:gd name="T15" fmla="*/ 5 h 60"/>
                <a:gd name="T16" fmla="*/ 149 w 222"/>
                <a:gd name="T17" fmla="*/ 4 h 60"/>
                <a:gd name="T18" fmla="*/ 140 w 222"/>
                <a:gd name="T19" fmla="*/ 2 h 60"/>
                <a:gd name="T20" fmla="*/ 132 w 222"/>
                <a:gd name="T21" fmla="*/ 0 h 60"/>
                <a:gd name="T22" fmla="*/ 122 w 222"/>
                <a:gd name="T23" fmla="*/ 0 h 60"/>
                <a:gd name="T24" fmla="*/ 114 w 222"/>
                <a:gd name="T25" fmla="*/ 0 h 60"/>
                <a:gd name="T26" fmla="*/ 104 w 222"/>
                <a:gd name="T27" fmla="*/ 0 h 60"/>
                <a:gd name="T28" fmla="*/ 95 w 222"/>
                <a:gd name="T29" fmla="*/ 0 h 60"/>
                <a:gd name="T30" fmla="*/ 85 w 222"/>
                <a:gd name="T31" fmla="*/ 2 h 60"/>
                <a:gd name="T32" fmla="*/ 77 w 222"/>
                <a:gd name="T33" fmla="*/ 7 h 60"/>
                <a:gd name="T34" fmla="*/ 67 w 222"/>
                <a:gd name="T35" fmla="*/ 9 h 60"/>
                <a:gd name="T36" fmla="*/ 57 w 222"/>
                <a:gd name="T37" fmla="*/ 10 h 60"/>
                <a:gd name="T38" fmla="*/ 47 w 222"/>
                <a:gd name="T39" fmla="*/ 15 h 60"/>
                <a:gd name="T40" fmla="*/ 37 w 222"/>
                <a:gd name="T41" fmla="*/ 20 h 60"/>
                <a:gd name="T42" fmla="*/ 29 w 222"/>
                <a:gd name="T43" fmla="*/ 25 h 60"/>
                <a:gd name="T44" fmla="*/ 19 w 222"/>
                <a:gd name="T45" fmla="*/ 32 h 60"/>
                <a:gd name="T46" fmla="*/ 9 w 222"/>
                <a:gd name="T47" fmla="*/ 40 h 60"/>
                <a:gd name="T48" fmla="*/ 0 w 222"/>
                <a:gd name="T49" fmla="*/ 49 h 60"/>
                <a:gd name="T50" fmla="*/ 5 w 222"/>
                <a:gd name="T51" fmla="*/ 57 h 60"/>
                <a:gd name="T52" fmla="*/ 77 w 222"/>
                <a:gd name="T53" fmla="*/ 25 h 60"/>
                <a:gd name="T54" fmla="*/ 112 w 222"/>
                <a:gd name="T55" fmla="*/ 32 h 60"/>
                <a:gd name="T56" fmla="*/ 117 w 222"/>
                <a:gd name="T57" fmla="*/ 19 h 60"/>
                <a:gd name="T58" fmla="*/ 169 w 222"/>
                <a:gd name="T59" fmla="*/ 45 h 60"/>
                <a:gd name="T60" fmla="*/ 222 w 222"/>
                <a:gd name="T61" fmla="*/ 60 h 60"/>
                <a:gd name="T62" fmla="*/ 222 w 222"/>
                <a:gd name="T63" fmla="*/ 30 h 60"/>
                <a:gd name="T64" fmla="*/ 222 w 222"/>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2"/>
                <a:gd name="T100" fmla="*/ 0 h 60"/>
                <a:gd name="T101" fmla="*/ 222 w 222"/>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2" h="60">
                  <a:moveTo>
                    <a:pt x="222" y="30"/>
                  </a:moveTo>
                  <a:lnTo>
                    <a:pt x="221" y="29"/>
                  </a:lnTo>
                  <a:lnTo>
                    <a:pt x="216" y="25"/>
                  </a:lnTo>
                  <a:lnTo>
                    <a:pt x="209" y="22"/>
                  </a:lnTo>
                  <a:lnTo>
                    <a:pt x="202" y="19"/>
                  </a:lnTo>
                  <a:lnTo>
                    <a:pt x="189" y="14"/>
                  </a:lnTo>
                  <a:lnTo>
                    <a:pt x="177" y="9"/>
                  </a:lnTo>
                  <a:lnTo>
                    <a:pt x="164" y="5"/>
                  </a:lnTo>
                  <a:lnTo>
                    <a:pt x="149" y="4"/>
                  </a:lnTo>
                  <a:lnTo>
                    <a:pt x="140" y="2"/>
                  </a:lnTo>
                  <a:lnTo>
                    <a:pt x="132" y="0"/>
                  </a:lnTo>
                  <a:lnTo>
                    <a:pt x="122" y="0"/>
                  </a:lnTo>
                  <a:lnTo>
                    <a:pt x="114" y="0"/>
                  </a:lnTo>
                  <a:lnTo>
                    <a:pt x="104" y="0"/>
                  </a:lnTo>
                  <a:lnTo>
                    <a:pt x="95" y="0"/>
                  </a:lnTo>
                  <a:lnTo>
                    <a:pt x="85" y="2"/>
                  </a:lnTo>
                  <a:lnTo>
                    <a:pt x="77" y="7"/>
                  </a:lnTo>
                  <a:lnTo>
                    <a:pt x="67" y="9"/>
                  </a:lnTo>
                  <a:lnTo>
                    <a:pt x="57" y="10"/>
                  </a:lnTo>
                  <a:lnTo>
                    <a:pt x="47" y="15"/>
                  </a:lnTo>
                  <a:lnTo>
                    <a:pt x="37" y="20"/>
                  </a:lnTo>
                  <a:lnTo>
                    <a:pt x="29" y="25"/>
                  </a:lnTo>
                  <a:lnTo>
                    <a:pt x="19" y="32"/>
                  </a:lnTo>
                  <a:lnTo>
                    <a:pt x="9" y="40"/>
                  </a:lnTo>
                  <a:lnTo>
                    <a:pt x="0" y="49"/>
                  </a:lnTo>
                  <a:lnTo>
                    <a:pt x="5" y="57"/>
                  </a:lnTo>
                  <a:lnTo>
                    <a:pt x="77" y="25"/>
                  </a:lnTo>
                  <a:lnTo>
                    <a:pt x="112" y="32"/>
                  </a:lnTo>
                  <a:lnTo>
                    <a:pt x="117" y="19"/>
                  </a:lnTo>
                  <a:lnTo>
                    <a:pt x="169" y="45"/>
                  </a:lnTo>
                  <a:lnTo>
                    <a:pt x="222" y="60"/>
                  </a:lnTo>
                  <a:lnTo>
                    <a:pt x="222" y="30"/>
                  </a:lnTo>
                  <a:close/>
                </a:path>
              </a:pathLst>
            </a:custGeom>
            <a:solidFill>
              <a:srgbClr val="BA87E3"/>
            </a:solidFill>
            <a:ln w="9525">
              <a:noFill/>
              <a:round/>
              <a:headEnd/>
              <a:tailEnd/>
            </a:ln>
          </p:spPr>
          <p:txBody>
            <a:bodyPr/>
            <a:lstStyle/>
            <a:p>
              <a:endParaRPr lang="en-US"/>
            </a:p>
          </p:txBody>
        </p:sp>
        <p:sp>
          <p:nvSpPr>
            <p:cNvPr id="27767" name="Freeform 119"/>
            <p:cNvSpPr>
              <a:spLocks/>
            </p:cNvSpPr>
            <p:nvPr/>
          </p:nvSpPr>
          <p:spPr bwMode="auto">
            <a:xfrm>
              <a:off x="726" y="2596"/>
              <a:ext cx="137" cy="340"/>
            </a:xfrm>
            <a:custGeom>
              <a:avLst/>
              <a:gdLst>
                <a:gd name="T0" fmla="*/ 22 w 80"/>
                <a:gd name="T1" fmla="*/ 196 h 199"/>
                <a:gd name="T2" fmla="*/ 0 w 80"/>
                <a:gd name="T3" fmla="*/ 69 h 199"/>
                <a:gd name="T4" fmla="*/ 32 w 80"/>
                <a:gd name="T5" fmla="*/ 0 h 199"/>
                <a:gd name="T6" fmla="*/ 78 w 80"/>
                <a:gd name="T7" fmla="*/ 0 h 199"/>
                <a:gd name="T8" fmla="*/ 80 w 80"/>
                <a:gd name="T9" fmla="*/ 144 h 199"/>
                <a:gd name="T10" fmla="*/ 62 w 80"/>
                <a:gd name="T11" fmla="*/ 199 h 199"/>
                <a:gd name="T12" fmla="*/ 22 w 80"/>
                <a:gd name="T13" fmla="*/ 196 h 199"/>
                <a:gd name="T14" fmla="*/ 22 w 80"/>
                <a:gd name="T15" fmla="*/ 196 h 199"/>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99"/>
                <a:gd name="T26" fmla="*/ 80 w 80"/>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99">
                  <a:moveTo>
                    <a:pt x="22" y="196"/>
                  </a:moveTo>
                  <a:lnTo>
                    <a:pt x="0" y="69"/>
                  </a:lnTo>
                  <a:lnTo>
                    <a:pt x="32" y="0"/>
                  </a:lnTo>
                  <a:lnTo>
                    <a:pt x="78" y="0"/>
                  </a:lnTo>
                  <a:lnTo>
                    <a:pt x="80" y="144"/>
                  </a:lnTo>
                  <a:lnTo>
                    <a:pt x="62" y="199"/>
                  </a:lnTo>
                  <a:lnTo>
                    <a:pt x="22" y="196"/>
                  </a:lnTo>
                  <a:close/>
                </a:path>
              </a:pathLst>
            </a:custGeom>
            <a:solidFill>
              <a:srgbClr val="BA87E3"/>
            </a:solidFill>
            <a:ln w="9525">
              <a:noFill/>
              <a:round/>
              <a:headEnd/>
              <a:tailEnd/>
            </a:ln>
          </p:spPr>
          <p:txBody>
            <a:bodyPr/>
            <a:lstStyle/>
            <a:p>
              <a:endParaRPr lang="en-US"/>
            </a:p>
          </p:txBody>
        </p:sp>
        <p:sp>
          <p:nvSpPr>
            <p:cNvPr id="27768" name="Freeform 120"/>
            <p:cNvSpPr>
              <a:spLocks/>
            </p:cNvSpPr>
            <p:nvPr/>
          </p:nvSpPr>
          <p:spPr bwMode="auto">
            <a:xfrm>
              <a:off x="781" y="2596"/>
              <a:ext cx="192" cy="369"/>
            </a:xfrm>
            <a:custGeom>
              <a:avLst/>
              <a:gdLst>
                <a:gd name="T0" fmla="*/ 15 w 113"/>
                <a:gd name="T1" fmla="*/ 214 h 216"/>
                <a:gd name="T2" fmla="*/ 1 w 113"/>
                <a:gd name="T3" fmla="*/ 116 h 216"/>
                <a:gd name="T4" fmla="*/ 15 w 113"/>
                <a:gd name="T5" fmla="*/ 82 h 216"/>
                <a:gd name="T6" fmla="*/ 0 w 113"/>
                <a:gd name="T7" fmla="*/ 59 h 216"/>
                <a:gd name="T8" fmla="*/ 50 w 113"/>
                <a:gd name="T9" fmla="*/ 0 h 216"/>
                <a:gd name="T10" fmla="*/ 113 w 113"/>
                <a:gd name="T11" fmla="*/ 15 h 216"/>
                <a:gd name="T12" fmla="*/ 93 w 113"/>
                <a:gd name="T13" fmla="*/ 216 h 216"/>
                <a:gd name="T14" fmla="*/ 15 w 113"/>
                <a:gd name="T15" fmla="*/ 214 h 216"/>
                <a:gd name="T16" fmla="*/ 15 w 113"/>
                <a:gd name="T17" fmla="*/ 214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216"/>
                <a:gd name="T29" fmla="*/ 113 w 113"/>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216">
                  <a:moveTo>
                    <a:pt x="15" y="214"/>
                  </a:moveTo>
                  <a:lnTo>
                    <a:pt x="1" y="116"/>
                  </a:lnTo>
                  <a:lnTo>
                    <a:pt x="15" y="82"/>
                  </a:lnTo>
                  <a:lnTo>
                    <a:pt x="0" y="59"/>
                  </a:lnTo>
                  <a:lnTo>
                    <a:pt x="50" y="0"/>
                  </a:lnTo>
                  <a:lnTo>
                    <a:pt x="113" y="15"/>
                  </a:lnTo>
                  <a:lnTo>
                    <a:pt x="93" y="216"/>
                  </a:lnTo>
                  <a:lnTo>
                    <a:pt x="15" y="214"/>
                  </a:lnTo>
                  <a:close/>
                </a:path>
              </a:pathLst>
            </a:custGeom>
            <a:solidFill>
              <a:srgbClr val="9454AD"/>
            </a:solidFill>
            <a:ln w="9525">
              <a:noFill/>
              <a:round/>
              <a:headEnd/>
              <a:tailEnd/>
            </a:ln>
          </p:spPr>
          <p:txBody>
            <a:bodyPr/>
            <a:lstStyle/>
            <a:p>
              <a:endParaRPr lang="en-US"/>
            </a:p>
          </p:txBody>
        </p:sp>
        <p:sp>
          <p:nvSpPr>
            <p:cNvPr id="27769" name="Freeform 121"/>
            <p:cNvSpPr>
              <a:spLocks/>
            </p:cNvSpPr>
            <p:nvPr/>
          </p:nvSpPr>
          <p:spPr bwMode="auto">
            <a:xfrm>
              <a:off x="866" y="2628"/>
              <a:ext cx="206" cy="333"/>
            </a:xfrm>
            <a:custGeom>
              <a:avLst/>
              <a:gdLst>
                <a:gd name="T0" fmla="*/ 121 w 121"/>
                <a:gd name="T1" fmla="*/ 20 h 195"/>
                <a:gd name="T2" fmla="*/ 65 w 121"/>
                <a:gd name="T3" fmla="*/ 0 h 195"/>
                <a:gd name="T4" fmla="*/ 18 w 121"/>
                <a:gd name="T5" fmla="*/ 35 h 195"/>
                <a:gd name="T6" fmla="*/ 26 w 121"/>
                <a:gd name="T7" fmla="*/ 58 h 195"/>
                <a:gd name="T8" fmla="*/ 10 w 121"/>
                <a:gd name="T9" fmla="*/ 120 h 195"/>
                <a:gd name="T10" fmla="*/ 0 w 121"/>
                <a:gd name="T11" fmla="*/ 130 h 195"/>
                <a:gd name="T12" fmla="*/ 15 w 121"/>
                <a:gd name="T13" fmla="*/ 195 h 195"/>
                <a:gd name="T14" fmla="*/ 103 w 121"/>
                <a:gd name="T15" fmla="*/ 147 h 195"/>
                <a:gd name="T16" fmla="*/ 121 w 121"/>
                <a:gd name="T17" fmla="*/ 20 h 195"/>
                <a:gd name="T18" fmla="*/ 121 w 121"/>
                <a:gd name="T19" fmla="*/ 20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95"/>
                <a:gd name="T32" fmla="*/ 121 w 121"/>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95">
                  <a:moveTo>
                    <a:pt x="121" y="20"/>
                  </a:moveTo>
                  <a:lnTo>
                    <a:pt x="65" y="0"/>
                  </a:lnTo>
                  <a:lnTo>
                    <a:pt x="18" y="35"/>
                  </a:lnTo>
                  <a:lnTo>
                    <a:pt x="26" y="58"/>
                  </a:lnTo>
                  <a:lnTo>
                    <a:pt x="10" y="120"/>
                  </a:lnTo>
                  <a:lnTo>
                    <a:pt x="0" y="130"/>
                  </a:lnTo>
                  <a:lnTo>
                    <a:pt x="15" y="195"/>
                  </a:lnTo>
                  <a:lnTo>
                    <a:pt x="103" y="147"/>
                  </a:lnTo>
                  <a:lnTo>
                    <a:pt x="121" y="20"/>
                  </a:lnTo>
                  <a:close/>
                </a:path>
              </a:pathLst>
            </a:custGeom>
            <a:solidFill>
              <a:srgbClr val="824094"/>
            </a:solidFill>
            <a:ln w="9525">
              <a:noFill/>
              <a:round/>
              <a:headEnd/>
              <a:tailEnd/>
            </a:ln>
          </p:spPr>
          <p:txBody>
            <a:bodyPr/>
            <a:lstStyle/>
            <a:p>
              <a:endParaRPr lang="en-US"/>
            </a:p>
          </p:txBody>
        </p:sp>
        <p:sp>
          <p:nvSpPr>
            <p:cNvPr id="27770" name="Freeform 122"/>
            <p:cNvSpPr>
              <a:spLocks/>
            </p:cNvSpPr>
            <p:nvPr/>
          </p:nvSpPr>
          <p:spPr bwMode="auto">
            <a:xfrm>
              <a:off x="939" y="2871"/>
              <a:ext cx="401" cy="111"/>
            </a:xfrm>
            <a:custGeom>
              <a:avLst/>
              <a:gdLst>
                <a:gd name="T0" fmla="*/ 0 w 235"/>
                <a:gd name="T1" fmla="*/ 23 h 65"/>
                <a:gd name="T2" fmla="*/ 55 w 235"/>
                <a:gd name="T3" fmla="*/ 1 h 65"/>
                <a:gd name="T4" fmla="*/ 142 w 235"/>
                <a:gd name="T5" fmla="*/ 0 h 65"/>
                <a:gd name="T6" fmla="*/ 235 w 235"/>
                <a:gd name="T7" fmla="*/ 25 h 65"/>
                <a:gd name="T8" fmla="*/ 220 w 235"/>
                <a:gd name="T9" fmla="*/ 60 h 65"/>
                <a:gd name="T10" fmla="*/ 127 w 235"/>
                <a:gd name="T11" fmla="*/ 48 h 65"/>
                <a:gd name="T12" fmla="*/ 70 w 235"/>
                <a:gd name="T13" fmla="*/ 65 h 65"/>
                <a:gd name="T14" fmla="*/ 0 w 235"/>
                <a:gd name="T15" fmla="*/ 23 h 65"/>
                <a:gd name="T16" fmla="*/ 0 w 235"/>
                <a:gd name="T17" fmla="*/ 23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65"/>
                <a:gd name="T29" fmla="*/ 235 w 23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65">
                  <a:moveTo>
                    <a:pt x="0" y="23"/>
                  </a:moveTo>
                  <a:lnTo>
                    <a:pt x="55" y="1"/>
                  </a:lnTo>
                  <a:lnTo>
                    <a:pt x="142" y="0"/>
                  </a:lnTo>
                  <a:lnTo>
                    <a:pt x="235" y="25"/>
                  </a:lnTo>
                  <a:lnTo>
                    <a:pt x="220" y="60"/>
                  </a:lnTo>
                  <a:lnTo>
                    <a:pt x="127" y="48"/>
                  </a:lnTo>
                  <a:lnTo>
                    <a:pt x="70" y="65"/>
                  </a:lnTo>
                  <a:lnTo>
                    <a:pt x="0" y="23"/>
                  </a:lnTo>
                  <a:close/>
                </a:path>
              </a:pathLst>
            </a:custGeom>
            <a:solidFill>
              <a:srgbClr val="638091"/>
            </a:solidFill>
            <a:ln w="9525">
              <a:noFill/>
              <a:round/>
              <a:headEnd/>
              <a:tailEnd/>
            </a:ln>
          </p:spPr>
          <p:txBody>
            <a:bodyPr/>
            <a:lstStyle/>
            <a:p>
              <a:endParaRPr lang="en-US"/>
            </a:p>
          </p:txBody>
        </p:sp>
        <p:sp>
          <p:nvSpPr>
            <p:cNvPr id="27771" name="Freeform 123"/>
            <p:cNvSpPr>
              <a:spLocks/>
            </p:cNvSpPr>
            <p:nvPr/>
          </p:nvSpPr>
          <p:spPr bwMode="auto">
            <a:xfrm>
              <a:off x="910" y="2850"/>
              <a:ext cx="416" cy="80"/>
            </a:xfrm>
            <a:custGeom>
              <a:avLst/>
              <a:gdLst>
                <a:gd name="T0" fmla="*/ 0 w 244"/>
                <a:gd name="T1" fmla="*/ 13 h 47"/>
                <a:gd name="T2" fmla="*/ 0 w 244"/>
                <a:gd name="T3" fmla="*/ 13 h 47"/>
                <a:gd name="T4" fmla="*/ 7 w 244"/>
                <a:gd name="T5" fmla="*/ 12 h 47"/>
                <a:gd name="T6" fmla="*/ 14 w 244"/>
                <a:gd name="T7" fmla="*/ 10 h 47"/>
                <a:gd name="T8" fmla="*/ 24 w 244"/>
                <a:gd name="T9" fmla="*/ 8 h 47"/>
                <a:gd name="T10" fmla="*/ 34 w 244"/>
                <a:gd name="T11" fmla="*/ 5 h 47"/>
                <a:gd name="T12" fmla="*/ 49 w 244"/>
                <a:gd name="T13" fmla="*/ 3 h 47"/>
                <a:gd name="T14" fmla="*/ 57 w 244"/>
                <a:gd name="T15" fmla="*/ 3 h 47"/>
                <a:gd name="T16" fmla="*/ 64 w 244"/>
                <a:gd name="T17" fmla="*/ 2 h 47"/>
                <a:gd name="T18" fmla="*/ 74 w 244"/>
                <a:gd name="T19" fmla="*/ 2 h 47"/>
                <a:gd name="T20" fmla="*/ 84 w 244"/>
                <a:gd name="T21" fmla="*/ 2 h 47"/>
                <a:gd name="T22" fmla="*/ 92 w 244"/>
                <a:gd name="T23" fmla="*/ 0 h 47"/>
                <a:gd name="T24" fmla="*/ 100 w 244"/>
                <a:gd name="T25" fmla="*/ 0 h 47"/>
                <a:gd name="T26" fmla="*/ 110 w 244"/>
                <a:gd name="T27" fmla="*/ 0 h 47"/>
                <a:gd name="T28" fmla="*/ 120 w 244"/>
                <a:gd name="T29" fmla="*/ 0 h 47"/>
                <a:gd name="T30" fmla="*/ 130 w 244"/>
                <a:gd name="T31" fmla="*/ 0 h 47"/>
                <a:gd name="T32" fmla="*/ 142 w 244"/>
                <a:gd name="T33" fmla="*/ 0 h 47"/>
                <a:gd name="T34" fmla="*/ 152 w 244"/>
                <a:gd name="T35" fmla="*/ 2 h 47"/>
                <a:gd name="T36" fmla="*/ 162 w 244"/>
                <a:gd name="T37" fmla="*/ 3 h 47"/>
                <a:gd name="T38" fmla="*/ 172 w 244"/>
                <a:gd name="T39" fmla="*/ 3 h 47"/>
                <a:gd name="T40" fmla="*/ 182 w 244"/>
                <a:gd name="T41" fmla="*/ 7 h 47"/>
                <a:gd name="T42" fmla="*/ 190 w 244"/>
                <a:gd name="T43" fmla="*/ 8 h 47"/>
                <a:gd name="T44" fmla="*/ 202 w 244"/>
                <a:gd name="T45" fmla="*/ 13 h 47"/>
                <a:gd name="T46" fmla="*/ 212 w 244"/>
                <a:gd name="T47" fmla="*/ 17 h 47"/>
                <a:gd name="T48" fmla="*/ 222 w 244"/>
                <a:gd name="T49" fmla="*/ 20 h 47"/>
                <a:gd name="T50" fmla="*/ 232 w 244"/>
                <a:gd name="T51" fmla="*/ 25 h 47"/>
                <a:gd name="T52" fmla="*/ 244 w 244"/>
                <a:gd name="T53" fmla="*/ 30 h 47"/>
                <a:gd name="T54" fmla="*/ 229 w 244"/>
                <a:gd name="T55" fmla="*/ 40 h 47"/>
                <a:gd name="T56" fmla="*/ 157 w 244"/>
                <a:gd name="T57" fmla="*/ 22 h 47"/>
                <a:gd name="T58" fmla="*/ 142 w 244"/>
                <a:gd name="T59" fmla="*/ 32 h 47"/>
                <a:gd name="T60" fmla="*/ 65 w 244"/>
                <a:gd name="T61" fmla="*/ 30 h 47"/>
                <a:gd name="T62" fmla="*/ 32 w 244"/>
                <a:gd name="T63" fmla="*/ 47 h 47"/>
                <a:gd name="T64" fmla="*/ 0 w 244"/>
                <a:gd name="T65" fmla="*/ 13 h 47"/>
                <a:gd name="T66" fmla="*/ 0 w 244"/>
                <a:gd name="T67" fmla="*/ 13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47"/>
                <a:gd name="T104" fmla="*/ 244 w 244"/>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47">
                  <a:moveTo>
                    <a:pt x="0" y="13"/>
                  </a:moveTo>
                  <a:lnTo>
                    <a:pt x="0" y="13"/>
                  </a:lnTo>
                  <a:lnTo>
                    <a:pt x="7" y="12"/>
                  </a:lnTo>
                  <a:lnTo>
                    <a:pt x="14" y="10"/>
                  </a:lnTo>
                  <a:lnTo>
                    <a:pt x="24" y="8"/>
                  </a:lnTo>
                  <a:lnTo>
                    <a:pt x="34" y="5"/>
                  </a:lnTo>
                  <a:lnTo>
                    <a:pt x="49" y="3"/>
                  </a:lnTo>
                  <a:lnTo>
                    <a:pt x="57" y="3"/>
                  </a:lnTo>
                  <a:lnTo>
                    <a:pt x="64" y="2"/>
                  </a:lnTo>
                  <a:lnTo>
                    <a:pt x="74" y="2"/>
                  </a:lnTo>
                  <a:lnTo>
                    <a:pt x="84" y="2"/>
                  </a:lnTo>
                  <a:lnTo>
                    <a:pt x="92" y="0"/>
                  </a:lnTo>
                  <a:lnTo>
                    <a:pt x="100" y="0"/>
                  </a:lnTo>
                  <a:lnTo>
                    <a:pt x="110" y="0"/>
                  </a:lnTo>
                  <a:lnTo>
                    <a:pt x="120" y="0"/>
                  </a:lnTo>
                  <a:lnTo>
                    <a:pt x="130" y="0"/>
                  </a:lnTo>
                  <a:lnTo>
                    <a:pt x="142" y="0"/>
                  </a:lnTo>
                  <a:lnTo>
                    <a:pt x="152" y="2"/>
                  </a:lnTo>
                  <a:lnTo>
                    <a:pt x="162" y="3"/>
                  </a:lnTo>
                  <a:lnTo>
                    <a:pt x="172" y="3"/>
                  </a:lnTo>
                  <a:lnTo>
                    <a:pt x="182" y="7"/>
                  </a:lnTo>
                  <a:lnTo>
                    <a:pt x="190" y="8"/>
                  </a:lnTo>
                  <a:lnTo>
                    <a:pt x="202" y="13"/>
                  </a:lnTo>
                  <a:lnTo>
                    <a:pt x="212" y="17"/>
                  </a:lnTo>
                  <a:lnTo>
                    <a:pt x="222" y="20"/>
                  </a:lnTo>
                  <a:lnTo>
                    <a:pt x="232" y="25"/>
                  </a:lnTo>
                  <a:lnTo>
                    <a:pt x="244" y="30"/>
                  </a:lnTo>
                  <a:lnTo>
                    <a:pt x="229" y="40"/>
                  </a:lnTo>
                  <a:lnTo>
                    <a:pt x="157" y="22"/>
                  </a:lnTo>
                  <a:lnTo>
                    <a:pt x="142" y="32"/>
                  </a:lnTo>
                  <a:lnTo>
                    <a:pt x="65" y="30"/>
                  </a:lnTo>
                  <a:lnTo>
                    <a:pt x="32" y="47"/>
                  </a:lnTo>
                  <a:lnTo>
                    <a:pt x="0" y="13"/>
                  </a:lnTo>
                  <a:close/>
                </a:path>
              </a:pathLst>
            </a:custGeom>
            <a:solidFill>
              <a:srgbClr val="7A94A8"/>
            </a:solidFill>
            <a:ln w="9525">
              <a:noFill/>
              <a:round/>
              <a:headEnd/>
              <a:tailEnd/>
            </a:ln>
          </p:spPr>
          <p:txBody>
            <a:bodyPr/>
            <a:lstStyle/>
            <a:p>
              <a:endParaRPr lang="en-US"/>
            </a:p>
          </p:txBody>
        </p:sp>
        <p:sp>
          <p:nvSpPr>
            <p:cNvPr id="27772" name="Freeform 124"/>
            <p:cNvSpPr>
              <a:spLocks/>
            </p:cNvSpPr>
            <p:nvPr/>
          </p:nvSpPr>
          <p:spPr bwMode="auto">
            <a:xfrm>
              <a:off x="1007" y="2930"/>
              <a:ext cx="294" cy="62"/>
            </a:xfrm>
            <a:custGeom>
              <a:avLst/>
              <a:gdLst>
                <a:gd name="T0" fmla="*/ 33 w 172"/>
                <a:gd name="T1" fmla="*/ 36 h 36"/>
                <a:gd name="T2" fmla="*/ 87 w 172"/>
                <a:gd name="T3" fmla="*/ 20 h 36"/>
                <a:gd name="T4" fmla="*/ 168 w 172"/>
                <a:gd name="T5" fmla="*/ 30 h 36"/>
                <a:gd name="T6" fmla="*/ 172 w 172"/>
                <a:gd name="T7" fmla="*/ 18 h 36"/>
                <a:gd name="T8" fmla="*/ 133 w 172"/>
                <a:gd name="T9" fmla="*/ 13 h 36"/>
                <a:gd name="T10" fmla="*/ 117 w 172"/>
                <a:gd name="T11" fmla="*/ 5 h 36"/>
                <a:gd name="T12" fmla="*/ 57 w 172"/>
                <a:gd name="T13" fmla="*/ 0 h 36"/>
                <a:gd name="T14" fmla="*/ 52 w 172"/>
                <a:gd name="T15" fmla="*/ 13 h 36"/>
                <a:gd name="T16" fmla="*/ 0 w 172"/>
                <a:gd name="T17" fmla="*/ 21 h 36"/>
                <a:gd name="T18" fmla="*/ 33 w 172"/>
                <a:gd name="T19" fmla="*/ 36 h 36"/>
                <a:gd name="T20" fmla="*/ 33 w 172"/>
                <a:gd name="T21" fmla="*/ 3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6"/>
                <a:gd name="T35" fmla="*/ 172 w 17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6">
                  <a:moveTo>
                    <a:pt x="33" y="36"/>
                  </a:moveTo>
                  <a:lnTo>
                    <a:pt x="87" y="20"/>
                  </a:lnTo>
                  <a:lnTo>
                    <a:pt x="168" y="30"/>
                  </a:lnTo>
                  <a:lnTo>
                    <a:pt x="172" y="18"/>
                  </a:lnTo>
                  <a:lnTo>
                    <a:pt x="133" y="13"/>
                  </a:lnTo>
                  <a:lnTo>
                    <a:pt x="117" y="5"/>
                  </a:lnTo>
                  <a:lnTo>
                    <a:pt x="57" y="0"/>
                  </a:lnTo>
                  <a:lnTo>
                    <a:pt x="52" y="13"/>
                  </a:lnTo>
                  <a:lnTo>
                    <a:pt x="0" y="21"/>
                  </a:lnTo>
                  <a:lnTo>
                    <a:pt x="33" y="36"/>
                  </a:lnTo>
                  <a:close/>
                </a:path>
              </a:pathLst>
            </a:custGeom>
            <a:solidFill>
              <a:srgbClr val="4A697A"/>
            </a:solidFill>
            <a:ln w="9525">
              <a:noFill/>
              <a:round/>
              <a:headEnd/>
              <a:tailEnd/>
            </a:ln>
          </p:spPr>
          <p:txBody>
            <a:bodyPr/>
            <a:lstStyle/>
            <a:p>
              <a:endParaRPr lang="en-US"/>
            </a:p>
          </p:txBody>
        </p:sp>
        <p:sp>
          <p:nvSpPr>
            <p:cNvPr id="27773" name="Freeform 125"/>
            <p:cNvSpPr>
              <a:spLocks/>
            </p:cNvSpPr>
            <p:nvPr/>
          </p:nvSpPr>
          <p:spPr bwMode="auto">
            <a:xfrm>
              <a:off x="1216" y="3094"/>
              <a:ext cx="690" cy="541"/>
            </a:xfrm>
            <a:custGeom>
              <a:avLst/>
              <a:gdLst>
                <a:gd name="T0" fmla="*/ 367 w 405"/>
                <a:gd name="T1" fmla="*/ 315 h 317"/>
                <a:gd name="T2" fmla="*/ 405 w 405"/>
                <a:gd name="T3" fmla="*/ 317 h 317"/>
                <a:gd name="T4" fmla="*/ 343 w 405"/>
                <a:gd name="T5" fmla="*/ 180 h 317"/>
                <a:gd name="T6" fmla="*/ 161 w 405"/>
                <a:gd name="T7" fmla="*/ 75 h 317"/>
                <a:gd name="T8" fmla="*/ 18 w 405"/>
                <a:gd name="T9" fmla="*/ 0 h 317"/>
                <a:gd name="T10" fmla="*/ 0 w 405"/>
                <a:gd name="T11" fmla="*/ 44 h 317"/>
                <a:gd name="T12" fmla="*/ 101 w 405"/>
                <a:gd name="T13" fmla="*/ 114 h 317"/>
                <a:gd name="T14" fmla="*/ 255 w 405"/>
                <a:gd name="T15" fmla="*/ 165 h 317"/>
                <a:gd name="T16" fmla="*/ 323 w 405"/>
                <a:gd name="T17" fmla="*/ 275 h 317"/>
                <a:gd name="T18" fmla="*/ 367 w 405"/>
                <a:gd name="T19" fmla="*/ 315 h 317"/>
                <a:gd name="T20" fmla="*/ 367 w 405"/>
                <a:gd name="T21" fmla="*/ 315 h 3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5"/>
                <a:gd name="T34" fmla="*/ 0 h 317"/>
                <a:gd name="T35" fmla="*/ 405 w 405"/>
                <a:gd name="T36" fmla="*/ 317 h 3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5" h="317">
                  <a:moveTo>
                    <a:pt x="367" y="315"/>
                  </a:moveTo>
                  <a:lnTo>
                    <a:pt x="405" y="317"/>
                  </a:lnTo>
                  <a:lnTo>
                    <a:pt x="343" y="180"/>
                  </a:lnTo>
                  <a:lnTo>
                    <a:pt x="161" y="75"/>
                  </a:lnTo>
                  <a:lnTo>
                    <a:pt x="18" y="0"/>
                  </a:lnTo>
                  <a:lnTo>
                    <a:pt x="0" y="44"/>
                  </a:lnTo>
                  <a:lnTo>
                    <a:pt x="101" y="114"/>
                  </a:lnTo>
                  <a:lnTo>
                    <a:pt x="255" y="165"/>
                  </a:lnTo>
                  <a:lnTo>
                    <a:pt x="323" y="275"/>
                  </a:lnTo>
                  <a:lnTo>
                    <a:pt x="367" y="315"/>
                  </a:lnTo>
                  <a:close/>
                </a:path>
              </a:pathLst>
            </a:custGeom>
            <a:solidFill>
              <a:srgbClr val="4A697A"/>
            </a:solidFill>
            <a:ln w="9525">
              <a:noFill/>
              <a:round/>
              <a:headEnd/>
              <a:tailEnd/>
            </a:ln>
          </p:spPr>
          <p:txBody>
            <a:bodyPr/>
            <a:lstStyle/>
            <a:p>
              <a:endParaRPr lang="en-US"/>
            </a:p>
          </p:txBody>
        </p:sp>
        <p:sp>
          <p:nvSpPr>
            <p:cNvPr id="27774" name="Freeform 126"/>
            <p:cNvSpPr>
              <a:spLocks/>
            </p:cNvSpPr>
            <p:nvPr/>
          </p:nvSpPr>
          <p:spPr bwMode="auto">
            <a:xfrm>
              <a:off x="1204" y="3162"/>
              <a:ext cx="638" cy="469"/>
            </a:xfrm>
            <a:custGeom>
              <a:avLst/>
              <a:gdLst>
                <a:gd name="T0" fmla="*/ 330 w 374"/>
                <a:gd name="T1" fmla="*/ 270 h 275"/>
                <a:gd name="T2" fmla="*/ 374 w 374"/>
                <a:gd name="T3" fmla="*/ 275 h 275"/>
                <a:gd name="T4" fmla="*/ 319 w 374"/>
                <a:gd name="T5" fmla="*/ 184 h 275"/>
                <a:gd name="T6" fmla="*/ 310 w 374"/>
                <a:gd name="T7" fmla="*/ 130 h 275"/>
                <a:gd name="T8" fmla="*/ 180 w 374"/>
                <a:gd name="T9" fmla="*/ 47 h 275"/>
                <a:gd name="T10" fmla="*/ 0 w 374"/>
                <a:gd name="T11" fmla="*/ 0 h 275"/>
                <a:gd name="T12" fmla="*/ 12 w 374"/>
                <a:gd name="T13" fmla="*/ 64 h 275"/>
                <a:gd name="T14" fmla="*/ 43 w 374"/>
                <a:gd name="T15" fmla="*/ 69 h 275"/>
                <a:gd name="T16" fmla="*/ 217 w 374"/>
                <a:gd name="T17" fmla="*/ 115 h 275"/>
                <a:gd name="T18" fmla="*/ 277 w 374"/>
                <a:gd name="T19" fmla="*/ 219 h 275"/>
                <a:gd name="T20" fmla="*/ 330 w 374"/>
                <a:gd name="T21" fmla="*/ 270 h 275"/>
                <a:gd name="T22" fmla="*/ 330 w 374"/>
                <a:gd name="T23" fmla="*/ 270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4"/>
                <a:gd name="T37" fmla="*/ 0 h 275"/>
                <a:gd name="T38" fmla="*/ 374 w 374"/>
                <a:gd name="T39" fmla="*/ 275 h 2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4" h="275">
                  <a:moveTo>
                    <a:pt x="330" y="270"/>
                  </a:moveTo>
                  <a:lnTo>
                    <a:pt x="374" y="275"/>
                  </a:lnTo>
                  <a:lnTo>
                    <a:pt x="319" y="184"/>
                  </a:lnTo>
                  <a:lnTo>
                    <a:pt x="310" y="130"/>
                  </a:lnTo>
                  <a:lnTo>
                    <a:pt x="180" y="47"/>
                  </a:lnTo>
                  <a:lnTo>
                    <a:pt x="0" y="0"/>
                  </a:lnTo>
                  <a:lnTo>
                    <a:pt x="12" y="64"/>
                  </a:lnTo>
                  <a:lnTo>
                    <a:pt x="43" y="69"/>
                  </a:lnTo>
                  <a:lnTo>
                    <a:pt x="217" y="115"/>
                  </a:lnTo>
                  <a:lnTo>
                    <a:pt x="277" y="219"/>
                  </a:lnTo>
                  <a:lnTo>
                    <a:pt x="330" y="270"/>
                  </a:lnTo>
                  <a:close/>
                </a:path>
              </a:pathLst>
            </a:custGeom>
            <a:solidFill>
              <a:srgbClr val="2E4F61"/>
            </a:solidFill>
            <a:ln w="9525">
              <a:noFill/>
              <a:round/>
              <a:headEnd/>
              <a:tailEnd/>
            </a:ln>
          </p:spPr>
          <p:txBody>
            <a:bodyPr/>
            <a:lstStyle/>
            <a:p>
              <a:endParaRPr lang="en-US"/>
            </a:p>
          </p:txBody>
        </p:sp>
        <p:sp>
          <p:nvSpPr>
            <p:cNvPr id="27775" name="Freeform 127"/>
            <p:cNvSpPr>
              <a:spLocks/>
            </p:cNvSpPr>
            <p:nvPr/>
          </p:nvSpPr>
          <p:spPr bwMode="auto">
            <a:xfrm>
              <a:off x="1216" y="3239"/>
              <a:ext cx="554" cy="379"/>
            </a:xfrm>
            <a:custGeom>
              <a:avLst/>
              <a:gdLst>
                <a:gd name="T0" fmla="*/ 0 w 325"/>
                <a:gd name="T1" fmla="*/ 20 h 222"/>
                <a:gd name="T2" fmla="*/ 205 w 325"/>
                <a:gd name="T3" fmla="*/ 75 h 222"/>
                <a:gd name="T4" fmla="*/ 288 w 325"/>
                <a:gd name="T5" fmla="*/ 220 h 222"/>
                <a:gd name="T6" fmla="*/ 325 w 325"/>
                <a:gd name="T7" fmla="*/ 222 h 222"/>
                <a:gd name="T8" fmla="*/ 295 w 325"/>
                <a:gd name="T9" fmla="*/ 164 h 222"/>
                <a:gd name="T10" fmla="*/ 270 w 325"/>
                <a:gd name="T11" fmla="*/ 149 h 222"/>
                <a:gd name="T12" fmla="*/ 255 w 325"/>
                <a:gd name="T13" fmla="*/ 99 h 222"/>
                <a:gd name="T14" fmla="*/ 193 w 325"/>
                <a:gd name="T15" fmla="*/ 32 h 222"/>
                <a:gd name="T16" fmla="*/ 118 w 325"/>
                <a:gd name="T17" fmla="*/ 39 h 222"/>
                <a:gd name="T18" fmla="*/ 21 w 325"/>
                <a:gd name="T19" fmla="*/ 0 h 222"/>
                <a:gd name="T20" fmla="*/ 0 w 325"/>
                <a:gd name="T21" fmla="*/ 20 h 222"/>
                <a:gd name="T22" fmla="*/ 0 w 325"/>
                <a:gd name="T23" fmla="*/ 20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
                <a:gd name="T37" fmla="*/ 0 h 222"/>
                <a:gd name="T38" fmla="*/ 325 w 325"/>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 h="222">
                  <a:moveTo>
                    <a:pt x="0" y="20"/>
                  </a:moveTo>
                  <a:lnTo>
                    <a:pt x="205" y="75"/>
                  </a:lnTo>
                  <a:lnTo>
                    <a:pt x="288" y="220"/>
                  </a:lnTo>
                  <a:lnTo>
                    <a:pt x="325" y="222"/>
                  </a:lnTo>
                  <a:lnTo>
                    <a:pt x="295" y="164"/>
                  </a:lnTo>
                  <a:lnTo>
                    <a:pt x="270" y="149"/>
                  </a:lnTo>
                  <a:lnTo>
                    <a:pt x="255" y="99"/>
                  </a:lnTo>
                  <a:lnTo>
                    <a:pt x="193" y="32"/>
                  </a:lnTo>
                  <a:lnTo>
                    <a:pt x="118" y="39"/>
                  </a:lnTo>
                  <a:lnTo>
                    <a:pt x="21" y="0"/>
                  </a:lnTo>
                  <a:lnTo>
                    <a:pt x="0" y="20"/>
                  </a:lnTo>
                  <a:close/>
                </a:path>
              </a:pathLst>
            </a:custGeom>
            <a:solidFill>
              <a:srgbClr val="1C404F"/>
            </a:solidFill>
            <a:ln w="9525">
              <a:noFill/>
              <a:round/>
              <a:headEnd/>
              <a:tailEnd/>
            </a:ln>
          </p:spPr>
          <p:txBody>
            <a:bodyPr/>
            <a:lstStyle/>
            <a:p>
              <a:endParaRPr lang="en-US"/>
            </a:p>
          </p:txBody>
        </p:sp>
        <p:sp>
          <p:nvSpPr>
            <p:cNvPr id="27776" name="Freeform 128"/>
            <p:cNvSpPr>
              <a:spLocks/>
            </p:cNvSpPr>
            <p:nvPr/>
          </p:nvSpPr>
          <p:spPr bwMode="auto">
            <a:xfrm>
              <a:off x="791" y="2990"/>
              <a:ext cx="433" cy="218"/>
            </a:xfrm>
            <a:custGeom>
              <a:avLst/>
              <a:gdLst>
                <a:gd name="T0" fmla="*/ 0 w 254"/>
                <a:gd name="T1" fmla="*/ 53 h 128"/>
                <a:gd name="T2" fmla="*/ 27 w 254"/>
                <a:gd name="T3" fmla="*/ 0 h 128"/>
                <a:gd name="T4" fmla="*/ 174 w 254"/>
                <a:gd name="T5" fmla="*/ 35 h 128"/>
                <a:gd name="T6" fmla="*/ 254 w 254"/>
                <a:gd name="T7" fmla="*/ 96 h 128"/>
                <a:gd name="T8" fmla="*/ 254 w 254"/>
                <a:gd name="T9" fmla="*/ 125 h 128"/>
                <a:gd name="T10" fmla="*/ 132 w 254"/>
                <a:gd name="T11" fmla="*/ 128 h 128"/>
                <a:gd name="T12" fmla="*/ 9 w 254"/>
                <a:gd name="T13" fmla="*/ 83 h 128"/>
                <a:gd name="T14" fmla="*/ 0 w 254"/>
                <a:gd name="T15" fmla="*/ 53 h 128"/>
                <a:gd name="T16" fmla="*/ 0 w 254"/>
                <a:gd name="T17" fmla="*/ 53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28"/>
                <a:gd name="T29" fmla="*/ 254 w 254"/>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28">
                  <a:moveTo>
                    <a:pt x="0" y="53"/>
                  </a:moveTo>
                  <a:lnTo>
                    <a:pt x="27" y="0"/>
                  </a:lnTo>
                  <a:lnTo>
                    <a:pt x="174" y="35"/>
                  </a:lnTo>
                  <a:lnTo>
                    <a:pt x="254" y="96"/>
                  </a:lnTo>
                  <a:lnTo>
                    <a:pt x="254" y="125"/>
                  </a:lnTo>
                  <a:lnTo>
                    <a:pt x="132" y="128"/>
                  </a:lnTo>
                  <a:lnTo>
                    <a:pt x="9" y="83"/>
                  </a:lnTo>
                  <a:lnTo>
                    <a:pt x="0" y="53"/>
                  </a:lnTo>
                  <a:close/>
                </a:path>
              </a:pathLst>
            </a:custGeom>
            <a:solidFill>
              <a:srgbClr val="638091"/>
            </a:solidFill>
            <a:ln w="9525">
              <a:noFill/>
              <a:round/>
              <a:headEnd/>
              <a:tailEnd/>
            </a:ln>
          </p:spPr>
          <p:txBody>
            <a:bodyPr/>
            <a:lstStyle/>
            <a:p>
              <a:endParaRPr lang="en-US"/>
            </a:p>
          </p:txBody>
        </p:sp>
        <p:sp>
          <p:nvSpPr>
            <p:cNvPr id="27777" name="Freeform 129"/>
            <p:cNvSpPr>
              <a:spLocks/>
            </p:cNvSpPr>
            <p:nvPr/>
          </p:nvSpPr>
          <p:spPr bwMode="auto">
            <a:xfrm>
              <a:off x="832" y="2918"/>
              <a:ext cx="411" cy="265"/>
            </a:xfrm>
            <a:custGeom>
              <a:avLst/>
              <a:gdLst>
                <a:gd name="T0" fmla="*/ 241 w 241"/>
                <a:gd name="T1" fmla="*/ 137 h 155"/>
                <a:gd name="T2" fmla="*/ 231 w 241"/>
                <a:gd name="T3" fmla="*/ 155 h 155"/>
                <a:gd name="T4" fmla="*/ 173 w 241"/>
                <a:gd name="T5" fmla="*/ 137 h 155"/>
                <a:gd name="T6" fmla="*/ 123 w 241"/>
                <a:gd name="T7" fmla="*/ 80 h 155"/>
                <a:gd name="T8" fmla="*/ 78 w 241"/>
                <a:gd name="T9" fmla="*/ 78 h 155"/>
                <a:gd name="T10" fmla="*/ 0 w 241"/>
                <a:gd name="T11" fmla="*/ 43 h 155"/>
                <a:gd name="T12" fmla="*/ 25 w 241"/>
                <a:gd name="T13" fmla="*/ 2 h 155"/>
                <a:gd name="T14" fmla="*/ 55 w 241"/>
                <a:gd name="T15" fmla="*/ 0 h 155"/>
                <a:gd name="T16" fmla="*/ 191 w 241"/>
                <a:gd name="T17" fmla="*/ 73 h 155"/>
                <a:gd name="T18" fmla="*/ 241 w 241"/>
                <a:gd name="T19" fmla="*/ 137 h 155"/>
                <a:gd name="T20" fmla="*/ 241 w 241"/>
                <a:gd name="T21" fmla="*/ 137 h 1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155"/>
                <a:gd name="T35" fmla="*/ 241 w 241"/>
                <a:gd name="T36" fmla="*/ 155 h 1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155">
                  <a:moveTo>
                    <a:pt x="241" y="137"/>
                  </a:moveTo>
                  <a:lnTo>
                    <a:pt x="231" y="155"/>
                  </a:lnTo>
                  <a:lnTo>
                    <a:pt x="173" y="137"/>
                  </a:lnTo>
                  <a:lnTo>
                    <a:pt x="123" y="80"/>
                  </a:lnTo>
                  <a:lnTo>
                    <a:pt x="78" y="78"/>
                  </a:lnTo>
                  <a:lnTo>
                    <a:pt x="0" y="43"/>
                  </a:lnTo>
                  <a:lnTo>
                    <a:pt x="25" y="2"/>
                  </a:lnTo>
                  <a:lnTo>
                    <a:pt x="55" y="0"/>
                  </a:lnTo>
                  <a:lnTo>
                    <a:pt x="191" y="73"/>
                  </a:lnTo>
                  <a:lnTo>
                    <a:pt x="241" y="137"/>
                  </a:lnTo>
                  <a:close/>
                </a:path>
              </a:pathLst>
            </a:custGeom>
            <a:solidFill>
              <a:srgbClr val="7A94A8"/>
            </a:solidFill>
            <a:ln w="9525">
              <a:noFill/>
              <a:round/>
              <a:headEnd/>
              <a:tailEnd/>
            </a:ln>
          </p:spPr>
          <p:txBody>
            <a:bodyPr/>
            <a:lstStyle/>
            <a:p>
              <a:endParaRPr lang="en-US"/>
            </a:p>
          </p:txBody>
        </p:sp>
        <p:sp>
          <p:nvSpPr>
            <p:cNvPr id="27778" name="Freeform 130"/>
            <p:cNvSpPr>
              <a:spLocks/>
            </p:cNvSpPr>
            <p:nvPr/>
          </p:nvSpPr>
          <p:spPr bwMode="auto">
            <a:xfrm>
              <a:off x="874" y="2872"/>
              <a:ext cx="376" cy="272"/>
            </a:xfrm>
            <a:custGeom>
              <a:avLst/>
              <a:gdLst>
                <a:gd name="T0" fmla="*/ 220 w 220"/>
                <a:gd name="T1" fmla="*/ 130 h 159"/>
                <a:gd name="T2" fmla="*/ 106 w 220"/>
                <a:gd name="T3" fmla="*/ 47 h 159"/>
                <a:gd name="T4" fmla="*/ 21 w 220"/>
                <a:gd name="T5" fmla="*/ 0 h 159"/>
                <a:gd name="T6" fmla="*/ 0 w 220"/>
                <a:gd name="T7" fmla="*/ 30 h 159"/>
                <a:gd name="T8" fmla="*/ 38 w 220"/>
                <a:gd name="T9" fmla="*/ 42 h 159"/>
                <a:gd name="T10" fmla="*/ 36 w 220"/>
                <a:gd name="T11" fmla="*/ 64 h 159"/>
                <a:gd name="T12" fmla="*/ 93 w 220"/>
                <a:gd name="T13" fmla="*/ 87 h 159"/>
                <a:gd name="T14" fmla="*/ 151 w 220"/>
                <a:gd name="T15" fmla="*/ 107 h 159"/>
                <a:gd name="T16" fmla="*/ 151 w 220"/>
                <a:gd name="T17" fmla="*/ 134 h 159"/>
                <a:gd name="T18" fmla="*/ 213 w 220"/>
                <a:gd name="T19" fmla="*/ 159 h 159"/>
                <a:gd name="T20" fmla="*/ 220 w 220"/>
                <a:gd name="T21" fmla="*/ 130 h 159"/>
                <a:gd name="T22" fmla="*/ 220 w 220"/>
                <a:gd name="T23" fmla="*/ 13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0"/>
                <a:gd name="T37" fmla="*/ 0 h 159"/>
                <a:gd name="T38" fmla="*/ 220 w 220"/>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0" h="159">
                  <a:moveTo>
                    <a:pt x="220" y="130"/>
                  </a:moveTo>
                  <a:lnTo>
                    <a:pt x="106" y="47"/>
                  </a:lnTo>
                  <a:lnTo>
                    <a:pt x="21" y="0"/>
                  </a:lnTo>
                  <a:lnTo>
                    <a:pt x="0" y="30"/>
                  </a:lnTo>
                  <a:lnTo>
                    <a:pt x="38" y="42"/>
                  </a:lnTo>
                  <a:lnTo>
                    <a:pt x="36" y="64"/>
                  </a:lnTo>
                  <a:lnTo>
                    <a:pt x="93" y="87"/>
                  </a:lnTo>
                  <a:lnTo>
                    <a:pt x="151" y="107"/>
                  </a:lnTo>
                  <a:lnTo>
                    <a:pt x="151" y="134"/>
                  </a:lnTo>
                  <a:lnTo>
                    <a:pt x="213" y="159"/>
                  </a:lnTo>
                  <a:lnTo>
                    <a:pt x="220" y="130"/>
                  </a:lnTo>
                  <a:close/>
                </a:path>
              </a:pathLst>
            </a:custGeom>
            <a:solidFill>
              <a:srgbClr val="96ABBA"/>
            </a:solidFill>
            <a:ln w="9525">
              <a:noFill/>
              <a:round/>
              <a:headEnd/>
              <a:tailEnd/>
            </a:ln>
          </p:spPr>
          <p:txBody>
            <a:bodyPr/>
            <a:lstStyle/>
            <a:p>
              <a:endParaRPr lang="en-US"/>
            </a:p>
          </p:txBody>
        </p:sp>
        <p:sp>
          <p:nvSpPr>
            <p:cNvPr id="27779" name="Freeform 131"/>
            <p:cNvSpPr>
              <a:spLocks/>
            </p:cNvSpPr>
            <p:nvPr/>
          </p:nvSpPr>
          <p:spPr bwMode="auto">
            <a:xfrm>
              <a:off x="1702" y="3601"/>
              <a:ext cx="230" cy="54"/>
            </a:xfrm>
            <a:custGeom>
              <a:avLst/>
              <a:gdLst>
                <a:gd name="T0" fmla="*/ 0 w 135"/>
                <a:gd name="T1" fmla="*/ 0 h 32"/>
                <a:gd name="T2" fmla="*/ 122 w 135"/>
                <a:gd name="T3" fmla="*/ 13 h 32"/>
                <a:gd name="T4" fmla="*/ 135 w 135"/>
                <a:gd name="T5" fmla="*/ 32 h 32"/>
                <a:gd name="T6" fmla="*/ 8 w 135"/>
                <a:gd name="T7" fmla="*/ 15 h 32"/>
                <a:gd name="T8" fmla="*/ 0 w 135"/>
                <a:gd name="T9" fmla="*/ 0 h 32"/>
                <a:gd name="T10" fmla="*/ 0 w 135"/>
                <a:gd name="T11" fmla="*/ 0 h 32"/>
                <a:gd name="T12" fmla="*/ 0 60000 65536"/>
                <a:gd name="T13" fmla="*/ 0 60000 65536"/>
                <a:gd name="T14" fmla="*/ 0 60000 65536"/>
                <a:gd name="T15" fmla="*/ 0 60000 65536"/>
                <a:gd name="T16" fmla="*/ 0 60000 65536"/>
                <a:gd name="T17" fmla="*/ 0 60000 65536"/>
                <a:gd name="T18" fmla="*/ 0 w 135"/>
                <a:gd name="T19" fmla="*/ 0 h 32"/>
                <a:gd name="T20" fmla="*/ 135 w 13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35" h="32">
                  <a:moveTo>
                    <a:pt x="0" y="0"/>
                  </a:moveTo>
                  <a:lnTo>
                    <a:pt x="122" y="13"/>
                  </a:lnTo>
                  <a:lnTo>
                    <a:pt x="135" y="32"/>
                  </a:lnTo>
                  <a:lnTo>
                    <a:pt x="8" y="15"/>
                  </a:lnTo>
                  <a:lnTo>
                    <a:pt x="0" y="0"/>
                  </a:lnTo>
                  <a:close/>
                </a:path>
              </a:pathLst>
            </a:custGeom>
            <a:solidFill>
              <a:srgbClr val="000000"/>
            </a:solidFill>
            <a:ln w="9525">
              <a:noFill/>
              <a:round/>
              <a:headEnd/>
              <a:tailEnd/>
            </a:ln>
          </p:spPr>
          <p:txBody>
            <a:bodyPr/>
            <a:lstStyle/>
            <a:p>
              <a:endParaRPr lang="en-US"/>
            </a:p>
          </p:txBody>
        </p:sp>
        <p:sp>
          <p:nvSpPr>
            <p:cNvPr id="27780" name="Freeform 132"/>
            <p:cNvSpPr>
              <a:spLocks/>
            </p:cNvSpPr>
            <p:nvPr/>
          </p:nvSpPr>
          <p:spPr bwMode="auto">
            <a:xfrm>
              <a:off x="1787" y="3115"/>
              <a:ext cx="2215" cy="46"/>
            </a:xfrm>
            <a:custGeom>
              <a:avLst/>
              <a:gdLst>
                <a:gd name="T0" fmla="*/ 8 w 1299"/>
                <a:gd name="T1" fmla="*/ 12 h 27"/>
                <a:gd name="T2" fmla="*/ 1299 w 1299"/>
                <a:gd name="T3" fmla="*/ 0 h 27"/>
                <a:gd name="T4" fmla="*/ 1287 w 1299"/>
                <a:gd name="T5" fmla="*/ 17 h 27"/>
                <a:gd name="T6" fmla="*/ 0 w 1299"/>
                <a:gd name="T7" fmla="*/ 27 h 27"/>
                <a:gd name="T8" fmla="*/ 8 w 1299"/>
                <a:gd name="T9" fmla="*/ 12 h 27"/>
                <a:gd name="T10" fmla="*/ 8 w 1299"/>
                <a:gd name="T11" fmla="*/ 12 h 27"/>
                <a:gd name="T12" fmla="*/ 0 60000 65536"/>
                <a:gd name="T13" fmla="*/ 0 60000 65536"/>
                <a:gd name="T14" fmla="*/ 0 60000 65536"/>
                <a:gd name="T15" fmla="*/ 0 60000 65536"/>
                <a:gd name="T16" fmla="*/ 0 60000 65536"/>
                <a:gd name="T17" fmla="*/ 0 60000 65536"/>
                <a:gd name="T18" fmla="*/ 0 w 1299"/>
                <a:gd name="T19" fmla="*/ 0 h 27"/>
                <a:gd name="T20" fmla="*/ 1299 w 129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299" h="27">
                  <a:moveTo>
                    <a:pt x="8" y="12"/>
                  </a:moveTo>
                  <a:lnTo>
                    <a:pt x="1299" y="0"/>
                  </a:lnTo>
                  <a:lnTo>
                    <a:pt x="1287" y="17"/>
                  </a:lnTo>
                  <a:lnTo>
                    <a:pt x="0" y="27"/>
                  </a:lnTo>
                  <a:lnTo>
                    <a:pt x="8" y="12"/>
                  </a:lnTo>
                  <a:close/>
                </a:path>
              </a:pathLst>
            </a:custGeom>
            <a:solidFill>
              <a:srgbClr val="FF0000"/>
            </a:solidFill>
            <a:ln w="9525">
              <a:noFill/>
              <a:round/>
              <a:headEnd/>
              <a:tailEnd/>
            </a:ln>
          </p:spPr>
          <p:txBody>
            <a:bodyPr/>
            <a:lstStyle/>
            <a:p>
              <a:endParaRPr lang="en-US"/>
            </a:p>
          </p:txBody>
        </p:sp>
        <p:sp>
          <p:nvSpPr>
            <p:cNvPr id="27781" name="Freeform 133"/>
            <p:cNvSpPr>
              <a:spLocks/>
            </p:cNvSpPr>
            <p:nvPr/>
          </p:nvSpPr>
          <p:spPr bwMode="auto">
            <a:xfrm>
              <a:off x="1587" y="3154"/>
              <a:ext cx="614" cy="464"/>
            </a:xfrm>
            <a:custGeom>
              <a:avLst/>
              <a:gdLst>
                <a:gd name="T0" fmla="*/ 0 w 360"/>
                <a:gd name="T1" fmla="*/ 4 h 272"/>
                <a:gd name="T2" fmla="*/ 37 w 360"/>
                <a:gd name="T3" fmla="*/ 0 h 272"/>
                <a:gd name="T4" fmla="*/ 224 w 360"/>
                <a:gd name="T5" fmla="*/ 70 h 272"/>
                <a:gd name="T6" fmla="*/ 345 w 360"/>
                <a:gd name="T7" fmla="*/ 172 h 272"/>
                <a:gd name="T8" fmla="*/ 360 w 360"/>
                <a:gd name="T9" fmla="*/ 272 h 272"/>
                <a:gd name="T10" fmla="*/ 335 w 360"/>
                <a:gd name="T11" fmla="*/ 270 h 272"/>
                <a:gd name="T12" fmla="*/ 259 w 360"/>
                <a:gd name="T13" fmla="*/ 175 h 272"/>
                <a:gd name="T14" fmla="*/ 189 w 360"/>
                <a:gd name="T15" fmla="*/ 95 h 272"/>
                <a:gd name="T16" fmla="*/ 2 w 360"/>
                <a:gd name="T17" fmla="*/ 37 h 272"/>
                <a:gd name="T18" fmla="*/ 0 w 360"/>
                <a:gd name="T19" fmla="*/ 4 h 272"/>
                <a:gd name="T20" fmla="*/ 0 w 360"/>
                <a:gd name="T21" fmla="*/ 4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272"/>
                <a:gd name="T35" fmla="*/ 360 w 360"/>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272">
                  <a:moveTo>
                    <a:pt x="0" y="4"/>
                  </a:moveTo>
                  <a:lnTo>
                    <a:pt x="37" y="0"/>
                  </a:lnTo>
                  <a:lnTo>
                    <a:pt x="224" y="70"/>
                  </a:lnTo>
                  <a:lnTo>
                    <a:pt x="345" y="172"/>
                  </a:lnTo>
                  <a:lnTo>
                    <a:pt x="360" y="272"/>
                  </a:lnTo>
                  <a:lnTo>
                    <a:pt x="335" y="270"/>
                  </a:lnTo>
                  <a:lnTo>
                    <a:pt x="259" y="175"/>
                  </a:lnTo>
                  <a:lnTo>
                    <a:pt x="189" y="95"/>
                  </a:lnTo>
                  <a:lnTo>
                    <a:pt x="2" y="37"/>
                  </a:lnTo>
                  <a:lnTo>
                    <a:pt x="0" y="4"/>
                  </a:lnTo>
                  <a:close/>
                </a:path>
              </a:pathLst>
            </a:custGeom>
            <a:solidFill>
              <a:srgbClr val="635E1A"/>
            </a:solidFill>
            <a:ln w="9525">
              <a:noFill/>
              <a:round/>
              <a:headEnd/>
              <a:tailEnd/>
            </a:ln>
          </p:spPr>
          <p:txBody>
            <a:bodyPr/>
            <a:lstStyle/>
            <a:p>
              <a:endParaRPr lang="en-US"/>
            </a:p>
          </p:txBody>
        </p:sp>
        <p:sp>
          <p:nvSpPr>
            <p:cNvPr id="27782" name="Freeform 134"/>
            <p:cNvSpPr>
              <a:spLocks/>
            </p:cNvSpPr>
            <p:nvPr/>
          </p:nvSpPr>
          <p:spPr bwMode="auto">
            <a:xfrm>
              <a:off x="1587" y="3128"/>
              <a:ext cx="695" cy="510"/>
            </a:xfrm>
            <a:custGeom>
              <a:avLst/>
              <a:gdLst>
                <a:gd name="T0" fmla="*/ 5 w 407"/>
                <a:gd name="T1" fmla="*/ 24 h 299"/>
                <a:gd name="T2" fmla="*/ 34 w 407"/>
                <a:gd name="T3" fmla="*/ 24 h 299"/>
                <a:gd name="T4" fmla="*/ 117 w 407"/>
                <a:gd name="T5" fmla="*/ 62 h 299"/>
                <a:gd name="T6" fmla="*/ 217 w 407"/>
                <a:gd name="T7" fmla="*/ 90 h 299"/>
                <a:gd name="T8" fmla="*/ 272 w 407"/>
                <a:gd name="T9" fmla="*/ 145 h 299"/>
                <a:gd name="T10" fmla="*/ 272 w 407"/>
                <a:gd name="T11" fmla="*/ 159 h 299"/>
                <a:gd name="T12" fmla="*/ 340 w 407"/>
                <a:gd name="T13" fmla="*/ 230 h 299"/>
                <a:gd name="T14" fmla="*/ 360 w 407"/>
                <a:gd name="T15" fmla="*/ 287 h 299"/>
                <a:gd name="T16" fmla="*/ 400 w 407"/>
                <a:gd name="T17" fmla="*/ 299 h 299"/>
                <a:gd name="T18" fmla="*/ 407 w 407"/>
                <a:gd name="T19" fmla="*/ 280 h 299"/>
                <a:gd name="T20" fmla="*/ 389 w 407"/>
                <a:gd name="T21" fmla="*/ 227 h 299"/>
                <a:gd name="T22" fmla="*/ 312 w 407"/>
                <a:gd name="T23" fmla="*/ 122 h 299"/>
                <a:gd name="T24" fmla="*/ 255 w 407"/>
                <a:gd name="T25" fmla="*/ 79 h 299"/>
                <a:gd name="T26" fmla="*/ 167 w 407"/>
                <a:gd name="T27" fmla="*/ 34 h 299"/>
                <a:gd name="T28" fmla="*/ 22 w 407"/>
                <a:gd name="T29" fmla="*/ 0 h 299"/>
                <a:gd name="T30" fmla="*/ 0 w 407"/>
                <a:gd name="T31" fmla="*/ 4 h 299"/>
                <a:gd name="T32" fmla="*/ 5 w 407"/>
                <a:gd name="T33" fmla="*/ 24 h 299"/>
                <a:gd name="T34" fmla="*/ 5 w 407"/>
                <a:gd name="T35" fmla="*/ 24 h 2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7"/>
                <a:gd name="T55" fmla="*/ 0 h 299"/>
                <a:gd name="T56" fmla="*/ 407 w 407"/>
                <a:gd name="T57" fmla="*/ 299 h 2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7" h="299">
                  <a:moveTo>
                    <a:pt x="5" y="24"/>
                  </a:moveTo>
                  <a:lnTo>
                    <a:pt x="34" y="24"/>
                  </a:lnTo>
                  <a:lnTo>
                    <a:pt x="117" y="62"/>
                  </a:lnTo>
                  <a:lnTo>
                    <a:pt x="217" y="90"/>
                  </a:lnTo>
                  <a:lnTo>
                    <a:pt x="272" y="145"/>
                  </a:lnTo>
                  <a:lnTo>
                    <a:pt x="272" y="159"/>
                  </a:lnTo>
                  <a:lnTo>
                    <a:pt x="340" y="230"/>
                  </a:lnTo>
                  <a:lnTo>
                    <a:pt x="360" y="287"/>
                  </a:lnTo>
                  <a:lnTo>
                    <a:pt x="400" y="299"/>
                  </a:lnTo>
                  <a:lnTo>
                    <a:pt x="407" y="280"/>
                  </a:lnTo>
                  <a:lnTo>
                    <a:pt x="389" y="227"/>
                  </a:lnTo>
                  <a:lnTo>
                    <a:pt x="312" y="122"/>
                  </a:lnTo>
                  <a:lnTo>
                    <a:pt x="255" y="79"/>
                  </a:lnTo>
                  <a:lnTo>
                    <a:pt x="167" y="34"/>
                  </a:lnTo>
                  <a:lnTo>
                    <a:pt x="22" y="0"/>
                  </a:lnTo>
                  <a:lnTo>
                    <a:pt x="0" y="4"/>
                  </a:lnTo>
                  <a:lnTo>
                    <a:pt x="5" y="24"/>
                  </a:lnTo>
                  <a:close/>
                </a:path>
              </a:pathLst>
            </a:custGeom>
            <a:solidFill>
              <a:srgbClr val="757833"/>
            </a:solidFill>
            <a:ln w="9525">
              <a:noFill/>
              <a:round/>
              <a:headEnd/>
              <a:tailEnd/>
            </a:ln>
          </p:spPr>
          <p:txBody>
            <a:bodyPr/>
            <a:lstStyle/>
            <a:p>
              <a:endParaRPr lang="en-US"/>
            </a:p>
          </p:txBody>
        </p:sp>
        <p:sp>
          <p:nvSpPr>
            <p:cNvPr id="27783" name="Freeform 135"/>
            <p:cNvSpPr>
              <a:spLocks/>
            </p:cNvSpPr>
            <p:nvPr/>
          </p:nvSpPr>
          <p:spPr bwMode="auto">
            <a:xfrm>
              <a:off x="1616" y="3128"/>
              <a:ext cx="705" cy="515"/>
            </a:xfrm>
            <a:custGeom>
              <a:avLst/>
              <a:gdLst>
                <a:gd name="T0" fmla="*/ 33 w 413"/>
                <a:gd name="T1" fmla="*/ 0 h 302"/>
                <a:gd name="T2" fmla="*/ 47 w 413"/>
                <a:gd name="T3" fmla="*/ 2 h 302"/>
                <a:gd name="T4" fmla="*/ 68 w 413"/>
                <a:gd name="T5" fmla="*/ 5 h 302"/>
                <a:gd name="T6" fmla="*/ 82 w 413"/>
                <a:gd name="T7" fmla="*/ 9 h 302"/>
                <a:gd name="T8" fmla="*/ 98 w 413"/>
                <a:gd name="T9" fmla="*/ 12 h 302"/>
                <a:gd name="T10" fmla="*/ 113 w 413"/>
                <a:gd name="T11" fmla="*/ 15 h 302"/>
                <a:gd name="T12" fmla="*/ 132 w 413"/>
                <a:gd name="T13" fmla="*/ 20 h 302"/>
                <a:gd name="T14" fmla="*/ 147 w 413"/>
                <a:gd name="T15" fmla="*/ 25 h 302"/>
                <a:gd name="T16" fmla="*/ 168 w 413"/>
                <a:gd name="T17" fmla="*/ 34 h 302"/>
                <a:gd name="T18" fmla="*/ 185 w 413"/>
                <a:gd name="T19" fmla="*/ 40 h 302"/>
                <a:gd name="T20" fmla="*/ 207 w 413"/>
                <a:gd name="T21" fmla="*/ 50 h 302"/>
                <a:gd name="T22" fmla="*/ 227 w 413"/>
                <a:gd name="T23" fmla="*/ 62 h 302"/>
                <a:gd name="T24" fmla="*/ 248 w 413"/>
                <a:gd name="T25" fmla="*/ 74 h 302"/>
                <a:gd name="T26" fmla="*/ 265 w 413"/>
                <a:gd name="T27" fmla="*/ 85 h 302"/>
                <a:gd name="T28" fmla="*/ 283 w 413"/>
                <a:gd name="T29" fmla="*/ 100 h 302"/>
                <a:gd name="T30" fmla="*/ 300 w 413"/>
                <a:gd name="T31" fmla="*/ 117 h 302"/>
                <a:gd name="T32" fmla="*/ 317 w 413"/>
                <a:gd name="T33" fmla="*/ 135 h 302"/>
                <a:gd name="T34" fmla="*/ 330 w 413"/>
                <a:gd name="T35" fmla="*/ 154 h 302"/>
                <a:gd name="T36" fmla="*/ 343 w 413"/>
                <a:gd name="T37" fmla="*/ 174 h 302"/>
                <a:gd name="T38" fmla="*/ 357 w 413"/>
                <a:gd name="T39" fmla="*/ 192 h 302"/>
                <a:gd name="T40" fmla="*/ 368 w 413"/>
                <a:gd name="T41" fmla="*/ 212 h 302"/>
                <a:gd name="T42" fmla="*/ 377 w 413"/>
                <a:gd name="T43" fmla="*/ 229 h 302"/>
                <a:gd name="T44" fmla="*/ 387 w 413"/>
                <a:gd name="T45" fmla="*/ 245 h 302"/>
                <a:gd name="T46" fmla="*/ 393 w 413"/>
                <a:gd name="T47" fmla="*/ 262 h 302"/>
                <a:gd name="T48" fmla="*/ 400 w 413"/>
                <a:gd name="T49" fmla="*/ 275 h 302"/>
                <a:gd name="T50" fmla="*/ 408 w 413"/>
                <a:gd name="T51" fmla="*/ 294 h 302"/>
                <a:gd name="T52" fmla="*/ 413 w 413"/>
                <a:gd name="T53" fmla="*/ 302 h 302"/>
                <a:gd name="T54" fmla="*/ 367 w 413"/>
                <a:gd name="T55" fmla="*/ 239 h 302"/>
                <a:gd name="T56" fmla="*/ 290 w 413"/>
                <a:gd name="T57" fmla="*/ 135 h 302"/>
                <a:gd name="T58" fmla="*/ 210 w 413"/>
                <a:gd name="T59" fmla="*/ 85 h 302"/>
                <a:gd name="T60" fmla="*/ 47 w 413"/>
                <a:gd name="T61" fmla="*/ 29 h 302"/>
                <a:gd name="T62" fmla="*/ 28 w 413"/>
                <a:gd name="T63" fmla="*/ 0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3"/>
                <a:gd name="T97" fmla="*/ 0 h 302"/>
                <a:gd name="T98" fmla="*/ 413 w 413"/>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3" h="302">
                  <a:moveTo>
                    <a:pt x="28" y="0"/>
                  </a:moveTo>
                  <a:lnTo>
                    <a:pt x="33" y="0"/>
                  </a:lnTo>
                  <a:lnTo>
                    <a:pt x="38" y="0"/>
                  </a:lnTo>
                  <a:lnTo>
                    <a:pt x="47" y="2"/>
                  </a:lnTo>
                  <a:lnTo>
                    <a:pt x="57" y="2"/>
                  </a:lnTo>
                  <a:lnTo>
                    <a:pt x="68" y="5"/>
                  </a:lnTo>
                  <a:lnTo>
                    <a:pt x="75" y="5"/>
                  </a:lnTo>
                  <a:lnTo>
                    <a:pt x="82" y="9"/>
                  </a:lnTo>
                  <a:lnTo>
                    <a:pt x="90" y="9"/>
                  </a:lnTo>
                  <a:lnTo>
                    <a:pt x="98" y="12"/>
                  </a:lnTo>
                  <a:lnTo>
                    <a:pt x="105" y="14"/>
                  </a:lnTo>
                  <a:lnTo>
                    <a:pt x="113" y="15"/>
                  </a:lnTo>
                  <a:lnTo>
                    <a:pt x="122" y="17"/>
                  </a:lnTo>
                  <a:lnTo>
                    <a:pt x="132" y="20"/>
                  </a:lnTo>
                  <a:lnTo>
                    <a:pt x="138" y="24"/>
                  </a:lnTo>
                  <a:lnTo>
                    <a:pt x="147" y="25"/>
                  </a:lnTo>
                  <a:lnTo>
                    <a:pt x="157" y="30"/>
                  </a:lnTo>
                  <a:lnTo>
                    <a:pt x="168" y="34"/>
                  </a:lnTo>
                  <a:lnTo>
                    <a:pt x="177" y="37"/>
                  </a:lnTo>
                  <a:lnTo>
                    <a:pt x="185" y="40"/>
                  </a:lnTo>
                  <a:lnTo>
                    <a:pt x="195" y="45"/>
                  </a:lnTo>
                  <a:lnTo>
                    <a:pt x="207" y="50"/>
                  </a:lnTo>
                  <a:lnTo>
                    <a:pt x="217" y="55"/>
                  </a:lnTo>
                  <a:lnTo>
                    <a:pt x="227" y="62"/>
                  </a:lnTo>
                  <a:lnTo>
                    <a:pt x="237" y="67"/>
                  </a:lnTo>
                  <a:lnTo>
                    <a:pt x="248" y="74"/>
                  </a:lnTo>
                  <a:lnTo>
                    <a:pt x="257" y="79"/>
                  </a:lnTo>
                  <a:lnTo>
                    <a:pt x="265" y="85"/>
                  </a:lnTo>
                  <a:lnTo>
                    <a:pt x="273" y="92"/>
                  </a:lnTo>
                  <a:lnTo>
                    <a:pt x="283" y="100"/>
                  </a:lnTo>
                  <a:lnTo>
                    <a:pt x="292" y="109"/>
                  </a:lnTo>
                  <a:lnTo>
                    <a:pt x="300" y="117"/>
                  </a:lnTo>
                  <a:lnTo>
                    <a:pt x="308" y="127"/>
                  </a:lnTo>
                  <a:lnTo>
                    <a:pt x="317" y="135"/>
                  </a:lnTo>
                  <a:lnTo>
                    <a:pt x="323" y="144"/>
                  </a:lnTo>
                  <a:lnTo>
                    <a:pt x="330" y="154"/>
                  </a:lnTo>
                  <a:lnTo>
                    <a:pt x="337" y="164"/>
                  </a:lnTo>
                  <a:lnTo>
                    <a:pt x="343" y="174"/>
                  </a:lnTo>
                  <a:lnTo>
                    <a:pt x="350" y="182"/>
                  </a:lnTo>
                  <a:lnTo>
                    <a:pt x="357" y="192"/>
                  </a:lnTo>
                  <a:lnTo>
                    <a:pt x="362" y="200"/>
                  </a:lnTo>
                  <a:lnTo>
                    <a:pt x="368" y="212"/>
                  </a:lnTo>
                  <a:lnTo>
                    <a:pt x="373" y="220"/>
                  </a:lnTo>
                  <a:lnTo>
                    <a:pt x="377" y="229"/>
                  </a:lnTo>
                  <a:lnTo>
                    <a:pt x="382" y="237"/>
                  </a:lnTo>
                  <a:lnTo>
                    <a:pt x="387" y="245"/>
                  </a:lnTo>
                  <a:lnTo>
                    <a:pt x="390" y="254"/>
                  </a:lnTo>
                  <a:lnTo>
                    <a:pt x="393" y="262"/>
                  </a:lnTo>
                  <a:lnTo>
                    <a:pt x="397" y="269"/>
                  </a:lnTo>
                  <a:lnTo>
                    <a:pt x="400" y="275"/>
                  </a:lnTo>
                  <a:lnTo>
                    <a:pt x="405" y="285"/>
                  </a:lnTo>
                  <a:lnTo>
                    <a:pt x="408" y="294"/>
                  </a:lnTo>
                  <a:lnTo>
                    <a:pt x="412" y="300"/>
                  </a:lnTo>
                  <a:lnTo>
                    <a:pt x="413" y="302"/>
                  </a:lnTo>
                  <a:lnTo>
                    <a:pt x="383" y="299"/>
                  </a:lnTo>
                  <a:lnTo>
                    <a:pt x="367" y="239"/>
                  </a:lnTo>
                  <a:lnTo>
                    <a:pt x="320" y="197"/>
                  </a:lnTo>
                  <a:lnTo>
                    <a:pt x="290" y="135"/>
                  </a:lnTo>
                  <a:lnTo>
                    <a:pt x="235" y="85"/>
                  </a:lnTo>
                  <a:lnTo>
                    <a:pt x="210" y="85"/>
                  </a:lnTo>
                  <a:lnTo>
                    <a:pt x="153" y="45"/>
                  </a:lnTo>
                  <a:lnTo>
                    <a:pt x="47" y="29"/>
                  </a:lnTo>
                  <a:lnTo>
                    <a:pt x="0" y="4"/>
                  </a:lnTo>
                  <a:lnTo>
                    <a:pt x="28" y="0"/>
                  </a:lnTo>
                  <a:close/>
                </a:path>
              </a:pathLst>
            </a:custGeom>
            <a:solidFill>
              <a:srgbClr val="8A964D"/>
            </a:solidFill>
            <a:ln w="9525">
              <a:noFill/>
              <a:round/>
              <a:headEnd/>
              <a:tailEnd/>
            </a:ln>
          </p:spPr>
          <p:txBody>
            <a:bodyPr/>
            <a:lstStyle/>
            <a:p>
              <a:endParaRPr lang="en-US"/>
            </a:p>
          </p:txBody>
        </p:sp>
        <p:sp>
          <p:nvSpPr>
            <p:cNvPr id="27784" name="Freeform 136"/>
            <p:cNvSpPr>
              <a:spLocks/>
            </p:cNvSpPr>
            <p:nvPr/>
          </p:nvSpPr>
          <p:spPr bwMode="auto">
            <a:xfrm>
              <a:off x="1599" y="3208"/>
              <a:ext cx="563" cy="406"/>
            </a:xfrm>
            <a:custGeom>
              <a:avLst/>
              <a:gdLst>
                <a:gd name="T0" fmla="*/ 11 w 330"/>
                <a:gd name="T1" fmla="*/ 22 h 238"/>
                <a:gd name="T2" fmla="*/ 188 w 330"/>
                <a:gd name="T3" fmla="*/ 65 h 238"/>
                <a:gd name="T4" fmla="*/ 305 w 330"/>
                <a:gd name="T5" fmla="*/ 233 h 238"/>
                <a:gd name="T6" fmla="*/ 330 w 330"/>
                <a:gd name="T7" fmla="*/ 238 h 238"/>
                <a:gd name="T8" fmla="*/ 302 w 330"/>
                <a:gd name="T9" fmla="*/ 182 h 238"/>
                <a:gd name="T10" fmla="*/ 258 w 330"/>
                <a:gd name="T11" fmla="*/ 140 h 238"/>
                <a:gd name="T12" fmla="*/ 235 w 330"/>
                <a:gd name="T13" fmla="*/ 97 h 238"/>
                <a:gd name="T14" fmla="*/ 172 w 330"/>
                <a:gd name="T15" fmla="*/ 40 h 238"/>
                <a:gd name="T16" fmla="*/ 145 w 330"/>
                <a:gd name="T17" fmla="*/ 42 h 238"/>
                <a:gd name="T18" fmla="*/ 100 w 330"/>
                <a:gd name="T19" fmla="*/ 23 h 238"/>
                <a:gd name="T20" fmla="*/ 0 w 330"/>
                <a:gd name="T21" fmla="*/ 0 h 238"/>
                <a:gd name="T22" fmla="*/ 11 w 330"/>
                <a:gd name="T23" fmla="*/ 22 h 238"/>
                <a:gd name="T24" fmla="*/ 11 w 330"/>
                <a:gd name="T25" fmla="*/ 22 h 2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0"/>
                <a:gd name="T40" fmla="*/ 0 h 238"/>
                <a:gd name="T41" fmla="*/ 330 w 330"/>
                <a:gd name="T42" fmla="*/ 238 h 2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0" h="238">
                  <a:moveTo>
                    <a:pt x="11" y="22"/>
                  </a:moveTo>
                  <a:lnTo>
                    <a:pt x="188" y="65"/>
                  </a:lnTo>
                  <a:lnTo>
                    <a:pt x="305" y="233"/>
                  </a:lnTo>
                  <a:lnTo>
                    <a:pt x="330" y="238"/>
                  </a:lnTo>
                  <a:lnTo>
                    <a:pt x="302" y="182"/>
                  </a:lnTo>
                  <a:lnTo>
                    <a:pt x="258" y="140"/>
                  </a:lnTo>
                  <a:lnTo>
                    <a:pt x="235" y="97"/>
                  </a:lnTo>
                  <a:lnTo>
                    <a:pt x="172" y="40"/>
                  </a:lnTo>
                  <a:lnTo>
                    <a:pt x="145" y="42"/>
                  </a:lnTo>
                  <a:lnTo>
                    <a:pt x="100" y="23"/>
                  </a:lnTo>
                  <a:lnTo>
                    <a:pt x="0" y="0"/>
                  </a:lnTo>
                  <a:lnTo>
                    <a:pt x="11" y="22"/>
                  </a:lnTo>
                  <a:close/>
                </a:path>
              </a:pathLst>
            </a:custGeom>
            <a:solidFill>
              <a:srgbClr val="4F4200"/>
            </a:solidFill>
            <a:ln w="9525">
              <a:noFill/>
              <a:round/>
              <a:headEnd/>
              <a:tailEnd/>
            </a:ln>
          </p:spPr>
          <p:txBody>
            <a:bodyPr/>
            <a:lstStyle/>
            <a:p>
              <a:endParaRPr lang="en-US"/>
            </a:p>
          </p:txBody>
        </p:sp>
        <p:sp>
          <p:nvSpPr>
            <p:cNvPr id="27785" name="Freeform 137"/>
            <p:cNvSpPr>
              <a:spLocks/>
            </p:cNvSpPr>
            <p:nvPr/>
          </p:nvSpPr>
          <p:spPr bwMode="auto">
            <a:xfrm>
              <a:off x="1499" y="3256"/>
              <a:ext cx="530" cy="473"/>
            </a:xfrm>
            <a:custGeom>
              <a:avLst/>
              <a:gdLst>
                <a:gd name="T0" fmla="*/ 0 w 311"/>
                <a:gd name="T1" fmla="*/ 14 h 277"/>
                <a:gd name="T2" fmla="*/ 30 w 311"/>
                <a:gd name="T3" fmla="*/ 44 h 277"/>
                <a:gd name="T4" fmla="*/ 182 w 311"/>
                <a:gd name="T5" fmla="*/ 94 h 277"/>
                <a:gd name="T6" fmla="*/ 254 w 311"/>
                <a:gd name="T7" fmla="*/ 244 h 277"/>
                <a:gd name="T8" fmla="*/ 287 w 311"/>
                <a:gd name="T9" fmla="*/ 277 h 277"/>
                <a:gd name="T10" fmla="*/ 311 w 311"/>
                <a:gd name="T11" fmla="*/ 277 h 277"/>
                <a:gd name="T12" fmla="*/ 311 w 311"/>
                <a:gd name="T13" fmla="*/ 234 h 277"/>
                <a:gd name="T14" fmla="*/ 227 w 311"/>
                <a:gd name="T15" fmla="*/ 59 h 277"/>
                <a:gd name="T16" fmla="*/ 22 w 311"/>
                <a:gd name="T17" fmla="*/ 0 h 277"/>
                <a:gd name="T18" fmla="*/ 0 w 311"/>
                <a:gd name="T19" fmla="*/ 14 h 277"/>
                <a:gd name="T20" fmla="*/ 0 w 311"/>
                <a:gd name="T21" fmla="*/ 14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1"/>
                <a:gd name="T34" fmla="*/ 0 h 277"/>
                <a:gd name="T35" fmla="*/ 311 w 311"/>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1" h="277">
                  <a:moveTo>
                    <a:pt x="0" y="14"/>
                  </a:moveTo>
                  <a:lnTo>
                    <a:pt x="30" y="44"/>
                  </a:lnTo>
                  <a:lnTo>
                    <a:pt x="182" y="94"/>
                  </a:lnTo>
                  <a:lnTo>
                    <a:pt x="254" y="244"/>
                  </a:lnTo>
                  <a:lnTo>
                    <a:pt x="287" y="277"/>
                  </a:lnTo>
                  <a:lnTo>
                    <a:pt x="311" y="277"/>
                  </a:lnTo>
                  <a:lnTo>
                    <a:pt x="311" y="234"/>
                  </a:lnTo>
                  <a:lnTo>
                    <a:pt x="227" y="59"/>
                  </a:lnTo>
                  <a:lnTo>
                    <a:pt x="22" y="0"/>
                  </a:lnTo>
                  <a:lnTo>
                    <a:pt x="0" y="14"/>
                  </a:lnTo>
                  <a:close/>
                </a:path>
              </a:pathLst>
            </a:custGeom>
            <a:solidFill>
              <a:srgbClr val="635E1A"/>
            </a:solidFill>
            <a:ln w="9525">
              <a:noFill/>
              <a:round/>
              <a:headEnd/>
              <a:tailEnd/>
            </a:ln>
          </p:spPr>
          <p:txBody>
            <a:bodyPr/>
            <a:lstStyle/>
            <a:p>
              <a:endParaRPr lang="en-US"/>
            </a:p>
          </p:txBody>
        </p:sp>
        <p:sp>
          <p:nvSpPr>
            <p:cNvPr id="27786" name="Freeform 138"/>
            <p:cNvSpPr>
              <a:spLocks/>
            </p:cNvSpPr>
            <p:nvPr/>
          </p:nvSpPr>
          <p:spPr bwMode="auto">
            <a:xfrm>
              <a:off x="1516" y="3234"/>
              <a:ext cx="573" cy="503"/>
            </a:xfrm>
            <a:custGeom>
              <a:avLst/>
              <a:gdLst>
                <a:gd name="T0" fmla="*/ 0 w 336"/>
                <a:gd name="T1" fmla="*/ 27 h 295"/>
                <a:gd name="T2" fmla="*/ 106 w 336"/>
                <a:gd name="T3" fmla="*/ 50 h 295"/>
                <a:gd name="T4" fmla="*/ 111 w 336"/>
                <a:gd name="T5" fmla="*/ 63 h 295"/>
                <a:gd name="T6" fmla="*/ 202 w 336"/>
                <a:gd name="T7" fmla="*/ 82 h 295"/>
                <a:gd name="T8" fmla="*/ 261 w 336"/>
                <a:gd name="T9" fmla="*/ 178 h 295"/>
                <a:gd name="T10" fmla="*/ 254 w 336"/>
                <a:gd name="T11" fmla="*/ 197 h 295"/>
                <a:gd name="T12" fmla="*/ 284 w 336"/>
                <a:gd name="T13" fmla="*/ 238 h 295"/>
                <a:gd name="T14" fmla="*/ 297 w 336"/>
                <a:gd name="T15" fmla="*/ 290 h 295"/>
                <a:gd name="T16" fmla="*/ 336 w 336"/>
                <a:gd name="T17" fmla="*/ 295 h 295"/>
                <a:gd name="T18" fmla="*/ 309 w 336"/>
                <a:gd name="T19" fmla="*/ 197 h 295"/>
                <a:gd name="T20" fmla="*/ 237 w 336"/>
                <a:gd name="T21" fmla="*/ 87 h 295"/>
                <a:gd name="T22" fmla="*/ 151 w 336"/>
                <a:gd name="T23" fmla="*/ 27 h 295"/>
                <a:gd name="T24" fmla="*/ 24 w 336"/>
                <a:gd name="T25" fmla="*/ 0 h 295"/>
                <a:gd name="T26" fmla="*/ 0 w 336"/>
                <a:gd name="T27" fmla="*/ 27 h 295"/>
                <a:gd name="T28" fmla="*/ 0 w 336"/>
                <a:gd name="T29" fmla="*/ 27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6"/>
                <a:gd name="T46" fmla="*/ 0 h 295"/>
                <a:gd name="T47" fmla="*/ 336 w 336"/>
                <a:gd name="T48" fmla="*/ 295 h 2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6" h="295">
                  <a:moveTo>
                    <a:pt x="0" y="27"/>
                  </a:moveTo>
                  <a:lnTo>
                    <a:pt x="106" y="50"/>
                  </a:lnTo>
                  <a:lnTo>
                    <a:pt x="111" y="63"/>
                  </a:lnTo>
                  <a:lnTo>
                    <a:pt x="202" y="82"/>
                  </a:lnTo>
                  <a:lnTo>
                    <a:pt x="261" y="178"/>
                  </a:lnTo>
                  <a:lnTo>
                    <a:pt x="254" y="197"/>
                  </a:lnTo>
                  <a:lnTo>
                    <a:pt x="284" y="238"/>
                  </a:lnTo>
                  <a:lnTo>
                    <a:pt x="297" y="290"/>
                  </a:lnTo>
                  <a:lnTo>
                    <a:pt x="336" y="295"/>
                  </a:lnTo>
                  <a:lnTo>
                    <a:pt x="309" y="197"/>
                  </a:lnTo>
                  <a:lnTo>
                    <a:pt x="237" y="87"/>
                  </a:lnTo>
                  <a:lnTo>
                    <a:pt x="151" y="27"/>
                  </a:lnTo>
                  <a:lnTo>
                    <a:pt x="24" y="0"/>
                  </a:lnTo>
                  <a:lnTo>
                    <a:pt x="0" y="27"/>
                  </a:lnTo>
                  <a:close/>
                </a:path>
              </a:pathLst>
            </a:custGeom>
            <a:solidFill>
              <a:srgbClr val="757833"/>
            </a:solidFill>
            <a:ln w="9525">
              <a:noFill/>
              <a:round/>
              <a:headEnd/>
              <a:tailEnd/>
            </a:ln>
          </p:spPr>
          <p:txBody>
            <a:bodyPr/>
            <a:lstStyle/>
            <a:p>
              <a:endParaRPr lang="en-US"/>
            </a:p>
          </p:txBody>
        </p:sp>
        <p:sp>
          <p:nvSpPr>
            <p:cNvPr id="27787" name="Freeform 139"/>
            <p:cNvSpPr>
              <a:spLocks/>
            </p:cNvSpPr>
            <p:nvPr/>
          </p:nvSpPr>
          <p:spPr bwMode="auto">
            <a:xfrm>
              <a:off x="1557" y="3237"/>
              <a:ext cx="571" cy="505"/>
            </a:xfrm>
            <a:custGeom>
              <a:avLst/>
              <a:gdLst>
                <a:gd name="T0" fmla="*/ 25 w 335"/>
                <a:gd name="T1" fmla="*/ 0 h 296"/>
                <a:gd name="T2" fmla="*/ 30 w 335"/>
                <a:gd name="T3" fmla="*/ 0 h 296"/>
                <a:gd name="T4" fmla="*/ 36 w 335"/>
                <a:gd name="T5" fmla="*/ 0 h 296"/>
                <a:gd name="T6" fmla="*/ 47 w 335"/>
                <a:gd name="T7" fmla="*/ 0 h 296"/>
                <a:gd name="T8" fmla="*/ 55 w 335"/>
                <a:gd name="T9" fmla="*/ 1 h 296"/>
                <a:gd name="T10" fmla="*/ 68 w 335"/>
                <a:gd name="T11" fmla="*/ 5 h 296"/>
                <a:gd name="T12" fmla="*/ 73 w 335"/>
                <a:gd name="T13" fmla="*/ 5 h 296"/>
                <a:gd name="T14" fmla="*/ 80 w 335"/>
                <a:gd name="T15" fmla="*/ 6 h 296"/>
                <a:gd name="T16" fmla="*/ 88 w 335"/>
                <a:gd name="T17" fmla="*/ 6 h 296"/>
                <a:gd name="T18" fmla="*/ 97 w 335"/>
                <a:gd name="T19" fmla="*/ 10 h 296"/>
                <a:gd name="T20" fmla="*/ 112 w 335"/>
                <a:gd name="T21" fmla="*/ 13 h 296"/>
                <a:gd name="T22" fmla="*/ 127 w 335"/>
                <a:gd name="T23" fmla="*/ 16 h 296"/>
                <a:gd name="T24" fmla="*/ 133 w 335"/>
                <a:gd name="T25" fmla="*/ 20 h 296"/>
                <a:gd name="T26" fmla="*/ 142 w 335"/>
                <a:gd name="T27" fmla="*/ 23 h 296"/>
                <a:gd name="T28" fmla="*/ 150 w 335"/>
                <a:gd name="T29" fmla="*/ 25 h 296"/>
                <a:gd name="T30" fmla="*/ 158 w 335"/>
                <a:gd name="T31" fmla="*/ 30 h 296"/>
                <a:gd name="T32" fmla="*/ 165 w 335"/>
                <a:gd name="T33" fmla="*/ 31 h 296"/>
                <a:gd name="T34" fmla="*/ 173 w 335"/>
                <a:gd name="T35" fmla="*/ 36 h 296"/>
                <a:gd name="T36" fmla="*/ 180 w 335"/>
                <a:gd name="T37" fmla="*/ 40 h 296"/>
                <a:gd name="T38" fmla="*/ 188 w 335"/>
                <a:gd name="T39" fmla="*/ 45 h 296"/>
                <a:gd name="T40" fmla="*/ 200 w 335"/>
                <a:gd name="T41" fmla="*/ 53 h 296"/>
                <a:gd name="T42" fmla="*/ 213 w 335"/>
                <a:gd name="T43" fmla="*/ 63 h 296"/>
                <a:gd name="T44" fmla="*/ 225 w 335"/>
                <a:gd name="T45" fmla="*/ 73 h 296"/>
                <a:gd name="T46" fmla="*/ 237 w 335"/>
                <a:gd name="T47" fmla="*/ 86 h 296"/>
                <a:gd name="T48" fmla="*/ 242 w 335"/>
                <a:gd name="T49" fmla="*/ 95 h 296"/>
                <a:gd name="T50" fmla="*/ 247 w 335"/>
                <a:gd name="T51" fmla="*/ 103 h 296"/>
                <a:gd name="T52" fmla="*/ 252 w 335"/>
                <a:gd name="T53" fmla="*/ 111 h 296"/>
                <a:gd name="T54" fmla="*/ 260 w 335"/>
                <a:gd name="T55" fmla="*/ 121 h 296"/>
                <a:gd name="T56" fmla="*/ 263 w 335"/>
                <a:gd name="T57" fmla="*/ 130 h 296"/>
                <a:gd name="T58" fmla="*/ 268 w 335"/>
                <a:gd name="T59" fmla="*/ 140 h 296"/>
                <a:gd name="T60" fmla="*/ 273 w 335"/>
                <a:gd name="T61" fmla="*/ 150 h 296"/>
                <a:gd name="T62" fmla="*/ 278 w 335"/>
                <a:gd name="T63" fmla="*/ 160 h 296"/>
                <a:gd name="T64" fmla="*/ 283 w 335"/>
                <a:gd name="T65" fmla="*/ 168 h 296"/>
                <a:gd name="T66" fmla="*/ 288 w 335"/>
                <a:gd name="T67" fmla="*/ 180 h 296"/>
                <a:gd name="T68" fmla="*/ 292 w 335"/>
                <a:gd name="T69" fmla="*/ 190 h 296"/>
                <a:gd name="T70" fmla="*/ 298 w 335"/>
                <a:gd name="T71" fmla="*/ 200 h 296"/>
                <a:gd name="T72" fmla="*/ 300 w 335"/>
                <a:gd name="T73" fmla="*/ 208 h 296"/>
                <a:gd name="T74" fmla="*/ 305 w 335"/>
                <a:gd name="T75" fmla="*/ 218 h 296"/>
                <a:gd name="T76" fmla="*/ 308 w 335"/>
                <a:gd name="T77" fmla="*/ 226 h 296"/>
                <a:gd name="T78" fmla="*/ 312 w 335"/>
                <a:gd name="T79" fmla="*/ 236 h 296"/>
                <a:gd name="T80" fmla="*/ 315 w 335"/>
                <a:gd name="T81" fmla="*/ 243 h 296"/>
                <a:gd name="T82" fmla="*/ 317 w 335"/>
                <a:gd name="T83" fmla="*/ 251 h 296"/>
                <a:gd name="T84" fmla="*/ 320 w 335"/>
                <a:gd name="T85" fmla="*/ 258 h 296"/>
                <a:gd name="T86" fmla="*/ 323 w 335"/>
                <a:gd name="T87" fmla="*/ 266 h 296"/>
                <a:gd name="T88" fmla="*/ 327 w 335"/>
                <a:gd name="T89" fmla="*/ 276 h 296"/>
                <a:gd name="T90" fmla="*/ 332 w 335"/>
                <a:gd name="T91" fmla="*/ 286 h 296"/>
                <a:gd name="T92" fmla="*/ 333 w 335"/>
                <a:gd name="T93" fmla="*/ 293 h 296"/>
                <a:gd name="T94" fmla="*/ 335 w 335"/>
                <a:gd name="T95" fmla="*/ 296 h 296"/>
                <a:gd name="T96" fmla="*/ 305 w 335"/>
                <a:gd name="T97" fmla="*/ 291 h 296"/>
                <a:gd name="T98" fmla="*/ 277 w 335"/>
                <a:gd name="T99" fmla="*/ 218 h 296"/>
                <a:gd name="T100" fmla="*/ 277 w 335"/>
                <a:gd name="T101" fmla="*/ 195 h 296"/>
                <a:gd name="T102" fmla="*/ 232 w 335"/>
                <a:gd name="T103" fmla="*/ 135 h 296"/>
                <a:gd name="T104" fmla="*/ 213 w 335"/>
                <a:gd name="T105" fmla="*/ 86 h 296"/>
                <a:gd name="T106" fmla="*/ 120 w 335"/>
                <a:gd name="T107" fmla="*/ 31 h 296"/>
                <a:gd name="T108" fmla="*/ 87 w 335"/>
                <a:gd name="T109" fmla="*/ 35 h 296"/>
                <a:gd name="T110" fmla="*/ 0 w 335"/>
                <a:gd name="T111" fmla="*/ 8 h 296"/>
                <a:gd name="T112" fmla="*/ 25 w 335"/>
                <a:gd name="T113" fmla="*/ 0 h 296"/>
                <a:gd name="T114" fmla="*/ 25 w 335"/>
                <a:gd name="T115" fmla="*/ 0 h 2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5"/>
                <a:gd name="T175" fmla="*/ 0 h 296"/>
                <a:gd name="T176" fmla="*/ 335 w 335"/>
                <a:gd name="T177" fmla="*/ 296 h 2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5" h="296">
                  <a:moveTo>
                    <a:pt x="25" y="0"/>
                  </a:moveTo>
                  <a:lnTo>
                    <a:pt x="30" y="0"/>
                  </a:lnTo>
                  <a:lnTo>
                    <a:pt x="36" y="0"/>
                  </a:lnTo>
                  <a:lnTo>
                    <a:pt x="47" y="0"/>
                  </a:lnTo>
                  <a:lnTo>
                    <a:pt x="55" y="1"/>
                  </a:lnTo>
                  <a:lnTo>
                    <a:pt x="68" y="5"/>
                  </a:lnTo>
                  <a:lnTo>
                    <a:pt x="73" y="5"/>
                  </a:lnTo>
                  <a:lnTo>
                    <a:pt x="80" y="6"/>
                  </a:lnTo>
                  <a:lnTo>
                    <a:pt x="88" y="6"/>
                  </a:lnTo>
                  <a:lnTo>
                    <a:pt x="97" y="10"/>
                  </a:lnTo>
                  <a:lnTo>
                    <a:pt x="112" y="13"/>
                  </a:lnTo>
                  <a:lnTo>
                    <a:pt x="127" y="16"/>
                  </a:lnTo>
                  <a:lnTo>
                    <a:pt x="133" y="20"/>
                  </a:lnTo>
                  <a:lnTo>
                    <a:pt x="142" y="23"/>
                  </a:lnTo>
                  <a:lnTo>
                    <a:pt x="150" y="25"/>
                  </a:lnTo>
                  <a:lnTo>
                    <a:pt x="158" y="30"/>
                  </a:lnTo>
                  <a:lnTo>
                    <a:pt x="165" y="31"/>
                  </a:lnTo>
                  <a:lnTo>
                    <a:pt x="173" y="36"/>
                  </a:lnTo>
                  <a:lnTo>
                    <a:pt x="180" y="40"/>
                  </a:lnTo>
                  <a:lnTo>
                    <a:pt x="188" y="45"/>
                  </a:lnTo>
                  <a:lnTo>
                    <a:pt x="200" y="53"/>
                  </a:lnTo>
                  <a:lnTo>
                    <a:pt x="213" y="63"/>
                  </a:lnTo>
                  <a:lnTo>
                    <a:pt x="225" y="73"/>
                  </a:lnTo>
                  <a:lnTo>
                    <a:pt x="237" y="86"/>
                  </a:lnTo>
                  <a:lnTo>
                    <a:pt x="242" y="95"/>
                  </a:lnTo>
                  <a:lnTo>
                    <a:pt x="247" y="103"/>
                  </a:lnTo>
                  <a:lnTo>
                    <a:pt x="252" y="111"/>
                  </a:lnTo>
                  <a:lnTo>
                    <a:pt x="260" y="121"/>
                  </a:lnTo>
                  <a:lnTo>
                    <a:pt x="263" y="130"/>
                  </a:lnTo>
                  <a:lnTo>
                    <a:pt x="268" y="140"/>
                  </a:lnTo>
                  <a:lnTo>
                    <a:pt x="273" y="150"/>
                  </a:lnTo>
                  <a:lnTo>
                    <a:pt x="278" y="160"/>
                  </a:lnTo>
                  <a:lnTo>
                    <a:pt x="283" y="168"/>
                  </a:lnTo>
                  <a:lnTo>
                    <a:pt x="288" y="180"/>
                  </a:lnTo>
                  <a:lnTo>
                    <a:pt x="292" y="190"/>
                  </a:lnTo>
                  <a:lnTo>
                    <a:pt x="298" y="200"/>
                  </a:lnTo>
                  <a:lnTo>
                    <a:pt x="300" y="208"/>
                  </a:lnTo>
                  <a:lnTo>
                    <a:pt x="305" y="218"/>
                  </a:lnTo>
                  <a:lnTo>
                    <a:pt x="308" y="226"/>
                  </a:lnTo>
                  <a:lnTo>
                    <a:pt x="312" y="236"/>
                  </a:lnTo>
                  <a:lnTo>
                    <a:pt x="315" y="243"/>
                  </a:lnTo>
                  <a:lnTo>
                    <a:pt x="317" y="251"/>
                  </a:lnTo>
                  <a:lnTo>
                    <a:pt x="320" y="258"/>
                  </a:lnTo>
                  <a:lnTo>
                    <a:pt x="323" y="266"/>
                  </a:lnTo>
                  <a:lnTo>
                    <a:pt x="327" y="276"/>
                  </a:lnTo>
                  <a:lnTo>
                    <a:pt x="332" y="286"/>
                  </a:lnTo>
                  <a:lnTo>
                    <a:pt x="333" y="293"/>
                  </a:lnTo>
                  <a:lnTo>
                    <a:pt x="335" y="296"/>
                  </a:lnTo>
                  <a:lnTo>
                    <a:pt x="305" y="291"/>
                  </a:lnTo>
                  <a:lnTo>
                    <a:pt x="277" y="218"/>
                  </a:lnTo>
                  <a:lnTo>
                    <a:pt x="277" y="195"/>
                  </a:lnTo>
                  <a:lnTo>
                    <a:pt x="232" y="135"/>
                  </a:lnTo>
                  <a:lnTo>
                    <a:pt x="213" y="86"/>
                  </a:lnTo>
                  <a:lnTo>
                    <a:pt x="120" y="31"/>
                  </a:lnTo>
                  <a:lnTo>
                    <a:pt x="87" y="35"/>
                  </a:lnTo>
                  <a:lnTo>
                    <a:pt x="0" y="8"/>
                  </a:lnTo>
                  <a:lnTo>
                    <a:pt x="25" y="0"/>
                  </a:lnTo>
                  <a:close/>
                </a:path>
              </a:pathLst>
            </a:custGeom>
            <a:solidFill>
              <a:srgbClr val="8A964D"/>
            </a:solidFill>
            <a:ln w="9525">
              <a:noFill/>
              <a:round/>
              <a:headEnd/>
              <a:tailEnd/>
            </a:ln>
          </p:spPr>
          <p:txBody>
            <a:bodyPr/>
            <a:lstStyle/>
            <a:p>
              <a:endParaRPr lang="en-US"/>
            </a:p>
          </p:txBody>
        </p:sp>
        <p:sp>
          <p:nvSpPr>
            <p:cNvPr id="27788" name="Freeform 140"/>
            <p:cNvSpPr>
              <a:spLocks/>
            </p:cNvSpPr>
            <p:nvPr/>
          </p:nvSpPr>
          <p:spPr bwMode="auto">
            <a:xfrm>
              <a:off x="1494" y="3265"/>
              <a:ext cx="498" cy="469"/>
            </a:xfrm>
            <a:custGeom>
              <a:avLst/>
              <a:gdLst>
                <a:gd name="T0" fmla="*/ 0 w 292"/>
                <a:gd name="T1" fmla="*/ 17 h 275"/>
                <a:gd name="T2" fmla="*/ 30 w 292"/>
                <a:gd name="T3" fmla="*/ 47 h 275"/>
                <a:gd name="T4" fmla="*/ 180 w 292"/>
                <a:gd name="T5" fmla="*/ 95 h 275"/>
                <a:gd name="T6" fmla="*/ 264 w 292"/>
                <a:gd name="T7" fmla="*/ 270 h 275"/>
                <a:gd name="T8" fmla="*/ 292 w 292"/>
                <a:gd name="T9" fmla="*/ 275 h 275"/>
                <a:gd name="T10" fmla="*/ 267 w 292"/>
                <a:gd name="T11" fmla="*/ 217 h 275"/>
                <a:gd name="T12" fmla="*/ 254 w 292"/>
                <a:gd name="T13" fmla="*/ 214 h 275"/>
                <a:gd name="T14" fmla="*/ 227 w 292"/>
                <a:gd name="T15" fmla="*/ 152 h 275"/>
                <a:gd name="T16" fmla="*/ 227 w 292"/>
                <a:gd name="T17" fmla="*/ 127 h 275"/>
                <a:gd name="T18" fmla="*/ 172 w 292"/>
                <a:gd name="T19" fmla="*/ 64 h 275"/>
                <a:gd name="T20" fmla="*/ 139 w 292"/>
                <a:gd name="T21" fmla="*/ 64 h 275"/>
                <a:gd name="T22" fmla="*/ 55 w 292"/>
                <a:gd name="T23" fmla="*/ 34 h 275"/>
                <a:gd name="T24" fmla="*/ 37 w 292"/>
                <a:gd name="T25" fmla="*/ 32 h 275"/>
                <a:gd name="T26" fmla="*/ 8 w 292"/>
                <a:gd name="T27" fmla="*/ 0 h 275"/>
                <a:gd name="T28" fmla="*/ 0 w 292"/>
                <a:gd name="T29" fmla="*/ 17 h 275"/>
                <a:gd name="T30" fmla="*/ 0 w 292"/>
                <a:gd name="T31" fmla="*/ 17 h 2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
                <a:gd name="T49" fmla="*/ 0 h 275"/>
                <a:gd name="T50" fmla="*/ 292 w 292"/>
                <a:gd name="T51" fmla="*/ 275 h 2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 h="275">
                  <a:moveTo>
                    <a:pt x="0" y="17"/>
                  </a:moveTo>
                  <a:lnTo>
                    <a:pt x="30" y="47"/>
                  </a:lnTo>
                  <a:lnTo>
                    <a:pt x="180" y="95"/>
                  </a:lnTo>
                  <a:lnTo>
                    <a:pt x="264" y="270"/>
                  </a:lnTo>
                  <a:lnTo>
                    <a:pt x="292" y="275"/>
                  </a:lnTo>
                  <a:lnTo>
                    <a:pt x="267" y="217"/>
                  </a:lnTo>
                  <a:lnTo>
                    <a:pt x="254" y="214"/>
                  </a:lnTo>
                  <a:lnTo>
                    <a:pt x="227" y="152"/>
                  </a:lnTo>
                  <a:lnTo>
                    <a:pt x="227" y="127"/>
                  </a:lnTo>
                  <a:lnTo>
                    <a:pt x="172" y="64"/>
                  </a:lnTo>
                  <a:lnTo>
                    <a:pt x="139" y="64"/>
                  </a:lnTo>
                  <a:lnTo>
                    <a:pt x="55" y="34"/>
                  </a:lnTo>
                  <a:lnTo>
                    <a:pt x="37" y="32"/>
                  </a:lnTo>
                  <a:lnTo>
                    <a:pt x="8" y="0"/>
                  </a:lnTo>
                  <a:lnTo>
                    <a:pt x="0" y="17"/>
                  </a:lnTo>
                  <a:close/>
                </a:path>
              </a:pathLst>
            </a:custGeom>
            <a:solidFill>
              <a:srgbClr val="4F4200"/>
            </a:solidFill>
            <a:ln w="9525">
              <a:noFill/>
              <a:round/>
              <a:headEnd/>
              <a:tailEnd/>
            </a:ln>
          </p:spPr>
          <p:txBody>
            <a:bodyPr/>
            <a:lstStyle/>
            <a:p>
              <a:endParaRPr lang="en-US"/>
            </a:p>
          </p:txBody>
        </p:sp>
        <p:sp>
          <p:nvSpPr>
            <p:cNvPr id="27789" name="Freeform 141"/>
            <p:cNvSpPr>
              <a:spLocks/>
            </p:cNvSpPr>
            <p:nvPr/>
          </p:nvSpPr>
          <p:spPr bwMode="auto">
            <a:xfrm>
              <a:off x="1727" y="3101"/>
              <a:ext cx="72" cy="70"/>
            </a:xfrm>
            <a:custGeom>
              <a:avLst/>
              <a:gdLst>
                <a:gd name="T0" fmla="*/ 27 w 42"/>
                <a:gd name="T1" fmla="*/ 0 h 41"/>
                <a:gd name="T2" fmla="*/ 42 w 42"/>
                <a:gd name="T3" fmla="*/ 18 h 41"/>
                <a:gd name="T4" fmla="*/ 30 w 42"/>
                <a:gd name="T5" fmla="*/ 41 h 41"/>
                <a:gd name="T6" fmla="*/ 0 w 42"/>
                <a:gd name="T7" fmla="*/ 41 h 41"/>
                <a:gd name="T8" fmla="*/ 3 w 42"/>
                <a:gd name="T9" fmla="*/ 23 h 41"/>
                <a:gd name="T10" fmla="*/ 2 w 42"/>
                <a:gd name="T11" fmla="*/ 1 h 41"/>
                <a:gd name="T12" fmla="*/ 27 w 42"/>
                <a:gd name="T13" fmla="*/ 0 h 41"/>
                <a:gd name="T14" fmla="*/ 27 w 4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1"/>
                <a:gd name="T26" fmla="*/ 42 w 4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1">
                  <a:moveTo>
                    <a:pt x="27" y="0"/>
                  </a:moveTo>
                  <a:lnTo>
                    <a:pt x="42" y="18"/>
                  </a:lnTo>
                  <a:lnTo>
                    <a:pt x="30" y="41"/>
                  </a:lnTo>
                  <a:lnTo>
                    <a:pt x="0" y="41"/>
                  </a:lnTo>
                  <a:lnTo>
                    <a:pt x="3" y="23"/>
                  </a:lnTo>
                  <a:lnTo>
                    <a:pt x="2" y="1"/>
                  </a:lnTo>
                  <a:lnTo>
                    <a:pt x="27" y="0"/>
                  </a:lnTo>
                  <a:close/>
                </a:path>
              </a:pathLst>
            </a:custGeom>
            <a:solidFill>
              <a:srgbClr val="B34D1A"/>
            </a:solidFill>
            <a:ln w="9525">
              <a:noFill/>
              <a:round/>
              <a:headEnd/>
              <a:tailEnd/>
            </a:ln>
          </p:spPr>
          <p:txBody>
            <a:bodyPr/>
            <a:lstStyle/>
            <a:p>
              <a:endParaRPr lang="en-US"/>
            </a:p>
          </p:txBody>
        </p:sp>
        <p:sp>
          <p:nvSpPr>
            <p:cNvPr id="27790" name="Freeform 142"/>
            <p:cNvSpPr>
              <a:spLocks/>
            </p:cNvSpPr>
            <p:nvPr/>
          </p:nvSpPr>
          <p:spPr bwMode="auto">
            <a:xfrm>
              <a:off x="1732" y="3101"/>
              <a:ext cx="46" cy="65"/>
            </a:xfrm>
            <a:custGeom>
              <a:avLst/>
              <a:gdLst>
                <a:gd name="T0" fmla="*/ 15 w 27"/>
                <a:gd name="T1" fmla="*/ 0 h 38"/>
                <a:gd name="T2" fmla="*/ 27 w 27"/>
                <a:gd name="T3" fmla="*/ 23 h 38"/>
                <a:gd name="T4" fmla="*/ 15 w 27"/>
                <a:gd name="T5" fmla="*/ 35 h 38"/>
                <a:gd name="T6" fmla="*/ 4 w 27"/>
                <a:gd name="T7" fmla="*/ 38 h 38"/>
                <a:gd name="T8" fmla="*/ 0 w 27"/>
                <a:gd name="T9" fmla="*/ 31 h 38"/>
                <a:gd name="T10" fmla="*/ 14 w 27"/>
                <a:gd name="T11" fmla="*/ 25 h 38"/>
                <a:gd name="T12" fmla="*/ 2 w 27"/>
                <a:gd name="T13" fmla="*/ 18 h 38"/>
                <a:gd name="T14" fmla="*/ 2 w 27"/>
                <a:gd name="T15" fmla="*/ 6 h 38"/>
                <a:gd name="T16" fmla="*/ 15 w 27"/>
                <a:gd name="T17" fmla="*/ 0 h 38"/>
                <a:gd name="T18" fmla="*/ 15 w 27"/>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8"/>
                <a:gd name="T32" fmla="*/ 27 w 2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8">
                  <a:moveTo>
                    <a:pt x="15" y="0"/>
                  </a:moveTo>
                  <a:lnTo>
                    <a:pt x="27" y="23"/>
                  </a:lnTo>
                  <a:lnTo>
                    <a:pt x="15" y="35"/>
                  </a:lnTo>
                  <a:lnTo>
                    <a:pt x="4" y="38"/>
                  </a:lnTo>
                  <a:lnTo>
                    <a:pt x="0" y="31"/>
                  </a:lnTo>
                  <a:lnTo>
                    <a:pt x="14" y="25"/>
                  </a:lnTo>
                  <a:lnTo>
                    <a:pt x="2" y="18"/>
                  </a:lnTo>
                  <a:lnTo>
                    <a:pt x="2" y="6"/>
                  </a:lnTo>
                  <a:lnTo>
                    <a:pt x="15" y="0"/>
                  </a:lnTo>
                  <a:close/>
                </a:path>
              </a:pathLst>
            </a:custGeom>
            <a:solidFill>
              <a:srgbClr val="BF6633"/>
            </a:solidFill>
            <a:ln w="9525">
              <a:noFill/>
              <a:round/>
              <a:headEnd/>
              <a:tailEnd/>
            </a:ln>
          </p:spPr>
          <p:txBody>
            <a:bodyPr/>
            <a:lstStyle/>
            <a:p>
              <a:endParaRPr lang="en-US"/>
            </a:p>
          </p:txBody>
        </p:sp>
        <p:sp>
          <p:nvSpPr>
            <p:cNvPr id="27791" name="Freeform 143"/>
            <p:cNvSpPr>
              <a:spLocks/>
            </p:cNvSpPr>
            <p:nvPr/>
          </p:nvSpPr>
          <p:spPr bwMode="auto">
            <a:xfrm>
              <a:off x="1459" y="2842"/>
              <a:ext cx="297" cy="278"/>
            </a:xfrm>
            <a:custGeom>
              <a:avLst/>
              <a:gdLst>
                <a:gd name="T0" fmla="*/ 0 w 174"/>
                <a:gd name="T1" fmla="*/ 8 h 163"/>
                <a:gd name="T2" fmla="*/ 48 w 174"/>
                <a:gd name="T3" fmla="*/ 0 h 163"/>
                <a:gd name="T4" fmla="*/ 129 w 174"/>
                <a:gd name="T5" fmla="*/ 32 h 163"/>
                <a:gd name="T6" fmla="*/ 170 w 174"/>
                <a:gd name="T7" fmla="*/ 123 h 163"/>
                <a:gd name="T8" fmla="*/ 174 w 174"/>
                <a:gd name="T9" fmla="*/ 160 h 163"/>
                <a:gd name="T10" fmla="*/ 169 w 174"/>
                <a:gd name="T11" fmla="*/ 163 h 163"/>
                <a:gd name="T12" fmla="*/ 104 w 174"/>
                <a:gd name="T13" fmla="*/ 55 h 163"/>
                <a:gd name="T14" fmla="*/ 33 w 174"/>
                <a:gd name="T15" fmla="*/ 40 h 163"/>
                <a:gd name="T16" fmla="*/ 0 w 174"/>
                <a:gd name="T17" fmla="*/ 8 h 163"/>
                <a:gd name="T18" fmla="*/ 0 w 174"/>
                <a:gd name="T19" fmla="*/ 8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63"/>
                <a:gd name="T32" fmla="*/ 174 w 174"/>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63">
                  <a:moveTo>
                    <a:pt x="0" y="8"/>
                  </a:moveTo>
                  <a:lnTo>
                    <a:pt x="48" y="0"/>
                  </a:lnTo>
                  <a:lnTo>
                    <a:pt x="129" y="32"/>
                  </a:lnTo>
                  <a:lnTo>
                    <a:pt x="170" y="123"/>
                  </a:lnTo>
                  <a:lnTo>
                    <a:pt x="174" y="160"/>
                  </a:lnTo>
                  <a:lnTo>
                    <a:pt x="169" y="163"/>
                  </a:lnTo>
                  <a:lnTo>
                    <a:pt x="104" y="55"/>
                  </a:lnTo>
                  <a:lnTo>
                    <a:pt x="33" y="40"/>
                  </a:lnTo>
                  <a:lnTo>
                    <a:pt x="0" y="8"/>
                  </a:lnTo>
                  <a:close/>
                </a:path>
              </a:pathLst>
            </a:custGeom>
            <a:solidFill>
              <a:srgbClr val="757833"/>
            </a:solidFill>
            <a:ln w="9525">
              <a:noFill/>
              <a:round/>
              <a:headEnd/>
              <a:tailEnd/>
            </a:ln>
          </p:spPr>
          <p:txBody>
            <a:bodyPr/>
            <a:lstStyle/>
            <a:p>
              <a:endParaRPr lang="en-US"/>
            </a:p>
          </p:txBody>
        </p:sp>
        <p:sp>
          <p:nvSpPr>
            <p:cNvPr id="27792" name="Freeform 144"/>
            <p:cNvSpPr>
              <a:spLocks/>
            </p:cNvSpPr>
            <p:nvPr/>
          </p:nvSpPr>
          <p:spPr bwMode="auto">
            <a:xfrm>
              <a:off x="1448" y="2808"/>
              <a:ext cx="318" cy="312"/>
            </a:xfrm>
            <a:custGeom>
              <a:avLst/>
              <a:gdLst>
                <a:gd name="T0" fmla="*/ 17 w 187"/>
                <a:gd name="T1" fmla="*/ 33 h 183"/>
                <a:gd name="T2" fmla="*/ 52 w 187"/>
                <a:gd name="T3" fmla="*/ 27 h 183"/>
                <a:gd name="T4" fmla="*/ 136 w 187"/>
                <a:gd name="T5" fmla="*/ 65 h 183"/>
                <a:gd name="T6" fmla="*/ 154 w 187"/>
                <a:gd name="T7" fmla="*/ 113 h 183"/>
                <a:gd name="T8" fmla="*/ 169 w 187"/>
                <a:gd name="T9" fmla="*/ 145 h 183"/>
                <a:gd name="T10" fmla="*/ 181 w 187"/>
                <a:gd name="T11" fmla="*/ 183 h 183"/>
                <a:gd name="T12" fmla="*/ 187 w 187"/>
                <a:gd name="T13" fmla="*/ 180 h 183"/>
                <a:gd name="T14" fmla="*/ 171 w 187"/>
                <a:gd name="T15" fmla="*/ 98 h 183"/>
                <a:gd name="T16" fmla="*/ 136 w 187"/>
                <a:gd name="T17" fmla="*/ 37 h 183"/>
                <a:gd name="T18" fmla="*/ 77 w 187"/>
                <a:gd name="T19" fmla="*/ 0 h 183"/>
                <a:gd name="T20" fmla="*/ 0 w 187"/>
                <a:gd name="T21" fmla="*/ 3 h 183"/>
                <a:gd name="T22" fmla="*/ 17 w 187"/>
                <a:gd name="T23" fmla="*/ 33 h 183"/>
                <a:gd name="T24" fmla="*/ 17 w 187"/>
                <a:gd name="T25" fmla="*/ 33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7"/>
                <a:gd name="T40" fmla="*/ 0 h 183"/>
                <a:gd name="T41" fmla="*/ 187 w 187"/>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7" h="183">
                  <a:moveTo>
                    <a:pt x="17" y="33"/>
                  </a:moveTo>
                  <a:lnTo>
                    <a:pt x="52" y="27"/>
                  </a:lnTo>
                  <a:lnTo>
                    <a:pt x="136" y="65"/>
                  </a:lnTo>
                  <a:lnTo>
                    <a:pt x="154" y="113"/>
                  </a:lnTo>
                  <a:lnTo>
                    <a:pt x="169" y="145"/>
                  </a:lnTo>
                  <a:lnTo>
                    <a:pt x="181" y="183"/>
                  </a:lnTo>
                  <a:lnTo>
                    <a:pt x="187" y="180"/>
                  </a:lnTo>
                  <a:lnTo>
                    <a:pt x="171" y="98"/>
                  </a:lnTo>
                  <a:lnTo>
                    <a:pt x="136" y="37"/>
                  </a:lnTo>
                  <a:lnTo>
                    <a:pt x="77" y="0"/>
                  </a:lnTo>
                  <a:lnTo>
                    <a:pt x="0" y="3"/>
                  </a:lnTo>
                  <a:lnTo>
                    <a:pt x="17" y="33"/>
                  </a:lnTo>
                  <a:close/>
                </a:path>
              </a:pathLst>
            </a:custGeom>
            <a:solidFill>
              <a:srgbClr val="8A964D"/>
            </a:solidFill>
            <a:ln w="9525">
              <a:noFill/>
              <a:round/>
              <a:headEnd/>
              <a:tailEnd/>
            </a:ln>
          </p:spPr>
          <p:txBody>
            <a:bodyPr/>
            <a:lstStyle/>
            <a:p>
              <a:endParaRPr lang="en-US"/>
            </a:p>
          </p:txBody>
        </p:sp>
        <p:sp>
          <p:nvSpPr>
            <p:cNvPr id="27793" name="Freeform 145"/>
            <p:cNvSpPr>
              <a:spLocks/>
            </p:cNvSpPr>
            <p:nvPr/>
          </p:nvSpPr>
          <p:spPr bwMode="auto">
            <a:xfrm>
              <a:off x="1446" y="2791"/>
              <a:ext cx="329" cy="324"/>
            </a:xfrm>
            <a:custGeom>
              <a:avLst/>
              <a:gdLst>
                <a:gd name="T0" fmla="*/ 0 w 193"/>
                <a:gd name="T1" fmla="*/ 5 h 190"/>
                <a:gd name="T2" fmla="*/ 3 w 193"/>
                <a:gd name="T3" fmla="*/ 3 h 190"/>
                <a:gd name="T4" fmla="*/ 10 w 193"/>
                <a:gd name="T5" fmla="*/ 2 h 190"/>
                <a:gd name="T6" fmla="*/ 16 w 193"/>
                <a:gd name="T7" fmla="*/ 0 h 190"/>
                <a:gd name="T8" fmla="*/ 25 w 193"/>
                <a:gd name="T9" fmla="*/ 0 h 190"/>
                <a:gd name="T10" fmla="*/ 33 w 193"/>
                <a:gd name="T11" fmla="*/ 0 h 190"/>
                <a:gd name="T12" fmla="*/ 43 w 193"/>
                <a:gd name="T13" fmla="*/ 0 h 190"/>
                <a:gd name="T14" fmla="*/ 51 w 193"/>
                <a:gd name="T15" fmla="*/ 0 h 190"/>
                <a:gd name="T16" fmla="*/ 63 w 193"/>
                <a:gd name="T17" fmla="*/ 0 h 190"/>
                <a:gd name="T18" fmla="*/ 73 w 193"/>
                <a:gd name="T19" fmla="*/ 2 h 190"/>
                <a:gd name="T20" fmla="*/ 83 w 193"/>
                <a:gd name="T21" fmla="*/ 5 h 190"/>
                <a:gd name="T22" fmla="*/ 93 w 193"/>
                <a:gd name="T23" fmla="*/ 7 h 190"/>
                <a:gd name="T24" fmla="*/ 105 w 193"/>
                <a:gd name="T25" fmla="*/ 13 h 190"/>
                <a:gd name="T26" fmla="*/ 113 w 193"/>
                <a:gd name="T27" fmla="*/ 17 h 190"/>
                <a:gd name="T28" fmla="*/ 125 w 193"/>
                <a:gd name="T29" fmla="*/ 25 h 190"/>
                <a:gd name="T30" fmla="*/ 133 w 193"/>
                <a:gd name="T31" fmla="*/ 32 h 190"/>
                <a:gd name="T32" fmla="*/ 142 w 193"/>
                <a:gd name="T33" fmla="*/ 42 h 190"/>
                <a:gd name="T34" fmla="*/ 148 w 193"/>
                <a:gd name="T35" fmla="*/ 53 h 190"/>
                <a:gd name="T36" fmla="*/ 157 w 193"/>
                <a:gd name="T37" fmla="*/ 65 h 190"/>
                <a:gd name="T38" fmla="*/ 162 w 193"/>
                <a:gd name="T39" fmla="*/ 78 h 190"/>
                <a:gd name="T40" fmla="*/ 168 w 193"/>
                <a:gd name="T41" fmla="*/ 92 h 190"/>
                <a:gd name="T42" fmla="*/ 173 w 193"/>
                <a:gd name="T43" fmla="*/ 105 h 190"/>
                <a:gd name="T44" fmla="*/ 178 w 193"/>
                <a:gd name="T45" fmla="*/ 118 h 190"/>
                <a:gd name="T46" fmla="*/ 182 w 193"/>
                <a:gd name="T47" fmla="*/ 132 h 190"/>
                <a:gd name="T48" fmla="*/ 183 w 193"/>
                <a:gd name="T49" fmla="*/ 143 h 190"/>
                <a:gd name="T50" fmla="*/ 187 w 193"/>
                <a:gd name="T51" fmla="*/ 155 h 190"/>
                <a:gd name="T52" fmla="*/ 190 w 193"/>
                <a:gd name="T53" fmla="*/ 165 h 190"/>
                <a:gd name="T54" fmla="*/ 192 w 193"/>
                <a:gd name="T55" fmla="*/ 172 h 190"/>
                <a:gd name="T56" fmla="*/ 192 w 193"/>
                <a:gd name="T57" fmla="*/ 178 h 190"/>
                <a:gd name="T58" fmla="*/ 192 w 193"/>
                <a:gd name="T59" fmla="*/ 182 h 190"/>
                <a:gd name="T60" fmla="*/ 193 w 193"/>
                <a:gd name="T61" fmla="*/ 185 h 190"/>
                <a:gd name="T62" fmla="*/ 185 w 193"/>
                <a:gd name="T63" fmla="*/ 190 h 190"/>
                <a:gd name="T64" fmla="*/ 165 w 193"/>
                <a:gd name="T65" fmla="*/ 127 h 190"/>
                <a:gd name="T66" fmla="*/ 168 w 193"/>
                <a:gd name="T67" fmla="*/ 112 h 190"/>
                <a:gd name="T68" fmla="*/ 135 w 193"/>
                <a:gd name="T69" fmla="*/ 53 h 190"/>
                <a:gd name="T70" fmla="*/ 120 w 193"/>
                <a:gd name="T71" fmla="*/ 53 h 190"/>
                <a:gd name="T72" fmla="*/ 78 w 193"/>
                <a:gd name="T73" fmla="*/ 15 h 190"/>
                <a:gd name="T74" fmla="*/ 50 w 193"/>
                <a:gd name="T75" fmla="*/ 15 h 190"/>
                <a:gd name="T76" fmla="*/ 5 w 193"/>
                <a:gd name="T77" fmla="*/ 20 h 190"/>
                <a:gd name="T78" fmla="*/ 0 w 193"/>
                <a:gd name="T79" fmla="*/ 5 h 190"/>
                <a:gd name="T80" fmla="*/ 0 w 193"/>
                <a:gd name="T81" fmla="*/ 5 h 1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3"/>
                <a:gd name="T124" fmla="*/ 0 h 190"/>
                <a:gd name="T125" fmla="*/ 193 w 193"/>
                <a:gd name="T126" fmla="*/ 190 h 1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3" h="190">
                  <a:moveTo>
                    <a:pt x="0" y="5"/>
                  </a:moveTo>
                  <a:lnTo>
                    <a:pt x="3" y="3"/>
                  </a:lnTo>
                  <a:lnTo>
                    <a:pt x="10" y="2"/>
                  </a:lnTo>
                  <a:lnTo>
                    <a:pt x="16" y="0"/>
                  </a:lnTo>
                  <a:lnTo>
                    <a:pt x="25" y="0"/>
                  </a:lnTo>
                  <a:lnTo>
                    <a:pt x="33" y="0"/>
                  </a:lnTo>
                  <a:lnTo>
                    <a:pt x="43" y="0"/>
                  </a:lnTo>
                  <a:lnTo>
                    <a:pt x="51" y="0"/>
                  </a:lnTo>
                  <a:lnTo>
                    <a:pt x="63" y="0"/>
                  </a:lnTo>
                  <a:lnTo>
                    <a:pt x="73" y="2"/>
                  </a:lnTo>
                  <a:lnTo>
                    <a:pt x="83" y="5"/>
                  </a:lnTo>
                  <a:lnTo>
                    <a:pt x="93" y="7"/>
                  </a:lnTo>
                  <a:lnTo>
                    <a:pt x="105" y="13"/>
                  </a:lnTo>
                  <a:lnTo>
                    <a:pt x="113" y="17"/>
                  </a:lnTo>
                  <a:lnTo>
                    <a:pt x="125" y="25"/>
                  </a:lnTo>
                  <a:lnTo>
                    <a:pt x="133" y="32"/>
                  </a:lnTo>
                  <a:lnTo>
                    <a:pt x="142" y="42"/>
                  </a:lnTo>
                  <a:lnTo>
                    <a:pt x="148" y="53"/>
                  </a:lnTo>
                  <a:lnTo>
                    <a:pt x="157" y="65"/>
                  </a:lnTo>
                  <a:lnTo>
                    <a:pt x="162" y="78"/>
                  </a:lnTo>
                  <a:lnTo>
                    <a:pt x="168" y="92"/>
                  </a:lnTo>
                  <a:lnTo>
                    <a:pt x="173" y="105"/>
                  </a:lnTo>
                  <a:lnTo>
                    <a:pt x="178" y="118"/>
                  </a:lnTo>
                  <a:lnTo>
                    <a:pt x="182" y="132"/>
                  </a:lnTo>
                  <a:lnTo>
                    <a:pt x="183" y="143"/>
                  </a:lnTo>
                  <a:lnTo>
                    <a:pt x="187" y="155"/>
                  </a:lnTo>
                  <a:lnTo>
                    <a:pt x="190" y="165"/>
                  </a:lnTo>
                  <a:lnTo>
                    <a:pt x="192" y="172"/>
                  </a:lnTo>
                  <a:lnTo>
                    <a:pt x="192" y="178"/>
                  </a:lnTo>
                  <a:lnTo>
                    <a:pt x="192" y="182"/>
                  </a:lnTo>
                  <a:lnTo>
                    <a:pt x="193" y="185"/>
                  </a:lnTo>
                  <a:lnTo>
                    <a:pt x="185" y="190"/>
                  </a:lnTo>
                  <a:lnTo>
                    <a:pt x="165" y="127"/>
                  </a:lnTo>
                  <a:lnTo>
                    <a:pt x="168" y="112"/>
                  </a:lnTo>
                  <a:lnTo>
                    <a:pt x="135" y="53"/>
                  </a:lnTo>
                  <a:lnTo>
                    <a:pt x="120" y="53"/>
                  </a:lnTo>
                  <a:lnTo>
                    <a:pt x="78" y="15"/>
                  </a:lnTo>
                  <a:lnTo>
                    <a:pt x="50" y="15"/>
                  </a:lnTo>
                  <a:lnTo>
                    <a:pt x="5" y="20"/>
                  </a:lnTo>
                  <a:lnTo>
                    <a:pt x="0" y="5"/>
                  </a:lnTo>
                  <a:close/>
                </a:path>
              </a:pathLst>
            </a:custGeom>
            <a:solidFill>
              <a:srgbClr val="9CB366"/>
            </a:solidFill>
            <a:ln w="9525">
              <a:noFill/>
              <a:round/>
              <a:headEnd/>
              <a:tailEnd/>
            </a:ln>
          </p:spPr>
          <p:txBody>
            <a:bodyPr/>
            <a:lstStyle/>
            <a:p>
              <a:endParaRPr lang="en-US"/>
            </a:p>
          </p:txBody>
        </p:sp>
        <p:sp>
          <p:nvSpPr>
            <p:cNvPr id="27794" name="Freeform 146"/>
            <p:cNvSpPr>
              <a:spLocks/>
            </p:cNvSpPr>
            <p:nvPr/>
          </p:nvSpPr>
          <p:spPr bwMode="auto">
            <a:xfrm>
              <a:off x="1494" y="2898"/>
              <a:ext cx="254" cy="222"/>
            </a:xfrm>
            <a:custGeom>
              <a:avLst/>
              <a:gdLst>
                <a:gd name="T0" fmla="*/ 28 w 149"/>
                <a:gd name="T1" fmla="*/ 27 h 130"/>
                <a:gd name="T2" fmla="*/ 80 w 149"/>
                <a:gd name="T3" fmla="*/ 25 h 130"/>
                <a:gd name="T4" fmla="*/ 139 w 149"/>
                <a:gd name="T5" fmla="*/ 127 h 130"/>
                <a:gd name="T6" fmla="*/ 149 w 149"/>
                <a:gd name="T7" fmla="*/ 130 h 130"/>
                <a:gd name="T8" fmla="*/ 127 w 149"/>
                <a:gd name="T9" fmla="*/ 77 h 130"/>
                <a:gd name="T10" fmla="*/ 115 w 149"/>
                <a:gd name="T11" fmla="*/ 60 h 130"/>
                <a:gd name="T12" fmla="*/ 107 w 149"/>
                <a:gd name="T13" fmla="*/ 27 h 130"/>
                <a:gd name="T14" fmla="*/ 57 w 149"/>
                <a:gd name="T15" fmla="*/ 0 h 130"/>
                <a:gd name="T16" fmla="*/ 37 w 149"/>
                <a:gd name="T17" fmla="*/ 7 h 130"/>
                <a:gd name="T18" fmla="*/ 0 w 149"/>
                <a:gd name="T19" fmla="*/ 0 h 130"/>
                <a:gd name="T20" fmla="*/ 28 w 149"/>
                <a:gd name="T21" fmla="*/ 27 h 130"/>
                <a:gd name="T22" fmla="*/ 28 w 149"/>
                <a:gd name="T23" fmla="*/ 27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30"/>
                <a:gd name="T38" fmla="*/ 149 w 149"/>
                <a:gd name="T39" fmla="*/ 130 h 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30">
                  <a:moveTo>
                    <a:pt x="28" y="27"/>
                  </a:moveTo>
                  <a:lnTo>
                    <a:pt x="80" y="25"/>
                  </a:lnTo>
                  <a:lnTo>
                    <a:pt x="139" y="127"/>
                  </a:lnTo>
                  <a:lnTo>
                    <a:pt x="149" y="130"/>
                  </a:lnTo>
                  <a:lnTo>
                    <a:pt x="127" y="77"/>
                  </a:lnTo>
                  <a:lnTo>
                    <a:pt x="115" y="60"/>
                  </a:lnTo>
                  <a:lnTo>
                    <a:pt x="107" y="27"/>
                  </a:lnTo>
                  <a:lnTo>
                    <a:pt x="57" y="0"/>
                  </a:lnTo>
                  <a:lnTo>
                    <a:pt x="37" y="7"/>
                  </a:lnTo>
                  <a:lnTo>
                    <a:pt x="0" y="0"/>
                  </a:lnTo>
                  <a:lnTo>
                    <a:pt x="28" y="27"/>
                  </a:lnTo>
                  <a:close/>
                </a:path>
              </a:pathLst>
            </a:custGeom>
            <a:solidFill>
              <a:srgbClr val="635E1A"/>
            </a:solidFill>
            <a:ln w="9525">
              <a:noFill/>
              <a:round/>
              <a:headEnd/>
              <a:tailEnd/>
            </a:ln>
          </p:spPr>
          <p:txBody>
            <a:bodyPr/>
            <a:lstStyle/>
            <a:p>
              <a:endParaRPr lang="en-US"/>
            </a:p>
          </p:txBody>
        </p:sp>
        <p:sp>
          <p:nvSpPr>
            <p:cNvPr id="27795" name="Freeform 147"/>
            <p:cNvSpPr>
              <a:spLocks/>
            </p:cNvSpPr>
            <p:nvPr/>
          </p:nvSpPr>
          <p:spPr bwMode="auto">
            <a:xfrm>
              <a:off x="1362" y="2847"/>
              <a:ext cx="288" cy="307"/>
            </a:xfrm>
            <a:custGeom>
              <a:avLst/>
              <a:gdLst>
                <a:gd name="T0" fmla="*/ 37 w 169"/>
                <a:gd name="T1" fmla="*/ 0 h 180"/>
                <a:gd name="T2" fmla="*/ 80 w 169"/>
                <a:gd name="T3" fmla="*/ 32 h 180"/>
                <a:gd name="T4" fmla="*/ 147 w 169"/>
                <a:gd name="T5" fmla="*/ 127 h 180"/>
                <a:gd name="T6" fmla="*/ 169 w 169"/>
                <a:gd name="T7" fmla="*/ 174 h 180"/>
                <a:gd name="T8" fmla="*/ 124 w 169"/>
                <a:gd name="T9" fmla="*/ 180 h 180"/>
                <a:gd name="T10" fmla="*/ 0 w 169"/>
                <a:gd name="T11" fmla="*/ 52 h 180"/>
                <a:gd name="T12" fmla="*/ 37 w 169"/>
                <a:gd name="T13" fmla="*/ 0 h 180"/>
                <a:gd name="T14" fmla="*/ 37 w 169"/>
                <a:gd name="T15" fmla="*/ 0 h 180"/>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80"/>
                <a:gd name="T26" fmla="*/ 169 w 169"/>
                <a:gd name="T27" fmla="*/ 180 h 1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80">
                  <a:moveTo>
                    <a:pt x="37" y="0"/>
                  </a:moveTo>
                  <a:lnTo>
                    <a:pt x="80" y="32"/>
                  </a:lnTo>
                  <a:lnTo>
                    <a:pt x="147" y="127"/>
                  </a:lnTo>
                  <a:lnTo>
                    <a:pt x="169" y="174"/>
                  </a:lnTo>
                  <a:lnTo>
                    <a:pt x="124" y="180"/>
                  </a:lnTo>
                  <a:lnTo>
                    <a:pt x="0" y="52"/>
                  </a:lnTo>
                  <a:lnTo>
                    <a:pt x="37" y="0"/>
                  </a:lnTo>
                  <a:close/>
                </a:path>
              </a:pathLst>
            </a:custGeom>
            <a:solidFill>
              <a:srgbClr val="8A964D"/>
            </a:solidFill>
            <a:ln w="9525">
              <a:noFill/>
              <a:round/>
              <a:headEnd/>
              <a:tailEnd/>
            </a:ln>
          </p:spPr>
          <p:txBody>
            <a:bodyPr/>
            <a:lstStyle/>
            <a:p>
              <a:endParaRPr lang="en-US"/>
            </a:p>
          </p:txBody>
        </p:sp>
        <p:sp>
          <p:nvSpPr>
            <p:cNvPr id="27796" name="Freeform 148"/>
            <p:cNvSpPr>
              <a:spLocks/>
            </p:cNvSpPr>
            <p:nvPr/>
          </p:nvSpPr>
          <p:spPr bwMode="auto">
            <a:xfrm>
              <a:off x="1383" y="2799"/>
              <a:ext cx="288" cy="355"/>
            </a:xfrm>
            <a:custGeom>
              <a:avLst/>
              <a:gdLst>
                <a:gd name="T0" fmla="*/ 33 w 169"/>
                <a:gd name="T1" fmla="*/ 0 h 208"/>
                <a:gd name="T2" fmla="*/ 103 w 169"/>
                <a:gd name="T3" fmla="*/ 88 h 208"/>
                <a:gd name="T4" fmla="*/ 108 w 169"/>
                <a:gd name="T5" fmla="*/ 108 h 208"/>
                <a:gd name="T6" fmla="*/ 169 w 169"/>
                <a:gd name="T7" fmla="*/ 195 h 208"/>
                <a:gd name="T8" fmla="*/ 164 w 169"/>
                <a:gd name="T9" fmla="*/ 208 h 208"/>
                <a:gd name="T10" fmla="*/ 132 w 169"/>
                <a:gd name="T11" fmla="*/ 178 h 208"/>
                <a:gd name="T12" fmla="*/ 125 w 169"/>
                <a:gd name="T13" fmla="*/ 153 h 208"/>
                <a:gd name="T14" fmla="*/ 87 w 169"/>
                <a:gd name="T15" fmla="*/ 113 h 208"/>
                <a:gd name="T16" fmla="*/ 55 w 169"/>
                <a:gd name="T17" fmla="*/ 58 h 208"/>
                <a:gd name="T18" fmla="*/ 10 w 169"/>
                <a:gd name="T19" fmla="*/ 42 h 208"/>
                <a:gd name="T20" fmla="*/ 0 w 169"/>
                <a:gd name="T21" fmla="*/ 12 h 208"/>
                <a:gd name="T22" fmla="*/ 33 w 169"/>
                <a:gd name="T23" fmla="*/ 0 h 208"/>
                <a:gd name="T24" fmla="*/ 33 w 169"/>
                <a:gd name="T25" fmla="*/ 0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208"/>
                <a:gd name="T41" fmla="*/ 169 w 169"/>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208">
                  <a:moveTo>
                    <a:pt x="33" y="0"/>
                  </a:moveTo>
                  <a:lnTo>
                    <a:pt x="103" y="88"/>
                  </a:lnTo>
                  <a:lnTo>
                    <a:pt x="108" y="108"/>
                  </a:lnTo>
                  <a:lnTo>
                    <a:pt x="169" y="195"/>
                  </a:lnTo>
                  <a:lnTo>
                    <a:pt x="164" y="208"/>
                  </a:lnTo>
                  <a:lnTo>
                    <a:pt x="132" y="178"/>
                  </a:lnTo>
                  <a:lnTo>
                    <a:pt x="125" y="153"/>
                  </a:lnTo>
                  <a:lnTo>
                    <a:pt x="87" y="113"/>
                  </a:lnTo>
                  <a:lnTo>
                    <a:pt x="55" y="58"/>
                  </a:lnTo>
                  <a:lnTo>
                    <a:pt x="10" y="42"/>
                  </a:lnTo>
                  <a:lnTo>
                    <a:pt x="0" y="12"/>
                  </a:lnTo>
                  <a:lnTo>
                    <a:pt x="33" y="0"/>
                  </a:lnTo>
                  <a:close/>
                </a:path>
              </a:pathLst>
            </a:custGeom>
            <a:solidFill>
              <a:srgbClr val="9CB366"/>
            </a:solidFill>
            <a:ln w="9525">
              <a:noFill/>
              <a:round/>
              <a:headEnd/>
              <a:tailEnd/>
            </a:ln>
          </p:spPr>
          <p:txBody>
            <a:bodyPr/>
            <a:lstStyle/>
            <a:p>
              <a:endParaRPr lang="en-US"/>
            </a:p>
          </p:txBody>
        </p:sp>
        <p:sp>
          <p:nvSpPr>
            <p:cNvPr id="27797" name="Freeform 149"/>
            <p:cNvSpPr>
              <a:spLocks/>
            </p:cNvSpPr>
            <p:nvPr/>
          </p:nvSpPr>
          <p:spPr bwMode="auto">
            <a:xfrm>
              <a:off x="1258" y="2872"/>
              <a:ext cx="355" cy="336"/>
            </a:xfrm>
            <a:custGeom>
              <a:avLst/>
              <a:gdLst>
                <a:gd name="T0" fmla="*/ 0 w 208"/>
                <a:gd name="T1" fmla="*/ 50 h 197"/>
                <a:gd name="T2" fmla="*/ 35 w 208"/>
                <a:gd name="T3" fmla="*/ 0 h 197"/>
                <a:gd name="T4" fmla="*/ 81 w 208"/>
                <a:gd name="T5" fmla="*/ 32 h 197"/>
                <a:gd name="T6" fmla="*/ 140 w 208"/>
                <a:gd name="T7" fmla="*/ 69 h 197"/>
                <a:gd name="T8" fmla="*/ 146 w 208"/>
                <a:gd name="T9" fmla="*/ 110 h 197"/>
                <a:gd name="T10" fmla="*/ 165 w 208"/>
                <a:gd name="T11" fmla="*/ 110 h 197"/>
                <a:gd name="T12" fmla="*/ 206 w 208"/>
                <a:gd name="T13" fmla="*/ 165 h 197"/>
                <a:gd name="T14" fmla="*/ 208 w 208"/>
                <a:gd name="T15" fmla="*/ 194 h 197"/>
                <a:gd name="T16" fmla="*/ 163 w 208"/>
                <a:gd name="T17" fmla="*/ 197 h 197"/>
                <a:gd name="T18" fmla="*/ 0 w 208"/>
                <a:gd name="T19" fmla="*/ 50 h 197"/>
                <a:gd name="T20" fmla="*/ 0 w 208"/>
                <a:gd name="T21" fmla="*/ 50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97"/>
                <a:gd name="T35" fmla="*/ 208 w 208"/>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97">
                  <a:moveTo>
                    <a:pt x="0" y="50"/>
                  </a:moveTo>
                  <a:lnTo>
                    <a:pt x="35" y="0"/>
                  </a:lnTo>
                  <a:lnTo>
                    <a:pt x="81" y="32"/>
                  </a:lnTo>
                  <a:lnTo>
                    <a:pt x="140" y="69"/>
                  </a:lnTo>
                  <a:lnTo>
                    <a:pt x="146" y="110"/>
                  </a:lnTo>
                  <a:lnTo>
                    <a:pt x="165" y="110"/>
                  </a:lnTo>
                  <a:lnTo>
                    <a:pt x="206" y="165"/>
                  </a:lnTo>
                  <a:lnTo>
                    <a:pt x="208" y="194"/>
                  </a:lnTo>
                  <a:lnTo>
                    <a:pt x="163" y="197"/>
                  </a:lnTo>
                  <a:lnTo>
                    <a:pt x="0" y="50"/>
                  </a:lnTo>
                  <a:close/>
                </a:path>
              </a:pathLst>
            </a:custGeom>
            <a:solidFill>
              <a:srgbClr val="757833"/>
            </a:solidFill>
            <a:ln w="9525">
              <a:noFill/>
              <a:round/>
              <a:headEnd/>
              <a:tailEnd/>
            </a:ln>
          </p:spPr>
          <p:txBody>
            <a:bodyPr/>
            <a:lstStyle/>
            <a:p>
              <a:endParaRPr lang="en-US"/>
            </a:p>
          </p:txBody>
        </p:sp>
        <p:sp>
          <p:nvSpPr>
            <p:cNvPr id="27798" name="Freeform 150"/>
            <p:cNvSpPr>
              <a:spLocks/>
            </p:cNvSpPr>
            <p:nvPr/>
          </p:nvSpPr>
          <p:spPr bwMode="auto">
            <a:xfrm>
              <a:off x="1226" y="2953"/>
              <a:ext cx="370" cy="349"/>
            </a:xfrm>
            <a:custGeom>
              <a:avLst/>
              <a:gdLst>
                <a:gd name="T0" fmla="*/ 124 w 217"/>
                <a:gd name="T1" fmla="*/ 183 h 205"/>
                <a:gd name="T2" fmla="*/ 155 w 217"/>
                <a:gd name="T3" fmla="*/ 205 h 205"/>
                <a:gd name="T4" fmla="*/ 217 w 217"/>
                <a:gd name="T5" fmla="*/ 172 h 205"/>
                <a:gd name="T6" fmla="*/ 195 w 217"/>
                <a:gd name="T7" fmla="*/ 122 h 205"/>
                <a:gd name="T8" fmla="*/ 180 w 217"/>
                <a:gd name="T9" fmla="*/ 118 h 205"/>
                <a:gd name="T10" fmla="*/ 135 w 217"/>
                <a:gd name="T11" fmla="*/ 48 h 205"/>
                <a:gd name="T12" fmla="*/ 112 w 217"/>
                <a:gd name="T13" fmla="*/ 40 h 205"/>
                <a:gd name="T14" fmla="*/ 100 w 217"/>
                <a:gd name="T15" fmla="*/ 10 h 205"/>
                <a:gd name="T16" fmla="*/ 52 w 217"/>
                <a:gd name="T17" fmla="*/ 12 h 205"/>
                <a:gd name="T18" fmla="*/ 19 w 217"/>
                <a:gd name="T19" fmla="*/ 0 h 205"/>
                <a:gd name="T20" fmla="*/ 0 w 217"/>
                <a:gd name="T21" fmla="*/ 70 h 205"/>
                <a:gd name="T22" fmla="*/ 124 w 217"/>
                <a:gd name="T23" fmla="*/ 183 h 205"/>
                <a:gd name="T24" fmla="*/ 124 w 217"/>
                <a:gd name="T25" fmla="*/ 183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7"/>
                <a:gd name="T40" fmla="*/ 0 h 205"/>
                <a:gd name="T41" fmla="*/ 217 w 217"/>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7" h="205">
                  <a:moveTo>
                    <a:pt x="124" y="183"/>
                  </a:moveTo>
                  <a:lnTo>
                    <a:pt x="155" y="205"/>
                  </a:lnTo>
                  <a:lnTo>
                    <a:pt x="217" y="172"/>
                  </a:lnTo>
                  <a:lnTo>
                    <a:pt x="195" y="122"/>
                  </a:lnTo>
                  <a:lnTo>
                    <a:pt x="180" y="118"/>
                  </a:lnTo>
                  <a:lnTo>
                    <a:pt x="135" y="48"/>
                  </a:lnTo>
                  <a:lnTo>
                    <a:pt x="112" y="40"/>
                  </a:lnTo>
                  <a:lnTo>
                    <a:pt x="100" y="10"/>
                  </a:lnTo>
                  <a:lnTo>
                    <a:pt x="52" y="12"/>
                  </a:lnTo>
                  <a:lnTo>
                    <a:pt x="19" y="0"/>
                  </a:lnTo>
                  <a:lnTo>
                    <a:pt x="0" y="70"/>
                  </a:lnTo>
                  <a:lnTo>
                    <a:pt x="124" y="183"/>
                  </a:lnTo>
                  <a:close/>
                </a:path>
              </a:pathLst>
            </a:custGeom>
            <a:solidFill>
              <a:srgbClr val="635E1A"/>
            </a:solidFill>
            <a:ln w="9525">
              <a:noFill/>
              <a:round/>
              <a:headEnd/>
              <a:tailEnd/>
            </a:ln>
          </p:spPr>
          <p:txBody>
            <a:bodyPr/>
            <a:lstStyle/>
            <a:p>
              <a:endParaRPr lang="en-US"/>
            </a:p>
          </p:txBody>
        </p:sp>
        <p:sp>
          <p:nvSpPr>
            <p:cNvPr id="27799" name="Freeform 151"/>
            <p:cNvSpPr>
              <a:spLocks/>
            </p:cNvSpPr>
            <p:nvPr/>
          </p:nvSpPr>
          <p:spPr bwMode="auto">
            <a:xfrm>
              <a:off x="1748" y="3123"/>
              <a:ext cx="94" cy="89"/>
            </a:xfrm>
            <a:custGeom>
              <a:avLst/>
              <a:gdLst>
                <a:gd name="T0" fmla="*/ 0 w 55"/>
                <a:gd name="T1" fmla="*/ 25 h 52"/>
                <a:gd name="T2" fmla="*/ 8 w 55"/>
                <a:gd name="T3" fmla="*/ 12 h 52"/>
                <a:gd name="T4" fmla="*/ 31 w 55"/>
                <a:gd name="T5" fmla="*/ 0 h 52"/>
                <a:gd name="T6" fmla="*/ 48 w 55"/>
                <a:gd name="T7" fmla="*/ 7 h 52"/>
                <a:gd name="T8" fmla="*/ 31 w 55"/>
                <a:gd name="T9" fmla="*/ 13 h 52"/>
                <a:gd name="T10" fmla="*/ 55 w 55"/>
                <a:gd name="T11" fmla="*/ 23 h 52"/>
                <a:gd name="T12" fmla="*/ 50 w 55"/>
                <a:gd name="T13" fmla="*/ 35 h 52"/>
                <a:gd name="T14" fmla="*/ 38 w 55"/>
                <a:gd name="T15" fmla="*/ 32 h 52"/>
                <a:gd name="T16" fmla="*/ 38 w 55"/>
                <a:gd name="T17" fmla="*/ 37 h 52"/>
                <a:gd name="T18" fmla="*/ 30 w 55"/>
                <a:gd name="T19" fmla="*/ 37 h 52"/>
                <a:gd name="T20" fmla="*/ 16 w 55"/>
                <a:gd name="T21" fmla="*/ 52 h 52"/>
                <a:gd name="T22" fmla="*/ 0 w 55"/>
                <a:gd name="T23" fmla="*/ 25 h 52"/>
                <a:gd name="T24" fmla="*/ 0 w 55"/>
                <a:gd name="T25" fmla="*/ 25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52"/>
                <a:gd name="T41" fmla="*/ 55 w 55"/>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52">
                  <a:moveTo>
                    <a:pt x="0" y="25"/>
                  </a:moveTo>
                  <a:lnTo>
                    <a:pt x="8" y="12"/>
                  </a:lnTo>
                  <a:lnTo>
                    <a:pt x="31" y="0"/>
                  </a:lnTo>
                  <a:lnTo>
                    <a:pt x="48" y="7"/>
                  </a:lnTo>
                  <a:lnTo>
                    <a:pt x="31" y="13"/>
                  </a:lnTo>
                  <a:lnTo>
                    <a:pt x="55" y="23"/>
                  </a:lnTo>
                  <a:lnTo>
                    <a:pt x="50" y="35"/>
                  </a:lnTo>
                  <a:lnTo>
                    <a:pt x="38" y="32"/>
                  </a:lnTo>
                  <a:lnTo>
                    <a:pt x="38" y="37"/>
                  </a:lnTo>
                  <a:lnTo>
                    <a:pt x="30" y="37"/>
                  </a:lnTo>
                  <a:lnTo>
                    <a:pt x="16" y="52"/>
                  </a:lnTo>
                  <a:lnTo>
                    <a:pt x="0" y="25"/>
                  </a:lnTo>
                  <a:close/>
                </a:path>
              </a:pathLst>
            </a:custGeom>
            <a:solidFill>
              <a:srgbClr val="CC804D"/>
            </a:solidFill>
            <a:ln w="9525">
              <a:noFill/>
              <a:round/>
              <a:headEnd/>
              <a:tailEnd/>
            </a:ln>
          </p:spPr>
          <p:txBody>
            <a:bodyPr/>
            <a:lstStyle/>
            <a:p>
              <a:endParaRPr lang="en-US"/>
            </a:p>
          </p:txBody>
        </p:sp>
        <p:sp>
          <p:nvSpPr>
            <p:cNvPr id="27800" name="Freeform 152"/>
            <p:cNvSpPr>
              <a:spLocks/>
            </p:cNvSpPr>
            <p:nvPr/>
          </p:nvSpPr>
          <p:spPr bwMode="auto">
            <a:xfrm>
              <a:off x="1275" y="3009"/>
              <a:ext cx="495" cy="242"/>
            </a:xfrm>
            <a:custGeom>
              <a:avLst/>
              <a:gdLst>
                <a:gd name="T0" fmla="*/ 10 w 290"/>
                <a:gd name="T1" fmla="*/ 7 h 142"/>
                <a:gd name="T2" fmla="*/ 25 w 290"/>
                <a:gd name="T3" fmla="*/ 0 h 142"/>
                <a:gd name="T4" fmla="*/ 106 w 290"/>
                <a:gd name="T5" fmla="*/ 62 h 142"/>
                <a:gd name="T6" fmla="*/ 156 w 290"/>
                <a:gd name="T7" fmla="*/ 109 h 142"/>
                <a:gd name="T8" fmla="*/ 225 w 290"/>
                <a:gd name="T9" fmla="*/ 102 h 142"/>
                <a:gd name="T10" fmla="*/ 285 w 290"/>
                <a:gd name="T11" fmla="*/ 94 h 142"/>
                <a:gd name="T12" fmla="*/ 290 w 290"/>
                <a:gd name="T13" fmla="*/ 102 h 142"/>
                <a:gd name="T14" fmla="*/ 277 w 290"/>
                <a:gd name="T15" fmla="*/ 115 h 142"/>
                <a:gd name="T16" fmla="*/ 180 w 290"/>
                <a:gd name="T17" fmla="*/ 142 h 142"/>
                <a:gd name="T18" fmla="*/ 85 w 290"/>
                <a:gd name="T19" fmla="*/ 122 h 142"/>
                <a:gd name="T20" fmla="*/ 0 w 290"/>
                <a:gd name="T21" fmla="*/ 42 h 142"/>
                <a:gd name="T22" fmla="*/ 10 w 290"/>
                <a:gd name="T23" fmla="*/ 7 h 142"/>
                <a:gd name="T24" fmla="*/ 10 w 290"/>
                <a:gd name="T25" fmla="*/ 7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0"/>
                <a:gd name="T40" fmla="*/ 0 h 142"/>
                <a:gd name="T41" fmla="*/ 290 w 290"/>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0" h="142">
                  <a:moveTo>
                    <a:pt x="10" y="7"/>
                  </a:moveTo>
                  <a:lnTo>
                    <a:pt x="25" y="0"/>
                  </a:lnTo>
                  <a:lnTo>
                    <a:pt x="106" y="62"/>
                  </a:lnTo>
                  <a:lnTo>
                    <a:pt x="156" y="109"/>
                  </a:lnTo>
                  <a:lnTo>
                    <a:pt x="225" y="102"/>
                  </a:lnTo>
                  <a:lnTo>
                    <a:pt x="285" y="94"/>
                  </a:lnTo>
                  <a:lnTo>
                    <a:pt x="290" y="102"/>
                  </a:lnTo>
                  <a:lnTo>
                    <a:pt x="277" y="115"/>
                  </a:lnTo>
                  <a:lnTo>
                    <a:pt x="180" y="142"/>
                  </a:lnTo>
                  <a:lnTo>
                    <a:pt x="85" y="122"/>
                  </a:lnTo>
                  <a:lnTo>
                    <a:pt x="0" y="42"/>
                  </a:lnTo>
                  <a:lnTo>
                    <a:pt x="10" y="7"/>
                  </a:lnTo>
                  <a:close/>
                </a:path>
              </a:pathLst>
            </a:custGeom>
            <a:solidFill>
              <a:srgbClr val="8A964D"/>
            </a:solidFill>
            <a:ln w="9525">
              <a:noFill/>
              <a:round/>
              <a:headEnd/>
              <a:tailEnd/>
            </a:ln>
          </p:spPr>
          <p:txBody>
            <a:bodyPr/>
            <a:lstStyle/>
            <a:p>
              <a:endParaRPr lang="en-US"/>
            </a:p>
          </p:txBody>
        </p:sp>
        <p:sp>
          <p:nvSpPr>
            <p:cNvPr id="27801" name="Freeform 153"/>
            <p:cNvSpPr>
              <a:spLocks/>
            </p:cNvSpPr>
            <p:nvPr/>
          </p:nvSpPr>
          <p:spPr bwMode="auto">
            <a:xfrm>
              <a:off x="1314" y="3007"/>
              <a:ext cx="452" cy="210"/>
            </a:xfrm>
            <a:custGeom>
              <a:avLst/>
              <a:gdLst>
                <a:gd name="T0" fmla="*/ 35 w 265"/>
                <a:gd name="T1" fmla="*/ 5 h 123"/>
                <a:gd name="T2" fmla="*/ 133 w 265"/>
                <a:gd name="T3" fmla="*/ 108 h 123"/>
                <a:gd name="T4" fmla="*/ 254 w 265"/>
                <a:gd name="T5" fmla="*/ 90 h 123"/>
                <a:gd name="T6" fmla="*/ 265 w 265"/>
                <a:gd name="T7" fmla="*/ 95 h 123"/>
                <a:gd name="T8" fmla="*/ 217 w 265"/>
                <a:gd name="T9" fmla="*/ 110 h 123"/>
                <a:gd name="T10" fmla="*/ 202 w 265"/>
                <a:gd name="T11" fmla="*/ 105 h 123"/>
                <a:gd name="T12" fmla="*/ 153 w 265"/>
                <a:gd name="T13" fmla="*/ 123 h 123"/>
                <a:gd name="T14" fmla="*/ 97 w 265"/>
                <a:gd name="T15" fmla="*/ 100 h 123"/>
                <a:gd name="T16" fmla="*/ 85 w 265"/>
                <a:gd name="T17" fmla="*/ 70 h 123"/>
                <a:gd name="T18" fmla="*/ 32 w 265"/>
                <a:gd name="T19" fmla="*/ 45 h 123"/>
                <a:gd name="T20" fmla="*/ 0 w 265"/>
                <a:gd name="T21" fmla="*/ 0 h 123"/>
                <a:gd name="T22" fmla="*/ 35 w 265"/>
                <a:gd name="T23" fmla="*/ 5 h 123"/>
                <a:gd name="T24" fmla="*/ 35 w 265"/>
                <a:gd name="T25" fmla="*/ 5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123"/>
                <a:gd name="T41" fmla="*/ 265 w 265"/>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123">
                  <a:moveTo>
                    <a:pt x="35" y="5"/>
                  </a:moveTo>
                  <a:lnTo>
                    <a:pt x="133" y="108"/>
                  </a:lnTo>
                  <a:lnTo>
                    <a:pt x="254" y="90"/>
                  </a:lnTo>
                  <a:lnTo>
                    <a:pt x="265" y="95"/>
                  </a:lnTo>
                  <a:lnTo>
                    <a:pt x="217" y="110"/>
                  </a:lnTo>
                  <a:lnTo>
                    <a:pt x="202" y="105"/>
                  </a:lnTo>
                  <a:lnTo>
                    <a:pt x="153" y="123"/>
                  </a:lnTo>
                  <a:lnTo>
                    <a:pt x="97" y="100"/>
                  </a:lnTo>
                  <a:lnTo>
                    <a:pt x="85" y="70"/>
                  </a:lnTo>
                  <a:lnTo>
                    <a:pt x="32" y="45"/>
                  </a:lnTo>
                  <a:lnTo>
                    <a:pt x="0" y="0"/>
                  </a:lnTo>
                  <a:lnTo>
                    <a:pt x="35" y="5"/>
                  </a:lnTo>
                  <a:close/>
                </a:path>
              </a:pathLst>
            </a:custGeom>
            <a:solidFill>
              <a:srgbClr val="9CB366"/>
            </a:solidFill>
            <a:ln w="9525">
              <a:noFill/>
              <a:round/>
              <a:headEnd/>
              <a:tailEnd/>
            </a:ln>
          </p:spPr>
          <p:txBody>
            <a:bodyPr/>
            <a:lstStyle/>
            <a:p>
              <a:endParaRPr lang="en-US"/>
            </a:p>
          </p:txBody>
        </p:sp>
        <p:sp>
          <p:nvSpPr>
            <p:cNvPr id="27802" name="Freeform 154"/>
            <p:cNvSpPr>
              <a:spLocks/>
            </p:cNvSpPr>
            <p:nvPr/>
          </p:nvSpPr>
          <p:spPr bwMode="auto">
            <a:xfrm>
              <a:off x="1255" y="3021"/>
              <a:ext cx="520" cy="230"/>
            </a:xfrm>
            <a:custGeom>
              <a:avLst/>
              <a:gdLst>
                <a:gd name="T0" fmla="*/ 20 w 305"/>
                <a:gd name="T1" fmla="*/ 0 h 135"/>
                <a:gd name="T2" fmla="*/ 32 w 305"/>
                <a:gd name="T3" fmla="*/ 35 h 135"/>
                <a:gd name="T4" fmla="*/ 90 w 305"/>
                <a:gd name="T5" fmla="*/ 72 h 135"/>
                <a:gd name="T6" fmla="*/ 123 w 305"/>
                <a:gd name="T7" fmla="*/ 118 h 135"/>
                <a:gd name="T8" fmla="*/ 147 w 305"/>
                <a:gd name="T9" fmla="*/ 113 h 135"/>
                <a:gd name="T10" fmla="*/ 182 w 305"/>
                <a:gd name="T11" fmla="*/ 125 h 135"/>
                <a:gd name="T12" fmla="*/ 225 w 305"/>
                <a:gd name="T13" fmla="*/ 112 h 135"/>
                <a:gd name="T14" fmla="*/ 232 w 305"/>
                <a:gd name="T15" fmla="*/ 115 h 135"/>
                <a:gd name="T16" fmla="*/ 270 w 305"/>
                <a:gd name="T17" fmla="*/ 105 h 135"/>
                <a:gd name="T18" fmla="*/ 304 w 305"/>
                <a:gd name="T19" fmla="*/ 92 h 135"/>
                <a:gd name="T20" fmla="*/ 305 w 305"/>
                <a:gd name="T21" fmla="*/ 100 h 135"/>
                <a:gd name="T22" fmla="*/ 290 w 305"/>
                <a:gd name="T23" fmla="*/ 110 h 135"/>
                <a:gd name="T24" fmla="*/ 260 w 305"/>
                <a:gd name="T25" fmla="*/ 120 h 135"/>
                <a:gd name="T26" fmla="*/ 208 w 305"/>
                <a:gd name="T27" fmla="*/ 135 h 135"/>
                <a:gd name="T28" fmla="*/ 105 w 305"/>
                <a:gd name="T29" fmla="*/ 135 h 135"/>
                <a:gd name="T30" fmla="*/ 22 w 305"/>
                <a:gd name="T31" fmla="*/ 72 h 135"/>
                <a:gd name="T32" fmla="*/ 0 w 305"/>
                <a:gd name="T33" fmla="*/ 7 h 135"/>
                <a:gd name="T34" fmla="*/ 20 w 305"/>
                <a:gd name="T35" fmla="*/ 0 h 135"/>
                <a:gd name="T36" fmla="*/ 20 w 30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5"/>
                <a:gd name="T58" fmla="*/ 0 h 135"/>
                <a:gd name="T59" fmla="*/ 305 w 30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5" h="135">
                  <a:moveTo>
                    <a:pt x="20" y="0"/>
                  </a:moveTo>
                  <a:lnTo>
                    <a:pt x="32" y="35"/>
                  </a:lnTo>
                  <a:lnTo>
                    <a:pt x="90" y="72"/>
                  </a:lnTo>
                  <a:lnTo>
                    <a:pt x="123" y="118"/>
                  </a:lnTo>
                  <a:lnTo>
                    <a:pt x="147" y="113"/>
                  </a:lnTo>
                  <a:lnTo>
                    <a:pt x="182" y="125"/>
                  </a:lnTo>
                  <a:lnTo>
                    <a:pt x="225" y="112"/>
                  </a:lnTo>
                  <a:lnTo>
                    <a:pt x="232" y="115"/>
                  </a:lnTo>
                  <a:lnTo>
                    <a:pt x="270" y="105"/>
                  </a:lnTo>
                  <a:lnTo>
                    <a:pt x="304" y="92"/>
                  </a:lnTo>
                  <a:lnTo>
                    <a:pt x="305" y="100"/>
                  </a:lnTo>
                  <a:lnTo>
                    <a:pt x="290" y="110"/>
                  </a:lnTo>
                  <a:lnTo>
                    <a:pt x="260" y="120"/>
                  </a:lnTo>
                  <a:lnTo>
                    <a:pt x="208" y="135"/>
                  </a:lnTo>
                  <a:lnTo>
                    <a:pt x="105" y="135"/>
                  </a:lnTo>
                  <a:lnTo>
                    <a:pt x="22" y="72"/>
                  </a:lnTo>
                  <a:lnTo>
                    <a:pt x="0" y="7"/>
                  </a:lnTo>
                  <a:lnTo>
                    <a:pt x="20" y="0"/>
                  </a:lnTo>
                  <a:close/>
                </a:path>
              </a:pathLst>
            </a:custGeom>
            <a:solidFill>
              <a:srgbClr val="757833"/>
            </a:solidFill>
            <a:ln w="9525">
              <a:noFill/>
              <a:round/>
              <a:headEnd/>
              <a:tailEnd/>
            </a:ln>
          </p:spPr>
          <p:txBody>
            <a:bodyPr/>
            <a:lstStyle/>
            <a:p>
              <a:endParaRPr lang="en-US"/>
            </a:p>
          </p:txBody>
        </p:sp>
        <p:sp>
          <p:nvSpPr>
            <p:cNvPr id="27803" name="Freeform 155"/>
            <p:cNvSpPr>
              <a:spLocks/>
            </p:cNvSpPr>
            <p:nvPr/>
          </p:nvSpPr>
          <p:spPr bwMode="auto">
            <a:xfrm>
              <a:off x="1226" y="3033"/>
              <a:ext cx="552" cy="239"/>
            </a:xfrm>
            <a:custGeom>
              <a:avLst/>
              <a:gdLst>
                <a:gd name="T0" fmla="*/ 0 w 324"/>
                <a:gd name="T1" fmla="*/ 23 h 140"/>
                <a:gd name="T2" fmla="*/ 2 w 324"/>
                <a:gd name="T3" fmla="*/ 26 h 140"/>
                <a:gd name="T4" fmla="*/ 5 w 324"/>
                <a:gd name="T5" fmla="*/ 31 h 140"/>
                <a:gd name="T6" fmla="*/ 9 w 324"/>
                <a:gd name="T7" fmla="*/ 40 h 140"/>
                <a:gd name="T8" fmla="*/ 14 w 324"/>
                <a:gd name="T9" fmla="*/ 46 h 140"/>
                <a:gd name="T10" fmla="*/ 19 w 324"/>
                <a:gd name="T11" fmla="*/ 56 h 140"/>
                <a:gd name="T12" fmla="*/ 25 w 324"/>
                <a:gd name="T13" fmla="*/ 65 h 140"/>
                <a:gd name="T14" fmla="*/ 34 w 324"/>
                <a:gd name="T15" fmla="*/ 76 h 140"/>
                <a:gd name="T16" fmla="*/ 42 w 324"/>
                <a:gd name="T17" fmla="*/ 86 h 140"/>
                <a:gd name="T18" fmla="*/ 52 w 324"/>
                <a:gd name="T19" fmla="*/ 96 h 140"/>
                <a:gd name="T20" fmla="*/ 60 w 324"/>
                <a:gd name="T21" fmla="*/ 106 h 140"/>
                <a:gd name="T22" fmla="*/ 74 w 324"/>
                <a:gd name="T23" fmla="*/ 116 h 140"/>
                <a:gd name="T24" fmla="*/ 85 w 324"/>
                <a:gd name="T25" fmla="*/ 123 h 140"/>
                <a:gd name="T26" fmla="*/ 100 w 324"/>
                <a:gd name="T27" fmla="*/ 130 h 140"/>
                <a:gd name="T28" fmla="*/ 107 w 324"/>
                <a:gd name="T29" fmla="*/ 133 h 140"/>
                <a:gd name="T30" fmla="*/ 115 w 324"/>
                <a:gd name="T31" fmla="*/ 135 h 140"/>
                <a:gd name="T32" fmla="*/ 124 w 324"/>
                <a:gd name="T33" fmla="*/ 136 h 140"/>
                <a:gd name="T34" fmla="*/ 132 w 324"/>
                <a:gd name="T35" fmla="*/ 140 h 140"/>
                <a:gd name="T36" fmla="*/ 139 w 324"/>
                <a:gd name="T37" fmla="*/ 140 h 140"/>
                <a:gd name="T38" fmla="*/ 147 w 324"/>
                <a:gd name="T39" fmla="*/ 140 h 140"/>
                <a:gd name="T40" fmla="*/ 155 w 324"/>
                <a:gd name="T41" fmla="*/ 140 h 140"/>
                <a:gd name="T42" fmla="*/ 164 w 324"/>
                <a:gd name="T43" fmla="*/ 140 h 140"/>
                <a:gd name="T44" fmla="*/ 170 w 324"/>
                <a:gd name="T45" fmla="*/ 138 h 140"/>
                <a:gd name="T46" fmla="*/ 179 w 324"/>
                <a:gd name="T47" fmla="*/ 138 h 140"/>
                <a:gd name="T48" fmla="*/ 187 w 324"/>
                <a:gd name="T49" fmla="*/ 136 h 140"/>
                <a:gd name="T50" fmla="*/ 197 w 324"/>
                <a:gd name="T51" fmla="*/ 136 h 140"/>
                <a:gd name="T52" fmla="*/ 204 w 324"/>
                <a:gd name="T53" fmla="*/ 135 h 140"/>
                <a:gd name="T54" fmla="*/ 212 w 324"/>
                <a:gd name="T55" fmla="*/ 135 h 140"/>
                <a:gd name="T56" fmla="*/ 220 w 324"/>
                <a:gd name="T57" fmla="*/ 131 h 140"/>
                <a:gd name="T58" fmla="*/ 229 w 324"/>
                <a:gd name="T59" fmla="*/ 131 h 140"/>
                <a:gd name="T60" fmla="*/ 236 w 324"/>
                <a:gd name="T61" fmla="*/ 128 h 140"/>
                <a:gd name="T62" fmla="*/ 244 w 324"/>
                <a:gd name="T63" fmla="*/ 126 h 140"/>
                <a:gd name="T64" fmla="*/ 251 w 324"/>
                <a:gd name="T65" fmla="*/ 126 h 140"/>
                <a:gd name="T66" fmla="*/ 259 w 324"/>
                <a:gd name="T67" fmla="*/ 125 h 140"/>
                <a:gd name="T68" fmla="*/ 272 w 324"/>
                <a:gd name="T69" fmla="*/ 120 h 140"/>
                <a:gd name="T70" fmla="*/ 284 w 324"/>
                <a:gd name="T71" fmla="*/ 116 h 140"/>
                <a:gd name="T72" fmla="*/ 296 w 324"/>
                <a:gd name="T73" fmla="*/ 111 h 140"/>
                <a:gd name="T74" fmla="*/ 306 w 324"/>
                <a:gd name="T75" fmla="*/ 110 h 140"/>
                <a:gd name="T76" fmla="*/ 312 w 324"/>
                <a:gd name="T77" fmla="*/ 106 h 140"/>
                <a:gd name="T78" fmla="*/ 319 w 324"/>
                <a:gd name="T79" fmla="*/ 105 h 140"/>
                <a:gd name="T80" fmla="*/ 321 w 324"/>
                <a:gd name="T81" fmla="*/ 103 h 140"/>
                <a:gd name="T82" fmla="*/ 324 w 324"/>
                <a:gd name="T83" fmla="*/ 103 h 140"/>
                <a:gd name="T84" fmla="*/ 322 w 324"/>
                <a:gd name="T85" fmla="*/ 93 h 140"/>
                <a:gd name="T86" fmla="*/ 289 w 324"/>
                <a:gd name="T87" fmla="*/ 101 h 140"/>
                <a:gd name="T88" fmla="*/ 276 w 324"/>
                <a:gd name="T89" fmla="*/ 111 h 140"/>
                <a:gd name="T90" fmla="*/ 229 w 324"/>
                <a:gd name="T91" fmla="*/ 116 h 140"/>
                <a:gd name="T92" fmla="*/ 219 w 324"/>
                <a:gd name="T93" fmla="*/ 123 h 140"/>
                <a:gd name="T94" fmla="*/ 122 w 324"/>
                <a:gd name="T95" fmla="*/ 123 h 140"/>
                <a:gd name="T96" fmla="*/ 119 w 324"/>
                <a:gd name="T97" fmla="*/ 111 h 140"/>
                <a:gd name="T98" fmla="*/ 49 w 324"/>
                <a:gd name="T99" fmla="*/ 63 h 140"/>
                <a:gd name="T100" fmla="*/ 17 w 324"/>
                <a:gd name="T101" fmla="*/ 0 h 140"/>
                <a:gd name="T102" fmla="*/ 0 w 324"/>
                <a:gd name="T103" fmla="*/ 23 h 140"/>
                <a:gd name="T104" fmla="*/ 0 w 324"/>
                <a:gd name="T105" fmla="*/ 23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140"/>
                <a:gd name="T161" fmla="*/ 324 w 324"/>
                <a:gd name="T162" fmla="*/ 140 h 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140">
                  <a:moveTo>
                    <a:pt x="0" y="23"/>
                  </a:moveTo>
                  <a:lnTo>
                    <a:pt x="2" y="26"/>
                  </a:lnTo>
                  <a:lnTo>
                    <a:pt x="5" y="31"/>
                  </a:lnTo>
                  <a:lnTo>
                    <a:pt x="9" y="40"/>
                  </a:lnTo>
                  <a:lnTo>
                    <a:pt x="14" y="46"/>
                  </a:lnTo>
                  <a:lnTo>
                    <a:pt x="19" y="56"/>
                  </a:lnTo>
                  <a:lnTo>
                    <a:pt x="25" y="65"/>
                  </a:lnTo>
                  <a:lnTo>
                    <a:pt x="34" y="76"/>
                  </a:lnTo>
                  <a:lnTo>
                    <a:pt x="42" y="86"/>
                  </a:lnTo>
                  <a:lnTo>
                    <a:pt x="52" y="96"/>
                  </a:lnTo>
                  <a:lnTo>
                    <a:pt x="60" y="106"/>
                  </a:lnTo>
                  <a:lnTo>
                    <a:pt x="74" y="116"/>
                  </a:lnTo>
                  <a:lnTo>
                    <a:pt x="85" y="123"/>
                  </a:lnTo>
                  <a:lnTo>
                    <a:pt x="100" y="130"/>
                  </a:lnTo>
                  <a:lnTo>
                    <a:pt x="107" y="133"/>
                  </a:lnTo>
                  <a:lnTo>
                    <a:pt x="115" y="135"/>
                  </a:lnTo>
                  <a:lnTo>
                    <a:pt x="124" y="136"/>
                  </a:lnTo>
                  <a:lnTo>
                    <a:pt x="132" y="140"/>
                  </a:lnTo>
                  <a:lnTo>
                    <a:pt x="139" y="140"/>
                  </a:lnTo>
                  <a:lnTo>
                    <a:pt x="147" y="140"/>
                  </a:lnTo>
                  <a:lnTo>
                    <a:pt x="155" y="140"/>
                  </a:lnTo>
                  <a:lnTo>
                    <a:pt x="164" y="140"/>
                  </a:lnTo>
                  <a:lnTo>
                    <a:pt x="170" y="138"/>
                  </a:lnTo>
                  <a:lnTo>
                    <a:pt x="179" y="138"/>
                  </a:lnTo>
                  <a:lnTo>
                    <a:pt x="187" y="136"/>
                  </a:lnTo>
                  <a:lnTo>
                    <a:pt x="197" y="136"/>
                  </a:lnTo>
                  <a:lnTo>
                    <a:pt x="204" y="135"/>
                  </a:lnTo>
                  <a:lnTo>
                    <a:pt x="212" y="135"/>
                  </a:lnTo>
                  <a:lnTo>
                    <a:pt x="220" y="131"/>
                  </a:lnTo>
                  <a:lnTo>
                    <a:pt x="229" y="131"/>
                  </a:lnTo>
                  <a:lnTo>
                    <a:pt x="236" y="128"/>
                  </a:lnTo>
                  <a:lnTo>
                    <a:pt x="244" y="126"/>
                  </a:lnTo>
                  <a:lnTo>
                    <a:pt x="251" y="126"/>
                  </a:lnTo>
                  <a:lnTo>
                    <a:pt x="259" y="125"/>
                  </a:lnTo>
                  <a:lnTo>
                    <a:pt x="272" y="120"/>
                  </a:lnTo>
                  <a:lnTo>
                    <a:pt x="284" y="116"/>
                  </a:lnTo>
                  <a:lnTo>
                    <a:pt x="296" y="111"/>
                  </a:lnTo>
                  <a:lnTo>
                    <a:pt x="306" y="110"/>
                  </a:lnTo>
                  <a:lnTo>
                    <a:pt x="312" y="106"/>
                  </a:lnTo>
                  <a:lnTo>
                    <a:pt x="319" y="105"/>
                  </a:lnTo>
                  <a:lnTo>
                    <a:pt x="321" y="103"/>
                  </a:lnTo>
                  <a:lnTo>
                    <a:pt x="324" y="103"/>
                  </a:lnTo>
                  <a:lnTo>
                    <a:pt x="322" y="93"/>
                  </a:lnTo>
                  <a:lnTo>
                    <a:pt x="289" y="101"/>
                  </a:lnTo>
                  <a:lnTo>
                    <a:pt x="276" y="111"/>
                  </a:lnTo>
                  <a:lnTo>
                    <a:pt x="229" y="116"/>
                  </a:lnTo>
                  <a:lnTo>
                    <a:pt x="219" y="123"/>
                  </a:lnTo>
                  <a:lnTo>
                    <a:pt x="122" y="123"/>
                  </a:lnTo>
                  <a:lnTo>
                    <a:pt x="119" y="111"/>
                  </a:lnTo>
                  <a:lnTo>
                    <a:pt x="49" y="63"/>
                  </a:lnTo>
                  <a:lnTo>
                    <a:pt x="17" y="0"/>
                  </a:lnTo>
                  <a:lnTo>
                    <a:pt x="0" y="23"/>
                  </a:lnTo>
                  <a:close/>
                </a:path>
              </a:pathLst>
            </a:custGeom>
            <a:solidFill>
              <a:srgbClr val="635E1A"/>
            </a:solidFill>
            <a:ln w="9525">
              <a:noFill/>
              <a:round/>
              <a:headEnd/>
              <a:tailEnd/>
            </a:ln>
          </p:spPr>
          <p:txBody>
            <a:bodyPr/>
            <a:lstStyle/>
            <a:p>
              <a:endParaRPr lang="en-US"/>
            </a:p>
          </p:txBody>
        </p:sp>
        <p:sp>
          <p:nvSpPr>
            <p:cNvPr id="27804" name="Freeform 156"/>
            <p:cNvSpPr>
              <a:spLocks/>
            </p:cNvSpPr>
            <p:nvPr/>
          </p:nvSpPr>
          <p:spPr bwMode="auto">
            <a:xfrm>
              <a:off x="1084" y="3280"/>
              <a:ext cx="345" cy="454"/>
            </a:xfrm>
            <a:custGeom>
              <a:avLst/>
              <a:gdLst>
                <a:gd name="T0" fmla="*/ 0 w 202"/>
                <a:gd name="T1" fmla="*/ 6 h 266"/>
                <a:gd name="T2" fmla="*/ 42 w 202"/>
                <a:gd name="T3" fmla="*/ 55 h 266"/>
                <a:gd name="T4" fmla="*/ 152 w 202"/>
                <a:gd name="T5" fmla="*/ 121 h 266"/>
                <a:gd name="T6" fmla="*/ 148 w 202"/>
                <a:gd name="T7" fmla="*/ 133 h 266"/>
                <a:gd name="T8" fmla="*/ 48 w 202"/>
                <a:gd name="T9" fmla="*/ 196 h 266"/>
                <a:gd name="T10" fmla="*/ 2 w 202"/>
                <a:gd name="T11" fmla="*/ 243 h 266"/>
                <a:gd name="T12" fmla="*/ 40 w 202"/>
                <a:gd name="T13" fmla="*/ 266 h 266"/>
                <a:gd name="T14" fmla="*/ 188 w 202"/>
                <a:gd name="T15" fmla="*/ 191 h 266"/>
                <a:gd name="T16" fmla="*/ 202 w 202"/>
                <a:gd name="T17" fmla="*/ 113 h 266"/>
                <a:gd name="T18" fmla="*/ 158 w 202"/>
                <a:gd name="T19" fmla="*/ 50 h 266"/>
                <a:gd name="T20" fmla="*/ 42 w 202"/>
                <a:gd name="T21" fmla="*/ 0 h 266"/>
                <a:gd name="T22" fmla="*/ 0 w 202"/>
                <a:gd name="T23" fmla="*/ 6 h 266"/>
                <a:gd name="T24" fmla="*/ 0 w 202"/>
                <a:gd name="T25" fmla="*/ 6 h 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266"/>
                <a:gd name="T41" fmla="*/ 202 w 202"/>
                <a:gd name="T42" fmla="*/ 266 h 2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266">
                  <a:moveTo>
                    <a:pt x="0" y="6"/>
                  </a:moveTo>
                  <a:lnTo>
                    <a:pt x="42" y="55"/>
                  </a:lnTo>
                  <a:lnTo>
                    <a:pt x="152" y="121"/>
                  </a:lnTo>
                  <a:lnTo>
                    <a:pt x="148" y="133"/>
                  </a:lnTo>
                  <a:lnTo>
                    <a:pt x="48" y="196"/>
                  </a:lnTo>
                  <a:lnTo>
                    <a:pt x="2" y="243"/>
                  </a:lnTo>
                  <a:lnTo>
                    <a:pt x="40" y="266"/>
                  </a:lnTo>
                  <a:lnTo>
                    <a:pt x="188" y="191"/>
                  </a:lnTo>
                  <a:lnTo>
                    <a:pt x="202" y="113"/>
                  </a:lnTo>
                  <a:lnTo>
                    <a:pt x="158" y="50"/>
                  </a:lnTo>
                  <a:lnTo>
                    <a:pt x="42" y="0"/>
                  </a:lnTo>
                  <a:lnTo>
                    <a:pt x="0" y="6"/>
                  </a:lnTo>
                  <a:close/>
                </a:path>
              </a:pathLst>
            </a:custGeom>
            <a:solidFill>
              <a:srgbClr val="4A697A"/>
            </a:solidFill>
            <a:ln w="9525">
              <a:noFill/>
              <a:round/>
              <a:headEnd/>
              <a:tailEnd/>
            </a:ln>
          </p:spPr>
          <p:txBody>
            <a:bodyPr/>
            <a:lstStyle/>
            <a:p>
              <a:endParaRPr lang="en-US"/>
            </a:p>
          </p:txBody>
        </p:sp>
        <p:sp>
          <p:nvSpPr>
            <p:cNvPr id="27805" name="Freeform 157"/>
            <p:cNvSpPr>
              <a:spLocks/>
            </p:cNvSpPr>
            <p:nvPr/>
          </p:nvSpPr>
          <p:spPr bwMode="auto">
            <a:xfrm>
              <a:off x="1127" y="3272"/>
              <a:ext cx="336" cy="477"/>
            </a:xfrm>
            <a:custGeom>
              <a:avLst/>
              <a:gdLst>
                <a:gd name="T0" fmla="*/ 5 w 197"/>
                <a:gd name="T1" fmla="*/ 11 h 280"/>
                <a:gd name="T2" fmla="*/ 32 w 197"/>
                <a:gd name="T3" fmla="*/ 33 h 280"/>
                <a:gd name="T4" fmla="*/ 93 w 197"/>
                <a:gd name="T5" fmla="*/ 55 h 280"/>
                <a:gd name="T6" fmla="*/ 163 w 197"/>
                <a:gd name="T7" fmla="*/ 126 h 280"/>
                <a:gd name="T8" fmla="*/ 147 w 197"/>
                <a:gd name="T9" fmla="*/ 180 h 280"/>
                <a:gd name="T10" fmla="*/ 107 w 197"/>
                <a:gd name="T11" fmla="*/ 180 h 280"/>
                <a:gd name="T12" fmla="*/ 68 w 197"/>
                <a:gd name="T13" fmla="*/ 233 h 280"/>
                <a:gd name="T14" fmla="*/ 0 w 197"/>
                <a:gd name="T15" fmla="*/ 261 h 280"/>
                <a:gd name="T16" fmla="*/ 18 w 197"/>
                <a:gd name="T17" fmla="*/ 280 h 280"/>
                <a:gd name="T18" fmla="*/ 92 w 197"/>
                <a:gd name="T19" fmla="*/ 256 h 280"/>
                <a:gd name="T20" fmla="*/ 183 w 197"/>
                <a:gd name="T21" fmla="*/ 185 h 280"/>
                <a:gd name="T22" fmla="*/ 197 w 197"/>
                <a:gd name="T23" fmla="*/ 108 h 280"/>
                <a:gd name="T24" fmla="*/ 153 w 197"/>
                <a:gd name="T25" fmla="*/ 55 h 280"/>
                <a:gd name="T26" fmla="*/ 42 w 197"/>
                <a:gd name="T27" fmla="*/ 0 h 280"/>
                <a:gd name="T28" fmla="*/ 5 w 197"/>
                <a:gd name="T29" fmla="*/ 11 h 280"/>
                <a:gd name="T30" fmla="*/ 5 w 197"/>
                <a:gd name="T31" fmla="*/ 11 h 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280"/>
                <a:gd name="T50" fmla="*/ 197 w 197"/>
                <a:gd name="T51" fmla="*/ 280 h 2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280">
                  <a:moveTo>
                    <a:pt x="5" y="11"/>
                  </a:moveTo>
                  <a:lnTo>
                    <a:pt x="32" y="33"/>
                  </a:lnTo>
                  <a:lnTo>
                    <a:pt x="93" y="55"/>
                  </a:lnTo>
                  <a:lnTo>
                    <a:pt x="163" y="126"/>
                  </a:lnTo>
                  <a:lnTo>
                    <a:pt x="147" y="180"/>
                  </a:lnTo>
                  <a:lnTo>
                    <a:pt x="107" y="180"/>
                  </a:lnTo>
                  <a:lnTo>
                    <a:pt x="68" y="233"/>
                  </a:lnTo>
                  <a:lnTo>
                    <a:pt x="0" y="261"/>
                  </a:lnTo>
                  <a:lnTo>
                    <a:pt x="18" y="280"/>
                  </a:lnTo>
                  <a:lnTo>
                    <a:pt x="92" y="256"/>
                  </a:lnTo>
                  <a:lnTo>
                    <a:pt x="183" y="185"/>
                  </a:lnTo>
                  <a:lnTo>
                    <a:pt x="197" y="108"/>
                  </a:lnTo>
                  <a:lnTo>
                    <a:pt x="153" y="55"/>
                  </a:lnTo>
                  <a:lnTo>
                    <a:pt x="42" y="0"/>
                  </a:lnTo>
                  <a:lnTo>
                    <a:pt x="5" y="11"/>
                  </a:lnTo>
                  <a:close/>
                </a:path>
              </a:pathLst>
            </a:custGeom>
            <a:solidFill>
              <a:srgbClr val="638091"/>
            </a:solidFill>
            <a:ln w="9525">
              <a:noFill/>
              <a:round/>
              <a:headEnd/>
              <a:tailEnd/>
            </a:ln>
          </p:spPr>
          <p:txBody>
            <a:bodyPr/>
            <a:lstStyle/>
            <a:p>
              <a:endParaRPr lang="en-US"/>
            </a:p>
          </p:txBody>
        </p:sp>
        <p:sp>
          <p:nvSpPr>
            <p:cNvPr id="27806" name="Freeform 158"/>
            <p:cNvSpPr>
              <a:spLocks/>
            </p:cNvSpPr>
            <p:nvPr/>
          </p:nvSpPr>
          <p:spPr bwMode="auto">
            <a:xfrm>
              <a:off x="1156" y="3272"/>
              <a:ext cx="329" cy="504"/>
            </a:xfrm>
            <a:custGeom>
              <a:avLst/>
              <a:gdLst>
                <a:gd name="T0" fmla="*/ 35 w 193"/>
                <a:gd name="T1" fmla="*/ 0 h 296"/>
                <a:gd name="T2" fmla="*/ 40 w 193"/>
                <a:gd name="T3" fmla="*/ 1 h 296"/>
                <a:gd name="T4" fmla="*/ 46 w 193"/>
                <a:gd name="T5" fmla="*/ 3 h 296"/>
                <a:gd name="T6" fmla="*/ 58 w 193"/>
                <a:gd name="T7" fmla="*/ 6 h 296"/>
                <a:gd name="T8" fmla="*/ 70 w 193"/>
                <a:gd name="T9" fmla="*/ 11 h 296"/>
                <a:gd name="T10" fmla="*/ 81 w 193"/>
                <a:gd name="T11" fmla="*/ 16 h 296"/>
                <a:gd name="T12" fmla="*/ 88 w 193"/>
                <a:gd name="T13" fmla="*/ 18 h 296"/>
                <a:gd name="T14" fmla="*/ 95 w 193"/>
                <a:gd name="T15" fmla="*/ 23 h 296"/>
                <a:gd name="T16" fmla="*/ 103 w 193"/>
                <a:gd name="T17" fmla="*/ 28 h 296"/>
                <a:gd name="T18" fmla="*/ 111 w 193"/>
                <a:gd name="T19" fmla="*/ 31 h 296"/>
                <a:gd name="T20" fmla="*/ 125 w 193"/>
                <a:gd name="T21" fmla="*/ 38 h 296"/>
                <a:gd name="T22" fmla="*/ 140 w 193"/>
                <a:gd name="T23" fmla="*/ 48 h 296"/>
                <a:gd name="T24" fmla="*/ 151 w 193"/>
                <a:gd name="T25" fmla="*/ 60 h 296"/>
                <a:gd name="T26" fmla="*/ 165 w 193"/>
                <a:gd name="T27" fmla="*/ 71 h 296"/>
                <a:gd name="T28" fmla="*/ 175 w 193"/>
                <a:gd name="T29" fmla="*/ 83 h 296"/>
                <a:gd name="T30" fmla="*/ 183 w 193"/>
                <a:gd name="T31" fmla="*/ 98 h 296"/>
                <a:gd name="T32" fmla="*/ 186 w 193"/>
                <a:gd name="T33" fmla="*/ 105 h 296"/>
                <a:gd name="T34" fmla="*/ 188 w 193"/>
                <a:gd name="T35" fmla="*/ 113 h 296"/>
                <a:gd name="T36" fmla="*/ 190 w 193"/>
                <a:gd name="T37" fmla="*/ 121 h 296"/>
                <a:gd name="T38" fmla="*/ 193 w 193"/>
                <a:gd name="T39" fmla="*/ 130 h 296"/>
                <a:gd name="T40" fmla="*/ 191 w 193"/>
                <a:gd name="T41" fmla="*/ 136 h 296"/>
                <a:gd name="T42" fmla="*/ 191 w 193"/>
                <a:gd name="T43" fmla="*/ 145 h 296"/>
                <a:gd name="T44" fmla="*/ 188 w 193"/>
                <a:gd name="T45" fmla="*/ 151 h 296"/>
                <a:gd name="T46" fmla="*/ 188 w 193"/>
                <a:gd name="T47" fmla="*/ 160 h 296"/>
                <a:gd name="T48" fmla="*/ 183 w 193"/>
                <a:gd name="T49" fmla="*/ 166 h 296"/>
                <a:gd name="T50" fmla="*/ 180 w 193"/>
                <a:gd name="T51" fmla="*/ 175 h 296"/>
                <a:gd name="T52" fmla="*/ 173 w 193"/>
                <a:gd name="T53" fmla="*/ 183 h 296"/>
                <a:gd name="T54" fmla="*/ 170 w 193"/>
                <a:gd name="T55" fmla="*/ 191 h 296"/>
                <a:gd name="T56" fmla="*/ 156 w 193"/>
                <a:gd name="T57" fmla="*/ 205 h 296"/>
                <a:gd name="T58" fmla="*/ 143 w 193"/>
                <a:gd name="T59" fmla="*/ 218 h 296"/>
                <a:gd name="T60" fmla="*/ 135 w 193"/>
                <a:gd name="T61" fmla="*/ 225 h 296"/>
                <a:gd name="T62" fmla="*/ 128 w 193"/>
                <a:gd name="T63" fmla="*/ 231 h 296"/>
                <a:gd name="T64" fmla="*/ 120 w 193"/>
                <a:gd name="T65" fmla="*/ 238 h 296"/>
                <a:gd name="T66" fmla="*/ 113 w 193"/>
                <a:gd name="T67" fmla="*/ 245 h 296"/>
                <a:gd name="T68" fmla="*/ 105 w 193"/>
                <a:gd name="T69" fmla="*/ 248 h 296"/>
                <a:gd name="T70" fmla="*/ 96 w 193"/>
                <a:gd name="T71" fmla="*/ 255 h 296"/>
                <a:gd name="T72" fmla="*/ 88 w 193"/>
                <a:gd name="T73" fmla="*/ 258 h 296"/>
                <a:gd name="T74" fmla="*/ 81 w 193"/>
                <a:gd name="T75" fmla="*/ 265 h 296"/>
                <a:gd name="T76" fmla="*/ 73 w 193"/>
                <a:gd name="T77" fmla="*/ 268 h 296"/>
                <a:gd name="T78" fmla="*/ 66 w 193"/>
                <a:gd name="T79" fmla="*/ 273 h 296"/>
                <a:gd name="T80" fmla="*/ 60 w 193"/>
                <a:gd name="T81" fmla="*/ 276 h 296"/>
                <a:gd name="T82" fmla="*/ 55 w 193"/>
                <a:gd name="T83" fmla="*/ 281 h 296"/>
                <a:gd name="T84" fmla="*/ 43 w 193"/>
                <a:gd name="T85" fmla="*/ 286 h 296"/>
                <a:gd name="T86" fmla="*/ 35 w 193"/>
                <a:gd name="T87" fmla="*/ 291 h 296"/>
                <a:gd name="T88" fmla="*/ 30 w 193"/>
                <a:gd name="T89" fmla="*/ 295 h 296"/>
                <a:gd name="T90" fmla="*/ 30 w 193"/>
                <a:gd name="T91" fmla="*/ 296 h 296"/>
                <a:gd name="T92" fmla="*/ 0 w 193"/>
                <a:gd name="T93" fmla="*/ 278 h 296"/>
                <a:gd name="T94" fmla="*/ 75 w 193"/>
                <a:gd name="T95" fmla="*/ 248 h 296"/>
                <a:gd name="T96" fmla="*/ 85 w 193"/>
                <a:gd name="T97" fmla="*/ 230 h 296"/>
                <a:gd name="T98" fmla="*/ 163 w 193"/>
                <a:gd name="T99" fmla="*/ 178 h 296"/>
                <a:gd name="T100" fmla="*/ 175 w 193"/>
                <a:gd name="T101" fmla="*/ 108 h 296"/>
                <a:gd name="T102" fmla="*/ 111 w 193"/>
                <a:gd name="T103" fmla="*/ 78 h 296"/>
                <a:gd name="T104" fmla="*/ 110 w 193"/>
                <a:gd name="T105" fmla="*/ 55 h 296"/>
                <a:gd name="T106" fmla="*/ 5 w 193"/>
                <a:gd name="T107" fmla="*/ 5 h 296"/>
                <a:gd name="T108" fmla="*/ 35 w 193"/>
                <a:gd name="T109" fmla="*/ 0 h 296"/>
                <a:gd name="T110" fmla="*/ 35 w 193"/>
                <a:gd name="T111" fmla="*/ 0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3"/>
                <a:gd name="T169" fmla="*/ 0 h 296"/>
                <a:gd name="T170" fmla="*/ 193 w 193"/>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3" h="296">
                  <a:moveTo>
                    <a:pt x="35" y="0"/>
                  </a:moveTo>
                  <a:lnTo>
                    <a:pt x="40" y="1"/>
                  </a:lnTo>
                  <a:lnTo>
                    <a:pt x="46" y="3"/>
                  </a:lnTo>
                  <a:lnTo>
                    <a:pt x="58" y="6"/>
                  </a:lnTo>
                  <a:lnTo>
                    <a:pt x="70" y="11"/>
                  </a:lnTo>
                  <a:lnTo>
                    <a:pt x="81" y="16"/>
                  </a:lnTo>
                  <a:lnTo>
                    <a:pt x="88" y="18"/>
                  </a:lnTo>
                  <a:lnTo>
                    <a:pt x="95" y="23"/>
                  </a:lnTo>
                  <a:lnTo>
                    <a:pt x="103" y="28"/>
                  </a:lnTo>
                  <a:lnTo>
                    <a:pt x="111" y="31"/>
                  </a:lnTo>
                  <a:lnTo>
                    <a:pt x="125" y="38"/>
                  </a:lnTo>
                  <a:lnTo>
                    <a:pt x="140" y="48"/>
                  </a:lnTo>
                  <a:lnTo>
                    <a:pt x="151" y="60"/>
                  </a:lnTo>
                  <a:lnTo>
                    <a:pt x="165" y="71"/>
                  </a:lnTo>
                  <a:lnTo>
                    <a:pt x="175" y="83"/>
                  </a:lnTo>
                  <a:lnTo>
                    <a:pt x="183" y="98"/>
                  </a:lnTo>
                  <a:lnTo>
                    <a:pt x="186" y="105"/>
                  </a:lnTo>
                  <a:lnTo>
                    <a:pt x="188" y="113"/>
                  </a:lnTo>
                  <a:lnTo>
                    <a:pt x="190" y="121"/>
                  </a:lnTo>
                  <a:lnTo>
                    <a:pt x="193" y="130"/>
                  </a:lnTo>
                  <a:lnTo>
                    <a:pt x="191" y="136"/>
                  </a:lnTo>
                  <a:lnTo>
                    <a:pt x="191" y="145"/>
                  </a:lnTo>
                  <a:lnTo>
                    <a:pt x="188" y="151"/>
                  </a:lnTo>
                  <a:lnTo>
                    <a:pt x="188" y="160"/>
                  </a:lnTo>
                  <a:lnTo>
                    <a:pt x="183" y="166"/>
                  </a:lnTo>
                  <a:lnTo>
                    <a:pt x="180" y="175"/>
                  </a:lnTo>
                  <a:lnTo>
                    <a:pt x="173" y="183"/>
                  </a:lnTo>
                  <a:lnTo>
                    <a:pt x="170" y="191"/>
                  </a:lnTo>
                  <a:lnTo>
                    <a:pt x="156" y="205"/>
                  </a:lnTo>
                  <a:lnTo>
                    <a:pt x="143" y="218"/>
                  </a:lnTo>
                  <a:lnTo>
                    <a:pt x="135" y="225"/>
                  </a:lnTo>
                  <a:lnTo>
                    <a:pt x="128" y="231"/>
                  </a:lnTo>
                  <a:lnTo>
                    <a:pt x="120" y="238"/>
                  </a:lnTo>
                  <a:lnTo>
                    <a:pt x="113" y="245"/>
                  </a:lnTo>
                  <a:lnTo>
                    <a:pt x="105" y="248"/>
                  </a:lnTo>
                  <a:lnTo>
                    <a:pt x="96" y="255"/>
                  </a:lnTo>
                  <a:lnTo>
                    <a:pt x="88" y="258"/>
                  </a:lnTo>
                  <a:lnTo>
                    <a:pt x="81" y="265"/>
                  </a:lnTo>
                  <a:lnTo>
                    <a:pt x="73" y="268"/>
                  </a:lnTo>
                  <a:lnTo>
                    <a:pt x="66" y="273"/>
                  </a:lnTo>
                  <a:lnTo>
                    <a:pt x="60" y="276"/>
                  </a:lnTo>
                  <a:lnTo>
                    <a:pt x="55" y="281"/>
                  </a:lnTo>
                  <a:lnTo>
                    <a:pt x="43" y="286"/>
                  </a:lnTo>
                  <a:lnTo>
                    <a:pt x="35" y="291"/>
                  </a:lnTo>
                  <a:lnTo>
                    <a:pt x="30" y="295"/>
                  </a:lnTo>
                  <a:lnTo>
                    <a:pt x="30" y="296"/>
                  </a:lnTo>
                  <a:lnTo>
                    <a:pt x="0" y="278"/>
                  </a:lnTo>
                  <a:lnTo>
                    <a:pt x="75" y="248"/>
                  </a:lnTo>
                  <a:lnTo>
                    <a:pt x="85" y="230"/>
                  </a:lnTo>
                  <a:lnTo>
                    <a:pt x="163" y="178"/>
                  </a:lnTo>
                  <a:lnTo>
                    <a:pt x="175" y="108"/>
                  </a:lnTo>
                  <a:lnTo>
                    <a:pt x="111" y="78"/>
                  </a:lnTo>
                  <a:lnTo>
                    <a:pt x="110" y="55"/>
                  </a:lnTo>
                  <a:lnTo>
                    <a:pt x="5" y="5"/>
                  </a:lnTo>
                  <a:lnTo>
                    <a:pt x="35" y="0"/>
                  </a:lnTo>
                  <a:close/>
                </a:path>
              </a:pathLst>
            </a:custGeom>
            <a:solidFill>
              <a:srgbClr val="7A94A8"/>
            </a:solidFill>
            <a:ln w="9525">
              <a:noFill/>
              <a:round/>
              <a:headEnd/>
              <a:tailEnd/>
            </a:ln>
          </p:spPr>
          <p:txBody>
            <a:bodyPr/>
            <a:lstStyle/>
            <a:p>
              <a:endParaRPr lang="en-US"/>
            </a:p>
          </p:txBody>
        </p:sp>
        <p:sp>
          <p:nvSpPr>
            <p:cNvPr id="27807" name="Freeform 159"/>
            <p:cNvSpPr>
              <a:spLocks/>
            </p:cNvSpPr>
            <p:nvPr/>
          </p:nvSpPr>
          <p:spPr bwMode="auto">
            <a:xfrm>
              <a:off x="1369" y="3144"/>
              <a:ext cx="39" cy="42"/>
            </a:xfrm>
            <a:custGeom>
              <a:avLst/>
              <a:gdLst>
                <a:gd name="T0" fmla="*/ 0 w 23"/>
                <a:gd name="T1" fmla="*/ 16 h 25"/>
                <a:gd name="T2" fmla="*/ 11 w 23"/>
                <a:gd name="T3" fmla="*/ 10 h 25"/>
                <a:gd name="T4" fmla="*/ 18 w 23"/>
                <a:gd name="T5" fmla="*/ 0 h 25"/>
                <a:gd name="T6" fmla="*/ 23 w 23"/>
                <a:gd name="T7" fmla="*/ 1 h 25"/>
                <a:gd name="T8" fmla="*/ 16 w 23"/>
                <a:gd name="T9" fmla="*/ 16 h 25"/>
                <a:gd name="T10" fmla="*/ 0 w 23"/>
                <a:gd name="T11" fmla="*/ 25 h 25"/>
                <a:gd name="T12" fmla="*/ 0 w 23"/>
                <a:gd name="T13" fmla="*/ 16 h 25"/>
                <a:gd name="T14" fmla="*/ 0 w 23"/>
                <a:gd name="T15" fmla="*/ 16 h 2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5"/>
                <a:gd name="T26" fmla="*/ 23 w 23"/>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5">
                  <a:moveTo>
                    <a:pt x="0" y="16"/>
                  </a:moveTo>
                  <a:lnTo>
                    <a:pt x="11" y="10"/>
                  </a:lnTo>
                  <a:lnTo>
                    <a:pt x="18" y="0"/>
                  </a:lnTo>
                  <a:lnTo>
                    <a:pt x="23" y="1"/>
                  </a:lnTo>
                  <a:lnTo>
                    <a:pt x="16" y="16"/>
                  </a:lnTo>
                  <a:lnTo>
                    <a:pt x="0" y="25"/>
                  </a:lnTo>
                  <a:lnTo>
                    <a:pt x="0" y="16"/>
                  </a:lnTo>
                  <a:close/>
                </a:path>
              </a:pathLst>
            </a:custGeom>
            <a:solidFill>
              <a:srgbClr val="CC804D"/>
            </a:solidFill>
            <a:ln w="9525">
              <a:noFill/>
              <a:round/>
              <a:headEnd/>
              <a:tailEnd/>
            </a:ln>
          </p:spPr>
          <p:txBody>
            <a:bodyPr/>
            <a:lstStyle/>
            <a:p>
              <a:endParaRPr lang="en-US"/>
            </a:p>
          </p:txBody>
        </p:sp>
        <p:sp>
          <p:nvSpPr>
            <p:cNvPr id="27808" name="Freeform 160"/>
            <p:cNvSpPr>
              <a:spLocks/>
            </p:cNvSpPr>
            <p:nvPr/>
          </p:nvSpPr>
          <p:spPr bwMode="auto">
            <a:xfrm>
              <a:off x="1362" y="3178"/>
              <a:ext cx="46" cy="27"/>
            </a:xfrm>
            <a:custGeom>
              <a:avLst/>
              <a:gdLst>
                <a:gd name="T0" fmla="*/ 7 w 27"/>
                <a:gd name="T1" fmla="*/ 16 h 16"/>
                <a:gd name="T2" fmla="*/ 27 w 27"/>
                <a:gd name="T3" fmla="*/ 16 h 16"/>
                <a:gd name="T4" fmla="*/ 27 w 27"/>
                <a:gd name="T5" fmla="*/ 0 h 16"/>
                <a:gd name="T6" fmla="*/ 20 w 27"/>
                <a:gd name="T7" fmla="*/ 10 h 16"/>
                <a:gd name="T8" fmla="*/ 0 w 27"/>
                <a:gd name="T9" fmla="*/ 10 h 16"/>
                <a:gd name="T10" fmla="*/ 7 w 27"/>
                <a:gd name="T11" fmla="*/ 16 h 16"/>
                <a:gd name="T12" fmla="*/ 7 w 27"/>
                <a:gd name="T13" fmla="*/ 16 h 16"/>
                <a:gd name="T14" fmla="*/ 0 60000 65536"/>
                <a:gd name="T15" fmla="*/ 0 60000 65536"/>
                <a:gd name="T16" fmla="*/ 0 60000 65536"/>
                <a:gd name="T17" fmla="*/ 0 60000 65536"/>
                <a:gd name="T18" fmla="*/ 0 60000 65536"/>
                <a:gd name="T19" fmla="*/ 0 60000 65536"/>
                <a:gd name="T20" fmla="*/ 0 60000 65536"/>
                <a:gd name="T21" fmla="*/ 0 w 27"/>
                <a:gd name="T22" fmla="*/ 0 h 16"/>
                <a:gd name="T23" fmla="*/ 27 w 2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6">
                  <a:moveTo>
                    <a:pt x="7" y="16"/>
                  </a:moveTo>
                  <a:lnTo>
                    <a:pt x="27" y="16"/>
                  </a:lnTo>
                  <a:lnTo>
                    <a:pt x="27" y="0"/>
                  </a:lnTo>
                  <a:lnTo>
                    <a:pt x="20" y="10"/>
                  </a:lnTo>
                  <a:lnTo>
                    <a:pt x="0" y="10"/>
                  </a:lnTo>
                  <a:lnTo>
                    <a:pt x="7" y="16"/>
                  </a:lnTo>
                  <a:close/>
                </a:path>
              </a:pathLst>
            </a:custGeom>
            <a:solidFill>
              <a:srgbClr val="BF6633"/>
            </a:solidFill>
            <a:ln w="9525">
              <a:noFill/>
              <a:round/>
              <a:headEnd/>
              <a:tailEnd/>
            </a:ln>
          </p:spPr>
          <p:txBody>
            <a:bodyPr/>
            <a:lstStyle/>
            <a:p>
              <a:endParaRPr lang="en-US"/>
            </a:p>
          </p:txBody>
        </p:sp>
        <p:sp>
          <p:nvSpPr>
            <p:cNvPr id="27809" name="Freeform 161"/>
            <p:cNvSpPr>
              <a:spLocks/>
            </p:cNvSpPr>
            <p:nvPr/>
          </p:nvSpPr>
          <p:spPr bwMode="auto">
            <a:xfrm>
              <a:off x="1047" y="3290"/>
              <a:ext cx="310" cy="413"/>
            </a:xfrm>
            <a:custGeom>
              <a:avLst/>
              <a:gdLst>
                <a:gd name="T0" fmla="*/ 5 w 182"/>
                <a:gd name="T1" fmla="*/ 4 h 242"/>
                <a:gd name="T2" fmla="*/ 45 w 182"/>
                <a:gd name="T3" fmla="*/ 44 h 242"/>
                <a:gd name="T4" fmla="*/ 169 w 182"/>
                <a:gd name="T5" fmla="*/ 122 h 242"/>
                <a:gd name="T6" fmla="*/ 0 w 182"/>
                <a:gd name="T7" fmla="*/ 224 h 242"/>
                <a:gd name="T8" fmla="*/ 30 w 182"/>
                <a:gd name="T9" fmla="*/ 242 h 242"/>
                <a:gd name="T10" fmla="*/ 99 w 182"/>
                <a:gd name="T11" fmla="*/ 199 h 242"/>
                <a:gd name="T12" fmla="*/ 124 w 182"/>
                <a:gd name="T13" fmla="*/ 167 h 242"/>
                <a:gd name="T14" fmla="*/ 182 w 182"/>
                <a:gd name="T15" fmla="*/ 150 h 242"/>
                <a:gd name="T16" fmla="*/ 182 w 182"/>
                <a:gd name="T17" fmla="*/ 100 h 242"/>
                <a:gd name="T18" fmla="*/ 125 w 182"/>
                <a:gd name="T19" fmla="*/ 77 h 242"/>
                <a:gd name="T20" fmla="*/ 119 w 182"/>
                <a:gd name="T21" fmla="*/ 55 h 242"/>
                <a:gd name="T22" fmla="*/ 69 w 182"/>
                <a:gd name="T23" fmla="*/ 42 h 242"/>
                <a:gd name="T24" fmla="*/ 39 w 182"/>
                <a:gd name="T25" fmla="*/ 0 h 242"/>
                <a:gd name="T26" fmla="*/ 5 w 182"/>
                <a:gd name="T27" fmla="*/ 4 h 242"/>
                <a:gd name="T28" fmla="*/ 5 w 182"/>
                <a:gd name="T29" fmla="*/ 4 h 2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2"/>
                <a:gd name="T46" fmla="*/ 0 h 242"/>
                <a:gd name="T47" fmla="*/ 182 w 182"/>
                <a:gd name="T48" fmla="*/ 242 h 2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2" h="242">
                  <a:moveTo>
                    <a:pt x="5" y="4"/>
                  </a:moveTo>
                  <a:lnTo>
                    <a:pt x="45" y="44"/>
                  </a:lnTo>
                  <a:lnTo>
                    <a:pt x="169" y="122"/>
                  </a:lnTo>
                  <a:lnTo>
                    <a:pt x="0" y="224"/>
                  </a:lnTo>
                  <a:lnTo>
                    <a:pt x="30" y="242"/>
                  </a:lnTo>
                  <a:lnTo>
                    <a:pt x="99" y="199"/>
                  </a:lnTo>
                  <a:lnTo>
                    <a:pt x="124" y="167"/>
                  </a:lnTo>
                  <a:lnTo>
                    <a:pt x="182" y="150"/>
                  </a:lnTo>
                  <a:lnTo>
                    <a:pt x="182" y="100"/>
                  </a:lnTo>
                  <a:lnTo>
                    <a:pt x="125" y="77"/>
                  </a:lnTo>
                  <a:lnTo>
                    <a:pt x="119" y="55"/>
                  </a:lnTo>
                  <a:lnTo>
                    <a:pt x="69" y="42"/>
                  </a:lnTo>
                  <a:lnTo>
                    <a:pt x="39" y="0"/>
                  </a:lnTo>
                  <a:lnTo>
                    <a:pt x="5" y="4"/>
                  </a:lnTo>
                  <a:close/>
                </a:path>
              </a:pathLst>
            </a:custGeom>
            <a:solidFill>
              <a:srgbClr val="2E4F61"/>
            </a:solidFill>
            <a:ln w="9525">
              <a:noFill/>
              <a:round/>
              <a:headEnd/>
              <a:tailEnd/>
            </a:ln>
          </p:spPr>
          <p:txBody>
            <a:bodyPr/>
            <a:lstStyle/>
            <a:p>
              <a:endParaRPr lang="en-US"/>
            </a:p>
          </p:txBody>
        </p:sp>
        <p:sp>
          <p:nvSpPr>
            <p:cNvPr id="27810" name="Freeform 162"/>
            <p:cNvSpPr>
              <a:spLocks/>
            </p:cNvSpPr>
            <p:nvPr/>
          </p:nvSpPr>
          <p:spPr bwMode="auto">
            <a:xfrm>
              <a:off x="1369" y="3166"/>
              <a:ext cx="51" cy="34"/>
            </a:xfrm>
            <a:custGeom>
              <a:avLst/>
              <a:gdLst>
                <a:gd name="T0" fmla="*/ 0 w 30"/>
                <a:gd name="T1" fmla="*/ 10 h 20"/>
                <a:gd name="T2" fmla="*/ 16 w 30"/>
                <a:gd name="T3" fmla="*/ 12 h 20"/>
                <a:gd name="T4" fmla="*/ 28 w 30"/>
                <a:gd name="T5" fmla="*/ 0 h 20"/>
                <a:gd name="T6" fmla="*/ 30 w 30"/>
                <a:gd name="T7" fmla="*/ 5 h 20"/>
                <a:gd name="T8" fmla="*/ 21 w 30"/>
                <a:gd name="T9" fmla="*/ 17 h 20"/>
                <a:gd name="T10" fmla="*/ 3 w 30"/>
                <a:gd name="T11" fmla="*/ 20 h 20"/>
                <a:gd name="T12" fmla="*/ 0 w 30"/>
                <a:gd name="T13" fmla="*/ 10 h 20"/>
                <a:gd name="T14" fmla="*/ 0 w 30"/>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0"/>
                <a:gd name="T26" fmla="*/ 30 w 3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0">
                  <a:moveTo>
                    <a:pt x="0" y="10"/>
                  </a:moveTo>
                  <a:lnTo>
                    <a:pt x="16" y="12"/>
                  </a:lnTo>
                  <a:lnTo>
                    <a:pt x="28" y="0"/>
                  </a:lnTo>
                  <a:lnTo>
                    <a:pt x="30" y="5"/>
                  </a:lnTo>
                  <a:lnTo>
                    <a:pt x="21" y="17"/>
                  </a:lnTo>
                  <a:lnTo>
                    <a:pt x="3" y="20"/>
                  </a:lnTo>
                  <a:lnTo>
                    <a:pt x="0" y="10"/>
                  </a:lnTo>
                  <a:close/>
                </a:path>
              </a:pathLst>
            </a:custGeom>
            <a:solidFill>
              <a:srgbClr val="CC804D"/>
            </a:solidFill>
            <a:ln w="9525">
              <a:noFill/>
              <a:round/>
              <a:headEnd/>
              <a:tailEnd/>
            </a:ln>
          </p:spPr>
          <p:txBody>
            <a:bodyPr/>
            <a:lstStyle/>
            <a:p>
              <a:endParaRPr lang="en-US"/>
            </a:p>
          </p:txBody>
        </p:sp>
        <p:sp>
          <p:nvSpPr>
            <p:cNvPr id="27811" name="Freeform 163"/>
            <p:cNvSpPr>
              <a:spLocks/>
            </p:cNvSpPr>
            <p:nvPr/>
          </p:nvSpPr>
          <p:spPr bwMode="auto">
            <a:xfrm>
              <a:off x="752" y="3081"/>
              <a:ext cx="332" cy="127"/>
            </a:xfrm>
            <a:custGeom>
              <a:avLst/>
              <a:gdLst>
                <a:gd name="T0" fmla="*/ 0 w 195"/>
                <a:gd name="T1" fmla="*/ 47 h 75"/>
                <a:gd name="T2" fmla="*/ 23 w 195"/>
                <a:gd name="T3" fmla="*/ 0 h 75"/>
                <a:gd name="T4" fmla="*/ 83 w 195"/>
                <a:gd name="T5" fmla="*/ 12 h 75"/>
                <a:gd name="T6" fmla="*/ 87 w 195"/>
                <a:gd name="T7" fmla="*/ 30 h 75"/>
                <a:gd name="T8" fmla="*/ 148 w 195"/>
                <a:gd name="T9" fmla="*/ 37 h 75"/>
                <a:gd name="T10" fmla="*/ 195 w 195"/>
                <a:gd name="T11" fmla="*/ 75 h 75"/>
                <a:gd name="T12" fmla="*/ 63 w 195"/>
                <a:gd name="T13" fmla="*/ 67 h 75"/>
                <a:gd name="T14" fmla="*/ 0 w 195"/>
                <a:gd name="T15" fmla="*/ 47 h 75"/>
                <a:gd name="T16" fmla="*/ 0 w 195"/>
                <a:gd name="T17" fmla="*/ 47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75"/>
                <a:gd name="T29" fmla="*/ 195 w 195"/>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75">
                  <a:moveTo>
                    <a:pt x="0" y="47"/>
                  </a:moveTo>
                  <a:lnTo>
                    <a:pt x="23" y="0"/>
                  </a:lnTo>
                  <a:lnTo>
                    <a:pt x="83" y="12"/>
                  </a:lnTo>
                  <a:lnTo>
                    <a:pt x="87" y="30"/>
                  </a:lnTo>
                  <a:lnTo>
                    <a:pt x="148" y="37"/>
                  </a:lnTo>
                  <a:lnTo>
                    <a:pt x="195" y="75"/>
                  </a:lnTo>
                  <a:lnTo>
                    <a:pt x="63" y="67"/>
                  </a:lnTo>
                  <a:lnTo>
                    <a:pt x="0" y="47"/>
                  </a:lnTo>
                  <a:close/>
                </a:path>
              </a:pathLst>
            </a:custGeom>
            <a:solidFill>
              <a:srgbClr val="4A697A"/>
            </a:solidFill>
            <a:ln w="9525">
              <a:noFill/>
              <a:round/>
              <a:headEnd/>
              <a:tailEnd/>
            </a:ln>
          </p:spPr>
          <p:txBody>
            <a:bodyPr/>
            <a:lstStyle/>
            <a:p>
              <a:endParaRPr lang="en-US"/>
            </a:p>
          </p:txBody>
        </p:sp>
        <p:sp>
          <p:nvSpPr>
            <p:cNvPr id="27812" name="Freeform 164"/>
            <p:cNvSpPr>
              <a:spLocks/>
            </p:cNvSpPr>
            <p:nvPr/>
          </p:nvSpPr>
          <p:spPr bwMode="auto">
            <a:xfrm>
              <a:off x="1314" y="3144"/>
              <a:ext cx="69" cy="78"/>
            </a:xfrm>
            <a:custGeom>
              <a:avLst/>
              <a:gdLst>
                <a:gd name="T0" fmla="*/ 0 w 40"/>
                <a:gd name="T1" fmla="*/ 20 h 46"/>
                <a:gd name="T2" fmla="*/ 7 w 40"/>
                <a:gd name="T3" fmla="*/ 5 h 46"/>
                <a:gd name="T4" fmla="*/ 17 w 40"/>
                <a:gd name="T5" fmla="*/ 0 h 46"/>
                <a:gd name="T6" fmla="*/ 30 w 40"/>
                <a:gd name="T7" fmla="*/ 1 h 46"/>
                <a:gd name="T8" fmla="*/ 25 w 40"/>
                <a:gd name="T9" fmla="*/ 6 h 46"/>
                <a:gd name="T10" fmla="*/ 18 w 40"/>
                <a:gd name="T11" fmla="*/ 6 h 46"/>
                <a:gd name="T12" fmla="*/ 25 w 40"/>
                <a:gd name="T13" fmla="*/ 15 h 46"/>
                <a:gd name="T14" fmla="*/ 35 w 40"/>
                <a:gd name="T15" fmla="*/ 15 h 46"/>
                <a:gd name="T16" fmla="*/ 32 w 40"/>
                <a:gd name="T17" fmla="*/ 23 h 46"/>
                <a:gd name="T18" fmla="*/ 40 w 40"/>
                <a:gd name="T19" fmla="*/ 25 h 46"/>
                <a:gd name="T20" fmla="*/ 37 w 40"/>
                <a:gd name="T21" fmla="*/ 30 h 46"/>
                <a:gd name="T22" fmla="*/ 40 w 40"/>
                <a:gd name="T23" fmla="*/ 36 h 46"/>
                <a:gd name="T24" fmla="*/ 32 w 40"/>
                <a:gd name="T25" fmla="*/ 43 h 46"/>
                <a:gd name="T26" fmla="*/ 8 w 40"/>
                <a:gd name="T27" fmla="*/ 46 h 46"/>
                <a:gd name="T28" fmla="*/ 0 w 40"/>
                <a:gd name="T29" fmla="*/ 30 h 46"/>
                <a:gd name="T30" fmla="*/ 0 w 40"/>
                <a:gd name="T31" fmla="*/ 20 h 46"/>
                <a:gd name="T32" fmla="*/ 0 w 40"/>
                <a:gd name="T33" fmla="*/ 2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6"/>
                <a:gd name="T53" fmla="*/ 40 w 40"/>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6">
                  <a:moveTo>
                    <a:pt x="0" y="20"/>
                  </a:moveTo>
                  <a:lnTo>
                    <a:pt x="7" y="5"/>
                  </a:lnTo>
                  <a:lnTo>
                    <a:pt x="17" y="0"/>
                  </a:lnTo>
                  <a:lnTo>
                    <a:pt x="30" y="1"/>
                  </a:lnTo>
                  <a:lnTo>
                    <a:pt x="25" y="6"/>
                  </a:lnTo>
                  <a:lnTo>
                    <a:pt x="18" y="6"/>
                  </a:lnTo>
                  <a:lnTo>
                    <a:pt x="25" y="15"/>
                  </a:lnTo>
                  <a:lnTo>
                    <a:pt x="35" y="15"/>
                  </a:lnTo>
                  <a:lnTo>
                    <a:pt x="32" y="23"/>
                  </a:lnTo>
                  <a:lnTo>
                    <a:pt x="40" y="25"/>
                  </a:lnTo>
                  <a:lnTo>
                    <a:pt x="37" y="30"/>
                  </a:lnTo>
                  <a:lnTo>
                    <a:pt x="40" y="36"/>
                  </a:lnTo>
                  <a:lnTo>
                    <a:pt x="32" y="43"/>
                  </a:lnTo>
                  <a:lnTo>
                    <a:pt x="8" y="46"/>
                  </a:lnTo>
                  <a:lnTo>
                    <a:pt x="0" y="30"/>
                  </a:lnTo>
                  <a:lnTo>
                    <a:pt x="0" y="20"/>
                  </a:lnTo>
                  <a:close/>
                </a:path>
              </a:pathLst>
            </a:custGeom>
            <a:solidFill>
              <a:srgbClr val="D99966"/>
            </a:solidFill>
            <a:ln w="9525">
              <a:noFill/>
              <a:round/>
              <a:headEnd/>
              <a:tailEnd/>
            </a:ln>
          </p:spPr>
          <p:txBody>
            <a:bodyPr/>
            <a:lstStyle/>
            <a:p>
              <a:endParaRPr lang="en-US"/>
            </a:p>
          </p:txBody>
        </p:sp>
        <p:sp>
          <p:nvSpPr>
            <p:cNvPr id="27813" name="Freeform 165"/>
            <p:cNvSpPr>
              <a:spLocks/>
            </p:cNvSpPr>
            <p:nvPr/>
          </p:nvSpPr>
          <p:spPr bwMode="auto">
            <a:xfrm>
              <a:off x="825" y="3169"/>
              <a:ext cx="512" cy="111"/>
            </a:xfrm>
            <a:custGeom>
              <a:avLst/>
              <a:gdLst>
                <a:gd name="T0" fmla="*/ 0 w 300"/>
                <a:gd name="T1" fmla="*/ 0 h 65"/>
                <a:gd name="T2" fmla="*/ 72 w 300"/>
                <a:gd name="T3" fmla="*/ 8 h 65"/>
                <a:gd name="T4" fmla="*/ 152 w 300"/>
                <a:gd name="T5" fmla="*/ 15 h 65"/>
                <a:gd name="T6" fmla="*/ 252 w 300"/>
                <a:gd name="T7" fmla="*/ 10 h 65"/>
                <a:gd name="T8" fmla="*/ 292 w 300"/>
                <a:gd name="T9" fmla="*/ 10 h 65"/>
                <a:gd name="T10" fmla="*/ 300 w 300"/>
                <a:gd name="T11" fmla="*/ 23 h 65"/>
                <a:gd name="T12" fmla="*/ 242 w 300"/>
                <a:gd name="T13" fmla="*/ 55 h 65"/>
                <a:gd name="T14" fmla="*/ 122 w 300"/>
                <a:gd name="T15" fmla="*/ 65 h 65"/>
                <a:gd name="T16" fmla="*/ 35 w 300"/>
                <a:gd name="T17" fmla="*/ 45 h 65"/>
                <a:gd name="T18" fmla="*/ 0 w 300"/>
                <a:gd name="T19" fmla="*/ 0 h 65"/>
                <a:gd name="T20" fmla="*/ 0 w 300"/>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0"/>
                <a:gd name="T34" fmla="*/ 0 h 65"/>
                <a:gd name="T35" fmla="*/ 300 w 300"/>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0" h="65">
                  <a:moveTo>
                    <a:pt x="0" y="0"/>
                  </a:moveTo>
                  <a:lnTo>
                    <a:pt x="72" y="8"/>
                  </a:lnTo>
                  <a:lnTo>
                    <a:pt x="152" y="15"/>
                  </a:lnTo>
                  <a:lnTo>
                    <a:pt x="252" y="10"/>
                  </a:lnTo>
                  <a:lnTo>
                    <a:pt x="292" y="10"/>
                  </a:lnTo>
                  <a:lnTo>
                    <a:pt x="300" y="23"/>
                  </a:lnTo>
                  <a:lnTo>
                    <a:pt x="242" y="55"/>
                  </a:lnTo>
                  <a:lnTo>
                    <a:pt x="122" y="65"/>
                  </a:lnTo>
                  <a:lnTo>
                    <a:pt x="35" y="45"/>
                  </a:lnTo>
                  <a:lnTo>
                    <a:pt x="0" y="0"/>
                  </a:lnTo>
                  <a:close/>
                </a:path>
              </a:pathLst>
            </a:custGeom>
            <a:solidFill>
              <a:srgbClr val="7A94A8"/>
            </a:solidFill>
            <a:ln w="9525">
              <a:noFill/>
              <a:round/>
              <a:headEnd/>
              <a:tailEnd/>
            </a:ln>
          </p:spPr>
          <p:txBody>
            <a:bodyPr/>
            <a:lstStyle/>
            <a:p>
              <a:endParaRPr lang="en-US"/>
            </a:p>
          </p:txBody>
        </p:sp>
        <p:sp>
          <p:nvSpPr>
            <p:cNvPr id="27814" name="Freeform 166"/>
            <p:cNvSpPr>
              <a:spLocks/>
            </p:cNvSpPr>
            <p:nvPr/>
          </p:nvSpPr>
          <p:spPr bwMode="auto">
            <a:xfrm>
              <a:off x="823" y="3154"/>
              <a:ext cx="505" cy="58"/>
            </a:xfrm>
            <a:custGeom>
              <a:avLst/>
              <a:gdLst>
                <a:gd name="T0" fmla="*/ 0 w 296"/>
                <a:gd name="T1" fmla="*/ 0 h 34"/>
                <a:gd name="T2" fmla="*/ 155 w 296"/>
                <a:gd name="T3" fmla="*/ 19 h 34"/>
                <a:gd name="T4" fmla="*/ 288 w 296"/>
                <a:gd name="T5" fmla="*/ 12 h 34"/>
                <a:gd name="T6" fmla="*/ 296 w 296"/>
                <a:gd name="T7" fmla="*/ 24 h 34"/>
                <a:gd name="T8" fmla="*/ 251 w 296"/>
                <a:gd name="T9" fmla="*/ 24 h 34"/>
                <a:gd name="T10" fmla="*/ 243 w 296"/>
                <a:gd name="T11" fmla="*/ 34 h 34"/>
                <a:gd name="T12" fmla="*/ 188 w 296"/>
                <a:gd name="T13" fmla="*/ 30 h 34"/>
                <a:gd name="T14" fmla="*/ 106 w 296"/>
                <a:gd name="T15" fmla="*/ 34 h 34"/>
                <a:gd name="T16" fmla="*/ 76 w 296"/>
                <a:gd name="T17" fmla="*/ 24 h 34"/>
                <a:gd name="T18" fmla="*/ 20 w 296"/>
                <a:gd name="T19" fmla="*/ 29 h 34"/>
                <a:gd name="T20" fmla="*/ 0 w 296"/>
                <a:gd name="T21" fmla="*/ 0 h 34"/>
                <a:gd name="T22" fmla="*/ 0 w 296"/>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34"/>
                <a:gd name="T38" fmla="*/ 296 w 29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34">
                  <a:moveTo>
                    <a:pt x="0" y="0"/>
                  </a:moveTo>
                  <a:lnTo>
                    <a:pt x="155" y="19"/>
                  </a:lnTo>
                  <a:lnTo>
                    <a:pt x="288" y="12"/>
                  </a:lnTo>
                  <a:lnTo>
                    <a:pt x="296" y="24"/>
                  </a:lnTo>
                  <a:lnTo>
                    <a:pt x="251" y="24"/>
                  </a:lnTo>
                  <a:lnTo>
                    <a:pt x="243" y="34"/>
                  </a:lnTo>
                  <a:lnTo>
                    <a:pt x="188" y="30"/>
                  </a:lnTo>
                  <a:lnTo>
                    <a:pt x="106" y="34"/>
                  </a:lnTo>
                  <a:lnTo>
                    <a:pt x="76" y="24"/>
                  </a:lnTo>
                  <a:lnTo>
                    <a:pt x="20" y="29"/>
                  </a:lnTo>
                  <a:lnTo>
                    <a:pt x="0" y="0"/>
                  </a:lnTo>
                  <a:close/>
                </a:path>
              </a:pathLst>
            </a:custGeom>
            <a:solidFill>
              <a:srgbClr val="96ABBA"/>
            </a:solidFill>
            <a:ln w="9525">
              <a:noFill/>
              <a:round/>
              <a:headEnd/>
              <a:tailEnd/>
            </a:ln>
          </p:spPr>
          <p:txBody>
            <a:bodyPr/>
            <a:lstStyle/>
            <a:p>
              <a:endParaRPr lang="en-US"/>
            </a:p>
          </p:txBody>
        </p:sp>
        <p:sp>
          <p:nvSpPr>
            <p:cNvPr id="27815" name="Freeform 167"/>
            <p:cNvSpPr>
              <a:spLocks/>
            </p:cNvSpPr>
            <p:nvPr/>
          </p:nvSpPr>
          <p:spPr bwMode="auto">
            <a:xfrm>
              <a:off x="885" y="3200"/>
              <a:ext cx="460" cy="102"/>
            </a:xfrm>
            <a:custGeom>
              <a:avLst/>
              <a:gdLst>
                <a:gd name="T0" fmla="*/ 0 w 270"/>
                <a:gd name="T1" fmla="*/ 15 h 60"/>
                <a:gd name="T2" fmla="*/ 95 w 270"/>
                <a:gd name="T3" fmla="*/ 27 h 60"/>
                <a:gd name="T4" fmla="*/ 112 w 270"/>
                <a:gd name="T5" fmla="*/ 32 h 60"/>
                <a:gd name="T6" fmla="*/ 154 w 270"/>
                <a:gd name="T7" fmla="*/ 20 h 60"/>
                <a:gd name="T8" fmla="*/ 219 w 270"/>
                <a:gd name="T9" fmla="*/ 20 h 60"/>
                <a:gd name="T10" fmla="*/ 260 w 270"/>
                <a:gd name="T11" fmla="*/ 0 h 60"/>
                <a:gd name="T12" fmla="*/ 270 w 270"/>
                <a:gd name="T13" fmla="*/ 3 h 60"/>
                <a:gd name="T14" fmla="*/ 264 w 270"/>
                <a:gd name="T15" fmla="*/ 15 h 60"/>
                <a:gd name="T16" fmla="*/ 217 w 270"/>
                <a:gd name="T17" fmla="*/ 42 h 60"/>
                <a:gd name="T18" fmla="*/ 125 w 270"/>
                <a:gd name="T19" fmla="*/ 55 h 60"/>
                <a:gd name="T20" fmla="*/ 29 w 270"/>
                <a:gd name="T21" fmla="*/ 60 h 60"/>
                <a:gd name="T22" fmla="*/ 0 w 270"/>
                <a:gd name="T23" fmla="*/ 15 h 60"/>
                <a:gd name="T24" fmla="*/ 0 w 270"/>
                <a:gd name="T25" fmla="*/ 15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60"/>
                <a:gd name="T41" fmla="*/ 270 w 270"/>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60">
                  <a:moveTo>
                    <a:pt x="0" y="15"/>
                  </a:moveTo>
                  <a:lnTo>
                    <a:pt x="95" y="27"/>
                  </a:lnTo>
                  <a:lnTo>
                    <a:pt x="112" y="32"/>
                  </a:lnTo>
                  <a:lnTo>
                    <a:pt x="154" y="20"/>
                  </a:lnTo>
                  <a:lnTo>
                    <a:pt x="219" y="20"/>
                  </a:lnTo>
                  <a:lnTo>
                    <a:pt x="260" y="0"/>
                  </a:lnTo>
                  <a:lnTo>
                    <a:pt x="270" y="3"/>
                  </a:lnTo>
                  <a:lnTo>
                    <a:pt x="264" y="15"/>
                  </a:lnTo>
                  <a:lnTo>
                    <a:pt x="217" y="42"/>
                  </a:lnTo>
                  <a:lnTo>
                    <a:pt x="125" y="55"/>
                  </a:lnTo>
                  <a:lnTo>
                    <a:pt x="29" y="60"/>
                  </a:lnTo>
                  <a:lnTo>
                    <a:pt x="0" y="15"/>
                  </a:lnTo>
                  <a:close/>
                </a:path>
              </a:pathLst>
            </a:custGeom>
            <a:solidFill>
              <a:srgbClr val="638091"/>
            </a:solidFill>
            <a:ln w="9525">
              <a:noFill/>
              <a:round/>
              <a:headEnd/>
              <a:tailEnd/>
            </a:ln>
          </p:spPr>
          <p:txBody>
            <a:bodyPr/>
            <a:lstStyle/>
            <a:p>
              <a:endParaRPr lang="en-US"/>
            </a:p>
          </p:txBody>
        </p:sp>
        <p:sp>
          <p:nvSpPr>
            <p:cNvPr id="27816" name="Freeform 168"/>
            <p:cNvSpPr>
              <a:spLocks/>
            </p:cNvSpPr>
            <p:nvPr/>
          </p:nvSpPr>
          <p:spPr bwMode="auto">
            <a:xfrm>
              <a:off x="944" y="3205"/>
              <a:ext cx="413" cy="101"/>
            </a:xfrm>
            <a:custGeom>
              <a:avLst/>
              <a:gdLst>
                <a:gd name="T0" fmla="*/ 5 w 242"/>
                <a:gd name="T1" fmla="*/ 59 h 59"/>
                <a:gd name="T2" fmla="*/ 5 w 242"/>
                <a:gd name="T3" fmla="*/ 59 h 59"/>
                <a:gd name="T4" fmla="*/ 12 w 242"/>
                <a:gd name="T5" fmla="*/ 59 h 59"/>
                <a:gd name="T6" fmla="*/ 20 w 242"/>
                <a:gd name="T7" fmla="*/ 59 h 59"/>
                <a:gd name="T8" fmla="*/ 32 w 242"/>
                <a:gd name="T9" fmla="*/ 59 h 59"/>
                <a:gd name="T10" fmla="*/ 37 w 242"/>
                <a:gd name="T11" fmla="*/ 57 h 59"/>
                <a:gd name="T12" fmla="*/ 44 w 242"/>
                <a:gd name="T13" fmla="*/ 57 h 59"/>
                <a:gd name="T14" fmla="*/ 52 w 242"/>
                <a:gd name="T15" fmla="*/ 57 h 59"/>
                <a:gd name="T16" fmla="*/ 60 w 242"/>
                <a:gd name="T17" fmla="*/ 57 h 59"/>
                <a:gd name="T18" fmla="*/ 69 w 242"/>
                <a:gd name="T19" fmla="*/ 57 h 59"/>
                <a:gd name="T20" fmla="*/ 77 w 242"/>
                <a:gd name="T21" fmla="*/ 57 h 59"/>
                <a:gd name="T22" fmla="*/ 87 w 242"/>
                <a:gd name="T23" fmla="*/ 57 h 59"/>
                <a:gd name="T24" fmla="*/ 99 w 242"/>
                <a:gd name="T25" fmla="*/ 57 h 59"/>
                <a:gd name="T26" fmla="*/ 107 w 242"/>
                <a:gd name="T27" fmla="*/ 55 h 59"/>
                <a:gd name="T28" fmla="*/ 115 w 242"/>
                <a:gd name="T29" fmla="*/ 55 h 59"/>
                <a:gd name="T30" fmla="*/ 125 w 242"/>
                <a:gd name="T31" fmla="*/ 52 h 59"/>
                <a:gd name="T32" fmla="*/ 137 w 242"/>
                <a:gd name="T33" fmla="*/ 52 h 59"/>
                <a:gd name="T34" fmla="*/ 145 w 242"/>
                <a:gd name="T35" fmla="*/ 50 h 59"/>
                <a:gd name="T36" fmla="*/ 155 w 242"/>
                <a:gd name="T37" fmla="*/ 47 h 59"/>
                <a:gd name="T38" fmla="*/ 165 w 242"/>
                <a:gd name="T39" fmla="*/ 44 h 59"/>
                <a:gd name="T40" fmla="*/ 177 w 242"/>
                <a:gd name="T41" fmla="*/ 42 h 59"/>
                <a:gd name="T42" fmla="*/ 185 w 242"/>
                <a:gd name="T43" fmla="*/ 39 h 59"/>
                <a:gd name="T44" fmla="*/ 194 w 242"/>
                <a:gd name="T45" fmla="*/ 34 h 59"/>
                <a:gd name="T46" fmla="*/ 202 w 242"/>
                <a:gd name="T47" fmla="*/ 30 h 59"/>
                <a:gd name="T48" fmla="*/ 212 w 242"/>
                <a:gd name="T49" fmla="*/ 27 h 59"/>
                <a:gd name="T50" fmla="*/ 219 w 242"/>
                <a:gd name="T51" fmla="*/ 22 h 59"/>
                <a:gd name="T52" fmla="*/ 227 w 242"/>
                <a:gd name="T53" fmla="*/ 19 h 59"/>
                <a:gd name="T54" fmla="*/ 234 w 242"/>
                <a:gd name="T55" fmla="*/ 12 h 59"/>
                <a:gd name="T56" fmla="*/ 242 w 242"/>
                <a:gd name="T57" fmla="*/ 7 h 59"/>
                <a:gd name="T58" fmla="*/ 234 w 242"/>
                <a:gd name="T59" fmla="*/ 0 h 59"/>
                <a:gd name="T60" fmla="*/ 180 w 242"/>
                <a:gd name="T61" fmla="*/ 34 h 59"/>
                <a:gd name="T62" fmla="*/ 159 w 242"/>
                <a:gd name="T63" fmla="*/ 24 h 59"/>
                <a:gd name="T64" fmla="*/ 90 w 242"/>
                <a:gd name="T65" fmla="*/ 45 h 59"/>
                <a:gd name="T66" fmla="*/ 0 w 242"/>
                <a:gd name="T67" fmla="*/ 44 h 59"/>
                <a:gd name="T68" fmla="*/ 5 w 242"/>
                <a:gd name="T69" fmla="*/ 59 h 59"/>
                <a:gd name="T70" fmla="*/ 5 w 242"/>
                <a:gd name="T71" fmla="*/ 59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59"/>
                <a:gd name="T110" fmla="*/ 242 w 242"/>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59">
                  <a:moveTo>
                    <a:pt x="5" y="59"/>
                  </a:moveTo>
                  <a:lnTo>
                    <a:pt x="5" y="59"/>
                  </a:lnTo>
                  <a:lnTo>
                    <a:pt x="12" y="59"/>
                  </a:lnTo>
                  <a:lnTo>
                    <a:pt x="20" y="59"/>
                  </a:lnTo>
                  <a:lnTo>
                    <a:pt x="32" y="59"/>
                  </a:lnTo>
                  <a:lnTo>
                    <a:pt x="37" y="57"/>
                  </a:lnTo>
                  <a:lnTo>
                    <a:pt x="44" y="57"/>
                  </a:lnTo>
                  <a:lnTo>
                    <a:pt x="52" y="57"/>
                  </a:lnTo>
                  <a:lnTo>
                    <a:pt x="60" y="57"/>
                  </a:lnTo>
                  <a:lnTo>
                    <a:pt x="69" y="57"/>
                  </a:lnTo>
                  <a:lnTo>
                    <a:pt x="77" y="57"/>
                  </a:lnTo>
                  <a:lnTo>
                    <a:pt x="87" y="57"/>
                  </a:lnTo>
                  <a:lnTo>
                    <a:pt x="99" y="57"/>
                  </a:lnTo>
                  <a:lnTo>
                    <a:pt x="107" y="55"/>
                  </a:lnTo>
                  <a:lnTo>
                    <a:pt x="115" y="55"/>
                  </a:lnTo>
                  <a:lnTo>
                    <a:pt x="125" y="52"/>
                  </a:lnTo>
                  <a:lnTo>
                    <a:pt x="137" y="52"/>
                  </a:lnTo>
                  <a:lnTo>
                    <a:pt x="145" y="50"/>
                  </a:lnTo>
                  <a:lnTo>
                    <a:pt x="155" y="47"/>
                  </a:lnTo>
                  <a:lnTo>
                    <a:pt x="165" y="44"/>
                  </a:lnTo>
                  <a:lnTo>
                    <a:pt x="177" y="42"/>
                  </a:lnTo>
                  <a:lnTo>
                    <a:pt x="185" y="39"/>
                  </a:lnTo>
                  <a:lnTo>
                    <a:pt x="194" y="34"/>
                  </a:lnTo>
                  <a:lnTo>
                    <a:pt x="202" y="30"/>
                  </a:lnTo>
                  <a:lnTo>
                    <a:pt x="212" y="27"/>
                  </a:lnTo>
                  <a:lnTo>
                    <a:pt x="219" y="22"/>
                  </a:lnTo>
                  <a:lnTo>
                    <a:pt x="227" y="19"/>
                  </a:lnTo>
                  <a:lnTo>
                    <a:pt x="234" y="12"/>
                  </a:lnTo>
                  <a:lnTo>
                    <a:pt x="242" y="7"/>
                  </a:lnTo>
                  <a:lnTo>
                    <a:pt x="234" y="0"/>
                  </a:lnTo>
                  <a:lnTo>
                    <a:pt x="180" y="34"/>
                  </a:lnTo>
                  <a:lnTo>
                    <a:pt x="159" y="24"/>
                  </a:lnTo>
                  <a:lnTo>
                    <a:pt x="90" y="45"/>
                  </a:lnTo>
                  <a:lnTo>
                    <a:pt x="0" y="44"/>
                  </a:lnTo>
                  <a:lnTo>
                    <a:pt x="5" y="59"/>
                  </a:lnTo>
                  <a:close/>
                </a:path>
              </a:pathLst>
            </a:custGeom>
            <a:solidFill>
              <a:srgbClr val="4A697A"/>
            </a:solidFill>
            <a:ln w="9525">
              <a:noFill/>
              <a:round/>
              <a:headEnd/>
              <a:tailEnd/>
            </a:ln>
          </p:spPr>
          <p:txBody>
            <a:bodyPr/>
            <a:lstStyle/>
            <a:p>
              <a:endParaRPr lang="en-US"/>
            </a:p>
          </p:txBody>
        </p:sp>
        <p:sp>
          <p:nvSpPr>
            <p:cNvPr id="27817" name="Freeform 169"/>
            <p:cNvSpPr>
              <a:spLocks/>
            </p:cNvSpPr>
            <p:nvPr/>
          </p:nvSpPr>
          <p:spPr bwMode="auto">
            <a:xfrm>
              <a:off x="719" y="2898"/>
              <a:ext cx="140" cy="143"/>
            </a:xfrm>
            <a:custGeom>
              <a:avLst/>
              <a:gdLst>
                <a:gd name="T0" fmla="*/ 19 w 82"/>
                <a:gd name="T1" fmla="*/ 9 h 84"/>
                <a:gd name="T2" fmla="*/ 51 w 82"/>
                <a:gd name="T3" fmla="*/ 0 h 84"/>
                <a:gd name="T4" fmla="*/ 49 w 82"/>
                <a:gd name="T5" fmla="*/ 14 h 84"/>
                <a:gd name="T6" fmla="*/ 79 w 82"/>
                <a:gd name="T7" fmla="*/ 9 h 84"/>
                <a:gd name="T8" fmla="*/ 82 w 82"/>
                <a:gd name="T9" fmla="*/ 44 h 84"/>
                <a:gd name="T10" fmla="*/ 61 w 82"/>
                <a:gd name="T11" fmla="*/ 84 h 84"/>
                <a:gd name="T12" fmla="*/ 26 w 82"/>
                <a:gd name="T13" fmla="*/ 80 h 84"/>
                <a:gd name="T14" fmla="*/ 0 w 82"/>
                <a:gd name="T15" fmla="*/ 54 h 84"/>
                <a:gd name="T16" fmla="*/ 19 w 82"/>
                <a:gd name="T17" fmla="*/ 9 h 84"/>
                <a:gd name="T18" fmla="*/ 19 w 82"/>
                <a:gd name="T19" fmla="*/ 9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4"/>
                <a:gd name="T32" fmla="*/ 82 w 8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4">
                  <a:moveTo>
                    <a:pt x="19" y="9"/>
                  </a:moveTo>
                  <a:lnTo>
                    <a:pt x="51" y="0"/>
                  </a:lnTo>
                  <a:lnTo>
                    <a:pt x="49" y="14"/>
                  </a:lnTo>
                  <a:lnTo>
                    <a:pt x="79" y="9"/>
                  </a:lnTo>
                  <a:lnTo>
                    <a:pt x="82" y="44"/>
                  </a:lnTo>
                  <a:lnTo>
                    <a:pt x="61" y="84"/>
                  </a:lnTo>
                  <a:lnTo>
                    <a:pt x="26" y="80"/>
                  </a:lnTo>
                  <a:lnTo>
                    <a:pt x="0" y="54"/>
                  </a:lnTo>
                  <a:lnTo>
                    <a:pt x="19" y="9"/>
                  </a:lnTo>
                  <a:close/>
                </a:path>
              </a:pathLst>
            </a:custGeom>
            <a:solidFill>
              <a:srgbClr val="D99966"/>
            </a:solidFill>
            <a:ln w="9525">
              <a:noFill/>
              <a:round/>
              <a:headEnd/>
              <a:tailEnd/>
            </a:ln>
          </p:spPr>
          <p:txBody>
            <a:bodyPr/>
            <a:lstStyle/>
            <a:p>
              <a:endParaRPr lang="en-US"/>
            </a:p>
          </p:txBody>
        </p:sp>
        <p:sp>
          <p:nvSpPr>
            <p:cNvPr id="27818" name="Freeform 170"/>
            <p:cNvSpPr>
              <a:spLocks/>
            </p:cNvSpPr>
            <p:nvPr/>
          </p:nvSpPr>
          <p:spPr bwMode="auto">
            <a:xfrm>
              <a:off x="871" y="3243"/>
              <a:ext cx="165" cy="98"/>
            </a:xfrm>
            <a:custGeom>
              <a:avLst/>
              <a:gdLst>
                <a:gd name="T0" fmla="*/ 0 w 97"/>
                <a:gd name="T1" fmla="*/ 28 h 58"/>
                <a:gd name="T2" fmla="*/ 20 w 97"/>
                <a:gd name="T3" fmla="*/ 50 h 58"/>
                <a:gd name="T4" fmla="*/ 42 w 97"/>
                <a:gd name="T5" fmla="*/ 58 h 58"/>
                <a:gd name="T6" fmla="*/ 55 w 97"/>
                <a:gd name="T7" fmla="*/ 58 h 58"/>
                <a:gd name="T8" fmla="*/ 53 w 97"/>
                <a:gd name="T9" fmla="*/ 50 h 58"/>
                <a:gd name="T10" fmla="*/ 35 w 97"/>
                <a:gd name="T11" fmla="*/ 47 h 58"/>
                <a:gd name="T12" fmla="*/ 65 w 97"/>
                <a:gd name="T13" fmla="*/ 42 h 58"/>
                <a:gd name="T14" fmla="*/ 97 w 97"/>
                <a:gd name="T15" fmla="*/ 35 h 58"/>
                <a:gd name="T16" fmla="*/ 95 w 97"/>
                <a:gd name="T17" fmla="*/ 25 h 58"/>
                <a:gd name="T18" fmla="*/ 72 w 97"/>
                <a:gd name="T19" fmla="*/ 28 h 58"/>
                <a:gd name="T20" fmla="*/ 83 w 97"/>
                <a:gd name="T21" fmla="*/ 20 h 58"/>
                <a:gd name="T22" fmla="*/ 80 w 97"/>
                <a:gd name="T23" fmla="*/ 12 h 58"/>
                <a:gd name="T24" fmla="*/ 60 w 97"/>
                <a:gd name="T25" fmla="*/ 18 h 58"/>
                <a:gd name="T26" fmla="*/ 67 w 97"/>
                <a:gd name="T27" fmla="*/ 5 h 58"/>
                <a:gd name="T28" fmla="*/ 55 w 97"/>
                <a:gd name="T29" fmla="*/ 0 h 58"/>
                <a:gd name="T30" fmla="*/ 48 w 97"/>
                <a:gd name="T31" fmla="*/ 8 h 58"/>
                <a:gd name="T32" fmla="*/ 20 w 97"/>
                <a:gd name="T33" fmla="*/ 2 h 58"/>
                <a:gd name="T34" fmla="*/ 0 w 97"/>
                <a:gd name="T35" fmla="*/ 28 h 58"/>
                <a:gd name="T36" fmla="*/ 0 w 97"/>
                <a:gd name="T37" fmla="*/ 28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58"/>
                <a:gd name="T59" fmla="*/ 97 w 97"/>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58">
                  <a:moveTo>
                    <a:pt x="0" y="28"/>
                  </a:moveTo>
                  <a:lnTo>
                    <a:pt x="20" y="50"/>
                  </a:lnTo>
                  <a:lnTo>
                    <a:pt x="42" y="58"/>
                  </a:lnTo>
                  <a:lnTo>
                    <a:pt x="55" y="58"/>
                  </a:lnTo>
                  <a:lnTo>
                    <a:pt x="53" y="50"/>
                  </a:lnTo>
                  <a:lnTo>
                    <a:pt x="35" y="47"/>
                  </a:lnTo>
                  <a:lnTo>
                    <a:pt x="65" y="42"/>
                  </a:lnTo>
                  <a:lnTo>
                    <a:pt x="97" y="35"/>
                  </a:lnTo>
                  <a:lnTo>
                    <a:pt x="95" y="25"/>
                  </a:lnTo>
                  <a:lnTo>
                    <a:pt x="72" y="28"/>
                  </a:lnTo>
                  <a:lnTo>
                    <a:pt x="83" y="20"/>
                  </a:lnTo>
                  <a:lnTo>
                    <a:pt x="80" y="12"/>
                  </a:lnTo>
                  <a:lnTo>
                    <a:pt x="60" y="18"/>
                  </a:lnTo>
                  <a:lnTo>
                    <a:pt x="67" y="5"/>
                  </a:lnTo>
                  <a:lnTo>
                    <a:pt x="55" y="0"/>
                  </a:lnTo>
                  <a:lnTo>
                    <a:pt x="48" y="8"/>
                  </a:lnTo>
                  <a:lnTo>
                    <a:pt x="20" y="2"/>
                  </a:lnTo>
                  <a:lnTo>
                    <a:pt x="0" y="28"/>
                  </a:lnTo>
                  <a:close/>
                </a:path>
              </a:pathLst>
            </a:custGeom>
            <a:solidFill>
              <a:srgbClr val="D99966"/>
            </a:solidFill>
            <a:ln w="9525">
              <a:noFill/>
              <a:round/>
              <a:headEnd/>
              <a:tailEnd/>
            </a:ln>
          </p:spPr>
          <p:txBody>
            <a:bodyPr/>
            <a:lstStyle/>
            <a:p>
              <a:endParaRPr lang="en-US"/>
            </a:p>
          </p:txBody>
        </p:sp>
        <p:sp>
          <p:nvSpPr>
            <p:cNvPr id="27819" name="Freeform 171"/>
            <p:cNvSpPr>
              <a:spLocks/>
            </p:cNvSpPr>
            <p:nvPr/>
          </p:nvSpPr>
          <p:spPr bwMode="auto">
            <a:xfrm>
              <a:off x="378" y="3060"/>
              <a:ext cx="536" cy="229"/>
            </a:xfrm>
            <a:custGeom>
              <a:avLst/>
              <a:gdLst>
                <a:gd name="T0" fmla="*/ 297 w 314"/>
                <a:gd name="T1" fmla="*/ 134 h 134"/>
                <a:gd name="T2" fmla="*/ 314 w 314"/>
                <a:gd name="T3" fmla="*/ 119 h 134"/>
                <a:gd name="T4" fmla="*/ 262 w 314"/>
                <a:gd name="T5" fmla="*/ 59 h 134"/>
                <a:gd name="T6" fmla="*/ 221 w 314"/>
                <a:gd name="T7" fmla="*/ 35 h 134"/>
                <a:gd name="T8" fmla="*/ 162 w 314"/>
                <a:gd name="T9" fmla="*/ 0 h 134"/>
                <a:gd name="T10" fmla="*/ 84 w 314"/>
                <a:gd name="T11" fmla="*/ 0 h 134"/>
                <a:gd name="T12" fmla="*/ 0 w 314"/>
                <a:gd name="T13" fmla="*/ 47 h 134"/>
                <a:gd name="T14" fmla="*/ 20 w 314"/>
                <a:gd name="T15" fmla="*/ 90 h 134"/>
                <a:gd name="T16" fmla="*/ 137 w 314"/>
                <a:gd name="T17" fmla="*/ 90 h 134"/>
                <a:gd name="T18" fmla="*/ 179 w 314"/>
                <a:gd name="T19" fmla="*/ 72 h 134"/>
                <a:gd name="T20" fmla="*/ 237 w 314"/>
                <a:gd name="T21" fmla="*/ 105 h 134"/>
                <a:gd name="T22" fmla="*/ 297 w 314"/>
                <a:gd name="T23" fmla="*/ 134 h 134"/>
                <a:gd name="T24" fmla="*/ 297 w 314"/>
                <a:gd name="T25" fmla="*/ 134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134"/>
                <a:gd name="T41" fmla="*/ 314 w 31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134">
                  <a:moveTo>
                    <a:pt x="297" y="134"/>
                  </a:moveTo>
                  <a:lnTo>
                    <a:pt x="314" y="119"/>
                  </a:lnTo>
                  <a:lnTo>
                    <a:pt x="262" y="59"/>
                  </a:lnTo>
                  <a:lnTo>
                    <a:pt x="221" y="35"/>
                  </a:lnTo>
                  <a:lnTo>
                    <a:pt x="162" y="0"/>
                  </a:lnTo>
                  <a:lnTo>
                    <a:pt x="84" y="0"/>
                  </a:lnTo>
                  <a:lnTo>
                    <a:pt x="0" y="47"/>
                  </a:lnTo>
                  <a:lnTo>
                    <a:pt x="20" y="90"/>
                  </a:lnTo>
                  <a:lnTo>
                    <a:pt x="137" y="90"/>
                  </a:lnTo>
                  <a:lnTo>
                    <a:pt x="179" y="72"/>
                  </a:lnTo>
                  <a:lnTo>
                    <a:pt x="237" y="105"/>
                  </a:lnTo>
                  <a:lnTo>
                    <a:pt x="297" y="134"/>
                  </a:lnTo>
                  <a:close/>
                </a:path>
              </a:pathLst>
            </a:custGeom>
            <a:solidFill>
              <a:srgbClr val="B3B02B"/>
            </a:solidFill>
            <a:ln w="9525">
              <a:noFill/>
              <a:round/>
              <a:headEnd/>
              <a:tailEnd/>
            </a:ln>
          </p:spPr>
          <p:txBody>
            <a:bodyPr/>
            <a:lstStyle/>
            <a:p>
              <a:endParaRPr lang="en-US"/>
            </a:p>
          </p:txBody>
        </p:sp>
        <p:sp>
          <p:nvSpPr>
            <p:cNvPr id="27820" name="Freeform 172"/>
            <p:cNvSpPr>
              <a:spLocks/>
            </p:cNvSpPr>
            <p:nvPr/>
          </p:nvSpPr>
          <p:spPr bwMode="auto">
            <a:xfrm>
              <a:off x="335" y="3041"/>
              <a:ext cx="591" cy="231"/>
            </a:xfrm>
            <a:custGeom>
              <a:avLst/>
              <a:gdLst>
                <a:gd name="T0" fmla="*/ 0 w 346"/>
                <a:gd name="T1" fmla="*/ 60 h 135"/>
                <a:gd name="T2" fmla="*/ 0 w 346"/>
                <a:gd name="T3" fmla="*/ 56 h 135"/>
                <a:gd name="T4" fmla="*/ 4 w 346"/>
                <a:gd name="T5" fmla="*/ 53 h 135"/>
                <a:gd name="T6" fmla="*/ 9 w 346"/>
                <a:gd name="T7" fmla="*/ 50 h 135"/>
                <a:gd name="T8" fmla="*/ 17 w 346"/>
                <a:gd name="T9" fmla="*/ 45 h 135"/>
                <a:gd name="T10" fmla="*/ 25 w 346"/>
                <a:gd name="T11" fmla="*/ 38 h 135"/>
                <a:gd name="T12" fmla="*/ 39 w 346"/>
                <a:gd name="T13" fmla="*/ 31 h 135"/>
                <a:gd name="T14" fmla="*/ 44 w 346"/>
                <a:gd name="T15" fmla="*/ 28 h 135"/>
                <a:gd name="T16" fmla="*/ 50 w 346"/>
                <a:gd name="T17" fmla="*/ 25 h 135"/>
                <a:gd name="T18" fmla="*/ 59 w 346"/>
                <a:gd name="T19" fmla="*/ 21 h 135"/>
                <a:gd name="T20" fmla="*/ 67 w 346"/>
                <a:gd name="T21" fmla="*/ 20 h 135"/>
                <a:gd name="T22" fmla="*/ 74 w 346"/>
                <a:gd name="T23" fmla="*/ 15 h 135"/>
                <a:gd name="T24" fmla="*/ 80 w 346"/>
                <a:gd name="T25" fmla="*/ 11 h 135"/>
                <a:gd name="T26" fmla="*/ 89 w 346"/>
                <a:gd name="T27" fmla="*/ 10 h 135"/>
                <a:gd name="T28" fmla="*/ 99 w 346"/>
                <a:gd name="T29" fmla="*/ 8 h 135"/>
                <a:gd name="T30" fmla="*/ 107 w 346"/>
                <a:gd name="T31" fmla="*/ 3 h 135"/>
                <a:gd name="T32" fmla="*/ 115 w 346"/>
                <a:gd name="T33" fmla="*/ 3 h 135"/>
                <a:gd name="T34" fmla="*/ 125 w 346"/>
                <a:gd name="T35" fmla="*/ 1 h 135"/>
                <a:gd name="T36" fmla="*/ 134 w 346"/>
                <a:gd name="T37" fmla="*/ 1 h 135"/>
                <a:gd name="T38" fmla="*/ 142 w 346"/>
                <a:gd name="T39" fmla="*/ 0 h 135"/>
                <a:gd name="T40" fmla="*/ 150 w 346"/>
                <a:gd name="T41" fmla="*/ 0 h 135"/>
                <a:gd name="T42" fmla="*/ 160 w 346"/>
                <a:gd name="T43" fmla="*/ 0 h 135"/>
                <a:gd name="T44" fmla="*/ 170 w 346"/>
                <a:gd name="T45" fmla="*/ 3 h 135"/>
                <a:gd name="T46" fmla="*/ 180 w 346"/>
                <a:gd name="T47" fmla="*/ 3 h 135"/>
                <a:gd name="T48" fmla="*/ 189 w 346"/>
                <a:gd name="T49" fmla="*/ 5 h 135"/>
                <a:gd name="T50" fmla="*/ 199 w 346"/>
                <a:gd name="T51" fmla="*/ 10 h 135"/>
                <a:gd name="T52" fmla="*/ 210 w 346"/>
                <a:gd name="T53" fmla="*/ 13 h 135"/>
                <a:gd name="T54" fmla="*/ 219 w 346"/>
                <a:gd name="T55" fmla="*/ 18 h 135"/>
                <a:gd name="T56" fmla="*/ 227 w 346"/>
                <a:gd name="T57" fmla="*/ 21 h 135"/>
                <a:gd name="T58" fmla="*/ 235 w 346"/>
                <a:gd name="T59" fmla="*/ 26 h 135"/>
                <a:gd name="T60" fmla="*/ 244 w 346"/>
                <a:gd name="T61" fmla="*/ 30 h 135"/>
                <a:gd name="T62" fmla="*/ 251 w 346"/>
                <a:gd name="T63" fmla="*/ 35 h 135"/>
                <a:gd name="T64" fmla="*/ 259 w 346"/>
                <a:gd name="T65" fmla="*/ 40 h 135"/>
                <a:gd name="T66" fmla="*/ 266 w 346"/>
                <a:gd name="T67" fmla="*/ 43 h 135"/>
                <a:gd name="T68" fmla="*/ 272 w 346"/>
                <a:gd name="T69" fmla="*/ 50 h 135"/>
                <a:gd name="T70" fmla="*/ 282 w 346"/>
                <a:gd name="T71" fmla="*/ 58 h 135"/>
                <a:gd name="T72" fmla="*/ 296 w 346"/>
                <a:gd name="T73" fmla="*/ 66 h 135"/>
                <a:gd name="T74" fmla="*/ 306 w 346"/>
                <a:gd name="T75" fmla="*/ 75 h 135"/>
                <a:gd name="T76" fmla="*/ 314 w 346"/>
                <a:gd name="T77" fmla="*/ 85 h 135"/>
                <a:gd name="T78" fmla="*/ 321 w 346"/>
                <a:gd name="T79" fmla="*/ 91 h 135"/>
                <a:gd name="T80" fmla="*/ 327 w 346"/>
                <a:gd name="T81" fmla="*/ 100 h 135"/>
                <a:gd name="T82" fmla="*/ 331 w 346"/>
                <a:gd name="T83" fmla="*/ 106 h 135"/>
                <a:gd name="T84" fmla="*/ 337 w 346"/>
                <a:gd name="T85" fmla="*/ 113 h 135"/>
                <a:gd name="T86" fmla="*/ 342 w 346"/>
                <a:gd name="T87" fmla="*/ 121 h 135"/>
                <a:gd name="T88" fmla="*/ 346 w 346"/>
                <a:gd name="T89" fmla="*/ 125 h 135"/>
                <a:gd name="T90" fmla="*/ 339 w 346"/>
                <a:gd name="T91" fmla="*/ 135 h 135"/>
                <a:gd name="T92" fmla="*/ 286 w 346"/>
                <a:gd name="T93" fmla="*/ 83 h 135"/>
                <a:gd name="T94" fmla="*/ 256 w 346"/>
                <a:gd name="T95" fmla="*/ 58 h 135"/>
                <a:gd name="T96" fmla="*/ 229 w 346"/>
                <a:gd name="T97" fmla="*/ 61 h 135"/>
                <a:gd name="T98" fmla="*/ 180 w 346"/>
                <a:gd name="T99" fmla="*/ 25 h 135"/>
                <a:gd name="T100" fmla="*/ 109 w 346"/>
                <a:gd name="T101" fmla="*/ 20 h 135"/>
                <a:gd name="T102" fmla="*/ 85 w 346"/>
                <a:gd name="T103" fmla="*/ 43 h 135"/>
                <a:gd name="T104" fmla="*/ 39 w 346"/>
                <a:gd name="T105" fmla="*/ 71 h 135"/>
                <a:gd name="T106" fmla="*/ 0 w 346"/>
                <a:gd name="T107" fmla="*/ 60 h 135"/>
                <a:gd name="T108" fmla="*/ 0 w 346"/>
                <a:gd name="T109" fmla="*/ 60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6"/>
                <a:gd name="T166" fmla="*/ 0 h 135"/>
                <a:gd name="T167" fmla="*/ 346 w 346"/>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6" h="135">
                  <a:moveTo>
                    <a:pt x="0" y="60"/>
                  </a:moveTo>
                  <a:lnTo>
                    <a:pt x="0" y="56"/>
                  </a:lnTo>
                  <a:lnTo>
                    <a:pt x="4" y="53"/>
                  </a:lnTo>
                  <a:lnTo>
                    <a:pt x="9" y="50"/>
                  </a:lnTo>
                  <a:lnTo>
                    <a:pt x="17" y="45"/>
                  </a:lnTo>
                  <a:lnTo>
                    <a:pt x="25" y="38"/>
                  </a:lnTo>
                  <a:lnTo>
                    <a:pt x="39" y="31"/>
                  </a:lnTo>
                  <a:lnTo>
                    <a:pt x="44" y="28"/>
                  </a:lnTo>
                  <a:lnTo>
                    <a:pt x="50" y="25"/>
                  </a:lnTo>
                  <a:lnTo>
                    <a:pt x="59" y="21"/>
                  </a:lnTo>
                  <a:lnTo>
                    <a:pt x="67" y="20"/>
                  </a:lnTo>
                  <a:lnTo>
                    <a:pt x="74" y="15"/>
                  </a:lnTo>
                  <a:lnTo>
                    <a:pt x="80" y="11"/>
                  </a:lnTo>
                  <a:lnTo>
                    <a:pt x="89" y="10"/>
                  </a:lnTo>
                  <a:lnTo>
                    <a:pt x="99" y="8"/>
                  </a:lnTo>
                  <a:lnTo>
                    <a:pt x="107" y="3"/>
                  </a:lnTo>
                  <a:lnTo>
                    <a:pt x="115" y="3"/>
                  </a:lnTo>
                  <a:lnTo>
                    <a:pt x="125" y="1"/>
                  </a:lnTo>
                  <a:lnTo>
                    <a:pt x="134" y="1"/>
                  </a:lnTo>
                  <a:lnTo>
                    <a:pt x="142" y="0"/>
                  </a:lnTo>
                  <a:lnTo>
                    <a:pt x="150" y="0"/>
                  </a:lnTo>
                  <a:lnTo>
                    <a:pt x="160" y="0"/>
                  </a:lnTo>
                  <a:lnTo>
                    <a:pt x="170" y="3"/>
                  </a:lnTo>
                  <a:lnTo>
                    <a:pt x="180" y="3"/>
                  </a:lnTo>
                  <a:lnTo>
                    <a:pt x="189" y="5"/>
                  </a:lnTo>
                  <a:lnTo>
                    <a:pt x="199" y="10"/>
                  </a:lnTo>
                  <a:lnTo>
                    <a:pt x="210" y="13"/>
                  </a:lnTo>
                  <a:lnTo>
                    <a:pt x="219" y="18"/>
                  </a:lnTo>
                  <a:lnTo>
                    <a:pt x="227" y="21"/>
                  </a:lnTo>
                  <a:lnTo>
                    <a:pt x="235" y="26"/>
                  </a:lnTo>
                  <a:lnTo>
                    <a:pt x="244" y="30"/>
                  </a:lnTo>
                  <a:lnTo>
                    <a:pt x="251" y="35"/>
                  </a:lnTo>
                  <a:lnTo>
                    <a:pt x="259" y="40"/>
                  </a:lnTo>
                  <a:lnTo>
                    <a:pt x="266" y="43"/>
                  </a:lnTo>
                  <a:lnTo>
                    <a:pt x="272" y="50"/>
                  </a:lnTo>
                  <a:lnTo>
                    <a:pt x="282" y="58"/>
                  </a:lnTo>
                  <a:lnTo>
                    <a:pt x="296" y="66"/>
                  </a:lnTo>
                  <a:lnTo>
                    <a:pt x="306" y="75"/>
                  </a:lnTo>
                  <a:lnTo>
                    <a:pt x="314" y="85"/>
                  </a:lnTo>
                  <a:lnTo>
                    <a:pt x="321" y="91"/>
                  </a:lnTo>
                  <a:lnTo>
                    <a:pt x="327" y="100"/>
                  </a:lnTo>
                  <a:lnTo>
                    <a:pt x="331" y="106"/>
                  </a:lnTo>
                  <a:lnTo>
                    <a:pt x="337" y="113"/>
                  </a:lnTo>
                  <a:lnTo>
                    <a:pt x="342" y="121"/>
                  </a:lnTo>
                  <a:lnTo>
                    <a:pt x="346" y="125"/>
                  </a:lnTo>
                  <a:lnTo>
                    <a:pt x="339" y="135"/>
                  </a:lnTo>
                  <a:lnTo>
                    <a:pt x="286" y="83"/>
                  </a:lnTo>
                  <a:lnTo>
                    <a:pt x="256" y="58"/>
                  </a:lnTo>
                  <a:lnTo>
                    <a:pt x="229" y="61"/>
                  </a:lnTo>
                  <a:lnTo>
                    <a:pt x="180" y="25"/>
                  </a:lnTo>
                  <a:lnTo>
                    <a:pt x="109" y="20"/>
                  </a:lnTo>
                  <a:lnTo>
                    <a:pt x="85" y="43"/>
                  </a:lnTo>
                  <a:lnTo>
                    <a:pt x="39" y="71"/>
                  </a:lnTo>
                  <a:lnTo>
                    <a:pt x="0" y="60"/>
                  </a:lnTo>
                  <a:close/>
                </a:path>
              </a:pathLst>
            </a:custGeom>
            <a:solidFill>
              <a:srgbClr val="D1D142"/>
            </a:solidFill>
            <a:ln w="9525">
              <a:noFill/>
              <a:round/>
              <a:headEnd/>
              <a:tailEnd/>
            </a:ln>
          </p:spPr>
          <p:txBody>
            <a:bodyPr/>
            <a:lstStyle/>
            <a:p>
              <a:endParaRPr lang="en-US"/>
            </a:p>
          </p:txBody>
        </p:sp>
        <p:sp>
          <p:nvSpPr>
            <p:cNvPr id="27821" name="Freeform 173"/>
            <p:cNvSpPr>
              <a:spLocks/>
            </p:cNvSpPr>
            <p:nvPr/>
          </p:nvSpPr>
          <p:spPr bwMode="auto">
            <a:xfrm>
              <a:off x="595" y="3166"/>
              <a:ext cx="297" cy="128"/>
            </a:xfrm>
            <a:custGeom>
              <a:avLst/>
              <a:gdLst>
                <a:gd name="T0" fmla="*/ 10 w 174"/>
                <a:gd name="T1" fmla="*/ 33 h 75"/>
                <a:gd name="T2" fmla="*/ 47 w 174"/>
                <a:gd name="T3" fmla="*/ 17 h 75"/>
                <a:gd name="T4" fmla="*/ 162 w 174"/>
                <a:gd name="T5" fmla="*/ 75 h 75"/>
                <a:gd name="T6" fmla="*/ 174 w 174"/>
                <a:gd name="T7" fmla="*/ 72 h 75"/>
                <a:gd name="T8" fmla="*/ 129 w 174"/>
                <a:gd name="T9" fmla="*/ 33 h 75"/>
                <a:gd name="T10" fmla="*/ 100 w 174"/>
                <a:gd name="T11" fmla="*/ 30 h 75"/>
                <a:gd name="T12" fmla="*/ 87 w 174"/>
                <a:gd name="T13" fmla="*/ 12 h 75"/>
                <a:gd name="T14" fmla="*/ 33 w 174"/>
                <a:gd name="T15" fmla="*/ 0 h 75"/>
                <a:gd name="T16" fmla="*/ 0 w 174"/>
                <a:gd name="T17" fmla="*/ 20 h 75"/>
                <a:gd name="T18" fmla="*/ 10 w 174"/>
                <a:gd name="T19" fmla="*/ 33 h 75"/>
                <a:gd name="T20" fmla="*/ 10 w 174"/>
                <a:gd name="T21" fmla="*/ 33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75"/>
                <a:gd name="T35" fmla="*/ 174 w 174"/>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75">
                  <a:moveTo>
                    <a:pt x="10" y="33"/>
                  </a:moveTo>
                  <a:lnTo>
                    <a:pt x="47" y="17"/>
                  </a:lnTo>
                  <a:lnTo>
                    <a:pt x="162" y="75"/>
                  </a:lnTo>
                  <a:lnTo>
                    <a:pt x="174" y="72"/>
                  </a:lnTo>
                  <a:lnTo>
                    <a:pt x="129" y="33"/>
                  </a:lnTo>
                  <a:lnTo>
                    <a:pt x="100" y="30"/>
                  </a:lnTo>
                  <a:lnTo>
                    <a:pt x="87" y="12"/>
                  </a:lnTo>
                  <a:lnTo>
                    <a:pt x="33" y="0"/>
                  </a:lnTo>
                  <a:lnTo>
                    <a:pt x="0" y="20"/>
                  </a:lnTo>
                  <a:lnTo>
                    <a:pt x="10" y="33"/>
                  </a:lnTo>
                  <a:close/>
                </a:path>
              </a:pathLst>
            </a:custGeom>
            <a:solidFill>
              <a:srgbClr val="949114"/>
            </a:solidFill>
            <a:ln w="9525">
              <a:noFill/>
              <a:round/>
              <a:headEnd/>
              <a:tailEnd/>
            </a:ln>
          </p:spPr>
          <p:txBody>
            <a:bodyPr/>
            <a:lstStyle/>
            <a:p>
              <a:endParaRPr lang="en-US"/>
            </a:p>
          </p:txBody>
        </p:sp>
        <p:sp>
          <p:nvSpPr>
            <p:cNvPr id="27822" name="Freeform 174"/>
            <p:cNvSpPr>
              <a:spLocks/>
            </p:cNvSpPr>
            <p:nvPr/>
          </p:nvSpPr>
          <p:spPr bwMode="auto">
            <a:xfrm>
              <a:off x="-53" y="3493"/>
              <a:ext cx="366" cy="618"/>
            </a:xfrm>
            <a:custGeom>
              <a:avLst/>
              <a:gdLst>
                <a:gd name="T0" fmla="*/ 155 w 215"/>
                <a:gd name="T1" fmla="*/ 0 h 362"/>
                <a:gd name="T2" fmla="*/ 137 w 215"/>
                <a:gd name="T3" fmla="*/ 43 h 362"/>
                <a:gd name="T4" fmla="*/ 92 w 215"/>
                <a:gd name="T5" fmla="*/ 208 h 362"/>
                <a:gd name="T6" fmla="*/ 0 w 215"/>
                <a:gd name="T7" fmla="*/ 278 h 362"/>
                <a:gd name="T8" fmla="*/ 2 w 215"/>
                <a:gd name="T9" fmla="*/ 362 h 362"/>
                <a:gd name="T10" fmla="*/ 138 w 215"/>
                <a:gd name="T11" fmla="*/ 288 h 362"/>
                <a:gd name="T12" fmla="*/ 205 w 215"/>
                <a:gd name="T13" fmla="*/ 166 h 362"/>
                <a:gd name="T14" fmla="*/ 215 w 215"/>
                <a:gd name="T15" fmla="*/ 6 h 362"/>
                <a:gd name="T16" fmla="*/ 155 w 215"/>
                <a:gd name="T17" fmla="*/ 0 h 362"/>
                <a:gd name="T18" fmla="*/ 155 w 215"/>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362"/>
                <a:gd name="T32" fmla="*/ 215 w 215"/>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362">
                  <a:moveTo>
                    <a:pt x="155" y="0"/>
                  </a:moveTo>
                  <a:lnTo>
                    <a:pt x="137" y="43"/>
                  </a:lnTo>
                  <a:lnTo>
                    <a:pt x="92" y="208"/>
                  </a:lnTo>
                  <a:lnTo>
                    <a:pt x="0" y="278"/>
                  </a:lnTo>
                  <a:lnTo>
                    <a:pt x="2" y="362"/>
                  </a:lnTo>
                  <a:lnTo>
                    <a:pt x="138" y="288"/>
                  </a:lnTo>
                  <a:lnTo>
                    <a:pt x="205" y="166"/>
                  </a:lnTo>
                  <a:lnTo>
                    <a:pt x="215" y="6"/>
                  </a:lnTo>
                  <a:lnTo>
                    <a:pt x="155" y="0"/>
                  </a:lnTo>
                  <a:close/>
                </a:path>
              </a:pathLst>
            </a:custGeom>
            <a:solidFill>
              <a:srgbClr val="D1D142"/>
            </a:solidFill>
            <a:ln w="9525">
              <a:noFill/>
              <a:round/>
              <a:headEnd/>
              <a:tailEnd/>
            </a:ln>
          </p:spPr>
          <p:txBody>
            <a:bodyPr/>
            <a:lstStyle/>
            <a:p>
              <a:endParaRPr lang="en-US"/>
            </a:p>
          </p:txBody>
        </p:sp>
        <p:sp>
          <p:nvSpPr>
            <p:cNvPr id="27823" name="Freeform 175"/>
            <p:cNvSpPr>
              <a:spLocks/>
            </p:cNvSpPr>
            <p:nvPr/>
          </p:nvSpPr>
          <p:spPr bwMode="auto">
            <a:xfrm>
              <a:off x="-41" y="3481"/>
              <a:ext cx="409" cy="672"/>
            </a:xfrm>
            <a:custGeom>
              <a:avLst/>
              <a:gdLst>
                <a:gd name="T0" fmla="*/ 235 w 240"/>
                <a:gd name="T1" fmla="*/ 98 h 394"/>
                <a:gd name="T2" fmla="*/ 233 w 240"/>
                <a:gd name="T3" fmla="*/ 100 h 394"/>
                <a:gd name="T4" fmla="*/ 233 w 240"/>
                <a:gd name="T5" fmla="*/ 107 h 394"/>
                <a:gd name="T6" fmla="*/ 231 w 240"/>
                <a:gd name="T7" fmla="*/ 110 h 394"/>
                <a:gd name="T8" fmla="*/ 230 w 240"/>
                <a:gd name="T9" fmla="*/ 117 h 394"/>
                <a:gd name="T10" fmla="*/ 228 w 240"/>
                <a:gd name="T11" fmla="*/ 123 h 394"/>
                <a:gd name="T12" fmla="*/ 228 w 240"/>
                <a:gd name="T13" fmla="*/ 132 h 394"/>
                <a:gd name="T14" fmla="*/ 226 w 240"/>
                <a:gd name="T15" fmla="*/ 138 h 394"/>
                <a:gd name="T16" fmla="*/ 225 w 240"/>
                <a:gd name="T17" fmla="*/ 147 h 394"/>
                <a:gd name="T18" fmla="*/ 221 w 240"/>
                <a:gd name="T19" fmla="*/ 157 h 394"/>
                <a:gd name="T20" fmla="*/ 221 w 240"/>
                <a:gd name="T21" fmla="*/ 167 h 394"/>
                <a:gd name="T22" fmla="*/ 218 w 240"/>
                <a:gd name="T23" fmla="*/ 177 h 394"/>
                <a:gd name="T24" fmla="*/ 215 w 240"/>
                <a:gd name="T25" fmla="*/ 188 h 394"/>
                <a:gd name="T26" fmla="*/ 211 w 240"/>
                <a:gd name="T27" fmla="*/ 200 h 394"/>
                <a:gd name="T28" fmla="*/ 208 w 240"/>
                <a:gd name="T29" fmla="*/ 213 h 394"/>
                <a:gd name="T30" fmla="*/ 203 w 240"/>
                <a:gd name="T31" fmla="*/ 223 h 394"/>
                <a:gd name="T32" fmla="*/ 196 w 240"/>
                <a:gd name="T33" fmla="*/ 237 h 394"/>
                <a:gd name="T34" fmla="*/ 190 w 240"/>
                <a:gd name="T35" fmla="*/ 247 h 394"/>
                <a:gd name="T36" fmla="*/ 185 w 240"/>
                <a:gd name="T37" fmla="*/ 260 h 394"/>
                <a:gd name="T38" fmla="*/ 178 w 240"/>
                <a:gd name="T39" fmla="*/ 270 h 394"/>
                <a:gd name="T40" fmla="*/ 171 w 240"/>
                <a:gd name="T41" fmla="*/ 284 h 394"/>
                <a:gd name="T42" fmla="*/ 163 w 240"/>
                <a:gd name="T43" fmla="*/ 295 h 394"/>
                <a:gd name="T44" fmla="*/ 155 w 240"/>
                <a:gd name="T45" fmla="*/ 309 h 394"/>
                <a:gd name="T46" fmla="*/ 143 w 240"/>
                <a:gd name="T47" fmla="*/ 319 h 394"/>
                <a:gd name="T48" fmla="*/ 133 w 240"/>
                <a:gd name="T49" fmla="*/ 330 h 394"/>
                <a:gd name="T50" fmla="*/ 123 w 240"/>
                <a:gd name="T51" fmla="*/ 340 h 394"/>
                <a:gd name="T52" fmla="*/ 111 w 240"/>
                <a:gd name="T53" fmla="*/ 350 h 394"/>
                <a:gd name="T54" fmla="*/ 100 w 240"/>
                <a:gd name="T55" fmla="*/ 360 h 394"/>
                <a:gd name="T56" fmla="*/ 86 w 240"/>
                <a:gd name="T57" fmla="*/ 370 h 394"/>
                <a:gd name="T58" fmla="*/ 71 w 240"/>
                <a:gd name="T59" fmla="*/ 379 h 394"/>
                <a:gd name="T60" fmla="*/ 58 w 240"/>
                <a:gd name="T61" fmla="*/ 387 h 394"/>
                <a:gd name="T62" fmla="*/ 13 w 240"/>
                <a:gd name="T63" fmla="*/ 394 h 394"/>
                <a:gd name="T64" fmla="*/ 0 w 240"/>
                <a:gd name="T65" fmla="*/ 344 h 394"/>
                <a:gd name="T66" fmla="*/ 101 w 240"/>
                <a:gd name="T67" fmla="*/ 274 h 394"/>
                <a:gd name="T68" fmla="*/ 106 w 240"/>
                <a:gd name="T69" fmla="*/ 220 h 394"/>
                <a:gd name="T70" fmla="*/ 170 w 240"/>
                <a:gd name="T71" fmla="*/ 163 h 394"/>
                <a:gd name="T72" fmla="*/ 175 w 240"/>
                <a:gd name="T73" fmla="*/ 78 h 394"/>
                <a:gd name="T74" fmla="*/ 203 w 240"/>
                <a:gd name="T75" fmla="*/ 0 h 394"/>
                <a:gd name="T76" fmla="*/ 240 w 240"/>
                <a:gd name="T77" fmla="*/ 13 h 394"/>
                <a:gd name="T78" fmla="*/ 235 w 240"/>
                <a:gd name="T79" fmla="*/ 98 h 394"/>
                <a:gd name="T80" fmla="*/ 235 w 240"/>
                <a:gd name="T81" fmla="*/ 98 h 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394"/>
                <a:gd name="T125" fmla="*/ 240 w 240"/>
                <a:gd name="T126" fmla="*/ 394 h 3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394">
                  <a:moveTo>
                    <a:pt x="235" y="98"/>
                  </a:moveTo>
                  <a:lnTo>
                    <a:pt x="233" y="100"/>
                  </a:lnTo>
                  <a:lnTo>
                    <a:pt x="233" y="107"/>
                  </a:lnTo>
                  <a:lnTo>
                    <a:pt x="231" y="110"/>
                  </a:lnTo>
                  <a:lnTo>
                    <a:pt x="230" y="117"/>
                  </a:lnTo>
                  <a:lnTo>
                    <a:pt x="228" y="123"/>
                  </a:lnTo>
                  <a:lnTo>
                    <a:pt x="228" y="132"/>
                  </a:lnTo>
                  <a:lnTo>
                    <a:pt x="226" y="138"/>
                  </a:lnTo>
                  <a:lnTo>
                    <a:pt x="225" y="147"/>
                  </a:lnTo>
                  <a:lnTo>
                    <a:pt x="221" y="157"/>
                  </a:lnTo>
                  <a:lnTo>
                    <a:pt x="221" y="167"/>
                  </a:lnTo>
                  <a:lnTo>
                    <a:pt x="218" y="177"/>
                  </a:lnTo>
                  <a:lnTo>
                    <a:pt x="215" y="188"/>
                  </a:lnTo>
                  <a:lnTo>
                    <a:pt x="211" y="200"/>
                  </a:lnTo>
                  <a:lnTo>
                    <a:pt x="208" y="213"/>
                  </a:lnTo>
                  <a:lnTo>
                    <a:pt x="203" y="223"/>
                  </a:lnTo>
                  <a:lnTo>
                    <a:pt x="196" y="237"/>
                  </a:lnTo>
                  <a:lnTo>
                    <a:pt x="190" y="247"/>
                  </a:lnTo>
                  <a:lnTo>
                    <a:pt x="185" y="260"/>
                  </a:lnTo>
                  <a:lnTo>
                    <a:pt x="178" y="270"/>
                  </a:lnTo>
                  <a:lnTo>
                    <a:pt x="171" y="284"/>
                  </a:lnTo>
                  <a:lnTo>
                    <a:pt x="163" y="295"/>
                  </a:lnTo>
                  <a:lnTo>
                    <a:pt x="155" y="309"/>
                  </a:lnTo>
                  <a:lnTo>
                    <a:pt x="143" y="319"/>
                  </a:lnTo>
                  <a:lnTo>
                    <a:pt x="133" y="330"/>
                  </a:lnTo>
                  <a:lnTo>
                    <a:pt x="123" y="340"/>
                  </a:lnTo>
                  <a:lnTo>
                    <a:pt x="111" y="350"/>
                  </a:lnTo>
                  <a:lnTo>
                    <a:pt x="100" y="360"/>
                  </a:lnTo>
                  <a:lnTo>
                    <a:pt x="86" y="370"/>
                  </a:lnTo>
                  <a:lnTo>
                    <a:pt x="71" y="379"/>
                  </a:lnTo>
                  <a:lnTo>
                    <a:pt x="58" y="387"/>
                  </a:lnTo>
                  <a:lnTo>
                    <a:pt x="13" y="394"/>
                  </a:lnTo>
                  <a:lnTo>
                    <a:pt x="0" y="344"/>
                  </a:lnTo>
                  <a:lnTo>
                    <a:pt x="101" y="274"/>
                  </a:lnTo>
                  <a:lnTo>
                    <a:pt x="106" y="220"/>
                  </a:lnTo>
                  <a:lnTo>
                    <a:pt x="170" y="163"/>
                  </a:lnTo>
                  <a:lnTo>
                    <a:pt x="175" y="78"/>
                  </a:lnTo>
                  <a:lnTo>
                    <a:pt x="203" y="0"/>
                  </a:lnTo>
                  <a:lnTo>
                    <a:pt x="240" y="13"/>
                  </a:lnTo>
                  <a:lnTo>
                    <a:pt x="235" y="98"/>
                  </a:lnTo>
                  <a:close/>
                </a:path>
              </a:pathLst>
            </a:custGeom>
            <a:solidFill>
              <a:srgbClr val="949114"/>
            </a:solidFill>
            <a:ln w="9525">
              <a:noFill/>
              <a:round/>
              <a:headEnd/>
              <a:tailEnd/>
            </a:ln>
          </p:spPr>
          <p:txBody>
            <a:bodyPr/>
            <a:lstStyle/>
            <a:p>
              <a:endParaRPr lang="en-US"/>
            </a:p>
          </p:txBody>
        </p:sp>
        <p:sp>
          <p:nvSpPr>
            <p:cNvPr id="27824" name="Freeform 176"/>
            <p:cNvSpPr>
              <a:spLocks/>
            </p:cNvSpPr>
            <p:nvPr/>
          </p:nvSpPr>
          <p:spPr bwMode="auto">
            <a:xfrm>
              <a:off x="335" y="3524"/>
              <a:ext cx="289" cy="537"/>
            </a:xfrm>
            <a:custGeom>
              <a:avLst/>
              <a:gdLst>
                <a:gd name="T0" fmla="*/ 5 w 169"/>
                <a:gd name="T1" fmla="*/ 0 h 315"/>
                <a:gd name="T2" fmla="*/ 77 w 169"/>
                <a:gd name="T3" fmla="*/ 27 h 315"/>
                <a:gd name="T4" fmla="*/ 169 w 169"/>
                <a:gd name="T5" fmla="*/ 142 h 315"/>
                <a:gd name="T6" fmla="*/ 164 w 169"/>
                <a:gd name="T7" fmla="*/ 242 h 315"/>
                <a:gd name="T8" fmla="*/ 122 w 169"/>
                <a:gd name="T9" fmla="*/ 307 h 315"/>
                <a:gd name="T10" fmla="*/ 74 w 169"/>
                <a:gd name="T11" fmla="*/ 315 h 315"/>
                <a:gd name="T12" fmla="*/ 62 w 169"/>
                <a:gd name="T13" fmla="*/ 279 h 315"/>
                <a:gd name="T14" fmla="*/ 94 w 169"/>
                <a:gd name="T15" fmla="*/ 193 h 315"/>
                <a:gd name="T16" fmla="*/ 0 w 169"/>
                <a:gd name="T17" fmla="*/ 65 h 315"/>
                <a:gd name="T18" fmla="*/ 5 w 169"/>
                <a:gd name="T19" fmla="*/ 0 h 315"/>
                <a:gd name="T20" fmla="*/ 5 w 169"/>
                <a:gd name="T21" fmla="*/ 0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
                <a:gd name="T34" fmla="*/ 0 h 315"/>
                <a:gd name="T35" fmla="*/ 169 w 169"/>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 h="315">
                  <a:moveTo>
                    <a:pt x="5" y="0"/>
                  </a:moveTo>
                  <a:lnTo>
                    <a:pt x="77" y="27"/>
                  </a:lnTo>
                  <a:lnTo>
                    <a:pt x="169" y="142"/>
                  </a:lnTo>
                  <a:lnTo>
                    <a:pt x="164" y="242"/>
                  </a:lnTo>
                  <a:lnTo>
                    <a:pt x="122" y="307"/>
                  </a:lnTo>
                  <a:lnTo>
                    <a:pt x="74" y="315"/>
                  </a:lnTo>
                  <a:lnTo>
                    <a:pt x="62" y="279"/>
                  </a:lnTo>
                  <a:lnTo>
                    <a:pt x="94" y="193"/>
                  </a:lnTo>
                  <a:lnTo>
                    <a:pt x="0" y="65"/>
                  </a:lnTo>
                  <a:lnTo>
                    <a:pt x="5" y="0"/>
                  </a:lnTo>
                  <a:close/>
                </a:path>
              </a:pathLst>
            </a:custGeom>
            <a:solidFill>
              <a:srgbClr val="B3B02B"/>
            </a:solidFill>
            <a:ln w="9525">
              <a:noFill/>
              <a:round/>
              <a:headEnd/>
              <a:tailEnd/>
            </a:ln>
          </p:spPr>
          <p:txBody>
            <a:bodyPr/>
            <a:lstStyle/>
            <a:p>
              <a:endParaRPr lang="en-US"/>
            </a:p>
          </p:txBody>
        </p:sp>
        <p:sp>
          <p:nvSpPr>
            <p:cNvPr id="27825" name="Freeform 177"/>
            <p:cNvSpPr>
              <a:spLocks/>
            </p:cNvSpPr>
            <p:nvPr/>
          </p:nvSpPr>
          <p:spPr bwMode="auto">
            <a:xfrm>
              <a:off x="293" y="3521"/>
              <a:ext cx="216" cy="557"/>
            </a:xfrm>
            <a:custGeom>
              <a:avLst/>
              <a:gdLst>
                <a:gd name="T0" fmla="*/ 17 w 127"/>
                <a:gd name="T1" fmla="*/ 0 h 327"/>
                <a:gd name="T2" fmla="*/ 0 w 127"/>
                <a:gd name="T3" fmla="*/ 52 h 327"/>
                <a:gd name="T4" fmla="*/ 110 w 127"/>
                <a:gd name="T5" fmla="*/ 195 h 327"/>
                <a:gd name="T6" fmla="*/ 45 w 127"/>
                <a:gd name="T7" fmla="*/ 327 h 327"/>
                <a:gd name="T8" fmla="*/ 100 w 127"/>
                <a:gd name="T9" fmla="*/ 317 h 327"/>
                <a:gd name="T10" fmla="*/ 102 w 127"/>
                <a:gd name="T11" fmla="*/ 262 h 327"/>
                <a:gd name="T12" fmla="*/ 127 w 127"/>
                <a:gd name="T13" fmla="*/ 246 h 327"/>
                <a:gd name="T14" fmla="*/ 120 w 127"/>
                <a:gd name="T15" fmla="*/ 172 h 327"/>
                <a:gd name="T16" fmla="*/ 47 w 127"/>
                <a:gd name="T17" fmla="*/ 85 h 327"/>
                <a:gd name="T18" fmla="*/ 34 w 127"/>
                <a:gd name="T19" fmla="*/ 4 h 327"/>
                <a:gd name="T20" fmla="*/ 17 w 127"/>
                <a:gd name="T21" fmla="*/ 0 h 327"/>
                <a:gd name="T22" fmla="*/ 17 w 127"/>
                <a:gd name="T23" fmla="*/ 0 h 3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327"/>
                <a:gd name="T38" fmla="*/ 127 w 127"/>
                <a:gd name="T39" fmla="*/ 327 h 3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327">
                  <a:moveTo>
                    <a:pt x="17" y="0"/>
                  </a:moveTo>
                  <a:lnTo>
                    <a:pt x="0" y="52"/>
                  </a:lnTo>
                  <a:lnTo>
                    <a:pt x="110" y="195"/>
                  </a:lnTo>
                  <a:lnTo>
                    <a:pt x="45" y="327"/>
                  </a:lnTo>
                  <a:lnTo>
                    <a:pt x="100" y="317"/>
                  </a:lnTo>
                  <a:lnTo>
                    <a:pt x="102" y="262"/>
                  </a:lnTo>
                  <a:lnTo>
                    <a:pt x="127" y="246"/>
                  </a:lnTo>
                  <a:lnTo>
                    <a:pt x="120" y="172"/>
                  </a:lnTo>
                  <a:lnTo>
                    <a:pt x="47" y="85"/>
                  </a:lnTo>
                  <a:lnTo>
                    <a:pt x="34" y="4"/>
                  </a:lnTo>
                  <a:lnTo>
                    <a:pt x="17" y="0"/>
                  </a:lnTo>
                  <a:close/>
                </a:path>
              </a:pathLst>
            </a:custGeom>
            <a:solidFill>
              <a:srgbClr val="D1D142"/>
            </a:solidFill>
            <a:ln w="9525">
              <a:noFill/>
              <a:round/>
              <a:headEnd/>
              <a:tailEnd/>
            </a:ln>
          </p:spPr>
          <p:txBody>
            <a:bodyPr/>
            <a:lstStyle/>
            <a:p>
              <a:endParaRPr lang="en-US"/>
            </a:p>
          </p:txBody>
        </p:sp>
        <p:sp>
          <p:nvSpPr>
            <p:cNvPr id="27826" name="Freeform 178"/>
            <p:cNvSpPr>
              <a:spLocks/>
            </p:cNvSpPr>
            <p:nvPr/>
          </p:nvSpPr>
          <p:spPr bwMode="auto">
            <a:xfrm>
              <a:off x="433" y="3555"/>
              <a:ext cx="204" cy="493"/>
            </a:xfrm>
            <a:custGeom>
              <a:avLst/>
              <a:gdLst>
                <a:gd name="T0" fmla="*/ 33 w 120"/>
                <a:gd name="T1" fmla="*/ 0 h 289"/>
                <a:gd name="T2" fmla="*/ 37 w 120"/>
                <a:gd name="T3" fmla="*/ 4 h 289"/>
                <a:gd name="T4" fmla="*/ 45 w 120"/>
                <a:gd name="T5" fmla="*/ 12 h 289"/>
                <a:gd name="T6" fmla="*/ 48 w 120"/>
                <a:gd name="T7" fmla="*/ 15 h 289"/>
                <a:gd name="T8" fmla="*/ 55 w 120"/>
                <a:gd name="T9" fmla="*/ 24 h 289"/>
                <a:gd name="T10" fmla="*/ 63 w 120"/>
                <a:gd name="T11" fmla="*/ 32 h 289"/>
                <a:gd name="T12" fmla="*/ 72 w 120"/>
                <a:gd name="T13" fmla="*/ 42 h 289"/>
                <a:gd name="T14" fmla="*/ 78 w 120"/>
                <a:gd name="T15" fmla="*/ 50 h 289"/>
                <a:gd name="T16" fmla="*/ 85 w 120"/>
                <a:gd name="T17" fmla="*/ 60 h 289"/>
                <a:gd name="T18" fmla="*/ 92 w 120"/>
                <a:gd name="T19" fmla="*/ 72 h 289"/>
                <a:gd name="T20" fmla="*/ 100 w 120"/>
                <a:gd name="T21" fmla="*/ 84 h 289"/>
                <a:gd name="T22" fmla="*/ 105 w 120"/>
                <a:gd name="T23" fmla="*/ 97 h 289"/>
                <a:gd name="T24" fmla="*/ 110 w 120"/>
                <a:gd name="T25" fmla="*/ 109 h 289"/>
                <a:gd name="T26" fmla="*/ 115 w 120"/>
                <a:gd name="T27" fmla="*/ 122 h 289"/>
                <a:gd name="T28" fmla="*/ 118 w 120"/>
                <a:gd name="T29" fmla="*/ 134 h 289"/>
                <a:gd name="T30" fmla="*/ 118 w 120"/>
                <a:gd name="T31" fmla="*/ 145 h 289"/>
                <a:gd name="T32" fmla="*/ 120 w 120"/>
                <a:gd name="T33" fmla="*/ 157 h 289"/>
                <a:gd name="T34" fmla="*/ 118 w 120"/>
                <a:gd name="T35" fmla="*/ 170 h 289"/>
                <a:gd name="T36" fmla="*/ 118 w 120"/>
                <a:gd name="T37" fmla="*/ 184 h 289"/>
                <a:gd name="T38" fmla="*/ 115 w 120"/>
                <a:gd name="T39" fmla="*/ 194 h 289"/>
                <a:gd name="T40" fmla="*/ 115 w 120"/>
                <a:gd name="T41" fmla="*/ 207 h 289"/>
                <a:gd name="T42" fmla="*/ 112 w 120"/>
                <a:gd name="T43" fmla="*/ 219 h 289"/>
                <a:gd name="T44" fmla="*/ 110 w 120"/>
                <a:gd name="T45" fmla="*/ 232 h 289"/>
                <a:gd name="T46" fmla="*/ 107 w 120"/>
                <a:gd name="T47" fmla="*/ 242 h 289"/>
                <a:gd name="T48" fmla="*/ 103 w 120"/>
                <a:gd name="T49" fmla="*/ 252 h 289"/>
                <a:gd name="T50" fmla="*/ 100 w 120"/>
                <a:gd name="T51" fmla="*/ 261 h 289"/>
                <a:gd name="T52" fmla="*/ 100 w 120"/>
                <a:gd name="T53" fmla="*/ 269 h 289"/>
                <a:gd name="T54" fmla="*/ 95 w 120"/>
                <a:gd name="T55" fmla="*/ 281 h 289"/>
                <a:gd name="T56" fmla="*/ 95 w 120"/>
                <a:gd name="T57" fmla="*/ 284 h 289"/>
                <a:gd name="T58" fmla="*/ 63 w 120"/>
                <a:gd name="T59" fmla="*/ 289 h 289"/>
                <a:gd name="T60" fmla="*/ 100 w 120"/>
                <a:gd name="T61" fmla="*/ 221 h 289"/>
                <a:gd name="T62" fmla="*/ 95 w 120"/>
                <a:gd name="T63" fmla="*/ 194 h 289"/>
                <a:gd name="T64" fmla="*/ 103 w 120"/>
                <a:gd name="T65" fmla="*/ 124 h 289"/>
                <a:gd name="T66" fmla="*/ 37 w 120"/>
                <a:gd name="T67" fmla="*/ 72 h 289"/>
                <a:gd name="T68" fmla="*/ 0 w 120"/>
                <a:gd name="T69" fmla="*/ 5 h 289"/>
                <a:gd name="T70" fmla="*/ 33 w 120"/>
                <a:gd name="T71" fmla="*/ 0 h 289"/>
                <a:gd name="T72" fmla="*/ 33 w 120"/>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289"/>
                <a:gd name="T113" fmla="*/ 120 w 120"/>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289">
                  <a:moveTo>
                    <a:pt x="33" y="0"/>
                  </a:moveTo>
                  <a:lnTo>
                    <a:pt x="37" y="4"/>
                  </a:lnTo>
                  <a:lnTo>
                    <a:pt x="45" y="12"/>
                  </a:lnTo>
                  <a:lnTo>
                    <a:pt x="48" y="15"/>
                  </a:lnTo>
                  <a:lnTo>
                    <a:pt x="55" y="24"/>
                  </a:lnTo>
                  <a:lnTo>
                    <a:pt x="63" y="32"/>
                  </a:lnTo>
                  <a:lnTo>
                    <a:pt x="72" y="42"/>
                  </a:lnTo>
                  <a:lnTo>
                    <a:pt x="78" y="50"/>
                  </a:lnTo>
                  <a:lnTo>
                    <a:pt x="85" y="60"/>
                  </a:lnTo>
                  <a:lnTo>
                    <a:pt x="92" y="72"/>
                  </a:lnTo>
                  <a:lnTo>
                    <a:pt x="100" y="84"/>
                  </a:lnTo>
                  <a:lnTo>
                    <a:pt x="105" y="97"/>
                  </a:lnTo>
                  <a:lnTo>
                    <a:pt x="110" y="109"/>
                  </a:lnTo>
                  <a:lnTo>
                    <a:pt x="115" y="122"/>
                  </a:lnTo>
                  <a:lnTo>
                    <a:pt x="118" y="134"/>
                  </a:lnTo>
                  <a:lnTo>
                    <a:pt x="118" y="145"/>
                  </a:lnTo>
                  <a:lnTo>
                    <a:pt x="120" y="157"/>
                  </a:lnTo>
                  <a:lnTo>
                    <a:pt x="118" y="170"/>
                  </a:lnTo>
                  <a:lnTo>
                    <a:pt x="118" y="184"/>
                  </a:lnTo>
                  <a:lnTo>
                    <a:pt x="115" y="194"/>
                  </a:lnTo>
                  <a:lnTo>
                    <a:pt x="115" y="207"/>
                  </a:lnTo>
                  <a:lnTo>
                    <a:pt x="112" y="219"/>
                  </a:lnTo>
                  <a:lnTo>
                    <a:pt x="110" y="232"/>
                  </a:lnTo>
                  <a:lnTo>
                    <a:pt x="107" y="242"/>
                  </a:lnTo>
                  <a:lnTo>
                    <a:pt x="103" y="252"/>
                  </a:lnTo>
                  <a:lnTo>
                    <a:pt x="100" y="261"/>
                  </a:lnTo>
                  <a:lnTo>
                    <a:pt x="100" y="269"/>
                  </a:lnTo>
                  <a:lnTo>
                    <a:pt x="95" y="281"/>
                  </a:lnTo>
                  <a:lnTo>
                    <a:pt x="95" y="284"/>
                  </a:lnTo>
                  <a:lnTo>
                    <a:pt x="63" y="289"/>
                  </a:lnTo>
                  <a:lnTo>
                    <a:pt x="100" y="221"/>
                  </a:lnTo>
                  <a:lnTo>
                    <a:pt x="95" y="194"/>
                  </a:lnTo>
                  <a:lnTo>
                    <a:pt x="103" y="124"/>
                  </a:lnTo>
                  <a:lnTo>
                    <a:pt x="37" y="72"/>
                  </a:lnTo>
                  <a:lnTo>
                    <a:pt x="0" y="5"/>
                  </a:lnTo>
                  <a:lnTo>
                    <a:pt x="33" y="0"/>
                  </a:lnTo>
                  <a:close/>
                </a:path>
              </a:pathLst>
            </a:custGeom>
            <a:solidFill>
              <a:srgbClr val="949114"/>
            </a:solidFill>
            <a:ln w="9525">
              <a:noFill/>
              <a:round/>
              <a:headEnd/>
              <a:tailEnd/>
            </a:ln>
          </p:spPr>
          <p:txBody>
            <a:bodyPr/>
            <a:lstStyle/>
            <a:p>
              <a:endParaRPr lang="en-US"/>
            </a:p>
          </p:txBody>
        </p:sp>
        <p:sp>
          <p:nvSpPr>
            <p:cNvPr id="27827" name="Freeform 179"/>
            <p:cNvSpPr>
              <a:spLocks/>
            </p:cNvSpPr>
            <p:nvPr/>
          </p:nvSpPr>
          <p:spPr bwMode="auto">
            <a:xfrm>
              <a:off x="211" y="3135"/>
              <a:ext cx="281" cy="398"/>
            </a:xfrm>
            <a:custGeom>
              <a:avLst/>
              <a:gdLst>
                <a:gd name="T0" fmla="*/ 165 w 165"/>
                <a:gd name="T1" fmla="*/ 28 h 233"/>
                <a:gd name="T2" fmla="*/ 120 w 165"/>
                <a:gd name="T3" fmla="*/ 0 h 233"/>
                <a:gd name="T4" fmla="*/ 73 w 165"/>
                <a:gd name="T5" fmla="*/ 5 h 233"/>
                <a:gd name="T6" fmla="*/ 27 w 165"/>
                <a:gd name="T7" fmla="*/ 141 h 233"/>
                <a:gd name="T8" fmla="*/ 0 w 165"/>
                <a:gd name="T9" fmla="*/ 210 h 233"/>
                <a:gd name="T10" fmla="*/ 40 w 165"/>
                <a:gd name="T11" fmla="*/ 233 h 233"/>
                <a:gd name="T12" fmla="*/ 137 w 165"/>
                <a:gd name="T13" fmla="*/ 140 h 233"/>
                <a:gd name="T14" fmla="*/ 165 w 165"/>
                <a:gd name="T15" fmla="*/ 28 h 233"/>
                <a:gd name="T16" fmla="*/ 165 w 165"/>
                <a:gd name="T17" fmla="*/ 28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233"/>
                <a:gd name="T29" fmla="*/ 165 w 165"/>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233">
                  <a:moveTo>
                    <a:pt x="165" y="28"/>
                  </a:moveTo>
                  <a:lnTo>
                    <a:pt x="120" y="0"/>
                  </a:lnTo>
                  <a:lnTo>
                    <a:pt x="73" y="5"/>
                  </a:lnTo>
                  <a:lnTo>
                    <a:pt x="27" y="141"/>
                  </a:lnTo>
                  <a:lnTo>
                    <a:pt x="0" y="210"/>
                  </a:lnTo>
                  <a:lnTo>
                    <a:pt x="40" y="233"/>
                  </a:lnTo>
                  <a:lnTo>
                    <a:pt x="137" y="140"/>
                  </a:lnTo>
                  <a:lnTo>
                    <a:pt x="165" y="28"/>
                  </a:lnTo>
                  <a:close/>
                </a:path>
              </a:pathLst>
            </a:custGeom>
            <a:solidFill>
              <a:srgbClr val="D1D142"/>
            </a:solidFill>
            <a:ln w="9525">
              <a:noFill/>
              <a:round/>
              <a:headEnd/>
              <a:tailEnd/>
            </a:ln>
          </p:spPr>
          <p:txBody>
            <a:bodyPr/>
            <a:lstStyle/>
            <a:p>
              <a:endParaRPr lang="en-US"/>
            </a:p>
          </p:txBody>
        </p:sp>
        <p:sp>
          <p:nvSpPr>
            <p:cNvPr id="27828" name="Freeform 180"/>
            <p:cNvSpPr>
              <a:spLocks/>
            </p:cNvSpPr>
            <p:nvPr/>
          </p:nvSpPr>
          <p:spPr bwMode="auto">
            <a:xfrm>
              <a:off x="279" y="3174"/>
              <a:ext cx="311" cy="413"/>
            </a:xfrm>
            <a:custGeom>
              <a:avLst/>
              <a:gdLst>
                <a:gd name="T0" fmla="*/ 182 w 182"/>
                <a:gd name="T1" fmla="*/ 43 h 242"/>
                <a:gd name="T2" fmla="*/ 125 w 182"/>
                <a:gd name="T3" fmla="*/ 0 h 242"/>
                <a:gd name="T4" fmla="*/ 80 w 182"/>
                <a:gd name="T5" fmla="*/ 60 h 242"/>
                <a:gd name="T6" fmla="*/ 67 w 182"/>
                <a:gd name="T7" fmla="*/ 58 h 242"/>
                <a:gd name="T8" fmla="*/ 55 w 182"/>
                <a:gd name="T9" fmla="*/ 122 h 242"/>
                <a:gd name="T10" fmla="*/ 35 w 182"/>
                <a:gd name="T11" fmla="*/ 130 h 242"/>
                <a:gd name="T12" fmla="*/ 0 w 182"/>
                <a:gd name="T13" fmla="*/ 212 h 242"/>
                <a:gd name="T14" fmla="*/ 30 w 182"/>
                <a:gd name="T15" fmla="*/ 207 h 242"/>
                <a:gd name="T16" fmla="*/ 83 w 182"/>
                <a:gd name="T17" fmla="*/ 242 h 242"/>
                <a:gd name="T18" fmla="*/ 162 w 182"/>
                <a:gd name="T19" fmla="*/ 132 h 242"/>
                <a:gd name="T20" fmla="*/ 182 w 182"/>
                <a:gd name="T21" fmla="*/ 43 h 242"/>
                <a:gd name="T22" fmla="*/ 182 w 182"/>
                <a:gd name="T23" fmla="*/ 43 h 2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
                <a:gd name="T37" fmla="*/ 0 h 242"/>
                <a:gd name="T38" fmla="*/ 182 w 182"/>
                <a:gd name="T39" fmla="*/ 242 h 2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 h="242">
                  <a:moveTo>
                    <a:pt x="182" y="43"/>
                  </a:moveTo>
                  <a:lnTo>
                    <a:pt x="125" y="0"/>
                  </a:lnTo>
                  <a:lnTo>
                    <a:pt x="80" y="60"/>
                  </a:lnTo>
                  <a:lnTo>
                    <a:pt x="67" y="58"/>
                  </a:lnTo>
                  <a:lnTo>
                    <a:pt x="55" y="122"/>
                  </a:lnTo>
                  <a:lnTo>
                    <a:pt x="35" y="130"/>
                  </a:lnTo>
                  <a:lnTo>
                    <a:pt x="0" y="212"/>
                  </a:lnTo>
                  <a:lnTo>
                    <a:pt x="30" y="207"/>
                  </a:lnTo>
                  <a:lnTo>
                    <a:pt x="83" y="242"/>
                  </a:lnTo>
                  <a:lnTo>
                    <a:pt x="162" y="132"/>
                  </a:lnTo>
                  <a:lnTo>
                    <a:pt x="182" y="43"/>
                  </a:lnTo>
                  <a:close/>
                </a:path>
              </a:pathLst>
            </a:custGeom>
            <a:solidFill>
              <a:srgbClr val="B3B02B"/>
            </a:solidFill>
            <a:ln w="9525">
              <a:noFill/>
              <a:round/>
              <a:headEnd/>
              <a:tailEnd/>
            </a:ln>
          </p:spPr>
          <p:txBody>
            <a:bodyPr/>
            <a:lstStyle/>
            <a:p>
              <a:endParaRPr lang="en-US"/>
            </a:p>
          </p:txBody>
        </p:sp>
        <p:sp>
          <p:nvSpPr>
            <p:cNvPr id="27829" name="Freeform 181"/>
            <p:cNvSpPr>
              <a:spLocks/>
            </p:cNvSpPr>
            <p:nvPr/>
          </p:nvSpPr>
          <p:spPr bwMode="auto">
            <a:xfrm>
              <a:off x="421" y="3246"/>
              <a:ext cx="262" cy="346"/>
            </a:xfrm>
            <a:custGeom>
              <a:avLst/>
              <a:gdLst>
                <a:gd name="T0" fmla="*/ 154 w 154"/>
                <a:gd name="T1" fmla="*/ 33 h 203"/>
                <a:gd name="T2" fmla="*/ 99 w 154"/>
                <a:gd name="T3" fmla="*/ 0 h 203"/>
                <a:gd name="T4" fmla="*/ 60 w 154"/>
                <a:gd name="T5" fmla="*/ 40 h 203"/>
                <a:gd name="T6" fmla="*/ 60 w 154"/>
                <a:gd name="T7" fmla="*/ 68 h 203"/>
                <a:gd name="T8" fmla="*/ 19 w 154"/>
                <a:gd name="T9" fmla="*/ 100 h 203"/>
                <a:gd name="T10" fmla="*/ 0 w 154"/>
                <a:gd name="T11" fmla="*/ 203 h 203"/>
                <a:gd name="T12" fmla="*/ 74 w 154"/>
                <a:gd name="T13" fmla="*/ 186 h 203"/>
                <a:gd name="T14" fmla="*/ 154 w 154"/>
                <a:gd name="T15" fmla="*/ 33 h 203"/>
                <a:gd name="T16" fmla="*/ 154 w 154"/>
                <a:gd name="T17" fmla="*/ 33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203"/>
                <a:gd name="T29" fmla="*/ 154 w 154"/>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203">
                  <a:moveTo>
                    <a:pt x="154" y="33"/>
                  </a:moveTo>
                  <a:lnTo>
                    <a:pt x="99" y="0"/>
                  </a:lnTo>
                  <a:lnTo>
                    <a:pt x="60" y="40"/>
                  </a:lnTo>
                  <a:lnTo>
                    <a:pt x="60" y="68"/>
                  </a:lnTo>
                  <a:lnTo>
                    <a:pt x="19" y="100"/>
                  </a:lnTo>
                  <a:lnTo>
                    <a:pt x="0" y="203"/>
                  </a:lnTo>
                  <a:lnTo>
                    <a:pt x="74" y="186"/>
                  </a:lnTo>
                  <a:lnTo>
                    <a:pt x="154" y="33"/>
                  </a:lnTo>
                  <a:close/>
                </a:path>
              </a:pathLst>
            </a:custGeom>
            <a:solidFill>
              <a:srgbClr val="949114"/>
            </a:solidFill>
            <a:ln w="9525">
              <a:noFill/>
              <a:round/>
              <a:headEnd/>
              <a:tailEnd/>
            </a:ln>
          </p:spPr>
          <p:txBody>
            <a:bodyPr/>
            <a:lstStyle/>
            <a:p>
              <a:endParaRPr lang="en-US"/>
            </a:p>
          </p:txBody>
        </p:sp>
        <p:sp>
          <p:nvSpPr>
            <p:cNvPr id="27830" name="Freeform 182"/>
            <p:cNvSpPr>
              <a:spLocks/>
            </p:cNvSpPr>
            <p:nvPr/>
          </p:nvSpPr>
          <p:spPr bwMode="auto">
            <a:xfrm>
              <a:off x="806" y="3515"/>
              <a:ext cx="36" cy="60"/>
            </a:xfrm>
            <a:custGeom>
              <a:avLst/>
              <a:gdLst>
                <a:gd name="T0" fmla="*/ 11 w 21"/>
                <a:gd name="T1" fmla="*/ 35 h 35"/>
                <a:gd name="T2" fmla="*/ 21 w 21"/>
                <a:gd name="T3" fmla="*/ 13 h 35"/>
                <a:gd name="T4" fmla="*/ 16 w 21"/>
                <a:gd name="T5" fmla="*/ 0 h 35"/>
                <a:gd name="T6" fmla="*/ 0 w 21"/>
                <a:gd name="T7" fmla="*/ 13 h 35"/>
                <a:gd name="T8" fmla="*/ 0 w 21"/>
                <a:gd name="T9" fmla="*/ 25 h 35"/>
                <a:gd name="T10" fmla="*/ 11 w 21"/>
                <a:gd name="T11" fmla="*/ 35 h 35"/>
                <a:gd name="T12" fmla="*/ 11 w 21"/>
                <a:gd name="T13" fmla="*/ 35 h 35"/>
                <a:gd name="T14" fmla="*/ 0 60000 65536"/>
                <a:gd name="T15" fmla="*/ 0 60000 65536"/>
                <a:gd name="T16" fmla="*/ 0 60000 65536"/>
                <a:gd name="T17" fmla="*/ 0 60000 65536"/>
                <a:gd name="T18" fmla="*/ 0 60000 65536"/>
                <a:gd name="T19" fmla="*/ 0 60000 65536"/>
                <a:gd name="T20" fmla="*/ 0 60000 65536"/>
                <a:gd name="T21" fmla="*/ 0 w 21"/>
                <a:gd name="T22" fmla="*/ 0 h 35"/>
                <a:gd name="T23" fmla="*/ 21 w 21"/>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5">
                  <a:moveTo>
                    <a:pt x="11" y="35"/>
                  </a:moveTo>
                  <a:lnTo>
                    <a:pt x="21" y="13"/>
                  </a:lnTo>
                  <a:lnTo>
                    <a:pt x="16" y="0"/>
                  </a:lnTo>
                  <a:lnTo>
                    <a:pt x="0" y="13"/>
                  </a:lnTo>
                  <a:lnTo>
                    <a:pt x="0" y="25"/>
                  </a:lnTo>
                  <a:lnTo>
                    <a:pt x="11" y="35"/>
                  </a:lnTo>
                  <a:close/>
                </a:path>
              </a:pathLst>
            </a:custGeom>
            <a:solidFill>
              <a:srgbClr val="BF6633"/>
            </a:solidFill>
            <a:ln w="9525">
              <a:noFill/>
              <a:round/>
              <a:headEnd/>
              <a:tailEnd/>
            </a:ln>
          </p:spPr>
          <p:txBody>
            <a:bodyPr/>
            <a:lstStyle/>
            <a:p>
              <a:endParaRPr lang="en-US"/>
            </a:p>
          </p:txBody>
        </p:sp>
        <p:sp>
          <p:nvSpPr>
            <p:cNvPr id="27831" name="Freeform 183"/>
            <p:cNvSpPr>
              <a:spLocks/>
            </p:cNvSpPr>
            <p:nvPr/>
          </p:nvSpPr>
          <p:spPr bwMode="auto">
            <a:xfrm>
              <a:off x="445" y="3323"/>
              <a:ext cx="341" cy="385"/>
            </a:xfrm>
            <a:custGeom>
              <a:avLst/>
              <a:gdLst>
                <a:gd name="T0" fmla="*/ 200 w 200"/>
                <a:gd name="T1" fmla="*/ 5 h 226"/>
                <a:gd name="T2" fmla="*/ 182 w 200"/>
                <a:gd name="T3" fmla="*/ 0 h 226"/>
                <a:gd name="T4" fmla="*/ 0 w 200"/>
                <a:gd name="T5" fmla="*/ 118 h 226"/>
                <a:gd name="T6" fmla="*/ 45 w 200"/>
                <a:gd name="T7" fmla="*/ 210 h 226"/>
                <a:gd name="T8" fmla="*/ 61 w 200"/>
                <a:gd name="T9" fmla="*/ 226 h 226"/>
                <a:gd name="T10" fmla="*/ 200 w 200"/>
                <a:gd name="T11" fmla="*/ 5 h 226"/>
                <a:gd name="T12" fmla="*/ 200 w 200"/>
                <a:gd name="T13" fmla="*/ 5 h 226"/>
                <a:gd name="T14" fmla="*/ 0 60000 65536"/>
                <a:gd name="T15" fmla="*/ 0 60000 65536"/>
                <a:gd name="T16" fmla="*/ 0 60000 65536"/>
                <a:gd name="T17" fmla="*/ 0 60000 65536"/>
                <a:gd name="T18" fmla="*/ 0 60000 65536"/>
                <a:gd name="T19" fmla="*/ 0 60000 65536"/>
                <a:gd name="T20" fmla="*/ 0 60000 65536"/>
                <a:gd name="T21" fmla="*/ 0 w 200"/>
                <a:gd name="T22" fmla="*/ 0 h 226"/>
                <a:gd name="T23" fmla="*/ 200 w 200"/>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226">
                  <a:moveTo>
                    <a:pt x="200" y="5"/>
                  </a:moveTo>
                  <a:lnTo>
                    <a:pt x="182" y="0"/>
                  </a:lnTo>
                  <a:lnTo>
                    <a:pt x="0" y="118"/>
                  </a:lnTo>
                  <a:lnTo>
                    <a:pt x="45" y="210"/>
                  </a:lnTo>
                  <a:lnTo>
                    <a:pt x="61" y="226"/>
                  </a:lnTo>
                  <a:lnTo>
                    <a:pt x="200" y="5"/>
                  </a:lnTo>
                  <a:close/>
                </a:path>
              </a:pathLst>
            </a:custGeom>
            <a:solidFill>
              <a:srgbClr val="009999"/>
            </a:solidFill>
            <a:ln w="9525">
              <a:noFill/>
              <a:round/>
              <a:headEnd/>
              <a:tailEnd/>
            </a:ln>
          </p:spPr>
          <p:txBody>
            <a:bodyPr/>
            <a:lstStyle/>
            <a:p>
              <a:endParaRPr lang="en-US"/>
            </a:p>
          </p:txBody>
        </p:sp>
        <p:sp>
          <p:nvSpPr>
            <p:cNvPr id="27832" name="Freeform 184"/>
            <p:cNvSpPr>
              <a:spLocks/>
            </p:cNvSpPr>
            <p:nvPr/>
          </p:nvSpPr>
          <p:spPr bwMode="auto">
            <a:xfrm>
              <a:off x="463" y="3328"/>
              <a:ext cx="394" cy="380"/>
            </a:xfrm>
            <a:custGeom>
              <a:avLst/>
              <a:gdLst>
                <a:gd name="T0" fmla="*/ 184 w 231"/>
                <a:gd name="T1" fmla="*/ 142 h 223"/>
                <a:gd name="T2" fmla="*/ 231 w 231"/>
                <a:gd name="T3" fmla="*/ 103 h 223"/>
                <a:gd name="T4" fmla="*/ 192 w 231"/>
                <a:gd name="T5" fmla="*/ 0 h 223"/>
                <a:gd name="T6" fmla="*/ 0 w 231"/>
                <a:gd name="T7" fmla="*/ 122 h 223"/>
                <a:gd name="T8" fmla="*/ 50 w 231"/>
                <a:gd name="T9" fmla="*/ 223 h 223"/>
                <a:gd name="T10" fmla="*/ 184 w 231"/>
                <a:gd name="T11" fmla="*/ 142 h 223"/>
                <a:gd name="T12" fmla="*/ 184 w 231"/>
                <a:gd name="T13" fmla="*/ 142 h 223"/>
                <a:gd name="T14" fmla="*/ 0 60000 65536"/>
                <a:gd name="T15" fmla="*/ 0 60000 65536"/>
                <a:gd name="T16" fmla="*/ 0 60000 65536"/>
                <a:gd name="T17" fmla="*/ 0 60000 65536"/>
                <a:gd name="T18" fmla="*/ 0 60000 65536"/>
                <a:gd name="T19" fmla="*/ 0 60000 65536"/>
                <a:gd name="T20" fmla="*/ 0 60000 65536"/>
                <a:gd name="T21" fmla="*/ 0 w 231"/>
                <a:gd name="T22" fmla="*/ 0 h 223"/>
                <a:gd name="T23" fmla="*/ 231 w 231"/>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223">
                  <a:moveTo>
                    <a:pt x="184" y="142"/>
                  </a:moveTo>
                  <a:lnTo>
                    <a:pt x="231" y="103"/>
                  </a:lnTo>
                  <a:lnTo>
                    <a:pt x="192" y="0"/>
                  </a:lnTo>
                  <a:lnTo>
                    <a:pt x="0" y="122"/>
                  </a:lnTo>
                  <a:lnTo>
                    <a:pt x="50" y="223"/>
                  </a:lnTo>
                  <a:lnTo>
                    <a:pt x="184" y="142"/>
                  </a:lnTo>
                  <a:close/>
                </a:path>
              </a:pathLst>
            </a:custGeom>
            <a:solidFill>
              <a:srgbClr val="00CCCC"/>
            </a:solidFill>
            <a:ln w="9525">
              <a:noFill/>
              <a:round/>
              <a:headEnd/>
              <a:tailEnd/>
            </a:ln>
          </p:spPr>
          <p:txBody>
            <a:bodyPr/>
            <a:lstStyle/>
            <a:p>
              <a:endParaRPr lang="en-US"/>
            </a:p>
          </p:txBody>
        </p:sp>
        <p:sp>
          <p:nvSpPr>
            <p:cNvPr id="27833" name="Freeform 185"/>
            <p:cNvSpPr>
              <a:spLocks/>
            </p:cNvSpPr>
            <p:nvPr/>
          </p:nvSpPr>
          <p:spPr bwMode="auto">
            <a:xfrm>
              <a:off x="806" y="3495"/>
              <a:ext cx="26" cy="60"/>
            </a:xfrm>
            <a:custGeom>
              <a:avLst/>
              <a:gdLst>
                <a:gd name="T0" fmla="*/ 3 w 15"/>
                <a:gd name="T1" fmla="*/ 30 h 35"/>
                <a:gd name="T2" fmla="*/ 6 w 15"/>
                <a:gd name="T3" fmla="*/ 12 h 35"/>
                <a:gd name="T4" fmla="*/ 15 w 15"/>
                <a:gd name="T5" fmla="*/ 0 h 35"/>
                <a:gd name="T6" fmla="*/ 15 w 15"/>
                <a:gd name="T7" fmla="*/ 7 h 35"/>
                <a:gd name="T8" fmla="*/ 15 w 15"/>
                <a:gd name="T9" fmla="*/ 34 h 35"/>
                <a:gd name="T10" fmla="*/ 0 w 15"/>
                <a:gd name="T11" fmla="*/ 35 h 35"/>
                <a:gd name="T12" fmla="*/ 3 w 15"/>
                <a:gd name="T13" fmla="*/ 30 h 35"/>
                <a:gd name="T14" fmla="*/ 3 w 15"/>
                <a:gd name="T15" fmla="*/ 30 h 3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5"/>
                <a:gd name="T26" fmla="*/ 15 w 1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5">
                  <a:moveTo>
                    <a:pt x="3" y="30"/>
                  </a:moveTo>
                  <a:lnTo>
                    <a:pt x="6" y="12"/>
                  </a:lnTo>
                  <a:lnTo>
                    <a:pt x="15" y="0"/>
                  </a:lnTo>
                  <a:lnTo>
                    <a:pt x="15" y="7"/>
                  </a:lnTo>
                  <a:lnTo>
                    <a:pt x="15" y="34"/>
                  </a:lnTo>
                  <a:lnTo>
                    <a:pt x="0" y="35"/>
                  </a:lnTo>
                  <a:lnTo>
                    <a:pt x="3" y="30"/>
                  </a:lnTo>
                  <a:close/>
                </a:path>
              </a:pathLst>
            </a:custGeom>
            <a:solidFill>
              <a:srgbClr val="CC804D"/>
            </a:solidFill>
            <a:ln w="9525">
              <a:noFill/>
              <a:round/>
              <a:headEnd/>
              <a:tailEnd/>
            </a:ln>
          </p:spPr>
          <p:txBody>
            <a:bodyPr/>
            <a:lstStyle/>
            <a:p>
              <a:endParaRPr lang="en-US"/>
            </a:p>
          </p:txBody>
        </p:sp>
        <p:sp>
          <p:nvSpPr>
            <p:cNvPr id="27834" name="Freeform 186"/>
            <p:cNvSpPr>
              <a:spLocks/>
            </p:cNvSpPr>
            <p:nvPr/>
          </p:nvSpPr>
          <p:spPr bwMode="auto">
            <a:xfrm>
              <a:off x="586" y="3306"/>
              <a:ext cx="234" cy="324"/>
            </a:xfrm>
            <a:custGeom>
              <a:avLst/>
              <a:gdLst>
                <a:gd name="T0" fmla="*/ 0 w 137"/>
                <a:gd name="T1" fmla="*/ 46 h 190"/>
                <a:gd name="T2" fmla="*/ 38 w 137"/>
                <a:gd name="T3" fmla="*/ 0 h 190"/>
                <a:gd name="T4" fmla="*/ 65 w 137"/>
                <a:gd name="T5" fmla="*/ 78 h 190"/>
                <a:gd name="T6" fmla="*/ 82 w 137"/>
                <a:gd name="T7" fmla="*/ 153 h 190"/>
                <a:gd name="T8" fmla="*/ 88 w 137"/>
                <a:gd name="T9" fmla="*/ 155 h 190"/>
                <a:gd name="T10" fmla="*/ 134 w 137"/>
                <a:gd name="T11" fmla="*/ 148 h 190"/>
                <a:gd name="T12" fmla="*/ 137 w 137"/>
                <a:gd name="T13" fmla="*/ 155 h 190"/>
                <a:gd name="T14" fmla="*/ 112 w 137"/>
                <a:gd name="T15" fmla="*/ 181 h 190"/>
                <a:gd name="T16" fmla="*/ 60 w 137"/>
                <a:gd name="T17" fmla="*/ 190 h 190"/>
                <a:gd name="T18" fmla="*/ 13 w 137"/>
                <a:gd name="T19" fmla="*/ 146 h 190"/>
                <a:gd name="T20" fmla="*/ 0 w 137"/>
                <a:gd name="T21" fmla="*/ 46 h 190"/>
                <a:gd name="T22" fmla="*/ 0 w 137"/>
                <a:gd name="T23" fmla="*/ 46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190"/>
                <a:gd name="T38" fmla="*/ 137 w 137"/>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190">
                  <a:moveTo>
                    <a:pt x="0" y="46"/>
                  </a:moveTo>
                  <a:lnTo>
                    <a:pt x="38" y="0"/>
                  </a:lnTo>
                  <a:lnTo>
                    <a:pt x="65" y="78"/>
                  </a:lnTo>
                  <a:lnTo>
                    <a:pt x="82" y="153"/>
                  </a:lnTo>
                  <a:lnTo>
                    <a:pt x="88" y="155"/>
                  </a:lnTo>
                  <a:lnTo>
                    <a:pt x="134" y="148"/>
                  </a:lnTo>
                  <a:lnTo>
                    <a:pt x="137" y="155"/>
                  </a:lnTo>
                  <a:lnTo>
                    <a:pt x="112" y="181"/>
                  </a:lnTo>
                  <a:lnTo>
                    <a:pt x="60" y="190"/>
                  </a:lnTo>
                  <a:lnTo>
                    <a:pt x="13" y="146"/>
                  </a:lnTo>
                  <a:lnTo>
                    <a:pt x="0" y="46"/>
                  </a:lnTo>
                  <a:close/>
                </a:path>
              </a:pathLst>
            </a:custGeom>
            <a:solidFill>
              <a:srgbClr val="949114"/>
            </a:solidFill>
            <a:ln w="9525">
              <a:noFill/>
              <a:round/>
              <a:headEnd/>
              <a:tailEnd/>
            </a:ln>
          </p:spPr>
          <p:txBody>
            <a:bodyPr/>
            <a:lstStyle/>
            <a:p>
              <a:endParaRPr lang="en-US"/>
            </a:p>
          </p:txBody>
        </p:sp>
        <p:sp>
          <p:nvSpPr>
            <p:cNvPr id="27835" name="Freeform 187"/>
            <p:cNvSpPr>
              <a:spLocks/>
            </p:cNvSpPr>
            <p:nvPr/>
          </p:nvSpPr>
          <p:spPr bwMode="auto">
            <a:xfrm>
              <a:off x="484" y="3115"/>
              <a:ext cx="157" cy="122"/>
            </a:xfrm>
            <a:custGeom>
              <a:avLst/>
              <a:gdLst>
                <a:gd name="T0" fmla="*/ 75 w 92"/>
                <a:gd name="T1" fmla="*/ 7 h 72"/>
                <a:gd name="T2" fmla="*/ 92 w 92"/>
                <a:gd name="T3" fmla="*/ 37 h 72"/>
                <a:gd name="T4" fmla="*/ 80 w 92"/>
                <a:gd name="T5" fmla="*/ 37 h 72"/>
                <a:gd name="T6" fmla="*/ 85 w 92"/>
                <a:gd name="T7" fmla="*/ 72 h 72"/>
                <a:gd name="T8" fmla="*/ 53 w 92"/>
                <a:gd name="T9" fmla="*/ 72 h 72"/>
                <a:gd name="T10" fmla="*/ 0 w 92"/>
                <a:gd name="T11" fmla="*/ 40 h 72"/>
                <a:gd name="T12" fmla="*/ 15 w 92"/>
                <a:gd name="T13" fmla="*/ 0 h 72"/>
                <a:gd name="T14" fmla="*/ 75 w 92"/>
                <a:gd name="T15" fmla="*/ 7 h 72"/>
                <a:gd name="T16" fmla="*/ 75 w 92"/>
                <a:gd name="T17" fmla="*/ 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2"/>
                <a:gd name="T29" fmla="*/ 92 w 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2">
                  <a:moveTo>
                    <a:pt x="75" y="7"/>
                  </a:moveTo>
                  <a:lnTo>
                    <a:pt x="92" y="37"/>
                  </a:lnTo>
                  <a:lnTo>
                    <a:pt x="80" y="37"/>
                  </a:lnTo>
                  <a:lnTo>
                    <a:pt x="85" y="72"/>
                  </a:lnTo>
                  <a:lnTo>
                    <a:pt x="53" y="72"/>
                  </a:lnTo>
                  <a:lnTo>
                    <a:pt x="0" y="40"/>
                  </a:lnTo>
                  <a:lnTo>
                    <a:pt x="15" y="0"/>
                  </a:lnTo>
                  <a:lnTo>
                    <a:pt x="75" y="7"/>
                  </a:lnTo>
                  <a:close/>
                </a:path>
              </a:pathLst>
            </a:custGeom>
            <a:solidFill>
              <a:srgbClr val="CC804D"/>
            </a:solidFill>
            <a:ln w="9525">
              <a:noFill/>
              <a:round/>
              <a:headEnd/>
              <a:tailEnd/>
            </a:ln>
          </p:spPr>
          <p:txBody>
            <a:bodyPr/>
            <a:lstStyle/>
            <a:p>
              <a:endParaRPr lang="en-US"/>
            </a:p>
          </p:txBody>
        </p:sp>
        <p:sp>
          <p:nvSpPr>
            <p:cNvPr id="27836" name="Freeform 188"/>
            <p:cNvSpPr>
              <a:spLocks/>
            </p:cNvSpPr>
            <p:nvPr/>
          </p:nvSpPr>
          <p:spPr bwMode="auto">
            <a:xfrm>
              <a:off x="1314" y="2820"/>
              <a:ext cx="140" cy="133"/>
            </a:xfrm>
            <a:custGeom>
              <a:avLst/>
              <a:gdLst>
                <a:gd name="T0" fmla="*/ 77 w 82"/>
                <a:gd name="T1" fmla="*/ 16 h 78"/>
                <a:gd name="T2" fmla="*/ 82 w 82"/>
                <a:gd name="T3" fmla="*/ 48 h 78"/>
                <a:gd name="T4" fmla="*/ 70 w 82"/>
                <a:gd name="T5" fmla="*/ 45 h 78"/>
                <a:gd name="T6" fmla="*/ 72 w 82"/>
                <a:gd name="T7" fmla="*/ 78 h 78"/>
                <a:gd name="T8" fmla="*/ 20 w 82"/>
                <a:gd name="T9" fmla="*/ 68 h 78"/>
                <a:gd name="T10" fmla="*/ 0 w 82"/>
                <a:gd name="T11" fmla="*/ 35 h 78"/>
                <a:gd name="T12" fmla="*/ 5 w 82"/>
                <a:gd name="T13" fmla="*/ 6 h 78"/>
                <a:gd name="T14" fmla="*/ 38 w 82"/>
                <a:gd name="T15" fmla="*/ 0 h 78"/>
                <a:gd name="T16" fmla="*/ 77 w 82"/>
                <a:gd name="T17" fmla="*/ 16 h 78"/>
                <a:gd name="T18" fmla="*/ 77 w 82"/>
                <a:gd name="T19" fmla="*/ 1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78"/>
                <a:gd name="T32" fmla="*/ 82 w 82"/>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78">
                  <a:moveTo>
                    <a:pt x="77" y="16"/>
                  </a:moveTo>
                  <a:lnTo>
                    <a:pt x="82" y="48"/>
                  </a:lnTo>
                  <a:lnTo>
                    <a:pt x="70" y="45"/>
                  </a:lnTo>
                  <a:lnTo>
                    <a:pt x="72" y="78"/>
                  </a:lnTo>
                  <a:lnTo>
                    <a:pt x="20" y="68"/>
                  </a:lnTo>
                  <a:lnTo>
                    <a:pt x="0" y="35"/>
                  </a:lnTo>
                  <a:lnTo>
                    <a:pt x="5" y="6"/>
                  </a:lnTo>
                  <a:lnTo>
                    <a:pt x="38" y="0"/>
                  </a:lnTo>
                  <a:lnTo>
                    <a:pt x="77" y="16"/>
                  </a:lnTo>
                  <a:close/>
                </a:path>
              </a:pathLst>
            </a:custGeom>
            <a:solidFill>
              <a:srgbClr val="CC804D"/>
            </a:solidFill>
            <a:ln w="9525">
              <a:noFill/>
              <a:round/>
              <a:headEnd/>
              <a:tailEnd/>
            </a:ln>
          </p:spPr>
          <p:txBody>
            <a:bodyPr/>
            <a:lstStyle/>
            <a:p>
              <a:endParaRPr lang="en-US"/>
            </a:p>
          </p:txBody>
        </p:sp>
        <p:sp>
          <p:nvSpPr>
            <p:cNvPr id="27837" name="Freeform 189"/>
            <p:cNvSpPr>
              <a:spLocks/>
            </p:cNvSpPr>
            <p:nvPr/>
          </p:nvSpPr>
          <p:spPr bwMode="auto">
            <a:xfrm>
              <a:off x="4144" y="2992"/>
              <a:ext cx="433" cy="179"/>
            </a:xfrm>
            <a:custGeom>
              <a:avLst/>
              <a:gdLst>
                <a:gd name="T0" fmla="*/ 226 w 254"/>
                <a:gd name="T1" fmla="*/ 7 h 105"/>
                <a:gd name="T2" fmla="*/ 121 w 254"/>
                <a:gd name="T3" fmla="*/ 89 h 105"/>
                <a:gd name="T4" fmla="*/ 9 w 254"/>
                <a:gd name="T5" fmla="*/ 82 h 105"/>
                <a:gd name="T6" fmla="*/ 0 w 254"/>
                <a:gd name="T7" fmla="*/ 89 h 105"/>
                <a:gd name="T8" fmla="*/ 47 w 254"/>
                <a:gd name="T9" fmla="*/ 95 h 105"/>
                <a:gd name="T10" fmla="*/ 57 w 254"/>
                <a:gd name="T11" fmla="*/ 105 h 105"/>
                <a:gd name="T12" fmla="*/ 97 w 254"/>
                <a:gd name="T13" fmla="*/ 104 h 105"/>
                <a:gd name="T14" fmla="*/ 151 w 254"/>
                <a:gd name="T15" fmla="*/ 94 h 105"/>
                <a:gd name="T16" fmla="*/ 161 w 254"/>
                <a:gd name="T17" fmla="*/ 67 h 105"/>
                <a:gd name="T18" fmla="*/ 212 w 254"/>
                <a:gd name="T19" fmla="*/ 45 h 105"/>
                <a:gd name="T20" fmla="*/ 211 w 254"/>
                <a:gd name="T21" fmla="*/ 37 h 105"/>
                <a:gd name="T22" fmla="*/ 254 w 254"/>
                <a:gd name="T23" fmla="*/ 0 h 105"/>
                <a:gd name="T24" fmla="*/ 226 w 254"/>
                <a:gd name="T25" fmla="*/ 7 h 105"/>
                <a:gd name="T26" fmla="*/ 226 w 254"/>
                <a:gd name="T27" fmla="*/ 7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4"/>
                <a:gd name="T43" fmla="*/ 0 h 105"/>
                <a:gd name="T44" fmla="*/ 254 w 254"/>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4" h="105">
                  <a:moveTo>
                    <a:pt x="226" y="7"/>
                  </a:moveTo>
                  <a:lnTo>
                    <a:pt x="121" y="89"/>
                  </a:lnTo>
                  <a:lnTo>
                    <a:pt x="9" y="82"/>
                  </a:lnTo>
                  <a:lnTo>
                    <a:pt x="0" y="89"/>
                  </a:lnTo>
                  <a:lnTo>
                    <a:pt x="47" y="95"/>
                  </a:lnTo>
                  <a:lnTo>
                    <a:pt x="57" y="105"/>
                  </a:lnTo>
                  <a:lnTo>
                    <a:pt x="97" y="104"/>
                  </a:lnTo>
                  <a:lnTo>
                    <a:pt x="151" y="94"/>
                  </a:lnTo>
                  <a:lnTo>
                    <a:pt x="161" y="67"/>
                  </a:lnTo>
                  <a:lnTo>
                    <a:pt x="212" y="45"/>
                  </a:lnTo>
                  <a:lnTo>
                    <a:pt x="211" y="37"/>
                  </a:lnTo>
                  <a:lnTo>
                    <a:pt x="254" y="0"/>
                  </a:lnTo>
                  <a:lnTo>
                    <a:pt x="226" y="7"/>
                  </a:lnTo>
                  <a:close/>
                </a:path>
              </a:pathLst>
            </a:custGeom>
            <a:solidFill>
              <a:srgbClr val="BA87E3"/>
            </a:solidFill>
            <a:ln w="9525">
              <a:noFill/>
              <a:round/>
              <a:headEnd/>
              <a:tailEnd/>
            </a:ln>
          </p:spPr>
          <p:txBody>
            <a:bodyPr/>
            <a:lstStyle/>
            <a:p>
              <a:endParaRPr lang="en-US"/>
            </a:p>
          </p:txBody>
        </p:sp>
        <p:sp>
          <p:nvSpPr>
            <p:cNvPr id="27838" name="Freeform 190"/>
            <p:cNvSpPr>
              <a:spLocks/>
            </p:cNvSpPr>
            <p:nvPr/>
          </p:nvSpPr>
          <p:spPr bwMode="auto">
            <a:xfrm>
              <a:off x="4136" y="3086"/>
              <a:ext cx="470" cy="160"/>
            </a:xfrm>
            <a:custGeom>
              <a:avLst/>
              <a:gdLst>
                <a:gd name="T0" fmla="*/ 274 w 276"/>
                <a:gd name="T1" fmla="*/ 32 h 94"/>
                <a:gd name="T2" fmla="*/ 269 w 276"/>
                <a:gd name="T3" fmla="*/ 34 h 94"/>
                <a:gd name="T4" fmla="*/ 259 w 276"/>
                <a:gd name="T5" fmla="*/ 40 h 94"/>
                <a:gd name="T6" fmla="*/ 251 w 276"/>
                <a:gd name="T7" fmla="*/ 44 h 94"/>
                <a:gd name="T8" fmla="*/ 242 w 276"/>
                <a:gd name="T9" fmla="*/ 49 h 94"/>
                <a:gd name="T10" fmla="*/ 232 w 276"/>
                <a:gd name="T11" fmla="*/ 55 h 94"/>
                <a:gd name="T12" fmla="*/ 222 w 276"/>
                <a:gd name="T13" fmla="*/ 62 h 94"/>
                <a:gd name="T14" fmla="*/ 211 w 276"/>
                <a:gd name="T15" fmla="*/ 65 h 94"/>
                <a:gd name="T16" fmla="*/ 197 w 276"/>
                <a:gd name="T17" fmla="*/ 72 h 94"/>
                <a:gd name="T18" fmla="*/ 184 w 276"/>
                <a:gd name="T19" fmla="*/ 77 h 94"/>
                <a:gd name="T20" fmla="*/ 172 w 276"/>
                <a:gd name="T21" fmla="*/ 82 h 94"/>
                <a:gd name="T22" fmla="*/ 157 w 276"/>
                <a:gd name="T23" fmla="*/ 85 h 94"/>
                <a:gd name="T24" fmla="*/ 142 w 276"/>
                <a:gd name="T25" fmla="*/ 89 h 94"/>
                <a:gd name="T26" fmla="*/ 127 w 276"/>
                <a:gd name="T27" fmla="*/ 92 h 94"/>
                <a:gd name="T28" fmla="*/ 114 w 276"/>
                <a:gd name="T29" fmla="*/ 94 h 94"/>
                <a:gd name="T30" fmla="*/ 106 w 276"/>
                <a:gd name="T31" fmla="*/ 92 h 94"/>
                <a:gd name="T32" fmla="*/ 97 w 276"/>
                <a:gd name="T33" fmla="*/ 92 h 94"/>
                <a:gd name="T34" fmla="*/ 91 w 276"/>
                <a:gd name="T35" fmla="*/ 90 h 94"/>
                <a:gd name="T36" fmla="*/ 86 w 276"/>
                <a:gd name="T37" fmla="*/ 90 h 94"/>
                <a:gd name="T38" fmla="*/ 72 w 276"/>
                <a:gd name="T39" fmla="*/ 89 h 94"/>
                <a:gd name="T40" fmla="*/ 62 w 276"/>
                <a:gd name="T41" fmla="*/ 87 h 94"/>
                <a:gd name="T42" fmla="*/ 49 w 276"/>
                <a:gd name="T43" fmla="*/ 82 h 94"/>
                <a:gd name="T44" fmla="*/ 40 w 276"/>
                <a:gd name="T45" fmla="*/ 80 h 94"/>
                <a:gd name="T46" fmla="*/ 32 w 276"/>
                <a:gd name="T47" fmla="*/ 75 h 94"/>
                <a:gd name="T48" fmla="*/ 25 w 276"/>
                <a:gd name="T49" fmla="*/ 72 h 94"/>
                <a:gd name="T50" fmla="*/ 14 w 276"/>
                <a:gd name="T51" fmla="*/ 64 h 94"/>
                <a:gd name="T52" fmla="*/ 7 w 276"/>
                <a:gd name="T53" fmla="*/ 57 h 94"/>
                <a:gd name="T54" fmla="*/ 0 w 276"/>
                <a:gd name="T55" fmla="*/ 52 h 94"/>
                <a:gd name="T56" fmla="*/ 0 w 276"/>
                <a:gd name="T57" fmla="*/ 44 h 94"/>
                <a:gd name="T58" fmla="*/ 22 w 276"/>
                <a:gd name="T59" fmla="*/ 69 h 94"/>
                <a:gd name="T60" fmla="*/ 44 w 276"/>
                <a:gd name="T61" fmla="*/ 69 h 94"/>
                <a:gd name="T62" fmla="*/ 67 w 276"/>
                <a:gd name="T63" fmla="*/ 77 h 94"/>
                <a:gd name="T64" fmla="*/ 134 w 276"/>
                <a:gd name="T65" fmla="*/ 74 h 94"/>
                <a:gd name="T66" fmla="*/ 139 w 276"/>
                <a:gd name="T67" fmla="*/ 80 h 94"/>
                <a:gd name="T68" fmla="*/ 211 w 276"/>
                <a:gd name="T69" fmla="*/ 54 h 94"/>
                <a:gd name="T70" fmla="*/ 209 w 276"/>
                <a:gd name="T71" fmla="*/ 40 h 94"/>
                <a:gd name="T72" fmla="*/ 276 w 276"/>
                <a:gd name="T73" fmla="*/ 0 h 94"/>
                <a:gd name="T74" fmla="*/ 274 w 276"/>
                <a:gd name="T75" fmla="*/ 32 h 94"/>
                <a:gd name="T76" fmla="*/ 274 w 276"/>
                <a:gd name="T77" fmla="*/ 32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6"/>
                <a:gd name="T118" fmla="*/ 0 h 94"/>
                <a:gd name="T119" fmla="*/ 276 w 276"/>
                <a:gd name="T120" fmla="*/ 94 h 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6" h="94">
                  <a:moveTo>
                    <a:pt x="274" y="32"/>
                  </a:moveTo>
                  <a:lnTo>
                    <a:pt x="269" y="34"/>
                  </a:lnTo>
                  <a:lnTo>
                    <a:pt x="259" y="40"/>
                  </a:lnTo>
                  <a:lnTo>
                    <a:pt x="251" y="44"/>
                  </a:lnTo>
                  <a:lnTo>
                    <a:pt x="242" y="49"/>
                  </a:lnTo>
                  <a:lnTo>
                    <a:pt x="232" y="55"/>
                  </a:lnTo>
                  <a:lnTo>
                    <a:pt x="222" y="62"/>
                  </a:lnTo>
                  <a:lnTo>
                    <a:pt x="211" y="65"/>
                  </a:lnTo>
                  <a:lnTo>
                    <a:pt x="197" y="72"/>
                  </a:lnTo>
                  <a:lnTo>
                    <a:pt x="184" y="77"/>
                  </a:lnTo>
                  <a:lnTo>
                    <a:pt x="172" y="82"/>
                  </a:lnTo>
                  <a:lnTo>
                    <a:pt x="157" y="85"/>
                  </a:lnTo>
                  <a:lnTo>
                    <a:pt x="142" y="89"/>
                  </a:lnTo>
                  <a:lnTo>
                    <a:pt x="127" y="92"/>
                  </a:lnTo>
                  <a:lnTo>
                    <a:pt x="114" y="94"/>
                  </a:lnTo>
                  <a:lnTo>
                    <a:pt x="106" y="92"/>
                  </a:lnTo>
                  <a:lnTo>
                    <a:pt x="97" y="92"/>
                  </a:lnTo>
                  <a:lnTo>
                    <a:pt x="91" y="90"/>
                  </a:lnTo>
                  <a:lnTo>
                    <a:pt x="86" y="90"/>
                  </a:lnTo>
                  <a:lnTo>
                    <a:pt x="72" y="89"/>
                  </a:lnTo>
                  <a:lnTo>
                    <a:pt x="62" y="87"/>
                  </a:lnTo>
                  <a:lnTo>
                    <a:pt x="49" y="82"/>
                  </a:lnTo>
                  <a:lnTo>
                    <a:pt x="40" y="80"/>
                  </a:lnTo>
                  <a:lnTo>
                    <a:pt x="32" y="75"/>
                  </a:lnTo>
                  <a:lnTo>
                    <a:pt x="25" y="72"/>
                  </a:lnTo>
                  <a:lnTo>
                    <a:pt x="14" y="64"/>
                  </a:lnTo>
                  <a:lnTo>
                    <a:pt x="7" y="57"/>
                  </a:lnTo>
                  <a:lnTo>
                    <a:pt x="0" y="52"/>
                  </a:lnTo>
                  <a:lnTo>
                    <a:pt x="0" y="44"/>
                  </a:lnTo>
                  <a:lnTo>
                    <a:pt x="22" y="69"/>
                  </a:lnTo>
                  <a:lnTo>
                    <a:pt x="44" y="69"/>
                  </a:lnTo>
                  <a:lnTo>
                    <a:pt x="67" y="77"/>
                  </a:lnTo>
                  <a:lnTo>
                    <a:pt x="134" y="74"/>
                  </a:lnTo>
                  <a:lnTo>
                    <a:pt x="139" y="80"/>
                  </a:lnTo>
                  <a:lnTo>
                    <a:pt x="211" y="54"/>
                  </a:lnTo>
                  <a:lnTo>
                    <a:pt x="209" y="40"/>
                  </a:lnTo>
                  <a:lnTo>
                    <a:pt x="276" y="0"/>
                  </a:lnTo>
                  <a:lnTo>
                    <a:pt x="274" y="32"/>
                  </a:lnTo>
                  <a:close/>
                </a:path>
              </a:pathLst>
            </a:custGeom>
            <a:solidFill>
              <a:srgbClr val="824094"/>
            </a:solidFill>
            <a:ln w="9525">
              <a:noFill/>
              <a:round/>
              <a:headEnd/>
              <a:tailEnd/>
            </a:ln>
          </p:spPr>
          <p:txBody>
            <a:bodyPr/>
            <a:lstStyle/>
            <a:p>
              <a:endParaRPr lang="en-US"/>
            </a:p>
          </p:txBody>
        </p:sp>
        <p:sp>
          <p:nvSpPr>
            <p:cNvPr id="27839" name="Freeform 191"/>
            <p:cNvSpPr>
              <a:spLocks/>
            </p:cNvSpPr>
            <p:nvPr/>
          </p:nvSpPr>
          <p:spPr bwMode="auto">
            <a:xfrm>
              <a:off x="4472" y="2787"/>
              <a:ext cx="182" cy="111"/>
            </a:xfrm>
            <a:custGeom>
              <a:avLst/>
              <a:gdLst>
                <a:gd name="T0" fmla="*/ 19 w 107"/>
                <a:gd name="T1" fmla="*/ 22 h 65"/>
                <a:gd name="T2" fmla="*/ 44 w 107"/>
                <a:gd name="T3" fmla="*/ 9 h 65"/>
                <a:gd name="T4" fmla="*/ 44 w 107"/>
                <a:gd name="T5" fmla="*/ 7 h 65"/>
                <a:gd name="T6" fmla="*/ 49 w 107"/>
                <a:gd name="T7" fmla="*/ 4 h 65"/>
                <a:gd name="T8" fmla="*/ 57 w 107"/>
                <a:gd name="T9" fmla="*/ 2 h 65"/>
                <a:gd name="T10" fmla="*/ 65 w 107"/>
                <a:gd name="T11" fmla="*/ 2 h 65"/>
                <a:gd name="T12" fmla="*/ 74 w 107"/>
                <a:gd name="T13" fmla="*/ 0 h 65"/>
                <a:gd name="T14" fmla="*/ 84 w 107"/>
                <a:gd name="T15" fmla="*/ 2 h 65"/>
                <a:gd name="T16" fmla="*/ 92 w 107"/>
                <a:gd name="T17" fmla="*/ 5 h 65"/>
                <a:gd name="T18" fmla="*/ 102 w 107"/>
                <a:gd name="T19" fmla="*/ 14 h 65"/>
                <a:gd name="T20" fmla="*/ 105 w 107"/>
                <a:gd name="T21" fmla="*/ 22 h 65"/>
                <a:gd name="T22" fmla="*/ 107 w 107"/>
                <a:gd name="T23" fmla="*/ 30 h 65"/>
                <a:gd name="T24" fmla="*/ 107 w 107"/>
                <a:gd name="T25" fmla="*/ 37 h 65"/>
                <a:gd name="T26" fmla="*/ 105 w 107"/>
                <a:gd name="T27" fmla="*/ 45 h 65"/>
                <a:gd name="T28" fmla="*/ 95 w 107"/>
                <a:gd name="T29" fmla="*/ 57 h 65"/>
                <a:gd name="T30" fmla="*/ 85 w 107"/>
                <a:gd name="T31" fmla="*/ 65 h 65"/>
                <a:gd name="T32" fmla="*/ 0 w 107"/>
                <a:gd name="T33" fmla="*/ 49 h 65"/>
                <a:gd name="T34" fmla="*/ 30 w 107"/>
                <a:gd name="T35" fmla="*/ 27 h 65"/>
                <a:gd name="T36" fmla="*/ 19 w 107"/>
                <a:gd name="T37" fmla="*/ 22 h 65"/>
                <a:gd name="T38" fmla="*/ 19 w 107"/>
                <a:gd name="T39" fmla="*/ 22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65"/>
                <a:gd name="T62" fmla="*/ 107 w 107"/>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65">
                  <a:moveTo>
                    <a:pt x="19" y="22"/>
                  </a:moveTo>
                  <a:lnTo>
                    <a:pt x="44" y="9"/>
                  </a:lnTo>
                  <a:lnTo>
                    <a:pt x="44" y="7"/>
                  </a:lnTo>
                  <a:lnTo>
                    <a:pt x="49" y="4"/>
                  </a:lnTo>
                  <a:lnTo>
                    <a:pt x="57" y="2"/>
                  </a:lnTo>
                  <a:lnTo>
                    <a:pt x="65" y="2"/>
                  </a:lnTo>
                  <a:lnTo>
                    <a:pt x="74" y="0"/>
                  </a:lnTo>
                  <a:lnTo>
                    <a:pt x="84" y="2"/>
                  </a:lnTo>
                  <a:lnTo>
                    <a:pt x="92" y="5"/>
                  </a:lnTo>
                  <a:lnTo>
                    <a:pt x="102" y="14"/>
                  </a:lnTo>
                  <a:lnTo>
                    <a:pt x="105" y="22"/>
                  </a:lnTo>
                  <a:lnTo>
                    <a:pt x="107" y="30"/>
                  </a:lnTo>
                  <a:lnTo>
                    <a:pt x="107" y="37"/>
                  </a:lnTo>
                  <a:lnTo>
                    <a:pt x="105" y="45"/>
                  </a:lnTo>
                  <a:lnTo>
                    <a:pt x="95" y="57"/>
                  </a:lnTo>
                  <a:lnTo>
                    <a:pt x="85" y="65"/>
                  </a:lnTo>
                  <a:lnTo>
                    <a:pt x="0" y="49"/>
                  </a:lnTo>
                  <a:lnTo>
                    <a:pt x="30" y="27"/>
                  </a:lnTo>
                  <a:lnTo>
                    <a:pt x="19" y="22"/>
                  </a:lnTo>
                  <a:close/>
                </a:path>
              </a:pathLst>
            </a:custGeom>
            <a:solidFill>
              <a:srgbClr val="CC804D"/>
            </a:solidFill>
            <a:ln w="9525">
              <a:noFill/>
              <a:round/>
              <a:headEnd/>
              <a:tailEnd/>
            </a:ln>
          </p:spPr>
          <p:txBody>
            <a:bodyPr/>
            <a:lstStyle/>
            <a:p>
              <a:endParaRPr lang="en-US"/>
            </a:p>
          </p:txBody>
        </p:sp>
        <p:sp>
          <p:nvSpPr>
            <p:cNvPr id="27840" name="Freeform 192"/>
            <p:cNvSpPr>
              <a:spLocks/>
            </p:cNvSpPr>
            <p:nvPr/>
          </p:nvSpPr>
          <p:spPr bwMode="auto">
            <a:xfrm>
              <a:off x="4543" y="2782"/>
              <a:ext cx="120" cy="114"/>
            </a:xfrm>
            <a:custGeom>
              <a:avLst/>
              <a:gdLst>
                <a:gd name="T0" fmla="*/ 12 w 70"/>
                <a:gd name="T1" fmla="*/ 5 h 67"/>
                <a:gd name="T2" fmla="*/ 15 w 70"/>
                <a:gd name="T3" fmla="*/ 3 h 67"/>
                <a:gd name="T4" fmla="*/ 25 w 70"/>
                <a:gd name="T5" fmla="*/ 2 h 67"/>
                <a:gd name="T6" fmla="*/ 30 w 70"/>
                <a:gd name="T7" fmla="*/ 0 h 67"/>
                <a:gd name="T8" fmla="*/ 38 w 70"/>
                <a:gd name="T9" fmla="*/ 0 h 67"/>
                <a:gd name="T10" fmla="*/ 47 w 70"/>
                <a:gd name="T11" fmla="*/ 2 h 67"/>
                <a:gd name="T12" fmla="*/ 57 w 70"/>
                <a:gd name="T13" fmla="*/ 5 h 67"/>
                <a:gd name="T14" fmla="*/ 62 w 70"/>
                <a:gd name="T15" fmla="*/ 10 h 67"/>
                <a:gd name="T16" fmla="*/ 68 w 70"/>
                <a:gd name="T17" fmla="*/ 18 h 67"/>
                <a:gd name="T18" fmla="*/ 70 w 70"/>
                <a:gd name="T19" fmla="*/ 28 h 67"/>
                <a:gd name="T20" fmla="*/ 70 w 70"/>
                <a:gd name="T21" fmla="*/ 38 h 67"/>
                <a:gd name="T22" fmla="*/ 68 w 70"/>
                <a:gd name="T23" fmla="*/ 47 h 67"/>
                <a:gd name="T24" fmla="*/ 63 w 70"/>
                <a:gd name="T25" fmla="*/ 57 h 67"/>
                <a:gd name="T26" fmla="*/ 57 w 70"/>
                <a:gd name="T27" fmla="*/ 62 h 67"/>
                <a:gd name="T28" fmla="*/ 48 w 70"/>
                <a:gd name="T29" fmla="*/ 67 h 67"/>
                <a:gd name="T30" fmla="*/ 38 w 70"/>
                <a:gd name="T31" fmla="*/ 52 h 67"/>
                <a:gd name="T32" fmla="*/ 43 w 70"/>
                <a:gd name="T33" fmla="*/ 50 h 67"/>
                <a:gd name="T34" fmla="*/ 52 w 70"/>
                <a:gd name="T35" fmla="*/ 43 h 67"/>
                <a:gd name="T36" fmla="*/ 47 w 70"/>
                <a:gd name="T37" fmla="*/ 37 h 67"/>
                <a:gd name="T38" fmla="*/ 38 w 70"/>
                <a:gd name="T39" fmla="*/ 37 h 67"/>
                <a:gd name="T40" fmla="*/ 43 w 70"/>
                <a:gd name="T41" fmla="*/ 22 h 67"/>
                <a:gd name="T42" fmla="*/ 0 w 70"/>
                <a:gd name="T43" fmla="*/ 10 h 67"/>
                <a:gd name="T44" fmla="*/ 12 w 70"/>
                <a:gd name="T45" fmla="*/ 5 h 67"/>
                <a:gd name="T46" fmla="*/ 12 w 70"/>
                <a:gd name="T47" fmla="*/ 5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67"/>
                <a:gd name="T74" fmla="*/ 70 w 70"/>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67">
                  <a:moveTo>
                    <a:pt x="12" y="5"/>
                  </a:moveTo>
                  <a:lnTo>
                    <a:pt x="15" y="3"/>
                  </a:lnTo>
                  <a:lnTo>
                    <a:pt x="25" y="2"/>
                  </a:lnTo>
                  <a:lnTo>
                    <a:pt x="30" y="0"/>
                  </a:lnTo>
                  <a:lnTo>
                    <a:pt x="38" y="0"/>
                  </a:lnTo>
                  <a:lnTo>
                    <a:pt x="47" y="2"/>
                  </a:lnTo>
                  <a:lnTo>
                    <a:pt x="57" y="5"/>
                  </a:lnTo>
                  <a:lnTo>
                    <a:pt x="62" y="10"/>
                  </a:lnTo>
                  <a:lnTo>
                    <a:pt x="68" y="18"/>
                  </a:lnTo>
                  <a:lnTo>
                    <a:pt x="70" y="28"/>
                  </a:lnTo>
                  <a:lnTo>
                    <a:pt x="70" y="38"/>
                  </a:lnTo>
                  <a:lnTo>
                    <a:pt x="68" y="47"/>
                  </a:lnTo>
                  <a:lnTo>
                    <a:pt x="63" y="57"/>
                  </a:lnTo>
                  <a:lnTo>
                    <a:pt x="57" y="62"/>
                  </a:lnTo>
                  <a:lnTo>
                    <a:pt x="48" y="67"/>
                  </a:lnTo>
                  <a:lnTo>
                    <a:pt x="38" y="52"/>
                  </a:lnTo>
                  <a:lnTo>
                    <a:pt x="43" y="50"/>
                  </a:lnTo>
                  <a:lnTo>
                    <a:pt x="52" y="43"/>
                  </a:lnTo>
                  <a:lnTo>
                    <a:pt x="47" y="37"/>
                  </a:lnTo>
                  <a:lnTo>
                    <a:pt x="38" y="37"/>
                  </a:lnTo>
                  <a:lnTo>
                    <a:pt x="43" y="22"/>
                  </a:lnTo>
                  <a:lnTo>
                    <a:pt x="0" y="10"/>
                  </a:lnTo>
                  <a:lnTo>
                    <a:pt x="12" y="5"/>
                  </a:lnTo>
                  <a:close/>
                </a:path>
              </a:pathLst>
            </a:custGeom>
            <a:solidFill>
              <a:srgbClr val="000000"/>
            </a:solidFill>
            <a:ln w="9525">
              <a:noFill/>
              <a:round/>
              <a:headEnd/>
              <a:tailEnd/>
            </a:ln>
          </p:spPr>
          <p:txBody>
            <a:bodyPr/>
            <a:lstStyle/>
            <a:p>
              <a:endParaRPr lang="en-US"/>
            </a:p>
          </p:txBody>
        </p:sp>
        <p:sp>
          <p:nvSpPr>
            <p:cNvPr id="27841" name="Freeform 193"/>
            <p:cNvSpPr>
              <a:spLocks/>
            </p:cNvSpPr>
            <p:nvPr/>
          </p:nvSpPr>
          <p:spPr bwMode="auto">
            <a:xfrm>
              <a:off x="4523" y="2811"/>
              <a:ext cx="80" cy="19"/>
            </a:xfrm>
            <a:custGeom>
              <a:avLst/>
              <a:gdLst>
                <a:gd name="T0" fmla="*/ 7 w 47"/>
                <a:gd name="T1" fmla="*/ 0 h 11"/>
                <a:gd name="T2" fmla="*/ 47 w 47"/>
                <a:gd name="T3" fmla="*/ 8 h 11"/>
                <a:gd name="T4" fmla="*/ 32 w 47"/>
                <a:gd name="T5" fmla="*/ 11 h 11"/>
                <a:gd name="T6" fmla="*/ 0 w 47"/>
                <a:gd name="T7" fmla="*/ 1 h 11"/>
                <a:gd name="T8" fmla="*/ 7 w 47"/>
                <a:gd name="T9" fmla="*/ 0 h 11"/>
                <a:gd name="T10" fmla="*/ 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7" y="0"/>
                  </a:moveTo>
                  <a:lnTo>
                    <a:pt x="47" y="8"/>
                  </a:lnTo>
                  <a:lnTo>
                    <a:pt x="32" y="11"/>
                  </a:lnTo>
                  <a:lnTo>
                    <a:pt x="0" y="1"/>
                  </a:lnTo>
                  <a:lnTo>
                    <a:pt x="7" y="0"/>
                  </a:lnTo>
                  <a:close/>
                </a:path>
              </a:pathLst>
            </a:custGeom>
            <a:solidFill>
              <a:srgbClr val="B34D1A"/>
            </a:solidFill>
            <a:ln w="9525">
              <a:noFill/>
              <a:round/>
              <a:headEnd/>
              <a:tailEnd/>
            </a:ln>
          </p:spPr>
          <p:txBody>
            <a:bodyPr/>
            <a:lstStyle/>
            <a:p>
              <a:endParaRPr lang="en-US"/>
            </a:p>
          </p:txBody>
        </p:sp>
        <p:sp>
          <p:nvSpPr>
            <p:cNvPr id="27842" name="Freeform 194"/>
            <p:cNvSpPr>
              <a:spLocks/>
            </p:cNvSpPr>
            <p:nvPr/>
          </p:nvSpPr>
          <p:spPr bwMode="auto">
            <a:xfrm>
              <a:off x="4521" y="2845"/>
              <a:ext cx="73" cy="26"/>
            </a:xfrm>
            <a:custGeom>
              <a:avLst/>
              <a:gdLst>
                <a:gd name="T0" fmla="*/ 38 w 43"/>
                <a:gd name="T1" fmla="*/ 0 h 15"/>
                <a:gd name="T2" fmla="*/ 25 w 43"/>
                <a:gd name="T3" fmla="*/ 0 h 15"/>
                <a:gd name="T4" fmla="*/ 26 w 43"/>
                <a:gd name="T5" fmla="*/ 5 h 15"/>
                <a:gd name="T6" fmla="*/ 0 w 43"/>
                <a:gd name="T7" fmla="*/ 8 h 15"/>
                <a:gd name="T8" fmla="*/ 0 w 43"/>
                <a:gd name="T9" fmla="*/ 15 h 15"/>
                <a:gd name="T10" fmla="*/ 43 w 43"/>
                <a:gd name="T11" fmla="*/ 15 h 15"/>
                <a:gd name="T12" fmla="*/ 38 w 43"/>
                <a:gd name="T13" fmla="*/ 0 h 15"/>
                <a:gd name="T14" fmla="*/ 38 w 43"/>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15"/>
                <a:gd name="T26" fmla="*/ 43 w 4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15">
                  <a:moveTo>
                    <a:pt x="38" y="0"/>
                  </a:moveTo>
                  <a:lnTo>
                    <a:pt x="25" y="0"/>
                  </a:lnTo>
                  <a:lnTo>
                    <a:pt x="26" y="5"/>
                  </a:lnTo>
                  <a:lnTo>
                    <a:pt x="0" y="8"/>
                  </a:lnTo>
                  <a:lnTo>
                    <a:pt x="0" y="15"/>
                  </a:lnTo>
                  <a:lnTo>
                    <a:pt x="43" y="15"/>
                  </a:lnTo>
                  <a:lnTo>
                    <a:pt x="38" y="0"/>
                  </a:lnTo>
                  <a:close/>
                </a:path>
              </a:pathLst>
            </a:custGeom>
            <a:solidFill>
              <a:srgbClr val="BF6633"/>
            </a:solidFill>
            <a:ln w="9525">
              <a:noFill/>
              <a:round/>
              <a:headEnd/>
              <a:tailEnd/>
            </a:ln>
          </p:spPr>
          <p:txBody>
            <a:bodyPr/>
            <a:lstStyle/>
            <a:p>
              <a:endParaRPr lang="en-US"/>
            </a:p>
          </p:txBody>
        </p:sp>
        <p:sp>
          <p:nvSpPr>
            <p:cNvPr id="27843" name="Freeform 195"/>
            <p:cNvSpPr>
              <a:spLocks/>
            </p:cNvSpPr>
            <p:nvPr/>
          </p:nvSpPr>
          <p:spPr bwMode="auto">
            <a:xfrm>
              <a:off x="3982" y="3101"/>
              <a:ext cx="58" cy="43"/>
            </a:xfrm>
            <a:custGeom>
              <a:avLst/>
              <a:gdLst>
                <a:gd name="T0" fmla="*/ 34 w 34"/>
                <a:gd name="T1" fmla="*/ 0 h 25"/>
                <a:gd name="T2" fmla="*/ 12 w 34"/>
                <a:gd name="T3" fmla="*/ 0 h 25"/>
                <a:gd name="T4" fmla="*/ 0 w 34"/>
                <a:gd name="T5" fmla="*/ 15 h 25"/>
                <a:gd name="T6" fmla="*/ 4 w 34"/>
                <a:gd name="T7" fmla="*/ 25 h 25"/>
                <a:gd name="T8" fmla="*/ 9 w 34"/>
                <a:gd name="T9" fmla="*/ 23 h 25"/>
                <a:gd name="T10" fmla="*/ 12 w 34"/>
                <a:gd name="T11" fmla="*/ 11 h 25"/>
                <a:gd name="T12" fmla="*/ 27 w 34"/>
                <a:gd name="T13" fmla="*/ 15 h 25"/>
                <a:gd name="T14" fmla="*/ 34 w 34"/>
                <a:gd name="T15" fmla="*/ 0 h 25"/>
                <a:gd name="T16" fmla="*/ 34 w 3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25"/>
                <a:gd name="T29" fmla="*/ 34 w 3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25">
                  <a:moveTo>
                    <a:pt x="34" y="0"/>
                  </a:moveTo>
                  <a:lnTo>
                    <a:pt x="12" y="0"/>
                  </a:lnTo>
                  <a:lnTo>
                    <a:pt x="0" y="15"/>
                  </a:lnTo>
                  <a:lnTo>
                    <a:pt x="4" y="25"/>
                  </a:lnTo>
                  <a:lnTo>
                    <a:pt x="9" y="23"/>
                  </a:lnTo>
                  <a:lnTo>
                    <a:pt x="12" y="11"/>
                  </a:lnTo>
                  <a:lnTo>
                    <a:pt x="27" y="15"/>
                  </a:lnTo>
                  <a:lnTo>
                    <a:pt x="34" y="0"/>
                  </a:lnTo>
                  <a:close/>
                </a:path>
              </a:pathLst>
            </a:custGeom>
            <a:solidFill>
              <a:srgbClr val="CC804D"/>
            </a:solidFill>
            <a:ln w="9525">
              <a:noFill/>
              <a:round/>
              <a:headEnd/>
              <a:tailEnd/>
            </a:ln>
          </p:spPr>
          <p:txBody>
            <a:bodyPr/>
            <a:lstStyle/>
            <a:p>
              <a:endParaRPr lang="en-US"/>
            </a:p>
          </p:txBody>
        </p:sp>
        <p:sp>
          <p:nvSpPr>
            <p:cNvPr id="27844" name="Freeform 196"/>
            <p:cNvSpPr>
              <a:spLocks/>
            </p:cNvSpPr>
            <p:nvPr/>
          </p:nvSpPr>
          <p:spPr bwMode="auto">
            <a:xfrm>
              <a:off x="3598" y="3575"/>
              <a:ext cx="220" cy="39"/>
            </a:xfrm>
            <a:custGeom>
              <a:avLst/>
              <a:gdLst>
                <a:gd name="T0" fmla="*/ 10 w 129"/>
                <a:gd name="T1" fmla="*/ 2 h 23"/>
                <a:gd name="T2" fmla="*/ 129 w 129"/>
                <a:gd name="T3" fmla="*/ 0 h 23"/>
                <a:gd name="T4" fmla="*/ 125 w 129"/>
                <a:gd name="T5" fmla="*/ 12 h 23"/>
                <a:gd name="T6" fmla="*/ 0 w 129"/>
                <a:gd name="T7" fmla="*/ 23 h 23"/>
                <a:gd name="T8" fmla="*/ 10 w 129"/>
                <a:gd name="T9" fmla="*/ 2 h 23"/>
                <a:gd name="T10" fmla="*/ 10 w 129"/>
                <a:gd name="T11" fmla="*/ 2 h 23"/>
                <a:gd name="T12" fmla="*/ 0 60000 65536"/>
                <a:gd name="T13" fmla="*/ 0 60000 65536"/>
                <a:gd name="T14" fmla="*/ 0 60000 65536"/>
                <a:gd name="T15" fmla="*/ 0 60000 65536"/>
                <a:gd name="T16" fmla="*/ 0 60000 65536"/>
                <a:gd name="T17" fmla="*/ 0 60000 65536"/>
                <a:gd name="T18" fmla="*/ 0 w 129"/>
                <a:gd name="T19" fmla="*/ 0 h 23"/>
                <a:gd name="T20" fmla="*/ 129 w 1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9" h="23">
                  <a:moveTo>
                    <a:pt x="10" y="2"/>
                  </a:moveTo>
                  <a:lnTo>
                    <a:pt x="129" y="0"/>
                  </a:lnTo>
                  <a:lnTo>
                    <a:pt x="125" y="12"/>
                  </a:lnTo>
                  <a:lnTo>
                    <a:pt x="0" y="23"/>
                  </a:lnTo>
                  <a:lnTo>
                    <a:pt x="10" y="2"/>
                  </a:lnTo>
                  <a:close/>
                </a:path>
              </a:pathLst>
            </a:custGeom>
            <a:solidFill>
              <a:srgbClr val="000000"/>
            </a:solidFill>
            <a:ln w="9525">
              <a:noFill/>
              <a:round/>
              <a:headEnd/>
              <a:tailEnd/>
            </a:ln>
          </p:spPr>
          <p:txBody>
            <a:bodyPr/>
            <a:lstStyle/>
            <a:p>
              <a:endParaRPr lang="en-US"/>
            </a:p>
          </p:txBody>
        </p:sp>
        <p:sp>
          <p:nvSpPr>
            <p:cNvPr id="27845" name="Freeform 197"/>
            <p:cNvSpPr>
              <a:spLocks/>
            </p:cNvSpPr>
            <p:nvPr/>
          </p:nvSpPr>
          <p:spPr bwMode="auto">
            <a:xfrm>
              <a:off x="4321" y="3507"/>
              <a:ext cx="151" cy="150"/>
            </a:xfrm>
            <a:custGeom>
              <a:avLst/>
              <a:gdLst>
                <a:gd name="T0" fmla="*/ 72 w 88"/>
                <a:gd name="T1" fmla="*/ 0 h 88"/>
                <a:gd name="T2" fmla="*/ 0 w 88"/>
                <a:gd name="T3" fmla="*/ 73 h 88"/>
                <a:gd name="T4" fmla="*/ 0 w 88"/>
                <a:gd name="T5" fmla="*/ 88 h 88"/>
                <a:gd name="T6" fmla="*/ 88 w 88"/>
                <a:gd name="T7" fmla="*/ 5 h 88"/>
                <a:gd name="T8" fmla="*/ 72 w 88"/>
                <a:gd name="T9" fmla="*/ 0 h 88"/>
                <a:gd name="T10" fmla="*/ 72 w 88"/>
                <a:gd name="T11" fmla="*/ 0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72" y="0"/>
                  </a:moveTo>
                  <a:lnTo>
                    <a:pt x="0" y="73"/>
                  </a:lnTo>
                  <a:lnTo>
                    <a:pt x="0" y="88"/>
                  </a:lnTo>
                  <a:lnTo>
                    <a:pt x="88" y="5"/>
                  </a:lnTo>
                  <a:lnTo>
                    <a:pt x="72" y="0"/>
                  </a:lnTo>
                  <a:close/>
                </a:path>
              </a:pathLst>
            </a:custGeom>
            <a:solidFill>
              <a:srgbClr val="000000"/>
            </a:solidFill>
            <a:ln w="9525">
              <a:noFill/>
              <a:round/>
              <a:headEnd/>
              <a:tailEnd/>
            </a:ln>
          </p:spPr>
          <p:txBody>
            <a:bodyPr/>
            <a:lstStyle/>
            <a:p>
              <a:endParaRPr lang="en-US"/>
            </a:p>
          </p:txBody>
        </p:sp>
        <p:sp>
          <p:nvSpPr>
            <p:cNvPr id="27846" name="Freeform 198"/>
            <p:cNvSpPr>
              <a:spLocks/>
            </p:cNvSpPr>
            <p:nvPr/>
          </p:nvSpPr>
          <p:spPr bwMode="auto">
            <a:xfrm>
              <a:off x="1297" y="2779"/>
              <a:ext cx="151" cy="105"/>
            </a:xfrm>
            <a:custGeom>
              <a:avLst/>
              <a:gdLst>
                <a:gd name="T0" fmla="*/ 88 w 88"/>
                <a:gd name="T1" fmla="*/ 45 h 62"/>
                <a:gd name="T2" fmla="*/ 53 w 88"/>
                <a:gd name="T3" fmla="*/ 37 h 62"/>
                <a:gd name="T4" fmla="*/ 42 w 88"/>
                <a:gd name="T5" fmla="*/ 49 h 62"/>
                <a:gd name="T6" fmla="*/ 38 w 88"/>
                <a:gd name="T7" fmla="*/ 45 h 62"/>
                <a:gd name="T8" fmla="*/ 35 w 88"/>
                <a:gd name="T9" fmla="*/ 42 h 62"/>
                <a:gd name="T10" fmla="*/ 28 w 88"/>
                <a:gd name="T11" fmla="*/ 40 h 62"/>
                <a:gd name="T12" fmla="*/ 23 w 88"/>
                <a:gd name="T13" fmla="*/ 44 h 62"/>
                <a:gd name="T14" fmla="*/ 20 w 88"/>
                <a:gd name="T15" fmla="*/ 49 h 62"/>
                <a:gd name="T16" fmla="*/ 22 w 88"/>
                <a:gd name="T17" fmla="*/ 55 h 62"/>
                <a:gd name="T18" fmla="*/ 27 w 88"/>
                <a:gd name="T19" fmla="*/ 57 h 62"/>
                <a:gd name="T20" fmla="*/ 28 w 88"/>
                <a:gd name="T21" fmla="*/ 60 h 62"/>
                <a:gd name="T22" fmla="*/ 7 w 88"/>
                <a:gd name="T23" fmla="*/ 62 h 62"/>
                <a:gd name="T24" fmla="*/ 5 w 88"/>
                <a:gd name="T25" fmla="*/ 59 h 62"/>
                <a:gd name="T26" fmla="*/ 3 w 88"/>
                <a:gd name="T27" fmla="*/ 55 h 62"/>
                <a:gd name="T28" fmla="*/ 0 w 88"/>
                <a:gd name="T29" fmla="*/ 49 h 62"/>
                <a:gd name="T30" fmla="*/ 0 w 88"/>
                <a:gd name="T31" fmla="*/ 42 h 62"/>
                <a:gd name="T32" fmla="*/ 0 w 88"/>
                <a:gd name="T33" fmla="*/ 32 h 62"/>
                <a:gd name="T34" fmla="*/ 3 w 88"/>
                <a:gd name="T35" fmla="*/ 24 h 62"/>
                <a:gd name="T36" fmla="*/ 10 w 88"/>
                <a:gd name="T37" fmla="*/ 15 h 62"/>
                <a:gd name="T38" fmla="*/ 23 w 88"/>
                <a:gd name="T39" fmla="*/ 7 h 62"/>
                <a:gd name="T40" fmla="*/ 35 w 88"/>
                <a:gd name="T41" fmla="*/ 0 h 62"/>
                <a:gd name="T42" fmla="*/ 48 w 88"/>
                <a:gd name="T43" fmla="*/ 0 h 62"/>
                <a:gd name="T44" fmla="*/ 58 w 88"/>
                <a:gd name="T45" fmla="*/ 2 h 62"/>
                <a:gd name="T46" fmla="*/ 68 w 88"/>
                <a:gd name="T47" fmla="*/ 9 h 62"/>
                <a:gd name="T48" fmla="*/ 75 w 88"/>
                <a:gd name="T49" fmla="*/ 15 h 62"/>
                <a:gd name="T50" fmla="*/ 82 w 88"/>
                <a:gd name="T51" fmla="*/ 24 h 62"/>
                <a:gd name="T52" fmla="*/ 83 w 88"/>
                <a:gd name="T53" fmla="*/ 30 h 62"/>
                <a:gd name="T54" fmla="*/ 88 w 88"/>
                <a:gd name="T55" fmla="*/ 37 h 62"/>
                <a:gd name="T56" fmla="*/ 88 w 88"/>
                <a:gd name="T57" fmla="*/ 45 h 62"/>
                <a:gd name="T58" fmla="*/ 88 w 88"/>
                <a:gd name="T59" fmla="*/ 45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62"/>
                <a:gd name="T92" fmla="*/ 88 w 88"/>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62">
                  <a:moveTo>
                    <a:pt x="88" y="45"/>
                  </a:moveTo>
                  <a:lnTo>
                    <a:pt x="53" y="37"/>
                  </a:lnTo>
                  <a:lnTo>
                    <a:pt x="42" y="49"/>
                  </a:lnTo>
                  <a:lnTo>
                    <a:pt x="38" y="45"/>
                  </a:lnTo>
                  <a:lnTo>
                    <a:pt x="35" y="42"/>
                  </a:lnTo>
                  <a:lnTo>
                    <a:pt x="28" y="40"/>
                  </a:lnTo>
                  <a:lnTo>
                    <a:pt x="23" y="44"/>
                  </a:lnTo>
                  <a:lnTo>
                    <a:pt x="20" y="49"/>
                  </a:lnTo>
                  <a:lnTo>
                    <a:pt x="22" y="55"/>
                  </a:lnTo>
                  <a:lnTo>
                    <a:pt x="27" y="57"/>
                  </a:lnTo>
                  <a:lnTo>
                    <a:pt x="28" y="60"/>
                  </a:lnTo>
                  <a:lnTo>
                    <a:pt x="7" y="62"/>
                  </a:lnTo>
                  <a:lnTo>
                    <a:pt x="5" y="59"/>
                  </a:lnTo>
                  <a:lnTo>
                    <a:pt x="3" y="55"/>
                  </a:lnTo>
                  <a:lnTo>
                    <a:pt x="0" y="49"/>
                  </a:lnTo>
                  <a:lnTo>
                    <a:pt x="0" y="42"/>
                  </a:lnTo>
                  <a:lnTo>
                    <a:pt x="0" y="32"/>
                  </a:lnTo>
                  <a:lnTo>
                    <a:pt x="3" y="24"/>
                  </a:lnTo>
                  <a:lnTo>
                    <a:pt x="10" y="15"/>
                  </a:lnTo>
                  <a:lnTo>
                    <a:pt x="23" y="7"/>
                  </a:lnTo>
                  <a:lnTo>
                    <a:pt x="35" y="0"/>
                  </a:lnTo>
                  <a:lnTo>
                    <a:pt x="48" y="0"/>
                  </a:lnTo>
                  <a:lnTo>
                    <a:pt x="58" y="2"/>
                  </a:lnTo>
                  <a:lnTo>
                    <a:pt x="68" y="9"/>
                  </a:lnTo>
                  <a:lnTo>
                    <a:pt x="75" y="15"/>
                  </a:lnTo>
                  <a:lnTo>
                    <a:pt x="82" y="24"/>
                  </a:lnTo>
                  <a:lnTo>
                    <a:pt x="83" y="30"/>
                  </a:lnTo>
                  <a:lnTo>
                    <a:pt x="88" y="37"/>
                  </a:lnTo>
                  <a:lnTo>
                    <a:pt x="88" y="45"/>
                  </a:lnTo>
                  <a:close/>
                </a:path>
              </a:pathLst>
            </a:custGeom>
            <a:solidFill>
              <a:srgbClr val="000000"/>
            </a:solidFill>
            <a:ln w="9525">
              <a:noFill/>
              <a:round/>
              <a:headEnd/>
              <a:tailEnd/>
            </a:ln>
          </p:spPr>
          <p:txBody>
            <a:bodyPr/>
            <a:lstStyle/>
            <a:p>
              <a:endParaRPr lang="en-US"/>
            </a:p>
          </p:txBody>
        </p:sp>
        <p:sp>
          <p:nvSpPr>
            <p:cNvPr id="27847" name="Freeform 199"/>
            <p:cNvSpPr>
              <a:spLocks/>
            </p:cNvSpPr>
            <p:nvPr/>
          </p:nvSpPr>
          <p:spPr bwMode="auto">
            <a:xfrm>
              <a:off x="1396" y="2854"/>
              <a:ext cx="55" cy="30"/>
            </a:xfrm>
            <a:custGeom>
              <a:avLst/>
              <a:gdLst>
                <a:gd name="T0" fmla="*/ 30 w 32"/>
                <a:gd name="T1" fmla="*/ 11 h 18"/>
                <a:gd name="T2" fmla="*/ 0 w 32"/>
                <a:gd name="T3" fmla="*/ 0 h 18"/>
                <a:gd name="T4" fmla="*/ 0 w 32"/>
                <a:gd name="T5" fmla="*/ 6 h 18"/>
                <a:gd name="T6" fmla="*/ 32 w 32"/>
                <a:gd name="T7" fmla="*/ 18 h 18"/>
                <a:gd name="T8" fmla="*/ 30 w 32"/>
                <a:gd name="T9" fmla="*/ 11 h 18"/>
                <a:gd name="T10" fmla="*/ 30 w 32"/>
                <a:gd name="T11" fmla="*/ 11 h 18"/>
                <a:gd name="T12" fmla="*/ 0 60000 65536"/>
                <a:gd name="T13" fmla="*/ 0 60000 65536"/>
                <a:gd name="T14" fmla="*/ 0 60000 65536"/>
                <a:gd name="T15" fmla="*/ 0 60000 65536"/>
                <a:gd name="T16" fmla="*/ 0 60000 65536"/>
                <a:gd name="T17" fmla="*/ 0 60000 65536"/>
                <a:gd name="T18" fmla="*/ 0 w 32"/>
                <a:gd name="T19" fmla="*/ 0 h 18"/>
                <a:gd name="T20" fmla="*/ 32 w 3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2" h="18">
                  <a:moveTo>
                    <a:pt x="30" y="11"/>
                  </a:moveTo>
                  <a:lnTo>
                    <a:pt x="0" y="0"/>
                  </a:lnTo>
                  <a:lnTo>
                    <a:pt x="0" y="6"/>
                  </a:lnTo>
                  <a:lnTo>
                    <a:pt x="32" y="18"/>
                  </a:lnTo>
                  <a:lnTo>
                    <a:pt x="30" y="11"/>
                  </a:lnTo>
                  <a:close/>
                </a:path>
              </a:pathLst>
            </a:custGeom>
            <a:solidFill>
              <a:srgbClr val="B34D1A"/>
            </a:solidFill>
            <a:ln w="9525">
              <a:noFill/>
              <a:round/>
              <a:headEnd/>
              <a:tailEnd/>
            </a:ln>
          </p:spPr>
          <p:txBody>
            <a:bodyPr/>
            <a:lstStyle/>
            <a:p>
              <a:endParaRPr lang="en-US"/>
            </a:p>
          </p:txBody>
        </p:sp>
        <p:sp>
          <p:nvSpPr>
            <p:cNvPr id="27848" name="Freeform 200"/>
            <p:cNvSpPr>
              <a:spLocks/>
            </p:cNvSpPr>
            <p:nvPr/>
          </p:nvSpPr>
          <p:spPr bwMode="auto">
            <a:xfrm>
              <a:off x="1362" y="2871"/>
              <a:ext cx="34" cy="65"/>
            </a:xfrm>
            <a:custGeom>
              <a:avLst/>
              <a:gdLst>
                <a:gd name="T0" fmla="*/ 10 w 20"/>
                <a:gd name="T1" fmla="*/ 0 h 38"/>
                <a:gd name="T2" fmla="*/ 19 w 20"/>
                <a:gd name="T3" fmla="*/ 15 h 38"/>
                <a:gd name="T4" fmla="*/ 10 w 20"/>
                <a:gd name="T5" fmla="*/ 15 h 38"/>
                <a:gd name="T6" fmla="*/ 20 w 20"/>
                <a:gd name="T7" fmla="*/ 36 h 38"/>
                <a:gd name="T8" fmla="*/ 15 w 20"/>
                <a:gd name="T9" fmla="*/ 38 h 38"/>
                <a:gd name="T10" fmla="*/ 0 w 20"/>
                <a:gd name="T11" fmla="*/ 10 h 38"/>
                <a:gd name="T12" fmla="*/ 10 w 20"/>
                <a:gd name="T13" fmla="*/ 0 h 38"/>
                <a:gd name="T14" fmla="*/ 10 w 20"/>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8"/>
                <a:gd name="T26" fmla="*/ 20 w 20"/>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8">
                  <a:moveTo>
                    <a:pt x="10" y="0"/>
                  </a:moveTo>
                  <a:lnTo>
                    <a:pt x="19" y="15"/>
                  </a:lnTo>
                  <a:lnTo>
                    <a:pt x="10" y="15"/>
                  </a:lnTo>
                  <a:lnTo>
                    <a:pt x="20" y="36"/>
                  </a:lnTo>
                  <a:lnTo>
                    <a:pt x="15" y="38"/>
                  </a:lnTo>
                  <a:lnTo>
                    <a:pt x="0" y="10"/>
                  </a:lnTo>
                  <a:lnTo>
                    <a:pt x="10" y="0"/>
                  </a:lnTo>
                  <a:close/>
                </a:path>
              </a:pathLst>
            </a:custGeom>
            <a:solidFill>
              <a:srgbClr val="BF6633"/>
            </a:solidFill>
            <a:ln w="9525">
              <a:noFill/>
              <a:round/>
              <a:headEnd/>
              <a:tailEnd/>
            </a:ln>
          </p:spPr>
          <p:txBody>
            <a:bodyPr/>
            <a:lstStyle/>
            <a:p>
              <a:endParaRPr lang="en-US"/>
            </a:p>
          </p:txBody>
        </p:sp>
        <p:sp>
          <p:nvSpPr>
            <p:cNvPr id="27849" name="Freeform 201"/>
            <p:cNvSpPr>
              <a:spLocks/>
            </p:cNvSpPr>
            <p:nvPr/>
          </p:nvSpPr>
          <p:spPr bwMode="auto">
            <a:xfrm>
              <a:off x="1935" y="3715"/>
              <a:ext cx="215" cy="44"/>
            </a:xfrm>
            <a:custGeom>
              <a:avLst/>
              <a:gdLst>
                <a:gd name="T0" fmla="*/ 0 w 126"/>
                <a:gd name="T1" fmla="*/ 0 h 26"/>
                <a:gd name="T2" fmla="*/ 110 w 126"/>
                <a:gd name="T3" fmla="*/ 6 h 26"/>
                <a:gd name="T4" fmla="*/ 126 w 126"/>
                <a:gd name="T5" fmla="*/ 26 h 26"/>
                <a:gd name="T6" fmla="*/ 3 w 126"/>
                <a:gd name="T7" fmla="*/ 18 h 26"/>
                <a:gd name="T8" fmla="*/ 0 w 126"/>
                <a:gd name="T9" fmla="*/ 0 h 26"/>
                <a:gd name="T10" fmla="*/ 0 w 126"/>
                <a:gd name="T11" fmla="*/ 0 h 26"/>
                <a:gd name="T12" fmla="*/ 0 60000 65536"/>
                <a:gd name="T13" fmla="*/ 0 60000 65536"/>
                <a:gd name="T14" fmla="*/ 0 60000 65536"/>
                <a:gd name="T15" fmla="*/ 0 60000 65536"/>
                <a:gd name="T16" fmla="*/ 0 60000 65536"/>
                <a:gd name="T17" fmla="*/ 0 60000 65536"/>
                <a:gd name="T18" fmla="*/ 0 w 126"/>
                <a:gd name="T19" fmla="*/ 0 h 26"/>
                <a:gd name="T20" fmla="*/ 126 w 1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26" h="26">
                  <a:moveTo>
                    <a:pt x="0" y="0"/>
                  </a:moveTo>
                  <a:lnTo>
                    <a:pt x="110" y="6"/>
                  </a:lnTo>
                  <a:lnTo>
                    <a:pt x="126" y="26"/>
                  </a:lnTo>
                  <a:lnTo>
                    <a:pt x="3" y="18"/>
                  </a:lnTo>
                  <a:lnTo>
                    <a:pt x="0" y="0"/>
                  </a:lnTo>
                  <a:close/>
                </a:path>
              </a:pathLst>
            </a:custGeom>
            <a:solidFill>
              <a:srgbClr val="000000"/>
            </a:solidFill>
            <a:ln w="9525">
              <a:noFill/>
              <a:round/>
              <a:headEnd/>
              <a:tailEnd/>
            </a:ln>
          </p:spPr>
          <p:txBody>
            <a:bodyPr/>
            <a:lstStyle/>
            <a:p>
              <a:endParaRPr lang="en-US"/>
            </a:p>
          </p:txBody>
        </p:sp>
        <p:sp>
          <p:nvSpPr>
            <p:cNvPr id="27850" name="Freeform 202"/>
            <p:cNvSpPr>
              <a:spLocks/>
            </p:cNvSpPr>
            <p:nvPr/>
          </p:nvSpPr>
          <p:spPr bwMode="auto">
            <a:xfrm>
              <a:off x="2108" y="3592"/>
              <a:ext cx="225" cy="65"/>
            </a:xfrm>
            <a:custGeom>
              <a:avLst/>
              <a:gdLst>
                <a:gd name="T0" fmla="*/ 0 w 132"/>
                <a:gd name="T1" fmla="*/ 0 h 38"/>
                <a:gd name="T2" fmla="*/ 120 w 132"/>
                <a:gd name="T3" fmla="*/ 23 h 38"/>
                <a:gd name="T4" fmla="*/ 132 w 132"/>
                <a:gd name="T5" fmla="*/ 38 h 38"/>
                <a:gd name="T6" fmla="*/ 9 w 132"/>
                <a:gd name="T7" fmla="*/ 18 h 38"/>
                <a:gd name="T8" fmla="*/ 0 w 132"/>
                <a:gd name="T9" fmla="*/ 0 h 38"/>
                <a:gd name="T10" fmla="*/ 0 w 132"/>
                <a:gd name="T11" fmla="*/ 0 h 38"/>
                <a:gd name="T12" fmla="*/ 0 60000 65536"/>
                <a:gd name="T13" fmla="*/ 0 60000 65536"/>
                <a:gd name="T14" fmla="*/ 0 60000 65536"/>
                <a:gd name="T15" fmla="*/ 0 60000 65536"/>
                <a:gd name="T16" fmla="*/ 0 60000 65536"/>
                <a:gd name="T17" fmla="*/ 0 60000 65536"/>
                <a:gd name="T18" fmla="*/ 0 w 132"/>
                <a:gd name="T19" fmla="*/ 0 h 38"/>
                <a:gd name="T20" fmla="*/ 132 w 13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32" h="38">
                  <a:moveTo>
                    <a:pt x="0" y="0"/>
                  </a:moveTo>
                  <a:lnTo>
                    <a:pt x="120" y="23"/>
                  </a:lnTo>
                  <a:lnTo>
                    <a:pt x="132" y="38"/>
                  </a:lnTo>
                  <a:lnTo>
                    <a:pt x="9" y="18"/>
                  </a:lnTo>
                  <a:lnTo>
                    <a:pt x="0" y="0"/>
                  </a:lnTo>
                  <a:close/>
                </a:path>
              </a:pathLst>
            </a:custGeom>
            <a:solidFill>
              <a:srgbClr val="000000"/>
            </a:solidFill>
            <a:ln w="9525">
              <a:noFill/>
              <a:round/>
              <a:headEnd/>
              <a:tailEnd/>
            </a:ln>
          </p:spPr>
          <p:txBody>
            <a:bodyPr/>
            <a:lstStyle/>
            <a:p>
              <a:endParaRPr lang="en-US"/>
            </a:p>
          </p:txBody>
        </p:sp>
        <p:sp>
          <p:nvSpPr>
            <p:cNvPr id="27851" name="Freeform 203"/>
            <p:cNvSpPr>
              <a:spLocks/>
            </p:cNvSpPr>
            <p:nvPr/>
          </p:nvSpPr>
          <p:spPr bwMode="auto">
            <a:xfrm>
              <a:off x="470" y="3086"/>
              <a:ext cx="150" cy="109"/>
            </a:xfrm>
            <a:custGeom>
              <a:avLst/>
              <a:gdLst>
                <a:gd name="T0" fmla="*/ 6 w 88"/>
                <a:gd name="T1" fmla="*/ 54 h 64"/>
                <a:gd name="T2" fmla="*/ 5 w 88"/>
                <a:gd name="T3" fmla="*/ 50 h 64"/>
                <a:gd name="T4" fmla="*/ 1 w 88"/>
                <a:gd name="T5" fmla="*/ 44 h 64"/>
                <a:gd name="T6" fmla="*/ 0 w 88"/>
                <a:gd name="T7" fmla="*/ 37 h 64"/>
                <a:gd name="T8" fmla="*/ 0 w 88"/>
                <a:gd name="T9" fmla="*/ 32 h 64"/>
                <a:gd name="T10" fmla="*/ 0 w 88"/>
                <a:gd name="T11" fmla="*/ 24 h 64"/>
                <a:gd name="T12" fmla="*/ 3 w 88"/>
                <a:gd name="T13" fmla="*/ 17 h 64"/>
                <a:gd name="T14" fmla="*/ 6 w 88"/>
                <a:gd name="T15" fmla="*/ 7 h 64"/>
                <a:gd name="T16" fmla="*/ 18 w 88"/>
                <a:gd name="T17" fmla="*/ 2 h 64"/>
                <a:gd name="T18" fmla="*/ 30 w 88"/>
                <a:gd name="T19" fmla="*/ 0 h 64"/>
                <a:gd name="T20" fmla="*/ 45 w 88"/>
                <a:gd name="T21" fmla="*/ 2 h 64"/>
                <a:gd name="T22" fmla="*/ 58 w 88"/>
                <a:gd name="T23" fmla="*/ 4 h 64"/>
                <a:gd name="T24" fmla="*/ 70 w 88"/>
                <a:gd name="T25" fmla="*/ 9 h 64"/>
                <a:gd name="T26" fmla="*/ 81 w 88"/>
                <a:gd name="T27" fmla="*/ 17 h 64"/>
                <a:gd name="T28" fmla="*/ 88 w 88"/>
                <a:gd name="T29" fmla="*/ 29 h 64"/>
                <a:gd name="T30" fmla="*/ 58 w 88"/>
                <a:gd name="T31" fmla="*/ 27 h 64"/>
                <a:gd name="T32" fmla="*/ 48 w 88"/>
                <a:gd name="T33" fmla="*/ 45 h 64"/>
                <a:gd name="T34" fmla="*/ 46 w 88"/>
                <a:gd name="T35" fmla="*/ 42 h 64"/>
                <a:gd name="T36" fmla="*/ 43 w 88"/>
                <a:gd name="T37" fmla="*/ 39 h 64"/>
                <a:gd name="T38" fmla="*/ 38 w 88"/>
                <a:gd name="T39" fmla="*/ 35 h 64"/>
                <a:gd name="T40" fmla="*/ 31 w 88"/>
                <a:gd name="T41" fmla="*/ 40 h 64"/>
                <a:gd name="T42" fmla="*/ 30 w 88"/>
                <a:gd name="T43" fmla="*/ 49 h 64"/>
                <a:gd name="T44" fmla="*/ 35 w 88"/>
                <a:gd name="T45" fmla="*/ 55 h 64"/>
                <a:gd name="T46" fmla="*/ 38 w 88"/>
                <a:gd name="T47" fmla="*/ 57 h 64"/>
                <a:gd name="T48" fmla="*/ 43 w 88"/>
                <a:gd name="T49" fmla="*/ 57 h 64"/>
                <a:gd name="T50" fmla="*/ 30 w 88"/>
                <a:gd name="T51" fmla="*/ 64 h 64"/>
                <a:gd name="T52" fmla="*/ 6 w 88"/>
                <a:gd name="T53" fmla="*/ 54 h 64"/>
                <a:gd name="T54" fmla="*/ 6 w 88"/>
                <a:gd name="T55" fmla="*/ 54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64"/>
                <a:gd name="T86" fmla="*/ 88 w 88"/>
                <a:gd name="T87" fmla="*/ 64 h 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64">
                  <a:moveTo>
                    <a:pt x="6" y="54"/>
                  </a:moveTo>
                  <a:lnTo>
                    <a:pt x="5" y="50"/>
                  </a:lnTo>
                  <a:lnTo>
                    <a:pt x="1" y="44"/>
                  </a:lnTo>
                  <a:lnTo>
                    <a:pt x="0" y="37"/>
                  </a:lnTo>
                  <a:lnTo>
                    <a:pt x="0" y="32"/>
                  </a:lnTo>
                  <a:lnTo>
                    <a:pt x="0" y="24"/>
                  </a:lnTo>
                  <a:lnTo>
                    <a:pt x="3" y="17"/>
                  </a:lnTo>
                  <a:lnTo>
                    <a:pt x="6" y="7"/>
                  </a:lnTo>
                  <a:lnTo>
                    <a:pt x="18" y="2"/>
                  </a:lnTo>
                  <a:lnTo>
                    <a:pt x="30" y="0"/>
                  </a:lnTo>
                  <a:lnTo>
                    <a:pt x="45" y="2"/>
                  </a:lnTo>
                  <a:lnTo>
                    <a:pt x="58" y="4"/>
                  </a:lnTo>
                  <a:lnTo>
                    <a:pt x="70" y="9"/>
                  </a:lnTo>
                  <a:lnTo>
                    <a:pt x="81" y="17"/>
                  </a:lnTo>
                  <a:lnTo>
                    <a:pt x="88" y="29"/>
                  </a:lnTo>
                  <a:lnTo>
                    <a:pt x="58" y="27"/>
                  </a:lnTo>
                  <a:lnTo>
                    <a:pt x="48" y="45"/>
                  </a:lnTo>
                  <a:lnTo>
                    <a:pt x="46" y="42"/>
                  </a:lnTo>
                  <a:lnTo>
                    <a:pt x="43" y="39"/>
                  </a:lnTo>
                  <a:lnTo>
                    <a:pt x="38" y="35"/>
                  </a:lnTo>
                  <a:lnTo>
                    <a:pt x="31" y="40"/>
                  </a:lnTo>
                  <a:lnTo>
                    <a:pt x="30" y="49"/>
                  </a:lnTo>
                  <a:lnTo>
                    <a:pt x="35" y="55"/>
                  </a:lnTo>
                  <a:lnTo>
                    <a:pt x="38" y="57"/>
                  </a:lnTo>
                  <a:lnTo>
                    <a:pt x="43" y="57"/>
                  </a:lnTo>
                  <a:lnTo>
                    <a:pt x="30" y="64"/>
                  </a:lnTo>
                  <a:lnTo>
                    <a:pt x="6" y="54"/>
                  </a:lnTo>
                  <a:close/>
                </a:path>
              </a:pathLst>
            </a:custGeom>
            <a:solidFill>
              <a:srgbClr val="006666"/>
            </a:solidFill>
            <a:ln w="9525">
              <a:noFill/>
              <a:round/>
              <a:headEnd/>
              <a:tailEnd/>
            </a:ln>
          </p:spPr>
          <p:txBody>
            <a:bodyPr/>
            <a:lstStyle/>
            <a:p>
              <a:endParaRPr lang="en-US"/>
            </a:p>
          </p:txBody>
        </p:sp>
        <p:sp>
          <p:nvSpPr>
            <p:cNvPr id="27852" name="Freeform 204"/>
            <p:cNvSpPr>
              <a:spLocks/>
            </p:cNvSpPr>
            <p:nvPr/>
          </p:nvSpPr>
          <p:spPr bwMode="auto">
            <a:xfrm>
              <a:off x="573" y="3144"/>
              <a:ext cx="56" cy="17"/>
            </a:xfrm>
            <a:custGeom>
              <a:avLst/>
              <a:gdLst>
                <a:gd name="T0" fmla="*/ 30 w 33"/>
                <a:gd name="T1" fmla="*/ 1 h 10"/>
                <a:gd name="T2" fmla="*/ 0 w 33"/>
                <a:gd name="T3" fmla="*/ 0 h 10"/>
                <a:gd name="T4" fmla="*/ 3 w 33"/>
                <a:gd name="T5" fmla="*/ 6 h 10"/>
                <a:gd name="T6" fmla="*/ 33 w 33"/>
                <a:gd name="T7" fmla="*/ 10 h 10"/>
                <a:gd name="T8" fmla="*/ 30 w 33"/>
                <a:gd name="T9" fmla="*/ 1 h 10"/>
                <a:gd name="T10" fmla="*/ 30 w 33"/>
                <a:gd name="T11" fmla="*/ 1 h 10"/>
                <a:gd name="T12" fmla="*/ 0 60000 65536"/>
                <a:gd name="T13" fmla="*/ 0 60000 65536"/>
                <a:gd name="T14" fmla="*/ 0 60000 65536"/>
                <a:gd name="T15" fmla="*/ 0 60000 65536"/>
                <a:gd name="T16" fmla="*/ 0 60000 65536"/>
                <a:gd name="T17" fmla="*/ 0 60000 65536"/>
                <a:gd name="T18" fmla="*/ 0 w 33"/>
                <a:gd name="T19" fmla="*/ 0 h 10"/>
                <a:gd name="T20" fmla="*/ 33 w 3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3" h="10">
                  <a:moveTo>
                    <a:pt x="30" y="1"/>
                  </a:moveTo>
                  <a:lnTo>
                    <a:pt x="0" y="0"/>
                  </a:lnTo>
                  <a:lnTo>
                    <a:pt x="3" y="6"/>
                  </a:lnTo>
                  <a:lnTo>
                    <a:pt x="33" y="10"/>
                  </a:lnTo>
                  <a:lnTo>
                    <a:pt x="30" y="1"/>
                  </a:lnTo>
                  <a:close/>
                </a:path>
              </a:pathLst>
            </a:custGeom>
            <a:solidFill>
              <a:srgbClr val="B34D1A"/>
            </a:solidFill>
            <a:ln w="9525">
              <a:noFill/>
              <a:round/>
              <a:headEnd/>
              <a:tailEnd/>
            </a:ln>
          </p:spPr>
          <p:txBody>
            <a:bodyPr/>
            <a:lstStyle/>
            <a:p>
              <a:endParaRPr lang="en-US"/>
            </a:p>
          </p:txBody>
        </p:sp>
        <p:sp>
          <p:nvSpPr>
            <p:cNvPr id="27853" name="Freeform 205"/>
            <p:cNvSpPr>
              <a:spLocks/>
            </p:cNvSpPr>
            <p:nvPr/>
          </p:nvSpPr>
          <p:spPr bwMode="auto">
            <a:xfrm>
              <a:off x="649" y="3302"/>
              <a:ext cx="166" cy="290"/>
            </a:xfrm>
            <a:custGeom>
              <a:avLst/>
              <a:gdLst>
                <a:gd name="T0" fmla="*/ 20 w 97"/>
                <a:gd name="T1" fmla="*/ 0 h 170"/>
                <a:gd name="T2" fmla="*/ 50 w 97"/>
                <a:gd name="T3" fmla="*/ 153 h 170"/>
                <a:gd name="T4" fmla="*/ 92 w 97"/>
                <a:gd name="T5" fmla="*/ 142 h 170"/>
                <a:gd name="T6" fmla="*/ 97 w 97"/>
                <a:gd name="T7" fmla="*/ 150 h 170"/>
                <a:gd name="T8" fmla="*/ 80 w 97"/>
                <a:gd name="T9" fmla="*/ 162 h 170"/>
                <a:gd name="T10" fmla="*/ 67 w 97"/>
                <a:gd name="T11" fmla="*/ 160 h 170"/>
                <a:gd name="T12" fmla="*/ 53 w 97"/>
                <a:gd name="T13" fmla="*/ 170 h 170"/>
                <a:gd name="T14" fmla="*/ 23 w 97"/>
                <a:gd name="T15" fmla="*/ 137 h 170"/>
                <a:gd name="T16" fmla="*/ 23 w 97"/>
                <a:gd name="T17" fmla="*/ 93 h 170"/>
                <a:gd name="T18" fmla="*/ 5 w 97"/>
                <a:gd name="T19" fmla="*/ 73 h 170"/>
                <a:gd name="T20" fmla="*/ 0 w 97"/>
                <a:gd name="T21" fmla="*/ 2 h 170"/>
                <a:gd name="T22" fmla="*/ 20 w 97"/>
                <a:gd name="T23" fmla="*/ 0 h 170"/>
                <a:gd name="T24" fmla="*/ 20 w 97"/>
                <a:gd name="T25" fmla="*/ 0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170"/>
                <a:gd name="T41" fmla="*/ 97 w 97"/>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170">
                  <a:moveTo>
                    <a:pt x="20" y="0"/>
                  </a:moveTo>
                  <a:lnTo>
                    <a:pt x="50" y="153"/>
                  </a:lnTo>
                  <a:lnTo>
                    <a:pt x="92" y="142"/>
                  </a:lnTo>
                  <a:lnTo>
                    <a:pt x="97" y="150"/>
                  </a:lnTo>
                  <a:lnTo>
                    <a:pt x="80" y="162"/>
                  </a:lnTo>
                  <a:lnTo>
                    <a:pt x="67" y="160"/>
                  </a:lnTo>
                  <a:lnTo>
                    <a:pt x="53" y="170"/>
                  </a:lnTo>
                  <a:lnTo>
                    <a:pt x="23" y="137"/>
                  </a:lnTo>
                  <a:lnTo>
                    <a:pt x="23" y="93"/>
                  </a:lnTo>
                  <a:lnTo>
                    <a:pt x="5" y="73"/>
                  </a:lnTo>
                  <a:lnTo>
                    <a:pt x="0" y="2"/>
                  </a:lnTo>
                  <a:lnTo>
                    <a:pt x="20" y="0"/>
                  </a:lnTo>
                  <a:close/>
                </a:path>
              </a:pathLst>
            </a:custGeom>
            <a:solidFill>
              <a:srgbClr val="D1D142"/>
            </a:solidFill>
            <a:ln w="9525">
              <a:noFill/>
              <a:round/>
              <a:headEnd/>
              <a:tailEnd/>
            </a:ln>
          </p:spPr>
          <p:txBody>
            <a:bodyPr/>
            <a:lstStyle/>
            <a:p>
              <a:endParaRPr lang="en-US"/>
            </a:p>
          </p:txBody>
        </p:sp>
        <p:sp>
          <p:nvSpPr>
            <p:cNvPr id="27854" name="Freeform 206"/>
            <p:cNvSpPr>
              <a:spLocks/>
            </p:cNvSpPr>
            <p:nvPr/>
          </p:nvSpPr>
          <p:spPr bwMode="auto">
            <a:xfrm>
              <a:off x="561" y="3384"/>
              <a:ext cx="271" cy="256"/>
            </a:xfrm>
            <a:custGeom>
              <a:avLst/>
              <a:gdLst>
                <a:gd name="T0" fmla="*/ 0 w 159"/>
                <a:gd name="T1" fmla="*/ 30 h 150"/>
                <a:gd name="T2" fmla="*/ 0 w 159"/>
                <a:gd name="T3" fmla="*/ 32 h 150"/>
                <a:gd name="T4" fmla="*/ 2 w 159"/>
                <a:gd name="T5" fmla="*/ 42 h 150"/>
                <a:gd name="T6" fmla="*/ 2 w 159"/>
                <a:gd name="T7" fmla="*/ 47 h 150"/>
                <a:gd name="T8" fmla="*/ 3 w 159"/>
                <a:gd name="T9" fmla="*/ 55 h 150"/>
                <a:gd name="T10" fmla="*/ 5 w 159"/>
                <a:gd name="T11" fmla="*/ 64 h 150"/>
                <a:gd name="T12" fmla="*/ 8 w 159"/>
                <a:gd name="T13" fmla="*/ 72 h 150"/>
                <a:gd name="T14" fmla="*/ 10 w 159"/>
                <a:gd name="T15" fmla="*/ 80 h 150"/>
                <a:gd name="T16" fmla="*/ 13 w 159"/>
                <a:gd name="T17" fmla="*/ 89 h 150"/>
                <a:gd name="T18" fmla="*/ 17 w 159"/>
                <a:gd name="T19" fmla="*/ 95 h 150"/>
                <a:gd name="T20" fmla="*/ 22 w 159"/>
                <a:gd name="T21" fmla="*/ 105 h 150"/>
                <a:gd name="T22" fmla="*/ 25 w 159"/>
                <a:gd name="T23" fmla="*/ 112 h 150"/>
                <a:gd name="T24" fmla="*/ 30 w 159"/>
                <a:gd name="T25" fmla="*/ 120 h 150"/>
                <a:gd name="T26" fmla="*/ 35 w 159"/>
                <a:gd name="T27" fmla="*/ 127 h 150"/>
                <a:gd name="T28" fmla="*/ 42 w 159"/>
                <a:gd name="T29" fmla="*/ 135 h 150"/>
                <a:gd name="T30" fmla="*/ 55 w 159"/>
                <a:gd name="T31" fmla="*/ 142 h 150"/>
                <a:gd name="T32" fmla="*/ 68 w 159"/>
                <a:gd name="T33" fmla="*/ 147 h 150"/>
                <a:gd name="T34" fmla="*/ 82 w 159"/>
                <a:gd name="T35" fmla="*/ 150 h 150"/>
                <a:gd name="T36" fmla="*/ 97 w 159"/>
                <a:gd name="T37" fmla="*/ 150 h 150"/>
                <a:gd name="T38" fmla="*/ 103 w 159"/>
                <a:gd name="T39" fmla="*/ 147 h 150"/>
                <a:gd name="T40" fmla="*/ 112 w 159"/>
                <a:gd name="T41" fmla="*/ 145 h 150"/>
                <a:gd name="T42" fmla="*/ 120 w 159"/>
                <a:gd name="T43" fmla="*/ 142 h 150"/>
                <a:gd name="T44" fmla="*/ 129 w 159"/>
                <a:gd name="T45" fmla="*/ 137 h 150"/>
                <a:gd name="T46" fmla="*/ 135 w 159"/>
                <a:gd name="T47" fmla="*/ 132 h 150"/>
                <a:gd name="T48" fmla="*/ 144 w 159"/>
                <a:gd name="T49" fmla="*/ 127 h 150"/>
                <a:gd name="T50" fmla="*/ 150 w 159"/>
                <a:gd name="T51" fmla="*/ 119 h 150"/>
                <a:gd name="T52" fmla="*/ 159 w 159"/>
                <a:gd name="T53" fmla="*/ 112 h 150"/>
                <a:gd name="T54" fmla="*/ 152 w 159"/>
                <a:gd name="T55" fmla="*/ 107 h 150"/>
                <a:gd name="T56" fmla="*/ 124 w 159"/>
                <a:gd name="T57" fmla="*/ 130 h 150"/>
                <a:gd name="T58" fmla="*/ 72 w 159"/>
                <a:gd name="T59" fmla="*/ 135 h 150"/>
                <a:gd name="T60" fmla="*/ 53 w 159"/>
                <a:gd name="T61" fmla="*/ 104 h 150"/>
                <a:gd name="T62" fmla="*/ 40 w 159"/>
                <a:gd name="T63" fmla="*/ 100 h 150"/>
                <a:gd name="T64" fmla="*/ 35 w 159"/>
                <a:gd name="T65" fmla="*/ 55 h 150"/>
                <a:gd name="T66" fmla="*/ 15 w 159"/>
                <a:gd name="T67" fmla="*/ 0 h 150"/>
                <a:gd name="T68" fmla="*/ 0 w 159"/>
                <a:gd name="T69" fmla="*/ 30 h 150"/>
                <a:gd name="T70" fmla="*/ 0 w 159"/>
                <a:gd name="T71" fmla="*/ 3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150"/>
                <a:gd name="T110" fmla="*/ 159 w 159"/>
                <a:gd name="T111" fmla="*/ 150 h 1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150">
                  <a:moveTo>
                    <a:pt x="0" y="30"/>
                  </a:moveTo>
                  <a:lnTo>
                    <a:pt x="0" y="32"/>
                  </a:lnTo>
                  <a:lnTo>
                    <a:pt x="2" y="42"/>
                  </a:lnTo>
                  <a:lnTo>
                    <a:pt x="2" y="47"/>
                  </a:lnTo>
                  <a:lnTo>
                    <a:pt x="3" y="55"/>
                  </a:lnTo>
                  <a:lnTo>
                    <a:pt x="5" y="64"/>
                  </a:lnTo>
                  <a:lnTo>
                    <a:pt x="8" y="72"/>
                  </a:lnTo>
                  <a:lnTo>
                    <a:pt x="10" y="80"/>
                  </a:lnTo>
                  <a:lnTo>
                    <a:pt x="13" y="89"/>
                  </a:lnTo>
                  <a:lnTo>
                    <a:pt x="17" y="95"/>
                  </a:lnTo>
                  <a:lnTo>
                    <a:pt x="22" y="105"/>
                  </a:lnTo>
                  <a:lnTo>
                    <a:pt x="25" y="112"/>
                  </a:lnTo>
                  <a:lnTo>
                    <a:pt x="30" y="120"/>
                  </a:lnTo>
                  <a:lnTo>
                    <a:pt x="35" y="127"/>
                  </a:lnTo>
                  <a:lnTo>
                    <a:pt x="42" y="135"/>
                  </a:lnTo>
                  <a:lnTo>
                    <a:pt x="55" y="142"/>
                  </a:lnTo>
                  <a:lnTo>
                    <a:pt x="68" y="147"/>
                  </a:lnTo>
                  <a:lnTo>
                    <a:pt x="82" y="150"/>
                  </a:lnTo>
                  <a:lnTo>
                    <a:pt x="97" y="150"/>
                  </a:lnTo>
                  <a:lnTo>
                    <a:pt x="103" y="147"/>
                  </a:lnTo>
                  <a:lnTo>
                    <a:pt x="112" y="145"/>
                  </a:lnTo>
                  <a:lnTo>
                    <a:pt x="120" y="142"/>
                  </a:lnTo>
                  <a:lnTo>
                    <a:pt x="129" y="137"/>
                  </a:lnTo>
                  <a:lnTo>
                    <a:pt x="135" y="132"/>
                  </a:lnTo>
                  <a:lnTo>
                    <a:pt x="144" y="127"/>
                  </a:lnTo>
                  <a:lnTo>
                    <a:pt x="150" y="119"/>
                  </a:lnTo>
                  <a:lnTo>
                    <a:pt x="159" y="112"/>
                  </a:lnTo>
                  <a:lnTo>
                    <a:pt x="152" y="107"/>
                  </a:lnTo>
                  <a:lnTo>
                    <a:pt x="124" y="130"/>
                  </a:lnTo>
                  <a:lnTo>
                    <a:pt x="72" y="135"/>
                  </a:lnTo>
                  <a:lnTo>
                    <a:pt x="53" y="104"/>
                  </a:lnTo>
                  <a:lnTo>
                    <a:pt x="40" y="100"/>
                  </a:lnTo>
                  <a:lnTo>
                    <a:pt x="35" y="55"/>
                  </a:lnTo>
                  <a:lnTo>
                    <a:pt x="15" y="0"/>
                  </a:lnTo>
                  <a:lnTo>
                    <a:pt x="0" y="30"/>
                  </a:lnTo>
                  <a:close/>
                </a:path>
              </a:pathLst>
            </a:custGeom>
            <a:solidFill>
              <a:srgbClr val="757000"/>
            </a:solidFill>
            <a:ln w="9525">
              <a:noFill/>
              <a:round/>
              <a:headEnd/>
              <a:tailEnd/>
            </a:ln>
          </p:spPr>
          <p:txBody>
            <a:bodyPr/>
            <a:lstStyle/>
            <a:p>
              <a:endParaRPr lang="en-US"/>
            </a:p>
          </p:txBody>
        </p:sp>
        <p:sp>
          <p:nvSpPr>
            <p:cNvPr id="27855" name="Freeform 207"/>
            <p:cNvSpPr>
              <a:spLocks/>
            </p:cNvSpPr>
            <p:nvPr/>
          </p:nvSpPr>
          <p:spPr bwMode="auto">
            <a:xfrm>
              <a:off x="689" y="2910"/>
              <a:ext cx="102" cy="140"/>
            </a:xfrm>
            <a:custGeom>
              <a:avLst/>
              <a:gdLst>
                <a:gd name="T0" fmla="*/ 45 w 60"/>
                <a:gd name="T1" fmla="*/ 82 h 82"/>
                <a:gd name="T2" fmla="*/ 42 w 60"/>
                <a:gd name="T3" fmla="*/ 80 h 82"/>
                <a:gd name="T4" fmla="*/ 37 w 60"/>
                <a:gd name="T5" fmla="*/ 80 h 82"/>
                <a:gd name="T6" fmla="*/ 30 w 60"/>
                <a:gd name="T7" fmla="*/ 80 h 82"/>
                <a:gd name="T8" fmla="*/ 23 w 60"/>
                <a:gd name="T9" fmla="*/ 77 h 82"/>
                <a:gd name="T10" fmla="*/ 15 w 60"/>
                <a:gd name="T11" fmla="*/ 72 h 82"/>
                <a:gd name="T12" fmla="*/ 8 w 60"/>
                <a:gd name="T13" fmla="*/ 65 h 82"/>
                <a:gd name="T14" fmla="*/ 3 w 60"/>
                <a:gd name="T15" fmla="*/ 57 h 82"/>
                <a:gd name="T16" fmla="*/ 2 w 60"/>
                <a:gd name="T17" fmla="*/ 43 h 82"/>
                <a:gd name="T18" fmla="*/ 0 w 60"/>
                <a:gd name="T19" fmla="*/ 35 h 82"/>
                <a:gd name="T20" fmla="*/ 2 w 60"/>
                <a:gd name="T21" fmla="*/ 28 h 82"/>
                <a:gd name="T22" fmla="*/ 3 w 60"/>
                <a:gd name="T23" fmla="*/ 23 h 82"/>
                <a:gd name="T24" fmla="*/ 7 w 60"/>
                <a:gd name="T25" fmla="*/ 18 h 82"/>
                <a:gd name="T26" fmla="*/ 13 w 60"/>
                <a:gd name="T27" fmla="*/ 10 h 82"/>
                <a:gd name="T28" fmla="*/ 22 w 60"/>
                <a:gd name="T29" fmla="*/ 5 h 82"/>
                <a:gd name="T30" fmla="*/ 28 w 60"/>
                <a:gd name="T31" fmla="*/ 2 h 82"/>
                <a:gd name="T32" fmla="*/ 37 w 60"/>
                <a:gd name="T33" fmla="*/ 0 h 82"/>
                <a:gd name="T34" fmla="*/ 40 w 60"/>
                <a:gd name="T35" fmla="*/ 0 h 82"/>
                <a:gd name="T36" fmla="*/ 44 w 60"/>
                <a:gd name="T37" fmla="*/ 0 h 82"/>
                <a:gd name="T38" fmla="*/ 34 w 60"/>
                <a:gd name="T39" fmla="*/ 37 h 82"/>
                <a:gd name="T40" fmla="*/ 49 w 60"/>
                <a:gd name="T41" fmla="*/ 48 h 82"/>
                <a:gd name="T42" fmla="*/ 45 w 60"/>
                <a:gd name="T43" fmla="*/ 48 h 82"/>
                <a:gd name="T44" fmla="*/ 40 w 60"/>
                <a:gd name="T45" fmla="*/ 48 h 82"/>
                <a:gd name="T46" fmla="*/ 37 w 60"/>
                <a:gd name="T47" fmla="*/ 52 h 82"/>
                <a:gd name="T48" fmla="*/ 42 w 60"/>
                <a:gd name="T49" fmla="*/ 60 h 82"/>
                <a:gd name="T50" fmla="*/ 45 w 60"/>
                <a:gd name="T51" fmla="*/ 65 h 82"/>
                <a:gd name="T52" fmla="*/ 52 w 60"/>
                <a:gd name="T53" fmla="*/ 65 h 82"/>
                <a:gd name="T54" fmla="*/ 54 w 60"/>
                <a:gd name="T55" fmla="*/ 65 h 82"/>
                <a:gd name="T56" fmla="*/ 55 w 60"/>
                <a:gd name="T57" fmla="*/ 65 h 82"/>
                <a:gd name="T58" fmla="*/ 60 w 60"/>
                <a:gd name="T59" fmla="*/ 78 h 82"/>
                <a:gd name="T60" fmla="*/ 45 w 60"/>
                <a:gd name="T61" fmla="*/ 82 h 82"/>
                <a:gd name="T62" fmla="*/ 45 w 60"/>
                <a:gd name="T63" fmla="*/ 82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82"/>
                <a:gd name="T98" fmla="*/ 60 w 60"/>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82">
                  <a:moveTo>
                    <a:pt x="45" y="82"/>
                  </a:moveTo>
                  <a:lnTo>
                    <a:pt x="42" y="80"/>
                  </a:lnTo>
                  <a:lnTo>
                    <a:pt x="37" y="80"/>
                  </a:lnTo>
                  <a:lnTo>
                    <a:pt x="30" y="80"/>
                  </a:lnTo>
                  <a:lnTo>
                    <a:pt x="23" y="77"/>
                  </a:lnTo>
                  <a:lnTo>
                    <a:pt x="15" y="72"/>
                  </a:lnTo>
                  <a:lnTo>
                    <a:pt x="8" y="65"/>
                  </a:lnTo>
                  <a:lnTo>
                    <a:pt x="3" y="57"/>
                  </a:lnTo>
                  <a:lnTo>
                    <a:pt x="2" y="43"/>
                  </a:lnTo>
                  <a:lnTo>
                    <a:pt x="0" y="35"/>
                  </a:lnTo>
                  <a:lnTo>
                    <a:pt x="2" y="28"/>
                  </a:lnTo>
                  <a:lnTo>
                    <a:pt x="3" y="23"/>
                  </a:lnTo>
                  <a:lnTo>
                    <a:pt x="7" y="18"/>
                  </a:lnTo>
                  <a:lnTo>
                    <a:pt x="13" y="10"/>
                  </a:lnTo>
                  <a:lnTo>
                    <a:pt x="22" y="5"/>
                  </a:lnTo>
                  <a:lnTo>
                    <a:pt x="28" y="2"/>
                  </a:lnTo>
                  <a:lnTo>
                    <a:pt x="37" y="0"/>
                  </a:lnTo>
                  <a:lnTo>
                    <a:pt x="40" y="0"/>
                  </a:lnTo>
                  <a:lnTo>
                    <a:pt x="44" y="0"/>
                  </a:lnTo>
                  <a:lnTo>
                    <a:pt x="34" y="37"/>
                  </a:lnTo>
                  <a:lnTo>
                    <a:pt x="49" y="48"/>
                  </a:lnTo>
                  <a:lnTo>
                    <a:pt x="45" y="48"/>
                  </a:lnTo>
                  <a:lnTo>
                    <a:pt x="40" y="48"/>
                  </a:lnTo>
                  <a:lnTo>
                    <a:pt x="37" y="52"/>
                  </a:lnTo>
                  <a:lnTo>
                    <a:pt x="42" y="60"/>
                  </a:lnTo>
                  <a:lnTo>
                    <a:pt x="45" y="65"/>
                  </a:lnTo>
                  <a:lnTo>
                    <a:pt x="52" y="65"/>
                  </a:lnTo>
                  <a:lnTo>
                    <a:pt x="54" y="65"/>
                  </a:lnTo>
                  <a:lnTo>
                    <a:pt x="55" y="65"/>
                  </a:lnTo>
                  <a:lnTo>
                    <a:pt x="60" y="78"/>
                  </a:lnTo>
                  <a:lnTo>
                    <a:pt x="45" y="82"/>
                  </a:lnTo>
                  <a:close/>
                </a:path>
              </a:pathLst>
            </a:custGeom>
            <a:solidFill>
              <a:srgbClr val="A84A3D"/>
            </a:solidFill>
            <a:ln w="9525">
              <a:noFill/>
              <a:round/>
              <a:headEnd/>
              <a:tailEnd/>
            </a:ln>
          </p:spPr>
          <p:txBody>
            <a:bodyPr/>
            <a:lstStyle/>
            <a:p>
              <a:endParaRPr lang="en-US"/>
            </a:p>
          </p:txBody>
        </p:sp>
        <p:sp>
          <p:nvSpPr>
            <p:cNvPr id="27856" name="Freeform 208"/>
            <p:cNvSpPr>
              <a:spLocks/>
            </p:cNvSpPr>
            <p:nvPr/>
          </p:nvSpPr>
          <p:spPr bwMode="auto">
            <a:xfrm>
              <a:off x="755" y="2901"/>
              <a:ext cx="36" cy="65"/>
            </a:xfrm>
            <a:custGeom>
              <a:avLst/>
              <a:gdLst>
                <a:gd name="T0" fmla="*/ 11 w 21"/>
                <a:gd name="T1" fmla="*/ 2 h 38"/>
                <a:gd name="T2" fmla="*/ 0 w 21"/>
                <a:gd name="T3" fmla="*/ 38 h 38"/>
                <a:gd name="T4" fmla="*/ 11 w 21"/>
                <a:gd name="T5" fmla="*/ 33 h 38"/>
                <a:gd name="T6" fmla="*/ 21 w 21"/>
                <a:gd name="T7" fmla="*/ 0 h 38"/>
                <a:gd name="T8" fmla="*/ 11 w 21"/>
                <a:gd name="T9" fmla="*/ 2 h 38"/>
                <a:gd name="T10" fmla="*/ 11 w 21"/>
                <a:gd name="T11" fmla="*/ 2 h 38"/>
                <a:gd name="T12" fmla="*/ 0 60000 65536"/>
                <a:gd name="T13" fmla="*/ 0 60000 65536"/>
                <a:gd name="T14" fmla="*/ 0 60000 65536"/>
                <a:gd name="T15" fmla="*/ 0 60000 65536"/>
                <a:gd name="T16" fmla="*/ 0 60000 65536"/>
                <a:gd name="T17" fmla="*/ 0 60000 65536"/>
                <a:gd name="T18" fmla="*/ 0 w 21"/>
                <a:gd name="T19" fmla="*/ 0 h 38"/>
                <a:gd name="T20" fmla="*/ 21 w 2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1" h="38">
                  <a:moveTo>
                    <a:pt x="11" y="2"/>
                  </a:moveTo>
                  <a:lnTo>
                    <a:pt x="0" y="38"/>
                  </a:lnTo>
                  <a:lnTo>
                    <a:pt x="11" y="33"/>
                  </a:lnTo>
                  <a:lnTo>
                    <a:pt x="21" y="0"/>
                  </a:lnTo>
                  <a:lnTo>
                    <a:pt x="11" y="2"/>
                  </a:lnTo>
                  <a:close/>
                </a:path>
              </a:pathLst>
            </a:custGeom>
            <a:solidFill>
              <a:srgbClr val="B34D1A"/>
            </a:solidFill>
            <a:ln w="9525">
              <a:noFill/>
              <a:round/>
              <a:headEnd/>
              <a:tailEnd/>
            </a:ln>
          </p:spPr>
          <p:txBody>
            <a:bodyPr/>
            <a:lstStyle/>
            <a:p>
              <a:endParaRPr lang="en-US"/>
            </a:p>
          </p:txBody>
        </p:sp>
        <p:sp>
          <p:nvSpPr>
            <p:cNvPr id="27857" name="Freeform 209"/>
            <p:cNvSpPr>
              <a:spLocks/>
            </p:cNvSpPr>
            <p:nvPr/>
          </p:nvSpPr>
          <p:spPr bwMode="auto">
            <a:xfrm>
              <a:off x="1036" y="3657"/>
              <a:ext cx="180" cy="148"/>
            </a:xfrm>
            <a:custGeom>
              <a:avLst/>
              <a:gdLst>
                <a:gd name="T0" fmla="*/ 18 w 105"/>
                <a:gd name="T1" fmla="*/ 0 h 87"/>
                <a:gd name="T2" fmla="*/ 105 w 105"/>
                <a:gd name="T3" fmla="*/ 65 h 87"/>
                <a:gd name="T4" fmla="*/ 100 w 105"/>
                <a:gd name="T5" fmla="*/ 87 h 87"/>
                <a:gd name="T6" fmla="*/ 0 w 105"/>
                <a:gd name="T7" fmla="*/ 12 h 87"/>
                <a:gd name="T8" fmla="*/ 18 w 105"/>
                <a:gd name="T9" fmla="*/ 0 h 87"/>
                <a:gd name="T10" fmla="*/ 18 w 105"/>
                <a:gd name="T11" fmla="*/ 0 h 87"/>
                <a:gd name="T12" fmla="*/ 0 60000 65536"/>
                <a:gd name="T13" fmla="*/ 0 60000 65536"/>
                <a:gd name="T14" fmla="*/ 0 60000 65536"/>
                <a:gd name="T15" fmla="*/ 0 60000 65536"/>
                <a:gd name="T16" fmla="*/ 0 60000 65536"/>
                <a:gd name="T17" fmla="*/ 0 60000 65536"/>
                <a:gd name="T18" fmla="*/ 0 w 105"/>
                <a:gd name="T19" fmla="*/ 0 h 87"/>
                <a:gd name="T20" fmla="*/ 105 w 105"/>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05" h="87">
                  <a:moveTo>
                    <a:pt x="18" y="0"/>
                  </a:moveTo>
                  <a:lnTo>
                    <a:pt x="105" y="65"/>
                  </a:lnTo>
                  <a:lnTo>
                    <a:pt x="100" y="87"/>
                  </a:lnTo>
                  <a:lnTo>
                    <a:pt x="0" y="12"/>
                  </a:lnTo>
                  <a:lnTo>
                    <a:pt x="18" y="0"/>
                  </a:lnTo>
                  <a:close/>
                </a:path>
              </a:pathLst>
            </a:custGeom>
            <a:solidFill>
              <a:srgbClr val="000000"/>
            </a:solidFill>
            <a:ln w="9525">
              <a:noFill/>
              <a:round/>
              <a:headEnd/>
              <a:tailEnd/>
            </a:ln>
          </p:spPr>
          <p:txBody>
            <a:bodyPr/>
            <a:lstStyle/>
            <a:p>
              <a:endParaRPr lang="en-US"/>
            </a:p>
          </p:txBody>
        </p:sp>
        <p:sp>
          <p:nvSpPr>
            <p:cNvPr id="27858" name="Freeform 210"/>
            <p:cNvSpPr>
              <a:spLocks/>
            </p:cNvSpPr>
            <p:nvPr/>
          </p:nvSpPr>
          <p:spPr bwMode="auto">
            <a:xfrm>
              <a:off x="953" y="3055"/>
              <a:ext cx="89" cy="97"/>
            </a:xfrm>
            <a:custGeom>
              <a:avLst/>
              <a:gdLst>
                <a:gd name="T0" fmla="*/ 24 w 52"/>
                <a:gd name="T1" fmla="*/ 12 h 57"/>
                <a:gd name="T2" fmla="*/ 2 w 52"/>
                <a:gd name="T3" fmla="*/ 18 h 57"/>
                <a:gd name="T4" fmla="*/ 0 w 52"/>
                <a:gd name="T5" fmla="*/ 30 h 57"/>
                <a:gd name="T6" fmla="*/ 10 w 52"/>
                <a:gd name="T7" fmla="*/ 40 h 57"/>
                <a:gd name="T8" fmla="*/ 12 w 52"/>
                <a:gd name="T9" fmla="*/ 30 h 57"/>
                <a:gd name="T10" fmla="*/ 10 w 52"/>
                <a:gd name="T11" fmla="*/ 27 h 57"/>
                <a:gd name="T12" fmla="*/ 19 w 52"/>
                <a:gd name="T13" fmla="*/ 27 h 57"/>
                <a:gd name="T14" fmla="*/ 14 w 52"/>
                <a:gd name="T15" fmla="*/ 47 h 57"/>
                <a:gd name="T16" fmla="*/ 19 w 52"/>
                <a:gd name="T17" fmla="*/ 52 h 57"/>
                <a:gd name="T18" fmla="*/ 25 w 52"/>
                <a:gd name="T19" fmla="*/ 45 h 57"/>
                <a:gd name="T20" fmla="*/ 25 w 52"/>
                <a:gd name="T21" fmla="*/ 52 h 57"/>
                <a:gd name="T22" fmla="*/ 32 w 52"/>
                <a:gd name="T23" fmla="*/ 52 h 57"/>
                <a:gd name="T24" fmla="*/ 40 w 52"/>
                <a:gd name="T25" fmla="*/ 57 h 57"/>
                <a:gd name="T26" fmla="*/ 47 w 52"/>
                <a:gd name="T27" fmla="*/ 43 h 57"/>
                <a:gd name="T28" fmla="*/ 52 w 52"/>
                <a:gd name="T29" fmla="*/ 17 h 57"/>
                <a:gd name="T30" fmla="*/ 37 w 52"/>
                <a:gd name="T31" fmla="*/ 0 h 57"/>
                <a:gd name="T32" fmla="*/ 24 w 52"/>
                <a:gd name="T33" fmla="*/ 12 h 57"/>
                <a:gd name="T34" fmla="*/ 24 w 52"/>
                <a:gd name="T35" fmla="*/ 1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57"/>
                <a:gd name="T56" fmla="*/ 52 w 5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57">
                  <a:moveTo>
                    <a:pt x="24" y="12"/>
                  </a:moveTo>
                  <a:lnTo>
                    <a:pt x="2" y="18"/>
                  </a:lnTo>
                  <a:lnTo>
                    <a:pt x="0" y="30"/>
                  </a:lnTo>
                  <a:lnTo>
                    <a:pt x="10" y="40"/>
                  </a:lnTo>
                  <a:lnTo>
                    <a:pt x="12" y="30"/>
                  </a:lnTo>
                  <a:lnTo>
                    <a:pt x="10" y="27"/>
                  </a:lnTo>
                  <a:lnTo>
                    <a:pt x="19" y="27"/>
                  </a:lnTo>
                  <a:lnTo>
                    <a:pt x="14" y="47"/>
                  </a:lnTo>
                  <a:lnTo>
                    <a:pt x="19" y="52"/>
                  </a:lnTo>
                  <a:lnTo>
                    <a:pt x="25" y="45"/>
                  </a:lnTo>
                  <a:lnTo>
                    <a:pt x="25" y="52"/>
                  </a:lnTo>
                  <a:lnTo>
                    <a:pt x="32" y="52"/>
                  </a:lnTo>
                  <a:lnTo>
                    <a:pt x="40" y="57"/>
                  </a:lnTo>
                  <a:lnTo>
                    <a:pt x="47" y="43"/>
                  </a:lnTo>
                  <a:lnTo>
                    <a:pt x="52" y="17"/>
                  </a:lnTo>
                  <a:lnTo>
                    <a:pt x="37" y="0"/>
                  </a:lnTo>
                  <a:lnTo>
                    <a:pt x="24" y="12"/>
                  </a:lnTo>
                  <a:close/>
                </a:path>
              </a:pathLst>
            </a:custGeom>
            <a:solidFill>
              <a:srgbClr val="CC804D"/>
            </a:solidFill>
            <a:ln w="9525">
              <a:noFill/>
              <a:round/>
              <a:headEnd/>
              <a:tailEnd/>
            </a:ln>
          </p:spPr>
          <p:txBody>
            <a:bodyPr/>
            <a:lstStyle/>
            <a:p>
              <a:endParaRPr lang="en-US"/>
            </a:p>
          </p:txBody>
        </p:sp>
        <p:sp>
          <p:nvSpPr>
            <p:cNvPr id="27859" name="Freeform 211"/>
            <p:cNvSpPr>
              <a:spLocks/>
            </p:cNvSpPr>
            <p:nvPr/>
          </p:nvSpPr>
          <p:spPr bwMode="auto">
            <a:xfrm>
              <a:off x="803" y="2535"/>
              <a:ext cx="150" cy="119"/>
            </a:xfrm>
            <a:custGeom>
              <a:avLst/>
              <a:gdLst>
                <a:gd name="T0" fmla="*/ 23 w 88"/>
                <a:gd name="T1" fmla="*/ 15 h 70"/>
                <a:gd name="T2" fmla="*/ 2 w 88"/>
                <a:gd name="T3" fmla="*/ 38 h 70"/>
                <a:gd name="T4" fmla="*/ 13 w 88"/>
                <a:gd name="T5" fmla="*/ 38 h 70"/>
                <a:gd name="T6" fmla="*/ 0 w 88"/>
                <a:gd name="T7" fmla="*/ 66 h 70"/>
                <a:gd name="T8" fmla="*/ 40 w 88"/>
                <a:gd name="T9" fmla="*/ 70 h 70"/>
                <a:gd name="T10" fmla="*/ 88 w 88"/>
                <a:gd name="T11" fmla="*/ 48 h 70"/>
                <a:gd name="T12" fmla="*/ 88 w 88"/>
                <a:gd name="T13" fmla="*/ 21 h 70"/>
                <a:gd name="T14" fmla="*/ 62 w 88"/>
                <a:gd name="T15" fmla="*/ 0 h 70"/>
                <a:gd name="T16" fmla="*/ 23 w 88"/>
                <a:gd name="T17" fmla="*/ 15 h 70"/>
                <a:gd name="T18" fmla="*/ 23 w 88"/>
                <a:gd name="T19" fmla="*/ 15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0"/>
                <a:gd name="T32" fmla="*/ 88 w 8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0">
                  <a:moveTo>
                    <a:pt x="23" y="15"/>
                  </a:moveTo>
                  <a:lnTo>
                    <a:pt x="2" y="38"/>
                  </a:lnTo>
                  <a:lnTo>
                    <a:pt x="13" y="38"/>
                  </a:lnTo>
                  <a:lnTo>
                    <a:pt x="0" y="66"/>
                  </a:lnTo>
                  <a:lnTo>
                    <a:pt x="40" y="70"/>
                  </a:lnTo>
                  <a:lnTo>
                    <a:pt x="88" y="48"/>
                  </a:lnTo>
                  <a:lnTo>
                    <a:pt x="88" y="21"/>
                  </a:lnTo>
                  <a:lnTo>
                    <a:pt x="62" y="0"/>
                  </a:lnTo>
                  <a:lnTo>
                    <a:pt x="23" y="15"/>
                  </a:lnTo>
                  <a:close/>
                </a:path>
              </a:pathLst>
            </a:custGeom>
            <a:solidFill>
              <a:srgbClr val="D99966"/>
            </a:solidFill>
            <a:ln w="9525">
              <a:noFill/>
              <a:round/>
              <a:headEnd/>
              <a:tailEnd/>
            </a:ln>
          </p:spPr>
          <p:txBody>
            <a:bodyPr/>
            <a:lstStyle/>
            <a:p>
              <a:endParaRPr lang="en-US"/>
            </a:p>
          </p:txBody>
        </p:sp>
        <p:sp>
          <p:nvSpPr>
            <p:cNvPr id="27860" name="Freeform 212"/>
            <p:cNvSpPr>
              <a:spLocks/>
            </p:cNvSpPr>
            <p:nvPr/>
          </p:nvSpPr>
          <p:spPr bwMode="auto">
            <a:xfrm>
              <a:off x="820" y="2570"/>
              <a:ext cx="65" cy="12"/>
            </a:xfrm>
            <a:custGeom>
              <a:avLst/>
              <a:gdLst>
                <a:gd name="T0" fmla="*/ 7 w 38"/>
                <a:gd name="T1" fmla="*/ 0 h 7"/>
                <a:gd name="T2" fmla="*/ 38 w 38"/>
                <a:gd name="T3" fmla="*/ 0 h 7"/>
                <a:gd name="T4" fmla="*/ 30 w 38"/>
                <a:gd name="T5" fmla="*/ 7 h 7"/>
                <a:gd name="T6" fmla="*/ 0 w 38"/>
                <a:gd name="T7" fmla="*/ 5 h 7"/>
                <a:gd name="T8" fmla="*/ 7 w 38"/>
                <a:gd name="T9" fmla="*/ 0 h 7"/>
                <a:gd name="T10" fmla="*/ 7 w 38"/>
                <a:gd name="T11" fmla="*/ 0 h 7"/>
                <a:gd name="T12" fmla="*/ 0 60000 65536"/>
                <a:gd name="T13" fmla="*/ 0 60000 65536"/>
                <a:gd name="T14" fmla="*/ 0 60000 65536"/>
                <a:gd name="T15" fmla="*/ 0 60000 65536"/>
                <a:gd name="T16" fmla="*/ 0 60000 65536"/>
                <a:gd name="T17" fmla="*/ 0 60000 65536"/>
                <a:gd name="T18" fmla="*/ 0 w 38"/>
                <a:gd name="T19" fmla="*/ 0 h 7"/>
                <a:gd name="T20" fmla="*/ 38 w 38"/>
                <a:gd name="T21" fmla="*/ 7 h 7"/>
              </a:gdLst>
              <a:ahLst/>
              <a:cxnLst>
                <a:cxn ang="T12">
                  <a:pos x="T0" y="T1"/>
                </a:cxn>
                <a:cxn ang="T13">
                  <a:pos x="T2" y="T3"/>
                </a:cxn>
                <a:cxn ang="T14">
                  <a:pos x="T4" y="T5"/>
                </a:cxn>
                <a:cxn ang="T15">
                  <a:pos x="T6" y="T7"/>
                </a:cxn>
                <a:cxn ang="T16">
                  <a:pos x="T8" y="T9"/>
                </a:cxn>
                <a:cxn ang="T17">
                  <a:pos x="T10" y="T11"/>
                </a:cxn>
              </a:cxnLst>
              <a:rect l="T18" t="T19" r="T20" b="T21"/>
              <a:pathLst>
                <a:path w="38" h="7">
                  <a:moveTo>
                    <a:pt x="7" y="0"/>
                  </a:moveTo>
                  <a:lnTo>
                    <a:pt x="38" y="0"/>
                  </a:lnTo>
                  <a:lnTo>
                    <a:pt x="30" y="7"/>
                  </a:lnTo>
                  <a:lnTo>
                    <a:pt x="0" y="5"/>
                  </a:lnTo>
                  <a:lnTo>
                    <a:pt x="7" y="0"/>
                  </a:lnTo>
                  <a:close/>
                </a:path>
              </a:pathLst>
            </a:custGeom>
            <a:solidFill>
              <a:srgbClr val="B34D1A"/>
            </a:solidFill>
            <a:ln w="9525">
              <a:noFill/>
              <a:round/>
              <a:headEnd/>
              <a:tailEnd/>
            </a:ln>
          </p:spPr>
          <p:txBody>
            <a:bodyPr/>
            <a:lstStyle/>
            <a:p>
              <a:endParaRPr lang="en-US"/>
            </a:p>
          </p:txBody>
        </p:sp>
        <p:sp>
          <p:nvSpPr>
            <p:cNvPr id="27861" name="Freeform 213"/>
            <p:cNvSpPr>
              <a:spLocks/>
            </p:cNvSpPr>
            <p:nvPr/>
          </p:nvSpPr>
          <p:spPr bwMode="auto">
            <a:xfrm>
              <a:off x="825" y="2588"/>
              <a:ext cx="68" cy="54"/>
            </a:xfrm>
            <a:custGeom>
              <a:avLst/>
              <a:gdLst>
                <a:gd name="T0" fmla="*/ 35 w 40"/>
                <a:gd name="T1" fmla="*/ 0 h 32"/>
                <a:gd name="T2" fmla="*/ 17 w 40"/>
                <a:gd name="T3" fmla="*/ 7 h 32"/>
                <a:gd name="T4" fmla="*/ 24 w 40"/>
                <a:gd name="T5" fmla="*/ 14 h 32"/>
                <a:gd name="T6" fmla="*/ 0 w 40"/>
                <a:gd name="T7" fmla="*/ 29 h 32"/>
                <a:gd name="T8" fmla="*/ 10 w 40"/>
                <a:gd name="T9" fmla="*/ 32 h 32"/>
                <a:gd name="T10" fmla="*/ 40 w 40"/>
                <a:gd name="T11" fmla="*/ 14 h 32"/>
                <a:gd name="T12" fmla="*/ 35 w 40"/>
                <a:gd name="T13" fmla="*/ 0 h 32"/>
                <a:gd name="T14" fmla="*/ 35 w 40"/>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2"/>
                <a:gd name="T26" fmla="*/ 40 w 4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2">
                  <a:moveTo>
                    <a:pt x="35" y="0"/>
                  </a:moveTo>
                  <a:lnTo>
                    <a:pt x="17" y="7"/>
                  </a:lnTo>
                  <a:lnTo>
                    <a:pt x="24" y="14"/>
                  </a:lnTo>
                  <a:lnTo>
                    <a:pt x="0" y="29"/>
                  </a:lnTo>
                  <a:lnTo>
                    <a:pt x="10" y="32"/>
                  </a:lnTo>
                  <a:lnTo>
                    <a:pt x="40" y="14"/>
                  </a:lnTo>
                  <a:lnTo>
                    <a:pt x="35" y="0"/>
                  </a:lnTo>
                  <a:close/>
                </a:path>
              </a:pathLst>
            </a:custGeom>
            <a:solidFill>
              <a:srgbClr val="CC804D"/>
            </a:solidFill>
            <a:ln w="9525">
              <a:noFill/>
              <a:round/>
              <a:headEnd/>
              <a:tailEnd/>
            </a:ln>
          </p:spPr>
          <p:txBody>
            <a:bodyPr/>
            <a:lstStyle/>
            <a:p>
              <a:endParaRPr lang="en-US"/>
            </a:p>
          </p:txBody>
        </p:sp>
        <p:sp>
          <p:nvSpPr>
            <p:cNvPr id="27862" name="Freeform 214"/>
            <p:cNvSpPr>
              <a:spLocks/>
            </p:cNvSpPr>
            <p:nvPr/>
          </p:nvSpPr>
          <p:spPr bwMode="auto">
            <a:xfrm>
              <a:off x="-40" y="2930"/>
              <a:ext cx="273" cy="333"/>
            </a:xfrm>
            <a:custGeom>
              <a:avLst/>
              <a:gdLst>
                <a:gd name="T0" fmla="*/ 45 w 160"/>
                <a:gd name="T1" fmla="*/ 18 h 195"/>
                <a:gd name="T2" fmla="*/ 59 w 160"/>
                <a:gd name="T3" fmla="*/ 120 h 195"/>
                <a:gd name="T4" fmla="*/ 160 w 160"/>
                <a:gd name="T5" fmla="*/ 181 h 195"/>
                <a:gd name="T6" fmla="*/ 159 w 160"/>
                <a:gd name="T7" fmla="*/ 195 h 195"/>
                <a:gd name="T8" fmla="*/ 100 w 160"/>
                <a:gd name="T9" fmla="*/ 168 h 195"/>
                <a:gd name="T10" fmla="*/ 87 w 160"/>
                <a:gd name="T11" fmla="*/ 153 h 195"/>
                <a:gd name="T12" fmla="*/ 59 w 160"/>
                <a:gd name="T13" fmla="*/ 148 h 195"/>
                <a:gd name="T14" fmla="*/ 9 w 160"/>
                <a:gd name="T15" fmla="*/ 88 h 195"/>
                <a:gd name="T16" fmla="*/ 17 w 160"/>
                <a:gd name="T17" fmla="*/ 50 h 195"/>
                <a:gd name="T18" fmla="*/ 0 w 160"/>
                <a:gd name="T19" fmla="*/ 0 h 195"/>
                <a:gd name="T20" fmla="*/ 45 w 160"/>
                <a:gd name="T21" fmla="*/ 18 h 195"/>
                <a:gd name="T22" fmla="*/ 45 w 160"/>
                <a:gd name="T23" fmla="*/ 18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
                <a:gd name="T37" fmla="*/ 0 h 195"/>
                <a:gd name="T38" fmla="*/ 160 w 160"/>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 h="195">
                  <a:moveTo>
                    <a:pt x="45" y="18"/>
                  </a:moveTo>
                  <a:lnTo>
                    <a:pt x="59" y="120"/>
                  </a:lnTo>
                  <a:lnTo>
                    <a:pt x="160" y="181"/>
                  </a:lnTo>
                  <a:lnTo>
                    <a:pt x="159" y="195"/>
                  </a:lnTo>
                  <a:lnTo>
                    <a:pt x="100" y="168"/>
                  </a:lnTo>
                  <a:lnTo>
                    <a:pt x="87" y="153"/>
                  </a:lnTo>
                  <a:lnTo>
                    <a:pt x="59" y="148"/>
                  </a:lnTo>
                  <a:lnTo>
                    <a:pt x="9" y="88"/>
                  </a:lnTo>
                  <a:lnTo>
                    <a:pt x="17" y="50"/>
                  </a:lnTo>
                  <a:lnTo>
                    <a:pt x="0" y="0"/>
                  </a:lnTo>
                  <a:lnTo>
                    <a:pt x="45" y="18"/>
                  </a:lnTo>
                  <a:close/>
                </a:path>
              </a:pathLst>
            </a:custGeom>
            <a:solidFill>
              <a:srgbClr val="E6E6FF"/>
            </a:solidFill>
            <a:ln w="9525">
              <a:noFill/>
              <a:round/>
              <a:headEnd/>
              <a:tailEnd/>
            </a:ln>
          </p:spPr>
          <p:txBody>
            <a:bodyPr/>
            <a:lstStyle/>
            <a:p>
              <a:endParaRPr lang="en-US"/>
            </a:p>
          </p:txBody>
        </p:sp>
        <p:sp>
          <p:nvSpPr>
            <p:cNvPr id="27863" name="Freeform 215"/>
            <p:cNvSpPr>
              <a:spLocks/>
            </p:cNvSpPr>
            <p:nvPr/>
          </p:nvSpPr>
          <p:spPr bwMode="auto">
            <a:xfrm>
              <a:off x="10" y="2719"/>
              <a:ext cx="170" cy="136"/>
            </a:xfrm>
            <a:custGeom>
              <a:avLst/>
              <a:gdLst>
                <a:gd name="T0" fmla="*/ 11 w 100"/>
                <a:gd name="T1" fmla="*/ 65 h 80"/>
                <a:gd name="T2" fmla="*/ 10 w 100"/>
                <a:gd name="T3" fmla="*/ 64 h 80"/>
                <a:gd name="T4" fmla="*/ 8 w 100"/>
                <a:gd name="T5" fmla="*/ 59 h 80"/>
                <a:gd name="T6" fmla="*/ 3 w 100"/>
                <a:gd name="T7" fmla="*/ 52 h 80"/>
                <a:gd name="T8" fmla="*/ 1 w 100"/>
                <a:gd name="T9" fmla="*/ 45 h 80"/>
                <a:gd name="T10" fmla="*/ 0 w 100"/>
                <a:gd name="T11" fmla="*/ 34 h 80"/>
                <a:gd name="T12" fmla="*/ 1 w 100"/>
                <a:gd name="T13" fmla="*/ 25 h 80"/>
                <a:gd name="T14" fmla="*/ 8 w 100"/>
                <a:gd name="T15" fmla="*/ 15 h 80"/>
                <a:gd name="T16" fmla="*/ 18 w 100"/>
                <a:gd name="T17" fmla="*/ 7 h 80"/>
                <a:gd name="T18" fmla="*/ 30 w 100"/>
                <a:gd name="T19" fmla="*/ 0 h 80"/>
                <a:gd name="T20" fmla="*/ 41 w 100"/>
                <a:gd name="T21" fmla="*/ 0 h 80"/>
                <a:gd name="T22" fmla="*/ 53 w 100"/>
                <a:gd name="T23" fmla="*/ 2 h 80"/>
                <a:gd name="T24" fmla="*/ 65 w 100"/>
                <a:gd name="T25" fmla="*/ 10 h 80"/>
                <a:gd name="T26" fmla="*/ 71 w 100"/>
                <a:gd name="T27" fmla="*/ 17 h 80"/>
                <a:gd name="T28" fmla="*/ 78 w 100"/>
                <a:gd name="T29" fmla="*/ 24 h 80"/>
                <a:gd name="T30" fmla="*/ 81 w 100"/>
                <a:gd name="T31" fmla="*/ 29 h 80"/>
                <a:gd name="T32" fmla="*/ 85 w 100"/>
                <a:gd name="T33" fmla="*/ 32 h 80"/>
                <a:gd name="T34" fmla="*/ 71 w 100"/>
                <a:gd name="T35" fmla="*/ 34 h 80"/>
                <a:gd name="T36" fmla="*/ 100 w 100"/>
                <a:gd name="T37" fmla="*/ 67 h 80"/>
                <a:gd name="T38" fmla="*/ 56 w 100"/>
                <a:gd name="T39" fmla="*/ 80 h 80"/>
                <a:gd name="T40" fmla="*/ 11 w 100"/>
                <a:gd name="T41" fmla="*/ 65 h 80"/>
                <a:gd name="T42" fmla="*/ 11 w 100"/>
                <a:gd name="T43" fmla="*/ 65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
                <a:gd name="T67" fmla="*/ 0 h 80"/>
                <a:gd name="T68" fmla="*/ 100 w 10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 h="80">
                  <a:moveTo>
                    <a:pt x="11" y="65"/>
                  </a:moveTo>
                  <a:lnTo>
                    <a:pt x="10" y="64"/>
                  </a:lnTo>
                  <a:lnTo>
                    <a:pt x="8" y="59"/>
                  </a:lnTo>
                  <a:lnTo>
                    <a:pt x="3" y="52"/>
                  </a:lnTo>
                  <a:lnTo>
                    <a:pt x="1" y="45"/>
                  </a:lnTo>
                  <a:lnTo>
                    <a:pt x="0" y="34"/>
                  </a:lnTo>
                  <a:lnTo>
                    <a:pt x="1" y="25"/>
                  </a:lnTo>
                  <a:lnTo>
                    <a:pt x="8" y="15"/>
                  </a:lnTo>
                  <a:lnTo>
                    <a:pt x="18" y="7"/>
                  </a:lnTo>
                  <a:lnTo>
                    <a:pt x="30" y="0"/>
                  </a:lnTo>
                  <a:lnTo>
                    <a:pt x="41" y="0"/>
                  </a:lnTo>
                  <a:lnTo>
                    <a:pt x="53" y="2"/>
                  </a:lnTo>
                  <a:lnTo>
                    <a:pt x="65" y="10"/>
                  </a:lnTo>
                  <a:lnTo>
                    <a:pt x="71" y="17"/>
                  </a:lnTo>
                  <a:lnTo>
                    <a:pt x="78" y="24"/>
                  </a:lnTo>
                  <a:lnTo>
                    <a:pt x="81" y="29"/>
                  </a:lnTo>
                  <a:lnTo>
                    <a:pt x="85" y="32"/>
                  </a:lnTo>
                  <a:lnTo>
                    <a:pt x="71" y="34"/>
                  </a:lnTo>
                  <a:lnTo>
                    <a:pt x="100" y="67"/>
                  </a:lnTo>
                  <a:lnTo>
                    <a:pt x="56" y="80"/>
                  </a:lnTo>
                  <a:lnTo>
                    <a:pt x="11" y="65"/>
                  </a:lnTo>
                  <a:close/>
                </a:path>
              </a:pathLst>
            </a:custGeom>
            <a:solidFill>
              <a:srgbClr val="E6B380"/>
            </a:solidFill>
            <a:ln w="9525">
              <a:noFill/>
              <a:round/>
              <a:headEnd/>
              <a:tailEnd/>
            </a:ln>
          </p:spPr>
          <p:txBody>
            <a:bodyPr/>
            <a:lstStyle/>
            <a:p>
              <a:endParaRPr lang="en-US"/>
            </a:p>
          </p:txBody>
        </p:sp>
        <p:sp>
          <p:nvSpPr>
            <p:cNvPr id="27864" name="Freeform 216"/>
            <p:cNvSpPr>
              <a:spLocks/>
            </p:cNvSpPr>
            <p:nvPr/>
          </p:nvSpPr>
          <p:spPr bwMode="auto">
            <a:xfrm>
              <a:off x="5601" y="3162"/>
              <a:ext cx="302" cy="461"/>
            </a:xfrm>
            <a:custGeom>
              <a:avLst/>
              <a:gdLst>
                <a:gd name="T0" fmla="*/ 0 w 177"/>
                <a:gd name="T1" fmla="*/ 224 h 270"/>
                <a:gd name="T2" fmla="*/ 59 w 177"/>
                <a:gd name="T3" fmla="*/ 0 h 270"/>
                <a:gd name="T4" fmla="*/ 177 w 177"/>
                <a:gd name="T5" fmla="*/ 49 h 270"/>
                <a:gd name="T6" fmla="*/ 99 w 177"/>
                <a:gd name="T7" fmla="*/ 107 h 270"/>
                <a:gd name="T8" fmla="*/ 100 w 177"/>
                <a:gd name="T9" fmla="*/ 155 h 270"/>
                <a:gd name="T10" fmla="*/ 74 w 177"/>
                <a:gd name="T11" fmla="*/ 170 h 270"/>
                <a:gd name="T12" fmla="*/ 72 w 177"/>
                <a:gd name="T13" fmla="*/ 270 h 270"/>
                <a:gd name="T14" fmla="*/ 0 w 177"/>
                <a:gd name="T15" fmla="*/ 224 h 270"/>
                <a:gd name="T16" fmla="*/ 0 w 177"/>
                <a:gd name="T17" fmla="*/ 224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270"/>
                <a:gd name="T29" fmla="*/ 177 w 177"/>
                <a:gd name="T30" fmla="*/ 270 h 2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270">
                  <a:moveTo>
                    <a:pt x="0" y="224"/>
                  </a:moveTo>
                  <a:lnTo>
                    <a:pt x="59" y="0"/>
                  </a:lnTo>
                  <a:lnTo>
                    <a:pt x="177" y="49"/>
                  </a:lnTo>
                  <a:lnTo>
                    <a:pt x="99" y="107"/>
                  </a:lnTo>
                  <a:lnTo>
                    <a:pt x="100" y="155"/>
                  </a:lnTo>
                  <a:lnTo>
                    <a:pt x="74" y="170"/>
                  </a:lnTo>
                  <a:lnTo>
                    <a:pt x="72" y="270"/>
                  </a:lnTo>
                  <a:lnTo>
                    <a:pt x="0" y="224"/>
                  </a:lnTo>
                  <a:close/>
                </a:path>
              </a:pathLst>
            </a:custGeom>
            <a:solidFill>
              <a:srgbClr val="EDDE73"/>
            </a:solidFill>
            <a:ln w="9525">
              <a:noFill/>
              <a:round/>
              <a:headEnd/>
              <a:tailEnd/>
            </a:ln>
          </p:spPr>
          <p:txBody>
            <a:bodyPr/>
            <a:lstStyle/>
            <a:p>
              <a:endParaRPr lang="en-US"/>
            </a:p>
          </p:txBody>
        </p:sp>
        <p:sp>
          <p:nvSpPr>
            <p:cNvPr id="27865" name="Freeform 217"/>
            <p:cNvSpPr>
              <a:spLocks/>
            </p:cNvSpPr>
            <p:nvPr/>
          </p:nvSpPr>
          <p:spPr bwMode="auto">
            <a:xfrm>
              <a:off x="4586" y="3162"/>
              <a:ext cx="358" cy="152"/>
            </a:xfrm>
            <a:custGeom>
              <a:avLst/>
              <a:gdLst>
                <a:gd name="T0" fmla="*/ 187 w 210"/>
                <a:gd name="T1" fmla="*/ 0 h 89"/>
                <a:gd name="T2" fmla="*/ 100 w 210"/>
                <a:gd name="T3" fmla="*/ 75 h 89"/>
                <a:gd name="T4" fmla="*/ 13 w 210"/>
                <a:gd name="T5" fmla="*/ 42 h 89"/>
                <a:gd name="T6" fmla="*/ 0 w 210"/>
                <a:gd name="T7" fmla="*/ 47 h 89"/>
                <a:gd name="T8" fmla="*/ 32 w 210"/>
                <a:gd name="T9" fmla="*/ 55 h 89"/>
                <a:gd name="T10" fmla="*/ 37 w 210"/>
                <a:gd name="T11" fmla="*/ 65 h 89"/>
                <a:gd name="T12" fmla="*/ 75 w 210"/>
                <a:gd name="T13" fmla="*/ 75 h 89"/>
                <a:gd name="T14" fmla="*/ 122 w 210"/>
                <a:gd name="T15" fmla="*/ 89 h 89"/>
                <a:gd name="T16" fmla="*/ 138 w 210"/>
                <a:gd name="T17" fmla="*/ 64 h 89"/>
                <a:gd name="T18" fmla="*/ 160 w 210"/>
                <a:gd name="T19" fmla="*/ 55 h 89"/>
                <a:gd name="T20" fmla="*/ 160 w 210"/>
                <a:gd name="T21" fmla="*/ 37 h 89"/>
                <a:gd name="T22" fmla="*/ 210 w 210"/>
                <a:gd name="T23" fmla="*/ 4 h 89"/>
                <a:gd name="T24" fmla="*/ 187 w 210"/>
                <a:gd name="T25" fmla="*/ 0 h 89"/>
                <a:gd name="T26" fmla="*/ 187 w 210"/>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0"/>
                <a:gd name="T43" fmla="*/ 0 h 89"/>
                <a:gd name="T44" fmla="*/ 210 w 210"/>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0" h="89">
                  <a:moveTo>
                    <a:pt x="187" y="0"/>
                  </a:moveTo>
                  <a:lnTo>
                    <a:pt x="100" y="75"/>
                  </a:lnTo>
                  <a:lnTo>
                    <a:pt x="13" y="42"/>
                  </a:lnTo>
                  <a:lnTo>
                    <a:pt x="0" y="47"/>
                  </a:lnTo>
                  <a:lnTo>
                    <a:pt x="32" y="55"/>
                  </a:lnTo>
                  <a:lnTo>
                    <a:pt x="37" y="65"/>
                  </a:lnTo>
                  <a:lnTo>
                    <a:pt x="75" y="75"/>
                  </a:lnTo>
                  <a:lnTo>
                    <a:pt x="122" y="89"/>
                  </a:lnTo>
                  <a:lnTo>
                    <a:pt x="138" y="64"/>
                  </a:lnTo>
                  <a:lnTo>
                    <a:pt x="160" y="55"/>
                  </a:lnTo>
                  <a:lnTo>
                    <a:pt x="160" y="37"/>
                  </a:lnTo>
                  <a:lnTo>
                    <a:pt x="210" y="4"/>
                  </a:lnTo>
                  <a:lnTo>
                    <a:pt x="187" y="0"/>
                  </a:lnTo>
                  <a:close/>
                </a:path>
              </a:pathLst>
            </a:custGeom>
            <a:solidFill>
              <a:srgbClr val="8A964D"/>
            </a:solidFill>
            <a:ln w="9525">
              <a:noFill/>
              <a:round/>
              <a:headEnd/>
              <a:tailEnd/>
            </a:ln>
          </p:spPr>
          <p:txBody>
            <a:bodyPr/>
            <a:lstStyle/>
            <a:p>
              <a:endParaRPr lang="en-US"/>
            </a:p>
          </p:txBody>
        </p:sp>
        <p:sp>
          <p:nvSpPr>
            <p:cNvPr id="27866" name="Freeform 218"/>
            <p:cNvSpPr>
              <a:spLocks/>
            </p:cNvSpPr>
            <p:nvPr/>
          </p:nvSpPr>
          <p:spPr bwMode="auto">
            <a:xfrm>
              <a:off x="4572" y="3256"/>
              <a:ext cx="427" cy="166"/>
            </a:xfrm>
            <a:custGeom>
              <a:avLst/>
              <a:gdLst>
                <a:gd name="T0" fmla="*/ 241 w 250"/>
                <a:gd name="T1" fmla="*/ 37 h 97"/>
                <a:gd name="T2" fmla="*/ 238 w 250"/>
                <a:gd name="T3" fmla="*/ 37 h 97"/>
                <a:gd name="T4" fmla="*/ 233 w 250"/>
                <a:gd name="T5" fmla="*/ 42 h 97"/>
                <a:gd name="T6" fmla="*/ 226 w 250"/>
                <a:gd name="T7" fmla="*/ 49 h 97"/>
                <a:gd name="T8" fmla="*/ 218 w 250"/>
                <a:gd name="T9" fmla="*/ 57 h 97"/>
                <a:gd name="T10" fmla="*/ 206 w 250"/>
                <a:gd name="T11" fmla="*/ 65 h 97"/>
                <a:gd name="T12" fmla="*/ 195 w 250"/>
                <a:gd name="T13" fmla="*/ 75 h 97"/>
                <a:gd name="T14" fmla="*/ 186 w 250"/>
                <a:gd name="T15" fmla="*/ 79 h 97"/>
                <a:gd name="T16" fmla="*/ 178 w 250"/>
                <a:gd name="T17" fmla="*/ 84 h 97"/>
                <a:gd name="T18" fmla="*/ 170 w 250"/>
                <a:gd name="T19" fmla="*/ 87 h 97"/>
                <a:gd name="T20" fmla="*/ 163 w 250"/>
                <a:gd name="T21" fmla="*/ 92 h 97"/>
                <a:gd name="T22" fmla="*/ 155 w 250"/>
                <a:gd name="T23" fmla="*/ 92 h 97"/>
                <a:gd name="T24" fmla="*/ 145 w 250"/>
                <a:gd name="T25" fmla="*/ 95 h 97"/>
                <a:gd name="T26" fmla="*/ 135 w 250"/>
                <a:gd name="T27" fmla="*/ 95 h 97"/>
                <a:gd name="T28" fmla="*/ 126 w 250"/>
                <a:gd name="T29" fmla="*/ 97 h 97"/>
                <a:gd name="T30" fmla="*/ 115 w 250"/>
                <a:gd name="T31" fmla="*/ 95 h 97"/>
                <a:gd name="T32" fmla="*/ 106 w 250"/>
                <a:gd name="T33" fmla="*/ 95 h 97"/>
                <a:gd name="T34" fmla="*/ 96 w 250"/>
                <a:gd name="T35" fmla="*/ 92 h 97"/>
                <a:gd name="T36" fmla="*/ 86 w 250"/>
                <a:gd name="T37" fmla="*/ 90 h 97"/>
                <a:gd name="T38" fmla="*/ 75 w 250"/>
                <a:gd name="T39" fmla="*/ 84 h 97"/>
                <a:gd name="T40" fmla="*/ 65 w 250"/>
                <a:gd name="T41" fmla="*/ 77 h 97"/>
                <a:gd name="T42" fmla="*/ 53 w 250"/>
                <a:gd name="T43" fmla="*/ 69 h 97"/>
                <a:gd name="T44" fmla="*/ 43 w 250"/>
                <a:gd name="T45" fmla="*/ 60 h 97"/>
                <a:gd name="T46" fmla="*/ 31 w 250"/>
                <a:gd name="T47" fmla="*/ 50 h 97"/>
                <a:gd name="T48" fmla="*/ 21 w 250"/>
                <a:gd name="T49" fmla="*/ 37 h 97"/>
                <a:gd name="T50" fmla="*/ 15 w 250"/>
                <a:gd name="T51" fmla="*/ 30 h 97"/>
                <a:gd name="T52" fmla="*/ 10 w 250"/>
                <a:gd name="T53" fmla="*/ 24 h 97"/>
                <a:gd name="T54" fmla="*/ 5 w 250"/>
                <a:gd name="T55" fmla="*/ 15 h 97"/>
                <a:gd name="T56" fmla="*/ 0 w 250"/>
                <a:gd name="T57" fmla="*/ 9 h 97"/>
                <a:gd name="T58" fmla="*/ 5 w 250"/>
                <a:gd name="T59" fmla="*/ 0 h 97"/>
                <a:gd name="T60" fmla="*/ 45 w 250"/>
                <a:gd name="T61" fmla="*/ 44 h 97"/>
                <a:gd name="T62" fmla="*/ 48 w 250"/>
                <a:gd name="T63" fmla="*/ 59 h 97"/>
                <a:gd name="T64" fmla="*/ 108 w 250"/>
                <a:gd name="T65" fmla="*/ 75 h 97"/>
                <a:gd name="T66" fmla="*/ 113 w 250"/>
                <a:gd name="T67" fmla="*/ 87 h 97"/>
                <a:gd name="T68" fmla="*/ 181 w 250"/>
                <a:gd name="T69" fmla="*/ 74 h 97"/>
                <a:gd name="T70" fmla="*/ 178 w 250"/>
                <a:gd name="T71" fmla="*/ 60 h 97"/>
                <a:gd name="T72" fmla="*/ 250 w 250"/>
                <a:gd name="T73" fmla="*/ 0 h 97"/>
                <a:gd name="T74" fmla="*/ 241 w 250"/>
                <a:gd name="T75" fmla="*/ 37 h 97"/>
                <a:gd name="T76" fmla="*/ 241 w 250"/>
                <a:gd name="T77" fmla="*/ 37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0"/>
                <a:gd name="T118" fmla="*/ 0 h 97"/>
                <a:gd name="T119" fmla="*/ 250 w 250"/>
                <a:gd name="T120" fmla="*/ 97 h 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0" h="97">
                  <a:moveTo>
                    <a:pt x="241" y="37"/>
                  </a:moveTo>
                  <a:lnTo>
                    <a:pt x="238" y="37"/>
                  </a:lnTo>
                  <a:lnTo>
                    <a:pt x="233" y="42"/>
                  </a:lnTo>
                  <a:lnTo>
                    <a:pt x="226" y="49"/>
                  </a:lnTo>
                  <a:lnTo>
                    <a:pt x="218" y="57"/>
                  </a:lnTo>
                  <a:lnTo>
                    <a:pt x="206" y="65"/>
                  </a:lnTo>
                  <a:lnTo>
                    <a:pt x="195" y="75"/>
                  </a:lnTo>
                  <a:lnTo>
                    <a:pt x="186" y="79"/>
                  </a:lnTo>
                  <a:lnTo>
                    <a:pt x="178" y="84"/>
                  </a:lnTo>
                  <a:lnTo>
                    <a:pt x="170" y="87"/>
                  </a:lnTo>
                  <a:lnTo>
                    <a:pt x="163" y="92"/>
                  </a:lnTo>
                  <a:lnTo>
                    <a:pt x="155" y="92"/>
                  </a:lnTo>
                  <a:lnTo>
                    <a:pt x="145" y="95"/>
                  </a:lnTo>
                  <a:lnTo>
                    <a:pt x="135" y="95"/>
                  </a:lnTo>
                  <a:lnTo>
                    <a:pt x="126" y="97"/>
                  </a:lnTo>
                  <a:lnTo>
                    <a:pt x="115" y="95"/>
                  </a:lnTo>
                  <a:lnTo>
                    <a:pt x="106" y="95"/>
                  </a:lnTo>
                  <a:lnTo>
                    <a:pt x="96" y="92"/>
                  </a:lnTo>
                  <a:lnTo>
                    <a:pt x="86" y="90"/>
                  </a:lnTo>
                  <a:lnTo>
                    <a:pt x="75" y="84"/>
                  </a:lnTo>
                  <a:lnTo>
                    <a:pt x="65" y="77"/>
                  </a:lnTo>
                  <a:lnTo>
                    <a:pt x="53" y="69"/>
                  </a:lnTo>
                  <a:lnTo>
                    <a:pt x="43" y="60"/>
                  </a:lnTo>
                  <a:lnTo>
                    <a:pt x="31" y="50"/>
                  </a:lnTo>
                  <a:lnTo>
                    <a:pt x="21" y="37"/>
                  </a:lnTo>
                  <a:lnTo>
                    <a:pt x="15" y="30"/>
                  </a:lnTo>
                  <a:lnTo>
                    <a:pt x="10" y="24"/>
                  </a:lnTo>
                  <a:lnTo>
                    <a:pt x="5" y="15"/>
                  </a:lnTo>
                  <a:lnTo>
                    <a:pt x="0" y="9"/>
                  </a:lnTo>
                  <a:lnTo>
                    <a:pt x="5" y="0"/>
                  </a:lnTo>
                  <a:lnTo>
                    <a:pt x="45" y="44"/>
                  </a:lnTo>
                  <a:lnTo>
                    <a:pt x="48" y="59"/>
                  </a:lnTo>
                  <a:lnTo>
                    <a:pt x="108" y="75"/>
                  </a:lnTo>
                  <a:lnTo>
                    <a:pt x="113" y="87"/>
                  </a:lnTo>
                  <a:lnTo>
                    <a:pt x="181" y="74"/>
                  </a:lnTo>
                  <a:lnTo>
                    <a:pt x="178" y="60"/>
                  </a:lnTo>
                  <a:lnTo>
                    <a:pt x="250" y="0"/>
                  </a:lnTo>
                  <a:lnTo>
                    <a:pt x="241" y="37"/>
                  </a:lnTo>
                  <a:close/>
                </a:path>
              </a:pathLst>
            </a:custGeom>
            <a:solidFill>
              <a:srgbClr val="4F4200"/>
            </a:solidFill>
            <a:ln w="9525">
              <a:noFill/>
              <a:round/>
              <a:headEnd/>
              <a:tailEnd/>
            </a:ln>
          </p:spPr>
          <p:txBody>
            <a:bodyPr/>
            <a:lstStyle/>
            <a:p>
              <a:endParaRPr lang="en-US"/>
            </a:p>
          </p:txBody>
        </p:sp>
        <p:sp>
          <p:nvSpPr>
            <p:cNvPr id="27867" name="Freeform 219"/>
            <p:cNvSpPr>
              <a:spLocks/>
            </p:cNvSpPr>
            <p:nvPr/>
          </p:nvSpPr>
          <p:spPr bwMode="auto">
            <a:xfrm>
              <a:off x="4782" y="3814"/>
              <a:ext cx="242" cy="174"/>
            </a:xfrm>
            <a:custGeom>
              <a:avLst/>
              <a:gdLst>
                <a:gd name="T0" fmla="*/ 133 w 142"/>
                <a:gd name="T1" fmla="*/ 69 h 102"/>
                <a:gd name="T2" fmla="*/ 15 w 142"/>
                <a:gd name="T3" fmla="*/ 0 h 102"/>
                <a:gd name="T4" fmla="*/ 0 w 142"/>
                <a:gd name="T5" fmla="*/ 8 h 102"/>
                <a:gd name="T6" fmla="*/ 142 w 142"/>
                <a:gd name="T7" fmla="*/ 102 h 102"/>
                <a:gd name="T8" fmla="*/ 133 w 142"/>
                <a:gd name="T9" fmla="*/ 69 h 102"/>
                <a:gd name="T10" fmla="*/ 133 w 142"/>
                <a:gd name="T11" fmla="*/ 69 h 102"/>
                <a:gd name="T12" fmla="*/ 0 60000 65536"/>
                <a:gd name="T13" fmla="*/ 0 60000 65536"/>
                <a:gd name="T14" fmla="*/ 0 60000 65536"/>
                <a:gd name="T15" fmla="*/ 0 60000 65536"/>
                <a:gd name="T16" fmla="*/ 0 60000 65536"/>
                <a:gd name="T17" fmla="*/ 0 60000 65536"/>
                <a:gd name="T18" fmla="*/ 0 w 142"/>
                <a:gd name="T19" fmla="*/ 0 h 102"/>
                <a:gd name="T20" fmla="*/ 142 w 142"/>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42" h="102">
                  <a:moveTo>
                    <a:pt x="133" y="69"/>
                  </a:moveTo>
                  <a:lnTo>
                    <a:pt x="15" y="0"/>
                  </a:lnTo>
                  <a:lnTo>
                    <a:pt x="0" y="8"/>
                  </a:lnTo>
                  <a:lnTo>
                    <a:pt x="142" y="102"/>
                  </a:lnTo>
                  <a:lnTo>
                    <a:pt x="133" y="69"/>
                  </a:lnTo>
                  <a:close/>
                </a:path>
              </a:pathLst>
            </a:custGeom>
            <a:solidFill>
              <a:srgbClr val="000000"/>
            </a:solidFill>
            <a:ln w="9525">
              <a:noFill/>
              <a:round/>
              <a:headEnd/>
              <a:tailEnd/>
            </a:ln>
          </p:spPr>
          <p:txBody>
            <a:bodyPr/>
            <a:lstStyle/>
            <a:p>
              <a:endParaRPr lang="en-US"/>
            </a:p>
          </p:txBody>
        </p:sp>
        <p:sp>
          <p:nvSpPr>
            <p:cNvPr id="27868" name="Freeform 220"/>
            <p:cNvSpPr>
              <a:spLocks/>
            </p:cNvSpPr>
            <p:nvPr/>
          </p:nvSpPr>
          <p:spPr bwMode="auto">
            <a:xfrm>
              <a:off x="4978" y="2944"/>
              <a:ext cx="145" cy="150"/>
            </a:xfrm>
            <a:custGeom>
              <a:avLst/>
              <a:gdLst>
                <a:gd name="T0" fmla="*/ 27 w 85"/>
                <a:gd name="T1" fmla="*/ 5 h 88"/>
                <a:gd name="T2" fmla="*/ 58 w 85"/>
                <a:gd name="T3" fmla="*/ 0 h 88"/>
                <a:gd name="T4" fmla="*/ 57 w 85"/>
                <a:gd name="T5" fmla="*/ 13 h 88"/>
                <a:gd name="T6" fmla="*/ 85 w 85"/>
                <a:gd name="T7" fmla="*/ 17 h 88"/>
                <a:gd name="T8" fmla="*/ 82 w 85"/>
                <a:gd name="T9" fmla="*/ 62 h 88"/>
                <a:gd name="T10" fmla="*/ 27 w 85"/>
                <a:gd name="T11" fmla="*/ 88 h 88"/>
                <a:gd name="T12" fmla="*/ 0 w 85"/>
                <a:gd name="T13" fmla="*/ 65 h 88"/>
                <a:gd name="T14" fmla="*/ 27 w 85"/>
                <a:gd name="T15" fmla="*/ 5 h 88"/>
                <a:gd name="T16" fmla="*/ 27 w 85"/>
                <a:gd name="T17" fmla="*/ 5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8"/>
                <a:gd name="T29" fmla="*/ 85 w 8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8">
                  <a:moveTo>
                    <a:pt x="27" y="5"/>
                  </a:moveTo>
                  <a:lnTo>
                    <a:pt x="58" y="0"/>
                  </a:lnTo>
                  <a:lnTo>
                    <a:pt x="57" y="13"/>
                  </a:lnTo>
                  <a:lnTo>
                    <a:pt x="85" y="17"/>
                  </a:lnTo>
                  <a:lnTo>
                    <a:pt x="82" y="62"/>
                  </a:lnTo>
                  <a:lnTo>
                    <a:pt x="27" y="88"/>
                  </a:lnTo>
                  <a:lnTo>
                    <a:pt x="0" y="65"/>
                  </a:lnTo>
                  <a:lnTo>
                    <a:pt x="27" y="5"/>
                  </a:lnTo>
                  <a:close/>
                </a:path>
              </a:pathLst>
            </a:custGeom>
            <a:solidFill>
              <a:srgbClr val="CC804D"/>
            </a:solidFill>
            <a:ln w="9525">
              <a:noFill/>
              <a:round/>
              <a:headEnd/>
              <a:tailEnd/>
            </a:ln>
          </p:spPr>
          <p:txBody>
            <a:bodyPr/>
            <a:lstStyle/>
            <a:p>
              <a:endParaRPr lang="en-US"/>
            </a:p>
          </p:txBody>
        </p:sp>
        <p:sp>
          <p:nvSpPr>
            <p:cNvPr id="27869" name="Freeform 221"/>
            <p:cNvSpPr>
              <a:spLocks/>
            </p:cNvSpPr>
            <p:nvPr/>
          </p:nvSpPr>
          <p:spPr bwMode="auto">
            <a:xfrm>
              <a:off x="5132" y="2830"/>
              <a:ext cx="54" cy="25"/>
            </a:xfrm>
            <a:custGeom>
              <a:avLst/>
              <a:gdLst>
                <a:gd name="T0" fmla="*/ 2 w 32"/>
                <a:gd name="T1" fmla="*/ 9 h 15"/>
                <a:gd name="T2" fmla="*/ 32 w 32"/>
                <a:gd name="T3" fmla="*/ 0 h 15"/>
                <a:gd name="T4" fmla="*/ 27 w 32"/>
                <a:gd name="T5" fmla="*/ 10 h 15"/>
                <a:gd name="T6" fmla="*/ 0 w 32"/>
                <a:gd name="T7" fmla="*/ 15 h 15"/>
                <a:gd name="T8" fmla="*/ 2 w 32"/>
                <a:gd name="T9" fmla="*/ 9 h 15"/>
                <a:gd name="T10" fmla="*/ 2 w 32"/>
                <a:gd name="T11" fmla="*/ 9 h 15"/>
                <a:gd name="T12" fmla="*/ 0 60000 65536"/>
                <a:gd name="T13" fmla="*/ 0 60000 65536"/>
                <a:gd name="T14" fmla="*/ 0 60000 65536"/>
                <a:gd name="T15" fmla="*/ 0 60000 65536"/>
                <a:gd name="T16" fmla="*/ 0 60000 65536"/>
                <a:gd name="T17" fmla="*/ 0 60000 65536"/>
                <a:gd name="T18" fmla="*/ 0 w 32"/>
                <a:gd name="T19" fmla="*/ 0 h 15"/>
                <a:gd name="T20" fmla="*/ 32 w 3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2" h="15">
                  <a:moveTo>
                    <a:pt x="2" y="9"/>
                  </a:moveTo>
                  <a:lnTo>
                    <a:pt x="32" y="0"/>
                  </a:lnTo>
                  <a:lnTo>
                    <a:pt x="27" y="10"/>
                  </a:lnTo>
                  <a:lnTo>
                    <a:pt x="0" y="15"/>
                  </a:lnTo>
                  <a:lnTo>
                    <a:pt x="2" y="9"/>
                  </a:lnTo>
                  <a:close/>
                </a:path>
              </a:pathLst>
            </a:custGeom>
            <a:solidFill>
              <a:srgbClr val="CC804D"/>
            </a:solidFill>
            <a:ln w="9525">
              <a:noFill/>
              <a:round/>
              <a:headEnd/>
              <a:tailEnd/>
            </a:ln>
          </p:spPr>
          <p:txBody>
            <a:bodyPr/>
            <a:lstStyle/>
            <a:p>
              <a:endParaRPr lang="en-US"/>
            </a:p>
          </p:txBody>
        </p:sp>
        <p:sp>
          <p:nvSpPr>
            <p:cNvPr id="27870" name="Freeform 222"/>
            <p:cNvSpPr>
              <a:spLocks/>
            </p:cNvSpPr>
            <p:nvPr/>
          </p:nvSpPr>
          <p:spPr bwMode="auto">
            <a:xfrm>
              <a:off x="4765" y="2528"/>
              <a:ext cx="116" cy="148"/>
            </a:xfrm>
            <a:custGeom>
              <a:avLst/>
              <a:gdLst>
                <a:gd name="T0" fmla="*/ 68 w 68"/>
                <a:gd name="T1" fmla="*/ 35 h 87"/>
                <a:gd name="T2" fmla="*/ 63 w 68"/>
                <a:gd name="T3" fmla="*/ 67 h 87"/>
                <a:gd name="T4" fmla="*/ 55 w 68"/>
                <a:gd name="T5" fmla="*/ 64 h 87"/>
                <a:gd name="T6" fmla="*/ 45 w 68"/>
                <a:gd name="T7" fmla="*/ 87 h 87"/>
                <a:gd name="T8" fmla="*/ 10 w 68"/>
                <a:gd name="T9" fmla="*/ 64 h 87"/>
                <a:gd name="T10" fmla="*/ 0 w 68"/>
                <a:gd name="T11" fmla="*/ 30 h 87"/>
                <a:gd name="T12" fmla="*/ 7 w 68"/>
                <a:gd name="T13" fmla="*/ 0 h 87"/>
                <a:gd name="T14" fmla="*/ 55 w 68"/>
                <a:gd name="T15" fmla="*/ 2 h 87"/>
                <a:gd name="T16" fmla="*/ 68 w 68"/>
                <a:gd name="T17" fmla="*/ 35 h 87"/>
                <a:gd name="T18" fmla="*/ 68 w 68"/>
                <a:gd name="T19" fmla="*/ 35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7"/>
                <a:gd name="T32" fmla="*/ 68 w 6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7">
                  <a:moveTo>
                    <a:pt x="68" y="35"/>
                  </a:moveTo>
                  <a:lnTo>
                    <a:pt x="63" y="67"/>
                  </a:lnTo>
                  <a:lnTo>
                    <a:pt x="55" y="64"/>
                  </a:lnTo>
                  <a:lnTo>
                    <a:pt x="45" y="87"/>
                  </a:lnTo>
                  <a:lnTo>
                    <a:pt x="10" y="64"/>
                  </a:lnTo>
                  <a:lnTo>
                    <a:pt x="0" y="30"/>
                  </a:lnTo>
                  <a:lnTo>
                    <a:pt x="7" y="0"/>
                  </a:lnTo>
                  <a:lnTo>
                    <a:pt x="55" y="2"/>
                  </a:lnTo>
                  <a:lnTo>
                    <a:pt x="68" y="35"/>
                  </a:lnTo>
                  <a:close/>
                </a:path>
              </a:pathLst>
            </a:custGeom>
            <a:solidFill>
              <a:srgbClr val="BF6633"/>
            </a:solidFill>
            <a:ln w="9525">
              <a:noFill/>
              <a:round/>
              <a:headEnd/>
              <a:tailEnd/>
            </a:ln>
          </p:spPr>
          <p:txBody>
            <a:bodyPr/>
            <a:lstStyle/>
            <a:p>
              <a:endParaRPr lang="en-US"/>
            </a:p>
          </p:txBody>
        </p:sp>
        <p:sp>
          <p:nvSpPr>
            <p:cNvPr id="27871" name="Freeform 223"/>
            <p:cNvSpPr>
              <a:spLocks/>
            </p:cNvSpPr>
            <p:nvPr/>
          </p:nvSpPr>
          <p:spPr bwMode="auto">
            <a:xfrm>
              <a:off x="4837" y="2577"/>
              <a:ext cx="39" cy="51"/>
            </a:xfrm>
            <a:custGeom>
              <a:avLst/>
              <a:gdLst>
                <a:gd name="T0" fmla="*/ 23 w 23"/>
                <a:gd name="T1" fmla="*/ 21 h 30"/>
                <a:gd name="T2" fmla="*/ 0 w 23"/>
                <a:gd name="T3" fmla="*/ 0 h 30"/>
                <a:gd name="T4" fmla="*/ 0 w 23"/>
                <a:gd name="T5" fmla="*/ 11 h 30"/>
                <a:gd name="T6" fmla="*/ 23 w 23"/>
                <a:gd name="T7" fmla="*/ 30 h 30"/>
                <a:gd name="T8" fmla="*/ 23 w 23"/>
                <a:gd name="T9" fmla="*/ 21 h 30"/>
                <a:gd name="T10" fmla="*/ 23 w 23"/>
                <a:gd name="T11" fmla="*/ 21 h 30"/>
                <a:gd name="T12" fmla="*/ 0 60000 65536"/>
                <a:gd name="T13" fmla="*/ 0 60000 65536"/>
                <a:gd name="T14" fmla="*/ 0 60000 65536"/>
                <a:gd name="T15" fmla="*/ 0 60000 65536"/>
                <a:gd name="T16" fmla="*/ 0 60000 65536"/>
                <a:gd name="T17" fmla="*/ 0 60000 65536"/>
                <a:gd name="T18" fmla="*/ 0 w 23"/>
                <a:gd name="T19" fmla="*/ 0 h 30"/>
                <a:gd name="T20" fmla="*/ 23 w 2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3" h="30">
                  <a:moveTo>
                    <a:pt x="23" y="21"/>
                  </a:moveTo>
                  <a:lnTo>
                    <a:pt x="0" y="0"/>
                  </a:lnTo>
                  <a:lnTo>
                    <a:pt x="0" y="11"/>
                  </a:lnTo>
                  <a:lnTo>
                    <a:pt x="23" y="30"/>
                  </a:lnTo>
                  <a:lnTo>
                    <a:pt x="23" y="21"/>
                  </a:lnTo>
                  <a:close/>
                </a:path>
              </a:pathLst>
            </a:custGeom>
            <a:solidFill>
              <a:srgbClr val="8F2900"/>
            </a:solidFill>
            <a:ln w="9525">
              <a:noFill/>
              <a:round/>
              <a:headEnd/>
              <a:tailEnd/>
            </a:ln>
          </p:spPr>
          <p:txBody>
            <a:bodyPr/>
            <a:lstStyle/>
            <a:p>
              <a:endParaRPr lang="en-US"/>
            </a:p>
          </p:txBody>
        </p:sp>
        <p:sp>
          <p:nvSpPr>
            <p:cNvPr id="27872" name="Freeform 224"/>
            <p:cNvSpPr>
              <a:spLocks/>
            </p:cNvSpPr>
            <p:nvPr/>
          </p:nvSpPr>
          <p:spPr bwMode="auto">
            <a:xfrm>
              <a:off x="5642" y="2451"/>
              <a:ext cx="162" cy="171"/>
            </a:xfrm>
            <a:custGeom>
              <a:avLst/>
              <a:gdLst>
                <a:gd name="T0" fmla="*/ 0 w 95"/>
                <a:gd name="T1" fmla="*/ 55 h 100"/>
                <a:gd name="T2" fmla="*/ 15 w 95"/>
                <a:gd name="T3" fmla="*/ 25 h 100"/>
                <a:gd name="T4" fmla="*/ 15 w 95"/>
                <a:gd name="T5" fmla="*/ 24 h 100"/>
                <a:gd name="T6" fmla="*/ 18 w 95"/>
                <a:gd name="T7" fmla="*/ 19 h 100"/>
                <a:gd name="T8" fmla="*/ 25 w 95"/>
                <a:gd name="T9" fmla="*/ 12 h 100"/>
                <a:gd name="T10" fmla="*/ 31 w 95"/>
                <a:gd name="T11" fmla="*/ 9 h 100"/>
                <a:gd name="T12" fmla="*/ 40 w 95"/>
                <a:gd name="T13" fmla="*/ 2 h 100"/>
                <a:gd name="T14" fmla="*/ 53 w 95"/>
                <a:gd name="T15" fmla="*/ 0 h 100"/>
                <a:gd name="T16" fmla="*/ 65 w 95"/>
                <a:gd name="T17" fmla="*/ 2 h 100"/>
                <a:gd name="T18" fmla="*/ 80 w 95"/>
                <a:gd name="T19" fmla="*/ 10 h 100"/>
                <a:gd name="T20" fmla="*/ 90 w 95"/>
                <a:gd name="T21" fmla="*/ 20 h 100"/>
                <a:gd name="T22" fmla="*/ 95 w 95"/>
                <a:gd name="T23" fmla="*/ 32 h 100"/>
                <a:gd name="T24" fmla="*/ 95 w 95"/>
                <a:gd name="T25" fmla="*/ 44 h 100"/>
                <a:gd name="T26" fmla="*/ 95 w 95"/>
                <a:gd name="T27" fmla="*/ 55 h 100"/>
                <a:gd name="T28" fmla="*/ 90 w 95"/>
                <a:gd name="T29" fmla="*/ 64 h 100"/>
                <a:gd name="T30" fmla="*/ 86 w 95"/>
                <a:gd name="T31" fmla="*/ 72 h 100"/>
                <a:gd name="T32" fmla="*/ 81 w 95"/>
                <a:gd name="T33" fmla="*/ 77 h 100"/>
                <a:gd name="T34" fmla="*/ 81 w 95"/>
                <a:gd name="T35" fmla="*/ 80 h 100"/>
                <a:gd name="T36" fmla="*/ 78 w 95"/>
                <a:gd name="T37" fmla="*/ 87 h 100"/>
                <a:gd name="T38" fmla="*/ 0 w 95"/>
                <a:gd name="T39" fmla="*/ 100 h 100"/>
                <a:gd name="T40" fmla="*/ 8 w 95"/>
                <a:gd name="T41" fmla="*/ 57 h 100"/>
                <a:gd name="T42" fmla="*/ 0 w 95"/>
                <a:gd name="T43" fmla="*/ 55 h 100"/>
                <a:gd name="T44" fmla="*/ 0 w 95"/>
                <a:gd name="T45" fmla="*/ 55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
                <a:gd name="T70" fmla="*/ 0 h 100"/>
                <a:gd name="T71" fmla="*/ 95 w 95"/>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 h="100">
                  <a:moveTo>
                    <a:pt x="0" y="55"/>
                  </a:moveTo>
                  <a:lnTo>
                    <a:pt x="15" y="25"/>
                  </a:lnTo>
                  <a:lnTo>
                    <a:pt x="15" y="24"/>
                  </a:lnTo>
                  <a:lnTo>
                    <a:pt x="18" y="19"/>
                  </a:lnTo>
                  <a:lnTo>
                    <a:pt x="25" y="12"/>
                  </a:lnTo>
                  <a:lnTo>
                    <a:pt x="31" y="9"/>
                  </a:lnTo>
                  <a:lnTo>
                    <a:pt x="40" y="2"/>
                  </a:lnTo>
                  <a:lnTo>
                    <a:pt x="53" y="0"/>
                  </a:lnTo>
                  <a:lnTo>
                    <a:pt x="65" y="2"/>
                  </a:lnTo>
                  <a:lnTo>
                    <a:pt x="80" y="10"/>
                  </a:lnTo>
                  <a:lnTo>
                    <a:pt x="90" y="20"/>
                  </a:lnTo>
                  <a:lnTo>
                    <a:pt x="95" y="32"/>
                  </a:lnTo>
                  <a:lnTo>
                    <a:pt x="95" y="44"/>
                  </a:lnTo>
                  <a:lnTo>
                    <a:pt x="95" y="55"/>
                  </a:lnTo>
                  <a:lnTo>
                    <a:pt x="90" y="64"/>
                  </a:lnTo>
                  <a:lnTo>
                    <a:pt x="86" y="72"/>
                  </a:lnTo>
                  <a:lnTo>
                    <a:pt x="81" y="77"/>
                  </a:lnTo>
                  <a:lnTo>
                    <a:pt x="81" y="80"/>
                  </a:lnTo>
                  <a:lnTo>
                    <a:pt x="78" y="87"/>
                  </a:lnTo>
                  <a:lnTo>
                    <a:pt x="0" y="100"/>
                  </a:lnTo>
                  <a:lnTo>
                    <a:pt x="8" y="57"/>
                  </a:lnTo>
                  <a:lnTo>
                    <a:pt x="0" y="55"/>
                  </a:lnTo>
                  <a:close/>
                </a:path>
              </a:pathLst>
            </a:custGeom>
            <a:solidFill>
              <a:srgbClr val="FFE6B3"/>
            </a:solidFill>
            <a:ln w="9525">
              <a:noFill/>
              <a:round/>
              <a:headEnd/>
              <a:tailEnd/>
            </a:ln>
          </p:spPr>
          <p:txBody>
            <a:bodyPr/>
            <a:lstStyle/>
            <a:p>
              <a:endParaRPr lang="en-US"/>
            </a:p>
          </p:txBody>
        </p:sp>
        <p:sp>
          <p:nvSpPr>
            <p:cNvPr id="27873" name="Freeform 225"/>
            <p:cNvSpPr>
              <a:spLocks/>
            </p:cNvSpPr>
            <p:nvPr/>
          </p:nvSpPr>
          <p:spPr bwMode="auto">
            <a:xfrm>
              <a:off x="987" y="2680"/>
              <a:ext cx="140" cy="409"/>
            </a:xfrm>
            <a:custGeom>
              <a:avLst/>
              <a:gdLst>
                <a:gd name="T0" fmla="*/ 0 w 82"/>
                <a:gd name="T1" fmla="*/ 42 h 240"/>
                <a:gd name="T2" fmla="*/ 27 w 82"/>
                <a:gd name="T3" fmla="*/ 0 h 240"/>
                <a:gd name="T4" fmla="*/ 50 w 82"/>
                <a:gd name="T5" fmla="*/ 10 h 240"/>
                <a:gd name="T6" fmla="*/ 65 w 82"/>
                <a:gd name="T7" fmla="*/ 33 h 240"/>
                <a:gd name="T8" fmla="*/ 82 w 82"/>
                <a:gd name="T9" fmla="*/ 112 h 240"/>
                <a:gd name="T10" fmla="*/ 74 w 82"/>
                <a:gd name="T11" fmla="*/ 160 h 240"/>
                <a:gd name="T12" fmla="*/ 47 w 82"/>
                <a:gd name="T13" fmla="*/ 212 h 240"/>
                <a:gd name="T14" fmla="*/ 22 w 82"/>
                <a:gd name="T15" fmla="*/ 240 h 240"/>
                <a:gd name="T16" fmla="*/ 12 w 82"/>
                <a:gd name="T17" fmla="*/ 230 h 240"/>
                <a:gd name="T18" fmla="*/ 39 w 82"/>
                <a:gd name="T19" fmla="*/ 145 h 240"/>
                <a:gd name="T20" fmla="*/ 0 w 82"/>
                <a:gd name="T21" fmla="*/ 42 h 240"/>
                <a:gd name="T22" fmla="*/ 0 w 82"/>
                <a:gd name="T23" fmla="*/ 42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40"/>
                <a:gd name="T38" fmla="*/ 82 w 82"/>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40">
                  <a:moveTo>
                    <a:pt x="0" y="42"/>
                  </a:moveTo>
                  <a:lnTo>
                    <a:pt x="27" y="0"/>
                  </a:lnTo>
                  <a:lnTo>
                    <a:pt x="50" y="10"/>
                  </a:lnTo>
                  <a:lnTo>
                    <a:pt x="65" y="33"/>
                  </a:lnTo>
                  <a:lnTo>
                    <a:pt x="82" y="112"/>
                  </a:lnTo>
                  <a:lnTo>
                    <a:pt x="74" y="160"/>
                  </a:lnTo>
                  <a:lnTo>
                    <a:pt x="47" y="212"/>
                  </a:lnTo>
                  <a:lnTo>
                    <a:pt x="22" y="240"/>
                  </a:lnTo>
                  <a:lnTo>
                    <a:pt x="12" y="230"/>
                  </a:lnTo>
                  <a:lnTo>
                    <a:pt x="39" y="145"/>
                  </a:lnTo>
                  <a:lnTo>
                    <a:pt x="0" y="42"/>
                  </a:lnTo>
                  <a:close/>
                </a:path>
              </a:pathLst>
            </a:custGeom>
            <a:solidFill>
              <a:srgbClr val="9454AD"/>
            </a:solidFill>
            <a:ln w="9525">
              <a:noFill/>
              <a:round/>
              <a:headEnd/>
              <a:tailEnd/>
            </a:ln>
          </p:spPr>
          <p:txBody>
            <a:bodyPr/>
            <a:lstStyle/>
            <a:p>
              <a:endParaRPr lang="en-US"/>
            </a:p>
          </p:txBody>
        </p:sp>
        <p:sp>
          <p:nvSpPr>
            <p:cNvPr id="27874" name="Freeform 226"/>
            <p:cNvSpPr>
              <a:spLocks/>
            </p:cNvSpPr>
            <p:nvPr/>
          </p:nvSpPr>
          <p:spPr bwMode="auto">
            <a:xfrm>
              <a:off x="985" y="2751"/>
              <a:ext cx="79" cy="333"/>
            </a:xfrm>
            <a:custGeom>
              <a:avLst/>
              <a:gdLst>
                <a:gd name="T0" fmla="*/ 1 w 46"/>
                <a:gd name="T1" fmla="*/ 33 h 195"/>
                <a:gd name="T2" fmla="*/ 35 w 46"/>
                <a:gd name="T3" fmla="*/ 103 h 195"/>
                <a:gd name="T4" fmla="*/ 0 w 46"/>
                <a:gd name="T5" fmla="*/ 195 h 195"/>
                <a:gd name="T6" fmla="*/ 13 w 46"/>
                <a:gd name="T7" fmla="*/ 190 h 195"/>
                <a:gd name="T8" fmla="*/ 40 w 46"/>
                <a:gd name="T9" fmla="*/ 140 h 195"/>
                <a:gd name="T10" fmla="*/ 36 w 46"/>
                <a:gd name="T11" fmla="*/ 125 h 195"/>
                <a:gd name="T12" fmla="*/ 46 w 46"/>
                <a:gd name="T13" fmla="*/ 106 h 195"/>
                <a:gd name="T14" fmla="*/ 41 w 46"/>
                <a:gd name="T15" fmla="*/ 61 h 195"/>
                <a:gd name="T16" fmla="*/ 30 w 46"/>
                <a:gd name="T17" fmla="*/ 56 h 195"/>
                <a:gd name="T18" fmla="*/ 1 w 46"/>
                <a:gd name="T19" fmla="*/ 0 h 195"/>
                <a:gd name="T20" fmla="*/ 1 w 46"/>
                <a:gd name="T21" fmla="*/ 33 h 195"/>
                <a:gd name="T22" fmla="*/ 1 w 46"/>
                <a:gd name="T23" fmla="*/ 33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95"/>
                <a:gd name="T38" fmla="*/ 46 w 46"/>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95">
                  <a:moveTo>
                    <a:pt x="1" y="33"/>
                  </a:moveTo>
                  <a:lnTo>
                    <a:pt x="35" y="103"/>
                  </a:lnTo>
                  <a:lnTo>
                    <a:pt x="0" y="195"/>
                  </a:lnTo>
                  <a:lnTo>
                    <a:pt x="13" y="190"/>
                  </a:lnTo>
                  <a:lnTo>
                    <a:pt x="40" y="140"/>
                  </a:lnTo>
                  <a:lnTo>
                    <a:pt x="36" y="125"/>
                  </a:lnTo>
                  <a:lnTo>
                    <a:pt x="46" y="106"/>
                  </a:lnTo>
                  <a:lnTo>
                    <a:pt x="41" y="61"/>
                  </a:lnTo>
                  <a:lnTo>
                    <a:pt x="30" y="56"/>
                  </a:lnTo>
                  <a:lnTo>
                    <a:pt x="1" y="0"/>
                  </a:lnTo>
                  <a:lnTo>
                    <a:pt x="1" y="33"/>
                  </a:lnTo>
                  <a:close/>
                </a:path>
              </a:pathLst>
            </a:custGeom>
            <a:solidFill>
              <a:srgbClr val="A86EC9"/>
            </a:solidFill>
            <a:ln w="9525">
              <a:noFill/>
              <a:round/>
              <a:headEnd/>
              <a:tailEnd/>
            </a:ln>
          </p:spPr>
          <p:txBody>
            <a:bodyPr/>
            <a:lstStyle/>
            <a:p>
              <a:endParaRPr lang="en-US"/>
            </a:p>
          </p:txBody>
        </p:sp>
        <p:sp>
          <p:nvSpPr>
            <p:cNvPr id="27875" name="Freeform 227"/>
            <p:cNvSpPr>
              <a:spLocks/>
            </p:cNvSpPr>
            <p:nvPr/>
          </p:nvSpPr>
          <p:spPr bwMode="auto">
            <a:xfrm>
              <a:off x="1025" y="2663"/>
              <a:ext cx="102" cy="440"/>
            </a:xfrm>
            <a:custGeom>
              <a:avLst/>
              <a:gdLst>
                <a:gd name="T0" fmla="*/ 28 w 60"/>
                <a:gd name="T1" fmla="*/ 0 h 258"/>
                <a:gd name="T2" fmla="*/ 28 w 60"/>
                <a:gd name="T3" fmla="*/ 3 h 258"/>
                <a:gd name="T4" fmla="*/ 35 w 60"/>
                <a:gd name="T5" fmla="*/ 13 h 258"/>
                <a:gd name="T6" fmla="*/ 37 w 60"/>
                <a:gd name="T7" fmla="*/ 20 h 258"/>
                <a:gd name="T8" fmla="*/ 40 w 60"/>
                <a:gd name="T9" fmla="*/ 28 h 258"/>
                <a:gd name="T10" fmla="*/ 45 w 60"/>
                <a:gd name="T11" fmla="*/ 37 h 258"/>
                <a:gd name="T12" fmla="*/ 48 w 60"/>
                <a:gd name="T13" fmla="*/ 50 h 258"/>
                <a:gd name="T14" fmla="*/ 52 w 60"/>
                <a:gd name="T15" fmla="*/ 60 h 258"/>
                <a:gd name="T16" fmla="*/ 53 w 60"/>
                <a:gd name="T17" fmla="*/ 73 h 258"/>
                <a:gd name="T18" fmla="*/ 57 w 60"/>
                <a:gd name="T19" fmla="*/ 85 h 258"/>
                <a:gd name="T20" fmla="*/ 60 w 60"/>
                <a:gd name="T21" fmla="*/ 98 h 258"/>
                <a:gd name="T22" fmla="*/ 60 w 60"/>
                <a:gd name="T23" fmla="*/ 108 h 258"/>
                <a:gd name="T24" fmla="*/ 60 w 60"/>
                <a:gd name="T25" fmla="*/ 122 h 258"/>
                <a:gd name="T26" fmla="*/ 60 w 60"/>
                <a:gd name="T27" fmla="*/ 133 h 258"/>
                <a:gd name="T28" fmla="*/ 60 w 60"/>
                <a:gd name="T29" fmla="*/ 147 h 258"/>
                <a:gd name="T30" fmla="*/ 55 w 60"/>
                <a:gd name="T31" fmla="*/ 155 h 258"/>
                <a:gd name="T32" fmla="*/ 53 w 60"/>
                <a:gd name="T33" fmla="*/ 167 h 258"/>
                <a:gd name="T34" fmla="*/ 48 w 60"/>
                <a:gd name="T35" fmla="*/ 177 h 258"/>
                <a:gd name="T36" fmla="*/ 45 w 60"/>
                <a:gd name="T37" fmla="*/ 187 h 258"/>
                <a:gd name="T38" fmla="*/ 42 w 60"/>
                <a:gd name="T39" fmla="*/ 197 h 258"/>
                <a:gd name="T40" fmla="*/ 37 w 60"/>
                <a:gd name="T41" fmla="*/ 207 h 258"/>
                <a:gd name="T42" fmla="*/ 33 w 60"/>
                <a:gd name="T43" fmla="*/ 215 h 258"/>
                <a:gd name="T44" fmla="*/ 28 w 60"/>
                <a:gd name="T45" fmla="*/ 225 h 258"/>
                <a:gd name="T46" fmla="*/ 20 w 60"/>
                <a:gd name="T47" fmla="*/ 237 h 258"/>
                <a:gd name="T48" fmla="*/ 13 w 60"/>
                <a:gd name="T49" fmla="*/ 250 h 258"/>
                <a:gd name="T50" fmla="*/ 7 w 60"/>
                <a:gd name="T51" fmla="*/ 257 h 258"/>
                <a:gd name="T52" fmla="*/ 7 w 60"/>
                <a:gd name="T53" fmla="*/ 258 h 258"/>
                <a:gd name="T54" fmla="*/ 0 w 60"/>
                <a:gd name="T55" fmla="*/ 250 h 258"/>
                <a:gd name="T56" fmla="*/ 37 w 60"/>
                <a:gd name="T57" fmla="*/ 180 h 258"/>
                <a:gd name="T58" fmla="*/ 55 w 60"/>
                <a:gd name="T59" fmla="*/ 123 h 258"/>
                <a:gd name="T60" fmla="*/ 37 w 60"/>
                <a:gd name="T61" fmla="*/ 77 h 258"/>
                <a:gd name="T62" fmla="*/ 37 w 60"/>
                <a:gd name="T63" fmla="*/ 43 h 258"/>
                <a:gd name="T64" fmla="*/ 5 w 60"/>
                <a:gd name="T65" fmla="*/ 10 h 258"/>
                <a:gd name="T66" fmla="*/ 28 w 60"/>
                <a:gd name="T67" fmla="*/ 0 h 258"/>
                <a:gd name="T68" fmla="*/ 28 w 60"/>
                <a:gd name="T69" fmla="*/ 0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
                <a:gd name="T106" fmla="*/ 0 h 258"/>
                <a:gd name="T107" fmla="*/ 60 w 60"/>
                <a:gd name="T108" fmla="*/ 258 h 2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 h="258">
                  <a:moveTo>
                    <a:pt x="28" y="0"/>
                  </a:moveTo>
                  <a:lnTo>
                    <a:pt x="28" y="3"/>
                  </a:lnTo>
                  <a:lnTo>
                    <a:pt x="35" y="13"/>
                  </a:lnTo>
                  <a:lnTo>
                    <a:pt x="37" y="20"/>
                  </a:lnTo>
                  <a:lnTo>
                    <a:pt x="40" y="28"/>
                  </a:lnTo>
                  <a:lnTo>
                    <a:pt x="45" y="37"/>
                  </a:lnTo>
                  <a:lnTo>
                    <a:pt x="48" y="50"/>
                  </a:lnTo>
                  <a:lnTo>
                    <a:pt x="52" y="60"/>
                  </a:lnTo>
                  <a:lnTo>
                    <a:pt x="53" y="73"/>
                  </a:lnTo>
                  <a:lnTo>
                    <a:pt x="57" y="85"/>
                  </a:lnTo>
                  <a:lnTo>
                    <a:pt x="60" y="98"/>
                  </a:lnTo>
                  <a:lnTo>
                    <a:pt x="60" y="108"/>
                  </a:lnTo>
                  <a:lnTo>
                    <a:pt x="60" y="122"/>
                  </a:lnTo>
                  <a:lnTo>
                    <a:pt x="60" y="133"/>
                  </a:lnTo>
                  <a:lnTo>
                    <a:pt x="60" y="147"/>
                  </a:lnTo>
                  <a:lnTo>
                    <a:pt x="55" y="155"/>
                  </a:lnTo>
                  <a:lnTo>
                    <a:pt x="53" y="167"/>
                  </a:lnTo>
                  <a:lnTo>
                    <a:pt x="48" y="177"/>
                  </a:lnTo>
                  <a:lnTo>
                    <a:pt x="45" y="187"/>
                  </a:lnTo>
                  <a:lnTo>
                    <a:pt x="42" y="197"/>
                  </a:lnTo>
                  <a:lnTo>
                    <a:pt x="37" y="207"/>
                  </a:lnTo>
                  <a:lnTo>
                    <a:pt x="33" y="215"/>
                  </a:lnTo>
                  <a:lnTo>
                    <a:pt x="28" y="225"/>
                  </a:lnTo>
                  <a:lnTo>
                    <a:pt x="20" y="237"/>
                  </a:lnTo>
                  <a:lnTo>
                    <a:pt x="13" y="250"/>
                  </a:lnTo>
                  <a:lnTo>
                    <a:pt x="7" y="257"/>
                  </a:lnTo>
                  <a:lnTo>
                    <a:pt x="7" y="258"/>
                  </a:lnTo>
                  <a:lnTo>
                    <a:pt x="0" y="250"/>
                  </a:lnTo>
                  <a:lnTo>
                    <a:pt x="37" y="180"/>
                  </a:lnTo>
                  <a:lnTo>
                    <a:pt x="55" y="123"/>
                  </a:lnTo>
                  <a:lnTo>
                    <a:pt x="37" y="77"/>
                  </a:lnTo>
                  <a:lnTo>
                    <a:pt x="37" y="43"/>
                  </a:lnTo>
                  <a:lnTo>
                    <a:pt x="5" y="10"/>
                  </a:lnTo>
                  <a:lnTo>
                    <a:pt x="28" y="0"/>
                  </a:lnTo>
                  <a:close/>
                </a:path>
              </a:pathLst>
            </a:custGeom>
            <a:solidFill>
              <a:srgbClr val="824094"/>
            </a:solidFill>
            <a:ln w="9525">
              <a:noFill/>
              <a:round/>
              <a:headEnd/>
              <a:tailEnd/>
            </a:ln>
          </p:spPr>
          <p:txBody>
            <a:bodyPr/>
            <a:lstStyle/>
            <a:p>
              <a:endParaRPr lang="en-US"/>
            </a:p>
          </p:txBody>
        </p:sp>
        <p:sp>
          <p:nvSpPr>
            <p:cNvPr id="27876" name="Freeform 228"/>
            <p:cNvSpPr>
              <a:spLocks/>
            </p:cNvSpPr>
            <p:nvPr/>
          </p:nvSpPr>
          <p:spPr bwMode="auto">
            <a:xfrm>
              <a:off x="832" y="2514"/>
              <a:ext cx="136" cy="106"/>
            </a:xfrm>
            <a:custGeom>
              <a:avLst/>
              <a:gdLst>
                <a:gd name="T0" fmla="*/ 0 w 80"/>
                <a:gd name="T1" fmla="*/ 30 h 62"/>
                <a:gd name="T2" fmla="*/ 16 w 80"/>
                <a:gd name="T3" fmla="*/ 12 h 62"/>
                <a:gd name="T4" fmla="*/ 16 w 80"/>
                <a:gd name="T5" fmla="*/ 10 h 62"/>
                <a:gd name="T6" fmla="*/ 23 w 80"/>
                <a:gd name="T7" fmla="*/ 7 h 62"/>
                <a:gd name="T8" fmla="*/ 28 w 80"/>
                <a:gd name="T9" fmla="*/ 3 h 62"/>
                <a:gd name="T10" fmla="*/ 36 w 80"/>
                <a:gd name="T11" fmla="*/ 3 h 62"/>
                <a:gd name="T12" fmla="*/ 45 w 80"/>
                <a:gd name="T13" fmla="*/ 0 h 62"/>
                <a:gd name="T14" fmla="*/ 55 w 80"/>
                <a:gd name="T15" fmla="*/ 2 h 62"/>
                <a:gd name="T16" fmla="*/ 63 w 80"/>
                <a:gd name="T17" fmla="*/ 3 h 62"/>
                <a:gd name="T18" fmla="*/ 71 w 80"/>
                <a:gd name="T19" fmla="*/ 12 h 62"/>
                <a:gd name="T20" fmla="*/ 78 w 80"/>
                <a:gd name="T21" fmla="*/ 18 h 62"/>
                <a:gd name="T22" fmla="*/ 80 w 80"/>
                <a:gd name="T23" fmla="*/ 28 h 62"/>
                <a:gd name="T24" fmla="*/ 80 w 80"/>
                <a:gd name="T25" fmla="*/ 37 h 62"/>
                <a:gd name="T26" fmla="*/ 80 w 80"/>
                <a:gd name="T27" fmla="*/ 45 h 62"/>
                <a:gd name="T28" fmla="*/ 75 w 80"/>
                <a:gd name="T29" fmla="*/ 57 h 62"/>
                <a:gd name="T30" fmla="*/ 73 w 80"/>
                <a:gd name="T31" fmla="*/ 62 h 62"/>
                <a:gd name="T32" fmla="*/ 63 w 80"/>
                <a:gd name="T33" fmla="*/ 58 h 62"/>
                <a:gd name="T34" fmla="*/ 63 w 80"/>
                <a:gd name="T35" fmla="*/ 53 h 62"/>
                <a:gd name="T36" fmla="*/ 65 w 80"/>
                <a:gd name="T37" fmla="*/ 48 h 62"/>
                <a:gd name="T38" fmla="*/ 65 w 80"/>
                <a:gd name="T39" fmla="*/ 42 h 62"/>
                <a:gd name="T40" fmla="*/ 61 w 80"/>
                <a:gd name="T41" fmla="*/ 38 h 62"/>
                <a:gd name="T42" fmla="*/ 55 w 80"/>
                <a:gd name="T43" fmla="*/ 37 h 62"/>
                <a:gd name="T44" fmla="*/ 51 w 80"/>
                <a:gd name="T45" fmla="*/ 40 h 62"/>
                <a:gd name="T46" fmla="*/ 50 w 80"/>
                <a:gd name="T47" fmla="*/ 42 h 62"/>
                <a:gd name="T48" fmla="*/ 50 w 80"/>
                <a:gd name="T49" fmla="*/ 43 h 62"/>
                <a:gd name="T50" fmla="*/ 38 w 80"/>
                <a:gd name="T51" fmla="*/ 25 h 62"/>
                <a:gd name="T52" fmla="*/ 0 w 80"/>
                <a:gd name="T53" fmla="*/ 30 h 62"/>
                <a:gd name="T54" fmla="*/ 0 w 80"/>
                <a:gd name="T55" fmla="*/ 3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62"/>
                <a:gd name="T86" fmla="*/ 80 w 80"/>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62">
                  <a:moveTo>
                    <a:pt x="0" y="30"/>
                  </a:moveTo>
                  <a:lnTo>
                    <a:pt x="16" y="12"/>
                  </a:lnTo>
                  <a:lnTo>
                    <a:pt x="16" y="10"/>
                  </a:lnTo>
                  <a:lnTo>
                    <a:pt x="23" y="7"/>
                  </a:lnTo>
                  <a:lnTo>
                    <a:pt x="28" y="3"/>
                  </a:lnTo>
                  <a:lnTo>
                    <a:pt x="36" y="3"/>
                  </a:lnTo>
                  <a:lnTo>
                    <a:pt x="45" y="0"/>
                  </a:lnTo>
                  <a:lnTo>
                    <a:pt x="55" y="2"/>
                  </a:lnTo>
                  <a:lnTo>
                    <a:pt x="63" y="3"/>
                  </a:lnTo>
                  <a:lnTo>
                    <a:pt x="71" y="12"/>
                  </a:lnTo>
                  <a:lnTo>
                    <a:pt x="78" y="18"/>
                  </a:lnTo>
                  <a:lnTo>
                    <a:pt x="80" y="28"/>
                  </a:lnTo>
                  <a:lnTo>
                    <a:pt x="80" y="37"/>
                  </a:lnTo>
                  <a:lnTo>
                    <a:pt x="80" y="45"/>
                  </a:lnTo>
                  <a:lnTo>
                    <a:pt x="75" y="57"/>
                  </a:lnTo>
                  <a:lnTo>
                    <a:pt x="73" y="62"/>
                  </a:lnTo>
                  <a:lnTo>
                    <a:pt x="63" y="58"/>
                  </a:lnTo>
                  <a:lnTo>
                    <a:pt x="63" y="53"/>
                  </a:lnTo>
                  <a:lnTo>
                    <a:pt x="65" y="48"/>
                  </a:lnTo>
                  <a:lnTo>
                    <a:pt x="65" y="42"/>
                  </a:lnTo>
                  <a:lnTo>
                    <a:pt x="61" y="38"/>
                  </a:lnTo>
                  <a:lnTo>
                    <a:pt x="55" y="37"/>
                  </a:lnTo>
                  <a:lnTo>
                    <a:pt x="51" y="40"/>
                  </a:lnTo>
                  <a:lnTo>
                    <a:pt x="50" y="42"/>
                  </a:lnTo>
                  <a:lnTo>
                    <a:pt x="50" y="43"/>
                  </a:lnTo>
                  <a:lnTo>
                    <a:pt x="38" y="25"/>
                  </a:lnTo>
                  <a:lnTo>
                    <a:pt x="0" y="30"/>
                  </a:lnTo>
                  <a:close/>
                </a:path>
              </a:pathLst>
            </a:custGeom>
            <a:solidFill>
              <a:srgbClr val="9454AD"/>
            </a:solidFill>
            <a:ln w="9525">
              <a:noFill/>
              <a:round/>
              <a:headEnd/>
              <a:tailEnd/>
            </a:ln>
          </p:spPr>
          <p:txBody>
            <a:bodyPr/>
            <a:lstStyle/>
            <a:p>
              <a:endParaRPr lang="en-US"/>
            </a:p>
          </p:txBody>
        </p:sp>
        <p:sp>
          <p:nvSpPr>
            <p:cNvPr id="27877" name="Freeform 229"/>
            <p:cNvSpPr>
              <a:spLocks/>
            </p:cNvSpPr>
            <p:nvPr/>
          </p:nvSpPr>
          <p:spPr bwMode="auto">
            <a:xfrm>
              <a:off x="4944" y="2949"/>
              <a:ext cx="94" cy="137"/>
            </a:xfrm>
            <a:custGeom>
              <a:avLst/>
              <a:gdLst>
                <a:gd name="T0" fmla="*/ 33 w 55"/>
                <a:gd name="T1" fmla="*/ 80 h 80"/>
                <a:gd name="T2" fmla="*/ 27 w 55"/>
                <a:gd name="T3" fmla="*/ 75 h 80"/>
                <a:gd name="T4" fmla="*/ 15 w 55"/>
                <a:gd name="T5" fmla="*/ 67 h 80"/>
                <a:gd name="T6" fmla="*/ 8 w 55"/>
                <a:gd name="T7" fmla="*/ 60 h 80"/>
                <a:gd name="T8" fmla="*/ 5 w 55"/>
                <a:gd name="T9" fmla="*/ 52 h 80"/>
                <a:gd name="T10" fmla="*/ 0 w 55"/>
                <a:gd name="T11" fmla="*/ 42 h 80"/>
                <a:gd name="T12" fmla="*/ 2 w 55"/>
                <a:gd name="T13" fmla="*/ 34 h 80"/>
                <a:gd name="T14" fmla="*/ 5 w 55"/>
                <a:gd name="T15" fmla="*/ 20 h 80"/>
                <a:gd name="T16" fmla="*/ 10 w 55"/>
                <a:gd name="T17" fmla="*/ 14 h 80"/>
                <a:gd name="T18" fmla="*/ 18 w 55"/>
                <a:gd name="T19" fmla="*/ 7 h 80"/>
                <a:gd name="T20" fmla="*/ 27 w 55"/>
                <a:gd name="T21" fmla="*/ 4 h 80"/>
                <a:gd name="T22" fmla="*/ 33 w 55"/>
                <a:gd name="T23" fmla="*/ 0 h 80"/>
                <a:gd name="T24" fmla="*/ 42 w 55"/>
                <a:gd name="T25" fmla="*/ 0 h 80"/>
                <a:gd name="T26" fmla="*/ 47 w 55"/>
                <a:gd name="T27" fmla="*/ 0 h 80"/>
                <a:gd name="T28" fmla="*/ 48 w 55"/>
                <a:gd name="T29" fmla="*/ 0 h 80"/>
                <a:gd name="T30" fmla="*/ 42 w 55"/>
                <a:gd name="T31" fmla="*/ 19 h 80"/>
                <a:gd name="T32" fmla="*/ 55 w 55"/>
                <a:gd name="T33" fmla="*/ 39 h 80"/>
                <a:gd name="T34" fmla="*/ 50 w 55"/>
                <a:gd name="T35" fmla="*/ 37 h 80"/>
                <a:gd name="T36" fmla="*/ 45 w 55"/>
                <a:gd name="T37" fmla="*/ 37 h 80"/>
                <a:gd name="T38" fmla="*/ 40 w 55"/>
                <a:gd name="T39" fmla="*/ 39 h 80"/>
                <a:gd name="T40" fmla="*/ 38 w 55"/>
                <a:gd name="T41" fmla="*/ 47 h 80"/>
                <a:gd name="T42" fmla="*/ 40 w 55"/>
                <a:gd name="T43" fmla="*/ 52 h 80"/>
                <a:gd name="T44" fmla="*/ 47 w 55"/>
                <a:gd name="T45" fmla="*/ 55 h 80"/>
                <a:gd name="T46" fmla="*/ 50 w 55"/>
                <a:gd name="T47" fmla="*/ 55 h 80"/>
                <a:gd name="T48" fmla="*/ 53 w 55"/>
                <a:gd name="T49" fmla="*/ 55 h 80"/>
                <a:gd name="T50" fmla="*/ 33 w 55"/>
                <a:gd name="T51" fmla="*/ 80 h 80"/>
                <a:gd name="T52" fmla="*/ 33 w 55"/>
                <a:gd name="T53" fmla="*/ 80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80"/>
                <a:gd name="T83" fmla="*/ 55 w 55"/>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80">
                  <a:moveTo>
                    <a:pt x="33" y="80"/>
                  </a:moveTo>
                  <a:lnTo>
                    <a:pt x="27" y="75"/>
                  </a:lnTo>
                  <a:lnTo>
                    <a:pt x="15" y="67"/>
                  </a:lnTo>
                  <a:lnTo>
                    <a:pt x="8" y="60"/>
                  </a:lnTo>
                  <a:lnTo>
                    <a:pt x="5" y="52"/>
                  </a:lnTo>
                  <a:lnTo>
                    <a:pt x="0" y="42"/>
                  </a:lnTo>
                  <a:lnTo>
                    <a:pt x="2" y="34"/>
                  </a:lnTo>
                  <a:lnTo>
                    <a:pt x="5" y="20"/>
                  </a:lnTo>
                  <a:lnTo>
                    <a:pt x="10" y="14"/>
                  </a:lnTo>
                  <a:lnTo>
                    <a:pt x="18" y="7"/>
                  </a:lnTo>
                  <a:lnTo>
                    <a:pt x="27" y="4"/>
                  </a:lnTo>
                  <a:lnTo>
                    <a:pt x="33" y="0"/>
                  </a:lnTo>
                  <a:lnTo>
                    <a:pt x="42" y="0"/>
                  </a:lnTo>
                  <a:lnTo>
                    <a:pt x="47" y="0"/>
                  </a:lnTo>
                  <a:lnTo>
                    <a:pt x="48" y="0"/>
                  </a:lnTo>
                  <a:lnTo>
                    <a:pt x="42" y="19"/>
                  </a:lnTo>
                  <a:lnTo>
                    <a:pt x="55" y="39"/>
                  </a:lnTo>
                  <a:lnTo>
                    <a:pt x="50" y="37"/>
                  </a:lnTo>
                  <a:lnTo>
                    <a:pt x="45" y="37"/>
                  </a:lnTo>
                  <a:lnTo>
                    <a:pt x="40" y="39"/>
                  </a:lnTo>
                  <a:lnTo>
                    <a:pt x="38" y="47"/>
                  </a:lnTo>
                  <a:lnTo>
                    <a:pt x="40" y="52"/>
                  </a:lnTo>
                  <a:lnTo>
                    <a:pt x="47" y="55"/>
                  </a:lnTo>
                  <a:lnTo>
                    <a:pt x="50" y="55"/>
                  </a:lnTo>
                  <a:lnTo>
                    <a:pt x="53" y="55"/>
                  </a:lnTo>
                  <a:lnTo>
                    <a:pt x="33" y="80"/>
                  </a:lnTo>
                  <a:close/>
                </a:path>
              </a:pathLst>
            </a:custGeom>
            <a:solidFill>
              <a:srgbClr val="000000"/>
            </a:solidFill>
            <a:ln w="9525">
              <a:noFill/>
              <a:round/>
              <a:headEnd/>
              <a:tailEnd/>
            </a:ln>
          </p:spPr>
          <p:txBody>
            <a:bodyPr/>
            <a:lstStyle/>
            <a:p>
              <a:endParaRPr lang="en-US"/>
            </a:p>
          </p:txBody>
        </p:sp>
        <p:sp>
          <p:nvSpPr>
            <p:cNvPr id="27878" name="Freeform 230"/>
            <p:cNvSpPr>
              <a:spLocks/>
            </p:cNvSpPr>
            <p:nvPr/>
          </p:nvSpPr>
          <p:spPr bwMode="auto">
            <a:xfrm>
              <a:off x="4753" y="2494"/>
              <a:ext cx="131" cy="105"/>
            </a:xfrm>
            <a:custGeom>
              <a:avLst/>
              <a:gdLst>
                <a:gd name="T0" fmla="*/ 77 w 77"/>
                <a:gd name="T1" fmla="*/ 62 h 62"/>
                <a:gd name="T2" fmla="*/ 55 w 77"/>
                <a:gd name="T3" fmla="*/ 42 h 62"/>
                <a:gd name="T4" fmla="*/ 32 w 77"/>
                <a:gd name="T5" fmla="*/ 50 h 62"/>
                <a:gd name="T6" fmla="*/ 32 w 77"/>
                <a:gd name="T7" fmla="*/ 47 h 62"/>
                <a:gd name="T8" fmla="*/ 32 w 77"/>
                <a:gd name="T9" fmla="*/ 40 h 62"/>
                <a:gd name="T10" fmla="*/ 27 w 77"/>
                <a:gd name="T11" fmla="*/ 35 h 62"/>
                <a:gd name="T12" fmla="*/ 20 w 77"/>
                <a:gd name="T13" fmla="*/ 39 h 62"/>
                <a:gd name="T14" fmla="*/ 12 w 77"/>
                <a:gd name="T15" fmla="*/ 42 h 62"/>
                <a:gd name="T16" fmla="*/ 12 w 77"/>
                <a:gd name="T17" fmla="*/ 47 h 62"/>
                <a:gd name="T18" fmla="*/ 15 w 77"/>
                <a:gd name="T19" fmla="*/ 49 h 62"/>
                <a:gd name="T20" fmla="*/ 17 w 77"/>
                <a:gd name="T21" fmla="*/ 52 h 62"/>
                <a:gd name="T22" fmla="*/ 5 w 77"/>
                <a:gd name="T23" fmla="*/ 55 h 62"/>
                <a:gd name="T24" fmla="*/ 4 w 77"/>
                <a:gd name="T25" fmla="*/ 52 h 62"/>
                <a:gd name="T26" fmla="*/ 2 w 77"/>
                <a:gd name="T27" fmla="*/ 47 h 62"/>
                <a:gd name="T28" fmla="*/ 0 w 77"/>
                <a:gd name="T29" fmla="*/ 39 h 62"/>
                <a:gd name="T30" fmla="*/ 0 w 77"/>
                <a:gd name="T31" fmla="*/ 30 h 62"/>
                <a:gd name="T32" fmla="*/ 0 w 77"/>
                <a:gd name="T33" fmla="*/ 20 h 62"/>
                <a:gd name="T34" fmla="*/ 9 w 77"/>
                <a:gd name="T35" fmla="*/ 12 h 62"/>
                <a:gd name="T36" fmla="*/ 12 w 77"/>
                <a:gd name="T37" fmla="*/ 7 h 62"/>
                <a:gd name="T38" fmla="*/ 17 w 77"/>
                <a:gd name="T39" fmla="*/ 5 h 62"/>
                <a:gd name="T40" fmla="*/ 25 w 77"/>
                <a:gd name="T41" fmla="*/ 2 h 62"/>
                <a:gd name="T42" fmla="*/ 35 w 77"/>
                <a:gd name="T43" fmla="*/ 2 h 62"/>
                <a:gd name="T44" fmla="*/ 42 w 77"/>
                <a:gd name="T45" fmla="*/ 0 h 62"/>
                <a:gd name="T46" fmla="*/ 50 w 77"/>
                <a:gd name="T47" fmla="*/ 0 h 62"/>
                <a:gd name="T48" fmla="*/ 57 w 77"/>
                <a:gd name="T49" fmla="*/ 4 h 62"/>
                <a:gd name="T50" fmla="*/ 64 w 77"/>
                <a:gd name="T51" fmla="*/ 7 h 62"/>
                <a:gd name="T52" fmla="*/ 72 w 77"/>
                <a:gd name="T53" fmla="*/ 17 h 62"/>
                <a:gd name="T54" fmla="*/ 75 w 77"/>
                <a:gd name="T55" fmla="*/ 30 h 62"/>
                <a:gd name="T56" fmla="*/ 75 w 77"/>
                <a:gd name="T57" fmla="*/ 40 h 62"/>
                <a:gd name="T58" fmla="*/ 77 w 77"/>
                <a:gd name="T59" fmla="*/ 52 h 62"/>
                <a:gd name="T60" fmla="*/ 77 w 77"/>
                <a:gd name="T61" fmla="*/ 59 h 62"/>
                <a:gd name="T62" fmla="*/ 77 w 77"/>
                <a:gd name="T63" fmla="*/ 62 h 62"/>
                <a:gd name="T64" fmla="*/ 77 w 77"/>
                <a:gd name="T65" fmla="*/ 62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62"/>
                <a:gd name="T101" fmla="*/ 77 w 77"/>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62">
                  <a:moveTo>
                    <a:pt x="77" y="62"/>
                  </a:moveTo>
                  <a:lnTo>
                    <a:pt x="55" y="42"/>
                  </a:lnTo>
                  <a:lnTo>
                    <a:pt x="32" y="50"/>
                  </a:lnTo>
                  <a:lnTo>
                    <a:pt x="32" y="47"/>
                  </a:lnTo>
                  <a:lnTo>
                    <a:pt x="32" y="40"/>
                  </a:lnTo>
                  <a:lnTo>
                    <a:pt x="27" y="35"/>
                  </a:lnTo>
                  <a:lnTo>
                    <a:pt x="20" y="39"/>
                  </a:lnTo>
                  <a:lnTo>
                    <a:pt x="12" y="42"/>
                  </a:lnTo>
                  <a:lnTo>
                    <a:pt x="12" y="47"/>
                  </a:lnTo>
                  <a:lnTo>
                    <a:pt x="15" y="49"/>
                  </a:lnTo>
                  <a:lnTo>
                    <a:pt x="17" y="52"/>
                  </a:lnTo>
                  <a:lnTo>
                    <a:pt x="5" y="55"/>
                  </a:lnTo>
                  <a:lnTo>
                    <a:pt x="4" y="52"/>
                  </a:lnTo>
                  <a:lnTo>
                    <a:pt x="2" y="47"/>
                  </a:lnTo>
                  <a:lnTo>
                    <a:pt x="0" y="39"/>
                  </a:lnTo>
                  <a:lnTo>
                    <a:pt x="0" y="30"/>
                  </a:lnTo>
                  <a:lnTo>
                    <a:pt x="0" y="20"/>
                  </a:lnTo>
                  <a:lnTo>
                    <a:pt x="9" y="12"/>
                  </a:lnTo>
                  <a:lnTo>
                    <a:pt x="12" y="7"/>
                  </a:lnTo>
                  <a:lnTo>
                    <a:pt x="17" y="5"/>
                  </a:lnTo>
                  <a:lnTo>
                    <a:pt x="25" y="2"/>
                  </a:lnTo>
                  <a:lnTo>
                    <a:pt x="35" y="2"/>
                  </a:lnTo>
                  <a:lnTo>
                    <a:pt x="42" y="0"/>
                  </a:lnTo>
                  <a:lnTo>
                    <a:pt x="50" y="0"/>
                  </a:lnTo>
                  <a:lnTo>
                    <a:pt x="57" y="4"/>
                  </a:lnTo>
                  <a:lnTo>
                    <a:pt x="64" y="7"/>
                  </a:lnTo>
                  <a:lnTo>
                    <a:pt x="72" y="17"/>
                  </a:lnTo>
                  <a:lnTo>
                    <a:pt x="75" y="30"/>
                  </a:lnTo>
                  <a:lnTo>
                    <a:pt x="75" y="40"/>
                  </a:lnTo>
                  <a:lnTo>
                    <a:pt x="77" y="52"/>
                  </a:lnTo>
                  <a:lnTo>
                    <a:pt x="77" y="59"/>
                  </a:lnTo>
                  <a:lnTo>
                    <a:pt x="77" y="62"/>
                  </a:lnTo>
                  <a:close/>
                </a:path>
              </a:pathLst>
            </a:custGeom>
            <a:solidFill>
              <a:srgbClr val="000000"/>
            </a:solidFill>
            <a:ln w="9525">
              <a:noFill/>
              <a:round/>
              <a:headEnd/>
              <a:tailEnd/>
            </a:ln>
          </p:spPr>
          <p:txBody>
            <a:bodyPr/>
            <a:lstStyle/>
            <a:p>
              <a:endParaRPr lang="en-US"/>
            </a:p>
          </p:txBody>
        </p:sp>
        <p:sp>
          <p:nvSpPr>
            <p:cNvPr id="27879" name="Freeform 231"/>
            <p:cNvSpPr>
              <a:spLocks/>
            </p:cNvSpPr>
            <p:nvPr/>
          </p:nvSpPr>
          <p:spPr bwMode="auto">
            <a:xfrm>
              <a:off x="5601" y="3887"/>
              <a:ext cx="46" cy="272"/>
            </a:xfrm>
            <a:custGeom>
              <a:avLst/>
              <a:gdLst>
                <a:gd name="T0" fmla="*/ 0 w 27"/>
                <a:gd name="T1" fmla="*/ 0 h 159"/>
                <a:gd name="T2" fmla="*/ 15 w 27"/>
                <a:gd name="T3" fmla="*/ 146 h 159"/>
                <a:gd name="T4" fmla="*/ 27 w 27"/>
                <a:gd name="T5" fmla="*/ 159 h 159"/>
                <a:gd name="T6" fmla="*/ 10 w 27"/>
                <a:gd name="T7" fmla="*/ 7 h 159"/>
                <a:gd name="T8" fmla="*/ 0 w 27"/>
                <a:gd name="T9" fmla="*/ 0 h 159"/>
                <a:gd name="T10" fmla="*/ 0 w 27"/>
                <a:gd name="T11" fmla="*/ 0 h 159"/>
                <a:gd name="T12" fmla="*/ 0 60000 65536"/>
                <a:gd name="T13" fmla="*/ 0 60000 65536"/>
                <a:gd name="T14" fmla="*/ 0 60000 65536"/>
                <a:gd name="T15" fmla="*/ 0 60000 65536"/>
                <a:gd name="T16" fmla="*/ 0 60000 65536"/>
                <a:gd name="T17" fmla="*/ 0 60000 65536"/>
                <a:gd name="T18" fmla="*/ 0 w 27"/>
                <a:gd name="T19" fmla="*/ 0 h 159"/>
                <a:gd name="T20" fmla="*/ 27 w 27"/>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27" h="159">
                  <a:moveTo>
                    <a:pt x="0" y="0"/>
                  </a:moveTo>
                  <a:lnTo>
                    <a:pt x="15" y="146"/>
                  </a:lnTo>
                  <a:lnTo>
                    <a:pt x="27" y="159"/>
                  </a:lnTo>
                  <a:lnTo>
                    <a:pt x="10" y="7"/>
                  </a:lnTo>
                  <a:lnTo>
                    <a:pt x="0" y="0"/>
                  </a:lnTo>
                  <a:close/>
                </a:path>
              </a:pathLst>
            </a:custGeom>
            <a:solidFill>
              <a:srgbClr val="A6BF73"/>
            </a:solidFill>
            <a:ln w="9525">
              <a:noFill/>
              <a:round/>
              <a:headEnd/>
              <a:tailEnd/>
            </a:ln>
          </p:spPr>
          <p:txBody>
            <a:bodyPr/>
            <a:lstStyle/>
            <a:p>
              <a:endParaRPr lang="en-US"/>
            </a:p>
          </p:txBody>
        </p:sp>
      </p:grpSp>
    </p:spTree>
    <p:extLst>
      <p:ext uri="{BB962C8B-B14F-4D97-AF65-F5344CB8AC3E}">
        <p14:creationId xmlns:p14="http://schemas.microsoft.com/office/powerpoint/2010/main" val="312529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lgn="ctr">
              <a:defRPr/>
            </a:pPr>
            <a:r>
              <a:rPr lang="en-US" sz="3600" dirty="0"/>
              <a:t>Potentially </a:t>
            </a:r>
            <a:r>
              <a:rPr lang="en-US" sz="3600" dirty="0" smtClean="0"/>
              <a:t>Compatible Relationships</a:t>
            </a:r>
            <a:endParaRPr lang="en-US" sz="3600" dirty="0"/>
          </a:p>
        </p:txBody>
      </p:sp>
      <p:pic>
        <p:nvPicPr>
          <p:cNvPr id="28676" name="Picture 5" descr="MCPE03329_0000[1]"/>
          <p:cNvPicPr>
            <a:picLocks noChangeAspect="1" noChangeArrowheads="1"/>
          </p:cNvPicPr>
          <p:nvPr/>
        </p:nvPicPr>
        <p:blipFill>
          <a:blip r:embed="rId3"/>
          <a:srcRect/>
          <a:stretch>
            <a:fillRect/>
          </a:stretch>
        </p:blipFill>
        <p:spPr bwMode="auto">
          <a:xfrm>
            <a:off x="3200400" y="1388205"/>
            <a:ext cx="2563813" cy="1982787"/>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3624575117"/>
              </p:ext>
            </p:extLst>
          </p:nvPr>
        </p:nvGraphicFramePr>
        <p:xfrm>
          <a:off x="1578591" y="3657600"/>
          <a:ext cx="6096000" cy="2316480"/>
        </p:xfrm>
        <a:graphic>
          <a:graphicData uri="http://schemas.openxmlformats.org/drawingml/2006/table">
            <a:tbl>
              <a:tblPr firstRow="1" bandRow="1">
                <a:tableStyleId>{2D5ABB26-0587-4C30-8999-92F81FD0307C}</a:tableStyleId>
              </a:tblPr>
              <a:tblGrid>
                <a:gridCol w="2032000"/>
                <a:gridCol w="2032000"/>
                <a:gridCol w="2032000"/>
              </a:tblGrid>
              <a:tr h="370840">
                <a:tc>
                  <a:txBody>
                    <a:bodyPr/>
                    <a:lstStyle/>
                    <a:p>
                      <a:r>
                        <a:rPr lang="en-US" sz="3200" dirty="0" smtClean="0"/>
                        <a:t>Controller</a:t>
                      </a:r>
                      <a:endParaRPr lang="en-US" sz="3200" dirty="0"/>
                    </a:p>
                  </a:txBody>
                  <a:tcPr/>
                </a:tc>
                <a:tc>
                  <a:txBody>
                    <a:bodyPr/>
                    <a:lstStyle/>
                    <a:p>
                      <a:pPr algn="ctr"/>
                      <a:r>
                        <a:rPr lang="en-US" sz="3200" dirty="0" smtClean="0"/>
                        <a:t>and</a:t>
                      </a:r>
                      <a:endParaRPr lang="en-US" sz="3200" dirty="0"/>
                    </a:p>
                  </a:txBody>
                  <a:tcPr/>
                </a:tc>
                <a:tc>
                  <a:txBody>
                    <a:bodyPr/>
                    <a:lstStyle/>
                    <a:p>
                      <a:r>
                        <a:rPr lang="en-US" sz="3200" dirty="0" smtClean="0"/>
                        <a:t>Analyzer</a:t>
                      </a:r>
                      <a:endParaRPr lang="en-US" sz="3200" dirty="0"/>
                    </a:p>
                  </a:txBody>
                  <a:tcPr/>
                </a:tc>
              </a:tr>
              <a:tr h="370840">
                <a:tc>
                  <a:txBody>
                    <a:bodyPr/>
                    <a:lstStyle/>
                    <a:p>
                      <a:r>
                        <a:rPr lang="en-US" sz="3200" dirty="0" smtClean="0"/>
                        <a:t>Analyzer</a:t>
                      </a:r>
                      <a:endParaRPr lang="en-US" sz="3200" dirty="0"/>
                    </a:p>
                  </a:txBody>
                  <a:tcPr/>
                </a:tc>
                <a:tc>
                  <a:txBody>
                    <a:bodyPr/>
                    <a:lstStyle/>
                    <a:p>
                      <a:pPr algn="ctr"/>
                      <a:r>
                        <a:rPr lang="en-US" sz="3200" dirty="0" smtClean="0"/>
                        <a:t>and</a:t>
                      </a:r>
                      <a:endParaRPr lang="en-US" sz="3200" dirty="0"/>
                    </a:p>
                  </a:txBody>
                  <a:tcPr/>
                </a:tc>
                <a:tc>
                  <a:txBody>
                    <a:bodyPr/>
                    <a:lstStyle/>
                    <a:p>
                      <a:r>
                        <a:rPr lang="en-US" sz="3200" dirty="0" smtClean="0"/>
                        <a:t>Stabilizer</a:t>
                      </a:r>
                      <a:endParaRPr lang="en-US" sz="3200" dirty="0"/>
                    </a:p>
                  </a:txBody>
                  <a:tcPr/>
                </a:tc>
              </a:tr>
              <a:tr h="370840">
                <a:tc>
                  <a:txBody>
                    <a:bodyPr/>
                    <a:lstStyle/>
                    <a:p>
                      <a:r>
                        <a:rPr lang="en-US" sz="3200" dirty="0" smtClean="0"/>
                        <a:t>Stabilizer</a:t>
                      </a:r>
                      <a:endParaRPr lang="en-US" sz="3200" dirty="0"/>
                    </a:p>
                  </a:txBody>
                  <a:tcPr/>
                </a:tc>
                <a:tc>
                  <a:txBody>
                    <a:bodyPr/>
                    <a:lstStyle/>
                    <a:p>
                      <a:pPr algn="ctr"/>
                      <a:r>
                        <a:rPr lang="en-US" sz="3200" dirty="0" smtClean="0"/>
                        <a:t>and</a:t>
                      </a:r>
                      <a:endParaRPr lang="en-US" sz="3200" dirty="0"/>
                    </a:p>
                  </a:txBody>
                  <a:tcPr/>
                </a:tc>
                <a:tc>
                  <a:txBody>
                    <a:bodyPr/>
                    <a:lstStyle/>
                    <a:p>
                      <a:r>
                        <a:rPr lang="en-US" sz="3200" dirty="0" smtClean="0"/>
                        <a:t>Persuader</a:t>
                      </a:r>
                      <a:endParaRPr lang="en-US" sz="3200" dirty="0"/>
                    </a:p>
                  </a:txBody>
                  <a:tcPr/>
                </a:tc>
              </a:tr>
              <a:tr h="370840">
                <a:tc>
                  <a:txBody>
                    <a:bodyPr/>
                    <a:lstStyle/>
                    <a:p>
                      <a:r>
                        <a:rPr lang="en-US" sz="3200" dirty="0" smtClean="0"/>
                        <a:t>Controller</a:t>
                      </a:r>
                      <a:endParaRPr lang="en-US" sz="3200" dirty="0"/>
                    </a:p>
                  </a:txBody>
                  <a:tcPr/>
                </a:tc>
                <a:tc>
                  <a:txBody>
                    <a:bodyPr/>
                    <a:lstStyle/>
                    <a:p>
                      <a:pPr algn="ctr"/>
                      <a:r>
                        <a:rPr lang="en-US" sz="3200" dirty="0" smtClean="0"/>
                        <a:t>and</a:t>
                      </a:r>
                      <a:endParaRPr lang="en-US" sz="3200" dirty="0"/>
                    </a:p>
                  </a:txBody>
                  <a:tcPr/>
                </a:tc>
                <a:tc>
                  <a:txBody>
                    <a:bodyPr/>
                    <a:lstStyle/>
                    <a:p>
                      <a:r>
                        <a:rPr lang="en-US" sz="3200" dirty="0" smtClean="0"/>
                        <a:t>Persuader</a:t>
                      </a:r>
                      <a:endParaRPr lang="en-US" sz="3200" dirty="0"/>
                    </a:p>
                  </a:txBody>
                  <a:tcPr/>
                </a:tc>
              </a:tr>
            </a:tbl>
          </a:graphicData>
        </a:graphic>
      </p:graphicFrame>
    </p:spTree>
    <p:extLst>
      <p:ext uri="{BB962C8B-B14F-4D97-AF65-F5344CB8AC3E}">
        <p14:creationId xmlns:p14="http://schemas.microsoft.com/office/powerpoint/2010/main" val="2903463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4"/>
          <p:cNvSpPr>
            <a:spLocks/>
          </p:cNvSpPr>
          <p:nvPr/>
        </p:nvSpPr>
        <p:spPr bwMode="auto">
          <a:xfrm>
            <a:off x="5556250" y="1447800"/>
            <a:ext cx="609600" cy="1600200"/>
          </a:xfrm>
          <a:prstGeom prst="rightBrace">
            <a:avLst>
              <a:gd name="adj1" fmla="val 21875"/>
              <a:gd name="adj2" fmla="val 50000"/>
            </a:avLst>
          </a:prstGeom>
          <a:noFill/>
          <a:ln w="9525">
            <a:solidFill>
              <a:schemeClr val="tx1"/>
            </a:solidFill>
            <a:round/>
            <a:headEnd/>
            <a:tailEnd/>
          </a:ln>
        </p:spPr>
        <p:txBody>
          <a:bodyPr wrap="none" anchor="ctr"/>
          <a:lstStyle/>
          <a:p>
            <a:endParaRPr lang="en-US"/>
          </a:p>
        </p:txBody>
      </p:sp>
      <p:sp>
        <p:nvSpPr>
          <p:cNvPr id="30725" name="Text Box 5"/>
          <p:cNvSpPr txBox="1">
            <a:spLocks noChangeArrowheads="1"/>
          </p:cNvSpPr>
          <p:nvPr/>
        </p:nvSpPr>
        <p:spPr bwMode="auto">
          <a:xfrm>
            <a:off x="6268186" y="1844675"/>
            <a:ext cx="1633652" cy="830997"/>
          </a:xfrm>
          <a:prstGeom prst="rect">
            <a:avLst/>
          </a:prstGeom>
          <a:noFill/>
          <a:ln w="9525">
            <a:noFill/>
            <a:miter lim="800000"/>
            <a:headEnd/>
            <a:tailEnd/>
          </a:ln>
        </p:spPr>
        <p:txBody>
          <a:bodyPr wrap="none">
            <a:spAutoFit/>
          </a:bodyPr>
          <a:lstStyle/>
          <a:p>
            <a:pPr algn="ctr"/>
            <a:r>
              <a:rPr lang="en-US" sz="2400" dirty="0"/>
              <a:t>30 – 40%</a:t>
            </a:r>
          </a:p>
          <a:p>
            <a:pPr algn="ctr"/>
            <a:r>
              <a:rPr lang="en-US" sz="2400" dirty="0"/>
              <a:t>of all teams</a:t>
            </a:r>
          </a:p>
        </p:txBody>
      </p:sp>
      <p:sp>
        <p:nvSpPr>
          <p:cNvPr id="2" name="Title 1"/>
          <p:cNvSpPr>
            <a:spLocks noGrp="1"/>
          </p:cNvSpPr>
          <p:nvPr>
            <p:ph type="title"/>
          </p:nvPr>
        </p:nvSpPr>
        <p:spPr/>
        <p:txBody>
          <a:bodyPr/>
          <a:lstStyle/>
          <a:p>
            <a:r>
              <a:rPr lang="en-US" dirty="0" smtClean="0"/>
              <a:t>Five Types of Team Members</a:t>
            </a:r>
            <a:endParaRPr lang="en-US" dirty="0"/>
          </a:p>
        </p:txBody>
      </p:sp>
      <p:sp>
        <p:nvSpPr>
          <p:cNvPr id="3" name="Content Placeholder 2"/>
          <p:cNvSpPr>
            <a:spLocks noGrp="1"/>
          </p:cNvSpPr>
          <p:nvPr>
            <p:ph idx="1"/>
          </p:nvPr>
        </p:nvSpPr>
        <p:spPr/>
        <p:txBody>
          <a:bodyPr/>
          <a:lstStyle/>
          <a:p>
            <a:pPr marL="609600" indent="-609600" eaLnBrk="0" hangingPunct="0">
              <a:lnSpc>
                <a:spcPct val="150000"/>
              </a:lnSpc>
              <a:buSzPct val="80000"/>
              <a:buFontTx/>
              <a:buAutoNum type="arabicPeriod"/>
            </a:pPr>
            <a:r>
              <a:rPr lang="en-US" sz="3200" dirty="0">
                <a:solidFill>
                  <a:schemeClr val="tx1"/>
                </a:solidFill>
              </a:rPr>
              <a:t>Sheep (15 – 20%)</a:t>
            </a:r>
          </a:p>
          <a:p>
            <a:pPr marL="609600" indent="-609600" eaLnBrk="0" hangingPunct="0">
              <a:lnSpc>
                <a:spcPct val="150000"/>
              </a:lnSpc>
              <a:buSzPct val="80000"/>
              <a:buFontTx/>
              <a:buAutoNum type="arabicPeriod"/>
            </a:pPr>
            <a:r>
              <a:rPr lang="en-US" sz="3200" dirty="0" smtClean="0">
                <a:solidFill>
                  <a:schemeClr val="tx1"/>
                </a:solidFill>
              </a:rPr>
              <a:t>Yes </a:t>
            </a:r>
            <a:r>
              <a:rPr lang="en-US" sz="3200" dirty="0">
                <a:solidFill>
                  <a:schemeClr val="tx1"/>
                </a:solidFill>
              </a:rPr>
              <a:t>People (15 - 20%)</a:t>
            </a:r>
          </a:p>
          <a:p>
            <a:pPr marL="609600" indent="-609600" eaLnBrk="0" hangingPunct="0">
              <a:lnSpc>
                <a:spcPct val="150000"/>
              </a:lnSpc>
              <a:buSzPct val="80000"/>
              <a:buFontTx/>
              <a:buAutoNum type="arabicPeriod"/>
            </a:pPr>
            <a:r>
              <a:rPr lang="en-US" sz="3200" dirty="0" smtClean="0">
                <a:solidFill>
                  <a:schemeClr val="tx1"/>
                </a:solidFill>
              </a:rPr>
              <a:t>Alienated</a:t>
            </a:r>
            <a:endParaRPr lang="en-US" sz="3200" dirty="0">
              <a:solidFill>
                <a:schemeClr val="tx1"/>
              </a:solidFill>
            </a:endParaRPr>
          </a:p>
          <a:p>
            <a:pPr marL="609600" indent="-609600" eaLnBrk="0" hangingPunct="0">
              <a:lnSpc>
                <a:spcPct val="150000"/>
              </a:lnSpc>
              <a:buSzPct val="80000"/>
              <a:buFontTx/>
              <a:buAutoNum type="arabicPeriod"/>
            </a:pPr>
            <a:r>
              <a:rPr lang="en-US" sz="3200" dirty="0" smtClean="0">
                <a:solidFill>
                  <a:schemeClr val="tx1"/>
                </a:solidFill>
              </a:rPr>
              <a:t>Survivors</a:t>
            </a:r>
            <a:endParaRPr lang="en-US" sz="3200" dirty="0">
              <a:solidFill>
                <a:schemeClr val="tx1"/>
              </a:solidFill>
            </a:endParaRPr>
          </a:p>
          <a:p>
            <a:pPr marL="609600" indent="-609600" eaLnBrk="0" hangingPunct="0">
              <a:lnSpc>
                <a:spcPct val="150000"/>
              </a:lnSpc>
              <a:buSzPct val="80000"/>
              <a:buFontTx/>
              <a:buAutoNum type="arabicPeriod"/>
            </a:pPr>
            <a:r>
              <a:rPr lang="en-US" sz="3200" dirty="0" smtClean="0">
                <a:solidFill>
                  <a:schemeClr val="tx1"/>
                </a:solidFill>
              </a:rPr>
              <a:t>Effective </a:t>
            </a:r>
            <a:r>
              <a:rPr lang="en-US" sz="3200" dirty="0">
                <a:solidFill>
                  <a:schemeClr val="tx1"/>
                </a:solidFill>
              </a:rPr>
              <a:t>Team Members</a:t>
            </a:r>
          </a:p>
          <a:p>
            <a:pPr>
              <a:lnSpc>
                <a:spcPct val="150000"/>
              </a:lnSpc>
            </a:pPr>
            <a:endParaRPr lang="en-US" dirty="0">
              <a:solidFill>
                <a:schemeClr val="tx1"/>
              </a:solidFill>
            </a:endParaRPr>
          </a:p>
        </p:txBody>
      </p:sp>
    </p:spTree>
    <p:extLst>
      <p:ext uri="{BB962C8B-B14F-4D97-AF65-F5344CB8AC3E}">
        <p14:creationId xmlns:p14="http://schemas.microsoft.com/office/powerpoint/2010/main" val="3590044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8"/>
          <p:cNvSpPr>
            <a:spLocks noChangeArrowheads="1"/>
          </p:cNvSpPr>
          <p:nvPr/>
        </p:nvSpPr>
        <p:spPr bwMode="auto">
          <a:xfrm>
            <a:off x="5486400" y="2197140"/>
            <a:ext cx="1295400" cy="762000"/>
          </a:xfrm>
          <a:prstGeom prst="rect">
            <a:avLst/>
          </a:prstGeom>
          <a:noFill/>
          <a:ln w="9525">
            <a:solidFill>
              <a:schemeClr val="tx1"/>
            </a:solidFill>
            <a:miter lim="800000"/>
            <a:headEnd/>
            <a:tailEnd/>
          </a:ln>
        </p:spPr>
        <p:txBody>
          <a:bodyPr wrap="none" anchor="ctr"/>
          <a:lstStyle/>
          <a:p>
            <a:pPr algn="ctr"/>
            <a:r>
              <a:rPr lang="en-US" sz="2800" dirty="0" smtClean="0"/>
              <a:t>Parent</a:t>
            </a:r>
            <a:endParaRPr lang="en-US" sz="2800" dirty="0"/>
          </a:p>
        </p:txBody>
      </p:sp>
      <p:sp>
        <p:nvSpPr>
          <p:cNvPr id="31752" name="Rectangle 9"/>
          <p:cNvSpPr>
            <a:spLocks noChangeArrowheads="1"/>
          </p:cNvSpPr>
          <p:nvPr/>
        </p:nvSpPr>
        <p:spPr bwMode="auto">
          <a:xfrm>
            <a:off x="5486400" y="3195678"/>
            <a:ext cx="1295400" cy="762000"/>
          </a:xfrm>
          <a:prstGeom prst="rect">
            <a:avLst/>
          </a:prstGeom>
          <a:noFill/>
          <a:ln w="9525">
            <a:solidFill>
              <a:schemeClr val="tx1"/>
            </a:solidFill>
            <a:miter lim="800000"/>
            <a:headEnd/>
            <a:tailEnd/>
          </a:ln>
        </p:spPr>
        <p:txBody>
          <a:bodyPr wrap="none" anchor="ctr"/>
          <a:lstStyle/>
          <a:p>
            <a:pPr algn="ctr"/>
            <a:r>
              <a:rPr lang="en-US" sz="2800" dirty="0" smtClean="0"/>
              <a:t>Adult</a:t>
            </a:r>
            <a:endParaRPr lang="en-US" sz="2800" dirty="0"/>
          </a:p>
        </p:txBody>
      </p:sp>
      <p:sp>
        <p:nvSpPr>
          <p:cNvPr id="31753" name="Rectangle 10"/>
          <p:cNvSpPr>
            <a:spLocks noChangeArrowheads="1"/>
          </p:cNvSpPr>
          <p:nvPr/>
        </p:nvSpPr>
        <p:spPr bwMode="auto">
          <a:xfrm>
            <a:off x="5486400" y="4186278"/>
            <a:ext cx="1295400" cy="762000"/>
          </a:xfrm>
          <a:prstGeom prst="rect">
            <a:avLst/>
          </a:prstGeom>
          <a:noFill/>
          <a:ln w="9525">
            <a:solidFill>
              <a:schemeClr val="tx1"/>
            </a:solidFill>
            <a:miter lim="800000"/>
            <a:headEnd/>
            <a:tailEnd/>
          </a:ln>
        </p:spPr>
        <p:txBody>
          <a:bodyPr wrap="none" anchor="ctr"/>
          <a:lstStyle/>
          <a:p>
            <a:pPr algn="ctr"/>
            <a:r>
              <a:rPr lang="en-US" sz="2800" dirty="0" smtClean="0"/>
              <a:t>Child</a:t>
            </a:r>
            <a:endParaRPr lang="en-US" sz="2800" dirty="0"/>
          </a:p>
        </p:txBody>
      </p:sp>
      <p:sp>
        <p:nvSpPr>
          <p:cNvPr id="97291" name="Line 11"/>
          <p:cNvSpPr>
            <a:spLocks noChangeShapeType="1"/>
          </p:cNvSpPr>
          <p:nvPr/>
        </p:nvSpPr>
        <p:spPr bwMode="auto">
          <a:xfrm>
            <a:off x="3429000" y="2584763"/>
            <a:ext cx="2057400" cy="1981200"/>
          </a:xfrm>
          <a:prstGeom prst="line">
            <a:avLst/>
          </a:prstGeom>
          <a:noFill/>
          <a:ln w="57150">
            <a:solidFill>
              <a:srgbClr val="7BA62B"/>
            </a:solidFill>
            <a:round/>
            <a:headEnd type="triangle" w="med" len="med"/>
            <a:tailEnd type="triangle" w="med" len="med"/>
          </a:ln>
          <a:effectLst/>
        </p:spPr>
        <p:txBody>
          <a:bodyPr wrap="none" anchor="ctr"/>
          <a:lstStyle/>
          <a:p>
            <a:pPr>
              <a:defRPr/>
            </a:pPr>
            <a:endParaRPr lang="en-US">
              <a:ln w="57150">
                <a:solidFill>
                  <a:srgbClr val="7BA62B"/>
                </a:solidFill>
              </a:ln>
            </a:endParaRPr>
          </a:p>
        </p:txBody>
      </p:sp>
      <p:sp>
        <p:nvSpPr>
          <p:cNvPr id="97292" name="Line 12"/>
          <p:cNvSpPr>
            <a:spLocks noChangeShapeType="1"/>
          </p:cNvSpPr>
          <p:nvPr/>
        </p:nvSpPr>
        <p:spPr bwMode="auto">
          <a:xfrm flipV="1">
            <a:off x="3429000" y="2584763"/>
            <a:ext cx="2057400" cy="1981200"/>
          </a:xfrm>
          <a:prstGeom prst="line">
            <a:avLst/>
          </a:prstGeom>
          <a:noFill/>
          <a:ln w="57150">
            <a:solidFill>
              <a:srgbClr val="7BA62B"/>
            </a:solidFill>
            <a:round/>
            <a:headEnd type="triangle" w="med" len="med"/>
            <a:tailEnd type="triangle" w="med" len="med"/>
          </a:ln>
          <a:effectLst/>
        </p:spPr>
        <p:txBody>
          <a:bodyPr wrap="none" anchor="ctr"/>
          <a:lstStyle/>
          <a:p>
            <a:pPr>
              <a:defRPr/>
            </a:pPr>
            <a:endParaRPr lang="en-US">
              <a:ln w="57150">
                <a:solidFill>
                  <a:srgbClr val="7BA62B"/>
                </a:solidFill>
              </a:ln>
            </a:endParaRPr>
          </a:p>
        </p:txBody>
      </p:sp>
      <p:sp>
        <p:nvSpPr>
          <p:cNvPr id="97293" name="Line 13"/>
          <p:cNvSpPr>
            <a:spLocks noChangeShapeType="1"/>
          </p:cNvSpPr>
          <p:nvPr/>
        </p:nvSpPr>
        <p:spPr bwMode="auto">
          <a:xfrm>
            <a:off x="3429000" y="3576678"/>
            <a:ext cx="2057400" cy="0"/>
          </a:xfrm>
          <a:prstGeom prst="line">
            <a:avLst/>
          </a:prstGeom>
          <a:noFill/>
          <a:ln w="57150">
            <a:solidFill>
              <a:srgbClr val="7BA62B"/>
            </a:solidFill>
            <a:round/>
            <a:headEnd type="triangle" w="med" len="med"/>
            <a:tailEnd type="triangle" w="med" len="med"/>
          </a:ln>
          <a:effectLst/>
        </p:spPr>
        <p:txBody>
          <a:bodyPr wrap="none" anchor="ctr"/>
          <a:lstStyle/>
          <a:p>
            <a:pPr>
              <a:defRPr/>
            </a:pPr>
            <a:endParaRPr lang="en-US">
              <a:ln w="57150">
                <a:solidFill>
                  <a:srgbClr val="7BA62B"/>
                </a:solidFill>
              </a:ln>
            </a:endParaRPr>
          </a:p>
        </p:txBody>
      </p:sp>
      <p:sp>
        <p:nvSpPr>
          <p:cNvPr id="31757" name="Text Box 14"/>
          <p:cNvSpPr txBox="1">
            <a:spLocks noChangeArrowheads="1"/>
          </p:cNvSpPr>
          <p:nvPr/>
        </p:nvSpPr>
        <p:spPr bwMode="auto">
          <a:xfrm>
            <a:off x="282575" y="2227303"/>
            <a:ext cx="1752600" cy="701675"/>
          </a:xfrm>
          <a:prstGeom prst="rect">
            <a:avLst/>
          </a:prstGeom>
          <a:noFill/>
          <a:ln w="9525">
            <a:noFill/>
            <a:miter lim="800000"/>
            <a:headEnd/>
            <a:tailEnd/>
          </a:ln>
        </p:spPr>
        <p:txBody>
          <a:bodyPr>
            <a:spAutoFit/>
          </a:bodyPr>
          <a:lstStyle/>
          <a:p>
            <a:pPr algn="ctr"/>
            <a:r>
              <a:rPr lang="en-US" sz="2000"/>
              <a:t>Nurturing/</a:t>
            </a:r>
          </a:p>
          <a:p>
            <a:pPr algn="ctr"/>
            <a:r>
              <a:rPr lang="en-US" sz="2000"/>
              <a:t>Supportive</a:t>
            </a:r>
          </a:p>
        </p:txBody>
      </p:sp>
      <p:sp>
        <p:nvSpPr>
          <p:cNvPr id="31758" name="Rectangle 15"/>
          <p:cNvSpPr>
            <a:spLocks noChangeArrowheads="1"/>
          </p:cNvSpPr>
          <p:nvPr/>
        </p:nvSpPr>
        <p:spPr bwMode="auto">
          <a:xfrm>
            <a:off x="6962993" y="4216441"/>
            <a:ext cx="1676400" cy="701675"/>
          </a:xfrm>
          <a:prstGeom prst="rect">
            <a:avLst/>
          </a:prstGeom>
          <a:noFill/>
          <a:ln w="9525">
            <a:noFill/>
            <a:miter lim="800000"/>
            <a:headEnd/>
            <a:tailEnd/>
          </a:ln>
        </p:spPr>
        <p:txBody>
          <a:bodyPr>
            <a:spAutoFit/>
          </a:bodyPr>
          <a:lstStyle/>
          <a:p>
            <a:pPr algn="ctr"/>
            <a:r>
              <a:rPr lang="en-US" sz="2000" dirty="0"/>
              <a:t>Creative/</a:t>
            </a:r>
          </a:p>
          <a:p>
            <a:pPr algn="ctr"/>
            <a:r>
              <a:rPr lang="en-US" sz="2000" dirty="0"/>
              <a:t>Innovative</a:t>
            </a:r>
          </a:p>
        </p:txBody>
      </p:sp>
      <p:sp>
        <p:nvSpPr>
          <p:cNvPr id="31759" name="Text Box 16"/>
          <p:cNvSpPr txBox="1">
            <a:spLocks noChangeArrowheads="1"/>
          </p:cNvSpPr>
          <p:nvPr/>
        </p:nvSpPr>
        <p:spPr bwMode="auto">
          <a:xfrm>
            <a:off x="7052687" y="2227303"/>
            <a:ext cx="1497013" cy="701675"/>
          </a:xfrm>
          <a:prstGeom prst="rect">
            <a:avLst/>
          </a:prstGeom>
          <a:noFill/>
          <a:ln w="9525">
            <a:noFill/>
            <a:miter lim="800000"/>
            <a:headEnd/>
            <a:tailEnd/>
          </a:ln>
        </p:spPr>
        <p:txBody>
          <a:bodyPr wrap="none">
            <a:spAutoFit/>
          </a:bodyPr>
          <a:lstStyle/>
          <a:p>
            <a:pPr algn="ctr"/>
            <a:r>
              <a:rPr lang="en-US" sz="2000" dirty="0"/>
              <a:t>Critical/</a:t>
            </a:r>
          </a:p>
          <a:p>
            <a:pPr algn="ctr"/>
            <a:r>
              <a:rPr lang="en-US" sz="2000" dirty="0"/>
              <a:t>Judgmental</a:t>
            </a:r>
          </a:p>
        </p:txBody>
      </p:sp>
      <p:sp>
        <p:nvSpPr>
          <p:cNvPr id="31760" name="Text Box 17"/>
          <p:cNvSpPr txBox="1">
            <a:spLocks noChangeArrowheads="1"/>
          </p:cNvSpPr>
          <p:nvPr/>
        </p:nvSpPr>
        <p:spPr bwMode="auto">
          <a:xfrm>
            <a:off x="437357" y="4216441"/>
            <a:ext cx="1443037" cy="701675"/>
          </a:xfrm>
          <a:prstGeom prst="rect">
            <a:avLst/>
          </a:prstGeom>
          <a:noFill/>
          <a:ln w="9525">
            <a:noFill/>
            <a:miter lim="800000"/>
            <a:headEnd/>
            <a:tailEnd/>
          </a:ln>
        </p:spPr>
        <p:txBody>
          <a:bodyPr wrap="none">
            <a:spAutoFit/>
          </a:bodyPr>
          <a:lstStyle/>
          <a:p>
            <a:pPr algn="ctr"/>
            <a:r>
              <a:rPr lang="en-US" sz="2000" dirty="0"/>
              <a:t>Rebellious/</a:t>
            </a:r>
          </a:p>
          <a:p>
            <a:pPr algn="ctr"/>
            <a:r>
              <a:rPr lang="en-US" sz="2000" dirty="0"/>
              <a:t>Detached</a:t>
            </a:r>
          </a:p>
        </p:txBody>
      </p:sp>
      <p:sp>
        <p:nvSpPr>
          <p:cNvPr id="31761" name="Text Box 18"/>
          <p:cNvSpPr txBox="1">
            <a:spLocks noChangeArrowheads="1"/>
          </p:cNvSpPr>
          <p:nvPr/>
        </p:nvSpPr>
        <p:spPr bwMode="auto">
          <a:xfrm>
            <a:off x="184150" y="3225841"/>
            <a:ext cx="1949450" cy="701675"/>
          </a:xfrm>
          <a:prstGeom prst="rect">
            <a:avLst/>
          </a:prstGeom>
          <a:noFill/>
          <a:ln w="9525">
            <a:noFill/>
            <a:miter lim="800000"/>
            <a:headEnd/>
            <a:tailEnd/>
          </a:ln>
        </p:spPr>
        <p:txBody>
          <a:bodyPr wrap="none">
            <a:spAutoFit/>
          </a:bodyPr>
          <a:lstStyle/>
          <a:p>
            <a:pPr algn="ctr"/>
            <a:r>
              <a:rPr lang="en-US" sz="2000" dirty="0"/>
              <a:t>Responsible for</a:t>
            </a:r>
          </a:p>
          <a:p>
            <a:pPr algn="ctr"/>
            <a:r>
              <a:rPr lang="en-US" sz="2000" dirty="0"/>
              <a:t>own Behavior</a:t>
            </a:r>
          </a:p>
        </p:txBody>
      </p:sp>
      <p:sp>
        <p:nvSpPr>
          <p:cNvPr id="31762" name="Text Box 19"/>
          <p:cNvSpPr txBox="1">
            <a:spLocks noChangeArrowheads="1"/>
          </p:cNvSpPr>
          <p:nvPr/>
        </p:nvSpPr>
        <p:spPr bwMode="auto">
          <a:xfrm>
            <a:off x="6826468" y="3225841"/>
            <a:ext cx="1949450" cy="701675"/>
          </a:xfrm>
          <a:prstGeom prst="rect">
            <a:avLst/>
          </a:prstGeom>
          <a:noFill/>
          <a:ln w="9525">
            <a:noFill/>
            <a:miter lim="800000"/>
            <a:headEnd/>
            <a:tailEnd/>
          </a:ln>
        </p:spPr>
        <p:txBody>
          <a:bodyPr wrap="none">
            <a:spAutoFit/>
          </a:bodyPr>
          <a:lstStyle/>
          <a:p>
            <a:pPr algn="ctr"/>
            <a:r>
              <a:rPr lang="en-US" sz="2000" dirty="0"/>
              <a:t>Responsible for</a:t>
            </a:r>
          </a:p>
          <a:p>
            <a:pPr algn="ctr"/>
            <a:r>
              <a:rPr lang="en-US" sz="2000" dirty="0"/>
              <a:t>own Behavior</a:t>
            </a:r>
          </a:p>
        </p:txBody>
      </p:sp>
      <p:sp>
        <p:nvSpPr>
          <p:cNvPr id="20" name="Title 19"/>
          <p:cNvSpPr>
            <a:spLocks noGrp="1"/>
          </p:cNvSpPr>
          <p:nvPr>
            <p:ph type="title" idx="4294967295"/>
          </p:nvPr>
        </p:nvSpPr>
        <p:spPr>
          <a:xfrm>
            <a:off x="381000" y="381000"/>
            <a:ext cx="8382000" cy="1143000"/>
          </a:xfrm>
          <a:prstGeom prst="rect">
            <a:avLst/>
          </a:prstGeom>
        </p:spPr>
        <p:txBody>
          <a:bodyPr/>
          <a:lstStyle/>
          <a:p>
            <a:pPr>
              <a:defRPr/>
            </a:pPr>
            <a:r>
              <a:rPr lang="en-US" dirty="0" smtClean="0"/>
              <a:t>Parent / Adult / Child Relationships</a:t>
            </a:r>
            <a:endParaRPr lang="en-US" dirty="0"/>
          </a:p>
        </p:txBody>
      </p:sp>
      <p:sp>
        <p:nvSpPr>
          <p:cNvPr id="21" name="Rectangle 8"/>
          <p:cNvSpPr>
            <a:spLocks noChangeArrowheads="1"/>
          </p:cNvSpPr>
          <p:nvPr/>
        </p:nvSpPr>
        <p:spPr bwMode="auto">
          <a:xfrm>
            <a:off x="2133600" y="2197140"/>
            <a:ext cx="1295400" cy="762000"/>
          </a:xfrm>
          <a:prstGeom prst="rect">
            <a:avLst/>
          </a:prstGeom>
          <a:noFill/>
          <a:ln w="9525">
            <a:solidFill>
              <a:schemeClr val="tx1"/>
            </a:solidFill>
            <a:miter lim="800000"/>
            <a:headEnd/>
            <a:tailEnd/>
          </a:ln>
        </p:spPr>
        <p:txBody>
          <a:bodyPr wrap="none" anchor="ctr"/>
          <a:lstStyle/>
          <a:p>
            <a:pPr algn="ctr"/>
            <a:r>
              <a:rPr lang="en-US" sz="2800" dirty="0" smtClean="0"/>
              <a:t>Parent</a:t>
            </a:r>
            <a:endParaRPr lang="en-US" sz="2800" dirty="0"/>
          </a:p>
        </p:txBody>
      </p:sp>
      <p:sp>
        <p:nvSpPr>
          <p:cNvPr id="22" name="Rectangle 9"/>
          <p:cNvSpPr>
            <a:spLocks noChangeArrowheads="1"/>
          </p:cNvSpPr>
          <p:nvPr/>
        </p:nvSpPr>
        <p:spPr bwMode="auto">
          <a:xfrm>
            <a:off x="2133600" y="3195678"/>
            <a:ext cx="1295400" cy="762000"/>
          </a:xfrm>
          <a:prstGeom prst="rect">
            <a:avLst/>
          </a:prstGeom>
          <a:noFill/>
          <a:ln w="9525">
            <a:solidFill>
              <a:schemeClr val="tx1"/>
            </a:solidFill>
            <a:miter lim="800000"/>
            <a:headEnd/>
            <a:tailEnd/>
          </a:ln>
        </p:spPr>
        <p:txBody>
          <a:bodyPr wrap="none" anchor="ctr"/>
          <a:lstStyle/>
          <a:p>
            <a:pPr algn="ctr"/>
            <a:r>
              <a:rPr lang="en-US" sz="2800" dirty="0" smtClean="0"/>
              <a:t>Adult</a:t>
            </a:r>
            <a:endParaRPr lang="en-US" sz="2800" dirty="0"/>
          </a:p>
        </p:txBody>
      </p:sp>
      <p:sp>
        <p:nvSpPr>
          <p:cNvPr id="23" name="Rectangle 10"/>
          <p:cNvSpPr>
            <a:spLocks noChangeArrowheads="1"/>
          </p:cNvSpPr>
          <p:nvPr/>
        </p:nvSpPr>
        <p:spPr bwMode="auto">
          <a:xfrm>
            <a:off x="2133600" y="4186278"/>
            <a:ext cx="1295400" cy="762000"/>
          </a:xfrm>
          <a:prstGeom prst="rect">
            <a:avLst/>
          </a:prstGeom>
          <a:noFill/>
          <a:ln w="9525">
            <a:solidFill>
              <a:schemeClr val="tx1"/>
            </a:solidFill>
            <a:miter lim="800000"/>
            <a:headEnd/>
            <a:tailEnd/>
          </a:ln>
        </p:spPr>
        <p:txBody>
          <a:bodyPr wrap="none" anchor="ctr"/>
          <a:lstStyle/>
          <a:p>
            <a:pPr algn="ctr"/>
            <a:r>
              <a:rPr lang="en-US" sz="2800" dirty="0" smtClean="0"/>
              <a:t>Child</a:t>
            </a:r>
            <a:endParaRPr lang="en-US" sz="2800" dirty="0"/>
          </a:p>
        </p:txBody>
      </p:sp>
    </p:spTree>
    <p:extLst>
      <p:ext uri="{BB962C8B-B14F-4D97-AF65-F5344CB8AC3E}">
        <p14:creationId xmlns:p14="http://schemas.microsoft.com/office/powerpoint/2010/main" val="1023468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prstGeom prst="rect">
            <a:avLst/>
          </a:prstGeom>
        </p:spPr>
        <p:txBody>
          <a:bodyPr/>
          <a:lstStyle/>
          <a:p>
            <a:pPr>
              <a:defRPr/>
            </a:pPr>
            <a:r>
              <a:rPr lang="en-US" sz="4000" dirty="0"/>
              <a:t>Intent  </a:t>
            </a:r>
            <a:r>
              <a:rPr lang="en-US" sz="4000" cap="none" dirty="0" smtClean="0"/>
              <a:t>vs.</a:t>
            </a:r>
            <a:r>
              <a:rPr lang="en-US" sz="4000" dirty="0" smtClean="0"/>
              <a:t> </a:t>
            </a:r>
            <a:r>
              <a:rPr lang="en-US" sz="4000" dirty="0"/>
              <a:t>Impact</a:t>
            </a:r>
          </a:p>
        </p:txBody>
      </p:sp>
      <p:sp>
        <p:nvSpPr>
          <p:cNvPr id="32771" name="Rectangle 3"/>
          <p:cNvSpPr>
            <a:spLocks noGrp="1" noChangeArrowheads="1"/>
          </p:cNvSpPr>
          <p:nvPr>
            <p:ph idx="1"/>
          </p:nvPr>
        </p:nvSpPr>
        <p:spPr>
          <a:prstGeom prst="rect">
            <a:avLst/>
          </a:prstGeom>
        </p:spPr>
        <p:txBody>
          <a:bodyPr/>
          <a:lstStyle/>
          <a:p>
            <a:r>
              <a:rPr lang="en-US" dirty="0" smtClean="0">
                <a:solidFill>
                  <a:schemeClr val="tx1"/>
                </a:solidFill>
                <a:latin typeface="Arial" charset="0"/>
                <a:ea typeface="ＭＳ Ｐゴシック" pitchFamily="80" charset="-128"/>
                <a:cs typeface="Arial" charset="0"/>
              </a:rPr>
              <a:t>People with highly developed </a:t>
            </a:r>
            <a:r>
              <a:rPr lang="en-US" dirty="0" err="1" smtClean="0">
                <a:solidFill>
                  <a:schemeClr val="tx1"/>
                </a:solidFill>
                <a:latin typeface="Arial" charset="0"/>
                <a:ea typeface="ＭＳ Ｐゴシック" pitchFamily="80" charset="-128"/>
                <a:cs typeface="Arial" charset="0"/>
              </a:rPr>
              <a:t>EI</a:t>
            </a:r>
            <a:r>
              <a:rPr lang="en-US" dirty="0" smtClean="0">
                <a:solidFill>
                  <a:schemeClr val="tx1"/>
                </a:solidFill>
                <a:latin typeface="Arial" charset="0"/>
                <a:ea typeface="ＭＳ Ｐゴシック" pitchFamily="80" charset="-128"/>
                <a:cs typeface="Arial" charset="0"/>
              </a:rPr>
              <a:t> are aware of their </a:t>
            </a:r>
            <a:r>
              <a:rPr lang="en-US" i="1" dirty="0" smtClean="0">
                <a:solidFill>
                  <a:schemeClr val="tx1"/>
                </a:solidFill>
                <a:latin typeface="Arial" charset="0"/>
                <a:ea typeface="ＭＳ Ｐゴシック" pitchFamily="80" charset="-128"/>
                <a:cs typeface="Arial" charset="0"/>
              </a:rPr>
              <a:t>impact</a:t>
            </a:r>
            <a:r>
              <a:rPr lang="en-US" dirty="0" smtClean="0">
                <a:solidFill>
                  <a:schemeClr val="tx1"/>
                </a:solidFill>
                <a:latin typeface="Arial" charset="0"/>
                <a:ea typeface="ＭＳ Ｐゴシック" pitchFamily="80" charset="-128"/>
                <a:cs typeface="Arial" charset="0"/>
              </a:rPr>
              <a:t>.</a:t>
            </a:r>
          </a:p>
          <a:p>
            <a:r>
              <a:rPr lang="en-US" dirty="0" smtClean="0">
                <a:solidFill>
                  <a:schemeClr val="tx1"/>
                </a:solidFill>
                <a:latin typeface="Arial" charset="0"/>
                <a:ea typeface="ＭＳ Ｐゴシック" pitchFamily="80" charset="-128"/>
                <a:cs typeface="Arial" charset="0"/>
              </a:rPr>
              <a:t>They are acutely aware that the impact that behavior has on others can be different from what you intend or expect.</a:t>
            </a:r>
          </a:p>
          <a:p>
            <a:r>
              <a:rPr lang="en-US" dirty="0" smtClean="0">
                <a:solidFill>
                  <a:schemeClr val="tx1"/>
                </a:solidFill>
                <a:latin typeface="Arial" charset="0"/>
                <a:ea typeface="ＭＳ Ｐゴシック" pitchFamily="80" charset="-128"/>
                <a:cs typeface="Arial" charset="0"/>
              </a:rPr>
              <a:t>People respond to you based upon what they perceive about your behavior, </a:t>
            </a:r>
            <a:r>
              <a:rPr lang="en-US" i="1" dirty="0" smtClean="0">
                <a:solidFill>
                  <a:schemeClr val="tx1"/>
                </a:solidFill>
                <a:latin typeface="Arial" charset="0"/>
                <a:ea typeface="ＭＳ Ｐゴシック" pitchFamily="80" charset="-128"/>
                <a:cs typeface="Arial" charset="0"/>
              </a:rPr>
              <a:t>not</a:t>
            </a:r>
            <a:r>
              <a:rPr lang="en-US" dirty="0" smtClean="0">
                <a:solidFill>
                  <a:schemeClr val="tx1"/>
                </a:solidFill>
                <a:latin typeface="Arial" charset="0"/>
                <a:ea typeface="ＭＳ Ｐゴシック" pitchFamily="80" charset="-128"/>
                <a:cs typeface="Arial" charset="0"/>
              </a:rPr>
              <a:t> what you think they perceive.</a:t>
            </a:r>
          </a:p>
          <a:p>
            <a:endParaRPr lang="en-US"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2450352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290513" y="984250"/>
            <a:ext cx="8534400" cy="1570038"/>
          </a:xfrm>
          <a:prstGeom prst="rect">
            <a:avLst/>
          </a:prstGeom>
          <a:noFill/>
          <a:ln w="9525">
            <a:noFill/>
            <a:miter lim="800000"/>
            <a:headEnd/>
            <a:tailEnd/>
          </a:ln>
        </p:spPr>
        <p:txBody>
          <a:bodyPr anchor="ctr"/>
          <a:lstStyle/>
          <a:p>
            <a:pPr algn="ctr"/>
            <a:r>
              <a:rPr lang="en-US" sz="6600" b="1">
                <a:solidFill>
                  <a:srgbClr val="003399"/>
                </a:solidFill>
              </a:rPr>
              <a:t>INTENT  =  IMPACT</a:t>
            </a:r>
            <a:endParaRPr lang="en-US" sz="5400" b="1">
              <a:solidFill>
                <a:srgbClr val="003399"/>
              </a:solidFill>
            </a:endParaRPr>
          </a:p>
        </p:txBody>
      </p:sp>
    </p:spTree>
    <p:extLst>
      <p:ext uri="{BB962C8B-B14F-4D97-AF65-F5344CB8AC3E}">
        <p14:creationId xmlns:p14="http://schemas.microsoft.com/office/powerpoint/2010/main" val="3730388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AutoShape 3"/>
          <p:cNvSpPr>
            <a:spLocks noChangeArrowheads="1"/>
          </p:cNvSpPr>
          <p:nvPr/>
        </p:nvSpPr>
        <p:spPr bwMode="auto">
          <a:xfrm rot="5400000">
            <a:off x="2824956" y="375444"/>
            <a:ext cx="2824163" cy="7712075"/>
          </a:xfrm>
          <a:prstGeom prst="curvedLeftArrow">
            <a:avLst>
              <a:gd name="adj1" fmla="val 40380"/>
              <a:gd name="adj2" fmla="val 116562"/>
              <a:gd name="adj3" fmla="val 41546"/>
            </a:avLst>
          </a:prstGeom>
          <a:solidFill>
            <a:srgbClr val="7BA62B"/>
          </a:solidFill>
          <a:ln w="9525">
            <a:solidFill>
              <a:schemeClr val="tx1"/>
            </a:solidFill>
            <a:miter lim="800000"/>
            <a:headEnd/>
            <a:tailEnd/>
          </a:ln>
        </p:spPr>
        <p:txBody>
          <a:bodyPr rot="10800000" vert="eaVert" wrap="none" anchor="ctr"/>
          <a:lstStyle/>
          <a:p>
            <a:pPr algn="ctr" eaLnBrk="0" hangingPunct="0"/>
            <a:endParaRPr lang="en-US" sz="2400">
              <a:solidFill>
                <a:schemeClr val="bg1"/>
              </a:solidFill>
              <a:latin typeface="Times New Roman" pitchFamily="18" charset="0"/>
            </a:endParaRPr>
          </a:p>
        </p:txBody>
      </p:sp>
      <p:sp>
        <p:nvSpPr>
          <p:cNvPr id="39940" name="WordArt 4"/>
          <p:cNvSpPr>
            <a:spLocks noChangeArrowheads="1" noChangeShapeType="1" noTextEdit="1"/>
          </p:cNvSpPr>
          <p:nvPr/>
        </p:nvSpPr>
        <p:spPr bwMode="auto">
          <a:xfrm>
            <a:off x="3973513" y="2554288"/>
            <a:ext cx="1608137" cy="205740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chemeClr val="accent1"/>
                </a:solidFill>
                <a:latin typeface="Arial Black"/>
              </a:rPr>
              <a:t>?</a:t>
            </a:r>
          </a:p>
        </p:txBody>
      </p:sp>
      <p:sp>
        <p:nvSpPr>
          <p:cNvPr id="5" name="Rectangle 3"/>
          <p:cNvSpPr>
            <a:spLocks noChangeArrowheads="1"/>
          </p:cNvSpPr>
          <p:nvPr/>
        </p:nvSpPr>
        <p:spPr bwMode="auto">
          <a:xfrm>
            <a:off x="290513" y="984250"/>
            <a:ext cx="8534400" cy="1570038"/>
          </a:xfrm>
          <a:prstGeom prst="rect">
            <a:avLst/>
          </a:prstGeom>
          <a:noFill/>
          <a:ln w="9525">
            <a:noFill/>
            <a:miter lim="800000"/>
            <a:headEnd/>
            <a:tailEnd/>
          </a:ln>
        </p:spPr>
        <p:txBody>
          <a:bodyPr anchor="ctr"/>
          <a:lstStyle/>
          <a:p>
            <a:pPr algn="ctr"/>
            <a:r>
              <a:rPr lang="en-US" sz="6600" b="1" dirty="0">
                <a:solidFill>
                  <a:srgbClr val="003399"/>
                </a:solidFill>
              </a:rPr>
              <a:t>INTENT =/= IMPACT</a:t>
            </a:r>
            <a:endParaRPr lang="en-US" sz="5400" b="1" dirty="0">
              <a:solidFill>
                <a:srgbClr val="003399"/>
              </a:solidFill>
            </a:endParaRPr>
          </a:p>
        </p:txBody>
      </p:sp>
    </p:spTree>
    <p:extLst>
      <p:ext uri="{BB962C8B-B14F-4D97-AF65-F5344CB8AC3E}">
        <p14:creationId xmlns:p14="http://schemas.microsoft.com/office/powerpoint/2010/main" val="261722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ssolve">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blinds(horizontal)">
                                      <p:cBhvr>
                                        <p:cTn id="12"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Exercise: </a:t>
            </a:r>
            <a:r>
              <a:rPr lang="en-US" dirty="0" smtClean="0"/>
              <a:t>Let’s Discover Something About Ourselves</a:t>
            </a:r>
            <a:r>
              <a:rPr lang="en-US" dirty="0"/>
              <a:t>…</a:t>
            </a:r>
          </a:p>
        </p:txBody>
      </p:sp>
      <p:sp>
        <p:nvSpPr>
          <p:cNvPr id="8195" name="Rectangle 3"/>
          <p:cNvSpPr>
            <a:spLocks noGrp="1" noChangeArrowheads="1"/>
          </p:cNvSpPr>
          <p:nvPr>
            <p:ph idx="1"/>
          </p:nvPr>
        </p:nvSpPr>
        <p:spPr>
          <a:xfrm>
            <a:off x="606829" y="1981200"/>
            <a:ext cx="8079971" cy="3936998"/>
          </a:xfrm>
        </p:spPr>
        <p:txBody>
          <a:bodyPr/>
          <a:lstStyle/>
          <a:p>
            <a:r>
              <a:rPr lang="en-US" dirty="0" smtClean="0">
                <a:solidFill>
                  <a:schemeClr val="tx1"/>
                </a:solidFill>
                <a:latin typeface="Arial" charset="0"/>
                <a:ea typeface="ＭＳ Ｐゴシック" pitchFamily="80" charset="-128"/>
                <a:cs typeface="Arial" charset="0"/>
              </a:rPr>
              <a:t>Complete your individual profile</a:t>
            </a:r>
          </a:p>
          <a:p>
            <a:pPr lvl="1"/>
            <a:r>
              <a:rPr lang="en-US" dirty="0" smtClean="0">
                <a:solidFill>
                  <a:schemeClr val="tx1"/>
                </a:solidFill>
                <a:latin typeface="Arial" charset="0"/>
                <a:ea typeface="ＭＳ Ｐゴシック" pitchFamily="80" charset="-128"/>
                <a:cs typeface="Arial" charset="0"/>
              </a:rPr>
              <a:t>Select the word that most describes you at work</a:t>
            </a:r>
          </a:p>
          <a:p>
            <a:pPr lvl="1"/>
            <a:r>
              <a:rPr lang="en-US" dirty="0" smtClean="0">
                <a:solidFill>
                  <a:schemeClr val="tx1"/>
                </a:solidFill>
                <a:latin typeface="Arial" charset="0"/>
                <a:ea typeface="ＭＳ Ｐゴシック" pitchFamily="80" charset="-128"/>
                <a:cs typeface="Arial" charset="0"/>
              </a:rPr>
              <a:t>There are no right or wrong answers</a:t>
            </a:r>
          </a:p>
          <a:p>
            <a:pPr lvl="1"/>
            <a:r>
              <a:rPr lang="en-US" dirty="0" smtClean="0">
                <a:solidFill>
                  <a:schemeClr val="tx1"/>
                </a:solidFill>
                <a:latin typeface="Arial" charset="0"/>
                <a:ea typeface="ＭＳ Ｐゴシック" pitchFamily="80" charset="-128"/>
                <a:cs typeface="Arial" charset="0"/>
              </a:rPr>
              <a:t>No one will see your selections</a:t>
            </a:r>
          </a:p>
        </p:txBody>
      </p:sp>
    </p:spTree>
    <p:extLst>
      <p:ext uri="{BB962C8B-B14F-4D97-AF65-F5344CB8AC3E}">
        <p14:creationId xmlns:p14="http://schemas.microsoft.com/office/powerpoint/2010/main" val="2409284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dirty="0"/>
              <a:t>Small Group Exercise</a:t>
            </a:r>
          </a:p>
        </p:txBody>
      </p:sp>
      <p:sp>
        <p:nvSpPr>
          <p:cNvPr id="35843" name="Rectangle 3"/>
          <p:cNvSpPr>
            <a:spLocks noGrp="1" noChangeArrowheads="1"/>
          </p:cNvSpPr>
          <p:nvPr>
            <p:ph idx="1"/>
          </p:nvPr>
        </p:nvSpPr>
        <p:spPr/>
        <p:txBody>
          <a:bodyPr/>
          <a:lstStyle/>
          <a:p>
            <a:r>
              <a:rPr lang="en-US" dirty="0" smtClean="0">
                <a:solidFill>
                  <a:schemeClr val="tx1"/>
                </a:solidFill>
                <a:latin typeface="Arial" charset="0"/>
                <a:ea typeface="ＭＳ Ｐゴシック" pitchFamily="80" charset="-128"/>
                <a:cs typeface="Arial" charset="0"/>
              </a:rPr>
              <a:t>Think of a meeting or event you attended where someone’s observed behavior resulted in an </a:t>
            </a:r>
            <a:r>
              <a:rPr lang="en-US" i="1" dirty="0" smtClean="0">
                <a:solidFill>
                  <a:schemeClr val="tx1"/>
                </a:solidFill>
                <a:latin typeface="Arial" charset="0"/>
                <a:ea typeface="ＭＳ Ｐゴシック" pitchFamily="80" charset="-128"/>
                <a:cs typeface="Arial" charset="0"/>
              </a:rPr>
              <a:t>impact</a:t>
            </a:r>
            <a:r>
              <a:rPr lang="en-US" dirty="0" smtClean="0">
                <a:solidFill>
                  <a:schemeClr val="tx1"/>
                </a:solidFill>
                <a:latin typeface="Arial" charset="0"/>
                <a:ea typeface="ＭＳ Ｐゴシック" pitchFamily="80" charset="-128"/>
                <a:cs typeface="Arial" charset="0"/>
              </a:rPr>
              <a:t> not equaling their </a:t>
            </a:r>
            <a:r>
              <a:rPr lang="en-US" i="1" dirty="0" smtClean="0">
                <a:solidFill>
                  <a:schemeClr val="tx1"/>
                </a:solidFill>
                <a:latin typeface="Arial" charset="0"/>
                <a:ea typeface="ＭＳ Ｐゴシック" pitchFamily="80" charset="-128"/>
                <a:cs typeface="Arial" charset="0"/>
              </a:rPr>
              <a:t>intent</a:t>
            </a:r>
            <a:r>
              <a:rPr lang="en-US" dirty="0" smtClean="0">
                <a:solidFill>
                  <a:schemeClr val="tx1"/>
                </a:solidFill>
                <a:latin typeface="Arial" charset="0"/>
                <a:ea typeface="ＭＳ Ｐゴシック" pitchFamily="80" charset="-128"/>
                <a:cs typeface="Arial" charset="0"/>
              </a:rPr>
              <a:t>.</a:t>
            </a:r>
          </a:p>
          <a:p>
            <a:endParaRPr lang="en-US" dirty="0" smtClean="0">
              <a:solidFill>
                <a:schemeClr val="tx1"/>
              </a:solidFill>
              <a:latin typeface="Arial" charset="0"/>
              <a:ea typeface="ＭＳ Ｐゴシック" pitchFamily="80" charset="-128"/>
              <a:cs typeface="Arial" charset="0"/>
            </a:endParaRPr>
          </a:p>
          <a:p>
            <a:r>
              <a:rPr lang="en-US" dirty="0" smtClean="0">
                <a:solidFill>
                  <a:schemeClr val="tx1"/>
                </a:solidFill>
                <a:latin typeface="Arial" charset="0"/>
                <a:ea typeface="ＭＳ Ｐゴシック" pitchFamily="80" charset="-128"/>
                <a:cs typeface="Arial" charset="0"/>
              </a:rPr>
              <a:t>Discuss the incident with your group.</a:t>
            </a:r>
          </a:p>
        </p:txBody>
      </p:sp>
    </p:spTree>
    <p:extLst>
      <p:ext uri="{BB962C8B-B14F-4D97-AF65-F5344CB8AC3E}">
        <p14:creationId xmlns:p14="http://schemas.microsoft.com/office/powerpoint/2010/main" val="1643639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z="3200" dirty="0"/>
              <a:t>Observable Behaviors</a:t>
            </a:r>
          </a:p>
        </p:txBody>
      </p:sp>
      <p:sp>
        <p:nvSpPr>
          <p:cNvPr id="36867" name="Rectangle 3"/>
          <p:cNvSpPr>
            <a:spLocks noGrp="1" noChangeArrowheads="1"/>
          </p:cNvSpPr>
          <p:nvPr>
            <p:ph idx="1"/>
          </p:nvPr>
        </p:nvSpPr>
        <p:spPr/>
        <p:txBody>
          <a:bodyPr/>
          <a:lstStyle/>
          <a:p>
            <a:pPr marL="406400" indent="-406400">
              <a:buFontTx/>
              <a:buNone/>
            </a:pPr>
            <a:r>
              <a:rPr lang="en-US" dirty="0" smtClean="0">
                <a:solidFill>
                  <a:schemeClr val="tx1"/>
                </a:solidFill>
                <a:latin typeface="Arial" charset="0"/>
                <a:ea typeface="ＭＳ Ｐゴシック" pitchFamily="80" charset="-128"/>
                <a:cs typeface="Arial" charset="0"/>
              </a:rPr>
              <a:t>Report out on small group exercise</a:t>
            </a:r>
          </a:p>
          <a:p>
            <a:pPr marL="406400" indent="-406400">
              <a:buFontTx/>
              <a:buNone/>
            </a:pPr>
            <a:endParaRPr lang="en-US" dirty="0" smtClean="0">
              <a:solidFill>
                <a:schemeClr val="tx1"/>
              </a:solidFill>
              <a:latin typeface="Arial" charset="0"/>
              <a:ea typeface="ＭＳ Ｐゴシック" pitchFamily="80" charset="-128"/>
              <a:cs typeface="Arial" charset="0"/>
            </a:endParaRPr>
          </a:p>
          <a:p>
            <a:pPr marL="1149350" lvl="2">
              <a:spcAft>
                <a:spcPct val="30000"/>
              </a:spcAft>
            </a:pPr>
            <a:r>
              <a:rPr lang="en-US" sz="3200" dirty="0" smtClean="0">
                <a:solidFill>
                  <a:schemeClr val="tx1"/>
                </a:solidFill>
                <a:latin typeface="Arial" charset="0"/>
                <a:ea typeface="ＭＳ Ｐゴシック" pitchFamily="80" charset="-128"/>
                <a:cs typeface="Arial" charset="0"/>
              </a:rPr>
              <a:t>How did you see others?</a:t>
            </a:r>
          </a:p>
          <a:p>
            <a:pPr marL="1149350" lvl="2">
              <a:spcAft>
                <a:spcPct val="30000"/>
              </a:spcAft>
            </a:pPr>
            <a:r>
              <a:rPr lang="en-US" sz="3200" dirty="0" smtClean="0">
                <a:solidFill>
                  <a:schemeClr val="tx1"/>
                </a:solidFill>
                <a:latin typeface="Arial" charset="0"/>
                <a:ea typeface="ＭＳ Ｐゴシック" pitchFamily="80" charset="-128"/>
                <a:cs typeface="Arial" charset="0"/>
              </a:rPr>
              <a:t>How did others see you?</a:t>
            </a:r>
          </a:p>
          <a:p>
            <a:pPr marL="1149350" lvl="2">
              <a:spcAft>
                <a:spcPct val="30000"/>
              </a:spcAft>
            </a:pPr>
            <a:r>
              <a:rPr lang="en-US" sz="3200" dirty="0" smtClean="0">
                <a:solidFill>
                  <a:schemeClr val="tx1"/>
                </a:solidFill>
                <a:latin typeface="Arial" charset="0"/>
                <a:ea typeface="ＭＳ Ｐゴシック" pitchFamily="80" charset="-128"/>
                <a:cs typeface="Arial" charset="0"/>
              </a:rPr>
              <a:t>Intent vs. Impact issues?</a:t>
            </a:r>
          </a:p>
          <a:p>
            <a:pPr marL="1149350" lvl="2">
              <a:spcAft>
                <a:spcPct val="30000"/>
              </a:spcAft>
            </a:pPr>
            <a:r>
              <a:rPr lang="en-US" sz="3200" dirty="0" smtClean="0">
                <a:solidFill>
                  <a:schemeClr val="tx1"/>
                </a:solidFill>
                <a:latin typeface="Arial" charset="0"/>
                <a:ea typeface="ＭＳ Ｐゴシック" pitchFamily="80" charset="-128"/>
                <a:cs typeface="Arial" charset="0"/>
              </a:rPr>
              <a:t>Other work or life experiences?</a:t>
            </a:r>
          </a:p>
        </p:txBody>
      </p:sp>
    </p:spTree>
    <p:extLst>
      <p:ext uri="{BB962C8B-B14F-4D97-AF65-F5344CB8AC3E}">
        <p14:creationId xmlns:p14="http://schemas.microsoft.com/office/powerpoint/2010/main" val="4055220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dirty="0"/>
              <a:t>Analyzers in Teams…</a:t>
            </a:r>
          </a:p>
        </p:txBody>
      </p:sp>
      <p:sp>
        <p:nvSpPr>
          <p:cNvPr id="37891" name="Rectangle 3"/>
          <p:cNvSpPr>
            <a:spLocks noGrp="1" noChangeArrowheads="1"/>
          </p:cNvSpPr>
          <p:nvPr>
            <p:ph idx="1"/>
          </p:nvPr>
        </p:nvSpPr>
        <p:spPr/>
        <p:txBody>
          <a:bodyPr/>
          <a:lstStyle/>
          <a:p>
            <a:pPr>
              <a:lnSpc>
                <a:spcPct val="80000"/>
              </a:lnSpc>
            </a:pPr>
            <a:r>
              <a:rPr lang="en-US" dirty="0" smtClean="0">
                <a:solidFill>
                  <a:schemeClr val="tx1"/>
                </a:solidFill>
                <a:latin typeface="Arial" charset="0"/>
                <a:ea typeface="ＭＳ Ｐゴシック" pitchFamily="80" charset="-128"/>
                <a:cs typeface="Arial" charset="0"/>
              </a:rPr>
              <a:t>Contributions…</a:t>
            </a:r>
          </a:p>
          <a:p>
            <a:pPr lvl="1">
              <a:lnSpc>
                <a:spcPct val="80000"/>
              </a:lnSpc>
            </a:pPr>
            <a:r>
              <a:rPr lang="en-US" sz="2000" dirty="0" smtClean="0">
                <a:solidFill>
                  <a:schemeClr val="tx1"/>
                </a:solidFill>
                <a:latin typeface="Arial" charset="0"/>
                <a:ea typeface="ＭＳ Ｐゴシック" pitchFamily="80" charset="-128"/>
                <a:cs typeface="Arial" charset="0"/>
              </a:rPr>
              <a:t>Perceived as thorough, analytical and accurate, above all </a:t>
            </a:r>
            <a:r>
              <a:rPr lang="en-US" sz="2000" dirty="0" smtClean="0">
                <a:solidFill>
                  <a:schemeClr val="tx1"/>
                </a:solidFill>
                <a:latin typeface="Arial" charset="0"/>
                <a:ea typeface="ＭＳ Ｐゴシック" pitchFamily="80" charset="-128"/>
                <a:cs typeface="Arial" charset="0"/>
              </a:rPr>
              <a:t>else</a:t>
            </a:r>
            <a:endParaRPr lang="en-US" sz="2000" dirty="0" smtClean="0">
              <a:solidFill>
                <a:schemeClr val="tx1"/>
              </a:solidFill>
              <a:latin typeface="Arial" charset="0"/>
              <a:ea typeface="ＭＳ Ｐゴシック" pitchFamily="80" charset="-128"/>
              <a:cs typeface="Arial" charset="0"/>
            </a:endParaRPr>
          </a:p>
          <a:p>
            <a:pPr lvl="1">
              <a:lnSpc>
                <a:spcPct val="80000"/>
              </a:lnSpc>
            </a:pPr>
            <a:r>
              <a:rPr lang="en-US" sz="2000" dirty="0" smtClean="0">
                <a:solidFill>
                  <a:schemeClr val="tx1"/>
                </a:solidFill>
                <a:latin typeface="Arial" charset="0"/>
                <a:ea typeface="ＭＳ Ｐゴシック" pitchFamily="80" charset="-128"/>
                <a:cs typeface="Arial" charset="0"/>
              </a:rPr>
              <a:t>Focus on getting things right (emphasis on “task” rather than “people</a:t>
            </a:r>
            <a:r>
              <a:rPr lang="en-US" sz="2000" dirty="0" smtClean="0">
                <a:solidFill>
                  <a:schemeClr val="tx1"/>
                </a:solidFill>
                <a:latin typeface="Arial" charset="0"/>
                <a:ea typeface="ＭＳ Ｐゴシック" pitchFamily="80" charset="-128"/>
                <a:cs typeface="Arial" charset="0"/>
              </a:rPr>
              <a:t>”)</a:t>
            </a:r>
            <a:endParaRPr lang="en-US" sz="2000" dirty="0" smtClean="0">
              <a:solidFill>
                <a:schemeClr val="tx1"/>
              </a:solidFill>
              <a:latin typeface="Arial" charset="0"/>
              <a:ea typeface="ＭＳ Ｐゴシック" pitchFamily="80" charset="-128"/>
              <a:cs typeface="Arial" charset="0"/>
            </a:endParaRPr>
          </a:p>
          <a:p>
            <a:pPr lvl="1">
              <a:lnSpc>
                <a:spcPct val="80000"/>
              </a:lnSpc>
            </a:pPr>
            <a:endParaRPr lang="en-US" sz="1400" dirty="0" smtClean="0">
              <a:solidFill>
                <a:schemeClr val="tx1"/>
              </a:solidFill>
              <a:latin typeface="Arial" charset="0"/>
              <a:ea typeface="ＭＳ Ｐゴシック" pitchFamily="80" charset="-128"/>
              <a:cs typeface="Arial" charset="0"/>
            </a:endParaRPr>
          </a:p>
          <a:p>
            <a:pPr>
              <a:lnSpc>
                <a:spcPct val="80000"/>
              </a:lnSpc>
            </a:pPr>
            <a:r>
              <a:rPr lang="en-US" dirty="0" smtClean="0">
                <a:solidFill>
                  <a:schemeClr val="tx1"/>
                </a:solidFill>
                <a:latin typeface="Arial" charset="0"/>
                <a:ea typeface="ＭＳ Ｐゴシック" pitchFamily="80" charset="-128"/>
                <a:cs typeface="Arial" charset="0"/>
              </a:rPr>
              <a:t>Limitations…</a:t>
            </a:r>
          </a:p>
          <a:p>
            <a:pPr lvl="1">
              <a:lnSpc>
                <a:spcPct val="80000"/>
              </a:lnSpc>
            </a:pPr>
            <a:r>
              <a:rPr lang="en-US" sz="2000" dirty="0" smtClean="0">
                <a:solidFill>
                  <a:schemeClr val="tx1"/>
                </a:solidFill>
                <a:latin typeface="Arial" charset="0"/>
                <a:ea typeface="ＭＳ Ｐゴシック" pitchFamily="80" charset="-128"/>
                <a:cs typeface="Arial" charset="0"/>
              </a:rPr>
              <a:t>Can overanalyze things that don’t warrant the attention (analysis-paralysis). Concern for getting it right can slow or freeze the team’s progress.</a:t>
            </a:r>
          </a:p>
          <a:p>
            <a:pPr lvl="1">
              <a:lnSpc>
                <a:spcPct val="80000"/>
              </a:lnSpc>
            </a:pPr>
            <a:r>
              <a:rPr lang="en-US" sz="2000" dirty="0" smtClean="0">
                <a:solidFill>
                  <a:schemeClr val="tx1"/>
                </a:solidFill>
                <a:latin typeface="Arial" charset="0"/>
                <a:ea typeface="ＭＳ Ｐゴシック" pitchFamily="80" charset="-128"/>
                <a:cs typeface="Arial" charset="0"/>
              </a:rPr>
              <a:t>Can be perceived as aloof and have an excessive concern with perfection that can stifle creativity in the </a:t>
            </a:r>
            <a:r>
              <a:rPr lang="en-US" sz="2000" dirty="0" smtClean="0">
                <a:solidFill>
                  <a:schemeClr val="tx1"/>
                </a:solidFill>
                <a:latin typeface="Arial" charset="0"/>
                <a:ea typeface="ＭＳ Ｐゴシック" pitchFamily="80" charset="-128"/>
                <a:cs typeface="Arial" charset="0"/>
              </a:rPr>
              <a:t>group</a:t>
            </a:r>
            <a:endParaRPr lang="en-US" sz="2000" dirty="0" smtClean="0">
              <a:solidFill>
                <a:schemeClr val="tx1"/>
              </a:solidFill>
              <a:latin typeface="Arial" charset="0"/>
              <a:ea typeface="ＭＳ Ｐゴシック" pitchFamily="80" charset="-128"/>
              <a:cs typeface="Arial" charset="0"/>
            </a:endParaRPr>
          </a:p>
          <a:p>
            <a:pPr lvl="1">
              <a:lnSpc>
                <a:spcPct val="80000"/>
              </a:lnSpc>
            </a:pPr>
            <a:endParaRPr lang="en-US" sz="1200" dirty="0" smtClean="0">
              <a:solidFill>
                <a:schemeClr val="tx1"/>
              </a:solidFill>
              <a:latin typeface="Arial" charset="0"/>
              <a:ea typeface="ＭＳ Ｐゴシック" pitchFamily="80" charset="-128"/>
              <a:cs typeface="Arial" charset="0"/>
            </a:endParaRPr>
          </a:p>
          <a:p>
            <a:pPr>
              <a:lnSpc>
                <a:spcPct val="80000"/>
              </a:lnSpc>
            </a:pPr>
            <a:r>
              <a:rPr lang="en-US" dirty="0" smtClean="0">
                <a:solidFill>
                  <a:schemeClr val="tx1"/>
                </a:solidFill>
                <a:latin typeface="Arial" charset="0"/>
                <a:ea typeface="ＭＳ Ｐゴシック" pitchFamily="80" charset="-128"/>
                <a:cs typeface="Arial" charset="0"/>
              </a:rPr>
              <a:t>Fear…</a:t>
            </a:r>
          </a:p>
          <a:p>
            <a:pPr lvl="1">
              <a:lnSpc>
                <a:spcPct val="80000"/>
              </a:lnSpc>
            </a:pPr>
            <a:r>
              <a:rPr lang="en-US" sz="2000" dirty="0" smtClean="0">
                <a:solidFill>
                  <a:schemeClr val="tx1"/>
                </a:solidFill>
                <a:latin typeface="Arial" charset="0"/>
                <a:ea typeface="ＭＳ Ｐゴシック" pitchFamily="80" charset="-128"/>
                <a:cs typeface="Arial" charset="0"/>
              </a:rPr>
              <a:t>Unwarranted personal </a:t>
            </a:r>
            <a:r>
              <a:rPr lang="en-US" sz="2000" dirty="0" smtClean="0">
                <a:solidFill>
                  <a:schemeClr val="tx1"/>
                </a:solidFill>
                <a:latin typeface="Arial" charset="0"/>
                <a:ea typeface="ＭＳ Ｐゴシック" pitchFamily="80" charset="-128"/>
                <a:cs typeface="Arial" charset="0"/>
              </a:rPr>
              <a:t>criticism</a:t>
            </a:r>
            <a:endParaRPr lang="en-US" sz="20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3998848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dirty="0"/>
              <a:t>Stabilizers in Teams…</a:t>
            </a:r>
          </a:p>
        </p:txBody>
      </p:sp>
      <p:sp>
        <p:nvSpPr>
          <p:cNvPr id="38915" name="Rectangle 3"/>
          <p:cNvSpPr>
            <a:spLocks noGrp="1" noChangeArrowheads="1"/>
          </p:cNvSpPr>
          <p:nvPr>
            <p:ph idx="1"/>
          </p:nvPr>
        </p:nvSpPr>
        <p:spPr>
          <a:xfrm>
            <a:off x="606829" y="1371599"/>
            <a:ext cx="8079971" cy="4933667"/>
          </a:xfrm>
        </p:spPr>
        <p:txBody>
          <a:bodyPr/>
          <a:lstStyle/>
          <a:p>
            <a:pPr>
              <a:lnSpc>
                <a:spcPct val="80000"/>
              </a:lnSpc>
            </a:pPr>
            <a:r>
              <a:rPr lang="en-US" dirty="0" smtClean="0">
                <a:solidFill>
                  <a:schemeClr val="tx1"/>
                </a:solidFill>
                <a:latin typeface="Arial" charset="0"/>
                <a:ea typeface="ＭＳ Ｐゴシック" pitchFamily="80" charset="-128"/>
                <a:cs typeface="Arial" charset="0"/>
              </a:rPr>
              <a:t>Contributions…</a:t>
            </a:r>
          </a:p>
          <a:p>
            <a:pPr lvl="1">
              <a:lnSpc>
                <a:spcPct val="80000"/>
              </a:lnSpc>
            </a:pPr>
            <a:r>
              <a:rPr lang="en-US" sz="2000" dirty="0" smtClean="0">
                <a:solidFill>
                  <a:schemeClr val="tx1"/>
                </a:solidFill>
                <a:latin typeface="Arial" charset="0"/>
                <a:ea typeface="ＭＳ Ｐゴシック" pitchFamily="80" charset="-128"/>
                <a:cs typeface="Arial" charset="0"/>
              </a:rPr>
              <a:t>Often viewed by team members as a good team </a:t>
            </a:r>
            <a:r>
              <a:rPr lang="en-US" sz="2000" dirty="0" smtClean="0">
                <a:solidFill>
                  <a:schemeClr val="tx1"/>
                </a:solidFill>
                <a:latin typeface="Arial" charset="0"/>
                <a:ea typeface="ＭＳ Ｐゴシック" pitchFamily="80" charset="-128"/>
                <a:cs typeface="Arial" charset="0"/>
              </a:rPr>
              <a:t>player</a:t>
            </a:r>
            <a:endParaRPr lang="en-US" sz="2000" dirty="0" smtClean="0">
              <a:solidFill>
                <a:schemeClr val="tx1"/>
              </a:solidFill>
              <a:latin typeface="Arial" charset="0"/>
              <a:ea typeface="ＭＳ Ｐゴシック" pitchFamily="80" charset="-128"/>
              <a:cs typeface="Arial" charset="0"/>
            </a:endParaRPr>
          </a:p>
          <a:p>
            <a:pPr lvl="1">
              <a:lnSpc>
                <a:spcPct val="80000"/>
              </a:lnSpc>
            </a:pPr>
            <a:r>
              <a:rPr lang="en-US" sz="2000" dirty="0" smtClean="0">
                <a:solidFill>
                  <a:schemeClr val="tx1"/>
                </a:solidFill>
                <a:latin typeface="Arial" charset="0"/>
                <a:ea typeface="ＭＳ Ｐゴシック" pitchFamily="80" charset="-128"/>
                <a:cs typeface="Arial" charset="0"/>
              </a:rPr>
              <a:t>Empathetic and sensitive to the needs of </a:t>
            </a:r>
            <a:r>
              <a:rPr lang="en-US" sz="2000" dirty="0" smtClean="0">
                <a:solidFill>
                  <a:schemeClr val="tx1"/>
                </a:solidFill>
                <a:latin typeface="Arial" charset="0"/>
                <a:ea typeface="ＭＳ Ｐゴシック" pitchFamily="80" charset="-128"/>
                <a:cs typeface="Arial" charset="0"/>
              </a:rPr>
              <a:t>others</a:t>
            </a:r>
            <a:endParaRPr lang="en-US" sz="2000" dirty="0" smtClean="0">
              <a:solidFill>
                <a:schemeClr val="tx1"/>
              </a:solidFill>
              <a:latin typeface="Arial" charset="0"/>
              <a:ea typeface="ＭＳ Ｐゴシック" pitchFamily="80" charset="-128"/>
              <a:cs typeface="Arial" charset="0"/>
            </a:endParaRPr>
          </a:p>
          <a:p>
            <a:pPr lvl="1">
              <a:lnSpc>
                <a:spcPct val="80000"/>
              </a:lnSpc>
            </a:pPr>
            <a:r>
              <a:rPr lang="en-US" sz="2000" dirty="0" smtClean="0">
                <a:solidFill>
                  <a:schemeClr val="tx1"/>
                </a:solidFill>
                <a:latin typeface="Arial" charset="0"/>
                <a:ea typeface="ＭＳ Ｐゴシック" pitchFamily="80" charset="-128"/>
                <a:cs typeface="Arial" charset="0"/>
              </a:rPr>
              <a:t>Likes harmony in </a:t>
            </a:r>
            <a:r>
              <a:rPr lang="en-US" sz="2000" dirty="0" smtClean="0">
                <a:solidFill>
                  <a:schemeClr val="tx1"/>
                </a:solidFill>
                <a:latin typeface="Arial" charset="0"/>
                <a:ea typeface="ＭＳ Ｐゴシック" pitchFamily="80" charset="-128"/>
                <a:cs typeface="Arial" charset="0"/>
              </a:rPr>
              <a:t>team</a:t>
            </a:r>
            <a:endParaRPr lang="en-US" sz="2000" dirty="0" smtClean="0">
              <a:solidFill>
                <a:schemeClr val="tx1"/>
              </a:solidFill>
              <a:latin typeface="Arial" charset="0"/>
              <a:ea typeface="ＭＳ Ｐゴシック" pitchFamily="80" charset="-128"/>
              <a:cs typeface="Arial" charset="0"/>
            </a:endParaRPr>
          </a:p>
          <a:p>
            <a:pPr lvl="1">
              <a:lnSpc>
                <a:spcPct val="80000"/>
              </a:lnSpc>
            </a:pPr>
            <a:endParaRPr lang="en-US" sz="1000" dirty="0" smtClean="0">
              <a:solidFill>
                <a:schemeClr val="tx1"/>
              </a:solidFill>
              <a:latin typeface="Arial" charset="0"/>
              <a:ea typeface="ＭＳ Ｐゴシック" pitchFamily="80" charset="-128"/>
              <a:cs typeface="Arial" charset="0"/>
            </a:endParaRPr>
          </a:p>
          <a:p>
            <a:pPr>
              <a:lnSpc>
                <a:spcPct val="80000"/>
              </a:lnSpc>
            </a:pPr>
            <a:r>
              <a:rPr lang="en-US" dirty="0" smtClean="0">
                <a:solidFill>
                  <a:schemeClr val="tx1"/>
                </a:solidFill>
                <a:latin typeface="Arial" charset="0"/>
                <a:ea typeface="ＭＳ Ｐゴシック" pitchFamily="80" charset="-128"/>
                <a:cs typeface="Arial" charset="0"/>
              </a:rPr>
              <a:t>Limitations…</a:t>
            </a:r>
          </a:p>
          <a:p>
            <a:pPr lvl="1">
              <a:lnSpc>
                <a:spcPct val="80000"/>
              </a:lnSpc>
            </a:pPr>
            <a:r>
              <a:rPr lang="en-US" sz="2000" dirty="0" smtClean="0">
                <a:solidFill>
                  <a:schemeClr val="tx1"/>
                </a:solidFill>
                <a:latin typeface="Arial" charset="0"/>
                <a:ea typeface="ＭＳ Ｐゴシック" pitchFamily="80" charset="-128"/>
                <a:cs typeface="Arial" charset="0"/>
              </a:rPr>
              <a:t>Can be indecisive, unwilling to confront directly, and resist change. Because of their need to maintain team harmony, their own needs may be suppressed. Over time, this can cause resentment and a degree of passive-aggressiveness.</a:t>
            </a:r>
          </a:p>
          <a:p>
            <a:pPr lvl="1">
              <a:lnSpc>
                <a:spcPct val="80000"/>
              </a:lnSpc>
            </a:pPr>
            <a:r>
              <a:rPr lang="en-US" sz="2000" dirty="0" smtClean="0">
                <a:solidFill>
                  <a:schemeClr val="tx1"/>
                </a:solidFill>
                <a:latin typeface="Arial" charset="0"/>
                <a:ea typeface="ＭＳ Ｐゴシック" pitchFamily="80" charset="-128"/>
                <a:cs typeface="Arial" charset="0"/>
              </a:rPr>
              <a:t>Not inclined to celebrate their accomplishments, yet they can become frustrated and perhaps resentful if their contributions go unnoticed too </a:t>
            </a:r>
            <a:r>
              <a:rPr lang="en-US" sz="2000" dirty="0" smtClean="0">
                <a:solidFill>
                  <a:schemeClr val="tx1"/>
                </a:solidFill>
                <a:latin typeface="Arial" charset="0"/>
                <a:ea typeface="ＭＳ Ｐゴシック" pitchFamily="80" charset="-128"/>
                <a:cs typeface="Arial" charset="0"/>
              </a:rPr>
              <a:t>long</a:t>
            </a:r>
            <a:endParaRPr lang="en-US" sz="2000" dirty="0" smtClean="0">
              <a:solidFill>
                <a:schemeClr val="tx1"/>
              </a:solidFill>
              <a:latin typeface="Arial" charset="0"/>
              <a:ea typeface="ＭＳ Ｐゴシック" pitchFamily="80" charset="-128"/>
              <a:cs typeface="Arial" charset="0"/>
            </a:endParaRPr>
          </a:p>
          <a:p>
            <a:pPr lvl="1">
              <a:lnSpc>
                <a:spcPct val="80000"/>
              </a:lnSpc>
            </a:pPr>
            <a:endParaRPr lang="en-US" sz="1000" dirty="0" smtClean="0">
              <a:solidFill>
                <a:schemeClr val="tx1"/>
              </a:solidFill>
              <a:latin typeface="Arial" charset="0"/>
              <a:ea typeface="ＭＳ Ｐゴシック" pitchFamily="80" charset="-128"/>
              <a:cs typeface="Arial" charset="0"/>
            </a:endParaRPr>
          </a:p>
          <a:p>
            <a:pPr>
              <a:lnSpc>
                <a:spcPct val="80000"/>
              </a:lnSpc>
            </a:pPr>
            <a:r>
              <a:rPr lang="en-US" dirty="0" smtClean="0">
                <a:solidFill>
                  <a:schemeClr val="tx1"/>
                </a:solidFill>
                <a:latin typeface="Arial" charset="0"/>
                <a:ea typeface="ＭＳ Ｐゴシック" pitchFamily="80" charset="-128"/>
                <a:cs typeface="Arial" charset="0"/>
              </a:rPr>
              <a:t>Fear…</a:t>
            </a:r>
          </a:p>
          <a:p>
            <a:pPr lvl="1">
              <a:lnSpc>
                <a:spcPct val="80000"/>
              </a:lnSpc>
            </a:pPr>
            <a:r>
              <a:rPr lang="en-US" sz="2000" dirty="0" smtClean="0">
                <a:solidFill>
                  <a:schemeClr val="tx1"/>
                </a:solidFill>
                <a:latin typeface="Arial" charset="0"/>
                <a:ea typeface="ＭＳ Ｐゴシック" pitchFamily="80" charset="-128"/>
                <a:cs typeface="Arial" charset="0"/>
              </a:rPr>
              <a:t>Confusion, chaos, and </a:t>
            </a:r>
            <a:r>
              <a:rPr lang="en-US" sz="2000" dirty="0" smtClean="0">
                <a:solidFill>
                  <a:schemeClr val="tx1"/>
                </a:solidFill>
                <a:latin typeface="Arial" charset="0"/>
                <a:ea typeface="ＭＳ Ｐゴシック" pitchFamily="80" charset="-128"/>
                <a:cs typeface="Arial" charset="0"/>
              </a:rPr>
              <a:t>change</a:t>
            </a:r>
            <a:endParaRPr lang="en-US" sz="20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1204967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dirty="0"/>
              <a:t>Controllers in Teams…</a:t>
            </a:r>
          </a:p>
        </p:txBody>
      </p:sp>
      <p:sp>
        <p:nvSpPr>
          <p:cNvPr id="39939" name="Rectangle 3"/>
          <p:cNvSpPr>
            <a:spLocks noGrp="1" noChangeArrowheads="1"/>
          </p:cNvSpPr>
          <p:nvPr>
            <p:ph idx="1"/>
          </p:nvPr>
        </p:nvSpPr>
        <p:spPr/>
        <p:txBody>
          <a:bodyPr/>
          <a:lstStyle/>
          <a:p>
            <a:pPr>
              <a:lnSpc>
                <a:spcPct val="80000"/>
              </a:lnSpc>
            </a:pPr>
            <a:r>
              <a:rPr lang="en-US" dirty="0" smtClean="0">
                <a:solidFill>
                  <a:schemeClr val="tx1"/>
                </a:solidFill>
                <a:latin typeface="Arial" charset="0"/>
                <a:ea typeface="ＭＳ Ｐゴシック" pitchFamily="80" charset="-128"/>
                <a:cs typeface="Arial" charset="0"/>
              </a:rPr>
              <a:t>Contributions…</a:t>
            </a:r>
          </a:p>
          <a:p>
            <a:pPr lvl="1">
              <a:lnSpc>
                <a:spcPct val="80000"/>
              </a:lnSpc>
            </a:pPr>
            <a:r>
              <a:rPr lang="en-US" sz="2000" dirty="0" smtClean="0">
                <a:solidFill>
                  <a:schemeClr val="tx1"/>
                </a:solidFill>
                <a:latin typeface="Arial" charset="0"/>
                <a:ea typeface="ＭＳ Ｐゴシック" pitchFamily="80" charset="-128"/>
                <a:cs typeface="Arial" charset="0"/>
              </a:rPr>
              <a:t>Able to make decisions when no one else wants </a:t>
            </a:r>
            <a:r>
              <a:rPr lang="en-US" sz="2000" dirty="0" smtClean="0">
                <a:solidFill>
                  <a:schemeClr val="tx1"/>
                </a:solidFill>
                <a:latin typeface="Arial" charset="0"/>
                <a:ea typeface="ＭＳ Ｐゴシック" pitchFamily="80" charset="-128"/>
                <a:cs typeface="Arial" charset="0"/>
              </a:rPr>
              <a:t>to</a:t>
            </a:r>
            <a:endParaRPr lang="en-US" sz="2000" dirty="0" smtClean="0">
              <a:solidFill>
                <a:schemeClr val="tx1"/>
              </a:solidFill>
              <a:latin typeface="Arial" charset="0"/>
              <a:ea typeface="ＭＳ Ｐゴシック" pitchFamily="80" charset="-128"/>
              <a:cs typeface="Arial" charset="0"/>
            </a:endParaRPr>
          </a:p>
          <a:p>
            <a:pPr lvl="1">
              <a:lnSpc>
                <a:spcPct val="80000"/>
              </a:lnSpc>
            </a:pPr>
            <a:r>
              <a:rPr lang="en-US" sz="2000" dirty="0" smtClean="0">
                <a:solidFill>
                  <a:schemeClr val="tx1"/>
                </a:solidFill>
                <a:latin typeface="Arial" charset="0"/>
                <a:ea typeface="ＭＳ Ｐゴシック" pitchFamily="80" charset="-128"/>
                <a:cs typeface="Arial" charset="0"/>
              </a:rPr>
              <a:t>Is not afraid to confront tough </a:t>
            </a:r>
            <a:r>
              <a:rPr lang="en-US" sz="2000" dirty="0" smtClean="0">
                <a:solidFill>
                  <a:schemeClr val="tx1"/>
                </a:solidFill>
                <a:latin typeface="Arial" charset="0"/>
                <a:ea typeface="ＭＳ Ｐゴシック" pitchFamily="80" charset="-128"/>
                <a:cs typeface="Arial" charset="0"/>
              </a:rPr>
              <a:t>issues</a:t>
            </a:r>
            <a:endParaRPr lang="en-US" sz="2000" dirty="0" smtClean="0">
              <a:solidFill>
                <a:schemeClr val="tx1"/>
              </a:solidFill>
              <a:latin typeface="Arial" charset="0"/>
              <a:ea typeface="ＭＳ Ｐゴシック" pitchFamily="80" charset="-128"/>
              <a:cs typeface="Arial" charset="0"/>
            </a:endParaRPr>
          </a:p>
          <a:p>
            <a:pPr lvl="1">
              <a:lnSpc>
                <a:spcPct val="80000"/>
              </a:lnSpc>
            </a:pPr>
            <a:r>
              <a:rPr lang="en-US" sz="2000" dirty="0" smtClean="0">
                <a:solidFill>
                  <a:schemeClr val="tx1"/>
                </a:solidFill>
                <a:latin typeface="Arial" charset="0"/>
                <a:ea typeface="ＭＳ Ｐゴシック" pitchFamily="80" charset="-128"/>
                <a:cs typeface="Arial" charset="0"/>
              </a:rPr>
              <a:t>Embraces change as a personal </a:t>
            </a:r>
            <a:r>
              <a:rPr lang="en-US" sz="2000" dirty="0" smtClean="0">
                <a:solidFill>
                  <a:schemeClr val="tx1"/>
                </a:solidFill>
                <a:latin typeface="Arial" charset="0"/>
                <a:ea typeface="ＭＳ Ｐゴシック" pitchFamily="80" charset="-128"/>
                <a:cs typeface="Arial" charset="0"/>
              </a:rPr>
              <a:t>challenge</a:t>
            </a:r>
            <a:endParaRPr lang="en-US" sz="2000" dirty="0" smtClean="0">
              <a:solidFill>
                <a:schemeClr val="tx1"/>
              </a:solidFill>
              <a:latin typeface="Arial" charset="0"/>
              <a:ea typeface="ＭＳ Ｐゴシック" pitchFamily="80" charset="-128"/>
              <a:cs typeface="Arial" charset="0"/>
            </a:endParaRPr>
          </a:p>
          <a:p>
            <a:pPr lvl="1">
              <a:lnSpc>
                <a:spcPct val="80000"/>
              </a:lnSpc>
            </a:pPr>
            <a:endParaRPr lang="en-US" sz="2000" dirty="0" smtClean="0">
              <a:solidFill>
                <a:schemeClr val="tx1"/>
              </a:solidFill>
              <a:latin typeface="Arial" charset="0"/>
              <a:ea typeface="ＭＳ Ｐゴシック" pitchFamily="80" charset="-128"/>
              <a:cs typeface="Arial" charset="0"/>
            </a:endParaRPr>
          </a:p>
          <a:p>
            <a:pPr>
              <a:lnSpc>
                <a:spcPct val="80000"/>
              </a:lnSpc>
            </a:pPr>
            <a:r>
              <a:rPr lang="en-US" dirty="0" smtClean="0">
                <a:solidFill>
                  <a:schemeClr val="tx1"/>
                </a:solidFill>
                <a:latin typeface="Arial" charset="0"/>
                <a:ea typeface="ＭＳ Ｐゴシック" pitchFamily="80" charset="-128"/>
                <a:cs typeface="Arial" charset="0"/>
              </a:rPr>
              <a:t>Limitations…</a:t>
            </a:r>
          </a:p>
          <a:p>
            <a:pPr lvl="1">
              <a:lnSpc>
                <a:spcPct val="80000"/>
              </a:lnSpc>
            </a:pPr>
            <a:r>
              <a:rPr lang="en-US" sz="2000" dirty="0" smtClean="0">
                <a:solidFill>
                  <a:schemeClr val="tx1"/>
                </a:solidFill>
                <a:latin typeface="Arial" charset="0"/>
                <a:ea typeface="ＭＳ Ｐゴシック" pitchFamily="80" charset="-128"/>
                <a:cs typeface="Arial" charset="0"/>
              </a:rPr>
              <a:t>Can be perceived as overly opinionated, combative, arrogant, impatient, and like change for change </a:t>
            </a:r>
            <a:r>
              <a:rPr lang="en-US" sz="2000" dirty="0" smtClean="0">
                <a:solidFill>
                  <a:schemeClr val="tx1"/>
                </a:solidFill>
                <a:latin typeface="Arial" charset="0"/>
                <a:ea typeface="ＭＳ Ｐゴシック" pitchFamily="80" charset="-128"/>
                <a:cs typeface="Arial" charset="0"/>
              </a:rPr>
              <a:t>sake</a:t>
            </a:r>
            <a:endParaRPr lang="en-US" sz="2000" dirty="0" smtClean="0">
              <a:solidFill>
                <a:schemeClr val="tx1"/>
              </a:solidFill>
              <a:latin typeface="Arial" charset="0"/>
              <a:ea typeface="ＭＳ Ｐゴシック" pitchFamily="80" charset="-128"/>
              <a:cs typeface="Arial" charset="0"/>
            </a:endParaRPr>
          </a:p>
          <a:p>
            <a:pPr lvl="1">
              <a:lnSpc>
                <a:spcPct val="80000"/>
              </a:lnSpc>
            </a:pPr>
            <a:r>
              <a:rPr lang="en-US" sz="2000" dirty="0" smtClean="0">
                <a:solidFill>
                  <a:schemeClr val="tx1"/>
                </a:solidFill>
                <a:latin typeface="Arial" charset="0"/>
                <a:ea typeface="ＭＳ Ｐゴシック" pitchFamily="80" charset="-128"/>
                <a:cs typeface="Arial" charset="0"/>
              </a:rPr>
              <a:t>May overextend him/herself due to competing priorities and become </a:t>
            </a:r>
            <a:r>
              <a:rPr lang="en-US" sz="2000" dirty="0" smtClean="0">
                <a:solidFill>
                  <a:schemeClr val="tx1"/>
                </a:solidFill>
                <a:latin typeface="Arial" charset="0"/>
                <a:ea typeface="ＭＳ Ｐゴシック" pitchFamily="80" charset="-128"/>
                <a:cs typeface="Arial" charset="0"/>
              </a:rPr>
              <a:t>inefficient</a:t>
            </a:r>
            <a:endParaRPr lang="en-US" sz="2000" dirty="0" smtClean="0">
              <a:solidFill>
                <a:schemeClr val="tx1"/>
              </a:solidFill>
              <a:latin typeface="Arial" charset="0"/>
              <a:ea typeface="ＭＳ Ｐゴシック" pitchFamily="80" charset="-128"/>
              <a:cs typeface="Arial" charset="0"/>
            </a:endParaRPr>
          </a:p>
          <a:p>
            <a:pPr lvl="1">
              <a:lnSpc>
                <a:spcPct val="80000"/>
              </a:lnSpc>
            </a:pPr>
            <a:endParaRPr lang="en-US" sz="2000" dirty="0" smtClean="0">
              <a:solidFill>
                <a:schemeClr val="tx1"/>
              </a:solidFill>
              <a:latin typeface="Arial" charset="0"/>
              <a:ea typeface="ＭＳ Ｐゴシック" pitchFamily="80" charset="-128"/>
              <a:cs typeface="Arial" charset="0"/>
            </a:endParaRPr>
          </a:p>
          <a:p>
            <a:pPr>
              <a:lnSpc>
                <a:spcPct val="80000"/>
              </a:lnSpc>
            </a:pPr>
            <a:r>
              <a:rPr lang="en-US" dirty="0" smtClean="0">
                <a:solidFill>
                  <a:schemeClr val="tx1"/>
                </a:solidFill>
                <a:latin typeface="Arial" charset="0"/>
                <a:ea typeface="ＭＳ Ｐゴシック" pitchFamily="80" charset="-128"/>
                <a:cs typeface="Arial" charset="0"/>
              </a:rPr>
              <a:t>Fear…</a:t>
            </a:r>
          </a:p>
          <a:p>
            <a:pPr lvl="1">
              <a:lnSpc>
                <a:spcPct val="80000"/>
              </a:lnSpc>
            </a:pPr>
            <a:r>
              <a:rPr lang="en-US" sz="2000" dirty="0" smtClean="0">
                <a:solidFill>
                  <a:schemeClr val="tx1"/>
                </a:solidFill>
                <a:latin typeface="Arial" charset="0"/>
                <a:ea typeface="ＭＳ Ｐゴシック" pitchFamily="80" charset="-128"/>
                <a:cs typeface="Arial" charset="0"/>
              </a:rPr>
              <a:t>Losing </a:t>
            </a:r>
            <a:r>
              <a:rPr lang="en-US" sz="2000" dirty="0" smtClean="0">
                <a:solidFill>
                  <a:schemeClr val="tx1"/>
                </a:solidFill>
                <a:latin typeface="Arial" charset="0"/>
                <a:ea typeface="ＭＳ Ｐゴシック" pitchFamily="80" charset="-128"/>
                <a:cs typeface="Arial" charset="0"/>
              </a:rPr>
              <a:t>control</a:t>
            </a:r>
            <a:endParaRPr lang="en-US" sz="1800" dirty="0" smtClean="0">
              <a:solidFill>
                <a:schemeClr val="tx1"/>
              </a:solidFill>
              <a:latin typeface="Arial" charset="0"/>
              <a:ea typeface="ＭＳ Ｐゴシック" pitchFamily="80" charset="-128"/>
              <a:cs typeface="Arial" charset="0"/>
            </a:endParaRPr>
          </a:p>
          <a:p>
            <a:pPr lvl="1">
              <a:lnSpc>
                <a:spcPct val="80000"/>
              </a:lnSpc>
            </a:pPr>
            <a:endParaRPr lang="en-US" sz="18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1697570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t>Persuaders in Teams…</a:t>
            </a:r>
          </a:p>
        </p:txBody>
      </p:sp>
      <p:sp>
        <p:nvSpPr>
          <p:cNvPr id="40963" name="Rectangle 3"/>
          <p:cNvSpPr>
            <a:spLocks noGrp="1" noChangeArrowheads="1"/>
          </p:cNvSpPr>
          <p:nvPr>
            <p:ph idx="1"/>
          </p:nvPr>
        </p:nvSpPr>
        <p:spPr/>
        <p:txBody>
          <a:bodyPr/>
          <a:lstStyle/>
          <a:p>
            <a:pPr>
              <a:lnSpc>
                <a:spcPct val="80000"/>
              </a:lnSpc>
            </a:pPr>
            <a:r>
              <a:rPr lang="en-US" dirty="0" smtClean="0">
                <a:solidFill>
                  <a:sysClr val="windowText" lastClr="000000"/>
                </a:solidFill>
                <a:latin typeface="Arial" charset="0"/>
                <a:ea typeface="ＭＳ Ｐゴシック" pitchFamily="80" charset="-128"/>
                <a:cs typeface="Arial" charset="0"/>
              </a:rPr>
              <a:t>Contributions…</a:t>
            </a:r>
          </a:p>
          <a:p>
            <a:pPr lvl="1">
              <a:lnSpc>
                <a:spcPct val="80000"/>
              </a:lnSpc>
            </a:pPr>
            <a:r>
              <a:rPr lang="en-US" sz="2000" dirty="0" smtClean="0">
                <a:solidFill>
                  <a:sysClr val="windowText" lastClr="000000"/>
                </a:solidFill>
                <a:latin typeface="Arial" charset="0"/>
                <a:ea typeface="ＭＳ Ｐゴシック" pitchFamily="80" charset="-128"/>
                <a:cs typeface="Arial" charset="0"/>
              </a:rPr>
              <a:t>Has great enthusiasm for working with </a:t>
            </a:r>
            <a:r>
              <a:rPr lang="en-US" sz="2000" dirty="0" smtClean="0">
                <a:solidFill>
                  <a:sysClr val="windowText" lastClr="000000"/>
                </a:solidFill>
                <a:latin typeface="Arial" charset="0"/>
                <a:ea typeface="ＭＳ Ｐゴシック" pitchFamily="80" charset="-128"/>
                <a:cs typeface="Arial" charset="0"/>
              </a:rPr>
              <a:t>others</a:t>
            </a:r>
            <a:endParaRPr lang="en-US" sz="2000" dirty="0" smtClean="0">
              <a:solidFill>
                <a:sysClr val="windowText" lastClr="000000"/>
              </a:solidFill>
              <a:latin typeface="Arial" charset="0"/>
              <a:ea typeface="ＭＳ Ｐゴシック" pitchFamily="80" charset="-128"/>
              <a:cs typeface="Arial" charset="0"/>
            </a:endParaRPr>
          </a:p>
          <a:p>
            <a:pPr lvl="1">
              <a:lnSpc>
                <a:spcPct val="80000"/>
              </a:lnSpc>
            </a:pPr>
            <a:r>
              <a:rPr lang="en-US" sz="2000" dirty="0" smtClean="0">
                <a:solidFill>
                  <a:sysClr val="windowText" lastClr="000000"/>
                </a:solidFill>
                <a:latin typeface="Arial" charset="0"/>
                <a:ea typeface="ＭＳ Ｐゴシック" pitchFamily="80" charset="-128"/>
                <a:cs typeface="Arial" charset="0"/>
              </a:rPr>
              <a:t>Inspires and motivates </a:t>
            </a:r>
            <a:r>
              <a:rPr lang="en-US" sz="2000" dirty="0" smtClean="0">
                <a:solidFill>
                  <a:sysClr val="windowText" lastClr="000000"/>
                </a:solidFill>
                <a:latin typeface="Arial" charset="0"/>
                <a:ea typeface="ＭＳ Ｐゴシック" pitchFamily="80" charset="-128"/>
                <a:cs typeface="Arial" charset="0"/>
              </a:rPr>
              <a:t>others</a:t>
            </a:r>
            <a:endParaRPr lang="en-US" sz="2000" dirty="0" smtClean="0">
              <a:solidFill>
                <a:sysClr val="windowText" lastClr="000000"/>
              </a:solidFill>
              <a:latin typeface="Arial" charset="0"/>
              <a:ea typeface="ＭＳ Ｐゴシック" pitchFamily="80" charset="-128"/>
              <a:cs typeface="Arial" charset="0"/>
            </a:endParaRPr>
          </a:p>
          <a:p>
            <a:pPr lvl="1">
              <a:lnSpc>
                <a:spcPct val="80000"/>
              </a:lnSpc>
            </a:pPr>
            <a:r>
              <a:rPr lang="en-US" sz="2000" dirty="0" smtClean="0">
                <a:solidFill>
                  <a:sysClr val="windowText" lastClr="000000"/>
                </a:solidFill>
                <a:latin typeface="Arial" charset="0"/>
                <a:ea typeface="ＭＳ Ｐゴシック" pitchFamily="80" charset="-128"/>
                <a:cs typeface="Arial" charset="0"/>
              </a:rPr>
              <a:t>Always available to </a:t>
            </a:r>
            <a:r>
              <a:rPr lang="en-US" sz="2000" dirty="0" smtClean="0">
                <a:solidFill>
                  <a:sysClr val="windowText" lastClr="000000"/>
                </a:solidFill>
                <a:latin typeface="Arial" charset="0"/>
                <a:ea typeface="ＭＳ Ｐゴシック" pitchFamily="80" charset="-128"/>
                <a:cs typeface="Arial" charset="0"/>
              </a:rPr>
              <a:t>others</a:t>
            </a:r>
            <a:endParaRPr lang="en-US" sz="2000" dirty="0" smtClean="0">
              <a:solidFill>
                <a:sysClr val="windowText" lastClr="000000"/>
              </a:solidFill>
              <a:latin typeface="Arial" charset="0"/>
              <a:ea typeface="ＭＳ Ｐゴシック" pitchFamily="80" charset="-128"/>
              <a:cs typeface="Arial" charset="0"/>
            </a:endParaRPr>
          </a:p>
          <a:p>
            <a:pPr lvl="1">
              <a:lnSpc>
                <a:spcPct val="80000"/>
              </a:lnSpc>
            </a:pPr>
            <a:r>
              <a:rPr lang="en-US" sz="2000" dirty="0" smtClean="0">
                <a:solidFill>
                  <a:sysClr val="windowText" lastClr="000000"/>
                </a:solidFill>
                <a:latin typeface="Arial" charset="0"/>
                <a:ea typeface="ＭＳ Ｐゴシック" pitchFamily="80" charset="-128"/>
                <a:cs typeface="Arial" charset="0"/>
              </a:rPr>
              <a:t>Gives positive feedback easily to </a:t>
            </a:r>
            <a:r>
              <a:rPr lang="en-US" sz="2000" dirty="0" smtClean="0">
                <a:solidFill>
                  <a:sysClr val="windowText" lastClr="000000"/>
                </a:solidFill>
                <a:latin typeface="Arial" charset="0"/>
                <a:ea typeface="ＭＳ Ｐゴシック" pitchFamily="80" charset="-128"/>
                <a:cs typeface="Arial" charset="0"/>
              </a:rPr>
              <a:t>others</a:t>
            </a:r>
            <a:endParaRPr lang="en-US" sz="2000" dirty="0" smtClean="0">
              <a:solidFill>
                <a:sysClr val="windowText" lastClr="000000"/>
              </a:solidFill>
              <a:latin typeface="Arial" charset="0"/>
              <a:ea typeface="ＭＳ Ｐゴシック" pitchFamily="80" charset="-128"/>
              <a:cs typeface="Arial" charset="0"/>
            </a:endParaRPr>
          </a:p>
          <a:p>
            <a:pPr lvl="1">
              <a:lnSpc>
                <a:spcPct val="80000"/>
              </a:lnSpc>
            </a:pPr>
            <a:endParaRPr lang="en-US" sz="2000" dirty="0" smtClean="0">
              <a:solidFill>
                <a:sysClr val="windowText" lastClr="000000"/>
              </a:solidFill>
              <a:latin typeface="Arial" charset="0"/>
              <a:ea typeface="ＭＳ Ｐゴシック" pitchFamily="80" charset="-128"/>
              <a:cs typeface="Arial" charset="0"/>
            </a:endParaRPr>
          </a:p>
          <a:p>
            <a:pPr>
              <a:lnSpc>
                <a:spcPct val="80000"/>
              </a:lnSpc>
            </a:pPr>
            <a:r>
              <a:rPr lang="en-US" dirty="0" smtClean="0">
                <a:solidFill>
                  <a:sysClr val="windowText" lastClr="000000"/>
                </a:solidFill>
                <a:latin typeface="Arial" charset="0"/>
                <a:ea typeface="ＭＳ Ｐゴシック" pitchFamily="80" charset="-128"/>
                <a:cs typeface="Arial" charset="0"/>
              </a:rPr>
              <a:t>Limitations…</a:t>
            </a:r>
          </a:p>
          <a:p>
            <a:pPr lvl="1">
              <a:lnSpc>
                <a:spcPct val="80000"/>
              </a:lnSpc>
            </a:pPr>
            <a:r>
              <a:rPr lang="en-US" sz="2000" dirty="0" smtClean="0">
                <a:solidFill>
                  <a:sysClr val="windowText" lastClr="000000"/>
                </a:solidFill>
                <a:latin typeface="Arial" charset="0"/>
                <a:ea typeface="ＭＳ Ｐゴシック" pitchFamily="80" charset="-128"/>
                <a:cs typeface="Arial" charset="0"/>
              </a:rPr>
              <a:t>Can be perceived as disorganized and superficial in their approach to tasks and </a:t>
            </a:r>
            <a:r>
              <a:rPr lang="en-US" sz="2000" dirty="0" smtClean="0">
                <a:solidFill>
                  <a:sysClr val="windowText" lastClr="000000"/>
                </a:solidFill>
                <a:latin typeface="Arial" charset="0"/>
                <a:ea typeface="ＭＳ Ｐゴシック" pitchFamily="80" charset="-128"/>
                <a:cs typeface="Arial" charset="0"/>
              </a:rPr>
              <a:t>people</a:t>
            </a:r>
            <a:endParaRPr lang="en-US" sz="2000" dirty="0" smtClean="0">
              <a:solidFill>
                <a:sysClr val="windowText" lastClr="000000"/>
              </a:solidFill>
              <a:latin typeface="Arial" charset="0"/>
              <a:ea typeface="ＭＳ Ｐゴシック" pitchFamily="80" charset="-128"/>
              <a:cs typeface="Arial" charset="0"/>
            </a:endParaRPr>
          </a:p>
          <a:p>
            <a:pPr lvl="1">
              <a:lnSpc>
                <a:spcPct val="80000"/>
              </a:lnSpc>
            </a:pPr>
            <a:r>
              <a:rPr lang="en-US" sz="2000" dirty="0" smtClean="0">
                <a:solidFill>
                  <a:sysClr val="windowText" lastClr="000000"/>
                </a:solidFill>
                <a:latin typeface="Arial" charset="0"/>
                <a:ea typeface="ＭＳ Ｐゴシック" pitchFamily="80" charset="-128"/>
                <a:cs typeface="Arial" charset="0"/>
              </a:rPr>
              <a:t>Can overdo emotional </a:t>
            </a:r>
            <a:r>
              <a:rPr lang="en-US" sz="2000" dirty="0" smtClean="0">
                <a:solidFill>
                  <a:sysClr val="windowText" lastClr="000000"/>
                </a:solidFill>
                <a:latin typeface="Arial" charset="0"/>
                <a:ea typeface="ＭＳ Ｐゴシック" pitchFamily="80" charset="-128"/>
                <a:cs typeface="Arial" charset="0"/>
              </a:rPr>
              <a:t>expression</a:t>
            </a:r>
            <a:endParaRPr lang="en-US" sz="2000" dirty="0" smtClean="0">
              <a:solidFill>
                <a:sysClr val="windowText" lastClr="000000"/>
              </a:solidFill>
              <a:latin typeface="Arial" charset="0"/>
              <a:ea typeface="ＭＳ Ｐゴシック" pitchFamily="80" charset="-128"/>
              <a:cs typeface="Arial" charset="0"/>
            </a:endParaRPr>
          </a:p>
          <a:p>
            <a:pPr lvl="1">
              <a:lnSpc>
                <a:spcPct val="80000"/>
              </a:lnSpc>
            </a:pPr>
            <a:endParaRPr lang="en-US" sz="2000" dirty="0" smtClean="0">
              <a:solidFill>
                <a:sysClr val="windowText" lastClr="000000"/>
              </a:solidFill>
              <a:latin typeface="Arial" charset="0"/>
              <a:ea typeface="ＭＳ Ｐゴシック" pitchFamily="80" charset="-128"/>
              <a:cs typeface="Arial" charset="0"/>
            </a:endParaRPr>
          </a:p>
          <a:p>
            <a:pPr>
              <a:lnSpc>
                <a:spcPct val="80000"/>
              </a:lnSpc>
            </a:pPr>
            <a:r>
              <a:rPr lang="en-US" dirty="0" smtClean="0">
                <a:solidFill>
                  <a:sysClr val="windowText" lastClr="000000"/>
                </a:solidFill>
                <a:latin typeface="Arial" charset="0"/>
                <a:ea typeface="ＭＳ Ｐゴシック" pitchFamily="80" charset="-128"/>
                <a:cs typeface="Arial" charset="0"/>
              </a:rPr>
              <a:t>Fear…</a:t>
            </a:r>
          </a:p>
          <a:p>
            <a:pPr lvl="1">
              <a:lnSpc>
                <a:spcPct val="80000"/>
              </a:lnSpc>
            </a:pPr>
            <a:r>
              <a:rPr lang="en-US" sz="2000" dirty="0" smtClean="0">
                <a:solidFill>
                  <a:sysClr val="windowText" lastClr="000000"/>
                </a:solidFill>
                <a:latin typeface="Arial" charset="0"/>
                <a:ea typeface="ＭＳ Ｐゴシック" pitchFamily="80" charset="-128"/>
                <a:cs typeface="Arial" charset="0"/>
              </a:rPr>
              <a:t>Being blamed or </a:t>
            </a:r>
            <a:r>
              <a:rPr lang="en-US" sz="2000" dirty="0" smtClean="0">
                <a:solidFill>
                  <a:sysClr val="windowText" lastClr="000000"/>
                </a:solidFill>
                <a:latin typeface="Arial" charset="0"/>
                <a:ea typeface="ＭＳ Ｐゴシック" pitchFamily="80" charset="-128"/>
                <a:cs typeface="Arial" charset="0"/>
              </a:rPr>
              <a:t>disliked</a:t>
            </a:r>
            <a:endParaRPr lang="en-US" sz="1800" dirty="0" smtClean="0">
              <a:solidFill>
                <a:sysClr val="windowText" lastClr="000000"/>
              </a:solidFill>
              <a:latin typeface="Arial" charset="0"/>
              <a:ea typeface="ＭＳ Ｐゴシック" pitchFamily="80" charset="-128"/>
              <a:cs typeface="Arial" charset="0"/>
            </a:endParaRPr>
          </a:p>
          <a:p>
            <a:pPr lvl="1">
              <a:lnSpc>
                <a:spcPct val="80000"/>
              </a:lnSpc>
            </a:pPr>
            <a:endParaRPr lang="en-US" sz="1800" dirty="0" smtClean="0">
              <a:solidFill>
                <a:sysClr val="windowText" lastClr="000000"/>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1599923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a:t>Discussion</a:t>
            </a:r>
          </a:p>
        </p:txBody>
      </p:sp>
      <p:sp>
        <p:nvSpPr>
          <p:cNvPr id="41987" name="Rectangle 3"/>
          <p:cNvSpPr>
            <a:spLocks noGrp="1" noChangeArrowheads="1"/>
          </p:cNvSpPr>
          <p:nvPr>
            <p:ph idx="1"/>
          </p:nvPr>
        </p:nvSpPr>
        <p:spPr/>
        <p:txBody>
          <a:bodyPr/>
          <a:lstStyle/>
          <a:p>
            <a:pPr>
              <a:spcAft>
                <a:spcPct val="40000"/>
              </a:spcAft>
            </a:pPr>
            <a:r>
              <a:rPr lang="en-US" dirty="0" smtClean="0">
                <a:solidFill>
                  <a:sysClr val="windowText" lastClr="000000"/>
                </a:solidFill>
                <a:latin typeface="Arial" charset="0"/>
                <a:ea typeface="ＭＳ Ｐゴシック" pitchFamily="80" charset="-128"/>
                <a:cs typeface="Arial" charset="0"/>
              </a:rPr>
              <a:t>Which styles are most helpful in teams?</a:t>
            </a:r>
          </a:p>
          <a:p>
            <a:pPr>
              <a:spcAft>
                <a:spcPct val="40000"/>
              </a:spcAft>
            </a:pPr>
            <a:r>
              <a:rPr lang="en-US" dirty="0" smtClean="0">
                <a:solidFill>
                  <a:sysClr val="windowText" lastClr="000000"/>
                </a:solidFill>
                <a:latin typeface="Arial" charset="0"/>
                <a:ea typeface="ＭＳ Ｐゴシック" pitchFamily="80" charset="-128"/>
                <a:cs typeface="Arial" charset="0"/>
              </a:rPr>
              <a:t>Which styles are least helpful in teams?</a:t>
            </a:r>
          </a:p>
          <a:p>
            <a:pPr>
              <a:spcAft>
                <a:spcPct val="40000"/>
              </a:spcAft>
            </a:pPr>
            <a:r>
              <a:rPr lang="en-US" dirty="0" smtClean="0">
                <a:solidFill>
                  <a:sysClr val="windowText" lastClr="000000"/>
                </a:solidFill>
                <a:latin typeface="Arial" charset="0"/>
                <a:ea typeface="ＭＳ Ｐゴシック" pitchFamily="80" charset="-128"/>
                <a:cs typeface="Arial" charset="0"/>
              </a:rPr>
              <a:t>What happens when teams have too much </a:t>
            </a:r>
            <a:br>
              <a:rPr lang="en-US" dirty="0" smtClean="0">
                <a:solidFill>
                  <a:sysClr val="windowText" lastClr="000000"/>
                </a:solidFill>
                <a:latin typeface="Arial" charset="0"/>
                <a:ea typeface="ＭＳ Ｐゴシック" pitchFamily="80" charset="-128"/>
                <a:cs typeface="Arial" charset="0"/>
              </a:rPr>
            </a:br>
            <a:r>
              <a:rPr lang="en-US" dirty="0" smtClean="0">
                <a:solidFill>
                  <a:sysClr val="windowText" lastClr="000000"/>
                </a:solidFill>
                <a:latin typeface="Arial" charset="0"/>
                <a:ea typeface="ＭＳ Ｐゴシック" pitchFamily="80" charset="-128"/>
                <a:cs typeface="Arial" charset="0"/>
              </a:rPr>
              <a:t>of one style?</a:t>
            </a:r>
          </a:p>
        </p:txBody>
      </p:sp>
    </p:spTree>
    <p:extLst>
      <p:ext uri="{BB962C8B-B14F-4D97-AF65-F5344CB8AC3E}">
        <p14:creationId xmlns:p14="http://schemas.microsoft.com/office/powerpoint/2010/main" val="2447305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t>So Communication is…</a:t>
            </a:r>
          </a:p>
        </p:txBody>
      </p:sp>
      <p:sp>
        <p:nvSpPr>
          <p:cNvPr id="43011" name="Rectangle 3"/>
          <p:cNvSpPr>
            <a:spLocks noGrp="1" noChangeArrowheads="1"/>
          </p:cNvSpPr>
          <p:nvPr>
            <p:ph idx="1"/>
          </p:nvPr>
        </p:nvSpPr>
        <p:spPr/>
        <p:txBody>
          <a:bodyPr/>
          <a:lstStyle/>
          <a:p>
            <a:pPr>
              <a:spcAft>
                <a:spcPts val="600"/>
              </a:spcAft>
            </a:pPr>
            <a:r>
              <a:rPr lang="en-US" dirty="0" smtClean="0">
                <a:solidFill>
                  <a:schemeClr val="tx1"/>
                </a:solidFill>
                <a:latin typeface="Arial" charset="0"/>
                <a:ea typeface="ＭＳ Ｐゴシック" pitchFamily="80" charset="-128"/>
                <a:cs typeface="Arial" charset="0"/>
              </a:rPr>
              <a:t>Understanding between and among people</a:t>
            </a:r>
          </a:p>
          <a:p>
            <a:pPr>
              <a:spcAft>
                <a:spcPts val="600"/>
              </a:spcAft>
            </a:pPr>
            <a:r>
              <a:rPr lang="en-US" dirty="0" smtClean="0">
                <a:solidFill>
                  <a:schemeClr val="tx1"/>
                </a:solidFill>
                <a:latin typeface="Arial" charset="0"/>
                <a:ea typeface="ＭＳ Ｐゴシック" pitchFamily="80" charset="-128"/>
                <a:cs typeface="Arial" charset="0"/>
              </a:rPr>
              <a:t>An interdependent process</a:t>
            </a:r>
          </a:p>
          <a:p>
            <a:pPr>
              <a:spcAft>
                <a:spcPts val="600"/>
              </a:spcAft>
            </a:pPr>
            <a:r>
              <a:rPr lang="en-US" dirty="0" smtClean="0">
                <a:solidFill>
                  <a:schemeClr val="tx1"/>
                </a:solidFill>
                <a:latin typeface="Arial" charset="0"/>
                <a:ea typeface="ＭＳ Ｐゴシック" pitchFamily="80" charset="-128"/>
                <a:cs typeface="Arial" charset="0"/>
              </a:rPr>
              <a:t>Not necessarily agreement</a:t>
            </a:r>
          </a:p>
          <a:p>
            <a:pPr>
              <a:spcAft>
                <a:spcPts val="600"/>
              </a:spcAft>
            </a:pPr>
            <a:r>
              <a:rPr lang="en-US" dirty="0" smtClean="0">
                <a:solidFill>
                  <a:schemeClr val="tx1"/>
                </a:solidFill>
                <a:latin typeface="Arial" charset="0"/>
                <a:ea typeface="ＭＳ Ｐゴシック" pitchFamily="80" charset="-128"/>
                <a:cs typeface="Arial" charset="0"/>
              </a:rPr>
              <a:t>Constant. You cannot NOT communicate.  We constantly communicate, and we constantly receive communication from others.</a:t>
            </a:r>
          </a:p>
        </p:txBody>
      </p:sp>
    </p:spTree>
    <p:extLst>
      <p:ext uri="{BB962C8B-B14F-4D97-AF65-F5344CB8AC3E}">
        <p14:creationId xmlns:p14="http://schemas.microsoft.com/office/powerpoint/2010/main" val="3878870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sz="4000" dirty="0"/>
              <a:t>How We Communicate</a:t>
            </a:r>
          </a:p>
        </p:txBody>
      </p:sp>
      <p:sp>
        <p:nvSpPr>
          <p:cNvPr id="44035" name="Rectangle 3"/>
          <p:cNvSpPr>
            <a:spLocks noGrp="1" noChangeArrowheads="1"/>
          </p:cNvSpPr>
          <p:nvPr>
            <p:ph idx="1"/>
          </p:nvPr>
        </p:nvSpPr>
        <p:spPr/>
        <p:txBody>
          <a:bodyPr/>
          <a:lstStyle/>
          <a:p>
            <a:pPr lvl="1"/>
            <a:r>
              <a:rPr lang="en-US" sz="3200" dirty="0" smtClean="0">
                <a:solidFill>
                  <a:schemeClr val="tx1"/>
                </a:solidFill>
                <a:latin typeface="Arial" charset="0"/>
                <a:ea typeface="ＭＳ Ｐゴシック" pitchFamily="80" charset="-128"/>
                <a:cs typeface="Arial" charset="0"/>
              </a:rPr>
              <a:t>What people can see</a:t>
            </a:r>
          </a:p>
          <a:p>
            <a:pPr lvl="1"/>
            <a:r>
              <a:rPr lang="en-US" sz="3200" dirty="0" smtClean="0">
                <a:solidFill>
                  <a:schemeClr val="tx1"/>
                </a:solidFill>
                <a:latin typeface="Arial" charset="0"/>
                <a:ea typeface="ＭＳ Ｐゴシック" pitchFamily="80" charset="-128"/>
                <a:cs typeface="Arial" charset="0"/>
              </a:rPr>
              <a:t>What people can hear</a:t>
            </a:r>
          </a:p>
          <a:p>
            <a:pPr lvl="1"/>
            <a:r>
              <a:rPr lang="en-US" sz="3200" dirty="0" smtClean="0">
                <a:solidFill>
                  <a:schemeClr val="tx1"/>
                </a:solidFill>
                <a:latin typeface="Arial" charset="0"/>
                <a:ea typeface="ＭＳ Ｐゴシック" pitchFamily="80" charset="-128"/>
                <a:cs typeface="Arial" charset="0"/>
              </a:rPr>
              <a:t>What we actually say</a:t>
            </a:r>
          </a:p>
          <a:p>
            <a:pPr lvl="1"/>
            <a:endParaRPr lang="en-US" sz="3200" dirty="0" smtClean="0">
              <a:solidFill>
                <a:schemeClr val="tx1"/>
              </a:solidFill>
              <a:latin typeface="Arial" charset="0"/>
              <a:ea typeface="ＭＳ Ｐゴシック" pitchFamily="80" charset="-128"/>
              <a:cs typeface="Arial" charset="0"/>
            </a:endParaRPr>
          </a:p>
          <a:p>
            <a:pPr marL="463550" lvl="1" indent="-6350">
              <a:buFontTx/>
              <a:buNone/>
            </a:pPr>
            <a:r>
              <a:rPr lang="en-US" sz="3200" dirty="0" smtClean="0">
                <a:solidFill>
                  <a:schemeClr val="tx1"/>
                </a:solidFill>
                <a:latin typeface="Arial" charset="0"/>
                <a:ea typeface="ＭＳ Ｐゴシック" pitchFamily="80" charset="-128"/>
                <a:cs typeface="Arial" charset="0"/>
              </a:rPr>
              <a:t>Communication is in the mind of the recipient. You’re just making noise if the other person doesn’t hear you.</a:t>
            </a:r>
          </a:p>
        </p:txBody>
      </p:sp>
    </p:spTree>
    <p:extLst>
      <p:ext uri="{BB962C8B-B14F-4D97-AF65-F5344CB8AC3E}">
        <p14:creationId xmlns:p14="http://schemas.microsoft.com/office/powerpoint/2010/main" val="2308377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r>
              <a:rPr lang="en-US" sz="4000" dirty="0"/>
              <a:t>With Analyzers…</a:t>
            </a:r>
          </a:p>
        </p:txBody>
      </p:sp>
      <p:graphicFrame>
        <p:nvGraphicFramePr>
          <p:cNvPr id="162819" name="Group 3"/>
          <p:cNvGraphicFramePr>
            <a:graphicFrameLocks noGrp="1"/>
          </p:cNvGraphicFramePr>
          <p:nvPr>
            <p:ph idx="1"/>
          </p:nvPr>
        </p:nvGraphicFramePr>
        <p:xfrm>
          <a:off x="606425" y="1371600"/>
          <a:ext cx="8080375" cy="4084320"/>
        </p:xfrm>
        <a:graphic>
          <a:graphicData uri="http://schemas.openxmlformats.org/drawingml/2006/table">
            <a:tbl>
              <a:tblPr/>
              <a:tblGrid>
                <a:gridCol w="4041747"/>
                <a:gridCol w="4038628"/>
              </a:tblGrid>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9900"/>
                          </a:solidFill>
                          <a:effectLst/>
                          <a:latin typeface="Arial" charset="0"/>
                        </a:rPr>
                        <a:t>DO</a:t>
                      </a:r>
                    </a:p>
                  </a:txBody>
                  <a:tcPr marL="89782" marR="89782" horzOverflow="overflow">
                    <a:lnL cap="flat">
                      <a:noFill/>
                    </a:lnL>
                    <a:lnR>
                      <a:noFill/>
                    </a:lnR>
                    <a:lnT cap="flat">
                      <a:noFill/>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rPr>
                        <a:t>DON’T</a:t>
                      </a:r>
                    </a:p>
                  </a:txBody>
                  <a:tcPr marL="89782" marR="89782" horzOverflow="overflow">
                    <a:lnL>
                      <a:noFill/>
                    </a:lnL>
                    <a:lnR cap="flat">
                      <a:noFill/>
                    </a:lnR>
                    <a:lnT cap="flat">
                      <a:noFill/>
                    </a:lnT>
                    <a:lnB w="12700" cap="flat" cmpd="sng" algn="ctr">
                      <a:solidFill>
                        <a:srgbClr val="0066CC"/>
                      </a:solidFill>
                      <a:prstDash val="solid"/>
                      <a:round/>
                      <a:headEnd type="none" w="med" len="med"/>
                      <a:tailEnd type="none" w="med" len="med"/>
                    </a:lnB>
                    <a:lnTlToBr>
                      <a:noFill/>
                    </a:lnTlToBr>
                    <a:lnBlToTr>
                      <a:noFill/>
                    </a:lnBlToTr>
                    <a:noFill/>
                  </a:tcPr>
                </a:tc>
              </a:tr>
              <a:tr h="3224213">
                <a:tc>
                  <a:txBody>
                    <a:bodyPr/>
                    <a:lstStyle/>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Prepare in advance</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accurate</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direct	</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List pros and cons</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Present specifics	</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persistent</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Use timetables for actions</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Provide tangible, practical evidence</a:t>
                      </a:r>
                    </a:p>
                    <a:p>
                      <a:pPr marL="225425" marR="0" lvl="0" indent="-225425"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89782" marR="89782" horzOverflow="overflow">
                    <a:lnL cap="flat">
                      <a:noFill/>
                    </a:lnL>
                    <a:lnR>
                      <a:noFill/>
                    </a:lnR>
                    <a:lnT w="12700" cap="flat" cmpd="sng" algn="ctr">
                      <a:solidFill>
                        <a:srgbClr val="0066CC"/>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 disorganized or messy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 casual, informal or loud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Rush decision-making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Fail to follow through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Waste time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Leave things to chance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Threaten or cajole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Use opinions as evidence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 manipulative</a:t>
                      </a:r>
                    </a:p>
                  </a:txBody>
                  <a:tcPr marL="89782" marR="89782" horzOverflow="overflow">
                    <a:lnL>
                      <a:noFill/>
                    </a:lnL>
                    <a:lnR cap="flat">
                      <a:noFill/>
                    </a:lnR>
                    <a:lnT w="12700" cap="flat" cmpd="sng" algn="ctr">
                      <a:solidFill>
                        <a:srgbClr val="0066CC"/>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537810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defRPr/>
            </a:pPr>
            <a:r>
              <a:rPr lang="en-US" sz="4000"/>
              <a:t>Your Behavior Style Profile</a:t>
            </a:r>
          </a:p>
        </p:txBody>
      </p:sp>
      <p:sp>
        <p:nvSpPr>
          <p:cNvPr id="9219" name="Rectangle 3"/>
          <p:cNvSpPr>
            <a:spLocks noGrp="1" noChangeArrowheads="1"/>
          </p:cNvSpPr>
          <p:nvPr>
            <p:ph idx="1"/>
          </p:nvPr>
        </p:nvSpPr>
        <p:spPr/>
        <p:txBody>
          <a:bodyPr/>
          <a:lstStyle/>
          <a:p>
            <a:r>
              <a:rPr lang="en-US" dirty="0" smtClean="0">
                <a:solidFill>
                  <a:schemeClr val="tx1"/>
                </a:solidFill>
                <a:latin typeface="Arial" charset="0"/>
                <a:ea typeface="ＭＳ Ｐゴシック" pitchFamily="80" charset="-128"/>
                <a:cs typeface="Arial" charset="0"/>
              </a:rPr>
              <a:t>External conditions and situations exist at the present time that may impact your current response</a:t>
            </a:r>
          </a:p>
          <a:p>
            <a:r>
              <a:rPr lang="en-US" dirty="0" smtClean="0">
                <a:solidFill>
                  <a:schemeClr val="tx1"/>
                </a:solidFill>
                <a:latin typeface="Arial" charset="0"/>
                <a:ea typeface="ＭＳ Ｐゴシック" pitchFamily="80" charset="-128"/>
                <a:cs typeface="Arial" charset="0"/>
              </a:rPr>
              <a:t>Avoid labels</a:t>
            </a:r>
          </a:p>
          <a:p>
            <a:r>
              <a:rPr lang="en-US" dirty="0" smtClean="0">
                <a:solidFill>
                  <a:schemeClr val="tx1"/>
                </a:solidFill>
                <a:latin typeface="Arial" charset="0"/>
                <a:ea typeface="ＭＳ Ｐゴシック" pitchFamily="80" charset="-128"/>
                <a:cs typeface="Arial" charset="0"/>
              </a:rPr>
              <a:t>How to score your profile</a:t>
            </a:r>
          </a:p>
          <a:p>
            <a:pPr>
              <a:buFontTx/>
              <a:buNone/>
            </a:pPr>
            <a:endParaRPr lang="en-US"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78297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r>
              <a:rPr lang="en-US" sz="4000"/>
              <a:t>With Stabilizers…</a:t>
            </a:r>
          </a:p>
        </p:txBody>
      </p:sp>
      <p:graphicFrame>
        <p:nvGraphicFramePr>
          <p:cNvPr id="164867" name="Group 3"/>
          <p:cNvGraphicFramePr>
            <a:graphicFrameLocks noGrp="1"/>
          </p:cNvGraphicFramePr>
          <p:nvPr>
            <p:ph idx="1"/>
          </p:nvPr>
        </p:nvGraphicFramePr>
        <p:xfrm>
          <a:off x="606425" y="1371600"/>
          <a:ext cx="8080375" cy="3578225"/>
        </p:xfrm>
        <a:graphic>
          <a:graphicData uri="http://schemas.openxmlformats.org/drawingml/2006/table">
            <a:tbl>
              <a:tblPr/>
              <a:tblGrid>
                <a:gridCol w="4041747"/>
                <a:gridCol w="4038628"/>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9900"/>
                          </a:solidFill>
                          <a:effectLst/>
                          <a:latin typeface="Arial" charset="0"/>
                        </a:rPr>
                        <a:t>DO</a:t>
                      </a:r>
                    </a:p>
                  </a:txBody>
                  <a:tcPr marL="89782" marR="89782" horzOverflow="overflow">
                    <a:lnL cap="flat">
                      <a:noFill/>
                    </a:lnL>
                    <a:lnR>
                      <a:noFill/>
                    </a:lnR>
                    <a:lnT cap="flat">
                      <a:noFill/>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rPr>
                        <a:t>DON’T</a:t>
                      </a:r>
                    </a:p>
                  </a:txBody>
                  <a:tcPr marL="89782" marR="89782" horzOverflow="overflow">
                    <a:lnL>
                      <a:noFill/>
                    </a:lnL>
                    <a:lnR cap="flat">
                      <a:noFill/>
                    </a:lnR>
                    <a:lnT cap="flat">
                      <a:noFill/>
                    </a:lnT>
                    <a:lnB w="12700" cap="flat" cmpd="sng" algn="ctr">
                      <a:solidFill>
                        <a:srgbClr val="0066CC"/>
                      </a:solidFill>
                      <a:prstDash val="solid"/>
                      <a:round/>
                      <a:headEnd type="none" w="med" len="med"/>
                      <a:tailEnd type="none" w="med" len="med"/>
                    </a:lnB>
                    <a:lnTlToBr>
                      <a:noFill/>
                    </a:lnTlToBr>
                    <a:lnBlToTr>
                      <a:noFill/>
                    </a:lnBlToTr>
                    <a:noFill/>
                  </a:tcPr>
                </a:tc>
              </a:tr>
              <a:tr h="3121025">
                <a:tc>
                  <a:txBody>
                    <a:bodyPr/>
                    <a:lstStyle/>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Start with a personal comment</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Show sincere interest in them as people</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Listen and be responsive</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casual and non-threatening</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Ask “how” questions</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Watch for hurt feelings	</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Provide assurances</a:t>
                      </a:r>
                    </a:p>
                  </a:txBody>
                  <a:tcPr marL="89782" marR="89782" horzOverflow="overflow">
                    <a:lnL cap="flat">
                      <a:noFill/>
                    </a:lnL>
                    <a:lnR>
                      <a:noFill/>
                    </a:lnR>
                    <a:lnT w="12700" cap="flat" cmpd="sng" algn="ctr">
                      <a:solidFill>
                        <a:srgbClr val="0066CC"/>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Rush into business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Stick constantly to business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Force them to respond quickly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demanding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Debate facts &amp; figures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abrupt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patronizing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Decide for them</a:t>
                      </a:r>
                    </a:p>
                  </a:txBody>
                  <a:tcPr marL="89782" marR="89782" horzOverflow="overflow">
                    <a:lnL>
                      <a:noFill/>
                    </a:lnL>
                    <a:lnR cap="flat">
                      <a:noFill/>
                    </a:lnR>
                    <a:lnT w="12700" cap="flat" cmpd="sng" algn="ctr">
                      <a:solidFill>
                        <a:srgbClr val="0066CC"/>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698448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sz="4000"/>
              <a:t>With Controllers…</a:t>
            </a:r>
          </a:p>
        </p:txBody>
      </p:sp>
      <p:graphicFrame>
        <p:nvGraphicFramePr>
          <p:cNvPr id="166915" name="Group 3"/>
          <p:cNvGraphicFramePr>
            <a:graphicFrameLocks noGrp="1"/>
          </p:cNvGraphicFramePr>
          <p:nvPr>
            <p:ph idx="1"/>
          </p:nvPr>
        </p:nvGraphicFramePr>
        <p:xfrm>
          <a:off x="606425" y="1371600"/>
          <a:ext cx="8080376" cy="3565525"/>
        </p:xfrm>
        <a:graphic>
          <a:graphicData uri="http://schemas.openxmlformats.org/drawingml/2006/table">
            <a:tbl>
              <a:tblPr/>
              <a:tblGrid>
                <a:gridCol w="4040188"/>
                <a:gridCol w="4040188"/>
              </a:tblGrid>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9900"/>
                          </a:solidFill>
                          <a:effectLst/>
                          <a:latin typeface="Arial" charset="0"/>
                        </a:rPr>
                        <a:t>DO</a:t>
                      </a:r>
                    </a:p>
                  </a:txBody>
                  <a:tcPr marL="89782" marR="89782" horzOverflow="overflow">
                    <a:lnL cap="flat">
                      <a:noFill/>
                    </a:lnL>
                    <a:lnR>
                      <a:noFill/>
                    </a:lnR>
                    <a:lnT cap="flat">
                      <a:noFill/>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rPr>
                        <a:t>DON’T</a:t>
                      </a:r>
                    </a:p>
                  </a:txBody>
                  <a:tcPr marL="89782" marR="89782" horzOverflow="overflow">
                    <a:lnL>
                      <a:noFill/>
                    </a:lnL>
                    <a:lnR cap="flat">
                      <a:noFill/>
                    </a:lnR>
                    <a:lnT cap="flat">
                      <a:noFill/>
                    </a:lnT>
                    <a:lnB w="12700" cap="flat" cmpd="sng" algn="ctr">
                      <a:solidFill>
                        <a:srgbClr val="0066CC"/>
                      </a:solidFill>
                      <a:prstDash val="solid"/>
                      <a:round/>
                      <a:headEnd type="none" w="med" len="med"/>
                      <a:tailEnd type="none" w="med" len="med"/>
                    </a:lnB>
                    <a:lnTlToBr>
                      <a:noFill/>
                    </a:lnTlToBr>
                    <a:lnBlToTr>
                      <a:noFill/>
                    </a:lnBlToTr>
                    <a:noFill/>
                  </a:tcPr>
                </a:tc>
              </a:tr>
              <a:tr h="310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 specific &amp; brief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Stick to business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 prepared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Present facts clearly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Ask “what” questions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Provide alternative solutions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Take issue with facts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89782" marR="89782" horzOverflow="overflow">
                    <a:lnL cap="flat">
                      <a:noFill/>
                    </a:lnL>
                    <a:lnR>
                      <a:noFill/>
                    </a:lnR>
                    <a:lnT w="12700" cap="flat" cmpd="sng" algn="ctr">
                      <a:solidFill>
                        <a:srgbClr val="0066CC"/>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Ramble or waste time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disorganized or messy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Leave loopholes or be unclear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Ask rhetorical questions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Make decisions for them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Speculate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directive</a:t>
                      </a:r>
                    </a:p>
                  </a:txBody>
                  <a:tcPr marL="89782" marR="89782" horzOverflow="overflow">
                    <a:lnL>
                      <a:noFill/>
                    </a:lnL>
                    <a:lnR cap="flat">
                      <a:noFill/>
                    </a:lnR>
                    <a:lnT w="12700" cap="flat" cmpd="sng" algn="ctr">
                      <a:solidFill>
                        <a:srgbClr val="0066CC"/>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4021480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defRPr/>
            </a:pPr>
            <a:r>
              <a:rPr lang="en-US" sz="4000"/>
              <a:t>With Persuaders…</a:t>
            </a:r>
          </a:p>
        </p:txBody>
      </p:sp>
      <p:graphicFrame>
        <p:nvGraphicFramePr>
          <p:cNvPr id="168978" name="Group 18"/>
          <p:cNvGraphicFramePr>
            <a:graphicFrameLocks noGrp="1"/>
          </p:cNvGraphicFramePr>
          <p:nvPr>
            <p:ph idx="1"/>
          </p:nvPr>
        </p:nvGraphicFramePr>
        <p:xfrm>
          <a:off x="606425" y="1371600"/>
          <a:ext cx="8080376" cy="3657600"/>
        </p:xfrm>
        <a:graphic>
          <a:graphicData uri="http://schemas.openxmlformats.org/drawingml/2006/table">
            <a:tbl>
              <a:tblPr/>
              <a:tblGrid>
                <a:gridCol w="4040188"/>
                <a:gridCol w="4040188"/>
              </a:tblGrid>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9900"/>
                          </a:solidFill>
                          <a:effectLst/>
                          <a:latin typeface="Arial" charset="0"/>
                        </a:rPr>
                        <a:t>DO</a:t>
                      </a:r>
                    </a:p>
                  </a:txBody>
                  <a:tcPr marL="89782" marR="89782" horzOverflow="overflow">
                    <a:lnL cap="flat">
                      <a:noFill/>
                    </a:lnL>
                    <a:lnR>
                      <a:noFill/>
                    </a:lnR>
                    <a:lnT cap="flat">
                      <a:noFill/>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rPr>
                        <a:t>DON’T</a:t>
                      </a:r>
                    </a:p>
                  </a:txBody>
                  <a:tcPr marL="89782" marR="89782" horzOverflow="overflow">
                    <a:lnL>
                      <a:noFill/>
                    </a:lnL>
                    <a:lnR cap="flat">
                      <a:noFill/>
                    </a:lnR>
                    <a:lnT cap="flat">
                      <a:noFill/>
                    </a:lnT>
                    <a:lnB w="12700" cap="flat" cmpd="sng" algn="ctr">
                      <a:solidFill>
                        <a:srgbClr val="0066CC"/>
                      </a:solidFill>
                      <a:prstDash val="solid"/>
                      <a:round/>
                      <a:headEnd type="none" w="med" len="med"/>
                      <a:tailEnd type="none" w="med" len="med"/>
                    </a:lnB>
                    <a:lnTlToBr>
                      <a:noFill/>
                    </a:lnTlToBr>
                    <a:lnBlToTr>
                      <a:noFill/>
                    </a:lnBlToTr>
                    <a:noFill/>
                  </a:tcPr>
                </a:tc>
              </a:tr>
              <a:tr h="2562225">
                <a:tc>
                  <a:txBody>
                    <a:bodyPr/>
                    <a:lstStyle/>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fast-moving, entertaining</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Leave time for socializing</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Talk about their goals</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Deal with the “big” picture</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Ask for their opinions &amp; ideas</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Provide examples from people they believe are important</a:t>
                      </a:r>
                    </a:p>
                    <a:p>
                      <a:pPr marL="225425" marR="0" lvl="0" indent="-225425" algn="l"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Offer incentives or rewards</a:t>
                      </a:r>
                    </a:p>
                    <a:p>
                      <a:pPr marL="225425" marR="0" lvl="0" indent="-225425"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89782" marR="89782" horzOverflow="overflow">
                    <a:lnL cap="flat">
                      <a:noFill/>
                    </a:lnL>
                    <a:lnR>
                      <a:noFill/>
                    </a:lnR>
                    <a:lnT w="12700" cap="flat" cmpd="sng" algn="ctr">
                      <a:solidFill>
                        <a:srgbClr val="0066CC"/>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Legislate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cold, aloof, or tight-lipped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Press for solutions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Deal with details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 dogmatic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Talk down to them</a:t>
                      </a:r>
                    </a:p>
                  </a:txBody>
                  <a:tcPr marL="89782" marR="89782" horzOverflow="overflow">
                    <a:lnL>
                      <a:noFill/>
                    </a:lnL>
                    <a:lnR cap="flat">
                      <a:noFill/>
                    </a:lnR>
                    <a:lnT w="12700" cap="flat" cmpd="sng" algn="ctr">
                      <a:solidFill>
                        <a:srgbClr val="0066CC"/>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444821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sz="4000"/>
              <a:t>Discussion</a:t>
            </a:r>
          </a:p>
        </p:txBody>
      </p:sp>
      <p:sp>
        <p:nvSpPr>
          <p:cNvPr id="49155" name="Rectangle 3"/>
          <p:cNvSpPr>
            <a:spLocks noGrp="1" noChangeArrowheads="1"/>
          </p:cNvSpPr>
          <p:nvPr>
            <p:ph idx="1"/>
          </p:nvPr>
        </p:nvSpPr>
        <p:spPr/>
        <p:txBody>
          <a:bodyPr/>
          <a:lstStyle/>
          <a:p>
            <a:r>
              <a:rPr lang="en-US" dirty="0" smtClean="0">
                <a:solidFill>
                  <a:schemeClr val="tx1"/>
                </a:solidFill>
                <a:latin typeface="Arial" charset="0"/>
                <a:ea typeface="ＭＳ Ｐゴシック" pitchFamily="80" charset="-128"/>
                <a:cs typeface="Arial" charset="0"/>
              </a:rPr>
              <a:t>Look at the tips for your own style and discuss them with your style group.</a:t>
            </a:r>
          </a:p>
          <a:p>
            <a:endParaRPr lang="en-US" dirty="0" smtClean="0">
              <a:solidFill>
                <a:schemeClr val="tx1"/>
              </a:solidFill>
              <a:latin typeface="Arial" charset="0"/>
              <a:ea typeface="ＭＳ Ｐゴシック" pitchFamily="80" charset="-128"/>
              <a:cs typeface="Arial" charset="0"/>
            </a:endParaRPr>
          </a:p>
          <a:p>
            <a:r>
              <a:rPr lang="en-US" dirty="0" smtClean="0">
                <a:solidFill>
                  <a:schemeClr val="tx1"/>
                </a:solidFill>
                <a:latin typeface="Arial" charset="0"/>
                <a:ea typeface="ＭＳ Ｐゴシック" pitchFamily="80" charset="-128"/>
                <a:cs typeface="Arial" charset="0"/>
              </a:rPr>
              <a:t>Do they make sense to you? Do they suggest approaches that you appreciate or to which you respond positively?</a:t>
            </a:r>
          </a:p>
          <a:p>
            <a:endParaRPr lang="en-US" dirty="0" smtClean="0">
              <a:solidFill>
                <a:schemeClr val="tx1"/>
              </a:solidFill>
              <a:latin typeface="Arial" charset="0"/>
              <a:ea typeface="ＭＳ Ｐゴシック" pitchFamily="80" charset="-128"/>
              <a:cs typeface="Arial" charset="0"/>
            </a:endParaRPr>
          </a:p>
          <a:p>
            <a:endParaRPr lang="en-US"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3837932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6829" y="338675"/>
            <a:ext cx="8021782" cy="1148931"/>
          </a:xfrm>
        </p:spPr>
        <p:txBody>
          <a:bodyPr>
            <a:normAutofit fontScale="90000"/>
          </a:bodyPr>
          <a:lstStyle/>
          <a:p>
            <a:pPr>
              <a:defRPr/>
            </a:pPr>
            <a:r>
              <a:rPr lang="en-US" sz="4000" dirty="0"/>
              <a:t>Take Home Exercise</a:t>
            </a:r>
            <a:r>
              <a:rPr lang="en-US" sz="4000" dirty="0" smtClean="0"/>
              <a:t>: </a:t>
            </a:r>
            <a:br>
              <a:rPr lang="en-US" sz="4000" dirty="0" smtClean="0"/>
            </a:br>
            <a:r>
              <a:rPr lang="en-US" sz="4000" dirty="0" smtClean="0"/>
              <a:t>As </a:t>
            </a:r>
            <a:r>
              <a:rPr lang="en-US" sz="4000" dirty="0"/>
              <a:t>Others See Me</a:t>
            </a:r>
          </a:p>
        </p:txBody>
      </p:sp>
      <p:sp>
        <p:nvSpPr>
          <p:cNvPr id="50179" name="Rectangle 3"/>
          <p:cNvSpPr>
            <a:spLocks noGrp="1" noChangeArrowheads="1"/>
          </p:cNvSpPr>
          <p:nvPr>
            <p:ph idx="1"/>
          </p:nvPr>
        </p:nvSpPr>
        <p:spPr>
          <a:xfrm>
            <a:off x="606829" y="2210937"/>
            <a:ext cx="8079971" cy="3707261"/>
          </a:xfrm>
        </p:spPr>
        <p:txBody>
          <a:bodyPr/>
          <a:lstStyle/>
          <a:p>
            <a:pPr>
              <a:spcAft>
                <a:spcPct val="30000"/>
              </a:spcAft>
            </a:pPr>
            <a:r>
              <a:rPr lang="en-US" dirty="0" smtClean="0">
                <a:solidFill>
                  <a:schemeClr val="tx1"/>
                </a:solidFill>
                <a:latin typeface="Arial" charset="0"/>
                <a:ea typeface="ＭＳ Ｐゴシック" pitchFamily="80" charset="-128"/>
                <a:cs typeface="Arial" charset="0"/>
              </a:rPr>
              <a:t>Have another person complete the tool for you – at work or at home.</a:t>
            </a:r>
          </a:p>
          <a:p>
            <a:pPr>
              <a:spcAft>
                <a:spcPct val="30000"/>
              </a:spcAft>
            </a:pPr>
            <a:r>
              <a:rPr lang="en-US" dirty="0" smtClean="0">
                <a:solidFill>
                  <a:schemeClr val="tx1"/>
                </a:solidFill>
                <a:latin typeface="Arial" charset="0"/>
                <a:ea typeface="ＭＳ Ｐゴシック" pitchFamily="80" charset="-128"/>
                <a:cs typeface="Arial" charset="0"/>
              </a:rPr>
              <a:t>Any learning moments?</a:t>
            </a:r>
          </a:p>
          <a:p>
            <a:pPr>
              <a:spcAft>
                <a:spcPct val="30000"/>
              </a:spcAft>
            </a:pPr>
            <a:r>
              <a:rPr lang="en-US" dirty="0" smtClean="0">
                <a:solidFill>
                  <a:schemeClr val="tx1"/>
                </a:solidFill>
                <a:latin typeface="Arial" charset="0"/>
                <a:ea typeface="ＭＳ Ｐゴシック" pitchFamily="80" charset="-128"/>
                <a:cs typeface="Arial" charset="0"/>
              </a:rPr>
              <a:t>Implications for intent/impact?</a:t>
            </a:r>
          </a:p>
        </p:txBody>
      </p:sp>
    </p:spTree>
    <p:extLst>
      <p:ext uri="{BB962C8B-B14F-4D97-AF65-F5344CB8AC3E}">
        <p14:creationId xmlns:p14="http://schemas.microsoft.com/office/powerpoint/2010/main" val="3024039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a:defRPr/>
            </a:pPr>
            <a:r>
              <a:rPr lang="en-US" sz="4000"/>
              <a:t>Basic Principles of Communication</a:t>
            </a:r>
          </a:p>
        </p:txBody>
      </p:sp>
      <p:sp>
        <p:nvSpPr>
          <p:cNvPr id="51203" name="Rectangle 3"/>
          <p:cNvSpPr>
            <a:spLocks noGrp="1" noChangeArrowheads="1"/>
          </p:cNvSpPr>
          <p:nvPr>
            <p:ph idx="1"/>
          </p:nvPr>
        </p:nvSpPr>
        <p:spPr/>
        <p:txBody>
          <a:bodyPr/>
          <a:lstStyle/>
          <a:p>
            <a:pPr>
              <a:spcAft>
                <a:spcPct val="50000"/>
              </a:spcAft>
            </a:pPr>
            <a:r>
              <a:rPr lang="en-US" i="1" dirty="0" smtClean="0">
                <a:solidFill>
                  <a:schemeClr val="tx1"/>
                </a:solidFill>
                <a:latin typeface="Arial" charset="0"/>
                <a:ea typeface="ＭＳ Ｐゴシック" pitchFamily="80" charset="-128"/>
                <a:cs typeface="Arial" charset="0"/>
              </a:rPr>
              <a:t>90% of interpersonal communication takes place on the unconscious level</a:t>
            </a:r>
            <a:r>
              <a:rPr lang="en-US" dirty="0" smtClean="0">
                <a:solidFill>
                  <a:schemeClr val="tx1"/>
                </a:solidFill>
                <a:latin typeface="Arial" charset="0"/>
                <a:ea typeface="ＭＳ Ｐゴシック" pitchFamily="80" charset="-128"/>
                <a:cs typeface="Arial" charset="0"/>
              </a:rPr>
              <a:t>.</a:t>
            </a:r>
            <a:endParaRPr lang="en-US" i="1" dirty="0" smtClean="0">
              <a:solidFill>
                <a:schemeClr val="tx1"/>
              </a:solidFill>
              <a:latin typeface="Arial" charset="0"/>
              <a:ea typeface="ＭＳ Ｐゴシック" pitchFamily="80" charset="-128"/>
              <a:cs typeface="Arial" charset="0"/>
            </a:endParaRPr>
          </a:p>
          <a:p>
            <a:pPr>
              <a:spcAft>
                <a:spcPct val="50000"/>
              </a:spcAft>
            </a:pPr>
            <a:r>
              <a:rPr lang="en-US" dirty="0" smtClean="0">
                <a:solidFill>
                  <a:schemeClr val="tx1"/>
                </a:solidFill>
                <a:latin typeface="Arial" charset="0"/>
                <a:ea typeface="ＭＳ Ｐゴシック" pitchFamily="80" charset="-128"/>
                <a:cs typeface="Arial" charset="0"/>
              </a:rPr>
              <a:t>People judge you by your </a:t>
            </a:r>
            <a:r>
              <a:rPr lang="en-US" i="1" u="sng" dirty="0" smtClean="0">
                <a:solidFill>
                  <a:schemeClr val="tx1"/>
                </a:solidFill>
                <a:latin typeface="Arial" charset="0"/>
                <a:ea typeface="ＭＳ Ｐゴシック" pitchFamily="80" charset="-128"/>
                <a:cs typeface="Arial" charset="0"/>
              </a:rPr>
              <a:t>behavior</a:t>
            </a:r>
            <a:r>
              <a:rPr lang="en-US" dirty="0" smtClean="0">
                <a:solidFill>
                  <a:schemeClr val="tx1"/>
                </a:solidFill>
                <a:latin typeface="Arial" charset="0"/>
                <a:ea typeface="ＭＳ Ｐゴシック" pitchFamily="80" charset="-128"/>
                <a:cs typeface="Arial" charset="0"/>
              </a:rPr>
              <a:t>, not your intent.</a:t>
            </a:r>
          </a:p>
          <a:p>
            <a:pPr>
              <a:spcAft>
                <a:spcPct val="50000"/>
              </a:spcAft>
            </a:pPr>
            <a:r>
              <a:rPr lang="en-US" dirty="0" smtClean="0">
                <a:solidFill>
                  <a:schemeClr val="tx1"/>
                </a:solidFill>
                <a:latin typeface="Arial" charset="0"/>
                <a:ea typeface="ＭＳ Ｐゴシック" pitchFamily="80" charset="-128"/>
                <a:cs typeface="Arial" charset="0"/>
              </a:rPr>
              <a:t>People are motivated by </a:t>
            </a:r>
            <a:r>
              <a:rPr lang="en-US" i="1" u="sng" dirty="0" smtClean="0">
                <a:solidFill>
                  <a:schemeClr val="tx1"/>
                </a:solidFill>
                <a:latin typeface="Arial" charset="0"/>
                <a:ea typeface="ＭＳ Ｐゴシック" pitchFamily="80" charset="-128"/>
                <a:cs typeface="Arial" charset="0"/>
              </a:rPr>
              <a:t>their</a:t>
            </a:r>
            <a:r>
              <a:rPr lang="en-US" dirty="0" smtClean="0">
                <a:solidFill>
                  <a:schemeClr val="tx1"/>
                </a:solidFill>
                <a:latin typeface="Arial" charset="0"/>
                <a:ea typeface="ＭＳ Ｐゴシック" pitchFamily="80" charset="-128"/>
                <a:cs typeface="Arial" charset="0"/>
              </a:rPr>
              <a:t> needs, not yours.</a:t>
            </a:r>
          </a:p>
        </p:txBody>
      </p:sp>
    </p:spTree>
    <p:extLst>
      <p:ext uri="{BB962C8B-B14F-4D97-AF65-F5344CB8AC3E}">
        <p14:creationId xmlns:p14="http://schemas.microsoft.com/office/powerpoint/2010/main" val="1358815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defRPr/>
            </a:pPr>
            <a:r>
              <a:rPr lang="en-US"/>
              <a:t>Communicating Through Filters</a:t>
            </a:r>
          </a:p>
        </p:txBody>
      </p:sp>
      <p:pic>
        <p:nvPicPr>
          <p:cNvPr id="52227" name="Picture 3" descr="MPj04025980000[1]"/>
          <p:cNvPicPr>
            <a:picLocks noChangeAspect="1" noChangeArrowheads="1"/>
          </p:cNvPicPr>
          <p:nvPr/>
        </p:nvPicPr>
        <p:blipFill>
          <a:blip r:embed="rId3"/>
          <a:srcRect/>
          <a:stretch>
            <a:fillRect/>
          </a:stretch>
        </p:blipFill>
        <p:spPr bwMode="auto">
          <a:xfrm>
            <a:off x="2590800" y="1073616"/>
            <a:ext cx="3843338" cy="4800600"/>
          </a:xfrm>
          <a:prstGeom prst="rect">
            <a:avLst/>
          </a:prstGeom>
          <a:noFill/>
          <a:ln w="9525">
            <a:noFill/>
            <a:miter lim="800000"/>
            <a:headEnd/>
            <a:tailEnd/>
          </a:ln>
        </p:spPr>
      </p:pic>
      <p:sp>
        <p:nvSpPr>
          <p:cNvPr id="52228" name="Text Box 4"/>
          <p:cNvSpPr txBox="1">
            <a:spLocks noChangeArrowheads="1"/>
          </p:cNvSpPr>
          <p:nvPr/>
        </p:nvSpPr>
        <p:spPr bwMode="auto">
          <a:xfrm>
            <a:off x="4038600" y="228600"/>
            <a:ext cx="1143000"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52229" name="Text Box 5"/>
          <p:cNvSpPr txBox="1">
            <a:spLocks noChangeArrowheads="1"/>
          </p:cNvSpPr>
          <p:nvPr/>
        </p:nvSpPr>
        <p:spPr bwMode="auto">
          <a:xfrm>
            <a:off x="593725" y="1186329"/>
            <a:ext cx="844550" cy="366712"/>
          </a:xfrm>
          <a:prstGeom prst="rect">
            <a:avLst/>
          </a:prstGeom>
          <a:noFill/>
          <a:ln w="9525">
            <a:noFill/>
            <a:miter lim="800000"/>
            <a:headEnd/>
            <a:tailEnd/>
          </a:ln>
        </p:spPr>
        <p:txBody>
          <a:bodyPr wrap="none">
            <a:spAutoFit/>
          </a:bodyPr>
          <a:lstStyle/>
          <a:p>
            <a:r>
              <a:rPr lang="en-US">
                <a:cs typeface="Arial" charset="0"/>
              </a:rPr>
              <a:t>values</a:t>
            </a:r>
          </a:p>
        </p:txBody>
      </p:sp>
      <p:sp>
        <p:nvSpPr>
          <p:cNvPr id="52230" name="Text Box 6"/>
          <p:cNvSpPr txBox="1">
            <a:spLocks noChangeArrowheads="1"/>
          </p:cNvSpPr>
          <p:nvPr/>
        </p:nvSpPr>
        <p:spPr bwMode="auto">
          <a:xfrm>
            <a:off x="1066800" y="2078504"/>
            <a:ext cx="1466850" cy="366712"/>
          </a:xfrm>
          <a:prstGeom prst="rect">
            <a:avLst/>
          </a:prstGeom>
          <a:noFill/>
          <a:ln w="9525">
            <a:noFill/>
            <a:miter lim="800000"/>
            <a:headEnd/>
            <a:tailEnd/>
          </a:ln>
        </p:spPr>
        <p:txBody>
          <a:bodyPr wrap="none">
            <a:spAutoFit/>
          </a:bodyPr>
          <a:lstStyle/>
          <a:p>
            <a:r>
              <a:rPr lang="en-US">
                <a:cs typeface="Arial" charset="0"/>
              </a:rPr>
              <a:t>assumptions</a:t>
            </a:r>
          </a:p>
        </p:txBody>
      </p:sp>
      <p:sp>
        <p:nvSpPr>
          <p:cNvPr id="52231" name="Text Box 7"/>
          <p:cNvSpPr txBox="1">
            <a:spLocks noChangeArrowheads="1"/>
          </p:cNvSpPr>
          <p:nvPr/>
        </p:nvSpPr>
        <p:spPr bwMode="auto">
          <a:xfrm>
            <a:off x="1238250" y="3754904"/>
            <a:ext cx="1047750" cy="366712"/>
          </a:xfrm>
          <a:prstGeom prst="rect">
            <a:avLst/>
          </a:prstGeom>
          <a:noFill/>
          <a:ln w="9525">
            <a:noFill/>
            <a:miter lim="800000"/>
            <a:headEnd/>
            <a:tailEnd/>
          </a:ln>
        </p:spPr>
        <p:txBody>
          <a:bodyPr wrap="none">
            <a:spAutoFit/>
          </a:bodyPr>
          <a:lstStyle/>
          <a:p>
            <a:r>
              <a:rPr lang="en-US">
                <a:cs typeface="Arial" charset="0"/>
              </a:rPr>
              <a:t>interests</a:t>
            </a:r>
          </a:p>
        </p:txBody>
      </p:sp>
      <p:sp>
        <p:nvSpPr>
          <p:cNvPr id="52232" name="Text Box 8"/>
          <p:cNvSpPr txBox="1">
            <a:spLocks noChangeArrowheads="1"/>
          </p:cNvSpPr>
          <p:nvPr/>
        </p:nvSpPr>
        <p:spPr bwMode="auto">
          <a:xfrm>
            <a:off x="7543800" y="3816816"/>
            <a:ext cx="1111250" cy="366713"/>
          </a:xfrm>
          <a:prstGeom prst="rect">
            <a:avLst/>
          </a:prstGeom>
          <a:noFill/>
          <a:ln w="9525">
            <a:noFill/>
            <a:miter lim="800000"/>
            <a:headEnd/>
            <a:tailEnd/>
          </a:ln>
        </p:spPr>
        <p:txBody>
          <a:bodyPr wrap="none">
            <a:spAutoFit/>
          </a:bodyPr>
          <a:lstStyle/>
          <a:p>
            <a:r>
              <a:rPr lang="en-US">
                <a:cs typeface="Arial" charset="0"/>
              </a:rPr>
              <a:t>prejudice</a:t>
            </a:r>
          </a:p>
        </p:txBody>
      </p:sp>
      <p:sp>
        <p:nvSpPr>
          <p:cNvPr id="52233" name="Text Box 9"/>
          <p:cNvSpPr txBox="1">
            <a:spLocks noChangeArrowheads="1"/>
          </p:cNvSpPr>
          <p:nvPr/>
        </p:nvSpPr>
        <p:spPr bwMode="auto">
          <a:xfrm>
            <a:off x="6629400" y="1226016"/>
            <a:ext cx="1670050" cy="366713"/>
          </a:xfrm>
          <a:prstGeom prst="rect">
            <a:avLst/>
          </a:prstGeom>
          <a:noFill/>
          <a:ln w="9525">
            <a:noFill/>
            <a:miter lim="800000"/>
            <a:headEnd/>
            <a:tailEnd/>
          </a:ln>
        </p:spPr>
        <p:txBody>
          <a:bodyPr wrap="none">
            <a:spAutoFit/>
          </a:bodyPr>
          <a:lstStyle/>
          <a:p>
            <a:r>
              <a:rPr lang="en-US">
                <a:cs typeface="Arial" charset="0"/>
              </a:rPr>
              <a:t>strong feelings</a:t>
            </a:r>
          </a:p>
        </p:txBody>
      </p:sp>
      <p:sp>
        <p:nvSpPr>
          <p:cNvPr id="52234" name="Text Box 10"/>
          <p:cNvSpPr txBox="1">
            <a:spLocks noChangeArrowheads="1"/>
          </p:cNvSpPr>
          <p:nvPr/>
        </p:nvSpPr>
        <p:spPr bwMode="auto">
          <a:xfrm>
            <a:off x="6661150" y="2992904"/>
            <a:ext cx="1797050" cy="366712"/>
          </a:xfrm>
          <a:prstGeom prst="rect">
            <a:avLst/>
          </a:prstGeom>
          <a:noFill/>
          <a:ln w="9525">
            <a:noFill/>
            <a:miter lim="800000"/>
            <a:headEnd/>
            <a:tailEnd/>
          </a:ln>
        </p:spPr>
        <p:txBody>
          <a:bodyPr wrap="none">
            <a:spAutoFit/>
          </a:bodyPr>
          <a:lstStyle/>
          <a:p>
            <a:r>
              <a:rPr lang="en-US">
                <a:cs typeface="Arial" charset="0"/>
              </a:rPr>
              <a:t>past experience</a:t>
            </a:r>
          </a:p>
        </p:txBody>
      </p:sp>
      <p:sp>
        <p:nvSpPr>
          <p:cNvPr id="52235" name="Text Box 11"/>
          <p:cNvSpPr txBox="1">
            <a:spLocks noChangeArrowheads="1"/>
          </p:cNvSpPr>
          <p:nvPr/>
        </p:nvSpPr>
        <p:spPr bwMode="auto">
          <a:xfrm>
            <a:off x="7315200" y="2064216"/>
            <a:ext cx="1466850" cy="366713"/>
          </a:xfrm>
          <a:prstGeom prst="rect">
            <a:avLst/>
          </a:prstGeom>
          <a:noFill/>
          <a:ln w="9525">
            <a:noFill/>
            <a:miter lim="800000"/>
            <a:headEnd/>
            <a:tailEnd/>
          </a:ln>
        </p:spPr>
        <p:txBody>
          <a:bodyPr wrap="none">
            <a:spAutoFit/>
          </a:bodyPr>
          <a:lstStyle/>
          <a:p>
            <a:r>
              <a:rPr lang="en-US">
                <a:cs typeface="Arial" charset="0"/>
              </a:rPr>
              <a:t>expectations</a:t>
            </a:r>
          </a:p>
        </p:txBody>
      </p:sp>
      <p:sp>
        <p:nvSpPr>
          <p:cNvPr id="52236" name="Text Box 12"/>
          <p:cNvSpPr txBox="1">
            <a:spLocks noChangeArrowheads="1"/>
          </p:cNvSpPr>
          <p:nvPr/>
        </p:nvSpPr>
        <p:spPr bwMode="auto">
          <a:xfrm>
            <a:off x="6553200" y="4731216"/>
            <a:ext cx="2330450" cy="366713"/>
          </a:xfrm>
          <a:prstGeom prst="rect">
            <a:avLst/>
          </a:prstGeom>
          <a:noFill/>
          <a:ln w="9525">
            <a:noFill/>
            <a:miter lim="800000"/>
            <a:headEnd/>
            <a:tailEnd/>
          </a:ln>
        </p:spPr>
        <p:txBody>
          <a:bodyPr wrap="none">
            <a:spAutoFit/>
          </a:bodyPr>
          <a:lstStyle/>
          <a:p>
            <a:r>
              <a:rPr lang="en-US">
                <a:cs typeface="Arial" charset="0"/>
              </a:rPr>
              <a:t>physical environment</a:t>
            </a:r>
          </a:p>
        </p:txBody>
      </p:sp>
      <p:sp>
        <p:nvSpPr>
          <p:cNvPr id="52237" name="Text Box 13"/>
          <p:cNvSpPr txBox="1">
            <a:spLocks noChangeArrowheads="1"/>
          </p:cNvSpPr>
          <p:nvPr/>
        </p:nvSpPr>
        <p:spPr bwMode="auto">
          <a:xfrm>
            <a:off x="288925" y="2916704"/>
            <a:ext cx="1187450" cy="366712"/>
          </a:xfrm>
          <a:prstGeom prst="rect">
            <a:avLst/>
          </a:prstGeom>
          <a:noFill/>
          <a:ln w="9525">
            <a:noFill/>
            <a:miter lim="800000"/>
            <a:headEnd/>
            <a:tailEnd/>
          </a:ln>
        </p:spPr>
        <p:txBody>
          <a:bodyPr wrap="none">
            <a:spAutoFit/>
          </a:bodyPr>
          <a:lstStyle/>
          <a:p>
            <a:r>
              <a:rPr lang="en-US">
                <a:cs typeface="Arial" charset="0"/>
              </a:rPr>
              <a:t>memories</a:t>
            </a:r>
          </a:p>
        </p:txBody>
      </p:sp>
      <p:sp>
        <p:nvSpPr>
          <p:cNvPr id="52238" name="Text Box 14"/>
          <p:cNvSpPr txBox="1">
            <a:spLocks noChangeArrowheads="1"/>
          </p:cNvSpPr>
          <p:nvPr/>
        </p:nvSpPr>
        <p:spPr bwMode="auto">
          <a:xfrm>
            <a:off x="457200" y="4745504"/>
            <a:ext cx="1047750" cy="366712"/>
          </a:xfrm>
          <a:prstGeom prst="rect">
            <a:avLst/>
          </a:prstGeom>
          <a:noFill/>
          <a:ln w="9525">
            <a:noFill/>
            <a:miter lim="800000"/>
            <a:headEnd/>
            <a:tailEnd/>
          </a:ln>
        </p:spPr>
        <p:txBody>
          <a:bodyPr wrap="none">
            <a:spAutoFit/>
          </a:bodyPr>
          <a:lstStyle/>
          <a:p>
            <a:r>
              <a:rPr lang="en-US">
                <a:cs typeface="Arial" charset="0"/>
              </a:rPr>
              <a:t>attitudes</a:t>
            </a:r>
          </a:p>
        </p:txBody>
      </p:sp>
    </p:spTree>
    <p:extLst>
      <p:ext uri="{BB962C8B-B14F-4D97-AF65-F5344CB8AC3E}">
        <p14:creationId xmlns:p14="http://schemas.microsoft.com/office/powerpoint/2010/main" val="3309108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sz="4000"/>
              <a:t>Effective Communicators…</a:t>
            </a:r>
          </a:p>
        </p:txBody>
      </p:sp>
      <p:sp>
        <p:nvSpPr>
          <p:cNvPr id="53251" name="Rectangle 3"/>
          <p:cNvSpPr>
            <a:spLocks noGrp="1" noChangeArrowheads="1"/>
          </p:cNvSpPr>
          <p:nvPr>
            <p:ph idx="1"/>
          </p:nvPr>
        </p:nvSpPr>
        <p:spPr/>
        <p:txBody>
          <a:bodyPr/>
          <a:lstStyle/>
          <a:p>
            <a:pPr>
              <a:spcAft>
                <a:spcPts val="600"/>
              </a:spcAft>
            </a:pPr>
            <a:r>
              <a:rPr lang="en-US" sz="2800" dirty="0" smtClean="0">
                <a:solidFill>
                  <a:schemeClr val="tx1"/>
                </a:solidFill>
                <a:latin typeface="Arial" charset="0"/>
                <a:ea typeface="ＭＳ Ｐゴシック" pitchFamily="80" charset="-128"/>
                <a:cs typeface="Arial" charset="0"/>
              </a:rPr>
              <a:t>Understand how communication occurs</a:t>
            </a:r>
          </a:p>
          <a:p>
            <a:pPr>
              <a:spcAft>
                <a:spcPts val="600"/>
              </a:spcAft>
            </a:pPr>
            <a:r>
              <a:rPr lang="en-US" sz="2800" dirty="0" smtClean="0">
                <a:solidFill>
                  <a:schemeClr val="tx1"/>
                </a:solidFill>
                <a:latin typeface="Arial" charset="0"/>
                <a:ea typeface="ＭＳ Ｐゴシック" pitchFamily="80" charset="-128"/>
                <a:cs typeface="Arial" charset="0"/>
              </a:rPr>
              <a:t>Understand their own communication behavior style</a:t>
            </a:r>
          </a:p>
          <a:p>
            <a:pPr>
              <a:spcAft>
                <a:spcPts val="600"/>
              </a:spcAft>
            </a:pPr>
            <a:r>
              <a:rPr lang="en-US" sz="2800" dirty="0" smtClean="0">
                <a:solidFill>
                  <a:schemeClr val="tx1"/>
                </a:solidFill>
                <a:latin typeface="Arial" charset="0"/>
                <a:ea typeface="ＭＳ Ｐゴシック" pitchFamily="80" charset="-128"/>
                <a:cs typeface="Arial" charset="0"/>
              </a:rPr>
              <a:t>Learn to diagnose the communication needs of others</a:t>
            </a:r>
          </a:p>
          <a:p>
            <a:pPr>
              <a:spcAft>
                <a:spcPts val="600"/>
              </a:spcAft>
            </a:pPr>
            <a:r>
              <a:rPr lang="en-US" sz="2800" dirty="0" smtClean="0">
                <a:solidFill>
                  <a:schemeClr val="tx1"/>
                </a:solidFill>
                <a:latin typeface="Arial" charset="0"/>
                <a:ea typeface="ＭＳ Ｐゴシック" pitchFamily="80" charset="-128"/>
                <a:cs typeface="Arial" charset="0"/>
              </a:rPr>
              <a:t>Develop listening skills</a:t>
            </a:r>
          </a:p>
          <a:p>
            <a:pPr>
              <a:spcAft>
                <a:spcPts val="600"/>
              </a:spcAft>
            </a:pPr>
            <a:r>
              <a:rPr lang="en-US" sz="2800" dirty="0" smtClean="0">
                <a:solidFill>
                  <a:schemeClr val="tx1"/>
                </a:solidFill>
                <a:latin typeface="Arial" charset="0"/>
                <a:ea typeface="ＭＳ Ｐゴシック" pitchFamily="80" charset="-128"/>
                <a:cs typeface="Arial" charset="0"/>
              </a:rPr>
              <a:t>Communicate with others in a way that is sensitive to and aware of their needs</a:t>
            </a:r>
          </a:p>
          <a:p>
            <a:pPr>
              <a:spcAft>
                <a:spcPts val="600"/>
              </a:spcAft>
              <a:buFont typeface="Arial" charset="0"/>
              <a:buNone/>
            </a:pPr>
            <a:endParaRPr lang="en-US" sz="28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3491955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defRPr/>
            </a:pPr>
            <a:r>
              <a:rPr lang="en-US" sz="3600" dirty="0"/>
              <a:t>Philosophy of a </a:t>
            </a:r>
            <a:r>
              <a:rPr lang="en-US" sz="3600" dirty="0" smtClean="0"/>
              <a:t>Good </a:t>
            </a:r>
            <a:r>
              <a:rPr lang="en-US" sz="3600" dirty="0"/>
              <a:t>Communicator</a:t>
            </a:r>
          </a:p>
        </p:txBody>
      </p:sp>
      <p:sp>
        <p:nvSpPr>
          <p:cNvPr id="54275" name="Rectangle 3"/>
          <p:cNvSpPr>
            <a:spLocks noGrp="1" noChangeArrowheads="1"/>
          </p:cNvSpPr>
          <p:nvPr>
            <p:ph idx="1"/>
          </p:nvPr>
        </p:nvSpPr>
        <p:spPr/>
        <p:txBody>
          <a:bodyPr/>
          <a:lstStyle/>
          <a:p>
            <a:r>
              <a:rPr lang="en-US" dirty="0" smtClean="0">
                <a:solidFill>
                  <a:schemeClr val="tx1"/>
                </a:solidFill>
                <a:latin typeface="Arial" charset="0"/>
                <a:ea typeface="ＭＳ Ｐゴシック" pitchFamily="80" charset="-128"/>
                <a:cs typeface="Arial" charset="0"/>
              </a:rPr>
              <a:t>Assume 100% of the responsibility for understanding what the other person </a:t>
            </a:r>
            <a:r>
              <a:rPr lang="en-US" b="1" i="1" dirty="0" smtClean="0">
                <a:solidFill>
                  <a:schemeClr val="tx1"/>
                </a:solidFill>
                <a:latin typeface="Arial" charset="0"/>
                <a:ea typeface="ＭＳ Ｐゴシック" pitchFamily="80" charset="-128"/>
                <a:cs typeface="Arial" charset="0"/>
              </a:rPr>
              <a:t>means</a:t>
            </a:r>
            <a:r>
              <a:rPr lang="en-US" dirty="0" smtClean="0">
                <a:solidFill>
                  <a:schemeClr val="tx1"/>
                </a:solidFill>
                <a:latin typeface="Arial" charset="0"/>
                <a:ea typeface="ＭＳ Ｐゴシック" pitchFamily="80" charset="-128"/>
                <a:cs typeface="Arial" charset="0"/>
              </a:rPr>
              <a:t>.</a:t>
            </a:r>
            <a:endParaRPr lang="en-US" b="1" i="1" dirty="0" smtClean="0">
              <a:solidFill>
                <a:schemeClr val="tx1"/>
              </a:solidFill>
              <a:latin typeface="Arial" charset="0"/>
              <a:ea typeface="ＭＳ Ｐゴシック" pitchFamily="80" charset="-128"/>
              <a:cs typeface="Arial" charset="0"/>
            </a:endParaRPr>
          </a:p>
          <a:p>
            <a:endParaRPr lang="en-US" b="1" i="1" dirty="0" smtClean="0">
              <a:solidFill>
                <a:schemeClr val="tx1"/>
              </a:solidFill>
              <a:latin typeface="Arial" charset="0"/>
              <a:ea typeface="ＭＳ Ｐゴシック" pitchFamily="80" charset="-128"/>
              <a:cs typeface="Arial" charset="0"/>
            </a:endParaRPr>
          </a:p>
          <a:p>
            <a:r>
              <a:rPr lang="en-US" dirty="0" smtClean="0">
                <a:solidFill>
                  <a:schemeClr val="tx1"/>
                </a:solidFill>
                <a:latin typeface="Arial" charset="0"/>
                <a:ea typeface="ＭＳ Ｐゴシック" pitchFamily="80" charset="-128"/>
                <a:cs typeface="Arial" charset="0"/>
              </a:rPr>
              <a:t>Assume 100% of the responsibility for making sure that the person you are communicating with understands you.</a:t>
            </a:r>
          </a:p>
        </p:txBody>
      </p:sp>
    </p:spTree>
    <p:extLst>
      <p:ext uri="{BB962C8B-B14F-4D97-AF65-F5344CB8AC3E}">
        <p14:creationId xmlns:p14="http://schemas.microsoft.com/office/powerpoint/2010/main" val="30963274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a:defRPr/>
            </a:pPr>
            <a:r>
              <a:rPr lang="en-US" sz="3600"/>
              <a:t>Effective Communication Techniques</a:t>
            </a:r>
          </a:p>
        </p:txBody>
      </p:sp>
      <p:sp>
        <p:nvSpPr>
          <p:cNvPr id="55299" name="Rectangle 3"/>
          <p:cNvSpPr>
            <a:spLocks noGrp="1" noChangeArrowheads="1"/>
          </p:cNvSpPr>
          <p:nvPr>
            <p:ph idx="1"/>
          </p:nvPr>
        </p:nvSpPr>
        <p:spPr/>
        <p:txBody>
          <a:bodyPr/>
          <a:lstStyle/>
          <a:p>
            <a:pPr>
              <a:lnSpc>
                <a:spcPct val="90000"/>
              </a:lnSpc>
            </a:pPr>
            <a:r>
              <a:rPr lang="en-US" sz="2400" dirty="0" smtClean="0">
                <a:solidFill>
                  <a:schemeClr val="tx1"/>
                </a:solidFill>
                <a:latin typeface="Arial" charset="0"/>
                <a:ea typeface="ＭＳ Ｐゴシック" pitchFamily="80" charset="-128"/>
                <a:cs typeface="Arial" charset="0"/>
              </a:rPr>
              <a:t>Use feedback</a:t>
            </a:r>
          </a:p>
          <a:p>
            <a:pPr>
              <a:lnSpc>
                <a:spcPct val="90000"/>
              </a:lnSpc>
            </a:pPr>
            <a:r>
              <a:rPr lang="en-US" sz="2400" dirty="0" smtClean="0">
                <a:solidFill>
                  <a:schemeClr val="tx1"/>
                </a:solidFill>
                <a:latin typeface="Arial" charset="0"/>
                <a:ea typeface="ＭＳ Ｐゴシック" pitchFamily="80" charset="-128"/>
                <a:cs typeface="Arial" charset="0"/>
              </a:rPr>
              <a:t>Choose appropriate (and perhaps multiple) channels</a:t>
            </a:r>
          </a:p>
          <a:p>
            <a:pPr lvl="1">
              <a:lnSpc>
                <a:spcPct val="90000"/>
              </a:lnSpc>
            </a:pPr>
            <a:r>
              <a:rPr lang="en-US" sz="2000" dirty="0" smtClean="0">
                <a:solidFill>
                  <a:schemeClr val="tx1"/>
                </a:solidFill>
                <a:latin typeface="Arial" charset="0"/>
                <a:ea typeface="ＭＳ Ｐゴシック" pitchFamily="80" charset="-128"/>
                <a:cs typeface="Arial" charset="0"/>
              </a:rPr>
              <a:t>Email, phone, one-on-one?</a:t>
            </a:r>
          </a:p>
          <a:p>
            <a:pPr lvl="1">
              <a:lnSpc>
                <a:spcPct val="90000"/>
              </a:lnSpc>
            </a:pPr>
            <a:r>
              <a:rPr lang="en-US" sz="2000" dirty="0" smtClean="0">
                <a:solidFill>
                  <a:schemeClr val="tx1"/>
                </a:solidFill>
                <a:latin typeface="Arial" charset="0"/>
                <a:ea typeface="ＭＳ Ｐゴシック" pitchFamily="80" charset="-128"/>
                <a:cs typeface="Arial" charset="0"/>
              </a:rPr>
              <a:t>Amount of information and timing?</a:t>
            </a:r>
          </a:p>
          <a:p>
            <a:pPr>
              <a:lnSpc>
                <a:spcPct val="90000"/>
              </a:lnSpc>
            </a:pPr>
            <a:r>
              <a:rPr lang="en-US" sz="2400" dirty="0" smtClean="0">
                <a:solidFill>
                  <a:schemeClr val="tx1"/>
                </a:solidFill>
                <a:latin typeface="Arial" charset="0"/>
                <a:ea typeface="ＭＳ Ｐゴシック" pitchFamily="80" charset="-128"/>
                <a:cs typeface="Arial" charset="0"/>
              </a:rPr>
              <a:t>Be sensitive to the receiver</a:t>
            </a:r>
          </a:p>
          <a:p>
            <a:pPr>
              <a:lnSpc>
                <a:spcPct val="90000"/>
              </a:lnSpc>
            </a:pPr>
            <a:r>
              <a:rPr lang="en-US" sz="2400" dirty="0" smtClean="0">
                <a:solidFill>
                  <a:schemeClr val="tx1"/>
                </a:solidFill>
                <a:latin typeface="Arial" charset="0"/>
                <a:ea typeface="ＭＳ Ｐゴシック" pitchFamily="80" charset="-128"/>
                <a:cs typeface="Arial" charset="0"/>
              </a:rPr>
              <a:t>Be aware of observable behaviors and symbolic meanings</a:t>
            </a:r>
          </a:p>
          <a:p>
            <a:pPr>
              <a:lnSpc>
                <a:spcPct val="90000"/>
              </a:lnSpc>
            </a:pPr>
            <a:r>
              <a:rPr lang="en-US" sz="2400" dirty="0" smtClean="0">
                <a:solidFill>
                  <a:schemeClr val="tx1"/>
                </a:solidFill>
                <a:latin typeface="Arial" charset="0"/>
                <a:ea typeface="ＭＳ Ｐゴシック" pitchFamily="80" charset="-128"/>
                <a:cs typeface="Arial" charset="0"/>
              </a:rPr>
              <a:t>Use simple language</a:t>
            </a:r>
          </a:p>
          <a:p>
            <a:pPr>
              <a:lnSpc>
                <a:spcPct val="90000"/>
              </a:lnSpc>
            </a:pPr>
            <a:r>
              <a:rPr lang="en-US" sz="2400" dirty="0" smtClean="0">
                <a:solidFill>
                  <a:schemeClr val="tx1"/>
                </a:solidFill>
                <a:latin typeface="Arial" charset="0"/>
                <a:ea typeface="ＭＳ Ｐゴシック" pitchFamily="80" charset="-128"/>
                <a:cs typeface="Arial" charset="0"/>
              </a:rPr>
              <a:t>Use repetition</a:t>
            </a:r>
          </a:p>
          <a:p>
            <a:pPr>
              <a:lnSpc>
                <a:spcPct val="90000"/>
              </a:lnSpc>
              <a:buFontTx/>
              <a:buNone/>
            </a:pPr>
            <a:endParaRPr lang="en-US" sz="1400" dirty="0" smtClean="0">
              <a:solidFill>
                <a:schemeClr val="tx1"/>
              </a:solidFill>
              <a:latin typeface="Arial" charset="0"/>
              <a:ea typeface="ＭＳ Ｐゴシック" pitchFamily="80" charset="-128"/>
              <a:cs typeface="Arial" charset="0"/>
            </a:endParaRPr>
          </a:p>
          <a:p>
            <a:pPr algn="r">
              <a:lnSpc>
                <a:spcPct val="90000"/>
              </a:lnSpc>
              <a:buFontTx/>
              <a:buNone/>
            </a:pPr>
            <a:r>
              <a:rPr lang="en-US" sz="1400" dirty="0" smtClean="0">
                <a:solidFill>
                  <a:schemeClr val="tx1"/>
                </a:solidFill>
                <a:latin typeface="Arial" charset="0"/>
                <a:ea typeface="ＭＳ Ｐゴシック" pitchFamily="80" charset="-128"/>
                <a:cs typeface="Arial" charset="0"/>
              </a:rPr>
              <a:t>Source: </a:t>
            </a:r>
            <a:r>
              <a:rPr lang="en-US" sz="1400" i="1" dirty="0" smtClean="0">
                <a:solidFill>
                  <a:schemeClr val="tx1"/>
                </a:solidFill>
                <a:latin typeface="Arial" charset="0"/>
                <a:ea typeface="ＭＳ Ｐゴシック" pitchFamily="80" charset="-128"/>
                <a:cs typeface="Arial" charset="0"/>
              </a:rPr>
              <a:t>How to Speak and Listen Effectively</a:t>
            </a:r>
            <a:r>
              <a:rPr lang="en-US" sz="1400" dirty="0" smtClean="0">
                <a:solidFill>
                  <a:schemeClr val="tx1"/>
                </a:solidFill>
                <a:latin typeface="Arial" charset="0"/>
                <a:ea typeface="ＭＳ Ｐゴシック" pitchFamily="80" charset="-128"/>
                <a:cs typeface="Arial" charset="0"/>
              </a:rPr>
              <a:t>, Harvey A. Robbins.</a:t>
            </a:r>
            <a:endParaRPr lang="en-US" sz="24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4156308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Creating </a:t>
            </a:r>
            <a:r>
              <a:rPr lang="en-US" dirty="0"/>
              <a:t>Y</a:t>
            </a:r>
            <a:r>
              <a:rPr lang="en-US" dirty="0" smtClean="0"/>
              <a:t>our Profile</a:t>
            </a:r>
            <a:endParaRPr lang="en-US" dirty="0"/>
          </a:p>
        </p:txBody>
      </p:sp>
      <p:graphicFrame>
        <p:nvGraphicFramePr>
          <p:cNvPr id="9" name="Content Placeholder 8"/>
          <p:cNvGraphicFramePr>
            <a:graphicFrameLocks noGrp="1"/>
          </p:cNvGraphicFramePr>
          <p:nvPr>
            <p:ph idx="1"/>
          </p:nvPr>
        </p:nvGraphicFramePr>
        <p:xfrm>
          <a:off x="606425" y="1371600"/>
          <a:ext cx="8080375" cy="4204758"/>
        </p:xfrm>
        <a:graphic>
          <a:graphicData uri="http://schemas.openxmlformats.org/drawingml/2006/table">
            <a:tbl>
              <a:tblPr bandRow="1">
                <a:tableStyleId>{F5AB1C69-6EDB-4FF4-983F-18BD219EF322}</a:tableStyleId>
              </a:tblPr>
              <a:tblGrid>
                <a:gridCol w="1793387"/>
                <a:gridCol w="6286988"/>
              </a:tblGrid>
              <a:tr h="648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tx1"/>
                          </a:solidFill>
                          <a:effectLst/>
                        </a:rPr>
                        <a:t>Step One</a:t>
                      </a:r>
                      <a:endParaRPr kumimoji="0" lang="en-US" sz="2400" b="1" i="0" u="none" strike="noStrike" cap="none" normalizeH="0" baseline="0" dirty="0" smtClean="0">
                        <a:ln>
                          <a:noFill/>
                        </a:ln>
                        <a:solidFill>
                          <a:schemeClr val="tx1"/>
                        </a:solidFill>
                        <a:effectLst/>
                        <a:latin typeface="Arial" charset="0"/>
                      </a:endParaRPr>
                    </a:p>
                  </a:txBody>
                  <a:tcPr marL="88150" marR="88150" horzOverflow="overflow"/>
                </a:tc>
                <a:tc>
                  <a:txBody>
                    <a:bodyPr/>
                    <a:lstStyle/>
                    <a:p>
                      <a:pPr marL="0" marR="0" lvl="0" indent="0" algn="l" defTabSz="914400" rtl="0" eaLnBrk="1" fontAlgn="base" latinLnBrk="0" hangingPunct="1">
                        <a:lnSpc>
                          <a:spcPct val="90000"/>
                        </a:lnSpc>
                        <a:spcBef>
                          <a:spcPct val="20000"/>
                        </a:spcBef>
                        <a:spcAft>
                          <a:spcPct val="80000"/>
                        </a:spcAft>
                        <a:buClrTx/>
                        <a:buSzTx/>
                        <a:buFontTx/>
                        <a:buNone/>
                        <a:tabLst/>
                      </a:pPr>
                      <a:r>
                        <a:rPr kumimoji="0" lang="en-US" sz="2400" u="none" strike="noStrike" cap="none" normalizeH="0" baseline="0" dirty="0" smtClean="0">
                          <a:ln>
                            <a:noFill/>
                          </a:ln>
                          <a:solidFill>
                            <a:schemeClr val="tx1"/>
                          </a:solidFill>
                          <a:effectLst/>
                        </a:rPr>
                        <a:t>Distribute Profile Materials</a:t>
                      </a:r>
                      <a:endParaRPr kumimoji="0" lang="en-US" sz="2400" b="0" i="0" u="none" strike="noStrike" cap="none" normalizeH="0" baseline="0" dirty="0" smtClean="0">
                        <a:ln>
                          <a:noFill/>
                        </a:ln>
                        <a:solidFill>
                          <a:schemeClr val="tx1"/>
                        </a:solidFill>
                        <a:effectLst/>
                        <a:latin typeface="Arial" charset="0"/>
                      </a:endParaRPr>
                    </a:p>
                  </a:txBody>
                  <a:tcPr marL="88150" marR="88150" horzOverflow="overflow"/>
                </a:tc>
              </a:tr>
              <a:tr h="648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solidFill>
                            <a:schemeClr val="tx1"/>
                          </a:solidFill>
                          <a:effectLst/>
                        </a:rPr>
                        <a:t>Step Two</a:t>
                      </a:r>
                      <a:endParaRPr kumimoji="0" lang="en-US" sz="2400" b="1" i="0" u="none" strike="noStrike" cap="none" normalizeH="0" baseline="0" smtClean="0">
                        <a:ln>
                          <a:noFill/>
                        </a:ln>
                        <a:solidFill>
                          <a:schemeClr val="tx1"/>
                        </a:solidFill>
                        <a:effectLst/>
                        <a:latin typeface="Arial" charset="0"/>
                      </a:endParaRPr>
                    </a:p>
                  </a:txBody>
                  <a:tcPr marL="88150" marR="8815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1"/>
                          </a:solidFill>
                          <a:effectLst/>
                        </a:rPr>
                        <a:t>Complete page 5 (Bar Graph)</a:t>
                      </a:r>
                      <a:endParaRPr kumimoji="0" lang="en-US" sz="2400" b="0" i="0" u="none" strike="noStrike" cap="none" normalizeH="0" baseline="0" dirty="0" smtClean="0">
                        <a:ln>
                          <a:noFill/>
                        </a:ln>
                        <a:solidFill>
                          <a:schemeClr val="tx1"/>
                        </a:solidFill>
                        <a:effectLst/>
                        <a:latin typeface="Arial" charset="0"/>
                      </a:endParaRPr>
                    </a:p>
                  </a:txBody>
                  <a:tcPr marL="88150" marR="88150" horzOverflow="overflow"/>
                </a:tc>
              </a:tr>
              <a:tr h="648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solidFill>
                            <a:schemeClr val="tx1"/>
                          </a:solidFill>
                          <a:effectLst/>
                        </a:rPr>
                        <a:t>Step Three</a:t>
                      </a:r>
                      <a:endParaRPr kumimoji="0" lang="en-US" sz="2400" b="1" i="0" u="none" strike="noStrike" cap="none" normalizeH="0" baseline="0" smtClean="0">
                        <a:ln>
                          <a:noFill/>
                        </a:ln>
                        <a:solidFill>
                          <a:schemeClr val="tx1"/>
                        </a:solidFill>
                        <a:effectLst/>
                        <a:latin typeface="Arial" charset="0"/>
                      </a:endParaRPr>
                    </a:p>
                  </a:txBody>
                  <a:tcPr marL="88150" marR="88150" horzOverflow="overflow"/>
                </a:tc>
                <a:tc>
                  <a:txBody>
                    <a:bodyPr/>
                    <a:lstStyle/>
                    <a:p>
                      <a:pPr marL="0" marR="0" lvl="0" indent="0" algn="l" defTabSz="914400" rtl="0" eaLnBrk="1" fontAlgn="base" latinLnBrk="0" hangingPunct="1">
                        <a:lnSpc>
                          <a:spcPct val="90000"/>
                        </a:lnSpc>
                        <a:spcBef>
                          <a:spcPct val="20000"/>
                        </a:spcBef>
                        <a:spcAft>
                          <a:spcPct val="80000"/>
                        </a:spcAft>
                        <a:buClrTx/>
                        <a:buSzTx/>
                        <a:buFontTx/>
                        <a:buNone/>
                        <a:tabLst/>
                      </a:pPr>
                      <a:r>
                        <a:rPr kumimoji="0" lang="en-US" sz="2400" u="none" strike="noStrike" cap="none" normalizeH="0" baseline="0" dirty="0" smtClean="0">
                          <a:ln>
                            <a:noFill/>
                          </a:ln>
                          <a:solidFill>
                            <a:schemeClr val="tx1"/>
                          </a:solidFill>
                          <a:effectLst/>
                        </a:rPr>
                        <a:t>Complete page 7 (Style Combinations)</a:t>
                      </a:r>
                      <a:endParaRPr kumimoji="0" lang="en-US" sz="2400" b="0" i="0" u="none" strike="noStrike" cap="none" normalizeH="0" baseline="0" dirty="0" smtClean="0">
                        <a:ln>
                          <a:noFill/>
                        </a:ln>
                        <a:solidFill>
                          <a:schemeClr val="tx1"/>
                        </a:solidFill>
                        <a:effectLst/>
                        <a:latin typeface="Arial" charset="0"/>
                      </a:endParaRPr>
                    </a:p>
                  </a:txBody>
                  <a:tcPr marL="88150" marR="88150" horzOverflow="overflow"/>
                </a:tc>
              </a:tr>
              <a:tr h="964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solidFill>
                            <a:schemeClr val="tx1"/>
                          </a:solidFill>
                          <a:effectLst/>
                        </a:rPr>
                        <a:t>Step Four</a:t>
                      </a:r>
                      <a:endParaRPr kumimoji="0" lang="en-US" sz="2400" b="1" i="0" u="none" strike="noStrike" cap="none" normalizeH="0" baseline="0" smtClean="0">
                        <a:ln>
                          <a:noFill/>
                        </a:ln>
                        <a:solidFill>
                          <a:schemeClr val="tx1"/>
                        </a:solidFill>
                        <a:effectLst/>
                        <a:latin typeface="Arial" charset="0"/>
                      </a:endParaRPr>
                    </a:p>
                  </a:txBody>
                  <a:tcPr marL="88150" marR="8815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1"/>
                          </a:solidFill>
                          <a:effectLst/>
                        </a:rPr>
                        <a:t>Find your combinations (Pages 8 – 15 or 16 for Overbalance)</a:t>
                      </a:r>
                      <a:endParaRPr kumimoji="0" lang="en-US" sz="2400" b="0" i="0" u="none" strike="noStrike" cap="none" normalizeH="0" baseline="0" dirty="0" smtClean="0">
                        <a:ln>
                          <a:noFill/>
                        </a:ln>
                        <a:solidFill>
                          <a:schemeClr val="tx1"/>
                        </a:solidFill>
                        <a:effectLst/>
                        <a:latin typeface="Arial" charset="0"/>
                      </a:endParaRPr>
                    </a:p>
                  </a:txBody>
                  <a:tcPr marL="88150" marR="88150" horzOverflow="overflow"/>
                </a:tc>
              </a:tr>
              <a:tr h="648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solidFill>
                            <a:schemeClr val="tx1"/>
                          </a:solidFill>
                          <a:effectLst/>
                        </a:rPr>
                        <a:t>Step Five</a:t>
                      </a:r>
                      <a:endParaRPr kumimoji="0" lang="en-US" sz="2400" b="1" i="0" u="none" strike="noStrike" cap="none" normalizeH="0" baseline="0" smtClean="0">
                        <a:ln>
                          <a:noFill/>
                        </a:ln>
                        <a:solidFill>
                          <a:schemeClr val="tx1"/>
                        </a:solidFill>
                        <a:effectLst/>
                        <a:latin typeface="Arial" charset="0"/>
                      </a:endParaRPr>
                    </a:p>
                  </a:txBody>
                  <a:tcPr marL="88150" marR="88150" horzOverflow="overflow"/>
                </a:tc>
                <a:tc>
                  <a:txBody>
                    <a:bodyPr/>
                    <a:lstStyle/>
                    <a:p>
                      <a:pPr marL="0" marR="0" lvl="0" indent="0" algn="l" defTabSz="914400" rtl="0" eaLnBrk="1" fontAlgn="base" latinLnBrk="0" hangingPunct="1">
                        <a:lnSpc>
                          <a:spcPct val="90000"/>
                        </a:lnSpc>
                        <a:spcBef>
                          <a:spcPct val="20000"/>
                        </a:spcBef>
                        <a:spcAft>
                          <a:spcPct val="80000"/>
                        </a:spcAft>
                        <a:buClrTx/>
                        <a:buSzTx/>
                        <a:buFontTx/>
                        <a:buNone/>
                        <a:tabLst/>
                      </a:pPr>
                      <a:r>
                        <a:rPr kumimoji="0" lang="en-US" sz="2400" u="none" strike="noStrike" cap="none" normalizeH="0" baseline="0" dirty="0" smtClean="0">
                          <a:ln>
                            <a:noFill/>
                          </a:ln>
                          <a:solidFill>
                            <a:schemeClr val="tx1"/>
                          </a:solidFill>
                          <a:effectLst/>
                        </a:rPr>
                        <a:t>Find your energy (“As Others See Me” – Page 3)</a:t>
                      </a:r>
                      <a:endParaRPr kumimoji="0" lang="en-US" sz="2400" b="0" i="0" u="none" strike="noStrike" cap="none" normalizeH="0" baseline="0" dirty="0" smtClean="0">
                        <a:ln>
                          <a:noFill/>
                        </a:ln>
                        <a:solidFill>
                          <a:schemeClr val="tx1"/>
                        </a:solidFill>
                        <a:effectLst/>
                        <a:latin typeface="Arial" charset="0"/>
                      </a:endParaRPr>
                    </a:p>
                  </a:txBody>
                  <a:tcPr marL="88150" marR="88150" horzOverflow="overflow"/>
                </a:tc>
              </a:tr>
              <a:tr h="648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tx1"/>
                          </a:solidFill>
                          <a:effectLst/>
                        </a:rPr>
                        <a:t>Step Six</a:t>
                      </a:r>
                      <a:endParaRPr kumimoji="0" lang="en-US" sz="2400" b="1" i="0" u="none" strike="noStrike" cap="none" normalizeH="0" baseline="0" dirty="0" smtClean="0">
                        <a:ln>
                          <a:noFill/>
                        </a:ln>
                        <a:solidFill>
                          <a:schemeClr val="tx1"/>
                        </a:solidFill>
                        <a:effectLst/>
                        <a:latin typeface="Arial" charset="0"/>
                      </a:endParaRPr>
                    </a:p>
                  </a:txBody>
                  <a:tcPr marL="88150" marR="88150" horzOverflow="overflow"/>
                </a:tc>
                <a:tc>
                  <a:txBody>
                    <a:bodyPr/>
                    <a:lstStyle/>
                    <a:p>
                      <a:pPr marL="0" marR="0" lvl="0" indent="0" algn="l" defTabSz="914400" rtl="0" eaLnBrk="1" fontAlgn="base" latinLnBrk="0" hangingPunct="1">
                        <a:lnSpc>
                          <a:spcPct val="90000"/>
                        </a:lnSpc>
                        <a:spcBef>
                          <a:spcPct val="20000"/>
                        </a:spcBef>
                        <a:spcAft>
                          <a:spcPct val="80000"/>
                        </a:spcAft>
                        <a:buClrTx/>
                        <a:buSzTx/>
                        <a:buFontTx/>
                        <a:buNone/>
                        <a:tabLst/>
                      </a:pPr>
                      <a:r>
                        <a:rPr kumimoji="0" lang="en-US" sz="2400" u="none" strike="noStrike" cap="none" normalizeH="0" baseline="0" dirty="0" smtClean="0">
                          <a:ln>
                            <a:noFill/>
                          </a:ln>
                          <a:solidFill>
                            <a:schemeClr val="tx1"/>
                          </a:solidFill>
                          <a:effectLst/>
                        </a:rPr>
                        <a:t>Group yourselves by style</a:t>
                      </a:r>
                      <a:endParaRPr kumimoji="0" lang="en-US" sz="2400" b="0" i="0" u="none" strike="noStrike" cap="none" normalizeH="0" baseline="0" dirty="0" smtClean="0">
                        <a:ln>
                          <a:noFill/>
                        </a:ln>
                        <a:solidFill>
                          <a:schemeClr val="tx1"/>
                        </a:solidFill>
                        <a:effectLst/>
                        <a:latin typeface="Arial" charset="0"/>
                      </a:endParaRPr>
                    </a:p>
                  </a:txBody>
                  <a:tcPr marL="88150" marR="88150" horzOverflow="overflow"/>
                </a:tc>
              </a:tr>
            </a:tbl>
          </a:graphicData>
        </a:graphic>
      </p:graphicFrame>
      <p:sp>
        <p:nvSpPr>
          <p:cNvPr id="10265" name="Rectangle 3"/>
          <p:cNvSpPr>
            <a:spLocks noChangeArrowheads="1"/>
          </p:cNvSpPr>
          <p:nvPr/>
        </p:nvSpPr>
        <p:spPr bwMode="auto">
          <a:xfrm>
            <a:off x="457200" y="1371600"/>
            <a:ext cx="8229600" cy="4876800"/>
          </a:xfrm>
          <a:prstGeom prst="rect">
            <a:avLst/>
          </a:prstGeom>
          <a:noFill/>
          <a:ln w="9525">
            <a:noFill/>
            <a:miter lim="800000"/>
            <a:headEnd/>
            <a:tailEnd/>
          </a:ln>
        </p:spPr>
        <p:txBody>
          <a:bodyPr/>
          <a:lstStyle/>
          <a:p>
            <a:pPr marL="347663" indent="-347663">
              <a:lnSpc>
                <a:spcPct val="90000"/>
              </a:lnSpc>
              <a:spcBef>
                <a:spcPct val="10000"/>
              </a:spcBef>
              <a:spcAft>
                <a:spcPct val="50000"/>
              </a:spcAft>
              <a:buFontTx/>
              <a:buChar char="•"/>
              <a:tabLst>
                <a:tab pos="347663" algn="l"/>
                <a:tab pos="2801938" algn="l"/>
              </a:tabLst>
            </a:pPr>
            <a:endParaRPr lang="en-US" sz="3200">
              <a:cs typeface="Arial" charset="0"/>
            </a:endParaRPr>
          </a:p>
        </p:txBody>
      </p:sp>
    </p:spTree>
    <p:extLst>
      <p:ext uri="{BB962C8B-B14F-4D97-AF65-F5344CB8AC3E}">
        <p14:creationId xmlns:p14="http://schemas.microsoft.com/office/powerpoint/2010/main" val="2290199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en-US" sz="4000"/>
              <a:t>Familiar?</a:t>
            </a:r>
          </a:p>
        </p:txBody>
      </p:sp>
      <p:pic>
        <p:nvPicPr>
          <p:cNvPr id="69635" name="Picture 3" descr="islandcommunication"/>
          <p:cNvPicPr>
            <a:picLocks noGrp="1" noChangeAspect="1" noChangeArrowheads="1"/>
          </p:cNvPicPr>
          <p:nvPr>
            <p:ph type="body" idx="1"/>
          </p:nvPr>
        </p:nvPicPr>
        <p:blipFill>
          <a:blip r:embed="rId3"/>
          <a:srcRect/>
          <a:stretch>
            <a:fillRect/>
          </a:stretch>
        </p:blipFill>
        <p:spPr>
          <a:xfrm>
            <a:off x="457201" y="1447799"/>
            <a:ext cx="8502602" cy="4931281"/>
          </a:xfrm>
          <a:noFill/>
        </p:spPr>
      </p:pic>
    </p:spTree>
    <p:extLst>
      <p:ext uri="{BB962C8B-B14F-4D97-AF65-F5344CB8AC3E}">
        <p14:creationId xmlns:p14="http://schemas.microsoft.com/office/powerpoint/2010/main" val="73235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additive="base">
                                        <p:cTn id="7" dur="500" fill="hold"/>
                                        <p:tgtEl>
                                          <p:spTgt spid="69635"/>
                                        </p:tgtEl>
                                        <p:attrNameLst>
                                          <p:attrName>ppt_x</p:attrName>
                                        </p:attrNameLst>
                                      </p:cBhvr>
                                      <p:tavLst>
                                        <p:tav tm="0">
                                          <p:val>
                                            <p:strVal val="0-#ppt_w/2"/>
                                          </p:val>
                                        </p:tav>
                                        <p:tav tm="100000">
                                          <p:val>
                                            <p:strVal val="#ppt_x"/>
                                          </p:val>
                                        </p:tav>
                                      </p:tavLst>
                                    </p:anim>
                                    <p:anim calcmode="lin" valueType="num">
                                      <p:cBhvr additive="base">
                                        <p:cTn id="8" dur="500" fill="hold"/>
                                        <p:tgtEl>
                                          <p:spTgt spid="696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a:defRPr/>
            </a:pPr>
            <a:r>
              <a:rPr lang="en-US" sz="4000" dirty="0"/>
              <a:t>Communication in Summary</a:t>
            </a:r>
          </a:p>
        </p:txBody>
      </p:sp>
      <p:sp>
        <p:nvSpPr>
          <p:cNvPr id="58371" name="Rectangle 3"/>
          <p:cNvSpPr>
            <a:spLocks noGrp="1" noChangeArrowheads="1"/>
          </p:cNvSpPr>
          <p:nvPr>
            <p:ph idx="1"/>
          </p:nvPr>
        </p:nvSpPr>
        <p:spPr/>
        <p:txBody>
          <a:bodyPr/>
          <a:lstStyle/>
          <a:p>
            <a:pPr>
              <a:lnSpc>
                <a:spcPct val="90000"/>
              </a:lnSpc>
              <a:spcBef>
                <a:spcPct val="0"/>
              </a:spcBef>
            </a:pPr>
            <a:r>
              <a:rPr lang="en-US" sz="2600" smtClean="0">
                <a:solidFill>
                  <a:schemeClr val="tx1"/>
                </a:solidFill>
                <a:latin typeface="Arial" charset="0"/>
                <a:ea typeface="ＭＳ Ｐゴシック" pitchFamily="80" charset="-128"/>
                <a:cs typeface="Arial" charset="0"/>
              </a:rPr>
              <a:t>Think about your communication/behavioral style</a:t>
            </a:r>
          </a:p>
          <a:p>
            <a:pPr>
              <a:lnSpc>
                <a:spcPct val="90000"/>
              </a:lnSpc>
              <a:spcBef>
                <a:spcPct val="0"/>
              </a:spcBef>
            </a:pPr>
            <a:endParaRPr lang="en-US" sz="2600" smtClean="0">
              <a:solidFill>
                <a:schemeClr val="tx1"/>
              </a:solidFill>
              <a:latin typeface="Arial" charset="0"/>
              <a:ea typeface="ＭＳ Ｐゴシック" pitchFamily="80" charset="-128"/>
              <a:cs typeface="Arial" charset="0"/>
            </a:endParaRPr>
          </a:p>
          <a:p>
            <a:pPr>
              <a:lnSpc>
                <a:spcPct val="90000"/>
              </a:lnSpc>
              <a:spcBef>
                <a:spcPct val="0"/>
              </a:spcBef>
            </a:pPr>
            <a:r>
              <a:rPr lang="en-US" sz="2600" smtClean="0">
                <a:solidFill>
                  <a:schemeClr val="tx1"/>
                </a:solidFill>
                <a:latin typeface="Arial" charset="0"/>
                <a:ea typeface="ＭＳ Ｐゴシック" pitchFamily="80" charset="-128"/>
                <a:cs typeface="Arial" charset="0"/>
              </a:rPr>
              <a:t>Think about how you apply that style in dealing with others, particularly those with other styles</a:t>
            </a:r>
          </a:p>
          <a:p>
            <a:pPr>
              <a:lnSpc>
                <a:spcPct val="90000"/>
              </a:lnSpc>
              <a:spcBef>
                <a:spcPct val="0"/>
              </a:spcBef>
            </a:pPr>
            <a:endParaRPr lang="en-US" sz="2600" smtClean="0">
              <a:solidFill>
                <a:schemeClr val="tx1"/>
              </a:solidFill>
              <a:latin typeface="Arial" charset="0"/>
              <a:ea typeface="ＭＳ Ｐゴシック" pitchFamily="80" charset="-128"/>
              <a:cs typeface="Arial" charset="0"/>
            </a:endParaRPr>
          </a:p>
          <a:p>
            <a:pPr>
              <a:lnSpc>
                <a:spcPct val="90000"/>
              </a:lnSpc>
              <a:spcBef>
                <a:spcPct val="0"/>
              </a:spcBef>
            </a:pPr>
            <a:r>
              <a:rPr lang="en-US" sz="2600" smtClean="0">
                <a:solidFill>
                  <a:schemeClr val="tx1"/>
                </a:solidFill>
                <a:latin typeface="Arial" charset="0"/>
                <a:ea typeface="ＭＳ Ｐゴシック" pitchFamily="80" charset="-128"/>
                <a:cs typeface="Arial" charset="0"/>
              </a:rPr>
              <a:t>Remember that communication is more than words</a:t>
            </a:r>
          </a:p>
          <a:p>
            <a:pPr>
              <a:lnSpc>
                <a:spcPct val="90000"/>
              </a:lnSpc>
              <a:spcBef>
                <a:spcPct val="0"/>
              </a:spcBef>
            </a:pPr>
            <a:endParaRPr lang="en-US" sz="2600" smtClean="0">
              <a:solidFill>
                <a:schemeClr val="tx1"/>
              </a:solidFill>
              <a:latin typeface="Arial" charset="0"/>
              <a:ea typeface="ＭＳ Ｐゴシック" pitchFamily="80" charset="-128"/>
              <a:cs typeface="Arial" charset="0"/>
            </a:endParaRPr>
          </a:p>
          <a:p>
            <a:pPr>
              <a:lnSpc>
                <a:spcPct val="90000"/>
              </a:lnSpc>
              <a:spcBef>
                <a:spcPct val="0"/>
              </a:spcBef>
            </a:pPr>
            <a:r>
              <a:rPr lang="en-US" sz="2600" smtClean="0">
                <a:solidFill>
                  <a:schemeClr val="tx1"/>
                </a:solidFill>
                <a:latin typeface="Arial" charset="0"/>
                <a:ea typeface="ＭＳ Ｐゴシック" pitchFamily="80" charset="-128"/>
                <a:cs typeface="Arial" charset="0"/>
              </a:rPr>
              <a:t>Assume real responsibility for your communication</a:t>
            </a:r>
          </a:p>
          <a:p>
            <a:pPr>
              <a:lnSpc>
                <a:spcPct val="90000"/>
              </a:lnSpc>
              <a:spcBef>
                <a:spcPct val="0"/>
              </a:spcBef>
            </a:pPr>
            <a:endParaRPr lang="en-US" sz="2600" b="1" smtClean="0">
              <a:solidFill>
                <a:schemeClr val="tx1"/>
              </a:solidFill>
              <a:latin typeface="Arial" charset="0"/>
              <a:ea typeface="ＭＳ Ｐゴシック" pitchFamily="80" charset="-128"/>
              <a:cs typeface="Arial" charset="0"/>
            </a:endParaRPr>
          </a:p>
          <a:p>
            <a:pPr>
              <a:lnSpc>
                <a:spcPct val="90000"/>
              </a:lnSpc>
              <a:spcBef>
                <a:spcPct val="0"/>
              </a:spcBef>
            </a:pPr>
            <a:r>
              <a:rPr lang="en-US" sz="2600" b="1" smtClean="0">
                <a:solidFill>
                  <a:schemeClr val="tx1"/>
                </a:solidFill>
                <a:latin typeface="Arial" charset="0"/>
                <a:ea typeface="ＭＳ Ｐゴシック" pitchFamily="80" charset="-128"/>
                <a:cs typeface="Arial" charset="0"/>
              </a:rPr>
              <a:t>If you want to get different results, YOU have to do things differently.</a:t>
            </a:r>
            <a:endParaRPr lang="en-US" sz="260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29794565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a:defRPr/>
            </a:pPr>
            <a:r>
              <a:rPr lang="en-US" dirty="0"/>
              <a:t>Additional Reference Material</a:t>
            </a:r>
          </a:p>
        </p:txBody>
      </p:sp>
      <p:sp>
        <p:nvSpPr>
          <p:cNvPr id="59395" name="Rectangle 3"/>
          <p:cNvSpPr>
            <a:spLocks noGrp="1" noChangeArrowheads="1"/>
          </p:cNvSpPr>
          <p:nvPr>
            <p:ph idx="1"/>
          </p:nvPr>
        </p:nvSpPr>
        <p:spPr>
          <a:xfrm>
            <a:off x="606829" y="1992573"/>
            <a:ext cx="8079971" cy="3925625"/>
          </a:xfrm>
        </p:spPr>
        <p:txBody>
          <a:bodyPr/>
          <a:lstStyle/>
          <a:p>
            <a:pPr marL="682625" indent="-334963"/>
            <a:r>
              <a:rPr lang="en-US" dirty="0" smtClean="0">
                <a:solidFill>
                  <a:schemeClr val="tx1"/>
                </a:solidFill>
                <a:latin typeface="Arial" charset="0"/>
                <a:ea typeface="ＭＳ Ｐゴシック" pitchFamily="80" charset="-128"/>
                <a:cs typeface="Arial" charset="0"/>
              </a:rPr>
              <a:t>Active listening</a:t>
            </a:r>
          </a:p>
          <a:p>
            <a:pPr marL="682625" indent="-334963"/>
            <a:endParaRPr lang="en-US" dirty="0" smtClean="0">
              <a:solidFill>
                <a:schemeClr val="tx1"/>
              </a:solidFill>
              <a:latin typeface="Arial" charset="0"/>
              <a:ea typeface="ＭＳ Ｐゴシック" pitchFamily="80" charset="-128"/>
              <a:cs typeface="Arial" charset="0"/>
            </a:endParaRPr>
          </a:p>
          <a:p>
            <a:pPr marL="682625" indent="-334963"/>
            <a:r>
              <a:rPr lang="en-US" dirty="0" smtClean="0">
                <a:solidFill>
                  <a:schemeClr val="tx1"/>
                </a:solidFill>
                <a:latin typeface="Arial" charset="0"/>
                <a:ea typeface="ＭＳ Ｐゴシック" pitchFamily="80" charset="-128"/>
                <a:cs typeface="Arial" charset="0"/>
              </a:rPr>
              <a:t>Giving constructive feedback</a:t>
            </a:r>
          </a:p>
        </p:txBody>
      </p:sp>
    </p:spTree>
    <p:extLst>
      <p:ext uri="{BB962C8B-B14F-4D97-AF65-F5344CB8AC3E}">
        <p14:creationId xmlns:p14="http://schemas.microsoft.com/office/powerpoint/2010/main" val="3844462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p:cNvSpPr>
          <p:nvPr>
            <p:ph type="title"/>
          </p:nvPr>
        </p:nvSpPr>
        <p:spPr bwMode="auto">
          <a:noFill/>
        </p:spPr>
        <p:txBody>
          <a:bodyPr/>
          <a:lstStyle/>
          <a:p>
            <a:r>
              <a:rPr lang="en-US" cap="none" dirty="0" smtClean="0">
                <a:latin typeface="Arial" charset="0"/>
                <a:ea typeface="ＭＳ Ｐゴシック" pitchFamily="80" charset="-128"/>
                <a:cs typeface="Arial" charset="0"/>
              </a:rPr>
              <a:t>Three Kinds Of Listening</a:t>
            </a:r>
          </a:p>
        </p:txBody>
      </p:sp>
      <p:sp>
        <p:nvSpPr>
          <p:cNvPr id="296963" name="Rectangle 3"/>
          <p:cNvSpPr>
            <a:spLocks noGrp="1"/>
          </p:cNvSpPr>
          <p:nvPr>
            <p:ph idx="1"/>
          </p:nvPr>
        </p:nvSpPr>
        <p:spPr/>
        <p:txBody>
          <a:bodyPr/>
          <a:lstStyle/>
          <a:p>
            <a:pPr>
              <a:spcBef>
                <a:spcPts val="1200"/>
              </a:spcBef>
            </a:pPr>
            <a:r>
              <a:rPr lang="en-US" sz="2400" dirty="0" smtClean="0">
                <a:solidFill>
                  <a:schemeClr val="tx1"/>
                </a:solidFill>
                <a:latin typeface="Arial" charset="0"/>
                <a:ea typeface="ＭＳ Ｐゴシック" pitchFamily="80" charset="-128"/>
                <a:cs typeface="Arial" charset="0"/>
              </a:rPr>
              <a:t>Half listening</a:t>
            </a:r>
          </a:p>
          <a:p>
            <a:pPr lvl="1">
              <a:spcBef>
                <a:spcPts val="1200"/>
              </a:spcBef>
            </a:pPr>
            <a:r>
              <a:rPr lang="en-US" sz="2000" dirty="0" smtClean="0">
                <a:solidFill>
                  <a:schemeClr val="tx1"/>
                </a:solidFill>
                <a:latin typeface="Arial" charset="0"/>
                <a:ea typeface="ＭＳ Ｐゴシック" pitchFamily="80" charset="-128"/>
                <a:cs typeface="Arial" charset="0"/>
              </a:rPr>
              <a:t>Paying attention some, focusing on your reaction, waiting to break in, distracted, doodling</a:t>
            </a:r>
          </a:p>
          <a:p>
            <a:pPr>
              <a:spcBef>
                <a:spcPts val="1200"/>
              </a:spcBef>
            </a:pPr>
            <a:r>
              <a:rPr lang="en-US" sz="2400" dirty="0" smtClean="0">
                <a:solidFill>
                  <a:schemeClr val="tx1"/>
                </a:solidFill>
                <a:latin typeface="Arial" charset="0"/>
                <a:ea typeface="ＭＳ Ｐゴシック" pitchFamily="80" charset="-128"/>
                <a:cs typeface="Arial" charset="0"/>
              </a:rPr>
              <a:t>Sound listening</a:t>
            </a:r>
          </a:p>
          <a:p>
            <a:pPr lvl="1">
              <a:spcBef>
                <a:spcPts val="1200"/>
              </a:spcBef>
            </a:pPr>
            <a:r>
              <a:rPr lang="en-US" sz="2000" dirty="0" smtClean="0">
                <a:solidFill>
                  <a:schemeClr val="tx1"/>
                </a:solidFill>
                <a:latin typeface="Arial" charset="0"/>
                <a:ea typeface="ＭＳ Ｐゴシック" pitchFamily="80" charset="-128"/>
                <a:cs typeface="Arial" charset="0"/>
              </a:rPr>
              <a:t>Hearing words not meaning, missing significance of message, responding with logic only</a:t>
            </a:r>
          </a:p>
          <a:p>
            <a:pPr>
              <a:spcBef>
                <a:spcPts val="1200"/>
              </a:spcBef>
            </a:pPr>
            <a:r>
              <a:rPr lang="en-US" sz="2400" dirty="0" smtClean="0">
                <a:solidFill>
                  <a:schemeClr val="tx1"/>
                </a:solidFill>
                <a:latin typeface="Arial" charset="0"/>
                <a:ea typeface="ＭＳ Ｐゴシック" pitchFamily="80" charset="-128"/>
                <a:cs typeface="Arial" charset="0"/>
              </a:rPr>
              <a:t>Active listening</a:t>
            </a:r>
          </a:p>
        </p:txBody>
      </p:sp>
    </p:spTree>
    <p:extLst>
      <p:ext uri="{BB962C8B-B14F-4D97-AF65-F5344CB8AC3E}">
        <p14:creationId xmlns:p14="http://schemas.microsoft.com/office/powerpoint/2010/main" val="73368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p:cNvSpPr>
          <p:nvPr>
            <p:ph type="title"/>
          </p:nvPr>
        </p:nvSpPr>
        <p:spPr bwMode="auto">
          <a:noFill/>
        </p:spPr>
        <p:txBody>
          <a:bodyPr/>
          <a:lstStyle/>
          <a:p>
            <a:r>
              <a:rPr lang="en-US" cap="none" dirty="0" smtClean="0">
                <a:latin typeface="Arial" charset="0"/>
                <a:ea typeface="ＭＳ Ｐゴシック" pitchFamily="80" charset="-128"/>
                <a:cs typeface="Arial" charset="0"/>
              </a:rPr>
              <a:t>Active Listening: What’s Involved</a:t>
            </a:r>
          </a:p>
        </p:txBody>
      </p:sp>
      <p:sp>
        <p:nvSpPr>
          <p:cNvPr id="297987" name="Rectangle 3"/>
          <p:cNvSpPr>
            <a:spLocks noGrp="1"/>
          </p:cNvSpPr>
          <p:nvPr>
            <p:ph idx="1"/>
          </p:nvPr>
        </p:nvSpPr>
        <p:spPr/>
        <p:txBody>
          <a:bodyPr/>
          <a:lstStyle/>
          <a:p>
            <a:pPr>
              <a:lnSpc>
                <a:spcPct val="90000"/>
              </a:lnSpc>
            </a:pPr>
            <a:r>
              <a:rPr lang="en-US" sz="2400" dirty="0" smtClean="0">
                <a:solidFill>
                  <a:schemeClr val="tx1"/>
                </a:solidFill>
                <a:latin typeface="Arial" charset="0"/>
                <a:ea typeface="ＭＳ Ｐゴシック" pitchFamily="80" charset="-128"/>
                <a:cs typeface="Arial" charset="0"/>
              </a:rPr>
              <a:t>Ignoring distractions</a:t>
            </a:r>
          </a:p>
          <a:p>
            <a:pPr>
              <a:lnSpc>
                <a:spcPct val="90000"/>
              </a:lnSpc>
            </a:pPr>
            <a:r>
              <a:rPr lang="en-US" sz="2400" dirty="0" smtClean="0">
                <a:solidFill>
                  <a:schemeClr val="tx1"/>
                </a:solidFill>
                <a:latin typeface="Arial" charset="0"/>
                <a:ea typeface="ＭＳ Ｐゴシック" pitchFamily="80" charset="-128"/>
                <a:cs typeface="Arial" charset="0"/>
              </a:rPr>
              <a:t>Ignoring delivery quirks</a:t>
            </a:r>
          </a:p>
          <a:p>
            <a:pPr>
              <a:lnSpc>
                <a:spcPct val="90000"/>
              </a:lnSpc>
            </a:pPr>
            <a:r>
              <a:rPr lang="en-US" sz="2400" dirty="0" smtClean="0">
                <a:solidFill>
                  <a:schemeClr val="tx1"/>
                </a:solidFill>
                <a:latin typeface="Arial" charset="0"/>
                <a:ea typeface="ＭＳ Ｐゴシック" pitchFamily="80" charset="-128"/>
                <a:cs typeface="Arial" charset="0"/>
              </a:rPr>
              <a:t>Making eye contact</a:t>
            </a:r>
          </a:p>
          <a:p>
            <a:pPr>
              <a:lnSpc>
                <a:spcPct val="90000"/>
              </a:lnSpc>
            </a:pPr>
            <a:r>
              <a:rPr lang="en-US" sz="2400" dirty="0" smtClean="0">
                <a:solidFill>
                  <a:schemeClr val="tx1"/>
                </a:solidFill>
                <a:latin typeface="Arial" charset="0"/>
                <a:ea typeface="ＭＳ Ｐゴシック" pitchFamily="80" charset="-128"/>
                <a:cs typeface="Arial" charset="0"/>
              </a:rPr>
              <a:t>Being aware of body language</a:t>
            </a:r>
          </a:p>
          <a:p>
            <a:pPr>
              <a:lnSpc>
                <a:spcPct val="90000"/>
              </a:lnSpc>
            </a:pPr>
            <a:r>
              <a:rPr lang="en-US" sz="2400" dirty="0" smtClean="0">
                <a:solidFill>
                  <a:schemeClr val="tx1"/>
                </a:solidFill>
                <a:latin typeface="Arial" charset="0"/>
                <a:ea typeface="ＭＳ Ｐゴシック" pitchFamily="80" charset="-128"/>
                <a:cs typeface="Arial" charset="0"/>
              </a:rPr>
              <a:t>Asking clarifying questions</a:t>
            </a:r>
          </a:p>
          <a:p>
            <a:pPr>
              <a:lnSpc>
                <a:spcPct val="90000"/>
              </a:lnSpc>
            </a:pPr>
            <a:r>
              <a:rPr lang="en-US" sz="2400" dirty="0" smtClean="0">
                <a:solidFill>
                  <a:schemeClr val="tx1"/>
                </a:solidFill>
                <a:latin typeface="Arial" charset="0"/>
                <a:ea typeface="ＭＳ Ｐゴシック" pitchFamily="80" charset="-128"/>
                <a:cs typeface="Arial" charset="0"/>
              </a:rPr>
              <a:t>Recognizing speaker’s intent</a:t>
            </a:r>
          </a:p>
          <a:p>
            <a:pPr>
              <a:lnSpc>
                <a:spcPct val="90000"/>
              </a:lnSpc>
            </a:pPr>
            <a:r>
              <a:rPr lang="en-US" sz="2400" dirty="0" smtClean="0">
                <a:solidFill>
                  <a:schemeClr val="tx1"/>
                </a:solidFill>
                <a:latin typeface="Arial" charset="0"/>
                <a:ea typeface="ＭＳ Ｐゴシック" pitchFamily="80" charset="-128"/>
                <a:cs typeface="Arial" charset="0"/>
              </a:rPr>
              <a:t>Acknowledging emotion involved</a:t>
            </a:r>
          </a:p>
          <a:p>
            <a:pPr>
              <a:lnSpc>
                <a:spcPct val="90000"/>
              </a:lnSpc>
            </a:pPr>
            <a:r>
              <a:rPr lang="en-US" sz="2400" dirty="0" smtClean="0">
                <a:solidFill>
                  <a:schemeClr val="tx1"/>
                </a:solidFill>
                <a:latin typeface="Arial" charset="0"/>
                <a:ea typeface="ＭＳ Ｐゴシック" pitchFamily="80" charset="-128"/>
                <a:cs typeface="Arial" charset="0"/>
              </a:rPr>
              <a:t>Responding appropriately</a:t>
            </a:r>
          </a:p>
          <a:p>
            <a:pPr>
              <a:lnSpc>
                <a:spcPct val="90000"/>
              </a:lnSpc>
            </a:pPr>
            <a:r>
              <a:rPr lang="en-US" sz="2400" dirty="0" smtClean="0">
                <a:solidFill>
                  <a:schemeClr val="tx1"/>
                </a:solidFill>
                <a:latin typeface="Arial" charset="0"/>
                <a:ea typeface="ＭＳ Ｐゴシック" pitchFamily="80" charset="-128"/>
                <a:cs typeface="Arial" charset="0"/>
              </a:rPr>
              <a:t>Remaining engaged</a:t>
            </a:r>
          </a:p>
        </p:txBody>
      </p:sp>
    </p:spTree>
    <p:extLst>
      <p:ext uri="{BB962C8B-B14F-4D97-AF65-F5344CB8AC3E}">
        <p14:creationId xmlns:p14="http://schemas.microsoft.com/office/powerpoint/2010/main" val="820206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p:cNvSpPr>
          <p:nvPr>
            <p:ph type="title"/>
          </p:nvPr>
        </p:nvSpPr>
        <p:spPr bwMode="auto">
          <a:noFill/>
        </p:spPr>
        <p:txBody>
          <a:bodyPr/>
          <a:lstStyle/>
          <a:p>
            <a:r>
              <a:rPr lang="en-US" cap="none" dirty="0" smtClean="0">
                <a:latin typeface="Arial" charset="0"/>
                <a:ea typeface="ＭＳ Ｐゴシック" pitchFamily="80" charset="-128"/>
                <a:cs typeface="Arial" charset="0"/>
              </a:rPr>
              <a:t>Active Listening: The Bottom Line</a:t>
            </a:r>
          </a:p>
        </p:txBody>
      </p:sp>
      <p:sp>
        <p:nvSpPr>
          <p:cNvPr id="300035" name="Rectangle 3"/>
          <p:cNvSpPr>
            <a:spLocks noGrp="1"/>
          </p:cNvSpPr>
          <p:nvPr>
            <p:ph idx="1"/>
          </p:nvPr>
        </p:nvSpPr>
        <p:spPr/>
        <p:txBody>
          <a:bodyPr/>
          <a:lstStyle/>
          <a:p>
            <a:pPr marL="463550" indent="-463550">
              <a:lnSpc>
                <a:spcPct val="90000"/>
              </a:lnSpc>
              <a:spcBef>
                <a:spcPts val="1200"/>
              </a:spcBef>
              <a:buFont typeface="+mj-lt"/>
              <a:buAutoNum type="arabicPeriod"/>
            </a:pPr>
            <a:r>
              <a:rPr lang="en-US" sz="2800" dirty="0" smtClean="0">
                <a:solidFill>
                  <a:schemeClr val="tx1"/>
                </a:solidFill>
                <a:latin typeface="Arial" charset="0"/>
                <a:ea typeface="ＭＳ Ｐゴシック" pitchFamily="80" charset="-128"/>
                <a:cs typeface="Arial" charset="0"/>
              </a:rPr>
              <a:t>Keep an open mind and pay attention</a:t>
            </a:r>
          </a:p>
          <a:p>
            <a:pPr marL="746125" lvl="1" indent="-282575">
              <a:lnSpc>
                <a:spcPct val="90000"/>
              </a:lnSpc>
              <a:spcBef>
                <a:spcPts val="600"/>
              </a:spcBef>
            </a:pPr>
            <a:r>
              <a:rPr lang="en-US" sz="2400" dirty="0" smtClean="0">
                <a:solidFill>
                  <a:schemeClr val="tx1"/>
                </a:solidFill>
                <a:latin typeface="Arial" charset="0"/>
                <a:ea typeface="ＭＳ Ｐゴシック" pitchFamily="80" charset="-128"/>
                <a:cs typeface="Arial" charset="0"/>
              </a:rPr>
              <a:t>Focus on speaker’s ideas, not delivery; listen for significance of message; hear before evaluating; control your </a:t>
            </a:r>
            <a:r>
              <a:rPr lang="en-US" sz="2400" dirty="0" smtClean="0">
                <a:solidFill>
                  <a:schemeClr val="tx1"/>
                </a:solidFill>
                <a:latin typeface="Arial" charset="0"/>
                <a:ea typeface="ＭＳ Ｐゴシック" pitchFamily="80" charset="-128"/>
                <a:cs typeface="Arial" charset="0"/>
              </a:rPr>
              <a:t>emotions</a:t>
            </a:r>
            <a:endParaRPr lang="en-US" sz="2400" dirty="0" smtClean="0">
              <a:solidFill>
                <a:schemeClr val="tx1"/>
              </a:solidFill>
              <a:latin typeface="Arial" charset="0"/>
              <a:ea typeface="ＭＳ Ｐゴシック" pitchFamily="80" charset="-128"/>
              <a:cs typeface="Arial" charset="0"/>
            </a:endParaRPr>
          </a:p>
          <a:p>
            <a:pPr marL="463550" indent="-463550">
              <a:lnSpc>
                <a:spcPct val="90000"/>
              </a:lnSpc>
              <a:spcBef>
                <a:spcPts val="1200"/>
              </a:spcBef>
              <a:buFont typeface="Arial" charset="0"/>
              <a:buAutoNum type="arabicPeriod"/>
            </a:pPr>
            <a:r>
              <a:rPr lang="en-US" sz="2800" dirty="0" smtClean="0">
                <a:solidFill>
                  <a:schemeClr val="tx1"/>
                </a:solidFill>
                <a:latin typeface="Arial" charset="0"/>
                <a:ea typeface="ＭＳ Ｐゴシック" pitchFamily="80" charset="-128"/>
                <a:cs typeface="Arial" charset="0"/>
              </a:rPr>
              <a:t>Ignore distractions</a:t>
            </a:r>
          </a:p>
          <a:p>
            <a:pPr marL="746125" lvl="1" indent="-282575">
              <a:lnSpc>
                <a:spcPct val="90000"/>
              </a:lnSpc>
              <a:spcBef>
                <a:spcPts val="600"/>
              </a:spcBef>
            </a:pPr>
            <a:r>
              <a:rPr lang="en-US" sz="2400" dirty="0" smtClean="0">
                <a:solidFill>
                  <a:schemeClr val="tx1"/>
                </a:solidFill>
                <a:latin typeface="Arial" charset="0"/>
                <a:ea typeface="ＭＳ Ｐゴシック" pitchFamily="80" charset="-128"/>
                <a:cs typeface="Arial" charset="0"/>
              </a:rPr>
              <a:t>Be present; turn phone OFF; close/turn off computer; find the right location for the conversation</a:t>
            </a:r>
          </a:p>
          <a:p>
            <a:pPr marL="463550" indent="-463550">
              <a:lnSpc>
                <a:spcPct val="90000"/>
              </a:lnSpc>
              <a:spcBef>
                <a:spcPts val="1200"/>
              </a:spcBef>
              <a:buFont typeface="Arial" charset="0"/>
              <a:buAutoNum type="arabicPeriod"/>
            </a:pPr>
            <a:r>
              <a:rPr lang="en-US" sz="2800" dirty="0" smtClean="0">
                <a:solidFill>
                  <a:schemeClr val="tx1"/>
                </a:solidFill>
                <a:latin typeface="Arial" charset="0"/>
                <a:ea typeface="ＭＳ Ｐゴシック" pitchFamily="80" charset="-128"/>
                <a:cs typeface="Arial" charset="0"/>
              </a:rPr>
              <a:t>PARTICIPATE</a:t>
            </a:r>
          </a:p>
          <a:p>
            <a:pPr marL="746125" lvl="1" indent="-282575">
              <a:lnSpc>
                <a:spcPct val="90000"/>
              </a:lnSpc>
              <a:spcBef>
                <a:spcPts val="600"/>
              </a:spcBef>
            </a:pPr>
            <a:r>
              <a:rPr lang="en-US" sz="2400" dirty="0" smtClean="0">
                <a:solidFill>
                  <a:schemeClr val="tx1"/>
                </a:solidFill>
                <a:latin typeface="Arial" charset="0"/>
                <a:ea typeface="ＭＳ Ｐゴシック" pitchFamily="80" charset="-128"/>
                <a:cs typeface="Arial" charset="0"/>
              </a:rPr>
              <a:t>Make eye contact; be aware of your body language; nod; ask questions; acknowledge emotion involved; allow silence; paraphrase; summarize</a:t>
            </a:r>
          </a:p>
        </p:txBody>
      </p:sp>
    </p:spTree>
    <p:extLst>
      <p:ext uri="{BB962C8B-B14F-4D97-AF65-F5344CB8AC3E}">
        <p14:creationId xmlns:p14="http://schemas.microsoft.com/office/powerpoint/2010/main" val="2553532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a:defRPr/>
            </a:pPr>
            <a:r>
              <a:rPr lang="en-US" sz="3200" dirty="0"/>
              <a:t>Constructive Feedback</a:t>
            </a:r>
          </a:p>
        </p:txBody>
      </p:sp>
      <p:sp>
        <p:nvSpPr>
          <p:cNvPr id="63491" name="Rectangle 3"/>
          <p:cNvSpPr>
            <a:spLocks noGrp="1" noChangeArrowheads="1"/>
          </p:cNvSpPr>
          <p:nvPr>
            <p:ph idx="1"/>
          </p:nvPr>
        </p:nvSpPr>
        <p:spPr/>
        <p:txBody>
          <a:bodyPr/>
          <a:lstStyle/>
          <a:p>
            <a:r>
              <a:rPr lang="en-US" b="1" smtClean="0">
                <a:solidFill>
                  <a:schemeClr val="tx1"/>
                </a:solidFill>
                <a:latin typeface="Arial" charset="0"/>
                <a:ea typeface="ＭＳ Ｐゴシック" pitchFamily="80" charset="-128"/>
                <a:cs typeface="Arial" charset="0"/>
              </a:rPr>
              <a:t>You are an expert on</a:t>
            </a:r>
          </a:p>
          <a:p>
            <a:pPr lvl="1"/>
            <a:r>
              <a:rPr lang="en-US" smtClean="0">
                <a:solidFill>
                  <a:schemeClr val="tx1"/>
                </a:solidFill>
                <a:latin typeface="Arial" charset="0"/>
                <a:ea typeface="ＭＳ Ｐゴシック" pitchFamily="80" charset="-128"/>
                <a:cs typeface="Arial" charset="0"/>
              </a:rPr>
              <a:t>Other people’s behavior</a:t>
            </a:r>
          </a:p>
          <a:p>
            <a:pPr lvl="1"/>
            <a:r>
              <a:rPr lang="en-US" smtClean="0">
                <a:solidFill>
                  <a:schemeClr val="tx1"/>
                </a:solidFill>
                <a:latin typeface="Arial" charset="0"/>
                <a:ea typeface="ＭＳ Ｐゴシック" pitchFamily="80" charset="-128"/>
                <a:cs typeface="Arial" charset="0"/>
              </a:rPr>
              <a:t>Your feelings</a:t>
            </a:r>
          </a:p>
          <a:p>
            <a:pPr lvl="1">
              <a:buFontTx/>
              <a:buNone/>
            </a:pPr>
            <a:endParaRPr lang="en-US" smtClean="0">
              <a:solidFill>
                <a:schemeClr val="tx1"/>
              </a:solidFill>
              <a:latin typeface="Arial" charset="0"/>
              <a:ea typeface="ＭＳ Ｐゴシック" pitchFamily="80" charset="-128"/>
              <a:cs typeface="Arial" charset="0"/>
            </a:endParaRPr>
          </a:p>
          <a:p>
            <a:r>
              <a:rPr lang="en-US" b="1" smtClean="0">
                <a:solidFill>
                  <a:schemeClr val="tx1"/>
                </a:solidFill>
                <a:latin typeface="Arial" charset="0"/>
                <a:ea typeface="ＭＳ Ｐゴシック" pitchFamily="80" charset="-128"/>
                <a:cs typeface="Arial" charset="0"/>
              </a:rPr>
              <a:t>You are not an expert on</a:t>
            </a:r>
          </a:p>
          <a:p>
            <a:pPr lvl="1"/>
            <a:r>
              <a:rPr lang="en-US" smtClean="0">
                <a:solidFill>
                  <a:schemeClr val="tx1"/>
                </a:solidFill>
                <a:latin typeface="Arial" charset="0"/>
                <a:ea typeface="ＭＳ Ｐゴシック" pitchFamily="80" charset="-128"/>
                <a:cs typeface="Arial" charset="0"/>
              </a:rPr>
              <a:t>Your behavior</a:t>
            </a:r>
          </a:p>
          <a:p>
            <a:pPr lvl="1"/>
            <a:r>
              <a:rPr lang="en-US" smtClean="0">
                <a:solidFill>
                  <a:schemeClr val="tx1"/>
                </a:solidFill>
                <a:latin typeface="Arial" charset="0"/>
                <a:ea typeface="ＭＳ Ｐゴシック" pitchFamily="80" charset="-128"/>
                <a:cs typeface="Arial" charset="0"/>
              </a:rPr>
              <a:t>Other people’s feelings</a:t>
            </a:r>
          </a:p>
        </p:txBody>
      </p:sp>
    </p:spTree>
    <p:extLst>
      <p:ext uri="{BB962C8B-B14F-4D97-AF65-F5344CB8AC3E}">
        <p14:creationId xmlns:p14="http://schemas.microsoft.com/office/powerpoint/2010/main" val="23679744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defRPr/>
            </a:pPr>
            <a:r>
              <a:rPr lang="en-US" sz="3200" dirty="0"/>
              <a:t>Giving Constructive Feedback</a:t>
            </a:r>
          </a:p>
        </p:txBody>
      </p:sp>
      <p:graphicFrame>
        <p:nvGraphicFramePr>
          <p:cNvPr id="173059" name="Group 3"/>
          <p:cNvGraphicFramePr>
            <a:graphicFrameLocks noGrp="1"/>
          </p:cNvGraphicFramePr>
          <p:nvPr>
            <p:ph idx="1"/>
          </p:nvPr>
        </p:nvGraphicFramePr>
        <p:xfrm>
          <a:off x="606425" y="1371600"/>
          <a:ext cx="8080376" cy="4772026"/>
        </p:xfrm>
        <a:graphic>
          <a:graphicData uri="http://schemas.openxmlformats.org/drawingml/2006/table">
            <a:tbl>
              <a:tblPr/>
              <a:tblGrid>
                <a:gridCol w="506252"/>
                <a:gridCol w="2272842"/>
                <a:gridCol w="5301282"/>
              </a:tblGrid>
              <a:tr h="1611313">
                <a:tc>
                  <a:txBody>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1.</a:t>
                      </a:r>
                    </a:p>
                  </a:txBody>
                  <a:tcPr marL="87045" marR="87045" horzOverflow="overflow">
                    <a:lnL cap="flat">
                      <a:noFill/>
                    </a:lnL>
                    <a:lnR>
                      <a:noFill/>
                    </a:lnR>
                    <a:lnT cap="flat">
                      <a:noFill/>
                    </a:lnT>
                    <a:lnB>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chemeClr val="tx1"/>
                          </a:solidFill>
                          <a:effectLst/>
                          <a:latin typeface="Arial" charset="0"/>
                        </a:rPr>
                        <a:t>“When you . . .”</a:t>
                      </a:r>
                      <a:endParaRPr kumimoji="0" lang="en-US" sz="2000" b="0" i="0" u="none" strike="noStrike" cap="none" normalizeH="0" baseline="0" smtClean="0">
                        <a:ln>
                          <a:noFill/>
                        </a:ln>
                        <a:solidFill>
                          <a:schemeClr val="tx1"/>
                        </a:solidFill>
                        <a:effectLst/>
                        <a:latin typeface="Arial" charset="0"/>
                      </a:endParaRPr>
                    </a:p>
                  </a:txBody>
                  <a:tcPr marL="87045" marR="8704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Start with a “When you...” statement that describes the behavior without judgment, exaggeration, labeling, attribution, or motives. Just state the facts as specifically as possible.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87045" marR="87045" horzOverflow="overflow">
                    <a:lnL>
                      <a:noFill/>
                    </a:lnL>
                    <a:lnR cap="flat">
                      <a:noFill/>
                    </a:lnR>
                    <a:lnT cap="flat">
                      <a:noFill/>
                    </a:lnT>
                    <a:lnB>
                      <a:noFill/>
                    </a:lnB>
                    <a:lnTlToBr>
                      <a:noFill/>
                    </a:lnTlToBr>
                    <a:lnBlToTr>
                      <a:noFill/>
                    </a:lnBlToTr>
                    <a:noFill/>
                  </a:tcPr>
                </a:tc>
              </a:tr>
              <a:tr h="156210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a:t>
                      </a:r>
                    </a:p>
                  </a:txBody>
                  <a:tcPr marL="87045" marR="87045" horzOverflow="overflow">
                    <a:lnL cap="flat">
                      <a:noFill/>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“I feel . . .”</a:t>
                      </a:r>
                    </a:p>
                  </a:txBody>
                  <a:tcPr marL="87045" marR="8704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Tell how their behavior affects you. If you need more than a word or two to describe the feeling, it’s probably just some variation of joy, sorrow, anger, concern or fear.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87045" marR="87045" horzOverflow="overflow">
                    <a:lnL>
                      <a:noFill/>
                    </a:lnL>
                    <a:lnR cap="flat">
                      <a:noFill/>
                    </a:lnR>
                    <a:lnT>
                      <a:noFill/>
                    </a:lnT>
                    <a:lnB>
                      <a:noFill/>
                    </a:lnB>
                    <a:lnTlToBr>
                      <a:noFill/>
                    </a:lnTlToBr>
                    <a:lnBlToTr>
                      <a:noFill/>
                    </a:lnBlToTr>
                    <a:noFill/>
                  </a:tcPr>
                </a:tc>
              </a:tr>
              <a:tr h="15986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a:t>
                      </a:r>
                    </a:p>
                  </a:txBody>
                  <a:tcPr marL="87045" marR="87045" horzOverflow="overflow">
                    <a:lnL cap="flat">
                      <a:noFill/>
                    </a:lnL>
                    <a:lnR>
                      <a:noFill/>
                    </a:lnR>
                    <a:lnT>
                      <a:noFill/>
                    </a:lnT>
                    <a:lnB cap="flat">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“Because I . . .”</a:t>
                      </a:r>
                      <a:endParaRPr kumimoji="0" lang="en-US" sz="2000" b="0" i="0" u="none" strike="noStrike" cap="none" normalizeH="0" baseline="0" smtClean="0">
                        <a:ln>
                          <a:noFill/>
                        </a:ln>
                        <a:solidFill>
                          <a:schemeClr val="tx1"/>
                        </a:solidFill>
                        <a:effectLst/>
                        <a:latin typeface="Arial" charset="0"/>
                      </a:endParaRPr>
                    </a:p>
                  </a:txBody>
                  <a:tcPr marL="87045" marR="8704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Now say why you are affected that way. Describe the connection between the facts you observed and the feelings they provoke in you.</a:t>
                      </a:r>
                    </a:p>
                  </a:txBody>
                  <a:tcPr marL="87045" marR="87045"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3981861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pPr>
              <a:defRPr/>
            </a:pPr>
            <a:r>
              <a:rPr lang="en-US" sz="3200" dirty="0"/>
              <a:t>Giving Constructive Feedback</a:t>
            </a:r>
          </a:p>
        </p:txBody>
      </p:sp>
      <p:graphicFrame>
        <p:nvGraphicFramePr>
          <p:cNvPr id="175107" name="Group 3"/>
          <p:cNvGraphicFramePr>
            <a:graphicFrameLocks noGrp="1"/>
          </p:cNvGraphicFramePr>
          <p:nvPr>
            <p:ph idx="1"/>
            <p:extLst>
              <p:ext uri="{D42A27DB-BD31-4B8C-83A1-F6EECF244321}">
                <p14:modId xmlns:p14="http://schemas.microsoft.com/office/powerpoint/2010/main" val="2132390068"/>
              </p:ext>
            </p:extLst>
          </p:nvPr>
        </p:nvGraphicFramePr>
        <p:xfrm>
          <a:off x="606425" y="1371600"/>
          <a:ext cx="8080374" cy="4148011"/>
        </p:xfrm>
        <a:graphic>
          <a:graphicData uri="http://schemas.openxmlformats.org/drawingml/2006/table">
            <a:tbl>
              <a:tblPr/>
              <a:tblGrid>
                <a:gridCol w="540204"/>
                <a:gridCol w="3316189"/>
                <a:gridCol w="4223981"/>
              </a:tblGrid>
              <a:tr h="728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4.</a:t>
                      </a:r>
                    </a:p>
                  </a:txBody>
                  <a:tcPr marL="87159" marR="87159"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Pause for discussion</a:t>
                      </a:r>
                    </a:p>
                  </a:txBody>
                  <a:tcPr marL="87159" marR="87159"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Let the other person respond.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87159" marR="87159" horzOverflow="overflow">
                    <a:lnL>
                      <a:noFill/>
                    </a:lnL>
                    <a:lnR cap="flat">
                      <a:noFill/>
                    </a:lnR>
                    <a:lnT cap="flat">
                      <a:noFill/>
                    </a:lnT>
                    <a:lnB>
                      <a:noFill/>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5.</a:t>
                      </a:r>
                    </a:p>
                  </a:txBody>
                  <a:tcPr marL="87159" marR="87159" horzOverflow="overflow">
                    <a:lnL cap="flat">
                      <a:noFill/>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chemeClr val="tx1"/>
                          </a:solidFill>
                          <a:effectLst/>
                          <a:latin typeface="Arial" charset="0"/>
                        </a:rPr>
                        <a:t>“I would like …”</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87159" marR="8715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Describe the change you want the other person to consider…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87159" marR="87159" horzOverflow="overflow">
                    <a:lnL>
                      <a:noFill/>
                    </a:lnL>
                    <a:lnR cap="flat">
                      <a:noFill/>
                    </a:lnR>
                    <a:lnT>
                      <a:noFill/>
                    </a:lnT>
                    <a:lnB>
                      <a:noFill/>
                    </a:lnB>
                    <a:lnTlToBr>
                      <a:noFill/>
                    </a:lnTlToBr>
                    <a:lnBlToTr>
                      <a:noFill/>
                    </a:lnBlToTr>
                    <a:noFill/>
                  </a:tcPr>
                </a:tc>
              </a:tr>
              <a:tr h="1206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6.</a:t>
                      </a:r>
                    </a:p>
                  </a:txBody>
                  <a:tcPr marL="87159" marR="87159" horzOverflow="overflow">
                    <a:lnL cap="flat">
                      <a:noFill/>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“Because …”</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87159" marR="8715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…and why you think the change will alleviate the problem.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87159" marR="87159" horzOverflow="overflow">
                    <a:lnL>
                      <a:noFill/>
                    </a:lnL>
                    <a:lnR cap="flat">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7.</a:t>
                      </a:r>
                    </a:p>
                  </a:txBody>
                  <a:tcPr marL="87159" marR="87159" horzOverflow="overflow">
                    <a:lnL cap="flat">
                      <a:noFill/>
                    </a:lnL>
                    <a:lnR>
                      <a:noFill/>
                    </a:lnR>
                    <a:lnT>
                      <a:noFill/>
                    </a:lnT>
                    <a:lnB cap="flat">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chemeClr val="tx1"/>
                          </a:solidFill>
                          <a:effectLst/>
                          <a:latin typeface="Arial" charset="0"/>
                        </a:rPr>
                        <a:t>“What do you think? …”</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87159" marR="87159"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Listen to the other person’s response. Be prepared to discuss options and reach consensus on a solution.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87159" marR="87159" horzOverflow="overflow">
                    <a:lnL>
                      <a:noFill/>
                    </a:lnL>
                    <a:lnR cap="flat">
                      <a:noFill/>
                    </a:lnR>
                    <a:lnT>
                      <a:noFill/>
                    </a:lnT>
                    <a:lnB cap="flat">
                      <a:noFill/>
                    </a:lnB>
                    <a:lnTlToBr>
                      <a:noFill/>
                    </a:lnTlToBr>
                    <a:lnBlToTr>
                      <a:noFill/>
                    </a:lnBlToTr>
                    <a:noFill/>
                  </a:tcPr>
                </a:tc>
              </a:tr>
            </a:tbl>
          </a:graphicData>
        </a:graphic>
      </p:graphicFrame>
      <p:sp>
        <p:nvSpPr>
          <p:cNvPr id="65552" name="Rectangle 30"/>
          <p:cNvSpPr>
            <a:spLocks noGrp="1" noChangeArrowheads="1"/>
          </p:cNvSpPr>
          <p:nvPr>
            <p:ph type="body" sz="half" idx="4294967295"/>
          </p:nvPr>
        </p:nvSpPr>
        <p:spPr>
          <a:xfrm>
            <a:off x="1157288" y="5603354"/>
            <a:ext cx="7986712" cy="373063"/>
          </a:xfrm>
          <a:prstGeom prst="rect">
            <a:avLst/>
          </a:prstGeom>
        </p:spPr>
        <p:txBody>
          <a:bodyPr/>
          <a:lstStyle/>
          <a:p>
            <a:pPr marL="609600" indent="-609600" algn="r">
              <a:lnSpc>
                <a:spcPct val="90000"/>
              </a:lnSpc>
              <a:buFontTx/>
              <a:buNone/>
            </a:pPr>
            <a:r>
              <a:rPr lang="en-US" sz="1600" dirty="0" smtClean="0">
                <a:latin typeface="Arial" charset="0"/>
                <a:ea typeface="ＭＳ Ｐゴシック" pitchFamily="80" charset="-128"/>
                <a:cs typeface="Arial" charset="0"/>
              </a:rPr>
              <a:t>From:  </a:t>
            </a:r>
            <a:r>
              <a:rPr lang="en-US" sz="1600" dirty="0" err="1" smtClean="0">
                <a:latin typeface="Arial" charset="0"/>
                <a:ea typeface="ＭＳ Ｐゴシック" pitchFamily="80" charset="-128"/>
                <a:cs typeface="Arial" charset="0"/>
              </a:rPr>
              <a:t>Sholtes</a:t>
            </a:r>
            <a:r>
              <a:rPr lang="en-US" sz="1600" dirty="0" smtClean="0">
                <a:latin typeface="Arial" charset="0"/>
                <a:ea typeface="ＭＳ Ｐゴシック" pitchFamily="80" charset="-128"/>
                <a:cs typeface="Arial" charset="0"/>
              </a:rPr>
              <a:t>, Peter R., </a:t>
            </a:r>
            <a:r>
              <a:rPr lang="en-US" sz="1600" i="1" dirty="0" smtClean="0">
                <a:latin typeface="Arial" charset="0"/>
                <a:ea typeface="ＭＳ Ｐゴシック" pitchFamily="80" charset="-128"/>
                <a:cs typeface="Arial" charset="0"/>
              </a:rPr>
              <a:t>The Team Handbook</a:t>
            </a:r>
            <a:r>
              <a:rPr lang="en-US" sz="1600" dirty="0" smtClean="0">
                <a:latin typeface="Arial" charset="0"/>
                <a:ea typeface="ＭＳ Ｐゴシック" pitchFamily="80" charset="-128"/>
                <a:cs typeface="Arial" charset="0"/>
              </a:rPr>
              <a:t>, Joiner Associates (1988)</a:t>
            </a:r>
          </a:p>
        </p:txBody>
      </p:sp>
    </p:spTree>
    <p:extLst>
      <p:ext uri="{BB962C8B-B14F-4D97-AF65-F5344CB8AC3E}">
        <p14:creationId xmlns:p14="http://schemas.microsoft.com/office/powerpoint/2010/main" val="26065822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solidFill>
            <a:schemeClr val="bg1"/>
          </a:solidFill>
        </p:spPr>
        <p:txBody>
          <a:bodyPr>
            <a:normAutofit/>
          </a:bodyPr>
          <a:lstStyle/>
          <a:p>
            <a:pPr>
              <a:defRPr/>
            </a:pPr>
            <a:r>
              <a:rPr lang="en-US" sz="3200" dirty="0"/>
              <a:t>Example: Giving Constructive Feedback</a:t>
            </a:r>
          </a:p>
        </p:txBody>
      </p:sp>
      <p:graphicFrame>
        <p:nvGraphicFramePr>
          <p:cNvPr id="177155" name="Group 3"/>
          <p:cNvGraphicFramePr>
            <a:graphicFrameLocks noGrp="1"/>
          </p:cNvGraphicFramePr>
          <p:nvPr>
            <p:ph idx="1"/>
            <p:extLst>
              <p:ext uri="{D42A27DB-BD31-4B8C-83A1-F6EECF244321}">
                <p14:modId xmlns:p14="http://schemas.microsoft.com/office/powerpoint/2010/main" val="1321141237"/>
              </p:ext>
            </p:extLst>
          </p:nvPr>
        </p:nvGraphicFramePr>
        <p:xfrm>
          <a:off x="606425" y="1371600"/>
          <a:ext cx="8080375" cy="4559609"/>
        </p:xfrm>
        <a:graphic>
          <a:graphicData uri="http://schemas.openxmlformats.org/drawingml/2006/table">
            <a:tbl>
              <a:tblPr/>
              <a:tblGrid>
                <a:gridCol w="392796"/>
                <a:gridCol w="2749572"/>
                <a:gridCol w="4938007"/>
              </a:tblGrid>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marL="89782" marR="89782" horzOverflow="overflow">
                    <a:lnL cap="flat">
                      <a:noFill/>
                    </a:lnL>
                    <a:lnR>
                      <a:noFill/>
                    </a:lnR>
                    <a:lnT cap="flat">
                      <a:noFill/>
                    </a:lnT>
                    <a:lnB>
                      <a:noFill/>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“When you…”</a:t>
                      </a:r>
                    </a:p>
                  </a:txBody>
                  <a:tcPr marL="89782" marR="89782"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40000"/>
                        </a:spcAft>
                        <a:buClrTx/>
                        <a:buSzTx/>
                        <a:buFontTx/>
                        <a:buNone/>
                        <a:tabLst/>
                      </a:pPr>
                      <a:r>
                        <a:rPr kumimoji="0" lang="en-US" sz="1800" b="0" i="0" u="none" strike="noStrike" cap="none" normalizeH="0" baseline="0" dirty="0" smtClean="0">
                          <a:ln>
                            <a:noFill/>
                          </a:ln>
                          <a:solidFill>
                            <a:schemeClr val="tx1"/>
                          </a:solidFill>
                          <a:effectLst/>
                          <a:latin typeface="Arial" charset="0"/>
                        </a:rPr>
                        <a:t>“When you are late for team meetings,</a:t>
                      </a:r>
                    </a:p>
                  </a:txBody>
                  <a:tcPr marL="89782" marR="89782" horzOverflow="overflow">
                    <a:lnL>
                      <a:noFill/>
                    </a:lnL>
                    <a:lnR cap="flat">
                      <a:noFill/>
                    </a:lnR>
                    <a:lnT cap="flat">
                      <a:noFill/>
                    </a:lnT>
                    <a:lnB>
                      <a:noFill/>
                    </a:lnB>
                    <a:lnTlToBr>
                      <a:noFill/>
                    </a:lnTlToBr>
                    <a:lnBlToTr>
                      <a:noFill/>
                    </a:lnBlToTr>
                    <a:solidFill>
                      <a:srgbClr val="E7F3D1"/>
                    </a:solid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a:t>
                      </a:r>
                    </a:p>
                  </a:txBody>
                  <a:tcPr marL="89782" marR="89782" horzOverflow="overflow">
                    <a:lnL cap="flat">
                      <a:noFill/>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105000"/>
                        </a:lnSpc>
                        <a:spcBef>
                          <a:spcPct val="20000"/>
                        </a:spcBef>
                        <a:spcAft>
                          <a:spcPct val="40000"/>
                        </a:spcAft>
                        <a:buClrTx/>
                        <a:buSzTx/>
                        <a:buFontTx/>
                        <a:buNone/>
                        <a:tabLst/>
                      </a:pPr>
                      <a:r>
                        <a:rPr kumimoji="0" lang="en-US" sz="1800" b="1" i="0" u="none" strike="noStrike" cap="none" normalizeH="0" baseline="0" smtClean="0">
                          <a:ln>
                            <a:noFill/>
                          </a:ln>
                          <a:solidFill>
                            <a:schemeClr val="tx1"/>
                          </a:solidFill>
                          <a:effectLst/>
                          <a:latin typeface="Arial" charset="0"/>
                        </a:rPr>
                        <a:t>“I feel…”</a:t>
                      </a:r>
                    </a:p>
                  </a:txBody>
                  <a:tcPr marL="89782" marR="8978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40000"/>
                        </a:spcAft>
                        <a:buClrTx/>
                        <a:buSzTx/>
                        <a:buFontTx/>
                        <a:buNone/>
                        <a:tabLst/>
                      </a:pPr>
                      <a:r>
                        <a:rPr kumimoji="0" lang="en-US" sz="1800" b="0" i="0" u="none" strike="noStrike" cap="none" normalizeH="0" baseline="0" dirty="0" smtClean="0">
                          <a:ln>
                            <a:noFill/>
                          </a:ln>
                          <a:solidFill>
                            <a:schemeClr val="tx1"/>
                          </a:solidFill>
                          <a:effectLst/>
                          <a:latin typeface="Arial" charset="0"/>
                        </a:rPr>
                        <a:t>I get angry...</a:t>
                      </a:r>
                    </a:p>
                  </a:txBody>
                  <a:tcPr marL="89782" marR="89782" horzOverflow="overflow">
                    <a:lnL>
                      <a:noFill/>
                    </a:lnL>
                    <a:lnR cap="flat">
                      <a:noFill/>
                    </a:lnR>
                    <a:lnT>
                      <a:noFill/>
                    </a:lnT>
                    <a:lnB>
                      <a:noFill/>
                    </a:lnB>
                    <a:lnTlToBr>
                      <a:noFill/>
                    </a:lnTlToBr>
                    <a:lnBlToTr>
                      <a:noFill/>
                    </a:lnBlToTr>
                    <a:solidFill>
                      <a:srgbClr val="E7F3D1"/>
                    </a:solidFill>
                  </a:tcPr>
                </a:tc>
              </a:tr>
              <a:tr h="721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a:t>
                      </a:r>
                    </a:p>
                  </a:txBody>
                  <a:tcPr marL="89782" marR="89782" horzOverflow="overflow">
                    <a:lnL cap="flat">
                      <a:noFill/>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105000"/>
                        </a:lnSpc>
                        <a:spcBef>
                          <a:spcPct val="20000"/>
                        </a:spcBef>
                        <a:spcAft>
                          <a:spcPct val="40000"/>
                        </a:spcAft>
                        <a:buClrTx/>
                        <a:buSzTx/>
                        <a:buFontTx/>
                        <a:buNone/>
                        <a:tabLst/>
                      </a:pPr>
                      <a:r>
                        <a:rPr kumimoji="0" lang="en-US" sz="1800" b="1" i="0" u="none" strike="noStrike" cap="none" normalizeH="0" baseline="0" smtClean="0">
                          <a:ln>
                            <a:noFill/>
                          </a:ln>
                          <a:solidFill>
                            <a:schemeClr val="tx1"/>
                          </a:solidFill>
                          <a:effectLst/>
                          <a:latin typeface="Arial" charset="0"/>
                        </a:rPr>
                        <a:t>“Because I…”</a:t>
                      </a:r>
                    </a:p>
                  </a:txBody>
                  <a:tcPr marL="89782" marR="8978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40000"/>
                        </a:spcAft>
                        <a:buClrTx/>
                        <a:buSzTx/>
                        <a:buFontTx/>
                        <a:buNone/>
                        <a:tabLst/>
                      </a:pPr>
                      <a:r>
                        <a:rPr kumimoji="0" lang="en-US" sz="1800" b="0" i="0" u="none" strike="noStrike" cap="none" normalizeH="0" baseline="0" dirty="0" smtClean="0">
                          <a:ln>
                            <a:noFill/>
                          </a:ln>
                          <a:solidFill>
                            <a:schemeClr val="tx1"/>
                          </a:solidFill>
                          <a:effectLst/>
                          <a:latin typeface="Arial" charset="0"/>
                        </a:rPr>
                        <a:t>... because I think it is wasting the time of all the other team members and we are never able to get through all of  the agenda items.”</a:t>
                      </a:r>
                    </a:p>
                  </a:txBody>
                  <a:tcPr marL="89782" marR="89782" horzOverflow="overflow">
                    <a:lnL>
                      <a:noFill/>
                    </a:lnL>
                    <a:lnR cap="flat">
                      <a:noFill/>
                    </a:lnR>
                    <a:lnT>
                      <a:noFill/>
                    </a:lnT>
                    <a:lnB>
                      <a:noFill/>
                    </a:lnB>
                    <a:lnTlToBr>
                      <a:noFill/>
                    </a:lnTlToBr>
                    <a:lnBlToTr>
                      <a:noFill/>
                    </a:lnBlToTr>
                    <a:solidFill>
                      <a:srgbClr val="E7F3D1"/>
                    </a:solid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marL="89782" marR="89782" horzOverflow="overflow">
                    <a:lnL cap="flat">
                      <a:noFill/>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105000"/>
                        </a:lnSpc>
                        <a:spcBef>
                          <a:spcPct val="20000"/>
                        </a:spcBef>
                        <a:spcAft>
                          <a:spcPct val="40000"/>
                        </a:spcAft>
                        <a:buClrTx/>
                        <a:buSzTx/>
                        <a:buFontTx/>
                        <a:buNone/>
                        <a:tabLst/>
                      </a:pPr>
                      <a:r>
                        <a:rPr kumimoji="0" lang="en-US" sz="1800" b="1" i="0" u="none" strike="noStrike" cap="none" normalizeH="0" baseline="0" smtClean="0">
                          <a:ln>
                            <a:noFill/>
                          </a:ln>
                          <a:solidFill>
                            <a:schemeClr val="tx1"/>
                          </a:solidFill>
                          <a:effectLst/>
                          <a:latin typeface="Arial" charset="0"/>
                        </a:rPr>
                        <a:t>(Pause for discussion)</a:t>
                      </a:r>
                    </a:p>
                  </a:txBody>
                  <a:tcPr marL="89782" marR="8978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4000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89782" marR="89782" horzOverflow="overflow">
                    <a:lnL>
                      <a:noFill/>
                    </a:lnL>
                    <a:lnR cap="flat">
                      <a:noFill/>
                    </a:lnR>
                    <a:lnT>
                      <a:noFill/>
                    </a:lnT>
                    <a:lnB>
                      <a:noFill/>
                    </a:lnB>
                    <a:lnTlToBr>
                      <a:noFill/>
                    </a:lnTlToBr>
                    <a:lnBlToTr>
                      <a:noFill/>
                    </a:lnBlToTr>
                    <a:solidFill>
                      <a:srgbClr val="E7F3D1"/>
                    </a:solidFill>
                  </a:tcPr>
                </a:tc>
              </a:tr>
              <a:tr h="838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a:t>
                      </a:r>
                    </a:p>
                  </a:txBody>
                  <a:tcPr marL="89782" marR="89782"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 would like…”</a:t>
                      </a:r>
                    </a:p>
                  </a:txBody>
                  <a:tcPr marL="89782" marR="8978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40000"/>
                        </a:spcAft>
                        <a:buClrTx/>
                        <a:buSzTx/>
                        <a:buFontTx/>
                        <a:buNone/>
                        <a:tabLst/>
                      </a:pPr>
                      <a:r>
                        <a:rPr kumimoji="0" lang="en-US" sz="1800" b="0" i="0" u="none" strike="noStrike" cap="none" normalizeH="0" baseline="0" dirty="0" smtClean="0">
                          <a:ln>
                            <a:noFill/>
                          </a:ln>
                          <a:solidFill>
                            <a:schemeClr val="tx1"/>
                          </a:solidFill>
                          <a:effectLst/>
                          <a:latin typeface="Arial" charset="0"/>
                        </a:rPr>
                        <a:t>“I would like you to consider finding some way of planning your schedule that lets you get to these team meetings on time.”</a:t>
                      </a:r>
                    </a:p>
                  </a:txBody>
                  <a:tcPr marL="89782" marR="89782" horzOverflow="overflow">
                    <a:lnL>
                      <a:noFill/>
                    </a:lnL>
                    <a:lnR cap="flat">
                      <a:noFill/>
                    </a:lnR>
                    <a:lnT>
                      <a:noFill/>
                    </a:lnT>
                    <a:lnB>
                      <a:noFill/>
                    </a:lnB>
                    <a:lnTlToBr>
                      <a:noFill/>
                    </a:lnTlToBr>
                    <a:lnBlToTr>
                      <a:noFill/>
                    </a:lnBlToTr>
                    <a:solidFill>
                      <a:srgbClr val="E7F3D1"/>
                    </a:solidFill>
                  </a:tcPr>
                </a:tc>
              </a:tr>
              <a:tr h="948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a:t>
                      </a:r>
                    </a:p>
                  </a:txBody>
                  <a:tcPr marL="89782" marR="89782" horzOverflow="overflow">
                    <a:lnL cap="flat">
                      <a:noFill/>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105000"/>
                        </a:lnSpc>
                        <a:spcBef>
                          <a:spcPct val="20000"/>
                        </a:spcBef>
                        <a:spcAft>
                          <a:spcPct val="40000"/>
                        </a:spcAft>
                        <a:buClrTx/>
                        <a:buSzTx/>
                        <a:buFontTx/>
                        <a:buNone/>
                        <a:tabLst/>
                      </a:pPr>
                      <a:r>
                        <a:rPr kumimoji="0" lang="en-US" sz="1800" b="1" i="0" u="none" strike="noStrike" cap="none" normalizeH="0" baseline="0" smtClean="0">
                          <a:ln>
                            <a:noFill/>
                          </a:ln>
                          <a:solidFill>
                            <a:schemeClr val="tx1"/>
                          </a:solidFill>
                          <a:effectLst/>
                          <a:latin typeface="Arial" charset="0"/>
                        </a:rPr>
                        <a:t>“Because…”</a:t>
                      </a:r>
                    </a:p>
                  </a:txBody>
                  <a:tcPr marL="89782" marR="8978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40000"/>
                        </a:spcAft>
                        <a:buClrTx/>
                        <a:buSzTx/>
                        <a:buFontTx/>
                        <a:buNone/>
                        <a:tabLst/>
                      </a:pPr>
                      <a:r>
                        <a:rPr kumimoji="0" lang="en-US" sz="1800" b="0" i="0" u="none" strike="noStrike" cap="none" normalizeH="0" baseline="0" dirty="0" smtClean="0">
                          <a:ln>
                            <a:noFill/>
                          </a:ln>
                          <a:solidFill>
                            <a:schemeClr val="tx1"/>
                          </a:solidFill>
                          <a:effectLst/>
                          <a:latin typeface="Arial" charset="0"/>
                        </a:rPr>
                        <a:t>“Because that way we can be more productive at the team meetings and we can all keep to our tight schedules.”</a:t>
                      </a:r>
                    </a:p>
                  </a:txBody>
                  <a:tcPr marL="89782" marR="89782" horzOverflow="overflow">
                    <a:lnL>
                      <a:noFill/>
                    </a:lnL>
                    <a:lnR cap="flat">
                      <a:noFill/>
                    </a:lnR>
                    <a:lnT>
                      <a:noFill/>
                    </a:lnT>
                    <a:lnB>
                      <a:noFill/>
                    </a:lnB>
                    <a:lnTlToBr>
                      <a:noFill/>
                    </a:lnTlToBr>
                    <a:lnBlToTr>
                      <a:noFill/>
                    </a:lnBlToTr>
                    <a:solidFill>
                      <a:srgbClr val="E7F3D1"/>
                    </a:solidFill>
                  </a:tcPr>
                </a:tc>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a:t>
                      </a:r>
                    </a:p>
                  </a:txBody>
                  <a:tcPr marL="89782" marR="89782" horzOverflow="overflow">
                    <a:lnL cap="flat">
                      <a:noFill/>
                    </a:lnL>
                    <a:lnR>
                      <a:noFill/>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“What do you think?…”</a:t>
                      </a:r>
                    </a:p>
                  </a:txBody>
                  <a:tcPr marL="89782" marR="89782" horzOverflow="overflow">
                    <a:lnL>
                      <a:noFill/>
                    </a:lnL>
                    <a:lnR cap="flat">
                      <a:noFill/>
                    </a:lnR>
                    <a:lnT>
                      <a:noFill/>
                    </a:lnT>
                    <a:lnB cap="flat">
                      <a:noFill/>
                    </a:lnB>
                    <a:lnTlToBr>
                      <a:noFill/>
                    </a:lnTlToBr>
                    <a:lnBlToTr>
                      <a:noFill/>
                    </a:lnBlToTr>
                    <a:solidFill>
                      <a:srgbClr val="E7F3D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4066712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at"/>
          <p:cNvPicPr>
            <a:picLocks noChangeAspect="1" noChangeArrowheads="1"/>
          </p:cNvPicPr>
          <p:nvPr/>
        </p:nvPicPr>
        <p:blipFill>
          <a:blip r:embed="rId3"/>
          <a:srcRect/>
          <a:stretch>
            <a:fillRect/>
          </a:stretch>
        </p:blipFill>
        <p:spPr bwMode="auto">
          <a:xfrm>
            <a:off x="2173307" y="315305"/>
            <a:ext cx="4682650" cy="5880538"/>
          </a:xfrm>
          <a:prstGeom prst="rect">
            <a:avLst/>
          </a:prstGeom>
          <a:noFill/>
          <a:ln w="9525">
            <a:noFill/>
            <a:miter lim="800000"/>
            <a:headEnd/>
            <a:tailEnd/>
          </a:ln>
        </p:spPr>
      </p:pic>
    </p:spTree>
    <p:extLst>
      <p:ext uri="{BB962C8B-B14F-4D97-AF65-F5344CB8AC3E}">
        <p14:creationId xmlns:p14="http://schemas.microsoft.com/office/powerpoint/2010/main" val="1969548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914400" y="2895600"/>
            <a:ext cx="7315200" cy="990600"/>
          </a:xfrm>
          <a:prstGeom prst="rect">
            <a:avLst/>
          </a:prstGeom>
          <a:noFill/>
          <a:ln w="9525">
            <a:noFill/>
            <a:miter lim="800000"/>
            <a:headEnd/>
            <a:tailEnd/>
          </a:ln>
        </p:spPr>
        <p:txBody>
          <a:bodyPr anchor="ctr"/>
          <a:lstStyle/>
          <a:p>
            <a:pPr algn="ctr" eaLnBrk="0" hangingPunct="0"/>
            <a:r>
              <a:rPr lang="en-US" sz="4000" b="1" dirty="0">
                <a:solidFill>
                  <a:srgbClr val="CC3300"/>
                </a:solidFill>
                <a:cs typeface="Arial" charset="0"/>
              </a:rPr>
              <a:t>Lunch Break</a:t>
            </a:r>
          </a:p>
        </p:txBody>
      </p:sp>
    </p:spTree>
    <p:extLst>
      <p:ext uri="{BB962C8B-B14F-4D97-AF65-F5344CB8AC3E}">
        <p14:creationId xmlns:p14="http://schemas.microsoft.com/office/powerpoint/2010/main" val="16073527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sz="4000" dirty="0"/>
              <a:t>Behavior Styles: Trust</a:t>
            </a:r>
          </a:p>
        </p:txBody>
      </p:sp>
      <p:sp>
        <p:nvSpPr>
          <p:cNvPr id="68611" name="Rectangle 3"/>
          <p:cNvSpPr>
            <a:spLocks noGrp="1" noChangeArrowheads="1"/>
          </p:cNvSpPr>
          <p:nvPr>
            <p:ph idx="1"/>
          </p:nvPr>
        </p:nvSpPr>
        <p:spPr/>
        <p:txBody>
          <a:bodyPr/>
          <a:lstStyle/>
          <a:p>
            <a:pPr>
              <a:spcAft>
                <a:spcPts val="1200"/>
              </a:spcAft>
            </a:pPr>
            <a:r>
              <a:rPr lang="en-US" dirty="0" smtClean="0">
                <a:solidFill>
                  <a:schemeClr val="tx1"/>
                </a:solidFill>
                <a:latin typeface="Arial" charset="0"/>
                <a:ea typeface="ＭＳ Ｐゴシック" pitchFamily="80" charset="-128"/>
                <a:cs typeface="Arial" charset="0"/>
              </a:rPr>
              <a:t>For this discussion, “trust” means I can rely on you for repeated patterns of expected behavior.</a:t>
            </a:r>
          </a:p>
          <a:p>
            <a:pPr lvl="1">
              <a:spcAft>
                <a:spcPts val="1200"/>
              </a:spcAft>
              <a:buFont typeface="Wingdings" pitchFamily="2" charset="2"/>
              <a:buChar char="Ø"/>
            </a:pPr>
            <a:r>
              <a:rPr lang="en-US" sz="2800" dirty="0" smtClean="0">
                <a:solidFill>
                  <a:schemeClr val="tx1"/>
                </a:solidFill>
                <a:latin typeface="Arial" charset="0"/>
                <a:ea typeface="ＭＳ Ｐゴシック" pitchFamily="80" charset="-128"/>
                <a:cs typeface="Arial" charset="0"/>
              </a:rPr>
              <a:t>There is perceived authenticity; you are real, you are genuine.</a:t>
            </a:r>
          </a:p>
          <a:p>
            <a:pPr lvl="1">
              <a:spcAft>
                <a:spcPts val="1200"/>
              </a:spcAft>
              <a:buFont typeface="Wingdings" pitchFamily="2" charset="2"/>
              <a:buChar char="Ø"/>
            </a:pPr>
            <a:r>
              <a:rPr lang="en-US" sz="2800" dirty="0" smtClean="0">
                <a:solidFill>
                  <a:schemeClr val="tx1"/>
                </a:solidFill>
                <a:latin typeface="Arial" charset="0"/>
                <a:ea typeface="ＭＳ Ｐゴシック" pitchFamily="80" charset="-128"/>
                <a:cs typeface="Arial" charset="0"/>
              </a:rPr>
              <a:t>There is a perceived pattern in behavior.</a:t>
            </a:r>
          </a:p>
          <a:p>
            <a:pPr lvl="1">
              <a:spcAft>
                <a:spcPts val="1200"/>
              </a:spcAft>
              <a:buFont typeface="Wingdings" pitchFamily="2" charset="2"/>
              <a:buChar char="Ø"/>
            </a:pPr>
            <a:r>
              <a:rPr lang="en-US" sz="2800" dirty="0" smtClean="0">
                <a:solidFill>
                  <a:schemeClr val="tx1"/>
                </a:solidFill>
                <a:latin typeface="Arial" charset="0"/>
                <a:ea typeface="ＭＳ Ｐゴシック" pitchFamily="80" charset="-128"/>
                <a:cs typeface="Arial" charset="0"/>
              </a:rPr>
              <a:t>I must believe you CARE.</a:t>
            </a:r>
          </a:p>
          <a:p>
            <a:pPr>
              <a:spcAft>
                <a:spcPts val="1200"/>
              </a:spcAft>
            </a:pPr>
            <a:endParaRPr lang="en-US"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22684472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sz="4000"/>
              <a:t>Behavior Styles: Respect</a:t>
            </a:r>
          </a:p>
        </p:txBody>
      </p:sp>
      <p:sp>
        <p:nvSpPr>
          <p:cNvPr id="69635" name="Rectangle 3"/>
          <p:cNvSpPr>
            <a:spLocks noGrp="1" noChangeArrowheads="1"/>
          </p:cNvSpPr>
          <p:nvPr>
            <p:ph idx="1"/>
          </p:nvPr>
        </p:nvSpPr>
        <p:spPr/>
        <p:txBody>
          <a:bodyPr/>
          <a:lstStyle/>
          <a:p>
            <a:pPr>
              <a:spcAft>
                <a:spcPts val="1200"/>
              </a:spcAft>
            </a:pPr>
            <a:r>
              <a:rPr lang="en-US" dirty="0" smtClean="0">
                <a:solidFill>
                  <a:schemeClr val="tx1"/>
                </a:solidFill>
                <a:latin typeface="Arial" charset="0"/>
                <a:ea typeface="ＭＳ Ｐゴシック" pitchFamily="80" charset="-128"/>
                <a:cs typeface="Arial" charset="0"/>
              </a:rPr>
              <a:t>While trust ties to the chemistry part of a relationship, “respect” ties to the talents and skills a person brings to the relationship.</a:t>
            </a:r>
          </a:p>
          <a:p>
            <a:pPr lvl="1">
              <a:spcAft>
                <a:spcPts val="1200"/>
              </a:spcAft>
              <a:buFont typeface="Wingdings" pitchFamily="2" charset="2"/>
              <a:buChar char="Ø"/>
            </a:pPr>
            <a:r>
              <a:rPr lang="en-US" sz="2800" dirty="0" smtClean="0">
                <a:solidFill>
                  <a:schemeClr val="tx1"/>
                </a:solidFill>
                <a:latin typeface="Arial" charset="0"/>
                <a:ea typeface="ＭＳ Ｐゴシック" pitchFamily="80" charset="-128"/>
                <a:cs typeface="Arial" charset="0"/>
              </a:rPr>
              <a:t>It is tied to the fact that you are good at doing something.</a:t>
            </a:r>
          </a:p>
          <a:p>
            <a:pPr lvl="1">
              <a:spcAft>
                <a:spcPts val="1200"/>
              </a:spcAft>
              <a:buFont typeface="Wingdings" pitchFamily="2" charset="2"/>
              <a:buChar char="Ø"/>
            </a:pPr>
            <a:r>
              <a:rPr lang="en-US" sz="2800" dirty="0" smtClean="0">
                <a:solidFill>
                  <a:schemeClr val="tx1"/>
                </a:solidFill>
                <a:latin typeface="Arial" charset="0"/>
                <a:ea typeface="ＭＳ Ｐゴシック" pitchFamily="80" charset="-128"/>
                <a:cs typeface="Arial" charset="0"/>
              </a:rPr>
              <a:t>I have a high “regard for” your ability to use your talents and skills.</a:t>
            </a:r>
          </a:p>
        </p:txBody>
      </p:sp>
    </p:spTree>
    <p:extLst>
      <p:ext uri="{BB962C8B-B14F-4D97-AF65-F5344CB8AC3E}">
        <p14:creationId xmlns:p14="http://schemas.microsoft.com/office/powerpoint/2010/main" val="35412586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3"/>
          <p:cNvSpPr>
            <a:spLocks noChangeArrowheads="1"/>
          </p:cNvSpPr>
          <p:nvPr/>
        </p:nvSpPr>
        <p:spPr bwMode="auto">
          <a:xfrm>
            <a:off x="304800" y="1828800"/>
            <a:ext cx="8458200" cy="1296988"/>
          </a:xfrm>
          <a:prstGeom prst="leftRightArrow">
            <a:avLst>
              <a:gd name="adj1" fmla="val 50000"/>
              <a:gd name="adj2" fmla="val 130428"/>
            </a:avLst>
          </a:prstGeom>
          <a:noFill/>
          <a:ln w="38100">
            <a:solidFill>
              <a:schemeClr val="tx1"/>
            </a:solidFill>
            <a:miter lim="800000"/>
            <a:headEnd/>
            <a:tailEnd/>
          </a:ln>
        </p:spPr>
        <p:txBody>
          <a:bodyPr wrap="none" anchor="ctr"/>
          <a:lstStyle/>
          <a:p>
            <a:endParaRPr lang="en-US"/>
          </a:p>
        </p:txBody>
      </p:sp>
      <p:sp>
        <p:nvSpPr>
          <p:cNvPr id="70659" name="Text Box 4"/>
          <p:cNvSpPr txBox="1">
            <a:spLocks noChangeArrowheads="1"/>
          </p:cNvSpPr>
          <p:nvPr/>
        </p:nvSpPr>
        <p:spPr bwMode="auto">
          <a:xfrm>
            <a:off x="3733800" y="2276475"/>
            <a:ext cx="1536700" cy="457200"/>
          </a:xfrm>
          <a:prstGeom prst="rect">
            <a:avLst/>
          </a:prstGeom>
          <a:noFill/>
          <a:ln w="9525">
            <a:noFill/>
            <a:miter lim="800000"/>
            <a:headEnd/>
            <a:tailEnd/>
          </a:ln>
        </p:spPr>
        <p:txBody>
          <a:bodyPr wrap="none">
            <a:spAutoFit/>
          </a:bodyPr>
          <a:lstStyle/>
          <a:p>
            <a:pPr algn="ctr"/>
            <a:r>
              <a:rPr lang="en-US" sz="2400" b="1">
                <a:solidFill>
                  <a:srgbClr val="CC3300"/>
                </a:solidFill>
              </a:rPr>
              <a:t>T R U S T</a:t>
            </a:r>
          </a:p>
        </p:txBody>
      </p:sp>
      <p:sp>
        <p:nvSpPr>
          <p:cNvPr id="70660" name="Text Box 5"/>
          <p:cNvSpPr txBox="1">
            <a:spLocks noChangeArrowheads="1"/>
          </p:cNvSpPr>
          <p:nvPr/>
        </p:nvSpPr>
        <p:spPr bwMode="auto">
          <a:xfrm rot="-5400000">
            <a:off x="3483769" y="1994694"/>
            <a:ext cx="2135188" cy="4838700"/>
          </a:xfrm>
          <a:prstGeom prst="rect">
            <a:avLst/>
          </a:prstGeom>
          <a:noFill/>
          <a:ln w="9525">
            <a:noFill/>
            <a:miter lim="800000"/>
            <a:headEnd/>
            <a:tailEnd/>
          </a:ln>
        </p:spPr>
        <p:txBody>
          <a:bodyPr>
            <a:spAutoFit/>
          </a:bodyPr>
          <a:lstStyle/>
          <a:p>
            <a:pPr algn="r"/>
            <a:r>
              <a:rPr lang="en-US" sz="2400"/>
              <a:t>Untrustworthy</a:t>
            </a:r>
          </a:p>
          <a:p>
            <a:pPr algn="r"/>
            <a:endParaRPr lang="en-US" sz="2400"/>
          </a:p>
          <a:p>
            <a:pPr algn="r"/>
            <a:r>
              <a:rPr lang="en-US" sz="2400"/>
              <a:t>Distrust</a:t>
            </a:r>
          </a:p>
          <a:p>
            <a:pPr algn="r"/>
            <a:endParaRPr lang="en-US" sz="2400"/>
          </a:p>
          <a:p>
            <a:pPr algn="r"/>
            <a:r>
              <a:rPr lang="en-US" sz="2400"/>
              <a:t>Skeptical</a:t>
            </a:r>
          </a:p>
          <a:p>
            <a:pPr algn="r"/>
            <a:endParaRPr lang="en-US" sz="2400"/>
          </a:p>
          <a:p>
            <a:pPr algn="r"/>
            <a:r>
              <a:rPr lang="en-US" sz="2400"/>
              <a:t>Maybe</a:t>
            </a:r>
          </a:p>
          <a:p>
            <a:pPr algn="r"/>
            <a:endParaRPr lang="en-US" sz="2400"/>
          </a:p>
          <a:p>
            <a:pPr algn="r"/>
            <a:r>
              <a:rPr lang="en-US" sz="2400"/>
              <a:t>Conditional</a:t>
            </a:r>
          </a:p>
          <a:p>
            <a:pPr algn="r"/>
            <a:endParaRPr lang="en-US" sz="2400"/>
          </a:p>
          <a:p>
            <a:pPr algn="r"/>
            <a:r>
              <a:rPr lang="en-US" sz="2400"/>
              <a:t>Trustworthy</a:t>
            </a:r>
          </a:p>
          <a:p>
            <a:pPr algn="r"/>
            <a:endParaRPr lang="en-US" sz="2400"/>
          </a:p>
          <a:p>
            <a:pPr algn="r"/>
            <a:r>
              <a:rPr lang="en-US" sz="2400"/>
              <a:t>Unconditional</a:t>
            </a:r>
          </a:p>
        </p:txBody>
      </p:sp>
      <p:sp>
        <p:nvSpPr>
          <p:cNvPr id="6" name="Title 5"/>
          <p:cNvSpPr>
            <a:spLocks noGrp="1"/>
          </p:cNvSpPr>
          <p:nvPr>
            <p:ph type="title" idx="4294967295"/>
          </p:nvPr>
        </p:nvSpPr>
        <p:spPr>
          <a:xfrm>
            <a:off x="381000" y="381000"/>
            <a:ext cx="8382000" cy="1143000"/>
          </a:xfrm>
          <a:prstGeom prst="rect">
            <a:avLst/>
          </a:prstGeom>
        </p:spPr>
        <p:txBody>
          <a:bodyPr/>
          <a:lstStyle/>
          <a:p>
            <a:pPr>
              <a:defRPr/>
            </a:pPr>
            <a:r>
              <a:rPr lang="en-US" dirty="0" smtClean="0"/>
              <a:t>The </a:t>
            </a:r>
            <a:r>
              <a:rPr lang="en-US" sz="4000" dirty="0" smtClean="0"/>
              <a:t>Trust </a:t>
            </a:r>
            <a:r>
              <a:rPr lang="en-US" dirty="0" smtClean="0"/>
              <a:t>Continuum</a:t>
            </a:r>
            <a:endParaRPr lang="en-US" dirty="0"/>
          </a:p>
        </p:txBody>
      </p:sp>
    </p:spTree>
    <p:extLst>
      <p:ext uri="{BB962C8B-B14F-4D97-AF65-F5344CB8AC3E}">
        <p14:creationId xmlns:p14="http://schemas.microsoft.com/office/powerpoint/2010/main" val="13898457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4"/>
          <p:cNvSpPr>
            <a:spLocks noChangeArrowheads="1"/>
          </p:cNvSpPr>
          <p:nvPr/>
        </p:nvSpPr>
        <p:spPr bwMode="auto">
          <a:xfrm>
            <a:off x="304800" y="1828800"/>
            <a:ext cx="8458200" cy="1295400"/>
          </a:xfrm>
          <a:prstGeom prst="leftRightArrow">
            <a:avLst>
              <a:gd name="adj1" fmla="val 50000"/>
              <a:gd name="adj2" fmla="val 130588"/>
            </a:avLst>
          </a:prstGeom>
          <a:noFill/>
          <a:ln w="38100">
            <a:solidFill>
              <a:schemeClr val="tx1"/>
            </a:solidFill>
            <a:miter lim="800000"/>
            <a:headEnd/>
            <a:tailEnd/>
          </a:ln>
        </p:spPr>
        <p:txBody>
          <a:bodyPr wrap="none" anchor="ctr"/>
          <a:lstStyle/>
          <a:p>
            <a:endParaRPr lang="en-US"/>
          </a:p>
        </p:txBody>
      </p:sp>
      <p:sp>
        <p:nvSpPr>
          <p:cNvPr id="71683" name="Text Box 5"/>
          <p:cNvSpPr txBox="1">
            <a:spLocks noChangeArrowheads="1"/>
          </p:cNvSpPr>
          <p:nvPr/>
        </p:nvSpPr>
        <p:spPr bwMode="auto">
          <a:xfrm>
            <a:off x="3429000" y="2257425"/>
            <a:ext cx="2128838" cy="457200"/>
          </a:xfrm>
          <a:prstGeom prst="rect">
            <a:avLst/>
          </a:prstGeom>
          <a:noFill/>
          <a:ln w="9525">
            <a:noFill/>
            <a:miter lim="800000"/>
            <a:headEnd/>
            <a:tailEnd/>
          </a:ln>
        </p:spPr>
        <p:txBody>
          <a:bodyPr wrap="none">
            <a:spAutoFit/>
          </a:bodyPr>
          <a:lstStyle/>
          <a:p>
            <a:pPr algn="ctr"/>
            <a:r>
              <a:rPr lang="en-US" sz="2400" b="1">
                <a:solidFill>
                  <a:srgbClr val="CC3300"/>
                </a:solidFill>
              </a:rPr>
              <a:t>R E S P E C T</a:t>
            </a:r>
          </a:p>
        </p:txBody>
      </p:sp>
      <p:sp>
        <p:nvSpPr>
          <p:cNvPr id="71684" name="Text Box 6"/>
          <p:cNvSpPr txBox="1">
            <a:spLocks noChangeArrowheads="1"/>
          </p:cNvSpPr>
          <p:nvPr/>
        </p:nvSpPr>
        <p:spPr bwMode="auto">
          <a:xfrm rot="-5400000">
            <a:off x="3255168" y="2224882"/>
            <a:ext cx="2595563" cy="4838700"/>
          </a:xfrm>
          <a:prstGeom prst="rect">
            <a:avLst/>
          </a:prstGeom>
          <a:noFill/>
          <a:ln w="9525">
            <a:noFill/>
            <a:miter lim="800000"/>
            <a:headEnd/>
            <a:tailEnd/>
          </a:ln>
        </p:spPr>
        <p:txBody>
          <a:bodyPr>
            <a:spAutoFit/>
          </a:bodyPr>
          <a:lstStyle/>
          <a:p>
            <a:pPr algn="r"/>
            <a:r>
              <a:rPr lang="en-US" sz="2400"/>
              <a:t>Disrespect</a:t>
            </a:r>
          </a:p>
          <a:p>
            <a:pPr algn="r"/>
            <a:endParaRPr lang="en-US" sz="2400"/>
          </a:p>
          <a:p>
            <a:pPr algn="r"/>
            <a:r>
              <a:rPr lang="en-US" sz="2400"/>
              <a:t>No Respect</a:t>
            </a:r>
          </a:p>
          <a:p>
            <a:pPr algn="r"/>
            <a:endParaRPr lang="en-US" sz="2400"/>
          </a:p>
          <a:p>
            <a:pPr algn="r"/>
            <a:r>
              <a:rPr lang="en-US" sz="2400"/>
              <a:t>Do not Respect</a:t>
            </a:r>
          </a:p>
          <a:p>
            <a:pPr algn="r"/>
            <a:endParaRPr lang="en-US" sz="2400"/>
          </a:p>
          <a:p>
            <a:pPr algn="r"/>
            <a:r>
              <a:rPr lang="en-US" sz="2400"/>
              <a:t>Maybe</a:t>
            </a:r>
          </a:p>
          <a:p>
            <a:pPr algn="r"/>
            <a:endParaRPr lang="en-US" sz="2400"/>
          </a:p>
          <a:p>
            <a:pPr algn="r"/>
            <a:r>
              <a:rPr lang="en-US" sz="2400"/>
              <a:t>Due Respect</a:t>
            </a:r>
          </a:p>
          <a:p>
            <a:pPr algn="r"/>
            <a:endParaRPr lang="en-US" sz="2400"/>
          </a:p>
          <a:p>
            <a:pPr algn="r"/>
            <a:r>
              <a:rPr lang="en-US" sz="2400"/>
              <a:t>Respectful</a:t>
            </a:r>
          </a:p>
          <a:p>
            <a:pPr algn="r"/>
            <a:endParaRPr lang="en-US" sz="2400"/>
          </a:p>
          <a:p>
            <a:pPr algn="r"/>
            <a:r>
              <a:rPr lang="en-US" sz="2400"/>
              <a:t>Admire</a:t>
            </a:r>
          </a:p>
        </p:txBody>
      </p:sp>
      <p:sp>
        <p:nvSpPr>
          <p:cNvPr id="6" name="Title 5"/>
          <p:cNvSpPr>
            <a:spLocks noGrp="1"/>
          </p:cNvSpPr>
          <p:nvPr>
            <p:ph type="title" idx="4294967295"/>
          </p:nvPr>
        </p:nvSpPr>
        <p:spPr>
          <a:xfrm>
            <a:off x="381000" y="381000"/>
            <a:ext cx="8382000" cy="1143000"/>
          </a:xfrm>
          <a:prstGeom prst="rect">
            <a:avLst/>
          </a:prstGeom>
        </p:spPr>
        <p:txBody>
          <a:bodyPr/>
          <a:lstStyle/>
          <a:p>
            <a:pPr>
              <a:defRPr/>
            </a:pPr>
            <a:r>
              <a:rPr lang="en-US" dirty="0" smtClean="0"/>
              <a:t>The </a:t>
            </a:r>
            <a:r>
              <a:rPr lang="en-US" sz="4000" dirty="0" smtClean="0"/>
              <a:t>Respect</a:t>
            </a:r>
            <a:r>
              <a:rPr lang="en-US" dirty="0" smtClean="0"/>
              <a:t> Continuum</a:t>
            </a:r>
            <a:endParaRPr lang="en-US" dirty="0"/>
          </a:p>
        </p:txBody>
      </p:sp>
    </p:spTree>
    <p:extLst>
      <p:ext uri="{BB962C8B-B14F-4D97-AF65-F5344CB8AC3E}">
        <p14:creationId xmlns:p14="http://schemas.microsoft.com/office/powerpoint/2010/main" val="13033048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3"/>
          <p:cNvSpPr>
            <a:spLocks noChangeShapeType="1"/>
          </p:cNvSpPr>
          <p:nvPr/>
        </p:nvSpPr>
        <p:spPr bwMode="auto">
          <a:xfrm flipH="1">
            <a:off x="4543425" y="1479640"/>
            <a:ext cx="0" cy="4114800"/>
          </a:xfrm>
          <a:prstGeom prst="line">
            <a:avLst/>
          </a:prstGeom>
          <a:noFill/>
          <a:ln w="9525">
            <a:solidFill>
              <a:schemeClr val="tx1"/>
            </a:solidFill>
            <a:round/>
            <a:headEnd/>
            <a:tailEnd/>
          </a:ln>
        </p:spPr>
        <p:txBody>
          <a:bodyPr/>
          <a:lstStyle/>
          <a:p>
            <a:endParaRPr lang="en-US"/>
          </a:p>
        </p:txBody>
      </p:sp>
      <p:sp>
        <p:nvSpPr>
          <p:cNvPr id="72707" name="Line 4"/>
          <p:cNvSpPr>
            <a:spLocks noChangeShapeType="1"/>
          </p:cNvSpPr>
          <p:nvPr/>
        </p:nvSpPr>
        <p:spPr bwMode="auto">
          <a:xfrm>
            <a:off x="2324100" y="3308440"/>
            <a:ext cx="4495800" cy="0"/>
          </a:xfrm>
          <a:prstGeom prst="line">
            <a:avLst/>
          </a:prstGeom>
          <a:noFill/>
          <a:ln w="9525">
            <a:solidFill>
              <a:schemeClr val="tx1"/>
            </a:solidFill>
            <a:round/>
            <a:headEnd/>
            <a:tailEnd/>
          </a:ln>
        </p:spPr>
        <p:txBody>
          <a:bodyPr/>
          <a:lstStyle/>
          <a:p>
            <a:endParaRPr lang="en-US"/>
          </a:p>
        </p:txBody>
      </p:sp>
      <p:sp>
        <p:nvSpPr>
          <p:cNvPr id="72708" name="Text Box 5"/>
          <p:cNvSpPr txBox="1">
            <a:spLocks noChangeArrowheads="1"/>
          </p:cNvSpPr>
          <p:nvPr/>
        </p:nvSpPr>
        <p:spPr bwMode="auto">
          <a:xfrm>
            <a:off x="3581400" y="860515"/>
            <a:ext cx="1947863" cy="457200"/>
          </a:xfrm>
          <a:prstGeom prst="rect">
            <a:avLst/>
          </a:prstGeom>
          <a:noFill/>
          <a:ln w="9525">
            <a:noFill/>
            <a:miter lim="800000"/>
            <a:headEnd/>
            <a:tailEnd/>
          </a:ln>
        </p:spPr>
        <p:txBody>
          <a:bodyPr wrap="none">
            <a:spAutoFit/>
          </a:bodyPr>
          <a:lstStyle/>
          <a:p>
            <a:r>
              <a:rPr lang="en-US" sz="2400"/>
              <a:t>Achievement</a:t>
            </a:r>
          </a:p>
        </p:txBody>
      </p:sp>
      <p:sp>
        <p:nvSpPr>
          <p:cNvPr id="72709" name="Text Box 6"/>
          <p:cNvSpPr txBox="1">
            <a:spLocks noChangeArrowheads="1"/>
          </p:cNvSpPr>
          <p:nvPr/>
        </p:nvSpPr>
        <p:spPr bwMode="auto">
          <a:xfrm>
            <a:off x="3733800" y="5584915"/>
            <a:ext cx="1778000" cy="457200"/>
          </a:xfrm>
          <a:prstGeom prst="rect">
            <a:avLst/>
          </a:prstGeom>
          <a:noFill/>
          <a:ln w="9525">
            <a:noFill/>
            <a:miter lim="800000"/>
            <a:headEnd/>
            <a:tailEnd/>
          </a:ln>
        </p:spPr>
        <p:txBody>
          <a:bodyPr wrap="none">
            <a:spAutoFit/>
          </a:bodyPr>
          <a:lstStyle/>
          <a:p>
            <a:r>
              <a:rPr lang="en-US" sz="2400"/>
              <a:t>Acceptance</a:t>
            </a:r>
          </a:p>
        </p:txBody>
      </p:sp>
      <p:sp>
        <p:nvSpPr>
          <p:cNvPr id="72710" name="Text Box 7"/>
          <p:cNvSpPr txBox="1">
            <a:spLocks noChangeArrowheads="1"/>
          </p:cNvSpPr>
          <p:nvPr/>
        </p:nvSpPr>
        <p:spPr bwMode="auto">
          <a:xfrm>
            <a:off x="1311275" y="2994115"/>
            <a:ext cx="930275" cy="457200"/>
          </a:xfrm>
          <a:prstGeom prst="rect">
            <a:avLst/>
          </a:prstGeom>
          <a:noFill/>
          <a:ln w="9525">
            <a:noFill/>
            <a:miter lim="800000"/>
            <a:headEnd/>
            <a:tailEnd/>
          </a:ln>
        </p:spPr>
        <p:txBody>
          <a:bodyPr wrap="none">
            <a:spAutoFit/>
          </a:bodyPr>
          <a:lstStyle/>
          <a:p>
            <a:pPr algn="ctr"/>
            <a:r>
              <a:rPr lang="en-US" sz="2400"/>
              <a:t>Flight</a:t>
            </a:r>
          </a:p>
        </p:txBody>
      </p:sp>
      <p:sp>
        <p:nvSpPr>
          <p:cNvPr id="72711" name="Text Box 8"/>
          <p:cNvSpPr txBox="1">
            <a:spLocks noChangeArrowheads="1"/>
          </p:cNvSpPr>
          <p:nvPr/>
        </p:nvSpPr>
        <p:spPr bwMode="auto">
          <a:xfrm>
            <a:off x="7042150" y="2994115"/>
            <a:ext cx="862013" cy="457200"/>
          </a:xfrm>
          <a:prstGeom prst="rect">
            <a:avLst/>
          </a:prstGeom>
          <a:noFill/>
          <a:ln w="9525">
            <a:noFill/>
            <a:miter lim="800000"/>
            <a:headEnd/>
            <a:tailEnd/>
          </a:ln>
        </p:spPr>
        <p:txBody>
          <a:bodyPr wrap="none">
            <a:spAutoFit/>
          </a:bodyPr>
          <a:lstStyle/>
          <a:p>
            <a:pPr algn="ctr"/>
            <a:r>
              <a:rPr lang="en-US" sz="2400"/>
              <a:t>Fight</a:t>
            </a:r>
          </a:p>
        </p:txBody>
      </p:sp>
      <p:sp>
        <p:nvSpPr>
          <p:cNvPr id="72712" name="Text Box 9"/>
          <p:cNvSpPr txBox="1">
            <a:spLocks noChangeArrowheads="1"/>
          </p:cNvSpPr>
          <p:nvPr/>
        </p:nvSpPr>
        <p:spPr bwMode="auto">
          <a:xfrm>
            <a:off x="1736725" y="1519328"/>
            <a:ext cx="1450975" cy="457200"/>
          </a:xfrm>
          <a:prstGeom prst="rect">
            <a:avLst/>
          </a:prstGeom>
          <a:noFill/>
          <a:ln w="9525">
            <a:noFill/>
            <a:miter lim="800000"/>
            <a:headEnd/>
            <a:tailEnd/>
          </a:ln>
        </p:spPr>
        <p:txBody>
          <a:bodyPr wrap="none">
            <a:spAutoFit/>
          </a:bodyPr>
          <a:lstStyle/>
          <a:p>
            <a:r>
              <a:rPr lang="en-US" sz="2400" b="1" i="1"/>
              <a:t>Thinking</a:t>
            </a:r>
          </a:p>
        </p:txBody>
      </p:sp>
      <p:sp>
        <p:nvSpPr>
          <p:cNvPr id="72713" name="Text Box 10"/>
          <p:cNvSpPr txBox="1">
            <a:spLocks noChangeArrowheads="1"/>
          </p:cNvSpPr>
          <p:nvPr/>
        </p:nvSpPr>
        <p:spPr bwMode="auto">
          <a:xfrm>
            <a:off x="6234113" y="1470115"/>
            <a:ext cx="1285875" cy="457200"/>
          </a:xfrm>
          <a:prstGeom prst="rect">
            <a:avLst/>
          </a:prstGeom>
          <a:noFill/>
          <a:ln w="9525">
            <a:noFill/>
            <a:miter lim="800000"/>
            <a:headEnd/>
            <a:tailEnd/>
          </a:ln>
        </p:spPr>
        <p:txBody>
          <a:bodyPr wrap="none">
            <a:spAutoFit/>
          </a:bodyPr>
          <a:lstStyle/>
          <a:p>
            <a:r>
              <a:rPr lang="en-US" sz="2400" b="1" i="1"/>
              <a:t>Activity</a:t>
            </a:r>
          </a:p>
        </p:txBody>
      </p:sp>
      <p:sp>
        <p:nvSpPr>
          <p:cNvPr id="72714" name="Text Box 11"/>
          <p:cNvSpPr txBox="1">
            <a:spLocks noChangeArrowheads="1"/>
          </p:cNvSpPr>
          <p:nvPr/>
        </p:nvSpPr>
        <p:spPr bwMode="auto">
          <a:xfrm>
            <a:off x="6184900" y="4678453"/>
            <a:ext cx="1382713" cy="457200"/>
          </a:xfrm>
          <a:prstGeom prst="rect">
            <a:avLst/>
          </a:prstGeom>
          <a:noFill/>
          <a:ln w="9525">
            <a:noFill/>
            <a:miter lim="800000"/>
            <a:headEnd/>
            <a:tailEnd/>
          </a:ln>
        </p:spPr>
        <p:txBody>
          <a:bodyPr wrap="none">
            <a:spAutoFit/>
          </a:bodyPr>
          <a:lstStyle/>
          <a:p>
            <a:r>
              <a:rPr lang="en-US" sz="2400" b="1" i="1"/>
              <a:t>Intuition</a:t>
            </a:r>
          </a:p>
        </p:txBody>
      </p:sp>
      <p:sp>
        <p:nvSpPr>
          <p:cNvPr id="72715" name="Text Box 12"/>
          <p:cNvSpPr txBox="1">
            <a:spLocks noChangeArrowheads="1"/>
          </p:cNvSpPr>
          <p:nvPr/>
        </p:nvSpPr>
        <p:spPr bwMode="auto">
          <a:xfrm>
            <a:off x="1600200" y="4670515"/>
            <a:ext cx="2181225" cy="457200"/>
          </a:xfrm>
          <a:prstGeom prst="rect">
            <a:avLst/>
          </a:prstGeom>
          <a:noFill/>
          <a:ln w="9525">
            <a:noFill/>
            <a:miter lim="800000"/>
            <a:headEnd/>
            <a:tailEnd/>
          </a:ln>
        </p:spPr>
        <p:txBody>
          <a:bodyPr wrap="none">
            <a:spAutoFit/>
          </a:bodyPr>
          <a:lstStyle/>
          <a:p>
            <a:r>
              <a:rPr lang="en-US" sz="2400" b="1" i="1"/>
              <a:t>Relationships</a:t>
            </a:r>
          </a:p>
        </p:txBody>
      </p:sp>
      <p:sp>
        <p:nvSpPr>
          <p:cNvPr id="72716" name="Text Box 13"/>
          <p:cNvSpPr txBox="1">
            <a:spLocks noChangeArrowheads="1"/>
          </p:cNvSpPr>
          <p:nvPr/>
        </p:nvSpPr>
        <p:spPr bwMode="auto">
          <a:xfrm>
            <a:off x="3124200" y="2841715"/>
            <a:ext cx="1303338" cy="457200"/>
          </a:xfrm>
          <a:prstGeom prst="rect">
            <a:avLst/>
          </a:prstGeom>
          <a:noFill/>
          <a:ln w="9525">
            <a:noFill/>
            <a:miter lim="800000"/>
            <a:headEnd/>
            <a:tailEnd/>
          </a:ln>
        </p:spPr>
        <p:txBody>
          <a:bodyPr wrap="none">
            <a:spAutoFit/>
          </a:bodyPr>
          <a:lstStyle/>
          <a:p>
            <a:r>
              <a:rPr lang="en-US" sz="2400"/>
              <a:t>Respect</a:t>
            </a:r>
          </a:p>
        </p:txBody>
      </p:sp>
      <p:sp>
        <p:nvSpPr>
          <p:cNvPr id="72717" name="Text Box 14"/>
          <p:cNvSpPr txBox="1">
            <a:spLocks noChangeArrowheads="1"/>
          </p:cNvSpPr>
          <p:nvPr/>
        </p:nvSpPr>
        <p:spPr bwMode="auto">
          <a:xfrm>
            <a:off x="4953000" y="2841715"/>
            <a:ext cx="1709738" cy="457200"/>
          </a:xfrm>
          <a:prstGeom prst="rect">
            <a:avLst/>
          </a:prstGeom>
          <a:noFill/>
          <a:ln w="9525">
            <a:noFill/>
            <a:miter lim="800000"/>
            <a:headEnd/>
            <a:tailEnd/>
          </a:ln>
        </p:spPr>
        <p:txBody>
          <a:bodyPr wrap="none">
            <a:spAutoFit/>
          </a:bodyPr>
          <a:lstStyle/>
          <a:p>
            <a:r>
              <a:rPr lang="en-US" sz="2400"/>
              <a:t>(regard for)</a:t>
            </a:r>
          </a:p>
        </p:txBody>
      </p:sp>
      <p:sp>
        <p:nvSpPr>
          <p:cNvPr id="72718" name="Text Box 15"/>
          <p:cNvSpPr txBox="1">
            <a:spLocks noChangeArrowheads="1"/>
          </p:cNvSpPr>
          <p:nvPr/>
        </p:nvSpPr>
        <p:spPr bwMode="auto">
          <a:xfrm rot="-5297594">
            <a:off x="3817143" y="3679122"/>
            <a:ext cx="1052513" cy="457200"/>
          </a:xfrm>
          <a:prstGeom prst="rect">
            <a:avLst/>
          </a:prstGeom>
          <a:noFill/>
          <a:ln w="9525">
            <a:noFill/>
            <a:miter lim="800000"/>
            <a:headEnd/>
            <a:tailEnd/>
          </a:ln>
        </p:spPr>
        <p:txBody>
          <a:bodyPr>
            <a:spAutoFit/>
          </a:bodyPr>
          <a:lstStyle/>
          <a:p>
            <a:r>
              <a:rPr lang="en-US" sz="2400"/>
              <a:t>Trust</a:t>
            </a:r>
          </a:p>
        </p:txBody>
      </p:sp>
      <p:sp>
        <p:nvSpPr>
          <p:cNvPr id="72719" name="Text Box 16"/>
          <p:cNvSpPr txBox="1">
            <a:spLocks noChangeArrowheads="1"/>
          </p:cNvSpPr>
          <p:nvPr/>
        </p:nvSpPr>
        <p:spPr bwMode="auto">
          <a:xfrm rot="-5493877">
            <a:off x="3599656" y="1905884"/>
            <a:ext cx="1303338" cy="457200"/>
          </a:xfrm>
          <a:prstGeom prst="rect">
            <a:avLst/>
          </a:prstGeom>
          <a:noFill/>
          <a:ln w="9525">
            <a:noFill/>
            <a:miter lim="800000"/>
            <a:headEnd/>
            <a:tailEnd/>
          </a:ln>
        </p:spPr>
        <p:txBody>
          <a:bodyPr wrap="none">
            <a:spAutoFit/>
          </a:bodyPr>
          <a:lstStyle/>
          <a:p>
            <a:r>
              <a:rPr lang="en-US" sz="2400"/>
              <a:t>(rely on)</a:t>
            </a:r>
          </a:p>
        </p:txBody>
      </p:sp>
      <p:sp>
        <p:nvSpPr>
          <p:cNvPr id="17" name="Title 16"/>
          <p:cNvSpPr>
            <a:spLocks noGrp="1"/>
          </p:cNvSpPr>
          <p:nvPr>
            <p:ph type="title" idx="4294967295"/>
          </p:nvPr>
        </p:nvSpPr>
        <p:spPr>
          <a:xfrm>
            <a:off x="381000" y="162632"/>
            <a:ext cx="8382000" cy="485775"/>
          </a:xfrm>
          <a:prstGeom prst="rect">
            <a:avLst/>
          </a:prstGeom>
        </p:spPr>
        <p:txBody>
          <a:bodyPr>
            <a:noAutofit/>
          </a:bodyPr>
          <a:lstStyle/>
          <a:p>
            <a:pPr>
              <a:defRPr/>
            </a:pPr>
            <a:r>
              <a:rPr lang="en-US" sz="3200" dirty="0" smtClean="0"/>
              <a:t>Trust and Respect</a:t>
            </a:r>
            <a:endParaRPr lang="en-US" sz="3200" dirty="0"/>
          </a:p>
        </p:txBody>
      </p:sp>
    </p:spTree>
    <p:extLst>
      <p:ext uri="{BB962C8B-B14F-4D97-AF65-F5344CB8AC3E}">
        <p14:creationId xmlns:p14="http://schemas.microsoft.com/office/powerpoint/2010/main" val="28009480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a:defRPr/>
            </a:pPr>
            <a:r>
              <a:rPr lang="en-US" sz="4000" dirty="0"/>
              <a:t>Impact of </a:t>
            </a:r>
            <a:r>
              <a:rPr lang="en-US" sz="4000" u="sng" dirty="0"/>
              <a:t>Tension</a:t>
            </a:r>
            <a:r>
              <a:rPr lang="en-US" sz="4000" dirty="0"/>
              <a:t> on Behavior</a:t>
            </a:r>
          </a:p>
        </p:txBody>
      </p:sp>
      <p:sp>
        <p:nvSpPr>
          <p:cNvPr id="73731" name="Rectangle 3"/>
          <p:cNvSpPr>
            <a:spLocks noGrp="1" noChangeArrowheads="1"/>
          </p:cNvSpPr>
          <p:nvPr>
            <p:ph idx="1"/>
          </p:nvPr>
        </p:nvSpPr>
        <p:spPr/>
        <p:txBody>
          <a:bodyPr/>
          <a:lstStyle/>
          <a:p>
            <a:pPr>
              <a:spcAft>
                <a:spcPct val="50000"/>
              </a:spcAft>
            </a:pPr>
            <a:r>
              <a:rPr lang="en-US" dirty="0" smtClean="0">
                <a:solidFill>
                  <a:schemeClr val="tx1"/>
                </a:solidFill>
                <a:latin typeface="Arial" charset="0"/>
                <a:ea typeface="ＭＳ Ｐゴシック" pitchFamily="80" charset="-128"/>
                <a:cs typeface="Arial" charset="0"/>
              </a:rPr>
              <a:t>How does tension impact our behavior?</a:t>
            </a:r>
          </a:p>
          <a:p>
            <a:pPr>
              <a:spcAft>
                <a:spcPct val="50000"/>
              </a:spcAft>
            </a:pPr>
            <a:r>
              <a:rPr lang="en-US" dirty="0" smtClean="0">
                <a:solidFill>
                  <a:schemeClr val="tx1"/>
                </a:solidFill>
                <a:latin typeface="Arial" charset="0"/>
                <a:ea typeface="ＭＳ Ｐゴシック" pitchFamily="80" charset="-128"/>
                <a:cs typeface="Arial" charset="0"/>
              </a:rPr>
              <a:t>Do all styles react the same way?</a:t>
            </a:r>
          </a:p>
          <a:p>
            <a:pPr>
              <a:spcAft>
                <a:spcPct val="50000"/>
              </a:spcAft>
            </a:pPr>
            <a:r>
              <a:rPr lang="en-US" dirty="0" smtClean="0">
                <a:solidFill>
                  <a:schemeClr val="tx1"/>
                </a:solidFill>
                <a:latin typeface="Arial" charset="0"/>
                <a:ea typeface="ＭＳ Ｐゴシック" pitchFamily="80" charset="-128"/>
                <a:cs typeface="Arial" charset="0"/>
              </a:rPr>
              <a:t>What happens when we can’t get rid of the tension?</a:t>
            </a:r>
          </a:p>
        </p:txBody>
      </p:sp>
    </p:spTree>
    <p:extLst>
      <p:ext uri="{BB962C8B-B14F-4D97-AF65-F5344CB8AC3E}">
        <p14:creationId xmlns:p14="http://schemas.microsoft.com/office/powerpoint/2010/main" val="21672385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Variables</a:t>
            </a:r>
            <a:endParaRPr lang="en-US" dirty="0"/>
          </a:p>
        </p:txBody>
      </p:sp>
      <p:sp>
        <p:nvSpPr>
          <p:cNvPr id="3" name="Content Placeholder 2"/>
          <p:cNvSpPr>
            <a:spLocks noGrp="1"/>
          </p:cNvSpPr>
          <p:nvPr>
            <p:ph idx="1"/>
          </p:nvPr>
        </p:nvSpPr>
        <p:spPr/>
        <p:txBody>
          <a:bodyPr>
            <a:normAutofit/>
          </a:bodyPr>
          <a:lstStyle/>
          <a:p>
            <a:pPr marL="280988" lvl="1" indent="-163513"/>
            <a:r>
              <a:rPr lang="en-US" sz="2400" kern="0" dirty="0" smtClean="0"/>
              <a:t>Two </a:t>
            </a:r>
            <a:r>
              <a:rPr lang="en-US" sz="2400" kern="0" dirty="0"/>
              <a:t>important variables </a:t>
            </a:r>
            <a:r>
              <a:rPr lang="en-US" sz="2400" kern="0" dirty="0" smtClean="0"/>
              <a:t>influence </a:t>
            </a:r>
            <a:r>
              <a:rPr lang="en-US" sz="2400" kern="0" dirty="0"/>
              <a:t>what you will do under tension</a:t>
            </a:r>
            <a:r>
              <a:rPr lang="en-US" sz="2400" kern="0" dirty="0" smtClean="0"/>
              <a:t>:</a:t>
            </a:r>
            <a:endParaRPr lang="en-US" sz="1600" dirty="0" smtClean="0">
              <a:solidFill>
                <a:schemeClr val="tx1"/>
              </a:solidFill>
            </a:endParaRPr>
          </a:p>
          <a:p>
            <a:endParaRPr lang="en-US" sz="2400" dirty="0">
              <a:solidFill>
                <a:schemeClr val="tx1"/>
              </a:solidFill>
            </a:endParaRPr>
          </a:p>
        </p:txBody>
      </p:sp>
      <p:sp>
        <p:nvSpPr>
          <p:cNvPr id="9" name="TextBox 8"/>
          <p:cNvSpPr txBox="1"/>
          <p:nvPr/>
        </p:nvSpPr>
        <p:spPr>
          <a:xfrm>
            <a:off x="155576" y="5823887"/>
            <a:ext cx="4341812" cy="276999"/>
          </a:xfrm>
          <a:prstGeom prst="rect">
            <a:avLst/>
          </a:prstGeom>
          <a:noFill/>
        </p:spPr>
        <p:txBody>
          <a:bodyPr wrap="square" rtlCol="0">
            <a:spAutoFit/>
          </a:bodyPr>
          <a:lstStyle/>
          <a:p>
            <a:pPr>
              <a:buFont typeface="Arial" pitchFamily="34" charset="0"/>
              <a:buChar char="•"/>
            </a:pPr>
            <a:r>
              <a:rPr lang="en-US" sz="1200" i="1" dirty="0" smtClean="0"/>
              <a:t>The Effectiveness Institute, 2009</a:t>
            </a:r>
            <a:endParaRPr lang="en-US" sz="1200" i="1" dirty="0"/>
          </a:p>
        </p:txBody>
      </p:sp>
      <p:graphicFrame>
        <p:nvGraphicFramePr>
          <p:cNvPr id="4" name="Table 3"/>
          <p:cNvGraphicFramePr>
            <a:graphicFrameLocks noGrp="1"/>
          </p:cNvGraphicFramePr>
          <p:nvPr>
            <p:extLst>
              <p:ext uri="{D42A27DB-BD31-4B8C-83A1-F6EECF244321}">
                <p14:modId xmlns:p14="http://schemas.microsoft.com/office/powerpoint/2010/main" val="36806931"/>
              </p:ext>
            </p:extLst>
          </p:nvPr>
        </p:nvGraphicFramePr>
        <p:xfrm>
          <a:off x="789295" y="2260007"/>
          <a:ext cx="7565410" cy="3352800"/>
        </p:xfrm>
        <a:graphic>
          <a:graphicData uri="http://schemas.openxmlformats.org/drawingml/2006/table">
            <a:tbl>
              <a:tblPr firstRow="1" bandRow="1">
                <a:tableStyleId>{912C8C85-51F0-491E-9774-3900AFEF0FD7}</a:tableStyleId>
              </a:tblPr>
              <a:tblGrid>
                <a:gridCol w="3782705"/>
                <a:gridCol w="3782705"/>
              </a:tblGrid>
              <a:tr h="537784">
                <a:tc>
                  <a:txBody>
                    <a:bodyPr/>
                    <a:lstStyle/>
                    <a:p>
                      <a:pPr algn="ctr"/>
                      <a:r>
                        <a:rPr lang="en-US" sz="3200" dirty="0" smtClean="0"/>
                        <a:t>CORE</a:t>
                      </a:r>
                      <a:endParaRPr lang="en-US" sz="3200"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US" sz="3200" dirty="0" smtClean="0"/>
                        <a:t>SITUATIONAL</a:t>
                      </a:r>
                      <a:endParaRPr lang="en-US" sz="3200" dirty="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2539656">
                <a:tc>
                  <a:txBody>
                    <a:bodyPr/>
                    <a:lstStyle/>
                    <a:p>
                      <a:pPr marL="460375" lvl="1" indent="-342900">
                        <a:buFont typeface="Arial" pitchFamily="34" charset="0"/>
                        <a:buChar char="•"/>
                      </a:pPr>
                      <a:r>
                        <a:rPr lang="en-US" sz="2200" dirty="0" smtClean="0"/>
                        <a:t>Family of Origin</a:t>
                      </a:r>
                    </a:p>
                    <a:p>
                      <a:pPr marL="460375" lvl="1" indent="-342900">
                        <a:buFont typeface="Arial" pitchFamily="34" charset="0"/>
                        <a:buChar char="•"/>
                      </a:pPr>
                      <a:r>
                        <a:rPr lang="en-US" sz="2200" dirty="0" smtClean="0"/>
                        <a:t>Cultural Norms</a:t>
                      </a:r>
                    </a:p>
                    <a:p>
                      <a:pPr marL="460375" lvl="1" indent="-342900">
                        <a:buFont typeface="Arial" pitchFamily="34" charset="0"/>
                        <a:buChar char="•"/>
                      </a:pPr>
                      <a:r>
                        <a:rPr lang="en-US" sz="2200" dirty="0" smtClean="0"/>
                        <a:t>Personal Belief System</a:t>
                      </a:r>
                    </a:p>
                    <a:p>
                      <a:pPr marL="460375" lvl="1" indent="-342900">
                        <a:buFont typeface="Arial" pitchFamily="34" charset="0"/>
                        <a:buChar char="•"/>
                      </a:pPr>
                      <a:r>
                        <a:rPr lang="en-US" sz="2200" dirty="0" smtClean="0"/>
                        <a:t>World View</a:t>
                      </a:r>
                      <a:endParaRPr lang="en-US" sz="2200" dirty="0" smtClean="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60375" lvl="1" indent="-342900">
                        <a:buFont typeface="Arial" pitchFamily="34" charset="0"/>
                        <a:buChar char="•"/>
                      </a:pPr>
                      <a:r>
                        <a:rPr lang="en-US" sz="2200" dirty="0" smtClean="0"/>
                        <a:t>What is happening?</a:t>
                      </a:r>
                    </a:p>
                    <a:p>
                      <a:pPr marL="460375" lvl="1" indent="-342900">
                        <a:buFont typeface="Arial" pitchFamily="34" charset="0"/>
                        <a:buChar char="•"/>
                      </a:pPr>
                      <a:r>
                        <a:rPr lang="en-US" sz="2200" dirty="0" smtClean="0"/>
                        <a:t>Who is the person involved?</a:t>
                      </a:r>
                    </a:p>
                    <a:p>
                      <a:pPr marL="460375" lvl="1" indent="-342900">
                        <a:buFont typeface="Arial" pitchFamily="34" charset="0"/>
                        <a:buChar char="•"/>
                      </a:pPr>
                      <a:r>
                        <a:rPr lang="en-US" sz="2200" dirty="0" smtClean="0"/>
                        <a:t>Who else is present or involved?</a:t>
                      </a:r>
                    </a:p>
                    <a:p>
                      <a:pPr marL="460375" lvl="1" indent="-342900">
                        <a:buFont typeface="Arial" pitchFamily="34" charset="0"/>
                        <a:buChar char="•"/>
                      </a:pPr>
                      <a:r>
                        <a:rPr lang="en-US" sz="2200" dirty="0" smtClean="0"/>
                        <a:t>Where is this happening?</a:t>
                      </a:r>
                    </a:p>
                    <a:p>
                      <a:pPr marL="460375" lvl="1" indent="-342900">
                        <a:buFont typeface="Arial" pitchFamily="34" charset="0"/>
                        <a:buChar char="•"/>
                      </a:pPr>
                      <a:r>
                        <a:rPr lang="en-US" sz="2200" dirty="0" smtClean="0"/>
                        <a:t>What is my current energy level?</a:t>
                      </a:r>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137407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29552" y="1466896"/>
            <a:ext cx="3192566" cy="4718050"/>
          </a:xfrm>
          <a:prstGeom prst="rect">
            <a:avLst/>
          </a:prstGeom>
        </p:spPr>
        <p:txBody>
          <a:bodyPr/>
          <a:lstStyle/>
          <a:p>
            <a:pPr>
              <a:lnSpc>
                <a:spcPct val="200000"/>
              </a:lnSpc>
              <a:spcBef>
                <a:spcPts val="1200"/>
              </a:spcBef>
              <a:buNone/>
            </a:pPr>
            <a:r>
              <a:rPr lang="en-US" sz="3200" b="1" dirty="0" smtClean="0">
                <a:solidFill>
                  <a:schemeClr val="tx1"/>
                </a:solidFill>
              </a:rPr>
              <a:t>WITHDRAW</a:t>
            </a:r>
          </a:p>
          <a:p>
            <a:pPr>
              <a:lnSpc>
                <a:spcPct val="200000"/>
              </a:lnSpc>
              <a:spcBef>
                <a:spcPts val="1200"/>
              </a:spcBef>
              <a:buNone/>
            </a:pPr>
            <a:r>
              <a:rPr lang="en-US" sz="3200" b="1" dirty="0" smtClean="0">
                <a:solidFill>
                  <a:schemeClr val="tx1"/>
                </a:solidFill>
              </a:rPr>
              <a:t>TAKE CONTROL</a:t>
            </a:r>
          </a:p>
          <a:p>
            <a:pPr>
              <a:lnSpc>
                <a:spcPct val="200000"/>
              </a:lnSpc>
              <a:spcBef>
                <a:spcPts val="1200"/>
              </a:spcBef>
              <a:buNone/>
            </a:pPr>
            <a:r>
              <a:rPr lang="en-US" sz="3200" b="1" dirty="0" smtClean="0">
                <a:solidFill>
                  <a:schemeClr val="tx1"/>
                </a:solidFill>
              </a:rPr>
              <a:t>VERBAL ATTACK</a:t>
            </a:r>
          </a:p>
          <a:p>
            <a:pPr>
              <a:lnSpc>
                <a:spcPct val="200000"/>
              </a:lnSpc>
              <a:spcBef>
                <a:spcPts val="1200"/>
              </a:spcBef>
              <a:buNone/>
            </a:pPr>
            <a:r>
              <a:rPr lang="en-US" sz="3200" b="1" dirty="0" smtClean="0">
                <a:solidFill>
                  <a:schemeClr val="tx1"/>
                </a:solidFill>
              </a:rPr>
              <a:t>ACQUIESCE</a:t>
            </a:r>
            <a:endParaRPr lang="en-US" sz="3200" b="1" dirty="0">
              <a:solidFill>
                <a:schemeClr val="tx1"/>
              </a:solidFill>
            </a:endParaRPr>
          </a:p>
        </p:txBody>
      </p:sp>
      <p:sp>
        <p:nvSpPr>
          <p:cNvPr id="2" name="Title 1"/>
          <p:cNvSpPr>
            <a:spLocks noGrp="1"/>
          </p:cNvSpPr>
          <p:nvPr>
            <p:ph type="title" idx="4294967295"/>
          </p:nvPr>
        </p:nvSpPr>
        <p:spPr>
          <a:xfrm>
            <a:off x="762000" y="381000"/>
            <a:ext cx="8382000" cy="1143000"/>
          </a:xfrm>
          <a:prstGeom prst="rect">
            <a:avLst/>
          </a:prstGeom>
        </p:spPr>
        <p:txBody>
          <a:bodyPr>
            <a:normAutofit fontScale="90000"/>
          </a:bodyPr>
          <a:lstStyle/>
          <a:p>
            <a:r>
              <a:rPr lang="en-US" sz="3600" dirty="0" smtClean="0"/>
              <a:t>EXERCISE: </a:t>
            </a:r>
            <a:br>
              <a:rPr lang="en-US" sz="3600" dirty="0" smtClean="0"/>
            </a:br>
            <a:r>
              <a:rPr lang="en-US" sz="3600" dirty="0" smtClean="0"/>
              <a:t>Situational Responses</a:t>
            </a:r>
            <a:endParaRPr lang="en-US" sz="3600" dirty="0"/>
          </a:p>
        </p:txBody>
      </p:sp>
      <p:sp>
        <p:nvSpPr>
          <p:cNvPr id="10" name="Rectangle 9"/>
          <p:cNvSpPr/>
          <p:nvPr/>
        </p:nvSpPr>
        <p:spPr>
          <a:xfrm>
            <a:off x="5922118" y="4044285"/>
            <a:ext cx="822960" cy="731520"/>
          </a:xfrm>
          <a:prstGeom prst="rect">
            <a:avLst/>
          </a:prstGeom>
          <a:gradFill flip="none" rotWithShape="1">
            <a:gsLst>
              <a:gs pos="1000">
                <a:srgbClr val="CCFF33"/>
              </a:gs>
              <a:gs pos="100000">
                <a:schemeClr val="accent3">
                  <a:lumMod val="20000"/>
                  <a:lumOff val="80000"/>
                </a:schemeClr>
              </a:gs>
            </a:gsLst>
            <a:lin ang="54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50800" dist="38100" dir="2700000" algn="tl" rotWithShape="0">
                    <a:prstClr val="black">
                      <a:alpha val="40000"/>
                    </a:prstClr>
                  </a:outerShdw>
                </a:effectLst>
              </a:rPr>
              <a:t>1</a:t>
            </a:r>
            <a:endParaRPr lang="en-US" sz="2400" b="1" dirty="0">
              <a:solidFill>
                <a:schemeClr val="tx1"/>
              </a:solidFill>
              <a:effectLst>
                <a:outerShdw blurRad="50800" dist="38100" dir="2700000" algn="tl" rotWithShape="0">
                  <a:prstClr val="black">
                    <a:alpha val="40000"/>
                  </a:prstClr>
                </a:outerShdw>
              </a:effectLst>
            </a:endParaRPr>
          </a:p>
        </p:txBody>
      </p:sp>
      <p:sp>
        <p:nvSpPr>
          <p:cNvPr id="9" name="Rectangle 8"/>
          <p:cNvSpPr/>
          <p:nvPr/>
        </p:nvSpPr>
        <p:spPr>
          <a:xfrm>
            <a:off x="5922118" y="2936542"/>
            <a:ext cx="822960" cy="731520"/>
          </a:xfrm>
          <a:prstGeom prst="rect">
            <a:avLst/>
          </a:prstGeom>
          <a:gradFill flip="none" rotWithShape="1">
            <a:gsLst>
              <a:gs pos="1000">
                <a:srgbClr val="CCFF33"/>
              </a:gs>
              <a:gs pos="100000">
                <a:schemeClr val="accent3">
                  <a:lumMod val="20000"/>
                  <a:lumOff val="8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50800" dist="38100" dir="2700000" algn="tl" rotWithShape="0">
                    <a:prstClr val="black">
                      <a:alpha val="40000"/>
                    </a:prstClr>
                  </a:outerShdw>
                </a:effectLst>
              </a:rPr>
              <a:t>2</a:t>
            </a:r>
            <a:endParaRPr lang="en-US" sz="2400" b="1" dirty="0">
              <a:solidFill>
                <a:schemeClr val="tx1"/>
              </a:solidFill>
              <a:effectLst>
                <a:outerShdw blurRad="50800" dist="38100" dir="2700000" algn="tl" rotWithShape="0">
                  <a:prstClr val="black">
                    <a:alpha val="40000"/>
                  </a:prstClr>
                </a:outerShdw>
              </a:effectLst>
            </a:endParaRPr>
          </a:p>
        </p:txBody>
      </p:sp>
      <p:sp>
        <p:nvSpPr>
          <p:cNvPr id="12" name="Rectangle 11"/>
          <p:cNvSpPr/>
          <p:nvPr/>
        </p:nvSpPr>
        <p:spPr>
          <a:xfrm>
            <a:off x="5922118" y="1801504"/>
            <a:ext cx="822960" cy="731520"/>
          </a:xfrm>
          <a:prstGeom prst="rect">
            <a:avLst/>
          </a:prstGeom>
          <a:gradFill flip="none" rotWithShape="1">
            <a:gsLst>
              <a:gs pos="1000">
                <a:srgbClr val="CCFF33"/>
              </a:gs>
              <a:gs pos="100000">
                <a:schemeClr val="accent3">
                  <a:lumMod val="20000"/>
                  <a:lumOff val="8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50800" dist="38100" dir="2700000" algn="tl" rotWithShape="0">
                    <a:prstClr val="black">
                      <a:alpha val="40000"/>
                    </a:prstClr>
                  </a:outerShdw>
                </a:effectLst>
              </a:rPr>
              <a:t>3</a:t>
            </a:r>
            <a:endParaRPr lang="en-US" sz="2400" b="1" dirty="0">
              <a:solidFill>
                <a:schemeClr val="tx1"/>
              </a:solidFill>
              <a:effectLst>
                <a:outerShdw blurRad="50800" dist="38100" dir="2700000" algn="tl" rotWithShape="0">
                  <a:prstClr val="black">
                    <a:alpha val="40000"/>
                  </a:prstClr>
                </a:outerShdw>
              </a:effectLst>
            </a:endParaRPr>
          </a:p>
        </p:txBody>
      </p:sp>
      <p:sp>
        <p:nvSpPr>
          <p:cNvPr id="13" name="Rectangle 12"/>
          <p:cNvSpPr/>
          <p:nvPr/>
        </p:nvSpPr>
        <p:spPr>
          <a:xfrm>
            <a:off x="5922118" y="5123371"/>
            <a:ext cx="822960" cy="731520"/>
          </a:xfrm>
          <a:prstGeom prst="rect">
            <a:avLst/>
          </a:prstGeom>
          <a:gradFill flip="none" rotWithShape="1">
            <a:gsLst>
              <a:gs pos="1000">
                <a:srgbClr val="CCFF33"/>
              </a:gs>
              <a:gs pos="100000">
                <a:schemeClr val="accent3">
                  <a:lumMod val="20000"/>
                  <a:lumOff val="8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50800" dist="38100" dir="2700000" algn="tl" rotWithShape="0">
                    <a:prstClr val="black">
                      <a:alpha val="40000"/>
                    </a:prstClr>
                  </a:outerShdw>
                </a:effectLst>
              </a:rPr>
              <a:t>4</a:t>
            </a:r>
            <a:endParaRPr lang="en-US" sz="24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34604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700"/>
                                        <p:tgtEl>
                                          <p:spTgt spid="10">
                                            <p:txEl>
                                              <p:pRg st="0" end="0"/>
                                            </p:txEl>
                                          </p:spTgt>
                                        </p:tgtEl>
                                      </p:cBhvr>
                                    </p:animEffect>
                                  </p:childTnLst>
                                </p:cTn>
                              </p:par>
                              <p:par>
                                <p:cTn id="8" presetID="22" presetClass="entr" presetSubtype="8" fill="hold" nodeType="withEffect">
                                  <p:stCondLst>
                                    <p:cond delay="2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700"/>
                                        <p:tgtEl>
                                          <p:spTgt spid="9">
                                            <p:txEl>
                                              <p:pRg st="0" end="0"/>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left)">
                                      <p:cBhvr>
                                        <p:cTn id="13" dur="700"/>
                                        <p:tgtEl>
                                          <p:spTgt spid="12">
                                            <p:txEl>
                                              <p:pRg st="0" end="0"/>
                                            </p:txEl>
                                          </p:spTgt>
                                        </p:tgtEl>
                                      </p:cBhvr>
                                    </p:animEffect>
                                  </p:childTnLst>
                                </p:cTn>
                              </p:par>
                              <p:par>
                                <p:cTn id="14" presetID="22" presetClass="entr" presetSubtype="8" fill="hold" nodeType="withEffect">
                                  <p:stCondLst>
                                    <p:cond delay="70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7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68" name="Group 60"/>
          <p:cNvGraphicFramePr>
            <a:graphicFrameLocks noGrp="1"/>
          </p:cNvGraphicFramePr>
          <p:nvPr>
            <p:extLst>
              <p:ext uri="{D42A27DB-BD31-4B8C-83A1-F6EECF244321}">
                <p14:modId xmlns:p14="http://schemas.microsoft.com/office/powerpoint/2010/main" val="1929917695"/>
              </p:ext>
            </p:extLst>
          </p:nvPr>
        </p:nvGraphicFramePr>
        <p:xfrm>
          <a:off x="667544" y="1214437"/>
          <a:ext cx="7808913" cy="4429126"/>
        </p:xfrm>
        <a:graphic>
          <a:graphicData uri="http://schemas.openxmlformats.org/drawingml/2006/table">
            <a:tbl>
              <a:tblPr/>
              <a:tblGrid>
                <a:gridCol w="457200"/>
                <a:gridCol w="3467100"/>
                <a:gridCol w="3467100"/>
                <a:gridCol w="417513"/>
              </a:tblGrid>
              <a:tr h="2214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A</a:t>
                      </a:r>
                    </a:p>
                  </a:txBody>
                  <a:tcPr anchor="ctr" anchorCtr="1" horzOverflow="overflow">
                    <a:lnL cap="flat">
                      <a:noFill/>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Nitpick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Leave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Prove they are “right”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Pull away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Withhold emotions</a:t>
                      </a:r>
                    </a:p>
                  </a:txBody>
                  <a:tcPr anchor="ctr" anchorCtr="1" horzOverflow="overflow">
                    <a:lnL>
                      <a:noFill/>
                    </a:lnL>
                    <a:lnR w="38100" cap="flat" cmpd="sng" algn="ctr">
                      <a:solidFill>
                        <a:srgbClr val="7BA62B"/>
                      </a:solidFill>
                      <a:prstDash val="solid"/>
                      <a:round/>
                      <a:headEnd type="none" w="med" len="med"/>
                      <a:tailEnd type="none" w="med" len="med"/>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Explode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Blame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Dictate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Take over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Suppress emotions</a:t>
                      </a:r>
                    </a:p>
                  </a:txBody>
                  <a:tcPr anchor="ctr" anchorCtr="1" horzOverflow="overflow">
                    <a:lnL w="38100" cap="flat" cmpd="sng" algn="ctr">
                      <a:solidFill>
                        <a:srgbClr val="7BA62B"/>
                      </a:solidFill>
                      <a:prstDash val="solid"/>
                      <a:round/>
                      <a:headEnd type="none" w="med" len="med"/>
                      <a:tailEnd type="none" w="med" len="med"/>
                    </a:lnL>
                    <a:lnR>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C</a:t>
                      </a:r>
                    </a:p>
                  </a:txBody>
                  <a:tcPr anchor="ctr" anchorCtr="1" horzOverflow="overflow">
                    <a:lnL>
                      <a:noFill/>
                    </a:lnL>
                    <a:lnR cap="flat">
                      <a:noFill/>
                    </a:lnR>
                    <a:lnT cap="flat">
                      <a:noFill/>
                    </a:lnT>
                    <a:lnB w="38100" cap="flat" cmpd="sng" algn="ctr">
                      <a:solidFill>
                        <a:srgbClr val="7BA62B"/>
                      </a:solidFill>
                      <a:prstDash val="solid"/>
                      <a:round/>
                      <a:headEnd type="none" w="med" len="med"/>
                      <a:tailEnd type="none" w="med" len="med"/>
                    </a:lnB>
                    <a:lnTlToBr>
                      <a:noFill/>
                    </a:lnTlToBr>
                    <a:lnBlToTr>
                      <a:noFill/>
                    </a:lnBlToTr>
                    <a:noFill/>
                  </a:tcPr>
                </a:tc>
              </a:tr>
              <a:tr h="2214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S</a:t>
                      </a:r>
                    </a:p>
                  </a:txBody>
                  <a:tcPr anchor="ctr" anchorCtr="1" horzOverflow="overflow">
                    <a:lnL cap="flat">
                      <a:noFill/>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Wait too long to act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Tell others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Avoid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Give in &amp; get even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Worry emotionally</a:t>
                      </a:r>
                    </a:p>
                  </a:txBody>
                  <a:tcPr anchor="ctr" anchorCtr="1" horzOverflow="overflow">
                    <a:lnL>
                      <a:noFill/>
                    </a:lnL>
                    <a:lnR w="38100" cap="flat" cmpd="sng" algn="ctr">
                      <a:solidFill>
                        <a:srgbClr val="7BA62B"/>
                      </a:solidFill>
                      <a:prstDash val="solid"/>
                      <a:round/>
                      <a:headEnd type="none" w="med" len="med"/>
                      <a:tailEnd type="none" w="med" len="med"/>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Verbal attack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Talk about everything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“Dump” it &amp; forget 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Overreact emotionally</a:t>
                      </a:r>
                    </a:p>
                  </a:txBody>
                  <a:tcPr anchor="ctr" anchorCtr="1" horzOverflow="overflow">
                    <a:lnL w="38100" cap="flat" cmpd="sng" algn="ctr">
                      <a:solidFill>
                        <a:srgbClr val="7BA62B"/>
                      </a:solidFill>
                      <a:prstDash val="solid"/>
                      <a:round/>
                      <a:headEnd type="none" w="med" len="med"/>
                      <a:tailEnd type="none" w="med" len="med"/>
                    </a:lnL>
                    <a:lnR>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BA62B"/>
                          </a:solidFill>
                          <a:effectLst/>
                          <a:latin typeface="Arial" charset="0"/>
                        </a:rPr>
                        <a:t>P</a:t>
                      </a:r>
                    </a:p>
                  </a:txBody>
                  <a:tcPr anchor="ctr" anchorCtr="1" horzOverflow="overflow">
                    <a:lnL>
                      <a:noFill/>
                    </a:lnL>
                    <a:lnR cap="flat">
                      <a:noFill/>
                    </a:lnR>
                    <a:lnT w="38100" cap="flat" cmpd="sng" algn="ctr">
                      <a:solidFill>
                        <a:srgbClr val="7BA62B"/>
                      </a:solidFill>
                      <a:prstDash val="solid"/>
                      <a:round/>
                      <a:headEnd type="none" w="med" len="med"/>
                      <a:tailEnd type="none" w="med" len="med"/>
                    </a:lnT>
                    <a:lnB cap="flat">
                      <a:noFill/>
                    </a:lnB>
                    <a:lnTlToBr>
                      <a:noFill/>
                    </a:lnTlToBr>
                    <a:lnBlToTr>
                      <a:noFill/>
                    </a:lnBlToTr>
                    <a:noFill/>
                  </a:tcPr>
                </a:tc>
              </a:tr>
            </a:tbl>
          </a:graphicData>
        </a:graphic>
      </p:graphicFrame>
      <p:sp>
        <p:nvSpPr>
          <p:cNvPr id="4" name="Title 3"/>
          <p:cNvSpPr>
            <a:spLocks noGrp="1"/>
          </p:cNvSpPr>
          <p:nvPr>
            <p:ph type="title" idx="4294967295"/>
          </p:nvPr>
        </p:nvSpPr>
        <p:spPr>
          <a:xfrm>
            <a:off x="381000" y="381000"/>
            <a:ext cx="8382000" cy="1143000"/>
          </a:xfrm>
          <a:prstGeom prst="rect">
            <a:avLst/>
          </a:prstGeom>
        </p:spPr>
        <p:txBody>
          <a:bodyPr>
            <a:normAutofit/>
          </a:bodyPr>
          <a:lstStyle/>
          <a:p>
            <a:pPr>
              <a:defRPr/>
            </a:pPr>
            <a:r>
              <a:rPr lang="en-US" sz="3200" dirty="0" smtClean="0"/>
              <a:t>Tension – Reaction Behavior</a:t>
            </a:r>
            <a:endParaRPr lang="en-US" sz="3200" dirty="0"/>
          </a:p>
        </p:txBody>
      </p:sp>
    </p:spTree>
    <p:extLst>
      <p:ext uri="{BB962C8B-B14F-4D97-AF65-F5344CB8AC3E}">
        <p14:creationId xmlns:p14="http://schemas.microsoft.com/office/powerpoint/2010/main" val="415509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8" name="Group 6"/>
          <p:cNvGraphicFramePr>
            <a:graphicFrameLocks noGrp="1"/>
          </p:cNvGraphicFramePr>
          <p:nvPr>
            <p:ph type="body" idx="4294967295"/>
            <p:extLst>
              <p:ext uri="{D42A27DB-BD31-4B8C-83A1-F6EECF244321}">
                <p14:modId xmlns:p14="http://schemas.microsoft.com/office/powerpoint/2010/main" val="2210071175"/>
              </p:ext>
            </p:extLst>
          </p:nvPr>
        </p:nvGraphicFramePr>
        <p:xfrm>
          <a:off x="457200" y="1346994"/>
          <a:ext cx="8229600" cy="4164013"/>
        </p:xfrm>
        <a:graphic>
          <a:graphicData uri="http://schemas.openxmlformats.org/drawingml/2006/table">
            <a:tbl>
              <a:tblPr/>
              <a:tblGrid>
                <a:gridCol w="4114800"/>
                <a:gridCol w="4114800"/>
              </a:tblGrid>
              <a:tr h="20827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better, faster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Capable, competent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Likeable</a:t>
                      </a:r>
                    </a:p>
                  </a:txBody>
                  <a:tcPr anchor="ctr" anchorCtr="1" horzOverflow="overflow">
                    <a:lnL>
                      <a:noFill/>
                    </a:lnL>
                    <a:lnR cap="flat">
                      <a:noFill/>
                    </a:lnR>
                    <a:lnT cap="flat">
                      <a:noFill/>
                    </a:lnT>
                    <a:lnB>
                      <a:noFill/>
                    </a:lnB>
                    <a:lnTlToBr>
                      <a:noFill/>
                    </a:lnTlToBr>
                    <a:lnBlToTr>
                      <a:noFill/>
                    </a:lnBlToTr>
                    <a:noFill/>
                  </a:tcPr>
                </a:tc>
              </a:tr>
              <a:tr h="20812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Tasks</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People</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13314" name="Rectangle 2"/>
          <p:cNvSpPr>
            <a:spLocks noGrp="1" noChangeArrowheads="1"/>
          </p:cNvSpPr>
          <p:nvPr>
            <p:ph type="title" idx="4294967295"/>
          </p:nvPr>
        </p:nvSpPr>
        <p:spPr>
          <a:xfrm>
            <a:off x="381000" y="381000"/>
            <a:ext cx="8382000" cy="1143000"/>
          </a:xfrm>
          <a:prstGeom prst="rect">
            <a:avLst/>
          </a:prstGeom>
        </p:spPr>
        <p:txBody>
          <a:bodyPr/>
          <a:lstStyle/>
          <a:p>
            <a:pPr>
              <a:defRPr/>
            </a:pPr>
            <a:r>
              <a:rPr lang="en-US" sz="4000" dirty="0"/>
              <a:t>Tasks </a:t>
            </a:r>
            <a:r>
              <a:rPr lang="en-US" sz="4000" cap="none" dirty="0" smtClean="0"/>
              <a:t>vs.</a:t>
            </a:r>
            <a:r>
              <a:rPr lang="en-US" sz="4000" dirty="0" smtClean="0"/>
              <a:t> </a:t>
            </a:r>
            <a:r>
              <a:rPr lang="en-US" sz="4000" dirty="0"/>
              <a:t>People</a:t>
            </a:r>
          </a:p>
        </p:txBody>
      </p:sp>
      <p:pic>
        <p:nvPicPr>
          <p:cNvPr id="12296" name="Picture 4" descr="bs00385_"/>
          <p:cNvPicPr>
            <a:picLocks noChangeAspect="1" noChangeArrowheads="1"/>
          </p:cNvPicPr>
          <p:nvPr/>
        </p:nvPicPr>
        <p:blipFill>
          <a:blip r:embed="rId3"/>
          <a:srcRect/>
          <a:stretch>
            <a:fillRect/>
          </a:stretch>
        </p:blipFill>
        <p:spPr bwMode="auto">
          <a:xfrm>
            <a:off x="2819400" y="2453060"/>
            <a:ext cx="3200400" cy="2514600"/>
          </a:xfrm>
          <a:prstGeom prst="rect">
            <a:avLst/>
          </a:prstGeom>
          <a:noFill/>
          <a:ln w="9525">
            <a:noFill/>
            <a:miter lim="800000"/>
            <a:headEnd/>
            <a:tailEnd/>
          </a:ln>
        </p:spPr>
      </p:pic>
    </p:spTree>
    <p:extLst>
      <p:ext uri="{BB962C8B-B14F-4D97-AF65-F5344CB8AC3E}">
        <p14:creationId xmlns:p14="http://schemas.microsoft.com/office/powerpoint/2010/main" val="39265312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9214" y="985838"/>
            <a:ext cx="7505573" cy="4886325"/>
            <a:chOff x="823913" y="1034523"/>
            <a:chExt cx="7505573" cy="4886325"/>
          </a:xfrm>
        </p:grpSpPr>
        <p:sp>
          <p:nvSpPr>
            <p:cNvPr id="95244" name="Line 12"/>
            <p:cNvSpPr>
              <a:spLocks noChangeShapeType="1"/>
            </p:cNvSpPr>
            <p:nvPr/>
          </p:nvSpPr>
          <p:spPr bwMode="auto">
            <a:xfrm flipV="1">
              <a:off x="3016250" y="1882248"/>
              <a:ext cx="3200400" cy="3200400"/>
            </a:xfrm>
            <a:prstGeom prst="line">
              <a:avLst/>
            </a:prstGeom>
            <a:noFill/>
            <a:ln w="57150">
              <a:solidFill>
                <a:srgbClr val="FF0000"/>
              </a:solidFill>
              <a:round/>
              <a:headEnd type="triangle" w="lg" len="lg"/>
              <a:tailEnd type="triangle" w="lg" len="lg"/>
            </a:ln>
            <a:effectLst/>
          </p:spPr>
          <p:txBody>
            <a:bodyPr wrap="none" anchor="ctr"/>
            <a:lstStyle/>
            <a:p>
              <a:pPr>
                <a:defRPr/>
              </a:pPr>
              <a:endParaRPr lang="en-US">
                <a:ln w="38100">
                  <a:solidFill>
                    <a:schemeClr val="tx1"/>
                  </a:solidFill>
                </a:ln>
              </a:endParaRPr>
            </a:p>
          </p:txBody>
        </p:sp>
        <p:sp>
          <p:nvSpPr>
            <p:cNvPr id="95246" name="Line 14"/>
            <p:cNvSpPr>
              <a:spLocks noChangeShapeType="1"/>
            </p:cNvSpPr>
            <p:nvPr/>
          </p:nvSpPr>
          <p:spPr bwMode="auto">
            <a:xfrm flipH="1" flipV="1">
              <a:off x="2833688" y="1882248"/>
              <a:ext cx="3200400" cy="3200400"/>
            </a:xfrm>
            <a:prstGeom prst="line">
              <a:avLst/>
            </a:prstGeom>
            <a:noFill/>
            <a:ln w="57150">
              <a:solidFill>
                <a:srgbClr val="FF0000"/>
              </a:solidFill>
              <a:round/>
              <a:headEnd type="triangle" w="lg" len="lg"/>
              <a:tailEnd type="triangle" w="lg" len="lg"/>
            </a:ln>
            <a:effectLst/>
          </p:spPr>
          <p:txBody>
            <a:bodyPr wrap="none" anchor="ctr"/>
            <a:lstStyle/>
            <a:p>
              <a:pPr>
                <a:defRPr/>
              </a:pPr>
              <a:endParaRPr lang="en-US">
                <a:ln w="38100">
                  <a:solidFill>
                    <a:schemeClr val="tx1"/>
                  </a:solidFill>
                </a:ln>
              </a:endParaRPr>
            </a:p>
          </p:txBody>
        </p:sp>
        <p:sp>
          <p:nvSpPr>
            <p:cNvPr id="75780" name="AutoShape 3"/>
            <p:cNvSpPr>
              <a:spLocks noChangeArrowheads="1"/>
            </p:cNvSpPr>
            <p:nvPr/>
          </p:nvSpPr>
          <p:spPr bwMode="auto">
            <a:xfrm>
              <a:off x="2316163" y="1593323"/>
              <a:ext cx="4419600" cy="3886200"/>
            </a:xfrm>
            <a:custGeom>
              <a:avLst/>
              <a:gdLst>
                <a:gd name="T0" fmla="*/ 4419600 w 21600"/>
                <a:gd name="T1" fmla="*/ 1943100 h 21600"/>
                <a:gd name="T2" fmla="*/ 2209800 w 21600"/>
                <a:gd name="T3" fmla="*/ 3886200 h 21600"/>
                <a:gd name="T4" fmla="*/ 0 w 21600"/>
                <a:gd name="T5" fmla="*/ 1943100 h 21600"/>
                <a:gd name="T6" fmla="*/ 2209800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E7F3D1"/>
            </a:solidFill>
            <a:ln w="57150">
              <a:solidFill>
                <a:srgbClr val="7BA62B"/>
              </a:solidFill>
              <a:miter lim="800000"/>
              <a:headEnd/>
              <a:tailEnd/>
            </a:ln>
          </p:spPr>
          <p:txBody>
            <a:bodyPr wrap="none" anchor="ctr"/>
            <a:lstStyle/>
            <a:p>
              <a:endParaRPr lang="en-US"/>
            </a:p>
          </p:txBody>
        </p:sp>
        <p:sp>
          <p:nvSpPr>
            <p:cNvPr id="75781" name="Text Box 4"/>
            <p:cNvSpPr txBox="1">
              <a:spLocks noChangeArrowheads="1"/>
            </p:cNvSpPr>
            <p:nvPr/>
          </p:nvSpPr>
          <p:spPr bwMode="auto">
            <a:xfrm>
              <a:off x="3016250" y="3244323"/>
              <a:ext cx="1201738" cy="457200"/>
            </a:xfrm>
            <a:prstGeom prst="rect">
              <a:avLst/>
            </a:prstGeom>
            <a:noFill/>
            <a:ln w="9525">
              <a:noFill/>
              <a:miter lim="800000"/>
              <a:headEnd/>
              <a:tailEnd/>
            </a:ln>
          </p:spPr>
          <p:txBody>
            <a:bodyPr wrap="none">
              <a:spAutoFit/>
            </a:bodyPr>
            <a:lstStyle/>
            <a:p>
              <a:pPr algn="ctr"/>
              <a:r>
                <a:rPr lang="en-US" sz="2400"/>
                <a:t>Results</a:t>
              </a:r>
            </a:p>
          </p:txBody>
        </p:sp>
        <p:sp>
          <p:nvSpPr>
            <p:cNvPr id="75782" name="Text Box 5"/>
            <p:cNvSpPr txBox="1">
              <a:spLocks noChangeArrowheads="1"/>
            </p:cNvSpPr>
            <p:nvPr/>
          </p:nvSpPr>
          <p:spPr bwMode="auto">
            <a:xfrm>
              <a:off x="4768850" y="3244323"/>
              <a:ext cx="1201738" cy="457200"/>
            </a:xfrm>
            <a:prstGeom prst="rect">
              <a:avLst/>
            </a:prstGeom>
            <a:noFill/>
            <a:ln w="9525">
              <a:noFill/>
              <a:miter lim="800000"/>
              <a:headEnd/>
              <a:tailEnd/>
            </a:ln>
          </p:spPr>
          <p:txBody>
            <a:bodyPr wrap="none">
              <a:spAutoFit/>
            </a:bodyPr>
            <a:lstStyle/>
            <a:p>
              <a:pPr algn="ctr"/>
              <a:r>
                <a:rPr lang="en-US" sz="2400"/>
                <a:t>Results</a:t>
              </a:r>
            </a:p>
          </p:txBody>
        </p:sp>
        <p:sp>
          <p:nvSpPr>
            <p:cNvPr id="75783" name="Text Box 6"/>
            <p:cNvSpPr txBox="1">
              <a:spLocks noChangeArrowheads="1"/>
            </p:cNvSpPr>
            <p:nvPr/>
          </p:nvSpPr>
          <p:spPr bwMode="auto">
            <a:xfrm rot="-5400000">
              <a:off x="3771106" y="4202380"/>
              <a:ext cx="1455737" cy="457200"/>
            </a:xfrm>
            <a:prstGeom prst="rect">
              <a:avLst/>
            </a:prstGeom>
            <a:noFill/>
            <a:ln w="9525">
              <a:noFill/>
              <a:miter lim="800000"/>
              <a:headEnd/>
              <a:tailEnd/>
            </a:ln>
          </p:spPr>
          <p:txBody>
            <a:bodyPr wrap="none">
              <a:spAutoFit/>
            </a:bodyPr>
            <a:lstStyle/>
            <a:p>
              <a:pPr algn="ctr"/>
              <a:r>
                <a:rPr lang="en-US" sz="2400"/>
                <a:t>Emotions</a:t>
              </a:r>
            </a:p>
          </p:txBody>
        </p:sp>
        <p:sp>
          <p:nvSpPr>
            <p:cNvPr id="75784" name="Text Box 7"/>
            <p:cNvSpPr txBox="1">
              <a:spLocks noChangeArrowheads="1"/>
            </p:cNvSpPr>
            <p:nvPr/>
          </p:nvSpPr>
          <p:spPr bwMode="auto">
            <a:xfrm rot="-5400000">
              <a:off x="3771106" y="2525980"/>
              <a:ext cx="1455737" cy="457200"/>
            </a:xfrm>
            <a:prstGeom prst="rect">
              <a:avLst/>
            </a:prstGeom>
            <a:noFill/>
            <a:ln w="9525">
              <a:noFill/>
              <a:miter lim="800000"/>
              <a:headEnd/>
              <a:tailEnd/>
            </a:ln>
          </p:spPr>
          <p:txBody>
            <a:bodyPr wrap="none">
              <a:spAutoFit/>
            </a:bodyPr>
            <a:lstStyle/>
            <a:p>
              <a:pPr algn="ctr"/>
              <a:r>
                <a:rPr lang="en-US" sz="2400"/>
                <a:t>Emotions</a:t>
              </a:r>
            </a:p>
          </p:txBody>
        </p:sp>
        <p:sp>
          <p:nvSpPr>
            <p:cNvPr id="75785" name="Text Box 8"/>
            <p:cNvSpPr txBox="1">
              <a:spLocks noChangeArrowheads="1"/>
            </p:cNvSpPr>
            <p:nvPr/>
          </p:nvSpPr>
          <p:spPr bwMode="auto">
            <a:xfrm>
              <a:off x="3659188" y="1034523"/>
              <a:ext cx="1576387" cy="457200"/>
            </a:xfrm>
            <a:prstGeom prst="rect">
              <a:avLst/>
            </a:prstGeom>
            <a:noFill/>
            <a:ln w="9525">
              <a:noFill/>
              <a:miter lim="800000"/>
              <a:headEnd/>
              <a:tailEnd/>
            </a:ln>
          </p:spPr>
          <p:txBody>
            <a:bodyPr wrap="none">
              <a:spAutoFit/>
            </a:bodyPr>
            <a:lstStyle/>
            <a:p>
              <a:pPr algn="ctr"/>
              <a:r>
                <a:rPr lang="en-US" sz="2400"/>
                <a:t>Controlled</a:t>
              </a:r>
            </a:p>
          </p:txBody>
        </p:sp>
        <p:sp>
          <p:nvSpPr>
            <p:cNvPr id="75786" name="Text Box 9"/>
            <p:cNvSpPr txBox="1">
              <a:spLocks noChangeArrowheads="1"/>
            </p:cNvSpPr>
            <p:nvPr/>
          </p:nvSpPr>
          <p:spPr bwMode="auto">
            <a:xfrm>
              <a:off x="3600450" y="5463648"/>
              <a:ext cx="1779588" cy="457200"/>
            </a:xfrm>
            <a:prstGeom prst="rect">
              <a:avLst/>
            </a:prstGeom>
            <a:noFill/>
            <a:ln w="9525">
              <a:noFill/>
              <a:miter lim="800000"/>
              <a:headEnd/>
              <a:tailEnd/>
            </a:ln>
          </p:spPr>
          <p:txBody>
            <a:bodyPr wrap="none">
              <a:spAutoFit/>
            </a:bodyPr>
            <a:lstStyle/>
            <a:p>
              <a:pPr algn="ctr"/>
              <a:r>
                <a:rPr lang="en-US" sz="2400"/>
                <a:t>Responsive</a:t>
              </a:r>
            </a:p>
          </p:txBody>
        </p:sp>
        <p:sp>
          <p:nvSpPr>
            <p:cNvPr id="75787" name="Text Box 10"/>
            <p:cNvSpPr txBox="1">
              <a:spLocks noChangeArrowheads="1"/>
            </p:cNvSpPr>
            <p:nvPr/>
          </p:nvSpPr>
          <p:spPr bwMode="auto">
            <a:xfrm>
              <a:off x="919163" y="3244323"/>
              <a:ext cx="1285875" cy="457200"/>
            </a:xfrm>
            <a:prstGeom prst="rect">
              <a:avLst/>
            </a:prstGeom>
            <a:noFill/>
            <a:ln w="9525">
              <a:noFill/>
              <a:miter lim="800000"/>
              <a:headEnd/>
              <a:tailEnd/>
            </a:ln>
          </p:spPr>
          <p:txBody>
            <a:bodyPr wrap="none">
              <a:spAutoFit/>
            </a:bodyPr>
            <a:lstStyle/>
            <a:p>
              <a:pPr algn="ctr"/>
              <a:r>
                <a:rPr lang="en-US" sz="2400"/>
                <a:t>Process</a:t>
              </a:r>
            </a:p>
          </p:txBody>
        </p:sp>
        <p:sp>
          <p:nvSpPr>
            <p:cNvPr id="75788" name="Text Box 11"/>
            <p:cNvSpPr txBox="1">
              <a:spLocks noChangeArrowheads="1"/>
            </p:cNvSpPr>
            <p:nvPr/>
          </p:nvSpPr>
          <p:spPr bwMode="auto">
            <a:xfrm>
              <a:off x="6778625" y="3244323"/>
              <a:ext cx="1541463" cy="457200"/>
            </a:xfrm>
            <a:prstGeom prst="rect">
              <a:avLst/>
            </a:prstGeom>
            <a:noFill/>
            <a:ln w="9525">
              <a:noFill/>
              <a:miter lim="800000"/>
              <a:headEnd/>
              <a:tailEnd/>
            </a:ln>
          </p:spPr>
          <p:txBody>
            <a:bodyPr wrap="none">
              <a:spAutoFit/>
            </a:bodyPr>
            <a:lstStyle/>
            <a:p>
              <a:pPr algn="ctr"/>
              <a:r>
                <a:rPr lang="en-US" sz="2400"/>
                <a:t>Expedient</a:t>
              </a:r>
            </a:p>
          </p:txBody>
        </p:sp>
        <p:sp>
          <p:nvSpPr>
            <p:cNvPr id="75789" name="Text Box 15"/>
            <p:cNvSpPr txBox="1">
              <a:spLocks noChangeArrowheads="1"/>
            </p:cNvSpPr>
            <p:nvPr/>
          </p:nvSpPr>
          <p:spPr bwMode="auto">
            <a:xfrm>
              <a:off x="5723067" y="1334561"/>
              <a:ext cx="2606419" cy="461665"/>
            </a:xfrm>
            <a:prstGeom prst="rect">
              <a:avLst/>
            </a:prstGeom>
            <a:noFill/>
            <a:ln w="9525">
              <a:noFill/>
              <a:miter lim="800000"/>
              <a:headEnd/>
              <a:tailEnd/>
            </a:ln>
          </p:spPr>
          <p:txBody>
            <a:bodyPr wrap="none">
              <a:spAutoFit/>
            </a:bodyPr>
            <a:lstStyle/>
            <a:p>
              <a:pPr algn="ctr"/>
              <a:r>
                <a:rPr lang="en-US" sz="2400" b="1" dirty="0" smtClean="0">
                  <a:solidFill>
                    <a:srgbClr val="CC3300"/>
                  </a:solidFill>
                </a:rPr>
                <a:t>TAKE CONTROL</a:t>
              </a:r>
              <a:endParaRPr lang="en-US" sz="2400" b="1" dirty="0">
                <a:solidFill>
                  <a:srgbClr val="CC3300"/>
                </a:solidFill>
              </a:endParaRPr>
            </a:p>
          </p:txBody>
        </p:sp>
        <p:sp>
          <p:nvSpPr>
            <p:cNvPr id="75790" name="Text Box 16"/>
            <p:cNvSpPr txBox="1">
              <a:spLocks noChangeArrowheads="1"/>
            </p:cNvSpPr>
            <p:nvPr/>
          </p:nvSpPr>
          <p:spPr bwMode="auto">
            <a:xfrm>
              <a:off x="6121400" y="5030261"/>
              <a:ext cx="2030413" cy="822325"/>
            </a:xfrm>
            <a:prstGeom prst="rect">
              <a:avLst/>
            </a:prstGeom>
            <a:noFill/>
            <a:ln w="9525">
              <a:noFill/>
              <a:miter lim="800000"/>
              <a:headEnd/>
              <a:tailEnd/>
            </a:ln>
          </p:spPr>
          <p:txBody>
            <a:bodyPr wrap="none">
              <a:spAutoFit/>
            </a:bodyPr>
            <a:lstStyle/>
            <a:p>
              <a:pPr algn="ctr"/>
              <a:r>
                <a:rPr lang="en-US" sz="2400" b="1">
                  <a:solidFill>
                    <a:srgbClr val="CC3300"/>
                  </a:solidFill>
                </a:rPr>
                <a:t>ATTACK</a:t>
              </a:r>
            </a:p>
            <a:p>
              <a:pPr algn="ctr"/>
              <a:r>
                <a:rPr lang="en-US" sz="2400" b="1">
                  <a:solidFill>
                    <a:srgbClr val="CC3300"/>
                  </a:solidFill>
                </a:rPr>
                <a:t>(VERBALLY)</a:t>
              </a:r>
            </a:p>
          </p:txBody>
        </p:sp>
        <p:sp>
          <p:nvSpPr>
            <p:cNvPr id="75791" name="Text Box 17"/>
            <p:cNvSpPr txBox="1">
              <a:spLocks noChangeArrowheads="1"/>
            </p:cNvSpPr>
            <p:nvPr/>
          </p:nvSpPr>
          <p:spPr bwMode="auto">
            <a:xfrm>
              <a:off x="823913" y="4996923"/>
              <a:ext cx="1997075" cy="457200"/>
            </a:xfrm>
            <a:prstGeom prst="rect">
              <a:avLst/>
            </a:prstGeom>
            <a:noFill/>
            <a:ln w="9525">
              <a:noFill/>
              <a:miter lim="800000"/>
              <a:headEnd/>
              <a:tailEnd/>
            </a:ln>
          </p:spPr>
          <p:txBody>
            <a:bodyPr wrap="none">
              <a:spAutoFit/>
            </a:bodyPr>
            <a:lstStyle/>
            <a:p>
              <a:pPr algn="ctr"/>
              <a:r>
                <a:rPr lang="en-US" sz="2400" b="1">
                  <a:solidFill>
                    <a:srgbClr val="CC3300"/>
                  </a:solidFill>
                </a:rPr>
                <a:t>ACQUIESCE</a:t>
              </a:r>
            </a:p>
          </p:txBody>
        </p:sp>
        <p:sp>
          <p:nvSpPr>
            <p:cNvPr id="75792" name="Text Box 18"/>
            <p:cNvSpPr txBox="1">
              <a:spLocks noChangeArrowheads="1"/>
            </p:cNvSpPr>
            <p:nvPr/>
          </p:nvSpPr>
          <p:spPr bwMode="auto">
            <a:xfrm>
              <a:off x="887413" y="1415523"/>
              <a:ext cx="1911350" cy="457200"/>
            </a:xfrm>
            <a:prstGeom prst="rect">
              <a:avLst/>
            </a:prstGeom>
            <a:noFill/>
            <a:ln w="9525">
              <a:noFill/>
              <a:miter lim="800000"/>
              <a:headEnd/>
              <a:tailEnd/>
            </a:ln>
          </p:spPr>
          <p:txBody>
            <a:bodyPr wrap="none">
              <a:spAutoFit/>
            </a:bodyPr>
            <a:lstStyle/>
            <a:p>
              <a:pPr algn="ctr"/>
              <a:r>
                <a:rPr lang="en-US" sz="2400" b="1">
                  <a:solidFill>
                    <a:srgbClr val="CC3300"/>
                  </a:solidFill>
                </a:rPr>
                <a:t>WITHDRAW</a:t>
              </a:r>
            </a:p>
          </p:txBody>
        </p:sp>
      </p:grpSp>
      <p:sp>
        <p:nvSpPr>
          <p:cNvPr id="20" name="Title 19"/>
          <p:cNvSpPr>
            <a:spLocks noGrp="1"/>
          </p:cNvSpPr>
          <p:nvPr>
            <p:ph type="title" idx="4294967295"/>
          </p:nvPr>
        </p:nvSpPr>
        <p:spPr>
          <a:xfrm>
            <a:off x="110331" y="152400"/>
            <a:ext cx="8923338" cy="1143000"/>
          </a:xfrm>
          <a:prstGeom prst="rect">
            <a:avLst/>
          </a:prstGeom>
        </p:spPr>
        <p:txBody>
          <a:bodyPr>
            <a:normAutofit/>
          </a:bodyPr>
          <a:lstStyle/>
          <a:p>
            <a:pPr>
              <a:defRPr/>
            </a:pPr>
            <a:r>
              <a:rPr lang="en-US" sz="3200" dirty="0" smtClean="0"/>
              <a:t>Initial Reactions to Tension &amp; Stress</a:t>
            </a:r>
            <a:endParaRPr lang="en-US" sz="3200" dirty="0"/>
          </a:p>
        </p:txBody>
      </p:sp>
    </p:spTree>
    <p:extLst>
      <p:ext uri="{BB962C8B-B14F-4D97-AF65-F5344CB8AC3E}">
        <p14:creationId xmlns:p14="http://schemas.microsoft.com/office/powerpoint/2010/main" val="1614856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9871046"/>
              </p:ext>
            </p:extLst>
          </p:nvPr>
        </p:nvGraphicFramePr>
        <p:xfrm>
          <a:off x="1508760" y="1051560"/>
          <a:ext cx="6126480" cy="4754880"/>
        </p:xfrm>
        <a:graphic>
          <a:graphicData uri="http://schemas.openxmlformats.org/drawingml/2006/table">
            <a:tbl>
              <a:tblPr>
                <a:tableStyleId>{2D5ABB26-0587-4C30-8999-92F81FD0307C}</a:tableStyleId>
              </a:tblPr>
              <a:tblGrid>
                <a:gridCol w="1371600"/>
                <a:gridCol w="1371600"/>
                <a:gridCol w="640080"/>
                <a:gridCol w="1371600"/>
                <a:gridCol w="1371600"/>
              </a:tblGrid>
              <a:tr h="1097280">
                <a:tc>
                  <a:txBody>
                    <a:bodyPr/>
                    <a:lstStyle/>
                    <a:p>
                      <a:pPr algn="ctr"/>
                      <a:r>
                        <a:rPr lang="en-US" b="1" dirty="0" smtClean="0"/>
                        <a:t>A</a:t>
                      </a:r>
                    </a:p>
                    <a:p>
                      <a:pPr algn="ctr"/>
                      <a:r>
                        <a:rPr lang="en-US" b="1" dirty="0" smtClean="0"/>
                        <a:t>Integrity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D921">
                        <a:alpha val="50196"/>
                      </a:srgbClr>
                    </a:solidFill>
                  </a:tcPr>
                </a:tc>
                <a:tc>
                  <a:txBody>
                    <a:bodyPr/>
                    <a:lstStyle/>
                    <a:p>
                      <a:pPr algn="ctr"/>
                      <a:r>
                        <a:rPr lang="en-US" dirty="0" smtClean="0"/>
                        <a:t>Take Control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t>Withdraw</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C</a:t>
                      </a:r>
                    </a:p>
                    <a:p>
                      <a:pPr algn="ctr"/>
                      <a:r>
                        <a:rPr lang="en-US" b="1" dirty="0" smtClean="0"/>
                        <a:t>Respect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D921">
                        <a:alpha val="50196"/>
                      </a:srgbClr>
                    </a:solidFill>
                  </a:tcPr>
                </a:tc>
              </a:tr>
              <a:tr h="1097280">
                <a:tc>
                  <a:txBody>
                    <a:bodyPr/>
                    <a:lstStyle/>
                    <a:p>
                      <a:pPr algn="ctr"/>
                      <a:r>
                        <a:rPr lang="en-US" dirty="0" smtClean="0"/>
                        <a:t>Acquiesce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Attack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t>Acquiesce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Attack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pPr algn="ctr"/>
                      <a:endParaRPr lang="en-US"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7280">
                <a:tc>
                  <a:txBody>
                    <a:bodyPr/>
                    <a:lstStyle/>
                    <a:p>
                      <a:pPr algn="ctr"/>
                      <a:r>
                        <a:rPr lang="en-US" dirty="0" smtClean="0"/>
                        <a:t>Withdraw</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Take Control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t>Withdraw</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Take Control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7280">
                <a:tc>
                  <a:txBody>
                    <a:bodyPr/>
                    <a:lstStyle/>
                    <a:p>
                      <a:pPr algn="ctr"/>
                      <a:r>
                        <a:rPr lang="en-US" b="1" dirty="0" smtClean="0"/>
                        <a:t>S</a:t>
                      </a:r>
                    </a:p>
                    <a:p>
                      <a:pPr algn="ctr"/>
                      <a:r>
                        <a:rPr lang="en-US" b="1" dirty="0" smtClean="0"/>
                        <a:t>Loyalty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D921">
                        <a:alpha val="50196"/>
                      </a:srgbClr>
                    </a:solidFill>
                  </a:tcPr>
                </a:tc>
                <a:tc>
                  <a:txBody>
                    <a:bodyPr/>
                    <a:lstStyle/>
                    <a:p>
                      <a:pPr algn="ctr"/>
                      <a:r>
                        <a:rPr lang="en-US" dirty="0" smtClean="0"/>
                        <a:t>Attack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t>Acquiesce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P</a:t>
                      </a:r>
                    </a:p>
                    <a:p>
                      <a:pPr algn="ctr"/>
                      <a:r>
                        <a:rPr lang="en-US" b="1" dirty="0" smtClean="0"/>
                        <a:t>Trust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D921">
                        <a:alpha val="49020"/>
                      </a:srgbClr>
                    </a:solidFill>
                  </a:tcPr>
                </a:tc>
              </a:tr>
            </a:tbl>
          </a:graphicData>
        </a:graphic>
      </p:graphicFrame>
      <p:sp>
        <p:nvSpPr>
          <p:cNvPr id="96258" name="Rectangle 2"/>
          <p:cNvSpPr>
            <a:spLocks noGrp="1" noChangeArrowheads="1"/>
          </p:cNvSpPr>
          <p:nvPr>
            <p:ph type="title" idx="4294967295"/>
          </p:nvPr>
        </p:nvSpPr>
        <p:spPr>
          <a:xfrm>
            <a:off x="1002506" y="122832"/>
            <a:ext cx="7138988" cy="736979"/>
          </a:xfrm>
          <a:prstGeom prst="rect">
            <a:avLst/>
          </a:prstGeom>
        </p:spPr>
        <p:txBody>
          <a:bodyPr/>
          <a:lstStyle/>
          <a:p>
            <a:pPr>
              <a:defRPr/>
            </a:pPr>
            <a:r>
              <a:rPr lang="en-US" sz="3200" dirty="0"/>
              <a:t>Continual Need Deprivation</a:t>
            </a:r>
          </a:p>
        </p:txBody>
      </p:sp>
      <p:sp>
        <p:nvSpPr>
          <p:cNvPr id="76806" name="Text Box 6"/>
          <p:cNvSpPr txBox="1">
            <a:spLocks noChangeArrowheads="1"/>
          </p:cNvSpPr>
          <p:nvPr/>
        </p:nvSpPr>
        <p:spPr bwMode="auto">
          <a:xfrm>
            <a:off x="395288" y="939800"/>
            <a:ext cx="1554162" cy="457200"/>
          </a:xfrm>
          <a:prstGeom prst="rect">
            <a:avLst/>
          </a:prstGeom>
          <a:solidFill>
            <a:srgbClr val="8BB2D9">
              <a:alpha val="63137"/>
            </a:srgbClr>
          </a:solidFill>
          <a:ln w="9525">
            <a:noFill/>
            <a:miter lim="800000"/>
            <a:headEnd/>
            <a:tailEnd/>
          </a:ln>
        </p:spPr>
        <p:txBody>
          <a:bodyPr wrap="none">
            <a:spAutoFit/>
          </a:bodyPr>
          <a:lstStyle/>
          <a:p>
            <a:pPr algn="ctr"/>
            <a:r>
              <a:rPr lang="en-US" sz="2400" b="1" dirty="0"/>
              <a:t>Withdraw</a:t>
            </a:r>
          </a:p>
        </p:txBody>
      </p:sp>
      <p:sp>
        <p:nvSpPr>
          <p:cNvPr id="76814" name="Text Box 14"/>
          <p:cNvSpPr txBox="1">
            <a:spLocks noChangeArrowheads="1"/>
          </p:cNvSpPr>
          <p:nvPr/>
        </p:nvSpPr>
        <p:spPr bwMode="auto">
          <a:xfrm>
            <a:off x="7426367" y="752901"/>
            <a:ext cx="1239961" cy="830997"/>
          </a:xfrm>
          <a:prstGeom prst="rect">
            <a:avLst/>
          </a:prstGeom>
          <a:solidFill>
            <a:srgbClr val="8BB2D9">
              <a:alpha val="63137"/>
            </a:srgbClr>
          </a:solidFill>
          <a:ln w="9525">
            <a:noFill/>
            <a:miter lim="800000"/>
            <a:headEnd/>
            <a:tailEnd/>
          </a:ln>
        </p:spPr>
        <p:txBody>
          <a:bodyPr wrap="square">
            <a:spAutoFit/>
          </a:bodyPr>
          <a:lstStyle/>
          <a:p>
            <a:pPr algn="ctr"/>
            <a:r>
              <a:rPr lang="en-US" sz="2400" b="1" dirty="0" smtClean="0"/>
              <a:t>Take Control</a:t>
            </a:r>
            <a:endParaRPr lang="en-US" sz="2400" b="1" dirty="0"/>
          </a:p>
        </p:txBody>
      </p:sp>
      <p:sp>
        <p:nvSpPr>
          <p:cNvPr id="76823" name="Text Box 23"/>
          <p:cNvSpPr txBox="1">
            <a:spLocks noChangeArrowheads="1"/>
          </p:cNvSpPr>
          <p:nvPr/>
        </p:nvSpPr>
        <p:spPr bwMode="auto">
          <a:xfrm>
            <a:off x="317499" y="5545587"/>
            <a:ext cx="1709737" cy="457200"/>
          </a:xfrm>
          <a:prstGeom prst="rect">
            <a:avLst/>
          </a:prstGeom>
          <a:solidFill>
            <a:srgbClr val="8BB2D9">
              <a:alpha val="63137"/>
            </a:srgbClr>
          </a:solidFill>
          <a:ln w="9525">
            <a:noFill/>
            <a:miter lim="800000"/>
            <a:headEnd/>
            <a:tailEnd/>
          </a:ln>
        </p:spPr>
        <p:txBody>
          <a:bodyPr wrap="none">
            <a:spAutoFit/>
          </a:bodyPr>
          <a:lstStyle/>
          <a:p>
            <a:pPr algn="ctr"/>
            <a:r>
              <a:rPr lang="en-US" sz="2400" b="1" dirty="0"/>
              <a:t>Acquiesce</a:t>
            </a:r>
          </a:p>
        </p:txBody>
      </p:sp>
      <p:sp>
        <p:nvSpPr>
          <p:cNvPr id="76829" name="Text Box 29"/>
          <p:cNvSpPr txBox="1">
            <a:spLocks noChangeArrowheads="1"/>
          </p:cNvSpPr>
          <p:nvPr/>
        </p:nvSpPr>
        <p:spPr bwMode="auto">
          <a:xfrm>
            <a:off x="7426367" y="5627475"/>
            <a:ext cx="1117600" cy="457200"/>
          </a:xfrm>
          <a:prstGeom prst="rect">
            <a:avLst/>
          </a:prstGeom>
          <a:solidFill>
            <a:srgbClr val="8BB2D9">
              <a:alpha val="63137"/>
            </a:srgbClr>
          </a:solidFill>
          <a:ln w="9525">
            <a:noFill/>
            <a:miter lim="800000"/>
            <a:headEnd/>
            <a:tailEnd/>
          </a:ln>
        </p:spPr>
        <p:txBody>
          <a:bodyPr wrap="none">
            <a:spAutoFit/>
          </a:bodyPr>
          <a:lstStyle/>
          <a:p>
            <a:pPr algn="ctr"/>
            <a:r>
              <a:rPr lang="en-US" sz="2400" b="1"/>
              <a:t>Attack</a:t>
            </a:r>
          </a:p>
        </p:txBody>
      </p:sp>
      <p:grpSp>
        <p:nvGrpSpPr>
          <p:cNvPr id="3" name="Group 2"/>
          <p:cNvGrpSpPr/>
          <p:nvPr/>
        </p:nvGrpSpPr>
        <p:grpSpPr>
          <a:xfrm>
            <a:off x="5949025" y="1872325"/>
            <a:ext cx="609600" cy="609600"/>
            <a:chOff x="6030913" y="1954213"/>
            <a:chExt cx="609600" cy="609600"/>
          </a:xfrm>
        </p:grpSpPr>
        <p:sp>
          <p:nvSpPr>
            <p:cNvPr id="76835" name="Line 35"/>
            <p:cNvSpPr>
              <a:spLocks noChangeShapeType="1"/>
            </p:cNvSpPr>
            <p:nvPr/>
          </p:nvSpPr>
          <p:spPr bwMode="auto">
            <a:xfrm flipH="1">
              <a:off x="6030913" y="1954213"/>
              <a:ext cx="609600" cy="609600"/>
            </a:xfrm>
            <a:prstGeom prst="line">
              <a:avLst/>
            </a:prstGeom>
            <a:noFill/>
            <a:ln w="38100">
              <a:solidFill>
                <a:srgbClr val="FF0000"/>
              </a:solidFill>
              <a:round/>
              <a:headEnd/>
              <a:tailEnd type="triangle" w="med" len="med"/>
            </a:ln>
          </p:spPr>
          <p:txBody>
            <a:bodyPr wrap="none" anchor="ctr"/>
            <a:lstStyle/>
            <a:p>
              <a:endParaRPr lang="en-US"/>
            </a:p>
          </p:txBody>
        </p:sp>
        <p:sp>
          <p:nvSpPr>
            <p:cNvPr id="76836" name="Line 36"/>
            <p:cNvSpPr>
              <a:spLocks noChangeShapeType="1"/>
            </p:cNvSpPr>
            <p:nvPr/>
          </p:nvSpPr>
          <p:spPr bwMode="auto">
            <a:xfrm>
              <a:off x="6640513" y="1954213"/>
              <a:ext cx="0" cy="533400"/>
            </a:xfrm>
            <a:prstGeom prst="line">
              <a:avLst/>
            </a:prstGeom>
            <a:noFill/>
            <a:ln w="38100">
              <a:solidFill>
                <a:srgbClr val="FF0000"/>
              </a:solidFill>
              <a:round/>
              <a:headEnd/>
              <a:tailEnd type="triangle" w="med" len="med"/>
            </a:ln>
          </p:spPr>
          <p:txBody>
            <a:bodyPr wrap="none" anchor="ctr"/>
            <a:lstStyle/>
            <a:p>
              <a:endParaRPr lang="en-US"/>
            </a:p>
          </p:txBody>
        </p:sp>
        <p:sp>
          <p:nvSpPr>
            <p:cNvPr id="76837" name="Line 37"/>
            <p:cNvSpPr>
              <a:spLocks noChangeShapeType="1"/>
            </p:cNvSpPr>
            <p:nvPr/>
          </p:nvSpPr>
          <p:spPr bwMode="auto">
            <a:xfrm flipH="1">
              <a:off x="6030913" y="1954213"/>
              <a:ext cx="609600" cy="0"/>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4" name="Group 3"/>
          <p:cNvGrpSpPr/>
          <p:nvPr/>
        </p:nvGrpSpPr>
        <p:grpSpPr>
          <a:xfrm>
            <a:off x="2601913" y="1885973"/>
            <a:ext cx="609600" cy="609600"/>
            <a:chOff x="2601913" y="1954213"/>
            <a:chExt cx="609600" cy="609600"/>
          </a:xfrm>
        </p:grpSpPr>
        <p:sp>
          <p:nvSpPr>
            <p:cNvPr id="76838" name="Line 38"/>
            <p:cNvSpPr>
              <a:spLocks noChangeShapeType="1"/>
            </p:cNvSpPr>
            <p:nvPr/>
          </p:nvSpPr>
          <p:spPr bwMode="auto">
            <a:xfrm>
              <a:off x="2601913" y="1954213"/>
              <a:ext cx="609600" cy="609600"/>
            </a:xfrm>
            <a:prstGeom prst="line">
              <a:avLst/>
            </a:prstGeom>
            <a:noFill/>
            <a:ln w="38100">
              <a:solidFill>
                <a:srgbClr val="FF0000"/>
              </a:solidFill>
              <a:round/>
              <a:headEnd/>
              <a:tailEnd type="triangle" w="med" len="med"/>
            </a:ln>
          </p:spPr>
          <p:txBody>
            <a:bodyPr wrap="none" anchor="ctr"/>
            <a:lstStyle/>
            <a:p>
              <a:endParaRPr lang="en-US"/>
            </a:p>
          </p:txBody>
        </p:sp>
        <p:sp>
          <p:nvSpPr>
            <p:cNvPr id="76839" name="Line 39"/>
            <p:cNvSpPr>
              <a:spLocks noChangeShapeType="1"/>
            </p:cNvSpPr>
            <p:nvPr/>
          </p:nvSpPr>
          <p:spPr bwMode="auto">
            <a:xfrm>
              <a:off x="2601913" y="1954213"/>
              <a:ext cx="533400" cy="0"/>
            </a:xfrm>
            <a:prstGeom prst="line">
              <a:avLst/>
            </a:prstGeom>
            <a:noFill/>
            <a:ln w="38100">
              <a:solidFill>
                <a:srgbClr val="FF0000"/>
              </a:solidFill>
              <a:round/>
              <a:headEnd/>
              <a:tailEnd type="triangle" w="med" len="med"/>
            </a:ln>
          </p:spPr>
          <p:txBody>
            <a:bodyPr wrap="none" anchor="ctr"/>
            <a:lstStyle/>
            <a:p>
              <a:endParaRPr lang="en-US"/>
            </a:p>
          </p:txBody>
        </p:sp>
        <p:sp>
          <p:nvSpPr>
            <p:cNvPr id="76840" name="Line 40"/>
            <p:cNvSpPr>
              <a:spLocks noChangeShapeType="1"/>
            </p:cNvSpPr>
            <p:nvPr/>
          </p:nvSpPr>
          <p:spPr bwMode="auto">
            <a:xfrm>
              <a:off x="2601913" y="1954213"/>
              <a:ext cx="0" cy="533400"/>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6" name="Group 5"/>
          <p:cNvGrpSpPr/>
          <p:nvPr/>
        </p:nvGrpSpPr>
        <p:grpSpPr>
          <a:xfrm>
            <a:off x="6052521" y="4519989"/>
            <a:ext cx="533400" cy="533400"/>
            <a:chOff x="6107113" y="4697413"/>
            <a:chExt cx="533400" cy="533400"/>
          </a:xfrm>
        </p:grpSpPr>
        <p:sp>
          <p:nvSpPr>
            <p:cNvPr id="76841" name="Line 41"/>
            <p:cNvSpPr>
              <a:spLocks noChangeShapeType="1"/>
            </p:cNvSpPr>
            <p:nvPr/>
          </p:nvSpPr>
          <p:spPr bwMode="auto">
            <a:xfrm flipH="1" flipV="1">
              <a:off x="6107113" y="4697413"/>
              <a:ext cx="533400" cy="533400"/>
            </a:xfrm>
            <a:prstGeom prst="line">
              <a:avLst/>
            </a:prstGeom>
            <a:noFill/>
            <a:ln w="38100">
              <a:solidFill>
                <a:srgbClr val="FF0000"/>
              </a:solidFill>
              <a:round/>
              <a:headEnd/>
              <a:tailEnd type="triangle" w="med" len="med"/>
            </a:ln>
          </p:spPr>
          <p:txBody>
            <a:bodyPr wrap="none" anchor="ctr"/>
            <a:lstStyle/>
            <a:p>
              <a:endParaRPr lang="en-US"/>
            </a:p>
          </p:txBody>
        </p:sp>
        <p:sp>
          <p:nvSpPr>
            <p:cNvPr id="76842" name="Line 42"/>
            <p:cNvSpPr>
              <a:spLocks noChangeShapeType="1"/>
            </p:cNvSpPr>
            <p:nvPr/>
          </p:nvSpPr>
          <p:spPr bwMode="auto">
            <a:xfrm flipV="1">
              <a:off x="6640513" y="4697413"/>
              <a:ext cx="0" cy="533400"/>
            </a:xfrm>
            <a:prstGeom prst="line">
              <a:avLst/>
            </a:prstGeom>
            <a:noFill/>
            <a:ln w="38100">
              <a:solidFill>
                <a:srgbClr val="FF0000"/>
              </a:solidFill>
              <a:round/>
              <a:headEnd/>
              <a:tailEnd type="triangle" w="med" len="med"/>
            </a:ln>
          </p:spPr>
          <p:txBody>
            <a:bodyPr wrap="none" anchor="ctr"/>
            <a:lstStyle/>
            <a:p>
              <a:endParaRPr lang="en-US"/>
            </a:p>
          </p:txBody>
        </p:sp>
        <p:sp>
          <p:nvSpPr>
            <p:cNvPr id="76843" name="Line 43"/>
            <p:cNvSpPr>
              <a:spLocks noChangeShapeType="1"/>
            </p:cNvSpPr>
            <p:nvPr/>
          </p:nvSpPr>
          <p:spPr bwMode="auto">
            <a:xfrm flipH="1">
              <a:off x="6107113" y="5230813"/>
              <a:ext cx="533400" cy="0"/>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5" name="Group 4"/>
          <p:cNvGrpSpPr/>
          <p:nvPr/>
        </p:nvGrpSpPr>
        <p:grpSpPr>
          <a:xfrm>
            <a:off x="2601913" y="4479045"/>
            <a:ext cx="533400" cy="533400"/>
            <a:chOff x="2601913" y="4697413"/>
            <a:chExt cx="533400" cy="533400"/>
          </a:xfrm>
        </p:grpSpPr>
        <p:sp>
          <p:nvSpPr>
            <p:cNvPr id="76844" name="Line 44"/>
            <p:cNvSpPr>
              <a:spLocks noChangeShapeType="1"/>
            </p:cNvSpPr>
            <p:nvPr/>
          </p:nvSpPr>
          <p:spPr bwMode="auto">
            <a:xfrm flipV="1">
              <a:off x="2601913" y="4697413"/>
              <a:ext cx="533400" cy="533400"/>
            </a:xfrm>
            <a:prstGeom prst="line">
              <a:avLst/>
            </a:prstGeom>
            <a:noFill/>
            <a:ln w="38100">
              <a:solidFill>
                <a:srgbClr val="FF0000"/>
              </a:solidFill>
              <a:round/>
              <a:headEnd/>
              <a:tailEnd type="triangle" w="med" len="med"/>
            </a:ln>
          </p:spPr>
          <p:txBody>
            <a:bodyPr wrap="none" anchor="ctr"/>
            <a:lstStyle/>
            <a:p>
              <a:endParaRPr lang="en-US"/>
            </a:p>
          </p:txBody>
        </p:sp>
        <p:sp>
          <p:nvSpPr>
            <p:cNvPr id="76845" name="Line 45"/>
            <p:cNvSpPr>
              <a:spLocks noChangeShapeType="1"/>
            </p:cNvSpPr>
            <p:nvPr/>
          </p:nvSpPr>
          <p:spPr bwMode="auto">
            <a:xfrm>
              <a:off x="2601913" y="5230813"/>
              <a:ext cx="533400" cy="0"/>
            </a:xfrm>
            <a:prstGeom prst="line">
              <a:avLst/>
            </a:prstGeom>
            <a:noFill/>
            <a:ln w="38100">
              <a:solidFill>
                <a:srgbClr val="FF0000"/>
              </a:solidFill>
              <a:round/>
              <a:headEnd/>
              <a:tailEnd type="triangle" w="med" len="med"/>
            </a:ln>
          </p:spPr>
          <p:txBody>
            <a:bodyPr wrap="none" anchor="ctr"/>
            <a:lstStyle/>
            <a:p>
              <a:endParaRPr lang="en-US"/>
            </a:p>
          </p:txBody>
        </p:sp>
        <p:sp>
          <p:nvSpPr>
            <p:cNvPr id="76846" name="Line 46"/>
            <p:cNvSpPr>
              <a:spLocks noChangeShapeType="1"/>
            </p:cNvSpPr>
            <p:nvPr/>
          </p:nvSpPr>
          <p:spPr bwMode="auto">
            <a:xfrm flipV="1">
              <a:off x="2601913" y="4697413"/>
              <a:ext cx="0" cy="533400"/>
            </a:xfrm>
            <a:prstGeom prst="line">
              <a:avLst/>
            </a:prstGeom>
            <a:noFill/>
            <a:ln w="38100">
              <a:solidFill>
                <a:srgbClr val="FF0000"/>
              </a:solidFill>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41543485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pPr>
              <a:defRPr/>
            </a:pPr>
            <a:r>
              <a:rPr lang="en-US" sz="3200" dirty="0"/>
              <a:t>Personal Values</a:t>
            </a:r>
          </a:p>
        </p:txBody>
      </p:sp>
      <p:graphicFrame>
        <p:nvGraphicFramePr>
          <p:cNvPr id="99331" name="Group 3"/>
          <p:cNvGraphicFramePr>
            <a:graphicFrameLocks noGrp="1"/>
          </p:cNvGraphicFramePr>
          <p:nvPr>
            <p:ph idx="1"/>
            <p:extLst>
              <p:ext uri="{D42A27DB-BD31-4B8C-83A1-F6EECF244321}">
                <p14:modId xmlns:p14="http://schemas.microsoft.com/office/powerpoint/2010/main" val="3447108300"/>
              </p:ext>
            </p:extLst>
          </p:nvPr>
        </p:nvGraphicFramePr>
        <p:xfrm>
          <a:off x="531813" y="891540"/>
          <a:ext cx="8080375" cy="5074920"/>
        </p:xfrm>
        <a:graphic>
          <a:graphicData uri="http://schemas.openxmlformats.org/drawingml/2006/table">
            <a:tbl>
              <a:tblPr/>
              <a:tblGrid>
                <a:gridCol w="4147449"/>
                <a:gridCol w="3932926"/>
              </a:tblGrid>
              <a:tr h="609600">
                <a:tc>
                  <a:txBody>
                    <a:bodyPr/>
                    <a:lstStyle/>
                    <a:p>
                      <a:pPr marL="338138" marR="0" lvl="0" indent="-338138"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Accomplishment</a:t>
                      </a:r>
                      <a:r>
                        <a:rPr kumimoji="0" lang="en-US" sz="1900" b="1" i="0" u="none" strike="noStrike" cap="none" normalizeH="0" baseline="0" dirty="0" smtClean="0">
                          <a:ln>
                            <a:noFill/>
                          </a:ln>
                          <a:solidFill>
                            <a:schemeClr val="accent2"/>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measurable achievement, fame, career</a:t>
                      </a:r>
                    </a:p>
                  </a:txBody>
                  <a:tcPr marL="85809" marR="85809" horzOverflow="overflow">
                    <a:lnL cap="flat">
                      <a:noFill/>
                    </a:lnL>
                    <a:lnR>
                      <a:noFill/>
                    </a:lnR>
                    <a:lnT cap="flat">
                      <a:noFill/>
                    </a:lnT>
                    <a:lnB>
                      <a:noFill/>
                    </a:lnB>
                    <a:lnTlToBr>
                      <a:noFill/>
                    </a:lnTlToBr>
                    <a:lnBlToTr>
                      <a:noFill/>
                    </a:lnBlToTr>
                    <a:noFill/>
                  </a:tcPr>
                </a:tc>
                <a:tc>
                  <a:txBody>
                    <a:bodyPr/>
                    <a:lstStyle/>
                    <a:p>
                      <a:pPr marL="338138" marR="0" lvl="0" indent="-338138"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Independence</a:t>
                      </a:r>
                      <a:r>
                        <a:rPr kumimoji="0" lang="en-US" sz="1900" b="1" i="0" u="none" strike="noStrike" cap="none" normalizeH="0" baseline="0" dirty="0" smtClean="0">
                          <a:ln>
                            <a:noFill/>
                          </a:ln>
                          <a:solidFill>
                            <a:schemeClr val="accent2"/>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self-reliance, self-sufficiency</a:t>
                      </a:r>
                    </a:p>
                  </a:txBody>
                  <a:tcPr marL="85809" marR="85809" horzOverflow="overflow">
                    <a:lnL>
                      <a:noFill/>
                    </a:lnL>
                    <a:lnR cap="flat">
                      <a:noFill/>
                    </a:lnR>
                    <a:lnT cap="flat">
                      <a:noFill/>
                    </a:lnT>
                    <a:lnB>
                      <a:noFill/>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Competition</a:t>
                      </a:r>
                      <a:r>
                        <a:rPr kumimoji="0" lang="en-US" sz="1900" b="1" i="0" u="none" strike="noStrike" cap="none" normalizeH="0" baseline="0" dirty="0" smtClean="0">
                          <a:ln>
                            <a:noFill/>
                          </a:ln>
                          <a:solidFill>
                            <a:srgbClr val="FFFF00"/>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winning, being #1</a:t>
                      </a:r>
                    </a:p>
                  </a:txBody>
                  <a:tcPr marL="85809" marR="85809" horzOverflow="overflow">
                    <a:lnL cap="flat">
                      <a:noFill/>
                    </a:lnL>
                    <a:lnR>
                      <a:noFill/>
                    </a:lnR>
                    <a:lnT>
                      <a:noFill/>
                    </a:lnT>
                    <a:lnB>
                      <a:noFill/>
                    </a:lnB>
                    <a:lnTlToBr>
                      <a:noFill/>
                    </a:lnTlToBr>
                    <a:lnBlToTr>
                      <a:noFill/>
                    </a:lnBlToTr>
                    <a:noFill/>
                  </a:tcPr>
                </a:tc>
                <a:tc>
                  <a:txBody>
                    <a:bodyPr/>
                    <a:lstStyle/>
                    <a:p>
                      <a:pPr marL="338138" marR="0" lvl="0" indent="-338138"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Leadership</a:t>
                      </a:r>
                      <a:r>
                        <a:rPr kumimoji="0" lang="en-US" sz="1900" b="1" i="0" u="none" strike="noStrike" cap="none" normalizeH="0" baseline="0" dirty="0" smtClean="0">
                          <a:ln>
                            <a:noFill/>
                          </a:ln>
                          <a:solidFill>
                            <a:srgbClr val="FFFF00"/>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exercising influence over others</a:t>
                      </a:r>
                    </a:p>
                  </a:txBody>
                  <a:tcPr marL="85809" marR="85809" horzOverflow="overflow">
                    <a:lnL>
                      <a:noFill/>
                    </a:lnL>
                    <a:lnR cap="flat">
                      <a:noFill/>
                    </a:lnR>
                    <a:lnT>
                      <a:noFill/>
                    </a:lnT>
                    <a:lnB>
                      <a:noFill/>
                    </a:lnB>
                    <a:lnTlToBr>
                      <a:noFill/>
                    </a:lnTlToBr>
                    <a:lnBlToTr>
                      <a:noFill/>
                    </a:lnBlToTr>
                    <a:noFill/>
                  </a:tcPr>
                </a:tc>
              </a:tr>
              <a:tr h="600075">
                <a:tc>
                  <a:txBody>
                    <a:bodyPr/>
                    <a:lstStyle/>
                    <a:p>
                      <a:pPr marL="338138" marR="0" lvl="0" indent="-338138"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Cooperation</a:t>
                      </a:r>
                      <a:r>
                        <a:rPr kumimoji="0" lang="en-US" sz="1900" b="1" i="0" u="none" strike="noStrike" cap="none" normalizeH="0" baseline="0" dirty="0" smtClean="0">
                          <a:ln>
                            <a:noFill/>
                          </a:ln>
                          <a:solidFill>
                            <a:srgbClr val="FFFF00"/>
                          </a:solidFill>
                          <a:effectLst/>
                          <a:latin typeface="Arial" charset="0"/>
                        </a:rPr>
                        <a:t> </a:t>
                      </a:r>
                      <a:r>
                        <a:rPr kumimoji="0" lang="en-US" sz="1900" b="0" i="0" u="none" strike="noStrike" cap="none" normalizeH="0" baseline="0" dirty="0" smtClean="0">
                          <a:ln>
                            <a:noFill/>
                          </a:ln>
                          <a:solidFill>
                            <a:schemeClr val="tx1"/>
                          </a:solidFill>
                          <a:effectLst/>
                          <a:latin typeface="Arial" charset="0"/>
                        </a:rPr>
                        <a:t>-</a:t>
                      </a:r>
                      <a:r>
                        <a:rPr kumimoji="0" lang="en-US" sz="1900" b="1" i="0" u="none" strike="noStrike" cap="none" normalizeH="0" baseline="0" dirty="0" smtClean="0">
                          <a:ln>
                            <a:noFill/>
                          </a:ln>
                          <a:solidFill>
                            <a:schemeClr val="tx1"/>
                          </a:solidFill>
                          <a:effectLst/>
                          <a:latin typeface="Arial" charset="0"/>
                        </a:rPr>
                        <a:t> </a:t>
                      </a:r>
                      <a:r>
                        <a:rPr kumimoji="0" lang="en-US" sz="1900" b="0" i="0" u="none" strike="noStrike" cap="none" normalizeH="0" baseline="0" dirty="0" smtClean="0">
                          <a:ln>
                            <a:noFill/>
                          </a:ln>
                          <a:solidFill>
                            <a:schemeClr val="tx1"/>
                          </a:solidFill>
                          <a:effectLst/>
                          <a:latin typeface="Arial" charset="0"/>
                        </a:rPr>
                        <a:t>helpfulness, being involved in team activities</a:t>
                      </a:r>
                    </a:p>
                  </a:txBody>
                  <a:tcPr marL="85809" marR="8580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Loyalty</a:t>
                      </a:r>
                      <a:r>
                        <a:rPr kumimoji="0" lang="en-US" sz="1900" b="1" i="0" u="none" strike="noStrike" cap="none" normalizeH="0" baseline="0" dirty="0" smtClean="0">
                          <a:ln>
                            <a:noFill/>
                          </a:ln>
                          <a:solidFill>
                            <a:schemeClr val="accent2"/>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sense of duty</a:t>
                      </a:r>
                    </a:p>
                  </a:txBody>
                  <a:tcPr marL="85809" marR="85809" horzOverflow="overflow">
                    <a:lnL>
                      <a:noFill/>
                    </a:lnL>
                    <a:lnR cap="flat">
                      <a:noFill/>
                    </a:lnR>
                    <a:lnT>
                      <a:noFill/>
                    </a:lnT>
                    <a:lnB>
                      <a:noFill/>
                    </a:lnB>
                    <a:lnTlToBr>
                      <a:noFill/>
                    </a:lnTlToBr>
                    <a:lnBlToTr>
                      <a:noFill/>
                    </a:lnBlToTr>
                    <a:noFill/>
                  </a:tcPr>
                </a:tc>
              </a:tr>
              <a:tr h="598488">
                <a:tc>
                  <a:txBody>
                    <a:bodyPr/>
                    <a:lstStyle/>
                    <a:p>
                      <a:pPr marL="338138" marR="0" lvl="0" indent="-338138"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Courage </a:t>
                      </a:r>
                      <a:r>
                        <a:rPr kumimoji="0" lang="en-US" sz="1900" b="0" i="0" u="none" strike="noStrike" cap="none" normalizeH="0" baseline="0" dirty="0" smtClean="0">
                          <a:ln>
                            <a:noFill/>
                          </a:ln>
                          <a:solidFill>
                            <a:schemeClr val="tx1"/>
                          </a:solidFill>
                          <a:effectLst/>
                          <a:latin typeface="Arial" charset="0"/>
                        </a:rPr>
                        <a:t>- standing up for your beliefs</a:t>
                      </a:r>
                    </a:p>
                  </a:txBody>
                  <a:tcPr marL="85809" marR="8580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Money</a:t>
                      </a:r>
                      <a:r>
                        <a:rPr kumimoji="0" lang="en-US" sz="1900" b="1" i="0" u="none" strike="noStrike" cap="none" normalizeH="0" baseline="0" dirty="0" smtClean="0">
                          <a:ln>
                            <a:noFill/>
                          </a:ln>
                          <a:solidFill>
                            <a:srgbClr val="FFFF00"/>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having it, financial security</a:t>
                      </a:r>
                    </a:p>
                  </a:txBody>
                  <a:tcPr marL="85809" marR="85809" horzOverflow="overflow">
                    <a:lnL>
                      <a:noFill/>
                    </a:lnL>
                    <a:lnR cap="flat">
                      <a:noFill/>
                    </a:lnR>
                    <a:lnT>
                      <a:noFill/>
                    </a:lnT>
                    <a:lnB>
                      <a:noFill/>
                    </a:lnB>
                    <a:lnTlToBr>
                      <a:noFill/>
                    </a:lnTlToBr>
                    <a:lnBlToTr>
                      <a:noFill/>
                    </a:lnBlToTr>
                    <a:noFill/>
                  </a:tcPr>
                </a:tc>
              </a:tr>
              <a:tr h="596900">
                <a:tc>
                  <a:txBody>
                    <a:bodyPr/>
                    <a:lstStyle/>
                    <a:p>
                      <a:pPr marL="338138" marR="0" lvl="0" indent="-338138"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Creativity</a:t>
                      </a:r>
                      <a:r>
                        <a:rPr kumimoji="0" lang="en-US" sz="1900" b="1" i="0" u="none" strike="noStrike" cap="none" normalizeH="0" baseline="0" dirty="0" smtClean="0">
                          <a:ln>
                            <a:noFill/>
                          </a:ln>
                          <a:solidFill>
                            <a:srgbClr val="FFFF00"/>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using imagination, being innovative</a:t>
                      </a:r>
                    </a:p>
                  </a:txBody>
                  <a:tcPr marL="85809" marR="85809" horzOverflow="overflow">
                    <a:lnL cap="flat">
                      <a:noFill/>
                    </a:lnL>
                    <a:lnR>
                      <a:noFill/>
                    </a:lnR>
                    <a:lnT>
                      <a:noFill/>
                    </a:lnT>
                    <a:lnB>
                      <a:noFill/>
                    </a:lnB>
                    <a:lnTlToBr>
                      <a:noFill/>
                    </a:lnTlToBr>
                    <a:lnBlToTr>
                      <a:noFill/>
                    </a:lnBlToTr>
                    <a:noFill/>
                  </a:tcPr>
                </a:tc>
                <a:tc>
                  <a:txBody>
                    <a:bodyPr/>
                    <a:lstStyle/>
                    <a:p>
                      <a:pPr marL="338138" marR="0" lvl="0" indent="-338138"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Recognition</a:t>
                      </a:r>
                      <a:r>
                        <a:rPr kumimoji="0" lang="en-US" sz="1900" b="1" i="0" u="none" strike="noStrike" cap="none" normalizeH="0" baseline="0" dirty="0" smtClean="0">
                          <a:ln>
                            <a:noFill/>
                          </a:ln>
                          <a:solidFill>
                            <a:srgbClr val="FFFF00"/>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respect, admiration from others</a:t>
                      </a:r>
                    </a:p>
                  </a:txBody>
                  <a:tcPr marL="85809" marR="85809" horzOverflow="overflow">
                    <a:lnL>
                      <a:noFill/>
                    </a:lnL>
                    <a:lnR cap="flat">
                      <a:noFill/>
                    </a:lnR>
                    <a:lnT>
                      <a:noFill/>
                    </a:lnT>
                    <a:lnB>
                      <a:noFill/>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Equality</a:t>
                      </a:r>
                      <a:r>
                        <a:rPr kumimoji="0" lang="en-US" sz="1900" b="1" i="0" u="none" strike="noStrike" cap="none" normalizeH="0" baseline="0" dirty="0" smtClean="0">
                          <a:ln>
                            <a:noFill/>
                          </a:ln>
                          <a:solidFill>
                            <a:srgbClr val="FFFF00"/>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equal opportunity for all</a:t>
                      </a:r>
                    </a:p>
                  </a:txBody>
                  <a:tcPr marL="85809" marR="85809" horzOverflow="overflow">
                    <a:lnL cap="flat">
                      <a:noFill/>
                    </a:lnL>
                    <a:lnR>
                      <a:noFill/>
                    </a:lnR>
                    <a:lnT>
                      <a:noFill/>
                    </a:lnT>
                    <a:lnB>
                      <a:noFill/>
                    </a:lnB>
                    <a:lnTlToBr>
                      <a:noFill/>
                    </a:lnTlToBr>
                    <a:lnBlToTr>
                      <a:noFill/>
                    </a:lnBlToTr>
                    <a:noFill/>
                  </a:tcPr>
                </a:tc>
                <a:tc>
                  <a:txBody>
                    <a:bodyPr/>
                    <a:lstStyle/>
                    <a:p>
                      <a:pPr marL="338138" marR="0" lvl="0" indent="-338138"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Responsibility</a:t>
                      </a:r>
                      <a:r>
                        <a:rPr kumimoji="0" lang="en-US" sz="1900" b="1" i="0" u="none" strike="noStrike" cap="none" normalizeH="0" baseline="0" dirty="0" smtClean="0">
                          <a:ln>
                            <a:noFill/>
                          </a:ln>
                          <a:solidFill>
                            <a:schemeClr val="accent2"/>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feeling that others can depend on you</a:t>
                      </a:r>
                    </a:p>
                  </a:txBody>
                  <a:tcPr marL="85809" marR="85809" horzOverflow="overflow">
                    <a:lnL>
                      <a:noFill/>
                    </a:lnL>
                    <a:lnR cap="flat">
                      <a:noFill/>
                    </a:lnR>
                    <a:lnT>
                      <a:noFill/>
                    </a:lnT>
                    <a:lnB>
                      <a:noFill/>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Excitement</a:t>
                      </a:r>
                      <a:r>
                        <a:rPr kumimoji="0" lang="en-US" sz="1900" b="1" i="0" u="none" strike="noStrike" cap="none" normalizeH="0" baseline="0" dirty="0" smtClean="0">
                          <a:ln>
                            <a:noFill/>
                          </a:ln>
                          <a:solidFill>
                            <a:schemeClr val="accent2"/>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adventure, challenge</a:t>
                      </a:r>
                    </a:p>
                  </a:txBody>
                  <a:tcPr marL="85809" marR="85809" horzOverflow="overflow">
                    <a:lnL cap="flat">
                      <a:noFill/>
                    </a:lnL>
                    <a:lnR>
                      <a:noFill/>
                    </a:lnR>
                    <a:lnT>
                      <a:noFill/>
                    </a:lnT>
                    <a:lnB>
                      <a:noFill/>
                    </a:lnB>
                    <a:lnTlToBr>
                      <a:noFill/>
                    </a:lnTlToBr>
                    <a:lnBlToTr>
                      <a:noFill/>
                    </a:lnBlToTr>
                    <a:noFill/>
                  </a:tcPr>
                </a:tc>
                <a:tc>
                  <a:txBody>
                    <a:bodyPr/>
                    <a:lstStyle/>
                    <a:p>
                      <a:pPr marL="338138" marR="0" lvl="0" indent="-338138"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Self</a:t>
                      </a:r>
                      <a:r>
                        <a:rPr kumimoji="0" lang="en-US" sz="1900" b="1" i="0" u="none" strike="noStrike" cap="none" normalizeH="0" baseline="0" dirty="0" smtClean="0">
                          <a:ln>
                            <a:noFill/>
                          </a:ln>
                          <a:solidFill>
                            <a:schemeClr val="accent2"/>
                          </a:solidFill>
                          <a:effectLst/>
                          <a:latin typeface="Arial" charset="0"/>
                        </a:rPr>
                        <a:t> </a:t>
                      </a:r>
                      <a:r>
                        <a:rPr kumimoji="0" lang="en-US" sz="1900" b="1" i="0" u="none" strike="noStrike" cap="none" normalizeH="0" baseline="0" dirty="0" smtClean="0">
                          <a:ln>
                            <a:noFill/>
                          </a:ln>
                          <a:solidFill>
                            <a:srgbClr val="FF0000"/>
                          </a:solidFill>
                          <a:effectLst/>
                          <a:latin typeface="Arial" charset="0"/>
                        </a:rPr>
                        <a:t>Confidence</a:t>
                      </a:r>
                      <a:r>
                        <a:rPr kumimoji="0" lang="en-US" sz="1900" b="1" i="0" u="none" strike="noStrike" cap="none" normalizeH="0" baseline="0" dirty="0" smtClean="0">
                          <a:ln>
                            <a:noFill/>
                          </a:ln>
                          <a:solidFill>
                            <a:srgbClr val="FFFF00"/>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self-esteem, faith in your talents</a:t>
                      </a:r>
                    </a:p>
                  </a:txBody>
                  <a:tcPr marL="85809" marR="85809" horzOverflow="overflow">
                    <a:lnL>
                      <a:noFill/>
                    </a:lnL>
                    <a:lnR cap="flat">
                      <a:noFill/>
                    </a:lnR>
                    <a:lnT>
                      <a:noFill/>
                    </a:lnT>
                    <a:lnB>
                      <a:noFill/>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Honesty</a:t>
                      </a:r>
                      <a:r>
                        <a:rPr kumimoji="0" lang="en-US" sz="1900" b="1" i="0" u="none" strike="noStrike" cap="none" normalizeH="0" baseline="0" dirty="0" smtClean="0">
                          <a:ln>
                            <a:noFill/>
                          </a:ln>
                          <a:solidFill>
                            <a:srgbClr val="FFFF00"/>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sincere, truthful, integrity</a:t>
                      </a:r>
                    </a:p>
                  </a:txBody>
                  <a:tcPr marL="85809" marR="85809"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rgbClr val="FF0000"/>
                          </a:solidFill>
                          <a:effectLst/>
                          <a:latin typeface="Arial" charset="0"/>
                        </a:rPr>
                        <a:t>Stability</a:t>
                      </a:r>
                      <a:r>
                        <a:rPr kumimoji="0" lang="en-US" sz="1900" b="1" i="0" u="none" strike="noStrike" cap="none" normalizeH="0" baseline="0" dirty="0" smtClean="0">
                          <a:ln>
                            <a:noFill/>
                          </a:ln>
                          <a:solidFill>
                            <a:schemeClr val="accent2"/>
                          </a:solidFill>
                          <a:effectLst/>
                          <a:latin typeface="Arial" charset="0"/>
                        </a:rPr>
                        <a:t> </a:t>
                      </a:r>
                      <a:r>
                        <a:rPr kumimoji="0" lang="en-US" sz="1900" b="0" i="0" u="none" strike="noStrike" cap="none" normalizeH="0" baseline="0" dirty="0" smtClean="0">
                          <a:ln>
                            <a:noFill/>
                          </a:ln>
                          <a:solidFill>
                            <a:schemeClr val="tx1"/>
                          </a:solidFill>
                          <a:effectLst/>
                          <a:latin typeface="Arial" charset="0"/>
                        </a:rPr>
                        <a:t>- order, tranquility</a:t>
                      </a:r>
                    </a:p>
                  </a:txBody>
                  <a:tcPr marL="85809" marR="85809"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1627358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pPr>
              <a:defRPr/>
            </a:pPr>
            <a:r>
              <a:rPr lang="en-US" sz="3200" dirty="0"/>
              <a:t>Exercise: The Impact of Values</a:t>
            </a:r>
          </a:p>
        </p:txBody>
      </p:sp>
      <p:sp>
        <p:nvSpPr>
          <p:cNvPr id="78851" name="Rectangle 3"/>
          <p:cNvSpPr>
            <a:spLocks noGrp="1" noChangeArrowheads="1"/>
          </p:cNvSpPr>
          <p:nvPr>
            <p:ph idx="1"/>
          </p:nvPr>
        </p:nvSpPr>
        <p:spPr/>
        <p:txBody>
          <a:bodyPr/>
          <a:lstStyle/>
          <a:p>
            <a:r>
              <a:rPr lang="en-US" smtClean="0">
                <a:solidFill>
                  <a:schemeClr val="tx1"/>
                </a:solidFill>
                <a:latin typeface="Arial" charset="0"/>
                <a:ea typeface="ＭＳ Ｐゴシック" pitchFamily="80" charset="-128"/>
                <a:cs typeface="Arial" charset="0"/>
              </a:rPr>
              <a:t>From the list, choose the top five values of greatest importance to you.</a:t>
            </a:r>
          </a:p>
          <a:p>
            <a:r>
              <a:rPr lang="en-US" smtClean="0">
                <a:solidFill>
                  <a:schemeClr val="tx1"/>
                </a:solidFill>
                <a:latin typeface="Arial" charset="0"/>
                <a:ea typeface="ＭＳ Ｐゴシック" pitchFamily="80" charset="-128"/>
                <a:cs typeface="Arial" charset="0"/>
              </a:rPr>
              <a:t>Choose the five values that are least important to you.</a:t>
            </a:r>
          </a:p>
          <a:p>
            <a:r>
              <a:rPr lang="en-US" smtClean="0">
                <a:solidFill>
                  <a:schemeClr val="tx1"/>
                </a:solidFill>
                <a:latin typeface="Arial" charset="0"/>
                <a:ea typeface="ＭＳ Ｐゴシック" pitchFamily="80" charset="-128"/>
                <a:cs typeface="Arial" charset="0"/>
              </a:rPr>
              <a:t>In small groups, discuss your results and compare them with others</a:t>
            </a:r>
          </a:p>
        </p:txBody>
      </p:sp>
    </p:spTree>
    <p:extLst>
      <p:ext uri="{BB962C8B-B14F-4D97-AF65-F5344CB8AC3E}">
        <p14:creationId xmlns:p14="http://schemas.microsoft.com/office/powerpoint/2010/main" val="3714951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1177925"/>
          </a:xfrm>
          <a:prstGeom prst="rect">
            <a:avLst/>
          </a:prstGeom>
          <a:noFill/>
          <a:ln w="28575">
            <a:noFill/>
            <a:miter lim="800000"/>
            <a:headEnd/>
            <a:tailEnd/>
          </a:ln>
        </p:spPr>
        <p:txBody>
          <a:bodyPr>
            <a:spAutoFit/>
          </a:bodyPr>
          <a:lstStyle/>
          <a:p>
            <a:pPr marL="342900" indent="-342900" algn="ctr">
              <a:spcBef>
                <a:spcPct val="20000"/>
              </a:spcBef>
              <a:buFont typeface="Wingdings" pitchFamily="2" charset="2"/>
              <a:buNone/>
            </a:pPr>
            <a:endParaRPr lang="en-US" sz="2800">
              <a:solidFill>
                <a:schemeClr val="bg1"/>
              </a:solidFill>
            </a:endParaRPr>
          </a:p>
          <a:p>
            <a:pPr marL="342900" indent="-342900">
              <a:spcBef>
                <a:spcPct val="20000"/>
              </a:spcBef>
              <a:buFont typeface="Wingdings" pitchFamily="2" charset="2"/>
              <a:buNone/>
            </a:pPr>
            <a:r>
              <a:rPr lang="en-US" sz="3600">
                <a:solidFill>
                  <a:schemeClr val="bg1"/>
                </a:solidFill>
              </a:rPr>
              <a:t>   </a:t>
            </a:r>
          </a:p>
        </p:txBody>
      </p:sp>
      <p:sp>
        <p:nvSpPr>
          <p:cNvPr id="101379" name="Rectangle 3"/>
          <p:cNvSpPr>
            <a:spLocks noGrp="1" noChangeArrowheads="1"/>
          </p:cNvSpPr>
          <p:nvPr>
            <p:ph type="title"/>
          </p:nvPr>
        </p:nvSpPr>
        <p:spPr/>
        <p:txBody>
          <a:bodyPr>
            <a:normAutofit/>
          </a:bodyPr>
          <a:lstStyle/>
          <a:p>
            <a:pPr>
              <a:defRPr/>
            </a:pPr>
            <a:r>
              <a:rPr lang="en-US" sz="3200" dirty="0"/>
              <a:t>Style </a:t>
            </a:r>
            <a:r>
              <a:rPr lang="en-US" sz="3200" dirty="0" smtClean="0"/>
              <a:t>Flex</a:t>
            </a:r>
            <a:endParaRPr lang="en-US" sz="3200" dirty="0"/>
          </a:p>
        </p:txBody>
      </p:sp>
      <p:sp>
        <p:nvSpPr>
          <p:cNvPr id="79876" name="Rectangle 4"/>
          <p:cNvSpPr>
            <a:spLocks noGrp="1" noChangeArrowheads="1"/>
          </p:cNvSpPr>
          <p:nvPr>
            <p:ph idx="1"/>
          </p:nvPr>
        </p:nvSpPr>
        <p:spPr/>
        <p:txBody>
          <a:bodyPr/>
          <a:lstStyle/>
          <a:p>
            <a:pPr>
              <a:lnSpc>
                <a:spcPct val="90000"/>
              </a:lnSpc>
              <a:buFont typeface="Wingdings" pitchFamily="2" charset="2"/>
              <a:buNone/>
            </a:pPr>
            <a:r>
              <a:rPr lang="en-US" b="1" smtClean="0">
                <a:solidFill>
                  <a:schemeClr val="tx1"/>
                </a:solidFill>
                <a:latin typeface="Arial" charset="0"/>
                <a:ea typeface="ＭＳ Ｐゴシック" pitchFamily="80" charset="-128"/>
                <a:cs typeface="Arial" charset="0"/>
              </a:rPr>
              <a:t>Flexibility:</a:t>
            </a:r>
          </a:p>
          <a:p>
            <a:pPr>
              <a:lnSpc>
                <a:spcPct val="90000"/>
              </a:lnSpc>
              <a:buFont typeface="Wingdings" pitchFamily="2" charset="2"/>
              <a:buNone/>
            </a:pPr>
            <a:r>
              <a:rPr lang="en-US" smtClean="0">
                <a:solidFill>
                  <a:schemeClr val="tx1"/>
                </a:solidFill>
                <a:latin typeface="Arial" charset="0"/>
                <a:ea typeface="ＭＳ Ｐゴシック" pitchFamily="80" charset="-128"/>
                <a:cs typeface="Arial" charset="0"/>
              </a:rPr>
              <a:t>	The ability to meet another person’s style needs &amp; satisfy personal style needs as well.</a:t>
            </a:r>
          </a:p>
          <a:p>
            <a:pPr>
              <a:lnSpc>
                <a:spcPct val="90000"/>
              </a:lnSpc>
              <a:buFont typeface="Wingdings" pitchFamily="2" charset="2"/>
              <a:buNone/>
            </a:pPr>
            <a:endParaRPr lang="en-US" smtClean="0">
              <a:solidFill>
                <a:schemeClr val="tx1"/>
              </a:solidFill>
              <a:latin typeface="Arial" charset="0"/>
              <a:ea typeface="ＭＳ Ｐゴシック" pitchFamily="80" charset="-128"/>
              <a:cs typeface="Arial" charset="0"/>
            </a:endParaRPr>
          </a:p>
          <a:p>
            <a:pPr>
              <a:lnSpc>
                <a:spcPct val="90000"/>
              </a:lnSpc>
              <a:buFont typeface="Wingdings" pitchFamily="2" charset="2"/>
              <a:buNone/>
            </a:pPr>
            <a:r>
              <a:rPr lang="en-US" b="1" smtClean="0">
                <a:solidFill>
                  <a:schemeClr val="tx1"/>
                </a:solidFill>
                <a:latin typeface="Arial" charset="0"/>
                <a:ea typeface="ＭＳ Ｐゴシック" pitchFamily="80" charset="-128"/>
                <a:cs typeface="Arial" charset="0"/>
              </a:rPr>
              <a:t> Being flexible means to:</a:t>
            </a:r>
          </a:p>
          <a:p>
            <a:pPr>
              <a:lnSpc>
                <a:spcPct val="90000"/>
              </a:lnSpc>
              <a:buFont typeface="Wingdings" pitchFamily="2" charset="2"/>
              <a:buNone/>
            </a:pPr>
            <a:r>
              <a:rPr lang="en-US" smtClean="0">
                <a:solidFill>
                  <a:schemeClr val="tx1"/>
                </a:solidFill>
                <a:latin typeface="Arial" charset="0"/>
                <a:ea typeface="ＭＳ Ｐゴシック" pitchFamily="80" charset="-128"/>
                <a:cs typeface="Arial" charset="0"/>
              </a:rPr>
              <a:t>	Situationally, purposefully &amp; temporarily modify behavior on one or both dimensions.</a:t>
            </a:r>
          </a:p>
          <a:p>
            <a:pPr>
              <a:lnSpc>
                <a:spcPct val="90000"/>
              </a:lnSpc>
              <a:buFontTx/>
              <a:buNone/>
            </a:pPr>
            <a:endParaRPr lang="en-US" sz="240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29596882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3200" cap="none" dirty="0" smtClean="0">
                <a:latin typeface="Arial" charset="0"/>
                <a:ea typeface="ＭＳ Ｐゴシック" pitchFamily="80" charset="-128"/>
                <a:cs typeface="Arial" charset="0"/>
              </a:rPr>
              <a:t>Goals of Style Flex</a:t>
            </a:r>
          </a:p>
        </p:txBody>
      </p:sp>
      <p:sp>
        <p:nvSpPr>
          <p:cNvPr id="57347" name="Rectangle 3"/>
          <p:cNvSpPr>
            <a:spLocks noGrp="1" noChangeArrowheads="1"/>
          </p:cNvSpPr>
          <p:nvPr>
            <p:ph idx="1"/>
          </p:nvPr>
        </p:nvSpPr>
        <p:spPr/>
        <p:txBody>
          <a:bodyPr/>
          <a:lstStyle/>
          <a:p>
            <a:pPr>
              <a:spcAft>
                <a:spcPct val="20000"/>
              </a:spcAft>
            </a:pPr>
            <a:r>
              <a:rPr lang="en-US" sz="2400" dirty="0" smtClean="0">
                <a:solidFill>
                  <a:schemeClr val="tx1"/>
                </a:solidFill>
                <a:latin typeface="Arial" charset="0"/>
                <a:ea typeface="ＭＳ Ｐゴシック" pitchFamily="80" charset="-128"/>
                <a:cs typeface="Arial" charset="0"/>
              </a:rPr>
              <a:t>Understand how your </a:t>
            </a:r>
            <a:r>
              <a:rPr lang="en-US" sz="2400" i="1" dirty="0" smtClean="0">
                <a:solidFill>
                  <a:schemeClr val="tx1"/>
                </a:solidFill>
                <a:latin typeface="Arial" charset="0"/>
                <a:ea typeface="ＭＳ Ｐゴシック" pitchFamily="80" charset="-128"/>
                <a:cs typeface="Arial" charset="0"/>
              </a:rPr>
              <a:t>preferred</a:t>
            </a:r>
            <a:r>
              <a:rPr lang="en-US" sz="2400" dirty="0" smtClean="0">
                <a:solidFill>
                  <a:schemeClr val="tx1"/>
                </a:solidFill>
                <a:latin typeface="Arial" charset="0"/>
                <a:ea typeface="ＭＳ Ｐゴシック" pitchFamily="80" charset="-128"/>
                <a:cs typeface="Arial" charset="0"/>
              </a:rPr>
              <a:t> style of working comes across to other people</a:t>
            </a:r>
          </a:p>
          <a:p>
            <a:pPr>
              <a:spcAft>
                <a:spcPct val="20000"/>
              </a:spcAft>
            </a:pPr>
            <a:r>
              <a:rPr lang="en-US" sz="2400" dirty="0" smtClean="0">
                <a:solidFill>
                  <a:schemeClr val="tx1"/>
                </a:solidFill>
                <a:latin typeface="Arial" charset="0"/>
                <a:ea typeface="ＭＳ Ｐゴシック" pitchFamily="80" charset="-128"/>
                <a:cs typeface="Arial" charset="0"/>
              </a:rPr>
              <a:t>“Read” other people’s behavior so you’ll know the best way to work with them</a:t>
            </a:r>
          </a:p>
          <a:p>
            <a:pPr>
              <a:spcAft>
                <a:spcPct val="20000"/>
              </a:spcAft>
            </a:pPr>
            <a:r>
              <a:rPr lang="en-US" sz="2400" dirty="0" smtClean="0">
                <a:solidFill>
                  <a:schemeClr val="tx1"/>
                </a:solidFill>
                <a:latin typeface="Arial" charset="0"/>
                <a:ea typeface="ＭＳ Ｐゴシック" pitchFamily="80" charset="-128"/>
                <a:cs typeface="Arial" charset="0"/>
              </a:rPr>
              <a:t>Find common ground with people while maintaining your individuality and integrity</a:t>
            </a:r>
          </a:p>
          <a:p>
            <a:pPr>
              <a:spcAft>
                <a:spcPct val="20000"/>
              </a:spcAft>
            </a:pPr>
            <a:r>
              <a:rPr lang="en-US" sz="2400" dirty="0" smtClean="0">
                <a:solidFill>
                  <a:schemeClr val="tx1"/>
                </a:solidFill>
                <a:latin typeface="Arial" charset="0"/>
                <a:ea typeface="ＭＳ Ｐゴシック" pitchFamily="80" charset="-128"/>
                <a:cs typeface="Arial" charset="0"/>
              </a:rPr>
              <a:t>Adjust your behavior in small ways that dramatically improve results among different styles</a:t>
            </a:r>
          </a:p>
          <a:p>
            <a:pPr>
              <a:spcAft>
                <a:spcPct val="20000"/>
              </a:spcAft>
            </a:pPr>
            <a:r>
              <a:rPr lang="en-US" sz="2400" dirty="0" smtClean="0">
                <a:solidFill>
                  <a:schemeClr val="tx1"/>
                </a:solidFill>
                <a:latin typeface="Arial" charset="0"/>
                <a:ea typeface="ＭＳ Ｐゴシック" pitchFamily="80" charset="-128"/>
                <a:cs typeface="Arial" charset="0"/>
              </a:rPr>
              <a:t>Relate effectively—no matter how others react to you</a:t>
            </a:r>
          </a:p>
          <a:p>
            <a:pPr algn="r">
              <a:buFontTx/>
              <a:buNone/>
            </a:pPr>
            <a:r>
              <a:rPr lang="en-US" sz="1400" dirty="0" smtClean="0">
                <a:solidFill>
                  <a:schemeClr val="tx1"/>
                </a:solidFill>
                <a:latin typeface="Arial" charset="0"/>
                <a:ea typeface="ＭＳ Ｐゴシック" pitchFamily="80" charset="-128"/>
                <a:cs typeface="Arial" charset="0"/>
              </a:rPr>
              <a:t>From: </a:t>
            </a:r>
            <a:r>
              <a:rPr lang="en-US" sz="1400" i="1" dirty="0" smtClean="0">
                <a:solidFill>
                  <a:schemeClr val="tx1"/>
                </a:solidFill>
                <a:latin typeface="Arial" charset="0"/>
                <a:ea typeface="ＭＳ Ｐゴシック" pitchFamily="80" charset="-128"/>
                <a:cs typeface="Arial" charset="0"/>
              </a:rPr>
              <a:t>People Styles at Work: Making Bad Relationships Good and Good </a:t>
            </a:r>
            <a:br>
              <a:rPr lang="en-US" sz="1400" i="1" dirty="0" smtClean="0">
                <a:solidFill>
                  <a:schemeClr val="tx1"/>
                </a:solidFill>
                <a:latin typeface="Arial" charset="0"/>
                <a:ea typeface="ＭＳ Ｐゴシック" pitchFamily="80" charset="-128"/>
                <a:cs typeface="Arial" charset="0"/>
              </a:rPr>
            </a:br>
            <a:r>
              <a:rPr lang="en-US" sz="1400" i="1" dirty="0" smtClean="0">
                <a:solidFill>
                  <a:schemeClr val="tx1"/>
                </a:solidFill>
                <a:latin typeface="Arial" charset="0"/>
                <a:ea typeface="ＭＳ Ｐゴシック" pitchFamily="80" charset="-128"/>
                <a:cs typeface="Arial" charset="0"/>
              </a:rPr>
              <a:t>Relationships Better.</a:t>
            </a:r>
            <a:r>
              <a:rPr lang="en-US" sz="1400" dirty="0" smtClean="0">
                <a:solidFill>
                  <a:schemeClr val="tx1"/>
                </a:solidFill>
                <a:latin typeface="Arial" charset="0"/>
                <a:ea typeface="ＭＳ Ｐゴシック" pitchFamily="80" charset="-128"/>
                <a:cs typeface="Arial" charset="0"/>
              </a:rPr>
              <a:t> Robert Bolton and Dorothy Grover Bolton</a:t>
            </a:r>
            <a:r>
              <a:rPr lang="en-US" sz="1600" dirty="0" smtClean="0">
                <a:solidFill>
                  <a:schemeClr val="tx1"/>
                </a:solidFill>
                <a:latin typeface="Arial" charset="0"/>
                <a:ea typeface="ＭＳ Ｐゴシック" pitchFamily="80" charset="-128"/>
                <a:cs typeface="Arial" charset="0"/>
              </a:rPr>
              <a:t>.</a:t>
            </a:r>
          </a:p>
        </p:txBody>
      </p:sp>
    </p:spTree>
    <p:extLst>
      <p:ext uri="{BB962C8B-B14F-4D97-AF65-F5344CB8AC3E}">
        <p14:creationId xmlns:p14="http://schemas.microsoft.com/office/powerpoint/2010/main" val="34252183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pPr>
              <a:defRPr/>
            </a:pPr>
            <a:r>
              <a:rPr lang="en-US" sz="3200" dirty="0"/>
              <a:t>Why Increase Flexibility?</a:t>
            </a:r>
          </a:p>
        </p:txBody>
      </p:sp>
      <p:sp>
        <p:nvSpPr>
          <p:cNvPr id="80899" name="Rectangle 3"/>
          <p:cNvSpPr>
            <a:spLocks noGrp="1" noChangeArrowheads="1"/>
          </p:cNvSpPr>
          <p:nvPr>
            <p:ph idx="1"/>
          </p:nvPr>
        </p:nvSpPr>
        <p:spPr/>
        <p:txBody>
          <a:bodyPr/>
          <a:lstStyle/>
          <a:p>
            <a:pPr>
              <a:lnSpc>
                <a:spcPct val="90000"/>
              </a:lnSpc>
            </a:pPr>
            <a:r>
              <a:rPr lang="en-US" sz="2400" smtClean="0">
                <a:solidFill>
                  <a:schemeClr val="tx1"/>
                </a:solidFill>
                <a:latin typeface="Arial" charset="0"/>
                <a:ea typeface="ＭＳ Ｐゴシック" pitchFamily="80" charset="-128"/>
                <a:cs typeface="Arial" charset="0"/>
              </a:rPr>
              <a:t>You want to understand how others see you.</a:t>
            </a:r>
          </a:p>
          <a:p>
            <a:pPr>
              <a:lnSpc>
                <a:spcPct val="90000"/>
              </a:lnSpc>
            </a:pPr>
            <a:endParaRPr lang="en-US" sz="2400" smtClean="0">
              <a:solidFill>
                <a:schemeClr val="tx1"/>
              </a:solidFill>
              <a:latin typeface="Arial" charset="0"/>
              <a:ea typeface="ＭＳ Ｐゴシック" pitchFamily="80" charset="-128"/>
              <a:cs typeface="Arial" charset="0"/>
            </a:endParaRPr>
          </a:p>
          <a:p>
            <a:pPr>
              <a:lnSpc>
                <a:spcPct val="90000"/>
              </a:lnSpc>
            </a:pPr>
            <a:r>
              <a:rPr lang="en-US" sz="2400" smtClean="0">
                <a:solidFill>
                  <a:schemeClr val="tx1"/>
                </a:solidFill>
                <a:latin typeface="Arial" charset="0"/>
                <a:ea typeface="ＭＳ Ｐゴシック" pitchFamily="80" charset="-128"/>
                <a:cs typeface="Arial" charset="0"/>
              </a:rPr>
              <a:t>You value being more effective with others.</a:t>
            </a:r>
          </a:p>
          <a:p>
            <a:pPr>
              <a:lnSpc>
                <a:spcPct val="90000"/>
              </a:lnSpc>
            </a:pPr>
            <a:endParaRPr lang="en-US" sz="2400" smtClean="0">
              <a:solidFill>
                <a:schemeClr val="tx1"/>
              </a:solidFill>
              <a:latin typeface="Arial" charset="0"/>
              <a:ea typeface="ＭＳ Ｐゴシック" pitchFamily="80" charset="-128"/>
              <a:cs typeface="Arial" charset="0"/>
            </a:endParaRPr>
          </a:p>
          <a:p>
            <a:pPr>
              <a:lnSpc>
                <a:spcPct val="90000"/>
              </a:lnSpc>
            </a:pPr>
            <a:r>
              <a:rPr lang="en-US" sz="2400" smtClean="0">
                <a:solidFill>
                  <a:schemeClr val="tx1"/>
                </a:solidFill>
                <a:latin typeface="Arial" charset="0"/>
                <a:ea typeface="ＭＳ Ｐゴシック" pitchFamily="80" charset="-128"/>
                <a:cs typeface="Arial" charset="0"/>
              </a:rPr>
              <a:t>You are willing to obtain more realistic picture of your impact.</a:t>
            </a:r>
          </a:p>
          <a:p>
            <a:pPr>
              <a:lnSpc>
                <a:spcPct val="90000"/>
              </a:lnSpc>
            </a:pPr>
            <a:endParaRPr lang="en-US" sz="2400" smtClean="0">
              <a:solidFill>
                <a:schemeClr val="tx1"/>
              </a:solidFill>
              <a:latin typeface="Arial" charset="0"/>
              <a:ea typeface="ＭＳ Ｐゴシック" pitchFamily="80" charset="-128"/>
              <a:cs typeface="Arial" charset="0"/>
            </a:endParaRPr>
          </a:p>
          <a:p>
            <a:pPr>
              <a:lnSpc>
                <a:spcPct val="90000"/>
              </a:lnSpc>
            </a:pPr>
            <a:r>
              <a:rPr lang="en-US" sz="2400" smtClean="0">
                <a:solidFill>
                  <a:schemeClr val="tx1"/>
                </a:solidFill>
                <a:latin typeface="Arial" charset="0"/>
                <a:ea typeface="ＭＳ Ｐゴシック" pitchFamily="80" charset="-128"/>
                <a:cs typeface="Arial" charset="0"/>
              </a:rPr>
              <a:t>You pay attention – you are aware and pick up clues.</a:t>
            </a:r>
          </a:p>
          <a:p>
            <a:pPr>
              <a:lnSpc>
                <a:spcPct val="90000"/>
              </a:lnSpc>
            </a:pPr>
            <a:endParaRPr lang="en-US" sz="2400" smtClean="0">
              <a:solidFill>
                <a:schemeClr val="tx1"/>
              </a:solidFill>
              <a:latin typeface="Arial" charset="0"/>
              <a:ea typeface="ＭＳ Ｐゴシック" pitchFamily="80" charset="-128"/>
              <a:cs typeface="Arial" charset="0"/>
            </a:endParaRPr>
          </a:p>
          <a:p>
            <a:pPr>
              <a:lnSpc>
                <a:spcPct val="90000"/>
              </a:lnSpc>
            </a:pPr>
            <a:r>
              <a:rPr lang="en-US" sz="2400" smtClean="0">
                <a:solidFill>
                  <a:schemeClr val="tx1"/>
                </a:solidFill>
                <a:latin typeface="Arial" charset="0"/>
                <a:ea typeface="ＭＳ Ｐゴシック" pitchFamily="80" charset="-128"/>
                <a:cs typeface="Arial" charset="0"/>
              </a:rPr>
              <a:t>You allow adequate time to learn how to adjust.</a:t>
            </a:r>
          </a:p>
        </p:txBody>
      </p:sp>
    </p:spTree>
    <p:extLst>
      <p:ext uri="{BB962C8B-B14F-4D97-AF65-F5344CB8AC3E}">
        <p14:creationId xmlns:p14="http://schemas.microsoft.com/office/powerpoint/2010/main" val="7635410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600200"/>
            <a:ext cx="8229600" cy="3657600"/>
            <a:chOff x="457200" y="1905000"/>
            <a:chExt cx="8229600" cy="3657600"/>
          </a:xfrm>
        </p:grpSpPr>
        <p:sp>
          <p:nvSpPr>
            <p:cNvPr id="81922" name="Rectangle 3"/>
            <p:cNvSpPr>
              <a:spLocks noChangeArrowheads="1"/>
            </p:cNvSpPr>
            <p:nvPr/>
          </p:nvSpPr>
          <p:spPr bwMode="auto">
            <a:xfrm>
              <a:off x="457200" y="4953000"/>
              <a:ext cx="2362200" cy="609600"/>
            </a:xfrm>
            <a:prstGeom prst="rect">
              <a:avLst/>
            </a:prstGeom>
            <a:noFill/>
            <a:ln w="9525">
              <a:solidFill>
                <a:schemeClr val="tx1"/>
              </a:solidFill>
              <a:miter lim="800000"/>
              <a:headEnd/>
              <a:tailEnd/>
            </a:ln>
          </p:spPr>
          <p:txBody>
            <a:bodyPr wrap="none" anchor="ctr"/>
            <a:lstStyle/>
            <a:p>
              <a:endParaRPr lang="en-US"/>
            </a:p>
          </p:txBody>
        </p:sp>
        <p:sp>
          <p:nvSpPr>
            <p:cNvPr id="81923" name="Rectangle 4"/>
            <p:cNvSpPr>
              <a:spLocks noChangeArrowheads="1"/>
            </p:cNvSpPr>
            <p:nvPr/>
          </p:nvSpPr>
          <p:spPr bwMode="auto">
            <a:xfrm>
              <a:off x="6324600" y="1905000"/>
              <a:ext cx="2362200" cy="609600"/>
            </a:xfrm>
            <a:prstGeom prst="rect">
              <a:avLst/>
            </a:prstGeom>
            <a:noFill/>
            <a:ln w="9525">
              <a:solidFill>
                <a:schemeClr val="tx1"/>
              </a:solidFill>
              <a:miter lim="800000"/>
              <a:headEnd/>
              <a:tailEnd/>
            </a:ln>
          </p:spPr>
          <p:txBody>
            <a:bodyPr wrap="none" anchor="ctr"/>
            <a:lstStyle/>
            <a:p>
              <a:endParaRPr lang="en-US"/>
            </a:p>
          </p:txBody>
        </p:sp>
        <p:sp>
          <p:nvSpPr>
            <p:cNvPr id="81924" name="Rectangle 5"/>
            <p:cNvSpPr>
              <a:spLocks noChangeArrowheads="1"/>
            </p:cNvSpPr>
            <p:nvPr/>
          </p:nvSpPr>
          <p:spPr bwMode="auto">
            <a:xfrm>
              <a:off x="5181600" y="2514600"/>
              <a:ext cx="2362200" cy="609600"/>
            </a:xfrm>
            <a:prstGeom prst="rect">
              <a:avLst/>
            </a:prstGeom>
            <a:noFill/>
            <a:ln w="9525">
              <a:solidFill>
                <a:schemeClr val="tx1"/>
              </a:solidFill>
              <a:miter lim="800000"/>
              <a:headEnd/>
              <a:tailEnd/>
            </a:ln>
          </p:spPr>
          <p:txBody>
            <a:bodyPr wrap="none" anchor="ctr"/>
            <a:lstStyle/>
            <a:p>
              <a:endParaRPr lang="en-US"/>
            </a:p>
          </p:txBody>
        </p:sp>
        <p:sp>
          <p:nvSpPr>
            <p:cNvPr id="81925" name="Rectangle 6"/>
            <p:cNvSpPr>
              <a:spLocks noChangeArrowheads="1"/>
            </p:cNvSpPr>
            <p:nvPr/>
          </p:nvSpPr>
          <p:spPr bwMode="auto">
            <a:xfrm>
              <a:off x="4038600" y="3124200"/>
              <a:ext cx="2362200" cy="609600"/>
            </a:xfrm>
            <a:prstGeom prst="rect">
              <a:avLst/>
            </a:prstGeom>
            <a:noFill/>
            <a:ln w="9525">
              <a:solidFill>
                <a:schemeClr val="tx1"/>
              </a:solidFill>
              <a:miter lim="800000"/>
              <a:headEnd/>
              <a:tailEnd/>
            </a:ln>
          </p:spPr>
          <p:txBody>
            <a:bodyPr wrap="none" anchor="ctr"/>
            <a:lstStyle/>
            <a:p>
              <a:endParaRPr lang="en-US"/>
            </a:p>
          </p:txBody>
        </p:sp>
        <p:sp>
          <p:nvSpPr>
            <p:cNvPr id="81926" name="Rectangle 7"/>
            <p:cNvSpPr>
              <a:spLocks noChangeArrowheads="1"/>
            </p:cNvSpPr>
            <p:nvPr/>
          </p:nvSpPr>
          <p:spPr bwMode="auto">
            <a:xfrm>
              <a:off x="2819400" y="3733800"/>
              <a:ext cx="2362200" cy="609600"/>
            </a:xfrm>
            <a:prstGeom prst="rect">
              <a:avLst/>
            </a:prstGeom>
            <a:noFill/>
            <a:ln w="9525">
              <a:solidFill>
                <a:schemeClr val="tx1"/>
              </a:solidFill>
              <a:miter lim="800000"/>
              <a:headEnd/>
              <a:tailEnd/>
            </a:ln>
          </p:spPr>
          <p:txBody>
            <a:bodyPr wrap="none" anchor="ctr"/>
            <a:lstStyle/>
            <a:p>
              <a:endParaRPr lang="en-US"/>
            </a:p>
          </p:txBody>
        </p:sp>
        <p:sp>
          <p:nvSpPr>
            <p:cNvPr id="81927" name="Rectangle 8"/>
            <p:cNvSpPr>
              <a:spLocks noChangeArrowheads="1"/>
            </p:cNvSpPr>
            <p:nvPr/>
          </p:nvSpPr>
          <p:spPr bwMode="auto">
            <a:xfrm>
              <a:off x="1676400" y="4343400"/>
              <a:ext cx="2362200" cy="609600"/>
            </a:xfrm>
            <a:prstGeom prst="rect">
              <a:avLst/>
            </a:prstGeom>
            <a:noFill/>
            <a:ln w="9525">
              <a:solidFill>
                <a:schemeClr val="tx1"/>
              </a:solidFill>
              <a:miter lim="800000"/>
              <a:headEnd/>
              <a:tailEnd/>
            </a:ln>
          </p:spPr>
          <p:txBody>
            <a:bodyPr wrap="none" anchor="ctr"/>
            <a:lstStyle/>
            <a:p>
              <a:endParaRPr lang="en-US"/>
            </a:p>
          </p:txBody>
        </p:sp>
        <p:sp>
          <p:nvSpPr>
            <p:cNvPr id="81928" name="Text Box 9"/>
            <p:cNvSpPr txBox="1">
              <a:spLocks noChangeArrowheads="1"/>
            </p:cNvSpPr>
            <p:nvPr/>
          </p:nvSpPr>
          <p:spPr bwMode="auto">
            <a:xfrm>
              <a:off x="792163" y="5019675"/>
              <a:ext cx="1693862" cy="457200"/>
            </a:xfrm>
            <a:prstGeom prst="rect">
              <a:avLst/>
            </a:prstGeom>
            <a:noFill/>
            <a:ln w="9525">
              <a:noFill/>
              <a:miter lim="800000"/>
              <a:headEnd/>
              <a:tailEnd/>
            </a:ln>
          </p:spPr>
          <p:txBody>
            <a:bodyPr wrap="none">
              <a:spAutoFit/>
            </a:bodyPr>
            <a:lstStyle/>
            <a:p>
              <a:pPr algn="ctr"/>
              <a:r>
                <a:rPr lang="en-US" sz="2400"/>
                <a:t>Awareness</a:t>
              </a:r>
            </a:p>
          </p:txBody>
        </p:sp>
        <p:sp>
          <p:nvSpPr>
            <p:cNvPr id="81929" name="Text Box 10"/>
            <p:cNvSpPr txBox="1">
              <a:spLocks noChangeArrowheads="1"/>
            </p:cNvSpPr>
            <p:nvPr/>
          </p:nvSpPr>
          <p:spPr bwMode="auto">
            <a:xfrm>
              <a:off x="2289175" y="4419600"/>
              <a:ext cx="1135063" cy="457200"/>
            </a:xfrm>
            <a:prstGeom prst="rect">
              <a:avLst/>
            </a:prstGeom>
            <a:noFill/>
            <a:ln w="9525">
              <a:noFill/>
              <a:miter lim="800000"/>
              <a:headEnd/>
              <a:tailEnd/>
            </a:ln>
          </p:spPr>
          <p:txBody>
            <a:bodyPr wrap="none">
              <a:spAutoFit/>
            </a:bodyPr>
            <a:lstStyle/>
            <a:p>
              <a:pPr algn="ctr"/>
              <a:r>
                <a:rPr lang="en-US" sz="2400"/>
                <a:t>Choice</a:t>
              </a:r>
            </a:p>
          </p:txBody>
        </p:sp>
        <p:sp>
          <p:nvSpPr>
            <p:cNvPr id="81930" name="Text Box 11"/>
            <p:cNvSpPr txBox="1">
              <a:spLocks noChangeArrowheads="1"/>
            </p:cNvSpPr>
            <p:nvPr/>
          </p:nvSpPr>
          <p:spPr bwMode="auto">
            <a:xfrm>
              <a:off x="3357563" y="3810000"/>
              <a:ext cx="1285875" cy="457200"/>
            </a:xfrm>
            <a:prstGeom prst="rect">
              <a:avLst/>
            </a:prstGeom>
            <a:noFill/>
            <a:ln w="9525">
              <a:noFill/>
              <a:miter lim="800000"/>
              <a:headEnd/>
              <a:tailEnd/>
            </a:ln>
          </p:spPr>
          <p:txBody>
            <a:bodyPr wrap="none">
              <a:spAutoFit/>
            </a:bodyPr>
            <a:lstStyle/>
            <a:p>
              <a:pPr algn="ctr"/>
              <a:r>
                <a:rPr lang="en-US" sz="2400"/>
                <a:t>Practice</a:t>
              </a:r>
            </a:p>
          </p:txBody>
        </p:sp>
        <p:sp>
          <p:nvSpPr>
            <p:cNvPr id="81931" name="Text Box 12"/>
            <p:cNvSpPr txBox="1">
              <a:spLocks noChangeArrowheads="1"/>
            </p:cNvSpPr>
            <p:nvPr/>
          </p:nvSpPr>
          <p:spPr bwMode="auto">
            <a:xfrm>
              <a:off x="4186238" y="3200400"/>
              <a:ext cx="2066925" cy="457200"/>
            </a:xfrm>
            <a:prstGeom prst="rect">
              <a:avLst/>
            </a:prstGeom>
            <a:noFill/>
            <a:ln w="9525">
              <a:noFill/>
              <a:miter lim="800000"/>
              <a:headEnd/>
              <a:tailEnd/>
            </a:ln>
          </p:spPr>
          <p:txBody>
            <a:bodyPr wrap="none">
              <a:spAutoFit/>
            </a:bodyPr>
            <a:lstStyle/>
            <a:p>
              <a:pPr algn="ctr"/>
              <a:r>
                <a:rPr lang="en-US" sz="2400"/>
                <a:t>Awkwardness</a:t>
              </a:r>
            </a:p>
          </p:txBody>
        </p:sp>
        <p:sp>
          <p:nvSpPr>
            <p:cNvPr id="81932" name="Text Box 13"/>
            <p:cNvSpPr txBox="1">
              <a:spLocks noChangeArrowheads="1"/>
            </p:cNvSpPr>
            <p:nvPr/>
          </p:nvSpPr>
          <p:spPr bwMode="auto">
            <a:xfrm>
              <a:off x="5991225" y="2630488"/>
              <a:ext cx="744538" cy="457200"/>
            </a:xfrm>
            <a:prstGeom prst="rect">
              <a:avLst/>
            </a:prstGeom>
            <a:noFill/>
            <a:ln w="9525">
              <a:noFill/>
              <a:miter lim="800000"/>
              <a:headEnd/>
              <a:tailEnd/>
            </a:ln>
          </p:spPr>
          <p:txBody>
            <a:bodyPr wrap="none">
              <a:spAutoFit/>
            </a:bodyPr>
            <a:lstStyle/>
            <a:p>
              <a:pPr algn="ctr"/>
              <a:r>
                <a:rPr lang="en-US" sz="2400"/>
                <a:t>Skill</a:t>
              </a:r>
            </a:p>
          </p:txBody>
        </p:sp>
        <p:sp>
          <p:nvSpPr>
            <p:cNvPr id="81933" name="Text Box 14"/>
            <p:cNvSpPr txBox="1">
              <a:spLocks noChangeArrowheads="1"/>
            </p:cNvSpPr>
            <p:nvPr/>
          </p:nvSpPr>
          <p:spPr bwMode="auto">
            <a:xfrm>
              <a:off x="6692900" y="1981200"/>
              <a:ext cx="1625600" cy="457200"/>
            </a:xfrm>
            <a:prstGeom prst="rect">
              <a:avLst/>
            </a:prstGeom>
            <a:noFill/>
            <a:ln w="9525">
              <a:noFill/>
              <a:miter lim="800000"/>
              <a:headEnd/>
              <a:tailEnd/>
            </a:ln>
          </p:spPr>
          <p:txBody>
            <a:bodyPr wrap="none">
              <a:spAutoFit/>
            </a:bodyPr>
            <a:lstStyle/>
            <a:p>
              <a:pPr algn="ctr"/>
              <a:r>
                <a:rPr lang="en-US" sz="2400"/>
                <a:t>Integration</a:t>
              </a:r>
            </a:p>
          </p:txBody>
        </p:sp>
      </p:grpSp>
      <p:sp>
        <p:nvSpPr>
          <p:cNvPr id="15" name="Title 14"/>
          <p:cNvSpPr>
            <a:spLocks noGrp="1"/>
          </p:cNvSpPr>
          <p:nvPr>
            <p:ph type="title" idx="4294967295"/>
          </p:nvPr>
        </p:nvSpPr>
        <p:spPr>
          <a:xfrm>
            <a:off x="381000" y="381000"/>
            <a:ext cx="8382000" cy="1143000"/>
          </a:xfrm>
          <a:prstGeom prst="rect">
            <a:avLst/>
          </a:prstGeom>
        </p:spPr>
        <p:txBody>
          <a:bodyPr>
            <a:normAutofit/>
          </a:bodyPr>
          <a:lstStyle/>
          <a:p>
            <a:pPr>
              <a:defRPr/>
            </a:pPr>
            <a:r>
              <a:rPr lang="en-US" sz="3200" dirty="0" smtClean="0"/>
              <a:t>STAGES of learning</a:t>
            </a:r>
            <a:endParaRPr lang="en-US" sz="3200" dirty="0"/>
          </a:p>
        </p:txBody>
      </p:sp>
    </p:spTree>
    <p:extLst>
      <p:ext uri="{BB962C8B-B14F-4D97-AF65-F5344CB8AC3E}">
        <p14:creationId xmlns:p14="http://schemas.microsoft.com/office/powerpoint/2010/main" val="5253611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1371600" y="1181100"/>
            <a:ext cx="6400800" cy="685800"/>
          </a:xfrm>
          <a:prstGeom prst="rect">
            <a:avLst/>
          </a:prstGeom>
          <a:noFill/>
          <a:ln w="9525">
            <a:noFill/>
            <a:miter lim="800000"/>
            <a:headEnd/>
            <a:tailEnd/>
          </a:ln>
        </p:spPr>
        <p:txBody>
          <a:bodyPr/>
          <a:lstStyle/>
          <a:p>
            <a:pPr marL="342900" indent="-342900" algn="ctr" eaLnBrk="0" hangingPunct="0">
              <a:spcBef>
                <a:spcPct val="20000"/>
              </a:spcBef>
              <a:buSzPct val="80000"/>
              <a:buFont typeface="Wingdings" pitchFamily="2" charset="2"/>
              <a:buNone/>
            </a:pPr>
            <a:r>
              <a:rPr lang="en-US" sz="2800" b="1" dirty="0">
                <a:solidFill>
                  <a:srgbClr val="CC3300"/>
                </a:solidFill>
              </a:rPr>
              <a:t>The Zones of Comfort</a:t>
            </a:r>
          </a:p>
        </p:txBody>
      </p:sp>
      <p:sp>
        <p:nvSpPr>
          <p:cNvPr id="82947" name="Line 4"/>
          <p:cNvSpPr>
            <a:spLocks noChangeShapeType="1"/>
          </p:cNvSpPr>
          <p:nvPr/>
        </p:nvSpPr>
        <p:spPr bwMode="auto">
          <a:xfrm>
            <a:off x="1981200" y="5181600"/>
            <a:ext cx="5486400" cy="0"/>
          </a:xfrm>
          <a:prstGeom prst="line">
            <a:avLst/>
          </a:prstGeom>
          <a:noFill/>
          <a:ln w="76200">
            <a:solidFill>
              <a:srgbClr val="FC7F1D"/>
            </a:solidFill>
            <a:round/>
            <a:headEnd/>
            <a:tailEnd/>
          </a:ln>
        </p:spPr>
        <p:txBody>
          <a:bodyPr wrap="none" anchor="ctr"/>
          <a:lstStyle/>
          <a:p>
            <a:endParaRPr lang="en-US"/>
          </a:p>
        </p:txBody>
      </p:sp>
      <p:sp>
        <p:nvSpPr>
          <p:cNvPr id="82948" name="Line 5"/>
          <p:cNvSpPr>
            <a:spLocks noChangeShapeType="1"/>
          </p:cNvSpPr>
          <p:nvPr/>
        </p:nvSpPr>
        <p:spPr bwMode="auto">
          <a:xfrm flipV="1">
            <a:off x="1981200" y="2590800"/>
            <a:ext cx="5181600" cy="2590800"/>
          </a:xfrm>
          <a:prstGeom prst="line">
            <a:avLst/>
          </a:prstGeom>
          <a:noFill/>
          <a:ln w="76200">
            <a:solidFill>
              <a:srgbClr val="FC7F1D"/>
            </a:solidFill>
            <a:round/>
            <a:headEnd/>
            <a:tailEnd/>
          </a:ln>
        </p:spPr>
        <p:txBody>
          <a:bodyPr wrap="none" anchor="ctr"/>
          <a:lstStyle/>
          <a:p>
            <a:endParaRPr lang="en-US"/>
          </a:p>
        </p:txBody>
      </p:sp>
      <p:sp>
        <p:nvSpPr>
          <p:cNvPr id="82949" name="Text Box 6"/>
          <p:cNvSpPr txBox="1">
            <a:spLocks noChangeArrowheads="1"/>
          </p:cNvSpPr>
          <p:nvPr/>
        </p:nvSpPr>
        <p:spPr bwMode="auto">
          <a:xfrm>
            <a:off x="3887788" y="5248275"/>
            <a:ext cx="1997075" cy="457200"/>
          </a:xfrm>
          <a:prstGeom prst="rect">
            <a:avLst/>
          </a:prstGeom>
          <a:noFill/>
          <a:ln w="9525">
            <a:noFill/>
            <a:miter lim="800000"/>
            <a:headEnd/>
            <a:tailEnd/>
          </a:ln>
        </p:spPr>
        <p:txBody>
          <a:bodyPr wrap="none">
            <a:spAutoFit/>
          </a:bodyPr>
          <a:lstStyle/>
          <a:p>
            <a:pPr algn="ctr"/>
            <a:r>
              <a:rPr lang="en-US" sz="2400"/>
              <a:t>Current State</a:t>
            </a:r>
          </a:p>
        </p:txBody>
      </p:sp>
      <p:sp>
        <p:nvSpPr>
          <p:cNvPr id="82950" name="Text Box 7"/>
          <p:cNvSpPr txBox="1">
            <a:spLocks noChangeArrowheads="1"/>
          </p:cNvSpPr>
          <p:nvPr/>
        </p:nvSpPr>
        <p:spPr bwMode="auto">
          <a:xfrm rot="-1558711">
            <a:off x="3683000" y="3268663"/>
            <a:ext cx="2032000" cy="457200"/>
          </a:xfrm>
          <a:prstGeom prst="rect">
            <a:avLst/>
          </a:prstGeom>
          <a:noFill/>
          <a:ln w="9525">
            <a:noFill/>
            <a:miter lim="800000"/>
            <a:headEnd/>
            <a:tailEnd/>
          </a:ln>
        </p:spPr>
        <p:txBody>
          <a:bodyPr wrap="none">
            <a:spAutoFit/>
          </a:bodyPr>
          <a:lstStyle/>
          <a:p>
            <a:pPr algn="ctr"/>
            <a:r>
              <a:rPr lang="en-US" sz="2400"/>
              <a:t>Desired State</a:t>
            </a:r>
          </a:p>
        </p:txBody>
      </p:sp>
      <p:sp>
        <p:nvSpPr>
          <p:cNvPr id="82951" name="Line 8"/>
          <p:cNvSpPr>
            <a:spLocks noChangeShapeType="1"/>
          </p:cNvSpPr>
          <p:nvPr/>
        </p:nvSpPr>
        <p:spPr bwMode="auto">
          <a:xfrm>
            <a:off x="3886200" y="4267200"/>
            <a:ext cx="304800" cy="914400"/>
          </a:xfrm>
          <a:prstGeom prst="line">
            <a:avLst/>
          </a:prstGeom>
          <a:noFill/>
          <a:ln w="38100">
            <a:solidFill>
              <a:srgbClr val="FC7F1D"/>
            </a:solidFill>
            <a:round/>
            <a:headEnd/>
            <a:tailEnd/>
          </a:ln>
        </p:spPr>
        <p:txBody>
          <a:bodyPr wrap="none" anchor="ctr"/>
          <a:lstStyle/>
          <a:p>
            <a:endParaRPr lang="en-US"/>
          </a:p>
        </p:txBody>
      </p:sp>
      <p:sp>
        <p:nvSpPr>
          <p:cNvPr id="82952" name="Line 9"/>
          <p:cNvSpPr>
            <a:spLocks noChangeShapeType="1"/>
          </p:cNvSpPr>
          <p:nvPr/>
        </p:nvSpPr>
        <p:spPr bwMode="auto">
          <a:xfrm>
            <a:off x="5562600" y="3429000"/>
            <a:ext cx="609600" cy="1752600"/>
          </a:xfrm>
          <a:prstGeom prst="line">
            <a:avLst/>
          </a:prstGeom>
          <a:noFill/>
          <a:ln w="38100">
            <a:solidFill>
              <a:srgbClr val="FC7F1D"/>
            </a:solidFill>
            <a:round/>
            <a:headEnd/>
            <a:tailEnd/>
          </a:ln>
        </p:spPr>
        <p:txBody>
          <a:bodyPr wrap="none" anchor="ctr"/>
          <a:lstStyle/>
          <a:p>
            <a:endParaRPr lang="en-US"/>
          </a:p>
        </p:txBody>
      </p:sp>
      <p:sp>
        <p:nvSpPr>
          <p:cNvPr id="82953" name="Text Box 10"/>
          <p:cNvSpPr txBox="1">
            <a:spLocks noChangeArrowheads="1"/>
          </p:cNvSpPr>
          <p:nvPr/>
        </p:nvSpPr>
        <p:spPr bwMode="auto">
          <a:xfrm>
            <a:off x="2773363" y="4638675"/>
            <a:ext cx="1268412" cy="457200"/>
          </a:xfrm>
          <a:prstGeom prst="rect">
            <a:avLst/>
          </a:prstGeom>
          <a:noFill/>
          <a:ln w="9525">
            <a:noFill/>
            <a:miter lim="800000"/>
            <a:headEnd/>
            <a:tailEnd/>
          </a:ln>
        </p:spPr>
        <p:txBody>
          <a:bodyPr wrap="none">
            <a:spAutoFit/>
          </a:bodyPr>
          <a:lstStyle/>
          <a:p>
            <a:pPr algn="ctr"/>
            <a:r>
              <a:rPr lang="en-US" sz="2400"/>
              <a:t>Comfort</a:t>
            </a:r>
          </a:p>
        </p:txBody>
      </p:sp>
      <p:sp>
        <p:nvSpPr>
          <p:cNvPr id="82954" name="Text Box 11"/>
          <p:cNvSpPr txBox="1">
            <a:spLocks noChangeArrowheads="1"/>
          </p:cNvSpPr>
          <p:nvPr/>
        </p:nvSpPr>
        <p:spPr bwMode="auto">
          <a:xfrm>
            <a:off x="4338638" y="4638675"/>
            <a:ext cx="1641475" cy="457200"/>
          </a:xfrm>
          <a:prstGeom prst="rect">
            <a:avLst/>
          </a:prstGeom>
          <a:noFill/>
          <a:ln w="9525">
            <a:noFill/>
            <a:miter lim="800000"/>
            <a:headEnd/>
            <a:tailEnd/>
          </a:ln>
        </p:spPr>
        <p:txBody>
          <a:bodyPr wrap="none">
            <a:spAutoFit/>
          </a:bodyPr>
          <a:lstStyle/>
          <a:p>
            <a:pPr algn="ctr"/>
            <a:r>
              <a:rPr lang="en-US" sz="2400"/>
              <a:t>Discomfort</a:t>
            </a:r>
          </a:p>
        </p:txBody>
      </p:sp>
      <p:sp>
        <p:nvSpPr>
          <p:cNvPr id="82955" name="Text Box 12"/>
          <p:cNvSpPr txBox="1">
            <a:spLocks noChangeArrowheads="1"/>
          </p:cNvSpPr>
          <p:nvPr/>
        </p:nvSpPr>
        <p:spPr bwMode="auto">
          <a:xfrm>
            <a:off x="6432550" y="4638675"/>
            <a:ext cx="811213" cy="457200"/>
          </a:xfrm>
          <a:prstGeom prst="rect">
            <a:avLst/>
          </a:prstGeom>
          <a:noFill/>
          <a:ln w="9525">
            <a:noFill/>
            <a:miter lim="800000"/>
            <a:headEnd/>
            <a:tailEnd/>
          </a:ln>
        </p:spPr>
        <p:txBody>
          <a:bodyPr wrap="none">
            <a:spAutoFit/>
          </a:bodyPr>
          <a:lstStyle/>
          <a:p>
            <a:pPr algn="ctr"/>
            <a:r>
              <a:rPr lang="en-US" sz="2400"/>
              <a:t>Fear</a:t>
            </a:r>
          </a:p>
        </p:txBody>
      </p:sp>
      <p:sp>
        <p:nvSpPr>
          <p:cNvPr id="82956" name="Line 13"/>
          <p:cNvSpPr>
            <a:spLocks noChangeShapeType="1"/>
          </p:cNvSpPr>
          <p:nvPr/>
        </p:nvSpPr>
        <p:spPr bwMode="auto">
          <a:xfrm>
            <a:off x="1600200" y="3124200"/>
            <a:ext cx="3276600" cy="1371600"/>
          </a:xfrm>
          <a:prstGeom prst="line">
            <a:avLst/>
          </a:prstGeom>
          <a:noFill/>
          <a:ln w="76200">
            <a:solidFill>
              <a:srgbClr val="FC7F1D"/>
            </a:solidFill>
            <a:round/>
            <a:headEnd/>
            <a:tailEnd type="triangle" w="med" len="med"/>
          </a:ln>
        </p:spPr>
        <p:txBody>
          <a:bodyPr wrap="none" anchor="ctr"/>
          <a:lstStyle/>
          <a:p>
            <a:endParaRPr lang="en-US"/>
          </a:p>
        </p:txBody>
      </p:sp>
      <p:sp>
        <p:nvSpPr>
          <p:cNvPr id="82957" name="Text Box 14"/>
          <p:cNvSpPr txBox="1">
            <a:spLocks noChangeArrowheads="1"/>
          </p:cNvSpPr>
          <p:nvPr/>
        </p:nvSpPr>
        <p:spPr bwMode="auto">
          <a:xfrm>
            <a:off x="273050" y="2667000"/>
            <a:ext cx="3621088" cy="457200"/>
          </a:xfrm>
          <a:prstGeom prst="rect">
            <a:avLst/>
          </a:prstGeom>
          <a:noFill/>
          <a:ln w="9525">
            <a:noFill/>
            <a:miter lim="800000"/>
            <a:headEnd/>
            <a:tailEnd/>
          </a:ln>
        </p:spPr>
        <p:txBody>
          <a:bodyPr wrap="none">
            <a:spAutoFit/>
          </a:bodyPr>
          <a:lstStyle/>
          <a:p>
            <a:pPr algn="ctr"/>
            <a:r>
              <a:rPr lang="en-US" sz="2400" b="1"/>
              <a:t>Where Learning Occurs</a:t>
            </a:r>
          </a:p>
        </p:txBody>
      </p:sp>
      <p:sp>
        <p:nvSpPr>
          <p:cNvPr id="15" name="Title 14"/>
          <p:cNvSpPr>
            <a:spLocks noGrp="1"/>
          </p:cNvSpPr>
          <p:nvPr>
            <p:ph type="title" idx="4294967295"/>
          </p:nvPr>
        </p:nvSpPr>
        <p:spPr>
          <a:xfrm>
            <a:off x="381000" y="381000"/>
            <a:ext cx="8382000" cy="1143000"/>
          </a:xfrm>
          <a:prstGeom prst="rect">
            <a:avLst/>
          </a:prstGeom>
        </p:spPr>
        <p:txBody>
          <a:bodyPr>
            <a:normAutofit/>
          </a:bodyPr>
          <a:lstStyle/>
          <a:p>
            <a:pPr>
              <a:defRPr/>
            </a:pPr>
            <a:r>
              <a:rPr lang="en-US" sz="3200" dirty="0" smtClean="0"/>
              <a:t>When and How Do We Learn?</a:t>
            </a:r>
            <a:endParaRPr lang="en-US" sz="3200" dirty="0"/>
          </a:p>
        </p:txBody>
      </p:sp>
    </p:spTree>
    <p:extLst>
      <p:ext uri="{BB962C8B-B14F-4D97-AF65-F5344CB8AC3E}">
        <p14:creationId xmlns:p14="http://schemas.microsoft.com/office/powerpoint/2010/main" val="22591942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3400" y="1919288"/>
            <a:ext cx="8153400" cy="3719512"/>
          </a:xfrm>
          <a:prstGeom prst="rect">
            <a:avLst/>
          </a:prstGeom>
          <a:noFill/>
          <a:ln w="28575">
            <a:noFill/>
            <a:miter lim="800000"/>
            <a:headEnd/>
            <a:tailEnd/>
          </a:ln>
        </p:spPr>
        <p:txBody>
          <a:bodyPr>
            <a:spAutoFit/>
          </a:bodyPr>
          <a:lstStyle/>
          <a:p>
            <a:pPr eaLnBrk="0" hangingPunct="0">
              <a:spcBef>
                <a:spcPct val="50000"/>
              </a:spcBef>
              <a:buSzPct val="80000"/>
              <a:buFont typeface="Wingdings" pitchFamily="2" charset="2"/>
              <a:buNone/>
            </a:pPr>
            <a:r>
              <a:rPr lang="en-US" sz="3200" i="1"/>
              <a:t>Watch your words; they become actions.</a:t>
            </a:r>
          </a:p>
          <a:p>
            <a:pPr eaLnBrk="0" hangingPunct="0">
              <a:spcBef>
                <a:spcPct val="50000"/>
              </a:spcBef>
              <a:buSzPct val="80000"/>
              <a:buFont typeface="Wingdings" pitchFamily="2" charset="2"/>
              <a:buNone/>
            </a:pPr>
            <a:r>
              <a:rPr lang="en-US" sz="3200" i="1"/>
              <a:t>Watch your actions; they become habits.</a:t>
            </a:r>
          </a:p>
          <a:p>
            <a:pPr eaLnBrk="0" hangingPunct="0">
              <a:spcBef>
                <a:spcPct val="50000"/>
              </a:spcBef>
              <a:buSzPct val="80000"/>
              <a:buFont typeface="Wingdings" pitchFamily="2" charset="2"/>
              <a:buNone/>
            </a:pPr>
            <a:r>
              <a:rPr lang="en-US" sz="3200" i="1"/>
              <a:t>Watch your habits; they become character.</a:t>
            </a:r>
          </a:p>
          <a:p>
            <a:pPr eaLnBrk="0" hangingPunct="0">
              <a:spcBef>
                <a:spcPct val="50000"/>
              </a:spcBef>
              <a:buSzPct val="80000"/>
              <a:buFont typeface="Wingdings" pitchFamily="2" charset="2"/>
              <a:buNone/>
            </a:pPr>
            <a:r>
              <a:rPr lang="en-US" sz="3200" i="1"/>
              <a:t>Watch your character; it becomes your destiny.</a:t>
            </a:r>
          </a:p>
          <a:p>
            <a:pPr lvl="4" eaLnBrk="0" hangingPunct="0">
              <a:spcBef>
                <a:spcPct val="50000"/>
              </a:spcBef>
              <a:buFont typeface="Wingdings" pitchFamily="2" charset="2"/>
              <a:buNone/>
            </a:pPr>
            <a:r>
              <a:rPr lang="en-US" sz="2000"/>
              <a:t>			 Frank Outlaw</a:t>
            </a:r>
          </a:p>
        </p:txBody>
      </p:sp>
      <p:sp>
        <p:nvSpPr>
          <p:cNvPr id="104451" name="Rectangle 3"/>
          <p:cNvSpPr>
            <a:spLocks noGrp="1" noChangeArrowheads="1"/>
          </p:cNvSpPr>
          <p:nvPr>
            <p:ph type="title"/>
          </p:nvPr>
        </p:nvSpPr>
        <p:spPr/>
        <p:txBody>
          <a:bodyPr>
            <a:normAutofit/>
          </a:bodyPr>
          <a:lstStyle/>
          <a:p>
            <a:pPr>
              <a:defRPr/>
            </a:pPr>
            <a:r>
              <a:rPr lang="en-US" sz="3600" dirty="0"/>
              <a:t>Food for Thought</a:t>
            </a:r>
          </a:p>
        </p:txBody>
      </p:sp>
    </p:spTree>
    <p:extLst>
      <p:ext uri="{BB962C8B-B14F-4D97-AF65-F5344CB8AC3E}">
        <p14:creationId xmlns:p14="http://schemas.microsoft.com/office/powerpoint/2010/main" val="138177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6" name="Group 6"/>
          <p:cNvGraphicFramePr>
            <a:graphicFrameLocks noGrp="1"/>
          </p:cNvGraphicFramePr>
          <p:nvPr>
            <p:ph type="body" idx="4294967295"/>
            <p:extLst>
              <p:ext uri="{D42A27DB-BD31-4B8C-83A1-F6EECF244321}">
                <p14:modId xmlns:p14="http://schemas.microsoft.com/office/powerpoint/2010/main" val="2223720992"/>
              </p:ext>
            </p:extLst>
          </p:nvPr>
        </p:nvGraphicFramePr>
        <p:xfrm>
          <a:off x="457200" y="1371600"/>
          <a:ext cx="8229600" cy="5029201"/>
        </p:xfrm>
        <a:graphic>
          <a:graphicData uri="http://schemas.openxmlformats.org/drawingml/2006/table">
            <a:tbl>
              <a:tblPr/>
              <a:tblGrid>
                <a:gridCol w="4114800"/>
                <a:gridCol w="4114800"/>
              </a:tblGrid>
              <a:tr h="2287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Thorough, comprehensive,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need to make one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RIGHT decision</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Fast, gut, quick</a:t>
                      </a:r>
                    </a:p>
                  </a:txBody>
                  <a:tcPr anchor="ctr" anchorCtr="1" horzOverflow="overflow">
                    <a:lnL>
                      <a:noFill/>
                    </a:lnL>
                    <a:lnR cap="flat">
                      <a:noFill/>
                    </a:lnR>
                    <a:lnT cap="flat">
                      <a:noFill/>
                    </a:lnT>
                    <a:lnB>
                      <a:noFill/>
                    </a:lnB>
                    <a:lnTlToBr>
                      <a:noFill/>
                    </a:lnTlToBr>
                    <a:lnBlToTr>
                      <a:noFill/>
                    </a:lnBlToTr>
                    <a:noFill/>
                  </a:tcPr>
                </a:tc>
              </a:tr>
              <a:tr h="274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Process</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Expediency</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15362" name="Rectangle 2"/>
          <p:cNvSpPr>
            <a:spLocks noGrp="1" noChangeArrowheads="1"/>
          </p:cNvSpPr>
          <p:nvPr>
            <p:ph type="title" idx="4294967295"/>
          </p:nvPr>
        </p:nvSpPr>
        <p:spPr>
          <a:xfrm>
            <a:off x="381000" y="381000"/>
            <a:ext cx="8382000" cy="1143000"/>
          </a:xfrm>
          <a:prstGeom prst="rect">
            <a:avLst/>
          </a:prstGeom>
        </p:spPr>
        <p:txBody>
          <a:bodyPr/>
          <a:lstStyle/>
          <a:p>
            <a:pPr>
              <a:defRPr/>
            </a:pPr>
            <a:r>
              <a:rPr lang="en-US" sz="4000" dirty="0" smtClean="0"/>
              <a:t>Process </a:t>
            </a:r>
            <a:r>
              <a:rPr lang="en-US" sz="4000" cap="none" dirty="0" smtClean="0"/>
              <a:t>vs.</a:t>
            </a:r>
            <a:r>
              <a:rPr lang="en-US" sz="4000" dirty="0" smtClean="0"/>
              <a:t> </a:t>
            </a:r>
            <a:r>
              <a:rPr lang="en-US" sz="4000" dirty="0"/>
              <a:t>Expediency</a:t>
            </a:r>
          </a:p>
        </p:txBody>
      </p:sp>
      <p:pic>
        <p:nvPicPr>
          <p:cNvPr id="13315" name="Picture 4" descr="bs00385_"/>
          <p:cNvPicPr>
            <a:picLocks noChangeAspect="1" noChangeArrowheads="1"/>
          </p:cNvPicPr>
          <p:nvPr/>
        </p:nvPicPr>
        <p:blipFill>
          <a:blip r:embed="rId3"/>
          <a:srcRect/>
          <a:stretch>
            <a:fillRect/>
          </a:stretch>
        </p:blipFill>
        <p:spPr bwMode="auto">
          <a:xfrm>
            <a:off x="2971800" y="3200400"/>
            <a:ext cx="3200400" cy="2514600"/>
          </a:xfrm>
          <a:prstGeom prst="rect">
            <a:avLst/>
          </a:prstGeom>
          <a:noFill/>
          <a:ln w="9525">
            <a:noFill/>
            <a:miter lim="800000"/>
            <a:headEnd/>
            <a:tailEnd/>
          </a:ln>
        </p:spPr>
      </p:pic>
    </p:spTree>
    <p:extLst>
      <p:ext uri="{BB962C8B-B14F-4D97-AF65-F5344CB8AC3E}">
        <p14:creationId xmlns:p14="http://schemas.microsoft.com/office/powerpoint/2010/main" val="11033806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pPr>
              <a:defRPr/>
            </a:pPr>
            <a:r>
              <a:rPr lang="en-US" sz="3600" dirty="0"/>
              <a:t>Suggested Reading: </a:t>
            </a:r>
            <a:r>
              <a:rPr lang="en-US" sz="3600" dirty="0" smtClean="0"/>
              <a:t>Behavior </a:t>
            </a:r>
            <a:r>
              <a:rPr lang="en-US" sz="3600" dirty="0"/>
              <a:t>Styles</a:t>
            </a:r>
          </a:p>
        </p:txBody>
      </p:sp>
      <p:sp>
        <p:nvSpPr>
          <p:cNvPr id="84995" name="Rectangle 3"/>
          <p:cNvSpPr>
            <a:spLocks noGrp="1" noChangeArrowheads="1"/>
          </p:cNvSpPr>
          <p:nvPr>
            <p:ph idx="1"/>
          </p:nvPr>
        </p:nvSpPr>
        <p:spPr/>
        <p:txBody>
          <a:bodyPr/>
          <a:lstStyle/>
          <a:p>
            <a:pPr>
              <a:lnSpc>
                <a:spcPct val="80000"/>
              </a:lnSpc>
              <a:buFontTx/>
              <a:buNone/>
            </a:pPr>
            <a:r>
              <a:rPr lang="en-US" sz="2400" b="1" i="1" dirty="0" smtClean="0">
                <a:solidFill>
                  <a:schemeClr val="tx1"/>
                </a:solidFill>
                <a:latin typeface="Arial" charset="0"/>
                <a:ea typeface="ＭＳ Ｐゴシック" pitchFamily="80" charset="-128"/>
                <a:cs typeface="Arial" charset="0"/>
              </a:rPr>
              <a:t>People Styles at Work: Making Bad Relationships Good and Good Relationships Better</a:t>
            </a:r>
            <a:r>
              <a:rPr lang="en-US" sz="2400" i="1" dirty="0" smtClean="0">
                <a:solidFill>
                  <a:schemeClr val="tx1"/>
                </a:solidFill>
                <a:latin typeface="Arial" charset="0"/>
                <a:ea typeface="ＭＳ Ｐゴシック" pitchFamily="80" charset="-128"/>
                <a:cs typeface="Arial" charset="0"/>
              </a:rPr>
              <a:t>, </a:t>
            </a:r>
            <a:r>
              <a:rPr lang="en-US" sz="2400" dirty="0" smtClean="0">
                <a:solidFill>
                  <a:schemeClr val="tx1"/>
                </a:solidFill>
                <a:latin typeface="Arial" charset="0"/>
                <a:ea typeface="ＭＳ Ｐゴシック" pitchFamily="80" charset="-128"/>
                <a:cs typeface="Arial" charset="0"/>
              </a:rPr>
              <a:t>Robert Bolton and Dorothy Grover Bolton</a:t>
            </a:r>
            <a:r>
              <a:rPr lang="en-US" sz="2400" i="1" dirty="0" smtClean="0">
                <a:solidFill>
                  <a:schemeClr val="tx1"/>
                </a:solidFill>
                <a:latin typeface="Arial" charset="0"/>
                <a:ea typeface="ＭＳ Ｐゴシック" pitchFamily="80" charset="-128"/>
                <a:cs typeface="Arial" charset="0"/>
              </a:rPr>
              <a:t/>
            </a:r>
            <a:br>
              <a:rPr lang="en-US" sz="2400" i="1" dirty="0" smtClean="0">
                <a:solidFill>
                  <a:schemeClr val="tx1"/>
                </a:solidFill>
                <a:latin typeface="Arial" charset="0"/>
                <a:ea typeface="ＭＳ Ｐゴシック" pitchFamily="80" charset="-128"/>
                <a:cs typeface="Arial" charset="0"/>
              </a:rPr>
            </a:br>
            <a:endParaRPr lang="en-US" sz="2400" i="1" dirty="0" smtClean="0">
              <a:solidFill>
                <a:schemeClr val="tx1"/>
              </a:solidFill>
              <a:latin typeface="Arial" charset="0"/>
              <a:ea typeface="ＭＳ Ｐゴシック" pitchFamily="80" charset="-128"/>
              <a:cs typeface="Arial" charset="0"/>
            </a:endParaRPr>
          </a:p>
          <a:p>
            <a:pPr>
              <a:lnSpc>
                <a:spcPct val="80000"/>
              </a:lnSpc>
              <a:buFontTx/>
              <a:buNone/>
            </a:pPr>
            <a:r>
              <a:rPr lang="en-US" sz="2400" b="1" i="1" dirty="0" smtClean="0">
                <a:solidFill>
                  <a:schemeClr val="tx1"/>
                </a:solidFill>
                <a:latin typeface="Arial" charset="0"/>
                <a:ea typeface="ＭＳ Ｐゴシック" pitchFamily="80" charset="-128"/>
                <a:cs typeface="Arial" charset="0"/>
              </a:rPr>
              <a:t>Social Style/Management Style: Developing Productive Work Relationships</a:t>
            </a:r>
            <a:r>
              <a:rPr lang="en-US" sz="2400" i="1" dirty="0" smtClean="0">
                <a:solidFill>
                  <a:schemeClr val="tx1"/>
                </a:solidFill>
                <a:latin typeface="Arial" charset="0"/>
                <a:ea typeface="ＭＳ Ｐゴシック" pitchFamily="80" charset="-128"/>
                <a:cs typeface="Arial" charset="0"/>
              </a:rPr>
              <a:t>, </a:t>
            </a:r>
            <a:r>
              <a:rPr lang="en-US" sz="2400" dirty="0" smtClean="0">
                <a:solidFill>
                  <a:schemeClr val="tx1"/>
                </a:solidFill>
                <a:latin typeface="Arial" charset="0"/>
                <a:ea typeface="ＭＳ Ｐゴシック" pitchFamily="80" charset="-128"/>
                <a:cs typeface="Arial" charset="0"/>
              </a:rPr>
              <a:t>Robert Bolton and Dorothy Grover Bolton</a:t>
            </a:r>
            <a:r>
              <a:rPr lang="en-US" sz="2400" i="1" dirty="0" smtClean="0">
                <a:solidFill>
                  <a:schemeClr val="tx1"/>
                </a:solidFill>
                <a:latin typeface="Arial" charset="0"/>
                <a:ea typeface="ＭＳ Ｐゴシック" pitchFamily="80" charset="-128"/>
                <a:cs typeface="Arial" charset="0"/>
              </a:rPr>
              <a:t/>
            </a:r>
            <a:br>
              <a:rPr lang="en-US" sz="2400" i="1" dirty="0" smtClean="0">
                <a:solidFill>
                  <a:schemeClr val="tx1"/>
                </a:solidFill>
                <a:latin typeface="Arial" charset="0"/>
                <a:ea typeface="ＭＳ Ｐゴシック" pitchFamily="80" charset="-128"/>
                <a:cs typeface="Arial" charset="0"/>
              </a:rPr>
            </a:br>
            <a:endParaRPr lang="en-US" sz="2400" i="1" dirty="0" smtClean="0">
              <a:solidFill>
                <a:schemeClr val="tx1"/>
              </a:solidFill>
              <a:latin typeface="Arial" charset="0"/>
              <a:ea typeface="ＭＳ Ｐゴシック" pitchFamily="80" charset="-128"/>
              <a:cs typeface="Arial" charset="0"/>
            </a:endParaRPr>
          </a:p>
          <a:p>
            <a:pPr>
              <a:lnSpc>
                <a:spcPct val="80000"/>
              </a:lnSpc>
              <a:buFontTx/>
              <a:buNone/>
            </a:pPr>
            <a:r>
              <a:rPr lang="en-US" sz="2400" b="1" i="1" dirty="0" smtClean="0">
                <a:solidFill>
                  <a:schemeClr val="tx1"/>
                </a:solidFill>
                <a:latin typeface="Arial" charset="0"/>
                <a:ea typeface="ＭＳ Ｐゴシック" pitchFamily="80" charset="-128"/>
                <a:cs typeface="Arial" charset="0"/>
              </a:rPr>
              <a:t>Personal Styles &amp; Effective Performance</a:t>
            </a:r>
            <a:br>
              <a:rPr lang="en-US" sz="2400" b="1" i="1" dirty="0" smtClean="0">
                <a:solidFill>
                  <a:schemeClr val="tx1"/>
                </a:solidFill>
                <a:latin typeface="Arial" charset="0"/>
                <a:ea typeface="ＭＳ Ｐゴシック" pitchFamily="80" charset="-128"/>
                <a:cs typeface="Arial" charset="0"/>
              </a:rPr>
            </a:br>
            <a:r>
              <a:rPr lang="en-US" sz="2400" b="1" i="1" dirty="0" smtClean="0">
                <a:solidFill>
                  <a:schemeClr val="tx1"/>
                </a:solidFill>
                <a:latin typeface="Arial" charset="0"/>
                <a:ea typeface="ＭＳ Ｐゴシック" pitchFamily="80" charset="-128"/>
                <a:cs typeface="Arial" charset="0"/>
              </a:rPr>
              <a:t>Make Your Style Work for You</a:t>
            </a:r>
            <a:r>
              <a:rPr lang="en-US" sz="2400" i="1" dirty="0" smtClean="0">
                <a:solidFill>
                  <a:schemeClr val="tx1"/>
                </a:solidFill>
                <a:latin typeface="Arial" charset="0"/>
                <a:ea typeface="ＭＳ Ｐゴシック" pitchFamily="80" charset="-128"/>
                <a:cs typeface="Arial" charset="0"/>
              </a:rPr>
              <a:t>, </a:t>
            </a:r>
            <a:r>
              <a:rPr lang="en-US" sz="2400" dirty="0" smtClean="0">
                <a:solidFill>
                  <a:schemeClr val="tx1"/>
                </a:solidFill>
                <a:latin typeface="Arial" charset="0"/>
                <a:ea typeface="ＭＳ Ｐゴシック" pitchFamily="80" charset="-128"/>
                <a:cs typeface="Arial" charset="0"/>
              </a:rPr>
              <a:t>David W. Merrill, Ph.D., Roger H. Reid, M.A.</a:t>
            </a:r>
            <a:br>
              <a:rPr lang="en-US" sz="2400" dirty="0" smtClean="0">
                <a:solidFill>
                  <a:schemeClr val="tx1"/>
                </a:solidFill>
                <a:latin typeface="Arial" charset="0"/>
                <a:ea typeface="ＭＳ Ｐゴシック" pitchFamily="80" charset="-128"/>
                <a:cs typeface="Arial" charset="0"/>
              </a:rPr>
            </a:br>
            <a:endParaRPr lang="en-US" sz="2400" dirty="0" smtClean="0">
              <a:solidFill>
                <a:schemeClr val="tx1"/>
              </a:solidFill>
              <a:latin typeface="Arial" charset="0"/>
              <a:ea typeface="ＭＳ Ｐゴシック" pitchFamily="80" charset="-128"/>
              <a:cs typeface="Arial" charset="0"/>
            </a:endParaRPr>
          </a:p>
          <a:p>
            <a:pPr>
              <a:lnSpc>
                <a:spcPct val="80000"/>
              </a:lnSpc>
              <a:buFontTx/>
              <a:buNone/>
            </a:pPr>
            <a:r>
              <a:rPr lang="en-US" sz="2400" b="1" i="1" dirty="0" smtClean="0">
                <a:solidFill>
                  <a:schemeClr val="tx1"/>
                </a:solidFill>
                <a:latin typeface="Arial" charset="0"/>
                <a:ea typeface="ＭＳ Ｐゴシック" pitchFamily="80" charset="-128"/>
                <a:cs typeface="Arial" charset="0"/>
              </a:rPr>
              <a:t>How to Speak and Listen Effectively</a:t>
            </a:r>
            <a:r>
              <a:rPr lang="en-US" sz="2400" i="1" dirty="0" smtClean="0">
                <a:solidFill>
                  <a:schemeClr val="tx1"/>
                </a:solidFill>
                <a:latin typeface="Arial" charset="0"/>
                <a:ea typeface="ＭＳ Ｐゴシック" pitchFamily="80" charset="-128"/>
                <a:cs typeface="Arial" charset="0"/>
              </a:rPr>
              <a:t>, </a:t>
            </a:r>
            <a:r>
              <a:rPr lang="en-US" sz="2400" dirty="0" smtClean="0">
                <a:solidFill>
                  <a:schemeClr val="tx1"/>
                </a:solidFill>
                <a:latin typeface="Arial" charset="0"/>
                <a:ea typeface="ＭＳ Ｐゴシック" pitchFamily="80" charset="-128"/>
                <a:cs typeface="Arial" charset="0"/>
              </a:rPr>
              <a:t>Harvey A. Robbins</a:t>
            </a:r>
            <a:endParaRPr lang="en-US"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27570567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38200" y="2667000"/>
            <a:ext cx="7737475" cy="990600"/>
          </a:xfrm>
        </p:spPr>
        <p:txBody>
          <a:bodyPr>
            <a:normAutofit/>
          </a:bodyPr>
          <a:lstStyle/>
          <a:p>
            <a:pPr algn="ctr">
              <a:defRPr/>
            </a:pPr>
            <a:r>
              <a:rPr lang="en-US" sz="3600" dirty="0">
                <a:solidFill>
                  <a:srgbClr val="FF0000"/>
                </a:solidFill>
              </a:rPr>
              <a:t>Short Break</a:t>
            </a:r>
          </a:p>
        </p:txBody>
      </p:sp>
    </p:spTree>
    <p:extLst>
      <p:ext uri="{BB962C8B-B14F-4D97-AF65-F5344CB8AC3E}">
        <p14:creationId xmlns:p14="http://schemas.microsoft.com/office/powerpoint/2010/main" val="25843576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2"/>
          </p:nvPr>
        </p:nvSpPr>
        <p:spPr/>
        <p:txBody>
          <a:bodyPr/>
          <a:lstStyle/>
          <a:p>
            <a:endParaRPr lang="en-US"/>
          </a:p>
        </p:txBody>
      </p:sp>
      <p:sp>
        <p:nvSpPr>
          <p:cNvPr id="107522" name="Rectangle 2"/>
          <p:cNvSpPr>
            <a:spLocks noGrp="1" noChangeArrowheads="1"/>
          </p:cNvSpPr>
          <p:nvPr>
            <p:ph type="title"/>
          </p:nvPr>
        </p:nvSpPr>
        <p:spPr>
          <a:xfrm>
            <a:off x="609599" y="1378424"/>
            <a:ext cx="7866612" cy="1898176"/>
          </a:xfrm>
        </p:spPr>
        <p:txBody>
          <a:bodyPr>
            <a:normAutofit fontScale="90000"/>
          </a:bodyPr>
          <a:lstStyle/>
          <a:p>
            <a:r>
              <a:rPr lang="en-US" b="1" dirty="0" smtClean="0">
                <a:solidFill>
                  <a:schemeClr val="tx1"/>
                </a:solidFill>
              </a:rPr>
              <a:t>Balanced Leadership:</a:t>
            </a:r>
            <a:br>
              <a:rPr lang="en-US" b="1" dirty="0" smtClean="0">
                <a:solidFill>
                  <a:schemeClr val="tx1"/>
                </a:solidFill>
              </a:rPr>
            </a:br>
            <a:r>
              <a:rPr lang="en-US" b="1" dirty="0" smtClean="0">
                <a:solidFill>
                  <a:schemeClr val="tx1"/>
                </a:solidFill>
              </a:rPr>
              <a:t>The Role of </a:t>
            </a:r>
            <a:br>
              <a:rPr lang="en-US" b="1" dirty="0" smtClean="0">
                <a:solidFill>
                  <a:schemeClr val="tx1"/>
                </a:solidFill>
              </a:rPr>
            </a:br>
            <a:r>
              <a:rPr lang="en-US" b="1" dirty="0" smtClean="0">
                <a:solidFill>
                  <a:schemeClr val="tx1"/>
                </a:solidFill>
              </a:rPr>
              <a:t>Emotional Intelligence</a:t>
            </a:r>
            <a:endParaRPr lang="en-US" b="1" dirty="0">
              <a:solidFill>
                <a:schemeClr val="tx1"/>
              </a:solidFill>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7109304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pPr>
              <a:defRPr/>
            </a:pPr>
            <a:r>
              <a:rPr lang="en-US" sz="4000">
                <a:cs typeface="Times New Roman" pitchFamily="18" charset="0"/>
              </a:rPr>
              <a:t>Emotional Intelligence</a:t>
            </a:r>
            <a:r>
              <a:rPr lang="en-US">
                <a:cs typeface="Times New Roman" pitchFamily="18" charset="0"/>
              </a:rPr>
              <a:t/>
            </a:r>
            <a:br>
              <a:rPr lang="en-US">
                <a:cs typeface="Times New Roman" pitchFamily="18" charset="0"/>
              </a:rPr>
            </a:br>
            <a:endParaRPr lang="en-US">
              <a:cs typeface="Times New Roman" pitchFamily="18" charset="0"/>
            </a:endParaRPr>
          </a:p>
        </p:txBody>
      </p:sp>
      <p:sp>
        <p:nvSpPr>
          <p:cNvPr id="88067" name="Rectangle 3"/>
          <p:cNvSpPr>
            <a:spLocks noGrp="1" noChangeArrowheads="1"/>
          </p:cNvSpPr>
          <p:nvPr>
            <p:ph idx="1"/>
          </p:nvPr>
        </p:nvSpPr>
        <p:spPr/>
        <p:txBody>
          <a:bodyPr/>
          <a:lstStyle/>
          <a:p>
            <a:pPr algn="ctr">
              <a:lnSpc>
                <a:spcPct val="90000"/>
              </a:lnSpc>
              <a:spcBef>
                <a:spcPct val="50000"/>
              </a:spcBef>
              <a:buFontTx/>
              <a:buNone/>
            </a:pPr>
            <a:r>
              <a:rPr lang="en-US" b="1" dirty="0" smtClean="0">
                <a:solidFill>
                  <a:schemeClr val="accent2"/>
                </a:solidFill>
                <a:latin typeface="Arial" charset="0"/>
                <a:ea typeface="ＭＳ Ｐゴシック" pitchFamily="80" charset="-128"/>
                <a:cs typeface="Times New Roman" pitchFamily="18" charset="0"/>
              </a:rPr>
              <a:t>Session purpose</a:t>
            </a:r>
          </a:p>
          <a:p>
            <a:pPr>
              <a:lnSpc>
                <a:spcPct val="90000"/>
              </a:lnSpc>
              <a:spcBef>
                <a:spcPct val="50000"/>
              </a:spcBef>
            </a:pPr>
            <a:r>
              <a:rPr lang="en-US" dirty="0" smtClean="0">
                <a:solidFill>
                  <a:schemeClr val="tx1"/>
                </a:solidFill>
                <a:latin typeface="Arial" charset="0"/>
                <a:ea typeface="ＭＳ Ｐゴシック" pitchFamily="80" charset="-128"/>
                <a:cs typeface="Times New Roman" pitchFamily="18" charset="0"/>
              </a:rPr>
              <a:t>Introduction to emotional intelligence (</a:t>
            </a:r>
            <a:r>
              <a:rPr lang="en-US" dirty="0" err="1" smtClean="0">
                <a:solidFill>
                  <a:schemeClr val="tx1"/>
                </a:solidFill>
                <a:latin typeface="Arial" charset="0"/>
                <a:ea typeface="ＭＳ Ｐゴシック" pitchFamily="80" charset="-128"/>
                <a:cs typeface="Times New Roman" pitchFamily="18" charset="0"/>
              </a:rPr>
              <a:t>EI</a:t>
            </a:r>
            <a:r>
              <a:rPr lang="en-US" dirty="0" smtClean="0">
                <a:solidFill>
                  <a:schemeClr val="tx1"/>
                </a:solidFill>
                <a:latin typeface="Arial" charset="0"/>
                <a:ea typeface="ＭＳ Ｐゴシック" pitchFamily="80" charset="-128"/>
                <a:cs typeface="Times New Roman" pitchFamily="18" charset="0"/>
              </a:rPr>
              <a:t>) concepts</a:t>
            </a:r>
          </a:p>
          <a:p>
            <a:pPr>
              <a:lnSpc>
                <a:spcPct val="90000"/>
              </a:lnSpc>
              <a:spcBef>
                <a:spcPct val="50000"/>
              </a:spcBef>
            </a:pPr>
            <a:r>
              <a:rPr lang="en-US" dirty="0" smtClean="0">
                <a:solidFill>
                  <a:schemeClr val="tx1"/>
                </a:solidFill>
                <a:latin typeface="Arial" charset="0"/>
                <a:ea typeface="ＭＳ Ｐゴシック" pitchFamily="80" charset="-128"/>
                <a:cs typeface="Times New Roman" pitchFamily="18" charset="0"/>
              </a:rPr>
              <a:t>Identify components of </a:t>
            </a:r>
            <a:r>
              <a:rPr lang="en-US" dirty="0" err="1" smtClean="0">
                <a:solidFill>
                  <a:schemeClr val="tx1"/>
                </a:solidFill>
                <a:latin typeface="Arial" charset="0"/>
                <a:ea typeface="ＭＳ Ｐゴシック" pitchFamily="80" charset="-128"/>
                <a:cs typeface="Times New Roman" pitchFamily="18" charset="0"/>
              </a:rPr>
              <a:t>EI</a:t>
            </a:r>
            <a:endParaRPr lang="en-US" dirty="0" smtClean="0">
              <a:solidFill>
                <a:schemeClr val="tx1"/>
              </a:solidFill>
              <a:latin typeface="Arial" charset="0"/>
              <a:ea typeface="ＭＳ Ｐゴシック" pitchFamily="80" charset="-128"/>
              <a:cs typeface="Times New Roman" pitchFamily="18" charset="0"/>
            </a:endParaRPr>
          </a:p>
          <a:p>
            <a:pPr>
              <a:lnSpc>
                <a:spcPct val="90000"/>
              </a:lnSpc>
              <a:spcBef>
                <a:spcPct val="50000"/>
              </a:spcBef>
            </a:pPr>
            <a:r>
              <a:rPr lang="en-US" dirty="0" smtClean="0">
                <a:solidFill>
                  <a:schemeClr val="tx1"/>
                </a:solidFill>
                <a:latin typeface="Arial" charset="0"/>
                <a:ea typeface="ＭＳ Ｐゴシック" pitchFamily="80" charset="-128"/>
                <a:cs typeface="Times New Roman" pitchFamily="18" charset="0"/>
              </a:rPr>
              <a:t>Understand applicability to work life and leadership</a:t>
            </a:r>
          </a:p>
          <a:p>
            <a:pPr>
              <a:lnSpc>
                <a:spcPct val="90000"/>
              </a:lnSpc>
              <a:spcBef>
                <a:spcPct val="50000"/>
              </a:spcBef>
              <a:buFontTx/>
              <a:buNone/>
            </a:pPr>
            <a:endParaRPr lang="en-US" dirty="0" smtClean="0">
              <a:latin typeface="Arial" charset="0"/>
              <a:ea typeface="ＭＳ Ｐゴシック" pitchFamily="80" charset="-128"/>
              <a:cs typeface="Times New Roman" pitchFamily="18" charset="0"/>
            </a:endParaRPr>
          </a:p>
          <a:p>
            <a:pPr>
              <a:lnSpc>
                <a:spcPct val="90000"/>
              </a:lnSpc>
              <a:spcBef>
                <a:spcPct val="50000"/>
              </a:spcBef>
              <a:buFontTx/>
              <a:buNone/>
            </a:pPr>
            <a:r>
              <a:rPr lang="en-US" dirty="0" smtClean="0">
                <a:latin typeface="Arial" charset="0"/>
                <a:ea typeface="ＭＳ Ｐゴシック" pitchFamily="80" charset="-128"/>
                <a:cs typeface="Times New Roman" pitchFamily="18" charset="0"/>
              </a:rPr>
              <a:t>    </a:t>
            </a:r>
          </a:p>
          <a:p>
            <a:pPr>
              <a:lnSpc>
                <a:spcPct val="90000"/>
              </a:lnSpc>
              <a:buFontTx/>
              <a:buNone/>
            </a:pPr>
            <a:endParaRPr lang="en-US" dirty="0" smtClean="0">
              <a:latin typeface="Arial" charset="0"/>
              <a:ea typeface="ＭＳ Ｐゴシック" pitchFamily="80" charset="-128"/>
              <a:cs typeface="Arial" charset="0"/>
            </a:endParaRPr>
          </a:p>
        </p:txBody>
      </p:sp>
    </p:spTree>
    <p:extLst>
      <p:ext uri="{BB962C8B-B14F-4D97-AF65-F5344CB8AC3E}">
        <p14:creationId xmlns:p14="http://schemas.microsoft.com/office/powerpoint/2010/main" val="36721556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pPr>
              <a:defRPr/>
            </a:pPr>
            <a:r>
              <a:rPr lang="en-US" sz="4000" dirty="0">
                <a:cs typeface="Times New Roman" pitchFamily="18" charset="0"/>
              </a:rPr>
              <a:t>Making the Case for </a:t>
            </a:r>
            <a:br>
              <a:rPr lang="en-US" sz="4000" dirty="0">
                <a:cs typeface="Times New Roman" pitchFamily="18" charset="0"/>
              </a:rPr>
            </a:br>
            <a:r>
              <a:rPr lang="en-US" sz="4000" dirty="0">
                <a:cs typeface="Times New Roman" pitchFamily="18" charset="0"/>
              </a:rPr>
              <a:t>Emotional Intelligence</a:t>
            </a:r>
          </a:p>
        </p:txBody>
      </p:sp>
      <p:sp>
        <p:nvSpPr>
          <p:cNvPr id="89091" name="Rectangle 3"/>
          <p:cNvSpPr>
            <a:spLocks noGrp="1" noChangeArrowheads="1"/>
          </p:cNvSpPr>
          <p:nvPr>
            <p:ph idx="1"/>
          </p:nvPr>
        </p:nvSpPr>
        <p:spPr>
          <a:xfrm>
            <a:off x="606829" y="2019869"/>
            <a:ext cx="8079971" cy="3898329"/>
          </a:xfrm>
        </p:spPr>
        <p:txBody>
          <a:bodyPr/>
          <a:lstStyle/>
          <a:p>
            <a:pPr algn="ctr">
              <a:spcBef>
                <a:spcPct val="50000"/>
              </a:spcBef>
              <a:buFontTx/>
              <a:buNone/>
            </a:pPr>
            <a:r>
              <a:rPr lang="en-US" b="1" dirty="0" smtClean="0">
                <a:solidFill>
                  <a:schemeClr val="tx1"/>
                </a:solidFill>
                <a:latin typeface="Arial" charset="0"/>
                <a:ea typeface="ＭＳ Ｐゴシック" pitchFamily="80" charset="-128"/>
                <a:cs typeface="Times New Roman" pitchFamily="18" charset="0"/>
              </a:rPr>
              <a:t>IQ vs. EQ</a:t>
            </a:r>
          </a:p>
          <a:p>
            <a:pPr>
              <a:spcBef>
                <a:spcPct val="50000"/>
              </a:spcBef>
              <a:buFontTx/>
              <a:buNone/>
            </a:pPr>
            <a:r>
              <a:rPr lang="en-US" b="1" dirty="0" smtClean="0">
                <a:solidFill>
                  <a:schemeClr val="tx1"/>
                </a:solidFill>
                <a:latin typeface="Arial" charset="0"/>
                <a:ea typeface="ＭＳ Ｐゴシック" pitchFamily="80" charset="-128"/>
                <a:cs typeface="Times New Roman" pitchFamily="18" charset="0"/>
              </a:rPr>
              <a:t> </a:t>
            </a:r>
          </a:p>
          <a:p>
            <a:pPr algn="ctr">
              <a:spcBef>
                <a:spcPct val="50000"/>
              </a:spcBef>
              <a:buFontTx/>
              <a:buNone/>
            </a:pPr>
            <a:r>
              <a:rPr lang="en-US" b="1" dirty="0" smtClean="0">
                <a:solidFill>
                  <a:schemeClr val="tx1"/>
                </a:solidFill>
                <a:latin typeface="Arial" charset="0"/>
                <a:ea typeface="ＭＳ Ｐゴシック" pitchFamily="80" charset="-128"/>
                <a:cs typeface="Times New Roman" pitchFamily="18" charset="0"/>
              </a:rPr>
              <a:t>What is IQ?</a:t>
            </a:r>
          </a:p>
          <a:p>
            <a:pPr algn="ctr">
              <a:spcBef>
                <a:spcPct val="50000"/>
              </a:spcBef>
              <a:buFontTx/>
              <a:buNone/>
            </a:pPr>
            <a:endParaRPr lang="en-US" b="1" dirty="0" smtClean="0">
              <a:solidFill>
                <a:schemeClr val="tx1"/>
              </a:solidFill>
              <a:latin typeface="Arial" charset="0"/>
              <a:ea typeface="ＭＳ Ｐゴシック" pitchFamily="80" charset="-128"/>
              <a:cs typeface="Times New Roman" pitchFamily="18" charset="0"/>
            </a:endParaRPr>
          </a:p>
          <a:p>
            <a:pPr algn="ctr">
              <a:spcBef>
                <a:spcPct val="50000"/>
              </a:spcBef>
              <a:buFontTx/>
              <a:buNone/>
            </a:pPr>
            <a:r>
              <a:rPr lang="en-US" b="1" dirty="0" smtClean="0">
                <a:solidFill>
                  <a:schemeClr val="tx1"/>
                </a:solidFill>
                <a:latin typeface="Arial" charset="0"/>
                <a:ea typeface="ＭＳ Ｐゴシック" pitchFamily="80" charset="-128"/>
                <a:cs typeface="Times New Roman" pitchFamily="18" charset="0"/>
              </a:rPr>
              <a:t>What is EQ?</a:t>
            </a:r>
            <a:endParaRPr lang="en-US" b="1"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25923517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defRPr/>
            </a:pPr>
            <a:r>
              <a:rPr lang="en-US" sz="4000" dirty="0">
                <a:cs typeface="Times New Roman" pitchFamily="18" charset="0"/>
              </a:rPr>
              <a:t>I.Q. (Intelligence Quotient)</a:t>
            </a:r>
            <a:endParaRPr lang="en-US" sz="4000" dirty="0"/>
          </a:p>
        </p:txBody>
      </p:sp>
      <p:sp>
        <p:nvSpPr>
          <p:cNvPr id="90115" name="Rectangle 3"/>
          <p:cNvSpPr>
            <a:spLocks noGrp="1" noChangeArrowheads="1"/>
          </p:cNvSpPr>
          <p:nvPr>
            <p:ph idx="1"/>
          </p:nvPr>
        </p:nvSpPr>
        <p:spPr/>
        <p:txBody>
          <a:bodyPr/>
          <a:lstStyle/>
          <a:p>
            <a:pPr marL="0" indent="0">
              <a:spcBef>
                <a:spcPct val="50000"/>
              </a:spcBef>
              <a:buFontTx/>
              <a:buNone/>
            </a:pPr>
            <a:r>
              <a:rPr lang="en-US" sz="2400" dirty="0" smtClean="0">
                <a:solidFill>
                  <a:schemeClr val="tx1"/>
                </a:solidFill>
                <a:latin typeface="Arial" charset="0"/>
                <a:ea typeface="ＭＳ Ｐゴシック" pitchFamily="80" charset="-128"/>
                <a:cs typeface="Times New Roman" pitchFamily="18" charset="0"/>
              </a:rPr>
              <a:t>A number that shows the rating of a person's intelligence. It is found by dividing the mental age, as shown in tests, by the actual age (16 is the largest age used) and multiplying it by 100. </a:t>
            </a:r>
            <a:endParaRPr lang="en-US" sz="1800" dirty="0" smtClean="0">
              <a:solidFill>
                <a:schemeClr val="tx1"/>
              </a:solidFill>
              <a:latin typeface="Arial" charset="0"/>
              <a:ea typeface="ＭＳ Ｐゴシック" pitchFamily="80" charset="-128"/>
              <a:cs typeface="Times New Roman" pitchFamily="18" charset="0"/>
            </a:endParaRPr>
          </a:p>
          <a:p>
            <a:pPr>
              <a:spcBef>
                <a:spcPct val="50000"/>
              </a:spcBef>
              <a:buFontTx/>
              <a:buNone/>
            </a:pPr>
            <a:endParaRPr lang="en-US" sz="1800" dirty="0" smtClean="0">
              <a:latin typeface="Arial" charset="0"/>
              <a:ea typeface="ＭＳ Ｐゴシック" pitchFamily="80" charset="-128"/>
              <a:cs typeface="Times New Roman" pitchFamily="18" charset="0"/>
            </a:endParaRPr>
          </a:p>
          <a:p>
            <a:pPr algn="ctr">
              <a:spcBef>
                <a:spcPct val="50000"/>
              </a:spcBef>
              <a:buFontTx/>
              <a:buNone/>
            </a:pPr>
            <a:r>
              <a:rPr lang="en-US" sz="4000" b="1" dirty="0" smtClean="0">
                <a:solidFill>
                  <a:srgbClr val="FC7F1D"/>
                </a:solidFill>
                <a:latin typeface="Arial" charset="0"/>
                <a:ea typeface="ＭＳ Ｐゴシック" pitchFamily="80" charset="-128"/>
                <a:cs typeface="Arial" charset="0"/>
              </a:rPr>
              <a:t>INTELLIGENCE TEST</a:t>
            </a:r>
          </a:p>
          <a:p>
            <a:pPr marL="0" indent="0">
              <a:spcBef>
                <a:spcPct val="50000"/>
              </a:spcBef>
              <a:buFontTx/>
              <a:buNone/>
            </a:pPr>
            <a:r>
              <a:rPr lang="en-US" sz="2400" dirty="0" smtClean="0">
                <a:solidFill>
                  <a:schemeClr val="tx1"/>
                </a:solidFill>
                <a:latin typeface="Arial" charset="0"/>
                <a:ea typeface="ＭＳ Ｐゴシック" pitchFamily="80" charset="-128"/>
                <a:cs typeface="Times New Roman" pitchFamily="18" charset="0"/>
              </a:rPr>
              <a:t>Any test used to measure mental development.  </a:t>
            </a:r>
            <a:br>
              <a:rPr lang="en-US" sz="2400" dirty="0" smtClean="0">
                <a:solidFill>
                  <a:schemeClr val="tx1"/>
                </a:solidFill>
                <a:latin typeface="Arial" charset="0"/>
                <a:ea typeface="ＭＳ Ｐゴシック" pitchFamily="80" charset="-128"/>
                <a:cs typeface="Times New Roman" pitchFamily="18" charset="0"/>
              </a:rPr>
            </a:br>
            <a:r>
              <a:rPr lang="en-US" sz="2400" dirty="0" smtClean="0">
                <a:solidFill>
                  <a:schemeClr val="tx1"/>
                </a:solidFill>
                <a:latin typeface="Arial" charset="0"/>
                <a:ea typeface="ＭＳ Ｐゴシック" pitchFamily="80" charset="-128"/>
                <a:cs typeface="Times New Roman" pitchFamily="18" charset="0"/>
              </a:rPr>
              <a:t>Most intelligence tests include tasks involving memory, reasoning, definitions, numerical ability, and recalling facts.</a:t>
            </a:r>
            <a:endParaRPr lang="en-US" sz="24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29582981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n-US" sz="4000">
                <a:cs typeface="Times New Roman" pitchFamily="18" charset="0"/>
              </a:rPr>
              <a:t>Descriptions</a:t>
            </a:r>
            <a:endParaRPr lang="en-US" sz="4000"/>
          </a:p>
        </p:txBody>
      </p:sp>
      <p:sp>
        <p:nvSpPr>
          <p:cNvPr id="91139" name="Rectangle 3"/>
          <p:cNvSpPr>
            <a:spLocks noGrp="1" noChangeArrowheads="1"/>
          </p:cNvSpPr>
          <p:nvPr>
            <p:ph idx="1"/>
          </p:nvPr>
        </p:nvSpPr>
        <p:spPr>
          <a:xfrm>
            <a:off x="606830" y="1371599"/>
            <a:ext cx="5630198" cy="4546599"/>
          </a:xfrm>
        </p:spPr>
        <p:txBody>
          <a:bodyPr/>
          <a:lstStyle/>
          <a:p>
            <a:pPr>
              <a:lnSpc>
                <a:spcPct val="90000"/>
              </a:lnSpc>
              <a:spcBef>
                <a:spcPct val="50000"/>
              </a:spcBef>
              <a:buFontTx/>
              <a:buNone/>
            </a:pPr>
            <a:r>
              <a:rPr lang="en-US" dirty="0" smtClean="0">
                <a:solidFill>
                  <a:schemeClr val="tx1"/>
                </a:solidFill>
                <a:latin typeface="Arial" charset="0"/>
                <a:ea typeface="ＭＳ Ｐゴシック" pitchFamily="80" charset="-128"/>
                <a:cs typeface="Times New Roman" pitchFamily="18" charset="0"/>
              </a:rPr>
              <a:t>Cognitive capacities; technical expertise; educated; know-how; intellect; smarts; skills; book-learning.</a:t>
            </a:r>
          </a:p>
          <a:p>
            <a:pPr>
              <a:lnSpc>
                <a:spcPct val="90000"/>
              </a:lnSpc>
              <a:spcBef>
                <a:spcPct val="50000"/>
              </a:spcBef>
              <a:buFontTx/>
              <a:buNone/>
            </a:pPr>
            <a:r>
              <a:rPr lang="en-US" dirty="0" smtClean="0">
                <a:solidFill>
                  <a:schemeClr val="tx1"/>
                </a:solidFill>
                <a:latin typeface="Arial" charset="0"/>
                <a:ea typeface="ＭＳ Ｐゴシック" pitchFamily="80" charset="-128"/>
                <a:cs typeface="Times New Roman" pitchFamily="18" charset="0"/>
              </a:rPr>
              <a:t>IQ (the quotient component) tends not to change much past our teen years.</a:t>
            </a:r>
          </a:p>
          <a:p>
            <a:pPr algn="ctr">
              <a:lnSpc>
                <a:spcPct val="90000"/>
              </a:lnSpc>
              <a:spcBef>
                <a:spcPct val="50000"/>
              </a:spcBef>
              <a:buFontTx/>
              <a:buNone/>
            </a:pPr>
            <a:r>
              <a:rPr lang="en-US" sz="3600" b="1" dirty="0" smtClean="0">
                <a:solidFill>
                  <a:schemeClr val="tx1"/>
                </a:solidFill>
                <a:latin typeface="Arial" charset="0"/>
                <a:ea typeface="ＭＳ Ｐゴシック" pitchFamily="80" charset="-128"/>
                <a:cs typeface="Times New Roman" pitchFamily="18" charset="0"/>
              </a:rPr>
              <a:t>Why?</a:t>
            </a:r>
            <a:endParaRPr lang="en-US" sz="3600" b="1" dirty="0" smtClean="0">
              <a:solidFill>
                <a:schemeClr val="tx1"/>
              </a:solidFill>
              <a:latin typeface="Arial" charset="0"/>
              <a:ea typeface="ＭＳ Ｐゴシック" pitchFamily="80" charset="-128"/>
              <a:cs typeface="Arial" charset="0"/>
            </a:endParaRPr>
          </a:p>
        </p:txBody>
      </p:sp>
      <p:pic>
        <p:nvPicPr>
          <p:cNvPr id="111622" name="Picture 6" descr="MPj04019620000[1]"/>
          <p:cNvPicPr>
            <a:picLocks noChangeAspect="1" noChangeArrowheads="1"/>
          </p:cNvPicPr>
          <p:nvPr/>
        </p:nvPicPr>
        <p:blipFill>
          <a:blip r:embed="rId3"/>
          <a:srcRect/>
          <a:stretch>
            <a:fillRect/>
          </a:stretch>
        </p:blipFill>
        <p:spPr bwMode="auto">
          <a:xfrm>
            <a:off x="6335713" y="1660525"/>
            <a:ext cx="2466975" cy="3698875"/>
          </a:xfrm>
          <a:prstGeom prst="rect">
            <a:avLst/>
          </a:prstGeom>
          <a:noFill/>
          <a:ln w="9525">
            <a:noFill/>
            <a:miter lim="800000"/>
            <a:headEnd/>
            <a:tailEnd/>
          </a:ln>
          <a:effectLst>
            <a:outerShdw dist="35921" dir="2700000" algn="ctr" rotWithShape="0">
              <a:schemeClr val="tx1">
                <a:alpha val="50000"/>
              </a:schemeClr>
            </a:outerShdw>
          </a:effectLst>
        </p:spPr>
      </p:pic>
    </p:spTree>
    <p:extLst>
      <p:ext uri="{BB962C8B-B14F-4D97-AF65-F5344CB8AC3E}">
        <p14:creationId xmlns:p14="http://schemas.microsoft.com/office/powerpoint/2010/main" val="4870529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sz="4000">
                <a:cs typeface="Times New Roman" pitchFamily="18" charset="0"/>
              </a:rPr>
              <a:t>What Then Is EI?</a:t>
            </a:r>
            <a:endParaRPr lang="en-US" sz="4000"/>
          </a:p>
        </p:txBody>
      </p:sp>
      <p:sp>
        <p:nvSpPr>
          <p:cNvPr id="92163" name="Rectangle 3"/>
          <p:cNvSpPr>
            <a:spLocks noGrp="1" noChangeArrowheads="1"/>
          </p:cNvSpPr>
          <p:nvPr>
            <p:ph idx="1"/>
          </p:nvPr>
        </p:nvSpPr>
        <p:spPr/>
        <p:txBody>
          <a:bodyPr/>
          <a:lstStyle/>
          <a:p>
            <a:pPr>
              <a:spcBef>
                <a:spcPct val="50000"/>
              </a:spcBef>
              <a:buFontTx/>
              <a:buNone/>
            </a:pPr>
            <a:r>
              <a:rPr lang="en-US" dirty="0" smtClean="0">
                <a:solidFill>
                  <a:schemeClr val="tx1"/>
                </a:solidFill>
                <a:latin typeface="Arial" charset="0"/>
                <a:ea typeface="ＭＳ Ｐゴシック" pitchFamily="80" charset="-128"/>
                <a:cs typeface="Times New Roman" pitchFamily="18" charset="0"/>
              </a:rPr>
              <a:t>E. I. (as defined by World Book): the ability to understand oneself and to empathize with others. </a:t>
            </a:r>
          </a:p>
          <a:p>
            <a:pPr>
              <a:spcBef>
                <a:spcPct val="50000"/>
              </a:spcBef>
              <a:buFontTx/>
              <a:buNone/>
            </a:pPr>
            <a:r>
              <a:rPr lang="en-US" dirty="0" smtClean="0">
                <a:solidFill>
                  <a:schemeClr val="tx1"/>
                </a:solidFill>
                <a:latin typeface="Arial" charset="0"/>
                <a:ea typeface="ＭＳ Ｐゴシック" pitchFamily="80" charset="-128"/>
                <a:cs typeface="Times New Roman" pitchFamily="18" charset="0"/>
              </a:rPr>
              <a:t>Ex. The phrase "emotional intelligence" was coined ... to describe qualities like understanding one's own feelings ... and "the regulation of emotion in a way that enhances living." (Time)</a:t>
            </a:r>
            <a:endParaRPr lang="en-US"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15054138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defRPr/>
            </a:pPr>
            <a:r>
              <a:rPr lang="en-US" sz="4000"/>
              <a:t>Another View</a:t>
            </a:r>
          </a:p>
        </p:txBody>
      </p:sp>
      <p:sp>
        <p:nvSpPr>
          <p:cNvPr id="93187" name="Rectangle 3"/>
          <p:cNvSpPr>
            <a:spLocks noGrp="1" noChangeArrowheads="1"/>
          </p:cNvSpPr>
          <p:nvPr>
            <p:ph idx="1"/>
          </p:nvPr>
        </p:nvSpPr>
        <p:spPr/>
        <p:txBody>
          <a:bodyPr/>
          <a:lstStyle/>
          <a:p>
            <a:pPr>
              <a:spcBef>
                <a:spcPct val="50000"/>
              </a:spcBef>
              <a:buFontTx/>
              <a:buNone/>
            </a:pPr>
            <a:r>
              <a:rPr lang="en-US" sz="2400" dirty="0" smtClean="0">
                <a:solidFill>
                  <a:schemeClr val="tx1"/>
                </a:solidFill>
                <a:latin typeface="Arial" charset="0"/>
                <a:ea typeface="ＭＳ Ｐゴシック" pitchFamily="80" charset="-128"/>
                <a:cs typeface="Times New Roman" pitchFamily="18" charset="0"/>
              </a:rPr>
              <a:t>Per Daniel </a:t>
            </a:r>
            <a:r>
              <a:rPr lang="en-US" sz="2400" dirty="0" err="1" smtClean="0">
                <a:solidFill>
                  <a:schemeClr val="tx1"/>
                </a:solidFill>
                <a:latin typeface="Arial" charset="0"/>
                <a:ea typeface="ＭＳ Ｐゴシック" pitchFamily="80" charset="-128"/>
                <a:cs typeface="Times New Roman" pitchFamily="18" charset="0"/>
              </a:rPr>
              <a:t>Goleman</a:t>
            </a:r>
            <a:r>
              <a:rPr lang="en-US" sz="2400" dirty="0" smtClean="0">
                <a:solidFill>
                  <a:schemeClr val="tx1"/>
                </a:solidFill>
                <a:latin typeface="Arial" charset="0"/>
                <a:ea typeface="ＭＳ Ｐゴシック" pitchFamily="80" charset="-128"/>
                <a:cs typeface="Times New Roman" pitchFamily="18" charset="0"/>
              </a:rPr>
              <a:t>…</a:t>
            </a:r>
          </a:p>
          <a:p>
            <a:pPr marL="0" indent="0" algn="ctr">
              <a:spcBef>
                <a:spcPct val="50000"/>
              </a:spcBef>
              <a:buFontTx/>
              <a:buNone/>
            </a:pPr>
            <a:r>
              <a:rPr lang="en-US" sz="2400" dirty="0" err="1" smtClean="0">
                <a:solidFill>
                  <a:schemeClr val="tx1"/>
                </a:solidFill>
                <a:latin typeface="Arial" charset="0"/>
                <a:ea typeface="ＭＳ Ｐゴシック" pitchFamily="80" charset="-128"/>
                <a:cs typeface="Times New Roman" pitchFamily="18" charset="0"/>
              </a:rPr>
              <a:t>EI</a:t>
            </a:r>
            <a:r>
              <a:rPr lang="en-US" sz="2400" dirty="0" smtClean="0">
                <a:solidFill>
                  <a:schemeClr val="tx1"/>
                </a:solidFill>
                <a:latin typeface="Arial" charset="0"/>
                <a:ea typeface="ＭＳ Ｐゴシック" pitchFamily="80" charset="-128"/>
                <a:cs typeface="Times New Roman" pitchFamily="18" charset="0"/>
              </a:rPr>
              <a:t> refers to the capacity for recognizing our own feelings and those of others, for motivating ourselves and for managing emotions well in ourselves and in our relationships.</a:t>
            </a:r>
          </a:p>
          <a:p>
            <a:pPr algn="ctr">
              <a:spcBef>
                <a:spcPct val="50000"/>
              </a:spcBef>
              <a:buFontTx/>
              <a:buNone/>
            </a:pPr>
            <a:r>
              <a:rPr lang="en-US" sz="2400" i="1" dirty="0" smtClean="0">
                <a:solidFill>
                  <a:schemeClr val="tx1"/>
                </a:solidFill>
                <a:latin typeface="Arial" charset="0"/>
                <a:ea typeface="ＭＳ Ｐゴシック" pitchFamily="80" charset="-128"/>
                <a:cs typeface="Times New Roman" pitchFamily="18" charset="0"/>
              </a:rPr>
              <a:t>and</a:t>
            </a:r>
          </a:p>
          <a:p>
            <a:pPr marL="0" indent="0" algn="ctr">
              <a:spcBef>
                <a:spcPct val="50000"/>
              </a:spcBef>
              <a:buFontTx/>
              <a:buNone/>
            </a:pPr>
            <a:r>
              <a:rPr lang="en-US" sz="2400" dirty="0" err="1" smtClean="0">
                <a:solidFill>
                  <a:schemeClr val="tx1"/>
                </a:solidFill>
                <a:latin typeface="Arial" charset="0"/>
                <a:ea typeface="ＭＳ Ｐゴシック" pitchFamily="80" charset="-128"/>
                <a:cs typeface="Times New Roman" pitchFamily="18" charset="0"/>
              </a:rPr>
              <a:t>EI</a:t>
            </a:r>
            <a:r>
              <a:rPr lang="en-US" sz="2400" dirty="0" smtClean="0">
                <a:solidFill>
                  <a:schemeClr val="tx1"/>
                </a:solidFill>
                <a:latin typeface="Arial" charset="0"/>
                <a:ea typeface="ＭＳ Ｐゴシック" pitchFamily="80" charset="-128"/>
                <a:cs typeface="Times New Roman" pitchFamily="18" charset="0"/>
              </a:rPr>
              <a:t> is the “ability to motivate oneself and persist in the face of frustrations, to control and delay gratification, </a:t>
            </a:r>
            <a:br>
              <a:rPr lang="en-US" sz="2400" dirty="0" smtClean="0">
                <a:solidFill>
                  <a:schemeClr val="tx1"/>
                </a:solidFill>
                <a:latin typeface="Arial" charset="0"/>
                <a:ea typeface="ＭＳ Ｐゴシック" pitchFamily="80" charset="-128"/>
                <a:cs typeface="Times New Roman" pitchFamily="18" charset="0"/>
              </a:rPr>
            </a:br>
            <a:r>
              <a:rPr lang="en-US" sz="2400" dirty="0" smtClean="0">
                <a:solidFill>
                  <a:schemeClr val="tx1"/>
                </a:solidFill>
                <a:latin typeface="Arial" charset="0"/>
                <a:ea typeface="ＭＳ Ｐゴシック" pitchFamily="80" charset="-128"/>
                <a:cs typeface="Times New Roman" pitchFamily="18" charset="0"/>
              </a:rPr>
              <a:t>to regulate one’s moods, to empathize and to hope.”</a:t>
            </a:r>
            <a:br>
              <a:rPr lang="en-US" sz="2400" dirty="0" smtClean="0">
                <a:solidFill>
                  <a:schemeClr val="tx1"/>
                </a:solidFill>
                <a:latin typeface="Arial" charset="0"/>
                <a:ea typeface="ＭＳ Ｐゴシック" pitchFamily="80" charset="-128"/>
                <a:cs typeface="Times New Roman" pitchFamily="18" charset="0"/>
              </a:rPr>
            </a:br>
            <a:r>
              <a:rPr lang="en-US" sz="2400" dirty="0" smtClean="0">
                <a:solidFill>
                  <a:schemeClr val="tx1"/>
                </a:solidFill>
                <a:latin typeface="Arial" charset="0"/>
                <a:ea typeface="ＭＳ Ｐゴシック" pitchFamily="80" charset="-128"/>
                <a:cs typeface="Times New Roman" pitchFamily="18" charset="0"/>
              </a:rPr>
              <a:t>(</a:t>
            </a:r>
            <a:r>
              <a:rPr lang="en-US" sz="2400" i="1" dirty="0" smtClean="0">
                <a:solidFill>
                  <a:schemeClr val="tx1"/>
                </a:solidFill>
                <a:latin typeface="Arial" charset="0"/>
                <a:ea typeface="ＭＳ Ｐゴシック" pitchFamily="80" charset="-128"/>
                <a:cs typeface="Times New Roman" pitchFamily="18" charset="0"/>
              </a:rPr>
              <a:t>Emotional Intelligence</a:t>
            </a:r>
            <a:r>
              <a:rPr lang="en-US" sz="2400" dirty="0" smtClean="0">
                <a:solidFill>
                  <a:schemeClr val="tx1"/>
                </a:solidFill>
                <a:latin typeface="Arial" charset="0"/>
                <a:ea typeface="ＭＳ Ｐゴシック" pitchFamily="80" charset="-128"/>
                <a:cs typeface="Times New Roman" pitchFamily="18" charset="0"/>
              </a:rPr>
              <a:t>, 1995, p. 34)</a:t>
            </a:r>
          </a:p>
          <a:p>
            <a:pPr>
              <a:spcBef>
                <a:spcPct val="50000"/>
              </a:spcBef>
              <a:buFontTx/>
              <a:buNone/>
            </a:pPr>
            <a:endParaRPr lang="en-US" sz="24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25596515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defRPr/>
            </a:pPr>
            <a:r>
              <a:rPr lang="en-US" sz="4000">
                <a:cs typeface="Times New Roman" pitchFamily="18" charset="0"/>
              </a:rPr>
              <a:t>Descriptions</a:t>
            </a:r>
            <a:endParaRPr lang="en-US" sz="4000"/>
          </a:p>
        </p:txBody>
      </p:sp>
      <p:sp>
        <p:nvSpPr>
          <p:cNvPr id="94211" name="Rectangle 3"/>
          <p:cNvSpPr>
            <a:spLocks noGrp="1" noChangeArrowheads="1"/>
          </p:cNvSpPr>
          <p:nvPr>
            <p:ph idx="1"/>
          </p:nvPr>
        </p:nvSpPr>
        <p:spPr/>
        <p:txBody>
          <a:bodyPr/>
          <a:lstStyle/>
          <a:p>
            <a:pPr>
              <a:spcBef>
                <a:spcPct val="50000"/>
              </a:spcBef>
              <a:buFontTx/>
              <a:buNone/>
            </a:pPr>
            <a:r>
              <a:rPr lang="en-US" sz="2800" dirty="0" smtClean="0">
                <a:solidFill>
                  <a:schemeClr val="tx1"/>
                </a:solidFill>
                <a:latin typeface="Arial" charset="0"/>
                <a:ea typeface="ＭＳ Ｐゴシック" pitchFamily="80" charset="-128"/>
                <a:cs typeface="Times New Roman" pitchFamily="18" charset="0"/>
              </a:rPr>
              <a:t>Character; personality; soft skills; socially capable; self-confident; good communicator.</a:t>
            </a:r>
          </a:p>
          <a:p>
            <a:pPr algn="ctr">
              <a:spcBef>
                <a:spcPct val="50000"/>
              </a:spcBef>
              <a:buFontTx/>
              <a:buNone/>
            </a:pPr>
            <a:r>
              <a:rPr lang="en-US" sz="2800" b="1" dirty="0" smtClean="0">
                <a:solidFill>
                  <a:srgbClr val="7BA62B"/>
                </a:solidFill>
                <a:latin typeface="Arial" charset="0"/>
                <a:ea typeface="ＭＳ Ｐゴシック" pitchFamily="80" charset="-128"/>
                <a:cs typeface="Times New Roman" pitchFamily="18" charset="0"/>
              </a:rPr>
              <a:t/>
            </a:r>
            <a:br>
              <a:rPr lang="en-US" sz="2800" b="1" dirty="0" smtClean="0">
                <a:solidFill>
                  <a:srgbClr val="7BA62B"/>
                </a:solidFill>
                <a:latin typeface="Arial" charset="0"/>
                <a:ea typeface="ＭＳ Ｐゴシック" pitchFamily="80" charset="-128"/>
                <a:cs typeface="Times New Roman" pitchFamily="18" charset="0"/>
              </a:rPr>
            </a:br>
            <a:r>
              <a:rPr lang="en-US" sz="2800" b="1" dirty="0" smtClean="0">
                <a:solidFill>
                  <a:srgbClr val="7BA62B"/>
                </a:solidFill>
                <a:latin typeface="Arial" charset="0"/>
                <a:ea typeface="ＭＳ Ｐゴシック" pitchFamily="80" charset="-128"/>
                <a:cs typeface="Times New Roman" pitchFamily="18" charset="0"/>
              </a:rPr>
              <a:t>“IQ gets you the interview. </a:t>
            </a:r>
            <a:r>
              <a:rPr lang="en-US" sz="2800" b="1" dirty="0">
                <a:solidFill>
                  <a:srgbClr val="7BA62B"/>
                </a:solidFill>
                <a:latin typeface="Arial" charset="0"/>
                <a:ea typeface="ＭＳ Ｐゴシック" pitchFamily="80" charset="-128"/>
                <a:cs typeface="Times New Roman" pitchFamily="18" charset="0"/>
              </a:rPr>
              <a:t/>
            </a:r>
            <a:br>
              <a:rPr lang="en-US" sz="2800" b="1" dirty="0">
                <a:solidFill>
                  <a:srgbClr val="7BA62B"/>
                </a:solidFill>
                <a:latin typeface="Arial" charset="0"/>
                <a:ea typeface="ＭＳ Ｐゴシック" pitchFamily="80" charset="-128"/>
                <a:cs typeface="Times New Roman" pitchFamily="18" charset="0"/>
              </a:rPr>
            </a:br>
            <a:r>
              <a:rPr lang="en-US" sz="2800" b="1" dirty="0" smtClean="0">
                <a:solidFill>
                  <a:srgbClr val="7BA62B"/>
                </a:solidFill>
                <a:latin typeface="Arial" charset="0"/>
                <a:ea typeface="ＭＳ Ｐゴシック" pitchFamily="80" charset="-128"/>
                <a:cs typeface="Times New Roman" pitchFamily="18" charset="0"/>
              </a:rPr>
              <a:t>EQ gets you the job.”</a:t>
            </a:r>
            <a:br>
              <a:rPr lang="en-US" sz="2800" b="1" dirty="0" smtClean="0">
                <a:solidFill>
                  <a:srgbClr val="7BA62B"/>
                </a:solidFill>
                <a:latin typeface="Arial" charset="0"/>
                <a:ea typeface="ＭＳ Ｐゴシック" pitchFamily="80" charset="-128"/>
                <a:cs typeface="Times New Roman" pitchFamily="18" charset="0"/>
              </a:rPr>
            </a:br>
            <a:endParaRPr lang="en-US" sz="2800" b="1" dirty="0" smtClean="0">
              <a:solidFill>
                <a:srgbClr val="7BA62B"/>
              </a:solidFill>
              <a:latin typeface="Arial" charset="0"/>
              <a:ea typeface="ＭＳ Ｐゴシック" pitchFamily="80" charset="-128"/>
              <a:cs typeface="Times New Roman" pitchFamily="18" charset="0"/>
            </a:endParaRPr>
          </a:p>
          <a:p>
            <a:pPr>
              <a:spcBef>
                <a:spcPct val="50000"/>
              </a:spcBef>
              <a:buFontTx/>
              <a:buNone/>
            </a:pPr>
            <a:r>
              <a:rPr lang="en-US" sz="2800" b="1" dirty="0" smtClean="0">
                <a:solidFill>
                  <a:schemeClr val="tx1"/>
                </a:solidFill>
                <a:latin typeface="Arial" charset="0"/>
                <a:ea typeface="ＭＳ Ｐゴシック" pitchFamily="80" charset="-128"/>
                <a:cs typeface="Times New Roman" pitchFamily="18" charset="0"/>
              </a:rPr>
              <a:t>Misconceptions</a:t>
            </a:r>
            <a:r>
              <a:rPr lang="en-US" sz="2800" dirty="0" smtClean="0">
                <a:solidFill>
                  <a:schemeClr val="tx1"/>
                </a:solidFill>
                <a:latin typeface="Arial" charset="0"/>
                <a:ea typeface="ＭＳ Ｐゴシック" pitchFamily="80" charset="-128"/>
                <a:cs typeface="Times New Roman" pitchFamily="18" charset="0"/>
              </a:rPr>
              <a:t>: EI does not merely mean “being nice.” Nor does it mean allowing free rein to your feelings or “letting it all hang out.”</a:t>
            </a:r>
            <a:endParaRPr lang="en-US" sz="28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353018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152400"/>
            <a:ext cx="7315200" cy="685800"/>
          </a:xfrm>
          <a:prstGeom prst="rect">
            <a:avLst/>
          </a:prstGeom>
          <a:noFill/>
          <a:ln w="9525">
            <a:noFill/>
            <a:miter lim="800000"/>
            <a:headEnd/>
            <a:tailEnd/>
          </a:ln>
        </p:spPr>
        <p:txBody>
          <a:bodyPr anchor="ctr"/>
          <a:lstStyle/>
          <a:p>
            <a:pPr algn="ctr" eaLnBrk="0" hangingPunct="0"/>
            <a:r>
              <a:rPr lang="en-US" sz="4000" b="1">
                <a:solidFill>
                  <a:srgbClr val="FC7F1D"/>
                </a:solidFill>
                <a:cs typeface="Arial" charset="0"/>
              </a:rPr>
              <a:t>Behavior Styles</a:t>
            </a:r>
          </a:p>
        </p:txBody>
      </p:sp>
      <p:sp>
        <p:nvSpPr>
          <p:cNvPr id="14339" name="Line 3"/>
          <p:cNvSpPr>
            <a:spLocks noChangeShapeType="1"/>
          </p:cNvSpPr>
          <p:nvPr/>
        </p:nvSpPr>
        <p:spPr bwMode="auto">
          <a:xfrm flipH="1">
            <a:off x="4549775" y="1676400"/>
            <a:ext cx="3175" cy="3859213"/>
          </a:xfrm>
          <a:prstGeom prst="line">
            <a:avLst/>
          </a:prstGeom>
          <a:noFill/>
          <a:ln w="9525">
            <a:solidFill>
              <a:schemeClr val="tx1"/>
            </a:solidFill>
            <a:round/>
            <a:headEnd/>
            <a:tailEnd/>
          </a:ln>
        </p:spPr>
        <p:txBody>
          <a:bodyPr/>
          <a:lstStyle/>
          <a:p>
            <a:endParaRPr lang="en-US"/>
          </a:p>
        </p:txBody>
      </p:sp>
      <p:sp>
        <p:nvSpPr>
          <p:cNvPr id="14340" name="Line 4"/>
          <p:cNvSpPr>
            <a:spLocks noChangeShapeType="1"/>
          </p:cNvSpPr>
          <p:nvPr/>
        </p:nvSpPr>
        <p:spPr bwMode="auto">
          <a:xfrm>
            <a:off x="2324100" y="3532188"/>
            <a:ext cx="4495800" cy="0"/>
          </a:xfrm>
          <a:prstGeom prst="line">
            <a:avLst/>
          </a:prstGeom>
          <a:noFill/>
          <a:ln w="9525">
            <a:solidFill>
              <a:schemeClr val="tx1"/>
            </a:solidFill>
            <a:round/>
            <a:headEnd/>
            <a:tailEnd/>
          </a:ln>
        </p:spPr>
        <p:txBody>
          <a:bodyPr/>
          <a:lstStyle/>
          <a:p>
            <a:endParaRPr lang="en-US"/>
          </a:p>
        </p:txBody>
      </p:sp>
      <p:sp>
        <p:nvSpPr>
          <p:cNvPr id="14341" name="Text Box 5"/>
          <p:cNvSpPr txBox="1">
            <a:spLocks noChangeArrowheads="1"/>
          </p:cNvSpPr>
          <p:nvPr/>
        </p:nvSpPr>
        <p:spPr bwMode="auto">
          <a:xfrm>
            <a:off x="4149725" y="1211263"/>
            <a:ext cx="844550" cy="457200"/>
          </a:xfrm>
          <a:prstGeom prst="rect">
            <a:avLst/>
          </a:prstGeom>
          <a:noFill/>
          <a:ln w="9525">
            <a:noFill/>
            <a:miter lim="800000"/>
            <a:headEnd/>
            <a:tailEnd/>
          </a:ln>
        </p:spPr>
        <p:txBody>
          <a:bodyPr wrap="none">
            <a:spAutoFit/>
          </a:bodyPr>
          <a:lstStyle/>
          <a:p>
            <a:r>
              <a:rPr lang="en-US" sz="2400"/>
              <a:t>Task</a:t>
            </a:r>
          </a:p>
        </p:txBody>
      </p:sp>
      <p:sp>
        <p:nvSpPr>
          <p:cNvPr id="14342" name="Text Box 6"/>
          <p:cNvSpPr txBox="1">
            <a:spLocks noChangeArrowheads="1"/>
          </p:cNvSpPr>
          <p:nvPr/>
        </p:nvSpPr>
        <p:spPr bwMode="auto">
          <a:xfrm>
            <a:off x="4005263" y="5478463"/>
            <a:ext cx="1135062" cy="457200"/>
          </a:xfrm>
          <a:prstGeom prst="rect">
            <a:avLst/>
          </a:prstGeom>
          <a:noFill/>
          <a:ln w="9525">
            <a:noFill/>
            <a:miter lim="800000"/>
            <a:headEnd/>
            <a:tailEnd/>
          </a:ln>
        </p:spPr>
        <p:txBody>
          <a:bodyPr wrap="none">
            <a:spAutoFit/>
          </a:bodyPr>
          <a:lstStyle/>
          <a:p>
            <a:r>
              <a:rPr lang="en-US" sz="2400"/>
              <a:t>People</a:t>
            </a:r>
          </a:p>
        </p:txBody>
      </p:sp>
      <p:sp>
        <p:nvSpPr>
          <p:cNvPr id="14343" name="Text Box 7"/>
          <p:cNvSpPr txBox="1">
            <a:spLocks noChangeArrowheads="1"/>
          </p:cNvSpPr>
          <p:nvPr/>
        </p:nvSpPr>
        <p:spPr bwMode="auto">
          <a:xfrm>
            <a:off x="990600" y="3206750"/>
            <a:ext cx="1285875" cy="457200"/>
          </a:xfrm>
          <a:prstGeom prst="rect">
            <a:avLst/>
          </a:prstGeom>
          <a:noFill/>
          <a:ln w="9525">
            <a:noFill/>
            <a:miter lim="800000"/>
            <a:headEnd/>
            <a:tailEnd/>
          </a:ln>
        </p:spPr>
        <p:txBody>
          <a:bodyPr wrap="none">
            <a:spAutoFit/>
          </a:bodyPr>
          <a:lstStyle/>
          <a:p>
            <a:pPr algn="ctr"/>
            <a:r>
              <a:rPr lang="en-US" sz="2400"/>
              <a:t>Process</a:t>
            </a:r>
          </a:p>
        </p:txBody>
      </p:sp>
      <p:sp>
        <p:nvSpPr>
          <p:cNvPr id="14344" name="Text Box 8"/>
          <p:cNvSpPr txBox="1">
            <a:spLocks noChangeArrowheads="1"/>
          </p:cNvSpPr>
          <p:nvPr/>
        </p:nvSpPr>
        <p:spPr bwMode="auto">
          <a:xfrm>
            <a:off x="6934200" y="3205163"/>
            <a:ext cx="1762125" cy="457200"/>
          </a:xfrm>
          <a:prstGeom prst="rect">
            <a:avLst/>
          </a:prstGeom>
          <a:noFill/>
          <a:ln w="9525">
            <a:noFill/>
            <a:miter lim="800000"/>
            <a:headEnd/>
            <a:tailEnd/>
          </a:ln>
        </p:spPr>
        <p:txBody>
          <a:bodyPr wrap="none">
            <a:spAutoFit/>
          </a:bodyPr>
          <a:lstStyle/>
          <a:p>
            <a:pPr algn="ctr"/>
            <a:r>
              <a:rPr lang="en-US" sz="2400"/>
              <a:t>Expediency</a:t>
            </a:r>
          </a:p>
        </p:txBody>
      </p:sp>
      <p:sp>
        <p:nvSpPr>
          <p:cNvPr id="14345" name="Text Box 9"/>
          <p:cNvSpPr txBox="1">
            <a:spLocks noChangeArrowheads="1"/>
          </p:cNvSpPr>
          <p:nvPr/>
        </p:nvSpPr>
        <p:spPr bwMode="auto">
          <a:xfrm>
            <a:off x="2170113" y="2597150"/>
            <a:ext cx="1844675" cy="457200"/>
          </a:xfrm>
          <a:prstGeom prst="rect">
            <a:avLst/>
          </a:prstGeom>
          <a:noFill/>
          <a:ln w="9525">
            <a:noFill/>
            <a:miter lim="800000"/>
            <a:headEnd/>
            <a:tailEnd/>
          </a:ln>
        </p:spPr>
        <p:txBody>
          <a:bodyPr wrap="none">
            <a:spAutoFit/>
          </a:bodyPr>
          <a:lstStyle/>
          <a:p>
            <a:r>
              <a:rPr lang="en-US" sz="2400" b="1"/>
              <a:t>ANALYZER</a:t>
            </a:r>
          </a:p>
        </p:txBody>
      </p:sp>
      <p:sp>
        <p:nvSpPr>
          <p:cNvPr id="14346" name="Text Box 10"/>
          <p:cNvSpPr txBox="1">
            <a:spLocks noChangeArrowheads="1"/>
          </p:cNvSpPr>
          <p:nvPr/>
        </p:nvSpPr>
        <p:spPr bwMode="auto">
          <a:xfrm>
            <a:off x="5049838" y="2595563"/>
            <a:ext cx="2300287" cy="457200"/>
          </a:xfrm>
          <a:prstGeom prst="rect">
            <a:avLst/>
          </a:prstGeom>
          <a:noFill/>
          <a:ln w="9525">
            <a:noFill/>
            <a:miter lim="800000"/>
            <a:headEnd/>
            <a:tailEnd/>
          </a:ln>
        </p:spPr>
        <p:txBody>
          <a:bodyPr wrap="none">
            <a:spAutoFit/>
          </a:bodyPr>
          <a:lstStyle/>
          <a:p>
            <a:r>
              <a:rPr lang="en-US" sz="2400" b="1"/>
              <a:t>CONTROLLER</a:t>
            </a:r>
          </a:p>
        </p:txBody>
      </p:sp>
      <p:sp>
        <p:nvSpPr>
          <p:cNvPr id="14347" name="Text Box 11"/>
          <p:cNvSpPr txBox="1">
            <a:spLocks noChangeArrowheads="1"/>
          </p:cNvSpPr>
          <p:nvPr/>
        </p:nvSpPr>
        <p:spPr bwMode="auto">
          <a:xfrm>
            <a:off x="2170113" y="3905250"/>
            <a:ext cx="1978025" cy="457200"/>
          </a:xfrm>
          <a:prstGeom prst="rect">
            <a:avLst/>
          </a:prstGeom>
          <a:noFill/>
          <a:ln w="9525">
            <a:noFill/>
            <a:miter lim="800000"/>
            <a:headEnd/>
            <a:tailEnd/>
          </a:ln>
        </p:spPr>
        <p:txBody>
          <a:bodyPr wrap="none">
            <a:spAutoFit/>
          </a:bodyPr>
          <a:lstStyle/>
          <a:p>
            <a:r>
              <a:rPr lang="en-US" sz="2400" b="1"/>
              <a:t>STABILIZER</a:t>
            </a:r>
          </a:p>
        </p:txBody>
      </p:sp>
      <p:sp>
        <p:nvSpPr>
          <p:cNvPr id="14348" name="Text Box 12"/>
          <p:cNvSpPr txBox="1">
            <a:spLocks noChangeArrowheads="1"/>
          </p:cNvSpPr>
          <p:nvPr/>
        </p:nvSpPr>
        <p:spPr bwMode="auto">
          <a:xfrm>
            <a:off x="5065713" y="3905250"/>
            <a:ext cx="2100262" cy="457200"/>
          </a:xfrm>
          <a:prstGeom prst="rect">
            <a:avLst/>
          </a:prstGeom>
          <a:noFill/>
          <a:ln w="9525">
            <a:noFill/>
            <a:miter lim="800000"/>
            <a:headEnd/>
            <a:tailEnd/>
          </a:ln>
        </p:spPr>
        <p:txBody>
          <a:bodyPr wrap="none">
            <a:spAutoFit/>
          </a:bodyPr>
          <a:lstStyle/>
          <a:p>
            <a:r>
              <a:rPr lang="en-US" sz="2400" b="1"/>
              <a:t>PERSUADER</a:t>
            </a:r>
          </a:p>
        </p:txBody>
      </p:sp>
    </p:spTree>
    <p:extLst>
      <p:ext uri="{BB962C8B-B14F-4D97-AF65-F5344CB8AC3E}">
        <p14:creationId xmlns:p14="http://schemas.microsoft.com/office/powerpoint/2010/main" val="23227683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pPr>
              <a:defRPr/>
            </a:pPr>
            <a:r>
              <a:rPr lang="en-US" sz="4000">
                <a:cs typeface="Times New Roman" pitchFamily="18" charset="0"/>
              </a:rPr>
              <a:t>Two Different Kinds of Intelligence</a:t>
            </a:r>
            <a:endParaRPr lang="en-US" sz="4000"/>
          </a:p>
        </p:txBody>
      </p:sp>
      <p:sp>
        <p:nvSpPr>
          <p:cNvPr id="95235" name="Rectangle 3"/>
          <p:cNvSpPr>
            <a:spLocks noGrp="1" noChangeArrowheads="1"/>
          </p:cNvSpPr>
          <p:nvPr>
            <p:ph idx="1"/>
          </p:nvPr>
        </p:nvSpPr>
        <p:spPr>
          <a:xfrm>
            <a:off x="606829" y="2169994"/>
            <a:ext cx="8079971" cy="3748204"/>
          </a:xfrm>
        </p:spPr>
        <p:txBody>
          <a:bodyPr/>
          <a:lstStyle/>
          <a:p>
            <a:pPr marL="0" indent="0" algn="ctr">
              <a:spcBef>
                <a:spcPct val="50000"/>
              </a:spcBef>
              <a:buFontTx/>
              <a:buNone/>
            </a:pPr>
            <a:r>
              <a:rPr lang="en-US" sz="3600" b="1" dirty="0" smtClean="0">
                <a:solidFill>
                  <a:schemeClr val="accent2"/>
                </a:solidFill>
                <a:latin typeface="Arial" charset="0"/>
                <a:ea typeface="ＭＳ Ｐゴシック" pitchFamily="80" charset="-128"/>
                <a:cs typeface="Times New Roman" pitchFamily="18" charset="0"/>
              </a:rPr>
              <a:t>Intellectual</a:t>
            </a:r>
            <a:r>
              <a:rPr lang="en-US" sz="3600" b="1" dirty="0" smtClean="0">
                <a:latin typeface="Arial" charset="0"/>
                <a:ea typeface="ＭＳ Ｐゴシック" pitchFamily="80" charset="-128"/>
                <a:cs typeface="Times New Roman" pitchFamily="18" charset="0"/>
              </a:rPr>
              <a:t> </a:t>
            </a:r>
          </a:p>
          <a:p>
            <a:pPr marL="0" indent="0" algn="ctr">
              <a:spcBef>
                <a:spcPct val="50000"/>
              </a:spcBef>
              <a:buFontTx/>
              <a:buNone/>
            </a:pPr>
            <a:r>
              <a:rPr lang="en-US" sz="3600" b="1" dirty="0" smtClean="0">
                <a:latin typeface="Arial" charset="0"/>
                <a:ea typeface="ＭＳ Ｐゴシック" pitchFamily="80" charset="-128"/>
                <a:cs typeface="Times New Roman" pitchFamily="18" charset="0"/>
              </a:rPr>
              <a:t>and </a:t>
            </a:r>
          </a:p>
          <a:p>
            <a:pPr marL="0" indent="0" algn="ctr">
              <a:spcBef>
                <a:spcPct val="50000"/>
              </a:spcBef>
              <a:buFontTx/>
              <a:buNone/>
            </a:pPr>
            <a:r>
              <a:rPr lang="en-US" sz="3600" b="1" dirty="0" smtClean="0">
                <a:solidFill>
                  <a:schemeClr val="accent2"/>
                </a:solidFill>
                <a:latin typeface="Arial" charset="0"/>
                <a:ea typeface="ＭＳ Ｐゴシック" pitchFamily="80" charset="-128"/>
                <a:cs typeface="Times New Roman" pitchFamily="18" charset="0"/>
              </a:rPr>
              <a:t>Emotional</a:t>
            </a:r>
            <a:endParaRPr lang="en-US" sz="3600" b="1" dirty="0" smtClean="0">
              <a:solidFill>
                <a:schemeClr val="accent2"/>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40264078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defRPr/>
            </a:pPr>
            <a:r>
              <a:rPr lang="en-US" sz="4000" dirty="0">
                <a:cs typeface="Times New Roman" pitchFamily="18" charset="0"/>
              </a:rPr>
              <a:t>Research Findings</a:t>
            </a:r>
            <a:endParaRPr lang="en-US" u="sng" dirty="0">
              <a:cs typeface="Times New Roman" pitchFamily="18" charset="0"/>
            </a:endParaRPr>
          </a:p>
        </p:txBody>
      </p:sp>
      <p:sp>
        <p:nvSpPr>
          <p:cNvPr id="96259" name="Rectangle 3"/>
          <p:cNvSpPr>
            <a:spLocks noGrp="1" noChangeArrowheads="1"/>
          </p:cNvSpPr>
          <p:nvPr>
            <p:ph idx="1"/>
          </p:nvPr>
        </p:nvSpPr>
        <p:spPr/>
        <p:txBody>
          <a:bodyPr/>
          <a:lstStyle/>
          <a:p>
            <a:pPr algn="ctr">
              <a:lnSpc>
                <a:spcPct val="90000"/>
              </a:lnSpc>
              <a:spcBef>
                <a:spcPct val="50000"/>
              </a:spcBef>
              <a:buFontTx/>
              <a:buNone/>
            </a:pPr>
            <a:r>
              <a:rPr lang="en-US" sz="2800" b="1" dirty="0" smtClean="0">
                <a:solidFill>
                  <a:schemeClr val="accent2"/>
                </a:solidFill>
                <a:latin typeface="Arial" charset="0"/>
                <a:ea typeface="ＭＳ Ｐゴシック" pitchFamily="80" charset="-128"/>
                <a:cs typeface="Times New Roman" pitchFamily="18" charset="0"/>
              </a:rPr>
              <a:t>Neuroscience Research</a:t>
            </a:r>
            <a:endParaRPr lang="en-US" sz="2800" dirty="0" smtClean="0">
              <a:latin typeface="Arial" charset="0"/>
              <a:ea typeface="ＭＳ Ｐゴシック" pitchFamily="80" charset="-128"/>
              <a:cs typeface="Times New Roman" pitchFamily="18" charset="0"/>
            </a:endParaRPr>
          </a:p>
          <a:p>
            <a:pPr>
              <a:lnSpc>
                <a:spcPct val="90000"/>
              </a:lnSpc>
              <a:spcBef>
                <a:spcPct val="50000"/>
              </a:spcBef>
            </a:pPr>
            <a:r>
              <a:rPr lang="en-US" sz="2400" dirty="0" smtClean="0">
                <a:solidFill>
                  <a:schemeClr val="tx1"/>
                </a:solidFill>
                <a:latin typeface="Arial" charset="0"/>
                <a:ea typeface="ＭＳ Ｐゴシック" pitchFamily="80" charset="-128"/>
                <a:cs typeface="Times New Roman" pitchFamily="18" charset="0"/>
              </a:rPr>
              <a:t>Finding that intellect is based solely on the workings of the neo-cortex (the rational brain), the more recently evolved layers at the top of the brain.</a:t>
            </a:r>
          </a:p>
          <a:p>
            <a:pPr>
              <a:lnSpc>
                <a:spcPct val="90000"/>
              </a:lnSpc>
              <a:spcBef>
                <a:spcPct val="50000"/>
              </a:spcBef>
            </a:pPr>
            <a:r>
              <a:rPr lang="en-US" sz="2400" dirty="0" smtClean="0">
                <a:solidFill>
                  <a:schemeClr val="tx1"/>
                </a:solidFill>
                <a:latin typeface="Arial" charset="0"/>
                <a:ea typeface="ＭＳ Ｐゴシック" pitchFamily="80" charset="-128"/>
                <a:cs typeface="Times New Roman" pitchFamily="18" charset="0"/>
              </a:rPr>
              <a:t>Emotional centers – lower in the brain, closer to the brainstem, in the more ancient sub-cortex or limbic system (the emotional brain). </a:t>
            </a:r>
          </a:p>
          <a:p>
            <a:pPr>
              <a:lnSpc>
                <a:spcPct val="90000"/>
              </a:lnSpc>
              <a:spcBef>
                <a:spcPct val="50000"/>
              </a:spcBef>
            </a:pPr>
            <a:r>
              <a:rPr lang="en-US" sz="2400" dirty="0" smtClean="0">
                <a:solidFill>
                  <a:schemeClr val="tx1"/>
                </a:solidFill>
                <a:latin typeface="Arial" charset="0"/>
                <a:ea typeface="ＭＳ Ｐゴシック" pitchFamily="80" charset="-128"/>
                <a:cs typeface="Times New Roman" pitchFamily="18" charset="0"/>
              </a:rPr>
              <a:t>These two different parts of the brain learn differently.</a:t>
            </a:r>
          </a:p>
          <a:p>
            <a:pPr>
              <a:lnSpc>
                <a:spcPct val="90000"/>
              </a:lnSpc>
              <a:spcBef>
                <a:spcPct val="50000"/>
              </a:spcBef>
            </a:pPr>
            <a:r>
              <a:rPr lang="en-US" sz="2400" dirty="0" smtClean="0">
                <a:solidFill>
                  <a:schemeClr val="tx1"/>
                </a:solidFill>
                <a:latin typeface="Arial" charset="0"/>
                <a:ea typeface="ＭＳ Ｐゴシック" pitchFamily="80" charset="-128"/>
                <a:cs typeface="Times New Roman" pitchFamily="18" charset="0"/>
              </a:rPr>
              <a:t>Emotional centers result in skills grounded in our evolutionary heritage for survival and adaptation.</a:t>
            </a:r>
            <a:endParaRPr lang="en-US" sz="2400"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18979953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a:bodyPr>
          <a:lstStyle/>
          <a:p>
            <a:pPr>
              <a:defRPr/>
            </a:pPr>
            <a:r>
              <a:rPr lang="en-US" sz="3600" dirty="0">
                <a:cs typeface="Times New Roman" pitchFamily="18" charset="0"/>
              </a:rPr>
              <a:t>Gender Differences?</a:t>
            </a:r>
          </a:p>
        </p:txBody>
      </p:sp>
      <p:sp>
        <p:nvSpPr>
          <p:cNvPr id="97283" name="Rectangle 4"/>
          <p:cNvSpPr>
            <a:spLocks noGrp="1" noChangeArrowheads="1"/>
          </p:cNvSpPr>
          <p:nvPr>
            <p:ph idx="1"/>
          </p:nvPr>
        </p:nvSpPr>
        <p:spPr>
          <a:xfrm>
            <a:off x="1733129" y="1746385"/>
            <a:ext cx="6953671" cy="4171813"/>
          </a:xfrm>
          <a:prstGeom prst="rect">
            <a:avLst/>
          </a:prstGeom>
        </p:spPr>
        <p:txBody>
          <a:bodyPr/>
          <a:lstStyle/>
          <a:p>
            <a:pPr marL="0" indent="0" algn="ctr">
              <a:spcBef>
                <a:spcPct val="50000"/>
              </a:spcBef>
              <a:buFontTx/>
              <a:buNone/>
            </a:pPr>
            <a:r>
              <a:rPr lang="en-US" sz="2400" b="1" dirty="0" smtClean="0">
                <a:solidFill>
                  <a:schemeClr val="tx1"/>
                </a:solidFill>
                <a:latin typeface="Arial" charset="0"/>
                <a:ea typeface="ＭＳ Ｐゴシック" pitchFamily="80" charset="-128"/>
                <a:cs typeface="Times New Roman" pitchFamily="18" charset="0"/>
              </a:rPr>
              <a:t>Women</a:t>
            </a:r>
            <a:r>
              <a:rPr lang="en-US" sz="2400" dirty="0" smtClean="0">
                <a:solidFill>
                  <a:schemeClr val="tx1"/>
                </a:solidFill>
                <a:latin typeface="Arial" charset="0"/>
                <a:ea typeface="ＭＳ Ｐゴシック" pitchFamily="80" charset="-128"/>
                <a:cs typeface="Times New Roman" pitchFamily="18" charset="0"/>
              </a:rPr>
              <a:t> tend to be more aware of their emotions, show more empathy and are adept interpersonally.</a:t>
            </a:r>
          </a:p>
          <a:p>
            <a:pPr marL="0" indent="0" algn="ctr">
              <a:spcBef>
                <a:spcPct val="50000"/>
              </a:spcBef>
              <a:buFontTx/>
              <a:buNone/>
            </a:pPr>
            <a:r>
              <a:rPr lang="en-US" sz="1600" b="1" dirty="0" smtClean="0">
                <a:solidFill>
                  <a:schemeClr val="tx1"/>
                </a:solidFill>
                <a:latin typeface="Arial" charset="0"/>
                <a:ea typeface="ＭＳ Ｐゴシック" pitchFamily="80" charset="-128"/>
                <a:cs typeface="Times New Roman" pitchFamily="18" charset="0"/>
              </a:rPr>
              <a:t/>
            </a:r>
            <a:br>
              <a:rPr lang="en-US" sz="1600" b="1" dirty="0" smtClean="0">
                <a:solidFill>
                  <a:schemeClr val="tx1"/>
                </a:solidFill>
                <a:latin typeface="Arial" charset="0"/>
                <a:ea typeface="ＭＳ Ｐゴシック" pitchFamily="80" charset="-128"/>
                <a:cs typeface="Times New Roman" pitchFamily="18" charset="0"/>
              </a:rPr>
            </a:br>
            <a:r>
              <a:rPr lang="en-US" sz="2400" b="1" dirty="0" smtClean="0">
                <a:solidFill>
                  <a:schemeClr val="tx1"/>
                </a:solidFill>
                <a:latin typeface="Arial" charset="0"/>
                <a:ea typeface="ＭＳ Ｐゴシック" pitchFamily="80" charset="-128"/>
                <a:cs typeface="Times New Roman" pitchFamily="18" charset="0"/>
              </a:rPr>
              <a:t>Men</a:t>
            </a:r>
            <a:r>
              <a:rPr lang="en-US" sz="2400" dirty="0" smtClean="0">
                <a:solidFill>
                  <a:schemeClr val="tx1"/>
                </a:solidFill>
                <a:latin typeface="Arial" charset="0"/>
                <a:ea typeface="ＭＳ Ｐゴシック" pitchFamily="80" charset="-128"/>
                <a:cs typeface="Times New Roman" pitchFamily="18" charset="0"/>
              </a:rPr>
              <a:t> tend to be more self-confident and optimistic, adapt more easily, and handle stress better.</a:t>
            </a:r>
          </a:p>
          <a:p>
            <a:pPr marL="0" indent="0" algn="ctr">
              <a:spcBef>
                <a:spcPct val="50000"/>
              </a:spcBef>
              <a:buFontTx/>
              <a:buNone/>
            </a:pPr>
            <a:endParaRPr lang="en-US" sz="1200" dirty="0" smtClean="0">
              <a:solidFill>
                <a:schemeClr val="tx1"/>
              </a:solidFill>
              <a:latin typeface="Arial" charset="0"/>
              <a:ea typeface="ＭＳ Ｐゴシック" pitchFamily="80" charset="-128"/>
              <a:cs typeface="Times New Roman" pitchFamily="18" charset="0"/>
            </a:endParaRPr>
          </a:p>
          <a:p>
            <a:pPr marL="0" indent="0" algn="ctr">
              <a:spcBef>
                <a:spcPct val="50000"/>
              </a:spcBef>
              <a:buFontTx/>
              <a:buNone/>
            </a:pPr>
            <a:r>
              <a:rPr lang="en-US" sz="2400" dirty="0" smtClean="0">
                <a:solidFill>
                  <a:schemeClr val="tx1"/>
                </a:solidFill>
                <a:latin typeface="Arial" charset="0"/>
                <a:ea typeface="ＭＳ Ｐゴシック" pitchFamily="80" charset="-128"/>
                <a:cs typeface="Times New Roman" pitchFamily="18" charset="0"/>
              </a:rPr>
              <a:t>However, on the whole, </a:t>
            </a:r>
            <a:br>
              <a:rPr lang="en-US" sz="2400" dirty="0" smtClean="0">
                <a:solidFill>
                  <a:schemeClr val="tx1"/>
                </a:solidFill>
                <a:latin typeface="Arial" charset="0"/>
                <a:ea typeface="ＭＳ Ｐゴシック" pitchFamily="80" charset="-128"/>
                <a:cs typeface="Times New Roman" pitchFamily="18" charset="0"/>
              </a:rPr>
            </a:br>
            <a:r>
              <a:rPr lang="en-US" sz="2400" dirty="0" smtClean="0">
                <a:solidFill>
                  <a:schemeClr val="tx1"/>
                </a:solidFill>
                <a:latin typeface="Arial" charset="0"/>
                <a:ea typeface="ＭＳ Ｐゴシック" pitchFamily="80" charset="-128"/>
                <a:cs typeface="Times New Roman" pitchFamily="18" charset="0"/>
              </a:rPr>
              <a:t>men and women are generally equal </a:t>
            </a:r>
            <a:br>
              <a:rPr lang="en-US" sz="2400" dirty="0" smtClean="0">
                <a:solidFill>
                  <a:schemeClr val="tx1"/>
                </a:solidFill>
                <a:latin typeface="Arial" charset="0"/>
                <a:ea typeface="ＭＳ Ｐゴシック" pitchFamily="80" charset="-128"/>
                <a:cs typeface="Times New Roman" pitchFamily="18" charset="0"/>
              </a:rPr>
            </a:br>
            <a:r>
              <a:rPr lang="en-US" sz="2400" dirty="0" smtClean="0">
                <a:solidFill>
                  <a:schemeClr val="tx1"/>
                </a:solidFill>
                <a:latin typeface="Arial" charset="0"/>
                <a:ea typeface="ＭＳ Ｐゴシック" pitchFamily="80" charset="-128"/>
                <a:cs typeface="Times New Roman" pitchFamily="18" charset="0"/>
              </a:rPr>
              <a:t>in total emotional intelligence.</a:t>
            </a:r>
            <a:endParaRPr lang="en-US" sz="2400" dirty="0" smtClean="0">
              <a:solidFill>
                <a:schemeClr val="tx1"/>
              </a:solidFill>
              <a:latin typeface="Arial" charset="0"/>
              <a:ea typeface="ＭＳ Ｐゴシック" pitchFamily="80" charset="-128"/>
              <a:cs typeface="Arial" charset="0"/>
            </a:endParaRPr>
          </a:p>
        </p:txBody>
      </p:sp>
      <p:grpSp>
        <p:nvGrpSpPr>
          <p:cNvPr id="2" name="Group 6"/>
          <p:cNvGrpSpPr>
            <a:grpSpLocks/>
          </p:cNvGrpSpPr>
          <p:nvPr/>
        </p:nvGrpSpPr>
        <p:grpSpPr bwMode="auto">
          <a:xfrm flipH="1">
            <a:off x="228600" y="3003640"/>
            <a:ext cx="1765300" cy="1389063"/>
            <a:chOff x="3036" y="2152"/>
            <a:chExt cx="2586" cy="2035"/>
          </a:xfrm>
        </p:grpSpPr>
        <p:grpSp>
          <p:nvGrpSpPr>
            <p:cNvPr id="3" name="Group 7"/>
            <p:cNvGrpSpPr>
              <a:grpSpLocks/>
            </p:cNvGrpSpPr>
            <p:nvPr/>
          </p:nvGrpSpPr>
          <p:grpSpPr bwMode="auto">
            <a:xfrm flipV="1">
              <a:off x="3036" y="2152"/>
              <a:ext cx="2586" cy="2035"/>
              <a:chOff x="3036" y="2152"/>
              <a:chExt cx="2586" cy="2035"/>
            </a:xfrm>
          </p:grpSpPr>
          <p:sp>
            <p:nvSpPr>
              <p:cNvPr id="97350" name="Freeform 8"/>
              <p:cNvSpPr>
                <a:spLocks/>
              </p:cNvSpPr>
              <p:nvPr/>
            </p:nvSpPr>
            <p:spPr bwMode="auto">
              <a:xfrm>
                <a:off x="3036" y="2152"/>
                <a:ext cx="2586" cy="2035"/>
              </a:xfrm>
              <a:custGeom>
                <a:avLst/>
                <a:gdLst>
                  <a:gd name="T0" fmla="*/ 2586 w 2586"/>
                  <a:gd name="T1" fmla="*/ 51 h 2035"/>
                  <a:gd name="T2" fmla="*/ 2027 w 2586"/>
                  <a:gd name="T3" fmla="*/ 2035 h 2035"/>
                  <a:gd name="T4" fmla="*/ 602 w 2586"/>
                  <a:gd name="T5" fmla="*/ 2035 h 2035"/>
                  <a:gd name="T6" fmla="*/ 0 w 2586"/>
                  <a:gd name="T7" fmla="*/ 0 h 2035"/>
                  <a:gd name="T8" fmla="*/ 2586 w 2586"/>
                  <a:gd name="T9" fmla="*/ 51 h 2035"/>
                  <a:gd name="T10" fmla="*/ 0 60000 65536"/>
                  <a:gd name="T11" fmla="*/ 0 60000 65536"/>
                  <a:gd name="T12" fmla="*/ 0 60000 65536"/>
                  <a:gd name="T13" fmla="*/ 0 60000 65536"/>
                  <a:gd name="T14" fmla="*/ 0 60000 65536"/>
                  <a:gd name="T15" fmla="*/ 0 w 2586"/>
                  <a:gd name="T16" fmla="*/ 0 h 2035"/>
                  <a:gd name="T17" fmla="*/ 2586 w 2586"/>
                  <a:gd name="T18" fmla="*/ 2035 h 2035"/>
                </a:gdLst>
                <a:ahLst/>
                <a:cxnLst>
                  <a:cxn ang="T10">
                    <a:pos x="T0" y="T1"/>
                  </a:cxn>
                  <a:cxn ang="T11">
                    <a:pos x="T2" y="T3"/>
                  </a:cxn>
                  <a:cxn ang="T12">
                    <a:pos x="T4" y="T5"/>
                  </a:cxn>
                  <a:cxn ang="T13">
                    <a:pos x="T6" y="T7"/>
                  </a:cxn>
                  <a:cxn ang="T14">
                    <a:pos x="T8" y="T9"/>
                  </a:cxn>
                </a:cxnLst>
                <a:rect l="T15" t="T16" r="T17" b="T18"/>
                <a:pathLst>
                  <a:path w="2586" h="2035">
                    <a:moveTo>
                      <a:pt x="2586" y="51"/>
                    </a:moveTo>
                    <a:lnTo>
                      <a:pt x="2027" y="2035"/>
                    </a:lnTo>
                    <a:lnTo>
                      <a:pt x="602" y="2035"/>
                    </a:lnTo>
                    <a:lnTo>
                      <a:pt x="0" y="0"/>
                    </a:lnTo>
                    <a:lnTo>
                      <a:pt x="2586" y="51"/>
                    </a:lnTo>
                    <a:close/>
                  </a:path>
                </a:pathLst>
              </a:custGeom>
              <a:solidFill>
                <a:srgbClr val="B2D1B2"/>
              </a:solidFill>
              <a:ln w="9525">
                <a:noFill/>
                <a:round/>
                <a:headEnd/>
                <a:tailEnd/>
              </a:ln>
            </p:spPr>
            <p:txBody>
              <a:bodyPr/>
              <a:lstStyle/>
              <a:p>
                <a:endParaRPr lang="en-US"/>
              </a:p>
            </p:txBody>
          </p:sp>
          <p:sp>
            <p:nvSpPr>
              <p:cNvPr id="97351" name="Freeform 9"/>
              <p:cNvSpPr>
                <a:spLocks/>
              </p:cNvSpPr>
              <p:nvPr/>
            </p:nvSpPr>
            <p:spPr bwMode="auto">
              <a:xfrm>
                <a:off x="3058" y="2170"/>
                <a:ext cx="2543" cy="2000"/>
              </a:xfrm>
              <a:custGeom>
                <a:avLst/>
                <a:gdLst>
                  <a:gd name="T0" fmla="*/ 594 w 2543"/>
                  <a:gd name="T1" fmla="*/ 2000 h 2000"/>
                  <a:gd name="T2" fmla="*/ 1991 w 2543"/>
                  <a:gd name="T3" fmla="*/ 2000 h 2000"/>
                  <a:gd name="T4" fmla="*/ 2543 w 2543"/>
                  <a:gd name="T5" fmla="*/ 48 h 2000"/>
                  <a:gd name="T6" fmla="*/ 0 w 2543"/>
                  <a:gd name="T7" fmla="*/ 0 h 2000"/>
                  <a:gd name="T8" fmla="*/ 594 w 2543"/>
                  <a:gd name="T9" fmla="*/ 2000 h 2000"/>
                  <a:gd name="T10" fmla="*/ 0 60000 65536"/>
                  <a:gd name="T11" fmla="*/ 0 60000 65536"/>
                  <a:gd name="T12" fmla="*/ 0 60000 65536"/>
                  <a:gd name="T13" fmla="*/ 0 60000 65536"/>
                  <a:gd name="T14" fmla="*/ 0 60000 65536"/>
                  <a:gd name="T15" fmla="*/ 0 w 2543"/>
                  <a:gd name="T16" fmla="*/ 0 h 2000"/>
                  <a:gd name="T17" fmla="*/ 2543 w 2543"/>
                  <a:gd name="T18" fmla="*/ 2000 h 2000"/>
                </a:gdLst>
                <a:ahLst/>
                <a:cxnLst>
                  <a:cxn ang="T10">
                    <a:pos x="T0" y="T1"/>
                  </a:cxn>
                  <a:cxn ang="T11">
                    <a:pos x="T2" y="T3"/>
                  </a:cxn>
                  <a:cxn ang="T12">
                    <a:pos x="T4" y="T5"/>
                  </a:cxn>
                  <a:cxn ang="T13">
                    <a:pos x="T6" y="T7"/>
                  </a:cxn>
                  <a:cxn ang="T14">
                    <a:pos x="T8" y="T9"/>
                  </a:cxn>
                </a:cxnLst>
                <a:rect l="T15" t="T16" r="T17" b="T18"/>
                <a:pathLst>
                  <a:path w="2543" h="2000">
                    <a:moveTo>
                      <a:pt x="594" y="2000"/>
                    </a:moveTo>
                    <a:lnTo>
                      <a:pt x="1991" y="2000"/>
                    </a:lnTo>
                    <a:lnTo>
                      <a:pt x="2543" y="48"/>
                    </a:lnTo>
                    <a:lnTo>
                      <a:pt x="0" y="0"/>
                    </a:lnTo>
                    <a:lnTo>
                      <a:pt x="594" y="2000"/>
                    </a:lnTo>
                    <a:close/>
                  </a:path>
                </a:pathLst>
              </a:custGeom>
              <a:solidFill>
                <a:srgbClr val="FFFFFF"/>
              </a:solidFill>
              <a:ln w="9525">
                <a:noFill/>
                <a:round/>
                <a:headEnd/>
                <a:tailEnd/>
              </a:ln>
            </p:spPr>
            <p:txBody>
              <a:bodyPr/>
              <a:lstStyle/>
              <a:p>
                <a:endParaRPr lang="en-US"/>
              </a:p>
            </p:txBody>
          </p:sp>
          <p:sp>
            <p:nvSpPr>
              <p:cNvPr id="97352" name="Freeform 10"/>
              <p:cNvSpPr>
                <a:spLocks/>
              </p:cNvSpPr>
              <p:nvPr/>
            </p:nvSpPr>
            <p:spPr bwMode="auto">
              <a:xfrm>
                <a:off x="3089" y="2205"/>
                <a:ext cx="2480" cy="1929"/>
              </a:xfrm>
              <a:custGeom>
                <a:avLst/>
                <a:gdLst>
                  <a:gd name="T0" fmla="*/ 2480 w 2480"/>
                  <a:gd name="T1" fmla="*/ 43 h 1929"/>
                  <a:gd name="T2" fmla="*/ 2477 w 2480"/>
                  <a:gd name="T3" fmla="*/ 57 h 1929"/>
                  <a:gd name="T4" fmla="*/ 1941 w 2480"/>
                  <a:gd name="T5" fmla="*/ 1929 h 1929"/>
                  <a:gd name="T6" fmla="*/ 578 w 2480"/>
                  <a:gd name="T7" fmla="*/ 1929 h 1929"/>
                  <a:gd name="T8" fmla="*/ 4 w 2480"/>
                  <a:gd name="T9" fmla="*/ 16 h 1929"/>
                  <a:gd name="T10" fmla="*/ 0 w 2480"/>
                  <a:gd name="T11" fmla="*/ 0 h 1929"/>
                  <a:gd name="T12" fmla="*/ 2480 w 2480"/>
                  <a:gd name="T13" fmla="*/ 43 h 1929"/>
                  <a:gd name="T14" fmla="*/ 0 60000 65536"/>
                  <a:gd name="T15" fmla="*/ 0 60000 65536"/>
                  <a:gd name="T16" fmla="*/ 0 60000 65536"/>
                  <a:gd name="T17" fmla="*/ 0 60000 65536"/>
                  <a:gd name="T18" fmla="*/ 0 60000 65536"/>
                  <a:gd name="T19" fmla="*/ 0 60000 65536"/>
                  <a:gd name="T20" fmla="*/ 0 60000 65536"/>
                  <a:gd name="T21" fmla="*/ 0 w 2480"/>
                  <a:gd name="T22" fmla="*/ 0 h 1929"/>
                  <a:gd name="T23" fmla="*/ 2480 w 2480"/>
                  <a:gd name="T24" fmla="*/ 1929 h 19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0" h="1929">
                    <a:moveTo>
                      <a:pt x="2480" y="43"/>
                    </a:moveTo>
                    <a:lnTo>
                      <a:pt x="2477" y="57"/>
                    </a:lnTo>
                    <a:lnTo>
                      <a:pt x="1941" y="1929"/>
                    </a:lnTo>
                    <a:lnTo>
                      <a:pt x="578" y="1929"/>
                    </a:lnTo>
                    <a:lnTo>
                      <a:pt x="4" y="16"/>
                    </a:lnTo>
                    <a:lnTo>
                      <a:pt x="0" y="0"/>
                    </a:lnTo>
                    <a:lnTo>
                      <a:pt x="2480" y="43"/>
                    </a:lnTo>
                    <a:close/>
                  </a:path>
                </a:pathLst>
              </a:custGeom>
              <a:solidFill>
                <a:srgbClr val="B2D1B2"/>
              </a:solidFill>
              <a:ln w="9525">
                <a:noFill/>
                <a:round/>
                <a:headEnd/>
                <a:tailEnd/>
              </a:ln>
            </p:spPr>
            <p:txBody>
              <a:bodyPr/>
              <a:lstStyle/>
              <a:p>
                <a:endParaRPr lang="en-US"/>
              </a:p>
            </p:txBody>
          </p:sp>
          <p:sp>
            <p:nvSpPr>
              <p:cNvPr id="97353" name="Freeform 11"/>
              <p:cNvSpPr>
                <a:spLocks/>
              </p:cNvSpPr>
              <p:nvPr/>
            </p:nvSpPr>
            <p:spPr bwMode="auto">
              <a:xfrm>
                <a:off x="3122" y="2233"/>
                <a:ext cx="2415" cy="1875"/>
              </a:xfrm>
              <a:custGeom>
                <a:avLst/>
                <a:gdLst>
                  <a:gd name="T0" fmla="*/ 565 w 2415"/>
                  <a:gd name="T1" fmla="*/ 1875 h 1875"/>
                  <a:gd name="T2" fmla="*/ 1888 w 2415"/>
                  <a:gd name="T3" fmla="*/ 1875 h 1875"/>
                  <a:gd name="T4" fmla="*/ 2415 w 2415"/>
                  <a:gd name="T5" fmla="*/ 39 h 1875"/>
                  <a:gd name="T6" fmla="*/ 0 w 2415"/>
                  <a:gd name="T7" fmla="*/ 0 h 1875"/>
                  <a:gd name="T8" fmla="*/ 565 w 2415"/>
                  <a:gd name="T9" fmla="*/ 1875 h 1875"/>
                  <a:gd name="T10" fmla="*/ 0 60000 65536"/>
                  <a:gd name="T11" fmla="*/ 0 60000 65536"/>
                  <a:gd name="T12" fmla="*/ 0 60000 65536"/>
                  <a:gd name="T13" fmla="*/ 0 60000 65536"/>
                  <a:gd name="T14" fmla="*/ 0 60000 65536"/>
                  <a:gd name="T15" fmla="*/ 0 w 2415"/>
                  <a:gd name="T16" fmla="*/ 0 h 1875"/>
                  <a:gd name="T17" fmla="*/ 2415 w 2415"/>
                  <a:gd name="T18" fmla="*/ 1875 h 1875"/>
                </a:gdLst>
                <a:ahLst/>
                <a:cxnLst>
                  <a:cxn ang="T10">
                    <a:pos x="T0" y="T1"/>
                  </a:cxn>
                  <a:cxn ang="T11">
                    <a:pos x="T2" y="T3"/>
                  </a:cxn>
                  <a:cxn ang="T12">
                    <a:pos x="T4" y="T5"/>
                  </a:cxn>
                  <a:cxn ang="T13">
                    <a:pos x="T6" y="T7"/>
                  </a:cxn>
                  <a:cxn ang="T14">
                    <a:pos x="T8" y="T9"/>
                  </a:cxn>
                </a:cxnLst>
                <a:rect l="T15" t="T16" r="T17" b="T18"/>
                <a:pathLst>
                  <a:path w="2415" h="1875">
                    <a:moveTo>
                      <a:pt x="565" y="1875"/>
                    </a:moveTo>
                    <a:lnTo>
                      <a:pt x="1888" y="1875"/>
                    </a:lnTo>
                    <a:lnTo>
                      <a:pt x="2415" y="39"/>
                    </a:lnTo>
                    <a:lnTo>
                      <a:pt x="0" y="0"/>
                    </a:lnTo>
                    <a:lnTo>
                      <a:pt x="565" y="1875"/>
                    </a:lnTo>
                    <a:close/>
                  </a:path>
                </a:pathLst>
              </a:custGeom>
              <a:solidFill>
                <a:srgbClr val="FFFFFF"/>
              </a:solidFill>
              <a:ln w="9525">
                <a:noFill/>
                <a:round/>
                <a:headEnd/>
                <a:tailEnd/>
              </a:ln>
            </p:spPr>
            <p:txBody>
              <a:bodyPr/>
              <a:lstStyle/>
              <a:p>
                <a:endParaRPr lang="en-US"/>
              </a:p>
            </p:txBody>
          </p:sp>
          <p:sp>
            <p:nvSpPr>
              <p:cNvPr id="97354" name="Freeform 12"/>
              <p:cNvSpPr>
                <a:spLocks/>
              </p:cNvSpPr>
              <p:nvPr/>
            </p:nvSpPr>
            <p:spPr bwMode="auto">
              <a:xfrm>
                <a:off x="3167" y="2282"/>
                <a:ext cx="2324" cy="1774"/>
              </a:xfrm>
              <a:custGeom>
                <a:avLst/>
                <a:gdLst>
                  <a:gd name="T0" fmla="*/ 2324 w 2324"/>
                  <a:gd name="T1" fmla="*/ 34 h 1774"/>
                  <a:gd name="T2" fmla="*/ 2318 w 2324"/>
                  <a:gd name="T3" fmla="*/ 58 h 1774"/>
                  <a:gd name="T4" fmla="*/ 1821 w 2324"/>
                  <a:gd name="T5" fmla="*/ 1757 h 1774"/>
                  <a:gd name="T6" fmla="*/ 1817 w 2324"/>
                  <a:gd name="T7" fmla="*/ 1774 h 1774"/>
                  <a:gd name="T8" fmla="*/ 541 w 2324"/>
                  <a:gd name="T9" fmla="*/ 1774 h 1774"/>
                  <a:gd name="T10" fmla="*/ 537 w 2324"/>
                  <a:gd name="T11" fmla="*/ 1757 h 1774"/>
                  <a:gd name="T12" fmla="*/ 7 w 2324"/>
                  <a:gd name="T13" fmla="*/ 27 h 1774"/>
                  <a:gd name="T14" fmla="*/ 0 w 2324"/>
                  <a:gd name="T15" fmla="*/ 0 h 1774"/>
                  <a:gd name="T16" fmla="*/ 2324 w 2324"/>
                  <a:gd name="T17" fmla="*/ 34 h 17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4"/>
                  <a:gd name="T28" fmla="*/ 0 h 1774"/>
                  <a:gd name="T29" fmla="*/ 2324 w 2324"/>
                  <a:gd name="T30" fmla="*/ 1774 h 17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4" h="1774">
                    <a:moveTo>
                      <a:pt x="2324" y="34"/>
                    </a:moveTo>
                    <a:lnTo>
                      <a:pt x="2318" y="58"/>
                    </a:lnTo>
                    <a:lnTo>
                      <a:pt x="1821" y="1757"/>
                    </a:lnTo>
                    <a:lnTo>
                      <a:pt x="1817" y="1774"/>
                    </a:lnTo>
                    <a:lnTo>
                      <a:pt x="541" y="1774"/>
                    </a:lnTo>
                    <a:lnTo>
                      <a:pt x="537" y="1757"/>
                    </a:lnTo>
                    <a:lnTo>
                      <a:pt x="7" y="27"/>
                    </a:lnTo>
                    <a:lnTo>
                      <a:pt x="0" y="0"/>
                    </a:lnTo>
                    <a:lnTo>
                      <a:pt x="2324" y="34"/>
                    </a:lnTo>
                    <a:close/>
                  </a:path>
                </a:pathLst>
              </a:custGeom>
              <a:solidFill>
                <a:srgbClr val="B2D1B2"/>
              </a:solidFill>
              <a:ln w="9525">
                <a:noFill/>
                <a:round/>
                <a:headEnd/>
                <a:tailEnd/>
              </a:ln>
            </p:spPr>
            <p:txBody>
              <a:bodyPr/>
              <a:lstStyle/>
              <a:p>
                <a:endParaRPr lang="en-US"/>
              </a:p>
            </p:txBody>
          </p:sp>
        </p:grpSp>
        <p:grpSp>
          <p:nvGrpSpPr>
            <p:cNvPr id="4" name="Group 13"/>
            <p:cNvGrpSpPr>
              <a:grpSpLocks/>
            </p:cNvGrpSpPr>
            <p:nvPr/>
          </p:nvGrpSpPr>
          <p:grpSpPr bwMode="auto">
            <a:xfrm>
              <a:off x="3616" y="2301"/>
              <a:ext cx="1653" cy="1714"/>
              <a:chOff x="3370" y="2342"/>
              <a:chExt cx="1653" cy="1714"/>
            </a:xfrm>
          </p:grpSpPr>
          <p:sp>
            <p:nvSpPr>
              <p:cNvPr id="97322" name="Freeform 14"/>
              <p:cNvSpPr>
                <a:spLocks/>
              </p:cNvSpPr>
              <p:nvPr/>
            </p:nvSpPr>
            <p:spPr bwMode="auto">
              <a:xfrm>
                <a:off x="3501" y="2589"/>
                <a:ext cx="1003" cy="1273"/>
              </a:xfrm>
              <a:custGeom>
                <a:avLst/>
                <a:gdLst>
                  <a:gd name="T0" fmla="*/ 552 w 1003"/>
                  <a:gd name="T1" fmla="*/ 1269 h 1273"/>
                  <a:gd name="T2" fmla="*/ 651 w 1003"/>
                  <a:gd name="T3" fmla="*/ 1245 h 1273"/>
                  <a:gd name="T4" fmla="*/ 740 w 1003"/>
                  <a:gd name="T5" fmla="*/ 1196 h 1273"/>
                  <a:gd name="T6" fmla="*/ 820 w 1003"/>
                  <a:gd name="T7" fmla="*/ 1128 h 1273"/>
                  <a:gd name="T8" fmla="*/ 888 w 1003"/>
                  <a:gd name="T9" fmla="*/ 1042 h 1273"/>
                  <a:gd name="T10" fmla="*/ 942 w 1003"/>
                  <a:gd name="T11" fmla="*/ 940 h 1273"/>
                  <a:gd name="T12" fmla="*/ 981 w 1003"/>
                  <a:gd name="T13" fmla="*/ 826 h 1273"/>
                  <a:gd name="T14" fmla="*/ 1000 w 1003"/>
                  <a:gd name="T15" fmla="*/ 701 h 1273"/>
                  <a:gd name="T16" fmla="*/ 1000 w 1003"/>
                  <a:gd name="T17" fmla="*/ 571 h 1273"/>
                  <a:gd name="T18" fmla="*/ 981 w 1003"/>
                  <a:gd name="T19" fmla="*/ 448 h 1273"/>
                  <a:gd name="T20" fmla="*/ 942 w 1003"/>
                  <a:gd name="T21" fmla="*/ 334 h 1273"/>
                  <a:gd name="T22" fmla="*/ 888 w 1003"/>
                  <a:gd name="T23" fmla="*/ 232 h 1273"/>
                  <a:gd name="T24" fmla="*/ 820 w 1003"/>
                  <a:gd name="T25" fmla="*/ 145 h 1273"/>
                  <a:gd name="T26" fmla="*/ 740 w 1003"/>
                  <a:gd name="T27" fmla="*/ 76 h 1273"/>
                  <a:gd name="T28" fmla="*/ 651 w 1003"/>
                  <a:gd name="T29" fmla="*/ 28 h 1273"/>
                  <a:gd name="T30" fmla="*/ 552 w 1003"/>
                  <a:gd name="T31" fmla="*/ 4 h 1273"/>
                  <a:gd name="T32" fmla="*/ 450 w 1003"/>
                  <a:gd name="T33" fmla="*/ 4 h 1273"/>
                  <a:gd name="T34" fmla="*/ 353 w 1003"/>
                  <a:gd name="T35" fmla="*/ 28 h 1273"/>
                  <a:gd name="T36" fmla="*/ 263 w 1003"/>
                  <a:gd name="T37" fmla="*/ 76 h 1273"/>
                  <a:gd name="T38" fmla="*/ 182 w 1003"/>
                  <a:gd name="T39" fmla="*/ 145 h 1273"/>
                  <a:gd name="T40" fmla="*/ 115 w 1003"/>
                  <a:gd name="T41" fmla="*/ 232 h 1273"/>
                  <a:gd name="T42" fmla="*/ 62 w 1003"/>
                  <a:gd name="T43" fmla="*/ 334 h 1273"/>
                  <a:gd name="T44" fmla="*/ 23 w 1003"/>
                  <a:gd name="T45" fmla="*/ 448 h 1273"/>
                  <a:gd name="T46" fmla="*/ 3 w 1003"/>
                  <a:gd name="T47" fmla="*/ 571 h 1273"/>
                  <a:gd name="T48" fmla="*/ 3 w 1003"/>
                  <a:gd name="T49" fmla="*/ 701 h 1273"/>
                  <a:gd name="T50" fmla="*/ 23 w 1003"/>
                  <a:gd name="T51" fmla="*/ 826 h 1273"/>
                  <a:gd name="T52" fmla="*/ 62 w 1003"/>
                  <a:gd name="T53" fmla="*/ 940 h 1273"/>
                  <a:gd name="T54" fmla="*/ 115 w 1003"/>
                  <a:gd name="T55" fmla="*/ 1042 h 1273"/>
                  <a:gd name="T56" fmla="*/ 182 w 1003"/>
                  <a:gd name="T57" fmla="*/ 1128 h 1273"/>
                  <a:gd name="T58" fmla="*/ 263 w 1003"/>
                  <a:gd name="T59" fmla="*/ 1196 h 1273"/>
                  <a:gd name="T60" fmla="*/ 353 w 1003"/>
                  <a:gd name="T61" fmla="*/ 1245 h 1273"/>
                  <a:gd name="T62" fmla="*/ 450 w 1003"/>
                  <a:gd name="T63" fmla="*/ 1269 h 12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3"/>
                  <a:gd name="T97" fmla="*/ 0 h 1273"/>
                  <a:gd name="T98" fmla="*/ 1003 w 1003"/>
                  <a:gd name="T99" fmla="*/ 1273 h 12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3" h="1273">
                    <a:moveTo>
                      <a:pt x="501" y="1273"/>
                    </a:moveTo>
                    <a:lnTo>
                      <a:pt x="552" y="1269"/>
                    </a:lnTo>
                    <a:lnTo>
                      <a:pt x="602" y="1260"/>
                    </a:lnTo>
                    <a:lnTo>
                      <a:pt x="651" y="1245"/>
                    </a:lnTo>
                    <a:lnTo>
                      <a:pt x="696" y="1224"/>
                    </a:lnTo>
                    <a:lnTo>
                      <a:pt x="740" y="1196"/>
                    </a:lnTo>
                    <a:lnTo>
                      <a:pt x="782" y="1164"/>
                    </a:lnTo>
                    <a:lnTo>
                      <a:pt x="820" y="1128"/>
                    </a:lnTo>
                    <a:lnTo>
                      <a:pt x="856" y="1087"/>
                    </a:lnTo>
                    <a:lnTo>
                      <a:pt x="888" y="1042"/>
                    </a:lnTo>
                    <a:lnTo>
                      <a:pt x="917" y="992"/>
                    </a:lnTo>
                    <a:lnTo>
                      <a:pt x="942" y="940"/>
                    </a:lnTo>
                    <a:lnTo>
                      <a:pt x="964" y="885"/>
                    </a:lnTo>
                    <a:lnTo>
                      <a:pt x="981" y="826"/>
                    </a:lnTo>
                    <a:lnTo>
                      <a:pt x="992" y="765"/>
                    </a:lnTo>
                    <a:lnTo>
                      <a:pt x="1000" y="701"/>
                    </a:lnTo>
                    <a:lnTo>
                      <a:pt x="1003" y="636"/>
                    </a:lnTo>
                    <a:lnTo>
                      <a:pt x="1000" y="571"/>
                    </a:lnTo>
                    <a:lnTo>
                      <a:pt x="992" y="508"/>
                    </a:lnTo>
                    <a:lnTo>
                      <a:pt x="981" y="448"/>
                    </a:lnTo>
                    <a:lnTo>
                      <a:pt x="964" y="389"/>
                    </a:lnTo>
                    <a:lnTo>
                      <a:pt x="942" y="334"/>
                    </a:lnTo>
                    <a:lnTo>
                      <a:pt x="917" y="280"/>
                    </a:lnTo>
                    <a:lnTo>
                      <a:pt x="888" y="232"/>
                    </a:lnTo>
                    <a:lnTo>
                      <a:pt x="856" y="187"/>
                    </a:lnTo>
                    <a:lnTo>
                      <a:pt x="820" y="145"/>
                    </a:lnTo>
                    <a:lnTo>
                      <a:pt x="782" y="109"/>
                    </a:lnTo>
                    <a:lnTo>
                      <a:pt x="740" y="76"/>
                    </a:lnTo>
                    <a:lnTo>
                      <a:pt x="696" y="50"/>
                    </a:lnTo>
                    <a:lnTo>
                      <a:pt x="651" y="28"/>
                    </a:lnTo>
                    <a:lnTo>
                      <a:pt x="602" y="13"/>
                    </a:lnTo>
                    <a:lnTo>
                      <a:pt x="552" y="4"/>
                    </a:lnTo>
                    <a:lnTo>
                      <a:pt x="501" y="0"/>
                    </a:lnTo>
                    <a:lnTo>
                      <a:pt x="450" y="4"/>
                    </a:lnTo>
                    <a:lnTo>
                      <a:pt x="401" y="13"/>
                    </a:lnTo>
                    <a:lnTo>
                      <a:pt x="353" y="28"/>
                    </a:lnTo>
                    <a:lnTo>
                      <a:pt x="306" y="50"/>
                    </a:lnTo>
                    <a:lnTo>
                      <a:pt x="263" y="76"/>
                    </a:lnTo>
                    <a:lnTo>
                      <a:pt x="221" y="109"/>
                    </a:lnTo>
                    <a:lnTo>
                      <a:pt x="182" y="145"/>
                    </a:lnTo>
                    <a:lnTo>
                      <a:pt x="147" y="187"/>
                    </a:lnTo>
                    <a:lnTo>
                      <a:pt x="115" y="232"/>
                    </a:lnTo>
                    <a:lnTo>
                      <a:pt x="86" y="280"/>
                    </a:lnTo>
                    <a:lnTo>
                      <a:pt x="62" y="334"/>
                    </a:lnTo>
                    <a:lnTo>
                      <a:pt x="39" y="389"/>
                    </a:lnTo>
                    <a:lnTo>
                      <a:pt x="23" y="448"/>
                    </a:lnTo>
                    <a:lnTo>
                      <a:pt x="11" y="508"/>
                    </a:lnTo>
                    <a:lnTo>
                      <a:pt x="3" y="571"/>
                    </a:lnTo>
                    <a:lnTo>
                      <a:pt x="0" y="636"/>
                    </a:lnTo>
                    <a:lnTo>
                      <a:pt x="3" y="701"/>
                    </a:lnTo>
                    <a:lnTo>
                      <a:pt x="11" y="765"/>
                    </a:lnTo>
                    <a:lnTo>
                      <a:pt x="23" y="826"/>
                    </a:lnTo>
                    <a:lnTo>
                      <a:pt x="39" y="885"/>
                    </a:lnTo>
                    <a:lnTo>
                      <a:pt x="62" y="940"/>
                    </a:lnTo>
                    <a:lnTo>
                      <a:pt x="86" y="992"/>
                    </a:lnTo>
                    <a:lnTo>
                      <a:pt x="115" y="1042"/>
                    </a:lnTo>
                    <a:lnTo>
                      <a:pt x="147" y="1087"/>
                    </a:lnTo>
                    <a:lnTo>
                      <a:pt x="182" y="1128"/>
                    </a:lnTo>
                    <a:lnTo>
                      <a:pt x="221" y="1164"/>
                    </a:lnTo>
                    <a:lnTo>
                      <a:pt x="263" y="1196"/>
                    </a:lnTo>
                    <a:lnTo>
                      <a:pt x="306" y="1224"/>
                    </a:lnTo>
                    <a:lnTo>
                      <a:pt x="353" y="1245"/>
                    </a:lnTo>
                    <a:lnTo>
                      <a:pt x="401" y="1260"/>
                    </a:lnTo>
                    <a:lnTo>
                      <a:pt x="450" y="1269"/>
                    </a:lnTo>
                    <a:lnTo>
                      <a:pt x="501" y="1273"/>
                    </a:lnTo>
                    <a:close/>
                  </a:path>
                </a:pathLst>
              </a:custGeom>
              <a:solidFill>
                <a:srgbClr val="B2D1B2"/>
              </a:solidFill>
              <a:ln w="9525">
                <a:noFill/>
                <a:round/>
                <a:headEnd/>
                <a:tailEnd/>
              </a:ln>
            </p:spPr>
            <p:txBody>
              <a:bodyPr/>
              <a:lstStyle/>
              <a:p>
                <a:endParaRPr lang="en-US"/>
              </a:p>
            </p:txBody>
          </p:sp>
          <p:sp>
            <p:nvSpPr>
              <p:cNvPr id="97323" name="Freeform 15"/>
              <p:cNvSpPr>
                <a:spLocks/>
              </p:cNvSpPr>
              <p:nvPr/>
            </p:nvSpPr>
            <p:spPr bwMode="auto">
              <a:xfrm>
                <a:off x="3509" y="2596"/>
                <a:ext cx="990" cy="1260"/>
              </a:xfrm>
              <a:custGeom>
                <a:avLst/>
                <a:gdLst>
                  <a:gd name="T0" fmla="*/ 545 w 990"/>
                  <a:gd name="T1" fmla="*/ 1256 h 1260"/>
                  <a:gd name="T2" fmla="*/ 641 w 990"/>
                  <a:gd name="T3" fmla="*/ 1231 h 1260"/>
                  <a:gd name="T4" fmla="*/ 730 w 990"/>
                  <a:gd name="T5" fmla="*/ 1183 h 1260"/>
                  <a:gd name="T6" fmla="*/ 809 w 990"/>
                  <a:gd name="T7" fmla="*/ 1115 h 1260"/>
                  <a:gd name="T8" fmla="*/ 877 w 990"/>
                  <a:gd name="T9" fmla="*/ 1031 h 1260"/>
                  <a:gd name="T10" fmla="*/ 930 w 990"/>
                  <a:gd name="T11" fmla="*/ 930 h 1260"/>
                  <a:gd name="T12" fmla="*/ 968 w 990"/>
                  <a:gd name="T13" fmla="*/ 817 h 1260"/>
                  <a:gd name="T14" fmla="*/ 987 w 990"/>
                  <a:gd name="T15" fmla="*/ 694 h 1260"/>
                  <a:gd name="T16" fmla="*/ 987 w 990"/>
                  <a:gd name="T17" fmla="*/ 566 h 1260"/>
                  <a:gd name="T18" fmla="*/ 968 w 990"/>
                  <a:gd name="T19" fmla="*/ 442 h 1260"/>
                  <a:gd name="T20" fmla="*/ 930 w 990"/>
                  <a:gd name="T21" fmla="*/ 329 h 1260"/>
                  <a:gd name="T22" fmla="*/ 877 w 990"/>
                  <a:gd name="T23" fmla="*/ 229 h 1260"/>
                  <a:gd name="T24" fmla="*/ 809 w 990"/>
                  <a:gd name="T25" fmla="*/ 145 h 1260"/>
                  <a:gd name="T26" fmla="*/ 730 w 990"/>
                  <a:gd name="T27" fmla="*/ 76 h 1260"/>
                  <a:gd name="T28" fmla="*/ 641 w 990"/>
                  <a:gd name="T29" fmla="*/ 29 h 1260"/>
                  <a:gd name="T30" fmla="*/ 545 w 990"/>
                  <a:gd name="T31" fmla="*/ 4 h 1260"/>
                  <a:gd name="T32" fmla="*/ 444 w 990"/>
                  <a:gd name="T33" fmla="*/ 4 h 1260"/>
                  <a:gd name="T34" fmla="*/ 347 w 990"/>
                  <a:gd name="T35" fmla="*/ 29 h 1260"/>
                  <a:gd name="T36" fmla="*/ 259 w 990"/>
                  <a:gd name="T37" fmla="*/ 76 h 1260"/>
                  <a:gd name="T38" fmla="*/ 180 w 990"/>
                  <a:gd name="T39" fmla="*/ 145 h 1260"/>
                  <a:gd name="T40" fmla="*/ 113 w 990"/>
                  <a:gd name="T41" fmla="*/ 229 h 1260"/>
                  <a:gd name="T42" fmla="*/ 60 w 990"/>
                  <a:gd name="T43" fmla="*/ 329 h 1260"/>
                  <a:gd name="T44" fmla="*/ 22 w 990"/>
                  <a:gd name="T45" fmla="*/ 442 h 1260"/>
                  <a:gd name="T46" fmla="*/ 3 w 990"/>
                  <a:gd name="T47" fmla="*/ 566 h 1260"/>
                  <a:gd name="T48" fmla="*/ 3 w 990"/>
                  <a:gd name="T49" fmla="*/ 694 h 1260"/>
                  <a:gd name="T50" fmla="*/ 22 w 990"/>
                  <a:gd name="T51" fmla="*/ 817 h 1260"/>
                  <a:gd name="T52" fmla="*/ 60 w 990"/>
                  <a:gd name="T53" fmla="*/ 930 h 1260"/>
                  <a:gd name="T54" fmla="*/ 113 w 990"/>
                  <a:gd name="T55" fmla="*/ 1031 h 1260"/>
                  <a:gd name="T56" fmla="*/ 180 w 990"/>
                  <a:gd name="T57" fmla="*/ 1115 h 1260"/>
                  <a:gd name="T58" fmla="*/ 259 w 990"/>
                  <a:gd name="T59" fmla="*/ 1183 h 1260"/>
                  <a:gd name="T60" fmla="*/ 347 w 990"/>
                  <a:gd name="T61" fmla="*/ 1231 h 1260"/>
                  <a:gd name="T62" fmla="*/ 444 w 990"/>
                  <a:gd name="T63" fmla="*/ 1256 h 1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0"/>
                  <a:gd name="T97" fmla="*/ 0 h 1260"/>
                  <a:gd name="T98" fmla="*/ 990 w 990"/>
                  <a:gd name="T99" fmla="*/ 1260 h 1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0" h="1260">
                    <a:moveTo>
                      <a:pt x="494" y="1260"/>
                    </a:moveTo>
                    <a:lnTo>
                      <a:pt x="545" y="1256"/>
                    </a:lnTo>
                    <a:lnTo>
                      <a:pt x="594" y="1247"/>
                    </a:lnTo>
                    <a:lnTo>
                      <a:pt x="641" y="1231"/>
                    </a:lnTo>
                    <a:lnTo>
                      <a:pt x="687" y="1210"/>
                    </a:lnTo>
                    <a:lnTo>
                      <a:pt x="730" y="1183"/>
                    </a:lnTo>
                    <a:lnTo>
                      <a:pt x="771" y="1152"/>
                    </a:lnTo>
                    <a:lnTo>
                      <a:pt x="809" y="1115"/>
                    </a:lnTo>
                    <a:lnTo>
                      <a:pt x="844" y="1075"/>
                    </a:lnTo>
                    <a:lnTo>
                      <a:pt x="877" y="1031"/>
                    </a:lnTo>
                    <a:lnTo>
                      <a:pt x="905" y="982"/>
                    </a:lnTo>
                    <a:lnTo>
                      <a:pt x="930" y="930"/>
                    </a:lnTo>
                    <a:lnTo>
                      <a:pt x="951" y="875"/>
                    </a:lnTo>
                    <a:lnTo>
                      <a:pt x="968" y="817"/>
                    </a:lnTo>
                    <a:lnTo>
                      <a:pt x="979" y="757"/>
                    </a:lnTo>
                    <a:lnTo>
                      <a:pt x="987" y="694"/>
                    </a:lnTo>
                    <a:lnTo>
                      <a:pt x="990" y="629"/>
                    </a:lnTo>
                    <a:lnTo>
                      <a:pt x="987" y="566"/>
                    </a:lnTo>
                    <a:lnTo>
                      <a:pt x="979" y="503"/>
                    </a:lnTo>
                    <a:lnTo>
                      <a:pt x="968" y="442"/>
                    </a:lnTo>
                    <a:lnTo>
                      <a:pt x="951" y="385"/>
                    </a:lnTo>
                    <a:lnTo>
                      <a:pt x="930" y="329"/>
                    </a:lnTo>
                    <a:lnTo>
                      <a:pt x="905" y="279"/>
                    </a:lnTo>
                    <a:lnTo>
                      <a:pt x="877" y="229"/>
                    </a:lnTo>
                    <a:lnTo>
                      <a:pt x="844" y="185"/>
                    </a:lnTo>
                    <a:lnTo>
                      <a:pt x="809" y="145"/>
                    </a:lnTo>
                    <a:lnTo>
                      <a:pt x="771" y="108"/>
                    </a:lnTo>
                    <a:lnTo>
                      <a:pt x="730" y="76"/>
                    </a:lnTo>
                    <a:lnTo>
                      <a:pt x="687" y="50"/>
                    </a:lnTo>
                    <a:lnTo>
                      <a:pt x="641" y="29"/>
                    </a:lnTo>
                    <a:lnTo>
                      <a:pt x="594" y="13"/>
                    </a:lnTo>
                    <a:lnTo>
                      <a:pt x="545" y="4"/>
                    </a:lnTo>
                    <a:lnTo>
                      <a:pt x="494" y="0"/>
                    </a:lnTo>
                    <a:lnTo>
                      <a:pt x="444" y="4"/>
                    </a:lnTo>
                    <a:lnTo>
                      <a:pt x="394" y="13"/>
                    </a:lnTo>
                    <a:lnTo>
                      <a:pt x="347" y="29"/>
                    </a:lnTo>
                    <a:lnTo>
                      <a:pt x="302" y="50"/>
                    </a:lnTo>
                    <a:lnTo>
                      <a:pt x="259" y="76"/>
                    </a:lnTo>
                    <a:lnTo>
                      <a:pt x="217" y="108"/>
                    </a:lnTo>
                    <a:lnTo>
                      <a:pt x="180" y="145"/>
                    </a:lnTo>
                    <a:lnTo>
                      <a:pt x="145" y="185"/>
                    </a:lnTo>
                    <a:lnTo>
                      <a:pt x="113" y="229"/>
                    </a:lnTo>
                    <a:lnTo>
                      <a:pt x="85" y="279"/>
                    </a:lnTo>
                    <a:lnTo>
                      <a:pt x="60" y="329"/>
                    </a:lnTo>
                    <a:lnTo>
                      <a:pt x="39" y="385"/>
                    </a:lnTo>
                    <a:lnTo>
                      <a:pt x="22" y="442"/>
                    </a:lnTo>
                    <a:lnTo>
                      <a:pt x="11" y="503"/>
                    </a:lnTo>
                    <a:lnTo>
                      <a:pt x="3" y="566"/>
                    </a:lnTo>
                    <a:lnTo>
                      <a:pt x="0" y="629"/>
                    </a:lnTo>
                    <a:lnTo>
                      <a:pt x="3" y="694"/>
                    </a:lnTo>
                    <a:lnTo>
                      <a:pt x="11" y="757"/>
                    </a:lnTo>
                    <a:lnTo>
                      <a:pt x="22" y="817"/>
                    </a:lnTo>
                    <a:lnTo>
                      <a:pt x="39" y="875"/>
                    </a:lnTo>
                    <a:lnTo>
                      <a:pt x="60" y="930"/>
                    </a:lnTo>
                    <a:lnTo>
                      <a:pt x="85" y="982"/>
                    </a:lnTo>
                    <a:lnTo>
                      <a:pt x="113" y="1031"/>
                    </a:lnTo>
                    <a:lnTo>
                      <a:pt x="145" y="1075"/>
                    </a:lnTo>
                    <a:lnTo>
                      <a:pt x="180" y="1115"/>
                    </a:lnTo>
                    <a:lnTo>
                      <a:pt x="217" y="1152"/>
                    </a:lnTo>
                    <a:lnTo>
                      <a:pt x="259" y="1183"/>
                    </a:lnTo>
                    <a:lnTo>
                      <a:pt x="302" y="1210"/>
                    </a:lnTo>
                    <a:lnTo>
                      <a:pt x="347" y="1231"/>
                    </a:lnTo>
                    <a:lnTo>
                      <a:pt x="394" y="1247"/>
                    </a:lnTo>
                    <a:lnTo>
                      <a:pt x="444" y="1256"/>
                    </a:lnTo>
                    <a:lnTo>
                      <a:pt x="494" y="1260"/>
                    </a:lnTo>
                    <a:close/>
                  </a:path>
                </a:pathLst>
              </a:custGeom>
              <a:solidFill>
                <a:srgbClr val="B5D1B5"/>
              </a:solidFill>
              <a:ln w="9525">
                <a:noFill/>
                <a:round/>
                <a:headEnd/>
                <a:tailEnd/>
              </a:ln>
            </p:spPr>
            <p:txBody>
              <a:bodyPr/>
              <a:lstStyle/>
              <a:p>
                <a:endParaRPr lang="en-US"/>
              </a:p>
            </p:txBody>
          </p:sp>
          <p:sp>
            <p:nvSpPr>
              <p:cNvPr id="97324" name="Freeform 16"/>
              <p:cNvSpPr>
                <a:spLocks/>
              </p:cNvSpPr>
              <p:nvPr/>
            </p:nvSpPr>
            <p:spPr bwMode="auto">
              <a:xfrm>
                <a:off x="3516" y="2604"/>
                <a:ext cx="977" cy="1244"/>
              </a:xfrm>
              <a:custGeom>
                <a:avLst/>
                <a:gdLst>
                  <a:gd name="T0" fmla="*/ 538 w 977"/>
                  <a:gd name="T1" fmla="*/ 1241 h 1244"/>
                  <a:gd name="T2" fmla="*/ 634 w 977"/>
                  <a:gd name="T3" fmla="*/ 1217 h 1244"/>
                  <a:gd name="T4" fmla="*/ 721 w 977"/>
                  <a:gd name="T5" fmla="*/ 1168 h 1244"/>
                  <a:gd name="T6" fmla="*/ 799 w 977"/>
                  <a:gd name="T7" fmla="*/ 1102 h 1244"/>
                  <a:gd name="T8" fmla="*/ 866 w 977"/>
                  <a:gd name="T9" fmla="*/ 1018 h 1244"/>
                  <a:gd name="T10" fmla="*/ 918 w 977"/>
                  <a:gd name="T11" fmla="*/ 919 h 1244"/>
                  <a:gd name="T12" fmla="*/ 955 w 977"/>
                  <a:gd name="T13" fmla="*/ 807 h 1244"/>
                  <a:gd name="T14" fmla="*/ 975 w 977"/>
                  <a:gd name="T15" fmla="*/ 686 h 1244"/>
                  <a:gd name="T16" fmla="*/ 975 w 977"/>
                  <a:gd name="T17" fmla="*/ 559 h 1244"/>
                  <a:gd name="T18" fmla="*/ 955 w 977"/>
                  <a:gd name="T19" fmla="*/ 438 h 1244"/>
                  <a:gd name="T20" fmla="*/ 918 w 977"/>
                  <a:gd name="T21" fmla="*/ 326 h 1244"/>
                  <a:gd name="T22" fmla="*/ 866 w 977"/>
                  <a:gd name="T23" fmla="*/ 228 h 1244"/>
                  <a:gd name="T24" fmla="*/ 799 w 977"/>
                  <a:gd name="T25" fmla="*/ 143 h 1244"/>
                  <a:gd name="T26" fmla="*/ 721 w 977"/>
                  <a:gd name="T27" fmla="*/ 76 h 1244"/>
                  <a:gd name="T28" fmla="*/ 634 w 977"/>
                  <a:gd name="T29" fmla="*/ 29 h 1244"/>
                  <a:gd name="T30" fmla="*/ 538 w 977"/>
                  <a:gd name="T31" fmla="*/ 3 h 1244"/>
                  <a:gd name="T32" fmla="*/ 439 w 977"/>
                  <a:gd name="T33" fmla="*/ 3 h 1244"/>
                  <a:gd name="T34" fmla="*/ 343 w 977"/>
                  <a:gd name="T35" fmla="*/ 29 h 1244"/>
                  <a:gd name="T36" fmla="*/ 256 w 977"/>
                  <a:gd name="T37" fmla="*/ 76 h 1244"/>
                  <a:gd name="T38" fmla="*/ 178 w 977"/>
                  <a:gd name="T39" fmla="*/ 143 h 1244"/>
                  <a:gd name="T40" fmla="*/ 112 w 977"/>
                  <a:gd name="T41" fmla="*/ 228 h 1244"/>
                  <a:gd name="T42" fmla="*/ 58 w 977"/>
                  <a:gd name="T43" fmla="*/ 326 h 1244"/>
                  <a:gd name="T44" fmla="*/ 22 w 977"/>
                  <a:gd name="T45" fmla="*/ 438 h 1244"/>
                  <a:gd name="T46" fmla="*/ 2 w 977"/>
                  <a:gd name="T47" fmla="*/ 559 h 1244"/>
                  <a:gd name="T48" fmla="*/ 2 w 977"/>
                  <a:gd name="T49" fmla="*/ 686 h 1244"/>
                  <a:gd name="T50" fmla="*/ 22 w 977"/>
                  <a:gd name="T51" fmla="*/ 807 h 1244"/>
                  <a:gd name="T52" fmla="*/ 58 w 977"/>
                  <a:gd name="T53" fmla="*/ 919 h 1244"/>
                  <a:gd name="T54" fmla="*/ 112 w 977"/>
                  <a:gd name="T55" fmla="*/ 1018 h 1244"/>
                  <a:gd name="T56" fmla="*/ 178 w 977"/>
                  <a:gd name="T57" fmla="*/ 1102 h 1244"/>
                  <a:gd name="T58" fmla="*/ 256 w 977"/>
                  <a:gd name="T59" fmla="*/ 1168 h 1244"/>
                  <a:gd name="T60" fmla="*/ 343 w 977"/>
                  <a:gd name="T61" fmla="*/ 1217 h 1244"/>
                  <a:gd name="T62" fmla="*/ 439 w 977"/>
                  <a:gd name="T63" fmla="*/ 1241 h 1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7"/>
                  <a:gd name="T97" fmla="*/ 0 h 1244"/>
                  <a:gd name="T98" fmla="*/ 977 w 977"/>
                  <a:gd name="T99" fmla="*/ 1244 h 12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7" h="1244">
                    <a:moveTo>
                      <a:pt x="489" y="1244"/>
                    </a:moveTo>
                    <a:lnTo>
                      <a:pt x="538" y="1241"/>
                    </a:lnTo>
                    <a:lnTo>
                      <a:pt x="587" y="1231"/>
                    </a:lnTo>
                    <a:lnTo>
                      <a:pt x="634" y="1217"/>
                    </a:lnTo>
                    <a:lnTo>
                      <a:pt x="678" y="1194"/>
                    </a:lnTo>
                    <a:lnTo>
                      <a:pt x="721" y="1168"/>
                    </a:lnTo>
                    <a:lnTo>
                      <a:pt x="762" y="1137"/>
                    </a:lnTo>
                    <a:lnTo>
                      <a:pt x="799" y="1102"/>
                    </a:lnTo>
                    <a:lnTo>
                      <a:pt x="834" y="1062"/>
                    </a:lnTo>
                    <a:lnTo>
                      <a:pt x="866" y="1018"/>
                    </a:lnTo>
                    <a:lnTo>
                      <a:pt x="894" y="970"/>
                    </a:lnTo>
                    <a:lnTo>
                      <a:pt x="918" y="919"/>
                    </a:lnTo>
                    <a:lnTo>
                      <a:pt x="938" y="864"/>
                    </a:lnTo>
                    <a:lnTo>
                      <a:pt x="955" y="807"/>
                    </a:lnTo>
                    <a:lnTo>
                      <a:pt x="967" y="747"/>
                    </a:lnTo>
                    <a:lnTo>
                      <a:pt x="975" y="686"/>
                    </a:lnTo>
                    <a:lnTo>
                      <a:pt x="977" y="623"/>
                    </a:lnTo>
                    <a:lnTo>
                      <a:pt x="975" y="559"/>
                    </a:lnTo>
                    <a:lnTo>
                      <a:pt x="967" y="498"/>
                    </a:lnTo>
                    <a:lnTo>
                      <a:pt x="955" y="438"/>
                    </a:lnTo>
                    <a:lnTo>
                      <a:pt x="938" y="381"/>
                    </a:lnTo>
                    <a:lnTo>
                      <a:pt x="918" y="326"/>
                    </a:lnTo>
                    <a:lnTo>
                      <a:pt x="894" y="274"/>
                    </a:lnTo>
                    <a:lnTo>
                      <a:pt x="866" y="228"/>
                    </a:lnTo>
                    <a:lnTo>
                      <a:pt x="834" y="182"/>
                    </a:lnTo>
                    <a:lnTo>
                      <a:pt x="799" y="143"/>
                    </a:lnTo>
                    <a:lnTo>
                      <a:pt x="762" y="107"/>
                    </a:lnTo>
                    <a:lnTo>
                      <a:pt x="721" y="76"/>
                    </a:lnTo>
                    <a:lnTo>
                      <a:pt x="678" y="50"/>
                    </a:lnTo>
                    <a:lnTo>
                      <a:pt x="634" y="29"/>
                    </a:lnTo>
                    <a:lnTo>
                      <a:pt x="587" y="13"/>
                    </a:lnTo>
                    <a:lnTo>
                      <a:pt x="538" y="3"/>
                    </a:lnTo>
                    <a:lnTo>
                      <a:pt x="489" y="0"/>
                    </a:lnTo>
                    <a:lnTo>
                      <a:pt x="439" y="3"/>
                    </a:lnTo>
                    <a:lnTo>
                      <a:pt x="390" y="13"/>
                    </a:lnTo>
                    <a:lnTo>
                      <a:pt x="343" y="29"/>
                    </a:lnTo>
                    <a:lnTo>
                      <a:pt x="299" y="50"/>
                    </a:lnTo>
                    <a:lnTo>
                      <a:pt x="256" y="76"/>
                    </a:lnTo>
                    <a:lnTo>
                      <a:pt x="216" y="107"/>
                    </a:lnTo>
                    <a:lnTo>
                      <a:pt x="178" y="143"/>
                    </a:lnTo>
                    <a:lnTo>
                      <a:pt x="143" y="182"/>
                    </a:lnTo>
                    <a:lnTo>
                      <a:pt x="112" y="228"/>
                    </a:lnTo>
                    <a:lnTo>
                      <a:pt x="83" y="274"/>
                    </a:lnTo>
                    <a:lnTo>
                      <a:pt x="58" y="326"/>
                    </a:lnTo>
                    <a:lnTo>
                      <a:pt x="39" y="381"/>
                    </a:lnTo>
                    <a:lnTo>
                      <a:pt x="22" y="438"/>
                    </a:lnTo>
                    <a:lnTo>
                      <a:pt x="10" y="498"/>
                    </a:lnTo>
                    <a:lnTo>
                      <a:pt x="2" y="559"/>
                    </a:lnTo>
                    <a:lnTo>
                      <a:pt x="0" y="623"/>
                    </a:lnTo>
                    <a:lnTo>
                      <a:pt x="2" y="686"/>
                    </a:lnTo>
                    <a:lnTo>
                      <a:pt x="10" y="747"/>
                    </a:lnTo>
                    <a:lnTo>
                      <a:pt x="22" y="807"/>
                    </a:lnTo>
                    <a:lnTo>
                      <a:pt x="39" y="864"/>
                    </a:lnTo>
                    <a:lnTo>
                      <a:pt x="58" y="919"/>
                    </a:lnTo>
                    <a:lnTo>
                      <a:pt x="83" y="970"/>
                    </a:lnTo>
                    <a:lnTo>
                      <a:pt x="112" y="1018"/>
                    </a:lnTo>
                    <a:lnTo>
                      <a:pt x="143" y="1062"/>
                    </a:lnTo>
                    <a:lnTo>
                      <a:pt x="178" y="1102"/>
                    </a:lnTo>
                    <a:lnTo>
                      <a:pt x="216" y="1137"/>
                    </a:lnTo>
                    <a:lnTo>
                      <a:pt x="256" y="1168"/>
                    </a:lnTo>
                    <a:lnTo>
                      <a:pt x="299" y="1194"/>
                    </a:lnTo>
                    <a:lnTo>
                      <a:pt x="343" y="1217"/>
                    </a:lnTo>
                    <a:lnTo>
                      <a:pt x="390" y="1231"/>
                    </a:lnTo>
                    <a:lnTo>
                      <a:pt x="439" y="1241"/>
                    </a:lnTo>
                    <a:lnTo>
                      <a:pt x="489" y="1244"/>
                    </a:lnTo>
                    <a:close/>
                  </a:path>
                </a:pathLst>
              </a:custGeom>
              <a:solidFill>
                <a:srgbClr val="B7D3B7"/>
              </a:solidFill>
              <a:ln w="9525">
                <a:noFill/>
                <a:round/>
                <a:headEnd/>
                <a:tailEnd/>
              </a:ln>
            </p:spPr>
            <p:txBody>
              <a:bodyPr/>
              <a:lstStyle/>
              <a:p>
                <a:endParaRPr lang="en-US"/>
              </a:p>
            </p:txBody>
          </p:sp>
          <p:sp>
            <p:nvSpPr>
              <p:cNvPr id="97325" name="Freeform 17"/>
              <p:cNvSpPr>
                <a:spLocks/>
              </p:cNvSpPr>
              <p:nvPr/>
            </p:nvSpPr>
            <p:spPr bwMode="auto">
              <a:xfrm>
                <a:off x="3524" y="2613"/>
                <a:ext cx="964" cy="1227"/>
              </a:xfrm>
              <a:custGeom>
                <a:avLst/>
                <a:gdLst>
                  <a:gd name="T0" fmla="*/ 531 w 964"/>
                  <a:gd name="T1" fmla="*/ 1224 h 1227"/>
                  <a:gd name="T2" fmla="*/ 625 w 964"/>
                  <a:gd name="T3" fmla="*/ 1200 h 1227"/>
                  <a:gd name="T4" fmla="*/ 712 w 964"/>
                  <a:gd name="T5" fmla="*/ 1153 h 1227"/>
                  <a:gd name="T6" fmla="*/ 789 w 964"/>
                  <a:gd name="T7" fmla="*/ 1087 h 1227"/>
                  <a:gd name="T8" fmla="*/ 854 w 964"/>
                  <a:gd name="T9" fmla="*/ 1004 h 1227"/>
                  <a:gd name="T10" fmla="*/ 906 w 964"/>
                  <a:gd name="T11" fmla="*/ 906 h 1227"/>
                  <a:gd name="T12" fmla="*/ 942 w 964"/>
                  <a:gd name="T13" fmla="*/ 796 h 1227"/>
                  <a:gd name="T14" fmla="*/ 962 w 964"/>
                  <a:gd name="T15" fmla="*/ 676 h 1227"/>
                  <a:gd name="T16" fmla="*/ 962 w 964"/>
                  <a:gd name="T17" fmla="*/ 551 h 1227"/>
                  <a:gd name="T18" fmla="*/ 942 w 964"/>
                  <a:gd name="T19" fmla="*/ 432 h 1227"/>
                  <a:gd name="T20" fmla="*/ 906 w 964"/>
                  <a:gd name="T21" fmla="*/ 321 h 1227"/>
                  <a:gd name="T22" fmla="*/ 854 w 964"/>
                  <a:gd name="T23" fmla="*/ 224 h 1227"/>
                  <a:gd name="T24" fmla="*/ 789 w 964"/>
                  <a:gd name="T25" fmla="*/ 141 h 1227"/>
                  <a:gd name="T26" fmla="*/ 712 w 964"/>
                  <a:gd name="T27" fmla="*/ 74 h 1227"/>
                  <a:gd name="T28" fmla="*/ 625 w 964"/>
                  <a:gd name="T29" fmla="*/ 28 h 1227"/>
                  <a:gd name="T30" fmla="*/ 531 w 964"/>
                  <a:gd name="T31" fmla="*/ 3 h 1227"/>
                  <a:gd name="T32" fmla="*/ 433 w 964"/>
                  <a:gd name="T33" fmla="*/ 3 h 1227"/>
                  <a:gd name="T34" fmla="*/ 339 w 964"/>
                  <a:gd name="T35" fmla="*/ 28 h 1227"/>
                  <a:gd name="T36" fmla="*/ 252 w 964"/>
                  <a:gd name="T37" fmla="*/ 74 h 1227"/>
                  <a:gd name="T38" fmla="*/ 175 w 964"/>
                  <a:gd name="T39" fmla="*/ 141 h 1227"/>
                  <a:gd name="T40" fmla="*/ 110 w 964"/>
                  <a:gd name="T41" fmla="*/ 224 h 1227"/>
                  <a:gd name="T42" fmla="*/ 58 w 964"/>
                  <a:gd name="T43" fmla="*/ 321 h 1227"/>
                  <a:gd name="T44" fmla="*/ 22 w 964"/>
                  <a:gd name="T45" fmla="*/ 432 h 1227"/>
                  <a:gd name="T46" fmla="*/ 2 w 964"/>
                  <a:gd name="T47" fmla="*/ 551 h 1227"/>
                  <a:gd name="T48" fmla="*/ 2 w 964"/>
                  <a:gd name="T49" fmla="*/ 676 h 1227"/>
                  <a:gd name="T50" fmla="*/ 22 w 964"/>
                  <a:gd name="T51" fmla="*/ 796 h 1227"/>
                  <a:gd name="T52" fmla="*/ 58 w 964"/>
                  <a:gd name="T53" fmla="*/ 906 h 1227"/>
                  <a:gd name="T54" fmla="*/ 110 w 964"/>
                  <a:gd name="T55" fmla="*/ 1004 h 1227"/>
                  <a:gd name="T56" fmla="*/ 175 w 964"/>
                  <a:gd name="T57" fmla="*/ 1087 h 1227"/>
                  <a:gd name="T58" fmla="*/ 252 w 964"/>
                  <a:gd name="T59" fmla="*/ 1153 h 1227"/>
                  <a:gd name="T60" fmla="*/ 339 w 964"/>
                  <a:gd name="T61" fmla="*/ 1200 h 1227"/>
                  <a:gd name="T62" fmla="*/ 433 w 964"/>
                  <a:gd name="T63" fmla="*/ 1224 h 12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4"/>
                  <a:gd name="T97" fmla="*/ 0 h 1227"/>
                  <a:gd name="T98" fmla="*/ 964 w 964"/>
                  <a:gd name="T99" fmla="*/ 1227 h 12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4" h="1227">
                    <a:moveTo>
                      <a:pt x="482" y="1227"/>
                    </a:moveTo>
                    <a:lnTo>
                      <a:pt x="531" y="1224"/>
                    </a:lnTo>
                    <a:lnTo>
                      <a:pt x="579" y="1214"/>
                    </a:lnTo>
                    <a:lnTo>
                      <a:pt x="625" y="1200"/>
                    </a:lnTo>
                    <a:lnTo>
                      <a:pt x="669" y="1179"/>
                    </a:lnTo>
                    <a:lnTo>
                      <a:pt x="712" y="1153"/>
                    </a:lnTo>
                    <a:lnTo>
                      <a:pt x="751" y="1122"/>
                    </a:lnTo>
                    <a:lnTo>
                      <a:pt x="789" y="1087"/>
                    </a:lnTo>
                    <a:lnTo>
                      <a:pt x="823" y="1046"/>
                    </a:lnTo>
                    <a:lnTo>
                      <a:pt x="854" y="1004"/>
                    </a:lnTo>
                    <a:lnTo>
                      <a:pt x="882" y="957"/>
                    </a:lnTo>
                    <a:lnTo>
                      <a:pt x="906" y="906"/>
                    </a:lnTo>
                    <a:lnTo>
                      <a:pt x="927" y="851"/>
                    </a:lnTo>
                    <a:lnTo>
                      <a:pt x="942" y="796"/>
                    </a:lnTo>
                    <a:lnTo>
                      <a:pt x="954" y="737"/>
                    </a:lnTo>
                    <a:lnTo>
                      <a:pt x="962" y="676"/>
                    </a:lnTo>
                    <a:lnTo>
                      <a:pt x="964" y="614"/>
                    </a:lnTo>
                    <a:lnTo>
                      <a:pt x="962" y="551"/>
                    </a:lnTo>
                    <a:lnTo>
                      <a:pt x="954" y="490"/>
                    </a:lnTo>
                    <a:lnTo>
                      <a:pt x="942" y="432"/>
                    </a:lnTo>
                    <a:lnTo>
                      <a:pt x="927" y="375"/>
                    </a:lnTo>
                    <a:lnTo>
                      <a:pt x="906" y="321"/>
                    </a:lnTo>
                    <a:lnTo>
                      <a:pt x="882" y="271"/>
                    </a:lnTo>
                    <a:lnTo>
                      <a:pt x="854" y="224"/>
                    </a:lnTo>
                    <a:lnTo>
                      <a:pt x="823" y="180"/>
                    </a:lnTo>
                    <a:lnTo>
                      <a:pt x="789" y="141"/>
                    </a:lnTo>
                    <a:lnTo>
                      <a:pt x="751" y="106"/>
                    </a:lnTo>
                    <a:lnTo>
                      <a:pt x="712" y="74"/>
                    </a:lnTo>
                    <a:lnTo>
                      <a:pt x="669" y="48"/>
                    </a:lnTo>
                    <a:lnTo>
                      <a:pt x="625" y="28"/>
                    </a:lnTo>
                    <a:lnTo>
                      <a:pt x="579" y="13"/>
                    </a:lnTo>
                    <a:lnTo>
                      <a:pt x="531" y="3"/>
                    </a:lnTo>
                    <a:lnTo>
                      <a:pt x="482" y="0"/>
                    </a:lnTo>
                    <a:lnTo>
                      <a:pt x="433" y="3"/>
                    </a:lnTo>
                    <a:lnTo>
                      <a:pt x="384" y="13"/>
                    </a:lnTo>
                    <a:lnTo>
                      <a:pt x="339" y="28"/>
                    </a:lnTo>
                    <a:lnTo>
                      <a:pt x="295" y="48"/>
                    </a:lnTo>
                    <a:lnTo>
                      <a:pt x="252" y="74"/>
                    </a:lnTo>
                    <a:lnTo>
                      <a:pt x="213" y="106"/>
                    </a:lnTo>
                    <a:lnTo>
                      <a:pt x="175" y="141"/>
                    </a:lnTo>
                    <a:lnTo>
                      <a:pt x="141" y="180"/>
                    </a:lnTo>
                    <a:lnTo>
                      <a:pt x="110" y="224"/>
                    </a:lnTo>
                    <a:lnTo>
                      <a:pt x="81" y="271"/>
                    </a:lnTo>
                    <a:lnTo>
                      <a:pt x="58" y="321"/>
                    </a:lnTo>
                    <a:lnTo>
                      <a:pt x="37" y="375"/>
                    </a:lnTo>
                    <a:lnTo>
                      <a:pt x="22" y="432"/>
                    </a:lnTo>
                    <a:lnTo>
                      <a:pt x="10" y="490"/>
                    </a:lnTo>
                    <a:lnTo>
                      <a:pt x="2" y="551"/>
                    </a:lnTo>
                    <a:lnTo>
                      <a:pt x="0" y="614"/>
                    </a:lnTo>
                    <a:lnTo>
                      <a:pt x="2" y="676"/>
                    </a:lnTo>
                    <a:lnTo>
                      <a:pt x="10" y="737"/>
                    </a:lnTo>
                    <a:lnTo>
                      <a:pt x="22" y="796"/>
                    </a:lnTo>
                    <a:lnTo>
                      <a:pt x="37" y="851"/>
                    </a:lnTo>
                    <a:lnTo>
                      <a:pt x="58" y="906"/>
                    </a:lnTo>
                    <a:lnTo>
                      <a:pt x="81" y="957"/>
                    </a:lnTo>
                    <a:lnTo>
                      <a:pt x="110" y="1004"/>
                    </a:lnTo>
                    <a:lnTo>
                      <a:pt x="141" y="1046"/>
                    </a:lnTo>
                    <a:lnTo>
                      <a:pt x="175" y="1087"/>
                    </a:lnTo>
                    <a:lnTo>
                      <a:pt x="213" y="1122"/>
                    </a:lnTo>
                    <a:lnTo>
                      <a:pt x="252" y="1153"/>
                    </a:lnTo>
                    <a:lnTo>
                      <a:pt x="295" y="1179"/>
                    </a:lnTo>
                    <a:lnTo>
                      <a:pt x="339" y="1200"/>
                    </a:lnTo>
                    <a:lnTo>
                      <a:pt x="384" y="1214"/>
                    </a:lnTo>
                    <a:lnTo>
                      <a:pt x="433" y="1224"/>
                    </a:lnTo>
                    <a:lnTo>
                      <a:pt x="482" y="1227"/>
                    </a:lnTo>
                    <a:close/>
                  </a:path>
                </a:pathLst>
              </a:custGeom>
              <a:solidFill>
                <a:srgbClr val="BCD8BC"/>
              </a:solidFill>
              <a:ln w="9525">
                <a:noFill/>
                <a:round/>
                <a:headEnd/>
                <a:tailEnd/>
              </a:ln>
            </p:spPr>
            <p:txBody>
              <a:bodyPr/>
              <a:lstStyle/>
              <a:p>
                <a:endParaRPr lang="en-US"/>
              </a:p>
            </p:txBody>
          </p:sp>
          <p:sp>
            <p:nvSpPr>
              <p:cNvPr id="97326" name="Freeform 18"/>
              <p:cNvSpPr>
                <a:spLocks/>
              </p:cNvSpPr>
              <p:nvPr/>
            </p:nvSpPr>
            <p:spPr bwMode="auto">
              <a:xfrm>
                <a:off x="3530" y="2621"/>
                <a:ext cx="953" cy="1211"/>
              </a:xfrm>
              <a:custGeom>
                <a:avLst/>
                <a:gdLst>
                  <a:gd name="T0" fmla="*/ 525 w 953"/>
                  <a:gd name="T1" fmla="*/ 1209 h 1211"/>
                  <a:gd name="T2" fmla="*/ 619 w 953"/>
                  <a:gd name="T3" fmla="*/ 1184 h 1211"/>
                  <a:gd name="T4" fmla="*/ 703 w 953"/>
                  <a:gd name="T5" fmla="*/ 1138 h 1211"/>
                  <a:gd name="T6" fmla="*/ 780 w 953"/>
                  <a:gd name="T7" fmla="*/ 1072 h 1211"/>
                  <a:gd name="T8" fmla="*/ 844 w 953"/>
                  <a:gd name="T9" fmla="*/ 990 h 1211"/>
                  <a:gd name="T10" fmla="*/ 896 w 953"/>
                  <a:gd name="T11" fmla="*/ 894 h 1211"/>
                  <a:gd name="T12" fmla="*/ 932 w 953"/>
                  <a:gd name="T13" fmla="*/ 785 h 1211"/>
                  <a:gd name="T14" fmla="*/ 950 w 953"/>
                  <a:gd name="T15" fmla="*/ 668 h 1211"/>
                  <a:gd name="T16" fmla="*/ 950 w 953"/>
                  <a:gd name="T17" fmla="*/ 543 h 1211"/>
                  <a:gd name="T18" fmla="*/ 932 w 953"/>
                  <a:gd name="T19" fmla="*/ 426 h 1211"/>
                  <a:gd name="T20" fmla="*/ 896 w 953"/>
                  <a:gd name="T21" fmla="*/ 317 h 1211"/>
                  <a:gd name="T22" fmla="*/ 844 w 953"/>
                  <a:gd name="T23" fmla="*/ 221 h 1211"/>
                  <a:gd name="T24" fmla="*/ 780 w 953"/>
                  <a:gd name="T25" fmla="*/ 139 h 1211"/>
                  <a:gd name="T26" fmla="*/ 703 w 953"/>
                  <a:gd name="T27" fmla="*/ 73 h 1211"/>
                  <a:gd name="T28" fmla="*/ 619 w 953"/>
                  <a:gd name="T29" fmla="*/ 27 h 1211"/>
                  <a:gd name="T30" fmla="*/ 525 w 953"/>
                  <a:gd name="T31" fmla="*/ 3 h 1211"/>
                  <a:gd name="T32" fmla="*/ 428 w 953"/>
                  <a:gd name="T33" fmla="*/ 3 h 1211"/>
                  <a:gd name="T34" fmla="*/ 335 w 953"/>
                  <a:gd name="T35" fmla="*/ 27 h 1211"/>
                  <a:gd name="T36" fmla="*/ 250 w 953"/>
                  <a:gd name="T37" fmla="*/ 73 h 1211"/>
                  <a:gd name="T38" fmla="*/ 173 w 953"/>
                  <a:gd name="T39" fmla="*/ 139 h 1211"/>
                  <a:gd name="T40" fmla="*/ 109 w 953"/>
                  <a:gd name="T41" fmla="*/ 221 h 1211"/>
                  <a:gd name="T42" fmla="*/ 57 w 953"/>
                  <a:gd name="T43" fmla="*/ 317 h 1211"/>
                  <a:gd name="T44" fmla="*/ 21 w 953"/>
                  <a:gd name="T45" fmla="*/ 426 h 1211"/>
                  <a:gd name="T46" fmla="*/ 3 w 953"/>
                  <a:gd name="T47" fmla="*/ 543 h 1211"/>
                  <a:gd name="T48" fmla="*/ 3 w 953"/>
                  <a:gd name="T49" fmla="*/ 668 h 1211"/>
                  <a:gd name="T50" fmla="*/ 21 w 953"/>
                  <a:gd name="T51" fmla="*/ 785 h 1211"/>
                  <a:gd name="T52" fmla="*/ 57 w 953"/>
                  <a:gd name="T53" fmla="*/ 894 h 1211"/>
                  <a:gd name="T54" fmla="*/ 109 w 953"/>
                  <a:gd name="T55" fmla="*/ 990 h 1211"/>
                  <a:gd name="T56" fmla="*/ 173 w 953"/>
                  <a:gd name="T57" fmla="*/ 1072 h 1211"/>
                  <a:gd name="T58" fmla="*/ 250 w 953"/>
                  <a:gd name="T59" fmla="*/ 1138 h 1211"/>
                  <a:gd name="T60" fmla="*/ 335 w 953"/>
                  <a:gd name="T61" fmla="*/ 1184 h 1211"/>
                  <a:gd name="T62" fmla="*/ 428 w 953"/>
                  <a:gd name="T63" fmla="*/ 1209 h 1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3"/>
                  <a:gd name="T97" fmla="*/ 0 h 1211"/>
                  <a:gd name="T98" fmla="*/ 953 w 953"/>
                  <a:gd name="T99" fmla="*/ 1211 h 1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3" h="1211">
                    <a:moveTo>
                      <a:pt x="477" y="1211"/>
                    </a:moveTo>
                    <a:lnTo>
                      <a:pt x="525" y="1209"/>
                    </a:lnTo>
                    <a:lnTo>
                      <a:pt x="573" y="1200"/>
                    </a:lnTo>
                    <a:lnTo>
                      <a:pt x="619" y="1184"/>
                    </a:lnTo>
                    <a:lnTo>
                      <a:pt x="662" y="1163"/>
                    </a:lnTo>
                    <a:lnTo>
                      <a:pt x="703" y="1138"/>
                    </a:lnTo>
                    <a:lnTo>
                      <a:pt x="744" y="1107"/>
                    </a:lnTo>
                    <a:lnTo>
                      <a:pt x="780" y="1072"/>
                    </a:lnTo>
                    <a:lnTo>
                      <a:pt x="814" y="1033"/>
                    </a:lnTo>
                    <a:lnTo>
                      <a:pt x="844" y="990"/>
                    </a:lnTo>
                    <a:lnTo>
                      <a:pt x="871" y="944"/>
                    </a:lnTo>
                    <a:lnTo>
                      <a:pt x="896" y="894"/>
                    </a:lnTo>
                    <a:lnTo>
                      <a:pt x="915" y="841"/>
                    </a:lnTo>
                    <a:lnTo>
                      <a:pt x="932" y="785"/>
                    </a:lnTo>
                    <a:lnTo>
                      <a:pt x="944" y="728"/>
                    </a:lnTo>
                    <a:lnTo>
                      <a:pt x="950" y="668"/>
                    </a:lnTo>
                    <a:lnTo>
                      <a:pt x="953" y="606"/>
                    </a:lnTo>
                    <a:lnTo>
                      <a:pt x="950" y="543"/>
                    </a:lnTo>
                    <a:lnTo>
                      <a:pt x="944" y="484"/>
                    </a:lnTo>
                    <a:lnTo>
                      <a:pt x="932" y="426"/>
                    </a:lnTo>
                    <a:lnTo>
                      <a:pt x="915" y="370"/>
                    </a:lnTo>
                    <a:lnTo>
                      <a:pt x="896" y="317"/>
                    </a:lnTo>
                    <a:lnTo>
                      <a:pt x="871" y="268"/>
                    </a:lnTo>
                    <a:lnTo>
                      <a:pt x="844" y="221"/>
                    </a:lnTo>
                    <a:lnTo>
                      <a:pt x="814" y="178"/>
                    </a:lnTo>
                    <a:lnTo>
                      <a:pt x="780" y="139"/>
                    </a:lnTo>
                    <a:lnTo>
                      <a:pt x="744" y="104"/>
                    </a:lnTo>
                    <a:lnTo>
                      <a:pt x="703" y="73"/>
                    </a:lnTo>
                    <a:lnTo>
                      <a:pt x="662" y="48"/>
                    </a:lnTo>
                    <a:lnTo>
                      <a:pt x="619" y="27"/>
                    </a:lnTo>
                    <a:lnTo>
                      <a:pt x="573" y="12"/>
                    </a:lnTo>
                    <a:lnTo>
                      <a:pt x="525" y="3"/>
                    </a:lnTo>
                    <a:lnTo>
                      <a:pt x="477" y="0"/>
                    </a:lnTo>
                    <a:lnTo>
                      <a:pt x="428" y="3"/>
                    </a:lnTo>
                    <a:lnTo>
                      <a:pt x="381" y="12"/>
                    </a:lnTo>
                    <a:lnTo>
                      <a:pt x="335" y="27"/>
                    </a:lnTo>
                    <a:lnTo>
                      <a:pt x="291" y="48"/>
                    </a:lnTo>
                    <a:lnTo>
                      <a:pt x="250" y="73"/>
                    </a:lnTo>
                    <a:lnTo>
                      <a:pt x="211" y="104"/>
                    </a:lnTo>
                    <a:lnTo>
                      <a:pt x="173" y="139"/>
                    </a:lnTo>
                    <a:lnTo>
                      <a:pt x="139" y="178"/>
                    </a:lnTo>
                    <a:lnTo>
                      <a:pt x="109" y="221"/>
                    </a:lnTo>
                    <a:lnTo>
                      <a:pt x="82" y="268"/>
                    </a:lnTo>
                    <a:lnTo>
                      <a:pt x="57" y="317"/>
                    </a:lnTo>
                    <a:lnTo>
                      <a:pt x="38" y="370"/>
                    </a:lnTo>
                    <a:lnTo>
                      <a:pt x="21" y="426"/>
                    </a:lnTo>
                    <a:lnTo>
                      <a:pt x="9" y="484"/>
                    </a:lnTo>
                    <a:lnTo>
                      <a:pt x="3" y="543"/>
                    </a:lnTo>
                    <a:lnTo>
                      <a:pt x="0" y="606"/>
                    </a:lnTo>
                    <a:lnTo>
                      <a:pt x="3" y="668"/>
                    </a:lnTo>
                    <a:lnTo>
                      <a:pt x="9" y="728"/>
                    </a:lnTo>
                    <a:lnTo>
                      <a:pt x="21" y="785"/>
                    </a:lnTo>
                    <a:lnTo>
                      <a:pt x="38" y="841"/>
                    </a:lnTo>
                    <a:lnTo>
                      <a:pt x="57" y="894"/>
                    </a:lnTo>
                    <a:lnTo>
                      <a:pt x="82" y="944"/>
                    </a:lnTo>
                    <a:lnTo>
                      <a:pt x="109" y="990"/>
                    </a:lnTo>
                    <a:lnTo>
                      <a:pt x="139" y="1033"/>
                    </a:lnTo>
                    <a:lnTo>
                      <a:pt x="173" y="1072"/>
                    </a:lnTo>
                    <a:lnTo>
                      <a:pt x="211" y="1107"/>
                    </a:lnTo>
                    <a:lnTo>
                      <a:pt x="250" y="1138"/>
                    </a:lnTo>
                    <a:lnTo>
                      <a:pt x="291" y="1163"/>
                    </a:lnTo>
                    <a:lnTo>
                      <a:pt x="335" y="1184"/>
                    </a:lnTo>
                    <a:lnTo>
                      <a:pt x="381" y="1200"/>
                    </a:lnTo>
                    <a:lnTo>
                      <a:pt x="428" y="1209"/>
                    </a:lnTo>
                    <a:lnTo>
                      <a:pt x="477" y="1211"/>
                    </a:lnTo>
                    <a:close/>
                  </a:path>
                </a:pathLst>
              </a:custGeom>
              <a:solidFill>
                <a:srgbClr val="C1D8C1"/>
              </a:solidFill>
              <a:ln w="9525">
                <a:noFill/>
                <a:round/>
                <a:headEnd/>
                <a:tailEnd/>
              </a:ln>
            </p:spPr>
            <p:txBody>
              <a:bodyPr/>
              <a:lstStyle/>
              <a:p>
                <a:endParaRPr lang="en-US"/>
              </a:p>
            </p:txBody>
          </p:sp>
          <p:sp>
            <p:nvSpPr>
              <p:cNvPr id="97327" name="Freeform 19"/>
              <p:cNvSpPr>
                <a:spLocks/>
              </p:cNvSpPr>
              <p:nvPr/>
            </p:nvSpPr>
            <p:spPr bwMode="auto">
              <a:xfrm>
                <a:off x="3538" y="2629"/>
                <a:ext cx="940" cy="1195"/>
              </a:xfrm>
              <a:custGeom>
                <a:avLst/>
                <a:gdLst>
                  <a:gd name="T0" fmla="*/ 517 w 940"/>
                  <a:gd name="T1" fmla="*/ 1193 h 1195"/>
                  <a:gd name="T2" fmla="*/ 610 w 940"/>
                  <a:gd name="T3" fmla="*/ 1168 h 1195"/>
                  <a:gd name="T4" fmla="*/ 694 w 940"/>
                  <a:gd name="T5" fmla="*/ 1123 h 1195"/>
                  <a:gd name="T6" fmla="*/ 768 w 940"/>
                  <a:gd name="T7" fmla="*/ 1059 h 1195"/>
                  <a:gd name="T8" fmla="*/ 832 w 940"/>
                  <a:gd name="T9" fmla="*/ 978 h 1195"/>
                  <a:gd name="T10" fmla="*/ 883 w 940"/>
                  <a:gd name="T11" fmla="*/ 882 h 1195"/>
                  <a:gd name="T12" fmla="*/ 919 w 940"/>
                  <a:gd name="T13" fmla="*/ 776 h 1195"/>
                  <a:gd name="T14" fmla="*/ 937 w 940"/>
                  <a:gd name="T15" fmla="*/ 659 h 1195"/>
                  <a:gd name="T16" fmla="*/ 937 w 940"/>
                  <a:gd name="T17" fmla="*/ 537 h 1195"/>
                  <a:gd name="T18" fmla="*/ 919 w 940"/>
                  <a:gd name="T19" fmla="*/ 420 h 1195"/>
                  <a:gd name="T20" fmla="*/ 883 w 940"/>
                  <a:gd name="T21" fmla="*/ 313 h 1195"/>
                  <a:gd name="T22" fmla="*/ 832 w 940"/>
                  <a:gd name="T23" fmla="*/ 217 h 1195"/>
                  <a:gd name="T24" fmla="*/ 768 w 940"/>
                  <a:gd name="T25" fmla="*/ 136 h 1195"/>
                  <a:gd name="T26" fmla="*/ 694 w 940"/>
                  <a:gd name="T27" fmla="*/ 73 h 1195"/>
                  <a:gd name="T28" fmla="*/ 610 w 940"/>
                  <a:gd name="T29" fmla="*/ 27 h 1195"/>
                  <a:gd name="T30" fmla="*/ 517 w 940"/>
                  <a:gd name="T31" fmla="*/ 3 h 1195"/>
                  <a:gd name="T32" fmla="*/ 421 w 940"/>
                  <a:gd name="T33" fmla="*/ 3 h 1195"/>
                  <a:gd name="T34" fmla="*/ 330 w 940"/>
                  <a:gd name="T35" fmla="*/ 27 h 1195"/>
                  <a:gd name="T36" fmla="*/ 246 w 940"/>
                  <a:gd name="T37" fmla="*/ 73 h 1195"/>
                  <a:gd name="T38" fmla="*/ 171 w 940"/>
                  <a:gd name="T39" fmla="*/ 136 h 1195"/>
                  <a:gd name="T40" fmla="*/ 108 w 940"/>
                  <a:gd name="T41" fmla="*/ 217 h 1195"/>
                  <a:gd name="T42" fmla="*/ 57 w 940"/>
                  <a:gd name="T43" fmla="*/ 313 h 1195"/>
                  <a:gd name="T44" fmla="*/ 21 w 940"/>
                  <a:gd name="T45" fmla="*/ 420 h 1195"/>
                  <a:gd name="T46" fmla="*/ 2 w 940"/>
                  <a:gd name="T47" fmla="*/ 537 h 1195"/>
                  <a:gd name="T48" fmla="*/ 2 w 940"/>
                  <a:gd name="T49" fmla="*/ 659 h 1195"/>
                  <a:gd name="T50" fmla="*/ 21 w 940"/>
                  <a:gd name="T51" fmla="*/ 776 h 1195"/>
                  <a:gd name="T52" fmla="*/ 57 w 940"/>
                  <a:gd name="T53" fmla="*/ 882 h 1195"/>
                  <a:gd name="T54" fmla="*/ 108 w 940"/>
                  <a:gd name="T55" fmla="*/ 978 h 1195"/>
                  <a:gd name="T56" fmla="*/ 171 w 940"/>
                  <a:gd name="T57" fmla="*/ 1059 h 1195"/>
                  <a:gd name="T58" fmla="*/ 246 w 940"/>
                  <a:gd name="T59" fmla="*/ 1123 h 1195"/>
                  <a:gd name="T60" fmla="*/ 330 w 940"/>
                  <a:gd name="T61" fmla="*/ 1168 h 1195"/>
                  <a:gd name="T62" fmla="*/ 421 w 940"/>
                  <a:gd name="T63" fmla="*/ 1193 h 1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0"/>
                  <a:gd name="T97" fmla="*/ 0 h 1195"/>
                  <a:gd name="T98" fmla="*/ 940 w 940"/>
                  <a:gd name="T99" fmla="*/ 1195 h 11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0" h="1195">
                    <a:moveTo>
                      <a:pt x="469" y="1195"/>
                    </a:moveTo>
                    <a:lnTo>
                      <a:pt x="517" y="1193"/>
                    </a:lnTo>
                    <a:lnTo>
                      <a:pt x="564" y="1184"/>
                    </a:lnTo>
                    <a:lnTo>
                      <a:pt x="610" y="1168"/>
                    </a:lnTo>
                    <a:lnTo>
                      <a:pt x="653" y="1149"/>
                    </a:lnTo>
                    <a:lnTo>
                      <a:pt x="694" y="1123"/>
                    </a:lnTo>
                    <a:lnTo>
                      <a:pt x="732" y="1093"/>
                    </a:lnTo>
                    <a:lnTo>
                      <a:pt x="768" y="1059"/>
                    </a:lnTo>
                    <a:lnTo>
                      <a:pt x="802" y="1020"/>
                    </a:lnTo>
                    <a:lnTo>
                      <a:pt x="832" y="978"/>
                    </a:lnTo>
                    <a:lnTo>
                      <a:pt x="859" y="932"/>
                    </a:lnTo>
                    <a:lnTo>
                      <a:pt x="883" y="882"/>
                    </a:lnTo>
                    <a:lnTo>
                      <a:pt x="903" y="830"/>
                    </a:lnTo>
                    <a:lnTo>
                      <a:pt x="919" y="776"/>
                    </a:lnTo>
                    <a:lnTo>
                      <a:pt x="931" y="719"/>
                    </a:lnTo>
                    <a:lnTo>
                      <a:pt x="937" y="659"/>
                    </a:lnTo>
                    <a:lnTo>
                      <a:pt x="940" y="598"/>
                    </a:lnTo>
                    <a:lnTo>
                      <a:pt x="937" y="537"/>
                    </a:lnTo>
                    <a:lnTo>
                      <a:pt x="931" y="477"/>
                    </a:lnTo>
                    <a:lnTo>
                      <a:pt x="919" y="420"/>
                    </a:lnTo>
                    <a:lnTo>
                      <a:pt x="903" y="365"/>
                    </a:lnTo>
                    <a:lnTo>
                      <a:pt x="883" y="313"/>
                    </a:lnTo>
                    <a:lnTo>
                      <a:pt x="859" y="264"/>
                    </a:lnTo>
                    <a:lnTo>
                      <a:pt x="832" y="217"/>
                    </a:lnTo>
                    <a:lnTo>
                      <a:pt x="802" y="175"/>
                    </a:lnTo>
                    <a:lnTo>
                      <a:pt x="768" y="136"/>
                    </a:lnTo>
                    <a:lnTo>
                      <a:pt x="732" y="103"/>
                    </a:lnTo>
                    <a:lnTo>
                      <a:pt x="694" y="73"/>
                    </a:lnTo>
                    <a:lnTo>
                      <a:pt x="653" y="47"/>
                    </a:lnTo>
                    <a:lnTo>
                      <a:pt x="610" y="27"/>
                    </a:lnTo>
                    <a:lnTo>
                      <a:pt x="564" y="12"/>
                    </a:lnTo>
                    <a:lnTo>
                      <a:pt x="517" y="3"/>
                    </a:lnTo>
                    <a:lnTo>
                      <a:pt x="469" y="0"/>
                    </a:lnTo>
                    <a:lnTo>
                      <a:pt x="421" y="3"/>
                    </a:lnTo>
                    <a:lnTo>
                      <a:pt x="374" y="12"/>
                    </a:lnTo>
                    <a:lnTo>
                      <a:pt x="330" y="27"/>
                    </a:lnTo>
                    <a:lnTo>
                      <a:pt x="287" y="47"/>
                    </a:lnTo>
                    <a:lnTo>
                      <a:pt x="246" y="73"/>
                    </a:lnTo>
                    <a:lnTo>
                      <a:pt x="207" y="103"/>
                    </a:lnTo>
                    <a:lnTo>
                      <a:pt x="171" y="136"/>
                    </a:lnTo>
                    <a:lnTo>
                      <a:pt x="138" y="175"/>
                    </a:lnTo>
                    <a:lnTo>
                      <a:pt x="108" y="217"/>
                    </a:lnTo>
                    <a:lnTo>
                      <a:pt x="80" y="264"/>
                    </a:lnTo>
                    <a:lnTo>
                      <a:pt x="57" y="313"/>
                    </a:lnTo>
                    <a:lnTo>
                      <a:pt x="36" y="365"/>
                    </a:lnTo>
                    <a:lnTo>
                      <a:pt x="21" y="420"/>
                    </a:lnTo>
                    <a:lnTo>
                      <a:pt x="9" y="477"/>
                    </a:lnTo>
                    <a:lnTo>
                      <a:pt x="2" y="537"/>
                    </a:lnTo>
                    <a:lnTo>
                      <a:pt x="0" y="598"/>
                    </a:lnTo>
                    <a:lnTo>
                      <a:pt x="2" y="659"/>
                    </a:lnTo>
                    <a:lnTo>
                      <a:pt x="9" y="719"/>
                    </a:lnTo>
                    <a:lnTo>
                      <a:pt x="21" y="776"/>
                    </a:lnTo>
                    <a:lnTo>
                      <a:pt x="36" y="830"/>
                    </a:lnTo>
                    <a:lnTo>
                      <a:pt x="57" y="882"/>
                    </a:lnTo>
                    <a:lnTo>
                      <a:pt x="80" y="932"/>
                    </a:lnTo>
                    <a:lnTo>
                      <a:pt x="108" y="978"/>
                    </a:lnTo>
                    <a:lnTo>
                      <a:pt x="138" y="1020"/>
                    </a:lnTo>
                    <a:lnTo>
                      <a:pt x="171" y="1059"/>
                    </a:lnTo>
                    <a:lnTo>
                      <a:pt x="207" y="1093"/>
                    </a:lnTo>
                    <a:lnTo>
                      <a:pt x="246" y="1123"/>
                    </a:lnTo>
                    <a:lnTo>
                      <a:pt x="287" y="1149"/>
                    </a:lnTo>
                    <a:lnTo>
                      <a:pt x="330" y="1168"/>
                    </a:lnTo>
                    <a:lnTo>
                      <a:pt x="374" y="1184"/>
                    </a:lnTo>
                    <a:lnTo>
                      <a:pt x="421" y="1193"/>
                    </a:lnTo>
                    <a:lnTo>
                      <a:pt x="469" y="1195"/>
                    </a:lnTo>
                    <a:close/>
                  </a:path>
                </a:pathLst>
              </a:custGeom>
              <a:solidFill>
                <a:srgbClr val="C4DBC4"/>
              </a:solidFill>
              <a:ln w="9525">
                <a:noFill/>
                <a:round/>
                <a:headEnd/>
                <a:tailEnd/>
              </a:ln>
            </p:spPr>
            <p:txBody>
              <a:bodyPr/>
              <a:lstStyle/>
              <a:p>
                <a:endParaRPr lang="en-US"/>
              </a:p>
            </p:txBody>
          </p:sp>
          <p:sp>
            <p:nvSpPr>
              <p:cNvPr id="97328" name="Freeform 20"/>
              <p:cNvSpPr>
                <a:spLocks/>
              </p:cNvSpPr>
              <p:nvPr/>
            </p:nvSpPr>
            <p:spPr bwMode="auto">
              <a:xfrm>
                <a:off x="3544" y="2637"/>
                <a:ext cx="929" cy="1180"/>
              </a:xfrm>
              <a:custGeom>
                <a:avLst/>
                <a:gdLst>
                  <a:gd name="T0" fmla="*/ 511 w 929"/>
                  <a:gd name="T1" fmla="*/ 1177 h 1180"/>
                  <a:gd name="T2" fmla="*/ 602 w 929"/>
                  <a:gd name="T3" fmla="*/ 1154 h 1180"/>
                  <a:gd name="T4" fmla="*/ 686 w 929"/>
                  <a:gd name="T5" fmla="*/ 1108 h 1180"/>
                  <a:gd name="T6" fmla="*/ 760 w 929"/>
                  <a:gd name="T7" fmla="*/ 1044 h 1180"/>
                  <a:gd name="T8" fmla="*/ 822 w 929"/>
                  <a:gd name="T9" fmla="*/ 965 h 1180"/>
                  <a:gd name="T10" fmla="*/ 873 w 929"/>
                  <a:gd name="T11" fmla="*/ 872 h 1180"/>
                  <a:gd name="T12" fmla="*/ 908 w 929"/>
                  <a:gd name="T13" fmla="*/ 765 h 1180"/>
                  <a:gd name="T14" fmla="*/ 926 w 929"/>
                  <a:gd name="T15" fmla="*/ 649 h 1180"/>
                  <a:gd name="T16" fmla="*/ 926 w 929"/>
                  <a:gd name="T17" fmla="*/ 530 h 1180"/>
                  <a:gd name="T18" fmla="*/ 908 w 929"/>
                  <a:gd name="T19" fmla="*/ 414 h 1180"/>
                  <a:gd name="T20" fmla="*/ 873 w 929"/>
                  <a:gd name="T21" fmla="*/ 309 h 1180"/>
                  <a:gd name="T22" fmla="*/ 822 w 929"/>
                  <a:gd name="T23" fmla="*/ 215 h 1180"/>
                  <a:gd name="T24" fmla="*/ 760 w 929"/>
                  <a:gd name="T25" fmla="*/ 135 h 1180"/>
                  <a:gd name="T26" fmla="*/ 686 w 929"/>
                  <a:gd name="T27" fmla="*/ 71 h 1180"/>
                  <a:gd name="T28" fmla="*/ 602 w 929"/>
                  <a:gd name="T29" fmla="*/ 26 h 1180"/>
                  <a:gd name="T30" fmla="*/ 511 w 929"/>
                  <a:gd name="T31" fmla="*/ 2 h 1180"/>
                  <a:gd name="T32" fmla="*/ 418 w 929"/>
                  <a:gd name="T33" fmla="*/ 2 h 1180"/>
                  <a:gd name="T34" fmla="*/ 327 w 929"/>
                  <a:gd name="T35" fmla="*/ 26 h 1180"/>
                  <a:gd name="T36" fmla="*/ 243 w 929"/>
                  <a:gd name="T37" fmla="*/ 71 h 1180"/>
                  <a:gd name="T38" fmla="*/ 169 w 929"/>
                  <a:gd name="T39" fmla="*/ 135 h 1180"/>
                  <a:gd name="T40" fmla="*/ 107 w 929"/>
                  <a:gd name="T41" fmla="*/ 215 h 1180"/>
                  <a:gd name="T42" fmla="*/ 56 w 929"/>
                  <a:gd name="T43" fmla="*/ 309 h 1180"/>
                  <a:gd name="T44" fmla="*/ 21 w 929"/>
                  <a:gd name="T45" fmla="*/ 414 h 1180"/>
                  <a:gd name="T46" fmla="*/ 3 w 929"/>
                  <a:gd name="T47" fmla="*/ 530 h 1180"/>
                  <a:gd name="T48" fmla="*/ 3 w 929"/>
                  <a:gd name="T49" fmla="*/ 649 h 1180"/>
                  <a:gd name="T50" fmla="*/ 21 w 929"/>
                  <a:gd name="T51" fmla="*/ 765 h 1180"/>
                  <a:gd name="T52" fmla="*/ 56 w 929"/>
                  <a:gd name="T53" fmla="*/ 872 h 1180"/>
                  <a:gd name="T54" fmla="*/ 107 w 929"/>
                  <a:gd name="T55" fmla="*/ 965 h 1180"/>
                  <a:gd name="T56" fmla="*/ 169 w 929"/>
                  <a:gd name="T57" fmla="*/ 1044 h 1180"/>
                  <a:gd name="T58" fmla="*/ 243 w 929"/>
                  <a:gd name="T59" fmla="*/ 1108 h 1180"/>
                  <a:gd name="T60" fmla="*/ 327 w 929"/>
                  <a:gd name="T61" fmla="*/ 1154 h 1180"/>
                  <a:gd name="T62" fmla="*/ 418 w 929"/>
                  <a:gd name="T63" fmla="*/ 1177 h 1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9"/>
                  <a:gd name="T97" fmla="*/ 0 h 1180"/>
                  <a:gd name="T98" fmla="*/ 929 w 929"/>
                  <a:gd name="T99" fmla="*/ 1180 h 1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9" h="1180">
                    <a:moveTo>
                      <a:pt x="465" y="1180"/>
                    </a:moveTo>
                    <a:lnTo>
                      <a:pt x="511" y="1177"/>
                    </a:lnTo>
                    <a:lnTo>
                      <a:pt x="558" y="1168"/>
                    </a:lnTo>
                    <a:lnTo>
                      <a:pt x="602" y="1154"/>
                    </a:lnTo>
                    <a:lnTo>
                      <a:pt x="645" y="1133"/>
                    </a:lnTo>
                    <a:lnTo>
                      <a:pt x="686" y="1108"/>
                    </a:lnTo>
                    <a:lnTo>
                      <a:pt x="725" y="1080"/>
                    </a:lnTo>
                    <a:lnTo>
                      <a:pt x="760" y="1044"/>
                    </a:lnTo>
                    <a:lnTo>
                      <a:pt x="792" y="1007"/>
                    </a:lnTo>
                    <a:lnTo>
                      <a:pt x="822" y="965"/>
                    </a:lnTo>
                    <a:lnTo>
                      <a:pt x="849" y="920"/>
                    </a:lnTo>
                    <a:lnTo>
                      <a:pt x="873" y="872"/>
                    </a:lnTo>
                    <a:lnTo>
                      <a:pt x="892" y="820"/>
                    </a:lnTo>
                    <a:lnTo>
                      <a:pt x="908" y="765"/>
                    </a:lnTo>
                    <a:lnTo>
                      <a:pt x="920" y="709"/>
                    </a:lnTo>
                    <a:lnTo>
                      <a:pt x="926" y="649"/>
                    </a:lnTo>
                    <a:lnTo>
                      <a:pt x="929" y="590"/>
                    </a:lnTo>
                    <a:lnTo>
                      <a:pt x="926" y="530"/>
                    </a:lnTo>
                    <a:lnTo>
                      <a:pt x="920" y="471"/>
                    </a:lnTo>
                    <a:lnTo>
                      <a:pt x="908" y="414"/>
                    </a:lnTo>
                    <a:lnTo>
                      <a:pt x="892" y="361"/>
                    </a:lnTo>
                    <a:lnTo>
                      <a:pt x="873" y="309"/>
                    </a:lnTo>
                    <a:lnTo>
                      <a:pt x="849" y="260"/>
                    </a:lnTo>
                    <a:lnTo>
                      <a:pt x="822" y="215"/>
                    </a:lnTo>
                    <a:lnTo>
                      <a:pt x="792" y="173"/>
                    </a:lnTo>
                    <a:lnTo>
                      <a:pt x="760" y="135"/>
                    </a:lnTo>
                    <a:lnTo>
                      <a:pt x="725" y="101"/>
                    </a:lnTo>
                    <a:lnTo>
                      <a:pt x="686" y="71"/>
                    </a:lnTo>
                    <a:lnTo>
                      <a:pt x="645" y="46"/>
                    </a:lnTo>
                    <a:lnTo>
                      <a:pt x="602" y="26"/>
                    </a:lnTo>
                    <a:lnTo>
                      <a:pt x="558" y="11"/>
                    </a:lnTo>
                    <a:lnTo>
                      <a:pt x="511" y="2"/>
                    </a:lnTo>
                    <a:lnTo>
                      <a:pt x="465" y="0"/>
                    </a:lnTo>
                    <a:lnTo>
                      <a:pt x="418" y="2"/>
                    </a:lnTo>
                    <a:lnTo>
                      <a:pt x="371" y="11"/>
                    </a:lnTo>
                    <a:lnTo>
                      <a:pt x="327" y="26"/>
                    </a:lnTo>
                    <a:lnTo>
                      <a:pt x="284" y="46"/>
                    </a:lnTo>
                    <a:lnTo>
                      <a:pt x="243" y="71"/>
                    </a:lnTo>
                    <a:lnTo>
                      <a:pt x="204" y="101"/>
                    </a:lnTo>
                    <a:lnTo>
                      <a:pt x="169" y="135"/>
                    </a:lnTo>
                    <a:lnTo>
                      <a:pt x="137" y="173"/>
                    </a:lnTo>
                    <a:lnTo>
                      <a:pt x="107" y="215"/>
                    </a:lnTo>
                    <a:lnTo>
                      <a:pt x="80" y="260"/>
                    </a:lnTo>
                    <a:lnTo>
                      <a:pt x="56" y="309"/>
                    </a:lnTo>
                    <a:lnTo>
                      <a:pt x="37" y="361"/>
                    </a:lnTo>
                    <a:lnTo>
                      <a:pt x="21" y="414"/>
                    </a:lnTo>
                    <a:lnTo>
                      <a:pt x="9" y="471"/>
                    </a:lnTo>
                    <a:lnTo>
                      <a:pt x="3" y="530"/>
                    </a:lnTo>
                    <a:lnTo>
                      <a:pt x="0" y="590"/>
                    </a:lnTo>
                    <a:lnTo>
                      <a:pt x="3" y="649"/>
                    </a:lnTo>
                    <a:lnTo>
                      <a:pt x="9" y="709"/>
                    </a:lnTo>
                    <a:lnTo>
                      <a:pt x="21" y="765"/>
                    </a:lnTo>
                    <a:lnTo>
                      <a:pt x="37" y="820"/>
                    </a:lnTo>
                    <a:lnTo>
                      <a:pt x="56" y="872"/>
                    </a:lnTo>
                    <a:lnTo>
                      <a:pt x="80" y="920"/>
                    </a:lnTo>
                    <a:lnTo>
                      <a:pt x="107" y="965"/>
                    </a:lnTo>
                    <a:lnTo>
                      <a:pt x="137" y="1007"/>
                    </a:lnTo>
                    <a:lnTo>
                      <a:pt x="169" y="1044"/>
                    </a:lnTo>
                    <a:lnTo>
                      <a:pt x="204" y="1080"/>
                    </a:lnTo>
                    <a:lnTo>
                      <a:pt x="243" y="1108"/>
                    </a:lnTo>
                    <a:lnTo>
                      <a:pt x="284" y="1133"/>
                    </a:lnTo>
                    <a:lnTo>
                      <a:pt x="327" y="1154"/>
                    </a:lnTo>
                    <a:lnTo>
                      <a:pt x="371" y="1168"/>
                    </a:lnTo>
                    <a:lnTo>
                      <a:pt x="418" y="1177"/>
                    </a:lnTo>
                    <a:lnTo>
                      <a:pt x="465" y="1180"/>
                    </a:lnTo>
                    <a:close/>
                  </a:path>
                </a:pathLst>
              </a:custGeom>
              <a:solidFill>
                <a:srgbClr val="C6DDC6"/>
              </a:solidFill>
              <a:ln w="9525">
                <a:noFill/>
                <a:round/>
                <a:headEnd/>
                <a:tailEnd/>
              </a:ln>
            </p:spPr>
            <p:txBody>
              <a:bodyPr/>
              <a:lstStyle/>
              <a:p>
                <a:endParaRPr lang="en-US"/>
              </a:p>
            </p:txBody>
          </p:sp>
          <p:sp>
            <p:nvSpPr>
              <p:cNvPr id="97329" name="Freeform 21"/>
              <p:cNvSpPr>
                <a:spLocks/>
              </p:cNvSpPr>
              <p:nvPr/>
            </p:nvSpPr>
            <p:spPr bwMode="auto">
              <a:xfrm>
                <a:off x="3552" y="2646"/>
                <a:ext cx="915" cy="1163"/>
              </a:xfrm>
              <a:custGeom>
                <a:avLst/>
                <a:gdLst>
                  <a:gd name="T0" fmla="*/ 505 w 915"/>
                  <a:gd name="T1" fmla="*/ 1160 h 1163"/>
                  <a:gd name="T2" fmla="*/ 594 w 915"/>
                  <a:gd name="T3" fmla="*/ 1137 h 1163"/>
                  <a:gd name="T4" fmla="*/ 676 w 915"/>
                  <a:gd name="T5" fmla="*/ 1093 h 1163"/>
                  <a:gd name="T6" fmla="*/ 749 w 915"/>
                  <a:gd name="T7" fmla="*/ 1030 h 1163"/>
                  <a:gd name="T8" fmla="*/ 810 w 915"/>
                  <a:gd name="T9" fmla="*/ 951 h 1163"/>
                  <a:gd name="T10" fmla="*/ 860 w 915"/>
                  <a:gd name="T11" fmla="*/ 859 h 1163"/>
                  <a:gd name="T12" fmla="*/ 895 w 915"/>
                  <a:gd name="T13" fmla="*/ 754 h 1163"/>
                  <a:gd name="T14" fmla="*/ 913 w 915"/>
                  <a:gd name="T15" fmla="*/ 640 h 1163"/>
                  <a:gd name="T16" fmla="*/ 913 w 915"/>
                  <a:gd name="T17" fmla="*/ 521 h 1163"/>
                  <a:gd name="T18" fmla="*/ 895 w 915"/>
                  <a:gd name="T19" fmla="*/ 408 h 1163"/>
                  <a:gd name="T20" fmla="*/ 860 w 915"/>
                  <a:gd name="T21" fmla="*/ 304 h 1163"/>
                  <a:gd name="T22" fmla="*/ 810 w 915"/>
                  <a:gd name="T23" fmla="*/ 212 h 1163"/>
                  <a:gd name="T24" fmla="*/ 749 w 915"/>
                  <a:gd name="T25" fmla="*/ 132 h 1163"/>
                  <a:gd name="T26" fmla="*/ 676 w 915"/>
                  <a:gd name="T27" fmla="*/ 70 h 1163"/>
                  <a:gd name="T28" fmla="*/ 594 w 915"/>
                  <a:gd name="T29" fmla="*/ 26 h 1163"/>
                  <a:gd name="T30" fmla="*/ 505 w 915"/>
                  <a:gd name="T31" fmla="*/ 2 h 1163"/>
                  <a:gd name="T32" fmla="*/ 411 w 915"/>
                  <a:gd name="T33" fmla="*/ 2 h 1163"/>
                  <a:gd name="T34" fmla="*/ 321 w 915"/>
                  <a:gd name="T35" fmla="*/ 26 h 1163"/>
                  <a:gd name="T36" fmla="*/ 239 w 915"/>
                  <a:gd name="T37" fmla="*/ 70 h 1163"/>
                  <a:gd name="T38" fmla="*/ 167 w 915"/>
                  <a:gd name="T39" fmla="*/ 132 h 1163"/>
                  <a:gd name="T40" fmla="*/ 105 w 915"/>
                  <a:gd name="T41" fmla="*/ 212 h 1163"/>
                  <a:gd name="T42" fmla="*/ 56 w 915"/>
                  <a:gd name="T43" fmla="*/ 304 h 1163"/>
                  <a:gd name="T44" fmla="*/ 21 w 915"/>
                  <a:gd name="T45" fmla="*/ 408 h 1163"/>
                  <a:gd name="T46" fmla="*/ 3 w 915"/>
                  <a:gd name="T47" fmla="*/ 521 h 1163"/>
                  <a:gd name="T48" fmla="*/ 3 w 915"/>
                  <a:gd name="T49" fmla="*/ 640 h 1163"/>
                  <a:gd name="T50" fmla="*/ 21 w 915"/>
                  <a:gd name="T51" fmla="*/ 754 h 1163"/>
                  <a:gd name="T52" fmla="*/ 56 w 915"/>
                  <a:gd name="T53" fmla="*/ 859 h 1163"/>
                  <a:gd name="T54" fmla="*/ 105 w 915"/>
                  <a:gd name="T55" fmla="*/ 951 h 1163"/>
                  <a:gd name="T56" fmla="*/ 167 w 915"/>
                  <a:gd name="T57" fmla="*/ 1030 h 1163"/>
                  <a:gd name="T58" fmla="*/ 239 w 915"/>
                  <a:gd name="T59" fmla="*/ 1093 h 1163"/>
                  <a:gd name="T60" fmla="*/ 321 w 915"/>
                  <a:gd name="T61" fmla="*/ 1137 h 1163"/>
                  <a:gd name="T62" fmla="*/ 411 w 915"/>
                  <a:gd name="T63" fmla="*/ 1160 h 1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5"/>
                  <a:gd name="T97" fmla="*/ 0 h 1163"/>
                  <a:gd name="T98" fmla="*/ 915 w 915"/>
                  <a:gd name="T99" fmla="*/ 1163 h 1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5" h="1163">
                    <a:moveTo>
                      <a:pt x="458" y="1163"/>
                    </a:moveTo>
                    <a:lnTo>
                      <a:pt x="505" y="1160"/>
                    </a:lnTo>
                    <a:lnTo>
                      <a:pt x="550" y="1151"/>
                    </a:lnTo>
                    <a:lnTo>
                      <a:pt x="594" y="1137"/>
                    </a:lnTo>
                    <a:lnTo>
                      <a:pt x="636" y="1117"/>
                    </a:lnTo>
                    <a:lnTo>
                      <a:pt x="676" y="1093"/>
                    </a:lnTo>
                    <a:lnTo>
                      <a:pt x="714" y="1064"/>
                    </a:lnTo>
                    <a:lnTo>
                      <a:pt x="749" y="1030"/>
                    </a:lnTo>
                    <a:lnTo>
                      <a:pt x="782" y="993"/>
                    </a:lnTo>
                    <a:lnTo>
                      <a:pt x="810" y="951"/>
                    </a:lnTo>
                    <a:lnTo>
                      <a:pt x="837" y="907"/>
                    </a:lnTo>
                    <a:lnTo>
                      <a:pt x="860" y="859"/>
                    </a:lnTo>
                    <a:lnTo>
                      <a:pt x="879" y="808"/>
                    </a:lnTo>
                    <a:lnTo>
                      <a:pt x="895" y="754"/>
                    </a:lnTo>
                    <a:lnTo>
                      <a:pt x="906" y="698"/>
                    </a:lnTo>
                    <a:lnTo>
                      <a:pt x="913" y="640"/>
                    </a:lnTo>
                    <a:lnTo>
                      <a:pt x="915" y="581"/>
                    </a:lnTo>
                    <a:lnTo>
                      <a:pt x="913" y="521"/>
                    </a:lnTo>
                    <a:lnTo>
                      <a:pt x="906" y="464"/>
                    </a:lnTo>
                    <a:lnTo>
                      <a:pt x="895" y="408"/>
                    </a:lnTo>
                    <a:lnTo>
                      <a:pt x="879" y="355"/>
                    </a:lnTo>
                    <a:lnTo>
                      <a:pt x="860" y="304"/>
                    </a:lnTo>
                    <a:lnTo>
                      <a:pt x="837" y="256"/>
                    </a:lnTo>
                    <a:lnTo>
                      <a:pt x="810" y="212"/>
                    </a:lnTo>
                    <a:lnTo>
                      <a:pt x="782" y="170"/>
                    </a:lnTo>
                    <a:lnTo>
                      <a:pt x="749" y="132"/>
                    </a:lnTo>
                    <a:lnTo>
                      <a:pt x="714" y="99"/>
                    </a:lnTo>
                    <a:lnTo>
                      <a:pt x="676" y="70"/>
                    </a:lnTo>
                    <a:lnTo>
                      <a:pt x="636" y="45"/>
                    </a:lnTo>
                    <a:lnTo>
                      <a:pt x="594" y="26"/>
                    </a:lnTo>
                    <a:lnTo>
                      <a:pt x="550" y="12"/>
                    </a:lnTo>
                    <a:lnTo>
                      <a:pt x="505" y="2"/>
                    </a:lnTo>
                    <a:lnTo>
                      <a:pt x="458" y="0"/>
                    </a:lnTo>
                    <a:lnTo>
                      <a:pt x="411" y="2"/>
                    </a:lnTo>
                    <a:lnTo>
                      <a:pt x="366" y="12"/>
                    </a:lnTo>
                    <a:lnTo>
                      <a:pt x="321" y="26"/>
                    </a:lnTo>
                    <a:lnTo>
                      <a:pt x="280" y="45"/>
                    </a:lnTo>
                    <a:lnTo>
                      <a:pt x="239" y="70"/>
                    </a:lnTo>
                    <a:lnTo>
                      <a:pt x="202" y="99"/>
                    </a:lnTo>
                    <a:lnTo>
                      <a:pt x="167" y="132"/>
                    </a:lnTo>
                    <a:lnTo>
                      <a:pt x="134" y="170"/>
                    </a:lnTo>
                    <a:lnTo>
                      <a:pt x="105" y="212"/>
                    </a:lnTo>
                    <a:lnTo>
                      <a:pt x="78" y="256"/>
                    </a:lnTo>
                    <a:lnTo>
                      <a:pt x="56" y="304"/>
                    </a:lnTo>
                    <a:lnTo>
                      <a:pt x="37" y="355"/>
                    </a:lnTo>
                    <a:lnTo>
                      <a:pt x="21" y="408"/>
                    </a:lnTo>
                    <a:lnTo>
                      <a:pt x="9" y="464"/>
                    </a:lnTo>
                    <a:lnTo>
                      <a:pt x="3" y="521"/>
                    </a:lnTo>
                    <a:lnTo>
                      <a:pt x="0" y="581"/>
                    </a:lnTo>
                    <a:lnTo>
                      <a:pt x="3" y="640"/>
                    </a:lnTo>
                    <a:lnTo>
                      <a:pt x="9" y="698"/>
                    </a:lnTo>
                    <a:lnTo>
                      <a:pt x="21" y="754"/>
                    </a:lnTo>
                    <a:lnTo>
                      <a:pt x="37" y="808"/>
                    </a:lnTo>
                    <a:lnTo>
                      <a:pt x="56" y="859"/>
                    </a:lnTo>
                    <a:lnTo>
                      <a:pt x="78" y="907"/>
                    </a:lnTo>
                    <a:lnTo>
                      <a:pt x="105" y="951"/>
                    </a:lnTo>
                    <a:lnTo>
                      <a:pt x="134" y="993"/>
                    </a:lnTo>
                    <a:lnTo>
                      <a:pt x="167" y="1030"/>
                    </a:lnTo>
                    <a:lnTo>
                      <a:pt x="202" y="1064"/>
                    </a:lnTo>
                    <a:lnTo>
                      <a:pt x="239" y="1093"/>
                    </a:lnTo>
                    <a:lnTo>
                      <a:pt x="280" y="1117"/>
                    </a:lnTo>
                    <a:lnTo>
                      <a:pt x="321" y="1137"/>
                    </a:lnTo>
                    <a:lnTo>
                      <a:pt x="366" y="1151"/>
                    </a:lnTo>
                    <a:lnTo>
                      <a:pt x="411" y="1160"/>
                    </a:lnTo>
                    <a:lnTo>
                      <a:pt x="458" y="1163"/>
                    </a:lnTo>
                    <a:close/>
                  </a:path>
                </a:pathLst>
              </a:custGeom>
              <a:solidFill>
                <a:srgbClr val="CCE0CC"/>
              </a:solidFill>
              <a:ln w="9525">
                <a:noFill/>
                <a:round/>
                <a:headEnd/>
                <a:tailEnd/>
              </a:ln>
            </p:spPr>
            <p:txBody>
              <a:bodyPr/>
              <a:lstStyle/>
              <a:p>
                <a:endParaRPr lang="en-US"/>
              </a:p>
            </p:txBody>
          </p:sp>
          <p:sp>
            <p:nvSpPr>
              <p:cNvPr id="97330" name="Freeform 22"/>
              <p:cNvSpPr>
                <a:spLocks/>
              </p:cNvSpPr>
              <p:nvPr/>
            </p:nvSpPr>
            <p:spPr bwMode="auto">
              <a:xfrm>
                <a:off x="3560" y="2654"/>
                <a:ext cx="902" cy="1147"/>
              </a:xfrm>
              <a:custGeom>
                <a:avLst/>
                <a:gdLst>
                  <a:gd name="T0" fmla="*/ 497 w 902"/>
                  <a:gd name="T1" fmla="*/ 1144 h 1147"/>
                  <a:gd name="T2" fmla="*/ 585 w 902"/>
                  <a:gd name="T3" fmla="*/ 1121 h 1147"/>
                  <a:gd name="T4" fmla="*/ 666 w 902"/>
                  <a:gd name="T5" fmla="*/ 1078 h 1147"/>
                  <a:gd name="T6" fmla="*/ 737 w 902"/>
                  <a:gd name="T7" fmla="*/ 1016 h 1147"/>
                  <a:gd name="T8" fmla="*/ 800 w 902"/>
                  <a:gd name="T9" fmla="*/ 939 h 1147"/>
                  <a:gd name="T10" fmla="*/ 848 w 902"/>
                  <a:gd name="T11" fmla="*/ 847 h 1147"/>
                  <a:gd name="T12" fmla="*/ 881 w 902"/>
                  <a:gd name="T13" fmla="*/ 744 h 1147"/>
                  <a:gd name="T14" fmla="*/ 900 w 902"/>
                  <a:gd name="T15" fmla="*/ 632 h 1147"/>
                  <a:gd name="T16" fmla="*/ 900 w 902"/>
                  <a:gd name="T17" fmla="*/ 516 h 1147"/>
                  <a:gd name="T18" fmla="*/ 881 w 902"/>
                  <a:gd name="T19" fmla="*/ 404 h 1147"/>
                  <a:gd name="T20" fmla="*/ 848 w 902"/>
                  <a:gd name="T21" fmla="*/ 300 h 1147"/>
                  <a:gd name="T22" fmla="*/ 800 w 902"/>
                  <a:gd name="T23" fmla="*/ 209 h 1147"/>
                  <a:gd name="T24" fmla="*/ 737 w 902"/>
                  <a:gd name="T25" fmla="*/ 131 h 1147"/>
                  <a:gd name="T26" fmla="*/ 666 w 902"/>
                  <a:gd name="T27" fmla="*/ 68 h 1147"/>
                  <a:gd name="T28" fmla="*/ 585 w 902"/>
                  <a:gd name="T29" fmla="*/ 26 h 1147"/>
                  <a:gd name="T30" fmla="*/ 497 w 902"/>
                  <a:gd name="T31" fmla="*/ 2 h 1147"/>
                  <a:gd name="T32" fmla="*/ 404 w 902"/>
                  <a:gd name="T33" fmla="*/ 2 h 1147"/>
                  <a:gd name="T34" fmla="*/ 317 w 902"/>
                  <a:gd name="T35" fmla="*/ 26 h 1147"/>
                  <a:gd name="T36" fmla="*/ 235 w 902"/>
                  <a:gd name="T37" fmla="*/ 68 h 1147"/>
                  <a:gd name="T38" fmla="*/ 164 w 902"/>
                  <a:gd name="T39" fmla="*/ 131 h 1147"/>
                  <a:gd name="T40" fmla="*/ 103 w 902"/>
                  <a:gd name="T41" fmla="*/ 209 h 1147"/>
                  <a:gd name="T42" fmla="*/ 55 w 902"/>
                  <a:gd name="T43" fmla="*/ 300 h 1147"/>
                  <a:gd name="T44" fmla="*/ 21 w 902"/>
                  <a:gd name="T45" fmla="*/ 404 h 1147"/>
                  <a:gd name="T46" fmla="*/ 3 w 902"/>
                  <a:gd name="T47" fmla="*/ 516 h 1147"/>
                  <a:gd name="T48" fmla="*/ 3 w 902"/>
                  <a:gd name="T49" fmla="*/ 632 h 1147"/>
                  <a:gd name="T50" fmla="*/ 21 w 902"/>
                  <a:gd name="T51" fmla="*/ 744 h 1147"/>
                  <a:gd name="T52" fmla="*/ 55 w 902"/>
                  <a:gd name="T53" fmla="*/ 847 h 1147"/>
                  <a:gd name="T54" fmla="*/ 103 w 902"/>
                  <a:gd name="T55" fmla="*/ 939 h 1147"/>
                  <a:gd name="T56" fmla="*/ 164 w 902"/>
                  <a:gd name="T57" fmla="*/ 1016 h 1147"/>
                  <a:gd name="T58" fmla="*/ 235 w 902"/>
                  <a:gd name="T59" fmla="*/ 1078 h 1147"/>
                  <a:gd name="T60" fmla="*/ 317 w 902"/>
                  <a:gd name="T61" fmla="*/ 1121 h 1147"/>
                  <a:gd name="T62" fmla="*/ 404 w 902"/>
                  <a:gd name="T63" fmla="*/ 1144 h 1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2"/>
                  <a:gd name="T97" fmla="*/ 0 h 1147"/>
                  <a:gd name="T98" fmla="*/ 902 w 902"/>
                  <a:gd name="T99" fmla="*/ 1147 h 1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2" h="1147">
                    <a:moveTo>
                      <a:pt x="451" y="1147"/>
                    </a:moveTo>
                    <a:lnTo>
                      <a:pt x="497" y="1144"/>
                    </a:lnTo>
                    <a:lnTo>
                      <a:pt x="542" y="1135"/>
                    </a:lnTo>
                    <a:lnTo>
                      <a:pt x="585" y="1121"/>
                    </a:lnTo>
                    <a:lnTo>
                      <a:pt x="627" y="1102"/>
                    </a:lnTo>
                    <a:lnTo>
                      <a:pt x="666" y="1078"/>
                    </a:lnTo>
                    <a:lnTo>
                      <a:pt x="703" y="1050"/>
                    </a:lnTo>
                    <a:lnTo>
                      <a:pt x="737" y="1016"/>
                    </a:lnTo>
                    <a:lnTo>
                      <a:pt x="770" y="979"/>
                    </a:lnTo>
                    <a:lnTo>
                      <a:pt x="800" y="939"/>
                    </a:lnTo>
                    <a:lnTo>
                      <a:pt x="826" y="895"/>
                    </a:lnTo>
                    <a:lnTo>
                      <a:pt x="848" y="847"/>
                    </a:lnTo>
                    <a:lnTo>
                      <a:pt x="867" y="797"/>
                    </a:lnTo>
                    <a:lnTo>
                      <a:pt x="881" y="744"/>
                    </a:lnTo>
                    <a:lnTo>
                      <a:pt x="893" y="690"/>
                    </a:lnTo>
                    <a:lnTo>
                      <a:pt x="900" y="632"/>
                    </a:lnTo>
                    <a:lnTo>
                      <a:pt x="902" y="574"/>
                    </a:lnTo>
                    <a:lnTo>
                      <a:pt x="900" y="516"/>
                    </a:lnTo>
                    <a:lnTo>
                      <a:pt x="893" y="458"/>
                    </a:lnTo>
                    <a:lnTo>
                      <a:pt x="881" y="404"/>
                    </a:lnTo>
                    <a:lnTo>
                      <a:pt x="867" y="350"/>
                    </a:lnTo>
                    <a:lnTo>
                      <a:pt x="848" y="300"/>
                    </a:lnTo>
                    <a:lnTo>
                      <a:pt x="826" y="253"/>
                    </a:lnTo>
                    <a:lnTo>
                      <a:pt x="800" y="209"/>
                    </a:lnTo>
                    <a:lnTo>
                      <a:pt x="770" y="167"/>
                    </a:lnTo>
                    <a:lnTo>
                      <a:pt x="737" y="131"/>
                    </a:lnTo>
                    <a:lnTo>
                      <a:pt x="703" y="98"/>
                    </a:lnTo>
                    <a:lnTo>
                      <a:pt x="666" y="68"/>
                    </a:lnTo>
                    <a:lnTo>
                      <a:pt x="627" y="45"/>
                    </a:lnTo>
                    <a:lnTo>
                      <a:pt x="585" y="26"/>
                    </a:lnTo>
                    <a:lnTo>
                      <a:pt x="542" y="11"/>
                    </a:lnTo>
                    <a:lnTo>
                      <a:pt x="497" y="2"/>
                    </a:lnTo>
                    <a:lnTo>
                      <a:pt x="451" y="0"/>
                    </a:lnTo>
                    <a:lnTo>
                      <a:pt x="404" y="2"/>
                    </a:lnTo>
                    <a:lnTo>
                      <a:pt x="360" y="11"/>
                    </a:lnTo>
                    <a:lnTo>
                      <a:pt x="317" y="26"/>
                    </a:lnTo>
                    <a:lnTo>
                      <a:pt x="276" y="45"/>
                    </a:lnTo>
                    <a:lnTo>
                      <a:pt x="235" y="68"/>
                    </a:lnTo>
                    <a:lnTo>
                      <a:pt x="199" y="98"/>
                    </a:lnTo>
                    <a:lnTo>
                      <a:pt x="164" y="131"/>
                    </a:lnTo>
                    <a:lnTo>
                      <a:pt x="133" y="167"/>
                    </a:lnTo>
                    <a:lnTo>
                      <a:pt x="103" y="209"/>
                    </a:lnTo>
                    <a:lnTo>
                      <a:pt x="77" y="253"/>
                    </a:lnTo>
                    <a:lnTo>
                      <a:pt x="55" y="300"/>
                    </a:lnTo>
                    <a:lnTo>
                      <a:pt x="35" y="350"/>
                    </a:lnTo>
                    <a:lnTo>
                      <a:pt x="21" y="404"/>
                    </a:lnTo>
                    <a:lnTo>
                      <a:pt x="9" y="458"/>
                    </a:lnTo>
                    <a:lnTo>
                      <a:pt x="3" y="516"/>
                    </a:lnTo>
                    <a:lnTo>
                      <a:pt x="0" y="574"/>
                    </a:lnTo>
                    <a:lnTo>
                      <a:pt x="3" y="632"/>
                    </a:lnTo>
                    <a:lnTo>
                      <a:pt x="9" y="690"/>
                    </a:lnTo>
                    <a:lnTo>
                      <a:pt x="21" y="744"/>
                    </a:lnTo>
                    <a:lnTo>
                      <a:pt x="35" y="797"/>
                    </a:lnTo>
                    <a:lnTo>
                      <a:pt x="55" y="847"/>
                    </a:lnTo>
                    <a:lnTo>
                      <a:pt x="77" y="895"/>
                    </a:lnTo>
                    <a:lnTo>
                      <a:pt x="103" y="939"/>
                    </a:lnTo>
                    <a:lnTo>
                      <a:pt x="133" y="979"/>
                    </a:lnTo>
                    <a:lnTo>
                      <a:pt x="164" y="1016"/>
                    </a:lnTo>
                    <a:lnTo>
                      <a:pt x="199" y="1050"/>
                    </a:lnTo>
                    <a:lnTo>
                      <a:pt x="235" y="1078"/>
                    </a:lnTo>
                    <a:lnTo>
                      <a:pt x="276" y="1102"/>
                    </a:lnTo>
                    <a:lnTo>
                      <a:pt x="317" y="1121"/>
                    </a:lnTo>
                    <a:lnTo>
                      <a:pt x="360" y="1135"/>
                    </a:lnTo>
                    <a:lnTo>
                      <a:pt x="404" y="1144"/>
                    </a:lnTo>
                    <a:lnTo>
                      <a:pt x="451" y="1147"/>
                    </a:lnTo>
                    <a:close/>
                  </a:path>
                </a:pathLst>
              </a:custGeom>
              <a:solidFill>
                <a:srgbClr val="D1E2D1"/>
              </a:solidFill>
              <a:ln w="9525">
                <a:noFill/>
                <a:round/>
                <a:headEnd/>
                <a:tailEnd/>
              </a:ln>
            </p:spPr>
            <p:txBody>
              <a:bodyPr/>
              <a:lstStyle/>
              <a:p>
                <a:endParaRPr lang="en-US"/>
              </a:p>
            </p:txBody>
          </p:sp>
          <p:sp>
            <p:nvSpPr>
              <p:cNvPr id="97331" name="Freeform 23"/>
              <p:cNvSpPr>
                <a:spLocks/>
              </p:cNvSpPr>
              <p:nvPr/>
            </p:nvSpPr>
            <p:spPr bwMode="auto">
              <a:xfrm>
                <a:off x="3566" y="2661"/>
                <a:ext cx="891" cy="1132"/>
              </a:xfrm>
              <a:custGeom>
                <a:avLst/>
                <a:gdLst>
                  <a:gd name="T0" fmla="*/ 492 w 891"/>
                  <a:gd name="T1" fmla="*/ 1130 h 1132"/>
                  <a:gd name="T2" fmla="*/ 579 w 891"/>
                  <a:gd name="T3" fmla="*/ 1106 h 1132"/>
                  <a:gd name="T4" fmla="*/ 658 w 891"/>
                  <a:gd name="T5" fmla="*/ 1063 h 1132"/>
                  <a:gd name="T6" fmla="*/ 730 w 891"/>
                  <a:gd name="T7" fmla="*/ 1004 h 1132"/>
                  <a:gd name="T8" fmla="*/ 790 w 891"/>
                  <a:gd name="T9" fmla="*/ 927 h 1132"/>
                  <a:gd name="T10" fmla="*/ 838 w 891"/>
                  <a:gd name="T11" fmla="*/ 836 h 1132"/>
                  <a:gd name="T12" fmla="*/ 872 w 891"/>
                  <a:gd name="T13" fmla="*/ 735 h 1132"/>
                  <a:gd name="T14" fmla="*/ 888 w 891"/>
                  <a:gd name="T15" fmla="*/ 624 h 1132"/>
                  <a:gd name="T16" fmla="*/ 888 w 891"/>
                  <a:gd name="T17" fmla="*/ 509 h 1132"/>
                  <a:gd name="T18" fmla="*/ 872 w 891"/>
                  <a:gd name="T19" fmla="*/ 398 h 1132"/>
                  <a:gd name="T20" fmla="*/ 838 w 891"/>
                  <a:gd name="T21" fmla="*/ 297 h 1132"/>
                  <a:gd name="T22" fmla="*/ 790 w 891"/>
                  <a:gd name="T23" fmla="*/ 207 h 1132"/>
                  <a:gd name="T24" fmla="*/ 730 w 891"/>
                  <a:gd name="T25" fmla="*/ 129 h 1132"/>
                  <a:gd name="T26" fmla="*/ 658 w 891"/>
                  <a:gd name="T27" fmla="*/ 69 h 1132"/>
                  <a:gd name="T28" fmla="*/ 579 w 891"/>
                  <a:gd name="T29" fmla="*/ 26 h 1132"/>
                  <a:gd name="T30" fmla="*/ 492 w 891"/>
                  <a:gd name="T31" fmla="*/ 3 h 1132"/>
                  <a:gd name="T32" fmla="*/ 401 w 891"/>
                  <a:gd name="T33" fmla="*/ 3 h 1132"/>
                  <a:gd name="T34" fmla="*/ 314 w 891"/>
                  <a:gd name="T35" fmla="*/ 26 h 1132"/>
                  <a:gd name="T36" fmla="*/ 233 w 891"/>
                  <a:gd name="T37" fmla="*/ 69 h 1132"/>
                  <a:gd name="T38" fmla="*/ 163 w 891"/>
                  <a:gd name="T39" fmla="*/ 129 h 1132"/>
                  <a:gd name="T40" fmla="*/ 102 w 891"/>
                  <a:gd name="T41" fmla="*/ 207 h 1132"/>
                  <a:gd name="T42" fmla="*/ 54 w 891"/>
                  <a:gd name="T43" fmla="*/ 297 h 1132"/>
                  <a:gd name="T44" fmla="*/ 20 w 891"/>
                  <a:gd name="T45" fmla="*/ 398 h 1132"/>
                  <a:gd name="T46" fmla="*/ 3 w 891"/>
                  <a:gd name="T47" fmla="*/ 509 h 1132"/>
                  <a:gd name="T48" fmla="*/ 3 w 891"/>
                  <a:gd name="T49" fmla="*/ 624 h 1132"/>
                  <a:gd name="T50" fmla="*/ 20 w 891"/>
                  <a:gd name="T51" fmla="*/ 735 h 1132"/>
                  <a:gd name="T52" fmla="*/ 54 w 891"/>
                  <a:gd name="T53" fmla="*/ 836 h 1132"/>
                  <a:gd name="T54" fmla="*/ 102 w 891"/>
                  <a:gd name="T55" fmla="*/ 927 h 1132"/>
                  <a:gd name="T56" fmla="*/ 163 w 891"/>
                  <a:gd name="T57" fmla="*/ 1004 h 1132"/>
                  <a:gd name="T58" fmla="*/ 233 w 891"/>
                  <a:gd name="T59" fmla="*/ 1063 h 1132"/>
                  <a:gd name="T60" fmla="*/ 314 w 891"/>
                  <a:gd name="T61" fmla="*/ 1106 h 1132"/>
                  <a:gd name="T62" fmla="*/ 401 w 891"/>
                  <a:gd name="T63" fmla="*/ 1130 h 1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1"/>
                  <a:gd name="T97" fmla="*/ 0 h 1132"/>
                  <a:gd name="T98" fmla="*/ 891 w 891"/>
                  <a:gd name="T99" fmla="*/ 1132 h 11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1" h="1132">
                    <a:moveTo>
                      <a:pt x="446" y="1132"/>
                    </a:moveTo>
                    <a:lnTo>
                      <a:pt x="492" y="1130"/>
                    </a:lnTo>
                    <a:lnTo>
                      <a:pt x="536" y="1121"/>
                    </a:lnTo>
                    <a:lnTo>
                      <a:pt x="579" y="1106"/>
                    </a:lnTo>
                    <a:lnTo>
                      <a:pt x="619" y="1088"/>
                    </a:lnTo>
                    <a:lnTo>
                      <a:pt x="658" y="1063"/>
                    </a:lnTo>
                    <a:lnTo>
                      <a:pt x="695" y="1036"/>
                    </a:lnTo>
                    <a:lnTo>
                      <a:pt x="730" y="1004"/>
                    </a:lnTo>
                    <a:lnTo>
                      <a:pt x="761" y="966"/>
                    </a:lnTo>
                    <a:lnTo>
                      <a:pt x="790" y="927"/>
                    </a:lnTo>
                    <a:lnTo>
                      <a:pt x="816" y="883"/>
                    </a:lnTo>
                    <a:lnTo>
                      <a:pt x="838" y="836"/>
                    </a:lnTo>
                    <a:lnTo>
                      <a:pt x="856" y="787"/>
                    </a:lnTo>
                    <a:lnTo>
                      <a:pt x="872" y="735"/>
                    </a:lnTo>
                    <a:lnTo>
                      <a:pt x="882" y="681"/>
                    </a:lnTo>
                    <a:lnTo>
                      <a:pt x="888" y="624"/>
                    </a:lnTo>
                    <a:lnTo>
                      <a:pt x="891" y="567"/>
                    </a:lnTo>
                    <a:lnTo>
                      <a:pt x="888" y="509"/>
                    </a:lnTo>
                    <a:lnTo>
                      <a:pt x="882" y="453"/>
                    </a:lnTo>
                    <a:lnTo>
                      <a:pt x="872" y="398"/>
                    </a:lnTo>
                    <a:lnTo>
                      <a:pt x="856" y="346"/>
                    </a:lnTo>
                    <a:lnTo>
                      <a:pt x="838" y="297"/>
                    </a:lnTo>
                    <a:lnTo>
                      <a:pt x="816" y="250"/>
                    </a:lnTo>
                    <a:lnTo>
                      <a:pt x="790" y="207"/>
                    </a:lnTo>
                    <a:lnTo>
                      <a:pt x="761" y="167"/>
                    </a:lnTo>
                    <a:lnTo>
                      <a:pt x="730" y="129"/>
                    </a:lnTo>
                    <a:lnTo>
                      <a:pt x="695" y="97"/>
                    </a:lnTo>
                    <a:lnTo>
                      <a:pt x="658" y="69"/>
                    </a:lnTo>
                    <a:lnTo>
                      <a:pt x="619" y="45"/>
                    </a:lnTo>
                    <a:lnTo>
                      <a:pt x="579" y="26"/>
                    </a:lnTo>
                    <a:lnTo>
                      <a:pt x="536" y="12"/>
                    </a:lnTo>
                    <a:lnTo>
                      <a:pt x="492" y="3"/>
                    </a:lnTo>
                    <a:lnTo>
                      <a:pt x="446" y="0"/>
                    </a:lnTo>
                    <a:lnTo>
                      <a:pt x="401" y="3"/>
                    </a:lnTo>
                    <a:lnTo>
                      <a:pt x="357" y="12"/>
                    </a:lnTo>
                    <a:lnTo>
                      <a:pt x="314" y="26"/>
                    </a:lnTo>
                    <a:lnTo>
                      <a:pt x="272" y="45"/>
                    </a:lnTo>
                    <a:lnTo>
                      <a:pt x="233" y="69"/>
                    </a:lnTo>
                    <a:lnTo>
                      <a:pt x="197" y="97"/>
                    </a:lnTo>
                    <a:lnTo>
                      <a:pt x="163" y="129"/>
                    </a:lnTo>
                    <a:lnTo>
                      <a:pt x="130" y="167"/>
                    </a:lnTo>
                    <a:lnTo>
                      <a:pt x="102" y="207"/>
                    </a:lnTo>
                    <a:lnTo>
                      <a:pt x="76" y="250"/>
                    </a:lnTo>
                    <a:lnTo>
                      <a:pt x="54" y="297"/>
                    </a:lnTo>
                    <a:lnTo>
                      <a:pt x="36" y="346"/>
                    </a:lnTo>
                    <a:lnTo>
                      <a:pt x="20" y="398"/>
                    </a:lnTo>
                    <a:lnTo>
                      <a:pt x="10" y="453"/>
                    </a:lnTo>
                    <a:lnTo>
                      <a:pt x="3" y="509"/>
                    </a:lnTo>
                    <a:lnTo>
                      <a:pt x="0" y="567"/>
                    </a:lnTo>
                    <a:lnTo>
                      <a:pt x="3" y="624"/>
                    </a:lnTo>
                    <a:lnTo>
                      <a:pt x="10" y="681"/>
                    </a:lnTo>
                    <a:lnTo>
                      <a:pt x="20" y="735"/>
                    </a:lnTo>
                    <a:lnTo>
                      <a:pt x="36" y="787"/>
                    </a:lnTo>
                    <a:lnTo>
                      <a:pt x="54" y="836"/>
                    </a:lnTo>
                    <a:lnTo>
                      <a:pt x="76" y="883"/>
                    </a:lnTo>
                    <a:lnTo>
                      <a:pt x="102" y="927"/>
                    </a:lnTo>
                    <a:lnTo>
                      <a:pt x="130" y="966"/>
                    </a:lnTo>
                    <a:lnTo>
                      <a:pt x="163" y="1004"/>
                    </a:lnTo>
                    <a:lnTo>
                      <a:pt x="197" y="1036"/>
                    </a:lnTo>
                    <a:lnTo>
                      <a:pt x="233" y="1063"/>
                    </a:lnTo>
                    <a:lnTo>
                      <a:pt x="272" y="1088"/>
                    </a:lnTo>
                    <a:lnTo>
                      <a:pt x="314" y="1106"/>
                    </a:lnTo>
                    <a:lnTo>
                      <a:pt x="357" y="1121"/>
                    </a:lnTo>
                    <a:lnTo>
                      <a:pt x="401" y="1130"/>
                    </a:lnTo>
                    <a:lnTo>
                      <a:pt x="446" y="1132"/>
                    </a:lnTo>
                    <a:close/>
                  </a:path>
                </a:pathLst>
              </a:custGeom>
              <a:solidFill>
                <a:srgbClr val="D3E5D3"/>
              </a:solidFill>
              <a:ln w="9525">
                <a:noFill/>
                <a:round/>
                <a:headEnd/>
                <a:tailEnd/>
              </a:ln>
            </p:spPr>
            <p:txBody>
              <a:bodyPr/>
              <a:lstStyle/>
              <a:p>
                <a:endParaRPr lang="en-US"/>
              </a:p>
            </p:txBody>
          </p:sp>
          <p:sp>
            <p:nvSpPr>
              <p:cNvPr id="97332" name="Freeform 24"/>
              <p:cNvSpPr>
                <a:spLocks/>
              </p:cNvSpPr>
              <p:nvPr/>
            </p:nvSpPr>
            <p:spPr bwMode="auto">
              <a:xfrm>
                <a:off x="3574" y="2669"/>
                <a:ext cx="878" cy="1118"/>
              </a:xfrm>
              <a:custGeom>
                <a:avLst/>
                <a:gdLst>
                  <a:gd name="T0" fmla="*/ 484 w 878"/>
                  <a:gd name="T1" fmla="*/ 1115 h 1118"/>
                  <a:gd name="T2" fmla="*/ 570 w 878"/>
                  <a:gd name="T3" fmla="*/ 1093 h 1118"/>
                  <a:gd name="T4" fmla="*/ 648 w 878"/>
                  <a:gd name="T5" fmla="*/ 1050 h 1118"/>
                  <a:gd name="T6" fmla="*/ 718 w 878"/>
                  <a:gd name="T7" fmla="*/ 990 h 1118"/>
                  <a:gd name="T8" fmla="*/ 778 w 878"/>
                  <a:gd name="T9" fmla="*/ 914 h 1118"/>
                  <a:gd name="T10" fmla="*/ 825 w 878"/>
                  <a:gd name="T11" fmla="*/ 825 h 1118"/>
                  <a:gd name="T12" fmla="*/ 858 w 878"/>
                  <a:gd name="T13" fmla="*/ 725 h 1118"/>
                  <a:gd name="T14" fmla="*/ 875 w 878"/>
                  <a:gd name="T15" fmla="*/ 616 h 1118"/>
                  <a:gd name="T16" fmla="*/ 875 w 878"/>
                  <a:gd name="T17" fmla="*/ 502 h 1118"/>
                  <a:gd name="T18" fmla="*/ 858 w 878"/>
                  <a:gd name="T19" fmla="*/ 393 h 1118"/>
                  <a:gd name="T20" fmla="*/ 825 w 878"/>
                  <a:gd name="T21" fmla="*/ 293 h 1118"/>
                  <a:gd name="T22" fmla="*/ 778 w 878"/>
                  <a:gd name="T23" fmla="*/ 204 h 1118"/>
                  <a:gd name="T24" fmla="*/ 718 w 878"/>
                  <a:gd name="T25" fmla="*/ 128 h 1118"/>
                  <a:gd name="T26" fmla="*/ 648 w 878"/>
                  <a:gd name="T27" fmla="*/ 68 h 1118"/>
                  <a:gd name="T28" fmla="*/ 570 w 878"/>
                  <a:gd name="T29" fmla="*/ 25 h 1118"/>
                  <a:gd name="T30" fmla="*/ 484 w 878"/>
                  <a:gd name="T31" fmla="*/ 3 h 1118"/>
                  <a:gd name="T32" fmla="*/ 394 w 878"/>
                  <a:gd name="T33" fmla="*/ 3 h 1118"/>
                  <a:gd name="T34" fmla="*/ 308 w 878"/>
                  <a:gd name="T35" fmla="*/ 25 h 1118"/>
                  <a:gd name="T36" fmla="*/ 229 w 878"/>
                  <a:gd name="T37" fmla="*/ 68 h 1118"/>
                  <a:gd name="T38" fmla="*/ 160 w 878"/>
                  <a:gd name="T39" fmla="*/ 128 h 1118"/>
                  <a:gd name="T40" fmla="*/ 100 w 878"/>
                  <a:gd name="T41" fmla="*/ 204 h 1118"/>
                  <a:gd name="T42" fmla="*/ 54 w 878"/>
                  <a:gd name="T43" fmla="*/ 293 h 1118"/>
                  <a:gd name="T44" fmla="*/ 20 w 878"/>
                  <a:gd name="T45" fmla="*/ 393 h 1118"/>
                  <a:gd name="T46" fmla="*/ 3 w 878"/>
                  <a:gd name="T47" fmla="*/ 502 h 1118"/>
                  <a:gd name="T48" fmla="*/ 3 w 878"/>
                  <a:gd name="T49" fmla="*/ 616 h 1118"/>
                  <a:gd name="T50" fmla="*/ 20 w 878"/>
                  <a:gd name="T51" fmla="*/ 725 h 1118"/>
                  <a:gd name="T52" fmla="*/ 54 w 878"/>
                  <a:gd name="T53" fmla="*/ 825 h 1118"/>
                  <a:gd name="T54" fmla="*/ 100 w 878"/>
                  <a:gd name="T55" fmla="*/ 914 h 1118"/>
                  <a:gd name="T56" fmla="*/ 160 w 878"/>
                  <a:gd name="T57" fmla="*/ 990 h 1118"/>
                  <a:gd name="T58" fmla="*/ 229 w 878"/>
                  <a:gd name="T59" fmla="*/ 1050 h 1118"/>
                  <a:gd name="T60" fmla="*/ 308 w 878"/>
                  <a:gd name="T61" fmla="*/ 1093 h 1118"/>
                  <a:gd name="T62" fmla="*/ 394 w 878"/>
                  <a:gd name="T63" fmla="*/ 1115 h 1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8"/>
                  <a:gd name="T97" fmla="*/ 0 h 1118"/>
                  <a:gd name="T98" fmla="*/ 878 w 878"/>
                  <a:gd name="T99" fmla="*/ 1118 h 1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8" h="1118">
                    <a:moveTo>
                      <a:pt x="438" y="1118"/>
                    </a:moveTo>
                    <a:lnTo>
                      <a:pt x="484" y="1115"/>
                    </a:lnTo>
                    <a:lnTo>
                      <a:pt x="527" y="1106"/>
                    </a:lnTo>
                    <a:lnTo>
                      <a:pt x="570" y="1093"/>
                    </a:lnTo>
                    <a:lnTo>
                      <a:pt x="610" y="1074"/>
                    </a:lnTo>
                    <a:lnTo>
                      <a:pt x="648" y="1050"/>
                    </a:lnTo>
                    <a:lnTo>
                      <a:pt x="684" y="1022"/>
                    </a:lnTo>
                    <a:lnTo>
                      <a:pt x="718" y="990"/>
                    </a:lnTo>
                    <a:lnTo>
                      <a:pt x="749" y="954"/>
                    </a:lnTo>
                    <a:lnTo>
                      <a:pt x="778" y="914"/>
                    </a:lnTo>
                    <a:lnTo>
                      <a:pt x="802" y="871"/>
                    </a:lnTo>
                    <a:lnTo>
                      <a:pt x="825" y="825"/>
                    </a:lnTo>
                    <a:lnTo>
                      <a:pt x="843" y="776"/>
                    </a:lnTo>
                    <a:lnTo>
                      <a:pt x="858" y="725"/>
                    </a:lnTo>
                    <a:lnTo>
                      <a:pt x="869" y="672"/>
                    </a:lnTo>
                    <a:lnTo>
                      <a:pt x="875" y="616"/>
                    </a:lnTo>
                    <a:lnTo>
                      <a:pt x="878" y="559"/>
                    </a:lnTo>
                    <a:lnTo>
                      <a:pt x="875" y="502"/>
                    </a:lnTo>
                    <a:lnTo>
                      <a:pt x="869" y="446"/>
                    </a:lnTo>
                    <a:lnTo>
                      <a:pt x="858" y="393"/>
                    </a:lnTo>
                    <a:lnTo>
                      <a:pt x="843" y="342"/>
                    </a:lnTo>
                    <a:lnTo>
                      <a:pt x="825" y="293"/>
                    </a:lnTo>
                    <a:lnTo>
                      <a:pt x="802" y="247"/>
                    </a:lnTo>
                    <a:lnTo>
                      <a:pt x="778" y="204"/>
                    </a:lnTo>
                    <a:lnTo>
                      <a:pt x="749" y="164"/>
                    </a:lnTo>
                    <a:lnTo>
                      <a:pt x="718" y="128"/>
                    </a:lnTo>
                    <a:lnTo>
                      <a:pt x="684" y="96"/>
                    </a:lnTo>
                    <a:lnTo>
                      <a:pt x="648" y="68"/>
                    </a:lnTo>
                    <a:lnTo>
                      <a:pt x="610" y="44"/>
                    </a:lnTo>
                    <a:lnTo>
                      <a:pt x="570" y="25"/>
                    </a:lnTo>
                    <a:lnTo>
                      <a:pt x="527" y="12"/>
                    </a:lnTo>
                    <a:lnTo>
                      <a:pt x="484" y="3"/>
                    </a:lnTo>
                    <a:lnTo>
                      <a:pt x="438" y="0"/>
                    </a:lnTo>
                    <a:lnTo>
                      <a:pt x="394" y="3"/>
                    </a:lnTo>
                    <a:lnTo>
                      <a:pt x="350" y="12"/>
                    </a:lnTo>
                    <a:lnTo>
                      <a:pt x="308" y="25"/>
                    </a:lnTo>
                    <a:lnTo>
                      <a:pt x="268" y="44"/>
                    </a:lnTo>
                    <a:lnTo>
                      <a:pt x="229" y="68"/>
                    </a:lnTo>
                    <a:lnTo>
                      <a:pt x="194" y="96"/>
                    </a:lnTo>
                    <a:lnTo>
                      <a:pt x="160" y="128"/>
                    </a:lnTo>
                    <a:lnTo>
                      <a:pt x="129" y="164"/>
                    </a:lnTo>
                    <a:lnTo>
                      <a:pt x="100" y="204"/>
                    </a:lnTo>
                    <a:lnTo>
                      <a:pt x="76" y="247"/>
                    </a:lnTo>
                    <a:lnTo>
                      <a:pt x="54" y="293"/>
                    </a:lnTo>
                    <a:lnTo>
                      <a:pt x="35" y="342"/>
                    </a:lnTo>
                    <a:lnTo>
                      <a:pt x="20" y="393"/>
                    </a:lnTo>
                    <a:lnTo>
                      <a:pt x="9" y="446"/>
                    </a:lnTo>
                    <a:lnTo>
                      <a:pt x="3" y="502"/>
                    </a:lnTo>
                    <a:lnTo>
                      <a:pt x="0" y="559"/>
                    </a:lnTo>
                    <a:lnTo>
                      <a:pt x="3" y="616"/>
                    </a:lnTo>
                    <a:lnTo>
                      <a:pt x="9" y="672"/>
                    </a:lnTo>
                    <a:lnTo>
                      <a:pt x="20" y="725"/>
                    </a:lnTo>
                    <a:lnTo>
                      <a:pt x="35" y="776"/>
                    </a:lnTo>
                    <a:lnTo>
                      <a:pt x="54" y="825"/>
                    </a:lnTo>
                    <a:lnTo>
                      <a:pt x="76" y="871"/>
                    </a:lnTo>
                    <a:lnTo>
                      <a:pt x="100" y="914"/>
                    </a:lnTo>
                    <a:lnTo>
                      <a:pt x="129" y="954"/>
                    </a:lnTo>
                    <a:lnTo>
                      <a:pt x="160" y="990"/>
                    </a:lnTo>
                    <a:lnTo>
                      <a:pt x="194" y="1022"/>
                    </a:lnTo>
                    <a:lnTo>
                      <a:pt x="229" y="1050"/>
                    </a:lnTo>
                    <a:lnTo>
                      <a:pt x="268" y="1074"/>
                    </a:lnTo>
                    <a:lnTo>
                      <a:pt x="308" y="1093"/>
                    </a:lnTo>
                    <a:lnTo>
                      <a:pt x="350" y="1106"/>
                    </a:lnTo>
                    <a:lnTo>
                      <a:pt x="394" y="1115"/>
                    </a:lnTo>
                    <a:lnTo>
                      <a:pt x="438" y="1118"/>
                    </a:lnTo>
                    <a:close/>
                  </a:path>
                </a:pathLst>
              </a:custGeom>
              <a:solidFill>
                <a:srgbClr val="D6E5D6"/>
              </a:solidFill>
              <a:ln w="9525">
                <a:noFill/>
                <a:round/>
                <a:headEnd/>
                <a:tailEnd/>
              </a:ln>
            </p:spPr>
            <p:txBody>
              <a:bodyPr/>
              <a:lstStyle/>
              <a:p>
                <a:endParaRPr lang="en-US"/>
              </a:p>
            </p:txBody>
          </p:sp>
          <p:sp>
            <p:nvSpPr>
              <p:cNvPr id="97333" name="Freeform 25"/>
              <p:cNvSpPr>
                <a:spLocks/>
              </p:cNvSpPr>
              <p:nvPr/>
            </p:nvSpPr>
            <p:spPr bwMode="auto">
              <a:xfrm>
                <a:off x="3581" y="2677"/>
                <a:ext cx="866" cy="1102"/>
              </a:xfrm>
              <a:custGeom>
                <a:avLst/>
                <a:gdLst>
                  <a:gd name="T0" fmla="*/ 477 w 866"/>
                  <a:gd name="T1" fmla="*/ 1099 h 1102"/>
                  <a:gd name="T2" fmla="*/ 561 w 866"/>
                  <a:gd name="T3" fmla="*/ 1077 h 1102"/>
                  <a:gd name="T4" fmla="*/ 639 w 866"/>
                  <a:gd name="T5" fmla="*/ 1036 h 1102"/>
                  <a:gd name="T6" fmla="*/ 708 w 866"/>
                  <a:gd name="T7" fmla="*/ 976 h 1102"/>
                  <a:gd name="T8" fmla="*/ 767 w 866"/>
                  <a:gd name="T9" fmla="*/ 902 h 1102"/>
                  <a:gd name="T10" fmla="*/ 814 w 866"/>
                  <a:gd name="T11" fmla="*/ 813 h 1102"/>
                  <a:gd name="T12" fmla="*/ 846 w 866"/>
                  <a:gd name="T13" fmla="*/ 715 h 1102"/>
                  <a:gd name="T14" fmla="*/ 863 w 866"/>
                  <a:gd name="T15" fmla="*/ 607 h 1102"/>
                  <a:gd name="T16" fmla="*/ 863 w 866"/>
                  <a:gd name="T17" fmla="*/ 495 h 1102"/>
                  <a:gd name="T18" fmla="*/ 846 w 866"/>
                  <a:gd name="T19" fmla="*/ 387 h 1102"/>
                  <a:gd name="T20" fmla="*/ 814 w 866"/>
                  <a:gd name="T21" fmla="*/ 288 h 1102"/>
                  <a:gd name="T22" fmla="*/ 767 w 866"/>
                  <a:gd name="T23" fmla="*/ 200 h 1102"/>
                  <a:gd name="T24" fmla="*/ 708 w 866"/>
                  <a:gd name="T25" fmla="*/ 126 h 1102"/>
                  <a:gd name="T26" fmla="*/ 639 w 866"/>
                  <a:gd name="T27" fmla="*/ 66 h 1102"/>
                  <a:gd name="T28" fmla="*/ 561 w 866"/>
                  <a:gd name="T29" fmla="*/ 25 h 1102"/>
                  <a:gd name="T30" fmla="*/ 477 w 866"/>
                  <a:gd name="T31" fmla="*/ 3 h 1102"/>
                  <a:gd name="T32" fmla="*/ 389 w 866"/>
                  <a:gd name="T33" fmla="*/ 3 h 1102"/>
                  <a:gd name="T34" fmla="*/ 304 w 866"/>
                  <a:gd name="T35" fmla="*/ 25 h 1102"/>
                  <a:gd name="T36" fmla="*/ 226 w 866"/>
                  <a:gd name="T37" fmla="*/ 66 h 1102"/>
                  <a:gd name="T38" fmla="*/ 157 w 866"/>
                  <a:gd name="T39" fmla="*/ 126 h 1102"/>
                  <a:gd name="T40" fmla="*/ 99 w 866"/>
                  <a:gd name="T41" fmla="*/ 200 h 1102"/>
                  <a:gd name="T42" fmla="*/ 52 w 866"/>
                  <a:gd name="T43" fmla="*/ 288 h 1102"/>
                  <a:gd name="T44" fmla="*/ 19 w 866"/>
                  <a:gd name="T45" fmla="*/ 387 h 1102"/>
                  <a:gd name="T46" fmla="*/ 2 w 866"/>
                  <a:gd name="T47" fmla="*/ 495 h 1102"/>
                  <a:gd name="T48" fmla="*/ 2 w 866"/>
                  <a:gd name="T49" fmla="*/ 607 h 1102"/>
                  <a:gd name="T50" fmla="*/ 19 w 866"/>
                  <a:gd name="T51" fmla="*/ 715 h 1102"/>
                  <a:gd name="T52" fmla="*/ 52 w 866"/>
                  <a:gd name="T53" fmla="*/ 813 h 1102"/>
                  <a:gd name="T54" fmla="*/ 99 w 866"/>
                  <a:gd name="T55" fmla="*/ 902 h 1102"/>
                  <a:gd name="T56" fmla="*/ 157 w 866"/>
                  <a:gd name="T57" fmla="*/ 976 h 1102"/>
                  <a:gd name="T58" fmla="*/ 226 w 866"/>
                  <a:gd name="T59" fmla="*/ 1036 h 1102"/>
                  <a:gd name="T60" fmla="*/ 304 w 866"/>
                  <a:gd name="T61" fmla="*/ 1077 h 1102"/>
                  <a:gd name="T62" fmla="*/ 389 w 866"/>
                  <a:gd name="T63" fmla="*/ 1099 h 1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1102"/>
                  <a:gd name="T98" fmla="*/ 866 w 866"/>
                  <a:gd name="T99" fmla="*/ 1102 h 1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1102">
                    <a:moveTo>
                      <a:pt x="433" y="1102"/>
                    </a:moveTo>
                    <a:lnTo>
                      <a:pt x="477" y="1099"/>
                    </a:lnTo>
                    <a:lnTo>
                      <a:pt x="520" y="1090"/>
                    </a:lnTo>
                    <a:lnTo>
                      <a:pt x="561" y="1077"/>
                    </a:lnTo>
                    <a:lnTo>
                      <a:pt x="602" y="1059"/>
                    </a:lnTo>
                    <a:lnTo>
                      <a:pt x="639" y="1036"/>
                    </a:lnTo>
                    <a:lnTo>
                      <a:pt x="675" y="1008"/>
                    </a:lnTo>
                    <a:lnTo>
                      <a:pt x="708" y="976"/>
                    </a:lnTo>
                    <a:lnTo>
                      <a:pt x="740" y="941"/>
                    </a:lnTo>
                    <a:lnTo>
                      <a:pt x="767" y="902"/>
                    </a:lnTo>
                    <a:lnTo>
                      <a:pt x="792" y="859"/>
                    </a:lnTo>
                    <a:lnTo>
                      <a:pt x="814" y="813"/>
                    </a:lnTo>
                    <a:lnTo>
                      <a:pt x="832" y="765"/>
                    </a:lnTo>
                    <a:lnTo>
                      <a:pt x="846" y="715"/>
                    </a:lnTo>
                    <a:lnTo>
                      <a:pt x="857" y="661"/>
                    </a:lnTo>
                    <a:lnTo>
                      <a:pt x="863" y="607"/>
                    </a:lnTo>
                    <a:lnTo>
                      <a:pt x="866" y="551"/>
                    </a:lnTo>
                    <a:lnTo>
                      <a:pt x="863" y="495"/>
                    </a:lnTo>
                    <a:lnTo>
                      <a:pt x="857" y="441"/>
                    </a:lnTo>
                    <a:lnTo>
                      <a:pt x="846" y="387"/>
                    </a:lnTo>
                    <a:lnTo>
                      <a:pt x="832" y="337"/>
                    </a:lnTo>
                    <a:lnTo>
                      <a:pt x="814" y="288"/>
                    </a:lnTo>
                    <a:lnTo>
                      <a:pt x="792" y="243"/>
                    </a:lnTo>
                    <a:lnTo>
                      <a:pt x="767" y="200"/>
                    </a:lnTo>
                    <a:lnTo>
                      <a:pt x="740" y="161"/>
                    </a:lnTo>
                    <a:lnTo>
                      <a:pt x="708" y="126"/>
                    </a:lnTo>
                    <a:lnTo>
                      <a:pt x="675" y="94"/>
                    </a:lnTo>
                    <a:lnTo>
                      <a:pt x="639" y="66"/>
                    </a:lnTo>
                    <a:lnTo>
                      <a:pt x="602" y="43"/>
                    </a:lnTo>
                    <a:lnTo>
                      <a:pt x="561" y="25"/>
                    </a:lnTo>
                    <a:lnTo>
                      <a:pt x="520" y="12"/>
                    </a:lnTo>
                    <a:lnTo>
                      <a:pt x="477" y="3"/>
                    </a:lnTo>
                    <a:lnTo>
                      <a:pt x="433" y="0"/>
                    </a:lnTo>
                    <a:lnTo>
                      <a:pt x="389" y="3"/>
                    </a:lnTo>
                    <a:lnTo>
                      <a:pt x="346" y="12"/>
                    </a:lnTo>
                    <a:lnTo>
                      <a:pt x="304" y="25"/>
                    </a:lnTo>
                    <a:lnTo>
                      <a:pt x="264" y="43"/>
                    </a:lnTo>
                    <a:lnTo>
                      <a:pt x="226" y="66"/>
                    </a:lnTo>
                    <a:lnTo>
                      <a:pt x="191" y="94"/>
                    </a:lnTo>
                    <a:lnTo>
                      <a:pt x="157" y="126"/>
                    </a:lnTo>
                    <a:lnTo>
                      <a:pt x="127" y="161"/>
                    </a:lnTo>
                    <a:lnTo>
                      <a:pt x="99" y="200"/>
                    </a:lnTo>
                    <a:lnTo>
                      <a:pt x="74" y="243"/>
                    </a:lnTo>
                    <a:lnTo>
                      <a:pt x="52" y="288"/>
                    </a:lnTo>
                    <a:lnTo>
                      <a:pt x="34" y="337"/>
                    </a:lnTo>
                    <a:lnTo>
                      <a:pt x="19" y="387"/>
                    </a:lnTo>
                    <a:lnTo>
                      <a:pt x="9" y="441"/>
                    </a:lnTo>
                    <a:lnTo>
                      <a:pt x="2" y="495"/>
                    </a:lnTo>
                    <a:lnTo>
                      <a:pt x="0" y="551"/>
                    </a:lnTo>
                    <a:lnTo>
                      <a:pt x="2" y="607"/>
                    </a:lnTo>
                    <a:lnTo>
                      <a:pt x="9" y="661"/>
                    </a:lnTo>
                    <a:lnTo>
                      <a:pt x="19" y="715"/>
                    </a:lnTo>
                    <a:lnTo>
                      <a:pt x="34" y="765"/>
                    </a:lnTo>
                    <a:lnTo>
                      <a:pt x="52" y="813"/>
                    </a:lnTo>
                    <a:lnTo>
                      <a:pt x="74" y="859"/>
                    </a:lnTo>
                    <a:lnTo>
                      <a:pt x="99" y="902"/>
                    </a:lnTo>
                    <a:lnTo>
                      <a:pt x="127" y="941"/>
                    </a:lnTo>
                    <a:lnTo>
                      <a:pt x="157" y="976"/>
                    </a:lnTo>
                    <a:lnTo>
                      <a:pt x="191" y="1008"/>
                    </a:lnTo>
                    <a:lnTo>
                      <a:pt x="226" y="1036"/>
                    </a:lnTo>
                    <a:lnTo>
                      <a:pt x="264" y="1059"/>
                    </a:lnTo>
                    <a:lnTo>
                      <a:pt x="304" y="1077"/>
                    </a:lnTo>
                    <a:lnTo>
                      <a:pt x="346" y="1090"/>
                    </a:lnTo>
                    <a:lnTo>
                      <a:pt x="389" y="1099"/>
                    </a:lnTo>
                    <a:lnTo>
                      <a:pt x="433" y="1102"/>
                    </a:lnTo>
                    <a:close/>
                  </a:path>
                </a:pathLst>
              </a:custGeom>
              <a:solidFill>
                <a:srgbClr val="DBEADB"/>
              </a:solidFill>
              <a:ln w="9525">
                <a:noFill/>
                <a:round/>
                <a:headEnd/>
                <a:tailEnd/>
              </a:ln>
            </p:spPr>
            <p:txBody>
              <a:bodyPr/>
              <a:lstStyle/>
              <a:p>
                <a:endParaRPr lang="en-US"/>
              </a:p>
            </p:txBody>
          </p:sp>
          <p:sp>
            <p:nvSpPr>
              <p:cNvPr id="97334" name="Freeform 26"/>
              <p:cNvSpPr>
                <a:spLocks/>
              </p:cNvSpPr>
              <p:nvPr/>
            </p:nvSpPr>
            <p:spPr bwMode="auto">
              <a:xfrm>
                <a:off x="3589" y="2686"/>
                <a:ext cx="852" cy="1085"/>
              </a:xfrm>
              <a:custGeom>
                <a:avLst/>
                <a:gdLst>
                  <a:gd name="T0" fmla="*/ 470 w 852"/>
                  <a:gd name="T1" fmla="*/ 1083 h 1085"/>
                  <a:gd name="T2" fmla="*/ 552 w 852"/>
                  <a:gd name="T3" fmla="*/ 1060 h 1085"/>
                  <a:gd name="T4" fmla="*/ 629 w 852"/>
                  <a:gd name="T5" fmla="*/ 1020 h 1085"/>
                  <a:gd name="T6" fmla="*/ 698 w 852"/>
                  <a:gd name="T7" fmla="*/ 962 h 1085"/>
                  <a:gd name="T8" fmla="*/ 755 w 852"/>
                  <a:gd name="T9" fmla="*/ 888 h 1085"/>
                  <a:gd name="T10" fmla="*/ 800 w 852"/>
                  <a:gd name="T11" fmla="*/ 801 h 1085"/>
                  <a:gd name="T12" fmla="*/ 833 w 852"/>
                  <a:gd name="T13" fmla="*/ 703 h 1085"/>
                  <a:gd name="T14" fmla="*/ 850 w 852"/>
                  <a:gd name="T15" fmla="*/ 598 h 1085"/>
                  <a:gd name="T16" fmla="*/ 850 w 852"/>
                  <a:gd name="T17" fmla="*/ 486 h 1085"/>
                  <a:gd name="T18" fmla="*/ 833 w 852"/>
                  <a:gd name="T19" fmla="*/ 381 h 1085"/>
                  <a:gd name="T20" fmla="*/ 800 w 852"/>
                  <a:gd name="T21" fmla="*/ 283 h 1085"/>
                  <a:gd name="T22" fmla="*/ 755 w 852"/>
                  <a:gd name="T23" fmla="*/ 198 h 1085"/>
                  <a:gd name="T24" fmla="*/ 698 w 852"/>
                  <a:gd name="T25" fmla="*/ 124 h 1085"/>
                  <a:gd name="T26" fmla="*/ 629 w 852"/>
                  <a:gd name="T27" fmla="*/ 65 h 1085"/>
                  <a:gd name="T28" fmla="*/ 552 w 852"/>
                  <a:gd name="T29" fmla="*/ 25 h 1085"/>
                  <a:gd name="T30" fmla="*/ 470 w 852"/>
                  <a:gd name="T31" fmla="*/ 3 h 1085"/>
                  <a:gd name="T32" fmla="*/ 382 w 852"/>
                  <a:gd name="T33" fmla="*/ 3 h 1085"/>
                  <a:gd name="T34" fmla="*/ 300 w 852"/>
                  <a:gd name="T35" fmla="*/ 25 h 1085"/>
                  <a:gd name="T36" fmla="*/ 223 w 852"/>
                  <a:gd name="T37" fmla="*/ 65 h 1085"/>
                  <a:gd name="T38" fmla="*/ 154 w 852"/>
                  <a:gd name="T39" fmla="*/ 124 h 1085"/>
                  <a:gd name="T40" fmla="*/ 97 w 852"/>
                  <a:gd name="T41" fmla="*/ 198 h 1085"/>
                  <a:gd name="T42" fmla="*/ 52 w 852"/>
                  <a:gd name="T43" fmla="*/ 283 h 1085"/>
                  <a:gd name="T44" fmla="*/ 19 w 852"/>
                  <a:gd name="T45" fmla="*/ 381 h 1085"/>
                  <a:gd name="T46" fmla="*/ 2 w 852"/>
                  <a:gd name="T47" fmla="*/ 486 h 1085"/>
                  <a:gd name="T48" fmla="*/ 2 w 852"/>
                  <a:gd name="T49" fmla="*/ 598 h 1085"/>
                  <a:gd name="T50" fmla="*/ 19 w 852"/>
                  <a:gd name="T51" fmla="*/ 703 h 1085"/>
                  <a:gd name="T52" fmla="*/ 52 w 852"/>
                  <a:gd name="T53" fmla="*/ 801 h 1085"/>
                  <a:gd name="T54" fmla="*/ 97 w 852"/>
                  <a:gd name="T55" fmla="*/ 888 h 1085"/>
                  <a:gd name="T56" fmla="*/ 154 w 852"/>
                  <a:gd name="T57" fmla="*/ 962 h 1085"/>
                  <a:gd name="T58" fmla="*/ 223 w 852"/>
                  <a:gd name="T59" fmla="*/ 1020 h 1085"/>
                  <a:gd name="T60" fmla="*/ 300 w 852"/>
                  <a:gd name="T61" fmla="*/ 1060 h 1085"/>
                  <a:gd name="T62" fmla="*/ 382 w 852"/>
                  <a:gd name="T63" fmla="*/ 1083 h 10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2"/>
                  <a:gd name="T97" fmla="*/ 0 h 1085"/>
                  <a:gd name="T98" fmla="*/ 852 w 852"/>
                  <a:gd name="T99" fmla="*/ 1085 h 10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2" h="1085">
                    <a:moveTo>
                      <a:pt x="426" y="1085"/>
                    </a:moveTo>
                    <a:lnTo>
                      <a:pt x="470" y="1083"/>
                    </a:lnTo>
                    <a:lnTo>
                      <a:pt x="512" y="1075"/>
                    </a:lnTo>
                    <a:lnTo>
                      <a:pt x="552" y="1060"/>
                    </a:lnTo>
                    <a:lnTo>
                      <a:pt x="592" y="1042"/>
                    </a:lnTo>
                    <a:lnTo>
                      <a:pt x="629" y="1020"/>
                    </a:lnTo>
                    <a:lnTo>
                      <a:pt x="664" y="993"/>
                    </a:lnTo>
                    <a:lnTo>
                      <a:pt x="698" y="962"/>
                    </a:lnTo>
                    <a:lnTo>
                      <a:pt x="728" y="927"/>
                    </a:lnTo>
                    <a:lnTo>
                      <a:pt x="755" y="888"/>
                    </a:lnTo>
                    <a:lnTo>
                      <a:pt x="780" y="846"/>
                    </a:lnTo>
                    <a:lnTo>
                      <a:pt x="800" y="801"/>
                    </a:lnTo>
                    <a:lnTo>
                      <a:pt x="819" y="754"/>
                    </a:lnTo>
                    <a:lnTo>
                      <a:pt x="833" y="703"/>
                    </a:lnTo>
                    <a:lnTo>
                      <a:pt x="843" y="651"/>
                    </a:lnTo>
                    <a:lnTo>
                      <a:pt x="850" y="598"/>
                    </a:lnTo>
                    <a:lnTo>
                      <a:pt x="852" y="542"/>
                    </a:lnTo>
                    <a:lnTo>
                      <a:pt x="850" y="486"/>
                    </a:lnTo>
                    <a:lnTo>
                      <a:pt x="843" y="433"/>
                    </a:lnTo>
                    <a:lnTo>
                      <a:pt x="833" y="381"/>
                    </a:lnTo>
                    <a:lnTo>
                      <a:pt x="819" y="331"/>
                    </a:lnTo>
                    <a:lnTo>
                      <a:pt x="800" y="283"/>
                    </a:lnTo>
                    <a:lnTo>
                      <a:pt x="780" y="239"/>
                    </a:lnTo>
                    <a:lnTo>
                      <a:pt x="755" y="198"/>
                    </a:lnTo>
                    <a:lnTo>
                      <a:pt x="728" y="159"/>
                    </a:lnTo>
                    <a:lnTo>
                      <a:pt x="698" y="124"/>
                    </a:lnTo>
                    <a:lnTo>
                      <a:pt x="664" y="92"/>
                    </a:lnTo>
                    <a:lnTo>
                      <a:pt x="629" y="65"/>
                    </a:lnTo>
                    <a:lnTo>
                      <a:pt x="592" y="43"/>
                    </a:lnTo>
                    <a:lnTo>
                      <a:pt x="552" y="25"/>
                    </a:lnTo>
                    <a:lnTo>
                      <a:pt x="512" y="10"/>
                    </a:lnTo>
                    <a:lnTo>
                      <a:pt x="470" y="3"/>
                    </a:lnTo>
                    <a:lnTo>
                      <a:pt x="426" y="0"/>
                    </a:lnTo>
                    <a:lnTo>
                      <a:pt x="382" y="3"/>
                    </a:lnTo>
                    <a:lnTo>
                      <a:pt x="340" y="10"/>
                    </a:lnTo>
                    <a:lnTo>
                      <a:pt x="300" y="25"/>
                    </a:lnTo>
                    <a:lnTo>
                      <a:pt x="260" y="43"/>
                    </a:lnTo>
                    <a:lnTo>
                      <a:pt x="223" y="65"/>
                    </a:lnTo>
                    <a:lnTo>
                      <a:pt x="188" y="92"/>
                    </a:lnTo>
                    <a:lnTo>
                      <a:pt x="154" y="124"/>
                    </a:lnTo>
                    <a:lnTo>
                      <a:pt x="124" y="159"/>
                    </a:lnTo>
                    <a:lnTo>
                      <a:pt x="97" y="198"/>
                    </a:lnTo>
                    <a:lnTo>
                      <a:pt x="72" y="239"/>
                    </a:lnTo>
                    <a:lnTo>
                      <a:pt x="52" y="283"/>
                    </a:lnTo>
                    <a:lnTo>
                      <a:pt x="33" y="331"/>
                    </a:lnTo>
                    <a:lnTo>
                      <a:pt x="19" y="381"/>
                    </a:lnTo>
                    <a:lnTo>
                      <a:pt x="9" y="433"/>
                    </a:lnTo>
                    <a:lnTo>
                      <a:pt x="2" y="486"/>
                    </a:lnTo>
                    <a:lnTo>
                      <a:pt x="0" y="542"/>
                    </a:lnTo>
                    <a:lnTo>
                      <a:pt x="2" y="598"/>
                    </a:lnTo>
                    <a:lnTo>
                      <a:pt x="9" y="651"/>
                    </a:lnTo>
                    <a:lnTo>
                      <a:pt x="19" y="703"/>
                    </a:lnTo>
                    <a:lnTo>
                      <a:pt x="33" y="754"/>
                    </a:lnTo>
                    <a:lnTo>
                      <a:pt x="52" y="801"/>
                    </a:lnTo>
                    <a:lnTo>
                      <a:pt x="72" y="846"/>
                    </a:lnTo>
                    <a:lnTo>
                      <a:pt x="97" y="888"/>
                    </a:lnTo>
                    <a:lnTo>
                      <a:pt x="124" y="927"/>
                    </a:lnTo>
                    <a:lnTo>
                      <a:pt x="154" y="962"/>
                    </a:lnTo>
                    <a:lnTo>
                      <a:pt x="188" y="993"/>
                    </a:lnTo>
                    <a:lnTo>
                      <a:pt x="223" y="1020"/>
                    </a:lnTo>
                    <a:lnTo>
                      <a:pt x="260" y="1042"/>
                    </a:lnTo>
                    <a:lnTo>
                      <a:pt x="300" y="1060"/>
                    </a:lnTo>
                    <a:lnTo>
                      <a:pt x="340" y="1075"/>
                    </a:lnTo>
                    <a:lnTo>
                      <a:pt x="382" y="1083"/>
                    </a:lnTo>
                    <a:lnTo>
                      <a:pt x="426" y="1085"/>
                    </a:lnTo>
                    <a:close/>
                  </a:path>
                </a:pathLst>
              </a:custGeom>
              <a:solidFill>
                <a:srgbClr val="DDEDDD"/>
              </a:solidFill>
              <a:ln w="9525">
                <a:noFill/>
                <a:round/>
                <a:headEnd/>
                <a:tailEnd/>
              </a:ln>
            </p:spPr>
            <p:txBody>
              <a:bodyPr/>
              <a:lstStyle/>
              <a:p>
                <a:endParaRPr lang="en-US"/>
              </a:p>
            </p:txBody>
          </p:sp>
          <p:sp>
            <p:nvSpPr>
              <p:cNvPr id="97335" name="Freeform 27"/>
              <p:cNvSpPr>
                <a:spLocks/>
              </p:cNvSpPr>
              <p:nvPr/>
            </p:nvSpPr>
            <p:spPr bwMode="auto">
              <a:xfrm>
                <a:off x="3595" y="2694"/>
                <a:ext cx="841" cy="1069"/>
              </a:xfrm>
              <a:custGeom>
                <a:avLst/>
                <a:gdLst>
                  <a:gd name="T0" fmla="*/ 464 w 841"/>
                  <a:gd name="T1" fmla="*/ 1067 h 1069"/>
                  <a:gd name="T2" fmla="*/ 546 w 841"/>
                  <a:gd name="T3" fmla="*/ 1046 h 1069"/>
                  <a:gd name="T4" fmla="*/ 622 w 841"/>
                  <a:gd name="T5" fmla="*/ 1004 h 1069"/>
                  <a:gd name="T6" fmla="*/ 688 w 841"/>
                  <a:gd name="T7" fmla="*/ 947 h 1069"/>
                  <a:gd name="T8" fmla="*/ 745 w 841"/>
                  <a:gd name="T9" fmla="*/ 874 h 1069"/>
                  <a:gd name="T10" fmla="*/ 791 w 841"/>
                  <a:gd name="T11" fmla="*/ 790 h 1069"/>
                  <a:gd name="T12" fmla="*/ 822 w 841"/>
                  <a:gd name="T13" fmla="*/ 694 h 1069"/>
                  <a:gd name="T14" fmla="*/ 839 w 841"/>
                  <a:gd name="T15" fmla="*/ 589 h 1069"/>
                  <a:gd name="T16" fmla="*/ 839 w 841"/>
                  <a:gd name="T17" fmla="*/ 479 h 1069"/>
                  <a:gd name="T18" fmla="*/ 822 w 841"/>
                  <a:gd name="T19" fmla="*/ 375 h 1069"/>
                  <a:gd name="T20" fmla="*/ 791 w 841"/>
                  <a:gd name="T21" fmla="*/ 279 h 1069"/>
                  <a:gd name="T22" fmla="*/ 745 w 841"/>
                  <a:gd name="T23" fmla="*/ 195 h 1069"/>
                  <a:gd name="T24" fmla="*/ 688 w 841"/>
                  <a:gd name="T25" fmla="*/ 122 h 1069"/>
                  <a:gd name="T26" fmla="*/ 622 w 841"/>
                  <a:gd name="T27" fmla="*/ 65 h 1069"/>
                  <a:gd name="T28" fmla="*/ 546 w 841"/>
                  <a:gd name="T29" fmla="*/ 23 h 1069"/>
                  <a:gd name="T30" fmla="*/ 464 w 841"/>
                  <a:gd name="T31" fmla="*/ 2 h 1069"/>
                  <a:gd name="T32" fmla="*/ 378 w 841"/>
                  <a:gd name="T33" fmla="*/ 2 h 1069"/>
                  <a:gd name="T34" fmla="*/ 296 w 841"/>
                  <a:gd name="T35" fmla="*/ 23 h 1069"/>
                  <a:gd name="T36" fmla="*/ 221 w 841"/>
                  <a:gd name="T37" fmla="*/ 65 h 1069"/>
                  <a:gd name="T38" fmla="*/ 153 w 841"/>
                  <a:gd name="T39" fmla="*/ 122 h 1069"/>
                  <a:gd name="T40" fmla="*/ 96 w 841"/>
                  <a:gd name="T41" fmla="*/ 195 h 1069"/>
                  <a:gd name="T42" fmla="*/ 51 w 841"/>
                  <a:gd name="T43" fmla="*/ 279 h 1069"/>
                  <a:gd name="T44" fmla="*/ 20 w 841"/>
                  <a:gd name="T45" fmla="*/ 375 h 1069"/>
                  <a:gd name="T46" fmla="*/ 3 w 841"/>
                  <a:gd name="T47" fmla="*/ 479 h 1069"/>
                  <a:gd name="T48" fmla="*/ 3 w 841"/>
                  <a:gd name="T49" fmla="*/ 589 h 1069"/>
                  <a:gd name="T50" fmla="*/ 20 w 841"/>
                  <a:gd name="T51" fmla="*/ 694 h 1069"/>
                  <a:gd name="T52" fmla="*/ 51 w 841"/>
                  <a:gd name="T53" fmla="*/ 790 h 1069"/>
                  <a:gd name="T54" fmla="*/ 96 w 841"/>
                  <a:gd name="T55" fmla="*/ 874 h 1069"/>
                  <a:gd name="T56" fmla="*/ 153 w 841"/>
                  <a:gd name="T57" fmla="*/ 947 h 1069"/>
                  <a:gd name="T58" fmla="*/ 221 w 841"/>
                  <a:gd name="T59" fmla="*/ 1004 h 1069"/>
                  <a:gd name="T60" fmla="*/ 296 w 841"/>
                  <a:gd name="T61" fmla="*/ 1046 h 1069"/>
                  <a:gd name="T62" fmla="*/ 378 w 841"/>
                  <a:gd name="T63" fmla="*/ 1067 h 10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1"/>
                  <a:gd name="T97" fmla="*/ 0 h 1069"/>
                  <a:gd name="T98" fmla="*/ 841 w 841"/>
                  <a:gd name="T99" fmla="*/ 1069 h 10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1" h="1069">
                    <a:moveTo>
                      <a:pt x="421" y="1069"/>
                    </a:moveTo>
                    <a:lnTo>
                      <a:pt x="464" y="1067"/>
                    </a:lnTo>
                    <a:lnTo>
                      <a:pt x="506" y="1059"/>
                    </a:lnTo>
                    <a:lnTo>
                      <a:pt x="546" y="1046"/>
                    </a:lnTo>
                    <a:lnTo>
                      <a:pt x="585" y="1028"/>
                    </a:lnTo>
                    <a:lnTo>
                      <a:pt x="622" y="1004"/>
                    </a:lnTo>
                    <a:lnTo>
                      <a:pt x="655" y="978"/>
                    </a:lnTo>
                    <a:lnTo>
                      <a:pt x="688" y="947"/>
                    </a:lnTo>
                    <a:lnTo>
                      <a:pt x="718" y="912"/>
                    </a:lnTo>
                    <a:lnTo>
                      <a:pt x="745" y="874"/>
                    </a:lnTo>
                    <a:lnTo>
                      <a:pt x="770" y="834"/>
                    </a:lnTo>
                    <a:lnTo>
                      <a:pt x="791" y="790"/>
                    </a:lnTo>
                    <a:lnTo>
                      <a:pt x="809" y="743"/>
                    </a:lnTo>
                    <a:lnTo>
                      <a:pt x="822" y="694"/>
                    </a:lnTo>
                    <a:lnTo>
                      <a:pt x="832" y="642"/>
                    </a:lnTo>
                    <a:lnTo>
                      <a:pt x="839" y="589"/>
                    </a:lnTo>
                    <a:lnTo>
                      <a:pt x="841" y="534"/>
                    </a:lnTo>
                    <a:lnTo>
                      <a:pt x="839" y="479"/>
                    </a:lnTo>
                    <a:lnTo>
                      <a:pt x="832" y="426"/>
                    </a:lnTo>
                    <a:lnTo>
                      <a:pt x="822" y="375"/>
                    </a:lnTo>
                    <a:lnTo>
                      <a:pt x="809" y="326"/>
                    </a:lnTo>
                    <a:lnTo>
                      <a:pt x="791" y="279"/>
                    </a:lnTo>
                    <a:lnTo>
                      <a:pt x="770" y="235"/>
                    </a:lnTo>
                    <a:lnTo>
                      <a:pt x="745" y="195"/>
                    </a:lnTo>
                    <a:lnTo>
                      <a:pt x="718" y="156"/>
                    </a:lnTo>
                    <a:lnTo>
                      <a:pt x="688" y="122"/>
                    </a:lnTo>
                    <a:lnTo>
                      <a:pt x="655" y="91"/>
                    </a:lnTo>
                    <a:lnTo>
                      <a:pt x="622" y="65"/>
                    </a:lnTo>
                    <a:lnTo>
                      <a:pt x="585" y="41"/>
                    </a:lnTo>
                    <a:lnTo>
                      <a:pt x="546" y="23"/>
                    </a:lnTo>
                    <a:lnTo>
                      <a:pt x="506" y="10"/>
                    </a:lnTo>
                    <a:lnTo>
                      <a:pt x="464" y="2"/>
                    </a:lnTo>
                    <a:lnTo>
                      <a:pt x="421" y="0"/>
                    </a:lnTo>
                    <a:lnTo>
                      <a:pt x="378" y="2"/>
                    </a:lnTo>
                    <a:lnTo>
                      <a:pt x="337" y="10"/>
                    </a:lnTo>
                    <a:lnTo>
                      <a:pt x="296" y="23"/>
                    </a:lnTo>
                    <a:lnTo>
                      <a:pt x="257" y="41"/>
                    </a:lnTo>
                    <a:lnTo>
                      <a:pt x="221" y="65"/>
                    </a:lnTo>
                    <a:lnTo>
                      <a:pt x="186" y="91"/>
                    </a:lnTo>
                    <a:lnTo>
                      <a:pt x="153" y="122"/>
                    </a:lnTo>
                    <a:lnTo>
                      <a:pt x="124" y="156"/>
                    </a:lnTo>
                    <a:lnTo>
                      <a:pt x="96" y="195"/>
                    </a:lnTo>
                    <a:lnTo>
                      <a:pt x="72" y="235"/>
                    </a:lnTo>
                    <a:lnTo>
                      <a:pt x="51" y="279"/>
                    </a:lnTo>
                    <a:lnTo>
                      <a:pt x="33" y="326"/>
                    </a:lnTo>
                    <a:lnTo>
                      <a:pt x="20" y="375"/>
                    </a:lnTo>
                    <a:lnTo>
                      <a:pt x="9" y="426"/>
                    </a:lnTo>
                    <a:lnTo>
                      <a:pt x="3" y="479"/>
                    </a:lnTo>
                    <a:lnTo>
                      <a:pt x="0" y="534"/>
                    </a:lnTo>
                    <a:lnTo>
                      <a:pt x="3" y="589"/>
                    </a:lnTo>
                    <a:lnTo>
                      <a:pt x="9" y="642"/>
                    </a:lnTo>
                    <a:lnTo>
                      <a:pt x="20" y="694"/>
                    </a:lnTo>
                    <a:lnTo>
                      <a:pt x="33" y="743"/>
                    </a:lnTo>
                    <a:lnTo>
                      <a:pt x="51" y="790"/>
                    </a:lnTo>
                    <a:lnTo>
                      <a:pt x="72" y="834"/>
                    </a:lnTo>
                    <a:lnTo>
                      <a:pt x="96" y="874"/>
                    </a:lnTo>
                    <a:lnTo>
                      <a:pt x="124" y="912"/>
                    </a:lnTo>
                    <a:lnTo>
                      <a:pt x="153" y="947"/>
                    </a:lnTo>
                    <a:lnTo>
                      <a:pt x="186" y="978"/>
                    </a:lnTo>
                    <a:lnTo>
                      <a:pt x="221" y="1004"/>
                    </a:lnTo>
                    <a:lnTo>
                      <a:pt x="257" y="1028"/>
                    </a:lnTo>
                    <a:lnTo>
                      <a:pt x="296" y="1046"/>
                    </a:lnTo>
                    <a:lnTo>
                      <a:pt x="337" y="1059"/>
                    </a:lnTo>
                    <a:lnTo>
                      <a:pt x="378" y="1067"/>
                    </a:lnTo>
                    <a:lnTo>
                      <a:pt x="421" y="1069"/>
                    </a:lnTo>
                    <a:close/>
                  </a:path>
                </a:pathLst>
              </a:custGeom>
              <a:solidFill>
                <a:srgbClr val="E2EDE2"/>
              </a:solidFill>
              <a:ln w="9525">
                <a:noFill/>
                <a:round/>
                <a:headEnd/>
                <a:tailEnd/>
              </a:ln>
            </p:spPr>
            <p:txBody>
              <a:bodyPr/>
              <a:lstStyle/>
              <a:p>
                <a:endParaRPr lang="en-US"/>
              </a:p>
            </p:txBody>
          </p:sp>
          <p:sp>
            <p:nvSpPr>
              <p:cNvPr id="97336" name="Freeform 28"/>
              <p:cNvSpPr>
                <a:spLocks/>
              </p:cNvSpPr>
              <p:nvPr/>
            </p:nvSpPr>
            <p:spPr bwMode="auto">
              <a:xfrm>
                <a:off x="3603" y="2702"/>
                <a:ext cx="828" cy="1054"/>
              </a:xfrm>
              <a:custGeom>
                <a:avLst/>
                <a:gdLst>
                  <a:gd name="T0" fmla="*/ 456 w 828"/>
                  <a:gd name="T1" fmla="*/ 1051 h 1054"/>
                  <a:gd name="T2" fmla="*/ 537 w 828"/>
                  <a:gd name="T3" fmla="*/ 1030 h 1054"/>
                  <a:gd name="T4" fmla="*/ 611 w 828"/>
                  <a:gd name="T5" fmla="*/ 990 h 1054"/>
                  <a:gd name="T6" fmla="*/ 677 w 828"/>
                  <a:gd name="T7" fmla="*/ 933 h 1054"/>
                  <a:gd name="T8" fmla="*/ 733 w 828"/>
                  <a:gd name="T9" fmla="*/ 861 h 1054"/>
                  <a:gd name="T10" fmla="*/ 777 w 828"/>
                  <a:gd name="T11" fmla="*/ 777 h 1054"/>
                  <a:gd name="T12" fmla="*/ 810 w 828"/>
                  <a:gd name="T13" fmla="*/ 683 h 1054"/>
                  <a:gd name="T14" fmla="*/ 825 w 828"/>
                  <a:gd name="T15" fmla="*/ 579 h 1054"/>
                  <a:gd name="T16" fmla="*/ 825 w 828"/>
                  <a:gd name="T17" fmla="*/ 473 h 1054"/>
                  <a:gd name="T18" fmla="*/ 810 w 828"/>
                  <a:gd name="T19" fmla="*/ 370 h 1054"/>
                  <a:gd name="T20" fmla="*/ 777 w 828"/>
                  <a:gd name="T21" fmla="*/ 275 h 1054"/>
                  <a:gd name="T22" fmla="*/ 733 w 828"/>
                  <a:gd name="T23" fmla="*/ 192 h 1054"/>
                  <a:gd name="T24" fmla="*/ 677 w 828"/>
                  <a:gd name="T25" fmla="*/ 121 h 1054"/>
                  <a:gd name="T26" fmla="*/ 611 w 828"/>
                  <a:gd name="T27" fmla="*/ 63 h 1054"/>
                  <a:gd name="T28" fmla="*/ 537 w 828"/>
                  <a:gd name="T29" fmla="*/ 23 h 1054"/>
                  <a:gd name="T30" fmla="*/ 456 w 828"/>
                  <a:gd name="T31" fmla="*/ 2 h 1054"/>
                  <a:gd name="T32" fmla="*/ 372 w 828"/>
                  <a:gd name="T33" fmla="*/ 2 h 1054"/>
                  <a:gd name="T34" fmla="*/ 291 w 828"/>
                  <a:gd name="T35" fmla="*/ 23 h 1054"/>
                  <a:gd name="T36" fmla="*/ 217 w 828"/>
                  <a:gd name="T37" fmla="*/ 63 h 1054"/>
                  <a:gd name="T38" fmla="*/ 151 w 828"/>
                  <a:gd name="T39" fmla="*/ 121 h 1054"/>
                  <a:gd name="T40" fmla="*/ 95 w 828"/>
                  <a:gd name="T41" fmla="*/ 192 h 1054"/>
                  <a:gd name="T42" fmla="*/ 51 w 828"/>
                  <a:gd name="T43" fmla="*/ 275 h 1054"/>
                  <a:gd name="T44" fmla="*/ 18 w 828"/>
                  <a:gd name="T45" fmla="*/ 370 h 1054"/>
                  <a:gd name="T46" fmla="*/ 2 w 828"/>
                  <a:gd name="T47" fmla="*/ 473 h 1054"/>
                  <a:gd name="T48" fmla="*/ 2 w 828"/>
                  <a:gd name="T49" fmla="*/ 579 h 1054"/>
                  <a:gd name="T50" fmla="*/ 18 w 828"/>
                  <a:gd name="T51" fmla="*/ 683 h 1054"/>
                  <a:gd name="T52" fmla="*/ 51 w 828"/>
                  <a:gd name="T53" fmla="*/ 777 h 1054"/>
                  <a:gd name="T54" fmla="*/ 95 w 828"/>
                  <a:gd name="T55" fmla="*/ 861 h 1054"/>
                  <a:gd name="T56" fmla="*/ 151 w 828"/>
                  <a:gd name="T57" fmla="*/ 933 h 1054"/>
                  <a:gd name="T58" fmla="*/ 217 w 828"/>
                  <a:gd name="T59" fmla="*/ 990 h 1054"/>
                  <a:gd name="T60" fmla="*/ 291 w 828"/>
                  <a:gd name="T61" fmla="*/ 1030 h 1054"/>
                  <a:gd name="T62" fmla="*/ 372 w 828"/>
                  <a:gd name="T63" fmla="*/ 1051 h 10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8"/>
                  <a:gd name="T97" fmla="*/ 0 h 1054"/>
                  <a:gd name="T98" fmla="*/ 828 w 828"/>
                  <a:gd name="T99" fmla="*/ 1054 h 10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8" h="1054">
                    <a:moveTo>
                      <a:pt x="413" y="1054"/>
                    </a:moveTo>
                    <a:lnTo>
                      <a:pt x="456" y="1051"/>
                    </a:lnTo>
                    <a:lnTo>
                      <a:pt x="497" y="1043"/>
                    </a:lnTo>
                    <a:lnTo>
                      <a:pt x="537" y="1030"/>
                    </a:lnTo>
                    <a:lnTo>
                      <a:pt x="575" y="1012"/>
                    </a:lnTo>
                    <a:lnTo>
                      <a:pt x="611" y="990"/>
                    </a:lnTo>
                    <a:lnTo>
                      <a:pt x="645" y="964"/>
                    </a:lnTo>
                    <a:lnTo>
                      <a:pt x="677" y="933"/>
                    </a:lnTo>
                    <a:lnTo>
                      <a:pt x="707" y="899"/>
                    </a:lnTo>
                    <a:lnTo>
                      <a:pt x="733" y="861"/>
                    </a:lnTo>
                    <a:lnTo>
                      <a:pt x="757" y="821"/>
                    </a:lnTo>
                    <a:lnTo>
                      <a:pt x="777" y="777"/>
                    </a:lnTo>
                    <a:lnTo>
                      <a:pt x="796" y="731"/>
                    </a:lnTo>
                    <a:lnTo>
                      <a:pt x="810" y="683"/>
                    </a:lnTo>
                    <a:lnTo>
                      <a:pt x="820" y="633"/>
                    </a:lnTo>
                    <a:lnTo>
                      <a:pt x="825" y="579"/>
                    </a:lnTo>
                    <a:lnTo>
                      <a:pt x="828" y="526"/>
                    </a:lnTo>
                    <a:lnTo>
                      <a:pt x="825" y="473"/>
                    </a:lnTo>
                    <a:lnTo>
                      <a:pt x="820" y="421"/>
                    </a:lnTo>
                    <a:lnTo>
                      <a:pt x="810" y="370"/>
                    </a:lnTo>
                    <a:lnTo>
                      <a:pt x="796" y="322"/>
                    </a:lnTo>
                    <a:lnTo>
                      <a:pt x="777" y="275"/>
                    </a:lnTo>
                    <a:lnTo>
                      <a:pt x="757" y="232"/>
                    </a:lnTo>
                    <a:lnTo>
                      <a:pt x="733" y="192"/>
                    </a:lnTo>
                    <a:lnTo>
                      <a:pt x="707" y="154"/>
                    </a:lnTo>
                    <a:lnTo>
                      <a:pt x="677" y="121"/>
                    </a:lnTo>
                    <a:lnTo>
                      <a:pt x="645" y="89"/>
                    </a:lnTo>
                    <a:lnTo>
                      <a:pt x="611" y="63"/>
                    </a:lnTo>
                    <a:lnTo>
                      <a:pt x="575" y="41"/>
                    </a:lnTo>
                    <a:lnTo>
                      <a:pt x="537" y="23"/>
                    </a:lnTo>
                    <a:lnTo>
                      <a:pt x="497" y="10"/>
                    </a:lnTo>
                    <a:lnTo>
                      <a:pt x="456" y="2"/>
                    </a:lnTo>
                    <a:lnTo>
                      <a:pt x="413" y="0"/>
                    </a:lnTo>
                    <a:lnTo>
                      <a:pt x="372" y="2"/>
                    </a:lnTo>
                    <a:lnTo>
                      <a:pt x="330" y="10"/>
                    </a:lnTo>
                    <a:lnTo>
                      <a:pt x="291" y="23"/>
                    </a:lnTo>
                    <a:lnTo>
                      <a:pt x="252" y="41"/>
                    </a:lnTo>
                    <a:lnTo>
                      <a:pt x="217" y="63"/>
                    </a:lnTo>
                    <a:lnTo>
                      <a:pt x="182" y="89"/>
                    </a:lnTo>
                    <a:lnTo>
                      <a:pt x="151" y="121"/>
                    </a:lnTo>
                    <a:lnTo>
                      <a:pt x="121" y="154"/>
                    </a:lnTo>
                    <a:lnTo>
                      <a:pt x="95" y="192"/>
                    </a:lnTo>
                    <a:lnTo>
                      <a:pt x="70" y="232"/>
                    </a:lnTo>
                    <a:lnTo>
                      <a:pt x="51" y="275"/>
                    </a:lnTo>
                    <a:lnTo>
                      <a:pt x="32" y="322"/>
                    </a:lnTo>
                    <a:lnTo>
                      <a:pt x="18" y="370"/>
                    </a:lnTo>
                    <a:lnTo>
                      <a:pt x="8" y="421"/>
                    </a:lnTo>
                    <a:lnTo>
                      <a:pt x="2" y="473"/>
                    </a:lnTo>
                    <a:lnTo>
                      <a:pt x="0" y="526"/>
                    </a:lnTo>
                    <a:lnTo>
                      <a:pt x="2" y="579"/>
                    </a:lnTo>
                    <a:lnTo>
                      <a:pt x="8" y="633"/>
                    </a:lnTo>
                    <a:lnTo>
                      <a:pt x="18" y="683"/>
                    </a:lnTo>
                    <a:lnTo>
                      <a:pt x="32" y="731"/>
                    </a:lnTo>
                    <a:lnTo>
                      <a:pt x="51" y="777"/>
                    </a:lnTo>
                    <a:lnTo>
                      <a:pt x="70" y="821"/>
                    </a:lnTo>
                    <a:lnTo>
                      <a:pt x="95" y="861"/>
                    </a:lnTo>
                    <a:lnTo>
                      <a:pt x="121" y="899"/>
                    </a:lnTo>
                    <a:lnTo>
                      <a:pt x="151" y="933"/>
                    </a:lnTo>
                    <a:lnTo>
                      <a:pt x="182" y="964"/>
                    </a:lnTo>
                    <a:lnTo>
                      <a:pt x="217" y="990"/>
                    </a:lnTo>
                    <a:lnTo>
                      <a:pt x="252" y="1012"/>
                    </a:lnTo>
                    <a:lnTo>
                      <a:pt x="291" y="1030"/>
                    </a:lnTo>
                    <a:lnTo>
                      <a:pt x="330" y="1043"/>
                    </a:lnTo>
                    <a:lnTo>
                      <a:pt x="372" y="1051"/>
                    </a:lnTo>
                    <a:lnTo>
                      <a:pt x="413" y="1054"/>
                    </a:lnTo>
                    <a:close/>
                  </a:path>
                </a:pathLst>
              </a:custGeom>
              <a:solidFill>
                <a:srgbClr val="E5EFE5"/>
              </a:solidFill>
              <a:ln w="9525">
                <a:noFill/>
                <a:round/>
                <a:headEnd/>
                <a:tailEnd/>
              </a:ln>
            </p:spPr>
            <p:txBody>
              <a:bodyPr/>
              <a:lstStyle/>
              <a:p>
                <a:endParaRPr lang="en-US"/>
              </a:p>
            </p:txBody>
          </p:sp>
          <p:sp>
            <p:nvSpPr>
              <p:cNvPr id="97337" name="Freeform 29"/>
              <p:cNvSpPr>
                <a:spLocks/>
              </p:cNvSpPr>
              <p:nvPr/>
            </p:nvSpPr>
            <p:spPr bwMode="auto">
              <a:xfrm>
                <a:off x="3609" y="2709"/>
                <a:ext cx="817" cy="1039"/>
              </a:xfrm>
              <a:custGeom>
                <a:avLst/>
                <a:gdLst>
                  <a:gd name="T0" fmla="*/ 450 w 817"/>
                  <a:gd name="T1" fmla="*/ 1036 h 1039"/>
                  <a:gd name="T2" fmla="*/ 531 w 817"/>
                  <a:gd name="T3" fmla="*/ 1015 h 1039"/>
                  <a:gd name="T4" fmla="*/ 604 w 817"/>
                  <a:gd name="T5" fmla="*/ 976 h 1039"/>
                  <a:gd name="T6" fmla="*/ 669 w 817"/>
                  <a:gd name="T7" fmla="*/ 921 h 1039"/>
                  <a:gd name="T8" fmla="*/ 723 w 817"/>
                  <a:gd name="T9" fmla="*/ 850 h 1039"/>
                  <a:gd name="T10" fmla="*/ 767 w 817"/>
                  <a:gd name="T11" fmla="*/ 767 h 1039"/>
                  <a:gd name="T12" fmla="*/ 799 w 817"/>
                  <a:gd name="T13" fmla="*/ 675 h 1039"/>
                  <a:gd name="T14" fmla="*/ 814 w 817"/>
                  <a:gd name="T15" fmla="*/ 574 h 1039"/>
                  <a:gd name="T16" fmla="*/ 814 w 817"/>
                  <a:gd name="T17" fmla="*/ 467 h 1039"/>
                  <a:gd name="T18" fmla="*/ 799 w 817"/>
                  <a:gd name="T19" fmla="*/ 366 h 1039"/>
                  <a:gd name="T20" fmla="*/ 767 w 817"/>
                  <a:gd name="T21" fmla="*/ 272 h 1039"/>
                  <a:gd name="T22" fmla="*/ 723 w 817"/>
                  <a:gd name="T23" fmla="*/ 190 h 1039"/>
                  <a:gd name="T24" fmla="*/ 669 w 817"/>
                  <a:gd name="T25" fmla="*/ 119 h 1039"/>
                  <a:gd name="T26" fmla="*/ 604 w 817"/>
                  <a:gd name="T27" fmla="*/ 63 h 1039"/>
                  <a:gd name="T28" fmla="*/ 531 w 817"/>
                  <a:gd name="T29" fmla="*/ 24 h 1039"/>
                  <a:gd name="T30" fmla="*/ 450 w 817"/>
                  <a:gd name="T31" fmla="*/ 3 h 1039"/>
                  <a:gd name="T32" fmla="*/ 367 w 817"/>
                  <a:gd name="T33" fmla="*/ 3 h 1039"/>
                  <a:gd name="T34" fmla="*/ 288 w 817"/>
                  <a:gd name="T35" fmla="*/ 24 h 1039"/>
                  <a:gd name="T36" fmla="*/ 215 w 817"/>
                  <a:gd name="T37" fmla="*/ 63 h 1039"/>
                  <a:gd name="T38" fmla="*/ 149 w 817"/>
                  <a:gd name="T39" fmla="*/ 119 h 1039"/>
                  <a:gd name="T40" fmla="*/ 94 w 817"/>
                  <a:gd name="T41" fmla="*/ 190 h 1039"/>
                  <a:gd name="T42" fmla="*/ 50 w 817"/>
                  <a:gd name="T43" fmla="*/ 272 h 1039"/>
                  <a:gd name="T44" fmla="*/ 19 w 817"/>
                  <a:gd name="T45" fmla="*/ 366 h 1039"/>
                  <a:gd name="T46" fmla="*/ 3 w 817"/>
                  <a:gd name="T47" fmla="*/ 467 h 1039"/>
                  <a:gd name="T48" fmla="*/ 3 w 817"/>
                  <a:gd name="T49" fmla="*/ 574 h 1039"/>
                  <a:gd name="T50" fmla="*/ 19 w 817"/>
                  <a:gd name="T51" fmla="*/ 675 h 1039"/>
                  <a:gd name="T52" fmla="*/ 50 w 817"/>
                  <a:gd name="T53" fmla="*/ 767 h 1039"/>
                  <a:gd name="T54" fmla="*/ 94 w 817"/>
                  <a:gd name="T55" fmla="*/ 850 h 1039"/>
                  <a:gd name="T56" fmla="*/ 149 w 817"/>
                  <a:gd name="T57" fmla="*/ 921 h 1039"/>
                  <a:gd name="T58" fmla="*/ 215 w 817"/>
                  <a:gd name="T59" fmla="*/ 976 h 1039"/>
                  <a:gd name="T60" fmla="*/ 288 w 817"/>
                  <a:gd name="T61" fmla="*/ 1015 h 1039"/>
                  <a:gd name="T62" fmla="*/ 367 w 817"/>
                  <a:gd name="T63" fmla="*/ 1036 h 10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7"/>
                  <a:gd name="T97" fmla="*/ 0 h 1039"/>
                  <a:gd name="T98" fmla="*/ 817 w 817"/>
                  <a:gd name="T99" fmla="*/ 1039 h 10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7" h="1039">
                    <a:moveTo>
                      <a:pt x="409" y="1039"/>
                    </a:moveTo>
                    <a:lnTo>
                      <a:pt x="450" y="1036"/>
                    </a:lnTo>
                    <a:lnTo>
                      <a:pt x="491" y="1028"/>
                    </a:lnTo>
                    <a:lnTo>
                      <a:pt x="531" y="1015"/>
                    </a:lnTo>
                    <a:lnTo>
                      <a:pt x="567" y="998"/>
                    </a:lnTo>
                    <a:lnTo>
                      <a:pt x="604" y="976"/>
                    </a:lnTo>
                    <a:lnTo>
                      <a:pt x="637" y="950"/>
                    </a:lnTo>
                    <a:lnTo>
                      <a:pt x="669" y="921"/>
                    </a:lnTo>
                    <a:lnTo>
                      <a:pt x="697" y="887"/>
                    </a:lnTo>
                    <a:lnTo>
                      <a:pt x="723" y="850"/>
                    </a:lnTo>
                    <a:lnTo>
                      <a:pt x="748" y="810"/>
                    </a:lnTo>
                    <a:lnTo>
                      <a:pt x="767" y="767"/>
                    </a:lnTo>
                    <a:lnTo>
                      <a:pt x="784" y="722"/>
                    </a:lnTo>
                    <a:lnTo>
                      <a:pt x="799" y="675"/>
                    </a:lnTo>
                    <a:lnTo>
                      <a:pt x="809" y="624"/>
                    </a:lnTo>
                    <a:lnTo>
                      <a:pt x="814" y="574"/>
                    </a:lnTo>
                    <a:lnTo>
                      <a:pt x="817" y="520"/>
                    </a:lnTo>
                    <a:lnTo>
                      <a:pt x="814" y="467"/>
                    </a:lnTo>
                    <a:lnTo>
                      <a:pt x="809" y="415"/>
                    </a:lnTo>
                    <a:lnTo>
                      <a:pt x="799" y="366"/>
                    </a:lnTo>
                    <a:lnTo>
                      <a:pt x="784" y="318"/>
                    </a:lnTo>
                    <a:lnTo>
                      <a:pt x="767" y="272"/>
                    </a:lnTo>
                    <a:lnTo>
                      <a:pt x="748" y="229"/>
                    </a:lnTo>
                    <a:lnTo>
                      <a:pt x="723" y="190"/>
                    </a:lnTo>
                    <a:lnTo>
                      <a:pt x="697" y="153"/>
                    </a:lnTo>
                    <a:lnTo>
                      <a:pt x="669" y="119"/>
                    </a:lnTo>
                    <a:lnTo>
                      <a:pt x="637" y="89"/>
                    </a:lnTo>
                    <a:lnTo>
                      <a:pt x="604" y="63"/>
                    </a:lnTo>
                    <a:lnTo>
                      <a:pt x="567" y="41"/>
                    </a:lnTo>
                    <a:lnTo>
                      <a:pt x="531" y="24"/>
                    </a:lnTo>
                    <a:lnTo>
                      <a:pt x="491" y="11"/>
                    </a:lnTo>
                    <a:lnTo>
                      <a:pt x="450" y="3"/>
                    </a:lnTo>
                    <a:lnTo>
                      <a:pt x="409" y="0"/>
                    </a:lnTo>
                    <a:lnTo>
                      <a:pt x="367" y="3"/>
                    </a:lnTo>
                    <a:lnTo>
                      <a:pt x="327" y="11"/>
                    </a:lnTo>
                    <a:lnTo>
                      <a:pt x="288" y="24"/>
                    </a:lnTo>
                    <a:lnTo>
                      <a:pt x="250" y="41"/>
                    </a:lnTo>
                    <a:lnTo>
                      <a:pt x="215" y="63"/>
                    </a:lnTo>
                    <a:lnTo>
                      <a:pt x="181" y="89"/>
                    </a:lnTo>
                    <a:lnTo>
                      <a:pt x="149" y="119"/>
                    </a:lnTo>
                    <a:lnTo>
                      <a:pt x="120" y="153"/>
                    </a:lnTo>
                    <a:lnTo>
                      <a:pt x="94" y="190"/>
                    </a:lnTo>
                    <a:lnTo>
                      <a:pt x="71" y="229"/>
                    </a:lnTo>
                    <a:lnTo>
                      <a:pt x="50" y="272"/>
                    </a:lnTo>
                    <a:lnTo>
                      <a:pt x="33" y="318"/>
                    </a:lnTo>
                    <a:lnTo>
                      <a:pt x="19" y="366"/>
                    </a:lnTo>
                    <a:lnTo>
                      <a:pt x="8" y="415"/>
                    </a:lnTo>
                    <a:lnTo>
                      <a:pt x="3" y="467"/>
                    </a:lnTo>
                    <a:lnTo>
                      <a:pt x="0" y="520"/>
                    </a:lnTo>
                    <a:lnTo>
                      <a:pt x="3" y="574"/>
                    </a:lnTo>
                    <a:lnTo>
                      <a:pt x="8" y="624"/>
                    </a:lnTo>
                    <a:lnTo>
                      <a:pt x="19" y="675"/>
                    </a:lnTo>
                    <a:lnTo>
                      <a:pt x="33" y="722"/>
                    </a:lnTo>
                    <a:lnTo>
                      <a:pt x="50" y="767"/>
                    </a:lnTo>
                    <a:lnTo>
                      <a:pt x="71" y="810"/>
                    </a:lnTo>
                    <a:lnTo>
                      <a:pt x="94" y="850"/>
                    </a:lnTo>
                    <a:lnTo>
                      <a:pt x="120" y="887"/>
                    </a:lnTo>
                    <a:lnTo>
                      <a:pt x="149" y="921"/>
                    </a:lnTo>
                    <a:lnTo>
                      <a:pt x="181" y="950"/>
                    </a:lnTo>
                    <a:lnTo>
                      <a:pt x="215" y="976"/>
                    </a:lnTo>
                    <a:lnTo>
                      <a:pt x="250" y="998"/>
                    </a:lnTo>
                    <a:lnTo>
                      <a:pt x="288" y="1015"/>
                    </a:lnTo>
                    <a:lnTo>
                      <a:pt x="327" y="1028"/>
                    </a:lnTo>
                    <a:lnTo>
                      <a:pt x="367" y="1036"/>
                    </a:lnTo>
                    <a:lnTo>
                      <a:pt x="409" y="1039"/>
                    </a:lnTo>
                    <a:close/>
                  </a:path>
                </a:pathLst>
              </a:custGeom>
              <a:solidFill>
                <a:srgbClr val="E8EFE8"/>
              </a:solidFill>
              <a:ln w="9525">
                <a:noFill/>
                <a:round/>
                <a:headEnd/>
                <a:tailEnd/>
              </a:ln>
            </p:spPr>
            <p:txBody>
              <a:bodyPr/>
              <a:lstStyle/>
              <a:p>
                <a:endParaRPr lang="en-US"/>
              </a:p>
            </p:txBody>
          </p:sp>
          <p:sp>
            <p:nvSpPr>
              <p:cNvPr id="97338" name="Freeform 30"/>
              <p:cNvSpPr>
                <a:spLocks/>
              </p:cNvSpPr>
              <p:nvPr/>
            </p:nvSpPr>
            <p:spPr bwMode="auto">
              <a:xfrm>
                <a:off x="3617" y="2717"/>
                <a:ext cx="804" cy="1023"/>
              </a:xfrm>
              <a:custGeom>
                <a:avLst/>
                <a:gdLst>
                  <a:gd name="T0" fmla="*/ 444 w 804"/>
                  <a:gd name="T1" fmla="*/ 1020 h 1023"/>
                  <a:gd name="T2" fmla="*/ 522 w 804"/>
                  <a:gd name="T3" fmla="*/ 1000 h 1023"/>
                  <a:gd name="T4" fmla="*/ 593 w 804"/>
                  <a:gd name="T5" fmla="*/ 962 h 1023"/>
                  <a:gd name="T6" fmla="*/ 658 w 804"/>
                  <a:gd name="T7" fmla="*/ 906 h 1023"/>
                  <a:gd name="T8" fmla="*/ 713 w 804"/>
                  <a:gd name="T9" fmla="*/ 837 h 1023"/>
                  <a:gd name="T10" fmla="*/ 756 w 804"/>
                  <a:gd name="T11" fmla="*/ 755 h 1023"/>
                  <a:gd name="T12" fmla="*/ 785 w 804"/>
                  <a:gd name="T13" fmla="*/ 664 h 1023"/>
                  <a:gd name="T14" fmla="*/ 801 w 804"/>
                  <a:gd name="T15" fmla="*/ 564 h 1023"/>
                  <a:gd name="T16" fmla="*/ 801 w 804"/>
                  <a:gd name="T17" fmla="*/ 460 h 1023"/>
                  <a:gd name="T18" fmla="*/ 785 w 804"/>
                  <a:gd name="T19" fmla="*/ 360 h 1023"/>
                  <a:gd name="T20" fmla="*/ 756 w 804"/>
                  <a:gd name="T21" fmla="*/ 268 h 1023"/>
                  <a:gd name="T22" fmla="*/ 713 w 804"/>
                  <a:gd name="T23" fmla="*/ 187 h 1023"/>
                  <a:gd name="T24" fmla="*/ 658 w 804"/>
                  <a:gd name="T25" fmla="*/ 117 h 1023"/>
                  <a:gd name="T26" fmla="*/ 593 w 804"/>
                  <a:gd name="T27" fmla="*/ 63 h 1023"/>
                  <a:gd name="T28" fmla="*/ 522 w 804"/>
                  <a:gd name="T29" fmla="*/ 24 h 1023"/>
                  <a:gd name="T30" fmla="*/ 444 w 804"/>
                  <a:gd name="T31" fmla="*/ 3 h 1023"/>
                  <a:gd name="T32" fmla="*/ 360 w 804"/>
                  <a:gd name="T33" fmla="*/ 3 h 1023"/>
                  <a:gd name="T34" fmla="*/ 282 w 804"/>
                  <a:gd name="T35" fmla="*/ 24 h 1023"/>
                  <a:gd name="T36" fmla="*/ 211 w 804"/>
                  <a:gd name="T37" fmla="*/ 63 h 1023"/>
                  <a:gd name="T38" fmla="*/ 146 w 804"/>
                  <a:gd name="T39" fmla="*/ 117 h 1023"/>
                  <a:gd name="T40" fmla="*/ 91 w 804"/>
                  <a:gd name="T41" fmla="*/ 187 h 1023"/>
                  <a:gd name="T42" fmla="*/ 48 w 804"/>
                  <a:gd name="T43" fmla="*/ 268 h 1023"/>
                  <a:gd name="T44" fmla="*/ 18 w 804"/>
                  <a:gd name="T45" fmla="*/ 360 h 1023"/>
                  <a:gd name="T46" fmla="*/ 3 w 804"/>
                  <a:gd name="T47" fmla="*/ 460 h 1023"/>
                  <a:gd name="T48" fmla="*/ 3 w 804"/>
                  <a:gd name="T49" fmla="*/ 564 h 1023"/>
                  <a:gd name="T50" fmla="*/ 18 w 804"/>
                  <a:gd name="T51" fmla="*/ 664 h 1023"/>
                  <a:gd name="T52" fmla="*/ 48 w 804"/>
                  <a:gd name="T53" fmla="*/ 755 h 1023"/>
                  <a:gd name="T54" fmla="*/ 91 w 804"/>
                  <a:gd name="T55" fmla="*/ 837 h 1023"/>
                  <a:gd name="T56" fmla="*/ 146 w 804"/>
                  <a:gd name="T57" fmla="*/ 906 h 1023"/>
                  <a:gd name="T58" fmla="*/ 211 w 804"/>
                  <a:gd name="T59" fmla="*/ 962 h 1023"/>
                  <a:gd name="T60" fmla="*/ 282 w 804"/>
                  <a:gd name="T61" fmla="*/ 1000 h 1023"/>
                  <a:gd name="T62" fmla="*/ 360 w 804"/>
                  <a:gd name="T63" fmla="*/ 1020 h 10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1023"/>
                  <a:gd name="T98" fmla="*/ 804 w 804"/>
                  <a:gd name="T99" fmla="*/ 1023 h 10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1023">
                    <a:moveTo>
                      <a:pt x="402" y="1023"/>
                    </a:moveTo>
                    <a:lnTo>
                      <a:pt x="444" y="1020"/>
                    </a:lnTo>
                    <a:lnTo>
                      <a:pt x="483" y="1013"/>
                    </a:lnTo>
                    <a:lnTo>
                      <a:pt x="522" y="1000"/>
                    </a:lnTo>
                    <a:lnTo>
                      <a:pt x="558" y="983"/>
                    </a:lnTo>
                    <a:lnTo>
                      <a:pt x="593" y="962"/>
                    </a:lnTo>
                    <a:lnTo>
                      <a:pt x="627" y="936"/>
                    </a:lnTo>
                    <a:lnTo>
                      <a:pt x="658" y="906"/>
                    </a:lnTo>
                    <a:lnTo>
                      <a:pt x="687" y="874"/>
                    </a:lnTo>
                    <a:lnTo>
                      <a:pt x="713" y="837"/>
                    </a:lnTo>
                    <a:lnTo>
                      <a:pt x="735" y="798"/>
                    </a:lnTo>
                    <a:lnTo>
                      <a:pt x="756" y="755"/>
                    </a:lnTo>
                    <a:lnTo>
                      <a:pt x="772" y="711"/>
                    </a:lnTo>
                    <a:lnTo>
                      <a:pt x="785" y="664"/>
                    </a:lnTo>
                    <a:lnTo>
                      <a:pt x="796" y="615"/>
                    </a:lnTo>
                    <a:lnTo>
                      <a:pt x="801" y="564"/>
                    </a:lnTo>
                    <a:lnTo>
                      <a:pt x="804" y="512"/>
                    </a:lnTo>
                    <a:lnTo>
                      <a:pt x="801" y="460"/>
                    </a:lnTo>
                    <a:lnTo>
                      <a:pt x="796" y="410"/>
                    </a:lnTo>
                    <a:lnTo>
                      <a:pt x="785" y="360"/>
                    </a:lnTo>
                    <a:lnTo>
                      <a:pt x="772" y="313"/>
                    </a:lnTo>
                    <a:lnTo>
                      <a:pt x="756" y="268"/>
                    </a:lnTo>
                    <a:lnTo>
                      <a:pt x="735" y="226"/>
                    </a:lnTo>
                    <a:lnTo>
                      <a:pt x="713" y="187"/>
                    </a:lnTo>
                    <a:lnTo>
                      <a:pt x="687" y="151"/>
                    </a:lnTo>
                    <a:lnTo>
                      <a:pt x="658" y="117"/>
                    </a:lnTo>
                    <a:lnTo>
                      <a:pt x="627" y="87"/>
                    </a:lnTo>
                    <a:lnTo>
                      <a:pt x="593" y="63"/>
                    </a:lnTo>
                    <a:lnTo>
                      <a:pt x="558" y="41"/>
                    </a:lnTo>
                    <a:lnTo>
                      <a:pt x="522" y="24"/>
                    </a:lnTo>
                    <a:lnTo>
                      <a:pt x="483" y="11"/>
                    </a:lnTo>
                    <a:lnTo>
                      <a:pt x="444" y="3"/>
                    </a:lnTo>
                    <a:lnTo>
                      <a:pt x="402" y="0"/>
                    </a:lnTo>
                    <a:lnTo>
                      <a:pt x="360" y="3"/>
                    </a:lnTo>
                    <a:lnTo>
                      <a:pt x="321" y="11"/>
                    </a:lnTo>
                    <a:lnTo>
                      <a:pt x="282" y="24"/>
                    </a:lnTo>
                    <a:lnTo>
                      <a:pt x="246" y="41"/>
                    </a:lnTo>
                    <a:lnTo>
                      <a:pt x="211" y="63"/>
                    </a:lnTo>
                    <a:lnTo>
                      <a:pt x="177" y="87"/>
                    </a:lnTo>
                    <a:lnTo>
                      <a:pt x="146" y="117"/>
                    </a:lnTo>
                    <a:lnTo>
                      <a:pt x="117" y="151"/>
                    </a:lnTo>
                    <a:lnTo>
                      <a:pt x="91" y="187"/>
                    </a:lnTo>
                    <a:lnTo>
                      <a:pt x="69" y="226"/>
                    </a:lnTo>
                    <a:lnTo>
                      <a:pt x="48" y="268"/>
                    </a:lnTo>
                    <a:lnTo>
                      <a:pt x="31" y="313"/>
                    </a:lnTo>
                    <a:lnTo>
                      <a:pt x="18" y="360"/>
                    </a:lnTo>
                    <a:lnTo>
                      <a:pt x="8" y="410"/>
                    </a:lnTo>
                    <a:lnTo>
                      <a:pt x="3" y="460"/>
                    </a:lnTo>
                    <a:lnTo>
                      <a:pt x="0" y="512"/>
                    </a:lnTo>
                    <a:lnTo>
                      <a:pt x="3" y="564"/>
                    </a:lnTo>
                    <a:lnTo>
                      <a:pt x="8" y="615"/>
                    </a:lnTo>
                    <a:lnTo>
                      <a:pt x="18" y="664"/>
                    </a:lnTo>
                    <a:lnTo>
                      <a:pt x="31" y="711"/>
                    </a:lnTo>
                    <a:lnTo>
                      <a:pt x="48" y="755"/>
                    </a:lnTo>
                    <a:lnTo>
                      <a:pt x="69" y="798"/>
                    </a:lnTo>
                    <a:lnTo>
                      <a:pt x="91" y="837"/>
                    </a:lnTo>
                    <a:lnTo>
                      <a:pt x="117" y="874"/>
                    </a:lnTo>
                    <a:lnTo>
                      <a:pt x="146" y="906"/>
                    </a:lnTo>
                    <a:lnTo>
                      <a:pt x="177" y="936"/>
                    </a:lnTo>
                    <a:lnTo>
                      <a:pt x="211" y="962"/>
                    </a:lnTo>
                    <a:lnTo>
                      <a:pt x="246" y="983"/>
                    </a:lnTo>
                    <a:lnTo>
                      <a:pt x="282" y="1000"/>
                    </a:lnTo>
                    <a:lnTo>
                      <a:pt x="321" y="1013"/>
                    </a:lnTo>
                    <a:lnTo>
                      <a:pt x="360" y="1020"/>
                    </a:lnTo>
                    <a:lnTo>
                      <a:pt x="402" y="1023"/>
                    </a:lnTo>
                    <a:close/>
                  </a:path>
                </a:pathLst>
              </a:custGeom>
              <a:solidFill>
                <a:srgbClr val="EDF4ED"/>
              </a:solidFill>
              <a:ln w="9525">
                <a:noFill/>
                <a:round/>
                <a:headEnd/>
                <a:tailEnd/>
              </a:ln>
            </p:spPr>
            <p:txBody>
              <a:bodyPr/>
              <a:lstStyle/>
              <a:p>
                <a:endParaRPr lang="en-US"/>
              </a:p>
            </p:txBody>
          </p:sp>
          <p:sp>
            <p:nvSpPr>
              <p:cNvPr id="97339" name="Freeform 31"/>
              <p:cNvSpPr>
                <a:spLocks/>
              </p:cNvSpPr>
              <p:nvPr/>
            </p:nvSpPr>
            <p:spPr bwMode="auto">
              <a:xfrm>
                <a:off x="3625" y="2726"/>
                <a:ext cx="790" cy="1006"/>
              </a:xfrm>
              <a:custGeom>
                <a:avLst/>
                <a:gdLst>
                  <a:gd name="T0" fmla="*/ 436 w 790"/>
                  <a:gd name="T1" fmla="*/ 1004 h 1006"/>
                  <a:gd name="T2" fmla="*/ 512 w 790"/>
                  <a:gd name="T3" fmla="*/ 984 h 1006"/>
                  <a:gd name="T4" fmla="*/ 584 w 790"/>
                  <a:gd name="T5" fmla="*/ 945 h 1006"/>
                  <a:gd name="T6" fmla="*/ 646 w 790"/>
                  <a:gd name="T7" fmla="*/ 892 h 1006"/>
                  <a:gd name="T8" fmla="*/ 701 w 790"/>
                  <a:gd name="T9" fmla="*/ 823 h 1006"/>
                  <a:gd name="T10" fmla="*/ 742 w 790"/>
                  <a:gd name="T11" fmla="*/ 744 h 1006"/>
                  <a:gd name="T12" fmla="*/ 772 w 790"/>
                  <a:gd name="T13" fmla="*/ 653 h 1006"/>
                  <a:gd name="T14" fmla="*/ 788 w 790"/>
                  <a:gd name="T15" fmla="*/ 555 h 1006"/>
                  <a:gd name="T16" fmla="*/ 788 w 790"/>
                  <a:gd name="T17" fmla="*/ 451 h 1006"/>
                  <a:gd name="T18" fmla="*/ 772 w 790"/>
                  <a:gd name="T19" fmla="*/ 354 h 1006"/>
                  <a:gd name="T20" fmla="*/ 742 w 790"/>
                  <a:gd name="T21" fmla="*/ 263 h 1006"/>
                  <a:gd name="T22" fmla="*/ 701 w 790"/>
                  <a:gd name="T23" fmla="*/ 184 h 1006"/>
                  <a:gd name="T24" fmla="*/ 646 w 790"/>
                  <a:gd name="T25" fmla="*/ 115 h 1006"/>
                  <a:gd name="T26" fmla="*/ 584 w 790"/>
                  <a:gd name="T27" fmla="*/ 61 h 1006"/>
                  <a:gd name="T28" fmla="*/ 512 w 790"/>
                  <a:gd name="T29" fmla="*/ 22 h 1006"/>
                  <a:gd name="T30" fmla="*/ 436 w 790"/>
                  <a:gd name="T31" fmla="*/ 3 h 1006"/>
                  <a:gd name="T32" fmla="*/ 355 w 790"/>
                  <a:gd name="T33" fmla="*/ 3 h 1006"/>
                  <a:gd name="T34" fmla="*/ 278 w 790"/>
                  <a:gd name="T35" fmla="*/ 22 h 1006"/>
                  <a:gd name="T36" fmla="*/ 207 w 790"/>
                  <a:gd name="T37" fmla="*/ 61 h 1006"/>
                  <a:gd name="T38" fmla="*/ 144 w 790"/>
                  <a:gd name="T39" fmla="*/ 115 h 1006"/>
                  <a:gd name="T40" fmla="*/ 90 w 790"/>
                  <a:gd name="T41" fmla="*/ 184 h 1006"/>
                  <a:gd name="T42" fmla="*/ 48 w 790"/>
                  <a:gd name="T43" fmla="*/ 263 h 1006"/>
                  <a:gd name="T44" fmla="*/ 18 w 790"/>
                  <a:gd name="T45" fmla="*/ 354 h 1006"/>
                  <a:gd name="T46" fmla="*/ 3 w 790"/>
                  <a:gd name="T47" fmla="*/ 451 h 1006"/>
                  <a:gd name="T48" fmla="*/ 3 w 790"/>
                  <a:gd name="T49" fmla="*/ 555 h 1006"/>
                  <a:gd name="T50" fmla="*/ 18 w 790"/>
                  <a:gd name="T51" fmla="*/ 653 h 1006"/>
                  <a:gd name="T52" fmla="*/ 48 w 790"/>
                  <a:gd name="T53" fmla="*/ 744 h 1006"/>
                  <a:gd name="T54" fmla="*/ 90 w 790"/>
                  <a:gd name="T55" fmla="*/ 823 h 1006"/>
                  <a:gd name="T56" fmla="*/ 144 w 790"/>
                  <a:gd name="T57" fmla="*/ 892 h 1006"/>
                  <a:gd name="T58" fmla="*/ 207 w 790"/>
                  <a:gd name="T59" fmla="*/ 945 h 1006"/>
                  <a:gd name="T60" fmla="*/ 278 w 790"/>
                  <a:gd name="T61" fmla="*/ 984 h 1006"/>
                  <a:gd name="T62" fmla="*/ 355 w 790"/>
                  <a:gd name="T63" fmla="*/ 1004 h 10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0"/>
                  <a:gd name="T97" fmla="*/ 0 h 1006"/>
                  <a:gd name="T98" fmla="*/ 790 w 790"/>
                  <a:gd name="T99" fmla="*/ 1006 h 10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0" h="1006">
                    <a:moveTo>
                      <a:pt x="395" y="1006"/>
                    </a:moveTo>
                    <a:lnTo>
                      <a:pt x="436" y="1004"/>
                    </a:lnTo>
                    <a:lnTo>
                      <a:pt x="475" y="996"/>
                    </a:lnTo>
                    <a:lnTo>
                      <a:pt x="512" y="984"/>
                    </a:lnTo>
                    <a:lnTo>
                      <a:pt x="549" y="967"/>
                    </a:lnTo>
                    <a:lnTo>
                      <a:pt x="584" y="945"/>
                    </a:lnTo>
                    <a:lnTo>
                      <a:pt x="616" y="920"/>
                    </a:lnTo>
                    <a:lnTo>
                      <a:pt x="646" y="892"/>
                    </a:lnTo>
                    <a:lnTo>
                      <a:pt x="675" y="859"/>
                    </a:lnTo>
                    <a:lnTo>
                      <a:pt x="701" y="823"/>
                    </a:lnTo>
                    <a:lnTo>
                      <a:pt x="723" y="784"/>
                    </a:lnTo>
                    <a:lnTo>
                      <a:pt x="742" y="744"/>
                    </a:lnTo>
                    <a:lnTo>
                      <a:pt x="759" y="699"/>
                    </a:lnTo>
                    <a:lnTo>
                      <a:pt x="772" y="653"/>
                    </a:lnTo>
                    <a:lnTo>
                      <a:pt x="783" y="605"/>
                    </a:lnTo>
                    <a:lnTo>
                      <a:pt x="788" y="555"/>
                    </a:lnTo>
                    <a:lnTo>
                      <a:pt x="790" y="503"/>
                    </a:lnTo>
                    <a:lnTo>
                      <a:pt x="788" y="451"/>
                    </a:lnTo>
                    <a:lnTo>
                      <a:pt x="783" y="402"/>
                    </a:lnTo>
                    <a:lnTo>
                      <a:pt x="772" y="354"/>
                    </a:lnTo>
                    <a:lnTo>
                      <a:pt x="759" y="307"/>
                    </a:lnTo>
                    <a:lnTo>
                      <a:pt x="742" y="263"/>
                    </a:lnTo>
                    <a:lnTo>
                      <a:pt x="723" y="223"/>
                    </a:lnTo>
                    <a:lnTo>
                      <a:pt x="701" y="184"/>
                    </a:lnTo>
                    <a:lnTo>
                      <a:pt x="675" y="147"/>
                    </a:lnTo>
                    <a:lnTo>
                      <a:pt x="646" y="115"/>
                    </a:lnTo>
                    <a:lnTo>
                      <a:pt x="616" y="86"/>
                    </a:lnTo>
                    <a:lnTo>
                      <a:pt x="584" y="61"/>
                    </a:lnTo>
                    <a:lnTo>
                      <a:pt x="549" y="39"/>
                    </a:lnTo>
                    <a:lnTo>
                      <a:pt x="512" y="22"/>
                    </a:lnTo>
                    <a:lnTo>
                      <a:pt x="475" y="11"/>
                    </a:lnTo>
                    <a:lnTo>
                      <a:pt x="436" y="3"/>
                    </a:lnTo>
                    <a:lnTo>
                      <a:pt x="395" y="0"/>
                    </a:lnTo>
                    <a:lnTo>
                      <a:pt x="355" y="3"/>
                    </a:lnTo>
                    <a:lnTo>
                      <a:pt x="316" y="11"/>
                    </a:lnTo>
                    <a:lnTo>
                      <a:pt x="278" y="22"/>
                    </a:lnTo>
                    <a:lnTo>
                      <a:pt x="242" y="39"/>
                    </a:lnTo>
                    <a:lnTo>
                      <a:pt x="207" y="61"/>
                    </a:lnTo>
                    <a:lnTo>
                      <a:pt x="174" y="86"/>
                    </a:lnTo>
                    <a:lnTo>
                      <a:pt x="144" y="115"/>
                    </a:lnTo>
                    <a:lnTo>
                      <a:pt x="116" y="147"/>
                    </a:lnTo>
                    <a:lnTo>
                      <a:pt x="90" y="184"/>
                    </a:lnTo>
                    <a:lnTo>
                      <a:pt x="68" y="223"/>
                    </a:lnTo>
                    <a:lnTo>
                      <a:pt x="48" y="263"/>
                    </a:lnTo>
                    <a:lnTo>
                      <a:pt x="31" y="307"/>
                    </a:lnTo>
                    <a:lnTo>
                      <a:pt x="18" y="354"/>
                    </a:lnTo>
                    <a:lnTo>
                      <a:pt x="8" y="402"/>
                    </a:lnTo>
                    <a:lnTo>
                      <a:pt x="3" y="451"/>
                    </a:lnTo>
                    <a:lnTo>
                      <a:pt x="0" y="503"/>
                    </a:lnTo>
                    <a:lnTo>
                      <a:pt x="3" y="555"/>
                    </a:lnTo>
                    <a:lnTo>
                      <a:pt x="8" y="605"/>
                    </a:lnTo>
                    <a:lnTo>
                      <a:pt x="18" y="653"/>
                    </a:lnTo>
                    <a:lnTo>
                      <a:pt x="31" y="699"/>
                    </a:lnTo>
                    <a:lnTo>
                      <a:pt x="48" y="744"/>
                    </a:lnTo>
                    <a:lnTo>
                      <a:pt x="68" y="784"/>
                    </a:lnTo>
                    <a:lnTo>
                      <a:pt x="90" y="823"/>
                    </a:lnTo>
                    <a:lnTo>
                      <a:pt x="116" y="859"/>
                    </a:lnTo>
                    <a:lnTo>
                      <a:pt x="144" y="892"/>
                    </a:lnTo>
                    <a:lnTo>
                      <a:pt x="174" y="920"/>
                    </a:lnTo>
                    <a:lnTo>
                      <a:pt x="207" y="945"/>
                    </a:lnTo>
                    <a:lnTo>
                      <a:pt x="242" y="967"/>
                    </a:lnTo>
                    <a:lnTo>
                      <a:pt x="278" y="984"/>
                    </a:lnTo>
                    <a:lnTo>
                      <a:pt x="316" y="996"/>
                    </a:lnTo>
                    <a:lnTo>
                      <a:pt x="355" y="1004"/>
                    </a:lnTo>
                    <a:lnTo>
                      <a:pt x="395" y="1006"/>
                    </a:lnTo>
                    <a:close/>
                  </a:path>
                </a:pathLst>
              </a:custGeom>
              <a:solidFill>
                <a:srgbClr val="EFF7EF"/>
              </a:solidFill>
              <a:ln w="9525">
                <a:noFill/>
                <a:round/>
                <a:headEnd/>
                <a:tailEnd/>
              </a:ln>
            </p:spPr>
            <p:txBody>
              <a:bodyPr/>
              <a:lstStyle/>
              <a:p>
                <a:endParaRPr lang="en-US"/>
              </a:p>
            </p:txBody>
          </p:sp>
          <p:sp>
            <p:nvSpPr>
              <p:cNvPr id="97340" name="Freeform 32"/>
              <p:cNvSpPr>
                <a:spLocks/>
              </p:cNvSpPr>
              <p:nvPr/>
            </p:nvSpPr>
            <p:spPr bwMode="auto">
              <a:xfrm>
                <a:off x="3631" y="2734"/>
                <a:ext cx="779" cy="990"/>
              </a:xfrm>
              <a:custGeom>
                <a:avLst/>
                <a:gdLst>
                  <a:gd name="T0" fmla="*/ 431 w 779"/>
                  <a:gd name="T1" fmla="*/ 988 h 990"/>
                  <a:gd name="T2" fmla="*/ 506 w 779"/>
                  <a:gd name="T3" fmla="*/ 968 h 990"/>
                  <a:gd name="T4" fmla="*/ 575 w 779"/>
                  <a:gd name="T5" fmla="*/ 931 h 990"/>
                  <a:gd name="T6" fmla="*/ 638 w 779"/>
                  <a:gd name="T7" fmla="*/ 877 h 990"/>
                  <a:gd name="T8" fmla="*/ 691 w 779"/>
                  <a:gd name="T9" fmla="*/ 811 h 990"/>
                  <a:gd name="T10" fmla="*/ 732 w 779"/>
                  <a:gd name="T11" fmla="*/ 732 h 990"/>
                  <a:gd name="T12" fmla="*/ 762 w 779"/>
                  <a:gd name="T13" fmla="*/ 643 h 990"/>
                  <a:gd name="T14" fmla="*/ 777 w 779"/>
                  <a:gd name="T15" fmla="*/ 546 h 990"/>
                  <a:gd name="T16" fmla="*/ 777 w 779"/>
                  <a:gd name="T17" fmla="*/ 445 h 990"/>
                  <a:gd name="T18" fmla="*/ 762 w 779"/>
                  <a:gd name="T19" fmla="*/ 348 h 990"/>
                  <a:gd name="T20" fmla="*/ 732 w 779"/>
                  <a:gd name="T21" fmla="*/ 260 h 990"/>
                  <a:gd name="T22" fmla="*/ 691 w 779"/>
                  <a:gd name="T23" fmla="*/ 181 h 990"/>
                  <a:gd name="T24" fmla="*/ 638 w 779"/>
                  <a:gd name="T25" fmla="*/ 113 h 990"/>
                  <a:gd name="T26" fmla="*/ 575 w 779"/>
                  <a:gd name="T27" fmla="*/ 60 h 990"/>
                  <a:gd name="T28" fmla="*/ 506 w 779"/>
                  <a:gd name="T29" fmla="*/ 22 h 990"/>
                  <a:gd name="T30" fmla="*/ 431 w 779"/>
                  <a:gd name="T31" fmla="*/ 3 h 990"/>
                  <a:gd name="T32" fmla="*/ 350 w 779"/>
                  <a:gd name="T33" fmla="*/ 3 h 990"/>
                  <a:gd name="T34" fmla="*/ 275 w 779"/>
                  <a:gd name="T35" fmla="*/ 22 h 990"/>
                  <a:gd name="T36" fmla="*/ 205 w 779"/>
                  <a:gd name="T37" fmla="*/ 60 h 990"/>
                  <a:gd name="T38" fmla="*/ 142 w 779"/>
                  <a:gd name="T39" fmla="*/ 113 h 990"/>
                  <a:gd name="T40" fmla="*/ 89 w 779"/>
                  <a:gd name="T41" fmla="*/ 181 h 990"/>
                  <a:gd name="T42" fmla="*/ 47 w 779"/>
                  <a:gd name="T43" fmla="*/ 260 h 990"/>
                  <a:gd name="T44" fmla="*/ 17 w 779"/>
                  <a:gd name="T45" fmla="*/ 348 h 990"/>
                  <a:gd name="T46" fmla="*/ 3 w 779"/>
                  <a:gd name="T47" fmla="*/ 445 h 990"/>
                  <a:gd name="T48" fmla="*/ 3 w 779"/>
                  <a:gd name="T49" fmla="*/ 546 h 990"/>
                  <a:gd name="T50" fmla="*/ 17 w 779"/>
                  <a:gd name="T51" fmla="*/ 643 h 990"/>
                  <a:gd name="T52" fmla="*/ 47 w 779"/>
                  <a:gd name="T53" fmla="*/ 732 h 990"/>
                  <a:gd name="T54" fmla="*/ 89 w 779"/>
                  <a:gd name="T55" fmla="*/ 811 h 990"/>
                  <a:gd name="T56" fmla="*/ 142 w 779"/>
                  <a:gd name="T57" fmla="*/ 877 h 990"/>
                  <a:gd name="T58" fmla="*/ 205 w 779"/>
                  <a:gd name="T59" fmla="*/ 931 h 990"/>
                  <a:gd name="T60" fmla="*/ 275 w 779"/>
                  <a:gd name="T61" fmla="*/ 968 h 990"/>
                  <a:gd name="T62" fmla="*/ 350 w 779"/>
                  <a:gd name="T63" fmla="*/ 988 h 9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9"/>
                  <a:gd name="T97" fmla="*/ 0 h 990"/>
                  <a:gd name="T98" fmla="*/ 779 w 779"/>
                  <a:gd name="T99" fmla="*/ 990 h 9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9" h="990">
                    <a:moveTo>
                      <a:pt x="391" y="990"/>
                    </a:moveTo>
                    <a:lnTo>
                      <a:pt x="431" y="988"/>
                    </a:lnTo>
                    <a:lnTo>
                      <a:pt x="469" y="980"/>
                    </a:lnTo>
                    <a:lnTo>
                      <a:pt x="506" y="968"/>
                    </a:lnTo>
                    <a:lnTo>
                      <a:pt x="541" y="951"/>
                    </a:lnTo>
                    <a:lnTo>
                      <a:pt x="575" y="931"/>
                    </a:lnTo>
                    <a:lnTo>
                      <a:pt x="608" y="906"/>
                    </a:lnTo>
                    <a:lnTo>
                      <a:pt x="638" y="877"/>
                    </a:lnTo>
                    <a:lnTo>
                      <a:pt x="665" y="846"/>
                    </a:lnTo>
                    <a:lnTo>
                      <a:pt x="691" y="811"/>
                    </a:lnTo>
                    <a:lnTo>
                      <a:pt x="713" y="772"/>
                    </a:lnTo>
                    <a:lnTo>
                      <a:pt x="732" y="732"/>
                    </a:lnTo>
                    <a:lnTo>
                      <a:pt x="748" y="689"/>
                    </a:lnTo>
                    <a:lnTo>
                      <a:pt x="762" y="643"/>
                    </a:lnTo>
                    <a:lnTo>
                      <a:pt x="771" y="595"/>
                    </a:lnTo>
                    <a:lnTo>
                      <a:pt x="777" y="546"/>
                    </a:lnTo>
                    <a:lnTo>
                      <a:pt x="779" y="495"/>
                    </a:lnTo>
                    <a:lnTo>
                      <a:pt x="777" y="445"/>
                    </a:lnTo>
                    <a:lnTo>
                      <a:pt x="771" y="395"/>
                    </a:lnTo>
                    <a:lnTo>
                      <a:pt x="762" y="348"/>
                    </a:lnTo>
                    <a:lnTo>
                      <a:pt x="748" y="303"/>
                    </a:lnTo>
                    <a:lnTo>
                      <a:pt x="732" y="260"/>
                    </a:lnTo>
                    <a:lnTo>
                      <a:pt x="713" y="218"/>
                    </a:lnTo>
                    <a:lnTo>
                      <a:pt x="691" y="181"/>
                    </a:lnTo>
                    <a:lnTo>
                      <a:pt x="665" y="146"/>
                    </a:lnTo>
                    <a:lnTo>
                      <a:pt x="638" y="113"/>
                    </a:lnTo>
                    <a:lnTo>
                      <a:pt x="608" y="85"/>
                    </a:lnTo>
                    <a:lnTo>
                      <a:pt x="575" y="60"/>
                    </a:lnTo>
                    <a:lnTo>
                      <a:pt x="541" y="39"/>
                    </a:lnTo>
                    <a:lnTo>
                      <a:pt x="506" y="22"/>
                    </a:lnTo>
                    <a:lnTo>
                      <a:pt x="469" y="11"/>
                    </a:lnTo>
                    <a:lnTo>
                      <a:pt x="431" y="3"/>
                    </a:lnTo>
                    <a:lnTo>
                      <a:pt x="391" y="0"/>
                    </a:lnTo>
                    <a:lnTo>
                      <a:pt x="350" y="3"/>
                    </a:lnTo>
                    <a:lnTo>
                      <a:pt x="311" y="11"/>
                    </a:lnTo>
                    <a:lnTo>
                      <a:pt x="275" y="22"/>
                    </a:lnTo>
                    <a:lnTo>
                      <a:pt x="238" y="39"/>
                    </a:lnTo>
                    <a:lnTo>
                      <a:pt x="205" y="60"/>
                    </a:lnTo>
                    <a:lnTo>
                      <a:pt x="172" y="85"/>
                    </a:lnTo>
                    <a:lnTo>
                      <a:pt x="142" y="113"/>
                    </a:lnTo>
                    <a:lnTo>
                      <a:pt x="115" y="146"/>
                    </a:lnTo>
                    <a:lnTo>
                      <a:pt x="89" y="181"/>
                    </a:lnTo>
                    <a:lnTo>
                      <a:pt x="67" y="218"/>
                    </a:lnTo>
                    <a:lnTo>
                      <a:pt x="47" y="260"/>
                    </a:lnTo>
                    <a:lnTo>
                      <a:pt x="32" y="303"/>
                    </a:lnTo>
                    <a:lnTo>
                      <a:pt x="17" y="348"/>
                    </a:lnTo>
                    <a:lnTo>
                      <a:pt x="8" y="395"/>
                    </a:lnTo>
                    <a:lnTo>
                      <a:pt x="3" y="445"/>
                    </a:lnTo>
                    <a:lnTo>
                      <a:pt x="0" y="495"/>
                    </a:lnTo>
                    <a:lnTo>
                      <a:pt x="3" y="546"/>
                    </a:lnTo>
                    <a:lnTo>
                      <a:pt x="8" y="595"/>
                    </a:lnTo>
                    <a:lnTo>
                      <a:pt x="17" y="643"/>
                    </a:lnTo>
                    <a:lnTo>
                      <a:pt x="32" y="689"/>
                    </a:lnTo>
                    <a:lnTo>
                      <a:pt x="47" y="732"/>
                    </a:lnTo>
                    <a:lnTo>
                      <a:pt x="67" y="772"/>
                    </a:lnTo>
                    <a:lnTo>
                      <a:pt x="89" y="811"/>
                    </a:lnTo>
                    <a:lnTo>
                      <a:pt x="115" y="846"/>
                    </a:lnTo>
                    <a:lnTo>
                      <a:pt x="142" y="877"/>
                    </a:lnTo>
                    <a:lnTo>
                      <a:pt x="172" y="906"/>
                    </a:lnTo>
                    <a:lnTo>
                      <a:pt x="205" y="931"/>
                    </a:lnTo>
                    <a:lnTo>
                      <a:pt x="238" y="951"/>
                    </a:lnTo>
                    <a:lnTo>
                      <a:pt x="275" y="968"/>
                    </a:lnTo>
                    <a:lnTo>
                      <a:pt x="311" y="980"/>
                    </a:lnTo>
                    <a:lnTo>
                      <a:pt x="350" y="988"/>
                    </a:lnTo>
                    <a:lnTo>
                      <a:pt x="391" y="990"/>
                    </a:lnTo>
                    <a:close/>
                  </a:path>
                </a:pathLst>
              </a:custGeom>
              <a:solidFill>
                <a:srgbClr val="F2F7F2"/>
              </a:solidFill>
              <a:ln w="9525">
                <a:noFill/>
                <a:round/>
                <a:headEnd/>
                <a:tailEnd/>
              </a:ln>
            </p:spPr>
            <p:txBody>
              <a:bodyPr/>
              <a:lstStyle/>
              <a:p>
                <a:endParaRPr lang="en-US"/>
              </a:p>
            </p:txBody>
          </p:sp>
          <p:sp>
            <p:nvSpPr>
              <p:cNvPr id="97341" name="Freeform 33"/>
              <p:cNvSpPr>
                <a:spLocks/>
              </p:cNvSpPr>
              <p:nvPr/>
            </p:nvSpPr>
            <p:spPr bwMode="auto">
              <a:xfrm>
                <a:off x="3639" y="2742"/>
                <a:ext cx="766" cy="976"/>
              </a:xfrm>
              <a:custGeom>
                <a:avLst/>
                <a:gdLst>
                  <a:gd name="T0" fmla="*/ 422 w 766"/>
                  <a:gd name="T1" fmla="*/ 973 h 976"/>
                  <a:gd name="T2" fmla="*/ 497 w 766"/>
                  <a:gd name="T3" fmla="*/ 954 h 976"/>
                  <a:gd name="T4" fmla="*/ 566 w 766"/>
                  <a:gd name="T5" fmla="*/ 917 h 976"/>
                  <a:gd name="T6" fmla="*/ 627 w 766"/>
                  <a:gd name="T7" fmla="*/ 864 h 976"/>
                  <a:gd name="T8" fmla="*/ 679 w 766"/>
                  <a:gd name="T9" fmla="*/ 798 h 976"/>
                  <a:gd name="T10" fmla="*/ 719 w 766"/>
                  <a:gd name="T11" fmla="*/ 720 h 976"/>
                  <a:gd name="T12" fmla="*/ 749 w 766"/>
                  <a:gd name="T13" fmla="*/ 633 h 976"/>
                  <a:gd name="T14" fmla="*/ 763 w 766"/>
                  <a:gd name="T15" fmla="*/ 537 h 976"/>
                  <a:gd name="T16" fmla="*/ 763 w 766"/>
                  <a:gd name="T17" fmla="*/ 438 h 976"/>
                  <a:gd name="T18" fmla="*/ 749 w 766"/>
                  <a:gd name="T19" fmla="*/ 343 h 976"/>
                  <a:gd name="T20" fmla="*/ 719 w 766"/>
                  <a:gd name="T21" fmla="*/ 255 h 976"/>
                  <a:gd name="T22" fmla="*/ 679 w 766"/>
                  <a:gd name="T23" fmla="*/ 178 h 976"/>
                  <a:gd name="T24" fmla="*/ 627 w 766"/>
                  <a:gd name="T25" fmla="*/ 112 h 976"/>
                  <a:gd name="T26" fmla="*/ 566 w 766"/>
                  <a:gd name="T27" fmla="*/ 58 h 976"/>
                  <a:gd name="T28" fmla="*/ 497 w 766"/>
                  <a:gd name="T29" fmla="*/ 22 h 976"/>
                  <a:gd name="T30" fmla="*/ 422 w 766"/>
                  <a:gd name="T31" fmla="*/ 3 h 976"/>
                  <a:gd name="T32" fmla="*/ 344 w 766"/>
                  <a:gd name="T33" fmla="*/ 3 h 976"/>
                  <a:gd name="T34" fmla="*/ 269 w 766"/>
                  <a:gd name="T35" fmla="*/ 22 h 976"/>
                  <a:gd name="T36" fmla="*/ 200 w 766"/>
                  <a:gd name="T37" fmla="*/ 58 h 976"/>
                  <a:gd name="T38" fmla="*/ 139 w 766"/>
                  <a:gd name="T39" fmla="*/ 112 h 976"/>
                  <a:gd name="T40" fmla="*/ 87 w 766"/>
                  <a:gd name="T41" fmla="*/ 178 h 976"/>
                  <a:gd name="T42" fmla="*/ 47 w 766"/>
                  <a:gd name="T43" fmla="*/ 255 h 976"/>
                  <a:gd name="T44" fmla="*/ 17 w 766"/>
                  <a:gd name="T45" fmla="*/ 343 h 976"/>
                  <a:gd name="T46" fmla="*/ 3 w 766"/>
                  <a:gd name="T47" fmla="*/ 438 h 976"/>
                  <a:gd name="T48" fmla="*/ 3 w 766"/>
                  <a:gd name="T49" fmla="*/ 537 h 976"/>
                  <a:gd name="T50" fmla="*/ 17 w 766"/>
                  <a:gd name="T51" fmla="*/ 633 h 976"/>
                  <a:gd name="T52" fmla="*/ 47 w 766"/>
                  <a:gd name="T53" fmla="*/ 720 h 976"/>
                  <a:gd name="T54" fmla="*/ 87 w 766"/>
                  <a:gd name="T55" fmla="*/ 798 h 976"/>
                  <a:gd name="T56" fmla="*/ 139 w 766"/>
                  <a:gd name="T57" fmla="*/ 864 h 976"/>
                  <a:gd name="T58" fmla="*/ 200 w 766"/>
                  <a:gd name="T59" fmla="*/ 917 h 976"/>
                  <a:gd name="T60" fmla="*/ 269 w 766"/>
                  <a:gd name="T61" fmla="*/ 954 h 976"/>
                  <a:gd name="T62" fmla="*/ 344 w 766"/>
                  <a:gd name="T63" fmla="*/ 973 h 9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6"/>
                  <a:gd name="T97" fmla="*/ 0 h 976"/>
                  <a:gd name="T98" fmla="*/ 766 w 766"/>
                  <a:gd name="T99" fmla="*/ 976 h 9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6" h="976">
                    <a:moveTo>
                      <a:pt x="383" y="976"/>
                    </a:moveTo>
                    <a:lnTo>
                      <a:pt x="422" y="973"/>
                    </a:lnTo>
                    <a:lnTo>
                      <a:pt x="459" y="965"/>
                    </a:lnTo>
                    <a:lnTo>
                      <a:pt x="497" y="954"/>
                    </a:lnTo>
                    <a:lnTo>
                      <a:pt x="532" y="937"/>
                    </a:lnTo>
                    <a:lnTo>
                      <a:pt x="566" y="917"/>
                    </a:lnTo>
                    <a:lnTo>
                      <a:pt x="597" y="893"/>
                    </a:lnTo>
                    <a:lnTo>
                      <a:pt x="627" y="864"/>
                    </a:lnTo>
                    <a:lnTo>
                      <a:pt x="654" y="833"/>
                    </a:lnTo>
                    <a:lnTo>
                      <a:pt x="679" y="798"/>
                    </a:lnTo>
                    <a:lnTo>
                      <a:pt x="701" y="760"/>
                    </a:lnTo>
                    <a:lnTo>
                      <a:pt x="719" y="720"/>
                    </a:lnTo>
                    <a:lnTo>
                      <a:pt x="736" y="677"/>
                    </a:lnTo>
                    <a:lnTo>
                      <a:pt x="749" y="633"/>
                    </a:lnTo>
                    <a:lnTo>
                      <a:pt x="758" y="586"/>
                    </a:lnTo>
                    <a:lnTo>
                      <a:pt x="763" y="537"/>
                    </a:lnTo>
                    <a:lnTo>
                      <a:pt x="766" y="487"/>
                    </a:lnTo>
                    <a:lnTo>
                      <a:pt x="763" y="438"/>
                    </a:lnTo>
                    <a:lnTo>
                      <a:pt x="758" y="389"/>
                    </a:lnTo>
                    <a:lnTo>
                      <a:pt x="749" y="343"/>
                    </a:lnTo>
                    <a:lnTo>
                      <a:pt x="736" y="298"/>
                    </a:lnTo>
                    <a:lnTo>
                      <a:pt x="719" y="255"/>
                    </a:lnTo>
                    <a:lnTo>
                      <a:pt x="701" y="214"/>
                    </a:lnTo>
                    <a:lnTo>
                      <a:pt x="679" y="178"/>
                    </a:lnTo>
                    <a:lnTo>
                      <a:pt x="654" y="143"/>
                    </a:lnTo>
                    <a:lnTo>
                      <a:pt x="627" y="112"/>
                    </a:lnTo>
                    <a:lnTo>
                      <a:pt x="597" y="83"/>
                    </a:lnTo>
                    <a:lnTo>
                      <a:pt x="566" y="58"/>
                    </a:lnTo>
                    <a:lnTo>
                      <a:pt x="532" y="38"/>
                    </a:lnTo>
                    <a:lnTo>
                      <a:pt x="497" y="22"/>
                    </a:lnTo>
                    <a:lnTo>
                      <a:pt x="459" y="10"/>
                    </a:lnTo>
                    <a:lnTo>
                      <a:pt x="422" y="3"/>
                    </a:lnTo>
                    <a:lnTo>
                      <a:pt x="383" y="0"/>
                    </a:lnTo>
                    <a:lnTo>
                      <a:pt x="344" y="3"/>
                    </a:lnTo>
                    <a:lnTo>
                      <a:pt x="306" y="10"/>
                    </a:lnTo>
                    <a:lnTo>
                      <a:pt x="269" y="22"/>
                    </a:lnTo>
                    <a:lnTo>
                      <a:pt x="234" y="38"/>
                    </a:lnTo>
                    <a:lnTo>
                      <a:pt x="200" y="58"/>
                    </a:lnTo>
                    <a:lnTo>
                      <a:pt x="169" y="83"/>
                    </a:lnTo>
                    <a:lnTo>
                      <a:pt x="139" y="112"/>
                    </a:lnTo>
                    <a:lnTo>
                      <a:pt x="112" y="143"/>
                    </a:lnTo>
                    <a:lnTo>
                      <a:pt x="87" y="178"/>
                    </a:lnTo>
                    <a:lnTo>
                      <a:pt x="65" y="214"/>
                    </a:lnTo>
                    <a:lnTo>
                      <a:pt x="47" y="255"/>
                    </a:lnTo>
                    <a:lnTo>
                      <a:pt x="30" y="298"/>
                    </a:lnTo>
                    <a:lnTo>
                      <a:pt x="17" y="343"/>
                    </a:lnTo>
                    <a:lnTo>
                      <a:pt x="8" y="389"/>
                    </a:lnTo>
                    <a:lnTo>
                      <a:pt x="3" y="438"/>
                    </a:lnTo>
                    <a:lnTo>
                      <a:pt x="0" y="487"/>
                    </a:lnTo>
                    <a:lnTo>
                      <a:pt x="3" y="537"/>
                    </a:lnTo>
                    <a:lnTo>
                      <a:pt x="8" y="586"/>
                    </a:lnTo>
                    <a:lnTo>
                      <a:pt x="17" y="633"/>
                    </a:lnTo>
                    <a:lnTo>
                      <a:pt x="30" y="677"/>
                    </a:lnTo>
                    <a:lnTo>
                      <a:pt x="47" y="720"/>
                    </a:lnTo>
                    <a:lnTo>
                      <a:pt x="65" y="760"/>
                    </a:lnTo>
                    <a:lnTo>
                      <a:pt x="87" y="798"/>
                    </a:lnTo>
                    <a:lnTo>
                      <a:pt x="112" y="833"/>
                    </a:lnTo>
                    <a:lnTo>
                      <a:pt x="139" y="864"/>
                    </a:lnTo>
                    <a:lnTo>
                      <a:pt x="169" y="893"/>
                    </a:lnTo>
                    <a:lnTo>
                      <a:pt x="200" y="917"/>
                    </a:lnTo>
                    <a:lnTo>
                      <a:pt x="234" y="937"/>
                    </a:lnTo>
                    <a:lnTo>
                      <a:pt x="269" y="954"/>
                    </a:lnTo>
                    <a:lnTo>
                      <a:pt x="306" y="965"/>
                    </a:lnTo>
                    <a:lnTo>
                      <a:pt x="344" y="973"/>
                    </a:lnTo>
                    <a:lnTo>
                      <a:pt x="383" y="976"/>
                    </a:lnTo>
                    <a:close/>
                  </a:path>
                </a:pathLst>
              </a:custGeom>
              <a:solidFill>
                <a:srgbClr val="F9FCF9"/>
              </a:solidFill>
              <a:ln w="9525">
                <a:noFill/>
                <a:round/>
                <a:headEnd/>
                <a:tailEnd/>
              </a:ln>
            </p:spPr>
            <p:txBody>
              <a:bodyPr/>
              <a:lstStyle/>
              <a:p>
                <a:endParaRPr lang="en-US"/>
              </a:p>
            </p:txBody>
          </p:sp>
          <p:sp>
            <p:nvSpPr>
              <p:cNvPr id="97342" name="Freeform 34"/>
              <p:cNvSpPr>
                <a:spLocks/>
              </p:cNvSpPr>
              <p:nvPr/>
            </p:nvSpPr>
            <p:spPr bwMode="auto">
              <a:xfrm>
                <a:off x="3646" y="2750"/>
                <a:ext cx="754" cy="960"/>
              </a:xfrm>
              <a:custGeom>
                <a:avLst/>
                <a:gdLst>
                  <a:gd name="T0" fmla="*/ 416 w 754"/>
                  <a:gd name="T1" fmla="*/ 957 h 960"/>
                  <a:gd name="T2" fmla="*/ 489 w 754"/>
                  <a:gd name="T3" fmla="*/ 938 h 960"/>
                  <a:gd name="T4" fmla="*/ 556 w 754"/>
                  <a:gd name="T5" fmla="*/ 902 h 960"/>
                  <a:gd name="T6" fmla="*/ 616 w 754"/>
                  <a:gd name="T7" fmla="*/ 850 h 960"/>
                  <a:gd name="T8" fmla="*/ 668 w 754"/>
                  <a:gd name="T9" fmla="*/ 785 h 960"/>
                  <a:gd name="T10" fmla="*/ 708 w 754"/>
                  <a:gd name="T11" fmla="*/ 708 h 960"/>
                  <a:gd name="T12" fmla="*/ 737 w 754"/>
                  <a:gd name="T13" fmla="*/ 622 h 960"/>
                  <a:gd name="T14" fmla="*/ 753 w 754"/>
                  <a:gd name="T15" fmla="*/ 529 h 960"/>
                  <a:gd name="T16" fmla="*/ 753 w 754"/>
                  <a:gd name="T17" fmla="*/ 430 h 960"/>
                  <a:gd name="T18" fmla="*/ 737 w 754"/>
                  <a:gd name="T19" fmla="*/ 338 h 960"/>
                  <a:gd name="T20" fmla="*/ 708 w 754"/>
                  <a:gd name="T21" fmla="*/ 251 h 960"/>
                  <a:gd name="T22" fmla="*/ 668 w 754"/>
                  <a:gd name="T23" fmla="*/ 175 h 960"/>
                  <a:gd name="T24" fmla="*/ 616 w 754"/>
                  <a:gd name="T25" fmla="*/ 110 h 960"/>
                  <a:gd name="T26" fmla="*/ 556 w 754"/>
                  <a:gd name="T27" fmla="*/ 58 h 960"/>
                  <a:gd name="T28" fmla="*/ 489 w 754"/>
                  <a:gd name="T29" fmla="*/ 22 h 960"/>
                  <a:gd name="T30" fmla="*/ 416 w 754"/>
                  <a:gd name="T31" fmla="*/ 2 h 960"/>
                  <a:gd name="T32" fmla="*/ 338 w 754"/>
                  <a:gd name="T33" fmla="*/ 2 h 960"/>
                  <a:gd name="T34" fmla="*/ 265 w 754"/>
                  <a:gd name="T35" fmla="*/ 22 h 960"/>
                  <a:gd name="T36" fmla="*/ 197 w 754"/>
                  <a:gd name="T37" fmla="*/ 58 h 960"/>
                  <a:gd name="T38" fmla="*/ 138 w 754"/>
                  <a:gd name="T39" fmla="*/ 110 h 960"/>
                  <a:gd name="T40" fmla="*/ 86 w 754"/>
                  <a:gd name="T41" fmla="*/ 175 h 960"/>
                  <a:gd name="T42" fmla="*/ 45 w 754"/>
                  <a:gd name="T43" fmla="*/ 251 h 960"/>
                  <a:gd name="T44" fmla="*/ 17 w 754"/>
                  <a:gd name="T45" fmla="*/ 338 h 960"/>
                  <a:gd name="T46" fmla="*/ 1 w 754"/>
                  <a:gd name="T47" fmla="*/ 430 h 960"/>
                  <a:gd name="T48" fmla="*/ 1 w 754"/>
                  <a:gd name="T49" fmla="*/ 529 h 960"/>
                  <a:gd name="T50" fmla="*/ 17 w 754"/>
                  <a:gd name="T51" fmla="*/ 622 h 960"/>
                  <a:gd name="T52" fmla="*/ 45 w 754"/>
                  <a:gd name="T53" fmla="*/ 708 h 960"/>
                  <a:gd name="T54" fmla="*/ 86 w 754"/>
                  <a:gd name="T55" fmla="*/ 785 h 960"/>
                  <a:gd name="T56" fmla="*/ 138 w 754"/>
                  <a:gd name="T57" fmla="*/ 850 h 960"/>
                  <a:gd name="T58" fmla="*/ 197 w 754"/>
                  <a:gd name="T59" fmla="*/ 902 h 960"/>
                  <a:gd name="T60" fmla="*/ 265 w 754"/>
                  <a:gd name="T61" fmla="*/ 938 h 960"/>
                  <a:gd name="T62" fmla="*/ 338 w 754"/>
                  <a:gd name="T63" fmla="*/ 957 h 9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4"/>
                  <a:gd name="T97" fmla="*/ 0 h 960"/>
                  <a:gd name="T98" fmla="*/ 754 w 754"/>
                  <a:gd name="T99" fmla="*/ 960 h 9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4" h="960">
                    <a:moveTo>
                      <a:pt x="377" y="960"/>
                    </a:moveTo>
                    <a:lnTo>
                      <a:pt x="416" y="957"/>
                    </a:lnTo>
                    <a:lnTo>
                      <a:pt x="452" y="950"/>
                    </a:lnTo>
                    <a:lnTo>
                      <a:pt x="489" y="938"/>
                    </a:lnTo>
                    <a:lnTo>
                      <a:pt x="524" y="922"/>
                    </a:lnTo>
                    <a:lnTo>
                      <a:pt x="556" y="902"/>
                    </a:lnTo>
                    <a:lnTo>
                      <a:pt x="587" y="878"/>
                    </a:lnTo>
                    <a:lnTo>
                      <a:pt x="616" y="850"/>
                    </a:lnTo>
                    <a:lnTo>
                      <a:pt x="643" y="818"/>
                    </a:lnTo>
                    <a:lnTo>
                      <a:pt x="668" y="785"/>
                    </a:lnTo>
                    <a:lnTo>
                      <a:pt x="689" y="748"/>
                    </a:lnTo>
                    <a:lnTo>
                      <a:pt x="708" y="708"/>
                    </a:lnTo>
                    <a:lnTo>
                      <a:pt x="724" y="666"/>
                    </a:lnTo>
                    <a:lnTo>
                      <a:pt x="737" y="622"/>
                    </a:lnTo>
                    <a:lnTo>
                      <a:pt x="746" y="575"/>
                    </a:lnTo>
                    <a:lnTo>
                      <a:pt x="753" y="529"/>
                    </a:lnTo>
                    <a:lnTo>
                      <a:pt x="754" y="479"/>
                    </a:lnTo>
                    <a:lnTo>
                      <a:pt x="753" y="430"/>
                    </a:lnTo>
                    <a:lnTo>
                      <a:pt x="746" y="383"/>
                    </a:lnTo>
                    <a:lnTo>
                      <a:pt x="737" y="338"/>
                    </a:lnTo>
                    <a:lnTo>
                      <a:pt x="724" y="293"/>
                    </a:lnTo>
                    <a:lnTo>
                      <a:pt x="708" y="251"/>
                    </a:lnTo>
                    <a:lnTo>
                      <a:pt x="689" y="212"/>
                    </a:lnTo>
                    <a:lnTo>
                      <a:pt x="668" y="175"/>
                    </a:lnTo>
                    <a:lnTo>
                      <a:pt x="643" y="140"/>
                    </a:lnTo>
                    <a:lnTo>
                      <a:pt x="616" y="110"/>
                    </a:lnTo>
                    <a:lnTo>
                      <a:pt x="587" y="82"/>
                    </a:lnTo>
                    <a:lnTo>
                      <a:pt x="556" y="58"/>
                    </a:lnTo>
                    <a:lnTo>
                      <a:pt x="524" y="37"/>
                    </a:lnTo>
                    <a:lnTo>
                      <a:pt x="489" y="22"/>
                    </a:lnTo>
                    <a:lnTo>
                      <a:pt x="452" y="10"/>
                    </a:lnTo>
                    <a:lnTo>
                      <a:pt x="416" y="2"/>
                    </a:lnTo>
                    <a:lnTo>
                      <a:pt x="377" y="0"/>
                    </a:lnTo>
                    <a:lnTo>
                      <a:pt x="338" y="2"/>
                    </a:lnTo>
                    <a:lnTo>
                      <a:pt x="301" y="10"/>
                    </a:lnTo>
                    <a:lnTo>
                      <a:pt x="265" y="22"/>
                    </a:lnTo>
                    <a:lnTo>
                      <a:pt x="230" y="37"/>
                    </a:lnTo>
                    <a:lnTo>
                      <a:pt x="197" y="58"/>
                    </a:lnTo>
                    <a:lnTo>
                      <a:pt x="166" y="82"/>
                    </a:lnTo>
                    <a:lnTo>
                      <a:pt x="138" y="110"/>
                    </a:lnTo>
                    <a:lnTo>
                      <a:pt x="110" y="140"/>
                    </a:lnTo>
                    <a:lnTo>
                      <a:pt x="86" y="175"/>
                    </a:lnTo>
                    <a:lnTo>
                      <a:pt x="65" y="212"/>
                    </a:lnTo>
                    <a:lnTo>
                      <a:pt x="45" y="251"/>
                    </a:lnTo>
                    <a:lnTo>
                      <a:pt x="30" y="293"/>
                    </a:lnTo>
                    <a:lnTo>
                      <a:pt x="17" y="338"/>
                    </a:lnTo>
                    <a:lnTo>
                      <a:pt x="8" y="383"/>
                    </a:lnTo>
                    <a:lnTo>
                      <a:pt x="1" y="430"/>
                    </a:lnTo>
                    <a:lnTo>
                      <a:pt x="0" y="479"/>
                    </a:lnTo>
                    <a:lnTo>
                      <a:pt x="1" y="529"/>
                    </a:lnTo>
                    <a:lnTo>
                      <a:pt x="8" y="575"/>
                    </a:lnTo>
                    <a:lnTo>
                      <a:pt x="17" y="622"/>
                    </a:lnTo>
                    <a:lnTo>
                      <a:pt x="30" y="666"/>
                    </a:lnTo>
                    <a:lnTo>
                      <a:pt x="45" y="708"/>
                    </a:lnTo>
                    <a:lnTo>
                      <a:pt x="65" y="748"/>
                    </a:lnTo>
                    <a:lnTo>
                      <a:pt x="86" y="785"/>
                    </a:lnTo>
                    <a:lnTo>
                      <a:pt x="110" y="818"/>
                    </a:lnTo>
                    <a:lnTo>
                      <a:pt x="138" y="850"/>
                    </a:lnTo>
                    <a:lnTo>
                      <a:pt x="166" y="878"/>
                    </a:lnTo>
                    <a:lnTo>
                      <a:pt x="197" y="902"/>
                    </a:lnTo>
                    <a:lnTo>
                      <a:pt x="230" y="922"/>
                    </a:lnTo>
                    <a:lnTo>
                      <a:pt x="265" y="938"/>
                    </a:lnTo>
                    <a:lnTo>
                      <a:pt x="301" y="950"/>
                    </a:lnTo>
                    <a:lnTo>
                      <a:pt x="338" y="957"/>
                    </a:lnTo>
                    <a:lnTo>
                      <a:pt x="377" y="960"/>
                    </a:lnTo>
                    <a:close/>
                  </a:path>
                </a:pathLst>
              </a:custGeom>
              <a:solidFill>
                <a:srgbClr val="FCFCFC"/>
              </a:solidFill>
              <a:ln w="9525">
                <a:noFill/>
                <a:round/>
                <a:headEnd/>
                <a:tailEnd/>
              </a:ln>
            </p:spPr>
            <p:txBody>
              <a:bodyPr/>
              <a:lstStyle/>
              <a:p>
                <a:endParaRPr lang="en-US"/>
              </a:p>
            </p:txBody>
          </p:sp>
          <p:sp>
            <p:nvSpPr>
              <p:cNvPr id="97343" name="Freeform 35"/>
              <p:cNvSpPr>
                <a:spLocks/>
              </p:cNvSpPr>
              <p:nvPr/>
            </p:nvSpPr>
            <p:spPr bwMode="auto">
              <a:xfrm>
                <a:off x="3654" y="2758"/>
                <a:ext cx="741" cy="944"/>
              </a:xfrm>
              <a:custGeom>
                <a:avLst/>
                <a:gdLst>
                  <a:gd name="T0" fmla="*/ 408 w 741"/>
                  <a:gd name="T1" fmla="*/ 942 h 944"/>
                  <a:gd name="T2" fmla="*/ 481 w 741"/>
                  <a:gd name="T3" fmla="*/ 923 h 944"/>
                  <a:gd name="T4" fmla="*/ 547 w 741"/>
                  <a:gd name="T5" fmla="*/ 887 h 944"/>
                  <a:gd name="T6" fmla="*/ 607 w 741"/>
                  <a:gd name="T7" fmla="*/ 836 h 944"/>
                  <a:gd name="T8" fmla="*/ 656 w 741"/>
                  <a:gd name="T9" fmla="*/ 773 h 944"/>
                  <a:gd name="T10" fmla="*/ 696 w 741"/>
                  <a:gd name="T11" fmla="*/ 697 h 944"/>
                  <a:gd name="T12" fmla="*/ 724 w 741"/>
                  <a:gd name="T13" fmla="*/ 613 h 944"/>
                  <a:gd name="T14" fmla="*/ 739 w 741"/>
                  <a:gd name="T15" fmla="*/ 521 h 944"/>
                  <a:gd name="T16" fmla="*/ 739 w 741"/>
                  <a:gd name="T17" fmla="*/ 424 h 944"/>
                  <a:gd name="T18" fmla="*/ 724 w 741"/>
                  <a:gd name="T19" fmla="*/ 332 h 944"/>
                  <a:gd name="T20" fmla="*/ 696 w 741"/>
                  <a:gd name="T21" fmla="*/ 248 h 944"/>
                  <a:gd name="T22" fmla="*/ 656 w 741"/>
                  <a:gd name="T23" fmla="*/ 171 h 944"/>
                  <a:gd name="T24" fmla="*/ 607 w 741"/>
                  <a:gd name="T25" fmla="*/ 107 h 944"/>
                  <a:gd name="T26" fmla="*/ 547 w 741"/>
                  <a:gd name="T27" fmla="*/ 57 h 944"/>
                  <a:gd name="T28" fmla="*/ 481 w 741"/>
                  <a:gd name="T29" fmla="*/ 20 h 944"/>
                  <a:gd name="T30" fmla="*/ 408 w 741"/>
                  <a:gd name="T31" fmla="*/ 2 h 944"/>
                  <a:gd name="T32" fmla="*/ 332 w 741"/>
                  <a:gd name="T33" fmla="*/ 2 h 944"/>
                  <a:gd name="T34" fmla="*/ 260 w 741"/>
                  <a:gd name="T35" fmla="*/ 20 h 944"/>
                  <a:gd name="T36" fmla="*/ 193 w 741"/>
                  <a:gd name="T37" fmla="*/ 57 h 944"/>
                  <a:gd name="T38" fmla="*/ 133 w 741"/>
                  <a:gd name="T39" fmla="*/ 107 h 944"/>
                  <a:gd name="T40" fmla="*/ 84 w 741"/>
                  <a:gd name="T41" fmla="*/ 171 h 944"/>
                  <a:gd name="T42" fmla="*/ 44 w 741"/>
                  <a:gd name="T43" fmla="*/ 248 h 944"/>
                  <a:gd name="T44" fmla="*/ 16 w 741"/>
                  <a:gd name="T45" fmla="*/ 332 h 944"/>
                  <a:gd name="T46" fmla="*/ 1 w 741"/>
                  <a:gd name="T47" fmla="*/ 424 h 944"/>
                  <a:gd name="T48" fmla="*/ 1 w 741"/>
                  <a:gd name="T49" fmla="*/ 521 h 944"/>
                  <a:gd name="T50" fmla="*/ 16 w 741"/>
                  <a:gd name="T51" fmla="*/ 613 h 944"/>
                  <a:gd name="T52" fmla="*/ 44 w 741"/>
                  <a:gd name="T53" fmla="*/ 697 h 944"/>
                  <a:gd name="T54" fmla="*/ 84 w 741"/>
                  <a:gd name="T55" fmla="*/ 773 h 944"/>
                  <a:gd name="T56" fmla="*/ 133 w 741"/>
                  <a:gd name="T57" fmla="*/ 836 h 944"/>
                  <a:gd name="T58" fmla="*/ 193 w 741"/>
                  <a:gd name="T59" fmla="*/ 887 h 944"/>
                  <a:gd name="T60" fmla="*/ 260 w 741"/>
                  <a:gd name="T61" fmla="*/ 923 h 944"/>
                  <a:gd name="T62" fmla="*/ 332 w 741"/>
                  <a:gd name="T63" fmla="*/ 942 h 9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1"/>
                  <a:gd name="T97" fmla="*/ 0 h 944"/>
                  <a:gd name="T98" fmla="*/ 741 w 741"/>
                  <a:gd name="T99" fmla="*/ 944 h 9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1" h="944">
                    <a:moveTo>
                      <a:pt x="370" y="944"/>
                    </a:moveTo>
                    <a:lnTo>
                      <a:pt x="408" y="942"/>
                    </a:lnTo>
                    <a:lnTo>
                      <a:pt x="446" y="935"/>
                    </a:lnTo>
                    <a:lnTo>
                      <a:pt x="481" y="923"/>
                    </a:lnTo>
                    <a:lnTo>
                      <a:pt x="514" y="907"/>
                    </a:lnTo>
                    <a:lnTo>
                      <a:pt x="547" y="887"/>
                    </a:lnTo>
                    <a:lnTo>
                      <a:pt x="578" y="864"/>
                    </a:lnTo>
                    <a:lnTo>
                      <a:pt x="607" y="836"/>
                    </a:lnTo>
                    <a:lnTo>
                      <a:pt x="633" y="805"/>
                    </a:lnTo>
                    <a:lnTo>
                      <a:pt x="656" y="773"/>
                    </a:lnTo>
                    <a:lnTo>
                      <a:pt x="677" y="736"/>
                    </a:lnTo>
                    <a:lnTo>
                      <a:pt x="696" y="697"/>
                    </a:lnTo>
                    <a:lnTo>
                      <a:pt x="712" y="656"/>
                    </a:lnTo>
                    <a:lnTo>
                      <a:pt x="724" y="613"/>
                    </a:lnTo>
                    <a:lnTo>
                      <a:pt x="733" y="567"/>
                    </a:lnTo>
                    <a:lnTo>
                      <a:pt x="739" y="521"/>
                    </a:lnTo>
                    <a:lnTo>
                      <a:pt x="741" y="473"/>
                    </a:lnTo>
                    <a:lnTo>
                      <a:pt x="739" y="424"/>
                    </a:lnTo>
                    <a:lnTo>
                      <a:pt x="733" y="378"/>
                    </a:lnTo>
                    <a:lnTo>
                      <a:pt x="724" y="332"/>
                    </a:lnTo>
                    <a:lnTo>
                      <a:pt x="712" y="288"/>
                    </a:lnTo>
                    <a:lnTo>
                      <a:pt x="696" y="248"/>
                    </a:lnTo>
                    <a:lnTo>
                      <a:pt x="677" y="207"/>
                    </a:lnTo>
                    <a:lnTo>
                      <a:pt x="656" y="171"/>
                    </a:lnTo>
                    <a:lnTo>
                      <a:pt x="633" y="139"/>
                    </a:lnTo>
                    <a:lnTo>
                      <a:pt x="607" y="107"/>
                    </a:lnTo>
                    <a:lnTo>
                      <a:pt x="578" y="80"/>
                    </a:lnTo>
                    <a:lnTo>
                      <a:pt x="547" y="57"/>
                    </a:lnTo>
                    <a:lnTo>
                      <a:pt x="514" y="37"/>
                    </a:lnTo>
                    <a:lnTo>
                      <a:pt x="481" y="20"/>
                    </a:lnTo>
                    <a:lnTo>
                      <a:pt x="446" y="9"/>
                    </a:lnTo>
                    <a:lnTo>
                      <a:pt x="408" y="2"/>
                    </a:lnTo>
                    <a:lnTo>
                      <a:pt x="370" y="0"/>
                    </a:lnTo>
                    <a:lnTo>
                      <a:pt x="332" y="2"/>
                    </a:lnTo>
                    <a:lnTo>
                      <a:pt x="295" y="9"/>
                    </a:lnTo>
                    <a:lnTo>
                      <a:pt x="260" y="20"/>
                    </a:lnTo>
                    <a:lnTo>
                      <a:pt x="226" y="37"/>
                    </a:lnTo>
                    <a:lnTo>
                      <a:pt x="193" y="57"/>
                    </a:lnTo>
                    <a:lnTo>
                      <a:pt x="162" y="80"/>
                    </a:lnTo>
                    <a:lnTo>
                      <a:pt x="133" y="107"/>
                    </a:lnTo>
                    <a:lnTo>
                      <a:pt x="107" y="139"/>
                    </a:lnTo>
                    <a:lnTo>
                      <a:pt x="84" y="171"/>
                    </a:lnTo>
                    <a:lnTo>
                      <a:pt x="63" y="207"/>
                    </a:lnTo>
                    <a:lnTo>
                      <a:pt x="44" y="248"/>
                    </a:lnTo>
                    <a:lnTo>
                      <a:pt x="28" y="288"/>
                    </a:lnTo>
                    <a:lnTo>
                      <a:pt x="16" y="332"/>
                    </a:lnTo>
                    <a:lnTo>
                      <a:pt x="7" y="378"/>
                    </a:lnTo>
                    <a:lnTo>
                      <a:pt x="1" y="424"/>
                    </a:lnTo>
                    <a:lnTo>
                      <a:pt x="0" y="473"/>
                    </a:lnTo>
                    <a:lnTo>
                      <a:pt x="1" y="521"/>
                    </a:lnTo>
                    <a:lnTo>
                      <a:pt x="7" y="567"/>
                    </a:lnTo>
                    <a:lnTo>
                      <a:pt x="16" y="613"/>
                    </a:lnTo>
                    <a:lnTo>
                      <a:pt x="28" y="656"/>
                    </a:lnTo>
                    <a:lnTo>
                      <a:pt x="44" y="697"/>
                    </a:lnTo>
                    <a:lnTo>
                      <a:pt x="63" y="736"/>
                    </a:lnTo>
                    <a:lnTo>
                      <a:pt x="84" y="773"/>
                    </a:lnTo>
                    <a:lnTo>
                      <a:pt x="107" y="805"/>
                    </a:lnTo>
                    <a:lnTo>
                      <a:pt x="133" y="836"/>
                    </a:lnTo>
                    <a:lnTo>
                      <a:pt x="162" y="864"/>
                    </a:lnTo>
                    <a:lnTo>
                      <a:pt x="193" y="887"/>
                    </a:lnTo>
                    <a:lnTo>
                      <a:pt x="226" y="907"/>
                    </a:lnTo>
                    <a:lnTo>
                      <a:pt x="260" y="923"/>
                    </a:lnTo>
                    <a:lnTo>
                      <a:pt x="295" y="935"/>
                    </a:lnTo>
                    <a:lnTo>
                      <a:pt x="332" y="942"/>
                    </a:lnTo>
                    <a:lnTo>
                      <a:pt x="370" y="944"/>
                    </a:lnTo>
                    <a:close/>
                  </a:path>
                </a:pathLst>
              </a:custGeom>
              <a:solidFill>
                <a:srgbClr val="FFFFFF"/>
              </a:solidFill>
              <a:ln w="9525">
                <a:noFill/>
                <a:round/>
                <a:headEnd/>
                <a:tailEnd/>
              </a:ln>
            </p:spPr>
            <p:txBody>
              <a:bodyPr/>
              <a:lstStyle/>
              <a:p>
                <a:endParaRPr lang="en-US"/>
              </a:p>
            </p:txBody>
          </p:sp>
          <p:sp>
            <p:nvSpPr>
              <p:cNvPr id="97344" name="Freeform 36"/>
              <p:cNvSpPr>
                <a:spLocks/>
              </p:cNvSpPr>
              <p:nvPr/>
            </p:nvSpPr>
            <p:spPr bwMode="auto">
              <a:xfrm>
                <a:off x="3667" y="2569"/>
                <a:ext cx="1356" cy="1487"/>
              </a:xfrm>
              <a:custGeom>
                <a:avLst/>
                <a:gdLst>
                  <a:gd name="T0" fmla="*/ 972 w 1356"/>
                  <a:gd name="T1" fmla="*/ 816 h 1487"/>
                  <a:gd name="T2" fmla="*/ 1129 w 1356"/>
                  <a:gd name="T3" fmla="*/ 306 h 1487"/>
                  <a:gd name="T4" fmla="*/ 1126 w 1356"/>
                  <a:gd name="T5" fmla="*/ 295 h 1487"/>
                  <a:gd name="T6" fmla="*/ 1118 w 1356"/>
                  <a:gd name="T7" fmla="*/ 277 h 1487"/>
                  <a:gd name="T8" fmla="*/ 1105 w 1356"/>
                  <a:gd name="T9" fmla="*/ 252 h 1487"/>
                  <a:gd name="T10" fmla="*/ 1085 w 1356"/>
                  <a:gd name="T11" fmla="*/ 222 h 1487"/>
                  <a:gd name="T12" fmla="*/ 1058 w 1356"/>
                  <a:gd name="T13" fmla="*/ 190 h 1487"/>
                  <a:gd name="T14" fmla="*/ 1023 w 1356"/>
                  <a:gd name="T15" fmla="*/ 155 h 1487"/>
                  <a:gd name="T16" fmla="*/ 979 w 1356"/>
                  <a:gd name="T17" fmla="*/ 120 h 1487"/>
                  <a:gd name="T18" fmla="*/ 925 w 1356"/>
                  <a:gd name="T19" fmla="*/ 87 h 1487"/>
                  <a:gd name="T20" fmla="*/ 860 w 1356"/>
                  <a:gd name="T21" fmla="*/ 57 h 1487"/>
                  <a:gd name="T22" fmla="*/ 782 w 1356"/>
                  <a:gd name="T23" fmla="*/ 31 h 1487"/>
                  <a:gd name="T24" fmla="*/ 693 w 1356"/>
                  <a:gd name="T25" fmla="*/ 13 h 1487"/>
                  <a:gd name="T26" fmla="*/ 587 w 1356"/>
                  <a:gd name="T27" fmla="*/ 3 h 1487"/>
                  <a:gd name="T28" fmla="*/ 469 w 1356"/>
                  <a:gd name="T29" fmla="*/ 1 h 1487"/>
                  <a:gd name="T30" fmla="*/ 334 w 1356"/>
                  <a:gd name="T31" fmla="*/ 12 h 1487"/>
                  <a:gd name="T32" fmla="*/ 182 w 1356"/>
                  <a:gd name="T33" fmla="*/ 37 h 1487"/>
                  <a:gd name="T34" fmla="*/ 211 w 1356"/>
                  <a:gd name="T35" fmla="*/ 172 h 1487"/>
                  <a:gd name="T36" fmla="*/ 187 w 1356"/>
                  <a:gd name="T37" fmla="*/ 477 h 1487"/>
                  <a:gd name="T38" fmla="*/ 176 w 1356"/>
                  <a:gd name="T39" fmla="*/ 711 h 1487"/>
                  <a:gd name="T40" fmla="*/ 366 w 1356"/>
                  <a:gd name="T41" fmla="*/ 1037 h 1487"/>
                  <a:gd name="T42" fmla="*/ 360 w 1356"/>
                  <a:gd name="T43" fmla="*/ 1188 h 1487"/>
                  <a:gd name="T44" fmla="*/ 356 w 1356"/>
                  <a:gd name="T45" fmla="*/ 1194 h 1487"/>
                  <a:gd name="T46" fmla="*/ 343 w 1356"/>
                  <a:gd name="T47" fmla="*/ 1211 h 1487"/>
                  <a:gd name="T48" fmla="*/ 319 w 1356"/>
                  <a:gd name="T49" fmla="*/ 1235 h 1487"/>
                  <a:gd name="T50" fmla="*/ 286 w 1356"/>
                  <a:gd name="T51" fmla="*/ 1263 h 1487"/>
                  <a:gd name="T52" fmla="*/ 238 w 1356"/>
                  <a:gd name="T53" fmla="*/ 1291 h 1487"/>
                  <a:gd name="T54" fmla="*/ 174 w 1356"/>
                  <a:gd name="T55" fmla="*/ 1317 h 1487"/>
                  <a:gd name="T56" fmla="*/ 96 w 1356"/>
                  <a:gd name="T57" fmla="*/ 1336 h 1487"/>
                  <a:gd name="T58" fmla="*/ 0 w 1356"/>
                  <a:gd name="T59" fmla="*/ 1346 h 1487"/>
                  <a:gd name="T60" fmla="*/ 41 w 1356"/>
                  <a:gd name="T61" fmla="*/ 1487 h 1487"/>
                  <a:gd name="T62" fmla="*/ 1321 w 1356"/>
                  <a:gd name="T63" fmla="*/ 1470 h 1487"/>
                  <a:gd name="T64" fmla="*/ 1309 w 1356"/>
                  <a:gd name="T65" fmla="*/ 1345 h 1487"/>
                  <a:gd name="T66" fmla="*/ 1226 w 1356"/>
                  <a:gd name="T67" fmla="*/ 1336 h 1487"/>
                  <a:gd name="T68" fmla="*/ 1158 w 1356"/>
                  <a:gd name="T69" fmla="*/ 1319 h 1487"/>
                  <a:gd name="T70" fmla="*/ 1102 w 1356"/>
                  <a:gd name="T71" fmla="*/ 1297 h 1487"/>
                  <a:gd name="T72" fmla="*/ 1059 w 1356"/>
                  <a:gd name="T73" fmla="*/ 1272 h 1487"/>
                  <a:gd name="T74" fmla="*/ 1027 w 1356"/>
                  <a:gd name="T75" fmla="*/ 1248 h 1487"/>
                  <a:gd name="T76" fmla="*/ 1003 w 1356"/>
                  <a:gd name="T77" fmla="*/ 1224 h 1487"/>
                  <a:gd name="T78" fmla="*/ 988 w 1356"/>
                  <a:gd name="T79" fmla="*/ 1205 h 14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56"/>
                  <a:gd name="T121" fmla="*/ 0 h 1487"/>
                  <a:gd name="T122" fmla="*/ 1356 w 1356"/>
                  <a:gd name="T123" fmla="*/ 1487 h 14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56" h="1487">
                    <a:moveTo>
                      <a:pt x="982" y="1197"/>
                    </a:moveTo>
                    <a:lnTo>
                      <a:pt x="972" y="816"/>
                    </a:lnTo>
                    <a:lnTo>
                      <a:pt x="1129" y="307"/>
                    </a:lnTo>
                    <a:lnTo>
                      <a:pt x="1129" y="306"/>
                    </a:lnTo>
                    <a:lnTo>
                      <a:pt x="1128" y="302"/>
                    </a:lnTo>
                    <a:lnTo>
                      <a:pt x="1126" y="295"/>
                    </a:lnTo>
                    <a:lnTo>
                      <a:pt x="1122" y="287"/>
                    </a:lnTo>
                    <a:lnTo>
                      <a:pt x="1118" y="277"/>
                    </a:lnTo>
                    <a:lnTo>
                      <a:pt x="1111" y="265"/>
                    </a:lnTo>
                    <a:lnTo>
                      <a:pt x="1105" y="252"/>
                    </a:lnTo>
                    <a:lnTo>
                      <a:pt x="1096" y="238"/>
                    </a:lnTo>
                    <a:lnTo>
                      <a:pt x="1085" y="222"/>
                    </a:lnTo>
                    <a:lnTo>
                      <a:pt x="1072" y="207"/>
                    </a:lnTo>
                    <a:lnTo>
                      <a:pt x="1058" y="190"/>
                    </a:lnTo>
                    <a:lnTo>
                      <a:pt x="1042" y="173"/>
                    </a:lnTo>
                    <a:lnTo>
                      <a:pt x="1023" y="155"/>
                    </a:lnTo>
                    <a:lnTo>
                      <a:pt x="1002" y="138"/>
                    </a:lnTo>
                    <a:lnTo>
                      <a:pt x="979" y="120"/>
                    </a:lnTo>
                    <a:lnTo>
                      <a:pt x="954" y="103"/>
                    </a:lnTo>
                    <a:lnTo>
                      <a:pt x="925" y="87"/>
                    </a:lnTo>
                    <a:lnTo>
                      <a:pt x="894" y="72"/>
                    </a:lnTo>
                    <a:lnTo>
                      <a:pt x="860" y="57"/>
                    </a:lnTo>
                    <a:lnTo>
                      <a:pt x="823" y="43"/>
                    </a:lnTo>
                    <a:lnTo>
                      <a:pt x="782" y="31"/>
                    </a:lnTo>
                    <a:lnTo>
                      <a:pt x="739" y="21"/>
                    </a:lnTo>
                    <a:lnTo>
                      <a:pt x="693" y="13"/>
                    </a:lnTo>
                    <a:lnTo>
                      <a:pt x="642" y="7"/>
                    </a:lnTo>
                    <a:lnTo>
                      <a:pt x="587" y="3"/>
                    </a:lnTo>
                    <a:lnTo>
                      <a:pt x="530" y="0"/>
                    </a:lnTo>
                    <a:lnTo>
                      <a:pt x="469" y="1"/>
                    </a:lnTo>
                    <a:lnTo>
                      <a:pt x="404" y="5"/>
                    </a:lnTo>
                    <a:lnTo>
                      <a:pt x="334" y="12"/>
                    </a:lnTo>
                    <a:lnTo>
                      <a:pt x="260" y="22"/>
                    </a:lnTo>
                    <a:lnTo>
                      <a:pt x="182" y="37"/>
                    </a:lnTo>
                    <a:lnTo>
                      <a:pt x="100" y="53"/>
                    </a:lnTo>
                    <a:lnTo>
                      <a:pt x="211" y="172"/>
                    </a:lnTo>
                    <a:lnTo>
                      <a:pt x="161" y="395"/>
                    </a:lnTo>
                    <a:lnTo>
                      <a:pt x="187" y="477"/>
                    </a:lnTo>
                    <a:lnTo>
                      <a:pt x="102" y="668"/>
                    </a:lnTo>
                    <a:lnTo>
                      <a:pt x="176" y="711"/>
                    </a:lnTo>
                    <a:lnTo>
                      <a:pt x="182" y="1027"/>
                    </a:lnTo>
                    <a:lnTo>
                      <a:pt x="366" y="1037"/>
                    </a:lnTo>
                    <a:lnTo>
                      <a:pt x="361" y="1188"/>
                    </a:lnTo>
                    <a:lnTo>
                      <a:pt x="360" y="1188"/>
                    </a:lnTo>
                    <a:lnTo>
                      <a:pt x="358" y="1189"/>
                    </a:lnTo>
                    <a:lnTo>
                      <a:pt x="356" y="1194"/>
                    </a:lnTo>
                    <a:lnTo>
                      <a:pt x="351" y="1201"/>
                    </a:lnTo>
                    <a:lnTo>
                      <a:pt x="343" y="1211"/>
                    </a:lnTo>
                    <a:lnTo>
                      <a:pt x="332" y="1222"/>
                    </a:lnTo>
                    <a:lnTo>
                      <a:pt x="319" y="1235"/>
                    </a:lnTo>
                    <a:lnTo>
                      <a:pt x="304" y="1249"/>
                    </a:lnTo>
                    <a:lnTo>
                      <a:pt x="286" y="1263"/>
                    </a:lnTo>
                    <a:lnTo>
                      <a:pt x="262" y="1278"/>
                    </a:lnTo>
                    <a:lnTo>
                      <a:pt x="238" y="1291"/>
                    </a:lnTo>
                    <a:lnTo>
                      <a:pt x="208" y="1305"/>
                    </a:lnTo>
                    <a:lnTo>
                      <a:pt x="174" y="1317"/>
                    </a:lnTo>
                    <a:lnTo>
                      <a:pt x="137" y="1327"/>
                    </a:lnTo>
                    <a:lnTo>
                      <a:pt x="96" y="1336"/>
                    </a:lnTo>
                    <a:lnTo>
                      <a:pt x="50" y="1343"/>
                    </a:lnTo>
                    <a:lnTo>
                      <a:pt x="0" y="1346"/>
                    </a:lnTo>
                    <a:lnTo>
                      <a:pt x="37" y="1470"/>
                    </a:lnTo>
                    <a:lnTo>
                      <a:pt x="41" y="1487"/>
                    </a:lnTo>
                    <a:lnTo>
                      <a:pt x="1317" y="1487"/>
                    </a:lnTo>
                    <a:lnTo>
                      <a:pt x="1321" y="1470"/>
                    </a:lnTo>
                    <a:lnTo>
                      <a:pt x="1356" y="1346"/>
                    </a:lnTo>
                    <a:lnTo>
                      <a:pt x="1309" y="1345"/>
                    </a:lnTo>
                    <a:lnTo>
                      <a:pt x="1266" y="1341"/>
                    </a:lnTo>
                    <a:lnTo>
                      <a:pt x="1226" y="1336"/>
                    </a:lnTo>
                    <a:lnTo>
                      <a:pt x="1191" y="1328"/>
                    </a:lnTo>
                    <a:lnTo>
                      <a:pt x="1158" y="1319"/>
                    </a:lnTo>
                    <a:lnTo>
                      <a:pt x="1128" y="1309"/>
                    </a:lnTo>
                    <a:lnTo>
                      <a:pt x="1102" y="1297"/>
                    </a:lnTo>
                    <a:lnTo>
                      <a:pt x="1080" y="1285"/>
                    </a:lnTo>
                    <a:lnTo>
                      <a:pt x="1059" y="1272"/>
                    </a:lnTo>
                    <a:lnTo>
                      <a:pt x="1041" y="1261"/>
                    </a:lnTo>
                    <a:lnTo>
                      <a:pt x="1027" y="1248"/>
                    </a:lnTo>
                    <a:lnTo>
                      <a:pt x="1014" y="1235"/>
                    </a:lnTo>
                    <a:lnTo>
                      <a:pt x="1003" y="1224"/>
                    </a:lnTo>
                    <a:lnTo>
                      <a:pt x="994" y="1214"/>
                    </a:lnTo>
                    <a:lnTo>
                      <a:pt x="988" y="1205"/>
                    </a:lnTo>
                    <a:lnTo>
                      <a:pt x="982" y="1197"/>
                    </a:lnTo>
                    <a:close/>
                  </a:path>
                </a:pathLst>
              </a:custGeom>
              <a:solidFill>
                <a:srgbClr val="003300"/>
              </a:solidFill>
              <a:ln w="9525">
                <a:noFill/>
                <a:round/>
                <a:headEnd/>
                <a:tailEnd/>
              </a:ln>
            </p:spPr>
            <p:txBody>
              <a:bodyPr/>
              <a:lstStyle/>
              <a:p>
                <a:endParaRPr lang="en-US"/>
              </a:p>
            </p:txBody>
          </p:sp>
          <p:sp>
            <p:nvSpPr>
              <p:cNvPr id="97345" name="Freeform 37"/>
              <p:cNvSpPr>
                <a:spLocks/>
              </p:cNvSpPr>
              <p:nvPr/>
            </p:nvSpPr>
            <p:spPr bwMode="auto">
              <a:xfrm>
                <a:off x="3436" y="2580"/>
                <a:ext cx="101" cy="85"/>
              </a:xfrm>
              <a:custGeom>
                <a:avLst/>
                <a:gdLst>
                  <a:gd name="T0" fmla="*/ 101 w 101"/>
                  <a:gd name="T1" fmla="*/ 6 h 85"/>
                  <a:gd name="T2" fmla="*/ 0 w 101"/>
                  <a:gd name="T3" fmla="*/ 0 h 85"/>
                  <a:gd name="T4" fmla="*/ 39 w 101"/>
                  <a:gd name="T5" fmla="*/ 85 h 85"/>
                  <a:gd name="T6" fmla="*/ 47 w 101"/>
                  <a:gd name="T7" fmla="*/ 75 h 85"/>
                  <a:gd name="T8" fmla="*/ 54 w 101"/>
                  <a:gd name="T9" fmla="*/ 65 h 85"/>
                  <a:gd name="T10" fmla="*/ 62 w 101"/>
                  <a:gd name="T11" fmla="*/ 54 h 85"/>
                  <a:gd name="T12" fmla="*/ 69 w 101"/>
                  <a:gd name="T13" fmla="*/ 44 h 85"/>
                  <a:gd name="T14" fmla="*/ 77 w 101"/>
                  <a:gd name="T15" fmla="*/ 35 h 85"/>
                  <a:gd name="T16" fmla="*/ 85 w 101"/>
                  <a:gd name="T17" fmla="*/ 24 h 85"/>
                  <a:gd name="T18" fmla="*/ 93 w 101"/>
                  <a:gd name="T19" fmla="*/ 15 h 85"/>
                  <a:gd name="T20" fmla="*/ 101 w 101"/>
                  <a:gd name="T21" fmla="*/ 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85"/>
                  <a:gd name="T35" fmla="*/ 101 w 10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85">
                    <a:moveTo>
                      <a:pt x="101" y="6"/>
                    </a:moveTo>
                    <a:lnTo>
                      <a:pt x="0" y="0"/>
                    </a:lnTo>
                    <a:lnTo>
                      <a:pt x="39" y="85"/>
                    </a:lnTo>
                    <a:lnTo>
                      <a:pt x="47" y="75"/>
                    </a:lnTo>
                    <a:lnTo>
                      <a:pt x="54" y="65"/>
                    </a:lnTo>
                    <a:lnTo>
                      <a:pt x="62" y="54"/>
                    </a:lnTo>
                    <a:lnTo>
                      <a:pt x="69" y="44"/>
                    </a:lnTo>
                    <a:lnTo>
                      <a:pt x="77" y="35"/>
                    </a:lnTo>
                    <a:lnTo>
                      <a:pt x="85" y="24"/>
                    </a:lnTo>
                    <a:lnTo>
                      <a:pt x="93" y="15"/>
                    </a:lnTo>
                    <a:lnTo>
                      <a:pt x="101" y="6"/>
                    </a:lnTo>
                    <a:close/>
                  </a:path>
                </a:pathLst>
              </a:custGeom>
              <a:solidFill>
                <a:srgbClr val="FF0000"/>
              </a:solidFill>
              <a:ln w="9525">
                <a:noFill/>
                <a:round/>
                <a:headEnd/>
                <a:tailEnd/>
              </a:ln>
            </p:spPr>
            <p:txBody>
              <a:bodyPr/>
              <a:lstStyle/>
              <a:p>
                <a:endParaRPr lang="en-US"/>
              </a:p>
            </p:txBody>
          </p:sp>
          <p:sp>
            <p:nvSpPr>
              <p:cNvPr id="97346" name="Freeform 38"/>
              <p:cNvSpPr>
                <a:spLocks/>
              </p:cNvSpPr>
              <p:nvPr/>
            </p:nvSpPr>
            <p:spPr bwMode="auto">
              <a:xfrm>
                <a:off x="3646" y="2391"/>
                <a:ext cx="86" cy="99"/>
              </a:xfrm>
              <a:custGeom>
                <a:avLst/>
                <a:gdLst>
                  <a:gd name="T0" fmla="*/ 86 w 86"/>
                  <a:gd name="T1" fmla="*/ 49 h 99"/>
                  <a:gd name="T2" fmla="*/ 8 w 86"/>
                  <a:gd name="T3" fmla="*/ 0 h 99"/>
                  <a:gd name="T4" fmla="*/ 0 w 86"/>
                  <a:gd name="T5" fmla="*/ 99 h 99"/>
                  <a:gd name="T6" fmla="*/ 10 w 86"/>
                  <a:gd name="T7" fmla="*/ 91 h 99"/>
                  <a:gd name="T8" fmla="*/ 21 w 86"/>
                  <a:gd name="T9" fmla="*/ 85 h 99"/>
                  <a:gd name="T10" fmla="*/ 31 w 86"/>
                  <a:gd name="T11" fmla="*/ 78 h 99"/>
                  <a:gd name="T12" fmla="*/ 43 w 86"/>
                  <a:gd name="T13" fmla="*/ 72 h 99"/>
                  <a:gd name="T14" fmla="*/ 53 w 86"/>
                  <a:gd name="T15" fmla="*/ 65 h 99"/>
                  <a:gd name="T16" fmla="*/ 63 w 86"/>
                  <a:gd name="T17" fmla="*/ 60 h 99"/>
                  <a:gd name="T18" fmla="*/ 75 w 86"/>
                  <a:gd name="T19" fmla="*/ 55 h 99"/>
                  <a:gd name="T20" fmla="*/ 86 w 86"/>
                  <a:gd name="T21" fmla="*/ 49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99"/>
                  <a:gd name="T35" fmla="*/ 86 w 86"/>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99">
                    <a:moveTo>
                      <a:pt x="86" y="49"/>
                    </a:moveTo>
                    <a:lnTo>
                      <a:pt x="8" y="0"/>
                    </a:lnTo>
                    <a:lnTo>
                      <a:pt x="0" y="99"/>
                    </a:lnTo>
                    <a:lnTo>
                      <a:pt x="10" y="91"/>
                    </a:lnTo>
                    <a:lnTo>
                      <a:pt x="21" y="85"/>
                    </a:lnTo>
                    <a:lnTo>
                      <a:pt x="31" y="78"/>
                    </a:lnTo>
                    <a:lnTo>
                      <a:pt x="43" y="72"/>
                    </a:lnTo>
                    <a:lnTo>
                      <a:pt x="53" y="65"/>
                    </a:lnTo>
                    <a:lnTo>
                      <a:pt x="63" y="60"/>
                    </a:lnTo>
                    <a:lnTo>
                      <a:pt x="75" y="55"/>
                    </a:lnTo>
                    <a:lnTo>
                      <a:pt x="86" y="49"/>
                    </a:lnTo>
                    <a:close/>
                  </a:path>
                </a:pathLst>
              </a:custGeom>
              <a:solidFill>
                <a:srgbClr val="FF0000"/>
              </a:solidFill>
              <a:ln w="9525">
                <a:noFill/>
                <a:round/>
                <a:headEnd/>
                <a:tailEnd/>
              </a:ln>
            </p:spPr>
            <p:txBody>
              <a:bodyPr/>
              <a:lstStyle/>
              <a:p>
                <a:endParaRPr lang="en-US"/>
              </a:p>
            </p:txBody>
          </p:sp>
          <p:sp>
            <p:nvSpPr>
              <p:cNvPr id="97347" name="Freeform 39"/>
              <p:cNvSpPr>
                <a:spLocks/>
              </p:cNvSpPr>
              <p:nvPr/>
            </p:nvSpPr>
            <p:spPr bwMode="auto">
              <a:xfrm>
                <a:off x="3370" y="2691"/>
                <a:ext cx="90" cy="80"/>
              </a:xfrm>
              <a:custGeom>
                <a:avLst/>
                <a:gdLst>
                  <a:gd name="T0" fmla="*/ 90 w 90"/>
                  <a:gd name="T1" fmla="*/ 0 h 80"/>
                  <a:gd name="T2" fmla="*/ 0 w 90"/>
                  <a:gd name="T3" fmla="*/ 17 h 80"/>
                  <a:gd name="T4" fmla="*/ 50 w 90"/>
                  <a:gd name="T5" fmla="*/ 80 h 80"/>
                  <a:gd name="T6" fmla="*/ 53 w 90"/>
                  <a:gd name="T7" fmla="*/ 69 h 80"/>
                  <a:gd name="T8" fmla="*/ 59 w 90"/>
                  <a:gd name="T9" fmla="*/ 59 h 80"/>
                  <a:gd name="T10" fmla="*/ 64 w 90"/>
                  <a:gd name="T11" fmla="*/ 50 h 80"/>
                  <a:gd name="T12" fmla="*/ 68 w 90"/>
                  <a:gd name="T13" fmla="*/ 39 h 80"/>
                  <a:gd name="T14" fmla="*/ 73 w 90"/>
                  <a:gd name="T15" fmla="*/ 30 h 80"/>
                  <a:gd name="T16" fmla="*/ 78 w 90"/>
                  <a:gd name="T17" fmla="*/ 20 h 80"/>
                  <a:gd name="T18" fmla="*/ 85 w 90"/>
                  <a:gd name="T19" fmla="*/ 11 h 80"/>
                  <a:gd name="T20" fmla="*/ 90 w 90"/>
                  <a:gd name="T21" fmla="*/ 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0"/>
                  <a:gd name="T35" fmla="*/ 90 w 90"/>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0">
                    <a:moveTo>
                      <a:pt x="90" y="0"/>
                    </a:moveTo>
                    <a:lnTo>
                      <a:pt x="0" y="17"/>
                    </a:lnTo>
                    <a:lnTo>
                      <a:pt x="50" y="80"/>
                    </a:lnTo>
                    <a:lnTo>
                      <a:pt x="53" y="69"/>
                    </a:lnTo>
                    <a:lnTo>
                      <a:pt x="59" y="59"/>
                    </a:lnTo>
                    <a:lnTo>
                      <a:pt x="64" y="50"/>
                    </a:lnTo>
                    <a:lnTo>
                      <a:pt x="68" y="39"/>
                    </a:lnTo>
                    <a:lnTo>
                      <a:pt x="73" y="30"/>
                    </a:lnTo>
                    <a:lnTo>
                      <a:pt x="78" y="20"/>
                    </a:lnTo>
                    <a:lnTo>
                      <a:pt x="85" y="11"/>
                    </a:lnTo>
                    <a:lnTo>
                      <a:pt x="90" y="0"/>
                    </a:lnTo>
                    <a:close/>
                  </a:path>
                </a:pathLst>
              </a:custGeom>
              <a:solidFill>
                <a:srgbClr val="FF0000"/>
              </a:solidFill>
              <a:ln w="9525">
                <a:noFill/>
                <a:round/>
                <a:headEnd/>
                <a:tailEnd/>
              </a:ln>
            </p:spPr>
            <p:txBody>
              <a:bodyPr/>
              <a:lstStyle/>
              <a:p>
                <a:endParaRPr lang="en-US"/>
              </a:p>
            </p:txBody>
          </p:sp>
          <p:sp>
            <p:nvSpPr>
              <p:cNvPr id="97348" name="Freeform 40"/>
              <p:cNvSpPr>
                <a:spLocks/>
              </p:cNvSpPr>
              <p:nvPr/>
            </p:nvSpPr>
            <p:spPr bwMode="auto">
              <a:xfrm>
                <a:off x="3533" y="2472"/>
                <a:ext cx="96" cy="98"/>
              </a:xfrm>
              <a:custGeom>
                <a:avLst/>
                <a:gdLst>
                  <a:gd name="T0" fmla="*/ 96 w 96"/>
                  <a:gd name="T1" fmla="*/ 30 h 98"/>
                  <a:gd name="T2" fmla="*/ 0 w 96"/>
                  <a:gd name="T3" fmla="*/ 0 h 98"/>
                  <a:gd name="T4" fmla="*/ 18 w 96"/>
                  <a:gd name="T5" fmla="*/ 98 h 98"/>
                  <a:gd name="T6" fmla="*/ 27 w 96"/>
                  <a:gd name="T7" fmla="*/ 89 h 98"/>
                  <a:gd name="T8" fmla="*/ 36 w 96"/>
                  <a:gd name="T9" fmla="*/ 80 h 98"/>
                  <a:gd name="T10" fmla="*/ 45 w 96"/>
                  <a:gd name="T11" fmla="*/ 71 h 98"/>
                  <a:gd name="T12" fmla="*/ 56 w 96"/>
                  <a:gd name="T13" fmla="*/ 62 h 98"/>
                  <a:gd name="T14" fmla="*/ 66 w 96"/>
                  <a:gd name="T15" fmla="*/ 54 h 98"/>
                  <a:gd name="T16" fmla="*/ 75 w 96"/>
                  <a:gd name="T17" fmla="*/ 45 h 98"/>
                  <a:gd name="T18" fmla="*/ 85 w 96"/>
                  <a:gd name="T19" fmla="*/ 37 h 98"/>
                  <a:gd name="T20" fmla="*/ 96 w 96"/>
                  <a:gd name="T21" fmla="*/ 3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98"/>
                  <a:gd name="T35" fmla="*/ 96 w 96"/>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98">
                    <a:moveTo>
                      <a:pt x="96" y="30"/>
                    </a:moveTo>
                    <a:lnTo>
                      <a:pt x="0" y="0"/>
                    </a:lnTo>
                    <a:lnTo>
                      <a:pt x="18" y="98"/>
                    </a:lnTo>
                    <a:lnTo>
                      <a:pt x="27" y="89"/>
                    </a:lnTo>
                    <a:lnTo>
                      <a:pt x="36" y="80"/>
                    </a:lnTo>
                    <a:lnTo>
                      <a:pt x="45" y="71"/>
                    </a:lnTo>
                    <a:lnTo>
                      <a:pt x="56" y="62"/>
                    </a:lnTo>
                    <a:lnTo>
                      <a:pt x="66" y="54"/>
                    </a:lnTo>
                    <a:lnTo>
                      <a:pt x="75" y="45"/>
                    </a:lnTo>
                    <a:lnTo>
                      <a:pt x="85" y="37"/>
                    </a:lnTo>
                    <a:lnTo>
                      <a:pt x="96" y="30"/>
                    </a:lnTo>
                    <a:close/>
                  </a:path>
                </a:pathLst>
              </a:custGeom>
              <a:solidFill>
                <a:srgbClr val="FF0000"/>
              </a:solidFill>
              <a:ln w="9525">
                <a:noFill/>
                <a:round/>
                <a:headEnd/>
                <a:tailEnd/>
              </a:ln>
            </p:spPr>
            <p:txBody>
              <a:bodyPr/>
              <a:lstStyle/>
              <a:p>
                <a:endParaRPr lang="en-US"/>
              </a:p>
            </p:txBody>
          </p:sp>
          <p:sp>
            <p:nvSpPr>
              <p:cNvPr id="97349" name="Freeform 41"/>
              <p:cNvSpPr>
                <a:spLocks/>
              </p:cNvSpPr>
              <p:nvPr/>
            </p:nvSpPr>
            <p:spPr bwMode="auto">
              <a:xfrm>
                <a:off x="3760" y="2342"/>
                <a:ext cx="87" cy="87"/>
              </a:xfrm>
              <a:custGeom>
                <a:avLst/>
                <a:gdLst>
                  <a:gd name="T0" fmla="*/ 87 w 87"/>
                  <a:gd name="T1" fmla="*/ 61 h 87"/>
                  <a:gd name="T2" fmla="*/ 30 w 87"/>
                  <a:gd name="T3" fmla="*/ 0 h 87"/>
                  <a:gd name="T4" fmla="*/ 0 w 87"/>
                  <a:gd name="T5" fmla="*/ 87 h 87"/>
                  <a:gd name="T6" fmla="*/ 11 w 87"/>
                  <a:gd name="T7" fmla="*/ 83 h 87"/>
                  <a:gd name="T8" fmla="*/ 22 w 87"/>
                  <a:gd name="T9" fmla="*/ 79 h 87"/>
                  <a:gd name="T10" fmla="*/ 33 w 87"/>
                  <a:gd name="T11" fmla="*/ 75 h 87"/>
                  <a:gd name="T12" fmla="*/ 43 w 87"/>
                  <a:gd name="T13" fmla="*/ 71 h 87"/>
                  <a:gd name="T14" fmla="*/ 53 w 87"/>
                  <a:gd name="T15" fmla="*/ 69 h 87"/>
                  <a:gd name="T16" fmla="*/ 65 w 87"/>
                  <a:gd name="T17" fmla="*/ 66 h 87"/>
                  <a:gd name="T18" fmla="*/ 76 w 87"/>
                  <a:gd name="T19" fmla="*/ 63 h 87"/>
                  <a:gd name="T20" fmla="*/ 87 w 87"/>
                  <a:gd name="T21" fmla="*/ 61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87"/>
                  <a:gd name="T35" fmla="*/ 87 w 87"/>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87">
                    <a:moveTo>
                      <a:pt x="87" y="61"/>
                    </a:moveTo>
                    <a:lnTo>
                      <a:pt x="30" y="0"/>
                    </a:lnTo>
                    <a:lnTo>
                      <a:pt x="0" y="87"/>
                    </a:lnTo>
                    <a:lnTo>
                      <a:pt x="11" y="83"/>
                    </a:lnTo>
                    <a:lnTo>
                      <a:pt x="22" y="79"/>
                    </a:lnTo>
                    <a:lnTo>
                      <a:pt x="33" y="75"/>
                    </a:lnTo>
                    <a:lnTo>
                      <a:pt x="43" y="71"/>
                    </a:lnTo>
                    <a:lnTo>
                      <a:pt x="53" y="69"/>
                    </a:lnTo>
                    <a:lnTo>
                      <a:pt x="65" y="66"/>
                    </a:lnTo>
                    <a:lnTo>
                      <a:pt x="76" y="63"/>
                    </a:lnTo>
                    <a:lnTo>
                      <a:pt x="87" y="61"/>
                    </a:lnTo>
                    <a:close/>
                  </a:path>
                </a:pathLst>
              </a:custGeom>
              <a:solidFill>
                <a:srgbClr val="FF0000"/>
              </a:solidFill>
              <a:ln w="9525">
                <a:noFill/>
                <a:round/>
                <a:headEnd/>
                <a:tailEnd/>
              </a:ln>
            </p:spPr>
            <p:txBody>
              <a:bodyPr/>
              <a:lstStyle/>
              <a:p>
                <a:endParaRPr lang="en-US"/>
              </a:p>
            </p:txBody>
          </p:sp>
        </p:grpSp>
      </p:grpSp>
      <p:grpSp>
        <p:nvGrpSpPr>
          <p:cNvPr id="5" name="Group 42"/>
          <p:cNvGrpSpPr>
            <a:grpSpLocks/>
          </p:cNvGrpSpPr>
          <p:nvPr/>
        </p:nvGrpSpPr>
        <p:grpSpPr bwMode="auto">
          <a:xfrm>
            <a:off x="228600" y="1447800"/>
            <a:ext cx="1727200" cy="1360488"/>
            <a:chOff x="391" y="2810"/>
            <a:chExt cx="1435" cy="1130"/>
          </a:xfrm>
        </p:grpSpPr>
        <p:sp>
          <p:nvSpPr>
            <p:cNvPr id="97286" name="Freeform 43"/>
            <p:cNvSpPr>
              <a:spLocks/>
            </p:cNvSpPr>
            <p:nvPr/>
          </p:nvSpPr>
          <p:spPr bwMode="auto">
            <a:xfrm flipH="1">
              <a:off x="391" y="2810"/>
              <a:ext cx="1435" cy="1130"/>
            </a:xfrm>
            <a:custGeom>
              <a:avLst/>
              <a:gdLst>
                <a:gd name="T0" fmla="*/ 2764 w 2764"/>
                <a:gd name="T1" fmla="*/ 54 h 2176"/>
                <a:gd name="T2" fmla="*/ 2166 w 2764"/>
                <a:gd name="T3" fmla="*/ 2176 h 2176"/>
                <a:gd name="T4" fmla="*/ 643 w 2764"/>
                <a:gd name="T5" fmla="*/ 2176 h 2176"/>
                <a:gd name="T6" fmla="*/ 0 w 2764"/>
                <a:gd name="T7" fmla="*/ 0 h 2176"/>
                <a:gd name="T8" fmla="*/ 2764 w 2764"/>
                <a:gd name="T9" fmla="*/ 54 h 2176"/>
                <a:gd name="T10" fmla="*/ 0 60000 65536"/>
                <a:gd name="T11" fmla="*/ 0 60000 65536"/>
                <a:gd name="T12" fmla="*/ 0 60000 65536"/>
                <a:gd name="T13" fmla="*/ 0 60000 65536"/>
                <a:gd name="T14" fmla="*/ 0 60000 65536"/>
                <a:gd name="T15" fmla="*/ 0 w 2764"/>
                <a:gd name="T16" fmla="*/ 0 h 2176"/>
                <a:gd name="T17" fmla="*/ 2764 w 2764"/>
                <a:gd name="T18" fmla="*/ 2176 h 2176"/>
              </a:gdLst>
              <a:ahLst/>
              <a:cxnLst>
                <a:cxn ang="T10">
                  <a:pos x="T0" y="T1"/>
                </a:cxn>
                <a:cxn ang="T11">
                  <a:pos x="T2" y="T3"/>
                </a:cxn>
                <a:cxn ang="T12">
                  <a:pos x="T4" y="T5"/>
                </a:cxn>
                <a:cxn ang="T13">
                  <a:pos x="T6" y="T7"/>
                </a:cxn>
                <a:cxn ang="T14">
                  <a:pos x="T8" y="T9"/>
                </a:cxn>
              </a:cxnLst>
              <a:rect l="T15" t="T16" r="T17" b="T18"/>
              <a:pathLst>
                <a:path w="2764" h="2176">
                  <a:moveTo>
                    <a:pt x="2764" y="54"/>
                  </a:moveTo>
                  <a:lnTo>
                    <a:pt x="2166" y="2176"/>
                  </a:lnTo>
                  <a:lnTo>
                    <a:pt x="643" y="2176"/>
                  </a:lnTo>
                  <a:lnTo>
                    <a:pt x="0" y="0"/>
                  </a:lnTo>
                  <a:lnTo>
                    <a:pt x="2764" y="54"/>
                  </a:lnTo>
                  <a:close/>
                </a:path>
              </a:pathLst>
            </a:custGeom>
            <a:solidFill>
              <a:srgbClr val="B2D1B2"/>
            </a:solidFill>
            <a:ln w="9525">
              <a:noFill/>
              <a:round/>
              <a:headEnd/>
              <a:tailEnd/>
            </a:ln>
          </p:spPr>
          <p:txBody>
            <a:bodyPr/>
            <a:lstStyle/>
            <a:p>
              <a:endParaRPr lang="en-US"/>
            </a:p>
          </p:txBody>
        </p:sp>
        <p:sp>
          <p:nvSpPr>
            <p:cNvPr id="97287" name="Freeform 44"/>
            <p:cNvSpPr>
              <a:spLocks/>
            </p:cNvSpPr>
            <p:nvPr/>
          </p:nvSpPr>
          <p:spPr bwMode="auto">
            <a:xfrm flipH="1">
              <a:off x="402" y="2821"/>
              <a:ext cx="1412" cy="1110"/>
            </a:xfrm>
            <a:custGeom>
              <a:avLst/>
              <a:gdLst>
                <a:gd name="T0" fmla="*/ 635 w 2718"/>
                <a:gd name="T1" fmla="*/ 2137 h 2137"/>
                <a:gd name="T2" fmla="*/ 2127 w 2718"/>
                <a:gd name="T3" fmla="*/ 2137 h 2137"/>
                <a:gd name="T4" fmla="*/ 2718 w 2718"/>
                <a:gd name="T5" fmla="*/ 50 h 2137"/>
                <a:gd name="T6" fmla="*/ 0 w 2718"/>
                <a:gd name="T7" fmla="*/ 0 h 2137"/>
                <a:gd name="T8" fmla="*/ 635 w 2718"/>
                <a:gd name="T9" fmla="*/ 2137 h 2137"/>
                <a:gd name="T10" fmla="*/ 0 60000 65536"/>
                <a:gd name="T11" fmla="*/ 0 60000 65536"/>
                <a:gd name="T12" fmla="*/ 0 60000 65536"/>
                <a:gd name="T13" fmla="*/ 0 60000 65536"/>
                <a:gd name="T14" fmla="*/ 0 60000 65536"/>
                <a:gd name="T15" fmla="*/ 0 w 2718"/>
                <a:gd name="T16" fmla="*/ 0 h 2137"/>
                <a:gd name="T17" fmla="*/ 2718 w 2718"/>
                <a:gd name="T18" fmla="*/ 2137 h 2137"/>
              </a:gdLst>
              <a:ahLst/>
              <a:cxnLst>
                <a:cxn ang="T10">
                  <a:pos x="T0" y="T1"/>
                </a:cxn>
                <a:cxn ang="T11">
                  <a:pos x="T2" y="T3"/>
                </a:cxn>
                <a:cxn ang="T12">
                  <a:pos x="T4" y="T5"/>
                </a:cxn>
                <a:cxn ang="T13">
                  <a:pos x="T6" y="T7"/>
                </a:cxn>
                <a:cxn ang="T14">
                  <a:pos x="T8" y="T9"/>
                </a:cxn>
              </a:cxnLst>
              <a:rect l="T15" t="T16" r="T17" b="T18"/>
              <a:pathLst>
                <a:path w="2718" h="2137">
                  <a:moveTo>
                    <a:pt x="635" y="2137"/>
                  </a:moveTo>
                  <a:lnTo>
                    <a:pt x="2127" y="2137"/>
                  </a:lnTo>
                  <a:lnTo>
                    <a:pt x="2718" y="50"/>
                  </a:lnTo>
                  <a:lnTo>
                    <a:pt x="0" y="0"/>
                  </a:lnTo>
                  <a:lnTo>
                    <a:pt x="635" y="2137"/>
                  </a:lnTo>
                  <a:close/>
                </a:path>
              </a:pathLst>
            </a:custGeom>
            <a:solidFill>
              <a:srgbClr val="FFFFFF"/>
            </a:solidFill>
            <a:ln w="9525">
              <a:noFill/>
              <a:round/>
              <a:headEnd/>
              <a:tailEnd/>
            </a:ln>
          </p:spPr>
          <p:txBody>
            <a:bodyPr/>
            <a:lstStyle/>
            <a:p>
              <a:endParaRPr lang="en-US"/>
            </a:p>
          </p:txBody>
        </p:sp>
        <p:sp>
          <p:nvSpPr>
            <p:cNvPr id="97288" name="Freeform 45"/>
            <p:cNvSpPr>
              <a:spLocks/>
            </p:cNvSpPr>
            <p:nvPr/>
          </p:nvSpPr>
          <p:spPr bwMode="auto">
            <a:xfrm flipH="1">
              <a:off x="421" y="2840"/>
              <a:ext cx="1375" cy="1070"/>
            </a:xfrm>
            <a:custGeom>
              <a:avLst/>
              <a:gdLst>
                <a:gd name="T0" fmla="*/ 2650 w 2650"/>
                <a:gd name="T1" fmla="*/ 47 h 2062"/>
                <a:gd name="T2" fmla="*/ 2647 w 2650"/>
                <a:gd name="T3" fmla="*/ 62 h 2062"/>
                <a:gd name="T4" fmla="*/ 2075 w 2650"/>
                <a:gd name="T5" fmla="*/ 2062 h 2062"/>
                <a:gd name="T6" fmla="*/ 617 w 2650"/>
                <a:gd name="T7" fmla="*/ 2062 h 2062"/>
                <a:gd name="T8" fmla="*/ 4 w 2650"/>
                <a:gd name="T9" fmla="*/ 18 h 2062"/>
                <a:gd name="T10" fmla="*/ 0 w 2650"/>
                <a:gd name="T11" fmla="*/ 0 h 2062"/>
                <a:gd name="T12" fmla="*/ 2650 w 2650"/>
                <a:gd name="T13" fmla="*/ 47 h 2062"/>
                <a:gd name="T14" fmla="*/ 0 60000 65536"/>
                <a:gd name="T15" fmla="*/ 0 60000 65536"/>
                <a:gd name="T16" fmla="*/ 0 60000 65536"/>
                <a:gd name="T17" fmla="*/ 0 60000 65536"/>
                <a:gd name="T18" fmla="*/ 0 60000 65536"/>
                <a:gd name="T19" fmla="*/ 0 60000 65536"/>
                <a:gd name="T20" fmla="*/ 0 60000 65536"/>
                <a:gd name="T21" fmla="*/ 0 w 2650"/>
                <a:gd name="T22" fmla="*/ 0 h 2062"/>
                <a:gd name="T23" fmla="*/ 2650 w 2650"/>
                <a:gd name="T24" fmla="*/ 2062 h 20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0" h="2062">
                  <a:moveTo>
                    <a:pt x="2650" y="47"/>
                  </a:moveTo>
                  <a:lnTo>
                    <a:pt x="2647" y="62"/>
                  </a:lnTo>
                  <a:lnTo>
                    <a:pt x="2075" y="2062"/>
                  </a:lnTo>
                  <a:lnTo>
                    <a:pt x="617" y="2062"/>
                  </a:lnTo>
                  <a:lnTo>
                    <a:pt x="4" y="18"/>
                  </a:lnTo>
                  <a:lnTo>
                    <a:pt x="0" y="0"/>
                  </a:lnTo>
                  <a:lnTo>
                    <a:pt x="2650" y="47"/>
                  </a:lnTo>
                  <a:close/>
                </a:path>
              </a:pathLst>
            </a:custGeom>
            <a:solidFill>
              <a:srgbClr val="B2D1B2"/>
            </a:solidFill>
            <a:ln w="9525">
              <a:noFill/>
              <a:round/>
              <a:headEnd/>
              <a:tailEnd/>
            </a:ln>
          </p:spPr>
          <p:txBody>
            <a:bodyPr/>
            <a:lstStyle/>
            <a:p>
              <a:endParaRPr lang="en-US"/>
            </a:p>
          </p:txBody>
        </p:sp>
        <p:sp>
          <p:nvSpPr>
            <p:cNvPr id="97289" name="Freeform 46"/>
            <p:cNvSpPr>
              <a:spLocks/>
            </p:cNvSpPr>
            <p:nvPr/>
          </p:nvSpPr>
          <p:spPr bwMode="auto">
            <a:xfrm flipH="1">
              <a:off x="438" y="2855"/>
              <a:ext cx="1340" cy="1042"/>
            </a:xfrm>
            <a:custGeom>
              <a:avLst/>
              <a:gdLst>
                <a:gd name="T0" fmla="*/ 604 w 2582"/>
                <a:gd name="T1" fmla="*/ 2007 h 2007"/>
                <a:gd name="T2" fmla="*/ 2017 w 2582"/>
                <a:gd name="T3" fmla="*/ 2007 h 2007"/>
                <a:gd name="T4" fmla="*/ 2582 w 2582"/>
                <a:gd name="T5" fmla="*/ 43 h 2007"/>
                <a:gd name="T6" fmla="*/ 0 w 2582"/>
                <a:gd name="T7" fmla="*/ 0 h 2007"/>
                <a:gd name="T8" fmla="*/ 604 w 2582"/>
                <a:gd name="T9" fmla="*/ 2007 h 2007"/>
                <a:gd name="T10" fmla="*/ 0 60000 65536"/>
                <a:gd name="T11" fmla="*/ 0 60000 65536"/>
                <a:gd name="T12" fmla="*/ 0 60000 65536"/>
                <a:gd name="T13" fmla="*/ 0 60000 65536"/>
                <a:gd name="T14" fmla="*/ 0 60000 65536"/>
                <a:gd name="T15" fmla="*/ 0 w 2582"/>
                <a:gd name="T16" fmla="*/ 0 h 2007"/>
                <a:gd name="T17" fmla="*/ 2582 w 2582"/>
                <a:gd name="T18" fmla="*/ 2007 h 2007"/>
              </a:gdLst>
              <a:ahLst/>
              <a:cxnLst>
                <a:cxn ang="T10">
                  <a:pos x="T0" y="T1"/>
                </a:cxn>
                <a:cxn ang="T11">
                  <a:pos x="T2" y="T3"/>
                </a:cxn>
                <a:cxn ang="T12">
                  <a:pos x="T4" y="T5"/>
                </a:cxn>
                <a:cxn ang="T13">
                  <a:pos x="T6" y="T7"/>
                </a:cxn>
                <a:cxn ang="T14">
                  <a:pos x="T8" y="T9"/>
                </a:cxn>
              </a:cxnLst>
              <a:rect l="T15" t="T16" r="T17" b="T18"/>
              <a:pathLst>
                <a:path w="2582" h="2007">
                  <a:moveTo>
                    <a:pt x="604" y="2007"/>
                  </a:moveTo>
                  <a:lnTo>
                    <a:pt x="2017" y="2007"/>
                  </a:lnTo>
                  <a:lnTo>
                    <a:pt x="2582" y="43"/>
                  </a:lnTo>
                  <a:lnTo>
                    <a:pt x="0" y="0"/>
                  </a:lnTo>
                  <a:lnTo>
                    <a:pt x="604" y="2007"/>
                  </a:lnTo>
                  <a:close/>
                </a:path>
              </a:pathLst>
            </a:custGeom>
            <a:solidFill>
              <a:srgbClr val="FFFFFF"/>
            </a:solidFill>
            <a:ln w="9525">
              <a:noFill/>
              <a:round/>
              <a:headEnd/>
              <a:tailEnd/>
            </a:ln>
          </p:spPr>
          <p:txBody>
            <a:bodyPr/>
            <a:lstStyle/>
            <a:p>
              <a:endParaRPr lang="en-US"/>
            </a:p>
          </p:txBody>
        </p:sp>
        <p:sp>
          <p:nvSpPr>
            <p:cNvPr id="97290" name="Freeform 47"/>
            <p:cNvSpPr>
              <a:spLocks/>
            </p:cNvSpPr>
            <p:nvPr/>
          </p:nvSpPr>
          <p:spPr bwMode="auto">
            <a:xfrm flipH="1">
              <a:off x="464" y="2883"/>
              <a:ext cx="1289" cy="984"/>
            </a:xfrm>
            <a:custGeom>
              <a:avLst/>
              <a:gdLst>
                <a:gd name="T0" fmla="*/ 2484 w 2484"/>
                <a:gd name="T1" fmla="*/ 36 h 1896"/>
                <a:gd name="T2" fmla="*/ 2478 w 2484"/>
                <a:gd name="T3" fmla="*/ 61 h 1896"/>
                <a:gd name="T4" fmla="*/ 1946 w 2484"/>
                <a:gd name="T5" fmla="*/ 1878 h 1896"/>
                <a:gd name="T6" fmla="*/ 1942 w 2484"/>
                <a:gd name="T7" fmla="*/ 1896 h 1896"/>
                <a:gd name="T8" fmla="*/ 578 w 2484"/>
                <a:gd name="T9" fmla="*/ 1896 h 1896"/>
                <a:gd name="T10" fmla="*/ 574 w 2484"/>
                <a:gd name="T11" fmla="*/ 1879 h 1896"/>
                <a:gd name="T12" fmla="*/ 7 w 2484"/>
                <a:gd name="T13" fmla="*/ 30 h 1896"/>
                <a:gd name="T14" fmla="*/ 0 w 2484"/>
                <a:gd name="T15" fmla="*/ 0 h 1896"/>
                <a:gd name="T16" fmla="*/ 2484 w 2484"/>
                <a:gd name="T17" fmla="*/ 36 h 1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4"/>
                <a:gd name="T28" fmla="*/ 0 h 1896"/>
                <a:gd name="T29" fmla="*/ 2484 w 2484"/>
                <a:gd name="T30" fmla="*/ 1896 h 18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4" h="1896">
                  <a:moveTo>
                    <a:pt x="2484" y="36"/>
                  </a:moveTo>
                  <a:lnTo>
                    <a:pt x="2478" y="61"/>
                  </a:lnTo>
                  <a:lnTo>
                    <a:pt x="1946" y="1878"/>
                  </a:lnTo>
                  <a:lnTo>
                    <a:pt x="1942" y="1896"/>
                  </a:lnTo>
                  <a:lnTo>
                    <a:pt x="578" y="1896"/>
                  </a:lnTo>
                  <a:lnTo>
                    <a:pt x="574" y="1879"/>
                  </a:lnTo>
                  <a:lnTo>
                    <a:pt x="7" y="30"/>
                  </a:lnTo>
                  <a:lnTo>
                    <a:pt x="0" y="0"/>
                  </a:lnTo>
                  <a:lnTo>
                    <a:pt x="2484" y="36"/>
                  </a:lnTo>
                  <a:close/>
                </a:path>
              </a:pathLst>
            </a:custGeom>
            <a:solidFill>
              <a:srgbClr val="B2D1B2"/>
            </a:solidFill>
            <a:ln w="9525">
              <a:noFill/>
              <a:round/>
              <a:headEnd/>
              <a:tailEnd/>
            </a:ln>
          </p:spPr>
          <p:txBody>
            <a:bodyPr/>
            <a:lstStyle/>
            <a:p>
              <a:endParaRPr lang="en-US"/>
            </a:p>
          </p:txBody>
        </p:sp>
        <p:sp>
          <p:nvSpPr>
            <p:cNvPr id="97291" name="Freeform 48"/>
            <p:cNvSpPr>
              <a:spLocks/>
            </p:cNvSpPr>
            <p:nvPr/>
          </p:nvSpPr>
          <p:spPr bwMode="auto">
            <a:xfrm flipH="1">
              <a:off x="1012" y="3053"/>
              <a:ext cx="556" cy="707"/>
            </a:xfrm>
            <a:custGeom>
              <a:avLst/>
              <a:gdLst>
                <a:gd name="T0" fmla="*/ 588 w 1071"/>
                <a:gd name="T1" fmla="*/ 1359 h 1363"/>
                <a:gd name="T2" fmla="*/ 694 w 1071"/>
                <a:gd name="T3" fmla="*/ 1332 h 1363"/>
                <a:gd name="T4" fmla="*/ 790 w 1071"/>
                <a:gd name="T5" fmla="*/ 1281 h 1363"/>
                <a:gd name="T6" fmla="*/ 875 w 1071"/>
                <a:gd name="T7" fmla="*/ 1207 h 1363"/>
                <a:gd name="T8" fmla="*/ 948 w 1071"/>
                <a:gd name="T9" fmla="*/ 1114 h 1363"/>
                <a:gd name="T10" fmla="*/ 1005 w 1071"/>
                <a:gd name="T11" fmla="*/ 1006 h 1363"/>
                <a:gd name="T12" fmla="*/ 1047 w 1071"/>
                <a:gd name="T13" fmla="*/ 884 h 1363"/>
                <a:gd name="T14" fmla="*/ 1068 w 1071"/>
                <a:gd name="T15" fmla="*/ 752 h 1363"/>
                <a:gd name="T16" fmla="*/ 1068 w 1071"/>
                <a:gd name="T17" fmla="*/ 613 h 1363"/>
                <a:gd name="T18" fmla="*/ 1047 w 1071"/>
                <a:gd name="T19" fmla="*/ 479 h 1363"/>
                <a:gd name="T20" fmla="*/ 1005 w 1071"/>
                <a:gd name="T21" fmla="*/ 357 h 1363"/>
                <a:gd name="T22" fmla="*/ 948 w 1071"/>
                <a:gd name="T23" fmla="*/ 249 h 1363"/>
                <a:gd name="T24" fmla="*/ 875 w 1071"/>
                <a:gd name="T25" fmla="*/ 156 h 1363"/>
                <a:gd name="T26" fmla="*/ 790 w 1071"/>
                <a:gd name="T27" fmla="*/ 82 h 1363"/>
                <a:gd name="T28" fmla="*/ 694 w 1071"/>
                <a:gd name="T29" fmla="*/ 30 h 1363"/>
                <a:gd name="T30" fmla="*/ 588 w 1071"/>
                <a:gd name="T31" fmla="*/ 4 h 1363"/>
                <a:gd name="T32" fmla="*/ 480 w 1071"/>
                <a:gd name="T33" fmla="*/ 4 h 1363"/>
                <a:gd name="T34" fmla="*/ 376 w 1071"/>
                <a:gd name="T35" fmla="*/ 30 h 1363"/>
                <a:gd name="T36" fmla="*/ 280 w 1071"/>
                <a:gd name="T37" fmla="*/ 82 h 1363"/>
                <a:gd name="T38" fmla="*/ 195 w 1071"/>
                <a:gd name="T39" fmla="*/ 156 h 1363"/>
                <a:gd name="T40" fmla="*/ 123 w 1071"/>
                <a:gd name="T41" fmla="*/ 249 h 1363"/>
                <a:gd name="T42" fmla="*/ 66 w 1071"/>
                <a:gd name="T43" fmla="*/ 357 h 1363"/>
                <a:gd name="T44" fmla="*/ 24 w 1071"/>
                <a:gd name="T45" fmla="*/ 479 h 1363"/>
                <a:gd name="T46" fmla="*/ 3 w 1071"/>
                <a:gd name="T47" fmla="*/ 613 h 1363"/>
                <a:gd name="T48" fmla="*/ 3 w 1071"/>
                <a:gd name="T49" fmla="*/ 752 h 1363"/>
                <a:gd name="T50" fmla="*/ 24 w 1071"/>
                <a:gd name="T51" fmla="*/ 884 h 1363"/>
                <a:gd name="T52" fmla="*/ 66 w 1071"/>
                <a:gd name="T53" fmla="*/ 1006 h 1363"/>
                <a:gd name="T54" fmla="*/ 123 w 1071"/>
                <a:gd name="T55" fmla="*/ 1114 h 1363"/>
                <a:gd name="T56" fmla="*/ 195 w 1071"/>
                <a:gd name="T57" fmla="*/ 1207 h 1363"/>
                <a:gd name="T58" fmla="*/ 280 w 1071"/>
                <a:gd name="T59" fmla="*/ 1281 h 1363"/>
                <a:gd name="T60" fmla="*/ 376 w 1071"/>
                <a:gd name="T61" fmla="*/ 1332 h 1363"/>
                <a:gd name="T62" fmla="*/ 480 w 1071"/>
                <a:gd name="T63" fmla="*/ 1359 h 13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1"/>
                <a:gd name="T97" fmla="*/ 0 h 1363"/>
                <a:gd name="T98" fmla="*/ 1071 w 1071"/>
                <a:gd name="T99" fmla="*/ 1363 h 13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1" h="1363">
                  <a:moveTo>
                    <a:pt x="534" y="1363"/>
                  </a:moveTo>
                  <a:lnTo>
                    <a:pt x="588" y="1359"/>
                  </a:lnTo>
                  <a:lnTo>
                    <a:pt x="643" y="1349"/>
                  </a:lnTo>
                  <a:lnTo>
                    <a:pt x="694" y="1332"/>
                  </a:lnTo>
                  <a:lnTo>
                    <a:pt x="743" y="1309"/>
                  </a:lnTo>
                  <a:lnTo>
                    <a:pt x="790" y="1281"/>
                  </a:lnTo>
                  <a:lnTo>
                    <a:pt x="834" y="1246"/>
                  </a:lnTo>
                  <a:lnTo>
                    <a:pt x="875" y="1207"/>
                  </a:lnTo>
                  <a:lnTo>
                    <a:pt x="913" y="1163"/>
                  </a:lnTo>
                  <a:lnTo>
                    <a:pt x="948" y="1114"/>
                  </a:lnTo>
                  <a:lnTo>
                    <a:pt x="979" y="1063"/>
                  </a:lnTo>
                  <a:lnTo>
                    <a:pt x="1005" y="1006"/>
                  </a:lnTo>
                  <a:lnTo>
                    <a:pt x="1029" y="946"/>
                  </a:lnTo>
                  <a:lnTo>
                    <a:pt x="1047" y="884"/>
                  </a:lnTo>
                  <a:lnTo>
                    <a:pt x="1059" y="820"/>
                  </a:lnTo>
                  <a:lnTo>
                    <a:pt x="1068" y="752"/>
                  </a:lnTo>
                  <a:lnTo>
                    <a:pt x="1071" y="682"/>
                  </a:lnTo>
                  <a:lnTo>
                    <a:pt x="1068" y="613"/>
                  </a:lnTo>
                  <a:lnTo>
                    <a:pt x="1059" y="545"/>
                  </a:lnTo>
                  <a:lnTo>
                    <a:pt x="1047" y="479"/>
                  </a:lnTo>
                  <a:lnTo>
                    <a:pt x="1029" y="417"/>
                  </a:lnTo>
                  <a:lnTo>
                    <a:pt x="1005" y="357"/>
                  </a:lnTo>
                  <a:lnTo>
                    <a:pt x="979" y="301"/>
                  </a:lnTo>
                  <a:lnTo>
                    <a:pt x="948" y="249"/>
                  </a:lnTo>
                  <a:lnTo>
                    <a:pt x="913" y="200"/>
                  </a:lnTo>
                  <a:lnTo>
                    <a:pt x="875" y="156"/>
                  </a:lnTo>
                  <a:lnTo>
                    <a:pt x="834" y="117"/>
                  </a:lnTo>
                  <a:lnTo>
                    <a:pt x="790" y="82"/>
                  </a:lnTo>
                  <a:lnTo>
                    <a:pt x="743" y="54"/>
                  </a:lnTo>
                  <a:lnTo>
                    <a:pt x="694" y="30"/>
                  </a:lnTo>
                  <a:lnTo>
                    <a:pt x="643" y="14"/>
                  </a:lnTo>
                  <a:lnTo>
                    <a:pt x="588" y="4"/>
                  </a:lnTo>
                  <a:lnTo>
                    <a:pt x="534" y="0"/>
                  </a:lnTo>
                  <a:lnTo>
                    <a:pt x="480" y="4"/>
                  </a:lnTo>
                  <a:lnTo>
                    <a:pt x="427" y="14"/>
                  </a:lnTo>
                  <a:lnTo>
                    <a:pt x="376" y="30"/>
                  </a:lnTo>
                  <a:lnTo>
                    <a:pt x="327" y="54"/>
                  </a:lnTo>
                  <a:lnTo>
                    <a:pt x="280" y="82"/>
                  </a:lnTo>
                  <a:lnTo>
                    <a:pt x="237" y="117"/>
                  </a:lnTo>
                  <a:lnTo>
                    <a:pt x="195" y="156"/>
                  </a:lnTo>
                  <a:lnTo>
                    <a:pt x="158" y="200"/>
                  </a:lnTo>
                  <a:lnTo>
                    <a:pt x="123" y="249"/>
                  </a:lnTo>
                  <a:lnTo>
                    <a:pt x="92" y="301"/>
                  </a:lnTo>
                  <a:lnTo>
                    <a:pt x="66" y="357"/>
                  </a:lnTo>
                  <a:lnTo>
                    <a:pt x="42" y="417"/>
                  </a:lnTo>
                  <a:lnTo>
                    <a:pt x="24" y="479"/>
                  </a:lnTo>
                  <a:lnTo>
                    <a:pt x="12" y="545"/>
                  </a:lnTo>
                  <a:lnTo>
                    <a:pt x="3" y="613"/>
                  </a:lnTo>
                  <a:lnTo>
                    <a:pt x="0" y="682"/>
                  </a:lnTo>
                  <a:lnTo>
                    <a:pt x="3" y="752"/>
                  </a:lnTo>
                  <a:lnTo>
                    <a:pt x="12" y="820"/>
                  </a:lnTo>
                  <a:lnTo>
                    <a:pt x="24" y="884"/>
                  </a:lnTo>
                  <a:lnTo>
                    <a:pt x="42" y="946"/>
                  </a:lnTo>
                  <a:lnTo>
                    <a:pt x="66" y="1006"/>
                  </a:lnTo>
                  <a:lnTo>
                    <a:pt x="92" y="1063"/>
                  </a:lnTo>
                  <a:lnTo>
                    <a:pt x="123" y="1114"/>
                  </a:lnTo>
                  <a:lnTo>
                    <a:pt x="158" y="1163"/>
                  </a:lnTo>
                  <a:lnTo>
                    <a:pt x="195" y="1207"/>
                  </a:lnTo>
                  <a:lnTo>
                    <a:pt x="237" y="1246"/>
                  </a:lnTo>
                  <a:lnTo>
                    <a:pt x="280" y="1281"/>
                  </a:lnTo>
                  <a:lnTo>
                    <a:pt x="327" y="1309"/>
                  </a:lnTo>
                  <a:lnTo>
                    <a:pt x="376" y="1332"/>
                  </a:lnTo>
                  <a:lnTo>
                    <a:pt x="427" y="1349"/>
                  </a:lnTo>
                  <a:lnTo>
                    <a:pt x="480" y="1359"/>
                  </a:lnTo>
                  <a:lnTo>
                    <a:pt x="534" y="1363"/>
                  </a:lnTo>
                  <a:close/>
                </a:path>
              </a:pathLst>
            </a:custGeom>
            <a:solidFill>
              <a:srgbClr val="B2D1B2"/>
            </a:solidFill>
            <a:ln w="9525">
              <a:noFill/>
              <a:round/>
              <a:headEnd/>
              <a:tailEnd/>
            </a:ln>
          </p:spPr>
          <p:txBody>
            <a:bodyPr/>
            <a:lstStyle/>
            <a:p>
              <a:endParaRPr lang="en-US"/>
            </a:p>
          </p:txBody>
        </p:sp>
        <p:sp>
          <p:nvSpPr>
            <p:cNvPr id="97292" name="Freeform 49"/>
            <p:cNvSpPr>
              <a:spLocks/>
            </p:cNvSpPr>
            <p:nvPr/>
          </p:nvSpPr>
          <p:spPr bwMode="auto">
            <a:xfrm flipH="1">
              <a:off x="1015" y="3058"/>
              <a:ext cx="548" cy="698"/>
            </a:xfrm>
            <a:custGeom>
              <a:avLst/>
              <a:gdLst>
                <a:gd name="T0" fmla="*/ 581 w 1056"/>
                <a:gd name="T1" fmla="*/ 1341 h 1345"/>
                <a:gd name="T2" fmla="*/ 684 w 1056"/>
                <a:gd name="T3" fmla="*/ 1314 h 1345"/>
                <a:gd name="T4" fmla="*/ 778 w 1056"/>
                <a:gd name="T5" fmla="*/ 1264 h 1345"/>
                <a:gd name="T6" fmla="*/ 863 w 1056"/>
                <a:gd name="T7" fmla="*/ 1190 h 1345"/>
                <a:gd name="T8" fmla="*/ 935 w 1056"/>
                <a:gd name="T9" fmla="*/ 1100 h 1345"/>
                <a:gd name="T10" fmla="*/ 992 w 1056"/>
                <a:gd name="T11" fmla="*/ 993 h 1345"/>
                <a:gd name="T12" fmla="*/ 1032 w 1056"/>
                <a:gd name="T13" fmla="*/ 872 h 1345"/>
                <a:gd name="T14" fmla="*/ 1053 w 1056"/>
                <a:gd name="T15" fmla="*/ 740 h 1345"/>
                <a:gd name="T16" fmla="*/ 1053 w 1056"/>
                <a:gd name="T17" fmla="*/ 603 h 1345"/>
                <a:gd name="T18" fmla="*/ 1032 w 1056"/>
                <a:gd name="T19" fmla="*/ 472 h 1345"/>
                <a:gd name="T20" fmla="*/ 992 w 1056"/>
                <a:gd name="T21" fmla="*/ 351 h 1345"/>
                <a:gd name="T22" fmla="*/ 935 w 1056"/>
                <a:gd name="T23" fmla="*/ 244 h 1345"/>
                <a:gd name="T24" fmla="*/ 863 w 1056"/>
                <a:gd name="T25" fmla="*/ 152 h 1345"/>
                <a:gd name="T26" fmla="*/ 778 w 1056"/>
                <a:gd name="T27" fmla="*/ 80 h 1345"/>
                <a:gd name="T28" fmla="*/ 684 w 1056"/>
                <a:gd name="T29" fmla="*/ 30 h 1345"/>
                <a:gd name="T30" fmla="*/ 581 w 1056"/>
                <a:gd name="T31" fmla="*/ 2 h 1345"/>
                <a:gd name="T32" fmla="*/ 472 w 1056"/>
                <a:gd name="T33" fmla="*/ 2 h 1345"/>
                <a:gd name="T34" fmla="*/ 369 w 1056"/>
                <a:gd name="T35" fmla="*/ 30 h 1345"/>
                <a:gd name="T36" fmla="*/ 275 w 1056"/>
                <a:gd name="T37" fmla="*/ 80 h 1345"/>
                <a:gd name="T38" fmla="*/ 192 w 1056"/>
                <a:gd name="T39" fmla="*/ 152 h 1345"/>
                <a:gd name="T40" fmla="*/ 121 w 1056"/>
                <a:gd name="T41" fmla="*/ 244 h 1345"/>
                <a:gd name="T42" fmla="*/ 64 w 1056"/>
                <a:gd name="T43" fmla="*/ 351 h 1345"/>
                <a:gd name="T44" fmla="*/ 23 w 1056"/>
                <a:gd name="T45" fmla="*/ 472 h 1345"/>
                <a:gd name="T46" fmla="*/ 3 w 1056"/>
                <a:gd name="T47" fmla="*/ 603 h 1345"/>
                <a:gd name="T48" fmla="*/ 3 w 1056"/>
                <a:gd name="T49" fmla="*/ 740 h 1345"/>
                <a:gd name="T50" fmla="*/ 23 w 1056"/>
                <a:gd name="T51" fmla="*/ 872 h 1345"/>
                <a:gd name="T52" fmla="*/ 64 w 1056"/>
                <a:gd name="T53" fmla="*/ 993 h 1345"/>
                <a:gd name="T54" fmla="*/ 121 w 1056"/>
                <a:gd name="T55" fmla="*/ 1100 h 1345"/>
                <a:gd name="T56" fmla="*/ 192 w 1056"/>
                <a:gd name="T57" fmla="*/ 1190 h 1345"/>
                <a:gd name="T58" fmla="*/ 275 w 1056"/>
                <a:gd name="T59" fmla="*/ 1264 h 1345"/>
                <a:gd name="T60" fmla="*/ 369 w 1056"/>
                <a:gd name="T61" fmla="*/ 1314 h 1345"/>
                <a:gd name="T62" fmla="*/ 472 w 1056"/>
                <a:gd name="T63" fmla="*/ 1341 h 1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6"/>
                <a:gd name="T97" fmla="*/ 0 h 1345"/>
                <a:gd name="T98" fmla="*/ 1056 w 1056"/>
                <a:gd name="T99" fmla="*/ 1345 h 13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6" h="1345">
                  <a:moveTo>
                    <a:pt x="527" y="1345"/>
                  </a:moveTo>
                  <a:lnTo>
                    <a:pt x="581" y="1341"/>
                  </a:lnTo>
                  <a:lnTo>
                    <a:pt x="634" y="1331"/>
                  </a:lnTo>
                  <a:lnTo>
                    <a:pt x="684" y="1314"/>
                  </a:lnTo>
                  <a:lnTo>
                    <a:pt x="732" y="1292"/>
                  </a:lnTo>
                  <a:lnTo>
                    <a:pt x="778" y="1264"/>
                  </a:lnTo>
                  <a:lnTo>
                    <a:pt x="822" y="1229"/>
                  </a:lnTo>
                  <a:lnTo>
                    <a:pt x="863" y="1190"/>
                  </a:lnTo>
                  <a:lnTo>
                    <a:pt x="900" y="1147"/>
                  </a:lnTo>
                  <a:lnTo>
                    <a:pt x="935" y="1100"/>
                  </a:lnTo>
                  <a:lnTo>
                    <a:pt x="966" y="1047"/>
                  </a:lnTo>
                  <a:lnTo>
                    <a:pt x="992" y="993"/>
                  </a:lnTo>
                  <a:lnTo>
                    <a:pt x="1014" y="933"/>
                  </a:lnTo>
                  <a:lnTo>
                    <a:pt x="1032" y="872"/>
                  </a:lnTo>
                  <a:lnTo>
                    <a:pt x="1045" y="807"/>
                  </a:lnTo>
                  <a:lnTo>
                    <a:pt x="1053" y="740"/>
                  </a:lnTo>
                  <a:lnTo>
                    <a:pt x="1056" y="672"/>
                  </a:lnTo>
                  <a:lnTo>
                    <a:pt x="1053" y="603"/>
                  </a:lnTo>
                  <a:lnTo>
                    <a:pt x="1045" y="536"/>
                  </a:lnTo>
                  <a:lnTo>
                    <a:pt x="1032" y="472"/>
                  </a:lnTo>
                  <a:lnTo>
                    <a:pt x="1014" y="410"/>
                  </a:lnTo>
                  <a:lnTo>
                    <a:pt x="992" y="351"/>
                  </a:lnTo>
                  <a:lnTo>
                    <a:pt x="966" y="296"/>
                  </a:lnTo>
                  <a:lnTo>
                    <a:pt x="935" y="244"/>
                  </a:lnTo>
                  <a:lnTo>
                    <a:pt x="900" y="196"/>
                  </a:lnTo>
                  <a:lnTo>
                    <a:pt x="863" y="152"/>
                  </a:lnTo>
                  <a:lnTo>
                    <a:pt x="822" y="114"/>
                  </a:lnTo>
                  <a:lnTo>
                    <a:pt x="778" y="80"/>
                  </a:lnTo>
                  <a:lnTo>
                    <a:pt x="732" y="52"/>
                  </a:lnTo>
                  <a:lnTo>
                    <a:pt x="684" y="30"/>
                  </a:lnTo>
                  <a:lnTo>
                    <a:pt x="634" y="14"/>
                  </a:lnTo>
                  <a:lnTo>
                    <a:pt x="581" y="2"/>
                  </a:lnTo>
                  <a:lnTo>
                    <a:pt x="527" y="0"/>
                  </a:lnTo>
                  <a:lnTo>
                    <a:pt x="472" y="2"/>
                  </a:lnTo>
                  <a:lnTo>
                    <a:pt x="421" y="14"/>
                  </a:lnTo>
                  <a:lnTo>
                    <a:pt x="369" y="30"/>
                  </a:lnTo>
                  <a:lnTo>
                    <a:pt x="322" y="52"/>
                  </a:lnTo>
                  <a:lnTo>
                    <a:pt x="275" y="80"/>
                  </a:lnTo>
                  <a:lnTo>
                    <a:pt x="232" y="114"/>
                  </a:lnTo>
                  <a:lnTo>
                    <a:pt x="192" y="152"/>
                  </a:lnTo>
                  <a:lnTo>
                    <a:pt x="154" y="196"/>
                  </a:lnTo>
                  <a:lnTo>
                    <a:pt x="121" y="244"/>
                  </a:lnTo>
                  <a:lnTo>
                    <a:pt x="90" y="296"/>
                  </a:lnTo>
                  <a:lnTo>
                    <a:pt x="64" y="351"/>
                  </a:lnTo>
                  <a:lnTo>
                    <a:pt x="42" y="410"/>
                  </a:lnTo>
                  <a:lnTo>
                    <a:pt x="23" y="472"/>
                  </a:lnTo>
                  <a:lnTo>
                    <a:pt x="11" y="536"/>
                  </a:lnTo>
                  <a:lnTo>
                    <a:pt x="3" y="603"/>
                  </a:lnTo>
                  <a:lnTo>
                    <a:pt x="0" y="672"/>
                  </a:lnTo>
                  <a:lnTo>
                    <a:pt x="3" y="740"/>
                  </a:lnTo>
                  <a:lnTo>
                    <a:pt x="11" y="807"/>
                  </a:lnTo>
                  <a:lnTo>
                    <a:pt x="23" y="872"/>
                  </a:lnTo>
                  <a:lnTo>
                    <a:pt x="42" y="933"/>
                  </a:lnTo>
                  <a:lnTo>
                    <a:pt x="64" y="993"/>
                  </a:lnTo>
                  <a:lnTo>
                    <a:pt x="90" y="1047"/>
                  </a:lnTo>
                  <a:lnTo>
                    <a:pt x="121" y="1100"/>
                  </a:lnTo>
                  <a:lnTo>
                    <a:pt x="154" y="1147"/>
                  </a:lnTo>
                  <a:lnTo>
                    <a:pt x="192" y="1190"/>
                  </a:lnTo>
                  <a:lnTo>
                    <a:pt x="232" y="1229"/>
                  </a:lnTo>
                  <a:lnTo>
                    <a:pt x="275" y="1264"/>
                  </a:lnTo>
                  <a:lnTo>
                    <a:pt x="322" y="1292"/>
                  </a:lnTo>
                  <a:lnTo>
                    <a:pt x="369" y="1314"/>
                  </a:lnTo>
                  <a:lnTo>
                    <a:pt x="421" y="1331"/>
                  </a:lnTo>
                  <a:lnTo>
                    <a:pt x="472" y="1341"/>
                  </a:lnTo>
                  <a:lnTo>
                    <a:pt x="527" y="1345"/>
                  </a:lnTo>
                  <a:close/>
                </a:path>
              </a:pathLst>
            </a:custGeom>
            <a:solidFill>
              <a:srgbClr val="B5D1B5"/>
            </a:solidFill>
            <a:ln w="9525">
              <a:noFill/>
              <a:round/>
              <a:headEnd/>
              <a:tailEnd/>
            </a:ln>
          </p:spPr>
          <p:txBody>
            <a:bodyPr/>
            <a:lstStyle/>
            <a:p>
              <a:endParaRPr lang="en-US"/>
            </a:p>
          </p:txBody>
        </p:sp>
        <p:sp>
          <p:nvSpPr>
            <p:cNvPr id="97293" name="Freeform 50"/>
            <p:cNvSpPr>
              <a:spLocks/>
            </p:cNvSpPr>
            <p:nvPr/>
          </p:nvSpPr>
          <p:spPr bwMode="auto">
            <a:xfrm flipH="1">
              <a:off x="1018" y="3062"/>
              <a:ext cx="542" cy="689"/>
            </a:xfrm>
            <a:custGeom>
              <a:avLst/>
              <a:gdLst>
                <a:gd name="T0" fmla="*/ 574 w 1043"/>
                <a:gd name="T1" fmla="*/ 1326 h 1328"/>
                <a:gd name="T2" fmla="*/ 677 w 1043"/>
                <a:gd name="T3" fmla="*/ 1299 h 1328"/>
                <a:gd name="T4" fmla="*/ 770 w 1043"/>
                <a:gd name="T5" fmla="*/ 1248 h 1328"/>
                <a:gd name="T6" fmla="*/ 853 w 1043"/>
                <a:gd name="T7" fmla="*/ 1177 h 1328"/>
                <a:gd name="T8" fmla="*/ 924 w 1043"/>
                <a:gd name="T9" fmla="*/ 1087 h 1328"/>
                <a:gd name="T10" fmla="*/ 979 w 1043"/>
                <a:gd name="T11" fmla="*/ 981 h 1328"/>
                <a:gd name="T12" fmla="*/ 1020 w 1043"/>
                <a:gd name="T13" fmla="*/ 861 h 1328"/>
                <a:gd name="T14" fmla="*/ 1041 w 1043"/>
                <a:gd name="T15" fmla="*/ 732 h 1328"/>
                <a:gd name="T16" fmla="*/ 1041 w 1043"/>
                <a:gd name="T17" fmla="*/ 596 h 1328"/>
                <a:gd name="T18" fmla="*/ 1020 w 1043"/>
                <a:gd name="T19" fmla="*/ 467 h 1328"/>
                <a:gd name="T20" fmla="*/ 979 w 1043"/>
                <a:gd name="T21" fmla="*/ 347 h 1328"/>
                <a:gd name="T22" fmla="*/ 924 w 1043"/>
                <a:gd name="T23" fmla="*/ 242 h 1328"/>
                <a:gd name="T24" fmla="*/ 853 w 1043"/>
                <a:gd name="T25" fmla="*/ 151 h 1328"/>
                <a:gd name="T26" fmla="*/ 770 w 1043"/>
                <a:gd name="T27" fmla="*/ 81 h 1328"/>
                <a:gd name="T28" fmla="*/ 677 w 1043"/>
                <a:gd name="T29" fmla="*/ 29 h 1328"/>
                <a:gd name="T30" fmla="*/ 574 w 1043"/>
                <a:gd name="T31" fmla="*/ 3 h 1328"/>
                <a:gd name="T32" fmla="*/ 468 w 1043"/>
                <a:gd name="T33" fmla="*/ 3 h 1328"/>
                <a:gd name="T34" fmla="*/ 367 w 1043"/>
                <a:gd name="T35" fmla="*/ 29 h 1328"/>
                <a:gd name="T36" fmla="*/ 272 w 1043"/>
                <a:gd name="T37" fmla="*/ 81 h 1328"/>
                <a:gd name="T38" fmla="*/ 190 w 1043"/>
                <a:gd name="T39" fmla="*/ 151 h 1328"/>
                <a:gd name="T40" fmla="*/ 119 w 1043"/>
                <a:gd name="T41" fmla="*/ 242 h 1328"/>
                <a:gd name="T42" fmla="*/ 62 w 1043"/>
                <a:gd name="T43" fmla="*/ 347 h 1328"/>
                <a:gd name="T44" fmla="*/ 23 w 1043"/>
                <a:gd name="T45" fmla="*/ 467 h 1328"/>
                <a:gd name="T46" fmla="*/ 3 w 1043"/>
                <a:gd name="T47" fmla="*/ 596 h 1328"/>
                <a:gd name="T48" fmla="*/ 3 w 1043"/>
                <a:gd name="T49" fmla="*/ 732 h 1328"/>
                <a:gd name="T50" fmla="*/ 23 w 1043"/>
                <a:gd name="T51" fmla="*/ 861 h 1328"/>
                <a:gd name="T52" fmla="*/ 62 w 1043"/>
                <a:gd name="T53" fmla="*/ 981 h 1328"/>
                <a:gd name="T54" fmla="*/ 119 w 1043"/>
                <a:gd name="T55" fmla="*/ 1087 h 1328"/>
                <a:gd name="T56" fmla="*/ 190 w 1043"/>
                <a:gd name="T57" fmla="*/ 1177 h 1328"/>
                <a:gd name="T58" fmla="*/ 272 w 1043"/>
                <a:gd name="T59" fmla="*/ 1248 h 1328"/>
                <a:gd name="T60" fmla="*/ 367 w 1043"/>
                <a:gd name="T61" fmla="*/ 1299 h 1328"/>
                <a:gd name="T62" fmla="*/ 468 w 1043"/>
                <a:gd name="T63" fmla="*/ 1326 h 1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3"/>
                <a:gd name="T97" fmla="*/ 0 h 1328"/>
                <a:gd name="T98" fmla="*/ 1043 w 1043"/>
                <a:gd name="T99" fmla="*/ 1328 h 13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3" h="1328">
                  <a:moveTo>
                    <a:pt x="521" y="1328"/>
                  </a:moveTo>
                  <a:lnTo>
                    <a:pt x="574" y="1326"/>
                  </a:lnTo>
                  <a:lnTo>
                    <a:pt x="627" y="1314"/>
                  </a:lnTo>
                  <a:lnTo>
                    <a:pt x="677" y="1299"/>
                  </a:lnTo>
                  <a:lnTo>
                    <a:pt x="724" y="1276"/>
                  </a:lnTo>
                  <a:lnTo>
                    <a:pt x="770" y="1248"/>
                  </a:lnTo>
                  <a:lnTo>
                    <a:pt x="813" y="1214"/>
                  </a:lnTo>
                  <a:lnTo>
                    <a:pt x="853" y="1177"/>
                  </a:lnTo>
                  <a:lnTo>
                    <a:pt x="891" y="1134"/>
                  </a:lnTo>
                  <a:lnTo>
                    <a:pt x="924" y="1087"/>
                  </a:lnTo>
                  <a:lnTo>
                    <a:pt x="954" y="1035"/>
                  </a:lnTo>
                  <a:lnTo>
                    <a:pt x="979" y="981"/>
                  </a:lnTo>
                  <a:lnTo>
                    <a:pt x="1002" y="923"/>
                  </a:lnTo>
                  <a:lnTo>
                    <a:pt x="1020" y="861"/>
                  </a:lnTo>
                  <a:lnTo>
                    <a:pt x="1032" y="798"/>
                  </a:lnTo>
                  <a:lnTo>
                    <a:pt x="1041" y="732"/>
                  </a:lnTo>
                  <a:lnTo>
                    <a:pt x="1043" y="664"/>
                  </a:lnTo>
                  <a:lnTo>
                    <a:pt x="1041" y="596"/>
                  </a:lnTo>
                  <a:lnTo>
                    <a:pt x="1032" y="531"/>
                  </a:lnTo>
                  <a:lnTo>
                    <a:pt x="1020" y="467"/>
                  </a:lnTo>
                  <a:lnTo>
                    <a:pt x="1002" y="406"/>
                  </a:lnTo>
                  <a:lnTo>
                    <a:pt x="979" y="347"/>
                  </a:lnTo>
                  <a:lnTo>
                    <a:pt x="954" y="293"/>
                  </a:lnTo>
                  <a:lnTo>
                    <a:pt x="924" y="242"/>
                  </a:lnTo>
                  <a:lnTo>
                    <a:pt x="891" y="194"/>
                  </a:lnTo>
                  <a:lnTo>
                    <a:pt x="853" y="151"/>
                  </a:lnTo>
                  <a:lnTo>
                    <a:pt x="813" y="114"/>
                  </a:lnTo>
                  <a:lnTo>
                    <a:pt x="770" y="81"/>
                  </a:lnTo>
                  <a:lnTo>
                    <a:pt x="724" y="53"/>
                  </a:lnTo>
                  <a:lnTo>
                    <a:pt x="677" y="29"/>
                  </a:lnTo>
                  <a:lnTo>
                    <a:pt x="627" y="14"/>
                  </a:lnTo>
                  <a:lnTo>
                    <a:pt x="574" y="3"/>
                  </a:lnTo>
                  <a:lnTo>
                    <a:pt x="521" y="0"/>
                  </a:lnTo>
                  <a:lnTo>
                    <a:pt x="468" y="3"/>
                  </a:lnTo>
                  <a:lnTo>
                    <a:pt x="415" y="14"/>
                  </a:lnTo>
                  <a:lnTo>
                    <a:pt x="367" y="29"/>
                  </a:lnTo>
                  <a:lnTo>
                    <a:pt x="318" y="53"/>
                  </a:lnTo>
                  <a:lnTo>
                    <a:pt x="272" y="81"/>
                  </a:lnTo>
                  <a:lnTo>
                    <a:pt x="229" y="114"/>
                  </a:lnTo>
                  <a:lnTo>
                    <a:pt x="190" y="151"/>
                  </a:lnTo>
                  <a:lnTo>
                    <a:pt x="153" y="194"/>
                  </a:lnTo>
                  <a:lnTo>
                    <a:pt x="119" y="242"/>
                  </a:lnTo>
                  <a:lnTo>
                    <a:pt x="89" y="293"/>
                  </a:lnTo>
                  <a:lnTo>
                    <a:pt x="62" y="347"/>
                  </a:lnTo>
                  <a:lnTo>
                    <a:pt x="40" y="406"/>
                  </a:lnTo>
                  <a:lnTo>
                    <a:pt x="23" y="467"/>
                  </a:lnTo>
                  <a:lnTo>
                    <a:pt x="11" y="531"/>
                  </a:lnTo>
                  <a:lnTo>
                    <a:pt x="3" y="596"/>
                  </a:lnTo>
                  <a:lnTo>
                    <a:pt x="0" y="664"/>
                  </a:lnTo>
                  <a:lnTo>
                    <a:pt x="3" y="732"/>
                  </a:lnTo>
                  <a:lnTo>
                    <a:pt x="11" y="798"/>
                  </a:lnTo>
                  <a:lnTo>
                    <a:pt x="23" y="861"/>
                  </a:lnTo>
                  <a:lnTo>
                    <a:pt x="40" y="923"/>
                  </a:lnTo>
                  <a:lnTo>
                    <a:pt x="62" y="981"/>
                  </a:lnTo>
                  <a:lnTo>
                    <a:pt x="89" y="1035"/>
                  </a:lnTo>
                  <a:lnTo>
                    <a:pt x="119" y="1087"/>
                  </a:lnTo>
                  <a:lnTo>
                    <a:pt x="153" y="1134"/>
                  </a:lnTo>
                  <a:lnTo>
                    <a:pt x="190" y="1177"/>
                  </a:lnTo>
                  <a:lnTo>
                    <a:pt x="229" y="1214"/>
                  </a:lnTo>
                  <a:lnTo>
                    <a:pt x="272" y="1248"/>
                  </a:lnTo>
                  <a:lnTo>
                    <a:pt x="318" y="1276"/>
                  </a:lnTo>
                  <a:lnTo>
                    <a:pt x="367" y="1299"/>
                  </a:lnTo>
                  <a:lnTo>
                    <a:pt x="415" y="1314"/>
                  </a:lnTo>
                  <a:lnTo>
                    <a:pt x="468" y="1326"/>
                  </a:lnTo>
                  <a:lnTo>
                    <a:pt x="521" y="1328"/>
                  </a:lnTo>
                  <a:close/>
                </a:path>
              </a:pathLst>
            </a:custGeom>
            <a:solidFill>
              <a:srgbClr val="B7D3B7"/>
            </a:solidFill>
            <a:ln w="9525">
              <a:noFill/>
              <a:round/>
              <a:headEnd/>
              <a:tailEnd/>
            </a:ln>
          </p:spPr>
          <p:txBody>
            <a:bodyPr/>
            <a:lstStyle/>
            <a:p>
              <a:endParaRPr lang="en-US"/>
            </a:p>
          </p:txBody>
        </p:sp>
        <p:sp>
          <p:nvSpPr>
            <p:cNvPr id="97294" name="Freeform 51"/>
            <p:cNvSpPr>
              <a:spLocks/>
            </p:cNvSpPr>
            <p:nvPr/>
          </p:nvSpPr>
          <p:spPr bwMode="auto">
            <a:xfrm flipH="1">
              <a:off x="1021" y="3066"/>
              <a:ext cx="535" cy="681"/>
            </a:xfrm>
            <a:custGeom>
              <a:avLst/>
              <a:gdLst>
                <a:gd name="T0" fmla="*/ 567 w 1030"/>
                <a:gd name="T1" fmla="*/ 1309 h 1312"/>
                <a:gd name="T2" fmla="*/ 667 w 1030"/>
                <a:gd name="T3" fmla="*/ 1283 h 1312"/>
                <a:gd name="T4" fmla="*/ 760 w 1030"/>
                <a:gd name="T5" fmla="*/ 1233 h 1312"/>
                <a:gd name="T6" fmla="*/ 842 w 1030"/>
                <a:gd name="T7" fmla="*/ 1162 h 1312"/>
                <a:gd name="T8" fmla="*/ 912 w 1030"/>
                <a:gd name="T9" fmla="*/ 1073 h 1312"/>
                <a:gd name="T10" fmla="*/ 967 w 1030"/>
                <a:gd name="T11" fmla="*/ 969 h 1312"/>
                <a:gd name="T12" fmla="*/ 1006 w 1030"/>
                <a:gd name="T13" fmla="*/ 851 h 1312"/>
                <a:gd name="T14" fmla="*/ 1027 w 1030"/>
                <a:gd name="T15" fmla="*/ 723 h 1312"/>
                <a:gd name="T16" fmla="*/ 1027 w 1030"/>
                <a:gd name="T17" fmla="*/ 589 h 1312"/>
                <a:gd name="T18" fmla="*/ 1006 w 1030"/>
                <a:gd name="T19" fmla="*/ 462 h 1312"/>
                <a:gd name="T20" fmla="*/ 967 w 1030"/>
                <a:gd name="T21" fmla="*/ 343 h 1312"/>
                <a:gd name="T22" fmla="*/ 912 w 1030"/>
                <a:gd name="T23" fmla="*/ 239 h 1312"/>
                <a:gd name="T24" fmla="*/ 842 w 1030"/>
                <a:gd name="T25" fmla="*/ 150 h 1312"/>
                <a:gd name="T26" fmla="*/ 760 w 1030"/>
                <a:gd name="T27" fmla="*/ 79 h 1312"/>
                <a:gd name="T28" fmla="*/ 667 w 1030"/>
                <a:gd name="T29" fmla="*/ 29 h 1312"/>
                <a:gd name="T30" fmla="*/ 567 w 1030"/>
                <a:gd name="T31" fmla="*/ 3 h 1312"/>
                <a:gd name="T32" fmla="*/ 461 w 1030"/>
                <a:gd name="T33" fmla="*/ 3 h 1312"/>
                <a:gd name="T34" fmla="*/ 361 w 1030"/>
                <a:gd name="T35" fmla="*/ 29 h 1312"/>
                <a:gd name="T36" fmla="*/ 268 w 1030"/>
                <a:gd name="T37" fmla="*/ 79 h 1312"/>
                <a:gd name="T38" fmla="*/ 186 w 1030"/>
                <a:gd name="T39" fmla="*/ 150 h 1312"/>
                <a:gd name="T40" fmla="*/ 117 w 1030"/>
                <a:gd name="T41" fmla="*/ 239 h 1312"/>
                <a:gd name="T42" fmla="*/ 63 w 1030"/>
                <a:gd name="T43" fmla="*/ 343 h 1312"/>
                <a:gd name="T44" fmla="*/ 24 w 1030"/>
                <a:gd name="T45" fmla="*/ 462 h 1312"/>
                <a:gd name="T46" fmla="*/ 3 w 1030"/>
                <a:gd name="T47" fmla="*/ 589 h 1312"/>
                <a:gd name="T48" fmla="*/ 3 w 1030"/>
                <a:gd name="T49" fmla="*/ 723 h 1312"/>
                <a:gd name="T50" fmla="*/ 24 w 1030"/>
                <a:gd name="T51" fmla="*/ 851 h 1312"/>
                <a:gd name="T52" fmla="*/ 63 w 1030"/>
                <a:gd name="T53" fmla="*/ 969 h 1312"/>
                <a:gd name="T54" fmla="*/ 117 w 1030"/>
                <a:gd name="T55" fmla="*/ 1073 h 1312"/>
                <a:gd name="T56" fmla="*/ 186 w 1030"/>
                <a:gd name="T57" fmla="*/ 1162 h 1312"/>
                <a:gd name="T58" fmla="*/ 268 w 1030"/>
                <a:gd name="T59" fmla="*/ 1233 h 1312"/>
                <a:gd name="T60" fmla="*/ 361 w 1030"/>
                <a:gd name="T61" fmla="*/ 1283 h 1312"/>
                <a:gd name="T62" fmla="*/ 461 w 1030"/>
                <a:gd name="T63" fmla="*/ 1309 h 1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0"/>
                <a:gd name="T97" fmla="*/ 0 h 1312"/>
                <a:gd name="T98" fmla="*/ 1030 w 1030"/>
                <a:gd name="T99" fmla="*/ 1312 h 1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0" h="1312">
                  <a:moveTo>
                    <a:pt x="514" y="1312"/>
                  </a:moveTo>
                  <a:lnTo>
                    <a:pt x="567" y="1309"/>
                  </a:lnTo>
                  <a:lnTo>
                    <a:pt x="619" y="1298"/>
                  </a:lnTo>
                  <a:lnTo>
                    <a:pt x="667" y="1283"/>
                  </a:lnTo>
                  <a:lnTo>
                    <a:pt x="714" y="1261"/>
                  </a:lnTo>
                  <a:lnTo>
                    <a:pt x="760" y="1233"/>
                  </a:lnTo>
                  <a:lnTo>
                    <a:pt x="802" y="1199"/>
                  </a:lnTo>
                  <a:lnTo>
                    <a:pt x="842" y="1162"/>
                  </a:lnTo>
                  <a:lnTo>
                    <a:pt x="878" y="1120"/>
                  </a:lnTo>
                  <a:lnTo>
                    <a:pt x="912" y="1073"/>
                  </a:lnTo>
                  <a:lnTo>
                    <a:pt x="942" y="1023"/>
                  </a:lnTo>
                  <a:lnTo>
                    <a:pt x="967" y="969"/>
                  </a:lnTo>
                  <a:lnTo>
                    <a:pt x="990" y="912"/>
                  </a:lnTo>
                  <a:lnTo>
                    <a:pt x="1006" y="851"/>
                  </a:lnTo>
                  <a:lnTo>
                    <a:pt x="1019" y="788"/>
                  </a:lnTo>
                  <a:lnTo>
                    <a:pt x="1027" y="723"/>
                  </a:lnTo>
                  <a:lnTo>
                    <a:pt x="1030" y="656"/>
                  </a:lnTo>
                  <a:lnTo>
                    <a:pt x="1027" y="589"/>
                  </a:lnTo>
                  <a:lnTo>
                    <a:pt x="1019" y="524"/>
                  </a:lnTo>
                  <a:lnTo>
                    <a:pt x="1006" y="462"/>
                  </a:lnTo>
                  <a:lnTo>
                    <a:pt x="990" y="400"/>
                  </a:lnTo>
                  <a:lnTo>
                    <a:pt x="967" y="343"/>
                  </a:lnTo>
                  <a:lnTo>
                    <a:pt x="942" y="289"/>
                  </a:lnTo>
                  <a:lnTo>
                    <a:pt x="912" y="239"/>
                  </a:lnTo>
                  <a:lnTo>
                    <a:pt x="878" y="192"/>
                  </a:lnTo>
                  <a:lnTo>
                    <a:pt x="842" y="150"/>
                  </a:lnTo>
                  <a:lnTo>
                    <a:pt x="802" y="113"/>
                  </a:lnTo>
                  <a:lnTo>
                    <a:pt x="760" y="79"/>
                  </a:lnTo>
                  <a:lnTo>
                    <a:pt x="714" y="52"/>
                  </a:lnTo>
                  <a:lnTo>
                    <a:pt x="667" y="29"/>
                  </a:lnTo>
                  <a:lnTo>
                    <a:pt x="619" y="14"/>
                  </a:lnTo>
                  <a:lnTo>
                    <a:pt x="567" y="3"/>
                  </a:lnTo>
                  <a:lnTo>
                    <a:pt x="514" y="0"/>
                  </a:lnTo>
                  <a:lnTo>
                    <a:pt x="461" y="3"/>
                  </a:lnTo>
                  <a:lnTo>
                    <a:pt x="410" y="14"/>
                  </a:lnTo>
                  <a:lnTo>
                    <a:pt x="361" y="29"/>
                  </a:lnTo>
                  <a:lnTo>
                    <a:pt x="314" y="52"/>
                  </a:lnTo>
                  <a:lnTo>
                    <a:pt x="268" y="79"/>
                  </a:lnTo>
                  <a:lnTo>
                    <a:pt x="227" y="113"/>
                  </a:lnTo>
                  <a:lnTo>
                    <a:pt x="186" y="150"/>
                  </a:lnTo>
                  <a:lnTo>
                    <a:pt x="150" y="192"/>
                  </a:lnTo>
                  <a:lnTo>
                    <a:pt x="117" y="239"/>
                  </a:lnTo>
                  <a:lnTo>
                    <a:pt x="88" y="289"/>
                  </a:lnTo>
                  <a:lnTo>
                    <a:pt x="63" y="343"/>
                  </a:lnTo>
                  <a:lnTo>
                    <a:pt x="40" y="400"/>
                  </a:lnTo>
                  <a:lnTo>
                    <a:pt x="24" y="462"/>
                  </a:lnTo>
                  <a:lnTo>
                    <a:pt x="10" y="524"/>
                  </a:lnTo>
                  <a:lnTo>
                    <a:pt x="3" y="589"/>
                  </a:lnTo>
                  <a:lnTo>
                    <a:pt x="0" y="656"/>
                  </a:lnTo>
                  <a:lnTo>
                    <a:pt x="3" y="723"/>
                  </a:lnTo>
                  <a:lnTo>
                    <a:pt x="10" y="788"/>
                  </a:lnTo>
                  <a:lnTo>
                    <a:pt x="24" y="851"/>
                  </a:lnTo>
                  <a:lnTo>
                    <a:pt x="40" y="912"/>
                  </a:lnTo>
                  <a:lnTo>
                    <a:pt x="63" y="969"/>
                  </a:lnTo>
                  <a:lnTo>
                    <a:pt x="88" y="1023"/>
                  </a:lnTo>
                  <a:lnTo>
                    <a:pt x="117" y="1073"/>
                  </a:lnTo>
                  <a:lnTo>
                    <a:pt x="150" y="1120"/>
                  </a:lnTo>
                  <a:lnTo>
                    <a:pt x="186" y="1162"/>
                  </a:lnTo>
                  <a:lnTo>
                    <a:pt x="227" y="1199"/>
                  </a:lnTo>
                  <a:lnTo>
                    <a:pt x="268" y="1233"/>
                  </a:lnTo>
                  <a:lnTo>
                    <a:pt x="314" y="1261"/>
                  </a:lnTo>
                  <a:lnTo>
                    <a:pt x="361" y="1283"/>
                  </a:lnTo>
                  <a:lnTo>
                    <a:pt x="410" y="1298"/>
                  </a:lnTo>
                  <a:lnTo>
                    <a:pt x="461" y="1309"/>
                  </a:lnTo>
                  <a:lnTo>
                    <a:pt x="514" y="1312"/>
                  </a:lnTo>
                  <a:close/>
                </a:path>
              </a:pathLst>
            </a:custGeom>
            <a:solidFill>
              <a:srgbClr val="BCD8BC"/>
            </a:solidFill>
            <a:ln w="9525">
              <a:noFill/>
              <a:round/>
              <a:headEnd/>
              <a:tailEnd/>
            </a:ln>
          </p:spPr>
          <p:txBody>
            <a:bodyPr/>
            <a:lstStyle/>
            <a:p>
              <a:endParaRPr lang="en-US"/>
            </a:p>
          </p:txBody>
        </p:sp>
        <p:sp>
          <p:nvSpPr>
            <p:cNvPr id="97295" name="Freeform 52"/>
            <p:cNvSpPr>
              <a:spLocks/>
            </p:cNvSpPr>
            <p:nvPr/>
          </p:nvSpPr>
          <p:spPr bwMode="auto">
            <a:xfrm flipH="1">
              <a:off x="1024" y="3071"/>
              <a:ext cx="528" cy="672"/>
            </a:xfrm>
            <a:custGeom>
              <a:avLst/>
              <a:gdLst>
                <a:gd name="T0" fmla="*/ 560 w 1017"/>
                <a:gd name="T1" fmla="*/ 1292 h 1295"/>
                <a:gd name="T2" fmla="*/ 660 w 1017"/>
                <a:gd name="T3" fmla="*/ 1265 h 1295"/>
                <a:gd name="T4" fmla="*/ 750 w 1017"/>
                <a:gd name="T5" fmla="*/ 1217 h 1295"/>
                <a:gd name="T6" fmla="*/ 832 w 1017"/>
                <a:gd name="T7" fmla="*/ 1147 h 1295"/>
                <a:gd name="T8" fmla="*/ 901 w 1017"/>
                <a:gd name="T9" fmla="*/ 1060 h 1295"/>
                <a:gd name="T10" fmla="*/ 956 w 1017"/>
                <a:gd name="T11" fmla="*/ 956 h 1295"/>
                <a:gd name="T12" fmla="*/ 995 w 1017"/>
                <a:gd name="T13" fmla="*/ 840 h 1295"/>
                <a:gd name="T14" fmla="*/ 1015 w 1017"/>
                <a:gd name="T15" fmla="*/ 714 h 1295"/>
                <a:gd name="T16" fmla="*/ 1015 w 1017"/>
                <a:gd name="T17" fmla="*/ 580 h 1295"/>
                <a:gd name="T18" fmla="*/ 995 w 1017"/>
                <a:gd name="T19" fmla="*/ 455 h 1295"/>
                <a:gd name="T20" fmla="*/ 956 w 1017"/>
                <a:gd name="T21" fmla="*/ 339 h 1295"/>
                <a:gd name="T22" fmla="*/ 901 w 1017"/>
                <a:gd name="T23" fmla="*/ 236 h 1295"/>
                <a:gd name="T24" fmla="*/ 832 w 1017"/>
                <a:gd name="T25" fmla="*/ 148 h 1295"/>
                <a:gd name="T26" fmla="*/ 750 w 1017"/>
                <a:gd name="T27" fmla="*/ 77 h 1295"/>
                <a:gd name="T28" fmla="*/ 660 w 1017"/>
                <a:gd name="T29" fmla="*/ 29 h 1295"/>
                <a:gd name="T30" fmla="*/ 560 w 1017"/>
                <a:gd name="T31" fmla="*/ 2 h 1295"/>
                <a:gd name="T32" fmla="*/ 456 w 1017"/>
                <a:gd name="T33" fmla="*/ 2 h 1295"/>
                <a:gd name="T34" fmla="*/ 357 w 1017"/>
                <a:gd name="T35" fmla="*/ 29 h 1295"/>
                <a:gd name="T36" fmla="*/ 265 w 1017"/>
                <a:gd name="T37" fmla="*/ 77 h 1295"/>
                <a:gd name="T38" fmla="*/ 185 w 1017"/>
                <a:gd name="T39" fmla="*/ 148 h 1295"/>
                <a:gd name="T40" fmla="*/ 115 w 1017"/>
                <a:gd name="T41" fmla="*/ 236 h 1295"/>
                <a:gd name="T42" fmla="*/ 61 w 1017"/>
                <a:gd name="T43" fmla="*/ 339 h 1295"/>
                <a:gd name="T44" fmla="*/ 22 w 1017"/>
                <a:gd name="T45" fmla="*/ 455 h 1295"/>
                <a:gd name="T46" fmla="*/ 3 w 1017"/>
                <a:gd name="T47" fmla="*/ 580 h 1295"/>
                <a:gd name="T48" fmla="*/ 3 w 1017"/>
                <a:gd name="T49" fmla="*/ 714 h 1295"/>
                <a:gd name="T50" fmla="*/ 22 w 1017"/>
                <a:gd name="T51" fmla="*/ 840 h 1295"/>
                <a:gd name="T52" fmla="*/ 61 w 1017"/>
                <a:gd name="T53" fmla="*/ 956 h 1295"/>
                <a:gd name="T54" fmla="*/ 115 w 1017"/>
                <a:gd name="T55" fmla="*/ 1060 h 1295"/>
                <a:gd name="T56" fmla="*/ 185 w 1017"/>
                <a:gd name="T57" fmla="*/ 1147 h 1295"/>
                <a:gd name="T58" fmla="*/ 265 w 1017"/>
                <a:gd name="T59" fmla="*/ 1217 h 1295"/>
                <a:gd name="T60" fmla="*/ 357 w 1017"/>
                <a:gd name="T61" fmla="*/ 1265 h 1295"/>
                <a:gd name="T62" fmla="*/ 456 w 1017"/>
                <a:gd name="T63" fmla="*/ 1292 h 1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7"/>
                <a:gd name="T97" fmla="*/ 0 h 1295"/>
                <a:gd name="T98" fmla="*/ 1017 w 1017"/>
                <a:gd name="T99" fmla="*/ 1295 h 12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7" h="1295">
                  <a:moveTo>
                    <a:pt x="509" y="1295"/>
                  </a:moveTo>
                  <a:lnTo>
                    <a:pt x="560" y="1292"/>
                  </a:lnTo>
                  <a:lnTo>
                    <a:pt x="612" y="1282"/>
                  </a:lnTo>
                  <a:lnTo>
                    <a:pt x="660" y="1265"/>
                  </a:lnTo>
                  <a:lnTo>
                    <a:pt x="706" y="1243"/>
                  </a:lnTo>
                  <a:lnTo>
                    <a:pt x="750" y="1217"/>
                  </a:lnTo>
                  <a:lnTo>
                    <a:pt x="794" y="1185"/>
                  </a:lnTo>
                  <a:lnTo>
                    <a:pt x="832" y="1147"/>
                  </a:lnTo>
                  <a:lnTo>
                    <a:pt x="869" y="1106"/>
                  </a:lnTo>
                  <a:lnTo>
                    <a:pt x="901" y="1060"/>
                  </a:lnTo>
                  <a:lnTo>
                    <a:pt x="930" y="1010"/>
                  </a:lnTo>
                  <a:lnTo>
                    <a:pt x="956" y="956"/>
                  </a:lnTo>
                  <a:lnTo>
                    <a:pt x="977" y="900"/>
                  </a:lnTo>
                  <a:lnTo>
                    <a:pt x="995" y="840"/>
                  </a:lnTo>
                  <a:lnTo>
                    <a:pt x="1008" y="778"/>
                  </a:lnTo>
                  <a:lnTo>
                    <a:pt x="1015" y="714"/>
                  </a:lnTo>
                  <a:lnTo>
                    <a:pt x="1017" y="647"/>
                  </a:lnTo>
                  <a:lnTo>
                    <a:pt x="1015" y="580"/>
                  </a:lnTo>
                  <a:lnTo>
                    <a:pt x="1008" y="517"/>
                  </a:lnTo>
                  <a:lnTo>
                    <a:pt x="995" y="455"/>
                  </a:lnTo>
                  <a:lnTo>
                    <a:pt x="977" y="396"/>
                  </a:lnTo>
                  <a:lnTo>
                    <a:pt x="956" y="339"/>
                  </a:lnTo>
                  <a:lnTo>
                    <a:pt x="930" y="286"/>
                  </a:lnTo>
                  <a:lnTo>
                    <a:pt x="901" y="236"/>
                  </a:lnTo>
                  <a:lnTo>
                    <a:pt x="869" y="190"/>
                  </a:lnTo>
                  <a:lnTo>
                    <a:pt x="832" y="148"/>
                  </a:lnTo>
                  <a:lnTo>
                    <a:pt x="794" y="111"/>
                  </a:lnTo>
                  <a:lnTo>
                    <a:pt x="750" y="77"/>
                  </a:lnTo>
                  <a:lnTo>
                    <a:pt x="706" y="51"/>
                  </a:lnTo>
                  <a:lnTo>
                    <a:pt x="660" y="29"/>
                  </a:lnTo>
                  <a:lnTo>
                    <a:pt x="612" y="12"/>
                  </a:lnTo>
                  <a:lnTo>
                    <a:pt x="560" y="2"/>
                  </a:lnTo>
                  <a:lnTo>
                    <a:pt x="509" y="0"/>
                  </a:lnTo>
                  <a:lnTo>
                    <a:pt x="456" y="2"/>
                  </a:lnTo>
                  <a:lnTo>
                    <a:pt x="406" y="12"/>
                  </a:lnTo>
                  <a:lnTo>
                    <a:pt x="357" y="29"/>
                  </a:lnTo>
                  <a:lnTo>
                    <a:pt x="310" y="51"/>
                  </a:lnTo>
                  <a:lnTo>
                    <a:pt x="265" y="77"/>
                  </a:lnTo>
                  <a:lnTo>
                    <a:pt x="224" y="111"/>
                  </a:lnTo>
                  <a:lnTo>
                    <a:pt x="185" y="148"/>
                  </a:lnTo>
                  <a:lnTo>
                    <a:pt x="149" y="190"/>
                  </a:lnTo>
                  <a:lnTo>
                    <a:pt x="115" y="236"/>
                  </a:lnTo>
                  <a:lnTo>
                    <a:pt x="86" y="286"/>
                  </a:lnTo>
                  <a:lnTo>
                    <a:pt x="61" y="339"/>
                  </a:lnTo>
                  <a:lnTo>
                    <a:pt x="40" y="396"/>
                  </a:lnTo>
                  <a:lnTo>
                    <a:pt x="22" y="455"/>
                  </a:lnTo>
                  <a:lnTo>
                    <a:pt x="10" y="517"/>
                  </a:lnTo>
                  <a:lnTo>
                    <a:pt x="3" y="580"/>
                  </a:lnTo>
                  <a:lnTo>
                    <a:pt x="0" y="647"/>
                  </a:lnTo>
                  <a:lnTo>
                    <a:pt x="3" y="714"/>
                  </a:lnTo>
                  <a:lnTo>
                    <a:pt x="10" y="778"/>
                  </a:lnTo>
                  <a:lnTo>
                    <a:pt x="22" y="840"/>
                  </a:lnTo>
                  <a:lnTo>
                    <a:pt x="40" y="900"/>
                  </a:lnTo>
                  <a:lnTo>
                    <a:pt x="61" y="956"/>
                  </a:lnTo>
                  <a:lnTo>
                    <a:pt x="86" y="1010"/>
                  </a:lnTo>
                  <a:lnTo>
                    <a:pt x="115" y="1060"/>
                  </a:lnTo>
                  <a:lnTo>
                    <a:pt x="149" y="1106"/>
                  </a:lnTo>
                  <a:lnTo>
                    <a:pt x="185" y="1147"/>
                  </a:lnTo>
                  <a:lnTo>
                    <a:pt x="224" y="1185"/>
                  </a:lnTo>
                  <a:lnTo>
                    <a:pt x="265" y="1217"/>
                  </a:lnTo>
                  <a:lnTo>
                    <a:pt x="310" y="1243"/>
                  </a:lnTo>
                  <a:lnTo>
                    <a:pt x="357" y="1265"/>
                  </a:lnTo>
                  <a:lnTo>
                    <a:pt x="406" y="1282"/>
                  </a:lnTo>
                  <a:lnTo>
                    <a:pt x="456" y="1292"/>
                  </a:lnTo>
                  <a:lnTo>
                    <a:pt x="509" y="1295"/>
                  </a:lnTo>
                  <a:close/>
                </a:path>
              </a:pathLst>
            </a:custGeom>
            <a:solidFill>
              <a:srgbClr val="C1D8C1"/>
            </a:solidFill>
            <a:ln w="9525">
              <a:noFill/>
              <a:round/>
              <a:headEnd/>
              <a:tailEnd/>
            </a:ln>
          </p:spPr>
          <p:txBody>
            <a:bodyPr/>
            <a:lstStyle/>
            <a:p>
              <a:endParaRPr lang="en-US"/>
            </a:p>
          </p:txBody>
        </p:sp>
        <p:sp>
          <p:nvSpPr>
            <p:cNvPr id="97296" name="Freeform 53"/>
            <p:cNvSpPr>
              <a:spLocks/>
            </p:cNvSpPr>
            <p:nvPr/>
          </p:nvSpPr>
          <p:spPr bwMode="auto">
            <a:xfrm flipH="1">
              <a:off x="1026" y="3075"/>
              <a:ext cx="522" cy="664"/>
            </a:xfrm>
            <a:custGeom>
              <a:avLst/>
              <a:gdLst>
                <a:gd name="T0" fmla="*/ 552 w 1004"/>
                <a:gd name="T1" fmla="*/ 1276 h 1278"/>
                <a:gd name="T2" fmla="*/ 651 w 1004"/>
                <a:gd name="T3" fmla="*/ 1249 h 1278"/>
                <a:gd name="T4" fmla="*/ 741 w 1004"/>
                <a:gd name="T5" fmla="*/ 1201 h 1278"/>
                <a:gd name="T6" fmla="*/ 820 w 1004"/>
                <a:gd name="T7" fmla="*/ 1132 h 1278"/>
                <a:gd name="T8" fmla="*/ 888 w 1004"/>
                <a:gd name="T9" fmla="*/ 1046 h 1278"/>
                <a:gd name="T10" fmla="*/ 943 w 1004"/>
                <a:gd name="T11" fmla="*/ 943 h 1278"/>
                <a:gd name="T12" fmla="*/ 981 w 1004"/>
                <a:gd name="T13" fmla="*/ 830 h 1278"/>
                <a:gd name="T14" fmla="*/ 1001 w 1004"/>
                <a:gd name="T15" fmla="*/ 704 h 1278"/>
                <a:gd name="T16" fmla="*/ 1001 w 1004"/>
                <a:gd name="T17" fmla="*/ 574 h 1278"/>
                <a:gd name="T18" fmla="*/ 981 w 1004"/>
                <a:gd name="T19" fmla="*/ 449 h 1278"/>
                <a:gd name="T20" fmla="*/ 943 w 1004"/>
                <a:gd name="T21" fmla="*/ 335 h 1278"/>
                <a:gd name="T22" fmla="*/ 888 w 1004"/>
                <a:gd name="T23" fmla="*/ 232 h 1278"/>
                <a:gd name="T24" fmla="*/ 820 w 1004"/>
                <a:gd name="T25" fmla="*/ 146 h 1278"/>
                <a:gd name="T26" fmla="*/ 741 w 1004"/>
                <a:gd name="T27" fmla="*/ 78 h 1278"/>
                <a:gd name="T28" fmla="*/ 651 w 1004"/>
                <a:gd name="T29" fmla="*/ 29 h 1278"/>
                <a:gd name="T30" fmla="*/ 552 w 1004"/>
                <a:gd name="T31" fmla="*/ 3 h 1278"/>
                <a:gd name="T32" fmla="*/ 449 w 1004"/>
                <a:gd name="T33" fmla="*/ 3 h 1278"/>
                <a:gd name="T34" fmla="*/ 352 w 1004"/>
                <a:gd name="T35" fmla="*/ 29 h 1278"/>
                <a:gd name="T36" fmla="*/ 262 w 1004"/>
                <a:gd name="T37" fmla="*/ 78 h 1278"/>
                <a:gd name="T38" fmla="*/ 182 w 1004"/>
                <a:gd name="T39" fmla="*/ 146 h 1278"/>
                <a:gd name="T40" fmla="*/ 114 w 1004"/>
                <a:gd name="T41" fmla="*/ 232 h 1278"/>
                <a:gd name="T42" fmla="*/ 60 w 1004"/>
                <a:gd name="T43" fmla="*/ 335 h 1278"/>
                <a:gd name="T44" fmla="*/ 23 w 1004"/>
                <a:gd name="T45" fmla="*/ 449 h 1278"/>
                <a:gd name="T46" fmla="*/ 3 w 1004"/>
                <a:gd name="T47" fmla="*/ 574 h 1278"/>
                <a:gd name="T48" fmla="*/ 3 w 1004"/>
                <a:gd name="T49" fmla="*/ 704 h 1278"/>
                <a:gd name="T50" fmla="*/ 23 w 1004"/>
                <a:gd name="T51" fmla="*/ 830 h 1278"/>
                <a:gd name="T52" fmla="*/ 60 w 1004"/>
                <a:gd name="T53" fmla="*/ 943 h 1278"/>
                <a:gd name="T54" fmla="*/ 114 w 1004"/>
                <a:gd name="T55" fmla="*/ 1046 h 1278"/>
                <a:gd name="T56" fmla="*/ 182 w 1004"/>
                <a:gd name="T57" fmla="*/ 1132 h 1278"/>
                <a:gd name="T58" fmla="*/ 262 w 1004"/>
                <a:gd name="T59" fmla="*/ 1201 h 1278"/>
                <a:gd name="T60" fmla="*/ 352 w 1004"/>
                <a:gd name="T61" fmla="*/ 1249 h 1278"/>
                <a:gd name="T62" fmla="*/ 449 w 1004"/>
                <a:gd name="T63" fmla="*/ 1276 h 1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4"/>
                <a:gd name="T97" fmla="*/ 0 h 1278"/>
                <a:gd name="T98" fmla="*/ 1004 w 1004"/>
                <a:gd name="T99" fmla="*/ 1278 h 1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4" h="1278">
                  <a:moveTo>
                    <a:pt x="501" y="1278"/>
                  </a:moveTo>
                  <a:lnTo>
                    <a:pt x="552" y="1276"/>
                  </a:lnTo>
                  <a:lnTo>
                    <a:pt x="602" y="1266"/>
                  </a:lnTo>
                  <a:lnTo>
                    <a:pt x="651" y="1249"/>
                  </a:lnTo>
                  <a:lnTo>
                    <a:pt x="697" y="1228"/>
                  </a:lnTo>
                  <a:lnTo>
                    <a:pt x="741" y="1201"/>
                  </a:lnTo>
                  <a:lnTo>
                    <a:pt x="781" y="1169"/>
                  </a:lnTo>
                  <a:lnTo>
                    <a:pt x="820" y="1132"/>
                  </a:lnTo>
                  <a:lnTo>
                    <a:pt x="856" y="1091"/>
                  </a:lnTo>
                  <a:lnTo>
                    <a:pt x="888" y="1046"/>
                  </a:lnTo>
                  <a:lnTo>
                    <a:pt x="918" y="996"/>
                  </a:lnTo>
                  <a:lnTo>
                    <a:pt x="943" y="943"/>
                  </a:lnTo>
                  <a:lnTo>
                    <a:pt x="965" y="888"/>
                  </a:lnTo>
                  <a:lnTo>
                    <a:pt x="981" y="830"/>
                  </a:lnTo>
                  <a:lnTo>
                    <a:pt x="994" y="768"/>
                  </a:lnTo>
                  <a:lnTo>
                    <a:pt x="1001" y="704"/>
                  </a:lnTo>
                  <a:lnTo>
                    <a:pt x="1004" y="639"/>
                  </a:lnTo>
                  <a:lnTo>
                    <a:pt x="1001" y="574"/>
                  </a:lnTo>
                  <a:lnTo>
                    <a:pt x="994" y="510"/>
                  </a:lnTo>
                  <a:lnTo>
                    <a:pt x="981" y="449"/>
                  </a:lnTo>
                  <a:lnTo>
                    <a:pt x="965" y="390"/>
                  </a:lnTo>
                  <a:lnTo>
                    <a:pt x="943" y="335"/>
                  </a:lnTo>
                  <a:lnTo>
                    <a:pt x="918" y="282"/>
                  </a:lnTo>
                  <a:lnTo>
                    <a:pt x="888" y="232"/>
                  </a:lnTo>
                  <a:lnTo>
                    <a:pt x="856" y="188"/>
                  </a:lnTo>
                  <a:lnTo>
                    <a:pt x="820" y="146"/>
                  </a:lnTo>
                  <a:lnTo>
                    <a:pt x="781" y="110"/>
                  </a:lnTo>
                  <a:lnTo>
                    <a:pt x="741" y="78"/>
                  </a:lnTo>
                  <a:lnTo>
                    <a:pt x="697" y="50"/>
                  </a:lnTo>
                  <a:lnTo>
                    <a:pt x="651" y="29"/>
                  </a:lnTo>
                  <a:lnTo>
                    <a:pt x="602" y="12"/>
                  </a:lnTo>
                  <a:lnTo>
                    <a:pt x="552" y="3"/>
                  </a:lnTo>
                  <a:lnTo>
                    <a:pt x="501" y="0"/>
                  </a:lnTo>
                  <a:lnTo>
                    <a:pt x="449" y="3"/>
                  </a:lnTo>
                  <a:lnTo>
                    <a:pt x="399" y="12"/>
                  </a:lnTo>
                  <a:lnTo>
                    <a:pt x="352" y="29"/>
                  </a:lnTo>
                  <a:lnTo>
                    <a:pt x="306" y="50"/>
                  </a:lnTo>
                  <a:lnTo>
                    <a:pt x="262" y="78"/>
                  </a:lnTo>
                  <a:lnTo>
                    <a:pt x="221" y="110"/>
                  </a:lnTo>
                  <a:lnTo>
                    <a:pt x="182" y="146"/>
                  </a:lnTo>
                  <a:lnTo>
                    <a:pt x="146" y="188"/>
                  </a:lnTo>
                  <a:lnTo>
                    <a:pt x="114" y="232"/>
                  </a:lnTo>
                  <a:lnTo>
                    <a:pt x="85" y="282"/>
                  </a:lnTo>
                  <a:lnTo>
                    <a:pt x="60" y="335"/>
                  </a:lnTo>
                  <a:lnTo>
                    <a:pt x="39" y="390"/>
                  </a:lnTo>
                  <a:lnTo>
                    <a:pt x="23" y="449"/>
                  </a:lnTo>
                  <a:lnTo>
                    <a:pt x="10" y="510"/>
                  </a:lnTo>
                  <a:lnTo>
                    <a:pt x="3" y="574"/>
                  </a:lnTo>
                  <a:lnTo>
                    <a:pt x="0" y="639"/>
                  </a:lnTo>
                  <a:lnTo>
                    <a:pt x="3" y="704"/>
                  </a:lnTo>
                  <a:lnTo>
                    <a:pt x="10" y="768"/>
                  </a:lnTo>
                  <a:lnTo>
                    <a:pt x="23" y="830"/>
                  </a:lnTo>
                  <a:lnTo>
                    <a:pt x="39" y="888"/>
                  </a:lnTo>
                  <a:lnTo>
                    <a:pt x="60" y="943"/>
                  </a:lnTo>
                  <a:lnTo>
                    <a:pt x="85" y="996"/>
                  </a:lnTo>
                  <a:lnTo>
                    <a:pt x="114" y="1046"/>
                  </a:lnTo>
                  <a:lnTo>
                    <a:pt x="146" y="1091"/>
                  </a:lnTo>
                  <a:lnTo>
                    <a:pt x="182" y="1132"/>
                  </a:lnTo>
                  <a:lnTo>
                    <a:pt x="221" y="1169"/>
                  </a:lnTo>
                  <a:lnTo>
                    <a:pt x="262" y="1201"/>
                  </a:lnTo>
                  <a:lnTo>
                    <a:pt x="306" y="1228"/>
                  </a:lnTo>
                  <a:lnTo>
                    <a:pt x="352" y="1249"/>
                  </a:lnTo>
                  <a:lnTo>
                    <a:pt x="399" y="1266"/>
                  </a:lnTo>
                  <a:lnTo>
                    <a:pt x="449" y="1276"/>
                  </a:lnTo>
                  <a:lnTo>
                    <a:pt x="501" y="1278"/>
                  </a:lnTo>
                  <a:close/>
                </a:path>
              </a:pathLst>
            </a:custGeom>
            <a:solidFill>
              <a:srgbClr val="C4DBC4"/>
            </a:solidFill>
            <a:ln w="9525">
              <a:noFill/>
              <a:round/>
              <a:headEnd/>
              <a:tailEnd/>
            </a:ln>
          </p:spPr>
          <p:txBody>
            <a:bodyPr/>
            <a:lstStyle/>
            <a:p>
              <a:endParaRPr lang="en-US"/>
            </a:p>
          </p:txBody>
        </p:sp>
        <p:sp>
          <p:nvSpPr>
            <p:cNvPr id="97297" name="Freeform 54"/>
            <p:cNvSpPr>
              <a:spLocks/>
            </p:cNvSpPr>
            <p:nvPr/>
          </p:nvSpPr>
          <p:spPr bwMode="auto">
            <a:xfrm flipH="1">
              <a:off x="1030" y="3080"/>
              <a:ext cx="513" cy="654"/>
            </a:xfrm>
            <a:custGeom>
              <a:avLst/>
              <a:gdLst>
                <a:gd name="T0" fmla="*/ 543 w 989"/>
                <a:gd name="T1" fmla="*/ 1257 h 1260"/>
                <a:gd name="T2" fmla="*/ 640 w 989"/>
                <a:gd name="T3" fmla="*/ 1232 h 1260"/>
                <a:gd name="T4" fmla="*/ 729 w 989"/>
                <a:gd name="T5" fmla="*/ 1184 h 1260"/>
                <a:gd name="T6" fmla="*/ 809 w 989"/>
                <a:gd name="T7" fmla="*/ 1115 h 1260"/>
                <a:gd name="T8" fmla="*/ 875 w 989"/>
                <a:gd name="T9" fmla="*/ 1031 h 1260"/>
                <a:gd name="T10" fmla="*/ 929 w 989"/>
                <a:gd name="T11" fmla="*/ 931 h 1260"/>
                <a:gd name="T12" fmla="*/ 967 w 989"/>
                <a:gd name="T13" fmla="*/ 818 h 1260"/>
                <a:gd name="T14" fmla="*/ 986 w 989"/>
                <a:gd name="T15" fmla="*/ 694 h 1260"/>
                <a:gd name="T16" fmla="*/ 986 w 989"/>
                <a:gd name="T17" fmla="*/ 567 h 1260"/>
                <a:gd name="T18" fmla="*/ 967 w 989"/>
                <a:gd name="T19" fmla="*/ 443 h 1260"/>
                <a:gd name="T20" fmla="*/ 929 w 989"/>
                <a:gd name="T21" fmla="*/ 329 h 1260"/>
                <a:gd name="T22" fmla="*/ 875 w 989"/>
                <a:gd name="T23" fmla="*/ 229 h 1260"/>
                <a:gd name="T24" fmla="*/ 809 w 989"/>
                <a:gd name="T25" fmla="*/ 144 h 1260"/>
                <a:gd name="T26" fmla="*/ 729 w 989"/>
                <a:gd name="T27" fmla="*/ 76 h 1260"/>
                <a:gd name="T28" fmla="*/ 640 w 989"/>
                <a:gd name="T29" fmla="*/ 27 h 1260"/>
                <a:gd name="T30" fmla="*/ 543 w 989"/>
                <a:gd name="T31" fmla="*/ 2 h 1260"/>
                <a:gd name="T32" fmla="*/ 443 w 989"/>
                <a:gd name="T33" fmla="*/ 2 h 1260"/>
                <a:gd name="T34" fmla="*/ 346 w 989"/>
                <a:gd name="T35" fmla="*/ 27 h 1260"/>
                <a:gd name="T36" fmla="*/ 257 w 989"/>
                <a:gd name="T37" fmla="*/ 76 h 1260"/>
                <a:gd name="T38" fmla="*/ 179 w 989"/>
                <a:gd name="T39" fmla="*/ 144 h 1260"/>
                <a:gd name="T40" fmla="*/ 112 w 989"/>
                <a:gd name="T41" fmla="*/ 229 h 1260"/>
                <a:gd name="T42" fmla="*/ 59 w 989"/>
                <a:gd name="T43" fmla="*/ 329 h 1260"/>
                <a:gd name="T44" fmla="*/ 22 w 989"/>
                <a:gd name="T45" fmla="*/ 443 h 1260"/>
                <a:gd name="T46" fmla="*/ 3 w 989"/>
                <a:gd name="T47" fmla="*/ 567 h 1260"/>
                <a:gd name="T48" fmla="*/ 3 w 989"/>
                <a:gd name="T49" fmla="*/ 694 h 1260"/>
                <a:gd name="T50" fmla="*/ 22 w 989"/>
                <a:gd name="T51" fmla="*/ 818 h 1260"/>
                <a:gd name="T52" fmla="*/ 59 w 989"/>
                <a:gd name="T53" fmla="*/ 931 h 1260"/>
                <a:gd name="T54" fmla="*/ 112 w 989"/>
                <a:gd name="T55" fmla="*/ 1031 h 1260"/>
                <a:gd name="T56" fmla="*/ 179 w 989"/>
                <a:gd name="T57" fmla="*/ 1115 h 1260"/>
                <a:gd name="T58" fmla="*/ 257 w 989"/>
                <a:gd name="T59" fmla="*/ 1184 h 1260"/>
                <a:gd name="T60" fmla="*/ 346 w 989"/>
                <a:gd name="T61" fmla="*/ 1232 h 1260"/>
                <a:gd name="T62" fmla="*/ 443 w 989"/>
                <a:gd name="T63" fmla="*/ 1257 h 1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9"/>
                <a:gd name="T97" fmla="*/ 0 h 1260"/>
                <a:gd name="T98" fmla="*/ 989 w 989"/>
                <a:gd name="T99" fmla="*/ 1260 h 1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9" h="1260">
                  <a:moveTo>
                    <a:pt x="493" y="1260"/>
                  </a:moveTo>
                  <a:lnTo>
                    <a:pt x="543" y="1257"/>
                  </a:lnTo>
                  <a:lnTo>
                    <a:pt x="593" y="1247"/>
                  </a:lnTo>
                  <a:lnTo>
                    <a:pt x="640" y="1232"/>
                  </a:lnTo>
                  <a:lnTo>
                    <a:pt x="686" y="1210"/>
                  </a:lnTo>
                  <a:lnTo>
                    <a:pt x="729" y="1184"/>
                  </a:lnTo>
                  <a:lnTo>
                    <a:pt x="771" y="1153"/>
                  </a:lnTo>
                  <a:lnTo>
                    <a:pt x="809" y="1115"/>
                  </a:lnTo>
                  <a:lnTo>
                    <a:pt x="843" y="1075"/>
                  </a:lnTo>
                  <a:lnTo>
                    <a:pt x="875" y="1031"/>
                  </a:lnTo>
                  <a:lnTo>
                    <a:pt x="904" y="982"/>
                  </a:lnTo>
                  <a:lnTo>
                    <a:pt x="929" y="931"/>
                  </a:lnTo>
                  <a:lnTo>
                    <a:pt x="950" y="875"/>
                  </a:lnTo>
                  <a:lnTo>
                    <a:pt x="967" y="818"/>
                  </a:lnTo>
                  <a:lnTo>
                    <a:pt x="979" y="757"/>
                  </a:lnTo>
                  <a:lnTo>
                    <a:pt x="986" y="694"/>
                  </a:lnTo>
                  <a:lnTo>
                    <a:pt x="989" y="631"/>
                  </a:lnTo>
                  <a:lnTo>
                    <a:pt x="986" y="567"/>
                  </a:lnTo>
                  <a:lnTo>
                    <a:pt x="979" y="503"/>
                  </a:lnTo>
                  <a:lnTo>
                    <a:pt x="967" y="443"/>
                  </a:lnTo>
                  <a:lnTo>
                    <a:pt x="950" y="385"/>
                  </a:lnTo>
                  <a:lnTo>
                    <a:pt x="929" y="329"/>
                  </a:lnTo>
                  <a:lnTo>
                    <a:pt x="904" y="278"/>
                  </a:lnTo>
                  <a:lnTo>
                    <a:pt x="875" y="229"/>
                  </a:lnTo>
                  <a:lnTo>
                    <a:pt x="843" y="184"/>
                  </a:lnTo>
                  <a:lnTo>
                    <a:pt x="809" y="144"/>
                  </a:lnTo>
                  <a:lnTo>
                    <a:pt x="771" y="107"/>
                  </a:lnTo>
                  <a:lnTo>
                    <a:pt x="729" y="76"/>
                  </a:lnTo>
                  <a:lnTo>
                    <a:pt x="686" y="50"/>
                  </a:lnTo>
                  <a:lnTo>
                    <a:pt x="640" y="27"/>
                  </a:lnTo>
                  <a:lnTo>
                    <a:pt x="593" y="12"/>
                  </a:lnTo>
                  <a:lnTo>
                    <a:pt x="543" y="2"/>
                  </a:lnTo>
                  <a:lnTo>
                    <a:pt x="493" y="0"/>
                  </a:lnTo>
                  <a:lnTo>
                    <a:pt x="443" y="2"/>
                  </a:lnTo>
                  <a:lnTo>
                    <a:pt x="393" y="12"/>
                  </a:lnTo>
                  <a:lnTo>
                    <a:pt x="346" y="27"/>
                  </a:lnTo>
                  <a:lnTo>
                    <a:pt x="300" y="50"/>
                  </a:lnTo>
                  <a:lnTo>
                    <a:pt x="257" y="76"/>
                  </a:lnTo>
                  <a:lnTo>
                    <a:pt x="217" y="107"/>
                  </a:lnTo>
                  <a:lnTo>
                    <a:pt x="179" y="144"/>
                  </a:lnTo>
                  <a:lnTo>
                    <a:pt x="144" y="184"/>
                  </a:lnTo>
                  <a:lnTo>
                    <a:pt x="112" y="229"/>
                  </a:lnTo>
                  <a:lnTo>
                    <a:pt x="83" y="278"/>
                  </a:lnTo>
                  <a:lnTo>
                    <a:pt x="59" y="329"/>
                  </a:lnTo>
                  <a:lnTo>
                    <a:pt x="39" y="385"/>
                  </a:lnTo>
                  <a:lnTo>
                    <a:pt x="22" y="443"/>
                  </a:lnTo>
                  <a:lnTo>
                    <a:pt x="9" y="503"/>
                  </a:lnTo>
                  <a:lnTo>
                    <a:pt x="3" y="567"/>
                  </a:lnTo>
                  <a:lnTo>
                    <a:pt x="0" y="631"/>
                  </a:lnTo>
                  <a:lnTo>
                    <a:pt x="3" y="694"/>
                  </a:lnTo>
                  <a:lnTo>
                    <a:pt x="9" y="757"/>
                  </a:lnTo>
                  <a:lnTo>
                    <a:pt x="22" y="818"/>
                  </a:lnTo>
                  <a:lnTo>
                    <a:pt x="39" y="875"/>
                  </a:lnTo>
                  <a:lnTo>
                    <a:pt x="59" y="931"/>
                  </a:lnTo>
                  <a:lnTo>
                    <a:pt x="83" y="982"/>
                  </a:lnTo>
                  <a:lnTo>
                    <a:pt x="112" y="1031"/>
                  </a:lnTo>
                  <a:lnTo>
                    <a:pt x="144" y="1075"/>
                  </a:lnTo>
                  <a:lnTo>
                    <a:pt x="179" y="1115"/>
                  </a:lnTo>
                  <a:lnTo>
                    <a:pt x="217" y="1153"/>
                  </a:lnTo>
                  <a:lnTo>
                    <a:pt x="257" y="1184"/>
                  </a:lnTo>
                  <a:lnTo>
                    <a:pt x="300" y="1210"/>
                  </a:lnTo>
                  <a:lnTo>
                    <a:pt x="346" y="1232"/>
                  </a:lnTo>
                  <a:lnTo>
                    <a:pt x="393" y="1247"/>
                  </a:lnTo>
                  <a:lnTo>
                    <a:pt x="443" y="1257"/>
                  </a:lnTo>
                  <a:lnTo>
                    <a:pt x="493" y="1260"/>
                  </a:lnTo>
                  <a:close/>
                </a:path>
              </a:pathLst>
            </a:custGeom>
            <a:solidFill>
              <a:srgbClr val="C6DDC6"/>
            </a:solidFill>
            <a:ln w="9525">
              <a:noFill/>
              <a:round/>
              <a:headEnd/>
              <a:tailEnd/>
            </a:ln>
          </p:spPr>
          <p:txBody>
            <a:bodyPr/>
            <a:lstStyle/>
            <a:p>
              <a:endParaRPr lang="en-US"/>
            </a:p>
          </p:txBody>
        </p:sp>
        <p:sp>
          <p:nvSpPr>
            <p:cNvPr id="97298" name="Freeform 55"/>
            <p:cNvSpPr>
              <a:spLocks/>
            </p:cNvSpPr>
            <p:nvPr/>
          </p:nvSpPr>
          <p:spPr bwMode="auto">
            <a:xfrm flipH="1">
              <a:off x="1032" y="3084"/>
              <a:ext cx="507" cy="647"/>
            </a:xfrm>
            <a:custGeom>
              <a:avLst/>
              <a:gdLst>
                <a:gd name="T0" fmla="*/ 537 w 977"/>
                <a:gd name="T1" fmla="*/ 1242 h 1245"/>
                <a:gd name="T2" fmla="*/ 633 w 977"/>
                <a:gd name="T3" fmla="*/ 1217 h 1245"/>
                <a:gd name="T4" fmla="*/ 721 w 977"/>
                <a:gd name="T5" fmla="*/ 1170 h 1245"/>
                <a:gd name="T6" fmla="*/ 799 w 977"/>
                <a:gd name="T7" fmla="*/ 1103 h 1245"/>
                <a:gd name="T8" fmla="*/ 864 w 977"/>
                <a:gd name="T9" fmla="*/ 1019 h 1245"/>
                <a:gd name="T10" fmla="*/ 917 w 977"/>
                <a:gd name="T11" fmla="*/ 918 h 1245"/>
                <a:gd name="T12" fmla="*/ 954 w 977"/>
                <a:gd name="T13" fmla="*/ 807 h 1245"/>
                <a:gd name="T14" fmla="*/ 974 w 977"/>
                <a:gd name="T15" fmla="*/ 686 h 1245"/>
                <a:gd name="T16" fmla="*/ 974 w 977"/>
                <a:gd name="T17" fmla="*/ 559 h 1245"/>
                <a:gd name="T18" fmla="*/ 954 w 977"/>
                <a:gd name="T19" fmla="*/ 438 h 1245"/>
                <a:gd name="T20" fmla="*/ 917 w 977"/>
                <a:gd name="T21" fmla="*/ 325 h 1245"/>
                <a:gd name="T22" fmla="*/ 864 w 977"/>
                <a:gd name="T23" fmla="*/ 227 h 1245"/>
                <a:gd name="T24" fmla="*/ 799 w 977"/>
                <a:gd name="T25" fmla="*/ 142 h 1245"/>
                <a:gd name="T26" fmla="*/ 721 w 977"/>
                <a:gd name="T27" fmla="*/ 75 h 1245"/>
                <a:gd name="T28" fmla="*/ 633 w 977"/>
                <a:gd name="T29" fmla="*/ 28 h 1245"/>
                <a:gd name="T30" fmla="*/ 537 w 977"/>
                <a:gd name="T31" fmla="*/ 3 h 1245"/>
                <a:gd name="T32" fmla="*/ 437 w 977"/>
                <a:gd name="T33" fmla="*/ 3 h 1245"/>
                <a:gd name="T34" fmla="*/ 343 w 977"/>
                <a:gd name="T35" fmla="*/ 28 h 1245"/>
                <a:gd name="T36" fmla="*/ 255 w 977"/>
                <a:gd name="T37" fmla="*/ 75 h 1245"/>
                <a:gd name="T38" fmla="*/ 178 w 977"/>
                <a:gd name="T39" fmla="*/ 142 h 1245"/>
                <a:gd name="T40" fmla="*/ 111 w 977"/>
                <a:gd name="T41" fmla="*/ 227 h 1245"/>
                <a:gd name="T42" fmla="*/ 58 w 977"/>
                <a:gd name="T43" fmla="*/ 325 h 1245"/>
                <a:gd name="T44" fmla="*/ 22 w 977"/>
                <a:gd name="T45" fmla="*/ 438 h 1245"/>
                <a:gd name="T46" fmla="*/ 2 w 977"/>
                <a:gd name="T47" fmla="*/ 559 h 1245"/>
                <a:gd name="T48" fmla="*/ 2 w 977"/>
                <a:gd name="T49" fmla="*/ 686 h 1245"/>
                <a:gd name="T50" fmla="*/ 22 w 977"/>
                <a:gd name="T51" fmla="*/ 807 h 1245"/>
                <a:gd name="T52" fmla="*/ 58 w 977"/>
                <a:gd name="T53" fmla="*/ 918 h 1245"/>
                <a:gd name="T54" fmla="*/ 111 w 977"/>
                <a:gd name="T55" fmla="*/ 1019 h 1245"/>
                <a:gd name="T56" fmla="*/ 178 w 977"/>
                <a:gd name="T57" fmla="*/ 1103 h 1245"/>
                <a:gd name="T58" fmla="*/ 255 w 977"/>
                <a:gd name="T59" fmla="*/ 1170 h 1245"/>
                <a:gd name="T60" fmla="*/ 343 w 977"/>
                <a:gd name="T61" fmla="*/ 1217 h 1245"/>
                <a:gd name="T62" fmla="*/ 437 w 977"/>
                <a:gd name="T63" fmla="*/ 1242 h 1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7"/>
                <a:gd name="T97" fmla="*/ 0 h 1245"/>
                <a:gd name="T98" fmla="*/ 977 w 977"/>
                <a:gd name="T99" fmla="*/ 1245 h 1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7" h="1245">
                  <a:moveTo>
                    <a:pt x="487" y="1245"/>
                  </a:moveTo>
                  <a:lnTo>
                    <a:pt x="537" y="1242"/>
                  </a:lnTo>
                  <a:lnTo>
                    <a:pt x="586" y="1233"/>
                  </a:lnTo>
                  <a:lnTo>
                    <a:pt x="633" y="1217"/>
                  </a:lnTo>
                  <a:lnTo>
                    <a:pt x="678" y="1196"/>
                  </a:lnTo>
                  <a:lnTo>
                    <a:pt x="721" y="1170"/>
                  </a:lnTo>
                  <a:lnTo>
                    <a:pt x="761" y="1138"/>
                  </a:lnTo>
                  <a:lnTo>
                    <a:pt x="799" y="1103"/>
                  </a:lnTo>
                  <a:lnTo>
                    <a:pt x="833" y="1063"/>
                  </a:lnTo>
                  <a:lnTo>
                    <a:pt x="864" y="1019"/>
                  </a:lnTo>
                  <a:lnTo>
                    <a:pt x="893" y="970"/>
                  </a:lnTo>
                  <a:lnTo>
                    <a:pt x="917" y="918"/>
                  </a:lnTo>
                  <a:lnTo>
                    <a:pt x="938" y="864"/>
                  </a:lnTo>
                  <a:lnTo>
                    <a:pt x="954" y="807"/>
                  </a:lnTo>
                  <a:lnTo>
                    <a:pt x="967" y="748"/>
                  </a:lnTo>
                  <a:lnTo>
                    <a:pt x="974" y="686"/>
                  </a:lnTo>
                  <a:lnTo>
                    <a:pt x="977" y="623"/>
                  </a:lnTo>
                  <a:lnTo>
                    <a:pt x="974" y="559"/>
                  </a:lnTo>
                  <a:lnTo>
                    <a:pt x="967" y="497"/>
                  </a:lnTo>
                  <a:lnTo>
                    <a:pt x="954" y="438"/>
                  </a:lnTo>
                  <a:lnTo>
                    <a:pt x="938" y="379"/>
                  </a:lnTo>
                  <a:lnTo>
                    <a:pt x="917" y="325"/>
                  </a:lnTo>
                  <a:lnTo>
                    <a:pt x="893" y="274"/>
                  </a:lnTo>
                  <a:lnTo>
                    <a:pt x="864" y="227"/>
                  </a:lnTo>
                  <a:lnTo>
                    <a:pt x="833" y="182"/>
                  </a:lnTo>
                  <a:lnTo>
                    <a:pt x="799" y="142"/>
                  </a:lnTo>
                  <a:lnTo>
                    <a:pt x="761" y="106"/>
                  </a:lnTo>
                  <a:lnTo>
                    <a:pt x="721" y="75"/>
                  </a:lnTo>
                  <a:lnTo>
                    <a:pt x="678" y="49"/>
                  </a:lnTo>
                  <a:lnTo>
                    <a:pt x="633" y="28"/>
                  </a:lnTo>
                  <a:lnTo>
                    <a:pt x="586" y="13"/>
                  </a:lnTo>
                  <a:lnTo>
                    <a:pt x="537" y="3"/>
                  </a:lnTo>
                  <a:lnTo>
                    <a:pt x="487" y="0"/>
                  </a:lnTo>
                  <a:lnTo>
                    <a:pt x="437" y="3"/>
                  </a:lnTo>
                  <a:lnTo>
                    <a:pt x="389" y="13"/>
                  </a:lnTo>
                  <a:lnTo>
                    <a:pt x="343" y="28"/>
                  </a:lnTo>
                  <a:lnTo>
                    <a:pt x="297" y="49"/>
                  </a:lnTo>
                  <a:lnTo>
                    <a:pt x="255" y="75"/>
                  </a:lnTo>
                  <a:lnTo>
                    <a:pt x="215" y="106"/>
                  </a:lnTo>
                  <a:lnTo>
                    <a:pt x="178" y="142"/>
                  </a:lnTo>
                  <a:lnTo>
                    <a:pt x="143" y="182"/>
                  </a:lnTo>
                  <a:lnTo>
                    <a:pt x="111" y="227"/>
                  </a:lnTo>
                  <a:lnTo>
                    <a:pt x="83" y="274"/>
                  </a:lnTo>
                  <a:lnTo>
                    <a:pt x="58" y="325"/>
                  </a:lnTo>
                  <a:lnTo>
                    <a:pt x="39" y="379"/>
                  </a:lnTo>
                  <a:lnTo>
                    <a:pt x="22" y="438"/>
                  </a:lnTo>
                  <a:lnTo>
                    <a:pt x="9" y="497"/>
                  </a:lnTo>
                  <a:lnTo>
                    <a:pt x="2" y="559"/>
                  </a:lnTo>
                  <a:lnTo>
                    <a:pt x="0" y="623"/>
                  </a:lnTo>
                  <a:lnTo>
                    <a:pt x="2" y="686"/>
                  </a:lnTo>
                  <a:lnTo>
                    <a:pt x="9" y="748"/>
                  </a:lnTo>
                  <a:lnTo>
                    <a:pt x="22" y="807"/>
                  </a:lnTo>
                  <a:lnTo>
                    <a:pt x="39" y="864"/>
                  </a:lnTo>
                  <a:lnTo>
                    <a:pt x="58" y="918"/>
                  </a:lnTo>
                  <a:lnTo>
                    <a:pt x="83" y="970"/>
                  </a:lnTo>
                  <a:lnTo>
                    <a:pt x="111" y="1019"/>
                  </a:lnTo>
                  <a:lnTo>
                    <a:pt x="143" y="1063"/>
                  </a:lnTo>
                  <a:lnTo>
                    <a:pt x="178" y="1103"/>
                  </a:lnTo>
                  <a:lnTo>
                    <a:pt x="215" y="1138"/>
                  </a:lnTo>
                  <a:lnTo>
                    <a:pt x="255" y="1170"/>
                  </a:lnTo>
                  <a:lnTo>
                    <a:pt x="297" y="1196"/>
                  </a:lnTo>
                  <a:lnTo>
                    <a:pt x="343" y="1217"/>
                  </a:lnTo>
                  <a:lnTo>
                    <a:pt x="389" y="1233"/>
                  </a:lnTo>
                  <a:lnTo>
                    <a:pt x="437" y="1242"/>
                  </a:lnTo>
                  <a:lnTo>
                    <a:pt x="487" y="1245"/>
                  </a:lnTo>
                  <a:close/>
                </a:path>
              </a:pathLst>
            </a:custGeom>
            <a:solidFill>
              <a:srgbClr val="CCE0CC"/>
            </a:solidFill>
            <a:ln w="9525">
              <a:noFill/>
              <a:round/>
              <a:headEnd/>
              <a:tailEnd/>
            </a:ln>
          </p:spPr>
          <p:txBody>
            <a:bodyPr/>
            <a:lstStyle/>
            <a:p>
              <a:endParaRPr lang="en-US"/>
            </a:p>
          </p:txBody>
        </p:sp>
        <p:sp>
          <p:nvSpPr>
            <p:cNvPr id="97299" name="Freeform 56"/>
            <p:cNvSpPr>
              <a:spLocks/>
            </p:cNvSpPr>
            <p:nvPr/>
          </p:nvSpPr>
          <p:spPr bwMode="auto">
            <a:xfrm flipH="1">
              <a:off x="1035" y="3088"/>
              <a:ext cx="500" cy="639"/>
            </a:xfrm>
            <a:custGeom>
              <a:avLst/>
              <a:gdLst>
                <a:gd name="T0" fmla="*/ 529 w 963"/>
                <a:gd name="T1" fmla="*/ 1226 h 1229"/>
                <a:gd name="T2" fmla="*/ 624 w 963"/>
                <a:gd name="T3" fmla="*/ 1201 h 1229"/>
                <a:gd name="T4" fmla="*/ 710 w 963"/>
                <a:gd name="T5" fmla="*/ 1155 h 1229"/>
                <a:gd name="T6" fmla="*/ 787 w 963"/>
                <a:gd name="T7" fmla="*/ 1088 h 1229"/>
                <a:gd name="T8" fmla="*/ 853 w 963"/>
                <a:gd name="T9" fmla="*/ 1005 h 1229"/>
                <a:gd name="T10" fmla="*/ 905 w 963"/>
                <a:gd name="T11" fmla="*/ 908 h 1229"/>
                <a:gd name="T12" fmla="*/ 941 w 963"/>
                <a:gd name="T13" fmla="*/ 797 h 1229"/>
                <a:gd name="T14" fmla="*/ 960 w 963"/>
                <a:gd name="T15" fmla="*/ 677 h 1229"/>
                <a:gd name="T16" fmla="*/ 960 w 963"/>
                <a:gd name="T17" fmla="*/ 552 h 1229"/>
                <a:gd name="T18" fmla="*/ 941 w 963"/>
                <a:gd name="T19" fmla="*/ 433 h 1229"/>
                <a:gd name="T20" fmla="*/ 905 w 963"/>
                <a:gd name="T21" fmla="*/ 321 h 1229"/>
                <a:gd name="T22" fmla="*/ 853 w 963"/>
                <a:gd name="T23" fmla="*/ 224 h 1229"/>
                <a:gd name="T24" fmla="*/ 787 w 963"/>
                <a:gd name="T25" fmla="*/ 141 h 1229"/>
                <a:gd name="T26" fmla="*/ 710 w 963"/>
                <a:gd name="T27" fmla="*/ 74 h 1229"/>
                <a:gd name="T28" fmla="*/ 624 w 963"/>
                <a:gd name="T29" fmla="*/ 28 h 1229"/>
                <a:gd name="T30" fmla="*/ 529 w 963"/>
                <a:gd name="T31" fmla="*/ 3 h 1229"/>
                <a:gd name="T32" fmla="*/ 431 w 963"/>
                <a:gd name="T33" fmla="*/ 3 h 1229"/>
                <a:gd name="T34" fmla="*/ 338 w 963"/>
                <a:gd name="T35" fmla="*/ 28 h 1229"/>
                <a:gd name="T36" fmla="*/ 252 w 963"/>
                <a:gd name="T37" fmla="*/ 74 h 1229"/>
                <a:gd name="T38" fmla="*/ 175 w 963"/>
                <a:gd name="T39" fmla="*/ 141 h 1229"/>
                <a:gd name="T40" fmla="*/ 110 w 963"/>
                <a:gd name="T41" fmla="*/ 224 h 1229"/>
                <a:gd name="T42" fmla="*/ 58 w 963"/>
                <a:gd name="T43" fmla="*/ 321 h 1229"/>
                <a:gd name="T44" fmla="*/ 21 w 963"/>
                <a:gd name="T45" fmla="*/ 433 h 1229"/>
                <a:gd name="T46" fmla="*/ 3 w 963"/>
                <a:gd name="T47" fmla="*/ 552 h 1229"/>
                <a:gd name="T48" fmla="*/ 3 w 963"/>
                <a:gd name="T49" fmla="*/ 677 h 1229"/>
                <a:gd name="T50" fmla="*/ 21 w 963"/>
                <a:gd name="T51" fmla="*/ 797 h 1229"/>
                <a:gd name="T52" fmla="*/ 58 w 963"/>
                <a:gd name="T53" fmla="*/ 908 h 1229"/>
                <a:gd name="T54" fmla="*/ 110 w 963"/>
                <a:gd name="T55" fmla="*/ 1005 h 1229"/>
                <a:gd name="T56" fmla="*/ 175 w 963"/>
                <a:gd name="T57" fmla="*/ 1088 h 1229"/>
                <a:gd name="T58" fmla="*/ 252 w 963"/>
                <a:gd name="T59" fmla="*/ 1155 h 1229"/>
                <a:gd name="T60" fmla="*/ 338 w 963"/>
                <a:gd name="T61" fmla="*/ 1201 h 1229"/>
                <a:gd name="T62" fmla="*/ 431 w 963"/>
                <a:gd name="T63" fmla="*/ 1226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3"/>
                <a:gd name="T97" fmla="*/ 0 h 1229"/>
                <a:gd name="T98" fmla="*/ 963 w 963"/>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3" h="1229">
                  <a:moveTo>
                    <a:pt x="481" y="1229"/>
                  </a:moveTo>
                  <a:lnTo>
                    <a:pt x="529" y="1226"/>
                  </a:lnTo>
                  <a:lnTo>
                    <a:pt x="578" y="1216"/>
                  </a:lnTo>
                  <a:lnTo>
                    <a:pt x="624" y="1201"/>
                  </a:lnTo>
                  <a:lnTo>
                    <a:pt x="668" y="1180"/>
                  </a:lnTo>
                  <a:lnTo>
                    <a:pt x="710" y="1155"/>
                  </a:lnTo>
                  <a:lnTo>
                    <a:pt x="750" y="1123"/>
                  </a:lnTo>
                  <a:lnTo>
                    <a:pt x="787" y="1088"/>
                  </a:lnTo>
                  <a:lnTo>
                    <a:pt x="821" y="1048"/>
                  </a:lnTo>
                  <a:lnTo>
                    <a:pt x="853" y="1005"/>
                  </a:lnTo>
                  <a:lnTo>
                    <a:pt x="881" y="958"/>
                  </a:lnTo>
                  <a:lnTo>
                    <a:pt x="905" y="908"/>
                  </a:lnTo>
                  <a:lnTo>
                    <a:pt x="926" y="854"/>
                  </a:lnTo>
                  <a:lnTo>
                    <a:pt x="941" y="797"/>
                  </a:lnTo>
                  <a:lnTo>
                    <a:pt x="953" y="738"/>
                  </a:lnTo>
                  <a:lnTo>
                    <a:pt x="960" y="677"/>
                  </a:lnTo>
                  <a:lnTo>
                    <a:pt x="963" y="615"/>
                  </a:lnTo>
                  <a:lnTo>
                    <a:pt x="960" y="552"/>
                  </a:lnTo>
                  <a:lnTo>
                    <a:pt x="953" y="491"/>
                  </a:lnTo>
                  <a:lnTo>
                    <a:pt x="941" y="433"/>
                  </a:lnTo>
                  <a:lnTo>
                    <a:pt x="926" y="376"/>
                  </a:lnTo>
                  <a:lnTo>
                    <a:pt x="905" y="321"/>
                  </a:lnTo>
                  <a:lnTo>
                    <a:pt x="881" y="271"/>
                  </a:lnTo>
                  <a:lnTo>
                    <a:pt x="853" y="224"/>
                  </a:lnTo>
                  <a:lnTo>
                    <a:pt x="821" y="180"/>
                  </a:lnTo>
                  <a:lnTo>
                    <a:pt x="787" y="141"/>
                  </a:lnTo>
                  <a:lnTo>
                    <a:pt x="750" y="106"/>
                  </a:lnTo>
                  <a:lnTo>
                    <a:pt x="710" y="74"/>
                  </a:lnTo>
                  <a:lnTo>
                    <a:pt x="668" y="49"/>
                  </a:lnTo>
                  <a:lnTo>
                    <a:pt x="624" y="28"/>
                  </a:lnTo>
                  <a:lnTo>
                    <a:pt x="578" y="13"/>
                  </a:lnTo>
                  <a:lnTo>
                    <a:pt x="529" y="3"/>
                  </a:lnTo>
                  <a:lnTo>
                    <a:pt x="481" y="0"/>
                  </a:lnTo>
                  <a:lnTo>
                    <a:pt x="431" y="3"/>
                  </a:lnTo>
                  <a:lnTo>
                    <a:pt x="384" y="13"/>
                  </a:lnTo>
                  <a:lnTo>
                    <a:pt x="338" y="28"/>
                  </a:lnTo>
                  <a:lnTo>
                    <a:pt x="293" y="49"/>
                  </a:lnTo>
                  <a:lnTo>
                    <a:pt x="252" y="74"/>
                  </a:lnTo>
                  <a:lnTo>
                    <a:pt x="211" y="106"/>
                  </a:lnTo>
                  <a:lnTo>
                    <a:pt x="175" y="141"/>
                  </a:lnTo>
                  <a:lnTo>
                    <a:pt x="140" y="180"/>
                  </a:lnTo>
                  <a:lnTo>
                    <a:pt x="110" y="224"/>
                  </a:lnTo>
                  <a:lnTo>
                    <a:pt x="82" y="271"/>
                  </a:lnTo>
                  <a:lnTo>
                    <a:pt x="58" y="321"/>
                  </a:lnTo>
                  <a:lnTo>
                    <a:pt x="38" y="376"/>
                  </a:lnTo>
                  <a:lnTo>
                    <a:pt x="21" y="433"/>
                  </a:lnTo>
                  <a:lnTo>
                    <a:pt x="10" y="491"/>
                  </a:lnTo>
                  <a:lnTo>
                    <a:pt x="3" y="552"/>
                  </a:lnTo>
                  <a:lnTo>
                    <a:pt x="0" y="615"/>
                  </a:lnTo>
                  <a:lnTo>
                    <a:pt x="3" y="677"/>
                  </a:lnTo>
                  <a:lnTo>
                    <a:pt x="10" y="738"/>
                  </a:lnTo>
                  <a:lnTo>
                    <a:pt x="21" y="797"/>
                  </a:lnTo>
                  <a:lnTo>
                    <a:pt x="38" y="854"/>
                  </a:lnTo>
                  <a:lnTo>
                    <a:pt x="58" y="908"/>
                  </a:lnTo>
                  <a:lnTo>
                    <a:pt x="82" y="958"/>
                  </a:lnTo>
                  <a:lnTo>
                    <a:pt x="110" y="1005"/>
                  </a:lnTo>
                  <a:lnTo>
                    <a:pt x="140" y="1048"/>
                  </a:lnTo>
                  <a:lnTo>
                    <a:pt x="175" y="1088"/>
                  </a:lnTo>
                  <a:lnTo>
                    <a:pt x="211" y="1123"/>
                  </a:lnTo>
                  <a:lnTo>
                    <a:pt x="252" y="1155"/>
                  </a:lnTo>
                  <a:lnTo>
                    <a:pt x="293" y="1180"/>
                  </a:lnTo>
                  <a:lnTo>
                    <a:pt x="338" y="1201"/>
                  </a:lnTo>
                  <a:lnTo>
                    <a:pt x="384" y="1216"/>
                  </a:lnTo>
                  <a:lnTo>
                    <a:pt x="431" y="1226"/>
                  </a:lnTo>
                  <a:lnTo>
                    <a:pt x="481" y="1229"/>
                  </a:lnTo>
                  <a:close/>
                </a:path>
              </a:pathLst>
            </a:custGeom>
            <a:solidFill>
              <a:srgbClr val="D1E2D1"/>
            </a:solidFill>
            <a:ln w="9525">
              <a:noFill/>
              <a:round/>
              <a:headEnd/>
              <a:tailEnd/>
            </a:ln>
          </p:spPr>
          <p:txBody>
            <a:bodyPr/>
            <a:lstStyle/>
            <a:p>
              <a:endParaRPr lang="en-US"/>
            </a:p>
          </p:txBody>
        </p:sp>
        <p:sp>
          <p:nvSpPr>
            <p:cNvPr id="97300" name="Freeform 57"/>
            <p:cNvSpPr>
              <a:spLocks/>
            </p:cNvSpPr>
            <p:nvPr/>
          </p:nvSpPr>
          <p:spPr bwMode="auto">
            <a:xfrm flipH="1">
              <a:off x="1038" y="3093"/>
              <a:ext cx="494" cy="629"/>
            </a:xfrm>
            <a:custGeom>
              <a:avLst/>
              <a:gdLst>
                <a:gd name="T0" fmla="*/ 524 w 950"/>
                <a:gd name="T1" fmla="*/ 1209 h 1211"/>
                <a:gd name="T2" fmla="*/ 617 w 950"/>
                <a:gd name="T3" fmla="*/ 1184 h 1211"/>
                <a:gd name="T4" fmla="*/ 702 w 950"/>
                <a:gd name="T5" fmla="*/ 1138 h 1211"/>
                <a:gd name="T6" fmla="*/ 778 w 950"/>
                <a:gd name="T7" fmla="*/ 1074 h 1211"/>
                <a:gd name="T8" fmla="*/ 842 w 950"/>
                <a:gd name="T9" fmla="*/ 990 h 1211"/>
                <a:gd name="T10" fmla="*/ 894 w 950"/>
                <a:gd name="T11" fmla="*/ 895 h 1211"/>
                <a:gd name="T12" fmla="*/ 930 w 950"/>
                <a:gd name="T13" fmla="*/ 786 h 1211"/>
                <a:gd name="T14" fmla="*/ 948 w 950"/>
                <a:gd name="T15" fmla="*/ 668 h 1211"/>
                <a:gd name="T16" fmla="*/ 948 w 950"/>
                <a:gd name="T17" fmla="*/ 543 h 1211"/>
                <a:gd name="T18" fmla="*/ 930 w 950"/>
                <a:gd name="T19" fmla="*/ 425 h 1211"/>
                <a:gd name="T20" fmla="*/ 894 w 950"/>
                <a:gd name="T21" fmla="*/ 317 h 1211"/>
                <a:gd name="T22" fmla="*/ 842 w 950"/>
                <a:gd name="T23" fmla="*/ 221 h 1211"/>
                <a:gd name="T24" fmla="*/ 778 w 950"/>
                <a:gd name="T25" fmla="*/ 137 h 1211"/>
                <a:gd name="T26" fmla="*/ 702 w 950"/>
                <a:gd name="T27" fmla="*/ 73 h 1211"/>
                <a:gd name="T28" fmla="*/ 617 w 950"/>
                <a:gd name="T29" fmla="*/ 27 h 1211"/>
                <a:gd name="T30" fmla="*/ 524 w 950"/>
                <a:gd name="T31" fmla="*/ 2 h 1211"/>
                <a:gd name="T32" fmla="*/ 427 w 950"/>
                <a:gd name="T33" fmla="*/ 2 h 1211"/>
                <a:gd name="T34" fmla="*/ 333 w 950"/>
                <a:gd name="T35" fmla="*/ 27 h 1211"/>
                <a:gd name="T36" fmla="*/ 247 w 950"/>
                <a:gd name="T37" fmla="*/ 73 h 1211"/>
                <a:gd name="T38" fmla="*/ 172 w 950"/>
                <a:gd name="T39" fmla="*/ 137 h 1211"/>
                <a:gd name="T40" fmla="*/ 108 w 950"/>
                <a:gd name="T41" fmla="*/ 221 h 1211"/>
                <a:gd name="T42" fmla="*/ 57 w 950"/>
                <a:gd name="T43" fmla="*/ 317 h 1211"/>
                <a:gd name="T44" fmla="*/ 21 w 950"/>
                <a:gd name="T45" fmla="*/ 425 h 1211"/>
                <a:gd name="T46" fmla="*/ 3 w 950"/>
                <a:gd name="T47" fmla="*/ 543 h 1211"/>
                <a:gd name="T48" fmla="*/ 3 w 950"/>
                <a:gd name="T49" fmla="*/ 668 h 1211"/>
                <a:gd name="T50" fmla="*/ 21 w 950"/>
                <a:gd name="T51" fmla="*/ 786 h 1211"/>
                <a:gd name="T52" fmla="*/ 57 w 950"/>
                <a:gd name="T53" fmla="*/ 895 h 1211"/>
                <a:gd name="T54" fmla="*/ 108 w 950"/>
                <a:gd name="T55" fmla="*/ 990 h 1211"/>
                <a:gd name="T56" fmla="*/ 172 w 950"/>
                <a:gd name="T57" fmla="*/ 1074 h 1211"/>
                <a:gd name="T58" fmla="*/ 247 w 950"/>
                <a:gd name="T59" fmla="*/ 1138 h 1211"/>
                <a:gd name="T60" fmla="*/ 333 w 950"/>
                <a:gd name="T61" fmla="*/ 1184 h 1211"/>
                <a:gd name="T62" fmla="*/ 427 w 950"/>
                <a:gd name="T63" fmla="*/ 1209 h 1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0"/>
                <a:gd name="T97" fmla="*/ 0 h 1211"/>
                <a:gd name="T98" fmla="*/ 950 w 950"/>
                <a:gd name="T99" fmla="*/ 1211 h 1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0" h="1211">
                  <a:moveTo>
                    <a:pt x="475" y="1211"/>
                  </a:moveTo>
                  <a:lnTo>
                    <a:pt x="524" y="1209"/>
                  </a:lnTo>
                  <a:lnTo>
                    <a:pt x="571" y="1199"/>
                  </a:lnTo>
                  <a:lnTo>
                    <a:pt x="617" y="1184"/>
                  </a:lnTo>
                  <a:lnTo>
                    <a:pt x="660" y="1164"/>
                  </a:lnTo>
                  <a:lnTo>
                    <a:pt x="702" y="1138"/>
                  </a:lnTo>
                  <a:lnTo>
                    <a:pt x="741" y="1109"/>
                  </a:lnTo>
                  <a:lnTo>
                    <a:pt x="778" y="1074"/>
                  </a:lnTo>
                  <a:lnTo>
                    <a:pt x="812" y="1034"/>
                  </a:lnTo>
                  <a:lnTo>
                    <a:pt x="842" y="990"/>
                  </a:lnTo>
                  <a:lnTo>
                    <a:pt x="870" y="945"/>
                  </a:lnTo>
                  <a:lnTo>
                    <a:pt x="894" y="895"/>
                  </a:lnTo>
                  <a:lnTo>
                    <a:pt x="913" y="842"/>
                  </a:lnTo>
                  <a:lnTo>
                    <a:pt x="930" y="786"/>
                  </a:lnTo>
                  <a:lnTo>
                    <a:pt x="941" y="728"/>
                  </a:lnTo>
                  <a:lnTo>
                    <a:pt x="948" y="668"/>
                  </a:lnTo>
                  <a:lnTo>
                    <a:pt x="950" y="606"/>
                  </a:lnTo>
                  <a:lnTo>
                    <a:pt x="948" y="543"/>
                  </a:lnTo>
                  <a:lnTo>
                    <a:pt x="941" y="483"/>
                  </a:lnTo>
                  <a:lnTo>
                    <a:pt x="930" y="425"/>
                  </a:lnTo>
                  <a:lnTo>
                    <a:pt x="913" y="369"/>
                  </a:lnTo>
                  <a:lnTo>
                    <a:pt x="894" y="317"/>
                  </a:lnTo>
                  <a:lnTo>
                    <a:pt x="870" y="266"/>
                  </a:lnTo>
                  <a:lnTo>
                    <a:pt x="842" y="221"/>
                  </a:lnTo>
                  <a:lnTo>
                    <a:pt x="812" y="178"/>
                  </a:lnTo>
                  <a:lnTo>
                    <a:pt x="778" y="137"/>
                  </a:lnTo>
                  <a:lnTo>
                    <a:pt x="741" y="103"/>
                  </a:lnTo>
                  <a:lnTo>
                    <a:pt x="702" y="73"/>
                  </a:lnTo>
                  <a:lnTo>
                    <a:pt x="660" y="47"/>
                  </a:lnTo>
                  <a:lnTo>
                    <a:pt x="617" y="27"/>
                  </a:lnTo>
                  <a:lnTo>
                    <a:pt x="571" y="12"/>
                  </a:lnTo>
                  <a:lnTo>
                    <a:pt x="524" y="2"/>
                  </a:lnTo>
                  <a:lnTo>
                    <a:pt x="475" y="0"/>
                  </a:lnTo>
                  <a:lnTo>
                    <a:pt x="427" y="2"/>
                  </a:lnTo>
                  <a:lnTo>
                    <a:pt x="379" y="12"/>
                  </a:lnTo>
                  <a:lnTo>
                    <a:pt x="333" y="27"/>
                  </a:lnTo>
                  <a:lnTo>
                    <a:pt x="289" y="47"/>
                  </a:lnTo>
                  <a:lnTo>
                    <a:pt x="247" y="73"/>
                  </a:lnTo>
                  <a:lnTo>
                    <a:pt x="208" y="103"/>
                  </a:lnTo>
                  <a:lnTo>
                    <a:pt x="172" y="137"/>
                  </a:lnTo>
                  <a:lnTo>
                    <a:pt x="139" y="178"/>
                  </a:lnTo>
                  <a:lnTo>
                    <a:pt x="108" y="221"/>
                  </a:lnTo>
                  <a:lnTo>
                    <a:pt x="81" y="266"/>
                  </a:lnTo>
                  <a:lnTo>
                    <a:pt x="57" y="317"/>
                  </a:lnTo>
                  <a:lnTo>
                    <a:pt x="37" y="369"/>
                  </a:lnTo>
                  <a:lnTo>
                    <a:pt x="21" y="425"/>
                  </a:lnTo>
                  <a:lnTo>
                    <a:pt x="10" y="483"/>
                  </a:lnTo>
                  <a:lnTo>
                    <a:pt x="3" y="543"/>
                  </a:lnTo>
                  <a:lnTo>
                    <a:pt x="0" y="606"/>
                  </a:lnTo>
                  <a:lnTo>
                    <a:pt x="3" y="668"/>
                  </a:lnTo>
                  <a:lnTo>
                    <a:pt x="10" y="728"/>
                  </a:lnTo>
                  <a:lnTo>
                    <a:pt x="21" y="786"/>
                  </a:lnTo>
                  <a:lnTo>
                    <a:pt x="37" y="842"/>
                  </a:lnTo>
                  <a:lnTo>
                    <a:pt x="57" y="895"/>
                  </a:lnTo>
                  <a:lnTo>
                    <a:pt x="81" y="945"/>
                  </a:lnTo>
                  <a:lnTo>
                    <a:pt x="108" y="990"/>
                  </a:lnTo>
                  <a:lnTo>
                    <a:pt x="139" y="1034"/>
                  </a:lnTo>
                  <a:lnTo>
                    <a:pt x="172" y="1074"/>
                  </a:lnTo>
                  <a:lnTo>
                    <a:pt x="208" y="1109"/>
                  </a:lnTo>
                  <a:lnTo>
                    <a:pt x="247" y="1138"/>
                  </a:lnTo>
                  <a:lnTo>
                    <a:pt x="289" y="1164"/>
                  </a:lnTo>
                  <a:lnTo>
                    <a:pt x="333" y="1184"/>
                  </a:lnTo>
                  <a:lnTo>
                    <a:pt x="379" y="1199"/>
                  </a:lnTo>
                  <a:lnTo>
                    <a:pt x="427" y="1209"/>
                  </a:lnTo>
                  <a:lnTo>
                    <a:pt x="475" y="1211"/>
                  </a:lnTo>
                  <a:close/>
                </a:path>
              </a:pathLst>
            </a:custGeom>
            <a:solidFill>
              <a:srgbClr val="D3E5D3"/>
            </a:solidFill>
            <a:ln w="9525">
              <a:noFill/>
              <a:round/>
              <a:headEnd/>
              <a:tailEnd/>
            </a:ln>
          </p:spPr>
          <p:txBody>
            <a:bodyPr/>
            <a:lstStyle/>
            <a:p>
              <a:endParaRPr lang="en-US"/>
            </a:p>
          </p:txBody>
        </p:sp>
        <p:sp>
          <p:nvSpPr>
            <p:cNvPr id="97301" name="Freeform 58"/>
            <p:cNvSpPr>
              <a:spLocks/>
            </p:cNvSpPr>
            <p:nvPr/>
          </p:nvSpPr>
          <p:spPr bwMode="auto">
            <a:xfrm flipH="1">
              <a:off x="1041" y="3097"/>
              <a:ext cx="486" cy="621"/>
            </a:xfrm>
            <a:custGeom>
              <a:avLst/>
              <a:gdLst>
                <a:gd name="T0" fmla="*/ 516 w 937"/>
                <a:gd name="T1" fmla="*/ 1192 h 1195"/>
                <a:gd name="T2" fmla="*/ 608 w 937"/>
                <a:gd name="T3" fmla="*/ 1169 h 1195"/>
                <a:gd name="T4" fmla="*/ 691 w 937"/>
                <a:gd name="T5" fmla="*/ 1123 h 1195"/>
                <a:gd name="T6" fmla="*/ 766 w 937"/>
                <a:gd name="T7" fmla="*/ 1059 h 1195"/>
                <a:gd name="T8" fmla="*/ 830 w 937"/>
                <a:gd name="T9" fmla="*/ 978 h 1195"/>
                <a:gd name="T10" fmla="*/ 880 w 937"/>
                <a:gd name="T11" fmla="*/ 882 h 1195"/>
                <a:gd name="T12" fmla="*/ 916 w 937"/>
                <a:gd name="T13" fmla="*/ 775 h 1195"/>
                <a:gd name="T14" fmla="*/ 934 w 937"/>
                <a:gd name="T15" fmla="*/ 659 h 1195"/>
                <a:gd name="T16" fmla="*/ 934 w 937"/>
                <a:gd name="T17" fmla="*/ 536 h 1195"/>
                <a:gd name="T18" fmla="*/ 916 w 937"/>
                <a:gd name="T19" fmla="*/ 420 h 1195"/>
                <a:gd name="T20" fmla="*/ 880 w 937"/>
                <a:gd name="T21" fmla="*/ 313 h 1195"/>
                <a:gd name="T22" fmla="*/ 830 w 937"/>
                <a:gd name="T23" fmla="*/ 218 h 1195"/>
                <a:gd name="T24" fmla="*/ 766 w 937"/>
                <a:gd name="T25" fmla="*/ 136 h 1195"/>
                <a:gd name="T26" fmla="*/ 691 w 937"/>
                <a:gd name="T27" fmla="*/ 72 h 1195"/>
                <a:gd name="T28" fmla="*/ 608 w 937"/>
                <a:gd name="T29" fmla="*/ 26 h 1195"/>
                <a:gd name="T30" fmla="*/ 516 w 937"/>
                <a:gd name="T31" fmla="*/ 3 h 1195"/>
                <a:gd name="T32" fmla="*/ 420 w 937"/>
                <a:gd name="T33" fmla="*/ 3 h 1195"/>
                <a:gd name="T34" fmla="*/ 328 w 937"/>
                <a:gd name="T35" fmla="*/ 26 h 1195"/>
                <a:gd name="T36" fmla="*/ 245 w 937"/>
                <a:gd name="T37" fmla="*/ 72 h 1195"/>
                <a:gd name="T38" fmla="*/ 170 w 937"/>
                <a:gd name="T39" fmla="*/ 136 h 1195"/>
                <a:gd name="T40" fmla="*/ 107 w 937"/>
                <a:gd name="T41" fmla="*/ 218 h 1195"/>
                <a:gd name="T42" fmla="*/ 56 w 937"/>
                <a:gd name="T43" fmla="*/ 313 h 1195"/>
                <a:gd name="T44" fmla="*/ 21 w 937"/>
                <a:gd name="T45" fmla="*/ 420 h 1195"/>
                <a:gd name="T46" fmla="*/ 3 w 937"/>
                <a:gd name="T47" fmla="*/ 536 h 1195"/>
                <a:gd name="T48" fmla="*/ 3 w 937"/>
                <a:gd name="T49" fmla="*/ 659 h 1195"/>
                <a:gd name="T50" fmla="*/ 21 w 937"/>
                <a:gd name="T51" fmla="*/ 775 h 1195"/>
                <a:gd name="T52" fmla="*/ 56 w 937"/>
                <a:gd name="T53" fmla="*/ 882 h 1195"/>
                <a:gd name="T54" fmla="*/ 107 w 937"/>
                <a:gd name="T55" fmla="*/ 978 h 1195"/>
                <a:gd name="T56" fmla="*/ 170 w 937"/>
                <a:gd name="T57" fmla="*/ 1059 h 1195"/>
                <a:gd name="T58" fmla="*/ 245 w 937"/>
                <a:gd name="T59" fmla="*/ 1123 h 1195"/>
                <a:gd name="T60" fmla="*/ 328 w 937"/>
                <a:gd name="T61" fmla="*/ 1169 h 1195"/>
                <a:gd name="T62" fmla="*/ 420 w 937"/>
                <a:gd name="T63" fmla="*/ 1192 h 1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7"/>
                <a:gd name="T97" fmla="*/ 0 h 1195"/>
                <a:gd name="T98" fmla="*/ 937 w 937"/>
                <a:gd name="T99" fmla="*/ 1195 h 11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7" h="1195">
                  <a:moveTo>
                    <a:pt x="467" y="1195"/>
                  </a:moveTo>
                  <a:lnTo>
                    <a:pt x="516" y="1192"/>
                  </a:lnTo>
                  <a:lnTo>
                    <a:pt x="562" y="1183"/>
                  </a:lnTo>
                  <a:lnTo>
                    <a:pt x="608" y="1169"/>
                  </a:lnTo>
                  <a:lnTo>
                    <a:pt x="651" y="1148"/>
                  </a:lnTo>
                  <a:lnTo>
                    <a:pt x="691" y="1123"/>
                  </a:lnTo>
                  <a:lnTo>
                    <a:pt x="730" y="1094"/>
                  </a:lnTo>
                  <a:lnTo>
                    <a:pt x="766" y="1059"/>
                  </a:lnTo>
                  <a:lnTo>
                    <a:pt x="799" y="1020"/>
                  </a:lnTo>
                  <a:lnTo>
                    <a:pt x="830" y="978"/>
                  </a:lnTo>
                  <a:lnTo>
                    <a:pt x="856" y="932"/>
                  </a:lnTo>
                  <a:lnTo>
                    <a:pt x="880" y="882"/>
                  </a:lnTo>
                  <a:lnTo>
                    <a:pt x="899" y="831"/>
                  </a:lnTo>
                  <a:lnTo>
                    <a:pt x="916" y="775"/>
                  </a:lnTo>
                  <a:lnTo>
                    <a:pt x="927" y="718"/>
                  </a:lnTo>
                  <a:lnTo>
                    <a:pt x="934" y="659"/>
                  </a:lnTo>
                  <a:lnTo>
                    <a:pt x="937" y="598"/>
                  </a:lnTo>
                  <a:lnTo>
                    <a:pt x="934" y="536"/>
                  </a:lnTo>
                  <a:lnTo>
                    <a:pt x="927" y="477"/>
                  </a:lnTo>
                  <a:lnTo>
                    <a:pt x="916" y="420"/>
                  </a:lnTo>
                  <a:lnTo>
                    <a:pt x="899" y="365"/>
                  </a:lnTo>
                  <a:lnTo>
                    <a:pt x="880" y="313"/>
                  </a:lnTo>
                  <a:lnTo>
                    <a:pt x="856" y="264"/>
                  </a:lnTo>
                  <a:lnTo>
                    <a:pt x="830" y="218"/>
                  </a:lnTo>
                  <a:lnTo>
                    <a:pt x="799" y="175"/>
                  </a:lnTo>
                  <a:lnTo>
                    <a:pt x="766" y="136"/>
                  </a:lnTo>
                  <a:lnTo>
                    <a:pt x="730" y="103"/>
                  </a:lnTo>
                  <a:lnTo>
                    <a:pt x="691" y="72"/>
                  </a:lnTo>
                  <a:lnTo>
                    <a:pt x="651" y="47"/>
                  </a:lnTo>
                  <a:lnTo>
                    <a:pt x="608" y="26"/>
                  </a:lnTo>
                  <a:lnTo>
                    <a:pt x="562" y="13"/>
                  </a:lnTo>
                  <a:lnTo>
                    <a:pt x="516" y="3"/>
                  </a:lnTo>
                  <a:lnTo>
                    <a:pt x="467" y="0"/>
                  </a:lnTo>
                  <a:lnTo>
                    <a:pt x="420" y="3"/>
                  </a:lnTo>
                  <a:lnTo>
                    <a:pt x="373" y="13"/>
                  </a:lnTo>
                  <a:lnTo>
                    <a:pt x="328" y="26"/>
                  </a:lnTo>
                  <a:lnTo>
                    <a:pt x="285" y="47"/>
                  </a:lnTo>
                  <a:lnTo>
                    <a:pt x="245" y="72"/>
                  </a:lnTo>
                  <a:lnTo>
                    <a:pt x="206" y="103"/>
                  </a:lnTo>
                  <a:lnTo>
                    <a:pt x="170" y="136"/>
                  </a:lnTo>
                  <a:lnTo>
                    <a:pt x="136" y="175"/>
                  </a:lnTo>
                  <a:lnTo>
                    <a:pt x="107" y="218"/>
                  </a:lnTo>
                  <a:lnTo>
                    <a:pt x="80" y="264"/>
                  </a:lnTo>
                  <a:lnTo>
                    <a:pt x="56" y="313"/>
                  </a:lnTo>
                  <a:lnTo>
                    <a:pt x="36" y="365"/>
                  </a:lnTo>
                  <a:lnTo>
                    <a:pt x="21" y="420"/>
                  </a:lnTo>
                  <a:lnTo>
                    <a:pt x="10" y="477"/>
                  </a:lnTo>
                  <a:lnTo>
                    <a:pt x="3" y="536"/>
                  </a:lnTo>
                  <a:lnTo>
                    <a:pt x="0" y="598"/>
                  </a:lnTo>
                  <a:lnTo>
                    <a:pt x="3" y="659"/>
                  </a:lnTo>
                  <a:lnTo>
                    <a:pt x="10" y="718"/>
                  </a:lnTo>
                  <a:lnTo>
                    <a:pt x="21" y="775"/>
                  </a:lnTo>
                  <a:lnTo>
                    <a:pt x="36" y="831"/>
                  </a:lnTo>
                  <a:lnTo>
                    <a:pt x="56" y="882"/>
                  </a:lnTo>
                  <a:lnTo>
                    <a:pt x="80" y="932"/>
                  </a:lnTo>
                  <a:lnTo>
                    <a:pt x="107" y="978"/>
                  </a:lnTo>
                  <a:lnTo>
                    <a:pt x="136" y="1020"/>
                  </a:lnTo>
                  <a:lnTo>
                    <a:pt x="170" y="1059"/>
                  </a:lnTo>
                  <a:lnTo>
                    <a:pt x="206" y="1094"/>
                  </a:lnTo>
                  <a:lnTo>
                    <a:pt x="245" y="1123"/>
                  </a:lnTo>
                  <a:lnTo>
                    <a:pt x="285" y="1148"/>
                  </a:lnTo>
                  <a:lnTo>
                    <a:pt x="328" y="1169"/>
                  </a:lnTo>
                  <a:lnTo>
                    <a:pt x="373" y="1183"/>
                  </a:lnTo>
                  <a:lnTo>
                    <a:pt x="420" y="1192"/>
                  </a:lnTo>
                  <a:lnTo>
                    <a:pt x="467" y="1195"/>
                  </a:lnTo>
                  <a:close/>
                </a:path>
              </a:pathLst>
            </a:custGeom>
            <a:solidFill>
              <a:srgbClr val="D6E5D6"/>
            </a:solidFill>
            <a:ln w="9525">
              <a:noFill/>
              <a:round/>
              <a:headEnd/>
              <a:tailEnd/>
            </a:ln>
          </p:spPr>
          <p:txBody>
            <a:bodyPr/>
            <a:lstStyle/>
            <a:p>
              <a:endParaRPr lang="en-US"/>
            </a:p>
          </p:txBody>
        </p:sp>
        <p:sp>
          <p:nvSpPr>
            <p:cNvPr id="97302" name="Freeform 59"/>
            <p:cNvSpPr>
              <a:spLocks/>
            </p:cNvSpPr>
            <p:nvPr/>
          </p:nvSpPr>
          <p:spPr bwMode="auto">
            <a:xfrm flipH="1">
              <a:off x="1044" y="3102"/>
              <a:ext cx="480" cy="612"/>
            </a:xfrm>
            <a:custGeom>
              <a:avLst/>
              <a:gdLst>
                <a:gd name="T0" fmla="*/ 509 w 924"/>
                <a:gd name="T1" fmla="*/ 1174 h 1177"/>
                <a:gd name="T2" fmla="*/ 599 w 924"/>
                <a:gd name="T3" fmla="*/ 1150 h 1177"/>
                <a:gd name="T4" fmla="*/ 683 w 924"/>
                <a:gd name="T5" fmla="*/ 1106 h 1177"/>
                <a:gd name="T6" fmla="*/ 756 w 924"/>
                <a:gd name="T7" fmla="*/ 1042 h 1177"/>
                <a:gd name="T8" fmla="*/ 819 w 924"/>
                <a:gd name="T9" fmla="*/ 963 h 1177"/>
                <a:gd name="T10" fmla="*/ 869 w 924"/>
                <a:gd name="T11" fmla="*/ 868 h 1177"/>
                <a:gd name="T12" fmla="*/ 904 w 924"/>
                <a:gd name="T13" fmla="*/ 763 h 1177"/>
                <a:gd name="T14" fmla="*/ 922 w 924"/>
                <a:gd name="T15" fmla="*/ 647 h 1177"/>
                <a:gd name="T16" fmla="*/ 922 w 924"/>
                <a:gd name="T17" fmla="*/ 528 h 1177"/>
                <a:gd name="T18" fmla="*/ 904 w 924"/>
                <a:gd name="T19" fmla="*/ 412 h 1177"/>
                <a:gd name="T20" fmla="*/ 869 w 924"/>
                <a:gd name="T21" fmla="*/ 307 h 1177"/>
                <a:gd name="T22" fmla="*/ 819 w 924"/>
                <a:gd name="T23" fmla="*/ 214 h 1177"/>
                <a:gd name="T24" fmla="*/ 756 w 924"/>
                <a:gd name="T25" fmla="*/ 133 h 1177"/>
                <a:gd name="T26" fmla="*/ 683 w 924"/>
                <a:gd name="T27" fmla="*/ 71 h 1177"/>
                <a:gd name="T28" fmla="*/ 599 w 924"/>
                <a:gd name="T29" fmla="*/ 26 h 1177"/>
                <a:gd name="T30" fmla="*/ 509 w 924"/>
                <a:gd name="T31" fmla="*/ 3 h 1177"/>
                <a:gd name="T32" fmla="*/ 414 w 924"/>
                <a:gd name="T33" fmla="*/ 3 h 1177"/>
                <a:gd name="T34" fmla="*/ 324 w 924"/>
                <a:gd name="T35" fmla="*/ 26 h 1177"/>
                <a:gd name="T36" fmla="*/ 241 w 924"/>
                <a:gd name="T37" fmla="*/ 71 h 1177"/>
                <a:gd name="T38" fmla="*/ 168 w 924"/>
                <a:gd name="T39" fmla="*/ 133 h 1177"/>
                <a:gd name="T40" fmla="*/ 106 w 924"/>
                <a:gd name="T41" fmla="*/ 214 h 1177"/>
                <a:gd name="T42" fmla="*/ 56 w 924"/>
                <a:gd name="T43" fmla="*/ 307 h 1177"/>
                <a:gd name="T44" fmla="*/ 21 w 924"/>
                <a:gd name="T45" fmla="*/ 412 h 1177"/>
                <a:gd name="T46" fmla="*/ 3 w 924"/>
                <a:gd name="T47" fmla="*/ 528 h 1177"/>
                <a:gd name="T48" fmla="*/ 3 w 924"/>
                <a:gd name="T49" fmla="*/ 647 h 1177"/>
                <a:gd name="T50" fmla="*/ 21 w 924"/>
                <a:gd name="T51" fmla="*/ 763 h 1177"/>
                <a:gd name="T52" fmla="*/ 56 w 924"/>
                <a:gd name="T53" fmla="*/ 868 h 1177"/>
                <a:gd name="T54" fmla="*/ 106 w 924"/>
                <a:gd name="T55" fmla="*/ 963 h 1177"/>
                <a:gd name="T56" fmla="*/ 168 w 924"/>
                <a:gd name="T57" fmla="*/ 1042 h 1177"/>
                <a:gd name="T58" fmla="*/ 241 w 924"/>
                <a:gd name="T59" fmla="*/ 1106 h 1177"/>
                <a:gd name="T60" fmla="*/ 324 w 924"/>
                <a:gd name="T61" fmla="*/ 1150 h 1177"/>
                <a:gd name="T62" fmla="*/ 414 w 924"/>
                <a:gd name="T63" fmla="*/ 1174 h 1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4"/>
                <a:gd name="T97" fmla="*/ 0 h 1177"/>
                <a:gd name="T98" fmla="*/ 924 w 924"/>
                <a:gd name="T99" fmla="*/ 1177 h 1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4" h="1177">
                  <a:moveTo>
                    <a:pt x="462" y="1177"/>
                  </a:moveTo>
                  <a:lnTo>
                    <a:pt x="509" y="1174"/>
                  </a:lnTo>
                  <a:lnTo>
                    <a:pt x="555" y="1164"/>
                  </a:lnTo>
                  <a:lnTo>
                    <a:pt x="599" y="1150"/>
                  </a:lnTo>
                  <a:lnTo>
                    <a:pt x="642" y="1131"/>
                  </a:lnTo>
                  <a:lnTo>
                    <a:pt x="683" y="1106"/>
                  </a:lnTo>
                  <a:lnTo>
                    <a:pt x="720" y="1077"/>
                  </a:lnTo>
                  <a:lnTo>
                    <a:pt x="756" y="1042"/>
                  </a:lnTo>
                  <a:lnTo>
                    <a:pt x="790" y="1004"/>
                  </a:lnTo>
                  <a:lnTo>
                    <a:pt x="819" y="963"/>
                  </a:lnTo>
                  <a:lnTo>
                    <a:pt x="845" y="917"/>
                  </a:lnTo>
                  <a:lnTo>
                    <a:pt x="869" y="868"/>
                  </a:lnTo>
                  <a:lnTo>
                    <a:pt x="888" y="817"/>
                  </a:lnTo>
                  <a:lnTo>
                    <a:pt x="904" y="763"/>
                  </a:lnTo>
                  <a:lnTo>
                    <a:pt x="915" y="706"/>
                  </a:lnTo>
                  <a:lnTo>
                    <a:pt x="922" y="647"/>
                  </a:lnTo>
                  <a:lnTo>
                    <a:pt x="924" y="588"/>
                  </a:lnTo>
                  <a:lnTo>
                    <a:pt x="922" y="528"/>
                  </a:lnTo>
                  <a:lnTo>
                    <a:pt x="915" y="469"/>
                  </a:lnTo>
                  <a:lnTo>
                    <a:pt x="904" y="412"/>
                  </a:lnTo>
                  <a:lnTo>
                    <a:pt x="888" y="358"/>
                  </a:lnTo>
                  <a:lnTo>
                    <a:pt x="869" y="307"/>
                  </a:lnTo>
                  <a:lnTo>
                    <a:pt x="845" y="258"/>
                  </a:lnTo>
                  <a:lnTo>
                    <a:pt x="819" y="214"/>
                  </a:lnTo>
                  <a:lnTo>
                    <a:pt x="790" y="172"/>
                  </a:lnTo>
                  <a:lnTo>
                    <a:pt x="756" y="133"/>
                  </a:lnTo>
                  <a:lnTo>
                    <a:pt x="720" y="100"/>
                  </a:lnTo>
                  <a:lnTo>
                    <a:pt x="683" y="71"/>
                  </a:lnTo>
                  <a:lnTo>
                    <a:pt x="642" y="46"/>
                  </a:lnTo>
                  <a:lnTo>
                    <a:pt x="599" y="26"/>
                  </a:lnTo>
                  <a:lnTo>
                    <a:pt x="555" y="12"/>
                  </a:lnTo>
                  <a:lnTo>
                    <a:pt x="509" y="3"/>
                  </a:lnTo>
                  <a:lnTo>
                    <a:pt x="462" y="0"/>
                  </a:lnTo>
                  <a:lnTo>
                    <a:pt x="414" y="3"/>
                  </a:lnTo>
                  <a:lnTo>
                    <a:pt x="369" y="12"/>
                  </a:lnTo>
                  <a:lnTo>
                    <a:pt x="324" y="26"/>
                  </a:lnTo>
                  <a:lnTo>
                    <a:pt x="282" y="46"/>
                  </a:lnTo>
                  <a:lnTo>
                    <a:pt x="241" y="71"/>
                  </a:lnTo>
                  <a:lnTo>
                    <a:pt x="203" y="100"/>
                  </a:lnTo>
                  <a:lnTo>
                    <a:pt x="168" y="133"/>
                  </a:lnTo>
                  <a:lnTo>
                    <a:pt x="135" y="172"/>
                  </a:lnTo>
                  <a:lnTo>
                    <a:pt x="106" y="214"/>
                  </a:lnTo>
                  <a:lnTo>
                    <a:pt x="79" y="258"/>
                  </a:lnTo>
                  <a:lnTo>
                    <a:pt x="56" y="307"/>
                  </a:lnTo>
                  <a:lnTo>
                    <a:pt x="36" y="358"/>
                  </a:lnTo>
                  <a:lnTo>
                    <a:pt x="21" y="412"/>
                  </a:lnTo>
                  <a:lnTo>
                    <a:pt x="10" y="469"/>
                  </a:lnTo>
                  <a:lnTo>
                    <a:pt x="3" y="528"/>
                  </a:lnTo>
                  <a:lnTo>
                    <a:pt x="0" y="588"/>
                  </a:lnTo>
                  <a:lnTo>
                    <a:pt x="3" y="647"/>
                  </a:lnTo>
                  <a:lnTo>
                    <a:pt x="10" y="706"/>
                  </a:lnTo>
                  <a:lnTo>
                    <a:pt x="21" y="763"/>
                  </a:lnTo>
                  <a:lnTo>
                    <a:pt x="36" y="817"/>
                  </a:lnTo>
                  <a:lnTo>
                    <a:pt x="56" y="868"/>
                  </a:lnTo>
                  <a:lnTo>
                    <a:pt x="79" y="917"/>
                  </a:lnTo>
                  <a:lnTo>
                    <a:pt x="106" y="963"/>
                  </a:lnTo>
                  <a:lnTo>
                    <a:pt x="135" y="1004"/>
                  </a:lnTo>
                  <a:lnTo>
                    <a:pt x="168" y="1042"/>
                  </a:lnTo>
                  <a:lnTo>
                    <a:pt x="203" y="1077"/>
                  </a:lnTo>
                  <a:lnTo>
                    <a:pt x="241" y="1106"/>
                  </a:lnTo>
                  <a:lnTo>
                    <a:pt x="282" y="1131"/>
                  </a:lnTo>
                  <a:lnTo>
                    <a:pt x="324" y="1150"/>
                  </a:lnTo>
                  <a:lnTo>
                    <a:pt x="369" y="1164"/>
                  </a:lnTo>
                  <a:lnTo>
                    <a:pt x="414" y="1174"/>
                  </a:lnTo>
                  <a:lnTo>
                    <a:pt x="462" y="1177"/>
                  </a:lnTo>
                  <a:close/>
                </a:path>
              </a:pathLst>
            </a:custGeom>
            <a:solidFill>
              <a:srgbClr val="DBEADB"/>
            </a:solidFill>
            <a:ln w="9525">
              <a:noFill/>
              <a:round/>
              <a:headEnd/>
              <a:tailEnd/>
            </a:ln>
          </p:spPr>
          <p:txBody>
            <a:bodyPr/>
            <a:lstStyle/>
            <a:p>
              <a:endParaRPr lang="en-US"/>
            </a:p>
          </p:txBody>
        </p:sp>
        <p:sp>
          <p:nvSpPr>
            <p:cNvPr id="97303" name="Freeform 60"/>
            <p:cNvSpPr>
              <a:spLocks/>
            </p:cNvSpPr>
            <p:nvPr/>
          </p:nvSpPr>
          <p:spPr bwMode="auto">
            <a:xfrm flipH="1">
              <a:off x="1047" y="3107"/>
              <a:ext cx="472" cy="602"/>
            </a:xfrm>
            <a:custGeom>
              <a:avLst/>
              <a:gdLst>
                <a:gd name="T0" fmla="*/ 501 w 910"/>
                <a:gd name="T1" fmla="*/ 1158 h 1160"/>
                <a:gd name="T2" fmla="*/ 589 w 910"/>
                <a:gd name="T3" fmla="*/ 1134 h 1160"/>
                <a:gd name="T4" fmla="*/ 671 w 910"/>
                <a:gd name="T5" fmla="*/ 1091 h 1160"/>
                <a:gd name="T6" fmla="*/ 744 w 910"/>
                <a:gd name="T7" fmla="*/ 1028 h 1160"/>
                <a:gd name="T8" fmla="*/ 806 w 910"/>
                <a:gd name="T9" fmla="*/ 949 h 1160"/>
                <a:gd name="T10" fmla="*/ 854 w 910"/>
                <a:gd name="T11" fmla="*/ 857 h 1160"/>
                <a:gd name="T12" fmla="*/ 889 w 910"/>
                <a:gd name="T13" fmla="*/ 753 h 1160"/>
                <a:gd name="T14" fmla="*/ 907 w 910"/>
                <a:gd name="T15" fmla="*/ 641 h 1160"/>
                <a:gd name="T16" fmla="*/ 907 w 910"/>
                <a:gd name="T17" fmla="*/ 521 h 1160"/>
                <a:gd name="T18" fmla="*/ 889 w 910"/>
                <a:gd name="T19" fmla="*/ 409 h 1160"/>
                <a:gd name="T20" fmla="*/ 854 w 910"/>
                <a:gd name="T21" fmla="*/ 304 h 1160"/>
                <a:gd name="T22" fmla="*/ 806 w 910"/>
                <a:gd name="T23" fmla="*/ 211 h 1160"/>
                <a:gd name="T24" fmla="*/ 744 w 910"/>
                <a:gd name="T25" fmla="*/ 132 h 1160"/>
                <a:gd name="T26" fmla="*/ 671 w 910"/>
                <a:gd name="T27" fmla="*/ 70 h 1160"/>
                <a:gd name="T28" fmla="*/ 589 w 910"/>
                <a:gd name="T29" fmla="*/ 26 h 1160"/>
                <a:gd name="T30" fmla="*/ 501 w 910"/>
                <a:gd name="T31" fmla="*/ 3 h 1160"/>
                <a:gd name="T32" fmla="*/ 407 w 910"/>
                <a:gd name="T33" fmla="*/ 3 h 1160"/>
                <a:gd name="T34" fmla="*/ 319 w 910"/>
                <a:gd name="T35" fmla="*/ 26 h 1160"/>
                <a:gd name="T36" fmla="*/ 237 w 910"/>
                <a:gd name="T37" fmla="*/ 70 h 1160"/>
                <a:gd name="T38" fmla="*/ 165 w 910"/>
                <a:gd name="T39" fmla="*/ 132 h 1160"/>
                <a:gd name="T40" fmla="*/ 104 w 910"/>
                <a:gd name="T41" fmla="*/ 211 h 1160"/>
                <a:gd name="T42" fmla="*/ 54 w 910"/>
                <a:gd name="T43" fmla="*/ 304 h 1160"/>
                <a:gd name="T44" fmla="*/ 20 w 910"/>
                <a:gd name="T45" fmla="*/ 409 h 1160"/>
                <a:gd name="T46" fmla="*/ 2 w 910"/>
                <a:gd name="T47" fmla="*/ 521 h 1160"/>
                <a:gd name="T48" fmla="*/ 2 w 910"/>
                <a:gd name="T49" fmla="*/ 641 h 1160"/>
                <a:gd name="T50" fmla="*/ 20 w 910"/>
                <a:gd name="T51" fmla="*/ 753 h 1160"/>
                <a:gd name="T52" fmla="*/ 54 w 910"/>
                <a:gd name="T53" fmla="*/ 857 h 1160"/>
                <a:gd name="T54" fmla="*/ 104 w 910"/>
                <a:gd name="T55" fmla="*/ 949 h 1160"/>
                <a:gd name="T56" fmla="*/ 165 w 910"/>
                <a:gd name="T57" fmla="*/ 1028 h 1160"/>
                <a:gd name="T58" fmla="*/ 237 w 910"/>
                <a:gd name="T59" fmla="*/ 1091 h 1160"/>
                <a:gd name="T60" fmla="*/ 319 w 910"/>
                <a:gd name="T61" fmla="*/ 1134 h 1160"/>
                <a:gd name="T62" fmla="*/ 407 w 910"/>
                <a:gd name="T63" fmla="*/ 1158 h 1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0"/>
                <a:gd name="T97" fmla="*/ 0 h 1160"/>
                <a:gd name="T98" fmla="*/ 910 w 910"/>
                <a:gd name="T99" fmla="*/ 1160 h 1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0" h="1160">
                  <a:moveTo>
                    <a:pt x="454" y="1160"/>
                  </a:moveTo>
                  <a:lnTo>
                    <a:pt x="501" y="1158"/>
                  </a:lnTo>
                  <a:lnTo>
                    <a:pt x="546" y="1149"/>
                  </a:lnTo>
                  <a:lnTo>
                    <a:pt x="589" y="1134"/>
                  </a:lnTo>
                  <a:lnTo>
                    <a:pt x="632" y="1114"/>
                  </a:lnTo>
                  <a:lnTo>
                    <a:pt x="671" y="1091"/>
                  </a:lnTo>
                  <a:lnTo>
                    <a:pt x="708" y="1062"/>
                  </a:lnTo>
                  <a:lnTo>
                    <a:pt x="744" y="1028"/>
                  </a:lnTo>
                  <a:lnTo>
                    <a:pt x="776" y="991"/>
                  </a:lnTo>
                  <a:lnTo>
                    <a:pt x="806" y="949"/>
                  </a:lnTo>
                  <a:lnTo>
                    <a:pt x="832" y="905"/>
                  </a:lnTo>
                  <a:lnTo>
                    <a:pt x="854" y="857"/>
                  </a:lnTo>
                  <a:lnTo>
                    <a:pt x="874" y="806"/>
                  </a:lnTo>
                  <a:lnTo>
                    <a:pt x="889" y="753"/>
                  </a:lnTo>
                  <a:lnTo>
                    <a:pt x="900" y="698"/>
                  </a:lnTo>
                  <a:lnTo>
                    <a:pt x="907" y="641"/>
                  </a:lnTo>
                  <a:lnTo>
                    <a:pt x="910" y="581"/>
                  </a:lnTo>
                  <a:lnTo>
                    <a:pt x="907" y="521"/>
                  </a:lnTo>
                  <a:lnTo>
                    <a:pt x="900" y="464"/>
                  </a:lnTo>
                  <a:lnTo>
                    <a:pt x="889" y="409"/>
                  </a:lnTo>
                  <a:lnTo>
                    <a:pt x="874" y="354"/>
                  </a:lnTo>
                  <a:lnTo>
                    <a:pt x="854" y="304"/>
                  </a:lnTo>
                  <a:lnTo>
                    <a:pt x="832" y="256"/>
                  </a:lnTo>
                  <a:lnTo>
                    <a:pt x="806" y="211"/>
                  </a:lnTo>
                  <a:lnTo>
                    <a:pt x="776" y="170"/>
                  </a:lnTo>
                  <a:lnTo>
                    <a:pt x="744" y="132"/>
                  </a:lnTo>
                  <a:lnTo>
                    <a:pt x="708" y="99"/>
                  </a:lnTo>
                  <a:lnTo>
                    <a:pt x="671" y="70"/>
                  </a:lnTo>
                  <a:lnTo>
                    <a:pt x="632" y="46"/>
                  </a:lnTo>
                  <a:lnTo>
                    <a:pt x="589" y="26"/>
                  </a:lnTo>
                  <a:lnTo>
                    <a:pt x="546" y="11"/>
                  </a:lnTo>
                  <a:lnTo>
                    <a:pt x="501" y="3"/>
                  </a:lnTo>
                  <a:lnTo>
                    <a:pt x="454" y="0"/>
                  </a:lnTo>
                  <a:lnTo>
                    <a:pt x="407" y="3"/>
                  </a:lnTo>
                  <a:lnTo>
                    <a:pt x="362" y="11"/>
                  </a:lnTo>
                  <a:lnTo>
                    <a:pt x="319" y="26"/>
                  </a:lnTo>
                  <a:lnTo>
                    <a:pt x="278" y="46"/>
                  </a:lnTo>
                  <a:lnTo>
                    <a:pt x="237" y="70"/>
                  </a:lnTo>
                  <a:lnTo>
                    <a:pt x="200" y="99"/>
                  </a:lnTo>
                  <a:lnTo>
                    <a:pt x="165" y="132"/>
                  </a:lnTo>
                  <a:lnTo>
                    <a:pt x="133" y="170"/>
                  </a:lnTo>
                  <a:lnTo>
                    <a:pt x="104" y="211"/>
                  </a:lnTo>
                  <a:lnTo>
                    <a:pt x="77" y="256"/>
                  </a:lnTo>
                  <a:lnTo>
                    <a:pt x="54" y="304"/>
                  </a:lnTo>
                  <a:lnTo>
                    <a:pt x="36" y="354"/>
                  </a:lnTo>
                  <a:lnTo>
                    <a:pt x="20" y="409"/>
                  </a:lnTo>
                  <a:lnTo>
                    <a:pt x="9" y="464"/>
                  </a:lnTo>
                  <a:lnTo>
                    <a:pt x="2" y="521"/>
                  </a:lnTo>
                  <a:lnTo>
                    <a:pt x="0" y="581"/>
                  </a:lnTo>
                  <a:lnTo>
                    <a:pt x="2" y="641"/>
                  </a:lnTo>
                  <a:lnTo>
                    <a:pt x="9" y="698"/>
                  </a:lnTo>
                  <a:lnTo>
                    <a:pt x="20" y="753"/>
                  </a:lnTo>
                  <a:lnTo>
                    <a:pt x="36" y="806"/>
                  </a:lnTo>
                  <a:lnTo>
                    <a:pt x="54" y="857"/>
                  </a:lnTo>
                  <a:lnTo>
                    <a:pt x="77" y="905"/>
                  </a:lnTo>
                  <a:lnTo>
                    <a:pt x="104" y="949"/>
                  </a:lnTo>
                  <a:lnTo>
                    <a:pt x="133" y="991"/>
                  </a:lnTo>
                  <a:lnTo>
                    <a:pt x="165" y="1028"/>
                  </a:lnTo>
                  <a:lnTo>
                    <a:pt x="200" y="1062"/>
                  </a:lnTo>
                  <a:lnTo>
                    <a:pt x="237" y="1091"/>
                  </a:lnTo>
                  <a:lnTo>
                    <a:pt x="278" y="1114"/>
                  </a:lnTo>
                  <a:lnTo>
                    <a:pt x="319" y="1134"/>
                  </a:lnTo>
                  <a:lnTo>
                    <a:pt x="362" y="1149"/>
                  </a:lnTo>
                  <a:lnTo>
                    <a:pt x="407" y="1158"/>
                  </a:lnTo>
                  <a:lnTo>
                    <a:pt x="454" y="1160"/>
                  </a:lnTo>
                  <a:close/>
                </a:path>
              </a:pathLst>
            </a:custGeom>
            <a:solidFill>
              <a:srgbClr val="DDEDDD"/>
            </a:solidFill>
            <a:ln w="9525">
              <a:noFill/>
              <a:round/>
              <a:headEnd/>
              <a:tailEnd/>
            </a:ln>
          </p:spPr>
          <p:txBody>
            <a:bodyPr/>
            <a:lstStyle/>
            <a:p>
              <a:endParaRPr lang="en-US"/>
            </a:p>
          </p:txBody>
        </p:sp>
        <p:sp>
          <p:nvSpPr>
            <p:cNvPr id="97304" name="Freeform 61"/>
            <p:cNvSpPr>
              <a:spLocks/>
            </p:cNvSpPr>
            <p:nvPr/>
          </p:nvSpPr>
          <p:spPr bwMode="auto">
            <a:xfrm flipH="1">
              <a:off x="1050" y="3111"/>
              <a:ext cx="466" cy="594"/>
            </a:xfrm>
            <a:custGeom>
              <a:avLst/>
              <a:gdLst>
                <a:gd name="T0" fmla="*/ 494 w 897"/>
                <a:gd name="T1" fmla="*/ 1141 h 1144"/>
                <a:gd name="T2" fmla="*/ 582 w 897"/>
                <a:gd name="T3" fmla="*/ 1119 h 1144"/>
                <a:gd name="T4" fmla="*/ 662 w 897"/>
                <a:gd name="T5" fmla="*/ 1075 h 1144"/>
                <a:gd name="T6" fmla="*/ 733 w 897"/>
                <a:gd name="T7" fmla="*/ 1013 h 1144"/>
                <a:gd name="T8" fmla="*/ 794 w 897"/>
                <a:gd name="T9" fmla="*/ 936 h 1144"/>
                <a:gd name="T10" fmla="*/ 843 w 897"/>
                <a:gd name="T11" fmla="*/ 845 h 1144"/>
                <a:gd name="T12" fmla="*/ 876 w 897"/>
                <a:gd name="T13" fmla="*/ 742 h 1144"/>
                <a:gd name="T14" fmla="*/ 894 w 897"/>
                <a:gd name="T15" fmla="*/ 631 h 1144"/>
                <a:gd name="T16" fmla="*/ 894 w 897"/>
                <a:gd name="T17" fmla="*/ 515 h 1144"/>
                <a:gd name="T18" fmla="*/ 876 w 897"/>
                <a:gd name="T19" fmla="*/ 402 h 1144"/>
                <a:gd name="T20" fmla="*/ 843 w 897"/>
                <a:gd name="T21" fmla="*/ 299 h 1144"/>
                <a:gd name="T22" fmla="*/ 794 w 897"/>
                <a:gd name="T23" fmla="*/ 209 h 1144"/>
                <a:gd name="T24" fmla="*/ 733 w 897"/>
                <a:gd name="T25" fmla="*/ 131 h 1144"/>
                <a:gd name="T26" fmla="*/ 662 w 897"/>
                <a:gd name="T27" fmla="*/ 70 h 1144"/>
                <a:gd name="T28" fmla="*/ 582 w 897"/>
                <a:gd name="T29" fmla="*/ 25 h 1144"/>
                <a:gd name="T30" fmla="*/ 494 w 897"/>
                <a:gd name="T31" fmla="*/ 3 h 1144"/>
                <a:gd name="T32" fmla="*/ 403 w 897"/>
                <a:gd name="T33" fmla="*/ 3 h 1144"/>
                <a:gd name="T34" fmla="*/ 315 w 897"/>
                <a:gd name="T35" fmla="*/ 25 h 1144"/>
                <a:gd name="T36" fmla="*/ 234 w 897"/>
                <a:gd name="T37" fmla="*/ 70 h 1144"/>
                <a:gd name="T38" fmla="*/ 162 w 897"/>
                <a:gd name="T39" fmla="*/ 131 h 1144"/>
                <a:gd name="T40" fmla="*/ 102 w 897"/>
                <a:gd name="T41" fmla="*/ 209 h 1144"/>
                <a:gd name="T42" fmla="*/ 54 w 897"/>
                <a:gd name="T43" fmla="*/ 299 h 1144"/>
                <a:gd name="T44" fmla="*/ 19 w 897"/>
                <a:gd name="T45" fmla="*/ 402 h 1144"/>
                <a:gd name="T46" fmla="*/ 2 w 897"/>
                <a:gd name="T47" fmla="*/ 515 h 1144"/>
                <a:gd name="T48" fmla="*/ 2 w 897"/>
                <a:gd name="T49" fmla="*/ 631 h 1144"/>
                <a:gd name="T50" fmla="*/ 19 w 897"/>
                <a:gd name="T51" fmla="*/ 742 h 1144"/>
                <a:gd name="T52" fmla="*/ 54 w 897"/>
                <a:gd name="T53" fmla="*/ 845 h 1144"/>
                <a:gd name="T54" fmla="*/ 102 w 897"/>
                <a:gd name="T55" fmla="*/ 936 h 1144"/>
                <a:gd name="T56" fmla="*/ 162 w 897"/>
                <a:gd name="T57" fmla="*/ 1013 h 1144"/>
                <a:gd name="T58" fmla="*/ 234 w 897"/>
                <a:gd name="T59" fmla="*/ 1075 h 1144"/>
                <a:gd name="T60" fmla="*/ 315 w 897"/>
                <a:gd name="T61" fmla="*/ 1119 h 1144"/>
                <a:gd name="T62" fmla="*/ 403 w 897"/>
                <a:gd name="T63" fmla="*/ 1141 h 1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7"/>
                <a:gd name="T97" fmla="*/ 0 h 1144"/>
                <a:gd name="T98" fmla="*/ 897 w 897"/>
                <a:gd name="T99" fmla="*/ 1144 h 1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7" h="1144">
                  <a:moveTo>
                    <a:pt x="448" y="1144"/>
                  </a:moveTo>
                  <a:lnTo>
                    <a:pt x="494" y="1141"/>
                  </a:lnTo>
                  <a:lnTo>
                    <a:pt x="539" y="1133"/>
                  </a:lnTo>
                  <a:lnTo>
                    <a:pt x="582" y="1119"/>
                  </a:lnTo>
                  <a:lnTo>
                    <a:pt x="623" y="1100"/>
                  </a:lnTo>
                  <a:lnTo>
                    <a:pt x="662" y="1075"/>
                  </a:lnTo>
                  <a:lnTo>
                    <a:pt x="699" y="1047"/>
                  </a:lnTo>
                  <a:lnTo>
                    <a:pt x="733" y="1013"/>
                  </a:lnTo>
                  <a:lnTo>
                    <a:pt x="765" y="977"/>
                  </a:lnTo>
                  <a:lnTo>
                    <a:pt x="794" y="936"/>
                  </a:lnTo>
                  <a:lnTo>
                    <a:pt x="821" y="893"/>
                  </a:lnTo>
                  <a:lnTo>
                    <a:pt x="843" y="845"/>
                  </a:lnTo>
                  <a:lnTo>
                    <a:pt x="863" y="795"/>
                  </a:lnTo>
                  <a:lnTo>
                    <a:pt x="876" y="742"/>
                  </a:lnTo>
                  <a:lnTo>
                    <a:pt x="888" y="688"/>
                  </a:lnTo>
                  <a:lnTo>
                    <a:pt x="894" y="631"/>
                  </a:lnTo>
                  <a:lnTo>
                    <a:pt x="897" y="573"/>
                  </a:lnTo>
                  <a:lnTo>
                    <a:pt x="894" y="515"/>
                  </a:lnTo>
                  <a:lnTo>
                    <a:pt x="888" y="458"/>
                  </a:lnTo>
                  <a:lnTo>
                    <a:pt x="876" y="402"/>
                  </a:lnTo>
                  <a:lnTo>
                    <a:pt x="863" y="349"/>
                  </a:lnTo>
                  <a:lnTo>
                    <a:pt x="843" y="299"/>
                  </a:lnTo>
                  <a:lnTo>
                    <a:pt x="821" y="252"/>
                  </a:lnTo>
                  <a:lnTo>
                    <a:pt x="794" y="209"/>
                  </a:lnTo>
                  <a:lnTo>
                    <a:pt x="765" y="167"/>
                  </a:lnTo>
                  <a:lnTo>
                    <a:pt x="733" y="131"/>
                  </a:lnTo>
                  <a:lnTo>
                    <a:pt x="699" y="98"/>
                  </a:lnTo>
                  <a:lnTo>
                    <a:pt x="662" y="70"/>
                  </a:lnTo>
                  <a:lnTo>
                    <a:pt x="623" y="45"/>
                  </a:lnTo>
                  <a:lnTo>
                    <a:pt x="582" y="25"/>
                  </a:lnTo>
                  <a:lnTo>
                    <a:pt x="539" y="12"/>
                  </a:lnTo>
                  <a:lnTo>
                    <a:pt x="494" y="3"/>
                  </a:lnTo>
                  <a:lnTo>
                    <a:pt x="448" y="0"/>
                  </a:lnTo>
                  <a:lnTo>
                    <a:pt x="403" y="3"/>
                  </a:lnTo>
                  <a:lnTo>
                    <a:pt x="358" y="12"/>
                  </a:lnTo>
                  <a:lnTo>
                    <a:pt x="315" y="25"/>
                  </a:lnTo>
                  <a:lnTo>
                    <a:pt x="273" y="45"/>
                  </a:lnTo>
                  <a:lnTo>
                    <a:pt x="234" y="70"/>
                  </a:lnTo>
                  <a:lnTo>
                    <a:pt x="197" y="98"/>
                  </a:lnTo>
                  <a:lnTo>
                    <a:pt x="162" y="131"/>
                  </a:lnTo>
                  <a:lnTo>
                    <a:pt x="130" y="167"/>
                  </a:lnTo>
                  <a:lnTo>
                    <a:pt x="102" y="209"/>
                  </a:lnTo>
                  <a:lnTo>
                    <a:pt x="76" y="252"/>
                  </a:lnTo>
                  <a:lnTo>
                    <a:pt x="54" y="299"/>
                  </a:lnTo>
                  <a:lnTo>
                    <a:pt x="34" y="349"/>
                  </a:lnTo>
                  <a:lnTo>
                    <a:pt x="19" y="402"/>
                  </a:lnTo>
                  <a:lnTo>
                    <a:pt x="9" y="458"/>
                  </a:lnTo>
                  <a:lnTo>
                    <a:pt x="2" y="515"/>
                  </a:lnTo>
                  <a:lnTo>
                    <a:pt x="0" y="573"/>
                  </a:lnTo>
                  <a:lnTo>
                    <a:pt x="2" y="631"/>
                  </a:lnTo>
                  <a:lnTo>
                    <a:pt x="9" y="688"/>
                  </a:lnTo>
                  <a:lnTo>
                    <a:pt x="19" y="742"/>
                  </a:lnTo>
                  <a:lnTo>
                    <a:pt x="34" y="795"/>
                  </a:lnTo>
                  <a:lnTo>
                    <a:pt x="54" y="845"/>
                  </a:lnTo>
                  <a:lnTo>
                    <a:pt x="76" y="893"/>
                  </a:lnTo>
                  <a:lnTo>
                    <a:pt x="102" y="936"/>
                  </a:lnTo>
                  <a:lnTo>
                    <a:pt x="130" y="977"/>
                  </a:lnTo>
                  <a:lnTo>
                    <a:pt x="162" y="1013"/>
                  </a:lnTo>
                  <a:lnTo>
                    <a:pt x="197" y="1047"/>
                  </a:lnTo>
                  <a:lnTo>
                    <a:pt x="234" y="1075"/>
                  </a:lnTo>
                  <a:lnTo>
                    <a:pt x="273" y="1100"/>
                  </a:lnTo>
                  <a:lnTo>
                    <a:pt x="315" y="1119"/>
                  </a:lnTo>
                  <a:lnTo>
                    <a:pt x="358" y="1133"/>
                  </a:lnTo>
                  <a:lnTo>
                    <a:pt x="403" y="1141"/>
                  </a:lnTo>
                  <a:lnTo>
                    <a:pt x="448" y="1144"/>
                  </a:lnTo>
                  <a:close/>
                </a:path>
              </a:pathLst>
            </a:custGeom>
            <a:solidFill>
              <a:srgbClr val="E2EDE2"/>
            </a:solidFill>
            <a:ln w="9525">
              <a:noFill/>
              <a:round/>
              <a:headEnd/>
              <a:tailEnd/>
            </a:ln>
          </p:spPr>
          <p:txBody>
            <a:bodyPr/>
            <a:lstStyle/>
            <a:p>
              <a:endParaRPr lang="en-US"/>
            </a:p>
          </p:txBody>
        </p:sp>
        <p:sp>
          <p:nvSpPr>
            <p:cNvPr id="97305" name="Freeform 62"/>
            <p:cNvSpPr>
              <a:spLocks/>
            </p:cNvSpPr>
            <p:nvPr/>
          </p:nvSpPr>
          <p:spPr bwMode="auto">
            <a:xfrm flipH="1">
              <a:off x="1052" y="3115"/>
              <a:ext cx="459" cy="586"/>
            </a:xfrm>
            <a:custGeom>
              <a:avLst/>
              <a:gdLst>
                <a:gd name="T0" fmla="*/ 486 w 884"/>
                <a:gd name="T1" fmla="*/ 1124 h 1127"/>
                <a:gd name="T2" fmla="*/ 572 w 884"/>
                <a:gd name="T3" fmla="*/ 1102 h 1127"/>
                <a:gd name="T4" fmla="*/ 652 w 884"/>
                <a:gd name="T5" fmla="*/ 1059 h 1127"/>
                <a:gd name="T6" fmla="*/ 722 w 884"/>
                <a:gd name="T7" fmla="*/ 999 h 1127"/>
                <a:gd name="T8" fmla="*/ 782 w 884"/>
                <a:gd name="T9" fmla="*/ 922 h 1127"/>
                <a:gd name="T10" fmla="*/ 830 w 884"/>
                <a:gd name="T11" fmla="*/ 832 h 1127"/>
                <a:gd name="T12" fmla="*/ 864 w 884"/>
                <a:gd name="T13" fmla="*/ 732 h 1127"/>
                <a:gd name="T14" fmla="*/ 881 w 884"/>
                <a:gd name="T15" fmla="*/ 621 h 1127"/>
                <a:gd name="T16" fmla="*/ 881 w 884"/>
                <a:gd name="T17" fmla="*/ 507 h 1127"/>
                <a:gd name="T18" fmla="*/ 864 w 884"/>
                <a:gd name="T19" fmla="*/ 396 h 1127"/>
                <a:gd name="T20" fmla="*/ 830 w 884"/>
                <a:gd name="T21" fmla="*/ 296 h 1127"/>
                <a:gd name="T22" fmla="*/ 782 w 884"/>
                <a:gd name="T23" fmla="*/ 205 h 1127"/>
                <a:gd name="T24" fmla="*/ 722 w 884"/>
                <a:gd name="T25" fmla="*/ 129 h 1127"/>
                <a:gd name="T26" fmla="*/ 652 w 884"/>
                <a:gd name="T27" fmla="*/ 68 h 1127"/>
                <a:gd name="T28" fmla="*/ 572 w 884"/>
                <a:gd name="T29" fmla="*/ 25 h 1127"/>
                <a:gd name="T30" fmla="*/ 486 w 884"/>
                <a:gd name="T31" fmla="*/ 3 h 1127"/>
                <a:gd name="T32" fmla="*/ 396 w 884"/>
                <a:gd name="T33" fmla="*/ 3 h 1127"/>
                <a:gd name="T34" fmla="*/ 310 w 884"/>
                <a:gd name="T35" fmla="*/ 25 h 1127"/>
                <a:gd name="T36" fmla="*/ 231 w 884"/>
                <a:gd name="T37" fmla="*/ 68 h 1127"/>
                <a:gd name="T38" fmla="*/ 161 w 884"/>
                <a:gd name="T39" fmla="*/ 129 h 1127"/>
                <a:gd name="T40" fmla="*/ 100 w 884"/>
                <a:gd name="T41" fmla="*/ 205 h 1127"/>
                <a:gd name="T42" fmla="*/ 53 w 884"/>
                <a:gd name="T43" fmla="*/ 296 h 1127"/>
                <a:gd name="T44" fmla="*/ 19 w 884"/>
                <a:gd name="T45" fmla="*/ 396 h 1127"/>
                <a:gd name="T46" fmla="*/ 3 w 884"/>
                <a:gd name="T47" fmla="*/ 507 h 1127"/>
                <a:gd name="T48" fmla="*/ 3 w 884"/>
                <a:gd name="T49" fmla="*/ 621 h 1127"/>
                <a:gd name="T50" fmla="*/ 19 w 884"/>
                <a:gd name="T51" fmla="*/ 732 h 1127"/>
                <a:gd name="T52" fmla="*/ 53 w 884"/>
                <a:gd name="T53" fmla="*/ 832 h 1127"/>
                <a:gd name="T54" fmla="*/ 100 w 884"/>
                <a:gd name="T55" fmla="*/ 922 h 1127"/>
                <a:gd name="T56" fmla="*/ 161 w 884"/>
                <a:gd name="T57" fmla="*/ 999 h 1127"/>
                <a:gd name="T58" fmla="*/ 231 w 884"/>
                <a:gd name="T59" fmla="*/ 1059 h 1127"/>
                <a:gd name="T60" fmla="*/ 310 w 884"/>
                <a:gd name="T61" fmla="*/ 1102 h 1127"/>
                <a:gd name="T62" fmla="*/ 396 w 884"/>
                <a:gd name="T63" fmla="*/ 1124 h 11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4"/>
                <a:gd name="T97" fmla="*/ 0 h 1127"/>
                <a:gd name="T98" fmla="*/ 884 w 884"/>
                <a:gd name="T99" fmla="*/ 1127 h 11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4" h="1127">
                  <a:moveTo>
                    <a:pt x="442" y="1127"/>
                  </a:moveTo>
                  <a:lnTo>
                    <a:pt x="486" y="1124"/>
                  </a:lnTo>
                  <a:lnTo>
                    <a:pt x="531" y="1116"/>
                  </a:lnTo>
                  <a:lnTo>
                    <a:pt x="572" y="1102"/>
                  </a:lnTo>
                  <a:lnTo>
                    <a:pt x="614" y="1082"/>
                  </a:lnTo>
                  <a:lnTo>
                    <a:pt x="652" y="1059"/>
                  </a:lnTo>
                  <a:lnTo>
                    <a:pt x="689" y="1031"/>
                  </a:lnTo>
                  <a:lnTo>
                    <a:pt x="722" y="999"/>
                  </a:lnTo>
                  <a:lnTo>
                    <a:pt x="754" y="961"/>
                  </a:lnTo>
                  <a:lnTo>
                    <a:pt x="782" y="922"/>
                  </a:lnTo>
                  <a:lnTo>
                    <a:pt x="809" y="879"/>
                  </a:lnTo>
                  <a:lnTo>
                    <a:pt x="830" y="832"/>
                  </a:lnTo>
                  <a:lnTo>
                    <a:pt x="849" y="783"/>
                  </a:lnTo>
                  <a:lnTo>
                    <a:pt x="864" y="732"/>
                  </a:lnTo>
                  <a:lnTo>
                    <a:pt x="875" y="678"/>
                  </a:lnTo>
                  <a:lnTo>
                    <a:pt x="881" y="621"/>
                  </a:lnTo>
                  <a:lnTo>
                    <a:pt x="884" y="564"/>
                  </a:lnTo>
                  <a:lnTo>
                    <a:pt x="881" y="507"/>
                  </a:lnTo>
                  <a:lnTo>
                    <a:pt x="875" y="450"/>
                  </a:lnTo>
                  <a:lnTo>
                    <a:pt x="864" y="396"/>
                  </a:lnTo>
                  <a:lnTo>
                    <a:pt x="849" y="344"/>
                  </a:lnTo>
                  <a:lnTo>
                    <a:pt x="830" y="296"/>
                  </a:lnTo>
                  <a:lnTo>
                    <a:pt x="809" y="248"/>
                  </a:lnTo>
                  <a:lnTo>
                    <a:pt x="782" y="205"/>
                  </a:lnTo>
                  <a:lnTo>
                    <a:pt x="754" y="165"/>
                  </a:lnTo>
                  <a:lnTo>
                    <a:pt x="722" y="129"/>
                  </a:lnTo>
                  <a:lnTo>
                    <a:pt x="689" y="96"/>
                  </a:lnTo>
                  <a:lnTo>
                    <a:pt x="652" y="68"/>
                  </a:lnTo>
                  <a:lnTo>
                    <a:pt x="614" y="44"/>
                  </a:lnTo>
                  <a:lnTo>
                    <a:pt x="572" y="25"/>
                  </a:lnTo>
                  <a:lnTo>
                    <a:pt x="531" y="11"/>
                  </a:lnTo>
                  <a:lnTo>
                    <a:pt x="486" y="3"/>
                  </a:lnTo>
                  <a:lnTo>
                    <a:pt x="442" y="0"/>
                  </a:lnTo>
                  <a:lnTo>
                    <a:pt x="396" y="3"/>
                  </a:lnTo>
                  <a:lnTo>
                    <a:pt x="353" y="11"/>
                  </a:lnTo>
                  <a:lnTo>
                    <a:pt x="310" y="25"/>
                  </a:lnTo>
                  <a:lnTo>
                    <a:pt x="269" y="44"/>
                  </a:lnTo>
                  <a:lnTo>
                    <a:pt x="231" y="68"/>
                  </a:lnTo>
                  <a:lnTo>
                    <a:pt x="194" y="96"/>
                  </a:lnTo>
                  <a:lnTo>
                    <a:pt x="161" y="129"/>
                  </a:lnTo>
                  <a:lnTo>
                    <a:pt x="129" y="165"/>
                  </a:lnTo>
                  <a:lnTo>
                    <a:pt x="100" y="205"/>
                  </a:lnTo>
                  <a:lnTo>
                    <a:pt x="75" y="248"/>
                  </a:lnTo>
                  <a:lnTo>
                    <a:pt x="53" y="296"/>
                  </a:lnTo>
                  <a:lnTo>
                    <a:pt x="35" y="344"/>
                  </a:lnTo>
                  <a:lnTo>
                    <a:pt x="19" y="396"/>
                  </a:lnTo>
                  <a:lnTo>
                    <a:pt x="8" y="450"/>
                  </a:lnTo>
                  <a:lnTo>
                    <a:pt x="3" y="507"/>
                  </a:lnTo>
                  <a:lnTo>
                    <a:pt x="0" y="564"/>
                  </a:lnTo>
                  <a:lnTo>
                    <a:pt x="3" y="621"/>
                  </a:lnTo>
                  <a:lnTo>
                    <a:pt x="8" y="678"/>
                  </a:lnTo>
                  <a:lnTo>
                    <a:pt x="19" y="732"/>
                  </a:lnTo>
                  <a:lnTo>
                    <a:pt x="35" y="783"/>
                  </a:lnTo>
                  <a:lnTo>
                    <a:pt x="53" y="832"/>
                  </a:lnTo>
                  <a:lnTo>
                    <a:pt x="75" y="879"/>
                  </a:lnTo>
                  <a:lnTo>
                    <a:pt x="100" y="922"/>
                  </a:lnTo>
                  <a:lnTo>
                    <a:pt x="129" y="961"/>
                  </a:lnTo>
                  <a:lnTo>
                    <a:pt x="161" y="999"/>
                  </a:lnTo>
                  <a:lnTo>
                    <a:pt x="194" y="1031"/>
                  </a:lnTo>
                  <a:lnTo>
                    <a:pt x="231" y="1059"/>
                  </a:lnTo>
                  <a:lnTo>
                    <a:pt x="269" y="1082"/>
                  </a:lnTo>
                  <a:lnTo>
                    <a:pt x="310" y="1102"/>
                  </a:lnTo>
                  <a:lnTo>
                    <a:pt x="353" y="1116"/>
                  </a:lnTo>
                  <a:lnTo>
                    <a:pt x="396" y="1124"/>
                  </a:lnTo>
                  <a:lnTo>
                    <a:pt x="442" y="1127"/>
                  </a:lnTo>
                  <a:close/>
                </a:path>
              </a:pathLst>
            </a:custGeom>
            <a:solidFill>
              <a:srgbClr val="E5EFE5"/>
            </a:solidFill>
            <a:ln w="9525">
              <a:noFill/>
              <a:round/>
              <a:headEnd/>
              <a:tailEnd/>
            </a:ln>
          </p:spPr>
          <p:txBody>
            <a:bodyPr/>
            <a:lstStyle/>
            <a:p>
              <a:endParaRPr lang="en-US"/>
            </a:p>
          </p:txBody>
        </p:sp>
        <p:sp>
          <p:nvSpPr>
            <p:cNvPr id="97306" name="Freeform 63"/>
            <p:cNvSpPr>
              <a:spLocks/>
            </p:cNvSpPr>
            <p:nvPr/>
          </p:nvSpPr>
          <p:spPr bwMode="auto">
            <a:xfrm flipH="1">
              <a:off x="1056" y="3120"/>
              <a:ext cx="452" cy="576"/>
            </a:xfrm>
            <a:custGeom>
              <a:avLst/>
              <a:gdLst>
                <a:gd name="T0" fmla="*/ 479 w 871"/>
                <a:gd name="T1" fmla="*/ 1107 h 1109"/>
                <a:gd name="T2" fmla="*/ 565 w 871"/>
                <a:gd name="T3" fmla="*/ 1084 h 1109"/>
                <a:gd name="T4" fmla="*/ 643 w 871"/>
                <a:gd name="T5" fmla="*/ 1043 h 1109"/>
                <a:gd name="T6" fmla="*/ 713 w 871"/>
                <a:gd name="T7" fmla="*/ 983 h 1109"/>
                <a:gd name="T8" fmla="*/ 771 w 871"/>
                <a:gd name="T9" fmla="*/ 908 h 1109"/>
                <a:gd name="T10" fmla="*/ 818 w 871"/>
                <a:gd name="T11" fmla="*/ 819 h 1109"/>
                <a:gd name="T12" fmla="*/ 852 w 871"/>
                <a:gd name="T13" fmla="*/ 720 h 1109"/>
                <a:gd name="T14" fmla="*/ 868 w 871"/>
                <a:gd name="T15" fmla="*/ 612 h 1109"/>
                <a:gd name="T16" fmla="*/ 868 w 871"/>
                <a:gd name="T17" fmla="*/ 498 h 1109"/>
                <a:gd name="T18" fmla="*/ 852 w 871"/>
                <a:gd name="T19" fmla="*/ 390 h 1109"/>
                <a:gd name="T20" fmla="*/ 818 w 871"/>
                <a:gd name="T21" fmla="*/ 291 h 1109"/>
                <a:gd name="T22" fmla="*/ 771 w 871"/>
                <a:gd name="T23" fmla="*/ 202 h 1109"/>
                <a:gd name="T24" fmla="*/ 713 w 871"/>
                <a:gd name="T25" fmla="*/ 127 h 1109"/>
                <a:gd name="T26" fmla="*/ 643 w 871"/>
                <a:gd name="T27" fmla="*/ 67 h 1109"/>
                <a:gd name="T28" fmla="*/ 565 w 871"/>
                <a:gd name="T29" fmla="*/ 26 h 1109"/>
                <a:gd name="T30" fmla="*/ 479 w 871"/>
                <a:gd name="T31" fmla="*/ 3 h 1109"/>
                <a:gd name="T32" fmla="*/ 390 w 871"/>
                <a:gd name="T33" fmla="*/ 3 h 1109"/>
                <a:gd name="T34" fmla="*/ 306 w 871"/>
                <a:gd name="T35" fmla="*/ 26 h 1109"/>
                <a:gd name="T36" fmla="*/ 228 w 871"/>
                <a:gd name="T37" fmla="*/ 67 h 1109"/>
                <a:gd name="T38" fmla="*/ 158 w 871"/>
                <a:gd name="T39" fmla="*/ 127 h 1109"/>
                <a:gd name="T40" fmla="*/ 98 w 871"/>
                <a:gd name="T41" fmla="*/ 202 h 1109"/>
                <a:gd name="T42" fmla="*/ 53 w 871"/>
                <a:gd name="T43" fmla="*/ 291 h 1109"/>
                <a:gd name="T44" fmla="*/ 19 w 871"/>
                <a:gd name="T45" fmla="*/ 390 h 1109"/>
                <a:gd name="T46" fmla="*/ 3 w 871"/>
                <a:gd name="T47" fmla="*/ 498 h 1109"/>
                <a:gd name="T48" fmla="*/ 3 w 871"/>
                <a:gd name="T49" fmla="*/ 612 h 1109"/>
                <a:gd name="T50" fmla="*/ 19 w 871"/>
                <a:gd name="T51" fmla="*/ 720 h 1109"/>
                <a:gd name="T52" fmla="*/ 53 w 871"/>
                <a:gd name="T53" fmla="*/ 819 h 1109"/>
                <a:gd name="T54" fmla="*/ 98 w 871"/>
                <a:gd name="T55" fmla="*/ 908 h 1109"/>
                <a:gd name="T56" fmla="*/ 158 w 871"/>
                <a:gd name="T57" fmla="*/ 983 h 1109"/>
                <a:gd name="T58" fmla="*/ 228 w 871"/>
                <a:gd name="T59" fmla="*/ 1043 h 1109"/>
                <a:gd name="T60" fmla="*/ 306 w 871"/>
                <a:gd name="T61" fmla="*/ 1084 h 1109"/>
                <a:gd name="T62" fmla="*/ 390 w 871"/>
                <a:gd name="T63" fmla="*/ 1107 h 1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1"/>
                <a:gd name="T97" fmla="*/ 0 h 1109"/>
                <a:gd name="T98" fmla="*/ 871 w 871"/>
                <a:gd name="T99" fmla="*/ 1109 h 1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1" h="1109">
                  <a:moveTo>
                    <a:pt x="435" y="1109"/>
                  </a:moveTo>
                  <a:lnTo>
                    <a:pt x="479" y="1107"/>
                  </a:lnTo>
                  <a:lnTo>
                    <a:pt x="522" y="1098"/>
                  </a:lnTo>
                  <a:lnTo>
                    <a:pt x="565" y="1084"/>
                  </a:lnTo>
                  <a:lnTo>
                    <a:pt x="604" y="1066"/>
                  </a:lnTo>
                  <a:lnTo>
                    <a:pt x="643" y="1043"/>
                  </a:lnTo>
                  <a:lnTo>
                    <a:pt x="679" y="1015"/>
                  </a:lnTo>
                  <a:lnTo>
                    <a:pt x="713" y="983"/>
                  </a:lnTo>
                  <a:lnTo>
                    <a:pt x="743" y="947"/>
                  </a:lnTo>
                  <a:lnTo>
                    <a:pt x="771" y="908"/>
                  </a:lnTo>
                  <a:lnTo>
                    <a:pt x="797" y="865"/>
                  </a:lnTo>
                  <a:lnTo>
                    <a:pt x="818" y="819"/>
                  </a:lnTo>
                  <a:lnTo>
                    <a:pt x="836" y="772"/>
                  </a:lnTo>
                  <a:lnTo>
                    <a:pt x="852" y="720"/>
                  </a:lnTo>
                  <a:lnTo>
                    <a:pt x="863" y="667"/>
                  </a:lnTo>
                  <a:lnTo>
                    <a:pt x="868" y="612"/>
                  </a:lnTo>
                  <a:lnTo>
                    <a:pt x="871" y="555"/>
                  </a:lnTo>
                  <a:lnTo>
                    <a:pt x="868" y="498"/>
                  </a:lnTo>
                  <a:lnTo>
                    <a:pt x="863" y="442"/>
                  </a:lnTo>
                  <a:lnTo>
                    <a:pt x="852" y="390"/>
                  </a:lnTo>
                  <a:lnTo>
                    <a:pt x="836" y="338"/>
                  </a:lnTo>
                  <a:lnTo>
                    <a:pt x="818" y="291"/>
                  </a:lnTo>
                  <a:lnTo>
                    <a:pt x="797" y="245"/>
                  </a:lnTo>
                  <a:lnTo>
                    <a:pt x="771" y="202"/>
                  </a:lnTo>
                  <a:lnTo>
                    <a:pt x="743" y="163"/>
                  </a:lnTo>
                  <a:lnTo>
                    <a:pt x="713" y="127"/>
                  </a:lnTo>
                  <a:lnTo>
                    <a:pt x="679" y="95"/>
                  </a:lnTo>
                  <a:lnTo>
                    <a:pt x="643" y="67"/>
                  </a:lnTo>
                  <a:lnTo>
                    <a:pt x="604" y="44"/>
                  </a:lnTo>
                  <a:lnTo>
                    <a:pt x="565" y="26"/>
                  </a:lnTo>
                  <a:lnTo>
                    <a:pt x="522" y="12"/>
                  </a:lnTo>
                  <a:lnTo>
                    <a:pt x="479" y="3"/>
                  </a:lnTo>
                  <a:lnTo>
                    <a:pt x="435" y="0"/>
                  </a:lnTo>
                  <a:lnTo>
                    <a:pt x="390" y="3"/>
                  </a:lnTo>
                  <a:lnTo>
                    <a:pt x="347" y="12"/>
                  </a:lnTo>
                  <a:lnTo>
                    <a:pt x="306" y="26"/>
                  </a:lnTo>
                  <a:lnTo>
                    <a:pt x="265" y="44"/>
                  </a:lnTo>
                  <a:lnTo>
                    <a:pt x="228" y="67"/>
                  </a:lnTo>
                  <a:lnTo>
                    <a:pt x="192" y="95"/>
                  </a:lnTo>
                  <a:lnTo>
                    <a:pt x="158" y="127"/>
                  </a:lnTo>
                  <a:lnTo>
                    <a:pt x="128" y="163"/>
                  </a:lnTo>
                  <a:lnTo>
                    <a:pt x="98" y="202"/>
                  </a:lnTo>
                  <a:lnTo>
                    <a:pt x="73" y="245"/>
                  </a:lnTo>
                  <a:lnTo>
                    <a:pt x="53" y="291"/>
                  </a:lnTo>
                  <a:lnTo>
                    <a:pt x="35" y="338"/>
                  </a:lnTo>
                  <a:lnTo>
                    <a:pt x="19" y="390"/>
                  </a:lnTo>
                  <a:lnTo>
                    <a:pt x="8" y="442"/>
                  </a:lnTo>
                  <a:lnTo>
                    <a:pt x="3" y="498"/>
                  </a:lnTo>
                  <a:lnTo>
                    <a:pt x="0" y="555"/>
                  </a:lnTo>
                  <a:lnTo>
                    <a:pt x="3" y="612"/>
                  </a:lnTo>
                  <a:lnTo>
                    <a:pt x="8" y="667"/>
                  </a:lnTo>
                  <a:lnTo>
                    <a:pt x="19" y="720"/>
                  </a:lnTo>
                  <a:lnTo>
                    <a:pt x="35" y="772"/>
                  </a:lnTo>
                  <a:lnTo>
                    <a:pt x="53" y="819"/>
                  </a:lnTo>
                  <a:lnTo>
                    <a:pt x="73" y="865"/>
                  </a:lnTo>
                  <a:lnTo>
                    <a:pt x="98" y="908"/>
                  </a:lnTo>
                  <a:lnTo>
                    <a:pt x="128" y="947"/>
                  </a:lnTo>
                  <a:lnTo>
                    <a:pt x="158" y="983"/>
                  </a:lnTo>
                  <a:lnTo>
                    <a:pt x="192" y="1015"/>
                  </a:lnTo>
                  <a:lnTo>
                    <a:pt x="228" y="1043"/>
                  </a:lnTo>
                  <a:lnTo>
                    <a:pt x="265" y="1066"/>
                  </a:lnTo>
                  <a:lnTo>
                    <a:pt x="306" y="1084"/>
                  </a:lnTo>
                  <a:lnTo>
                    <a:pt x="347" y="1098"/>
                  </a:lnTo>
                  <a:lnTo>
                    <a:pt x="390" y="1107"/>
                  </a:lnTo>
                  <a:lnTo>
                    <a:pt x="435" y="1109"/>
                  </a:lnTo>
                  <a:close/>
                </a:path>
              </a:pathLst>
            </a:custGeom>
            <a:solidFill>
              <a:srgbClr val="E8EFE8"/>
            </a:solidFill>
            <a:ln w="9525">
              <a:noFill/>
              <a:round/>
              <a:headEnd/>
              <a:tailEnd/>
            </a:ln>
          </p:spPr>
          <p:txBody>
            <a:bodyPr/>
            <a:lstStyle/>
            <a:p>
              <a:endParaRPr lang="en-US"/>
            </a:p>
          </p:txBody>
        </p:sp>
        <p:sp>
          <p:nvSpPr>
            <p:cNvPr id="97307" name="Freeform 64"/>
            <p:cNvSpPr>
              <a:spLocks/>
            </p:cNvSpPr>
            <p:nvPr/>
          </p:nvSpPr>
          <p:spPr bwMode="auto">
            <a:xfrm flipH="1">
              <a:off x="1058" y="3125"/>
              <a:ext cx="446" cy="567"/>
            </a:xfrm>
            <a:custGeom>
              <a:avLst/>
              <a:gdLst>
                <a:gd name="T0" fmla="*/ 473 w 858"/>
                <a:gd name="T1" fmla="*/ 1091 h 1093"/>
                <a:gd name="T2" fmla="*/ 556 w 858"/>
                <a:gd name="T3" fmla="*/ 1068 h 1093"/>
                <a:gd name="T4" fmla="*/ 632 w 858"/>
                <a:gd name="T5" fmla="*/ 1027 h 1093"/>
                <a:gd name="T6" fmla="*/ 702 w 858"/>
                <a:gd name="T7" fmla="*/ 968 h 1093"/>
                <a:gd name="T8" fmla="*/ 760 w 858"/>
                <a:gd name="T9" fmla="*/ 893 h 1093"/>
                <a:gd name="T10" fmla="*/ 806 w 858"/>
                <a:gd name="T11" fmla="*/ 807 h 1093"/>
                <a:gd name="T12" fmla="*/ 838 w 858"/>
                <a:gd name="T13" fmla="*/ 708 h 1093"/>
                <a:gd name="T14" fmla="*/ 855 w 858"/>
                <a:gd name="T15" fmla="*/ 601 h 1093"/>
                <a:gd name="T16" fmla="*/ 855 w 858"/>
                <a:gd name="T17" fmla="*/ 490 h 1093"/>
                <a:gd name="T18" fmla="*/ 838 w 858"/>
                <a:gd name="T19" fmla="*/ 383 h 1093"/>
                <a:gd name="T20" fmla="*/ 806 w 858"/>
                <a:gd name="T21" fmla="*/ 286 h 1093"/>
                <a:gd name="T22" fmla="*/ 760 w 858"/>
                <a:gd name="T23" fmla="*/ 199 h 1093"/>
                <a:gd name="T24" fmla="*/ 702 w 858"/>
                <a:gd name="T25" fmla="*/ 125 h 1093"/>
                <a:gd name="T26" fmla="*/ 632 w 858"/>
                <a:gd name="T27" fmla="*/ 65 h 1093"/>
                <a:gd name="T28" fmla="*/ 556 w 858"/>
                <a:gd name="T29" fmla="*/ 25 h 1093"/>
                <a:gd name="T30" fmla="*/ 473 w 858"/>
                <a:gd name="T31" fmla="*/ 3 h 1093"/>
                <a:gd name="T32" fmla="*/ 384 w 858"/>
                <a:gd name="T33" fmla="*/ 3 h 1093"/>
                <a:gd name="T34" fmla="*/ 300 w 858"/>
                <a:gd name="T35" fmla="*/ 25 h 1093"/>
                <a:gd name="T36" fmla="*/ 224 w 858"/>
                <a:gd name="T37" fmla="*/ 65 h 1093"/>
                <a:gd name="T38" fmla="*/ 156 w 858"/>
                <a:gd name="T39" fmla="*/ 125 h 1093"/>
                <a:gd name="T40" fmla="*/ 97 w 858"/>
                <a:gd name="T41" fmla="*/ 199 h 1093"/>
                <a:gd name="T42" fmla="*/ 52 w 858"/>
                <a:gd name="T43" fmla="*/ 286 h 1093"/>
                <a:gd name="T44" fmla="*/ 20 w 858"/>
                <a:gd name="T45" fmla="*/ 383 h 1093"/>
                <a:gd name="T46" fmla="*/ 3 w 858"/>
                <a:gd name="T47" fmla="*/ 490 h 1093"/>
                <a:gd name="T48" fmla="*/ 3 w 858"/>
                <a:gd name="T49" fmla="*/ 601 h 1093"/>
                <a:gd name="T50" fmla="*/ 20 w 858"/>
                <a:gd name="T51" fmla="*/ 708 h 1093"/>
                <a:gd name="T52" fmla="*/ 52 w 858"/>
                <a:gd name="T53" fmla="*/ 807 h 1093"/>
                <a:gd name="T54" fmla="*/ 97 w 858"/>
                <a:gd name="T55" fmla="*/ 893 h 1093"/>
                <a:gd name="T56" fmla="*/ 156 w 858"/>
                <a:gd name="T57" fmla="*/ 968 h 1093"/>
                <a:gd name="T58" fmla="*/ 224 w 858"/>
                <a:gd name="T59" fmla="*/ 1027 h 1093"/>
                <a:gd name="T60" fmla="*/ 300 w 858"/>
                <a:gd name="T61" fmla="*/ 1068 h 1093"/>
                <a:gd name="T62" fmla="*/ 384 w 858"/>
                <a:gd name="T63" fmla="*/ 1091 h 10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8"/>
                <a:gd name="T97" fmla="*/ 0 h 1093"/>
                <a:gd name="T98" fmla="*/ 858 w 858"/>
                <a:gd name="T99" fmla="*/ 1093 h 10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8" h="1093">
                  <a:moveTo>
                    <a:pt x="428" y="1093"/>
                  </a:moveTo>
                  <a:lnTo>
                    <a:pt x="473" y="1091"/>
                  </a:lnTo>
                  <a:lnTo>
                    <a:pt x="514" y="1082"/>
                  </a:lnTo>
                  <a:lnTo>
                    <a:pt x="556" y="1068"/>
                  </a:lnTo>
                  <a:lnTo>
                    <a:pt x="595" y="1050"/>
                  </a:lnTo>
                  <a:lnTo>
                    <a:pt x="632" y="1027"/>
                  </a:lnTo>
                  <a:lnTo>
                    <a:pt x="669" y="1000"/>
                  </a:lnTo>
                  <a:lnTo>
                    <a:pt x="702" y="968"/>
                  </a:lnTo>
                  <a:lnTo>
                    <a:pt x="733" y="932"/>
                  </a:lnTo>
                  <a:lnTo>
                    <a:pt x="760" y="893"/>
                  </a:lnTo>
                  <a:lnTo>
                    <a:pt x="784" y="852"/>
                  </a:lnTo>
                  <a:lnTo>
                    <a:pt x="806" y="807"/>
                  </a:lnTo>
                  <a:lnTo>
                    <a:pt x="824" y="759"/>
                  </a:lnTo>
                  <a:lnTo>
                    <a:pt x="838" y="708"/>
                  </a:lnTo>
                  <a:lnTo>
                    <a:pt x="849" y="656"/>
                  </a:lnTo>
                  <a:lnTo>
                    <a:pt x="855" y="601"/>
                  </a:lnTo>
                  <a:lnTo>
                    <a:pt x="858" y="546"/>
                  </a:lnTo>
                  <a:lnTo>
                    <a:pt x="855" y="490"/>
                  </a:lnTo>
                  <a:lnTo>
                    <a:pt x="849" y="436"/>
                  </a:lnTo>
                  <a:lnTo>
                    <a:pt x="838" y="383"/>
                  </a:lnTo>
                  <a:lnTo>
                    <a:pt x="824" y="333"/>
                  </a:lnTo>
                  <a:lnTo>
                    <a:pt x="806" y="286"/>
                  </a:lnTo>
                  <a:lnTo>
                    <a:pt x="784" y="240"/>
                  </a:lnTo>
                  <a:lnTo>
                    <a:pt x="760" y="199"/>
                  </a:lnTo>
                  <a:lnTo>
                    <a:pt x="733" y="160"/>
                  </a:lnTo>
                  <a:lnTo>
                    <a:pt x="702" y="125"/>
                  </a:lnTo>
                  <a:lnTo>
                    <a:pt x="669" y="93"/>
                  </a:lnTo>
                  <a:lnTo>
                    <a:pt x="632" y="65"/>
                  </a:lnTo>
                  <a:lnTo>
                    <a:pt x="595" y="43"/>
                  </a:lnTo>
                  <a:lnTo>
                    <a:pt x="556" y="25"/>
                  </a:lnTo>
                  <a:lnTo>
                    <a:pt x="514" y="11"/>
                  </a:lnTo>
                  <a:lnTo>
                    <a:pt x="473" y="3"/>
                  </a:lnTo>
                  <a:lnTo>
                    <a:pt x="428" y="0"/>
                  </a:lnTo>
                  <a:lnTo>
                    <a:pt x="384" y="3"/>
                  </a:lnTo>
                  <a:lnTo>
                    <a:pt x="342" y="11"/>
                  </a:lnTo>
                  <a:lnTo>
                    <a:pt x="300" y="25"/>
                  </a:lnTo>
                  <a:lnTo>
                    <a:pt x="261" y="43"/>
                  </a:lnTo>
                  <a:lnTo>
                    <a:pt x="224" y="65"/>
                  </a:lnTo>
                  <a:lnTo>
                    <a:pt x="188" y="93"/>
                  </a:lnTo>
                  <a:lnTo>
                    <a:pt x="156" y="125"/>
                  </a:lnTo>
                  <a:lnTo>
                    <a:pt x="125" y="160"/>
                  </a:lnTo>
                  <a:lnTo>
                    <a:pt x="97" y="199"/>
                  </a:lnTo>
                  <a:lnTo>
                    <a:pt x="72" y="240"/>
                  </a:lnTo>
                  <a:lnTo>
                    <a:pt x="52" y="286"/>
                  </a:lnTo>
                  <a:lnTo>
                    <a:pt x="34" y="333"/>
                  </a:lnTo>
                  <a:lnTo>
                    <a:pt x="20" y="383"/>
                  </a:lnTo>
                  <a:lnTo>
                    <a:pt x="9" y="436"/>
                  </a:lnTo>
                  <a:lnTo>
                    <a:pt x="3" y="490"/>
                  </a:lnTo>
                  <a:lnTo>
                    <a:pt x="0" y="546"/>
                  </a:lnTo>
                  <a:lnTo>
                    <a:pt x="3" y="601"/>
                  </a:lnTo>
                  <a:lnTo>
                    <a:pt x="9" y="656"/>
                  </a:lnTo>
                  <a:lnTo>
                    <a:pt x="20" y="708"/>
                  </a:lnTo>
                  <a:lnTo>
                    <a:pt x="34" y="759"/>
                  </a:lnTo>
                  <a:lnTo>
                    <a:pt x="52" y="807"/>
                  </a:lnTo>
                  <a:lnTo>
                    <a:pt x="72" y="852"/>
                  </a:lnTo>
                  <a:lnTo>
                    <a:pt x="97" y="893"/>
                  </a:lnTo>
                  <a:lnTo>
                    <a:pt x="125" y="932"/>
                  </a:lnTo>
                  <a:lnTo>
                    <a:pt x="156" y="968"/>
                  </a:lnTo>
                  <a:lnTo>
                    <a:pt x="188" y="1000"/>
                  </a:lnTo>
                  <a:lnTo>
                    <a:pt x="224" y="1027"/>
                  </a:lnTo>
                  <a:lnTo>
                    <a:pt x="261" y="1050"/>
                  </a:lnTo>
                  <a:lnTo>
                    <a:pt x="300" y="1068"/>
                  </a:lnTo>
                  <a:lnTo>
                    <a:pt x="342" y="1082"/>
                  </a:lnTo>
                  <a:lnTo>
                    <a:pt x="384" y="1091"/>
                  </a:lnTo>
                  <a:lnTo>
                    <a:pt x="428" y="1093"/>
                  </a:lnTo>
                  <a:close/>
                </a:path>
              </a:pathLst>
            </a:custGeom>
            <a:solidFill>
              <a:srgbClr val="EDF4ED"/>
            </a:solidFill>
            <a:ln w="9525">
              <a:noFill/>
              <a:round/>
              <a:headEnd/>
              <a:tailEnd/>
            </a:ln>
          </p:spPr>
          <p:txBody>
            <a:bodyPr/>
            <a:lstStyle/>
            <a:p>
              <a:endParaRPr lang="en-US"/>
            </a:p>
          </p:txBody>
        </p:sp>
        <p:sp>
          <p:nvSpPr>
            <p:cNvPr id="97308" name="Freeform 65"/>
            <p:cNvSpPr>
              <a:spLocks/>
            </p:cNvSpPr>
            <p:nvPr/>
          </p:nvSpPr>
          <p:spPr bwMode="auto">
            <a:xfrm flipH="1">
              <a:off x="1061" y="3129"/>
              <a:ext cx="438" cy="559"/>
            </a:xfrm>
            <a:custGeom>
              <a:avLst/>
              <a:gdLst>
                <a:gd name="T0" fmla="*/ 464 w 843"/>
                <a:gd name="T1" fmla="*/ 1074 h 1077"/>
                <a:gd name="T2" fmla="*/ 546 w 843"/>
                <a:gd name="T3" fmla="*/ 1053 h 1077"/>
                <a:gd name="T4" fmla="*/ 622 w 843"/>
                <a:gd name="T5" fmla="*/ 1012 h 1077"/>
                <a:gd name="T6" fmla="*/ 689 w 843"/>
                <a:gd name="T7" fmla="*/ 953 h 1077"/>
                <a:gd name="T8" fmla="*/ 747 w 843"/>
                <a:gd name="T9" fmla="*/ 881 h 1077"/>
                <a:gd name="T10" fmla="*/ 792 w 843"/>
                <a:gd name="T11" fmla="*/ 795 h 1077"/>
                <a:gd name="T12" fmla="*/ 824 w 843"/>
                <a:gd name="T13" fmla="*/ 698 h 1077"/>
                <a:gd name="T14" fmla="*/ 840 w 843"/>
                <a:gd name="T15" fmla="*/ 593 h 1077"/>
                <a:gd name="T16" fmla="*/ 840 w 843"/>
                <a:gd name="T17" fmla="*/ 482 h 1077"/>
                <a:gd name="T18" fmla="*/ 824 w 843"/>
                <a:gd name="T19" fmla="*/ 378 h 1077"/>
                <a:gd name="T20" fmla="*/ 792 w 843"/>
                <a:gd name="T21" fmla="*/ 281 h 1077"/>
                <a:gd name="T22" fmla="*/ 747 w 843"/>
                <a:gd name="T23" fmla="*/ 196 h 1077"/>
                <a:gd name="T24" fmla="*/ 689 w 843"/>
                <a:gd name="T25" fmla="*/ 122 h 1077"/>
                <a:gd name="T26" fmla="*/ 622 w 843"/>
                <a:gd name="T27" fmla="*/ 65 h 1077"/>
                <a:gd name="T28" fmla="*/ 546 w 843"/>
                <a:gd name="T29" fmla="*/ 24 h 1077"/>
                <a:gd name="T30" fmla="*/ 464 w 843"/>
                <a:gd name="T31" fmla="*/ 3 h 1077"/>
                <a:gd name="T32" fmla="*/ 377 w 843"/>
                <a:gd name="T33" fmla="*/ 3 h 1077"/>
                <a:gd name="T34" fmla="*/ 296 w 843"/>
                <a:gd name="T35" fmla="*/ 24 h 1077"/>
                <a:gd name="T36" fmla="*/ 219 w 843"/>
                <a:gd name="T37" fmla="*/ 65 h 1077"/>
                <a:gd name="T38" fmla="*/ 152 w 843"/>
                <a:gd name="T39" fmla="*/ 122 h 1077"/>
                <a:gd name="T40" fmla="*/ 95 w 843"/>
                <a:gd name="T41" fmla="*/ 196 h 1077"/>
                <a:gd name="T42" fmla="*/ 50 w 843"/>
                <a:gd name="T43" fmla="*/ 281 h 1077"/>
                <a:gd name="T44" fmla="*/ 19 w 843"/>
                <a:gd name="T45" fmla="*/ 378 h 1077"/>
                <a:gd name="T46" fmla="*/ 2 w 843"/>
                <a:gd name="T47" fmla="*/ 482 h 1077"/>
                <a:gd name="T48" fmla="*/ 2 w 843"/>
                <a:gd name="T49" fmla="*/ 593 h 1077"/>
                <a:gd name="T50" fmla="*/ 19 w 843"/>
                <a:gd name="T51" fmla="*/ 698 h 1077"/>
                <a:gd name="T52" fmla="*/ 50 w 843"/>
                <a:gd name="T53" fmla="*/ 795 h 1077"/>
                <a:gd name="T54" fmla="*/ 95 w 843"/>
                <a:gd name="T55" fmla="*/ 881 h 1077"/>
                <a:gd name="T56" fmla="*/ 152 w 843"/>
                <a:gd name="T57" fmla="*/ 953 h 1077"/>
                <a:gd name="T58" fmla="*/ 219 w 843"/>
                <a:gd name="T59" fmla="*/ 1012 h 1077"/>
                <a:gd name="T60" fmla="*/ 296 w 843"/>
                <a:gd name="T61" fmla="*/ 1053 h 1077"/>
                <a:gd name="T62" fmla="*/ 377 w 843"/>
                <a:gd name="T63" fmla="*/ 1074 h 10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3"/>
                <a:gd name="T97" fmla="*/ 0 h 1077"/>
                <a:gd name="T98" fmla="*/ 843 w 843"/>
                <a:gd name="T99" fmla="*/ 1077 h 10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3" h="1077">
                  <a:moveTo>
                    <a:pt x="421" y="1077"/>
                  </a:moveTo>
                  <a:lnTo>
                    <a:pt x="464" y="1074"/>
                  </a:lnTo>
                  <a:lnTo>
                    <a:pt x="505" y="1066"/>
                  </a:lnTo>
                  <a:lnTo>
                    <a:pt x="546" y="1053"/>
                  </a:lnTo>
                  <a:lnTo>
                    <a:pt x="585" y="1034"/>
                  </a:lnTo>
                  <a:lnTo>
                    <a:pt x="622" y="1012"/>
                  </a:lnTo>
                  <a:lnTo>
                    <a:pt x="657" y="985"/>
                  </a:lnTo>
                  <a:lnTo>
                    <a:pt x="689" y="953"/>
                  </a:lnTo>
                  <a:lnTo>
                    <a:pt x="719" y="919"/>
                  </a:lnTo>
                  <a:lnTo>
                    <a:pt x="747" y="881"/>
                  </a:lnTo>
                  <a:lnTo>
                    <a:pt x="771" y="839"/>
                  </a:lnTo>
                  <a:lnTo>
                    <a:pt x="792" y="795"/>
                  </a:lnTo>
                  <a:lnTo>
                    <a:pt x="810" y="748"/>
                  </a:lnTo>
                  <a:lnTo>
                    <a:pt x="824" y="698"/>
                  </a:lnTo>
                  <a:lnTo>
                    <a:pt x="835" y="646"/>
                  </a:lnTo>
                  <a:lnTo>
                    <a:pt x="840" y="593"/>
                  </a:lnTo>
                  <a:lnTo>
                    <a:pt x="843" y="538"/>
                  </a:lnTo>
                  <a:lnTo>
                    <a:pt x="840" y="482"/>
                  </a:lnTo>
                  <a:lnTo>
                    <a:pt x="835" y="430"/>
                  </a:lnTo>
                  <a:lnTo>
                    <a:pt x="824" y="378"/>
                  </a:lnTo>
                  <a:lnTo>
                    <a:pt x="810" y="328"/>
                  </a:lnTo>
                  <a:lnTo>
                    <a:pt x="792" y="281"/>
                  </a:lnTo>
                  <a:lnTo>
                    <a:pt x="771" y="238"/>
                  </a:lnTo>
                  <a:lnTo>
                    <a:pt x="747" y="196"/>
                  </a:lnTo>
                  <a:lnTo>
                    <a:pt x="719" y="157"/>
                  </a:lnTo>
                  <a:lnTo>
                    <a:pt x="689" y="122"/>
                  </a:lnTo>
                  <a:lnTo>
                    <a:pt x="657" y="92"/>
                  </a:lnTo>
                  <a:lnTo>
                    <a:pt x="622" y="65"/>
                  </a:lnTo>
                  <a:lnTo>
                    <a:pt x="585" y="42"/>
                  </a:lnTo>
                  <a:lnTo>
                    <a:pt x="546" y="24"/>
                  </a:lnTo>
                  <a:lnTo>
                    <a:pt x="505" y="11"/>
                  </a:lnTo>
                  <a:lnTo>
                    <a:pt x="464" y="3"/>
                  </a:lnTo>
                  <a:lnTo>
                    <a:pt x="421" y="0"/>
                  </a:lnTo>
                  <a:lnTo>
                    <a:pt x="377" y="3"/>
                  </a:lnTo>
                  <a:lnTo>
                    <a:pt x="336" y="11"/>
                  </a:lnTo>
                  <a:lnTo>
                    <a:pt x="296" y="24"/>
                  </a:lnTo>
                  <a:lnTo>
                    <a:pt x="257" y="42"/>
                  </a:lnTo>
                  <a:lnTo>
                    <a:pt x="219" y="65"/>
                  </a:lnTo>
                  <a:lnTo>
                    <a:pt x="184" y="92"/>
                  </a:lnTo>
                  <a:lnTo>
                    <a:pt x="152" y="122"/>
                  </a:lnTo>
                  <a:lnTo>
                    <a:pt x="123" y="157"/>
                  </a:lnTo>
                  <a:lnTo>
                    <a:pt x="95" y="196"/>
                  </a:lnTo>
                  <a:lnTo>
                    <a:pt x="72" y="238"/>
                  </a:lnTo>
                  <a:lnTo>
                    <a:pt x="50" y="281"/>
                  </a:lnTo>
                  <a:lnTo>
                    <a:pt x="33" y="328"/>
                  </a:lnTo>
                  <a:lnTo>
                    <a:pt x="19" y="378"/>
                  </a:lnTo>
                  <a:lnTo>
                    <a:pt x="8" y="430"/>
                  </a:lnTo>
                  <a:lnTo>
                    <a:pt x="2" y="482"/>
                  </a:lnTo>
                  <a:lnTo>
                    <a:pt x="0" y="538"/>
                  </a:lnTo>
                  <a:lnTo>
                    <a:pt x="2" y="593"/>
                  </a:lnTo>
                  <a:lnTo>
                    <a:pt x="8" y="646"/>
                  </a:lnTo>
                  <a:lnTo>
                    <a:pt x="19" y="698"/>
                  </a:lnTo>
                  <a:lnTo>
                    <a:pt x="33" y="748"/>
                  </a:lnTo>
                  <a:lnTo>
                    <a:pt x="50" y="795"/>
                  </a:lnTo>
                  <a:lnTo>
                    <a:pt x="72" y="839"/>
                  </a:lnTo>
                  <a:lnTo>
                    <a:pt x="95" y="881"/>
                  </a:lnTo>
                  <a:lnTo>
                    <a:pt x="123" y="919"/>
                  </a:lnTo>
                  <a:lnTo>
                    <a:pt x="152" y="953"/>
                  </a:lnTo>
                  <a:lnTo>
                    <a:pt x="184" y="985"/>
                  </a:lnTo>
                  <a:lnTo>
                    <a:pt x="219" y="1012"/>
                  </a:lnTo>
                  <a:lnTo>
                    <a:pt x="257" y="1034"/>
                  </a:lnTo>
                  <a:lnTo>
                    <a:pt x="296" y="1053"/>
                  </a:lnTo>
                  <a:lnTo>
                    <a:pt x="336" y="1066"/>
                  </a:lnTo>
                  <a:lnTo>
                    <a:pt x="377" y="1074"/>
                  </a:lnTo>
                  <a:lnTo>
                    <a:pt x="421" y="1077"/>
                  </a:lnTo>
                  <a:close/>
                </a:path>
              </a:pathLst>
            </a:custGeom>
            <a:solidFill>
              <a:srgbClr val="EFF7EF"/>
            </a:solidFill>
            <a:ln w="9525">
              <a:noFill/>
              <a:round/>
              <a:headEnd/>
              <a:tailEnd/>
            </a:ln>
          </p:spPr>
          <p:txBody>
            <a:bodyPr/>
            <a:lstStyle/>
            <a:p>
              <a:endParaRPr lang="en-US"/>
            </a:p>
          </p:txBody>
        </p:sp>
        <p:sp>
          <p:nvSpPr>
            <p:cNvPr id="97309" name="Freeform 66"/>
            <p:cNvSpPr>
              <a:spLocks/>
            </p:cNvSpPr>
            <p:nvPr/>
          </p:nvSpPr>
          <p:spPr bwMode="auto">
            <a:xfrm flipH="1">
              <a:off x="1064" y="3134"/>
              <a:ext cx="432" cy="550"/>
            </a:xfrm>
            <a:custGeom>
              <a:avLst/>
              <a:gdLst>
                <a:gd name="T0" fmla="*/ 459 w 831"/>
                <a:gd name="T1" fmla="*/ 1057 h 1060"/>
                <a:gd name="T2" fmla="*/ 540 w 831"/>
                <a:gd name="T3" fmla="*/ 1036 h 1060"/>
                <a:gd name="T4" fmla="*/ 613 w 831"/>
                <a:gd name="T5" fmla="*/ 996 h 1060"/>
                <a:gd name="T6" fmla="*/ 680 w 831"/>
                <a:gd name="T7" fmla="*/ 939 h 1060"/>
                <a:gd name="T8" fmla="*/ 737 w 831"/>
                <a:gd name="T9" fmla="*/ 867 h 1060"/>
                <a:gd name="T10" fmla="*/ 781 w 831"/>
                <a:gd name="T11" fmla="*/ 782 h 1060"/>
                <a:gd name="T12" fmla="*/ 813 w 831"/>
                <a:gd name="T13" fmla="*/ 687 h 1060"/>
                <a:gd name="T14" fmla="*/ 829 w 831"/>
                <a:gd name="T15" fmla="*/ 583 h 1060"/>
                <a:gd name="T16" fmla="*/ 829 w 831"/>
                <a:gd name="T17" fmla="*/ 475 h 1060"/>
                <a:gd name="T18" fmla="*/ 813 w 831"/>
                <a:gd name="T19" fmla="*/ 372 h 1060"/>
                <a:gd name="T20" fmla="*/ 781 w 831"/>
                <a:gd name="T21" fmla="*/ 277 h 1060"/>
                <a:gd name="T22" fmla="*/ 737 w 831"/>
                <a:gd name="T23" fmla="*/ 193 h 1060"/>
                <a:gd name="T24" fmla="*/ 680 w 831"/>
                <a:gd name="T25" fmla="*/ 120 h 1060"/>
                <a:gd name="T26" fmla="*/ 613 w 831"/>
                <a:gd name="T27" fmla="*/ 63 h 1060"/>
                <a:gd name="T28" fmla="*/ 540 w 831"/>
                <a:gd name="T29" fmla="*/ 23 h 1060"/>
                <a:gd name="T30" fmla="*/ 459 w 831"/>
                <a:gd name="T31" fmla="*/ 2 h 1060"/>
                <a:gd name="T32" fmla="*/ 373 w 831"/>
                <a:gd name="T33" fmla="*/ 2 h 1060"/>
                <a:gd name="T34" fmla="*/ 292 w 831"/>
                <a:gd name="T35" fmla="*/ 23 h 1060"/>
                <a:gd name="T36" fmla="*/ 217 w 831"/>
                <a:gd name="T37" fmla="*/ 63 h 1060"/>
                <a:gd name="T38" fmla="*/ 151 w 831"/>
                <a:gd name="T39" fmla="*/ 120 h 1060"/>
                <a:gd name="T40" fmla="*/ 95 w 831"/>
                <a:gd name="T41" fmla="*/ 193 h 1060"/>
                <a:gd name="T42" fmla="*/ 50 w 831"/>
                <a:gd name="T43" fmla="*/ 277 h 1060"/>
                <a:gd name="T44" fmla="*/ 19 w 831"/>
                <a:gd name="T45" fmla="*/ 372 h 1060"/>
                <a:gd name="T46" fmla="*/ 3 w 831"/>
                <a:gd name="T47" fmla="*/ 475 h 1060"/>
                <a:gd name="T48" fmla="*/ 3 w 831"/>
                <a:gd name="T49" fmla="*/ 583 h 1060"/>
                <a:gd name="T50" fmla="*/ 19 w 831"/>
                <a:gd name="T51" fmla="*/ 687 h 1060"/>
                <a:gd name="T52" fmla="*/ 50 w 831"/>
                <a:gd name="T53" fmla="*/ 782 h 1060"/>
                <a:gd name="T54" fmla="*/ 95 w 831"/>
                <a:gd name="T55" fmla="*/ 867 h 1060"/>
                <a:gd name="T56" fmla="*/ 151 w 831"/>
                <a:gd name="T57" fmla="*/ 939 h 1060"/>
                <a:gd name="T58" fmla="*/ 217 w 831"/>
                <a:gd name="T59" fmla="*/ 996 h 1060"/>
                <a:gd name="T60" fmla="*/ 292 w 831"/>
                <a:gd name="T61" fmla="*/ 1036 h 1060"/>
                <a:gd name="T62" fmla="*/ 373 w 831"/>
                <a:gd name="T63" fmla="*/ 1057 h 10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1"/>
                <a:gd name="T97" fmla="*/ 0 h 1060"/>
                <a:gd name="T98" fmla="*/ 831 w 831"/>
                <a:gd name="T99" fmla="*/ 1060 h 10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1" h="1060">
                  <a:moveTo>
                    <a:pt x="416" y="1060"/>
                  </a:moveTo>
                  <a:lnTo>
                    <a:pt x="459" y="1057"/>
                  </a:lnTo>
                  <a:lnTo>
                    <a:pt x="499" y="1049"/>
                  </a:lnTo>
                  <a:lnTo>
                    <a:pt x="540" y="1036"/>
                  </a:lnTo>
                  <a:lnTo>
                    <a:pt x="577" y="1018"/>
                  </a:lnTo>
                  <a:lnTo>
                    <a:pt x="613" y="996"/>
                  </a:lnTo>
                  <a:lnTo>
                    <a:pt x="648" y="969"/>
                  </a:lnTo>
                  <a:lnTo>
                    <a:pt x="680" y="939"/>
                  </a:lnTo>
                  <a:lnTo>
                    <a:pt x="709" y="904"/>
                  </a:lnTo>
                  <a:lnTo>
                    <a:pt x="737" y="867"/>
                  </a:lnTo>
                  <a:lnTo>
                    <a:pt x="761" y="826"/>
                  </a:lnTo>
                  <a:lnTo>
                    <a:pt x="781" y="782"/>
                  </a:lnTo>
                  <a:lnTo>
                    <a:pt x="798" y="736"/>
                  </a:lnTo>
                  <a:lnTo>
                    <a:pt x="813" y="687"/>
                  </a:lnTo>
                  <a:lnTo>
                    <a:pt x="823" y="636"/>
                  </a:lnTo>
                  <a:lnTo>
                    <a:pt x="829" y="583"/>
                  </a:lnTo>
                  <a:lnTo>
                    <a:pt x="831" y="529"/>
                  </a:lnTo>
                  <a:lnTo>
                    <a:pt x="829" y="475"/>
                  </a:lnTo>
                  <a:lnTo>
                    <a:pt x="823" y="422"/>
                  </a:lnTo>
                  <a:lnTo>
                    <a:pt x="813" y="372"/>
                  </a:lnTo>
                  <a:lnTo>
                    <a:pt x="798" y="323"/>
                  </a:lnTo>
                  <a:lnTo>
                    <a:pt x="781" y="277"/>
                  </a:lnTo>
                  <a:lnTo>
                    <a:pt x="761" y="233"/>
                  </a:lnTo>
                  <a:lnTo>
                    <a:pt x="737" y="193"/>
                  </a:lnTo>
                  <a:lnTo>
                    <a:pt x="709" y="155"/>
                  </a:lnTo>
                  <a:lnTo>
                    <a:pt x="680" y="120"/>
                  </a:lnTo>
                  <a:lnTo>
                    <a:pt x="648" y="90"/>
                  </a:lnTo>
                  <a:lnTo>
                    <a:pt x="613" y="63"/>
                  </a:lnTo>
                  <a:lnTo>
                    <a:pt x="577" y="41"/>
                  </a:lnTo>
                  <a:lnTo>
                    <a:pt x="540" y="23"/>
                  </a:lnTo>
                  <a:lnTo>
                    <a:pt x="499" y="11"/>
                  </a:lnTo>
                  <a:lnTo>
                    <a:pt x="459" y="2"/>
                  </a:lnTo>
                  <a:lnTo>
                    <a:pt x="416" y="0"/>
                  </a:lnTo>
                  <a:lnTo>
                    <a:pt x="373" y="2"/>
                  </a:lnTo>
                  <a:lnTo>
                    <a:pt x="331" y="11"/>
                  </a:lnTo>
                  <a:lnTo>
                    <a:pt x="292" y="23"/>
                  </a:lnTo>
                  <a:lnTo>
                    <a:pt x="253" y="41"/>
                  </a:lnTo>
                  <a:lnTo>
                    <a:pt x="217" y="63"/>
                  </a:lnTo>
                  <a:lnTo>
                    <a:pt x="182" y="90"/>
                  </a:lnTo>
                  <a:lnTo>
                    <a:pt x="151" y="120"/>
                  </a:lnTo>
                  <a:lnTo>
                    <a:pt x="121" y="155"/>
                  </a:lnTo>
                  <a:lnTo>
                    <a:pt x="95" y="193"/>
                  </a:lnTo>
                  <a:lnTo>
                    <a:pt x="71" y="233"/>
                  </a:lnTo>
                  <a:lnTo>
                    <a:pt x="50" y="277"/>
                  </a:lnTo>
                  <a:lnTo>
                    <a:pt x="32" y="323"/>
                  </a:lnTo>
                  <a:lnTo>
                    <a:pt x="19" y="372"/>
                  </a:lnTo>
                  <a:lnTo>
                    <a:pt x="9" y="422"/>
                  </a:lnTo>
                  <a:lnTo>
                    <a:pt x="3" y="475"/>
                  </a:lnTo>
                  <a:lnTo>
                    <a:pt x="0" y="529"/>
                  </a:lnTo>
                  <a:lnTo>
                    <a:pt x="3" y="583"/>
                  </a:lnTo>
                  <a:lnTo>
                    <a:pt x="9" y="636"/>
                  </a:lnTo>
                  <a:lnTo>
                    <a:pt x="19" y="687"/>
                  </a:lnTo>
                  <a:lnTo>
                    <a:pt x="32" y="736"/>
                  </a:lnTo>
                  <a:lnTo>
                    <a:pt x="50" y="782"/>
                  </a:lnTo>
                  <a:lnTo>
                    <a:pt x="71" y="826"/>
                  </a:lnTo>
                  <a:lnTo>
                    <a:pt x="95" y="867"/>
                  </a:lnTo>
                  <a:lnTo>
                    <a:pt x="121" y="904"/>
                  </a:lnTo>
                  <a:lnTo>
                    <a:pt x="151" y="939"/>
                  </a:lnTo>
                  <a:lnTo>
                    <a:pt x="182" y="969"/>
                  </a:lnTo>
                  <a:lnTo>
                    <a:pt x="217" y="996"/>
                  </a:lnTo>
                  <a:lnTo>
                    <a:pt x="253" y="1018"/>
                  </a:lnTo>
                  <a:lnTo>
                    <a:pt x="292" y="1036"/>
                  </a:lnTo>
                  <a:lnTo>
                    <a:pt x="331" y="1049"/>
                  </a:lnTo>
                  <a:lnTo>
                    <a:pt x="373" y="1057"/>
                  </a:lnTo>
                  <a:lnTo>
                    <a:pt x="416" y="1060"/>
                  </a:lnTo>
                  <a:close/>
                </a:path>
              </a:pathLst>
            </a:custGeom>
            <a:solidFill>
              <a:srgbClr val="F2F7F2"/>
            </a:solidFill>
            <a:ln w="9525">
              <a:noFill/>
              <a:round/>
              <a:headEnd/>
              <a:tailEnd/>
            </a:ln>
          </p:spPr>
          <p:txBody>
            <a:bodyPr/>
            <a:lstStyle/>
            <a:p>
              <a:endParaRPr lang="en-US"/>
            </a:p>
          </p:txBody>
        </p:sp>
        <p:sp>
          <p:nvSpPr>
            <p:cNvPr id="97310" name="Freeform 67"/>
            <p:cNvSpPr>
              <a:spLocks/>
            </p:cNvSpPr>
            <p:nvPr/>
          </p:nvSpPr>
          <p:spPr bwMode="auto">
            <a:xfrm flipH="1">
              <a:off x="1067" y="3138"/>
              <a:ext cx="424" cy="541"/>
            </a:xfrm>
            <a:custGeom>
              <a:avLst/>
              <a:gdLst>
                <a:gd name="T0" fmla="*/ 450 w 817"/>
                <a:gd name="T1" fmla="*/ 1041 h 1043"/>
                <a:gd name="T2" fmla="*/ 529 w 817"/>
                <a:gd name="T3" fmla="*/ 1020 h 1043"/>
                <a:gd name="T4" fmla="*/ 603 w 817"/>
                <a:gd name="T5" fmla="*/ 981 h 1043"/>
                <a:gd name="T6" fmla="*/ 668 w 817"/>
                <a:gd name="T7" fmla="*/ 924 h 1043"/>
                <a:gd name="T8" fmla="*/ 724 w 817"/>
                <a:gd name="T9" fmla="*/ 853 h 1043"/>
                <a:gd name="T10" fmla="*/ 767 w 817"/>
                <a:gd name="T11" fmla="*/ 771 h 1043"/>
                <a:gd name="T12" fmla="*/ 799 w 817"/>
                <a:gd name="T13" fmla="*/ 677 h 1043"/>
                <a:gd name="T14" fmla="*/ 814 w 817"/>
                <a:gd name="T15" fmla="*/ 575 h 1043"/>
                <a:gd name="T16" fmla="*/ 814 w 817"/>
                <a:gd name="T17" fmla="*/ 468 h 1043"/>
                <a:gd name="T18" fmla="*/ 799 w 817"/>
                <a:gd name="T19" fmla="*/ 367 h 1043"/>
                <a:gd name="T20" fmla="*/ 767 w 817"/>
                <a:gd name="T21" fmla="*/ 274 h 1043"/>
                <a:gd name="T22" fmla="*/ 724 w 817"/>
                <a:gd name="T23" fmla="*/ 190 h 1043"/>
                <a:gd name="T24" fmla="*/ 668 w 817"/>
                <a:gd name="T25" fmla="*/ 119 h 1043"/>
                <a:gd name="T26" fmla="*/ 603 w 817"/>
                <a:gd name="T27" fmla="*/ 62 h 1043"/>
                <a:gd name="T28" fmla="*/ 529 w 817"/>
                <a:gd name="T29" fmla="*/ 23 h 1043"/>
                <a:gd name="T30" fmla="*/ 450 w 817"/>
                <a:gd name="T31" fmla="*/ 3 h 1043"/>
                <a:gd name="T32" fmla="*/ 367 w 817"/>
                <a:gd name="T33" fmla="*/ 3 h 1043"/>
                <a:gd name="T34" fmla="*/ 286 w 817"/>
                <a:gd name="T35" fmla="*/ 23 h 1043"/>
                <a:gd name="T36" fmla="*/ 214 w 817"/>
                <a:gd name="T37" fmla="*/ 62 h 1043"/>
                <a:gd name="T38" fmla="*/ 148 w 817"/>
                <a:gd name="T39" fmla="*/ 119 h 1043"/>
                <a:gd name="T40" fmla="*/ 93 w 817"/>
                <a:gd name="T41" fmla="*/ 190 h 1043"/>
                <a:gd name="T42" fmla="*/ 48 w 817"/>
                <a:gd name="T43" fmla="*/ 274 h 1043"/>
                <a:gd name="T44" fmla="*/ 18 w 817"/>
                <a:gd name="T45" fmla="*/ 367 h 1043"/>
                <a:gd name="T46" fmla="*/ 3 w 817"/>
                <a:gd name="T47" fmla="*/ 468 h 1043"/>
                <a:gd name="T48" fmla="*/ 3 w 817"/>
                <a:gd name="T49" fmla="*/ 575 h 1043"/>
                <a:gd name="T50" fmla="*/ 18 w 817"/>
                <a:gd name="T51" fmla="*/ 677 h 1043"/>
                <a:gd name="T52" fmla="*/ 48 w 817"/>
                <a:gd name="T53" fmla="*/ 771 h 1043"/>
                <a:gd name="T54" fmla="*/ 93 w 817"/>
                <a:gd name="T55" fmla="*/ 853 h 1043"/>
                <a:gd name="T56" fmla="*/ 148 w 817"/>
                <a:gd name="T57" fmla="*/ 924 h 1043"/>
                <a:gd name="T58" fmla="*/ 214 w 817"/>
                <a:gd name="T59" fmla="*/ 981 h 1043"/>
                <a:gd name="T60" fmla="*/ 286 w 817"/>
                <a:gd name="T61" fmla="*/ 1020 h 1043"/>
                <a:gd name="T62" fmla="*/ 367 w 817"/>
                <a:gd name="T63" fmla="*/ 1041 h 10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7"/>
                <a:gd name="T97" fmla="*/ 0 h 1043"/>
                <a:gd name="T98" fmla="*/ 817 w 817"/>
                <a:gd name="T99" fmla="*/ 1043 h 10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7" h="1043">
                  <a:moveTo>
                    <a:pt x="408" y="1043"/>
                  </a:moveTo>
                  <a:lnTo>
                    <a:pt x="450" y="1041"/>
                  </a:lnTo>
                  <a:lnTo>
                    <a:pt x="490" y="1032"/>
                  </a:lnTo>
                  <a:lnTo>
                    <a:pt x="529" y="1020"/>
                  </a:lnTo>
                  <a:lnTo>
                    <a:pt x="567" y="1003"/>
                  </a:lnTo>
                  <a:lnTo>
                    <a:pt x="603" y="981"/>
                  </a:lnTo>
                  <a:lnTo>
                    <a:pt x="636" y="954"/>
                  </a:lnTo>
                  <a:lnTo>
                    <a:pt x="668" y="924"/>
                  </a:lnTo>
                  <a:lnTo>
                    <a:pt x="697" y="891"/>
                  </a:lnTo>
                  <a:lnTo>
                    <a:pt x="724" y="853"/>
                  </a:lnTo>
                  <a:lnTo>
                    <a:pt x="747" y="814"/>
                  </a:lnTo>
                  <a:lnTo>
                    <a:pt x="767" y="771"/>
                  </a:lnTo>
                  <a:lnTo>
                    <a:pt x="785" y="725"/>
                  </a:lnTo>
                  <a:lnTo>
                    <a:pt x="799" y="677"/>
                  </a:lnTo>
                  <a:lnTo>
                    <a:pt x="809" y="628"/>
                  </a:lnTo>
                  <a:lnTo>
                    <a:pt x="814" y="575"/>
                  </a:lnTo>
                  <a:lnTo>
                    <a:pt x="817" y="522"/>
                  </a:lnTo>
                  <a:lnTo>
                    <a:pt x="814" y="468"/>
                  </a:lnTo>
                  <a:lnTo>
                    <a:pt x="809" y="417"/>
                  </a:lnTo>
                  <a:lnTo>
                    <a:pt x="799" y="367"/>
                  </a:lnTo>
                  <a:lnTo>
                    <a:pt x="785" y="318"/>
                  </a:lnTo>
                  <a:lnTo>
                    <a:pt x="767" y="274"/>
                  </a:lnTo>
                  <a:lnTo>
                    <a:pt x="747" y="231"/>
                  </a:lnTo>
                  <a:lnTo>
                    <a:pt x="724" y="190"/>
                  </a:lnTo>
                  <a:lnTo>
                    <a:pt x="697" y="153"/>
                  </a:lnTo>
                  <a:lnTo>
                    <a:pt x="668" y="119"/>
                  </a:lnTo>
                  <a:lnTo>
                    <a:pt x="636" y="89"/>
                  </a:lnTo>
                  <a:lnTo>
                    <a:pt x="603" y="62"/>
                  </a:lnTo>
                  <a:lnTo>
                    <a:pt x="567" y="40"/>
                  </a:lnTo>
                  <a:lnTo>
                    <a:pt x="529" y="23"/>
                  </a:lnTo>
                  <a:lnTo>
                    <a:pt x="490" y="11"/>
                  </a:lnTo>
                  <a:lnTo>
                    <a:pt x="450" y="3"/>
                  </a:lnTo>
                  <a:lnTo>
                    <a:pt x="408" y="0"/>
                  </a:lnTo>
                  <a:lnTo>
                    <a:pt x="367" y="3"/>
                  </a:lnTo>
                  <a:lnTo>
                    <a:pt x="326" y="11"/>
                  </a:lnTo>
                  <a:lnTo>
                    <a:pt x="286" y="23"/>
                  </a:lnTo>
                  <a:lnTo>
                    <a:pt x="249" y="40"/>
                  </a:lnTo>
                  <a:lnTo>
                    <a:pt x="214" y="62"/>
                  </a:lnTo>
                  <a:lnTo>
                    <a:pt x="179" y="89"/>
                  </a:lnTo>
                  <a:lnTo>
                    <a:pt x="148" y="119"/>
                  </a:lnTo>
                  <a:lnTo>
                    <a:pt x="119" y="153"/>
                  </a:lnTo>
                  <a:lnTo>
                    <a:pt x="93" y="190"/>
                  </a:lnTo>
                  <a:lnTo>
                    <a:pt x="69" y="231"/>
                  </a:lnTo>
                  <a:lnTo>
                    <a:pt x="48" y="274"/>
                  </a:lnTo>
                  <a:lnTo>
                    <a:pt x="32" y="318"/>
                  </a:lnTo>
                  <a:lnTo>
                    <a:pt x="18" y="367"/>
                  </a:lnTo>
                  <a:lnTo>
                    <a:pt x="8" y="417"/>
                  </a:lnTo>
                  <a:lnTo>
                    <a:pt x="3" y="468"/>
                  </a:lnTo>
                  <a:lnTo>
                    <a:pt x="0" y="522"/>
                  </a:lnTo>
                  <a:lnTo>
                    <a:pt x="3" y="575"/>
                  </a:lnTo>
                  <a:lnTo>
                    <a:pt x="8" y="628"/>
                  </a:lnTo>
                  <a:lnTo>
                    <a:pt x="18" y="677"/>
                  </a:lnTo>
                  <a:lnTo>
                    <a:pt x="32" y="725"/>
                  </a:lnTo>
                  <a:lnTo>
                    <a:pt x="48" y="771"/>
                  </a:lnTo>
                  <a:lnTo>
                    <a:pt x="69" y="814"/>
                  </a:lnTo>
                  <a:lnTo>
                    <a:pt x="93" y="853"/>
                  </a:lnTo>
                  <a:lnTo>
                    <a:pt x="119" y="891"/>
                  </a:lnTo>
                  <a:lnTo>
                    <a:pt x="148" y="924"/>
                  </a:lnTo>
                  <a:lnTo>
                    <a:pt x="179" y="954"/>
                  </a:lnTo>
                  <a:lnTo>
                    <a:pt x="214" y="981"/>
                  </a:lnTo>
                  <a:lnTo>
                    <a:pt x="249" y="1003"/>
                  </a:lnTo>
                  <a:lnTo>
                    <a:pt x="286" y="1020"/>
                  </a:lnTo>
                  <a:lnTo>
                    <a:pt x="326" y="1032"/>
                  </a:lnTo>
                  <a:lnTo>
                    <a:pt x="367" y="1041"/>
                  </a:lnTo>
                  <a:lnTo>
                    <a:pt x="408" y="1043"/>
                  </a:lnTo>
                  <a:close/>
                </a:path>
              </a:pathLst>
            </a:custGeom>
            <a:solidFill>
              <a:srgbClr val="F9FCF9"/>
            </a:solidFill>
            <a:ln w="9525">
              <a:noFill/>
              <a:round/>
              <a:headEnd/>
              <a:tailEnd/>
            </a:ln>
          </p:spPr>
          <p:txBody>
            <a:bodyPr/>
            <a:lstStyle/>
            <a:p>
              <a:endParaRPr lang="en-US"/>
            </a:p>
          </p:txBody>
        </p:sp>
        <p:sp>
          <p:nvSpPr>
            <p:cNvPr id="97311" name="Freeform 68"/>
            <p:cNvSpPr>
              <a:spLocks/>
            </p:cNvSpPr>
            <p:nvPr/>
          </p:nvSpPr>
          <p:spPr bwMode="auto">
            <a:xfrm flipH="1">
              <a:off x="1070" y="3143"/>
              <a:ext cx="417" cy="532"/>
            </a:xfrm>
            <a:custGeom>
              <a:avLst/>
              <a:gdLst>
                <a:gd name="T0" fmla="*/ 443 w 804"/>
                <a:gd name="T1" fmla="*/ 1022 h 1025"/>
                <a:gd name="T2" fmla="*/ 522 w 804"/>
                <a:gd name="T3" fmla="*/ 1001 h 1025"/>
                <a:gd name="T4" fmla="*/ 595 w 804"/>
                <a:gd name="T5" fmla="*/ 964 h 1025"/>
                <a:gd name="T6" fmla="*/ 658 w 804"/>
                <a:gd name="T7" fmla="*/ 908 h 1025"/>
                <a:gd name="T8" fmla="*/ 713 w 804"/>
                <a:gd name="T9" fmla="*/ 839 h 1025"/>
                <a:gd name="T10" fmla="*/ 756 w 804"/>
                <a:gd name="T11" fmla="*/ 757 h 1025"/>
                <a:gd name="T12" fmla="*/ 786 w 804"/>
                <a:gd name="T13" fmla="*/ 665 h 1025"/>
                <a:gd name="T14" fmla="*/ 803 w 804"/>
                <a:gd name="T15" fmla="*/ 565 h 1025"/>
                <a:gd name="T16" fmla="*/ 803 w 804"/>
                <a:gd name="T17" fmla="*/ 460 h 1025"/>
                <a:gd name="T18" fmla="*/ 786 w 804"/>
                <a:gd name="T19" fmla="*/ 359 h 1025"/>
                <a:gd name="T20" fmla="*/ 756 w 804"/>
                <a:gd name="T21" fmla="*/ 268 h 1025"/>
                <a:gd name="T22" fmla="*/ 713 w 804"/>
                <a:gd name="T23" fmla="*/ 186 h 1025"/>
                <a:gd name="T24" fmla="*/ 658 w 804"/>
                <a:gd name="T25" fmla="*/ 116 h 1025"/>
                <a:gd name="T26" fmla="*/ 595 w 804"/>
                <a:gd name="T27" fmla="*/ 61 h 1025"/>
                <a:gd name="T28" fmla="*/ 522 w 804"/>
                <a:gd name="T29" fmla="*/ 23 h 1025"/>
                <a:gd name="T30" fmla="*/ 443 w 804"/>
                <a:gd name="T31" fmla="*/ 2 h 1025"/>
                <a:gd name="T32" fmla="*/ 360 w 804"/>
                <a:gd name="T33" fmla="*/ 2 h 1025"/>
                <a:gd name="T34" fmla="*/ 282 w 804"/>
                <a:gd name="T35" fmla="*/ 23 h 1025"/>
                <a:gd name="T36" fmla="*/ 210 w 804"/>
                <a:gd name="T37" fmla="*/ 61 h 1025"/>
                <a:gd name="T38" fmla="*/ 146 w 804"/>
                <a:gd name="T39" fmla="*/ 116 h 1025"/>
                <a:gd name="T40" fmla="*/ 91 w 804"/>
                <a:gd name="T41" fmla="*/ 186 h 1025"/>
                <a:gd name="T42" fmla="*/ 48 w 804"/>
                <a:gd name="T43" fmla="*/ 268 h 1025"/>
                <a:gd name="T44" fmla="*/ 18 w 804"/>
                <a:gd name="T45" fmla="*/ 359 h 1025"/>
                <a:gd name="T46" fmla="*/ 1 w 804"/>
                <a:gd name="T47" fmla="*/ 460 h 1025"/>
                <a:gd name="T48" fmla="*/ 1 w 804"/>
                <a:gd name="T49" fmla="*/ 565 h 1025"/>
                <a:gd name="T50" fmla="*/ 18 w 804"/>
                <a:gd name="T51" fmla="*/ 665 h 1025"/>
                <a:gd name="T52" fmla="*/ 48 w 804"/>
                <a:gd name="T53" fmla="*/ 757 h 1025"/>
                <a:gd name="T54" fmla="*/ 91 w 804"/>
                <a:gd name="T55" fmla="*/ 839 h 1025"/>
                <a:gd name="T56" fmla="*/ 146 w 804"/>
                <a:gd name="T57" fmla="*/ 908 h 1025"/>
                <a:gd name="T58" fmla="*/ 210 w 804"/>
                <a:gd name="T59" fmla="*/ 964 h 1025"/>
                <a:gd name="T60" fmla="*/ 282 w 804"/>
                <a:gd name="T61" fmla="*/ 1001 h 1025"/>
                <a:gd name="T62" fmla="*/ 360 w 804"/>
                <a:gd name="T63" fmla="*/ 1022 h 10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1025"/>
                <a:gd name="T98" fmla="*/ 804 w 804"/>
                <a:gd name="T99" fmla="*/ 1025 h 10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1025">
                  <a:moveTo>
                    <a:pt x="401" y="1025"/>
                  </a:moveTo>
                  <a:lnTo>
                    <a:pt x="443" y="1022"/>
                  </a:lnTo>
                  <a:lnTo>
                    <a:pt x="483" y="1015"/>
                  </a:lnTo>
                  <a:lnTo>
                    <a:pt x="522" y="1001"/>
                  </a:lnTo>
                  <a:lnTo>
                    <a:pt x="558" y="985"/>
                  </a:lnTo>
                  <a:lnTo>
                    <a:pt x="595" y="964"/>
                  </a:lnTo>
                  <a:lnTo>
                    <a:pt x="628" y="938"/>
                  </a:lnTo>
                  <a:lnTo>
                    <a:pt x="658" y="908"/>
                  </a:lnTo>
                  <a:lnTo>
                    <a:pt x="686" y="875"/>
                  </a:lnTo>
                  <a:lnTo>
                    <a:pt x="713" y="839"/>
                  </a:lnTo>
                  <a:lnTo>
                    <a:pt x="736" y="799"/>
                  </a:lnTo>
                  <a:lnTo>
                    <a:pt x="756" y="757"/>
                  </a:lnTo>
                  <a:lnTo>
                    <a:pt x="772" y="712"/>
                  </a:lnTo>
                  <a:lnTo>
                    <a:pt x="786" y="665"/>
                  </a:lnTo>
                  <a:lnTo>
                    <a:pt x="796" y="615"/>
                  </a:lnTo>
                  <a:lnTo>
                    <a:pt x="803" y="565"/>
                  </a:lnTo>
                  <a:lnTo>
                    <a:pt x="804" y="512"/>
                  </a:lnTo>
                  <a:lnTo>
                    <a:pt x="803" y="460"/>
                  </a:lnTo>
                  <a:lnTo>
                    <a:pt x="796" y="409"/>
                  </a:lnTo>
                  <a:lnTo>
                    <a:pt x="786" y="359"/>
                  </a:lnTo>
                  <a:lnTo>
                    <a:pt x="772" y="312"/>
                  </a:lnTo>
                  <a:lnTo>
                    <a:pt x="756" y="268"/>
                  </a:lnTo>
                  <a:lnTo>
                    <a:pt x="736" y="226"/>
                  </a:lnTo>
                  <a:lnTo>
                    <a:pt x="713" y="186"/>
                  </a:lnTo>
                  <a:lnTo>
                    <a:pt x="686" y="150"/>
                  </a:lnTo>
                  <a:lnTo>
                    <a:pt x="658" y="116"/>
                  </a:lnTo>
                  <a:lnTo>
                    <a:pt x="628" y="87"/>
                  </a:lnTo>
                  <a:lnTo>
                    <a:pt x="595" y="61"/>
                  </a:lnTo>
                  <a:lnTo>
                    <a:pt x="558" y="40"/>
                  </a:lnTo>
                  <a:lnTo>
                    <a:pt x="522" y="23"/>
                  </a:lnTo>
                  <a:lnTo>
                    <a:pt x="483" y="9"/>
                  </a:lnTo>
                  <a:lnTo>
                    <a:pt x="443" y="2"/>
                  </a:lnTo>
                  <a:lnTo>
                    <a:pt x="401" y="0"/>
                  </a:lnTo>
                  <a:lnTo>
                    <a:pt x="360" y="2"/>
                  </a:lnTo>
                  <a:lnTo>
                    <a:pt x="321" y="9"/>
                  </a:lnTo>
                  <a:lnTo>
                    <a:pt x="282" y="23"/>
                  </a:lnTo>
                  <a:lnTo>
                    <a:pt x="244" y="40"/>
                  </a:lnTo>
                  <a:lnTo>
                    <a:pt x="210" y="61"/>
                  </a:lnTo>
                  <a:lnTo>
                    <a:pt x="176" y="87"/>
                  </a:lnTo>
                  <a:lnTo>
                    <a:pt x="146" y="116"/>
                  </a:lnTo>
                  <a:lnTo>
                    <a:pt x="118" y="150"/>
                  </a:lnTo>
                  <a:lnTo>
                    <a:pt x="91" y="186"/>
                  </a:lnTo>
                  <a:lnTo>
                    <a:pt x="68" y="226"/>
                  </a:lnTo>
                  <a:lnTo>
                    <a:pt x="48" y="268"/>
                  </a:lnTo>
                  <a:lnTo>
                    <a:pt x="32" y="312"/>
                  </a:lnTo>
                  <a:lnTo>
                    <a:pt x="18" y="359"/>
                  </a:lnTo>
                  <a:lnTo>
                    <a:pt x="8" y="409"/>
                  </a:lnTo>
                  <a:lnTo>
                    <a:pt x="1" y="460"/>
                  </a:lnTo>
                  <a:lnTo>
                    <a:pt x="0" y="512"/>
                  </a:lnTo>
                  <a:lnTo>
                    <a:pt x="1" y="565"/>
                  </a:lnTo>
                  <a:lnTo>
                    <a:pt x="8" y="615"/>
                  </a:lnTo>
                  <a:lnTo>
                    <a:pt x="18" y="665"/>
                  </a:lnTo>
                  <a:lnTo>
                    <a:pt x="32" y="712"/>
                  </a:lnTo>
                  <a:lnTo>
                    <a:pt x="48" y="757"/>
                  </a:lnTo>
                  <a:lnTo>
                    <a:pt x="68" y="799"/>
                  </a:lnTo>
                  <a:lnTo>
                    <a:pt x="91" y="839"/>
                  </a:lnTo>
                  <a:lnTo>
                    <a:pt x="118" y="875"/>
                  </a:lnTo>
                  <a:lnTo>
                    <a:pt x="146" y="908"/>
                  </a:lnTo>
                  <a:lnTo>
                    <a:pt x="176" y="938"/>
                  </a:lnTo>
                  <a:lnTo>
                    <a:pt x="210" y="964"/>
                  </a:lnTo>
                  <a:lnTo>
                    <a:pt x="244" y="985"/>
                  </a:lnTo>
                  <a:lnTo>
                    <a:pt x="282" y="1001"/>
                  </a:lnTo>
                  <a:lnTo>
                    <a:pt x="321" y="1015"/>
                  </a:lnTo>
                  <a:lnTo>
                    <a:pt x="360" y="1022"/>
                  </a:lnTo>
                  <a:lnTo>
                    <a:pt x="401" y="1025"/>
                  </a:lnTo>
                  <a:close/>
                </a:path>
              </a:pathLst>
            </a:custGeom>
            <a:solidFill>
              <a:srgbClr val="FCFCFC"/>
            </a:solidFill>
            <a:ln w="9525">
              <a:noFill/>
              <a:round/>
              <a:headEnd/>
              <a:tailEnd/>
            </a:ln>
          </p:spPr>
          <p:txBody>
            <a:bodyPr/>
            <a:lstStyle/>
            <a:p>
              <a:endParaRPr lang="en-US"/>
            </a:p>
          </p:txBody>
        </p:sp>
        <p:sp>
          <p:nvSpPr>
            <p:cNvPr id="97312" name="Freeform 69"/>
            <p:cNvSpPr>
              <a:spLocks/>
            </p:cNvSpPr>
            <p:nvPr/>
          </p:nvSpPr>
          <p:spPr bwMode="auto">
            <a:xfrm flipH="1">
              <a:off x="1073" y="3147"/>
              <a:ext cx="410" cy="524"/>
            </a:xfrm>
            <a:custGeom>
              <a:avLst/>
              <a:gdLst>
                <a:gd name="T0" fmla="*/ 435 w 791"/>
                <a:gd name="T1" fmla="*/ 1006 h 1009"/>
                <a:gd name="T2" fmla="*/ 513 w 791"/>
                <a:gd name="T3" fmla="*/ 986 h 1009"/>
                <a:gd name="T4" fmla="*/ 584 w 791"/>
                <a:gd name="T5" fmla="*/ 948 h 1009"/>
                <a:gd name="T6" fmla="*/ 648 w 791"/>
                <a:gd name="T7" fmla="*/ 893 h 1009"/>
                <a:gd name="T8" fmla="*/ 700 w 791"/>
                <a:gd name="T9" fmla="*/ 825 h 1009"/>
                <a:gd name="T10" fmla="*/ 744 w 791"/>
                <a:gd name="T11" fmla="*/ 745 h 1009"/>
                <a:gd name="T12" fmla="*/ 773 w 791"/>
                <a:gd name="T13" fmla="*/ 654 h 1009"/>
                <a:gd name="T14" fmla="*/ 789 w 791"/>
                <a:gd name="T15" fmla="*/ 556 h 1009"/>
                <a:gd name="T16" fmla="*/ 789 w 791"/>
                <a:gd name="T17" fmla="*/ 453 h 1009"/>
                <a:gd name="T18" fmla="*/ 773 w 791"/>
                <a:gd name="T19" fmla="*/ 354 h 1009"/>
                <a:gd name="T20" fmla="*/ 744 w 791"/>
                <a:gd name="T21" fmla="*/ 264 h 1009"/>
                <a:gd name="T22" fmla="*/ 700 w 791"/>
                <a:gd name="T23" fmla="*/ 183 h 1009"/>
                <a:gd name="T24" fmla="*/ 648 w 791"/>
                <a:gd name="T25" fmla="*/ 115 h 1009"/>
                <a:gd name="T26" fmla="*/ 584 w 791"/>
                <a:gd name="T27" fmla="*/ 61 h 1009"/>
                <a:gd name="T28" fmla="*/ 513 w 791"/>
                <a:gd name="T29" fmla="*/ 22 h 1009"/>
                <a:gd name="T30" fmla="*/ 435 w 791"/>
                <a:gd name="T31" fmla="*/ 3 h 1009"/>
                <a:gd name="T32" fmla="*/ 354 w 791"/>
                <a:gd name="T33" fmla="*/ 3 h 1009"/>
                <a:gd name="T34" fmla="*/ 277 w 791"/>
                <a:gd name="T35" fmla="*/ 22 h 1009"/>
                <a:gd name="T36" fmla="*/ 207 w 791"/>
                <a:gd name="T37" fmla="*/ 61 h 1009"/>
                <a:gd name="T38" fmla="*/ 143 w 791"/>
                <a:gd name="T39" fmla="*/ 115 h 1009"/>
                <a:gd name="T40" fmla="*/ 90 w 791"/>
                <a:gd name="T41" fmla="*/ 183 h 1009"/>
                <a:gd name="T42" fmla="*/ 47 w 791"/>
                <a:gd name="T43" fmla="*/ 264 h 1009"/>
                <a:gd name="T44" fmla="*/ 18 w 791"/>
                <a:gd name="T45" fmla="*/ 354 h 1009"/>
                <a:gd name="T46" fmla="*/ 1 w 791"/>
                <a:gd name="T47" fmla="*/ 453 h 1009"/>
                <a:gd name="T48" fmla="*/ 1 w 791"/>
                <a:gd name="T49" fmla="*/ 556 h 1009"/>
                <a:gd name="T50" fmla="*/ 18 w 791"/>
                <a:gd name="T51" fmla="*/ 654 h 1009"/>
                <a:gd name="T52" fmla="*/ 47 w 791"/>
                <a:gd name="T53" fmla="*/ 745 h 1009"/>
                <a:gd name="T54" fmla="*/ 90 w 791"/>
                <a:gd name="T55" fmla="*/ 825 h 1009"/>
                <a:gd name="T56" fmla="*/ 143 w 791"/>
                <a:gd name="T57" fmla="*/ 893 h 1009"/>
                <a:gd name="T58" fmla="*/ 207 w 791"/>
                <a:gd name="T59" fmla="*/ 948 h 1009"/>
                <a:gd name="T60" fmla="*/ 277 w 791"/>
                <a:gd name="T61" fmla="*/ 986 h 1009"/>
                <a:gd name="T62" fmla="*/ 354 w 791"/>
                <a:gd name="T63" fmla="*/ 1006 h 10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1"/>
                <a:gd name="T97" fmla="*/ 0 h 1009"/>
                <a:gd name="T98" fmla="*/ 791 w 791"/>
                <a:gd name="T99" fmla="*/ 1009 h 10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1" h="1009">
                  <a:moveTo>
                    <a:pt x="395" y="1009"/>
                  </a:moveTo>
                  <a:lnTo>
                    <a:pt x="435" y="1006"/>
                  </a:lnTo>
                  <a:lnTo>
                    <a:pt x="475" y="999"/>
                  </a:lnTo>
                  <a:lnTo>
                    <a:pt x="513" y="986"/>
                  </a:lnTo>
                  <a:lnTo>
                    <a:pt x="549" y="968"/>
                  </a:lnTo>
                  <a:lnTo>
                    <a:pt x="584" y="948"/>
                  </a:lnTo>
                  <a:lnTo>
                    <a:pt x="617" y="923"/>
                  </a:lnTo>
                  <a:lnTo>
                    <a:pt x="648" y="893"/>
                  </a:lnTo>
                  <a:lnTo>
                    <a:pt x="675" y="860"/>
                  </a:lnTo>
                  <a:lnTo>
                    <a:pt x="700" y="825"/>
                  </a:lnTo>
                  <a:lnTo>
                    <a:pt x="723" y="786"/>
                  </a:lnTo>
                  <a:lnTo>
                    <a:pt x="744" y="745"/>
                  </a:lnTo>
                  <a:lnTo>
                    <a:pt x="760" y="700"/>
                  </a:lnTo>
                  <a:lnTo>
                    <a:pt x="773" y="654"/>
                  </a:lnTo>
                  <a:lnTo>
                    <a:pt x="782" y="606"/>
                  </a:lnTo>
                  <a:lnTo>
                    <a:pt x="789" y="556"/>
                  </a:lnTo>
                  <a:lnTo>
                    <a:pt x="791" y="504"/>
                  </a:lnTo>
                  <a:lnTo>
                    <a:pt x="789" y="453"/>
                  </a:lnTo>
                  <a:lnTo>
                    <a:pt x="782" y="403"/>
                  </a:lnTo>
                  <a:lnTo>
                    <a:pt x="773" y="354"/>
                  </a:lnTo>
                  <a:lnTo>
                    <a:pt x="760" y="307"/>
                  </a:lnTo>
                  <a:lnTo>
                    <a:pt x="744" y="264"/>
                  </a:lnTo>
                  <a:lnTo>
                    <a:pt x="723" y="222"/>
                  </a:lnTo>
                  <a:lnTo>
                    <a:pt x="700" y="183"/>
                  </a:lnTo>
                  <a:lnTo>
                    <a:pt x="675" y="147"/>
                  </a:lnTo>
                  <a:lnTo>
                    <a:pt x="648" y="115"/>
                  </a:lnTo>
                  <a:lnTo>
                    <a:pt x="617" y="86"/>
                  </a:lnTo>
                  <a:lnTo>
                    <a:pt x="584" y="61"/>
                  </a:lnTo>
                  <a:lnTo>
                    <a:pt x="549" y="39"/>
                  </a:lnTo>
                  <a:lnTo>
                    <a:pt x="513" y="22"/>
                  </a:lnTo>
                  <a:lnTo>
                    <a:pt x="475" y="10"/>
                  </a:lnTo>
                  <a:lnTo>
                    <a:pt x="435" y="3"/>
                  </a:lnTo>
                  <a:lnTo>
                    <a:pt x="395" y="0"/>
                  </a:lnTo>
                  <a:lnTo>
                    <a:pt x="354" y="3"/>
                  </a:lnTo>
                  <a:lnTo>
                    <a:pt x="316" y="10"/>
                  </a:lnTo>
                  <a:lnTo>
                    <a:pt x="277" y="22"/>
                  </a:lnTo>
                  <a:lnTo>
                    <a:pt x="240" y="39"/>
                  </a:lnTo>
                  <a:lnTo>
                    <a:pt x="207" y="61"/>
                  </a:lnTo>
                  <a:lnTo>
                    <a:pt x="174" y="86"/>
                  </a:lnTo>
                  <a:lnTo>
                    <a:pt x="143" y="115"/>
                  </a:lnTo>
                  <a:lnTo>
                    <a:pt x="115" y="147"/>
                  </a:lnTo>
                  <a:lnTo>
                    <a:pt x="90" y="183"/>
                  </a:lnTo>
                  <a:lnTo>
                    <a:pt x="67" y="222"/>
                  </a:lnTo>
                  <a:lnTo>
                    <a:pt x="47" y="264"/>
                  </a:lnTo>
                  <a:lnTo>
                    <a:pt x="31" y="307"/>
                  </a:lnTo>
                  <a:lnTo>
                    <a:pt x="18" y="354"/>
                  </a:lnTo>
                  <a:lnTo>
                    <a:pt x="8" y="403"/>
                  </a:lnTo>
                  <a:lnTo>
                    <a:pt x="1" y="453"/>
                  </a:lnTo>
                  <a:lnTo>
                    <a:pt x="0" y="504"/>
                  </a:lnTo>
                  <a:lnTo>
                    <a:pt x="1" y="556"/>
                  </a:lnTo>
                  <a:lnTo>
                    <a:pt x="8" y="606"/>
                  </a:lnTo>
                  <a:lnTo>
                    <a:pt x="18" y="654"/>
                  </a:lnTo>
                  <a:lnTo>
                    <a:pt x="31" y="700"/>
                  </a:lnTo>
                  <a:lnTo>
                    <a:pt x="47" y="745"/>
                  </a:lnTo>
                  <a:lnTo>
                    <a:pt x="67" y="786"/>
                  </a:lnTo>
                  <a:lnTo>
                    <a:pt x="90" y="825"/>
                  </a:lnTo>
                  <a:lnTo>
                    <a:pt x="115" y="860"/>
                  </a:lnTo>
                  <a:lnTo>
                    <a:pt x="143" y="893"/>
                  </a:lnTo>
                  <a:lnTo>
                    <a:pt x="174" y="923"/>
                  </a:lnTo>
                  <a:lnTo>
                    <a:pt x="207" y="948"/>
                  </a:lnTo>
                  <a:lnTo>
                    <a:pt x="240" y="968"/>
                  </a:lnTo>
                  <a:lnTo>
                    <a:pt x="277" y="986"/>
                  </a:lnTo>
                  <a:lnTo>
                    <a:pt x="316" y="999"/>
                  </a:lnTo>
                  <a:lnTo>
                    <a:pt x="354" y="1006"/>
                  </a:lnTo>
                  <a:lnTo>
                    <a:pt x="395" y="1009"/>
                  </a:lnTo>
                  <a:close/>
                </a:path>
              </a:pathLst>
            </a:custGeom>
            <a:solidFill>
              <a:srgbClr val="FFFFFF"/>
            </a:solidFill>
            <a:ln w="9525">
              <a:noFill/>
              <a:round/>
              <a:headEnd/>
              <a:tailEnd/>
            </a:ln>
          </p:spPr>
          <p:txBody>
            <a:bodyPr/>
            <a:lstStyle/>
            <a:p>
              <a:endParaRPr lang="en-US"/>
            </a:p>
          </p:txBody>
        </p:sp>
        <p:sp>
          <p:nvSpPr>
            <p:cNvPr id="97313" name="Freeform 70"/>
            <p:cNvSpPr>
              <a:spLocks/>
            </p:cNvSpPr>
            <p:nvPr/>
          </p:nvSpPr>
          <p:spPr bwMode="auto">
            <a:xfrm flipH="1">
              <a:off x="732" y="3036"/>
              <a:ext cx="734" cy="831"/>
            </a:xfrm>
            <a:custGeom>
              <a:avLst/>
              <a:gdLst>
                <a:gd name="T0" fmla="*/ 1084 w 1414"/>
                <a:gd name="T1" fmla="*/ 760 h 1600"/>
                <a:gd name="T2" fmla="*/ 1140 w 1414"/>
                <a:gd name="T3" fmla="*/ 766 h 1600"/>
                <a:gd name="T4" fmla="*/ 1175 w 1414"/>
                <a:gd name="T5" fmla="*/ 767 h 1600"/>
                <a:gd name="T6" fmla="*/ 1208 w 1414"/>
                <a:gd name="T7" fmla="*/ 698 h 1600"/>
                <a:gd name="T8" fmla="*/ 1236 w 1414"/>
                <a:gd name="T9" fmla="*/ 573 h 1600"/>
                <a:gd name="T10" fmla="*/ 1227 w 1414"/>
                <a:gd name="T11" fmla="*/ 535 h 1600"/>
                <a:gd name="T12" fmla="*/ 1204 w 1414"/>
                <a:gd name="T13" fmla="*/ 566 h 1600"/>
                <a:gd name="T14" fmla="*/ 1171 w 1414"/>
                <a:gd name="T15" fmla="*/ 595 h 1600"/>
                <a:gd name="T16" fmla="*/ 1125 w 1414"/>
                <a:gd name="T17" fmla="*/ 617 h 1600"/>
                <a:gd name="T18" fmla="*/ 1139 w 1414"/>
                <a:gd name="T19" fmla="*/ 531 h 1600"/>
                <a:gd name="T20" fmla="*/ 1184 w 1414"/>
                <a:gd name="T21" fmla="*/ 492 h 1600"/>
                <a:gd name="T22" fmla="*/ 1216 w 1414"/>
                <a:gd name="T23" fmla="*/ 432 h 1600"/>
                <a:gd name="T24" fmla="*/ 1216 w 1414"/>
                <a:gd name="T25" fmla="*/ 377 h 1600"/>
                <a:gd name="T26" fmla="*/ 1172 w 1414"/>
                <a:gd name="T27" fmla="*/ 284 h 1600"/>
                <a:gd name="T28" fmla="*/ 1147 w 1414"/>
                <a:gd name="T29" fmla="*/ 246 h 1600"/>
                <a:gd name="T30" fmla="*/ 1132 w 1414"/>
                <a:gd name="T31" fmla="*/ 230 h 1600"/>
                <a:gd name="T32" fmla="*/ 1120 w 1414"/>
                <a:gd name="T33" fmla="*/ 224 h 1600"/>
                <a:gd name="T34" fmla="*/ 1086 w 1414"/>
                <a:gd name="T35" fmla="*/ 187 h 1600"/>
                <a:gd name="T36" fmla="*/ 1057 w 1414"/>
                <a:gd name="T37" fmla="*/ 157 h 1600"/>
                <a:gd name="T38" fmla="*/ 1054 w 1414"/>
                <a:gd name="T39" fmla="*/ 138 h 1600"/>
                <a:gd name="T40" fmla="*/ 995 w 1414"/>
                <a:gd name="T41" fmla="*/ 92 h 1600"/>
                <a:gd name="T42" fmla="*/ 945 w 1414"/>
                <a:gd name="T43" fmla="*/ 73 h 1600"/>
                <a:gd name="T44" fmla="*/ 918 w 1414"/>
                <a:gd name="T45" fmla="*/ 78 h 1600"/>
                <a:gd name="T46" fmla="*/ 868 w 1414"/>
                <a:gd name="T47" fmla="*/ 59 h 1600"/>
                <a:gd name="T48" fmla="*/ 831 w 1414"/>
                <a:gd name="T49" fmla="*/ 43 h 1600"/>
                <a:gd name="T50" fmla="*/ 836 w 1414"/>
                <a:gd name="T51" fmla="*/ 29 h 1600"/>
                <a:gd name="T52" fmla="*/ 794 w 1414"/>
                <a:gd name="T53" fmla="*/ 21 h 1600"/>
                <a:gd name="T54" fmla="*/ 692 w 1414"/>
                <a:gd name="T55" fmla="*/ 3 h 1600"/>
                <a:gd name="T56" fmla="*/ 442 w 1414"/>
                <a:gd name="T57" fmla="*/ 35 h 1600"/>
                <a:gd name="T58" fmla="*/ 253 w 1414"/>
                <a:gd name="T59" fmla="*/ 138 h 1600"/>
                <a:gd name="T60" fmla="*/ 139 w 1414"/>
                <a:gd name="T61" fmla="*/ 238 h 1600"/>
                <a:gd name="T62" fmla="*/ 125 w 1414"/>
                <a:gd name="T63" fmla="*/ 300 h 1600"/>
                <a:gd name="T64" fmla="*/ 192 w 1414"/>
                <a:gd name="T65" fmla="*/ 375 h 1600"/>
                <a:gd name="T66" fmla="*/ 182 w 1414"/>
                <a:gd name="T67" fmla="*/ 552 h 1600"/>
                <a:gd name="T68" fmla="*/ 195 w 1414"/>
                <a:gd name="T69" fmla="*/ 1123 h 1600"/>
                <a:gd name="T70" fmla="*/ 401 w 1414"/>
                <a:gd name="T71" fmla="*/ 1391 h 1600"/>
                <a:gd name="T72" fmla="*/ 391 w 1414"/>
                <a:gd name="T73" fmla="*/ 1425 h 1600"/>
                <a:gd name="T74" fmla="*/ 335 w 1414"/>
                <a:gd name="T75" fmla="*/ 1476 h 1600"/>
                <a:gd name="T76" fmla="*/ 192 w 1414"/>
                <a:gd name="T77" fmla="*/ 1514 h 1600"/>
                <a:gd name="T78" fmla="*/ 21 w 1414"/>
                <a:gd name="T79" fmla="*/ 1583 h 1600"/>
                <a:gd name="T80" fmla="*/ 1414 w 1414"/>
                <a:gd name="T81" fmla="*/ 1509 h 1600"/>
                <a:gd name="T82" fmla="*/ 1218 w 1414"/>
                <a:gd name="T83" fmla="*/ 1516 h 1600"/>
                <a:gd name="T84" fmla="*/ 1090 w 1414"/>
                <a:gd name="T85" fmla="*/ 1497 h 1600"/>
                <a:gd name="T86" fmla="*/ 1016 w 1414"/>
                <a:gd name="T87" fmla="*/ 1462 h 1600"/>
                <a:gd name="T88" fmla="*/ 980 w 1414"/>
                <a:gd name="T89" fmla="*/ 1426 h 1600"/>
                <a:gd name="T90" fmla="*/ 1077 w 1414"/>
                <a:gd name="T91" fmla="*/ 1373 h 1600"/>
                <a:gd name="T92" fmla="*/ 1176 w 1414"/>
                <a:gd name="T93" fmla="*/ 1380 h 1600"/>
                <a:gd name="T94" fmla="*/ 1259 w 1414"/>
                <a:gd name="T95" fmla="*/ 1356 h 1600"/>
                <a:gd name="T96" fmla="*/ 1325 w 1414"/>
                <a:gd name="T97" fmla="*/ 1313 h 1600"/>
                <a:gd name="T98" fmla="*/ 1411 w 1414"/>
                <a:gd name="T99" fmla="*/ 1145 h 1600"/>
                <a:gd name="T100" fmla="*/ 1393 w 1414"/>
                <a:gd name="T101" fmla="*/ 991 h 1600"/>
                <a:gd name="T102" fmla="*/ 1334 w 1414"/>
                <a:gd name="T103" fmla="*/ 1069 h 1600"/>
                <a:gd name="T104" fmla="*/ 1234 w 1414"/>
                <a:gd name="T105" fmla="*/ 1091 h 1600"/>
                <a:gd name="T106" fmla="*/ 1119 w 1414"/>
                <a:gd name="T107" fmla="*/ 1029 h 1600"/>
                <a:gd name="T108" fmla="*/ 1127 w 1414"/>
                <a:gd name="T109" fmla="*/ 884 h 1600"/>
                <a:gd name="T110" fmla="*/ 1097 w 1414"/>
                <a:gd name="T111" fmla="*/ 851 h 1600"/>
                <a:gd name="T112" fmla="*/ 1044 w 1414"/>
                <a:gd name="T113" fmla="*/ 844 h 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4"/>
                <a:gd name="T172" fmla="*/ 0 h 1600"/>
                <a:gd name="T173" fmla="*/ 1414 w 1414"/>
                <a:gd name="T174" fmla="*/ 1600 h 1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4" h="1600">
                  <a:moveTo>
                    <a:pt x="1032" y="842"/>
                  </a:moveTo>
                  <a:lnTo>
                    <a:pt x="1058" y="756"/>
                  </a:lnTo>
                  <a:lnTo>
                    <a:pt x="1070" y="759"/>
                  </a:lnTo>
                  <a:lnTo>
                    <a:pt x="1084" y="760"/>
                  </a:lnTo>
                  <a:lnTo>
                    <a:pt x="1098" y="763"/>
                  </a:lnTo>
                  <a:lnTo>
                    <a:pt x="1112" y="765"/>
                  </a:lnTo>
                  <a:lnTo>
                    <a:pt x="1126" y="766"/>
                  </a:lnTo>
                  <a:lnTo>
                    <a:pt x="1140" y="766"/>
                  </a:lnTo>
                  <a:lnTo>
                    <a:pt x="1154" y="767"/>
                  </a:lnTo>
                  <a:lnTo>
                    <a:pt x="1168" y="767"/>
                  </a:lnTo>
                  <a:lnTo>
                    <a:pt x="1171" y="767"/>
                  </a:lnTo>
                  <a:lnTo>
                    <a:pt x="1175" y="767"/>
                  </a:lnTo>
                  <a:lnTo>
                    <a:pt x="1177" y="767"/>
                  </a:lnTo>
                  <a:lnTo>
                    <a:pt x="1180" y="767"/>
                  </a:lnTo>
                  <a:lnTo>
                    <a:pt x="1196" y="733"/>
                  </a:lnTo>
                  <a:lnTo>
                    <a:pt x="1208" y="698"/>
                  </a:lnTo>
                  <a:lnTo>
                    <a:pt x="1218" y="665"/>
                  </a:lnTo>
                  <a:lnTo>
                    <a:pt x="1226" y="633"/>
                  </a:lnTo>
                  <a:lnTo>
                    <a:pt x="1232" y="602"/>
                  </a:lnTo>
                  <a:lnTo>
                    <a:pt x="1236" y="573"/>
                  </a:lnTo>
                  <a:lnTo>
                    <a:pt x="1237" y="545"/>
                  </a:lnTo>
                  <a:lnTo>
                    <a:pt x="1239" y="517"/>
                  </a:lnTo>
                  <a:lnTo>
                    <a:pt x="1233" y="527"/>
                  </a:lnTo>
                  <a:lnTo>
                    <a:pt x="1227" y="535"/>
                  </a:lnTo>
                  <a:lnTo>
                    <a:pt x="1222" y="544"/>
                  </a:lnTo>
                  <a:lnTo>
                    <a:pt x="1216" y="552"/>
                  </a:lnTo>
                  <a:lnTo>
                    <a:pt x="1209" y="559"/>
                  </a:lnTo>
                  <a:lnTo>
                    <a:pt x="1204" y="566"/>
                  </a:lnTo>
                  <a:lnTo>
                    <a:pt x="1197" y="573"/>
                  </a:lnTo>
                  <a:lnTo>
                    <a:pt x="1191" y="580"/>
                  </a:lnTo>
                  <a:lnTo>
                    <a:pt x="1182" y="588"/>
                  </a:lnTo>
                  <a:lnTo>
                    <a:pt x="1171" y="595"/>
                  </a:lnTo>
                  <a:lnTo>
                    <a:pt x="1159" y="602"/>
                  </a:lnTo>
                  <a:lnTo>
                    <a:pt x="1148" y="608"/>
                  </a:lnTo>
                  <a:lnTo>
                    <a:pt x="1137" y="613"/>
                  </a:lnTo>
                  <a:lnTo>
                    <a:pt x="1125" y="617"/>
                  </a:lnTo>
                  <a:lnTo>
                    <a:pt x="1112" y="620"/>
                  </a:lnTo>
                  <a:lnTo>
                    <a:pt x="1100" y="623"/>
                  </a:lnTo>
                  <a:lnTo>
                    <a:pt x="1126" y="535"/>
                  </a:lnTo>
                  <a:lnTo>
                    <a:pt x="1139" y="531"/>
                  </a:lnTo>
                  <a:lnTo>
                    <a:pt x="1151" y="524"/>
                  </a:lnTo>
                  <a:lnTo>
                    <a:pt x="1162" y="516"/>
                  </a:lnTo>
                  <a:lnTo>
                    <a:pt x="1173" y="505"/>
                  </a:lnTo>
                  <a:lnTo>
                    <a:pt x="1184" y="492"/>
                  </a:lnTo>
                  <a:lnTo>
                    <a:pt x="1194" y="477"/>
                  </a:lnTo>
                  <a:lnTo>
                    <a:pt x="1204" y="460"/>
                  </a:lnTo>
                  <a:lnTo>
                    <a:pt x="1212" y="441"/>
                  </a:lnTo>
                  <a:lnTo>
                    <a:pt x="1216" y="432"/>
                  </a:lnTo>
                  <a:lnTo>
                    <a:pt x="1219" y="424"/>
                  </a:lnTo>
                  <a:lnTo>
                    <a:pt x="1223" y="416"/>
                  </a:lnTo>
                  <a:lnTo>
                    <a:pt x="1226" y="409"/>
                  </a:lnTo>
                  <a:lnTo>
                    <a:pt x="1216" y="377"/>
                  </a:lnTo>
                  <a:lnTo>
                    <a:pt x="1205" y="348"/>
                  </a:lnTo>
                  <a:lnTo>
                    <a:pt x="1194" y="323"/>
                  </a:lnTo>
                  <a:lnTo>
                    <a:pt x="1183" y="300"/>
                  </a:lnTo>
                  <a:lnTo>
                    <a:pt x="1172" y="284"/>
                  </a:lnTo>
                  <a:lnTo>
                    <a:pt x="1164" y="270"/>
                  </a:lnTo>
                  <a:lnTo>
                    <a:pt x="1155" y="259"/>
                  </a:lnTo>
                  <a:lnTo>
                    <a:pt x="1151" y="253"/>
                  </a:lnTo>
                  <a:lnTo>
                    <a:pt x="1147" y="246"/>
                  </a:lnTo>
                  <a:lnTo>
                    <a:pt x="1143" y="241"/>
                  </a:lnTo>
                  <a:lnTo>
                    <a:pt x="1139" y="234"/>
                  </a:lnTo>
                  <a:lnTo>
                    <a:pt x="1133" y="228"/>
                  </a:lnTo>
                  <a:lnTo>
                    <a:pt x="1132" y="230"/>
                  </a:lnTo>
                  <a:lnTo>
                    <a:pt x="1130" y="230"/>
                  </a:lnTo>
                  <a:lnTo>
                    <a:pt x="1129" y="231"/>
                  </a:lnTo>
                  <a:lnTo>
                    <a:pt x="1127" y="232"/>
                  </a:lnTo>
                  <a:lnTo>
                    <a:pt x="1120" y="224"/>
                  </a:lnTo>
                  <a:lnTo>
                    <a:pt x="1112" y="214"/>
                  </a:lnTo>
                  <a:lnTo>
                    <a:pt x="1104" y="206"/>
                  </a:lnTo>
                  <a:lnTo>
                    <a:pt x="1094" y="196"/>
                  </a:lnTo>
                  <a:lnTo>
                    <a:pt x="1086" y="187"/>
                  </a:lnTo>
                  <a:lnTo>
                    <a:pt x="1075" y="177"/>
                  </a:lnTo>
                  <a:lnTo>
                    <a:pt x="1064" y="168"/>
                  </a:lnTo>
                  <a:lnTo>
                    <a:pt x="1052" y="159"/>
                  </a:lnTo>
                  <a:lnTo>
                    <a:pt x="1057" y="157"/>
                  </a:lnTo>
                  <a:lnTo>
                    <a:pt x="1061" y="155"/>
                  </a:lnTo>
                  <a:lnTo>
                    <a:pt x="1064" y="153"/>
                  </a:lnTo>
                  <a:lnTo>
                    <a:pt x="1068" y="152"/>
                  </a:lnTo>
                  <a:lnTo>
                    <a:pt x="1054" y="138"/>
                  </a:lnTo>
                  <a:lnTo>
                    <a:pt x="1038" y="125"/>
                  </a:lnTo>
                  <a:lnTo>
                    <a:pt x="1025" y="113"/>
                  </a:lnTo>
                  <a:lnTo>
                    <a:pt x="1009" y="102"/>
                  </a:lnTo>
                  <a:lnTo>
                    <a:pt x="995" y="92"/>
                  </a:lnTo>
                  <a:lnTo>
                    <a:pt x="980" y="84"/>
                  </a:lnTo>
                  <a:lnTo>
                    <a:pt x="966" y="75"/>
                  </a:lnTo>
                  <a:lnTo>
                    <a:pt x="951" y="68"/>
                  </a:lnTo>
                  <a:lnTo>
                    <a:pt x="945" y="73"/>
                  </a:lnTo>
                  <a:lnTo>
                    <a:pt x="940" y="75"/>
                  </a:lnTo>
                  <a:lnTo>
                    <a:pt x="934" y="80"/>
                  </a:lnTo>
                  <a:lnTo>
                    <a:pt x="929" y="84"/>
                  </a:lnTo>
                  <a:lnTo>
                    <a:pt x="918" y="78"/>
                  </a:lnTo>
                  <a:lnTo>
                    <a:pt x="905" y="74"/>
                  </a:lnTo>
                  <a:lnTo>
                    <a:pt x="893" y="68"/>
                  </a:lnTo>
                  <a:lnTo>
                    <a:pt x="880" y="64"/>
                  </a:lnTo>
                  <a:lnTo>
                    <a:pt x="868" y="59"/>
                  </a:lnTo>
                  <a:lnTo>
                    <a:pt x="855" y="55"/>
                  </a:lnTo>
                  <a:lnTo>
                    <a:pt x="841" y="50"/>
                  </a:lnTo>
                  <a:lnTo>
                    <a:pt x="827" y="46"/>
                  </a:lnTo>
                  <a:lnTo>
                    <a:pt x="831" y="43"/>
                  </a:lnTo>
                  <a:lnTo>
                    <a:pt x="837" y="39"/>
                  </a:lnTo>
                  <a:lnTo>
                    <a:pt x="841" y="35"/>
                  </a:lnTo>
                  <a:lnTo>
                    <a:pt x="845" y="32"/>
                  </a:lnTo>
                  <a:lnTo>
                    <a:pt x="836" y="29"/>
                  </a:lnTo>
                  <a:lnTo>
                    <a:pt x="824" y="27"/>
                  </a:lnTo>
                  <a:lnTo>
                    <a:pt x="815" y="25"/>
                  </a:lnTo>
                  <a:lnTo>
                    <a:pt x="805" y="23"/>
                  </a:lnTo>
                  <a:lnTo>
                    <a:pt x="794" y="21"/>
                  </a:lnTo>
                  <a:lnTo>
                    <a:pt x="784" y="18"/>
                  </a:lnTo>
                  <a:lnTo>
                    <a:pt x="773" y="17"/>
                  </a:lnTo>
                  <a:lnTo>
                    <a:pt x="763" y="14"/>
                  </a:lnTo>
                  <a:lnTo>
                    <a:pt x="692" y="3"/>
                  </a:lnTo>
                  <a:lnTo>
                    <a:pt x="626" y="0"/>
                  </a:lnTo>
                  <a:lnTo>
                    <a:pt x="560" y="6"/>
                  </a:lnTo>
                  <a:lnTo>
                    <a:pt x="499" y="17"/>
                  </a:lnTo>
                  <a:lnTo>
                    <a:pt x="442" y="35"/>
                  </a:lnTo>
                  <a:lnTo>
                    <a:pt x="388" y="57"/>
                  </a:lnTo>
                  <a:lnTo>
                    <a:pt x="340" y="82"/>
                  </a:lnTo>
                  <a:lnTo>
                    <a:pt x="294" y="109"/>
                  </a:lnTo>
                  <a:lnTo>
                    <a:pt x="253" y="138"/>
                  </a:lnTo>
                  <a:lnTo>
                    <a:pt x="217" y="166"/>
                  </a:lnTo>
                  <a:lnTo>
                    <a:pt x="185" y="192"/>
                  </a:lnTo>
                  <a:lnTo>
                    <a:pt x="159" y="217"/>
                  </a:lnTo>
                  <a:lnTo>
                    <a:pt x="139" y="238"/>
                  </a:lnTo>
                  <a:lnTo>
                    <a:pt x="124" y="255"/>
                  </a:lnTo>
                  <a:lnTo>
                    <a:pt x="114" y="264"/>
                  </a:lnTo>
                  <a:lnTo>
                    <a:pt x="112" y="268"/>
                  </a:lnTo>
                  <a:lnTo>
                    <a:pt x="125" y="300"/>
                  </a:lnTo>
                  <a:lnTo>
                    <a:pt x="142" y="327"/>
                  </a:lnTo>
                  <a:lnTo>
                    <a:pt x="159" y="348"/>
                  </a:lnTo>
                  <a:lnTo>
                    <a:pt x="176" y="363"/>
                  </a:lnTo>
                  <a:lnTo>
                    <a:pt x="192" y="375"/>
                  </a:lnTo>
                  <a:lnTo>
                    <a:pt x="207" y="382"/>
                  </a:lnTo>
                  <a:lnTo>
                    <a:pt x="221" y="388"/>
                  </a:lnTo>
                  <a:lnTo>
                    <a:pt x="233" y="391"/>
                  </a:lnTo>
                  <a:lnTo>
                    <a:pt x="182" y="552"/>
                  </a:lnTo>
                  <a:lnTo>
                    <a:pt x="209" y="626"/>
                  </a:lnTo>
                  <a:lnTo>
                    <a:pt x="116" y="812"/>
                  </a:lnTo>
                  <a:lnTo>
                    <a:pt x="195" y="844"/>
                  </a:lnTo>
                  <a:lnTo>
                    <a:pt x="195" y="1123"/>
                  </a:lnTo>
                  <a:lnTo>
                    <a:pt x="402" y="1165"/>
                  </a:lnTo>
                  <a:lnTo>
                    <a:pt x="402" y="1390"/>
                  </a:lnTo>
                  <a:lnTo>
                    <a:pt x="401" y="1390"/>
                  </a:lnTo>
                  <a:lnTo>
                    <a:pt x="401" y="1391"/>
                  </a:lnTo>
                  <a:lnTo>
                    <a:pt x="401" y="1397"/>
                  </a:lnTo>
                  <a:lnTo>
                    <a:pt x="399" y="1404"/>
                  </a:lnTo>
                  <a:lnTo>
                    <a:pt x="396" y="1413"/>
                  </a:lnTo>
                  <a:lnTo>
                    <a:pt x="391" y="1425"/>
                  </a:lnTo>
                  <a:lnTo>
                    <a:pt x="384" y="1437"/>
                  </a:lnTo>
                  <a:lnTo>
                    <a:pt x="371" y="1451"/>
                  </a:lnTo>
                  <a:lnTo>
                    <a:pt x="356" y="1463"/>
                  </a:lnTo>
                  <a:lnTo>
                    <a:pt x="335" y="1476"/>
                  </a:lnTo>
                  <a:lnTo>
                    <a:pt x="310" y="1488"/>
                  </a:lnTo>
                  <a:lnTo>
                    <a:pt x="277" y="1500"/>
                  </a:lnTo>
                  <a:lnTo>
                    <a:pt x="238" y="1508"/>
                  </a:lnTo>
                  <a:lnTo>
                    <a:pt x="192" y="1514"/>
                  </a:lnTo>
                  <a:lnTo>
                    <a:pt x="137" y="1518"/>
                  </a:lnTo>
                  <a:lnTo>
                    <a:pt x="74" y="1518"/>
                  </a:lnTo>
                  <a:lnTo>
                    <a:pt x="0" y="1514"/>
                  </a:lnTo>
                  <a:lnTo>
                    <a:pt x="21" y="1583"/>
                  </a:lnTo>
                  <a:lnTo>
                    <a:pt x="25" y="1600"/>
                  </a:lnTo>
                  <a:lnTo>
                    <a:pt x="1389" y="1600"/>
                  </a:lnTo>
                  <a:lnTo>
                    <a:pt x="1393" y="1582"/>
                  </a:lnTo>
                  <a:lnTo>
                    <a:pt x="1414" y="1509"/>
                  </a:lnTo>
                  <a:lnTo>
                    <a:pt x="1358" y="1514"/>
                  </a:lnTo>
                  <a:lnTo>
                    <a:pt x="1307" y="1516"/>
                  </a:lnTo>
                  <a:lnTo>
                    <a:pt x="1259" y="1516"/>
                  </a:lnTo>
                  <a:lnTo>
                    <a:pt x="1218" y="1516"/>
                  </a:lnTo>
                  <a:lnTo>
                    <a:pt x="1180" y="1512"/>
                  </a:lnTo>
                  <a:lnTo>
                    <a:pt x="1147" y="1508"/>
                  </a:lnTo>
                  <a:lnTo>
                    <a:pt x="1116" y="1502"/>
                  </a:lnTo>
                  <a:lnTo>
                    <a:pt x="1090" y="1497"/>
                  </a:lnTo>
                  <a:lnTo>
                    <a:pt x="1068" y="1488"/>
                  </a:lnTo>
                  <a:lnTo>
                    <a:pt x="1047" y="1480"/>
                  </a:lnTo>
                  <a:lnTo>
                    <a:pt x="1030" y="1472"/>
                  </a:lnTo>
                  <a:lnTo>
                    <a:pt x="1016" y="1462"/>
                  </a:lnTo>
                  <a:lnTo>
                    <a:pt x="1004" y="1454"/>
                  </a:lnTo>
                  <a:lnTo>
                    <a:pt x="994" y="1444"/>
                  </a:lnTo>
                  <a:lnTo>
                    <a:pt x="986" y="1434"/>
                  </a:lnTo>
                  <a:lnTo>
                    <a:pt x="980" y="1426"/>
                  </a:lnTo>
                  <a:lnTo>
                    <a:pt x="994" y="1344"/>
                  </a:lnTo>
                  <a:lnTo>
                    <a:pt x="1023" y="1356"/>
                  </a:lnTo>
                  <a:lnTo>
                    <a:pt x="1051" y="1366"/>
                  </a:lnTo>
                  <a:lnTo>
                    <a:pt x="1077" y="1373"/>
                  </a:lnTo>
                  <a:lnTo>
                    <a:pt x="1104" y="1379"/>
                  </a:lnTo>
                  <a:lnTo>
                    <a:pt x="1129" y="1380"/>
                  </a:lnTo>
                  <a:lnTo>
                    <a:pt x="1154" y="1382"/>
                  </a:lnTo>
                  <a:lnTo>
                    <a:pt x="1176" y="1380"/>
                  </a:lnTo>
                  <a:lnTo>
                    <a:pt x="1200" y="1376"/>
                  </a:lnTo>
                  <a:lnTo>
                    <a:pt x="1221" y="1370"/>
                  </a:lnTo>
                  <a:lnTo>
                    <a:pt x="1240" y="1365"/>
                  </a:lnTo>
                  <a:lnTo>
                    <a:pt x="1259" y="1356"/>
                  </a:lnTo>
                  <a:lnTo>
                    <a:pt x="1278" y="1347"/>
                  </a:lnTo>
                  <a:lnTo>
                    <a:pt x="1294" y="1337"/>
                  </a:lnTo>
                  <a:lnTo>
                    <a:pt x="1309" y="1326"/>
                  </a:lnTo>
                  <a:lnTo>
                    <a:pt x="1325" y="1313"/>
                  </a:lnTo>
                  <a:lnTo>
                    <a:pt x="1337" y="1301"/>
                  </a:lnTo>
                  <a:lnTo>
                    <a:pt x="1376" y="1251"/>
                  </a:lnTo>
                  <a:lnTo>
                    <a:pt x="1400" y="1198"/>
                  </a:lnTo>
                  <a:lnTo>
                    <a:pt x="1411" y="1145"/>
                  </a:lnTo>
                  <a:lnTo>
                    <a:pt x="1412" y="1094"/>
                  </a:lnTo>
                  <a:lnTo>
                    <a:pt x="1407" y="1049"/>
                  </a:lnTo>
                  <a:lnTo>
                    <a:pt x="1400" y="1015"/>
                  </a:lnTo>
                  <a:lnTo>
                    <a:pt x="1393" y="991"/>
                  </a:lnTo>
                  <a:lnTo>
                    <a:pt x="1390" y="983"/>
                  </a:lnTo>
                  <a:lnTo>
                    <a:pt x="1375" y="1019"/>
                  </a:lnTo>
                  <a:lnTo>
                    <a:pt x="1355" y="1047"/>
                  </a:lnTo>
                  <a:lnTo>
                    <a:pt x="1334" y="1069"/>
                  </a:lnTo>
                  <a:lnTo>
                    <a:pt x="1312" y="1083"/>
                  </a:lnTo>
                  <a:lnTo>
                    <a:pt x="1289" y="1091"/>
                  </a:lnTo>
                  <a:lnTo>
                    <a:pt x="1262" y="1094"/>
                  </a:lnTo>
                  <a:lnTo>
                    <a:pt x="1234" y="1091"/>
                  </a:lnTo>
                  <a:lnTo>
                    <a:pt x="1207" y="1083"/>
                  </a:lnTo>
                  <a:lnTo>
                    <a:pt x="1165" y="1074"/>
                  </a:lnTo>
                  <a:lnTo>
                    <a:pt x="1137" y="1056"/>
                  </a:lnTo>
                  <a:lnTo>
                    <a:pt x="1119" y="1029"/>
                  </a:lnTo>
                  <a:lnTo>
                    <a:pt x="1112" y="994"/>
                  </a:lnTo>
                  <a:lnTo>
                    <a:pt x="1112" y="958"/>
                  </a:lnTo>
                  <a:lnTo>
                    <a:pt x="1118" y="919"/>
                  </a:lnTo>
                  <a:lnTo>
                    <a:pt x="1127" y="884"/>
                  </a:lnTo>
                  <a:lnTo>
                    <a:pt x="1139" y="853"/>
                  </a:lnTo>
                  <a:lnTo>
                    <a:pt x="1125" y="853"/>
                  </a:lnTo>
                  <a:lnTo>
                    <a:pt x="1111" y="852"/>
                  </a:lnTo>
                  <a:lnTo>
                    <a:pt x="1097" y="851"/>
                  </a:lnTo>
                  <a:lnTo>
                    <a:pt x="1083" y="849"/>
                  </a:lnTo>
                  <a:lnTo>
                    <a:pt x="1070" y="848"/>
                  </a:lnTo>
                  <a:lnTo>
                    <a:pt x="1057" y="847"/>
                  </a:lnTo>
                  <a:lnTo>
                    <a:pt x="1044" y="844"/>
                  </a:lnTo>
                  <a:lnTo>
                    <a:pt x="1032" y="842"/>
                  </a:lnTo>
                  <a:close/>
                </a:path>
              </a:pathLst>
            </a:custGeom>
            <a:solidFill>
              <a:srgbClr val="003300"/>
            </a:solidFill>
            <a:ln w="9525">
              <a:noFill/>
              <a:round/>
              <a:headEnd/>
              <a:tailEnd/>
            </a:ln>
          </p:spPr>
          <p:txBody>
            <a:bodyPr/>
            <a:lstStyle/>
            <a:p>
              <a:endParaRPr lang="en-US"/>
            </a:p>
          </p:txBody>
        </p:sp>
        <p:sp>
          <p:nvSpPr>
            <p:cNvPr id="97314" name="Freeform 71"/>
            <p:cNvSpPr>
              <a:spLocks/>
            </p:cNvSpPr>
            <p:nvPr/>
          </p:nvSpPr>
          <p:spPr bwMode="auto">
            <a:xfrm flipH="1">
              <a:off x="1548" y="3048"/>
              <a:ext cx="56" cy="48"/>
            </a:xfrm>
            <a:custGeom>
              <a:avLst/>
              <a:gdLst>
                <a:gd name="T0" fmla="*/ 107 w 107"/>
                <a:gd name="T1" fmla="*/ 5 h 91"/>
                <a:gd name="T2" fmla="*/ 0 w 107"/>
                <a:gd name="T3" fmla="*/ 0 h 91"/>
                <a:gd name="T4" fmla="*/ 42 w 107"/>
                <a:gd name="T5" fmla="*/ 91 h 91"/>
                <a:gd name="T6" fmla="*/ 50 w 107"/>
                <a:gd name="T7" fmla="*/ 80 h 91"/>
                <a:gd name="T8" fmla="*/ 57 w 107"/>
                <a:gd name="T9" fmla="*/ 69 h 91"/>
                <a:gd name="T10" fmla="*/ 65 w 107"/>
                <a:gd name="T11" fmla="*/ 58 h 91"/>
                <a:gd name="T12" fmla="*/ 74 w 107"/>
                <a:gd name="T13" fmla="*/ 47 h 91"/>
                <a:gd name="T14" fmla="*/ 82 w 107"/>
                <a:gd name="T15" fmla="*/ 36 h 91"/>
                <a:gd name="T16" fmla="*/ 90 w 107"/>
                <a:gd name="T17" fmla="*/ 26 h 91"/>
                <a:gd name="T18" fmla="*/ 99 w 107"/>
                <a:gd name="T19" fmla="*/ 15 h 91"/>
                <a:gd name="T20" fmla="*/ 107 w 107"/>
                <a:gd name="T21" fmla="*/ 5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
                <a:gd name="T34" fmla="*/ 0 h 91"/>
                <a:gd name="T35" fmla="*/ 107 w 107"/>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 h="91">
                  <a:moveTo>
                    <a:pt x="107" y="5"/>
                  </a:moveTo>
                  <a:lnTo>
                    <a:pt x="0" y="0"/>
                  </a:lnTo>
                  <a:lnTo>
                    <a:pt x="42" y="91"/>
                  </a:lnTo>
                  <a:lnTo>
                    <a:pt x="50" y="80"/>
                  </a:lnTo>
                  <a:lnTo>
                    <a:pt x="57" y="69"/>
                  </a:lnTo>
                  <a:lnTo>
                    <a:pt x="65" y="58"/>
                  </a:lnTo>
                  <a:lnTo>
                    <a:pt x="74" y="47"/>
                  </a:lnTo>
                  <a:lnTo>
                    <a:pt x="82" y="36"/>
                  </a:lnTo>
                  <a:lnTo>
                    <a:pt x="90" y="26"/>
                  </a:lnTo>
                  <a:lnTo>
                    <a:pt x="99" y="15"/>
                  </a:lnTo>
                  <a:lnTo>
                    <a:pt x="107" y="5"/>
                  </a:lnTo>
                  <a:close/>
                </a:path>
              </a:pathLst>
            </a:custGeom>
            <a:solidFill>
              <a:srgbClr val="FF0000"/>
            </a:solidFill>
            <a:ln w="9525">
              <a:noFill/>
              <a:round/>
              <a:headEnd/>
              <a:tailEnd/>
            </a:ln>
          </p:spPr>
          <p:txBody>
            <a:bodyPr/>
            <a:lstStyle/>
            <a:p>
              <a:endParaRPr lang="en-US"/>
            </a:p>
          </p:txBody>
        </p:sp>
        <p:sp>
          <p:nvSpPr>
            <p:cNvPr id="97315" name="Freeform 72"/>
            <p:cNvSpPr>
              <a:spLocks/>
            </p:cNvSpPr>
            <p:nvPr/>
          </p:nvSpPr>
          <p:spPr bwMode="auto">
            <a:xfrm flipH="1">
              <a:off x="1440" y="2943"/>
              <a:ext cx="47" cy="54"/>
            </a:xfrm>
            <a:custGeom>
              <a:avLst/>
              <a:gdLst>
                <a:gd name="T0" fmla="*/ 91 w 91"/>
                <a:gd name="T1" fmla="*/ 52 h 105"/>
                <a:gd name="T2" fmla="*/ 8 w 91"/>
                <a:gd name="T3" fmla="*/ 0 h 105"/>
                <a:gd name="T4" fmla="*/ 0 w 91"/>
                <a:gd name="T5" fmla="*/ 105 h 105"/>
                <a:gd name="T6" fmla="*/ 11 w 91"/>
                <a:gd name="T7" fmla="*/ 98 h 105"/>
                <a:gd name="T8" fmla="*/ 22 w 91"/>
                <a:gd name="T9" fmla="*/ 90 h 105"/>
                <a:gd name="T10" fmla="*/ 33 w 91"/>
                <a:gd name="T11" fmla="*/ 83 h 105"/>
                <a:gd name="T12" fmla="*/ 46 w 91"/>
                <a:gd name="T13" fmla="*/ 76 h 105"/>
                <a:gd name="T14" fmla="*/ 57 w 91"/>
                <a:gd name="T15" fmla="*/ 71 h 105"/>
                <a:gd name="T16" fmla="*/ 68 w 91"/>
                <a:gd name="T17" fmla="*/ 64 h 105"/>
                <a:gd name="T18" fmla="*/ 80 w 91"/>
                <a:gd name="T19" fmla="*/ 58 h 105"/>
                <a:gd name="T20" fmla="*/ 91 w 91"/>
                <a:gd name="T21" fmla="*/ 52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5"/>
                <a:gd name="T35" fmla="*/ 91 w 91"/>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5">
                  <a:moveTo>
                    <a:pt x="91" y="52"/>
                  </a:moveTo>
                  <a:lnTo>
                    <a:pt x="8" y="0"/>
                  </a:lnTo>
                  <a:lnTo>
                    <a:pt x="0" y="105"/>
                  </a:lnTo>
                  <a:lnTo>
                    <a:pt x="11" y="98"/>
                  </a:lnTo>
                  <a:lnTo>
                    <a:pt x="22" y="90"/>
                  </a:lnTo>
                  <a:lnTo>
                    <a:pt x="33" y="83"/>
                  </a:lnTo>
                  <a:lnTo>
                    <a:pt x="46" y="76"/>
                  </a:lnTo>
                  <a:lnTo>
                    <a:pt x="57" y="71"/>
                  </a:lnTo>
                  <a:lnTo>
                    <a:pt x="68" y="64"/>
                  </a:lnTo>
                  <a:lnTo>
                    <a:pt x="80" y="58"/>
                  </a:lnTo>
                  <a:lnTo>
                    <a:pt x="91" y="52"/>
                  </a:lnTo>
                  <a:close/>
                </a:path>
              </a:pathLst>
            </a:custGeom>
            <a:solidFill>
              <a:srgbClr val="FF0000"/>
            </a:solidFill>
            <a:ln w="9525">
              <a:noFill/>
              <a:round/>
              <a:headEnd/>
              <a:tailEnd/>
            </a:ln>
          </p:spPr>
          <p:txBody>
            <a:bodyPr/>
            <a:lstStyle/>
            <a:p>
              <a:endParaRPr lang="en-US"/>
            </a:p>
          </p:txBody>
        </p:sp>
        <p:sp>
          <p:nvSpPr>
            <p:cNvPr id="97316" name="Freeform 73"/>
            <p:cNvSpPr>
              <a:spLocks/>
            </p:cNvSpPr>
            <p:nvPr/>
          </p:nvSpPr>
          <p:spPr bwMode="auto">
            <a:xfrm flipH="1">
              <a:off x="1591" y="3110"/>
              <a:ext cx="50" cy="43"/>
            </a:xfrm>
            <a:custGeom>
              <a:avLst/>
              <a:gdLst>
                <a:gd name="T0" fmla="*/ 96 w 96"/>
                <a:gd name="T1" fmla="*/ 0 h 84"/>
                <a:gd name="T2" fmla="*/ 0 w 96"/>
                <a:gd name="T3" fmla="*/ 19 h 84"/>
                <a:gd name="T4" fmla="*/ 53 w 96"/>
                <a:gd name="T5" fmla="*/ 84 h 84"/>
                <a:gd name="T6" fmla="*/ 57 w 96"/>
                <a:gd name="T7" fmla="*/ 73 h 84"/>
                <a:gd name="T8" fmla="*/ 63 w 96"/>
                <a:gd name="T9" fmla="*/ 62 h 84"/>
                <a:gd name="T10" fmla="*/ 68 w 96"/>
                <a:gd name="T11" fmla="*/ 52 h 84"/>
                <a:gd name="T12" fmla="*/ 72 w 96"/>
                <a:gd name="T13" fmla="*/ 41 h 84"/>
                <a:gd name="T14" fmla="*/ 78 w 96"/>
                <a:gd name="T15" fmla="*/ 32 h 84"/>
                <a:gd name="T16" fmla="*/ 84 w 96"/>
                <a:gd name="T17" fmla="*/ 20 h 84"/>
                <a:gd name="T18" fmla="*/ 90 w 96"/>
                <a:gd name="T19" fmla="*/ 11 h 84"/>
                <a:gd name="T20" fmla="*/ 96 w 96"/>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84"/>
                <a:gd name="T35" fmla="*/ 96 w 96"/>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84">
                  <a:moveTo>
                    <a:pt x="96" y="0"/>
                  </a:moveTo>
                  <a:lnTo>
                    <a:pt x="0" y="19"/>
                  </a:lnTo>
                  <a:lnTo>
                    <a:pt x="53" y="84"/>
                  </a:lnTo>
                  <a:lnTo>
                    <a:pt x="57" y="73"/>
                  </a:lnTo>
                  <a:lnTo>
                    <a:pt x="63" y="62"/>
                  </a:lnTo>
                  <a:lnTo>
                    <a:pt x="68" y="52"/>
                  </a:lnTo>
                  <a:lnTo>
                    <a:pt x="72" y="41"/>
                  </a:lnTo>
                  <a:lnTo>
                    <a:pt x="78" y="32"/>
                  </a:lnTo>
                  <a:lnTo>
                    <a:pt x="84" y="20"/>
                  </a:lnTo>
                  <a:lnTo>
                    <a:pt x="90" y="11"/>
                  </a:lnTo>
                  <a:lnTo>
                    <a:pt x="96" y="0"/>
                  </a:lnTo>
                  <a:close/>
                </a:path>
              </a:pathLst>
            </a:custGeom>
            <a:solidFill>
              <a:srgbClr val="FF0000"/>
            </a:solidFill>
            <a:ln w="9525">
              <a:noFill/>
              <a:round/>
              <a:headEnd/>
              <a:tailEnd/>
            </a:ln>
          </p:spPr>
          <p:txBody>
            <a:bodyPr/>
            <a:lstStyle/>
            <a:p>
              <a:endParaRPr lang="en-US"/>
            </a:p>
          </p:txBody>
        </p:sp>
        <p:sp>
          <p:nvSpPr>
            <p:cNvPr id="97317" name="Freeform 74"/>
            <p:cNvSpPr>
              <a:spLocks/>
            </p:cNvSpPr>
            <p:nvPr/>
          </p:nvSpPr>
          <p:spPr bwMode="auto">
            <a:xfrm flipH="1">
              <a:off x="1497" y="2988"/>
              <a:ext cx="53" cy="55"/>
            </a:xfrm>
            <a:custGeom>
              <a:avLst/>
              <a:gdLst>
                <a:gd name="T0" fmla="*/ 103 w 103"/>
                <a:gd name="T1" fmla="*/ 33 h 107"/>
                <a:gd name="T2" fmla="*/ 0 w 103"/>
                <a:gd name="T3" fmla="*/ 0 h 107"/>
                <a:gd name="T4" fmla="*/ 19 w 103"/>
                <a:gd name="T5" fmla="*/ 107 h 107"/>
                <a:gd name="T6" fmla="*/ 29 w 103"/>
                <a:gd name="T7" fmla="*/ 97 h 107"/>
                <a:gd name="T8" fmla="*/ 39 w 103"/>
                <a:gd name="T9" fmla="*/ 86 h 107"/>
                <a:gd name="T10" fmla="*/ 50 w 103"/>
                <a:gd name="T11" fmla="*/ 76 h 107"/>
                <a:gd name="T12" fmla="*/ 60 w 103"/>
                <a:gd name="T13" fmla="*/ 68 h 107"/>
                <a:gd name="T14" fmla="*/ 71 w 103"/>
                <a:gd name="T15" fmla="*/ 58 h 107"/>
                <a:gd name="T16" fmla="*/ 80 w 103"/>
                <a:gd name="T17" fmla="*/ 50 h 107"/>
                <a:gd name="T18" fmla="*/ 92 w 103"/>
                <a:gd name="T19" fmla="*/ 42 h 107"/>
                <a:gd name="T20" fmla="*/ 103 w 103"/>
                <a:gd name="T21" fmla="*/ 33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07"/>
                <a:gd name="T35" fmla="*/ 103 w 103"/>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07">
                  <a:moveTo>
                    <a:pt x="103" y="33"/>
                  </a:moveTo>
                  <a:lnTo>
                    <a:pt x="0" y="0"/>
                  </a:lnTo>
                  <a:lnTo>
                    <a:pt x="19" y="107"/>
                  </a:lnTo>
                  <a:lnTo>
                    <a:pt x="29" y="97"/>
                  </a:lnTo>
                  <a:lnTo>
                    <a:pt x="39" y="86"/>
                  </a:lnTo>
                  <a:lnTo>
                    <a:pt x="50" y="76"/>
                  </a:lnTo>
                  <a:lnTo>
                    <a:pt x="60" y="68"/>
                  </a:lnTo>
                  <a:lnTo>
                    <a:pt x="71" y="58"/>
                  </a:lnTo>
                  <a:lnTo>
                    <a:pt x="80" y="50"/>
                  </a:lnTo>
                  <a:lnTo>
                    <a:pt x="92" y="42"/>
                  </a:lnTo>
                  <a:lnTo>
                    <a:pt x="103" y="33"/>
                  </a:lnTo>
                  <a:close/>
                </a:path>
              </a:pathLst>
            </a:custGeom>
            <a:solidFill>
              <a:srgbClr val="FF0000"/>
            </a:solidFill>
            <a:ln w="9525">
              <a:noFill/>
              <a:round/>
              <a:headEnd/>
              <a:tailEnd/>
            </a:ln>
          </p:spPr>
          <p:txBody>
            <a:bodyPr/>
            <a:lstStyle/>
            <a:p>
              <a:endParaRPr lang="en-US"/>
            </a:p>
          </p:txBody>
        </p:sp>
        <p:sp>
          <p:nvSpPr>
            <p:cNvPr id="97318" name="Freeform 75"/>
            <p:cNvSpPr>
              <a:spLocks/>
            </p:cNvSpPr>
            <p:nvPr/>
          </p:nvSpPr>
          <p:spPr bwMode="auto">
            <a:xfrm flipH="1">
              <a:off x="1376" y="2916"/>
              <a:ext cx="49" cy="48"/>
            </a:xfrm>
            <a:custGeom>
              <a:avLst/>
              <a:gdLst>
                <a:gd name="T0" fmla="*/ 93 w 93"/>
                <a:gd name="T1" fmla="*/ 64 h 92"/>
                <a:gd name="T2" fmla="*/ 32 w 93"/>
                <a:gd name="T3" fmla="*/ 0 h 92"/>
                <a:gd name="T4" fmla="*/ 0 w 93"/>
                <a:gd name="T5" fmla="*/ 92 h 92"/>
                <a:gd name="T6" fmla="*/ 11 w 93"/>
                <a:gd name="T7" fmla="*/ 88 h 92"/>
                <a:gd name="T8" fmla="*/ 23 w 93"/>
                <a:gd name="T9" fmla="*/ 84 h 92"/>
                <a:gd name="T10" fmla="*/ 34 w 93"/>
                <a:gd name="T11" fmla="*/ 79 h 92"/>
                <a:gd name="T12" fmla="*/ 45 w 93"/>
                <a:gd name="T13" fmla="*/ 75 h 92"/>
                <a:gd name="T14" fmla="*/ 57 w 93"/>
                <a:gd name="T15" fmla="*/ 73 h 92"/>
                <a:gd name="T16" fmla="*/ 69 w 93"/>
                <a:gd name="T17" fmla="*/ 70 h 92"/>
                <a:gd name="T18" fmla="*/ 80 w 93"/>
                <a:gd name="T19" fmla="*/ 67 h 92"/>
                <a:gd name="T20" fmla="*/ 93 w 93"/>
                <a:gd name="T21" fmla="*/ 64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92"/>
                <a:gd name="T35" fmla="*/ 93 w 93"/>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92">
                  <a:moveTo>
                    <a:pt x="93" y="64"/>
                  </a:moveTo>
                  <a:lnTo>
                    <a:pt x="32" y="0"/>
                  </a:lnTo>
                  <a:lnTo>
                    <a:pt x="0" y="92"/>
                  </a:lnTo>
                  <a:lnTo>
                    <a:pt x="11" y="88"/>
                  </a:lnTo>
                  <a:lnTo>
                    <a:pt x="23" y="84"/>
                  </a:lnTo>
                  <a:lnTo>
                    <a:pt x="34" y="79"/>
                  </a:lnTo>
                  <a:lnTo>
                    <a:pt x="45" y="75"/>
                  </a:lnTo>
                  <a:lnTo>
                    <a:pt x="57" y="73"/>
                  </a:lnTo>
                  <a:lnTo>
                    <a:pt x="69" y="70"/>
                  </a:lnTo>
                  <a:lnTo>
                    <a:pt x="80" y="67"/>
                  </a:lnTo>
                  <a:lnTo>
                    <a:pt x="93" y="64"/>
                  </a:lnTo>
                  <a:close/>
                </a:path>
              </a:pathLst>
            </a:custGeom>
            <a:solidFill>
              <a:srgbClr val="FF0000"/>
            </a:solidFill>
            <a:ln w="9525">
              <a:noFill/>
              <a:round/>
              <a:headEnd/>
              <a:tailEnd/>
            </a:ln>
          </p:spPr>
          <p:txBody>
            <a:bodyPr/>
            <a:lstStyle/>
            <a:p>
              <a:endParaRPr lang="en-US"/>
            </a:p>
          </p:txBody>
        </p:sp>
        <p:sp>
          <p:nvSpPr>
            <p:cNvPr id="97319" name="Freeform 76"/>
            <p:cNvSpPr>
              <a:spLocks/>
            </p:cNvSpPr>
            <p:nvPr/>
          </p:nvSpPr>
          <p:spPr bwMode="auto">
            <a:xfrm flipH="1">
              <a:off x="825" y="3039"/>
              <a:ext cx="279" cy="595"/>
            </a:xfrm>
            <a:custGeom>
              <a:avLst/>
              <a:gdLst>
                <a:gd name="T0" fmla="*/ 0 w 538"/>
                <a:gd name="T1" fmla="*/ 0 h 1146"/>
                <a:gd name="T2" fmla="*/ 138 w 538"/>
                <a:gd name="T3" fmla="*/ 24 h 1146"/>
                <a:gd name="T4" fmla="*/ 258 w 538"/>
                <a:gd name="T5" fmla="*/ 66 h 1146"/>
                <a:gd name="T6" fmla="*/ 372 w 538"/>
                <a:gd name="T7" fmla="*/ 144 h 1146"/>
                <a:gd name="T8" fmla="*/ 453 w 538"/>
                <a:gd name="T9" fmla="*/ 243 h 1146"/>
                <a:gd name="T10" fmla="*/ 525 w 538"/>
                <a:gd name="T11" fmla="*/ 393 h 1146"/>
                <a:gd name="T12" fmla="*/ 531 w 538"/>
                <a:gd name="T13" fmla="*/ 597 h 1146"/>
                <a:gd name="T14" fmla="*/ 489 w 538"/>
                <a:gd name="T15" fmla="*/ 744 h 1146"/>
                <a:gd name="T16" fmla="*/ 426 w 538"/>
                <a:gd name="T17" fmla="*/ 873 h 1146"/>
                <a:gd name="T18" fmla="*/ 408 w 538"/>
                <a:gd name="T19" fmla="*/ 993 h 1146"/>
                <a:gd name="T20" fmla="*/ 390 w 538"/>
                <a:gd name="T21" fmla="*/ 1146 h 1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8"/>
                <a:gd name="T34" fmla="*/ 0 h 1146"/>
                <a:gd name="T35" fmla="*/ 538 w 538"/>
                <a:gd name="T36" fmla="*/ 1146 h 1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8" h="1146">
                  <a:moveTo>
                    <a:pt x="0" y="0"/>
                  </a:moveTo>
                  <a:cubicBezTo>
                    <a:pt x="47" y="6"/>
                    <a:pt x="95" y="13"/>
                    <a:pt x="138" y="24"/>
                  </a:cubicBezTo>
                  <a:cubicBezTo>
                    <a:pt x="181" y="35"/>
                    <a:pt x="219" y="46"/>
                    <a:pt x="258" y="66"/>
                  </a:cubicBezTo>
                  <a:cubicBezTo>
                    <a:pt x="297" y="86"/>
                    <a:pt x="340" y="115"/>
                    <a:pt x="372" y="144"/>
                  </a:cubicBezTo>
                  <a:cubicBezTo>
                    <a:pt x="404" y="173"/>
                    <a:pt x="428" y="202"/>
                    <a:pt x="453" y="243"/>
                  </a:cubicBezTo>
                  <a:cubicBezTo>
                    <a:pt x="478" y="284"/>
                    <a:pt x="512" y="334"/>
                    <a:pt x="525" y="393"/>
                  </a:cubicBezTo>
                  <a:cubicBezTo>
                    <a:pt x="538" y="452"/>
                    <a:pt x="537" y="539"/>
                    <a:pt x="531" y="597"/>
                  </a:cubicBezTo>
                  <a:cubicBezTo>
                    <a:pt x="525" y="655"/>
                    <a:pt x="506" y="698"/>
                    <a:pt x="489" y="744"/>
                  </a:cubicBezTo>
                  <a:cubicBezTo>
                    <a:pt x="472" y="790"/>
                    <a:pt x="439" y="832"/>
                    <a:pt x="426" y="873"/>
                  </a:cubicBezTo>
                  <a:cubicBezTo>
                    <a:pt x="413" y="914"/>
                    <a:pt x="414" y="948"/>
                    <a:pt x="408" y="993"/>
                  </a:cubicBezTo>
                  <a:cubicBezTo>
                    <a:pt x="402" y="1038"/>
                    <a:pt x="396" y="1092"/>
                    <a:pt x="390" y="1146"/>
                  </a:cubicBezTo>
                </a:path>
              </a:pathLst>
            </a:custGeom>
            <a:solidFill>
              <a:srgbClr val="003300"/>
            </a:solidFill>
            <a:ln w="9525">
              <a:noFill/>
              <a:round/>
              <a:headEnd/>
              <a:tailEnd/>
            </a:ln>
          </p:spPr>
          <p:txBody>
            <a:bodyPr/>
            <a:lstStyle/>
            <a:p>
              <a:endParaRPr lang="en-US"/>
            </a:p>
          </p:txBody>
        </p:sp>
      </p:grpSp>
    </p:spTree>
    <p:extLst>
      <p:ext uri="{BB962C8B-B14F-4D97-AF65-F5344CB8AC3E}">
        <p14:creationId xmlns:p14="http://schemas.microsoft.com/office/powerpoint/2010/main" val="7305384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defRPr/>
            </a:pPr>
            <a:r>
              <a:rPr lang="en-US" sz="4000"/>
              <a:t>Further Research</a:t>
            </a:r>
          </a:p>
        </p:txBody>
      </p:sp>
      <p:sp>
        <p:nvSpPr>
          <p:cNvPr id="99331" name="Rectangle 3"/>
          <p:cNvSpPr>
            <a:spLocks noGrp="1" noChangeArrowheads="1"/>
          </p:cNvSpPr>
          <p:nvPr>
            <p:ph idx="1"/>
          </p:nvPr>
        </p:nvSpPr>
        <p:spPr/>
        <p:txBody>
          <a:bodyPr/>
          <a:lstStyle/>
          <a:p>
            <a:pPr>
              <a:spcBef>
                <a:spcPct val="50000"/>
              </a:spcBef>
            </a:pPr>
            <a:r>
              <a:rPr lang="en-US" dirty="0" smtClean="0">
                <a:solidFill>
                  <a:schemeClr val="tx1"/>
                </a:solidFill>
                <a:latin typeface="Arial" charset="0"/>
                <a:ea typeface="ＭＳ Ｐゴシック" pitchFamily="80" charset="-128"/>
                <a:cs typeface="Times New Roman" pitchFamily="18" charset="0"/>
              </a:rPr>
              <a:t>Work focused around the nature and types of emotional competencies have evolved current thinking around expanding the personal and social nature of emotional intelligence.</a:t>
            </a:r>
          </a:p>
          <a:p>
            <a:pPr>
              <a:spcBef>
                <a:spcPct val="50000"/>
              </a:spcBef>
            </a:pPr>
            <a:r>
              <a:rPr lang="en-US" dirty="0" smtClean="0">
                <a:solidFill>
                  <a:schemeClr val="tx1"/>
                </a:solidFill>
                <a:latin typeface="Arial" charset="0"/>
                <a:ea typeface="ＭＳ Ｐゴシック" pitchFamily="80" charset="-128"/>
                <a:cs typeface="Times New Roman" pitchFamily="18" charset="0"/>
              </a:rPr>
              <a:t> Emotional intelligence can be learned and is enhanced with experiences and maturing.</a:t>
            </a:r>
            <a:endParaRPr lang="en-US" dirty="0" smtClean="0">
              <a:solidFill>
                <a:schemeClr val="tx1"/>
              </a:solidFill>
              <a:latin typeface="Arial" charset="0"/>
              <a:ea typeface="ＭＳ Ｐゴシック" pitchFamily="80" charset="-128"/>
              <a:cs typeface="Arial" charset="0"/>
            </a:endParaRPr>
          </a:p>
        </p:txBody>
      </p:sp>
    </p:spTree>
    <p:extLst>
      <p:ext uri="{BB962C8B-B14F-4D97-AF65-F5344CB8AC3E}">
        <p14:creationId xmlns:p14="http://schemas.microsoft.com/office/powerpoint/2010/main" val="7553553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80975" y="274638"/>
            <a:ext cx="8777288" cy="1143000"/>
          </a:xfrm>
        </p:spPr>
        <p:txBody>
          <a:bodyPr/>
          <a:lstStyle/>
          <a:p>
            <a:pPr>
              <a:defRPr/>
            </a:pPr>
            <a:r>
              <a:rPr lang="en-US" dirty="0"/>
              <a:t>The Three Layers of the Brain</a:t>
            </a:r>
          </a:p>
        </p:txBody>
      </p:sp>
      <p:sp>
        <p:nvSpPr>
          <p:cNvPr id="100355" name="Rectangle 3"/>
          <p:cNvSpPr>
            <a:spLocks noGrp="1" noChangeArrowheads="1"/>
          </p:cNvSpPr>
          <p:nvPr>
            <p:ph type="body" sz="half" idx="4294967295"/>
          </p:nvPr>
        </p:nvSpPr>
        <p:spPr>
          <a:xfrm>
            <a:off x="557213" y="1360488"/>
            <a:ext cx="4108450" cy="4449762"/>
          </a:xfrm>
          <a:prstGeom prst="rect">
            <a:avLst/>
          </a:prstGeom>
          <a:noFill/>
        </p:spPr>
        <p:txBody>
          <a:bodyPr/>
          <a:lstStyle/>
          <a:p>
            <a:pPr>
              <a:lnSpc>
                <a:spcPct val="90000"/>
              </a:lnSpc>
              <a:buFontTx/>
              <a:buNone/>
            </a:pPr>
            <a:r>
              <a:rPr lang="en-US" sz="2000" u="sng" dirty="0" smtClean="0">
                <a:solidFill>
                  <a:schemeClr val="tx1"/>
                </a:solidFill>
                <a:latin typeface="Arial" charset="0"/>
                <a:ea typeface="ＭＳ Ｐゴシック" pitchFamily="80" charset="-128"/>
                <a:cs typeface="Arial" charset="0"/>
              </a:rPr>
              <a:t>The Layers:</a:t>
            </a:r>
          </a:p>
          <a:p>
            <a:pPr>
              <a:lnSpc>
                <a:spcPct val="90000"/>
              </a:lnSpc>
              <a:buFontTx/>
              <a:buNone/>
            </a:pPr>
            <a:endParaRPr lang="en-US" sz="2000" dirty="0" smtClean="0">
              <a:solidFill>
                <a:srgbClr val="FFCC00"/>
              </a:solidFill>
              <a:latin typeface="Arial" charset="0"/>
              <a:ea typeface="ＭＳ Ｐゴシック" pitchFamily="80" charset="-128"/>
              <a:cs typeface="Arial" charset="0"/>
            </a:endParaRPr>
          </a:p>
          <a:p>
            <a:pPr>
              <a:lnSpc>
                <a:spcPct val="90000"/>
              </a:lnSpc>
              <a:buFontTx/>
              <a:buNone/>
            </a:pPr>
            <a:r>
              <a:rPr lang="en-US" sz="2000" dirty="0" smtClean="0">
                <a:solidFill>
                  <a:srgbClr val="0099FF"/>
                </a:solidFill>
                <a:latin typeface="Arial" charset="0"/>
                <a:ea typeface="ＭＳ Ｐゴシック" pitchFamily="80" charset="-128"/>
                <a:cs typeface="Arial" charset="0"/>
              </a:rPr>
              <a:t>Rational Brain (thinking)</a:t>
            </a:r>
          </a:p>
          <a:p>
            <a:pPr>
              <a:lnSpc>
                <a:spcPct val="90000"/>
              </a:lnSpc>
              <a:buFontTx/>
              <a:buNone/>
            </a:pPr>
            <a:r>
              <a:rPr lang="en-US" sz="2000" dirty="0" smtClean="0">
                <a:latin typeface="Arial" charset="0"/>
                <a:ea typeface="ＭＳ Ｐゴシック" pitchFamily="80" charset="-128"/>
                <a:cs typeface="Arial" charset="0"/>
              </a:rPr>
              <a:t>	</a:t>
            </a:r>
            <a:r>
              <a:rPr lang="en-US" sz="2000" dirty="0" smtClean="0">
                <a:solidFill>
                  <a:schemeClr val="tx1"/>
                </a:solidFill>
                <a:latin typeface="Arial" charset="0"/>
                <a:ea typeface="ＭＳ Ｐゴシック" pitchFamily="80" charset="-128"/>
                <a:cs typeface="Arial" charset="0"/>
              </a:rPr>
              <a:t>cortex and neo-cortex</a:t>
            </a:r>
          </a:p>
          <a:p>
            <a:pPr>
              <a:lnSpc>
                <a:spcPct val="90000"/>
              </a:lnSpc>
              <a:buFontTx/>
              <a:buNone/>
            </a:pPr>
            <a:r>
              <a:rPr lang="en-US" sz="2000" dirty="0" smtClean="0">
                <a:solidFill>
                  <a:schemeClr val="tx1"/>
                </a:solidFill>
                <a:latin typeface="Arial" charset="0"/>
                <a:ea typeface="ＭＳ Ｐゴシック" pitchFamily="80" charset="-128"/>
                <a:cs typeface="Arial" charset="0"/>
              </a:rPr>
              <a:t>	analytical &amp; technical ability</a:t>
            </a:r>
          </a:p>
          <a:p>
            <a:pPr>
              <a:lnSpc>
                <a:spcPct val="90000"/>
              </a:lnSpc>
              <a:buFontTx/>
              <a:buNone/>
            </a:pPr>
            <a:endParaRPr lang="en-US" sz="2000" dirty="0" smtClean="0">
              <a:latin typeface="Arial" charset="0"/>
              <a:ea typeface="ＭＳ Ｐゴシック" pitchFamily="80" charset="-128"/>
              <a:cs typeface="Arial" charset="0"/>
            </a:endParaRPr>
          </a:p>
          <a:p>
            <a:pPr>
              <a:lnSpc>
                <a:spcPct val="90000"/>
              </a:lnSpc>
              <a:buFontTx/>
              <a:buNone/>
            </a:pPr>
            <a:r>
              <a:rPr lang="en-US" sz="2000" dirty="0" smtClean="0">
                <a:solidFill>
                  <a:srgbClr val="FF6600"/>
                </a:solidFill>
                <a:latin typeface="Arial" charset="0"/>
                <a:ea typeface="ＭＳ Ｐゴシック" pitchFamily="80" charset="-128"/>
                <a:cs typeface="Arial" charset="0"/>
              </a:rPr>
              <a:t>Emotional Brain (feeling)</a:t>
            </a:r>
          </a:p>
          <a:p>
            <a:pPr>
              <a:lnSpc>
                <a:spcPct val="90000"/>
              </a:lnSpc>
              <a:buFontTx/>
              <a:buNone/>
            </a:pPr>
            <a:r>
              <a:rPr lang="en-US" sz="2000" dirty="0" smtClean="0">
                <a:latin typeface="Arial" charset="0"/>
                <a:ea typeface="ＭＳ Ｐゴシック" pitchFamily="80" charset="-128"/>
                <a:cs typeface="Arial" charset="0"/>
              </a:rPr>
              <a:t>	</a:t>
            </a:r>
            <a:r>
              <a:rPr lang="en-US" sz="2000" dirty="0" smtClean="0">
                <a:solidFill>
                  <a:schemeClr val="tx1"/>
                </a:solidFill>
                <a:latin typeface="Arial" charset="0"/>
                <a:ea typeface="ＭＳ Ｐゴシック" pitchFamily="80" charset="-128"/>
                <a:cs typeface="Arial" charset="0"/>
              </a:rPr>
              <a:t>limbic system</a:t>
            </a:r>
          </a:p>
          <a:p>
            <a:pPr>
              <a:lnSpc>
                <a:spcPct val="90000"/>
              </a:lnSpc>
              <a:buFontTx/>
              <a:buNone/>
            </a:pPr>
            <a:r>
              <a:rPr lang="en-US" sz="2000" dirty="0" smtClean="0">
                <a:solidFill>
                  <a:schemeClr val="tx1"/>
                </a:solidFill>
                <a:latin typeface="Arial" charset="0"/>
                <a:ea typeface="ＭＳ Ｐゴシック" pitchFamily="80" charset="-128"/>
                <a:cs typeface="Arial" charset="0"/>
              </a:rPr>
              <a:t>	feelings, impulses, drives</a:t>
            </a:r>
          </a:p>
          <a:p>
            <a:pPr>
              <a:lnSpc>
                <a:spcPct val="90000"/>
              </a:lnSpc>
              <a:buFontTx/>
              <a:buNone/>
            </a:pPr>
            <a:endParaRPr lang="en-US" sz="2000" dirty="0" smtClean="0">
              <a:solidFill>
                <a:srgbClr val="33CC33"/>
              </a:solidFill>
              <a:latin typeface="Arial" charset="0"/>
              <a:ea typeface="ＭＳ Ｐゴシック" pitchFamily="80" charset="-128"/>
              <a:cs typeface="Arial" charset="0"/>
            </a:endParaRPr>
          </a:p>
          <a:p>
            <a:pPr>
              <a:lnSpc>
                <a:spcPct val="90000"/>
              </a:lnSpc>
              <a:buFontTx/>
              <a:buNone/>
            </a:pPr>
            <a:r>
              <a:rPr lang="en-US" sz="2000" dirty="0" smtClean="0">
                <a:solidFill>
                  <a:srgbClr val="33CC33"/>
                </a:solidFill>
                <a:latin typeface="Arial" charset="0"/>
                <a:ea typeface="ＭＳ Ｐゴシック" pitchFamily="80" charset="-128"/>
                <a:cs typeface="Arial" charset="0"/>
              </a:rPr>
              <a:t>First Brain</a:t>
            </a:r>
          </a:p>
          <a:p>
            <a:pPr>
              <a:lnSpc>
                <a:spcPct val="90000"/>
              </a:lnSpc>
              <a:buFontTx/>
              <a:buNone/>
            </a:pPr>
            <a:r>
              <a:rPr lang="en-US" sz="2000" dirty="0" smtClean="0">
                <a:latin typeface="Arial" charset="0"/>
                <a:ea typeface="ＭＳ Ｐゴシック" pitchFamily="80" charset="-128"/>
                <a:cs typeface="Arial" charset="0"/>
              </a:rPr>
              <a:t>	</a:t>
            </a:r>
            <a:r>
              <a:rPr lang="en-US" sz="2000" dirty="0" smtClean="0">
                <a:solidFill>
                  <a:schemeClr val="tx1"/>
                </a:solidFill>
                <a:latin typeface="Arial" charset="0"/>
                <a:ea typeface="ＭＳ Ｐゴシック" pitchFamily="80" charset="-128"/>
                <a:cs typeface="Arial" charset="0"/>
              </a:rPr>
              <a:t>brainstem</a:t>
            </a:r>
          </a:p>
        </p:txBody>
      </p:sp>
      <p:pic>
        <p:nvPicPr>
          <p:cNvPr id="100356" name="Picture 4" descr="triunbrain"/>
          <p:cNvPicPr>
            <a:picLocks noChangeAspect="1" noChangeArrowheads="1"/>
          </p:cNvPicPr>
          <p:nvPr/>
        </p:nvPicPr>
        <p:blipFill>
          <a:blip r:embed="rId3"/>
          <a:srcRect l="27795" t="-180"/>
          <a:stretch>
            <a:fillRect/>
          </a:stretch>
        </p:blipFill>
        <p:spPr bwMode="auto">
          <a:xfrm>
            <a:off x="4572000" y="5054600"/>
            <a:ext cx="1241425" cy="1574800"/>
          </a:xfrm>
          <a:prstGeom prst="rect">
            <a:avLst/>
          </a:prstGeom>
          <a:noFill/>
          <a:ln w="9525">
            <a:noFill/>
            <a:miter lim="800000"/>
            <a:headEnd/>
            <a:tailEnd/>
          </a:ln>
        </p:spPr>
      </p:pic>
    </p:spTree>
    <p:extLst>
      <p:ext uri="{BB962C8B-B14F-4D97-AF65-F5344CB8AC3E}">
        <p14:creationId xmlns:p14="http://schemas.microsoft.com/office/powerpoint/2010/main" val="6452516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84150" y="274638"/>
            <a:ext cx="8777288" cy="1143000"/>
          </a:xfrm>
        </p:spPr>
        <p:txBody>
          <a:bodyPr/>
          <a:lstStyle/>
          <a:p>
            <a:pPr>
              <a:defRPr/>
            </a:pPr>
            <a:r>
              <a:rPr lang="en-US"/>
              <a:t>The Three Layers of the Brain</a:t>
            </a:r>
          </a:p>
        </p:txBody>
      </p:sp>
      <p:sp>
        <p:nvSpPr>
          <p:cNvPr id="101379" name="Rectangle 3"/>
          <p:cNvSpPr>
            <a:spLocks noGrp="1" noChangeArrowheads="1"/>
          </p:cNvSpPr>
          <p:nvPr>
            <p:ph type="body" sz="half" idx="4294967295"/>
          </p:nvPr>
        </p:nvSpPr>
        <p:spPr>
          <a:xfrm>
            <a:off x="557213" y="1362075"/>
            <a:ext cx="4108450" cy="4449763"/>
          </a:xfrm>
          <a:prstGeom prst="rect">
            <a:avLst/>
          </a:prstGeom>
        </p:spPr>
        <p:txBody>
          <a:bodyPr/>
          <a:lstStyle/>
          <a:p>
            <a:pPr>
              <a:lnSpc>
                <a:spcPct val="90000"/>
              </a:lnSpc>
              <a:buFontTx/>
              <a:buNone/>
            </a:pPr>
            <a:r>
              <a:rPr lang="en-US" sz="2000" u="sng" dirty="0" smtClean="0">
                <a:solidFill>
                  <a:schemeClr val="tx1"/>
                </a:solidFill>
                <a:latin typeface="Arial" charset="0"/>
                <a:ea typeface="ＭＳ Ｐゴシック" pitchFamily="80" charset="-128"/>
                <a:cs typeface="Arial" charset="0"/>
              </a:rPr>
              <a:t>The Layers:</a:t>
            </a:r>
          </a:p>
          <a:p>
            <a:pPr>
              <a:lnSpc>
                <a:spcPct val="90000"/>
              </a:lnSpc>
              <a:buFontTx/>
              <a:buNone/>
            </a:pPr>
            <a:endParaRPr lang="en-US" sz="2000" u="sng" dirty="0" smtClean="0">
              <a:latin typeface="Arial" charset="0"/>
              <a:ea typeface="ＭＳ Ｐゴシック" pitchFamily="80" charset="-128"/>
              <a:cs typeface="Arial" charset="0"/>
            </a:endParaRPr>
          </a:p>
          <a:p>
            <a:pPr>
              <a:lnSpc>
                <a:spcPct val="90000"/>
              </a:lnSpc>
              <a:buFontTx/>
              <a:buNone/>
            </a:pPr>
            <a:r>
              <a:rPr lang="en-US" sz="2000" dirty="0" smtClean="0">
                <a:solidFill>
                  <a:srgbClr val="0099FF"/>
                </a:solidFill>
                <a:latin typeface="Arial" charset="0"/>
                <a:ea typeface="ＭＳ Ｐゴシック" pitchFamily="80" charset="-128"/>
                <a:cs typeface="Arial" charset="0"/>
              </a:rPr>
              <a:t>Rational Brain</a:t>
            </a:r>
            <a:r>
              <a:rPr lang="en-US" sz="2000" dirty="0" smtClean="0">
                <a:latin typeface="Arial" charset="0"/>
                <a:ea typeface="ＭＳ Ｐゴシック" pitchFamily="80" charset="-128"/>
                <a:cs typeface="Arial" charset="0"/>
              </a:rPr>
              <a:t> </a:t>
            </a:r>
            <a:r>
              <a:rPr lang="en-US" sz="2000" dirty="0" smtClean="0">
                <a:solidFill>
                  <a:schemeClr val="tx1"/>
                </a:solidFill>
                <a:latin typeface="Arial" charset="0"/>
                <a:ea typeface="ＭＳ Ｐゴシック" pitchFamily="80" charset="-128"/>
                <a:cs typeface="Arial" charset="0"/>
              </a:rPr>
              <a:t>(thinking)</a:t>
            </a:r>
          </a:p>
          <a:p>
            <a:pPr>
              <a:lnSpc>
                <a:spcPct val="90000"/>
              </a:lnSpc>
              <a:buFontTx/>
              <a:buNone/>
            </a:pPr>
            <a:r>
              <a:rPr lang="en-US" sz="2000" dirty="0" smtClean="0">
                <a:solidFill>
                  <a:schemeClr val="tx1"/>
                </a:solidFill>
                <a:latin typeface="Arial" charset="0"/>
                <a:ea typeface="ＭＳ Ｐゴシック" pitchFamily="80" charset="-128"/>
                <a:cs typeface="Arial" charset="0"/>
              </a:rPr>
              <a:t>	cortex and neo-cortex</a:t>
            </a:r>
          </a:p>
          <a:p>
            <a:pPr>
              <a:lnSpc>
                <a:spcPct val="90000"/>
              </a:lnSpc>
              <a:buFontTx/>
              <a:buNone/>
            </a:pPr>
            <a:r>
              <a:rPr lang="en-US" sz="2000" dirty="0" smtClean="0">
                <a:solidFill>
                  <a:schemeClr val="tx1"/>
                </a:solidFill>
                <a:latin typeface="Arial" charset="0"/>
                <a:ea typeface="ＭＳ Ｐゴシック" pitchFamily="80" charset="-128"/>
                <a:cs typeface="Arial" charset="0"/>
              </a:rPr>
              <a:t>	analytical &amp; technical ability</a:t>
            </a:r>
          </a:p>
          <a:p>
            <a:pPr>
              <a:lnSpc>
                <a:spcPct val="90000"/>
              </a:lnSpc>
              <a:buFontTx/>
              <a:buNone/>
            </a:pPr>
            <a:endParaRPr lang="en-US" sz="2000" dirty="0" smtClean="0">
              <a:latin typeface="Arial" charset="0"/>
              <a:ea typeface="ＭＳ Ｐゴシック" pitchFamily="80" charset="-128"/>
              <a:cs typeface="Arial" charset="0"/>
            </a:endParaRPr>
          </a:p>
          <a:p>
            <a:pPr>
              <a:lnSpc>
                <a:spcPct val="90000"/>
              </a:lnSpc>
              <a:buFontTx/>
              <a:buNone/>
            </a:pPr>
            <a:r>
              <a:rPr lang="en-US" sz="2000" dirty="0" smtClean="0">
                <a:solidFill>
                  <a:srgbClr val="FF6600"/>
                </a:solidFill>
                <a:latin typeface="Arial" charset="0"/>
                <a:ea typeface="ＭＳ Ｐゴシック" pitchFamily="80" charset="-128"/>
                <a:cs typeface="Arial" charset="0"/>
              </a:rPr>
              <a:t>Emotional Brain</a:t>
            </a:r>
            <a:r>
              <a:rPr lang="en-US" sz="2000" dirty="0" smtClean="0">
                <a:latin typeface="Arial" charset="0"/>
                <a:ea typeface="ＭＳ Ｐゴシック" pitchFamily="80" charset="-128"/>
                <a:cs typeface="Arial" charset="0"/>
              </a:rPr>
              <a:t> </a:t>
            </a:r>
            <a:r>
              <a:rPr lang="en-US" sz="2000" dirty="0" smtClean="0">
                <a:solidFill>
                  <a:schemeClr val="tx1"/>
                </a:solidFill>
                <a:latin typeface="Arial" charset="0"/>
                <a:ea typeface="ＭＳ Ｐゴシック" pitchFamily="80" charset="-128"/>
                <a:cs typeface="Arial" charset="0"/>
              </a:rPr>
              <a:t>(feeling)</a:t>
            </a:r>
          </a:p>
          <a:p>
            <a:pPr>
              <a:lnSpc>
                <a:spcPct val="90000"/>
              </a:lnSpc>
              <a:buFontTx/>
              <a:buNone/>
            </a:pPr>
            <a:r>
              <a:rPr lang="en-US" sz="2000" dirty="0" smtClean="0">
                <a:solidFill>
                  <a:schemeClr val="tx1"/>
                </a:solidFill>
                <a:latin typeface="Arial" charset="0"/>
                <a:ea typeface="ＭＳ Ｐゴシック" pitchFamily="80" charset="-128"/>
                <a:cs typeface="Arial" charset="0"/>
              </a:rPr>
              <a:t>	limbic system</a:t>
            </a:r>
          </a:p>
          <a:p>
            <a:pPr>
              <a:lnSpc>
                <a:spcPct val="90000"/>
              </a:lnSpc>
              <a:buFontTx/>
              <a:buNone/>
            </a:pPr>
            <a:r>
              <a:rPr lang="en-US" sz="2000" dirty="0" smtClean="0">
                <a:solidFill>
                  <a:schemeClr val="tx1"/>
                </a:solidFill>
                <a:latin typeface="Arial" charset="0"/>
                <a:ea typeface="ＭＳ Ｐゴシック" pitchFamily="80" charset="-128"/>
                <a:cs typeface="Arial" charset="0"/>
              </a:rPr>
              <a:t>	feelings, impulses, drives</a:t>
            </a:r>
          </a:p>
          <a:p>
            <a:pPr>
              <a:lnSpc>
                <a:spcPct val="90000"/>
              </a:lnSpc>
              <a:buFontTx/>
              <a:buNone/>
            </a:pPr>
            <a:endParaRPr lang="en-US" sz="2000" dirty="0" smtClean="0">
              <a:solidFill>
                <a:srgbClr val="33CC33"/>
              </a:solidFill>
              <a:latin typeface="Arial" charset="0"/>
              <a:ea typeface="ＭＳ Ｐゴシック" pitchFamily="80" charset="-128"/>
              <a:cs typeface="Arial" charset="0"/>
            </a:endParaRPr>
          </a:p>
          <a:p>
            <a:pPr>
              <a:lnSpc>
                <a:spcPct val="90000"/>
              </a:lnSpc>
              <a:buFontTx/>
              <a:buNone/>
            </a:pPr>
            <a:r>
              <a:rPr lang="en-US" sz="2000" dirty="0" smtClean="0">
                <a:solidFill>
                  <a:srgbClr val="33CC33"/>
                </a:solidFill>
                <a:latin typeface="Arial" charset="0"/>
                <a:ea typeface="ＭＳ Ｐゴシック" pitchFamily="80" charset="-128"/>
                <a:cs typeface="Arial" charset="0"/>
              </a:rPr>
              <a:t>First Brain</a:t>
            </a:r>
          </a:p>
          <a:p>
            <a:pPr>
              <a:lnSpc>
                <a:spcPct val="90000"/>
              </a:lnSpc>
              <a:buFontTx/>
              <a:buNone/>
            </a:pPr>
            <a:r>
              <a:rPr lang="en-US" sz="2000" dirty="0" smtClean="0">
                <a:latin typeface="Arial" charset="0"/>
                <a:ea typeface="ＭＳ Ｐゴシック" pitchFamily="80" charset="-128"/>
                <a:cs typeface="Arial" charset="0"/>
              </a:rPr>
              <a:t>	</a:t>
            </a:r>
            <a:r>
              <a:rPr lang="en-US" sz="2000" dirty="0" smtClean="0">
                <a:solidFill>
                  <a:schemeClr val="tx1"/>
                </a:solidFill>
                <a:latin typeface="Arial" charset="0"/>
                <a:ea typeface="ＭＳ Ｐゴシック" pitchFamily="80" charset="-128"/>
                <a:cs typeface="Arial" charset="0"/>
              </a:rPr>
              <a:t>brainstem</a:t>
            </a:r>
          </a:p>
        </p:txBody>
      </p:sp>
      <p:sp>
        <p:nvSpPr>
          <p:cNvPr id="101380" name="Rectangle 4"/>
          <p:cNvSpPr>
            <a:spLocks noGrp="1" noChangeArrowheads="1"/>
          </p:cNvSpPr>
          <p:nvPr>
            <p:ph type="body" sz="half" idx="4294967295"/>
          </p:nvPr>
        </p:nvSpPr>
        <p:spPr>
          <a:xfrm>
            <a:off x="4495800" y="1362075"/>
            <a:ext cx="4270375" cy="4449763"/>
          </a:xfrm>
          <a:prstGeom prst="rect">
            <a:avLst/>
          </a:prstGeom>
        </p:spPr>
        <p:txBody>
          <a:bodyPr/>
          <a:lstStyle/>
          <a:p>
            <a:pPr>
              <a:lnSpc>
                <a:spcPct val="90000"/>
              </a:lnSpc>
              <a:buFontTx/>
              <a:buNone/>
            </a:pPr>
            <a:r>
              <a:rPr lang="en-US" sz="2000" u="sng" dirty="0" smtClean="0">
                <a:solidFill>
                  <a:schemeClr val="tx1"/>
                </a:solidFill>
                <a:latin typeface="Arial" charset="0"/>
                <a:ea typeface="ＭＳ Ｐゴシック" pitchFamily="80" charset="-128"/>
                <a:cs typeface="Arial" charset="0"/>
              </a:rPr>
              <a:t>How Each Layer Learns:</a:t>
            </a:r>
          </a:p>
          <a:p>
            <a:pPr>
              <a:lnSpc>
                <a:spcPct val="90000"/>
              </a:lnSpc>
              <a:buFontTx/>
              <a:buNone/>
            </a:pPr>
            <a:endParaRPr lang="en-US" sz="2000" u="sng" dirty="0" smtClean="0">
              <a:latin typeface="Arial" charset="0"/>
              <a:ea typeface="ＭＳ Ｐゴシック" pitchFamily="80" charset="-128"/>
              <a:cs typeface="Arial" charset="0"/>
            </a:endParaRPr>
          </a:p>
          <a:p>
            <a:pPr>
              <a:lnSpc>
                <a:spcPct val="90000"/>
              </a:lnSpc>
              <a:buFontTx/>
              <a:buNone/>
            </a:pPr>
            <a:r>
              <a:rPr lang="en-US" sz="2000" dirty="0" smtClean="0">
                <a:solidFill>
                  <a:srgbClr val="0099FF"/>
                </a:solidFill>
                <a:latin typeface="Arial" charset="0"/>
                <a:ea typeface="ＭＳ Ｐゴシック" pitchFamily="80" charset="-128"/>
                <a:cs typeface="Arial" charset="0"/>
              </a:rPr>
              <a:t>Rational Brain</a:t>
            </a:r>
            <a:r>
              <a:rPr lang="en-US" sz="2000" dirty="0" smtClean="0">
                <a:latin typeface="Arial" charset="0"/>
                <a:ea typeface="ＭＳ Ｐゴシック" pitchFamily="80" charset="-128"/>
                <a:cs typeface="Arial" charset="0"/>
              </a:rPr>
              <a:t> </a:t>
            </a:r>
            <a:r>
              <a:rPr lang="en-US" sz="2000" dirty="0" smtClean="0">
                <a:solidFill>
                  <a:srgbClr val="0099FF"/>
                </a:solidFill>
                <a:latin typeface="Arial" charset="0"/>
                <a:ea typeface="ＭＳ Ｐゴシック" pitchFamily="80" charset="-128"/>
                <a:cs typeface="Arial" charset="0"/>
              </a:rPr>
              <a:t>(reading, studying)</a:t>
            </a:r>
          </a:p>
          <a:p>
            <a:pPr lvl="1">
              <a:lnSpc>
                <a:spcPct val="90000"/>
              </a:lnSpc>
              <a:buFontTx/>
              <a:buNone/>
            </a:pPr>
            <a:r>
              <a:rPr lang="en-US" sz="2000" dirty="0" smtClean="0">
                <a:solidFill>
                  <a:schemeClr val="tx1"/>
                </a:solidFill>
                <a:latin typeface="Arial" charset="0"/>
                <a:ea typeface="ＭＳ Ｐゴシック" pitchFamily="80" charset="-128"/>
                <a:cs typeface="Arial" charset="0"/>
              </a:rPr>
              <a:t>grasps concepts quickly</a:t>
            </a:r>
          </a:p>
          <a:p>
            <a:pPr lvl="1">
              <a:lnSpc>
                <a:spcPct val="90000"/>
              </a:lnSpc>
              <a:buFontTx/>
              <a:buNone/>
            </a:pPr>
            <a:r>
              <a:rPr lang="en-US" sz="2000" dirty="0" smtClean="0">
                <a:solidFill>
                  <a:schemeClr val="tx1"/>
                </a:solidFill>
                <a:latin typeface="Arial" charset="0"/>
                <a:ea typeface="ＭＳ Ｐゴシック" pitchFamily="80" charset="-128"/>
                <a:cs typeface="Arial" charset="0"/>
              </a:rPr>
              <a:t>associations, comprehension</a:t>
            </a:r>
          </a:p>
          <a:p>
            <a:pPr>
              <a:lnSpc>
                <a:spcPct val="90000"/>
              </a:lnSpc>
              <a:buFontTx/>
              <a:buNone/>
            </a:pPr>
            <a:endParaRPr lang="en-US" sz="2000" dirty="0" smtClean="0">
              <a:latin typeface="Arial" charset="0"/>
              <a:ea typeface="ＭＳ Ｐゴシック" pitchFamily="80" charset="-128"/>
              <a:cs typeface="Arial" charset="0"/>
            </a:endParaRPr>
          </a:p>
          <a:p>
            <a:pPr>
              <a:lnSpc>
                <a:spcPct val="90000"/>
              </a:lnSpc>
              <a:buFontTx/>
              <a:buNone/>
            </a:pPr>
            <a:r>
              <a:rPr lang="en-US" sz="2000" dirty="0" smtClean="0">
                <a:solidFill>
                  <a:srgbClr val="FF6600"/>
                </a:solidFill>
                <a:latin typeface="Arial" charset="0"/>
                <a:ea typeface="ＭＳ Ｐゴシック" pitchFamily="80" charset="-128"/>
                <a:cs typeface="Arial" charset="0"/>
              </a:rPr>
              <a:t>Emotional Brain</a:t>
            </a:r>
            <a:r>
              <a:rPr lang="en-US" sz="2000" dirty="0" smtClean="0">
                <a:latin typeface="Arial" charset="0"/>
                <a:ea typeface="ＭＳ Ｐゴシック" pitchFamily="80" charset="-128"/>
                <a:cs typeface="Arial" charset="0"/>
              </a:rPr>
              <a:t> </a:t>
            </a:r>
            <a:r>
              <a:rPr lang="en-US" sz="2000" dirty="0" smtClean="0">
                <a:solidFill>
                  <a:srgbClr val="FF6600"/>
                </a:solidFill>
                <a:latin typeface="Arial" charset="0"/>
                <a:ea typeface="ＭＳ Ｐゴシック" pitchFamily="80" charset="-128"/>
                <a:cs typeface="Arial" charset="0"/>
              </a:rPr>
              <a:t>(experiencing)</a:t>
            </a:r>
          </a:p>
          <a:p>
            <a:pPr lvl="1">
              <a:lnSpc>
                <a:spcPct val="90000"/>
              </a:lnSpc>
              <a:buFontTx/>
              <a:buNone/>
            </a:pPr>
            <a:r>
              <a:rPr lang="en-US" sz="2000" dirty="0" smtClean="0">
                <a:solidFill>
                  <a:schemeClr val="tx1"/>
                </a:solidFill>
                <a:latin typeface="Arial" charset="0"/>
                <a:ea typeface="ＭＳ Ｐゴシック" pitchFamily="80" charset="-128"/>
                <a:cs typeface="Arial" charset="0"/>
              </a:rPr>
              <a:t>motivation, extended practice,</a:t>
            </a:r>
          </a:p>
          <a:p>
            <a:pPr lvl="1">
              <a:lnSpc>
                <a:spcPct val="90000"/>
              </a:lnSpc>
              <a:buFontTx/>
              <a:buNone/>
            </a:pPr>
            <a:r>
              <a:rPr lang="en-US" sz="2000" dirty="0" smtClean="0">
                <a:solidFill>
                  <a:schemeClr val="tx1"/>
                </a:solidFill>
                <a:latin typeface="Arial" charset="0"/>
                <a:ea typeface="ＭＳ Ｐゴシック" pitchFamily="80" charset="-128"/>
                <a:cs typeface="Arial" charset="0"/>
              </a:rPr>
              <a:t>feedback, repetition (breaking a habit)</a:t>
            </a:r>
          </a:p>
        </p:txBody>
      </p:sp>
      <p:pic>
        <p:nvPicPr>
          <p:cNvPr id="101381" name="Picture 6" descr="triunbrain"/>
          <p:cNvPicPr>
            <a:picLocks noChangeAspect="1" noChangeArrowheads="1"/>
          </p:cNvPicPr>
          <p:nvPr/>
        </p:nvPicPr>
        <p:blipFill>
          <a:blip r:embed="rId3"/>
          <a:srcRect l="27795" t="-180"/>
          <a:stretch>
            <a:fillRect/>
          </a:stretch>
        </p:blipFill>
        <p:spPr bwMode="auto">
          <a:xfrm>
            <a:off x="4572000" y="5054600"/>
            <a:ext cx="1241425" cy="1574800"/>
          </a:xfrm>
          <a:prstGeom prst="rect">
            <a:avLst/>
          </a:prstGeom>
          <a:noFill/>
          <a:ln w="9525">
            <a:noFill/>
            <a:miter lim="800000"/>
            <a:headEnd/>
            <a:tailEnd/>
          </a:ln>
        </p:spPr>
      </p:pic>
    </p:spTree>
    <p:extLst>
      <p:ext uri="{BB962C8B-B14F-4D97-AF65-F5344CB8AC3E}">
        <p14:creationId xmlns:p14="http://schemas.microsoft.com/office/powerpoint/2010/main" val="1898931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Line 5"/>
          <p:cNvSpPr>
            <a:spLocks noChangeShapeType="1"/>
          </p:cNvSpPr>
          <p:nvPr/>
        </p:nvSpPr>
        <p:spPr bwMode="auto">
          <a:xfrm>
            <a:off x="533400" y="1828800"/>
            <a:ext cx="7391400" cy="0"/>
          </a:xfrm>
          <a:prstGeom prst="line">
            <a:avLst/>
          </a:prstGeom>
          <a:noFill/>
          <a:ln w="9525">
            <a:solidFill>
              <a:schemeClr val="tx1"/>
            </a:solidFill>
            <a:round/>
            <a:headEnd/>
            <a:tailEnd/>
          </a:ln>
        </p:spPr>
        <p:txBody>
          <a:bodyPr/>
          <a:lstStyle/>
          <a:p>
            <a:endParaRPr lang="en-US"/>
          </a:p>
        </p:txBody>
      </p:sp>
      <p:sp>
        <p:nvSpPr>
          <p:cNvPr id="102403" name="Rectangle 6"/>
          <p:cNvSpPr>
            <a:spLocks noChangeArrowheads="1"/>
          </p:cNvSpPr>
          <p:nvPr/>
        </p:nvSpPr>
        <p:spPr bwMode="auto">
          <a:xfrm>
            <a:off x="700088" y="1295400"/>
            <a:ext cx="4038600" cy="4648200"/>
          </a:xfrm>
          <a:prstGeom prst="rect">
            <a:avLst/>
          </a:prstGeom>
          <a:noFill/>
          <a:ln w="9525">
            <a:noFill/>
            <a:miter lim="800000"/>
            <a:headEnd/>
            <a:tailEnd/>
          </a:ln>
        </p:spPr>
        <p:txBody>
          <a:bodyPr/>
          <a:lstStyle/>
          <a:p>
            <a:pPr marL="342900" indent="-342900" eaLnBrk="0" hangingPunct="0">
              <a:spcBef>
                <a:spcPct val="20000"/>
              </a:spcBef>
              <a:buSzPct val="80000"/>
              <a:buFont typeface="Wingdings" pitchFamily="2" charset="2"/>
              <a:buNone/>
            </a:pPr>
            <a:r>
              <a:rPr lang="en-US" sz="2400" b="1"/>
              <a:t>Position</a:t>
            </a:r>
          </a:p>
          <a:p>
            <a:pPr marL="342900" indent="-342900" eaLnBrk="0" hangingPunct="0">
              <a:spcBef>
                <a:spcPct val="20000"/>
              </a:spcBef>
              <a:buSzPct val="80000"/>
              <a:buFont typeface="Wingdings" pitchFamily="2" charset="2"/>
              <a:buNone/>
            </a:pPr>
            <a:endParaRPr lang="en-US" sz="2400" b="1"/>
          </a:p>
          <a:p>
            <a:pPr marL="342900" indent="-342900" eaLnBrk="0" hangingPunct="0">
              <a:spcBef>
                <a:spcPct val="20000"/>
              </a:spcBef>
              <a:buSzPct val="80000"/>
              <a:buFont typeface="Wingdings" pitchFamily="2" charset="2"/>
              <a:buNone/>
            </a:pPr>
            <a:r>
              <a:rPr lang="en-US" sz="2400"/>
              <a:t>Clerical</a:t>
            </a:r>
          </a:p>
          <a:p>
            <a:pPr marL="342900" indent="-342900" eaLnBrk="0" hangingPunct="0">
              <a:spcBef>
                <a:spcPct val="20000"/>
              </a:spcBef>
              <a:buSzPct val="80000"/>
              <a:buFont typeface="Wingdings" pitchFamily="2" charset="2"/>
              <a:buNone/>
            </a:pPr>
            <a:endParaRPr lang="en-US" sz="2400"/>
          </a:p>
          <a:p>
            <a:pPr marL="342900" indent="-342900" eaLnBrk="0" hangingPunct="0">
              <a:spcBef>
                <a:spcPct val="20000"/>
              </a:spcBef>
              <a:buSzPct val="80000"/>
              <a:buFont typeface="Wingdings" pitchFamily="2" charset="2"/>
              <a:buNone/>
            </a:pPr>
            <a:r>
              <a:rPr lang="en-US" sz="2400"/>
              <a:t>Supervisory</a:t>
            </a:r>
          </a:p>
          <a:p>
            <a:pPr marL="342900" indent="-342900" eaLnBrk="0" hangingPunct="0">
              <a:spcBef>
                <a:spcPct val="20000"/>
              </a:spcBef>
              <a:buSzPct val="80000"/>
              <a:buFont typeface="Wingdings" pitchFamily="2" charset="2"/>
              <a:buNone/>
            </a:pPr>
            <a:endParaRPr lang="en-US" sz="2400"/>
          </a:p>
          <a:p>
            <a:pPr marL="342900" indent="-342900" eaLnBrk="0" hangingPunct="0">
              <a:spcBef>
                <a:spcPct val="20000"/>
              </a:spcBef>
              <a:buSzPct val="80000"/>
              <a:buFont typeface="Wingdings" pitchFamily="2" charset="2"/>
              <a:buNone/>
            </a:pPr>
            <a:r>
              <a:rPr lang="en-US" sz="2400"/>
              <a:t>Managerial</a:t>
            </a:r>
          </a:p>
          <a:p>
            <a:pPr marL="342900" indent="-342900" eaLnBrk="0" hangingPunct="0">
              <a:spcBef>
                <a:spcPct val="20000"/>
              </a:spcBef>
              <a:buSzPct val="80000"/>
              <a:buFont typeface="Wingdings" pitchFamily="2" charset="2"/>
              <a:buNone/>
            </a:pPr>
            <a:endParaRPr lang="en-US" sz="2400"/>
          </a:p>
          <a:p>
            <a:pPr marL="342900" indent="-342900" eaLnBrk="0" hangingPunct="0">
              <a:spcBef>
                <a:spcPct val="20000"/>
              </a:spcBef>
              <a:buSzPct val="80000"/>
              <a:buFont typeface="Wingdings" pitchFamily="2" charset="2"/>
              <a:buNone/>
            </a:pPr>
            <a:r>
              <a:rPr lang="en-US" sz="2400"/>
              <a:t>President</a:t>
            </a:r>
            <a:endParaRPr lang="en-US" sz="2400" u="sng"/>
          </a:p>
        </p:txBody>
      </p:sp>
      <p:sp>
        <p:nvSpPr>
          <p:cNvPr id="102404" name="Rectangle 7"/>
          <p:cNvSpPr>
            <a:spLocks noChangeArrowheads="1"/>
          </p:cNvSpPr>
          <p:nvPr/>
        </p:nvSpPr>
        <p:spPr bwMode="auto">
          <a:xfrm>
            <a:off x="4962525" y="1295400"/>
            <a:ext cx="3238500" cy="4648200"/>
          </a:xfrm>
          <a:prstGeom prst="rect">
            <a:avLst/>
          </a:prstGeom>
          <a:noFill/>
          <a:ln w="9525">
            <a:noFill/>
            <a:miter lim="800000"/>
            <a:headEnd/>
            <a:tailEnd/>
          </a:ln>
        </p:spPr>
        <p:txBody>
          <a:bodyPr/>
          <a:lstStyle/>
          <a:p>
            <a:pPr marL="342900" indent="-342900" eaLnBrk="0" hangingPunct="0">
              <a:spcBef>
                <a:spcPct val="20000"/>
              </a:spcBef>
              <a:buSzPct val="80000"/>
              <a:buFont typeface="Wingdings" pitchFamily="2" charset="2"/>
              <a:buNone/>
              <a:tabLst>
                <a:tab pos="1828800" algn="l"/>
              </a:tabLst>
            </a:pPr>
            <a:r>
              <a:rPr lang="en-US" sz="2400" b="1"/>
              <a:t>IQ		EQ</a:t>
            </a:r>
          </a:p>
          <a:p>
            <a:pPr marL="342900" indent="-342900">
              <a:spcBef>
                <a:spcPct val="20000"/>
              </a:spcBef>
              <a:tabLst>
                <a:tab pos="1828800" algn="l"/>
              </a:tabLst>
            </a:pPr>
            <a:endParaRPr lang="en-US" sz="2400"/>
          </a:p>
          <a:p>
            <a:pPr marL="342900" indent="-342900" eaLnBrk="0" hangingPunct="0">
              <a:spcBef>
                <a:spcPct val="20000"/>
              </a:spcBef>
              <a:buSzPct val="80000"/>
              <a:buFont typeface="Wingdings" pitchFamily="2" charset="2"/>
              <a:buNone/>
              <a:tabLst>
                <a:tab pos="1828800" algn="l"/>
              </a:tabLst>
            </a:pPr>
            <a:r>
              <a:rPr lang="en-US" sz="2400">
                <a:solidFill>
                  <a:schemeClr val="accent2"/>
                </a:solidFill>
              </a:rPr>
              <a:t>		</a:t>
            </a:r>
          </a:p>
        </p:txBody>
      </p:sp>
      <p:sp>
        <p:nvSpPr>
          <p:cNvPr id="6" name="Title 5"/>
          <p:cNvSpPr>
            <a:spLocks noGrp="1"/>
          </p:cNvSpPr>
          <p:nvPr>
            <p:ph type="title"/>
          </p:nvPr>
        </p:nvSpPr>
        <p:spPr/>
        <p:txBody>
          <a:bodyPr/>
          <a:lstStyle/>
          <a:p>
            <a:pPr>
              <a:defRPr/>
            </a:pPr>
            <a:r>
              <a:rPr lang="en-US" dirty="0" smtClean="0"/>
              <a:t>Survey of Job Descriptions</a:t>
            </a:r>
            <a:endParaRPr lang="en-US" dirty="0"/>
          </a:p>
        </p:txBody>
      </p:sp>
    </p:spTree>
    <p:extLst>
      <p:ext uri="{BB962C8B-B14F-4D97-AF65-F5344CB8AC3E}">
        <p14:creationId xmlns:p14="http://schemas.microsoft.com/office/powerpoint/2010/main" val="37513602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ChangeArrowheads="1"/>
          </p:cNvSpPr>
          <p:nvPr/>
        </p:nvSpPr>
        <p:spPr bwMode="auto">
          <a:xfrm>
            <a:off x="700088" y="1295400"/>
            <a:ext cx="4038600" cy="4648200"/>
          </a:xfrm>
          <a:prstGeom prst="rect">
            <a:avLst/>
          </a:prstGeom>
          <a:noFill/>
          <a:ln w="9525">
            <a:noFill/>
            <a:miter lim="800000"/>
            <a:headEnd/>
            <a:tailEnd/>
          </a:ln>
        </p:spPr>
        <p:txBody>
          <a:bodyPr/>
          <a:lstStyle/>
          <a:p>
            <a:pPr marL="342900" indent="-342900" eaLnBrk="0" hangingPunct="0">
              <a:spcBef>
                <a:spcPct val="20000"/>
              </a:spcBef>
              <a:buSzPct val="80000"/>
              <a:buFont typeface="Wingdings" pitchFamily="2" charset="2"/>
              <a:buNone/>
            </a:pPr>
            <a:r>
              <a:rPr lang="en-US" sz="2400" b="1"/>
              <a:t>Position*</a:t>
            </a:r>
          </a:p>
          <a:p>
            <a:pPr marL="342900" indent="-342900" eaLnBrk="0" hangingPunct="0">
              <a:spcBef>
                <a:spcPct val="20000"/>
              </a:spcBef>
              <a:buSzPct val="80000"/>
              <a:buFont typeface="Wingdings" pitchFamily="2" charset="2"/>
              <a:buNone/>
            </a:pPr>
            <a:endParaRPr lang="en-US" sz="2400" b="1"/>
          </a:p>
          <a:p>
            <a:pPr marL="342900" indent="-342900" eaLnBrk="0" hangingPunct="0">
              <a:spcBef>
                <a:spcPct val="20000"/>
              </a:spcBef>
              <a:buSzPct val="80000"/>
              <a:buFont typeface="Wingdings" pitchFamily="2" charset="2"/>
              <a:buNone/>
            </a:pPr>
            <a:r>
              <a:rPr lang="en-US" sz="2400"/>
              <a:t>Clerical</a:t>
            </a:r>
          </a:p>
          <a:p>
            <a:pPr marL="342900" indent="-342900" eaLnBrk="0" hangingPunct="0">
              <a:spcBef>
                <a:spcPct val="20000"/>
              </a:spcBef>
              <a:buSzPct val="80000"/>
              <a:buFont typeface="Wingdings" pitchFamily="2" charset="2"/>
              <a:buNone/>
            </a:pPr>
            <a:endParaRPr lang="en-US" sz="2400"/>
          </a:p>
          <a:p>
            <a:pPr marL="342900" indent="-342900" eaLnBrk="0" hangingPunct="0">
              <a:spcBef>
                <a:spcPct val="20000"/>
              </a:spcBef>
              <a:buSzPct val="80000"/>
              <a:buFont typeface="Wingdings" pitchFamily="2" charset="2"/>
              <a:buNone/>
            </a:pPr>
            <a:r>
              <a:rPr lang="en-US" sz="2400"/>
              <a:t>Supervisory</a:t>
            </a:r>
          </a:p>
          <a:p>
            <a:pPr marL="342900" indent="-342900" eaLnBrk="0" hangingPunct="0">
              <a:spcBef>
                <a:spcPct val="20000"/>
              </a:spcBef>
              <a:buSzPct val="80000"/>
              <a:buFont typeface="Wingdings" pitchFamily="2" charset="2"/>
              <a:buNone/>
            </a:pPr>
            <a:endParaRPr lang="en-US" sz="2400"/>
          </a:p>
          <a:p>
            <a:pPr marL="342900" indent="-342900" eaLnBrk="0" hangingPunct="0">
              <a:spcBef>
                <a:spcPct val="20000"/>
              </a:spcBef>
              <a:buSzPct val="80000"/>
              <a:buFont typeface="Wingdings" pitchFamily="2" charset="2"/>
              <a:buNone/>
            </a:pPr>
            <a:r>
              <a:rPr lang="en-US" sz="2400"/>
              <a:t>Managerial</a:t>
            </a:r>
          </a:p>
          <a:p>
            <a:pPr marL="342900" indent="-342900" eaLnBrk="0" hangingPunct="0">
              <a:spcBef>
                <a:spcPct val="20000"/>
              </a:spcBef>
              <a:buSzPct val="80000"/>
              <a:buFont typeface="Wingdings" pitchFamily="2" charset="2"/>
              <a:buNone/>
            </a:pPr>
            <a:endParaRPr lang="en-US" sz="2400"/>
          </a:p>
          <a:p>
            <a:pPr marL="342900" indent="-342900" eaLnBrk="0" hangingPunct="0">
              <a:spcBef>
                <a:spcPct val="20000"/>
              </a:spcBef>
              <a:buSzPct val="80000"/>
              <a:buFont typeface="Wingdings" pitchFamily="2" charset="2"/>
              <a:buNone/>
            </a:pPr>
            <a:r>
              <a:rPr lang="en-US" sz="2400"/>
              <a:t>President</a:t>
            </a:r>
            <a:endParaRPr lang="en-US" sz="2400" u="sng"/>
          </a:p>
        </p:txBody>
      </p:sp>
      <p:sp>
        <p:nvSpPr>
          <p:cNvPr id="103427" name="Rectangle 4"/>
          <p:cNvSpPr>
            <a:spLocks noChangeArrowheads="1"/>
          </p:cNvSpPr>
          <p:nvPr/>
        </p:nvSpPr>
        <p:spPr bwMode="auto">
          <a:xfrm>
            <a:off x="4962525" y="1295400"/>
            <a:ext cx="3238500" cy="4648200"/>
          </a:xfrm>
          <a:prstGeom prst="rect">
            <a:avLst/>
          </a:prstGeom>
          <a:noFill/>
          <a:ln w="9525">
            <a:noFill/>
            <a:miter lim="800000"/>
            <a:headEnd/>
            <a:tailEnd/>
          </a:ln>
        </p:spPr>
        <p:txBody>
          <a:bodyPr/>
          <a:lstStyle/>
          <a:p>
            <a:pPr marL="342900" indent="-342900" eaLnBrk="0" hangingPunct="0">
              <a:spcBef>
                <a:spcPct val="20000"/>
              </a:spcBef>
              <a:buSzPct val="80000"/>
              <a:buFont typeface="Wingdings" pitchFamily="2" charset="2"/>
              <a:buNone/>
              <a:tabLst>
                <a:tab pos="1828800" algn="l"/>
              </a:tabLst>
            </a:pPr>
            <a:r>
              <a:rPr lang="en-US" sz="2400" b="1"/>
              <a:t>IQ		EQ</a:t>
            </a:r>
          </a:p>
          <a:p>
            <a:pPr marL="342900" indent="-342900">
              <a:spcBef>
                <a:spcPct val="20000"/>
              </a:spcBef>
              <a:tabLst>
                <a:tab pos="1828800" algn="l"/>
              </a:tabLst>
            </a:pPr>
            <a:endParaRPr lang="en-US" sz="2400" b="1"/>
          </a:p>
          <a:p>
            <a:pPr marL="342900" indent="-342900">
              <a:spcBef>
                <a:spcPct val="20000"/>
              </a:spcBef>
              <a:tabLst>
                <a:tab pos="1828800" algn="l"/>
              </a:tabLst>
            </a:pPr>
            <a:r>
              <a:rPr lang="en-US" sz="2400" b="1">
                <a:solidFill>
                  <a:srgbClr val="CC3300"/>
                </a:solidFill>
              </a:rPr>
              <a:t>80%	20%</a:t>
            </a:r>
          </a:p>
          <a:p>
            <a:pPr marL="342900" indent="-342900">
              <a:spcBef>
                <a:spcPct val="20000"/>
              </a:spcBef>
              <a:tabLst>
                <a:tab pos="1828800" algn="l"/>
              </a:tabLst>
            </a:pPr>
            <a:endParaRPr lang="en-US" sz="2400" b="1">
              <a:solidFill>
                <a:srgbClr val="CC3300"/>
              </a:solidFill>
            </a:endParaRPr>
          </a:p>
          <a:p>
            <a:pPr marL="342900" indent="-342900">
              <a:spcBef>
                <a:spcPct val="20000"/>
              </a:spcBef>
              <a:tabLst>
                <a:tab pos="1828800" algn="l"/>
              </a:tabLst>
            </a:pPr>
            <a:r>
              <a:rPr lang="en-US" sz="2400" b="1">
                <a:solidFill>
                  <a:srgbClr val="CC3300"/>
                </a:solidFill>
              </a:rPr>
              <a:t>60%	40%</a:t>
            </a:r>
          </a:p>
          <a:p>
            <a:pPr marL="342900" indent="-342900">
              <a:spcBef>
                <a:spcPct val="20000"/>
              </a:spcBef>
              <a:tabLst>
                <a:tab pos="1828800" algn="l"/>
              </a:tabLst>
            </a:pPr>
            <a:endParaRPr lang="en-US" sz="2400" b="1">
              <a:solidFill>
                <a:srgbClr val="CC3300"/>
              </a:solidFill>
            </a:endParaRPr>
          </a:p>
          <a:p>
            <a:pPr marL="342900" indent="-342900">
              <a:spcBef>
                <a:spcPct val="20000"/>
              </a:spcBef>
              <a:tabLst>
                <a:tab pos="1828800" algn="l"/>
              </a:tabLst>
            </a:pPr>
            <a:r>
              <a:rPr lang="en-US" sz="2400" b="1">
                <a:solidFill>
                  <a:srgbClr val="CC3300"/>
                </a:solidFill>
              </a:rPr>
              <a:t>40%	60%</a:t>
            </a:r>
          </a:p>
          <a:p>
            <a:pPr marL="342900" indent="-342900">
              <a:spcBef>
                <a:spcPct val="20000"/>
              </a:spcBef>
              <a:tabLst>
                <a:tab pos="1828800" algn="l"/>
              </a:tabLst>
            </a:pPr>
            <a:endParaRPr lang="en-US" sz="2400" b="1">
              <a:solidFill>
                <a:srgbClr val="CC3300"/>
              </a:solidFill>
            </a:endParaRPr>
          </a:p>
          <a:p>
            <a:pPr marL="342900" indent="-342900">
              <a:spcBef>
                <a:spcPct val="20000"/>
              </a:spcBef>
              <a:tabLst>
                <a:tab pos="1828800" algn="l"/>
              </a:tabLst>
            </a:pPr>
            <a:r>
              <a:rPr lang="en-US" sz="2400" b="1">
                <a:solidFill>
                  <a:srgbClr val="CC3300"/>
                </a:solidFill>
              </a:rPr>
              <a:t>20%	80%</a:t>
            </a:r>
            <a:endParaRPr lang="en-US" sz="2400">
              <a:solidFill>
                <a:srgbClr val="CC3300"/>
              </a:solidFill>
            </a:endParaRPr>
          </a:p>
          <a:p>
            <a:pPr marL="342900" indent="-342900" eaLnBrk="0" hangingPunct="0">
              <a:spcBef>
                <a:spcPct val="20000"/>
              </a:spcBef>
              <a:buSzPct val="80000"/>
              <a:buFont typeface="Wingdings" pitchFamily="2" charset="2"/>
              <a:buNone/>
              <a:tabLst>
                <a:tab pos="1828800" algn="l"/>
              </a:tabLst>
            </a:pPr>
            <a:r>
              <a:rPr lang="en-US" sz="2400">
                <a:solidFill>
                  <a:schemeClr val="accent2"/>
                </a:solidFill>
              </a:rPr>
              <a:t>		</a:t>
            </a:r>
          </a:p>
        </p:txBody>
      </p:sp>
      <p:sp>
        <p:nvSpPr>
          <p:cNvPr id="103428" name="Line 5"/>
          <p:cNvSpPr>
            <a:spLocks noChangeShapeType="1"/>
          </p:cNvSpPr>
          <p:nvPr/>
        </p:nvSpPr>
        <p:spPr bwMode="auto">
          <a:xfrm>
            <a:off x="533400" y="1828800"/>
            <a:ext cx="7391400" cy="0"/>
          </a:xfrm>
          <a:prstGeom prst="line">
            <a:avLst/>
          </a:prstGeom>
          <a:noFill/>
          <a:ln w="9525">
            <a:solidFill>
              <a:schemeClr val="tx1"/>
            </a:solidFill>
            <a:round/>
            <a:headEnd/>
            <a:tailEnd/>
          </a:ln>
        </p:spPr>
        <p:txBody>
          <a:bodyPr/>
          <a:lstStyle/>
          <a:p>
            <a:endParaRPr lang="en-US"/>
          </a:p>
        </p:txBody>
      </p:sp>
      <p:sp>
        <p:nvSpPr>
          <p:cNvPr id="6" name="Title 5"/>
          <p:cNvSpPr>
            <a:spLocks noGrp="1"/>
          </p:cNvSpPr>
          <p:nvPr>
            <p:ph type="title"/>
          </p:nvPr>
        </p:nvSpPr>
        <p:spPr/>
        <p:txBody>
          <a:bodyPr/>
          <a:lstStyle/>
          <a:p>
            <a:pPr>
              <a:defRPr/>
            </a:pPr>
            <a:r>
              <a:rPr lang="en-US" dirty="0" smtClean="0"/>
              <a:t>Survey of Job Descriptions</a:t>
            </a:r>
            <a:endParaRPr lang="en-US" dirty="0"/>
          </a:p>
        </p:txBody>
      </p:sp>
      <p:sp>
        <p:nvSpPr>
          <p:cNvPr id="7" name="Text Box 5"/>
          <p:cNvSpPr txBox="1">
            <a:spLocks noChangeArrowheads="1"/>
          </p:cNvSpPr>
          <p:nvPr/>
        </p:nvSpPr>
        <p:spPr bwMode="auto">
          <a:xfrm>
            <a:off x="457200" y="5760243"/>
            <a:ext cx="8382000" cy="366713"/>
          </a:xfrm>
          <a:prstGeom prst="rect">
            <a:avLst/>
          </a:prstGeom>
          <a:noFill/>
          <a:ln w="9525">
            <a:noFill/>
            <a:miter lim="800000"/>
            <a:headEnd/>
            <a:tailEnd/>
          </a:ln>
          <a:effectLst/>
        </p:spPr>
        <p:txBody>
          <a:bodyPr>
            <a:spAutoFit/>
          </a:bodyPr>
          <a:lstStyle/>
          <a:p>
            <a:pPr algn="r" eaLnBrk="0" hangingPunct="0"/>
            <a:r>
              <a:rPr lang="en-US" dirty="0"/>
              <a:t>*IQ </a:t>
            </a:r>
            <a:r>
              <a:rPr lang="en-US" u="sng" dirty="0"/>
              <a:t>requirements</a:t>
            </a:r>
            <a:r>
              <a:rPr lang="en-US" dirty="0"/>
              <a:t> increased for positions higher in the organizational structure.</a:t>
            </a:r>
          </a:p>
        </p:txBody>
      </p:sp>
    </p:spTree>
    <p:extLst>
      <p:ext uri="{BB962C8B-B14F-4D97-AF65-F5344CB8AC3E}">
        <p14:creationId xmlns:p14="http://schemas.microsoft.com/office/powerpoint/2010/main" val="9606000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457200" y="1905000"/>
            <a:ext cx="8229600" cy="4648200"/>
          </a:xfrm>
          <a:prstGeom prst="rect">
            <a:avLst/>
          </a:prstGeom>
          <a:noFill/>
          <a:ln w="9525">
            <a:noFill/>
            <a:miter lim="800000"/>
            <a:headEnd/>
            <a:tailEnd/>
          </a:ln>
        </p:spPr>
        <p:txBody>
          <a:bodyPr/>
          <a:lstStyle/>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3200"/>
              <a:t>	</a:t>
            </a:r>
            <a:r>
              <a:rPr lang="en-US" sz="3200" u="sng"/>
              <a:t>IQ</a:t>
            </a:r>
            <a:r>
              <a:rPr lang="en-US" sz="3200"/>
              <a:t>	</a:t>
            </a:r>
            <a:r>
              <a:rPr lang="en-US" sz="3200" u="sng"/>
              <a:t>IQ/EQ</a:t>
            </a:r>
            <a:r>
              <a:rPr lang="en-US" sz="3200"/>
              <a:t>	</a:t>
            </a:r>
            <a:r>
              <a:rPr lang="en-US" sz="3200" u="sng"/>
              <a:t>EQ</a:t>
            </a:r>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3200" b="1">
                <a:solidFill>
                  <a:srgbClr val="CC3300"/>
                </a:solidFill>
              </a:rPr>
              <a:t>	</a:t>
            </a:r>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3200"/>
              <a:t>	</a:t>
            </a:r>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2800"/>
              <a:t>IQ – Need cognitive skills or competencies to address challenge.</a:t>
            </a:r>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endParaRPr lang="en-US" sz="2800"/>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2800"/>
              <a:t>EQ – Need emotional skills or competencies to address challenge.</a:t>
            </a:r>
          </a:p>
        </p:txBody>
      </p:sp>
      <p:sp>
        <p:nvSpPr>
          <p:cNvPr id="4" name="Title 3"/>
          <p:cNvSpPr>
            <a:spLocks noGrp="1"/>
          </p:cNvSpPr>
          <p:nvPr>
            <p:ph type="title"/>
          </p:nvPr>
        </p:nvSpPr>
        <p:spPr/>
        <p:txBody>
          <a:bodyPr/>
          <a:lstStyle/>
          <a:p>
            <a:pPr>
              <a:defRPr/>
            </a:pPr>
            <a:r>
              <a:rPr lang="en-US" sz="3200" dirty="0" smtClean="0"/>
              <a:t>Survey of Attendees’ Responses to Question of “Job Challenges”</a:t>
            </a:r>
            <a:endParaRPr lang="en-US" sz="3200" dirty="0"/>
          </a:p>
        </p:txBody>
      </p:sp>
    </p:spTree>
    <p:extLst>
      <p:ext uri="{BB962C8B-B14F-4D97-AF65-F5344CB8AC3E}">
        <p14:creationId xmlns:p14="http://schemas.microsoft.com/office/powerpoint/2010/main" val="14580287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ChangeArrowheads="1"/>
          </p:cNvSpPr>
          <p:nvPr/>
        </p:nvSpPr>
        <p:spPr bwMode="auto">
          <a:xfrm>
            <a:off x="457200" y="1905000"/>
            <a:ext cx="8229600" cy="4648200"/>
          </a:xfrm>
          <a:prstGeom prst="rect">
            <a:avLst/>
          </a:prstGeom>
          <a:noFill/>
          <a:ln w="9525">
            <a:noFill/>
            <a:miter lim="800000"/>
            <a:headEnd/>
            <a:tailEnd/>
          </a:ln>
        </p:spPr>
        <p:txBody>
          <a:bodyPr/>
          <a:lstStyle/>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3200" dirty="0"/>
              <a:t>	</a:t>
            </a:r>
            <a:r>
              <a:rPr lang="en-US" sz="3200" u="sng" dirty="0"/>
              <a:t>IQ</a:t>
            </a:r>
            <a:r>
              <a:rPr lang="en-US" sz="3200" dirty="0"/>
              <a:t>	</a:t>
            </a:r>
            <a:r>
              <a:rPr lang="en-US" sz="3200" u="sng" dirty="0"/>
              <a:t>IQ/EQ</a:t>
            </a:r>
            <a:r>
              <a:rPr lang="en-US" sz="3200" dirty="0"/>
              <a:t>	</a:t>
            </a:r>
            <a:r>
              <a:rPr lang="en-US" sz="3200" u="sng" dirty="0"/>
              <a:t>EQ</a:t>
            </a:r>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3200" b="1" dirty="0">
                <a:solidFill>
                  <a:srgbClr val="CC3300"/>
                </a:solidFill>
              </a:rPr>
              <a:t>	53	   28	 53</a:t>
            </a:r>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3200" dirty="0"/>
              <a:t>	</a:t>
            </a:r>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2800" dirty="0"/>
              <a:t>IQ – Need cognitive skills or competencies to address challenge.</a:t>
            </a:r>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endParaRPr lang="en-US" sz="2800" dirty="0"/>
          </a:p>
          <a:p>
            <a:pPr marL="342900" indent="-342900" eaLnBrk="0" hangingPunct="0">
              <a:lnSpc>
                <a:spcPct val="90000"/>
              </a:lnSpc>
              <a:spcBef>
                <a:spcPct val="20000"/>
              </a:spcBef>
              <a:buSzPct val="80000"/>
              <a:buFont typeface="Wingdings" pitchFamily="2" charset="2"/>
              <a:buNone/>
              <a:tabLst>
                <a:tab pos="400050" algn="l"/>
                <a:tab pos="3257550" algn="l"/>
                <a:tab pos="6400800" algn="l"/>
              </a:tabLst>
            </a:pPr>
            <a:r>
              <a:rPr lang="en-US" sz="2800" dirty="0"/>
              <a:t>EQ – Need emotional skills or competencies to address challenge.</a:t>
            </a:r>
          </a:p>
        </p:txBody>
      </p:sp>
      <p:sp>
        <p:nvSpPr>
          <p:cNvPr id="4" name="Title 3"/>
          <p:cNvSpPr>
            <a:spLocks noGrp="1"/>
          </p:cNvSpPr>
          <p:nvPr>
            <p:ph type="title"/>
          </p:nvPr>
        </p:nvSpPr>
        <p:spPr/>
        <p:txBody>
          <a:bodyPr/>
          <a:lstStyle/>
          <a:p>
            <a:pPr>
              <a:defRPr/>
            </a:pPr>
            <a:r>
              <a:rPr lang="en-US" sz="3200" dirty="0" smtClean="0"/>
              <a:t>Survey of Attendees’ Responses to Question of “Job Challenges”</a:t>
            </a:r>
            <a:endParaRPr lang="en-US" sz="3200" dirty="0"/>
          </a:p>
        </p:txBody>
      </p:sp>
    </p:spTree>
    <p:extLst>
      <p:ext uri="{BB962C8B-B14F-4D97-AF65-F5344CB8AC3E}">
        <p14:creationId xmlns:p14="http://schemas.microsoft.com/office/powerpoint/2010/main" val="2162145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TotalTime>
  <Words>6265</Words>
  <Application>Microsoft Office PowerPoint</Application>
  <PresentationFormat>On-screen Show (4:3)</PresentationFormat>
  <Paragraphs>1528</Paragraphs>
  <Slides>139</Slides>
  <Notes>128</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Custom Design</vt:lpstr>
      <vt:lpstr>Balanced Leadership:  The Role of Behavior Styles and Emotional Intelligence</vt:lpstr>
      <vt:lpstr>Introductions</vt:lpstr>
      <vt:lpstr>Exercise: Let’s Discover Something About Ourselves…</vt:lpstr>
      <vt:lpstr>Your Behavior Style Profile</vt:lpstr>
      <vt:lpstr>Creating Your Profile</vt:lpstr>
      <vt:lpstr>PowerPoint Presentation</vt:lpstr>
      <vt:lpstr>Tasks vs. People</vt:lpstr>
      <vt:lpstr>Process vs. Expediency</vt:lpstr>
      <vt:lpstr>PowerPoint Presentation</vt:lpstr>
      <vt:lpstr>PowerPoint Presentation</vt:lpstr>
      <vt:lpstr>PowerPoint Presentation</vt:lpstr>
      <vt:lpstr>Discussion</vt:lpstr>
      <vt:lpstr>Analyzers</vt:lpstr>
      <vt:lpstr>Positives and Negatives per Style</vt:lpstr>
      <vt:lpstr>Stabilizers </vt:lpstr>
      <vt:lpstr>Positives and Negatives per Style</vt:lpstr>
      <vt:lpstr>Short Break</vt:lpstr>
      <vt:lpstr>Controllers</vt:lpstr>
      <vt:lpstr>Positives and Negatives per Style</vt:lpstr>
      <vt:lpstr>Persuaders </vt:lpstr>
      <vt:lpstr>Positives and Negatives per Style</vt:lpstr>
      <vt:lpstr>Positives and Negatives per Style</vt:lpstr>
      <vt:lpstr>Potentially Toxic Relationships</vt:lpstr>
      <vt:lpstr>Potentially Compatible Relationships</vt:lpstr>
      <vt:lpstr>Five Types of Team Members</vt:lpstr>
      <vt:lpstr>Parent / Adult / Child Relationships</vt:lpstr>
      <vt:lpstr>Intent  vs. Impact</vt:lpstr>
      <vt:lpstr>PowerPoint Presentation</vt:lpstr>
      <vt:lpstr>PowerPoint Presentation</vt:lpstr>
      <vt:lpstr>Small Group Exercise</vt:lpstr>
      <vt:lpstr>Observable Behaviors</vt:lpstr>
      <vt:lpstr>Analyzers in Teams…</vt:lpstr>
      <vt:lpstr>Stabilizers in Teams…</vt:lpstr>
      <vt:lpstr>Controllers in Teams…</vt:lpstr>
      <vt:lpstr>Persuaders in Teams…</vt:lpstr>
      <vt:lpstr>Discussion</vt:lpstr>
      <vt:lpstr>So Communication is…</vt:lpstr>
      <vt:lpstr>How We Communicate</vt:lpstr>
      <vt:lpstr>With Analyzers…</vt:lpstr>
      <vt:lpstr>With Stabilizers…</vt:lpstr>
      <vt:lpstr>With Controllers…</vt:lpstr>
      <vt:lpstr>With Persuaders…</vt:lpstr>
      <vt:lpstr>Discussion</vt:lpstr>
      <vt:lpstr>Take Home Exercise:  As Others See Me</vt:lpstr>
      <vt:lpstr>Basic Principles of Communication</vt:lpstr>
      <vt:lpstr>Communicating Through Filters</vt:lpstr>
      <vt:lpstr>Effective Communicators…</vt:lpstr>
      <vt:lpstr>Philosophy of a Good Communicator</vt:lpstr>
      <vt:lpstr>Effective Communication Techniques</vt:lpstr>
      <vt:lpstr>Familiar?</vt:lpstr>
      <vt:lpstr>Communication in Summary</vt:lpstr>
      <vt:lpstr>Additional Reference Material</vt:lpstr>
      <vt:lpstr>Three Kinds Of Listening</vt:lpstr>
      <vt:lpstr>Active Listening: What’s Involved</vt:lpstr>
      <vt:lpstr>Active Listening: The Bottom Line</vt:lpstr>
      <vt:lpstr>Constructive Feedback</vt:lpstr>
      <vt:lpstr>Giving Constructive Feedback</vt:lpstr>
      <vt:lpstr>Giving Constructive Feedback</vt:lpstr>
      <vt:lpstr>Example: Giving Constructive Feedback</vt:lpstr>
      <vt:lpstr>PowerPoint Presentation</vt:lpstr>
      <vt:lpstr>Behavior Styles: Trust</vt:lpstr>
      <vt:lpstr>Behavior Styles: Respect</vt:lpstr>
      <vt:lpstr>The Trust Continuum</vt:lpstr>
      <vt:lpstr>The Respect Continuum</vt:lpstr>
      <vt:lpstr>Trust and Respect</vt:lpstr>
      <vt:lpstr>Impact of Tension on Behavior</vt:lpstr>
      <vt:lpstr>Two Variables</vt:lpstr>
      <vt:lpstr>EXERCISE:  Situational Responses</vt:lpstr>
      <vt:lpstr>Tension – Reaction Behavior</vt:lpstr>
      <vt:lpstr>Initial Reactions to Tension &amp; Stress</vt:lpstr>
      <vt:lpstr>Continual Need Deprivation</vt:lpstr>
      <vt:lpstr>Personal Values</vt:lpstr>
      <vt:lpstr>Exercise: The Impact of Values</vt:lpstr>
      <vt:lpstr>Style Flex</vt:lpstr>
      <vt:lpstr>Goals of Style Flex</vt:lpstr>
      <vt:lpstr>Why Increase Flexibility?</vt:lpstr>
      <vt:lpstr>STAGES of learning</vt:lpstr>
      <vt:lpstr>When and How Do We Learn?</vt:lpstr>
      <vt:lpstr>Food for Thought</vt:lpstr>
      <vt:lpstr>Suggested Reading: Behavior Styles</vt:lpstr>
      <vt:lpstr>Short Break</vt:lpstr>
      <vt:lpstr>Balanced Leadership: The Role of  Emotional Intelligence</vt:lpstr>
      <vt:lpstr>Emotional Intelligence </vt:lpstr>
      <vt:lpstr>Making the Case for  Emotional Intelligence</vt:lpstr>
      <vt:lpstr>I.Q. (Intelligence Quotient)</vt:lpstr>
      <vt:lpstr>Descriptions</vt:lpstr>
      <vt:lpstr>What Then Is EI?</vt:lpstr>
      <vt:lpstr>Another View</vt:lpstr>
      <vt:lpstr>Descriptions</vt:lpstr>
      <vt:lpstr>Two Different Kinds of Intelligence</vt:lpstr>
      <vt:lpstr>Research Findings</vt:lpstr>
      <vt:lpstr>Gender Differences?</vt:lpstr>
      <vt:lpstr>Further Research</vt:lpstr>
      <vt:lpstr>The Three Layers of the Brain</vt:lpstr>
      <vt:lpstr>The Three Layers of the Brain</vt:lpstr>
      <vt:lpstr>Survey of Job Descriptions</vt:lpstr>
      <vt:lpstr>Survey of Job Descriptions</vt:lpstr>
      <vt:lpstr>Survey of Attendees’ Responses to Question of “Job Challenges”</vt:lpstr>
      <vt:lpstr>Survey of Attendees’ Responses to Question of “Job Challenges”</vt:lpstr>
      <vt:lpstr>The Case for Emotional Intelligence</vt:lpstr>
      <vt:lpstr>The Case for Emotional Intelligence</vt:lpstr>
      <vt:lpstr>The Case for Emotional Intelligence</vt:lpstr>
      <vt:lpstr>The Emotional Competence Framework</vt:lpstr>
      <vt:lpstr>The Components of EI</vt:lpstr>
      <vt:lpstr>Emotional Intelligence Model</vt:lpstr>
      <vt:lpstr>Individual Engagement Model</vt:lpstr>
      <vt:lpstr>Personal Competence</vt:lpstr>
      <vt:lpstr>Personal Competence</vt:lpstr>
      <vt:lpstr>Individual Engagement Model</vt:lpstr>
      <vt:lpstr>Social Competence</vt:lpstr>
      <vt:lpstr>Social Competence</vt:lpstr>
      <vt:lpstr>Assessing Individual Competencies</vt:lpstr>
      <vt:lpstr>Four Domains of Emotional Intelligence</vt:lpstr>
      <vt:lpstr>PowerPoint Presentation</vt:lpstr>
      <vt:lpstr>Four Domains of Emotional Intelligence</vt:lpstr>
      <vt:lpstr>POWER BASE</vt:lpstr>
      <vt:lpstr>Four Domains of Emotional Intelligence</vt:lpstr>
      <vt:lpstr>The Good and The Bad Exercise</vt:lpstr>
      <vt:lpstr>Great Leaders Move Us</vt:lpstr>
      <vt:lpstr>Exercise</vt:lpstr>
      <vt:lpstr>The Good - Descriptions</vt:lpstr>
      <vt:lpstr>The Bad - Descriptions</vt:lpstr>
      <vt:lpstr>The Good - Feelings</vt:lpstr>
      <vt:lpstr>The Bad - Feelings</vt:lpstr>
      <vt:lpstr>Emotionally Intelligent Leaders Flex Their Leadership Style</vt:lpstr>
      <vt:lpstr>Developing Your  Emotional Intelligence</vt:lpstr>
      <vt:lpstr>Understanding the Applicability of EI</vt:lpstr>
      <vt:lpstr>How About Some More EI Stuff?</vt:lpstr>
      <vt:lpstr>Some More About the Brain…</vt:lpstr>
      <vt:lpstr>Who Sets Our Tone?</vt:lpstr>
      <vt:lpstr>We Do Have Choices,  But it Certainly Takes Some Work.</vt:lpstr>
      <vt:lpstr>Effective Leadership: Learning Moments</vt:lpstr>
      <vt:lpstr>Effective Leadership: Learning Moments</vt:lpstr>
      <vt:lpstr>The                                Experience</vt:lpstr>
      <vt:lpstr>Discussion </vt:lpstr>
      <vt:lpstr>Intelligence</vt:lpstr>
      <vt:lpstr>Suggested Readings: Emotional Intelligence</vt:lpstr>
      <vt:lpstr>More Suggested Reading</vt:lpstr>
      <vt:lpstr>Balanced Leadership:  The Role of Behavior Styles and Emotional Intelligence</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LCC</cp:lastModifiedBy>
  <cp:revision>24</cp:revision>
  <dcterms:created xsi:type="dcterms:W3CDTF">2012-08-20T22:08:20Z</dcterms:created>
  <dcterms:modified xsi:type="dcterms:W3CDTF">2012-10-02T20:47:14Z</dcterms:modified>
</cp:coreProperties>
</file>