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41"/>
  </p:notesMasterIdLst>
  <p:handoutMasterIdLst>
    <p:handoutMasterId r:id="rId42"/>
  </p:handoutMasterIdLst>
  <p:sldIdLst>
    <p:sldId id="256" r:id="rId2"/>
    <p:sldId id="257" r:id="rId3"/>
    <p:sldId id="293" r:id="rId4"/>
    <p:sldId id="258" r:id="rId5"/>
    <p:sldId id="292" r:id="rId6"/>
    <p:sldId id="296" r:id="rId7"/>
    <p:sldId id="259" r:id="rId8"/>
    <p:sldId id="294" r:id="rId9"/>
    <p:sldId id="295" r:id="rId10"/>
    <p:sldId id="261" r:id="rId11"/>
    <p:sldId id="262" r:id="rId12"/>
    <p:sldId id="263" r:id="rId13"/>
    <p:sldId id="264" r:id="rId14"/>
    <p:sldId id="265" r:id="rId15"/>
    <p:sldId id="267" r:id="rId16"/>
    <p:sldId id="268" r:id="rId17"/>
    <p:sldId id="260" r:id="rId18"/>
    <p:sldId id="266" r:id="rId19"/>
    <p:sldId id="269" r:id="rId20"/>
    <p:sldId id="270" r:id="rId21"/>
    <p:sldId id="271" r:id="rId22"/>
    <p:sldId id="272" r:id="rId23"/>
    <p:sldId id="273" r:id="rId24"/>
    <p:sldId id="274" r:id="rId25"/>
    <p:sldId id="275" r:id="rId26"/>
    <p:sldId id="276" r:id="rId27"/>
    <p:sldId id="277" r:id="rId28"/>
    <p:sldId id="291" r:id="rId29"/>
    <p:sldId id="278" r:id="rId30"/>
    <p:sldId id="279" r:id="rId31"/>
    <p:sldId id="280" r:id="rId32"/>
    <p:sldId id="281" r:id="rId33"/>
    <p:sldId id="282" r:id="rId34"/>
    <p:sldId id="283" r:id="rId35"/>
    <p:sldId id="284" r:id="rId36"/>
    <p:sldId id="285" r:id="rId37"/>
    <p:sldId id="298" r:id="rId38"/>
    <p:sldId id="297" r:id="rId39"/>
    <p:sldId id="286"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A28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p:restoredLeft sz="15620"/>
    <p:restoredTop sz="67033" autoAdjust="0"/>
  </p:normalViewPr>
  <p:slideViewPr>
    <p:cSldViewPr>
      <p:cViewPr>
        <p:scale>
          <a:sx n="70" d="100"/>
          <a:sy n="70" d="100"/>
        </p:scale>
        <p:origin x="-1836" y="60"/>
      </p:cViewPr>
      <p:guideLst>
        <p:guide orient="horz" pos="2160"/>
        <p:guide pos="2880"/>
      </p:guideLst>
    </p:cSldViewPr>
  </p:slideViewPr>
  <p:notesTextViewPr>
    <p:cViewPr>
      <p:scale>
        <a:sx n="1" d="1"/>
        <a:sy n="1" d="1"/>
      </p:scale>
      <p:origin x="0" y="0"/>
    </p:cViewPr>
  </p:notesTextViewPr>
  <p:sorterViewPr>
    <p:cViewPr>
      <p:scale>
        <a:sx n="100" d="100"/>
        <a:sy n="100" d="100"/>
      </p:scale>
      <p:origin x="0" y="6216"/>
    </p:cViewPr>
  </p:sorterViewPr>
  <p:notesViewPr>
    <p:cSldViewPr>
      <p:cViewPr varScale="1">
        <p:scale>
          <a:sx n="77" d="100"/>
          <a:sy n="77" d="100"/>
        </p:scale>
        <p:origin x="-2556"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A897F6F-EA93-41A6-B116-0D243AC7BFF6}" type="datetimeFigureOut">
              <a:rPr lang="en-US" smtClean="0"/>
              <a:t>10/31/2012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1EDA333-9329-4AF7-9BE3-4CB9A8FB3B03}" type="slidenum">
              <a:rPr lang="en-US" smtClean="0"/>
              <a:t>‹#›</a:t>
            </a:fld>
            <a:endParaRPr lang="en-US"/>
          </a:p>
        </p:txBody>
      </p:sp>
    </p:spTree>
    <p:extLst>
      <p:ext uri="{BB962C8B-B14F-4D97-AF65-F5344CB8AC3E}">
        <p14:creationId xmlns:p14="http://schemas.microsoft.com/office/powerpoint/2010/main" val="353337211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8A008DC-3214-4A46-8A7C-D894E6615F3C}" type="datetimeFigureOut">
              <a:rPr lang="en-US" smtClean="0"/>
              <a:t>10/31/2012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F7BC118-E7D4-0F49-B5C0-0D652F35EF6F}" type="slidenum">
              <a:rPr lang="en-US" smtClean="0"/>
              <a:t>‹#›</a:t>
            </a:fld>
            <a:endParaRPr lang="en-US"/>
          </a:p>
        </p:txBody>
      </p:sp>
    </p:spTree>
    <p:extLst>
      <p:ext uri="{BB962C8B-B14F-4D97-AF65-F5344CB8AC3E}">
        <p14:creationId xmlns:p14="http://schemas.microsoft.com/office/powerpoint/2010/main" val="1547857336"/>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Paper developed in an effort to motivate</a:t>
            </a:r>
            <a:r>
              <a:rPr lang="en-US" baseline="0" dirty="0" smtClean="0"/>
              <a:t> and continue discussion as it evolves and we begin to identify “best practices”</a:t>
            </a:r>
          </a:p>
          <a:p>
            <a:endParaRPr lang="en-US" baseline="0" dirty="0" smtClean="0"/>
          </a:p>
          <a:p>
            <a:r>
              <a:rPr lang="en-US" baseline="0" dirty="0" smtClean="0"/>
              <a:t>A moving target: </a:t>
            </a:r>
          </a:p>
          <a:p>
            <a:pPr marL="171450" indent="-171450">
              <a:buFontTx/>
              <a:buChar char="-"/>
            </a:pPr>
            <a:r>
              <a:rPr lang="en-US" baseline="0" dirty="0" smtClean="0"/>
              <a:t>Evolution of agency requirements, critical issues related to all things data and how institutions are responding to those concerns </a:t>
            </a:r>
          </a:p>
          <a:p>
            <a:pPr marL="171450" indent="-171450">
              <a:buFontTx/>
              <a:buChar char="-"/>
            </a:pPr>
            <a:endParaRPr lang="en-US" baseline="0" dirty="0" smtClean="0"/>
          </a:p>
          <a:p>
            <a:pPr marL="171450" indent="-171450">
              <a:buFontTx/>
              <a:buChar char="-"/>
            </a:pPr>
            <a:r>
              <a:rPr lang="en-US" baseline="0" dirty="0" smtClean="0"/>
              <a:t>Ultimately a goal is to expand both the knowledge base and the campus community support for quality long-term management of the institution’s research data.  </a:t>
            </a:r>
          </a:p>
          <a:p>
            <a:pPr marL="171450" indent="-171450">
              <a:buFontTx/>
              <a:buChar char="-"/>
            </a:pPr>
            <a:endParaRPr lang="en-US" baseline="0" dirty="0" smtClean="0"/>
          </a:p>
          <a:p>
            <a:pPr marL="171450" indent="-171450">
              <a:buFontTx/>
              <a:buChar char="-"/>
            </a:pPr>
            <a:r>
              <a:rPr lang="en-US" dirty="0" smtClean="0"/>
              <a:t>Difficult to extract components</a:t>
            </a:r>
            <a:r>
              <a:rPr lang="en-US" baseline="0" dirty="0" smtClean="0"/>
              <a:t> specific to only a DMP service: so many related processes and products that overlap within the DMP service bubble.</a:t>
            </a:r>
          </a:p>
          <a:p>
            <a:pPr marL="628650" lvl="1" indent="-171450">
              <a:buFontTx/>
              <a:buChar char="-"/>
            </a:pPr>
            <a:r>
              <a:rPr lang="en-US" baseline="0" dirty="0" smtClean="0"/>
              <a:t> thus, includes elements of tangential elements critical to those departments most closely involved in these processes – (i.e. specific to library and IT services: what are the impacts on these services that will be the result of research activity?</a:t>
            </a:r>
          </a:p>
          <a:p>
            <a:pPr marL="628650" lvl="1" indent="-171450">
              <a:buFontTx/>
              <a:buChar char="-"/>
            </a:pPr>
            <a:endParaRPr lang="en-US" baseline="0" dirty="0" smtClean="0"/>
          </a:p>
          <a:p>
            <a:pPr marL="628650" lvl="1" indent="-171450">
              <a:buFontTx/>
              <a:buChar char="-"/>
            </a:pPr>
            <a:endParaRPr lang="en-US" baseline="0" dirty="0" smtClean="0"/>
          </a:p>
          <a:p>
            <a:pPr marL="171450" indent="-171450">
              <a:buFontTx/>
              <a:buChar char="-"/>
            </a:pPr>
            <a:endParaRPr lang="en-US" baseline="0" dirty="0" smtClean="0"/>
          </a:p>
          <a:p>
            <a:pPr marL="171450" indent="-171450">
              <a:buFontTx/>
              <a:buChar char="-"/>
            </a:pPr>
            <a:endParaRPr lang="en-US" dirty="0"/>
          </a:p>
        </p:txBody>
      </p:sp>
      <p:sp>
        <p:nvSpPr>
          <p:cNvPr id="4" name="Slide Number Placeholder 3"/>
          <p:cNvSpPr>
            <a:spLocks noGrp="1"/>
          </p:cNvSpPr>
          <p:nvPr>
            <p:ph type="sldNum" sz="quarter" idx="10"/>
          </p:nvPr>
        </p:nvSpPr>
        <p:spPr/>
        <p:txBody>
          <a:bodyPr/>
          <a:lstStyle/>
          <a:p>
            <a:fld id="{2F7BC118-E7D4-0F49-B5C0-0D652F35EF6F}" type="slidenum">
              <a:rPr lang="en-US" smtClean="0"/>
              <a:t>8</a:t>
            </a:fld>
            <a:endParaRPr lang="en-US"/>
          </a:p>
        </p:txBody>
      </p:sp>
    </p:spTree>
    <p:extLst>
      <p:ext uri="{BB962C8B-B14F-4D97-AF65-F5344CB8AC3E}">
        <p14:creationId xmlns:p14="http://schemas.microsoft.com/office/powerpoint/2010/main" val="8588654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Types</a:t>
            </a:r>
            <a:r>
              <a:rPr lang="en-US" baseline="0" dirty="0" smtClean="0"/>
              <a:t> of Data: </a:t>
            </a:r>
          </a:p>
          <a:p>
            <a:pPr marL="171450" indent="-171450">
              <a:buFontTx/>
              <a:buChar char="-"/>
            </a:pPr>
            <a:r>
              <a:rPr lang="en-US" baseline="0" dirty="0" smtClean="0"/>
              <a:t>Recommended that DMPs include a description of data types and how the data is created and/or captured</a:t>
            </a:r>
          </a:p>
          <a:p>
            <a:pPr marL="171450" indent="-171450">
              <a:buFontTx/>
              <a:buChar char="-"/>
            </a:pPr>
            <a:endParaRPr lang="en-US" baseline="0" dirty="0" smtClean="0"/>
          </a:p>
          <a:p>
            <a:pPr marL="0" indent="0">
              <a:buFontTx/>
              <a:buNone/>
            </a:pPr>
            <a:r>
              <a:rPr lang="en-US" baseline="0" dirty="0" smtClean="0"/>
              <a:t>Standards:</a:t>
            </a:r>
          </a:p>
          <a:p>
            <a:pPr marL="171450" indent="-171450">
              <a:buFontTx/>
              <a:buChar char="-"/>
            </a:pPr>
            <a:r>
              <a:rPr lang="en-US" baseline="0" dirty="0" smtClean="0"/>
              <a:t>Identify file formats, including descriptions of contextual details dictating metadata to be associated.</a:t>
            </a:r>
          </a:p>
          <a:p>
            <a:pPr marL="171450" indent="-171450">
              <a:buFontTx/>
              <a:buChar char="-"/>
            </a:pPr>
            <a:r>
              <a:rPr lang="en-US" baseline="0" dirty="0" smtClean="0"/>
              <a:t>Ultimately – the goal is for data formats to be interoperable, mobile, and available for updating to ensure accessibility throughout its lifetime</a:t>
            </a:r>
          </a:p>
          <a:p>
            <a:pPr marL="171450" indent="-171450">
              <a:buFontTx/>
              <a:buChar char="-"/>
            </a:pPr>
            <a:endParaRPr lang="en-US" baseline="0" dirty="0" smtClean="0"/>
          </a:p>
          <a:p>
            <a:pPr marL="0" indent="0">
              <a:buFontTx/>
              <a:buNone/>
            </a:pPr>
            <a:r>
              <a:rPr lang="en-US" baseline="0" dirty="0" smtClean="0"/>
              <a:t>Project Storage: </a:t>
            </a:r>
          </a:p>
          <a:p>
            <a:pPr marL="171450" indent="-171450">
              <a:buFontTx/>
              <a:buChar char="-"/>
            </a:pPr>
            <a:r>
              <a:rPr lang="en-US" baseline="0" dirty="0" smtClean="0"/>
              <a:t>Project storage preparation and location of data</a:t>
            </a:r>
          </a:p>
          <a:p>
            <a:pPr marL="171450" indent="-171450">
              <a:buFontTx/>
              <a:buChar char="-"/>
            </a:pPr>
            <a:r>
              <a:rPr lang="en-US" baseline="0" dirty="0" smtClean="0"/>
              <a:t>Describe potential use of repositories and data centers</a:t>
            </a:r>
          </a:p>
          <a:p>
            <a:pPr marL="171450" indent="-171450">
              <a:buFontTx/>
              <a:buChar char="-"/>
            </a:pPr>
            <a:r>
              <a:rPr lang="en-US" baseline="0" dirty="0" smtClean="0"/>
              <a:t>Any specific instructions that prepare the data for preservation and sharing (i.e. data-cleaning, de-identification related of subject data)</a:t>
            </a:r>
          </a:p>
          <a:p>
            <a:pPr marL="171450" indent="-171450">
              <a:buFontTx/>
              <a:buChar char="-"/>
            </a:pPr>
            <a:endParaRPr lang="en-US" baseline="0" dirty="0" smtClean="0"/>
          </a:p>
          <a:p>
            <a:pPr marL="0" indent="0">
              <a:buFontTx/>
              <a:buNone/>
            </a:pPr>
            <a:r>
              <a:rPr lang="en-US" baseline="0" dirty="0" smtClean="0"/>
              <a:t>Access Policies:</a:t>
            </a:r>
          </a:p>
          <a:p>
            <a:pPr marL="171450" indent="-171450">
              <a:buFontTx/>
              <a:buChar char="-"/>
            </a:pPr>
            <a:r>
              <a:rPr lang="en-US" dirty="0" smtClean="0"/>
              <a:t>What special</a:t>
            </a:r>
            <a:r>
              <a:rPr lang="en-US" baseline="0" dirty="0" smtClean="0"/>
              <a:t> resources, tools, expertise, </a:t>
            </a:r>
            <a:r>
              <a:rPr lang="en-US" baseline="0" dirty="0" err="1" smtClean="0"/>
              <a:t>etc</a:t>
            </a:r>
            <a:r>
              <a:rPr lang="en-US" baseline="0" dirty="0" smtClean="0"/>
              <a:t> will be needed to access the data?</a:t>
            </a:r>
          </a:p>
          <a:p>
            <a:pPr marL="171450" indent="-171450">
              <a:buFontTx/>
              <a:buChar char="-"/>
            </a:pPr>
            <a:r>
              <a:rPr lang="en-US" baseline="0" dirty="0" smtClean="0"/>
              <a:t>Will the timeline for access include any specific timelines or embargo periods, will there be restrictions imposed due to copyrights and patents?</a:t>
            </a:r>
          </a:p>
          <a:p>
            <a:pPr marL="171450" indent="-171450">
              <a:buFontTx/>
              <a:buChar char="-"/>
            </a:pPr>
            <a:endParaRPr lang="en-US" baseline="0" dirty="0" smtClean="0"/>
          </a:p>
          <a:p>
            <a:pPr marL="0" indent="0">
              <a:buFontTx/>
              <a:buNone/>
            </a:pPr>
            <a:r>
              <a:rPr lang="en-US" baseline="0" dirty="0" smtClean="0"/>
              <a:t>Long term plans for transition or termination of data</a:t>
            </a:r>
          </a:p>
          <a:p>
            <a:pPr marL="0" indent="0">
              <a:buFontTx/>
              <a:buNone/>
            </a:pPr>
            <a:r>
              <a:rPr lang="en-US" baseline="0" dirty="0" smtClean="0"/>
              <a:t>- Clarify details for long-term strategy for maintenance, preservation, archiving and access. What are the plans for long-term data storage, preservation and back-up – how long will the data need to be archived?</a:t>
            </a:r>
          </a:p>
          <a:p>
            <a:pPr marL="171450" indent="-171450">
              <a:buFontTx/>
              <a:buChar char="-"/>
            </a:pPr>
            <a:endParaRPr lang="en-US" dirty="0"/>
          </a:p>
        </p:txBody>
      </p:sp>
      <p:sp>
        <p:nvSpPr>
          <p:cNvPr id="4" name="Slide Number Placeholder 3"/>
          <p:cNvSpPr>
            <a:spLocks noGrp="1"/>
          </p:cNvSpPr>
          <p:nvPr>
            <p:ph type="sldNum" sz="quarter" idx="10"/>
          </p:nvPr>
        </p:nvSpPr>
        <p:spPr/>
        <p:txBody>
          <a:bodyPr/>
          <a:lstStyle/>
          <a:p>
            <a:fld id="{2F7BC118-E7D4-0F49-B5C0-0D652F35EF6F}" type="slidenum">
              <a:rPr lang="en-US" smtClean="0"/>
              <a:t>18</a:t>
            </a:fld>
            <a:endParaRPr lang="en-US"/>
          </a:p>
        </p:txBody>
      </p:sp>
    </p:spTree>
    <p:extLst>
      <p:ext uri="{BB962C8B-B14F-4D97-AF65-F5344CB8AC3E}">
        <p14:creationId xmlns:p14="http://schemas.microsoft.com/office/powerpoint/2010/main" val="42775984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Focus on 3 areas: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organization of a DMP service which will vary by institution</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funding </a:t>
            </a:r>
          </a:p>
          <a:p>
            <a:r>
              <a:rPr lang="en-US" sz="1200" kern="1200" dirty="0" smtClean="0">
                <a:solidFill>
                  <a:schemeClr val="tx1"/>
                </a:solidFill>
                <a:effectLst/>
                <a:latin typeface="+mn-lt"/>
                <a:ea typeface="+mn-ea"/>
                <a:cs typeface="+mn-cs"/>
              </a:rPr>
              <a:t>. could be linked to academic and administrative areas</a:t>
            </a:r>
          </a:p>
          <a:p>
            <a:r>
              <a:rPr lang="en-US" sz="1200" kern="1200" dirty="0" smtClean="0">
                <a:solidFill>
                  <a:schemeClr val="tx1"/>
                </a:solidFill>
                <a:effectLst/>
                <a:latin typeface="+mn-lt"/>
                <a:ea typeface="+mn-ea"/>
                <a:cs typeface="+mn-cs"/>
              </a:rPr>
              <a:t>. alternatively,  institution could provide a central funding model for the resources required</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delivery will be guided by the stakeholders </a:t>
            </a:r>
          </a:p>
          <a:p>
            <a:r>
              <a:rPr lang="en-US" sz="1200" kern="1200" dirty="0" smtClean="0">
                <a:solidFill>
                  <a:schemeClr val="tx1"/>
                </a:solidFill>
                <a:effectLst/>
                <a:latin typeface="+mn-lt"/>
                <a:ea typeface="+mn-ea"/>
                <a:cs typeface="+mn-cs"/>
              </a:rPr>
              <a:t>. will determine the workflow of the review, assessment, and approval of the plan </a:t>
            </a:r>
          </a:p>
          <a:p>
            <a:r>
              <a:rPr lang="en-US" sz="1200" kern="1200" dirty="0" smtClean="0">
                <a:solidFill>
                  <a:schemeClr val="tx1"/>
                </a:solidFill>
                <a:effectLst/>
                <a:latin typeface="+mn-lt"/>
                <a:ea typeface="+mn-ea"/>
                <a:cs typeface="+mn-cs"/>
              </a:rPr>
              <a:t>. software tools that will be utilized to gather the required documents for submission to the funding agency</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F7BC118-E7D4-0F49-B5C0-0D652F35EF6F}" type="slidenum">
              <a:rPr lang="en-US" smtClean="0"/>
              <a:t>19</a:t>
            </a:fld>
            <a:endParaRPr lang="en-US"/>
          </a:p>
        </p:txBody>
      </p:sp>
    </p:spTree>
    <p:extLst>
      <p:ext uri="{BB962C8B-B14F-4D97-AF65-F5344CB8AC3E}">
        <p14:creationId xmlns:p14="http://schemas.microsoft.com/office/powerpoint/2010/main" val="34406445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will be driven by 3 key factors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culture will provide a perspective that takes into account centralized and decentralized planning participants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organizational makeup will help to identify the appropriate groups that would influence the planning process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geographic dispersion will require a model that allows for multi-campus institutions or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F7BC118-E7D4-0F49-B5C0-0D652F35EF6F}" type="slidenum">
              <a:rPr lang="en-US" smtClean="0"/>
              <a:t>20</a:t>
            </a:fld>
            <a:endParaRPr lang="en-US"/>
          </a:p>
        </p:txBody>
      </p:sp>
    </p:spTree>
    <p:extLst>
      <p:ext uri="{BB962C8B-B14F-4D97-AF65-F5344CB8AC3E}">
        <p14:creationId xmlns:p14="http://schemas.microsoft.com/office/powerpoint/2010/main" val="33656320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days and hours leading up to grant submission are filled with all the final edits, fact-checking and various other tasks of high priority</a:t>
            </a:r>
          </a:p>
          <a:p>
            <a:r>
              <a:rPr lang="en-US" sz="1200" kern="1200" dirty="0" smtClean="0">
                <a:solidFill>
                  <a:schemeClr val="tx1"/>
                </a:solidFill>
                <a:effectLst/>
                <a:latin typeface="+mn-lt"/>
                <a:ea typeface="+mn-ea"/>
                <a:cs typeface="+mn-cs"/>
              </a:rPr>
              <a:t>. one more step will not be looked on kindly</a:t>
            </a:r>
          </a:p>
          <a:p>
            <a:r>
              <a:rPr lang="en-US" sz="1200" kern="1200" dirty="0" smtClean="0">
                <a:solidFill>
                  <a:schemeClr val="tx1"/>
                </a:solidFill>
                <a:effectLst/>
                <a:latin typeface="+mn-lt"/>
                <a:ea typeface="+mn-ea"/>
                <a:cs typeface="+mn-cs"/>
              </a:rPr>
              <a:t>. many of those in research and campus technology leadership roles will nod to the practice of planning and communicating as early and as frequently in the proposal process as possible.</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cyberinfrastructure impact analysis can be incorporated into many common decision workflows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F7BC118-E7D4-0F49-B5C0-0D652F35EF6F}" type="slidenum">
              <a:rPr lang="en-US" smtClean="0"/>
              <a:t>21</a:t>
            </a:fld>
            <a:endParaRPr lang="en-US"/>
          </a:p>
        </p:txBody>
      </p:sp>
    </p:spTree>
    <p:extLst>
      <p:ext uri="{BB962C8B-B14F-4D97-AF65-F5344CB8AC3E}">
        <p14:creationId xmlns:p14="http://schemas.microsoft.com/office/powerpoint/2010/main" val="5153785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organizational models</a:t>
            </a:r>
          </a:p>
          <a:p>
            <a:r>
              <a:rPr lang="en-US" sz="1200" kern="1200" dirty="0" smtClean="0">
                <a:solidFill>
                  <a:schemeClr val="tx1"/>
                </a:solidFill>
                <a:effectLst/>
                <a:latin typeface="+mn-lt"/>
                <a:ea typeface="+mn-ea"/>
                <a:cs typeface="+mn-cs"/>
              </a:rPr>
              <a:t>. what does the service look like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developing the model that best meets the needs of the local campus research environment requires the engagement of departments across campus.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embedded small group - A small group of designated staff are embedded in an existing department whose activities are closely aligned and/or impacted by these efforts   library, IT, research  possibly with an oversight committee</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advisory committee </a:t>
            </a:r>
          </a:p>
          <a:p>
            <a:r>
              <a:rPr lang="en-US" sz="1200" kern="1200" dirty="0" smtClean="0">
                <a:solidFill>
                  <a:schemeClr val="tx1"/>
                </a:solidFill>
                <a:effectLst/>
                <a:latin typeface="+mn-lt"/>
                <a:ea typeface="+mn-ea"/>
                <a:cs typeface="+mn-cs"/>
              </a:rPr>
              <a:t>. provides guidance and assistance to individual faculty and departments </a:t>
            </a:r>
          </a:p>
          <a:p>
            <a:r>
              <a:rPr lang="en-US" sz="1200" kern="1200" dirty="0" smtClean="0">
                <a:solidFill>
                  <a:schemeClr val="tx1"/>
                </a:solidFill>
                <a:effectLst/>
                <a:latin typeface="+mn-lt"/>
                <a:ea typeface="+mn-ea"/>
                <a:cs typeface="+mn-cs"/>
              </a:rPr>
              <a:t>. assist in development of DMPs, identifying IT costs, assistance with repository selection</a:t>
            </a:r>
          </a:p>
          <a:p>
            <a:r>
              <a:rPr lang="en-US" sz="1200" kern="1200" dirty="0" smtClean="0">
                <a:solidFill>
                  <a:schemeClr val="tx1"/>
                </a:solidFill>
                <a:effectLst/>
                <a:latin typeface="+mn-lt"/>
                <a:ea typeface="+mn-ea"/>
                <a:cs typeface="+mn-cs"/>
              </a:rPr>
              <a:t>. consist of  cross departmental representatives   - library research, IT , faculty, sponsored programs, others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F7BC118-E7D4-0F49-B5C0-0D652F35EF6F}" type="slidenum">
              <a:rPr lang="en-US" smtClean="0"/>
              <a:t>22</a:t>
            </a:fld>
            <a:endParaRPr lang="en-US"/>
          </a:p>
        </p:txBody>
      </p:sp>
    </p:spTree>
    <p:extLst>
      <p:ext uri="{BB962C8B-B14F-4D97-AF65-F5344CB8AC3E}">
        <p14:creationId xmlns:p14="http://schemas.microsoft.com/office/powerpoint/2010/main" val="14074073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consider how a funding model should be developed</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funding source needs to be identified to cover staffing and resources needed for this process</a:t>
            </a:r>
          </a:p>
          <a:p>
            <a:r>
              <a:rPr lang="en-US" sz="1200" kern="1200" dirty="0" smtClean="0">
                <a:solidFill>
                  <a:schemeClr val="tx1"/>
                </a:solidFill>
                <a:effectLst/>
                <a:latin typeface="+mn-lt"/>
                <a:ea typeface="+mn-ea"/>
                <a:cs typeface="+mn-cs"/>
              </a:rPr>
              <a:t>. perhaps start with federal funding initiatives, moving to state, local, or other sources as success builds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Proper funding must become a foundational process of the institution. </a:t>
            </a:r>
          </a:p>
          <a:p>
            <a:r>
              <a:rPr lang="en-US" sz="1200" kern="1200" dirty="0" smtClean="0">
                <a:solidFill>
                  <a:schemeClr val="tx1"/>
                </a:solidFill>
                <a:effectLst/>
                <a:latin typeface="+mn-lt"/>
                <a:ea typeface="+mn-ea"/>
                <a:cs typeface="+mn-cs"/>
              </a:rPr>
              <a:t>. If  “backhanded”, other priorities will take precedence and the DMPs will suffer. </a:t>
            </a:r>
          </a:p>
          <a:p>
            <a:r>
              <a:rPr lang="en-US" sz="1200" kern="1200" dirty="0" smtClean="0">
                <a:solidFill>
                  <a:schemeClr val="tx1"/>
                </a:solidFill>
                <a:effectLst/>
                <a:latin typeface="+mn-lt"/>
                <a:ea typeface="+mn-ea"/>
                <a:cs typeface="+mn-cs"/>
              </a:rPr>
              <a:t>. must be considered a part of the infrastructure of the institution, just like as any other basic service that provides support to the research activities of the institution.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F7BC118-E7D4-0F49-B5C0-0D652F35EF6F}" type="slidenum">
              <a:rPr lang="en-US" smtClean="0"/>
              <a:t>23</a:t>
            </a:fld>
            <a:endParaRPr lang="en-US"/>
          </a:p>
        </p:txBody>
      </p:sp>
    </p:spTree>
    <p:extLst>
      <p:ext uri="{BB962C8B-B14F-4D97-AF65-F5344CB8AC3E}">
        <p14:creationId xmlns:p14="http://schemas.microsoft.com/office/powerpoint/2010/main" val="40058259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service components to consider</a:t>
            </a:r>
          </a:p>
          <a:p>
            <a:r>
              <a:rPr lang="en-US" sz="1200" kern="1200" dirty="0" smtClean="0">
                <a:solidFill>
                  <a:schemeClr val="tx1"/>
                </a:solidFill>
                <a:effectLst/>
                <a:latin typeface="+mn-lt"/>
                <a:ea typeface="+mn-ea"/>
                <a:cs typeface="+mn-cs"/>
              </a:rPr>
              <a:t>. institution will have its own methods and workflows for facilitating a DMP service</a:t>
            </a:r>
          </a:p>
          <a:p>
            <a:r>
              <a:rPr lang="en-US" sz="1200" kern="1200" dirty="0" smtClean="0">
                <a:solidFill>
                  <a:schemeClr val="tx1"/>
                </a:solidFill>
                <a:effectLst/>
                <a:latin typeface="+mn-lt"/>
                <a:ea typeface="+mn-ea"/>
                <a:cs typeface="+mn-cs"/>
              </a:rPr>
              <a:t>. Depending on the institution, there may be steps that include the development of the plan, routing to the appropriate reviewing and vetting parties, approval, and association of the plan with the other documents required for the proposal submission.</a:t>
            </a:r>
          </a:p>
          <a:p>
            <a:r>
              <a:rPr lang="en-US" sz="1200" kern="1200" dirty="0" smtClean="0">
                <a:solidFill>
                  <a:schemeClr val="tx1"/>
                </a:solidFill>
                <a:effectLst/>
                <a:latin typeface="+mn-lt"/>
                <a:ea typeface="+mn-ea"/>
                <a:cs typeface="+mn-cs"/>
              </a:rPr>
              <a:t>. must be most effective and yet least invasive to the pre-proposal process. </a:t>
            </a:r>
          </a:p>
          <a:p>
            <a:r>
              <a:rPr lang="en-US" sz="1200" kern="1200" dirty="0" smtClean="0">
                <a:solidFill>
                  <a:schemeClr val="tx1"/>
                </a:solidFill>
                <a:effectLst/>
                <a:latin typeface="+mn-lt"/>
                <a:ea typeface="+mn-ea"/>
                <a:cs typeface="+mn-cs"/>
              </a:rPr>
              <a:t>. no ideal one size fits all for every institution</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various areas and departments may be consulted or utilized in the process of creating the DMP</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 Central IT – central storage, computing resources, networking, programming, database, security, other computing related resources.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Faculty/Deans - provide the background knowledge and impetus to the research proposal process. Also may contribute to the development of the DMP in the form of budget available for staffing and other resources.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Legal Counsel – provide guidance relate to intellectual property issues, and legal boundaries related to PII, health data, copyright, and patent law.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Library – provide support in the form of digital librarian skills. If the custodian of the institutional repository, may assist with the classification and ingestion of materials into the IR. Also provide guidance and assistance with disciplinary repositories.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Research computing – can provide assistance with the DMP in relation to high performance computing and storage options and assorted details related to that type of environment.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Office of Sponsored programs – provide oversight to the overall grant proposal process and related requirements. Also can insure that the DMP in properly integrated into the proposal submission process.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Other – departmental IT groups or affiliates that may wholly or in part host computing or storage environments or provide other types of assistance.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F7BC118-E7D4-0F49-B5C0-0D652F35EF6F}" type="slidenum">
              <a:rPr lang="en-US" smtClean="0"/>
              <a:t>24</a:t>
            </a:fld>
            <a:endParaRPr lang="en-US"/>
          </a:p>
        </p:txBody>
      </p:sp>
    </p:spTree>
    <p:extLst>
      <p:ext uri="{BB962C8B-B14F-4D97-AF65-F5344CB8AC3E}">
        <p14:creationId xmlns:p14="http://schemas.microsoft.com/office/powerpoint/2010/main" val="39371909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why is it important to provide for institutional vetting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these plans represent a commitment to current and future resources of the institution </a:t>
            </a:r>
          </a:p>
          <a:p>
            <a:r>
              <a:rPr lang="en-US" sz="1200" kern="1200" dirty="0" smtClean="0">
                <a:solidFill>
                  <a:schemeClr val="tx1"/>
                </a:solidFill>
                <a:effectLst/>
                <a:latin typeface="+mn-lt"/>
                <a:ea typeface="+mn-ea"/>
                <a:cs typeface="+mn-cs"/>
              </a:rPr>
              <a:t>. should be some method to assess plans against resources, budget, and risk</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results of the vetting process</a:t>
            </a:r>
          </a:p>
          <a:p>
            <a:r>
              <a:rPr lang="en-US" sz="1200" kern="1200" dirty="0" smtClean="0">
                <a:solidFill>
                  <a:schemeClr val="tx1"/>
                </a:solidFill>
                <a:effectLst/>
                <a:latin typeface="+mn-lt"/>
                <a:ea typeface="+mn-ea"/>
                <a:cs typeface="+mn-cs"/>
              </a:rPr>
              <a:t>  . improved quality in grant applications leading to more grants approved </a:t>
            </a:r>
          </a:p>
          <a:p>
            <a:r>
              <a:rPr lang="en-US" sz="1200" kern="1200" dirty="0" smtClean="0">
                <a:solidFill>
                  <a:schemeClr val="tx1"/>
                </a:solidFill>
                <a:effectLst/>
                <a:latin typeface="+mn-lt"/>
                <a:ea typeface="+mn-ea"/>
                <a:cs typeface="+mn-cs"/>
              </a:rPr>
              <a:t>  . clarification of roles, responsibilities, and risks of the institution and the researcher</a:t>
            </a:r>
            <a:r>
              <a:rPr lang="en-US" dirty="0" smtClean="0">
                <a:effectLst/>
              </a:rPr>
              <a:t> </a:t>
            </a:r>
            <a:endParaRPr lang="en-US" dirty="0"/>
          </a:p>
        </p:txBody>
      </p:sp>
      <p:sp>
        <p:nvSpPr>
          <p:cNvPr id="4" name="Slide Number Placeholder 3"/>
          <p:cNvSpPr>
            <a:spLocks noGrp="1"/>
          </p:cNvSpPr>
          <p:nvPr>
            <p:ph type="sldNum" sz="quarter" idx="10"/>
          </p:nvPr>
        </p:nvSpPr>
        <p:spPr/>
        <p:txBody>
          <a:bodyPr/>
          <a:lstStyle/>
          <a:p>
            <a:fld id="{2F7BC118-E7D4-0F49-B5C0-0D652F35EF6F}" type="slidenum">
              <a:rPr lang="en-US" smtClean="0"/>
              <a:t>25</a:t>
            </a:fld>
            <a:endParaRPr lang="en-US"/>
          </a:p>
        </p:txBody>
      </p:sp>
    </p:spTree>
    <p:extLst>
      <p:ext uri="{BB962C8B-B14F-4D97-AF65-F5344CB8AC3E}">
        <p14:creationId xmlns:p14="http://schemas.microsoft.com/office/powerpoint/2010/main" val="22697901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there are factors to think about which will greatly add to an improved quality of the plan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risks to institution and researcher – related to loss of funding, future research possibilities, and researcher and institutional reputation</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roles and responsibilities – insure that the roles of the researcher and the institution are considered and spelled out, and agreement is reached</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storage requirements – storage during and after the research cycle; both institutional and disciplinary repositories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curation</a:t>
            </a:r>
            <a:r>
              <a:rPr lang="en-US" sz="1200" kern="1200" dirty="0" smtClean="0">
                <a:solidFill>
                  <a:schemeClr val="tx1"/>
                </a:solidFill>
                <a:effectLst/>
                <a:latin typeface="+mn-lt"/>
                <a:ea typeface="+mn-ea"/>
                <a:cs typeface="+mn-cs"/>
              </a:rPr>
              <a:t> needs – insure that the data will be curated to the level that guarantees its viability</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commitment of technology resources – insure that the data will be maintained in an environment that stays technologically current</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viability of network resources – insure that sufficient network bandwidth and tools are in place or will be in place</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F7BC118-E7D4-0F49-B5C0-0D652F35EF6F}" type="slidenum">
              <a:rPr lang="en-US" smtClean="0"/>
              <a:t>26</a:t>
            </a:fld>
            <a:endParaRPr lang="en-US"/>
          </a:p>
        </p:txBody>
      </p:sp>
    </p:spTree>
    <p:extLst>
      <p:ext uri="{BB962C8B-B14F-4D97-AF65-F5344CB8AC3E}">
        <p14:creationId xmlns:p14="http://schemas.microsoft.com/office/powerpoint/2010/main" val="366246057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Provide the researchers with tools to assist them </a:t>
            </a:r>
          </a:p>
          <a:p>
            <a:r>
              <a:rPr lang="en-US" sz="1200" kern="1200" dirty="0" smtClean="0">
                <a:solidFill>
                  <a:schemeClr val="tx1"/>
                </a:solidFill>
                <a:effectLst/>
                <a:latin typeface="+mn-lt"/>
                <a:ea typeface="+mn-ea"/>
                <a:cs typeface="+mn-cs"/>
              </a:rPr>
              <a:t>. these tools can include, but not limited to:</a:t>
            </a:r>
          </a:p>
          <a:p>
            <a:r>
              <a:rPr lang="en-US" sz="1200" kern="1200" dirty="0" smtClean="0">
                <a:solidFill>
                  <a:schemeClr val="tx1"/>
                </a:solidFill>
                <a:effectLst/>
                <a:latin typeface="+mn-lt"/>
                <a:ea typeface="+mn-ea"/>
                <a:cs typeface="+mn-cs"/>
              </a:rPr>
              <a:t>  . storage options available to them </a:t>
            </a:r>
          </a:p>
          <a:p>
            <a:r>
              <a:rPr lang="en-US" sz="1200" kern="1200" dirty="0" smtClean="0">
                <a:solidFill>
                  <a:schemeClr val="tx1"/>
                </a:solidFill>
                <a:effectLst/>
                <a:latin typeface="+mn-lt"/>
                <a:ea typeface="+mn-ea"/>
                <a:cs typeface="+mn-cs"/>
              </a:rPr>
              <a:t>  . DMP tools to assist in the development of the plan</a:t>
            </a:r>
          </a:p>
          <a:p>
            <a:r>
              <a:rPr lang="en-US" sz="1200" kern="1200" dirty="0" smtClean="0">
                <a:solidFill>
                  <a:schemeClr val="tx1"/>
                </a:solidFill>
                <a:effectLst/>
                <a:latin typeface="+mn-lt"/>
                <a:ea typeface="+mn-ea"/>
                <a:cs typeface="+mn-cs"/>
              </a:rPr>
              <a:t>  . repositories that they can utilize</a:t>
            </a:r>
          </a:p>
          <a:p>
            <a:r>
              <a:rPr lang="en-US" sz="1200" kern="1200" dirty="0" smtClean="0">
                <a:solidFill>
                  <a:schemeClr val="tx1"/>
                </a:solidFill>
                <a:effectLst/>
                <a:latin typeface="+mn-lt"/>
                <a:ea typeface="+mn-ea"/>
                <a:cs typeface="+mn-cs"/>
              </a:rPr>
              <a:t>  . consulting services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explore each of these in more detail</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F7BC118-E7D4-0F49-B5C0-0D652F35EF6F}" type="slidenum">
              <a:rPr lang="en-US" smtClean="0"/>
              <a:t>27</a:t>
            </a:fld>
            <a:endParaRPr lang="en-US"/>
          </a:p>
        </p:txBody>
      </p:sp>
    </p:spTree>
    <p:extLst>
      <p:ext uri="{BB962C8B-B14F-4D97-AF65-F5344CB8AC3E}">
        <p14:creationId xmlns:p14="http://schemas.microsoft.com/office/powerpoint/2010/main" val="28111332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smtClean="0"/>
              <a:t>At this time</a:t>
            </a:r>
            <a:r>
              <a:rPr lang="en-US" baseline="0" dirty="0" smtClean="0"/>
              <a:t> the actual DMP requirement is restricted to several federal funding agencies. Yet indicators are that this is the start of a broad approach to data management practices</a:t>
            </a:r>
          </a:p>
          <a:p>
            <a:pPr marL="171450" indent="-171450">
              <a:buFontTx/>
              <a:buChar char="-"/>
            </a:pPr>
            <a:endParaRPr lang="en-US" dirty="0"/>
          </a:p>
        </p:txBody>
      </p:sp>
      <p:sp>
        <p:nvSpPr>
          <p:cNvPr id="4" name="Slide Number Placeholder 3"/>
          <p:cNvSpPr>
            <a:spLocks noGrp="1"/>
          </p:cNvSpPr>
          <p:nvPr>
            <p:ph type="sldNum" sz="quarter" idx="10"/>
          </p:nvPr>
        </p:nvSpPr>
        <p:spPr/>
        <p:txBody>
          <a:bodyPr/>
          <a:lstStyle/>
          <a:p>
            <a:fld id="{2F7BC118-E7D4-0F49-B5C0-0D652F35EF6F}" type="slidenum">
              <a:rPr lang="en-US" smtClean="0"/>
              <a:t>9</a:t>
            </a:fld>
            <a:endParaRPr lang="en-US"/>
          </a:p>
        </p:txBody>
      </p:sp>
    </p:spTree>
    <p:extLst>
      <p:ext uri="{BB962C8B-B14F-4D97-AF65-F5344CB8AC3E}">
        <p14:creationId xmlns:p14="http://schemas.microsoft.com/office/powerpoint/2010/main" val="21456099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lifecycle of research data</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varying levels of accessibility to the community who may be interested in access to the data</a:t>
            </a:r>
          </a:p>
          <a:p>
            <a:r>
              <a:rPr lang="en-US" sz="1200" kern="1200" dirty="0" smtClean="0">
                <a:solidFill>
                  <a:schemeClr val="tx1"/>
                </a:solidFill>
                <a:effectLst/>
                <a:latin typeface="+mn-lt"/>
                <a:ea typeface="+mn-ea"/>
                <a:cs typeface="+mn-cs"/>
              </a:rPr>
              <a:t>. initially, contained in a private state; only the research team </a:t>
            </a:r>
          </a:p>
          <a:p>
            <a:r>
              <a:rPr lang="en-US" sz="1200" kern="1200" dirty="0" smtClean="0">
                <a:solidFill>
                  <a:schemeClr val="tx1"/>
                </a:solidFill>
                <a:effectLst/>
                <a:latin typeface="+mn-lt"/>
                <a:ea typeface="+mn-ea"/>
                <a:cs typeface="+mn-cs"/>
              </a:rPr>
              <a:t>. at some point, moved to a state which allows sharing inter- and intra- institutionally</a:t>
            </a:r>
          </a:p>
          <a:p>
            <a:r>
              <a:rPr lang="en-US" sz="1200" kern="1200" dirty="0" smtClean="0">
                <a:solidFill>
                  <a:schemeClr val="tx1"/>
                </a:solidFill>
                <a:effectLst/>
                <a:latin typeface="+mn-lt"/>
                <a:ea typeface="+mn-ea"/>
                <a:cs typeface="+mn-cs"/>
              </a:rPr>
              <a:t>. finally, moved to an archive state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F7BC118-E7D4-0F49-B5C0-0D652F35EF6F}" type="slidenum">
              <a:rPr lang="en-US" smtClean="0"/>
              <a:t>28</a:t>
            </a:fld>
            <a:endParaRPr lang="en-US"/>
          </a:p>
        </p:txBody>
      </p:sp>
    </p:spTree>
    <p:extLst>
      <p:ext uri="{BB962C8B-B14F-4D97-AF65-F5344CB8AC3E}">
        <p14:creationId xmlns:p14="http://schemas.microsoft.com/office/powerpoint/2010/main" val="111216582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provide a researchers toolkit identifying various types of storage services that are available.</a:t>
            </a:r>
          </a:p>
          <a:p>
            <a:r>
              <a:rPr lang="en-US" sz="1200" kern="1200" dirty="0" smtClean="0">
                <a:solidFill>
                  <a:schemeClr val="tx1"/>
                </a:solidFill>
                <a:effectLst/>
                <a:latin typeface="+mn-lt"/>
                <a:ea typeface="+mn-ea"/>
                <a:cs typeface="+mn-cs"/>
              </a:rPr>
              <a:t>. resources delineated by stages in the research data lifecycle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central IT storage – managed storage area network; short and long term use</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research storage </a:t>
            </a:r>
          </a:p>
          <a:p>
            <a:r>
              <a:rPr lang="en-US" sz="1200" kern="1200" dirty="0" smtClean="0">
                <a:solidFill>
                  <a:schemeClr val="tx1"/>
                </a:solidFill>
                <a:effectLst/>
                <a:latin typeface="+mn-lt"/>
                <a:ea typeface="+mn-ea"/>
                <a:cs typeface="+mn-cs"/>
              </a:rPr>
              <a:t>  . provided as part of a high performance computing environment</a:t>
            </a:r>
          </a:p>
          <a:p>
            <a:r>
              <a:rPr lang="en-US" sz="1200" kern="1200" dirty="0" smtClean="0">
                <a:solidFill>
                  <a:schemeClr val="tx1"/>
                </a:solidFill>
                <a:effectLst/>
                <a:latin typeface="+mn-lt"/>
                <a:ea typeface="+mn-ea"/>
                <a:cs typeface="+mn-cs"/>
              </a:rPr>
              <a:t>  . used during heavy computation portion of research activity</a:t>
            </a:r>
          </a:p>
          <a:p>
            <a:r>
              <a:rPr lang="en-US" sz="1200" kern="1200" dirty="0" smtClean="0">
                <a:solidFill>
                  <a:schemeClr val="tx1"/>
                </a:solidFill>
                <a:effectLst/>
                <a:latin typeface="+mn-lt"/>
                <a:ea typeface="+mn-ea"/>
                <a:cs typeface="+mn-cs"/>
              </a:rPr>
              <a:t>  . not intended for long term archival use</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divisional/departmental  </a:t>
            </a:r>
          </a:p>
          <a:p>
            <a:r>
              <a:rPr lang="en-US" sz="1200" kern="1200" dirty="0" smtClean="0">
                <a:solidFill>
                  <a:schemeClr val="tx1"/>
                </a:solidFill>
                <a:effectLst/>
                <a:latin typeface="+mn-lt"/>
                <a:ea typeface="+mn-ea"/>
                <a:cs typeface="+mn-cs"/>
              </a:rPr>
              <a:t>  . take advantage of local storage</a:t>
            </a:r>
          </a:p>
          <a:p>
            <a:r>
              <a:rPr lang="en-US" sz="1200" kern="1200" dirty="0" smtClean="0">
                <a:solidFill>
                  <a:schemeClr val="tx1"/>
                </a:solidFill>
                <a:effectLst/>
                <a:latin typeface="+mn-lt"/>
                <a:ea typeface="+mn-ea"/>
                <a:cs typeface="+mn-cs"/>
              </a:rPr>
              <a:t>  . may require some form of federated authentication/authorization mechanism</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cloud based – commercial or public</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F7BC118-E7D4-0F49-B5C0-0D652F35EF6F}" type="slidenum">
              <a:rPr lang="en-US" smtClean="0"/>
              <a:t>29</a:t>
            </a:fld>
            <a:endParaRPr lang="en-US"/>
          </a:p>
        </p:txBody>
      </p:sp>
    </p:spTree>
    <p:extLst>
      <p:ext uri="{BB962C8B-B14F-4D97-AF65-F5344CB8AC3E}">
        <p14:creationId xmlns:p14="http://schemas.microsoft.com/office/powerpoint/2010/main" val="288591875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many institutions have created templates and examples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California Digital Library – </a:t>
            </a:r>
            <a:r>
              <a:rPr lang="en-US" sz="1200" kern="1200" dirty="0" err="1" smtClean="0">
                <a:solidFill>
                  <a:schemeClr val="tx1"/>
                </a:solidFill>
                <a:effectLst/>
                <a:latin typeface="+mn-lt"/>
                <a:ea typeface="+mn-ea"/>
                <a:cs typeface="+mn-cs"/>
              </a:rPr>
              <a:t>DMPTool</a:t>
            </a:r>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web based framework guides researchers through creation of a DMP</a:t>
            </a:r>
          </a:p>
          <a:p>
            <a:r>
              <a:rPr lang="en-US" sz="1200" kern="1200" dirty="0" smtClean="0">
                <a:solidFill>
                  <a:schemeClr val="tx1"/>
                </a:solidFill>
                <a:effectLst/>
                <a:latin typeface="+mn-lt"/>
                <a:ea typeface="+mn-ea"/>
                <a:cs typeface="+mn-cs"/>
              </a:rPr>
              <a:t>. offers guidance for specific directorates with NSF, as well as NIH and other granting agencies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F7BC118-E7D4-0F49-B5C0-0D652F35EF6F}" type="slidenum">
              <a:rPr lang="en-US" smtClean="0"/>
              <a:t>30</a:t>
            </a:fld>
            <a:endParaRPr lang="en-US"/>
          </a:p>
        </p:txBody>
      </p:sp>
    </p:spTree>
    <p:extLst>
      <p:ext uri="{BB962C8B-B14F-4D97-AF65-F5344CB8AC3E}">
        <p14:creationId xmlns:p14="http://schemas.microsoft.com/office/powerpoint/2010/main" val="379645958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DMP will need to consider a final destination for data </a:t>
            </a:r>
          </a:p>
          <a:p>
            <a:r>
              <a:rPr lang="en-US" sz="1200" kern="1200" dirty="0" smtClean="0">
                <a:solidFill>
                  <a:schemeClr val="tx1"/>
                </a:solidFill>
                <a:effectLst/>
                <a:latin typeface="+mn-lt"/>
                <a:ea typeface="+mn-ea"/>
                <a:cs typeface="+mn-cs"/>
              </a:rPr>
              <a:t>. sharing of research results is important</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use of institutional repositories</a:t>
            </a:r>
          </a:p>
          <a:p>
            <a:r>
              <a:rPr lang="en-US" sz="1200" kern="1200" dirty="0" smtClean="0">
                <a:solidFill>
                  <a:schemeClr val="tx1"/>
                </a:solidFill>
                <a:effectLst/>
                <a:latin typeface="+mn-lt"/>
                <a:ea typeface="+mn-ea"/>
                <a:cs typeface="+mn-cs"/>
              </a:rPr>
              <a:t>. use of discipline-specific repositories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along with deposit of materials and files, metadata created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critical to long term storage</a:t>
            </a:r>
          </a:p>
          <a:p>
            <a:r>
              <a:rPr lang="en-US" sz="1200" kern="1200" dirty="0" smtClean="0">
                <a:solidFill>
                  <a:schemeClr val="tx1"/>
                </a:solidFill>
                <a:effectLst/>
                <a:latin typeface="+mn-lt"/>
                <a:ea typeface="+mn-ea"/>
                <a:cs typeface="+mn-cs"/>
              </a:rPr>
              <a:t>  . </a:t>
            </a:r>
            <a:r>
              <a:rPr lang="en-US" sz="1200" kern="1200" dirty="0" err="1" smtClean="0">
                <a:solidFill>
                  <a:schemeClr val="tx1"/>
                </a:solidFill>
                <a:effectLst/>
                <a:latin typeface="+mn-lt"/>
                <a:ea typeface="+mn-ea"/>
                <a:cs typeface="+mn-cs"/>
              </a:rPr>
              <a:t>curation</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 intellectual property rights</a:t>
            </a:r>
          </a:p>
          <a:p>
            <a:r>
              <a:rPr lang="en-US" sz="1200" kern="1200" dirty="0" smtClean="0">
                <a:solidFill>
                  <a:schemeClr val="tx1"/>
                </a:solidFill>
                <a:effectLst/>
                <a:latin typeface="+mn-lt"/>
                <a:ea typeface="+mn-ea"/>
                <a:cs typeface="+mn-cs"/>
              </a:rPr>
              <a:t>  . maintenance of anonymity of the data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F7BC118-E7D4-0F49-B5C0-0D652F35EF6F}" type="slidenum">
              <a:rPr lang="en-US" smtClean="0"/>
              <a:t>31</a:t>
            </a:fld>
            <a:endParaRPr lang="en-US"/>
          </a:p>
        </p:txBody>
      </p:sp>
    </p:spTree>
    <p:extLst>
      <p:ext uri="{BB962C8B-B14F-4D97-AF65-F5344CB8AC3E}">
        <p14:creationId xmlns:p14="http://schemas.microsoft.com/office/powerpoint/2010/main" val="169274955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critical addition to the value provided by this service</a:t>
            </a:r>
          </a:p>
          <a:p>
            <a:r>
              <a:rPr lang="en-US" sz="1200" kern="1200" dirty="0" smtClean="0">
                <a:solidFill>
                  <a:schemeClr val="tx1"/>
                </a:solidFill>
                <a:effectLst/>
                <a:latin typeface="+mn-lt"/>
                <a:ea typeface="+mn-ea"/>
                <a:cs typeface="+mn-cs"/>
              </a:rPr>
              <a:t>. dedicating some number of staff to assist the researcher in developing their DMP</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staff positions might include   technical staff ,  digital archiving,     metadata</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F7BC118-E7D4-0F49-B5C0-0D652F35EF6F}" type="slidenum">
              <a:rPr lang="en-US" smtClean="0"/>
              <a:t>32</a:t>
            </a:fld>
            <a:endParaRPr lang="en-US"/>
          </a:p>
        </p:txBody>
      </p:sp>
    </p:spTree>
    <p:extLst>
      <p:ext uri="{BB962C8B-B14F-4D97-AF65-F5344CB8AC3E}">
        <p14:creationId xmlns:p14="http://schemas.microsoft.com/office/powerpoint/2010/main" val="156040250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when thinking about skills sets required for a DMP service, may need:</a:t>
            </a:r>
          </a:p>
          <a:p>
            <a:r>
              <a:rPr lang="en-US" sz="1200" kern="1200" dirty="0" smtClean="0">
                <a:solidFill>
                  <a:schemeClr val="tx1"/>
                </a:solidFill>
                <a:effectLst/>
                <a:latin typeface="+mn-lt"/>
                <a:ea typeface="+mn-ea"/>
                <a:cs typeface="+mn-cs"/>
              </a:rPr>
              <a:t>. skills relevant to all types of research </a:t>
            </a:r>
          </a:p>
          <a:p>
            <a:r>
              <a:rPr lang="en-US" sz="1200" kern="1200" dirty="0" smtClean="0">
                <a:solidFill>
                  <a:schemeClr val="tx1"/>
                </a:solidFill>
                <a:effectLst/>
                <a:latin typeface="+mn-lt"/>
                <a:ea typeface="+mn-ea"/>
                <a:cs typeface="+mn-cs"/>
              </a:rPr>
              <a:t>. skills specific to certain disciplines or areas of understanding</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F7BC118-E7D4-0F49-B5C0-0D652F35EF6F}" type="slidenum">
              <a:rPr lang="en-US" smtClean="0"/>
              <a:t>33</a:t>
            </a:fld>
            <a:endParaRPr lang="en-US"/>
          </a:p>
        </p:txBody>
      </p:sp>
    </p:spTree>
    <p:extLst>
      <p:ext uri="{BB962C8B-B14F-4D97-AF65-F5344CB8AC3E}">
        <p14:creationId xmlns:p14="http://schemas.microsoft.com/office/powerpoint/2010/main" val="38426286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storage </a:t>
            </a:r>
          </a:p>
          <a:p>
            <a:r>
              <a:rPr lang="en-US" sz="1200" kern="1200" dirty="0" smtClean="0">
                <a:solidFill>
                  <a:schemeClr val="tx1"/>
                </a:solidFill>
                <a:effectLst/>
                <a:latin typeface="+mn-lt"/>
                <a:ea typeface="+mn-ea"/>
                <a:cs typeface="+mn-cs"/>
              </a:rPr>
              <a:t>  . at various stages of the data, different types of storage should be considered</a:t>
            </a:r>
          </a:p>
          <a:p>
            <a:r>
              <a:rPr lang="en-US" sz="1200" kern="1200" dirty="0" smtClean="0">
                <a:solidFill>
                  <a:schemeClr val="tx1"/>
                </a:solidFill>
                <a:effectLst/>
                <a:latin typeface="+mn-lt"/>
                <a:ea typeface="+mn-ea"/>
                <a:cs typeface="+mn-cs"/>
              </a:rPr>
              <a:t>  . skills should reflect knowledge and experience with all types of available storage</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data migration </a:t>
            </a:r>
          </a:p>
          <a:p>
            <a:r>
              <a:rPr lang="en-US" sz="1200" kern="1200" dirty="0" smtClean="0">
                <a:solidFill>
                  <a:schemeClr val="tx1"/>
                </a:solidFill>
                <a:effectLst/>
                <a:latin typeface="+mn-lt"/>
                <a:ea typeface="+mn-ea"/>
                <a:cs typeface="+mn-cs"/>
              </a:rPr>
              <a:t>  . data may have to move from one environment to another</a:t>
            </a:r>
          </a:p>
          <a:p>
            <a:r>
              <a:rPr lang="en-US" sz="1200" kern="1200" dirty="0" smtClean="0">
                <a:solidFill>
                  <a:schemeClr val="tx1"/>
                </a:solidFill>
                <a:effectLst/>
                <a:latin typeface="+mn-lt"/>
                <a:ea typeface="+mn-ea"/>
                <a:cs typeface="+mn-cs"/>
              </a:rPr>
              <a:t>  . may involve many types of technology</a:t>
            </a:r>
          </a:p>
          <a:p>
            <a:r>
              <a:rPr lang="en-US" sz="1200" kern="1200" dirty="0" smtClean="0">
                <a:solidFill>
                  <a:schemeClr val="tx1"/>
                </a:solidFill>
                <a:effectLst/>
                <a:latin typeface="+mn-lt"/>
                <a:ea typeface="+mn-ea"/>
                <a:cs typeface="+mn-cs"/>
              </a:rPr>
              <a:t>  . skills to extract data,  transfer it, and put it into new environments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networking </a:t>
            </a:r>
          </a:p>
          <a:p>
            <a:r>
              <a:rPr lang="en-US" sz="1200" kern="1200" dirty="0" smtClean="0">
                <a:solidFill>
                  <a:schemeClr val="tx1"/>
                </a:solidFill>
                <a:effectLst/>
                <a:latin typeface="+mn-lt"/>
                <a:ea typeface="+mn-ea"/>
                <a:cs typeface="+mn-cs"/>
              </a:rPr>
              <a:t>  . potentially large volumes of data to be moved</a:t>
            </a:r>
          </a:p>
          <a:p>
            <a:r>
              <a:rPr lang="en-US" sz="1200" kern="1200" dirty="0" smtClean="0">
                <a:solidFill>
                  <a:schemeClr val="tx1"/>
                </a:solidFill>
                <a:effectLst/>
                <a:latin typeface="+mn-lt"/>
                <a:ea typeface="+mn-ea"/>
                <a:cs typeface="+mn-cs"/>
              </a:rPr>
              <a:t>  . significant network bandwidth may be required</a:t>
            </a:r>
          </a:p>
          <a:p>
            <a:r>
              <a:rPr lang="en-US" sz="1200" kern="1200" dirty="0" smtClean="0">
                <a:solidFill>
                  <a:schemeClr val="tx1"/>
                </a:solidFill>
                <a:effectLst/>
                <a:latin typeface="+mn-lt"/>
                <a:ea typeface="+mn-ea"/>
                <a:cs typeface="+mn-cs"/>
              </a:rPr>
              <a:t>  . expertise in tools and techniques to move large data sets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legal </a:t>
            </a:r>
          </a:p>
          <a:p>
            <a:r>
              <a:rPr lang="en-US" sz="1200" kern="1200" dirty="0" smtClean="0">
                <a:solidFill>
                  <a:schemeClr val="tx1"/>
                </a:solidFill>
                <a:effectLst/>
                <a:latin typeface="+mn-lt"/>
                <a:ea typeface="+mn-ea"/>
                <a:cs typeface="+mn-cs"/>
              </a:rPr>
              <a:t>  . skills related to HIPAA, FERPA, PII, and personal privacy laws may be needed</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financial</a:t>
            </a:r>
          </a:p>
          <a:p>
            <a:r>
              <a:rPr lang="en-US" sz="1200" kern="1200" dirty="0" smtClean="0">
                <a:solidFill>
                  <a:schemeClr val="tx1"/>
                </a:solidFill>
                <a:effectLst/>
                <a:latin typeface="+mn-lt"/>
                <a:ea typeface="+mn-ea"/>
                <a:cs typeface="+mn-cs"/>
              </a:rPr>
              <a:t>  . particular to the grant process</a:t>
            </a:r>
          </a:p>
          <a:p>
            <a:r>
              <a:rPr lang="en-US" sz="1200" kern="1200" dirty="0" smtClean="0">
                <a:solidFill>
                  <a:schemeClr val="tx1"/>
                </a:solidFill>
                <a:effectLst/>
                <a:latin typeface="+mn-lt"/>
                <a:ea typeface="+mn-ea"/>
                <a:cs typeface="+mn-cs"/>
              </a:rPr>
              <a:t>  . costs for campus chargeback items – storage, networking, technical staff, etc.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security</a:t>
            </a:r>
          </a:p>
          <a:p>
            <a:r>
              <a:rPr lang="en-US" sz="1200" kern="1200" dirty="0" smtClean="0">
                <a:solidFill>
                  <a:schemeClr val="tx1"/>
                </a:solidFill>
                <a:effectLst/>
                <a:latin typeface="+mn-lt"/>
                <a:ea typeface="+mn-ea"/>
                <a:cs typeface="+mn-cs"/>
              </a:rPr>
              <a:t>  . authentication and authorization mechanisms</a:t>
            </a:r>
          </a:p>
          <a:p>
            <a:r>
              <a:rPr lang="en-US" sz="1200" kern="1200" dirty="0" smtClean="0">
                <a:solidFill>
                  <a:schemeClr val="tx1"/>
                </a:solidFill>
                <a:effectLst/>
                <a:latin typeface="+mn-lt"/>
                <a:ea typeface="+mn-ea"/>
                <a:cs typeface="+mn-cs"/>
              </a:rPr>
              <a:t>  . staff with skill to implement those mechanisms and controls</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metadata creation and assignment</a:t>
            </a:r>
          </a:p>
          <a:p>
            <a:r>
              <a:rPr lang="en-US" sz="1200" kern="1200" dirty="0" smtClean="0">
                <a:solidFill>
                  <a:schemeClr val="tx1"/>
                </a:solidFill>
                <a:effectLst/>
                <a:latin typeface="+mn-lt"/>
                <a:ea typeface="+mn-ea"/>
                <a:cs typeface="+mn-cs"/>
              </a:rPr>
              <a:t>  . staff with skills in metadata creation required for deposit in repository</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F7BC118-E7D4-0F49-B5C0-0D652F35EF6F}" type="slidenum">
              <a:rPr lang="en-US" smtClean="0"/>
              <a:t>34</a:t>
            </a:fld>
            <a:endParaRPr lang="en-US"/>
          </a:p>
        </p:txBody>
      </p:sp>
    </p:spTree>
    <p:extLst>
      <p:ext uri="{BB962C8B-B14F-4D97-AF65-F5344CB8AC3E}">
        <p14:creationId xmlns:p14="http://schemas.microsoft.com/office/powerpoint/2010/main" val="137877456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some skills that may be required may be specific to certain disciplines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metadata – unique to a discipline, insuring that the people with those skills can assist the researcher</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repositories – specific guidelines for storing data, metadata, and search criteria</a:t>
            </a:r>
          </a:p>
          <a:p>
            <a:r>
              <a:rPr lang="en-US" sz="1200" kern="1200" dirty="0" smtClean="0">
                <a:solidFill>
                  <a:schemeClr val="tx1"/>
                </a:solidFill>
                <a:effectLst/>
                <a:latin typeface="+mn-lt"/>
                <a:ea typeface="+mn-ea"/>
                <a:cs typeface="+mn-cs"/>
              </a:rPr>
              <a:t> </a:t>
            </a:r>
          </a:p>
        </p:txBody>
      </p:sp>
      <p:sp>
        <p:nvSpPr>
          <p:cNvPr id="4" name="Slide Number Placeholder 3"/>
          <p:cNvSpPr>
            <a:spLocks noGrp="1"/>
          </p:cNvSpPr>
          <p:nvPr>
            <p:ph type="sldNum" sz="quarter" idx="10"/>
          </p:nvPr>
        </p:nvSpPr>
        <p:spPr/>
        <p:txBody>
          <a:bodyPr/>
          <a:lstStyle/>
          <a:p>
            <a:fld id="{2F7BC118-E7D4-0F49-B5C0-0D652F35EF6F}" type="slidenum">
              <a:rPr lang="en-US" smtClean="0"/>
              <a:t>35</a:t>
            </a:fld>
            <a:endParaRPr lang="en-US"/>
          </a:p>
        </p:txBody>
      </p:sp>
    </p:spTree>
    <p:extLst>
      <p:ext uri="{BB962C8B-B14F-4D97-AF65-F5344CB8AC3E}">
        <p14:creationId xmlns:p14="http://schemas.microsoft.com/office/powerpoint/2010/main" val="15104124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identify a model – find what best fits your institution and implement accordingly</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provide resources – highlight what is available to the researcher across all spectrums of technology and knowledge that they may require</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dedicated staff – don’t try to backhand this; insure that the right staffing resources are available to insure success of the grant proposals and subsequent follow up </a:t>
            </a:r>
          </a:p>
          <a:p>
            <a:endParaRPr lang="en-US" dirty="0"/>
          </a:p>
        </p:txBody>
      </p:sp>
      <p:sp>
        <p:nvSpPr>
          <p:cNvPr id="4" name="Slide Number Placeholder 3"/>
          <p:cNvSpPr>
            <a:spLocks noGrp="1"/>
          </p:cNvSpPr>
          <p:nvPr>
            <p:ph type="sldNum" sz="quarter" idx="10"/>
          </p:nvPr>
        </p:nvSpPr>
        <p:spPr/>
        <p:txBody>
          <a:bodyPr/>
          <a:lstStyle/>
          <a:p>
            <a:fld id="{2F7BC118-E7D4-0F49-B5C0-0D652F35EF6F}" type="slidenum">
              <a:rPr lang="en-US" smtClean="0"/>
              <a:t>36</a:t>
            </a:fld>
            <a:endParaRPr lang="en-US"/>
          </a:p>
        </p:txBody>
      </p:sp>
    </p:spTree>
    <p:extLst>
      <p:ext uri="{BB962C8B-B14F-4D97-AF65-F5344CB8AC3E}">
        <p14:creationId xmlns:p14="http://schemas.microsoft.com/office/powerpoint/2010/main" val="19417144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smtClean="0">
                <a:latin typeface="Calibri" charset="0"/>
              </a:rPr>
              <a:t>Federal agencies have been the</a:t>
            </a:r>
            <a:r>
              <a:rPr lang="en-US" baseline="0" dirty="0" smtClean="0">
                <a:latin typeface="Calibri" charset="0"/>
              </a:rPr>
              <a:t> first to request specific information regarding </a:t>
            </a:r>
            <a:r>
              <a:rPr lang="en-US" dirty="0" smtClean="0">
                <a:latin typeface="Calibri" charset="0"/>
              </a:rPr>
              <a:t>data sharing and data management plans – driven by a federal</a:t>
            </a:r>
            <a:r>
              <a:rPr lang="en-US" baseline="0" dirty="0" smtClean="0">
                <a:latin typeface="Calibri" charset="0"/>
              </a:rPr>
              <a:t> mandate articulating requirements for record retention.</a:t>
            </a:r>
            <a:endParaRPr lang="en-US" dirty="0" smtClean="0">
              <a:latin typeface="Calibri" charset="0"/>
            </a:endParaRPr>
          </a:p>
          <a:p>
            <a:pPr eaLnBrk="1" hangingPunct="1">
              <a:spcBef>
                <a:spcPct val="0"/>
              </a:spcBef>
            </a:pPr>
            <a:endParaRPr lang="en-US" dirty="0" smtClean="0">
              <a:latin typeface="Calibri" charset="0"/>
            </a:endParaRPr>
          </a:p>
          <a:p>
            <a:pPr eaLnBrk="1" hangingPunct="1">
              <a:spcBef>
                <a:spcPct val="0"/>
              </a:spcBef>
            </a:pPr>
            <a:r>
              <a:rPr lang="en-US" dirty="0" smtClean="0">
                <a:latin typeface="Calibri" charset="0"/>
              </a:rPr>
              <a:t>You see here a short list of various federal funding agencies now requiring some type of data sharing and data management plan with all grant proposals.</a:t>
            </a:r>
          </a:p>
          <a:p>
            <a:pPr eaLnBrk="1" hangingPunct="1">
              <a:spcBef>
                <a:spcPct val="0"/>
              </a:spcBef>
            </a:pPr>
            <a:endParaRPr lang="en-US" dirty="0" smtClean="0">
              <a:latin typeface="Calibri" charset="0"/>
            </a:endParaRPr>
          </a:p>
          <a:p>
            <a:pPr eaLnBrk="1" hangingPunct="1">
              <a:spcBef>
                <a:spcPct val="0"/>
              </a:spcBef>
            </a:pPr>
            <a:r>
              <a:rPr lang="en-US" dirty="0" smtClean="0">
                <a:latin typeface="Calibri" charset="0"/>
              </a:rPr>
              <a:t>[Research] is becoming more data-intensive and collaborative</a:t>
            </a:r>
          </a:p>
          <a:p>
            <a:pPr eaLnBrk="1" hangingPunct="1">
              <a:spcBef>
                <a:spcPct val="0"/>
              </a:spcBef>
            </a:pPr>
            <a:r>
              <a:rPr lang="en-US" dirty="0" smtClean="0">
                <a:latin typeface="Calibri" charset="0"/>
              </a:rPr>
              <a:t>Researchers from numerous disciplines need to work together to attack complex problems; openly sharing data will pave the way for researchers to communicate and collaborate more effectively.</a:t>
            </a:r>
          </a:p>
          <a:p>
            <a:pPr eaLnBrk="1" hangingPunct="1">
              <a:spcBef>
                <a:spcPct val="0"/>
              </a:spcBef>
            </a:pPr>
            <a:endParaRPr lang="en-US" dirty="0" smtClean="0">
              <a:latin typeface="Calibri" charset="0"/>
            </a:endParaRPr>
          </a:p>
          <a:p>
            <a:pPr eaLnBrk="1" hangingPunct="1">
              <a:spcBef>
                <a:spcPct val="0"/>
              </a:spcBef>
            </a:pPr>
            <a:r>
              <a:rPr lang="en-US" dirty="0" smtClean="0">
                <a:latin typeface="Calibri" charset="0"/>
              </a:rPr>
              <a:t>This is the first step in what will be a more comprehensive approach to data policy. It will address the need for data from publicly-funded research to be made public.</a:t>
            </a:r>
          </a:p>
          <a:p>
            <a:pPr eaLnBrk="1" hangingPunct="1">
              <a:spcBef>
                <a:spcPct val="0"/>
              </a:spcBef>
            </a:pPr>
            <a:endParaRPr lang="en-US" dirty="0" smtClean="0">
              <a:latin typeface="Calibri" charset="0"/>
            </a:endParaRPr>
          </a:p>
          <a:p>
            <a:pPr eaLnBrk="1" hangingPunct="1">
              <a:spcBef>
                <a:spcPct val="0"/>
              </a:spcBef>
            </a:pPr>
            <a:r>
              <a:rPr lang="en-US" dirty="0" smtClean="0">
                <a:latin typeface="Calibri" charset="0"/>
              </a:rPr>
              <a:t>To be noted: it is recognized that each discipline has its own culture about data-sharing, and [NSF and other agencies] are quick to emphasize they want to avoid a ‘</a:t>
            </a:r>
            <a:r>
              <a:rPr lang="en-US" b="1" i="1" dirty="0" smtClean="0">
                <a:latin typeface="Calibri" charset="0"/>
              </a:rPr>
              <a:t>one-size-fits-all</a:t>
            </a:r>
            <a:r>
              <a:rPr lang="en-US" dirty="0" smtClean="0">
                <a:latin typeface="Calibri" charset="0"/>
              </a:rPr>
              <a:t>’ approach.</a:t>
            </a:r>
          </a:p>
          <a:p>
            <a:endParaRPr lang="en-US" dirty="0"/>
          </a:p>
        </p:txBody>
      </p:sp>
      <p:sp>
        <p:nvSpPr>
          <p:cNvPr id="4" name="Slide Number Placeholder 3"/>
          <p:cNvSpPr>
            <a:spLocks noGrp="1"/>
          </p:cNvSpPr>
          <p:nvPr>
            <p:ph type="sldNum" sz="quarter" idx="10"/>
          </p:nvPr>
        </p:nvSpPr>
        <p:spPr/>
        <p:txBody>
          <a:bodyPr/>
          <a:lstStyle/>
          <a:p>
            <a:fld id="{2F7BC118-E7D4-0F49-B5C0-0D652F35EF6F}" type="slidenum">
              <a:rPr lang="en-US" smtClean="0"/>
              <a:t>10</a:t>
            </a:fld>
            <a:endParaRPr lang="en-US"/>
          </a:p>
        </p:txBody>
      </p:sp>
    </p:spTree>
    <p:extLst>
      <p:ext uri="{BB962C8B-B14F-4D97-AF65-F5344CB8AC3E}">
        <p14:creationId xmlns:p14="http://schemas.microsoft.com/office/powerpoint/2010/main" val="36242982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This requirement</a:t>
            </a:r>
            <a:r>
              <a:rPr lang="en-US" baseline="0" dirty="0" smtClean="0"/>
              <a:t> has its roots in a 1999 revision to update components of the Freedom of Information Act</a:t>
            </a:r>
            <a:endParaRPr lang="en-US" dirty="0" smtClean="0"/>
          </a:p>
          <a:p>
            <a:endParaRPr lang="en-US" dirty="0"/>
          </a:p>
        </p:txBody>
      </p:sp>
      <p:sp>
        <p:nvSpPr>
          <p:cNvPr id="4" name="Slide Number Placeholder 3"/>
          <p:cNvSpPr>
            <a:spLocks noGrp="1"/>
          </p:cNvSpPr>
          <p:nvPr>
            <p:ph type="sldNum" sz="quarter" idx="10"/>
          </p:nvPr>
        </p:nvSpPr>
        <p:spPr/>
        <p:txBody>
          <a:bodyPr/>
          <a:lstStyle/>
          <a:p>
            <a:fld id="{2F7BC118-E7D4-0F49-B5C0-0D652F35EF6F}" type="slidenum">
              <a:rPr lang="en-US" smtClean="0"/>
              <a:t>11</a:t>
            </a:fld>
            <a:endParaRPr lang="en-US"/>
          </a:p>
        </p:txBody>
      </p:sp>
    </p:spTree>
    <p:extLst>
      <p:ext uri="{BB962C8B-B14F-4D97-AF65-F5344CB8AC3E}">
        <p14:creationId xmlns:p14="http://schemas.microsoft.com/office/powerpoint/2010/main" val="8358086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Digital data are both the products of research and the foundation for new scientific insights and discoveries</a:t>
            </a:r>
            <a:r>
              <a:rPr lang="en-US" baseline="0" dirty="0" smtClean="0"/>
              <a:t> that drive innovation.</a:t>
            </a:r>
            <a:endParaRPr lang="en-US" dirty="0" smtClean="0"/>
          </a:p>
          <a:p>
            <a:r>
              <a:rPr lang="en-US" dirty="0" smtClean="0"/>
              <a:t> </a:t>
            </a:r>
            <a:endParaRPr lang="en-US" dirty="0"/>
          </a:p>
        </p:txBody>
      </p:sp>
      <p:sp>
        <p:nvSpPr>
          <p:cNvPr id="4" name="Slide Number Placeholder 3"/>
          <p:cNvSpPr>
            <a:spLocks noGrp="1"/>
          </p:cNvSpPr>
          <p:nvPr>
            <p:ph type="sldNum" sz="quarter" idx="10"/>
          </p:nvPr>
        </p:nvSpPr>
        <p:spPr/>
        <p:txBody>
          <a:bodyPr/>
          <a:lstStyle/>
          <a:p>
            <a:fld id="{2F7BC118-E7D4-0F49-B5C0-0D652F35EF6F}" type="slidenum">
              <a:rPr lang="en-US" smtClean="0"/>
              <a:t>12</a:t>
            </a:fld>
            <a:endParaRPr lang="en-US"/>
          </a:p>
        </p:txBody>
      </p:sp>
    </p:spTree>
    <p:extLst>
      <p:ext uri="{BB962C8B-B14F-4D97-AF65-F5344CB8AC3E}">
        <p14:creationId xmlns:p14="http://schemas.microsoft.com/office/powerpoint/2010/main" val="7716496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To sum it all up in one key word?    ~ accountability ~ </a:t>
            </a:r>
          </a:p>
          <a:p>
            <a:endParaRPr lang="en-US" dirty="0"/>
          </a:p>
        </p:txBody>
      </p:sp>
      <p:sp>
        <p:nvSpPr>
          <p:cNvPr id="4" name="Slide Number Placeholder 3"/>
          <p:cNvSpPr>
            <a:spLocks noGrp="1"/>
          </p:cNvSpPr>
          <p:nvPr>
            <p:ph type="sldNum" sz="quarter" idx="10"/>
          </p:nvPr>
        </p:nvSpPr>
        <p:spPr/>
        <p:txBody>
          <a:bodyPr/>
          <a:lstStyle/>
          <a:p>
            <a:fld id="{2F7BC118-E7D4-0F49-B5C0-0D652F35EF6F}" type="slidenum">
              <a:rPr lang="en-US" smtClean="0"/>
              <a:t>13</a:t>
            </a:fld>
            <a:endParaRPr lang="en-US"/>
          </a:p>
        </p:txBody>
      </p:sp>
    </p:spTree>
    <p:extLst>
      <p:ext uri="{BB962C8B-B14F-4D97-AF65-F5344CB8AC3E}">
        <p14:creationId xmlns:p14="http://schemas.microsoft.com/office/powerpoint/2010/main" val="23073017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smtClean="0">
                <a:latin typeface="Calibri" charset="0"/>
              </a:rPr>
              <a:t>The NIH Public Access Policy ensures that the public has access to the published results of NIH funded research.</a:t>
            </a:r>
          </a:p>
          <a:p>
            <a:pPr eaLnBrk="1" hangingPunct="1">
              <a:spcBef>
                <a:spcPct val="0"/>
              </a:spcBef>
            </a:pPr>
            <a:r>
              <a:rPr lang="en-US" dirty="0" smtClean="0">
                <a:latin typeface="Calibri" charset="0"/>
              </a:rPr>
              <a:t>It requires scientists to submit final peer-reviewed journal manuscripts that arise from NIH funds to the digital archive PubMed Central upon acceptance for publication.</a:t>
            </a:r>
          </a:p>
          <a:p>
            <a:pPr eaLnBrk="1" hangingPunct="1">
              <a:spcBef>
                <a:spcPct val="0"/>
              </a:spcBef>
            </a:pPr>
            <a:r>
              <a:rPr lang="en-US" dirty="0" smtClean="0">
                <a:latin typeface="Calibri" charset="0"/>
              </a:rPr>
              <a:t>To help advance science and improve human health, the Policy requires that these papers are accessible to the public on PubMed Central no later than 12 months after publication</a:t>
            </a:r>
          </a:p>
          <a:p>
            <a:endParaRPr lang="en-US" dirty="0"/>
          </a:p>
        </p:txBody>
      </p:sp>
      <p:sp>
        <p:nvSpPr>
          <p:cNvPr id="4" name="Slide Number Placeholder 3"/>
          <p:cNvSpPr>
            <a:spLocks noGrp="1"/>
          </p:cNvSpPr>
          <p:nvPr>
            <p:ph type="sldNum" sz="quarter" idx="10"/>
          </p:nvPr>
        </p:nvSpPr>
        <p:spPr/>
        <p:txBody>
          <a:bodyPr/>
          <a:lstStyle/>
          <a:p>
            <a:fld id="{2F7BC118-E7D4-0F49-B5C0-0D652F35EF6F}" type="slidenum">
              <a:rPr lang="en-US" smtClean="0"/>
              <a:t>15</a:t>
            </a:fld>
            <a:endParaRPr lang="en-US"/>
          </a:p>
        </p:txBody>
      </p:sp>
    </p:spTree>
    <p:extLst>
      <p:ext uri="{BB962C8B-B14F-4D97-AF65-F5344CB8AC3E}">
        <p14:creationId xmlns:p14="http://schemas.microsoft.com/office/powerpoint/2010/main" val="26829918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NEH made</a:t>
            </a:r>
            <a:r>
              <a:rPr lang="en-US" baseline="0" dirty="0" smtClean="0"/>
              <a:t> DMP’s a requirement as of June 2011. </a:t>
            </a:r>
          </a:p>
          <a:p>
            <a:r>
              <a:rPr lang="en-US" baseline="0" dirty="0" smtClean="0"/>
              <a:t>At this time NEH’s guidelines are identical to those of NSF since they recognize that so many investigators are also involved with NSF grant activities. </a:t>
            </a:r>
          </a:p>
          <a:p>
            <a:endParaRPr lang="en-US" baseline="0" dirty="0" smtClean="0"/>
          </a:p>
          <a:p>
            <a:r>
              <a:rPr lang="en-US" b="1" u="sng" baseline="0" dirty="0" smtClean="0"/>
              <a:t>Funding concerns?</a:t>
            </a:r>
          </a:p>
          <a:p>
            <a:r>
              <a:rPr lang="en-US" dirty="0" smtClean="0"/>
              <a:t>General guidelines at this time:</a:t>
            </a:r>
          </a:p>
          <a:p>
            <a:pPr lvl="1"/>
            <a:r>
              <a:rPr lang="en-US" dirty="0" smtClean="0"/>
              <a:t>NSF~ “…any costs should be explained in the Budget Justification pages…”</a:t>
            </a:r>
          </a:p>
          <a:p>
            <a:pPr lvl="1"/>
            <a:r>
              <a:rPr lang="en-US" dirty="0" smtClean="0"/>
              <a:t>NIH ~ “…applicants can request funds for data sharing and archiving in their grant application…”</a:t>
            </a:r>
          </a:p>
          <a:p>
            <a:endParaRPr lang="en-US" dirty="0"/>
          </a:p>
        </p:txBody>
      </p:sp>
      <p:sp>
        <p:nvSpPr>
          <p:cNvPr id="4" name="Slide Number Placeholder 3"/>
          <p:cNvSpPr>
            <a:spLocks noGrp="1"/>
          </p:cNvSpPr>
          <p:nvPr>
            <p:ph type="sldNum" sz="quarter" idx="10"/>
          </p:nvPr>
        </p:nvSpPr>
        <p:spPr/>
        <p:txBody>
          <a:bodyPr/>
          <a:lstStyle/>
          <a:p>
            <a:fld id="{2F7BC118-E7D4-0F49-B5C0-0D652F35EF6F}" type="slidenum">
              <a:rPr lang="en-US" smtClean="0"/>
              <a:t>16</a:t>
            </a:fld>
            <a:endParaRPr lang="en-US"/>
          </a:p>
        </p:txBody>
      </p:sp>
    </p:spTree>
    <p:extLst>
      <p:ext uri="{BB962C8B-B14F-4D97-AF65-F5344CB8AC3E}">
        <p14:creationId xmlns:p14="http://schemas.microsoft.com/office/powerpoint/2010/main" val="29818015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representation of common data lifecycle</a:t>
            </a:r>
            <a:r>
              <a:rPr lang="en-US" baseline="0" dirty="0" smtClean="0"/>
              <a:t> stages based on current models.</a:t>
            </a:r>
          </a:p>
          <a:p>
            <a:r>
              <a:rPr lang="en-US" baseline="0" dirty="0" smtClean="0"/>
              <a:t>Typically, these or similar items will be included in most data lifecycles – </a:t>
            </a:r>
          </a:p>
          <a:p>
            <a:endParaRPr lang="en-US" baseline="0" dirty="0" smtClean="0"/>
          </a:p>
          <a:p>
            <a:endParaRPr lang="en-US" baseline="0" dirty="0" smtClean="0"/>
          </a:p>
          <a:p>
            <a:r>
              <a:rPr lang="en-US" baseline="0" dirty="0" smtClean="0"/>
              <a:t>List stages…</a:t>
            </a:r>
            <a:endParaRPr lang="en-US" dirty="0"/>
          </a:p>
        </p:txBody>
      </p:sp>
      <p:sp>
        <p:nvSpPr>
          <p:cNvPr id="4" name="Slide Number Placeholder 3"/>
          <p:cNvSpPr>
            <a:spLocks noGrp="1"/>
          </p:cNvSpPr>
          <p:nvPr>
            <p:ph type="sldNum" sz="quarter" idx="10"/>
          </p:nvPr>
        </p:nvSpPr>
        <p:spPr/>
        <p:txBody>
          <a:bodyPr/>
          <a:lstStyle/>
          <a:p>
            <a:fld id="{2F7BC118-E7D4-0F49-B5C0-0D652F35EF6F}" type="slidenum">
              <a:rPr lang="en-US" smtClean="0"/>
              <a:t>17</a:t>
            </a:fld>
            <a:endParaRPr lang="en-US"/>
          </a:p>
        </p:txBody>
      </p:sp>
    </p:spTree>
    <p:extLst>
      <p:ext uri="{BB962C8B-B14F-4D97-AF65-F5344CB8AC3E}">
        <p14:creationId xmlns:p14="http://schemas.microsoft.com/office/powerpoint/2010/main" val="99103552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E12 Titl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4" name="Text Placeholder 2"/>
          <p:cNvSpPr>
            <a:spLocks noGrp="1"/>
          </p:cNvSpPr>
          <p:nvPr>
            <p:ph type="body" idx="12" hasCustomPrompt="1"/>
          </p:nvPr>
        </p:nvSpPr>
        <p:spPr>
          <a:xfrm>
            <a:off x="609601" y="5500255"/>
            <a:ext cx="7848600" cy="500732"/>
          </a:xfrm>
          <a:prstGeom prst="rect">
            <a:avLst/>
          </a:prstGeom>
        </p:spPr>
        <p:txBody>
          <a:bodyPr anchor="t"/>
          <a:lstStyle>
            <a:lvl1pPr marL="0" indent="0" algn="r">
              <a:buNone/>
              <a:defRPr sz="1800" baseline="0">
                <a:solidFill>
                  <a:schemeClr val="bg1"/>
                </a:solidFill>
                <a:latin typeface="Arial"/>
                <a:cs typeface="Aria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Month Day, Year</a:t>
            </a:r>
          </a:p>
        </p:txBody>
      </p:sp>
    </p:spTree>
    <p:extLst>
      <p:ext uri="{BB962C8B-B14F-4D97-AF65-F5344CB8AC3E}">
        <p14:creationId xmlns:p14="http://schemas.microsoft.com/office/powerpoint/2010/main" val="316573183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12 THU Bod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606829" y="338675"/>
            <a:ext cx="8021782" cy="729971"/>
          </a:xfrm>
          <a:prstGeom prst="rect">
            <a:avLst/>
          </a:prstGeom>
        </p:spPr>
        <p:txBody>
          <a:bodyPr anchor="t"/>
          <a:lstStyle>
            <a:lvl1pPr algn="l">
              <a:defRPr sz="3600" b="0" cap="none">
                <a:solidFill>
                  <a:schemeClr val="tx1">
                    <a:lumMod val="75000"/>
                    <a:lumOff val="25000"/>
                  </a:schemeClr>
                </a:solidFill>
                <a:latin typeface="Arial"/>
                <a:cs typeface="Arial"/>
              </a:defRPr>
            </a:lvl1pPr>
          </a:lstStyle>
          <a:p>
            <a:r>
              <a:rPr lang="en-US" dirty="0" smtClean="0"/>
              <a:t>Section Header</a:t>
            </a:r>
            <a:endParaRPr lang="en-US" dirty="0"/>
          </a:p>
        </p:txBody>
      </p:sp>
      <p:sp>
        <p:nvSpPr>
          <p:cNvPr id="9" name="Content Placeholder 2"/>
          <p:cNvSpPr>
            <a:spLocks noGrp="1"/>
          </p:cNvSpPr>
          <p:nvPr>
            <p:ph idx="1" hasCustomPrompt="1"/>
          </p:nvPr>
        </p:nvSpPr>
        <p:spPr>
          <a:xfrm>
            <a:off x="606829" y="1371599"/>
            <a:ext cx="8079971" cy="4546599"/>
          </a:xfrm>
          <a:prstGeom prst="rect">
            <a:avLst/>
          </a:prstGeom>
        </p:spPr>
        <p:txBody>
          <a:bodyPr/>
          <a:lstStyle>
            <a:lvl1pPr marL="457200" indent="-457200">
              <a:buClr>
                <a:srgbClr val="B20838"/>
              </a:buClr>
              <a:buFont typeface="Wingdings" pitchFamily="2" charset="2"/>
              <a:buChar char="§"/>
              <a:defRPr sz="3000" baseline="0">
                <a:solidFill>
                  <a:schemeClr val="tx1">
                    <a:lumMod val="75000"/>
                    <a:lumOff val="25000"/>
                  </a:schemeClr>
                </a:solidFill>
                <a:latin typeface="Arial"/>
                <a:cs typeface="Arial"/>
              </a:defRPr>
            </a:lvl1pPr>
            <a:lvl2pPr marL="914400" indent="-457200">
              <a:buClr>
                <a:srgbClr val="B20838"/>
              </a:buClr>
              <a:buFont typeface="Wingdings" pitchFamily="2" charset="2"/>
              <a:buChar char="§"/>
              <a:defRPr sz="2700">
                <a:solidFill>
                  <a:schemeClr val="tx1">
                    <a:lumMod val="75000"/>
                    <a:lumOff val="25000"/>
                  </a:schemeClr>
                </a:solidFill>
                <a:latin typeface="Arial"/>
                <a:cs typeface="Arial"/>
              </a:defRPr>
            </a:lvl2pPr>
            <a:lvl3pPr marL="1257300" indent="-342900">
              <a:buClr>
                <a:srgbClr val="B20838"/>
              </a:buClr>
              <a:buFont typeface="Wingdings" pitchFamily="2" charset="2"/>
              <a:buChar char="§"/>
              <a:defRPr sz="2400">
                <a:solidFill>
                  <a:schemeClr val="tx1">
                    <a:lumMod val="75000"/>
                    <a:lumOff val="25000"/>
                  </a:schemeClr>
                </a:solidFill>
                <a:latin typeface="Arial"/>
                <a:cs typeface="Arial"/>
              </a:defRPr>
            </a:lvl3pPr>
            <a:lvl4pPr marL="1714500" indent="-342900">
              <a:buClr>
                <a:srgbClr val="B20838"/>
              </a:buClr>
              <a:buFont typeface="Wingdings" pitchFamily="2" charset="2"/>
              <a:buChar char="§"/>
              <a:defRPr sz="2100">
                <a:solidFill>
                  <a:schemeClr val="tx1">
                    <a:lumMod val="75000"/>
                    <a:lumOff val="25000"/>
                  </a:schemeClr>
                </a:solidFill>
                <a:latin typeface="Arial"/>
                <a:cs typeface="Arial"/>
              </a:defRPr>
            </a:lvl4pPr>
            <a:lvl5pPr marL="2114550" indent="-285750">
              <a:buClr>
                <a:srgbClr val="B20838"/>
              </a:buClr>
              <a:buFont typeface="Wingdings" pitchFamily="2" charset="2"/>
              <a:buChar char="§"/>
              <a:defRPr sz="1800">
                <a:solidFill>
                  <a:schemeClr val="tx1">
                    <a:lumMod val="75000"/>
                    <a:lumOff val="25000"/>
                  </a:schemeClr>
                </a:solidFill>
                <a:latin typeface="Arial"/>
                <a:cs typeface="Arial"/>
              </a:defRPr>
            </a:lvl5pPr>
          </a:lstStyle>
          <a:p>
            <a:pPr lvl="0"/>
            <a:r>
              <a:rPr lang="en-US" dirty="0" smtClean="0"/>
              <a:t>Body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148917493"/>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12 FRI">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itle 1"/>
          <p:cNvSpPr>
            <a:spLocks noGrp="1"/>
          </p:cNvSpPr>
          <p:nvPr>
            <p:ph type="title" hasCustomPrompt="1"/>
          </p:nvPr>
        </p:nvSpPr>
        <p:spPr>
          <a:xfrm>
            <a:off x="609599" y="2514600"/>
            <a:ext cx="7866612" cy="905924"/>
          </a:xfrm>
          <a:prstGeom prst="rect">
            <a:avLst/>
          </a:prstGeom>
        </p:spPr>
        <p:txBody>
          <a:bodyPr anchor="t"/>
          <a:lstStyle>
            <a:lvl1pPr algn="l">
              <a:defRPr sz="6000" b="1" cap="none">
                <a:solidFill>
                  <a:schemeClr val="bg1"/>
                </a:solidFill>
                <a:latin typeface="Arial"/>
                <a:cs typeface="Arial"/>
              </a:defRPr>
            </a:lvl1pPr>
          </a:lstStyle>
          <a:p>
            <a:r>
              <a:rPr lang="en-US" dirty="0" smtClean="0"/>
              <a:t>FRIDAY</a:t>
            </a:r>
            <a:endParaRPr lang="en-US" dirty="0"/>
          </a:p>
        </p:txBody>
      </p:sp>
    </p:spTree>
    <p:extLst>
      <p:ext uri="{BB962C8B-B14F-4D97-AF65-F5344CB8AC3E}">
        <p14:creationId xmlns:p14="http://schemas.microsoft.com/office/powerpoint/2010/main" val="35165735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12 FRI Bod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606829" y="338675"/>
            <a:ext cx="8021782" cy="729971"/>
          </a:xfrm>
          <a:prstGeom prst="rect">
            <a:avLst/>
          </a:prstGeom>
        </p:spPr>
        <p:txBody>
          <a:bodyPr anchor="t"/>
          <a:lstStyle>
            <a:lvl1pPr algn="l">
              <a:defRPr sz="3600" b="0" cap="none">
                <a:solidFill>
                  <a:schemeClr val="tx1">
                    <a:lumMod val="75000"/>
                    <a:lumOff val="25000"/>
                  </a:schemeClr>
                </a:solidFill>
                <a:latin typeface="Arial"/>
                <a:cs typeface="Arial"/>
              </a:defRPr>
            </a:lvl1pPr>
          </a:lstStyle>
          <a:p>
            <a:r>
              <a:rPr lang="en-US" dirty="0" smtClean="0"/>
              <a:t>Section Header</a:t>
            </a:r>
            <a:endParaRPr lang="en-US" dirty="0"/>
          </a:p>
        </p:txBody>
      </p:sp>
      <p:sp>
        <p:nvSpPr>
          <p:cNvPr id="9" name="Content Placeholder 2"/>
          <p:cNvSpPr>
            <a:spLocks noGrp="1"/>
          </p:cNvSpPr>
          <p:nvPr>
            <p:ph idx="1" hasCustomPrompt="1"/>
          </p:nvPr>
        </p:nvSpPr>
        <p:spPr>
          <a:xfrm>
            <a:off x="606829" y="1371599"/>
            <a:ext cx="8079971" cy="4546599"/>
          </a:xfrm>
          <a:prstGeom prst="rect">
            <a:avLst/>
          </a:prstGeom>
        </p:spPr>
        <p:txBody>
          <a:bodyPr/>
          <a:lstStyle>
            <a:lvl1pPr marL="457200" indent="-457200">
              <a:buClr>
                <a:srgbClr val="B20838"/>
              </a:buClr>
              <a:buFont typeface="Wingdings" pitchFamily="2" charset="2"/>
              <a:buChar char="§"/>
              <a:defRPr sz="3000" baseline="0">
                <a:solidFill>
                  <a:schemeClr val="tx1">
                    <a:lumMod val="75000"/>
                    <a:lumOff val="25000"/>
                  </a:schemeClr>
                </a:solidFill>
                <a:latin typeface="Arial"/>
                <a:cs typeface="Arial"/>
              </a:defRPr>
            </a:lvl1pPr>
            <a:lvl2pPr marL="914400" indent="-457200">
              <a:buClr>
                <a:srgbClr val="B20838"/>
              </a:buClr>
              <a:buFont typeface="Wingdings" pitchFamily="2" charset="2"/>
              <a:buChar char="§"/>
              <a:defRPr sz="2700">
                <a:solidFill>
                  <a:schemeClr val="tx1">
                    <a:lumMod val="75000"/>
                    <a:lumOff val="25000"/>
                  </a:schemeClr>
                </a:solidFill>
                <a:latin typeface="Arial"/>
                <a:cs typeface="Arial"/>
              </a:defRPr>
            </a:lvl2pPr>
            <a:lvl3pPr marL="1257300" indent="-342900">
              <a:buClr>
                <a:srgbClr val="B20838"/>
              </a:buClr>
              <a:buFont typeface="Wingdings" pitchFamily="2" charset="2"/>
              <a:buChar char="§"/>
              <a:defRPr sz="2400">
                <a:solidFill>
                  <a:schemeClr val="tx1">
                    <a:lumMod val="75000"/>
                    <a:lumOff val="25000"/>
                  </a:schemeClr>
                </a:solidFill>
                <a:latin typeface="Arial"/>
                <a:cs typeface="Arial"/>
              </a:defRPr>
            </a:lvl3pPr>
            <a:lvl4pPr marL="1714500" indent="-342900">
              <a:buClr>
                <a:srgbClr val="B20838"/>
              </a:buClr>
              <a:buFont typeface="Wingdings" pitchFamily="2" charset="2"/>
              <a:buChar char="§"/>
              <a:defRPr sz="2100">
                <a:solidFill>
                  <a:schemeClr val="tx1">
                    <a:lumMod val="75000"/>
                    <a:lumOff val="25000"/>
                  </a:schemeClr>
                </a:solidFill>
                <a:latin typeface="Arial"/>
                <a:cs typeface="Arial"/>
              </a:defRPr>
            </a:lvl4pPr>
            <a:lvl5pPr marL="2114550" indent="-285750">
              <a:buClr>
                <a:srgbClr val="B20838"/>
              </a:buClr>
              <a:buFont typeface="Wingdings" pitchFamily="2" charset="2"/>
              <a:buChar char="§"/>
              <a:defRPr sz="1800">
                <a:solidFill>
                  <a:schemeClr val="tx1">
                    <a:lumMod val="75000"/>
                    <a:lumOff val="25000"/>
                  </a:schemeClr>
                </a:solidFill>
                <a:latin typeface="Arial"/>
                <a:cs typeface="Arial"/>
              </a:defRPr>
            </a:lvl5pPr>
          </a:lstStyle>
          <a:p>
            <a:pPr lvl="0"/>
            <a:r>
              <a:rPr lang="en-US" dirty="0" smtClean="0"/>
              <a:t>Body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903699703"/>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2552070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E12 Title 2">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599" y="2370676"/>
            <a:ext cx="7866612" cy="905924"/>
          </a:xfrm>
          <a:prstGeom prst="rect">
            <a:avLst/>
          </a:prstGeom>
        </p:spPr>
        <p:txBody>
          <a:bodyPr anchor="t"/>
          <a:lstStyle>
            <a:lvl1pPr algn="l">
              <a:defRPr sz="4000" b="0" cap="none">
                <a:solidFill>
                  <a:schemeClr val="bg1"/>
                </a:solidFill>
                <a:latin typeface="Arial"/>
                <a:cs typeface="Arial"/>
              </a:defRPr>
            </a:lvl1pPr>
          </a:lstStyle>
          <a:p>
            <a:r>
              <a:rPr lang="en-US" dirty="0" smtClean="0"/>
              <a:t>Presentation Title</a:t>
            </a:r>
            <a:endParaRPr lang="en-US" dirty="0"/>
          </a:p>
        </p:txBody>
      </p:sp>
      <p:sp>
        <p:nvSpPr>
          <p:cNvPr id="12" name="Text Placeholder 2"/>
          <p:cNvSpPr>
            <a:spLocks noGrp="1"/>
          </p:cNvSpPr>
          <p:nvPr>
            <p:ph type="body" idx="12" hasCustomPrompt="1"/>
          </p:nvPr>
        </p:nvSpPr>
        <p:spPr>
          <a:xfrm>
            <a:off x="609601" y="5500255"/>
            <a:ext cx="7848599" cy="500732"/>
          </a:xfrm>
          <a:prstGeom prst="rect">
            <a:avLst/>
          </a:prstGeom>
        </p:spPr>
        <p:txBody>
          <a:bodyPr anchor="t"/>
          <a:lstStyle>
            <a:lvl1pPr marL="0" indent="0" algn="r">
              <a:buNone/>
              <a:defRPr sz="1800" baseline="0">
                <a:solidFill>
                  <a:schemeClr val="bg1"/>
                </a:solidFill>
                <a:latin typeface="Arial"/>
                <a:cs typeface="Aria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Month Day, Year</a:t>
            </a:r>
          </a:p>
        </p:txBody>
      </p:sp>
      <p:sp>
        <p:nvSpPr>
          <p:cNvPr id="3" name="Text Placeholder 2"/>
          <p:cNvSpPr>
            <a:spLocks noGrp="1"/>
          </p:cNvSpPr>
          <p:nvPr>
            <p:ph type="body" idx="1" hasCustomPrompt="1"/>
          </p:nvPr>
        </p:nvSpPr>
        <p:spPr>
          <a:xfrm>
            <a:off x="609600" y="3276600"/>
            <a:ext cx="7866611" cy="500732"/>
          </a:xfrm>
          <a:prstGeom prst="rect">
            <a:avLst/>
          </a:prstGeom>
        </p:spPr>
        <p:txBody>
          <a:bodyPr anchor="t"/>
          <a:lstStyle>
            <a:lvl1pPr marL="0" indent="0" algn="l">
              <a:buNone/>
              <a:defRPr sz="2400" baseline="0">
                <a:solidFill>
                  <a:schemeClr val="bg1"/>
                </a:solidFill>
                <a:latin typeface="Arial"/>
                <a:cs typeface="Aria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Speaker Name</a:t>
            </a:r>
          </a:p>
        </p:txBody>
      </p:sp>
    </p:spTree>
    <p:extLst>
      <p:ext uri="{BB962C8B-B14F-4D97-AF65-F5344CB8AC3E}">
        <p14:creationId xmlns:p14="http://schemas.microsoft.com/office/powerpoint/2010/main" val="403786252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12 Title 3">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599" y="2370676"/>
            <a:ext cx="7866612" cy="905924"/>
          </a:xfrm>
          <a:prstGeom prst="rect">
            <a:avLst/>
          </a:prstGeom>
        </p:spPr>
        <p:txBody>
          <a:bodyPr anchor="t"/>
          <a:lstStyle>
            <a:lvl1pPr algn="l">
              <a:defRPr sz="4000" b="0" cap="none">
                <a:solidFill>
                  <a:schemeClr val="tx1">
                    <a:lumMod val="75000"/>
                    <a:lumOff val="25000"/>
                  </a:schemeClr>
                </a:solidFill>
                <a:latin typeface="Arial"/>
                <a:cs typeface="Arial"/>
              </a:defRPr>
            </a:lvl1pPr>
          </a:lstStyle>
          <a:p>
            <a:r>
              <a:rPr lang="en-US" dirty="0" smtClean="0"/>
              <a:t>Presentation Title</a:t>
            </a:r>
            <a:endParaRPr lang="en-US" dirty="0"/>
          </a:p>
        </p:txBody>
      </p:sp>
      <p:sp>
        <p:nvSpPr>
          <p:cNvPr id="12" name="Text Placeholder 2"/>
          <p:cNvSpPr>
            <a:spLocks noGrp="1"/>
          </p:cNvSpPr>
          <p:nvPr>
            <p:ph type="body" idx="12" hasCustomPrompt="1"/>
          </p:nvPr>
        </p:nvSpPr>
        <p:spPr>
          <a:xfrm>
            <a:off x="609601" y="5500255"/>
            <a:ext cx="7848599" cy="500732"/>
          </a:xfrm>
          <a:prstGeom prst="rect">
            <a:avLst/>
          </a:prstGeom>
        </p:spPr>
        <p:txBody>
          <a:bodyPr anchor="t"/>
          <a:lstStyle>
            <a:lvl1pPr marL="0" indent="0" algn="r">
              <a:buNone/>
              <a:defRPr sz="1800" baseline="0">
                <a:solidFill>
                  <a:schemeClr val="tx1">
                    <a:lumMod val="75000"/>
                    <a:lumOff val="25000"/>
                  </a:schemeClr>
                </a:solidFill>
                <a:latin typeface="Arial"/>
                <a:cs typeface="Aria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Month Day, Year</a:t>
            </a:r>
          </a:p>
        </p:txBody>
      </p:sp>
      <p:sp>
        <p:nvSpPr>
          <p:cNvPr id="3" name="Text Placeholder 2"/>
          <p:cNvSpPr>
            <a:spLocks noGrp="1"/>
          </p:cNvSpPr>
          <p:nvPr>
            <p:ph type="body" idx="1" hasCustomPrompt="1"/>
          </p:nvPr>
        </p:nvSpPr>
        <p:spPr>
          <a:xfrm>
            <a:off x="609600" y="3276600"/>
            <a:ext cx="7866611" cy="500732"/>
          </a:xfrm>
          <a:prstGeom prst="rect">
            <a:avLst/>
          </a:prstGeom>
        </p:spPr>
        <p:txBody>
          <a:bodyPr anchor="t"/>
          <a:lstStyle>
            <a:lvl1pPr marL="0" indent="0" algn="l">
              <a:buNone/>
              <a:defRPr sz="2400" baseline="0">
                <a:solidFill>
                  <a:schemeClr val="tx1">
                    <a:lumMod val="75000"/>
                    <a:lumOff val="25000"/>
                  </a:schemeClr>
                </a:solidFill>
                <a:latin typeface="Arial"/>
                <a:cs typeface="Aria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Speaker Name</a:t>
            </a:r>
          </a:p>
        </p:txBody>
      </p:sp>
    </p:spTree>
    <p:extLst>
      <p:ext uri="{BB962C8B-B14F-4D97-AF65-F5344CB8AC3E}">
        <p14:creationId xmlns:p14="http://schemas.microsoft.com/office/powerpoint/2010/main" val="297119979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12 Bod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itle 1"/>
          <p:cNvSpPr>
            <a:spLocks noGrp="1"/>
          </p:cNvSpPr>
          <p:nvPr>
            <p:ph type="title" hasCustomPrompt="1"/>
          </p:nvPr>
        </p:nvSpPr>
        <p:spPr>
          <a:xfrm>
            <a:off x="606829" y="338675"/>
            <a:ext cx="8021782" cy="729971"/>
          </a:xfrm>
          <a:prstGeom prst="rect">
            <a:avLst/>
          </a:prstGeom>
        </p:spPr>
        <p:txBody>
          <a:bodyPr anchor="t"/>
          <a:lstStyle>
            <a:lvl1pPr algn="l">
              <a:defRPr sz="3600" b="0" cap="none">
                <a:solidFill>
                  <a:schemeClr val="tx1">
                    <a:lumMod val="75000"/>
                    <a:lumOff val="25000"/>
                  </a:schemeClr>
                </a:solidFill>
                <a:latin typeface="Arial"/>
                <a:cs typeface="Arial"/>
              </a:defRPr>
            </a:lvl1pPr>
          </a:lstStyle>
          <a:p>
            <a:r>
              <a:rPr lang="en-US" dirty="0" smtClean="0"/>
              <a:t>Section Header</a:t>
            </a:r>
            <a:endParaRPr lang="en-US" dirty="0"/>
          </a:p>
        </p:txBody>
      </p:sp>
      <p:sp>
        <p:nvSpPr>
          <p:cNvPr id="6" name="Content Placeholder 2"/>
          <p:cNvSpPr>
            <a:spLocks noGrp="1"/>
          </p:cNvSpPr>
          <p:nvPr>
            <p:ph idx="1" hasCustomPrompt="1"/>
          </p:nvPr>
        </p:nvSpPr>
        <p:spPr>
          <a:xfrm>
            <a:off x="606829" y="1371599"/>
            <a:ext cx="8079971" cy="4546599"/>
          </a:xfrm>
          <a:prstGeom prst="rect">
            <a:avLst/>
          </a:prstGeom>
        </p:spPr>
        <p:txBody>
          <a:bodyPr/>
          <a:lstStyle>
            <a:lvl1pPr marL="457200" indent="-457200">
              <a:buClr>
                <a:srgbClr val="B20838"/>
              </a:buClr>
              <a:buFont typeface="Wingdings" pitchFamily="2" charset="2"/>
              <a:buChar char="§"/>
              <a:defRPr sz="3000" baseline="0">
                <a:solidFill>
                  <a:schemeClr val="tx1">
                    <a:lumMod val="75000"/>
                    <a:lumOff val="25000"/>
                  </a:schemeClr>
                </a:solidFill>
                <a:latin typeface="Arial"/>
                <a:cs typeface="Arial"/>
              </a:defRPr>
            </a:lvl1pPr>
            <a:lvl2pPr marL="914400" indent="-457200">
              <a:buClr>
                <a:srgbClr val="B20838"/>
              </a:buClr>
              <a:buFont typeface="Wingdings" pitchFamily="2" charset="2"/>
              <a:buChar char="§"/>
              <a:defRPr sz="2700">
                <a:solidFill>
                  <a:schemeClr val="tx1">
                    <a:lumMod val="75000"/>
                    <a:lumOff val="25000"/>
                  </a:schemeClr>
                </a:solidFill>
                <a:latin typeface="Arial"/>
                <a:cs typeface="Arial"/>
              </a:defRPr>
            </a:lvl2pPr>
            <a:lvl3pPr marL="1257300" indent="-342900">
              <a:buClr>
                <a:srgbClr val="B20838"/>
              </a:buClr>
              <a:buFont typeface="Wingdings" pitchFamily="2" charset="2"/>
              <a:buChar char="§"/>
              <a:defRPr sz="2400">
                <a:solidFill>
                  <a:schemeClr val="tx1">
                    <a:lumMod val="75000"/>
                    <a:lumOff val="25000"/>
                  </a:schemeClr>
                </a:solidFill>
                <a:latin typeface="Arial"/>
                <a:cs typeface="Arial"/>
              </a:defRPr>
            </a:lvl3pPr>
            <a:lvl4pPr marL="1714500" indent="-342900">
              <a:buClr>
                <a:srgbClr val="B20838"/>
              </a:buClr>
              <a:buFont typeface="Wingdings" pitchFamily="2" charset="2"/>
              <a:buChar char="§"/>
              <a:defRPr sz="2100">
                <a:solidFill>
                  <a:schemeClr val="tx1">
                    <a:lumMod val="75000"/>
                    <a:lumOff val="25000"/>
                  </a:schemeClr>
                </a:solidFill>
                <a:latin typeface="Arial"/>
                <a:cs typeface="Arial"/>
              </a:defRPr>
            </a:lvl4pPr>
            <a:lvl5pPr marL="2114550" indent="-285750">
              <a:buClr>
                <a:srgbClr val="B20838"/>
              </a:buClr>
              <a:buFont typeface="Wingdings" pitchFamily="2" charset="2"/>
              <a:buChar char="§"/>
              <a:defRPr sz="1800">
                <a:solidFill>
                  <a:schemeClr val="tx1">
                    <a:lumMod val="75000"/>
                    <a:lumOff val="25000"/>
                  </a:schemeClr>
                </a:solidFill>
                <a:latin typeface="Arial"/>
                <a:cs typeface="Arial"/>
              </a:defRPr>
            </a:lvl5pPr>
          </a:lstStyle>
          <a:p>
            <a:pPr lvl="0"/>
            <a:r>
              <a:rPr lang="en-US" dirty="0" smtClean="0"/>
              <a:t>Body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09939530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12 Tuesda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599" y="2514600"/>
            <a:ext cx="7866612" cy="905924"/>
          </a:xfrm>
          <a:prstGeom prst="rect">
            <a:avLst/>
          </a:prstGeom>
        </p:spPr>
        <p:txBody>
          <a:bodyPr anchor="t"/>
          <a:lstStyle>
            <a:lvl1pPr algn="l">
              <a:defRPr sz="6000" b="1" cap="none">
                <a:solidFill>
                  <a:schemeClr val="bg1"/>
                </a:solidFill>
                <a:latin typeface="Arial"/>
                <a:cs typeface="Arial"/>
              </a:defRPr>
            </a:lvl1pPr>
          </a:lstStyle>
          <a:p>
            <a:r>
              <a:rPr lang="en-US" dirty="0" smtClean="0"/>
              <a:t>TUESDAY</a:t>
            </a:r>
            <a:endParaRPr lang="en-US" dirty="0"/>
          </a:p>
        </p:txBody>
      </p:sp>
      <p:sp>
        <p:nvSpPr>
          <p:cNvPr id="12" name="Text Placeholder 2"/>
          <p:cNvSpPr>
            <a:spLocks noGrp="1"/>
          </p:cNvSpPr>
          <p:nvPr>
            <p:ph type="body" idx="12" hasCustomPrompt="1"/>
          </p:nvPr>
        </p:nvSpPr>
        <p:spPr>
          <a:xfrm>
            <a:off x="609601" y="5500255"/>
            <a:ext cx="7924800" cy="500732"/>
          </a:xfrm>
          <a:prstGeom prst="rect">
            <a:avLst/>
          </a:prstGeom>
        </p:spPr>
        <p:txBody>
          <a:bodyPr anchor="t"/>
          <a:lstStyle>
            <a:lvl1pPr marL="0" indent="0" algn="r">
              <a:buNone/>
              <a:defRPr sz="1800" baseline="0">
                <a:solidFill>
                  <a:schemeClr val="bg1"/>
                </a:solidFill>
                <a:latin typeface="Arial"/>
                <a:cs typeface="Aria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Month Day, Year</a:t>
            </a:r>
          </a:p>
        </p:txBody>
      </p:sp>
    </p:spTree>
    <p:extLst>
      <p:ext uri="{BB962C8B-B14F-4D97-AF65-F5344CB8AC3E}">
        <p14:creationId xmlns:p14="http://schemas.microsoft.com/office/powerpoint/2010/main" val="160204868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E12 TUES Bod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606829" y="338675"/>
            <a:ext cx="8021782" cy="729971"/>
          </a:xfrm>
          <a:prstGeom prst="rect">
            <a:avLst/>
          </a:prstGeom>
        </p:spPr>
        <p:txBody>
          <a:bodyPr anchor="t"/>
          <a:lstStyle>
            <a:lvl1pPr algn="l">
              <a:defRPr sz="3600" b="0" cap="none">
                <a:solidFill>
                  <a:schemeClr val="tx1">
                    <a:lumMod val="75000"/>
                    <a:lumOff val="25000"/>
                  </a:schemeClr>
                </a:solidFill>
                <a:latin typeface="Arial"/>
                <a:cs typeface="Arial"/>
              </a:defRPr>
            </a:lvl1pPr>
          </a:lstStyle>
          <a:p>
            <a:r>
              <a:rPr lang="en-US" dirty="0" smtClean="0"/>
              <a:t>Section Header</a:t>
            </a:r>
            <a:endParaRPr lang="en-US" dirty="0"/>
          </a:p>
        </p:txBody>
      </p:sp>
      <p:sp>
        <p:nvSpPr>
          <p:cNvPr id="9" name="Content Placeholder 2"/>
          <p:cNvSpPr>
            <a:spLocks noGrp="1"/>
          </p:cNvSpPr>
          <p:nvPr>
            <p:ph idx="1" hasCustomPrompt="1"/>
          </p:nvPr>
        </p:nvSpPr>
        <p:spPr>
          <a:xfrm>
            <a:off x="606829" y="1371599"/>
            <a:ext cx="8079971" cy="4546599"/>
          </a:xfrm>
          <a:prstGeom prst="rect">
            <a:avLst/>
          </a:prstGeom>
        </p:spPr>
        <p:txBody>
          <a:bodyPr/>
          <a:lstStyle>
            <a:lvl1pPr marL="457200" indent="-457200">
              <a:buClr>
                <a:srgbClr val="B20838"/>
              </a:buClr>
              <a:buFont typeface="Wingdings" pitchFamily="2" charset="2"/>
              <a:buChar char="§"/>
              <a:defRPr sz="3000" baseline="0">
                <a:solidFill>
                  <a:schemeClr val="tx1">
                    <a:lumMod val="75000"/>
                    <a:lumOff val="25000"/>
                  </a:schemeClr>
                </a:solidFill>
                <a:latin typeface="Arial"/>
                <a:cs typeface="Arial"/>
              </a:defRPr>
            </a:lvl1pPr>
            <a:lvl2pPr marL="914400" indent="-457200">
              <a:buClr>
                <a:srgbClr val="B20838"/>
              </a:buClr>
              <a:buFont typeface="Wingdings" pitchFamily="2" charset="2"/>
              <a:buChar char="§"/>
              <a:defRPr sz="2700">
                <a:solidFill>
                  <a:schemeClr val="tx1">
                    <a:lumMod val="75000"/>
                    <a:lumOff val="25000"/>
                  </a:schemeClr>
                </a:solidFill>
                <a:latin typeface="Arial"/>
                <a:cs typeface="Arial"/>
              </a:defRPr>
            </a:lvl2pPr>
            <a:lvl3pPr marL="1257300" indent="-342900">
              <a:buClr>
                <a:srgbClr val="B20838"/>
              </a:buClr>
              <a:buFont typeface="Wingdings" pitchFamily="2" charset="2"/>
              <a:buChar char="§"/>
              <a:defRPr sz="2400">
                <a:solidFill>
                  <a:schemeClr val="tx1">
                    <a:lumMod val="75000"/>
                    <a:lumOff val="25000"/>
                  </a:schemeClr>
                </a:solidFill>
                <a:latin typeface="Arial"/>
                <a:cs typeface="Arial"/>
              </a:defRPr>
            </a:lvl3pPr>
            <a:lvl4pPr marL="1714500" indent="-342900">
              <a:buClr>
                <a:srgbClr val="B20838"/>
              </a:buClr>
              <a:buFont typeface="Wingdings" pitchFamily="2" charset="2"/>
              <a:buChar char="§"/>
              <a:defRPr sz="2100">
                <a:solidFill>
                  <a:schemeClr val="tx1">
                    <a:lumMod val="75000"/>
                    <a:lumOff val="25000"/>
                  </a:schemeClr>
                </a:solidFill>
                <a:latin typeface="Arial"/>
                <a:cs typeface="Arial"/>
              </a:defRPr>
            </a:lvl4pPr>
            <a:lvl5pPr marL="2114550" indent="-285750">
              <a:buClr>
                <a:srgbClr val="B20838"/>
              </a:buClr>
              <a:buFont typeface="Wingdings" pitchFamily="2" charset="2"/>
              <a:buChar char="§"/>
              <a:defRPr sz="1800">
                <a:solidFill>
                  <a:schemeClr val="tx1">
                    <a:lumMod val="75000"/>
                    <a:lumOff val="25000"/>
                  </a:schemeClr>
                </a:solidFill>
                <a:latin typeface="Arial"/>
                <a:cs typeface="Arial"/>
              </a:defRPr>
            </a:lvl5pPr>
          </a:lstStyle>
          <a:p>
            <a:pPr lvl="0"/>
            <a:r>
              <a:rPr lang="en-US" dirty="0" smtClean="0"/>
              <a:t>Body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60371897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E12 WE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itle 1"/>
          <p:cNvSpPr>
            <a:spLocks noGrp="1"/>
          </p:cNvSpPr>
          <p:nvPr>
            <p:ph type="title" hasCustomPrompt="1"/>
          </p:nvPr>
        </p:nvSpPr>
        <p:spPr>
          <a:xfrm>
            <a:off x="609599" y="2514600"/>
            <a:ext cx="7866612" cy="905924"/>
          </a:xfrm>
          <a:prstGeom prst="rect">
            <a:avLst/>
          </a:prstGeom>
        </p:spPr>
        <p:txBody>
          <a:bodyPr anchor="t"/>
          <a:lstStyle>
            <a:lvl1pPr algn="l">
              <a:defRPr sz="6000" b="1" cap="none">
                <a:solidFill>
                  <a:schemeClr val="bg1"/>
                </a:solidFill>
                <a:latin typeface="Arial"/>
                <a:cs typeface="Arial"/>
              </a:defRPr>
            </a:lvl1pPr>
          </a:lstStyle>
          <a:p>
            <a:r>
              <a:rPr lang="en-US" dirty="0" smtClean="0"/>
              <a:t>WEDNESDAY</a:t>
            </a:r>
            <a:endParaRPr lang="en-US" dirty="0"/>
          </a:p>
        </p:txBody>
      </p:sp>
    </p:spTree>
    <p:extLst>
      <p:ext uri="{BB962C8B-B14F-4D97-AF65-F5344CB8AC3E}">
        <p14:creationId xmlns:p14="http://schemas.microsoft.com/office/powerpoint/2010/main" val="4591651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E12 WED Bod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606829" y="338675"/>
            <a:ext cx="8021782" cy="729971"/>
          </a:xfrm>
          <a:prstGeom prst="rect">
            <a:avLst/>
          </a:prstGeom>
        </p:spPr>
        <p:txBody>
          <a:bodyPr anchor="t"/>
          <a:lstStyle>
            <a:lvl1pPr algn="l">
              <a:defRPr sz="3600" b="0" cap="none">
                <a:solidFill>
                  <a:schemeClr val="tx1">
                    <a:lumMod val="75000"/>
                    <a:lumOff val="25000"/>
                  </a:schemeClr>
                </a:solidFill>
                <a:latin typeface="Arial"/>
                <a:cs typeface="Arial"/>
              </a:defRPr>
            </a:lvl1pPr>
          </a:lstStyle>
          <a:p>
            <a:r>
              <a:rPr lang="en-US" dirty="0" smtClean="0"/>
              <a:t>Section Header</a:t>
            </a:r>
            <a:endParaRPr lang="en-US" dirty="0"/>
          </a:p>
        </p:txBody>
      </p:sp>
      <p:sp>
        <p:nvSpPr>
          <p:cNvPr id="9" name="Content Placeholder 2"/>
          <p:cNvSpPr>
            <a:spLocks noGrp="1"/>
          </p:cNvSpPr>
          <p:nvPr>
            <p:ph idx="1" hasCustomPrompt="1"/>
          </p:nvPr>
        </p:nvSpPr>
        <p:spPr>
          <a:xfrm>
            <a:off x="606829" y="1371599"/>
            <a:ext cx="8079971" cy="4546599"/>
          </a:xfrm>
          <a:prstGeom prst="rect">
            <a:avLst/>
          </a:prstGeom>
        </p:spPr>
        <p:txBody>
          <a:bodyPr/>
          <a:lstStyle>
            <a:lvl1pPr marL="457200" indent="-457200">
              <a:buClr>
                <a:srgbClr val="B20838"/>
              </a:buClr>
              <a:buFont typeface="Wingdings" pitchFamily="2" charset="2"/>
              <a:buChar char="§"/>
              <a:defRPr sz="3000" baseline="0">
                <a:solidFill>
                  <a:schemeClr val="tx1">
                    <a:lumMod val="75000"/>
                    <a:lumOff val="25000"/>
                  </a:schemeClr>
                </a:solidFill>
                <a:latin typeface="Arial"/>
                <a:cs typeface="Arial"/>
              </a:defRPr>
            </a:lvl1pPr>
            <a:lvl2pPr marL="914400" indent="-457200">
              <a:buClr>
                <a:srgbClr val="B20838"/>
              </a:buClr>
              <a:buFont typeface="Wingdings" pitchFamily="2" charset="2"/>
              <a:buChar char="§"/>
              <a:defRPr sz="2700">
                <a:solidFill>
                  <a:schemeClr val="tx1">
                    <a:lumMod val="75000"/>
                    <a:lumOff val="25000"/>
                  </a:schemeClr>
                </a:solidFill>
                <a:latin typeface="Arial"/>
                <a:cs typeface="Arial"/>
              </a:defRPr>
            </a:lvl2pPr>
            <a:lvl3pPr marL="1257300" indent="-342900">
              <a:buClr>
                <a:srgbClr val="B20838"/>
              </a:buClr>
              <a:buFont typeface="Wingdings" pitchFamily="2" charset="2"/>
              <a:buChar char="§"/>
              <a:defRPr sz="2400">
                <a:solidFill>
                  <a:schemeClr val="tx1">
                    <a:lumMod val="75000"/>
                    <a:lumOff val="25000"/>
                  </a:schemeClr>
                </a:solidFill>
                <a:latin typeface="Arial"/>
                <a:cs typeface="Arial"/>
              </a:defRPr>
            </a:lvl3pPr>
            <a:lvl4pPr marL="1714500" indent="-342900">
              <a:buClr>
                <a:srgbClr val="B20838"/>
              </a:buClr>
              <a:buFont typeface="Wingdings" pitchFamily="2" charset="2"/>
              <a:buChar char="§"/>
              <a:defRPr sz="2100">
                <a:solidFill>
                  <a:schemeClr val="tx1">
                    <a:lumMod val="75000"/>
                    <a:lumOff val="25000"/>
                  </a:schemeClr>
                </a:solidFill>
                <a:latin typeface="Arial"/>
                <a:cs typeface="Arial"/>
              </a:defRPr>
            </a:lvl4pPr>
            <a:lvl5pPr marL="2114550" indent="-285750">
              <a:buClr>
                <a:srgbClr val="B20838"/>
              </a:buClr>
              <a:buFont typeface="Wingdings" pitchFamily="2" charset="2"/>
              <a:buChar char="§"/>
              <a:defRPr sz="1800">
                <a:solidFill>
                  <a:schemeClr val="tx1">
                    <a:lumMod val="75000"/>
                    <a:lumOff val="25000"/>
                  </a:schemeClr>
                </a:solidFill>
                <a:latin typeface="Arial"/>
                <a:cs typeface="Arial"/>
              </a:defRPr>
            </a:lvl5pPr>
          </a:lstStyle>
          <a:p>
            <a:pPr lvl="0"/>
            <a:r>
              <a:rPr lang="en-US" dirty="0" smtClean="0"/>
              <a:t>Body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38476889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E12 THU">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itle 1"/>
          <p:cNvSpPr>
            <a:spLocks noGrp="1"/>
          </p:cNvSpPr>
          <p:nvPr>
            <p:ph type="title" hasCustomPrompt="1"/>
          </p:nvPr>
        </p:nvSpPr>
        <p:spPr>
          <a:xfrm>
            <a:off x="609599" y="2514600"/>
            <a:ext cx="7866612" cy="905924"/>
          </a:xfrm>
          <a:prstGeom prst="rect">
            <a:avLst/>
          </a:prstGeom>
        </p:spPr>
        <p:txBody>
          <a:bodyPr anchor="t"/>
          <a:lstStyle>
            <a:lvl1pPr algn="l">
              <a:defRPr sz="6000" b="1" cap="none">
                <a:solidFill>
                  <a:schemeClr val="bg1"/>
                </a:solidFill>
                <a:latin typeface="Arial"/>
                <a:cs typeface="Arial"/>
              </a:defRPr>
            </a:lvl1pPr>
          </a:lstStyle>
          <a:p>
            <a:r>
              <a:rPr lang="en-US" dirty="0" smtClean="0"/>
              <a:t>THURSDAY</a:t>
            </a:r>
            <a:endParaRPr lang="en-US" dirty="0"/>
          </a:p>
        </p:txBody>
      </p:sp>
    </p:spTree>
    <p:extLst>
      <p:ext uri="{BB962C8B-B14F-4D97-AF65-F5344CB8AC3E}">
        <p14:creationId xmlns:p14="http://schemas.microsoft.com/office/powerpoint/2010/main" val="121993290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4321963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image" Target="../media/image15.png"/><Relationship Id="rId5" Type="http://schemas.openxmlformats.org/officeDocument/2006/relationships/image" Target="../media/image14.png"/><Relationship Id="rId10" Type="http://schemas.openxmlformats.org/officeDocument/2006/relationships/image" Target="../media/image19.png"/><Relationship Id="rId4" Type="http://schemas.openxmlformats.org/officeDocument/2006/relationships/image" Target="../media/image13.png"/><Relationship Id="rId9" Type="http://schemas.openxmlformats.org/officeDocument/2006/relationships/image" Target="../media/image18.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0.xml"/><Relationship Id="rId1" Type="http://schemas.openxmlformats.org/officeDocument/2006/relationships/slideLayout" Target="../slideLayouts/slideLayout4.xml"/><Relationship Id="rId4" Type="http://schemas.openxmlformats.org/officeDocument/2006/relationships/image" Target="../media/image22.png"/></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4100110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533400" y="442913"/>
            <a:ext cx="7772400" cy="776287"/>
          </a:xfrm>
        </p:spPr>
        <p:txBody>
          <a:bodyPr/>
          <a:lstStyle/>
          <a:p>
            <a:pPr eaLnBrk="1" hangingPunct="1"/>
            <a:r>
              <a:rPr lang="en-US" b="1" dirty="0">
                <a:latin typeface="Arial" charset="0"/>
              </a:rPr>
              <a:t>Why Data Management?</a:t>
            </a:r>
          </a:p>
        </p:txBody>
      </p:sp>
      <p:sp>
        <p:nvSpPr>
          <p:cNvPr id="5" name="Content Placeholder 2"/>
          <p:cNvSpPr>
            <a:spLocks noGrp="1"/>
          </p:cNvSpPr>
          <p:nvPr>
            <p:ph idx="1"/>
          </p:nvPr>
        </p:nvSpPr>
        <p:spPr>
          <a:xfrm>
            <a:off x="457200" y="1373188"/>
            <a:ext cx="8229600" cy="1506537"/>
          </a:xfrm>
        </p:spPr>
        <p:txBody>
          <a:bodyPr>
            <a:normAutofit lnSpcReduction="10000"/>
          </a:bodyPr>
          <a:lstStyle/>
          <a:p>
            <a:pPr marL="0" indent="0" algn="ctr" eaLnBrk="1" hangingPunct="1">
              <a:buFont typeface="Arial" charset="0"/>
              <a:buNone/>
              <a:defRPr/>
            </a:pPr>
            <a:r>
              <a:rPr lang="en-US" sz="2400" b="1" u="sng" dirty="0" smtClean="0"/>
              <a:t>Federal Mandate </a:t>
            </a:r>
          </a:p>
          <a:p>
            <a:pPr marL="0" indent="0" algn="ctr" eaLnBrk="1" hangingPunct="1">
              <a:buFont typeface="Arial" charset="0"/>
              <a:buNone/>
              <a:defRPr/>
            </a:pPr>
            <a:r>
              <a:rPr lang="en-US" sz="2400" dirty="0" smtClean="0"/>
              <a:t>OMB Circular A-110 (1999) describes provisions for public access to research data through the Freedom of Information Act.</a:t>
            </a:r>
          </a:p>
        </p:txBody>
      </p:sp>
      <p:pic>
        <p:nvPicPr>
          <p:cNvPr id="6" name="Picture 5" descr="EPA.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647950" y="3394075"/>
            <a:ext cx="1473200" cy="71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descr="IMLS.png"/>
          <p:cNvPicPr>
            <a:picLocks noChangeAspect="1"/>
          </p:cNvPicPr>
          <p:nvPr/>
        </p:nvPicPr>
        <p:blipFill>
          <a:blip r:embed="rId4">
            <a:extLst>
              <a:ext uri="{28A0092B-C50C-407E-A947-70E740481C1C}">
                <a14:useLocalDpi xmlns:a14="http://schemas.microsoft.com/office/drawing/2010/main" val="0"/>
              </a:ext>
            </a:extLst>
          </a:blip>
          <a:srcRect t="10527"/>
          <a:stretch>
            <a:fillRect/>
          </a:stretch>
        </p:blipFill>
        <p:spPr bwMode="auto">
          <a:xfrm>
            <a:off x="358775" y="4259263"/>
            <a:ext cx="2020888"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descr="NASA.pn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7196138" y="2887663"/>
            <a:ext cx="1490662" cy="1046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descr="NOAA.pn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6599238" y="4351338"/>
            <a:ext cx="1811337" cy="53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9" descr="NEH.png"/>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704850" y="5489575"/>
            <a:ext cx="7705725"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0" descr="DOE.png"/>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4600575" y="3394075"/>
            <a:ext cx="2097088" cy="66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1" descr="NSF.png"/>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2944813" y="4575175"/>
            <a:ext cx="3043237" cy="611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12" descr="NIH.png"/>
          <p:cNvPicPr>
            <a:picLocks noChangeAspect="1"/>
          </p:cNvPicPr>
          <p:nvPr/>
        </p:nvPicPr>
        <p:blipFill>
          <a:blip r:embed="rId10">
            <a:extLst>
              <a:ext uri="{28A0092B-C50C-407E-A947-70E740481C1C}">
                <a14:useLocalDpi xmlns:a14="http://schemas.microsoft.com/office/drawing/2010/main" val="0"/>
              </a:ext>
            </a:extLst>
          </a:blip>
          <a:srcRect b="4282"/>
          <a:stretch>
            <a:fillRect/>
          </a:stretch>
        </p:blipFill>
        <p:spPr bwMode="auto">
          <a:xfrm>
            <a:off x="568325" y="2879725"/>
            <a:ext cx="1520825" cy="1054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Slide Number Placeholder 1"/>
          <p:cNvSpPr txBox="1">
            <a:spLocks/>
          </p:cNvSpPr>
          <p:nvPr/>
        </p:nvSpPr>
        <p:spPr>
          <a:xfrm>
            <a:off x="6553200" y="6356350"/>
            <a:ext cx="21336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0520B16-0D67-534F-8519-A70C306F9A24}" type="slidenum">
              <a:rPr lang="en-US" smtClean="0"/>
              <a:pPr/>
              <a:t>10</a:t>
            </a:fld>
            <a:endParaRPr lang="en-US"/>
          </a:p>
        </p:txBody>
      </p:sp>
    </p:spTree>
    <p:extLst>
      <p:ext uri="{BB962C8B-B14F-4D97-AF65-F5344CB8AC3E}">
        <p14:creationId xmlns:p14="http://schemas.microsoft.com/office/powerpoint/2010/main" val="41570458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6829" y="338675"/>
            <a:ext cx="8021782" cy="1490125"/>
          </a:xfrm>
        </p:spPr>
        <p:txBody>
          <a:bodyPr/>
          <a:lstStyle/>
          <a:p>
            <a:pPr algn="ctr"/>
            <a:r>
              <a:rPr lang="en-US" b="1" dirty="0"/>
              <a:t>Federal Funding Agency Requirements</a:t>
            </a:r>
            <a:br>
              <a:rPr lang="en-US" b="1" dirty="0"/>
            </a:br>
            <a:endParaRPr lang="en-US" dirty="0"/>
          </a:p>
        </p:txBody>
      </p:sp>
      <p:sp>
        <p:nvSpPr>
          <p:cNvPr id="3" name="Content Placeholder 2"/>
          <p:cNvSpPr>
            <a:spLocks noGrp="1"/>
          </p:cNvSpPr>
          <p:nvPr>
            <p:ph idx="1"/>
          </p:nvPr>
        </p:nvSpPr>
        <p:spPr>
          <a:xfrm>
            <a:off x="606829" y="1600200"/>
            <a:ext cx="8079971" cy="4317998"/>
          </a:xfrm>
        </p:spPr>
        <p:txBody>
          <a:bodyPr/>
          <a:lstStyle/>
          <a:p>
            <a:pPr marL="0" indent="0">
              <a:buNone/>
            </a:pPr>
            <a:r>
              <a:rPr lang="en-US" sz="2800" dirty="0"/>
              <a:t>The Office of Management and Budget (OMB)</a:t>
            </a:r>
          </a:p>
          <a:p>
            <a:pPr marL="0" indent="0">
              <a:buNone/>
            </a:pPr>
            <a:r>
              <a:rPr lang="en-US" sz="2800" dirty="0"/>
              <a:t>Circular A-110 provides the federal administrative requirements for grants and agreements with institutions of higher education, hospitals and other non-profit organizations. </a:t>
            </a:r>
          </a:p>
          <a:p>
            <a:pPr marL="0" indent="0">
              <a:buNone/>
            </a:pPr>
            <a:endParaRPr lang="en-US" sz="800" dirty="0"/>
          </a:p>
          <a:p>
            <a:pPr marL="0" indent="0">
              <a:buNone/>
            </a:pPr>
            <a:r>
              <a:rPr lang="en-US" sz="2800" dirty="0"/>
              <a:t>In 1999 Circular A-110 was revised to provide public access under some circumstances to research data through the Freedom of Information Act (FOIA).</a:t>
            </a:r>
          </a:p>
          <a:p>
            <a:pPr marL="0" indent="0">
              <a:buNone/>
            </a:pPr>
            <a:endParaRPr lang="en-US" sz="2800" dirty="0"/>
          </a:p>
        </p:txBody>
      </p:sp>
    </p:spTree>
    <p:extLst>
      <p:ext uri="{BB962C8B-B14F-4D97-AF65-F5344CB8AC3E}">
        <p14:creationId xmlns:p14="http://schemas.microsoft.com/office/powerpoint/2010/main" val="29125150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6829" y="152400"/>
            <a:ext cx="8021782" cy="729971"/>
          </a:xfrm>
        </p:spPr>
        <p:txBody>
          <a:bodyPr/>
          <a:lstStyle/>
          <a:p>
            <a:pPr algn="ctr"/>
            <a:r>
              <a:rPr lang="en-US" b="1" dirty="0"/>
              <a:t>The Purpose </a:t>
            </a:r>
            <a:br>
              <a:rPr lang="en-US" b="1" dirty="0"/>
            </a:br>
            <a:r>
              <a:rPr lang="en-US" sz="2400" b="1" dirty="0"/>
              <a:t>of Data Management Plans</a:t>
            </a:r>
            <a:endParaRPr lang="en-US" sz="2400" dirty="0"/>
          </a:p>
        </p:txBody>
      </p:sp>
      <p:sp>
        <p:nvSpPr>
          <p:cNvPr id="3" name="Content Placeholder 2"/>
          <p:cNvSpPr>
            <a:spLocks noGrp="1"/>
          </p:cNvSpPr>
          <p:nvPr>
            <p:ph idx="1"/>
          </p:nvPr>
        </p:nvSpPr>
        <p:spPr>
          <a:xfrm>
            <a:off x="606829" y="1219200"/>
            <a:ext cx="8079971" cy="4546599"/>
          </a:xfrm>
        </p:spPr>
        <p:txBody>
          <a:bodyPr/>
          <a:lstStyle/>
          <a:p>
            <a:r>
              <a:rPr lang="en-US" sz="2800" dirty="0"/>
              <a:t>Communicate (findings, hypotheses, insights)</a:t>
            </a:r>
          </a:p>
          <a:p>
            <a:r>
              <a:rPr lang="en-US" sz="2800" dirty="0"/>
              <a:t>Organize (nomenclature, terminology, disciplines)</a:t>
            </a:r>
          </a:p>
          <a:p>
            <a:r>
              <a:rPr lang="en-US" sz="2800" dirty="0"/>
              <a:t>Build communities toward collaboration</a:t>
            </a:r>
          </a:p>
          <a:p>
            <a:r>
              <a:rPr lang="en-US" sz="2800" dirty="0"/>
              <a:t>Document, manage, resolve controversies</a:t>
            </a:r>
          </a:p>
          <a:p>
            <a:r>
              <a:rPr lang="en-US" sz="2800" dirty="0"/>
              <a:t>Establish precedence</a:t>
            </a:r>
          </a:p>
          <a:p>
            <a:r>
              <a:rPr lang="en-US" sz="2800" dirty="0"/>
              <a:t>Be trustworthy</a:t>
            </a:r>
          </a:p>
          <a:p>
            <a:r>
              <a:rPr lang="en-US" sz="2800" dirty="0"/>
              <a:t>Be reproducible</a:t>
            </a:r>
          </a:p>
          <a:p>
            <a:r>
              <a:rPr lang="en-US" sz="2800" dirty="0"/>
              <a:t>Perturb assumptions and methods</a:t>
            </a:r>
          </a:p>
          <a:p>
            <a:endParaRPr lang="en-US" sz="2800" dirty="0"/>
          </a:p>
        </p:txBody>
      </p:sp>
      <p:sp>
        <p:nvSpPr>
          <p:cNvPr id="4" name="TextBox 3"/>
          <p:cNvSpPr txBox="1"/>
          <p:nvPr/>
        </p:nvSpPr>
        <p:spPr>
          <a:xfrm>
            <a:off x="6248400" y="5638800"/>
            <a:ext cx="2235297" cy="369332"/>
          </a:xfrm>
          <a:prstGeom prst="rect">
            <a:avLst/>
          </a:prstGeom>
          <a:noFill/>
        </p:spPr>
        <p:txBody>
          <a:bodyPr wrap="square" rtlCol="0">
            <a:spAutoFit/>
          </a:bodyPr>
          <a:lstStyle/>
          <a:p>
            <a:pPr algn="r"/>
            <a:r>
              <a:rPr lang="en-US" i="1" dirty="0" smtClean="0">
                <a:solidFill>
                  <a:schemeClr val="bg1">
                    <a:lumMod val="50000"/>
                  </a:schemeClr>
                </a:solidFill>
              </a:rPr>
              <a:t>Clifford Lynch</a:t>
            </a:r>
            <a:r>
              <a:rPr lang="en-US" i="1" dirty="0">
                <a:solidFill>
                  <a:schemeClr val="bg1">
                    <a:lumMod val="50000"/>
                  </a:schemeClr>
                </a:solidFill>
              </a:rPr>
              <a:t> </a:t>
            </a:r>
            <a:r>
              <a:rPr lang="en-US" i="1" dirty="0" smtClean="0">
                <a:solidFill>
                  <a:schemeClr val="bg1">
                    <a:lumMod val="50000"/>
                  </a:schemeClr>
                </a:solidFill>
              </a:rPr>
              <a:t>2009</a:t>
            </a:r>
            <a:endParaRPr lang="en-US" i="1" dirty="0">
              <a:solidFill>
                <a:schemeClr val="bg1">
                  <a:lumMod val="50000"/>
                </a:schemeClr>
              </a:solidFill>
            </a:endParaRPr>
          </a:p>
        </p:txBody>
      </p:sp>
    </p:spTree>
    <p:extLst>
      <p:ext uri="{BB962C8B-B14F-4D97-AF65-F5344CB8AC3E}">
        <p14:creationId xmlns:p14="http://schemas.microsoft.com/office/powerpoint/2010/main" val="25505588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The Benefits </a:t>
            </a:r>
            <a:br>
              <a:rPr lang="en-US" b="1" dirty="0"/>
            </a:br>
            <a:r>
              <a:rPr lang="en-US" sz="2400" b="1" dirty="0"/>
              <a:t>of Data Management Plans</a:t>
            </a:r>
            <a:endParaRPr lang="en-US" sz="2400" dirty="0"/>
          </a:p>
        </p:txBody>
      </p:sp>
      <p:sp>
        <p:nvSpPr>
          <p:cNvPr id="3" name="Content Placeholder 2"/>
          <p:cNvSpPr>
            <a:spLocks noGrp="1"/>
          </p:cNvSpPr>
          <p:nvPr>
            <p:ph idx="1"/>
          </p:nvPr>
        </p:nvSpPr>
        <p:spPr>
          <a:xfrm>
            <a:off x="606829" y="1473201"/>
            <a:ext cx="8079971" cy="4546599"/>
          </a:xfrm>
        </p:spPr>
        <p:txBody>
          <a:bodyPr/>
          <a:lstStyle/>
          <a:p>
            <a:r>
              <a:rPr lang="en-US" sz="2400" dirty="0"/>
              <a:t>Save time</a:t>
            </a:r>
          </a:p>
          <a:p>
            <a:r>
              <a:rPr lang="en-US" sz="2400" dirty="0"/>
              <a:t>Increase research impact</a:t>
            </a:r>
          </a:p>
          <a:p>
            <a:r>
              <a:rPr lang="en-US" sz="2400" dirty="0"/>
              <a:t>Ensure long-term ability to preserve fragile data sets</a:t>
            </a:r>
          </a:p>
          <a:p>
            <a:r>
              <a:rPr lang="en-US" sz="2400" dirty="0"/>
              <a:t>Organize and categorize data for efficient access, analysis, queries, etc.</a:t>
            </a:r>
          </a:p>
          <a:p>
            <a:r>
              <a:rPr lang="en-US" sz="2400" dirty="0"/>
              <a:t>Support sharing and open-access</a:t>
            </a:r>
          </a:p>
          <a:p>
            <a:r>
              <a:rPr lang="en-US" sz="2400" dirty="0"/>
              <a:t>Focus on data sharing as an objective of investigation</a:t>
            </a:r>
          </a:p>
          <a:p>
            <a:r>
              <a:rPr lang="en-US" sz="2400" dirty="0"/>
              <a:t>Support data-intensive discovery across disciplines</a:t>
            </a:r>
          </a:p>
          <a:p>
            <a:r>
              <a:rPr lang="en-US" sz="2400" dirty="0"/>
              <a:t>Promote verification and replication of research analysis and findings</a:t>
            </a:r>
          </a:p>
          <a:p>
            <a:endParaRPr lang="en-US" sz="2400" dirty="0"/>
          </a:p>
        </p:txBody>
      </p:sp>
    </p:spTree>
    <p:extLst>
      <p:ext uri="{BB962C8B-B14F-4D97-AF65-F5344CB8AC3E}">
        <p14:creationId xmlns:p14="http://schemas.microsoft.com/office/powerpoint/2010/main" val="8513208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6829" y="565429"/>
            <a:ext cx="8021782" cy="729971"/>
          </a:xfrm>
        </p:spPr>
        <p:txBody>
          <a:bodyPr/>
          <a:lstStyle/>
          <a:p>
            <a:pPr algn="ctr"/>
            <a:r>
              <a:rPr lang="en-US" sz="4000" b="1" dirty="0"/>
              <a:t>NSF DMP Requirements</a:t>
            </a:r>
            <a:br>
              <a:rPr lang="en-US" sz="4000" b="1" dirty="0"/>
            </a:br>
            <a:r>
              <a:rPr lang="en-US" sz="2200" dirty="0"/>
              <a:t>(Mandatory  ~ effective date January 18, 2011)</a:t>
            </a:r>
            <a:r>
              <a:rPr lang="en-US" sz="2200" b="1" dirty="0"/>
              <a:t> </a:t>
            </a:r>
            <a:endParaRPr lang="en-US" sz="2200" dirty="0"/>
          </a:p>
        </p:txBody>
      </p:sp>
      <p:sp>
        <p:nvSpPr>
          <p:cNvPr id="4" name="Content Placeholder 2"/>
          <p:cNvSpPr>
            <a:spLocks noGrp="1"/>
          </p:cNvSpPr>
          <p:nvPr>
            <p:ph idx="1"/>
          </p:nvPr>
        </p:nvSpPr>
        <p:spPr>
          <a:xfrm>
            <a:off x="533400" y="1600200"/>
            <a:ext cx="8229600" cy="3857193"/>
          </a:xfrm>
        </p:spPr>
        <p:txBody>
          <a:bodyPr/>
          <a:lstStyle/>
          <a:p>
            <a:r>
              <a:rPr lang="en-US" sz="2800" dirty="0" smtClean="0"/>
              <a:t>“Proposals must include a supplementary document of no more than two pages labeled ‘Data Management Plan.’ This supplement should describe how the proposal will conform to NSF policy on the dissemination and sharing of research results…”</a:t>
            </a:r>
          </a:p>
          <a:p>
            <a:pPr marL="0" indent="0">
              <a:buNone/>
            </a:pPr>
            <a:endParaRPr lang="en-US" sz="1200" dirty="0" smtClean="0"/>
          </a:p>
          <a:p>
            <a:r>
              <a:rPr lang="en-US" sz="2800" dirty="0" err="1" smtClean="0"/>
              <a:t>Fastlane</a:t>
            </a:r>
            <a:r>
              <a:rPr lang="en-US" sz="2800" dirty="0" smtClean="0"/>
              <a:t> will not permit submission of a proposal that is missing a DMP</a:t>
            </a:r>
            <a:endParaRPr lang="en-US" sz="2800" dirty="0"/>
          </a:p>
        </p:txBody>
      </p:sp>
      <p:sp>
        <p:nvSpPr>
          <p:cNvPr id="5" name="TextBox 4"/>
          <p:cNvSpPr txBox="1"/>
          <p:nvPr/>
        </p:nvSpPr>
        <p:spPr>
          <a:xfrm>
            <a:off x="649111" y="152400"/>
            <a:ext cx="4275667" cy="461665"/>
          </a:xfrm>
          <a:prstGeom prst="rect">
            <a:avLst/>
          </a:prstGeom>
          <a:noFill/>
        </p:spPr>
        <p:txBody>
          <a:bodyPr wrap="square" rtlCol="0">
            <a:spAutoFit/>
          </a:bodyPr>
          <a:lstStyle/>
          <a:p>
            <a:r>
              <a:rPr lang="en-US" sz="2400" dirty="0">
                <a:solidFill>
                  <a:schemeClr val="bg1">
                    <a:lumMod val="65000"/>
                  </a:schemeClr>
                </a:solidFill>
              </a:rPr>
              <a:t>For example…</a:t>
            </a:r>
          </a:p>
        </p:txBody>
      </p:sp>
    </p:spTree>
    <p:extLst>
      <p:ext uri="{BB962C8B-B14F-4D97-AF65-F5344CB8AC3E}">
        <p14:creationId xmlns:p14="http://schemas.microsoft.com/office/powerpoint/2010/main" val="9012730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427038"/>
            <a:ext cx="8229600" cy="1096962"/>
          </a:xfrm>
        </p:spPr>
        <p:txBody>
          <a:bodyPr/>
          <a:lstStyle/>
          <a:p>
            <a:pPr algn="ctr" eaLnBrk="1" hangingPunct="1"/>
            <a:r>
              <a:rPr lang="en-US" b="1" dirty="0">
                <a:latin typeface="Arial" charset="0"/>
              </a:rPr>
              <a:t>NIH Public Access Policy </a:t>
            </a:r>
            <a:r>
              <a:rPr lang="en-US" dirty="0">
                <a:latin typeface="Arial" charset="0"/>
              </a:rPr>
              <a:t/>
            </a:r>
            <a:br>
              <a:rPr lang="en-US" dirty="0">
                <a:latin typeface="Arial" charset="0"/>
              </a:rPr>
            </a:br>
            <a:r>
              <a:rPr lang="en-US" sz="2400" dirty="0">
                <a:latin typeface="Arial" charset="0"/>
              </a:rPr>
              <a:t>(Mandatory ~ effective April 7, 2008)</a:t>
            </a:r>
          </a:p>
        </p:txBody>
      </p:sp>
      <p:sp>
        <p:nvSpPr>
          <p:cNvPr id="5" name="Content Placeholder 2"/>
          <p:cNvSpPr>
            <a:spLocks noGrp="1"/>
          </p:cNvSpPr>
          <p:nvPr>
            <p:ph idx="1"/>
          </p:nvPr>
        </p:nvSpPr>
        <p:spPr>
          <a:xfrm>
            <a:off x="747713" y="1762125"/>
            <a:ext cx="7718425" cy="4410075"/>
          </a:xfrm>
        </p:spPr>
        <p:txBody>
          <a:bodyPr/>
          <a:lstStyle/>
          <a:p>
            <a:pPr marL="0" indent="0" eaLnBrk="1" hangingPunct="1">
              <a:buFont typeface="Arial" charset="0"/>
              <a:buNone/>
            </a:pPr>
            <a:r>
              <a:rPr lang="en-US" dirty="0">
                <a:latin typeface="Arial" charset="0"/>
              </a:rPr>
              <a:t>“…requires that all investigators funded by the NIH submit to the National Library of Medicine’s PubMed Central an electronic version of their final, peer-reviewed manuscripts upon acceptance for publication, to be made publicly available no later than 12 months after the official date of publication…”</a:t>
            </a:r>
          </a:p>
        </p:txBody>
      </p:sp>
    </p:spTree>
    <p:extLst>
      <p:ext uri="{BB962C8B-B14F-4D97-AF65-F5344CB8AC3E}">
        <p14:creationId xmlns:p14="http://schemas.microsoft.com/office/powerpoint/2010/main" val="12287008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350838"/>
            <a:ext cx="8229600" cy="868362"/>
          </a:xfrm>
        </p:spPr>
        <p:txBody>
          <a:bodyPr/>
          <a:lstStyle/>
          <a:p>
            <a:pPr algn="ctr"/>
            <a:r>
              <a:rPr lang="en-US" b="1" dirty="0" smtClean="0"/>
              <a:t>More guidance available</a:t>
            </a:r>
            <a:endParaRPr lang="en-US" b="1" dirty="0"/>
          </a:p>
        </p:txBody>
      </p:sp>
      <p:sp>
        <p:nvSpPr>
          <p:cNvPr id="5" name="Content Placeholder 2"/>
          <p:cNvSpPr txBox="1">
            <a:spLocks/>
          </p:cNvSpPr>
          <p:nvPr/>
        </p:nvSpPr>
        <p:spPr bwMode="auto">
          <a:xfrm>
            <a:off x="609600" y="1447801"/>
            <a:ext cx="82296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defTabSz="457200" rtl="0" eaLnBrk="1" fontAlgn="base" hangingPunct="1">
              <a:spcBef>
                <a:spcPct val="20000"/>
              </a:spcBef>
              <a:spcAft>
                <a:spcPct val="0"/>
              </a:spcAft>
              <a:buFont typeface="Arial" charset="0"/>
              <a:buChar char="•"/>
              <a:defRPr sz="3200" kern="1200">
                <a:solidFill>
                  <a:schemeClr val="bg1"/>
                </a:solidFill>
                <a:latin typeface="+mn-lt"/>
                <a:ea typeface="ＭＳ Ｐゴシック" charset="0"/>
                <a:cs typeface="ＭＳ Ｐゴシック" charset="0"/>
              </a:defRPr>
            </a:lvl1pPr>
            <a:lvl2pPr marL="742950" indent="-285750" algn="l" defTabSz="457200" rtl="0" eaLnBrk="1" fontAlgn="base" hangingPunct="1">
              <a:spcBef>
                <a:spcPct val="20000"/>
              </a:spcBef>
              <a:spcAft>
                <a:spcPct val="0"/>
              </a:spcAft>
              <a:buFont typeface="Arial" charset="0"/>
              <a:buChar char="–"/>
              <a:defRPr sz="2800" kern="1200">
                <a:solidFill>
                  <a:schemeClr val="bg1"/>
                </a:solidFill>
                <a:latin typeface="+mn-lt"/>
                <a:ea typeface="ＭＳ Ｐゴシック" charset="0"/>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bg1"/>
                </a:solidFill>
                <a:latin typeface="+mn-lt"/>
                <a:ea typeface="ＭＳ Ｐゴシック" charset="0"/>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bg1"/>
                </a:solidFill>
                <a:latin typeface="+mn-lt"/>
                <a:ea typeface="ＭＳ Ｐゴシック" charset="0"/>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bg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defRPr/>
            </a:pPr>
            <a:r>
              <a:rPr lang="en-US" dirty="0" smtClean="0">
                <a:solidFill>
                  <a:srgbClr val="000000"/>
                </a:solidFill>
              </a:rPr>
              <a:t>National Institutes of Health (NIH)              </a:t>
            </a:r>
            <a:r>
              <a:rPr lang="en-US" sz="2400" b="1" dirty="0" smtClean="0">
                <a:solidFill>
                  <a:srgbClr val="000000"/>
                </a:solidFill>
              </a:rPr>
              <a:t>http</a:t>
            </a:r>
            <a:r>
              <a:rPr lang="en-US" sz="2400" b="1" dirty="0">
                <a:solidFill>
                  <a:srgbClr val="000000"/>
                </a:solidFill>
              </a:rPr>
              <a:t>://</a:t>
            </a:r>
            <a:r>
              <a:rPr lang="en-US" sz="2400" b="1" dirty="0" err="1">
                <a:solidFill>
                  <a:srgbClr val="000000"/>
                </a:solidFill>
              </a:rPr>
              <a:t>publicaccess.nih.gov</a:t>
            </a:r>
            <a:r>
              <a:rPr lang="en-US" sz="2400" b="1" dirty="0">
                <a:solidFill>
                  <a:srgbClr val="000000"/>
                </a:solidFill>
              </a:rPr>
              <a:t>/</a:t>
            </a:r>
            <a:r>
              <a:rPr lang="en-US" sz="2400" b="1" dirty="0" err="1">
                <a:solidFill>
                  <a:srgbClr val="000000"/>
                </a:solidFill>
              </a:rPr>
              <a:t>policy.htm</a:t>
            </a:r>
            <a:r>
              <a:rPr lang="en-US" sz="2400" b="1" dirty="0" smtClean="0">
                <a:solidFill>
                  <a:srgbClr val="000000"/>
                </a:solidFill>
              </a:rPr>
              <a:t> </a:t>
            </a:r>
          </a:p>
          <a:p>
            <a:pPr marL="0" indent="0">
              <a:buFont typeface="Arial" charset="0"/>
              <a:buNone/>
              <a:defRPr/>
            </a:pPr>
            <a:endParaRPr lang="en-US" sz="1200" dirty="0" smtClean="0">
              <a:solidFill>
                <a:srgbClr val="000000"/>
              </a:solidFill>
            </a:endParaRPr>
          </a:p>
          <a:p>
            <a:pPr>
              <a:defRPr/>
            </a:pPr>
            <a:r>
              <a:rPr lang="en-US" dirty="0" smtClean="0">
                <a:solidFill>
                  <a:srgbClr val="000000"/>
                </a:solidFill>
              </a:rPr>
              <a:t>National Science Foundation (NSF)    </a:t>
            </a:r>
            <a:r>
              <a:rPr lang="en-US" sz="2400" b="1" dirty="0" err="1" smtClean="0">
                <a:solidFill>
                  <a:srgbClr val="000000"/>
                </a:solidFill>
              </a:rPr>
              <a:t>www.nsf.gov</a:t>
            </a:r>
            <a:r>
              <a:rPr lang="en-US" sz="2400" b="1" dirty="0" smtClean="0">
                <a:solidFill>
                  <a:srgbClr val="000000"/>
                </a:solidFill>
              </a:rPr>
              <a:t>/</a:t>
            </a:r>
            <a:r>
              <a:rPr lang="en-US" sz="2400" b="1" dirty="0" err="1" smtClean="0">
                <a:solidFill>
                  <a:srgbClr val="000000"/>
                </a:solidFill>
              </a:rPr>
              <a:t>bfa</a:t>
            </a:r>
            <a:r>
              <a:rPr lang="en-US" sz="2400" b="1" dirty="0" smtClean="0">
                <a:solidFill>
                  <a:srgbClr val="000000"/>
                </a:solidFill>
              </a:rPr>
              <a:t>/</a:t>
            </a:r>
            <a:r>
              <a:rPr lang="en-US" sz="2400" b="1" dirty="0" err="1" smtClean="0">
                <a:solidFill>
                  <a:srgbClr val="000000"/>
                </a:solidFill>
              </a:rPr>
              <a:t>dias</a:t>
            </a:r>
            <a:r>
              <a:rPr lang="en-US" sz="2400" b="1" dirty="0" smtClean="0">
                <a:solidFill>
                  <a:srgbClr val="000000"/>
                </a:solidFill>
              </a:rPr>
              <a:t>/policy/</a:t>
            </a:r>
            <a:r>
              <a:rPr lang="en-US" sz="2400" b="1" dirty="0" err="1" smtClean="0">
                <a:solidFill>
                  <a:srgbClr val="000000"/>
                </a:solidFill>
              </a:rPr>
              <a:t>dmp.jsp</a:t>
            </a:r>
            <a:r>
              <a:rPr lang="en-US" sz="2400" b="1" dirty="0" smtClean="0">
                <a:solidFill>
                  <a:srgbClr val="000000"/>
                </a:solidFill>
              </a:rPr>
              <a:t> </a:t>
            </a:r>
          </a:p>
          <a:p>
            <a:pPr marL="0" indent="0">
              <a:buFont typeface="Arial" charset="0"/>
              <a:buNone/>
              <a:defRPr/>
            </a:pPr>
            <a:endParaRPr lang="en-US" sz="1200" dirty="0" smtClean="0">
              <a:solidFill>
                <a:srgbClr val="000000"/>
              </a:solidFill>
            </a:endParaRPr>
          </a:p>
          <a:p>
            <a:pPr>
              <a:defRPr/>
            </a:pPr>
            <a:r>
              <a:rPr lang="en-US" dirty="0" smtClean="0">
                <a:solidFill>
                  <a:srgbClr val="000000"/>
                </a:solidFill>
              </a:rPr>
              <a:t>National Endowment for the Humanities  </a:t>
            </a:r>
            <a:r>
              <a:rPr lang="en-US" sz="2400" b="1" dirty="0">
                <a:solidFill>
                  <a:srgbClr val="000000"/>
                </a:solidFill>
              </a:rPr>
              <a:t>www.neh.gov/files/grants/data_management_plans_2012.</a:t>
            </a:r>
            <a:r>
              <a:rPr lang="en-US" sz="2400" b="1" dirty="0" smtClean="0">
                <a:solidFill>
                  <a:srgbClr val="000000"/>
                </a:solidFill>
              </a:rPr>
              <a:t>pdf</a:t>
            </a:r>
          </a:p>
          <a:p>
            <a:pPr>
              <a:defRPr/>
            </a:pPr>
            <a:endParaRPr lang="en-US" sz="2400" b="1" dirty="0">
              <a:solidFill>
                <a:srgbClr val="000000"/>
              </a:solidFill>
            </a:endParaRPr>
          </a:p>
        </p:txBody>
      </p:sp>
    </p:spTree>
    <p:extLst>
      <p:ext uri="{BB962C8B-B14F-4D97-AF65-F5344CB8AC3E}">
        <p14:creationId xmlns:p14="http://schemas.microsoft.com/office/powerpoint/2010/main" val="35462076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8675"/>
            <a:ext cx="8537171" cy="1718725"/>
          </a:xfrm>
        </p:spPr>
        <p:txBody>
          <a:bodyPr/>
          <a:lstStyle/>
          <a:p>
            <a:r>
              <a:rPr lang="en-US" sz="2800" dirty="0"/>
              <a:t>The Big Picture: </a:t>
            </a:r>
            <a:r>
              <a:rPr lang="en-US" dirty="0"/>
              <a:t/>
            </a:r>
            <a:br>
              <a:rPr lang="en-US" dirty="0"/>
            </a:br>
            <a:r>
              <a:rPr lang="en-US" dirty="0"/>
              <a:t>	</a:t>
            </a:r>
            <a:r>
              <a:rPr lang="en-US" b="1" dirty="0" smtClean="0"/>
              <a:t>Common </a:t>
            </a:r>
            <a:r>
              <a:rPr lang="en-US" b="1" dirty="0"/>
              <a:t>Data Lifecycle Stages</a:t>
            </a:r>
          </a:p>
        </p:txBody>
      </p:sp>
      <p:pic>
        <p:nvPicPr>
          <p:cNvPr id="4" name="Picture 3"/>
          <p:cNvPicPr/>
          <p:nvPr/>
        </p:nvPicPr>
        <p:blipFill>
          <a:blip r:embed="rId3"/>
          <a:stretch>
            <a:fillRect/>
          </a:stretch>
        </p:blipFill>
        <p:spPr>
          <a:xfrm>
            <a:off x="1967349" y="1434147"/>
            <a:ext cx="4859113" cy="4474109"/>
          </a:xfrm>
          <a:prstGeom prst="rect">
            <a:avLst/>
          </a:prstGeom>
        </p:spPr>
      </p:pic>
    </p:spTree>
    <p:extLst>
      <p:ext uri="{BB962C8B-B14F-4D97-AF65-F5344CB8AC3E}">
        <p14:creationId xmlns:p14="http://schemas.microsoft.com/office/powerpoint/2010/main" val="236193202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457200" y="76200"/>
            <a:ext cx="8229600" cy="1143000"/>
          </a:xfrm>
        </p:spPr>
        <p:txBody>
          <a:bodyPr/>
          <a:lstStyle/>
          <a:p>
            <a:pPr algn="ctr"/>
            <a:r>
              <a:rPr lang="en-US" b="1" dirty="0" smtClean="0"/>
              <a:t>DMP Elements</a:t>
            </a:r>
            <a:br>
              <a:rPr lang="en-US" b="1" dirty="0" smtClean="0"/>
            </a:br>
            <a:r>
              <a:rPr lang="en-US" sz="2400" b="1" dirty="0" smtClean="0"/>
              <a:t>as suggested by NSF</a:t>
            </a:r>
            <a:endParaRPr lang="en-US" sz="2400" b="1" dirty="0"/>
          </a:p>
        </p:txBody>
      </p:sp>
      <p:sp>
        <p:nvSpPr>
          <p:cNvPr id="5" name="Content Placeholder 2"/>
          <p:cNvSpPr>
            <a:spLocks noGrp="1"/>
          </p:cNvSpPr>
          <p:nvPr>
            <p:ph idx="1"/>
          </p:nvPr>
        </p:nvSpPr>
        <p:spPr>
          <a:xfrm>
            <a:off x="346828" y="1143000"/>
            <a:ext cx="8797172" cy="5486400"/>
          </a:xfrm>
        </p:spPr>
        <p:txBody>
          <a:bodyPr>
            <a:noAutofit/>
          </a:bodyPr>
          <a:lstStyle/>
          <a:p>
            <a:pPr marL="0" indent="0">
              <a:buClr>
                <a:schemeClr val="bg1">
                  <a:lumMod val="95000"/>
                </a:schemeClr>
              </a:buClr>
              <a:buNone/>
            </a:pPr>
            <a:r>
              <a:rPr lang="en-US" sz="2800" i="1" u="sng" dirty="0"/>
              <a:t>T</a:t>
            </a:r>
            <a:r>
              <a:rPr lang="en-US" sz="2800" i="1" u="sng" dirty="0" smtClean="0"/>
              <a:t>ype of data </a:t>
            </a:r>
            <a:r>
              <a:rPr lang="en-US" sz="2800" dirty="0" smtClean="0"/>
              <a:t>including but not limited to data, publications, samples, physical collections, software and models.</a:t>
            </a:r>
          </a:p>
          <a:p>
            <a:pPr marL="0" indent="0">
              <a:buClr>
                <a:schemeClr val="bg1">
                  <a:lumMod val="95000"/>
                </a:schemeClr>
              </a:buClr>
              <a:buNone/>
            </a:pPr>
            <a:r>
              <a:rPr lang="en-US" sz="2800" u="sng" dirty="0"/>
              <a:t>S</a:t>
            </a:r>
            <a:r>
              <a:rPr lang="en-US" sz="2800" i="1" u="sng" dirty="0" smtClean="0"/>
              <a:t>tandards</a:t>
            </a:r>
            <a:r>
              <a:rPr lang="en-US" sz="2800" dirty="0" smtClean="0"/>
              <a:t> to be applied for format, metadata content, etc.</a:t>
            </a:r>
          </a:p>
          <a:p>
            <a:pPr marL="0" indent="0">
              <a:buClr>
                <a:schemeClr val="bg1">
                  <a:lumMod val="95000"/>
                </a:schemeClr>
              </a:buClr>
              <a:buNone/>
            </a:pPr>
            <a:r>
              <a:rPr lang="en-US" sz="2800" i="1" u="sng" dirty="0" smtClean="0"/>
              <a:t>Project storage</a:t>
            </a:r>
            <a:r>
              <a:rPr lang="en-US" sz="2800" dirty="0" smtClean="0"/>
              <a:t>: provisions for archiving and preservation</a:t>
            </a:r>
          </a:p>
          <a:p>
            <a:pPr marL="0" indent="0">
              <a:buClr>
                <a:schemeClr val="bg1">
                  <a:lumMod val="95000"/>
                </a:schemeClr>
              </a:buClr>
              <a:buNone/>
            </a:pPr>
            <a:r>
              <a:rPr lang="en-US" sz="2800" i="1" u="sng" dirty="0" smtClean="0"/>
              <a:t>Access policies</a:t>
            </a:r>
            <a:r>
              <a:rPr lang="en-US" sz="2800" i="1" dirty="0" smtClean="0"/>
              <a:t> </a:t>
            </a:r>
            <a:r>
              <a:rPr lang="en-US" sz="2800" dirty="0" smtClean="0"/>
              <a:t>and provision for re-use of data</a:t>
            </a:r>
          </a:p>
          <a:p>
            <a:pPr marL="0" indent="0">
              <a:buClr>
                <a:schemeClr val="bg1">
                  <a:lumMod val="95000"/>
                </a:schemeClr>
              </a:buClr>
              <a:buNone/>
            </a:pPr>
            <a:r>
              <a:rPr lang="en-US" sz="2800" i="1" u="sng" dirty="0" smtClean="0"/>
              <a:t>Long-term plans</a:t>
            </a:r>
            <a:r>
              <a:rPr lang="en-US" sz="2800" i="1" dirty="0" smtClean="0"/>
              <a:t> </a:t>
            </a:r>
            <a:r>
              <a:rPr lang="en-US" sz="2800" dirty="0" smtClean="0"/>
              <a:t>for transition or termination of data</a:t>
            </a:r>
            <a:endParaRPr lang="en-US" sz="2400" dirty="0"/>
          </a:p>
          <a:p>
            <a:pPr marL="0" indent="0">
              <a:buClr>
                <a:schemeClr val="bg1">
                  <a:lumMod val="95000"/>
                </a:schemeClr>
              </a:buClr>
              <a:buNone/>
            </a:pPr>
            <a:endParaRPr lang="en-US" sz="800" dirty="0"/>
          </a:p>
          <a:p>
            <a:pPr marL="0" indent="0" algn="ctr">
              <a:buClr>
                <a:schemeClr val="bg1">
                  <a:lumMod val="95000"/>
                </a:schemeClr>
              </a:buClr>
              <a:buNone/>
            </a:pPr>
            <a:r>
              <a:rPr lang="en-US" sz="2300" i="1" dirty="0" smtClean="0">
                <a:solidFill>
                  <a:schemeClr val="bg1">
                    <a:lumMod val="65000"/>
                  </a:schemeClr>
                </a:solidFill>
              </a:rPr>
              <a:t>Specific requirements may apply for individual Directorates</a:t>
            </a:r>
            <a:r>
              <a:rPr lang="en-US" sz="2300" i="1" dirty="0" smtClean="0"/>
              <a:t>.</a:t>
            </a:r>
            <a:endParaRPr lang="en-US" sz="2300" i="1" dirty="0"/>
          </a:p>
        </p:txBody>
      </p:sp>
    </p:spTree>
    <p:extLst>
      <p:ext uri="{BB962C8B-B14F-4D97-AF65-F5344CB8AC3E}">
        <p14:creationId xmlns:p14="http://schemas.microsoft.com/office/powerpoint/2010/main" val="121054514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6829" y="565429"/>
            <a:ext cx="8021782" cy="729971"/>
          </a:xfrm>
        </p:spPr>
        <p:txBody>
          <a:bodyPr/>
          <a:lstStyle/>
          <a:p>
            <a:pPr algn="ctr"/>
            <a:r>
              <a:rPr lang="en-US" b="1" dirty="0"/>
              <a:t>Developing a DMP Service</a:t>
            </a:r>
          </a:p>
        </p:txBody>
      </p:sp>
      <p:sp>
        <p:nvSpPr>
          <p:cNvPr id="3" name="Content Placeholder 2"/>
          <p:cNvSpPr>
            <a:spLocks noGrp="1"/>
          </p:cNvSpPr>
          <p:nvPr>
            <p:ph idx="1"/>
          </p:nvPr>
        </p:nvSpPr>
        <p:spPr>
          <a:xfrm>
            <a:off x="606829" y="1600200"/>
            <a:ext cx="7394171" cy="2895601"/>
          </a:xfrm>
        </p:spPr>
        <p:txBody>
          <a:bodyPr/>
          <a:lstStyle/>
          <a:p>
            <a:r>
              <a:rPr lang="en-US" dirty="0"/>
              <a:t>Organizing</a:t>
            </a:r>
          </a:p>
          <a:p>
            <a:r>
              <a:rPr lang="en-US" dirty="0"/>
              <a:t>Funding</a:t>
            </a:r>
          </a:p>
          <a:p>
            <a:r>
              <a:rPr lang="en-US" dirty="0"/>
              <a:t>Service Delivery</a:t>
            </a:r>
          </a:p>
          <a:p>
            <a:endParaRPr lang="en-US" dirty="0"/>
          </a:p>
        </p:txBody>
      </p:sp>
    </p:spTree>
    <p:extLst>
      <p:ext uri="{BB962C8B-B14F-4D97-AF65-F5344CB8AC3E}">
        <p14:creationId xmlns:p14="http://schemas.microsoft.com/office/powerpoint/2010/main" val="22972213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8" y="1676400"/>
            <a:ext cx="8153401" cy="1981200"/>
          </a:xfrm>
        </p:spPr>
        <p:txBody>
          <a:bodyPr/>
          <a:lstStyle/>
          <a:p>
            <a:r>
              <a:rPr lang="en-US" b="1" dirty="0"/>
              <a:t>Developing an Institutional Research Data Management Plan Service</a:t>
            </a:r>
          </a:p>
        </p:txBody>
      </p:sp>
      <p:sp>
        <p:nvSpPr>
          <p:cNvPr id="3" name="Text Placeholder 2"/>
          <p:cNvSpPr>
            <a:spLocks noGrp="1"/>
          </p:cNvSpPr>
          <p:nvPr>
            <p:ph type="body" idx="1"/>
          </p:nvPr>
        </p:nvSpPr>
        <p:spPr>
          <a:xfrm>
            <a:off x="609600" y="3657600"/>
            <a:ext cx="7866611" cy="500732"/>
          </a:xfrm>
        </p:spPr>
        <p:txBody>
          <a:bodyPr/>
          <a:lstStyle/>
          <a:p>
            <a:r>
              <a:rPr lang="en-US" i="1" dirty="0"/>
              <a:t>EDUCAUSE ACTI Data Management Working Group </a:t>
            </a:r>
            <a:endParaRPr lang="en-US" dirty="0"/>
          </a:p>
          <a:p>
            <a:endParaRPr lang="en-US" dirty="0"/>
          </a:p>
        </p:txBody>
      </p:sp>
      <p:sp>
        <p:nvSpPr>
          <p:cNvPr id="4" name="Text Placeholder 3"/>
          <p:cNvSpPr>
            <a:spLocks noGrp="1"/>
          </p:cNvSpPr>
          <p:nvPr>
            <p:ph type="body" idx="12"/>
          </p:nvPr>
        </p:nvSpPr>
        <p:spPr/>
        <p:txBody>
          <a:bodyPr/>
          <a:lstStyle/>
          <a:p>
            <a:r>
              <a:rPr lang="en-US" dirty="0" smtClean="0"/>
              <a:t>November 8, 2012</a:t>
            </a:r>
            <a:endParaRPr lang="en-US" dirty="0"/>
          </a:p>
        </p:txBody>
      </p:sp>
    </p:spTree>
    <p:extLst>
      <p:ext uri="{BB962C8B-B14F-4D97-AF65-F5344CB8AC3E}">
        <p14:creationId xmlns:p14="http://schemas.microsoft.com/office/powerpoint/2010/main" val="343374313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6829" y="489229"/>
            <a:ext cx="8021782" cy="729971"/>
          </a:xfrm>
        </p:spPr>
        <p:txBody>
          <a:bodyPr/>
          <a:lstStyle/>
          <a:p>
            <a:pPr algn="ctr"/>
            <a:r>
              <a:rPr lang="en-US" b="1" dirty="0"/>
              <a:t>Organizing the Service</a:t>
            </a:r>
          </a:p>
        </p:txBody>
      </p:sp>
      <p:sp>
        <p:nvSpPr>
          <p:cNvPr id="3" name="Content Placeholder 2"/>
          <p:cNvSpPr>
            <a:spLocks noGrp="1"/>
          </p:cNvSpPr>
          <p:nvPr>
            <p:ph idx="1"/>
          </p:nvPr>
        </p:nvSpPr>
        <p:spPr>
          <a:xfrm>
            <a:off x="759229" y="1473201"/>
            <a:ext cx="8079971" cy="4546599"/>
          </a:xfrm>
        </p:spPr>
        <p:txBody>
          <a:bodyPr/>
          <a:lstStyle/>
          <a:p>
            <a:r>
              <a:rPr lang="en-US" dirty="0"/>
              <a:t>Institutional culture</a:t>
            </a:r>
          </a:p>
          <a:p>
            <a:r>
              <a:rPr lang="en-US" dirty="0"/>
              <a:t>Organizational makeup</a:t>
            </a:r>
          </a:p>
          <a:p>
            <a:r>
              <a:rPr lang="en-US" dirty="0"/>
              <a:t>Geographic dispersion</a:t>
            </a:r>
          </a:p>
          <a:p>
            <a:endParaRPr lang="en-US" dirty="0"/>
          </a:p>
        </p:txBody>
      </p:sp>
    </p:spTree>
    <p:extLst>
      <p:ext uri="{BB962C8B-B14F-4D97-AF65-F5344CB8AC3E}">
        <p14:creationId xmlns:p14="http://schemas.microsoft.com/office/powerpoint/2010/main" val="411731257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6829" y="533400"/>
            <a:ext cx="8021782" cy="729971"/>
          </a:xfrm>
        </p:spPr>
        <p:txBody>
          <a:bodyPr/>
          <a:lstStyle/>
          <a:p>
            <a:pPr algn="ctr"/>
            <a:r>
              <a:rPr lang="en-US" b="1" dirty="0"/>
              <a:t>When Should It Be Involved ?</a:t>
            </a:r>
          </a:p>
        </p:txBody>
      </p:sp>
      <p:sp>
        <p:nvSpPr>
          <p:cNvPr id="3" name="Content Placeholder 2"/>
          <p:cNvSpPr>
            <a:spLocks noGrp="1"/>
          </p:cNvSpPr>
          <p:nvPr>
            <p:ph idx="1"/>
          </p:nvPr>
        </p:nvSpPr>
        <p:spPr>
          <a:xfrm>
            <a:off x="683029" y="1549401"/>
            <a:ext cx="8079971" cy="4546599"/>
          </a:xfrm>
        </p:spPr>
        <p:txBody>
          <a:bodyPr/>
          <a:lstStyle/>
          <a:p>
            <a:r>
              <a:rPr lang="en-US" dirty="0"/>
              <a:t>Don’t wait until the last minute</a:t>
            </a:r>
          </a:p>
          <a:p>
            <a:r>
              <a:rPr lang="en-US" dirty="0" err="1"/>
              <a:t>Cyberinfrastructure</a:t>
            </a:r>
            <a:r>
              <a:rPr lang="en-US" dirty="0"/>
              <a:t> impact analysis</a:t>
            </a:r>
          </a:p>
          <a:p>
            <a:r>
              <a:rPr lang="en-US" dirty="0"/>
              <a:t>Look for economies of scale</a:t>
            </a:r>
          </a:p>
          <a:p>
            <a:endParaRPr lang="en-US" dirty="0"/>
          </a:p>
        </p:txBody>
      </p:sp>
    </p:spTree>
    <p:extLst>
      <p:ext uri="{BB962C8B-B14F-4D97-AF65-F5344CB8AC3E}">
        <p14:creationId xmlns:p14="http://schemas.microsoft.com/office/powerpoint/2010/main" val="228826489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6829" y="489229"/>
            <a:ext cx="8021782" cy="729971"/>
          </a:xfrm>
        </p:spPr>
        <p:txBody>
          <a:bodyPr/>
          <a:lstStyle/>
          <a:p>
            <a:pPr algn="ctr"/>
            <a:r>
              <a:rPr lang="en-US" b="1" dirty="0"/>
              <a:t>Organizational Models</a:t>
            </a:r>
          </a:p>
        </p:txBody>
      </p:sp>
      <p:sp>
        <p:nvSpPr>
          <p:cNvPr id="3" name="Content Placeholder 2"/>
          <p:cNvSpPr>
            <a:spLocks noGrp="1"/>
          </p:cNvSpPr>
          <p:nvPr>
            <p:ph idx="1"/>
          </p:nvPr>
        </p:nvSpPr>
        <p:spPr>
          <a:xfrm>
            <a:off x="683029" y="1625601"/>
            <a:ext cx="8079971" cy="1574799"/>
          </a:xfrm>
        </p:spPr>
        <p:txBody>
          <a:bodyPr/>
          <a:lstStyle/>
          <a:p>
            <a:r>
              <a:rPr lang="en-US" dirty="0"/>
              <a:t>Embedded small group</a:t>
            </a:r>
          </a:p>
          <a:p>
            <a:r>
              <a:rPr lang="en-US" dirty="0"/>
              <a:t>Advisory Committee</a:t>
            </a:r>
          </a:p>
          <a:p>
            <a:endParaRPr lang="en-US" dirty="0"/>
          </a:p>
        </p:txBody>
      </p:sp>
    </p:spTree>
    <p:extLst>
      <p:ext uri="{BB962C8B-B14F-4D97-AF65-F5344CB8AC3E}">
        <p14:creationId xmlns:p14="http://schemas.microsoft.com/office/powerpoint/2010/main" val="154309308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6829" y="565429"/>
            <a:ext cx="8021782" cy="729971"/>
          </a:xfrm>
        </p:spPr>
        <p:txBody>
          <a:bodyPr/>
          <a:lstStyle/>
          <a:p>
            <a:pPr algn="ctr"/>
            <a:r>
              <a:rPr lang="en-US" b="1" dirty="0"/>
              <a:t>Funding</a:t>
            </a:r>
          </a:p>
        </p:txBody>
      </p:sp>
      <p:sp>
        <p:nvSpPr>
          <p:cNvPr id="3" name="Content Placeholder 2"/>
          <p:cNvSpPr>
            <a:spLocks noGrp="1"/>
          </p:cNvSpPr>
          <p:nvPr>
            <p:ph idx="1"/>
          </p:nvPr>
        </p:nvSpPr>
        <p:spPr>
          <a:xfrm>
            <a:off x="606829" y="1625601"/>
            <a:ext cx="8079971" cy="4546599"/>
          </a:xfrm>
        </p:spPr>
        <p:txBody>
          <a:bodyPr/>
          <a:lstStyle/>
          <a:p>
            <a:r>
              <a:rPr lang="en-US" dirty="0"/>
              <a:t>Staffing</a:t>
            </a:r>
          </a:p>
          <a:p>
            <a:r>
              <a:rPr lang="en-US" dirty="0"/>
              <a:t>Other resources</a:t>
            </a:r>
          </a:p>
          <a:p>
            <a:r>
              <a:rPr lang="en-US" dirty="0"/>
              <a:t>Foundational process of the institution</a:t>
            </a:r>
          </a:p>
        </p:txBody>
      </p:sp>
    </p:spTree>
    <p:extLst>
      <p:ext uri="{BB962C8B-B14F-4D97-AF65-F5344CB8AC3E}">
        <p14:creationId xmlns:p14="http://schemas.microsoft.com/office/powerpoint/2010/main" val="214235010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Service Components to Consider</a:t>
            </a:r>
          </a:p>
        </p:txBody>
      </p:sp>
      <p:sp>
        <p:nvSpPr>
          <p:cNvPr id="3" name="Content Placeholder 2"/>
          <p:cNvSpPr>
            <a:spLocks noGrp="1"/>
          </p:cNvSpPr>
          <p:nvPr>
            <p:ph idx="1"/>
          </p:nvPr>
        </p:nvSpPr>
        <p:spPr>
          <a:xfrm>
            <a:off x="606829" y="1473201"/>
            <a:ext cx="8079971" cy="4546599"/>
          </a:xfrm>
        </p:spPr>
        <p:txBody>
          <a:bodyPr/>
          <a:lstStyle/>
          <a:p>
            <a:r>
              <a:rPr lang="en-US" dirty="0"/>
              <a:t>Central IT</a:t>
            </a:r>
          </a:p>
          <a:p>
            <a:r>
              <a:rPr lang="en-US" dirty="0"/>
              <a:t>Faculty/Deans</a:t>
            </a:r>
          </a:p>
          <a:p>
            <a:r>
              <a:rPr lang="en-US" dirty="0"/>
              <a:t>Legal Counsel</a:t>
            </a:r>
          </a:p>
          <a:p>
            <a:r>
              <a:rPr lang="en-US" dirty="0"/>
              <a:t>Library</a:t>
            </a:r>
          </a:p>
          <a:p>
            <a:r>
              <a:rPr lang="en-US" dirty="0"/>
              <a:t>Research Computing</a:t>
            </a:r>
          </a:p>
          <a:p>
            <a:r>
              <a:rPr lang="en-US" dirty="0"/>
              <a:t>Office of Sponsored Programs</a:t>
            </a:r>
          </a:p>
          <a:p>
            <a:r>
              <a:rPr lang="en-US" dirty="0"/>
              <a:t>Others</a:t>
            </a:r>
          </a:p>
          <a:p>
            <a:endParaRPr lang="en-US" dirty="0"/>
          </a:p>
        </p:txBody>
      </p:sp>
    </p:spTree>
    <p:extLst>
      <p:ext uri="{BB962C8B-B14F-4D97-AF65-F5344CB8AC3E}">
        <p14:creationId xmlns:p14="http://schemas.microsoft.com/office/powerpoint/2010/main" val="375417279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6829" y="565429"/>
            <a:ext cx="8021782" cy="729971"/>
          </a:xfrm>
        </p:spPr>
        <p:txBody>
          <a:bodyPr/>
          <a:lstStyle/>
          <a:p>
            <a:pPr algn="ctr"/>
            <a:r>
              <a:rPr lang="en-US" b="1" dirty="0"/>
              <a:t>Institutional Vetting of the DMP</a:t>
            </a:r>
          </a:p>
        </p:txBody>
      </p:sp>
      <p:sp>
        <p:nvSpPr>
          <p:cNvPr id="3" name="Content Placeholder 2"/>
          <p:cNvSpPr>
            <a:spLocks noGrp="1"/>
          </p:cNvSpPr>
          <p:nvPr>
            <p:ph idx="1"/>
          </p:nvPr>
        </p:nvSpPr>
        <p:spPr>
          <a:xfrm>
            <a:off x="606829" y="1701801"/>
            <a:ext cx="8079971" cy="4546599"/>
          </a:xfrm>
        </p:spPr>
        <p:txBody>
          <a:bodyPr/>
          <a:lstStyle/>
          <a:p>
            <a:r>
              <a:rPr lang="en-US" dirty="0"/>
              <a:t>Improved quality in grant applications</a:t>
            </a:r>
          </a:p>
          <a:p>
            <a:r>
              <a:rPr lang="en-US" dirty="0"/>
              <a:t>Clarification of roles, responsibilities, and risks</a:t>
            </a:r>
          </a:p>
          <a:p>
            <a:endParaRPr lang="en-US" dirty="0"/>
          </a:p>
        </p:txBody>
      </p:sp>
    </p:spTree>
    <p:extLst>
      <p:ext uri="{BB962C8B-B14F-4D97-AF65-F5344CB8AC3E}">
        <p14:creationId xmlns:p14="http://schemas.microsoft.com/office/powerpoint/2010/main" val="427247664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6829" y="489229"/>
            <a:ext cx="8021782" cy="729971"/>
          </a:xfrm>
        </p:spPr>
        <p:txBody>
          <a:bodyPr/>
          <a:lstStyle/>
          <a:p>
            <a:pPr algn="ctr"/>
            <a:r>
              <a:rPr lang="en-US" b="1" dirty="0"/>
              <a:t>Quality of the Plan</a:t>
            </a:r>
          </a:p>
        </p:txBody>
      </p:sp>
      <p:sp>
        <p:nvSpPr>
          <p:cNvPr id="3" name="Content Placeholder 2"/>
          <p:cNvSpPr>
            <a:spLocks noGrp="1"/>
          </p:cNvSpPr>
          <p:nvPr>
            <p:ph idx="1"/>
          </p:nvPr>
        </p:nvSpPr>
        <p:spPr>
          <a:xfrm>
            <a:off x="606829" y="1473201"/>
            <a:ext cx="8079971" cy="4546599"/>
          </a:xfrm>
        </p:spPr>
        <p:txBody>
          <a:bodyPr/>
          <a:lstStyle/>
          <a:p>
            <a:r>
              <a:rPr lang="en-US" dirty="0"/>
              <a:t>Risk to institution and researcher</a:t>
            </a:r>
          </a:p>
          <a:p>
            <a:r>
              <a:rPr lang="en-US" dirty="0"/>
              <a:t>Roles and responsibilities</a:t>
            </a:r>
          </a:p>
          <a:p>
            <a:r>
              <a:rPr lang="en-US" dirty="0"/>
              <a:t>Storage requirements</a:t>
            </a:r>
          </a:p>
          <a:p>
            <a:r>
              <a:rPr lang="en-US" dirty="0" err="1"/>
              <a:t>Curation</a:t>
            </a:r>
            <a:r>
              <a:rPr lang="en-US" dirty="0"/>
              <a:t> needs</a:t>
            </a:r>
          </a:p>
          <a:p>
            <a:r>
              <a:rPr lang="en-US" dirty="0"/>
              <a:t>Commitment of technology resources</a:t>
            </a:r>
          </a:p>
          <a:p>
            <a:r>
              <a:rPr lang="en-US" dirty="0"/>
              <a:t>Viability of network capabilities</a:t>
            </a:r>
          </a:p>
          <a:p>
            <a:endParaRPr lang="en-US" dirty="0"/>
          </a:p>
        </p:txBody>
      </p:sp>
    </p:spTree>
    <p:extLst>
      <p:ext uri="{BB962C8B-B14F-4D97-AF65-F5344CB8AC3E}">
        <p14:creationId xmlns:p14="http://schemas.microsoft.com/office/powerpoint/2010/main" val="375926609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6829" y="489229"/>
            <a:ext cx="8021782" cy="729971"/>
          </a:xfrm>
        </p:spPr>
        <p:txBody>
          <a:bodyPr/>
          <a:lstStyle/>
          <a:p>
            <a:pPr algn="ctr"/>
            <a:r>
              <a:rPr lang="en-US" b="1" dirty="0"/>
              <a:t>Researcher Resources</a:t>
            </a:r>
          </a:p>
        </p:txBody>
      </p:sp>
      <p:sp>
        <p:nvSpPr>
          <p:cNvPr id="3" name="Content Placeholder 2"/>
          <p:cNvSpPr>
            <a:spLocks noGrp="1"/>
          </p:cNvSpPr>
          <p:nvPr>
            <p:ph idx="1"/>
          </p:nvPr>
        </p:nvSpPr>
        <p:spPr>
          <a:xfrm>
            <a:off x="606829" y="1549401"/>
            <a:ext cx="8079971" cy="4546599"/>
          </a:xfrm>
        </p:spPr>
        <p:txBody>
          <a:bodyPr/>
          <a:lstStyle/>
          <a:p>
            <a:r>
              <a:rPr lang="en-US" dirty="0"/>
              <a:t>Storage options</a:t>
            </a:r>
          </a:p>
          <a:p>
            <a:r>
              <a:rPr lang="en-US" dirty="0"/>
              <a:t>DMP tools</a:t>
            </a:r>
          </a:p>
          <a:p>
            <a:r>
              <a:rPr lang="en-US" dirty="0"/>
              <a:t>Repositories</a:t>
            </a:r>
          </a:p>
          <a:p>
            <a:r>
              <a:rPr lang="en-US" dirty="0"/>
              <a:t>Consulting</a:t>
            </a:r>
          </a:p>
          <a:p>
            <a:endParaRPr lang="en-US" dirty="0"/>
          </a:p>
        </p:txBody>
      </p:sp>
    </p:spTree>
    <p:extLst>
      <p:ext uri="{BB962C8B-B14F-4D97-AF65-F5344CB8AC3E}">
        <p14:creationId xmlns:p14="http://schemas.microsoft.com/office/powerpoint/2010/main" val="251168802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6829" y="413029"/>
            <a:ext cx="8021782" cy="729971"/>
          </a:xfrm>
        </p:spPr>
        <p:txBody>
          <a:bodyPr/>
          <a:lstStyle/>
          <a:p>
            <a:pPr algn="ctr"/>
            <a:r>
              <a:rPr lang="en-US" b="1" dirty="0" smtClean="0"/>
              <a:t>Data Lifecycle</a:t>
            </a:r>
            <a:endParaRPr lang="en-US" b="1" dirty="0"/>
          </a:p>
        </p:txBody>
      </p:sp>
      <p:grpSp>
        <p:nvGrpSpPr>
          <p:cNvPr id="4" name="Group 3"/>
          <p:cNvGrpSpPr/>
          <p:nvPr/>
        </p:nvGrpSpPr>
        <p:grpSpPr>
          <a:xfrm>
            <a:off x="990600" y="1295400"/>
            <a:ext cx="7086600" cy="4419600"/>
            <a:chOff x="0" y="0"/>
            <a:chExt cx="5949388" cy="3298784"/>
          </a:xfrm>
        </p:grpSpPr>
        <p:pic>
          <p:nvPicPr>
            <p:cNvPr id="5" name="table"/>
            <p:cNvPicPr>
              <a:picLocks noChangeAspect="1"/>
            </p:cNvPicPr>
            <p:nvPr/>
          </p:nvPicPr>
          <p:blipFill>
            <a:blip r:embed="rId3"/>
            <a:stretch>
              <a:fillRect/>
            </a:stretch>
          </p:blipFill>
          <p:spPr>
            <a:xfrm>
              <a:off x="0" y="0"/>
              <a:ext cx="5949388" cy="3298784"/>
            </a:xfrm>
            <a:prstGeom prst="rect">
              <a:avLst/>
            </a:prstGeom>
          </p:spPr>
        </p:pic>
        <p:pic>
          <p:nvPicPr>
            <p:cNvPr id="6" name="table"/>
            <p:cNvPicPr>
              <a:picLocks noChangeAspect="1"/>
            </p:cNvPicPr>
            <p:nvPr/>
          </p:nvPicPr>
          <p:blipFill>
            <a:blip r:embed="rId4"/>
            <a:stretch>
              <a:fillRect/>
            </a:stretch>
          </p:blipFill>
          <p:spPr>
            <a:xfrm>
              <a:off x="2002421" y="46298"/>
              <a:ext cx="2106592" cy="1585732"/>
            </a:xfrm>
            <a:prstGeom prst="rect">
              <a:avLst/>
            </a:prstGeom>
          </p:spPr>
        </p:pic>
      </p:grpSp>
    </p:spTree>
    <p:extLst>
      <p:ext uri="{BB962C8B-B14F-4D97-AF65-F5344CB8AC3E}">
        <p14:creationId xmlns:p14="http://schemas.microsoft.com/office/powerpoint/2010/main" val="32724208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Storage Options</a:t>
            </a:r>
          </a:p>
        </p:txBody>
      </p:sp>
      <p:sp>
        <p:nvSpPr>
          <p:cNvPr id="3" name="Content Placeholder 2"/>
          <p:cNvSpPr>
            <a:spLocks noGrp="1"/>
          </p:cNvSpPr>
          <p:nvPr>
            <p:ph idx="1"/>
          </p:nvPr>
        </p:nvSpPr>
        <p:spPr>
          <a:xfrm>
            <a:off x="683029" y="1549401"/>
            <a:ext cx="8079971" cy="4546599"/>
          </a:xfrm>
        </p:spPr>
        <p:txBody>
          <a:bodyPr/>
          <a:lstStyle/>
          <a:p>
            <a:r>
              <a:rPr lang="en-US" dirty="0" smtClean="0"/>
              <a:t>Central </a:t>
            </a:r>
            <a:r>
              <a:rPr lang="en-US" dirty="0"/>
              <a:t>IT storage</a:t>
            </a:r>
          </a:p>
          <a:p>
            <a:r>
              <a:rPr lang="en-US" dirty="0"/>
              <a:t>Research storage</a:t>
            </a:r>
          </a:p>
          <a:p>
            <a:r>
              <a:rPr lang="en-US" dirty="0"/>
              <a:t>Divisional/departmental</a:t>
            </a:r>
          </a:p>
          <a:p>
            <a:r>
              <a:rPr lang="en-US" dirty="0"/>
              <a:t>Cloud</a:t>
            </a:r>
          </a:p>
        </p:txBody>
      </p:sp>
    </p:spTree>
    <p:extLst>
      <p:ext uri="{BB962C8B-B14F-4D97-AF65-F5344CB8AC3E}">
        <p14:creationId xmlns:p14="http://schemas.microsoft.com/office/powerpoint/2010/main" val="993126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09600" y="533400"/>
            <a:ext cx="7866612" cy="905924"/>
          </a:xfrm>
        </p:spPr>
        <p:txBody>
          <a:bodyPr/>
          <a:lstStyle/>
          <a:p>
            <a:r>
              <a:rPr lang="en-US" sz="3200" i="1" dirty="0" smtClean="0"/>
              <a:t>Presenters</a:t>
            </a:r>
            <a:endParaRPr lang="en-US" sz="3200" i="1" dirty="0"/>
          </a:p>
        </p:txBody>
      </p:sp>
      <p:sp>
        <p:nvSpPr>
          <p:cNvPr id="6" name="Text Placeholder 5"/>
          <p:cNvSpPr>
            <a:spLocks noGrp="1"/>
          </p:cNvSpPr>
          <p:nvPr>
            <p:ph type="body" idx="1"/>
          </p:nvPr>
        </p:nvSpPr>
        <p:spPr>
          <a:xfrm>
            <a:off x="609600" y="2514600"/>
            <a:ext cx="3657600" cy="1905000"/>
          </a:xfrm>
        </p:spPr>
        <p:txBody>
          <a:bodyPr/>
          <a:lstStyle/>
          <a:p>
            <a:r>
              <a:rPr lang="en-US" sz="3200" b="1" dirty="0"/>
              <a:t>Michael </a:t>
            </a:r>
            <a:r>
              <a:rPr lang="en-US" sz="3200" b="1" dirty="0" err="1"/>
              <a:t>Fary</a:t>
            </a:r>
            <a:r>
              <a:rPr lang="en-US" sz="3200" dirty="0"/>
              <a:t/>
            </a:r>
            <a:br>
              <a:rPr lang="en-US" sz="3200" dirty="0"/>
            </a:br>
            <a:r>
              <a:rPr lang="en-US" dirty="0"/>
              <a:t>Enterprise Data Architect </a:t>
            </a:r>
            <a:br>
              <a:rPr lang="en-US" dirty="0"/>
            </a:br>
            <a:r>
              <a:rPr lang="en-US" dirty="0"/>
              <a:t>University of </a:t>
            </a:r>
            <a:r>
              <a:rPr lang="en-US" dirty="0" smtClean="0"/>
              <a:t>Chicago</a:t>
            </a:r>
          </a:p>
          <a:p>
            <a:r>
              <a:rPr lang="en-US" i="1" dirty="0" err="1" smtClean="0"/>
              <a:t>mfary</a:t>
            </a:r>
            <a:r>
              <a:rPr lang="en-US" i="1" dirty="0" err="1"/>
              <a:t>@</a:t>
            </a:r>
            <a:r>
              <a:rPr lang="en-US" i="1" dirty="0" err="1" smtClean="0"/>
              <a:t>uchicago.edu</a:t>
            </a:r>
            <a:endParaRPr lang="en-US" i="1" dirty="0"/>
          </a:p>
          <a:p>
            <a:endParaRPr lang="en-US" dirty="0"/>
          </a:p>
        </p:txBody>
      </p:sp>
      <p:sp>
        <p:nvSpPr>
          <p:cNvPr id="8" name="Text Placeholder 5"/>
          <p:cNvSpPr txBox="1">
            <a:spLocks/>
          </p:cNvSpPr>
          <p:nvPr/>
        </p:nvSpPr>
        <p:spPr>
          <a:xfrm>
            <a:off x="4724400" y="2514600"/>
            <a:ext cx="4267200" cy="1447800"/>
          </a:xfrm>
          <a:prstGeom prst="rect">
            <a:avLst/>
          </a:prstGeom>
        </p:spPr>
        <p:txBody>
          <a:bodyPr anchor="t"/>
          <a:lstStyle>
            <a:lvl1pPr marL="0" indent="0" algn="l" defTabSz="914400" rtl="0" eaLnBrk="1" latinLnBrk="0" hangingPunct="1">
              <a:spcBef>
                <a:spcPct val="20000"/>
              </a:spcBef>
              <a:buFont typeface="Arial" pitchFamily="34" charset="0"/>
              <a:buNone/>
              <a:defRPr sz="2400" kern="1200" baseline="0">
                <a:solidFill>
                  <a:schemeClr val="bg1"/>
                </a:solidFill>
                <a:latin typeface="Arial"/>
                <a:ea typeface="+mn-ea"/>
                <a:cs typeface="Arial"/>
              </a:defRPr>
            </a:lvl1pPr>
            <a:lvl2pPr marL="457200" indent="0" algn="l" defTabSz="914400" rtl="0" eaLnBrk="1" latinLnBrk="0" hangingPunct="1">
              <a:spcBef>
                <a:spcPct val="200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spcBef>
                <a:spcPct val="20000"/>
              </a:spcBef>
              <a:buFont typeface="Arial" pitchFamily="34" charset="0"/>
              <a:buNone/>
              <a:defRPr sz="1600" kern="1200">
                <a:solidFill>
                  <a:schemeClr val="tx1">
                    <a:tint val="75000"/>
                  </a:schemeClr>
                </a:solidFill>
                <a:latin typeface="+mn-lt"/>
                <a:ea typeface="+mn-ea"/>
                <a:cs typeface="+mn-cs"/>
              </a:defRPr>
            </a:lvl3pPr>
            <a:lvl4pPr marL="1371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9pPr>
          </a:lstStyle>
          <a:p>
            <a:r>
              <a:rPr lang="en-US" sz="3200" b="1" dirty="0"/>
              <a:t>Kim Owen</a:t>
            </a:r>
            <a:r>
              <a:rPr lang="en-US" sz="3200" dirty="0"/>
              <a:t> </a:t>
            </a:r>
            <a:br>
              <a:rPr lang="en-US" sz="3200" dirty="0"/>
            </a:br>
            <a:r>
              <a:rPr lang="en-US" dirty="0"/>
              <a:t>Advanced Applications Outreach </a:t>
            </a:r>
          </a:p>
          <a:p>
            <a:r>
              <a:rPr lang="en-US" dirty="0"/>
              <a:t>North Dakota State </a:t>
            </a:r>
            <a:r>
              <a:rPr lang="en-US" dirty="0" smtClean="0"/>
              <a:t>University</a:t>
            </a:r>
          </a:p>
          <a:p>
            <a:r>
              <a:rPr lang="en-US" i="1" dirty="0" err="1" smtClean="0"/>
              <a:t>kim.owen@ndsu.edu</a:t>
            </a:r>
            <a:endParaRPr lang="en-US" i="1" dirty="0"/>
          </a:p>
          <a:p>
            <a:endParaRPr lang="en-US" b="1" dirty="0"/>
          </a:p>
          <a:p>
            <a:endParaRPr lang="en-US" dirty="0"/>
          </a:p>
        </p:txBody>
      </p:sp>
    </p:spTree>
    <p:extLst>
      <p:ext uri="{BB962C8B-B14F-4D97-AF65-F5344CB8AC3E}">
        <p14:creationId xmlns:p14="http://schemas.microsoft.com/office/powerpoint/2010/main" val="110973147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6829" y="565429"/>
            <a:ext cx="8021782" cy="729971"/>
          </a:xfrm>
        </p:spPr>
        <p:txBody>
          <a:bodyPr/>
          <a:lstStyle/>
          <a:p>
            <a:pPr algn="ctr"/>
            <a:r>
              <a:rPr lang="en-US" b="1" dirty="0"/>
              <a:t>DMP Tools</a:t>
            </a:r>
          </a:p>
        </p:txBody>
      </p:sp>
      <p:sp>
        <p:nvSpPr>
          <p:cNvPr id="3" name="Content Placeholder 2"/>
          <p:cNvSpPr>
            <a:spLocks noGrp="1"/>
          </p:cNvSpPr>
          <p:nvPr>
            <p:ph idx="1"/>
          </p:nvPr>
        </p:nvSpPr>
        <p:spPr>
          <a:xfrm>
            <a:off x="606829" y="1549401"/>
            <a:ext cx="8079971" cy="4546599"/>
          </a:xfrm>
        </p:spPr>
        <p:txBody>
          <a:bodyPr/>
          <a:lstStyle/>
          <a:p>
            <a:r>
              <a:rPr lang="en-US" dirty="0"/>
              <a:t>CDL </a:t>
            </a:r>
            <a:r>
              <a:rPr lang="en-US" dirty="0" smtClean="0"/>
              <a:t>DMP Tool</a:t>
            </a:r>
            <a:endParaRPr lang="en-US" dirty="0"/>
          </a:p>
          <a:p>
            <a:r>
              <a:rPr lang="en-US" dirty="0"/>
              <a:t>Institutional templates</a:t>
            </a:r>
          </a:p>
          <a:p>
            <a:endParaRPr lang="en-US" dirty="0"/>
          </a:p>
        </p:txBody>
      </p:sp>
    </p:spTree>
    <p:extLst>
      <p:ext uri="{BB962C8B-B14F-4D97-AF65-F5344CB8AC3E}">
        <p14:creationId xmlns:p14="http://schemas.microsoft.com/office/powerpoint/2010/main" val="239726799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6829" y="641629"/>
            <a:ext cx="8021782" cy="729971"/>
          </a:xfrm>
        </p:spPr>
        <p:txBody>
          <a:bodyPr/>
          <a:lstStyle/>
          <a:p>
            <a:pPr algn="ctr"/>
            <a:r>
              <a:rPr lang="en-US" b="1" dirty="0"/>
              <a:t>Repositories</a:t>
            </a:r>
          </a:p>
        </p:txBody>
      </p:sp>
      <p:sp>
        <p:nvSpPr>
          <p:cNvPr id="3" name="Content Placeholder 2"/>
          <p:cNvSpPr>
            <a:spLocks noGrp="1"/>
          </p:cNvSpPr>
          <p:nvPr>
            <p:ph idx="1"/>
          </p:nvPr>
        </p:nvSpPr>
        <p:spPr>
          <a:xfrm>
            <a:off x="606829" y="1701801"/>
            <a:ext cx="8079971" cy="4546599"/>
          </a:xfrm>
        </p:spPr>
        <p:txBody>
          <a:bodyPr/>
          <a:lstStyle/>
          <a:p>
            <a:r>
              <a:rPr lang="en-US" dirty="0"/>
              <a:t>Institutional</a:t>
            </a:r>
          </a:p>
          <a:p>
            <a:r>
              <a:rPr lang="en-US" dirty="0"/>
              <a:t>Discipline specific</a:t>
            </a:r>
          </a:p>
          <a:p>
            <a:endParaRPr lang="en-US" dirty="0"/>
          </a:p>
        </p:txBody>
      </p:sp>
    </p:spTree>
    <p:extLst>
      <p:ext uri="{BB962C8B-B14F-4D97-AF65-F5344CB8AC3E}">
        <p14:creationId xmlns:p14="http://schemas.microsoft.com/office/powerpoint/2010/main" val="317621774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6829" y="565429"/>
            <a:ext cx="8021782" cy="729971"/>
          </a:xfrm>
        </p:spPr>
        <p:txBody>
          <a:bodyPr/>
          <a:lstStyle/>
          <a:p>
            <a:pPr algn="ctr"/>
            <a:r>
              <a:rPr lang="en-US" b="1" dirty="0"/>
              <a:t>Consulting</a:t>
            </a:r>
          </a:p>
        </p:txBody>
      </p:sp>
      <p:sp>
        <p:nvSpPr>
          <p:cNvPr id="3" name="Content Placeholder 2"/>
          <p:cNvSpPr>
            <a:spLocks noGrp="1"/>
          </p:cNvSpPr>
          <p:nvPr>
            <p:ph idx="1"/>
          </p:nvPr>
        </p:nvSpPr>
        <p:spPr>
          <a:xfrm>
            <a:off x="606829" y="1625601"/>
            <a:ext cx="8079971" cy="4546599"/>
          </a:xfrm>
        </p:spPr>
        <p:txBody>
          <a:bodyPr/>
          <a:lstStyle/>
          <a:p>
            <a:r>
              <a:rPr lang="en-US" dirty="0"/>
              <a:t>Staff dedicated to the task</a:t>
            </a:r>
          </a:p>
          <a:p>
            <a:r>
              <a:rPr lang="en-US" dirty="0"/>
              <a:t>Technical skills</a:t>
            </a:r>
          </a:p>
          <a:p>
            <a:r>
              <a:rPr lang="en-US" dirty="0"/>
              <a:t>Digital archiving</a:t>
            </a:r>
          </a:p>
          <a:p>
            <a:endParaRPr lang="en-US" dirty="0"/>
          </a:p>
        </p:txBody>
      </p:sp>
    </p:spTree>
    <p:extLst>
      <p:ext uri="{BB962C8B-B14F-4D97-AF65-F5344CB8AC3E}">
        <p14:creationId xmlns:p14="http://schemas.microsoft.com/office/powerpoint/2010/main" val="293857992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6829" y="489229"/>
            <a:ext cx="8021782" cy="729971"/>
          </a:xfrm>
        </p:spPr>
        <p:txBody>
          <a:bodyPr/>
          <a:lstStyle/>
          <a:p>
            <a:pPr algn="ctr"/>
            <a:r>
              <a:rPr lang="en-US" b="1" dirty="0"/>
              <a:t>Skill Sets Required for a Service</a:t>
            </a:r>
          </a:p>
        </p:txBody>
      </p:sp>
      <p:sp>
        <p:nvSpPr>
          <p:cNvPr id="3" name="Content Placeholder 2"/>
          <p:cNvSpPr>
            <a:spLocks noGrp="1"/>
          </p:cNvSpPr>
          <p:nvPr>
            <p:ph idx="1"/>
          </p:nvPr>
        </p:nvSpPr>
        <p:spPr>
          <a:xfrm>
            <a:off x="606829" y="1473201"/>
            <a:ext cx="8079971" cy="4546599"/>
          </a:xfrm>
        </p:spPr>
        <p:txBody>
          <a:bodyPr/>
          <a:lstStyle/>
          <a:p>
            <a:r>
              <a:rPr lang="en-US" dirty="0"/>
              <a:t>Relevant to all types of research</a:t>
            </a:r>
          </a:p>
          <a:p>
            <a:r>
              <a:rPr lang="en-US" dirty="0"/>
              <a:t>Specific to  disciplines</a:t>
            </a:r>
          </a:p>
          <a:p>
            <a:endParaRPr lang="en-US" dirty="0"/>
          </a:p>
        </p:txBody>
      </p:sp>
    </p:spTree>
    <p:extLst>
      <p:ext uri="{BB962C8B-B14F-4D97-AF65-F5344CB8AC3E}">
        <p14:creationId xmlns:p14="http://schemas.microsoft.com/office/powerpoint/2010/main" val="169597618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6829" y="489229"/>
            <a:ext cx="8021782" cy="729971"/>
          </a:xfrm>
        </p:spPr>
        <p:txBody>
          <a:bodyPr/>
          <a:lstStyle/>
          <a:p>
            <a:pPr algn="ctr"/>
            <a:r>
              <a:rPr lang="en-US" b="1" dirty="0"/>
              <a:t>Common Across All Research</a:t>
            </a:r>
          </a:p>
        </p:txBody>
      </p:sp>
      <p:sp>
        <p:nvSpPr>
          <p:cNvPr id="3" name="Content Placeholder 2"/>
          <p:cNvSpPr>
            <a:spLocks noGrp="1"/>
          </p:cNvSpPr>
          <p:nvPr>
            <p:ph idx="1"/>
          </p:nvPr>
        </p:nvSpPr>
        <p:spPr>
          <a:xfrm>
            <a:off x="606829" y="1473201"/>
            <a:ext cx="8079971" cy="4546599"/>
          </a:xfrm>
        </p:spPr>
        <p:txBody>
          <a:bodyPr/>
          <a:lstStyle/>
          <a:p>
            <a:r>
              <a:rPr lang="en-US" dirty="0"/>
              <a:t>Storage</a:t>
            </a:r>
          </a:p>
          <a:p>
            <a:r>
              <a:rPr lang="en-US" dirty="0"/>
              <a:t>Data migration</a:t>
            </a:r>
          </a:p>
          <a:p>
            <a:r>
              <a:rPr lang="en-US" dirty="0"/>
              <a:t>Networking</a:t>
            </a:r>
          </a:p>
          <a:p>
            <a:r>
              <a:rPr lang="en-US" dirty="0"/>
              <a:t>Legal</a:t>
            </a:r>
          </a:p>
          <a:p>
            <a:r>
              <a:rPr lang="en-US" dirty="0"/>
              <a:t>Financial</a:t>
            </a:r>
          </a:p>
          <a:p>
            <a:r>
              <a:rPr lang="en-US" dirty="0"/>
              <a:t>Security</a:t>
            </a:r>
          </a:p>
          <a:p>
            <a:r>
              <a:rPr lang="en-US" dirty="0"/>
              <a:t>Metadata</a:t>
            </a:r>
          </a:p>
          <a:p>
            <a:pPr marL="0" indent="0">
              <a:buNone/>
            </a:pPr>
            <a:endParaRPr lang="en-US" dirty="0"/>
          </a:p>
        </p:txBody>
      </p:sp>
    </p:spTree>
    <p:extLst>
      <p:ext uri="{BB962C8B-B14F-4D97-AF65-F5344CB8AC3E}">
        <p14:creationId xmlns:p14="http://schemas.microsoft.com/office/powerpoint/2010/main" val="346420112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6829" y="489229"/>
            <a:ext cx="8021782" cy="729971"/>
          </a:xfrm>
        </p:spPr>
        <p:txBody>
          <a:bodyPr/>
          <a:lstStyle/>
          <a:p>
            <a:pPr algn="ctr"/>
            <a:r>
              <a:rPr lang="en-US" b="1" dirty="0"/>
              <a:t>Discipline Specific</a:t>
            </a:r>
          </a:p>
        </p:txBody>
      </p:sp>
      <p:sp>
        <p:nvSpPr>
          <p:cNvPr id="3" name="Content Placeholder 2"/>
          <p:cNvSpPr>
            <a:spLocks noGrp="1"/>
          </p:cNvSpPr>
          <p:nvPr>
            <p:ph idx="1"/>
          </p:nvPr>
        </p:nvSpPr>
        <p:spPr>
          <a:xfrm>
            <a:off x="606829" y="1701801"/>
            <a:ext cx="8079971" cy="4546599"/>
          </a:xfrm>
        </p:spPr>
        <p:txBody>
          <a:bodyPr/>
          <a:lstStyle/>
          <a:p>
            <a:r>
              <a:rPr lang="en-US" dirty="0"/>
              <a:t>Metadata</a:t>
            </a:r>
          </a:p>
          <a:p>
            <a:r>
              <a:rPr lang="en-US" dirty="0"/>
              <a:t>Repositories</a:t>
            </a:r>
          </a:p>
          <a:p>
            <a:endParaRPr lang="en-US" dirty="0"/>
          </a:p>
        </p:txBody>
      </p:sp>
    </p:spTree>
    <p:extLst>
      <p:ext uri="{BB962C8B-B14F-4D97-AF65-F5344CB8AC3E}">
        <p14:creationId xmlns:p14="http://schemas.microsoft.com/office/powerpoint/2010/main" val="330223088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6829" y="489229"/>
            <a:ext cx="8021782" cy="729971"/>
          </a:xfrm>
        </p:spPr>
        <p:txBody>
          <a:bodyPr/>
          <a:lstStyle/>
          <a:p>
            <a:pPr algn="ctr"/>
            <a:r>
              <a:rPr lang="en-US" b="1" dirty="0" smtClean="0"/>
              <a:t>Summary</a:t>
            </a:r>
            <a:endParaRPr lang="en-US" b="1" dirty="0"/>
          </a:p>
        </p:txBody>
      </p:sp>
      <p:sp>
        <p:nvSpPr>
          <p:cNvPr id="3" name="Content Placeholder 2"/>
          <p:cNvSpPr>
            <a:spLocks noGrp="1"/>
          </p:cNvSpPr>
          <p:nvPr>
            <p:ph idx="1"/>
          </p:nvPr>
        </p:nvSpPr>
        <p:spPr>
          <a:xfrm>
            <a:off x="606829" y="1549401"/>
            <a:ext cx="8079971" cy="4546599"/>
          </a:xfrm>
        </p:spPr>
        <p:txBody>
          <a:bodyPr/>
          <a:lstStyle/>
          <a:p>
            <a:r>
              <a:rPr lang="en-US" dirty="0" smtClean="0"/>
              <a:t>Identify a model</a:t>
            </a:r>
          </a:p>
          <a:p>
            <a:r>
              <a:rPr lang="en-US" dirty="0" smtClean="0"/>
              <a:t>Provide resources</a:t>
            </a:r>
          </a:p>
          <a:p>
            <a:r>
              <a:rPr lang="en-US" dirty="0" smtClean="0"/>
              <a:t>Dedicated staff</a:t>
            </a:r>
            <a:endParaRPr lang="en-US" dirty="0"/>
          </a:p>
        </p:txBody>
      </p:sp>
    </p:spTree>
    <p:extLst>
      <p:ext uri="{BB962C8B-B14F-4D97-AF65-F5344CB8AC3E}">
        <p14:creationId xmlns:p14="http://schemas.microsoft.com/office/powerpoint/2010/main" val="219142667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533400" y="197098"/>
            <a:ext cx="7772400" cy="717302"/>
          </a:xfrm>
        </p:spPr>
        <p:txBody>
          <a:bodyPr/>
          <a:lstStyle/>
          <a:p>
            <a:r>
              <a:rPr lang="en-US" b="1" dirty="0" smtClean="0"/>
              <a:t>References</a:t>
            </a:r>
            <a:endParaRPr lang="en-US" b="1" dirty="0"/>
          </a:p>
        </p:txBody>
      </p:sp>
      <p:sp>
        <p:nvSpPr>
          <p:cNvPr id="7" name="Content Placeholder 2"/>
          <p:cNvSpPr>
            <a:spLocks noGrp="1"/>
          </p:cNvSpPr>
          <p:nvPr>
            <p:ph idx="1"/>
          </p:nvPr>
        </p:nvSpPr>
        <p:spPr>
          <a:xfrm>
            <a:off x="139700" y="987425"/>
            <a:ext cx="9004300" cy="5005388"/>
          </a:xfrm>
        </p:spPr>
        <p:txBody>
          <a:bodyPr/>
          <a:lstStyle/>
          <a:p>
            <a:pPr eaLnBrk="1" hangingPunct="1"/>
            <a:r>
              <a:rPr lang="en-US" sz="1800" dirty="0">
                <a:latin typeface="Arial" charset="0"/>
              </a:rPr>
              <a:t>Adapted from presentations at peer universities across the U.S. </a:t>
            </a:r>
          </a:p>
          <a:p>
            <a:pPr lvl="1" eaLnBrk="1" hangingPunct="1"/>
            <a:r>
              <a:rPr lang="en-US" sz="1800" i="1" dirty="0">
                <a:latin typeface="Arial" charset="0"/>
              </a:rPr>
              <a:t>Data </a:t>
            </a:r>
            <a:r>
              <a:rPr lang="en-US" sz="1800" i="1" dirty="0" smtClean="0">
                <a:latin typeface="Arial" charset="0"/>
              </a:rPr>
              <a:t>Management </a:t>
            </a:r>
            <a:r>
              <a:rPr lang="en-US" sz="1800" i="1" dirty="0">
                <a:latin typeface="Arial" charset="0"/>
              </a:rPr>
              <a:t>for </a:t>
            </a:r>
            <a:r>
              <a:rPr lang="en-US" sz="1800" i="1" dirty="0" smtClean="0">
                <a:latin typeface="Arial" charset="0"/>
              </a:rPr>
              <a:t>Grant Sponsored Programs</a:t>
            </a:r>
            <a:r>
              <a:rPr lang="en-US" sz="1800" dirty="0">
                <a:latin typeface="Arial" charset="0"/>
              </a:rPr>
              <a:t>. (2011). University of Connecticut.</a:t>
            </a:r>
          </a:p>
          <a:p>
            <a:pPr lvl="1" eaLnBrk="1" hangingPunct="1"/>
            <a:r>
              <a:rPr lang="en-US" sz="1800" i="1" dirty="0">
                <a:latin typeface="Arial" charset="0"/>
              </a:rPr>
              <a:t>Creating Data Management Plans for NSF proposals</a:t>
            </a:r>
            <a:r>
              <a:rPr lang="en-US" sz="1800" dirty="0">
                <a:latin typeface="Arial" charset="0"/>
              </a:rPr>
              <a:t>. (2011). Cornell University and University of Oregon.</a:t>
            </a:r>
          </a:p>
          <a:p>
            <a:pPr lvl="1" eaLnBrk="1" hangingPunct="1"/>
            <a:r>
              <a:rPr lang="en-US" sz="1800" i="1" dirty="0">
                <a:latin typeface="Arial" charset="0"/>
              </a:rPr>
              <a:t>Introduction to </a:t>
            </a:r>
            <a:r>
              <a:rPr lang="en-US" sz="1800" i="1" dirty="0" smtClean="0">
                <a:latin typeface="Arial" charset="0"/>
              </a:rPr>
              <a:t>Data Management </a:t>
            </a:r>
            <a:r>
              <a:rPr lang="en-US" sz="1800" i="1" dirty="0">
                <a:latin typeface="Arial" charset="0"/>
              </a:rPr>
              <a:t>for </a:t>
            </a:r>
            <a:r>
              <a:rPr lang="en-US" sz="1800" i="1" dirty="0" smtClean="0">
                <a:latin typeface="Arial" charset="0"/>
              </a:rPr>
              <a:t>Scientists </a:t>
            </a:r>
            <a:r>
              <a:rPr lang="en-US" sz="1800" i="1" dirty="0">
                <a:latin typeface="Arial" charset="0"/>
              </a:rPr>
              <a:t>and </a:t>
            </a:r>
            <a:r>
              <a:rPr lang="en-US" sz="1800" i="1" dirty="0" smtClean="0">
                <a:latin typeface="Arial" charset="0"/>
              </a:rPr>
              <a:t>Engineers</a:t>
            </a:r>
            <a:r>
              <a:rPr lang="en-US" sz="1800" dirty="0">
                <a:latin typeface="Arial" charset="0"/>
              </a:rPr>
              <a:t>. (2011). University of Minnesota.</a:t>
            </a:r>
          </a:p>
          <a:p>
            <a:pPr lvl="1" eaLnBrk="1" hangingPunct="1"/>
            <a:r>
              <a:rPr lang="en-US" sz="1800" dirty="0">
                <a:latin typeface="Arial" charset="0"/>
              </a:rPr>
              <a:t>Jackson, S. (2010). </a:t>
            </a:r>
            <a:r>
              <a:rPr lang="en-US" sz="1800" i="1" dirty="0" err="1">
                <a:latin typeface="Arial" charset="0"/>
              </a:rPr>
              <a:t>Cyberinfrastructure</a:t>
            </a:r>
            <a:r>
              <a:rPr lang="en-US" sz="1800" i="1" dirty="0">
                <a:latin typeface="Arial" charset="0"/>
              </a:rPr>
              <a:t> </a:t>
            </a:r>
            <a:r>
              <a:rPr lang="en-US" sz="1800" i="1" dirty="0" smtClean="0">
                <a:latin typeface="Arial" charset="0"/>
              </a:rPr>
              <a:t>Impact Analysis</a:t>
            </a:r>
            <a:r>
              <a:rPr lang="en-US" sz="1800" dirty="0">
                <a:latin typeface="Arial" charset="0"/>
              </a:rPr>
              <a:t>. University of Illinois, Urbana-Champaign.</a:t>
            </a:r>
          </a:p>
          <a:p>
            <a:pPr lvl="1" eaLnBrk="1" hangingPunct="1"/>
            <a:r>
              <a:rPr lang="en-US" sz="1800" i="1" dirty="0">
                <a:latin typeface="Arial" charset="0"/>
              </a:rPr>
              <a:t>Lifecycle of a </a:t>
            </a:r>
            <a:r>
              <a:rPr lang="en-US" sz="1800" i="1" dirty="0" smtClean="0">
                <a:latin typeface="Arial" charset="0"/>
              </a:rPr>
              <a:t>Dataset</a:t>
            </a:r>
            <a:r>
              <a:rPr lang="en-US" sz="1800" dirty="0">
                <a:latin typeface="Arial" charset="0"/>
              </a:rPr>
              <a:t>. (2011). Massachusetts Institute of Technology. </a:t>
            </a:r>
          </a:p>
          <a:p>
            <a:pPr eaLnBrk="1" hangingPunct="1"/>
            <a:r>
              <a:rPr lang="en-US" sz="1800" dirty="0" err="1">
                <a:latin typeface="Arial" charset="0"/>
              </a:rPr>
              <a:t>Bottum</a:t>
            </a:r>
            <a:r>
              <a:rPr lang="en-US" sz="1800" dirty="0">
                <a:latin typeface="Arial" charset="0"/>
              </a:rPr>
              <a:t>, J. (2007). Chief Information Office and Vice Provost for Computing &amp; Information Technology, Clemson University.</a:t>
            </a:r>
          </a:p>
          <a:p>
            <a:pPr eaLnBrk="1" hangingPunct="1"/>
            <a:r>
              <a:rPr lang="en-US" sz="1800" dirty="0">
                <a:latin typeface="Arial" charset="0"/>
              </a:rPr>
              <a:t>Lynch, C. (2009). Coalition for Networked Information.</a:t>
            </a:r>
          </a:p>
          <a:p>
            <a:pPr eaLnBrk="1" hangingPunct="1"/>
            <a:r>
              <a:rPr lang="en-US" sz="1800" dirty="0" err="1">
                <a:latin typeface="Arial" charset="0"/>
              </a:rPr>
              <a:t>Neeman</a:t>
            </a:r>
            <a:r>
              <a:rPr lang="en-US" sz="1800" dirty="0">
                <a:latin typeface="Arial" charset="0"/>
              </a:rPr>
              <a:t>, H. (2007). Director of Supercomputing Center for Education &amp; Research, University of Oklahoma.</a:t>
            </a:r>
          </a:p>
          <a:p>
            <a:pPr eaLnBrk="1" hangingPunct="1"/>
            <a:r>
              <a:rPr lang="en-US" sz="1800" dirty="0">
                <a:latin typeface="Arial" charset="0"/>
              </a:rPr>
              <a:t>O’Hanlon, C. (2007, April 1).</a:t>
            </a:r>
            <a:r>
              <a:rPr lang="en-US" sz="1800" i="1" dirty="0">
                <a:latin typeface="Arial" charset="0"/>
              </a:rPr>
              <a:t> </a:t>
            </a:r>
            <a:r>
              <a:rPr lang="en-US" sz="1800" dirty="0">
                <a:latin typeface="Arial" charset="0"/>
              </a:rPr>
              <a:t>High</a:t>
            </a:r>
            <a:r>
              <a:rPr lang="en-US" sz="1800" dirty="0" smtClean="0">
                <a:latin typeface="Arial" charset="0"/>
              </a:rPr>
              <a:t>-Performance Happy</a:t>
            </a:r>
            <a:r>
              <a:rPr lang="en-US" sz="1800" dirty="0">
                <a:latin typeface="Arial" charset="0"/>
              </a:rPr>
              <a:t>. </a:t>
            </a:r>
            <a:r>
              <a:rPr lang="en-US" sz="1800" i="1" dirty="0">
                <a:latin typeface="Arial" charset="0"/>
              </a:rPr>
              <a:t>Campus Technology</a:t>
            </a:r>
            <a:r>
              <a:rPr lang="en-US" sz="1800" dirty="0">
                <a:latin typeface="Arial" charset="0"/>
              </a:rPr>
              <a:t>.</a:t>
            </a:r>
          </a:p>
        </p:txBody>
      </p:sp>
    </p:spTree>
    <p:extLst>
      <p:ext uri="{BB962C8B-B14F-4D97-AF65-F5344CB8AC3E}">
        <p14:creationId xmlns:p14="http://schemas.microsoft.com/office/powerpoint/2010/main" val="415440133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09600" y="1143000"/>
            <a:ext cx="7866612" cy="905924"/>
          </a:xfrm>
        </p:spPr>
        <p:txBody>
          <a:bodyPr/>
          <a:lstStyle/>
          <a:p>
            <a:pPr algn="ctr"/>
            <a:r>
              <a:rPr lang="en-US" sz="4800" b="1" i="1" dirty="0" smtClean="0"/>
              <a:t>Thank you!</a:t>
            </a:r>
            <a:endParaRPr lang="en-US" sz="4800" b="1" i="1" dirty="0"/>
          </a:p>
        </p:txBody>
      </p:sp>
      <p:sp>
        <p:nvSpPr>
          <p:cNvPr id="6" name="Text Placeholder 5"/>
          <p:cNvSpPr>
            <a:spLocks noGrp="1"/>
          </p:cNvSpPr>
          <p:nvPr>
            <p:ph type="body" idx="1"/>
          </p:nvPr>
        </p:nvSpPr>
        <p:spPr>
          <a:xfrm>
            <a:off x="609600" y="2514600"/>
            <a:ext cx="3657600" cy="1905000"/>
          </a:xfrm>
        </p:spPr>
        <p:txBody>
          <a:bodyPr/>
          <a:lstStyle/>
          <a:p>
            <a:r>
              <a:rPr lang="en-US" sz="3200" b="1" dirty="0"/>
              <a:t>Michael </a:t>
            </a:r>
            <a:r>
              <a:rPr lang="en-US" sz="3200" b="1" dirty="0" err="1"/>
              <a:t>Fary</a:t>
            </a:r>
            <a:r>
              <a:rPr lang="en-US" sz="3200" dirty="0"/>
              <a:t/>
            </a:r>
            <a:br>
              <a:rPr lang="en-US" sz="3200" dirty="0"/>
            </a:br>
            <a:r>
              <a:rPr lang="en-US" dirty="0"/>
              <a:t>Enterprise Data Architect </a:t>
            </a:r>
            <a:br>
              <a:rPr lang="en-US" dirty="0"/>
            </a:br>
            <a:r>
              <a:rPr lang="en-US" dirty="0"/>
              <a:t>University of </a:t>
            </a:r>
            <a:r>
              <a:rPr lang="en-US" dirty="0" smtClean="0"/>
              <a:t>Chicago</a:t>
            </a:r>
          </a:p>
          <a:p>
            <a:r>
              <a:rPr lang="en-US" i="1" dirty="0" err="1" smtClean="0"/>
              <a:t>mfary</a:t>
            </a:r>
            <a:r>
              <a:rPr lang="en-US" i="1" dirty="0" err="1"/>
              <a:t>@</a:t>
            </a:r>
            <a:r>
              <a:rPr lang="en-US" i="1" dirty="0" err="1" smtClean="0"/>
              <a:t>uchicago.edu</a:t>
            </a:r>
            <a:endParaRPr lang="en-US" i="1" dirty="0"/>
          </a:p>
          <a:p>
            <a:endParaRPr lang="en-US" dirty="0"/>
          </a:p>
        </p:txBody>
      </p:sp>
      <p:sp>
        <p:nvSpPr>
          <p:cNvPr id="8" name="Text Placeholder 5"/>
          <p:cNvSpPr txBox="1">
            <a:spLocks/>
          </p:cNvSpPr>
          <p:nvPr/>
        </p:nvSpPr>
        <p:spPr>
          <a:xfrm>
            <a:off x="4724400" y="2514600"/>
            <a:ext cx="4267200" cy="1447800"/>
          </a:xfrm>
          <a:prstGeom prst="rect">
            <a:avLst/>
          </a:prstGeom>
        </p:spPr>
        <p:txBody>
          <a:bodyPr anchor="t"/>
          <a:lstStyle>
            <a:lvl1pPr marL="0" indent="0" algn="l" defTabSz="914400" rtl="0" eaLnBrk="1" latinLnBrk="0" hangingPunct="1">
              <a:spcBef>
                <a:spcPct val="20000"/>
              </a:spcBef>
              <a:buFont typeface="Arial" pitchFamily="34" charset="0"/>
              <a:buNone/>
              <a:defRPr sz="2400" kern="1200" baseline="0">
                <a:solidFill>
                  <a:schemeClr val="bg1"/>
                </a:solidFill>
                <a:latin typeface="Arial"/>
                <a:ea typeface="+mn-ea"/>
                <a:cs typeface="Arial"/>
              </a:defRPr>
            </a:lvl1pPr>
            <a:lvl2pPr marL="457200" indent="0" algn="l" defTabSz="914400" rtl="0" eaLnBrk="1" latinLnBrk="0" hangingPunct="1">
              <a:spcBef>
                <a:spcPct val="20000"/>
              </a:spcBef>
              <a:buFont typeface="Arial"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spcBef>
                <a:spcPct val="20000"/>
              </a:spcBef>
              <a:buFont typeface="Arial" pitchFamily="34" charset="0"/>
              <a:buNone/>
              <a:defRPr sz="1600" kern="1200">
                <a:solidFill>
                  <a:schemeClr val="tx1">
                    <a:tint val="75000"/>
                  </a:schemeClr>
                </a:solidFill>
                <a:latin typeface="+mn-lt"/>
                <a:ea typeface="+mn-ea"/>
                <a:cs typeface="+mn-cs"/>
              </a:defRPr>
            </a:lvl3pPr>
            <a:lvl4pPr marL="1371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spcBef>
                <a:spcPct val="20000"/>
              </a:spcBef>
              <a:buFont typeface="Arial" pitchFamily="34" charset="0"/>
              <a:buNone/>
              <a:defRPr sz="1400" kern="1200">
                <a:solidFill>
                  <a:schemeClr val="tx1">
                    <a:tint val="75000"/>
                  </a:schemeClr>
                </a:solidFill>
                <a:latin typeface="+mn-lt"/>
                <a:ea typeface="+mn-ea"/>
                <a:cs typeface="+mn-cs"/>
              </a:defRPr>
            </a:lvl9pPr>
          </a:lstStyle>
          <a:p>
            <a:r>
              <a:rPr lang="en-US" sz="3200" b="1" dirty="0"/>
              <a:t>Kim Owen</a:t>
            </a:r>
            <a:r>
              <a:rPr lang="en-US" sz="3200" dirty="0"/>
              <a:t> </a:t>
            </a:r>
            <a:br>
              <a:rPr lang="en-US" sz="3200" dirty="0"/>
            </a:br>
            <a:r>
              <a:rPr lang="en-US" dirty="0"/>
              <a:t>Advanced Applications Outreach </a:t>
            </a:r>
          </a:p>
          <a:p>
            <a:r>
              <a:rPr lang="en-US" dirty="0"/>
              <a:t>North Dakota State </a:t>
            </a:r>
            <a:r>
              <a:rPr lang="en-US" dirty="0" smtClean="0"/>
              <a:t>University</a:t>
            </a:r>
          </a:p>
          <a:p>
            <a:r>
              <a:rPr lang="en-US" i="1" dirty="0" err="1" smtClean="0"/>
              <a:t>kim.owen@ndsu.edu</a:t>
            </a:r>
            <a:endParaRPr lang="en-US" i="1" dirty="0"/>
          </a:p>
          <a:p>
            <a:endParaRPr lang="en-US" b="1" dirty="0"/>
          </a:p>
          <a:p>
            <a:endParaRPr lang="en-US" dirty="0"/>
          </a:p>
        </p:txBody>
      </p:sp>
    </p:spTree>
    <p:extLst>
      <p:ext uri="{BB962C8B-B14F-4D97-AF65-F5344CB8AC3E}">
        <p14:creationId xmlns:p14="http://schemas.microsoft.com/office/powerpoint/2010/main" val="377852828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b="1" i="1" dirty="0" smtClean="0"/>
              <a:t>Questions?</a:t>
            </a:r>
            <a:endParaRPr lang="en-US" b="1" i="1" dirty="0"/>
          </a:p>
        </p:txBody>
      </p:sp>
    </p:spTree>
    <p:extLst>
      <p:ext uri="{BB962C8B-B14F-4D97-AF65-F5344CB8AC3E}">
        <p14:creationId xmlns:p14="http://schemas.microsoft.com/office/powerpoint/2010/main" val="3792603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664487"/>
            <a:ext cx="3733800" cy="5355313"/>
          </a:xfrm>
          <a:prstGeom prst="rect">
            <a:avLst/>
          </a:prstGeom>
          <a:noFill/>
        </p:spPr>
        <p:txBody>
          <a:bodyPr wrap="square" rtlCol="0">
            <a:spAutoFit/>
          </a:bodyPr>
          <a:lstStyle/>
          <a:p>
            <a:r>
              <a:rPr lang="en-US" b="1" dirty="0" smtClean="0"/>
              <a:t>Erik </a:t>
            </a:r>
            <a:r>
              <a:rPr lang="en-US" b="1" dirty="0" err="1"/>
              <a:t>Brisson</a:t>
            </a:r>
            <a:r>
              <a:rPr lang="en-US" dirty="0"/>
              <a:t> </a:t>
            </a:r>
            <a:br>
              <a:rPr lang="en-US" dirty="0"/>
            </a:br>
            <a:r>
              <a:rPr lang="en-US" dirty="0"/>
              <a:t>Associate Director </a:t>
            </a:r>
            <a:br>
              <a:rPr lang="en-US" dirty="0"/>
            </a:br>
            <a:r>
              <a:rPr lang="en-US" dirty="0"/>
              <a:t>Boston University</a:t>
            </a:r>
          </a:p>
          <a:p>
            <a:endParaRPr lang="en-US" b="1" dirty="0" smtClean="0"/>
          </a:p>
          <a:p>
            <a:r>
              <a:rPr lang="en-US" b="1" dirty="0" smtClean="0"/>
              <a:t>Judith </a:t>
            </a:r>
            <a:r>
              <a:rPr lang="en-US" b="1" dirty="0"/>
              <a:t>B. Caruso</a:t>
            </a:r>
            <a:r>
              <a:rPr lang="en-US" dirty="0"/>
              <a:t>, </a:t>
            </a:r>
            <a:r>
              <a:rPr lang="en-US" i="1" dirty="0"/>
              <a:t>ACTI-DM Co-chair</a:t>
            </a:r>
            <a:r>
              <a:rPr lang="en-US" dirty="0"/>
              <a:t/>
            </a:r>
            <a:br>
              <a:rPr lang="en-US" dirty="0"/>
            </a:br>
            <a:r>
              <a:rPr lang="en-US" dirty="0"/>
              <a:t>Director of Policy and Planning </a:t>
            </a:r>
            <a:br>
              <a:rPr lang="en-US" dirty="0"/>
            </a:br>
            <a:r>
              <a:rPr lang="en-US" dirty="0"/>
              <a:t>University of Wisconsin-Madison</a:t>
            </a:r>
          </a:p>
          <a:p>
            <a:endParaRPr lang="en-US" b="1" dirty="0" smtClean="0"/>
          </a:p>
          <a:p>
            <a:r>
              <a:rPr lang="en-US" b="1" dirty="0" smtClean="0"/>
              <a:t>Thomas </a:t>
            </a:r>
            <a:r>
              <a:rPr lang="en-US" b="1" dirty="0" err="1"/>
              <a:t>Dopirak</a:t>
            </a:r>
            <a:r>
              <a:rPr lang="en-US" dirty="0"/>
              <a:t> </a:t>
            </a:r>
            <a:br>
              <a:rPr lang="en-US" dirty="0"/>
            </a:br>
            <a:r>
              <a:rPr lang="en-US" dirty="0"/>
              <a:t>Senior Consulting Architect</a:t>
            </a:r>
            <a:br>
              <a:rPr lang="en-US" dirty="0"/>
            </a:br>
            <a:r>
              <a:rPr lang="en-US" dirty="0"/>
              <a:t>Carnegie Mellon </a:t>
            </a:r>
            <a:r>
              <a:rPr lang="en-US" dirty="0" smtClean="0"/>
              <a:t>University</a:t>
            </a:r>
          </a:p>
          <a:p>
            <a:endParaRPr lang="en-US" dirty="0"/>
          </a:p>
          <a:p>
            <a:r>
              <a:rPr lang="en-US" b="1" dirty="0"/>
              <a:t>Michael </a:t>
            </a:r>
            <a:r>
              <a:rPr lang="en-US" b="1" dirty="0" err="1"/>
              <a:t>Fary</a:t>
            </a:r>
            <a:r>
              <a:rPr lang="en-US" dirty="0"/>
              <a:t/>
            </a:r>
            <a:br>
              <a:rPr lang="en-US" dirty="0"/>
            </a:br>
            <a:r>
              <a:rPr lang="en-US" dirty="0"/>
              <a:t>Enterprise Data Architect </a:t>
            </a:r>
            <a:br>
              <a:rPr lang="en-US" dirty="0"/>
            </a:br>
            <a:r>
              <a:rPr lang="en-US" dirty="0"/>
              <a:t>University of </a:t>
            </a:r>
            <a:r>
              <a:rPr lang="en-US" dirty="0" smtClean="0"/>
              <a:t>Chicago</a:t>
            </a:r>
          </a:p>
          <a:p>
            <a:endParaRPr lang="en-US" dirty="0"/>
          </a:p>
          <a:p>
            <a:r>
              <a:rPr lang="en-US" b="1" dirty="0"/>
              <a:t>Curtis W. </a:t>
            </a:r>
            <a:r>
              <a:rPr lang="en-US" b="1" dirty="0" err="1"/>
              <a:t>Hillegas</a:t>
            </a:r>
            <a:r>
              <a:rPr lang="en-US" dirty="0"/>
              <a:t> </a:t>
            </a:r>
            <a:br>
              <a:rPr lang="en-US" dirty="0"/>
            </a:br>
            <a:r>
              <a:rPr lang="en-US" dirty="0"/>
              <a:t>Director of Research Computing</a:t>
            </a:r>
            <a:br>
              <a:rPr lang="en-US" dirty="0"/>
            </a:br>
            <a:r>
              <a:rPr lang="en-US" dirty="0"/>
              <a:t>Princeton </a:t>
            </a:r>
            <a:r>
              <a:rPr lang="en-US" dirty="0" smtClean="0"/>
              <a:t>University</a:t>
            </a:r>
            <a:endParaRPr lang="en-US" dirty="0"/>
          </a:p>
        </p:txBody>
      </p:sp>
      <p:sp>
        <p:nvSpPr>
          <p:cNvPr id="4" name="TextBox 3"/>
          <p:cNvSpPr txBox="1"/>
          <p:nvPr/>
        </p:nvSpPr>
        <p:spPr>
          <a:xfrm>
            <a:off x="533400" y="86380"/>
            <a:ext cx="5181600" cy="523220"/>
          </a:xfrm>
          <a:prstGeom prst="rect">
            <a:avLst/>
          </a:prstGeom>
          <a:noFill/>
        </p:spPr>
        <p:txBody>
          <a:bodyPr wrap="square" rtlCol="0">
            <a:spAutoFit/>
          </a:bodyPr>
          <a:lstStyle/>
          <a:p>
            <a:r>
              <a:rPr lang="en-US" sz="2800" b="1" dirty="0"/>
              <a:t>Authors and Contributors </a:t>
            </a:r>
          </a:p>
        </p:txBody>
      </p:sp>
      <p:sp>
        <p:nvSpPr>
          <p:cNvPr id="8" name="TextBox 7"/>
          <p:cNvSpPr txBox="1"/>
          <p:nvPr/>
        </p:nvSpPr>
        <p:spPr>
          <a:xfrm>
            <a:off x="4800600" y="685800"/>
            <a:ext cx="3886200" cy="5909311"/>
          </a:xfrm>
          <a:prstGeom prst="rect">
            <a:avLst/>
          </a:prstGeom>
          <a:noFill/>
        </p:spPr>
        <p:txBody>
          <a:bodyPr wrap="square" rtlCol="0">
            <a:spAutoFit/>
          </a:bodyPr>
          <a:lstStyle/>
          <a:p>
            <a:r>
              <a:rPr lang="en-US" b="1" dirty="0" smtClean="0"/>
              <a:t>Clifford </a:t>
            </a:r>
            <a:r>
              <a:rPr lang="en-US" b="1" dirty="0"/>
              <a:t>Lynch</a:t>
            </a:r>
            <a:r>
              <a:rPr lang="en-US" dirty="0"/>
              <a:t> </a:t>
            </a:r>
            <a:br>
              <a:rPr lang="en-US" dirty="0"/>
            </a:br>
            <a:r>
              <a:rPr lang="en-US" dirty="0"/>
              <a:t>Executive Director </a:t>
            </a:r>
            <a:br>
              <a:rPr lang="en-US" dirty="0"/>
            </a:br>
            <a:r>
              <a:rPr lang="en-US" dirty="0"/>
              <a:t>Coalition for Networked Information</a:t>
            </a:r>
          </a:p>
          <a:p>
            <a:endParaRPr lang="en-US" b="1" dirty="0"/>
          </a:p>
          <a:p>
            <a:r>
              <a:rPr lang="en-US" b="1" dirty="0"/>
              <a:t>Kim Owen</a:t>
            </a:r>
            <a:r>
              <a:rPr lang="en-US" dirty="0"/>
              <a:t> </a:t>
            </a:r>
            <a:br>
              <a:rPr lang="en-US" dirty="0"/>
            </a:br>
            <a:r>
              <a:rPr lang="en-US" dirty="0"/>
              <a:t>Advanced Applications Outreach </a:t>
            </a:r>
            <a:endParaRPr lang="en-US" dirty="0" smtClean="0"/>
          </a:p>
          <a:p>
            <a:r>
              <a:rPr lang="en-US" dirty="0" smtClean="0"/>
              <a:t>North </a:t>
            </a:r>
            <a:r>
              <a:rPr lang="en-US" dirty="0"/>
              <a:t>Dakota State </a:t>
            </a:r>
            <a:r>
              <a:rPr lang="en-US" dirty="0" smtClean="0"/>
              <a:t>University</a:t>
            </a:r>
            <a:endParaRPr lang="en-US" b="1" dirty="0" smtClean="0"/>
          </a:p>
          <a:p>
            <a:endParaRPr lang="en-US" b="1" dirty="0"/>
          </a:p>
          <a:p>
            <a:r>
              <a:rPr lang="en-US" b="1" dirty="0" smtClean="0"/>
              <a:t>Mark </a:t>
            </a:r>
            <a:r>
              <a:rPr lang="en-US" b="1" dirty="0"/>
              <a:t>Ratliff</a:t>
            </a:r>
            <a:r>
              <a:rPr lang="en-US" dirty="0"/>
              <a:t> </a:t>
            </a:r>
            <a:br>
              <a:rPr lang="en-US" dirty="0"/>
            </a:br>
            <a:r>
              <a:rPr lang="en-US" dirty="0"/>
              <a:t>Digital Repository Architect </a:t>
            </a:r>
            <a:br>
              <a:rPr lang="en-US" dirty="0"/>
            </a:br>
            <a:r>
              <a:rPr lang="en-US" dirty="0"/>
              <a:t>Princeton University</a:t>
            </a:r>
          </a:p>
          <a:p>
            <a:endParaRPr lang="en-US" b="1" dirty="0"/>
          </a:p>
          <a:p>
            <a:r>
              <a:rPr lang="en-US" b="1" dirty="0" err="1"/>
              <a:t>Jina</a:t>
            </a:r>
            <a:r>
              <a:rPr lang="en-US" b="1" dirty="0"/>
              <a:t> Choi </a:t>
            </a:r>
            <a:r>
              <a:rPr lang="en-US" b="1" dirty="0" err="1"/>
              <a:t>Wakimoto</a:t>
            </a:r>
            <a:r>
              <a:rPr lang="en-US" dirty="0"/>
              <a:t> </a:t>
            </a:r>
            <a:br>
              <a:rPr lang="en-US" dirty="0"/>
            </a:br>
            <a:r>
              <a:rPr lang="en-US" dirty="0"/>
              <a:t>Faculty Director, Metadata Services</a:t>
            </a:r>
            <a:br>
              <a:rPr lang="en-US" dirty="0"/>
            </a:br>
            <a:r>
              <a:rPr lang="en-US" dirty="0"/>
              <a:t>University of Colorado, Boulder</a:t>
            </a:r>
          </a:p>
          <a:p>
            <a:endParaRPr lang="en-US" b="1" dirty="0"/>
          </a:p>
          <a:p>
            <a:r>
              <a:rPr lang="en-US" b="1" dirty="0"/>
              <a:t>Steve Wilcox</a:t>
            </a:r>
            <a:r>
              <a:rPr lang="en-US" dirty="0"/>
              <a:t> </a:t>
            </a:r>
            <a:br>
              <a:rPr lang="en-US" dirty="0"/>
            </a:br>
            <a:r>
              <a:rPr lang="en-US" dirty="0"/>
              <a:t>Storage Administrator </a:t>
            </a:r>
            <a:br>
              <a:rPr lang="en-US" dirty="0"/>
            </a:br>
            <a:r>
              <a:rPr lang="en-US" dirty="0"/>
              <a:t>University of Wisconsin-Madison</a:t>
            </a:r>
          </a:p>
          <a:p>
            <a:endParaRPr lang="en-US" dirty="0"/>
          </a:p>
          <a:p>
            <a:endParaRPr lang="en-US" dirty="0"/>
          </a:p>
        </p:txBody>
      </p:sp>
    </p:spTree>
    <p:extLst>
      <p:ext uri="{BB962C8B-B14F-4D97-AF65-F5344CB8AC3E}">
        <p14:creationId xmlns:p14="http://schemas.microsoft.com/office/powerpoint/2010/main" val="24925686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85800" y="2438400"/>
            <a:ext cx="8001000" cy="1846659"/>
          </a:xfrm>
          <a:prstGeom prst="rect">
            <a:avLst/>
          </a:prstGeom>
          <a:noFill/>
        </p:spPr>
        <p:txBody>
          <a:bodyPr wrap="square" rtlCol="0">
            <a:spAutoFit/>
          </a:bodyPr>
          <a:lstStyle/>
          <a:p>
            <a:r>
              <a:rPr lang="en-US" sz="2800" i="1" dirty="0" smtClean="0"/>
              <a:t>Special Thanks to …</a:t>
            </a:r>
          </a:p>
          <a:p>
            <a:endParaRPr lang="en-US" dirty="0"/>
          </a:p>
          <a:p>
            <a:pPr algn="ctr"/>
            <a:r>
              <a:rPr lang="en-US" sz="3600" b="1" dirty="0" smtClean="0"/>
              <a:t>Karen Wetzel, Program Manager</a:t>
            </a:r>
          </a:p>
          <a:p>
            <a:pPr algn="ctr"/>
            <a:r>
              <a:rPr lang="en-US" sz="3200" b="1" dirty="0" smtClean="0">
                <a:solidFill>
                  <a:srgbClr val="7A2832"/>
                </a:solidFill>
              </a:rPr>
              <a:t>EDUCAUSE </a:t>
            </a:r>
            <a:endParaRPr lang="en-US" sz="3200" dirty="0">
              <a:solidFill>
                <a:srgbClr val="7A2832"/>
              </a:solidFill>
            </a:endParaRPr>
          </a:p>
        </p:txBody>
      </p:sp>
    </p:spTree>
    <p:extLst>
      <p:ext uri="{BB962C8B-B14F-4D97-AF65-F5344CB8AC3E}">
        <p14:creationId xmlns:p14="http://schemas.microsoft.com/office/powerpoint/2010/main" val="39123130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33400" y="489229"/>
            <a:ext cx="8021782" cy="729971"/>
          </a:xfrm>
        </p:spPr>
        <p:txBody>
          <a:bodyPr/>
          <a:lstStyle/>
          <a:p>
            <a:pPr marL="0" indent="0"/>
            <a:r>
              <a:rPr lang="en-US" b="1" i="1" dirty="0"/>
              <a:t>Coming in </a:t>
            </a:r>
            <a:r>
              <a:rPr lang="en-US" b="1" i="1" dirty="0" smtClean="0"/>
              <a:t>2013…</a:t>
            </a:r>
            <a:endParaRPr lang="en-US" b="1" i="1" dirty="0"/>
          </a:p>
        </p:txBody>
      </p:sp>
      <p:sp>
        <p:nvSpPr>
          <p:cNvPr id="6" name="Content Placeholder 5"/>
          <p:cNvSpPr>
            <a:spLocks noGrp="1"/>
          </p:cNvSpPr>
          <p:nvPr>
            <p:ph idx="1"/>
          </p:nvPr>
        </p:nvSpPr>
        <p:spPr>
          <a:xfrm>
            <a:off x="606829" y="1371599"/>
            <a:ext cx="8079971" cy="3733801"/>
          </a:xfrm>
        </p:spPr>
        <p:txBody>
          <a:bodyPr/>
          <a:lstStyle/>
          <a:p>
            <a:pPr marL="0" indent="0">
              <a:buNone/>
            </a:pPr>
            <a:endParaRPr lang="en-US" dirty="0"/>
          </a:p>
          <a:p>
            <a:pPr marL="0" indent="0">
              <a:buNone/>
            </a:pPr>
            <a:r>
              <a:rPr lang="en-US" dirty="0" smtClean="0"/>
              <a:t>ACTI-DM paper focused on </a:t>
            </a:r>
            <a:r>
              <a:rPr lang="en-US" b="1" i="1" dirty="0" smtClean="0"/>
              <a:t>research data management infrastructure</a:t>
            </a:r>
            <a:endParaRPr lang="en-US" dirty="0" smtClean="0"/>
          </a:p>
          <a:p>
            <a:pPr marL="0" indent="0">
              <a:buNone/>
            </a:pPr>
            <a:endParaRPr lang="en-US" sz="1200" dirty="0" smtClean="0"/>
          </a:p>
          <a:p>
            <a:pPr lvl="2"/>
            <a:r>
              <a:rPr lang="en-US" sz="3200" dirty="0" smtClean="0"/>
              <a:t>Technical infrastructure</a:t>
            </a:r>
          </a:p>
          <a:p>
            <a:pPr lvl="2"/>
            <a:r>
              <a:rPr lang="en-US" sz="3200" dirty="0" smtClean="0"/>
              <a:t>Governance</a:t>
            </a:r>
          </a:p>
          <a:p>
            <a:pPr lvl="2"/>
            <a:r>
              <a:rPr lang="en-US" sz="3200" dirty="0" smtClean="0"/>
              <a:t>Policies</a:t>
            </a:r>
            <a:endParaRPr lang="en-US" sz="3200" dirty="0"/>
          </a:p>
        </p:txBody>
      </p:sp>
    </p:spTree>
    <p:extLst>
      <p:ext uri="{BB962C8B-B14F-4D97-AF65-F5344CB8AC3E}">
        <p14:creationId xmlns:p14="http://schemas.microsoft.com/office/powerpoint/2010/main" val="41389655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870229"/>
            <a:ext cx="8021782" cy="729971"/>
          </a:xfrm>
        </p:spPr>
        <p:txBody>
          <a:bodyPr/>
          <a:lstStyle/>
          <a:p>
            <a:r>
              <a:rPr lang="en-US" b="1" dirty="0"/>
              <a:t>Objective</a:t>
            </a:r>
          </a:p>
        </p:txBody>
      </p:sp>
      <p:sp>
        <p:nvSpPr>
          <p:cNvPr id="6" name="Content Placeholder 5"/>
          <p:cNvSpPr>
            <a:spLocks noGrp="1"/>
          </p:cNvSpPr>
          <p:nvPr>
            <p:ph idx="1"/>
          </p:nvPr>
        </p:nvSpPr>
        <p:spPr>
          <a:xfrm>
            <a:off x="381001" y="1904999"/>
            <a:ext cx="8534400" cy="2438401"/>
          </a:xfrm>
        </p:spPr>
        <p:txBody>
          <a:bodyPr/>
          <a:lstStyle/>
          <a:p>
            <a:pPr marL="0" indent="0">
              <a:buNone/>
            </a:pPr>
            <a:r>
              <a:rPr lang="en-US" dirty="0"/>
              <a:t>provide insights on developing </a:t>
            </a:r>
            <a:r>
              <a:rPr lang="en-US" dirty="0" smtClean="0"/>
              <a:t>data </a:t>
            </a:r>
            <a:r>
              <a:rPr lang="en-US" dirty="0"/>
              <a:t>management planning services at research higher education institutions </a:t>
            </a:r>
          </a:p>
          <a:p>
            <a:pPr marL="0" indent="0">
              <a:buNone/>
            </a:pPr>
            <a:endParaRPr lang="en-US" dirty="0"/>
          </a:p>
        </p:txBody>
      </p:sp>
    </p:spTree>
    <p:extLst>
      <p:ext uri="{BB962C8B-B14F-4D97-AF65-F5344CB8AC3E}">
        <p14:creationId xmlns:p14="http://schemas.microsoft.com/office/powerpoint/2010/main" val="8352898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 this guide </a:t>
            </a:r>
            <a:r>
              <a:rPr lang="en-US" b="1" u="sng" dirty="0" smtClean="0"/>
              <a:t>IS</a:t>
            </a:r>
            <a:r>
              <a:rPr lang="en-US" b="1" dirty="0" smtClean="0"/>
              <a:t>…</a:t>
            </a:r>
            <a:endParaRPr lang="en-US" b="1" dirty="0"/>
          </a:p>
        </p:txBody>
      </p:sp>
      <p:sp>
        <p:nvSpPr>
          <p:cNvPr id="3" name="Content Placeholder 2"/>
          <p:cNvSpPr>
            <a:spLocks noGrp="1"/>
          </p:cNvSpPr>
          <p:nvPr>
            <p:ph idx="1"/>
          </p:nvPr>
        </p:nvSpPr>
        <p:spPr>
          <a:xfrm>
            <a:off x="606829" y="1143000"/>
            <a:ext cx="8079971" cy="4546599"/>
          </a:xfrm>
        </p:spPr>
        <p:txBody>
          <a:bodyPr/>
          <a:lstStyle/>
          <a:p>
            <a:r>
              <a:rPr lang="en-US" dirty="0" smtClean="0"/>
              <a:t>Provides overview of common DMP service elements </a:t>
            </a:r>
          </a:p>
          <a:p>
            <a:r>
              <a:rPr lang="en-US" dirty="0" smtClean="0"/>
              <a:t>Time-sensitive – a moving target</a:t>
            </a:r>
          </a:p>
          <a:p>
            <a:r>
              <a:rPr lang="en-US" dirty="0" smtClean="0"/>
              <a:t>A broad synopsis of current practices and models</a:t>
            </a:r>
          </a:p>
          <a:p>
            <a:r>
              <a:rPr lang="en-US" dirty="0" smtClean="0"/>
              <a:t>Only one component of a larger, formalized process addressing research data management infrastructure</a:t>
            </a:r>
            <a:endParaRPr lang="en-US" dirty="0"/>
          </a:p>
        </p:txBody>
      </p:sp>
    </p:spTree>
    <p:extLst>
      <p:ext uri="{BB962C8B-B14F-4D97-AF65-F5344CB8AC3E}">
        <p14:creationId xmlns:p14="http://schemas.microsoft.com/office/powerpoint/2010/main" val="37556808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 this guide </a:t>
            </a:r>
            <a:r>
              <a:rPr lang="en-US" b="1" u="sng" dirty="0" smtClean="0"/>
              <a:t>IS NOT</a:t>
            </a:r>
            <a:endParaRPr lang="en-US" b="1" u="sng" dirty="0"/>
          </a:p>
        </p:txBody>
      </p:sp>
      <p:sp>
        <p:nvSpPr>
          <p:cNvPr id="3" name="Content Placeholder 2"/>
          <p:cNvSpPr>
            <a:spLocks noGrp="1"/>
          </p:cNvSpPr>
          <p:nvPr>
            <p:ph idx="1"/>
          </p:nvPr>
        </p:nvSpPr>
        <p:spPr>
          <a:xfrm>
            <a:off x="609600" y="1219200"/>
            <a:ext cx="8079971" cy="4546599"/>
          </a:xfrm>
        </p:spPr>
        <p:txBody>
          <a:bodyPr/>
          <a:lstStyle/>
          <a:p>
            <a:r>
              <a:rPr lang="en-US" dirty="0" smtClean="0"/>
              <a:t>A comprehensive check list intended to cover all things for all research grant proposals </a:t>
            </a:r>
          </a:p>
          <a:p>
            <a:r>
              <a:rPr lang="en-US" dirty="0" smtClean="0"/>
              <a:t>Not a guarantee for successful grant awards</a:t>
            </a:r>
          </a:p>
          <a:p>
            <a:endParaRPr lang="en-US" dirty="0"/>
          </a:p>
        </p:txBody>
      </p:sp>
    </p:spTree>
    <p:extLst>
      <p:ext uri="{BB962C8B-B14F-4D97-AF65-F5344CB8AC3E}">
        <p14:creationId xmlns:p14="http://schemas.microsoft.com/office/powerpoint/2010/main" val="1098723597"/>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248</TotalTime>
  <Words>2117</Words>
  <Application>Microsoft Office PowerPoint</Application>
  <PresentationFormat>On-screen Show (4:3)</PresentationFormat>
  <Paragraphs>456</Paragraphs>
  <Slides>39</Slides>
  <Notes>28</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Custom Design</vt:lpstr>
      <vt:lpstr>PowerPoint Presentation</vt:lpstr>
      <vt:lpstr>Developing an Institutional Research Data Management Plan Service</vt:lpstr>
      <vt:lpstr>Presenters</vt:lpstr>
      <vt:lpstr>PowerPoint Presentation</vt:lpstr>
      <vt:lpstr>PowerPoint Presentation</vt:lpstr>
      <vt:lpstr>Coming in 2013…</vt:lpstr>
      <vt:lpstr>Objective</vt:lpstr>
      <vt:lpstr>What this guide IS…</vt:lpstr>
      <vt:lpstr>What this guide IS NOT</vt:lpstr>
      <vt:lpstr>Why Data Management?</vt:lpstr>
      <vt:lpstr>Federal Funding Agency Requirements </vt:lpstr>
      <vt:lpstr>The Purpose  of Data Management Plans</vt:lpstr>
      <vt:lpstr>The Benefits  of Data Management Plans</vt:lpstr>
      <vt:lpstr>NSF DMP Requirements (Mandatory  ~ effective date January 18, 2011) </vt:lpstr>
      <vt:lpstr>NIH Public Access Policy  (Mandatory ~ effective April 7, 2008)</vt:lpstr>
      <vt:lpstr>More guidance available</vt:lpstr>
      <vt:lpstr>The Big Picture:   Common Data Lifecycle Stages</vt:lpstr>
      <vt:lpstr>DMP Elements as suggested by NSF</vt:lpstr>
      <vt:lpstr>Developing a DMP Service</vt:lpstr>
      <vt:lpstr>Organizing the Service</vt:lpstr>
      <vt:lpstr>When Should It Be Involved ?</vt:lpstr>
      <vt:lpstr>Organizational Models</vt:lpstr>
      <vt:lpstr>Funding</vt:lpstr>
      <vt:lpstr>Service Components to Consider</vt:lpstr>
      <vt:lpstr>Institutional Vetting of the DMP</vt:lpstr>
      <vt:lpstr>Quality of the Plan</vt:lpstr>
      <vt:lpstr>Researcher Resources</vt:lpstr>
      <vt:lpstr>Data Lifecycle</vt:lpstr>
      <vt:lpstr>Storage Options</vt:lpstr>
      <vt:lpstr>DMP Tools</vt:lpstr>
      <vt:lpstr>Repositories</vt:lpstr>
      <vt:lpstr>Consulting</vt:lpstr>
      <vt:lpstr>Skill Sets Required for a Service</vt:lpstr>
      <vt:lpstr>Common Across All Research</vt:lpstr>
      <vt:lpstr>Discipline Specific</vt:lpstr>
      <vt:lpstr>Summary</vt:lpstr>
      <vt:lpstr>References</vt:lpstr>
      <vt:lpstr>Thank you!</vt:lpstr>
      <vt:lpstr>Questions?</vt:lpstr>
    </vt:vector>
  </TitlesOfParts>
  <Company>EDUCAUSE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Emily Burrows</dc:creator>
  <cp:lastModifiedBy>Mike Fary</cp:lastModifiedBy>
  <cp:revision>51</cp:revision>
  <cp:lastPrinted>2012-10-18T16:56:54Z</cp:lastPrinted>
  <dcterms:created xsi:type="dcterms:W3CDTF">2012-08-20T22:08:20Z</dcterms:created>
  <dcterms:modified xsi:type="dcterms:W3CDTF">2012-10-31T11:37:01Z</dcterms:modified>
</cp:coreProperties>
</file>