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3" r:id="rId2"/>
    <p:sldMasterId id="2147485579" r:id="rId3"/>
  </p:sldMasterIdLst>
  <p:notesMasterIdLst>
    <p:notesMasterId r:id="rId62"/>
  </p:notesMasterIdLst>
  <p:handoutMasterIdLst>
    <p:handoutMasterId r:id="rId63"/>
  </p:handoutMasterIdLst>
  <p:sldIdLst>
    <p:sldId id="459" r:id="rId4"/>
    <p:sldId id="412" r:id="rId5"/>
    <p:sldId id="457" r:id="rId6"/>
    <p:sldId id="467" r:id="rId7"/>
    <p:sldId id="423" r:id="rId8"/>
    <p:sldId id="454" r:id="rId9"/>
    <p:sldId id="475" r:id="rId10"/>
    <p:sldId id="474" r:id="rId11"/>
    <p:sldId id="458" r:id="rId12"/>
    <p:sldId id="422" r:id="rId13"/>
    <p:sldId id="493" r:id="rId14"/>
    <p:sldId id="501" r:id="rId15"/>
    <p:sldId id="494" r:id="rId16"/>
    <p:sldId id="495" r:id="rId17"/>
    <p:sldId id="496" r:id="rId18"/>
    <p:sldId id="503" r:id="rId19"/>
    <p:sldId id="453" r:id="rId20"/>
    <p:sldId id="463" r:id="rId21"/>
    <p:sldId id="421" r:id="rId22"/>
    <p:sldId id="452" r:id="rId23"/>
    <p:sldId id="476" r:id="rId24"/>
    <p:sldId id="460" r:id="rId25"/>
    <p:sldId id="420" r:id="rId26"/>
    <p:sldId id="448" r:id="rId27"/>
    <p:sldId id="477" r:id="rId28"/>
    <p:sldId id="479" r:id="rId29"/>
    <p:sldId id="480" r:id="rId30"/>
    <p:sldId id="478" r:id="rId31"/>
    <p:sldId id="468" r:id="rId32"/>
    <p:sldId id="445" r:id="rId33"/>
    <p:sldId id="446" r:id="rId34"/>
    <p:sldId id="482" r:id="rId35"/>
    <p:sldId id="484" r:id="rId36"/>
    <p:sldId id="485" r:id="rId37"/>
    <p:sldId id="462" r:id="rId38"/>
    <p:sldId id="440" r:id="rId39"/>
    <p:sldId id="442" r:id="rId40"/>
    <p:sldId id="486" r:id="rId41"/>
    <p:sldId id="461" r:id="rId42"/>
    <p:sldId id="443" r:id="rId43"/>
    <p:sldId id="444" r:id="rId44"/>
    <p:sldId id="487" r:id="rId45"/>
    <p:sldId id="464" r:id="rId46"/>
    <p:sldId id="416" r:id="rId47"/>
    <p:sldId id="438" r:id="rId48"/>
    <p:sldId id="490" r:id="rId49"/>
    <p:sldId id="465" r:id="rId50"/>
    <p:sldId id="437" r:id="rId51"/>
    <p:sldId id="435" r:id="rId52"/>
    <p:sldId id="491" r:id="rId53"/>
    <p:sldId id="466" r:id="rId54"/>
    <p:sldId id="414" r:id="rId55"/>
    <p:sldId id="431" r:id="rId56"/>
    <p:sldId id="456" r:id="rId57"/>
    <p:sldId id="455" r:id="rId58"/>
    <p:sldId id="472" r:id="rId59"/>
    <p:sldId id="470" r:id="rId60"/>
    <p:sldId id="429"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A4"/>
    <a:srgbClr val="950F0D"/>
    <a:srgbClr val="CF154E"/>
    <a:srgbClr val="155594"/>
    <a:srgbClr val="295F48"/>
    <a:srgbClr val="FFD861"/>
    <a:srgbClr val="38434D"/>
    <a:srgbClr val="57539A"/>
    <a:srgbClr val="899D2E"/>
    <a:srgbClr val="5984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199" autoAdjust="0"/>
  </p:normalViewPr>
  <p:slideViewPr>
    <p:cSldViewPr snapToGrid="0" snapToObjects="1">
      <p:cViewPr>
        <p:scale>
          <a:sx n="150" d="100"/>
          <a:sy n="150" d="100"/>
        </p:scale>
        <p:origin x="-448" y="128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grajek:Library:Caches:TemporaryItems:Outlook%20Temp:ITfunding%5b1%5d.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solidFill>
                  <a:srgbClr val="C0504D"/>
                </a:solidFill>
                <a:latin typeface="Arial"/>
                <a:cs typeface="Arial"/>
              </a:defRPr>
            </a:pPr>
            <a:r>
              <a:rPr lang="en-US" sz="2400" dirty="0" smtClean="0">
                <a:solidFill>
                  <a:srgbClr val="C0504D"/>
                </a:solidFill>
                <a:latin typeface="Arial"/>
                <a:cs typeface="Arial"/>
              </a:rPr>
              <a:t>WHO CIOS REPORT TO</a:t>
            </a:r>
            <a:endParaRPr lang="en-US" sz="2400" dirty="0">
              <a:solidFill>
                <a:srgbClr val="C0504D"/>
              </a:solidFill>
              <a:latin typeface="Arial"/>
              <a:cs typeface="Arial"/>
            </a:endParaRPr>
          </a:p>
        </c:rich>
      </c:tx>
      <c:layout/>
      <c:overlay val="0"/>
    </c:title>
    <c:autoTitleDeleted val="0"/>
    <c:plotArea>
      <c:layout/>
      <c:pieChart>
        <c:varyColors val="1"/>
        <c:ser>
          <c:idx val="0"/>
          <c:order val="0"/>
          <c:tx>
            <c:strRef>
              <c:f>Sheet1!$B$1</c:f>
              <c:strCache>
                <c:ptCount val="1"/>
                <c:pt idx="0">
                  <c:v>Column1</c:v>
                </c:pt>
              </c:strCache>
            </c:strRef>
          </c:tx>
          <c:dPt>
            <c:idx val="0"/>
            <c:bubble3D val="0"/>
          </c:dPt>
          <c:dPt>
            <c:idx val="1"/>
            <c:bubble3D val="0"/>
          </c:dPt>
          <c:dPt>
            <c:idx val="2"/>
            <c:bubble3D val="0"/>
          </c:dPt>
          <c:dPt>
            <c:idx val="3"/>
            <c:bubble3D val="0"/>
          </c:dPt>
          <c:dPt>
            <c:idx val="4"/>
            <c:bubble3D val="0"/>
          </c:dPt>
          <c:dLbls>
            <c:txPr>
              <a:bodyPr anchor="ctr" anchorCtr="1"/>
              <a:lstStyle/>
              <a:p>
                <a:pPr>
                  <a:defRPr sz="1400" baseline="0">
                    <a:latin typeface="Arial"/>
                  </a:defRPr>
                </a:pPr>
                <a:endParaRPr lang="en-US"/>
              </a:p>
            </c:txPr>
            <c:dLblPos val="bestFit"/>
            <c:showLegendKey val="0"/>
            <c:showVal val="0"/>
            <c:showCatName val="1"/>
            <c:showSerName val="0"/>
            <c:showPercent val="1"/>
            <c:showBubbleSize val="0"/>
            <c:separator>, </c:separator>
            <c:showLeaderLines val="1"/>
          </c:dLbls>
          <c:cat>
            <c:strRef>
              <c:f>Sheet1!$A$2:$A$6</c:f>
              <c:strCache>
                <c:ptCount val="5"/>
                <c:pt idx="0">
                  <c:v>Highest ranking Administrative</c:v>
                </c:pt>
                <c:pt idx="1">
                  <c:v>President/chancellor/CEO</c:v>
                </c:pt>
                <c:pt idx="2">
                  <c:v>Highest ranking Academic Officer</c:v>
                </c:pt>
                <c:pt idx="3">
                  <c:v>Highest Ranking Financial Officer</c:v>
                </c:pt>
                <c:pt idx="4">
                  <c:v>Other</c:v>
                </c:pt>
              </c:strCache>
            </c:strRef>
          </c:cat>
          <c:val>
            <c:numRef>
              <c:f>Sheet1!$B$2:$B$6</c:f>
              <c:numCache>
                <c:formatCode>0%</c:formatCode>
                <c:ptCount val="5"/>
                <c:pt idx="0">
                  <c:v>0.271764</c:v>
                </c:pt>
                <c:pt idx="1">
                  <c:v>0.337523</c:v>
                </c:pt>
                <c:pt idx="2">
                  <c:v>0.197981</c:v>
                </c:pt>
                <c:pt idx="3">
                  <c:v>0.135292</c:v>
                </c:pt>
                <c:pt idx="4">
                  <c:v>0.05744</c:v>
                </c:pt>
              </c:numCache>
            </c:numRef>
          </c:val>
        </c:ser>
        <c:dLbls>
          <c:showLegendKey val="0"/>
          <c:showVal val="0"/>
          <c:showCatName val="1"/>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83132157569"/>
          <c:y val="0.0424731182795699"/>
          <c:w val="0.690398559927555"/>
          <c:h val="0.894160661203246"/>
        </c:manualLayout>
      </c:layout>
      <c:barChart>
        <c:barDir val="col"/>
        <c:grouping val="stacked"/>
        <c:varyColors val="0"/>
        <c:ser>
          <c:idx val="1"/>
          <c:order val="0"/>
          <c:tx>
            <c:strRef>
              <c:f>Sheet1!$C$1</c:f>
              <c:strCache>
                <c:ptCount val="1"/>
                <c:pt idx="0">
                  <c:v>Ineffective</c:v>
                </c:pt>
              </c:strCache>
            </c:strRef>
          </c:tx>
          <c:spPr>
            <a:solidFill>
              <a:schemeClr val="accent2">
                <a:lumMod val="60000"/>
                <a:lumOff val="40000"/>
              </a:schemeClr>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Sheet1!$C$2:$C$7</c:f>
              <c:numCache>
                <c:formatCode>0.00%</c:formatCode>
                <c:ptCount val="6"/>
                <c:pt idx="0">
                  <c:v>-0.229</c:v>
                </c:pt>
                <c:pt idx="1">
                  <c:v>-0.12</c:v>
                </c:pt>
                <c:pt idx="2">
                  <c:v>-0.159</c:v>
                </c:pt>
                <c:pt idx="3">
                  <c:v>-0.236</c:v>
                </c:pt>
                <c:pt idx="4">
                  <c:v>-0.16</c:v>
                </c:pt>
                <c:pt idx="5">
                  <c:v>-0.281</c:v>
                </c:pt>
              </c:numCache>
            </c:numRef>
          </c:val>
        </c:ser>
        <c:ser>
          <c:idx val="0"/>
          <c:order val="1"/>
          <c:tx>
            <c:strRef>
              <c:f>Sheet1!$B$1</c:f>
              <c:strCache>
                <c:ptCount val="1"/>
                <c:pt idx="0">
                  <c:v>No strategy</c:v>
                </c:pt>
              </c:strCache>
            </c:strRef>
          </c:tx>
          <c:spPr>
            <a:solidFill>
              <a:schemeClr val="accent2"/>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Sheet1!$B$2:$B$7</c:f>
              <c:numCache>
                <c:formatCode>0.00%</c:formatCode>
                <c:ptCount val="6"/>
                <c:pt idx="0">
                  <c:v>-0.169</c:v>
                </c:pt>
                <c:pt idx="1">
                  <c:v>-0.2</c:v>
                </c:pt>
                <c:pt idx="2">
                  <c:v>-0.25</c:v>
                </c:pt>
                <c:pt idx="3">
                  <c:v>-0.18</c:v>
                </c:pt>
                <c:pt idx="4">
                  <c:v>-0.235</c:v>
                </c:pt>
                <c:pt idx="5">
                  <c:v>-0.169</c:v>
                </c:pt>
              </c:numCache>
            </c:numRef>
          </c:val>
        </c:ser>
        <c:ser>
          <c:idx val="2"/>
          <c:order val="2"/>
          <c:tx>
            <c:strRef>
              <c:f>Sheet1!$D$1</c:f>
              <c:strCache>
                <c:ptCount val="1"/>
                <c:pt idx="0">
                  <c:v>Somewhat effective</c:v>
                </c:pt>
              </c:strCache>
            </c:strRef>
          </c:tx>
          <c:spPr>
            <a:solidFill>
              <a:schemeClr val="accent3">
                <a:lumMod val="60000"/>
                <a:lumOff val="40000"/>
              </a:schemeClr>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Sheet1!$D$2:$D$7</c:f>
              <c:numCache>
                <c:formatCode>0.00%</c:formatCode>
                <c:ptCount val="6"/>
                <c:pt idx="0">
                  <c:v>0.422</c:v>
                </c:pt>
                <c:pt idx="1">
                  <c:v>0.453</c:v>
                </c:pt>
                <c:pt idx="2">
                  <c:v>0.432</c:v>
                </c:pt>
                <c:pt idx="3">
                  <c:v>0.427</c:v>
                </c:pt>
                <c:pt idx="4">
                  <c:v>0.395</c:v>
                </c:pt>
                <c:pt idx="5">
                  <c:v>0.382</c:v>
                </c:pt>
              </c:numCache>
            </c:numRef>
          </c:val>
        </c:ser>
        <c:ser>
          <c:idx val="3"/>
          <c:order val="3"/>
          <c:tx>
            <c:strRef>
              <c:f>Sheet1!$E$1</c:f>
              <c:strCache>
                <c:ptCount val="1"/>
                <c:pt idx="0">
                  <c:v>Effective</c:v>
                </c:pt>
              </c:strCache>
            </c:strRef>
          </c:tx>
          <c:spPr>
            <a:solidFill>
              <a:schemeClr val="accent3"/>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Sheet1!$E$2:$E$7</c:f>
              <c:numCache>
                <c:formatCode>0.00%</c:formatCode>
                <c:ptCount val="6"/>
                <c:pt idx="0">
                  <c:v>0.181</c:v>
                </c:pt>
                <c:pt idx="1">
                  <c:v>0.227</c:v>
                </c:pt>
                <c:pt idx="2">
                  <c:v>0.159</c:v>
                </c:pt>
                <c:pt idx="3">
                  <c:v>0.157</c:v>
                </c:pt>
                <c:pt idx="4">
                  <c:v>0.21</c:v>
                </c:pt>
                <c:pt idx="5">
                  <c:v>0.169</c:v>
                </c:pt>
              </c:numCache>
            </c:numRef>
          </c:val>
        </c:ser>
        <c:dLbls>
          <c:dLblPos val="ctr"/>
          <c:showLegendKey val="0"/>
          <c:showVal val="1"/>
          <c:showCatName val="0"/>
          <c:showSerName val="0"/>
          <c:showPercent val="0"/>
          <c:showBubbleSize val="0"/>
        </c:dLbls>
        <c:gapWidth val="150"/>
        <c:overlap val="100"/>
        <c:axId val="1663064"/>
        <c:axId val="1666472"/>
      </c:barChart>
      <c:catAx>
        <c:axId val="1663064"/>
        <c:scaling>
          <c:orientation val="minMax"/>
        </c:scaling>
        <c:delete val="1"/>
        <c:axPos val="b"/>
        <c:majorTickMark val="out"/>
        <c:minorTickMark val="none"/>
        <c:tickLblPos val="nextTo"/>
        <c:crossAx val="1666472"/>
        <c:crosses val="autoZero"/>
        <c:auto val="1"/>
        <c:lblAlgn val="ctr"/>
        <c:lblOffset val="1000"/>
        <c:noMultiLvlLbl val="0"/>
      </c:catAx>
      <c:valAx>
        <c:axId val="1666472"/>
        <c:scaling>
          <c:orientation val="minMax"/>
          <c:min val="-0.6"/>
        </c:scaling>
        <c:delete val="0"/>
        <c:axPos val="l"/>
        <c:majorGridlines/>
        <c:numFmt formatCode="0%" sourceLinked="0"/>
        <c:majorTickMark val="out"/>
        <c:minorTickMark val="none"/>
        <c:tickLblPos val="nextTo"/>
        <c:txPr>
          <a:bodyPr/>
          <a:lstStyle/>
          <a:p>
            <a:pPr>
              <a:defRPr sz="1600"/>
            </a:pPr>
            <a:endParaRPr lang="en-US"/>
          </a:p>
        </c:txPr>
        <c:crossAx val="1663064"/>
        <c:crosses val="autoZero"/>
        <c:crossBetween val="between"/>
      </c:valAx>
    </c:plotArea>
    <c:legend>
      <c:legendPos val="r"/>
      <c:layout>
        <c:manualLayout>
          <c:xMode val="edge"/>
          <c:yMode val="edge"/>
          <c:x val="0.827132886439686"/>
          <c:y val="0.34007874015748"/>
          <c:w val="0.160745988448499"/>
          <c:h val="0.47306832613665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83132157569"/>
          <c:y val="0.0424731182795699"/>
          <c:w val="0.690398559927555"/>
          <c:h val="0.894160661203246"/>
        </c:manualLayout>
      </c:layout>
      <c:barChart>
        <c:barDir val="col"/>
        <c:grouping val="stacked"/>
        <c:varyColors val="0"/>
        <c:ser>
          <c:idx val="1"/>
          <c:order val="0"/>
          <c:tx>
            <c:strRef>
              <c:f>Sheet1!$C$1</c:f>
              <c:strCache>
                <c:ptCount val="1"/>
                <c:pt idx="0">
                  <c:v>Ineffective</c:v>
                </c:pt>
              </c:strCache>
            </c:strRef>
          </c:tx>
          <c:spPr>
            <a:solidFill>
              <a:schemeClr val="accent2">
                <a:lumMod val="60000"/>
                <a:lumOff val="40000"/>
              </a:schemeClr>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Sheet1!$C$2:$C$7</c:f>
              <c:numCache>
                <c:formatCode>0.00%</c:formatCode>
                <c:ptCount val="6"/>
                <c:pt idx="0">
                  <c:v>-0.125</c:v>
                </c:pt>
                <c:pt idx="1">
                  <c:v>-0.118</c:v>
                </c:pt>
                <c:pt idx="2">
                  <c:v>-0.171</c:v>
                </c:pt>
                <c:pt idx="3">
                  <c:v>-0.146</c:v>
                </c:pt>
                <c:pt idx="4">
                  <c:v>-0.167</c:v>
                </c:pt>
                <c:pt idx="5">
                  <c:v>-0.205</c:v>
                </c:pt>
              </c:numCache>
            </c:numRef>
          </c:val>
        </c:ser>
        <c:ser>
          <c:idx val="0"/>
          <c:order val="1"/>
          <c:tx>
            <c:strRef>
              <c:f>Sheet1!$B$1</c:f>
              <c:strCache>
                <c:ptCount val="1"/>
                <c:pt idx="0">
                  <c:v>No strategy</c:v>
                </c:pt>
              </c:strCache>
            </c:strRef>
          </c:tx>
          <c:spPr>
            <a:solidFill>
              <a:schemeClr val="accent2"/>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Sheet1!$B$2:$B$7</c:f>
              <c:numCache>
                <c:formatCode>0.00%</c:formatCode>
                <c:ptCount val="6"/>
                <c:pt idx="0">
                  <c:v>-0.175</c:v>
                </c:pt>
                <c:pt idx="1">
                  <c:v>-0.235</c:v>
                </c:pt>
                <c:pt idx="2">
                  <c:v>-0.293</c:v>
                </c:pt>
                <c:pt idx="3">
                  <c:v>-0.195</c:v>
                </c:pt>
                <c:pt idx="4">
                  <c:v>-0.194</c:v>
                </c:pt>
                <c:pt idx="5">
                  <c:v>-0.256</c:v>
                </c:pt>
              </c:numCache>
            </c:numRef>
          </c:val>
        </c:ser>
        <c:ser>
          <c:idx val="2"/>
          <c:order val="2"/>
          <c:tx>
            <c:strRef>
              <c:f>Sheet1!$D$1</c:f>
              <c:strCache>
                <c:ptCount val="1"/>
                <c:pt idx="0">
                  <c:v>Somewhat effective</c:v>
                </c:pt>
              </c:strCache>
            </c:strRef>
          </c:tx>
          <c:spPr>
            <a:solidFill>
              <a:schemeClr val="accent3">
                <a:lumMod val="60000"/>
                <a:lumOff val="40000"/>
              </a:schemeClr>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Sheet1!$D$2:$D$7</c:f>
              <c:numCache>
                <c:formatCode>0.00%</c:formatCode>
                <c:ptCount val="6"/>
                <c:pt idx="0">
                  <c:v>0.45</c:v>
                </c:pt>
                <c:pt idx="1">
                  <c:v>0.471</c:v>
                </c:pt>
                <c:pt idx="2">
                  <c:v>0.415</c:v>
                </c:pt>
                <c:pt idx="3">
                  <c:v>0.463</c:v>
                </c:pt>
                <c:pt idx="4">
                  <c:v>0.389</c:v>
                </c:pt>
                <c:pt idx="5">
                  <c:v>0.436</c:v>
                </c:pt>
              </c:numCache>
            </c:numRef>
          </c:val>
        </c:ser>
        <c:ser>
          <c:idx val="3"/>
          <c:order val="3"/>
          <c:tx>
            <c:strRef>
              <c:f>Sheet1!$E$1</c:f>
              <c:strCache>
                <c:ptCount val="1"/>
                <c:pt idx="0">
                  <c:v>Effective</c:v>
                </c:pt>
              </c:strCache>
            </c:strRef>
          </c:tx>
          <c:spPr>
            <a:solidFill>
              <a:schemeClr val="accent3"/>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Sheet1!$E$2:$E$7</c:f>
              <c:numCache>
                <c:formatCode>0.00%</c:formatCode>
                <c:ptCount val="6"/>
                <c:pt idx="0">
                  <c:v>0.25</c:v>
                </c:pt>
                <c:pt idx="1">
                  <c:v>0.176</c:v>
                </c:pt>
                <c:pt idx="2">
                  <c:v>0.122</c:v>
                </c:pt>
                <c:pt idx="3">
                  <c:v>0.195</c:v>
                </c:pt>
                <c:pt idx="4">
                  <c:v>0.25</c:v>
                </c:pt>
                <c:pt idx="5">
                  <c:v>0.103</c:v>
                </c:pt>
              </c:numCache>
            </c:numRef>
          </c:val>
        </c:ser>
        <c:dLbls>
          <c:dLblPos val="ctr"/>
          <c:showLegendKey val="0"/>
          <c:showVal val="1"/>
          <c:showCatName val="0"/>
          <c:showSerName val="0"/>
          <c:showPercent val="0"/>
          <c:showBubbleSize val="0"/>
        </c:dLbls>
        <c:gapWidth val="150"/>
        <c:overlap val="100"/>
        <c:axId val="729014296"/>
        <c:axId val="734294024"/>
      </c:barChart>
      <c:catAx>
        <c:axId val="729014296"/>
        <c:scaling>
          <c:orientation val="minMax"/>
        </c:scaling>
        <c:delete val="1"/>
        <c:axPos val="b"/>
        <c:majorTickMark val="out"/>
        <c:minorTickMark val="none"/>
        <c:tickLblPos val="nextTo"/>
        <c:crossAx val="734294024"/>
        <c:crosses val="autoZero"/>
        <c:auto val="1"/>
        <c:lblAlgn val="ctr"/>
        <c:lblOffset val="1000"/>
        <c:noMultiLvlLbl val="0"/>
      </c:catAx>
      <c:valAx>
        <c:axId val="734294024"/>
        <c:scaling>
          <c:orientation val="minMax"/>
          <c:min val="-0.6"/>
        </c:scaling>
        <c:delete val="0"/>
        <c:axPos val="l"/>
        <c:majorGridlines/>
        <c:numFmt formatCode="0%" sourceLinked="0"/>
        <c:majorTickMark val="out"/>
        <c:minorTickMark val="none"/>
        <c:tickLblPos val="nextTo"/>
        <c:txPr>
          <a:bodyPr/>
          <a:lstStyle/>
          <a:p>
            <a:pPr>
              <a:defRPr sz="1600"/>
            </a:pPr>
            <a:endParaRPr lang="en-US"/>
          </a:p>
        </c:txPr>
        <c:crossAx val="729014296"/>
        <c:crosses val="autoZero"/>
        <c:crossBetween val="between"/>
      </c:valAx>
    </c:plotArea>
    <c:legend>
      <c:legendPos val="r"/>
      <c:layout>
        <c:manualLayout>
          <c:xMode val="edge"/>
          <c:yMode val="edge"/>
          <c:x val="0.827132886439686"/>
          <c:y val="0.34007874015748"/>
          <c:w val="0.160745988448499"/>
          <c:h val="0.47306832613665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2009</c:v>
                </c:pt>
              </c:strCache>
            </c:strRef>
          </c:tx>
          <c:invertIfNegative val="0"/>
          <c:cat>
            <c:strRef>
              <c:f>Sheet1!$A$2:$A$8</c:f>
              <c:strCache>
                <c:ptCount val="7"/>
                <c:pt idx="0">
                  <c:v>AA</c:v>
                </c:pt>
                <c:pt idx="1">
                  <c:v>BA pub</c:v>
                </c:pt>
                <c:pt idx="2">
                  <c:v>BA priv</c:v>
                </c:pt>
                <c:pt idx="3">
                  <c:v>MA pub</c:v>
                </c:pt>
                <c:pt idx="4">
                  <c:v>MA priv</c:v>
                </c:pt>
                <c:pt idx="5">
                  <c:v>DR pub</c:v>
                </c:pt>
                <c:pt idx="6">
                  <c:v>DR priv</c:v>
                </c:pt>
              </c:strCache>
            </c:strRef>
          </c:cat>
          <c:val>
            <c:numRef>
              <c:f>Sheet1!$B$2:$B$8</c:f>
              <c:numCache>
                <c:formatCode>_("$"* #,##0_);_("$"* \(#,##0\);_("$"* "-"??_);_(@_)</c:formatCode>
                <c:ptCount val="7"/>
                <c:pt idx="0">
                  <c:v>780.0</c:v>
                </c:pt>
                <c:pt idx="1">
                  <c:v>1368.0</c:v>
                </c:pt>
                <c:pt idx="2">
                  <c:v>1852.0</c:v>
                </c:pt>
                <c:pt idx="3">
                  <c:v>835.0</c:v>
                </c:pt>
                <c:pt idx="4">
                  <c:v>1294.0</c:v>
                </c:pt>
                <c:pt idx="5">
                  <c:v>1217.0</c:v>
                </c:pt>
                <c:pt idx="6">
                  <c:v>2710.0</c:v>
                </c:pt>
              </c:numCache>
            </c:numRef>
          </c:val>
        </c:ser>
        <c:ser>
          <c:idx val="1"/>
          <c:order val="1"/>
          <c:tx>
            <c:strRef>
              <c:f>Sheet1!$C$1</c:f>
              <c:strCache>
                <c:ptCount val="1"/>
                <c:pt idx="0">
                  <c:v>2010</c:v>
                </c:pt>
              </c:strCache>
            </c:strRef>
          </c:tx>
          <c:invertIfNegative val="0"/>
          <c:cat>
            <c:strRef>
              <c:f>Sheet1!$A$2:$A$8</c:f>
              <c:strCache>
                <c:ptCount val="7"/>
                <c:pt idx="0">
                  <c:v>AA</c:v>
                </c:pt>
                <c:pt idx="1">
                  <c:v>BA pub</c:v>
                </c:pt>
                <c:pt idx="2">
                  <c:v>BA priv</c:v>
                </c:pt>
                <c:pt idx="3">
                  <c:v>MA pub</c:v>
                </c:pt>
                <c:pt idx="4">
                  <c:v>MA priv</c:v>
                </c:pt>
                <c:pt idx="5">
                  <c:v>DR pub</c:v>
                </c:pt>
                <c:pt idx="6">
                  <c:v>DR priv</c:v>
                </c:pt>
              </c:strCache>
            </c:strRef>
          </c:cat>
          <c:val>
            <c:numRef>
              <c:f>Sheet1!$C$2:$C$8</c:f>
              <c:numCache>
                <c:formatCode>_("$"* #,##0_);_("$"* \(#,##0\);_("$"* "-"??_);_(@_)</c:formatCode>
                <c:ptCount val="7"/>
                <c:pt idx="0">
                  <c:v>782.0</c:v>
                </c:pt>
                <c:pt idx="1">
                  <c:v>1335.0</c:v>
                </c:pt>
                <c:pt idx="2">
                  <c:v>1917.0</c:v>
                </c:pt>
                <c:pt idx="3">
                  <c:v>878.0</c:v>
                </c:pt>
                <c:pt idx="4">
                  <c:v>1333.0</c:v>
                </c:pt>
                <c:pt idx="5">
                  <c:v>1214.0</c:v>
                </c:pt>
                <c:pt idx="6">
                  <c:v>3096.0</c:v>
                </c:pt>
              </c:numCache>
            </c:numRef>
          </c:val>
        </c:ser>
        <c:ser>
          <c:idx val="2"/>
          <c:order val="2"/>
          <c:tx>
            <c:strRef>
              <c:f>Sheet1!$D$1</c:f>
              <c:strCache>
                <c:ptCount val="1"/>
                <c:pt idx="0">
                  <c:v>2011</c:v>
                </c:pt>
              </c:strCache>
            </c:strRef>
          </c:tx>
          <c:invertIfNegative val="0"/>
          <c:cat>
            <c:strRef>
              <c:f>Sheet1!$A$2:$A$8</c:f>
              <c:strCache>
                <c:ptCount val="7"/>
                <c:pt idx="0">
                  <c:v>AA</c:v>
                </c:pt>
                <c:pt idx="1">
                  <c:v>BA pub</c:v>
                </c:pt>
                <c:pt idx="2">
                  <c:v>BA priv</c:v>
                </c:pt>
                <c:pt idx="3">
                  <c:v>MA pub</c:v>
                </c:pt>
                <c:pt idx="4">
                  <c:v>MA priv</c:v>
                </c:pt>
                <c:pt idx="5">
                  <c:v>DR pub</c:v>
                </c:pt>
                <c:pt idx="6">
                  <c:v>DR priv</c:v>
                </c:pt>
              </c:strCache>
            </c:strRef>
          </c:cat>
          <c:val>
            <c:numRef>
              <c:f>Sheet1!$D$2:$D$8</c:f>
              <c:numCache>
                <c:formatCode>_("$"* #,##0_);_("$"* \(#,##0\);_("$"* "-"??_);_(@_)</c:formatCode>
                <c:ptCount val="7"/>
                <c:pt idx="0">
                  <c:v>679.0</c:v>
                </c:pt>
                <c:pt idx="1">
                  <c:v>1102.0</c:v>
                </c:pt>
                <c:pt idx="2">
                  <c:v>2011.0</c:v>
                </c:pt>
                <c:pt idx="3">
                  <c:v>853.0</c:v>
                </c:pt>
                <c:pt idx="4">
                  <c:v>1500.0</c:v>
                </c:pt>
                <c:pt idx="5">
                  <c:v>1201.0</c:v>
                </c:pt>
                <c:pt idx="6">
                  <c:v>2446.0</c:v>
                </c:pt>
              </c:numCache>
            </c:numRef>
          </c:val>
        </c:ser>
        <c:dLbls>
          <c:showLegendKey val="0"/>
          <c:showVal val="0"/>
          <c:showCatName val="0"/>
          <c:showSerName val="0"/>
          <c:showPercent val="0"/>
          <c:showBubbleSize val="0"/>
        </c:dLbls>
        <c:gapWidth val="150"/>
        <c:axId val="696357480"/>
        <c:axId val="696360456"/>
      </c:barChart>
      <c:catAx>
        <c:axId val="696357480"/>
        <c:scaling>
          <c:orientation val="minMax"/>
        </c:scaling>
        <c:delete val="0"/>
        <c:axPos val="b"/>
        <c:majorTickMark val="out"/>
        <c:minorTickMark val="none"/>
        <c:tickLblPos val="nextTo"/>
        <c:crossAx val="696360456"/>
        <c:crosses val="autoZero"/>
        <c:auto val="1"/>
        <c:lblAlgn val="ctr"/>
        <c:lblOffset val="100"/>
        <c:noMultiLvlLbl val="0"/>
      </c:catAx>
      <c:valAx>
        <c:axId val="696360456"/>
        <c:scaling>
          <c:orientation val="minMax"/>
        </c:scaling>
        <c:delete val="0"/>
        <c:axPos val="l"/>
        <c:majorGridlines/>
        <c:numFmt formatCode="_(&quot;$&quot;* #,##0_);_(&quot;$&quot;* \(#,##0\);_(&quot;$&quot;* &quot;-&quot;??_);_(@_)" sourceLinked="1"/>
        <c:majorTickMark val="out"/>
        <c:minorTickMark val="none"/>
        <c:tickLblPos val="nextTo"/>
        <c:crossAx val="6963574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2009</c:v>
                </c:pt>
              </c:strCache>
            </c:strRef>
          </c:tx>
          <c:invertIfNegative val="0"/>
          <c:cat>
            <c:strRef>
              <c:f>Sheet1!$A$2:$A$6</c:f>
              <c:strCache>
                <c:ptCount val="5"/>
                <c:pt idx="0">
                  <c:v>AA</c:v>
                </c:pt>
                <c:pt idx="1">
                  <c:v>BA pub</c:v>
                </c:pt>
                <c:pt idx="2">
                  <c:v>MA pub</c:v>
                </c:pt>
                <c:pt idx="3">
                  <c:v>MA priv</c:v>
                </c:pt>
                <c:pt idx="4">
                  <c:v>DR pub</c:v>
                </c:pt>
              </c:strCache>
            </c:strRef>
          </c:cat>
          <c:val>
            <c:numRef>
              <c:f>Sheet1!$B$2:$B$6</c:f>
              <c:numCache>
                <c:formatCode>_("$"* #,##0_);_("$"* \(#,##0\);_("$"* "-"??_);_(@_)</c:formatCode>
                <c:ptCount val="5"/>
                <c:pt idx="0">
                  <c:v>780.0</c:v>
                </c:pt>
                <c:pt idx="1">
                  <c:v>1368.0</c:v>
                </c:pt>
                <c:pt idx="2">
                  <c:v>835.0</c:v>
                </c:pt>
                <c:pt idx="3">
                  <c:v>1294.0</c:v>
                </c:pt>
                <c:pt idx="4">
                  <c:v>1217.0</c:v>
                </c:pt>
              </c:numCache>
            </c:numRef>
          </c:val>
        </c:ser>
        <c:ser>
          <c:idx val="1"/>
          <c:order val="1"/>
          <c:tx>
            <c:strRef>
              <c:f>Sheet1!$C$1</c:f>
              <c:strCache>
                <c:ptCount val="1"/>
                <c:pt idx="0">
                  <c:v>2010</c:v>
                </c:pt>
              </c:strCache>
            </c:strRef>
          </c:tx>
          <c:invertIfNegative val="0"/>
          <c:cat>
            <c:strRef>
              <c:f>Sheet1!$A$2:$A$6</c:f>
              <c:strCache>
                <c:ptCount val="5"/>
                <c:pt idx="0">
                  <c:v>AA</c:v>
                </c:pt>
                <c:pt idx="1">
                  <c:v>BA pub</c:v>
                </c:pt>
                <c:pt idx="2">
                  <c:v>MA pub</c:v>
                </c:pt>
                <c:pt idx="3">
                  <c:v>MA priv</c:v>
                </c:pt>
                <c:pt idx="4">
                  <c:v>DR pub</c:v>
                </c:pt>
              </c:strCache>
            </c:strRef>
          </c:cat>
          <c:val>
            <c:numRef>
              <c:f>Sheet1!$C$2:$C$6</c:f>
              <c:numCache>
                <c:formatCode>_("$"* #,##0_);_("$"* \(#,##0\);_("$"* "-"??_);_(@_)</c:formatCode>
                <c:ptCount val="5"/>
                <c:pt idx="0">
                  <c:v>782.0</c:v>
                </c:pt>
                <c:pt idx="1">
                  <c:v>1335.0</c:v>
                </c:pt>
                <c:pt idx="2">
                  <c:v>878.0</c:v>
                </c:pt>
                <c:pt idx="3">
                  <c:v>1333.0</c:v>
                </c:pt>
                <c:pt idx="4">
                  <c:v>1214.0</c:v>
                </c:pt>
              </c:numCache>
            </c:numRef>
          </c:val>
        </c:ser>
        <c:ser>
          <c:idx val="2"/>
          <c:order val="2"/>
          <c:tx>
            <c:strRef>
              <c:f>Sheet1!$D$1</c:f>
              <c:strCache>
                <c:ptCount val="1"/>
                <c:pt idx="0">
                  <c:v>2011</c:v>
                </c:pt>
              </c:strCache>
            </c:strRef>
          </c:tx>
          <c:invertIfNegative val="0"/>
          <c:dLbls>
            <c:showLegendKey val="0"/>
            <c:showVal val="1"/>
            <c:showCatName val="0"/>
            <c:showSerName val="0"/>
            <c:showPercent val="0"/>
            <c:showBubbleSize val="0"/>
            <c:showLeaderLines val="0"/>
          </c:dLbls>
          <c:cat>
            <c:strRef>
              <c:f>Sheet1!$A$2:$A$6</c:f>
              <c:strCache>
                <c:ptCount val="5"/>
                <c:pt idx="0">
                  <c:v>AA</c:v>
                </c:pt>
                <c:pt idx="1">
                  <c:v>BA pub</c:v>
                </c:pt>
                <c:pt idx="2">
                  <c:v>MA pub</c:v>
                </c:pt>
                <c:pt idx="3">
                  <c:v>MA priv</c:v>
                </c:pt>
                <c:pt idx="4">
                  <c:v>DR pub</c:v>
                </c:pt>
              </c:strCache>
            </c:strRef>
          </c:cat>
          <c:val>
            <c:numRef>
              <c:f>Sheet1!$D$2:$D$6</c:f>
              <c:numCache>
                <c:formatCode>_("$"* #,##0_);_("$"* \(#,##0\);_("$"* "-"??_);_(@_)</c:formatCode>
                <c:ptCount val="5"/>
                <c:pt idx="0">
                  <c:v>679.0</c:v>
                </c:pt>
                <c:pt idx="1">
                  <c:v>1102.0</c:v>
                </c:pt>
                <c:pt idx="2">
                  <c:v>853.0</c:v>
                </c:pt>
                <c:pt idx="3">
                  <c:v>1500.0</c:v>
                </c:pt>
                <c:pt idx="4">
                  <c:v>1201.0</c:v>
                </c:pt>
              </c:numCache>
            </c:numRef>
          </c:val>
        </c:ser>
        <c:dLbls>
          <c:showLegendKey val="0"/>
          <c:showVal val="0"/>
          <c:showCatName val="0"/>
          <c:showSerName val="0"/>
          <c:showPercent val="0"/>
          <c:showBubbleSize val="0"/>
        </c:dLbls>
        <c:gapWidth val="150"/>
        <c:axId val="735191992"/>
        <c:axId val="735194968"/>
      </c:barChart>
      <c:catAx>
        <c:axId val="735191992"/>
        <c:scaling>
          <c:orientation val="minMax"/>
        </c:scaling>
        <c:delete val="0"/>
        <c:axPos val="b"/>
        <c:majorTickMark val="out"/>
        <c:minorTickMark val="none"/>
        <c:tickLblPos val="nextTo"/>
        <c:crossAx val="735194968"/>
        <c:crosses val="autoZero"/>
        <c:auto val="1"/>
        <c:lblAlgn val="ctr"/>
        <c:lblOffset val="100"/>
        <c:noMultiLvlLbl val="0"/>
      </c:catAx>
      <c:valAx>
        <c:axId val="735194968"/>
        <c:scaling>
          <c:orientation val="minMax"/>
        </c:scaling>
        <c:delete val="0"/>
        <c:axPos val="l"/>
        <c:majorGridlines/>
        <c:numFmt formatCode="_(&quot;$&quot;* #,##0_);_(&quot;$&quot;* \(#,##0\);_(&quot;$&quot;* &quot;-&quot;??_);_(@_)" sourceLinked="1"/>
        <c:majorTickMark val="out"/>
        <c:minorTickMark val="none"/>
        <c:tickLblPos val="nextTo"/>
        <c:crossAx val="7351919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2011 IT funding vs total FTEs</a:t>
            </a:r>
          </a:p>
        </c:rich>
      </c:tx>
      <c:layout/>
      <c:overlay val="0"/>
    </c:title>
    <c:autoTitleDeleted val="0"/>
    <c:plotArea>
      <c:layout/>
      <c:scatterChart>
        <c:scatterStyle val="lineMarker"/>
        <c:varyColors val="0"/>
        <c:ser>
          <c:idx val="0"/>
          <c:order val="0"/>
          <c:tx>
            <c:strRef>
              <c:f>model!$I$1</c:f>
              <c:strCache>
                <c:ptCount val="1"/>
                <c:pt idx="0">
                  <c:v>AA</c:v>
                </c:pt>
              </c:strCache>
            </c:strRef>
          </c:tx>
          <c:marker>
            <c:symbol val="none"/>
          </c:marker>
          <c:xVal>
            <c:numRef>
              <c:f>(model!$H$2,model!$H$6)</c:f>
              <c:numCache>
                <c:formatCode>0</c:formatCode>
                <c:ptCount val="2"/>
                <c:pt idx="0">
                  <c:v>1000.0</c:v>
                </c:pt>
                <c:pt idx="1">
                  <c:v>50000.0</c:v>
                </c:pt>
              </c:numCache>
            </c:numRef>
          </c:xVal>
          <c:yVal>
            <c:numRef>
              <c:f>(model!$I$2,model!$I$6)</c:f>
              <c:numCache>
                <c:formatCode>_("$"* #,##0_);_("$"* \(#,##0\);_("$"* "-"??_);_(@_)</c:formatCode>
                <c:ptCount val="2"/>
                <c:pt idx="0">
                  <c:v>385078.9800000001</c:v>
                </c:pt>
                <c:pt idx="1">
                  <c:v>3.201016898E7</c:v>
                </c:pt>
              </c:numCache>
            </c:numRef>
          </c:yVal>
          <c:smooth val="0"/>
        </c:ser>
        <c:ser>
          <c:idx val="1"/>
          <c:order val="1"/>
          <c:tx>
            <c:strRef>
              <c:f>model!$R$1</c:f>
              <c:strCache>
                <c:ptCount val="1"/>
                <c:pt idx="0">
                  <c:v>Aamean</c:v>
                </c:pt>
              </c:strCache>
            </c:strRef>
          </c:tx>
          <c:spPr>
            <a:ln>
              <a:noFill/>
            </a:ln>
          </c:spPr>
          <c:marker>
            <c:symbol val="square"/>
            <c:size val="10"/>
            <c:spPr>
              <a:solidFill>
                <a:schemeClr val="accent1"/>
              </a:solidFill>
              <a:ln>
                <a:solidFill>
                  <a:schemeClr val="accent1"/>
                </a:solidFill>
              </a:ln>
            </c:spPr>
          </c:marker>
          <c:xVal>
            <c:numRef>
              <c:f>model!$H$4</c:f>
              <c:numCache>
                <c:formatCode>0</c:formatCode>
                <c:ptCount val="1"/>
                <c:pt idx="0">
                  <c:v>7245.0</c:v>
                </c:pt>
              </c:numCache>
            </c:numRef>
          </c:xVal>
          <c:yVal>
            <c:numRef>
              <c:f>model!$R$4</c:f>
              <c:numCache>
                <c:formatCode>_("$"* #,##0_);_("$"* \(#,##0\);_("$"* "-"??_);_(@_)</c:formatCode>
                <c:ptCount val="1"/>
                <c:pt idx="0">
                  <c:v>4.312971E6</c:v>
                </c:pt>
              </c:numCache>
            </c:numRef>
          </c:yVal>
          <c:smooth val="0"/>
        </c:ser>
        <c:ser>
          <c:idx val="2"/>
          <c:order val="2"/>
          <c:tx>
            <c:strRef>
              <c:f>model!$Q$1</c:f>
              <c:strCache>
                <c:ptCount val="1"/>
                <c:pt idx="0">
                  <c:v>DR priv</c:v>
                </c:pt>
              </c:strCache>
            </c:strRef>
          </c:tx>
          <c:marker>
            <c:symbol val="none"/>
          </c:marker>
          <c:xVal>
            <c:numRef>
              <c:f>(model!$H$2,model!$H$6)</c:f>
              <c:numCache>
                <c:formatCode>0</c:formatCode>
                <c:ptCount val="2"/>
                <c:pt idx="0">
                  <c:v>1000.0</c:v>
                </c:pt>
                <c:pt idx="1">
                  <c:v>50000.0</c:v>
                </c:pt>
              </c:numCache>
            </c:numRef>
          </c:xVal>
          <c:yVal>
            <c:numRef>
              <c:f>(model!$Q$2,model!$Q$6)</c:f>
              <c:numCache>
                <c:formatCode>_("$"* #,##0_);_("$"* \(#,##0\);_("$"* "-"??_);_(@_)</c:formatCode>
                <c:ptCount val="2"/>
                <c:pt idx="0">
                  <c:v>1.157779268E7</c:v>
                </c:pt>
                <c:pt idx="1">
                  <c:v>6.879460268E7</c:v>
                </c:pt>
              </c:numCache>
            </c:numRef>
          </c:yVal>
          <c:smooth val="0"/>
        </c:ser>
        <c:ser>
          <c:idx val="3"/>
          <c:order val="3"/>
          <c:tx>
            <c:strRef>
              <c:f>model!$S$1</c:f>
              <c:strCache>
                <c:ptCount val="1"/>
                <c:pt idx="0">
                  <c:v>Drprivmean</c:v>
                </c:pt>
              </c:strCache>
            </c:strRef>
          </c:tx>
          <c:spPr>
            <a:ln>
              <a:noFill/>
            </a:ln>
          </c:spPr>
          <c:marker>
            <c:symbol val="square"/>
            <c:size val="10"/>
            <c:spPr>
              <a:solidFill>
                <a:schemeClr val="tx2"/>
              </a:solidFill>
              <a:ln>
                <a:solidFill>
                  <a:schemeClr val="tx2"/>
                </a:solidFill>
              </a:ln>
            </c:spPr>
          </c:marker>
          <c:xVal>
            <c:numRef>
              <c:f>model!$H$5</c:f>
              <c:numCache>
                <c:formatCode>0</c:formatCode>
                <c:ptCount val="1"/>
                <c:pt idx="0">
                  <c:v>16390.0</c:v>
                </c:pt>
              </c:numCache>
            </c:numRef>
          </c:xVal>
          <c:yVal>
            <c:numRef>
              <c:f>model!$S$5</c:f>
              <c:numCache>
                <c:formatCode>_("$"* #,##0_);_("$"* \(#,##0\);_("$"* "-"??_);_(@_)</c:formatCode>
                <c:ptCount val="1"/>
                <c:pt idx="0">
                  <c:v>2.7108099E7</c:v>
                </c:pt>
              </c:numCache>
            </c:numRef>
          </c:yVal>
          <c:smooth val="0"/>
        </c:ser>
        <c:ser>
          <c:idx val="4"/>
          <c:order val="4"/>
          <c:tx>
            <c:strRef>
              <c:f>model!$J$1</c:f>
              <c:strCache>
                <c:ptCount val="1"/>
                <c:pt idx="0">
                  <c:v>BA Priv/LA</c:v>
                </c:pt>
              </c:strCache>
            </c:strRef>
          </c:tx>
          <c:marker>
            <c:symbol val="none"/>
          </c:marker>
          <c:xVal>
            <c:numRef>
              <c:f>(model!$H$2,model!$H$6)</c:f>
              <c:numCache>
                <c:formatCode>0</c:formatCode>
                <c:ptCount val="2"/>
                <c:pt idx="0">
                  <c:v>1000.0</c:v>
                </c:pt>
                <c:pt idx="1">
                  <c:v>50000.0</c:v>
                </c:pt>
              </c:numCache>
            </c:numRef>
          </c:xVal>
          <c:yVal>
            <c:numRef>
              <c:f>(model!$J$2,model!$J$6)</c:f>
              <c:numCache>
                <c:formatCode>_("$"* #,##0_);_("$"* \(#,##0\);_("$"* "-"??_);_(@_)</c:formatCode>
                <c:ptCount val="2"/>
                <c:pt idx="0">
                  <c:v>1.74619688E6</c:v>
                </c:pt>
                <c:pt idx="1">
                  <c:v>6.773008688E7</c:v>
                </c:pt>
              </c:numCache>
            </c:numRef>
          </c:yVal>
          <c:smooth val="0"/>
        </c:ser>
        <c:ser>
          <c:idx val="5"/>
          <c:order val="5"/>
          <c:tx>
            <c:strRef>
              <c:f>model!$T$1</c:f>
              <c:strCache>
                <c:ptCount val="1"/>
                <c:pt idx="0">
                  <c:v>Bapriv/LA mean</c:v>
                </c:pt>
              </c:strCache>
            </c:strRef>
          </c:tx>
          <c:spPr>
            <a:ln>
              <a:noFill/>
            </a:ln>
          </c:spPr>
          <c:dPt>
            <c:idx val="0"/>
            <c:marker>
              <c:symbol val="square"/>
              <c:size val="10"/>
              <c:spPr>
                <a:solidFill>
                  <a:schemeClr val="accent5"/>
                </a:solidFill>
                <a:ln>
                  <a:solidFill>
                    <a:schemeClr val="accent5"/>
                  </a:solidFill>
                </a:ln>
              </c:spPr>
            </c:marker>
            <c:bubble3D val="0"/>
          </c:dPt>
          <c:xVal>
            <c:numRef>
              <c:f>model!$H$3</c:f>
              <c:numCache>
                <c:formatCode>0</c:formatCode>
                <c:ptCount val="1"/>
                <c:pt idx="0">
                  <c:v>2633.0</c:v>
                </c:pt>
              </c:numCache>
            </c:numRef>
          </c:xVal>
          <c:yVal>
            <c:numRef>
              <c:f>model!$T$3</c:f>
              <c:numCache>
                <c:formatCode>_("$"* #,##0_);_("$"* \(#,##0\);_("$"* "-"??_);_(@_)</c:formatCode>
                <c:ptCount val="1"/>
                <c:pt idx="0">
                  <c:v>4.170645E6</c:v>
                </c:pt>
              </c:numCache>
            </c:numRef>
          </c:yVal>
          <c:smooth val="0"/>
        </c:ser>
        <c:dLbls>
          <c:showLegendKey val="0"/>
          <c:showVal val="0"/>
          <c:showCatName val="0"/>
          <c:showSerName val="0"/>
          <c:showPercent val="0"/>
          <c:showBubbleSize val="0"/>
        </c:dLbls>
        <c:axId val="734751288"/>
        <c:axId val="734763048"/>
      </c:scatterChart>
      <c:valAx>
        <c:axId val="734751288"/>
        <c:scaling>
          <c:orientation val="minMax"/>
          <c:max val="50000.0"/>
        </c:scaling>
        <c:delete val="0"/>
        <c:axPos val="b"/>
        <c:title>
          <c:tx>
            <c:rich>
              <a:bodyPr/>
              <a:lstStyle/>
              <a:p>
                <a:pPr>
                  <a:defRPr/>
                </a:pPr>
                <a:r>
                  <a:rPr lang="en-US"/>
                  <a:t>Total FTEs</a:t>
                </a:r>
              </a:p>
            </c:rich>
          </c:tx>
          <c:layout/>
          <c:overlay val="0"/>
        </c:title>
        <c:numFmt formatCode="0" sourceLinked="1"/>
        <c:majorTickMark val="out"/>
        <c:minorTickMark val="none"/>
        <c:tickLblPos val="nextTo"/>
        <c:crossAx val="734763048"/>
        <c:crosses val="autoZero"/>
        <c:crossBetween val="midCat"/>
        <c:dispUnits>
          <c:builtInUnit val="thousands"/>
          <c:dispUnitsLbl>
            <c:layout/>
          </c:dispUnitsLbl>
        </c:dispUnits>
      </c:valAx>
      <c:valAx>
        <c:axId val="734763048"/>
        <c:scaling>
          <c:orientation val="minMax"/>
        </c:scaling>
        <c:delete val="0"/>
        <c:axPos val="l"/>
        <c:majorGridlines/>
        <c:title>
          <c:tx>
            <c:rich>
              <a:bodyPr rot="-5400000" vert="horz"/>
              <a:lstStyle/>
              <a:p>
                <a:pPr>
                  <a:defRPr/>
                </a:pPr>
                <a:r>
                  <a:rPr lang="en-US"/>
                  <a:t>Central IT funding</a:t>
                </a:r>
              </a:p>
            </c:rich>
          </c:tx>
          <c:layout/>
          <c:overlay val="0"/>
        </c:title>
        <c:numFmt formatCode="_(&quot;$&quot;* #,##0_);_(&quot;$&quot;* \(#,##0\);_(&quot;$&quot;* &quot;-&quot;??_);_(@_)" sourceLinked="1"/>
        <c:majorTickMark val="out"/>
        <c:minorTickMark val="none"/>
        <c:tickLblPos val="nextTo"/>
        <c:crossAx val="734751288"/>
        <c:crosses val="autoZero"/>
        <c:crossBetween val="midCat"/>
        <c:dispUnits>
          <c:builtInUnit val="millions"/>
          <c:dispUnitsLbl>
            <c:layout/>
          </c:dispUnitsLbl>
        </c:dispUnits>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Associates</a:t>
            </a:r>
            <a:endParaRPr lang="en-US" sz="1200" dirty="0">
              <a:solidFill>
                <a:srgbClr val="000000"/>
              </a:solidFill>
              <a:latin typeface="Arial"/>
              <a:cs typeface="Arial"/>
            </a:endParaRPr>
          </a:p>
        </c:rich>
      </c:tx>
      <c:layout>
        <c:manualLayout>
          <c:xMode val="edge"/>
          <c:yMode val="edge"/>
          <c:x val="0.139280215437754"/>
          <c:y val="0.0798898071625344"/>
        </c:manualLayout>
      </c:layout>
      <c:overlay val="0"/>
    </c:title>
    <c:autoTitleDeleted val="0"/>
    <c:plotArea>
      <c:layout>
        <c:manualLayout>
          <c:layoutTarget val="inner"/>
          <c:xMode val="edge"/>
          <c:yMode val="edge"/>
          <c:x val="0.0237584642135173"/>
          <c:y val="0.169422746530726"/>
          <c:w val="0.264525650631194"/>
          <c:h val="0.301156438224987"/>
        </c:manualLayout>
      </c:layout>
      <c:pieChart>
        <c:varyColors val="1"/>
        <c:ser>
          <c:idx val="0"/>
          <c:order val="0"/>
          <c:tx>
            <c:strRef>
              <c:f>Sheet1!$B$1</c:f>
              <c:strCache>
                <c:ptCount val="1"/>
                <c:pt idx="0">
                  <c:v>AA</c:v>
                </c:pt>
              </c:strCache>
            </c:strRef>
          </c:tx>
          <c:dPt>
            <c:idx val="0"/>
            <c:bubble3D val="0"/>
            <c:spPr>
              <a:solidFill>
                <a:srgbClr val="B5CC8E">
                  <a:lumMod val="60000"/>
                  <a:lumOff val="40000"/>
                </a:srgbClr>
              </a:solidFill>
              <a:ln>
                <a:solidFill>
                  <a:srgbClr val="B5CC8E">
                    <a:lumMod val="40000"/>
                    <a:lumOff val="60000"/>
                  </a:srgbClr>
                </a:solidFill>
              </a:ln>
            </c:spPr>
          </c:dPt>
          <c:dPt>
            <c:idx val="1"/>
            <c:bubble3D val="0"/>
            <c:spPr>
              <a:solidFill>
                <a:srgbClr val="C1A875">
                  <a:lumMod val="60000"/>
                  <a:lumOff val="40000"/>
                </a:srgbClr>
              </a:solidFill>
              <a:ln>
                <a:solidFill>
                  <a:srgbClr val="C1A875">
                    <a:lumMod val="40000"/>
                    <a:lumOff val="60000"/>
                  </a:srgbClr>
                </a:solidFill>
              </a:ln>
            </c:spPr>
          </c:dPt>
          <c:dPt>
            <c:idx val="2"/>
            <c:bubble3D val="0"/>
            <c:spPr>
              <a:solidFill>
                <a:srgbClr val="1F497D">
                  <a:lumMod val="40000"/>
                  <a:lumOff val="60000"/>
                </a:srgbClr>
              </a:solidFill>
              <a:ln>
                <a:solidFill>
                  <a:srgbClr val="1F497D">
                    <a:lumMod val="20000"/>
                    <a:lumOff val="80000"/>
                  </a:srgbClr>
                </a:solidFill>
              </a:ln>
            </c:spPr>
          </c:dPt>
          <c:dPt>
            <c:idx val="3"/>
            <c:bubble3D val="0"/>
            <c:spPr>
              <a:solidFill>
                <a:sysClr val="window" lastClr="FFFFFF"/>
              </a:solidFill>
              <a:ln>
                <a:noFill/>
              </a:ln>
            </c:spPr>
          </c:dPt>
          <c:dPt>
            <c:idx val="4"/>
            <c:bubble3D val="0"/>
            <c:spPr>
              <a:solidFill>
                <a:schemeClr val="bg1">
                  <a:lumMod val="50000"/>
                </a:schemeClr>
              </a:solidFill>
            </c:spPr>
          </c:dPt>
          <c:dLbls>
            <c:txPr>
              <a:bodyPr anchor="ctr" anchorCtr="1"/>
              <a:lstStyle/>
              <a:p>
                <a:pPr>
                  <a:defRPr sz="1200" baseline="0">
                    <a:latin typeface="Arial"/>
                  </a:defRPr>
                </a:pPr>
                <a:endParaRPr lang="en-US"/>
              </a:p>
            </c:txPr>
            <c:showLegendKey val="0"/>
            <c:showVal val="0"/>
            <c:showCatName val="0"/>
            <c:showSerName val="0"/>
            <c:showPercent val="1"/>
            <c:showBubbleSize val="0"/>
            <c:separator>, </c:separator>
            <c:showLeaderLines val="1"/>
          </c:dLbls>
          <c:cat>
            <c:strRef>
              <c:f>Sheet1!$A$2:$A$4</c:f>
              <c:strCache>
                <c:ptCount val="3"/>
                <c:pt idx="0">
                  <c:v>IT incorporated into institutional strategic plan</c:v>
                </c:pt>
                <c:pt idx="1">
                  <c:v>IT strategic plan but not in institutional plan</c:v>
                </c:pt>
                <c:pt idx="2">
                  <c:v>Neither institutional nor IT strategic plan</c:v>
                </c:pt>
              </c:strCache>
            </c:strRef>
          </c:cat>
          <c:val>
            <c:numRef>
              <c:f>Sheet1!$B$2:$B$4</c:f>
              <c:numCache>
                <c:formatCode>0%</c:formatCode>
                <c:ptCount val="3"/>
                <c:pt idx="0">
                  <c:v>0.857143</c:v>
                </c:pt>
                <c:pt idx="1">
                  <c:v>0.082707</c:v>
                </c:pt>
                <c:pt idx="2">
                  <c:v>0.06015</c:v>
                </c:pt>
              </c:numCache>
            </c:numRef>
          </c:val>
        </c:ser>
        <c:dLbls>
          <c:showLegendKey val="0"/>
          <c:showVal val="0"/>
          <c:showCatName val="0"/>
          <c:showSerName val="0"/>
          <c:showPercent val="1"/>
          <c:showBubbleSize val="0"/>
          <c:showLeaderLines val="1"/>
        </c:dLbls>
        <c:firstSliceAng val="120"/>
      </c:pieChart>
    </c:plotArea>
    <c:legend>
      <c:legendPos val="r"/>
      <c:layout>
        <c:manualLayout>
          <c:xMode val="edge"/>
          <c:yMode val="edge"/>
          <c:x val="0.701875476250953"/>
          <c:y val="0.57290340773519"/>
          <c:w val="0.298124523749047"/>
          <c:h val="0.425543046788573"/>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BA</a:t>
            </a:r>
            <a:r>
              <a:rPr lang="en-US" sz="1200" baseline="0" dirty="0" smtClean="0">
                <a:solidFill>
                  <a:srgbClr val="000000"/>
                </a:solidFill>
                <a:latin typeface="Arial"/>
                <a:cs typeface="Arial"/>
              </a:rPr>
              <a:t> pub</a:t>
            </a:r>
            <a:endParaRPr lang="en-US" sz="1200" dirty="0">
              <a:solidFill>
                <a:srgbClr val="000000"/>
              </a:solidFill>
              <a:latin typeface="Arial"/>
              <a:cs typeface="Arial"/>
            </a:endParaRPr>
          </a:p>
        </c:rich>
      </c:tx>
      <c:layout/>
      <c:overlay val="0"/>
    </c:title>
    <c:autoTitleDeleted val="0"/>
    <c:plotArea>
      <c:layout/>
      <c:pieChart>
        <c:varyColors val="1"/>
        <c:ser>
          <c:idx val="0"/>
          <c:order val="0"/>
          <c:tx>
            <c:strRef>
              <c:f>Sheet1!$B$1</c:f>
              <c:strCache>
                <c:ptCount val="1"/>
                <c:pt idx="0">
                  <c:v>BA pub</c:v>
                </c:pt>
              </c:strCache>
            </c:strRef>
          </c:tx>
          <c:dPt>
            <c:idx val="0"/>
            <c:bubble3D val="0"/>
            <c:spPr>
              <a:solidFill>
                <a:srgbClr val="B5CC8E">
                  <a:lumMod val="60000"/>
                  <a:lumOff val="40000"/>
                </a:srgbClr>
              </a:solidFill>
              <a:ln>
                <a:solidFill>
                  <a:srgbClr val="B5CC8E">
                    <a:lumMod val="40000"/>
                    <a:lumOff val="60000"/>
                  </a:srgbClr>
                </a:solidFill>
              </a:ln>
            </c:spPr>
          </c:dPt>
          <c:dPt>
            <c:idx val="1"/>
            <c:bubble3D val="0"/>
            <c:spPr>
              <a:solidFill>
                <a:srgbClr val="C1A875">
                  <a:lumMod val="60000"/>
                  <a:lumOff val="40000"/>
                </a:srgbClr>
              </a:solidFill>
              <a:ln>
                <a:solidFill>
                  <a:srgbClr val="C1A875">
                    <a:lumMod val="40000"/>
                    <a:lumOff val="60000"/>
                  </a:srgbClr>
                </a:solidFill>
              </a:ln>
            </c:spPr>
          </c:dPt>
          <c:dPt>
            <c:idx val="2"/>
            <c:bubble3D val="0"/>
            <c:spPr>
              <a:solidFill>
                <a:srgbClr val="1F497D">
                  <a:lumMod val="40000"/>
                  <a:lumOff val="60000"/>
                </a:srgbClr>
              </a:solidFill>
              <a:ln>
                <a:solidFill>
                  <a:srgbClr val="1F497D">
                    <a:lumMod val="20000"/>
                    <a:lumOff val="80000"/>
                  </a:srgbClr>
                </a:solidFill>
              </a:ln>
            </c:spPr>
          </c:dPt>
          <c:dPt>
            <c:idx val="3"/>
            <c:bubble3D val="0"/>
            <c:spPr>
              <a:solidFill>
                <a:sysClr val="window" lastClr="FFFFFF"/>
              </a:solidFill>
              <a:ln>
                <a:noFill/>
              </a:ln>
            </c:spPr>
          </c:dPt>
          <c:dPt>
            <c:idx val="4"/>
            <c:bubble3D val="0"/>
            <c:spPr>
              <a:solidFill>
                <a:schemeClr val="bg1">
                  <a:lumMod val="50000"/>
                </a:schemeClr>
              </a:solidFill>
            </c:spPr>
          </c:dPt>
          <c:dLbls>
            <c:txPr>
              <a:bodyPr anchor="ctr" anchorCtr="1"/>
              <a:lstStyle/>
              <a:p>
                <a:pPr>
                  <a:defRPr sz="1200" baseline="0">
                    <a:latin typeface="Arial"/>
                  </a:defRPr>
                </a:pPr>
                <a:endParaRPr lang="en-US"/>
              </a:p>
            </c:txPr>
            <c:showLegendKey val="0"/>
            <c:showVal val="0"/>
            <c:showCatName val="0"/>
            <c:showSerName val="0"/>
            <c:showPercent val="1"/>
            <c:showBubbleSize val="0"/>
            <c:separator>, </c:separator>
            <c:showLeaderLines val="1"/>
          </c:dLbls>
          <c:cat>
            <c:strRef>
              <c:f>Sheet1!$A$2:$A$4</c:f>
              <c:strCache>
                <c:ptCount val="3"/>
                <c:pt idx="0">
                  <c:v>IT incorporated into institutional strategic plan</c:v>
                </c:pt>
                <c:pt idx="1">
                  <c:v>IT strategic plan but not in institutional plan</c:v>
                </c:pt>
                <c:pt idx="2">
                  <c:v>Neither institutional nor IT strategic plan</c:v>
                </c:pt>
              </c:strCache>
            </c:strRef>
          </c:cat>
          <c:val>
            <c:numRef>
              <c:f>Sheet1!$B$2:$B$4</c:f>
              <c:numCache>
                <c:formatCode>0%</c:formatCode>
                <c:ptCount val="3"/>
                <c:pt idx="0">
                  <c:v>0.878269</c:v>
                </c:pt>
                <c:pt idx="1">
                  <c:v>0.103293</c:v>
                </c:pt>
                <c:pt idx="2">
                  <c:v>0.018439</c:v>
                </c:pt>
              </c:numCache>
            </c:numRef>
          </c:val>
        </c:ser>
        <c:dLbls>
          <c:showLegendKey val="0"/>
          <c:showVal val="0"/>
          <c:showCatName val="0"/>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BA</a:t>
            </a:r>
            <a:r>
              <a:rPr lang="en-US" sz="1200" baseline="0" dirty="0" smtClean="0">
                <a:solidFill>
                  <a:srgbClr val="000000"/>
                </a:solidFill>
                <a:latin typeface="Arial"/>
                <a:cs typeface="Arial"/>
              </a:rPr>
              <a:t> </a:t>
            </a:r>
            <a:r>
              <a:rPr lang="en-US" sz="1200" baseline="0" dirty="0" err="1" smtClean="0">
                <a:solidFill>
                  <a:srgbClr val="000000"/>
                </a:solidFill>
                <a:latin typeface="Arial"/>
                <a:cs typeface="Arial"/>
              </a:rPr>
              <a:t>priv</a:t>
            </a:r>
            <a:endParaRPr lang="en-US" sz="1200" dirty="0">
              <a:solidFill>
                <a:srgbClr val="000000"/>
              </a:solidFill>
              <a:latin typeface="Arial"/>
              <a:cs typeface="Arial"/>
            </a:endParaRPr>
          </a:p>
        </c:rich>
      </c:tx>
      <c:layout/>
      <c:overlay val="0"/>
    </c:title>
    <c:autoTitleDeleted val="0"/>
    <c:plotArea>
      <c:layout/>
      <c:pieChart>
        <c:varyColors val="1"/>
        <c:ser>
          <c:idx val="0"/>
          <c:order val="0"/>
          <c:tx>
            <c:strRef>
              <c:f>Sheet1!$B$1</c:f>
              <c:strCache>
                <c:ptCount val="1"/>
                <c:pt idx="0">
                  <c:v>BA priv</c:v>
                </c:pt>
              </c:strCache>
            </c:strRef>
          </c:tx>
          <c:dPt>
            <c:idx val="0"/>
            <c:bubble3D val="0"/>
            <c:spPr>
              <a:solidFill>
                <a:srgbClr val="B5CC8E">
                  <a:lumMod val="60000"/>
                  <a:lumOff val="40000"/>
                </a:srgbClr>
              </a:solidFill>
              <a:ln>
                <a:solidFill>
                  <a:srgbClr val="B5CC8E">
                    <a:lumMod val="40000"/>
                    <a:lumOff val="60000"/>
                  </a:srgbClr>
                </a:solidFill>
              </a:ln>
            </c:spPr>
          </c:dPt>
          <c:dPt>
            <c:idx val="1"/>
            <c:bubble3D val="0"/>
            <c:spPr>
              <a:solidFill>
                <a:srgbClr val="C1A875">
                  <a:lumMod val="60000"/>
                  <a:lumOff val="40000"/>
                </a:srgbClr>
              </a:solidFill>
              <a:ln>
                <a:solidFill>
                  <a:srgbClr val="C1A875">
                    <a:lumMod val="40000"/>
                    <a:lumOff val="60000"/>
                  </a:srgbClr>
                </a:solidFill>
              </a:ln>
            </c:spPr>
          </c:dPt>
          <c:dPt>
            <c:idx val="2"/>
            <c:bubble3D val="0"/>
            <c:spPr>
              <a:solidFill>
                <a:srgbClr val="1F497D">
                  <a:lumMod val="40000"/>
                  <a:lumOff val="60000"/>
                </a:srgbClr>
              </a:solidFill>
              <a:ln>
                <a:solidFill>
                  <a:srgbClr val="1F497D">
                    <a:lumMod val="20000"/>
                    <a:lumOff val="80000"/>
                  </a:srgbClr>
                </a:solidFill>
              </a:ln>
            </c:spPr>
          </c:dPt>
          <c:dPt>
            <c:idx val="3"/>
            <c:bubble3D val="0"/>
            <c:spPr>
              <a:solidFill>
                <a:sysClr val="window" lastClr="FFFFFF"/>
              </a:solidFill>
              <a:ln>
                <a:noFill/>
              </a:ln>
            </c:spPr>
          </c:dPt>
          <c:dPt>
            <c:idx val="4"/>
            <c:bubble3D val="0"/>
            <c:spPr>
              <a:solidFill>
                <a:schemeClr val="bg1">
                  <a:lumMod val="50000"/>
                </a:schemeClr>
              </a:solidFill>
            </c:spPr>
          </c:dPt>
          <c:dLbls>
            <c:txPr>
              <a:bodyPr anchor="ctr" anchorCtr="1"/>
              <a:lstStyle/>
              <a:p>
                <a:pPr>
                  <a:defRPr sz="1200" baseline="0">
                    <a:latin typeface="Arial"/>
                  </a:defRPr>
                </a:pPr>
                <a:endParaRPr lang="en-US"/>
              </a:p>
            </c:txPr>
            <c:showLegendKey val="0"/>
            <c:showVal val="0"/>
            <c:showCatName val="0"/>
            <c:showSerName val="0"/>
            <c:showPercent val="1"/>
            <c:showBubbleSize val="0"/>
            <c:separator>, </c:separator>
            <c:showLeaderLines val="1"/>
          </c:dLbls>
          <c:cat>
            <c:strRef>
              <c:f>Sheet1!$A$2:$A$4</c:f>
              <c:strCache>
                <c:ptCount val="3"/>
                <c:pt idx="0">
                  <c:v>IT incorporated into institutional strategic plan</c:v>
                </c:pt>
                <c:pt idx="1">
                  <c:v>IT strategic plan but not in institutional plan</c:v>
                </c:pt>
                <c:pt idx="2">
                  <c:v>Neither institutional nor IT strategic plan</c:v>
                </c:pt>
              </c:strCache>
            </c:strRef>
          </c:cat>
          <c:val>
            <c:numRef>
              <c:f>Sheet1!$B$2:$B$4</c:f>
              <c:numCache>
                <c:formatCode>0%</c:formatCode>
                <c:ptCount val="3"/>
                <c:pt idx="0">
                  <c:v>0.657217</c:v>
                </c:pt>
                <c:pt idx="1">
                  <c:v>0.200753</c:v>
                </c:pt>
                <c:pt idx="2">
                  <c:v>0.142029</c:v>
                </c:pt>
              </c:numCache>
            </c:numRef>
          </c:val>
        </c:ser>
        <c:dLbls>
          <c:showLegendKey val="0"/>
          <c:showVal val="0"/>
          <c:showCatName val="0"/>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MA pub</a:t>
            </a:r>
          </a:p>
        </c:rich>
      </c:tx>
      <c:layout/>
      <c:overlay val="0"/>
    </c:title>
    <c:autoTitleDeleted val="0"/>
    <c:plotArea>
      <c:layout/>
      <c:pieChart>
        <c:varyColors val="1"/>
        <c:ser>
          <c:idx val="0"/>
          <c:order val="0"/>
          <c:tx>
            <c:strRef>
              <c:f>Sheet1!$B$1</c:f>
              <c:strCache>
                <c:ptCount val="1"/>
                <c:pt idx="0">
                  <c:v>MA pub</c:v>
                </c:pt>
              </c:strCache>
            </c:strRef>
          </c:tx>
          <c:dPt>
            <c:idx val="0"/>
            <c:bubble3D val="0"/>
            <c:spPr>
              <a:solidFill>
                <a:srgbClr val="B5CC8E">
                  <a:lumMod val="60000"/>
                  <a:lumOff val="40000"/>
                </a:srgbClr>
              </a:solidFill>
              <a:ln>
                <a:solidFill>
                  <a:srgbClr val="B5CC8E">
                    <a:lumMod val="40000"/>
                    <a:lumOff val="60000"/>
                  </a:srgbClr>
                </a:solidFill>
              </a:ln>
            </c:spPr>
          </c:dPt>
          <c:dPt>
            <c:idx val="1"/>
            <c:bubble3D val="0"/>
            <c:spPr>
              <a:solidFill>
                <a:srgbClr val="C1A875">
                  <a:lumMod val="60000"/>
                  <a:lumOff val="40000"/>
                </a:srgbClr>
              </a:solidFill>
              <a:ln>
                <a:solidFill>
                  <a:srgbClr val="C1A875">
                    <a:lumMod val="40000"/>
                    <a:lumOff val="60000"/>
                  </a:srgbClr>
                </a:solidFill>
              </a:ln>
            </c:spPr>
          </c:dPt>
          <c:dPt>
            <c:idx val="2"/>
            <c:bubble3D val="0"/>
            <c:spPr>
              <a:solidFill>
                <a:srgbClr val="1F497D">
                  <a:lumMod val="40000"/>
                  <a:lumOff val="60000"/>
                </a:srgbClr>
              </a:solidFill>
              <a:ln>
                <a:solidFill>
                  <a:srgbClr val="1F497D">
                    <a:lumMod val="20000"/>
                    <a:lumOff val="80000"/>
                  </a:srgbClr>
                </a:solidFill>
              </a:ln>
            </c:spPr>
          </c:dPt>
          <c:dPt>
            <c:idx val="3"/>
            <c:bubble3D val="0"/>
            <c:spPr>
              <a:solidFill>
                <a:sysClr val="window" lastClr="FFFFFF"/>
              </a:solidFill>
              <a:ln>
                <a:noFill/>
              </a:ln>
            </c:spPr>
          </c:dPt>
          <c:dPt>
            <c:idx val="4"/>
            <c:bubble3D val="0"/>
            <c:spPr>
              <a:solidFill>
                <a:schemeClr val="bg1">
                  <a:lumMod val="50000"/>
                </a:schemeClr>
              </a:solidFill>
            </c:spPr>
          </c:dPt>
          <c:dLbls>
            <c:txPr>
              <a:bodyPr anchor="ctr" anchorCtr="1"/>
              <a:lstStyle/>
              <a:p>
                <a:pPr>
                  <a:defRPr sz="1200" baseline="0">
                    <a:latin typeface="Arial"/>
                  </a:defRPr>
                </a:pPr>
                <a:endParaRPr lang="en-US"/>
              </a:p>
            </c:txPr>
            <c:showLegendKey val="0"/>
            <c:showVal val="0"/>
            <c:showCatName val="0"/>
            <c:showSerName val="0"/>
            <c:showPercent val="1"/>
            <c:showBubbleSize val="0"/>
            <c:separator>, </c:separator>
            <c:showLeaderLines val="1"/>
          </c:dLbls>
          <c:cat>
            <c:strRef>
              <c:f>Sheet1!$A$2:$A$4</c:f>
              <c:strCache>
                <c:ptCount val="3"/>
                <c:pt idx="0">
                  <c:v>IT incorporated into institutional strategic plan</c:v>
                </c:pt>
                <c:pt idx="1">
                  <c:v>IT strategic plan but not in institutional plan</c:v>
                </c:pt>
                <c:pt idx="2">
                  <c:v>Neither institutional nor IT strategic plan</c:v>
                </c:pt>
              </c:strCache>
            </c:strRef>
          </c:cat>
          <c:val>
            <c:numRef>
              <c:f>Sheet1!$B$2:$B$4</c:f>
              <c:numCache>
                <c:formatCode>0%</c:formatCode>
                <c:ptCount val="3"/>
                <c:pt idx="0">
                  <c:v>0.756098</c:v>
                </c:pt>
                <c:pt idx="1">
                  <c:v>0.146341</c:v>
                </c:pt>
                <c:pt idx="2">
                  <c:v>0.097561</c:v>
                </c:pt>
              </c:numCache>
            </c:numRef>
          </c:val>
        </c:ser>
        <c:dLbls>
          <c:showLegendKey val="0"/>
          <c:showVal val="0"/>
          <c:showCatName val="0"/>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MA </a:t>
            </a:r>
            <a:r>
              <a:rPr lang="en-US" sz="1200" dirty="0" err="1" smtClean="0">
                <a:solidFill>
                  <a:srgbClr val="000000"/>
                </a:solidFill>
                <a:latin typeface="Arial"/>
                <a:cs typeface="Arial"/>
              </a:rPr>
              <a:t>priv</a:t>
            </a:r>
            <a:endParaRPr lang="en-US" sz="1200" dirty="0" smtClean="0">
              <a:solidFill>
                <a:srgbClr val="000000"/>
              </a:solidFill>
              <a:latin typeface="Arial"/>
              <a:cs typeface="Arial"/>
            </a:endParaRPr>
          </a:p>
        </c:rich>
      </c:tx>
      <c:layout/>
      <c:overlay val="0"/>
    </c:title>
    <c:autoTitleDeleted val="0"/>
    <c:plotArea>
      <c:layout/>
      <c:pieChart>
        <c:varyColors val="1"/>
        <c:ser>
          <c:idx val="0"/>
          <c:order val="0"/>
          <c:tx>
            <c:strRef>
              <c:f>Sheet1!$B$1</c:f>
              <c:strCache>
                <c:ptCount val="1"/>
                <c:pt idx="0">
                  <c:v>MA priv</c:v>
                </c:pt>
              </c:strCache>
            </c:strRef>
          </c:tx>
          <c:dPt>
            <c:idx val="0"/>
            <c:bubble3D val="0"/>
            <c:spPr>
              <a:solidFill>
                <a:srgbClr val="B5CC8E">
                  <a:lumMod val="60000"/>
                  <a:lumOff val="40000"/>
                </a:srgbClr>
              </a:solidFill>
              <a:ln>
                <a:solidFill>
                  <a:srgbClr val="B5CC8E">
                    <a:lumMod val="40000"/>
                    <a:lumOff val="60000"/>
                  </a:srgbClr>
                </a:solidFill>
              </a:ln>
            </c:spPr>
          </c:dPt>
          <c:dPt>
            <c:idx val="1"/>
            <c:bubble3D val="0"/>
            <c:spPr>
              <a:solidFill>
                <a:srgbClr val="C1A875">
                  <a:lumMod val="60000"/>
                  <a:lumOff val="40000"/>
                </a:srgbClr>
              </a:solidFill>
              <a:ln>
                <a:solidFill>
                  <a:srgbClr val="C1A875">
                    <a:lumMod val="40000"/>
                    <a:lumOff val="60000"/>
                  </a:srgbClr>
                </a:solidFill>
              </a:ln>
            </c:spPr>
          </c:dPt>
          <c:dPt>
            <c:idx val="2"/>
            <c:bubble3D val="0"/>
            <c:spPr>
              <a:solidFill>
                <a:srgbClr val="1F497D">
                  <a:lumMod val="40000"/>
                  <a:lumOff val="60000"/>
                </a:srgbClr>
              </a:solidFill>
              <a:ln>
                <a:solidFill>
                  <a:srgbClr val="1F497D">
                    <a:lumMod val="20000"/>
                    <a:lumOff val="80000"/>
                  </a:srgbClr>
                </a:solidFill>
              </a:ln>
            </c:spPr>
          </c:dPt>
          <c:dPt>
            <c:idx val="3"/>
            <c:bubble3D val="0"/>
            <c:spPr>
              <a:solidFill>
                <a:sysClr val="window" lastClr="FFFFFF"/>
              </a:solidFill>
              <a:ln>
                <a:noFill/>
              </a:ln>
            </c:spPr>
          </c:dPt>
          <c:dPt>
            <c:idx val="4"/>
            <c:bubble3D val="0"/>
            <c:spPr>
              <a:solidFill>
                <a:schemeClr val="bg1">
                  <a:lumMod val="50000"/>
                </a:schemeClr>
              </a:solidFill>
            </c:spPr>
          </c:dPt>
          <c:dLbls>
            <c:txPr>
              <a:bodyPr anchor="ctr" anchorCtr="1"/>
              <a:lstStyle/>
              <a:p>
                <a:pPr>
                  <a:defRPr sz="1200" baseline="0">
                    <a:latin typeface="Arial"/>
                  </a:defRPr>
                </a:pPr>
                <a:endParaRPr lang="en-US"/>
              </a:p>
            </c:txPr>
            <c:showLegendKey val="0"/>
            <c:showVal val="0"/>
            <c:showCatName val="0"/>
            <c:showSerName val="0"/>
            <c:showPercent val="1"/>
            <c:showBubbleSize val="0"/>
            <c:separator>, </c:separator>
            <c:showLeaderLines val="1"/>
          </c:dLbls>
          <c:cat>
            <c:strRef>
              <c:f>Sheet1!$A$2:$A$4</c:f>
              <c:strCache>
                <c:ptCount val="3"/>
                <c:pt idx="0">
                  <c:v>IT incorporated into institutional strategic plan</c:v>
                </c:pt>
                <c:pt idx="1">
                  <c:v>IT strategic plan but not in institutional plan</c:v>
                </c:pt>
                <c:pt idx="2">
                  <c:v>Neither institutional nor IT strategic plan</c:v>
                </c:pt>
              </c:strCache>
            </c:strRef>
          </c:cat>
          <c:val>
            <c:numRef>
              <c:f>Sheet1!$B$2:$B$4</c:f>
              <c:numCache>
                <c:formatCode>0%</c:formatCode>
                <c:ptCount val="3"/>
                <c:pt idx="0">
                  <c:v>0.713043</c:v>
                </c:pt>
                <c:pt idx="1">
                  <c:v>0.113043</c:v>
                </c:pt>
                <c:pt idx="2">
                  <c:v>0.173913</c:v>
                </c:pt>
              </c:numCache>
            </c:numRef>
          </c:val>
        </c:ser>
        <c:dLbls>
          <c:showLegendKey val="0"/>
          <c:showVal val="0"/>
          <c:showCatName val="0"/>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DR pub</a:t>
            </a:r>
          </a:p>
        </c:rich>
      </c:tx>
      <c:layout/>
      <c:overlay val="0"/>
    </c:title>
    <c:autoTitleDeleted val="0"/>
    <c:plotArea>
      <c:layout/>
      <c:pieChart>
        <c:varyColors val="1"/>
        <c:ser>
          <c:idx val="0"/>
          <c:order val="0"/>
          <c:tx>
            <c:strRef>
              <c:f>Sheet1!$B$1</c:f>
              <c:strCache>
                <c:ptCount val="1"/>
                <c:pt idx="0">
                  <c:v>DR pub</c:v>
                </c:pt>
              </c:strCache>
            </c:strRef>
          </c:tx>
          <c:dPt>
            <c:idx val="0"/>
            <c:bubble3D val="0"/>
            <c:spPr>
              <a:solidFill>
                <a:srgbClr val="B5CC8E">
                  <a:lumMod val="60000"/>
                  <a:lumOff val="40000"/>
                </a:srgbClr>
              </a:solidFill>
              <a:ln>
                <a:solidFill>
                  <a:srgbClr val="B5CC8E">
                    <a:lumMod val="40000"/>
                    <a:lumOff val="60000"/>
                  </a:srgbClr>
                </a:solidFill>
              </a:ln>
            </c:spPr>
          </c:dPt>
          <c:dPt>
            <c:idx val="1"/>
            <c:bubble3D val="0"/>
            <c:spPr>
              <a:solidFill>
                <a:srgbClr val="C1A875">
                  <a:lumMod val="60000"/>
                  <a:lumOff val="40000"/>
                </a:srgbClr>
              </a:solidFill>
              <a:ln>
                <a:solidFill>
                  <a:srgbClr val="C1A875">
                    <a:lumMod val="40000"/>
                    <a:lumOff val="60000"/>
                  </a:srgbClr>
                </a:solidFill>
              </a:ln>
            </c:spPr>
          </c:dPt>
          <c:dPt>
            <c:idx val="2"/>
            <c:bubble3D val="0"/>
            <c:spPr>
              <a:solidFill>
                <a:srgbClr val="1F497D">
                  <a:lumMod val="40000"/>
                  <a:lumOff val="60000"/>
                </a:srgbClr>
              </a:solidFill>
              <a:ln>
                <a:solidFill>
                  <a:srgbClr val="1F497D">
                    <a:lumMod val="20000"/>
                    <a:lumOff val="80000"/>
                  </a:srgbClr>
                </a:solidFill>
              </a:ln>
            </c:spPr>
          </c:dPt>
          <c:dPt>
            <c:idx val="3"/>
            <c:bubble3D val="0"/>
            <c:spPr>
              <a:solidFill>
                <a:sysClr val="window" lastClr="FFFFFF"/>
              </a:solidFill>
              <a:ln>
                <a:noFill/>
              </a:ln>
            </c:spPr>
          </c:dPt>
          <c:dPt>
            <c:idx val="4"/>
            <c:bubble3D val="0"/>
            <c:spPr>
              <a:solidFill>
                <a:schemeClr val="bg1">
                  <a:lumMod val="50000"/>
                </a:schemeClr>
              </a:solidFill>
            </c:spPr>
          </c:dPt>
          <c:dLbls>
            <c:txPr>
              <a:bodyPr anchor="ctr" anchorCtr="1"/>
              <a:lstStyle/>
              <a:p>
                <a:pPr>
                  <a:defRPr sz="1200" baseline="0">
                    <a:latin typeface="Arial"/>
                  </a:defRPr>
                </a:pPr>
                <a:endParaRPr lang="en-US"/>
              </a:p>
            </c:txPr>
            <c:showLegendKey val="0"/>
            <c:showVal val="0"/>
            <c:showCatName val="0"/>
            <c:showSerName val="0"/>
            <c:showPercent val="1"/>
            <c:showBubbleSize val="0"/>
            <c:separator>, </c:separator>
            <c:showLeaderLines val="1"/>
          </c:dLbls>
          <c:cat>
            <c:strRef>
              <c:f>Sheet1!$A$2:$A$4</c:f>
              <c:strCache>
                <c:ptCount val="3"/>
                <c:pt idx="0">
                  <c:v>IT incorporated into institutional strategic plan</c:v>
                </c:pt>
                <c:pt idx="1">
                  <c:v>IT strategic plan but not in institutional plan</c:v>
                </c:pt>
                <c:pt idx="2">
                  <c:v>Neither institutional nor IT strategic plan</c:v>
                </c:pt>
              </c:strCache>
            </c:strRef>
          </c:cat>
          <c:val>
            <c:numRef>
              <c:f>Sheet1!$B$2:$B$4</c:f>
              <c:numCache>
                <c:formatCode>0%</c:formatCode>
                <c:ptCount val="3"/>
                <c:pt idx="0">
                  <c:v>0.649573</c:v>
                </c:pt>
                <c:pt idx="1">
                  <c:v>0.239316</c:v>
                </c:pt>
                <c:pt idx="2">
                  <c:v>0.111111</c:v>
                </c:pt>
              </c:numCache>
            </c:numRef>
          </c:val>
        </c:ser>
        <c:dLbls>
          <c:showLegendKey val="0"/>
          <c:showVal val="0"/>
          <c:showCatName val="0"/>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DR </a:t>
            </a:r>
            <a:r>
              <a:rPr lang="en-US" sz="1200" dirty="0" err="1" smtClean="0">
                <a:solidFill>
                  <a:srgbClr val="000000"/>
                </a:solidFill>
                <a:latin typeface="Arial"/>
                <a:cs typeface="Arial"/>
              </a:rPr>
              <a:t>priv</a:t>
            </a:r>
            <a:endParaRPr lang="en-US" sz="1200" dirty="0" smtClean="0">
              <a:solidFill>
                <a:srgbClr val="000000"/>
              </a:solidFill>
              <a:latin typeface="Arial"/>
              <a:cs typeface="Arial"/>
            </a:endParaRPr>
          </a:p>
        </c:rich>
      </c:tx>
      <c:layout/>
      <c:overlay val="0"/>
    </c:title>
    <c:autoTitleDeleted val="0"/>
    <c:plotArea>
      <c:layout/>
      <c:pieChart>
        <c:varyColors val="1"/>
        <c:ser>
          <c:idx val="0"/>
          <c:order val="0"/>
          <c:tx>
            <c:strRef>
              <c:f>Sheet1!$B$1</c:f>
              <c:strCache>
                <c:ptCount val="1"/>
                <c:pt idx="0">
                  <c:v>DR priv</c:v>
                </c:pt>
              </c:strCache>
            </c:strRef>
          </c:tx>
          <c:dPt>
            <c:idx val="0"/>
            <c:bubble3D val="0"/>
            <c:spPr>
              <a:solidFill>
                <a:srgbClr val="B5CC8E">
                  <a:lumMod val="60000"/>
                  <a:lumOff val="40000"/>
                </a:srgbClr>
              </a:solidFill>
              <a:ln>
                <a:solidFill>
                  <a:srgbClr val="B5CC8E">
                    <a:lumMod val="40000"/>
                    <a:lumOff val="60000"/>
                  </a:srgbClr>
                </a:solidFill>
              </a:ln>
            </c:spPr>
          </c:dPt>
          <c:dPt>
            <c:idx val="1"/>
            <c:bubble3D val="0"/>
            <c:spPr>
              <a:solidFill>
                <a:srgbClr val="C1A875">
                  <a:lumMod val="60000"/>
                  <a:lumOff val="40000"/>
                </a:srgbClr>
              </a:solidFill>
              <a:ln>
                <a:solidFill>
                  <a:srgbClr val="C1A875">
                    <a:lumMod val="40000"/>
                    <a:lumOff val="60000"/>
                  </a:srgbClr>
                </a:solidFill>
              </a:ln>
            </c:spPr>
          </c:dPt>
          <c:dPt>
            <c:idx val="2"/>
            <c:bubble3D val="0"/>
            <c:spPr>
              <a:solidFill>
                <a:srgbClr val="1F497D">
                  <a:lumMod val="40000"/>
                  <a:lumOff val="60000"/>
                </a:srgbClr>
              </a:solidFill>
              <a:ln>
                <a:solidFill>
                  <a:srgbClr val="1F497D">
                    <a:lumMod val="20000"/>
                    <a:lumOff val="80000"/>
                  </a:srgbClr>
                </a:solidFill>
              </a:ln>
            </c:spPr>
          </c:dPt>
          <c:dPt>
            <c:idx val="3"/>
            <c:bubble3D val="0"/>
            <c:spPr>
              <a:solidFill>
                <a:sysClr val="window" lastClr="FFFFFF"/>
              </a:solidFill>
              <a:ln>
                <a:noFill/>
              </a:ln>
            </c:spPr>
          </c:dPt>
          <c:dPt>
            <c:idx val="4"/>
            <c:bubble3D val="0"/>
            <c:spPr>
              <a:solidFill>
                <a:schemeClr val="bg1">
                  <a:lumMod val="50000"/>
                </a:schemeClr>
              </a:solidFill>
            </c:spPr>
          </c:dPt>
          <c:dLbls>
            <c:txPr>
              <a:bodyPr anchor="ctr" anchorCtr="1"/>
              <a:lstStyle/>
              <a:p>
                <a:pPr>
                  <a:defRPr sz="1200" baseline="0">
                    <a:latin typeface="Arial"/>
                  </a:defRPr>
                </a:pPr>
                <a:endParaRPr lang="en-US"/>
              </a:p>
            </c:txPr>
            <c:showLegendKey val="0"/>
            <c:showVal val="0"/>
            <c:showCatName val="0"/>
            <c:showSerName val="0"/>
            <c:showPercent val="1"/>
            <c:showBubbleSize val="0"/>
            <c:separator>, </c:separator>
            <c:showLeaderLines val="1"/>
          </c:dLbls>
          <c:cat>
            <c:strRef>
              <c:f>Sheet1!$A$2:$A$4</c:f>
              <c:strCache>
                <c:ptCount val="3"/>
                <c:pt idx="0">
                  <c:v>IT incorporated into institutional strategic plan</c:v>
                </c:pt>
                <c:pt idx="1">
                  <c:v>IT strategic plan but not in institutional plan</c:v>
                </c:pt>
                <c:pt idx="2">
                  <c:v>Neither institutional nor IT strategic plan</c:v>
                </c:pt>
              </c:strCache>
            </c:strRef>
          </c:cat>
          <c:val>
            <c:numRef>
              <c:f>Sheet1!$B$2:$B$4</c:f>
              <c:numCache>
                <c:formatCode>0%</c:formatCode>
                <c:ptCount val="3"/>
                <c:pt idx="0">
                  <c:v>0.541667</c:v>
                </c:pt>
                <c:pt idx="1">
                  <c:v>0.3125</c:v>
                </c:pt>
                <c:pt idx="2">
                  <c:v>0.145833</c:v>
                </c:pt>
              </c:numCache>
            </c:numRef>
          </c:val>
        </c:ser>
        <c:dLbls>
          <c:showLegendKey val="0"/>
          <c:showVal val="0"/>
          <c:showCatName val="0"/>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83132157569"/>
          <c:y val="0.0424731182795699"/>
          <c:w val="0.690398559927555"/>
          <c:h val="0.894160661203246"/>
        </c:manualLayout>
      </c:layout>
      <c:barChart>
        <c:barDir val="col"/>
        <c:grouping val="stacked"/>
        <c:varyColors val="0"/>
        <c:ser>
          <c:idx val="1"/>
          <c:order val="0"/>
          <c:tx>
            <c:strRef>
              <c:f>Sheet1!$C$1</c:f>
              <c:strCache>
                <c:ptCount val="1"/>
                <c:pt idx="0">
                  <c:v>Ineffective</c:v>
                </c:pt>
              </c:strCache>
            </c:strRef>
          </c:tx>
          <c:spPr>
            <a:solidFill>
              <a:schemeClr val="accent2">
                <a:lumMod val="60000"/>
                <a:lumOff val="40000"/>
              </a:schemeClr>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Sheet1!$C$2:$C$7</c:f>
              <c:numCache>
                <c:formatCode>0.00%</c:formatCode>
                <c:ptCount val="6"/>
                <c:pt idx="0">
                  <c:v>-0.157</c:v>
                </c:pt>
                <c:pt idx="1">
                  <c:v>-0.123</c:v>
                </c:pt>
                <c:pt idx="2">
                  <c:v>-0.134</c:v>
                </c:pt>
                <c:pt idx="3">
                  <c:v>-0.173</c:v>
                </c:pt>
                <c:pt idx="4">
                  <c:v>-0.149</c:v>
                </c:pt>
                <c:pt idx="5">
                  <c:v>-0.217</c:v>
                </c:pt>
              </c:numCache>
            </c:numRef>
          </c:val>
        </c:ser>
        <c:ser>
          <c:idx val="0"/>
          <c:order val="1"/>
          <c:tx>
            <c:strRef>
              <c:f>Sheet1!$B$1</c:f>
              <c:strCache>
                <c:ptCount val="1"/>
                <c:pt idx="0">
                  <c:v>No strategy</c:v>
                </c:pt>
              </c:strCache>
            </c:strRef>
          </c:tx>
          <c:spPr>
            <a:solidFill>
              <a:schemeClr val="accent2"/>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Sheet1!$B$2:$B$7</c:f>
              <c:numCache>
                <c:formatCode>0.00%</c:formatCode>
                <c:ptCount val="6"/>
                <c:pt idx="0">
                  <c:v>-0.345</c:v>
                </c:pt>
                <c:pt idx="1">
                  <c:v>-0.401</c:v>
                </c:pt>
                <c:pt idx="2">
                  <c:v>-0.415</c:v>
                </c:pt>
                <c:pt idx="3">
                  <c:v>-0.378</c:v>
                </c:pt>
                <c:pt idx="4">
                  <c:v>-0.403</c:v>
                </c:pt>
                <c:pt idx="5">
                  <c:v>-0.389</c:v>
                </c:pt>
              </c:numCache>
            </c:numRef>
          </c:val>
        </c:ser>
        <c:ser>
          <c:idx val="2"/>
          <c:order val="2"/>
          <c:tx>
            <c:strRef>
              <c:f>Sheet1!$D$1</c:f>
              <c:strCache>
                <c:ptCount val="1"/>
                <c:pt idx="0">
                  <c:v>Somewhat effective</c:v>
                </c:pt>
              </c:strCache>
            </c:strRef>
          </c:tx>
          <c:spPr>
            <a:solidFill>
              <a:schemeClr val="accent3">
                <a:lumMod val="60000"/>
                <a:lumOff val="40000"/>
              </a:schemeClr>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Sheet1!$D$2:$D$7</c:f>
              <c:numCache>
                <c:formatCode>0.00%</c:formatCode>
                <c:ptCount val="6"/>
                <c:pt idx="0">
                  <c:v>0.372</c:v>
                </c:pt>
                <c:pt idx="1">
                  <c:v>0.368</c:v>
                </c:pt>
                <c:pt idx="2">
                  <c:v>0.364</c:v>
                </c:pt>
                <c:pt idx="3">
                  <c:v>0.353</c:v>
                </c:pt>
                <c:pt idx="4">
                  <c:v>0.319</c:v>
                </c:pt>
                <c:pt idx="5">
                  <c:v>0.293</c:v>
                </c:pt>
              </c:numCache>
            </c:numRef>
          </c:val>
        </c:ser>
        <c:ser>
          <c:idx val="3"/>
          <c:order val="3"/>
          <c:tx>
            <c:strRef>
              <c:f>Sheet1!$E$1</c:f>
              <c:strCache>
                <c:ptCount val="1"/>
                <c:pt idx="0">
                  <c:v>Effective</c:v>
                </c:pt>
              </c:strCache>
            </c:strRef>
          </c:tx>
          <c:spPr>
            <a:solidFill>
              <a:schemeClr val="accent3"/>
            </a:solidFill>
            <a:ln>
              <a:noFill/>
            </a:ln>
          </c:spPr>
          <c:invertIfNegative val="0"/>
          <c:dLbls>
            <c:numFmt formatCode="0%" sourceLinked="0"/>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Central IT support for research computing</c:v>
                </c:pt>
                <c:pt idx="1">
                  <c:v>Collaborative/team-based science approach</c:v>
                </c:pt>
                <c:pt idx="2">
                  <c:v>Data management for research computing</c:v>
                </c:pt>
                <c:pt idx="3">
                  <c:v>Planning for research computing</c:v>
                </c:pt>
                <c:pt idx="4">
                  <c:v>Central IT staffing for research computing</c:v>
                </c:pt>
                <c:pt idx="5">
                  <c:v>Funding model for research computing</c:v>
                </c:pt>
              </c:strCache>
            </c:strRef>
          </c:cat>
          <c:val>
            <c:numRef>
              <c:f>Sheet1!$E$2:$E$7</c:f>
              <c:numCache>
                <c:formatCode>0.00%</c:formatCode>
                <c:ptCount val="6"/>
                <c:pt idx="0">
                  <c:v>0.126</c:v>
                </c:pt>
                <c:pt idx="1">
                  <c:v>0.108</c:v>
                </c:pt>
                <c:pt idx="2">
                  <c:v>0.087</c:v>
                </c:pt>
                <c:pt idx="3">
                  <c:v>0.096</c:v>
                </c:pt>
                <c:pt idx="4">
                  <c:v>0.129</c:v>
                </c:pt>
                <c:pt idx="5">
                  <c:v>0.102</c:v>
                </c:pt>
              </c:numCache>
            </c:numRef>
          </c:val>
        </c:ser>
        <c:dLbls>
          <c:dLblPos val="ctr"/>
          <c:showLegendKey val="0"/>
          <c:showVal val="1"/>
          <c:showCatName val="0"/>
          <c:showSerName val="0"/>
          <c:showPercent val="0"/>
          <c:showBubbleSize val="0"/>
        </c:dLbls>
        <c:gapWidth val="150"/>
        <c:overlap val="100"/>
        <c:axId val="740476600"/>
        <c:axId val="740479672"/>
      </c:barChart>
      <c:catAx>
        <c:axId val="740476600"/>
        <c:scaling>
          <c:orientation val="minMax"/>
        </c:scaling>
        <c:delete val="1"/>
        <c:axPos val="b"/>
        <c:majorTickMark val="out"/>
        <c:minorTickMark val="none"/>
        <c:tickLblPos val="nextTo"/>
        <c:crossAx val="740479672"/>
        <c:crosses val="autoZero"/>
        <c:auto val="1"/>
        <c:lblAlgn val="ctr"/>
        <c:lblOffset val="1000"/>
        <c:noMultiLvlLbl val="0"/>
      </c:catAx>
      <c:valAx>
        <c:axId val="740479672"/>
        <c:scaling>
          <c:orientation val="minMax"/>
          <c:max val="0.8"/>
          <c:min val="-0.6"/>
        </c:scaling>
        <c:delete val="0"/>
        <c:axPos val="l"/>
        <c:majorGridlines/>
        <c:numFmt formatCode="0%" sourceLinked="0"/>
        <c:majorTickMark val="out"/>
        <c:minorTickMark val="none"/>
        <c:tickLblPos val="nextTo"/>
        <c:txPr>
          <a:bodyPr/>
          <a:lstStyle/>
          <a:p>
            <a:pPr>
              <a:defRPr sz="1600"/>
            </a:pPr>
            <a:endParaRPr lang="en-US"/>
          </a:p>
        </c:txPr>
        <c:crossAx val="740476600"/>
        <c:crosses val="autoZero"/>
        <c:crossBetween val="between"/>
      </c:valAx>
    </c:plotArea>
    <c:legend>
      <c:legendPos val="r"/>
      <c:layout>
        <c:manualLayout>
          <c:xMode val="edge"/>
          <c:yMode val="edge"/>
          <c:x val="0.827132886439686"/>
          <c:y val="0.34007874015748"/>
          <c:w val="0.160745988448499"/>
          <c:h val="0.47306832613665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81DECAA-6D1F-A546-BD11-B124DD225994}" type="datetime1">
              <a:rPr lang="en-US"/>
              <a:pPr/>
              <a:t>10/31/12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0A62F19-7653-9E4D-A114-7C6ABEF22002}" type="slidenum">
              <a:rPr lang="en-US"/>
              <a:pPr/>
              <a:t>‹#›</a:t>
            </a:fld>
            <a:endParaRPr lang="en-US"/>
          </a:p>
        </p:txBody>
      </p:sp>
    </p:spTree>
    <p:extLst>
      <p:ext uri="{BB962C8B-B14F-4D97-AF65-F5344CB8AC3E}">
        <p14:creationId xmlns:p14="http://schemas.microsoft.com/office/powerpoint/2010/main" val="2205626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E0D758C-F744-F64B-80FF-3419C8C1B16D}" type="datetime1">
              <a:rPr lang="en-US"/>
              <a:pPr/>
              <a:t>10/31/12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0786E7-0CB6-034F-9095-EA9F20A84740}" type="slidenum">
              <a:rPr lang="en-US"/>
              <a:pPr/>
              <a:t>‹#›</a:t>
            </a:fld>
            <a:endParaRPr lang="en-US"/>
          </a:p>
        </p:txBody>
      </p:sp>
    </p:spTree>
    <p:extLst>
      <p:ext uri="{BB962C8B-B14F-4D97-AF65-F5344CB8AC3E}">
        <p14:creationId xmlns:p14="http://schemas.microsoft.com/office/powerpoint/2010/main" val="220657264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my.gartner.com/portal/server.pt?open=512&amp;objID=256&amp;mode=2&amp;PageID=2350941&amp;authorId=6543"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educause.edu/ITIssues"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my.gartner.com/portal/server.pt?open=512&amp;objID=256&amp;mode=2&amp;PageID=2350941&amp;authorId=6992"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a:t>
            </a:fld>
            <a:endParaRPr lang="en-US"/>
          </a:p>
        </p:txBody>
      </p:sp>
    </p:spTree>
    <p:extLst>
      <p:ext uri="{BB962C8B-B14F-4D97-AF65-F5344CB8AC3E}">
        <p14:creationId xmlns:p14="http://schemas.microsoft.com/office/powerpoint/2010/main" val="286154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12</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13</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14</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is the institution’s strategy for funding IT research infrastructure?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balance between the central IT organization and decentralized IT support for the institution’s research mission?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infrastructure, application, support, and staffing (levels and specialized roles) implications for central IT in supporting research?</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opportunities for cross-institutional collaborations? How do IT leaders evaluate the worth and risks of such collaborations? How do they foster participation and buy-in?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17</a:t>
            </a:fld>
            <a:endParaRPr lang="en-US"/>
          </a:p>
        </p:txBody>
      </p:sp>
    </p:spTree>
    <p:extLst>
      <p:ext uri="{BB962C8B-B14F-4D97-AF65-F5344CB8AC3E}">
        <p14:creationId xmlns:p14="http://schemas.microsoft.com/office/powerpoint/2010/main" val="405730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charset="0"/>
              </a:rPr>
              <a:t>Many institutions have already used information technology to achieve efficiencies. But “transformation” is a word </a:t>
            </a:r>
            <a:r>
              <a:rPr lang="en-US" sz="1200" i="1" kern="1200" dirty="0" smtClean="0">
                <a:solidFill>
                  <a:schemeClr val="tx1"/>
                </a:solidFill>
                <a:effectLst/>
                <a:latin typeface="+mn-lt"/>
                <a:ea typeface="ＭＳ Ｐゴシック" pitchFamily="-111" charset="-128"/>
                <a:cs typeface="ＭＳ Ｐゴシック" charset="0"/>
              </a:rPr>
              <a:t>du jour</a:t>
            </a:r>
            <a:r>
              <a:rPr lang="en-US" sz="1200" kern="1200" dirty="0" smtClean="0">
                <a:solidFill>
                  <a:schemeClr val="tx1"/>
                </a:solidFill>
                <a:effectLst/>
                <a:latin typeface="+mn-lt"/>
                <a:ea typeface="ＭＳ Ｐゴシック" pitchFamily="-111" charset="-128"/>
                <a:cs typeface="ＭＳ Ｐゴシック" charset="0"/>
              </a:rPr>
              <a:t>. Information technology allied with process reengineering and continuous improvement is the pathway to transformation. All aspects of higher education are being transformed, including teaching and learning, scholarship, research, institutional advancement, admissions, and administrative services. Information technology is never sufficient, but is almost always necessary, for those transformations to have both efficient and effective outcomes.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18</a:t>
            </a:fld>
            <a:endParaRPr lang="en-US"/>
          </a:p>
        </p:txBody>
      </p:sp>
    </p:spTree>
    <p:extLst>
      <p:ext uri="{BB962C8B-B14F-4D97-AF65-F5344CB8AC3E}">
        <p14:creationId xmlns:p14="http://schemas.microsoft.com/office/powerpoint/2010/main" val="358365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Does the institution’s strategic plan include transformative objectives?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IT organization viewed as a trusted partner in institutional transformation?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the institution support experimentation with technology to transform teaching and learning without unduly risking students’ learning outcomes?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Are the process reengineering and continuous improvement capabilities in place to enable transformative information technology?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20</a:t>
            </a:fld>
            <a:endParaRPr lang="en-US"/>
          </a:p>
        </p:txBody>
      </p:sp>
    </p:spTree>
    <p:extLst>
      <p:ext uri="{BB962C8B-B14F-4D97-AF65-F5344CB8AC3E}">
        <p14:creationId xmlns:p14="http://schemas.microsoft.com/office/powerpoint/2010/main" val="1494890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Responder: Determine that a technology is mature enough and help departments deploy it effectively. </a:t>
            </a:r>
          </a:p>
          <a:p>
            <a:r>
              <a:rPr lang="en-US" sz="1200" dirty="0" smtClean="0"/>
              <a:t>Navigator: Determine which technologies will be strategically important. Use tracking, evaluation, and pilots.</a:t>
            </a:r>
          </a:p>
          <a:p>
            <a:r>
              <a:rPr lang="en-US" sz="1200" dirty="0" smtClean="0"/>
              <a:t>Scholar: Investigate emerging technologies. Stay ahead of the institution.</a:t>
            </a:r>
          </a:p>
          <a:p>
            <a:r>
              <a:rPr lang="en-US" sz="1200" dirty="0" smtClean="0"/>
              <a:t>Counselor: Champion and recommend innovations.</a:t>
            </a:r>
          </a:p>
          <a:p>
            <a:r>
              <a:rPr lang="en-US" sz="1200" dirty="0" smtClean="0"/>
              <a:t>Conductor: Coordinate and leverage emerging technology activities that are happening elsewhere.</a:t>
            </a:r>
          </a:p>
          <a:p>
            <a:r>
              <a:rPr lang="en-US" sz="1200" dirty="0" smtClean="0"/>
              <a:t>Pollinator: Encourage and mentor innovation happening elsewhere.</a:t>
            </a:r>
          </a:p>
          <a:p>
            <a:endParaRPr lang="en-US" dirty="0" smtClean="0"/>
          </a:p>
          <a:p>
            <a:r>
              <a:rPr lang="en-US" dirty="0" smtClean="0"/>
              <a:t>Source: Gartner. </a:t>
            </a:r>
            <a:r>
              <a:rPr lang="en-US" b="1" dirty="0" smtClean="0"/>
              <a:t>Six Styles of Technology Innovation Groups</a:t>
            </a:r>
          </a:p>
          <a:p>
            <a:r>
              <a:rPr lang="en-US" b="1" dirty="0" smtClean="0"/>
              <a:t>Published: 23 April 2012</a:t>
            </a:r>
            <a:r>
              <a:rPr lang="en-US" dirty="0" smtClean="0"/>
              <a:t> ID:G00230292</a:t>
            </a:r>
          </a:p>
          <a:p>
            <a:r>
              <a:rPr lang="en-US" b="1" dirty="0" smtClean="0"/>
              <a:t>Analyst(s):</a:t>
            </a:r>
            <a:r>
              <a:rPr lang="en-US" dirty="0" smtClean="0"/>
              <a:t> </a:t>
            </a:r>
            <a:r>
              <a:rPr lang="en-US" dirty="0" smtClean="0">
                <a:hlinkClick r:id="rId3"/>
              </a:rPr>
              <a:t>Jackie Fenn</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21</a:t>
            </a:fld>
            <a:endParaRPr lang="en-US"/>
          </a:p>
        </p:txBody>
      </p:sp>
    </p:spTree>
    <p:extLst>
      <p:ext uri="{BB962C8B-B14F-4D97-AF65-F5344CB8AC3E}">
        <p14:creationId xmlns:p14="http://schemas.microsoft.com/office/powerpoint/2010/main" val="1862140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charset="0"/>
              </a:rPr>
              <a:t>It’s very important that IT funding is not viewed as unrelated to decision-making about other academic and operational funding. Information technology serves the mission of the institution; strategic decisions about funding can be made only when the relationship between technology and that mission is clear. The IT organization needs to engage its institutional colleagues in the processes of setting funding priorities and building their ownership in the decisions. As IT resources are becoming more decentralized—putting resources where they are needed—the IT funding big picture becomes more difficult to see clearly.</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22</a:t>
            </a:fld>
            <a:endParaRPr lang="en-US"/>
          </a:p>
        </p:txBody>
      </p:sp>
    </p:spTree>
    <p:extLst>
      <p:ext uri="{BB962C8B-B14F-4D97-AF65-F5344CB8AC3E}">
        <p14:creationId xmlns:p14="http://schemas.microsoft.com/office/powerpoint/2010/main" val="163145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How can IT leaders verify they are doing the very best with available IT resources?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IT leaders create an institution-wide view of IT funding and expenditures? What relationships and partnerships will they need to cultivate? What business processes might need to be changed?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IT leaders interweave an IT funding component into broader, institutional initiatives to ensure IT is appropriately funded to deliver what is needed?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24</a:t>
            </a:fld>
            <a:endParaRPr lang="en-US"/>
          </a:p>
        </p:txBody>
      </p:sp>
    </p:spTree>
    <p:extLst>
      <p:ext uri="{BB962C8B-B14F-4D97-AF65-F5344CB8AC3E}">
        <p14:creationId xmlns:p14="http://schemas.microsoft.com/office/powerpoint/2010/main" val="401334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25</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a:t>
            </a:fld>
            <a:endParaRPr lang="en-US"/>
          </a:p>
        </p:txBody>
      </p:sp>
    </p:spTree>
    <p:extLst>
      <p:ext uri="{BB962C8B-B14F-4D97-AF65-F5344CB8AC3E}">
        <p14:creationId xmlns:p14="http://schemas.microsoft.com/office/powerpoint/2010/main" val="3648150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cs typeface="+mn-cs"/>
              </a:rPr>
              <a:t>From 2010 data, we see roughly the same model as the 2011 data. The spending per student FTE is not different across Carnegie classes, but is estimated at more like 356$ per FTE. The margin of error on that estimate is 226$, so not altogether too different from the 2011 estimate of 630$.The research expenditures (captured as percent of institutional expenditures) were *</a:t>
            </a:r>
            <a:r>
              <a:rPr lang="en-US" b="1" dirty="0">
                <a:ea typeface="+mn-ea"/>
                <a:cs typeface="+mn-cs"/>
              </a:rPr>
              <a:t>not</a:t>
            </a:r>
            <a:r>
              <a:rPr lang="en-US" dirty="0">
                <a:ea typeface="+mn-ea"/>
                <a:cs typeface="+mn-cs"/>
              </a:rPr>
              <a:t>* significant in the 2010 data after accounting for Carnegie class.  </a:t>
            </a:r>
          </a:p>
          <a:p>
            <a:r>
              <a:rPr lang="en-US" dirty="0">
                <a:ea typeface="+mn-ea"/>
                <a:cs typeface="+mn-cs"/>
              </a:rPr>
              <a:t> </a:t>
            </a:r>
          </a:p>
          <a:p>
            <a:r>
              <a:rPr lang="en-US" dirty="0">
                <a:ea typeface="+mn-ea"/>
                <a:cs typeface="+mn-cs"/>
              </a:rPr>
              <a:t>What’s consistent here is that the central IT spending per student FTE does not vary by Carnegie class after accounting for employee FTE and research expenditures (whether or not they’re significant).  Same caveat applies as before about not incorporating information about distributed IT spending.</a:t>
            </a:r>
          </a:p>
          <a:p>
            <a:endParaRPr lang="en-US" dirty="0">
              <a:ea typeface="+mn-ea"/>
              <a:cs typeface="+mn-cs"/>
            </a:endParaRPr>
          </a:p>
          <a:p>
            <a:endParaRPr lang="en-US" dirty="0">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26</a:t>
            </a:fld>
            <a:endParaRPr lang="en-US"/>
          </a:p>
        </p:txBody>
      </p:sp>
    </p:spTree>
    <p:extLst>
      <p:ext uri="{BB962C8B-B14F-4D97-AF65-F5344CB8AC3E}">
        <p14:creationId xmlns:p14="http://schemas.microsoft.com/office/powerpoint/2010/main" val="774131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cs typeface="+mn-cs"/>
              </a:rPr>
              <a:t>From 2010 data, we see roughly the same model as the 2011 data. The spending per student FTE is not different across Carnegie classes, but is estimated at more like 356$ per FTE. The margin of error on that estimate is 226$, so not altogether too different from the 2011 estimate of 630$.The research expenditures (captured as percent of institutional expenditures) were *</a:t>
            </a:r>
            <a:r>
              <a:rPr lang="en-US" b="1" dirty="0">
                <a:ea typeface="+mn-ea"/>
                <a:cs typeface="+mn-cs"/>
              </a:rPr>
              <a:t>not</a:t>
            </a:r>
            <a:r>
              <a:rPr lang="en-US" dirty="0">
                <a:ea typeface="+mn-ea"/>
                <a:cs typeface="+mn-cs"/>
              </a:rPr>
              <a:t>* significant in the 2010 data after accounting for Carnegie class.  </a:t>
            </a:r>
          </a:p>
          <a:p>
            <a:r>
              <a:rPr lang="en-US" dirty="0">
                <a:ea typeface="+mn-ea"/>
                <a:cs typeface="+mn-cs"/>
              </a:rPr>
              <a:t> </a:t>
            </a:r>
          </a:p>
          <a:p>
            <a:r>
              <a:rPr lang="en-US" dirty="0">
                <a:ea typeface="+mn-ea"/>
                <a:cs typeface="+mn-cs"/>
              </a:rPr>
              <a:t>What’s consistent here is that the central IT spending per student FTE does not vary by Carnegie class after accounting for employee FTE and research expenditures (whether or not they’re significant).  Same caveat applies as before about not incorporating information about distributed IT spending.</a:t>
            </a:r>
          </a:p>
          <a:p>
            <a:endParaRPr lang="en-US" dirty="0">
              <a:ea typeface="+mn-ea"/>
              <a:cs typeface="+mn-cs"/>
            </a:endParaRPr>
          </a:p>
          <a:p>
            <a:endParaRPr lang="en-US" dirty="0">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27</a:t>
            </a:fld>
            <a:endParaRPr lang="en-US"/>
          </a:p>
        </p:txBody>
      </p:sp>
    </p:spTree>
    <p:extLst>
      <p:ext uri="{BB962C8B-B14F-4D97-AF65-F5344CB8AC3E}">
        <p14:creationId xmlns:p14="http://schemas.microsoft.com/office/powerpoint/2010/main" val="774131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cs typeface="+mn-cs"/>
              </a:rPr>
              <a:t>The story is that the slope of the line shows spending per total FTE. The slope is essentially the same for AAs and everyone except BA LA and DR Private. </a:t>
            </a:r>
          </a:p>
          <a:p>
            <a:endParaRPr lang="en-US" dirty="0">
              <a:ea typeface="+mn-ea"/>
              <a:cs typeface="+mn-cs"/>
            </a:endParaRPr>
          </a:p>
          <a:p>
            <a:pPr defTabSz="888980" eaLnBrk="1" fontAlgn="auto" hangingPunct="1">
              <a:spcBef>
                <a:spcPts val="0"/>
              </a:spcBef>
              <a:spcAft>
                <a:spcPts val="0"/>
              </a:spcAft>
              <a:defRPr/>
            </a:pPr>
            <a:r>
              <a:rPr lang="en-US" dirty="0">
                <a:ea typeface="+mn-ea"/>
                <a:cs typeface="+mn-cs"/>
              </a:rPr>
              <a:t>***This is naïve because it assumes that IT spending is primarily driven by number of students only AND that if you had 0 students, you’d have 0 costs. In other words, it doesn’t include any estimate of fixed costs. However, it seems to be a pretty tried and true metric.</a:t>
            </a:r>
          </a:p>
          <a:p>
            <a:r>
              <a:rPr lang="en-US" dirty="0">
                <a:ea typeface="+mn-ea"/>
                <a:cs typeface="+mn-cs"/>
              </a:rPr>
              <a:t>But if we instead include an estimate of fixed costs, model on total FTE (</a:t>
            </a:r>
            <a:r>
              <a:rPr lang="en-US" dirty="0" err="1">
                <a:ea typeface="+mn-ea"/>
                <a:cs typeface="+mn-cs"/>
              </a:rPr>
              <a:t>student+employee</a:t>
            </a:r>
            <a:r>
              <a:rPr lang="en-US" dirty="0">
                <a:ea typeface="+mn-ea"/>
                <a:cs typeface="+mn-cs"/>
              </a:rPr>
              <a:t>), I get a pretty stable estimate that makes sense to me.  </a:t>
            </a:r>
          </a:p>
          <a:p>
            <a:endParaRPr lang="en-US" dirty="0">
              <a:ea typeface="+mn-ea"/>
              <a:cs typeface="+mn-cs"/>
            </a:endParaRPr>
          </a:p>
          <a:p>
            <a:r>
              <a:rPr lang="en-US" dirty="0">
                <a:ea typeface="+mn-ea"/>
                <a:cs typeface="+mn-cs"/>
              </a:rPr>
              <a:t>The fixed costs vary from year to year and by Carnegie class, but the spending per total FTE is about $645 for all schools EXCEPT DRs ($1168) and BA LAs ($1347). This estimate is stable from 2009, 2010 and 2011. (no </a:t>
            </a:r>
            <a:r>
              <a:rPr lang="en-US" dirty="0" err="1">
                <a:ea typeface="+mn-ea"/>
                <a:cs typeface="+mn-cs"/>
              </a:rPr>
              <a:t>signif</a:t>
            </a:r>
            <a:r>
              <a:rPr lang="en-US" dirty="0">
                <a:ea typeface="+mn-ea"/>
                <a:cs typeface="+mn-cs"/>
              </a:rPr>
              <a:t> interaction with year). </a:t>
            </a:r>
          </a:p>
          <a:p>
            <a:r>
              <a:rPr lang="en-US" dirty="0">
                <a:ea typeface="+mn-ea"/>
                <a:cs typeface="+mn-cs"/>
              </a:rPr>
              <a:t>Remember also that this spending does not take in to account distributed IT spending. </a:t>
            </a:r>
          </a:p>
          <a:p>
            <a:endParaRPr lang="en-US" dirty="0">
              <a:ea typeface="+mn-ea"/>
              <a:cs typeface="+mn-cs"/>
            </a:endParaRPr>
          </a:p>
          <a:p>
            <a:r>
              <a:rPr lang="en-US" dirty="0">
                <a:ea typeface="+mn-ea"/>
                <a:cs typeface="+mn-cs"/>
              </a:rPr>
              <a:t>There are difference in fixed costs across the Carnegie classes, particularly by pub/private.</a:t>
            </a:r>
          </a:p>
          <a:p>
            <a:endParaRPr lang="en-US" dirty="0">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28</a:t>
            </a:fld>
            <a:endParaRPr lang="en-US"/>
          </a:p>
        </p:txBody>
      </p:sp>
    </p:spTree>
    <p:extLst>
      <p:ext uri="{BB962C8B-B14F-4D97-AF65-F5344CB8AC3E}">
        <p14:creationId xmlns:p14="http://schemas.microsoft.com/office/powerpoint/2010/main" val="774131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charset="0"/>
              </a:rPr>
              <a:t>Institutions are under continued pressure from accreditors and public funding sources to demonstrate that student outcomes are improving and that institutions are being run efficiently. Students and parents are beginning to clamor for more direct and “real-time” feedback by gaining access to the data that institutions collect about student performance. Sophisticated analytical tools provide a means to draw meaningful conclusions. New interactive data-visualization tools can bring complex data to life and make evidence easily and readily accessible to executives, managers, and the public. Analytics have been a vital and valuable tool in many student success projects such as Achieving the Dream, Completion by Design, Course Signals, and Next Generation Learning Challenges (NGLC). Beyond higher education, research is showing that organizations using analytics are more efficient and effective.</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29</a:t>
            </a:fld>
            <a:endParaRPr lang="en-US"/>
          </a:p>
        </p:txBody>
      </p:sp>
    </p:spTree>
    <p:extLst>
      <p:ext uri="{BB962C8B-B14F-4D97-AF65-F5344CB8AC3E}">
        <p14:creationId xmlns:p14="http://schemas.microsoft.com/office/powerpoint/2010/main" val="1664254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strategic problems or issues can analytics help the institution address and what will be the institution’s initial focus?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existing analytics capabilities and requirements for data, infrastructure, governance, and staffing?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role of the IT organization?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cultural issues around buy-in and adoption of analytics? How does analytics relate to accountability? </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31</a:t>
            </a:fld>
            <a:endParaRPr lang="en-US"/>
          </a:p>
        </p:txBody>
      </p:sp>
    </p:spTree>
    <p:extLst>
      <p:ext uri="{BB962C8B-B14F-4D97-AF65-F5344CB8AC3E}">
        <p14:creationId xmlns:p14="http://schemas.microsoft.com/office/powerpoint/2010/main" val="1018580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Analytics activities are occurring throughout institutions, but student and financial areas are the most active</a:t>
            </a:r>
          </a:p>
          <a:p>
            <a:endParaRPr lang="en-US" dirty="0" smtClean="0"/>
          </a:p>
          <a:p>
            <a:r>
              <a:rPr lang="en-US" dirty="0" smtClean="0"/>
              <a:t>Least optimism that analytics can be used to lower HE costs…but promise is seen in optimizing resource usage</a:t>
            </a:r>
          </a:p>
          <a:p>
            <a:endParaRPr lang="en-US" dirty="0" smtClean="0"/>
          </a:p>
          <a:p>
            <a:r>
              <a:rPr lang="en-US" dirty="0" smtClean="0"/>
              <a:t>The big challenge: How can higher education afford analytics? </a:t>
            </a:r>
            <a:r>
              <a:rPr lang="en-US" i="1" dirty="0" smtClean="0"/>
              <a:t>(Hint: Think investment)</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34</a:t>
            </a:fld>
            <a:endParaRPr lang="en-US"/>
          </a:p>
        </p:txBody>
      </p:sp>
    </p:spTree>
    <p:extLst>
      <p:ext uri="{BB962C8B-B14F-4D97-AF65-F5344CB8AC3E}">
        <p14:creationId xmlns:p14="http://schemas.microsoft.com/office/powerpoint/2010/main" val="307197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charset="0"/>
              </a:rPr>
              <a:t>At many institutions, information technology isn’t sufficiently integrated into the senior leadership structure to enable the institution to fully embrace and benefit from technology’s strategic advantages. As soon as some people talk about technology, they put it in a box, viewing IT as only an enabling function or a utility and not recognizing its broader potential to operationalize institutional strategy and transformative change.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35</a:t>
            </a:fld>
            <a:endParaRPr lang="en-US"/>
          </a:p>
        </p:txBody>
      </p:sp>
    </p:spTree>
    <p:extLst>
      <p:ext uri="{BB962C8B-B14F-4D97-AF65-F5344CB8AC3E}">
        <p14:creationId xmlns:p14="http://schemas.microsoft.com/office/powerpoint/2010/main" val="2039692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Do the goals of the IT organization align with the institution’s strategic goals?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CIOs transform sidebar discussions about “technology” into a discussion about the tools, capabilities, and services the institution needs to be successful?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 IT leaders possess the communications, strategic thinking, and negotiation skills to interact effectively with executive leadership?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Does the entire IT organization understand the nature of the many “businesses” at the institution well enough?</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37</a:t>
            </a:fld>
            <a:endParaRPr lang="en-US"/>
          </a:p>
        </p:txBody>
      </p:sp>
    </p:spTree>
    <p:extLst>
      <p:ext uri="{BB962C8B-B14F-4D97-AF65-F5344CB8AC3E}">
        <p14:creationId xmlns:p14="http://schemas.microsoft.com/office/powerpoint/2010/main" val="562043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Themes: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The future will not be as busy as the present</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Move from tactics and technology to strategy</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Multidimensional nature of the IT leadership role</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Emergent role of innovation</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38</a:t>
            </a:fld>
            <a:endParaRPr lang="en-US"/>
          </a:p>
        </p:txBody>
      </p:sp>
    </p:spTree>
    <p:extLst>
      <p:ext uri="{BB962C8B-B14F-4D97-AF65-F5344CB8AC3E}">
        <p14:creationId xmlns:p14="http://schemas.microsoft.com/office/powerpoint/2010/main" val="567465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Today, using information technology to improve operational efficiency is no longer just desirable; it has become an imperative due to the ever-shrinking resources brought about by the current economic downturn. Most institutions have many of the required technologies (e.g., workflow, electronic forms, and digital signing) in place, but not everyone has broadly restructured business processes to take advantage of the new technologies.</a:t>
            </a:r>
          </a:p>
          <a:p>
            <a:r>
              <a:rPr lang="en-US" sz="1200" kern="1200" dirty="0" smtClean="0">
                <a:solidFill>
                  <a:schemeClr val="tx1"/>
                </a:solidFill>
                <a:effectLst/>
                <a:latin typeface="+mn-lt"/>
                <a:ea typeface="ＭＳ Ｐゴシック" pitchFamily="-111" charset="-128"/>
                <a:cs typeface="ＭＳ Ｐゴシック" charset="0"/>
              </a:rPr>
              <a:t>That’s easier said than done. Electronic workflow can’t realize its full potential when implemented piecemeal and opportunistically</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39</a:t>
            </a:fld>
            <a:endParaRPr lang="en-US"/>
          </a:p>
        </p:txBody>
      </p:sp>
    </p:spTree>
    <p:extLst>
      <p:ext uri="{BB962C8B-B14F-4D97-AF65-F5344CB8AC3E}">
        <p14:creationId xmlns:p14="http://schemas.microsoft.com/office/powerpoint/2010/main" val="258230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ＭＳ Ｐゴシック" pitchFamily="-111" charset="-128"/>
                <a:cs typeface="ＭＳ Ｐゴシック" charset="0"/>
              </a:rPr>
              <a:t>The EDUCAUSE annual publication of top IT issues has long resonated as a yearly snapshot of the most pressing issues for IT leaders in higher education. In 2000, EDUCAUSE changed the method by which the issues were selected and ranked, instituting a member survey. For twelve years, members were asked to select the five most-important IT issues out of a selection of about thirty in each of four areas: (1) issues that are critical for strategic success; (2) issues that are expected to increase in significance; (3) issues that demand the greatest amount of the campus IT leader’s time; and (4) issues that require the largest expenditures of human and fiscal resources.</a:t>
            </a:r>
          </a:p>
          <a:p>
            <a:endParaRPr lang="en-US" sz="1200" kern="1200" dirty="0" smtClean="0">
              <a:solidFill>
                <a:schemeClr val="tx1"/>
              </a:solidFill>
              <a:effectLst/>
              <a:latin typeface="+mn-lt"/>
              <a:ea typeface="ＭＳ Ｐゴシック" pitchFamily="-111" charset="-128"/>
              <a:cs typeface="ＭＳ Ｐゴシック" charset="0"/>
            </a:endParaRPr>
          </a:p>
          <a:p>
            <a:r>
              <a:rPr lang="en-US" sz="1200" kern="1200" dirty="0" smtClean="0">
                <a:solidFill>
                  <a:schemeClr val="tx1"/>
                </a:solidFill>
                <a:effectLst/>
                <a:latin typeface="+mn-lt"/>
                <a:ea typeface="ＭＳ Ｐゴシック" pitchFamily="-111" charset="-128"/>
                <a:cs typeface="ＭＳ Ｐゴシック" charset="0"/>
              </a:rPr>
              <a:t>To echo the 2000 article that inaugurated the new survey methodology, this year we “put a new spin on this tradition”—in response to perceptions that the top issues were at risk of becoming a stale recycling of the same fifteen or so issues (many of the thirty choices never made the cut). In 2011, EDUCAUSE appointed a research panel of IT leaders from nineteen representative member institutions to both identify and prioritize the top IT issues facing their institutions. In two focus group sessions in September and October 2011, the panel members were asked the question: “What is the single-biggest IT-related issue currently facing your institution?” In an online survey in December 2011, panel members were asked to select the top IT issues for 2012 from the results of those focus groups and were invited to provide additional suggestions. Finally, the IT Issues Panel met in January 2012 to review the survey results and write-ins before voting on the final set of issues.</a:t>
            </a:r>
          </a:p>
          <a:p>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The EDUCAUSE IT Issues Panel (</a:t>
            </a:r>
            <a:r>
              <a:rPr lang="en-US" sz="1200" u="sng" kern="1200" dirty="0" smtClean="0">
                <a:solidFill>
                  <a:schemeClr val="tx1"/>
                </a:solidFill>
                <a:effectLst/>
                <a:latin typeface="+mn-lt"/>
                <a:ea typeface="ＭＳ Ｐゴシック" pitchFamily="-111" charset="-128"/>
                <a:cs typeface="ＭＳ Ｐゴシック" charset="0"/>
                <a:hlinkClick r:id="rId3"/>
              </a:rPr>
              <a:t>http://www.educause.edu/ITIssues</a:t>
            </a:r>
            <a:r>
              <a:rPr lang="en-US" sz="1200" kern="1200" dirty="0" smtClean="0">
                <a:solidFill>
                  <a:schemeClr val="tx1"/>
                </a:solidFill>
                <a:effectLst/>
                <a:latin typeface="+mn-lt"/>
                <a:ea typeface="ＭＳ Ｐゴシック" pitchFamily="-111" charset="-128"/>
                <a:cs typeface="ＭＳ Ｐゴシック" charset="0"/>
              </a:rPr>
              <a:t>) includes individuals from EDUCAUSE member institutions to provide quick feedback to EDUCAUSE on current issues, problems, and proposals across higher education information technology. Panel members, who are recruited from a randomly drawn and statistically valid sample to represent the EDUCAUSE membership, serve for one year, with staggered terms. Panel members meet quarterly for 90 minutes via webinar or in person. The meetings, facilitated by EDUCAUSE Vice President Susan Grajek, are designed to stimulate an ongoing dialogue to flesh out and refine an array of open-ended technology questions about the IT organization, the institution, and cross-institution boundaries. The members discuss, refine, and vote on the most relevant underlying issues or options. Grajek explains: “There is a richness behind the process that is a little different from giving people a list of topics to vote on. We introduce open-ended questions and let the members bat ideas back and forth. Sometimes there is debate, and then it transitions to refining and defining the issue and what it really means. As facilitators, we summarize what we heard and reflect it back to the panel members. We often get it right, but sometimes we don’t: panel members correct us until we arrive at a final list of issues for the panel to vote on. Our process enables the panel to move from a very open-ended question to a set of bulleted answers, adding some depth in quite a short period of time.”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a:t>
            </a:fld>
            <a:endParaRPr lang="en-US"/>
          </a:p>
        </p:txBody>
      </p:sp>
    </p:spTree>
    <p:extLst>
      <p:ext uri="{BB962C8B-B14F-4D97-AF65-F5344CB8AC3E}">
        <p14:creationId xmlns:p14="http://schemas.microsoft.com/office/powerpoint/2010/main" val="589561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business processes could most benefit from greater operational efficiencies using IT?</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Does the IT organization have strong-enough institutional partners and partnerships to define new processes and to champion and implement change?</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needed technology pieces (e.g., workflow, electronic forms, and digital signing) are in place now?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institutional strategies, policies, and governance models to map out and redefine business processes?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41</a:t>
            </a:fld>
            <a:endParaRPr lang="en-US"/>
          </a:p>
        </p:txBody>
      </p:sp>
    </p:spTree>
    <p:extLst>
      <p:ext uri="{BB962C8B-B14F-4D97-AF65-F5344CB8AC3E}">
        <p14:creationId xmlns:p14="http://schemas.microsoft.com/office/powerpoint/2010/main" val="2158812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charset="0"/>
              </a:rPr>
              <a:t>Colleges and universities need to develop a coherent strategy about sourcing services in the cloud. A successful strategy has to cover architecture, business models and requirements, procurement and contract management, contingency planning, security, privacy, and compliance. For services that remain available in an on-premise model, campus IT organizations will need to continually demonstrate the value of that model in the face of cloud offerings. For new, cloud-only offerings, the institution will need to establish a strategy for evaluation, selection, risk assessment, and vendor management. It will also need to establish a strategy around data-integration tasks that may have to be undertaken by the campus IT organization.</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43</a:t>
            </a:fld>
            <a:endParaRPr lang="en-US"/>
          </a:p>
        </p:txBody>
      </p:sp>
    </p:spTree>
    <p:extLst>
      <p:ext uri="{BB962C8B-B14F-4D97-AF65-F5344CB8AC3E}">
        <p14:creationId xmlns:p14="http://schemas.microsoft.com/office/powerpoint/2010/main" val="4244050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How will the cloud service add value to the institution?</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cost, security, support, and staffing implications?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to secure end-users’ buy-in and adoption?</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Has the ROI estimate adequately accounted for the financial, political, and organizational costs?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vendor selection criteria?</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45</a:t>
            </a:fld>
            <a:endParaRPr lang="en-US"/>
          </a:p>
        </p:txBody>
      </p:sp>
    </p:spTree>
    <p:extLst>
      <p:ext uri="{BB962C8B-B14F-4D97-AF65-F5344CB8AC3E}">
        <p14:creationId xmlns:p14="http://schemas.microsoft.com/office/powerpoint/2010/main" val="1255990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Gartner</a:t>
            </a:r>
          </a:p>
          <a:p>
            <a:r>
              <a:rPr lang="en-US" b="1" dirty="0" smtClean="0">
                <a:effectLst/>
              </a:rPr>
              <a:t>Hype</a:t>
            </a:r>
            <a:r>
              <a:rPr lang="en-US" b="1" dirty="0" smtClean="0"/>
              <a:t> </a:t>
            </a:r>
            <a:r>
              <a:rPr lang="en-US" b="1" dirty="0" smtClean="0">
                <a:effectLst/>
              </a:rPr>
              <a:t>Cycle</a:t>
            </a:r>
            <a:r>
              <a:rPr lang="en-US" b="1" dirty="0" smtClean="0"/>
              <a:t> for </a:t>
            </a:r>
            <a:r>
              <a:rPr lang="en-US" b="1" dirty="0" smtClean="0">
                <a:effectLst/>
              </a:rPr>
              <a:t>Cloud</a:t>
            </a:r>
            <a:r>
              <a:rPr lang="en-US" b="1" dirty="0" smtClean="0"/>
              <a:t> </a:t>
            </a:r>
            <a:r>
              <a:rPr lang="en-US" b="1" dirty="0" smtClean="0">
                <a:effectLst/>
              </a:rPr>
              <a:t>Computing</a:t>
            </a:r>
            <a:r>
              <a:rPr lang="en-US" b="1" dirty="0" smtClean="0"/>
              <a:t>, 2012</a:t>
            </a:r>
          </a:p>
          <a:p>
            <a:r>
              <a:rPr lang="en-US" b="1" dirty="0" smtClean="0"/>
              <a:t>Published: 1 August 2012</a:t>
            </a:r>
            <a:r>
              <a:rPr lang="en-US" dirty="0" smtClean="0"/>
              <a:t> ID:G00230930</a:t>
            </a:r>
          </a:p>
          <a:p>
            <a:r>
              <a:rPr lang="en-US" b="1" dirty="0" smtClean="0"/>
              <a:t>Analyst(s):</a:t>
            </a:r>
            <a:r>
              <a:rPr lang="en-US" dirty="0" smtClean="0"/>
              <a:t> </a:t>
            </a:r>
            <a:r>
              <a:rPr lang="en-US" dirty="0" smtClean="0">
                <a:hlinkClick r:id="rId3"/>
              </a:rPr>
              <a:t>David Mitchell Smith</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46</a:t>
            </a:fld>
            <a:endParaRPr lang="en-US"/>
          </a:p>
        </p:txBody>
      </p:sp>
    </p:spTree>
    <p:extLst>
      <p:ext uri="{BB962C8B-B14F-4D97-AF65-F5344CB8AC3E}">
        <p14:creationId xmlns:p14="http://schemas.microsoft.com/office/powerpoint/2010/main" val="362672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charset="0"/>
              </a:rPr>
              <a:t>While the technology landscape has never been more personal or easy to use, it is simultaneously increasingly complex to manage and support. Faculty, staff, and students no longer need the IT organization as an intermediary in their adoption and application of the most commonly used technologies. They arrive with mature personal computing environments that they have self-configured to meet their specific needs, preferences, and styles of work and recreation. Any college or university that maintains hard-and-fast rules about which devices and communication tools must (or may not) be used risks being irrelevant. Yet the institution’s data and intellectual property must be safeguarded, no matter where it is stored, transmitted, or accessed. Even the most strategic and flexible IT organization may, at times, need to be reactive. Institutions need to learn to adapt to and leverage personal computing environments, not proscribe them.</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47</a:t>
            </a:fld>
            <a:endParaRPr lang="en-US"/>
          </a:p>
        </p:txBody>
      </p:sp>
    </p:spTree>
    <p:extLst>
      <p:ext uri="{BB962C8B-B14F-4D97-AF65-F5344CB8AC3E}">
        <p14:creationId xmlns:p14="http://schemas.microsoft.com/office/powerpoint/2010/main" val="3032970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devices, operating systems, applications, and services fall under this umbrella?</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infrastructure implications, such as bandwidth and connectivity?</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does BYOD affect the IT organization’s support strategy?</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security implications?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49</a:t>
            </a:fld>
            <a:endParaRPr lang="en-US"/>
          </a:p>
        </p:txBody>
      </p:sp>
    </p:spTree>
    <p:extLst>
      <p:ext uri="{BB962C8B-B14F-4D97-AF65-F5344CB8AC3E}">
        <p14:creationId xmlns:p14="http://schemas.microsoft.com/office/powerpoint/2010/main" val="1049701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Source: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Building a Flexible BYOD Program</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To succeed at BYOD, organizations must have the flexibility to respond quickly as technologies evolve.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MITCH DAVIS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posted August 13, 2012  |  Appears in the Summer 2012 issue of </a:t>
            </a:r>
            <a:r>
              <a:rPr lang="en-US" dirty="0" err="1" smtClean="0"/>
              <a:t>EdTech</a:t>
            </a:r>
            <a:r>
              <a:rPr lang="en-US" dirty="0" smtClean="0"/>
              <a:t> Magazine.</a:t>
            </a:r>
          </a:p>
          <a:p>
            <a:endParaRPr lang="en-US" dirty="0" smtClean="0"/>
          </a:p>
          <a:p>
            <a:r>
              <a:rPr lang="en-US" dirty="0" smtClean="0"/>
              <a:t>Know what's important to your users. A BYOD program can succeed only if users are happy, so find out what they want. In doing outreach with students, we found that printing from a tablet was at the top of the list. We then moved printers to spaces where students congregate. Now that we've put printers in more convenient locations, there's less need for students to run back to their dorms or apartments to print.</a:t>
            </a:r>
          </a:p>
          <a:p>
            <a:endParaRPr lang="en-US" dirty="0" smtClean="0"/>
          </a:p>
          <a:p>
            <a:r>
              <a:rPr lang="en-US" dirty="0" smtClean="0"/>
              <a:t>Support as many devices as possible. What's unique about mobility today is that everyone has access to a device, and they all want to join the conversation and share information. Don't stand in the way by restricting people to specific devices. Be there to educate, support and deliver service. Also be prepared to support all the main platforms, and deliver exceptional service to the ones that work best. Today, we have people across the IT organization doing research on the many different flavors of mobile devices.</a:t>
            </a:r>
          </a:p>
          <a:p>
            <a:endParaRPr lang="en-US" dirty="0" smtClean="0"/>
          </a:p>
          <a:p>
            <a:r>
              <a:rPr lang="en-US" dirty="0" smtClean="0"/>
              <a:t>Make the technology available to everyone. For a BYOD program to evolve, your stakeholders on campus need access to mobility tools, and not everyone can afford to buy them. That's why we offer free access to equipment through a loaner pool. In the past, users could obtain technology only through their department. Now, everyone has access to every type of mobile device, from tablets and MP3 players to projectors and portable video equipment. Having a loaner program also gives people an opportunity to try new technology before they buy it.</a:t>
            </a:r>
          </a:p>
          <a:p>
            <a:endParaRPr lang="en-US" dirty="0" smtClean="0"/>
          </a:p>
          <a:p>
            <a:r>
              <a:rPr lang="en-US" dirty="0" smtClean="0"/>
              <a:t>Be proactive, not reactive, when building a robust network. Start by creating a specific plan for delivering adequate wired and wireless bandwidth, including adding switches and access points where necessary. Effective BYOD requires a highly available network that never goes down. With the proper infrastructure and a financial model for funding upgrades in place, it's easier to more flexibly support new technologies as they evolve.</a:t>
            </a:r>
          </a:p>
          <a:p>
            <a:endParaRPr lang="en-US" dirty="0" smtClean="0"/>
          </a:p>
          <a:p>
            <a:r>
              <a:rPr lang="en-US" dirty="0" smtClean="0"/>
              <a:t>For example, the need for high-performance computing in classes has greatly expanded over the past three to five years. Students and faculty from the sociology, history and geology departments are now asking for access to major systems that store massive amounts of data — and they want access to that information on all of their devices. The IT staff must build a network that's robust and flexible enough so that when technology changes and users are ready to deploy new devices, the network is ready for them.</a:t>
            </a:r>
          </a:p>
          <a:p>
            <a:endParaRPr lang="en-US" dirty="0" smtClean="0"/>
          </a:p>
          <a:p>
            <a:r>
              <a:rPr lang="en-US" dirty="0" smtClean="0"/>
              <a:t>Keep IT staff engaged and well trained. Create a culture in which continuous learning among IT staff is encouraged and properly funded. It costs time and money to send people to classes, but without the proper training, the IT department will continue to implement old solutions, resist change and be unprepared for a fast-approaching future. The organizational disruption and technology failure that results will hinder everything, from academic research to fundraising.</a:t>
            </a:r>
          </a:p>
          <a:p>
            <a:endParaRPr lang="en-US" dirty="0" smtClean="0"/>
          </a:p>
          <a:p>
            <a:r>
              <a:rPr lang="en-US" dirty="0" smtClean="0"/>
              <a:t>Bottom-line financial managers may have a hard time understanding that IT skills and technology are a strategic advantage. The time-lost multiplier makes it easy to justify having an informed technology staff. Technology changes every three months. When the staff has limited skills, the group's ability to support innovative programs such as BYOD is diminished</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50</a:t>
            </a:fld>
            <a:endParaRPr lang="en-US"/>
          </a:p>
        </p:txBody>
      </p:sp>
    </p:spTree>
    <p:extLst>
      <p:ext uri="{BB962C8B-B14F-4D97-AF65-F5344CB8AC3E}">
        <p14:creationId xmlns:p14="http://schemas.microsoft.com/office/powerpoint/2010/main" val="3747386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Information technology is changing the way it delivers and manages technology services and the IT staff must adapt accordingly. Although the CIO’s changing role has received much attention in recent years, with the need for CIOs to acquire or enhance their strategic planning, relationship management, and communications skills, many other roles in the IT organization are also evolving in similarly disruptive ways.</a:t>
            </a:r>
          </a:p>
          <a:p>
            <a:r>
              <a:rPr lang="en-US" sz="1200" kern="1200" dirty="0" smtClean="0">
                <a:solidFill>
                  <a:schemeClr val="tx1"/>
                </a:solidFill>
                <a:effectLst/>
                <a:latin typeface="+mn-lt"/>
                <a:ea typeface="ＭＳ Ｐゴシック" pitchFamily="-111" charset="-128"/>
                <a:cs typeface="ＭＳ Ｐゴシック" charset="0"/>
              </a:rPr>
              <a:t>This “service broker” role requires negotiation, contract review, security review, and product/vendor-vetting skills—skills that many IT staff members do not possess today. Other roles related to process redesign, continuous improvement, the Information ITIL, and metrics and analytics will also require new skills. Other capabilities requiring new roles have been around longer but may still be new to some IT organizations. Examples include project management, knowledge management, and relationship management.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51</a:t>
            </a:fld>
            <a:endParaRPr lang="en-US"/>
          </a:p>
        </p:txBody>
      </p:sp>
    </p:spTree>
    <p:extLst>
      <p:ext uri="{BB962C8B-B14F-4D97-AF65-F5344CB8AC3E}">
        <p14:creationId xmlns:p14="http://schemas.microsoft.com/office/powerpoint/2010/main" val="17975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non-technical skills are required?</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 we need entirely new roles?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our professional development strategy to close these gaps?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to balance professional development with ongoing workloads?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53</a:t>
            </a:fld>
            <a:endParaRPr lang="en-US"/>
          </a:p>
        </p:txBody>
      </p:sp>
    </p:spTree>
    <p:extLst>
      <p:ext uri="{BB962C8B-B14F-4D97-AF65-F5344CB8AC3E}">
        <p14:creationId xmlns:p14="http://schemas.microsoft.com/office/powerpoint/2010/main" val="4094952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Balancing resources with priorities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The continual cost pressure of the Great Recession affecting IT with both cost reductions and increased demands for automation without governance processes to manage them effectively</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Identifying the opportunities that are the most strategic to focus on</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Portfolio and project management: selecting the “right” mix of run, grow, and transform projects </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Central IT's inability to keep up with demands for service levels and innovation, resulting in fragmented solution environments, partly delivered elsewhere on campus, partly delivered by vendors</a:t>
            </a:r>
          </a:p>
          <a:p>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Determining the role of online learning and developing a sustainable strategy for that role</a:t>
            </a:r>
          </a:p>
          <a:p>
            <a:pPr marL="17145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Supporting faculty transition including professional/instructional development, technology literacy, understanding that they can and should drive the adoption of technology (not the reverse), and faculty incentives</a:t>
            </a:r>
          </a:p>
          <a:p>
            <a:pPr marL="17145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Active learning (students engaged in the learning process)</a:t>
            </a:r>
          </a:p>
          <a:p>
            <a:pPr marL="17145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Social learning (finding ways to help students engage with one another in collaborative learning activities)</a:t>
            </a:r>
          </a:p>
          <a:p>
            <a:pPr marL="17145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Institutional and learner analytics (the feedback loop for continuous improvement)</a:t>
            </a:r>
          </a:p>
          <a:p>
            <a:endParaRPr lang="en-US" sz="1200" kern="1200" dirty="0" smtClean="0">
              <a:solidFill>
                <a:schemeClr val="tx1"/>
              </a:solidFill>
              <a:effectLst/>
              <a:latin typeface="+mn-lt"/>
              <a:ea typeface="ＭＳ Ｐゴシック" pitchFamily="-111" charset="-128"/>
              <a:cs typeface="ＭＳ Ｐゴシック" charset="0"/>
            </a:endParaRPr>
          </a:p>
          <a:p>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Helping the institution select the right sourcing and solution strategies in the context of </a:t>
            </a:r>
            <a:r>
              <a:rPr lang="en-US" sz="1200" kern="1200" dirty="0" err="1" smtClean="0">
                <a:solidFill>
                  <a:schemeClr val="tx1"/>
                </a:solidFill>
                <a:effectLst/>
                <a:latin typeface="+mn-lt"/>
                <a:ea typeface="ＭＳ Ｐゴシック" pitchFamily="-111" charset="-128"/>
                <a:cs typeface="ＭＳ Ｐゴシック" charset="0"/>
              </a:rPr>
              <a:t>consumerization</a:t>
            </a:r>
            <a:r>
              <a:rPr lang="en-US" sz="1200" kern="1200" dirty="0" smtClean="0">
                <a:solidFill>
                  <a:schemeClr val="tx1"/>
                </a:solidFill>
                <a:effectLst/>
                <a:latin typeface="+mn-lt"/>
                <a:ea typeface="ＭＳ Ｐゴシック" pitchFamily="-111" charset="-128"/>
                <a:cs typeface="ＭＳ Ｐゴシック" charset="0"/>
              </a:rPr>
              <a:t>, cloud services and </a:t>
            </a:r>
            <a:r>
              <a:rPr lang="en-US" sz="1200" kern="1200" dirty="0" err="1" smtClean="0">
                <a:solidFill>
                  <a:schemeClr val="tx1"/>
                </a:solidFill>
                <a:effectLst/>
                <a:latin typeface="+mn-lt"/>
                <a:ea typeface="ＭＳ Ｐゴシック" pitchFamily="-111" charset="-128"/>
                <a:cs typeface="ＭＳ Ｐゴシック" charset="0"/>
              </a:rPr>
              <a:t>SaaS</a:t>
            </a:r>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Demand for </a:t>
            </a:r>
            <a:r>
              <a:rPr lang="en-US" sz="1200" kern="1200" dirty="0" err="1" smtClean="0">
                <a:solidFill>
                  <a:schemeClr val="tx1"/>
                </a:solidFill>
                <a:effectLst/>
                <a:latin typeface="+mn-lt"/>
                <a:ea typeface="ＭＳ Ｐゴシック" pitchFamily="-111" charset="-128"/>
                <a:cs typeface="ＭＳ Ｐゴシック" charset="0"/>
              </a:rPr>
              <a:t>WiFi</a:t>
            </a:r>
            <a:r>
              <a:rPr lang="en-US" sz="1200" kern="1200" dirty="0" smtClean="0">
                <a:solidFill>
                  <a:schemeClr val="tx1"/>
                </a:solidFill>
                <a:effectLst/>
                <a:latin typeface="+mn-lt"/>
                <a:ea typeface="ＭＳ Ｐゴシック" pitchFamily="-111" charset="-128"/>
                <a:cs typeface="ＭＳ Ｐゴシック" charset="0"/>
              </a:rPr>
              <a:t> access for multiple devices, ease of connection, and restructure apps for mobility </a:t>
            </a:r>
          </a:p>
          <a:p>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Workforce issues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Competing for IT talent when higher education compensation is lower than market rates, but higher education jobs are just as intense as industry jobs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Maintaining positive staff morale in times of change</a:t>
            </a:r>
          </a:p>
          <a:p>
            <a:pPr marL="17145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56</a:t>
            </a:fld>
            <a:endParaRPr lang="en-US"/>
          </a:p>
        </p:txBody>
      </p:sp>
    </p:spTree>
    <p:extLst>
      <p:ext uri="{BB962C8B-B14F-4D97-AF65-F5344CB8AC3E}">
        <p14:creationId xmlns:p14="http://schemas.microsoft.com/office/powerpoint/2010/main" val="259021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Establishing an IT governance process is possibly the single most-effective step toward effective IT leadership because it will provide a framework for defining decision rights around IT priorities and resource allocation. </a:t>
            </a:r>
          </a:p>
          <a:p>
            <a:r>
              <a:rPr lang="en-US" sz="1200" kern="1200" dirty="0" smtClean="0">
                <a:solidFill>
                  <a:schemeClr val="tx1"/>
                </a:solidFill>
                <a:effectLst/>
                <a:latin typeface="+mn-lt"/>
                <a:ea typeface="ＭＳ Ｐゴシック" pitchFamily="-111" charset="-128"/>
                <a:cs typeface="ＭＳ Ｐゴシック" charset="0"/>
              </a:rPr>
              <a:t>Good IT governance is especially imperative because digital technologies are embedded within nearly every operational process on college and university campuses. The expense and strategic value of technology investments, as well as the complexity of IT decisions, warrant an IT governance framework that can ensure coordinated decisions regarding the acquisition of technology devices, software, and standards. IT governance can guide coordinated purchasing, implementation, and support decisions to improve the user experience and can help execute technology standards where appropriate and customize where necessary.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a:t>
            </a:fld>
            <a:endParaRPr lang="en-US"/>
          </a:p>
        </p:txBody>
      </p:sp>
    </p:spTree>
    <p:extLst>
      <p:ext uri="{BB962C8B-B14F-4D97-AF65-F5344CB8AC3E}">
        <p14:creationId xmlns:p14="http://schemas.microsoft.com/office/powerpoint/2010/main" val="1162447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Portfolio and project management: selecting the “right” mix of run, grow, and transform projects </a:t>
            </a:r>
          </a:p>
          <a:p>
            <a:endParaRPr lang="en-US" sz="1200" kern="1200" dirty="0" smtClean="0">
              <a:solidFill>
                <a:schemeClr val="tx1"/>
              </a:solidFill>
              <a:effectLst/>
              <a:latin typeface="+mn-lt"/>
              <a:ea typeface="ＭＳ Ｐゴシック" pitchFamily="-111" charset="-128"/>
              <a:cs typeface="ＭＳ Ｐゴシック" charset="0"/>
            </a:endParaRPr>
          </a:p>
          <a:p>
            <a:r>
              <a:rPr lang="en-US" sz="1200" kern="1200" dirty="0" smtClean="0">
                <a:solidFill>
                  <a:schemeClr val="tx1"/>
                </a:solidFill>
                <a:effectLst/>
                <a:latin typeface="+mn-lt"/>
                <a:ea typeface="ＭＳ Ｐゴシック" pitchFamily="-111" charset="-128"/>
                <a:cs typeface="ＭＳ Ｐゴシック" charset="0"/>
              </a:rPr>
              <a:t>Demand for </a:t>
            </a:r>
            <a:r>
              <a:rPr lang="en-US" sz="1200" kern="1200" dirty="0" err="1" smtClean="0">
                <a:solidFill>
                  <a:schemeClr val="tx1"/>
                </a:solidFill>
                <a:effectLst/>
                <a:latin typeface="+mn-lt"/>
                <a:ea typeface="ＭＳ Ｐゴシック" pitchFamily="-111" charset="-128"/>
                <a:cs typeface="ＭＳ Ｐゴシック" charset="0"/>
              </a:rPr>
              <a:t>WiFi</a:t>
            </a:r>
            <a:r>
              <a:rPr lang="en-US" sz="1200" kern="1200" dirty="0" smtClean="0">
                <a:solidFill>
                  <a:schemeClr val="tx1"/>
                </a:solidFill>
                <a:effectLst/>
                <a:latin typeface="+mn-lt"/>
                <a:ea typeface="ＭＳ Ｐゴシック" pitchFamily="-111" charset="-128"/>
                <a:cs typeface="ＭＳ Ｐゴシック" charset="0"/>
              </a:rPr>
              <a:t> access for multiple devices, ease of connection, and restructure apps for mobility </a:t>
            </a:r>
          </a:p>
          <a:p>
            <a:endParaRPr lang="en-US" sz="1200" kern="1200" dirty="0" smtClean="0">
              <a:solidFill>
                <a:schemeClr val="tx1"/>
              </a:solidFill>
              <a:effectLst/>
              <a:latin typeface="+mn-lt"/>
              <a:ea typeface="ＭＳ Ｐゴシック" pitchFamily="-111" charset="-128"/>
              <a:cs typeface="ＭＳ Ｐゴシック" charset="0"/>
            </a:endParaRPr>
          </a:p>
          <a:p>
            <a:r>
              <a:rPr lang="en-US" sz="1200" kern="1200" dirty="0" smtClean="0">
                <a:solidFill>
                  <a:schemeClr val="tx1"/>
                </a:solidFill>
                <a:effectLst/>
                <a:latin typeface="+mn-lt"/>
                <a:ea typeface="ＭＳ Ｐゴシック" pitchFamily="-111" charset="-128"/>
                <a:cs typeface="ＭＳ Ｐゴシック" charset="0"/>
              </a:rPr>
              <a:t>Helping the institution select the right sourcing and solution strategies in the context of </a:t>
            </a:r>
            <a:r>
              <a:rPr lang="en-US" sz="1200" kern="1200" dirty="0" err="1" smtClean="0">
                <a:solidFill>
                  <a:schemeClr val="tx1"/>
                </a:solidFill>
                <a:effectLst/>
                <a:latin typeface="+mn-lt"/>
                <a:ea typeface="ＭＳ Ｐゴシック" pitchFamily="-111" charset="-128"/>
                <a:cs typeface="ＭＳ Ｐゴシック" charset="0"/>
              </a:rPr>
              <a:t>consumerization</a:t>
            </a:r>
            <a:r>
              <a:rPr lang="en-US" sz="1200" kern="1200" dirty="0" smtClean="0">
                <a:solidFill>
                  <a:schemeClr val="tx1"/>
                </a:solidFill>
                <a:effectLst/>
                <a:latin typeface="+mn-lt"/>
                <a:ea typeface="ＭＳ Ｐゴシック" pitchFamily="-111" charset="-128"/>
                <a:cs typeface="ＭＳ Ｐゴシック" charset="0"/>
              </a:rPr>
              <a:t>, cloud services and </a:t>
            </a:r>
            <a:r>
              <a:rPr lang="en-US" sz="1200" kern="1200" dirty="0" err="1" smtClean="0">
                <a:solidFill>
                  <a:schemeClr val="tx1"/>
                </a:solidFill>
                <a:effectLst/>
                <a:latin typeface="+mn-lt"/>
                <a:ea typeface="ＭＳ Ｐゴシック" pitchFamily="-111" charset="-128"/>
                <a:cs typeface="ＭＳ Ｐゴシック" charset="0"/>
              </a:rPr>
              <a:t>SaaS</a:t>
            </a:r>
            <a:r>
              <a:rPr lang="en-US" sz="1200" kern="1200" dirty="0" smtClean="0">
                <a:solidFill>
                  <a:schemeClr val="tx1"/>
                </a:solidFill>
                <a:effectLst/>
                <a:latin typeface="+mn-lt"/>
                <a:ea typeface="ＭＳ Ｐゴシック" pitchFamily="-111" charset="-128"/>
                <a:cs typeface="ＭＳ Ｐゴシック" charset="0"/>
              </a:rPr>
              <a:t> </a:t>
            </a:r>
          </a:p>
          <a:p>
            <a:endParaRPr lang="en-US" sz="1200" kern="1200" dirty="0" smtClean="0">
              <a:solidFill>
                <a:schemeClr val="tx1"/>
              </a:solidFill>
              <a:effectLst/>
              <a:latin typeface="+mn-lt"/>
              <a:ea typeface="ＭＳ Ｐゴシック" pitchFamily="-111" charset="-128"/>
              <a:cs typeface="ＭＳ Ｐゴシック" charset="0"/>
            </a:endParaRPr>
          </a:p>
          <a:p>
            <a:r>
              <a:rPr lang="en-US" sz="1200" kern="1200" dirty="0" smtClean="0">
                <a:solidFill>
                  <a:schemeClr val="tx1"/>
                </a:solidFill>
                <a:effectLst/>
                <a:latin typeface="+mn-lt"/>
                <a:ea typeface="ＭＳ Ｐゴシック" pitchFamily="-111" charset="-128"/>
                <a:cs typeface="ＭＳ Ｐゴシック" charset="0"/>
              </a:rPr>
              <a:t>Competing for IT talent when higher education compensation is lower than market rates, but higher education jobs are just as intense as </a:t>
            </a:r>
            <a:r>
              <a:rPr lang="en-US" sz="1200" kern="1200" smtClean="0">
                <a:solidFill>
                  <a:schemeClr val="tx1"/>
                </a:solidFill>
                <a:effectLst/>
                <a:latin typeface="+mn-lt"/>
                <a:ea typeface="ＭＳ Ｐゴシック" pitchFamily="-111" charset="-128"/>
                <a:cs typeface="ＭＳ Ｐゴシック" charset="0"/>
              </a:rPr>
              <a:t>industry jobs</a:t>
            </a:r>
            <a:endParaRPr lang="en-US" sz="1200" kern="1200" dirty="0" smtClean="0">
              <a:solidFill>
                <a:schemeClr val="tx1"/>
              </a:solidFill>
              <a:effectLst/>
              <a:latin typeface="+mn-lt"/>
              <a:ea typeface="ＭＳ Ｐゴシック" pitchFamily="-111"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57</a:t>
            </a:fld>
            <a:endParaRPr lang="en-US"/>
          </a:p>
        </p:txBody>
      </p:sp>
    </p:spTree>
    <p:extLst>
      <p:ext uri="{BB962C8B-B14F-4D97-AF65-F5344CB8AC3E}">
        <p14:creationId xmlns:p14="http://schemas.microsoft.com/office/powerpoint/2010/main" val="259021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Are the institution’s IT governance principles and structure widely understood?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institution’s IT governance deemed effective? If not, how can IT leaders improve it?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IT governance’s institutional realm of influence?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does the institution’s IT governance structure adapt to new circumstances and issues such as the decentralization of information technology, new technologies, outsourcing, and cloud-based services?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6</a:t>
            </a:fld>
            <a:endParaRPr lang="en-US"/>
          </a:p>
        </p:txBody>
      </p:sp>
    </p:spTree>
    <p:extLst>
      <p:ext uri="{BB962C8B-B14F-4D97-AF65-F5344CB8AC3E}">
        <p14:creationId xmlns:p14="http://schemas.microsoft.com/office/powerpoint/2010/main" val="327763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Are the institution’s IT governance principles and structure widely understood?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institution’s IT governance deemed effective? If not, how can IT leaders improve it?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IT governance’s institutional realm of influence?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does the institution’s IT governance structure adapt to new circumstances and issues such as the decentralization of information technology, new technologies, outsourcing, and cloud-based services?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7</a:t>
            </a:fld>
            <a:endParaRPr lang="en-US"/>
          </a:p>
        </p:txBody>
      </p:sp>
    </p:spTree>
    <p:extLst>
      <p:ext uri="{BB962C8B-B14F-4D97-AF65-F5344CB8AC3E}">
        <p14:creationId xmlns:p14="http://schemas.microsoft.com/office/powerpoint/2010/main" val="327763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Are the institution’s IT governance principles and structure widely understood?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institution’s IT governance deemed effective? If not, how can IT leaders improve it?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IT governance’s institutional realm of influence?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does the institution’s IT governance structure adapt to new circumstances and issues such as the decentralization of information technology, new technologies, outsourcing, and cloud-based services?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8</a:t>
            </a:fld>
            <a:endParaRPr lang="en-US"/>
          </a:p>
        </p:txBody>
      </p:sp>
    </p:spTree>
    <p:extLst>
      <p:ext uri="{BB962C8B-B14F-4D97-AF65-F5344CB8AC3E}">
        <p14:creationId xmlns:p14="http://schemas.microsoft.com/office/powerpoint/2010/main" val="327763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charset="0"/>
              </a:rPr>
              <a:t>Ensuring adequate infrastructure for researchers is challenging higher education institutions, in terms of both physical and human resources, at a pace unseen before. The amount of information being generated continues to grow at an incredible rate, in both big and small science. Network, storage, analytical, and visualization tools need to be implemented, supported, and grown at an unprecedented pace</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9</a:t>
            </a:fld>
            <a:endParaRPr lang="en-US"/>
          </a:p>
        </p:txBody>
      </p:sp>
    </p:spTree>
    <p:extLst>
      <p:ext uri="{BB962C8B-B14F-4D97-AF65-F5344CB8AC3E}">
        <p14:creationId xmlns:p14="http://schemas.microsoft.com/office/powerpoint/2010/main" val="277609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11</a:t>
            </a:fld>
            <a:endParaRPr lang="en-US"/>
          </a:p>
        </p:txBody>
      </p:sp>
    </p:spTree>
    <p:extLst>
      <p:ext uri="{BB962C8B-B14F-4D97-AF65-F5344CB8AC3E}">
        <p14:creationId xmlns:p14="http://schemas.microsoft.com/office/powerpoint/2010/main" val="117411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lide Number Placeholder 5"/>
          <p:cNvSpPr>
            <a:spLocks noGrp="1"/>
          </p:cNvSpPr>
          <p:nvPr userDrawn="1">
            <p:ph type="sldNum" sz="quarter" idx="12"/>
          </p:nvPr>
        </p:nvSpPr>
        <p:spPr/>
        <p:txBody>
          <a:bodyPr/>
          <a:lstStyle>
            <a:lvl1pPr>
              <a:defRPr/>
            </a:lvl1pPr>
          </a:lstStyle>
          <a:p>
            <a:fld id="{C6AFE62E-3406-CF49-B439-C61039C6E72C}" type="slidenum">
              <a:rPr lang="en-US"/>
              <a:pPr/>
              <a:t>‹#›</a:t>
            </a:fld>
            <a:endParaRPr lang="en-US"/>
          </a:p>
        </p:txBody>
      </p:sp>
    </p:spTree>
    <p:extLst>
      <p:ext uri="{BB962C8B-B14F-4D97-AF65-F5344CB8AC3E}">
        <p14:creationId xmlns:p14="http://schemas.microsoft.com/office/powerpoint/2010/main" val="3226518080"/>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A4827130-B718-C942-9973-081EB008A5E4}" type="datetime1">
              <a:rPr lang="en-US"/>
              <a:pPr/>
              <a:t>10/31/12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49EFD71F-645C-4249-B99E-1FEF199A31F0}" type="slidenum">
              <a:rPr lang="en-US"/>
              <a:pPr/>
              <a:t>‹#›</a:t>
            </a:fld>
            <a:endParaRPr lang="en-US"/>
          </a:p>
        </p:txBody>
      </p:sp>
    </p:spTree>
    <p:extLst>
      <p:ext uri="{BB962C8B-B14F-4D97-AF65-F5344CB8AC3E}">
        <p14:creationId xmlns:p14="http://schemas.microsoft.com/office/powerpoint/2010/main" val="2552589234"/>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B3E2D3FF-325F-9649-B248-A0CB1124E6E9}" type="datetime1">
              <a:rPr lang="en-US"/>
              <a:pPr/>
              <a:t>10/31/12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EB21E7AC-F7C3-BC4C-A95F-0777D79DFE61}" type="slidenum">
              <a:rPr lang="en-US"/>
              <a:pPr/>
              <a:t>‹#›</a:t>
            </a:fld>
            <a:endParaRPr lang="en-US"/>
          </a:p>
        </p:txBody>
      </p:sp>
    </p:spTree>
    <p:extLst>
      <p:ext uri="{BB962C8B-B14F-4D97-AF65-F5344CB8AC3E}">
        <p14:creationId xmlns:p14="http://schemas.microsoft.com/office/powerpoint/2010/main" val="279377530"/>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C49A7FDC-481B-FE46-B93E-E2E3179D8CAF}" type="slidenum">
              <a:rPr lang="en-US"/>
              <a:pPr/>
              <a:t>‹#›</a:t>
            </a:fld>
            <a:endParaRPr lang="en-US"/>
          </a:p>
        </p:txBody>
      </p:sp>
    </p:spTree>
    <p:extLst>
      <p:ext uri="{BB962C8B-B14F-4D97-AF65-F5344CB8AC3E}">
        <p14:creationId xmlns:p14="http://schemas.microsoft.com/office/powerpoint/2010/main" val="1191150666"/>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66169D41-D8A9-9848-8977-F17F80B5341E}" type="slidenum">
              <a:rPr lang="en-US"/>
              <a:pPr/>
              <a:t>‹#›</a:t>
            </a:fld>
            <a:endParaRPr lang="en-US"/>
          </a:p>
        </p:txBody>
      </p:sp>
    </p:spTree>
    <p:extLst>
      <p:ext uri="{BB962C8B-B14F-4D97-AF65-F5344CB8AC3E}">
        <p14:creationId xmlns:p14="http://schemas.microsoft.com/office/powerpoint/2010/main" val="4136101248"/>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CAEDAF67-43D7-354E-BD82-410921CBCFFC}" type="slidenum">
              <a:rPr lang="en-US"/>
              <a:pPr/>
              <a:t>‹#›</a:t>
            </a:fld>
            <a:endParaRPr lang="en-US"/>
          </a:p>
        </p:txBody>
      </p:sp>
    </p:spTree>
    <p:extLst>
      <p:ext uri="{BB962C8B-B14F-4D97-AF65-F5344CB8AC3E}">
        <p14:creationId xmlns:p14="http://schemas.microsoft.com/office/powerpoint/2010/main" val="39939444"/>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F4A7CBBF-8B91-FE4C-8D06-A960B224C313}" type="slidenum">
              <a:rPr lang="en-US"/>
              <a:pPr/>
              <a:t>‹#›</a:t>
            </a:fld>
            <a:endParaRPr lang="en-US"/>
          </a:p>
        </p:txBody>
      </p:sp>
    </p:spTree>
    <p:extLst>
      <p:ext uri="{BB962C8B-B14F-4D97-AF65-F5344CB8AC3E}">
        <p14:creationId xmlns:p14="http://schemas.microsoft.com/office/powerpoint/2010/main" val="1681131426"/>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9" name="Slide Number Placeholder 5"/>
          <p:cNvSpPr>
            <a:spLocks noGrp="1"/>
          </p:cNvSpPr>
          <p:nvPr>
            <p:ph type="sldNum" sz="quarter" idx="12"/>
          </p:nvPr>
        </p:nvSpPr>
        <p:spPr/>
        <p:txBody>
          <a:bodyPr/>
          <a:lstStyle>
            <a:lvl1pPr>
              <a:defRPr/>
            </a:lvl1pPr>
          </a:lstStyle>
          <a:p>
            <a:fld id="{0A8394FA-4E49-4B47-A9AF-50A93BD7AF89}" type="slidenum">
              <a:rPr lang="en-US"/>
              <a:pPr/>
              <a:t>‹#›</a:t>
            </a:fld>
            <a:endParaRPr lang="en-US"/>
          </a:p>
        </p:txBody>
      </p:sp>
    </p:spTree>
    <p:extLst>
      <p:ext uri="{BB962C8B-B14F-4D97-AF65-F5344CB8AC3E}">
        <p14:creationId xmlns:p14="http://schemas.microsoft.com/office/powerpoint/2010/main" val="353168128"/>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5" name="Slide Number Placeholder 5"/>
          <p:cNvSpPr>
            <a:spLocks noGrp="1"/>
          </p:cNvSpPr>
          <p:nvPr>
            <p:ph type="sldNum" sz="quarter" idx="12"/>
          </p:nvPr>
        </p:nvSpPr>
        <p:spPr/>
        <p:txBody>
          <a:bodyPr/>
          <a:lstStyle>
            <a:lvl1pPr>
              <a:defRPr/>
            </a:lvl1pPr>
          </a:lstStyle>
          <a:p>
            <a:fld id="{BAD4C117-D931-6F42-BC9C-F6B754946E78}" type="slidenum">
              <a:rPr lang="en-US"/>
              <a:pPr/>
              <a:t>‹#›</a:t>
            </a:fld>
            <a:endParaRPr lang="en-US"/>
          </a:p>
        </p:txBody>
      </p:sp>
    </p:spTree>
    <p:extLst>
      <p:ext uri="{BB962C8B-B14F-4D97-AF65-F5344CB8AC3E}">
        <p14:creationId xmlns:p14="http://schemas.microsoft.com/office/powerpoint/2010/main" val="4188168523"/>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4" name="Slide Number Placeholder 5"/>
          <p:cNvSpPr>
            <a:spLocks noGrp="1"/>
          </p:cNvSpPr>
          <p:nvPr>
            <p:ph type="sldNum" sz="quarter" idx="12"/>
          </p:nvPr>
        </p:nvSpPr>
        <p:spPr/>
        <p:txBody>
          <a:bodyPr/>
          <a:lstStyle>
            <a:lvl1pPr>
              <a:defRPr/>
            </a:lvl1pPr>
          </a:lstStyle>
          <a:p>
            <a:fld id="{2EA529AD-D646-F04B-A323-94076243A9AF}" type="slidenum">
              <a:rPr lang="en-US"/>
              <a:pPr/>
              <a:t>‹#›</a:t>
            </a:fld>
            <a:endParaRPr lang="en-US"/>
          </a:p>
        </p:txBody>
      </p:sp>
    </p:spTree>
    <p:extLst>
      <p:ext uri="{BB962C8B-B14F-4D97-AF65-F5344CB8AC3E}">
        <p14:creationId xmlns:p14="http://schemas.microsoft.com/office/powerpoint/2010/main" val="744766457"/>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7F1A5435-75F8-0548-9779-FB34ADA5B9AE}" type="slidenum">
              <a:rPr lang="en-US"/>
              <a:pPr/>
              <a:t>‹#›</a:t>
            </a:fld>
            <a:endParaRPr lang="en-US"/>
          </a:p>
        </p:txBody>
      </p:sp>
    </p:spTree>
    <p:extLst>
      <p:ext uri="{BB962C8B-B14F-4D97-AF65-F5344CB8AC3E}">
        <p14:creationId xmlns:p14="http://schemas.microsoft.com/office/powerpoint/2010/main" val="1165414796"/>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6658FDFD-53E0-1C49-906F-FE7A31E3098B}" type="datetime1">
              <a:rPr lang="en-US"/>
              <a:pPr/>
              <a:t>10/31/12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7D7E8156-3FB3-A842-8392-E791B62DDF69}" type="slidenum">
              <a:rPr lang="en-US"/>
              <a:pPr/>
              <a:t>‹#›</a:t>
            </a:fld>
            <a:endParaRPr lang="en-US"/>
          </a:p>
        </p:txBody>
      </p:sp>
    </p:spTree>
    <p:extLst>
      <p:ext uri="{BB962C8B-B14F-4D97-AF65-F5344CB8AC3E}">
        <p14:creationId xmlns:p14="http://schemas.microsoft.com/office/powerpoint/2010/main" val="2133679383"/>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C5922828-673D-AA42-A110-2B82A879082F}" type="slidenum">
              <a:rPr lang="en-US"/>
              <a:pPr/>
              <a:t>‹#›</a:t>
            </a:fld>
            <a:endParaRPr lang="en-US"/>
          </a:p>
        </p:txBody>
      </p:sp>
    </p:spTree>
    <p:extLst>
      <p:ext uri="{BB962C8B-B14F-4D97-AF65-F5344CB8AC3E}">
        <p14:creationId xmlns:p14="http://schemas.microsoft.com/office/powerpoint/2010/main" val="3110084814"/>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EC34896A-BE69-A043-8A26-596705684C75}" type="slidenum">
              <a:rPr lang="en-US"/>
              <a:pPr/>
              <a:t>‹#›</a:t>
            </a:fld>
            <a:endParaRPr lang="en-US"/>
          </a:p>
        </p:txBody>
      </p:sp>
    </p:spTree>
    <p:extLst>
      <p:ext uri="{BB962C8B-B14F-4D97-AF65-F5344CB8AC3E}">
        <p14:creationId xmlns:p14="http://schemas.microsoft.com/office/powerpoint/2010/main" val="4192440673"/>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58788"/>
            <a:ext cx="2095500" cy="5667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8788"/>
            <a:ext cx="6134100" cy="566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0156B6BD-7053-2940-9469-B288378C3A68}" type="slidenum">
              <a:rPr lang="en-US"/>
              <a:pPr/>
              <a:t>‹#›</a:t>
            </a:fld>
            <a:endParaRPr lang="en-US"/>
          </a:p>
        </p:txBody>
      </p:sp>
    </p:spTree>
    <p:extLst>
      <p:ext uri="{BB962C8B-B14F-4D97-AF65-F5344CB8AC3E}">
        <p14:creationId xmlns:p14="http://schemas.microsoft.com/office/powerpoint/2010/main" val="3502523051"/>
      </p:ext>
    </p:extLst>
  </p:cSld>
  <p:clrMapOvr>
    <a:masterClrMapping/>
  </p:clrMapOvr>
  <p:transition xmlns:p14="http://schemas.microsoft.com/office/powerpoint/2010/mai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494993D3-9EA6-9A45-A59D-218B68395B2B}" type="slidenum">
              <a:rPr lang="en-US"/>
              <a:pPr/>
              <a:t>‹#›</a:t>
            </a:fld>
            <a:endParaRPr lang="en-US"/>
          </a:p>
        </p:txBody>
      </p:sp>
    </p:spTree>
    <p:extLst>
      <p:ext uri="{BB962C8B-B14F-4D97-AF65-F5344CB8AC3E}">
        <p14:creationId xmlns:p14="http://schemas.microsoft.com/office/powerpoint/2010/main" val="4140770436"/>
      </p:ext>
    </p:extLst>
  </p:cSld>
  <p:clrMapOvr>
    <a:masterClrMapping/>
  </p:clrMapOvr>
  <p:transition xmlns:p14="http://schemas.microsoft.com/office/powerpoint/2010/mai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0A8E2B92-0523-6E47-BAC8-E2EBF3E83425}" type="slidenum">
              <a:rPr lang="en-US"/>
              <a:pPr/>
              <a:t>‹#›</a:t>
            </a:fld>
            <a:endParaRPr lang="en-US"/>
          </a:p>
        </p:txBody>
      </p:sp>
    </p:spTree>
    <p:extLst>
      <p:ext uri="{BB962C8B-B14F-4D97-AF65-F5344CB8AC3E}">
        <p14:creationId xmlns:p14="http://schemas.microsoft.com/office/powerpoint/2010/main" val="1789989247"/>
      </p:ext>
    </p:extLst>
  </p:cSld>
  <p:clrMapOvr>
    <a:masterClrMapping/>
  </p:clrMapOvr>
  <p:transition xmlns:p14="http://schemas.microsoft.com/office/powerpoint/2010/mai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18E3D111-1DD1-1443-BB72-30023387BF25}" type="slidenum">
              <a:rPr lang="en-US"/>
              <a:pPr/>
              <a:t>‹#›</a:t>
            </a:fld>
            <a:endParaRPr lang="en-US"/>
          </a:p>
        </p:txBody>
      </p:sp>
    </p:spTree>
    <p:extLst>
      <p:ext uri="{BB962C8B-B14F-4D97-AF65-F5344CB8AC3E}">
        <p14:creationId xmlns:p14="http://schemas.microsoft.com/office/powerpoint/2010/main" val="3234005140"/>
      </p:ext>
    </p:extLst>
  </p:cSld>
  <p:clrMapOvr>
    <a:masterClrMapping/>
  </p:clrMapOvr>
  <p:transition xmlns:p14="http://schemas.microsoft.com/office/powerpoint/2010/mai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6"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8164497C-500D-EC4A-8F03-A5A312408C92}" type="slidenum">
              <a:rPr lang="en-US"/>
              <a:pPr/>
              <a:t>‹#›</a:t>
            </a:fld>
            <a:endParaRPr lang="en-US"/>
          </a:p>
        </p:txBody>
      </p:sp>
    </p:spTree>
    <p:extLst>
      <p:ext uri="{BB962C8B-B14F-4D97-AF65-F5344CB8AC3E}">
        <p14:creationId xmlns:p14="http://schemas.microsoft.com/office/powerpoint/2010/main" val="141602484"/>
      </p:ext>
    </p:extLst>
  </p:cSld>
  <p:clrMapOvr>
    <a:masterClrMapping/>
  </p:clrMapOvr>
  <p:transition xmlns:p14="http://schemas.microsoft.com/office/powerpoint/2010/mai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8"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9" name="Slide Number Placeholder 5"/>
          <p:cNvSpPr>
            <a:spLocks noGrp="1"/>
          </p:cNvSpPr>
          <p:nvPr>
            <p:ph type="sldNum" sz="quarter" idx="12"/>
          </p:nvPr>
        </p:nvSpPr>
        <p:spPr/>
        <p:txBody>
          <a:bodyPr/>
          <a:lstStyle>
            <a:lvl1pPr>
              <a:defRPr/>
            </a:lvl1pPr>
          </a:lstStyle>
          <a:p>
            <a:fld id="{34B6ED8B-B604-0048-A49D-E820FE397C00}" type="slidenum">
              <a:rPr lang="en-US"/>
              <a:pPr/>
              <a:t>‹#›</a:t>
            </a:fld>
            <a:endParaRPr lang="en-US"/>
          </a:p>
        </p:txBody>
      </p:sp>
    </p:spTree>
    <p:extLst>
      <p:ext uri="{BB962C8B-B14F-4D97-AF65-F5344CB8AC3E}">
        <p14:creationId xmlns:p14="http://schemas.microsoft.com/office/powerpoint/2010/main" val="2116506800"/>
      </p:ext>
    </p:extLst>
  </p:cSld>
  <p:clrMapOvr>
    <a:masterClrMapping/>
  </p:clrMapOvr>
  <p:transition xmlns:p14="http://schemas.microsoft.com/office/powerpoint/2010/mai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4"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5" name="Slide Number Placeholder 5"/>
          <p:cNvSpPr>
            <a:spLocks noGrp="1"/>
          </p:cNvSpPr>
          <p:nvPr>
            <p:ph type="sldNum" sz="quarter" idx="12"/>
          </p:nvPr>
        </p:nvSpPr>
        <p:spPr/>
        <p:txBody>
          <a:bodyPr/>
          <a:lstStyle>
            <a:lvl1pPr>
              <a:defRPr/>
            </a:lvl1pPr>
          </a:lstStyle>
          <a:p>
            <a:fld id="{10DE1204-C80C-7748-B3E3-59C288F4F152}" type="slidenum">
              <a:rPr lang="en-US"/>
              <a:pPr/>
              <a:t>‹#›</a:t>
            </a:fld>
            <a:endParaRPr lang="en-US"/>
          </a:p>
        </p:txBody>
      </p:sp>
    </p:spTree>
    <p:extLst>
      <p:ext uri="{BB962C8B-B14F-4D97-AF65-F5344CB8AC3E}">
        <p14:creationId xmlns:p14="http://schemas.microsoft.com/office/powerpoint/2010/main" val="3175501696"/>
      </p:ext>
    </p:extLst>
  </p:cSld>
  <p:clrMapOvr>
    <a:masterClrMapping/>
  </p:clrMapOvr>
  <p:transition xmlns:p14="http://schemas.microsoft.com/office/powerpoint/2010/mai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3"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4" name="Slide Number Placeholder 5"/>
          <p:cNvSpPr>
            <a:spLocks noGrp="1"/>
          </p:cNvSpPr>
          <p:nvPr>
            <p:ph type="sldNum" sz="quarter" idx="12"/>
          </p:nvPr>
        </p:nvSpPr>
        <p:spPr/>
        <p:txBody>
          <a:bodyPr/>
          <a:lstStyle>
            <a:lvl1pPr>
              <a:defRPr/>
            </a:lvl1pPr>
          </a:lstStyle>
          <a:p>
            <a:fld id="{29B6FD10-FC70-7A44-837B-3FC074F49FC5}" type="slidenum">
              <a:rPr lang="en-US"/>
              <a:pPr/>
              <a:t>‹#›</a:t>
            </a:fld>
            <a:endParaRPr lang="en-US"/>
          </a:p>
        </p:txBody>
      </p:sp>
    </p:spTree>
    <p:extLst>
      <p:ext uri="{BB962C8B-B14F-4D97-AF65-F5344CB8AC3E}">
        <p14:creationId xmlns:p14="http://schemas.microsoft.com/office/powerpoint/2010/main" val="1213749429"/>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a:defRPr/>
            </a:lvl1pPr>
          </a:lstStyle>
          <a:p>
            <a:fld id="{67BCE014-1708-274F-9E3C-2E0D32E521B5}" type="datetime1">
              <a:rPr lang="en-US"/>
              <a:pPr/>
              <a:t>10/31/12</a:t>
            </a:fld>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5" name="Slide Number Placeholder 3"/>
          <p:cNvSpPr>
            <a:spLocks noGrp="1"/>
          </p:cNvSpPr>
          <p:nvPr>
            <p:ph type="sldNum" sz="quarter" idx="12"/>
          </p:nvPr>
        </p:nvSpPr>
        <p:spPr/>
        <p:txBody>
          <a:bodyPr/>
          <a:lstStyle>
            <a:lvl1pPr>
              <a:defRPr/>
            </a:lvl1pPr>
          </a:lstStyle>
          <a:p>
            <a:fld id="{230E3FE6-AE75-C94E-B798-F2FF6A4A42EB}" type="slidenum">
              <a:rPr lang="en-US"/>
              <a:pPr/>
              <a:t>‹#›</a:t>
            </a:fld>
            <a:endParaRPr lang="en-US"/>
          </a:p>
        </p:txBody>
      </p:sp>
    </p:spTree>
    <p:extLst>
      <p:ext uri="{BB962C8B-B14F-4D97-AF65-F5344CB8AC3E}">
        <p14:creationId xmlns:p14="http://schemas.microsoft.com/office/powerpoint/2010/main" val="3625473100"/>
      </p:ext>
    </p:extLst>
  </p:cSld>
  <p:clrMapOvr>
    <a:masterClrMapping/>
  </p:clrMapOvr>
  <p:transition xmlns:p14="http://schemas.microsoft.com/office/powerpoint/2010/mai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6"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15E58B77-01C2-EB4B-834F-C283AE1A1CD1}" type="slidenum">
              <a:rPr lang="en-US"/>
              <a:pPr/>
              <a:t>‹#›</a:t>
            </a:fld>
            <a:endParaRPr lang="en-US"/>
          </a:p>
        </p:txBody>
      </p:sp>
    </p:spTree>
    <p:extLst>
      <p:ext uri="{BB962C8B-B14F-4D97-AF65-F5344CB8AC3E}">
        <p14:creationId xmlns:p14="http://schemas.microsoft.com/office/powerpoint/2010/main" val="119899622"/>
      </p:ext>
    </p:extLst>
  </p:cSld>
  <p:clrMapOvr>
    <a:masterClrMapping/>
  </p:clrMapOvr>
  <p:transition xmlns:p14="http://schemas.microsoft.com/office/powerpoint/2010/mai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6"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77C6924E-755B-264C-88B7-D6D292A40F22}" type="slidenum">
              <a:rPr lang="en-US"/>
              <a:pPr/>
              <a:t>‹#›</a:t>
            </a:fld>
            <a:endParaRPr lang="en-US"/>
          </a:p>
        </p:txBody>
      </p:sp>
    </p:spTree>
    <p:extLst>
      <p:ext uri="{BB962C8B-B14F-4D97-AF65-F5344CB8AC3E}">
        <p14:creationId xmlns:p14="http://schemas.microsoft.com/office/powerpoint/2010/main" val="3196115083"/>
      </p:ext>
    </p:extLst>
  </p:cSld>
  <p:clrMapOvr>
    <a:masterClrMapping/>
  </p:clrMapOvr>
  <p:transition xmlns:p14="http://schemas.microsoft.com/office/powerpoint/2010/mai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CB0FA41E-9DA3-FD45-AABF-7A15FC2758D8}" type="slidenum">
              <a:rPr lang="en-US"/>
              <a:pPr/>
              <a:t>‹#›</a:t>
            </a:fld>
            <a:endParaRPr lang="en-US"/>
          </a:p>
        </p:txBody>
      </p:sp>
    </p:spTree>
    <p:extLst>
      <p:ext uri="{BB962C8B-B14F-4D97-AF65-F5344CB8AC3E}">
        <p14:creationId xmlns:p14="http://schemas.microsoft.com/office/powerpoint/2010/main" val="3242942768"/>
      </p:ext>
    </p:extLst>
  </p:cSld>
  <p:clrMapOvr>
    <a:masterClrMapping/>
  </p:clrMapOvr>
  <p:transition xmlns:p14="http://schemas.microsoft.com/office/powerpoint/2010/mai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58788"/>
            <a:ext cx="2095500" cy="5667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8788"/>
            <a:ext cx="6134100" cy="566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111" charset="0"/>
                <a:ea typeface="+mn-ea"/>
                <a:cs typeface="Arial" pitchFamily="-111"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111" charset="0"/>
                <a:ea typeface="+mn-ea"/>
                <a:cs typeface="Arial" pitchFamily="-111" charset="0"/>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D06C926D-4216-304A-AD96-812904FD9F3B}" type="slidenum">
              <a:rPr lang="en-US"/>
              <a:pPr/>
              <a:t>‹#›</a:t>
            </a:fld>
            <a:endParaRPr lang="en-US"/>
          </a:p>
        </p:txBody>
      </p:sp>
    </p:spTree>
    <p:extLst>
      <p:ext uri="{BB962C8B-B14F-4D97-AF65-F5344CB8AC3E}">
        <p14:creationId xmlns:p14="http://schemas.microsoft.com/office/powerpoint/2010/main" val="2076156198"/>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3C989B9-E4F7-CE4B-9EC8-78D85A6E9C65}" type="datetime1">
              <a:rPr lang="en-US"/>
              <a:pPr/>
              <a:t>10/31/12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F326F929-ADD5-CC4E-B78D-6371D938F0A0}" type="slidenum">
              <a:rPr lang="en-US"/>
              <a:pPr/>
              <a:t>‹#›</a:t>
            </a:fld>
            <a:endParaRPr lang="en-US"/>
          </a:p>
        </p:txBody>
      </p:sp>
    </p:spTree>
    <p:extLst>
      <p:ext uri="{BB962C8B-B14F-4D97-AF65-F5344CB8AC3E}">
        <p14:creationId xmlns:p14="http://schemas.microsoft.com/office/powerpoint/2010/main" val="1020457435"/>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F2F24A6F-3DD4-A04D-9877-083E2265D78B}" type="datetime1">
              <a:rPr lang="en-US"/>
              <a:pPr/>
              <a:t>10/31/12</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9" name="Slide Number Placeholder 5"/>
          <p:cNvSpPr>
            <a:spLocks noGrp="1"/>
          </p:cNvSpPr>
          <p:nvPr>
            <p:ph type="sldNum" sz="quarter" idx="12"/>
          </p:nvPr>
        </p:nvSpPr>
        <p:spPr/>
        <p:txBody>
          <a:bodyPr/>
          <a:lstStyle>
            <a:lvl1pPr>
              <a:defRPr/>
            </a:lvl1pPr>
          </a:lstStyle>
          <a:p>
            <a:fld id="{B229EA81-8E12-634F-B044-EF0F2442BF54}" type="slidenum">
              <a:rPr lang="en-US"/>
              <a:pPr/>
              <a:t>‹#›</a:t>
            </a:fld>
            <a:endParaRPr lang="en-US"/>
          </a:p>
        </p:txBody>
      </p:sp>
    </p:spTree>
    <p:extLst>
      <p:ext uri="{BB962C8B-B14F-4D97-AF65-F5344CB8AC3E}">
        <p14:creationId xmlns:p14="http://schemas.microsoft.com/office/powerpoint/2010/main" val="894347043"/>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AD1E5A2-49F5-CD4F-B1C3-02595EE64B56}" type="datetime1">
              <a:rPr lang="en-US"/>
              <a:pPr/>
              <a:t>10/31/12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5573E14F-16C7-264B-A122-9C0626AF1CA8}" type="slidenum">
              <a:rPr lang="en-US"/>
              <a:pPr/>
              <a:t>‹#›</a:t>
            </a:fld>
            <a:endParaRPr lang="en-US"/>
          </a:p>
        </p:txBody>
      </p:sp>
    </p:spTree>
    <p:extLst>
      <p:ext uri="{BB962C8B-B14F-4D97-AF65-F5344CB8AC3E}">
        <p14:creationId xmlns:p14="http://schemas.microsoft.com/office/powerpoint/2010/main" val="3750622176"/>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33FB2F91-5A4B-184B-9C21-290A49DEB99A}" type="datetime1">
              <a:rPr lang="en-US"/>
              <a:pPr/>
              <a:t>10/31/12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5" name="Slide Number Placeholder 5"/>
          <p:cNvSpPr>
            <a:spLocks noGrp="1"/>
          </p:cNvSpPr>
          <p:nvPr>
            <p:ph type="sldNum" sz="quarter" idx="12"/>
          </p:nvPr>
        </p:nvSpPr>
        <p:spPr/>
        <p:txBody>
          <a:bodyPr/>
          <a:lstStyle>
            <a:lvl1pPr>
              <a:defRPr/>
            </a:lvl1pPr>
          </a:lstStyle>
          <a:p>
            <a:fld id="{C9C5256C-3199-FD42-864D-22A2665DB2A1}" type="slidenum">
              <a:rPr lang="en-US"/>
              <a:pPr/>
              <a:t>‹#›</a:t>
            </a:fld>
            <a:endParaRPr lang="en-US"/>
          </a:p>
        </p:txBody>
      </p:sp>
    </p:spTree>
    <p:extLst>
      <p:ext uri="{BB962C8B-B14F-4D97-AF65-F5344CB8AC3E}">
        <p14:creationId xmlns:p14="http://schemas.microsoft.com/office/powerpoint/2010/main" val="2387448009"/>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6EA973AD-EE60-6A46-B0CE-477F54F4AC97}" type="datetime1">
              <a:rPr lang="en-US"/>
              <a:pPr/>
              <a:t>10/31/12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D174CC93-3544-C440-BE37-CB26CA27F214}" type="slidenum">
              <a:rPr lang="en-US"/>
              <a:pPr/>
              <a:t>‹#›</a:t>
            </a:fld>
            <a:endParaRPr lang="en-US"/>
          </a:p>
        </p:txBody>
      </p:sp>
    </p:spTree>
    <p:extLst>
      <p:ext uri="{BB962C8B-B14F-4D97-AF65-F5344CB8AC3E}">
        <p14:creationId xmlns:p14="http://schemas.microsoft.com/office/powerpoint/2010/main" val="3235830350"/>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C0394331-16C8-7F4E-93FE-7A274BC9BA96}" type="datetime1">
              <a:rPr lang="en-US"/>
              <a:pPr/>
              <a:t>10/31/12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0D7F2CFE-7805-574A-AAFF-7E5A3031FB27}" type="slidenum">
              <a:rPr lang="en-US"/>
              <a:pPr/>
              <a:t>‹#›</a:t>
            </a:fld>
            <a:endParaRPr lang="en-US"/>
          </a:p>
        </p:txBody>
      </p:sp>
    </p:spTree>
    <p:extLst>
      <p:ext uri="{BB962C8B-B14F-4D97-AF65-F5344CB8AC3E}">
        <p14:creationId xmlns:p14="http://schemas.microsoft.com/office/powerpoint/2010/main" val="717851164"/>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4"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845300" y="595471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B4AF7991-4617-C345-BBD7-43D0C5E405A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237" r:id="rId1"/>
    <p:sldLayoutId id="2147486199" r:id="rId2"/>
    <p:sldLayoutId id="2147486238" r:id="rId3"/>
    <p:sldLayoutId id="2147486200" r:id="rId4"/>
    <p:sldLayoutId id="2147486201" r:id="rId5"/>
    <p:sldLayoutId id="2147486202" r:id="rId6"/>
    <p:sldLayoutId id="2147486203" r:id="rId7"/>
    <p:sldLayoutId id="2147486204" r:id="rId8"/>
    <p:sldLayoutId id="2147486205" r:id="rId9"/>
    <p:sldLayoutId id="2147486206" r:id="rId10"/>
    <p:sldLayoutId id="2147486207" r:id="rId11"/>
  </p:sldLayoutIdLst>
  <p:transition xmlns:p14="http://schemas.microsoft.com/office/powerpoint/2010/main" spd="med">
    <p:fade/>
  </p:transition>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111"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111" charset="-128"/>
          <a:cs typeface="Arial" charset="0"/>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111" charset="-128"/>
          <a:cs typeface="Arial" charset="0"/>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111" charset="-128"/>
          <a:cs typeface="Arial" charset="0"/>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111"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FFD861"/>
        </a:buClr>
        <a:buSzPct val="80000"/>
        <a:buFont typeface="Wingdings" charset="0"/>
        <a:buChar char="§"/>
        <a:defRPr sz="2800" kern="1200">
          <a:solidFill>
            <a:srgbClr val="4C4C4F"/>
          </a:solidFill>
          <a:latin typeface="Arial"/>
          <a:ea typeface="ＭＳ Ｐゴシック" pitchFamily="-111"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kern="1200">
          <a:solidFill>
            <a:srgbClr val="4C4C4F"/>
          </a:solidFill>
          <a:latin typeface="Arial"/>
          <a:ea typeface="ＭＳ Ｐゴシック" pitchFamily="-111"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kern="1200">
          <a:solidFill>
            <a:srgbClr val="4C4C4F"/>
          </a:solidFill>
          <a:latin typeface="Arial"/>
          <a:ea typeface="ＭＳ Ｐゴシック" pitchFamily="-111"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2000" kern="1200">
          <a:solidFill>
            <a:srgbClr val="4C4C4F"/>
          </a:solidFill>
          <a:latin typeface="Arial"/>
          <a:ea typeface="ＭＳ Ｐゴシック" pitchFamily="-111"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kern="1200">
          <a:solidFill>
            <a:srgbClr val="4C4C4F"/>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458788"/>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455737"/>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845300" y="59817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14272102-FF60-7C4B-B32B-56E86941877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208" r:id="rId1"/>
    <p:sldLayoutId id="2147486209" r:id="rId2"/>
    <p:sldLayoutId id="2147486210" r:id="rId3"/>
    <p:sldLayoutId id="2147486211" r:id="rId4"/>
    <p:sldLayoutId id="2147486212" r:id="rId5"/>
    <p:sldLayoutId id="2147486213" r:id="rId6"/>
    <p:sldLayoutId id="2147486214" r:id="rId7"/>
    <p:sldLayoutId id="2147486215" r:id="rId8"/>
    <p:sldLayoutId id="2147486216" r:id="rId9"/>
    <p:sldLayoutId id="2147486217" r:id="rId10"/>
    <p:sldLayoutId id="2147486218" r:id="rId11"/>
  </p:sldLayoutIdLst>
  <p:transition xmlns:p14="http://schemas.microsoft.com/office/powerpoint/2010/main" spd="med">
    <p:fade/>
  </p:transition>
  <p:hf sldNum="0" hdr="0" dt="0"/>
  <p:txStyles>
    <p:titleStyle>
      <a:lvl1pPr algn="l" defTabSz="457200" rtl="0" eaLnBrk="0" fontAlgn="base" hangingPunct="0">
        <a:spcBef>
          <a:spcPct val="0"/>
        </a:spcBef>
        <a:spcAft>
          <a:spcPct val="0"/>
        </a:spcAft>
        <a:defRPr sz="3600" b="1">
          <a:solidFill>
            <a:schemeClr val="tx1"/>
          </a:solidFill>
          <a:latin typeface="+mj-lt"/>
          <a:ea typeface="ＭＳ Ｐゴシック" pitchFamily="-111" charset="-128"/>
          <a:cs typeface="ＭＳ Ｐゴシック" charset="0"/>
        </a:defRPr>
      </a:lvl1pPr>
      <a:lvl2pPr algn="l" defTabSz="457200" rtl="0" eaLnBrk="0" fontAlgn="base" hangingPunct="0">
        <a:spcBef>
          <a:spcPct val="0"/>
        </a:spcBef>
        <a:spcAft>
          <a:spcPct val="0"/>
        </a:spcAft>
        <a:defRPr sz="3600" b="1">
          <a:solidFill>
            <a:schemeClr val="tx1"/>
          </a:solidFill>
          <a:latin typeface="Arial" charset="0"/>
          <a:ea typeface="ＭＳ Ｐゴシック" pitchFamily="-111" charset="-128"/>
          <a:cs typeface="ＭＳ Ｐゴシック" charset="0"/>
        </a:defRPr>
      </a:lvl2pPr>
      <a:lvl3pPr algn="l" defTabSz="457200" rtl="0" eaLnBrk="0" fontAlgn="base" hangingPunct="0">
        <a:spcBef>
          <a:spcPct val="0"/>
        </a:spcBef>
        <a:spcAft>
          <a:spcPct val="0"/>
        </a:spcAft>
        <a:defRPr sz="3600" b="1">
          <a:solidFill>
            <a:schemeClr val="tx1"/>
          </a:solidFill>
          <a:latin typeface="Arial" charset="0"/>
          <a:ea typeface="ＭＳ Ｐゴシック" pitchFamily="-111" charset="-128"/>
          <a:cs typeface="ＭＳ Ｐゴシック" charset="0"/>
        </a:defRPr>
      </a:lvl3pPr>
      <a:lvl4pPr algn="l" defTabSz="457200" rtl="0" eaLnBrk="0" fontAlgn="base" hangingPunct="0">
        <a:spcBef>
          <a:spcPct val="0"/>
        </a:spcBef>
        <a:spcAft>
          <a:spcPct val="0"/>
        </a:spcAft>
        <a:defRPr sz="3600" b="1">
          <a:solidFill>
            <a:schemeClr val="tx1"/>
          </a:solidFill>
          <a:latin typeface="Arial" charset="0"/>
          <a:ea typeface="ＭＳ Ｐゴシック" pitchFamily="-111" charset="-128"/>
          <a:cs typeface="ＭＳ Ｐゴシック" charset="0"/>
        </a:defRPr>
      </a:lvl4pPr>
      <a:lvl5pPr algn="l" defTabSz="457200" rtl="0" eaLnBrk="0" fontAlgn="base" hangingPunct="0">
        <a:spcBef>
          <a:spcPct val="0"/>
        </a:spcBef>
        <a:spcAft>
          <a:spcPct val="0"/>
        </a:spcAft>
        <a:defRPr sz="3600" b="1">
          <a:solidFill>
            <a:schemeClr val="tx1"/>
          </a:solidFill>
          <a:latin typeface="Arial" charset="0"/>
          <a:ea typeface="ＭＳ Ｐゴシック" pitchFamily="-111" charset="-128"/>
          <a:cs typeface="ＭＳ Ｐゴシック" charset="0"/>
        </a:defRPr>
      </a:lvl5pPr>
      <a:lvl6pPr marL="457200" algn="l" defTabSz="457200" rtl="0" fontAlgn="base">
        <a:spcBef>
          <a:spcPct val="0"/>
        </a:spcBef>
        <a:spcAft>
          <a:spcPct val="0"/>
        </a:spcAft>
        <a:defRPr sz="3600" b="1">
          <a:solidFill>
            <a:schemeClr val="tx1"/>
          </a:solidFill>
          <a:latin typeface="Arial" charset="0"/>
          <a:ea typeface="ＭＳ Ｐゴシック" pitchFamily="96" charset="-128"/>
        </a:defRPr>
      </a:lvl6pPr>
      <a:lvl7pPr marL="914400" algn="l" defTabSz="457200" rtl="0" fontAlgn="base">
        <a:spcBef>
          <a:spcPct val="0"/>
        </a:spcBef>
        <a:spcAft>
          <a:spcPct val="0"/>
        </a:spcAft>
        <a:defRPr sz="3600" b="1">
          <a:solidFill>
            <a:schemeClr val="tx1"/>
          </a:solidFill>
          <a:latin typeface="Arial" charset="0"/>
          <a:ea typeface="ＭＳ Ｐゴシック" pitchFamily="96" charset="-128"/>
        </a:defRPr>
      </a:lvl7pPr>
      <a:lvl8pPr marL="1371600" algn="l" defTabSz="457200" rtl="0" fontAlgn="base">
        <a:spcBef>
          <a:spcPct val="0"/>
        </a:spcBef>
        <a:spcAft>
          <a:spcPct val="0"/>
        </a:spcAft>
        <a:defRPr sz="3600" b="1">
          <a:solidFill>
            <a:schemeClr val="tx1"/>
          </a:solidFill>
          <a:latin typeface="Arial" charset="0"/>
          <a:ea typeface="ＭＳ Ｐゴシック" pitchFamily="96" charset="-128"/>
        </a:defRPr>
      </a:lvl8pPr>
      <a:lvl9pPr marL="1828800" algn="l" defTabSz="457200" rtl="0" fontAlgn="base">
        <a:spcBef>
          <a:spcPct val="0"/>
        </a:spcBef>
        <a:spcAft>
          <a:spcPct val="0"/>
        </a:spcAft>
        <a:defRPr sz="3600" b="1">
          <a:solidFill>
            <a:schemeClr val="tx1"/>
          </a:solidFill>
          <a:latin typeface="Arial" charset="0"/>
          <a:ea typeface="ＭＳ Ｐゴシック" pitchFamily="96" charset="-128"/>
        </a:defRPr>
      </a:lvl9pPr>
    </p:titleStyle>
    <p:bodyStyle>
      <a:lvl1pPr marL="230188" indent="-230188" algn="l" defTabSz="457200" rtl="0" eaLnBrk="0" fontAlgn="base" hangingPunct="0">
        <a:spcBef>
          <a:spcPct val="20000"/>
        </a:spcBef>
        <a:spcAft>
          <a:spcPct val="0"/>
        </a:spcAft>
        <a:buClr>
          <a:srgbClr val="FFD861"/>
        </a:buClr>
        <a:buSzPct val="80000"/>
        <a:buFont typeface="Wingdings" charset="0"/>
        <a:buChar char="§"/>
        <a:defRPr sz="2800">
          <a:solidFill>
            <a:srgbClr val="4C4C4F"/>
          </a:solidFill>
          <a:latin typeface="+mn-lt"/>
          <a:ea typeface="ＭＳ Ｐゴシック" pitchFamily="-111" charset="-128"/>
          <a:cs typeface="ＭＳ Ｐゴシック" charset="0"/>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a:solidFill>
            <a:srgbClr val="4C4C4F"/>
          </a:solidFill>
          <a:latin typeface="+mn-lt"/>
          <a:ea typeface="ＭＳ Ｐゴシック" pitchFamily="-111" charset="-128"/>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a:solidFill>
            <a:srgbClr val="4C4C4F"/>
          </a:solidFill>
          <a:latin typeface="+mn-lt"/>
          <a:ea typeface="ＭＳ Ｐゴシック" pitchFamily="-111" charset="-128"/>
          <a:cs typeface="ＭＳ Ｐゴシック" charset="-128"/>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2000">
          <a:solidFill>
            <a:srgbClr val="4C4C4F"/>
          </a:solidFill>
          <a:latin typeface="+mn-lt"/>
          <a:ea typeface="ＭＳ Ｐゴシック" pitchFamily="-111" charset="-128"/>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a:solidFill>
            <a:srgbClr val="4C4C4F"/>
          </a:solidFill>
          <a:latin typeface="+mn-lt"/>
          <a:ea typeface="ＭＳ Ｐゴシック" pitchFamily="-111" charset="-128"/>
        </a:defRPr>
      </a:lvl5pPr>
      <a:lvl6pPr marL="1884363" indent="-173038" algn="l" defTabSz="457200" rtl="0" fontAlgn="base">
        <a:spcBef>
          <a:spcPct val="20000"/>
        </a:spcBef>
        <a:spcAft>
          <a:spcPct val="0"/>
        </a:spcAft>
        <a:buClr>
          <a:srgbClr val="FFD861"/>
        </a:buClr>
        <a:buSzPct val="80000"/>
        <a:buFont typeface="Wingdings" pitchFamily="96" charset="2"/>
        <a:buChar char="§"/>
        <a:defRPr sz="1600">
          <a:solidFill>
            <a:srgbClr val="4C4C4F"/>
          </a:solidFill>
          <a:latin typeface="+mn-lt"/>
          <a:ea typeface="+mn-ea"/>
        </a:defRPr>
      </a:lvl6pPr>
      <a:lvl7pPr marL="2341563" indent="-173038" algn="l" defTabSz="457200" rtl="0" fontAlgn="base">
        <a:spcBef>
          <a:spcPct val="20000"/>
        </a:spcBef>
        <a:spcAft>
          <a:spcPct val="0"/>
        </a:spcAft>
        <a:buClr>
          <a:srgbClr val="FFD861"/>
        </a:buClr>
        <a:buSzPct val="80000"/>
        <a:buFont typeface="Wingdings" pitchFamily="96" charset="2"/>
        <a:buChar char="§"/>
        <a:defRPr sz="1600">
          <a:solidFill>
            <a:srgbClr val="4C4C4F"/>
          </a:solidFill>
          <a:latin typeface="+mn-lt"/>
          <a:ea typeface="+mn-ea"/>
        </a:defRPr>
      </a:lvl7pPr>
      <a:lvl8pPr marL="2798763" indent="-173038" algn="l" defTabSz="457200" rtl="0" fontAlgn="base">
        <a:spcBef>
          <a:spcPct val="20000"/>
        </a:spcBef>
        <a:spcAft>
          <a:spcPct val="0"/>
        </a:spcAft>
        <a:buClr>
          <a:srgbClr val="FFD861"/>
        </a:buClr>
        <a:buSzPct val="80000"/>
        <a:buFont typeface="Wingdings" pitchFamily="96" charset="2"/>
        <a:buChar char="§"/>
        <a:defRPr sz="1600">
          <a:solidFill>
            <a:srgbClr val="4C4C4F"/>
          </a:solidFill>
          <a:latin typeface="+mn-lt"/>
          <a:ea typeface="+mn-ea"/>
        </a:defRPr>
      </a:lvl8pPr>
      <a:lvl9pPr marL="3255963" indent="-173038" algn="l" defTabSz="457200" rtl="0" fontAlgn="base">
        <a:spcBef>
          <a:spcPct val="20000"/>
        </a:spcBef>
        <a:spcAft>
          <a:spcPct val="0"/>
        </a:spcAft>
        <a:buClr>
          <a:srgbClr val="FFD861"/>
        </a:buClr>
        <a:buSzPct val="80000"/>
        <a:buFont typeface="Wingdings" pitchFamily="96" charset="2"/>
        <a:buChar char="§"/>
        <a:defRPr sz="1600">
          <a:solidFill>
            <a:srgbClr val="4C4C4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458788"/>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ea typeface="ＭＳ Ｐゴシック" pitchFamily="96" charset="-128"/>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ea typeface="ＭＳ Ｐゴシック" pitchFamily="96" charset="-128"/>
                <a:cs typeface="Arial" charset="0"/>
              </a:defRPr>
            </a:lvl1pPr>
          </a:lstStyle>
          <a:p>
            <a:pPr>
              <a:defRPr/>
            </a:pPr>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DD5EC36B-248D-4149-8E2D-0DA397E4691E}" type="slidenum">
              <a:rPr lang="en-US"/>
              <a:pPr/>
              <a:t>‹#›</a:t>
            </a:fld>
            <a:endParaRPr lang="en-US"/>
          </a:p>
        </p:txBody>
      </p:sp>
      <p:sp>
        <p:nvSpPr>
          <p:cNvPr id="25" name="Rectangle 24"/>
          <p:cNvSpPr/>
          <p:nvPr/>
        </p:nvSpPr>
        <p:spPr bwMode="auto">
          <a:xfrm>
            <a:off x="4941888" y="6046788"/>
            <a:ext cx="90487"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pitchFamily="-111" charset="0"/>
            </a:endParaRPr>
          </a:p>
        </p:txBody>
      </p:sp>
      <p:sp>
        <p:nvSpPr>
          <p:cNvPr id="26" name="Rectangle 25"/>
          <p:cNvSpPr/>
          <p:nvPr/>
        </p:nvSpPr>
        <p:spPr bwMode="auto">
          <a:xfrm>
            <a:off x="4133850" y="6046788"/>
            <a:ext cx="88900" cy="90487"/>
          </a:xfrm>
          <a:prstGeom prst="rect">
            <a:avLst/>
          </a:prstGeom>
          <a:solidFill>
            <a:srgbClr val="5261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pitchFamily="-111" charset="0"/>
            </a:endParaRPr>
          </a:p>
        </p:txBody>
      </p:sp>
      <p:sp>
        <p:nvSpPr>
          <p:cNvPr id="27" name="Rectangle 26"/>
          <p:cNvSpPr/>
          <p:nvPr/>
        </p:nvSpPr>
        <p:spPr bwMode="auto">
          <a:xfrm>
            <a:off x="4400550" y="6046788"/>
            <a:ext cx="90488" cy="90487"/>
          </a:xfrm>
          <a:prstGeom prst="rect">
            <a:avLst/>
          </a:prstGeom>
          <a:solidFill>
            <a:srgbClr val="558B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pitchFamily="-111" charset="0"/>
            </a:endParaRPr>
          </a:p>
        </p:txBody>
      </p:sp>
      <p:sp>
        <p:nvSpPr>
          <p:cNvPr id="28" name="Rectangle 27"/>
          <p:cNvSpPr/>
          <p:nvPr/>
        </p:nvSpPr>
        <p:spPr bwMode="auto">
          <a:xfrm>
            <a:off x="4672013" y="6046788"/>
            <a:ext cx="88900" cy="90487"/>
          </a:xfrm>
          <a:prstGeom prst="rect">
            <a:avLst/>
          </a:prstGeom>
          <a:solidFill>
            <a:srgbClr val="1975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pitchFamily="-111" charset="0"/>
            </a:endParaRPr>
          </a:p>
        </p:txBody>
      </p:sp>
      <p:pic>
        <p:nvPicPr>
          <p:cNvPr id="3083" name="Picture 21" descr="cyber.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47" r:id="rId1"/>
    <p:sldLayoutId id="2147486248" r:id="rId2"/>
    <p:sldLayoutId id="2147486249" r:id="rId3"/>
    <p:sldLayoutId id="2147486250" r:id="rId4"/>
    <p:sldLayoutId id="2147486251" r:id="rId5"/>
    <p:sldLayoutId id="2147486252" r:id="rId6"/>
    <p:sldLayoutId id="2147486253" r:id="rId7"/>
    <p:sldLayoutId id="2147486254" r:id="rId8"/>
    <p:sldLayoutId id="2147486255" r:id="rId9"/>
    <p:sldLayoutId id="2147486256" r:id="rId10"/>
    <p:sldLayoutId id="2147486257" r:id="rId11"/>
  </p:sldLayoutIdLst>
  <p:transition xmlns:p14="http://schemas.microsoft.com/office/powerpoint/2010/main" spd="med">
    <p:fade/>
  </p:transition>
  <p:hf sldNum="0" hdr="0" dt="0"/>
  <p:txStyles>
    <p:titleStyle>
      <a:lvl1pPr algn="l" defTabSz="457200" rtl="0" eaLnBrk="0" fontAlgn="base" hangingPunct="0">
        <a:spcBef>
          <a:spcPct val="0"/>
        </a:spcBef>
        <a:spcAft>
          <a:spcPct val="0"/>
        </a:spcAft>
        <a:defRPr sz="3000" b="1">
          <a:solidFill>
            <a:schemeClr val="tx1"/>
          </a:solidFill>
          <a:latin typeface="+mj-lt"/>
          <a:ea typeface="+mj-ea"/>
          <a:cs typeface="+mj-cs"/>
        </a:defRPr>
      </a:lvl1pPr>
      <a:lvl2pPr algn="l" defTabSz="457200" rtl="0" eaLnBrk="0" fontAlgn="base" hangingPunct="0">
        <a:spcBef>
          <a:spcPct val="0"/>
        </a:spcBef>
        <a:spcAft>
          <a:spcPct val="0"/>
        </a:spcAft>
        <a:defRPr sz="3000" b="1">
          <a:solidFill>
            <a:schemeClr val="tx1"/>
          </a:solidFill>
          <a:latin typeface="Arial" pitchFamily="-111" charset="0"/>
          <a:ea typeface="ＭＳ Ｐゴシック" pitchFamily="-111" charset="-128"/>
          <a:cs typeface="ＭＳ Ｐゴシック" pitchFamily="-111" charset="-128"/>
        </a:defRPr>
      </a:lvl2pPr>
      <a:lvl3pPr algn="l" defTabSz="457200" rtl="0" eaLnBrk="0" fontAlgn="base" hangingPunct="0">
        <a:spcBef>
          <a:spcPct val="0"/>
        </a:spcBef>
        <a:spcAft>
          <a:spcPct val="0"/>
        </a:spcAft>
        <a:defRPr sz="3000" b="1">
          <a:solidFill>
            <a:schemeClr val="tx1"/>
          </a:solidFill>
          <a:latin typeface="Arial" pitchFamily="-111" charset="0"/>
          <a:ea typeface="ＭＳ Ｐゴシック" pitchFamily="-111" charset="-128"/>
          <a:cs typeface="ＭＳ Ｐゴシック" pitchFamily="-111" charset="-128"/>
        </a:defRPr>
      </a:lvl3pPr>
      <a:lvl4pPr algn="l" defTabSz="457200" rtl="0" eaLnBrk="0" fontAlgn="base" hangingPunct="0">
        <a:spcBef>
          <a:spcPct val="0"/>
        </a:spcBef>
        <a:spcAft>
          <a:spcPct val="0"/>
        </a:spcAft>
        <a:defRPr sz="3000" b="1">
          <a:solidFill>
            <a:schemeClr val="tx1"/>
          </a:solidFill>
          <a:latin typeface="Arial" pitchFamily="-111" charset="0"/>
          <a:ea typeface="ＭＳ Ｐゴシック" pitchFamily="-111" charset="-128"/>
          <a:cs typeface="ＭＳ Ｐゴシック" pitchFamily="-111" charset="-128"/>
        </a:defRPr>
      </a:lvl4pPr>
      <a:lvl5pPr algn="l" defTabSz="457200" rtl="0" eaLnBrk="0" fontAlgn="base" hangingPunct="0">
        <a:spcBef>
          <a:spcPct val="0"/>
        </a:spcBef>
        <a:spcAft>
          <a:spcPct val="0"/>
        </a:spcAft>
        <a:defRPr sz="3000" b="1">
          <a:solidFill>
            <a:schemeClr val="tx1"/>
          </a:solidFill>
          <a:latin typeface="Arial" pitchFamily="-111" charset="0"/>
          <a:ea typeface="ＭＳ Ｐゴシック" pitchFamily="-111" charset="-128"/>
          <a:cs typeface="ＭＳ Ｐゴシック" pitchFamily="-111" charset="-128"/>
        </a:defRPr>
      </a:lvl5pPr>
      <a:lvl6pPr marL="457200" algn="l" defTabSz="457200" rtl="0" eaLnBrk="0" fontAlgn="base" hangingPunct="0">
        <a:spcBef>
          <a:spcPct val="0"/>
        </a:spcBef>
        <a:spcAft>
          <a:spcPct val="0"/>
        </a:spcAft>
        <a:defRPr sz="3000" b="1">
          <a:solidFill>
            <a:schemeClr val="tx1"/>
          </a:solidFill>
          <a:latin typeface="Arial" pitchFamily="-111" charset="0"/>
          <a:ea typeface="ＭＳ Ｐゴシック" pitchFamily="-111" charset="-128"/>
          <a:cs typeface="ＭＳ Ｐゴシック" pitchFamily="-111" charset="-128"/>
        </a:defRPr>
      </a:lvl6pPr>
      <a:lvl7pPr marL="914400" algn="l" defTabSz="457200" rtl="0" eaLnBrk="0" fontAlgn="base" hangingPunct="0">
        <a:spcBef>
          <a:spcPct val="0"/>
        </a:spcBef>
        <a:spcAft>
          <a:spcPct val="0"/>
        </a:spcAft>
        <a:defRPr sz="3000" b="1">
          <a:solidFill>
            <a:schemeClr val="tx1"/>
          </a:solidFill>
          <a:latin typeface="Arial" pitchFamily="-111" charset="0"/>
          <a:ea typeface="ＭＳ Ｐゴシック" pitchFamily="-111" charset="-128"/>
          <a:cs typeface="ＭＳ Ｐゴシック" pitchFamily="-111" charset="-128"/>
        </a:defRPr>
      </a:lvl7pPr>
      <a:lvl8pPr marL="1371600" algn="l" defTabSz="457200" rtl="0" eaLnBrk="0" fontAlgn="base" hangingPunct="0">
        <a:spcBef>
          <a:spcPct val="0"/>
        </a:spcBef>
        <a:spcAft>
          <a:spcPct val="0"/>
        </a:spcAft>
        <a:defRPr sz="3000" b="1">
          <a:solidFill>
            <a:schemeClr val="tx1"/>
          </a:solidFill>
          <a:latin typeface="Arial" pitchFamily="-111" charset="0"/>
          <a:ea typeface="ＭＳ Ｐゴシック" pitchFamily="-111" charset="-128"/>
          <a:cs typeface="ＭＳ Ｐゴシック" pitchFamily="-111" charset="-128"/>
        </a:defRPr>
      </a:lvl8pPr>
      <a:lvl9pPr marL="1828800" algn="l" defTabSz="457200" rtl="0" eaLnBrk="0" fontAlgn="base" hangingPunct="0">
        <a:spcBef>
          <a:spcPct val="0"/>
        </a:spcBef>
        <a:spcAft>
          <a:spcPct val="0"/>
        </a:spcAft>
        <a:defRPr sz="3000" b="1">
          <a:solidFill>
            <a:schemeClr val="tx1"/>
          </a:solidFill>
          <a:latin typeface="Arial" pitchFamily="-111" charset="0"/>
          <a:ea typeface="ＭＳ Ｐゴシック" pitchFamily="-111" charset="-128"/>
          <a:cs typeface="ＭＳ Ｐゴシック" pitchFamily="-111" charset="-128"/>
        </a:defRPr>
      </a:lvl9pPr>
    </p:titleStyle>
    <p:bodyStyle>
      <a:lvl1pPr marL="230188" indent="-230188" algn="l" defTabSz="457200" rtl="0" eaLnBrk="0" fontAlgn="base" hangingPunct="0">
        <a:spcBef>
          <a:spcPct val="20000"/>
        </a:spcBef>
        <a:spcAft>
          <a:spcPct val="0"/>
        </a:spcAft>
        <a:buClr>
          <a:srgbClr val="FFD861"/>
        </a:buClr>
        <a:buSzPct val="80000"/>
        <a:buFont typeface="Wingdings" charset="0"/>
        <a:buChar char="§"/>
        <a:defRPr sz="2800">
          <a:solidFill>
            <a:schemeClr val="tx1"/>
          </a:solidFill>
          <a:latin typeface="+mn-lt"/>
          <a:ea typeface="+mn-ea"/>
          <a:cs typeface="+mn-cs"/>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a:solidFill>
            <a:schemeClr val="tx1"/>
          </a:solidFill>
          <a:latin typeface="+mn-lt"/>
          <a:ea typeface="+mn-ea"/>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a:solidFill>
            <a:schemeClr val="tx1"/>
          </a:solidFill>
          <a:latin typeface="+mn-lt"/>
          <a:ea typeface="+mn-ea"/>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a:solidFill>
            <a:schemeClr val="tx1"/>
          </a:solidFill>
          <a:latin typeface="+mn-lt"/>
          <a:ea typeface="+mn-ea"/>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a:solidFill>
            <a:schemeClr val="tx1"/>
          </a:solidFill>
          <a:latin typeface="+mn-lt"/>
          <a:ea typeface="+mn-ea"/>
        </a:defRPr>
      </a:lvl5pPr>
      <a:lvl6pPr marL="1884363" indent="-173038" algn="l" defTabSz="457200" rtl="0" eaLnBrk="0" fontAlgn="base" hangingPunct="0">
        <a:spcBef>
          <a:spcPct val="20000"/>
        </a:spcBef>
        <a:spcAft>
          <a:spcPct val="0"/>
        </a:spcAft>
        <a:buClr>
          <a:srgbClr val="FFD861"/>
        </a:buClr>
        <a:buSzPct val="80000"/>
        <a:buFont typeface="Wingdings" pitchFamily="-111" charset="2"/>
        <a:buChar char="§"/>
        <a:defRPr sz="1600">
          <a:solidFill>
            <a:srgbClr val="4C4C4F"/>
          </a:solidFill>
          <a:latin typeface="+mn-lt"/>
          <a:ea typeface="+mn-ea"/>
        </a:defRPr>
      </a:lvl6pPr>
      <a:lvl7pPr marL="2341563" indent="-173038" algn="l" defTabSz="457200" rtl="0" eaLnBrk="0" fontAlgn="base" hangingPunct="0">
        <a:spcBef>
          <a:spcPct val="20000"/>
        </a:spcBef>
        <a:spcAft>
          <a:spcPct val="0"/>
        </a:spcAft>
        <a:buClr>
          <a:srgbClr val="FFD861"/>
        </a:buClr>
        <a:buSzPct val="80000"/>
        <a:buFont typeface="Wingdings" pitchFamily="-111" charset="2"/>
        <a:buChar char="§"/>
        <a:defRPr sz="1600">
          <a:solidFill>
            <a:srgbClr val="4C4C4F"/>
          </a:solidFill>
          <a:latin typeface="+mn-lt"/>
          <a:ea typeface="+mn-ea"/>
        </a:defRPr>
      </a:lvl7pPr>
      <a:lvl8pPr marL="2798763" indent="-173038" algn="l" defTabSz="457200" rtl="0" eaLnBrk="0" fontAlgn="base" hangingPunct="0">
        <a:spcBef>
          <a:spcPct val="20000"/>
        </a:spcBef>
        <a:spcAft>
          <a:spcPct val="0"/>
        </a:spcAft>
        <a:buClr>
          <a:srgbClr val="FFD861"/>
        </a:buClr>
        <a:buSzPct val="80000"/>
        <a:buFont typeface="Wingdings" pitchFamily="-111" charset="2"/>
        <a:buChar char="§"/>
        <a:defRPr sz="1600">
          <a:solidFill>
            <a:srgbClr val="4C4C4F"/>
          </a:solidFill>
          <a:latin typeface="+mn-lt"/>
          <a:ea typeface="+mn-ea"/>
        </a:defRPr>
      </a:lvl8pPr>
      <a:lvl9pPr marL="3255963" indent="-173038" algn="l" defTabSz="457200" rtl="0" eaLnBrk="0" fontAlgn="base" hangingPunct="0">
        <a:spcBef>
          <a:spcPct val="20000"/>
        </a:spcBef>
        <a:spcAft>
          <a:spcPct val="0"/>
        </a:spcAft>
        <a:buClr>
          <a:srgbClr val="FFD861"/>
        </a:buClr>
        <a:buSzPct val="80000"/>
        <a:buFont typeface="Wingdings" pitchFamily="-111" charset="2"/>
        <a:buChar char="§"/>
        <a:defRPr sz="1600">
          <a:solidFill>
            <a:srgbClr val="4C4C4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my.gartner.com/portal/server.pt?open=512&amp;objID=256&amp;mode=2&amp;PageID=2350941&amp;authorId=654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my.gartner.com/portal/server.pt?open=512&amp;objID=256&amp;mode=2&amp;PageID=2350941&amp;authorId=6992"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8" Type="http://schemas.openxmlformats.org/officeDocument/2006/relationships/chart" Target="../charts/chart7.xml"/><Relationship Id="rId9"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83357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940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87"/>
            <a:ext cx="8382000" cy="1143000"/>
          </a:xfrm>
        </p:spPr>
        <p:txBody>
          <a:bodyPr/>
          <a:lstStyle/>
          <a:p>
            <a:r>
              <a:rPr lang="en-US" dirty="0" smtClean="0"/>
              <a:t>Research computing: What we know</a:t>
            </a:r>
            <a:endParaRPr lang="en-US" dirty="0"/>
          </a:p>
        </p:txBody>
      </p:sp>
      <p:pic>
        <p:nvPicPr>
          <p:cNvPr id="13" name="Picture 12" descr="https://trello-attachments.s3.amazonaws.com/505b7c5dd6348a871767708a/505b82abaffed09a72d7a099/7021cbe0c25e2012957f0efa71c4e32a/rc_ar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90686"/>
            <a:ext cx="5080000" cy="5422900"/>
          </a:xfrm>
          <a:prstGeom prst="rect">
            <a:avLst/>
          </a:prstGeom>
          <a:noFill/>
          <a:ln>
            <a:noFill/>
          </a:ln>
        </p:spPr>
      </p:pic>
    </p:spTree>
    <p:extLst>
      <p:ext uri="{BB962C8B-B14F-4D97-AF65-F5344CB8AC3E}">
        <p14:creationId xmlns:p14="http://schemas.microsoft.com/office/powerpoint/2010/main" val="16566754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87"/>
            <a:ext cx="8382000" cy="1143000"/>
          </a:xfrm>
        </p:spPr>
        <p:txBody>
          <a:bodyPr/>
          <a:lstStyle/>
          <a:p>
            <a:r>
              <a:rPr lang="en-US" dirty="0" smtClean="0"/>
              <a:t>Research computing: What we know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6724256"/>
              </p:ext>
            </p:extLst>
          </p:nvPr>
        </p:nvGraphicFramePr>
        <p:xfrm>
          <a:off x="88900" y="1411288"/>
          <a:ext cx="90551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93800" y="5212090"/>
            <a:ext cx="990600" cy="523220"/>
          </a:xfrm>
          <a:prstGeom prst="rect">
            <a:avLst/>
          </a:prstGeom>
          <a:noFill/>
        </p:spPr>
        <p:txBody>
          <a:bodyPr wrap="square" rtlCol="0">
            <a:spAutoFit/>
          </a:bodyPr>
          <a:lstStyle/>
          <a:p>
            <a:r>
              <a:rPr lang="en-US" sz="1400" dirty="0" smtClean="0">
                <a:latin typeface="+mn-lt"/>
              </a:rPr>
              <a:t>Central IT support</a:t>
            </a:r>
            <a:endParaRPr lang="en-US" sz="1400" dirty="0">
              <a:latin typeface="+mn-lt"/>
            </a:endParaRPr>
          </a:p>
        </p:txBody>
      </p:sp>
      <p:sp>
        <p:nvSpPr>
          <p:cNvPr id="7" name="TextBox 6"/>
          <p:cNvSpPr txBox="1"/>
          <p:nvPr/>
        </p:nvSpPr>
        <p:spPr>
          <a:xfrm>
            <a:off x="2184400" y="5212090"/>
            <a:ext cx="1206500" cy="954107"/>
          </a:xfrm>
          <a:prstGeom prst="rect">
            <a:avLst/>
          </a:prstGeom>
          <a:noFill/>
        </p:spPr>
        <p:txBody>
          <a:bodyPr wrap="square" rtlCol="0">
            <a:spAutoFit/>
          </a:bodyPr>
          <a:lstStyle/>
          <a:p>
            <a:r>
              <a:rPr lang="en-US" sz="1400" dirty="0" smtClean="0">
                <a:latin typeface="+mn-lt"/>
              </a:rPr>
              <a:t>Collaborative/team-based science approach</a:t>
            </a:r>
            <a:endParaRPr lang="en-US" sz="1400" dirty="0">
              <a:latin typeface="+mn-lt"/>
            </a:endParaRPr>
          </a:p>
        </p:txBody>
      </p:sp>
      <p:sp>
        <p:nvSpPr>
          <p:cNvPr id="8" name="TextBox 7"/>
          <p:cNvSpPr txBox="1"/>
          <p:nvPr/>
        </p:nvSpPr>
        <p:spPr>
          <a:xfrm>
            <a:off x="3390900" y="5212090"/>
            <a:ext cx="1244600" cy="523220"/>
          </a:xfrm>
          <a:prstGeom prst="rect">
            <a:avLst/>
          </a:prstGeom>
          <a:noFill/>
        </p:spPr>
        <p:txBody>
          <a:bodyPr wrap="square" rtlCol="0">
            <a:spAutoFit/>
          </a:bodyPr>
          <a:lstStyle/>
          <a:p>
            <a:r>
              <a:rPr lang="en-US" sz="1400" dirty="0" smtClean="0">
                <a:latin typeface="+mn-lt"/>
              </a:rPr>
              <a:t>Data management</a:t>
            </a:r>
            <a:endParaRPr lang="en-US" sz="1400" dirty="0">
              <a:latin typeface="+mn-lt"/>
            </a:endParaRPr>
          </a:p>
        </p:txBody>
      </p:sp>
      <p:sp>
        <p:nvSpPr>
          <p:cNvPr id="9" name="TextBox 8"/>
          <p:cNvSpPr txBox="1"/>
          <p:nvPr/>
        </p:nvSpPr>
        <p:spPr>
          <a:xfrm>
            <a:off x="4368800" y="5212090"/>
            <a:ext cx="990600" cy="307777"/>
          </a:xfrm>
          <a:prstGeom prst="rect">
            <a:avLst/>
          </a:prstGeom>
          <a:noFill/>
        </p:spPr>
        <p:txBody>
          <a:bodyPr wrap="square" rtlCol="0">
            <a:spAutoFit/>
          </a:bodyPr>
          <a:lstStyle/>
          <a:p>
            <a:r>
              <a:rPr lang="en-US" sz="1400" dirty="0" smtClean="0">
                <a:latin typeface="+mn-lt"/>
              </a:rPr>
              <a:t>Planning</a:t>
            </a:r>
            <a:endParaRPr lang="en-US" sz="1400" dirty="0">
              <a:latin typeface="+mn-lt"/>
            </a:endParaRPr>
          </a:p>
        </p:txBody>
      </p:sp>
      <p:sp>
        <p:nvSpPr>
          <p:cNvPr id="10" name="TextBox 9"/>
          <p:cNvSpPr txBox="1"/>
          <p:nvPr/>
        </p:nvSpPr>
        <p:spPr>
          <a:xfrm>
            <a:off x="5448300" y="5212090"/>
            <a:ext cx="990600" cy="523220"/>
          </a:xfrm>
          <a:prstGeom prst="rect">
            <a:avLst/>
          </a:prstGeom>
          <a:noFill/>
        </p:spPr>
        <p:txBody>
          <a:bodyPr wrap="square" rtlCol="0">
            <a:spAutoFit/>
          </a:bodyPr>
          <a:lstStyle/>
          <a:p>
            <a:r>
              <a:rPr lang="en-US" sz="1400" dirty="0" smtClean="0">
                <a:latin typeface="+mn-lt"/>
              </a:rPr>
              <a:t>Central IT staffing</a:t>
            </a:r>
            <a:endParaRPr lang="en-US" sz="1400" dirty="0">
              <a:latin typeface="+mn-lt"/>
            </a:endParaRPr>
          </a:p>
        </p:txBody>
      </p:sp>
      <p:sp>
        <p:nvSpPr>
          <p:cNvPr id="11" name="TextBox 10"/>
          <p:cNvSpPr txBox="1"/>
          <p:nvPr/>
        </p:nvSpPr>
        <p:spPr>
          <a:xfrm>
            <a:off x="6642100" y="5212090"/>
            <a:ext cx="990600" cy="523220"/>
          </a:xfrm>
          <a:prstGeom prst="rect">
            <a:avLst/>
          </a:prstGeom>
          <a:noFill/>
        </p:spPr>
        <p:txBody>
          <a:bodyPr wrap="square" rtlCol="0">
            <a:spAutoFit/>
          </a:bodyPr>
          <a:lstStyle/>
          <a:p>
            <a:r>
              <a:rPr lang="en-US" sz="1400" dirty="0" smtClean="0">
                <a:latin typeface="+mn-lt"/>
              </a:rPr>
              <a:t>Funding model</a:t>
            </a:r>
            <a:endParaRPr lang="en-US" sz="1400" dirty="0">
              <a:latin typeface="+mn-lt"/>
            </a:endParaRPr>
          </a:p>
        </p:txBody>
      </p:sp>
      <p:sp>
        <p:nvSpPr>
          <p:cNvPr id="12" name="TextBox 11"/>
          <p:cNvSpPr txBox="1"/>
          <p:nvPr/>
        </p:nvSpPr>
        <p:spPr>
          <a:xfrm>
            <a:off x="2603500" y="1242011"/>
            <a:ext cx="2933700" cy="338554"/>
          </a:xfrm>
          <a:prstGeom prst="rect">
            <a:avLst/>
          </a:prstGeom>
          <a:noFill/>
        </p:spPr>
        <p:txBody>
          <a:bodyPr wrap="square" rtlCol="0">
            <a:spAutoFit/>
          </a:bodyPr>
          <a:lstStyle/>
          <a:p>
            <a:r>
              <a:rPr lang="en-US" sz="1600" b="1" dirty="0" smtClean="0">
                <a:latin typeface="+mn-lt"/>
              </a:rPr>
              <a:t>All US colleges and universities</a:t>
            </a:r>
            <a:endParaRPr lang="en-US" sz="1600" b="1" dirty="0">
              <a:latin typeface="+mn-lt"/>
            </a:endParaRPr>
          </a:p>
        </p:txBody>
      </p:sp>
    </p:spTree>
    <p:extLst>
      <p:ext uri="{BB962C8B-B14F-4D97-AF65-F5344CB8AC3E}">
        <p14:creationId xmlns:p14="http://schemas.microsoft.com/office/powerpoint/2010/main" val="1573913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87"/>
            <a:ext cx="8382000" cy="1143000"/>
          </a:xfrm>
        </p:spPr>
        <p:txBody>
          <a:bodyPr/>
          <a:lstStyle/>
          <a:p>
            <a:r>
              <a:rPr lang="en-US" dirty="0"/>
              <a:t>Research computing: What we know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0950882"/>
              </p:ext>
            </p:extLst>
          </p:nvPr>
        </p:nvGraphicFramePr>
        <p:xfrm>
          <a:off x="88900" y="1411288"/>
          <a:ext cx="90551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93800" y="5212090"/>
            <a:ext cx="990600" cy="523220"/>
          </a:xfrm>
          <a:prstGeom prst="rect">
            <a:avLst/>
          </a:prstGeom>
          <a:noFill/>
        </p:spPr>
        <p:txBody>
          <a:bodyPr wrap="square" rtlCol="0">
            <a:spAutoFit/>
          </a:bodyPr>
          <a:lstStyle/>
          <a:p>
            <a:r>
              <a:rPr lang="en-US" sz="1400" dirty="0" smtClean="0">
                <a:latin typeface="+mn-lt"/>
              </a:rPr>
              <a:t>Central IT support</a:t>
            </a:r>
            <a:endParaRPr lang="en-US" sz="1400" dirty="0">
              <a:latin typeface="+mn-lt"/>
            </a:endParaRPr>
          </a:p>
        </p:txBody>
      </p:sp>
      <p:sp>
        <p:nvSpPr>
          <p:cNvPr id="7" name="TextBox 6"/>
          <p:cNvSpPr txBox="1"/>
          <p:nvPr/>
        </p:nvSpPr>
        <p:spPr>
          <a:xfrm>
            <a:off x="2184400" y="5212090"/>
            <a:ext cx="1206500" cy="954107"/>
          </a:xfrm>
          <a:prstGeom prst="rect">
            <a:avLst/>
          </a:prstGeom>
          <a:noFill/>
        </p:spPr>
        <p:txBody>
          <a:bodyPr wrap="square" rtlCol="0">
            <a:spAutoFit/>
          </a:bodyPr>
          <a:lstStyle/>
          <a:p>
            <a:r>
              <a:rPr lang="en-US" sz="1400" b="1" dirty="0" smtClean="0">
                <a:solidFill>
                  <a:srgbClr val="FF0000"/>
                </a:solidFill>
                <a:latin typeface="+mn-lt"/>
              </a:rPr>
              <a:t>Collaborative/team-based science approach</a:t>
            </a:r>
            <a:endParaRPr lang="en-US" sz="1400" b="1" dirty="0">
              <a:solidFill>
                <a:srgbClr val="FF0000"/>
              </a:solidFill>
              <a:latin typeface="+mn-lt"/>
            </a:endParaRPr>
          </a:p>
        </p:txBody>
      </p:sp>
      <p:sp>
        <p:nvSpPr>
          <p:cNvPr id="8" name="TextBox 7"/>
          <p:cNvSpPr txBox="1"/>
          <p:nvPr/>
        </p:nvSpPr>
        <p:spPr>
          <a:xfrm>
            <a:off x="3390900" y="5212090"/>
            <a:ext cx="1244600" cy="523220"/>
          </a:xfrm>
          <a:prstGeom prst="rect">
            <a:avLst/>
          </a:prstGeom>
          <a:noFill/>
        </p:spPr>
        <p:txBody>
          <a:bodyPr wrap="square" rtlCol="0">
            <a:spAutoFit/>
          </a:bodyPr>
          <a:lstStyle/>
          <a:p>
            <a:r>
              <a:rPr lang="en-US" sz="1400" b="1" dirty="0" smtClean="0">
                <a:solidFill>
                  <a:srgbClr val="FF0000"/>
                </a:solidFill>
                <a:latin typeface="+mn-lt"/>
              </a:rPr>
              <a:t>Data management</a:t>
            </a:r>
            <a:endParaRPr lang="en-US" sz="1400" b="1" dirty="0">
              <a:solidFill>
                <a:srgbClr val="FF0000"/>
              </a:solidFill>
              <a:latin typeface="+mn-lt"/>
            </a:endParaRPr>
          </a:p>
        </p:txBody>
      </p:sp>
      <p:sp>
        <p:nvSpPr>
          <p:cNvPr id="9" name="TextBox 8"/>
          <p:cNvSpPr txBox="1"/>
          <p:nvPr/>
        </p:nvSpPr>
        <p:spPr>
          <a:xfrm>
            <a:off x="4368800" y="5212090"/>
            <a:ext cx="990600" cy="307777"/>
          </a:xfrm>
          <a:prstGeom prst="rect">
            <a:avLst/>
          </a:prstGeom>
          <a:noFill/>
        </p:spPr>
        <p:txBody>
          <a:bodyPr wrap="square" rtlCol="0">
            <a:spAutoFit/>
          </a:bodyPr>
          <a:lstStyle/>
          <a:p>
            <a:r>
              <a:rPr lang="en-US" sz="1400" dirty="0" smtClean="0">
                <a:latin typeface="+mn-lt"/>
              </a:rPr>
              <a:t>Planning</a:t>
            </a:r>
            <a:endParaRPr lang="en-US" sz="1400" dirty="0">
              <a:latin typeface="+mn-lt"/>
            </a:endParaRPr>
          </a:p>
        </p:txBody>
      </p:sp>
      <p:sp>
        <p:nvSpPr>
          <p:cNvPr id="10" name="TextBox 9"/>
          <p:cNvSpPr txBox="1"/>
          <p:nvPr/>
        </p:nvSpPr>
        <p:spPr>
          <a:xfrm>
            <a:off x="5448300" y="5212090"/>
            <a:ext cx="990600" cy="523220"/>
          </a:xfrm>
          <a:prstGeom prst="rect">
            <a:avLst/>
          </a:prstGeom>
          <a:noFill/>
        </p:spPr>
        <p:txBody>
          <a:bodyPr wrap="square" rtlCol="0">
            <a:spAutoFit/>
          </a:bodyPr>
          <a:lstStyle/>
          <a:p>
            <a:r>
              <a:rPr lang="en-US" sz="1400" dirty="0" smtClean="0">
                <a:latin typeface="+mn-lt"/>
              </a:rPr>
              <a:t>Central IT staffing</a:t>
            </a:r>
            <a:endParaRPr lang="en-US" sz="1400" dirty="0">
              <a:latin typeface="+mn-lt"/>
            </a:endParaRPr>
          </a:p>
        </p:txBody>
      </p:sp>
      <p:sp>
        <p:nvSpPr>
          <p:cNvPr id="11" name="TextBox 10"/>
          <p:cNvSpPr txBox="1"/>
          <p:nvPr/>
        </p:nvSpPr>
        <p:spPr>
          <a:xfrm>
            <a:off x="6642100" y="5212090"/>
            <a:ext cx="990600" cy="523220"/>
          </a:xfrm>
          <a:prstGeom prst="rect">
            <a:avLst/>
          </a:prstGeom>
          <a:noFill/>
        </p:spPr>
        <p:txBody>
          <a:bodyPr wrap="square" rtlCol="0">
            <a:spAutoFit/>
          </a:bodyPr>
          <a:lstStyle/>
          <a:p>
            <a:r>
              <a:rPr lang="en-US" sz="1400" b="1" dirty="0" smtClean="0">
                <a:solidFill>
                  <a:srgbClr val="FF0000"/>
                </a:solidFill>
                <a:latin typeface="+mn-lt"/>
              </a:rPr>
              <a:t>Funding model</a:t>
            </a:r>
            <a:endParaRPr lang="en-US" sz="1400" b="1" dirty="0">
              <a:solidFill>
                <a:srgbClr val="FF0000"/>
              </a:solidFill>
              <a:latin typeface="+mn-lt"/>
            </a:endParaRPr>
          </a:p>
        </p:txBody>
      </p:sp>
      <p:sp>
        <p:nvSpPr>
          <p:cNvPr id="12" name="TextBox 11"/>
          <p:cNvSpPr txBox="1"/>
          <p:nvPr/>
        </p:nvSpPr>
        <p:spPr>
          <a:xfrm>
            <a:off x="2603500" y="1242011"/>
            <a:ext cx="2933700" cy="338554"/>
          </a:xfrm>
          <a:prstGeom prst="rect">
            <a:avLst/>
          </a:prstGeom>
          <a:noFill/>
        </p:spPr>
        <p:txBody>
          <a:bodyPr wrap="square" rtlCol="0">
            <a:spAutoFit/>
          </a:bodyPr>
          <a:lstStyle/>
          <a:p>
            <a:r>
              <a:rPr lang="en-US" sz="1600" b="1" dirty="0" smtClean="0">
                <a:latin typeface="+mn-lt"/>
              </a:rPr>
              <a:t>Public doctoral universities</a:t>
            </a:r>
            <a:endParaRPr lang="en-US" sz="1600" b="1" dirty="0">
              <a:latin typeface="+mn-lt"/>
            </a:endParaRPr>
          </a:p>
        </p:txBody>
      </p:sp>
      <p:sp>
        <p:nvSpPr>
          <p:cNvPr id="4" name="Oval 3"/>
          <p:cNvSpPr/>
          <p:nvPr/>
        </p:nvSpPr>
        <p:spPr>
          <a:xfrm>
            <a:off x="1930400" y="1676400"/>
            <a:ext cx="1549400" cy="461009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438900" y="1676400"/>
            <a:ext cx="1092200" cy="461009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225800" y="1676400"/>
            <a:ext cx="1295400" cy="461009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915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3" grpId="0"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87"/>
            <a:ext cx="8382000" cy="1143000"/>
          </a:xfrm>
        </p:spPr>
        <p:txBody>
          <a:bodyPr/>
          <a:lstStyle/>
          <a:p>
            <a:r>
              <a:rPr lang="en-US" dirty="0"/>
              <a:t>Research computing: What we know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1089167"/>
              </p:ext>
            </p:extLst>
          </p:nvPr>
        </p:nvGraphicFramePr>
        <p:xfrm>
          <a:off x="88900" y="1411288"/>
          <a:ext cx="90551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93800" y="5212090"/>
            <a:ext cx="990600" cy="523220"/>
          </a:xfrm>
          <a:prstGeom prst="rect">
            <a:avLst/>
          </a:prstGeom>
          <a:noFill/>
        </p:spPr>
        <p:txBody>
          <a:bodyPr wrap="square" rtlCol="0">
            <a:spAutoFit/>
          </a:bodyPr>
          <a:lstStyle/>
          <a:p>
            <a:r>
              <a:rPr lang="en-US" sz="1400" b="1" dirty="0" smtClean="0">
                <a:solidFill>
                  <a:srgbClr val="FF0000"/>
                </a:solidFill>
                <a:latin typeface="+mn-lt"/>
              </a:rPr>
              <a:t>Central IT support</a:t>
            </a:r>
            <a:endParaRPr lang="en-US" sz="1400" b="1" dirty="0">
              <a:solidFill>
                <a:srgbClr val="FF0000"/>
              </a:solidFill>
              <a:latin typeface="+mn-lt"/>
            </a:endParaRPr>
          </a:p>
        </p:txBody>
      </p:sp>
      <p:sp>
        <p:nvSpPr>
          <p:cNvPr id="7" name="TextBox 6"/>
          <p:cNvSpPr txBox="1"/>
          <p:nvPr/>
        </p:nvSpPr>
        <p:spPr>
          <a:xfrm>
            <a:off x="2184400" y="5212090"/>
            <a:ext cx="1206500" cy="954107"/>
          </a:xfrm>
          <a:prstGeom prst="rect">
            <a:avLst/>
          </a:prstGeom>
          <a:noFill/>
        </p:spPr>
        <p:txBody>
          <a:bodyPr wrap="square" rtlCol="0">
            <a:spAutoFit/>
          </a:bodyPr>
          <a:lstStyle/>
          <a:p>
            <a:r>
              <a:rPr lang="en-US" sz="1400" dirty="0" smtClean="0">
                <a:latin typeface="+mn-lt"/>
              </a:rPr>
              <a:t>Collaborative/team-based science approach</a:t>
            </a:r>
            <a:endParaRPr lang="en-US" sz="1400" dirty="0">
              <a:latin typeface="+mn-lt"/>
            </a:endParaRPr>
          </a:p>
        </p:txBody>
      </p:sp>
      <p:sp>
        <p:nvSpPr>
          <p:cNvPr id="8" name="TextBox 7"/>
          <p:cNvSpPr txBox="1"/>
          <p:nvPr/>
        </p:nvSpPr>
        <p:spPr>
          <a:xfrm>
            <a:off x="3390900" y="5212090"/>
            <a:ext cx="1244600" cy="523220"/>
          </a:xfrm>
          <a:prstGeom prst="rect">
            <a:avLst/>
          </a:prstGeom>
          <a:noFill/>
        </p:spPr>
        <p:txBody>
          <a:bodyPr wrap="square" rtlCol="0">
            <a:spAutoFit/>
          </a:bodyPr>
          <a:lstStyle/>
          <a:p>
            <a:r>
              <a:rPr lang="en-US" sz="1400" dirty="0" smtClean="0">
                <a:latin typeface="+mn-lt"/>
              </a:rPr>
              <a:t>Data management</a:t>
            </a:r>
            <a:endParaRPr lang="en-US" sz="1400" dirty="0">
              <a:latin typeface="+mn-lt"/>
            </a:endParaRPr>
          </a:p>
        </p:txBody>
      </p:sp>
      <p:sp>
        <p:nvSpPr>
          <p:cNvPr id="9" name="TextBox 8"/>
          <p:cNvSpPr txBox="1"/>
          <p:nvPr/>
        </p:nvSpPr>
        <p:spPr>
          <a:xfrm>
            <a:off x="4368800" y="5212090"/>
            <a:ext cx="990600" cy="307777"/>
          </a:xfrm>
          <a:prstGeom prst="rect">
            <a:avLst/>
          </a:prstGeom>
          <a:noFill/>
        </p:spPr>
        <p:txBody>
          <a:bodyPr wrap="square" rtlCol="0">
            <a:spAutoFit/>
          </a:bodyPr>
          <a:lstStyle/>
          <a:p>
            <a:r>
              <a:rPr lang="en-US" sz="1400" b="1" dirty="0" smtClean="0">
                <a:solidFill>
                  <a:srgbClr val="FF0000"/>
                </a:solidFill>
                <a:latin typeface="+mn-lt"/>
              </a:rPr>
              <a:t>Planning</a:t>
            </a:r>
            <a:endParaRPr lang="en-US" sz="1400" b="1" dirty="0">
              <a:solidFill>
                <a:srgbClr val="FF0000"/>
              </a:solidFill>
              <a:latin typeface="+mn-lt"/>
            </a:endParaRPr>
          </a:p>
        </p:txBody>
      </p:sp>
      <p:sp>
        <p:nvSpPr>
          <p:cNvPr id="10" name="TextBox 9"/>
          <p:cNvSpPr txBox="1"/>
          <p:nvPr/>
        </p:nvSpPr>
        <p:spPr>
          <a:xfrm>
            <a:off x="5448300" y="5212090"/>
            <a:ext cx="990600" cy="523220"/>
          </a:xfrm>
          <a:prstGeom prst="rect">
            <a:avLst/>
          </a:prstGeom>
          <a:noFill/>
        </p:spPr>
        <p:txBody>
          <a:bodyPr wrap="square" rtlCol="0">
            <a:spAutoFit/>
          </a:bodyPr>
          <a:lstStyle/>
          <a:p>
            <a:r>
              <a:rPr lang="en-US" sz="1400" b="1" dirty="0" smtClean="0">
                <a:solidFill>
                  <a:srgbClr val="FF0000"/>
                </a:solidFill>
                <a:latin typeface="+mn-lt"/>
              </a:rPr>
              <a:t>Central IT staffing</a:t>
            </a:r>
            <a:endParaRPr lang="en-US" sz="1400" b="1" dirty="0">
              <a:solidFill>
                <a:srgbClr val="FF0000"/>
              </a:solidFill>
              <a:latin typeface="+mn-lt"/>
            </a:endParaRPr>
          </a:p>
        </p:txBody>
      </p:sp>
      <p:sp>
        <p:nvSpPr>
          <p:cNvPr id="11" name="TextBox 10"/>
          <p:cNvSpPr txBox="1"/>
          <p:nvPr/>
        </p:nvSpPr>
        <p:spPr>
          <a:xfrm>
            <a:off x="6642100" y="5212090"/>
            <a:ext cx="990600" cy="523220"/>
          </a:xfrm>
          <a:prstGeom prst="rect">
            <a:avLst/>
          </a:prstGeom>
          <a:noFill/>
        </p:spPr>
        <p:txBody>
          <a:bodyPr wrap="square" rtlCol="0">
            <a:spAutoFit/>
          </a:bodyPr>
          <a:lstStyle/>
          <a:p>
            <a:r>
              <a:rPr lang="en-US" sz="1400" dirty="0" smtClean="0">
                <a:latin typeface="+mn-lt"/>
              </a:rPr>
              <a:t>Funding model</a:t>
            </a:r>
            <a:endParaRPr lang="en-US" sz="1400" dirty="0">
              <a:latin typeface="+mn-lt"/>
            </a:endParaRPr>
          </a:p>
        </p:txBody>
      </p:sp>
      <p:sp>
        <p:nvSpPr>
          <p:cNvPr id="12" name="TextBox 11"/>
          <p:cNvSpPr txBox="1"/>
          <p:nvPr/>
        </p:nvSpPr>
        <p:spPr>
          <a:xfrm>
            <a:off x="2603500" y="1242011"/>
            <a:ext cx="2933700" cy="338554"/>
          </a:xfrm>
          <a:prstGeom prst="rect">
            <a:avLst/>
          </a:prstGeom>
          <a:noFill/>
        </p:spPr>
        <p:txBody>
          <a:bodyPr wrap="square" rtlCol="0">
            <a:spAutoFit/>
          </a:bodyPr>
          <a:lstStyle/>
          <a:p>
            <a:r>
              <a:rPr lang="en-US" sz="1600" b="1" dirty="0" smtClean="0">
                <a:latin typeface="+mn-lt"/>
              </a:rPr>
              <a:t>Private doctoral universities</a:t>
            </a:r>
            <a:endParaRPr lang="en-US" sz="1600" b="1" dirty="0">
              <a:latin typeface="+mn-lt"/>
            </a:endParaRPr>
          </a:p>
        </p:txBody>
      </p:sp>
      <p:sp>
        <p:nvSpPr>
          <p:cNvPr id="13" name="Oval 12"/>
          <p:cNvSpPr/>
          <p:nvPr/>
        </p:nvSpPr>
        <p:spPr>
          <a:xfrm>
            <a:off x="1041400" y="1580566"/>
            <a:ext cx="1143000" cy="4705934"/>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295900" y="1676400"/>
            <a:ext cx="1092200" cy="461009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254500" y="1676400"/>
            <a:ext cx="1104900" cy="461009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008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28588"/>
            <a:ext cx="8382000" cy="823912"/>
          </a:xfrm>
        </p:spPr>
        <p:txBody>
          <a:bodyPr/>
          <a:lstStyle/>
          <a:p>
            <a:r>
              <a:rPr lang="en-US" dirty="0"/>
              <a:t>Research computing: What we know</a:t>
            </a:r>
          </a:p>
        </p:txBody>
      </p:sp>
      <p:pic>
        <p:nvPicPr>
          <p:cNvPr id="3" name="Picture 2" descr="fig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797" y="838200"/>
            <a:ext cx="3789072" cy="5461000"/>
          </a:xfrm>
          <a:prstGeom prst="rect">
            <a:avLst/>
          </a:prstGeom>
        </p:spPr>
      </p:pic>
      <p:sp>
        <p:nvSpPr>
          <p:cNvPr id="7" name="TextBox 6"/>
          <p:cNvSpPr txBox="1"/>
          <p:nvPr/>
        </p:nvSpPr>
        <p:spPr>
          <a:xfrm>
            <a:off x="5765800" y="1930400"/>
            <a:ext cx="3234267" cy="2300630"/>
          </a:xfrm>
          <a:prstGeom prst="rect">
            <a:avLst/>
          </a:prstGeom>
          <a:noFill/>
        </p:spPr>
        <p:txBody>
          <a:bodyPr wrap="square" rtlCol="0">
            <a:spAutoFit/>
          </a:bodyPr>
          <a:lstStyle/>
          <a:p>
            <a:pPr algn="ctr">
              <a:lnSpc>
                <a:spcPct val="150000"/>
              </a:lnSpc>
              <a:spcAft>
                <a:spcPts val="600"/>
              </a:spcAft>
            </a:pPr>
            <a:r>
              <a:rPr lang="en-US" b="1" dirty="0" smtClean="0"/>
              <a:t>Research Intensity</a:t>
            </a:r>
          </a:p>
          <a:p>
            <a:r>
              <a:rPr lang="en-US" sz="1600" dirty="0" smtClean="0"/>
              <a:t>IPEDS research expenses controlling for institutional size:</a:t>
            </a:r>
          </a:p>
          <a:p>
            <a:pPr>
              <a:lnSpc>
                <a:spcPct val="150000"/>
              </a:lnSpc>
            </a:pPr>
            <a:r>
              <a:rPr lang="en-US" dirty="0" smtClean="0"/>
              <a:t>Low:	 $0/student FTE</a:t>
            </a:r>
          </a:p>
          <a:p>
            <a:pPr>
              <a:lnSpc>
                <a:spcPct val="150000"/>
              </a:lnSpc>
            </a:pPr>
            <a:r>
              <a:rPr lang="en-US" dirty="0" smtClean="0"/>
              <a:t>Medium: &lt;$440/student FTE</a:t>
            </a:r>
          </a:p>
          <a:p>
            <a:pPr>
              <a:lnSpc>
                <a:spcPct val="150000"/>
              </a:lnSpc>
            </a:pPr>
            <a:r>
              <a:rPr lang="en-US" dirty="0" smtClean="0"/>
              <a:t>High:	 &gt;$439/student FTE</a:t>
            </a:r>
            <a:endParaRPr lang="en-US" dirty="0"/>
          </a:p>
        </p:txBody>
      </p:sp>
    </p:spTree>
    <p:extLst>
      <p:ext uri="{BB962C8B-B14F-4D97-AF65-F5344CB8AC3E}">
        <p14:creationId xmlns:p14="http://schemas.microsoft.com/office/powerpoint/2010/main" val="21948615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4288"/>
            <a:ext cx="8382000" cy="823912"/>
          </a:xfrm>
        </p:spPr>
        <p:txBody>
          <a:bodyPr/>
          <a:lstStyle/>
          <a:p>
            <a:r>
              <a:rPr lang="en-US" dirty="0"/>
              <a:t>Research computing: What we know</a:t>
            </a:r>
          </a:p>
        </p:txBody>
      </p:sp>
      <p:pic>
        <p:nvPicPr>
          <p:cNvPr id="6" name="Picture 5" descr="fig6.png"/>
          <p:cNvPicPr>
            <a:picLocks noChangeAspect="1"/>
          </p:cNvPicPr>
          <p:nvPr/>
        </p:nvPicPr>
        <p:blipFill rotWithShape="1">
          <a:blip r:embed="rId2">
            <a:extLst>
              <a:ext uri="{28A0092B-C50C-407E-A947-70E740481C1C}">
                <a14:useLocalDpi xmlns:a14="http://schemas.microsoft.com/office/drawing/2010/main" val="0"/>
              </a:ext>
            </a:extLst>
          </a:blip>
          <a:srcRect t="-636"/>
          <a:stretch/>
        </p:blipFill>
        <p:spPr>
          <a:xfrm>
            <a:off x="1964466" y="711200"/>
            <a:ext cx="4398234" cy="6146800"/>
          </a:xfrm>
          <a:prstGeom prst="rect">
            <a:avLst/>
          </a:prstGeom>
        </p:spPr>
      </p:pic>
      <p:sp>
        <p:nvSpPr>
          <p:cNvPr id="2" name="Rectangle 1"/>
          <p:cNvSpPr/>
          <p:nvPr/>
        </p:nvSpPr>
        <p:spPr>
          <a:xfrm>
            <a:off x="3632200" y="3025775"/>
            <a:ext cx="2552700" cy="50482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225800" y="5270500"/>
            <a:ext cx="2959100" cy="2540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5227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334440"/>
            <a:ext cx="8619067" cy="900112"/>
          </a:xfrm>
        </p:spPr>
        <p:txBody>
          <a:bodyPr>
            <a:noAutofit/>
          </a:bodyPr>
          <a:lstStyle/>
          <a:p>
            <a:pPr marL="0" lvl="0" indent="0">
              <a:lnSpc>
                <a:spcPct val="114000"/>
              </a:lnSpc>
            </a:pPr>
            <a:r>
              <a:rPr lang="en-US" dirty="0"/>
              <a:t>Supporting the research mission through </a:t>
            </a:r>
            <a:r>
              <a:rPr lang="en-US" dirty="0" smtClean="0"/>
              <a:t>high</a:t>
            </a:r>
            <a:r>
              <a:rPr lang="en-US" dirty="0"/>
              <a:t>-performance computing, large data, and analytics </a:t>
            </a:r>
          </a:p>
        </p:txBody>
      </p:sp>
      <p:sp>
        <p:nvSpPr>
          <p:cNvPr id="4" name="Content Placeholder 3"/>
          <p:cNvSpPr>
            <a:spLocks noGrp="1"/>
          </p:cNvSpPr>
          <p:nvPr>
            <p:ph idx="1"/>
          </p:nvPr>
        </p:nvSpPr>
        <p:spPr>
          <a:xfrm>
            <a:off x="457200" y="2015067"/>
            <a:ext cx="5816600" cy="4131734"/>
          </a:xfrm>
        </p:spPr>
        <p:txBody>
          <a:bodyPr/>
          <a:lstStyle/>
          <a:p>
            <a:pPr marL="0" lvl="0" indent="0">
              <a:buNone/>
            </a:pPr>
            <a:r>
              <a:rPr lang="en-US" dirty="0" smtClean="0"/>
              <a:t>Strategic questions IT is asking</a:t>
            </a:r>
          </a:p>
          <a:p>
            <a:pPr>
              <a:spcAft>
                <a:spcPts val="1100"/>
              </a:spcAft>
            </a:pPr>
            <a:r>
              <a:rPr lang="en-US" sz="2400" dirty="0"/>
              <a:t>What is the funding strategy? </a:t>
            </a:r>
          </a:p>
          <a:p>
            <a:pPr>
              <a:spcAft>
                <a:spcPts val="1100"/>
              </a:spcAft>
            </a:pPr>
            <a:r>
              <a:rPr lang="en-US" sz="2400" dirty="0"/>
              <a:t>What is the balance between the central and decentralized IT? </a:t>
            </a:r>
          </a:p>
          <a:p>
            <a:pPr lvl="0">
              <a:spcAft>
                <a:spcPts val="1100"/>
              </a:spcAft>
            </a:pPr>
            <a:r>
              <a:rPr lang="en-US" sz="2400" dirty="0"/>
              <a:t>What are the service implications for central IT?</a:t>
            </a:r>
          </a:p>
          <a:p>
            <a:pPr lvl="0">
              <a:spcAft>
                <a:spcPts val="1100"/>
              </a:spcAft>
            </a:pPr>
            <a:r>
              <a:rPr lang="en-US" sz="2400" dirty="0"/>
              <a:t>What are the opportunities for cross-institutional collaborations? </a:t>
            </a:r>
          </a:p>
        </p:txBody>
      </p:sp>
      <p:sp>
        <p:nvSpPr>
          <p:cNvPr id="14" name="Text Box 21"/>
          <p:cNvSpPr txBox="1"/>
          <p:nvPr/>
        </p:nvSpPr>
        <p:spPr>
          <a:xfrm>
            <a:off x="6489700" y="2015067"/>
            <a:ext cx="2463800" cy="37634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i="1" dirty="0" smtClean="0">
                <a:solidFill>
                  <a:srgbClr val="4F81BD"/>
                </a:solidFill>
                <a:latin typeface="Times New Roman"/>
                <a:ea typeface="Calibri"/>
              </a:rPr>
              <a:t>“</a:t>
            </a:r>
            <a:r>
              <a:rPr lang="en-US" b="1" i="1" dirty="0">
                <a:solidFill>
                  <a:srgbClr val="4F81BD"/>
                </a:solidFill>
                <a:latin typeface="Times New Roman"/>
                <a:ea typeface="Calibri"/>
              </a:rPr>
              <a:t>Capturing economies of scale through collaboration is the only way information technology is going to provide the infrastructure needed to stay competitive and support the next generation of discovery and </a:t>
            </a:r>
            <a:r>
              <a:rPr lang="en-US" b="1" i="1" dirty="0" smtClean="0">
                <a:solidFill>
                  <a:srgbClr val="4F81BD"/>
                </a:solidFill>
                <a:latin typeface="Times New Roman"/>
                <a:ea typeface="Calibri"/>
              </a:rPr>
              <a:t>innovation.”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 and Associate Vice Principal, </a:t>
            </a:r>
            <a:r>
              <a:rPr lang="en-US" sz="1300" i="1" dirty="0" smtClean="0">
                <a:solidFill>
                  <a:srgbClr val="000000"/>
                </a:solidFill>
                <a:latin typeface="Times New Roman"/>
                <a:ea typeface="Calibri"/>
              </a:rPr>
              <a:t>Information Technology</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17649070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7789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3669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672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213255"/>
            <a:ext cx="8619067" cy="900112"/>
          </a:xfrm>
        </p:spPr>
        <p:txBody>
          <a:bodyPr>
            <a:noAutofit/>
          </a:bodyPr>
          <a:lstStyle/>
          <a:p>
            <a:pPr marL="0" lvl="0" indent="0">
              <a:lnSpc>
                <a:spcPct val="114000"/>
              </a:lnSpc>
            </a:pPr>
            <a:r>
              <a:rPr lang="en-US" dirty="0" smtClean="0"/>
              <a:t>Transforming the institution’s business with technology</a:t>
            </a:r>
            <a:endParaRPr lang="en-US" dirty="0"/>
          </a:p>
        </p:txBody>
      </p:sp>
      <p:sp>
        <p:nvSpPr>
          <p:cNvPr id="4" name="Content Placeholder 3"/>
          <p:cNvSpPr>
            <a:spLocks noGrp="1"/>
          </p:cNvSpPr>
          <p:nvPr>
            <p:ph idx="1"/>
          </p:nvPr>
        </p:nvSpPr>
        <p:spPr>
          <a:xfrm>
            <a:off x="457200" y="1634067"/>
            <a:ext cx="6159500" cy="4525963"/>
          </a:xfrm>
        </p:spPr>
        <p:txBody>
          <a:bodyPr/>
          <a:lstStyle/>
          <a:p>
            <a:pPr marL="0" lvl="0" indent="0">
              <a:buNone/>
            </a:pPr>
            <a:r>
              <a:rPr lang="en-US" dirty="0" smtClean="0"/>
              <a:t>Strategic questions IT is asking</a:t>
            </a:r>
          </a:p>
          <a:p>
            <a:pPr>
              <a:spcAft>
                <a:spcPts val="1100"/>
              </a:spcAft>
            </a:pPr>
            <a:r>
              <a:rPr lang="en-US" sz="2400" dirty="0"/>
              <a:t>Does the institution’s strategic plan include transformative objectives? </a:t>
            </a:r>
          </a:p>
          <a:p>
            <a:pPr>
              <a:spcAft>
                <a:spcPts val="1100"/>
              </a:spcAft>
            </a:pPr>
            <a:r>
              <a:rPr lang="en-US" sz="2400" dirty="0"/>
              <a:t>Is IT a trusted partner? </a:t>
            </a:r>
          </a:p>
          <a:p>
            <a:pPr>
              <a:spcAft>
                <a:spcPts val="1100"/>
              </a:spcAft>
            </a:pPr>
            <a:r>
              <a:rPr lang="en-US" sz="2400" dirty="0"/>
              <a:t>How to experiment without undue risk? </a:t>
            </a:r>
          </a:p>
          <a:p>
            <a:pPr>
              <a:spcAft>
                <a:spcPts val="1100"/>
              </a:spcAft>
            </a:pPr>
            <a:r>
              <a:rPr lang="en-US" sz="2400" dirty="0"/>
              <a:t>Are the right capabilities in place? </a:t>
            </a:r>
          </a:p>
        </p:txBody>
      </p:sp>
      <p:sp>
        <p:nvSpPr>
          <p:cNvPr id="14" name="Text Box 21"/>
          <p:cNvSpPr txBox="1"/>
          <p:nvPr/>
        </p:nvSpPr>
        <p:spPr>
          <a:xfrm>
            <a:off x="6616700" y="1634067"/>
            <a:ext cx="2222500" cy="37634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i="1" dirty="0" smtClean="0">
                <a:solidFill>
                  <a:srgbClr val="4F81BD"/>
                </a:solidFill>
                <a:latin typeface="Times New Roman"/>
                <a:ea typeface="Calibri"/>
              </a:rPr>
              <a:t>“</a:t>
            </a:r>
            <a:r>
              <a:rPr lang="en-US" b="1" i="1" dirty="0">
                <a:solidFill>
                  <a:srgbClr val="4F81BD"/>
                </a:solidFill>
                <a:latin typeface="Times New Roman"/>
                <a:ea typeface="Calibri"/>
              </a:rPr>
              <a:t>The shift to digital course content is upon us as the rise of remarkable</a:t>
            </a:r>
          </a:p>
          <a:p>
            <a:r>
              <a:rPr lang="en-US" b="1" i="1" dirty="0">
                <a:solidFill>
                  <a:srgbClr val="4F81BD"/>
                </a:solidFill>
                <a:latin typeface="Times New Roman"/>
                <a:ea typeface="Calibri"/>
              </a:rPr>
              <a:t>consumer devices, interactive content, new software platforms, and new economics</a:t>
            </a:r>
          </a:p>
          <a:p>
            <a:r>
              <a:rPr lang="en-US" b="1" i="1" dirty="0">
                <a:solidFill>
                  <a:srgbClr val="4F81BD"/>
                </a:solidFill>
                <a:latin typeface="Times New Roman"/>
                <a:ea typeface="Calibri"/>
              </a:rPr>
              <a:t>pave the way.” </a:t>
            </a:r>
          </a:p>
          <a:p>
            <a:pPr marL="0" marR="0">
              <a:lnSpc>
                <a:spcPct val="115000"/>
              </a:lnSpc>
              <a:spcBef>
                <a:spcPts val="0"/>
              </a:spcBef>
              <a:spcAft>
                <a:spcPts val="0"/>
              </a:spcAft>
            </a:pPr>
            <a:r>
              <a:rPr lang="en-US" sz="1300" i="1" dirty="0" smtClean="0">
                <a:solidFill>
                  <a:srgbClr val="000000"/>
                </a:solidFill>
                <a:effectLst/>
                <a:latin typeface="Times New Roman"/>
                <a:ea typeface="Calibri"/>
              </a:rPr>
              <a:t>—Vice President for Information Technology and CIO</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24747951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55"/>
            <a:ext cx="8382000" cy="939800"/>
          </a:xfrm>
        </p:spPr>
        <p:txBody>
          <a:bodyPr>
            <a:noAutofit/>
          </a:bodyPr>
          <a:lstStyle/>
          <a:p>
            <a:r>
              <a:rPr lang="en-US" dirty="0" smtClean="0"/>
              <a:t>WHAT IS IT’s Role in transformation</a:t>
            </a:r>
            <a:r>
              <a:rPr lang="en-US" dirty="0" smtClean="0"/>
              <a:t>?</a:t>
            </a:r>
            <a:endParaRPr lang="en-US" dirty="0"/>
          </a:p>
        </p:txBody>
      </p:sp>
      <p:sp>
        <p:nvSpPr>
          <p:cNvPr id="3" name="Content Placeholder 2"/>
          <p:cNvSpPr>
            <a:spLocks noGrp="1"/>
          </p:cNvSpPr>
          <p:nvPr>
            <p:ph idx="1"/>
          </p:nvPr>
        </p:nvSpPr>
        <p:spPr>
          <a:xfrm>
            <a:off x="203200" y="1137709"/>
            <a:ext cx="4250267" cy="5171545"/>
          </a:xfrm>
        </p:spPr>
        <p:txBody>
          <a:bodyPr/>
          <a:lstStyle/>
          <a:p>
            <a:pPr marL="0" indent="0">
              <a:buNone/>
            </a:pPr>
            <a:r>
              <a:rPr lang="en-US" sz="2700" b="1" dirty="0" smtClean="0"/>
              <a:t>Drive transformation</a:t>
            </a:r>
          </a:p>
          <a:p>
            <a:r>
              <a:rPr lang="en-US" sz="2700" b="1" dirty="0" smtClean="0"/>
              <a:t>Responder</a:t>
            </a:r>
            <a:r>
              <a:rPr lang="en-US" sz="2700" dirty="0" smtClean="0"/>
              <a:t>: Help departments deploy mature technologies. </a:t>
            </a:r>
          </a:p>
          <a:p>
            <a:r>
              <a:rPr lang="en-US" sz="2700" b="1" dirty="0" smtClean="0"/>
              <a:t>Navigator</a:t>
            </a:r>
            <a:r>
              <a:rPr lang="en-US" sz="2700" dirty="0" smtClean="0"/>
              <a:t>: Determine which technologies will be strategically important. </a:t>
            </a:r>
          </a:p>
          <a:p>
            <a:r>
              <a:rPr lang="en-US" sz="2700" b="1" dirty="0" smtClean="0"/>
              <a:t>Scholar</a:t>
            </a:r>
            <a:r>
              <a:rPr lang="en-US" sz="2700" dirty="0" smtClean="0"/>
              <a:t>: Investigate emerging technologies. </a:t>
            </a:r>
          </a:p>
        </p:txBody>
      </p:sp>
      <p:sp>
        <p:nvSpPr>
          <p:cNvPr id="4" name="Content Placeholder 2"/>
          <p:cNvSpPr txBox="1">
            <a:spLocks/>
          </p:cNvSpPr>
          <p:nvPr/>
        </p:nvSpPr>
        <p:spPr bwMode="auto">
          <a:xfrm>
            <a:off x="4741333" y="1137709"/>
            <a:ext cx="4250267" cy="517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FFD861"/>
              </a:buClr>
              <a:buSzPct val="80000"/>
              <a:buFont typeface="Wingdings" charset="0"/>
              <a:buChar char="§"/>
              <a:defRPr sz="2800" kern="1200">
                <a:solidFill>
                  <a:srgbClr val="4C4C4F"/>
                </a:solidFill>
                <a:latin typeface="Arial"/>
                <a:ea typeface="ＭＳ Ｐゴシック" pitchFamily="-111"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kern="1200">
                <a:solidFill>
                  <a:srgbClr val="4C4C4F"/>
                </a:solidFill>
                <a:latin typeface="Arial"/>
                <a:ea typeface="ＭＳ Ｐゴシック" pitchFamily="-111"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kern="1200">
                <a:solidFill>
                  <a:srgbClr val="4C4C4F"/>
                </a:solidFill>
                <a:latin typeface="Arial"/>
                <a:ea typeface="ＭＳ Ｐゴシック" pitchFamily="-111"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2000" kern="1200">
                <a:solidFill>
                  <a:srgbClr val="4C4C4F"/>
                </a:solidFill>
                <a:latin typeface="Arial"/>
                <a:ea typeface="ＭＳ Ｐゴシック" pitchFamily="-111"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kern="1200">
                <a:solidFill>
                  <a:srgbClr val="4C4C4F"/>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700" b="1" dirty="0" smtClean="0"/>
              <a:t>Enable transformation</a:t>
            </a:r>
          </a:p>
          <a:p>
            <a:r>
              <a:rPr lang="en-US" sz="2700" b="1" dirty="0" smtClean="0"/>
              <a:t>Counselor: </a:t>
            </a:r>
            <a:r>
              <a:rPr lang="en-US" sz="2700" dirty="0" smtClean="0"/>
              <a:t>Champion and recommend innovations.</a:t>
            </a:r>
          </a:p>
          <a:p>
            <a:r>
              <a:rPr lang="en-US" sz="2700" b="1" dirty="0" smtClean="0"/>
              <a:t>Conductor: </a:t>
            </a:r>
            <a:r>
              <a:rPr lang="en-US" sz="2700" dirty="0" smtClean="0"/>
              <a:t>Coordinate and leverage distributed activities that are happening elsewhere.</a:t>
            </a:r>
          </a:p>
          <a:p>
            <a:r>
              <a:rPr lang="en-US" sz="2700" b="1" dirty="0" smtClean="0"/>
              <a:t>Pollinator</a:t>
            </a:r>
            <a:r>
              <a:rPr lang="en-US" sz="2700" dirty="0" smtClean="0"/>
              <a:t>: Encourage and mentor distributed innovation.</a:t>
            </a:r>
          </a:p>
          <a:p>
            <a:endParaRPr lang="en-US" sz="2000" dirty="0" smtClean="0"/>
          </a:p>
          <a:p>
            <a:endParaRPr lang="en-US" sz="2000" dirty="0"/>
          </a:p>
        </p:txBody>
      </p:sp>
      <p:sp>
        <p:nvSpPr>
          <p:cNvPr id="5" name="TextBox 4"/>
          <p:cNvSpPr txBox="1"/>
          <p:nvPr/>
        </p:nvSpPr>
        <p:spPr>
          <a:xfrm>
            <a:off x="0" y="5690196"/>
            <a:ext cx="3378200" cy="646331"/>
          </a:xfrm>
          <a:prstGeom prst="rect">
            <a:avLst/>
          </a:prstGeom>
          <a:noFill/>
        </p:spPr>
        <p:txBody>
          <a:bodyPr wrap="square" rtlCol="0">
            <a:spAutoFit/>
          </a:bodyPr>
          <a:lstStyle/>
          <a:p>
            <a:r>
              <a:rPr lang="en-US" sz="900" dirty="0" smtClean="0"/>
              <a:t>Source:  </a:t>
            </a:r>
            <a:r>
              <a:rPr lang="en-US" sz="900" dirty="0"/>
              <a:t>Gartner</a:t>
            </a:r>
          </a:p>
          <a:p>
            <a:r>
              <a:rPr lang="en-US" sz="900" dirty="0"/>
              <a:t>Six Styles of Technology Innovation Groups</a:t>
            </a:r>
          </a:p>
          <a:p>
            <a:r>
              <a:rPr lang="en-US" sz="900" dirty="0"/>
              <a:t>Published: 23 April 2012 </a:t>
            </a:r>
            <a:r>
              <a:rPr lang="en-US" sz="900" dirty="0" smtClean="0"/>
              <a:t>ID:G00230292</a:t>
            </a:r>
          </a:p>
          <a:p>
            <a:r>
              <a:rPr lang="en-US" sz="900" dirty="0" smtClean="0"/>
              <a:t>Analyst(s): </a:t>
            </a:r>
            <a:r>
              <a:rPr lang="en-US" sz="900" dirty="0" smtClean="0">
                <a:hlinkClick r:id="rId3"/>
              </a:rPr>
              <a:t>Jackie Fenn</a:t>
            </a:r>
            <a:r>
              <a:rPr lang="en-US" sz="900" dirty="0" smtClean="0"/>
              <a:t> </a:t>
            </a:r>
          </a:p>
        </p:txBody>
      </p:sp>
    </p:spTree>
    <p:extLst>
      <p:ext uri="{BB962C8B-B14F-4D97-AF65-F5344CB8AC3E}">
        <p14:creationId xmlns:p14="http://schemas.microsoft.com/office/powerpoint/2010/main" val="86325206"/>
      </p:ext>
    </p:extLst>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1697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913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213255"/>
            <a:ext cx="8619067" cy="900112"/>
          </a:xfrm>
        </p:spPr>
        <p:txBody>
          <a:bodyPr>
            <a:noAutofit/>
          </a:bodyPr>
          <a:lstStyle/>
          <a:p>
            <a:pPr marL="0" lvl="0" indent="0">
              <a:lnSpc>
                <a:spcPct val="114000"/>
              </a:lnSpc>
            </a:pPr>
            <a:r>
              <a:rPr lang="en-US" dirty="0" smtClean="0"/>
              <a:t>Funding information technology strategically</a:t>
            </a:r>
            <a:endParaRPr lang="en-US" dirty="0"/>
          </a:p>
        </p:txBody>
      </p:sp>
      <p:sp>
        <p:nvSpPr>
          <p:cNvPr id="4" name="Content Placeholder 3"/>
          <p:cNvSpPr>
            <a:spLocks noGrp="1"/>
          </p:cNvSpPr>
          <p:nvPr>
            <p:ph idx="1"/>
          </p:nvPr>
        </p:nvSpPr>
        <p:spPr>
          <a:xfrm>
            <a:off x="457200" y="1519767"/>
            <a:ext cx="5905500" cy="4525963"/>
          </a:xfrm>
        </p:spPr>
        <p:txBody>
          <a:bodyPr/>
          <a:lstStyle/>
          <a:p>
            <a:pPr marL="0" lvl="0" indent="0">
              <a:buNone/>
            </a:pPr>
            <a:r>
              <a:rPr lang="en-US" dirty="0" smtClean="0"/>
              <a:t>Strategic questions IT is asking</a:t>
            </a:r>
          </a:p>
          <a:p>
            <a:pPr>
              <a:spcAft>
                <a:spcPts val="1100"/>
              </a:spcAft>
            </a:pPr>
            <a:r>
              <a:rPr lang="en-US" sz="2400" dirty="0"/>
              <a:t>How to verify efficient use of current resource levels? </a:t>
            </a:r>
          </a:p>
          <a:p>
            <a:pPr>
              <a:spcAft>
                <a:spcPts val="1100"/>
              </a:spcAft>
            </a:pPr>
            <a:r>
              <a:rPr lang="en-US" sz="2400" dirty="0"/>
              <a:t>How to obtain an institution-wide view of IT spending?</a:t>
            </a:r>
          </a:p>
          <a:p>
            <a:pPr>
              <a:spcAft>
                <a:spcPts val="1100"/>
              </a:spcAft>
            </a:pPr>
            <a:r>
              <a:rPr lang="en-US" sz="2400" dirty="0"/>
              <a:t>How to integrate IT funding into programs and initiatives? </a:t>
            </a:r>
          </a:p>
        </p:txBody>
      </p:sp>
      <p:sp>
        <p:nvSpPr>
          <p:cNvPr id="14" name="Text Box 21"/>
          <p:cNvSpPr txBox="1"/>
          <p:nvPr/>
        </p:nvSpPr>
        <p:spPr>
          <a:xfrm>
            <a:off x="6616700" y="1519767"/>
            <a:ext cx="2222500" cy="37634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We can make [institutional colleagues] partners, or we can make them critics—collaborators or victims </a:t>
            </a:r>
            <a:r>
              <a:rPr lang="en-US" b="1" i="1" dirty="0" smtClean="0">
                <a:solidFill>
                  <a:srgbClr val="4F81BD"/>
                </a:solidFill>
                <a:latin typeface="Times New Roman"/>
                <a:ea typeface="Calibri"/>
              </a:rPr>
              <a:t>.” </a:t>
            </a:r>
          </a:p>
          <a:p>
            <a:pPr marL="0" marR="0">
              <a:lnSpc>
                <a:spcPct val="115000"/>
              </a:lnSpc>
              <a:spcBef>
                <a:spcPts val="0"/>
              </a:spcBef>
              <a:spcAft>
                <a:spcPts val="0"/>
              </a:spcAft>
            </a:pPr>
            <a:r>
              <a:rPr lang="en-US" sz="1300" i="1" dirty="0" smtClean="0">
                <a:solidFill>
                  <a:srgbClr val="000000"/>
                </a:solidFill>
                <a:effectLst/>
                <a:latin typeface="Times New Roman"/>
                <a:ea typeface="Calibri"/>
              </a:rPr>
              <a:t>—Associate Vice Chancellor, Information Resources</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24299125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8"/>
            <a:ext cx="8382000" cy="1143000"/>
          </a:xfrm>
        </p:spPr>
        <p:txBody>
          <a:bodyPr/>
          <a:lstStyle/>
          <a:p>
            <a:r>
              <a:rPr lang="en-US" dirty="0" smtClean="0"/>
              <a:t>Models for measuring IT costs</a:t>
            </a:r>
            <a:endParaRPr lang="en-US" dirty="0"/>
          </a:p>
        </p:txBody>
      </p:sp>
      <p:sp>
        <p:nvSpPr>
          <p:cNvPr id="3" name="Content Placeholder 2"/>
          <p:cNvSpPr>
            <a:spLocks noGrp="1"/>
          </p:cNvSpPr>
          <p:nvPr>
            <p:ph idx="1"/>
          </p:nvPr>
        </p:nvSpPr>
        <p:spPr>
          <a:xfrm>
            <a:off x="457200" y="1182688"/>
            <a:ext cx="8382000" cy="4760912"/>
          </a:xfrm>
        </p:spPr>
        <p:txBody>
          <a:bodyPr/>
          <a:lstStyle/>
          <a:p>
            <a:r>
              <a:rPr lang="en-US" dirty="0" smtClean="0"/>
              <a:t>Total IT costs</a:t>
            </a:r>
          </a:p>
          <a:p>
            <a:pPr lvl="1"/>
            <a:r>
              <a:rPr lang="en-US" dirty="0" smtClean="0"/>
              <a:t>Central IT + Distributed IT</a:t>
            </a:r>
          </a:p>
          <a:p>
            <a:pPr lvl="1"/>
            <a:r>
              <a:rPr lang="en-US" dirty="0" smtClean="0"/>
              <a:t>Cost/FTE (students, faculty, staff)</a:t>
            </a:r>
          </a:p>
          <a:p>
            <a:pPr lvl="1"/>
            <a:r>
              <a:rPr lang="en-US" dirty="0" smtClean="0"/>
              <a:t>As a percent of institutional budget</a:t>
            </a:r>
          </a:p>
          <a:p>
            <a:r>
              <a:rPr lang="en-US" dirty="0" smtClean="0"/>
              <a:t>Cost/service</a:t>
            </a:r>
          </a:p>
          <a:p>
            <a:r>
              <a:rPr lang="en-US" dirty="0" smtClean="0"/>
              <a:t>Cost/mission (teaching, research, administration, community service)</a:t>
            </a:r>
          </a:p>
          <a:p>
            <a:r>
              <a:rPr lang="en-US" dirty="0" smtClean="0"/>
              <a:t>Proportion of IT budget dedicated to run vs. grow</a:t>
            </a:r>
            <a:r>
              <a:rPr lang="en-US" dirty="0"/>
              <a:t> </a:t>
            </a:r>
            <a:r>
              <a:rPr lang="en-US" dirty="0" smtClean="0"/>
              <a:t>vs. transform activities</a:t>
            </a:r>
          </a:p>
          <a:p>
            <a:r>
              <a:rPr lang="en-US" dirty="0" smtClean="0"/>
              <a:t>Value: TCO, ROI, NPV</a:t>
            </a:r>
          </a:p>
          <a:p>
            <a:endParaRPr lang="en-US" dirty="0" smtClean="0"/>
          </a:p>
          <a:p>
            <a:endParaRPr lang="en-US" dirty="0"/>
          </a:p>
        </p:txBody>
      </p:sp>
    </p:spTree>
    <p:extLst>
      <p:ext uri="{BB962C8B-B14F-4D97-AF65-F5344CB8AC3E}">
        <p14:creationId xmlns:p14="http://schemas.microsoft.com/office/powerpoint/2010/main" val="573113210"/>
      </p:ext>
    </p:extLst>
  </p:cSld>
  <p:clrMapOvr>
    <a:masterClrMapping/>
  </p:clrMapOvr>
  <p:transition xmlns:p14="http://schemas.microsoft.com/office/powerpoint/2010/mai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IT spending per FTE</a:t>
            </a:r>
            <a:br>
              <a:rPr lang="en-US" dirty="0" smtClean="0"/>
            </a:br>
            <a:r>
              <a:rPr lang="en-US" dirty="0" smtClean="0"/>
              <a:t>(student/faculty/staff)</a:t>
            </a:r>
            <a:endParaRPr lang="en-US" dirty="0"/>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26</a:t>
            </a:fld>
            <a:endParaRPr lang="en-US"/>
          </a:p>
        </p:txBody>
      </p:sp>
      <p:graphicFrame>
        <p:nvGraphicFramePr>
          <p:cNvPr id="7" name="Chart 6"/>
          <p:cNvGraphicFramePr/>
          <p:nvPr>
            <p:extLst>
              <p:ext uri="{D42A27DB-BD31-4B8C-83A1-F6EECF244321}">
                <p14:modId xmlns:p14="http://schemas.microsoft.com/office/powerpoint/2010/main" val="2515890449"/>
              </p:ext>
            </p:extLst>
          </p:nvPr>
        </p:nvGraphicFramePr>
        <p:xfrm>
          <a:off x="1417675" y="169471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80994" y="6323213"/>
            <a:ext cx="2790496" cy="369332"/>
          </a:xfrm>
          <a:prstGeom prst="rect">
            <a:avLst/>
          </a:prstGeom>
          <a:noFill/>
        </p:spPr>
        <p:txBody>
          <a:bodyPr wrap="square" rtlCol="0">
            <a:spAutoFit/>
          </a:bodyPr>
          <a:lstStyle/>
          <a:p>
            <a:r>
              <a:rPr lang="en-US" sz="900" dirty="0" smtClean="0"/>
              <a:t>2011 CDS – M1Q28– q124</a:t>
            </a:r>
          </a:p>
          <a:p>
            <a:r>
              <a:rPr lang="en-US" sz="900" dirty="0" smtClean="0"/>
              <a:t>2011 IPEDS FTES</a:t>
            </a:r>
            <a:endParaRPr lang="en-US" sz="900" dirty="0"/>
          </a:p>
        </p:txBody>
      </p:sp>
      <p:sp>
        <p:nvSpPr>
          <p:cNvPr id="3" name="Oval 2"/>
          <p:cNvSpPr/>
          <p:nvPr/>
        </p:nvSpPr>
        <p:spPr>
          <a:xfrm>
            <a:off x="3547533" y="2497667"/>
            <a:ext cx="668867" cy="3539066"/>
          </a:xfrm>
          <a:prstGeom prst="ellipse">
            <a:avLst/>
          </a:prstGeom>
          <a:noFill/>
          <a:ln w="38100">
            <a:solidFill>
              <a:srgbClr val="F2B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816600" y="1871133"/>
            <a:ext cx="668867" cy="4199467"/>
          </a:xfrm>
          <a:prstGeom prst="ellipse">
            <a:avLst/>
          </a:prstGeom>
          <a:noFill/>
          <a:ln w="38100">
            <a:solidFill>
              <a:srgbClr val="F2B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0417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IT spending per FTE</a:t>
            </a:r>
            <a:br>
              <a:rPr lang="en-US" dirty="0" smtClean="0"/>
            </a:br>
            <a:r>
              <a:rPr lang="en-US" dirty="0" smtClean="0"/>
              <a:t>(student/faculty/staff)</a:t>
            </a:r>
            <a:endParaRPr lang="en-US" dirty="0"/>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27</a:t>
            </a:fld>
            <a:endParaRPr lang="en-US"/>
          </a:p>
        </p:txBody>
      </p:sp>
      <p:graphicFrame>
        <p:nvGraphicFramePr>
          <p:cNvPr id="7" name="Chart 6"/>
          <p:cNvGraphicFramePr/>
          <p:nvPr>
            <p:extLst>
              <p:ext uri="{D42A27DB-BD31-4B8C-83A1-F6EECF244321}">
                <p14:modId xmlns:p14="http://schemas.microsoft.com/office/powerpoint/2010/main" val="304611181"/>
              </p:ext>
            </p:extLst>
          </p:nvPr>
        </p:nvGraphicFramePr>
        <p:xfrm>
          <a:off x="1417675" y="169471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80994" y="6323213"/>
            <a:ext cx="2790496" cy="369332"/>
          </a:xfrm>
          <a:prstGeom prst="rect">
            <a:avLst/>
          </a:prstGeom>
          <a:noFill/>
        </p:spPr>
        <p:txBody>
          <a:bodyPr wrap="square" rtlCol="0">
            <a:spAutoFit/>
          </a:bodyPr>
          <a:lstStyle/>
          <a:p>
            <a:r>
              <a:rPr lang="en-US" sz="900" dirty="0" smtClean="0"/>
              <a:t>2011 CDS – M1Q28– q124</a:t>
            </a:r>
          </a:p>
          <a:p>
            <a:r>
              <a:rPr lang="en-US" sz="900" dirty="0" smtClean="0"/>
              <a:t>2011 IPEDS FTES</a:t>
            </a:r>
            <a:endParaRPr lang="en-US" sz="900" dirty="0"/>
          </a:p>
        </p:txBody>
      </p:sp>
      <p:sp>
        <p:nvSpPr>
          <p:cNvPr id="8" name="TextBox 7"/>
          <p:cNvSpPr txBox="1"/>
          <p:nvPr/>
        </p:nvSpPr>
        <p:spPr>
          <a:xfrm rot="20080944">
            <a:off x="288716" y="2654635"/>
            <a:ext cx="8721171" cy="1446550"/>
          </a:xfrm>
          <a:prstGeom prst="rect">
            <a:avLst/>
          </a:prstGeom>
          <a:solidFill>
            <a:schemeClr val="tx1"/>
          </a:solidFill>
        </p:spPr>
        <p:txBody>
          <a:bodyPr wrap="square" rtlCol="0">
            <a:spAutoFit/>
          </a:bodyPr>
          <a:lstStyle/>
          <a:p>
            <a:pPr algn="ctr"/>
            <a:r>
              <a:rPr lang="en-US" sz="4400" dirty="0" smtClean="0">
                <a:solidFill>
                  <a:srgbClr val="FFC000"/>
                </a:solidFill>
                <a:latin typeface="Stencil" pitchFamily="82" charset="0"/>
                <a:cs typeface="FrankRuehl" pitchFamily="34" charset="-79"/>
              </a:rPr>
              <a:t>But wait…spending per </a:t>
            </a:r>
            <a:r>
              <a:rPr lang="en-US" sz="4400" dirty="0" err="1" smtClean="0">
                <a:solidFill>
                  <a:srgbClr val="FFC000"/>
                </a:solidFill>
                <a:latin typeface="Stencil" pitchFamily="82" charset="0"/>
                <a:cs typeface="FrankRuehl" pitchFamily="34" charset="-79"/>
              </a:rPr>
              <a:t>fte</a:t>
            </a:r>
            <a:r>
              <a:rPr lang="en-US" sz="4400" dirty="0" smtClean="0">
                <a:solidFill>
                  <a:srgbClr val="FFC000"/>
                </a:solidFill>
                <a:latin typeface="Stencil" pitchFamily="82" charset="0"/>
                <a:cs typeface="FrankRuehl" pitchFamily="34" charset="-79"/>
              </a:rPr>
              <a:t> is more complex than this…</a:t>
            </a:r>
            <a:endParaRPr lang="en-US" sz="4400" dirty="0">
              <a:solidFill>
                <a:srgbClr val="FFC000"/>
              </a:solidFill>
              <a:latin typeface="Stencil" pitchFamily="82" charset="0"/>
              <a:cs typeface="FrankRuehl" pitchFamily="34" charset="-79"/>
            </a:endParaRPr>
          </a:p>
        </p:txBody>
      </p:sp>
    </p:spTree>
    <p:extLst>
      <p:ext uri="{BB962C8B-B14F-4D97-AF65-F5344CB8AC3E}">
        <p14:creationId xmlns:p14="http://schemas.microsoft.com/office/powerpoint/2010/main" val="12599409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4666"/>
            <a:ext cx="8382000" cy="1143000"/>
          </a:xfrm>
        </p:spPr>
        <p:txBody>
          <a:bodyPr>
            <a:normAutofit fontScale="90000"/>
          </a:bodyPr>
          <a:lstStyle/>
          <a:p>
            <a:r>
              <a:rPr lang="en-US" dirty="0" smtClean="0"/>
              <a:t>Most of the variability in IT spending is “explained” by institutional size</a:t>
            </a:r>
            <a:br>
              <a:rPr lang="en-US" dirty="0" smtClean="0"/>
            </a:b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28</a:t>
            </a:fld>
            <a:endParaRPr lang="en-US"/>
          </a:p>
        </p:txBody>
      </p:sp>
      <p:grpSp>
        <p:nvGrpSpPr>
          <p:cNvPr id="7" name="Group 6"/>
          <p:cNvGrpSpPr/>
          <p:nvPr/>
        </p:nvGrpSpPr>
        <p:grpSpPr>
          <a:xfrm>
            <a:off x="0" y="1014061"/>
            <a:ext cx="9144000" cy="5461000"/>
            <a:chOff x="0" y="1397000"/>
            <a:chExt cx="9144000" cy="5461000"/>
          </a:xfrm>
        </p:grpSpPr>
        <p:graphicFrame>
          <p:nvGraphicFramePr>
            <p:cNvPr id="11" name="Chart 10"/>
            <p:cNvGraphicFramePr>
              <a:graphicFrameLocks/>
            </p:cNvGraphicFramePr>
            <p:nvPr>
              <p:extLst>
                <p:ext uri="{D42A27DB-BD31-4B8C-83A1-F6EECF244321}">
                  <p14:modId xmlns:p14="http://schemas.microsoft.com/office/powerpoint/2010/main" val="3574116109"/>
                </p:ext>
              </p:extLst>
            </p:nvPr>
          </p:nvGraphicFramePr>
          <p:xfrm>
            <a:off x="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962900" y="4933950"/>
              <a:ext cx="73152" cy="73152"/>
            </a:xfrm>
            <a:prstGeom prst="rect">
              <a:avLst/>
            </a:prstGeom>
            <a:solidFill>
              <a:schemeClr val="accent5">
                <a:lumMod val="75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7763934" y="872066"/>
            <a:ext cx="1261534" cy="2308324"/>
          </a:xfrm>
          <a:prstGeom prst="rect">
            <a:avLst/>
          </a:prstGeom>
          <a:solidFill>
            <a:srgbClr val="F2B017"/>
          </a:solidFill>
          <a:effectLst>
            <a:outerShdw blurRad="50800" dist="38100" dir="2700000" algn="tl" rotWithShape="0">
              <a:srgbClr val="000000">
                <a:alpha val="43000"/>
              </a:srgbClr>
            </a:outerShdw>
          </a:effectLst>
        </p:spPr>
        <p:txBody>
          <a:bodyPr wrap="square" rtlCol="0">
            <a:spAutoFit/>
          </a:bodyPr>
          <a:lstStyle/>
          <a:p>
            <a:r>
              <a:rPr lang="en-US" dirty="0" smtClean="0"/>
              <a:t>Starting at about 800 FTEs and $250K, spending increases by about $645/FTE</a:t>
            </a:r>
            <a:endParaRPr lang="en-US" dirty="0"/>
          </a:p>
        </p:txBody>
      </p:sp>
      <p:sp>
        <p:nvSpPr>
          <p:cNvPr id="14" name="TextBox 13"/>
          <p:cNvSpPr txBox="1"/>
          <p:nvPr/>
        </p:nvSpPr>
        <p:spPr>
          <a:xfrm>
            <a:off x="7763933" y="5098691"/>
            <a:ext cx="1288119" cy="1477328"/>
          </a:xfrm>
          <a:prstGeom prst="rect">
            <a:avLst/>
          </a:prstGeom>
          <a:solidFill>
            <a:srgbClr val="F2B017"/>
          </a:solidFill>
          <a:effectLst>
            <a:outerShdw blurRad="50800" dist="38100" dir="2700000" algn="tl" rotWithShape="0">
              <a:srgbClr val="000000">
                <a:alpha val="43000"/>
              </a:srgbClr>
            </a:outerShdw>
          </a:effectLst>
        </p:spPr>
        <p:txBody>
          <a:bodyPr wrap="square" rtlCol="0">
            <a:spAutoFit/>
          </a:bodyPr>
          <a:lstStyle/>
          <a:p>
            <a:r>
              <a:rPr lang="en-US" dirty="0" smtClean="0"/>
              <a:t>This model explains 74% of the variability</a:t>
            </a:r>
            <a:endParaRPr lang="en-US" dirty="0"/>
          </a:p>
        </p:txBody>
      </p:sp>
    </p:spTree>
    <p:extLst>
      <p:ext uri="{BB962C8B-B14F-4D97-AF65-F5344CB8AC3E}">
        <p14:creationId xmlns:p14="http://schemas.microsoft.com/office/powerpoint/2010/main" val="29092512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350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lstStyle/>
          <a:p>
            <a:r>
              <a:rPr lang="en-US" dirty="0" smtClean="0"/>
              <a:t>methodology</a:t>
            </a:r>
            <a:endParaRPr lang="en-US" dirty="0"/>
          </a:p>
        </p:txBody>
      </p:sp>
      <p:sp>
        <p:nvSpPr>
          <p:cNvPr id="3" name="Content Placeholder 2"/>
          <p:cNvSpPr>
            <a:spLocks noGrp="1"/>
          </p:cNvSpPr>
          <p:nvPr>
            <p:ph idx="1"/>
          </p:nvPr>
        </p:nvSpPr>
        <p:spPr>
          <a:xfrm>
            <a:off x="457200" y="1143000"/>
            <a:ext cx="8382000" cy="3022599"/>
          </a:xfrm>
        </p:spPr>
        <p:txBody>
          <a:bodyPr/>
          <a:lstStyle/>
          <a:p>
            <a:pPr>
              <a:spcAft>
                <a:spcPts val="800"/>
              </a:spcAft>
            </a:pPr>
            <a:r>
              <a:rPr lang="en-US" dirty="0" smtClean="0">
                <a:solidFill>
                  <a:schemeClr val="tx1"/>
                </a:solidFill>
                <a:cs typeface="ＭＳ Ｐゴシック" charset="0"/>
              </a:rPr>
              <a:t>A representative research panel of 19 higher education IT leaders meets quarterly </a:t>
            </a:r>
          </a:p>
          <a:p>
            <a:pPr>
              <a:spcAft>
                <a:spcPts val="800"/>
              </a:spcAft>
            </a:pPr>
            <a:r>
              <a:rPr lang="en-US" dirty="0" smtClean="0">
                <a:solidFill>
                  <a:schemeClr val="tx1"/>
                </a:solidFill>
                <a:cs typeface="ＭＳ Ｐゴシック" charset="0"/>
              </a:rPr>
              <a:t>The question: </a:t>
            </a:r>
            <a:br>
              <a:rPr lang="en-US" dirty="0" smtClean="0">
                <a:solidFill>
                  <a:schemeClr val="tx1"/>
                </a:solidFill>
                <a:cs typeface="ＭＳ Ｐゴシック" charset="0"/>
              </a:rPr>
            </a:br>
            <a:r>
              <a:rPr lang="en-US" dirty="0" smtClean="0">
                <a:solidFill>
                  <a:schemeClr val="tx1"/>
                </a:solidFill>
                <a:cs typeface="ＭＳ Ｐゴシック" charset="0"/>
              </a:rPr>
              <a:t>“</a:t>
            </a:r>
            <a:r>
              <a:rPr lang="en-US" i="1" dirty="0" smtClean="0">
                <a:solidFill>
                  <a:schemeClr val="tx1"/>
                </a:solidFill>
                <a:cs typeface="ＭＳ Ｐゴシック" charset="0"/>
              </a:rPr>
              <a:t>What </a:t>
            </a:r>
            <a:r>
              <a:rPr lang="en-US" i="1" dirty="0">
                <a:solidFill>
                  <a:schemeClr val="tx1"/>
                </a:solidFill>
                <a:cs typeface="ＭＳ Ｐゴシック" charset="0"/>
              </a:rPr>
              <a:t>is the single-biggest IT-related issue currently facing your </a:t>
            </a:r>
            <a:r>
              <a:rPr lang="en-US" i="1" dirty="0" smtClean="0">
                <a:solidFill>
                  <a:schemeClr val="tx1"/>
                </a:solidFill>
                <a:cs typeface="ＭＳ Ｐゴシック" charset="0"/>
              </a:rPr>
              <a:t>institution?”</a:t>
            </a:r>
          </a:p>
          <a:p>
            <a:pPr>
              <a:spcAft>
                <a:spcPts val="800"/>
              </a:spcAft>
            </a:pPr>
            <a:endParaRPr lang="en-US" dirty="0" smtClean="0">
              <a:solidFill>
                <a:schemeClr val="tx1"/>
              </a:solidFill>
              <a:cs typeface="ＭＳ Ｐゴシック" charset="0"/>
            </a:endParaRPr>
          </a:p>
        </p:txBody>
      </p:sp>
    </p:spTree>
    <p:extLst>
      <p:ext uri="{BB962C8B-B14F-4D97-AF65-F5344CB8AC3E}">
        <p14:creationId xmlns:p14="http://schemas.microsoft.com/office/powerpoint/2010/main" val="4736855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78400" y="6428601"/>
            <a:ext cx="4051300" cy="276999"/>
          </a:xfrm>
          <a:prstGeom prst="rect">
            <a:avLst/>
          </a:prstGeom>
          <a:noFill/>
        </p:spPr>
        <p:txBody>
          <a:bodyPr wrap="square" rtlCol="0">
            <a:spAutoFit/>
          </a:bodyPr>
          <a:lstStyle/>
          <a:p>
            <a:r>
              <a:rPr lang="en-US" sz="1200" dirty="0" smtClean="0"/>
              <a:t>From 2012 ECAR study of analytics in higher education</a:t>
            </a:r>
            <a:endParaRPr lang="en-US" sz="1200" dirty="0"/>
          </a:p>
        </p:txBody>
      </p:sp>
    </p:spTree>
    <p:extLst>
      <p:ext uri="{BB962C8B-B14F-4D97-AF65-F5344CB8AC3E}">
        <p14:creationId xmlns:p14="http://schemas.microsoft.com/office/powerpoint/2010/main" val="13969990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213255"/>
            <a:ext cx="8619067" cy="900112"/>
          </a:xfrm>
        </p:spPr>
        <p:txBody>
          <a:bodyPr>
            <a:noAutofit/>
          </a:bodyPr>
          <a:lstStyle/>
          <a:p>
            <a:pPr marL="0" lvl="0" indent="0">
              <a:lnSpc>
                <a:spcPct val="114000"/>
              </a:lnSpc>
            </a:pPr>
            <a:r>
              <a:rPr lang="en-US" dirty="0" smtClean="0"/>
              <a:t>Using analytics to support critical institutional outcomes</a:t>
            </a:r>
            <a:endParaRPr lang="en-US" dirty="0"/>
          </a:p>
        </p:txBody>
      </p:sp>
      <p:sp>
        <p:nvSpPr>
          <p:cNvPr id="4" name="Content Placeholder 3"/>
          <p:cNvSpPr>
            <a:spLocks noGrp="1"/>
          </p:cNvSpPr>
          <p:nvPr>
            <p:ph idx="1"/>
          </p:nvPr>
        </p:nvSpPr>
        <p:spPr>
          <a:xfrm>
            <a:off x="457200" y="1456266"/>
            <a:ext cx="5905500" cy="4525963"/>
          </a:xfrm>
        </p:spPr>
        <p:txBody>
          <a:bodyPr/>
          <a:lstStyle/>
          <a:p>
            <a:pPr marL="0" lvl="0" indent="0">
              <a:buNone/>
            </a:pPr>
            <a:r>
              <a:rPr lang="en-US" dirty="0" smtClean="0"/>
              <a:t>Strategic questions IT is asking</a:t>
            </a:r>
          </a:p>
          <a:p>
            <a:pPr>
              <a:spcAft>
                <a:spcPts val="1100"/>
              </a:spcAft>
            </a:pPr>
            <a:r>
              <a:rPr lang="en-US" sz="2400" dirty="0"/>
              <a:t>What are the strategic issues for analytics to focus on? </a:t>
            </a:r>
          </a:p>
          <a:p>
            <a:pPr>
              <a:spcAft>
                <a:spcPts val="1100"/>
              </a:spcAft>
            </a:pPr>
            <a:r>
              <a:rPr lang="en-US" sz="2400" dirty="0"/>
              <a:t>What are the existing capabilities … and the requirements? </a:t>
            </a:r>
          </a:p>
          <a:p>
            <a:pPr>
              <a:spcAft>
                <a:spcPts val="1100"/>
              </a:spcAft>
            </a:pPr>
            <a:r>
              <a:rPr lang="en-US" sz="2400" dirty="0"/>
              <a:t>What is the role of the IT organization? </a:t>
            </a:r>
          </a:p>
          <a:p>
            <a:pPr>
              <a:spcAft>
                <a:spcPts val="1100"/>
              </a:spcAft>
            </a:pPr>
            <a:r>
              <a:rPr lang="en-US" sz="2400" dirty="0"/>
              <a:t>Will the culture support or impede adoption of analytics?</a:t>
            </a:r>
          </a:p>
        </p:txBody>
      </p:sp>
      <p:sp>
        <p:nvSpPr>
          <p:cNvPr id="14" name="Text Box 21"/>
          <p:cNvSpPr txBox="1"/>
          <p:nvPr/>
        </p:nvSpPr>
        <p:spPr>
          <a:xfrm>
            <a:off x="6616700" y="1456266"/>
            <a:ext cx="2222500" cy="37634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There is accountability for the process that puts the data in and keeps it accurate, to avoid it's becoming misunderstood, changed or corrupted. And CIOs get that.</a:t>
            </a:r>
            <a:r>
              <a:rPr lang="en-US" b="1" i="1" dirty="0" smtClean="0">
                <a:solidFill>
                  <a:srgbClr val="4F81BD"/>
                </a:solidFill>
                <a:latin typeface="Times New Roman"/>
                <a:ea typeface="Calibri"/>
              </a:rPr>
              <a: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 and Vice President</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24594397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lstStyle/>
          <a:p>
            <a:r>
              <a:rPr lang="en-US" dirty="0" smtClean="0"/>
              <a:t>Analytics is a major priority	</a:t>
            </a:r>
            <a:endParaRPr lang="en-US" dirty="0"/>
          </a:p>
        </p:txBody>
      </p:sp>
      <p:sp>
        <p:nvSpPr>
          <p:cNvPr id="3" name="Content Placeholder 2"/>
          <p:cNvSpPr>
            <a:spLocks noGrp="1"/>
          </p:cNvSpPr>
          <p:nvPr>
            <p:ph idx="1"/>
          </p:nvPr>
        </p:nvSpPr>
        <p:spPr>
          <a:xfrm>
            <a:off x="457200" y="1143000"/>
            <a:ext cx="8382000" cy="4983163"/>
          </a:xfrm>
        </p:spPr>
        <p:txBody>
          <a:bodyPr/>
          <a:lstStyle/>
          <a:p>
            <a:pPr marL="0" indent="0">
              <a:buNone/>
            </a:pPr>
            <a:endParaRPr lang="en-US" sz="1200" dirty="0"/>
          </a:p>
          <a:p>
            <a:r>
              <a:rPr lang="en-US" dirty="0" smtClean="0"/>
              <a:t>INSERT TYSON CHART 9</a:t>
            </a:r>
            <a:endParaRPr lang="en-US" dirty="0"/>
          </a:p>
          <a:p>
            <a:endParaRPr lang="en-US" dirty="0" smtClean="0"/>
          </a:p>
          <a:p>
            <a:endParaRPr lang="en-US" dirty="0"/>
          </a:p>
        </p:txBody>
      </p:sp>
      <p:pic>
        <p:nvPicPr>
          <p:cNvPr id="4" name="Picture 3" descr="two_years_p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4600"/>
            <a:ext cx="9144000" cy="3634740"/>
          </a:xfrm>
          <a:prstGeom prst="rect">
            <a:avLst/>
          </a:prstGeom>
        </p:spPr>
      </p:pic>
      <p:sp>
        <p:nvSpPr>
          <p:cNvPr id="5" name="TextBox 4"/>
          <p:cNvSpPr txBox="1"/>
          <p:nvPr/>
        </p:nvSpPr>
        <p:spPr>
          <a:xfrm>
            <a:off x="7659076" y="5995358"/>
            <a:ext cx="1484924" cy="261610"/>
          </a:xfrm>
          <a:prstGeom prst="rect">
            <a:avLst/>
          </a:prstGeom>
          <a:solidFill>
            <a:schemeClr val="bg1"/>
          </a:solidFill>
        </p:spPr>
        <p:txBody>
          <a:bodyPr wrap="none" rtlCol="0">
            <a:spAutoFit/>
          </a:bodyPr>
          <a:lstStyle>
            <a:defPPr>
              <a:defRPr lang="en-US"/>
            </a:defPPr>
            <a:lvl1pPr>
              <a:defRPr sz="1100" i="1"/>
            </a:lvl1pPr>
          </a:lstStyle>
          <a:p>
            <a:r>
              <a:rPr lang="en-US" dirty="0"/>
              <a:t>N = 339, EDU + AIR</a:t>
            </a:r>
          </a:p>
        </p:txBody>
      </p:sp>
    </p:spTree>
    <p:extLst>
      <p:ext uri="{BB962C8B-B14F-4D97-AF65-F5344CB8AC3E}">
        <p14:creationId xmlns:p14="http://schemas.microsoft.com/office/powerpoint/2010/main" val="24001027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9" y="914187"/>
            <a:ext cx="7162800" cy="5712333"/>
          </a:xfrm>
          <a:prstGeom prst="rect">
            <a:avLst/>
          </a:prstGeom>
        </p:spPr>
      </p:pic>
      <p:sp>
        <p:nvSpPr>
          <p:cNvPr id="5" name="TextBox 4"/>
          <p:cNvSpPr txBox="1"/>
          <p:nvPr/>
        </p:nvSpPr>
        <p:spPr>
          <a:xfrm>
            <a:off x="2428678" y="6596390"/>
            <a:ext cx="6715322" cy="261610"/>
          </a:xfrm>
          <a:prstGeom prst="rect">
            <a:avLst/>
          </a:prstGeom>
          <a:solidFill>
            <a:schemeClr val="bg1"/>
          </a:solidFill>
        </p:spPr>
        <p:txBody>
          <a:bodyPr wrap="none" rtlCol="0">
            <a:spAutoFit/>
          </a:bodyPr>
          <a:lstStyle>
            <a:defPPr>
              <a:defRPr lang="en-US"/>
            </a:defPPr>
            <a:lvl1pPr>
              <a:defRPr sz="1100" i="1"/>
            </a:lvl1pPr>
          </a:lstStyle>
          <a:p>
            <a:r>
              <a:rPr lang="en-US" dirty="0" smtClean="0"/>
              <a:t>“What </a:t>
            </a:r>
            <a:r>
              <a:rPr lang="en-US" dirty="0"/>
              <a:t>are the potential benefits of analytics in addressing the following challenges</a:t>
            </a:r>
            <a:r>
              <a:rPr lang="en-US" dirty="0" smtClean="0"/>
              <a:t>?” </a:t>
            </a:r>
            <a:r>
              <a:rPr lang="en-US" dirty="0"/>
              <a:t>N = 339, EDU + AIR</a:t>
            </a:r>
          </a:p>
        </p:txBody>
      </p:sp>
      <p:sp>
        <p:nvSpPr>
          <p:cNvPr id="2" name="Title 1"/>
          <p:cNvSpPr>
            <a:spLocks noGrp="1"/>
          </p:cNvSpPr>
          <p:nvPr>
            <p:ph type="title"/>
          </p:nvPr>
        </p:nvSpPr>
        <p:spPr>
          <a:xfrm>
            <a:off x="457200" y="13683"/>
            <a:ext cx="8686800" cy="1027717"/>
          </a:xfrm>
        </p:spPr>
        <p:txBody>
          <a:bodyPr>
            <a:normAutofit/>
          </a:bodyPr>
          <a:lstStyle/>
          <a:p>
            <a:r>
              <a:rPr lang="en-US" sz="2400" dirty="0" smtClean="0"/>
              <a:t>MORE Potential seen for STUDENT AREAS THAN COST OR FACULTY</a:t>
            </a:r>
            <a:endParaRPr lang="en-US" sz="2400" dirty="0"/>
          </a:p>
        </p:txBody>
      </p:sp>
    </p:spTree>
    <p:extLst>
      <p:ext uri="{BB962C8B-B14F-4D97-AF65-F5344CB8AC3E}">
        <p14:creationId xmlns:p14="http://schemas.microsoft.com/office/powerpoint/2010/main" val="23455660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88"/>
            <a:ext cx="9144000" cy="68564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88"/>
            <a:ext cx="8382000" cy="1143000"/>
          </a:xfrm>
        </p:spPr>
        <p:txBody>
          <a:bodyPr/>
          <a:lstStyle/>
          <a:p>
            <a:r>
              <a:rPr lang="en-US" dirty="0" smtClean="0"/>
              <a:t>CURRENT STATE: INVESTMENT IS THE BIGGEST CHALLENGE</a:t>
            </a:r>
            <a:endParaRPr lang="en-US" dirty="0"/>
          </a:p>
        </p:txBody>
      </p:sp>
      <p:pic>
        <p:nvPicPr>
          <p:cNvPr id="3" name="Picture 2" descr="slide10.png"/>
          <p:cNvPicPr>
            <a:picLocks noChangeAspect="1"/>
          </p:cNvPicPr>
          <p:nvPr/>
        </p:nvPicPr>
        <p:blipFill rotWithShape="1">
          <a:blip r:embed="rId3">
            <a:extLst>
              <a:ext uri="{28A0092B-C50C-407E-A947-70E740481C1C}">
                <a14:useLocalDpi xmlns:a14="http://schemas.microsoft.com/office/drawing/2010/main" val="0"/>
              </a:ext>
            </a:extLst>
          </a:blip>
          <a:srcRect t="7745"/>
          <a:stretch/>
        </p:blipFill>
        <p:spPr>
          <a:xfrm>
            <a:off x="533400" y="965201"/>
            <a:ext cx="7962900" cy="5748369"/>
          </a:xfrm>
          <a:prstGeom prst="rect">
            <a:avLst/>
          </a:prstGeom>
        </p:spPr>
      </p:pic>
    </p:spTree>
    <p:extLst>
      <p:ext uri="{BB962C8B-B14F-4D97-AF65-F5344CB8AC3E}">
        <p14:creationId xmlns:p14="http://schemas.microsoft.com/office/powerpoint/2010/main" val="41867484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0427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6595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213255"/>
            <a:ext cx="8619067" cy="900112"/>
          </a:xfrm>
        </p:spPr>
        <p:txBody>
          <a:bodyPr>
            <a:noAutofit/>
          </a:bodyPr>
          <a:lstStyle/>
          <a:p>
            <a:pPr marL="0" lvl="0" indent="0">
              <a:lnSpc>
                <a:spcPct val="114000"/>
              </a:lnSpc>
            </a:pPr>
            <a:r>
              <a:rPr lang="en-US" dirty="0"/>
              <a:t>Integrating information technology into institutional decision-making </a:t>
            </a:r>
          </a:p>
        </p:txBody>
      </p:sp>
      <p:sp>
        <p:nvSpPr>
          <p:cNvPr id="4" name="Content Placeholder 3"/>
          <p:cNvSpPr>
            <a:spLocks noGrp="1"/>
          </p:cNvSpPr>
          <p:nvPr>
            <p:ph idx="1"/>
          </p:nvPr>
        </p:nvSpPr>
        <p:spPr>
          <a:xfrm>
            <a:off x="457200" y="1608667"/>
            <a:ext cx="5473700" cy="4525963"/>
          </a:xfrm>
        </p:spPr>
        <p:txBody>
          <a:bodyPr/>
          <a:lstStyle/>
          <a:p>
            <a:pPr marL="0" lvl="0" indent="0">
              <a:buNone/>
            </a:pPr>
            <a:r>
              <a:rPr lang="en-US" dirty="0" smtClean="0"/>
              <a:t>Strategic questions IT is asking</a:t>
            </a:r>
          </a:p>
          <a:p>
            <a:pPr>
              <a:spcAft>
                <a:spcPts val="1100"/>
              </a:spcAft>
            </a:pPr>
            <a:r>
              <a:rPr lang="en-US" sz="2400" dirty="0"/>
              <a:t>Do IT’s goals align with the institution’s? </a:t>
            </a:r>
          </a:p>
          <a:p>
            <a:pPr>
              <a:spcAft>
                <a:spcPts val="1100"/>
              </a:spcAft>
            </a:pPr>
            <a:r>
              <a:rPr lang="en-US" sz="2400" dirty="0"/>
              <a:t>How can CIOs foster truly strategic discussions? </a:t>
            </a:r>
          </a:p>
          <a:p>
            <a:pPr>
              <a:spcAft>
                <a:spcPts val="1100"/>
              </a:spcAft>
            </a:pPr>
            <a:r>
              <a:rPr lang="en-US" sz="2400" dirty="0"/>
              <a:t>Do IT leaders possess necessary skills? </a:t>
            </a:r>
          </a:p>
          <a:p>
            <a:pPr>
              <a:spcAft>
                <a:spcPts val="1100"/>
              </a:spcAft>
            </a:pPr>
            <a:r>
              <a:rPr lang="en-US" sz="2400" dirty="0"/>
              <a:t>Does </a:t>
            </a:r>
            <a:r>
              <a:rPr lang="en-US" sz="2400" dirty="0" smtClean="0"/>
              <a:t>IT understand </a:t>
            </a:r>
            <a:r>
              <a:rPr lang="en-US" sz="2400" dirty="0"/>
              <a:t>the institution well enough?</a:t>
            </a:r>
          </a:p>
        </p:txBody>
      </p:sp>
      <p:sp>
        <p:nvSpPr>
          <p:cNvPr id="14" name="Text Box 21"/>
          <p:cNvSpPr txBox="1"/>
          <p:nvPr/>
        </p:nvSpPr>
        <p:spPr>
          <a:xfrm>
            <a:off x="6502400" y="1608667"/>
            <a:ext cx="2413000" cy="45127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My dream is that someday the word ‘technology’ disappears from the discussion as it is represented today and, instead, there is simply a discussion about delivering services that make a difference </a:t>
            </a:r>
            <a:r>
              <a:rPr lang="en-US" b="1" i="1" dirty="0" smtClean="0">
                <a:solidFill>
                  <a:srgbClr val="4F81BD"/>
                </a:solidFill>
                <a:latin typeface="Times New Roman"/>
                <a:ea typeface="Calibri"/>
              </a:rPr>
              <a: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—Executive Director and CIO</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38333800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2888"/>
            <a:ext cx="8382000" cy="1143000"/>
          </a:xfrm>
        </p:spPr>
        <p:txBody>
          <a:bodyPr/>
          <a:lstStyle/>
          <a:p>
            <a:r>
              <a:rPr lang="en-US" dirty="0" smtClean="0"/>
              <a:t>Where is the </a:t>
            </a:r>
            <a:r>
              <a:rPr lang="en-US" dirty="0" err="1" smtClean="0"/>
              <a:t>cio</a:t>
            </a:r>
            <a:r>
              <a:rPr lang="en-US" dirty="0" smtClean="0"/>
              <a:t> role headed?</a:t>
            </a:r>
            <a:endParaRPr lang="en-US" dirty="0"/>
          </a:p>
        </p:txBody>
      </p:sp>
      <p:sp>
        <p:nvSpPr>
          <p:cNvPr id="3" name="Content Placeholder 2"/>
          <p:cNvSpPr>
            <a:spLocks noGrp="1"/>
          </p:cNvSpPr>
          <p:nvPr>
            <p:ph sz="half" idx="1"/>
          </p:nvPr>
        </p:nvSpPr>
        <p:spPr>
          <a:xfrm>
            <a:off x="457200" y="1600201"/>
            <a:ext cx="4038600" cy="3708400"/>
          </a:xfrm>
        </p:spPr>
        <p:txBody>
          <a:bodyPr/>
          <a:lstStyle/>
          <a:p>
            <a:pPr marL="0" indent="0">
              <a:buNone/>
            </a:pPr>
            <a:r>
              <a:rPr lang="en-US" dirty="0" smtClean="0"/>
              <a:t>Today</a:t>
            </a:r>
          </a:p>
          <a:p>
            <a:r>
              <a:rPr lang="en-US" dirty="0" smtClean="0"/>
              <a:t>Challenging and hectic</a:t>
            </a:r>
          </a:p>
          <a:p>
            <a:r>
              <a:rPr lang="en-US" dirty="0" smtClean="0"/>
              <a:t>Multifaceted</a:t>
            </a:r>
          </a:p>
          <a:p>
            <a:r>
              <a:rPr lang="en-US" dirty="0" smtClean="0"/>
              <a:t>Administrative</a:t>
            </a:r>
          </a:p>
          <a:p>
            <a:r>
              <a:rPr lang="en-US" dirty="0" smtClean="0"/>
              <a:t>Focused on technology</a:t>
            </a:r>
            <a:endParaRPr lang="en-US" dirty="0"/>
          </a:p>
        </p:txBody>
      </p:sp>
      <p:sp>
        <p:nvSpPr>
          <p:cNvPr id="4" name="Content Placeholder 3"/>
          <p:cNvSpPr>
            <a:spLocks noGrp="1"/>
          </p:cNvSpPr>
          <p:nvPr>
            <p:ph sz="half" idx="2"/>
          </p:nvPr>
        </p:nvSpPr>
        <p:spPr>
          <a:xfrm>
            <a:off x="4914900" y="1600201"/>
            <a:ext cx="4038600" cy="3352800"/>
          </a:xfrm>
        </p:spPr>
        <p:txBody>
          <a:bodyPr/>
          <a:lstStyle/>
          <a:p>
            <a:pPr marL="0" indent="0">
              <a:buNone/>
            </a:pPr>
            <a:r>
              <a:rPr lang="en-US" dirty="0" smtClean="0"/>
              <a:t>Tomorrow</a:t>
            </a:r>
          </a:p>
          <a:p>
            <a:r>
              <a:rPr lang="en-US" dirty="0" smtClean="0"/>
              <a:t>“Transformed”</a:t>
            </a:r>
          </a:p>
          <a:p>
            <a:r>
              <a:rPr lang="en-US" dirty="0" smtClean="0"/>
              <a:t>Still multifaceted</a:t>
            </a:r>
          </a:p>
          <a:p>
            <a:r>
              <a:rPr lang="en-US" dirty="0"/>
              <a:t>Innovative</a:t>
            </a:r>
          </a:p>
          <a:p>
            <a:r>
              <a:rPr lang="en-US" dirty="0" smtClean="0"/>
              <a:t>Strategic</a:t>
            </a:r>
          </a:p>
        </p:txBody>
      </p:sp>
      <p:sp>
        <p:nvSpPr>
          <p:cNvPr id="6" name="Content Placeholder 2"/>
          <p:cNvSpPr txBox="1">
            <a:spLocks/>
          </p:cNvSpPr>
          <p:nvPr/>
        </p:nvSpPr>
        <p:spPr bwMode="auto">
          <a:xfrm>
            <a:off x="609600" y="4978402"/>
            <a:ext cx="80772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FFD861"/>
              </a:buClr>
              <a:buSzPct val="80000"/>
              <a:buFont typeface="Wingdings" charset="0"/>
              <a:buChar char="§"/>
              <a:defRPr sz="2800" kern="1200">
                <a:solidFill>
                  <a:srgbClr val="4C4C4F"/>
                </a:solidFill>
                <a:latin typeface="Arial"/>
                <a:ea typeface="ＭＳ Ｐゴシック" pitchFamily="-111"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kern="1200">
                <a:solidFill>
                  <a:srgbClr val="4C4C4F"/>
                </a:solidFill>
                <a:latin typeface="Arial"/>
                <a:ea typeface="ＭＳ Ｐゴシック" pitchFamily="-111"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kern="1200">
                <a:solidFill>
                  <a:srgbClr val="4C4C4F"/>
                </a:solidFill>
                <a:latin typeface="Arial"/>
                <a:ea typeface="ＭＳ Ｐゴシック" pitchFamily="-111"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1800" kern="1200">
                <a:solidFill>
                  <a:srgbClr val="4C4C4F"/>
                </a:solidFill>
                <a:latin typeface="Arial"/>
                <a:ea typeface="ＭＳ Ｐゴシック" pitchFamily="-111"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800" kern="1200">
                <a:solidFill>
                  <a:srgbClr val="4C4C4F"/>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Wingdings" charset="0"/>
              <a:buNone/>
            </a:pPr>
            <a:r>
              <a:rPr lang="en-US" i="1" dirty="0" smtClean="0"/>
              <a:t>North American CIOs are quite optimistic about the future of the CIO role.</a:t>
            </a:r>
            <a:endParaRPr lang="en-US" i="1" dirty="0"/>
          </a:p>
        </p:txBody>
      </p:sp>
    </p:spTree>
    <p:extLst>
      <p:ext uri="{BB962C8B-B14F-4D97-AF65-F5344CB8AC3E}">
        <p14:creationId xmlns:p14="http://schemas.microsoft.com/office/powerpoint/2010/main" val="1968042236"/>
      </p:ext>
    </p:extLst>
  </p:cSld>
  <p:clrMapOvr>
    <a:masterClrMapping/>
  </p:clrMapOvr>
  <p:transition xmlns:p14="http://schemas.microsoft.com/office/powerpoint/2010/main" spd="med">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0453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415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2645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133" y="327555"/>
            <a:ext cx="8619067" cy="900112"/>
          </a:xfrm>
        </p:spPr>
        <p:txBody>
          <a:bodyPr>
            <a:noAutofit/>
          </a:bodyPr>
          <a:lstStyle/>
          <a:p>
            <a:pPr marL="0" lvl="0" indent="0">
              <a:lnSpc>
                <a:spcPct val="114000"/>
              </a:lnSpc>
            </a:pPr>
            <a:r>
              <a:rPr lang="en-US" dirty="0">
                <a:solidFill>
                  <a:srgbClr val="000000"/>
                </a:solidFill>
              </a:rPr>
              <a:t>Improving the institution’s operational efficiency through information technology </a:t>
            </a:r>
          </a:p>
        </p:txBody>
      </p:sp>
      <p:sp>
        <p:nvSpPr>
          <p:cNvPr id="4" name="Content Placeholder 3"/>
          <p:cNvSpPr>
            <a:spLocks noGrp="1"/>
          </p:cNvSpPr>
          <p:nvPr>
            <p:ph idx="1"/>
          </p:nvPr>
        </p:nvSpPr>
        <p:spPr>
          <a:xfrm>
            <a:off x="220133" y="1849967"/>
            <a:ext cx="6032500" cy="4525963"/>
          </a:xfrm>
        </p:spPr>
        <p:txBody>
          <a:bodyPr/>
          <a:lstStyle/>
          <a:p>
            <a:pPr marL="0" lvl="0" indent="0">
              <a:buNone/>
            </a:pPr>
            <a:r>
              <a:rPr lang="en-US" dirty="0" smtClean="0"/>
              <a:t>Strategic questions IT is asking</a:t>
            </a:r>
          </a:p>
          <a:p>
            <a:pPr>
              <a:spcAft>
                <a:spcPts val="1100"/>
              </a:spcAft>
            </a:pPr>
            <a:r>
              <a:rPr lang="en-US" sz="2400" dirty="0"/>
              <a:t>What business processes could benefit most?</a:t>
            </a:r>
          </a:p>
          <a:p>
            <a:pPr lvl="0">
              <a:spcAft>
                <a:spcPts val="1100"/>
              </a:spcAft>
            </a:pPr>
            <a:r>
              <a:rPr lang="en-US" sz="2400" dirty="0"/>
              <a:t>Are IT’s partnerships throughout the institution strong enough? </a:t>
            </a:r>
          </a:p>
          <a:p>
            <a:pPr>
              <a:spcAft>
                <a:spcPts val="1100"/>
              </a:spcAft>
            </a:pPr>
            <a:r>
              <a:rPr lang="en-US" sz="2400" dirty="0"/>
              <a:t>Are the supporting technologies in place? </a:t>
            </a:r>
          </a:p>
          <a:p>
            <a:pPr>
              <a:spcAft>
                <a:spcPts val="1100"/>
              </a:spcAft>
            </a:pPr>
            <a:r>
              <a:rPr lang="en-US" sz="2400" dirty="0"/>
              <a:t>How to work with the institution to redefine business processes? </a:t>
            </a:r>
          </a:p>
        </p:txBody>
      </p:sp>
      <p:sp>
        <p:nvSpPr>
          <p:cNvPr id="14" name="Text Box 21"/>
          <p:cNvSpPr txBox="1"/>
          <p:nvPr/>
        </p:nvSpPr>
        <p:spPr>
          <a:xfrm>
            <a:off x="6591300" y="1849967"/>
            <a:ext cx="2247900" cy="41063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a:solidFill>
                  <a:srgbClr val="4F81BD"/>
                </a:solidFill>
                <a:latin typeface="Times New Roman"/>
                <a:ea typeface="Calibri"/>
              </a:rPr>
              <a:t>“To be successful will require rethinking many of our fundamental business processes to minimize labor costs and increase timely access to the information needed to support the facilities and services on our campuses .” </a:t>
            </a:r>
          </a:p>
          <a:p>
            <a:pPr marL="0" marR="0">
              <a:lnSpc>
                <a:spcPct val="115000"/>
              </a:lnSpc>
              <a:spcBef>
                <a:spcPts val="0"/>
              </a:spcBef>
              <a:spcAft>
                <a:spcPts val="0"/>
              </a:spcAft>
            </a:pPr>
            <a:r>
              <a:rPr lang="en-US" sz="1300" i="1" dirty="0" smtClean="0">
                <a:solidFill>
                  <a:srgbClr val="000000"/>
                </a:solidFill>
                <a:effectLst/>
                <a:latin typeface="Times New Roman"/>
                <a:ea typeface="Calibri"/>
              </a:rPr>
              <a:t>—Vice President of Information Technology</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8496698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028"/>
            <a:ext cx="8382000" cy="1143000"/>
          </a:xfrm>
        </p:spPr>
        <p:txBody>
          <a:bodyPr/>
          <a:lstStyle/>
          <a:p>
            <a:r>
              <a:rPr lang="en-US" dirty="0" smtClean="0"/>
              <a:t>Advice for IT</a:t>
            </a:r>
            <a:endParaRPr lang="en-US" dirty="0"/>
          </a:p>
        </p:txBody>
      </p:sp>
      <p:sp>
        <p:nvSpPr>
          <p:cNvPr id="3" name="Content Placeholder 2"/>
          <p:cNvSpPr>
            <a:spLocks noGrp="1"/>
          </p:cNvSpPr>
          <p:nvPr>
            <p:ph idx="1"/>
          </p:nvPr>
        </p:nvSpPr>
        <p:spPr>
          <a:xfrm>
            <a:off x="457200" y="1261428"/>
            <a:ext cx="8382000" cy="5047932"/>
          </a:xfrm>
        </p:spPr>
        <p:txBody>
          <a:bodyPr/>
          <a:lstStyle/>
          <a:p>
            <a:r>
              <a:rPr lang="en-US" dirty="0" smtClean="0"/>
              <a:t>Build applications to change, rather than last</a:t>
            </a:r>
          </a:p>
          <a:p>
            <a:r>
              <a:rPr lang="en-US" dirty="0" smtClean="0"/>
              <a:t>Develop expertise in business process management</a:t>
            </a:r>
          </a:p>
          <a:p>
            <a:r>
              <a:rPr lang="en-US" dirty="0" smtClean="0"/>
              <a:t>IT can’t do this alone, requires strong partnership with the institution: Culture, organization, governance, policies</a:t>
            </a:r>
          </a:p>
        </p:txBody>
      </p:sp>
    </p:spTree>
    <p:extLst>
      <p:ext uri="{BB962C8B-B14F-4D97-AF65-F5344CB8AC3E}">
        <p14:creationId xmlns:p14="http://schemas.microsoft.com/office/powerpoint/2010/main" val="818065598"/>
      </p:ext>
    </p:extLst>
  </p:cSld>
  <p:clrMapOvr>
    <a:masterClrMapping/>
  </p:clrMapOvr>
  <p:transition xmlns:p14="http://schemas.microsoft.com/office/powerpoint/2010/main" spd="med">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2104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37733" y="8260821"/>
            <a:ext cx="8382000" cy="900112"/>
          </a:xfrm>
        </p:spPr>
        <p:txBody>
          <a:bodyPr>
            <a:normAutofit/>
          </a:bodyPr>
          <a:lstStyle/>
          <a:p>
            <a:pPr lvl="0" algn="ctr"/>
            <a:r>
              <a:rPr lang="en-US" dirty="0" smtClean="0"/>
              <a:t>ISSUE #3</a:t>
            </a:r>
            <a:endParaRPr lang="en-US" dirty="0"/>
          </a:p>
        </p:txBody>
      </p:sp>
    </p:spTree>
    <p:extLst>
      <p:ext uri="{BB962C8B-B14F-4D97-AF65-F5344CB8AC3E}">
        <p14:creationId xmlns:p14="http://schemas.microsoft.com/office/powerpoint/2010/main" val="558134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213255"/>
            <a:ext cx="8619067" cy="900112"/>
          </a:xfrm>
        </p:spPr>
        <p:txBody>
          <a:bodyPr>
            <a:noAutofit/>
          </a:bodyPr>
          <a:lstStyle/>
          <a:p>
            <a:pPr marL="0" lvl="0" indent="0">
              <a:lnSpc>
                <a:spcPct val="114000"/>
              </a:lnSpc>
            </a:pPr>
            <a:r>
              <a:rPr lang="en-US" dirty="0" smtClean="0"/>
              <a:t>Developing an institution-wide </a:t>
            </a:r>
            <a:br>
              <a:rPr lang="en-US" dirty="0" smtClean="0"/>
            </a:br>
            <a:r>
              <a:rPr lang="en-US" dirty="0" smtClean="0"/>
              <a:t>cloud strategy</a:t>
            </a:r>
            <a:endParaRPr lang="en-US" dirty="0"/>
          </a:p>
        </p:txBody>
      </p:sp>
      <p:sp>
        <p:nvSpPr>
          <p:cNvPr id="4" name="Content Placeholder 3"/>
          <p:cNvSpPr>
            <a:spLocks noGrp="1"/>
          </p:cNvSpPr>
          <p:nvPr>
            <p:ph idx="1"/>
          </p:nvPr>
        </p:nvSpPr>
        <p:spPr>
          <a:xfrm>
            <a:off x="457200" y="1659467"/>
            <a:ext cx="5638800" cy="4525963"/>
          </a:xfrm>
        </p:spPr>
        <p:txBody>
          <a:bodyPr/>
          <a:lstStyle/>
          <a:p>
            <a:pPr marL="0" lvl="0" indent="0">
              <a:buNone/>
            </a:pPr>
            <a:r>
              <a:rPr lang="en-US" dirty="0" smtClean="0"/>
              <a:t>Strategic questions IT is asking</a:t>
            </a:r>
          </a:p>
          <a:p>
            <a:pPr>
              <a:spcAft>
                <a:spcPts val="1100"/>
              </a:spcAft>
            </a:pPr>
            <a:r>
              <a:rPr lang="en-US" sz="2400" dirty="0"/>
              <a:t>How will cloud add value?</a:t>
            </a:r>
          </a:p>
          <a:p>
            <a:pPr>
              <a:spcAft>
                <a:spcPts val="1100"/>
              </a:spcAft>
            </a:pPr>
            <a:r>
              <a:rPr lang="en-US" sz="2400" dirty="0"/>
              <a:t>What are all the implications?</a:t>
            </a:r>
          </a:p>
          <a:p>
            <a:pPr>
              <a:spcAft>
                <a:spcPts val="1100"/>
              </a:spcAft>
            </a:pPr>
            <a:r>
              <a:rPr lang="en-US" sz="2400" dirty="0"/>
              <a:t>How to secure buy-in?</a:t>
            </a:r>
          </a:p>
          <a:p>
            <a:pPr>
              <a:spcAft>
                <a:spcPts val="1100"/>
              </a:spcAft>
            </a:pPr>
            <a:r>
              <a:rPr lang="en-US" sz="2400" dirty="0"/>
              <a:t>What is the ROI?</a:t>
            </a:r>
          </a:p>
          <a:p>
            <a:pPr>
              <a:spcAft>
                <a:spcPts val="1100"/>
              </a:spcAft>
            </a:pPr>
            <a:r>
              <a:rPr lang="en-US" sz="2400" dirty="0"/>
              <a:t>How to find the right vendor?</a:t>
            </a:r>
          </a:p>
          <a:p>
            <a:pPr marL="0" indent="0">
              <a:buNone/>
            </a:pPr>
            <a:endParaRPr lang="en-US" dirty="0"/>
          </a:p>
        </p:txBody>
      </p:sp>
      <p:sp>
        <p:nvSpPr>
          <p:cNvPr id="14" name="Text Box 21"/>
          <p:cNvSpPr txBox="1"/>
          <p:nvPr/>
        </p:nvSpPr>
        <p:spPr>
          <a:xfrm>
            <a:off x="6286500" y="1659466"/>
            <a:ext cx="2552700" cy="21251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a:solidFill>
                  <a:srgbClr val="4F81BD"/>
                </a:solidFill>
                <a:latin typeface="Times New Roman"/>
                <a:ea typeface="Calibri"/>
              </a:rPr>
              <a:t>“The </a:t>
            </a:r>
            <a:r>
              <a:rPr lang="en-US" b="1" i="1" dirty="0" smtClean="0">
                <a:solidFill>
                  <a:srgbClr val="4F81BD"/>
                </a:solidFill>
                <a:latin typeface="Times New Roman"/>
                <a:ea typeface="Calibri"/>
              </a:rPr>
              <a:t>bottom line is that you have no choice; do it, do it soon, and keep it agile.”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 and Vice President for Computing</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9936403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8"/>
            <a:ext cx="8382000" cy="1143000"/>
          </a:xfrm>
        </p:spPr>
        <p:txBody>
          <a:bodyPr/>
          <a:lstStyle/>
          <a:p>
            <a:r>
              <a:rPr lang="en-US" dirty="0" smtClean="0"/>
              <a:t>Cloud Computing </a:t>
            </a:r>
            <a:r>
              <a:rPr lang="en-US" dirty="0" smtClean="0"/>
              <a:t>Advice</a:t>
            </a:r>
            <a:endParaRPr lang="en-US" dirty="0"/>
          </a:p>
        </p:txBody>
      </p:sp>
      <p:sp>
        <p:nvSpPr>
          <p:cNvPr id="3" name="Content Placeholder 2"/>
          <p:cNvSpPr>
            <a:spLocks noGrp="1"/>
          </p:cNvSpPr>
          <p:nvPr>
            <p:ph idx="1"/>
          </p:nvPr>
        </p:nvSpPr>
        <p:spPr>
          <a:xfrm>
            <a:off x="457200" y="1169988"/>
            <a:ext cx="8382000" cy="4956175"/>
          </a:xfrm>
        </p:spPr>
        <p:txBody>
          <a:bodyPr/>
          <a:lstStyle/>
          <a:p>
            <a:pPr marL="0" indent="0">
              <a:buNone/>
            </a:pPr>
            <a:r>
              <a:rPr lang="en-US" sz="2000" dirty="0" smtClean="0"/>
              <a:t>Cloud computing starts at home</a:t>
            </a:r>
          </a:p>
          <a:p>
            <a:r>
              <a:rPr lang="en-US" sz="2000" dirty="0" smtClean="0"/>
              <a:t>Make sure you have data governance in place: Policies, owners, security, etc.</a:t>
            </a:r>
          </a:p>
          <a:p>
            <a:r>
              <a:rPr lang="en-US" sz="2000" dirty="0" smtClean="0"/>
              <a:t>Identify the best use cases for Cloud and start with those: Quick wins, less sensitive data, best cost-savings opportunities</a:t>
            </a:r>
          </a:p>
          <a:p>
            <a:r>
              <a:rPr lang="en-US" sz="2000" dirty="0" smtClean="0"/>
              <a:t>Get virtualized</a:t>
            </a:r>
          </a:p>
          <a:p>
            <a:r>
              <a:rPr lang="en-US" sz="2000" dirty="0" smtClean="0"/>
              <a:t>Develop staff skills to manage cloud solutions</a:t>
            </a:r>
          </a:p>
          <a:p>
            <a:pPr lvl="1"/>
            <a:r>
              <a:rPr lang="en-US" sz="1800" dirty="0" smtClean="0"/>
              <a:t>Relationship management</a:t>
            </a:r>
          </a:p>
          <a:p>
            <a:pPr lvl="1"/>
            <a:r>
              <a:rPr lang="en-US" sz="1800" dirty="0" smtClean="0"/>
              <a:t>Vendor  management</a:t>
            </a:r>
          </a:p>
          <a:p>
            <a:pPr lvl="1"/>
            <a:r>
              <a:rPr lang="en-US" sz="1800" dirty="0" smtClean="0"/>
              <a:t>Service management</a:t>
            </a:r>
          </a:p>
          <a:p>
            <a:pPr lvl="1"/>
            <a:endParaRPr lang="en-US" sz="800" dirty="0" smtClean="0"/>
          </a:p>
          <a:p>
            <a:pPr marL="0" indent="0">
              <a:buNone/>
            </a:pPr>
            <a:r>
              <a:rPr lang="en-US" sz="2000" dirty="0" smtClean="0"/>
              <a:t>Get started with these basics to acquire skills, experience, and cultural acceptance. That will position you well for future cloud solutions.</a:t>
            </a:r>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0295108" y="6126163"/>
            <a:ext cx="841913" cy="865138"/>
          </a:xfrm>
          <a:prstGeom prst="rect">
            <a:avLst/>
          </a:prstGeom>
        </p:spPr>
      </p:pic>
      <p:sp>
        <p:nvSpPr>
          <p:cNvPr id="5" name="TextBox 4"/>
          <p:cNvSpPr txBox="1"/>
          <p:nvPr/>
        </p:nvSpPr>
        <p:spPr>
          <a:xfrm>
            <a:off x="88900" y="5639098"/>
            <a:ext cx="3378200" cy="646331"/>
          </a:xfrm>
          <a:prstGeom prst="rect">
            <a:avLst/>
          </a:prstGeom>
          <a:noFill/>
        </p:spPr>
        <p:txBody>
          <a:bodyPr wrap="square" rtlCol="0">
            <a:spAutoFit/>
          </a:bodyPr>
          <a:lstStyle/>
          <a:p>
            <a:r>
              <a:rPr lang="en-US" sz="900" dirty="0" smtClean="0"/>
              <a:t>Source:  </a:t>
            </a:r>
            <a:r>
              <a:rPr lang="en-US" sz="900" dirty="0"/>
              <a:t>Gartner</a:t>
            </a:r>
          </a:p>
          <a:p>
            <a:r>
              <a:rPr lang="en-US" sz="900" dirty="0"/>
              <a:t>Hype Cycle for Cloud Computing, 2012</a:t>
            </a:r>
          </a:p>
          <a:p>
            <a:r>
              <a:rPr lang="en-US" sz="900" dirty="0"/>
              <a:t>Published: 1 August 2012 ID:G00230930</a:t>
            </a:r>
          </a:p>
          <a:p>
            <a:r>
              <a:rPr lang="en-US" sz="900" dirty="0"/>
              <a:t>Analyst(s): </a:t>
            </a:r>
            <a:r>
              <a:rPr lang="en-US" sz="900" dirty="0">
                <a:hlinkClick r:id="rId4"/>
              </a:rPr>
              <a:t>David Mitchell Smith</a:t>
            </a:r>
            <a:r>
              <a:rPr lang="en-US" sz="900" dirty="0"/>
              <a:t> </a:t>
            </a:r>
          </a:p>
        </p:txBody>
      </p:sp>
    </p:spTree>
    <p:extLst>
      <p:ext uri="{BB962C8B-B14F-4D97-AF65-F5344CB8AC3E}">
        <p14:creationId xmlns:p14="http://schemas.microsoft.com/office/powerpoint/2010/main" val="410155819"/>
      </p:ext>
    </p:extLst>
  </p:cSld>
  <p:clrMapOvr>
    <a:masterClrMapping/>
  </p:clrMapOvr>
  <p:transition xmlns:p14="http://schemas.microsoft.com/office/powerpoint/2010/main" spd="med">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7739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7752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378355"/>
            <a:ext cx="8619067" cy="900112"/>
          </a:xfrm>
        </p:spPr>
        <p:txBody>
          <a:bodyPr>
            <a:noAutofit/>
          </a:bodyPr>
          <a:lstStyle/>
          <a:p>
            <a:pPr marL="0" lvl="0" indent="0">
              <a:lnSpc>
                <a:spcPct val="114000"/>
              </a:lnSpc>
            </a:pPr>
            <a:r>
              <a:rPr lang="en-US" dirty="0" smtClean="0"/>
              <a:t>Supporting </a:t>
            </a:r>
            <a:r>
              <a:rPr lang="en-US" dirty="0"/>
              <a:t>the trends toward </a:t>
            </a:r>
            <a:r>
              <a:rPr lang="en-US" dirty="0" smtClean="0"/>
              <a:t/>
            </a:r>
            <a:br>
              <a:rPr lang="en-US" dirty="0" smtClean="0"/>
            </a:br>
            <a:r>
              <a:rPr lang="en-US" dirty="0" smtClean="0"/>
              <a:t>IT </a:t>
            </a:r>
            <a:r>
              <a:rPr lang="en-US" dirty="0" err="1"/>
              <a:t>consumerization</a:t>
            </a:r>
            <a:r>
              <a:rPr lang="en-US" dirty="0"/>
              <a:t> and </a:t>
            </a:r>
            <a:r>
              <a:rPr lang="en-US" dirty="0" smtClean="0"/>
              <a:t>bring</a:t>
            </a:r>
            <a:r>
              <a:rPr lang="en-US" dirty="0"/>
              <a:t>-your-own device </a:t>
            </a:r>
          </a:p>
        </p:txBody>
      </p:sp>
      <p:sp>
        <p:nvSpPr>
          <p:cNvPr id="4" name="Content Placeholder 3"/>
          <p:cNvSpPr>
            <a:spLocks noGrp="1"/>
          </p:cNvSpPr>
          <p:nvPr>
            <p:ph idx="1"/>
          </p:nvPr>
        </p:nvSpPr>
        <p:spPr>
          <a:xfrm>
            <a:off x="296333" y="1913467"/>
            <a:ext cx="5291667" cy="4525963"/>
          </a:xfrm>
        </p:spPr>
        <p:txBody>
          <a:bodyPr/>
          <a:lstStyle/>
          <a:p>
            <a:pPr marL="0" lvl="0" indent="0">
              <a:buNone/>
            </a:pPr>
            <a:r>
              <a:rPr lang="en-US" dirty="0" smtClean="0"/>
              <a:t>Strategic questions IT is asking</a:t>
            </a:r>
          </a:p>
          <a:p>
            <a:pPr>
              <a:spcAft>
                <a:spcPts val="1100"/>
              </a:spcAft>
            </a:pPr>
            <a:r>
              <a:rPr lang="en-US" sz="2400" dirty="0"/>
              <a:t>What is our operational definition?</a:t>
            </a:r>
          </a:p>
          <a:p>
            <a:pPr>
              <a:spcAft>
                <a:spcPts val="1100"/>
              </a:spcAft>
            </a:pPr>
            <a:r>
              <a:rPr lang="en-US" sz="2400" dirty="0"/>
              <a:t>What are the infrastructure implications?</a:t>
            </a:r>
          </a:p>
          <a:p>
            <a:pPr>
              <a:spcAft>
                <a:spcPts val="1100"/>
              </a:spcAft>
            </a:pPr>
            <a:r>
              <a:rPr lang="en-US" sz="2400" dirty="0"/>
              <a:t>Should the IT support strategy change?</a:t>
            </a:r>
          </a:p>
          <a:p>
            <a:pPr>
              <a:spcAft>
                <a:spcPts val="1100"/>
              </a:spcAft>
            </a:pPr>
            <a:r>
              <a:rPr lang="en-US" sz="2400" dirty="0"/>
              <a:t>What are the security implications?</a:t>
            </a:r>
          </a:p>
          <a:p>
            <a:pPr>
              <a:spcAft>
                <a:spcPts val="1100"/>
              </a:spcAft>
            </a:pPr>
            <a:endParaRPr lang="en-US" sz="2400" dirty="0"/>
          </a:p>
        </p:txBody>
      </p:sp>
      <p:sp>
        <p:nvSpPr>
          <p:cNvPr id="14" name="Text Box 21"/>
          <p:cNvSpPr txBox="1"/>
          <p:nvPr/>
        </p:nvSpPr>
        <p:spPr>
          <a:xfrm>
            <a:off x="5854700" y="1913466"/>
            <a:ext cx="3289300" cy="42333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Resource-constrained organizations face differentiated demands in supporting and integrating the vast choices of technologies brought to campus, while even wealthier organizations must justify and prioritize resource allocations according to user-driven innovation. The IT organization is no longer in control, and it’s not clear who is</a:t>
            </a:r>
            <a:r>
              <a:rPr lang="en-US" b="1" i="1" dirty="0" smtClean="0">
                <a:solidFill>
                  <a:srgbClr val="4F81BD"/>
                </a:solidFill>
                <a:latin typeface="Times New Roman"/>
                <a:ea typeface="Calibri"/>
              </a:rPr>
              <a: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33625943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2871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8"/>
            <a:ext cx="8382000" cy="1143000"/>
          </a:xfrm>
        </p:spPr>
        <p:txBody>
          <a:bodyPr/>
          <a:lstStyle/>
          <a:p>
            <a:r>
              <a:rPr lang="en-US" dirty="0" smtClean="0"/>
              <a:t>BYOD Advice</a:t>
            </a:r>
            <a:endParaRPr lang="en-US" dirty="0"/>
          </a:p>
        </p:txBody>
      </p:sp>
      <p:sp>
        <p:nvSpPr>
          <p:cNvPr id="3" name="Content Placeholder 2"/>
          <p:cNvSpPr>
            <a:spLocks noGrp="1"/>
          </p:cNvSpPr>
          <p:nvPr>
            <p:ph idx="1"/>
          </p:nvPr>
        </p:nvSpPr>
        <p:spPr>
          <a:xfrm>
            <a:off x="457200" y="1137525"/>
            <a:ext cx="8382000" cy="4525963"/>
          </a:xfrm>
        </p:spPr>
        <p:txBody>
          <a:bodyPr/>
          <a:lstStyle/>
          <a:p>
            <a:r>
              <a:rPr lang="en-US" dirty="0" smtClean="0"/>
              <a:t>Worry about securing the data, not the device</a:t>
            </a:r>
          </a:p>
          <a:p>
            <a:r>
              <a:rPr lang="en-US" dirty="0" smtClean="0"/>
              <a:t>Know </a:t>
            </a:r>
            <a:r>
              <a:rPr lang="en-US" dirty="0"/>
              <a:t>what's important to your users </a:t>
            </a:r>
            <a:endParaRPr lang="en-US" dirty="0" smtClean="0"/>
          </a:p>
          <a:p>
            <a:pPr lvl="1"/>
            <a:r>
              <a:rPr lang="en-US" dirty="0" smtClean="0"/>
              <a:t>Example: </a:t>
            </a:r>
            <a:r>
              <a:rPr lang="en-US" dirty="0"/>
              <a:t>printing from a </a:t>
            </a:r>
            <a:r>
              <a:rPr lang="en-US" dirty="0" smtClean="0"/>
              <a:t>tablet</a:t>
            </a:r>
          </a:p>
          <a:p>
            <a:r>
              <a:rPr lang="en-US" dirty="0"/>
              <a:t>Support as many devices as </a:t>
            </a:r>
            <a:r>
              <a:rPr lang="en-US" dirty="0" smtClean="0"/>
              <a:t>possible</a:t>
            </a:r>
          </a:p>
          <a:p>
            <a:r>
              <a:rPr lang="en-US" dirty="0" smtClean="0"/>
              <a:t>Make </a:t>
            </a:r>
            <a:r>
              <a:rPr lang="en-US" dirty="0"/>
              <a:t>the technology available to </a:t>
            </a:r>
            <a:r>
              <a:rPr lang="en-US" dirty="0" smtClean="0"/>
              <a:t>everyone, even those who can’t afford it </a:t>
            </a:r>
          </a:p>
          <a:p>
            <a:r>
              <a:rPr lang="en-US" dirty="0" smtClean="0"/>
              <a:t>BYOD requires a robust network, wired and wireless</a:t>
            </a:r>
          </a:p>
          <a:p>
            <a:r>
              <a:rPr lang="en-US" dirty="0" smtClean="0"/>
              <a:t>Invest in continuous training for </a:t>
            </a:r>
            <a:r>
              <a:rPr lang="en-US" dirty="0"/>
              <a:t>IT </a:t>
            </a:r>
            <a:r>
              <a:rPr lang="en-US" dirty="0" smtClean="0"/>
              <a:t>staff</a:t>
            </a:r>
            <a:endParaRPr lang="en-US" sz="4000" dirty="0"/>
          </a:p>
        </p:txBody>
      </p:sp>
      <p:sp>
        <p:nvSpPr>
          <p:cNvPr id="4" name="TextBox 3"/>
          <p:cNvSpPr txBox="1"/>
          <p:nvPr/>
        </p:nvSpPr>
        <p:spPr>
          <a:xfrm>
            <a:off x="0" y="5644088"/>
            <a:ext cx="4622800" cy="923330"/>
          </a:xfrm>
          <a:prstGeom prst="rect">
            <a:avLst/>
          </a:prstGeom>
          <a:noFill/>
        </p:spPr>
        <p:txBody>
          <a:bodyPr wrap="square" rtlCol="0">
            <a:spAutoFit/>
          </a:bodyPr>
          <a:lstStyle/>
          <a:p>
            <a:r>
              <a:rPr lang="en-US" sz="900" dirty="0" smtClean="0"/>
              <a:t>Source:  </a:t>
            </a:r>
          </a:p>
          <a:p>
            <a:pPr>
              <a:spcBef>
                <a:spcPts val="0"/>
              </a:spcBef>
            </a:pPr>
            <a:r>
              <a:rPr lang="en-US" sz="900" dirty="0" smtClean="0"/>
              <a:t>Building a Flexible BYOD Program</a:t>
            </a:r>
          </a:p>
          <a:p>
            <a:pPr eaLnBrk="0" hangingPunct="0">
              <a:spcBef>
                <a:spcPts val="0"/>
              </a:spcBef>
              <a:defRPr/>
            </a:pPr>
            <a:r>
              <a:rPr lang="en-US" sz="900" dirty="0" smtClean="0"/>
              <a:t>Mitch Davis</a:t>
            </a:r>
          </a:p>
          <a:p>
            <a:pPr eaLnBrk="0" hangingPunct="0">
              <a:spcBef>
                <a:spcPts val="0"/>
              </a:spcBef>
              <a:defRPr/>
            </a:pPr>
            <a:r>
              <a:rPr lang="en-US" sz="900" dirty="0" smtClean="0"/>
              <a:t>posted August 13, 2012, appears in the Summer 2012 issue of </a:t>
            </a:r>
            <a:r>
              <a:rPr lang="en-US" sz="900" dirty="0" err="1" smtClean="0"/>
              <a:t>EdTech</a:t>
            </a:r>
            <a:r>
              <a:rPr lang="en-US" sz="900" dirty="0" smtClean="0"/>
              <a:t> Magazine.</a:t>
            </a:r>
            <a:endParaRPr lang="en-US" sz="900" dirty="0"/>
          </a:p>
          <a:p>
            <a:endParaRPr lang="en-US" sz="900" dirty="0"/>
          </a:p>
          <a:p>
            <a:endParaRPr lang="en-US" sz="900" dirty="0"/>
          </a:p>
        </p:txBody>
      </p:sp>
    </p:spTree>
    <p:extLst>
      <p:ext uri="{BB962C8B-B14F-4D97-AF65-F5344CB8AC3E}">
        <p14:creationId xmlns:p14="http://schemas.microsoft.com/office/powerpoint/2010/main" val="2638039761"/>
      </p:ext>
    </p:extLst>
  </p:cSld>
  <p:clrMapOvr>
    <a:masterClrMapping/>
  </p:clrMapOvr>
  <p:transition xmlns:p14="http://schemas.microsoft.com/office/powerpoint/2010/main" spd="med">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0429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84515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213255"/>
            <a:ext cx="8619067" cy="1755245"/>
          </a:xfrm>
        </p:spPr>
        <p:txBody>
          <a:bodyPr>
            <a:noAutofit/>
          </a:bodyPr>
          <a:lstStyle/>
          <a:p>
            <a:pPr marL="0" lvl="0" indent="0">
              <a:lnSpc>
                <a:spcPct val="114000"/>
              </a:lnSpc>
            </a:pPr>
            <a:r>
              <a:rPr lang="en-US" sz="2800" dirty="0"/>
              <a:t>Updating IT professionals’ skills and roles to accommodate emerging technologies and changing IT </a:t>
            </a:r>
            <a:r>
              <a:rPr lang="en-US" sz="2800" dirty="0" smtClean="0"/>
              <a:t>models</a:t>
            </a:r>
            <a:endParaRPr lang="en-US" sz="2800" dirty="0"/>
          </a:p>
        </p:txBody>
      </p:sp>
      <p:sp>
        <p:nvSpPr>
          <p:cNvPr id="4" name="Content Placeholder 3"/>
          <p:cNvSpPr>
            <a:spLocks noGrp="1"/>
          </p:cNvSpPr>
          <p:nvPr>
            <p:ph idx="1"/>
          </p:nvPr>
        </p:nvSpPr>
        <p:spPr>
          <a:xfrm>
            <a:off x="457201" y="2159000"/>
            <a:ext cx="5181600" cy="3721630"/>
          </a:xfrm>
        </p:spPr>
        <p:txBody>
          <a:bodyPr/>
          <a:lstStyle/>
          <a:p>
            <a:pPr marL="0" lvl="0" indent="0">
              <a:buNone/>
            </a:pPr>
            <a:r>
              <a:rPr lang="en-US" dirty="0" smtClean="0"/>
              <a:t>Strategic questions IT is asking</a:t>
            </a:r>
          </a:p>
          <a:p>
            <a:pPr>
              <a:spcAft>
                <a:spcPts val="1100"/>
              </a:spcAft>
            </a:pPr>
            <a:r>
              <a:rPr lang="en-US" sz="2400" dirty="0"/>
              <a:t>What new skills are needed?</a:t>
            </a:r>
          </a:p>
          <a:p>
            <a:pPr>
              <a:spcAft>
                <a:spcPts val="1100"/>
              </a:spcAft>
            </a:pPr>
            <a:r>
              <a:rPr lang="en-US" sz="2400" dirty="0"/>
              <a:t>Do we need entirely new roles?</a:t>
            </a:r>
          </a:p>
          <a:p>
            <a:pPr>
              <a:spcAft>
                <a:spcPts val="1100"/>
              </a:spcAft>
            </a:pPr>
            <a:r>
              <a:rPr lang="en-US" sz="2400" dirty="0"/>
              <a:t>What is the right professional development strategy?</a:t>
            </a:r>
          </a:p>
          <a:p>
            <a:pPr>
              <a:spcAft>
                <a:spcPts val="1100"/>
              </a:spcAft>
            </a:pPr>
            <a:r>
              <a:rPr lang="en-US" sz="2400" dirty="0"/>
              <a:t>Do staff have </a:t>
            </a:r>
            <a:r>
              <a:rPr lang="en-US" sz="2400" dirty="0" smtClean="0"/>
              <a:t>time?</a:t>
            </a:r>
            <a:endParaRPr lang="en-US" sz="2400" dirty="0"/>
          </a:p>
        </p:txBody>
      </p:sp>
      <p:sp>
        <p:nvSpPr>
          <p:cNvPr id="13" name="Content Placeholder 3"/>
          <p:cNvSpPr txBox="1">
            <a:spLocks/>
          </p:cNvSpPr>
          <p:nvPr/>
        </p:nvSpPr>
        <p:spPr bwMode="auto">
          <a:xfrm>
            <a:off x="5173133" y="1380067"/>
            <a:ext cx="3970867"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FFD861"/>
              </a:buClr>
              <a:buSzPct val="80000"/>
              <a:buFont typeface="Wingdings" charset="0"/>
              <a:buChar char="§"/>
              <a:defRPr sz="2800" kern="1200">
                <a:solidFill>
                  <a:srgbClr val="4C4C4F"/>
                </a:solidFill>
                <a:latin typeface="Arial"/>
                <a:ea typeface="ＭＳ Ｐゴシック" pitchFamily="-111"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kern="1200">
                <a:solidFill>
                  <a:srgbClr val="4C4C4F"/>
                </a:solidFill>
                <a:latin typeface="Arial"/>
                <a:ea typeface="ＭＳ Ｐゴシック" pitchFamily="-111"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kern="1200">
                <a:solidFill>
                  <a:srgbClr val="4C4C4F"/>
                </a:solidFill>
                <a:latin typeface="Arial"/>
                <a:ea typeface="ＭＳ Ｐゴシック" pitchFamily="-111"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2000" kern="1200">
                <a:solidFill>
                  <a:srgbClr val="4C4C4F"/>
                </a:solidFill>
                <a:latin typeface="Arial"/>
                <a:ea typeface="ＭＳ Ｐゴシック" pitchFamily="-111"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kern="1200">
                <a:solidFill>
                  <a:srgbClr val="4C4C4F"/>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4" name="Text Box 21"/>
          <p:cNvSpPr txBox="1"/>
          <p:nvPr/>
        </p:nvSpPr>
        <p:spPr>
          <a:xfrm>
            <a:off x="5638801" y="2159000"/>
            <a:ext cx="3352800" cy="3670300"/>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a:solidFill>
                  <a:srgbClr val="4F81BD"/>
                </a:solidFill>
                <a:effectLst/>
                <a:latin typeface="Times New Roman"/>
                <a:ea typeface="Calibri"/>
              </a:rPr>
              <a:t>“It is incumbent upon [IT leaders] to prepare their staff for these changing roles. It is, however, quite difficult to do this in a ‘just-in-time’ manner. Our existing technical staff members are fully committed to their current roles and may not have the free work-cycles to focus on new responsibilities” </a:t>
            </a:r>
          </a:p>
          <a:p>
            <a:pPr marL="0" marR="0">
              <a:lnSpc>
                <a:spcPct val="115000"/>
              </a:lnSpc>
              <a:spcBef>
                <a:spcPts val="0"/>
              </a:spcBef>
              <a:spcAft>
                <a:spcPts val="0"/>
              </a:spcAft>
            </a:pPr>
            <a:r>
              <a:rPr lang="en-US" sz="1300" i="1" dirty="0" smtClean="0">
                <a:solidFill>
                  <a:srgbClr val="000000"/>
                </a:solidFill>
                <a:effectLst/>
                <a:latin typeface="Times New Roman"/>
                <a:ea typeface="Calibri"/>
              </a:rPr>
              <a:t>—Associate </a:t>
            </a:r>
            <a:r>
              <a:rPr lang="en-US" sz="1300" i="1" dirty="0">
                <a:solidFill>
                  <a:srgbClr val="000000"/>
                </a:solidFill>
                <a:effectLst/>
                <a:latin typeface="Times New Roman"/>
                <a:ea typeface="Calibri"/>
              </a:rPr>
              <a:t>CIO for Operations and </a:t>
            </a:r>
            <a:r>
              <a:rPr lang="en-US" sz="1300" i="1" dirty="0" smtClean="0">
                <a:solidFill>
                  <a:srgbClr val="000000"/>
                </a:solidFill>
                <a:effectLst/>
                <a:latin typeface="Times New Roman"/>
                <a:ea typeface="Calibri"/>
              </a:rPr>
              <a:t>Planning</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20322764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bwMode="auto">
          <a:xfrm>
            <a:off x="457200" y="188169"/>
            <a:ext cx="8382000" cy="929430"/>
          </a:xfrm>
        </p:spPr>
        <p:txBody>
          <a:bodyPr>
            <a:normAutofit/>
          </a:bodyPr>
          <a:lstStyle/>
          <a:p>
            <a:pPr eaLnBrk="1" hangingPunct="1"/>
            <a:r>
              <a:rPr lang="en-US" sz="2800" cap="none" dirty="0" smtClean="0">
                <a:latin typeface="Arial" charset="0"/>
                <a:ea typeface="ＭＳ Ｐゴシック" charset="0"/>
                <a:cs typeface="Arial" charset="0"/>
              </a:rPr>
              <a:t>The 2012 Top Ten IT Issues</a:t>
            </a:r>
            <a:endParaRPr lang="en-US" sz="2800" cap="none" dirty="0">
              <a:solidFill>
                <a:srgbClr val="595959"/>
              </a:solidFill>
              <a:latin typeface="Arial" charset="0"/>
              <a:ea typeface="ＭＳ Ｐゴシック" charset="0"/>
              <a:cs typeface="Arial" charset="0"/>
            </a:endParaRPr>
          </a:p>
        </p:txBody>
      </p:sp>
      <p:sp>
        <p:nvSpPr>
          <p:cNvPr id="96259" name="Content Placeholder 2"/>
          <p:cNvSpPr>
            <a:spLocks noGrp="1"/>
          </p:cNvSpPr>
          <p:nvPr>
            <p:ph sz="half" idx="1"/>
          </p:nvPr>
        </p:nvSpPr>
        <p:spPr>
          <a:xfrm>
            <a:off x="334080" y="965198"/>
            <a:ext cx="4377620" cy="5169181"/>
          </a:xfrm>
        </p:spPr>
        <p:txBody>
          <a:bodyPr/>
          <a:lstStyle/>
          <a:p>
            <a:pPr marL="365760" lvl="0" indent="-365760">
              <a:buClr>
                <a:schemeClr val="tx1">
                  <a:lumMod val="65000"/>
                  <a:lumOff val="35000"/>
                </a:schemeClr>
              </a:buClr>
              <a:buSzPct val="95000"/>
              <a:buFont typeface="+mj-lt"/>
              <a:buAutoNum type="arabicPeriod"/>
            </a:pPr>
            <a:r>
              <a:rPr lang="en-US" sz="2000" dirty="0" smtClean="0"/>
              <a:t>Updating </a:t>
            </a:r>
            <a:r>
              <a:rPr lang="en-US" sz="2000" dirty="0"/>
              <a:t>IT professionals’ skills and roles to accommodate emerging technologies and changing IT management and service delivery models</a:t>
            </a:r>
          </a:p>
          <a:p>
            <a:pPr marL="365760" lvl="0" indent="-365760">
              <a:buClr>
                <a:schemeClr val="tx1">
                  <a:lumMod val="65000"/>
                  <a:lumOff val="35000"/>
                </a:schemeClr>
              </a:buClr>
              <a:buSzPct val="95000"/>
              <a:buFont typeface="+mj-lt"/>
              <a:buAutoNum type="arabicPeriod"/>
            </a:pPr>
            <a:r>
              <a:rPr lang="en-US" sz="2000" dirty="0"/>
              <a:t>Supporting the trends toward IT </a:t>
            </a:r>
            <a:r>
              <a:rPr lang="en-US" sz="2000" dirty="0" err="1"/>
              <a:t>consumerization</a:t>
            </a:r>
            <a:r>
              <a:rPr lang="en-US" sz="2000" dirty="0"/>
              <a:t> and bring-your-own device </a:t>
            </a:r>
          </a:p>
          <a:p>
            <a:pPr marL="365760" lvl="0" indent="-365760">
              <a:buClr>
                <a:schemeClr val="tx1">
                  <a:lumMod val="65000"/>
                  <a:lumOff val="35000"/>
                </a:schemeClr>
              </a:buClr>
              <a:buSzPct val="95000"/>
              <a:buFont typeface="+mj-lt"/>
              <a:buAutoNum type="arabicPeriod"/>
            </a:pPr>
            <a:r>
              <a:rPr lang="en-US" sz="2000" dirty="0"/>
              <a:t>Developing an institution-wide cloud strategy </a:t>
            </a:r>
            <a:endParaRPr lang="en-US" sz="2000" dirty="0" smtClean="0"/>
          </a:p>
          <a:p>
            <a:pPr marL="365760" lvl="0" indent="-365760">
              <a:buClr>
                <a:schemeClr val="tx1">
                  <a:lumMod val="65000"/>
                  <a:lumOff val="35000"/>
                </a:schemeClr>
              </a:buClr>
              <a:buSzPct val="95000"/>
              <a:buFont typeface="+mj-lt"/>
              <a:buAutoNum type="arabicPeriod"/>
            </a:pPr>
            <a:r>
              <a:rPr lang="en-US" sz="2000" dirty="0" smtClean="0"/>
              <a:t>Improving </a:t>
            </a:r>
            <a:r>
              <a:rPr lang="en-US" sz="2000" dirty="0"/>
              <a:t>the institution’s operational efficiency through information technology </a:t>
            </a:r>
          </a:p>
          <a:p>
            <a:pPr marL="365760" lvl="0" indent="-365760">
              <a:buClr>
                <a:schemeClr val="tx1">
                  <a:lumMod val="65000"/>
                  <a:lumOff val="35000"/>
                </a:schemeClr>
              </a:buClr>
              <a:buSzPct val="95000"/>
              <a:buFont typeface="+mj-lt"/>
              <a:buAutoNum type="arabicPeriod"/>
            </a:pPr>
            <a:r>
              <a:rPr lang="en-US" sz="2000" dirty="0"/>
              <a:t>Integrating information technology into institutional decision-making </a:t>
            </a:r>
            <a:endParaRPr lang="en-US" sz="2000" dirty="0" smtClean="0"/>
          </a:p>
        </p:txBody>
      </p:sp>
      <p:sp>
        <p:nvSpPr>
          <p:cNvPr id="4" name="Content Placeholder 2"/>
          <p:cNvSpPr>
            <a:spLocks noGrp="1"/>
          </p:cNvSpPr>
          <p:nvPr>
            <p:ph sz="half" idx="1"/>
          </p:nvPr>
        </p:nvSpPr>
        <p:spPr>
          <a:xfrm>
            <a:off x="4917789" y="965198"/>
            <a:ext cx="3921411" cy="5169181"/>
          </a:xfrm>
        </p:spPr>
        <p:txBody>
          <a:bodyPr/>
          <a:lstStyle/>
          <a:p>
            <a:pPr marL="514350" lvl="0" indent="-365760">
              <a:buClr>
                <a:schemeClr val="tx1">
                  <a:lumMod val="65000"/>
                  <a:lumOff val="35000"/>
                </a:schemeClr>
              </a:buClr>
              <a:buSzPct val="95000"/>
              <a:buFont typeface="+mj-lt"/>
              <a:buAutoNum type="arabicPeriod" startAt="6"/>
            </a:pPr>
            <a:r>
              <a:rPr lang="en-US" sz="2000" dirty="0" smtClean="0"/>
              <a:t>Using </a:t>
            </a:r>
            <a:r>
              <a:rPr lang="en-US" sz="2000" dirty="0"/>
              <a:t>analytics to support critical institutional outcomes </a:t>
            </a:r>
          </a:p>
          <a:p>
            <a:pPr marL="514350" lvl="0" indent="-365760">
              <a:buClr>
                <a:schemeClr val="tx1">
                  <a:lumMod val="65000"/>
                  <a:lumOff val="35000"/>
                </a:schemeClr>
              </a:buClr>
              <a:buSzPct val="95000"/>
              <a:buFont typeface="+mj-lt"/>
              <a:buAutoNum type="arabicPeriod" startAt="6"/>
            </a:pPr>
            <a:r>
              <a:rPr lang="en-US" sz="2000" dirty="0"/>
              <a:t>Funding information technology strategically</a:t>
            </a:r>
          </a:p>
          <a:p>
            <a:pPr marL="514350" lvl="0" indent="-365760">
              <a:buClr>
                <a:schemeClr val="tx1">
                  <a:lumMod val="65000"/>
                  <a:lumOff val="35000"/>
                </a:schemeClr>
              </a:buClr>
              <a:buSzPct val="95000"/>
              <a:buFont typeface="+mj-lt"/>
              <a:buAutoNum type="arabicPeriod" startAt="6"/>
            </a:pPr>
            <a:r>
              <a:rPr lang="en-US" sz="2000" dirty="0"/>
              <a:t>Transforming the institution’s business with information technology</a:t>
            </a:r>
          </a:p>
          <a:p>
            <a:pPr marL="514350" lvl="0" indent="-365760">
              <a:buClr>
                <a:schemeClr val="tx1">
                  <a:lumMod val="65000"/>
                  <a:lumOff val="35000"/>
                </a:schemeClr>
              </a:buClr>
              <a:buSzPct val="95000"/>
              <a:buFont typeface="+mj-lt"/>
              <a:buAutoNum type="arabicPeriod" startAt="6"/>
            </a:pPr>
            <a:r>
              <a:rPr lang="en-US" sz="2000" dirty="0"/>
              <a:t>Supporting the research mission through high-performance computing, large data, and analytics </a:t>
            </a:r>
          </a:p>
          <a:p>
            <a:pPr marL="514350" lvl="0" indent="-365760">
              <a:buClr>
                <a:schemeClr val="tx1">
                  <a:lumMod val="65000"/>
                  <a:lumOff val="35000"/>
                </a:schemeClr>
              </a:buClr>
              <a:buSzPct val="95000"/>
              <a:buFont typeface="+mj-lt"/>
              <a:buAutoNum type="arabicPeriod" startAt="6"/>
            </a:pPr>
            <a:r>
              <a:rPr lang="en-US" sz="2000" dirty="0"/>
              <a:t>Establishing and implementing IT governance throughout the </a:t>
            </a:r>
            <a:r>
              <a:rPr lang="en-US" sz="2000" dirty="0" smtClean="0"/>
              <a:t>institution</a:t>
            </a:r>
            <a:endParaRPr lang="en-US" sz="2000" dirty="0"/>
          </a:p>
        </p:txBody>
      </p:sp>
    </p:spTree>
    <p:extLst>
      <p:ext uri="{BB962C8B-B14F-4D97-AF65-F5344CB8AC3E}">
        <p14:creationId xmlns:p14="http://schemas.microsoft.com/office/powerpoint/2010/main" val="19462382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382000" cy="1143000"/>
          </a:xfrm>
        </p:spPr>
        <p:txBody>
          <a:bodyPr/>
          <a:lstStyle/>
          <a:p>
            <a:r>
              <a:rPr lang="en-US" dirty="0" smtClean="0"/>
              <a:t>Higher education’s top IT issues: </a:t>
            </a:r>
            <a:br>
              <a:rPr lang="en-US" dirty="0" smtClean="0"/>
            </a:br>
            <a:r>
              <a:rPr lang="en-US" dirty="0" smtClean="0"/>
              <a:t>An interactive historical view</a:t>
            </a:r>
            <a:endParaRPr lang="en-US" dirty="0"/>
          </a:p>
        </p:txBody>
      </p:sp>
      <p:sp>
        <p:nvSpPr>
          <p:cNvPr id="3" name="Content Placeholder 2"/>
          <p:cNvSpPr>
            <a:spLocks noGrp="1"/>
          </p:cNvSpPr>
          <p:nvPr>
            <p:ph sz="half" idx="1"/>
          </p:nvPr>
        </p:nvSpPr>
        <p:spPr>
          <a:xfrm>
            <a:off x="457200" y="5613401"/>
            <a:ext cx="8255000" cy="342900"/>
          </a:xfrm>
        </p:spPr>
        <p:txBody>
          <a:bodyPr/>
          <a:lstStyle/>
          <a:p>
            <a:pPr marL="0" indent="0" algn="r">
              <a:buNone/>
            </a:pPr>
            <a:r>
              <a:rPr lang="en-US" sz="1200" dirty="0"/>
              <a:t>http://</a:t>
            </a:r>
            <a:r>
              <a:rPr lang="en-US" sz="1200" dirty="0" err="1"/>
              <a:t>www.educause.edu</a:t>
            </a:r>
            <a:r>
              <a:rPr lang="en-US" sz="1200" dirty="0"/>
              <a:t>/</a:t>
            </a:r>
            <a:r>
              <a:rPr lang="en-US" sz="1200" dirty="0" err="1"/>
              <a:t>educause</a:t>
            </a:r>
            <a:r>
              <a:rPr lang="en-US" sz="1200" dirty="0"/>
              <a:t>/visualizations/vis1/</a:t>
            </a:r>
            <a:r>
              <a:rPr lang="en-US" sz="1200" dirty="0" err="1"/>
              <a:t>index.html</a:t>
            </a:r>
            <a:endParaRPr lang="en-US" sz="1200" dirty="0"/>
          </a:p>
        </p:txBody>
      </p:sp>
      <p:pic>
        <p:nvPicPr>
          <p:cNvPr id="4" name="Picture 3" descr="Screen shot 2012-07-13 at 11.36.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4800"/>
            <a:ext cx="9144000" cy="3693965"/>
          </a:xfrm>
          <a:prstGeom prst="rect">
            <a:avLst/>
          </a:prstGeom>
        </p:spPr>
      </p:pic>
    </p:spTree>
    <p:extLst>
      <p:ext uri="{BB962C8B-B14F-4D97-AF65-F5344CB8AC3E}">
        <p14:creationId xmlns:p14="http://schemas.microsoft.com/office/powerpoint/2010/main" val="5590773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Harbingers of 2013?</a:t>
            </a:r>
            <a:endParaRPr lang="en-US" dirty="0"/>
          </a:p>
        </p:txBody>
      </p:sp>
      <p:sp>
        <p:nvSpPr>
          <p:cNvPr id="3" name="Content Placeholder 2"/>
          <p:cNvSpPr>
            <a:spLocks noGrp="1"/>
          </p:cNvSpPr>
          <p:nvPr>
            <p:ph sz="half" idx="1"/>
          </p:nvPr>
        </p:nvSpPr>
        <p:spPr>
          <a:xfrm>
            <a:off x="457200" y="1600200"/>
            <a:ext cx="8267700" cy="4525963"/>
          </a:xfrm>
        </p:spPr>
        <p:txBody>
          <a:bodyPr/>
          <a:lstStyle/>
          <a:p>
            <a:r>
              <a:rPr lang="en-US" dirty="0" smtClean="0"/>
              <a:t>Balancing resources with priorities</a:t>
            </a:r>
          </a:p>
          <a:p>
            <a:pPr>
              <a:lnSpc>
                <a:spcPct val="120000"/>
              </a:lnSpc>
            </a:pPr>
            <a:r>
              <a:rPr lang="en-US" dirty="0" smtClean="0"/>
              <a:t>Selecting </a:t>
            </a:r>
            <a:r>
              <a:rPr lang="en-US" dirty="0"/>
              <a:t>the right sourcing and solution strategies</a:t>
            </a:r>
          </a:p>
          <a:p>
            <a:r>
              <a:rPr lang="en-US" dirty="0" smtClean="0"/>
              <a:t>E-learning </a:t>
            </a:r>
          </a:p>
          <a:p>
            <a:r>
              <a:rPr lang="en-US" dirty="0"/>
              <a:t>Supporting the institution’s mobile IT needs</a:t>
            </a:r>
          </a:p>
          <a:p>
            <a:r>
              <a:rPr lang="en-US" dirty="0" smtClean="0"/>
              <a:t>Workforce issues</a:t>
            </a:r>
          </a:p>
          <a:p>
            <a:endParaRPr lang="en-US" dirty="0"/>
          </a:p>
        </p:txBody>
      </p:sp>
    </p:spTree>
    <p:extLst>
      <p:ext uri="{BB962C8B-B14F-4D97-AF65-F5344CB8AC3E}">
        <p14:creationId xmlns:p14="http://schemas.microsoft.com/office/powerpoint/2010/main" val="1895447015"/>
      </p:ext>
    </p:extLst>
  </p:cSld>
  <p:clrMapOvr>
    <a:masterClrMapping/>
  </p:clrMapOvr>
  <p:transition xmlns:p14="http://schemas.microsoft.com/office/powerpoint/2010/mai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IT Stop? </a:t>
            </a:r>
            <a:r>
              <a:rPr lang="en-US" i="1" dirty="0" smtClean="0"/>
              <a:t>Really</a:t>
            </a:r>
            <a:r>
              <a:rPr lang="en-US" dirty="0" smtClean="0"/>
              <a:t> stop?</a:t>
            </a:r>
            <a:endParaRPr lang="en-US" dirty="0"/>
          </a:p>
        </p:txBody>
      </p:sp>
      <p:sp>
        <p:nvSpPr>
          <p:cNvPr id="3" name="Content Placeholder 2"/>
          <p:cNvSpPr>
            <a:spLocks noGrp="1"/>
          </p:cNvSpPr>
          <p:nvPr>
            <p:ph sz="half" idx="1"/>
          </p:nvPr>
        </p:nvSpPr>
        <p:spPr>
          <a:xfrm>
            <a:off x="457200" y="1600200"/>
            <a:ext cx="5067300" cy="4525963"/>
          </a:xfrm>
        </p:spPr>
        <p:txBody>
          <a:bodyPr/>
          <a:lstStyle/>
          <a:p>
            <a:pPr lvl="0"/>
            <a:r>
              <a:rPr lang="en-US" dirty="0"/>
              <a:t>Personal </a:t>
            </a:r>
            <a:r>
              <a:rPr lang="en-US" dirty="0" smtClean="0"/>
              <a:t>storage </a:t>
            </a:r>
            <a:r>
              <a:rPr lang="en-US" dirty="0"/>
              <a:t>for s</a:t>
            </a:r>
            <a:r>
              <a:rPr lang="en-US" dirty="0" smtClean="0"/>
              <a:t>tudents</a:t>
            </a:r>
            <a:endParaRPr lang="en-US" dirty="0"/>
          </a:p>
          <a:p>
            <a:pPr lvl="0"/>
            <a:r>
              <a:rPr lang="en-US" dirty="0"/>
              <a:t>Personal web </a:t>
            </a:r>
            <a:r>
              <a:rPr lang="en-US" dirty="0" smtClean="0"/>
              <a:t>pages</a:t>
            </a:r>
            <a:endParaRPr lang="en-US" dirty="0"/>
          </a:p>
          <a:p>
            <a:pPr lvl="0"/>
            <a:r>
              <a:rPr lang="en-US" dirty="0"/>
              <a:t>Email for </a:t>
            </a:r>
            <a:r>
              <a:rPr lang="en-US" dirty="0" smtClean="0"/>
              <a:t>students</a:t>
            </a:r>
            <a:endParaRPr lang="en-US" dirty="0"/>
          </a:p>
        </p:txBody>
      </p:sp>
      <p:sp>
        <p:nvSpPr>
          <p:cNvPr id="5" name="Text Box 21"/>
          <p:cNvSpPr txBox="1"/>
          <p:nvPr/>
        </p:nvSpPr>
        <p:spPr>
          <a:xfrm>
            <a:off x="6248400" y="1600200"/>
            <a:ext cx="2628900" cy="3670300"/>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effectLst/>
                <a:latin typeface="Times New Roman"/>
                <a:ea typeface="Calibri"/>
              </a:rPr>
              <a:t>“</a:t>
            </a:r>
            <a:r>
              <a:rPr lang="en-US" b="1" i="1" dirty="0">
                <a:solidFill>
                  <a:srgbClr val="4F81BD"/>
                </a:solidFill>
                <a:latin typeface="Times New Roman"/>
                <a:ea typeface="Calibri"/>
              </a:rPr>
              <a:t>The last </a:t>
            </a:r>
            <a:r>
              <a:rPr lang="en-US" b="1" i="1" dirty="0" smtClean="0">
                <a:solidFill>
                  <a:srgbClr val="4F81BD"/>
                </a:solidFill>
                <a:latin typeface="Times New Roman"/>
                <a:ea typeface="Calibri"/>
              </a:rPr>
              <a:t>things we </a:t>
            </a:r>
            <a:r>
              <a:rPr lang="en-US" b="1" i="1" dirty="0">
                <a:solidFill>
                  <a:srgbClr val="4F81BD"/>
                </a:solidFill>
                <a:latin typeface="Times New Roman"/>
                <a:ea typeface="Calibri"/>
              </a:rPr>
              <a:t>stopped was a modem pool several years ago. Is there anything that people actually stop </a:t>
            </a:r>
            <a:r>
              <a:rPr lang="en-US" b="1" i="1" dirty="0" smtClean="0">
                <a:solidFill>
                  <a:srgbClr val="4F81BD"/>
                </a:solidFill>
                <a:latin typeface="Times New Roman"/>
                <a:ea typeface="Calibri"/>
              </a:rPr>
              <a:t>doing?”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3697819062"/>
      </p:ext>
    </p:extLst>
  </p:cSld>
  <p:clrMapOvr>
    <a:masterClrMapping/>
  </p:clrMapOvr>
  <p:transition xmlns:p14="http://schemas.microsoft.com/office/powerpoint/2010/main" spd="med">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801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454555"/>
            <a:ext cx="8619067" cy="900112"/>
          </a:xfrm>
        </p:spPr>
        <p:txBody>
          <a:bodyPr>
            <a:noAutofit/>
          </a:bodyPr>
          <a:lstStyle/>
          <a:p>
            <a:pPr marL="0" lvl="0" indent="0">
              <a:lnSpc>
                <a:spcPct val="110000"/>
              </a:lnSpc>
            </a:pPr>
            <a:r>
              <a:rPr lang="en-US" dirty="0" smtClean="0"/>
              <a:t>IT Governance: What we know</a:t>
            </a:r>
            <a:endParaRPr lang="en-US" dirty="0"/>
          </a:p>
        </p:txBody>
      </p:sp>
      <p:graphicFrame>
        <p:nvGraphicFramePr>
          <p:cNvPr id="6" name="Chart 5"/>
          <p:cNvGraphicFramePr/>
          <p:nvPr>
            <p:extLst>
              <p:ext uri="{D42A27DB-BD31-4B8C-83A1-F6EECF244321}">
                <p14:modId xmlns:p14="http://schemas.microsoft.com/office/powerpoint/2010/main" val="2440005183"/>
              </p:ext>
            </p:extLst>
          </p:nvPr>
        </p:nvGraphicFramePr>
        <p:xfrm>
          <a:off x="927100" y="1354666"/>
          <a:ext cx="6832600" cy="4944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97329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96333" y="132293"/>
            <a:ext cx="8619067" cy="900112"/>
          </a:xfrm>
        </p:spPr>
        <p:txBody>
          <a:bodyPr>
            <a:noAutofit/>
          </a:bodyPr>
          <a:lstStyle/>
          <a:p>
            <a:pPr marL="0" lvl="0" indent="0">
              <a:lnSpc>
                <a:spcPct val="110000"/>
              </a:lnSpc>
            </a:pPr>
            <a:r>
              <a:rPr lang="en-US" dirty="0" smtClean="0"/>
              <a:t>IT Governance: What we know</a:t>
            </a:r>
            <a:endParaRPr lang="en-US" dirty="0"/>
          </a:p>
        </p:txBody>
      </p:sp>
      <p:graphicFrame>
        <p:nvGraphicFramePr>
          <p:cNvPr id="4" name="Chart 3"/>
          <p:cNvGraphicFramePr/>
          <p:nvPr>
            <p:extLst>
              <p:ext uri="{D42A27DB-BD31-4B8C-83A1-F6EECF244321}">
                <p14:modId xmlns:p14="http://schemas.microsoft.com/office/powerpoint/2010/main" val="1906180921"/>
              </p:ext>
            </p:extLst>
          </p:nvPr>
        </p:nvGraphicFramePr>
        <p:xfrm>
          <a:off x="2070100" y="538162"/>
          <a:ext cx="7073900" cy="6213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459574159"/>
              </p:ext>
            </p:extLst>
          </p:nvPr>
        </p:nvGraphicFramePr>
        <p:xfrm>
          <a:off x="-1145117" y="985310"/>
          <a:ext cx="43815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3846055778"/>
              </p:ext>
            </p:extLst>
          </p:nvPr>
        </p:nvGraphicFramePr>
        <p:xfrm>
          <a:off x="-730250" y="3644900"/>
          <a:ext cx="34925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extLst>
              <p:ext uri="{D42A27DB-BD31-4B8C-83A1-F6EECF244321}">
                <p14:modId xmlns:p14="http://schemas.microsoft.com/office/powerpoint/2010/main" val="1153016769"/>
              </p:ext>
            </p:extLst>
          </p:nvPr>
        </p:nvGraphicFramePr>
        <p:xfrm>
          <a:off x="4201583" y="950915"/>
          <a:ext cx="2781300" cy="2870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extLst>
              <p:ext uri="{D42A27DB-BD31-4B8C-83A1-F6EECF244321}">
                <p14:modId xmlns:p14="http://schemas.microsoft.com/office/powerpoint/2010/main" val="4152975967"/>
              </p:ext>
            </p:extLst>
          </p:nvPr>
        </p:nvGraphicFramePr>
        <p:xfrm>
          <a:off x="5930900" y="918105"/>
          <a:ext cx="3733800" cy="28575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p:nvPr>
            <p:extLst>
              <p:ext uri="{D42A27DB-BD31-4B8C-83A1-F6EECF244321}">
                <p14:modId xmlns:p14="http://schemas.microsoft.com/office/powerpoint/2010/main" val="4282250631"/>
              </p:ext>
            </p:extLst>
          </p:nvPr>
        </p:nvGraphicFramePr>
        <p:xfrm>
          <a:off x="1695449" y="3644900"/>
          <a:ext cx="3081867" cy="2870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p:cNvGraphicFramePr/>
          <p:nvPr>
            <p:extLst>
              <p:ext uri="{D42A27DB-BD31-4B8C-83A1-F6EECF244321}">
                <p14:modId xmlns:p14="http://schemas.microsoft.com/office/powerpoint/2010/main" val="3664238527"/>
              </p:ext>
            </p:extLst>
          </p:nvPr>
        </p:nvGraphicFramePr>
        <p:xfrm>
          <a:off x="3598333" y="3644900"/>
          <a:ext cx="3911600" cy="28956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612581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333" y="454555"/>
            <a:ext cx="8619067" cy="900112"/>
          </a:xfrm>
        </p:spPr>
        <p:txBody>
          <a:bodyPr>
            <a:noAutofit/>
          </a:bodyPr>
          <a:lstStyle/>
          <a:p>
            <a:pPr marL="0" lvl="0" indent="0">
              <a:lnSpc>
                <a:spcPct val="110000"/>
              </a:lnSpc>
            </a:pPr>
            <a:r>
              <a:rPr lang="en-US" dirty="0"/>
              <a:t>Establishing and implementing IT governance throughout the institution</a:t>
            </a:r>
          </a:p>
        </p:txBody>
      </p:sp>
      <p:sp>
        <p:nvSpPr>
          <p:cNvPr id="4" name="Content Placeholder 3"/>
          <p:cNvSpPr>
            <a:spLocks noGrp="1"/>
          </p:cNvSpPr>
          <p:nvPr>
            <p:ph idx="1"/>
          </p:nvPr>
        </p:nvSpPr>
        <p:spPr>
          <a:xfrm>
            <a:off x="296333" y="1946803"/>
            <a:ext cx="6079067" cy="4525963"/>
          </a:xfrm>
        </p:spPr>
        <p:txBody>
          <a:bodyPr/>
          <a:lstStyle/>
          <a:p>
            <a:pPr marL="0" lvl="0" indent="0">
              <a:buNone/>
            </a:pPr>
            <a:r>
              <a:rPr lang="en-US" dirty="0" smtClean="0"/>
              <a:t>Strategic questions IT is asking</a:t>
            </a:r>
          </a:p>
          <a:p>
            <a:pPr>
              <a:spcAft>
                <a:spcPts val="1100"/>
              </a:spcAft>
            </a:pPr>
            <a:r>
              <a:rPr lang="en-US" sz="2400" dirty="0"/>
              <a:t>Are IT governance principles and structure widely understood? </a:t>
            </a:r>
          </a:p>
          <a:p>
            <a:pPr>
              <a:spcAft>
                <a:spcPts val="1100"/>
              </a:spcAft>
            </a:pPr>
            <a:r>
              <a:rPr lang="en-US" sz="2400" dirty="0"/>
              <a:t>Is IT governance effective? </a:t>
            </a:r>
          </a:p>
          <a:p>
            <a:pPr>
              <a:spcAft>
                <a:spcPts val="1100"/>
              </a:spcAft>
            </a:pPr>
            <a:r>
              <a:rPr lang="en-US" sz="2400" dirty="0"/>
              <a:t>What is the realm of influence? </a:t>
            </a:r>
          </a:p>
          <a:p>
            <a:pPr>
              <a:spcAft>
                <a:spcPts val="1100"/>
              </a:spcAft>
            </a:pPr>
            <a:r>
              <a:rPr lang="en-US" sz="2400" dirty="0"/>
              <a:t>How does the </a:t>
            </a:r>
            <a:r>
              <a:rPr lang="en-US" sz="2400" dirty="0" smtClean="0"/>
              <a:t>governance </a:t>
            </a:r>
            <a:r>
              <a:rPr lang="en-US" sz="2400" dirty="0"/>
              <a:t>structure </a:t>
            </a:r>
            <a:r>
              <a:rPr lang="en-US" sz="2400" dirty="0" smtClean="0"/>
              <a:t>adapt? </a:t>
            </a:r>
            <a:endParaRPr lang="en-US" sz="2400" dirty="0"/>
          </a:p>
        </p:txBody>
      </p:sp>
      <p:sp>
        <p:nvSpPr>
          <p:cNvPr id="14" name="Text Box 21"/>
          <p:cNvSpPr txBox="1"/>
          <p:nvPr/>
        </p:nvSpPr>
        <p:spPr>
          <a:xfrm>
            <a:off x="6578600" y="1946803"/>
            <a:ext cx="2260600" cy="4677834"/>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i="1" dirty="0" smtClean="0">
                <a:solidFill>
                  <a:srgbClr val="4F81BD"/>
                </a:solidFill>
                <a:latin typeface="Times New Roman"/>
                <a:ea typeface="Calibri"/>
              </a:rPr>
              <a:t>“</a:t>
            </a:r>
            <a:r>
              <a:rPr lang="en-US" b="1" i="1" dirty="0">
                <a:solidFill>
                  <a:srgbClr val="4F81BD"/>
                </a:solidFill>
                <a:latin typeface="Times New Roman"/>
                <a:ea typeface="Calibri"/>
              </a:rPr>
              <a:t>Once a structure and process—a framework—is established, the institution can focus on the quality of decisions that flow from it. A good framework will result in decisions that are well understood and widely accepted</a:t>
            </a:r>
            <a:r>
              <a:rPr lang="en-US" b="1" i="1" dirty="0" smtClean="0">
                <a:solidFill>
                  <a:srgbClr val="4F81BD"/>
                </a:solidFill>
                <a:latin typeface="Times New Roman"/>
                <a:ea typeface="Calibri"/>
              </a:rPr>
              <a: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 and Vice President for Computing</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31105094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764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35397</TotalTime>
  <Words>5928</Words>
  <Application>Microsoft Macintosh PowerPoint</Application>
  <PresentationFormat>On-screen Show (4:3)</PresentationFormat>
  <Paragraphs>504</Paragraphs>
  <Slides>58</Slides>
  <Notes>40</Notes>
  <HiddenSlides>0</HiddenSlides>
  <MMClips>0</MMClips>
  <ScaleCrop>false</ScaleCrop>
  <HeadingPairs>
    <vt:vector size="4" baseType="variant">
      <vt:variant>
        <vt:lpstr>Theme</vt:lpstr>
      </vt:variant>
      <vt:variant>
        <vt:i4>3</vt:i4>
      </vt:variant>
      <vt:variant>
        <vt:lpstr>Slide Titles</vt:lpstr>
      </vt:variant>
      <vt:variant>
        <vt:i4>58</vt:i4>
      </vt:variant>
    </vt:vector>
  </HeadingPairs>
  <TitlesOfParts>
    <vt:vector size="61" baseType="lpstr">
      <vt:lpstr>Office Theme</vt:lpstr>
      <vt:lpstr>3_Office Theme</vt:lpstr>
      <vt:lpstr>1_Office Theme</vt:lpstr>
      <vt:lpstr>PowerPoint Presentation</vt:lpstr>
      <vt:lpstr>PowerPoint Presentation</vt:lpstr>
      <vt:lpstr>methodology</vt:lpstr>
      <vt:lpstr>PowerPoint Presentation</vt:lpstr>
      <vt:lpstr>PowerPoint Presentation</vt:lpstr>
      <vt:lpstr>IT Governance: What we know</vt:lpstr>
      <vt:lpstr>IT Governance: What we know</vt:lpstr>
      <vt:lpstr>Establishing and implementing IT governance throughout the institution</vt:lpstr>
      <vt:lpstr>PowerPoint Presentation</vt:lpstr>
      <vt:lpstr>PowerPoint Presentation</vt:lpstr>
      <vt:lpstr>Research computing: What we know</vt:lpstr>
      <vt:lpstr>Research computing: What we know</vt:lpstr>
      <vt:lpstr>Research computing: What we know</vt:lpstr>
      <vt:lpstr>Research computing: What we know</vt:lpstr>
      <vt:lpstr>Research computing: What we know</vt:lpstr>
      <vt:lpstr>Research computing: What we know</vt:lpstr>
      <vt:lpstr>Supporting the research mission through high-performance computing, large data, and analytics </vt:lpstr>
      <vt:lpstr>PowerPoint Presentation</vt:lpstr>
      <vt:lpstr>PowerPoint Presentation</vt:lpstr>
      <vt:lpstr>Transforming the institution’s business with technology</vt:lpstr>
      <vt:lpstr>WHAT IS IT’s Role in transformation?</vt:lpstr>
      <vt:lpstr>PowerPoint Presentation</vt:lpstr>
      <vt:lpstr>PowerPoint Presentation</vt:lpstr>
      <vt:lpstr>Funding information technology strategically</vt:lpstr>
      <vt:lpstr>Models for measuring IT costs</vt:lpstr>
      <vt:lpstr>IT spending per FTE (student/faculty/staff)</vt:lpstr>
      <vt:lpstr>IT spending per FTE (student/faculty/staff)</vt:lpstr>
      <vt:lpstr>Most of the variability in IT spending is “explained” by institutional size </vt:lpstr>
      <vt:lpstr>PowerPoint Presentation</vt:lpstr>
      <vt:lpstr>PowerPoint Presentation</vt:lpstr>
      <vt:lpstr>Using analytics to support critical institutional outcomes</vt:lpstr>
      <vt:lpstr>Analytics is a major priority </vt:lpstr>
      <vt:lpstr>MORE Potential seen for STUDENT AREAS THAN COST OR FACULTY</vt:lpstr>
      <vt:lpstr>CURRENT STATE: INVESTMENT IS THE BIGGEST CHALLENGE</vt:lpstr>
      <vt:lpstr>PowerPoint Presentation</vt:lpstr>
      <vt:lpstr>PowerPoint Presentation</vt:lpstr>
      <vt:lpstr>Integrating information technology into institutional decision-making </vt:lpstr>
      <vt:lpstr>Where is the cio role headed?</vt:lpstr>
      <vt:lpstr>PowerPoint Presentation</vt:lpstr>
      <vt:lpstr>PowerPoint Presentation</vt:lpstr>
      <vt:lpstr>Improving the institution’s operational efficiency through information technology </vt:lpstr>
      <vt:lpstr>Advice for IT</vt:lpstr>
      <vt:lpstr>PowerPoint Presentation</vt:lpstr>
      <vt:lpstr>ISSUE #3</vt:lpstr>
      <vt:lpstr>Developing an institution-wide  cloud strategy</vt:lpstr>
      <vt:lpstr>Cloud Computing Advice</vt:lpstr>
      <vt:lpstr>PowerPoint Presentation</vt:lpstr>
      <vt:lpstr>PowerPoint Presentation</vt:lpstr>
      <vt:lpstr>Supporting the trends toward  IT consumerization and bring-your-own device </vt:lpstr>
      <vt:lpstr>BYOD Advice</vt:lpstr>
      <vt:lpstr>PowerPoint Presentation</vt:lpstr>
      <vt:lpstr>PowerPoint Presentation</vt:lpstr>
      <vt:lpstr>Updating IT professionals’ skills and roles to accommodate emerging technologies and changing IT models</vt:lpstr>
      <vt:lpstr>The 2012 Top Ten IT Issues</vt:lpstr>
      <vt:lpstr>Higher education’s top IT issues:  An interactive historical view</vt:lpstr>
      <vt:lpstr>Harbingers of 2013?</vt:lpstr>
      <vt:lpstr>What can IT Stop? Really stop?</vt:lpstr>
      <vt:lpstr>PowerPoint Presentation</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Susan Grajek</cp:lastModifiedBy>
  <cp:revision>348</cp:revision>
  <dcterms:created xsi:type="dcterms:W3CDTF">2010-08-30T12:41:47Z</dcterms:created>
  <dcterms:modified xsi:type="dcterms:W3CDTF">2012-10-31T18:26:22Z</dcterms:modified>
</cp:coreProperties>
</file>