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  <p:sldId id="267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632" autoAdjust="0"/>
  </p:normalViewPr>
  <p:slideViewPr>
    <p:cSldViewPr>
      <p:cViewPr>
        <p:scale>
          <a:sx n="100" d="100"/>
          <a:sy n="100" d="100"/>
        </p:scale>
        <p:origin x="-19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255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97F6F-EA93-41A6-B116-0D243AC7BFF6}" type="datetimeFigureOut">
              <a:rPr lang="en-US" smtClean="0"/>
              <a:t>11/5/2012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DA333-9329-4AF7-9BE3-4CB9A8FB3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3721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BE13F6-C4C8-45C4-ADE7-ED0B1950D8D5}" type="datetimeFigureOut">
              <a:rPr lang="en-US" smtClean="0"/>
              <a:t>11/5/2012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2E3DA-468C-441B-83DB-F7355EDE0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300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Keep</a:t>
            </a:r>
            <a:r>
              <a:rPr lang="en-US" baseline="0" dirty="0" smtClean="0"/>
              <a:t> these in mind as I’m describing activities at UC San Diego.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Supporting – no single part of an institution can do this work alone. Not economical. All skills do not reside in one place.</a:t>
            </a:r>
          </a:p>
          <a:p>
            <a:r>
              <a:rPr lang="en-US" baseline="0" dirty="0" smtClean="0"/>
              <a:t>Consider – think about the activities in the lifecycle and which skills match to which needs</a:t>
            </a:r>
          </a:p>
          <a:p>
            <a:r>
              <a:rPr lang="en-US" baseline="0" dirty="0" smtClean="0"/>
              <a:t>Remember – listen to the researchers. May not be able to meet all of their needs at once, but services should align with needs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2E3DA-468C-441B-83DB-F7355EDE02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556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Here’s what I will cover. </a:t>
            </a:r>
          </a:p>
          <a:p>
            <a:r>
              <a:rPr lang="en-US" dirty="0" smtClean="0"/>
              <a:t>The library’s involvement</a:t>
            </a:r>
            <a:r>
              <a:rPr lang="en-US" baseline="0" dirty="0" smtClean="0"/>
              <a:t> in UC San Diego’s approach to data management support.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2E3DA-468C-441B-83DB-F7355EDE02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62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Library’s Program</a:t>
            </a:r>
          </a:p>
          <a:p>
            <a:r>
              <a:rPr lang="en-US" dirty="0" smtClean="0"/>
              <a:t>Campus</a:t>
            </a:r>
            <a:r>
              <a:rPr lang="en-US" baseline="0" dirty="0" smtClean="0"/>
              <a:t> program, RCI. List of RCI partners.</a:t>
            </a:r>
          </a:p>
          <a:p>
            <a:r>
              <a:rPr lang="en-US" baseline="0" dirty="0" smtClean="0"/>
              <a:t>Researchers not on the list as researchers, but they are members of the Oversight Committee and partners in pilot projects.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2E3DA-468C-441B-83DB-F7355EDE026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7066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UC</a:t>
            </a:r>
            <a:r>
              <a:rPr lang="en-US" baseline="0" dirty="0" smtClean="0"/>
              <a:t> San Diego Library is in transition.</a:t>
            </a:r>
          </a:p>
          <a:p>
            <a:r>
              <a:rPr lang="en-US" baseline="0" dirty="0" smtClean="0"/>
              <a:t>Services provided now are limited.</a:t>
            </a:r>
          </a:p>
          <a:p>
            <a:r>
              <a:rPr lang="en-US" baseline="0" dirty="0" smtClean="0"/>
              <a:t>Advice about writing data management plans, data management plan workshops.</a:t>
            </a:r>
          </a:p>
          <a:p>
            <a:r>
              <a:rPr lang="en-US" baseline="0" dirty="0" smtClean="0"/>
              <a:t>Campus liaison to EZID, program of the California Digital Library. UC San Diego Library picks up the tab for DOIs and they are free to researchers.</a:t>
            </a:r>
          </a:p>
          <a:p>
            <a:r>
              <a:rPr lang="en-US" baseline="0" dirty="0" smtClean="0"/>
              <a:t>Working on pilot projects in the RCI program.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2E3DA-468C-441B-83DB-F7355EDE02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45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Campus-funded</a:t>
            </a:r>
            <a:r>
              <a:rPr lang="en-US" baseline="0" dirty="0" smtClean="0"/>
              <a:t> program to offer CI services to researchers.</a:t>
            </a:r>
          </a:p>
          <a:p>
            <a:r>
              <a:rPr lang="en-US" baseline="0" dirty="0" smtClean="0"/>
              <a:t>Blueprint for the Digital University, 2009</a:t>
            </a:r>
          </a:p>
          <a:p>
            <a:r>
              <a:rPr lang="en-US" baseline="0" dirty="0" smtClean="0"/>
              <a:t>Data </a:t>
            </a:r>
            <a:r>
              <a:rPr lang="en-US" baseline="0" dirty="0" err="1" smtClean="0"/>
              <a:t>curation</a:t>
            </a:r>
            <a:r>
              <a:rPr lang="en-US" baseline="0" dirty="0" smtClean="0"/>
              <a:t> / 5 pilot projects, ending June 30, 2013. Collecting requirements from researchers about their data management needs.</a:t>
            </a:r>
          </a:p>
          <a:p>
            <a:r>
              <a:rPr lang="en-US" baseline="0" dirty="0" smtClean="0"/>
              <a:t>Latest findings. Centralized Storage and Data Curation seem to be more closely aligned than reported in the original report.</a:t>
            </a:r>
          </a:p>
          <a:p>
            <a:r>
              <a:rPr lang="en-US" baseline="0" dirty="0" smtClean="0"/>
              <a:t>Seems obvious now, partially because we’re thinking more about the data lifecycle.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2E3DA-468C-441B-83DB-F7355EDE02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0184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Trying out different</a:t>
            </a:r>
            <a:r>
              <a:rPr lang="en-US" baseline="0" dirty="0" smtClean="0"/>
              <a:t> data lifecycle diagrams. </a:t>
            </a:r>
          </a:p>
          <a:p>
            <a:r>
              <a:rPr lang="en-US" baseline="0" dirty="0" smtClean="0"/>
              <a:t>This is the one that our colleagues at </a:t>
            </a:r>
            <a:r>
              <a:rPr lang="en-US" baseline="0" dirty="0" err="1" smtClean="0"/>
              <a:t>DataONE</a:t>
            </a:r>
            <a:r>
              <a:rPr lang="en-US" baseline="0" dirty="0" smtClean="0"/>
              <a:t> use.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All show the same basic principles – research is planned, data are collected or created, analyzed, a research question is answered, results are shared or published, data are made available for re-use. </a:t>
            </a:r>
          </a:p>
          <a:p>
            <a:r>
              <a:rPr lang="en-US" dirty="0" smtClean="0"/>
              <a:t>Looking at this one</a:t>
            </a:r>
            <a:r>
              <a:rPr lang="en-US" baseline="0" dirty="0" smtClean="0"/>
              <a:t> with UC San Diego’s initiatives in mind.</a:t>
            </a:r>
          </a:p>
          <a:p>
            <a:r>
              <a:rPr lang="en-US" baseline="0" dirty="0" smtClean="0"/>
              <a:t>Planning, data management plans, library</a:t>
            </a:r>
          </a:p>
          <a:p>
            <a:r>
              <a:rPr lang="en-US" baseline="0" dirty="0" smtClean="0"/>
              <a:t>Consulting about data organization, library</a:t>
            </a:r>
          </a:p>
          <a:p>
            <a:r>
              <a:rPr lang="en-US" baseline="0" dirty="0" smtClean="0"/>
              <a:t>Collecting, storing data, RCI</a:t>
            </a:r>
          </a:p>
          <a:p>
            <a:r>
              <a:rPr lang="en-US" baseline="0" dirty="0" smtClean="0"/>
              <a:t>Around the corner, research is happening and researchers are most active</a:t>
            </a:r>
          </a:p>
          <a:p>
            <a:r>
              <a:rPr lang="en-US" baseline="0" dirty="0" smtClean="0"/>
              <a:t>RCI has the capacity for data preservation</a:t>
            </a:r>
          </a:p>
          <a:p>
            <a:r>
              <a:rPr lang="en-US" baseline="0" dirty="0" smtClean="0"/>
              <a:t>Library is working on the discovery layer</a:t>
            </a:r>
          </a:p>
          <a:p>
            <a:r>
              <a:rPr lang="en-US" baseline="0" dirty="0" smtClean="0"/>
              <a:t>Re-use, library lead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2E3DA-468C-441B-83DB-F7355EDE026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4412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r>
              <a:rPr lang="en-US" baseline="0" dirty="0" smtClean="0"/>
              <a:t>Supporting – collaboration is key</a:t>
            </a:r>
          </a:p>
          <a:p>
            <a:r>
              <a:rPr lang="en-US" baseline="0" dirty="0" smtClean="0"/>
              <a:t>Consider – data lifecycle makes a good framework on which to map services</a:t>
            </a:r>
          </a:p>
          <a:p>
            <a:r>
              <a:rPr lang="en-US" baseline="0" dirty="0" smtClean="0"/>
              <a:t>Remember – listen to the researchers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2E3DA-468C-441B-83DB-F7355EDE026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230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609601" y="5500255"/>
            <a:ext cx="7848600" cy="500732"/>
          </a:xfrm>
          <a:prstGeom prst="rect">
            <a:avLst/>
          </a:prstGeom>
        </p:spPr>
        <p:txBody>
          <a:bodyPr anchor="t"/>
          <a:lstStyle>
            <a:lvl1pPr marL="0" indent="0" algn="r">
              <a:buNone/>
              <a:defRPr sz="18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Month Day, Year</a:t>
            </a:r>
          </a:p>
        </p:txBody>
      </p:sp>
    </p:spTree>
    <p:extLst>
      <p:ext uri="{BB962C8B-B14F-4D97-AF65-F5344CB8AC3E}">
        <p14:creationId xmlns:p14="http://schemas.microsoft.com/office/powerpoint/2010/main" val="3165731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THU Bod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06829" y="338675"/>
            <a:ext cx="8021782" cy="729971"/>
          </a:xfrm>
          <a:prstGeom prst="rect">
            <a:avLst/>
          </a:prstGeom>
        </p:spPr>
        <p:txBody>
          <a:bodyPr anchor="t"/>
          <a:lstStyle>
            <a:lvl1pPr algn="l">
              <a:defRPr sz="36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6829" y="1371599"/>
            <a:ext cx="8079971" cy="4546599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B20838"/>
              </a:buClr>
              <a:buFont typeface="Wingdings" pitchFamily="2" charset="2"/>
              <a:buChar char="§"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917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FR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609599" y="2514600"/>
            <a:ext cx="7866612" cy="905924"/>
          </a:xfrm>
          <a:prstGeom prst="rect">
            <a:avLst/>
          </a:prstGeom>
        </p:spPr>
        <p:txBody>
          <a:bodyPr anchor="t"/>
          <a:lstStyle>
            <a:lvl1pPr algn="l">
              <a:defRPr sz="6000" b="1" cap="none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FRIDAY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573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FRI Bod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06829" y="338675"/>
            <a:ext cx="8021782" cy="729971"/>
          </a:xfrm>
          <a:prstGeom prst="rect">
            <a:avLst/>
          </a:prstGeom>
        </p:spPr>
        <p:txBody>
          <a:bodyPr anchor="t"/>
          <a:lstStyle>
            <a:lvl1pPr algn="l">
              <a:defRPr sz="36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6829" y="1371599"/>
            <a:ext cx="8079971" cy="4546599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B20838"/>
              </a:buClr>
              <a:buFont typeface="Wingdings" pitchFamily="2" charset="2"/>
              <a:buChar char="§"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699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5207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Title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599" y="2370676"/>
            <a:ext cx="7866612" cy="905924"/>
          </a:xfrm>
          <a:prstGeom prst="rect">
            <a:avLst/>
          </a:prstGeom>
        </p:spPr>
        <p:txBody>
          <a:bodyPr anchor="t"/>
          <a:lstStyle>
            <a:lvl1pPr algn="l">
              <a:defRPr sz="4000" b="0" cap="none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609601" y="5500255"/>
            <a:ext cx="7848599" cy="500732"/>
          </a:xfrm>
          <a:prstGeom prst="rect">
            <a:avLst/>
          </a:prstGeom>
        </p:spPr>
        <p:txBody>
          <a:bodyPr anchor="t"/>
          <a:lstStyle>
            <a:lvl1pPr marL="0" indent="0" algn="r">
              <a:buNone/>
              <a:defRPr sz="18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Month Day, Year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3276600"/>
            <a:ext cx="7866611" cy="500732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Speaker Name</a:t>
            </a:r>
          </a:p>
        </p:txBody>
      </p:sp>
    </p:spTree>
    <p:extLst>
      <p:ext uri="{BB962C8B-B14F-4D97-AF65-F5344CB8AC3E}">
        <p14:creationId xmlns:p14="http://schemas.microsoft.com/office/powerpoint/2010/main" val="4037862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Title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599" y="2370676"/>
            <a:ext cx="7866612" cy="905924"/>
          </a:xfrm>
          <a:prstGeom prst="rect">
            <a:avLst/>
          </a:prstGeom>
        </p:spPr>
        <p:txBody>
          <a:bodyPr anchor="t"/>
          <a:lstStyle>
            <a:lvl1pPr algn="l">
              <a:defRPr sz="40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609601" y="5500255"/>
            <a:ext cx="7848599" cy="500732"/>
          </a:xfrm>
          <a:prstGeom prst="rect">
            <a:avLst/>
          </a:prstGeom>
        </p:spPr>
        <p:txBody>
          <a:bodyPr anchor="t"/>
          <a:lstStyle>
            <a:lvl1pPr marL="0" indent="0" algn="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Month Day, Year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3276600"/>
            <a:ext cx="7866611" cy="500732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Speaker Name</a:t>
            </a:r>
          </a:p>
        </p:txBody>
      </p:sp>
    </p:spTree>
    <p:extLst>
      <p:ext uri="{BB962C8B-B14F-4D97-AF65-F5344CB8AC3E}">
        <p14:creationId xmlns:p14="http://schemas.microsoft.com/office/powerpoint/2010/main" val="2971199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Bod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606829" y="338675"/>
            <a:ext cx="8021782" cy="729971"/>
          </a:xfrm>
          <a:prstGeom prst="rect">
            <a:avLst/>
          </a:prstGeom>
        </p:spPr>
        <p:txBody>
          <a:bodyPr anchor="t"/>
          <a:lstStyle>
            <a:lvl1pPr algn="l">
              <a:defRPr sz="36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6829" y="1371599"/>
            <a:ext cx="8079971" cy="4546599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B20838"/>
              </a:buClr>
              <a:buFont typeface="Wingdings" pitchFamily="2" charset="2"/>
              <a:buChar char="§"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395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Tuesda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599" y="2514600"/>
            <a:ext cx="7866612" cy="905924"/>
          </a:xfrm>
          <a:prstGeom prst="rect">
            <a:avLst/>
          </a:prstGeom>
        </p:spPr>
        <p:txBody>
          <a:bodyPr anchor="t"/>
          <a:lstStyle>
            <a:lvl1pPr algn="l">
              <a:defRPr sz="6000" b="1" cap="none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TUESDAY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609601" y="5500255"/>
            <a:ext cx="7924800" cy="500732"/>
          </a:xfrm>
          <a:prstGeom prst="rect">
            <a:avLst/>
          </a:prstGeom>
        </p:spPr>
        <p:txBody>
          <a:bodyPr anchor="t"/>
          <a:lstStyle>
            <a:lvl1pPr marL="0" indent="0" algn="r">
              <a:buNone/>
              <a:defRPr sz="18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Month Day, Year</a:t>
            </a:r>
          </a:p>
        </p:txBody>
      </p:sp>
    </p:spTree>
    <p:extLst>
      <p:ext uri="{BB962C8B-B14F-4D97-AF65-F5344CB8AC3E}">
        <p14:creationId xmlns:p14="http://schemas.microsoft.com/office/powerpoint/2010/main" val="1602048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TUES Bod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06829" y="338675"/>
            <a:ext cx="8021782" cy="729971"/>
          </a:xfrm>
          <a:prstGeom prst="rect">
            <a:avLst/>
          </a:prstGeom>
        </p:spPr>
        <p:txBody>
          <a:bodyPr anchor="t"/>
          <a:lstStyle>
            <a:lvl1pPr algn="l">
              <a:defRPr sz="36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6829" y="1371599"/>
            <a:ext cx="8079971" cy="4546599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B20838"/>
              </a:buClr>
              <a:buFont typeface="Wingdings" pitchFamily="2" charset="2"/>
              <a:buChar char="§"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7189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WE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609599" y="2514600"/>
            <a:ext cx="7866612" cy="905924"/>
          </a:xfrm>
          <a:prstGeom prst="rect">
            <a:avLst/>
          </a:prstGeom>
        </p:spPr>
        <p:txBody>
          <a:bodyPr anchor="t"/>
          <a:lstStyle>
            <a:lvl1pPr algn="l">
              <a:defRPr sz="6000" b="1" cap="none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WEDNESDAY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16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WED Bod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06829" y="338675"/>
            <a:ext cx="8021782" cy="729971"/>
          </a:xfrm>
          <a:prstGeom prst="rect">
            <a:avLst/>
          </a:prstGeom>
        </p:spPr>
        <p:txBody>
          <a:bodyPr anchor="t"/>
          <a:lstStyle>
            <a:lvl1pPr algn="l">
              <a:defRPr sz="3600" b="0" cap="none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Section Header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6829" y="1371599"/>
            <a:ext cx="8079971" cy="4546599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B20838"/>
              </a:buClr>
              <a:buFont typeface="Wingdings" pitchFamily="2" charset="2"/>
              <a:buChar char="§"/>
              <a:defRPr sz="3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914400" indent="-457200">
              <a:buClr>
                <a:srgbClr val="B20838"/>
              </a:buClr>
              <a:buFont typeface="Wingdings" pitchFamily="2" charset="2"/>
              <a:buChar char="§"/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2pPr>
            <a:lvl3pPr marL="1257300" indent="-342900">
              <a:buClr>
                <a:srgbClr val="B20838"/>
              </a:buClr>
              <a:buFont typeface="Wingdings" pitchFamily="2" charset="2"/>
              <a:buChar char="§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3pPr>
            <a:lvl4pPr marL="1714500" indent="-342900">
              <a:buClr>
                <a:srgbClr val="B20838"/>
              </a:buClr>
              <a:buFont typeface="Wingdings" pitchFamily="2" charset="2"/>
              <a:buChar char="§"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4pPr>
            <a:lvl5pPr marL="2114550" indent="-285750">
              <a:buClr>
                <a:srgbClr val="B20838"/>
              </a:buClr>
              <a:buFont typeface="Wingdings" pitchFamily="2" charset="2"/>
              <a:buChar char="§"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68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12 TH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609599" y="2514600"/>
            <a:ext cx="7866612" cy="905924"/>
          </a:xfrm>
          <a:prstGeom prst="rect">
            <a:avLst/>
          </a:prstGeom>
        </p:spPr>
        <p:txBody>
          <a:bodyPr anchor="t"/>
          <a:lstStyle>
            <a:lvl1pPr algn="l">
              <a:defRPr sz="6000" b="1" cap="none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THURSDAY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932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3219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rci.usd.edu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599" y="1828800"/>
            <a:ext cx="7866612" cy="1447800"/>
          </a:xfrm>
        </p:spPr>
        <p:txBody>
          <a:bodyPr/>
          <a:lstStyle/>
          <a:p>
            <a:r>
              <a:rPr lang="en-US" dirty="0" smtClean="0"/>
              <a:t>Data Management Support at</a:t>
            </a:r>
            <a:br>
              <a:rPr lang="en-US" dirty="0" smtClean="0"/>
            </a:br>
            <a:r>
              <a:rPr lang="en-US" dirty="0" smtClean="0"/>
              <a:t>UC San Diego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r>
              <a:rPr lang="en-US" dirty="0" smtClean="0"/>
              <a:t>November 8, 2012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609600" y="3276600"/>
            <a:ext cx="7866611" cy="1295400"/>
          </a:xfrm>
        </p:spPr>
        <p:txBody>
          <a:bodyPr/>
          <a:lstStyle/>
          <a:p>
            <a:r>
              <a:rPr lang="en-US" dirty="0" smtClean="0"/>
              <a:t>Ardys Kozbial</a:t>
            </a:r>
          </a:p>
          <a:p>
            <a:r>
              <a:rPr lang="en-US" dirty="0" smtClean="0"/>
              <a:t>Director, Research Data Curation Program</a:t>
            </a:r>
          </a:p>
          <a:p>
            <a:r>
              <a:rPr lang="en-US" dirty="0" smtClean="0"/>
              <a:t>UC San Diego Library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568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Takeaways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Supporting </a:t>
            </a:r>
            <a:r>
              <a:rPr lang="en-US" dirty="0"/>
              <a:t>d</a:t>
            </a:r>
            <a:r>
              <a:rPr lang="en-US" dirty="0" smtClean="0"/>
              <a:t>ata management is a collaborative endeavor</a:t>
            </a:r>
          </a:p>
          <a:p>
            <a:r>
              <a:rPr lang="en-US" dirty="0" smtClean="0"/>
              <a:t>Consider the data lifecycle</a:t>
            </a:r>
          </a:p>
          <a:p>
            <a:r>
              <a:rPr lang="en-US" dirty="0" smtClean="0"/>
              <a:t>Remember that the researchers are partners too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35289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Initiatives </a:t>
            </a:r>
          </a:p>
          <a:p>
            <a:r>
              <a:rPr lang="en-US" dirty="0" smtClean="0"/>
              <a:t>Research Data Curation Program (Library)</a:t>
            </a:r>
          </a:p>
          <a:p>
            <a:r>
              <a:rPr lang="en-US" dirty="0" smtClean="0"/>
              <a:t>Research </a:t>
            </a:r>
            <a:r>
              <a:rPr lang="en-US" dirty="0" err="1" smtClean="0"/>
              <a:t>Cyberinfrastructure</a:t>
            </a:r>
            <a:r>
              <a:rPr lang="en-US" dirty="0" smtClean="0"/>
              <a:t> (campus)</a:t>
            </a:r>
          </a:p>
          <a:p>
            <a:r>
              <a:rPr lang="en-US" dirty="0" smtClean="0"/>
              <a:t>How the Programs Work Together</a:t>
            </a:r>
          </a:p>
          <a:p>
            <a:r>
              <a:rPr lang="en-US" dirty="0" smtClean="0"/>
              <a:t>Takeaways</a:t>
            </a:r>
          </a:p>
        </p:txBody>
      </p:sp>
    </p:spTree>
    <p:extLst>
      <p:ext uri="{BB962C8B-B14F-4D97-AF65-F5344CB8AC3E}">
        <p14:creationId xmlns:p14="http://schemas.microsoft.com/office/powerpoint/2010/main" val="3639392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829" y="1371599"/>
            <a:ext cx="8460971" cy="4546599"/>
          </a:xfrm>
        </p:spPr>
        <p:txBody>
          <a:bodyPr/>
          <a:lstStyle/>
          <a:p>
            <a:r>
              <a:rPr lang="en-US" dirty="0" smtClean="0"/>
              <a:t>Library / Research Data Curation Program</a:t>
            </a:r>
          </a:p>
          <a:p>
            <a:r>
              <a:rPr lang="en-US" dirty="0" smtClean="0"/>
              <a:t>Campus / Research </a:t>
            </a:r>
            <a:r>
              <a:rPr lang="en-US" dirty="0" err="1" smtClean="0"/>
              <a:t>Cyberinfrastructure</a:t>
            </a:r>
            <a:r>
              <a:rPr lang="en-US" dirty="0" smtClean="0"/>
              <a:t> (RCI)</a:t>
            </a:r>
          </a:p>
          <a:p>
            <a:pPr lvl="1"/>
            <a:r>
              <a:rPr lang="en-US" dirty="0" smtClean="0"/>
              <a:t>San Diego Supercomputer Center</a:t>
            </a:r>
          </a:p>
          <a:p>
            <a:pPr lvl="1"/>
            <a:r>
              <a:rPr lang="en-US" dirty="0" smtClean="0"/>
              <a:t>UC San Diego Library</a:t>
            </a:r>
          </a:p>
          <a:p>
            <a:pPr lvl="1"/>
            <a:r>
              <a:rPr lang="en-US" dirty="0" smtClean="0"/>
              <a:t>Calit2</a:t>
            </a:r>
          </a:p>
          <a:p>
            <a:pPr lvl="1"/>
            <a:r>
              <a:rPr lang="en-US" dirty="0" smtClean="0"/>
              <a:t>Office of Research Affairs</a:t>
            </a:r>
          </a:p>
          <a:p>
            <a:pPr lvl="1"/>
            <a:r>
              <a:rPr lang="en-US" dirty="0" smtClean="0"/>
              <a:t>Administrative Computing and Telecommunications (ACT)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996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Data Curation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program in the UC San Diego Library</a:t>
            </a:r>
          </a:p>
          <a:p>
            <a:r>
              <a:rPr lang="en-US" dirty="0" smtClean="0"/>
              <a:t>Services</a:t>
            </a:r>
          </a:p>
          <a:p>
            <a:pPr lvl="1"/>
            <a:r>
              <a:rPr lang="en-US" dirty="0" smtClean="0"/>
              <a:t>Data management (current)</a:t>
            </a:r>
          </a:p>
          <a:p>
            <a:pPr lvl="1"/>
            <a:r>
              <a:rPr lang="en-US" dirty="0" smtClean="0"/>
              <a:t>Consulting (proposed)</a:t>
            </a:r>
          </a:p>
          <a:p>
            <a:pPr lvl="1"/>
            <a:r>
              <a:rPr lang="en-US" dirty="0" smtClean="0"/>
              <a:t>Leading RCI Data Curation (current)</a:t>
            </a:r>
          </a:p>
          <a:p>
            <a:pPr lvl="1"/>
            <a:r>
              <a:rPr lang="en-US" dirty="0" smtClean="0"/>
              <a:t>Grant-funded project support (proposed)</a:t>
            </a:r>
          </a:p>
          <a:p>
            <a:pPr lvl="1"/>
            <a:r>
              <a:rPr lang="en-US" dirty="0" smtClean="0"/>
              <a:t>Tool development (proposed)</a:t>
            </a:r>
          </a:p>
          <a:p>
            <a:pPr lvl="1"/>
            <a:r>
              <a:rPr lang="en-US" dirty="0" smtClean="0"/>
              <a:t>Policy and governance (proposed)</a:t>
            </a:r>
          </a:p>
        </p:txBody>
      </p:sp>
    </p:spTree>
    <p:extLst>
      <p:ext uri="{BB962C8B-B14F-4D97-AF65-F5344CB8AC3E}">
        <p14:creationId xmlns:p14="http://schemas.microsoft.com/office/powerpoint/2010/main" val="2341895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</a:t>
            </a:r>
            <a:r>
              <a:rPr lang="en-US" dirty="0" err="1" smtClean="0"/>
              <a:t>Cyberinfrastructure</a:t>
            </a:r>
            <a:r>
              <a:rPr lang="en-US" dirty="0" smtClean="0"/>
              <a:t> (RCI)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http://rci.usd.edu</a:t>
            </a:r>
            <a:r>
              <a:rPr lang="en-US" dirty="0" smtClean="0"/>
              <a:t> </a:t>
            </a:r>
          </a:p>
          <a:p>
            <a:r>
              <a:rPr lang="en-US" dirty="0" smtClean="0"/>
              <a:t>Campus program, campus funded</a:t>
            </a:r>
          </a:p>
          <a:p>
            <a:r>
              <a:rPr lang="en-US" dirty="0" smtClean="0"/>
              <a:t>Services</a:t>
            </a:r>
          </a:p>
          <a:p>
            <a:pPr lvl="1"/>
            <a:r>
              <a:rPr lang="en-US" dirty="0" smtClean="0"/>
              <a:t>Centralized Storage</a:t>
            </a:r>
          </a:p>
          <a:p>
            <a:pPr lvl="1"/>
            <a:r>
              <a:rPr lang="en-US" dirty="0" smtClean="0"/>
              <a:t>Colocation</a:t>
            </a:r>
          </a:p>
          <a:p>
            <a:pPr lvl="1"/>
            <a:r>
              <a:rPr lang="en-US" dirty="0" smtClean="0"/>
              <a:t>Computing</a:t>
            </a:r>
          </a:p>
          <a:p>
            <a:pPr lvl="1"/>
            <a:r>
              <a:rPr lang="en-US" dirty="0" smtClean="0"/>
              <a:t>Data Curation</a:t>
            </a:r>
          </a:p>
          <a:p>
            <a:pPr lvl="1"/>
            <a:r>
              <a:rPr lang="en-US" dirty="0" smtClean="0"/>
              <a:t>Network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118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the Programs Work Together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362" y="2292350"/>
            <a:ext cx="6032500" cy="2705100"/>
          </a:xfrm>
        </p:spPr>
      </p:pic>
      <p:sp>
        <p:nvSpPr>
          <p:cNvPr id="3" name="TextBox 2"/>
          <p:cNvSpPr txBox="1"/>
          <p:nvPr/>
        </p:nvSpPr>
        <p:spPr>
          <a:xfrm>
            <a:off x="4545383" y="1736620"/>
            <a:ext cx="69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RDCP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867400" y="1879661"/>
            <a:ext cx="69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RDCP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315200" y="2297668"/>
            <a:ext cx="488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RCI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05600" y="4876800"/>
            <a:ext cx="69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RDCP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48199" y="5232277"/>
            <a:ext cx="488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RCI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313585" y="4821382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RDCP</a:t>
            </a:r>
          </a:p>
          <a:p>
            <a:r>
              <a:rPr lang="en-US" dirty="0" smtClean="0"/>
              <a:t>RCI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47800" y="2971800"/>
            <a:ext cx="488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RCI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519218" y="1914481"/>
            <a:ext cx="488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RCI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721868" y="5591085"/>
            <a:ext cx="26618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http://www.dataone.org/best-practices</a:t>
            </a:r>
          </a:p>
        </p:txBody>
      </p:sp>
    </p:spTree>
    <p:extLst>
      <p:ext uri="{BB962C8B-B14F-4D97-AF65-F5344CB8AC3E}">
        <p14:creationId xmlns:p14="http://schemas.microsoft.com/office/powerpoint/2010/main" val="3205245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Takeaways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Supporting </a:t>
            </a:r>
            <a:r>
              <a:rPr lang="en-US" dirty="0"/>
              <a:t>d</a:t>
            </a:r>
            <a:r>
              <a:rPr lang="en-US" dirty="0" smtClean="0"/>
              <a:t>ata management is a collaborative endeavor</a:t>
            </a:r>
          </a:p>
          <a:p>
            <a:r>
              <a:rPr lang="en-US" dirty="0" smtClean="0"/>
              <a:t>Consider the data lifecycle</a:t>
            </a:r>
          </a:p>
          <a:p>
            <a:r>
              <a:rPr lang="en-US" dirty="0" smtClean="0"/>
              <a:t>Remember that the researchers are partners too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74271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Questions</a:t>
            </a:r>
          </a:p>
          <a:p>
            <a:pPr marL="0" indent="0" algn="ctr">
              <a:buNone/>
            </a:pPr>
            <a:r>
              <a:rPr lang="en-US" dirty="0" smtClean="0"/>
              <a:t>akozbial@ucsd.edu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61873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618</Words>
  <Application>Microsoft Office PowerPoint</Application>
  <PresentationFormat>On-screen Show (4:3)</PresentationFormat>
  <Paragraphs>102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Custom Design</vt:lpstr>
      <vt:lpstr>Data Management Support at UC San Diego </vt:lpstr>
      <vt:lpstr>Takeaways</vt:lpstr>
      <vt:lpstr>Overview</vt:lpstr>
      <vt:lpstr>Initiatives</vt:lpstr>
      <vt:lpstr>Research Data Curation Program</vt:lpstr>
      <vt:lpstr>Research Cyberinfrastructure (RCI)</vt:lpstr>
      <vt:lpstr>How the Programs Work Together</vt:lpstr>
      <vt:lpstr>Takeaways</vt:lpstr>
      <vt:lpstr>PowerPoint Presentation</vt:lpstr>
    </vt:vector>
  </TitlesOfParts>
  <Company>EDUCAUSE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Burrows</dc:creator>
  <cp:lastModifiedBy>Windows User</cp:lastModifiedBy>
  <cp:revision>24</cp:revision>
  <dcterms:created xsi:type="dcterms:W3CDTF">2012-08-20T22:08:20Z</dcterms:created>
  <dcterms:modified xsi:type="dcterms:W3CDTF">2012-11-05T17:25:18Z</dcterms:modified>
</cp:coreProperties>
</file>