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10"/>
  </p:handoutMasterIdLst>
  <p:sldIdLst>
    <p:sldId id="256" r:id="rId2"/>
    <p:sldId id="257" r:id="rId3"/>
    <p:sldId id="259" r:id="rId4"/>
    <p:sldId id="268" r:id="rId5"/>
    <p:sldId id="261" r:id="rId6"/>
    <p:sldId id="272" r:id="rId7"/>
    <p:sldId id="273" r:id="rId8"/>
    <p:sldId id="26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4" d="100"/>
          <a:sy n="104" d="100"/>
        </p:scale>
        <p:origin x="-9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7" d="100"/>
          <a:sy n="77" d="100"/>
        </p:scale>
        <p:origin x="-2556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897F6F-EA93-41A6-B116-0D243AC7BFF6}" type="datetimeFigureOut">
              <a:rPr lang="en-US" smtClean="0"/>
              <a:t>11/2/2012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EDA333-9329-4AF7-9BE3-4CB9A8FB3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3721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12 Titl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2"/>
          <p:cNvSpPr>
            <a:spLocks noGrp="1"/>
          </p:cNvSpPr>
          <p:nvPr>
            <p:ph type="body" idx="12" hasCustomPrompt="1"/>
          </p:nvPr>
        </p:nvSpPr>
        <p:spPr>
          <a:xfrm>
            <a:off x="609601" y="5500255"/>
            <a:ext cx="7848600" cy="500732"/>
          </a:xfrm>
          <a:prstGeom prst="rect">
            <a:avLst/>
          </a:prstGeom>
        </p:spPr>
        <p:txBody>
          <a:bodyPr anchor="t"/>
          <a:lstStyle>
            <a:lvl1pPr marL="0" indent="0" algn="r">
              <a:buNone/>
              <a:defRPr sz="1800" baseline="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Month Day, Year</a:t>
            </a:r>
          </a:p>
        </p:txBody>
      </p:sp>
    </p:spTree>
    <p:extLst>
      <p:ext uri="{BB962C8B-B14F-4D97-AF65-F5344CB8AC3E}">
        <p14:creationId xmlns:p14="http://schemas.microsoft.com/office/powerpoint/2010/main" val="31657318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12 THU Bod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606829" y="338675"/>
            <a:ext cx="8021782" cy="729971"/>
          </a:xfrm>
          <a:prstGeom prst="rect">
            <a:avLst/>
          </a:prstGeom>
        </p:spPr>
        <p:txBody>
          <a:bodyPr anchor="t"/>
          <a:lstStyle>
            <a:lvl1pPr algn="l">
              <a:defRPr sz="3600" b="0" cap="none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Section Header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 hasCustomPrompt="1"/>
          </p:nvPr>
        </p:nvSpPr>
        <p:spPr>
          <a:xfrm>
            <a:off x="606829" y="1371599"/>
            <a:ext cx="8079971" cy="4546599"/>
          </a:xfrm>
          <a:prstGeom prst="rect">
            <a:avLst/>
          </a:prstGeom>
        </p:spPr>
        <p:txBody>
          <a:bodyPr/>
          <a:lstStyle>
            <a:lvl1pPr marL="457200" indent="-457200">
              <a:buClr>
                <a:srgbClr val="B20838"/>
              </a:buClr>
              <a:buFont typeface="Wingdings" pitchFamily="2" charset="2"/>
              <a:buChar char="§"/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  <a:lvl2pPr marL="914400" indent="-457200">
              <a:buClr>
                <a:srgbClr val="B20838"/>
              </a:buClr>
              <a:buFont typeface="Wingdings" pitchFamily="2" charset="2"/>
              <a:buChar char="§"/>
              <a:defRPr sz="27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2pPr>
            <a:lvl3pPr marL="1257300" indent="-342900">
              <a:buClr>
                <a:srgbClr val="B20838"/>
              </a:buClr>
              <a:buFont typeface="Wingdings" pitchFamily="2" charset="2"/>
              <a:buChar char="§"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3pPr>
            <a:lvl4pPr marL="1714500" indent="-342900">
              <a:buClr>
                <a:srgbClr val="B20838"/>
              </a:buClr>
              <a:buFont typeface="Wingdings" pitchFamily="2" charset="2"/>
              <a:buChar char="§"/>
              <a:defRPr sz="21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4pPr>
            <a:lvl5pPr marL="2114550" indent="-285750">
              <a:buClr>
                <a:srgbClr val="B20838"/>
              </a:buClr>
              <a:buFont typeface="Wingdings" pitchFamily="2" charset="2"/>
              <a:buChar char="§"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Body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9174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12 FRI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609599" y="2514600"/>
            <a:ext cx="7866612" cy="905924"/>
          </a:xfrm>
          <a:prstGeom prst="rect">
            <a:avLst/>
          </a:prstGeom>
        </p:spPr>
        <p:txBody>
          <a:bodyPr anchor="t"/>
          <a:lstStyle>
            <a:lvl1pPr algn="l">
              <a:defRPr sz="6000" b="1" cap="none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FRIDAY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65735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12 FRI Bod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606829" y="338675"/>
            <a:ext cx="8021782" cy="729971"/>
          </a:xfrm>
          <a:prstGeom prst="rect">
            <a:avLst/>
          </a:prstGeom>
        </p:spPr>
        <p:txBody>
          <a:bodyPr anchor="t"/>
          <a:lstStyle>
            <a:lvl1pPr algn="l">
              <a:defRPr sz="3600" b="0" cap="none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Section Header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 hasCustomPrompt="1"/>
          </p:nvPr>
        </p:nvSpPr>
        <p:spPr>
          <a:xfrm>
            <a:off x="606829" y="1371599"/>
            <a:ext cx="8079971" cy="4546599"/>
          </a:xfrm>
          <a:prstGeom prst="rect">
            <a:avLst/>
          </a:prstGeom>
        </p:spPr>
        <p:txBody>
          <a:bodyPr/>
          <a:lstStyle>
            <a:lvl1pPr marL="457200" indent="-457200">
              <a:buClr>
                <a:srgbClr val="B20838"/>
              </a:buClr>
              <a:buFont typeface="Wingdings" pitchFamily="2" charset="2"/>
              <a:buChar char="§"/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  <a:lvl2pPr marL="914400" indent="-457200">
              <a:buClr>
                <a:srgbClr val="B20838"/>
              </a:buClr>
              <a:buFont typeface="Wingdings" pitchFamily="2" charset="2"/>
              <a:buChar char="§"/>
              <a:defRPr sz="27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2pPr>
            <a:lvl3pPr marL="1257300" indent="-342900">
              <a:buClr>
                <a:srgbClr val="B20838"/>
              </a:buClr>
              <a:buFont typeface="Wingdings" pitchFamily="2" charset="2"/>
              <a:buChar char="§"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3pPr>
            <a:lvl4pPr marL="1714500" indent="-342900">
              <a:buClr>
                <a:srgbClr val="B20838"/>
              </a:buClr>
              <a:buFont typeface="Wingdings" pitchFamily="2" charset="2"/>
              <a:buChar char="§"/>
              <a:defRPr sz="21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4pPr>
            <a:lvl5pPr marL="2114550" indent="-285750">
              <a:buClr>
                <a:srgbClr val="B20838"/>
              </a:buClr>
              <a:buFont typeface="Wingdings" pitchFamily="2" charset="2"/>
              <a:buChar char="§"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Body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36997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52070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AF5625-A5E7-4F8D-8B35-E1FC8282E04F}" type="datetimeFigureOut">
              <a:rPr lang="en-US" smtClean="0"/>
              <a:t>11/2/2012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72C8F76-DC5B-4312-8895-E9B0B15E6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612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12 Title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599" y="2370676"/>
            <a:ext cx="7866612" cy="905924"/>
          </a:xfrm>
          <a:prstGeom prst="rect">
            <a:avLst/>
          </a:prstGeom>
        </p:spPr>
        <p:txBody>
          <a:bodyPr anchor="t"/>
          <a:lstStyle>
            <a:lvl1pPr algn="l">
              <a:defRPr sz="4000" b="0" cap="none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Presentation Title</a:t>
            </a:r>
            <a:endParaRPr lang="en-US" dirty="0"/>
          </a:p>
        </p:txBody>
      </p:sp>
      <p:sp>
        <p:nvSpPr>
          <p:cNvPr id="12" name="Text Placeholder 2"/>
          <p:cNvSpPr>
            <a:spLocks noGrp="1"/>
          </p:cNvSpPr>
          <p:nvPr>
            <p:ph type="body" idx="12" hasCustomPrompt="1"/>
          </p:nvPr>
        </p:nvSpPr>
        <p:spPr>
          <a:xfrm>
            <a:off x="609601" y="5500255"/>
            <a:ext cx="7848599" cy="500732"/>
          </a:xfrm>
          <a:prstGeom prst="rect">
            <a:avLst/>
          </a:prstGeom>
        </p:spPr>
        <p:txBody>
          <a:bodyPr anchor="t"/>
          <a:lstStyle>
            <a:lvl1pPr marL="0" indent="0" algn="r">
              <a:buNone/>
              <a:defRPr sz="1800" baseline="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Month Day, Year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600" y="3276600"/>
            <a:ext cx="7866611" cy="500732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 baseline="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Speaker Name</a:t>
            </a:r>
          </a:p>
        </p:txBody>
      </p:sp>
    </p:spTree>
    <p:extLst>
      <p:ext uri="{BB962C8B-B14F-4D97-AF65-F5344CB8AC3E}">
        <p14:creationId xmlns:p14="http://schemas.microsoft.com/office/powerpoint/2010/main" val="40378625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12 Title 3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599" y="2370676"/>
            <a:ext cx="7866612" cy="905924"/>
          </a:xfrm>
          <a:prstGeom prst="rect">
            <a:avLst/>
          </a:prstGeom>
        </p:spPr>
        <p:txBody>
          <a:bodyPr anchor="t"/>
          <a:lstStyle>
            <a:lvl1pPr algn="l">
              <a:defRPr sz="4000" b="0" cap="none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Presentation Title</a:t>
            </a:r>
            <a:endParaRPr lang="en-US" dirty="0"/>
          </a:p>
        </p:txBody>
      </p:sp>
      <p:sp>
        <p:nvSpPr>
          <p:cNvPr id="12" name="Text Placeholder 2"/>
          <p:cNvSpPr>
            <a:spLocks noGrp="1"/>
          </p:cNvSpPr>
          <p:nvPr>
            <p:ph type="body" idx="12" hasCustomPrompt="1"/>
          </p:nvPr>
        </p:nvSpPr>
        <p:spPr>
          <a:xfrm>
            <a:off x="609601" y="5500255"/>
            <a:ext cx="7848599" cy="500732"/>
          </a:xfrm>
          <a:prstGeom prst="rect">
            <a:avLst/>
          </a:prstGeom>
        </p:spPr>
        <p:txBody>
          <a:bodyPr anchor="t"/>
          <a:lstStyle>
            <a:lvl1pPr marL="0" indent="0" algn="r">
              <a:buNone/>
              <a:defRPr sz="18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Month Day, Year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600" y="3276600"/>
            <a:ext cx="7866611" cy="500732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Speaker Name</a:t>
            </a:r>
          </a:p>
        </p:txBody>
      </p:sp>
    </p:spTree>
    <p:extLst>
      <p:ext uri="{BB962C8B-B14F-4D97-AF65-F5344CB8AC3E}">
        <p14:creationId xmlns:p14="http://schemas.microsoft.com/office/powerpoint/2010/main" val="2971199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12 Bod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606829" y="338675"/>
            <a:ext cx="8021782" cy="729971"/>
          </a:xfrm>
          <a:prstGeom prst="rect">
            <a:avLst/>
          </a:prstGeom>
        </p:spPr>
        <p:txBody>
          <a:bodyPr anchor="t"/>
          <a:lstStyle>
            <a:lvl1pPr algn="l">
              <a:defRPr sz="3600" b="0" cap="none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Section Header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 hasCustomPrompt="1"/>
          </p:nvPr>
        </p:nvSpPr>
        <p:spPr>
          <a:xfrm>
            <a:off x="606829" y="1371599"/>
            <a:ext cx="8079971" cy="4546599"/>
          </a:xfrm>
          <a:prstGeom prst="rect">
            <a:avLst/>
          </a:prstGeom>
        </p:spPr>
        <p:txBody>
          <a:bodyPr/>
          <a:lstStyle>
            <a:lvl1pPr marL="457200" indent="-457200">
              <a:buClr>
                <a:srgbClr val="B20838"/>
              </a:buClr>
              <a:buFont typeface="Wingdings" pitchFamily="2" charset="2"/>
              <a:buChar char="§"/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  <a:lvl2pPr marL="914400" indent="-457200">
              <a:buClr>
                <a:srgbClr val="B20838"/>
              </a:buClr>
              <a:buFont typeface="Wingdings" pitchFamily="2" charset="2"/>
              <a:buChar char="§"/>
              <a:defRPr sz="27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2pPr>
            <a:lvl3pPr marL="1257300" indent="-342900">
              <a:buClr>
                <a:srgbClr val="B20838"/>
              </a:buClr>
              <a:buFont typeface="Wingdings" pitchFamily="2" charset="2"/>
              <a:buChar char="§"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3pPr>
            <a:lvl4pPr marL="1714500" indent="-342900">
              <a:buClr>
                <a:srgbClr val="B20838"/>
              </a:buClr>
              <a:buFont typeface="Wingdings" pitchFamily="2" charset="2"/>
              <a:buChar char="§"/>
              <a:defRPr sz="21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4pPr>
            <a:lvl5pPr marL="2114550" indent="-285750">
              <a:buClr>
                <a:srgbClr val="B20838"/>
              </a:buClr>
              <a:buFont typeface="Wingdings" pitchFamily="2" charset="2"/>
              <a:buChar char="§"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Body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3953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12 Tuesda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599" y="2514600"/>
            <a:ext cx="7866612" cy="905924"/>
          </a:xfrm>
          <a:prstGeom prst="rect">
            <a:avLst/>
          </a:prstGeom>
        </p:spPr>
        <p:txBody>
          <a:bodyPr anchor="t"/>
          <a:lstStyle>
            <a:lvl1pPr algn="l">
              <a:defRPr sz="6000" b="1" cap="none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TUESDAY</a:t>
            </a:r>
            <a:endParaRPr lang="en-US" dirty="0"/>
          </a:p>
        </p:txBody>
      </p:sp>
      <p:sp>
        <p:nvSpPr>
          <p:cNvPr id="12" name="Text Placeholder 2"/>
          <p:cNvSpPr>
            <a:spLocks noGrp="1"/>
          </p:cNvSpPr>
          <p:nvPr>
            <p:ph type="body" idx="12" hasCustomPrompt="1"/>
          </p:nvPr>
        </p:nvSpPr>
        <p:spPr>
          <a:xfrm>
            <a:off x="609601" y="5500255"/>
            <a:ext cx="7924800" cy="500732"/>
          </a:xfrm>
          <a:prstGeom prst="rect">
            <a:avLst/>
          </a:prstGeom>
        </p:spPr>
        <p:txBody>
          <a:bodyPr anchor="t"/>
          <a:lstStyle>
            <a:lvl1pPr marL="0" indent="0" algn="r">
              <a:buNone/>
              <a:defRPr sz="1800" baseline="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Month Day, Year</a:t>
            </a:r>
          </a:p>
        </p:txBody>
      </p:sp>
    </p:spTree>
    <p:extLst>
      <p:ext uri="{BB962C8B-B14F-4D97-AF65-F5344CB8AC3E}">
        <p14:creationId xmlns:p14="http://schemas.microsoft.com/office/powerpoint/2010/main" val="16020486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12 TUES Bod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606829" y="338675"/>
            <a:ext cx="8021782" cy="729971"/>
          </a:xfrm>
          <a:prstGeom prst="rect">
            <a:avLst/>
          </a:prstGeom>
        </p:spPr>
        <p:txBody>
          <a:bodyPr anchor="t"/>
          <a:lstStyle>
            <a:lvl1pPr algn="l">
              <a:defRPr sz="3600" b="0" cap="none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Section Header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 hasCustomPrompt="1"/>
          </p:nvPr>
        </p:nvSpPr>
        <p:spPr>
          <a:xfrm>
            <a:off x="606829" y="1371599"/>
            <a:ext cx="8079971" cy="4546599"/>
          </a:xfrm>
          <a:prstGeom prst="rect">
            <a:avLst/>
          </a:prstGeom>
        </p:spPr>
        <p:txBody>
          <a:bodyPr/>
          <a:lstStyle>
            <a:lvl1pPr marL="457200" indent="-457200">
              <a:buClr>
                <a:srgbClr val="B20838"/>
              </a:buClr>
              <a:buFont typeface="Wingdings" pitchFamily="2" charset="2"/>
              <a:buChar char="§"/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  <a:lvl2pPr marL="914400" indent="-457200">
              <a:buClr>
                <a:srgbClr val="B20838"/>
              </a:buClr>
              <a:buFont typeface="Wingdings" pitchFamily="2" charset="2"/>
              <a:buChar char="§"/>
              <a:defRPr sz="27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2pPr>
            <a:lvl3pPr marL="1257300" indent="-342900">
              <a:buClr>
                <a:srgbClr val="B20838"/>
              </a:buClr>
              <a:buFont typeface="Wingdings" pitchFamily="2" charset="2"/>
              <a:buChar char="§"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3pPr>
            <a:lvl4pPr marL="1714500" indent="-342900">
              <a:buClr>
                <a:srgbClr val="B20838"/>
              </a:buClr>
              <a:buFont typeface="Wingdings" pitchFamily="2" charset="2"/>
              <a:buChar char="§"/>
              <a:defRPr sz="21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4pPr>
            <a:lvl5pPr marL="2114550" indent="-285750">
              <a:buClr>
                <a:srgbClr val="B20838"/>
              </a:buClr>
              <a:buFont typeface="Wingdings" pitchFamily="2" charset="2"/>
              <a:buChar char="§"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Body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37189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12 WED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609599" y="2514600"/>
            <a:ext cx="7866612" cy="905924"/>
          </a:xfrm>
          <a:prstGeom prst="rect">
            <a:avLst/>
          </a:prstGeom>
        </p:spPr>
        <p:txBody>
          <a:bodyPr anchor="t"/>
          <a:lstStyle>
            <a:lvl1pPr algn="l">
              <a:defRPr sz="6000" b="1" cap="none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WEDNESDAY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9165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12 WED Bod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606829" y="338675"/>
            <a:ext cx="8021782" cy="729971"/>
          </a:xfrm>
          <a:prstGeom prst="rect">
            <a:avLst/>
          </a:prstGeom>
        </p:spPr>
        <p:txBody>
          <a:bodyPr anchor="t"/>
          <a:lstStyle>
            <a:lvl1pPr algn="l">
              <a:defRPr sz="3600" b="0" cap="none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Section Header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 hasCustomPrompt="1"/>
          </p:nvPr>
        </p:nvSpPr>
        <p:spPr>
          <a:xfrm>
            <a:off x="606829" y="1371599"/>
            <a:ext cx="8079971" cy="4546599"/>
          </a:xfrm>
          <a:prstGeom prst="rect">
            <a:avLst/>
          </a:prstGeom>
        </p:spPr>
        <p:txBody>
          <a:bodyPr/>
          <a:lstStyle>
            <a:lvl1pPr marL="457200" indent="-457200">
              <a:buClr>
                <a:srgbClr val="B20838"/>
              </a:buClr>
              <a:buFont typeface="Wingdings" pitchFamily="2" charset="2"/>
              <a:buChar char="§"/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  <a:lvl2pPr marL="914400" indent="-457200">
              <a:buClr>
                <a:srgbClr val="B20838"/>
              </a:buClr>
              <a:buFont typeface="Wingdings" pitchFamily="2" charset="2"/>
              <a:buChar char="§"/>
              <a:defRPr sz="27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2pPr>
            <a:lvl3pPr marL="1257300" indent="-342900">
              <a:buClr>
                <a:srgbClr val="B20838"/>
              </a:buClr>
              <a:buFont typeface="Wingdings" pitchFamily="2" charset="2"/>
              <a:buChar char="§"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3pPr>
            <a:lvl4pPr marL="1714500" indent="-342900">
              <a:buClr>
                <a:srgbClr val="B20838"/>
              </a:buClr>
              <a:buFont typeface="Wingdings" pitchFamily="2" charset="2"/>
              <a:buChar char="§"/>
              <a:defRPr sz="21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4pPr>
            <a:lvl5pPr marL="2114550" indent="-285750">
              <a:buClr>
                <a:srgbClr val="B20838"/>
              </a:buClr>
              <a:buFont typeface="Wingdings" pitchFamily="2" charset="2"/>
              <a:buChar char="§"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Body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7688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12 THU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609599" y="2514600"/>
            <a:ext cx="7866612" cy="905924"/>
          </a:xfrm>
          <a:prstGeom prst="rect">
            <a:avLst/>
          </a:prstGeom>
        </p:spPr>
        <p:txBody>
          <a:bodyPr anchor="t"/>
          <a:lstStyle>
            <a:lvl1pPr algn="l">
              <a:defRPr sz="6000" b="1" cap="none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THURSDAY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99329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43219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7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011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Meeting the Challenge of Data-Management Support in Academic Libraries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433743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Does your University have </a:t>
            </a:r>
            <a:r>
              <a:rPr lang="en-US" dirty="0" smtClean="0"/>
              <a:t>an institutional p</a:t>
            </a:r>
            <a:r>
              <a:rPr lang="en-US" dirty="0" smtClean="0"/>
              <a:t>olicy on the retention and sharing of research data?</a:t>
            </a:r>
          </a:p>
          <a:p>
            <a:pPr lvl="1"/>
            <a:r>
              <a:rPr lang="en-US" dirty="0" smtClean="0"/>
              <a:t>Yes</a:t>
            </a:r>
          </a:p>
          <a:p>
            <a:pPr lvl="1"/>
            <a:r>
              <a:rPr lang="en-US" dirty="0" smtClean="0"/>
              <a:t>No</a:t>
            </a:r>
          </a:p>
          <a:p>
            <a:pPr lvl="1"/>
            <a:r>
              <a:rPr lang="en-US" dirty="0" smtClean="0"/>
              <a:t>Don’t Know</a:t>
            </a:r>
          </a:p>
          <a:p>
            <a:pPr lvl="1"/>
            <a:r>
              <a:rPr lang="en-US" dirty="0" smtClean="0"/>
              <a:t>Working on it!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5289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6829" y="1981200"/>
            <a:ext cx="8079971" cy="39369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/>
              <a:t>The DataRes Project, funded by a Laura Bush 21st Century Librarians grant from the IMLS, investigates how the library and information science (LIS) profession can best respond to emerging needs of research data management in universities.</a:t>
            </a:r>
          </a:p>
          <a:p>
            <a:pPr marL="0" indent="0">
              <a:buNone/>
            </a:pPr>
            <a:r>
              <a:rPr lang="en-US" sz="2000" dirty="0" smtClean="0"/>
              <a:t>DataRes is a collaboration between the University of North Texas Libraries, the UNT College of Information, and the Council on Library and Information Resources.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228600"/>
            <a:ext cx="3124200" cy="1500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4014" y="5181600"/>
            <a:ext cx="6408737" cy="60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828" y="5010149"/>
            <a:ext cx="1524000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37126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Preliminary Findings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220 institutions reviewed (top 200 NSF awardee schools and the top 200 NIH awardee schools).</a:t>
            </a:r>
          </a:p>
          <a:p>
            <a:r>
              <a:rPr lang="en-US" dirty="0"/>
              <a:t>72% of schools do not have institution-level policies governing the retention and sharing of research data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04795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6829" y="1752600"/>
            <a:ext cx="8079971" cy="41655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December 10, 2012, in Washington, D.C., as a pre-conference to CNI Membership Meeting in Winter 2012.</a:t>
            </a:r>
          </a:p>
          <a:p>
            <a:pPr marL="0" indent="0">
              <a:buNone/>
            </a:pPr>
            <a:r>
              <a:rPr lang="en-US" sz="2800" b="1" dirty="0" smtClean="0"/>
              <a:t>The DataRes Symposium </a:t>
            </a:r>
            <a:r>
              <a:rPr lang="en-US" sz="2800" dirty="0" smtClean="0"/>
              <a:t>is a one day open conference featuring peer-reviewed papers and discussion concerning the future of research data management in the LIS field</a:t>
            </a:r>
            <a:r>
              <a:rPr lang="en-US" sz="2000" dirty="0" smtClean="0"/>
              <a:t>.</a:t>
            </a:r>
            <a:endParaRPr lang="en-US" sz="20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158496"/>
            <a:ext cx="3127375" cy="1500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7746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219200"/>
            <a:ext cx="6705600" cy="3220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71800" y="4114800"/>
            <a:ext cx="6019800" cy="1828799"/>
          </a:xfrm>
        </p:spPr>
        <p:txBody>
          <a:bodyPr/>
          <a:lstStyle/>
          <a:p>
            <a:pPr algn="l"/>
            <a:r>
              <a:rPr lang="en-US" dirty="0" smtClean="0"/>
              <a:t>datamanagement.unt.edu</a:t>
            </a:r>
            <a:br>
              <a:rPr lang="en-US" dirty="0" smtClean="0"/>
            </a:br>
            <a:r>
              <a:rPr lang="en-US" dirty="0" smtClean="0"/>
              <a:t>@DataRes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429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Meeting the Challenge of Data-Management Support in Academic Libraries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4184455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</TotalTime>
  <Words>196</Words>
  <Application>Microsoft Office PowerPoint</Application>
  <PresentationFormat>On-screen Show (4:3)</PresentationFormat>
  <Paragraphs>16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Custom Design</vt:lpstr>
      <vt:lpstr>PowerPoint Presentation</vt:lpstr>
      <vt:lpstr>Meeting the Challenge of Data-Management Support in Academic Libraries</vt:lpstr>
      <vt:lpstr>Poll</vt:lpstr>
      <vt:lpstr>PowerPoint Presentation</vt:lpstr>
      <vt:lpstr>Preliminary Findings</vt:lpstr>
      <vt:lpstr>PowerPoint Presentation</vt:lpstr>
      <vt:lpstr>PowerPoint Presentation</vt:lpstr>
      <vt:lpstr>Meeting the Challenge of Data-Management Support in Academic Libraries</vt:lpstr>
    </vt:vector>
  </TitlesOfParts>
  <Company>EDUCAUSE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Emily Burrows</dc:creator>
  <cp:lastModifiedBy>Spencer D. C. Keralis</cp:lastModifiedBy>
  <cp:revision>6</cp:revision>
  <dcterms:created xsi:type="dcterms:W3CDTF">2012-08-20T22:08:20Z</dcterms:created>
  <dcterms:modified xsi:type="dcterms:W3CDTF">2012-11-02T15:00:30Z</dcterms:modified>
</cp:coreProperties>
</file>