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96" r:id="rId1"/>
    <p:sldMasterId id="2147483704" r:id="rId2"/>
  </p:sldMasterIdLst>
  <p:notesMasterIdLst>
    <p:notesMasterId r:id="rId49"/>
  </p:notesMasterIdLst>
  <p:handoutMasterIdLst>
    <p:handoutMasterId r:id="rId50"/>
  </p:handoutMasterIdLst>
  <p:sldIdLst>
    <p:sldId id="303" r:id="rId3"/>
    <p:sldId id="307" r:id="rId4"/>
    <p:sldId id="331" r:id="rId5"/>
    <p:sldId id="313" r:id="rId6"/>
    <p:sldId id="317" r:id="rId7"/>
    <p:sldId id="316" r:id="rId8"/>
    <p:sldId id="315" r:id="rId9"/>
    <p:sldId id="314" r:id="rId10"/>
    <p:sldId id="319" r:id="rId11"/>
    <p:sldId id="318" r:id="rId12"/>
    <p:sldId id="332" r:id="rId13"/>
    <p:sldId id="321" r:id="rId14"/>
    <p:sldId id="347" r:id="rId15"/>
    <p:sldId id="324" r:id="rId16"/>
    <p:sldId id="299" r:id="rId17"/>
    <p:sldId id="300" r:id="rId18"/>
    <p:sldId id="301" r:id="rId19"/>
    <p:sldId id="367" r:id="rId20"/>
    <p:sldId id="326" r:id="rId21"/>
    <p:sldId id="350" r:id="rId22"/>
    <p:sldId id="365" r:id="rId23"/>
    <p:sldId id="348" r:id="rId24"/>
    <p:sldId id="382" r:id="rId25"/>
    <p:sldId id="309" r:id="rId26"/>
    <p:sldId id="323" r:id="rId27"/>
    <p:sldId id="329" r:id="rId28"/>
    <p:sldId id="327" r:id="rId29"/>
    <p:sldId id="328" r:id="rId30"/>
    <p:sldId id="368" r:id="rId31"/>
    <p:sldId id="383" r:id="rId32"/>
    <p:sldId id="384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25" r:id="rId44"/>
    <p:sldId id="380" r:id="rId45"/>
    <p:sldId id="381" r:id="rId46"/>
    <p:sldId id="379" r:id="rId47"/>
    <p:sldId id="305" r:id="rId4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1pPr>
    <a:lvl2pPr marL="4571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2pPr>
    <a:lvl3pPr marL="9143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3pPr>
    <a:lvl4pPr marL="13715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4pPr>
    <a:lvl5pPr marL="18287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5pPr>
    <a:lvl6pPr marL="2285886" algn="l" defTabSz="914354" rtl="0" eaLnBrk="1" latinLnBrk="0" hangingPunct="1"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6pPr>
    <a:lvl7pPr marL="2743062" algn="l" defTabSz="914354" rtl="0" eaLnBrk="1" latinLnBrk="0" hangingPunct="1"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7pPr>
    <a:lvl8pPr marL="3200240" algn="l" defTabSz="914354" rtl="0" eaLnBrk="1" latinLnBrk="0" hangingPunct="1"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8pPr>
    <a:lvl9pPr marL="3657418" algn="l" defTabSz="914354" rtl="0" eaLnBrk="1" latinLnBrk="0" hangingPunct="1"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93E"/>
    <a:srgbClr val="220205"/>
    <a:srgbClr val="FFFF66"/>
    <a:srgbClr val="FFFF99"/>
    <a:srgbClr val="EAC048"/>
    <a:srgbClr val="00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2975" autoAdjust="0"/>
    <p:restoredTop sz="99664" autoAdjust="0"/>
  </p:normalViewPr>
  <p:slideViewPr>
    <p:cSldViewPr snapToGrid="0">
      <p:cViewPr varScale="1">
        <p:scale>
          <a:sx n="79" d="100"/>
          <a:sy n="79" d="100"/>
        </p:scale>
        <p:origin x="-256" y="-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wheeler\AppData\Local\Microsoft\Windows\Temporary%20Internet%20Files\Content.Outlook\4LYJZ902\State%20Appropri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State Appropriation and</a:t>
            </a:r>
            <a:r>
              <a:rPr lang="en-US" sz="2400" baseline="0" dirty="0"/>
              <a:t> Net Student Fees </a:t>
            </a:r>
            <a:r>
              <a:rPr lang="en-US" sz="2400" baseline="0" dirty="0" smtClean="0"/>
              <a:t/>
            </a:r>
            <a:br>
              <a:rPr lang="en-US" sz="2400" baseline="0" dirty="0" smtClean="0"/>
            </a:br>
            <a:r>
              <a:rPr lang="en-US" sz="2400" baseline="0" dirty="0" smtClean="0"/>
              <a:t>as </a:t>
            </a:r>
            <a:r>
              <a:rPr lang="en-US" sz="2400" baseline="0" dirty="0"/>
              <a:t>a Percent of Total Revenue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'STudent Fee. Appropriation Char'!$A$31</c:f>
              <c:strCache>
                <c:ptCount val="1"/>
                <c:pt idx="0">
                  <c:v>State Operating Appropriation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'STudent Fee. Appropriation Char'!$B$30:$N$30</c:f>
              <c:strCache>
                <c:ptCount val="13"/>
                <c:pt idx="0">
                  <c:v>FY01</c:v>
                </c:pt>
                <c:pt idx="1">
                  <c:v>FY02</c:v>
                </c:pt>
                <c:pt idx="2">
                  <c:v>FY03</c:v>
                </c:pt>
                <c:pt idx="3">
                  <c:v>FY04</c:v>
                </c:pt>
                <c:pt idx="4">
                  <c:v>FY05</c:v>
                </c:pt>
                <c:pt idx="5">
                  <c:v>FY06</c:v>
                </c:pt>
                <c:pt idx="6">
                  <c:v>FY07</c:v>
                </c:pt>
                <c:pt idx="7">
                  <c:v>FY08</c:v>
                </c:pt>
                <c:pt idx="8">
                  <c:v>FY09</c:v>
                </c:pt>
                <c:pt idx="9">
                  <c:v>FY10</c:v>
                </c:pt>
                <c:pt idx="10">
                  <c:v>FY11</c:v>
                </c:pt>
                <c:pt idx="11">
                  <c:v>FY12</c:v>
                </c:pt>
                <c:pt idx="12">
                  <c:v>FY13</c:v>
                </c:pt>
              </c:strCache>
            </c:strRef>
          </c:cat>
          <c:val>
            <c:numRef>
              <c:f>'STudent Fee. Appropriation Char'!$B$31:$N$31</c:f>
              <c:numCache>
                <c:formatCode>0%</c:formatCode>
                <c:ptCount val="13"/>
                <c:pt idx="0">
                  <c:v>0.275559651204811</c:v>
                </c:pt>
                <c:pt idx="1">
                  <c:v>0.268698769669182</c:v>
                </c:pt>
                <c:pt idx="2">
                  <c:v>0.2539069250955</c:v>
                </c:pt>
                <c:pt idx="3">
                  <c:v>0.244792224572074</c:v>
                </c:pt>
                <c:pt idx="4">
                  <c:v>0.24146620524434</c:v>
                </c:pt>
                <c:pt idx="5">
                  <c:v>0.231501533446117</c:v>
                </c:pt>
                <c:pt idx="6">
                  <c:v>0.215389180157391</c:v>
                </c:pt>
                <c:pt idx="7">
                  <c:v>0.22655915681092</c:v>
                </c:pt>
                <c:pt idx="8">
                  <c:v>0.220327895599199</c:v>
                </c:pt>
                <c:pt idx="9">
                  <c:v>0.197410033663408</c:v>
                </c:pt>
                <c:pt idx="10">
                  <c:v>0.189992281104351</c:v>
                </c:pt>
                <c:pt idx="11">
                  <c:v>0.177005048250283</c:v>
                </c:pt>
                <c:pt idx="12">
                  <c:v>0.175013064325377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'STudent Fee. Appropriation Char'!$A$32</c:f>
              <c:strCache>
                <c:ptCount val="1"/>
                <c:pt idx="0">
                  <c:v>Net Student Fees</c:v>
                </c:pt>
              </c:strCache>
            </c:strRef>
          </c:tx>
          <c:spPr>
            <a:ln w="76200" cmpd="sng">
              <a:solidFill>
                <a:srgbClr val="FF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'STudent Fee. Appropriation Char'!$B$30:$N$30</c:f>
              <c:strCache>
                <c:ptCount val="13"/>
                <c:pt idx="0">
                  <c:v>FY01</c:v>
                </c:pt>
                <c:pt idx="1">
                  <c:v>FY02</c:v>
                </c:pt>
                <c:pt idx="2">
                  <c:v>FY03</c:v>
                </c:pt>
                <c:pt idx="3">
                  <c:v>FY04</c:v>
                </c:pt>
                <c:pt idx="4">
                  <c:v>FY05</c:v>
                </c:pt>
                <c:pt idx="5">
                  <c:v>FY06</c:v>
                </c:pt>
                <c:pt idx="6">
                  <c:v>FY07</c:v>
                </c:pt>
                <c:pt idx="7">
                  <c:v>FY08</c:v>
                </c:pt>
                <c:pt idx="8">
                  <c:v>FY09</c:v>
                </c:pt>
                <c:pt idx="9">
                  <c:v>FY10</c:v>
                </c:pt>
                <c:pt idx="10">
                  <c:v>FY11</c:v>
                </c:pt>
                <c:pt idx="11">
                  <c:v>FY12</c:v>
                </c:pt>
                <c:pt idx="12">
                  <c:v>FY13</c:v>
                </c:pt>
              </c:strCache>
            </c:strRef>
          </c:cat>
          <c:val>
            <c:numRef>
              <c:f>'STudent Fee. Appropriation Char'!$B$32:$N$32</c:f>
              <c:numCache>
                <c:formatCode>0%</c:formatCode>
                <c:ptCount val="13"/>
                <c:pt idx="0">
                  <c:v>0.211439393243727</c:v>
                </c:pt>
                <c:pt idx="1">
                  <c:v>0.234867616061421</c:v>
                </c:pt>
                <c:pt idx="2">
                  <c:v>0.252203511713326</c:v>
                </c:pt>
                <c:pt idx="3">
                  <c:v>0.264700027395624</c:v>
                </c:pt>
                <c:pt idx="4">
                  <c:v>0.273185197591186</c:v>
                </c:pt>
                <c:pt idx="5">
                  <c:v>0.282272767284498</c:v>
                </c:pt>
                <c:pt idx="6">
                  <c:v>0.282539153914657</c:v>
                </c:pt>
                <c:pt idx="7">
                  <c:v>0.310217496335814</c:v>
                </c:pt>
                <c:pt idx="8">
                  <c:v>0.328170346250549</c:v>
                </c:pt>
                <c:pt idx="9">
                  <c:v>0.329743395753566</c:v>
                </c:pt>
                <c:pt idx="10">
                  <c:v>0.33035329375774</c:v>
                </c:pt>
                <c:pt idx="11">
                  <c:v>0.347497510216697</c:v>
                </c:pt>
                <c:pt idx="12">
                  <c:v>0.354840659372376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811384"/>
        <c:axId val="2062523720"/>
      </c:lineChart>
      <c:catAx>
        <c:axId val="2122811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062523720"/>
        <c:crosses val="autoZero"/>
        <c:auto val="1"/>
        <c:lblAlgn val="ctr"/>
        <c:lblOffset val="100"/>
        <c:noMultiLvlLbl val="0"/>
      </c:catAx>
      <c:valAx>
        <c:axId val="2062523720"/>
        <c:scaling>
          <c:orientation val="minMax"/>
          <c:min val="0.1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228113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Operating Appropriation Increased at Inflation </a:t>
            </a:r>
            <a:r>
              <a:rPr lang="en-US" sz="2400" dirty="0" smtClean="0"/>
              <a:t>Rate (1990 Dollars)</a:t>
            </a:r>
            <a:endParaRPr lang="en-US" sz="24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'State Appr Constant Dollars'!$B$32</c:f>
              <c:strCache>
                <c:ptCount val="1"/>
                <c:pt idx="0">
                  <c:v>Actual State Operating Appropriation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'State Appr Constant Dollars'!$A$33:$A$56</c:f>
              <c:numCache>
                <c:formatCode>General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'State Appr Constant Dollars'!$B$33:$B$56</c:f>
              <c:numCache>
                <c:formatCode>_("$"* #,##0_);_("$"* \(#,##0\);_("$"* "-"??_);_(@_)</c:formatCode>
                <c:ptCount val="24"/>
                <c:pt idx="0">
                  <c:v>3.08899556E8</c:v>
                </c:pt>
                <c:pt idx="1">
                  <c:v>3.26433495E8</c:v>
                </c:pt>
                <c:pt idx="2">
                  <c:v>3.33461597E8</c:v>
                </c:pt>
                <c:pt idx="3">
                  <c:v>3.32236154E8</c:v>
                </c:pt>
                <c:pt idx="4">
                  <c:v>3.37748028E8</c:v>
                </c:pt>
                <c:pt idx="5">
                  <c:v>3.37118161E8</c:v>
                </c:pt>
                <c:pt idx="6">
                  <c:v>3.49798474E8</c:v>
                </c:pt>
                <c:pt idx="7">
                  <c:v>3.66975566E8</c:v>
                </c:pt>
                <c:pt idx="8">
                  <c:v>3.83164495E8</c:v>
                </c:pt>
                <c:pt idx="9">
                  <c:v>3.97515679E8</c:v>
                </c:pt>
                <c:pt idx="10">
                  <c:v>4.14945395E8</c:v>
                </c:pt>
                <c:pt idx="11">
                  <c:v>4.29384028E8</c:v>
                </c:pt>
                <c:pt idx="12">
                  <c:v>4.35983862E8</c:v>
                </c:pt>
                <c:pt idx="13">
                  <c:v>4.48900658E8</c:v>
                </c:pt>
                <c:pt idx="14">
                  <c:v>4.53048215E8</c:v>
                </c:pt>
                <c:pt idx="15">
                  <c:v>4.6298143E8</c:v>
                </c:pt>
                <c:pt idx="16">
                  <c:v>4.5899646E8</c:v>
                </c:pt>
                <c:pt idx="17">
                  <c:v>4.58265552E8</c:v>
                </c:pt>
                <c:pt idx="18">
                  <c:v>4.71723753E8</c:v>
                </c:pt>
                <c:pt idx="19">
                  <c:v>4.91234131E8</c:v>
                </c:pt>
                <c:pt idx="20">
                  <c:v>4.68983593E8</c:v>
                </c:pt>
                <c:pt idx="21">
                  <c:v>4.61889295E8</c:v>
                </c:pt>
                <c:pt idx="22">
                  <c:v>4.52781044E8</c:v>
                </c:pt>
                <c:pt idx="23">
                  <c:v>4.52781044E8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'State Appr Constant Dollars'!$C$32</c:f>
              <c:strCache>
                <c:ptCount val="1"/>
                <c:pt idx="0">
                  <c:v>CPI</c:v>
                </c:pt>
              </c:strCache>
            </c:strRef>
          </c:tx>
          <c:cat>
            <c:numRef>
              <c:f>'State Appr Constant Dollars'!$A$33:$A$56</c:f>
              <c:numCache>
                <c:formatCode>General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'State Appr Constant Dollars'!$C$33:$C$56</c:f>
            </c:numRef>
          </c:val>
          <c:smooth val="0"/>
        </c:ser>
        <c:ser>
          <c:idx val="2"/>
          <c:order val="2"/>
          <c:tx>
            <c:strRef>
              <c:f>'State Appr Constant Dollars'!$D$32</c:f>
              <c:strCache>
                <c:ptCount val="1"/>
                <c:pt idx="0">
                  <c:v>State Operating Appropriation increased at CPI</c:v>
                </c:pt>
              </c:strCache>
            </c:strRef>
          </c:tx>
          <c:spPr>
            <a:ln w="50800">
              <a:solidFill>
                <a:srgbClr val="3A2DE1"/>
              </a:solidFill>
            </a:ln>
          </c:spPr>
          <c:marker>
            <c:symbol val="none"/>
          </c:marker>
          <c:cat>
            <c:numRef>
              <c:f>'State Appr Constant Dollars'!$A$33:$A$56</c:f>
              <c:numCache>
                <c:formatCode>General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'State Appr Constant Dollars'!$D$33:$D$56</c:f>
              <c:numCache>
                <c:formatCode>_("$"* #,##0_);_("$"* \(#,##0\);_("$"* "-"??_);_(@_)</c:formatCode>
                <c:ptCount val="24"/>
                <c:pt idx="0">
                  <c:v>3.08899556E8</c:v>
                </c:pt>
                <c:pt idx="1">
                  <c:v>3.25580132024E8</c:v>
                </c:pt>
                <c:pt idx="2">
                  <c:v>3.39254497569008E8</c:v>
                </c:pt>
                <c:pt idx="3">
                  <c:v>3.49432132496078E8</c:v>
                </c:pt>
                <c:pt idx="4">
                  <c:v>3.59915096470961E8</c:v>
                </c:pt>
                <c:pt idx="5">
                  <c:v>3.69272888979206E8</c:v>
                </c:pt>
                <c:pt idx="6">
                  <c:v>3.79612529870623E8</c:v>
                </c:pt>
                <c:pt idx="7">
                  <c:v>3.91000905766742E8</c:v>
                </c:pt>
                <c:pt idx="8">
                  <c:v>3.99993926599377E8</c:v>
                </c:pt>
                <c:pt idx="9">
                  <c:v>4.06393829424967E8</c:v>
                </c:pt>
                <c:pt idx="10">
                  <c:v>4.15334493672316E8</c:v>
                </c:pt>
                <c:pt idx="11">
                  <c:v>4.29455866457175E8</c:v>
                </c:pt>
                <c:pt idx="12">
                  <c:v>4.41480630717976E8</c:v>
                </c:pt>
                <c:pt idx="13">
                  <c:v>4.48544320809464E8</c:v>
                </c:pt>
                <c:pt idx="14">
                  <c:v>4.58860840188081E8</c:v>
                </c:pt>
                <c:pt idx="15">
                  <c:v>4.7125008287316E8</c:v>
                </c:pt>
                <c:pt idx="16">
                  <c:v>4.87272585690847E8</c:v>
                </c:pt>
                <c:pt idx="17">
                  <c:v>5.02865308432954E8</c:v>
                </c:pt>
                <c:pt idx="18">
                  <c:v>5.16945537069077E8</c:v>
                </c:pt>
                <c:pt idx="19">
                  <c:v>5.36589467477702E8</c:v>
                </c:pt>
                <c:pt idx="20">
                  <c:v>5.34443109607791E8</c:v>
                </c:pt>
                <c:pt idx="21">
                  <c:v>5.42994199361515E8</c:v>
                </c:pt>
                <c:pt idx="22">
                  <c:v>5.60370013741084E8</c:v>
                </c:pt>
                <c:pt idx="23">
                  <c:v>5.72137784029646E8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'State Appr Constant Dollars'!$E$32</c:f>
              <c:strCache>
                <c:ptCount val="1"/>
                <c:pt idx="0">
                  <c:v>HEPI</c:v>
                </c:pt>
              </c:strCache>
            </c:strRef>
          </c:tx>
          <c:marker>
            <c:symbol val="none"/>
          </c:marker>
          <c:cat>
            <c:numRef>
              <c:f>'State Appr Constant Dollars'!$A$33:$A$56</c:f>
              <c:numCache>
                <c:formatCode>General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'State Appr Constant Dollars'!$E$33:$E$56</c:f>
            </c:numRef>
          </c:val>
          <c:smooth val="0"/>
        </c:ser>
        <c:ser>
          <c:idx val="4"/>
          <c:order val="4"/>
          <c:tx>
            <c:strRef>
              <c:f>'State Appr Constant Dollars'!$F$32</c:f>
              <c:strCache>
                <c:ptCount val="1"/>
                <c:pt idx="0">
                  <c:v>State Operating Appropriation increased at HEPI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'State Appr Constant Dollars'!$A$33:$A$56</c:f>
              <c:numCache>
                <c:formatCode>General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'State Appr Constant Dollars'!$F$33:$F$56</c:f>
              <c:numCache>
                <c:formatCode>_("$"* #,##0_);_("$"* \(#,##0\);_("$"* "-"??_);_(@_)</c:formatCode>
                <c:ptCount val="24"/>
                <c:pt idx="0">
                  <c:v>3.08899556E8</c:v>
                </c:pt>
                <c:pt idx="1">
                  <c:v>3.2743352936E8</c:v>
                </c:pt>
                <c:pt idx="2">
                  <c:v>3.4478750641608E8</c:v>
                </c:pt>
                <c:pt idx="3">
                  <c:v>3.5719985664706E8</c:v>
                </c:pt>
                <c:pt idx="4">
                  <c:v>3.67558652489824E8</c:v>
                </c:pt>
                <c:pt idx="5">
                  <c:v>3.80055646674478E8</c:v>
                </c:pt>
                <c:pt idx="6">
                  <c:v>3.91077260428037E8</c:v>
                </c:pt>
                <c:pt idx="7">
                  <c:v>4.03200655501307E8</c:v>
                </c:pt>
                <c:pt idx="8">
                  <c:v>4.17312678443852E8</c:v>
                </c:pt>
                <c:pt idx="9">
                  <c:v>4.27328182726505E8</c:v>
                </c:pt>
                <c:pt idx="10">
                  <c:v>4.44848638218291E8</c:v>
                </c:pt>
                <c:pt idx="11">
                  <c:v>4.71539556511389E8</c:v>
                </c:pt>
                <c:pt idx="12">
                  <c:v>4.80498808085105E8</c:v>
                </c:pt>
                <c:pt idx="13">
                  <c:v>5.05004247297446E8</c:v>
                </c:pt>
                <c:pt idx="14">
                  <c:v>5.23689404447451E8</c:v>
                </c:pt>
                <c:pt idx="15">
                  <c:v>5.44113291220901E8</c:v>
                </c:pt>
                <c:pt idx="16">
                  <c:v>5.71863069073167E8</c:v>
                </c:pt>
                <c:pt idx="17">
                  <c:v>5.87875235007216E8</c:v>
                </c:pt>
                <c:pt idx="18">
                  <c:v>6.17268996757577E8</c:v>
                </c:pt>
                <c:pt idx="19">
                  <c:v>6.30848914686244E8</c:v>
                </c:pt>
                <c:pt idx="20">
                  <c:v>6.3652655491842E8</c:v>
                </c:pt>
                <c:pt idx="21">
                  <c:v>6.51166665681544E8</c:v>
                </c:pt>
                <c:pt idx="22">
                  <c:v>6.6223649899813E8</c:v>
                </c:pt>
                <c:pt idx="23">
                  <c:v>6.73494519481098E8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3975768"/>
        <c:axId val="-2133972680"/>
      </c:lineChart>
      <c:catAx>
        <c:axId val="-2133975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33972680"/>
        <c:crosses val="autoZero"/>
        <c:auto val="1"/>
        <c:lblAlgn val="ctr"/>
        <c:lblOffset val="100"/>
        <c:tickLblSkip val="3"/>
        <c:noMultiLvlLbl val="0"/>
      </c:catAx>
      <c:valAx>
        <c:axId val="-2133972680"/>
        <c:scaling>
          <c:orientation val="minMax"/>
          <c:min val="3.0E8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1339757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State Operating </a:t>
            </a:r>
            <a:r>
              <a:rPr lang="en-US" sz="2800" dirty="0"/>
              <a:t>Appropriation </a:t>
            </a:r>
            <a:r>
              <a:rPr lang="en-US" sz="2800" u="sng" dirty="0"/>
              <a:t>per Student FTE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'State Appr per FTE'!$B$30</c:f>
              <c:strCache>
                <c:ptCount val="1"/>
                <c:pt idx="0">
                  <c:v>Actual State Operating Appropriation</c:v>
                </c:pt>
              </c:strCache>
            </c:strRef>
          </c:tx>
          <c:cat>
            <c:numRef>
              <c:f>'State Appr per FTE'!$A$31:$A$54</c:f>
              <c:numCache>
                <c:formatCode>General</c:formatCode>
                <c:ptCount val="17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  <c:pt idx="16">
                  <c:v>2013.0</c:v>
                </c:pt>
              </c:numCache>
            </c:numRef>
          </c:cat>
          <c:val>
            <c:numRef>
              <c:f>'State Appr per FTE'!$B$31:$B$54</c:f>
            </c:numRef>
          </c:val>
          <c:smooth val="0"/>
        </c:ser>
        <c:ser>
          <c:idx val="1"/>
          <c:order val="1"/>
          <c:tx>
            <c:strRef>
              <c:f>'State Appr per FTE'!$C$30</c:f>
              <c:strCache>
                <c:ptCount val="1"/>
                <c:pt idx="0">
                  <c:v>FTE Students</c:v>
                </c:pt>
              </c:strCache>
            </c:strRef>
          </c:tx>
          <c:cat>
            <c:numRef>
              <c:f>'State Appr per FTE'!$A$31:$A$54</c:f>
              <c:numCache>
                <c:formatCode>General</c:formatCode>
                <c:ptCount val="17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  <c:pt idx="16">
                  <c:v>2013.0</c:v>
                </c:pt>
              </c:numCache>
            </c:numRef>
          </c:cat>
          <c:val>
            <c:numRef>
              <c:f>'State Appr per FTE'!$C$31:$C$54</c:f>
            </c:numRef>
          </c:val>
          <c:smooth val="0"/>
        </c:ser>
        <c:ser>
          <c:idx val="2"/>
          <c:order val="2"/>
          <c:tx>
            <c:strRef>
              <c:f>'State Appr per FTE'!$D$30</c:f>
              <c:strCache>
                <c:ptCount val="1"/>
                <c:pt idx="0">
                  <c:v>Operating Appropriation per Student FTE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'State Appr per FTE'!$A$31:$A$54</c:f>
              <c:numCache>
                <c:formatCode>General</c:formatCode>
                <c:ptCount val="17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  <c:pt idx="16">
                  <c:v>2013.0</c:v>
                </c:pt>
              </c:numCache>
            </c:numRef>
          </c:cat>
          <c:val>
            <c:numRef>
              <c:f>'State Appr per FTE'!$D$31:$D$54</c:f>
              <c:numCache>
                <c:formatCode>_("$"* #,##0_);_("$"* \(#,##0\);_("$"* "-"??_);_(@_)</c:formatCode>
                <c:ptCount val="17"/>
                <c:pt idx="0">
                  <c:v>5886.96225355728</c:v>
                </c:pt>
                <c:pt idx="1">
                  <c:v>6061.96201430199</c:v>
                </c:pt>
                <c:pt idx="2">
                  <c:v>6139.07710531152</c:v>
                </c:pt>
                <c:pt idx="3">
                  <c:v>6336.679158439352</c:v>
                </c:pt>
                <c:pt idx="4">
                  <c:v>6438.159403600945</c:v>
                </c:pt>
                <c:pt idx="5">
                  <c:v>6358.601376775663</c:v>
                </c:pt>
                <c:pt idx="6">
                  <c:v>6318.664285030601</c:v>
                </c:pt>
                <c:pt idx="7">
                  <c:v>6264.684697266786</c:v>
                </c:pt>
                <c:pt idx="8">
                  <c:v>6433.675318431066</c:v>
                </c:pt>
                <c:pt idx="9">
                  <c:v>6336.211937570576</c:v>
                </c:pt>
                <c:pt idx="10">
                  <c:v>6315.390176576865</c:v>
                </c:pt>
                <c:pt idx="11">
                  <c:v>6393.19421348155</c:v>
                </c:pt>
                <c:pt idx="12">
                  <c:v>6443.386622244667</c:v>
                </c:pt>
                <c:pt idx="13">
                  <c:v>5840.851685748696</c:v>
                </c:pt>
                <c:pt idx="14">
                  <c:v>5643.66377451214</c:v>
                </c:pt>
                <c:pt idx="15">
                  <c:v>5506.27561717135</c:v>
                </c:pt>
                <c:pt idx="16">
                  <c:v>5540.09695575568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694808"/>
        <c:axId val="2122697880"/>
      </c:lineChart>
      <c:catAx>
        <c:axId val="2122694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en-US"/>
          </a:p>
        </c:txPr>
        <c:crossAx val="2122697880"/>
        <c:crosses val="autoZero"/>
        <c:auto val="1"/>
        <c:lblAlgn val="ctr"/>
        <c:lblOffset val="100"/>
        <c:noMultiLvlLbl val="0"/>
      </c:catAx>
      <c:valAx>
        <c:axId val="2122697880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22694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D53CD-E98A-4AF1-B2E7-92E701A57799}" type="datetimeFigureOut">
              <a:rPr lang="en-US" smtClean="0"/>
              <a:pPr/>
              <a:t>10/18/13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A37DF-85D6-466E-9AAA-A487BE4CC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8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8C79F-AB86-4E90-A866-3DA508B357B5}" type="datetimeFigureOut">
              <a:rPr lang="en-US" smtClean="0"/>
              <a:pPr/>
              <a:t>10/18/13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D3913-6EFB-43FA-849B-45D24E24E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3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1057" y="2622205"/>
            <a:ext cx="11405937" cy="1362075"/>
          </a:xfrm>
          <a:prstGeom prst="rect">
            <a:avLst/>
          </a:prstGeom>
        </p:spPr>
        <p:txBody>
          <a:bodyPr lIns="91436" tIns="45718" rIns="91436" bIns="45718" anchor="t"/>
          <a:lstStyle>
            <a:lvl1pPr algn="ctr">
              <a:defRPr sz="55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6" tIns="45718" rIns="91436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135064" y="2001841"/>
            <a:ext cx="4872037" cy="4422775"/>
          </a:xfrm>
          <a:prstGeom prst="rect">
            <a:avLst/>
          </a:prstGeom>
        </p:spPr>
        <p:txBody>
          <a:bodyPr vert="horz" lIns="91436" tIns="45718" rIns="91436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382403" y="2004831"/>
            <a:ext cx="4872037" cy="4422775"/>
          </a:xfrm>
          <a:prstGeom prst="rect">
            <a:avLst/>
          </a:prstGeom>
        </p:spPr>
        <p:txBody>
          <a:bodyPr vert="horz" lIns="91436" tIns="45718" rIns="91436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0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41A4C986-A6E9-41B7-9C4E-FD03BB4A4CAB}" type="datetimeFigureOut">
              <a:rPr lang="en-US" smtClean="0"/>
              <a:pPr/>
              <a:t>10/18/13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2946-B953-4A65-8E14-B0E1BFA37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2" r:id="rId4"/>
    <p:sldLayoutId id="2147483703" r:id="rId5"/>
    <p:sldLayoutId id="2147483706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26164"/>
            <a:ext cx="12192000" cy="731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0EF2946-B953-4A65-8E14-B0E1BFA37F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264728"/>
            <a:ext cx="5384800" cy="44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g"/><Relationship Id="rId3" Type="http://schemas.openxmlformats.org/officeDocument/2006/relationships/image" Target="../media/image1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g"/><Relationship Id="rId3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g"/><Relationship Id="rId3" Type="http://schemas.openxmlformats.org/officeDocument/2006/relationships/image" Target="../media/image1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"/>
            <a:ext cx="12192000" cy="764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8150" y="2387602"/>
            <a:ext cx="8356012" cy="1169052"/>
          </a:xfrm>
        </p:spPr>
        <p:txBody>
          <a:bodyPr/>
          <a:lstStyle/>
          <a:p>
            <a:r>
              <a:rPr lang="en-US" dirty="0" smtClean="0"/>
              <a:t>Speeding Up on Curves</a:t>
            </a:r>
            <a:endParaRPr lang="en-US" sz="3600" i="1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015830" y="4260983"/>
            <a:ext cx="8028087" cy="1979151"/>
          </a:xfrm>
        </p:spPr>
        <p:txBody>
          <a:bodyPr/>
          <a:lstStyle/>
          <a:p>
            <a:r>
              <a:rPr lang="en-US" sz="2800" b="1" dirty="0"/>
              <a:t>Brad Wheeler</a:t>
            </a:r>
            <a:r>
              <a:rPr lang="en-US" sz="2000" b="1" dirty="0"/>
              <a:t>, Ph.D.</a:t>
            </a:r>
            <a:br>
              <a:rPr lang="en-US" sz="2000" b="1" dirty="0"/>
            </a:br>
            <a:r>
              <a:rPr lang="en-US" sz="2800" b="1" dirty="0"/>
              <a:t> </a:t>
            </a:r>
          </a:p>
          <a:p>
            <a:r>
              <a:rPr lang="en-US" sz="2000" dirty="0"/>
              <a:t>Indiana University Vice President for IT &amp; CIO</a:t>
            </a:r>
          </a:p>
          <a:p>
            <a:r>
              <a:rPr lang="en-US" sz="2000" dirty="0"/>
              <a:t>Professor of Information Systems, IU Kelley School of Business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97" y="6456786"/>
            <a:ext cx="620379" cy="21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iu_h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02" y="54622"/>
            <a:ext cx="4301452" cy="6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7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1781" y="4341340"/>
            <a:ext cx="7817646" cy="156965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sz="2400" dirty="0">
                <a:latin typeface="+mn-lt"/>
              </a:rPr>
              <a:t>As the Australian iron ore magnate Lang Hancock (1909-1992) remarked in similar circumstances, "</a:t>
            </a:r>
            <a:r>
              <a:rPr lang="en-US" sz="2400" u="sng" dirty="0">
                <a:latin typeface="+mn-lt"/>
              </a:rPr>
              <a:t>Always do the opposite to what the mob is doing</a:t>
            </a:r>
            <a:r>
              <a:rPr lang="en-US" sz="2400" dirty="0">
                <a:latin typeface="+mn-lt"/>
              </a:rPr>
              <a:t>. Works every time.”    (oral history)</a:t>
            </a:r>
          </a:p>
        </p:txBody>
      </p:sp>
      <p:sp>
        <p:nvSpPr>
          <p:cNvPr id="3" name="Rectangle 2"/>
          <p:cNvSpPr/>
          <p:nvPr/>
        </p:nvSpPr>
        <p:spPr>
          <a:xfrm>
            <a:off x="423333" y="376116"/>
            <a:ext cx="7920898" cy="230832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/>
            <a:r>
              <a:rPr lang="en-US" sz="2400" dirty="0">
                <a:latin typeface="+mn-lt"/>
              </a:rPr>
              <a:t>“Investors should remember that excitement and expenses are their enemies. And if they insist on trying to time their participation </a:t>
            </a:r>
            <a:r>
              <a:rPr lang="en-US" sz="2400" dirty="0" smtClean="0">
                <a:latin typeface="+mn-lt"/>
              </a:rPr>
              <a:t>in equities</a:t>
            </a:r>
            <a:r>
              <a:rPr lang="en-US" sz="2400" dirty="0">
                <a:latin typeface="+mn-lt"/>
              </a:rPr>
              <a:t>, they should </a:t>
            </a:r>
            <a:r>
              <a:rPr lang="en-US" sz="2400" dirty="0" smtClean="0">
                <a:latin typeface="+mn-lt"/>
              </a:rPr>
              <a:t>try </a:t>
            </a:r>
            <a:r>
              <a:rPr lang="en-US" sz="2400" dirty="0">
                <a:latin typeface="+mn-lt"/>
              </a:rPr>
              <a:t>to </a:t>
            </a:r>
            <a:r>
              <a:rPr lang="en-US" sz="2400" u="sng" dirty="0">
                <a:latin typeface="+mn-lt"/>
              </a:rPr>
              <a:t>be fearful when others are greedy </a:t>
            </a:r>
            <a:r>
              <a:rPr lang="en-US" sz="2400" dirty="0" smtClean="0">
                <a:latin typeface="+mn-lt"/>
              </a:rPr>
              <a:t>and </a:t>
            </a:r>
            <a:r>
              <a:rPr lang="en-US" sz="2400" u="sng" dirty="0" smtClean="0">
                <a:latin typeface="+mn-lt"/>
              </a:rPr>
              <a:t>greedy </a:t>
            </a:r>
            <a:r>
              <a:rPr lang="en-US" sz="2400" u="sng" dirty="0">
                <a:latin typeface="+mn-lt"/>
              </a:rPr>
              <a:t>only when others are fearful</a:t>
            </a:r>
            <a:r>
              <a:rPr lang="en-US" sz="2400" dirty="0">
                <a:latin typeface="+mn-lt"/>
              </a:rPr>
              <a:t>.”</a:t>
            </a:r>
          </a:p>
          <a:p>
            <a:pPr algn="r"/>
            <a:endParaRPr lang="en-US" sz="2400" dirty="0">
              <a:latin typeface="+mn-lt"/>
            </a:endParaRPr>
          </a:p>
          <a:p>
            <a:pPr algn="r"/>
            <a:r>
              <a:rPr lang="en-US" sz="2400" dirty="0">
                <a:latin typeface="+mn-lt"/>
              </a:rPr>
              <a:t>Warren Buffett, </a:t>
            </a:r>
            <a:r>
              <a:rPr lang="en-US" sz="2400" i="1" dirty="0">
                <a:latin typeface="+mn-lt"/>
              </a:rPr>
              <a:t>Chairman’s Letter, </a:t>
            </a:r>
            <a:r>
              <a:rPr lang="en-US" sz="2400" dirty="0">
                <a:latin typeface="+mn-lt"/>
              </a:rPr>
              <a:t>2004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21" y="3338986"/>
            <a:ext cx="2098323" cy="27429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581" y="6334668"/>
            <a:ext cx="3564075" cy="26160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1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www.wanowandthen.com</a:t>
            </a: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/Langley-</a:t>
            </a:r>
            <a:r>
              <a:rPr lang="en-US" sz="11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Hancock.html</a:t>
            </a:r>
            <a:endParaRPr lang="en-US" sz="11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3" y="6365505"/>
            <a:ext cx="4459111" cy="27699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r"/>
            <a:r>
              <a:rPr lang="en-US" sz="1200" dirty="0">
                <a:solidFill>
                  <a:srgbClr val="404040"/>
                </a:solidFill>
              </a:rPr>
              <a:t>http://</a:t>
            </a:r>
            <a:r>
              <a:rPr lang="en-US" sz="1200" dirty="0" err="1">
                <a:solidFill>
                  <a:srgbClr val="404040"/>
                </a:solidFill>
              </a:rPr>
              <a:t>en.wikipedia.org</a:t>
            </a:r>
            <a:r>
              <a:rPr lang="en-US" sz="1200" dirty="0">
                <a:solidFill>
                  <a:srgbClr val="404040"/>
                </a:solidFill>
              </a:rPr>
              <a:t>/wiki/</a:t>
            </a:r>
            <a:r>
              <a:rPr lang="en-US" sz="1200" dirty="0" err="1">
                <a:solidFill>
                  <a:srgbClr val="404040"/>
                </a:solidFill>
              </a:rPr>
              <a:t>File:Warren_Buffett_KU_Visit.jpg</a:t>
            </a:r>
            <a:endParaRPr lang="en-US" sz="1200" dirty="0">
              <a:solidFill>
                <a:srgbClr val="40404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1" y="508002"/>
            <a:ext cx="1995187" cy="243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5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Heroes Who Think </a:t>
            </a:r>
            <a:r>
              <a:rPr lang="en-US" i="1" dirty="0" smtClean="0"/>
              <a:t>Differently</a:t>
            </a:r>
            <a:endParaRPr lang="en-US" i="1" dirty="0"/>
          </a:p>
        </p:txBody>
      </p:sp>
      <p:sp>
        <p:nvSpPr>
          <p:cNvPr id="3" name="Rounded Rectangle 2"/>
          <p:cNvSpPr/>
          <p:nvPr/>
        </p:nvSpPr>
        <p:spPr>
          <a:xfrm>
            <a:off x="1354666" y="1580447"/>
            <a:ext cx="1665111" cy="208844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762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042362" y="1580447"/>
            <a:ext cx="1665111" cy="208844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762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730058" y="1580447"/>
            <a:ext cx="1665111" cy="208844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762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417754" y="1580447"/>
            <a:ext cx="1665111" cy="208844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762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38114" y="4165943"/>
            <a:ext cx="1291239" cy="7078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Thought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Differently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916" y="4163122"/>
            <a:ext cx="2031325" cy="7078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Redefined and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Saved a Company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9931" y="4146189"/>
            <a:ext cx="1318540" cy="7078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Defined an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Industry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55265" y="4129255"/>
            <a:ext cx="1211339" cy="7078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Oracle</a:t>
            </a:r>
          </a:p>
          <a:p>
            <a:pPr algn="ctr"/>
            <a:r>
              <a:rPr lang="en-US" sz="2000" dirty="0">
                <a:latin typeface="+mn-lt"/>
              </a:rPr>
              <a:t>of Omaha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166441" y="2276373"/>
            <a:ext cx="6074547" cy="7659281"/>
            <a:chOff x="2060223" y="2071545"/>
            <a:chExt cx="6074547" cy="7659281"/>
          </a:xfrm>
        </p:grpSpPr>
        <p:sp>
          <p:nvSpPr>
            <p:cNvPr id="7" name="Arc 6"/>
            <p:cNvSpPr/>
            <p:nvPr/>
          </p:nvSpPr>
          <p:spPr>
            <a:xfrm rot="2571399" flipH="1">
              <a:off x="3131963" y="5422193"/>
              <a:ext cx="5002807" cy="4308633"/>
            </a:xfrm>
            <a:prstGeom prst="arc">
              <a:avLst>
                <a:gd name="adj1" fmla="val 15432841"/>
                <a:gd name="adj2" fmla="val 18895434"/>
              </a:avLst>
            </a:prstGeom>
            <a:ln w="76200" cmpd="sng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rot="19963548" flipV="1">
              <a:off x="2882241" y="2071545"/>
              <a:ext cx="4459473" cy="4300046"/>
            </a:xfrm>
            <a:prstGeom prst="arc">
              <a:avLst>
                <a:gd name="adj1" fmla="val 15432841"/>
                <a:gd name="adj2" fmla="val 18888145"/>
              </a:avLst>
            </a:prstGeom>
            <a:ln w="76200" cmpd="sng">
              <a:solidFill>
                <a:srgbClr val="00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0223" y="5367244"/>
              <a:ext cx="4891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Foresaw and </a:t>
              </a:r>
              <a:r>
                <a:rPr lang="en-US" sz="3200" i="1" dirty="0">
                  <a:latin typeface="+mn-lt"/>
                </a:rPr>
                <a:t>Shaped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dirty="0">
                  <a:latin typeface="+mn-lt"/>
                </a:rPr>
                <a:t>the Curves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68322" y="3625067"/>
            <a:ext cx="1647675" cy="3693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Jobs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4733" y="3625067"/>
            <a:ext cx="1647675" cy="3693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Bezos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52430" y="3627027"/>
            <a:ext cx="1647675" cy="3693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Gerstner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22690" y="3624232"/>
            <a:ext cx="1647675" cy="3693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Buffett</a:t>
            </a:r>
          </a:p>
        </p:txBody>
      </p:sp>
    </p:spTree>
    <p:extLst>
      <p:ext uri="{BB962C8B-B14F-4D97-AF65-F5344CB8AC3E}">
        <p14:creationId xmlns:p14="http://schemas.microsoft.com/office/powerpoint/2010/main" val="47176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</a:t>
            </a:r>
            <a:r>
              <a:rPr lang="en-US" i="1" dirty="0" smtClean="0"/>
              <a:t>Relevant Curves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2556" y="790223"/>
            <a:ext cx="4056056" cy="58477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i="1" dirty="0">
                <a:latin typeface="+mn-lt"/>
              </a:rPr>
              <a:t>For Higher Education…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6599" y="4514143"/>
            <a:ext cx="2082800" cy="1739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1407" y="5161423"/>
            <a:ext cx="4947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What are the </a:t>
            </a:r>
            <a:r>
              <a:rPr lang="en-US" sz="2800" i="1" dirty="0" smtClean="0">
                <a:latin typeface="+mn-lt"/>
              </a:rPr>
              <a:t>Smart</a:t>
            </a:r>
            <a:r>
              <a:rPr lang="en-US" sz="2800" dirty="0" smtClean="0">
                <a:latin typeface="+mn-lt"/>
              </a:rPr>
              <a:t> Bets?  Why?</a:t>
            </a:r>
          </a:p>
        </p:txBody>
      </p:sp>
    </p:spTree>
    <p:extLst>
      <p:ext uri="{BB962C8B-B14F-4D97-AF65-F5344CB8AC3E}">
        <p14:creationId xmlns:p14="http://schemas.microsoft.com/office/powerpoint/2010/main" val="311893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Least Three Curves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26" indent="-514326">
              <a:spcAft>
                <a:spcPts val="1800"/>
              </a:spcAft>
              <a:buFont typeface="+mj-lt"/>
              <a:buAutoNum type="arabicPeriod"/>
            </a:pPr>
            <a:r>
              <a:rPr lang="en-US" sz="4000" dirty="0"/>
              <a:t>Public to Private </a:t>
            </a:r>
            <a:r>
              <a:rPr lang="en-US" sz="4000" dirty="0" smtClean="0"/>
              <a:t>Good </a:t>
            </a:r>
            <a:r>
              <a:rPr lang="en-US" sz="2800" dirty="0" smtClean="0"/>
              <a:t>…(price/cost pressures)</a:t>
            </a:r>
            <a:endParaRPr lang="en-US" sz="4000" dirty="0"/>
          </a:p>
          <a:p>
            <a:pPr marL="514326" indent="-514326">
              <a:spcAft>
                <a:spcPts val="1800"/>
              </a:spcAft>
              <a:buFont typeface="+mj-lt"/>
              <a:buAutoNum type="arabicPeriod"/>
            </a:pPr>
            <a:r>
              <a:rPr lang="en-US" sz="4000" dirty="0"/>
              <a:t>Digital Favors </a:t>
            </a:r>
            <a:r>
              <a:rPr lang="en-US" sz="4000" dirty="0" smtClean="0"/>
              <a:t>Scale </a:t>
            </a:r>
            <a:r>
              <a:rPr lang="en-US" sz="2800" dirty="0" smtClean="0"/>
              <a:t>…(rise of substitutes?)</a:t>
            </a:r>
            <a:endParaRPr lang="en-US" sz="2800" dirty="0"/>
          </a:p>
          <a:p>
            <a:pPr marL="514326" indent="-514326">
              <a:spcAft>
                <a:spcPts val="1800"/>
              </a:spcAft>
              <a:buFont typeface="+mj-lt"/>
              <a:buAutoNum type="arabicPeriod"/>
            </a:pPr>
            <a:r>
              <a:rPr lang="en-US" sz="4000" dirty="0"/>
              <a:t>Campus CIO </a:t>
            </a:r>
            <a:r>
              <a:rPr lang="en-US" sz="4000" dirty="0" smtClean="0"/>
              <a:t>Influence </a:t>
            </a:r>
            <a:r>
              <a:rPr lang="en-US" sz="2800" dirty="0"/>
              <a:t>…</a:t>
            </a:r>
            <a:r>
              <a:rPr lang="en-US" sz="2800" dirty="0" smtClean="0"/>
              <a:t>(who’s driving?)</a:t>
            </a:r>
            <a:endParaRPr lang="en-US" sz="5400" dirty="0"/>
          </a:p>
          <a:p>
            <a:pPr marL="0" indent="0">
              <a:spcAft>
                <a:spcPts val="1800"/>
              </a:spcAft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355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Funding for Public Education</a:t>
            </a:r>
            <a:endParaRPr lang="en-US" dirty="0"/>
          </a:p>
        </p:txBody>
      </p:sp>
      <p:sp>
        <p:nvSpPr>
          <p:cNvPr id="4" name="Arc 3"/>
          <p:cNvSpPr/>
          <p:nvPr/>
        </p:nvSpPr>
        <p:spPr>
          <a:xfrm rot="2571399" flipH="1">
            <a:off x="-1292800" y="902538"/>
            <a:ext cx="5002807" cy="4308633"/>
          </a:xfrm>
          <a:prstGeom prst="arc">
            <a:avLst>
              <a:gd name="adj1" fmla="val 15432841"/>
              <a:gd name="adj2" fmla="val 18895434"/>
            </a:avLst>
          </a:prstGeom>
          <a:ln w="76200" cmpd="sng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44544" y="4355803"/>
            <a:ext cx="7308261" cy="52322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2800" dirty="0">
                <a:latin typeface="+mn-lt"/>
              </a:rPr>
              <a:t>(Higher Education in Increasingly a </a:t>
            </a:r>
            <a:r>
              <a:rPr lang="en-US" sz="2800" i="1" dirty="0">
                <a:latin typeface="+mn-lt"/>
              </a:rPr>
              <a:t>Private </a:t>
            </a:r>
            <a:r>
              <a:rPr lang="en-US" sz="2800" dirty="0">
                <a:latin typeface="+mn-lt"/>
              </a:rPr>
              <a:t>Good)</a:t>
            </a:r>
          </a:p>
        </p:txBody>
      </p:sp>
    </p:spTree>
    <p:extLst>
      <p:ext uri="{BB962C8B-B14F-4D97-AF65-F5344CB8AC3E}">
        <p14:creationId xmlns:p14="http://schemas.microsoft.com/office/powerpoint/2010/main" val="290216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804265"/>
              </p:ext>
            </p:extLst>
          </p:nvPr>
        </p:nvGraphicFramePr>
        <p:xfrm>
          <a:off x="581189" y="382009"/>
          <a:ext cx="10668807" cy="579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5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7" y="12124"/>
            <a:ext cx="609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60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26017002"/>
              </p:ext>
            </p:extLst>
          </p:nvPr>
        </p:nvGraphicFramePr>
        <p:xfrm>
          <a:off x="1537105" y="286719"/>
          <a:ext cx="9187723" cy="6181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5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7" y="12124"/>
            <a:ext cx="609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74674" y="2225694"/>
            <a:ext cx="485146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>
                <a:latin typeface="+mn-lt"/>
              </a:rPr>
              <a:t>CPI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61017" y="1283530"/>
            <a:ext cx="618596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>
                <a:latin typeface="+mn-lt"/>
              </a:rPr>
              <a:t>HEPI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47361" y="3304405"/>
            <a:ext cx="777969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>
                <a:latin typeface="+mn-lt"/>
              </a:rPr>
              <a:t>Actual</a:t>
            </a:r>
          </a:p>
        </p:txBody>
      </p:sp>
    </p:spTree>
    <p:extLst>
      <p:ext uri="{BB962C8B-B14F-4D97-AF65-F5344CB8AC3E}">
        <p14:creationId xmlns:p14="http://schemas.microsoft.com/office/powerpoint/2010/main" val="291852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557558"/>
              </p:ext>
            </p:extLst>
          </p:nvPr>
        </p:nvGraphicFramePr>
        <p:xfrm>
          <a:off x="1237927" y="395207"/>
          <a:ext cx="9355164" cy="6050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5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7" y="12124"/>
            <a:ext cx="609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3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60" y="573810"/>
            <a:ext cx="10363200" cy="1470025"/>
          </a:xfrm>
        </p:spPr>
        <p:txBody>
          <a:bodyPr/>
          <a:lstStyle/>
          <a:p>
            <a:r>
              <a:rPr lang="en-US" dirty="0" smtClean="0"/>
              <a:t>Conclusion:  Colleges and Universities </a:t>
            </a:r>
            <a:r>
              <a:rPr lang="en-US" u="sng" dirty="0" smtClean="0"/>
              <a:t>Must</a:t>
            </a:r>
            <a:r>
              <a:rPr lang="en-US" dirty="0" smtClean="0"/>
              <a:t> Substantially Change our Cost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527964"/>
            <a:ext cx="8534400" cy="1752600"/>
          </a:xfrm>
        </p:spPr>
        <p:txBody>
          <a:bodyPr/>
          <a:lstStyle/>
          <a:p>
            <a:r>
              <a:rPr lang="en-US" dirty="0" smtClean="0"/>
              <a:t>Minimal goal: Can We Reallocate </a:t>
            </a:r>
            <a:r>
              <a:rPr lang="en-US" i="1" dirty="0" smtClean="0"/>
              <a:t>at least 20% </a:t>
            </a:r>
            <a:r>
              <a:rPr lang="en-US" dirty="0" smtClean="0"/>
              <a:t>of the cost of </a:t>
            </a:r>
            <a:r>
              <a:rPr lang="en-US" u="sng" dirty="0" smtClean="0"/>
              <a:t>Administrative Services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 the Mission by 2020?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05111" y="2516734"/>
            <a:ext cx="472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20% by 2020?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7676" y="3351859"/>
            <a:ext cx="1993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50%?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606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Digital Goes to Scale</a:t>
            </a:r>
            <a:endParaRPr lang="en-US" dirty="0"/>
          </a:p>
        </p:txBody>
      </p:sp>
      <p:sp>
        <p:nvSpPr>
          <p:cNvPr id="3" name="Arc 2"/>
          <p:cNvSpPr/>
          <p:nvPr/>
        </p:nvSpPr>
        <p:spPr>
          <a:xfrm rot="19963548" flipV="1">
            <a:off x="-2061477" y="-2584657"/>
            <a:ext cx="4459473" cy="4300047"/>
          </a:xfrm>
          <a:prstGeom prst="arc">
            <a:avLst>
              <a:gd name="adj1" fmla="val 15432841"/>
              <a:gd name="adj2" fmla="val 18888145"/>
            </a:avLst>
          </a:prstGeom>
          <a:ln w="76200" cmpd="sng">
            <a:solidFill>
              <a:srgbClr val="008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19466" y="4096367"/>
            <a:ext cx="4931855" cy="107721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What is our </a:t>
            </a:r>
            <a:r>
              <a:rPr lang="en-US" sz="3600" dirty="0">
                <a:latin typeface="+mn-lt"/>
              </a:rPr>
              <a:t>Path to Scale? </a:t>
            </a:r>
          </a:p>
          <a:p>
            <a:r>
              <a:rPr lang="en-US" sz="2800" dirty="0">
                <a:latin typeface="+mn-lt"/>
              </a:rPr>
              <a:t>(Particularly for Online Learning)</a:t>
            </a:r>
          </a:p>
        </p:txBody>
      </p:sp>
    </p:spTree>
    <p:extLst>
      <p:ext uri="{BB962C8B-B14F-4D97-AF65-F5344CB8AC3E}">
        <p14:creationId xmlns:p14="http://schemas.microsoft.com/office/powerpoint/2010/main" val="309195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3" name="Picture 5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5" y="12125"/>
            <a:ext cx="979083" cy="111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7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Economies of Scale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3079587" y="3655989"/>
            <a:ext cx="5988455" cy="2216466"/>
            <a:chOff x="2309685" y="2916088"/>
            <a:chExt cx="4491341" cy="1662349"/>
          </a:xfrm>
        </p:grpSpPr>
        <p:cxnSp>
          <p:nvCxnSpPr>
            <p:cNvPr id="17" name="Elbow Connector 16"/>
            <p:cNvCxnSpPr>
              <a:endCxn id="4" idx="3"/>
            </p:cNvCxnSpPr>
            <p:nvPr/>
          </p:nvCxnSpPr>
          <p:spPr>
            <a:xfrm rot="5400000">
              <a:off x="4539995" y="1200386"/>
              <a:ext cx="30721" cy="4491341"/>
            </a:xfrm>
            <a:prstGeom prst="bentConnector3">
              <a:avLst>
                <a:gd name="adj1" fmla="val 3144247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endCxn id="5" idx="5"/>
            </p:cNvCxnSpPr>
            <p:nvPr/>
          </p:nvCxnSpPr>
          <p:spPr>
            <a:xfrm rot="5400000" flipH="1">
              <a:off x="5399121" y="2028791"/>
              <a:ext cx="514608" cy="2289201"/>
            </a:xfrm>
            <a:prstGeom prst="bentConnector3">
              <a:avLst>
                <a:gd name="adj1" fmla="val -84223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527165" y="3666250"/>
              <a:ext cx="2141987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>
                  <a:latin typeface="+mn-lt"/>
                </a:rPr>
                <a:t>Analytics </a:t>
              </a:r>
              <a:r>
                <a:rPr lang="en-US" sz="1600" i="1" dirty="0"/>
                <a:t>(Improvement)</a:t>
              </a:r>
              <a:endParaRPr lang="en-US" sz="2700" dirty="0"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54508" y="4197564"/>
              <a:ext cx="2951596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>
                  <a:latin typeface="+mn-lt"/>
                </a:rPr>
                <a:t>Analytics  </a:t>
              </a:r>
              <a:r>
                <a:rPr lang="en-US" sz="1900" i="1" dirty="0">
                  <a:latin typeface="+mn-lt"/>
                </a:rPr>
                <a:t>(Triggers Improvement)</a:t>
              </a:r>
              <a:endParaRPr lang="en-US" sz="2700" dirty="0">
                <a:latin typeface="+mn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396025" y="4121430"/>
            <a:ext cx="1018227" cy="718117"/>
            <a:chOff x="6297009" y="3265173"/>
            <a:chExt cx="763670" cy="538588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790774" y="3451187"/>
              <a:ext cx="19037" cy="3525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297009" y="3265173"/>
              <a:ext cx="763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Behavior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596523" y="887543"/>
            <a:ext cx="5090421" cy="615549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C</a:t>
            </a:r>
            <a:r>
              <a:rPr lang="en-US" sz="2700" dirty="0">
                <a:latin typeface="+mn-lt"/>
              </a:rPr>
              <a:t>ontent – </a:t>
            </a:r>
            <a:r>
              <a:rPr lang="en-US" sz="3200" b="1" dirty="0">
                <a:latin typeface="+mn-lt"/>
              </a:rPr>
              <a:t>D</a:t>
            </a:r>
            <a:r>
              <a:rPr lang="en-US" sz="2700" dirty="0">
                <a:latin typeface="+mn-lt"/>
              </a:rPr>
              <a:t>istribution – </a:t>
            </a:r>
            <a:r>
              <a:rPr lang="en-US" sz="3200" b="1" dirty="0">
                <a:latin typeface="+mn-lt"/>
              </a:rPr>
              <a:t>A</a:t>
            </a:r>
            <a:r>
              <a:rPr lang="en-US" sz="2700" dirty="0">
                <a:latin typeface="+mn-lt"/>
              </a:rPr>
              <a:t>nalytics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33788" y="6199348"/>
            <a:ext cx="3609422" cy="492436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What role for universities?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843696" y="1816048"/>
            <a:ext cx="2550621" cy="2799188"/>
            <a:chOff x="1382771" y="1536137"/>
            <a:chExt cx="1912966" cy="2099391"/>
          </a:xfrm>
        </p:grpSpPr>
        <p:sp>
          <p:nvSpPr>
            <p:cNvPr id="4" name="Can 3"/>
            <p:cNvSpPr/>
            <p:nvPr/>
          </p:nvSpPr>
          <p:spPr>
            <a:xfrm>
              <a:off x="1710497" y="2099390"/>
              <a:ext cx="1198374" cy="1536138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Content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82771" y="1536137"/>
              <a:ext cx="19129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dirty="0">
                  <a:latin typeface="+mn-lt"/>
                </a:rPr>
                <a:t>Textbooks, Simulations, </a:t>
              </a:r>
              <a:br>
                <a:rPr lang="en-US" sz="1900" dirty="0">
                  <a:latin typeface="+mn-lt"/>
                </a:rPr>
              </a:br>
              <a:r>
                <a:rPr lang="en-US" sz="1900" dirty="0">
                  <a:latin typeface="+mn-lt"/>
                </a:rPr>
                <a:t>Media, etc.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02301" y="2114833"/>
            <a:ext cx="2864239" cy="2070285"/>
            <a:chOff x="3451724" y="1760225"/>
            <a:chExt cx="2148179" cy="1552714"/>
          </a:xfrm>
        </p:grpSpPr>
        <p:sp>
          <p:nvSpPr>
            <p:cNvPr id="5" name="Left-Right Arrow 4"/>
            <p:cNvSpPr/>
            <p:nvPr/>
          </p:nvSpPr>
          <p:spPr>
            <a:xfrm>
              <a:off x="3451724" y="2421980"/>
              <a:ext cx="2120199" cy="890959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Distribution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00913" y="1760225"/>
              <a:ext cx="20989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dirty="0">
                  <a:latin typeface="+mn-lt"/>
                </a:rPr>
                <a:t>MOOCs, Courses, Lessons, </a:t>
              </a:r>
              <a:br>
                <a:rPr lang="en-US" sz="1900" dirty="0">
                  <a:latin typeface="+mn-lt"/>
                </a:rPr>
              </a:br>
              <a:r>
                <a:rPr lang="en-US" sz="1900" dirty="0">
                  <a:latin typeface="+mn-lt"/>
                </a:rPr>
                <a:t>Degrees, Badges, etc.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624165" y="1922055"/>
            <a:ext cx="3007411" cy="2249767"/>
            <a:chOff x="5696957" y="1615639"/>
            <a:chExt cx="2255558" cy="1687325"/>
          </a:xfrm>
        </p:grpSpPr>
        <p:grpSp>
          <p:nvGrpSpPr>
            <p:cNvPr id="38" name="Group 37"/>
            <p:cNvGrpSpPr/>
            <p:nvPr/>
          </p:nvGrpSpPr>
          <p:grpSpPr>
            <a:xfrm>
              <a:off x="6219368" y="2345170"/>
              <a:ext cx="919353" cy="957794"/>
              <a:chOff x="6219368" y="2345170"/>
              <a:chExt cx="919353" cy="957794"/>
            </a:xfrm>
          </p:grpSpPr>
          <p:sp>
            <p:nvSpPr>
              <p:cNvPr id="16" name="Smiley Face 15"/>
              <p:cNvSpPr/>
              <p:nvPr/>
            </p:nvSpPr>
            <p:spPr>
              <a:xfrm>
                <a:off x="6219368" y="2345170"/>
                <a:ext cx="462153" cy="500594"/>
              </a:xfrm>
              <a:prstGeom prst="smileyFace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Smiley Face 17"/>
              <p:cNvSpPr/>
              <p:nvPr/>
            </p:nvSpPr>
            <p:spPr>
              <a:xfrm>
                <a:off x="6371768" y="2497570"/>
                <a:ext cx="462153" cy="500594"/>
              </a:xfrm>
              <a:prstGeom prst="smileyFac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Smiley Face 22"/>
              <p:cNvSpPr/>
              <p:nvPr/>
            </p:nvSpPr>
            <p:spPr>
              <a:xfrm>
                <a:off x="6524168" y="2649970"/>
                <a:ext cx="462153" cy="500594"/>
              </a:xfrm>
              <a:prstGeom prst="smileyFace">
                <a:avLst/>
              </a:prstGeom>
              <a:solidFill>
                <a:srgbClr val="008000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24" name="Smiley Face 23"/>
              <p:cNvSpPr/>
              <p:nvPr/>
            </p:nvSpPr>
            <p:spPr>
              <a:xfrm>
                <a:off x="6676568" y="2802370"/>
                <a:ext cx="462153" cy="500594"/>
              </a:xfrm>
              <a:prstGeom prst="smileyFace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696957" y="1615639"/>
              <a:ext cx="22555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dirty="0">
                  <a:latin typeface="+mn-lt"/>
                </a:rPr>
                <a:t>Markets</a:t>
              </a:r>
            </a:p>
            <a:p>
              <a:pPr algn="ctr"/>
              <a:r>
                <a:rPr lang="en-US" sz="1900" dirty="0">
                  <a:latin typeface="+mn-lt"/>
                </a:rPr>
                <a:t>Students with </a:t>
              </a:r>
              <a:r>
                <a:rPr lang="en-US" sz="1900" i="1" dirty="0">
                  <a:latin typeface="+mn-lt"/>
                </a:rPr>
                <a:t>Many </a:t>
              </a:r>
              <a:r>
                <a:rPr lang="en-US" sz="1900" dirty="0">
                  <a:latin typeface="+mn-lt"/>
                </a:rPr>
                <a:t>Choices </a:t>
              </a:r>
            </a:p>
          </p:txBody>
        </p:sp>
      </p:grpSp>
      <p:sp>
        <p:nvSpPr>
          <p:cNvPr id="44" name="Heart 43"/>
          <p:cNvSpPr/>
          <p:nvPr/>
        </p:nvSpPr>
        <p:spPr>
          <a:xfrm>
            <a:off x="7647740" y="3331707"/>
            <a:ext cx="437013" cy="546183"/>
          </a:xfrm>
          <a:prstGeom prst="hear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989" y="6349369"/>
            <a:ext cx="940267" cy="3270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38355" y="1542957"/>
            <a:ext cx="6882966" cy="4492349"/>
          </a:xfrm>
          <a:prstGeom prst="roundRect">
            <a:avLst/>
          </a:prstGeom>
          <a:ln w="762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6714" y="1106011"/>
            <a:ext cx="1181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Bundles</a:t>
            </a:r>
          </a:p>
        </p:txBody>
      </p:sp>
    </p:spTree>
    <p:extLst>
      <p:ext uri="{BB962C8B-B14F-4D97-AF65-F5344CB8AC3E}">
        <p14:creationId xmlns:p14="http://schemas.microsoft.com/office/powerpoint/2010/main" val="392392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Is </a:t>
            </a:r>
            <a:r>
              <a:rPr lang="en-US" i="1" dirty="0" smtClean="0">
                <a:latin typeface="+mn-lt"/>
              </a:rPr>
              <a:t>This</a:t>
            </a:r>
            <a:r>
              <a:rPr lang="en-US" dirty="0" smtClean="0">
                <a:latin typeface="+mn-lt"/>
              </a:rPr>
              <a:t> Time Different?</a:t>
            </a:r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4777" y="682730"/>
            <a:ext cx="2869329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dirty="0">
                <a:latin typeface="+mn-lt"/>
                <a:cs typeface="Caecilia LT Std Bold"/>
              </a:rPr>
              <a:t>Online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0598" y="4246566"/>
            <a:ext cx="71096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u="sng" dirty="0" smtClean="0">
                <a:latin typeface="+mn-lt"/>
              </a:rPr>
              <a:t>Substitutes</a:t>
            </a:r>
            <a:r>
              <a:rPr lang="en-US" sz="3200" dirty="0" smtClean="0">
                <a:latin typeface="+mn-lt"/>
              </a:rPr>
              <a:t> for colleges/universities?</a:t>
            </a:r>
          </a:p>
          <a:p>
            <a:pPr marL="342900" indent="-342900">
              <a:buFont typeface="Arial"/>
              <a:buChar char="•"/>
            </a:pPr>
            <a:r>
              <a:rPr lang="en-US" sz="3200" u="sng" dirty="0" smtClean="0">
                <a:latin typeface="+mn-lt"/>
              </a:rPr>
              <a:t>Complements</a:t>
            </a:r>
            <a:r>
              <a:rPr lang="en-US" sz="3200" dirty="0" smtClean="0">
                <a:latin typeface="+mn-lt"/>
              </a:rPr>
              <a:t> for colleges/universities?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5480" y="3872381"/>
            <a:ext cx="20828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4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Brace 13"/>
          <p:cNvSpPr/>
          <p:nvPr/>
        </p:nvSpPr>
        <p:spPr>
          <a:xfrm>
            <a:off x="9723555" y="2157420"/>
            <a:ext cx="628208" cy="2553401"/>
          </a:xfrm>
          <a:prstGeom prst="rightBrace">
            <a:avLst>
              <a:gd name="adj1" fmla="val 8333"/>
              <a:gd name="adj2" fmla="val 39305"/>
            </a:avLst>
          </a:prstGeom>
          <a:ln w="28575" cmpd="sng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Four Revenue Models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8975" y="2266655"/>
            <a:ext cx="7722621" cy="2470416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marL="609570" indent="-60957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+mn-lt"/>
                <a:cs typeface="Calibri"/>
              </a:rPr>
              <a:t>Residential Education (flipped classroom)</a:t>
            </a:r>
          </a:p>
          <a:p>
            <a:pPr marL="609570" indent="-60957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+mn-lt"/>
                <a:cs typeface="Calibri"/>
              </a:rPr>
              <a:t>Online Courses / Degrees</a:t>
            </a:r>
          </a:p>
          <a:p>
            <a:pPr marL="609570" indent="-60957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+mn-lt"/>
                <a:cs typeface="Calibri"/>
              </a:rPr>
              <a:t>Massive Online Courses (MOCs)</a:t>
            </a:r>
          </a:p>
          <a:p>
            <a:pPr marL="609570" indent="-60957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+mn-lt"/>
                <a:cs typeface="Calibri"/>
              </a:rPr>
              <a:t>Massive Open Online Courses (MOOCs)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64042" y="2457822"/>
            <a:ext cx="807395" cy="2212037"/>
            <a:chOff x="254825" y="1884330"/>
            <a:chExt cx="605546" cy="165902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829643" y="1884330"/>
              <a:ext cx="30728" cy="16590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54825" y="3195164"/>
              <a:ext cx="502711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+mn-lt"/>
                  <a:cs typeface="Calibri"/>
                </a:rPr>
                <a:t>Free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9932" y="2774883"/>
              <a:ext cx="240869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+mn-lt"/>
                  <a:cs typeface="Calibri"/>
                </a:rPr>
                <a:t>$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4516" y="2354601"/>
              <a:ext cx="343239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+mn-lt"/>
                  <a:cs typeface="Calibri"/>
                </a:rPr>
                <a:t>$$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6277" y="1934319"/>
              <a:ext cx="445609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+mn-lt"/>
                  <a:cs typeface="Calibri"/>
                </a:rPr>
                <a:t>$$$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04473" y="5571062"/>
            <a:ext cx="6746793" cy="615549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r>
              <a:rPr lang="en-US" sz="3200" dirty="0">
                <a:latin typeface="+mn-lt"/>
                <a:cs typeface="Calibri"/>
              </a:rPr>
              <a:t>Which are complements?  Substitutes?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709899" y="2171076"/>
            <a:ext cx="1971187" cy="1938945"/>
            <a:chOff x="9709899" y="2171076"/>
            <a:chExt cx="1971187" cy="1938945"/>
          </a:xfrm>
        </p:grpSpPr>
        <p:sp>
          <p:nvSpPr>
            <p:cNvPr id="5" name="Right Brace 4"/>
            <p:cNvSpPr/>
            <p:nvPr/>
          </p:nvSpPr>
          <p:spPr>
            <a:xfrm>
              <a:off x="9709899" y="2171076"/>
              <a:ext cx="655520" cy="1938945"/>
            </a:xfrm>
            <a:prstGeom prst="rightBrace">
              <a:avLst/>
            </a:prstGeom>
            <a:ln w="76200" cmpd="sng">
              <a:solidFill>
                <a:srgbClr val="C8093E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5" descr="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2003" y="2551872"/>
              <a:ext cx="979083" cy="1116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23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build="p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r>
              <a:rPr lang="en-US" i="1" dirty="0" smtClean="0"/>
              <a:t>What</a:t>
            </a:r>
            <a:r>
              <a:rPr lang="en-US" dirty="0" smtClean="0"/>
              <a:t>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4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2995560" y="2043429"/>
            <a:ext cx="6687024" cy="286232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860382" indent="-860382">
              <a:buFont typeface="+mj-lt"/>
              <a:buAutoNum type="arabicPeriod"/>
            </a:pPr>
            <a:r>
              <a:rPr lang="en-US" sz="6000" dirty="0" smtClean="0">
                <a:latin typeface="+mn-lt"/>
              </a:rPr>
              <a:t>Independence</a:t>
            </a:r>
            <a:endParaRPr lang="en-US" sz="6000" dirty="0">
              <a:latin typeface="+mn-lt"/>
            </a:endParaRPr>
          </a:p>
          <a:p>
            <a:pPr marL="860382" indent="-860382">
              <a:buFont typeface="+mj-lt"/>
              <a:buAutoNum type="arabicPeriod"/>
            </a:pPr>
            <a:r>
              <a:rPr lang="en-US" sz="6000" dirty="0">
                <a:latin typeface="+mn-lt"/>
              </a:rPr>
              <a:t>Dependence</a:t>
            </a:r>
          </a:p>
          <a:p>
            <a:pPr marL="860382" indent="-860382">
              <a:buFont typeface="+mj-lt"/>
              <a:buAutoNum type="arabicPeriod"/>
            </a:pPr>
            <a:r>
              <a:rPr lang="en-US" sz="6000" dirty="0">
                <a:latin typeface="+mn-lt"/>
              </a:rPr>
              <a:t>Interdependence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388" y="723691"/>
            <a:ext cx="9649188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dirty="0" smtClean="0">
                <a:latin typeface="+mn-lt"/>
              </a:rPr>
              <a:t>3 Generic </a:t>
            </a:r>
            <a:r>
              <a:rPr lang="en-US" sz="3200" dirty="0">
                <a:latin typeface="+mn-lt"/>
              </a:rPr>
              <a:t>Campus Strategies for Curve </a:t>
            </a:r>
            <a:r>
              <a:rPr lang="en-US" sz="3200" i="1" dirty="0" smtClean="0">
                <a:latin typeface="+mn-lt"/>
              </a:rPr>
              <a:t>Coping </a:t>
            </a:r>
            <a:r>
              <a:rPr lang="en-US" sz="3200" dirty="0" smtClean="0">
                <a:latin typeface="+mn-lt"/>
              </a:rPr>
              <a:t>…</a:t>
            </a:r>
            <a:r>
              <a:rPr lang="en-US" sz="3200" i="1" dirty="0">
                <a:latin typeface="+mn-lt"/>
              </a:rPr>
              <a:t>Shaping</a:t>
            </a:r>
            <a:r>
              <a:rPr lang="en-US" sz="3200" dirty="0">
                <a:latin typeface="+mn-lt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3997" y="131031"/>
            <a:ext cx="20828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0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</a:t>
            </a:r>
            <a:r>
              <a:rPr lang="en-US" u="sng" dirty="0" smtClean="0"/>
              <a:t>Independence</a:t>
            </a:r>
            <a:r>
              <a:rPr lang="en-US" dirty="0" smtClean="0"/>
              <a:t> as a Strategy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2215" y="4077199"/>
            <a:ext cx="20828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6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land_Envy_4b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3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</a:t>
            </a:r>
            <a:r>
              <a:rPr lang="en-US" u="sng" dirty="0" smtClean="0"/>
              <a:t>Dependence</a:t>
            </a:r>
            <a:r>
              <a:rPr lang="en-US" dirty="0" smtClean="0"/>
              <a:t> as a Strategy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6599" y="4309319"/>
            <a:ext cx="2082800" cy="173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19153" y="5994350"/>
            <a:ext cx="1799170" cy="52321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2800" i="1" dirty="0">
                <a:latin typeface="+mn-lt"/>
              </a:rPr>
              <a:t>Lessons…?</a:t>
            </a:r>
          </a:p>
        </p:txBody>
      </p:sp>
    </p:spTree>
    <p:extLst>
      <p:ext uri="{BB962C8B-B14F-4D97-AF65-F5344CB8AC3E}">
        <p14:creationId xmlns:p14="http://schemas.microsoft.com/office/powerpoint/2010/main" val="74839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</a:t>
            </a:r>
            <a:r>
              <a:rPr lang="en-US" u="sng" dirty="0" smtClean="0"/>
              <a:t>Interdependence</a:t>
            </a:r>
            <a:r>
              <a:rPr lang="en-US" dirty="0" smtClean="0"/>
              <a:t> as Strategy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491" y="4131818"/>
            <a:ext cx="2082800" cy="173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19153" y="5994350"/>
            <a:ext cx="1799170" cy="52321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2800" i="1" dirty="0">
                <a:latin typeface="+mn-lt"/>
              </a:rPr>
              <a:t>Lessons…?</a:t>
            </a:r>
          </a:p>
        </p:txBody>
      </p:sp>
    </p:spTree>
    <p:extLst>
      <p:ext uri="{BB962C8B-B14F-4D97-AF65-F5344CB8AC3E}">
        <p14:creationId xmlns:p14="http://schemas.microsoft.com/office/powerpoint/2010/main" val="377193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Personal</a:t>
            </a:r>
            <a:r>
              <a:rPr lang="en-US" dirty="0" smtClean="0"/>
              <a:t> Insights from </a:t>
            </a:r>
            <a:br>
              <a:rPr lang="en-US" dirty="0" smtClean="0"/>
            </a:br>
            <a:r>
              <a:rPr lang="en-US" dirty="0" smtClean="0"/>
              <a:t>Three Strategies</a:t>
            </a:r>
            <a:endParaRPr lang="en-US" dirty="0"/>
          </a:p>
        </p:txBody>
      </p:sp>
      <p:pic>
        <p:nvPicPr>
          <p:cNvPr id="3" name="Picture 5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5" y="12125"/>
            <a:ext cx="979083" cy="111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2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zing-Su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There is Nothing New Under the Sun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91575" y="6343920"/>
            <a:ext cx="4397335" cy="32316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sz="1500" dirty="0">
                <a:solidFill>
                  <a:srgbClr val="800000"/>
                </a:solidFill>
              </a:rPr>
              <a:t>http://</a:t>
            </a:r>
            <a:r>
              <a:rPr lang="en-US" sz="1500" dirty="0" err="1">
                <a:solidFill>
                  <a:srgbClr val="800000"/>
                </a:solidFill>
              </a:rPr>
              <a:t>www.bubblews.com</a:t>
            </a:r>
            <a:r>
              <a:rPr lang="en-US" sz="1500" dirty="0">
                <a:solidFill>
                  <a:srgbClr val="800000"/>
                </a:solidFill>
              </a:rPr>
              <a:t>/news/302536-sun-facts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479" y="365311"/>
            <a:ext cx="5296980" cy="58477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b="1" i="1" dirty="0">
                <a:solidFill>
                  <a:srgbClr val="000000"/>
                </a:solidFill>
                <a:latin typeface="+mn-lt"/>
              </a:rPr>
              <a:t>For Information Technology…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847619" y="551482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 smtClean="0"/>
              <a:t>Ecclesiastes </a:t>
            </a:r>
            <a:r>
              <a:rPr lang="en-US" dirty="0"/>
              <a:t>1:</a:t>
            </a:r>
            <a:r>
              <a:rPr lang="en-US" dirty="0" smtClean="0"/>
              <a:t>9  What </a:t>
            </a:r>
            <a:r>
              <a:rPr lang="en-US" dirty="0"/>
              <a:t>has been will be again,</a:t>
            </a:r>
          </a:p>
          <a:p>
            <a:pPr algn="r"/>
            <a:r>
              <a:rPr lang="en-US" dirty="0"/>
              <a:t>    what has been done will be done again;</a:t>
            </a:r>
          </a:p>
          <a:p>
            <a:pPr algn="r"/>
            <a:r>
              <a:rPr lang="en-US" dirty="0"/>
              <a:t>    there is nothing new under the sun.</a:t>
            </a:r>
          </a:p>
        </p:txBody>
      </p:sp>
    </p:spTree>
    <p:extLst>
      <p:ext uri="{BB962C8B-B14F-4D97-AF65-F5344CB8AC3E}">
        <p14:creationId xmlns:p14="http://schemas.microsoft.com/office/powerpoint/2010/main" val="300263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5"/>
            <a:ext cx="12192000" cy="674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Involving Others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62159" y="4055403"/>
            <a:ext cx="8420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+mn-lt"/>
              </a:rPr>
              <a:t>A Tale of Dependence and Interdependence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357" y="477909"/>
            <a:ext cx="2476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(</a:t>
            </a:r>
            <a:r>
              <a:rPr lang="en-US" sz="2400" dirty="0">
                <a:latin typeface="+mn-lt"/>
              </a:rPr>
              <a:t>P</a:t>
            </a:r>
            <a:r>
              <a:rPr lang="en-US" sz="2400" dirty="0" smtClean="0">
                <a:latin typeface="+mn-lt"/>
              </a:rPr>
              <a:t>ersonal </a:t>
            </a:r>
            <a:r>
              <a:rPr lang="en-US" sz="2400" dirty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nsights)</a:t>
            </a:r>
          </a:p>
        </p:txBody>
      </p:sp>
    </p:spTree>
    <p:extLst>
      <p:ext uri="{BB962C8B-B14F-4D97-AF65-F5344CB8AC3E}">
        <p14:creationId xmlns:p14="http://schemas.microsoft.com/office/powerpoint/2010/main" val="356798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0"/>
          <a:stretch/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65555" r="54375" b="5556"/>
          <a:stretch/>
        </p:blipFill>
        <p:spPr>
          <a:xfrm>
            <a:off x="7543802" y="4267200"/>
            <a:ext cx="187569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25"/>
          <a:stretch/>
        </p:blipFill>
        <p:spPr>
          <a:xfrm>
            <a:off x="0" y="0"/>
            <a:ext cx="44958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r="40625"/>
          <a:stretch/>
        </p:blipFill>
        <p:spPr>
          <a:xfrm>
            <a:off x="4419600" y="0"/>
            <a:ext cx="2819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Aspiration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0"/>
          <a:stretch/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3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r="58750"/>
          <a:stretch/>
        </p:blipFill>
        <p:spPr>
          <a:xfrm>
            <a:off x="3" y="2286000"/>
            <a:ext cx="5293895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Conflict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0"/>
          <a:stretch/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7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03" y="1476292"/>
            <a:ext cx="2582192" cy="22621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9792" y="1625025"/>
            <a:ext cx="2069280" cy="58477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i="1" dirty="0">
                <a:latin typeface="+mj-lt"/>
              </a:rPr>
              <a:t>Ownership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0"/>
          <a:stretch/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8" r="63750"/>
          <a:stretch/>
        </p:blipFill>
        <p:spPr>
          <a:xfrm>
            <a:off x="0" y="2590800"/>
            <a:ext cx="4419600" cy="4267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03" y="1476292"/>
            <a:ext cx="2582192" cy="22621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9792" y="1625025"/>
            <a:ext cx="2069280" cy="58477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i="1" dirty="0">
                <a:latin typeface="+mj-lt"/>
              </a:rPr>
              <a:t>Ownership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0"/>
          <a:stretch/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9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25" b="3333"/>
          <a:stretch/>
        </p:blipFill>
        <p:spPr>
          <a:xfrm>
            <a:off x="533400" y="152400"/>
            <a:ext cx="4800600" cy="66294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8077200" cy="1362075"/>
          </a:xfrm>
        </p:spPr>
        <p:txBody>
          <a:bodyPr/>
          <a:lstStyle/>
          <a:p>
            <a:r>
              <a:rPr lang="en-US" dirty="0" smtClean="0"/>
              <a:t>Influence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0"/>
          <a:stretch/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8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Achieve!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35793" y="1548825"/>
            <a:ext cx="1648291" cy="58477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i="1" dirty="0">
                <a:latin typeface="+mj-lt"/>
              </a:rPr>
              <a:t>Repeat?</a:t>
            </a:r>
          </a:p>
        </p:txBody>
      </p:sp>
    </p:spTree>
    <p:extLst>
      <p:ext uri="{BB962C8B-B14F-4D97-AF65-F5344CB8AC3E}">
        <p14:creationId xmlns:p14="http://schemas.microsoft.com/office/powerpoint/2010/main" val="338821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1219202"/>
            <a:ext cx="11353800" cy="1470025"/>
          </a:xfrm>
        </p:spPr>
        <p:txBody>
          <a:bodyPr/>
          <a:lstStyle/>
          <a:p>
            <a:r>
              <a:rPr lang="en-US" sz="5500" i="1" u="sng" dirty="0">
                <a:solidFill>
                  <a:srgbClr val="FFC000"/>
                </a:solidFill>
              </a:rPr>
              <a:t>Market</a:t>
            </a:r>
            <a:r>
              <a:rPr lang="en-US" sz="5500" i="1" dirty="0">
                <a:solidFill>
                  <a:srgbClr val="FFC000"/>
                </a:solidFill>
              </a:rPr>
              <a:t>place</a:t>
            </a:r>
            <a:r>
              <a:rPr lang="en-US" sz="5500" dirty="0">
                <a:solidFill>
                  <a:srgbClr val="FFC000"/>
                </a:solidFill>
              </a:rPr>
              <a:t> </a:t>
            </a:r>
            <a:r>
              <a:rPr lang="en-US" dirty="0"/>
              <a:t>of </a:t>
            </a:r>
            <a:r>
              <a:rPr lang="en-US" dirty="0" smtClean="0"/>
              <a:t>ideas </a:t>
            </a:r>
            <a:r>
              <a:rPr lang="en-US" dirty="0"/>
              <a:t>for </a:t>
            </a:r>
            <a:r>
              <a:rPr lang="en-US" dirty="0" smtClean="0"/>
              <a:t>Intentionally Interdependent Communities</a:t>
            </a:r>
            <a:r>
              <a:rPr lang="en-US" dirty="0"/>
              <a:t>, </a:t>
            </a:r>
            <a:r>
              <a:rPr lang="en-US" dirty="0" smtClean="0"/>
              <a:t>but they </a:t>
            </a:r>
            <a:br>
              <a:rPr lang="en-US" dirty="0" smtClean="0"/>
            </a:br>
            <a:r>
              <a:rPr lang="en-US" dirty="0" smtClean="0"/>
              <a:t>need a strong </a:t>
            </a:r>
            <a:r>
              <a:rPr lang="en-US" sz="5500" i="1" dirty="0">
                <a:solidFill>
                  <a:srgbClr val="FFC000"/>
                </a:solidFill>
              </a:rPr>
              <a:t>Archit</a:t>
            </a:r>
            <a:r>
              <a:rPr lang="en-US" sz="5500" i="1" u="sng" dirty="0">
                <a:solidFill>
                  <a:srgbClr val="FFC000"/>
                </a:solidFill>
              </a:rPr>
              <a:t>ecture</a:t>
            </a:r>
            <a:r>
              <a:rPr lang="en-US" sz="5500" dirty="0">
                <a:solidFill>
                  <a:srgbClr val="FFC000"/>
                </a:solidFill>
              </a:rPr>
              <a:t> </a:t>
            </a:r>
            <a:r>
              <a:rPr lang="en-US" dirty="0" smtClean="0"/>
              <a:t>to help </a:t>
            </a:r>
            <a:br>
              <a:rPr lang="en-US" dirty="0" smtClean="0"/>
            </a:br>
            <a:r>
              <a:rPr lang="en-US" dirty="0" smtClean="0"/>
              <a:t>resolve inevitable </a:t>
            </a:r>
            <a:r>
              <a:rPr lang="en-US" sz="5500" dirty="0">
                <a:solidFill>
                  <a:srgbClr val="C00000"/>
                </a:solidFill>
              </a:rPr>
              <a:t>Conflicts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5085161"/>
            <a:ext cx="8763000" cy="923331"/>
          </a:xfrm>
          <a:prstGeom prst="rect">
            <a:avLst/>
          </a:prstGeom>
        </p:spPr>
        <p:txBody>
          <a:bodyPr lIns="91436" tIns="45718" rIns="91436" bIns="45718"/>
          <a:lstStyle>
            <a:lvl1pPr algn="ctr">
              <a:spcBef>
                <a:spcPct val="0"/>
              </a:spcBef>
              <a:buNone/>
              <a:defRPr sz="5400" b="1" i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Marketecture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of Community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7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 are Interesting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2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Marketecture</a:t>
            </a:r>
            <a:r>
              <a:rPr lang="en-US" dirty="0" smtClean="0"/>
              <a:t> Matrix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38447" y="3462882"/>
            <a:ext cx="2386613" cy="192915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b"/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Each University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Solo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Contracts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390220" y="3462882"/>
            <a:ext cx="2386613" cy="19291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b"/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Open Source Software</a:t>
            </a:r>
          </a:p>
          <a:p>
            <a:pPr algn="r"/>
            <a:endParaRPr lang="en-US" sz="2000" b="1" dirty="0">
              <a:solidFill>
                <a:srgbClr val="FFFFFF"/>
              </a:solidFill>
            </a:endParaRPr>
          </a:p>
          <a:p>
            <a:pPr algn="r"/>
            <a:r>
              <a:rPr lang="en-US" sz="2000" b="1" dirty="0">
                <a:solidFill>
                  <a:srgbClr val="FFFFFF"/>
                </a:solidFill>
              </a:rPr>
              <a:t>Cooperative</a:t>
            </a:r>
          </a:p>
          <a:p>
            <a:pPr algn="r"/>
            <a:r>
              <a:rPr lang="en-US" sz="2000" b="1" dirty="0">
                <a:solidFill>
                  <a:srgbClr val="FFFFFF"/>
                </a:solidFill>
              </a:rPr>
              <a:t>Communities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38448" y="1378583"/>
            <a:ext cx="2386613" cy="192915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t"/>
          <a:lstStyle/>
          <a:p>
            <a:r>
              <a:rPr lang="en-US" sz="2000" b="1" dirty="0">
                <a:solidFill>
                  <a:srgbClr val="FFFFFF"/>
                </a:solidFill>
              </a:rPr>
              <a:t>Buying </a:t>
            </a:r>
          </a:p>
          <a:p>
            <a:r>
              <a:rPr lang="en-US" sz="2000" b="1" dirty="0">
                <a:solidFill>
                  <a:srgbClr val="FFFFFF"/>
                </a:solidFill>
              </a:rPr>
              <a:t>Clubs</a:t>
            </a:r>
          </a:p>
          <a:p>
            <a:endParaRPr lang="en-US" sz="2000" b="1" dirty="0">
              <a:solidFill>
                <a:srgbClr val="FFFFFF"/>
              </a:solidFill>
            </a:endParaRPr>
          </a:p>
          <a:p>
            <a:pPr algn="ctr"/>
            <a:r>
              <a:rPr lang="en-US" sz="1600" b="1" i="1" dirty="0" smtClean="0">
                <a:solidFill>
                  <a:srgbClr val="FFFFFF"/>
                </a:solidFill>
              </a:rPr>
              <a:t> Internet2 Net+</a:t>
            </a:r>
            <a:endParaRPr lang="en-US" sz="1600" b="1" i="1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90220" y="1371603"/>
            <a:ext cx="2386613" cy="1929151"/>
          </a:xfrm>
          <a:prstGeom prst="rect">
            <a:avLst/>
          </a:prstGeom>
          <a:solidFill>
            <a:srgbClr val="A4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t"/>
          <a:lstStyle/>
          <a:p>
            <a:pPr algn="r"/>
            <a:r>
              <a:rPr lang="en-US" sz="2000" b="1" dirty="0">
                <a:solidFill>
                  <a:srgbClr val="FFFFFF"/>
                </a:solidFill>
              </a:rPr>
              <a:t>Collaborative</a:t>
            </a:r>
          </a:p>
          <a:p>
            <a:pPr algn="r"/>
            <a:r>
              <a:rPr lang="en-US" sz="2000" b="1" dirty="0">
                <a:solidFill>
                  <a:srgbClr val="FFFFFF"/>
                </a:solidFill>
              </a:rPr>
              <a:t>Communities</a:t>
            </a:r>
          </a:p>
          <a:p>
            <a:pPr algn="r"/>
            <a:endParaRPr lang="en-US" sz="2000" b="1" dirty="0">
              <a:solidFill>
                <a:srgbClr val="FFFFFF"/>
              </a:solidFill>
            </a:endParaRPr>
          </a:p>
          <a:p>
            <a:pPr algn="ctr"/>
            <a:r>
              <a:rPr lang="en-US" sz="1600" b="1" i="1" dirty="0" err="1">
                <a:solidFill>
                  <a:srgbClr val="FFFFFF"/>
                </a:solidFill>
              </a:rPr>
              <a:t>HathiTrust</a:t>
            </a:r>
            <a:r>
              <a:rPr lang="en-US" sz="1600" b="1" i="1" dirty="0">
                <a:solidFill>
                  <a:srgbClr val="FFFFFF"/>
                </a:solidFill>
              </a:rPr>
              <a:t> or Kuali</a:t>
            </a:r>
            <a:endParaRPr lang="en-US" sz="1500" b="1" i="1" dirty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49577" y="1386655"/>
            <a:ext cx="950308" cy="3985357"/>
            <a:chOff x="805552" y="1267277"/>
            <a:chExt cx="950307" cy="3985355"/>
          </a:xfrm>
        </p:grpSpPr>
        <p:sp>
          <p:nvSpPr>
            <p:cNvPr id="9" name="TextBox 8"/>
            <p:cNvSpPr txBox="1"/>
            <p:nvPr/>
          </p:nvSpPr>
          <p:spPr>
            <a:xfrm rot="16200000">
              <a:off x="186728" y="2990878"/>
              <a:ext cx="1760868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 b="1"/>
              </a:lvl1pPr>
            </a:lstStyle>
            <a:p>
              <a:r>
                <a:rPr lang="en-US" dirty="0"/>
                <a:t>Influence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148059" y="4547053"/>
              <a:ext cx="792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Lower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082821" y="1517032"/>
              <a:ext cx="8380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Higher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1732856" y="1272246"/>
              <a:ext cx="23003" cy="3980386"/>
            </a:xfrm>
            <a:prstGeom prst="straightConnector1">
              <a:avLst/>
            </a:prstGeom>
            <a:ln w="38100" cmpd="sng"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740941" y="5545546"/>
            <a:ext cx="5273219" cy="1040652"/>
            <a:chOff x="1796917" y="5426168"/>
            <a:chExt cx="5273218" cy="1040652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796917" y="5426168"/>
              <a:ext cx="5076950" cy="0"/>
            </a:xfrm>
            <a:prstGeom prst="straightConnector1">
              <a:avLst/>
            </a:prstGeom>
            <a:ln w="38100" cmpd="sng"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566451" y="5943600"/>
              <a:ext cx="18004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Authority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94421" y="5479107"/>
              <a:ext cx="792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Lower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32072" y="5447723"/>
              <a:ext cx="8380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Higher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50521" y="5535421"/>
            <a:ext cx="1644223" cy="655890"/>
            <a:chOff x="2306498" y="5416045"/>
            <a:chExt cx="1644222" cy="655888"/>
          </a:xfrm>
        </p:grpSpPr>
        <p:sp>
          <p:nvSpPr>
            <p:cNvPr id="27" name="TextBox 26"/>
            <p:cNvSpPr txBox="1"/>
            <p:nvPr/>
          </p:nvSpPr>
          <p:spPr>
            <a:xfrm>
              <a:off x="2306498" y="5671824"/>
              <a:ext cx="164422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rgbClr val="FFC000"/>
                  </a:solidFill>
                </a:rPr>
                <a:t>Marketplace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89779" y="5416045"/>
              <a:ext cx="803303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i="1" dirty="0" smtClean="0">
                  <a:solidFill>
                    <a:srgbClr val="FFC000"/>
                  </a:solidFill>
                </a:rPr>
                <a:t>(Use)</a:t>
              </a:r>
              <a:endParaRPr lang="en-US" sz="3200" i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19400" y="5532874"/>
            <a:ext cx="1544161" cy="653979"/>
            <a:chOff x="4875373" y="5413490"/>
            <a:chExt cx="1544158" cy="653979"/>
          </a:xfrm>
        </p:grpSpPr>
        <p:sp>
          <p:nvSpPr>
            <p:cNvPr id="29" name="TextBox 28"/>
            <p:cNvSpPr txBox="1"/>
            <p:nvPr/>
          </p:nvSpPr>
          <p:spPr>
            <a:xfrm>
              <a:off x="4875373" y="5667359"/>
              <a:ext cx="1544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rgbClr val="FFC000"/>
                  </a:solidFill>
                </a:rPr>
                <a:t>Community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96832" y="5413490"/>
              <a:ext cx="8674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rgbClr val="FFC000"/>
                  </a:solidFill>
                </a:rPr>
                <a:t>(Own)</a:t>
              </a:r>
              <a:endParaRPr lang="en-US" sz="3200" i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63503" y="6532467"/>
            <a:ext cx="4905236" cy="32316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Wheeler &amp; Hilton, </a:t>
            </a:r>
            <a:r>
              <a:rPr lang="en-US" sz="15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EDUCAUSE Review</a:t>
            </a:r>
            <a:r>
              <a:rPr lang="en-US" sz="15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Nov/Dec 2012.</a:t>
            </a:r>
            <a:endParaRPr lang="en-US" sz="1500" i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7326" y="895291"/>
            <a:ext cx="4434676" cy="40011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2000" dirty="0">
                <a:latin typeface="+mn-lt"/>
              </a:rPr>
              <a:t>(Examples from University Communities)</a:t>
            </a:r>
          </a:p>
        </p:txBody>
      </p:sp>
    </p:spTree>
    <p:extLst>
      <p:ext uri="{BB962C8B-B14F-4D97-AF65-F5344CB8AC3E}">
        <p14:creationId xmlns:p14="http://schemas.microsoft.com/office/powerpoint/2010/main" val="25329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38447" y="3462882"/>
            <a:ext cx="2386613" cy="192915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Contracts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390220" y="3462882"/>
            <a:ext cx="2386613" cy="19291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Cooperative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3838448" y="1378583"/>
            <a:ext cx="2386613" cy="192915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800" b="1" dirty="0">
              <a:solidFill>
                <a:srgbClr val="FFFFFF"/>
              </a:solidFill>
            </a:endParaRPr>
          </a:p>
          <a:p>
            <a:pPr algn="ctr"/>
            <a:r>
              <a:rPr lang="en-US" sz="2800" b="1" dirty="0">
                <a:solidFill>
                  <a:srgbClr val="FFFFFF"/>
                </a:solidFill>
              </a:rPr>
              <a:t>Clubs</a:t>
            </a:r>
          </a:p>
          <a:p>
            <a:pPr algn="ctr"/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90220" y="1371603"/>
            <a:ext cx="2386613" cy="1929151"/>
          </a:xfrm>
          <a:prstGeom prst="rect">
            <a:avLst/>
          </a:prstGeom>
          <a:solidFill>
            <a:srgbClr val="A4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800" b="1" dirty="0">
              <a:solidFill>
                <a:srgbClr val="FFFFFF"/>
              </a:solidFill>
            </a:endParaRPr>
          </a:p>
          <a:p>
            <a:pPr algn="ctr"/>
            <a:r>
              <a:rPr lang="en-US" sz="2800" b="1" dirty="0">
                <a:solidFill>
                  <a:srgbClr val="FFFFFF"/>
                </a:solidFill>
              </a:rPr>
              <a:t>Collaborative</a:t>
            </a:r>
          </a:p>
          <a:p>
            <a:pPr algn="ctr"/>
            <a:endParaRPr lang="en-US" sz="2800" b="1" dirty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54374" y="1391621"/>
            <a:ext cx="645509" cy="3980387"/>
            <a:chOff x="1110350" y="1272246"/>
            <a:chExt cx="645509" cy="3980386"/>
          </a:xfrm>
        </p:grpSpPr>
        <p:sp>
          <p:nvSpPr>
            <p:cNvPr id="9" name="TextBox 8"/>
            <p:cNvSpPr txBox="1"/>
            <p:nvPr/>
          </p:nvSpPr>
          <p:spPr>
            <a:xfrm rot="16200000">
              <a:off x="491525" y="2990877"/>
              <a:ext cx="17608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 b="1"/>
              </a:lvl1pPr>
            </a:lstStyle>
            <a:p>
              <a:r>
                <a:rPr lang="en-US" dirty="0"/>
                <a:t>Influence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1732856" y="1272246"/>
              <a:ext cx="23003" cy="3980386"/>
            </a:xfrm>
            <a:prstGeom prst="straightConnector1">
              <a:avLst/>
            </a:prstGeom>
            <a:ln w="38100" cmpd="sng"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740942" y="5496586"/>
            <a:ext cx="5076951" cy="523220"/>
            <a:chOff x="1796917" y="5377205"/>
            <a:chExt cx="5076950" cy="52322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796917" y="5426168"/>
              <a:ext cx="5076950" cy="0"/>
            </a:xfrm>
            <a:prstGeom prst="straightConnector1">
              <a:avLst/>
            </a:prstGeom>
            <a:ln w="38100" cmpd="sng"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566451" y="5377205"/>
              <a:ext cx="18004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Authority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63503" y="6532467"/>
            <a:ext cx="4905236" cy="32316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Wheeler &amp; Hilton, </a:t>
            </a:r>
            <a:r>
              <a:rPr lang="en-US" sz="15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EDUCAUSE Review</a:t>
            </a:r>
            <a:r>
              <a:rPr lang="en-US" sz="15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Nov/Dec 2012.</a:t>
            </a:r>
            <a:endParaRPr lang="en-US" sz="1500" i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8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Influence of Campus IT Leadership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33" y="140035"/>
            <a:ext cx="2133600" cy="257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0361" y="4014439"/>
            <a:ext cx="3153144" cy="52321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2800" dirty="0" smtClean="0">
                <a:latin typeface="+mn-lt"/>
              </a:rPr>
              <a:t>(I am VERY Worried)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134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65809"/>
            <a:ext cx="10972800" cy="1143000"/>
          </a:xfrm>
        </p:spPr>
        <p:txBody>
          <a:bodyPr/>
          <a:lstStyle/>
          <a:p>
            <a:r>
              <a:rPr lang="en-US" dirty="0" smtClean="0"/>
              <a:t>Review: Speeding Up on Curves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Curves</a:t>
            </a:r>
            <a:endParaRPr lang="en-US" dirty="0" smtClean="0"/>
          </a:p>
          <a:p>
            <a:r>
              <a:rPr lang="en-US" dirty="0" smtClean="0"/>
              <a:t>Price and Cost Pressure?</a:t>
            </a:r>
          </a:p>
          <a:p>
            <a:r>
              <a:rPr lang="en-US" dirty="0" smtClean="0"/>
              <a:t>Path to Digital Scale?</a:t>
            </a:r>
          </a:p>
          <a:p>
            <a:r>
              <a:rPr lang="en-US" dirty="0" smtClean="0"/>
              <a:t>Campus CIO Influence?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Generic Strategies</a:t>
            </a:r>
          </a:p>
          <a:p>
            <a:r>
              <a:rPr lang="en-US" dirty="0" smtClean="0"/>
              <a:t>Independence</a:t>
            </a:r>
          </a:p>
          <a:p>
            <a:r>
              <a:rPr lang="en-US" dirty="0" smtClean="0"/>
              <a:t>Dependence</a:t>
            </a:r>
          </a:p>
          <a:p>
            <a:r>
              <a:rPr lang="en-US" dirty="0" smtClean="0"/>
              <a:t>Interdependence*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5506" y="5734886"/>
            <a:ext cx="6784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*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Lessons in the</a:t>
            </a:r>
            <a:r>
              <a:rPr lang="en-US" sz="2800" i="1" dirty="0" smtClean="0">
                <a:latin typeface="+mn-lt"/>
              </a:rPr>
              <a:t> </a:t>
            </a:r>
            <a:r>
              <a:rPr lang="en-US" sz="2800" i="1" dirty="0" err="1" smtClean="0">
                <a:latin typeface="+mn-lt"/>
              </a:rPr>
              <a:t>Marketecture</a:t>
            </a:r>
            <a:r>
              <a:rPr lang="en-US" sz="2800" i="1" dirty="0" smtClean="0">
                <a:latin typeface="+mn-lt"/>
              </a:rPr>
              <a:t> of Community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6901" y="-68275"/>
            <a:ext cx="20828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5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 are Interesting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  </a:t>
            </a:r>
            <a:r>
              <a:rPr lang="en-US" dirty="0" err="1" smtClean="0"/>
              <a:t>Heros</a:t>
            </a:r>
            <a:r>
              <a:rPr lang="en-US" dirty="0" smtClean="0"/>
              <a:t> Who Think Differently?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218093" y="1580445"/>
            <a:ext cx="1665111" cy="2088444"/>
          </a:xfrm>
          <a:prstGeom prst="roundRect">
            <a:avLst/>
          </a:prstGeom>
          <a:ln w="762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dirty="0" smtClean="0"/>
              <a:t>?</a:t>
            </a:r>
            <a:endParaRPr lang="en-US" sz="6600" dirty="0"/>
          </a:p>
        </p:txBody>
      </p:sp>
      <p:sp>
        <p:nvSpPr>
          <p:cNvPr id="4" name="Rounded Rectangle 3"/>
          <p:cNvSpPr/>
          <p:nvPr/>
        </p:nvSpPr>
        <p:spPr>
          <a:xfrm>
            <a:off x="3905789" y="1580445"/>
            <a:ext cx="1665111" cy="2088444"/>
          </a:xfrm>
          <a:prstGeom prst="roundRect">
            <a:avLst/>
          </a:prstGeom>
          <a:ln w="762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dirty="0" smtClean="0"/>
              <a:t>?</a:t>
            </a:r>
            <a:endParaRPr lang="en-US" sz="6600" dirty="0"/>
          </a:p>
        </p:txBody>
      </p:sp>
      <p:sp>
        <p:nvSpPr>
          <p:cNvPr id="5" name="Rounded Rectangle 4"/>
          <p:cNvSpPr/>
          <p:nvPr/>
        </p:nvSpPr>
        <p:spPr>
          <a:xfrm>
            <a:off x="6593485" y="1580445"/>
            <a:ext cx="1665111" cy="2088444"/>
          </a:xfrm>
          <a:prstGeom prst="roundRect">
            <a:avLst/>
          </a:prstGeom>
          <a:ln w="762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dirty="0" smtClean="0"/>
              <a:t>?</a:t>
            </a:r>
            <a:endParaRPr lang="en-US" sz="6600" dirty="0"/>
          </a:p>
        </p:txBody>
      </p:sp>
      <p:sp>
        <p:nvSpPr>
          <p:cNvPr id="6" name="Rounded Rectangle 5"/>
          <p:cNvSpPr/>
          <p:nvPr/>
        </p:nvSpPr>
        <p:spPr>
          <a:xfrm>
            <a:off x="9281181" y="1580445"/>
            <a:ext cx="1665111" cy="2088444"/>
          </a:xfrm>
          <a:prstGeom prst="roundRect">
            <a:avLst/>
          </a:prstGeom>
          <a:ln w="762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dirty="0" smtClean="0"/>
              <a:t>?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1401541" y="3838222"/>
            <a:ext cx="1291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Thought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Differently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8967" y="3835400"/>
            <a:ext cx="1808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Redefined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and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Saved a College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3359" y="3818467"/>
            <a:ext cx="1318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Defined an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Industry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76804" y="3801533"/>
            <a:ext cx="1495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Oracle</a:t>
            </a:r>
          </a:p>
          <a:p>
            <a:pPr algn="ctr"/>
            <a:r>
              <a:rPr lang="en-US" sz="2000" dirty="0">
                <a:latin typeface="+mn-lt"/>
              </a:rPr>
              <a:t>o</a:t>
            </a:r>
            <a:r>
              <a:rPr lang="en-US" sz="2000" dirty="0" smtClean="0">
                <a:latin typeface="+mn-lt"/>
              </a:rPr>
              <a:t>f Education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704033" y="2071545"/>
            <a:ext cx="7219804" cy="7659281"/>
            <a:chOff x="914966" y="2071545"/>
            <a:chExt cx="7219804" cy="7659281"/>
          </a:xfrm>
        </p:grpSpPr>
        <p:sp>
          <p:nvSpPr>
            <p:cNvPr id="7" name="Arc 6"/>
            <p:cNvSpPr/>
            <p:nvPr/>
          </p:nvSpPr>
          <p:spPr>
            <a:xfrm rot="2571399" flipH="1">
              <a:off x="3131963" y="5422193"/>
              <a:ext cx="5002807" cy="4308633"/>
            </a:xfrm>
            <a:prstGeom prst="arc">
              <a:avLst>
                <a:gd name="adj1" fmla="val 15432841"/>
                <a:gd name="adj2" fmla="val 18895434"/>
              </a:avLst>
            </a:prstGeom>
            <a:ln w="76200" cmpd="sng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rot="19963548" flipV="1">
              <a:off x="2882241" y="2071545"/>
              <a:ext cx="4459473" cy="4300046"/>
            </a:xfrm>
            <a:prstGeom prst="arc">
              <a:avLst>
                <a:gd name="adj1" fmla="val 15432841"/>
                <a:gd name="adj2" fmla="val 18888145"/>
              </a:avLst>
            </a:prstGeom>
            <a:ln w="76200" cmpd="sng">
              <a:solidFill>
                <a:srgbClr val="00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966" y="5517444"/>
              <a:ext cx="53927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Who will Foresee and Shaped the Curves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0486">
            <a:off x="9728794" y="4970259"/>
            <a:ext cx="1519676" cy="11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2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10" grpId="0"/>
      <p:bldP spid="1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"/>
            <a:ext cx="12192000" cy="764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8150" y="2387602"/>
            <a:ext cx="8356012" cy="1169052"/>
          </a:xfrm>
        </p:spPr>
        <p:txBody>
          <a:bodyPr/>
          <a:lstStyle/>
          <a:p>
            <a:r>
              <a:rPr lang="en-US" dirty="0" smtClean="0"/>
              <a:t>Speeding Up on Curves</a:t>
            </a:r>
            <a:endParaRPr lang="en-US" sz="3600" i="1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015830" y="4260983"/>
            <a:ext cx="8028087" cy="1979151"/>
          </a:xfrm>
        </p:spPr>
        <p:txBody>
          <a:bodyPr/>
          <a:lstStyle/>
          <a:p>
            <a:r>
              <a:rPr lang="en-US" sz="2800" b="1" dirty="0"/>
              <a:t>Brad Wheeler</a:t>
            </a:r>
            <a:r>
              <a:rPr lang="en-US" sz="2000" b="1" dirty="0"/>
              <a:t>, Ph.D.</a:t>
            </a:r>
            <a:br>
              <a:rPr lang="en-US" sz="2000" b="1" dirty="0"/>
            </a:br>
            <a:r>
              <a:rPr lang="en-US" sz="2800" b="1" dirty="0"/>
              <a:t> </a:t>
            </a:r>
          </a:p>
          <a:p>
            <a:r>
              <a:rPr lang="en-US" sz="2000" dirty="0"/>
              <a:t>Indiana University Vice President for IT &amp; CIO</a:t>
            </a:r>
          </a:p>
          <a:p>
            <a:r>
              <a:rPr lang="en-US" sz="2000" dirty="0"/>
              <a:t>Professor of Information Systems, IU Kelley School of Business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97" y="6456786"/>
            <a:ext cx="620379" cy="21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iu_h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02" y="54622"/>
            <a:ext cx="4301452" cy="6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Like Predictable Linear Lines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96445" y="4755444"/>
            <a:ext cx="6434667" cy="649112"/>
          </a:xfrm>
          <a:prstGeom prst="straightConnector1">
            <a:avLst/>
          </a:prstGeom>
          <a:ln w="76200" cmpd="sng"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585156" y="479781"/>
            <a:ext cx="6304845" cy="5957333"/>
            <a:chOff x="2585155" y="479778"/>
            <a:chExt cx="6304845" cy="5957332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2585155" y="479778"/>
              <a:ext cx="25400" cy="556683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>
              <a:off x="2585155" y="6045024"/>
              <a:ext cx="6304845" cy="864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390444" y="6067778"/>
              <a:ext cx="649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Time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49316" y="4718922"/>
            <a:ext cx="467195" cy="7078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4000" b="1" dirty="0">
                <a:latin typeface="+mn-lt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35877" y="4228855"/>
            <a:ext cx="453971" cy="7078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4000" b="1" dirty="0">
                <a:latin typeface="+mn-lt"/>
              </a:rPr>
              <a:t>Y</a:t>
            </a:r>
          </a:p>
        </p:txBody>
      </p:sp>
      <p:cxnSp>
        <p:nvCxnSpPr>
          <p:cNvPr id="11" name="Straight Connector 10"/>
          <p:cNvCxnSpPr>
            <a:stCxn id="9" idx="1"/>
          </p:cNvCxnSpPr>
          <p:nvPr/>
        </p:nvCxnSpPr>
        <p:spPr>
          <a:xfrm flipH="1">
            <a:off x="2635742" y="5072865"/>
            <a:ext cx="713575" cy="20287"/>
          </a:xfrm>
          <a:prstGeom prst="line">
            <a:avLst/>
          </a:prstGeom>
          <a:ln w="38100" cmpd="sng">
            <a:solidFill>
              <a:srgbClr val="C8093E"/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1"/>
          </p:cNvCxnSpPr>
          <p:nvPr/>
        </p:nvCxnSpPr>
        <p:spPr>
          <a:xfrm flipH="1">
            <a:off x="2659530" y="4582798"/>
            <a:ext cx="5076348" cy="19087"/>
          </a:xfrm>
          <a:prstGeom prst="line">
            <a:avLst/>
          </a:prstGeom>
          <a:ln w="38100" cmpd="sng">
            <a:solidFill>
              <a:srgbClr val="C8093E"/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2"/>
          </p:cNvCxnSpPr>
          <p:nvPr/>
        </p:nvCxnSpPr>
        <p:spPr>
          <a:xfrm flipH="1">
            <a:off x="3578051" y="5426808"/>
            <a:ext cx="4863" cy="594853"/>
          </a:xfrm>
          <a:prstGeom prst="line">
            <a:avLst/>
          </a:prstGeom>
          <a:ln w="38100" cmpd="sng">
            <a:solidFill>
              <a:srgbClr val="C8093E"/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2"/>
          </p:cNvCxnSpPr>
          <p:nvPr/>
        </p:nvCxnSpPr>
        <p:spPr>
          <a:xfrm flipH="1">
            <a:off x="7961845" y="4936740"/>
            <a:ext cx="1019" cy="989339"/>
          </a:xfrm>
          <a:prstGeom prst="line">
            <a:avLst/>
          </a:prstGeom>
          <a:ln w="38100" cmpd="sng">
            <a:solidFill>
              <a:srgbClr val="C8093E"/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/>
          <p:cNvSpPr/>
          <p:nvPr/>
        </p:nvSpPr>
        <p:spPr>
          <a:xfrm rot="9744821" flipH="1">
            <a:off x="-1288540" y="-1138000"/>
            <a:ext cx="10093709" cy="6885595"/>
          </a:xfrm>
          <a:prstGeom prst="arc">
            <a:avLst>
              <a:gd name="adj1" fmla="val 14426598"/>
              <a:gd name="adj2" fmla="val 21004902"/>
            </a:avLst>
          </a:prstGeom>
          <a:ln w="57150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Arc 3"/>
          <p:cNvSpPr/>
          <p:nvPr/>
        </p:nvSpPr>
        <p:spPr>
          <a:xfrm rot="9744821" flipV="1">
            <a:off x="2800863" y="1363961"/>
            <a:ext cx="10093709" cy="6885595"/>
          </a:xfrm>
          <a:prstGeom prst="arc">
            <a:avLst>
              <a:gd name="adj1" fmla="val 14426598"/>
              <a:gd name="adj2" fmla="val 21004902"/>
            </a:avLst>
          </a:prstGeom>
          <a:ln w="57150" cmpd="sng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42823" y="479781"/>
            <a:ext cx="25400" cy="556683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42824" y="6045025"/>
            <a:ext cx="6304845" cy="864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55668" y="1763890"/>
            <a:ext cx="1493121" cy="92332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>
                <a:latin typeface="+mn-lt"/>
              </a:rPr>
              <a:t>March to</a:t>
            </a:r>
          </a:p>
          <a:p>
            <a:r>
              <a:rPr lang="en-US" dirty="0">
                <a:latin typeface="+mn-lt"/>
              </a:rPr>
              <a:t>the Northeast</a:t>
            </a:r>
          </a:p>
          <a:p>
            <a:r>
              <a:rPr lang="en-US" dirty="0">
                <a:latin typeface="+mn-lt"/>
              </a:rPr>
              <a:t>Corner</a:t>
            </a:r>
          </a:p>
        </p:txBody>
      </p:sp>
      <p:sp>
        <p:nvSpPr>
          <p:cNvPr id="12" name="Heart 11"/>
          <p:cNvSpPr/>
          <p:nvPr/>
        </p:nvSpPr>
        <p:spPr>
          <a:xfrm>
            <a:off x="9623779" y="663221"/>
            <a:ext cx="804335" cy="860779"/>
          </a:xfrm>
          <a:prstGeom prst="heart">
            <a:avLst/>
          </a:prstGeom>
          <a:solidFill>
            <a:srgbClr val="C8093E"/>
          </a:solidFill>
          <a:ln>
            <a:solidFill>
              <a:srgbClr val="2202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709335" y="2652891"/>
            <a:ext cx="6223000" cy="3358444"/>
          </a:xfrm>
          <a:custGeom>
            <a:avLst/>
            <a:gdLst>
              <a:gd name="connsiteX0" fmla="*/ 0 w 6307667"/>
              <a:gd name="connsiteY0" fmla="*/ 3189111 h 3189111"/>
              <a:gd name="connsiteX1" fmla="*/ 112889 w 6307667"/>
              <a:gd name="connsiteY1" fmla="*/ 3118556 h 3189111"/>
              <a:gd name="connsiteX2" fmla="*/ 310445 w 6307667"/>
              <a:gd name="connsiteY2" fmla="*/ 3019778 h 3189111"/>
              <a:gd name="connsiteX3" fmla="*/ 395111 w 6307667"/>
              <a:gd name="connsiteY3" fmla="*/ 2963334 h 3189111"/>
              <a:gd name="connsiteX4" fmla="*/ 663223 w 6307667"/>
              <a:gd name="connsiteY4" fmla="*/ 2878667 h 3189111"/>
              <a:gd name="connsiteX5" fmla="*/ 818445 w 6307667"/>
              <a:gd name="connsiteY5" fmla="*/ 2808111 h 3189111"/>
              <a:gd name="connsiteX6" fmla="*/ 1143000 w 6307667"/>
              <a:gd name="connsiteY6" fmla="*/ 2681111 h 3189111"/>
              <a:gd name="connsiteX7" fmla="*/ 1368778 w 6307667"/>
              <a:gd name="connsiteY7" fmla="*/ 2568222 h 3189111"/>
              <a:gd name="connsiteX8" fmla="*/ 1481667 w 6307667"/>
              <a:gd name="connsiteY8" fmla="*/ 2525889 h 3189111"/>
              <a:gd name="connsiteX9" fmla="*/ 1622778 w 6307667"/>
              <a:gd name="connsiteY9" fmla="*/ 2455334 h 3189111"/>
              <a:gd name="connsiteX10" fmla="*/ 1735667 w 6307667"/>
              <a:gd name="connsiteY10" fmla="*/ 2413000 h 3189111"/>
              <a:gd name="connsiteX11" fmla="*/ 1876778 w 6307667"/>
              <a:gd name="connsiteY11" fmla="*/ 2314222 h 3189111"/>
              <a:gd name="connsiteX12" fmla="*/ 2088445 w 6307667"/>
              <a:gd name="connsiteY12" fmla="*/ 2074334 h 3189111"/>
              <a:gd name="connsiteX13" fmla="*/ 2215445 w 6307667"/>
              <a:gd name="connsiteY13" fmla="*/ 1876778 h 3189111"/>
              <a:gd name="connsiteX14" fmla="*/ 2271889 w 6307667"/>
              <a:gd name="connsiteY14" fmla="*/ 1778000 h 3189111"/>
              <a:gd name="connsiteX15" fmla="*/ 2342445 w 6307667"/>
              <a:gd name="connsiteY15" fmla="*/ 1679222 h 3189111"/>
              <a:gd name="connsiteX16" fmla="*/ 2413000 w 6307667"/>
              <a:gd name="connsiteY16" fmla="*/ 1608667 h 3189111"/>
              <a:gd name="connsiteX17" fmla="*/ 2455334 w 6307667"/>
              <a:gd name="connsiteY17" fmla="*/ 1538111 h 3189111"/>
              <a:gd name="connsiteX18" fmla="*/ 2511778 w 6307667"/>
              <a:gd name="connsiteY18" fmla="*/ 1495778 h 3189111"/>
              <a:gd name="connsiteX19" fmla="*/ 2582334 w 6307667"/>
              <a:gd name="connsiteY19" fmla="*/ 1425222 h 3189111"/>
              <a:gd name="connsiteX20" fmla="*/ 2681111 w 6307667"/>
              <a:gd name="connsiteY20" fmla="*/ 1368778 h 3189111"/>
              <a:gd name="connsiteX21" fmla="*/ 2921000 w 6307667"/>
              <a:gd name="connsiteY21" fmla="*/ 1241778 h 3189111"/>
              <a:gd name="connsiteX22" fmla="*/ 3090334 w 6307667"/>
              <a:gd name="connsiteY22" fmla="*/ 1128889 h 3189111"/>
              <a:gd name="connsiteX23" fmla="*/ 3287889 w 6307667"/>
              <a:gd name="connsiteY23" fmla="*/ 1016000 h 3189111"/>
              <a:gd name="connsiteX24" fmla="*/ 3358445 w 6307667"/>
              <a:gd name="connsiteY24" fmla="*/ 959556 h 3189111"/>
              <a:gd name="connsiteX25" fmla="*/ 3429000 w 6307667"/>
              <a:gd name="connsiteY25" fmla="*/ 931334 h 3189111"/>
              <a:gd name="connsiteX26" fmla="*/ 3485445 w 6307667"/>
              <a:gd name="connsiteY26" fmla="*/ 889000 h 3189111"/>
              <a:gd name="connsiteX27" fmla="*/ 3541889 w 6307667"/>
              <a:gd name="connsiteY27" fmla="*/ 860778 h 3189111"/>
              <a:gd name="connsiteX28" fmla="*/ 3584223 w 6307667"/>
              <a:gd name="connsiteY28" fmla="*/ 832556 h 3189111"/>
              <a:gd name="connsiteX29" fmla="*/ 3668889 w 6307667"/>
              <a:gd name="connsiteY29" fmla="*/ 790222 h 3189111"/>
              <a:gd name="connsiteX30" fmla="*/ 3711223 w 6307667"/>
              <a:gd name="connsiteY30" fmla="*/ 762000 h 3189111"/>
              <a:gd name="connsiteX31" fmla="*/ 3795889 w 6307667"/>
              <a:gd name="connsiteY31" fmla="*/ 733778 h 3189111"/>
              <a:gd name="connsiteX32" fmla="*/ 3993445 w 6307667"/>
              <a:gd name="connsiteY32" fmla="*/ 691445 h 3189111"/>
              <a:gd name="connsiteX33" fmla="*/ 4529667 w 6307667"/>
              <a:gd name="connsiteY33" fmla="*/ 719667 h 3189111"/>
              <a:gd name="connsiteX34" fmla="*/ 4741334 w 6307667"/>
              <a:gd name="connsiteY34" fmla="*/ 747889 h 3189111"/>
              <a:gd name="connsiteX35" fmla="*/ 5136445 w 6307667"/>
              <a:gd name="connsiteY35" fmla="*/ 733778 h 3189111"/>
              <a:gd name="connsiteX36" fmla="*/ 5207000 w 6307667"/>
              <a:gd name="connsiteY36" fmla="*/ 719667 h 3189111"/>
              <a:gd name="connsiteX37" fmla="*/ 5263445 w 6307667"/>
              <a:gd name="connsiteY37" fmla="*/ 663222 h 3189111"/>
              <a:gd name="connsiteX38" fmla="*/ 5305778 w 6307667"/>
              <a:gd name="connsiteY38" fmla="*/ 649111 h 3189111"/>
              <a:gd name="connsiteX39" fmla="*/ 5362223 w 6307667"/>
              <a:gd name="connsiteY39" fmla="*/ 620889 h 3189111"/>
              <a:gd name="connsiteX40" fmla="*/ 5446889 w 6307667"/>
              <a:gd name="connsiteY40" fmla="*/ 592667 h 3189111"/>
              <a:gd name="connsiteX41" fmla="*/ 5573889 w 6307667"/>
              <a:gd name="connsiteY41" fmla="*/ 522111 h 3189111"/>
              <a:gd name="connsiteX42" fmla="*/ 5644445 w 6307667"/>
              <a:gd name="connsiteY42" fmla="*/ 437445 h 3189111"/>
              <a:gd name="connsiteX43" fmla="*/ 5658556 w 6307667"/>
              <a:gd name="connsiteY43" fmla="*/ 395111 h 3189111"/>
              <a:gd name="connsiteX44" fmla="*/ 5743223 w 6307667"/>
              <a:gd name="connsiteY44" fmla="*/ 282222 h 3189111"/>
              <a:gd name="connsiteX45" fmla="*/ 5827889 w 6307667"/>
              <a:gd name="connsiteY45" fmla="*/ 225778 h 3189111"/>
              <a:gd name="connsiteX46" fmla="*/ 5969000 w 6307667"/>
              <a:gd name="connsiteY46" fmla="*/ 127000 h 3189111"/>
              <a:gd name="connsiteX47" fmla="*/ 6011334 w 6307667"/>
              <a:gd name="connsiteY47" fmla="*/ 98778 h 3189111"/>
              <a:gd name="connsiteX48" fmla="*/ 6053667 w 6307667"/>
              <a:gd name="connsiteY48" fmla="*/ 70556 h 3189111"/>
              <a:gd name="connsiteX49" fmla="*/ 6152445 w 6307667"/>
              <a:gd name="connsiteY49" fmla="*/ 84667 h 3189111"/>
              <a:gd name="connsiteX50" fmla="*/ 6251223 w 6307667"/>
              <a:gd name="connsiteY50" fmla="*/ 28222 h 3189111"/>
              <a:gd name="connsiteX51" fmla="*/ 6293556 w 6307667"/>
              <a:gd name="connsiteY51" fmla="*/ 0 h 3189111"/>
              <a:gd name="connsiteX52" fmla="*/ 6307667 w 6307667"/>
              <a:gd name="connsiteY52" fmla="*/ 42334 h 318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307667" h="3189111">
                <a:moveTo>
                  <a:pt x="0" y="3189111"/>
                </a:moveTo>
                <a:cubicBezTo>
                  <a:pt x="182419" y="3152628"/>
                  <a:pt x="-30910" y="3211602"/>
                  <a:pt x="112889" y="3118556"/>
                </a:cubicBezTo>
                <a:cubicBezTo>
                  <a:pt x="174702" y="3078559"/>
                  <a:pt x="249185" y="3060618"/>
                  <a:pt x="310445" y="3019778"/>
                </a:cubicBezTo>
                <a:cubicBezTo>
                  <a:pt x="338667" y="3000963"/>
                  <a:pt x="364773" y="2978503"/>
                  <a:pt x="395111" y="2963334"/>
                </a:cubicBezTo>
                <a:cubicBezTo>
                  <a:pt x="511193" y="2905293"/>
                  <a:pt x="542661" y="2905458"/>
                  <a:pt x="663223" y="2878667"/>
                </a:cubicBezTo>
                <a:cubicBezTo>
                  <a:pt x="714964" y="2855148"/>
                  <a:pt x="765891" y="2829751"/>
                  <a:pt x="818445" y="2808111"/>
                </a:cubicBezTo>
                <a:cubicBezTo>
                  <a:pt x="925867" y="2763878"/>
                  <a:pt x="1039092" y="2733065"/>
                  <a:pt x="1143000" y="2681111"/>
                </a:cubicBezTo>
                <a:cubicBezTo>
                  <a:pt x="1218259" y="2643481"/>
                  <a:pt x="1292287" y="2603280"/>
                  <a:pt x="1368778" y="2568222"/>
                </a:cubicBezTo>
                <a:cubicBezTo>
                  <a:pt x="1405312" y="2551477"/>
                  <a:pt x="1444942" y="2542211"/>
                  <a:pt x="1481667" y="2525889"/>
                </a:cubicBezTo>
                <a:cubicBezTo>
                  <a:pt x="1529723" y="2504531"/>
                  <a:pt x="1574722" y="2476692"/>
                  <a:pt x="1622778" y="2455334"/>
                </a:cubicBezTo>
                <a:cubicBezTo>
                  <a:pt x="1659503" y="2439012"/>
                  <a:pt x="1699177" y="2429841"/>
                  <a:pt x="1735667" y="2413000"/>
                </a:cubicBezTo>
                <a:cubicBezTo>
                  <a:pt x="1780422" y="2392344"/>
                  <a:pt x="1841499" y="2346981"/>
                  <a:pt x="1876778" y="2314222"/>
                </a:cubicBezTo>
                <a:cubicBezTo>
                  <a:pt x="1964378" y="2232879"/>
                  <a:pt x="2024944" y="2173114"/>
                  <a:pt x="2088445" y="2074334"/>
                </a:cubicBezTo>
                <a:cubicBezTo>
                  <a:pt x="2130778" y="2008482"/>
                  <a:pt x="2174239" y="1943341"/>
                  <a:pt x="2215445" y="1876778"/>
                </a:cubicBezTo>
                <a:cubicBezTo>
                  <a:pt x="2235406" y="1844534"/>
                  <a:pt x="2249847" y="1808859"/>
                  <a:pt x="2271889" y="1778000"/>
                </a:cubicBezTo>
                <a:cubicBezTo>
                  <a:pt x="2295408" y="1745074"/>
                  <a:pt x="2316541" y="1710306"/>
                  <a:pt x="2342445" y="1679222"/>
                </a:cubicBezTo>
                <a:cubicBezTo>
                  <a:pt x="2363738" y="1653671"/>
                  <a:pt x="2392223" y="1634639"/>
                  <a:pt x="2413000" y="1608667"/>
                </a:cubicBezTo>
                <a:cubicBezTo>
                  <a:pt x="2430134" y="1587250"/>
                  <a:pt x="2437273" y="1558752"/>
                  <a:pt x="2455334" y="1538111"/>
                </a:cubicBezTo>
                <a:cubicBezTo>
                  <a:pt x="2470821" y="1520412"/>
                  <a:pt x="2494200" y="1511403"/>
                  <a:pt x="2511778" y="1495778"/>
                </a:cubicBezTo>
                <a:cubicBezTo>
                  <a:pt x="2536637" y="1473681"/>
                  <a:pt x="2555726" y="1445178"/>
                  <a:pt x="2582334" y="1425222"/>
                </a:cubicBezTo>
                <a:cubicBezTo>
                  <a:pt x="2612672" y="1402469"/>
                  <a:pt x="2647650" y="1386624"/>
                  <a:pt x="2681111" y="1368778"/>
                </a:cubicBezTo>
                <a:cubicBezTo>
                  <a:pt x="2792679" y="1309276"/>
                  <a:pt x="2808604" y="1311357"/>
                  <a:pt x="2921000" y="1241778"/>
                </a:cubicBezTo>
                <a:cubicBezTo>
                  <a:pt x="2978680" y="1206071"/>
                  <a:pt x="3032559" y="1164443"/>
                  <a:pt x="3090334" y="1128889"/>
                </a:cubicBezTo>
                <a:cubicBezTo>
                  <a:pt x="3154928" y="1089139"/>
                  <a:pt x="3228664" y="1063379"/>
                  <a:pt x="3287889" y="1016000"/>
                </a:cubicBezTo>
                <a:cubicBezTo>
                  <a:pt x="3311408" y="997185"/>
                  <a:pt x="3332619" y="975052"/>
                  <a:pt x="3358445" y="959556"/>
                </a:cubicBezTo>
                <a:cubicBezTo>
                  <a:pt x="3380165" y="946524"/>
                  <a:pt x="3406858" y="943635"/>
                  <a:pt x="3429000" y="931334"/>
                </a:cubicBezTo>
                <a:cubicBezTo>
                  <a:pt x="3449559" y="919912"/>
                  <a:pt x="3465501" y="901465"/>
                  <a:pt x="3485445" y="889000"/>
                </a:cubicBezTo>
                <a:cubicBezTo>
                  <a:pt x="3503283" y="877851"/>
                  <a:pt x="3523625" y="871214"/>
                  <a:pt x="3541889" y="860778"/>
                </a:cubicBezTo>
                <a:cubicBezTo>
                  <a:pt x="3556614" y="852364"/>
                  <a:pt x="3569398" y="840792"/>
                  <a:pt x="3584223" y="832556"/>
                </a:cubicBezTo>
                <a:cubicBezTo>
                  <a:pt x="3611806" y="817232"/>
                  <a:pt x="3641306" y="805546"/>
                  <a:pt x="3668889" y="790222"/>
                </a:cubicBezTo>
                <a:cubicBezTo>
                  <a:pt x="3683714" y="781986"/>
                  <a:pt x="3695725" y="768888"/>
                  <a:pt x="3711223" y="762000"/>
                </a:cubicBezTo>
                <a:cubicBezTo>
                  <a:pt x="3738408" y="749918"/>
                  <a:pt x="3767285" y="741951"/>
                  <a:pt x="3795889" y="733778"/>
                </a:cubicBezTo>
                <a:cubicBezTo>
                  <a:pt x="3894341" y="705649"/>
                  <a:pt x="3901643" y="706745"/>
                  <a:pt x="3993445" y="691445"/>
                </a:cubicBezTo>
                <a:cubicBezTo>
                  <a:pt x="4779079" y="716788"/>
                  <a:pt x="4214663" y="682608"/>
                  <a:pt x="4529667" y="719667"/>
                </a:cubicBezTo>
                <a:cubicBezTo>
                  <a:pt x="4729996" y="743235"/>
                  <a:pt x="4606487" y="720920"/>
                  <a:pt x="4741334" y="747889"/>
                </a:cubicBezTo>
                <a:cubicBezTo>
                  <a:pt x="4873038" y="743185"/>
                  <a:pt x="5004899" y="741750"/>
                  <a:pt x="5136445" y="733778"/>
                </a:cubicBezTo>
                <a:cubicBezTo>
                  <a:pt x="5160385" y="732327"/>
                  <a:pt x="5186034" y="731315"/>
                  <a:pt x="5207000" y="719667"/>
                </a:cubicBezTo>
                <a:cubicBezTo>
                  <a:pt x="5230260" y="706745"/>
                  <a:pt x="5241793" y="678688"/>
                  <a:pt x="5263445" y="663222"/>
                </a:cubicBezTo>
                <a:cubicBezTo>
                  <a:pt x="5275549" y="654576"/>
                  <a:pt x="5292106" y="654970"/>
                  <a:pt x="5305778" y="649111"/>
                </a:cubicBezTo>
                <a:cubicBezTo>
                  <a:pt x="5325113" y="640825"/>
                  <a:pt x="5342692" y="628701"/>
                  <a:pt x="5362223" y="620889"/>
                </a:cubicBezTo>
                <a:cubicBezTo>
                  <a:pt x="5389844" y="609841"/>
                  <a:pt x="5422137" y="609169"/>
                  <a:pt x="5446889" y="592667"/>
                </a:cubicBezTo>
                <a:cubicBezTo>
                  <a:pt x="5543932" y="527971"/>
                  <a:pt x="5499378" y="546948"/>
                  <a:pt x="5573889" y="522111"/>
                </a:cubicBezTo>
                <a:cubicBezTo>
                  <a:pt x="5605098" y="490903"/>
                  <a:pt x="5624799" y="476737"/>
                  <a:pt x="5644445" y="437445"/>
                </a:cubicBezTo>
                <a:cubicBezTo>
                  <a:pt x="5651097" y="424141"/>
                  <a:pt x="5651904" y="408415"/>
                  <a:pt x="5658556" y="395111"/>
                </a:cubicBezTo>
                <a:cubicBezTo>
                  <a:pt x="5671052" y="370120"/>
                  <a:pt x="5733783" y="290718"/>
                  <a:pt x="5743223" y="282222"/>
                </a:cubicBezTo>
                <a:cubicBezTo>
                  <a:pt x="5768435" y="259532"/>
                  <a:pt x="5800754" y="246129"/>
                  <a:pt x="5827889" y="225778"/>
                </a:cubicBezTo>
                <a:cubicBezTo>
                  <a:pt x="5911461" y="163100"/>
                  <a:pt x="5864777" y="196482"/>
                  <a:pt x="5969000" y="127000"/>
                </a:cubicBezTo>
                <a:lnTo>
                  <a:pt x="6011334" y="98778"/>
                </a:lnTo>
                <a:lnTo>
                  <a:pt x="6053667" y="70556"/>
                </a:lnTo>
                <a:cubicBezTo>
                  <a:pt x="6086593" y="75260"/>
                  <a:pt x="6119300" y="87429"/>
                  <a:pt x="6152445" y="84667"/>
                </a:cubicBezTo>
                <a:cubicBezTo>
                  <a:pt x="6223230" y="78768"/>
                  <a:pt x="6211456" y="60036"/>
                  <a:pt x="6251223" y="28222"/>
                </a:cubicBezTo>
                <a:cubicBezTo>
                  <a:pt x="6264466" y="17628"/>
                  <a:pt x="6279445" y="9407"/>
                  <a:pt x="6293556" y="0"/>
                </a:cubicBezTo>
                <a:lnTo>
                  <a:pt x="6307667" y="42334"/>
                </a:lnTo>
              </a:path>
            </a:pathLst>
          </a:custGeom>
          <a:ln w="57150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90445" y="6067781"/>
            <a:ext cx="649366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51669" y="4614334"/>
            <a:ext cx="467195" cy="7078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4000" b="1" dirty="0">
                <a:latin typeface="+mn-lt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85068" y="5472289"/>
            <a:ext cx="467195" cy="7078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4000" b="1" dirty="0">
                <a:latin typeface="+mn-lt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23289" y="956735"/>
            <a:ext cx="453971" cy="7078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4000" b="1" dirty="0">
                <a:latin typeface="+mn-lt"/>
              </a:rPr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21133" y="2040467"/>
            <a:ext cx="453971" cy="7078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4000" b="1" dirty="0">
                <a:latin typeface="+mn-lt"/>
              </a:rPr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15779" y="4360336"/>
            <a:ext cx="1864605" cy="120032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u="sng" dirty="0">
                <a:latin typeface="+mn-lt"/>
              </a:rPr>
              <a:t>Over time</a:t>
            </a:r>
          </a:p>
          <a:p>
            <a:pPr marL="112708" indent="-112708">
              <a:buFont typeface="Arial"/>
              <a:buChar char="•"/>
            </a:pPr>
            <a:r>
              <a:rPr lang="en-US" dirty="0">
                <a:latin typeface="+mn-lt"/>
              </a:rPr>
              <a:t>More is known</a:t>
            </a:r>
          </a:p>
          <a:p>
            <a:pPr marL="112708" indent="-112708">
              <a:buFont typeface="Arial"/>
              <a:buChar char="•"/>
            </a:pPr>
            <a:r>
              <a:rPr lang="en-US" dirty="0">
                <a:latin typeface="+mn-lt"/>
              </a:rPr>
              <a:t>Less uncertainty</a:t>
            </a:r>
          </a:p>
          <a:p>
            <a:pPr marL="112708" indent="-112708">
              <a:buFont typeface="Arial"/>
              <a:buChar char="•"/>
            </a:pPr>
            <a:r>
              <a:rPr lang="en-US" dirty="0">
                <a:latin typeface="+mn-lt"/>
              </a:rPr>
              <a:t>Less opportunity</a:t>
            </a:r>
          </a:p>
        </p:txBody>
      </p:sp>
    </p:spTree>
    <p:extLst>
      <p:ext uri="{BB962C8B-B14F-4D97-AF65-F5344CB8AC3E}">
        <p14:creationId xmlns:p14="http://schemas.microsoft.com/office/powerpoint/2010/main" val="155296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6" grpId="0" animBg="1"/>
      <p:bldP spid="16" grpId="1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7" y="1749367"/>
            <a:ext cx="11363648" cy="4611964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rot="1692031" flipH="1">
            <a:off x="3304074" y="4530658"/>
            <a:ext cx="10972511" cy="5349876"/>
          </a:xfrm>
          <a:prstGeom prst="arc">
            <a:avLst>
              <a:gd name="adj1" fmla="val 13968568"/>
              <a:gd name="adj2" fmla="val 21247936"/>
            </a:avLst>
          </a:prstGeom>
          <a:ln w="762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73935" y="667331"/>
            <a:ext cx="8755296" cy="58477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2800" dirty="0">
                <a:latin typeface="+mn-lt"/>
              </a:rPr>
              <a:t>Oct 31</a:t>
            </a:r>
            <a:r>
              <a:rPr lang="en-US" sz="2800" baseline="30000" dirty="0">
                <a:latin typeface="+mn-lt"/>
              </a:rPr>
              <a:t>st</a:t>
            </a:r>
            <a:r>
              <a:rPr lang="en-US" sz="2800" dirty="0">
                <a:latin typeface="+mn-lt"/>
              </a:rPr>
              <a:t>, 2007 = </a:t>
            </a:r>
            <a:r>
              <a:rPr lang="en-US" sz="3200" dirty="0">
                <a:latin typeface="+mn-lt"/>
              </a:rPr>
              <a:t>$247               </a:t>
            </a:r>
            <a:r>
              <a:rPr lang="en-US" sz="2800" dirty="0">
                <a:latin typeface="+mn-lt"/>
              </a:rPr>
              <a:t>November 17</a:t>
            </a:r>
            <a:r>
              <a:rPr lang="en-US" sz="2800" baseline="30000" dirty="0">
                <a:latin typeface="+mn-lt"/>
              </a:rPr>
              <a:t>th</a:t>
            </a:r>
            <a:r>
              <a:rPr lang="en-US" sz="2800" dirty="0">
                <a:latin typeface="+mn-lt"/>
              </a:rPr>
              <a:t>, 2008 = </a:t>
            </a:r>
            <a:r>
              <a:rPr lang="en-US" sz="3200" dirty="0">
                <a:latin typeface="+mn-lt"/>
              </a:rPr>
              <a:t>$53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669" y="2144890"/>
            <a:ext cx="467195" cy="7078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7512" y="3158067"/>
            <a:ext cx="453971" cy="7078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12689" y="5003801"/>
            <a:ext cx="453971" cy="7078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</a:rPr>
              <a:t>Y</a:t>
            </a:r>
          </a:p>
        </p:txBody>
      </p:sp>
      <p:sp>
        <p:nvSpPr>
          <p:cNvPr id="12" name="Arc 11"/>
          <p:cNvSpPr/>
          <p:nvPr/>
        </p:nvSpPr>
        <p:spPr>
          <a:xfrm rot="2048470" flipH="1">
            <a:off x="-811690" y="3255661"/>
            <a:ext cx="7176348" cy="4308633"/>
          </a:xfrm>
          <a:prstGeom prst="arc">
            <a:avLst>
              <a:gd name="adj1" fmla="val 14483439"/>
              <a:gd name="adj2" fmla="val 20313302"/>
            </a:avLst>
          </a:prstGeom>
          <a:ln w="762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13001" y="6265334"/>
            <a:ext cx="652635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>
                <a:latin typeface="+mn-lt"/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348836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9917" y="199011"/>
            <a:ext cx="11376395" cy="6232287"/>
            <a:chOff x="499916" y="199009"/>
            <a:chExt cx="11376395" cy="62322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9916" y="199009"/>
              <a:ext cx="11376395" cy="623228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699304" y="341364"/>
              <a:ext cx="3168350" cy="5052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32166" y="122892"/>
            <a:ext cx="11840340" cy="2089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03333" y="6325782"/>
            <a:ext cx="652635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>
                <a:latin typeface="+mn-lt"/>
              </a:rPr>
              <a:t>2008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36957" y="6325782"/>
            <a:ext cx="652635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>
                <a:latin typeface="+mn-lt"/>
              </a:rPr>
              <a:t>2013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065" y="6325782"/>
            <a:ext cx="652635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>
                <a:latin typeface="+mn-lt"/>
              </a:rPr>
              <a:t>2002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890" y="4586115"/>
            <a:ext cx="467195" cy="7078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76845" y="3383847"/>
            <a:ext cx="453971" cy="7078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</a:rPr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2512" y="2678290"/>
            <a:ext cx="453971" cy="7078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</a:rPr>
              <a:t>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68733" y="3468514"/>
            <a:ext cx="453971" cy="7078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</a:rPr>
              <a:t>Y</a:t>
            </a:r>
          </a:p>
        </p:txBody>
      </p:sp>
      <p:sp>
        <p:nvSpPr>
          <p:cNvPr id="20" name="Arc 19"/>
          <p:cNvSpPr/>
          <p:nvPr/>
        </p:nvSpPr>
        <p:spPr>
          <a:xfrm rot="2571399" flipH="1">
            <a:off x="5051079" y="4023066"/>
            <a:ext cx="5002807" cy="4308633"/>
          </a:xfrm>
          <a:prstGeom prst="arc">
            <a:avLst>
              <a:gd name="adj1" fmla="val 15432841"/>
              <a:gd name="adj2" fmla="val 18895434"/>
            </a:avLst>
          </a:prstGeom>
          <a:ln w="762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Arc 20"/>
          <p:cNvSpPr/>
          <p:nvPr/>
        </p:nvSpPr>
        <p:spPr>
          <a:xfrm rot="4269067" flipH="1">
            <a:off x="1750980" y="3274252"/>
            <a:ext cx="5599304" cy="4308633"/>
          </a:xfrm>
          <a:prstGeom prst="arc">
            <a:avLst>
              <a:gd name="adj1" fmla="val 15432841"/>
              <a:gd name="adj2" fmla="val 18895434"/>
            </a:avLst>
          </a:prstGeom>
          <a:ln w="762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Arc 21"/>
          <p:cNvSpPr/>
          <p:nvPr/>
        </p:nvSpPr>
        <p:spPr>
          <a:xfrm rot="9539530" flipH="1">
            <a:off x="181165" y="3226163"/>
            <a:ext cx="5319120" cy="1673391"/>
          </a:xfrm>
          <a:prstGeom prst="arc">
            <a:avLst>
              <a:gd name="adj1" fmla="val 11078469"/>
              <a:gd name="adj2" fmla="val 21525278"/>
            </a:avLst>
          </a:prstGeom>
          <a:ln w="762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Arc 22"/>
          <p:cNvSpPr/>
          <p:nvPr/>
        </p:nvSpPr>
        <p:spPr>
          <a:xfrm rot="19963548" flipH="1">
            <a:off x="9472134" y="3974417"/>
            <a:ext cx="4459473" cy="4300047"/>
          </a:xfrm>
          <a:prstGeom prst="arc">
            <a:avLst>
              <a:gd name="adj1" fmla="val 15432841"/>
              <a:gd name="adj2" fmla="val 18124878"/>
            </a:avLst>
          </a:prstGeom>
          <a:ln w="762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83957" y="2805295"/>
            <a:ext cx="467195" cy="7078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65736" y="4682071"/>
            <a:ext cx="467195" cy="7078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</a:rPr>
              <a:t>X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7002" y="2074335"/>
            <a:ext cx="5390444" cy="4642556"/>
          </a:xfrm>
          <a:prstGeom prst="rect">
            <a:avLst/>
          </a:prstGeom>
          <a:solidFill>
            <a:schemeClr val="bg1"/>
          </a:solidFill>
          <a:ln w="76200" cmpd="sng">
            <a:noFill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759223" y="1859845"/>
            <a:ext cx="5175956" cy="4871155"/>
          </a:xfrm>
          <a:prstGeom prst="rect">
            <a:avLst/>
          </a:prstGeom>
          <a:solidFill>
            <a:schemeClr val="bg1"/>
          </a:solidFill>
          <a:ln w="76200" cmpd="sng">
            <a:noFill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3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5" grpId="0"/>
      <p:bldP spid="19" grpId="0"/>
      <p:bldP spid="24" grpId="0"/>
      <p:bldP spid="25" grpId="0"/>
      <p:bldP spid="29" grpId="1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3"/>
            <a:ext cx="12192000" cy="6687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3892" y="282227"/>
            <a:ext cx="3869819" cy="1323439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</a:rPr>
              <a:t>X= Invested $5B</a:t>
            </a:r>
          </a:p>
          <a:p>
            <a:r>
              <a:rPr lang="en-US" sz="4000" b="1" dirty="0">
                <a:solidFill>
                  <a:srgbClr val="FF0000"/>
                </a:solidFill>
                <a:latin typeface="+mn-lt"/>
              </a:rPr>
              <a:t>Y= Profited $2.1B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27781" y="6223002"/>
            <a:ext cx="4938889" cy="451556"/>
          </a:xfrm>
          <a:prstGeom prst="roundRect">
            <a:avLst/>
          </a:prstGeom>
          <a:ln w="762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7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lack-BC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 cmpd="sng">
          <a:solidFill>
            <a:srgbClr val="FF0000"/>
          </a:solidFill>
          <a:headEnd type="none"/>
          <a:tailEnd type="arrow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76200" cmpd="sng">
          <a:solidFill>
            <a:srgbClr val="C8093E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ITS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Black-BCW.potx</Template>
  <TotalTime>19319</TotalTime>
  <Words>743</Words>
  <Application>Microsoft Macintosh PowerPoint</Application>
  <PresentationFormat>Custom</PresentationFormat>
  <Paragraphs>201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Black-BCW</vt:lpstr>
      <vt:lpstr>UITS-Black</vt:lpstr>
      <vt:lpstr>Speeding Up on Curves</vt:lpstr>
      <vt:lpstr>Thank You</vt:lpstr>
      <vt:lpstr>There is Nothing New Under the Sun</vt:lpstr>
      <vt:lpstr>Curves are Interesting</vt:lpstr>
      <vt:lpstr>Not Like Predictable Linear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Industrial Heroes Who Think Differently</vt:lpstr>
      <vt:lpstr>What are the Relevant Curves?</vt:lpstr>
      <vt:lpstr>At Least Three Curves</vt:lpstr>
      <vt:lpstr>1. Funding for Public Education</vt:lpstr>
      <vt:lpstr>PowerPoint Presentation</vt:lpstr>
      <vt:lpstr>PowerPoint Presentation</vt:lpstr>
      <vt:lpstr>PowerPoint Presentation</vt:lpstr>
      <vt:lpstr>Conclusion:  Colleges and Universities Must Substantially Change our Cost Structure</vt:lpstr>
      <vt:lpstr>2. Digital Goes to Scale</vt:lpstr>
      <vt:lpstr>Digital Economies of Scale</vt:lpstr>
      <vt:lpstr>Is This Time Different?</vt:lpstr>
      <vt:lpstr>Four Revenue Models</vt:lpstr>
      <vt:lpstr>So…What to Do?</vt:lpstr>
      <vt:lpstr>PowerPoint Presentation</vt:lpstr>
      <vt:lpstr>Campus Independence as a Strategy</vt:lpstr>
      <vt:lpstr>PowerPoint Presentation</vt:lpstr>
      <vt:lpstr>Campus Dependence as a Strategy</vt:lpstr>
      <vt:lpstr>Campus Interdependence as Strategy</vt:lpstr>
      <vt:lpstr>Personal Insights from  Three Strategies</vt:lpstr>
      <vt:lpstr>PowerPoint Presentation</vt:lpstr>
      <vt:lpstr>Involving Others</vt:lpstr>
      <vt:lpstr>PowerPoint Presentation</vt:lpstr>
      <vt:lpstr>Aspiration</vt:lpstr>
      <vt:lpstr>Conflict</vt:lpstr>
      <vt:lpstr>Authority</vt:lpstr>
      <vt:lpstr>Authority</vt:lpstr>
      <vt:lpstr>Influence</vt:lpstr>
      <vt:lpstr>Achieve!</vt:lpstr>
      <vt:lpstr>Marketplace of ideas for Intentionally Interdependent Communities, but they  need a strong Architecture to help  resolve inevitable Conflicts. </vt:lpstr>
      <vt:lpstr>Marketecture Matrix</vt:lpstr>
      <vt:lpstr>PowerPoint Presentation</vt:lpstr>
      <vt:lpstr>3. Influence of Campus IT Leadership</vt:lpstr>
      <vt:lpstr>Review: Speeding Up on Curves</vt:lpstr>
      <vt:lpstr>Curves are Interesting</vt:lpstr>
      <vt:lpstr>Higher Ed  Heros Who Think Differently?</vt:lpstr>
      <vt:lpstr>Speeding Up on Curves</vt:lpstr>
    </vt:vector>
  </TitlesOfParts>
  <Manager/>
  <Company>Indiana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Speeding Up on Curves</dc:title>
  <dc:subject>2013 EDUCAUSE Leadership Award Session</dc:subject>
  <dc:creator>Brad Wheeler</dc:creator>
  <cp:keywords/>
  <dc:description/>
  <cp:lastModifiedBy>Brad Wheeler</cp:lastModifiedBy>
  <cp:revision>501</cp:revision>
  <dcterms:created xsi:type="dcterms:W3CDTF">2008-08-27T18:18:02Z</dcterms:created>
  <dcterms:modified xsi:type="dcterms:W3CDTF">2013-10-18T16:36:58Z</dcterms:modified>
  <cp:category/>
</cp:coreProperties>
</file>