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61" r:id="rId3"/>
    <p:sldId id="262" r:id="rId4"/>
    <p:sldId id="263" r:id="rId5"/>
    <p:sldId id="264"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5" r:id="rId33"/>
    <p:sldId id="294" r:id="rId34"/>
    <p:sldId id="296" r:id="rId35"/>
    <p:sldId id="297" r:id="rId36"/>
    <p:sldId id="299" r:id="rId37"/>
    <p:sldId id="300" r:id="rId38"/>
    <p:sldId id="298" r:id="rId39"/>
    <p:sldId id="26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1350" y="-2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158908445267867"/>
          <c:y val="0.18565991751031122"/>
          <c:w val="0.65745710776763233"/>
          <c:h val="0.68447142023913676"/>
        </c:manualLayout>
      </c:layout>
      <c:barChart>
        <c:barDir val="col"/>
        <c:grouping val="clustered"/>
        <c:varyColors val="0"/>
        <c:ser>
          <c:idx val="0"/>
          <c:order val="0"/>
          <c:invertIfNegative val="0"/>
          <c:dPt>
            <c:idx val="0"/>
            <c:invertIfNegative val="0"/>
            <c:bubble3D val="0"/>
            <c:spPr>
              <a:solidFill>
                <a:schemeClr val="tx1"/>
              </a:solidFill>
            </c:spPr>
          </c:dPt>
          <c:dPt>
            <c:idx val="1"/>
            <c:invertIfNegative val="0"/>
            <c:bubble3D val="0"/>
            <c:spPr>
              <a:pattFill prst="ltDnDiag">
                <a:fgClr>
                  <a:schemeClr val="tx1"/>
                </a:fgClr>
                <a:bgClr>
                  <a:schemeClr val="bg1"/>
                </a:bgClr>
              </a:pattFill>
            </c:spPr>
          </c:dPt>
          <c:dPt>
            <c:idx val="2"/>
            <c:invertIfNegative val="0"/>
            <c:bubble3D val="0"/>
            <c:spPr>
              <a:pattFill prst="wdUpDiag">
                <a:fgClr>
                  <a:schemeClr val="tx1"/>
                </a:fgClr>
                <a:bgClr>
                  <a:schemeClr val="bg1"/>
                </a:bgClr>
              </a:pattFill>
            </c:spPr>
          </c:dPt>
          <c:errBars>
            <c:errBarType val="both"/>
            <c:errValType val="cust"/>
            <c:noEndCap val="0"/>
            <c:plus>
              <c:numRef>
                <c:f>Sheet1!$C$7:$E$7</c:f>
                <c:numCache>
                  <c:formatCode>General</c:formatCode>
                  <c:ptCount val="3"/>
                  <c:pt idx="0">
                    <c:v>13.34</c:v>
                  </c:pt>
                  <c:pt idx="1">
                    <c:v>13.44</c:v>
                  </c:pt>
                  <c:pt idx="2">
                    <c:v>13.8</c:v>
                  </c:pt>
                </c:numCache>
              </c:numRef>
            </c:plus>
            <c:minus>
              <c:numRef>
                <c:f>Sheet1!$C$12:$E$12</c:f>
                <c:numCache>
                  <c:formatCode>General</c:formatCode>
                  <c:ptCount val="3"/>
                  <c:pt idx="0">
                    <c:v>13.5</c:v>
                  </c:pt>
                  <c:pt idx="1">
                    <c:v>14.06</c:v>
                  </c:pt>
                  <c:pt idx="2">
                    <c:v>11.8</c:v>
                  </c:pt>
                </c:numCache>
              </c:numRef>
            </c:minus>
            <c:spPr>
              <a:ln w="15875"/>
            </c:spPr>
          </c:errBars>
          <c:cat>
            <c:strRef>
              <c:f>Sheet1!$C$34:$E$34</c:f>
              <c:strCache>
                <c:ptCount val="3"/>
                <c:pt idx="0">
                  <c:v>Awareness</c:v>
                </c:pt>
                <c:pt idx="1">
                  <c:v>OASE</c:v>
                </c:pt>
                <c:pt idx="2">
                  <c:v>Control</c:v>
                </c:pt>
              </c:strCache>
            </c:strRef>
          </c:cat>
          <c:val>
            <c:numRef>
              <c:f>Sheet1!$C$35:$E$35</c:f>
              <c:numCache>
                <c:formatCode>General</c:formatCode>
                <c:ptCount val="3"/>
                <c:pt idx="0">
                  <c:v>70.989999999999995</c:v>
                </c:pt>
                <c:pt idx="1">
                  <c:v>70.98</c:v>
                </c:pt>
                <c:pt idx="2">
                  <c:v>66.66</c:v>
                </c:pt>
              </c:numCache>
            </c:numRef>
          </c:val>
        </c:ser>
        <c:dLbls>
          <c:showLegendKey val="0"/>
          <c:showVal val="0"/>
          <c:showCatName val="0"/>
          <c:showSerName val="0"/>
          <c:showPercent val="0"/>
          <c:showBubbleSize val="0"/>
        </c:dLbls>
        <c:gapWidth val="250"/>
        <c:overlap val="100"/>
        <c:axId val="37419264"/>
        <c:axId val="39059456"/>
      </c:barChart>
      <c:catAx>
        <c:axId val="37419264"/>
        <c:scaling>
          <c:orientation val="minMax"/>
        </c:scaling>
        <c:delete val="0"/>
        <c:axPos val="b"/>
        <c:majorTickMark val="out"/>
        <c:minorTickMark val="none"/>
        <c:tickLblPos val="nextTo"/>
        <c:txPr>
          <a:bodyPr/>
          <a:lstStyle/>
          <a:p>
            <a:pPr>
              <a:defRPr sz="1800"/>
            </a:pPr>
            <a:endParaRPr lang="en-US"/>
          </a:p>
        </c:txPr>
        <c:crossAx val="39059456"/>
        <c:crosses val="autoZero"/>
        <c:auto val="1"/>
        <c:lblAlgn val="ctr"/>
        <c:lblOffset val="100"/>
        <c:noMultiLvlLbl val="0"/>
      </c:catAx>
      <c:valAx>
        <c:axId val="39059456"/>
        <c:scaling>
          <c:orientation val="minMax"/>
          <c:max val="100"/>
          <c:min val="50"/>
        </c:scaling>
        <c:delete val="0"/>
        <c:axPos val="l"/>
        <c:majorGridlines/>
        <c:numFmt formatCode="General" sourceLinked="1"/>
        <c:majorTickMark val="out"/>
        <c:minorTickMark val="none"/>
        <c:tickLblPos val="nextTo"/>
        <c:crossAx val="37419264"/>
        <c:crosses val="autoZero"/>
        <c:crossBetween val="between"/>
        <c:majorUnit val="10"/>
      </c:valAx>
      <c:spPr>
        <a:solidFill>
          <a:srgbClr val="0070C0">
            <a:alpha val="50000"/>
          </a:srgbClr>
        </a:solidFill>
      </c:spPr>
    </c:plotArea>
    <c:plotVisOnly val="1"/>
    <c:dispBlanksAs val="gap"/>
    <c:showDLblsOverMax val="0"/>
  </c:chart>
  <c:txPr>
    <a:bodyPr/>
    <a:lstStyle/>
    <a:p>
      <a:pPr>
        <a:defRPr sz="20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206568773497907"/>
          <c:y val="0.19778095919828204"/>
          <c:w val="0.65709673501609211"/>
          <c:h val="0.60296384606853726"/>
        </c:manualLayout>
      </c:layout>
      <c:barChart>
        <c:barDir val="col"/>
        <c:grouping val="clustered"/>
        <c:varyColors val="0"/>
        <c:ser>
          <c:idx val="0"/>
          <c:order val="0"/>
          <c:invertIfNegative val="0"/>
          <c:dPt>
            <c:idx val="0"/>
            <c:invertIfNegative val="0"/>
            <c:bubble3D val="0"/>
            <c:spPr>
              <a:solidFill>
                <a:schemeClr val="tx1"/>
              </a:solidFill>
            </c:spPr>
          </c:dPt>
          <c:dPt>
            <c:idx val="1"/>
            <c:invertIfNegative val="0"/>
            <c:bubble3D val="0"/>
            <c:spPr>
              <a:solidFill>
                <a:schemeClr val="tx1"/>
              </a:solidFill>
            </c:spPr>
          </c:dPt>
          <c:dPt>
            <c:idx val="3"/>
            <c:invertIfNegative val="0"/>
            <c:bubble3D val="0"/>
            <c:spPr>
              <a:pattFill prst="wdUpDiag">
                <a:fgClr>
                  <a:schemeClr val="tx1"/>
                </a:fgClr>
                <a:bgClr>
                  <a:schemeClr val="bg1"/>
                </a:bgClr>
              </a:pattFill>
            </c:spPr>
          </c:dPt>
          <c:dPt>
            <c:idx val="4"/>
            <c:invertIfNegative val="0"/>
            <c:bubble3D val="0"/>
            <c:spPr>
              <a:pattFill prst="wdUpDiag">
                <a:fgClr>
                  <a:schemeClr val="tx1"/>
                </a:fgClr>
                <a:bgClr>
                  <a:schemeClr val="bg1"/>
                </a:bgClr>
              </a:pattFill>
            </c:spPr>
          </c:dPt>
          <c:cat>
            <c:strRef>
              <c:f>Sheet1!$B$21:$F$21</c:f>
              <c:strCache>
                <c:ptCount val="5"/>
                <c:pt idx="0">
                  <c:v>Yes</c:v>
                </c:pt>
                <c:pt idx="1">
                  <c:v>No</c:v>
                </c:pt>
                <c:pt idx="3">
                  <c:v>Yes</c:v>
                </c:pt>
                <c:pt idx="4">
                  <c:v>No</c:v>
                </c:pt>
              </c:strCache>
            </c:strRef>
          </c:cat>
          <c:val>
            <c:numRef>
              <c:f>Sheet1!$B$22:$F$22</c:f>
              <c:numCache>
                <c:formatCode>General</c:formatCode>
                <c:ptCount val="5"/>
                <c:pt idx="0">
                  <c:v>502</c:v>
                </c:pt>
                <c:pt idx="1">
                  <c:v>227</c:v>
                </c:pt>
                <c:pt idx="3">
                  <c:v>997</c:v>
                </c:pt>
                <c:pt idx="4">
                  <c:v>302</c:v>
                </c:pt>
              </c:numCache>
            </c:numRef>
          </c:val>
        </c:ser>
        <c:dLbls>
          <c:showLegendKey val="0"/>
          <c:showVal val="0"/>
          <c:showCatName val="0"/>
          <c:showSerName val="0"/>
          <c:showPercent val="0"/>
          <c:showBubbleSize val="0"/>
        </c:dLbls>
        <c:gapWidth val="150"/>
        <c:axId val="38965248"/>
        <c:axId val="38966784"/>
      </c:barChart>
      <c:catAx>
        <c:axId val="38965248"/>
        <c:scaling>
          <c:orientation val="minMax"/>
        </c:scaling>
        <c:delete val="0"/>
        <c:axPos val="b"/>
        <c:majorTickMark val="out"/>
        <c:minorTickMark val="none"/>
        <c:tickLblPos val="nextTo"/>
        <c:crossAx val="38966784"/>
        <c:crosses val="autoZero"/>
        <c:auto val="1"/>
        <c:lblAlgn val="ctr"/>
        <c:lblOffset val="100"/>
        <c:noMultiLvlLbl val="0"/>
      </c:catAx>
      <c:valAx>
        <c:axId val="38966784"/>
        <c:scaling>
          <c:orientation val="minMax"/>
          <c:max val="1100"/>
          <c:min val="0"/>
        </c:scaling>
        <c:delete val="0"/>
        <c:axPos val="l"/>
        <c:majorGridlines/>
        <c:numFmt formatCode="General" sourceLinked="1"/>
        <c:majorTickMark val="out"/>
        <c:minorTickMark val="none"/>
        <c:tickLblPos val="nextTo"/>
        <c:crossAx val="38965248"/>
        <c:crosses val="autoZero"/>
        <c:crossBetween val="between"/>
        <c:majorUnit val="200"/>
      </c:valAx>
      <c:spPr>
        <a:solidFill>
          <a:srgbClr val="0070C0">
            <a:alpha val="50000"/>
          </a:srgbClr>
        </a:solidFill>
      </c:spPr>
    </c:plotArea>
    <c:plotVisOnly val="1"/>
    <c:dispBlanksAs val="gap"/>
    <c:showDLblsOverMax val="0"/>
  </c:chart>
  <c:txPr>
    <a:bodyPr/>
    <a:lstStyle/>
    <a:p>
      <a:pPr>
        <a:defRPr sz="20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761727152527"/>
          <c:y val="0.18262944404676687"/>
          <c:w val="0.65709673501609211"/>
          <c:h val="0.59338945395741083"/>
        </c:manualLayout>
      </c:layout>
      <c:barChart>
        <c:barDir val="col"/>
        <c:grouping val="clustered"/>
        <c:varyColors val="0"/>
        <c:ser>
          <c:idx val="0"/>
          <c:order val="0"/>
          <c:invertIfNegative val="0"/>
          <c:dPt>
            <c:idx val="0"/>
            <c:invertIfNegative val="0"/>
            <c:bubble3D val="0"/>
            <c:spPr>
              <a:solidFill>
                <a:schemeClr val="tx1"/>
              </a:solidFill>
            </c:spPr>
          </c:dPt>
          <c:dPt>
            <c:idx val="1"/>
            <c:invertIfNegative val="0"/>
            <c:bubble3D val="0"/>
            <c:spPr>
              <a:solidFill>
                <a:schemeClr val="tx1"/>
              </a:solidFill>
            </c:spPr>
          </c:dPt>
          <c:dPt>
            <c:idx val="3"/>
            <c:invertIfNegative val="0"/>
            <c:bubble3D val="0"/>
            <c:spPr>
              <a:pattFill prst="wdUpDiag">
                <a:fgClr>
                  <a:schemeClr val="tx1"/>
                </a:fgClr>
                <a:bgClr>
                  <a:schemeClr val="bg1"/>
                </a:bgClr>
              </a:pattFill>
            </c:spPr>
          </c:dPt>
          <c:dPt>
            <c:idx val="4"/>
            <c:invertIfNegative val="0"/>
            <c:bubble3D val="0"/>
            <c:spPr>
              <a:pattFill prst="wdUpDiag">
                <a:fgClr>
                  <a:schemeClr val="tx1"/>
                </a:fgClr>
                <a:bgClr>
                  <a:schemeClr val="bg1"/>
                </a:bgClr>
              </a:pattFill>
            </c:spPr>
          </c:dPt>
          <c:cat>
            <c:strRef>
              <c:f>Sheet1!$B$26:$F$26</c:f>
              <c:strCache>
                <c:ptCount val="5"/>
                <c:pt idx="0">
                  <c:v>Yes</c:v>
                </c:pt>
                <c:pt idx="1">
                  <c:v>No</c:v>
                </c:pt>
                <c:pt idx="3">
                  <c:v>Yes</c:v>
                </c:pt>
                <c:pt idx="4">
                  <c:v>No</c:v>
                </c:pt>
              </c:strCache>
            </c:strRef>
          </c:cat>
          <c:val>
            <c:numRef>
              <c:f>Sheet1!$B$27:$F$27</c:f>
              <c:numCache>
                <c:formatCode>General</c:formatCode>
                <c:ptCount val="5"/>
                <c:pt idx="0">
                  <c:v>76</c:v>
                </c:pt>
                <c:pt idx="1">
                  <c:v>729</c:v>
                </c:pt>
                <c:pt idx="3">
                  <c:v>203</c:v>
                </c:pt>
                <c:pt idx="4">
                  <c:v>1012</c:v>
                </c:pt>
              </c:numCache>
            </c:numRef>
          </c:val>
        </c:ser>
        <c:dLbls>
          <c:showLegendKey val="0"/>
          <c:showVal val="0"/>
          <c:showCatName val="0"/>
          <c:showSerName val="0"/>
          <c:showPercent val="0"/>
          <c:showBubbleSize val="0"/>
        </c:dLbls>
        <c:gapWidth val="150"/>
        <c:axId val="127969152"/>
        <c:axId val="127970688"/>
      </c:barChart>
      <c:catAx>
        <c:axId val="127969152"/>
        <c:scaling>
          <c:orientation val="minMax"/>
        </c:scaling>
        <c:delete val="0"/>
        <c:axPos val="b"/>
        <c:majorTickMark val="out"/>
        <c:minorTickMark val="none"/>
        <c:tickLblPos val="nextTo"/>
        <c:crossAx val="127970688"/>
        <c:crosses val="autoZero"/>
        <c:auto val="1"/>
        <c:lblAlgn val="ctr"/>
        <c:lblOffset val="100"/>
        <c:noMultiLvlLbl val="0"/>
      </c:catAx>
      <c:valAx>
        <c:axId val="127970688"/>
        <c:scaling>
          <c:orientation val="minMax"/>
          <c:max val="1100"/>
          <c:min val="0"/>
        </c:scaling>
        <c:delete val="0"/>
        <c:axPos val="l"/>
        <c:majorGridlines/>
        <c:numFmt formatCode="General" sourceLinked="1"/>
        <c:majorTickMark val="out"/>
        <c:minorTickMark val="none"/>
        <c:tickLblPos val="nextTo"/>
        <c:crossAx val="127969152"/>
        <c:crosses val="autoZero"/>
        <c:crossBetween val="between"/>
        <c:minorUnit val="100"/>
      </c:valAx>
      <c:spPr>
        <a:solidFill>
          <a:srgbClr val="0070C0">
            <a:alpha val="50000"/>
          </a:srgbClr>
        </a:solidFill>
      </c:spPr>
    </c:plotArea>
    <c:plotVisOnly val="1"/>
    <c:dispBlanksAs val="gap"/>
    <c:showDLblsOverMax val="0"/>
  </c:chart>
  <c:txPr>
    <a:bodyPr/>
    <a:lstStyle/>
    <a:p>
      <a:pPr>
        <a:defRPr sz="20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0.02</cdr:x>
      <cdr:y>0.35972</cdr:y>
    </cdr:from>
    <cdr:to>
      <cdr:x>0.09167</cdr:x>
      <cdr:y>0.69306</cdr:y>
    </cdr:to>
    <cdr:sp macro="" textlink="">
      <cdr:nvSpPr>
        <cdr:cNvPr id="2" name="TextBox 1"/>
        <cdr:cNvSpPr txBox="1"/>
      </cdr:nvSpPr>
      <cdr:spPr>
        <a:xfrm xmlns:a="http://schemas.openxmlformats.org/drawingml/2006/main" rot="16200000">
          <a:off x="-201930" y="1280160"/>
          <a:ext cx="914400" cy="3276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Final Grade (%)</a:t>
          </a:r>
        </a:p>
      </cdr:txBody>
    </cdr:sp>
  </cdr:relSizeAnchor>
  <cdr:relSizeAnchor xmlns:cdr="http://schemas.openxmlformats.org/drawingml/2006/chartDrawing">
    <cdr:from>
      <cdr:x>0.08625</cdr:x>
      <cdr:y>0.02273</cdr:y>
    </cdr:from>
    <cdr:to>
      <cdr:x>0.93326</cdr:x>
      <cdr:y>0.11364</cdr:y>
    </cdr:to>
    <cdr:sp macro="" textlink="">
      <cdr:nvSpPr>
        <cdr:cNvPr id="3" name="TextBox 2"/>
        <cdr:cNvSpPr txBox="1"/>
      </cdr:nvSpPr>
      <cdr:spPr>
        <a:xfrm xmlns:a="http://schemas.openxmlformats.org/drawingml/2006/main">
          <a:off x="429598" y="76200"/>
          <a:ext cx="4218602"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t>Mean Final</a:t>
          </a:r>
          <a:r>
            <a:rPr lang="en-US" sz="2000" b="1" baseline="0" dirty="0"/>
            <a:t> Grade for "at Risk" Students </a:t>
          </a:r>
          <a:endParaRPr lang="en-US" sz="2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0.07353</cdr:x>
      <cdr:y>0.05215</cdr:y>
    </cdr:from>
    <cdr:to>
      <cdr:x>0.8002</cdr:x>
      <cdr:y>0.16604</cdr:y>
    </cdr:to>
    <cdr:sp macro="" textlink="">
      <cdr:nvSpPr>
        <cdr:cNvPr id="2" name="TextBox 1"/>
        <cdr:cNvSpPr txBox="1"/>
      </cdr:nvSpPr>
      <cdr:spPr>
        <a:xfrm xmlns:a="http://schemas.openxmlformats.org/drawingml/2006/main">
          <a:off x="381000" y="218543"/>
          <a:ext cx="3765314" cy="4773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t>Content Mastery for</a:t>
          </a:r>
          <a:r>
            <a:rPr lang="en-US" sz="2000" b="1" baseline="0" dirty="0"/>
            <a:t> "at Risk" Students</a:t>
          </a:r>
          <a:endParaRPr lang="en-US" sz="2000" b="1" dirty="0"/>
        </a:p>
      </cdr:txBody>
    </cdr:sp>
  </cdr:relSizeAnchor>
  <cdr:relSizeAnchor xmlns:cdr="http://schemas.openxmlformats.org/drawingml/2006/chartDrawing">
    <cdr:from>
      <cdr:x>0.21594</cdr:x>
      <cdr:y>0.66667</cdr:y>
    </cdr:from>
    <cdr:to>
      <cdr:x>0.52442</cdr:x>
      <cdr:y>1</cdr:y>
    </cdr:to>
    <cdr:sp macro="" textlink="">
      <cdr:nvSpPr>
        <cdr:cNvPr id="3" name="TextBox 2"/>
        <cdr:cNvSpPr txBox="1"/>
      </cdr:nvSpPr>
      <cdr:spPr>
        <a:xfrm xmlns:a="http://schemas.openxmlformats.org/drawingml/2006/main">
          <a:off x="640080" y="258699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0.25211</cdr:x>
      <cdr:y>0.89091</cdr:y>
    </cdr:from>
    <cdr:to>
      <cdr:x>0.49376</cdr:x>
      <cdr:y>0.9923</cdr:y>
    </cdr:to>
    <cdr:sp macro="" textlink="">
      <cdr:nvSpPr>
        <cdr:cNvPr id="4" name="TextBox 3"/>
        <cdr:cNvSpPr txBox="1"/>
      </cdr:nvSpPr>
      <cdr:spPr>
        <a:xfrm xmlns:a="http://schemas.openxmlformats.org/drawingml/2006/main">
          <a:off x="1421615" y="3733800"/>
          <a:ext cx="1362616" cy="4249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Control</a:t>
          </a:r>
        </a:p>
      </cdr:txBody>
    </cdr:sp>
  </cdr:relSizeAnchor>
  <cdr:relSizeAnchor xmlns:cdr="http://schemas.openxmlformats.org/drawingml/2006/chartDrawing">
    <cdr:from>
      <cdr:x>0.58767</cdr:x>
      <cdr:y>0.88805</cdr:y>
    </cdr:from>
    <cdr:to>
      <cdr:x>0.82931</cdr:x>
      <cdr:y>0.98944</cdr:y>
    </cdr:to>
    <cdr:sp macro="" textlink="">
      <cdr:nvSpPr>
        <cdr:cNvPr id="5" name="TextBox 1"/>
        <cdr:cNvSpPr txBox="1"/>
      </cdr:nvSpPr>
      <cdr:spPr>
        <a:xfrm xmlns:a="http://schemas.openxmlformats.org/drawingml/2006/main">
          <a:off x="1800161" y="1921806"/>
          <a:ext cx="740218" cy="2194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Intervention</a:t>
          </a:r>
        </a:p>
      </cdr:txBody>
    </cdr:sp>
  </cdr:relSizeAnchor>
  <cdr:relSizeAnchor xmlns:cdr="http://schemas.openxmlformats.org/drawingml/2006/chartDrawing">
    <cdr:from>
      <cdr:x>0.01285</cdr:x>
      <cdr:y>0.28472</cdr:y>
    </cdr:from>
    <cdr:to>
      <cdr:x>0.10797</cdr:x>
      <cdr:y>0.61806</cdr:y>
    </cdr:to>
    <cdr:sp macro="" textlink="">
      <cdr:nvSpPr>
        <cdr:cNvPr id="6" name="TextBox 5"/>
        <cdr:cNvSpPr txBox="1"/>
      </cdr:nvSpPr>
      <cdr:spPr>
        <a:xfrm xmlns:a="http://schemas.openxmlformats.org/drawingml/2006/main" rot="16200000">
          <a:off x="-278130" y="1097280"/>
          <a:ext cx="914400" cy="281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Frequency</a:t>
          </a:r>
        </a:p>
      </cdr:txBody>
    </cdr:sp>
  </cdr:relSizeAnchor>
</c:userShapes>
</file>

<file path=ppt/drawings/drawing3.xml><?xml version="1.0" encoding="utf-8"?>
<c:userShapes xmlns:c="http://schemas.openxmlformats.org/drawingml/2006/chart">
  <cdr:relSizeAnchor xmlns:cdr="http://schemas.openxmlformats.org/drawingml/2006/chartDrawing">
    <cdr:from>
      <cdr:x>0.02752</cdr:x>
      <cdr:y>0.03636</cdr:y>
    </cdr:from>
    <cdr:to>
      <cdr:x>0.95183</cdr:x>
      <cdr:y>0.15025</cdr:y>
    </cdr:to>
    <cdr:sp macro="" textlink="">
      <cdr:nvSpPr>
        <cdr:cNvPr id="2" name="TextBox 1"/>
        <cdr:cNvSpPr txBox="1"/>
      </cdr:nvSpPr>
      <cdr:spPr>
        <a:xfrm xmlns:a="http://schemas.openxmlformats.org/drawingml/2006/main">
          <a:off x="132113" y="152385"/>
          <a:ext cx="4437263" cy="4773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t>Withdrawal rates for "at Risk" Students</a:t>
          </a:r>
        </a:p>
      </cdr:txBody>
    </cdr:sp>
  </cdr:relSizeAnchor>
  <cdr:relSizeAnchor xmlns:cdr="http://schemas.openxmlformats.org/drawingml/2006/chartDrawing">
    <cdr:from>
      <cdr:x>0.21594</cdr:x>
      <cdr:y>0.66667</cdr:y>
    </cdr:from>
    <cdr:to>
      <cdr:x>0.52442</cdr:x>
      <cdr:y>1</cdr:y>
    </cdr:to>
    <cdr:sp macro="" textlink="">
      <cdr:nvSpPr>
        <cdr:cNvPr id="3" name="TextBox 2"/>
        <cdr:cNvSpPr txBox="1"/>
      </cdr:nvSpPr>
      <cdr:spPr>
        <a:xfrm xmlns:a="http://schemas.openxmlformats.org/drawingml/2006/main">
          <a:off x="640080" y="258699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0.30149</cdr:x>
      <cdr:y>0.85472</cdr:y>
    </cdr:from>
    <cdr:to>
      <cdr:x>0.54314</cdr:x>
      <cdr:y>0.95611</cdr:y>
    </cdr:to>
    <cdr:sp macro="" textlink="">
      <cdr:nvSpPr>
        <cdr:cNvPr id="4" name="TextBox 3"/>
        <cdr:cNvSpPr txBox="1"/>
      </cdr:nvSpPr>
      <cdr:spPr>
        <a:xfrm xmlns:a="http://schemas.openxmlformats.org/drawingml/2006/main">
          <a:off x="1298011" y="3582143"/>
          <a:ext cx="1040376" cy="4249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Control</a:t>
          </a:r>
        </a:p>
      </cdr:txBody>
    </cdr:sp>
  </cdr:relSizeAnchor>
  <cdr:relSizeAnchor xmlns:cdr="http://schemas.openxmlformats.org/drawingml/2006/chartDrawing">
    <cdr:from>
      <cdr:x>0.63717</cdr:x>
      <cdr:y>0.85159</cdr:y>
    </cdr:from>
    <cdr:to>
      <cdr:x>0.87882</cdr:x>
      <cdr:y>0.95298</cdr:y>
    </cdr:to>
    <cdr:sp macro="" textlink="">
      <cdr:nvSpPr>
        <cdr:cNvPr id="5" name="TextBox 1"/>
        <cdr:cNvSpPr txBox="1"/>
      </cdr:nvSpPr>
      <cdr:spPr>
        <a:xfrm xmlns:a="http://schemas.openxmlformats.org/drawingml/2006/main">
          <a:off x="2743200" y="3569006"/>
          <a:ext cx="1040376" cy="4249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Intervention</a:t>
          </a:r>
        </a:p>
      </cdr:txBody>
    </cdr:sp>
  </cdr:relSizeAnchor>
  <cdr:relSizeAnchor xmlns:cdr="http://schemas.openxmlformats.org/drawingml/2006/chartDrawing">
    <cdr:from>
      <cdr:x>0.01285</cdr:x>
      <cdr:y>0.28472</cdr:y>
    </cdr:from>
    <cdr:to>
      <cdr:x>0.10797</cdr:x>
      <cdr:y>0.61806</cdr:y>
    </cdr:to>
    <cdr:sp macro="" textlink="">
      <cdr:nvSpPr>
        <cdr:cNvPr id="6" name="TextBox 5"/>
        <cdr:cNvSpPr txBox="1"/>
      </cdr:nvSpPr>
      <cdr:spPr>
        <a:xfrm xmlns:a="http://schemas.openxmlformats.org/drawingml/2006/main" rot="16200000">
          <a:off x="-278130" y="1097280"/>
          <a:ext cx="914400" cy="281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Frequency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29D141-43C4-47D0-8B75-24AE57AB7F8E}" type="datetimeFigureOut">
              <a:rPr lang="en-US" smtClean="0"/>
              <a:t>10/15/2013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0AF99-318B-4154-BDE8-A9284108BED0}" type="slidenum">
              <a:rPr lang="en-US" smtClean="0"/>
              <a:t>‹#›</a:t>
            </a:fld>
            <a:endParaRPr lang="en-US"/>
          </a:p>
        </p:txBody>
      </p:sp>
    </p:spTree>
    <p:extLst>
      <p:ext uri="{BB962C8B-B14F-4D97-AF65-F5344CB8AC3E}">
        <p14:creationId xmlns:p14="http://schemas.microsoft.com/office/powerpoint/2010/main" val="187250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B060A-9949-4EC9-9203-AE17A03A6029}" type="slidenum">
              <a:rPr lang="en-US" smtClean="0"/>
              <a:t>2</a:t>
            </a:fld>
            <a:endParaRPr lang="en-US"/>
          </a:p>
        </p:txBody>
      </p:sp>
    </p:spTree>
    <p:extLst>
      <p:ext uri="{BB962C8B-B14F-4D97-AF65-F5344CB8AC3E}">
        <p14:creationId xmlns:p14="http://schemas.microsoft.com/office/powerpoint/2010/main" val="63434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goal is not to replace tutoring services</a:t>
            </a:r>
            <a:r>
              <a:rPr lang="en-US" baseline="0" dirty="0" smtClean="0"/>
              <a:t> or answer a lot of subject matter questions online.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254623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5C156-E75F-5541-8C07-0BD0EFDECC32}" type="slidenum">
              <a:rPr lang="en-US" smtClean="0"/>
              <a:pPr/>
              <a:t>27</a:t>
            </a:fld>
            <a:endParaRPr lang="en-US" dirty="0"/>
          </a:p>
        </p:txBody>
      </p:sp>
    </p:spTree>
    <p:extLst>
      <p:ext uri="{BB962C8B-B14F-4D97-AF65-F5344CB8AC3E}">
        <p14:creationId xmlns:p14="http://schemas.microsoft.com/office/powerpoint/2010/main" val="222853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5C156-E75F-5541-8C07-0BD0EFDECC32}" type="slidenum">
              <a:rPr lang="en-US" smtClean="0"/>
              <a:pPr/>
              <a:t>29</a:t>
            </a:fld>
            <a:endParaRPr lang="en-US" dirty="0"/>
          </a:p>
        </p:txBody>
      </p:sp>
    </p:spTree>
    <p:extLst>
      <p:ext uri="{BB962C8B-B14F-4D97-AF65-F5344CB8AC3E}">
        <p14:creationId xmlns:p14="http://schemas.microsoft.com/office/powerpoint/2010/main" val="354685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FCA5-227F-4AF1-93F3-AD88286031FF}" type="slidenum">
              <a:rPr lang="en-US" smtClean="0"/>
              <a:t>30</a:t>
            </a:fld>
            <a:endParaRPr lang="en-US" dirty="0"/>
          </a:p>
        </p:txBody>
      </p:sp>
    </p:spTree>
    <p:extLst>
      <p:ext uri="{BB962C8B-B14F-4D97-AF65-F5344CB8AC3E}">
        <p14:creationId xmlns:p14="http://schemas.microsoft.com/office/powerpoint/2010/main" val="17091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FFCA5-227F-4AF1-93F3-AD88286031FF}" type="slidenum">
              <a:rPr lang="en-US" smtClean="0"/>
              <a:t>31</a:t>
            </a:fld>
            <a:endParaRPr lang="en-US" dirty="0"/>
          </a:p>
        </p:txBody>
      </p:sp>
    </p:spTree>
    <p:extLst>
      <p:ext uri="{BB962C8B-B14F-4D97-AF65-F5344CB8AC3E}">
        <p14:creationId xmlns:p14="http://schemas.microsoft.com/office/powerpoint/2010/main" val="239259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50">
              <a:defRPr/>
            </a:pPr>
            <a:r>
              <a:rPr lang="en-US" dirty="0" smtClean="0"/>
              <a:t>If we determine a student is “at risk”, are we obligated to intervene?</a:t>
            </a:r>
          </a:p>
          <a:p>
            <a:endParaRPr lang="en-US" dirty="0"/>
          </a:p>
        </p:txBody>
      </p:sp>
      <p:sp>
        <p:nvSpPr>
          <p:cNvPr id="4" name="Slide Number Placeholder 3"/>
          <p:cNvSpPr>
            <a:spLocks noGrp="1"/>
          </p:cNvSpPr>
          <p:nvPr>
            <p:ph type="sldNum" sz="quarter" idx="10"/>
          </p:nvPr>
        </p:nvSpPr>
        <p:spPr/>
        <p:txBody>
          <a:bodyPr/>
          <a:lstStyle/>
          <a:p>
            <a:fld id="{849B257A-DCCA-4170-8367-0E7FED4B28D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10914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Shockingly,</a:t>
            </a:r>
            <a:r>
              <a:rPr lang="en-US" baseline="0" dirty="0" smtClean="0"/>
              <a:t> was a low as 3% in 2002!</a:t>
            </a:r>
            <a:endParaRPr lang="en-US" dirty="0"/>
          </a:p>
        </p:txBody>
      </p:sp>
      <p:sp>
        <p:nvSpPr>
          <p:cNvPr id="4" name="Slide Number Placeholder 3"/>
          <p:cNvSpPr>
            <a:spLocks noGrp="1"/>
          </p:cNvSpPr>
          <p:nvPr>
            <p:ph type="sldNum" sz="quarter" idx="10"/>
          </p:nvPr>
        </p:nvSpPr>
        <p:spPr/>
        <p:txBody>
          <a:bodyPr/>
          <a:lstStyle/>
          <a:p>
            <a:fld id="{7C5FFCA5-227F-4AF1-93F3-AD88286031FF}" type="slidenum">
              <a:rPr lang="en-US" smtClean="0"/>
              <a:t>4</a:t>
            </a:fld>
            <a:endParaRPr lang="en-US" dirty="0"/>
          </a:p>
        </p:txBody>
      </p:sp>
    </p:spTree>
    <p:extLst>
      <p:ext uri="{BB962C8B-B14F-4D97-AF65-F5344CB8AC3E}">
        <p14:creationId xmlns:p14="http://schemas.microsoft.com/office/powerpoint/2010/main" val="388127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a:t>
            </a:r>
            <a:r>
              <a:rPr lang="en-US" baseline="0" dirty="0" smtClean="0"/>
              <a:t> what is the OAAI and how are we working to address this problem…with the goal of leveraging Big Data to create an open-source academic early alert system that allows us to predict which students are at risk to not complete the course (and do so early on in the semester) and then deploy an intervention to help that student succeed.</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a:t>
            </a:fld>
            <a:endParaRPr lang="en-US" dirty="0"/>
          </a:p>
        </p:txBody>
      </p:sp>
    </p:spTree>
    <p:extLst>
      <p:ext uri="{BB962C8B-B14F-4D97-AF65-F5344CB8AC3E}">
        <p14:creationId xmlns:p14="http://schemas.microsoft.com/office/powerpoint/2010/main" val="188496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talk about our intervention strategies in</a:t>
            </a:r>
            <a:r>
              <a:rPr lang="en-US" baseline="0" dirty="0" smtClean="0"/>
              <a:t> a little more detail a bit later on in the presentation…</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7873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OAAI is building on this prior success through two primary “thrusts”…the first is the creation of an “open ecosystem” for academic analytics…this ecosystem contains the Sakai…</a:t>
            </a:r>
          </a:p>
          <a:p>
            <a:pPr eaLnBrk="1" hangingPunct="1"/>
            <a:endParaRPr lang="en-US" smtClean="0"/>
          </a:p>
          <a:p>
            <a:pPr eaLnBrk="1" hangingPunct="1"/>
            <a:r>
              <a:rPr lang="en-US" smtClean="0"/>
              <a:t>We will also be open sourcing our predictive model and releasing it using a standard mark-up language which will allow…</a:t>
            </a:r>
          </a:p>
          <a:p>
            <a:pPr eaLnBrk="1" hangingPunct="1"/>
            <a:endParaRPr lang="en-US" smtClean="0"/>
          </a:p>
          <a:p>
            <a:pPr eaLnBrk="1" hangingPunct="1"/>
            <a:r>
              <a:rPr lang="en-US" smtClean="0"/>
              <a:t>The other major “trust” is researching critical scaling factors…so we are looking at this issue of “portability”…how can you effective take a model developed for one academic context (e.g. liberal arts school) and “port” it to another context (e.g. community college).</a:t>
            </a:r>
          </a:p>
          <a:p>
            <a:pPr eaLnBrk="1" hangingPunct="1"/>
            <a:endParaRPr lang="en-US" smtClean="0"/>
          </a:p>
          <a:p>
            <a:pPr eaLnBrk="1" hangingPunct="1"/>
            <a:r>
              <a:rPr lang="en-US" smtClean="0"/>
              <a:t>We are also looking at what are the most effective intervention strategies, particularly those which use…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17" indent="-280391" eaLnBrk="0" hangingPunct="0">
              <a:defRPr>
                <a:solidFill>
                  <a:schemeClr val="tx1"/>
                </a:solidFill>
                <a:latin typeface="Arial" charset="0"/>
              </a:defRPr>
            </a:lvl2pPr>
            <a:lvl3pPr marL="1121564" indent="-224312" eaLnBrk="0" hangingPunct="0">
              <a:defRPr>
                <a:solidFill>
                  <a:schemeClr val="tx1"/>
                </a:solidFill>
                <a:latin typeface="Arial" charset="0"/>
              </a:defRPr>
            </a:lvl3pPr>
            <a:lvl4pPr marL="1570189" indent="-224312" eaLnBrk="0" hangingPunct="0">
              <a:defRPr>
                <a:solidFill>
                  <a:schemeClr val="tx1"/>
                </a:solidFill>
                <a:latin typeface="Arial" charset="0"/>
              </a:defRPr>
            </a:lvl4pPr>
            <a:lvl5pPr marL="2018816" indent="-224312" eaLnBrk="0" hangingPunct="0">
              <a:defRPr>
                <a:solidFill>
                  <a:schemeClr val="tx1"/>
                </a:solidFill>
                <a:latin typeface="Arial" charset="0"/>
              </a:defRPr>
            </a:lvl5pPr>
            <a:lvl6pPr marL="2467441" indent="-224312" eaLnBrk="0" fontAlgn="base" hangingPunct="0">
              <a:spcBef>
                <a:spcPct val="0"/>
              </a:spcBef>
              <a:spcAft>
                <a:spcPct val="0"/>
              </a:spcAft>
              <a:defRPr>
                <a:solidFill>
                  <a:schemeClr val="tx1"/>
                </a:solidFill>
                <a:latin typeface="Arial" charset="0"/>
              </a:defRPr>
            </a:lvl6pPr>
            <a:lvl7pPr marL="2916065" indent="-224312" eaLnBrk="0" fontAlgn="base" hangingPunct="0">
              <a:spcBef>
                <a:spcPct val="0"/>
              </a:spcBef>
              <a:spcAft>
                <a:spcPct val="0"/>
              </a:spcAft>
              <a:defRPr>
                <a:solidFill>
                  <a:schemeClr val="tx1"/>
                </a:solidFill>
                <a:latin typeface="Arial" charset="0"/>
              </a:defRPr>
            </a:lvl7pPr>
            <a:lvl8pPr marL="3364692" indent="-224312" eaLnBrk="0" fontAlgn="base" hangingPunct="0">
              <a:spcBef>
                <a:spcPct val="0"/>
              </a:spcBef>
              <a:spcAft>
                <a:spcPct val="0"/>
              </a:spcAft>
              <a:defRPr>
                <a:solidFill>
                  <a:schemeClr val="tx1"/>
                </a:solidFill>
                <a:latin typeface="Arial" charset="0"/>
              </a:defRPr>
            </a:lvl8pPr>
            <a:lvl9pPr marL="3813317" indent="-224312" eaLnBrk="0" fontAlgn="base" hangingPunct="0">
              <a:spcBef>
                <a:spcPct val="0"/>
              </a:spcBef>
              <a:spcAft>
                <a:spcPct val="0"/>
              </a:spcAft>
              <a:defRPr>
                <a:solidFill>
                  <a:schemeClr val="tx1"/>
                </a:solidFill>
                <a:latin typeface="Arial" charset="0"/>
              </a:defRPr>
            </a:lvl9pPr>
          </a:lstStyle>
          <a:p>
            <a:pPr eaLnBrk="1" hangingPunct="1"/>
            <a:fld id="{21659E96-D600-41EF-81B7-2846E24E480D}" type="slidenum">
              <a:rPr lang="en-US" smtClean="0"/>
              <a:pPr eaLnBrk="1" hangingPunct="1"/>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talk about our intervention strategies in</a:t>
            </a:r>
            <a:r>
              <a:rPr lang="en-US" baseline="0" dirty="0" smtClean="0"/>
              <a:t> a little more detail a bit later on in the presentation…</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7873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approach we have taken</a:t>
            </a:r>
            <a:r>
              <a:rPr lang="en-US" baseline="0" dirty="0" smtClean="0"/>
              <a:t> is to create a “design framework” for the OASE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02178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a:t>
            </a:r>
            <a:r>
              <a:rPr lang="en-US" baseline="0" dirty="0" smtClean="0"/>
              <a:t> some screenshots of examples from Khan, etc.</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25462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goal is not to replace tutoring services</a:t>
            </a:r>
            <a:r>
              <a:rPr lang="en-US" baseline="0" dirty="0" smtClean="0"/>
              <a:t> or answer a lot of subject matter questions online.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254623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47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4706F0C6-AA70-454F-8B1E-2BB39D61247A}" type="datetime4">
              <a:rPr lang="en-US" smtClean="0"/>
              <a:t>October 15, 2013</a:t>
            </a:fld>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A4B1C65-9061-46BD-960B-AFFABB00225D}" type="slidenum">
              <a:rPr lang="en-US"/>
              <a:pPr>
                <a:defRPr/>
              </a:pPr>
              <a:t>‹#›</a:t>
            </a:fld>
            <a:endParaRPr lang="en-US"/>
          </a:p>
        </p:txBody>
      </p:sp>
    </p:spTree>
    <p:extLst>
      <p:ext uri="{BB962C8B-B14F-4D97-AF65-F5344CB8AC3E}">
        <p14:creationId xmlns:p14="http://schemas.microsoft.com/office/powerpoint/2010/main" val="392764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BAD014D2-F030-4072-AAAF-49D23A66E134}" type="datetime4">
              <a:rPr lang="en-US" smtClean="0"/>
              <a:t>October 15, 2013</a:t>
            </a:fld>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CC904A0-5AC1-49B1-8AB5-0290EF595333}" type="slidenum">
              <a:rPr lang="en-US"/>
              <a:pPr>
                <a:defRPr/>
              </a:pPr>
              <a:t>‹#›</a:t>
            </a:fld>
            <a:endParaRPr lang="en-US"/>
          </a:p>
        </p:txBody>
      </p:sp>
    </p:spTree>
    <p:extLst>
      <p:ext uri="{BB962C8B-B14F-4D97-AF65-F5344CB8AC3E}">
        <p14:creationId xmlns:p14="http://schemas.microsoft.com/office/powerpoint/2010/main" val="2262555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12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6"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userDrawn="1"/>
        </p:nvSpPr>
        <p:spPr>
          <a:xfrm>
            <a:off x="6248400" y="6248400"/>
            <a:ext cx="2209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5324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637942"/>
            <a:ext cx="8229600" cy="1143000"/>
          </a:xfrm>
          <a:prstGeom prst="rect">
            <a:avLst/>
          </a:prstGeom>
        </p:spPr>
        <p:txBody>
          <a:bodyPr vert="horz"/>
          <a:lstStyle>
            <a:lvl1pPr>
              <a:lnSpc>
                <a:spcPts val="6500"/>
              </a:lnSpc>
              <a:defRPr sz="65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4261"/>
            <a:ext cx="8158162" cy="662610"/>
          </a:xfrm>
          <a:prstGeom prst="rect">
            <a:avLst/>
          </a:prstGeom>
        </p:spPr>
        <p:txBody>
          <a:bodyPr vert="horz"/>
          <a:lstStyle>
            <a:lvl1pPr algn="l">
              <a:lnSpc>
                <a:spcPts val="4000"/>
              </a:lnSpc>
              <a:defRPr sz="4000">
                <a:solidFill>
                  <a:srgbClr val="B7002B"/>
                </a:solidFill>
                <a:latin typeface="Arial" pitchFamily="34" charset="0"/>
                <a:cs typeface="Arial"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236871"/>
            <a:ext cx="8158163" cy="4803567"/>
          </a:xfrm>
          <a:prstGeom prst="rect">
            <a:avLst/>
          </a:prstGeom>
        </p:spPr>
        <p:txBody>
          <a:bodyPr vert="horz"/>
          <a:lstStyle>
            <a:lvl1pPr marL="342900" indent="-3429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1pPr>
            <a:lvl2pPr marL="742950" indent="-28575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2pPr>
            <a:lvl3pPr marL="11430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3pPr>
            <a:lvl4pPr marL="16002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4pPr>
            <a:lvl5pPr marL="20574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135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ody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52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37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a:prstGeom prst="rect">
            <a:avLst/>
          </a:prstGeo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42625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679C7040-1976-4F47-A25C-7C659EB95947}" type="datetime4">
              <a:rPr lang="en-US" smtClean="0"/>
              <a:t>October 15, 2013</a:t>
            </a:fld>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B2A1F0A-2221-4151-8346-54E7B8C747CF}" type="slidenum">
              <a:rPr lang="en-US"/>
              <a:pPr>
                <a:defRPr/>
              </a:pPr>
              <a:t>‹#›</a:t>
            </a:fld>
            <a:endParaRPr lang="en-US"/>
          </a:p>
        </p:txBody>
      </p:sp>
    </p:spTree>
    <p:extLst>
      <p:ext uri="{BB962C8B-B14F-4D97-AF65-F5344CB8AC3E}">
        <p14:creationId xmlns:p14="http://schemas.microsoft.com/office/powerpoint/2010/main" val="317660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0EB2F999-732F-43DA-ADD8-B6DE683767CA}" type="datetime4">
              <a:rPr lang="en-US" smtClean="0"/>
              <a:t>October 15, 2013</a:t>
            </a:fld>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4F135C5-7C0F-497E-82E5-4EBB00E61ADE}" type="slidenum">
              <a:rPr lang="en-US"/>
              <a:pPr>
                <a:defRPr/>
              </a:pPr>
              <a:t>‹#›</a:t>
            </a:fld>
            <a:endParaRPr lang="en-US"/>
          </a:p>
        </p:txBody>
      </p:sp>
    </p:spTree>
    <p:extLst>
      <p:ext uri="{BB962C8B-B14F-4D97-AF65-F5344CB8AC3E}">
        <p14:creationId xmlns:p14="http://schemas.microsoft.com/office/powerpoint/2010/main" val="107051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087F4F59-384D-43BA-9DF7-1C21EA4728F9}" type="datetime4">
              <a:rPr lang="en-US" smtClean="0"/>
              <a:t>October 15, 2013</a:t>
            </a:fld>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BB85A85-6E63-4D79-80AB-4E7F2A34828D}" type="slidenum">
              <a:rPr lang="en-US"/>
              <a:pPr>
                <a:defRPr/>
              </a:pPr>
              <a:t>‹#›</a:t>
            </a:fld>
            <a:endParaRPr lang="en-US"/>
          </a:p>
        </p:txBody>
      </p:sp>
    </p:spTree>
    <p:extLst>
      <p:ext uri="{BB962C8B-B14F-4D97-AF65-F5344CB8AC3E}">
        <p14:creationId xmlns:p14="http://schemas.microsoft.com/office/powerpoint/2010/main" val="230858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854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9"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948" y="115294"/>
            <a:ext cx="8884693" cy="1446550"/>
          </a:xfrm>
          <a:prstGeom prst="rect">
            <a:avLst/>
          </a:prstGeom>
          <a:noFill/>
        </p:spPr>
        <p:txBody>
          <a:bodyPr wrap="square" rtlCol="0">
            <a:spAutoFit/>
          </a:bodyPr>
          <a:lstStyle/>
          <a:p>
            <a:pPr algn="ctr"/>
            <a:r>
              <a:rPr lang="en-US" sz="4400" b="1" dirty="0" smtClean="0">
                <a:solidFill>
                  <a:schemeClr val="bg1"/>
                </a:solidFill>
              </a:rPr>
              <a:t>OAAI: Deploying an Open </a:t>
            </a:r>
            <a:br>
              <a:rPr lang="en-US" sz="4400" b="1" dirty="0" smtClean="0">
                <a:solidFill>
                  <a:schemeClr val="bg1"/>
                </a:solidFill>
              </a:rPr>
            </a:br>
            <a:r>
              <a:rPr lang="en-US" sz="4400" b="1" dirty="0" smtClean="0">
                <a:solidFill>
                  <a:schemeClr val="bg1"/>
                </a:solidFill>
              </a:rPr>
              <a:t>Ecosystem for Learning Analytics</a:t>
            </a:r>
            <a:endParaRPr lang="en-US" sz="4400" b="1" dirty="0">
              <a:solidFill>
                <a:schemeClr val="bg1"/>
              </a:solidFill>
            </a:endParaRPr>
          </a:p>
        </p:txBody>
      </p:sp>
      <p:sp>
        <p:nvSpPr>
          <p:cNvPr id="3" name="TextBox 2"/>
          <p:cNvSpPr txBox="1"/>
          <p:nvPr/>
        </p:nvSpPr>
        <p:spPr>
          <a:xfrm>
            <a:off x="1213945" y="5041524"/>
            <a:ext cx="6873765" cy="523220"/>
          </a:xfrm>
          <a:prstGeom prst="rect">
            <a:avLst/>
          </a:prstGeom>
          <a:noFill/>
        </p:spPr>
        <p:txBody>
          <a:bodyPr wrap="square" rtlCol="0">
            <a:spAutoFit/>
          </a:bodyPr>
          <a:lstStyle/>
          <a:p>
            <a:pPr algn="ctr"/>
            <a:r>
              <a:rPr lang="en-US" sz="2800" b="1" dirty="0" smtClean="0">
                <a:solidFill>
                  <a:srgbClr val="B7002B"/>
                </a:solidFill>
              </a:rPr>
              <a:t>Use Hash </a:t>
            </a:r>
            <a:r>
              <a:rPr lang="en-US" sz="2800" b="1" dirty="0">
                <a:solidFill>
                  <a:srgbClr val="B7002B"/>
                </a:solidFill>
              </a:rPr>
              <a:t>T</a:t>
            </a:r>
            <a:r>
              <a:rPr lang="en-US" sz="2800" b="1" dirty="0" smtClean="0">
                <a:solidFill>
                  <a:srgbClr val="B7002B"/>
                </a:solidFill>
              </a:rPr>
              <a:t>ags &gt; #EDU13 and #OAAI</a:t>
            </a:r>
            <a:endParaRPr lang="en-US" sz="2800" b="1" dirty="0">
              <a:solidFill>
                <a:srgbClr val="B7002B"/>
              </a:solidFill>
            </a:endParaRPr>
          </a:p>
        </p:txBody>
      </p:sp>
    </p:spTree>
    <p:extLst>
      <p:ext uri="{BB962C8B-B14F-4D97-AF65-F5344CB8AC3E}">
        <p14:creationId xmlns:p14="http://schemas.microsoft.com/office/powerpoint/2010/main" val="3513213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Research Design</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804" r="9105"/>
          <a:stretch/>
        </p:blipFill>
        <p:spPr bwMode="auto">
          <a:xfrm>
            <a:off x="3938516" y="1828799"/>
            <a:ext cx="5072418" cy="32072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8086" y="1828799"/>
            <a:ext cx="3657600" cy="3108543"/>
          </a:xfrm>
          <a:prstGeom prst="rect">
            <a:avLst/>
          </a:prstGeom>
          <a:noFill/>
        </p:spPr>
        <p:txBody>
          <a:bodyPr wrap="square" rtlCol="0">
            <a:spAutoFit/>
          </a:bodyPr>
          <a:lstStyle/>
          <a:p>
            <a:r>
              <a:rPr lang="en-US" sz="2800" dirty="0" smtClean="0"/>
              <a:t>Each instructor received an Academic Alert Report (AAR) three times during the semester at 25%, 50% and 75% into the semester.</a:t>
            </a:r>
            <a:endParaRPr lang="en-US" sz="2800" dirty="0"/>
          </a:p>
        </p:txBody>
      </p:sp>
    </p:spTree>
    <p:extLst>
      <p:ext uri="{BB962C8B-B14F-4D97-AF65-F5344CB8AC3E}">
        <p14:creationId xmlns:p14="http://schemas.microsoft.com/office/powerpoint/2010/main" val="1746464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357"/>
            <a:ext cx="8229600" cy="1143000"/>
          </a:xfrm>
          <a:prstGeom prst="rect">
            <a:avLst/>
          </a:prstGeom>
        </p:spPr>
        <p:txBody>
          <a:bodyPr/>
          <a:lstStyle/>
          <a:p>
            <a:r>
              <a:rPr lang="en-US" sz="5400" b="1" dirty="0" smtClean="0"/>
              <a:t>OAAI Predictive Model</a:t>
            </a:r>
            <a:endParaRPr lang="en-US" sz="5400" b="1" dirty="0"/>
          </a:p>
        </p:txBody>
      </p:sp>
      <p:sp>
        <p:nvSpPr>
          <p:cNvPr id="3" name="Subtitle 2"/>
          <p:cNvSpPr>
            <a:spLocks noGrp="1"/>
          </p:cNvSpPr>
          <p:nvPr>
            <p:ph type="subTitle" idx="4294967295"/>
          </p:nvPr>
        </p:nvSpPr>
        <p:spPr>
          <a:xfrm>
            <a:off x="457200" y="1433527"/>
            <a:ext cx="8400198" cy="606189"/>
          </a:xfrm>
          <a:prstGeom prst="rect">
            <a:avLst/>
          </a:prstGeom>
        </p:spPr>
        <p:txBody>
          <a:bodyPr/>
          <a:lstStyle/>
          <a:p>
            <a:pPr marL="0" indent="0" algn="ctr">
              <a:buNone/>
            </a:pPr>
            <a:r>
              <a:rPr lang="en-US" dirty="0" smtClean="0"/>
              <a:t>Development and Portability Research Findings</a:t>
            </a:r>
            <a:endParaRPr lang="en-US" dirty="0"/>
          </a:p>
        </p:txBody>
      </p:sp>
    </p:spTree>
    <p:extLst>
      <p:ext uri="{BB962C8B-B14F-4D97-AF65-F5344CB8AC3E}">
        <p14:creationId xmlns:p14="http://schemas.microsoft.com/office/powerpoint/2010/main" val="938397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2170"/>
            <a:ext cx="7772400" cy="838200"/>
          </a:xfrm>
        </p:spPr>
        <p:txBody>
          <a:bodyPr/>
          <a:lstStyle/>
          <a:p>
            <a:pPr algn="ctr"/>
            <a:r>
              <a:rPr lang="en-US" sz="4000" dirty="0" smtClean="0">
                <a:solidFill>
                  <a:srgbClr val="B7002B"/>
                </a:solidFill>
              </a:rPr>
              <a:t>Predictive Model Training</a:t>
            </a:r>
            <a:endParaRPr lang="en-US" sz="4000" dirty="0">
              <a:solidFill>
                <a:srgbClr val="B7002B"/>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219198"/>
            <a:ext cx="8458200" cy="54386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8148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34288" y="290321"/>
            <a:ext cx="5319713" cy="5956935"/>
          </a:xfrm>
          <a:prstGeom prst="rect">
            <a:avLst/>
          </a:prstGeom>
          <a:ln>
            <a:noFill/>
          </a:ln>
          <a:effectLst>
            <a:outerShdw blurRad="190500" algn="tl" rotWithShape="0">
              <a:srgbClr val="000000">
                <a:alpha val="70000"/>
              </a:srgbClr>
            </a:outerShdw>
          </a:effectLst>
        </p:spPr>
      </p:pic>
      <p:sp>
        <p:nvSpPr>
          <p:cNvPr id="4" name="TextBox 3"/>
          <p:cNvSpPr txBox="1"/>
          <p:nvPr/>
        </p:nvSpPr>
        <p:spPr>
          <a:xfrm>
            <a:off x="5638800" y="307693"/>
            <a:ext cx="3429000" cy="1323439"/>
          </a:xfrm>
          <a:prstGeom prst="rect">
            <a:avLst/>
          </a:prstGeom>
          <a:noFill/>
        </p:spPr>
        <p:txBody>
          <a:bodyPr wrap="square" rtlCol="0">
            <a:spAutoFit/>
          </a:bodyPr>
          <a:lstStyle/>
          <a:p>
            <a:pPr algn="ctr"/>
            <a:r>
              <a:rPr lang="en-US" sz="4000" dirty="0" smtClean="0">
                <a:solidFill>
                  <a:srgbClr val="B7002B"/>
                </a:solidFill>
              </a:rPr>
              <a:t>Predictors of </a:t>
            </a:r>
            <a:br>
              <a:rPr lang="en-US" sz="4000" dirty="0" smtClean="0">
                <a:solidFill>
                  <a:srgbClr val="B7002B"/>
                </a:solidFill>
              </a:rPr>
            </a:br>
            <a:r>
              <a:rPr lang="en-US" sz="4000" dirty="0" smtClean="0">
                <a:solidFill>
                  <a:srgbClr val="B7002B"/>
                </a:solidFill>
              </a:rPr>
              <a:t>Student Risk</a:t>
            </a:r>
            <a:endParaRPr lang="en-US" sz="4000" dirty="0">
              <a:solidFill>
                <a:srgbClr val="B7002B"/>
              </a:solidFill>
            </a:endParaRPr>
          </a:p>
        </p:txBody>
      </p:sp>
      <p:sp>
        <p:nvSpPr>
          <p:cNvPr id="5" name="TextBox 4"/>
          <p:cNvSpPr txBox="1"/>
          <p:nvPr/>
        </p:nvSpPr>
        <p:spPr>
          <a:xfrm>
            <a:off x="5715000" y="3422345"/>
            <a:ext cx="3200400" cy="1200329"/>
          </a:xfrm>
          <a:prstGeom prst="rect">
            <a:avLst/>
          </a:prstGeom>
          <a:noFill/>
        </p:spPr>
        <p:txBody>
          <a:bodyPr wrap="square" rtlCol="0">
            <a:spAutoFit/>
          </a:bodyPr>
          <a:lstStyle/>
          <a:p>
            <a:r>
              <a:rPr lang="en-US" sz="2400" dirty="0" smtClean="0"/>
              <a:t>Some predictors were discarded if not enough data was available.</a:t>
            </a:r>
            <a:endParaRPr lang="en-US" sz="2400" dirty="0"/>
          </a:p>
        </p:txBody>
      </p:sp>
      <p:sp>
        <p:nvSpPr>
          <p:cNvPr id="6" name="TextBox 5"/>
          <p:cNvSpPr txBox="1"/>
          <p:nvPr/>
        </p:nvSpPr>
        <p:spPr>
          <a:xfrm>
            <a:off x="5715000" y="2040700"/>
            <a:ext cx="3200400" cy="1200329"/>
          </a:xfrm>
          <a:prstGeom prst="rect">
            <a:avLst/>
          </a:prstGeom>
          <a:noFill/>
        </p:spPr>
        <p:txBody>
          <a:bodyPr wrap="square" rtlCol="0">
            <a:spAutoFit/>
          </a:bodyPr>
          <a:lstStyle/>
          <a:p>
            <a:r>
              <a:rPr lang="en-US" sz="2400" dirty="0" smtClean="0"/>
              <a:t>LMS predictors were measured relative to course averages.</a:t>
            </a:r>
            <a:endParaRPr lang="en-US" sz="2400" dirty="0"/>
          </a:p>
        </p:txBody>
      </p:sp>
    </p:spTree>
    <p:extLst>
      <p:ext uri="{BB962C8B-B14F-4D97-AF65-F5344CB8AC3E}">
        <p14:creationId xmlns:p14="http://schemas.microsoft.com/office/powerpoint/2010/main" val="620380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Power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36871"/>
            <a:ext cx="8458200" cy="4997969"/>
          </a:xfrm>
          <a:prstGeom prst="rect">
            <a:avLst/>
          </a:prstGeom>
        </p:spPr>
      </p:pic>
    </p:spTree>
    <p:extLst>
      <p:ext uri="{BB962C8B-B14F-4D97-AF65-F5344CB8AC3E}">
        <p14:creationId xmlns:p14="http://schemas.microsoft.com/office/powerpoint/2010/main" val="4164357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914400"/>
            <a:ext cx="4008076" cy="52578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304800" y="709880"/>
            <a:ext cx="4267200" cy="1323439"/>
          </a:xfrm>
          <a:prstGeom prst="rect">
            <a:avLst/>
          </a:prstGeom>
          <a:noFill/>
        </p:spPr>
        <p:txBody>
          <a:bodyPr wrap="square" rtlCol="0">
            <a:spAutoFit/>
          </a:bodyPr>
          <a:lstStyle/>
          <a:p>
            <a:pPr algn="ctr"/>
            <a:r>
              <a:rPr lang="en-US" sz="4000" dirty="0" smtClean="0">
                <a:solidFill>
                  <a:srgbClr val="B7002B"/>
                </a:solidFill>
              </a:rPr>
              <a:t>Initial Portability Research Findings</a:t>
            </a:r>
            <a:endParaRPr lang="en-US" sz="4000" dirty="0">
              <a:solidFill>
                <a:srgbClr val="B7002B"/>
              </a:solidFill>
            </a:endParaRPr>
          </a:p>
        </p:txBody>
      </p:sp>
      <p:sp>
        <p:nvSpPr>
          <p:cNvPr id="5" name="TextBox 4"/>
          <p:cNvSpPr txBox="1"/>
          <p:nvPr/>
        </p:nvSpPr>
        <p:spPr>
          <a:xfrm>
            <a:off x="410570" y="2552132"/>
            <a:ext cx="4114800" cy="2308324"/>
          </a:xfrm>
          <a:prstGeom prst="rect">
            <a:avLst/>
          </a:prstGeom>
          <a:noFill/>
        </p:spPr>
        <p:txBody>
          <a:bodyPr wrap="square" rtlCol="0">
            <a:spAutoFit/>
          </a:bodyPr>
          <a:lstStyle/>
          <a:p>
            <a:r>
              <a:rPr lang="en-US" sz="2400" dirty="0" smtClean="0"/>
              <a:t>Compared </a:t>
            </a:r>
            <a:r>
              <a:rPr lang="en-US" sz="2400" dirty="0"/>
              <a:t>p</a:t>
            </a:r>
            <a:r>
              <a:rPr lang="en-US" sz="2400" dirty="0" smtClean="0"/>
              <a:t>redictive elements and correlations in the Marist data to what was found by Dr. John Campbell in his dissertation research at Purdue.</a:t>
            </a:r>
            <a:endParaRPr lang="en-US" sz="2400" dirty="0"/>
          </a:p>
        </p:txBody>
      </p:sp>
    </p:spTree>
    <p:extLst>
      <p:ext uri="{BB962C8B-B14F-4D97-AF65-F5344CB8AC3E}">
        <p14:creationId xmlns:p14="http://schemas.microsoft.com/office/powerpoint/2010/main" val="2556172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Institutional Profiles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82254"/>
            <a:ext cx="8194592" cy="3429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8626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Spring ’12 Portability Findings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6498"/>
          <a:stretch/>
        </p:blipFill>
        <p:spPr>
          <a:xfrm>
            <a:off x="1145274" y="1725305"/>
            <a:ext cx="6698764" cy="39076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18464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Fall ’12 Portability Findings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3181"/>
          <a:stretch/>
        </p:blipFill>
        <p:spPr>
          <a:xfrm>
            <a:off x="1577454" y="1493292"/>
            <a:ext cx="5791554" cy="44126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87715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57"/>
            <a:ext cx="8229600" cy="864103"/>
          </a:xfrm>
        </p:spPr>
        <p:txBody>
          <a:bodyPr/>
          <a:lstStyle/>
          <a:p>
            <a:r>
              <a:rPr lang="en-US" sz="5400" b="1" dirty="0" smtClean="0"/>
              <a:t>Intervention Strategies</a:t>
            </a:r>
            <a:endParaRPr lang="en-US" sz="5400" b="1" dirty="0"/>
          </a:p>
        </p:txBody>
      </p:sp>
      <p:sp>
        <p:nvSpPr>
          <p:cNvPr id="4" name="Subtitle 3"/>
          <p:cNvSpPr>
            <a:spLocks noGrp="1"/>
          </p:cNvSpPr>
          <p:nvPr>
            <p:ph type="subTitle" idx="4294967295"/>
          </p:nvPr>
        </p:nvSpPr>
        <p:spPr>
          <a:xfrm>
            <a:off x="232012" y="1261536"/>
            <a:ext cx="8679976" cy="752389"/>
          </a:xfrm>
          <a:prstGeom prst="rect">
            <a:avLst/>
          </a:prstGeom>
        </p:spPr>
        <p:txBody>
          <a:bodyPr/>
          <a:lstStyle/>
          <a:p>
            <a:pPr marL="0" indent="0" algn="ctr">
              <a:buNone/>
            </a:pPr>
            <a:r>
              <a:rPr lang="en-US" dirty="0" smtClean="0"/>
              <a:t>Design, Deployment and Research Findings</a:t>
            </a:r>
            <a:endParaRPr lang="en-US" dirty="0"/>
          </a:p>
        </p:txBody>
      </p:sp>
    </p:spTree>
    <p:extLst>
      <p:ext uri="{BB962C8B-B14F-4D97-AF65-F5344CB8AC3E}">
        <p14:creationId xmlns:p14="http://schemas.microsoft.com/office/powerpoint/2010/main" val="3027156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0125" y="355468"/>
            <a:ext cx="8816454" cy="2048670"/>
          </a:xfrm>
        </p:spPr>
        <p:txBody>
          <a:bodyPr/>
          <a:lstStyle/>
          <a:p>
            <a:pPr>
              <a:lnSpc>
                <a:spcPts val="5600"/>
              </a:lnSpc>
            </a:pPr>
            <a:r>
              <a:rPr lang="en-US" sz="4400" b="1" dirty="0" smtClean="0">
                <a:latin typeface="+mj-lt"/>
              </a:rPr>
              <a:t>Open Academic Analytics </a:t>
            </a:r>
            <a:r>
              <a:rPr lang="en-US" sz="4400" b="1" dirty="0" smtClean="0">
                <a:latin typeface="+mj-lt"/>
              </a:rPr>
              <a:t>Initiative</a:t>
            </a:r>
            <a:br>
              <a:rPr lang="en-US" sz="4400" b="1" dirty="0" smtClean="0">
                <a:latin typeface="+mj-lt"/>
              </a:rPr>
            </a:br>
            <a:r>
              <a:rPr lang="en-US" sz="3600" b="1" i="1" dirty="0"/>
              <a:t>Deploying an </a:t>
            </a:r>
            <a:r>
              <a:rPr lang="en-US" sz="3600" b="1" i="1" dirty="0" smtClean="0"/>
              <a:t>Open Ecosystem </a:t>
            </a:r>
            <a:br>
              <a:rPr lang="en-US" sz="3600" b="1" i="1" dirty="0" smtClean="0"/>
            </a:br>
            <a:r>
              <a:rPr lang="en-US" sz="3600" b="1" i="1" dirty="0" smtClean="0"/>
              <a:t>for </a:t>
            </a:r>
            <a:r>
              <a:rPr lang="en-US" sz="3600" b="1" i="1" dirty="0"/>
              <a:t>Learning Analytics</a:t>
            </a:r>
            <a:endParaRPr lang="en-US" sz="3600" b="1" i="1" dirty="0" smtClean="0">
              <a:latin typeface="+mj-lt"/>
            </a:endParaRPr>
          </a:p>
        </p:txBody>
      </p:sp>
      <p:pic>
        <p:nvPicPr>
          <p:cNvPr id="3" name="Picture 2" descr="http://campustechnology.com/%7E/media/EDU/CampusTechnology/Microsites/Innovators/2013CT_Innovators_Logo1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069" y="4877274"/>
            <a:ext cx="3810000" cy="11430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725" y="4877273"/>
            <a:ext cx="1631865" cy="11430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2263" y="2672160"/>
            <a:ext cx="8120418" cy="1969770"/>
          </a:xfrm>
          <a:prstGeom prst="rect">
            <a:avLst/>
          </a:prstGeom>
        </p:spPr>
        <p:txBody>
          <a:bodyPr wrap="square">
            <a:spAutoFit/>
          </a:bodyPr>
          <a:lstStyle/>
          <a:p>
            <a:pPr algn="ctr"/>
            <a:r>
              <a:rPr lang="en-US" sz="3200" b="1" dirty="0"/>
              <a:t>Josh Baron</a:t>
            </a:r>
          </a:p>
          <a:p>
            <a:pPr algn="ctr"/>
            <a:r>
              <a:rPr lang="en-US" sz="2400" dirty="0"/>
              <a:t>Senior Academic Technology </a:t>
            </a:r>
            <a:r>
              <a:rPr lang="en-US" sz="2400" dirty="0" smtClean="0"/>
              <a:t>Officer</a:t>
            </a:r>
            <a:br>
              <a:rPr lang="en-US" sz="2400" dirty="0" smtClean="0"/>
            </a:br>
            <a:r>
              <a:rPr lang="en-US" sz="2400" dirty="0" smtClean="0"/>
              <a:t>Principle Investigator, OAAI</a:t>
            </a:r>
            <a:endParaRPr lang="en-US" sz="2400" dirty="0"/>
          </a:p>
          <a:p>
            <a:pPr algn="ctr"/>
            <a:r>
              <a:rPr lang="en-US" sz="2400" dirty="0"/>
              <a:t>Marist College</a:t>
            </a:r>
          </a:p>
          <a:p>
            <a:pPr algn="ctr"/>
            <a:r>
              <a:rPr lang="en-US" b="1" dirty="0" smtClean="0"/>
              <a:t>Josh.Baron@Marist.edu</a:t>
            </a:r>
            <a:endParaRPr lang="en-US" b="1" dirty="0"/>
          </a:p>
        </p:txBody>
      </p:sp>
      <p:sp>
        <p:nvSpPr>
          <p:cNvPr id="6" name="TextBox 5"/>
          <p:cNvSpPr txBox="1"/>
          <p:nvPr/>
        </p:nvSpPr>
        <p:spPr>
          <a:xfrm>
            <a:off x="1229711" y="6286999"/>
            <a:ext cx="6873765" cy="523220"/>
          </a:xfrm>
          <a:prstGeom prst="rect">
            <a:avLst/>
          </a:prstGeom>
          <a:noFill/>
        </p:spPr>
        <p:txBody>
          <a:bodyPr wrap="square" rtlCol="0">
            <a:spAutoFit/>
          </a:bodyPr>
          <a:lstStyle/>
          <a:p>
            <a:pPr algn="ctr"/>
            <a:r>
              <a:rPr lang="en-US" sz="2800" b="1" dirty="0" smtClean="0">
                <a:solidFill>
                  <a:srgbClr val="B7002B"/>
                </a:solidFill>
              </a:rPr>
              <a:t>Use Hash </a:t>
            </a:r>
            <a:r>
              <a:rPr lang="en-US" sz="2800" b="1" dirty="0">
                <a:solidFill>
                  <a:srgbClr val="B7002B"/>
                </a:solidFill>
              </a:rPr>
              <a:t>T</a:t>
            </a:r>
            <a:r>
              <a:rPr lang="en-US" sz="2800" b="1" dirty="0" smtClean="0">
                <a:solidFill>
                  <a:srgbClr val="B7002B"/>
                </a:solidFill>
              </a:rPr>
              <a:t>ags &gt; #EDU13 and #OAAI</a:t>
            </a:r>
            <a:endParaRPr lang="en-US" sz="2800" b="1" dirty="0">
              <a:solidFill>
                <a:srgbClr val="B7002B"/>
              </a:solidFill>
            </a:endParaRPr>
          </a:p>
        </p:txBody>
      </p:sp>
    </p:spTree>
    <p:extLst>
      <p:ext uri="{BB962C8B-B14F-4D97-AF65-F5344CB8AC3E}">
        <p14:creationId xmlns:p14="http://schemas.microsoft.com/office/powerpoint/2010/main" val="3145603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53224" y="1667157"/>
            <a:ext cx="296157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457200" eaLnBrk="1" fontAlgn="auto" hangingPunct="1">
              <a:spcBef>
                <a:spcPts val="0"/>
              </a:spcBef>
              <a:spcAft>
                <a:spcPts val="0"/>
              </a:spcAft>
            </a:pPr>
            <a:r>
              <a:rPr lang="en-US" sz="1800" b="1" dirty="0" smtClean="0">
                <a:solidFill>
                  <a:prstClr val="black"/>
                </a:solidFill>
              </a:rPr>
              <a:t>Student Attitude Data </a:t>
            </a:r>
            <a:r>
              <a:rPr lang="en-US" sz="1800" dirty="0" smtClean="0">
                <a:solidFill>
                  <a:prstClr val="black"/>
                </a:solidFill>
              </a:rPr>
              <a:t/>
            </a:r>
            <a:br>
              <a:rPr lang="en-US" sz="1800" dirty="0" smtClean="0">
                <a:solidFill>
                  <a:prstClr val="black"/>
                </a:solidFill>
              </a:rPr>
            </a:br>
            <a:r>
              <a:rPr lang="en-US" sz="1800" dirty="0" smtClean="0">
                <a:solidFill>
                  <a:prstClr val="black"/>
                </a:solidFill>
              </a:rPr>
              <a:t>(SATs, current GPA, etc.)</a:t>
            </a:r>
            <a:endParaRPr lang="en-US" sz="1800" dirty="0">
              <a:solidFill>
                <a:prstClr val="black"/>
              </a:solidFill>
            </a:endParaRPr>
          </a:p>
        </p:txBody>
      </p:sp>
      <p:sp>
        <p:nvSpPr>
          <p:cNvPr id="7" name="TextBox 6"/>
          <p:cNvSpPr txBox="1"/>
          <p:nvPr/>
        </p:nvSpPr>
        <p:spPr>
          <a:xfrm>
            <a:off x="1153224" y="2576668"/>
            <a:ext cx="296157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eaLnBrk="1" fontAlgn="auto" hangingPunct="1">
              <a:spcBef>
                <a:spcPts val="0"/>
              </a:spcBef>
              <a:spcAft>
                <a:spcPts val="0"/>
              </a:spcAft>
            </a:pPr>
            <a:r>
              <a:rPr lang="en-US" sz="1800" b="1" dirty="0" smtClean="0">
                <a:solidFill>
                  <a:prstClr val="black"/>
                </a:solidFill>
              </a:rPr>
              <a:t>Student Demographic Data </a:t>
            </a:r>
            <a:r>
              <a:rPr lang="en-US" sz="1800" dirty="0" smtClean="0">
                <a:solidFill>
                  <a:prstClr val="black"/>
                </a:solidFill>
              </a:rPr>
              <a:t>(Age, gender, etc.)</a:t>
            </a:r>
            <a:endParaRPr lang="en-US" sz="1800" dirty="0">
              <a:solidFill>
                <a:prstClr val="black"/>
              </a:solidFill>
            </a:endParaRPr>
          </a:p>
        </p:txBody>
      </p:sp>
      <p:sp>
        <p:nvSpPr>
          <p:cNvPr id="8" name="TextBox 7"/>
          <p:cNvSpPr txBox="1"/>
          <p:nvPr/>
        </p:nvSpPr>
        <p:spPr>
          <a:xfrm>
            <a:off x="1180520" y="3619831"/>
            <a:ext cx="293427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defTabSz="457200" eaLnBrk="1" fontAlgn="auto" hangingPunct="1">
              <a:spcBef>
                <a:spcPts val="0"/>
              </a:spcBef>
              <a:spcAft>
                <a:spcPts val="0"/>
              </a:spcAft>
            </a:pPr>
            <a:r>
              <a:rPr lang="en-US" sz="1800" b="1" dirty="0" smtClean="0">
                <a:solidFill>
                  <a:prstClr val="black"/>
                </a:solidFill>
              </a:rPr>
              <a:t>Sakai Event Log Data</a:t>
            </a:r>
            <a:endParaRPr lang="en-US" sz="1800" b="1" dirty="0">
              <a:solidFill>
                <a:prstClr val="black"/>
              </a:solidFill>
            </a:endParaRPr>
          </a:p>
        </p:txBody>
      </p:sp>
      <p:sp>
        <p:nvSpPr>
          <p:cNvPr id="9" name="TextBox 8"/>
          <p:cNvSpPr txBox="1"/>
          <p:nvPr/>
        </p:nvSpPr>
        <p:spPr>
          <a:xfrm>
            <a:off x="1180520" y="4274924"/>
            <a:ext cx="2934279"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457200" eaLnBrk="1" fontAlgn="auto" hangingPunct="1">
              <a:spcBef>
                <a:spcPts val="0"/>
              </a:spcBef>
              <a:spcAft>
                <a:spcPts val="0"/>
              </a:spcAft>
            </a:pPr>
            <a:r>
              <a:rPr lang="en-US" sz="1800" b="1" dirty="0" smtClean="0">
                <a:solidFill>
                  <a:prstClr val="black"/>
                </a:solidFill>
              </a:rPr>
              <a:t>Sakai </a:t>
            </a:r>
            <a:r>
              <a:rPr lang="en-US" sz="1800" b="1" dirty="0" err="1" smtClean="0">
                <a:solidFill>
                  <a:prstClr val="black"/>
                </a:solidFill>
              </a:rPr>
              <a:t>Gradebook</a:t>
            </a:r>
            <a:r>
              <a:rPr lang="en-US" sz="1800" b="1" dirty="0" smtClean="0">
                <a:solidFill>
                  <a:prstClr val="black"/>
                </a:solidFill>
              </a:rPr>
              <a:t> Data</a:t>
            </a:r>
            <a:endParaRPr lang="en-US" sz="1800" b="1" dirty="0">
              <a:solidFill>
                <a:prstClr val="black"/>
              </a:solidFill>
            </a:endParaRPr>
          </a:p>
        </p:txBody>
      </p:sp>
      <p:sp>
        <p:nvSpPr>
          <p:cNvPr id="10" name="Cube 9"/>
          <p:cNvSpPr/>
          <p:nvPr/>
        </p:nvSpPr>
        <p:spPr>
          <a:xfrm>
            <a:off x="5082341" y="2576668"/>
            <a:ext cx="1547059" cy="1421208"/>
          </a:xfrm>
          <a:prstGeom prst="cube">
            <a:avLst/>
          </a:prstGeom>
        </p:spPr>
        <p:style>
          <a:lnRef idx="1">
            <a:schemeClr val="dk1"/>
          </a:lnRef>
          <a:fillRef idx="3">
            <a:schemeClr val="dk1"/>
          </a:fillRef>
          <a:effectRef idx="2">
            <a:schemeClr val="dk1"/>
          </a:effectRef>
          <a:fontRef idx="minor">
            <a:schemeClr val="lt1"/>
          </a:fontRef>
        </p:style>
        <p:txBody>
          <a:bodyPr rtlCol="0" anchor="ctr"/>
          <a:lstStyle/>
          <a:p>
            <a:pPr algn="ctr" defTabSz="457200" eaLnBrk="1" fontAlgn="auto" hangingPunct="1">
              <a:spcBef>
                <a:spcPts val="0"/>
              </a:spcBef>
              <a:spcAft>
                <a:spcPts val="0"/>
              </a:spcAft>
            </a:pPr>
            <a:r>
              <a:rPr lang="en-US" sz="1800" b="1" dirty="0" smtClean="0">
                <a:solidFill>
                  <a:prstClr val="white"/>
                </a:solidFill>
              </a:rPr>
              <a:t>Predictive Model</a:t>
            </a:r>
            <a:br>
              <a:rPr lang="en-US" sz="1800" b="1" dirty="0" smtClean="0">
                <a:solidFill>
                  <a:prstClr val="white"/>
                </a:solidFill>
              </a:rPr>
            </a:br>
            <a:r>
              <a:rPr lang="en-US" sz="1800" b="1" dirty="0" smtClean="0">
                <a:solidFill>
                  <a:prstClr val="white"/>
                </a:solidFill>
              </a:rPr>
              <a:t>Scoring</a:t>
            </a:r>
            <a:endParaRPr lang="en-US" sz="1800" b="1" dirty="0">
              <a:solidFill>
                <a:prstClr val="white"/>
              </a:solidFill>
            </a:endParaRPr>
          </a:p>
        </p:txBody>
      </p:sp>
      <p:sp>
        <p:nvSpPr>
          <p:cNvPr id="12" name="Can 11"/>
          <p:cNvSpPr/>
          <p:nvPr/>
        </p:nvSpPr>
        <p:spPr>
          <a:xfrm>
            <a:off x="7543800" y="2442127"/>
            <a:ext cx="1371599" cy="1802923"/>
          </a:xfrm>
          <a:prstGeom prst="can">
            <a:avLst>
              <a:gd name="adj" fmla="val 164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smtClean="0">
                <a:solidFill>
                  <a:prstClr val="white"/>
                </a:solidFill>
              </a:rPr>
              <a:t>Identifies </a:t>
            </a:r>
            <a:r>
              <a:rPr lang="en-US" sz="1800" b="1" dirty="0">
                <a:solidFill>
                  <a:prstClr val="white"/>
                </a:solidFill>
              </a:rPr>
              <a:t>s</a:t>
            </a:r>
            <a:r>
              <a:rPr lang="en-US" sz="1800" b="1" dirty="0" smtClean="0">
                <a:solidFill>
                  <a:prstClr val="white"/>
                </a:solidFill>
              </a:rPr>
              <a:t>tudents “at risk” </a:t>
            </a:r>
            <a:r>
              <a:rPr lang="en-US" sz="1800" dirty="0" smtClean="0">
                <a:solidFill>
                  <a:prstClr val="white"/>
                </a:solidFill>
              </a:rPr>
              <a:t>to not complete course</a:t>
            </a:r>
            <a:endParaRPr lang="en-US" sz="1800" dirty="0">
              <a:solidFill>
                <a:prstClr val="white"/>
              </a:solidFill>
            </a:endParaRPr>
          </a:p>
        </p:txBody>
      </p:sp>
      <p:sp>
        <p:nvSpPr>
          <p:cNvPr id="14" name="Right Brace 13"/>
          <p:cNvSpPr/>
          <p:nvPr/>
        </p:nvSpPr>
        <p:spPr>
          <a:xfrm rot="10800000">
            <a:off x="627787" y="1548199"/>
            <a:ext cx="552734" cy="1787857"/>
          </a:xfrm>
          <a:prstGeom prst="rightBrace">
            <a:avLst>
              <a:gd name="adj1" fmla="val 114364"/>
              <a:gd name="adj2" fmla="val 495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eaLnBrk="1" fontAlgn="auto" hangingPunct="1">
              <a:spcBef>
                <a:spcPts val="0"/>
              </a:spcBef>
              <a:spcAft>
                <a:spcPts val="0"/>
              </a:spcAft>
            </a:pPr>
            <a:endParaRPr lang="en-US" sz="1800">
              <a:solidFill>
                <a:prstClr val="black"/>
              </a:solidFill>
            </a:endParaRPr>
          </a:p>
        </p:txBody>
      </p:sp>
      <p:sp>
        <p:nvSpPr>
          <p:cNvPr id="15" name="TextBox 14"/>
          <p:cNvSpPr txBox="1"/>
          <p:nvPr/>
        </p:nvSpPr>
        <p:spPr>
          <a:xfrm>
            <a:off x="152475" y="1762694"/>
            <a:ext cx="553998" cy="1375134"/>
          </a:xfrm>
          <a:prstGeom prst="rect">
            <a:avLst/>
          </a:prstGeom>
          <a:noFill/>
        </p:spPr>
        <p:txBody>
          <a:bodyPr vert="vert270" wrap="square" rtlCol="0">
            <a:spAutoFit/>
          </a:bodyPr>
          <a:lstStyle/>
          <a:p>
            <a:pPr algn="ctr" defTabSz="457200" eaLnBrk="1" fontAlgn="auto" hangingPunct="1">
              <a:spcBef>
                <a:spcPts val="0"/>
              </a:spcBef>
              <a:spcAft>
                <a:spcPts val="0"/>
              </a:spcAft>
            </a:pPr>
            <a:r>
              <a:rPr lang="en-US" b="1" dirty="0" smtClean="0">
                <a:solidFill>
                  <a:prstClr val="black"/>
                </a:solidFill>
                <a:latin typeface="Calibri"/>
              </a:rPr>
              <a:t>SIS Data</a:t>
            </a:r>
            <a:endParaRPr lang="en-US" b="1" dirty="0">
              <a:solidFill>
                <a:prstClr val="black"/>
              </a:solidFill>
              <a:latin typeface="Calibri"/>
            </a:endParaRPr>
          </a:p>
        </p:txBody>
      </p:sp>
      <p:sp>
        <p:nvSpPr>
          <p:cNvPr id="16" name="Right Brace 15"/>
          <p:cNvSpPr/>
          <p:nvPr/>
        </p:nvSpPr>
        <p:spPr>
          <a:xfrm rot="10800000">
            <a:off x="627787" y="3452179"/>
            <a:ext cx="552734" cy="1301247"/>
          </a:xfrm>
          <a:prstGeom prst="rightBrace">
            <a:avLst>
              <a:gd name="adj1" fmla="val 114364"/>
              <a:gd name="adj2" fmla="val 495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eaLnBrk="1" fontAlgn="auto" hangingPunct="1">
              <a:spcBef>
                <a:spcPts val="0"/>
              </a:spcBef>
              <a:spcAft>
                <a:spcPts val="0"/>
              </a:spcAft>
            </a:pPr>
            <a:endParaRPr lang="en-US" sz="1800">
              <a:solidFill>
                <a:prstClr val="black"/>
              </a:solidFill>
            </a:endParaRPr>
          </a:p>
        </p:txBody>
      </p:sp>
      <p:sp>
        <p:nvSpPr>
          <p:cNvPr id="17" name="TextBox 16"/>
          <p:cNvSpPr txBox="1"/>
          <p:nvPr/>
        </p:nvSpPr>
        <p:spPr>
          <a:xfrm>
            <a:off x="166121" y="3191948"/>
            <a:ext cx="553998" cy="1738902"/>
          </a:xfrm>
          <a:prstGeom prst="rect">
            <a:avLst/>
          </a:prstGeom>
          <a:noFill/>
        </p:spPr>
        <p:txBody>
          <a:bodyPr vert="vert270" wrap="square" rtlCol="0">
            <a:spAutoFit/>
          </a:bodyPr>
          <a:lstStyle/>
          <a:p>
            <a:pPr algn="ctr" defTabSz="457200" eaLnBrk="1" fontAlgn="auto" hangingPunct="1">
              <a:spcBef>
                <a:spcPts val="0"/>
              </a:spcBef>
              <a:spcAft>
                <a:spcPts val="0"/>
              </a:spcAft>
            </a:pPr>
            <a:r>
              <a:rPr lang="en-US" b="1" dirty="0" smtClean="0">
                <a:solidFill>
                  <a:prstClr val="black"/>
                </a:solidFill>
                <a:latin typeface="Calibri"/>
              </a:rPr>
              <a:t>LMS Data</a:t>
            </a:r>
            <a:endParaRPr lang="en-US" b="1" dirty="0">
              <a:solidFill>
                <a:prstClr val="black"/>
              </a:solidFill>
              <a:latin typeface="Calibri"/>
            </a:endParaRPr>
          </a:p>
        </p:txBody>
      </p:sp>
      <p:sp>
        <p:nvSpPr>
          <p:cNvPr id="21" name="Right Arrow 20"/>
          <p:cNvSpPr/>
          <p:nvPr/>
        </p:nvSpPr>
        <p:spPr>
          <a:xfrm>
            <a:off x="6757918" y="3216286"/>
            <a:ext cx="709682" cy="4191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24" name="Title 23"/>
          <p:cNvSpPr>
            <a:spLocks noGrp="1"/>
          </p:cNvSpPr>
          <p:nvPr>
            <p:ph type="title"/>
          </p:nvPr>
        </p:nvSpPr>
        <p:spPr>
          <a:xfrm>
            <a:off x="396953" y="152400"/>
            <a:ext cx="8289847" cy="782421"/>
          </a:xfrm>
        </p:spPr>
        <p:txBody>
          <a:bodyPr>
            <a:normAutofit/>
          </a:bodyPr>
          <a:lstStyle/>
          <a:p>
            <a:pPr algn="ctr"/>
            <a:r>
              <a:rPr lang="en-US" sz="4000" b="1" dirty="0" smtClean="0"/>
              <a:t>OAAI </a:t>
            </a:r>
            <a:r>
              <a:rPr lang="en-US" sz="4000" b="1" dirty="0"/>
              <a:t>E</a:t>
            </a:r>
            <a:r>
              <a:rPr lang="en-US" sz="4000" b="1" dirty="0" smtClean="0"/>
              <a:t>arly </a:t>
            </a:r>
            <a:r>
              <a:rPr lang="en-US" sz="4000" b="1" dirty="0"/>
              <a:t>A</a:t>
            </a:r>
            <a:r>
              <a:rPr lang="en-US" sz="4000" b="1" dirty="0" smtClean="0"/>
              <a:t>lert </a:t>
            </a:r>
            <a:r>
              <a:rPr lang="en-US" sz="4000" b="1" dirty="0"/>
              <a:t>S</a:t>
            </a:r>
            <a:r>
              <a:rPr lang="en-US" sz="4000" b="1" dirty="0" smtClean="0"/>
              <a:t>ystem Overview </a:t>
            </a:r>
            <a:endParaRPr lang="en-US" sz="4000" b="1" dirty="0"/>
          </a:p>
        </p:txBody>
      </p:sp>
      <p:sp>
        <p:nvSpPr>
          <p:cNvPr id="18" name="Right Arrow 17"/>
          <p:cNvSpPr/>
          <p:nvPr/>
        </p:nvSpPr>
        <p:spPr>
          <a:xfrm rot="7099948">
            <a:off x="7557994" y="4633711"/>
            <a:ext cx="938241" cy="4191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2" name="TextBox 1"/>
          <p:cNvSpPr txBox="1"/>
          <p:nvPr/>
        </p:nvSpPr>
        <p:spPr>
          <a:xfrm>
            <a:off x="6113027" y="5352871"/>
            <a:ext cx="2752298"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eaLnBrk="1" fontAlgn="auto" hangingPunct="1">
              <a:spcBef>
                <a:spcPts val="0"/>
              </a:spcBef>
              <a:spcAft>
                <a:spcPts val="0"/>
              </a:spcAft>
            </a:pPr>
            <a:r>
              <a:rPr lang="en-US" sz="1800" b="1" dirty="0" smtClean="0">
                <a:solidFill>
                  <a:prstClr val="white"/>
                </a:solidFill>
              </a:rPr>
              <a:t>Intervention Deployed</a:t>
            </a:r>
          </a:p>
          <a:p>
            <a:pPr algn="ctr" defTabSz="457200" eaLnBrk="1" fontAlgn="auto" hangingPunct="1">
              <a:spcBef>
                <a:spcPts val="0"/>
              </a:spcBef>
              <a:spcAft>
                <a:spcPts val="0"/>
              </a:spcAft>
            </a:pPr>
            <a:r>
              <a:rPr lang="en-US" sz="1800" dirty="0" smtClean="0">
                <a:solidFill>
                  <a:prstClr val="white"/>
                </a:solidFill>
              </a:rPr>
              <a:t>“Awareness” or Online Academic Support Environment (OASE)</a:t>
            </a:r>
            <a:endParaRPr lang="en-US" sz="1800" dirty="0">
              <a:solidFill>
                <a:prstClr val="white"/>
              </a:solidFill>
            </a:endParaRPr>
          </a:p>
        </p:txBody>
      </p:sp>
      <p:sp>
        <p:nvSpPr>
          <p:cNvPr id="25" name="Right Arrow 24"/>
          <p:cNvSpPr/>
          <p:nvPr/>
        </p:nvSpPr>
        <p:spPr>
          <a:xfrm>
            <a:off x="4114800" y="3200667"/>
            <a:ext cx="838200" cy="4191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11" name="Rectangle 10"/>
          <p:cNvSpPr/>
          <p:nvPr/>
        </p:nvSpPr>
        <p:spPr>
          <a:xfrm>
            <a:off x="396953" y="5321340"/>
            <a:ext cx="5167879" cy="1077218"/>
          </a:xfrm>
          <a:prstGeom prst="rect">
            <a:avLst/>
          </a:prstGeom>
        </p:spPr>
        <p:txBody>
          <a:bodyPr wrap="square">
            <a:spAutoFit/>
          </a:bodyPr>
          <a:lstStyle/>
          <a:p>
            <a:pPr algn="ctr" defTabSz="457200" eaLnBrk="1" fontAlgn="auto" hangingPunct="1">
              <a:spcBef>
                <a:spcPts val="0"/>
              </a:spcBef>
              <a:spcAft>
                <a:spcPts val="0"/>
              </a:spcAft>
            </a:pPr>
            <a:r>
              <a:rPr lang="en-US" sz="3200" b="1" i="1" dirty="0" smtClean="0">
                <a:solidFill>
                  <a:prstClr val="black"/>
                </a:solidFill>
                <a:latin typeface="Calibri"/>
              </a:rPr>
              <a:t>“Creating an Open Academic Early Alert System”</a:t>
            </a:r>
            <a:endParaRPr lang="en-US" sz="3200" b="1" dirty="0">
              <a:solidFill>
                <a:prstClr val="black"/>
              </a:solidFill>
              <a:latin typeface="Calibri"/>
            </a:endParaRPr>
          </a:p>
        </p:txBody>
      </p:sp>
      <p:sp>
        <p:nvSpPr>
          <p:cNvPr id="5" name="TextBox 4"/>
          <p:cNvSpPr txBox="1"/>
          <p:nvPr/>
        </p:nvSpPr>
        <p:spPr>
          <a:xfrm>
            <a:off x="7315200" y="1779300"/>
            <a:ext cx="1738408"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457200" eaLnBrk="1" fontAlgn="auto" hangingPunct="1">
              <a:spcBef>
                <a:spcPts val="0"/>
              </a:spcBef>
              <a:spcAft>
                <a:spcPts val="0"/>
              </a:spcAft>
            </a:pPr>
            <a:r>
              <a:rPr lang="en-US" sz="1800" b="1" dirty="0" smtClean="0">
                <a:solidFill>
                  <a:prstClr val="black"/>
                </a:solidFill>
              </a:rPr>
              <a:t>Academic Alert </a:t>
            </a:r>
            <a:br>
              <a:rPr lang="en-US" sz="1800" b="1" dirty="0" smtClean="0">
                <a:solidFill>
                  <a:prstClr val="black"/>
                </a:solidFill>
              </a:rPr>
            </a:br>
            <a:r>
              <a:rPr lang="en-US" sz="1800" b="1" dirty="0" smtClean="0">
                <a:solidFill>
                  <a:prstClr val="black"/>
                </a:solidFill>
              </a:rPr>
              <a:t>Report (AAR)</a:t>
            </a:r>
            <a:endParaRPr lang="en-US" sz="1800" b="1" dirty="0">
              <a:solidFill>
                <a:prstClr val="black"/>
              </a:solidFill>
            </a:endParaRPr>
          </a:p>
        </p:txBody>
      </p:sp>
      <p:sp>
        <p:nvSpPr>
          <p:cNvPr id="13" name="Rectangle 12"/>
          <p:cNvSpPr/>
          <p:nvPr/>
        </p:nvSpPr>
        <p:spPr>
          <a:xfrm>
            <a:off x="4737355" y="4057471"/>
            <a:ext cx="2120645" cy="646331"/>
          </a:xfrm>
          <a:prstGeom prst="rect">
            <a:avLst/>
          </a:prstGeom>
        </p:spPr>
        <p:txBody>
          <a:bodyPr wrap="none">
            <a:spAutoFit/>
          </a:bodyPr>
          <a:lstStyle/>
          <a:p>
            <a:pPr algn="ctr" defTabSz="457200" eaLnBrk="1" fontAlgn="auto" hangingPunct="1">
              <a:spcBef>
                <a:spcPts val="0"/>
              </a:spcBef>
              <a:spcAft>
                <a:spcPts val="0"/>
              </a:spcAft>
            </a:pPr>
            <a:r>
              <a:rPr lang="en-US" sz="1800" dirty="0" smtClean="0">
                <a:solidFill>
                  <a:prstClr val="black"/>
                </a:solidFill>
                <a:latin typeface="Calibri"/>
              </a:rPr>
              <a:t>Model Developed</a:t>
            </a:r>
            <a:br>
              <a:rPr lang="en-US" sz="1800" dirty="0" smtClean="0">
                <a:solidFill>
                  <a:prstClr val="black"/>
                </a:solidFill>
                <a:latin typeface="Calibri"/>
              </a:rPr>
            </a:br>
            <a:r>
              <a:rPr lang="en-US" sz="1800" dirty="0" smtClean="0">
                <a:solidFill>
                  <a:prstClr val="black"/>
                </a:solidFill>
                <a:latin typeface="Calibri"/>
              </a:rPr>
              <a:t>Using Historical Data</a:t>
            </a:r>
            <a:endParaRPr lang="en-US" sz="1800" dirty="0">
              <a:solidFill>
                <a:prstClr val="black"/>
              </a:solidFill>
              <a:latin typeface="Calibri"/>
            </a:endParaRPr>
          </a:p>
        </p:txBody>
      </p:sp>
      <p:sp>
        <p:nvSpPr>
          <p:cNvPr id="20" name="Line Callout 2 19"/>
          <p:cNvSpPr/>
          <p:nvPr/>
        </p:nvSpPr>
        <p:spPr>
          <a:xfrm>
            <a:off x="4776945" y="1018096"/>
            <a:ext cx="2712231" cy="649061"/>
          </a:xfrm>
          <a:prstGeom prst="borderCallout2">
            <a:avLst>
              <a:gd name="adj1" fmla="val 54496"/>
              <a:gd name="adj2" fmla="val -3804"/>
              <a:gd name="adj3" fmla="val 112469"/>
              <a:gd name="adj4" fmla="val -15789"/>
              <a:gd name="adj5" fmla="val 271676"/>
              <a:gd name="adj6" fmla="val 39014"/>
            </a:avLst>
          </a:prstGeom>
          <a:ln>
            <a:headEnd type="none" w="med" len="med"/>
            <a:tailEnd type="arrow" w="med" len="med"/>
          </a:ln>
        </p:spPr>
        <p:style>
          <a:lnRef idx="2">
            <a:schemeClr val="dk1"/>
          </a:lnRef>
          <a:fillRef idx="1">
            <a:schemeClr val="lt1"/>
          </a:fillRef>
          <a:effectRef idx="0">
            <a:schemeClr val="dk1"/>
          </a:effectRef>
          <a:fontRef idx="minor">
            <a:schemeClr val="dk1"/>
          </a:fontRef>
        </p:style>
        <p:txBody>
          <a:bodyPr rtlCol="0" anchor="ctr"/>
          <a:lstStyle/>
          <a:p>
            <a:pPr algn="ctr" eaLnBrk="1" fontAlgn="auto" hangingPunct="1">
              <a:spcBef>
                <a:spcPts val="0"/>
              </a:spcBef>
              <a:spcAft>
                <a:spcPts val="0"/>
              </a:spcAft>
            </a:pPr>
            <a:r>
              <a:rPr lang="en-US" sz="1800" b="1" u="sng" dirty="0" smtClean="0">
                <a:solidFill>
                  <a:prstClr val="black"/>
                </a:solidFill>
              </a:rPr>
              <a:t>Step #1: </a:t>
            </a:r>
            <a:r>
              <a:rPr lang="en-US" sz="1800" dirty="0" smtClean="0">
                <a:solidFill>
                  <a:prstClr val="black"/>
                </a:solidFill>
              </a:rPr>
              <a:t>Developed model using historical data</a:t>
            </a:r>
            <a:endParaRPr lang="en-US" sz="1800" dirty="0">
              <a:solidFill>
                <a:prstClr val="black"/>
              </a:solidFill>
            </a:endParaRPr>
          </a:p>
        </p:txBody>
      </p:sp>
    </p:spTree>
    <p:extLst>
      <p:ext uri="{BB962C8B-B14F-4D97-AF65-F5344CB8AC3E}">
        <p14:creationId xmlns:p14="http://schemas.microsoft.com/office/powerpoint/2010/main" val="1419980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Awareness Messaging</a:t>
            </a:r>
            <a:endParaRPr lang="en-US" dirty="0"/>
          </a:p>
        </p:txBody>
      </p:sp>
      <p:sp>
        <p:nvSpPr>
          <p:cNvPr id="3" name="Rectangle 2"/>
          <p:cNvSpPr/>
          <p:nvPr/>
        </p:nvSpPr>
        <p:spPr>
          <a:xfrm>
            <a:off x="304800" y="1413682"/>
            <a:ext cx="8382000" cy="4832092"/>
          </a:xfrm>
          <a:prstGeom prst="rect">
            <a:avLst/>
          </a:prstGeom>
        </p:spPr>
        <p:txBody>
          <a:bodyPr wrap="square">
            <a:spAutoFit/>
          </a:bodyPr>
          <a:lstStyle/>
          <a:p>
            <a:pPr lvl="0"/>
            <a:r>
              <a:rPr lang="en-US" sz="2800" i="1" dirty="0"/>
              <a:t>“Based on your performance on recent graded assignments and exams, as well as other factors that tend to predict academic success, I am becoming worried about your ability to successfully complete this class</a:t>
            </a:r>
            <a:r>
              <a:rPr lang="en-US" sz="2800" i="1" dirty="0" smtClean="0"/>
              <a:t>.</a:t>
            </a:r>
          </a:p>
          <a:p>
            <a:pPr lvl="0"/>
            <a:endParaRPr lang="en-US" sz="2800" dirty="0"/>
          </a:p>
          <a:p>
            <a:pPr lvl="0"/>
            <a:r>
              <a:rPr lang="en-US" sz="2800" i="1" dirty="0"/>
              <a:t>I am reaching out to offer some assistance and to encourage you to consider taking steps to improve your performance.   Doing so early in the semester will increase the likelihood of you successfully completing the class and avoid negatively impacting on your academic standing.”</a:t>
            </a:r>
            <a:endParaRPr lang="en-US" sz="2800" dirty="0"/>
          </a:p>
        </p:txBody>
      </p:sp>
    </p:spTree>
    <p:extLst>
      <p:ext uri="{BB962C8B-B14F-4D97-AF65-F5344CB8AC3E}">
        <p14:creationId xmlns:p14="http://schemas.microsoft.com/office/powerpoint/2010/main" val="3517800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242956"/>
            <a:ext cx="8158162" cy="662610"/>
          </a:xfrm>
        </p:spPr>
        <p:txBody>
          <a:bodyPr/>
          <a:lstStyle/>
          <a:p>
            <a:pPr algn="ctr"/>
            <a:r>
              <a:rPr lang="en-US" dirty="0" smtClean="0"/>
              <a:t>Online Academic Support Environment (OASE)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47883"/>
            <a:ext cx="8153400" cy="46311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684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OASE Design Framework</a:t>
            </a:r>
            <a:endParaRPr lang="en-US" dirty="0"/>
          </a:p>
        </p:txBody>
      </p:sp>
      <p:sp>
        <p:nvSpPr>
          <p:cNvPr id="5" name="Content Placeholder 4"/>
          <p:cNvSpPr>
            <a:spLocks noGrp="1"/>
          </p:cNvSpPr>
          <p:nvPr>
            <p:ph sz="quarter" idx="10"/>
          </p:nvPr>
        </p:nvSpPr>
        <p:spPr>
          <a:xfrm>
            <a:off x="457200" y="1487606"/>
            <a:ext cx="8158163" cy="4552832"/>
          </a:xfrm>
        </p:spPr>
        <p:txBody>
          <a:bodyPr/>
          <a:lstStyle/>
          <a:p>
            <a:pPr>
              <a:lnSpc>
                <a:spcPct val="150000"/>
              </a:lnSpc>
            </a:pPr>
            <a:r>
              <a:rPr lang="en-US" sz="3200" dirty="0" smtClean="0"/>
              <a:t>Follows online course design concepts</a:t>
            </a:r>
          </a:p>
          <a:p>
            <a:pPr lvl="1">
              <a:lnSpc>
                <a:spcPct val="150000"/>
              </a:lnSpc>
            </a:pPr>
            <a:r>
              <a:rPr lang="en-US" sz="2800" dirty="0" smtClean="0"/>
              <a:t>Learner – Content Interactions</a:t>
            </a:r>
          </a:p>
          <a:p>
            <a:pPr lvl="1">
              <a:lnSpc>
                <a:spcPct val="150000"/>
              </a:lnSpc>
            </a:pPr>
            <a:r>
              <a:rPr lang="en-US" sz="2800" dirty="0" smtClean="0"/>
              <a:t>Learner – Facilitator Interactions</a:t>
            </a:r>
          </a:p>
          <a:p>
            <a:pPr lvl="1">
              <a:lnSpc>
                <a:spcPct val="150000"/>
              </a:lnSpc>
            </a:pPr>
            <a:r>
              <a:rPr lang="en-US" sz="2800" dirty="0" smtClean="0"/>
              <a:t>Learner – Mentor Interactions</a:t>
            </a:r>
          </a:p>
          <a:p>
            <a:pPr>
              <a:lnSpc>
                <a:spcPct val="150000"/>
              </a:lnSpc>
            </a:pPr>
            <a:r>
              <a:rPr lang="en-US" sz="3200" dirty="0" smtClean="0"/>
              <a:t>Leverages Open Educational Resources</a:t>
            </a:r>
          </a:p>
        </p:txBody>
      </p:sp>
    </p:spTree>
    <p:extLst>
      <p:ext uri="{BB962C8B-B14F-4D97-AF65-F5344CB8AC3E}">
        <p14:creationId xmlns:p14="http://schemas.microsoft.com/office/powerpoint/2010/main" val="511836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40"/>
            <a:ext cx="8158162" cy="1063470"/>
          </a:xfrm>
        </p:spPr>
        <p:txBody>
          <a:bodyPr/>
          <a:lstStyle/>
          <a:p>
            <a:pPr algn="ctr">
              <a:lnSpc>
                <a:spcPct val="100000"/>
              </a:lnSpc>
            </a:pPr>
            <a:r>
              <a:rPr lang="en-US" dirty="0" smtClean="0"/>
              <a:t>Design Frame #1</a:t>
            </a:r>
            <a:br>
              <a:rPr lang="en-US" dirty="0" smtClean="0"/>
            </a:br>
            <a:r>
              <a:rPr lang="en-US" dirty="0" smtClean="0"/>
              <a:t>Learner-Content Interactions</a:t>
            </a:r>
            <a:endParaRPr lang="en-US" dirty="0"/>
          </a:p>
        </p:txBody>
      </p:sp>
      <p:sp>
        <p:nvSpPr>
          <p:cNvPr id="3" name="Content Placeholder 2"/>
          <p:cNvSpPr>
            <a:spLocks noGrp="1"/>
          </p:cNvSpPr>
          <p:nvPr>
            <p:ph sz="quarter" idx="10"/>
          </p:nvPr>
        </p:nvSpPr>
        <p:spPr>
          <a:xfrm>
            <a:off x="457200" y="1828798"/>
            <a:ext cx="8158163" cy="4211640"/>
          </a:xfrm>
        </p:spPr>
        <p:txBody>
          <a:bodyPr/>
          <a:lstStyle/>
          <a:p>
            <a:r>
              <a:rPr lang="en-US" dirty="0" smtClean="0"/>
              <a:t>Self-Assessment Instruments</a:t>
            </a:r>
          </a:p>
          <a:p>
            <a:pPr lvl="1"/>
            <a:r>
              <a:rPr lang="en-US" dirty="0" smtClean="0"/>
              <a:t>Assist students in self-identifying</a:t>
            </a:r>
            <a:br>
              <a:rPr lang="en-US" dirty="0" smtClean="0"/>
            </a:br>
            <a:r>
              <a:rPr lang="en-US" dirty="0" smtClean="0"/>
              <a:t> areas of weakness </a:t>
            </a:r>
          </a:p>
          <a:p>
            <a:r>
              <a:rPr lang="en-US" dirty="0" smtClean="0"/>
              <a:t>OER Content for Remediation</a:t>
            </a:r>
          </a:p>
          <a:p>
            <a:pPr lvl="1"/>
            <a:r>
              <a:rPr lang="en-US" dirty="0" smtClean="0"/>
              <a:t>Focus on core subjects (math, writing)</a:t>
            </a:r>
          </a:p>
          <a:p>
            <a:r>
              <a:rPr lang="en-US" dirty="0" smtClean="0"/>
              <a:t>OER Content for Learning Skills</a:t>
            </a:r>
          </a:p>
          <a:p>
            <a:pPr lvl="2"/>
            <a:r>
              <a:rPr lang="en-US" dirty="0" smtClean="0"/>
              <a:t>Time management, test taking strategies, etc.</a:t>
            </a:r>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3640">
            <a:off x="6061174" y="2636180"/>
            <a:ext cx="2835133" cy="8418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667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260"/>
            <a:ext cx="8158162" cy="1131709"/>
          </a:xfrm>
        </p:spPr>
        <p:txBody>
          <a:bodyPr/>
          <a:lstStyle/>
          <a:p>
            <a:pPr algn="ctr">
              <a:lnSpc>
                <a:spcPct val="100000"/>
              </a:lnSpc>
            </a:pPr>
            <a:r>
              <a:rPr lang="en-US" dirty="0" smtClean="0"/>
              <a:t>Design Frame #2</a:t>
            </a:r>
            <a:br>
              <a:rPr lang="en-US" dirty="0" smtClean="0"/>
            </a:br>
            <a:r>
              <a:rPr lang="en-US" dirty="0" smtClean="0"/>
              <a:t>Learner - Facilitator Interaction</a:t>
            </a:r>
            <a:endParaRPr lang="en-US" dirty="0"/>
          </a:p>
        </p:txBody>
      </p:sp>
      <p:sp>
        <p:nvSpPr>
          <p:cNvPr id="3" name="Content Placeholder 2"/>
          <p:cNvSpPr>
            <a:spLocks noGrp="1"/>
          </p:cNvSpPr>
          <p:nvPr>
            <p:ph sz="quarter" idx="10"/>
          </p:nvPr>
        </p:nvSpPr>
        <p:spPr>
          <a:xfrm>
            <a:off x="457200" y="2006221"/>
            <a:ext cx="8158163" cy="4034217"/>
          </a:xfrm>
        </p:spPr>
        <p:txBody>
          <a:bodyPr/>
          <a:lstStyle/>
          <a:p>
            <a:r>
              <a:rPr lang="en-US" sz="2800" dirty="0" smtClean="0"/>
              <a:t>Academic Learning Specialist role</a:t>
            </a:r>
          </a:p>
          <a:p>
            <a:pPr lvl="1"/>
            <a:r>
              <a:rPr lang="en-US" dirty="0" smtClean="0"/>
              <a:t>Connecting learners to people &amp; services</a:t>
            </a:r>
          </a:p>
          <a:p>
            <a:pPr lvl="1"/>
            <a:r>
              <a:rPr lang="en-US" dirty="0" smtClean="0"/>
              <a:t>Promoting services and special events</a:t>
            </a:r>
          </a:p>
          <a:p>
            <a:pPr lvl="1"/>
            <a:r>
              <a:rPr lang="en-US" dirty="0" smtClean="0"/>
              <a:t>Moderates discussions on pertinent topics</a:t>
            </a:r>
          </a:p>
          <a:p>
            <a:pPr lvl="2"/>
            <a:r>
              <a:rPr lang="en-US" dirty="0" smtClean="0"/>
              <a:t>Example: “Your first semester at college”</a:t>
            </a:r>
          </a:p>
        </p:txBody>
      </p:sp>
    </p:spTree>
    <p:extLst>
      <p:ext uri="{BB962C8B-B14F-4D97-AF65-F5344CB8AC3E}">
        <p14:creationId xmlns:p14="http://schemas.microsoft.com/office/powerpoint/2010/main" val="2679060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260"/>
            <a:ext cx="8158162" cy="1391017"/>
          </a:xfrm>
        </p:spPr>
        <p:txBody>
          <a:bodyPr/>
          <a:lstStyle/>
          <a:p>
            <a:pPr algn="ctr">
              <a:lnSpc>
                <a:spcPct val="100000"/>
              </a:lnSpc>
            </a:pPr>
            <a:r>
              <a:rPr lang="en-US" dirty="0" smtClean="0"/>
              <a:t>Design Frame #3</a:t>
            </a:r>
            <a:br>
              <a:rPr lang="en-US" dirty="0" smtClean="0"/>
            </a:br>
            <a:r>
              <a:rPr lang="en-US" dirty="0" smtClean="0"/>
              <a:t>Learner - Mentor Interactions</a:t>
            </a:r>
            <a:endParaRPr lang="en-US" dirty="0"/>
          </a:p>
        </p:txBody>
      </p:sp>
      <p:sp>
        <p:nvSpPr>
          <p:cNvPr id="3" name="Content Placeholder 2"/>
          <p:cNvSpPr>
            <a:spLocks noGrp="1"/>
          </p:cNvSpPr>
          <p:nvPr>
            <p:ph sz="quarter" idx="10"/>
          </p:nvPr>
        </p:nvSpPr>
        <p:spPr>
          <a:xfrm>
            <a:off x="457200" y="2470245"/>
            <a:ext cx="8158163" cy="3570193"/>
          </a:xfrm>
        </p:spPr>
        <p:txBody>
          <a:bodyPr/>
          <a:lstStyle/>
          <a:p>
            <a:r>
              <a:rPr lang="en-US" sz="2800" dirty="0" smtClean="0"/>
              <a:t>Online interactions facilitated by student “mentor”</a:t>
            </a:r>
          </a:p>
          <a:p>
            <a:pPr lvl="1"/>
            <a:r>
              <a:rPr lang="en-US" dirty="0" smtClean="0"/>
              <a:t>Facilitates weekly “student perspective” discussions</a:t>
            </a:r>
          </a:p>
          <a:p>
            <a:r>
              <a:rPr lang="en-US" sz="2800" dirty="0" smtClean="0"/>
              <a:t>Online “student lounge” for informal interactions</a:t>
            </a:r>
          </a:p>
          <a:p>
            <a:pPr lvl="1"/>
            <a:r>
              <a:rPr lang="en-US" dirty="0" smtClean="0"/>
              <a:t>Let others know about study groups, etc.</a:t>
            </a:r>
          </a:p>
          <a:p>
            <a:endParaRPr lang="en-US" dirty="0" smtClean="0"/>
          </a:p>
          <a:p>
            <a:pPr lvl="1"/>
            <a:endParaRPr lang="en-US" dirty="0"/>
          </a:p>
        </p:txBody>
      </p:sp>
    </p:spTree>
    <p:extLst>
      <p:ext uri="{BB962C8B-B14F-4D97-AF65-F5344CB8AC3E}">
        <p14:creationId xmlns:p14="http://schemas.microsoft.com/office/powerpoint/2010/main" val="565508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4294967295"/>
          </p:nvPr>
        </p:nvSpPr>
        <p:spPr>
          <a:xfrm>
            <a:off x="5105400" y="1312863"/>
            <a:ext cx="4038600" cy="5009110"/>
          </a:xfrm>
          <a:prstGeom prst="rect">
            <a:avLst/>
          </a:prstGeom>
        </p:spPr>
        <p:txBody>
          <a:bodyPr/>
          <a:lstStyle/>
          <a:p>
            <a:r>
              <a:rPr lang="en-US" sz="2800" dirty="0" smtClean="0"/>
              <a:t>Analysis showed a statistically significant positive impact on final course grades</a:t>
            </a:r>
          </a:p>
          <a:p>
            <a:pPr lvl="1"/>
            <a:r>
              <a:rPr lang="en-US" sz="2400" dirty="0" smtClean="0"/>
              <a:t>No difference between treatment groups</a:t>
            </a:r>
          </a:p>
          <a:p>
            <a:r>
              <a:rPr lang="en-US" sz="2800" dirty="0"/>
              <a:t>Saw larger impact in spring then </a:t>
            </a:r>
            <a:r>
              <a:rPr lang="en-US" sz="2800" dirty="0" smtClean="0"/>
              <a:t>fall</a:t>
            </a:r>
            <a:endParaRPr lang="en-US" sz="2800" dirty="0"/>
          </a:p>
          <a:p>
            <a:r>
              <a:rPr lang="en-US" sz="2800" dirty="0" smtClean="0"/>
              <a:t>Similar trend amount low income students</a:t>
            </a:r>
          </a:p>
        </p:txBody>
      </p:sp>
      <p:sp>
        <p:nvSpPr>
          <p:cNvPr id="7" name="Title 6"/>
          <p:cNvSpPr>
            <a:spLocks noGrp="1"/>
          </p:cNvSpPr>
          <p:nvPr>
            <p:ph type="title" idx="4294967295"/>
          </p:nvPr>
        </p:nvSpPr>
        <p:spPr>
          <a:xfrm>
            <a:off x="0" y="54592"/>
            <a:ext cx="9144000" cy="1143000"/>
          </a:xfrm>
          <a:prstGeom prst="rect">
            <a:avLst/>
          </a:prstGeom>
        </p:spPr>
        <p:txBody>
          <a:bodyPr>
            <a:normAutofit/>
          </a:bodyPr>
          <a:lstStyle/>
          <a:p>
            <a:pPr algn="ctr"/>
            <a:r>
              <a:rPr lang="en-US" sz="3600" dirty="0" smtClean="0">
                <a:solidFill>
                  <a:srgbClr val="B7002B"/>
                </a:solidFill>
              </a:rPr>
              <a:t>Intervention Research Findings </a:t>
            </a:r>
            <a:r>
              <a:rPr lang="en-US" sz="3200" dirty="0" smtClean="0">
                <a:solidFill>
                  <a:srgbClr val="B7002B"/>
                </a:solidFill>
              </a:rPr>
              <a:t/>
            </a:r>
            <a:br>
              <a:rPr lang="en-US" sz="3200" dirty="0" smtClean="0">
                <a:solidFill>
                  <a:srgbClr val="B7002B"/>
                </a:solidFill>
              </a:rPr>
            </a:br>
            <a:r>
              <a:rPr lang="en-US" sz="3200" b="1" i="1" dirty="0" smtClean="0">
                <a:solidFill>
                  <a:srgbClr val="B7002B"/>
                </a:solidFill>
              </a:rPr>
              <a:t>Final Course Grades</a:t>
            </a:r>
            <a:endParaRPr lang="en-US" sz="3200" b="1" i="1" dirty="0">
              <a:solidFill>
                <a:srgbClr val="B7002B"/>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282" y="4876800"/>
            <a:ext cx="3901941" cy="1145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Chart 12"/>
          <p:cNvGraphicFramePr>
            <a:graphicFrameLocks/>
          </p:cNvGraphicFramePr>
          <p:nvPr>
            <p:extLst>
              <p:ext uri="{D42A27DB-BD31-4B8C-83A1-F6EECF244321}">
                <p14:modId xmlns:p14="http://schemas.microsoft.com/office/powerpoint/2010/main" val="3652515956"/>
              </p:ext>
            </p:extLst>
          </p:nvPr>
        </p:nvGraphicFramePr>
        <p:xfrm>
          <a:off x="124798" y="1312863"/>
          <a:ext cx="4980602" cy="335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4413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800600" y="1994350"/>
            <a:ext cx="4343400" cy="4201505"/>
          </a:xfrm>
          <a:prstGeom prst="rect">
            <a:avLst/>
          </a:prstGeom>
        </p:spPr>
        <p:txBody>
          <a:bodyPr/>
          <a:lstStyle/>
          <a:p>
            <a:r>
              <a:rPr lang="en-US" sz="2800" dirty="0" smtClean="0"/>
              <a:t>Student in intervention groups were statistically more likely to “master the content” then those in controls.</a:t>
            </a:r>
          </a:p>
          <a:p>
            <a:pPr lvl="1"/>
            <a:r>
              <a:rPr lang="en-US" sz="2400" dirty="0" smtClean="0"/>
              <a:t>Content Mastery = Grade of C or better</a:t>
            </a:r>
          </a:p>
          <a:p>
            <a:r>
              <a:rPr lang="en-US" sz="2800" dirty="0" smtClean="0"/>
              <a:t>Similar for low income students.</a:t>
            </a:r>
            <a:endParaRPr lang="en-US" sz="2800" dirty="0"/>
          </a:p>
        </p:txBody>
      </p:sp>
      <p:sp>
        <p:nvSpPr>
          <p:cNvPr id="7" name="Title 6"/>
          <p:cNvSpPr>
            <a:spLocks noGrp="1"/>
          </p:cNvSpPr>
          <p:nvPr>
            <p:ph type="title" idx="4294967295"/>
          </p:nvPr>
        </p:nvSpPr>
        <p:spPr>
          <a:xfrm>
            <a:off x="0" y="126124"/>
            <a:ext cx="9144000" cy="1143000"/>
          </a:xfrm>
          <a:prstGeom prst="rect">
            <a:avLst/>
          </a:prstGeom>
        </p:spPr>
        <p:txBody>
          <a:bodyPr>
            <a:normAutofit/>
          </a:bodyPr>
          <a:lstStyle/>
          <a:p>
            <a:pPr algn="ctr"/>
            <a:r>
              <a:rPr lang="en-US" sz="3600" dirty="0">
                <a:solidFill>
                  <a:srgbClr val="B7002B"/>
                </a:solidFill>
              </a:rPr>
              <a:t>Intervention Research </a:t>
            </a:r>
            <a:r>
              <a:rPr lang="en-US" sz="3600" dirty="0" smtClean="0">
                <a:solidFill>
                  <a:srgbClr val="B7002B"/>
                </a:solidFill>
              </a:rPr>
              <a:t>Findings </a:t>
            </a:r>
            <a:r>
              <a:rPr lang="en-US" sz="3200" b="1" dirty="0" smtClean="0">
                <a:solidFill>
                  <a:srgbClr val="B7002B"/>
                </a:solidFill>
              </a:rPr>
              <a:t/>
            </a:r>
            <a:br>
              <a:rPr lang="en-US" sz="3200" b="1" dirty="0" smtClean="0">
                <a:solidFill>
                  <a:srgbClr val="B7002B"/>
                </a:solidFill>
              </a:rPr>
            </a:br>
            <a:r>
              <a:rPr lang="en-US" sz="3200" b="1" i="1" dirty="0" smtClean="0">
                <a:solidFill>
                  <a:srgbClr val="B7002B"/>
                </a:solidFill>
              </a:rPr>
              <a:t>Content Mastery</a:t>
            </a:r>
            <a:endParaRPr lang="en-US" sz="3200" dirty="0">
              <a:solidFill>
                <a:srgbClr val="B7002B"/>
              </a:solidFill>
            </a:endParaRPr>
          </a:p>
        </p:txBody>
      </p:sp>
      <p:graphicFrame>
        <p:nvGraphicFramePr>
          <p:cNvPr id="8" name="Chart 7"/>
          <p:cNvGraphicFramePr>
            <a:graphicFrameLocks/>
          </p:cNvGraphicFramePr>
          <p:nvPr>
            <p:extLst>
              <p:ext uri="{D42A27DB-BD31-4B8C-83A1-F6EECF244321}">
                <p14:modId xmlns:p14="http://schemas.microsoft.com/office/powerpoint/2010/main" val="2543235753"/>
              </p:ext>
            </p:extLst>
          </p:nvPr>
        </p:nvGraphicFramePr>
        <p:xfrm>
          <a:off x="149772" y="1384740"/>
          <a:ext cx="5181600" cy="3836275"/>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616" y="5244659"/>
            <a:ext cx="38481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585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953000" y="1600200"/>
            <a:ext cx="4191000" cy="4525963"/>
          </a:xfrm>
          <a:prstGeom prst="rect">
            <a:avLst/>
          </a:prstGeom>
        </p:spPr>
        <p:txBody>
          <a:bodyPr>
            <a:normAutofit fontScale="92500" lnSpcReduction="20000"/>
          </a:bodyPr>
          <a:lstStyle/>
          <a:p>
            <a:r>
              <a:rPr lang="en-US" dirty="0" smtClean="0"/>
              <a:t>Students in intervention groups withdrew </a:t>
            </a:r>
            <a:r>
              <a:rPr lang="en-US" b="1" dirty="0" smtClean="0"/>
              <a:t>more</a:t>
            </a:r>
            <a:r>
              <a:rPr lang="en-US" dirty="0" smtClean="0"/>
              <a:t> frequently than controls</a:t>
            </a:r>
          </a:p>
          <a:p>
            <a:r>
              <a:rPr lang="en-US" dirty="0" smtClean="0"/>
              <a:t>Possibly due to students avoiding withdrawal penalties.</a:t>
            </a:r>
          </a:p>
          <a:p>
            <a:r>
              <a:rPr lang="en-US" dirty="0" smtClean="0"/>
              <a:t>Consistent with findings from Purdue University</a:t>
            </a:r>
            <a:endParaRPr lang="en-US" dirty="0"/>
          </a:p>
        </p:txBody>
      </p:sp>
      <p:sp>
        <p:nvSpPr>
          <p:cNvPr id="7" name="Title 6"/>
          <p:cNvSpPr>
            <a:spLocks noGrp="1"/>
          </p:cNvSpPr>
          <p:nvPr>
            <p:ph type="title" idx="4294967295"/>
          </p:nvPr>
        </p:nvSpPr>
        <p:spPr>
          <a:xfrm>
            <a:off x="0" y="78828"/>
            <a:ext cx="9144000" cy="1143000"/>
          </a:xfrm>
          <a:prstGeom prst="rect">
            <a:avLst/>
          </a:prstGeom>
        </p:spPr>
        <p:txBody>
          <a:bodyPr>
            <a:normAutofit/>
          </a:bodyPr>
          <a:lstStyle/>
          <a:p>
            <a:pPr algn="ctr"/>
            <a:r>
              <a:rPr lang="en-US" sz="3600" dirty="0">
                <a:solidFill>
                  <a:srgbClr val="B7002B"/>
                </a:solidFill>
              </a:rPr>
              <a:t>Intervention Research Findings </a:t>
            </a:r>
            <a:r>
              <a:rPr lang="en-US" sz="2800" b="1" dirty="0">
                <a:solidFill>
                  <a:srgbClr val="B7002B"/>
                </a:solidFill>
              </a:rPr>
              <a:t/>
            </a:r>
            <a:br>
              <a:rPr lang="en-US" sz="2800" b="1" dirty="0">
                <a:solidFill>
                  <a:srgbClr val="B7002B"/>
                </a:solidFill>
              </a:rPr>
            </a:br>
            <a:r>
              <a:rPr lang="en-US" sz="3200" b="1" i="1" dirty="0" smtClean="0">
                <a:solidFill>
                  <a:srgbClr val="B7002B"/>
                </a:solidFill>
              </a:rPr>
              <a:t>Withdrawals</a:t>
            </a:r>
            <a:endParaRPr lang="en-US" sz="3200" dirty="0">
              <a:solidFill>
                <a:srgbClr val="B7002B"/>
              </a:solidFill>
            </a:endParaRPr>
          </a:p>
        </p:txBody>
      </p:sp>
      <p:graphicFrame>
        <p:nvGraphicFramePr>
          <p:cNvPr id="8" name="Chart 7"/>
          <p:cNvGraphicFramePr>
            <a:graphicFrameLocks/>
          </p:cNvGraphicFramePr>
          <p:nvPr>
            <p:extLst>
              <p:ext uri="{D42A27DB-BD31-4B8C-83A1-F6EECF244321}">
                <p14:modId xmlns:p14="http://schemas.microsoft.com/office/powerpoint/2010/main" val="3413314646"/>
              </p:ext>
            </p:extLst>
          </p:nvPr>
        </p:nvGraphicFramePr>
        <p:xfrm>
          <a:off x="152400" y="1355834"/>
          <a:ext cx="4800600" cy="4191000"/>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294" y="5362189"/>
            <a:ext cx="3665482" cy="107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10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2973" y="2360124"/>
            <a:ext cx="7866062" cy="1287463"/>
          </a:xfrm>
          <a:prstGeom prst="rect">
            <a:avLst/>
          </a:prstGeom>
        </p:spPr>
        <p:txBody>
          <a:bodyPr/>
          <a:lstStyle/>
          <a:p>
            <a:pPr algn="ctr"/>
            <a:r>
              <a:rPr lang="en-US" sz="7200" b="1" dirty="0" smtClean="0">
                <a:solidFill>
                  <a:srgbClr val="B7002B"/>
                </a:solidFill>
              </a:rPr>
              <a:t>36%</a:t>
            </a:r>
            <a:endParaRPr lang="en-US" sz="7200" b="1" dirty="0">
              <a:solidFill>
                <a:srgbClr val="B7002B"/>
              </a:solidFill>
            </a:endParaRPr>
          </a:p>
        </p:txBody>
      </p:sp>
      <p:sp>
        <p:nvSpPr>
          <p:cNvPr id="3" name="Text Placeholder 2"/>
          <p:cNvSpPr>
            <a:spLocks noGrp="1"/>
          </p:cNvSpPr>
          <p:nvPr>
            <p:ph type="body" idx="4294967295"/>
          </p:nvPr>
        </p:nvSpPr>
        <p:spPr>
          <a:xfrm>
            <a:off x="177421" y="6059607"/>
            <a:ext cx="4681182" cy="315818"/>
          </a:xfrm>
          <a:prstGeom prst="rect">
            <a:avLst/>
          </a:prstGeom>
        </p:spPr>
        <p:txBody>
          <a:bodyPr/>
          <a:lstStyle/>
          <a:p>
            <a:pPr marL="0" indent="0" algn="l">
              <a:buNone/>
            </a:pPr>
            <a:r>
              <a:rPr lang="en-US" sz="1200" dirty="0" smtClean="0"/>
              <a:t>Reference: Integrated Postsecondary Education Data System (IPEDS)</a:t>
            </a:r>
            <a:endParaRPr lang="en-US" sz="1200" dirty="0"/>
          </a:p>
        </p:txBody>
      </p:sp>
    </p:spTree>
    <p:extLst>
      <p:ext uri="{BB962C8B-B14F-4D97-AF65-F5344CB8AC3E}">
        <p14:creationId xmlns:p14="http://schemas.microsoft.com/office/powerpoint/2010/main" val="1381181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 y="283760"/>
            <a:ext cx="7772400" cy="726175"/>
          </a:xfrm>
          <a:prstGeom prst="rect">
            <a:avLst/>
          </a:prstGeom>
        </p:spPr>
        <p:txBody>
          <a:bodyPr/>
          <a:lstStyle/>
          <a:p>
            <a:r>
              <a:rPr lang="en-US" dirty="0" smtClean="0">
                <a:solidFill>
                  <a:srgbClr val="B7002B"/>
                </a:solidFill>
              </a:rPr>
              <a:t>Instructor Feedback</a:t>
            </a:r>
            <a:endParaRPr lang="en-US" dirty="0">
              <a:solidFill>
                <a:srgbClr val="B7002B"/>
              </a:solidFill>
            </a:endParaRPr>
          </a:p>
        </p:txBody>
      </p:sp>
      <p:sp>
        <p:nvSpPr>
          <p:cNvPr id="4" name="Rectangle 3"/>
          <p:cNvSpPr/>
          <p:nvPr/>
        </p:nvSpPr>
        <p:spPr>
          <a:xfrm>
            <a:off x="304800" y="1201924"/>
            <a:ext cx="8610600" cy="4832092"/>
          </a:xfrm>
          <a:prstGeom prst="rect">
            <a:avLst/>
          </a:prstGeom>
          <a:solidFill>
            <a:schemeClr val="tx1">
              <a:lumMod val="50000"/>
              <a:lumOff val="5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r>
              <a:rPr lang="en-US" sz="2800" dirty="0"/>
              <a:t>"Not only did this project directly assist my students by guiding students to resources to help them succeed, but as an instructor, it changed my pedagogy</a:t>
            </a:r>
            <a:r>
              <a:rPr lang="en-US" sz="2800" dirty="0">
                <a:solidFill>
                  <a:srgbClr val="FFFF00"/>
                </a:solidFill>
              </a:rPr>
              <a:t>;  </a:t>
            </a:r>
            <a:r>
              <a:rPr lang="en-US" sz="2800" b="1" dirty="0">
                <a:solidFill>
                  <a:srgbClr val="FFFF00"/>
                </a:solidFill>
              </a:rPr>
              <a:t>I became more vigilant about reaching out to individual students</a:t>
            </a:r>
            <a:r>
              <a:rPr lang="en-US" sz="2800" dirty="0">
                <a:solidFill>
                  <a:srgbClr val="FFFF00"/>
                </a:solidFill>
              </a:rPr>
              <a:t> </a:t>
            </a:r>
            <a:r>
              <a:rPr lang="en-US" sz="2800" dirty="0"/>
              <a:t>and providing them with outlets to master necessary skills</a:t>
            </a:r>
            <a:r>
              <a:rPr lang="en-US" sz="2800" dirty="0" smtClean="0"/>
              <a:t>.</a:t>
            </a:r>
            <a:endParaRPr lang="en-US" sz="2800" dirty="0"/>
          </a:p>
          <a:p>
            <a:r>
              <a:rPr lang="en-US" sz="2800" dirty="0"/>
              <a:t/>
            </a:r>
            <a:br>
              <a:rPr lang="en-US" sz="2800" dirty="0"/>
            </a:br>
            <a:r>
              <a:rPr lang="en-US" sz="2800" dirty="0"/>
              <a:t>P.S. I have to say that this semester, </a:t>
            </a:r>
            <a:r>
              <a:rPr lang="en-US" sz="2800" b="1" dirty="0">
                <a:solidFill>
                  <a:srgbClr val="FFFF00"/>
                </a:solidFill>
              </a:rPr>
              <a:t>I received the highest volume of unsolicited positive feedback </a:t>
            </a:r>
            <a:r>
              <a:rPr lang="en-US" sz="2800" b="1" dirty="0"/>
              <a:t>from students</a:t>
            </a:r>
            <a:r>
              <a:rPr lang="en-US" sz="2800" dirty="0"/>
              <a:t>, who reported that they felt I </a:t>
            </a:r>
            <a:r>
              <a:rPr lang="en-US" sz="2800" dirty="0" smtClean="0"/>
              <a:t>provided them </a:t>
            </a:r>
            <a:r>
              <a:rPr lang="en-US" sz="2800" dirty="0"/>
              <a:t>exceptional individual attention! </a:t>
            </a:r>
          </a:p>
        </p:txBody>
      </p:sp>
    </p:spTree>
    <p:extLst>
      <p:ext uri="{BB962C8B-B14F-4D97-AF65-F5344CB8AC3E}">
        <p14:creationId xmlns:p14="http://schemas.microsoft.com/office/powerpoint/2010/main" val="3978075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 Interests</a:t>
            </a:r>
            <a:endParaRPr lang="en-US" dirty="0"/>
          </a:p>
        </p:txBody>
      </p:sp>
      <p:sp>
        <p:nvSpPr>
          <p:cNvPr id="3" name="Content Placeholder 2"/>
          <p:cNvSpPr>
            <a:spLocks noGrp="1"/>
          </p:cNvSpPr>
          <p:nvPr>
            <p:ph sz="quarter" idx="10"/>
          </p:nvPr>
        </p:nvSpPr>
        <p:spPr/>
        <p:txBody>
          <a:bodyPr/>
          <a:lstStyle/>
          <a:p>
            <a:r>
              <a:rPr lang="en-US" dirty="0" smtClean="0"/>
              <a:t>Factors that impact on intervention effectiveness</a:t>
            </a:r>
          </a:p>
          <a:p>
            <a:pPr lvl="1"/>
            <a:r>
              <a:rPr lang="en-US" dirty="0" smtClean="0"/>
              <a:t>Intervention Immunity – Students who do not respond to first intervention never do</a:t>
            </a:r>
          </a:p>
          <a:p>
            <a:pPr lvl="1"/>
            <a:r>
              <a:rPr lang="en-US" dirty="0" smtClean="0"/>
              <a:t>Student Engagement – How can we increase the level of engagement with OASE?</a:t>
            </a:r>
          </a:p>
          <a:p>
            <a:r>
              <a:rPr lang="en-US" dirty="0" smtClean="0"/>
              <a:t>Can predictive models be customized for specific delivery methods and programs/subjects?</a:t>
            </a:r>
          </a:p>
          <a:p>
            <a:r>
              <a:rPr lang="en-US" dirty="0" smtClean="0"/>
              <a:t>Can Learning Analytics identify “at risk” students who would otherwise not be identified?</a:t>
            </a:r>
            <a:endParaRPr lang="en-US" dirty="0"/>
          </a:p>
        </p:txBody>
      </p:sp>
    </p:spTree>
    <p:extLst>
      <p:ext uri="{BB962C8B-B14F-4D97-AF65-F5344CB8AC3E}">
        <p14:creationId xmlns:p14="http://schemas.microsoft.com/office/powerpoint/2010/main" val="1882721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73" y="572630"/>
            <a:ext cx="7546592" cy="589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392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7275"/>
            <a:ext cx="8382000" cy="46667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685800" y="231228"/>
            <a:ext cx="7772400" cy="1143000"/>
          </a:xfrm>
        </p:spPr>
        <p:txBody>
          <a:bodyPr/>
          <a:lstStyle/>
          <a:p>
            <a:r>
              <a:rPr lang="en-US" sz="3600" dirty="0" smtClean="0">
                <a:solidFill>
                  <a:srgbClr val="B7002B"/>
                </a:solidFill>
              </a:rPr>
              <a:t>Social </a:t>
            </a:r>
            <a:r>
              <a:rPr lang="en-US" sz="3600" dirty="0">
                <a:solidFill>
                  <a:srgbClr val="B7002B"/>
                </a:solidFill>
              </a:rPr>
              <a:t>Networks Adapting </a:t>
            </a:r>
            <a:r>
              <a:rPr lang="en-US" sz="3600" dirty="0" smtClean="0">
                <a:solidFill>
                  <a:srgbClr val="B7002B"/>
                </a:solidFill>
              </a:rPr>
              <a:t/>
            </a:r>
            <a:br>
              <a:rPr lang="en-US" sz="3600" dirty="0" smtClean="0">
                <a:solidFill>
                  <a:srgbClr val="B7002B"/>
                </a:solidFill>
              </a:rPr>
            </a:br>
            <a:r>
              <a:rPr lang="en-US" sz="3600" dirty="0" smtClean="0">
                <a:solidFill>
                  <a:srgbClr val="B7002B"/>
                </a:solidFill>
              </a:rPr>
              <a:t>Pedagogical </a:t>
            </a:r>
            <a:r>
              <a:rPr lang="en-US" sz="3600" dirty="0">
                <a:solidFill>
                  <a:srgbClr val="B7002B"/>
                </a:solidFill>
              </a:rPr>
              <a:t>Practice (SNAPP) </a:t>
            </a:r>
          </a:p>
        </p:txBody>
      </p:sp>
    </p:spTree>
    <p:extLst>
      <p:ext uri="{BB962C8B-B14F-4D97-AF65-F5344CB8AC3E}">
        <p14:creationId xmlns:p14="http://schemas.microsoft.com/office/powerpoint/2010/main" val="1325028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429000"/>
            <a:ext cx="8458200" cy="1828800"/>
          </a:xfrm>
        </p:spPr>
        <p:txBody>
          <a:bodyPr>
            <a:normAutofit/>
          </a:bodyPr>
          <a:lstStyle/>
          <a:p>
            <a:r>
              <a:rPr lang="en-US" sz="1800" dirty="0"/>
              <a:t>Learning Analytics and Knowledge Conference (LAK) </a:t>
            </a:r>
            <a:r>
              <a:rPr lang="en-US" sz="1800" dirty="0" smtClean="0"/>
              <a:t/>
            </a:r>
            <a:br>
              <a:rPr lang="en-US" sz="1800" dirty="0" smtClean="0"/>
            </a:br>
            <a:r>
              <a:rPr lang="en-US" sz="1800" dirty="0" smtClean="0"/>
              <a:t>The </a:t>
            </a:r>
            <a:r>
              <a:rPr lang="en-US" sz="1800" dirty="0"/>
              <a:t>International Journal of the Society for Learning Analytics </a:t>
            </a:r>
            <a:r>
              <a:rPr lang="en-US" sz="1800" dirty="0" smtClean="0"/>
              <a:t>Research</a:t>
            </a:r>
            <a:br>
              <a:rPr lang="en-US" sz="1800" dirty="0" smtClean="0"/>
            </a:br>
            <a:r>
              <a:rPr lang="en-US" sz="1800" dirty="0" smtClean="0"/>
              <a:t>SOLAR Flares – Regional Conferences</a:t>
            </a:r>
            <a:br>
              <a:rPr lang="en-US" sz="1800" dirty="0" smtClean="0"/>
            </a:br>
            <a:r>
              <a:rPr lang="en-US" sz="1800" dirty="0" smtClean="0"/>
              <a:t>SOLAR Storms – Distributed Research Lab</a:t>
            </a:r>
            <a:br>
              <a:rPr lang="en-US" sz="1800" dirty="0" smtClean="0"/>
            </a:br>
            <a:r>
              <a:rPr lang="en-US" sz="1800" dirty="0" smtClean="0"/>
              <a:t>MOOCs on Learning Analytics</a:t>
            </a:r>
            <a:endParaRPr lang="en-US" sz="1800" dirty="0"/>
          </a:p>
        </p:txBody>
      </p:sp>
      <p:sp>
        <p:nvSpPr>
          <p:cNvPr id="7" name="Text Placeholder 6"/>
          <p:cNvSpPr>
            <a:spLocks noGrp="1"/>
          </p:cNvSpPr>
          <p:nvPr>
            <p:ph type="body" idx="1"/>
          </p:nvPr>
        </p:nvSpPr>
        <p:spPr>
          <a:xfrm>
            <a:off x="304800" y="5129213"/>
            <a:ext cx="7772400" cy="433387"/>
          </a:xfrm>
        </p:spPr>
        <p:txBody>
          <a:bodyPr/>
          <a:lstStyle/>
          <a:p>
            <a:r>
              <a:rPr lang="en-US" dirty="0"/>
              <a:t>http://www.solaresearch.org/</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600075"/>
            <a:ext cx="57054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622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702860" y="495603"/>
            <a:ext cx="7772400" cy="779060"/>
          </a:xfrm>
          <a:prstGeom prst="rect">
            <a:avLst/>
          </a:prstGeom>
        </p:spPr>
        <p:txBody>
          <a:bodyPr/>
          <a:lstStyle/>
          <a:p>
            <a:pPr algn="ctr"/>
            <a:r>
              <a:rPr lang="en-US" b="1" dirty="0" smtClean="0"/>
              <a:t>Questions?</a:t>
            </a:r>
            <a:endParaRPr lang="en-US" b="1" dirty="0"/>
          </a:p>
        </p:txBody>
      </p:sp>
      <p:sp>
        <p:nvSpPr>
          <p:cNvPr id="5" name="Subtitle 4"/>
          <p:cNvSpPr>
            <a:spLocks noGrp="1"/>
          </p:cNvSpPr>
          <p:nvPr>
            <p:ph type="subTitle" idx="4294967295"/>
          </p:nvPr>
        </p:nvSpPr>
        <p:spPr>
          <a:xfrm>
            <a:off x="1405720" y="5171089"/>
            <a:ext cx="6400800" cy="1297949"/>
          </a:xfrm>
          <a:prstGeom prst="rect">
            <a:avLst/>
          </a:prstGeom>
        </p:spPr>
        <p:txBody>
          <a:bodyPr>
            <a:noAutofit/>
          </a:bodyPr>
          <a:lstStyle/>
          <a:p>
            <a:pPr marL="0" indent="0" algn="ctr">
              <a:lnSpc>
                <a:spcPts val="2500"/>
              </a:lnSpc>
              <a:buNone/>
            </a:pPr>
            <a:r>
              <a:rPr lang="en-US" sz="2800" b="1" dirty="0" smtClean="0"/>
              <a:t>Josh Baron</a:t>
            </a:r>
          </a:p>
          <a:p>
            <a:pPr marL="0" indent="0" algn="ctr">
              <a:lnSpc>
                <a:spcPts val="2500"/>
              </a:lnSpc>
              <a:buNone/>
            </a:pPr>
            <a:r>
              <a:rPr lang="en-US" sz="2800" dirty="0" smtClean="0"/>
              <a:t>Josh.Baron@Marist.edu</a:t>
            </a:r>
          </a:p>
          <a:p>
            <a:pPr marL="0" indent="0" algn="ctr">
              <a:lnSpc>
                <a:spcPts val="2500"/>
              </a:lnSpc>
              <a:buNone/>
            </a:pPr>
            <a:r>
              <a:rPr lang="en-US" sz="2800" dirty="0" smtClean="0"/>
              <a:t>@</a:t>
            </a:r>
            <a:r>
              <a:rPr lang="en-US" sz="2800" dirty="0" err="1" smtClean="0"/>
              <a:t>JoshBaron</a:t>
            </a:r>
            <a:endParaRPr lang="en-US" sz="2800" dirty="0"/>
          </a:p>
        </p:txBody>
      </p:sp>
    </p:spTree>
    <p:extLst>
      <p:ext uri="{BB962C8B-B14F-4D97-AF65-F5344CB8AC3E}">
        <p14:creationId xmlns:p14="http://schemas.microsoft.com/office/powerpoint/2010/main" val="809699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367"/>
            <a:ext cx="8158162" cy="662610"/>
          </a:xfrm>
        </p:spPr>
        <p:txBody>
          <a:bodyPr/>
          <a:lstStyle/>
          <a:p>
            <a:r>
              <a:rPr lang="en-US" b="1" dirty="0" smtClean="0"/>
              <a:t>Big Questions about Big Data</a:t>
            </a:r>
            <a:endParaRPr lang="en-US" b="1" dirty="0"/>
          </a:p>
        </p:txBody>
      </p:sp>
      <p:sp>
        <p:nvSpPr>
          <p:cNvPr id="3" name="Content Placeholder 2"/>
          <p:cNvSpPr>
            <a:spLocks noGrp="1"/>
          </p:cNvSpPr>
          <p:nvPr>
            <p:ph sz="quarter" idx="10"/>
          </p:nvPr>
        </p:nvSpPr>
        <p:spPr>
          <a:xfrm>
            <a:off x="457200" y="1236871"/>
            <a:ext cx="8158163" cy="5148163"/>
          </a:xfrm>
        </p:spPr>
        <p:txBody>
          <a:bodyPr/>
          <a:lstStyle/>
          <a:p>
            <a:pPr>
              <a:lnSpc>
                <a:spcPts val="4100"/>
              </a:lnSpc>
            </a:pPr>
            <a:r>
              <a:rPr lang="en-US" sz="3200" dirty="0"/>
              <a:t>Where is Learning </a:t>
            </a:r>
            <a:r>
              <a:rPr lang="en-US" sz="3200" dirty="0" smtClean="0"/>
              <a:t>Analytics and Big Data </a:t>
            </a:r>
            <a:r>
              <a:rPr lang="en-US" sz="3200" dirty="0"/>
              <a:t>in the “hype cycle”?  Where will it end up?</a:t>
            </a:r>
          </a:p>
          <a:p>
            <a:pPr>
              <a:lnSpc>
                <a:spcPts val="4100"/>
              </a:lnSpc>
            </a:pPr>
            <a:r>
              <a:rPr lang="en-US" sz="3200" dirty="0" smtClean="0"/>
              <a:t>What </a:t>
            </a:r>
            <a:r>
              <a:rPr lang="en-US" sz="3200" dirty="0" smtClean="0"/>
              <a:t>do you see as the biggest ethical issues surrounding Learning Analytics?</a:t>
            </a:r>
          </a:p>
          <a:p>
            <a:pPr>
              <a:lnSpc>
                <a:spcPts val="4100"/>
              </a:lnSpc>
            </a:pPr>
            <a:r>
              <a:rPr lang="en-US" sz="3200" dirty="0" smtClean="0"/>
              <a:t>How important is “openness” in Learning Analytics?  Open standards? Open licensing</a:t>
            </a:r>
            <a:r>
              <a:rPr lang="en-US" sz="3200" dirty="0" smtClean="0"/>
              <a:t>?</a:t>
            </a:r>
          </a:p>
          <a:p>
            <a:pPr>
              <a:lnSpc>
                <a:spcPts val="4100"/>
              </a:lnSpc>
            </a:pPr>
            <a:r>
              <a:rPr lang="en-US" sz="3200" dirty="0"/>
              <a:t>Could Learning Analytics end up driving the wrong learning outcomes</a:t>
            </a:r>
            <a:r>
              <a:rPr lang="en-US" sz="3200" dirty="0" smtClean="0"/>
              <a:t>?</a:t>
            </a:r>
            <a:endParaRPr lang="en-US" sz="3200" dirty="0"/>
          </a:p>
        </p:txBody>
      </p:sp>
    </p:spTree>
    <p:extLst>
      <p:ext uri="{BB962C8B-B14F-4D97-AF65-F5344CB8AC3E}">
        <p14:creationId xmlns:p14="http://schemas.microsoft.com/office/powerpoint/2010/main" val="2401336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702860" y="495603"/>
            <a:ext cx="7772400" cy="779060"/>
          </a:xfrm>
          <a:prstGeom prst="rect">
            <a:avLst/>
          </a:prstGeom>
        </p:spPr>
        <p:txBody>
          <a:bodyPr/>
          <a:lstStyle/>
          <a:p>
            <a:pPr algn="ctr"/>
            <a:r>
              <a:rPr lang="en-US" b="1" dirty="0" smtClean="0"/>
              <a:t>Questions?</a:t>
            </a:r>
            <a:endParaRPr lang="en-US" b="1" dirty="0"/>
          </a:p>
        </p:txBody>
      </p:sp>
      <p:sp>
        <p:nvSpPr>
          <p:cNvPr id="5" name="Subtitle 4"/>
          <p:cNvSpPr>
            <a:spLocks noGrp="1"/>
          </p:cNvSpPr>
          <p:nvPr>
            <p:ph type="subTitle" idx="4294967295"/>
          </p:nvPr>
        </p:nvSpPr>
        <p:spPr>
          <a:xfrm>
            <a:off x="1405720" y="5171089"/>
            <a:ext cx="6400800" cy="1297949"/>
          </a:xfrm>
          <a:prstGeom prst="rect">
            <a:avLst/>
          </a:prstGeom>
        </p:spPr>
        <p:txBody>
          <a:bodyPr>
            <a:noAutofit/>
          </a:bodyPr>
          <a:lstStyle/>
          <a:p>
            <a:pPr marL="0" indent="0" algn="ctr">
              <a:lnSpc>
                <a:spcPts val="2500"/>
              </a:lnSpc>
              <a:buNone/>
            </a:pPr>
            <a:r>
              <a:rPr lang="en-US" sz="2800" b="1" dirty="0" smtClean="0"/>
              <a:t>Josh Baron</a:t>
            </a:r>
          </a:p>
          <a:p>
            <a:pPr marL="0" indent="0" algn="ctr">
              <a:lnSpc>
                <a:spcPts val="2500"/>
              </a:lnSpc>
              <a:buNone/>
            </a:pPr>
            <a:r>
              <a:rPr lang="en-US" sz="2800" dirty="0" smtClean="0"/>
              <a:t>Josh.Baron@Marist.edu</a:t>
            </a:r>
          </a:p>
          <a:p>
            <a:pPr marL="0" indent="0" algn="ctr">
              <a:lnSpc>
                <a:spcPts val="2500"/>
              </a:lnSpc>
              <a:buNone/>
            </a:pPr>
            <a:r>
              <a:rPr lang="en-US" sz="2800" dirty="0" smtClean="0"/>
              <a:t>@</a:t>
            </a:r>
            <a:r>
              <a:rPr lang="en-US" sz="2800" dirty="0" err="1" smtClean="0"/>
              <a:t>JoshBaron</a:t>
            </a:r>
            <a:endParaRPr lang="en-US" sz="2800" dirty="0"/>
          </a:p>
        </p:txBody>
      </p:sp>
    </p:spTree>
    <p:extLst>
      <p:ext uri="{BB962C8B-B14F-4D97-AF65-F5344CB8AC3E}">
        <p14:creationId xmlns:p14="http://schemas.microsoft.com/office/powerpoint/2010/main" val="3180337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4525963"/>
          </a:xfrm>
        </p:spPr>
        <p:txBody>
          <a:bodyPr/>
          <a:lstStyle/>
          <a:p>
            <a:r>
              <a:rPr lang="en-US" b="1" smtClean="0"/>
              <a:t>“The obligation of knowing” – John Campbell</a:t>
            </a:r>
          </a:p>
          <a:p>
            <a:pPr lvl="1"/>
            <a:r>
              <a:rPr lang="en-US" smtClean="0"/>
              <a:t>If we have the data and tools to improve student success, are we obligated to use them?</a:t>
            </a:r>
          </a:p>
          <a:p>
            <a:pPr lvl="2"/>
            <a:r>
              <a:rPr lang="en-US" b="1" i="1" smtClean="0"/>
              <a:t>Consider This </a:t>
            </a:r>
            <a:r>
              <a:rPr lang="en-US" b="1" smtClean="0"/>
              <a:t>&gt;</a:t>
            </a:r>
            <a:r>
              <a:rPr lang="en-US" b="1" i="1" smtClean="0"/>
              <a:t> </a:t>
            </a:r>
            <a:r>
              <a:rPr lang="en-US" smtClean="0"/>
              <a:t>If a student has a 13% chance of passing a course, should they be dropped? 3%?</a:t>
            </a:r>
          </a:p>
          <a:p>
            <a:r>
              <a:rPr lang="en-US" b="1" smtClean="0"/>
              <a:t>Who owns the data, the student? Institution?</a:t>
            </a:r>
          </a:p>
          <a:p>
            <a:pPr lvl="1"/>
            <a:r>
              <a:rPr lang="en-US" smtClean="0"/>
              <a:t>Should students be allowed to “opt out”?</a:t>
            </a:r>
          </a:p>
          <a:p>
            <a:pPr lvl="2"/>
            <a:r>
              <a:rPr lang="en-US" b="1" i="1" smtClean="0"/>
              <a:t>Consider This </a:t>
            </a:r>
            <a:r>
              <a:rPr lang="en-US" smtClean="0"/>
              <a:t>&gt; Is it fair to the other students if by opting out the predictive model’s power drops?</a:t>
            </a:r>
          </a:p>
          <a:p>
            <a:r>
              <a:rPr lang="en-US" b="1" smtClean="0"/>
              <a:t>What do we reveal to students? Instructors?</a:t>
            </a:r>
          </a:p>
          <a:p>
            <a:pPr lvl="2"/>
            <a:r>
              <a:rPr lang="en-US" b="1" i="1" smtClean="0"/>
              <a:t>Consider This </a:t>
            </a:r>
            <a:r>
              <a:rPr lang="en-US" smtClean="0"/>
              <a:t>&gt; If we tell a student in week three they have a 9% chance of passing, what will they do?</a:t>
            </a:r>
          </a:p>
          <a:p>
            <a:pPr lvl="3"/>
            <a:r>
              <a:rPr lang="en-US" smtClean="0"/>
              <a:t>Will instructors begin to “profile” students?</a:t>
            </a:r>
            <a:endParaRPr lang="en-US" dirty="0"/>
          </a:p>
        </p:txBody>
      </p:sp>
      <p:sp>
        <p:nvSpPr>
          <p:cNvPr id="4" name="Slide Number Placeholder 3"/>
          <p:cNvSpPr>
            <a:spLocks noGrp="1"/>
          </p:cNvSpPr>
          <p:nvPr>
            <p:ph type="sldNum" sz="quarter" idx="12"/>
          </p:nvPr>
        </p:nvSpPr>
        <p:spPr/>
        <p:txBody>
          <a:bodyPr/>
          <a:lstStyle/>
          <a:p>
            <a:fld id="{2CC68833-A564-4733-B483-2AAF77D83EC2}" type="slidenum">
              <a:rPr lang="en-US" smtClean="0"/>
              <a:pPr/>
              <a:t>38</a:t>
            </a:fld>
            <a:endParaRPr lang="en-US"/>
          </a:p>
        </p:txBody>
      </p:sp>
      <p:sp>
        <p:nvSpPr>
          <p:cNvPr id="5" name="Title 4"/>
          <p:cNvSpPr>
            <a:spLocks noGrp="1"/>
          </p:cNvSpPr>
          <p:nvPr>
            <p:ph type="title"/>
          </p:nvPr>
        </p:nvSpPr>
        <p:spPr>
          <a:xfrm>
            <a:off x="457200" y="20392"/>
            <a:ext cx="8382000" cy="1143000"/>
          </a:xfrm>
        </p:spPr>
        <p:txBody>
          <a:bodyPr/>
          <a:lstStyle/>
          <a:p>
            <a:r>
              <a:rPr lang="en-US" smtClean="0"/>
              <a:t>Learning Analytics Ethics</a:t>
            </a:r>
            <a:endParaRPr lang="en-US" dirty="0"/>
          </a:p>
        </p:txBody>
      </p:sp>
    </p:spTree>
    <p:extLst>
      <p:ext uri="{BB962C8B-B14F-4D97-AF65-F5344CB8AC3E}">
        <p14:creationId xmlns:p14="http://schemas.microsoft.com/office/powerpoint/2010/main" val="30746669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01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7562" y="2362200"/>
            <a:ext cx="7866062" cy="906463"/>
          </a:xfrm>
          <a:prstGeom prst="rect">
            <a:avLst/>
          </a:prstGeom>
        </p:spPr>
        <p:txBody>
          <a:bodyPr/>
          <a:lstStyle/>
          <a:p>
            <a:pPr algn="ctr"/>
            <a:r>
              <a:rPr lang="en-US" sz="7200" b="1" dirty="0" smtClean="0">
                <a:solidFill>
                  <a:srgbClr val="B7002B"/>
                </a:solidFill>
              </a:rPr>
              <a:t>13%</a:t>
            </a:r>
            <a:endParaRPr lang="en-US" sz="7200" b="1" dirty="0">
              <a:solidFill>
                <a:srgbClr val="B7002B"/>
              </a:solidFill>
            </a:endParaRPr>
          </a:p>
        </p:txBody>
      </p:sp>
      <p:sp>
        <p:nvSpPr>
          <p:cNvPr id="4" name="Text Placeholder 3"/>
          <p:cNvSpPr>
            <a:spLocks noGrp="1"/>
          </p:cNvSpPr>
          <p:nvPr>
            <p:ph type="body" idx="4294967295"/>
          </p:nvPr>
        </p:nvSpPr>
        <p:spPr>
          <a:xfrm>
            <a:off x="696036" y="3810000"/>
            <a:ext cx="7866063" cy="1253319"/>
          </a:xfrm>
          <a:prstGeom prst="rect">
            <a:avLst/>
          </a:prstGeom>
        </p:spPr>
        <p:txBody>
          <a:bodyPr/>
          <a:lstStyle/>
          <a:p>
            <a:pPr marL="0" indent="0" algn="ctr">
              <a:buNone/>
            </a:pPr>
            <a:r>
              <a:rPr lang="en-US" sz="2400" dirty="0" smtClean="0"/>
              <a:t>Four Year Graduation Rate for </a:t>
            </a:r>
            <a:br>
              <a:rPr lang="en-US" sz="2400" dirty="0" smtClean="0"/>
            </a:br>
            <a:r>
              <a:rPr lang="en-US" sz="2400" dirty="0" smtClean="0"/>
              <a:t>Savannah State University (2010)</a:t>
            </a:r>
            <a:endParaRPr lang="en-US" sz="2400" dirty="0"/>
          </a:p>
        </p:txBody>
      </p:sp>
    </p:spTree>
    <p:extLst>
      <p:ext uri="{BB962C8B-B14F-4D97-AF65-F5344CB8AC3E}">
        <p14:creationId xmlns:p14="http://schemas.microsoft.com/office/powerpoint/2010/main" val="762195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64238"/>
            <a:ext cx="8551316" cy="58628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196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242956"/>
            <a:ext cx="8158162" cy="662610"/>
          </a:xfrm>
        </p:spPr>
        <p:txBody>
          <a:bodyPr/>
          <a:lstStyle/>
          <a:p>
            <a:pPr algn="ctr"/>
            <a:r>
              <a:rPr lang="en-US" dirty="0" smtClean="0"/>
              <a:t>Open Academic Analytics Initiative</a:t>
            </a:r>
            <a:endParaRPr lang="en-US" dirty="0"/>
          </a:p>
        </p:txBody>
      </p:sp>
      <p:sp>
        <p:nvSpPr>
          <p:cNvPr id="2" name="Content Placeholder 1"/>
          <p:cNvSpPr>
            <a:spLocks noGrp="1"/>
          </p:cNvSpPr>
          <p:nvPr>
            <p:ph sz="quarter" idx="10"/>
          </p:nvPr>
        </p:nvSpPr>
        <p:spPr/>
        <p:txBody>
          <a:bodyPr/>
          <a:lstStyle/>
          <a:p>
            <a:r>
              <a:rPr lang="en-US" dirty="0" smtClean="0"/>
              <a:t>EDUCAUSE Next Generation </a:t>
            </a:r>
            <a:br>
              <a:rPr lang="en-US" dirty="0" smtClean="0"/>
            </a:br>
            <a:r>
              <a:rPr lang="en-US" dirty="0" smtClean="0"/>
              <a:t>Learning Challenges (NGLC)</a:t>
            </a:r>
          </a:p>
          <a:p>
            <a:r>
              <a:rPr lang="en-US" dirty="0" smtClean="0"/>
              <a:t>Funded by Bill and Melinda </a:t>
            </a:r>
            <a:br>
              <a:rPr lang="en-US" dirty="0" smtClean="0"/>
            </a:br>
            <a:r>
              <a:rPr lang="en-US" dirty="0" smtClean="0"/>
              <a:t>Gates Foundations</a:t>
            </a:r>
          </a:p>
          <a:p>
            <a:r>
              <a:rPr lang="en-US" dirty="0" smtClean="0"/>
              <a:t>$250,000 over a 15 month period</a:t>
            </a:r>
          </a:p>
          <a:p>
            <a:r>
              <a:rPr lang="en-US" dirty="0" smtClean="0"/>
              <a:t>Goal: Leverage </a:t>
            </a:r>
            <a:r>
              <a:rPr lang="en-US" dirty="0" smtClean="0"/>
              <a:t>Learning Analytics to </a:t>
            </a:r>
            <a:r>
              <a:rPr lang="en-US" dirty="0" smtClean="0"/>
              <a:t>create </a:t>
            </a:r>
            <a:r>
              <a:rPr lang="en-US" b="1" dirty="0" smtClean="0"/>
              <a:t>an </a:t>
            </a:r>
            <a:r>
              <a:rPr lang="en-US" b="1" dirty="0" smtClean="0">
                <a:solidFill>
                  <a:schemeClr val="tx1"/>
                </a:solidFill>
              </a:rPr>
              <a:t>open-source</a:t>
            </a:r>
            <a:r>
              <a:rPr lang="en-US" b="1" dirty="0" smtClean="0"/>
              <a:t> academic early alert system</a:t>
            </a:r>
            <a:r>
              <a:rPr lang="en-US" dirty="0" smtClean="0"/>
              <a:t> and research “scaling factors”</a:t>
            </a:r>
          </a:p>
        </p:txBody>
      </p:sp>
      <p:pic>
        <p:nvPicPr>
          <p:cNvPr id="1026" name="Picture 2" descr="C:\Users\josh.baron\Documents\Grants\NGLC\OAAI Project\NGLC Alley\NGLC_Alley_OAAI_Partner_Graphic.jpg"/>
          <p:cNvPicPr>
            <a:picLocks noChangeAspect="1" noChangeArrowheads="1"/>
          </p:cNvPicPr>
          <p:nvPr/>
        </p:nvPicPr>
        <p:blipFill rotWithShape="1">
          <a:blip r:embed="rId3">
            <a:extLst>
              <a:ext uri="{28A0092B-C50C-407E-A947-70E740481C1C}">
                <a14:useLocalDpi xmlns:a14="http://schemas.microsoft.com/office/drawing/2010/main" val="0"/>
              </a:ext>
            </a:extLst>
          </a:blip>
          <a:srcRect l="6021" t="37164" r="6247"/>
          <a:stretch/>
        </p:blipFill>
        <p:spPr bwMode="auto">
          <a:xfrm>
            <a:off x="5358528" y="1292540"/>
            <a:ext cx="3556379" cy="211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03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53224" y="1667157"/>
            <a:ext cx="296157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457200" eaLnBrk="1" fontAlgn="auto" hangingPunct="1">
              <a:spcBef>
                <a:spcPts val="0"/>
              </a:spcBef>
              <a:spcAft>
                <a:spcPts val="0"/>
              </a:spcAft>
            </a:pPr>
            <a:r>
              <a:rPr lang="en-US" sz="1800" b="1" dirty="0" smtClean="0">
                <a:solidFill>
                  <a:prstClr val="black"/>
                </a:solidFill>
              </a:rPr>
              <a:t>Student Attitude Data </a:t>
            </a:r>
            <a:r>
              <a:rPr lang="en-US" sz="1800" dirty="0" smtClean="0">
                <a:solidFill>
                  <a:prstClr val="black"/>
                </a:solidFill>
              </a:rPr>
              <a:t/>
            </a:r>
            <a:br>
              <a:rPr lang="en-US" sz="1800" dirty="0" smtClean="0">
                <a:solidFill>
                  <a:prstClr val="black"/>
                </a:solidFill>
              </a:rPr>
            </a:br>
            <a:r>
              <a:rPr lang="en-US" sz="1800" dirty="0" smtClean="0">
                <a:solidFill>
                  <a:prstClr val="black"/>
                </a:solidFill>
              </a:rPr>
              <a:t>(SATs, current GPA, etc.)</a:t>
            </a:r>
            <a:endParaRPr lang="en-US" sz="1800" dirty="0">
              <a:solidFill>
                <a:prstClr val="black"/>
              </a:solidFill>
            </a:endParaRPr>
          </a:p>
        </p:txBody>
      </p:sp>
      <p:sp>
        <p:nvSpPr>
          <p:cNvPr id="7" name="TextBox 6"/>
          <p:cNvSpPr txBox="1"/>
          <p:nvPr/>
        </p:nvSpPr>
        <p:spPr>
          <a:xfrm>
            <a:off x="1153224" y="2576668"/>
            <a:ext cx="296157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eaLnBrk="1" fontAlgn="auto" hangingPunct="1">
              <a:spcBef>
                <a:spcPts val="0"/>
              </a:spcBef>
              <a:spcAft>
                <a:spcPts val="0"/>
              </a:spcAft>
            </a:pPr>
            <a:r>
              <a:rPr lang="en-US" sz="1800" b="1" dirty="0" smtClean="0">
                <a:solidFill>
                  <a:prstClr val="black"/>
                </a:solidFill>
              </a:rPr>
              <a:t>Student Demographic Data </a:t>
            </a:r>
            <a:r>
              <a:rPr lang="en-US" sz="1800" dirty="0" smtClean="0">
                <a:solidFill>
                  <a:prstClr val="black"/>
                </a:solidFill>
              </a:rPr>
              <a:t>(Age, gender, etc.)</a:t>
            </a:r>
            <a:endParaRPr lang="en-US" sz="1800" dirty="0">
              <a:solidFill>
                <a:prstClr val="black"/>
              </a:solidFill>
            </a:endParaRPr>
          </a:p>
        </p:txBody>
      </p:sp>
      <p:sp>
        <p:nvSpPr>
          <p:cNvPr id="8" name="TextBox 7"/>
          <p:cNvSpPr txBox="1"/>
          <p:nvPr/>
        </p:nvSpPr>
        <p:spPr>
          <a:xfrm>
            <a:off x="1180520" y="3619831"/>
            <a:ext cx="293427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defTabSz="457200" eaLnBrk="1" fontAlgn="auto" hangingPunct="1">
              <a:spcBef>
                <a:spcPts val="0"/>
              </a:spcBef>
              <a:spcAft>
                <a:spcPts val="0"/>
              </a:spcAft>
            </a:pPr>
            <a:r>
              <a:rPr lang="en-US" sz="1800" b="1" dirty="0" smtClean="0">
                <a:solidFill>
                  <a:prstClr val="black"/>
                </a:solidFill>
              </a:rPr>
              <a:t>Sakai Event Log Data</a:t>
            </a:r>
            <a:endParaRPr lang="en-US" sz="1800" b="1" dirty="0">
              <a:solidFill>
                <a:prstClr val="black"/>
              </a:solidFill>
            </a:endParaRPr>
          </a:p>
        </p:txBody>
      </p:sp>
      <p:sp>
        <p:nvSpPr>
          <p:cNvPr id="9" name="TextBox 8"/>
          <p:cNvSpPr txBox="1"/>
          <p:nvPr/>
        </p:nvSpPr>
        <p:spPr>
          <a:xfrm>
            <a:off x="1180520" y="4274924"/>
            <a:ext cx="2934279"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457200" eaLnBrk="1" fontAlgn="auto" hangingPunct="1">
              <a:spcBef>
                <a:spcPts val="0"/>
              </a:spcBef>
              <a:spcAft>
                <a:spcPts val="0"/>
              </a:spcAft>
            </a:pPr>
            <a:r>
              <a:rPr lang="en-US" sz="1800" b="1" dirty="0" smtClean="0">
                <a:solidFill>
                  <a:prstClr val="black"/>
                </a:solidFill>
              </a:rPr>
              <a:t>Sakai </a:t>
            </a:r>
            <a:r>
              <a:rPr lang="en-US" sz="1800" b="1" dirty="0" err="1" smtClean="0">
                <a:solidFill>
                  <a:prstClr val="black"/>
                </a:solidFill>
              </a:rPr>
              <a:t>Gradebook</a:t>
            </a:r>
            <a:r>
              <a:rPr lang="en-US" sz="1800" b="1" dirty="0" smtClean="0">
                <a:solidFill>
                  <a:prstClr val="black"/>
                </a:solidFill>
              </a:rPr>
              <a:t> Data</a:t>
            </a:r>
            <a:endParaRPr lang="en-US" sz="1800" b="1" dirty="0">
              <a:solidFill>
                <a:prstClr val="black"/>
              </a:solidFill>
            </a:endParaRPr>
          </a:p>
        </p:txBody>
      </p:sp>
      <p:sp>
        <p:nvSpPr>
          <p:cNvPr id="10" name="Cube 9"/>
          <p:cNvSpPr/>
          <p:nvPr/>
        </p:nvSpPr>
        <p:spPr>
          <a:xfrm>
            <a:off x="5082341" y="2576668"/>
            <a:ext cx="1547059" cy="1421208"/>
          </a:xfrm>
          <a:prstGeom prst="cube">
            <a:avLst/>
          </a:prstGeom>
        </p:spPr>
        <p:style>
          <a:lnRef idx="1">
            <a:schemeClr val="dk1"/>
          </a:lnRef>
          <a:fillRef idx="3">
            <a:schemeClr val="dk1"/>
          </a:fillRef>
          <a:effectRef idx="2">
            <a:schemeClr val="dk1"/>
          </a:effectRef>
          <a:fontRef idx="minor">
            <a:schemeClr val="lt1"/>
          </a:fontRef>
        </p:style>
        <p:txBody>
          <a:bodyPr rtlCol="0" anchor="ctr"/>
          <a:lstStyle/>
          <a:p>
            <a:pPr algn="ctr" defTabSz="457200" eaLnBrk="1" fontAlgn="auto" hangingPunct="1">
              <a:spcBef>
                <a:spcPts val="0"/>
              </a:spcBef>
              <a:spcAft>
                <a:spcPts val="0"/>
              </a:spcAft>
            </a:pPr>
            <a:r>
              <a:rPr lang="en-US" sz="1800" b="1" dirty="0" smtClean="0">
                <a:solidFill>
                  <a:prstClr val="white"/>
                </a:solidFill>
              </a:rPr>
              <a:t>Predictive Model</a:t>
            </a:r>
            <a:br>
              <a:rPr lang="en-US" sz="1800" b="1" dirty="0" smtClean="0">
                <a:solidFill>
                  <a:prstClr val="white"/>
                </a:solidFill>
              </a:rPr>
            </a:br>
            <a:r>
              <a:rPr lang="en-US" sz="1800" b="1" dirty="0" smtClean="0">
                <a:solidFill>
                  <a:prstClr val="white"/>
                </a:solidFill>
              </a:rPr>
              <a:t>Scoring</a:t>
            </a:r>
            <a:endParaRPr lang="en-US" sz="1800" b="1" dirty="0">
              <a:solidFill>
                <a:prstClr val="white"/>
              </a:solidFill>
            </a:endParaRPr>
          </a:p>
        </p:txBody>
      </p:sp>
      <p:sp>
        <p:nvSpPr>
          <p:cNvPr id="12" name="Can 11"/>
          <p:cNvSpPr/>
          <p:nvPr/>
        </p:nvSpPr>
        <p:spPr>
          <a:xfrm>
            <a:off x="7543800" y="2442127"/>
            <a:ext cx="1371599" cy="1802923"/>
          </a:xfrm>
          <a:prstGeom prst="can">
            <a:avLst>
              <a:gd name="adj" fmla="val 164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smtClean="0">
                <a:solidFill>
                  <a:prstClr val="white"/>
                </a:solidFill>
              </a:rPr>
              <a:t>Identifies </a:t>
            </a:r>
            <a:r>
              <a:rPr lang="en-US" sz="1800" b="1" dirty="0">
                <a:solidFill>
                  <a:prstClr val="white"/>
                </a:solidFill>
              </a:rPr>
              <a:t>s</a:t>
            </a:r>
            <a:r>
              <a:rPr lang="en-US" sz="1800" b="1" dirty="0" smtClean="0">
                <a:solidFill>
                  <a:prstClr val="white"/>
                </a:solidFill>
              </a:rPr>
              <a:t>tudents “at risk” </a:t>
            </a:r>
            <a:r>
              <a:rPr lang="en-US" sz="1800" dirty="0" smtClean="0">
                <a:solidFill>
                  <a:prstClr val="white"/>
                </a:solidFill>
              </a:rPr>
              <a:t>to not complete course</a:t>
            </a:r>
            <a:endParaRPr lang="en-US" sz="1800" dirty="0">
              <a:solidFill>
                <a:prstClr val="white"/>
              </a:solidFill>
            </a:endParaRPr>
          </a:p>
        </p:txBody>
      </p:sp>
      <p:sp>
        <p:nvSpPr>
          <p:cNvPr id="14" name="Right Brace 13"/>
          <p:cNvSpPr/>
          <p:nvPr/>
        </p:nvSpPr>
        <p:spPr>
          <a:xfrm rot="10800000">
            <a:off x="627787" y="1548199"/>
            <a:ext cx="552734" cy="1787857"/>
          </a:xfrm>
          <a:prstGeom prst="rightBrace">
            <a:avLst>
              <a:gd name="adj1" fmla="val 114364"/>
              <a:gd name="adj2" fmla="val 495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eaLnBrk="1" fontAlgn="auto" hangingPunct="1">
              <a:spcBef>
                <a:spcPts val="0"/>
              </a:spcBef>
              <a:spcAft>
                <a:spcPts val="0"/>
              </a:spcAft>
            </a:pPr>
            <a:endParaRPr lang="en-US" sz="1800">
              <a:solidFill>
                <a:prstClr val="black"/>
              </a:solidFill>
            </a:endParaRPr>
          </a:p>
        </p:txBody>
      </p:sp>
      <p:sp>
        <p:nvSpPr>
          <p:cNvPr id="15" name="TextBox 14"/>
          <p:cNvSpPr txBox="1"/>
          <p:nvPr/>
        </p:nvSpPr>
        <p:spPr>
          <a:xfrm>
            <a:off x="152475" y="1762694"/>
            <a:ext cx="553998" cy="1375134"/>
          </a:xfrm>
          <a:prstGeom prst="rect">
            <a:avLst/>
          </a:prstGeom>
          <a:noFill/>
        </p:spPr>
        <p:txBody>
          <a:bodyPr vert="vert270" wrap="square" rtlCol="0">
            <a:spAutoFit/>
          </a:bodyPr>
          <a:lstStyle/>
          <a:p>
            <a:pPr algn="ctr" defTabSz="457200" eaLnBrk="1" fontAlgn="auto" hangingPunct="1">
              <a:spcBef>
                <a:spcPts val="0"/>
              </a:spcBef>
              <a:spcAft>
                <a:spcPts val="0"/>
              </a:spcAft>
            </a:pPr>
            <a:r>
              <a:rPr lang="en-US" b="1" dirty="0" smtClean="0">
                <a:solidFill>
                  <a:prstClr val="black"/>
                </a:solidFill>
                <a:latin typeface="Calibri"/>
                <a:ea typeface="+mn-ea"/>
              </a:rPr>
              <a:t>SIS Data</a:t>
            </a:r>
            <a:endParaRPr lang="en-US" b="1" dirty="0">
              <a:solidFill>
                <a:prstClr val="black"/>
              </a:solidFill>
              <a:latin typeface="Calibri"/>
              <a:ea typeface="+mn-ea"/>
            </a:endParaRPr>
          </a:p>
        </p:txBody>
      </p:sp>
      <p:sp>
        <p:nvSpPr>
          <p:cNvPr id="16" name="Right Brace 15"/>
          <p:cNvSpPr/>
          <p:nvPr/>
        </p:nvSpPr>
        <p:spPr>
          <a:xfrm rot="10800000">
            <a:off x="627787" y="3452179"/>
            <a:ext cx="552734" cy="1301247"/>
          </a:xfrm>
          <a:prstGeom prst="rightBrace">
            <a:avLst>
              <a:gd name="adj1" fmla="val 114364"/>
              <a:gd name="adj2" fmla="val 495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eaLnBrk="1" fontAlgn="auto" hangingPunct="1">
              <a:spcBef>
                <a:spcPts val="0"/>
              </a:spcBef>
              <a:spcAft>
                <a:spcPts val="0"/>
              </a:spcAft>
            </a:pPr>
            <a:endParaRPr lang="en-US" sz="1800">
              <a:solidFill>
                <a:prstClr val="black"/>
              </a:solidFill>
            </a:endParaRPr>
          </a:p>
        </p:txBody>
      </p:sp>
      <p:sp>
        <p:nvSpPr>
          <p:cNvPr id="17" name="TextBox 16"/>
          <p:cNvSpPr txBox="1"/>
          <p:nvPr/>
        </p:nvSpPr>
        <p:spPr>
          <a:xfrm>
            <a:off x="166121" y="3191948"/>
            <a:ext cx="553998" cy="1738902"/>
          </a:xfrm>
          <a:prstGeom prst="rect">
            <a:avLst/>
          </a:prstGeom>
          <a:noFill/>
        </p:spPr>
        <p:txBody>
          <a:bodyPr vert="vert270" wrap="square" rtlCol="0">
            <a:spAutoFit/>
          </a:bodyPr>
          <a:lstStyle/>
          <a:p>
            <a:pPr algn="ctr" defTabSz="457200" eaLnBrk="1" fontAlgn="auto" hangingPunct="1">
              <a:spcBef>
                <a:spcPts val="0"/>
              </a:spcBef>
              <a:spcAft>
                <a:spcPts val="0"/>
              </a:spcAft>
            </a:pPr>
            <a:r>
              <a:rPr lang="en-US" b="1" dirty="0" smtClean="0">
                <a:solidFill>
                  <a:prstClr val="black"/>
                </a:solidFill>
                <a:latin typeface="Calibri"/>
                <a:ea typeface="+mn-ea"/>
              </a:rPr>
              <a:t>LMS Data</a:t>
            </a:r>
            <a:endParaRPr lang="en-US" b="1" dirty="0">
              <a:solidFill>
                <a:prstClr val="black"/>
              </a:solidFill>
              <a:latin typeface="Calibri"/>
              <a:ea typeface="+mn-ea"/>
            </a:endParaRPr>
          </a:p>
        </p:txBody>
      </p:sp>
      <p:sp>
        <p:nvSpPr>
          <p:cNvPr id="21" name="Right Arrow 20"/>
          <p:cNvSpPr/>
          <p:nvPr/>
        </p:nvSpPr>
        <p:spPr>
          <a:xfrm>
            <a:off x="6757918" y="3216286"/>
            <a:ext cx="709682" cy="4191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24" name="Title 23"/>
          <p:cNvSpPr>
            <a:spLocks noGrp="1"/>
          </p:cNvSpPr>
          <p:nvPr>
            <p:ph type="title"/>
          </p:nvPr>
        </p:nvSpPr>
        <p:spPr>
          <a:xfrm>
            <a:off x="396953" y="152400"/>
            <a:ext cx="8289847" cy="782421"/>
          </a:xfrm>
        </p:spPr>
        <p:txBody>
          <a:bodyPr>
            <a:normAutofit/>
          </a:bodyPr>
          <a:lstStyle/>
          <a:p>
            <a:pPr algn="ctr"/>
            <a:r>
              <a:rPr lang="en-US" sz="4000" b="1" dirty="0" smtClean="0">
                <a:solidFill>
                  <a:srgbClr val="B7002B"/>
                </a:solidFill>
              </a:rPr>
              <a:t>OAAI </a:t>
            </a:r>
            <a:r>
              <a:rPr lang="en-US" sz="4000" b="1" dirty="0">
                <a:solidFill>
                  <a:srgbClr val="B7002B"/>
                </a:solidFill>
              </a:rPr>
              <a:t>E</a:t>
            </a:r>
            <a:r>
              <a:rPr lang="en-US" sz="4000" b="1" dirty="0" smtClean="0">
                <a:solidFill>
                  <a:srgbClr val="B7002B"/>
                </a:solidFill>
              </a:rPr>
              <a:t>arly </a:t>
            </a:r>
            <a:r>
              <a:rPr lang="en-US" sz="4000" b="1" dirty="0">
                <a:solidFill>
                  <a:srgbClr val="B7002B"/>
                </a:solidFill>
              </a:rPr>
              <a:t>A</a:t>
            </a:r>
            <a:r>
              <a:rPr lang="en-US" sz="4000" b="1" dirty="0" smtClean="0">
                <a:solidFill>
                  <a:srgbClr val="B7002B"/>
                </a:solidFill>
              </a:rPr>
              <a:t>lert </a:t>
            </a:r>
            <a:r>
              <a:rPr lang="en-US" sz="4000" b="1" dirty="0">
                <a:solidFill>
                  <a:srgbClr val="B7002B"/>
                </a:solidFill>
              </a:rPr>
              <a:t>S</a:t>
            </a:r>
            <a:r>
              <a:rPr lang="en-US" sz="4000" b="1" dirty="0" smtClean="0">
                <a:solidFill>
                  <a:srgbClr val="B7002B"/>
                </a:solidFill>
              </a:rPr>
              <a:t>ystem Overview </a:t>
            </a:r>
            <a:endParaRPr lang="en-US" sz="4000" b="1" dirty="0">
              <a:solidFill>
                <a:srgbClr val="B7002B"/>
              </a:solidFill>
            </a:endParaRPr>
          </a:p>
        </p:txBody>
      </p:sp>
      <p:sp>
        <p:nvSpPr>
          <p:cNvPr id="18" name="Right Arrow 17"/>
          <p:cNvSpPr/>
          <p:nvPr/>
        </p:nvSpPr>
        <p:spPr>
          <a:xfrm rot="7099948">
            <a:off x="7557994" y="4633711"/>
            <a:ext cx="938241" cy="4191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2" name="TextBox 1"/>
          <p:cNvSpPr txBox="1"/>
          <p:nvPr/>
        </p:nvSpPr>
        <p:spPr>
          <a:xfrm>
            <a:off x="6113027" y="5352871"/>
            <a:ext cx="2752298"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eaLnBrk="1" fontAlgn="auto" hangingPunct="1">
              <a:spcBef>
                <a:spcPts val="0"/>
              </a:spcBef>
              <a:spcAft>
                <a:spcPts val="0"/>
              </a:spcAft>
            </a:pPr>
            <a:r>
              <a:rPr lang="en-US" sz="1800" b="1" dirty="0" smtClean="0">
                <a:solidFill>
                  <a:prstClr val="white"/>
                </a:solidFill>
              </a:rPr>
              <a:t>Intervention Deployed</a:t>
            </a:r>
          </a:p>
          <a:p>
            <a:pPr algn="ctr" defTabSz="457200" eaLnBrk="1" fontAlgn="auto" hangingPunct="1">
              <a:spcBef>
                <a:spcPts val="0"/>
              </a:spcBef>
              <a:spcAft>
                <a:spcPts val="0"/>
              </a:spcAft>
            </a:pPr>
            <a:r>
              <a:rPr lang="en-US" sz="1800" dirty="0" smtClean="0">
                <a:solidFill>
                  <a:prstClr val="white"/>
                </a:solidFill>
              </a:rPr>
              <a:t>“Awareness” or Online Academic Support Environment (OASE)</a:t>
            </a:r>
            <a:endParaRPr lang="en-US" sz="1800" dirty="0">
              <a:solidFill>
                <a:prstClr val="white"/>
              </a:solidFill>
            </a:endParaRPr>
          </a:p>
        </p:txBody>
      </p:sp>
      <p:sp>
        <p:nvSpPr>
          <p:cNvPr id="25" name="Right Arrow 24"/>
          <p:cNvSpPr/>
          <p:nvPr/>
        </p:nvSpPr>
        <p:spPr>
          <a:xfrm>
            <a:off x="4114800" y="3200667"/>
            <a:ext cx="838200" cy="4191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11" name="Rectangle 10"/>
          <p:cNvSpPr/>
          <p:nvPr/>
        </p:nvSpPr>
        <p:spPr>
          <a:xfrm>
            <a:off x="396953" y="5321340"/>
            <a:ext cx="5167879" cy="1077218"/>
          </a:xfrm>
          <a:prstGeom prst="rect">
            <a:avLst/>
          </a:prstGeom>
        </p:spPr>
        <p:txBody>
          <a:bodyPr wrap="square">
            <a:spAutoFit/>
          </a:bodyPr>
          <a:lstStyle/>
          <a:p>
            <a:pPr algn="ctr" defTabSz="457200" eaLnBrk="1" fontAlgn="auto" hangingPunct="1">
              <a:spcBef>
                <a:spcPts val="0"/>
              </a:spcBef>
              <a:spcAft>
                <a:spcPts val="0"/>
              </a:spcAft>
            </a:pPr>
            <a:r>
              <a:rPr lang="en-US" sz="3200" b="1" i="1" dirty="0" smtClean="0">
                <a:solidFill>
                  <a:prstClr val="black"/>
                </a:solidFill>
                <a:latin typeface="Calibri"/>
                <a:ea typeface="+mn-ea"/>
              </a:rPr>
              <a:t>“Creating an Open Academic Early Alert System”</a:t>
            </a:r>
            <a:endParaRPr lang="en-US" sz="3200" b="1" dirty="0">
              <a:solidFill>
                <a:prstClr val="black"/>
              </a:solidFill>
              <a:latin typeface="Calibri"/>
              <a:ea typeface="+mn-ea"/>
            </a:endParaRPr>
          </a:p>
        </p:txBody>
      </p:sp>
      <p:sp>
        <p:nvSpPr>
          <p:cNvPr id="5" name="TextBox 4"/>
          <p:cNvSpPr txBox="1"/>
          <p:nvPr/>
        </p:nvSpPr>
        <p:spPr>
          <a:xfrm>
            <a:off x="7315200" y="1779300"/>
            <a:ext cx="1738408"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457200" eaLnBrk="1" fontAlgn="auto" hangingPunct="1">
              <a:spcBef>
                <a:spcPts val="0"/>
              </a:spcBef>
              <a:spcAft>
                <a:spcPts val="0"/>
              </a:spcAft>
            </a:pPr>
            <a:r>
              <a:rPr lang="en-US" sz="1800" b="1" dirty="0" smtClean="0">
                <a:solidFill>
                  <a:prstClr val="black"/>
                </a:solidFill>
              </a:rPr>
              <a:t>Academic Alert </a:t>
            </a:r>
            <a:br>
              <a:rPr lang="en-US" sz="1800" b="1" dirty="0" smtClean="0">
                <a:solidFill>
                  <a:prstClr val="black"/>
                </a:solidFill>
              </a:rPr>
            </a:br>
            <a:r>
              <a:rPr lang="en-US" sz="1800" b="1" dirty="0" smtClean="0">
                <a:solidFill>
                  <a:prstClr val="black"/>
                </a:solidFill>
              </a:rPr>
              <a:t>Report (AAR)</a:t>
            </a:r>
            <a:endParaRPr lang="en-US" sz="1800" b="1" dirty="0">
              <a:solidFill>
                <a:prstClr val="black"/>
              </a:solidFill>
            </a:endParaRPr>
          </a:p>
        </p:txBody>
      </p:sp>
      <p:sp>
        <p:nvSpPr>
          <p:cNvPr id="13" name="Rectangle 12"/>
          <p:cNvSpPr/>
          <p:nvPr/>
        </p:nvSpPr>
        <p:spPr>
          <a:xfrm>
            <a:off x="4737355" y="4057471"/>
            <a:ext cx="2120645" cy="646331"/>
          </a:xfrm>
          <a:prstGeom prst="rect">
            <a:avLst/>
          </a:prstGeom>
        </p:spPr>
        <p:txBody>
          <a:bodyPr wrap="none">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rPr>
              <a:t>Model Developed</a:t>
            </a:r>
            <a:br>
              <a:rPr lang="en-US" sz="1800" dirty="0" smtClean="0">
                <a:solidFill>
                  <a:prstClr val="black"/>
                </a:solidFill>
                <a:latin typeface="Calibri"/>
                <a:ea typeface="+mn-ea"/>
              </a:rPr>
            </a:br>
            <a:r>
              <a:rPr lang="en-US" sz="1800" dirty="0" smtClean="0">
                <a:solidFill>
                  <a:prstClr val="black"/>
                </a:solidFill>
                <a:latin typeface="Calibri"/>
                <a:ea typeface="+mn-ea"/>
              </a:rPr>
              <a:t>Using Historical Data</a:t>
            </a:r>
            <a:endParaRPr lang="en-US" sz="1800" dirty="0">
              <a:solidFill>
                <a:prstClr val="black"/>
              </a:solidFill>
              <a:latin typeface="Calibri"/>
              <a:ea typeface="+mn-ea"/>
            </a:endParaRPr>
          </a:p>
        </p:txBody>
      </p:sp>
      <p:sp>
        <p:nvSpPr>
          <p:cNvPr id="20" name="Line Callout 2 19"/>
          <p:cNvSpPr/>
          <p:nvPr/>
        </p:nvSpPr>
        <p:spPr>
          <a:xfrm>
            <a:off x="4776945" y="1018096"/>
            <a:ext cx="2712231" cy="649061"/>
          </a:xfrm>
          <a:prstGeom prst="borderCallout2">
            <a:avLst>
              <a:gd name="adj1" fmla="val 54496"/>
              <a:gd name="adj2" fmla="val -3804"/>
              <a:gd name="adj3" fmla="val 112469"/>
              <a:gd name="adj4" fmla="val -15789"/>
              <a:gd name="adj5" fmla="val 271676"/>
              <a:gd name="adj6" fmla="val 39014"/>
            </a:avLst>
          </a:prstGeom>
          <a:ln>
            <a:headEnd type="none" w="med" len="med"/>
            <a:tailEnd type="arrow" w="med" len="med"/>
          </a:ln>
        </p:spPr>
        <p:style>
          <a:lnRef idx="2">
            <a:schemeClr val="dk1"/>
          </a:lnRef>
          <a:fillRef idx="1">
            <a:schemeClr val="lt1"/>
          </a:fillRef>
          <a:effectRef idx="0">
            <a:schemeClr val="dk1"/>
          </a:effectRef>
          <a:fontRef idx="minor">
            <a:schemeClr val="dk1"/>
          </a:fontRef>
        </p:style>
        <p:txBody>
          <a:bodyPr rtlCol="0" anchor="ctr"/>
          <a:lstStyle/>
          <a:p>
            <a:pPr algn="ctr" eaLnBrk="1" fontAlgn="auto" hangingPunct="1">
              <a:spcBef>
                <a:spcPts val="0"/>
              </a:spcBef>
              <a:spcAft>
                <a:spcPts val="0"/>
              </a:spcAft>
            </a:pPr>
            <a:r>
              <a:rPr lang="en-US" sz="1800" b="1" u="sng" dirty="0" smtClean="0">
                <a:solidFill>
                  <a:prstClr val="black"/>
                </a:solidFill>
              </a:rPr>
              <a:t>Step #1: </a:t>
            </a:r>
            <a:r>
              <a:rPr lang="en-US" sz="1800" dirty="0" smtClean="0">
                <a:solidFill>
                  <a:prstClr val="black"/>
                </a:solidFill>
              </a:rPr>
              <a:t>Developed model using historical data</a:t>
            </a:r>
            <a:endParaRPr lang="en-US" sz="1800" dirty="0">
              <a:solidFill>
                <a:prstClr val="black"/>
              </a:solidFill>
            </a:endParaRPr>
          </a:p>
        </p:txBody>
      </p:sp>
    </p:spTree>
    <p:extLst>
      <p:ext uri="{BB962C8B-B14F-4D97-AF65-F5344CB8AC3E}">
        <p14:creationId xmlns:p14="http://schemas.microsoft.com/office/powerpoint/2010/main" val="4322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37781"/>
            <a:ext cx="8158162" cy="662610"/>
          </a:xfrm>
        </p:spPr>
        <p:txBody>
          <a:bodyPr/>
          <a:lstStyle/>
          <a:p>
            <a:pPr algn="ctr"/>
            <a:r>
              <a:rPr lang="en-US" sz="3600" dirty="0" smtClean="0"/>
              <a:t>OAAI Goals and Milestones </a:t>
            </a:r>
          </a:p>
        </p:txBody>
      </p:sp>
      <p:sp>
        <p:nvSpPr>
          <p:cNvPr id="18435" name="Content Placeholder 2"/>
          <p:cNvSpPr>
            <a:spLocks noGrp="1"/>
          </p:cNvSpPr>
          <p:nvPr>
            <p:ph sz="quarter" idx="10"/>
          </p:nvPr>
        </p:nvSpPr>
        <p:spPr>
          <a:xfrm>
            <a:off x="457200" y="1236871"/>
            <a:ext cx="8427493" cy="5109338"/>
          </a:xfrm>
        </p:spPr>
        <p:txBody>
          <a:bodyPr>
            <a:normAutofit/>
          </a:bodyPr>
          <a:lstStyle/>
          <a:p>
            <a:pPr>
              <a:lnSpc>
                <a:spcPts val="3000"/>
              </a:lnSpc>
            </a:pPr>
            <a:r>
              <a:rPr lang="en-US" sz="2800" dirty="0" smtClean="0"/>
              <a:t>Build </a:t>
            </a:r>
            <a:r>
              <a:rPr lang="en-US" sz="2800" dirty="0"/>
              <a:t>l</a:t>
            </a:r>
            <a:r>
              <a:rPr lang="en-US" sz="2800" dirty="0" smtClean="0"/>
              <a:t>earning analytics-based early alert system</a:t>
            </a:r>
            <a:endParaRPr lang="en-US" sz="2800" dirty="0" smtClean="0"/>
          </a:p>
          <a:p>
            <a:pPr lvl="1">
              <a:lnSpc>
                <a:spcPts val="3000"/>
              </a:lnSpc>
            </a:pPr>
            <a:r>
              <a:rPr lang="en-US" dirty="0" smtClean="0"/>
              <a:t>Sakai Collaboration and Learning Environment</a:t>
            </a:r>
          </a:p>
          <a:p>
            <a:pPr lvl="2">
              <a:lnSpc>
                <a:spcPts val="3000"/>
              </a:lnSpc>
            </a:pPr>
            <a:r>
              <a:rPr lang="en-US" sz="2100" dirty="0" smtClean="0"/>
              <a:t>Secure data capture process for extracting LMS data</a:t>
            </a:r>
          </a:p>
          <a:p>
            <a:pPr lvl="1">
              <a:lnSpc>
                <a:spcPts val="3000"/>
              </a:lnSpc>
            </a:pPr>
            <a:r>
              <a:rPr lang="en-US" dirty="0" err="1" smtClean="0"/>
              <a:t>Pentaho</a:t>
            </a:r>
            <a:r>
              <a:rPr lang="en-US" dirty="0" smtClean="0"/>
              <a:t> Business Intelligence Suite</a:t>
            </a:r>
          </a:p>
          <a:p>
            <a:pPr lvl="2">
              <a:lnSpc>
                <a:spcPts val="3000"/>
              </a:lnSpc>
            </a:pPr>
            <a:r>
              <a:rPr lang="en-US" sz="2100" dirty="0" smtClean="0"/>
              <a:t>Open-source data mining, integration, analysis &amp; reporting</a:t>
            </a:r>
          </a:p>
          <a:p>
            <a:pPr lvl="1">
              <a:lnSpc>
                <a:spcPts val="3000"/>
              </a:lnSpc>
            </a:pPr>
            <a:r>
              <a:rPr lang="en-US" dirty="0" smtClean="0"/>
              <a:t>OAAI Predictive Model released under open license</a:t>
            </a:r>
          </a:p>
          <a:p>
            <a:pPr lvl="2">
              <a:lnSpc>
                <a:spcPts val="3000"/>
              </a:lnSpc>
            </a:pPr>
            <a:r>
              <a:rPr lang="en-US" dirty="0" smtClean="0"/>
              <a:t>Predictive Modeling Markup Language </a:t>
            </a:r>
          </a:p>
          <a:p>
            <a:pPr>
              <a:lnSpc>
                <a:spcPts val="3000"/>
              </a:lnSpc>
            </a:pPr>
            <a:r>
              <a:rPr lang="en-US" sz="2800" dirty="0" smtClean="0"/>
              <a:t>Researching learning analytics scaling factors </a:t>
            </a:r>
          </a:p>
          <a:p>
            <a:pPr lvl="1">
              <a:lnSpc>
                <a:spcPts val="3000"/>
              </a:lnSpc>
            </a:pPr>
            <a:r>
              <a:rPr lang="en-US" dirty="0" smtClean="0"/>
              <a:t>How “portable” are predictive models?</a:t>
            </a:r>
          </a:p>
          <a:p>
            <a:pPr lvl="1">
              <a:lnSpc>
                <a:spcPts val="3000"/>
              </a:lnSpc>
            </a:pPr>
            <a:r>
              <a:rPr lang="en-US" dirty="0" smtClean="0"/>
              <a:t>What intervention strategies are most effective?</a:t>
            </a:r>
          </a:p>
        </p:txBody>
      </p:sp>
      <p:pic>
        <p:nvPicPr>
          <p:cNvPr id="18437" name="Picture 7" descr="C:\Users\JOSH~1.BAR\AppData\Local\Temp\_PA221\pentaho_logo_jpg\pentaho_logo_wtag\pentaho_logo_k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146" y="2528686"/>
            <a:ext cx="1628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571" y="1598253"/>
            <a:ext cx="1070542" cy="66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3299" y="3927143"/>
            <a:ext cx="13525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384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Research Design</a:t>
            </a:r>
            <a:endParaRPr lang="en-US" dirty="0"/>
          </a:p>
        </p:txBody>
      </p:sp>
      <p:sp>
        <p:nvSpPr>
          <p:cNvPr id="7" name="Content Placeholder 6"/>
          <p:cNvSpPr>
            <a:spLocks noGrp="1"/>
          </p:cNvSpPr>
          <p:nvPr>
            <p:ph sz="quarter" idx="10"/>
          </p:nvPr>
        </p:nvSpPr>
        <p:spPr>
          <a:xfrm>
            <a:off x="457200" y="1236871"/>
            <a:ext cx="8158163" cy="4945565"/>
          </a:xfrm>
        </p:spPr>
        <p:txBody>
          <a:bodyPr/>
          <a:lstStyle/>
          <a:p>
            <a:r>
              <a:rPr lang="en-US" sz="2600" dirty="0" smtClean="0"/>
              <a:t>Deployed OAAI system to 2200 students across four institutions</a:t>
            </a:r>
          </a:p>
          <a:p>
            <a:pPr lvl="1"/>
            <a:r>
              <a:rPr lang="en-US" dirty="0" smtClean="0"/>
              <a:t>Two Community Colleges</a:t>
            </a:r>
          </a:p>
          <a:p>
            <a:pPr lvl="1"/>
            <a:r>
              <a:rPr lang="en-US" dirty="0" smtClean="0"/>
              <a:t>Two Historically Black </a:t>
            </a:r>
            <a:br>
              <a:rPr lang="en-US" dirty="0" smtClean="0"/>
            </a:br>
            <a:r>
              <a:rPr lang="en-US" dirty="0" smtClean="0"/>
              <a:t>Colleges and Universities</a:t>
            </a:r>
          </a:p>
          <a:p>
            <a:r>
              <a:rPr lang="en-US" sz="2600" dirty="0" smtClean="0"/>
              <a:t>One instructors teaching three sections</a:t>
            </a:r>
          </a:p>
          <a:p>
            <a:pPr lvl="1"/>
            <a:r>
              <a:rPr lang="en-US" dirty="0" smtClean="0"/>
              <a:t>One section was control, other two sections were treatment groups</a:t>
            </a:r>
          </a:p>
          <a:p>
            <a:pPr lvl="1"/>
            <a:endParaRPr lang="en-US" dirty="0"/>
          </a:p>
        </p:txBody>
      </p:sp>
      <p:pic>
        <p:nvPicPr>
          <p:cNvPr id="4" name="Picture 2" descr="C:\Users\josh.baron\Documents\Grants\NGLC\OAAI Project\NGLC Alley\NGLC_Alley_OAAI_Partner_Graphic.jpg"/>
          <p:cNvPicPr>
            <a:picLocks noChangeAspect="1" noChangeArrowheads="1"/>
          </p:cNvPicPr>
          <p:nvPr/>
        </p:nvPicPr>
        <p:blipFill rotWithShape="1">
          <a:blip r:embed="rId2">
            <a:extLst>
              <a:ext uri="{28A0092B-C50C-407E-A947-70E740481C1C}">
                <a14:useLocalDpi xmlns:a14="http://schemas.microsoft.com/office/drawing/2010/main" val="0"/>
              </a:ext>
            </a:extLst>
          </a:blip>
          <a:srcRect l="6021" t="37164" r="6247"/>
          <a:stretch/>
        </p:blipFill>
        <p:spPr bwMode="auto">
          <a:xfrm>
            <a:off x="5296505" y="1811741"/>
            <a:ext cx="345533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58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413</TotalTime>
  <Words>1412</Words>
  <Application>Microsoft Office PowerPoint</Application>
  <PresentationFormat>On-screen Show (4:3)</PresentationFormat>
  <Paragraphs>199</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Open Academic Analytics Initiative Deploying an Open Ecosystem  for Learning Analytics</vt:lpstr>
      <vt:lpstr>36%</vt:lpstr>
      <vt:lpstr>13%</vt:lpstr>
      <vt:lpstr>PowerPoint Presentation</vt:lpstr>
      <vt:lpstr>Open Academic Analytics Initiative</vt:lpstr>
      <vt:lpstr>OAAI Early Alert System Overview </vt:lpstr>
      <vt:lpstr>OAAI Goals and Milestones </vt:lpstr>
      <vt:lpstr>Research Design</vt:lpstr>
      <vt:lpstr>Research Design</vt:lpstr>
      <vt:lpstr>OAAI Predictive Model</vt:lpstr>
      <vt:lpstr>Predictive Model Training</vt:lpstr>
      <vt:lpstr>PowerPoint Presentation</vt:lpstr>
      <vt:lpstr>Predictive Power</vt:lpstr>
      <vt:lpstr>PowerPoint Presentation</vt:lpstr>
      <vt:lpstr>Institutional Profiles</vt:lpstr>
      <vt:lpstr>Spring ’12 Portability Findings</vt:lpstr>
      <vt:lpstr>Fall ’12 Portability Findings</vt:lpstr>
      <vt:lpstr>Intervention Strategies</vt:lpstr>
      <vt:lpstr>OAAI Early Alert System Overview </vt:lpstr>
      <vt:lpstr>Awareness Messaging</vt:lpstr>
      <vt:lpstr>Online Academic Support Environment (OASE)</vt:lpstr>
      <vt:lpstr>OASE Design Framework</vt:lpstr>
      <vt:lpstr>Design Frame #1 Learner-Content Interactions</vt:lpstr>
      <vt:lpstr>Design Frame #2 Learner - Facilitator Interaction</vt:lpstr>
      <vt:lpstr>Design Frame #3 Learner - Mentor Interactions</vt:lpstr>
      <vt:lpstr>Intervention Research Findings  Final Course Grades</vt:lpstr>
      <vt:lpstr>Intervention Research Findings  Content Mastery</vt:lpstr>
      <vt:lpstr>Intervention Research Findings  Withdrawals</vt:lpstr>
      <vt:lpstr>Instructor Feedback</vt:lpstr>
      <vt:lpstr>Future Research Interests</vt:lpstr>
      <vt:lpstr>PowerPoint Presentation</vt:lpstr>
      <vt:lpstr>Social Networks Adapting  Pedagogical Practice (SNAPP) </vt:lpstr>
      <vt:lpstr>Learning Analytics and Knowledge Conference (LAK)  The International Journal of the Society for Learning Analytics Research SOLAR Flares – Regional Conferences SOLAR Storms – Distributed Research Lab MOOCs on Learning Analytics</vt:lpstr>
      <vt:lpstr>Questions?</vt:lpstr>
      <vt:lpstr>Big Questions about Big Data</vt:lpstr>
      <vt:lpstr>Questions?</vt:lpstr>
      <vt:lpstr>Learning Analytics Ethics</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Josh Baron</cp:lastModifiedBy>
  <cp:revision>53</cp:revision>
  <dcterms:created xsi:type="dcterms:W3CDTF">2013-06-12T15:30:12Z</dcterms:created>
  <dcterms:modified xsi:type="dcterms:W3CDTF">2013-10-15T19:14:24Z</dcterms:modified>
</cp:coreProperties>
</file>