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81" r:id="rId3"/>
    <p:sldId id="487" r:id="rId4"/>
    <p:sldId id="509" r:id="rId5"/>
    <p:sldId id="478" r:id="rId6"/>
    <p:sldId id="490" r:id="rId7"/>
    <p:sldId id="479" r:id="rId8"/>
    <p:sldId id="491" r:id="rId9"/>
    <p:sldId id="492" r:id="rId10"/>
    <p:sldId id="493" r:id="rId11"/>
    <p:sldId id="495" r:id="rId12"/>
    <p:sldId id="507" r:id="rId13"/>
    <p:sldId id="403" r:id="rId14"/>
    <p:sldId id="486" r:id="rId15"/>
    <p:sldId id="496" r:id="rId16"/>
    <p:sldId id="473" r:id="rId17"/>
    <p:sldId id="401" r:id="rId18"/>
    <p:sldId id="497" r:id="rId19"/>
    <p:sldId id="409" r:id="rId20"/>
    <p:sldId id="410" r:id="rId21"/>
    <p:sldId id="391" r:id="rId22"/>
    <p:sldId id="498" r:id="rId23"/>
    <p:sldId id="508" r:id="rId24"/>
    <p:sldId id="392" r:id="rId25"/>
    <p:sldId id="393" r:id="rId26"/>
    <p:sldId id="476" r:id="rId27"/>
    <p:sldId id="438" r:id="rId28"/>
    <p:sldId id="500" r:id="rId29"/>
    <p:sldId id="510" r:id="rId30"/>
    <p:sldId id="413" r:id="rId31"/>
    <p:sldId id="502" r:id="rId32"/>
    <p:sldId id="513" r:id="rId33"/>
    <p:sldId id="514" r:id="rId34"/>
    <p:sldId id="419" r:id="rId35"/>
    <p:sldId id="439" r:id="rId36"/>
    <p:sldId id="503" r:id="rId37"/>
    <p:sldId id="470" r:id="rId38"/>
    <p:sldId id="506" r:id="rId39"/>
    <p:sldId id="504" r:id="rId40"/>
    <p:sldId id="457" r:id="rId41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1pPr>
    <a:lvl2pPr marL="457093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2pPr>
    <a:lvl3pPr marL="914187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3pPr>
    <a:lvl4pPr marL="1371279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4pPr>
    <a:lvl5pPr marL="1828372" algn="l" rtl="0" fontAlgn="base">
      <a:spcBef>
        <a:spcPct val="0"/>
      </a:spcBef>
      <a:spcAft>
        <a:spcPct val="0"/>
      </a:spcAft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5pPr>
    <a:lvl6pPr marL="2285465" algn="l" defTabSz="457093" rtl="0" eaLnBrk="1" latinLnBrk="0" hangingPunct="1"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6pPr>
    <a:lvl7pPr marL="2742560" algn="l" defTabSz="457093" rtl="0" eaLnBrk="1" latinLnBrk="0" hangingPunct="1"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7pPr>
    <a:lvl8pPr marL="3199651" algn="l" defTabSz="457093" rtl="0" eaLnBrk="1" latinLnBrk="0" hangingPunct="1"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8pPr>
    <a:lvl9pPr marL="3656744" algn="l" defTabSz="457093" rtl="0" eaLnBrk="1" latinLnBrk="0" hangingPunct="1">
      <a:defRPr sz="2700" b="1" kern="1200">
        <a:solidFill>
          <a:schemeClr val="tx1"/>
        </a:solidFill>
        <a:latin typeface="Gill Sans Ultra Bold Condensed" pitchFamily="34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012"/>
    <a:srgbClr val="BD3747"/>
    <a:srgbClr val="932B37"/>
    <a:srgbClr val="610DBD"/>
    <a:srgbClr val="1275B8"/>
    <a:srgbClr val="9C1F2E"/>
    <a:srgbClr val="4C4A46"/>
    <a:srgbClr val="74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7" autoAdjust="0"/>
    <p:restoredTop sz="86397" autoAdjust="0"/>
  </p:normalViewPr>
  <p:slideViewPr>
    <p:cSldViewPr>
      <p:cViewPr>
        <p:scale>
          <a:sx n="121" d="100"/>
          <a:sy n="121" d="100"/>
        </p:scale>
        <p:origin x="-352" y="-4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26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tec:Documents:Users:johnwhitmer:Documents:!!!!!!!%20z%20Misc:CANDEL:Dissertation:jwhitmer_dissertation_results_summary_11-9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25097818801"/>
          <c:y val="0.0498084291187739"/>
          <c:w val="0.647378664145615"/>
          <c:h val="0.670279749725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'Descriptive Data-LMS'!$B$19</c:f>
              <c:strCache>
                <c:ptCount val="1"/>
                <c:pt idx="0">
                  <c:v>Filtered Average Hits/Student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'Descriptive Data-LMS'!$A$20:$A$24</c:f>
              <c:strCache>
                <c:ptCount val="5"/>
                <c:pt idx="0">
                  <c:v>Discussion Activity Hits</c:v>
                </c:pt>
                <c:pt idx="1">
                  <c:v>Content Activity Hits</c:v>
                </c:pt>
                <c:pt idx="2">
                  <c:v>Assessment Activity Hits</c:v>
                </c:pt>
                <c:pt idx="3">
                  <c:v>Mail Activity Hits</c:v>
                </c:pt>
                <c:pt idx="4">
                  <c:v>Administrative Activity Hits</c:v>
                </c:pt>
              </c:strCache>
            </c:strRef>
          </c:cat>
          <c:val>
            <c:numRef>
              <c:f>'Descriptive Data-LMS'!$B$20:$B$24</c:f>
              <c:numCache>
                <c:formatCode>#,##0</c:formatCode>
                <c:ptCount val="5"/>
                <c:pt idx="0">
                  <c:v>54.03467</c:v>
                </c:pt>
                <c:pt idx="1">
                  <c:v>51.12</c:v>
                </c:pt>
                <c:pt idx="2">
                  <c:v>23.32533</c:v>
                </c:pt>
                <c:pt idx="3">
                  <c:v>35.69067</c:v>
                </c:pt>
                <c:pt idx="4">
                  <c:v>16.34932999999998</c:v>
                </c:pt>
              </c:numCache>
            </c:numRef>
          </c:val>
        </c:ser>
        <c:ser>
          <c:idx val="1"/>
          <c:order val="1"/>
          <c:tx>
            <c:strRef>
              <c:f>'Descriptive Data-LMS'!$C$19</c:f>
              <c:strCache>
                <c:ptCount val="1"/>
                <c:pt idx="0">
                  <c:v>Raw Average Hits/Student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'Descriptive Data-LMS'!$A$20:$A$24</c:f>
              <c:strCache>
                <c:ptCount val="5"/>
                <c:pt idx="0">
                  <c:v>Discussion Activity Hits</c:v>
                </c:pt>
                <c:pt idx="1">
                  <c:v>Content Activity Hits</c:v>
                </c:pt>
                <c:pt idx="2">
                  <c:v>Assessment Activity Hits</c:v>
                </c:pt>
                <c:pt idx="3">
                  <c:v>Mail Activity Hits</c:v>
                </c:pt>
                <c:pt idx="4">
                  <c:v>Administrative Activity Hits</c:v>
                </c:pt>
              </c:strCache>
            </c:strRef>
          </c:cat>
          <c:val>
            <c:numRef>
              <c:f>'Descriptive Data-LMS'!$C$20:$C$24</c:f>
              <c:numCache>
                <c:formatCode>#,##0</c:formatCode>
                <c:ptCount val="5"/>
                <c:pt idx="0">
                  <c:v>381.728</c:v>
                </c:pt>
                <c:pt idx="1">
                  <c:v>151.3733</c:v>
                </c:pt>
                <c:pt idx="2">
                  <c:v>58.088</c:v>
                </c:pt>
                <c:pt idx="3">
                  <c:v>48.57867</c:v>
                </c:pt>
                <c:pt idx="4">
                  <c:v>26.032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625816"/>
        <c:axId val="-2110622840"/>
      </c:barChart>
      <c:valAx>
        <c:axId val="-2110622840"/>
        <c:scaling>
          <c:orientation val="minMax"/>
        </c:scaling>
        <c:delete val="0"/>
        <c:axPos val="r"/>
        <c:majorGridlines/>
        <c:numFmt formatCode="#,##0" sourceLinked="1"/>
        <c:majorTickMark val="none"/>
        <c:minorTickMark val="none"/>
        <c:tickLblPos val="nextTo"/>
        <c:crossAx val="-2110625816"/>
        <c:crosses val="max"/>
        <c:crossBetween val="between"/>
      </c:valAx>
      <c:catAx>
        <c:axId val="-2110625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062284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14855934567"/>
          <c:y val="0.468138822900855"/>
          <c:w val="0.190171444508923"/>
          <c:h val="0.23912148912420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85C88EA-9C6F-704A-8FAF-A7CE1EAB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30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4963" y="533400"/>
            <a:ext cx="1997075" cy="154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209800"/>
            <a:ext cx="5867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3CD0CEF-DB89-064C-9120-BEE1FFA4B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09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1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599825" indent="-2285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2056919" indent="-2285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5465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469B3-1623-2E44-B0A0-F4A345A0FB25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44963" y="533400"/>
            <a:ext cx="1997075" cy="15430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revise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7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4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7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JOHN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8013019-3291-8149-B9B5-E8BEE857AAB0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JOHN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B28CBA3-3E97-B942-AD1F-4804C8E193A4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 &amp; Background (10)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Study: RELS 180 @ Chico State (25)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Follow-on Projects</a:t>
            </a:r>
            <a:r>
              <a:rPr lang="en-US" baseline="0" dirty="0" smtClean="0"/>
              <a:t> </a:t>
            </a:r>
            <a:r>
              <a:rPr lang="en-US" dirty="0" smtClean="0"/>
              <a:t>(10)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 &amp; A (5)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 &amp; Background (10)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Study: RELS 180 @ Chico State (25)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Follow-on Projects</a:t>
            </a:r>
            <a:r>
              <a:rPr lang="en-US" baseline="0" dirty="0" smtClean="0"/>
              <a:t> </a:t>
            </a:r>
            <a:r>
              <a:rPr lang="en-US" dirty="0" smtClean="0"/>
              <a:t>(10)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 &amp; A (5)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4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D0CEF-DB89-064C-9120-BEE1FFA4BFC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332040"/>
            <a:ext cx="10058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2244727"/>
            <a:ext cx="10058400" cy="873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5440363"/>
            <a:ext cx="10058400" cy="873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/>
          <a:srcRect l="19449" t="30136" b="53542"/>
          <a:stretch>
            <a:fillRect/>
          </a:stretch>
        </p:blipFill>
        <p:spPr bwMode="auto">
          <a:xfrm>
            <a:off x="463552" y="431801"/>
            <a:ext cx="40227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7081839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027F-A6AD-4443-B04E-DE861E8E4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16EB-E0B5-D84D-8E10-986B8384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1423-8562-C24F-B1B2-94EED512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0"/>
            <a:ext cx="2095500" cy="51752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79E5-1B0B-5044-B1A0-C1AE9BCC2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0"/>
            <a:ext cx="2095500" cy="51752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90F0-BAC5-CA49-BEFB-83E8C6EE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0"/>
            <a:ext cx="2095500" cy="51752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832ED-4FC9-8941-83AD-6EA8A69F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1554164"/>
            <a:ext cx="2262189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554164"/>
            <a:ext cx="6637337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4063" y="7081840"/>
            <a:ext cx="2095500" cy="51752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9C73-C152-8142-9670-E5CB05EFB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2162"/>
            <a:ext cx="9051925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676400"/>
            <a:ext cx="9051925" cy="5318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7081839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7239000"/>
            <a:ext cx="1117600" cy="39370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1676400" y="7310438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i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093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2pPr>
            <a:lvl3pPr marL="914187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3pPr>
            <a:lvl4pPr marL="1371279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4pPr>
            <a:lvl5pPr marL="1828372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5pPr>
            <a:lvl6pPr marL="2285465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6pPr>
            <a:lvl7pPr marL="2742560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7pPr>
            <a:lvl8pPr marL="3199651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8pPr>
            <a:lvl9pPr marL="3656744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mtClean="0"/>
              <a:t>Slides: http://tinyurl.com/clicksedu13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EFC7-44D2-0F45-8179-E57A17EE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295400"/>
            <a:ext cx="4449762" cy="56991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449763" cy="56991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DCAB-FDED-354B-88CF-FAFED534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1828800" y="7462838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0" i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093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2pPr>
            <a:lvl3pPr marL="914187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3pPr>
            <a:lvl4pPr marL="1371279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4pPr>
            <a:lvl5pPr marL="1828372" algn="l" rtl="0" fontAlgn="base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5pPr>
            <a:lvl6pPr marL="2285465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6pPr>
            <a:lvl7pPr marL="2742560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7pPr>
            <a:lvl8pPr marL="3199651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8pPr>
            <a:lvl9pPr marL="3656744" algn="l" defTabSz="457093" rtl="0" eaLnBrk="1" latinLnBrk="0" hangingPunct="1">
              <a:defRPr sz="2700" b="1" kern="1200">
                <a:solidFill>
                  <a:schemeClr val="tx1"/>
                </a:solidFill>
                <a:latin typeface="Gill Sans Ultra Bold Condensed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mtClean="0"/>
              <a:t>Slides: http://tinyurl.com/clicksedu13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0027F-A6AD-4443-B04E-DE861E8E4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C16EB-E0B5-D84D-8E10-986B8384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1423-8562-C24F-B1B2-94EED512A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7081839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EFC7-44D2-0F45-8179-E57A17EE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676525"/>
            <a:ext cx="4449762" cy="43180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2676525"/>
            <a:ext cx="4449763" cy="43180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DCAB-FDED-354B-88CF-FAFED534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38200"/>
            <a:ext cx="90519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90678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7310438"/>
            <a:ext cx="56388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ctr">
              <a:defRPr sz="1400" b="0" i="1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Slides: http://</a:t>
            </a:r>
            <a:r>
              <a:rPr lang="en-US" dirty="0" err="1" smtClean="0"/>
              <a:t>tinyurl.com</a:t>
            </a:r>
            <a:r>
              <a:rPr lang="en-US" dirty="0" smtClean="0"/>
              <a:t>/clicksedu13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81840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9F4C00F6-0212-214D-BFED-2A3A5006A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 userDrawn="1"/>
        </p:nvSpPr>
        <p:spPr bwMode="auto">
          <a:xfrm>
            <a:off x="0" y="0"/>
            <a:ext cx="10058400" cy="857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1858" tIns="50929" rIns="101858" bIns="50929" anchor="ctr"/>
          <a:lstStyle/>
          <a:p>
            <a:pPr algn="ctr" defTabSz="1018937">
              <a:defRPr/>
            </a:pPr>
            <a:endParaRPr lang="en-US" b="0" dirty="0">
              <a:solidFill>
                <a:schemeClr val="tx2"/>
              </a:solidFill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>
            <a:off x="0" y="685800"/>
            <a:ext cx="10058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" name="Picture 2" descr="CSU Logo_LMSS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2"/>
            <a:ext cx="2743200" cy="35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08" r:id="rId13"/>
    <p:sldLayoutId id="2147484309" r:id="rId14"/>
    <p:sldLayoutId id="2147484310" r:id="rId15"/>
    <p:sldLayoutId id="2147484311" r:id="rId16"/>
  </p:sldLayoutIdLst>
  <p:hf sldNum="0" hdr="0" ftr="0" dt="0"/>
  <p:txStyles>
    <p:titleStyle>
      <a:lvl1pPr algn="ctr" defTabSz="1018937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18937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defTabSz="1018937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defTabSz="1018937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defTabSz="1018937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093" algn="ctr" defTabSz="1018937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6pPr>
      <a:lvl7pPr marL="914187" algn="ctr" defTabSz="1018937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7pPr>
      <a:lvl8pPr marL="1371279" algn="ctr" defTabSz="1018937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8pPr>
      <a:lvl9pPr marL="1828372" algn="ctr" defTabSz="1018937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2" charset="0"/>
        </a:defRPr>
      </a:lvl9pPr>
    </p:titleStyle>
    <p:bodyStyle>
      <a:lvl1pPr marL="261876" indent="-261876" algn="l" defTabSz="1018937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31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826896" indent="-317426" algn="l" defTabSz="1018937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900">
          <a:solidFill>
            <a:schemeClr val="bg2"/>
          </a:solidFill>
          <a:latin typeface="+mn-lt"/>
          <a:ea typeface="ＭＳ Ｐゴシック" pitchFamily="-112" charset="-128"/>
        </a:defRPr>
      </a:lvl2pPr>
      <a:lvl3pPr marL="1272878" indent="-253942" algn="l" defTabSz="1018937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700">
          <a:solidFill>
            <a:schemeClr val="bg2"/>
          </a:solidFill>
          <a:latin typeface="+mn-lt"/>
          <a:ea typeface="ＭＳ Ｐゴシック" pitchFamily="-112" charset="-128"/>
        </a:defRPr>
      </a:lvl3pPr>
      <a:lvl4pPr marL="1782347" indent="-253942" algn="l" defTabSz="1018937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2"/>
          </a:solidFill>
          <a:latin typeface="+mn-lt"/>
          <a:ea typeface="ＭＳ Ｐゴシック" pitchFamily="-112" charset="-128"/>
        </a:defRPr>
      </a:lvl4pPr>
      <a:lvl5pPr marL="2291814" indent="-253942" algn="l" defTabSz="1018937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200">
          <a:solidFill>
            <a:schemeClr val="bg2"/>
          </a:solidFill>
          <a:latin typeface="+mn-lt"/>
          <a:ea typeface="ＭＳ Ｐゴシック" pitchFamily="-112" charset="-128"/>
        </a:defRPr>
      </a:lvl5pPr>
      <a:lvl6pPr marL="274890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ＭＳ Ｐゴシック" pitchFamily="-112" charset="-128"/>
        </a:defRPr>
      </a:lvl6pPr>
      <a:lvl7pPr marL="3206000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ＭＳ Ｐゴシック" pitchFamily="-112" charset="-128"/>
        </a:defRPr>
      </a:lvl7pPr>
      <a:lvl8pPr marL="3663094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ＭＳ Ｐゴシック" pitchFamily="-112" charset="-128"/>
        </a:defRPr>
      </a:lvl8pPr>
      <a:lvl9pPr marL="412018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2" charset="2"/>
        <a:buChar char="§"/>
        <a:defRPr sz="2200">
          <a:solidFill>
            <a:schemeClr val="bg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jwhitmer@calstate.edu" TargetMode="External"/><Relationship Id="rId4" Type="http://schemas.openxmlformats.org/officeDocument/2006/relationships/hyperlink" Target="mailto:kfernandes@calstate.edu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://www.solaresearch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alstate.edu/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457200" y="5562600"/>
            <a:ext cx="96012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>
            <a:prstTxWarp prst="textNoShape">
              <a:avLst/>
            </a:prstTxWarp>
          </a:bodyPr>
          <a:lstStyle/>
          <a:p>
            <a:pPr algn="ctr" defTabSz="1018937"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>
                <a:solidFill>
                  <a:schemeClr val="bg2"/>
                </a:solidFill>
                <a:latin typeface="Verdana" charset="0"/>
              </a:rPr>
              <a:t>John Whitmer, Ed.D.</a:t>
            </a:r>
            <a:br>
              <a:rPr lang="en-US" sz="2400" dirty="0" smtClean="0">
                <a:solidFill>
                  <a:schemeClr val="bg2"/>
                </a:solidFill>
                <a:latin typeface="Verdana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Verdana" charset="0"/>
              </a:rPr>
              <a:t/>
            </a:r>
            <a:br>
              <a:rPr lang="en-US" sz="2400" dirty="0" smtClean="0">
                <a:solidFill>
                  <a:schemeClr val="bg2"/>
                </a:solidFill>
                <a:latin typeface="Verdana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Verdana" charset="0"/>
              </a:rPr>
              <a:t>Kathy </a:t>
            </a:r>
            <a:r>
              <a:rPr lang="en-US" sz="2400" dirty="0" smtClean="0">
                <a:solidFill>
                  <a:schemeClr val="bg2"/>
                </a:solidFill>
                <a:latin typeface="Verdana" charset="0"/>
              </a:rPr>
              <a:t>Fernandes</a:t>
            </a:r>
            <a:br>
              <a:rPr lang="en-US" sz="2400" dirty="0" smtClean="0">
                <a:solidFill>
                  <a:schemeClr val="bg2"/>
                </a:solidFill>
                <a:latin typeface="Verdana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Verdana" charset="0"/>
              </a:rPr>
              <a:t/>
            </a:r>
            <a:br>
              <a:rPr lang="en-US" sz="2400" dirty="0" smtClean="0">
                <a:solidFill>
                  <a:schemeClr val="bg2"/>
                </a:solidFill>
                <a:latin typeface="Verdana" charset="0"/>
              </a:rPr>
            </a:br>
            <a:r>
              <a:rPr lang="en-US" sz="1800" dirty="0" smtClean="0">
                <a:solidFill>
                  <a:schemeClr val="bg2"/>
                </a:solidFill>
                <a:latin typeface="Verdana" charset="0"/>
              </a:rPr>
              <a:t>Educause 2013 Annual Meeting</a:t>
            </a:r>
            <a:endParaRPr lang="en-US" sz="1800" dirty="0">
              <a:solidFill>
                <a:schemeClr val="bg2"/>
              </a:solidFill>
              <a:latin typeface="Verdana" charset="0"/>
            </a:endParaRPr>
          </a:p>
        </p:txBody>
      </p:sp>
      <p:sp>
        <p:nvSpPr>
          <p:cNvPr id="15363" name="Rectangle 26" descr="Placeholder with following text: ATI Technical Assistance Workshop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3740150"/>
            <a:ext cx="9906000" cy="1212850"/>
          </a:xfrm>
          <a:noFill/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Do Clicks Count to Increase 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Student </a:t>
            </a:r>
            <a:r>
              <a:rPr lang="en-US" sz="4000" dirty="0">
                <a:solidFill>
                  <a:schemeClr val="bg1"/>
                </a:solidFill>
              </a:rPr>
              <a:t>Achievement?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Learner Analytics on a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Large </a:t>
            </a:r>
            <a:r>
              <a:rPr lang="en-US" sz="3200" dirty="0">
                <a:solidFill>
                  <a:schemeClr val="bg1"/>
                </a:solidFill>
              </a:rPr>
              <a:t>Enrollment Hybrid Course </a:t>
            </a:r>
            <a:endParaRPr lang="en-US" sz="3200" i="1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239000"/>
            <a:ext cx="1117600" cy="393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67600" y="7162800"/>
            <a:ext cx="2526844" cy="5847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Slides: </a:t>
            </a:r>
            <a:r>
              <a:rPr lang="en-US" sz="1600" b="0" dirty="0" smtClean="0"/>
              <a:t>http</a:t>
            </a:r>
            <a:r>
              <a:rPr lang="en-US" sz="1600" b="0" dirty="0"/>
              <a:t>://</a:t>
            </a:r>
            <a:r>
              <a:rPr lang="en-US" sz="1600" b="0" dirty="0" err="1"/>
              <a:t>tinyurl.com</a:t>
            </a:r>
            <a:r>
              <a:rPr lang="en-US" sz="1600" b="0" dirty="0"/>
              <a:t>/clicksedu13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Academy e-Learning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http://www.csuchico.edu/academy</a:t>
            </a:r>
          </a:p>
          <a:p>
            <a:r>
              <a:rPr lang="en-US" dirty="0" smtClean="0"/>
              <a:t>Institutional Program – Provost Support</a:t>
            </a:r>
          </a:p>
          <a:p>
            <a:r>
              <a:rPr lang="en-US" dirty="0" smtClean="0"/>
              <a:t>Cohorts of faculty redesigning courses</a:t>
            </a:r>
          </a:p>
          <a:p>
            <a:r>
              <a:rPr lang="en-US" dirty="0" smtClean="0"/>
              <a:t>3 week intensive – year long redesign process</a:t>
            </a:r>
          </a:p>
          <a:p>
            <a:r>
              <a:rPr lang="en-US" dirty="0" smtClean="0"/>
              <a:t>Instructional Designers, Assessment Coordinator, librarians, faculty mentors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 – Student engagement – Technology – </a:t>
            </a:r>
            <a:r>
              <a:rPr lang="en-US" dirty="0" err="1" smtClean="0"/>
              <a:t>iPads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01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Study </a:t>
            </a:r>
            <a:r>
              <a:rPr lang="en-US" dirty="0" smtClean="0"/>
              <a:t>Context: Organizational Drivers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project in Chico CIO portfolio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kern="300" dirty="0" smtClean="0">
                <a:latin typeface="Arial" pitchFamily="34" charset="0"/>
              </a:rPr>
              <a:t>Endorsed by Graduation Initiative </a:t>
            </a:r>
            <a:r>
              <a:rPr lang="en-US" kern="300" dirty="0" err="1" smtClean="0">
                <a:latin typeface="Arial" pitchFamily="34" charset="0"/>
              </a:rPr>
              <a:t>Cmte</a:t>
            </a:r>
            <a:r>
              <a:rPr lang="en-US" kern="300" dirty="0" smtClean="0">
                <a:latin typeface="Arial" pitchFamily="34" charset="0"/>
              </a:rPr>
              <a:t>, University Registrar, IRB applications </a:t>
            </a:r>
            <a:r>
              <a:rPr lang="en-US" kern="300" dirty="0" smtClean="0">
                <a:latin typeface="Arial" pitchFamily="34" charset="0"/>
              </a:rPr>
              <a:t>approved</a:t>
            </a:r>
            <a:br>
              <a:rPr lang="en-US" kern="300" dirty="0" smtClean="0">
                <a:latin typeface="Arial" pitchFamily="34" charset="0"/>
              </a:rPr>
            </a:br>
            <a:endParaRPr lang="en-US" dirty="0" smtClean="0"/>
          </a:p>
          <a:p>
            <a:r>
              <a:rPr lang="en-US" dirty="0" smtClean="0"/>
              <a:t>Ed.D. research study: “Logging on to Improve Achievement”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84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Context: Technical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Deepen</a:t>
            </a:r>
            <a:r>
              <a:rPr lang="en-US" dirty="0"/>
              <a:t>/validate campus LMS usage </a:t>
            </a:r>
            <a:r>
              <a:rPr lang="en-US" dirty="0" smtClean="0"/>
              <a:t>reporting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Foundation for real-time reporting, early warning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Educational data mining approach (let data drive methods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Measure IMPACT of course redesign; technology practices on student </a:t>
            </a:r>
            <a:r>
              <a:rPr lang="en-US" dirty="0" err="1" smtClean="0"/>
              <a:t>acheivement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2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3400"/>
            <a:ext cx="9034460" cy="1544638"/>
          </a:xfrm>
        </p:spPr>
        <p:txBody>
          <a:bodyPr/>
          <a:lstStyle/>
          <a:p>
            <a:pPr marL="0" lvl="0" indent="0">
              <a:buFont typeface="+mj-lt"/>
              <a:buNone/>
            </a:pPr>
            <a:r>
              <a:rPr lang="en-US" sz="310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2. Case </a:t>
            </a:r>
            <a:r>
              <a:rPr lang="en-US" sz="310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Study: RELS 180</a:t>
            </a:r>
            <a:r>
              <a:rPr lang="en-US" sz="3100" baseline="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@ Chico State</a:t>
            </a:r>
            <a:r>
              <a:rPr lang="en-US" sz="310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lang="en-US" sz="310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897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2331720"/>
            <a:ext cx="9052560" cy="544068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dirty="0">
                <a:solidFill>
                  <a:schemeClr val="tx1"/>
                </a:solidFill>
              </a:rPr>
              <a:t>Economist. (2010, 11/4/2010). Augmented business:  Smart systems will disrupt lots of industries, and perhaps the entire economy. </a:t>
            </a:r>
            <a:r>
              <a:rPr lang="en-US" sz="1200" i="1" dirty="0">
                <a:solidFill>
                  <a:schemeClr val="tx1"/>
                </a:solidFill>
              </a:rPr>
              <a:t>The Economist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b="10582"/>
          <a:stretch/>
        </p:blipFill>
        <p:spPr bwMode="auto">
          <a:xfrm flipH="1">
            <a:off x="642620" y="1224119"/>
            <a:ext cx="8530297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563360"/>
            <a:ext cx="10142220" cy="66274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dirty="0"/>
              <a:t>200MB of data emissions annually! </a:t>
            </a:r>
          </a:p>
        </p:txBody>
      </p:sp>
    </p:spTree>
    <p:extLst>
      <p:ext uri="{BB962C8B-B14F-4D97-AF65-F5344CB8AC3E}">
        <p14:creationId xmlns:p14="http://schemas.microsoft.com/office/powerpoint/2010/main" val="3233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440680"/>
            <a:ext cx="6035040" cy="1468120"/>
          </a:xfrm>
        </p:spPr>
        <p:txBody>
          <a:bodyPr>
            <a:normAutofit/>
          </a:bodyPr>
          <a:lstStyle/>
          <a:p>
            <a:r>
              <a:rPr lang="en-US" sz="1400" dirty="0"/>
              <a:t>Source:  </a:t>
            </a:r>
            <a:r>
              <a:rPr lang="en-US" sz="1400" dirty="0" err="1"/>
              <a:t>jisc_infonet</a:t>
            </a:r>
            <a:r>
              <a:rPr lang="en-US" sz="1400" dirty="0"/>
              <a:t> @ Flickr.com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5521" r="5521"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60220" y="7340606"/>
            <a:ext cx="3939540" cy="764514"/>
          </a:xfrm>
          <a:prstGeom prst="rect">
            <a:avLst/>
          </a:prstGeom>
          <a:noFill/>
        </p:spPr>
        <p:txBody>
          <a:bodyPr wrap="square" lIns="101799" tIns="50900" rIns="101799" bIns="50900" rtlCol="0">
            <a:spAutoFit/>
          </a:bodyPr>
          <a:lstStyle/>
          <a:p>
            <a:r>
              <a:rPr lang="en-US" sz="1600" dirty="0"/>
              <a:t>Source:  </a:t>
            </a:r>
            <a:r>
              <a:rPr lang="en-US" sz="1600" dirty="0" err="1"/>
              <a:t>jisc_infonet</a:t>
            </a:r>
            <a:r>
              <a:rPr lang="en-US" sz="1600" dirty="0"/>
              <a:t> @ Flickr.com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1892634"/>
            <a:ext cx="4610100" cy="4719525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</a:rPr>
              <a:t>Logged into course within 24 hours</a:t>
            </a: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  <a:p>
            <a:pPr algn="ctr"/>
            <a:r>
              <a:rPr lang="en-US" sz="2500" dirty="0">
                <a:solidFill>
                  <a:srgbClr val="FFFFFF"/>
                </a:solidFill>
              </a:rPr>
              <a:t>Interacts frequently in discussion boards</a:t>
            </a:r>
          </a:p>
          <a:p>
            <a:pPr algn="ctr"/>
            <a:endParaRPr lang="en-US" sz="2500" dirty="0">
              <a:solidFill>
                <a:srgbClr val="FFFFFF"/>
              </a:solidFill>
            </a:endParaRPr>
          </a:p>
          <a:p>
            <a:pPr algn="ctr"/>
            <a:r>
              <a:rPr lang="en-US" sz="2500" dirty="0">
                <a:solidFill>
                  <a:srgbClr val="FFFFFF"/>
                </a:solidFill>
              </a:rPr>
              <a:t>Failed first exam</a:t>
            </a: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  <a:p>
            <a:pPr algn="ctr"/>
            <a:r>
              <a:rPr lang="en-US" sz="2500" dirty="0">
                <a:solidFill>
                  <a:srgbClr val="FFFFFF"/>
                </a:solidFill>
              </a:rPr>
              <a:t>Hasn’t taken college-level math</a:t>
            </a: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>
              <a:solidFill>
                <a:srgbClr val="FFFFFF"/>
              </a:solidFill>
            </a:endParaRPr>
          </a:p>
          <a:p>
            <a:pPr algn="ctr"/>
            <a:r>
              <a:rPr lang="en-US" sz="2500" dirty="0">
                <a:solidFill>
                  <a:srgbClr val="FFFFFF"/>
                </a:solidFill>
              </a:rPr>
              <a:t>No declared major</a:t>
            </a:r>
          </a:p>
        </p:txBody>
      </p:sp>
    </p:spTree>
    <p:extLst>
      <p:ext uri="{BB962C8B-B14F-4D97-AF65-F5344CB8AC3E}">
        <p14:creationId xmlns:p14="http://schemas.microsoft.com/office/powerpoint/2010/main" val="409468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1295400"/>
            <a:ext cx="9051925" cy="731838"/>
          </a:xfrm>
        </p:spPr>
        <p:txBody>
          <a:bodyPr/>
          <a:lstStyle/>
          <a:p>
            <a:r>
              <a:rPr lang="en-US" sz="3200" dirty="0" smtClean="0"/>
              <a:t>Learning Analytics: Working Definition for Academic Technologists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2209801"/>
            <a:ext cx="9555160" cy="52578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core proposition is that with the unprecedented amounts of digital data now becoming available about </a:t>
            </a:r>
            <a:r>
              <a:rPr lang="en-US" b="1" dirty="0"/>
              <a:t>learners’ activities and interests</a:t>
            </a:r>
            <a:r>
              <a:rPr lang="en-US" dirty="0"/>
              <a:t>, from educational institutions and elsewhere online, there is </a:t>
            </a:r>
            <a:r>
              <a:rPr lang="en-US" b="1" dirty="0"/>
              <a:t>significant potential to make better use of this data to improve learning outcomes</a:t>
            </a:r>
            <a:r>
              <a:rPr lang="en-US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(Buckingham-Shum and Ferguson (2012, p.1)</a:t>
            </a:r>
          </a:p>
        </p:txBody>
      </p:sp>
    </p:spTree>
    <p:extLst>
      <p:ext uri="{BB962C8B-B14F-4D97-AF65-F5344CB8AC3E}">
        <p14:creationId xmlns:p14="http://schemas.microsoft.com/office/powerpoint/2010/main" val="24801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Intro to Religious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6049960" cy="6019800"/>
          </a:xfrm>
        </p:spPr>
        <p:txBody>
          <a:bodyPr>
            <a:normAutofit fontScale="85000" lnSpcReduction="20000"/>
          </a:bodyPr>
          <a:lstStyle/>
          <a:p>
            <a:pPr marL="509412" indent="-509412">
              <a:buFont typeface="Arial"/>
              <a:buChar char="•"/>
            </a:pPr>
            <a:r>
              <a:rPr lang="en-US" dirty="0"/>
              <a:t>Redesigned to hybrid delivery through Academy </a:t>
            </a:r>
            <a:r>
              <a:rPr lang="en-US" dirty="0" smtClean="0"/>
              <a:t>eLearning</a:t>
            </a:r>
            <a:br>
              <a:rPr lang="en-US" dirty="0" smtClean="0"/>
            </a:br>
            <a:endParaRPr lang="en-US" dirty="0" smtClean="0"/>
          </a:p>
          <a:p>
            <a:pPr marL="509412" indent="-509412">
              <a:buFont typeface="Arial"/>
              <a:buChar char="•"/>
            </a:pPr>
            <a:r>
              <a:rPr lang="en-US" dirty="0" smtClean="0"/>
              <a:t>Enrollment: 373 </a:t>
            </a:r>
            <a:r>
              <a:rPr lang="en-US" dirty="0"/>
              <a:t>students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54% </a:t>
            </a:r>
            <a:r>
              <a:rPr lang="en-US" dirty="0" smtClean="0"/>
              <a:t>increase on largest section)</a:t>
            </a:r>
            <a:endParaRPr lang="en-US" dirty="0"/>
          </a:p>
          <a:p>
            <a:pPr marL="509412" indent="-509412">
              <a:buFont typeface="Arial"/>
              <a:buChar char="•"/>
            </a:pPr>
            <a:endParaRPr lang="en-US" dirty="0"/>
          </a:p>
          <a:p>
            <a:pPr marL="509412" indent="-509412">
              <a:buFont typeface="Arial"/>
              <a:buChar char="•"/>
            </a:pPr>
            <a:r>
              <a:rPr lang="en-US" dirty="0"/>
              <a:t>Highest LMS </a:t>
            </a:r>
            <a:r>
              <a:rPr lang="en-US" dirty="0" smtClean="0"/>
              <a:t>(</a:t>
            </a:r>
            <a:r>
              <a:rPr lang="en-US" b="1" dirty="0" smtClean="0"/>
              <a:t>Vista</a:t>
            </a:r>
            <a:r>
              <a:rPr lang="en-US" dirty="0" smtClean="0"/>
              <a:t>) usage </a:t>
            </a:r>
            <a:br>
              <a:rPr lang="en-US" dirty="0" smtClean="0"/>
            </a:br>
            <a:r>
              <a:rPr lang="en-US" dirty="0" smtClean="0"/>
              <a:t>entire </a:t>
            </a:r>
            <a:r>
              <a:rPr lang="en-US" dirty="0"/>
              <a:t>campus Fall 2010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&gt;250k </a:t>
            </a:r>
            <a:r>
              <a:rPr lang="en-US" dirty="0" smtClean="0"/>
              <a:t>hits</a:t>
            </a:r>
            <a:r>
              <a:rPr lang="en-US" dirty="0"/>
              <a:t>)</a:t>
            </a:r>
          </a:p>
          <a:p>
            <a:pPr marL="509412" indent="-509412">
              <a:buFont typeface="Arial"/>
              <a:buChar char="•"/>
            </a:pPr>
            <a:endParaRPr lang="en-US" dirty="0"/>
          </a:p>
          <a:p>
            <a:pPr marL="509412" indent="-509412">
              <a:buFont typeface="Arial"/>
              <a:buChar char="•"/>
            </a:pPr>
            <a:r>
              <a:rPr lang="en-US" dirty="0" smtClean="0"/>
              <a:t>Bimodal outcomes:</a:t>
            </a:r>
            <a:endParaRPr lang="en-US" dirty="0"/>
          </a:p>
          <a:p>
            <a:pPr marL="1138958" lvl="1" indent="-509412">
              <a:buFont typeface="Arial"/>
              <a:buChar char="•"/>
            </a:pPr>
            <a:r>
              <a:rPr lang="en-US" dirty="0"/>
              <a:t>10% increased SLO mastery</a:t>
            </a:r>
          </a:p>
          <a:p>
            <a:pPr marL="1138958" lvl="1" indent="-509412">
              <a:buFont typeface="Arial"/>
              <a:buChar char="•"/>
            </a:pPr>
            <a:r>
              <a:rPr lang="en-US" dirty="0" smtClean="0"/>
              <a:t>7% &amp; 11</a:t>
            </a:r>
            <a:r>
              <a:rPr lang="en-US" dirty="0"/>
              <a:t>% increase in </a:t>
            </a:r>
            <a:r>
              <a:rPr lang="en-US" dirty="0" smtClean="0"/>
              <a:t>DWF</a:t>
            </a:r>
            <a:br>
              <a:rPr lang="en-US" dirty="0" smtClean="0"/>
            </a:br>
            <a:endParaRPr lang="en-US" dirty="0" smtClean="0"/>
          </a:p>
          <a:p>
            <a:pPr marL="573938" indent="-509412">
              <a:buFont typeface="Arial"/>
              <a:buChar char="•"/>
            </a:pPr>
            <a:r>
              <a:rPr lang="en-US" dirty="0" smtClean="0"/>
              <a:t>Why?  Can’t tell with aggregated reporting data</a:t>
            </a: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30321" b="-30321"/>
          <a:stretch>
            <a:fillRect/>
          </a:stretch>
        </p:blipFill>
        <p:spPr>
          <a:xfrm>
            <a:off x="5924550" y="2286000"/>
            <a:ext cx="3981450" cy="4792662"/>
          </a:xfrm>
        </p:spPr>
      </p:pic>
      <p:sp>
        <p:nvSpPr>
          <p:cNvPr id="8" name="Rounded Rectangle 7"/>
          <p:cNvSpPr/>
          <p:nvPr/>
        </p:nvSpPr>
        <p:spPr bwMode="auto">
          <a:xfrm>
            <a:off x="6248400" y="3108952"/>
            <a:ext cx="569408" cy="3051316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defTabSz="1135565"/>
            <a:endParaRPr lang="en-US" sz="300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524750" y="1981200"/>
            <a:ext cx="1382852" cy="722680"/>
          </a:xfrm>
          <a:prstGeom prst="wedgeRoundRectCallout">
            <a:avLst>
              <a:gd name="adj1" fmla="val -101301"/>
              <a:gd name="adj2" fmla="val 113162"/>
              <a:gd name="adj3" fmla="val 16667"/>
            </a:avLst>
          </a:prstGeom>
          <a:solidFill>
            <a:srgbClr val="FFFF00">
              <a:alpha val="2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</a:bodyPr>
          <a:lstStyle/>
          <a:p>
            <a:pPr defTabSz="1135565"/>
            <a:r>
              <a:rPr lang="en-US" sz="3000" dirty="0">
                <a:latin typeface="+mn-lt"/>
              </a:rPr>
              <a:t>54 F’s</a:t>
            </a:r>
          </a:p>
        </p:txBody>
      </p:sp>
    </p:spTree>
    <p:extLst>
      <p:ext uri="{BB962C8B-B14F-4D97-AF65-F5344CB8AC3E}">
        <p14:creationId xmlns:p14="http://schemas.microsoft.com/office/powerpoint/2010/main" val="5440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676400"/>
            <a:ext cx="9326560" cy="53181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student LMS use related to academic achievement in a single course section?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that finding compare to the relationship of achievement with traditional student characteristic variables?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are these relationships different for </a:t>
            </a:r>
            <a:br>
              <a:rPr lang="en-US" dirty="0" smtClean="0"/>
            </a:br>
            <a:r>
              <a:rPr lang="en-US" dirty="0" smtClean="0"/>
              <a:t>“at-risk” students (URM &amp; Pell-eligible)?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data sources, variables and methods are most useful to answer these questions?</a:t>
            </a:r>
          </a:p>
        </p:txBody>
      </p:sp>
    </p:spTree>
    <p:extLst>
      <p:ext uri="{BB962C8B-B14F-4D97-AF65-F5344CB8AC3E}">
        <p14:creationId xmlns:p14="http://schemas.microsoft.com/office/powerpoint/2010/main" val="8300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030386"/>
              </p:ext>
            </p:extLst>
          </p:nvPr>
        </p:nvGraphicFramePr>
        <p:xfrm>
          <a:off x="3048000" y="1295400"/>
          <a:ext cx="8915400" cy="634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Document" r:id="rId4" imgW="5626100" imgH="4000500" progId="Word.Document.12">
                  <p:embed/>
                </p:oleObj>
              </mc:Choice>
              <mc:Fallback>
                <p:oleObj name="Document" r:id="rId4" imgW="5626100" imgH="40005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95400"/>
                        <a:ext cx="8915400" cy="63453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Kathy Fernandes </a:t>
            </a:r>
          </a:p>
          <a:p>
            <a:pPr lvl="1"/>
            <a:r>
              <a:rPr lang="en-US" dirty="0" smtClean="0"/>
              <a:t>Director, Learning Design &amp; Technologies</a:t>
            </a:r>
          </a:p>
          <a:p>
            <a:pPr lvl="1"/>
            <a:r>
              <a:rPr lang="en-US" dirty="0" smtClean="0"/>
              <a:t>Academic Technology Services</a:t>
            </a:r>
          </a:p>
          <a:p>
            <a:pPr lvl="1"/>
            <a:r>
              <a:rPr lang="en-US" dirty="0" smtClean="0"/>
              <a:t>California State University, Office of the Chancellor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/>
              <a:t>John Whitmer, Ed.D.</a:t>
            </a:r>
          </a:p>
          <a:p>
            <a:pPr lvl="1"/>
            <a:r>
              <a:rPr lang="en-US" dirty="0"/>
              <a:t>Program Manager, Academic Technology &amp; Analytics</a:t>
            </a:r>
          </a:p>
          <a:p>
            <a:pPr lvl="1"/>
            <a:r>
              <a:rPr lang="en-US" dirty="0"/>
              <a:t>Academic Technology Services</a:t>
            </a:r>
          </a:p>
          <a:p>
            <a:pPr lvl="1"/>
            <a:r>
              <a:rPr lang="en-US" dirty="0"/>
              <a:t>California State University, Office of the Chancellor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13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219011"/>
              </p:ext>
            </p:extLst>
          </p:nvPr>
        </p:nvGraphicFramePr>
        <p:xfrm>
          <a:off x="1371600" y="685800"/>
          <a:ext cx="6477000" cy="6669435"/>
        </p:xfrm>
        <a:graphic>
          <a:graphicData uri="http://schemas.openxmlformats.org/drawingml/2006/table">
            <a:tbl>
              <a:tblPr/>
              <a:tblGrid>
                <a:gridCol w="2165445"/>
                <a:gridCol w="928047"/>
                <a:gridCol w="928047"/>
                <a:gridCol w="1256732"/>
                <a:gridCol w="1198729"/>
              </a:tblGrid>
              <a:tr h="58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Average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Female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18-21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22-30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31+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Under-represented Minority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Pell-eligible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 Attend College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Enrollment Status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Continuing Student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First-Time Student</a:t>
                      </a:r>
                    </a:p>
                  </a:txBody>
                  <a:tcPr marL="232012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6934200" y="12954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Ultra Bold Condensed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648200" y="24384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Ultra Bold Condensed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72000" y="50292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9051925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Correlation: LMS Use w/Final Grade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3565324" cy="176487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Scatterplot of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Assessment Activity Hits vs. Course Grade </a:t>
            </a:r>
            <a:endParaRPr lang="en-US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5029200" cy="3657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34034"/>
              </p:ext>
            </p:extLst>
          </p:nvPr>
        </p:nvGraphicFramePr>
        <p:xfrm>
          <a:off x="1295400" y="5181600"/>
          <a:ext cx="8000273" cy="2002974"/>
        </p:xfrm>
        <a:graphic>
          <a:graphicData uri="http://schemas.openxmlformats.org/drawingml/2006/table">
            <a:tbl>
              <a:tblPr/>
              <a:tblGrid>
                <a:gridCol w="3981268"/>
                <a:gridCol w="1226457"/>
                <a:gridCol w="1566091"/>
                <a:gridCol w="1226457"/>
              </a:tblGrid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Statistically Significant (strong to weak)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Variance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Sign.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Hits</a:t>
                      </a:r>
                    </a:p>
                  </a:txBody>
                  <a:tcPr marL="22642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Assessment activity hits</a:t>
                      </a:r>
                    </a:p>
                  </a:txBody>
                  <a:tcPr marL="22642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Content activity hits</a:t>
                      </a:r>
                    </a:p>
                  </a:txBody>
                  <a:tcPr marL="22642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Engagement activity hits</a:t>
                      </a:r>
                    </a:p>
                  </a:txBody>
                  <a:tcPr marL="22642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Administrative activity hits</a:t>
                      </a:r>
                    </a:p>
                  </a:txBody>
                  <a:tcPr marL="226423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Mean value all significant variables</a:t>
                      </a:r>
                    </a:p>
                  </a:txBody>
                  <a:tcPr marL="22642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18%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676400"/>
            <a:ext cx="9174160" cy="5318125"/>
          </a:xfrm>
        </p:spPr>
        <p:txBody>
          <a:bodyPr/>
          <a:lstStyle/>
          <a:p>
            <a:r>
              <a:rPr lang="en-US" dirty="0" smtClean="0"/>
              <a:t>Is LMS use or student characteristics a better predictor of final grade?  How much better?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Student char. are 200% larger</a:t>
            </a: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Student char. </a:t>
            </a:r>
            <a:r>
              <a:rPr lang="en-US" dirty="0" smtClean="0"/>
              <a:t>are 100% larger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they are close to the same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LMS use is 100% larger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LMS use is 400% larger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0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676400"/>
            <a:ext cx="9174160" cy="5318125"/>
          </a:xfrm>
        </p:spPr>
        <p:txBody>
          <a:bodyPr/>
          <a:lstStyle/>
          <a:p>
            <a:r>
              <a:rPr lang="en-US" dirty="0" smtClean="0"/>
              <a:t>Is LMS use or student characteristics a better predictor of final grade?  How much better?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Student char. are 200% larger</a:t>
            </a: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Student char. </a:t>
            </a:r>
            <a:r>
              <a:rPr lang="en-US" dirty="0" smtClean="0"/>
              <a:t>are 100% larger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they are close to the same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LMS use is 100% larger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b="1" dirty="0" smtClean="0"/>
              <a:t>LMS use is 400% larger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6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367995"/>
              </p:ext>
            </p:extLst>
          </p:nvPr>
        </p:nvGraphicFramePr>
        <p:xfrm>
          <a:off x="1752600" y="4927600"/>
          <a:ext cx="60960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Document" r:id="rId3" imgW="6096000" imgH="2844800" progId="Word.Document.12">
                  <p:embed/>
                </p:oleObj>
              </mc:Choice>
              <mc:Fallback>
                <p:oleObj name="Document" r:id="rId3" imgW="6096000" imgH="284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4927600"/>
                        <a:ext cx="6096000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051925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Correlation: Student Char. w/Final Grade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5029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" y="2209800"/>
            <a:ext cx="3565324" cy="134937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 smtClean="0"/>
              <a:t>Scatterplot of </a:t>
            </a:r>
            <a:br>
              <a:rPr lang="en-US" dirty="0" smtClean="0"/>
            </a:br>
            <a:r>
              <a:rPr lang="en-US" dirty="0" smtClean="0"/>
              <a:t>HS GPA vs. Course Grade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9051925" cy="731838"/>
          </a:xfrm>
        </p:spPr>
        <p:txBody>
          <a:bodyPr>
            <a:normAutofit fontScale="90000"/>
          </a:bodyPr>
          <a:lstStyle/>
          <a:p>
            <a:pPr>
              <a:tabLst>
                <a:tab pos="3203575" algn="l"/>
              </a:tabLst>
            </a:pPr>
            <a:r>
              <a:rPr lang="en-US" dirty="0" smtClean="0"/>
              <a:t>Separate Variables</a:t>
            </a:r>
            <a:r>
              <a:rPr lang="en-US" dirty="0"/>
              <a:t>: </a:t>
            </a:r>
            <a:r>
              <a:rPr lang="en-US" b="0" dirty="0"/>
              <a:t>Correlation </a:t>
            </a:r>
            <a:r>
              <a:rPr lang="en-US" b="0" dirty="0" smtClean="0"/>
              <a:t>LMS Use &amp; Student Characteristic with Final Grade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2605114"/>
            <a:ext cx="4102898" cy="4481486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LMS </a:t>
            </a:r>
            <a:br>
              <a:rPr lang="en-US" sz="3000" dirty="0" smtClean="0"/>
            </a:br>
            <a:r>
              <a:rPr lang="en-US" sz="3000" dirty="0" smtClean="0"/>
              <a:t>Use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Variables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18% Average</a:t>
            </a:r>
            <a:br>
              <a:rPr lang="en-US" sz="3000" b="1" dirty="0" smtClean="0"/>
            </a:br>
            <a:r>
              <a:rPr lang="en-US" sz="3000" b="1" dirty="0" smtClean="0"/>
              <a:t>(r = 0.35–0.48)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dirty="0" smtClean="0"/>
              <a:t>Explanation of change in final grade</a:t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809000" y="2605114"/>
            <a:ext cx="4079320" cy="448148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101882" tIns="50941" rIns="101882" bIns="5094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b="0" dirty="0" smtClean="0"/>
              <a:t>Student </a:t>
            </a:r>
            <a:br>
              <a:rPr lang="en-US" sz="3000" b="0" dirty="0" smtClean="0"/>
            </a:br>
            <a:r>
              <a:rPr lang="en-US" sz="3000" b="0" dirty="0" smtClean="0"/>
              <a:t>Characteristic Variables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4% Average</a:t>
            </a:r>
            <a:br>
              <a:rPr lang="en-US" sz="3000" dirty="0" smtClean="0"/>
            </a:br>
            <a:r>
              <a:rPr lang="en-US" sz="3000" dirty="0"/>
              <a:t>(</a:t>
            </a:r>
            <a:r>
              <a:rPr lang="en-US" sz="3000" dirty="0" smtClean="0"/>
              <a:t>r = -0.11–0.31)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0" dirty="0" smtClean="0"/>
              <a:t>Explanation of change in </a:t>
            </a:r>
            <a:r>
              <a:rPr lang="en-US" sz="3000" b="0" dirty="0"/>
              <a:t>final grade</a:t>
            </a:r>
            <a:br>
              <a:rPr lang="en-US" sz="3000" b="0" dirty="0"/>
            </a:br>
            <a:endParaRPr lang="en-US" sz="3000" b="0" dirty="0"/>
          </a:p>
          <a:p>
            <a:pPr marL="0" indent="0" algn="ctr">
              <a:buNone/>
            </a:pPr>
            <a:r>
              <a:rPr lang="en-US" sz="3000" b="0" dirty="0" smtClean="0"/>
              <a:t/>
            </a:r>
            <a:br>
              <a:rPr lang="en-US" sz="3000" b="0" dirty="0" smtClean="0"/>
            </a:br>
            <a:endParaRPr lang="en-US" sz="3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605818" y="3167532"/>
            <a:ext cx="1284174" cy="231886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4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963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Chart:  LMS &amp; Student Characteristics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39530" r="-39530"/>
          <a:stretch>
            <a:fillRect/>
          </a:stretch>
        </p:blipFill>
        <p:spPr>
          <a:xfrm>
            <a:off x="-561374" y="1676400"/>
            <a:ext cx="10116539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7010400"/>
            <a:ext cx="838200" cy="6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162"/>
            <a:ext cx="99060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Variables:  </a:t>
            </a:r>
            <a:r>
              <a:rPr lang="en-US" b="0" dirty="0" smtClean="0"/>
              <a:t>Regression Final Grade by LMS Use &amp; Student Characteristic Variables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2605114"/>
            <a:ext cx="4102898" cy="4252886"/>
          </a:xfrm>
          <a:ln w="3810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LMS </a:t>
            </a:r>
            <a:br>
              <a:rPr lang="en-US" sz="3000" dirty="0" smtClean="0"/>
            </a:br>
            <a:r>
              <a:rPr lang="en-US" sz="3000" dirty="0" smtClean="0"/>
              <a:t>Use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Variables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25% </a:t>
            </a:r>
            <a:br>
              <a:rPr lang="en-US" sz="3000" b="1" dirty="0" smtClean="0"/>
            </a:br>
            <a:r>
              <a:rPr lang="en-US" sz="3000" b="1" dirty="0" smtClean="0"/>
              <a:t>(r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=0.25)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dirty="0"/>
              <a:t>Explanation of change in final grade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809000" y="2605114"/>
            <a:ext cx="4079320" cy="425288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101882" tIns="50941" rIns="101882" bIns="5094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b="0" dirty="0" smtClean="0"/>
              <a:t>Student </a:t>
            </a:r>
            <a:br>
              <a:rPr lang="en-US" sz="3000" b="0" dirty="0" smtClean="0"/>
            </a:br>
            <a:r>
              <a:rPr lang="en-US" sz="3000" b="0" dirty="0" smtClean="0"/>
              <a:t>Characteristic Variables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dirty="0" smtClean="0"/>
              <a:t>+10%</a:t>
            </a:r>
            <a:br>
              <a:rPr lang="en-US" sz="3000" dirty="0" smtClean="0"/>
            </a:br>
            <a:r>
              <a:rPr lang="en-US" sz="3000" dirty="0" smtClean="0"/>
              <a:t>(r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=0.35) 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0" dirty="0"/>
              <a:t>Explanation of change in final grade</a:t>
            </a:r>
            <a:r>
              <a:rPr lang="en-US" sz="3000" b="0" dirty="0" smtClean="0"/>
              <a:t/>
            </a:r>
            <a:br>
              <a:rPr lang="en-US" sz="3000" b="0" dirty="0" smtClean="0"/>
            </a:br>
            <a:endParaRPr lang="en-US" sz="3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605818" y="3167532"/>
            <a:ext cx="1284174" cy="2318868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4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464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at-risk* students and non-at-risk students have the same relationship between LMS use and achievement?  </a:t>
            </a:r>
          </a:p>
          <a:p>
            <a:r>
              <a:rPr lang="en-US" dirty="0" smtClean="0"/>
              <a:t>If not, what is the difference? </a:t>
            </a: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No difference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At-risk students have a 10% lower relationship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/>
              <a:t>At-risk students have a </a:t>
            </a:r>
            <a:r>
              <a:rPr lang="en-US" dirty="0" smtClean="0"/>
              <a:t>20</a:t>
            </a:r>
            <a:r>
              <a:rPr lang="en-US" dirty="0"/>
              <a:t>% </a:t>
            </a:r>
            <a:r>
              <a:rPr lang="en-US" dirty="0" smtClean="0"/>
              <a:t>lower relationship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/>
              <a:t>At-risk students have a </a:t>
            </a:r>
            <a:r>
              <a:rPr lang="en-US" dirty="0" smtClean="0"/>
              <a:t>50</a:t>
            </a:r>
            <a:r>
              <a:rPr lang="en-US" dirty="0"/>
              <a:t>% lower </a:t>
            </a:r>
            <a:r>
              <a:rPr lang="en-US" dirty="0" smtClean="0"/>
              <a:t>relationship</a:t>
            </a:r>
            <a:br>
              <a:rPr lang="en-US" dirty="0" smtClean="0"/>
            </a:br>
            <a:endParaRPr lang="en-US" dirty="0" smtClean="0"/>
          </a:p>
          <a:p>
            <a:pPr marL="0" indent="-55550">
              <a:buNone/>
            </a:pPr>
            <a:r>
              <a:rPr lang="en-US" sz="2000" dirty="0"/>
              <a:t>*at-risk = BOTH under-represented </a:t>
            </a:r>
            <a:r>
              <a:rPr lang="en-US" sz="2000" dirty="0" smtClean="0"/>
              <a:t>minority (race) </a:t>
            </a:r>
            <a:r>
              <a:rPr lang="en-US" sz="2000" dirty="0"/>
              <a:t>and Pell-</a:t>
            </a:r>
            <a:r>
              <a:rPr lang="en-US" sz="2000" dirty="0" smtClean="0"/>
              <a:t>eligible (class)</a:t>
            </a:r>
            <a:endParaRPr lang="en-US" sz="2000" dirty="0"/>
          </a:p>
          <a:p>
            <a:pPr marL="0" indent="-5555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76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 the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676400"/>
            <a:ext cx="9326560" cy="5318125"/>
          </a:xfrm>
        </p:spPr>
        <p:txBody>
          <a:bodyPr/>
          <a:lstStyle/>
          <a:p>
            <a:r>
              <a:rPr lang="en-US" dirty="0" smtClean="0"/>
              <a:t>Do at-risk* students and non-at-risk students have the same relationship between LMS use and achievement?  </a:t>
            </a:r>
          </a:p>
          <a:p>
            <a:r>
              <a:rPr lang="en-US" dirty="0" smtClean="0"/>
              <a:t>If not, what is the difference? </a:t>
            </a:r>
            <a:endParaRPr lang="en-US" dirty="0" smtClean="0"/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No difference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 smtClean="0"/>
              <a:t>At-risk students have a 10% lower relationship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b="1" dirty="0"/>
              <a:t>At-risk students have a </a:t>
            </a:r>
            <a:r>
              <a:rPr lang="en-US" b="1" dirty="0" smtClean="0"/>
              <a:t>20</a:t>
            </a:r>
            <a:r>
              <a:rPr lang="en-US" b="1" dirty="0"/>
              <a:t>% </a:t>
            </a:r>
            <a:r>
              <a:rPr lang="en-US" b="1" dirty="0" smtClean="0"/>
              <a:t>lower relationship</a:t>
            </a:r>
          </a:p>
          <a:p>
            <a:pPr marL="1023820" lvl="1" indent="-514350">
              <a:buFont typeface="+mj-lt"/>
              <a:buAutoNum type="alphaLcParenR"/>
            </a:pPr>
            <a:r>
              <a:rPr lang="en-US" dirty="0"/>
              <a:t>At-risk students have a </a:t>
            </a:r>
            <a:r>
              <a:rPr lang="en-US" dirty="0" smtClean="0"/>
              <a:t>50</a:t>
            </a:r>
            <a:r>
              <a:rPr lang="en-US" dirty="0"/>
              <a:t>% lower </a:t>
            </a:r>
            <a:r>
              <a:rPr lang="en-US" dirty="0" smtClean="0"/>
              <a:t>relationship</a:t>
            </a:r>
            <a:br>
              <a:rPr lang="en-US" dirty="0" smtClean="0"/>
            </a:br>
            <a:endParaRPr lang="en-US" dirty="0" smtClean="0"/>
          </a:p>
          <a:p>
            <a:pPr marL="0" indent="-55550">
              <a:buNone/>
            </a:pPr>
            <a:r>
              <a:rPr lang="en-US" sz="2000" dirty="0"/>
              <a:t>*at-risk = BOTH under-represented </a:t>
            </a:r>
            <a:r>
              <a:rPr lang="en-US" sz="2000" dirty="0" smtClean="0"/>
              <a:t>minority (race) </a:t>
            </a:r>
            <a:r>
              <a:rPr lang="en-US" sz="2000" dirty="0"/>
              <a:t>and Pell-</a:t>
            </a:r>
            <a:r>
              <a:rPr lang="en-US" sz="2000" dirty="0" smtClean="0"/>
              <a:t>eligible (class)</a:t>
            </a:r>
            <a:endParaRPr lang="en-US" sz="2000" dirty="0"/>
          </a:p>
          <a:p>
            <a:pPr marL="0" indent="-5555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026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96962"/>
            <a:ext cx="9051925" cy="731838"/>
          </a:xfrm>
        </p:spPr>
        <p:txBody>
          <a:bodyPr/>
          <a:lstStyle/>
          <a:p>
            <a:r>
              <a:rPr lang="en-US" dirty="0" smtClean="0"/>
              <a:t>Participant Introductions: Your </a:t>
            </a:r>
            <a:r>
              <a:rPr lang="en-US" dirty="0" smtClean="0"/>
              <a:t>‘data context’ and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997075"/>
            <a:ext cx="9051925" cy="5318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Please pair-share with your neighbor </a:t>
            </a:r>
            <a:r>
              <a:rPr lang="en-US" dirty="0" smtClean="0"/>
              <a:t>– 3 mins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ideally someone you don’t know)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How do you use learning data in your work?  How would you like to use data differently?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drew you to this session?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Twitter </a:t>
            </a:r>
            <a:r>
              <a:rPr lang="en-US" dirty="0" err="1" smtClean="0"/>
              <a:t>hashtag</a:t>
            </a:r>
            <a:r>
              <a:rPr lang="en-US" dirty="0" smtClean="0"/>
              <a:t> for our session:  #EU13-LA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</a:t>
            </a:r>
            <a:r>
              <a:rPr lang="en-US" baseline="30000" dirty="0" smtClean="0"/>
              <a:t>2</a:t>
            </a:r>
            <a:r>
              <a:rPr lang="en-US" dirty="0" smtClean="0"/>
              <a:t> Results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07999"/>
              </p:ext>
            </p:extLst>
          </p:nvPr>
        </p:nvGraphicFramePr>
        <p:xfrm>
          <a:off x="457200" y="2667000"/>
          <a:ext cx="938849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Document" r:id="rId3" imgW="6096000" imgH="2374900" progId="Word.Document.12">
                  <p:embed/>
                </p:oleObj>
              </mc:Choice>
              <mc:Fallback>
                <p:oleObj name="Document" r:id="rId3" imgW="6096000" imgH="2374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667000"/>
                        <a:ext cx="9388492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5638800" y="32766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Ultra Bold Condensed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239000" y="3276600"/>
            <a:ext cx="10668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At-Risk Students: “Over-Working Gap”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7416" b="-17416"/>
          <a:stretch>
            <a:fillRect/>
          </a:stretch>
        </p:blipFill>
        <p:spPr>
          <a:xfrm>
            <a:off x="274635" y="1676400"/>
            <a:ext cx="9555165" cy="5613785"/>
          </a:xfrm>
        </p:spPr>
      </p:pic>
      <p:pic>
        <p:nvPicPr>
          <p:cNvPr id="5" name="Picture 4" descr="Screen Shot 2013-02-15 at 10.55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553200"/>
            <a:ext cx="2267857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9412" indent="-509412">
              <a:buFont typeface="+mj-lt"/>
              <a:buAutoNum type="arabicPeriod"/>
            </a:pPr>
            <a:r>
              <a:rPr lang="en-US" dirty="0" smtClean="0"/>
              <a:t>At the course level, LMS use better predictor of academic achievement than student demographics (what do, not who are). </a:t>
            </a:r>
            <a:br>
              <a:rPr lang="en-US" dirty="0" smtClean="0"/>
            </a:br>
            <a:endParaRPr lang="en-US" dirty="0" smtClean="0"/>
          </a:p>
          <a:p>
            <a:pPr marL="509412" indent="-509412">
              <a:buFont typeface="+mj-lt"/>
              <a:buAutoNum type="arabicPeriod"/>
            </a:pPr>
            <a:r>
              <a:rPr lang="en-US" dirty="0" smtClean="0"/>
              <a:t>Small strength magnitude of complete model demonstrates relevance of data, but suggests that better methods could produce stronger results.</a:t>
            </a:r>
            <a:br>
              <a:rPr lang="en-US" dirty="0" smtClean="0"/>
            </a:br>
            <a:endParaRPr lang="en-US" dirty="0" smtClean="0"/>
          </a:p>
          <a:p>
            <a:pPr marL="509412" indent="-509412">
              <a:buFont typeface="+mj-lt"/>
              <a:buAutoNum type="arabicPeriod"/>
            </a:pPr>
            <a:r>
              <a:rPr lang="en-US" dirty="0" smtClean="0"/>
              <a:t>LMS data requires extensive filtering to be useful; student variables need pre-screening for missing data.</a:t>
            </a:r>
          </a:p>
        </p:txBody>
      </p:sp>
    </p:spTree>
    <p:extLst>
      <p:ext uri="{BB962C8B-B14F-4D97-AF65-F5344CB8AC3E}">
        <p14:creationId xmlns:p14="http://schemas.microsoft.com/office/powerpoint/2010/main" val="243873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LMS use frequency is a proxy for effort.  Not a very complex indicator.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Student demographic measures need revision for utility in Postmodern era (importance to student, more frequent sampling, etc.).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LMS effectiveness for at-risk students may be caused by non-technical barriers.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Call for additional </a:t>
            </a:r>
            <a:r>
              <a:rPr lang="en-US" dirty="0" smtClean="0"/>
              <a:t>research!</a:t>
            </a:r>
          </a:p>
        </p:txBody>
      </p:sp>
    </p:spTree>
    <p:extLst>
      <p:ext uri="{BB962C8B-B14F-4D97-AF65-F5344CB8AC3E}">
        <p14:creationId xmlns:p14="http://schemas.microsoft.com/office/powerpoint/2010/main" val="423421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99467774"/>
              </p:ext>
            </p:extLst>
          </p:nvPr>
        </p:nvGraphicFramePr>
        <p:xfrm>
          <a:off x="152400" y="1752600"/>
          <a:ext cx="9422524" cy="621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Filtering Data – Lots of “Noise”; Low “Signal”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6629400"/>
            <a:ext cx="6781800" cy="5078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Final data set:  72,000 records </a:t>
            </a:r>
            <a:r>
              <a:rPr lang="en-US" b="0" dirty="0" smtClean="0">
                <a:latin typeface="+mn-lt"/>
              </a:rPr>
              <a:t>(-73%)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>
                <a:solidFill>
                  <a:schemeClr val="bg2"/>
                </a:solidFill>
                <a:latin typeface="+mn-lt"/>
              </a:rPr>
              <a:t>3</a:t>
            </a:r>
            <a:r>
              <a:rPr lang="en-US" sz="3100" dirty="0" smtClean="0">
                <a:solidFill>
                  <a:schemeClr val="bg2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sz="3100" dirty="0" smtClean="0">
                <a:solidFill>
                  <a:schemeClr val="bg2"/>
                </a:solidFill>
                <a:latin typeface="+mn-lt"/>
              </a:rPr>
              <a:t>Follow on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9677400" cy="731838"/>
          </a:xfrm>
        </p:spPr>
        <p:txBody>
          <a:bodyPr/>
          <a:lstStyle/>
          <a:p>
            <a:r>
              <a:rPr lang="en-US" dirty="0" smtClean="0"/>
              <a:t>Bb Analytics for Learn Pilot Co-Laboratory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7448" r="7448"/>
          <a:stretch>
            <a:fillRect/>
          </a:stretch>
        </p:blipFill>
        <p:spPr>
          <a:xfrm>
            <a:off x="503240" y="1844675"/>
            <a:ext cx="9051925" cy="5318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5257800"/>
            <a:ext cx="75184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7162800"/>
            <a:ext cx="372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Screenshot Courtesy </a:t>
            </a:r>
            <a:r>
              <a:rPr lang="en-US" sz="1800" b="0" dirty="0"/>
              <a:t>F</a:t>
            </a:r>
            <a:r>
              <a:rPr lang="en-US" sz="1800" b="0" dirty="0" smtClean="0"/>
              <a:t>resno State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8400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49362"/>
            <a:ext cx="9051925" cy="731838"/>
          </a:xfrm>
        </p:spPr>
        <p:txBody>
          <a:bodyPr/>
          <a:lstStyle/>
          <a:p>
            <a:r>
              <a:rPr lang="en-US" dirty="0" smtClean="0"/>
              <a:t>mCURL (Moodle Common Use Reporting &amp; Learner Analytics)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08838" y="7081840"/>
            <a:ext cx="2095500" cy="517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DFEFC7-44D2-0F45-8179-E57A17EE708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/>
          <a:srcRect t="-33014" b="-33014"/>
          <a:stretch>
            <a:fillRect/>
          </a:stretch>
        </p:blipFill>
        <p:spPr bwMode="auto">
          <a:xfrm>
            <a:off x="184892" y="2133600"/>
            <a:ext cx="980274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2438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/>
              <a:t>How many faculty are using the LMS in one or more course sections?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20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05600" y="7081521"/>
            <a:ext cx="2933700" cy="4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eaLnBrk="0" hangingPunct="0"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827795" indent="-318383" eaLnBrk="0" hangingPunct="0"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273531" indent="-254706" eaLnBrk="0" hangingPunct="0"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782943" indent="-254706" eaLnBrk="0" hangingPunct="0"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292355" indent="-254706" eaLnBrk="0" hangingPunct="0"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801767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3311180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820592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4330004" indent="-254706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fld id="{E221A5AB-F182-7746-AEF6-495D098C6DC8}" type="slidenum">
              <a:rPr lang="en-US" sz="1600" b="0">
                <a:solidFill>
                  <a:schemeClr val="tx2"/>
                </a:solidFill>
              </a:rPr>
              <a:pPr algn="l" eaLnBrk="1" hangingPunct="1"/>
              <a:t>38</a:t>
            </a:fld>
            <a:endParaRPr lang="en-US" sz="1600" b="0">
              <a:solidFill>
                <a:schemeClr val="tx2"/>
              </a:solidFill>
            </a:endParaRPr>
          </a:p>
        </p:txBody>
      </p:sp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-146685" y="167323"/>
            <a:ext cx="3111818" cy="3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/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endParaRPr lang="en-US" sz="2000">
              <a:latin typeface="Arial" charset="0"/>
            </a:endParaRPr>
          </a:p>
        </p:txBody>
      </p:sp>
      <p:sp>
        <p:nvSpPr>
          <p:cNvPr id="62467" name="Title 1"/>
          <p:cNvSpPr>
            <a:spLocks/>
          </p:cNvSpPr>
          <p:nvPr/>
        </p:nvSpPr>
        <p:spPr bwMode="auto">
          <a:xfrm>
            <a:off x="838200" y="518160"/>
            <a:ext cx="871728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b"/>
          <a:lstStyle/>
          <a:p>
            <a:pPr eaLnBrk="0" hangingPunct="0">
              <a:lnSpc>
                <a:spcPts val="4568"/>
              </a:lnSpc>
            </a:pPr>
            <a:endParaRPr lang="en-US" sz="450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18" y="1766782"/>
            <a:ext cx="7297579" cy="531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69" name="Group 12"/>
          <p:cNvGrpSpPr>
            <a:grpSpLocks/>
          </p:cNvGrpSpPr>
          <p:nvPr/>
        </p:nvGrpSpPr>
        <p:grpSpPr bwMode="auto">
          <a:xfrm>
            <a:off x="1299210" y="1673225"/>
            <a:ext cx="7470458" cy="5440680"/>
            <a:chOff x="744" y="930"/>
            <a:chExt cx="4278" cy="3024"/>
          </a:xfrm>
        </p:grpSpPr>
        <p:sp>
          <p:nvSpPr>
            <p:cNvPr id="42008" name="Rectangle 8"/>
            <p:cNvSpPr>
              <a:spLocks noChangeArrowheads="1"/>
            </p:cNvSpPr>
            <p:nvPr/>
          </p:nvSpPr>
          <p:spPr bwMode="auto">
            <a:xfrm>
              <a:off x="744" y="930"/>
              <a:ext cx="240" cy="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009" name="Rectangle 9"/>
            <p:cNvSpPr>
              <a:spLocks noChangeArrowheads="1"/>
            </p:cNvSpPr>
            <p:nvPr/>
          </p:nvSpPr>
          <p:spPr bwMode="auto">
            <a:xfrm>
              <a:off x="4188" y="936"/>
              <a:ext cx="834" cy="3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010" name="Rectangle 10"/>
            <p:cNvSpPr>
              <a:spLocks noChangeArrowheads="1"/>
            </p:cNvSpPr>
            <p:nvPr/>
          </p:nvSpPr>
          <p:spPr bwMode="auto">
            <a:xfrm>
              <a:off x="864" y="942"/>
              <a:ext cx="4038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011" name="Rectangle 11"/>
            <p:cNvSpPr>
              <a:spLocks noChangeArrowheads="1"/>
            </p:cNvSpPr>
            <p:nvPr/>
          </p:nvSpPr>
          <p:spPr bwMode="auto">
            <a:xfrm>
              <a:off x="912" y="3756"/>
              <a:ext cx="4038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1991" name="Rectangle 13"/>
          <p:cNvSpPr>
            <a:spLocks noChangeArrowheads="1"/>
          </p:cNvSpPr>
          <p:nvPr/>
        </p:nvSpPr>
        <p:spPr bwMode="auto">
          <a:xfrm>
            <a:off x="3012282" y="3011806"/>
            <a:ext cx="990123" cy="3135948"/>
          </a:xfrm>
          <a:prstGeom prst="rect">
            <a:avLst/>
          </a:prstGeom>
          <a:solidFill>
            <a:srgbClr val="9890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92" name="Rectangle 14"/>
          <p:cNvSpPr>
            <a:spLocks noChangeArrowheads="1"/>
          </p:cNvSpPr>
          <p:nvPr/>
        </p:nvSpPr>
        <p:spPr bwMode="auto">
          <a:xfrm>
            <a:off x="5448300" y="4609465"/>
            <a:ext cx="984885" cy="1540087"/>
          </a:xfrm>
          <a:prstGeom prst="rect">
            <a:avLst/>
          </a:prstGeom>
          <a:solidFill>
            <a:srgbClr val="9890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3012282" y="2644775"/>
            <a:ext cx="990123" cy="36703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5448300" y="2644775"/>
            <a:ext cx="984885" cy="196469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95" name="Rectangle 18"/>
          <p:cNvSpPr>
            <a:spLocks noChangeArrowheads="1"/>
          </p:cNvSpPr>
          <p:nvPr/>
        </p:nvSpPr>
        <p:spPr bwMode="auto">
          <a:xfrm>
            <a:off x="5490210" y="6325870"/>
            <a:ext cx="167640" cy="302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96" name="Text Box 17"/>
          <p:cNvSpPr txBox="1">
            <a:spLocks noChangeArrowheads="1"/>
          </p:cNvSpPr>
          <p:nvPr/>
        </p:nvSpPr>
        <p:spPr bwMode="auto">
          <a:xfrm>
            <a:off x="5420360" y="6284490"/>
            <a:ext cx="342610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1600"/>
              <a:t>≥</a:t>
            </a:r>
          </a:p>
        </p:txBody>
      </p:sp>
      <p:sp>
        <p:nvSpPr>
          <p:cNvPr id="41997" name="Text Box 19"/>
          <p:cNvSpPr txBox="1">
            <a:spLocks noChangeArrowheads="1"/>
          </p:cNvSpPr>
          <p:nvPr/>
        </p:nvSpPr>
        <p:spPr bwMode="auto">
          <a:xfrm>
            <a:off x="8217853" y="4057122"/>
            <a:ext cx="1200204" cy="9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Passed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Failed</a:t>
            </a:r>
          </a:p>
        </p:txBody>
      </p:sp>
      <p:sp>
        <p:nvSpPr>
          <p:cNvPr id="41998" name="Rectangle 20"/>
          <p:cNvSpPr>
            <a:spLocks noChangeArrowheads="1"/>
          </p:cNvSpPr>
          <p:nvPr/>
        </p:nvSpPr>
        <p:spPr bwMode="auto">
          <a:xfrm>
            <a:off x="8018780" y="4177665"/>
            <a:ext cx="190342" cy="19431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99" name="Rectangle 21"/>
          <p:cNvSpPr>
            <a:spLocks noChangeArrowheads="1"/>
          </p:cNvSpPr>
          <p:nvPr/>
        </p:nvSpPr>
        <p:spPr bwMode="auto">
          <a:xfrm>
            <a:off x="8018780" y="4487122"/>
            <a:ext cx="190342" cy="194310"/>
          </a:xfrm>
          <a:prstGeom prst="rect">
            <a:avLst/>
          </a:prstGeom>
          <a:solidFill>
            <a:srgbClr val="9890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457200" y="990600"/>
            <a:ext cx="884999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normAutofit fontScale="70000" lnSpcReduction="20000"/>
          </a:bodyPr>
          <a:lstStyle/>
          <a:p>
            <a:pPr>
              <a:defRPr/>
            </a:pPr>
            <a:r>
              <a:rPr lang="en-US" sz="4800" dirty="0"/>
              <a:t>Research in </a:t>
            </a:r>
            <a:r>
              <a:rPr lang="en-US" sz="4800" dirty="0" smtClean="0"/>
              <a:t>Online Experiments</a:t>
            </a:r>
            <a:r>
              <a:rPr lang="en-US" sz="4800" dirty="0"/>
              <a:t>: SJSU+</a:t>
            </a:r>
            <a:endParaRPr lang="en-US" sz="450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42001" name="Text Box 23"/>
          <p:cNvSpPr txBox="1">
            <a:spLocks noChangeArrowheads="1"/>
          </p:cNvSpPr>
          <p:nvPr/>
        </p:nvSpPr>
        <p:spPr bwMode="auto">
          <a:xfrm>
            <a:off x="2979103" y="6511185"/>
            <a:ext cx="998339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cs typeface="Arial" charset="0"/>
              </a:rPr>
              <a:t>Problems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/>
        </p:nvSpPr>
        <p:spPr bwMode="auto">
          <a:xfrm>
            <a:off x="5388928" y="6511185"/>
            <a:ext cx="998339" cy="3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>
                <a:cs typeface="Arial" charset="0"/>
              </a:rPr>
              <a:t>Problems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/>
        </p:nvSpPr>
        <p:spPr bwMode="auto">
          <a:xfrm>
            <a:off x="3010535" y="2621386"/>
            <a:ext cx="998855" cy="5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10%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/>
        </p:nvSpPr>
        <p:spPr bwMode="auto">
          <a:xfrm>
            <a:off x="5451793" y="4942311"/>
            <a:ext cx="988378" cy="5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Arial" charset="0"/>
              </a:rPr>
              <a:t>44%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/>
        </p:nvSpPr>
        <p:spPr bwMode="auto">
          <a:xfrm>
            <a:off x="5451793" y="3344651"/>
            <a:ext cx="998855" cy="5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56%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/>
        </p:nvSpPr>
        <p:spPr bwMode="auto">
          <a:xfrm>
            <a:off x="3005297" y="3819631"/>
            <a:ext cx="988378" cy="5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Arial" charset="0"/>
              </a:rPr>
              <a:t>90%</a:t>
            </a:r>
          </a:p>
        </p:txBody>
      </p:sp>
      <p:sp>
        <p:nvSpPr>
          <p:cNvPr id="42007" name="Text Box 29"/>
          <p:cNvSpPr txBox="1">
            <a:spLocks noChangeArrowheads="1"/>
          </p:cNvSpPr>
          <p:nvPr/>
        </p:nvSpPr>
        <p:spPr bwMode="auto">
          <a:xfrm rot="-5400000">
            <a:off x="-32940" y="4139776"/>
            <a:ext cx="3486785" cy="518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16358931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74053" y="259080"/>
            <a:ext cx="9384348" cy="112268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Coming Soon . . . MOOC Research</a:t>
            </a:r>
            <a:endParaRPr lang="en-US" dirty="0">
              <a:latin typeface="Tw Cen MT" charset="0"/>
              <a:ea typeface="MS PGothic" charset="0"/>
            </a:endParaRPr>
          </a:p>
        </p:txBody>
      </p:sp>
      <p:pic>
        <p:nvPicPr>
          <p:cNvPr id="6656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20" b="-59120"/>
          <a:stretch>
            <a:fillRect/>
          </a:stretch>
        </p:blipFill>
        <p:spPr>
          <a:xfrm>
            <a:off x="1266172" y="5688282"/>
            <a:ext cx="2998330" cy="1703117"/>
          </a:xfrm>
        </p:spPr>
      </p:pic>
      <p:pic>
        <p:nvPicPr>
          <p:cNvPr id="6656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08039"/>
            <a:ext cx="2482870" cy="148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1327130" y="5486400"/>
            <a:ext cx="5092308" cy="4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/>
              <a:t>Thanks to the leadership &amp; support of: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171379"/>
            <a:ext cx="3581400" cy="1406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104579"/>
            <a:ext cx="49233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“Patterns of Persistence: What Engages Students in a Remedial English Writing MOOC?”</a:t>
            </a:r>
          </a:p>
          <a:p>
            <a:pPr marL="914293" lvl="1" indent="-457200">
              <a:buFont typeface="Arial"/>
              <a:buChar char="•"/>
            </a:pPr>
            <a:r>
              <a:rPr lang="en-US" b="0" dirty="0" smtClean="0"/>
              <a:t>John Whitmer, PI</a:t>
            </a:r>
          </a:p>
          <a:p>
            <a:pPr marL="914293" lvl="1" indent="-457200">
              <a:buFont typeface="Arial"/>
              <a:buChar char="•"/>
            </a:pPr>
            <a:r>
              <a:rPr lang="en-US" b="0" dirty="0" smtClean="0"/>
              <a:t>Eva </a:t>
            </a:r>
            <a:r>
              <a:rPr lang="en-US" b="0" dirty="0" err="1" smtClean="0"/>
              <a:t>Schorring</a:t>
            </a:r>
            <a:r>
              <a:rPr lang="en-US" b="0" dirty="0" smtClean="0"/>
              <a:t>, Co-PI</a:t>
            </a:r>
          </a:p>
          <a:p>
            <a:pPr marL="914293" lvl="1" indent="-457200">
              <a:buFont typeface="Arial"/>
              <a:buChar char="•"/>
            </a:pPr>
            <a:r>
              <a:rPr lang="en-US" b="0" dirty="0" smtClean="0"/>
              <a:t>Pat </a:t>
            </a:r>
            <a:r>
              <a:rPr lang="en-US" b="0" dirty="0" err="1" smtClean="0"/>
              <a:t>Hanz</a:t>
            </a:r>
            <a:r>
              <a:rPr lang="en-US" b="0" dirty="0" smtClean="0"/>
              <a:t>, Co-PI</a:t>
            </a:r>
            <a:endParaRPr lang="en-US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 &amp; 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Case Study: RELS 180 @ Chico State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Follow-on Projects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3761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Feedback?  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584325"/>
            <a:ext cx="5668962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John </a:t>
            </a:r>
            <a:r>
              <a:rPr lang="en-US" sz="3200" dirty="0" smtClean="0"/>
              <a:t>Whitmer</a:t>
            </a:r>
          </a:p>
          <a:p>
            <a:r>
              <a:rPr lang="en-US" sz="3200" dirty="0" smtClean="0">
                <a:hlinkClick r:id="rId3"/>
              </a:rPr>
              <a:t>jwhitmer</a:t>
            </a:r>
            <a:r>
              <a:rPr lang="en-US" sz="3200" dirty="0" smtClean="0">
                <a:hlinkClick r:id="rId3"/>
              </a:rPr>
              <a:t>@</a:t>
            </a:r>
            <a:r>
              <a:rPr lang="en-US" sz="3200" dirty="0" smtClean="0">
                <a:hlinkClick r:id="rId3"/>
              </a:rPr>
              <a:t>calstate.edu</a:t>
            </a:r>
            <a:endParaRPr lang="en-US" sz="3200" dirty="0"/>
          </a:p>
          <a:p>
            <a:r>
              <a:rPr lang="en-US" sz="3200" dirty="0" smtClean="0"/>
              <a:t>@</a:t>
            </a:r>
            <a:r>
              <a:rPr lang="en-US" sz="3200" dirty="0" err="1" smtClean="0"/>
              <a:t>johncwhitmer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Kathy </a:t>
            </a:r>
            <a:r>
              <a:rPr lang="en-US" sz="3200" dirty="0" smtClean="0"/>
              <a:t>Fernandes</a:t>
            </a:r>
          </a:p>
          <a:p>
            <a:r>
              <a:rPr lang="en-US" sz="3200" dirty="0" smtClean="0">
                <a:hlinkClick r:id="rId4"/>
              </a:rPr>
              <a:t>kfernandes</a:t>
            </a:r>
            <a:r>
              <a:rPr lang="en-US" sz="3200" dirty="0" smtClean="0">
                <a:hlinkClick r:id="rId4"/>
              </a:rPr>
              <a:t>@</a:t>
            </a:r>
            <a:r>
              <a:rPr lang="en-US" sz="3200" dirty="0" smtClean="0">
                <a:hlinkClick r:id="rId4"/>
              </a:rPr>
              <a:t>calstate.edu</a:t>
            </a:r>
            <a:endParaRPr lang="en-US" sz="3200" dirty="0" smtClean="0"/>
          </a:p>
          <a:p>
            <a:endParaRPr lang="en-US" sz="3200" dirty="0"/>
          </a:p>
          <a:p>
            <a:pPr marL="509470" lvl="1" indent="0">
              <a:buNone/>
            </a:pPr>
            <a:endParaRPr lang="en-US" dirty="0" smtClean="0"/>
          </a:p>
          <a:p>
            <a:pPr marL="509470" lvl="1" indent="0">
              <a:buNone/>
            </a:pPr>
            <a:endParaRPr lang="en-US" dirty="0" smtClean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1481" b="1481"/>
          <a:stretch>
            <a:fillRect/>
          </a:stretch>
        </p:blipFill>
        <p:spPr>
          <a:xfrm>
            <a:off x="6324600" y="2057400"/>
            <a:ext cx="3036309" cy="294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For more info on Learning Analytics, see Society for Learning </a:t>
            </a:r>
            <a:r>
              <a:rPr lang="en-US" b="0" dirty="0"/>
              <a:t>Analytics </a:t>
            </a:r>
            <a:r>
              <a:rPr lang="en-US" b="0" dirty="0" smtClean="0"/>
              <a:t>Research: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://www.solaresearch.org</a:t>
            </a:r>
            <a:r>
              <a:rPr lang="en-US" dirty="0" smtClean="0">
                <a:hlinkClick r:id="rId6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4000" b="1" cap="all" dirty="0" smtClean="0">
                <a:solidFill>
                  <a:srgbClr val="000000"/>
                </a:solidFill>
                <a:effectLst/>
                <a:latin typeface="+mj-lt"/>
                <a:ea typeface="ＭＳ Ｐゴシック" charset="-128"/>
                <a:cs typeface="ＭＳ Ｐゴシック" charset="-128"/>
              </a:rPr>
              <a:t>1. 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30362"/>
            <a:ext cx="9051925" cy="731838"/>
          </a:xfrm>
        </p:spPr>
        <p:txBody>
          <a:bodyPr/>
          <a:lstStyle/>
          <a:p>
            <a:r>
              <a:rPr lang="en-US" dirty="0" smtClean="0"/>
              <a:t>Today’s Presentation: results of preliminary study published in Educause Review Online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454275"/>
            <a:ext cx="4449762" cy="5699125"/>
          </a:xfrm>
        </p:spPr>
        <p:txBody>
          <a:bodyPr/>
          <a:lstStyle/>
          <a:p>
            <a:r>
              <a:rPr lang="en-US" i="1" dirty="0" smtClean="0"/>
              <a:t>Analytics </a:t>
            </a:r>
            <a:r>
              <a:rPr lang="en-US" i="1" dirty="0" smtClean="0"/>
              <a:t>in Progress: Technology User, Student Characteristics and Student </a:t>
            </a:r>
            <a:r>
              <a:rPr lang="en-US" i="1" dirty="0" smtClean="0"/>
              <a:t>Achievement</a:t>
            </a:r>
          </a:p>
          <a:p>
            <a:r>
              <a:rPr lang="en-US" dirty="0" smtClean="0"/>
              <a:t>John Whitmer, </a:t>
            </a:r>
            <a:br>
              <a:rPr lang="en-US" dirty="0" smtClean="0"/>
            </a:br>
            <a:r>
              <a:rPr lang="en-US" dirty="0" smtClean="0"/>
              <a:t>Kathy Fernandes, William R. Allen</a:t>
            </a:r>
          </a:p>
          <a:p>
            <a:r>
              <a:rPr lang="en-US" dirty="0" smtClean="0"/>
              <a:t>August 2012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82722" b="-82722"/>
          <a:stretch>
            <a:fillRect/>
          </a:stretch>
        </p:blipFill>
        <p:spPr>
          <a:xfrm>
            <a:off x="5257800" y="1371600"/>
            <a:ext cx="4449763" cy="5699125"/>
          </a:xfrm>
        </p:spPr>
      </p:pic>
    </p:spTree>
    <p:extLst>
      <p:ext uri="{BB962C8B-B14F-4D97-AF65-F5344CB8AC3E}">
        <p14:creationId xmlns:p14="http://schemas.microsoft.com/office/powerpoint/2010/main" val="270989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9051925" cy="731838"/>
          </a:xfrm>
        </p:spPr>
        <p:txBody>
          <a:bodyPr/>
          <a:lstStyle/>
          <a:p>
            <a:r>
              <a:rPr lang="en-US" dirty="0" smtClean="0"/>
              <a:t>California State University </a:t>
            </a:r>
            <a:r>
              <a:rPr lang="en-US" dirty="0" smtClean="0">
                <a:hlinkClick r:id="rId2"/>
              </a:rPr>
              <a:t>http://calstate.edu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08200"/>
            <a:ext cx="4449762" cy="4318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23 campuses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437,000 FTE students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44,000 faculty and staff</a:t>
            </a:r>
          </a:p>
          <a:p>
            <a:r>
              <a:rPr lang="en-US" dirty="0" smtClean="0"/>
              <a:t>Largest, most diverse, &amp; one of the most affordable university systems in the country</a:t>
            </a:r>
          </a:p>
          <a:p>
            <a:r>
              <a:rPr lang="en-US" dirty="0"/>
              <a:t>P</a:t>
            </a:r>
            <a:r>
              <a:rPr lang="en-US" dirty="0" smtClean="0"/>
              <a:t>lay a vital role in the growth &amp; development of California's communities and economy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38400"/>
            <a:ext cx="4711700" cy="46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440" y="1447800"/>
            <a:ext cx="5287960" cy="4648200"/>
          </a:xfrm>
        </p:spPr>
        <p:txBody>
          <a:bodyPr/>
          <a:lstStyle/>
          <a:p>
            <a:r>
              <a:rPr lang="en-US" b="1" dirty="0" smtClean="0"/>
              <a:t>Regional Comprehensive University</a:t>
            </a:r>
          </a:p>
          <a:p>
            <a:r>
              <a:rPr lang="en-US" dirty="0" smtClean="0"/>
              <a:t>14,984 FTE</a:t>
            </a:r>
          </a:p>
          <a:p>
            <a:r>
              <a:rPr lang="en-US" dirty="0" smtClean="0"/>
              <a:t>Undergrad </a:t>
            </a:r>
            <a:r>
              <a:rPr lang="en-US" dirty="0" err="1" smtClean="0"/>
              <a:t>Avg</a:t>
            </a:r>
            <a:r>
              <a:rPr lang="en-US" dirty="0" smtClean="0"/>
              <a:t> Age: 22</a:t>
            </a:r>
          </a:p>
          <a:p>
            <a:r>
              <a:rPr lang="en-US" dirty="0" smtClean="0"/>
              <a:t>Serving 12 counties in N. California, roughly the size of Ohio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533400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58" tIns="50929" rIns="101858" bIns="50929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1018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California State University, Chico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trin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105400"/>
            <a:ext cx="3338145" cy="255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Map of the region of northern califor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47800"/>
            <a:ext cx="4109883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53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For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was an “early adopter” of LMS</a:t>
            </a:r>
          </a:p>
          <a:p>
            <a:pPr lvl="1"/>
            <a:r>
              <a:rPr lang="en-US" dirty="0" err="1" smtClean="0"/>
              <a:t>WebCT</a:t>
            </a:r>
            <a:r>
              <a:rPr lang="en-US" dirty="0" smtClean="0"/>
              <a:t> -&gt;  Vista -&gt;  Bb Learn</a:t>
            </a:r>
          </a:p>
          <a:p>
            <a:pPr lvl="1"/>
            <a:r>
              <a:rPr lang="en-US" dirty="0" smtClean="0"/>
              <a:t>Uses the LMS Broadly and Deeply</a:t>
            </a:r>
          </a:p>
          <a:p>
            <a:pPr lvl="1"/>
            <a:r>
              <a:rPr lang="en-US" dirty="0" smtClean="0"/>
              <a:t>Scraping web logs to do reports for years</a:t>
            </a:r>
          </a:p>
          <a:p>
            <a:pPr lvl="1"/>
            <a:r>
              <a:rPr lang="en-US" dirty="0" smtClean="0"/>
              <a:t>Usage of Bb Learn???</a:t>
            </a:r>
          </a:p>
          <a:p>
            <a:pPr lvl="1"/>
            <a:r>
              <a:rPr lang="en-US" dirty="0" smtClean="0"/>
              <a:t> Approx. 78% of the faculty use the LMS</a:t>
            </a:r>
          </a:p>
        </p:txBody>
      </p:sp>
    </p:spTree>
    <p:extLst>
      <p:ext uri="{BB962C8B-B14F-4D97-AF65-F5344CB8AC3E}">
        <p14:creationId xmlns:p14="http://schemas.microsoft.com/office/powerpoint/2010/main" val="73256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75695E"/>
      </a:dk2>
      <a:lt2>
        <a:srgbClr val="000000"/>
      </a:lt2>
      <a:accent1>
        <a:srgbClr val="C8221A"/>
      </a:accent1>
      <a:accent2>
        <a:srgbClr val="0A4567"/>
      </a:accent2>
      <a:accent3>
        <a:srgbClr val="FFFFFF"/>
      </a:accent3>
      <a:accent4>
        <a:srgbClr val="000000"/>
      </a:accent4>
      <a:accent5>
        <a:srgbClr val="E0ABAB"/>
      </a:accent5>
      <a:accent6>
        <a:srgbClr val="083E5D"/>
      </a:accent6>
      <a:hlink>
        <a:srgbClr val="C5AC81"/>
      </a:hlink>
      <a:folHlink>
        <a:srgbClr val="8B7F7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 Condense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ill Sans Ultra Bold Condense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23655</TotalTime>
  <Words>1136</Words>
  <Application>Microsoft Macintosh PowerPoint</Application>
  <PresentationFormat>Custom</PresentationFormat>
  <Paragraphs>371</Paragraphs>
  <Slides>40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Document</vt:lpstr>
      <vt:lpstr>Do Clicks Count to Increase  Student Achievement?  Learner Analytics on a  Large Enrollment Hybrid Course </vt:lpstr>
      <vt:lpstr>Introductions</vt:lpstr>
      <vt:lpstr>Participant Introductions: Your ‘data context’ and interest</vt:lpstr>
      <vt:lpstr>Outline</vt:lpstr>
      <vt:lpstr>1. Context</vt:lpstr>
      <vt:lpstr>Today’s Presentation: results of preliminary study published in Educause Review Online </vt:lpstr>
      <vt:lpstr>California State University http://calstate.edu</vt:lpstr>
      <vt:lpstr>PowerPoint Presentation</vt:lpstr>
      <vt:lpstr>Environment For This Study</vt:lpstr>
      <vt:lpstr>Academy e-Learning</vt:lpstr>
      <vt:lpstr> Study Context: Organizational Drivers </vt:lpstr>
      <vt:lpstr>Study Context: Technical Drivers</vt:lpstr>
      <vt:lpstr>2. Case Study: RELS 180 @ Chico State </vt:lpstr>
      <vt:lpstr>PowerPoint Presentation</vt:lpstr>
      <vt:lpstr>Source:  jisc_infonet @ Flickr.com </vt:lpstr>
      <vt:lpstr>Learning Analytics: Working Definition for Academic Technologists</vt:lpstr>
      <vt:lpstr>Case Study: Intro to Religious Studies</vt:lpstr>
      <vt:lpstr>Guiding Questions</vt:lpstr>
      <vt:lpstr>Variables </vt:lpstr>
      <vt:lpstr>PowerPoint Presentation</vt:lpstr>
      <vt:lpstr>Correlation: LMS Use w/Final Grade</vt:lpstr>
      <vt:lpstr>Predict the trend</vt:lpstr>
      <vt:lpstr>Predict the trend</vt:lpstr>
      <vt:lpstr>Correlation: Student Char. w/Final Grade </vt:lpstr>
      <vt:lpstr>Separate Variables: Correlation LMS Use &amp; Student Characteristic with Final Grade</vt:lpstr>
      <vt:lpstr>Chart:  LMS &amp; Student Characteristics</vt:lpstr>
      <vt:lpstr>Combined Variables:  Regression Final Grade by LMS Use &amp; Student Characteristic Variables</vt:lpstr>
      <vt:lpstr>Predict the trend</vt:lpstr>
      <vt:lpstr>Predict the trend</vt:lpstr>
      <vt:lpstr>Regression r2 Results Comparison</vt:lpstr>
      <vt:lpstr>At-Risk Students: “Over-Working Gap”</vt:lpstr>
      <vt:lpstr>Conclusions</vt:lpstr>
      <vt:lpstr>More Conclusions</vt:lpstr>
      <vt:lpstr>Filtering Data – Lots of “Noise”; Low “Signal”</vt:lpstr>
      <vt:lpstr>3. Follow on Projects</vt:lpstr>
      <vt:lpstr>Bb Analytics for Learn Pilot Co-Laboratory</vt:lpstr>
      <vt:lpstr>mCURL (Moodle Common Use Reporting &amp; Learner Analytics)</vt:lpstr>
      <vt:lpstr>PowerPoint Presentation</vt:lpstr>
      <vt:lpstr>Coming Soon . . . MOOC Research</vt:lpstr>
      <vt:lpstr>Feedback?  Questions? </vt:lpstr>
    </vt:vector>
  </TitlesOfParts>
  <Company>Compaq Computer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 or presenter name</dc:title>
  <dc:creator>Joy Davies</dc:creator>
  <dc:description>Rev. 1 - October 2000</dc:description>
  <cp:lastModifiedBy>John Whitmer</cp:lastModifiedBy>
  <cp:revision>900</cp:revision>
  <cp:lastPrinted>2005-12-21T18:20:40Z</cp:lastPrinted>
  <dcterms:created xsi:type="dcterms:W3CDTF">2012-02-14T16:01:19Z</dcterms:created>
  <dcterms:modified xsi:type="dcterms:W3CDTF">2013-10-14T20:33:37Z</dcterms:modified>
</cp:coreProperties>
</file>