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60A"/>
    <a:srgbClr val="66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0"/>
    <p:restoredTop sz="94586"/>
  </p:normalViewPr>
  <p:slideViewPr>
    <p:cSldViewPr snapToGrid="0" snapToObjects="1">
      <p:cViewPr>
        <p:scale>
          <a:sx n="100" d="100"/>
          <a:sy n="100" d="100"/>
        </p:scale>
        <p:origin x="12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A45A-143F-014E-B71C-62AB0C0F0DC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D61B-90BF-8946-9859-55BD8212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10E4-F747-994D-9EA6-DF0C9AC5BD7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7740-18BE-A14F-B18B-3ECD47F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survey of the members of the Gateway Teaching Academy, IUPUI, Fall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 are added to Modules for each of the three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9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 submits work / evidence / artifact for review through the Assignments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the participant what </a:t>
            </a:r>
            <a:r>
              <a:rPr lang="en-US" dirty="0" err="1" smtClean="0"/>
              <a:t>bages</a:t>
            </a:r>
            <a:r>
              <a:rPr lang="en-US" dirty="0" smtClean="0"/>
              <a:t> they have earned, and allows</a:t>
            </a:r>
            <a:r>
              <a:rPr lang="en-US" baseline="0" dirty="0" smtClean="0"/>
              <a:t> them to share it out to other platforms.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9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information that is associated with the badge appears</a:t>
            </a:r>
            <a:r>
              <a:rPr lang="en-US" baseline="0" dirty="0" smtClean="0"/>
              <a:t> on this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administrative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2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badge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 survey of the members of the Gateway Teaching Academy, IUPUI,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 survey of the members of the Gateway Teaching Academy, IUPUI,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 survey of the members of the Gateway Teaching Academy, IUPUI,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 survey of the members of the Gateway Teaching Academy, IUPUI,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 survey of the members of the Gateway Teaching Academy, IUPUI,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 survey of the members of the Gateway Teaching Academy, IUPUI,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www.educause.edu</a:t>
            </a:r>
            <a:r>
              <a:rPr lang="en-US" dirty="0" smtClean="0"/>
              <a:t>/library/resources/7-things-you-should-know-about-badging-professional-development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Canvas course site is create and BadgeSafe is added by administrator. Description is added to home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73232" y="1459360"/>
            <a:ext cx="6170768" cy="53986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973232" y="428679"/>
            <a:ext cx="5576398" cy="602620"/>
          </a:xfr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844" y="1559442"/>
            <a:ext cx="2249669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566334"/>
            <a:ext cx="7409003" cy="427566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1pPr>
            <a:lvl2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2pPr>
            <a:lvl3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3pPr>
            <a:lvl4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4pPr>
            <a:lvl5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277796" y="1487488"/>
            <a:ext cx="7409003" cy="4319587"/>
          </a:xfrm>
        </p:spPr>
        <p:txBody>
          <a:bodyPr>
            <a:normAutofit/>
          </a:bodyPr>
          <a:lstStyle>
            <a:lvl1pPr>
              <a:defRPr sz="2400" b="0" i="0" baseline="0">
                <a:latin typeface="BentonSans Book"/>
                <a:cs typeface="BentonSans Book"/>
              </a:defRPr>
            </a:lvl1pPr>
          </a:lstStyle>
          <a:p>
            <a:r>
              <a:rPr lang="en-US" dirty="0" smtClean="0"/>
              <a:t>Drag your dynamic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77797" y="1447800"/>
            <a:ext cx="5204124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11361" y="1447800"/>
            <a:ext cx="2074333" cy="278025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277796" y="3641942"/>
            <a:ext cx="1876103" cy="226060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46409" y="4387009"/>
            <a:ext cx="5440391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44133"/>
            <a:ext cx="73152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96" y="4406900"/>
            <a:ext cx="733930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7496" y="2906713"/>
            <a:ext cx="733930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6605" y="1600200"/>
            <a:ext cx="3159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378" y="1600200"/>
            <a:ext cx="34904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96" y="1535113"/>
            <a:ext cx="357009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796" y="2174875"/>
            <a:ext cx="35700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7285" y="1535113"/>
            <a:ext cx="369951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7284" y="2174875"/>
            <a:ext cx="36995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53" y="274638"/>
            <a:ext cx="7416747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7797" y="274638"/>
            <a:ext cx="7409003" cy="1088495"/>
          </a:xfrm>
          <a:prstGeom prst="rect">
            <a:avLst/>
          </a:prstGeom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98" y="1566334"/>
            <a:ext cx="7409002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3168" y="6297083"/>
            <a:ext cx="4080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260">
                <a:solidFill>
                  <a:srgbClr val="66080F"/>
                </a:solidFill>
                <a:latin typeface="BentonSans Medium"/>
                <a:cs typeface="BentonSans Medium"/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8138" y="6297083"/>
            <a:ext cx="818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tx2"/>
                </a:solidFill>
                <a:latin typeface="Arial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BentonSans Bold"/>
          <a:ea typeface="+mj-ea"/>
          <a:cs typeface="BentonSans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BentonSans Book"/>
          <a:ea typeface="+mn-ea"/>
          <a:cs typeface="Benton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dellis@indiana.edu" TargetMode="External"/><Relationship Id="rId4" Type="http://schemas.openxmlformats.org/officeDocument/2006/relationships/hyperlink" Target="mailto:zihshao@indian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newbrou@iupui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ducause.edu/library/resources/7-things-you-should-know-about-badging-professional-develop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U_portrait_campus02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1541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973232" y="162048"/>
            <a:ext cx="5957736" cy="123849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Badges: A New Mode </a:t>
            </a:r>
            <a:endParaRPr lang="en-US" sz="2400" dirty="0" smtClean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en-US" sz="2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Faculty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048" y="4659682"/>
            <a:ext cx="2229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Randy </a:t>
            </a:r>
            <a:r>
              <a:rPr lang="en-US" dirty="0" err="1" smtClean="0">
                <a:solidFill>
                  <a:schemeClr val="bg1"/>
                </a:solidFill>
              </a:rPr>
              <a:t>Newbrough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Kate Ellis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Zihang Shao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INDIANA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 </a:t>
            </a: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@ IU pilots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3157538"/>
            <a:ext cx="7409003" cy="30303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Issuer: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UITS Learning Technologies and the Faculty Colloquium for Excellence in Teaching (FACET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Century Gothic" charset="0"/>
                <a:ea typeface="Century Gothic" charset="0"/>
                <a:cs typeface="Century Gothic" charset="0"/>
              </a:rPr>
              <a:t>Topics</a:t>
            </a: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Online Presence, eTexts and Accessibility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Participants:</a:t>
            </a:r>
            <a:r>
              <a:rPr lang="en-US" sz="2400" i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open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to anyone currently teaching at IU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Each topic has three levels of accomplishment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23" y="1355307"/>
            <a:ext cx="1442413" cy="144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55" y="1289399"/>
            <a:ext cx="1519896" cy="151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3" y="1355308"/>
            <a:ext cx="1417565" cy="14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 </a:t>
            </a: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@ IU pilots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3157538"/>
            <a:ext cx="7409003" cy="3030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Issuer: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IUPUI Gateway Teaching Academy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Topic: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Faculty professional development activities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Participants: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Adjuncts through tenured faculty who teach large, beginning level courses at IUPUI and are members of the GTA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Three levels for this one topic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45" y="1359213"/>
            <a:ext cx="1689100" cy="168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6" y="1346674"/>
            <a:ext cx="1701639" cy="1701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86" y="1335539"/>
            <a:ext cx="1712774" cy="17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 </a:t>
            </a: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@ IU pilots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3157538"/>
            <a:ext cx="7409003" cy="30303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Issuer: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Office of Affirmative Action &amp; Equal Opportunity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Topic: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IU ADA Awareness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Century Gothic" charset="0"/>
                <a:ea typeface="Century Gothic" charset="0"/>
                <a:cs typeface="Century Gothic" charset="0"/>
              </a:rPr>
              <a:t>Participants: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for faculty,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associate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nstructors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and other instructional staff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 single badge for completing one of two online training modules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1" y="1428294"/>
            <a:ext cx="1137527" cy="13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More about the Learning Technologies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o-sponsored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by the Learning Technologies division of UITS, the central IT organization, and FACET (Faculty Colloquium for Excellence on Teaching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Offered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at progressively tiered levels: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Basic (Bronze), Proficient (Silver),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Advanced (Gold)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Three different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topics: teaching with an eText, developing an effective instructional online presence, and making course materials accessible for all students.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More about the Learning Technologies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The badge requirements are documented at each level through an evidence-based rubric that emphasizes: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Mastery of badge concepts and approaches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Consultation with appropriate a teaching center consultant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Reflection and planning in the context of a real course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Application of approaches in a real course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Creation of sample artifacts of course materials and interactions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Completion of a peer review by a FACET member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8" y="1362188"/>
            <a:ext cx="5528613" cy="4731430"/>
          </a:xfrm>
        </p:spPr>
      </p:pic>
    </p:spTree>
    <p:extLst>
      <p:ext uri="{BB962C8B-B14F-4D97-AF65-F5344CB8AC3E}">
        <p14:creationId xmlns:p14="http://schemas.microsoft.com/office/powerpoint/2010/main" val="20255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53" y="1363663"/>
            <a:ext cx="4973031" cy="4824412"/>
          </a:xfrm>
        </p:spPr>
      </p:pic>
    </p:spTree>
    <p:extLst>
      <p:ext uri="{BB962C8B-B14F-4D97-AF65-F5344CB8AC3E}">
        <p14:creationId xmlns:p14="http://schemas.microsoft.com/office/powerpoint/2010/main" val="10766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38" y="2456009"/>
            <a:ext cx="7408862" cy="2496844"/>
          </a:xfrm>
        </p:spPr>
      </p:pic>
    </p:spTree>
    <p:extLst>
      <p:ext uri="{BB962C8B-B14F-4D97-AF65-F5344CB8AC3E}">
        <p14:creationId xmlns:p14="http://schemas.microsoft.com/office/powerpoint/2010/main" val="6529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38" y="1711266"/>
            <a:ext cx="7408862" cy="4129205"/>
          </a:xfrm>
        </p:spPr>
      </p:pic>
    </p:spTree>
    <p:extLst>
      <p:ext uri="{BB962C8B-B14F-4D97-AF65-F5344CB8AC3E}">
        <p14:creationId xmlns:p14="http://schemas.microsoft.com/office/powerpoint/2010/main" val="4033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38" y="2084179"/>
            <a:ext cx="7408862" cy="3383380"/>
          </a:xfrm>
        </p:spPr>
      </p:pic>
    </p:spTree>
    <p:extLst>
      <p:ext uri="{BB962C8B-B14F-4D97-AF65-F5344CB8AC3E}">
        <p14:creationId xmlns:p14="http://schemas.microsoft.com/office/powerpoint/2010/main" val="14795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latin typeface="Century Gothic" charset="0"/>
                <a:ea typeface="Century Gothic" charset="0"/>
                <a:cs typeface="Century Gothic" charset="0"/>
              </a:rPr>
              <a:t>How would you describe “digital badges</a:t>
            </a:r>
            <a:r>
              <a:rPr lang="en-US" sz="2600" b="1" dirty="0" smtClean="0">
                <a:latin typeface="Century Gothic" charset="0"/>
                <a:ea typeface="Century Gothic" charset="0"/>
                <a:cs typeface="Century Gothic" charset="0"/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en-US" sz="2600" b="1" dirty="0" smtClean="0"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US" sz="2600" b="1" dirty="0">
                <a:latin typeface="Century Gothic" charset="0"/>
                <a:ea typeface="Century Gothic" charset="0"/>
                <a:cs typeface="Century Gothic" charset="0"/>
              </a:rPr>
              <a:t>your own words</a:t>
            </a:r>
            <a:r>
              <a:rPr lang="en-US" sz="2600" b="1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“Recognition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by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peers”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“Virtual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status symbols that compose a portfolio of accomplishments, possibly as part of a certification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program”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“Rewarding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teaching, professional development, etc. through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computer”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“A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recognition of professional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development”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37" y="1363663"/>
            <a:ext cx="5693263" cy="4824412"/>
          </a:xfrm>
        </p:spPr>
      </p:pic>
    </p:spTree>
    <p:extLst>
      <p:ext uri="{BB962C8B-B14F-4D97-AF65-F5344CB8AC3E}">
        <p14:creationId xmlns:p14="http://schemas.microsoft.com/office/powerpoint/2010/main" val="12874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BadgeSafe in Canvas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57" y="1363663"/>
            <a:ext cx="4332824" cy="4824412"/>
          </a:xfrm>
        </p:spPr>
      </p:pic>
    </p:spTree>
    <p:extLst>
      <p:ext uri="{BB962C8B-B14F-4D97-AF65-F5344CB8AC3E}">
        <p14:creationId xmlns:p14="http://schemas.microsoft.com/office/powerpoint/2010/main" val="11036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Contact Us!</a:t>
            </a:r>
            <a:endParaRPr lang="en-US" sz="3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Randy </a:t>
            </a:r>
            <a:r>
              <a:rPr lang="en-US" sz="1800" dirty="0" err="1">
                <a:latin typeface="Century Gothic" charset="0"/>
                <a:ea typeface="Century Gothic" charset="0"/>
                <a:cs typeface="Century Gothic" charset="0"/>
              </a:rPr>
              <a:t>Newbrough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Principal Instructional and Collaborative Technologist</a:t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Learning Technologies, </a:t>
            </a: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UITS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rnewbrou@iu.edu</a:t>
            </a:r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Kate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Ellis</a:t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Principal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Instructional Technology Consultant</a:t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Center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for Innovative Teaching and </a:t>
            </a: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Learning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kdellis@indiana.edu</a:t>
            </a:r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Zihang Shao </a:t>
            </a:r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PhD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andidate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in Instructional Systems </a:t>
            </a:r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Technology</a:t>
            </a:r>
          </a:p>
          <a:p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</a:rPr>
              <a:t>Indiana University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Bloomington </a:t>
            </a:r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800" dirty="0" smtClean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zihshao@indiana.edu</a:t>
            </a:r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9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How would you describe “digital badges”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your own words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“Being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recognized digitally for attending and participating in workshops and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conferences”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“Recognition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of merit in investment of time and energy in continuing professional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development”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“Simplified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record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keeping”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“Boring”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How would you describe “digital badges”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your own words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“A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waste of time and an artificial means of motivation that is not needed for true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professionals”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“Gold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stars for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grownups”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“Subterfuge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in lieu of real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rewards”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How would you describe “digital badges”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your own words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“An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online certificate of some kind that doesn't carry any real value or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reward”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“I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don't think they mean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anything”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“A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gold star for being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good” 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How would you describe “digital badges”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your own words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“No idea”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“I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don't know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.”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“I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have no idea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.”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“I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actually have no concept of this term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.”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“I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do not know what they are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.” </a:t>
            </a:r>
            <a:endParaRPr lang="en-US" sz="2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“Which of the following names do you think best represents the digital symbols that document and demonstrate your professional development accomplishments via online platforms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?”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30% (7) Digital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credentials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26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% (6) Digital badges</a:t>
            </a:r>
          </a:p>
          <a:p>
            <a:pPr marL="457200" lvl="1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26% (6) Digital certificates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Faculty Perceptions of Digital 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“Which of the following names do you think best represents the digital symbols that document and demonstrate your professional development accomplishments via online platforms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?”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0%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Micro-credentials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0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% Open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badges</a:t>
            </a:r>
          </a:p>
          <a:p>
            <a:pPr marL="457200" lvl="1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17% (4) Other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entury Gothic" charset="0"/>
                <a:ea typeface="Century Gothic" charset="0"/>
                <a:cs typeface="Century Gothic" charset="0"/>
              </a:rPr>
              <a:t>Digital </a:t>
            </a:r>
            <a:r>
              <a:rPr lang="en-US" sz="3000" dirty="0">
                <a:latin typeface="Century Gothic" charset="0"/>
                <a:ea typeface="Century Gothic" charset="0"/>
                <a:cs typeface="Century Gothic" charset="0"/>
              </a:rPr>
              <a:t>Badges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7796" y="1363133"/>
            <a:ext cx="7409003" cy="4824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“Badges are digital tokens that appear as icons or logos on a web page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…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Awarded by institutions, organizations, groups, or individuals, badges signify accomplishments such as completion of a project, mastery of a skill, or marks of experience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.”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Century Gothic" charset="0"/>
                <a:ea typeface="Century Gothic" charset="0"/>
                <a:cs typeface="Century Gothic" charset="0"/>
              </a:rPr>
              <a:t>Educause Learning Initiative - </a:t>
            </a:r>
            <a:r>
              <a:rPr lang="en-US" sz="2000" i="1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7 Things you should know about badging for professional development</a:t>
            </a:r>
            <a:endParaRPr lang="en-US" sz="2000" i="1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_Powerpoint_Traditional">
  <a:themeElements>
    <a:clrScheme name="Custom 1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98557"/>
      </a:accent2>
      <a:accent3>
        <a:srgbClr val="305B7B"/>
      </a:accent3>
      <a:accent4>
        <a:srgbClr val="DB8E43"/>
      </a:accent4>
      <a:accent5>
        <a:srgbClr val="89CDC1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IU_Powerpoint_BigRed</Template>
  <TotalTime>124</TotalTime>
  <Words>1017</Words>
  <Application>Microsoft Macintosh PowerPoint</Application>
  <PresentationFormat>On-screen Show (4:3)</PresentationFormat>
  <Paragraphs>178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Abadi MT Condensed Light</vt:lpstr>
      <vt:lpstr>BentonSans Bold</vt:lpstr>
      <vt:lpstr>BentonSans Book</vt:lpstr>
      <vt:lpstr>BentonSans Medium</vt:lpstr>
      <vt:lpstr>BentonSans Regular</vt:lpstr>
      <vt:lpstr>Calibri</vt:lpstr>
      <vt:lpstr>Century Gothic</vt:lpstr>
      <vt:lpstr>Georgia</vt:lpstr>
      <vt:lpstr>Arial</vt:lpstr>
      <vt:lpstr>IU_Powerpoint_Traditional</vt:lpstr>
      <vt:lpstr>PowerPoint Presentation</vt:lpstr>
      <vt:lpstr>Faculty Perceptions of Digital Badges</vt:lpstr>
      <vt:lpstr>Faculty Perceptions of Digital Badges</vt:lpstr>
      <vt:lpstr>Faculty Perceptions of Digital Badges</vt:lpstr>
      <vt:lpstr>Faculty Perceptions of Digital Badges</vt:lpstr>
      <vt:lpstr>Faculty Perceptions of Digital Badges</vt:lpstr>
      <vt:lpstr>Faculty Perceptions of Digital Badges</vt:lpstr>
      <vt:lpstr>Faculty Perceptions of Digital Badges</vt:lpstr>
      <vt:lpstr>Digital Badges</vt:lpstr>
      <vt:lpstr>Badges @ IU pilots</vt:lpstr>
      <vt:lpstr>Badges @ IU pilots</vt:lpstr>
      <vt:lpstr>Badges @ IU pilots</vt:lpstr>
      <vt:lpstr>More about the Learning Technologies badges</vt:lpstr>
      <vt:lpstr>More about the Learning Technologies badges</vt:lpstr>
      <vt:lpstr>BadgeSafe in Canvas</vt:lpstr>
      <vt:lpstr>BadgeSafe in Canvas</vt:lpstr>
      <vt:lpstr>BadgeSafe in Canvas</vt:lpstr>
      <vt:lpstr>BadgeSafe in Canvas</vt:lpstr>
      <vt:lpstr>BadgeSafe in Canvas</vt:lpstr>
      <vt:lpstr>BadgeSafe in Canvas</vt:lpstr>
      <vt:lpstr>BadgeSafe in Canvas</vt:lpstr>
      <vt:lpstr>Contact Us!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25</cp:revision>
  <dcterms:created xsi:type="dcterms:W3CDTF">2015-10-27T19:13:59Z</dcterms:created>
  <dcterms:modified xsi:type="dcterms:W3CDTF">2015-10-28T02:35:47Z</dcterms:modified>
</cp:coreProperties>
</file>