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 id="2147484861" r:id="rId2"/>
    <p:sldMasterId id="2147484870" r:id="rId3"/>
    <p:sldMasterId id="2147484883" r:id="rId4"/>
    <p:sldMasterId id="2147484895" r:id="rId5"/>
    <p:sldMasterId id="2147484907" r:id="rId6"/>
  </p:sldMasterIdLst>
  <p:notesMasterIdLst>
    <p:notesMasterId r:id="rId39"/>
  </p:notesMasterIdLst>
  <p:sldIdLst>
    <p:sldId id="257" r:id="rId7"/>
    <p:sldId id="302" r:id="rId8"/>
    <p:sldId id="299" r:id="rId9"/>
    <p:sldId id="298" r:id="rId10"/>
    <p:sldId id="301" r:id="rId11"/>
    <p:sldId id="260" r:id="rId12"/>
    <p:sldId id="261" r:id="rId13"/>
    <p:sldId id="262" r:id="rId14"/>
    <p:sldId id="263" r:id="rId15"/>
    <p:sldId id="264" r:id="rId16"/>
    <p:sldId id="268" r:id="rId17"/>
    <p:sldId id="272" r:id="rId18"/>
    <p:sldId id="273" r:id="rId19"/>
    <p:sldId id="270" r:id="rId20"/>
    <p:sldId id="275" r:id="rId21"/>
    <p:sldId id="281" r:id="rId22"/>
    <p:sldId id="280" r:id="rId23"/>
    <p:sldId id="279" r:id="rId24"/>
    <p:sldId id="304" r:id="rId25"/>
    <p:sldId id="274" r:id="rId26"/>
    <p:sldId id="292" r:id="rId27"/>
    <p:sldId id="293" r:id="rId28"/>
    <p:sldId id="286" r:id="rId29"/>
    <p:sldId id="288" r:id="rId30"/>
    <p:sldId id="289" r:id="rId31"/>
    <p:sldId id="290" r:id="rId32"/>
    <p:sldId id="282" r:id="rId33"/>
    <p:sldId id="283" r:id="rId34"/>
    <p:sldId id="278" r:id="rId35"/>
    <p:sldId id="266" r:id="rId36"/>
    <p:sldId id="296" r:id="rId37"/>
    <p:sldId id="27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57"/>
          </p14:sldIdLst>
        </p14:section>
        <p14:section name="Content" id="{6D2F19DD-4CA8-6F4E-9292-A7C41B87577C}">
          <p14:sldIdLst>
            <p14:sldId id="302"/>
            <p14:sldId id="299"/>
            <p14:sldId id="298"/>
            <p14:sldId id="301"/>
            <p14:sldId id="260"/>
            <p14:sldId id="261"/>
            <p14:sldId id="262"/>
            <p14:sldId id="263"/>
            <p14:sldId id="264"/>
            <p14:sldId id="268"/>
            <p14:sldId id="272"/>
            <p14:sldId id="273"/>
            <p14:sldId id="270"/>
            <p14:sldId id="275"/>
            <p14:sldId id="281"/>
            <p14:sldId id="280"/>
            <p14:sldId id="279"/>
            <p14:sldId id="304"/>
            <p14:sldId id="274"/>
            <p14:sldId id="292"/>
            <p14:sldId id="293"/>
            <p14:sldId id="286"/>
            <p14:sldId id="288"/>
            <p14:sldId id="289"/>
            <p14:sldId id="290"/>
            <p14:sldId id="282"/>
            <p14:sldId id="283"/>
            <p14:sldId id="278"/>
            <p14:sldId id="266"/>
            <p14:sldId id="296"/>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5315" autoAdjust="0"/>
  </p:normalViewPr>
  <p:slideViewPr>
    <p:cSldViewPr>
      <p:cViewPr varScale="1">
        <p:scale>
          <a:sx n="64" d="100"/>
          <a:sy n="64" d="100"/>
        </p:scale>
        <p:origin x="69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10/29/2015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dirty="0"/>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analytical interactions:</a:t>
            </a:r>
          </a:p>
          <a:p>
            <a:pPr lvl="1"/>
            <a:r>
              <a:rPr lang="en-US" sz="1200" b="0" i="0" u="none" strike="noStrike" kern="1200" baseline="0" dirty="0" smtClean="0">
                <a:solidFill>
                  <a:schemeClr val="tx1"/>
                </a:solidFill>
                <a:latin typeface="+mn-lt"/>
                <a:ea typeface="+mn-ea"/>
                <a:cs typeface="+mn-cs"/>
              </a:rPr>
              <a:t>Drill downs/ accessing details</a:t>
            </a:r>
          </a:p>
          <a:p>
            <a:pPr lvl="1"/>
            <a:r>
              <a:rPr lang="en-US" sz="1200" b="0" i="0" u="none" strike="noStrike" kern="1200" baseline="0" dirty="0" smtClean="0">
                <a:solidFill>
                  <a:schemeClr val="tx1"/>
                </a:solidFill>
                <a:latin typeface="+mn-lt"/>
                <a:ea typeface="+mn-ea"/>
                <a:cs typeface="+mn-cs"/>
              </a:rPr>
              <a:t>Comparing </a:t>
            </a:r>
          </a:p>
          <a:p>
            <a:pPr lvl="1"/>
            <a:r>
              <a:rPr lang="en-US" sz="1200" b="0" i="0" u="none" strike="noStrike" kern="1200" baseline="0" dirty="0" smtClean="0">
                <a:solidFill>
                  <a:schemeClr val="tx1"/>
                </a:solidFill>
                <a:latin typeface="+mn-lt"/>
                <a:ea typeface="+mn-ea"/>
                <a:cs typeface="+mn-cs"/>
              </a:rPr>
              <a:t>Sorting </a:t>
            </a:r>
          </a:p>
          <a:p>
            <a:pPr lvl="1"/>
            <a:r>
              <a:rPr lang="en-US" sz="1200" b="0" i="0" u="none" strike="noStrike" kern="1200" baseline="0" dirty="0" smtClean="0">
                <a:solidFill>
                  <a:schemeClr val="tx1"/>
                </a:solidFill>
                <a:latin typeface="+mn-lt"/>
                <a:ea typeface="+mn-ea"/>
                <a:cs typeface="+mn-cs"/>
              </a:rPr>
              <a:t>Adding variables </a:t>
            </a:r>
          </a:p>
          <a:p>
            <a:pPr lvl="1"/>
            <a:r>
              <a:rPr lang="en-US" sz="1200" b="0" i="0" u="none" strike="noStrike" kern="1200" baseline="0" dirty="0" smtClean="0">
                <a:solidFill>
                  <a:schemeClr val="tx1"/>
                </a:solidFill>
                <a:latin typeface="+mn-lt"/>
                <a:ea typeface="+mn-ea"/>
                <a:cs typeface="+mn-cs"/>
              </a:rPr>
              <a:t>Highlighting </a:t>
            </a:r>
          </a:p>
          <a:p>
            <a:pPr lvl="1"/>
            <a:r>
              <a:rPr lang="en-US" sz="1200" b="0" i="0" u="none" strike="noStrike" kern="1200" baseline="0" dirty="0" smtClean="0">
                <a:solidFill>
                  <a:schemeClr val="tx1"/>
                </a:solidFill>
                <a:latin typeface="+mn-lt"/>
                <a:ea typeface="+mn-ea"/>
                <a:cs typeface="+mn-cs"/>
              </a:rPr>
              <a:t>Aggregating </a:t>
            </a:r>
          </a:p>
          <a:p>
            <a:pPr lvl="1"/>
            <a:r>
              <a:rPr lang="en-US" sz="1200" b="0" i="0" u="none" strike="noStrike" kern="1200" baseline="0" dirty="0" smtClean="0">
                <a:solidFill>
                  <a:schemeClr val="tx1"/>
                </a:solidFill>
                <a:latin typeface="+mn-lt"/>
                <a:ea typeface="+mn-ea"/>
                <a:cs typeface="+mn-cs"/>
              </a:rPr>
              <a:t>Re-expressing </a:t>
            </a:r>
          </a:p>
          <a:p>
            <a:pPr lvl="1"/>
            <a:r>
              <a:rPr lang="en-US" sz="1200" b="0" i="0" u="none" strike="noStrike" kern="1200" baseline="0" dirty="0" smtClean="0">
                <a:solidFill>
                  <a:schemeClr val="tx1"/>
                </a:solidFill>
                <a:latin typeface="+mn-lt"/>
                <a:ea typeface="+mn-ea"/>
                <a:cs typeface="+mn-cs"/>
              </a:rPr>
              <a:t>Re-visualizing </a:t>
            </a:r>
          </a:p>
          <a:p>
            <a:pPr lvl="1"/>
            <a:r>
              <a:rPr lang="en-US" sz="1200" b="0" i="0" u="none" strike="noStrike" kern="1200" baseline="0" dirty="0" smtClean="0">
                <a:solidFill>
                  <a:schemeClr val="tx1"/>
                </a:solidFill>
                <a:latin typeface="+mn-lt"/>
                <a:ea typeface="+mn-ea"/>
                <a:cs typeface="+mn-cs"/>
              </a:rPr>
              <a:t>Zooming </a:t>
            </a:r>
          </a:p>
          <a:p>
            <a:pPr lvl="1"/>
            <a:r>
              <a:rPr lang="en-US" sz="1200" b="0" i="0" u="none" strike="noStrike" kern="1200" baseline="0" dirty="0" smtClean="0">
                <a:solidFill>
                  <a:schemeClr val="tx1"/>
                </a:solidFill>
                <a:latin typeface="+mn-lt"/>
                <a:ea typeface="+mn-ea"/>
                <a:cs typeface="+mn-cs"/>
              </a:rPr>
              <a:t>Re-scaling </a:t>
            </a:r>
          </a:p>
          <a:p>
            <a:pPr lvl="1"/>
            <a:r>
              <a:rPr lang="en-US" sz="1200" b="0" i="0" u="none" strike="noStrike" kern="1200" baseline="0" dirty="0" smtClean="0">
                <a:solidFill>
                  <a:schemeClr val="tx1"/>
                </a:solidFill>
                <a:latin typeface="+mn-lt"/>
                <a:ea typeface="+mn-ea"/>
                <a:cs typeface="+mn-cs"/>
              </a:rPr>
              <a:t>Annotating </a:t>
            </a:r>
          </a:p>
        </p:txBody>
      </p:sp>
      <p:sp>
        <p:nvSpPr>
          <p:cNvPr id="4" name="Slide Number Placeholder 3"/>
          <p:cNvSpPr>
            <a:spLocks noGrp="1"/>
          </p:cNvSpPr>
          <p:nvPr>
            <p:ph type="sldNum" sz="quarter" idx="10"/>
          </p:nvPr>
        </p:nvSpPr>
        <p:spPr/>
        <p:txBody>
          <a:bodyPr/>
          <a:lstStyle/>
          <a:p>
            <a:fld id="{F7087D51-52A1-EF40-B672-9B4EC8500781}" type="slidenum">
              <a:rPr lang="en-US" smtClean="0"/>
              <a:t>12</a:t>
            </a:fld>
            <a:endParaRPr lang="en-US" dirty="0"/>
          </a:p>
        </p:txBody>
      </p:sp>
    </p:spTree>
    <p:extLst>
      <p:ext uri="{BB962C8B-B14F-4D97-AF65-F5344CB8AC3E}">
        <p14:creationId xmlns:p14="http://schemas.microsoft.com/office/powerpoint/2010/main" val="340013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52579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79943FC1-7A19-4606-BD3B-0049175BA4F1}" type="slidenum">
              <a:rPr lang="en-US" altLang="en-US" smtClean="0">
                <a:latin typeface="Calibri" pitchFamily="34" charset="0"/>
              </a:rPr>
              <a:pPr eaLnBrk="1" hangingPunct="1"/>
              <a:t>25</a:t>
            </a:fld>
            <a:endParaRPr lang="en-US" altLang="en-US" smtClean="0">
              <a:latin typeface="Calibri" pitchFamily="34" charset="0"/>
            </a:endParaRPr>
          </a:p>
        </p:txBody>
      </p:sp>
      <p:sp>
        <p:nvSpPr>
          <p:cNvPr id="14848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148485"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fld id="{E79B4391-93AF-4B34-93DF-633F01E4DF9F}" type="slidenum">
              <a:rPr lang="en-US" altLang="en-US" sz="1100">
                <a:latin typeface="Calibri" pitchFamily="34" charset="0"/>
              </a:rPr>
              <a:pPr algn="r" eaLnBrk="1" hangingPunct="1"/>
              <a:t>25</a:t>
            </a:fld>
            <a:endParaRPr lang="en-US" altLang="en-US" sz="1100">
              <a:latin typeface="Calibri" pitchFamily="34" charset="0"/>
            </a:endParaRPr>
          </a:p>
        </p:txBody>
      </p:sp>
    </p:spTree>
    <p:extLst>
      <p:ext uri="{BB962C8B-B14F-4D97-AF65-F5344CB8AC3E}">
        <p14:creationId xmlns:p14="http://schemas.microsoft.com/office/powerpoint/2010/main" val="358279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BC6EFC82-88EB-4A43-9EC4-8BBAAADDBE27}" type="slidenum">
              <a:rPr lang="en-US" altLang="en-US" smtClean="0">
                <a:latin typeface="Calibri" pitchFamily="34" charset="0"/>
              </a:rPr>
              <a:pPr eaLnBrk="1" hangingPunct="1"/>
              <a:t>26</a:t>
            </a:fld>
            <a:endParaRPr lang="en-US" altLang="en-US" smtClean="0">
              <a:latin typeface="Calibri" pitchFamily="34" charset="0"/>
            </a:endParaRPr>
          </a:p>
        </p:txBody>
      </p:sp>
      <p:sp>
        <p:nvSpPr>
          <p:cNvPr id="14950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149509"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fld id="{32B30DB5-FAFE-47AC-A368-188112A4C26F}" type="slidenum">
              <a:rPr lang="en-US" altLang="en-US" sz="1100">
                <a:latin typeface="Calibri" pitchFamily="34" charset="0"/>
              </a:rPr>
              <a:pPr algn="r" eaLnBrk="1" hangingPunct="1"/>
              <a:t>26</a:t>
            </a:fld>
            <a:endParaRPr lang="en-US" altLang="en-US" sz="1100">
              <a:latin typeface="Calibri" pitchFamily="34" charset="0"/>
            </a:endParaRPr>
          </a:p>
        </p:txBody>
      </p:sp>
    </p:spTree>
    <p:extLst>
      <p:ext uri="{BB962C8B-B14F-4D97-AF65-F5344CB8AC3E}">
        <p14:creationId xmlns:p14="http://schemas.microsoft.com/office/powerpoint/2010/main" val="166784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DA5F9384-FB36-4589-8DA7-D34CA19E148C}" type="slidenum">
              <a:rPr lang="en-US" altLang="en-US" smtClean="0">
                <a:latin typeface="Calibri" pitchFamily="34" charset="0"/>
              </a:rPr>
              <a:pPr eaLnBrk="1" hangingPunct="1"/>
              <a:t>31</a:t>
            </a:fld>
            <a:endParaRPr lang="en-US" altLang="en-US" smtClean="0">
              <a:latin typeface="Calibri" pitchFamily="34" charset="0"/>
            </a:endParaRPr>
          </a:p>
        </p:txBody>
      </p:sp>
      <p:sp>
        <p:nvSpPr>
          <p:cNvPr id="187395"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fld id="{DC7297F3-15CC-4D79-AB04-40DACBFE8D41}" type="slidenum">
              <a:rPr lang="en-US" altLang="en-US" sz="1100">
                <a:latin typeface="Calibri" pitchFamily="34" charset="0"/>
              </a:rPr>
              <a:pPr algn="r" eaLnBrk="1" hangingPunct="1"/>
              <a:t>31</a:t>
            </a:fld>
            <a:endParaRPr lang="en-US" altLang="en-US" sz="1100">
              <a:latin typeface="Calibri" pitchFamily="34" charset="0"/>
            </a:endParaRPr>
          </a:p>
        </p:txBody>
      </p:sp>
      <p:sp>
        <p:nvSpPr>
          <p:cNvPr id="18739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7" name="Rectangle 3"/>
          <p:cNvSpPr>
            <a:spLocks noGrp="1" noChangeArrowheads="1"/>
          </p:cNvSpPr>
          <p:nvPr>
            <p:ph type="body" idx="1"/>
          </p:nvPr>
        </p:nvSpPr>
        <p:spPr>
          <a:xfrm>
            <a:off x="915294" y="4342191"/>
            <a:ext cx="5027414" cy="4115405"/>
          </a:xfrm>
          <a:noFill/>
        </p:spPr>
        <p:txBody>
          <a:bodyPr/>
          <a:lstStyle/>
          <a:p>
            <a:pPr eaLnBrk="1" hangingPunct="1">
              <a:spcBef>
                <a:spcPct val="0"/>
              </a:spcBef>
            </a:pPr>
            <a:endParaRPr lang="en-US" altLang="en-US" smtClean="0"/>
          </a:p>
        </p:txBody>
      </p:sp>
    </p:spTree>
    <p:extLst>
      <p:ext uri="{BB962C8B-B14F-4D97-AF65-F5344CB8AC3E}">
        <p14:creationId xmlns:p14="http://schemas.microsoft.com/office/powerpoint/2010/main" val="82690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5186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3835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18</a:t>
            </a:fld>
            <a:endParaRPr lang="en-US" dirty="0"/>
          </a:p>
        </p:txBody>
      </p:sp>
    </p:spTree>
    <p:extLst>
      <p:ext uri="{BB962C8B-B14F-4D97-AF65-F5344CB8AC3E}">
        <p14:creationId xmlns:p14="http://schemas.microsoft.com/office/powerpoint/2010/main" val="212478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fld id="{41E3DD55-4D2B-8643-9133-8059A672AA0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62075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509DF567-5FCF-4861-B1D8-A9121156CB53}"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78904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249C044C-6B8C-4445-9234-2B9C445439D3}" type="slidenum">
              <a:rPr lang="en-US" altLang="en-US" smtClean="0">
                <a:latin typeface="Calibri" pitchFamily="34" charset="0"/>
              </a:rPr>
              <a:pPr eaLnBrk="1" hangingPunct="1"/>
              <a:t>21</a:t>
            </a:fld>
            <a:endParaRPr lang="en-US" altLang="en-US" smtClean="0">
              <a:latin typeface="Calibri" pitchFamily="34" charset="0"/>
            </a:endParaRPr>
          </a:p>
        </p:txBody>
      </p:sp>
      <p:sp>
        <p:nvSpPr>
          <p:cNvPr id="15565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155653"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fld id="{FBE33BBF-7A8C-48BB-A420-C87A17D8F2AD}" type="slidenum">
              <a:rPr lang="en-US" altLang="en-US" sz="1100">
                <a:latin typeface="Calibri" pitchFamily="34" charset="0"/>
              </a:rPr>
              <a:pPr algn="r" eaLnBrk="1" hangingPunct="1"/>
              <a:t>21</a:t>
            </a:fld>
            <a:endParaRPr lang="en-US" altLang="en-US" sz="1100">
              <a:latin typeface="Calibri" pitchFamily="34" charset="0"/>
            </a:endParaRPr>
          </a:p>
        </p:txBody>
      </p:sp>
    </p:spTree>
    <p:extLst>
      <p:ext uri="{BB962C8B-B14F-4D97-AF65-F5344CB8AC3E}">
        <p14:creationId xmlns:p14="http://schemas.microsoft.com/office/powerpoint/2010/main" val="1160984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A1C7A0D8-F955-4A67-A3A4-57FAE57CB76C}" type="slidenum">
              <a:rPr lang="en-US" altLang="en-US" smtClean="0">
                <a:latin typeface="Calibri" pitchFamily="34" charset="0"/>
              </a:rPr>
              <a:pPr eaLnBrk="1" hangingPunct="1"/>
              <a:t>22</a:t>
            </a:fld>
            <a:endParaRPr lang="en-US" altLang="en-US" smtClean="0">
              <a:latin typeface="Calibri" pitchFamily="34" charset="0"/>
            </a:endParaRPr>
          </a:p>
        </p:txBody>
      </p:sp>
      <p:sp>
        <p:nvSpPr>
          <p:cNvPr id="15667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156677"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fld id="{692E4C53-F7B4-4E06-A9E2-B6CE9207503C}" type="slidenum">
              <a:rPr lang="en-US" altLang="en-US" sz="1100">
                <a:latin typeface="Calibri" pitchFamily="34" charset="0"/>
              </a:rPr>
              <a:pPr algn="r" eaLnBrk="1" hangingPunct="1"/>
              <a:t>22</a:t>
            </a:fld>
            <a:endParaRPr lang="en-US" altLang="en-US" sz="1100">
              <a:latin typeface="Calibri" pitchFamily="34" charset="0"/>
            </a:endParaRPr>
          </a:p>
        </p:txBody>
      </p:sp>
    </p:spTree>
    <p:extLst>
      <p:ext uri="{BB962C8B-B14F-4D97-AF65-F5344CB8AC3E}">
        <p14:creationId xmlns:p14="http://schemas.microsoft.com/office/powerpoint/2010/main" val="277911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1E784923-B40B-41B9-BA19-E61773E83CB0}" type="slidenum">
              <a:rPr lang="en-US" altLang="en-US" smtClean="0">
                <a:latin typeface="Calibri" pitchFamily="34" charset="0"/>
              </a:rPr>
              <a:pPr eaLnBrk="1" hangingPunct="1"/>
              <a:t>23</a:t>
            </a:fld>
            <a:endParaRPr lang="en-US" altLang="en-US" smtClean="0">
              <a:latin typeface="Calibri" pitchFamily="34" charset="0"/>
            </a:endParaRPr>
          </a:p>
        </p:txBody>
      </p:sp>
      <p:sp>
        <p:nvSpPr>
          <p:cNvPr id="146435"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fld id="{3032BA48-A6BF-48B2-9CBF-9AC198E1EFFF}" type="slidenum">
              <a:rPr lang="en-US" altLang="en-US" sz="1100">
                <a:latin typeface="Calibri" pitchFamily="34" charset="0"/>
              </a:rPr>
              <a:pPr algn="r" eaLnBrk="1" hangingPunct="1"/>
              <a:t>23</a:t>
            </a:fld>
            <a:endParaRPr lang="en-US" altLang="en-US" sz="1100">
              <a:latin typeface="Calibri" pitchFamily="34" charset="0"/>
            </a:endParaRPr>
          </a:p>
        </p:txBody>
      </p:sp>
      <p:sp>
        <p:nvSpPr>
          <p:cNvPr id="1464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7" name="Rectangle 3"/>
          <p:cNvSpPr>
            <a:spLocks noGrp="1" noChangeArrowheads="1"/>
          </p:cNvSpPr>
          <p:nvPr>
            <p:ph type="body" idx="1"/>
          </p:nvPr>
        </p:nvSpPr>
        <p:spPr>
          <a:noFill/>
        </p:spPr>
        <p:txBody>
          <a:bodyPr/>
          <a:lstStyle/>
          <a:p>
            <a:pPr eaLnBrk="1" hangingPunct="1">
              <a:spcBef>
                <a:spcPct val="0"/>
              </a:spcBef>
            </a:pPr>
            <a:endParaRPr lang="en-US" altLang="en-US" smtClean="0"/>
          </a:p>
        </p:txBody>
      </p:sp>
    </p:spTree>
    <p:extLst>
      <p:ext uri="{BB962C8B-B14F-4D97-AF65-F5344CB8AC3E}">
        <p14:creationId xmlns:p14="http://schemas.microsoft.com/office/powerpoint/2010/main" val="17637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6934200" cy="1430694"/>
          </a:xfrm>
          <a:prstGeom prst="rect">
            <a:avLst/>
          </a:prstGeom>
        </p:spPr>
        <p:txBody>
          <a:bodyPr/>
          <a:lstStyle>
            <a:lvl1pPr algn="l">
              <a:defRPr>
                <a:solidFill>
                  <a:schemeClr val="tx1">
                    <a:lumMod val="50000"/>
                    <a:lumOff val="50000"/>
                  </a:schemeClr>
                </a:solidFill>
                <a:latin typeface="Arial" panose="020B0604020202020204" pitchFamily="34" charset="0"/>
                <a:cs typeface="Arial" panose="020B0604020202020204" pitchFamily="34" charset="0"/>
              </a:defRPr>
            </a:lvl1pPr>
          </a:lstStyle>
          <a:p>
            <a:r>
              <a:rPr lang="en-US" sz="4000" dirty="0" smtClean="0"/>
              <a:t>Section Header</a:t>
            </a:r>
            <a:endParaRPr lang="en-US" sz="4000" dirty="0"/>
          </a:p>
        </p:txBody>
      </p:sp>
      <p:sp>
        <p:nvSpPr>
          <p:cNvPr id="4" name="Text Placeholder 2"/>
          <p:cNvSpPr>
            <a:spLocks noGrp="1"/>
          </p:cNvSpPr>
          <p:nvPr>
            <p:ph type="body" sz="quarter" idx="10"/>
          </p:nvPr>
        </p:nvSpPr>
        <p:spPr>
          <a:xfrm>
            <a:off x="685800" y="1905000"/>
            <a:ext cx="7848600" cy="3886200"/>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dirty="0" smtClean="0">
                <a:latin typeface="Arial" panose="020B0604020202020204" pitchFamily="34" charset="0"/>
                <a:cs typeface="Arial" panose="020B0604020202020204" pitchFamily="34" charset="0"/>
              </a:rPr>
              <a:t>Level 4</a:t>
            </a:r>
          </a:p>
          <a:p>
            <a:pPr lvl="2"/>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5470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6214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2"/>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295400" y="2286000"/>
            <a:ext cx="64008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smtClean="0"/>
              <a:t>Click to edit Master subtitle style</a:t>
            </a:r>
            <a:endParaRPr lang="en-US" dirty="0"/>
          </a:p>
        </p:txBody>
      </p:sp>
      <p:sp>
        <p:nvSpPr>
          <p:cNvPr id="6" name="Slide Number Placeholder 5"/>
          <p:cNvSpPr>
            <a:spLocks noGrp="1"/>
          </p:cNvSpPr>
          <p:nvPr>
            <p:ph type="sldNum" sz="quarter" idx="12"/>
          </p:nvPr>
        </p:nvSpPr>
        <p:spPr/>
        <p:txBody>
          <a:bodyPr/>
          <a:lstStyle/>
          <a:p>
            <a:fld id="{08625CA8-4FE3-419E-9D0F-CFE5921E3A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89826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Slide Number Placeholder 5"/>
          <p:cNvSpPr>
            <a:spLocks noGrp="1"/>
          </p:cNvSpPr>
          <p:nvPr>
            <p:ph type="sldNum" sz="quarter" idx="12"/>
          </p:nvPr>
        </p:nvSpPr>
        <p:spPr/>
        <p:txBody>
          <a:bodyPr/>
          <a:lstStyle/>
          <a:p>
            <a:fld id="{08625CA8-4FE3-419E-9D0F-CFE5921E3A28}"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6"/>
          <p:cNvSpPr>
            <a:spLocks noGrp="1"/>
          </p:cNvSpPr>
          <p:nvPr>
            <p:ph type="dt" sz="half" idx="10"/>
          </p:nvPr>
        </p:nvSpPr>
        <p:spPr>
          <a:xfrm>
            <a:off x="838200" y="6349545"/>
            <a:ext cx="2133600" cy="365125"/>
          </a:xfrm>
          <a:prstGeom prst="rect">
            <a:avLst/>
          </a:prstGeom>
        </p:spPr>
        <p:txBody>
          <a:bodyPr/>
          <a:lstStyle>
            <a:lvl1pPr>
              <a:defRPr sz="900"/>
            </a:lvl1pPr>
          </a:lstStyle>
          <a:p>
            <a:fld id="{A7E481C7-F6A7-413C-A483-104C3AC67266}" type="datetimeFigureOut">
              <a:rPr lang="en-US" smtClean="0">
                <a:solidFill>
                  <a:prstClr val="black"/>
                </a:solidFill>
              </a:rPr>
              <a:pPr/>
              <a:t>10/29/2015</a:t>
            </a:fld>
            <a:endParaRPr lang="en-US" dirty="0">
              <a:solidFill>
                <a:prstClr val="black"/>
              </a:solidFill>
            </a:endParaRPr>
          </a:p>
        </p:txBody>
      </p:sp>
    </p:spTree>
    <p:extLst>
      <p:ext uri="{BB962C8B-B14F-4D97-AF65-F5344CB8AC3E}">
        <p14:creationId xmlns:p14="http://schemas.microsoft.com/office/powerpoint/2010/main" val="3931401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ltLang="zh-CN" smtClean="0"/>
              <a:t>Click to edit Master text styles</a:t>
            </a:r>
          </a:p>
        </p:txBody>
      </p:sp>
      <p:sp>
        <p:nvSpPr>
          <p:cNvPr id="6" name="Slide Number Placeholder 5"/>
          <p:cNvSpPr>
            <a:spLocks noGrp="1"/>
          </p:cNvSpPr>
          <p:nvPr>
            <p:ph type="sldNum" sz="quarter" idx="12"/>
          </p:nvPr>
        </p:nvSpPr>
        <p:spPr/>
        <p:txBody>
          <a:bodyPr/>
          <a:lstStyle/>
          <a:p>
            <a:fld id="{08625CA8-4FE3-419E-9D0F-CFE5921E3A28}"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6"/>
          <p:cNvSpPr>
            <a:spLocks noGrp="1"/>
          </p:cNvSpPr>
          <p:nvPr>
            <p:ph type="dt" sz="half" idx="10"/>
          </p:nvPr>
        </p:nvSpPr>
        <p:spPr>
          <a:xfrm>
            <a:off x="838200" y="6349545"/>
            <a:ext cx="2133600" cy="365125"/>
          </a:xfrm>
          <a:prstGeom prst="rect">
            <a:avLst/>
          </a:prstGeom>
        </p:spPr>
        <p:txBody>
          <a:bodyPr/>
          <a:lstStyle>
            <a:lvl1pPr>
              <a:defRPr sz="900"/>
            </a:lvl1pPr>
          </a:lstStyle>
          <a:p>
            <a:fld id="{A7E481C7-F6A7-413C-A483-104C3AC67266}" type="datetimeFigureOut">
              <a:rPr lang="en-US" smtClean="0">
                <a:solidFill>
                  <a:prstClr val="black"/>
                </a:solidFill>
              </a:rPr>
              <a:pPr/>
              <a:t>10/29/2015</a:t>
            </a:fld>
            <a:endParaRPr lang="en-US" dirty="0">
              <a:solidFill>
                <a:prstClr val="black"/>
              </a:solidFill>
            </a:endParaRPr>
          </a:p>
        </p:txBody>
      </p:sp>
    </p:spTree>
    <p:extLst>
      <p:ext uri="{BB962C8B-B14F-4D97-AF65-F5344CB8AC3E}">
        <p14:creationId xmlns:p14="http://schemas.microsoft.com/office/powerpoint/2010/main" val="1029048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9" name="Slide Number Placeholder 8"/>
          <p:cNvSpPr>
            <a:spLocks noGrp="1"/>
          </p:cNvSpPr>
          <p:nvPr>
            <p:ph type="sldNum" sz="quarter" idx="12"/>
          </p:nvPr>
        </p:nvSpPr>
        <p:spPr/>
        <p:txBody>
          <a:bodyPr/>
          <a:lstStyle/>
          <a:p>
            <a:fld id="{08625CA8-4FE3-419E-9D0F-CFE5921E3A28}"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6"/>
          <p:cNvSpPr>
            <a:spLocks noGrp="1"/>
          </p:cNvSpPr>
          <p:nvPr>
            <p:ph type="dt" sz="half" idx="10"/>
          </p:nvPr>
        </p:nvSpPr>
        <p:spPr>
          <a:xfrm>
            <a:off x="838200" y="6349545"/>
            <a:ext cx="2133600" cy="365125"/>
          </a:xfrm>
          <a:prstGeom prst="rect">
            <a:avLst/>
          </a:prstGeom>
        </p:spPr>
        <p:txBody>
          <a:bodyPr/>
          <a:lstStyle>
            <a:lvl1pPr>
              <a:defRPr sz="900"/>
            </a:lvl1pPr>
          </a:lstStyle>
          <a:p>
            <a:fld id="{A7E481C7-F6A7-413C-A483-104C3AC67266}" type="datetimeFigureOut">
              <a:rPr lang="en-US" smtClean="0">
                <a:solidFill>
                  <a:prstClr val="black"/>
                </a:solidFill>
              </a:rPr>
              <a:pPr/>
              <a:t>10/29/2015</a:t>
            </a:fld>
            <a:endParaRPr lang="en-US" dirty="0">
              <a:solidFill>
                <a:prstClr val="black"/>
              </a:solidFill>
            </a:endParaRPr>
          </a:p>
        </p:txBody>
      </p:sp>
    </p:spTree>
    <p:extLst>
      <p:ext uri="{BB962C8B-B14F-4D97-AF65-F5344CB8AC3E}">
        <p14:creationId xmlns:p14="http://schemas.microsoft.com/office/powerpoint/2010/main" val="186877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a:xfrm>
            <a:off x="838200" y="6349545"/>
            <a:ext cx="2133600" cy="365125"/>
          </a:xfrm>
          <a:prstGeom prst="rect">
            <a:avLst/>
          </a:prstGeom>
        </p:spPr>
        <p:txBody>
          <a:bodyPr/>
          <a:lstStyle/>
          <a:p>
            <a:fld id="{A7E481C7-F6A7-413C-A483-104C3AC67266}" type="datetimeFigureOut">
              <a:rPr lang="en-US" smtClean="0">
                <a:solidFill>
                  <a:prstClr val="black"/>
                </a:solidFill>
              </a:rPr>
              <a:pPr/>
              <a:t>10/29/2015</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08625CA8-4FE3-419E-9D0F-CFE5921E3A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6296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625CA8-4FE3-419E-9D0F-CFE5921E3A28}"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6"/>
          <p:cNvSpPr>
            <a:spLocks noGrp="1"/>
          </p:cNvSpPr>
          <p:nvPr>
            <p:ph type="dt" sz="half" idx="10"/>
          </p:nvPr>
        </p:nvSpPr>
        <p:spPr>
          <a:xfrm>
            <a:off x="838200" y="6349545"/>
            <a:ext cx="2133600" cy="365125"/>
          </a:xfrm>
          <a:prstGeom prst="rect">
            <a:avLst/>
          </a:prstGeom>
        </p:spPr>
        <p:txBody>
          <a:bodyPr/>
          <a:lstStyle>
            <a:lvl1pPr>
              <a:defRPr sz="900"/>
            </a:lvl1pPr>
          </a:lstStyle>
          <a:p>
            <a:fld id="{A7E481C7-F6A7-413C-A483-104C3AC67266}" type="datetimeFigureOut">
              <a:rPr lang="en-US" smtClean="0">
                <a:solidFill>
                  <a:prstClr val="black"/>
                </a:solidFill>
              </a:rPr>
              <a:pPr/>
              <a:t>10/29/2015</a:t>
            </a:fld>
            <a:endParaRPr lang="en-US" dirty="0">
              <a:solidFill>
                <a:prstClr val="black"/>
              </a:solidFill>
            </a:endParaRPr>
          </a:p>
        </p:txBody>
      </p:sp>
    </p:spTree>
    <p:extLst>
      <p:ext uri="{BB962C8B-B14F-4D97-AF65-F5344CB8AC3E}">
        <p14:creationId xmlns:p14="http://schemas.microsoft.com/office/powerpoint/2010/main" val="686867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CN" smtClean="0"/>
              <a:t>Click to edit Master text styles</a:t>
            </a:r>
          </a:p>
        </p:txBody>
      </p:sp>
      <p:sp>
        <p:nvSpPr>
          <p:cNvPr id="7" name="Slide Number Placeholder 6"/>
          <p:cNvSpPr>
            <a:spLocks noGrp="1"/>
          </p:cNvSpPr>
          <p:nvPr>
            <p:ph type="sldNum" sz="quarter" idx="12"/>
          </p:nvPr>
        </p:nvSpPr>
        <p:spPr/>
        <p:txBody>
          <a:bodyPr/>
          <a:lstStyle/>
          <a:p>
            <a:fld id="{08625CA8-4FE3-419E-9D0F-CFE5921E3A28}" type="slidenum">
              <a:rPr lang="en-US" smtClean="0">
                <a:solidFill>
                  <a:prstClr val="black">
                    <a:tint val="75000"/>
                  </a:prstClr>
                </a:solidFill>
              </a:rPr>
              <a:pPr/>
              <a:t>‹#›</a:t>
            </a:fld>
            <a:endParaRPr lang="en-US" dirty="0">
              <a:solidFill>
                <a:prstClr val="black">
                  <a:tint val="75000"/>
                </a:prstClr>
              </a:solidFill>
            </a:endParaRPr>
          </a:p>
        </p:txBody>
      </p:sp>
      <p:sp>
        <p:nvSpPr>
          <p:cNvPr id="9" name="Date Placeholder 6"/>
          <p:cNvSpPr>
            <a:spLocks noGrp="1"/>
          </p:cNvSpPr>
          <p:nvPr>
            <p:ph type="dt" sz="half" idx="10"/>
          </p:nvPr>
        </p:nvSpPr>
        <p:spPr>
          <a:xfrm>
            <a:off x="838200" y="6349545"/>
            <a:ext cx="2133600" cy="365125"/>
          </a:xfrm>
          <a:prstGeom prst="rect">
            <a:avLst/>
          </a:prstGeom>
        </p:spPr>
        <p:txBody>
          <a:bodyPr/>
          <a:lstStyle>
            <a:lvl1pPr>
              <a:defRPr sz="900"/>
            </a:lvl1pPr>
          </a:lstStyle>
          <a:p>
            <a:fld id="{A7E481C7-F6A7-413C-A483-104C3AC67266}" type="datetimeFigureOut">
              <a:rPr lang="en-US" smtClean="0">
                <a:solidFill>
                  <a:prstClr val="black"/>
                </a:solidFill>
              </a:rPr>
              <a:pPr/>
              <a:t>10/29/2015</a:t>
            </a:fld>
            <a:endParaRPr lang="en-US" dirty="0">
              <a:solidFill>
                <a:prstClr val="black"/>
              </a:solidFill>
            </a:endParaRPr>
          </a:p>
        </p:txBody>
      </p:sp>
    </p:spTree>
    <p:extLst>
      <p:ext uri="{BB962C8B-B14F-4D97-AF65-F5344CB8AC3E}">
        <p14:creationId xmlns:p14="http://schemas.microsoft.com/office/powerpoint/2010/main" val="50290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CN" smtClean="0"/>
              <a:t>Click to edit Master text styles</a:t>
            </a:r>
          </a:p>
        </p:txBody>
      </p:sp>
      <p:sp>
        <p:nvSpPr>
          <p:cNvPr id="7" name="Slide Number Placeholder 6"/>
          <p:cNvSpPr>
            <a:spLocks noGrp="1"/>
          </p:cNvSpPr>
          <p:nvPr>
            <p:ph type="sldNum" sz="quarter" idx="12"/>
          </p:nvPr>
        </p:nvSpPr>
        <p:spPr/>
        <p:txBody>
          <a:bodyPr/>
          <a:lstStyle/>
          <a:p>
            <a:fld id="{08625CA8-4FE3-419E-9D0F-CFE5921E3A28}"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6"/>
          <p:cNvSpPr>
            <a:spLocks noGrp="1"/>
          </p:cNvSpPr>
          <p:nvPr>
            <p:ph type="dt" sz="half" idx="10"/>
          </p:nvPr>
        </p:nvSpPr>
        <p:spPr>
          <a:xfrm>
            <a:off x="838200" y="6349545"/>
            <a:ext cx="2133600" cy="365125"/>
          </a:xfrm>
          <a:prstGeom prst="rect">
            <a:avLst/>
          </a:prstGeom>
        </p:spPr>
        <p:txBody>
          <a:bodyPr/>
          <a:lstStyle>
            <a:lvl1pPr>
              <a:defRPr sz="900"/>
            </a:lvl1pPr>
          </a:lstStyle>
          <a:p>
            <a:fld id="{A7E481C7-F6A7-413C-A483-104C3AC67266}" type="datetimeFigureOut">
              <a:rPr lang="en-US" smtClean="0">
                <a:solidFill>
                  <a:prstClr val="black"/>
                </a:solidFill>
              </a:rPr>
              <a:pPr/>
              <a:t>10/29/2015</a:t>
            </a:fld>
            <a:endParaRPr lang="en-US" dirty="0">
              <a:solidFill>
                <a:prstClr val="black"/>
              </a:solidFill>
            </a:endParaRPr>
          </a:p>
        </p:txBody>
      </p:sp>
    </p:spTree>
    <p:extLst>
      <p:ext uri="{BB962C8B-B14F-4D97-AF65-F5344CB8AC3E}">
        <p14:creationId xmlns:p14="http://schemas.microsoft.com/office/powerpoint/2010/main" val="1159926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2"/>
        </a:solidFill>
        <a:effectLst/>
      </p:bgPr>
    </p:bg>
    <p:spTree>
      <p:nvGrpSpPr>
        <p:cNvPr id="1" name=""/>
        <p:cNvGrpSpPr/>
        <p:nvPr/>
      </p:nvGrpSpPr>
      <p:grpSpPr>
        <a:xfrm>
          <a:off x="0" y="0"/>
          <a:ext cx="0" cy="0"/>
          <a:chOff x="0" y="0"/>
          <a:chExt cx="0" cy="0"/>
        </a:xfrm>
      </p:grpSpPr>
      <p:sp>
        <p:nvSpPr>
          <p:cNvPr id="12" name="Rectangle 11"/>
          <p:cNvSpPr/>
          <p:nvPr/>
        </p:nvSpPr>
        <p:spPr>
          <a:xfrm>
            <a:off x="0" y="445358"/>
            <a:ext cx="9144000" cy="6412641"/>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glow" dir="t">
              <a:rot lat="0" lon="0" rev="18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
          <p:cNvGrpSpPr/>
          <p:nvPr userDrawn="1"/>
        </p:nvGrpSpPr>
        <p:grpSpPr>
          <a:xfrm rot="5400000">
            <a:off x="3521496" y="-938628"/>
            <a:ext cx="2101009" cy="3974219"/>
            <a:chOff x="2392" y="1179805"/>
            <a:chExt cx="2101009" cy="3974219"/>
          </a:xfrm>
        </p:grpSpPr>
        <p:sp>
          <p:nvSpPr>
            <p:cNvPr id="33" name="Isosceles Triangle 32"/>
            <p:cNvSpPr/>
            <p:nvPr/>
          </p:nvSpPr>
          <p:spPr>
            <a:xfrm rot="5400000">
              <a:off x="-934213" y="2116410"/>
              <a:ext cx="3974219" cy="2101009"/>
            </a:xfrm>
            <a:prstGeom prst="triangle">
              <a:avLst>
                <a:gd name="adj" fmla="val 4880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43918" y="2493967"/>
              <a:ext cx="1220477" cy="1142101"/>
            </a:xfrm>
            <a:prstGeom prst="rect">
              <a:avLst/>
            </a:prstGeom>
          </p:spPr>
        </p:pic>
      </p:grpSp>
      <p:sp>
        <p:nvSpPr>
          <p:cNvPr id="6" name="Title 1"/>
          <p:cNvSpPr>
            <a:spLocks noGrp="1"/>
          </p:cNvSpPr>
          <p:nvPr userDrawn="1">
            <p:ph type="ctrTitle" hasCustomPrompt="1"/>
          </p:nvPr>
        </p:nvSpPr>
        <p:spPr>
          <a:xfrm>
            <a:off x="1260812" y="2279701"/>
            <a:ext cx="6622377" cy="1861305"/>
          </a:xfrm>
        </p:spPr>
        <p:txBody>
          <a:bodyPr anchor="b"/>
          <a:lstStyle>
            <a:lvl1pPr algn="ctr">
              <a:defRPr sz="4000" baseline="0"/>
            </a:lvl1pPr>
          </a:lstStyle>
          <a:p>
            <a:r>
              <a:rPr lang="en-US" dirty="0" smtClean="0"/>
              <a:t>Click to edit Master title slide</a:t>
            </a:r>
            <a:endParaRPr lang="en-US" dirty="0"/>
          </a:p>
        </p:txBody>
      </p:sp>
      <p:sp>
        <p:nvSpPr>
          <p:cNvPr id="8" name="Subtitle 2"/>
          <p:cNvSpPr>
            <a:spLocks noGrp="1"/>
          </p:cNvSpPr>
          <p:nvPr userDrawn="1">
            <p:ph type="subTitle" idx="1"/>
          </p:nvPr>
        </p:nvSpPr>
        <p:spPr>
          <a:xfrm>
            <a:off x="1196844" y="5261264"/>
            <a:ext cx="6750313" cy="929378"/>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49198" r="50000"/>
          <a:stretch/>
        </p:blipFill>
        <p:spPr>
          <a:xfrm>
            <a:off x="7632266" y="433137"/>
            <a:ext cx="1511734" cy="1536706"/>
          </a:xfrm>
          <a:prstGeom prst="rect">
            <a:avLst/>
          </a:prstGeom>
        </p:spPr>
      </p:pic>
    </p:spTree>
    <p:extLst>
      <p:ext uri="{BB962C8B-B14F-4D97-AF65-F5344CB8AC3E}">
        <p14:creationId xmlns:p14="http://schemas.microsoft.com/office/powerpoint/2010/main" val="27758255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tx2"/>
        </a:solidFill>
        <a:effectLst/>
      </p:bgPr>
    </p:bg>
    <p:spTree>
      <p:nvGrpSpPr>
        <p:cNvPr id="1" name=""/>
        <p:cNvGrpSpPr/>
        <p:nvPr/>
      </p:nvGrpSpPr>
      <p:grpSpPr>
        <a:xfrm>
          <a:off x="0" y="0"/>
          <a:ext cx="0" cy="0"/>
          <a:chOff x="0" y="0"/>
          <a:chExt cx="0" cy="0"/>
        </a:xfrm>
      </p:grpSpPr>
      <p:sp>
        <p:nvSpPr>
          <p:cNvPr id="12" name="Rectangle 11"/>
          <p:cNvSpPr/>
          <p:nvPr/>
        </p:nvSpPr>
        <p:spPr>
          <a:xfrm>
            <a:off x="271854" y="-43542"/>
            <a:ext cx="8872146" cy="685800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glow" dir="t">
              <a:rot lat="0" lon="0" rev="18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endParaRPr>
          </a:p>
        </p:txBody>
      </p:sp>
      <p:sp>
        <p:nvSpPr>
          <p:cNvPr id="33" name="Isosceles Triangle 32"/>
          <p:cNvSpPr/>
          <p:nvPr/>
        </p:nvSpPr>
        <p:spPr>
          <a:xfrm rot="5400000">
            <a:off x="-934213" y="2116410"/>
            <a:ext cx="3974219" cy="2101009"/>
          </a:xfrm>
          <a:prstGeom prst="triangle">
            <a:avLst>
              <a:gd name="adj" fmla="val 4880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18" y="2493967"/>
            <a:ext cx="1220477" cy="1142101"/>
          </a:xfrm>
          <a:prstGeom prst="rect">
            <a:avLst/>
          </a:prstGeom>
        </p:spPr>
      </p:pic>
      <p:sp>
        <p:nvSpPr>
          <p:cNvPr id="6" name="Title 1"/>
          <p:cNvSpPr>
            <a:spLocks noGrp="1"/>
          </p:cNvSpPr>
          <p:nvPr>
            <p:ph type="ctrTitle" hasCustomPrompt="1"/>
          </p:nvPr>
        </p:nvSpPr>
        <p:spPr>
          <a:xfrm>
            <a:off x="2231337" y="1608610"/>
            <a:ext cx="6622377" cy="1861305"/>
          </a:xfrm>
        </p:spPr>
        <p:txBody>
          <a:bodyPr anchor="b"/>
          <a:lstStyle>
            <a:lvl1pPr algn="ctr">
              <a:defRPr sz="4000" baseline="0"/>
            </a:lvl1pPr>
          </a:lstStyle>
          <a:p>
            <a:r>
              <a:rPr lang="en-US" dirty="0" smtClean="0"/>
              <a:t>Click to edit Master title slide</a:t>
            </a:r>
            <a:endParaRPr lang="en-US" dirty="0"/>
          </a:p>
        </p:txBody>
      </p:sp>
      <p:sp>
        <p:nvSpPr>
          <p:cNvPr id="8" name="Subtitle 2"/>
          <p:cNvSpPr>
            <a:spLocks noGrp="1"/>
          </p:cNvSpPr>
          <p:nvPr>
            <p:ph type="subTitle" idx="1"/>
          </p:nvPr>
        </p:nvSpPr>
        <p:spPr>
          <a:xfrm>
            <a:off x="2103401" y="4590173"/>
            <a:ext cx="6750313" cy="929378"/>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49198" r="50000"/>
          <a:stretch/>
        </p:blipFill>
        <p:spPr>
          <a:xfrm>
            <a:off x="7632266" y="-24064"/>
            <a:ext cx="1511734" cy="1536706"/>
          </a:xfrm>
          <a:prstGeom prst="rect">
            <a:avLst/>
          </a:prstGeom>
        </p:spPr>
      </p:pic>
    </p:spTree>
    <p:extLst>
      <p:ext uri="{BB962C8B-B14F-4D97-AF65-F5344CB8AC3E}">
        <p14:creationId xmlns:p14="http://schemas.microsoft.com/office/powerpoint/2010/main" val="36222615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81217"/>
            <a:ext cx="8153400" cy="655885"/>
          </a:xfrm>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311276"/>
            <a:ext cx="8153400" cy="4991554"/>
          </a:xfrm>
        </p:spPr>
        <p:txBody>
          <a:bodyPr/>
          <a:lstStyle>
            <a:lvl1pPr>
              <a:defRPr sz="3200"/>
            </a:lvl1pPr>
            <a:lvl2pPr>
              <a:defRPr sz="3000"/>
            </a:lvl2pPr>
            <a:lvl3pPr>
              <a:defRPr sz="2800"/>
            </a:lvl3pPr>
            <a:lvl4pPr>
              <a:defRPr sz="26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2"/>
          <p:cNvSpPr>
            <a:spLocks noGrp="1"/>
          </p:cNvSpPr>
          <p:nvPr>
            <p:ph type="sldNum" sz="quarter" idx="12"/>
          </p:nvPr>
        </p:nvSpPr>
        <p:spPr>
          <a:xfrm>
            <a:off x="8232648" y="6423723"/>
            <a:ext cx="533400" cy="334048"/>
          </a:xfrm>
        </p:spPr>
        <p:txBody>
          <a:bodyPr/>
          <a:lstStyle>
            <a:lvl1pPr>
              <a:defRPr/>
            </a:lvl1pPr>
          </a:lstStyle>
          <a:p>
            <a:fld id="{397DF74D-593A-4B15-876C-81AF3020FE94}" type="slidenum">
              <a:rPr lang="en-US" smtClean="0"/>
              <a:pPr/>
              <a:t>‹#›</a:t>
            </a:fld>
            <a:endParaRPr lang="en-US"/>
          </a:p>
        </p:txBody>
      </p:sp>
    </p:spTree>
    <p:extLst>
      <p:ext uri="{BB962C8B-B14F-4D97-AF65-F5344CB8AC3E}">
        <p14:creationId xmlns:p14="http://schemas.microsoft.com/office/powerpoint/2010/main" val="7720638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2">
    <p:bg>
      <p:bgRef idx="1003">
        <a:schemeClr val="bg1"/>
      </p:bgRef>
    </p:bg>
    <p:spTree>
      <p:nvGrpSpPr>
        <p:cNvPr id="1" name=""/>
        <p:cNvGrpSpPr/>
        <p:nvPr/>
      </p:nvGrpSpPr>
      <p:grpSpPr>
        <a:xfrm>
          <a:off x="0" y="0"/>
          <a:ext cx="0" cy="0"/>
          <a:chOff x="0" y="0"/>
          <a:chExt cx="0" cy="0"/>
        </a:xfrm>
      </p:grpSpPr>
      <p:sp>
        <p:nvSpPr>
          <p:cNvPr id="6" name="Rectangle 8"/>
          <p:cNvSpPr/>
          <p:nvPr/>
        </p:nvSpPr>
        <p:spPr>
          <a:xfrm>
            <a:off x="461554" y="2187540"/>
            <a:ext cx="8682446" cy="2057400"/>
          </a:xfrm>
          <a:prstGeom prst="rect">
            <a:avLst/>
          </a:prstGeom>
          <a:solidFill>
            <a:schemeClr val="tx2"/>
          </a:solidFill>
          <a:ln w="50800" cap="rnd" cmpd="dbl" algn="ctr">
            <a:noFill/>
            <a:prstDash val="solid"/>
          </a:ln>
          <a:effectLst/>
          <a:scene3d>
            <a:camera prst="orthographicFront">
              <a:rot lat="0" lon="0" rev="0"/>
            </a:camera>
            <a:lightRig rig="contrasting" dir="t">
              <a:rot lat="0" lon="0" rev="1500000"/>
            </a:lightRig>
          </a:scene3d>
          <a:sp3d prstMaterial="meta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1988288" y="2352344"/>
            <a:ext cx="7003312" cy="1663995"/>
          </a:xfrm>
          <a:ln>
            <a:noFill/>
          </a:ln>
          <a:effectLst/>
        </p:spPr>
        <p:txBody>
          <a:bodyPr/>
          <a:lstStyle>
            <a:lvl1pPr algn="r">
              <a:buNone/>
              <a:defRPr sz="4000" b="0" cap="none">
                <a:solidFill>
                  <a:srgbClr val="FFFFFF"/>
                </a:solidFill>
              </a:defRPr>
            </a:lvl1pPr>
          </a:lstStyle>
          <a:p>
            <a:r>
              <a:rPr lang="en-US" dirty="0" smtClean="0"/>
              <a:t>Click to edit Master title style</a:t>
            </a:r>
            <a:endParaRPr lang="en-US" dirty="0"/>
          </a:p>
        </p:txBody>
      </p:sp>
      <p:sp>
        <p:nvSpPr>
          <p:cNvPr id="9" name="Isosceles Triangle 8"/>
          <p:cNvSpPr/>
          <p:nvPr/>
        </p:nvSpPr>
        <p:spPr>
          <a:xfrm rot="5400000">
            <a:off x="-934213" y="2050610"/>
            <a:ext cx="3974219" cy="2101009"/>
          </a:xfrm>
          <a:prstGeom prst="triangle">
            <a:avLst>
              <a:gd name="adj" fmla="val 4880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83" y="2618747"/>
            <a:ext cx="1030938" cy="964734"/>
          </a:xfrm>
          <a:prstGeom prst="rect">
            <a:avLst/>
          </a:prstGeom>
        </p:spPr>
      </p:pic>
      <p:sp>
        <p:nvSpPr>
          <p:cNvPr id="8" name="Text Placeholder 2"/>
          <p:cNvSpPr>
            <a:spLocks noGrp="1"/>
          </p:cNvSpPr>
          <p:nvPr>
            <p:ph type="body" idx="10"/>
          </p:nvPr>
        </p:nvSpPr>
        <p:spPr>
          <a:xfrm>
            <a:off x="1988288" y="4769527"/>
            <a:ext cx="7039821" cy="1673225"/>
          </a:xfrm>
        </p:spPr>
        <p:txBody>
          <a:bodyPr/>
          <a:lstStyle>
            <a:lvl1pPr marL="0" indent="0" algn="r">
              <a:buNone/>
              <a:defRPr sz="2800">
                <a:solidFill>
                  <a:srgbClr val="0C234B"/>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997952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2266"/>
            <a:ext cx="8202961" cy="656658"/>
          </a:xfrm>
        </p:spPr>
        <p:txBody>
          <a:bodyPr/>
          <a:lstStyle/>
          <a:p>
            <a:r>
              <a:rPr lang="en-US" smtClean="0"/>
              <a:t>Click to edit Master title style</a:t>
            </a:r>
            <a:endParaRPr lang="en-US" dirty="0"/>
          </a:p>
        </p:txBody>
      </p:sp>
      <p:sp>
        <p:nvSpPr>
          <p:cNvPr id="9" name="Content Placeholder 8"/>
          <p:cNvSpPr>
            <a:spLocks noGrp="1"/>
          </p:cNvSpPr>
          <p:nvPr>
            <p:ph sz="quarter" idx="1"/>
          </p:nvPr>
        </p:nvSpPr>
        <p:spPr>
          <a:xfrm>
            <a:off x="609600" y="1387928"/>
            <a:ext cx="3940728" cy="49067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844901" y="1387928"/>
            <a:ext cx="3967660" cy="4906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1"/>
          </p:nvPr>
        </p:nvSpPr>
        <p:spPr/>
        <p:txBody>
          <a:bodyPr rtlCol="0"/>
          <a:lstStyle>
            <a:lvl1pPr>
              <a:defRPr/>
            </a:lvl1pPr>
          </a:lstStyle>
          <a:p>
            <a:fld id="{397DF74D-593A-4B15-876C-81AF3020FE94}" type="slidenum">
              <a:rPr lang="en-US" smtClean="0"/>
              <a:pPr/>
              <a:t>‹#›</a:t>
            </a:fld>
            <a:endParaRPr lang="en-US"/>
          </a:p>
        </p:txBody>
      </p:sp>
      <p:sp>
        <p:nvSpPr>
          <p:cNvPr id="14" name="Slide Number Placeholder 12"/>
          <p:cNvSpPr txBox="1">
            <a:spLocks/>
          </p:cNvSpPr>
          <p:nvPr/>
        </p:nvSpPr>
        <p:spPr>
          <a:xfrm>
            <a:off x="4550328" y="8114170"/>
            <a:ext cx="936072" cy="334048"/>
          </a:xfrm>
          <a:prstGeom prst="rect">
            <a:avLst/>
          </a:prstGeom>
        </p:spPr>
        <p:txBody>
          <a:bodyPr vert="horz" anchor="ctr" anchorCtr="0">
            <a:noAutofit/>
          </a:bodyPr>
          <a:lstStyle>
            <a:defPPr>
              <a:defRPr lang="en-US"/>
            </a:defPPr>
            <a:lvl1pPr marL="0" algn="ctr" defTabSz="914400" rtl="0" eaLnBrk="1" fontAlgn="auto" latinLnBrk="0" hangingPunct="1">
              <a:spcBef>
                <a:spcPts val="0"/>
              </a:spcBef>
              <a:spcAft>
                <a:spcPts val="0"/>
              </a:spcAft>
              <a:defRPr kumimoji="0" sz="1400" b="1" kern="1200">
                <a:solidFill>
                  <a:srgbClr val="002060"/>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0507372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5806"/>
            <a:ext cx="8077200" cy="68580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1998397"/>
            <a:ext cx="3886200" cy="417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1998397"/>
            <a:ext cx="3886200" cy="417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358317"/>
            <a:ext cx="3886200" cy="640080"/>
          </a:xfrm>
          <a:solidFill>
            <a:schemeClr val="accent2"/>
          </a:solidFill>
        </p:spPr>
        <p:txBody>
          <a:bodyPr rtlCol="0" anchor="ctr"/>
          <a:lstStyle>
            <a:lvl1pPr marL="0" indent="0">
              <a:buFontTx/>
              <a:buNone/>
              <a:defRPr sz="2000" b="0">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358317"/>
            <a:ext cx="3886200" cy="640080"/>
          </a:xfrm>
          <a:solidFill>
            <a:schemeClr val="accent2"/>
          </a:solidFill>
        </p:spPr>
        <p:txBody>
          <a:bodyPr rtlCol="0" anchor="ctr"/>
          <a:lstStyle>
            <a:lvl1pPr marL="0" indent="0">
              <a:buFontTx/>
              <a:buNone/>
              <a:defRPr sz="2000" b="0">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1"/>
          </p:nvPr>
        </p:nvSpPr>
        <p:spPr/>
        <p:txBody>
          <a:bodyPr rtlCol="0"/>
          <a:lstStyle>
            <a:lvl1pPr>
              <a:defRPr/>
            </a:lvl1pPr>
          </a:lstStyle>
          <a:p>
            <a:fld id="{397DF74D-593A-4B15-876C-81AF3020FE94}" type="slidenum">
              <a:rPr lang="en-US" smtClean="0"/>
              <a:pPr/>
              <a:t>‹#›</a:t>
            </a:fld>
            <a:endParaRPr lang="en-US"/>
          </a:p>
        </p:txBody>
      </p:sp>
    </p:spTree>
    <p:extLst>
      <p:ext uri="{BB962C8B-B14F-4D97-AF65-F5344CB8AC3E}">
        <p14:creationId xmlns:p14="http://schemas.microsoft.com/office/powerpoint/2010/main" val="33715111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7867" y="250486"/>
            <a:ext cx="8202961" cy="656658"/>
          </a:xfrm>
        </p:spPr>
        <p:txBody>
          <a:bodyPr/>
          <a:lstStyle/>
          <a:p>
            <a:r>
              <a:rPr lang="en-US" smtClean="0"/>
              <a:t>Click to edit Master title style</a:t>
            </a:r>
            <a:endParaRPr lang="en-US" dirty="0"/>
          </a:p>
        </p:txBody>
      </p:sp>
      <p:sp>
        <p:nvSpPr>
          <p:cNvPr id="5" name="Slide Number Placeholder 22"/>
          <p:cNvSpPr>
            <a:spLocks noGrp="1"/>
          </p:cNvSpPr>
          <p:nvPr>
            <p:ph type="sldNum" sz="quarter" idx="12"/>
          </p:nvPr>
        </p:nvSpPr>
        <p:spPr/>
        <p:txBody>
          <a:bodyPr/>
          <a:lstStyle>
            <a:lvl1pPr>
              <a:defRPr/>
            </a:lvl1pPr>
          </a:lstStyle>
          <a:p>
            <a:fld id="{397DF74D-593A-4B15-876C-81AF3020FE94}" type="slidenum">
              <a:rPr lang="en-US" smtClean="0"/>
              <a:pPr/>
              <a:t>‹#›</a:t>
            </a:fld>
            <a:endParaRPr lang="en-US"/>
          </a:p>
        </p:txBody>
      </p:sp>
      <p:sp>
        <p:nvSpPr>
          <p:cNvPr id="6" name="Rectangle 4"/>
          <p:cNvSpPr txBox="1">
            <a:spLocks noChangeArrowheads="1"/>
          </p:cNvSpPr>
          <p:nvPr/>
        </p:nvSpPr>
        <p:spPr bwMode="auto">
          <a:xfrm>
            <a:off x="152400" y="6613525"/>
            <a:ext cx="914400" cy="244475"/>
          </a:xfrm>
          <a:prstGeom prst="rect">
            <a:avLst/>
          </a:prstGeom>
          <a:noFill/>
          <a:ln w="9525">
            <a:noFill/>
            <a:miter lim="800000"/>
            <a:headEnd/>
            <a:tailEnd/>
          </a:ln>
          <a:effectLst/>
        </p:spPr>
        <p:txBody>
          <a:bodyPr/>
          <a:lstStyle>
            <a:lvl1pPr>
              <a:defRPr sz="1200" b="1">
                <a:solidFill>
                  <a:schemeClr val="tx1"/>
                </a:solidFill>
              </a:defRPr>
            </a:lvl1pPr>
          </a:lstStyle>
          <a:p>
            <a:pPr>
              <a:defRPr/>
            </a:pPr>
            <a:endParaRPr lang="en-US" dirty="0">
              <a:solidFill>
                <a:srgbClr val="0C234B"/>
              </a:solidFill>
            </a:endParaRPr>
          </a:p>
        </p:txBody>
      </p:sp>
      <p:sp>
        <p:nvSpPr>
          <p:cNvPr id="7" name="Content Placeholder 7"/>
          <p:cNvSpPr>
            <a:spLocks noGrp="1"/>
          </p:cNvSpPr>
          <p:nvPr>
            <p:ph sz="quarter" idx="1"/>
          </p:nvPr>
        </p:nvSpPr>
        <p:spPr>
          <a:xfrm>
            <a:off x="612648" y="1311276"/>
            <a:ext cx="8178180" cy="4950732"/>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4837906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22"/>
          <p:cNvSpPr>
            <a:spLocks noGrp="1"/>
          </p:cNvSpPr>
          <p:nvPr>
            <p:ph type="sldNum" sz="quarter" idx="12"/>
          </p:nvPr>
        </p:nvSpPr>
        <p:spPr>
          <a:xfrm>
            <a:off x="8232775" y="6461920"/>
            <a:ext cx="533400" cy="334048"/>
          </a:xfrm>
        </p:spPr>
        <p:txBody>
          <a:bodyPr/>
          <a:lstStyle>
            <a:lvl1pPr>
              <a:defRPr/>
            </a:lvl1pPr>
          </a:lstStyle>
          <a:p>
            <a:fld id="{397DF74D-593A-4B15-876C-81AF3020FE94}" type="slidenum">
              <a:rPr lang="en-US" smtClean="0"/>
              <a:pPr/>
              <a:t>‹#›</a:t>
            </a:fld>
            <a:endParaRPr lang="en-US"/>
          </a:p>
        </p:txBody>
      </p:sp>
    </p:spTree>
    <p:extLst>
      <p:ext uri="{BB962C8B-B14F-4D97-AF65-F5344CB8AC3E}">
        <p14:creationId xmlns:p14="http://schemas.microsoft.com/office/powerpoint/2010/main" val="18362455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6539"/>
            <a:ext cx="8153400" cy="625424"/>
          </a:xfrm>
        </p:spPr>
        <p:txBody>
          <a:bodyPr/>
          <a:lstStyle>
            <a:lvl1pPr algn="l">
              <a:buNone/>
              <a:defRPr sz="44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609600" y="1388533"/>
            <a:ext cx="1600200" cy="4783667"/>
          </a:xfrm>
          <a:solidFill>
            <a:schemeClr val="tx1"/>
          </a:solidFill>
          <a:ln w="50800" cap="sq" cmpd="dbl" algn="ctr">
            <a:noFill/>
            <a:prstDash val="solid"/>
            <a:miter lim="800000"/>
          </a:ln>
          <a:effectLst/>
          <a:scene3d>
            <a:camera prst="orthographicFront">
              <a:rot lat="0" lon="0" rev="0"/>
            </a:camera>
            <a:lightRig rig="contrasting" dir="t">
              <a:rot lat="0" lon="0" rev="1500000"/>
            </a:lightRig>
          </a:scene3d>
          <a:sp3d prstMaterial="metal"/>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Content Placeholder 8"/>
          <p:cNvSpPr>
            <a:spLocks noGrp="1"/>
          </p:cNvSpPr>
          <p:nvPr>
            <p:ph sz="quarter" idx="1"/>
          </p:nvPr>
        </p:nvSpPr>
        <p:spPr>
          <a:xfrm>
            <a:off x="2362200" y="1388533"/>
            <a:ext cx="6400800" cy="478366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2"/>
          <p:cNvSpPr>
            <a:spLocks noGrp="1"/>
          </p:cNvSpPr>
          <p:nvPr>
            <p:ph type="sldNum" sz="quarter" idx="12"/>
          </p:nvPr>
        </p:nvSpPr>
        <p:spPr/>
        <p:txBody>
          <a:bodyPr/>
          <a:lstStyle>
            <a:lvl1pPr>
              <a:defRPr/>
            </a:lvl1pPr>
          </a:lstStyle>
          <a:p>
            <a:fld id="{397DF74D-593A-4B15-876C-81AF3020FE94}" type="slidenum">
              <a:rPr lang="en-US" smtClean="0"/>
              <a:pPr/>
              <a:t>‹#›</a:t>
            </a:fld>
            <a:endParaRPr lang="en-US"/>
          </a:p>
        </p:txBody>
      </p:sp>
    </p:spTree>
    <p:extLst>
      <p:ext uri="{BB962C8B-B14F-4D97-AF65-F5344CB8AC3E}">
        <p14:creationId xmlns:p14="http://schemas.microsoft.com/office/powerpoint/2010/main" val="10027989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4 Cov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276599" y="2057400"/>
            <a:ext cx="5105401" cy="266700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374052555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2"/>
          </p:nvPr>
        </p:nvSpPr>
        <p:spPr/>
        <p:txBody>
          <a:bodyPr/>
          <a:lstStyle>
            <a:lvl1pPr>
              <a:defRPr/>
            </a:lvl1pPr>
          </a:lstStyle>
          <a:p>
            <a:fld id="{397DF74D-593A-4B15-876C-81AF3020FE94}" type="slidenum">
              <a:rPr lang="en-US" smtClean="0"/>
              <a:pPr/>
              <a:t>‹#›</a:t>
            </a:fld>
            <a:endParaRPr lang="en-US"/>
          </a:p>
        </p:txBody>
      </p:sp>
    </p:spTree>
    <p:extLst>
      <p:ext uri="{BB962C8B-B14F-4D97-AF65-F5344CB8AC3E}">
        <p14:creationId xmlns:p14="http://schemas.microsoft.com/office/powerpoint/2010/main" val="19558889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97DF74D-593A-4B15-876C-81AF3020FE94}" type="slidenum">
              <a:rPr lang="en-US" smtClean="0"/>
              <a:pPr/>
              <a:t>‹#›</a:t>
            </a:fld>
            <a:endParaRPr lang="en-US"/>
          </a:p>
        </p:txBody>
      </p:sp>
    </p:spTree>
    <p:extLst>
      <p:ext uri="{BB962C8B-B14F-4D97-AF65-F5344CB8AC3E}">
        <p14:creationId xmlns:p14="http://schemas.microsoft.com/office/powerpoint/2010/main" val="12885525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5825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BB624C-1FC9-4565-ADEA-AC421205552E}" type="datetimeFigureOut">
              <a:rPr lang="en-US">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C112D5-4C06-44E2-BCD5-18055D3C983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389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B624C-1FC9-4565-ADEA-AC421205552E}" type="datetimeFigureOut">
              <a:rPr lang="en-US">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C112D5-4C06-44E2-BCD5-18055D3C983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972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B624C-1FC9-4565-ADEA-AC421205552E}" type="datetimeFigureOut">
              <a:rPr lang="en-US">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C112D5-4C06-44E2-BCD5-18055D3C983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120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B624C-1FC9-4565-ADEA-AC421205552E}" type="datetimeFigureOut">
              <a:rPr lang="en-US">
                <a:solidFill>
                  <a:prstClr val="black">
                    <a:tint val="75000"/>
                  </a:prstClr>
                </a:solidFill>
              </a:rPr>
              <a:pPr/>
              <a:t>10/29/2015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C112D5-4C06-44E2-BCD5-18055D3C983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163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BB624C-1FC9-4565-ADEA-AC421205552E}" type="datetimeFigureOut">
              <a:rPr lang="en-US">
                <a:solidFill>
                  <a:prstClr val="black">
                    <a:tint val="75000"/>
                  </a:prstClr>
                </a:solidFill>
              </a:rPr>
              <a:pPr/>
              <a:t>10/29/2015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C112D5-4C06-44E2-BCD5-18055D3C983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804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BB624C-1FC9-4565-ADEA-AC421205552E}" type="datetimeFigureOut">
              <a:rPr lang="en-US">
                <a:solidFill>
                  <a:prstClr val="black">
                    <a:tint val="75000"/>
                  </a:prstClr>
                </a:solidFill>
              </a:rPr>
              <a:pPr/>
              <a:t>10/29/2015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C112D5-4C06-44E2-BCD5-18055D3C983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208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B624C-1FC9-4565-ADEA-AC421205552E}" type="datetimeFigureOut">
              <a:rPr lang="en-US">
                <a:solidFill>
                  <a:prstClr val="black">
                    <a:tint val="75000"/>
                  </a:prstClr>
                </a:solidFill>
              </a:rPr>
              <a:pPr/>
              <a:t>10/29/2015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C112D5-4C06-44E2-BCD5-18055D3C983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45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4 Cov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title="Section Divider"/>
          <p:cNvSpPr>
            <a:spLocks noGrp="1"/>
          </p:cNvSpPr>
          <p:nvPr>
            <p:ph type="body" idx="13"/>
          </p:nvPr>
        </p:nvSpPr>
        <p:spPr>
          <a:xfrm>
            <a:off x="1066801" y="2971800"/>
            <a:ext cx="7010400" cy="914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60792441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B624C-1FC9-4565-ADEA-AC421205552E}" type="datetimeFigureOut">
              <a:rPr lang="en-US">
                <a:solidFill>
                  <a:prstClr val="black">
                    <a:tint val="75000"/>
                  </a:prstClr>
                </a:solidFill>
              </a:rPr>
              <a:pPr/>
              <a:t>10/29/2015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C112D5-4C06-44E2-BCD5-18055D3C983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451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B624C-1FC9-4565-ADEA-AC421205552E}" type="datetimeFigureOut">
              <a:rPr lang="en-US">
                <a:solidFill>
                  <a:prstClr val="black">
                    <a:tint val="75000"/>
                  </a:prstClr>
                </a:solidFill>
              </a:rPr>
              <a:pPr/>
              <a:t>10/29/2015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C112D5-4C06-44E2-BCD5-18055D3C983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199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B624C-1FC9-4565-ADEA-AC421205552E}" type="datetimeFigureOut">
              <a:rPr lang="en-US">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C112D5-4C06-44E2-BCD5-18055D3C983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465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B624C-1FC9-4565-ADEA-AC421205552E}" type="datetimeFigureOut">
              <a:rPr lang="en-US">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C112D5-4C06-44E2-BCD5-18055D3C983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024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5C6CE5-7893-456F-A646-1FB91AB171C2}" type="datetimeFigureOut">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56798B-7148-44C8-9F63-BCBD6A317C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2257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801837-2898-4282-8714-AE8E18C410B7}" type="datetimeFigureOut">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46F062-DFAA-4954-8EAD-7D3E9F1155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4199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AAB002-D24F-4FAF-8B0C-1E87D595FD30}" type="datetimeFigureOut">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1122B6-D665-4F5C-8DAA-82DFBB1860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5752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7C4F95-8F6B-4418-8E53-D216E50DB809}" type="datetimeFigureOut">
              <a:rPr lang="en-US">
                <a:solidFill>
                  <a:prstClr val="black">
                    <a:tint val="75000"/>
                  </a:prstClr>
                </a:solidFill>
              </a:rPr>
              <a:pPr>
                <a:defRPr/>
              </a:pPr>
              <a:t>10/29/2015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A53C56-47DB-4014-AD08-6886F49FF8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7054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B45FB1-DC1D-427D-9E4C-C4C1803E8DC1}" type="datetimeFigureOut">
              <a:rPr lang="en-US">
                <a:solidFill>
                  <a:prstClr val="black">
                    <a:tint val="75000"/>
                  </a:prstClr>
                </a:solidFill>
              </a:rPr>
              <a:pPr>
                <a:defRPr/>
              </a:pPr>
              <a:t>10/29/2015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1D94FFE-ADE3-4AF3-8C2D-5A2C650A13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9042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D41E18-C858-48F4-95C2-45BA142F16D3}" type="datetimeFigureOut">
              <a:rPr lang="en-US">
                <a:solidFill>
                  <a:prstClr val="black">
                    <a:tint val="75000"/>
                  </a:prstClr>
                </a:solidFill>
              </a:rPr>
              <a:pPr>
                <a:defRPr/>
              </a:pPr>
              <a:t>10/29/2015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5FCDCFD-F439-4362-AF91-670F4963C0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091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4 Cov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3" name="Content Placeholder 6"/>
          <p:cNvSpPr>
            <a:spLocks noGrp="1"/>
          </p:cNvSpPr>
          <p:nvPr>
            <p:ph idx="1"/>
          </p:nvPr>
        </p:nvSpPr>
        <p:spPr>
          <a:xfrm>
            <a:off x="685800" y="1600200"/>
            <a:ext cx="7391400" cy="4525963"/>
          </a:xfrm>
          <a:prstGeom prst="rect">
            <a:avLst/>
          </a:prstGeom>
        </p:spPr>
        <p:txBody>
          <a:bodyPr/>
          <a:lstStyle>
            <a:lvl1pPr marL="0" indent="0" algn="l">
              <a:buNone/>
              <a:defRPr sz="20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77139813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3CCC3B-0213-488D-9570-F9564B715B9A}" type="datetimeFigureOut">
              <a:rPr lang="en-US">
                <a:solidFill>
                  <a:prstClr val="black">
                    <a:tint val="75000"/>
                  </a:prstClr>
                </a:solidFill>
              </a:rPr>
              <a:pPr>
                <a:defRPr/>
              </a:pPr>
              <a:t>10/29/2015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55B09E5-8CC4-4B89-91C7-186100CCBF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2373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2A8598-8290-4F2D-8865-4C5796B459DC}" type="datetimeFigureOut">
              <a:rPr lang="en-US">
                <a:solidFill>
                  <a:prstClr val="black">
                    <a:tint val="75000"/>
                  </a:prstClr>
                </a:solidFill>
              </a:rPr>
              <a:pPr>
                <a:defRPr/>
              </a:pPr>
              <a:t>10/29/2015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A4A996-4019-4F18-B94F-4BA646DBA8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111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AEAF7C-A16C-49EB-B984-D541C647D9D8}" type="datetimeFigureOut">
              <a:rPr lang="en-US">
                <a:solidFill>
                  <a:prstClr val="black">
                    <a:tint val="75000"/>
                  </a:prstClr>
                </a:solidFill>
              </a:rPr>
              <a:pPr>
                <a:defRPr/>
              </a:pPr>
              <a:t>10/29/2015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4CEA96-F7E4-4656-8730-4E4AA99725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9958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5760DC-BF72-4CCF-87C3-502B4CF6D155}" type="datetimeFigureOut">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E9A68D-8045-4DB8-8997-46C3D26EBA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52156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4C306E-DBBE-4315-834C-5B472271FDB4}" type="datetimeFigureOut">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755DA-1005-415B-9027-F352EBE817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4731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7902869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Civitas_ACC02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Rectangle 14"/>
          <p:cNvSpPr/>
          <p:nvPr/>
        </p:nvSpPr>
        <p:spPr>
          <a:xfrm>
            <a:off x="0" y="0"/>
            <a:ext cx="9144000" cy="6858000"/>
          </a:xfrm>
          <a:prstGeom prst="rect">
            <a:avLst/>
          </a:prstGeom>
          <a:solidFill>
            <a:schemeClr val="accent1">
              <a:lumMod val="50000"/>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6"/>
          <p:cNvSpPr>
            <a:spLocks noGrp="1"/>
          </p:cNvSpPr>
          <p:nvPr>
            <p:ph type="body" sz="quarter" idx="10"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FFFFFF"/>
                </a:solidFill>
              </a:defRPr>
            </a:lvl1pPr>
          </a:lstStyle>
          <a:p>
            <a:pPr lvl="0"/>
            <a:r>
              <a:rPr lang="en-US" dirty="0" smtClean="0"/>
              <a:t>Click To Add Text</a:t>
            </a:r>
            <a:endParaRPr lang="en-US" dirty="0"/>
          </a:p>
        </p:txBody>
      </p:sp>
      <p:pic>
        <p:nvPicPr>
          <p:cNvPr id="9" name="Picture 8" descr="2015-Sept-Summit-Logo-white-no-bubble.png"/>
          <p:cNvPicPr>
            <a:picLocks noChangeAspect="1"/>
          </p:cNvPicPr>
          <p:nvPr userDrawn="1"/>
        </p:nvPicPr>
        <p:blipFill rotWithShape="1">
          <a:blip r:embed="rId3" cstate="print">
            <a:extLst>
              <a:ext uri="{28A0092B-C50C-407E-A947-70E740481C1C}">
                <a14:useLocalDpi xmlns:a14="http://schemas.microsoft.com/office/drawing/2010/main"/>
              </a:ext>
            </a:extLst>
          </a:blip>
          <a:srcRect t="27020"/>
          <a:stretch/>
        </p:blipFill>
        <p:spPr>
          <a:xfrm>
            <a:off x="1983159" y="5572602"/>
            <a:ext cx="5218925" cy="2464492"/>
          </a:xfrm>
          <a:prstGeom prst="rect">
            <a:avLst/>
          </a:prstGeom>
        </p:spPr>
      </p:pic>
    </p:spTree>
    <p:extLst>
      <p:ext uri="{BB962C8B-B14F-4D97-AF65-F5344CB8AC3E}">
        <p14:creationId xmlns:p14="http://schemas.microsoft.com/office/powerpoint/2010/main" val="1730927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descr="150205_CivitasSummit_004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userDrawn="1"/>
        </p:nvSpPr>
        <p:spPr>
          <a:xfrm>
            <a:off x="0" y="0"/>
            <a:ext cx="9144000" cy="6858000"/>
          </a:xfrm>
          <a:prstGeom prst="rect">
            <a:avLst/>
          </a:prstGeom>
          <a:solidFill>
            <a:schemeClr val="accent1">
              <a:lumMod val="50000"/>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Text Placeholder 6"/>
          <p:cNvSpPr>
            <a:spLocks noGrp="1"/>
          </p:cNvSpPr>
          <p:nvPr>
            <p:ph type="body" sz="quarter" idx="10"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FFFFFF"/>
                </a:solidFill>
              </a:defRPr>
            </a:lvl1pPr>
          </a:lstStyle>
          <a:p>
            <a:pPr lvl="0"/>
            <a:r>
              <a:rPr lang="en-US" dirty="0" smtClean="0"/>
              <a:t>Click To Add Text</a:t>
            </a:r>
            <a:endParaRPr lang="en-US" dirty="0"/>
          </a:p>
        </p:txBody>
      </p:sp>
      <p:pic>
        <p:nvPicPr>
          <p:cNvPr id="14" name="Picture 13" descr="2015-Sept-Summit-Logo-white-no-bubble.png"/>
          <p:cNvPicPr>
            <a:picLocks noChangeAspect="1"/>
          </p:cNvPicPr>
          <p:nvPr userDrawn="1"/>
        </p:nvPicPr>
        <p:blipFill rotWithShape="1">
          <a:blip r:embed="rId3" cstate="print">
            <a:extLst>
              <a:ext uri="{28A0092B-C50C-407E-A947-70E740481C1C}">
                <a14:useLocalDpi xmlns:a14="http://schemas.microsoft.com/office/drawing/2010/main"/>
              </a:ext>
            </a:extLst>
          </a:blip>
          <a:srcRect t="27020"/>
          <a:stretch/>
        </p:blipFill>
        <p:spPr>
          <a:xfrm>
            <a:off x="989438" y="5129390"/>
            <a:ext cx="7082117" cy="3344332"/>
          </a:xfrm>
          <a:prstGeom prst="rect">
            <a:avLst/>
          </a:prstGeom>
        </p:spPr>
      </p:pic>
    </p:spTree>
    <p:extLst>
      <p:ext uri="{BB962C8B-B14F-4D97-AF65-F5344CB8AC3E}">
        <p14:creationId xmlns:p14="http://schemas.microsoft.com/office/powerpoint/2010/main" val="4115205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131D42"/>
                </a:solidFill>
              </a:defRPr>
            </a:lvl1pPr>
          </a:lstStyle>
          <a:p>
            <a:pPr lvl="0"/>
            <a:r>
              <a:rPr lang="en-US" dirty="0" smtClean="0"/>
              <a:t>Click To Add Text</a:t>
            </a:r>
            <a:endParaRPr lang="en-US" dirty="0"/>
          </a:p>
        </p:txBody>
      </p:sp>
      <p:pic>
        <p:nvPicPr>
          <p:cNvPr id="3" name="Picture 2" descr="Illum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solidFill>
            <a:schemeClr val="accent1">
              <a:lumMod val="50000"/>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Text Placeholder 6"/>
          <p:cNvSpPr>
            <a:spLocks noGrp="1"/>
          </p:cNvSpPr>
          <p:nvPr>
            <p:ph type="body" sz="quarter" idx="11"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FFFFFF"/>
                </a:solidFill>
              </a:defRPr>
            </a:lvl1pPr>
          </a:lstStyle>
          <a:p>
            <a:pPr lvl="0"/>
            <a:r>
              <a:rPr lang="en-US" dirty="0" smtClean="0"/>
              <a:t>Click To Add Text</a:t>
            </a:r>
            <a:endParaRPr lang="en-US" dirty="0"/>
          </a:p>
        </p:txBody>
      </p:sp>
    </p:spTree>
    <p:extLst>
      <p:ext uri="{BB962C8B-B14F-4D97-AF65-F5344CB8AC3E}">
        <p14:creationId xmlns:p14="http://schemas.microsoft.com/office/powerpoint/2010/main" val="2958702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131D42"/>
                </a:solidFill>
              </a:defRPr>
            </a:lvl1pPr>
          </a:lstStyle>
          <a:p>
            <a:pPr lvl="0"/>
            <a:r>
              <a:rPr lang="en-US" dirty="0" smtClean="0"/>
              <a:t>Click To Add Text</a:t>
            </a:r>
            <a:endParaRPr lang="en-US" dirty="0"/>
          </a:p>
        </p:txBody>
      </p:sp>
      <p:pic>
        <p:nvPicPr>
          <p:cNvPr id="3" name="Picture 2" descr="IFF.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solidFill>
            <a:schemeClr val="accent1">
              <a:lumMod val="50000"/>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Text Placeholder 6"/>
          <p:cNvSpPr>
            <a:spLocks noGrp="1"/>
          </p:cNvSpPr>
          <p:nvPr>
            <p:ph type="body" sz="quarter" idx="11"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FFFFFF"/>
                </a:solidFill>
              </a:defRPr>
            </a:lvl1pPr>
          </a:lstStyle>
          <a:p>
            <a:pPr lvl="0"/>
            <a:r>
              <a:rPr lang="en-US" dirty="0" smtClean="0"/>
              <a:t>Click To Add Text</a:t>
            </a:r>
            <a:endParaRPr lang="en-US" dirty="0"/>
          </a:p>
        </p:txBody>
      </p:sp>
      <p:pic>
        <p:nvPicPr>
          <p:cNvPr id="12" name="Picture 11" descr="2015-Sept-Summit-Logo-white-no-bubble.png"/>
          <p:cNvPicPr>
            <a:picLocks noChangeAspect="1"/>
          </p:cNvPicPr>
          <p:nvPr userDrawn="1"/>
        </p:nvPicPr>
        <p:blipFill rotWithShape="1">
          <a:blip r:embed="rId3" cstate="print">
            <a:extLst>
              <a:ext uri="{28A0092B-C50C-407E-A947-70E740481C1C}">
                <a14:useLocalDpi xmlns:a14="http://schemas.microsoft.com/office/drawing/2010/main"/>
              </a:ext>
            </a:extLst>
          </a:blip>
          <a:srcRect t="27020"/>
          <a:stretch/>
        </p:blipFill>
        <p:spPr>
          <a:xfrm>
            <a:off x="989438" y="5129390"/>
            <a:ext cx="7082117" cy="3344332"/>
          </a:xfrm>
          <a:prstGeom prst="rect">
            <a:avLst/>
          </a:prstGeom>
        </p:spPr>
      </p:pic>
    </p:spTree>
    <p:extLst>
      <p:ext uri="{BB962C8B-B14F-4D97-AF65-F5344CB8AC3E}">
        <p14:creationId xmlns:p14="http://schemas.microsoft.com/office/powerpoint/2010/main" val="301701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52902375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131D42"/>
                </a:solidFill>
              </a:defRPr>
            </a:lvl1pPr>
          </a:lstStyle>
          <a:p>
            <a:pPr lvl="0"/>
            <a:r>
              <a:rPr lang="en-US" dirty="0" smtClean="0"/>
              <a:t>Click To Add Text</a:t>
            </a:r>
            <a:endParaRPr lang="en-US" dirty="0"/>
          </a:p>
        </p:txBody>
      </p:sp>
      <p:pic>
        <p:nvPicPr>
          <p:cNvPr id="3" name="Picture 2" descr="IFA.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solidFill>
            <a:schemeClr val="accent1">
              <a:lumMod val="50000"/>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Text Placeholder 6"/>
          <p:cNvSpPr>
            <a:spLocks noGrp="1"/>
          </p:cNvSpPr>
          <p:nvPr>
            <p:ph type="body" sz="quarter" idx="11"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FFFFFF"/>
                </a:solidFill>
              </a:defRPr>
            </a:lvl1pPr>
          </a:lstStyle>
          <a:p>
            <a:pPr lvl="0"/>
            <a:r>
              <a:rPr lang="en-US" dirty="0" smtClean="0"/>
              <a:t>Click To Add Text</a:t>
            </a:r>
            <a:endParaRPr lang="en-US" dirty="0"/>
          </a:p>
        </p:txBody>
      </p:sp>
      <p:pic>
        <p:nvPicPr>
          <p:cNvPr id="12" name="Picture 11" descr="2015-Sept-Summit-Logo-white-no-bubble.png"/>
          <p:cNvPicPr>
            <a:picLocks noChangeAspect="1"/>
          </p:cNvPicPr>
          <p:nvPr userDrawn="1"/>
        </p:nvPicPr>
        <p:blipFill rotWithShape="1">
          <a:blip r:embed="rId3" cstate="print">
            <a:extLst>
              <a:ext uri="{28A0092B-C50C-407E-A947-70E740481C1C}">
                <a14:useLocalDpi xmlns:a14="http://schemas.microsoft.com/office/drawing/2010/main"/>
              </a:ext>
            </a:extLst>
          </a:blip>
          <a:srcRect t="27020"/>
          <a:stretch/>
        </p:blipFill>
        <p:spPr>
          <a:xfrm>
            <a:off x="989438" y="5129390"/>
            <a:ext cx="7082117" cy="3344332"/>
          </a:xfrm>
          <a:prstGeom prst="rect">
            <a:avLst/>
          </a:prstGeom>
        </p:spPr>
      </p:pic>
    </p:spTree>
    <p:extLst>
      <p:ext uri="{BB962C8B-B14F-4D97-AF65-F5344CB8AC3E}">
        <p14:creationId xmlns:p14="http://schemas.microsoft.com/office/powerpoint/2010/main" val="22178716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131D42"/>
                </a:solidFill>
              </a:defRPr>
            </a:lvl1pPr>
          </a:lstStyle>
          <a:p>
            <a:pPr lvl="0"/>
            <a:r>
              <a:rPr lang="en-US" dirty="0" smtClean="0"/>
              <a:t>Click To Add Text</a:t>
            </a:r>
            <a:endParaRPr lang="en-US" dirty="0"/>
          </a:p>
        </p:txBody>
      </p:sp>
      <p:pic>
        <p:nvPicPr>
          <p:cNvPr id="3" name="Picture 2" descr="Degree Ma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solidFill>
            <a:schemeClr val="accent1">
              <a:lumMod val="50000"/>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Text Placeholder 6"/>
          <p:cNvSpPr>
            <a:spLocks noGrp="1"/>
          </p:cNvSpPr>
          <p:nvPr>
            <p:ph type="body" sz="quarter" idx="11"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FFFFFF"/>
                </a:solidFill>
              </a:defRPr>
            </a:lvl1pPr>
          </a:lstStyle>
          <a:p>
            <a:pPr lvl="0"/>
            <a:r>
              <a:rPr lang="en-US" dirty="0" smtClean="0"/>
              <a:t>Click To Add Text</a:t>
            </a:r>
            <a:endParaRPr lang="en-US" dirty="0"/>
          </a:p>
        </p:txBody>
      </p:sp>
      <p:pic>
        <p:nvPicPr>
          <p:cNvPr id="12" name="Picture 11" descr="2015-Sept-Summit-Logo-white-no-bubble.png"/>
          <p:cNvPicPr>
            <a:picLocks noChangeAspect="1"/>
          </p:cNvPicPr>
          <p:nvPr userDrawn="1"/>
        </p:nvPicPr>
        <p:blipFill rotWithShape="1">
          <a:blip r:embed="rId3" cstate="print">
            <a:extLst>
              <a:ext uri="{28A0092B-C50C-407E-A947-70E740481C1C}">
                <a14:useLocalDpi xmlns:a14="http://schemas.microsoft.com/office/drawing/2010/main"/>
              </a:ext>
            </a:extLst>
          </a:blip>
          <a:srcRect t="27020"/>
          <a:stretch/>
        </p:blipFill>
        <p:spPr>
          <a:xfrm>
            <a:off x="989438" y="5129390"/>
            <a:ext cx="7082117" cy="3344332"/>
          </a:xfrm>
          <a:prstGeom prst="rect">
            <a:avLst/>
          </a:prstGeom>
        </p:spPr>
      </p:pic>
    </p:spTree>
    <p:extLst>
      <p:ext uri="{BB962C8B-B14F-4D97-AF65-F5344CB8AC3E}">
        <p14:creationId xmlns:p14="http://schemas.microsoft.com/office/powerpoint/2010/main" val="29945691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131D42"/>
                </a:solidFill>
              </a:defRPr>
            </a:lvl1pPr>
          </a:lstStyle>
          <a:p>
            <a:pPr lvl="0"/>
            <a:r>
              <a:rPr lang="en-US" dirty="0" smtClean="0"/>
              <a:t>Click To Add Text</a:t>
            </a:r>
            <a:endParaRPr lang="en-US" dirty="0"/>
          </a:p>
        </p:txBody>
      </p:sp>
      <p:pic>
        <p:nvPicPr>
          <p:cNvPr id="2" name="Picture 1" descr="Hootm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solidFill>
            <a:schemeClr val="accent1">
              <a:lumMod val="50000"/>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Text Placeholder 6"/>
          <p:cNvSpPr>
            <a:spLocks noGrp="1"/>
          </p:cNvSpPr>
          <p:nvPr>
            <p:ph type="body" sz="quarter" idx="11" hasCustomPrompt="1"/>
          </p:nvPr>
        </p:nvSpPr>
        <p:spPr>
          <a:xfrm>
            <a:off x="914400" y="2491702"/>
            <a:ext cx="7315200" cy="968375"/>
          </a:xfrm>
          <a:prstGeom prst="rect">
            <a:avLst/>
          </a:prstGeom>
        </p:spPr>
        <p:txBody>
          <a:bodyPr anchor="ctr">
            <a:normAutofit/>
          </a:bodyPr>
          <a:lstStyle>
            <a:lvl1pPr marL="0" indent="0" algn="ctr">
              <a:buNone/>
              <a:defRPr sz="5600" b="0" baseline="0">
                <a:solidFill>
                  <a:srgbClr val="FFFFFF"/>
                </a:solidFill>
              </a:defRPr>
            </a:lvl1pPr>
          </a:lstStyle>
          <a:p>
            <a:pPr lvl="0"/>
            <a:r>
              <a:rPr lang="en-US" dirty="0" smtClean="0"/>
              <a:t>Click To Add Text</a:t>
            </a:r>
            <a:endParaRPr lang="en-US" dirty="0"/>
          </a:p>
        </p:txBody>
      </p:sp>
      <p:pic>
        <p:nvPicPr>
          <p:cNvPr id="12" name="Picture 11" descr="2015-Sept-Summit-Logo-white-no-bubble.png"/>
          <p:cNvPicPr>
            <a:picLocks noChangeAspect="1"/>
          </p:cNvPicPr>
          <p:nvPr userDrawn="1"/>
        </p:nvPicPr>
        <p:blipFill rotWithShape="1">
          <a:blip r:embed="rId3" cstate="print">
            <a:extLst>
              <a:ext uri="{28A0092B-C50C-407E-A947-70E740481C1C}">
                <a14:useLocalDpi xmlns:a14="http://schemas.microsoft.com/office/drawing/2010/main"/>
              </a:ext>
            </a:extLst>
          </a:blip>
          <a:srcRect t="27020"/>
          <a:stretch/>
        </p:blipFill>
        <p:spPr>
          <a:xfrm>
            <a:off x="989438" y="5129390"/>
            <a:ext cx="7082117" cy="3344332"/>
          </a:xfrm>
          <a:prstGeom prst="rect">
            <a:avLst/>
          </a:prstGeom>
        </p:spPr>
      </p:pic>
    </p:spTree>
    <p:extLst>
      <p:ext uri="{BB962C8B-B14F-4D97-AF65-F5344CB8AC3E}">
        <p14:creationId xmlns:p14="http://schemas.microsoft.com/office/powerpoint/2010/main" val="18731048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a:prstGeom prst="rect">
            <a:avLst/>
          </a:prstGeom>
        </p:spPr>
        <p:txBody>
          <a:bodyPr>
            <a:normAutofit/>
          </a:bodyPr>
          <a:lstStyle>
            <a:lvl1pPr algn="ctr">
              <a:defRPr sz="1800" cap="none" spc="150"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1" hasCustomPrompt="1"/>
          </p:nvPr>
        </p:nvSpPr>
        <p:spPr>
          <a:xfrm>
            <a:off x="440182" y="885354"/>
            <a:ext cx="8246617" cy="638646"/>
          </a:xfrm>
          <a:prstGeom prst="rect">
            <a:avLst/>
          </a:prstGeom>
        </p:spPr>
        <p:txBody>
          <a:bodyPr/>
          <a:lstStyle>
            <a:lvl1pPr marL="0" indent="0" algn="ctr">
              <a:buNone/>
              <a:defRPr b="1">
                <a:solidFill>
                  <a:srgbClr val="41A1E9"/>
                </a:solidFill>
              </a:defRPr>
            </a:lvl1pPr>
            <a:lvl2pPr>
              <a:defRPr b="1">
                <a:solidFill>
                  <a:srgbClr val="41A1E9"/>
                </a:solidFill>
              </a:defRPr>
            </a:lvl2pPr>
            <a:lvl3pPr>
              <a:defRPr b="1">
                <a:solidFill>
                  <a:srgbClr val="41A1E9"/>
                </a:solidFill>
              </a:defRPr>
            </a:lvl3pPr>
            <a:lvl4pPr>
              <a:defRPr b="1">
                <a:solidFill>
                  <a:srgbClr val="41A1E9"/>
                </a:solidFill>
              </a:defRPr>
            </a:lvl4pPr>
            <a:lvl5pPr>
              <a:defRPr b="1">
                <a:solidFill>
                  <a:srgbClr val="41A1E9"/>
                </a:solidFill>
              </a:defRPr>
            </a:lvl5pPr>
          </a:lstStyle>
          <a:p>
            <a:pPr lvl="0"/>
            <a:r>
              <a:rPr lang="en-US" dirty="0" smtClean="0"/>
              <a:t>CLICK TO ADD TEXT</a:t>
            </a:r>
            <a:endParaRPr lang="en-US" dirty="0"/>
          </a:p>
        </p:txBody>
      </p:sp>
    </p:spTree>
    <p:extLst>
      <p:ext uri="{BB962C8B-B14F-4D97-AF65-F5344CB8AC3E}">
        <p14:creationId xmlns:p14="http://schemas.microsoft.com/office/powerpoint/2010/main" val="35920639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77334" y="290054"/>
            <a:ext cx="7874001" cy="921103"/>
          </a:xfrm>
          <a:prstGeom prst="rect">
            <a:avLst/>
          </a:prstGeom>
        </p:spPr>
        <p:txBody>
          <a:bodyPr anchor="ctr"/>
          <a:lstStyle>
            <a:lvl1pPr algn="l">
              <a:defRPr sz="4000" b="1" cap="all">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39632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28650" y="6327775"/>
            <a:ext cx="43688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defRPr/>
            </a:pPr>
            <a:r>
              <a:rPr lang="en-US" sz="1400" b="1" smtClean="0">
                <a:solidFill>
                  <a:srgbClr val="D9D9D9"/>
                </a:solidFill>
              </a:rPr>
              <a:t>CIVITAS LEARNING, INC. – CONFIDENTIAL INFORMATION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0350" y="6086475"/>
            <a:ext cx="64611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5"/>
            <a:ext cx="7886700" cy="785813"/>
          </a:xfrm>
          <a:prstGeom prst="rect">
            <a:avLst/>
          </a:prstGeom>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628650" y="1277938"/>
            <a:ext cx="7886700" cy="4899025"/>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649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7"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5456259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p:cNvSpPr>
            <a:spLocks noGrp="1"/>
          </p:cNvSpPr>
          <p:nvPr>
            <p:ph type="title"/>
          </p:nvPr>
        </p:nvSpPr>
        <p:spPr>
          <a:xfrm>
            <a:off x="2286000" y="685800"/>
            <a:ext cx="60198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smtClean="0"/>
              <a:t>Discussion Question</a:t>
            </a:r>
            <a:endParaRPr lang="en-US" dirty="0"/>
          </a:p>
        </p:txBody>
      </p:sp>
      <p:sp>
        <p:nvSpPr>
          <p:cNvPr id="4" name="Content Placeholder 6"/>
          <p:cNvSpPr>
            <a:spLocks noGrp="1"/>
          </p:cNvSpPr>
          <p:nvPr>
            <p:ph idx="1"/>
          </p:nvPr>
        </p:nvSpPr>
        <p:spPr>
          <a:xfrm>
            <a:off x="304800" y="1752600"/>
            <a:ext cx="5943600" cy="4373563"/>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pPr marL="342900" indent="-342900">
              <a:buClr>
                <a:srgbClr val="C00000"/>
              </a:buClr>
              <a:buFont typeface="Wingdings" panose="05000000000000000000" pitchFamily="2" charset="2"/>
              <a:buChar char="§"/>
            </a:pPr>
            <a:endParaRPr lang="en-US" sz="2800" dirty="0"/>
          </a:p>
        </p:txBody>
      </p:sp>
    </p:spTree>
    <p:extLst>
      <p:ext uri="{BB962C8B-B14F-4D97-AF65-F5344CB8AC3E}">
        <p14:creationId xmlns:p14="http://schemas.microsoft.com/office/powerpoint/2010/main" val="8503733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Text Placeholder 2"/>
          <p:cNvSpPr>
            <a:spLocks noGrp="1"/>
          </p:cNvSpPr>
          <p:nvPr>
            <p:ph type="body" sz="quarter" idx="10"/>
          </p:nvPr>
        </p:nvSpPr>
        <p:spPr>
          <a:xfrm>
            <a:off x="685800" y="2362200"/>
            <a:ext cx="7467600" cy="3733800"/>
          </a:xfrm>
          <a:prstGeom prst="rect">
            <a:avLst/>
          </a:prstGeom>
        </p:spPr>
        <p:txBody>
          <a:bodyPr/>
          <a:lstStyle>
            <a:lvl1pPr algn="l">
              <a:defRPr>
                <a:solidFill>
                  <a:schemeClr val="tx1"/>
                </a:solidFill>
                <a:latin typeface="Arial" panose="020B0604020202020204" pitchFamily="34" charset="0"/>
                <a:cs typeface="Arial" panose="020B0604020202020204" pitchFamily="34" charset="0"/>
              </a:defRPr>
            </a:lvl1pPr>
          </a:lstStyle>
          <a:p>
            <a:pPr>
              <a:buClr>
                <a:srgbClr val="C00000"/>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81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2.png"/><Relationship Id="rId5" Type="http://schemas.openxmlformats.org/officeDocument/2006/relationships/slideLayout" Target="../slideLayouts/slideLayout17.xml"/><Relationship Id="rId10" Type="http://schemas.openxmlformats.org/officeDocument/2006/relationships/image" Target="../media/image11.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76200"/>
            <a:ext cx="9067799" cy="6172200"/>
          </a:xfrm>
          <a:prstGeom prst="rect">
            <a:avLst/>
          </a:prstGeom>
        </p:spPr>
      </p:pic>
      <p:sp>
        <p:nvSpPr>
          <p:cNvPr id="2" name="Title Placeholder 1"/>
          <p:cNvSpPr>
            <a:spLocks noGrp="1"/>
          </p:cNvSpPr>
          <p:nvPr>
            <p:ph type="title"/>
          </p:nvPr>
        </p:nvSpPr>
        <p:spPr>
          <a:xfrm>
            <a:off x="294133" y="457200"/>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38200" y="1600201"/>
            <a:ext cx="7315200" cy="41910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20362" y="6443471"/>
            <a:ext cx="762764" cy="207265"/>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53401" y="76200"/>
            <a:ext cx="740666" cy="4934722"/>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3464" y="2209802"/>
            <a:ext cx="554737" cy="4578105"/>
          </a:xfrm>
          <a:prstGeom prst="rect">
            <a:avLst/>
          </a:prstGeom>
        </p:spPr>
      </p:pic>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625CA8-4FE3-419E-9D0F-CFE5921E3A28}" type="slidenum">
              <a:rPr lang="en-US" smtClean="0">
                <a:solidFill>
                  <a:prstClr val="black">
                    <a:tint val="75000"/>
                  </a:prstClr>
                </a:solidFill>
              </a:rPr>
              <a:pPr/>
              <a:t>‹#›</a:t>
            </a:fld>
            <a:endParaRPr lang="en-US" dirty="0">
              <a:solidFill>
                <a:prstClr val="black">
                  <a:tint val="75000"/>
                </a:prstClr>
              </a:solidFill>
            </a:endParaRPr>
          </a:p>
        </p:txBody>
      </p:sp>
      <p:sp>
        <p:nvSpPr>
          <p:cNvPr id="11" name="Date Placeholder 6"/>
          <p:cNvSpPr>
            <a:spLocks noGrp="1"/>
          </p:cNvSpPr>
          <p:nvPr>
            <p:ph type="dt" sz="half" idx="2"/>
          </p:nvPr>
        </p:nvSpPr>
        <p:spPr>
          <a:xfrm>
            <a:off x="838200" y="6349545"/>
            <a:ext cx="2133600" cy="365125"/>
          </a:xfrm>
          <a:prstGeom prst="rect">
            <a:avLst/>
          </a:prstGeom>
        </p:spPr>
        <p:txBody>
          <a:bodyPr/>
          <a:lstStyle>
            <a:lvl1pPr>
              <a:defRPr sz="900"/>
            </a:lvl1pPr>
          </a:lstStyle>
          <a:p>
            <a:fld id="{A7E481C7-F6A7-413C-A483-104C3AC67266}" type="datetimeFigureOut">
              <a:rPr lang="en-US" smtClean="0">
                <a:solidFill>
                  <a:prstClr val="black"/>
                </a:solidFill>
              </a:rPr>
              <a:pPr/>
              <a:t>10/29/2015</a:t>
            </a:fld>
            <a:endParaRPr lang="en-US" dirty="0">
              <a:solidFill>
                <a:prstClr val="black"/>
              </a:solidFill>
            </a:endParaRPr>
          </a:p>
        </p:txBody>
      </p:sp>
    </p:spTree>
    <p:extLst>
      <p:ext uri="{BB962C8B-B14F-4D97-AF65-F5344CB8AC3E}">
        <p14:creationId xmlns:p14="http://schemas.microsoft.com/office/powerpoint/2010/main" val="1749459739"/>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12775" y="177800"/>
            <a:ext cx="8202961" cy="7369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12"/>
          <p:cNvSpPr>
            <a:spLocks noGrp="1"/>
          </p:cNvSpPr>
          <p:nvPr>
            <p:ph type="body" idx="1"/>
          </p:nvPr>
        </p:nvSpPr>
        <p:spPr bwMode="auto">
          <a:xfrm>
            <a:off x="612774" y="1261534"/>
            <a:ext cx="8261805" cy="5007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Slide Number Placeholder 22"/>
          <p:cNvSpPr>
            <a:spLocks noGrp="1"/>
          </p:cNvSpPr>
          <p:nvPr>
            <p:ph type="sldNum" sz="quarter" idx="4"/>
          </p:nvPr>
        </p:nvSpPr>
        <p:spPr>
          <a:xfrm>
            <a:off x="8341179" y="6449116"/>
            <a:ext cx="533400" cy="334048"/>
          </a:xfrm>
          <a:prstGeom prst="rect">
            <a:avLst/>
          </a:prstGeom>
        </p:spPr>
        <p:txBody>
          <a:bodyPr vert="horz" anchor="ctr" anchorCtr="0">
            <a:noAutofit/>
          </a:bodyPr>
          <a:lstStyle>
            <a:lvl1pPr algn="ctr" eaLnBrk="1" fontAlgn="auto" latinLnBrk="0" hangingPunct="1">
              <a:spcBef>
                <a:spcPts val="0"/>
              </a:spcBef>
              <a:spcAft>
                <a:spcPts val="0"/>
              </a:spcAft>
              <a:defRPr kumimoji="0" sz="1400" b="1">
                <a:solidFill>
                  <a:srgbClr val="002060"/>
                </a:solidFill>
                <a:latin typeface="Calibri" panose="020F0502020204030204" pitchFamily="34" charset="0"/>
              </a:defRPr>
            </a:lvl1pPr>
          </a:lstStyle>
          <a:p>
            <a:fld id="{397DF74D-593A-4B15-876C-81AF3020FE94}" type="slidenum">
              <a:rPr lang="en-US" smtClean="0"/>
              <a:pPr/>
              <a:t>‹#›</a:t>
            </a:fld>
            <a:endParaRPr lang="en-US"/>
          </a:p>
        </p:txBody>
      </p:sp>
      <p:sp>
        <p:nvSpPr>
          <p:cNvPr id="18" name="Rectangle 17"/>
          <p:cNvSpPr/>
          <p:nvPr/>
        </p:nvSpPr>
        <p:spPr>
          <a:xfrm flipV="1">
            <a:off x="614849" y="992679"/>
            <a:ext cx="8529152" cy="45719"/>
          </a:xfrm>
          <a:prstGeom prst="rect">
            <a:avLst/>
          </a:prstGeom>
          <a:solidFill>
            <a:srgbClr val="AB0520"/>
          </a:solidFill>
          <a:ln w="50800" cap="rnd" cmpd="dbl" algn="ctr">
            <a:noFill/>
            <a:prstDash val="solid"/>
          </a:ln>
          <a:effectLst/>
        </p:spPr>
        <p:style>
          <a:lnRef idx="3">
            <a:schemeClr val="lt1"/>
          </a:lnRef>
          <a:fillRef idx="1001">
            <a:schemeClr val="dk2"/>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8" name="Group 7"/>
          <p:cNvGrpSpPr/>
          <p:nvPr/>
        </p:nvGrpSpPr>
        <p:grpSpPr>
          <a:xfrm>
            <a:off x="114775" y="923764"/>
            <a:ext cx="442924" cy="183549"/>
            <a:chOff x="33135" y="1118501"/>
            <a:chExt cx="442924" cy="183549"/>
          </a:xfrm>
          <a:solidFill>
            <a:srgbClr val="AB0520"/>
          </a:solidFill>
        </p:grpSpPr>
        <p:sp>
          <p:nvSpPr>
            <p:cNvPr id="19" name="Isosceles Triangle 18"/>
            <p:cNvSpPr/>
            <p:nvPr/>
          </p:nvSpPr>
          <p:spPr>
            <a:xfrm rot="5400000">
              <a:off x="328034" y="1154026"/>
              <a:ext cx="183549" cy="112500"/>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C234B"/>
                </a:solidFill>
              </a:endParaRPr>
            </a:p>
          </p:txBody>
        </p:sp>
        <p:sp>
          <p:nvSpPr>
            <p:cNvPr id="22" name="Isosceles Triangle 21"/>
            <p:cNvSpPr/>
            <p:nvPr/>
          </p:nvSpPr>
          <p:spPr>
            <a:xfrm rot="5400000">
              <a:off x="162822" y="1154026"/>
              <a:ext cx="183549" cy="112500"/>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C234B"/>
                </a:solidFill>
              </a:endParaRPr>
            </a:p>
          </p:txBody>
        </p:sp>
        <p:sp>
          <p:nvSpPr>
            <p:cNvPr id="24" name="Isosceles Triangle 23"/>
            <p:cNvSpPr/>
            <p:nvPr/>
          </p:nvSpPr>
          <p:spPr>
            <a:xfrm rot="5400000">
              <a:off x="-2390" y="1154026"/>
              <a:ext cx="183549" cy="112500"/>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C234B"/>
                </a:solidFill>
              </a:endParaRPr>
            </a:p>
          </p:txBody>
        </p:sp>
      </p:grpSp>
    </p:spTree>
    <p:extLst>
      <p:ext uri="{BB962C8B-B14F-4D97-AF65-F5344CB8AC3E}">
        <p14:creationId xmlns:p14="http://schemas.microsoft.com/office/powerpoint/2010/main" val="4084351644"/>
      </p:ext>
    </p:extLst>
  </p:cSld>
  <p:clrMap bg1="lt1" tx1="dk1" bg2="lt2" tx2="dk2" accent1="accent1" accent2="accent2" accent3="accent3" accent4="accent4" accent5="accent5" accent6="accent6" hlink="hlink" folHlink="folHlink"/>
  <p:sldLayoutIdLst>
    <p:sldLayoutId id="2147484871"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0" r:id="rId10"/>
    <p:sldLayoutId id="2147484881" r:id="rId11"/>
    <p:sldLayoutId id="2147484882" r:id="rId12"/>
  </p:sldLayoutIdLst>
  <p:timing>
    <p:tnLst>
      <p:par>
        <p:cTn id="1" dur="indefinite" restart="never" nodeType="tmRoot"/>
      </p:par>
    </p:tnLst>
  </p:timing>
  <p:hf hdr="0" ftr="0"/>
  <p:txStyles>
    <p:titleStyle>
      <a:lvl1pPr algn="l" rtl="0" eaLnBrk="1" fontAlgn="base" hangingPunct="1">
        <a:spcBef>
          <a:spcPct val="0"/>
        </a:spcBef>
        <a:spcAft>
          <a:spcPct val="0"/>
        </a:spcAft>
        <a:defRPr sz="4200" kern="120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44488" indent="-344488" algn="l" rtl="0" eaLnBrk="1" fontAlgn="base" hangingPunct="1">
        <a:spcBef>
          <a:spcPts val="700"/>
        </a:spcBef>
        <a:spcAft>
          <a:spcPct val="0"/>
        </a:spcAft>
        <a:buClr>
          <a:schemeClr val="accent3"/>
        </a:buClr>
        <a:buSzPct val="85000"/>
        <a:buFont typeface="Wingdings" panose="05000000000000000000" pitchFamily="2" charset="2"/>
        <a:buChar char="q"/>
        <a:defRPr sz="3200" kern="1200" baseline="0">
          <a:solidFill>
            <a:schemeClr val="tx1"/>
          </a:solidFill>
          <a:latin typeface="Calibri" pitchFamily="34" charset="0"/>
          <a:ea typeface="+mn-ea"/>
          <a:cs typeface="+mn-cs"/>
        </a:defRPr>
      </a:lvl1pPr>
      <a:lvl2pPr marL="687388" indent="-320675" algn="l" rtl="0" eaLnBrk="1" fontAlgn="base" hangingPunct="1">
        <a:spcBef>
          <a:spcPts val="550"/>
        </a:spcBef>
        <a:spcAft>
          <a:spcPct val="0"/>
        </a:spcAft>
        <a:buClr>
          <a:schemeClr val="tx2"/>
        </a:buClr>
        <a:buSzPct val="85000"/>
        <a:buFont typeface="Wingdings" panose="05000000000000000000" pitchFamily="2" charset="2"/>
        <a:buChar char="q"/>
        <a:defRPr sz="3000" kern="1200">
          <a:solidFill>
            <a:schemeClr val="tx1"/>
          </a:solidFill>
          <a:latin typeface="Calibri" panose="020F0502020204030204" pitchFamily="34" charset="0"/>
          <a:ea typeface="+mn-ea"/>
          <a:cs typeface="+mn-cs"/>
        </a:defRPr>
      </a:lvl2pPr>
      <a:lvl3pPr marL="1031875" indent="-346075" algn="l" rtl="0" eaLnBrk="1" fontAlgn="base" hangingPunct="1">
        <a:spcBef>
          <a:spcPts val="500"/>
        </a:spcBef>
        <a:spcAft>
          <a:spcPct val="0"/>
        </a:spcAft>
        <a:buClr>
          <a:schemeClr val="accent2"/>
        </a:buClr>
        <a:buSzPct val="82000"/>
        <a:buFont typeface="Wingdings" panose="05000000000000000000" pitchFamily="2" charset="2"/>
        <a:buChar char="q"/>
        <a:defRPr sz="2800" kern="1200">
          <a:solidFill>
            <a:schemeClr val="tx1"/>
          </a:solidFill>
          <a:latin typeface="Calibri" panose="020F0502020204030204" pitchFamily="34" charset="0"/>
          <a:ea typeface="+mn-ea"/>
          <a:cs typeface="+mn-cs"/>
        </a:defRPr>
      </a:lvl3pPr>
      <a:lvl4pPr marL="1425575" indent="-282575" algn="l" rtl="0" eaLnBrk="1" fontAlgn="base" hangingPunct="1">
        <a:spcBef>
          <a:spcPts val="400"/>
        </a:spcBef>
        <a:spcAft>
          <a:spcPct val="0"/>
        </a:spcAft>
        <a:buClr>
          <a:schemeClr val="accent4"/>
        </a:buClr>
        <a:buSzPct val="80000"/>
        <a:buFont typeface="Wingdings" panose="05000000000000000000" pitchFamily="2" charset="2"/>
        <a:buChar char="q"/>
        <a:defRPr sz="2600" kern="1200">
          <a:solidFill>
            <a:schemeClr val="tx1"/>
          </a:solidFill>
          <a:latin typeface="Calibri" panose="020F0502020204030204" pitchFamily="34" charset="0"/>
          <a:ea typeface="+mn-ea"/>
          <a:cs typeface="+mn-cs"/>
        </a:defRPr>
      </a:lvl4pPr>
      <a:lvl5pPr marL="1887538" indent="-287338" algn="l" rtl="0" eaLnBrk="1" fontAlgn="base" hangingPunct="1">
        <a:spcBef>
          <a:spcPts val="400"/>
        </a:spcBef>
        <a:spcAft>
          <a:spcPct val="0"/>
        </a:spcAft>
        <a:buClr>
          <a:schemeClr val="accent6"/>
        </a:buClr>
        <a:buSzPct val="78000"/>
        <a:buFont typeface="Wingdings" panose="05000000000000000000" pitchFamily="2" charset="2"/>
        <a:buChar char="q"/>
        <a:defRPr sz="24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B624C-1FC9-4565-ADEA-AC421205552E}" type="datetimeFigureOut">
              <a:rPr lang="en-US" smtClean="0">
                <a:solidFill>
                  <a:prstClr val="black">
                    <a:tint val="75000"/>
                  </a:prstClr>
                </a:solidFill>
              </a:rPr>
              <a:pPr/>
              <a:t>10/29/2015</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112D5-4C06-44E2-BCD5-18055D3C9830}"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1936550905"/>
      </p:ext>
    </p:extLst>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12B8A56-4437-4C38-9704-26D200023118}" type="datetimeFigureOut">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196308C-C60C-4F43-BB8A-62AB5CF34A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9769147"/>
      </p:ext>
    </p:extLst>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3"/>
          <p:cNvSpPr>
            <a:spLocks/>
          </p:cNvSpPr>
          <p:nvPr/>
        </p:nvSpPr>
        <p:spPr bwMode="auto">
          <a:xfrm>
            <a:off x="3389563" y="6467402"/>
            <a:ext cx="5579864" cy="20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r" defTabSz="457112">
              <a:defRPr/>
            </a:pPr>
            <a:r>
              <a:rPr lang="en-US" sz="1100" dirty="0">
                <a:solidFill>
                  <a:prstClr val="white">
                    <a:lumMod val="85000"/>
                  </a:prstClr>
                </a:solidFill>
              </a:rPr>
              <a:t>CIVITAS LEARNING, INC.  -- CONFIDENTIAL INFORMATION</a:t>
            </a:r>
            <a:endParaRPr lang="en-US" sz="1100" dirty="0">
              <a:solidFill>
                <a:prstClr val="white">
                  <a:lumMod val="85000"/>
                </a:prstClr>
              </a:solidFill>
              <a:cs typeface="Calibri"/>
            </a:endParaRPr>
          </a:p>
        </p:txBody>
      </p:sp>
    </p:spTree>
    <p:extLst>
      <p:ext uri="{BB962C8B-B14F-4D97-AF65-F5344CB8AC3E}">
        <p14:creationId xmlns:p14="http://schemas.microsoft.com/office/powerpoint/2010/main" val="3655653235"/>
      </p:ext>
    </p:extLst>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Lst>
  <p:txStyles>
    <p:titleStyle>
      <a:lvl1pPr algn="l" defTabSz="457200" rtl="0" eaLnBrk="1" latinLnBrk="0" hangingPunct="1">
        <a:spcBef>
          <a:spcPct val="0"/>
        </a:spcBef>
        <a:buNone/>
        <a:defRPr sz="3600" b="0" i="0" kern="1200" cap="all">
          <a:solidFill>
            <a:srgbClr val="354665"/>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b="0" i="0" kern="1200">
          <a:solidFill>
            <a:srgbClr val="354665"/>
          </a:solidFill>
          <a:latin typeface="Calibri"/>
          <a:ea typeface="+mn-ea"/>
          <a:cs typeface="Calibri"/>
        </a:defRPr>
      </a:lvl1pPr>
      <a:lvl2pPr marL="742950" indent="-285750" algn="l" defTabSz="457200" rtl="0" eaLnBrk="1" latinLnBrk="0" hangingPunct="1">
        <a:spcBef>
          <a:spcPct val="20000"/>
        </a:spcBef>
        <a:buFont typeface="Arial"/>
        <a:buChar char="–"/>
        <a:defRPr sz="2800" b="0" i="0" kern="1200">
          <a:solidFill>
            <a:srgbClr val="354665"/>
          </a:solidFill>
          <a:latin typeface="Calibri"/>
          <a:ea typeface="+mn-ea"/>
          <a:cs typeface="Calibri"/>
        </a:defRPr>
      </a:lvl2pPr>
      <a:lvl3pPr marL="1143000" indent="-228600" algn="l" defTabSz="457200" rtl="0" eaLnBrk="1" latinLnBrk="0" hangingPunct="1">
        <a:spcBef>
          <a:spcPct val="20000"/>
        </a:spcBef>
        <a:buFont typeface="Arial"/>
        <a:buChar char="•"/>
        <a:defRPr sz="2400" b="0" i="0" kern="1200">
          <a:solidFill>
            <a:srgbClr val="354665"/>
          </a:solidFill>
          <a:latin typeface="Calibri"/>
          <a:ea typeface="+mn-ea"/>
          <a:cs typeface="Calibri"/>
        </a:defRPr>
      </a:lvl3pPr>
      <a:lvl4pPr marL="1600200" indent="-228600" algn="l" defTabSz="457200" rtl="0" eaLnBrk="1" latinLnBrk="0" hangingPunct="1">
        <a:spcBef>
          <a:spcPct val="20000"/>
        </a:spcBef>
        <a:buFont typeface="Arial"/>
        <a:buChar char="–"/>
        <a:defRPr sz="2000" b="0" i="0" kern="1200">
          <a:solidFill>
            <a:srgbClr val="354665"/>
          </a:solidFill>
          <a:latin typeface="Calibri"/>
          <a:ea typeface="+mn-ea"/>
          <a:cs typeface="Calibri"/>
        </a:defRPr>
      </a:lvl4pPr>
      <a:lvl5pPr marL="2057400" indent="-228600" algn="l" defTabSz="457200" rtl="0" eaLnBrk="1" latinLnBrk="0" hangingPunct="1">
        <a:spcBef>
          <a:spcPct val="20000"/>
        </a:spcBef>
        <a:buFont typeface="Arial"/>
        <a:buChar char="»"/>
        <a:defRPr sz="2000" b="0" i="0" kern="1200">
          <a:solidFill>
            <a:srgbClr val="354665"/>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64.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48.jpe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48.jpe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48.jpe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48.jpe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60.jpe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61.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3.png"/><Relationship Id="rId7" Type="http://schemas.openxmlformats.org/officeDocument/2006/relationships/image" Target="../media/image65.jpe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64.png"/><Relationship Id="rId11" Type="http://schemas.openxmlformats.org/officeDocument/2006/relationships/image" Target="../media/image69.jpeg"/><Relationship Id="rId5" Type="http://schemas.openxmlformats.org/officeDocument/2006/relationships/image" Target="../media/image63.jpeg"/><Relationship Id="rId10" Type="http://schemas.openxmlformats.org/officeDocument/2006/relationships/image" Target="../media/image68.png"/><Relationship Id="rId4" Type="http://schemas.openxmlformats.org/officeDocument/2006/relationships/image" Target="../media/image62.jpeg"/><Relationship Id="rId9" Type="http://schemas.openxmlformats.org/officeDocument/2006/relationships/image" Target="../media/image6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82180"/>
            <a:ext cx="86868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Data Visualization: The What, the Who, &amp; the How</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76200" y="5827693"/>
            <a:ext cx="8991600" cy="1169551"/>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Abraham George, Vice President of IT and Chief Information Officer, Columbus State University</a:t>
            </a:r>
          </a:p>
          <a:p>
            <a:pPr algn="ctr"/>
            <a:r>
              <a:rPr lang="en-US" sz="1400" dirty="0" smtClean="0">
                <a:latin typeface="Arial" panose="020B0604020202020204" pitchFamily="34" charset="0"/>
                <a:cs typeface="Arial" panose="020B0604020202020204" pitchFamily="34" charset="0"/>
              </a:rPr>
              <a:t>Kamalika Sandell, Associate CIO, Office of Information Technology, American University</a:t>
            </a:r>
          </a:p>
          <a:p>
            <a:pPr algn="ctr"/>
            <a:r>
              <a:rPr lang="en-US" sz="1400" dirty="0" smtClean="0">
                <a:latin typeface="Arial" panose="020B0604020202020204" pitchFamily="34" charset="0"/>
                <a:cs typeface="Arial" panose="020B0604020202020204" pitchFamily="34" charset="0"/>
              </a:rPr>
              <a:t>John Rome, Deputy CIO, Arizona State University</a:t>
            </a:r>
          </a:p>
          <a:p>
            <a:pPr algn="ctr"/>
            <a:r>
              <a:rPr lang="en-US" sz="1400" dirty="0" smtClean="0">
                <a:latin typeface="Arial" panose="020B0604020202020204" pitchFamily="34" charset="0"/>
                <a:cs typeface="Arial" panose="020B0604020202020204" pitchFamily="34" charset="0"/>
              </a:rPr>
              <a:t>Hank Childers, Executive Director University Analytics &amp; Institutional Research, University of Arizona</a:t>
            </a:r>
          </a:p>
          <a:p>
            <a:pPr algn="ct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08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447800"/>
            <a:ext cx="7467600" cy="1143000"/>
          </a:xfrm>
        </p:spPr>
        <p:txBody>
          <a:bodyPr>
            <a:normAutofit/>
          </a:bodyPr>
          <a:lstStyle/>
          <a:p>
            <a:r>
              <a:rPr lang="en-US" sz="2800" dirty="0" smtClean="0"/>
              <a:t>Reality of Higher Ed Environment and Why </a:t>
            </a:r>
            <a:r>
              <a:rPr lang="en-US" sz="2800" dirty="0"/>
              <a:t>D</a:t>
            </a:r>
            <a:r>
              <a:rPr lang="en-US" sz="2800" dirty="0" smtClean="0"/>
              <a:t>ata </a:t>
            </a:r>
            <a:r>
              <a:rPr lang="en-US" sz="2800" dirty="0"/>
              <a:t>V</a:t>
            </a:r>
            <a:r>
              <a:rPr lang="en-US" sz="2800" dirty="0" smtClean="0"/>
              <a:t>isualization </a:t>
            </a:r>
            <a:r>
              <a:rPr lang="en-US" sz="2800" dirty="0"/>
              <a:t>M</a:t>
            </a:r>
            <a:r>
              <a:rPr lang="en-US" sz="2800" dirty="0" smtClean="0"/>
              <a:t>akes </a:t>
            </a:r>
            <a:r>
              <a:rPr lang="en-US" sz="2800" dirty="0"/>
              <a:t>A</a:t>
            </a:r>
            <a:r>
              <a:rPr lang="en-US" sz="2800" dirty="0" smtClean="0"/>
              <a:t>nalytic Easy?</a:t>
            </a:r>
            <a:endParaRPr lang="en-US" sz="2800" dirty="0"/>
          </a:p>
        </p:txBody>
      </p:sp>
      <p:sp>
        <p:nvSpPr>
          <p:cNvPr id="5" name="Content Placeholder 2"/>
          <p:cNvSpPr>
            <a:spLocks noGrp="1"/>
          </p:cNvSpPr>
          <p:nvPr>
            <p:ph type="body" sz="quarter" idx="10"/>
          </p:nvPr>
        </p:nvSpPr>
        <p:spPr>
          <a:xfrm>
            <a:off x="838200" y="2590800"/>
            <a:ext cx="7467600" cy="3733800"/>
          </a:xfrm>
        </p:spPr>
        <p:txBody>
          <a:bodyPr>
            <a:noAutofit/>
          </a:bodyPr>
          <a:lstStyle/>
          <a:p>
            <a:pPr>
              <a:spcAft>
                <a:spcPts val="1200"/>
              </a:spcAft>
            </a:pPr>
            <a:r>
              <a:rPr lang="en-US" sz="2000" dirty="0" smtClean="0">
                <a:solidFill>
                  <a:schemeClr val="tx1">
                    <a:lumMod val="50000"/>
                    <a:lumOff val="50000"/>
                  </a:schemeClr>
                </a:solidFill>
              </a:rPr>
              <a:t>Asking a Dean or Chair to use OBIEE is like asking a math major to perform brain surgery. Both examples may get the job accomplished, however, both would be a "bloody" mess. </a:t>
            </a:r>
          </a:p>
          <a:p>
            <a:pPr>
              <a:spcAft>
                <a:spcPts val="1200"/>
              </a:spcAft>
            </a:pPr>
            <a:r>
              <a:rPr lang="en-US" sz="2000" dirty="0" smtClean="0">
                <a:solidFill>
                  <a:schemeClr val="tx1">
                    <a:lumMod val="50000"/>
                    <a:lumOff val="50000"/>
                  </a:schemeClr>
                </a:solidFill>
              </a:rPr>
              <a:t>In addition, many times the "wait" for a developer to provide the data in a dashboard takes too long for these non-technical groups. They want the information now.</a:t>
            </a:r>
          </a:p>
          <a:p>
            <a:pPr>
              <a:spcAft>
                <a:spcPts val="1200"/>
              </a:spcAft>
            </a:pPr>
            <a:r>
              <a:rPr lang="en-US" sz="2000" dirty="0" smtClean="0">
                <a:solidFill>
                  <a:schemeClr val="tx1">
                    <a:lumMod val="50000"/>
                    <a:lumOff val="50000"/>
                  </a:schemeClr>
                </a:solidFill>
              </a:rPr>
              <a:t>Once they (functional users) get the data, they ask more questions since they don’t know what they really want or are looking for!  </a:t>
            </a:r>
          </a:p>
          <a:p>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2433687" cy="885427"/>
          </a:xfrm>
          <a:prstGeom prst="rect">
            <a:avLst/>
          </a:prstGeom>
        </p:spPr>
      </p:pic>
    </p:spTree>
    <p:extLst>
      <p:ext uri="{BB962C8B-B14F-4D97-AF65-F5344CB8AC3E}">
        <p14:creationId xmlns:p14="http://schemas.microsoft.com/office/powerpoint/2010/main" val="4052158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066800"/>
            <a:ext cx="7467600" cy="762000"/>
          </a:xfrm>
        </p:spPr>
        <p:txBody>
          <a:bodyPr>
            <a:noAutofit/>
          </a:bodyPr>
          <a:lstStyle/>
          <a:p>
            <a:r>
              <a:rPr lang="en-US" sz="2800" dirty="0" smtClean="0"/>
              <a:t>Two primary design goals supported through Data Visualization</a:t>
            </a:r>
            <a:endParaRPr lang="en-US" sz="2800" dirty="0"/>
          </a:p>
        </p:txBody>
      </p:sp>
      <p:sp>
        <p:nvSpPr>
          <p:cNvPr id="5" name="Content Placeholder 2"/>
          <p:cNvSpPr>
            <a:spLocks noGrp="1"/>
          </p:cNvSpPr>
          <p:nvPr>
            <p:ph type="body" sz="quarter" idx="10"/>
          </p:nvPr>
        </p:nvSpPr>
        <p:spPr>
          <a:xfrm>
            <a:off x="838200" y="2209800"/>
            <a:ext cx="7467600" cy="3733800"/>
          </a:xfrm>
        </p:spPr>
        <p:txBody>
          <a:bodyPr>
            <a:noAutofit/>
          </a:bodyPr>
          <a:lstStyle/>
          <a:p>
            <a:pPr>
              <a:spcAft>
                <a:spcPts val="1200"/>
              </a:spcAft>
            </a:pPr>
            <a:r>
              <a:rPr lang="en-US" sz="2000" dirty="0" smtClean="0">
                <a:solidFill>
                  <a:schemeClr val="tx1">
                    <a:lumMod val="50000"/>
                    <a:lumOff val="50000"/>
                  </a:schemeClr>
                </a:solidFill>
              </a:rPr>
              <a:t>Discovery and Exploration</a:t>
            </a:r>
          </a:p>
          <a:p>
            <a:pPr lvl="1">
              <a:spcAft>
                <a:spcPts val="1200"/>
              </a:spcAft>
            </a:pPr>
            <a:r>
              <a:rPr lang="en-US" sz="2000" dirty="0" smtClean="0">
                <a:solidFill>
                  <a:schemeClr val="tx1">
                    <a:lumMod val="50000"/>
                    <a:lumOff val="50000"/>
                  </a:schemeClr>
                </a:solidFill>
                <a:latin typeface="Arial" panose="020B0604020202020204" pitchFamily="34" charset="0"/>
                <a:cs typeface="Arial" panose="020B0604020202020204" pitchFamily="34" charset="0"/>
              </a:rPr>
              <a:t>What story is the data telling you</a:t>
            </a:r>
          </a:p>
          <a:p>
            <a:pPr lvl="1">
              <a:spcAft>
                <a:spcPts val="1200"/>
              </a:spcAft>
            </a:pPr>
            <a:r>
              <a:rPr lang="en-US" sz="2000" dirty="0" smtClean="0">
                <a:solidFill>
                  <a:schemeClr val="tx1">
                    <a:lumMod val="50000"/>
                    <a:lumOff val="50000"/>
                  </a:schemeClr>
                </a:solidFill>
                <a:latin typeface="Arial" panose="020B0604020202020204" pitchFamily="34" charset="0"/>
                <a:cs typeface="Arial" panose="020B0604020202020204" pitchFamily="34" charset="0"/>
              </a:rPr>
              <a:t>Identify patterns and exceptions</a:t>
            </a:r>
          </a:p>
          <a:p>
            <a:pPr>
              <a:spcAft>
                <a:spcPts val="1200"/>
              </a:spcAft>
            </a:pPr>
            <a:r>
              <a:rPr lang="en-US" sz="2000" dirty="0" smtClean="0">
                <a:solidFill>
                  <a:schemeClr val="tx1">
                    <a:lumMod val="50000"/>
                    <a:lumOff val="50000"/>
                  </a:schemeClr>
                </a:solidFill>
              </a:rPr>
              <a:t>Decision-making</a:t>
            </a:r>
          </a:p>
          <a:p>
            <a:pPr lvl="1">
              <a:spcAft>
                <a:spcPts val="1200"/>
              </a:spcAft>
            </a:pPr>
            <a:r>
              <a:rPr lang="en-US" sz="2000" dirty="0" smtClean="0">
                <a:solidFill>
                  <a:schemeClr val="tx1">
                    <a:lumMod val="50000"/>
                    <a:lumOff val="50000"/>
                  </a:schemeClr>
                </a:solidFill>
                <a:latin typeface="Arial" panose="020B0604020202020204" pitchFamily="34" charset="0"/>
                <a:cs typeface="Arial" panose="020B0604020202020204" pitchFamily="34" charset="0"/>
              </a:rPr>
              <a:t>Compare, contrast, choose</a:t>
            </a:r>
          </a:p>
          <a:p>
            <a:pPr lvl="1">
              <a:spcAft>
                <a:spcPts val="1200"/>
              </a:spcAft>
            </a:pPr>
            <a:r>
              <a:rPr lang="en-US" sz="2000" dirty="0" smtClean="0">
                <a:solidFill>
                  <a:schemeClr val="tx1">
                    <a:lumMod val="50000"/>
                    <a:lumOff val="50000"/>
                  </a:schemeClr>
                </a:solidFill>
                <a:latin typeface="Arial" panose="020B0604020202020204" pitchFamily="34" charset="0"/>
                <a:cs typeface="Arial" panose="020B0604020202020204" pitchFamily="34" charset="0"/>
              </a:rPr>
              <a:t>Explain, make a point, decide</a:t>
            </a:r>
          </a:p>
          <a:p>
            <a:pPr lvl="1">
              <a:spcAft>
                <a:spcPts val="1200"/>
              </a:spcAft>
            </a:pP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spcAft>
                <a:spcPts val="1200"/>
              </a:spcAft>
              <a:buNone/>
            </a:pPr>
            <a:endParaRPr lang="en-US" sz="2000" dirty="0" smtClean="0">
              <a:solidFill>
                <a:schemeClr val="tx1">
                  <a:lumMod val="50000"/>
                  <a:lumOff val="50000"/>
                </a:schemeClr>
              </a:solidFill>
            </a:endParaRPr>
          </a:p>
          <a:p>
            <a:endParaRPr lang="en-US" sz="2000" dirty="0"/>
          </a:p>
        </p:txBody>
      </p:sp>
      <p:pic>
        <p:nvPicPr>
          <p:cNvPr id="7" name="Picture 6" descr="&#10;AUmark.jpg                                                     000004B7Vijay                          BBF108B9:"/>
          <p:cNvPicPr>
            <a:picLocks noChangeAspect="1" noChangeArrowheads="1"/>
          </p:cNvPicPr>
          <p:nvPr/>
        </p:nvPicPr>
        <p:blipFill>
          <a:blip r:embed="rId2" cstate="print"/>
          <a:srcRect/>
          <a:stretch>
            <a:fillRect/>
          </a:stretch>
        </p:blipFill>
        <p:spPr bwMode="auto">
          <a:xfrm>
            <a:off x="542925" y="381000"/>
            <a:ext cx="590550" cy="606425"/>
          </a:xfrm>
          <a:prstGeom prst="rect">
            <a:avLst/>
          </a:prstGeom>
          <a:noFill/>
        </p:spPr>
      </p:pic>
    </p:spTree>
    <p:extLst>
      <p:ext uri="{BB962C8B-B14F-4D97-AF65-F5344CB8AC3E}">
        <p14:creationId xmlns:p14="http://schemas.microsoft.com/office/powerpoint/2010/main" val="567304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381000"/>
            <a:ext cx="7010400" cy="762000"/>
          </a:xfrm>
        </p:spPr>
        <p:txBody>
          <a:bodyPr>
            <a:noAutofit/>
          </a:bodyPr>
          <a:lstStyle/>
          <a:p>
            <a:r>
              <a:rPr lang="en-US" sz="2800" dirty="0" smtClean="0"/>
              <a:t>Data Visualization Strategies: Visual Analytics Tools </a:t>
            </a:r>
            <a:r>
              <a:rPr lang="en-US" sz="2800" dirty="0"/>
              <a:t>S</a:t>
            </a:r>
            <a:r>
              <a:rPr lang="en-US" sz="2800" dirty="0" smtClean="0"/>
              <a:t>upport Data Discovery</a:t>
            </a:r>
            <a:endParaRPr lang="en-US" sz="2800" dirty="0"/>
          </a:p>
        </p:txBody>
      </p:sp>
      <p:pic>
        <p:nvPicPr>
          <p:cNvPr id="7" name="Picture 6" descr="&#10;AUmark.jpg                                                     000004B7Vijay                          BBF108B9:"/>
          <p:cNvPicPr>
            <a:picLocks noChangeAspect="1" noChangeArrowheads="1"/>
          </p:cNvPicPr>
          <p:nvPr/>
        </p:nvPicPr>
        <p:blipFill>
          <a:blip r:embed="rId3" cstate="print"/>
          <a:srcRect/>
          <a:stretch>
            <a:fillRect/>
          </a:stretch>
        </p:blipFill>
        <p:spPr bwMode="auto">
          <a:xfrm>
            <a:off x="304800" y="304800"/>
            <a:ext cx="590550" cy="606425"/>
          </a:xfrm>
          <a:prstGeom prst="rect">
            <a:avLst/>
          </a:prstGeom>
          <a:noFill/>
        </p:spPr>
      </p:pic>
      <p:pic>
        <p:nvPicPr>
          <p:cNvPr id="9" name="Picture 8"/>
          <p:cNvPicPr>
            <a:picLocks noChangeAspect="1"/>
          </p:cNvPicPr>
          <p:nvPr/>
        </p:nvPicPr>
        <p:blipFill>
          <a:blip r:embed="rId4"/>
          <a:stretch>
            <a:fillRect/>
          </a:stretch>
        </p:blipFill>
        <p:spPr>
          <a:xfrm>
            <a:off x="2095586" y="1524000"/>
            <a:ext cx="5676814" cy="4146938"/>
          </a:xfrm>
          <a:prstGeom prst="rect">
            <a:avLst/>
          </a:prstGeom>
        </p:spPr>
      </p:pic>
      <p:pic>
        <p:nvPicPr>
          <p:cNvPr id="10" name="Picture 9"/>
          <p:cNvPicPr>
            <a:picLocks noChangeAspect="1"/>
          </p:cNvPicPr>
          <p:nvPr/>
        </p:nvPicPr>
        <p:blipFill>
          <a:blip r:embed="rId5"/>
          <a:stretch>
            <a:fillRect/>
          </a:stretch>
        </p:blipFill>
        <p:spPr>
          <a:xfrm>
            <a:off x="947680" y="1524000"/>
            <a:ext cx="1185919" cy="4146939"/>
          </a:xfrm>
          <a:prstGeom prst="rect">
            <a:avLst/>
          </a:prstGeom>
        </p:spPr>
      </p:pic>
      <p:sp>
        <p:nvSpPr>
          <p:cNvPr id="11" name="Rectangle 10"/>
          <p:cNvSpPr/>
          <p:nvPr/>
        </p:nvSpPr>
        <p:spPr>
          <a:xfrm>
            <a:off x="64538" y="5924490"/>
            <a:ext cx="8317461" cy="400110"/>
          </a:xfrm>
          <a:prstGeom prst="rect">
            <a:avLst/>
          </a:prstGeom>
        </p:spPr>
        <p:txBody>
          <a:bodyPr wrap="square">
            <a:spAutoFit/>
          </a:bodyPr>
          <a:lstStyle/>
          <a:p>
            <a:pPr lvl="1">
              <a:spcAft>
                <a:spcPts val="1200"/>
              </a:spcAft>
            </a:pPr>
            <a:r>
              <a:rPr lang="en-US" sz="2000" dirty="0" smtClean="0">
                <a:solidFill>
                  <a:schemeClr val="tx1">
                    <a:lumMod val="50000"/>
                    <a:lumOff val="50000"/>
                  </a:schemeClr>
                </a:solidFill>
                <a:latin typeface="Arial" panose="020B0604020202020204" pitchFamily="34" charset="0"/>
                <a:cs typeface="Arial" panose="020B0604020202020204" pitchFamily="34" charset="0"/>
              </a:rPr>
              <a:t>Examples: Heat </a:t>
            </a:r>
            <a:r>
              <a:rPr lang="en-US" sz="2000" dirty="0">
                <a:solidFill>
                  <a:schemeClr val="tx1">
                    <a:lumMod val="50000"/>
                    <a:lumOff val="50000"/>
                  </a:schemeClr>
                </a:solidFill>
                <a:latin typeface="Arial" panose="020B0604020202020204" pitchFamily="34" charset="0"/>
                <a:cs typeface="Arial" panose="020B0604020202020204" pitchFamily="34" charset="0"/>
              </a:rPr>
              <a:t>maps, what-if </a:t>
            </a:r>
            <a:r>
              <a:rPr lang="en-US" sz="2000" dirty="0" smtClean="0">
                <a:solidFill>
                  <a:schemeClr val="tx1">
                    <a:lumMod val="50000"/>
                    <a:lumOff val="50000"/>
                  </a:schemeClr>
                </a:solidFill>
                <a:latin typeface="Arial" panose="020B0604020202020204" pitchFamily="34" charset="0"/>
                <a:cs typeface="Arial" panose="020B0604020202020204" pitchFamily="34" charset="0"/>
              </a:rPr>
              <a:t>modeling, </a:t>
            </a:r>
            <a:r>
              <a:rPr lang="en-US" sz="2000" dirty="0">
                <a:solidFill>
                  <a:schemeClr val="tx1">
                    <a:lumMod val="50000"/>
                    <a:lumOff val="50000"/>
                  </a:schemeClr>
                </a:solidFill>
                <a:latin typeface="Arial" panose="020B0604020202020204" pitchFamily="34" charset="0"/>
                <a:cs typeface="Arial" panose="020B0604020202020204" pitchFamily="34" charset="0"/>
              </a:rPr>
              <a:t>predictive modeling, </a:t>
            </a:r>
            <a:r>
              <a:rPr lang="en-US" sz="2000" dirty="0" smtClean="0">
                <a:solidFill>
                  <a:schemeClr val="tx1">
                    <a:lumMod val="50000"/>
                    <a:lumOff val="50000"/>
                  </a:schemeClr>
                </a:solidFill>
                <a:latin typeface="Arial" panose="020B0604020202020204" pitchFamily="34" charset="0"/>
                <a:cs typeface="Arial" panose="020B0604020202020204" pitchFamily="34" charset="0"/>
              </a:rPr>
              <a:t>charts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352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381000"/>
            <a:ext cx="7010400" cy="762000"/>
          </a:xfrm>
        </p:spPr>
        <p:txBody>
          <a:bodyPr>
            <a:noAutofit/>
          </a:bodyPr>
          <a:lstStyle/>
          <a:p>
            <a:r>
              <a:rPr lang="en-US" sz="2800" dirty="0" smtClean="0"/>
              <a:t>Data Visualization Strategies: Visual Reporting Tools </a:t>
            </a:r>
            <a:r>
              <a:rPr lang="en-US" sz="2800" dirty="0"/>
              <a:t>S</a:t>
            </a:r>
            <a:r>
              <a:rPr lang="en-US" sz="2800" dirty="0" smtClean="0"/>
              <a:t>upport Decision-making</a:t>
            </a:r>
            <a:endParaRPr lang="en-US" sz="2800" dirty="0"/>
          </a:p>
        </p:txBody>
      </p:sp>
      <p:pic>
        <p:nvPicPr>
          <p:cNvPr id="7" name="Picture 6" descr="&#10;AUmark.jpg                                                     000004B7Vijay                          BBF108B9:"/>
          <p:cNvPicPr>
            <a:picLocks noChangeAspect="1" noChangeArrowheads="1"/>
          </p:cNvPicPr>
          <p:nvPr/>
        </p:nvPicPr>
        <p:blipFill>
          <a:blip r:embed="rId2" cstate="print"/>
          <a:srcRect/>
          <a:stretch>
            <a:fillRect/>
          </a:stretch>
        </p:blipFill>
        <p:spPr bwMode="auto">
          <a:xfrm>
            <a:off x="304800" y="304800"/>
            <a:ext cx="590550" cy="606425"/>
          </a:xfrm>
          <a:prstGeom prst="rect">
            <a:avLst/>
          </a:prstGeom>
          <a:noFill/>
        </p:spPr>
      </p:pic>
      <p:sp>
        <p:nvSpPr>
          <p:cNvPr id="11" name="Rectangle 10"/>
          <p:cNvSpPr/>
          <p:nvPr/>
        </p:nvSpPr>
        <p:spPr>
          <a:xfrm>
            <a:off x="4175507" y="1557277"/>
            <a:ext cx="4054093" cy="707886"/>
          </a:xfrm>
          <a:prstGeom prst="rect">
            <a:avLst/>
          </a:prstGeom>
        </p:spPr>
        <p:txBody>
          <a:bodyPr wrap="square">
            <a:spAutoFit/>
          </a:bodyPr>
          <a:lstStyle/>
          <a:p>
            <a:pPr lvl="1">
              <a:spcAft>
                <a:spcPts val="1200"/>
              </a:spcAft>
            </a:pPr>
            <a:r>
              <a:rPr lang="en-US" sz="2000" dirty="0" smtClean="0">
                <a:solidFill>
                  <a:schemeClr val="tx1">
                    <a:lumMod val="50000"/>
                    <a:lumOff val="50000"/>
                  </a:schemeClr>
                </a:solidFill>
                <a:latin typeface="Arial" panose="020B0604020202020204" pitchFamily="34" charset="0"/>
                <a:cs typeface="Arial" panose="020B0604020202020204" pitchFamily="34" charset="0"/>
              </a:rPr>
              <a:t>Examples: Dashboards, scorecards, KPIs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00075" y="1639441"/>
            <a:ext cx="3690550" cy="2351179"/>
          </a:xfrm>
          <a:prstGeom prst="rect">
            <a:avLst/>
          </a:prstGeom>
        </p:spPr>
      </p:pic>
      <p:pic>
        <p:nvPicPr>
          <p:cNvPr id="3" name="Picture 2"/>
          <p:cNvPicPr>
            <a:picLocks noChangeAspect="1"/>
          </p:cNvPicPr>
          <p:nvPr/>
        </p:nvPicPr>
        <p:blipFill>
          <a:blip r:embed="rId4"/>
          <a:stretch>
            <a:fillRect/>
          </a:stretch>
        </p:blipFill>
        <p:spPr>
          <a:xfrm>
            <a:off x="525775" y="4191000"/>
            <a:ext cx="3839149" cy="2329371"/>
          </a:xfrm>
          <a:prstGeom prst="rect">
            <a:avLst/>
          </a:prstGeom>
        </p:spPr>
      </p:pic>
      <p:pic>
        <p:nvPicPr>
          <p:cNvPr id="6" name="Picture 5"/>
          <p:cNvPicPr>
            <a:picLocks noChangeAspect="1"/>
          </p:cNvPicPr>
          <p:nvPr/>
        </p:nvPicPr>
        <p:blipFill>
          <a:blip r:embed="rId5"/>
          <a:stretch>
            <a:fillRect/>
          </a:stretch>
        </p:blipFill>
        <p:spPr>
          <a:xfrm>
            <a:off x="4876800" y="2514600"/>
            <a:ext cx="3468925" cy="4121253"/>
          </a:xfrm>
          <a:prstGeom prst="rect">
            <a:avLst/>
          </a:prstGeom>
        </p:spPr>
      </p:pic>
    </p:spTree>
    <p:extLst>
      <p:ext uri="{BB962C8B-B14F-4D97-AF65-F5344CB8AC3E}">
        <p14:creationId xmlns:p14="http://schemas.microsoft.com/office/powerpoint/2010/main" val="3053153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066800"/>
            <a:ext cx="7010400" cy="762000"/>
          </a:xfrm>
        </p:spPr>
        <p:txBody>
          <a:bodyPr>
            <a:noAutofit/>
          </a:bodyPr>
          <a:lstStyle/>
          <a:p>
            <a:r>
              <a:rPr lang="en-US" sz="2800" dirty="0" smtClean="0"/>
              <a:t>Tips and Best Practices</a:t>
            </a:r>
            <a:endParaRPr lang="en-US" sz="2800" dirty="0"/>
          </a:p>
        </p:txBody>
      </p:sp>
      <p:sp>
        <p:nvSpPr>
          <p:cNvPr id="5" name="Content Placeholder 2"/>
          <p:cNvSpPr>
            <a:spLocks noGrp="1"/>
          </p:cNvSpPr>
          <p:nvPr>
            <p:ph type="body" sz="quarter" idx="10"/>
          </p:nvPr>
        </p:nvSpPr>
        <p:spPr>
          <a:xfrm>
            <a:off x="838200" y="1905000"/>
            <a:ext cx="7543800" cy="3733800"/>
          </a:xfrm>
        </p:spPr>
        <p:txBody>
          <a:bodyPr>
            <a:noAutofit/>
          </a:bodyPr>
          <a:lstStyle/>
          <a:p>
            <a:pPr>
              <a:spcAft>
                <a:spcPts val="1200"/>
              </a:spcAft>
            </a:pPr>
            <a:r>
              <a:rPr lang="en-US" sz="2000" dirty="0" smtClean="0">
                <a:solidFill>
                  <a:schemeClr val="tx1">
                    <a:lumMod val="50000"/>
                    <a:lumOff val="50000"/>
                  </a:schemeClr>
                </a:solidFill>
              </a:rPr>
              <a:t>Data is still the king</a:t>
            </a:r>
          </a:p>
          <a:p>
            <a:pPr>
              <a:spcAft>
                <a:spcPts val="1200"/>
              </a:spcAft>
            </a:pPr>
            <a:r>
              <a:rPr lang="en-US" sz="2000" dirty="0" smtClean="0">
                <a:solidFill>
                  <a:schemeClr val="tx1">
                    <a:lumMod val="50000"/>
                    <a:lumOff val="50000"/>
                  </a:schemeClr>
                </a:solidFill>
                <a:latin typeface="Arial" panose="020B0604020202020204" pitchFamily="34" charset="0"/>
                <a:cs typeface="Arial" panose="020B0604020202020204" pitchFamily="34" charset="0"/>
              </a:rPr>
              <a:t>Know your requirements</a:t>
            </a:r>
          </a:p>
          <a:p>
            <a:pPr>
              <a:spcAft>
                <a:spcPts val="1200"/>
              </a:spcAft>
            </a:pPr>
            <a:r>
              <a:rPr lang="en-US" sz="2000" dirty="0" smtClean="0">
                <a:solidFill>
                  <a:schemeClr val="tx1">
                    <a:lumMod val="50000"/>
                    <a:lumOff val="50000"/>
                  </a:schemeClr>
                </a:solidFill>
              </a:rPr>
              <a:t>Recognize your audience</a:t>
            </a:r>
          </a:p>
          <a:p>
            <a:pPr>
              <a:spcAft>
                <a:spcPts val="1200"/>
              </a:spcAft>
            </a:pPr>
            <a:r>
              <a:rPr lang="en-US" sz="2000" dirty="0" smtClean="0">
                <a:solidFill>
                  <a:schemeClr val="tx1">
                    <a:lumMod val="50000"/>
                    <a:lumOff val="50000"/>
                  </a:schemeClr>
                </a:solidFill>
                <a:latin typeface="Arial" panose="020B0604020202020204" pitchFamily="34" charset="0"/>
                <a:cs typeface="Arial" panose="020B0604020202020204" pitchFamily="34" charset="0"/>
              </a:rPr>
              <a:t>Balance sparsity and density</a:t>
            </a:r>
          </a:p>
          <a:p>
            <a:pPr>
              <a:spcAft>
                <a:spcPts val="1200"/>
              </a:spcAft>
            </a:pPr>
            <a:r>
              <a:rPr lang="en-US" sz="2000" dirty="0" smtClean="0">
                <a:solidFill>
                  <a:schemeClr val="tx1">
                    <a:lumMod val="50000"/>
                    <a:lumOff val="50000"/>
                  </a:schemeClr>
                </a:solidFill>
              </a:rPr>
              <a:t>Prototype-test-iterate</a:t>
            </a:r>
          </a:p>
          <a:p>
            <a:pPr>
              <a:spcAft>
                <a:spcPts val="1200"/>
              </a:spcAft>
            </a:pPr>
            <a:r>
              <a:rPr lang="en-US" sz="2000" dirty="0" smtClean="0">
                <a:solidFill>
                  <a:schemeClr val="tx1">
                    <a:lumMod val="50000"/>
                    <a:lumOff val="50000"/>
                  </a:schemeClr>
                </a:solidFill>
                <a:latin typeface="Arial" panose="020B0604020202020204" pitchFamily="34" charset="0"/>
                <a:cs typeface="Arial" panose="020B0604020202020204" pitchFamily="34" charset="0"/>
              </a:rPr>
              <a:t>Leverage templates – standard look and feel</a:t>
            </a:r>
          </a:p>
          <a:p>
            <a:pPr>
              <a:spcAft>
                <a:spcPts val="1200"/>
              </a:spcAft>
            </a:pPr>
            <a:r>
              <a:rPr lang="en-US" sz="2000" dirty="0" smtClean="0">
                <a:solidFill>
                  <a:schemeClr val="tx1">
                    <a:lumMod val="50000"/>
                    <a:lumOff val="50000"/>
                  </a:schemeClr>
                </a:solidFill>
              </a:rPr>
              <a:t>Use color for distinction and selection</a:t>
            </a: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lvl="1">
              <a:spcAft>
                <a:spcPts val="1200"/>
              </a:spcAft>
            </a:pP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spcAft>
                <a:spcPts val="1200"/>
              </a:spcAft>
              <a:buNone/>
            </a:pPr>
            <a:endParaRPr lang="en-US" sz="2000" dirty="0" smtClean="0">
              <a:solidFill>
                <a:schemeClr val="tx1">
                  <a:lumMod val="50000"/>
                  <a:lumOff val="50000"/>
                </a:schemeClr>
              </a:solidFill>
            </a:endParaRPr>
          </a:p>
          <a:p>
            <a:endParaRPr lang="en-US" sz="2000" dirty="0"/>
          </a:p>
        </p:txBody>
      </p:sp>
      <p:pic>
        <p:nvPicPr>
          <p:cNvPr id="7" name="Picture 6" descr="&#10;AUmark.jpg                                                     000004B7Vijay                          BBF108B9:"/>
          <p:cNvPicPr>
            <a:picLocks noChangeAspect="1" noChangeArrowheads="1"/>
          </p:cNvPicPr>
          <p:nvPr/>
        </p:nvPicPr>
        <p:blipFill>
          <a:blip r:embed="rId2" cstate="print"/>
          <a:srcRect/>
          <a:stretch>
            <a:fillRect/>
          </a:stretch>
        </p:blipFill>
        <p:spPr bwMode="auto">
          <a:xfrm>
            <a:off x="542925" y="381000"/>
            <a:ext cx="590550" cy="606425"/>
          </a:xfrm>
          <a:prstGeom prst="rect">
            <a:avLst/>
          </a:prstGeom>
          <a:noFill/>
        </p:spPr>
      </p:pic>
    </p:spTree>
    <p:extLst>
      <p:ext uri="{BB962C8B-B14F-4D97-AF65-F5344CB8AC3E}">
        <p14:creationId xmlns:p14="http://schemas.microsoft.com/office/powerpoint/2010/main" val="1175306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Data Visualization</a:t>
            </a:r>
            <a:endParaRPr lang="en-US" dirty="0"/>
          </a:p>
        </p:txBody>
      </p:sp>
      <p:sp>
        <p:nvSpPr>
          <p:cNvPr id="3" name="Content Placeholder 2"/>
          <p:cNvSpPr>
            <a:spLocks noGrp="1"/>
          </p:cNvSpPr>
          <p:nvPr>
            <p:ph sz="quarter" idx="1"/>
          </p:nvPr>
        </p:nvSpPr>
        <p:spPr/>
        <p:txBody>
          <a:bodyPr/>
          <a:lstStyle/>
          <a:p>
            <a:r>
              <a:rPr lang="en-US" sz="2800" dirty="0" smtClean="0">
                <a:solidFill>
                  <a:srgbClr val="AB0520"/>
                </a:solidFill>
              </a:rPr>
              <a:t>To </a:t>
            </a:r>
            <a:r>
              <a:rPr lang="en-US" sz="2800" u="sng" dirty="0" smtClean="0">
                <a:solidFill>
                  <a:srgbClr val="AB0520"/>
                </a:solidFill>
              </a:rPr>
              <a:t>communicate</a:t>
            </a:r>
          </a:p>
          <a:p>
            <a:pPr lvl="1"/>
            <a:r>
              <a:rPr lang="en-US" sz="2600" dirty="0" smtClean="0">
                <a:solidFill>
                  <a:srgbClr val="AB0520"/>
                </a:solidFill>
              </a:rPr>
              <a:t>Present more clearly or more forcefully than would be accomplished with text or tables</a:t>
            </a:r>
          </a:p>
          <a:p>
            <a:pPr lvl="1"/>
            <a:r>
              <a:rPr lang="en-US" sz="2600" dirty="0" smtClean="0">
                <a:solidFill>
                  <a:srgbClr val="AB0520"/>
                </a:solidFill>
              </a:rPr>
              <a:t>Reports, dashboards, infographics, etc.</a:t>
            </a:r>
          </a:p>
          <a:p>
            <a:r>
              <a:rPr lang="en-US" sz="2800" dirty="0" smtClean="0">
                <a:solidFill>
                  <a:srgbClr val="AB0520"/>
                </a:solidFill>
              </a:rPr>
              <a:t>To </a:t>
            </a:r>
            <a:r>
              <a:rPr lang="en-US" sz="2800" u="sng" dirty="0" smtClean="0">
                <a:solidFill>
                  <a:srgbClr val="AB0520"/>
                </a:solidFill>
              </a:rPr>
              <a:t>discover</a:t>
            </a:r>
          </a:p>
          <a:p>
            <a:pPr lvl="1"/>
            <a:r>
              <a:rPr lang="en-US" sz="2600" dirty="0" smtClean="0">
                <a:solidFill>
                  <a:srgbClr val="AB0520"/>
                </a:solidFill>
              </a:rPr>
              <a:t>Allow us to see what would be difficult or impossible to see if not presented in a useful visualization</a:t>
            </a:r>
          </a:p>
          <a:p>
            <a:pPr lvl="1"/>
            <a:r>
              <a:rPr lang="en-US" sz="2600" dirty="0" smtClean="0">
                <a:solidFill>
                  <a:srgbClr val="AB0520"/>
                </a:solidFill>
              </a:rPr>
              <a:t>Realm of research but moving into the mainstream</a:t>
            </a:r>
          </a:p>
          <a:p>
            <a:r>
              <a:rPr lang="en-US" sz="2800" dirty="0" smtClean="0">
                <a:solidFill>
                  <a:srgbClr val="AB0520"/>
                </a:solidFill>
              </a:rPr>
              <a:t>Can same visualization serve both purposes?</a:t>
            </a:r>
          </a:p>
          <a:p>
            <a:endParaRPr lang="en-US" dirty="0" smtClean="0"/>
          </a:p>
        </p:txBody>
      </p:sp>
      <p:sp>
        <p:nvSpPr>
          <p:cNvPr id="5" name="TextBox 4"/>
          <p:cNvSpPr txBox="1"/>
          <p:nvPr/>
        </p:nvSpPr>
        <p:spPr>
          <a:xfrm>
            <a:off x="0" y="0"/>
            <a:ext cx="226978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The University of Arizona</a:t>
            </a:r>
          </a:p>
        </p:txBody>
      </p:sp>
    </p:spTree>
    <p:extLst>
      <p:ext uri="{BB962C8B-B14F-4D97-AF65-F5344CB8AC3E}">
        <p14:creationId xmlns:p14="http://schemas.microsoft.com/office/powerpoint/2010/main" val="2567910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 Actuals/Projections vs. Goals</a:t>
            </a:r>
            <a:endParaRPr lang="en-US" dirty="0"/>
          </a:p>
        </p:txBody>
      </p:sp>
      <p:sp>
        <p:nvSpPr>
          <p:cNvPr id="5" name="TextBox 4"/>
          <p:cNvSpPr txBox="1"/>
          <p:nvPr/>
        </p:nvSpPr>
        <p:spPr>
          <a:xfrm>
            <a:off x="0" y="0"/>
            <a:ext cx="2269789" cy="338554"/>
          </a:xfrm>
          <a:prstGeom prst="rect">
            <a:avLst/>
          </a:prstGeom>
          <a:noFill/>
        </p:spPr>
        <p:txBody>
          <a:bodyPr wrap="none" rtlCol="0">
            <a:spAutoFit/>
          </a:bodyPr>
          <a:lstStyle/>
          <a:p>
            <a:pPr>
              <a:defRPr/>
            </a:pPr>
            <a:r>
              <a:rPr lang="en-US" sz="1600" kern="0" dirty="0" smtClean="0">
                <a:solidFill>
                  <a:prstClr val="black"/>
                </a:solidFill>
              </a:rPr>
              <a:t>The University of Arizona</a:t>
            </a:r>
          </a:p>
        </p:txBody>
      </p:sp>
      <p:pic>
        <p:nvPicPr>
          <p:cNvPr id="6" name="Picture 5"/>
          <p:cNvPicPr>
            <a:picLocks noChangeAspect="1"/>
          </p:cNvPicPr>
          <p:nvPr/>
        </p:nvPicPr>
        <p:blipFill>
          <a:blip r:embed="rId3"/>
          <a:stretch>
            <a:fillRect/>
          </a:stretch>
        </p:blipFill>
        <p:spPr>
          <a:xfrm>
            <a:off x="76201" y="1143000"/>
            <a:ext cx="8991600" cy="5486400"/>
          </a:xfrm>
          <a:prstGeom prst="rect">
            <a:avLst/>
          </a:prstGeom>
        </p:spPr>
      </p:pic>
    </p:spTree>
    <p:extLst>
      <p:ext uri="{BB962C8B-B14F-4D97-AF65-F5344CB8AC3E}">
        <p14:creationId xmlns:p14="http://schemas.microsoft.com/office/powerpoint/2010/main" val="3210096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 vs. SCH Taught</a:t>
            </a:r>
            <a:endParaRPr lang="en-US" dirty="0"/>
          </a:p>
        </p:txBody>
      </p:sp>
      <p:sp>
        <p:nvSpPr>
          <p:cNvPr id="5" name="TextBox 4"/>
          <p:cNvSpPr txBox="1"/>
          <p:nvPr/>
        </p:nvSpPr>
        <p:spPr>
          <a:xfrm>
            <a:off x="0" y="0"/>
            <a:ext cx="2269789" cy="338554"/>
          </a:xfrm>
          <a:prstGeom prst="rect">
            <a:avLst/>
          </a:prstGeom>
          <a:noFill/>
        </p:spPr>
        <p:txBody>
          <a:bodyPr wrap="none" rtlCol="0">
            <a:spAutoFit/>
          </a:bodyPr>
          <a:lstStyle/>
          <a:p>
            <a:pPr>
              <a:defRPr/>
            </a:pPr>
            <a:r>
              <a:rPr lang="en-US" sz="1600" kern="0" dirty="0" smtClean="0">
                <a:solidFill>
                  <a:prstClr val="black"/>
                </a:solidFill>
              </a:rPr>
              <a:t>The University of Arizona</a:t>
            </a:r>
          </a:p>
        </p:txBody>
      </p:sp>
      <p:pic>
        <p:nvPicPr>
          <p:cNvPr id="3" name="Picture 2"/>
          <p:cNvPicPr>
            <a:picLocks noChangeAspect="1"/>
          </p:cNvPicPr>
          <p:nvPr/>
        </p:nvPicPr>
        <p:blipFill>
          <a:blip r:embed="rId3"/>
          <a:stretch>
            <a:fillRect/>
          </a:stretch>
        </p:blipFill>
        <p:spPr>
          <a:xfrm>
            <a:off x="76200" y="1471612"/>
            <a:ext cx="9067800" cy="4548188"/>
          </a:xfrm>
          <a:prstGeom prst="rect">
            <a:avLst/>
          </a:prstGeom>
        </p:spPr>
      </p:pic>
    </p:spTree>
    <p:extLst>
      <p:ext uri="{BB962C8B-B14F-4D97-AF65-F5344CB8AC3E}">
        <p14:creationId xmlns:p14="http://schemas.microsoft.com/office/powerpoint/2010/main" val="2411313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Curricular Flow – Forward</a:t>
            </a:r>
            <a:endParaRPr lang="en-US" dirty="0"/>
          </a:p>
        </p:txBody>
      </p:sp>
      <p:sp>
        <p:nvSpPr>
          <p:cNvPr id="5" name="TextBox 4"/>
          <p:cNvSpPr txBox="1"/>
          <p:nvPr/>
        </p:nvSpPr>
        <p:spPr>
          <a:xfrm>
            <a:off x="0" y="0"/>
            <a:ext cx="2269789" cy="338554"/>
          </a:xfrm>
          <a:prstGeom prst="rect">
            <a:avLst/>
          </a:prstGeom>
          <a:noFill/>
        </p:spPr>
        <p:txBody>
          <a:bodyPr wrap="none" rtlCol="0">
            <a:spAutoFit/>
          </a:bodyPr>
          <a:lstStyle/>
          <a:p>
            <a:pPr>
              <a:defRPr/>
            </a:pPr>
            <a:r>
              <a:rPr lang="en-US" sz="1600" kern="0" dirty="0" smtClean="0">
                <a:solidFill>
                  <a:prstClr val="black"/>
                </a:solidFill>
              </a:rPr>
              <a:t>The University of Arizona</a:t>
            </a:r>
          </a:p>
        </p:txBody>
      </p:sp>
      <p:pic>
        <p:nvPicPr>
          <p:cNvPr id="7" name="Picture 6"/>
          <p:cNvPicPr>
            <a:picLocks noChangeAspect="1"/>
          </p:cNvPicPr>
          <p:nvPr/>
        </p:nvPicPr>
        <p:blipFill>
          <a:blip r:embed="rId3"/>
          <a:stretch>
            <a:fillRect/>
          </a:stretch>
        </p:blipFill>
        <p:spPr>
          <a:xfrm>
            <a:off x="152400" y="1462087"/>
            <a:ext cx="8762999" cy="5091113"/>
          </a:xfrm>
          <a:prstGeom prst="rect">
            <a:avLst/>
          </a:prstGeom>
        </p:spPr>
      </p:pic>
    </p:spTree>
    <p:extLst>
      <p:ext uri="{BB962C8B-B14F-4D97-AF65-F5344CB8AC3E}">
        <p14:creationId xmlns:p14="http://schemas.microsoft.com/office/powerpoint/2010/main" val="4025898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45655" y="1255969"/>
            <a:ext cx="8167255" cy="10300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solidFill>
                  <a:srgbClr val="000000"/>
                </a:solidFill>
                <a:latin typeface="Calibri Light"/>
                <a:cs typeface="Calibri Light"/>
              </a:rPr>
              <a:t>For </a:t>
            </a:r>
            <a:r>
              <a:rPr lang="en-US" sz="2000" b="1" dirty="0" smtClean="0">
                <a:solidFill>
                  <a:srgbClr val="000000"/>
                </a:solidFill>
                <a:latin typeface="Calibri Light"/>
                <a:cs typeface="Calibri Light"/>
              </a:rPr>
              <a:t>FTIC FT Freshman </a:t>
            </a:r>
            <a:r>
              <a:rPr lang="en-US" sz="2000" dirty="0" smtClean="0">
                <a:solidFill>
                  <a:srgbClr val="000000"/>
                </a:solidFill>
                <a:latin typeface="Calibri Light"/>
                <a:cs typeface="Calibri Light"/>
              </a:rPr>
              <a:t>in their </a:t>
            </a:r>
            <a:r>
              <a:rPr lang="en-US" sz="2000" b="1" dirty="0" smtClean="0">
                <a:solidFill>
                  <a:srgbClr val="000000"/>
                </a:solidFill>
                <a:latin typeface="Calibri Light"/>
                <a:cs typeface="Calibri Light"/>
              </a:rPr>
              <a:t>First </a:t>
            </a:r>
            <a:r>
              <a:rPr lang="en-US" sz="2000" b="1" dirty="0">
                <a:solidFill>
                  <a:srgbClr val="000000"/>
                </a:solidFill>
                <a:latin typeface="Calibri Light"/>
                <a:cs typeface="Calibri Light"/>
              </a:rPr>
              <a:t>T</a:t>
            </a:r>
            <a:r>
              <a:rPr lang="en-US" sz="2000" b="1" dirty="0" smtClean="0">
                <a:solidFill>
                  <a:srgbClr val="000000"/>
                </a:solidFill>
                <a:latin typeface="Calibri Light"/>
                <a:cs typeface="Calibri Light"/>
              </a:rPr>
              <a:t>erm</a:t>
            </a:r>
            <a:r>
              <a:rPr lang="en-US" sz="2000" dirty="0" smtClean="0">
                <a:solidFill>
                  <a:srgbClr val="000000"/>
                </a:solidFill>
                <a:latin typeface="Calibri Light"/>
                <a:cs typeface="Calibri Light"/>
              </a:rPr>
              <a:t>, both SAT and ACT Math scores make the list</a:t>
            </a:r>
            <a:r>
              <a:rPr lang="en-US" sz="2000" dirty="0">
                <a:solidFill>
                  <a:srgbClr val="000000"/>
                </a:solidFill>
                <a:latin typeface="Calibri Light"/>
                <a:cs typeface="Calibri Light"/>
              </a:rPr>
              <a:t> </a:t>
            </a:r>
            <a:r>
              <a:rPr lang="en-US" sz="2000" dirty="0" smtClean="0">
                <a:solidFill>
                  <a:srgbClr val="000000"/>
                </a:solidFill>
                <a:latin typeface="Calibri Light"/>
                <a:cs typeface="Calibri Light"/>
              </a:rPr>
              <a:t>with clear tipping points for both: SAT Math (550) and ACT Math (26).  </a:t>
            </a:r>
          </a:p>
        </p:txBody>
      </p:sp>
      <p:sp>
        <p:nvSpPr>
          <p:cNvPr id="6" name="Title 1"/>
          <p:cNvSpPr txBox="1">
            <a:spLocks/>
          </p:cNvSpPr>
          <p:nvPr/>
        </p:nvSpPr>
        <p:spPr>
          <a:xfrm>
            <a:off x="5207000" y="112969"/>
            <a:ext cx="355060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800" b="1" spc="600" dirty="0" smtClean="0">
                <a:solidFill>
                  <a:prstClr val="white">
                    <a:lumMod val="75000"/>
                  </a:prstClr>
                </a:solidFill>
                <a:cs typeface="Georgia"/>
              </a:rPr>
              <a:t>UA INSIGHTS</a:t>
            </a:r>
            <a:endParaRPr lang="en-US" sz="2800" b="1" spc="600" dirty="0">
              <a:solidFill>
                <a:prstClr val="white">
                  <a:lumMod val="75000"/>
                </a:prstClr>
              </a:solidFill>
              <a:cs typeface="Georgia"/>
            </a:endParaRPr>
          </a:p>
        </p:txBody>
      </p:sp>
      <p:pic>
        <p:nvPicPr>
          <p:cNvPr id="8" name="Picture 7" descr="illume_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585" y="450874"/>
            <a:ext cx="2266597" cy="639980"/>
          </a:xfrm>
          <a:prstGeom prst="rect">
            <a:avLst/>
          </a:prstGeom>
        </p:spPr>
      </p:pic>
      <p:pic>
        <p:nvPicPr>
          <p:cNvPr id="3" name="Picture 2" descr="Screen Shot 2015-10-17 at 4.25.41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510" y="2352149"/>
            <a:ext cx="5851534" cy="2013686"/>
          </a:xfrm>
          <a:prstGeom prst="rect">
            <a:avLst/>
          </a:prstGeom>
          <a:ln w="38100" cap="sq">
            <a:solidFill>
              <a:srgbClr val="4F81BD"/>
            </a:solidFill>
            <a:prstDash val="solid"/>
            <a:miter lim="800000"/>
          </a:ln>
          <a:effectLst>
            <a:outerShdw blurRad="50800" dist="38100" dir="2700000" algn="tl" rotWithShape="0">
              <a:srgbClr val="000000">
                <a:alpha val="43000"/>
              </a:srgbClr>
            </a:outerShdw>
          </a:effectLst>
        </p:spPr>
      </p:pic>
      <p:pic>
        <p:nvPicPr>
          <p:cNvPr id="4" name="Picture 3" descr="Screen Shot 2015-10-17 at 4.35.53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96972" y="4511879"/>
            <a:ext cx="5979151" cy="2227052"/>
          </a:xfrm>
          <a:prstGeom prst="rect">
            <a:avLst/>
          </a:prstGeom>
          <a:ln w="38100" cap="sq">
            <a:solidFill>
              <a:srgbClr val="4F81BD"/>
            </a:solidFill>
            <a:prstDash val="solid"/>
            <a:miter lim="800000"/>
          </a:ln>
          <a:effectLst>
            <a:outerShdw blurRad="50800" dist="38100" dir="2700000" algn="tl" rotWithShape="0">
              <a:srgbClr val="000000">
                <a:alpha val="43000"/>
              </a:srgbClr>
            </a:outerShdw>
          </a:effectLst>
        </p:spPr>
      </p:pic>
      <p:sp>
        <p:nvSpPr>
          <p:cNvPr id="10" name="Content Placeholder 2"/>
          <p:cNvSpPr txBox="1">
            <a:spLocks/>
          </p:cNvSpPr>
          <p:nvPr/>
        </p:nvSpPr>
        <p:spPr>
          <a:xfrm>
            <a:off x="396875" y="4885567"/>
            <a:ext cx="2312122" cy="1702875"/>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solidFill>
                  <a:srgbClr val="000000"/>
                </a:solidFill>
                <a:latin typeface="Calibri Light"/>
                <a:cs typeface="Calibri Light"/>
              </a:rPr>
              <a:t>Students in this segment with ACT Math scores greater than 26 also persist at a rate 10 percentage points higher than those below 26</a:t>
            </a:r>
          </a:p>
        </p:txBody>
      </p:sp>
      <p:sp>
        <p:nvSpPr>
          <p:cNvPr id="11" name="Content Placeholder 2"/>
          <p:cNvSpPr txBox="1">
            <a:spLocks/>
          </p:cNvSpPr>
          <p:nvPr/>
        </p:nvSpPr>
        <p:spPr>
          <a:xfrm>
            <a:off x="6445482" y="2484615"/>
            <a:ext cx="2312122" cy="1702875"/>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solidFill>
                  <a:srgbClr val="000000"/>
                </a:solidFill>
                <a:latin typeface="Calibri Light"/>
                <a:cs typeface="Calibri Light"/>
              </a:rPr>
              <a:t>Students in this segment with SAT Math scores greater than 550 persist at a rate 10 percentage points higher than those below 550</a:t>
            </a:r>
          </a:p>
        </p:txBody>
      </p:sp>
    </p:spTree>
    <p:extLst>
      <p:ext uri="{BB962C8B-B14F-4D97-AF65-F5344CB8AC3E}">
        <p14:creationId xmlns:p14="http://schemas.microsoft.com/office/powerpoint/2010/main" val="339502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198"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Top 3 Visualization of All Time?</a:t>
            </a:r>
            <a:endParaRPr lang="en-US" dirty="0" smtClean="0"/>
          </a:p>
        </p:txBody>
      </p:sp>
      <p:pic>
        <p:nvPicPr>
          <p:cNvPr id="40962" name="Picture 2" descr="http://golancourses.net/2010spring/wp-content/uploads/2010/01/Data1-1024x4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8989492"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445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8229600" cy="1143000"/>
          </a:xfrm>
        </p:spPr>
        <p:txBody>
          <a:bodyPr>
            <a:normAutofit/>
          </a:bodyPr>
          <a:lstStyle/>
          <a:p>
            <a:r>
              <a:rPr lang="en-US" altLang="zh-CN" sz="2400" dirty="0" smtClean="0"/>
              <a:t>Derived </a:t>
            </a:r>
            <a:r>
              <a:rPr lang="en-US" altLang="zh-CN" sz="2400" dirty="0"/>
              <a:t>Implicit Social </a:t>
            </a:r>
            <a:r>
              <a:rPr lang="en-US" altLang="zh-CN" sz="2400" dirty="0" smtClean="0"/>
              <a:t>Network Tied to Retention</a:t>
            </a:r>
            <a:endParaRPr lang="zh-CN" altLang="en-US" sz="2400" dirty="0"/>
          </a:p>
        </p:txBody>
      </p:sp>
      <p:pic>
        <p:nvPicPr>
          <p:cNvPr id="18434" name="Picture 2" descr="d:\Users\wang\Desktop\Untitl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371600"/>
            <a:ext cx="60198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2269789" cy="338554"/>
          </a:xfrm>
          <a:prstGeom prst="rect">
            <a:avLst/>
          </a:prstGeom>
          <a:noFill/>
        </p:spPr>
        <p:txBody>
          <a:bodyPr wrap="none" rtlCol="0">
            <a:spAutoFit/>
          </a:bodyPr>
          <a:lstStyle/>
          <a:p>
            <a:r>
              <a:rPr lang="en-US" sz="1600" dirty="0" smtClean="0"/>
              <a:t>The University of Arizona</a:t>
            </a:r>
            <a:endParaRPr lang="en-US" sz="1600" dirty="0"/>
          </a:p>
        </p:txBody>
      </p:sp>
    </p:spTree>
    <p:extLst>
      <p:ext uri="{BB962C8B-B14F-4D97-AF65-F5344CB8AC3E}">
        <p14:creationId xmlns:p14="http://schemas.microsoft.com/office/powerpoint/2010/main" val="1781594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399"/>
            <a:ext cx="4338319" cy="570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ChangeArrowheads="1"/>
          </p:cNvSpPr>
          <p:nvPr/>
        </p:nvSpPr>
        <p:spPr bwMode="auto">
          <a:xfrm>
            <a:off x="990600" y="6400800"/>
            <a:ext cx="7258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latin typeface="Calibri" pitchFamily="34" charset="0"/>
              </a:rPr>
              <a:t>http://dashboardspy.com/dashboards/47/intuitive-dashboard-design-preattentive-variables</a:t>
            </a:r>
          </a:p>
        </p:txBody>
      </p:sp>
      <p:sp>
        <p:nvSpPr>
          <p:cNvPr id="45060" name="Title 1"/>
          <p:cNvSpPr txBox="1">
            <a:spLocks/>
          </p:cNvSpPr>
          <p:nvPr/>
        </p:nvSpPr>
        <p:spPr bwMode="auto">
          <a:xfrm>
            <a:off x="0" y="134938"/>
            <a:ext cx="9144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dirty="0"/>
              <a:t>Introduce Pre-Attentive Variables</a:t>
            </a:r>
          </a:p>
        </p:txBody>
      </p:sp>
      <p:sp>
        <p:nvSpPr>
          <p:cNvPr id="45061" name="Rectangle 4"/>
          <p:cNvSpPr>
            <a:spLocks noChangeArrowheads="1"/>
          </p:cNvSpPr>
          <p:nvPr/>
        </p:nvSpPr>
        <p:spPr bwMode="auto">
          <a:xfrm>
            <a:off x="2204719" y="762000"/>
            <a:ext cx="4191000" cy="495300"/>
          </a:xfrm>
          <a:prstGeom prst="rect">
            <a:avLst/>
          </a:prstGeom>
          <a:solidFill>
            <a:schemeClr val="bg1"/>
          </a:solidFill>
          <a:ln w="25400" algn="ctr">
            <a:solidFill>
              <a:schemeClr val="bg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latin typeface="Calibri" pitchFamily="34" charset="0"/>
            </a:endParaRPr>
          </a:p>
        </p:txBody>
      </p:sp>
      <p:pic>
        <p:nvPicPr>
          <p:cNvPr id="8194" name="Picture 2" descr="http://www.ccs2015.org/wp-content/uploads/2015/01/AS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 y="6147984"/>
            <a:ext cx="838200" cy="5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22092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38481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04800"/>
            <a:ext cx="43719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53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429000"/>
            <a:ext cx="4572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2" descr="http://www.ccs2015.org/wp-content/uploads/2015/01/ASU-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 y="6147984"/>
            <a:ext cx="838200" cy="5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892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5333"/>
                                        </p:tgtEl>
                                        <p:attrNameLst>
                                          <p:attrName>style.visibility</p:attrName>
                                        </p:attrNameLst>
                                      </p:cBhvr>
                                      <p:to>
                                        <p:strVal val="visible"/>
                                      </p:to>
                                    </p:set>
                                    <p:animEffect transition="in" filter="fade">
                                      <p:cBhvr>
                                        <p:cTn id="12" dur="1000"/>
                                        <p:tgtEl>
                                          <p:spTgt spid="995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stephenfew-qu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200150"/>
            <a:ext cx="3830638" cy="4800600"/>
          </a:xfrm>
          <a:prstGeom prst="rect">
            <a:avLst/>
          </a:prstGeom>
          <a:solidFill>
            <a:srgbClr val="000000"/>
          </a:solidFill>
          <a:ln w="9525">
            <a:solidFill>
              <a:schemeClr val="bg2"/>
            </a:solidFill>
            <a:miter lim="800000"/>
            <a:headEnd/>
            <a:tailEnd/>
          </a:ln>
        </p:spPr>
      </p:pic>
      <p:pic>
        <p:nvPicPr>
          <p:cNvPr id="35843" name="Picture 6" descr="The image “http://www.perceptualedge.com/images/Dashboard_Cover.gif” cannot be displayed, because it contains err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84496"/>
            <a:ext cx="3210560" cy="379450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5846" name="Rectangle 9"/>
          <p:cNvSpPr>
            <a:spLocks noGrp="1" noChangeArrowheads="1"/>
          </p:cNvSpPr>
          <p:nvPr>
            <p:ph type="title" idx="4294967295"/>
          </p:nvPr>
        </p:nvSpPr>
        <p:spPr>
          <a:xfrm>
            <a:off x="0" y="36513"/>
            <a:ext cx="9144000" cy="877887"/>
          </a:xfrm>
        </p:spPr>
        <p:txBody>
          <a:bodyPr/>
          <a:lstStyle/>
          <a:p>
            <a:pPr eaLnBrk="1" hangingPunct="1"/>
            <a:r>
              <a:rPr lang="en-US" altLang="en-US" sz="4000" dirty="0" smtClean="0">
                <a:latin typeface="Arial" charset="0"/>
              </a:rPr>
              <a:t>Avoid Pie Charts!!</a:t>
            </a:r>
          </a:p>
        </p:txBody>
      </p:sp>
      <p:sp>
        <p:nvSpPr>
          <p:cNvPr id="35847" name="AutoShape 10"/>
          <p:cNvSpPr>
            <a:spLocks noChangeArrowheads="1"/>
          </p:cNvSpPr>
          <p:nvPr/>
        </p:nvSpPr>
        <p:spPr bwMode="auto">
          <a:xfrm rot="8815887">
            <a:off x="3735565" y="3275314"/>
            <a:ext cx="690563" cy="460375"/>
          </a:xfrm>
          <a:prstGeom prst="leftArrow">
            <a:avLst>
              <a:gd name="adj1" fmla="val 50000"/>
              <a:gd name="adj2" fmla="val 37500"/>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endParaRPr lang="en-US" altLang="en-US" sz="4400">
              <a:solidFill>
                <a:srgbClr val="5F5F5F"/>
              </a:solidFill>
              <a:latin typeface="Calibri" pitchFamily="34" charset="0"/>
            </a:endParaRPr>
          </a:p>
        </p:txBody>
      </p:sp>
      <p:sp>
        <p:nvSpPr>
          <p:cNvPr id="35848" name="Rectangle 11"/>
          <p:cNvSpPr>
            <a:spLocks noChangeArrowheads="1"/>
          </p:cNvSpPr>
          <p:nvPr/>
        </p:nvSpPr>
        <p:spPr bwMode="auto">
          <a:xfrm>
            <a:off x="838200" y="6400800"/>
            <a:ext cx="7618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latin typeface="Calibri" pitchFamily="34" charset="0"/>
              </a:rPr>
              <a:t>http://www.perceptualedge.com/articles/visual_business_intelligence/save_the_pies_for_dessert.pdf</a:t>
            </a:r>
          </a:p>
        </p:txBody>
      </p:sp>
      <p:pic>
        <p:nvPicPr>
          <p:cNvPr id="12" name="Picture 2" descr="http://www.ccs2015.org/wp-content/uploads/2015/01/AS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 y="6147984"/>
            <a:ext cx="838200" cy="5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9660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457200" y="0"/>
            <a:ext cx="8229600" cy="1143000"/>
          </a:xfrm>
        </p:spPr>
        <p:txBody>
          <a:bodyPr/>
          <a:lstStyle/>
          <a:p>
            <a:r>
              <a:rPr lang="en-US" altLang="en-US" sz="4000" dirty="0" smtClean="0">
                <a:latin typeface="Arial" charset="0"/>
              </a:rPr>
              <a:t>What Do You Think?</a:t>
            </a:r>
          </a:p>
        </p:txBody>
      </p:sp>
      <p:pic>
        <p:nvPicPr>
          <p:cNvPr id="368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45910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81200"/>
            <a:ext cx="4495800"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ccs2015.org/wp-content/uploads/2015/01/AS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 y="6147984"/>
            <a:ext cx="838200" cy="5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921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6" descr="Computerworldfunny-graphs-what-people-call-me-what-i-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304800"/>
            <a:ext cx="439896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04800"/>
            <a:ext cx="4367213"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raphJamCrayonsPie.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ccs2015.org/wp-content/uploads/2015/01/ASU-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 y="6147984"/>
            <a:ext cx="838200" cy="5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632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fade">
                                      <p:cBhvr>
                                        <p:cTn id="12" dur="1000"/>
                                        <p:tgtEl>
                                          <p:spTgt spid="26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73612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0" y="0"/>
            <a:ext cx="9144000" cy="1143000"/>
          </a:xfrm>
          <a:prstGeom prst="rect">
            <a:avLst/>
          </a:prstGeom>
          <a:solidFill>
            <a:schemeClr val="bg1"/>
          </a:solidFill>
          <a:ln w="25400" algn="ctr">
            <a:solidFill>
              <a:schemeClr val="bg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latin typeface="Calibri" pitchFamily="34" charset="0"/>
            </a:endParaRPr>
          </a:p>
        </p:txBody>
      </p:sp>
      <p:sp>
        <p:nvSpPr>
          <p:cNvPr id="38916" name="Rectangle 9"/>
          <p:cNvSpPr>
            <a:spLocks noGrp="1" noChangeArrowheads="1"/>
          </p:cNvSpPr>
          <p:nvPr>
            <p:ph type="title" idx="4294967295"/>
          </p:nvPr>
        </p:nvSpPr>
        <p:spPr>
          <a:xfrm>
            <a:off x="0" y="0"/>
            <a:ext cx="9144000" cy="877888"/>
          </a:xfrm>
        </p:spPr>
        <p:txBody>
          <a:bodyPr/>
          <a:lstStyle/>
          <a:p>
            <a:pPr eaLnBrk="1" hangingPunct="1"/>
            <a:r>
              <a:rPr lang="en-US" altLang="en-US" sz="4000" dirty="0" smtClean="0">
                <a:latin typeface="Arial" charset="0"/>
              </a:rPr>
              <a:t>Avoid Pie Charts &amp; Color Usage</a:t>
            </a:r>
          </a:p>
        </p:txBody>
      </p:sp>
      <p:sp>
        <p:nvSpPr>
          <p:cNvPr id="993286" name="Rectangle 6"/>
          <p:cNvSpPr>
            <a:spLocks noChangeArrowheads="1"/>
          </p:cNvSpPr>
          <p:nvPr/>
        </p:nvSpPr>
        <p:spPr bwMode="auto">
          <a:xfrm>
            <a:off x="457200" y="13716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a:latin typeface="Calibri" pitchFamily="34" charset="0"/>
              </a:rPr>
              <a:t>Color Blindness in the General Population</a:t>
            </a:r>
          </a:p>
        </p:txBody>
      </p:sp>
      <p:pic>
        <p:nvPicPr>
          <p:cNvPr id="7" name="Picture 2" descr="http://www.ccs2015.org/wp-content/uploads/2015/01/AS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 y="6147984"/>
            <a:ext cx="838200" cy="5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281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286"/>
                                        </p:tgtEl>
                                        <p:attrNameLst>
                                          <p:attrName>style.visibility</p:attrName>
                                        </p:attrNameLst>
                                      </p:cBhvr>
                                      <p:to>
                                        <p:strVal val="visible"/>
                                      </p:to>
                                    </p:set>
                                    <p:animEffect transition="in" filter="fade">
                                      <p:cBhvr>
                                        <p:cTn id="7" dur="2000"/>
                                        <p:tgtEl>
                                          <p:spTgt spid="993286"/>
                                        </p:tgtEl>
                                      </p:cBhvr>
                                    </p:animEffect>
                                  </p:childTnLst>
                                </p:cTn>
                              </p:par>
                              <p:par>
                                <p:cTn id="8" presetID="10" presetClass="entr" presetSubtype="0" fill="hold" nodeType="withEffect">
                                  <p:stCondLst>
                                    <p:cond delay="0"/>
                                  </p:stCondLst>
                                  <p:childTnLst>
                                    <p:set>
                                      <p:cBhvr>
                                        <p:cTn id="9" dur="1" fill="hold">
                                          <p:stCondLst>
                                            <p:cond delay="0"/>
                                          </p:stCondLst>
                                        </p:cTn>
                                        <p:tgtEl>
                                          <p:spTgt spid="993282"/>
                                        </p:tgtEl>
                                        <p:attrNameLst>
                                          <p:attrName>style.visibility</p:attrName>
                                        </p:attrNameLst>
                                      </p:cBhvr>
                                      <p:to>
                                        <p:strVal val="visible"/>
                                      </p:to>
                                    </p:set>
                                    <p:animEffect transition="in" filter="fade">
                                      <p:cBhvr>
                                        <p:cTn id="10" dur="2000"/>
                                        <p:tgtEl>
                                          <p:spTgt spid="993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ATA\ASU Online\EdTechPlus\asuo-students-ver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28955"/>
            <a:ext cx="5217160" cy="67496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9"/>
          <p:cNvSpPr>
            <a:spLocks noGrp="1" noChangeArrowheads="1"/>
          </p:cNvSpPr>
          <p:nvPr>
            <p:ph type="title" idx="4294967295"/>
          </p:nvPr>
        </p:nvSpPr>
        <p:spPr>
          <a:xfrm>
            <a:off x="0" y="0"/>
            <a:ext cx="9144000" cy="877888"/>
          </a:xfrm>
        </p:spPr>
        <p:txBody>
          <a:bodyPr/>
          <a:lstStyle/>
          <a:p>
            <a:pPr eaLnBrk="1" hangingPunct="1"/>
            <a:r>
              <a:rPr lang="en-US" altLang="en-US" sz="4000" dirty="0" smtClean="0">
                <a:latin typeface="Arial" charset="0"/>
              </a:rPr>
              <a:t>Initiate Infographics</a:t>
            </a:r>
          </a:p>
        </p:txBody>
      </p:sp>
      <p:pic>
        <p:nvPicPr>
          <p:cNvPr id="4" name="Picture 2" descr="http://www.ccs2015.org/wp-content/uploads/2015/01/ASU-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 y="6147984"/>
            <a:ext cx="838200" cy="5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747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 y="295824"/>
            <a:ext cx="8954835" cy="572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www.ccs2015.org/wp-content/uploads/2015/01/ASU-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 y="6147984"/>
            <a:ext cx="838200" cy="5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067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dirty="0"/>
              <a:t>Should we try to supply data visualization tools centrally</a:t>
            </a:r>
            <a:r>
              <a:rPr lang="en-US" dirty="0" smtClean="0"/>
              <a:t>?</a:t>
            </a:r>
          </a:p>
          <a:p>
            <a:r>
              <a:rPr lang="en-US" dirty="0"/>
              <a:t>Should we try to support good practices around data visualization</a:t>
            </a:r>
            <a:r>
              <a:rPr lang="en-US" dirty="0" smtClean="0"/>
              <a:t>?</a:t>
            </a:r>
          </a:p>
          <a:p>
            <a:r>
              <a:rPr lang="en-US" dirty="0"/>
              <a:t>What organizational unit(s) would be responsible?</a:t>
            </a:r>
          </a:p>
          <a:p>
            <a:r>
              <a:rPr lang="en-US" dirty="0"/>
              <a:t>Why </a:t>
            </a:r>
            <a:r>
              <a:rPr lang="en-US" dirty="0" smtClean="0"/>
              <a:t>did </a:t>
            </a:r>
            <a:r>
              <a:rPr lang="en-US" dirty="0"/>
              <a:t>our information savvy deans resist our presenting information graphically?</a:t>
            </a:r>
          </a:p>
          <a:p>
            <a:r>
              <a:rPr lang="en-US" dirty="0"/>
              <a:t>How do we connect the research side of the house with the administrative side?</a:t>
            </a:r>
          </a:p>
          <a:p>
            <a:endParaRPr lang="en-US" dirty="0"/>
          </a:p>
        </p:txBody>
      </p:sp>
      <p:sp>
        <p:nvSpPr>
          <p:cNvPr id="9" name="Rectangle 8"/>
          <p:cNvSpPr/>
          <p:nvPr/>
        </p:nvSpPr>
        <p:spPr>
          <a:xfrm>
            <a:off x="7260" y="0"/>
            <a:ext cx="2279791"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The University of Arizona</a:t>
            </a:r>
          </a:p>
        </p:txBody>
      </p:sp>
    </p:spTree>
    <p:extLst>
      <p:ext uri="{BB962C8B-B14F-4D97-AF65-F5344CB8AC3E}">
        <p14:creationId xmlns:p14="http://schemas.microsoft.com/office/powerpoint/2010/main" val="4175864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March on Moscow – Charles </a:t>
            </a:r>
            <a:r>
              <a:rPr lang="en-US" dirty="0" err="1" smtClean="0"/>
              <a:t>Minard</a:t>
            </a:r>
            <a:endParaRPr lang="en-US" dirty="0"/>
          </a:p>
        </p:txBody>
      </p:sp>
      <p:pic>
        <p:nvPicPr>
          <p:cNvPr id="2050" name="Picture 2" descr="https://upload.wikimedia.org/wikipedia/commons/2/29/Min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676400"/>
            <a:ext cx="9144001" cy="435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899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524000"/>
            <a:ext cx="74676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800" dirty="0">
              <a:solidFill>
                <a:schemeClr val="tx1">
                  <a:lumMod val="50000"/>
                  <a:lumOff val="50000"/>
                </a:schemeClr>
              </a:solidFill>
              <a:latin typeface="Arial" panose="020B0604020202020204" pitchFamily="34" charset="0"/>
              <a:cs typeface="Arial" panose="020B0604020202020204" pitchFamily="34" charset="0"/>
            </a:endParaRPr>
          </a:p>
          <a:p>
            <a:r>
              <a:rPr lang="en-US" sz="3800" dirty="0" smtClean="0">
                <a:solidFill>
                  <a:schemeClr val="tx1">
                    <a:lumMod val="50000"/>
                    <a:lumOff val="50000"/>
                  </a:schemeClr>
                </a:solidFill>
                <a:latin typeface="Arial" panose="020B0604020202020204" pitchFamily="34" charset="0"/>
                <a:cs typeface="Arial" panose="020B0604020202020204" pitchFamily="34" charset="0"/>
              </a:rPr>
              <a:t>Questions &amp; Answers?</a:t>
            </a:r>
            <a:endParaRPr lang="en-US" sz="3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143000" y="3124200"/>
            <a:ext cx="6629400" cy="2806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
            </a:r>
            <a:br>
              <a:rPr lang="en-US" sz="2000" dirty="0" smtClean="0">
                <a:solidFill>
                  <a:schemeClr val="tx1">
                    <a:lumMod val="75000"/>
                    <a:lumOff val="25000"/>
                  </a:schemeClr>
                </a:solidFill>
                <a:latin typeface="Arial" panose="020B0604020202020204" pitchFamily="34" charset="0"/>
                <a:cs typeface="Arial" panose="020B0604020202020204" pitchFamily="34" charset="0"/>
              </a:rPr>
            </a:b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547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2"/>
          </p:nvPr>
        </p:nvSpPr>
        <p:spPr>
          <a:xfrm>
            <a:off x="3124200" y="6356350"/>
            <a:ext cx="2895600" cy="365125"/>
          </a:xfrm>
        </p:spPr>
        <p:txBody>
          <a:bodyPr/>
          <a:lstStyle/>
          <a:p>
            <a:pPr algn="ctr">
              <a:defRPr/>
            </a:pPr>
            <a:fld id="{6BD701C6-DA78-4E24-9047-FEF5604425CC}" type="slidenum">
              <a:rPr lang="en-US"/>
              <a:pPr algn="ctr">
                <a:defRPr/>
              </a:pPr>
              <a:t>31</a:t>
            </a:fld>
            <a:endParaRPr lang="en-US"/>
          </a:p>
        </p:txBody>
      </p:sp>
      <p:sp>
        <p:nvSpPr>
          <p:cNvPr id="76804" name="Rectangle 2"/>
          <p:cNvSpPr>
            <a:spLocks noGrp="1" noChangeArrowheads="1"/>
          </p:cNvSpPr>
          <p:nvPr>
            <p:ph type="title" idx="4294967295"/>
          </p:nvPr>
        </p:nvSpPr>
        <p:spPr>
          <a:xfrm>
            <a:off x="76200" y="0"/>
            <a:ext cx="9067800" cy="795338"/>
          </a:xfrm>
        </p:spPr>
        <p:txBody>
          <a:bodyPr/>
          <a:lstStyle/>
          <a:p>
            <a:pPr algn="ctr" eaLnBrk="1" hangingPunct="1"/>
            <a:r>
              <a:rPr lang="en-US" altLang="en-US" sz="4000" smtClean="0">
                <a:latin typeface="Arial" charset="0"/>
              </a:rPr>
              <a:t>Recommended Resources</a:t>
            </a:r>
          </a:p>
        </p:txBody>
      </p:sp>
      <p:pic>
        <p:nvPicPr>
          <p:cNvPr id="76805" name="Picture 5" descr="The image “http://www.perceptualedge.com/images/Dashboard_Cover.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2964"/>
            <a:ext cx="2571750" cy="30384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6807" name="Picture 7" descr="http://www.stoutbooks.com/stout/images/items/049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733800"/>
            <a:ext cx="1905000" cy="24003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6809" name="Picture 9" descr="The image “http://www.pabook.com/covers/0961392177.jpg” cannot be displayed, because it contains err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886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Rectangle 8"/>
          <p:cNvSpPr>
            <a:spLocks noChangeArrowheads="1"/>
          </p:cNvSpPr>
          <p:nvPr/>
        </p:nvSpPr>
        <p:spPr bwMode="auto">
          <a:xfrm>
            <a:off x="1143000" y="6324600"/>
            <a:ext cx="2538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alibri" pitchFamily="34" charset="0"/>
              </a:rPr>
              <a:t>Sources for Inspirations:  </a:t>
            </a:r>
          </a:p>
        </p:txBody>
      </p:sp>
      <p:pic>
        <p:nvPicPr>
          <p:cNvPr id="76811" name="Picture 10" descr="http://www.seas.harvard.edu/haulab/press/press%20logos/wired_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6400800"/>
            <a:ext cx="1627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Picture 12" descr="HS5ClipImage_48a8ec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6400800"/>
            <a:ext cx="233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8" descr="data:image/webp;base64,UklGRroQAABXRUJQVlA4IK4QAACwXACdASrcABIBPw1+sE+pJiOiI9K8kSghielu4WxhA11dsWXcaqh91w/T+RN9F38vTZuD+d+3Zf1vKd19Bf53wefy3+x8TdWtfboJY8uS/xt1C3ifjrML9rft3mafRea/2b6O++19M9gX+Zf3v0eNESop5c3stKe0pZircXwxuZQYpMUFokSuFvt5el6uJpPkMqjWy+czF+bOLD+upuXRQF/wDxKpY7kkxciJi9dzndhpWIpyQJB3aZwbtuWvDtgdCPOVQ+RZIz9g2/OV0cTOssS6nbhHJR1LeArHi4HqlHDYkk0Akwgf5lqoys9V1IkdHxXOOPmVTAgsrXK1YAcudWjDe0NHCTERV1IC/kjpf+7aZU5CdtpSFDgRFmJc/nAR4x1ARUywgjWQrjxG3IzBCt2k7eVXGRAmTVkZPql0TPIDBKC0G0cShKAqvPBQInepj/3+MhsZsgAeocWR1P2K2CVJLAdHf+dl/e0J6QmQtUeo7eZom+UfUIoF+ZjrcKp3HbWsfgQSR4NLPDdtdtUiB7ImpU5k6XDHLK1ReOo7n8PCNpb7cLR3E91LXGyfgEd9tVTMV1+lLi0aKIR2NGFlh013YT16h5YC+u9C0yXn5Ho46q8FK5Ot/78NDnamJWGKsatAsUkM9JzW31e8USkW13nByFdoGKKmKfORQulFbnTcUcknDWrSPfr2d7uk1PS+ShYbR4jzX7nlKNiu153Q1IwtWr6r50RCWSqJPAxoR5mDp9lNR9SS1Gyg0tc+tMsN+mVwHxQIaWe3QveoSLUiIVglC2NDZmevt7NprUJwd4M7dJzQIbmbzGxU/V8PXp5OvmcMUK2kvKuYPtRZNiyY/E5RKm78IkHV+igIqdX1ctJXPJcPJDM2uXqfJaa2N6C1n4hvLWBKF/AG8H+fgw0gUTclCft1cxv746dHUtQqE020AlOxhUKjceUCm/2222fdA9t8pK7H4RF1KyCDD7cvNlOdzYdeN6kPqKbHDAAA9L/6GLDel8OSCeoek5VcUmyWVZdpSTe4M7lFdy9/3qBw0kr7i8ZXIuY5tmg7NzVewTk6SpAhPr7rrjoa06/0bUJ+jaQNR5Ae11/9+eZ5k3156NhyNqiz8bVzFhJiM3mIo1DdiBjW6arTGYzxn4win2U33Af14Z1HVc5NLQb4yUOmY4hnYFc/AhW1kupus0ACYmAvmKPNvMnsJLv1qm9jndS8QCixxtpAFYRulYNeshXDwLkYiq4yYHv7lC7RGc8zHn9t23M6VjteG8ar2+ru2/SH4/hGN6gA6O2+cYRTKkex3ja05CzNwPZcH5ku+/cWRniK0VgOre/55VEwS5i7pb4Vi+l/wzO2Qbjm5Y2QvvdveaEHP35Q5M0AxyBd9wDAy7OMxqpZA8IRXyN2MX7u4Ou5pl49nHObPBseNAVk6tVtLoaEik++rya+nzWe9S0UVzwWBRDuXHYJn6l7IozsYX2o13FUoEyRwtTJQ9/0o7HRePphvP4E86EjEeEPuFNwpQaujICt2FAk72r8nZShRUrgIHzU+yjGiJUZA3/85K+m6sR0GnltA8Jva25YBLkxcW1PckIMz5lU3rZmMuAjnrjtCenY6yURogFbbl1Yp2VMVQYaYzB9MiTN5ONFp+1yYZsrGNek3qGbL0MEihCUycBiCbK5sQcv+d1L3iHCDGQcYhiSc6O1C5IMgJYZihU9p79gkWKAzn1xff/zJCtRpxyeIXV0GkeI9FpF3xgLECfL1SR5E2/0TCdbJ8JczeKoMXgVKfpdzHsVVSY624Di5hr1u4aCZRMV7GNb89RQdyoWzwZiDmr7v7lQkRqoSzBjHN3gL8GmPkjR6nPb4JjwNQwAyAA11+WM8y4/1IrKp0a1d6dA3VI80mF8Ncrk9+cOVnymtPxiMNGQWqK+R34ysB03no7HyV27oEwUWEy+6xjmKs3HCBpbhRHJ7YP42gpp7DUu74a4Q7EnuFTSZNum6xtvtLtrPT2wuFN0tY1pYtzu8hT6FmXfaR5xqdin/T1SsROe2Oc+VbwnC3FAawNzJMCLPLASN+u1FrvvQLdPpCpAN68EsXwLo/5c7CHN2XDuNMf1bgEAN1ed/ACZ+grEEHg+D9n4nczvW9TiZ7/ES05+2y/lx9DpMOd7hjF4b1Y5tviB/p1ijHeLUM61LT/Exc0iepkbzh0QfCWqzVS1jB7k0odjuyYW/fyIBXvxqMp9x7fpcWsk3NPVL/kRKfMutiirVef/k5S+mlAyVCeecfhH+JIL5IotkuWoaIyzds6CfZoh2lt/jguPPtGracLd8c58kjZZ2fVeYABtSXVPk5MMlHyG4x1d+7qTJJzWSOPbYy+qeCM3ABiDv/qSgvZffvsrR0SV5QlXxDJCu+shO1L4Z/UyOuic0bfRI7YGfxljuo7v0e7vyjWUCwNtZNBS+jLkiZPTe+TnNDcePIpvJyZaB0HoZygv9M+q5nOCOYTkbiNIHqfhSd5QXqv3MiUzQOpYoEbL/bsGsrli/GlzbEFFS8bglXC4mSB6rF+2ksfb4irFr4lBEz51L/rTZxFt8+HbTJC6H7RU+A30/avmX4Syq6EMDLqI25yzT4ttekxC1Z25puwsRtC6o6cZw4k0jQYvy7Ug4z1Z13rsoEilH6grsWVaWAClNWqbHFuWwOMSCN3uVgRAm5jthfWcNH2bf5zmET7n7RH47sEaumo2bDnJRzfbx0drYNHVlbLl5mSwoqwoG3SES4UY4icbYoTwDXG/PC61sWzecnfQiBF9c/+mV/P5pfLBcVectHLgqFl79BiLHWiCyQa0Y1cg5GqxnysDxDjaisMEa/U/J2TcMBH/EsAIJfjNYNWOSkojkOyBdGgCKCUZlYC6uhh7Pxgv3er4x2YS0agxCfalhuMMG2aFVtLjkQkNFHBn8tJ5v1K0wpTNM0XJpEKrwtR0b+RuSKj7kSAMXhGeiy04AwUoOMWKq8HbR+dmkS/HVg1bNxskOS+AJ861SBCWFcfxQn5+7jxSBBDS+DteN7iKp27qsJiJumAga51ylOfXMKrR7yu5g3kYADcomoulR3j+eaIUqsw5pLxasvJb3VcgGptqG9grd6VSAsmGqOK71qZ35tqieR9mEgVXmi63oFScBKa39R/sPKuIYau6qJa7A0YYN7YfWY8O86MhJwo+2TiOv5hp6XTbujI1AM7/fjDhi/xopVDWXYARqC0Lt/wT3Px8780z76DuKS9hb83xALvxTNavKmcRr81jf+bagai0bQaPzt/mB9Gao+e8V+T5Pp1tjpRNwA/Sxz90vnD0QvdoPor/huLdr0vJmxYQY7s/gfkFc/QrXjh7/HDPtosOj/I3cZlzC90Dw9MlK7EEgJQ2UF1IO0Fh8177EqYUfoWORgzgM4gb21DzAOL5uFhxUaYz9nV72ghdRd90e5AEgQ/NJdkK74/JpbnkVpvE/iAgwFiW2b/tdBDkM8DTMhyTja7q8G0NzcZEYu+P19oeWPIIVLO9jDprGb7L/4L+BfnAzLEZHrtVyLcl6h4hj9rMycwnUxa+m8VF9w7IE1u/Wdy99jPj2qPFgr5Fz0cSsaJerXE+n8gmgpo8paVkZEju7SxTULk/jtFiTbRzGhLfCQjfPqs7gnYKw2LjcecaJ+XnyHvQpeRYam7wlnw+YubnqbpZFeiq3wjVdTavl8irgIGf/gWp2c7+XSigl7lufEgVU7f4LC65yllvyoIrRpbpS0zuFWCKe9V/nIbg62zijiNUJzwthR2wN7dWX0X/IltjcZrANN63umgoc5jjPgW2vh/Y9byL6iQTH5eroHr+gn9+Eb6k+wVTY+/NXCP5HM1Tbo2AgpEVWnAgAF6AZe1bbEM/JmKlc6YkeXUj9jceMiJEF9AWrhj41IqDhivO5U16V7JwgvP5jH4WejII/hSo96VS4IQCtCE5s3f2KJq6p/TG4kbooWYrHPQbcBv0uPwrhyvhVv/+Zn8QWesxTrQQD+zcHQI75daxaWTj4A+fOHhtfMcOOhiYI1LapJ8Wd6OpL+/RQLg0pt2qz96K4IJbDjBoNTXw5YjhmUAgyww+leMSQG7sSHB78avnoN0PbO7iJvPASQylq1ds+cA+brVvoxUxLBCDYYPlVQ7ML/kUKUbUuxMocrlsfqnm7eMSaPoW4oeS/rfMfzPNZsLTSZzvoEla1ZIxuPQ0vAQJAlVaCQoBD0sNqlAc0D9lrHgDMFdSJ5X1YmPTZNAs7feKCcbtvpOhKPR2iw2tB9xrsg5ptLsradP4KD2/Lmjk6G0zKupxryOZt6CqaoMVvTd6d5x9z5whm7KqXf7cWpPFutZuSzchHzJ5Dy6wYb2titqVhyEkEXCx5zh8s+pZRAnMhhu8u8R8gMuf8HzfJagf/sqZDtoii7lAJp1ZRPK86BUS1gsunDuJ3UHXx2t2fBZVohuhwbzYbcJD2VxOu1Sfl0A1jl8MVmvpSjkpc7SP0OxA98QhoOQZjkOJ8NZc3QGCilGCKGJUBw9TuuJTYN9IhdVN0Fy5UEJ7gRc6AG1+lk3QZMJL3D8bnTRlXsqXTnUcam7ElhBXbOQAbA7Le9CaVtEoAL+7lKQh7hQtPa/bZYvGbM9t0LHuBPx+ZXZ3v4bBENZGzmbmFNNOsk65CvOGEq7MZUK8qkWL8w0OKM4FMvSpock23yz2PhbjE1JZhRpxmoQ+Ay+DezLZg25EJCRV5BoNLdTI+diSayAp4CVuPArQndrBBlmeh1OXr3Lg1k39aka8wbFVGunE4Vsbbfb8Cov1hQqF6Z9UmM9R7CJfL2BPfehtFtgXoejVJD81f9Uccp/jEQSEdWaGD14l0ysVrmGhKy9TZqLgbI2SkiKIPHGzFWrdvFRSu4fKl95LHTiX0IQqIHL9pWIMG/tkjiz7zOrHNT5C1CvylGp1Zl9gnqM5g1HxRJOdkDT4Bn4SqsRGX1/EMRdzK2c/lC8qnc+vi7lL318f1eF6TpJA88sB2aFUU7C1faa1OY31ys/EEFYDwY1SuxNJmiWcf0wly7vBo931g4uj+EeGKY4mLh8ult4nNRXKArqh+goAROe+RssNPF1lU/+sO65hJCdzkquY/J1BDTBaq6uHzwGhyHsVI3xI7uzrkRYS92XeBy7Vv2oMFGLCoOPF1Fd/BBG2RuEbPHITwHCG0Bbj+CWFSUohl3bjEo6vFRbnrhuzxYD32Z27Nj03KgkSz8zxMjJec94R13zEnByX51b49W5bt27c52DTPAeyxN1E8qEa7XEtG+1zIvpVLW26uVvWXAchyMmto5Xho3LOG84ZDNaHbCI/nWmSfqJUg4DVj2wySYbbrUznMwbRfno5qMlDaNaqkjx7AMvMom42B13nJJrU1keqxSPjU9lls6yDGSHvjSSwHslmofu+mu+b0Ju6mfsH+xfngixMx1J/32AhGdUu+gGY5Jzex6Bwmz96T2lq3ZWiDqZeYI7NselLqqaTQ8thY9KT+Zuk24MBd7vhPolCwvyM3+NDXjhGmQnm0Zgr+5xZurQY4LD6p+4FnX/WBwnjH8Xr3/rmkDHY4ezM9h07ge/tj14Khf3tCTG+VmvEV77NmJKGP8HsIhrOfgnxBjkaTuQ/Gi6zS5H4t1t+cySlTxt/sqF6uZMvC7aVTG4ZnYAaPtjDRhgF1/Acp9O1mecSD5FIAXZLjTw7s4Rrjw6RLmC6cs1uFkAAAAA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0862" y="981075"/>
            <a:ext cx="20955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descr="http://ecx.images-amazon.com/images/I/51QSh0URPML._SX421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6699" y="3871277"/>
            <a:ext cx="2002450" cy="236696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descr="data:image/webp;base64,UklGRtQcAABXRUJQVlA4IMgcAADwjwCdASrcAA4BPw1mpEgpJSKX61aIlBDE8RnNUuygEjtlvjsc/lw8/O3z33jEKvR7X/k88wMV+q+lbKbxivMh88/nf+H4i6q++/RMfmeufuH4C79u0X9pPsv/O9KL7v0P+0X/Q6c/+V5FH3n/hewZ+l/WN/2/LH+4+od+wfpzezL92vZRbvZmlHbvs6mC4Dh7spPGqcSm0uK7BUeu2b7rvSAqDeqUwuWqXz61XwcagxXOLT1kLvt4In+1nnhuU/q2wZWZTe4ZPotJpV4n7lYHrxKoG5qrFYyWOr4dzT6spnDaKJyf0poFSfJr5OJqHyLHHr9pfS9RO/vUbuyXnZMknrDqKV++WzSj2kWT2dSySqGl/JC0uwQEyIrjhciP9JaW7EBAsT6Z5BMWvMP5RcXEziiAUOUGbpvlgf5G8kAaqzuyg4SgKNSsNvsi64zvHYUkrwMP92xIQwzX0I3uRGfyHQMn17nKLXk/F8vRmPVLIa5ubiQfl0SczYEUsfzrO4K0rfNE15r8olDIjln2X+/pvjU2dPGelIGLk4oNEAyGuGpqx540fbDAXFK9x8IJBiiAQGz4gxj4G7v6i2MqHFc/QxDPtWU64XS//hnRcxjhkUhp62pqZDxwGl9tt7KyYjnDWZpGiXCbJWMozhJ5S5chFXCNU8C91rtyIIrFPG1+yzEFY6VLld2y7VmS/cuZ9DM5zMdmEPlgqBe1+QTSQE+nghzZTbqxxlXtUbCojyKF8/1ls7hPt0R1EMkrQoc98Vm1xqCv9xSywekUCCiKatDRoEhAkhJy4aCP+qIHM+z+hao6JRjus/qGpB7DAzjN0Jw6d4IJl3c65XGWO1ffVplN0B+k85wo1+i9vn9okFw8FtOlDFul03ZtHom47V/xZAIuhD8BvTyjMcfwNZ/71zn5+RxlYwSGOvpaZlHWorQxwTLItlqB/8XMM7tP9Mme3jwEHgdGWN6AruOyKCCR6T9nG9oawHdsLsRdyTjyuCQgyu+oYcj/Yx9yU+cj54gIJIlOcSr+9ulVSR1uZEOVoXGSL7MmG8EXNE5xq44MyX0B/8apP//RqlTMCvGePeoB6En12J1CIEuR08WHCyLIChe6ayqPjYomgcjxX+57sZKaNJ3K6eO1oZ/eR4GoT3pGt1jOgQwDTigOsk7XNvQBWPvib1s4Jtbbg+vabI9456EdiAS/hMMu6Hn9JnURfWg3iIT2hyP5gzSsf7FbjYPY70NhEf/Xy0ifrU0PsuL440jbWK0CKGXGA5ZzKPVi9oqTvpqWAHFbBe346IpnME8kRO7j8pzG5uepDvU9SJnAYRQUysX8byGECl/Rmmm3RrlRE7CtT2oIeFhGdU0G18HTJhZ8Gu00DkMWtVXFqMZpa7chhh3bxPsoTK/vyqKRXxF7WIblThImeSa9nSMOOITpCr8Iji84yOzGTpA0RTFcOnCb7Wk35yefsCZ7EUG2X7/31SVR96d4Rx4YOG6SBcJgoZhpafVOJae9orhRI7c/d/Jv3Lc5OvxtbiataIXH0amCrPuFqU6MLMaHYAD+pDubzV41w/8Gv5j6usV9dhiuZSPBywH4yGf6/MMf+QqwZXEHErTrEiv9qgC1+LV4jTHcuWmY4lhqm93lkbNlJSIRLN7q7Xx96qR4zqG2zkdFyRvbwVNTFpZArpNJgblWVOM15SfWTtoPic6YaXRzoIpRJE8z/e0ma5Ai2rsHkKQDYSrunxRLbnWnUlnai7hYbDDYTvIxx71eoB+ECYhmQGC6swGn+QZvpkrHkXhyCUj0yB2RBHGijGTUGAN3d9VeS80HM7CLgD8Zm0JEtvFQvns2cKa2/4oHqOF9jxTeyJ8orWW4QgGCraP5/7El3NKqwDJaF0Rmdpmoyy4ERuS1jSktkzj7x6GfBCLIt9J6tSYphlQmlSLzdRsC3/tasuc88vanaG4CwEnDplpbsMmqCcckzqVr6Efbw5ZTOqTljGVKY3JDT9+fLmQhCF9k6A6f7CAVr6xJXKeDnqPVLtX2HvSuz+0XfslGIrN+QuUhf5Yr1OAjO/g0Sgd4c7nrjcdthtD53YdHRKVYEPEslTwEbmcGMOsVHOwCX2mP6fxQ/BLcSOzLV4iQ8TFzpTGCD4/sIi1jVfuaqhzWzhKKn4PTPadDNTbu51g8j29MnMlf/wh6M/EUpS4+kutgN6Jvw41vJPSD0Supi0+E7PDYOMXmrMM/P8U3UHRdLPc9E76ApDkVS5+4lJZ3qfkbzWFR5sf5eAzSmYiqXzhE3kemoTOz/kB3urGplQ8H/Wpq7///CisrD5SMxQAJ06K/S1htLx9vBtQXSQDE2hSSskQqg5c4IkCcWqHaV8QMVzV4fTPRxKBLcP1e0U6vs4pIrjMdcVuSbmh+D4ShVv24vz2SoZBtuISFWu2Hb3oyUryt2zS4cyw/xyljJ31sKD3lKuFsjprSzTCbLyi6DMwcKQ2rBti57bHPYmuC/RVzxbMqOpwlJNF2/eWNxJLbjSMKsj78mDMg2g5Hsog45+8pMetakpYJWmKJEVjdvz4lszxZFKDj+LDkeHGjGVIyjCPiyi0p5oPZIiRnYATWkdSI0YBYh9rT4Aay1fy7DtPV+VUFZzhec5pSwVSaI1b8LAV+gaCk9j3WSfO+MosA/IqCkYg4Y818zAtCbVT0ZYK/UCTudd9+CRuuf2mKRHP59IDJrAgt372hcx1hMQnRI2y9wywXBSUMzzES3VS2epLbVkEf7ESwv5cqmQddlVpSJABnC8RlEKmjWRQhJlVKlxAWlqmYnTjMCeghlE7vMRGH0H3WzfnWi+vmiJATQ/8Nv4949qhdssR2IQ2ieRmoi47zfsC0Izj6RN1/Z8lxuLDhkapsPHkSAjFmggU740IJYk/DBuYxBEnve23IF7+7IUbKyDVoIHfCSojmNsShGt0p4EaS6hv+eLbK6MYPMN4S0DTKjQLeYdkcIheadgAHVorK+Tm6G4VDgCIyyWPgqYfPFdf8hxkQKffs0HDWg7rNvkaqCySGQYjCnYcHfKgxWRp8+GECOEM1U2bmmHglV7WD9TppbX3JWVzn2dVo9OHzzmvsNXBBUmHs947F0IpgMBIKwpyqoABghMHbKiLXHd2AZIquJqlPmsLyStH5vd5wf43l3ohB1hTUM6ydvmvLrKDnuCJOezonWjrMnBwnwnEmKJNizjZ+1fqHlP04VZBMNv2ukyjNQHhqUyjqW8k70ZnMSJ2kzIl9dwc/aGhC6ejoIB+O8opbjXv3gF1erd7Px+CGEuvVblGC+Jhm7DRgeSH1QLyWgT90DtjjorWTJw/GAskEUOXovvDx/SixRl56FlsgdhOpnj+uFp3tSmrAMAJI10vzbuLY+L59ERg6wEWF4rFJETLR7EcDPNFzBQ3C2fwSOpYJkTFm/HKUedTjS8zRYnbMjoFLjP15CqZFxyI6kae6WYx83hHtvTd5mWBRVpE6M5Z9aE1S9ddJR1NV3BtehB6xGuqp1b9g8jcEuqWehLGfxB+EYlE5GLrnqWEFRyR+87aGsZNVaiP1H76zuGUnZa/mBb9ZJBMNds6walz54wWbcSllh2JOFuKwtEsnGRWksWjTM3a2dG0Q6KWA18NQ87hN2dEWof5ZIUPLLJs8F8NaB59MZ0YtiORnNVRFO0DqfHaRT4kWR3P4p4esSHQukVdk56wtpvNG9HE/R3KFYXelobAVaOgFsk2RYJFMkWf5/chM2Gj29CGoGJ7ZypYkAqxT0rSmKryfD2hU5J8yoIbdzfhf01JZsPCuc62D+k6RqcKmsZC0WA4SPviIjAj72dXA/UQc9fKeRsqw9blNq/z5hNPDjFugGoZPunHCJ5O9IgWn8H5gAbUHvDRLZiXbuo7AbZMrmn5R8r0KNPMY6S3muj4ZKOpsHTSBNg1FZfftMMrss6zDtBGqAukfLdjYUBOg2nUxgNjGafDdm5/71v887PMJd1VdEinO8qpKlgl7q1Bp5r3C36h1eJABwQBHMrQTaw7fhyQ2l25Vzhc3eXVGDYygojyqFvIZW1r480Nuggo2gxnNBfR583rtG+UAiU/j9ydWCkAB0ILVnYgUXKkI25RpFrNSGAnZB8cm64deoLa9BwwkUuQtPD/dgPYIH4ycThSajpT1/Y85WFC7tB4chy9hzqb0gLv47lMAncHq+TBnvvhPAdf87gmBF8fOtsF9SsC036wwNXQrcTJxqPT4wU7xtejx+8tyJQT3aR0FBftB+N8RVE3fvJYAfTcKOJuCZLBG2d0wJba5mvq8uMj+IkQ705JGQIT0hC/uSVNrMYeBKkH8RXdaehNMZpdTOtIZn0vgj0u8vMUi1SjP97UeigHtGnqMckbxxkNaX43UJMQjfm1ZEH9p9ebSMwBeWIyxu2ifoIp3mpoUBdUJICmeEQemHnbCProaKnjqZVeuZHRlkhNC4z75QICnvvK8D4yTob9DrvmXrexrkhE809QLTRfd2jy1fNYhdE6mvr9ZApoEKIalyq6N+1JgXlyz5FuFqN6rORSpWR+JfpDtF3XQNlqJYL9Idnk+VKS3z1R23Si2VeSX7Y182k4na7oG+ntM6lC7/SAOLikidF/dtvFpOHF+zboQGZrF6X15HFLqDfZaJSgZ5onoKwSMxsif3kaemhBpo/TU1LPbCvd167FVoPnLN3zgGuAQagowk5PKo/N2zMqimCK1Fcwt7Ytt0oQpt6V8AX49oHFIf8bYdc7UhcQP2kdByMaitJd3HxLF6jFaTKzLNPlHY7irlBFxIj6yAyYvdSuIuqVF6Y0JXJ8TNuopM3zM2l2XRJxXIrMWTtXhX/RAl20T9ijuf0eICB9EUJMYhkOJK+r3yjUfA4vceJBYTUOqXd2fTFfGUpV4E7NOuxva1QLHTz5E71De1z2dkZeRHUF6qhWkRP/yrSm+XXG5qa8qTX1ZNaX7zyuN9clc6ji1rGp6n+nyWc5n1PisugfxGhK1ex7yISG9RE6uhEECxzyCR5Mktg5Qfm18s4uZWWwdWHCY8ftgF/jSzJjoNDMs0xHX+Kv7lpqG1UK251HCvBSdhVwzmxzDbkTOutpk6HkIANGkQ+W0frr8hkhHcsVfO67HB4adtUvI5gBUzHZY4VfTofGENpE8i4QL03nT/mhirgktzJ+IMbLdgLB6vVKBsNBlZFJU8c9Xk3A9dSCHUSZqkD+BWPp6PYvMwJqniw1WxdtLLwdg33s+jiXHOLviFNz0Yo+Aofwz16cZlT00racF4neEjm5+ttzdQSHzUn9gZVOyaxhB9RC+23Sx4C3w09LznSKRASxDh0JkaZy/t01FWPf6ghiUf+XOdghC9kr7lm91azq24+GD9MxUcC6WJh8fAaPX/zkWzxKB4skBAXt9qw8ytCO3w//yFRH2ooUnejoYtMBK2z1gRhmRWlssVANe39eB5O5NdDtGeclMx8+xDQ8Phoqo6cROrILwG6eiry0zMza4m2Jar2vE/gZ+gpSD7D0fh1dPnwc+W7Q3YyxMt4xMfu+1KlhPngUCsipJJe+Jjst7ky6CTDviIm0mfZBM9jbfCas/ANEMu4YrKu0mjVWjHCGUGzmZzid7Ywu3y5aa6oTsd7B8jDW9O9d0zr3DCw+LgohgMCEmvJ20Q+frC/pFQn/r1LViactaoyn35ZhS/Eoir1wJqt4Edmswlr7fIn/w+f8LuXTrx8bh43F3QLdfTQZ1onbAfMif93eVH/h2fySWTUqVPdv854T/M/eqBXWyDdOukq2qRiTSx3TcRKvkThRInAtYZDCETwYNafj2+AEGXkVpyQhz+p1ddJeom3+hexTV7WB74+XIl0es13nZSXcBfG78ChT7dKIMAj4Pt5dBl7X8v40Ne+lQiEDd94GO1t/nK5/M/eqBXWBPY9+KkUj729Roe6vGAl8ePAGFiugrFQ36jYNO246SbM+tC3sH6UvX8K+yInwQ3CBguGwq2P2hWXLLNmTZZlH7s0QcrvO0FlUGcixUL63lTKR1CxvuU+DzNp5V7iVE1dKAbE6dzFtcKR52qMn9kionl1r83nR8+36Jp9/DiYySbsl8sH6vAJGaARJpLOuADAZp4jPZLaXk2pptyvWtphI01axnlGTfLN4fCKo7lE4DfxUEgBMmNTqeRqMriKGVTNJSaV9mJ8No7rZov4jA9+fLt9LjoGw8RtfjCVw2O30OKtx7T6u405wm3gjXA5wwvhwNIh//Us2HkvYa4PlQCitmqHjiH6Q5sGuKC++Z7i9SbelBJONcz2H9m0eeKFwpkauw33CKadvdF8A3iq3a4rEGbMqVmB2Wf2nwBKk5fkrzClUN1iuGThLmc+uCuSvc3zx/zN/1y7tEtI1xk35rudK7XiQUPL3RzGUenziZPr+Ginmi/iggS/l9Zz8TpoQJknbY9TwuANiJ0c/hfG8zOJax+DOf7/x5lcu77Xw9jAbXw/pziCZYc2gMLvqeO0+YeN9dLRWUf6QR4sGAsNDZx+zNaiN5sz5CCbGcpZ/n+csk1lPiqhfX0yedEG5Jsi5oOvOxAiUdctxAxPxDAM4wMyKjJUIJv8J8LLEkR0Mgeqjn2iuXcFDeOKr8ENaz370gL/fUcY6IHn53Elxo9go7qas9BgL6FjyLKo09V4VUc7NpsqS/1O4d5SzU2JBJCoZ+dSMc/Fx9RX4jEztmOSerD/hYmdVigla09TkWXCUsqfqVAz2hoU2D7JP2CIc6+aIIkt8anTbJbeA3VmXNY/Xj1PxTfSz8P29vv4SSY8QGqJ8f42dUR91w+9uMve4a48Gc3saXy1P81xpn4/uefTjFiEC7+QZSslsmn1fu/t65wufxpapw7EeIajlfifz/K0xLPmnFFKBglGD4KYUlO3Jl3zuRRUOUGe8CUhPHdfHnwRX1HijOZNxAXlKtKWBEWOQ0AWAwJs9tTR6RBgHlZSqLOEyHxtELYzr+vTV5Cahe0Ka/LiZ+hm/F4h8qFtjT7CFG8ZGL4Xi2pedo4J4Mqe2ev3MckGsBGtIvi3lcHa0qQoQXlEvPQal3dFBJ4w21SjfyyvmKSC3iMuJURvx3hp8FKUd8iVWHPRil30hDbR+JuCEyD1uiAKBQjS19lH3ZqPAfCY+1N9DhKY01hhUJt/8PY/y4LVsgQddR+Ir7NIwkDiYKIPMC5Taslibmr6OhN47DloSoRsG1yPlGUb1QoQLrSXCUN2Ej2g0/QAeqEDYBiRYpnmlODuUT0ibwOQjCftjD0PzYo3MgH81OADOVaiJmdzvTXxrRI+gJhb25V6c2ejAzype+mMbQpu0PhIhHZO9M8Vd8zb0aWTREF/M+KjEWkHrgb9/PsxlysotVn1x+sevWaazH97ifToYZfYS4uLxXrShfigQc8BuqTsb1ec5G+erNkv7WX3ESI3rt5IIa1hykDgCbe3VFP2/9sUQ9TJh5RfsBW9ABZgh9tcJIKY0zr1YLHaGwGuNVnocko0wqJ2VTKgTrmWc6DfNly95E2zvrA9MHp8dXrzkz6x310yBnoSlBHpNzrJfP5vsGT20itmHVbk6wFkxw2OfTw5JcSCrOEsQpx1qTefbfW/wU+lzTiXSArOVS9ovThEe9tt9D4ioIzwafvaxEEkDDEOxsIdmwiA218oJmIvpj3zPNbDRc75a3+t3T/FRLwqoy5i/MZmf/FGQOiTEeuho0fddKbWsYIMnBsc0SSMhhVug3V83vb/OywaMqypNRtSO8307CbYTPBeNsYj++xjchENAg3Y0ZfjhdiaplcVg7dLx248WuYYBZSOK0cAh1J5E9VLjnJkl8tCdsNKiJeMoQLvPMWswdv8uYZwV/XHtazmCAXiVgGQbEPPkxHnIFe5SlGdxMLcJ+Gk8xAZeuPt9lqcR4xyM1qBVmEhSuhd9vLQCVjcU0QrpPBEEi9PELCDR8F0626MzmIE8ZgQfAKU4i7qTv52Sp/FdXSFuchHBeIPhLG30nrTOu53fnpkBl5RtWRS1baO4YbE0KdOed93JRYd67B+/lkFq+o6TVh/kGymaTf4f/uwgu/V60zK8PBjkWGGQmG30J68FCoY1gdBQNYlSbD3FNJS23EAAAAAuhhEsi3rmNur8v8tPA2sjdDxgJphQDv6iVb6SLxV5A02qBZ0x3pOzgkK8v/BnxHtojoVJ8qzTTd2kWnSxDgMxVaATMt6fQFOfkAxuRUjbkh+SheBWnUSwvhs6Hsk+ZkHCRgjNJLGdJuQ0m3BnvVQIuZx+8Brp5FvrKS2Sm77vLxE/8R2D0D9XFnVs4RKAIox6jOE9W5JDZ650C9O1pVz6+NV3rD5BD9GS0XkFcsINmLlXfgtoTKaYu1RUBNsJUAD2Y59WuMOhUHqLAyHXp46YIlrJIWxoK6S58t5GLxEf3LE07XGdgdeMWGFRRvfykbGBx3ObY6YmL+qwum5NMD+xGWSge0CuxgjXFhdBIhoknO0PzArm/ugRSDu887zrQexwpJFScH0Vb/Obot18gMsiOMY1A1lrxz7cUf5HiuPuEa+ZRe6B0y1u5fL6diwdr9OsHqH6CG8aq8/48WLJlJDvwZ62c2UguPzkx3CnTQfrf8smruXQDif5MoktdTnICkg86U9h7DD2oyjHMjf0L4Jn7LcW+OiLyB0/bNe/5nejdHEY0/2XAOWsp2R4HVgp6Qy/morv9G7nHLvUiC0IpF3/rltHpJ+VOQ4hE/Jl5A8r1+mrddVGS1K3uwl6rht7rXYB+BuoqdQzSiYpMwTyCM0QOOHpzI4+nIT4bZlK7Jc4BvOcZmOTyiQKVYdc29/hchofsKQgcM1EuC3V8uP9Jp7eLzruMUzi35tTT164EfbPD/cVef+1v3EXROP1o6DM+gl2cS3ZY3eKGt9WD7+Dq7ByMVtN3GlB3MgMt4LZQg/ziqLBPMXeuxhcAM36ieqVrbiiuYJkcIi3feRh0ceT0RTBiE5xMqX4ko9ee1586sZu6zUUOemIKUIcsB03bngJVViy+kko2L4xfSt/F9WXVVsgpEbF8cKIyAwUs61vhQjzkFzBRtuf7Jh0kYSwTK1RPUraAC3tBqZoebBCbe1AqYMzH6g0uU8iqCGfb42F276ZyUIQMGZnJVPEZHBXpaFZZzQg3uAP1gMgYdITTYbsV85TohIOZ16/C4HPyhlZe8J73EUt3N27N8c1c+sAVP1R/R/18kBReXdy/fua1lGEu8lUSJD3uBoLD7VzipG20vOoHBDvXo8DxNlzysm4eoXqvuQdcweCjtY7jYDMjeCRBQPfYV8V3RDOWofnO6FsKxtQF1LyYBUMOOE71g0Eh0WRhRFInsXMSk6l+Ye2m2dNAnHDLz535xRkgK+1dKszLfHcglE+Anh9InKccAAf/jhuyIazbLU5OfaBzZgyDz1PlAybSzi9Qty+nLqsqN26nqS4ZzhnYZM8mc92tIakN562AgTILx+Cj6q7ENRTL0U5FtsK8P924RcAAF2tIA0HQTP7afjqm402PGqTGQWwpt177YAL6Y7SJ56teMjEfJ3JQHacIHqMgOx8SwZ2UzRKRmXScyk9ZCirrE6obK+fh1hRjU2UDeZa/wDZU2PKRMLuizrppF3cELP/CI/bD2JzR+qkW8VPqpePaNqMvYkyWTXZGhREgFCnfZCvfO45N4kTWl/etx2JqE0xp6/n1OQkaP9doAaV7B8AcpZTFMyODnan3Ho1lpHGG7iqOZ90BEKRsg7XMaDUfa0gaoCNPyTD7JYhjNgB6rma5fTgAc8QdAOkp+gaME4uXKH8um4ucO85Zfi1LrXSiFeAx8dR4dzFz4R8slARmnp9bqfTg0mstIgFqCMdjKyFYsudNTlhEAyHt64dnvlEoopOAAA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1019175"/>
            <a:ext cx="20955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2" name="Picture 16" descr="http://ecx.images-amazon.com/images/I/51dTlBgg96L._SX376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1750" y="1113631"/>
            <a:ext cx="1776173" cy="234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7912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endParaRPr lang="en-US" dirty="0" smtClean="0"/>
          </a:p>
        </p:txBody>
      </p:sp>
    </p:spTree>
    <p:extLst>
      <p:ext uri="{BB962C8B-B14F-4D97-AF65-F5344CB8AC3E}">
        <p14:creationId xmlns:p14="http://schemas.microsoft.com/office/powerpoint/2010/main" val="39503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0"/>
            <a:ext cx="8229600" cy="1143000"/>
          </a:xfrm>
        </p:spPr>
        <p:txBody>
          <a:bodyPr/>
          <a:lstStyle/>
          <a:p>
            <a:r>
              <a:rPr lang="en-US" dirty="0" err="1" smtClean="0"/>
              <a:t>GapMinder</a:t>
            </a:r>
            <a:r>
              <a:rPr lang="en-US" dirty="0" smtClean="0"/>
              <a:t> - </a:t>
            </a:r>
            <a:r>
              <a:rPr lang="en-US" dirty="0" err="1" smtClean="0"/>
              <a:t>Rosling</a:t>
            </a:r>
            <a:endParaRPr lang="en-US" dirty="0"/>
          </a:p>
        </p:txBody>
      </p:sp>
      <p:pic>
        <p:nvPicPr>
          <p:cNvPr id="36866" name="Picture 2" descr="https://i.ytimg.com/vi/hVimVzgtD6w/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1244600"/>
            <a:ext cx="711199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2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London Cholera Map – John Snow (1854)</a:t>
            </a:r>
            <a:endParaRPr lang="en-US" dirty="0"/>
          </a:p>
        </p:txBody>
      </p:sp>
      <p:pic>
        <p:nvPicPr>
          <p:cNvPr id="38914" name="Picture 2" descr="http://partleton.co.uk/Cholera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324600" cy="550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19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477962"/>
            <a:ext cx="7772400" cy="731838"/>
          </a:xfrm>
        </p:spPr>
        <p:txBody>
          <a:bodyPr>
            <a:normAutofit fontScale="90000"/>
          </a:bodyPr>
          <a:lstStyle/>
          <a:p>
            <a:r>
              <a:rPr lang="en-US" dirty="0"/>
              <a:t>O</a:t>
            </a:r>
            <a:r>
              <a:rPr lang="en-US" dirty="0" smtClean="0"/>
              <a:t>pportunities in the Use of Data </a:t>
            </a:r>
            <a:r>
              <a:rPr lang="en-US" dirty="0"/>
              <a:t>V</a:t>
            </a:r>
            <a:r>
              <a:rPr lang="en-US" dirty="0" smtClean="0"/>
              <a:t>isualization</a:t>
            </a:r>
            <a:endParaRPr lang="en-US" dirty="0"/>
          </a:p>
        </p:txBody>
      </p:sp>
      <p:sp>
        <p:nvSpPr>
          <p:cNvPr id="5" name="Content Placeholder 2"/>
          <p:cNvSpPr>
            <a:spLocks noGrp="1"/>
          </p:cNvSpPr>
          <p:nvPr>
            <p:ph idx="1"/>
          </p:nvPr>
        </p:nvSpPr>
        <p:spPr>
          <a:xfrm>
            <a:off x="876300" y="2286000"/>
            <a:ext cx="7391400" cy="3962400"/>
          </a:xfrm>
        </p:spPr>
        <p:txBody>
          <a:bodyPr>
            <a:normAutofit/>
          </a:bodyPr>
          <a:lstStyle/>
          <a:p>
            <a:pPr marL="0" indent="0">
              <a:buNone/>
            </a:pPr>
            <a:r>
              <a:rPr lang="en-US" b="1" dirty="0" smtClean="0"/>
              <a:t>Objectives:</a:t>
            </a:r>
            <a:endParaRPr lang="en-US" dirty="0" smtClean="0"/>
          </a:p>
          <a:p>
            <a:pPr lvl="1" indent="0">
              <a:buNone/>
            </a:pPr>
            <a:r>
              <a:rPr lang="en-US" dirty="0" smtClean="0">
                <a:solidFill>
                  <a:schemeClr val="tx1">
                    <a:lumMod val="50000"/>
                    <a:lumOff val="50000"/>
                  </a:schemeClr>
                </a:solidFill>
              </a:rPr>
              <a:t>In order to get people to use the tools and make data driven decisions, it is very important they are comfortable with the tool. Simple tools make the adoption of such tools easier in the enterprise. Thus, the results will drive the performance of the organization to a higher level.</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2433687" cy="885427"/>
          </a:xfrm>
          <a:prstGeom prst="rect">
            <a:avLst/>
          </a:prstGeom>
        </p:spPr>
      </p:pic>
    </p:spTree>
    <p:extLst>
      <p:ext uri="{BB962C8B-B14F-4D97-AF65-F5344CB8AC3E}">
        <p14:creationId xmlns:p14="http://schemas.microsoft.com/office/powerpoint/2010/main" val="511970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77962"/>
            <a:ext cx="7391400" cy="731838"/>
          </a:xfrm>
        </p:spPr>
        <p:txBody>
          <a:bodyPr/>
          <a:lstStyle/>
          <a:p>
            <a:pPr algn="ctr"/>
            <a:r>
              <a:rPr lang="en-US" dirty="0"/>
              <a:t>User </a:t>
            </a:r>
            <a:r>
              <a:rPr lang="en-US" dirty="0" smtClean="0"/>
              <a:t>Community</a:t>
            </a:r>
            <a:endParaRPr lang="en-US" dirty="0"/>
          </a:p>
        </p:txBody>
      </p:sp>
      <p:sp>
        <p:nvSpPr>
          <p:cNvPr id="4" name="Content Placeholder 2"/>
          <p:cNvSpPr>
            <a:spLocks noGrp="1"/>
          </p:cNvSpPr>
          <p:nvPr>
            <p:ph type="body" sz="quarter" idx="10"/>
          </p:nvPr>
        </p:nvSpPr>
        <p:spPr>
          <a:xfrm>
            <a:off x="1104900" y="2362200"/>
            <a:ext cx="6934200" cy="3810000"/>
          </a:xfrm>
        </p:spPr>
        <p:txBody>
          <a:bodyPr/>
          <a:lstStyle/>
          <a:p>
            <a:pPr marL="342900" indent="-342900">
              <a:buFont typeface="Arial" panose="020B0604020202020204" pitchFamily="34" charset="0"/>
              <a:buChar char="•"/>
            </a:pPr>
            <a:r>
              <a:rPr lang="en-US" sz="2400" dirty="0" smtClean="0"/>
              <a:t>Developers and Programmers</a:t>
            </a:r>
          </a:p>
          <a:p>
            <a:pPr marL="342900" indent="-342900">
              <a:buFont typeface="Arial" panose="020B0604020202020204" pitchFamily="34" charset="0"/>
              <a:buChar char="•"/>
            </a:pPr>
            <a:r>
              <a:rPr lang="en-US" sz="2400" dirty="0" smtClean="0"/>
              <a:t>Non-Developers</a:t>
            </a:r>
          </a:p>
          <a:p>
            <a:endParaRPr lang="en-US" sz="2400" dirty="0"/>
          </a:p>
          <a:p>
            <a:pPr marL="0" indent="0">
              <a:buNone/>
            </a:pPr>
            <a:r>
              <a:rPr lang="en-US" sz="2400" dirty="0" smtClean="0"/>
              <a:t>Point to note: What works well for technically savvy developers may not work for faculty or staff without those same credentials.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2433687" cy="885427"/>
          </a:xfrm>
          <a:prstGeom prst="rect">
            <a:avLst/>
          </a:prstGeom>
        </p:spPr>
      </p:pic>
    </p:spTree>
    <p:extLst>
      <p:ext uri="{BB962C8B-B14F-4D97-AF65-F5344CB8AC3E}">
        <p14:creationId xmlns:p14="http://schemas.microsoft.com/office/powerpoint/2010/main" val="727478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01762"/>
            <a:ext cx="7391400" cy="731838"/>
          </a:xfrm>
        </p:spPr>
        <p:txBody>
          <a:bodyPr/>
          <a:lstStyle/>
          <a:p>
            <a:pPr algn="ctr"/>
            <a:r>
              <a:rPr lang="en-US" dirty="0" smtClean="0"/>
              <a:t>Non-Technical </a:t>
            </a:r>
            <a:r>
              <a:rPr lang="en-US" dirty="0"/>
              <a:t>Solutions</a:t>
            </a:r>
          </a:p>
        </p:txBody>
      </p:sp>
      <p:sp>
        <p:nvSpPr>
          <p:cNvPr id="4" name="Content Placeholder 2"/>
          <p:cNvSpPr>
            <a:spLocks noGrp="1"/>
          </p:cNvSpPr>
          <p:nvPr>
            <p:ph type="body" sz="quarter" idx="10"/>
          </p:nvPr>
        </p:nvSpPr>
        <p:spPr>
          <a:xfrm>
            <a:off x="1104900" y="1981200"/>
            <a:ext cx="6934200" cy="4343400"/>
          </a:xfrm>
        </p:spPr>
        <p:txBody>
          <a:bodyPr>
            <a:normAutofit/>
          </a:bodyPr>
          <a:lstStyle/>
          <a:p>
            <a:pPr marL="342900" indent="-342900">
              <a:spcAft>
                <a:spcPts val="600"/>
              </a:spcAft>
              <a:buFont typeface="Arial" panose="020B0604020202020204" pitchFamily="34" charset="0"/>
              <a:buChar char="•"/>
            </a:pPr>
            <a:r>
              <a:rPr lang="en-US" sz="2400" dirty="0" smtClean="0"/>
              <a:t>Data Wrapper</a:t>
            </a:r>
          </a:p>
          <a:p>
            <a:pPr marL="342900" indent="-342900">
              <a:spcAft>
                <a:spcPts val="600"/>
              </a:spcAft>
              <a:buFont typeface="Arial" panose="020B0604020202020204" pitchFamily="34" charset="0"/>
              <a:buChar char="•"/>
            </a:pPr>
            <a:r>
              <a:rPr lang="en-US" sz="2400" dirty="0" smtClean="0"/>
              <a:t>Raw</a:t>
            </a:r>
          </a:p>
          <a:p>
            <a:pPr marL="342900" indent="-342900">
              <a:spcAft>
                <a:spcPts val="600"/>
              </a:spcAft>
              <a:buFont typeface="Arial" panose="020B0604020202020204" pitchFamily="34" charset="0"/>
              <a:buChar char="•"/>
            </a:pPr>
            <a:r>
              <a:rPr lang="en-US" sz="2400" dirty="0" smtClean="0"/>
              <a:t>Infogram</a:t>
            </a:r>
          </a:p>
          <a:p>
            <a:pPr marL="342900" indent="-342900">
              <a:spcAft>
                <a:spcPts val="600"/>
              </a:spcAft>
              <a:buFont typeface="Arial" panose="020B0604020202020204" pitchFamily="34" charset="0"/>
              <a:buChar char="•"/>
            </a:pPr>
            <a:r>
              <a:rPr lang="en-US" sz="2400" dirty="0" smtClean="0"/>
              <a:t>Tableau</a:t>
            </a:r>
          </a:p>
          <a:p>
            <a:pPr marL="0" indent="0">
              <a:buNone/>
            </a:pPr>
            <a:endParaRPr lang="en-US" dirty="0" smtClean="0"/>
          </a:p>
          <a:p>
            <a:pPr marL="0" indent="0">
              <a:buNone/>
            </a:pPr>
            <a:r>
              <a:rPr lang="en-US" dirty="0" smtClean="0"/>
              <a:t>Point to note: These products can take basic data and visualize it in charts, graphs, and in some cases geographical maps. These products can be used by faculty and staff with little intervention from IT, as long as they have a basic familiarity with spreadsheet data.</a:t>
            </a:r>
          </a:p>
          <a:p>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2433687" cy="885427"/>
          </a:xfrm>
          <a:prstGeom prst="rect">
            <a:avLst/>
          </a:prstGeom>
        </p:spPr>
      </p:pic>
    </p:spTree>
    <p:extLst>
      <p:ext uri="{BB962C8B-B14F-4D97-AF65-F5344CB8AC3E}">
        <p14:creationId xmlns:p14="http://schemas.microsoft.com/office/powerpoint/2010/main" val="305827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1096962"/>
            <a:ext cx="6019800" cy="731838"/>
          </a:xfrm>
        </p:spPr>
        <p:txBody>
          <a:bodyPr/>
          <a:lstStyle/>
          <a:p>
            <a:pPr algn="ctr"/>
            <a:r>
              <a:rPr lang="en-US" dirty="0"/>
              <a:t>Developers</a:t>
            </a:r>
          </a:p>
        </p:txBody>
      </p:sp>
      <p:sp>
        <p:nvSpPr>
          <p:cNvPr id="4" name="Content Placeholder 2"/>
          <p:cNvSpPr>
            <a:spLocks noGrp="1"/>
          </p:cNvSpPr>
          <p:nvPr>
            <p:ph idx="1"/>
          </p:nvPr>
        </p:nvSpPr>
        <p:spPr>
          <a:xfrm>
            <a:off x="990600" y="1905000"/>
            <a:ext cx="7391400" cy="4267200"/>
          </a:xfrm>
        </p:spPr>
        <p:txBody>
          <a:bodyPr>
            <a:normAutofit fontScale="70000" lnSpcReduction="20000"/>
          </a:bodyPr>
          <a:lstStyle/>
          <a:p>
            <a:pPr>
              <a:spcAft>
                <a:spcPts val="600"/>
              </a:spcAft>
            </a:pPr>
            <a:r>
              <a:rPr lang="en-US" sz="2900" b="1" dirty="0" smtClean="0"/>
              <a:t>Oracle </a:t>
            </a:r>
            <a:r>
              <a:rPr lang="en-US" sz="2900" dirty="0" smtClean="0"/>
              <a:t>suite of OBIEE (Oracle Business Intelligence Enterprise Edition) has been very successful for CSU</a:t>
            </a:r>
          </a:p>
          <a:p>
            <a:pPr>
              <a:spcAft>
                <a:spcPts val="600"/>
              </a:spcAft>
            </a:pPr>
            <a:r>
              <a:rPr lang="en-US" sz="2900" dirty="0" smtClean="0"/>
              <a:t>Cognos  (IBM) is another tool that is very popular for developers and has been used by USG central office</a:t>
            </a:r>
          </a:p>
          <a:p>
            <a:pPr>
              <a:spcAft>
                <a:spcPts val="600"/>
              </a:spcAft>
            </a:pPr>
            <a:r>
              <a:rPr lang="en-US" sz="2900" dirty="0" smtClean="0"/>
              <a:t>D3 (For Data Driven Documents) </a:t>
            </a:r>
          </a:p>
          <a:p>
            <a:pPr>
              <a:spcAft>
                <a:spcPts val="600"/>
              </a:spcAft>
            </a:pPr>
            <a:r>
              <a:rPr lang="en-US" sz="2900" dirty="0" smtClean="0"/>
              <a:t>Fusion Charts</a:t>
            </a:r>
          </a:p>
          <a:p>
            <a:pPr>
              <a:spcAft>
                <a:spcPts val="600"/>
              </a:spcAft>
            </a:pPr>
            <a:r>
              <a:rPr lang="en-US" sz="2900" dirty="0" smtClean="0"/>
              <a:t>Chart js</a:t>
            </a:r>
          </a:p>
          <a:p>
            <a:pPr>
              <a:spcAft>
                <a:spcPts val="600"/>
              </a:spcAft>
            </a:pPr>
            <a:r>
              <a:rPr lang="en-US" sz="2900" dirty="0" smtClean="0"/>
              <a:t>Google Charts</a:t>
            </a:r>
          </a:p>
          <a:p>
            <a:endParaRPr lang="en-US" sz="2900" dirty="0"/>
          </a:p>
          <a:p>
            <a:pPr marL="0" indent="0">
              <a:buNone/>
            </a:pPr>
            <a:r>
              <a:rPr lang="en-US" sz="2900" dirty="0" smtClean="0"/>
              <a:t>Point to note: Helping a programmer or developer learn takes time through training. If he or she can learn by shadowing a consultant or an experienced developer, learning happens quicker</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2433687" cy="885427"/>
          </a:xfrm>
          <a:prstGeom prst="rect">
            <a:avLst/>
          </a:prstGeom>
        </p:spPr>
      </p:pic>
    </p:spTree>
    <p:extLst>
      <p:ext uri="{BB962C8B-B14F-4D97-AF65-F5344CB8AC3E}">
        <p14:creationId xmlns:p14="http://schemas.microsoft.com/office/powerpoint/2010/main" val="3709893606"/>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s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site Theme" id="{9FB148DA-4B43-47E3-B8DA-4C99BBEE252B}" vid="{0EAC4CD0-C0CD-4F76-98CD-8A512B541D12}"/>
    </a:ext>
  </a:extLst>
</a:theme>
</file>

<file path=ppt/theme/theme3.xml><?xml version="1.0" encoding="utf-8"?>
<a:theme xmlns:a="http://schemas.openxmlformats.org/drawingml/2006/main" name="1_Innovator">
  <a:themeElements>
    <a:clrScheme name="UA 2014">
      <a:dk1>
        <a:srgbClr val="0C234B"/>
      </a:dk1>
      <a:lt1>
        <a:sysClr val="window" lastClr="FFFFFF"/>
      </a:lt1>
      <a:dk2>
        <a:srgbClr val="0C234B"/>
      </a:dk2>
      <a:lt2>
        <a:srgbClr val="FFFFFF"/>
      </a:lt2>
      <a:accent1>
        <a:srgbClr val="0C234B"/>
      </a:accent1>
      <a:accent2>
        <a:srgbClr val="AB0520"/>
      </a:accent2>
      <a:accent3>
        <a:srgbClr val="5C8727"/>
      </a:accent3>
      <a:accent4>
        <a:srgbClr val="F19E1F"/>
      </a:accent4>
      <a:accent5>
        <a:srgbClr val="076873"/>
      </a:accent5>
      <a:accent6>
        <a:srgbClr val="84D2E2"/>
      </a:accent6>
      <a:hlink>
        <a:srgbClr val="B75527"/>
      </a:hlink>
      <a:folHlink>
        <a:srgbClr val="4A3027"/>
      </a:folHlink>
    </a:clrScheme>
    <a:fontScheme name="Custom 1">
      <a:majorFont>
        <a:latin typeface="Calibri"/>
        <a:ea typeface=""/>
        <a:cs typeface=""/>
      </a:majorFont>
      <a:minorFont>
        <a:latin typeface="Calibri"/>
        <a:ea typeface=""/>
        <a:cs typeface=""/>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Innovator" id="{1D49488B-389F-45E4-B9BA-2329FB748BF5}" vid="{96C5ACDF-0A5B-470C-AB16-47AFDFF98CB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ivitas Learning PPT Template SUMM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8673</TotalTime>
  <Words>778</Words>
  <Application>Microsoft Office PowerPoint</Application>
  <PresentationFormat>On-screen Show (4:3)</PresentationFormat>
  <Paragraphs>133</Paragraphs>
  <Slides>32</Slides>
  <Notes>13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32</vt:i4>
      </vt:variant>
    </vt:vector>
  </HeadingPairs>
  <TitlesOfParts>
    <vt:vector size="47" baseType="lpstr">
      <vt:lpstr>ＭＳ Ｐゴシック</vt:lpstr>
      <vt:lpstr>宋体</vt:lpstr>
      <vt:lpstr>Arial</vt:lpstr>
      <vt:lpstr>Calibri</vt:lpstr>
      <vt:lpstr>Calibri Light</vt:lpstr>
      <vt:lpstr>Courier New</vt:lpstr>
      <vt:lpstr>Georgia</vt:lpstr>
      <vt:lpstr>Tw Cen MT</vt:lpstr>
      <vt:lpstr>Wingdings</vt:lpstr>
      <vt:lpstr>9_Default Theme</vt:lpstr>
      <vt:lpstr>Insite Theme</vt:lpstr>
      <vt:lpstr>1_Innovator</vt:lpstr>
      <vt:lpstr>Office Theme</vt:lpstr>
      <vt:lpstr>1_Office Theme</vt:lpstr>
      <vt:lpstr>Civitas Learning PPT Template SUMMIT</vt:lpstr>
      <vt:lpstr>PowerPoint Presentation</vt:lpstr>
      <vt:lpstr>PowerPoint Presentation</vt:lpstr>
      <vt:lpstr>March on Moscow – Charles Minard</vt:lpstr>
      <vt:lpstr>GapMinder - Rosling</vt:lpstr>
      <vt:lpstr>London Cholera Map – John Snow (1854)</vt:lpstr>
      <vt:lpstr>Opportunities in the Use of Data Visualization</vt:lpstr>
      <vt:lpstr>User Community</vt:lpstr>
      <vt:lpstr>Non-Technical Solutions</vt:lpstr>
      <vt:lpstr>Developers</vt:lpstr>
      <vt:lpstr>Reality of Higher Ed Environment and Why Data Visualization Makes Analytic Easy?</vt:lpstr>
      <vt:lpstr>Two primary design goals supported through Data Visualization</vt:lpstr>
      <vt:lpstr>Data Visualization Strategies: Visual Analytics Tools Support Data Discovery</vt:lpstr>
      <vt:lpstr>Data Visualization Strategies: Visual Reporting Tools Support Decision-making</vt:lpstr>
      <vt:lpstr>Tips and Best Practices</vt:lpstr>
      <vt:lpstr>Using Data Visualization</vt:lpstr>
      <vt:lpstr>ABOR Actuals/Projections vs. Goals</vt:lpstr>
      <vt:lpstr>Research $ vs. SCH Taught</vt:lpstr>
      <vt:lpstr>Curricular Flow – Forward</vt:lpstr>
      <vt:lpstr>PowerPoint Presentation</vt:lpstr>
      <vt:lpstr>Derived Implicit Social Network Tied to Retention</vt:lpstr>
      <vt:lpstr>PowerPoint Presentation</vt:lpstr>
      <vt:lpstr>PowerPoint Presentation</vt:lpstr>
      <vt:lpstr>Avoid Pie Charts!!</vt:lpstr>
      <vt:lpstr>What Do You Think?</vt:lpstr>
      <vt:lpstr>PowerPoint Presentation</vt:lpstr>
      <vt:lpstr>Avoid Pie Charts &amp; Color Usage</vt:lpstr>
      <vt:lpstr>Initiate Infographics</vt:lpstr>
      <vt:lpstr>PowerPoint Presentation</vt:lpstr>
      <vt:lpstr>Questions</vt:lpstr>
      <vt:lpstr>PowerPoint Presentation</vt:lpstr>
      <vt:lpstr>Recommended Resources</vt:lpstr>
      <vt:lpstr>Resources</vt:lpstr>
    </vt:vector>
  </TitlesOfParts>
  <Company>EDUCAUSE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 The What, the Who, &amp; the How</dc:title>
  <dc:subject>Educause 2015</dc:subject>
  <dc:creator>Henry Childers, Abraham George, John Rome, Kamalika Sandell</dc:creator>
  <cp:lastModifiedBy>Childers, Henry A - (hankc)</cp:lastModifiedBy>
  <cp:revision>153</cp:revision>
  <dcterms:created xsi:type="dcterms:W3CDTF">2012-08-08T18:23:13Z</dcterms:created>
  <dcterms:modified xsi:type="dcterms:W3CDTF">2015-10-29T20:19:11Z</dcterms:modified>
</cp:coreProperties>
</file>