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6"/>
  </p:notesMasterIdLst>
  <p:sldIdLst>
    <p:sldId id="256" r:id="rId2"/>
    <p:sldId id="290" r:id="rId3"/>
    <p:sldId id="293" r:id="rId4"/>
    <p:sldId id="273" r:id="rId5"/>
    <p:sldId id="292" r:id="rId6"/>
    <p:sldId id="262" r:id="rId7"/>
    <p:sldId id="261" r:id="rId8"/>
    <p:sldId id="272" r:id="rId9"/>
    <p:sldId id="263" r:id="rId10"/>
    <p:sldId id="264" r:id="rId11"/>
    <p:sldId id="268" r:id="rId12"/>
    <p:sldId id="279" r:id="rId13"/>
    <p:sldId id="280" r:id="rId14"/>
    <p:sldId id="281" r:id="rId15"/>
    <p:sldId id="286" r:id="rId16"/>
    <p:sldId id="287" r:id="rId17"/>
    <p:sldId id="288" r:id="rId18"/>
    <p:sldId id="289" r:id="rId19"/>
    <p:sldId id="274" r:id="rId20"/>
    <p:sldId id="275" r:id="rId21"/>
    <p:sldId id="277" r:id="rId22"/>
    <p:sldId id="291" r:id="rId23"/>
    <p:sldId id="276" r:id="rId24"/>
    <p:sldId id="278" r:id="rId2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5448" autoAdjust="0"/>
  </p:normalViewPr>
  <p:slideViewPr>
    <p:cSldViewPr snapToGrid="0">
      <p:cViewPr varScale="1">
        <p:scale>
          <a:sx n="46" d="100"/>
          <a:sy n="46" d="100"/>
        </p:scale>
        <p:origin x="189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fernan\AppData\Local\Temp\notes142542\CDS%202014_Analytics%20MI%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radarChart>
        <c:radarStyle val="marker"/>
        <c:varyColors val="0"/>
        <c:ser>
          <c:idx val="0"/>
          <c:order val="0"/>
          <c:tx>
            <c:strRef>
              <c:f>Sheet1!$A$8</c:f>
              <c:strCache>
                <c:ptCount val="1"/>
                <c:pt idx="0">
                  <c:v>US Non Spec</c:v>
                </c:pt>
              </c:strCache>
            </c:strRef>
          </c:tx>
          <c:marker>
            <c:symbol val="none"/>
          </c:marker>
          <c:cat>
            <c:strRef>
              <c:f>Sheet1!$B$1:$G$1</c:f>
              <c:strCache>
                <c:ptCount val="6"/>
                <c:pt idx="0">
                  <c:v>Data/Reporting/Tools</c:v>
                </c:pt>
                <c:pt idx="1">
                  <c:v>Governance/Infrastructure</c:v>
                </c:pt>
                <c:pt idx="2">
                  <c:v>Investment</c:v>
                </c:pt>
                <c:pt idx="3">
                  <c:v>Expertise</c:v>
                </c:pt>
                <c:pt idx="4">
                  <c:v>Culture</c:v>
                </c:pt>
                <c:pt idx="5">
                  <c:v>Process</c:v>
                </c:pt>
              </c:strCache>
            </c:strRef>
          </c:cat>
          <c:val>
            <c:numRef>
              <c:f>Sheet1!$B$8:$G$8</c:f>
              <c:numCache>
                <c:formatCode>0.0</c:formatCode>
                <c:ptCount val="6"/>
                <c:pt idx="0">
                  <c:v>3.3344064000000002</c:v>
                </c:pt>
                <c:pt idx="1">
                  <c:v>3.3544600999999998</c:v>
                </c:pt>
                <c:pt idx="2">
                  <c:v>2.6720321999999999</c:v>
                </c:pt>
                <c:pt idx="3">
                  <c:v>2.8762574999999999</c:v>
                </c:pt>
                <c:pt idx="4">
                  <c:v>3.4572435000000001</c:v>
                </c:pt>
                <c:pt idx="5">
                  <c:v>3.5147552000000002</c:v>
                </c:pt>
              </c:numCache>
            </c:numRef>
          </c:val>
        </c:ser>
        <c:dLbls>
          <c:showLegendKey val="0"/>
          <c:showVal val="0"/>
          <c:showCatName val="0"/>
          <c:showSerName val="0"/>
          <c:showPercent val="0"/>
          <c:showBubbleSize val="0"/>
        </c:dLbls>
        <c:axId val="171886856"/>
        <c:axId val="171044624"/>
      </c:radarChart>
      <c:catAx>
        <c:axId val="171886856"/>
        <c:scaling>
          <c:orientation val="minMax"/>
        </c:scaling>
        <c:delete val="0"/>
        <c:axPos val="b"/>
        <c:majorGridlines/>
        <c:numFmt formatCode="General" sourceLinked="0"/>
        <c:majorTickMark val="out"/>
        <c:minorTickMark val="none"/>
        <c:tickLblPos val="nextTo"/>
        <c:txPr>
          <a:bodyPr/>
          <a:lstStyle/>
          <a:p>
            <a:pPr>
              <a:defRPr sz="1600"/>
            </a:pPr>
            <a:endParaRPr lang="en-US"/>
          </a:p>
        </c:txPr>
        <c:crossAx val="171044624"/>
        <c:crosses val="autoZero"/>
        <c:auto val="1"/>
        <c:lblAlgn val="ctr"/>
        <c:lblOffset val="100"/>
        <c:noMultiLvlLbl val="0"/>
      </c:catAx>
      <c:valAx>
        <c:axId val="171044624"/>
        <c:scaling>
          <c:orientation val="minMax"/>
          <c:max val="5"/>
          <c:min val="1"/>
        </c:scaling>
        <c:delete val="0"/>
        <c:axPos val="l"/>
        <c:majorGridlines/>
        <c:numFmt formatCode="0.0" sourceLinked="1"/>
        <c:majorTickMark val="cross"/>
        <c:minorTickMark val="none"/>
        <c:tickLblPos val="nextTo"/>
        <c:txPr>
          <a:bodyPr/>
          <a:lstStyle/>
          <a:p>
            <a:pPr>
              <a:defRPr sz="1400"/>
            </a:pPr>
            <a:endParaRPr lang="en-US"/>
          </a:p>
        </c:txPr>
        <c:crossAx val="171886856"/>
        <c:crosses val="autoZero"/>
        <c:crossBetween val="between"/>
        <c:majorUnit val="1"/>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1FBF83C-4FD6-41D8-8C81-0696069B5CF9}" type="datetimeFigureOut">
              <a:rPr lang="en-US" smtClean="0"/>
              <a:t>4/22/2015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0BB8F18-598B-4179-B348-F396EDEDA3AC}" type="slidenum">
              <a:rPr lang="en-US" smtClean="0"/>
              <a:t>‹#›</a:t>
            </a:fld>
            <a:endParaRPr lang="en-US"/>
          </a:p>
        </p:txBody>
      </p:sp>
    </p:spTree>
    <p:extLst>
      <p:ext uri="{BB962C8B-B14F-4D97-AF65-F5344CB8AC3E}">
        <p14:creationId xmlns:p14="http://schemas.microsoft.com/office/powerpoint/2010/main" val="371461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B8F18-598B-4179-B348-F396EDEDA3AC}" type="slidenum">
              <a:rPr lang="en-US" smtClean="0"/>
              <a:t>1</a:t>
            </a:fld>
            <a:endParaRPr lang="en-US"/>
          </a:p>
        </p:txBody>
      </p:sp>
    </p:spTree>
    <p:extLst>
      <p:ext uri="{BB962C8B-B14F-4D97-AF65-F5344CB8AC3E}">
        <p14:creationId xmlns:p14="http://schemas.microsoft.com/office/powerpoint/2010/main" val="251313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57" lvl="0" indent="0">
              <a:buFont typeface="Arial" panose="020B0604020202020204" pitchFamily="34" charset="0"/>
              <a:buNone/>
            </a:pPr>
            <a:r>
              <a:rPr lang="en-US" b="1" dirty="0" smtClean="0"/>
              <a:t>Are there individuals within the business units with required key competencies?</a:t>
            </a:r>
            <a:endParaRPr lang="en-US" dirty="0" smtClean="0"/>
          </a:p>
          <a:p>
            <a:pPr marL="635879" lvl="1" indent="-173422" fontAlgn="base">
              <a:buFont typeface="Arial" panose="020B0604020202020204" pitchFamily="34" charset="0"/>
              <a:buChar char="•"/>
            </a:pPr>
            <a:r>
              <a:rPr lang="en-US" dirty="0" smtClean="0"/>
              <a:t>Someone that </a:t>
            </a:r>
            <a:r>
              <a:rPr lang="en-US" b="1" dirty="0" smtClean="0"/>
              <a:t>questions the status quo</a:t>
            </a:r>
            <a:r>
              <a:rPr lang="en-US" dirty="0" smtClean="0"/>
              <a:t>, a strong </a:t>
            </a:r>
            <a:r>
              <a:rPr lang="en-US" b="1" dirty="0" smtClean="0"/>
              <a:t>critical thinker</a:t>
            </a:r>
            <a:r>
              <a:rPr lang="en-US" dirty="0" smtClean="0"/>
              <a:t>.</a:t>
            </a:r>
            <a:endParaRPr lang="en-US" sz="1100" dirty="0" smtClean="0"/>
          </a:p>
          <a:p>
            <a:pPr marL="635879" lvl="1" indent="-173422" fontAlgn="base">
              <a:buFont typeface="Arial" panose="020B0604020202020204" pitchFamily="34" charset="0"/>
              <a:buChar char="•"/>
            </a:pPr>
            <a:r>
              <a:rPr lang="en-US" dirty="0" smtClean="0"/>
              <a:t>Someone that </a:t>
            </a:r>
            <a:r>
              <a:rPr lang="en-US" b="1" dirty="0" smtClean="0"/>
              <a:t>understands the data domain and business needs</a:t>
            </a:r>
            <a:r>
              <a:rPr lang="en-US" dirty="0" smtClean="0"/>
              <a:t>.</a:t>
            </a:r>
            <a:endParaRPr lang="en-US" sz="1100" dirty="0" smtClean="0"/>
          </a:p>
          <a:p>
            <a:pPr marL="635879" lvl="1" indent="-173422" fontAlgn="base">
              <a:buFont typeface="Arial" panose="020B0604020202020204" pitchFamily="34" charset="0"/>
              <a:buChar char="•"/>
            </a:pPr>
            <a:r>
              <a:rPr lang="en-US" dirty="0" smtClean="0"/>
              <a:t>Someone that can </a:t>
            </a:r>
            <a:r>
              <a:rPr lang="en-US" b="1" dirty="0" smtClean="0"/>
              <a:t>define the problem </a:t>
            </a:r>
            <a:r>
              <a:rPr lang="en-US" dirty="0" smtClean="0"/>
              <a:t>and </a:t>
            </a:r>
            <a:r>
              <a:rPr lang="en-US" b="1" dirty="0" smtClean="0"/>
              <a:t>narrow the analysis</a:t>
            </a:r>
            <a:r>
              <a:rPr lang="en-US" dirty="0" smtClean="0"/>
              <a:t>.</a:t>
            </a:r>
            <a:endParaRPr lang="en-US" sz="1100" dirty="0" smtClean="0"/>
          </a:p>
          <a:p>
            <a:pPr marL="635879" lvl="1" indent="-173422" fontAlgn="base">
              <a:buFont typeface="Arial" panose="020B0604020202020204" pitchFamily="34" charset="0"/>
              <a:buChar char="•"/>
            </a:pPr>
            <a:r>
              <a:rPr lang="en-US" dirty="0" smtClean="0"/>
              <a:t>Someone with </a:t>
            </a:r>
            <a:r>
              <a:rPr lang="en-US" b="1" dirty="0" smtClean="0"/>
              <a:t>good communication </a:t>
            </a:r>
            <a:r>
              <a:rPr lang="en-US" dirty="0" smtClean="0"/>
              <a:t>and </a:t>
            </a:r>
            <a:r>
              <a:rPr lang="en-US" b="1" dirty="0" smtClean="0"/>
              <a:t>presentation skills</a:t>
            </a:r>
            <a:r>
              <a:rPr lang="en-US" dirty="0" smtClean="0"/>
              <a:t>.</a:t>
            </a:r>
            <a:endParaRPr lang="en-US" sz="1100" dirty="0" smtClean="0"/>
          </a:p>
          <a:p>
            <a:endParaRPr lang="en-US" sz="1200" b="1" dirty="0" smtClean="0"/>
          </a:p>
          <a:p>
            <a:r>
              <a:rPr lang="en-US" sz="1200" b="1" dirty="0" smtClean="0"/>
              <a:t>Is there a culture of analysis in the business units, where they are relying on the data to make decisions? </a:t>
            </a:r>
          </a:p>
          <a:p>
            <a:pPr marL="635879" lvl="1" indent="-173422">
              <a:buFont typeface="Arial" panose="020B0604020202020204" pitchFamily="34" charset="0"/>
              <a:buChar char="•"/>
            </a:pPr>
            <a:r>
              <a:rPr lang="en-US" dirty="0" smtClean="0"/>
              <a:t>Data is being collected.</a:t>
            </a:r>
            <a:endParaRPr lang="en-US" sz="1100" dirty="0" smtClean="0"/>
          </a:p>
          <a:p>
            <a:pPr marL="635879" lvl="1" indent="-173422">
              <a:buFont typeface="Arial" panose="020B0604020202020204" pitchFamily="34" charset="0"/>
              <a:buChar char="•"/>
            </a:pPr>
            <a:r>
              <a:rPr lang="en-US" dirty="0" smtClean="0"/>
              <a:t>Basic analytics are available, but often requires countless hours to create spreadsheets and reports.</a:t>
            </a:r>
            <a:endParaRPr lang="en-US" sz="1100" dirty="0" smtClean="0"/>
          </a:p>
          <a:p>
            <a:pPr marL="635879" lvl="1" indent="-173422">
              <a:buFont typeface="Arial" panose="020B0604020202020204" pitchFamily="34" charset="0"/>
              <a:buChar char="•"/>
            </a:pPr>
            <a:r>
              <a:rPr lang="en-US" dirty="0" smtClean="0"/>
              <a:t>Desire for self-service.</a:t>
            </a:r>
          </a:p>
          <a:p>
            <a:pPr marL="635879" lvl="1" indent="-173422">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0BB8F18-598B-4179-B348-F396EDEDA3AC}" type="slidenum">
              <a:rPr lang="en-US" smtClean="0"/>
              <a:t>11</a:t>
            </a:fld>
            <a:endParaRPr lang="en-US"/>
          </a:p>
        </p:txBody>
      </p:sp>
    </p:spTree>
    <p:extLst>
      <p:ext uri="{BB962C8B-B14F-4D97-AF65-F5344CB8AC3E}">
        <p14:creationId xmlns:p14="http://schemas.microsoft.com/office/powerpoint/2010/main" val="179169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a:p>
          <a:p>
            <a:r>
              <a:rPr lang="en"/>
              <a:t>institutional capacity</a:t>
            </a:r>
          </a:p>
        </p:txBody>
      </p:sp>
    </p:spTree>
    <p:extLst>
      <p:ext uri="{BB962C8B-B14F-4D97-AF65-F5344CB8AC3E}">
        <p14:creationId xmlns:p14="http://schemas.microsoft.com/office/powerpoint/2010/main" val="197601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
              <a:t>president, new strategic plan</a:t>
            </a:r>
          </a:p>
        </p:txBody>
      </p:sp>
    </p:spTree>
    <p:extLst>
      <p:ext uri="{BB962C8B-B14F-4D97-AF65-F5344CB8AC3E}">
        <p14:creationId xmlns:p14="http://schemas.microsoft.com/office/powerpoint/2010/main" val="264416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
              <a:t>community of practice, find models and visit, pick a few things and deliver, find out question looking to be answered</a:t>
            </a:r>
          </a:p>
        </p:txBody>
      </p:sp>
    </p:spTree>
    <p:extLst>
      <p:ext uri="{BB962C8B-B14F-4D97-AF65-F5344CB8AC3E}">
        <p14:creationId xmlns:p14="http://schemas.microsoft.com/office/powerpoint/2010/main" val="373711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from UMBC, a mid-sized research university located in Baltimore Maryland. Some have you may have seen our President Freeman </a:t>
            </a:r>
            <a:r>
              <a:rPr lang="en-US" baseline="0" dirty="0" err="1" smtClean="0"/>
              <a:t>Hrabowski</a:t>
            </a:r>
            <a:r>
              <a:rPr lang="en-US" baseline="0" dirty="0" smtClean="0"/>
              <a:t> speak. If you haven’t and have the opportunity to hear him speak please do so; he is a blast. And yes, it is fun to have someone like that as President.</a:t>
            </a:r>
            <a:endParaRPr lang="en-US" dirty="0"/>
          </a:p>
        </p:txBody>
      </p:sp>
      <p:sp>
        <p:nvSpPr>
          <p:cNvPr id="4" name="Slide Number Placeholder 3"/>
          <p:cNvSpPr>
            <a:spLocks noGrp="1"/>
          </p:cNvSpPr>
          <p:nvPr>
            <p:ph type="sldNum" sz="quarter" idx="10"/>
          </p:nvPr>
        </p:nvSpPr>
        <p:spPr/>
        <p:txBody>
          <a:bodyPr/>
          <a:lstStyle/>
          <a:p>
            <a:fld id="{46EE1F94-97AF-4E81-BFAE-2FE39BE99034}" type="slidenum">
              <a:rPr lang="en-US" smtClean="0"/>
              <a:t>15</a:t>
            </a:fld>
            <a:endParaRPr lang="en-US"/>
          </a:p>
        </p:txBody>
      </p:sp>
    </p:spTree>
    <p:extLst>
      <p:ext uri="{BB962C8B-B14F-4D97-AF65-F5344CB8AC3E}">
        <p14:creationId xmlns:p14="http://schemas.microsoft.com/office/powerpoint/2010/main" val="1239968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a:t>
            </a:r>
            <a:r>
              <a:rPr lang="en-US" altLang="en-US" baseline="0" dirty="0" smtClean="0"/>
              <a:t> am from Institutional Research. Data Warehousing and Business Analytics can seem scaring to some IR folks.  They may no longer be the trusted advisor of the leadership if the decision makers can get what they need from the warehouse without their assistance.  </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E1975D-5D60-4363-9070-8CF4DE5CC1D8}"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3379722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Universities</a:t>
            </a:r>
            <a:r>
              <a:rPr lang="en-US" baseline="0" dirty="0" smtClean="0"/>
              <a:t> are complicated organisms. This is important to understand if you are thinking about tearing down silos within their environment. Changing the environment can be healthy, even reinvigorating, but it needs to be done with care.</a:t>
            </a:r>
            <a:endParaRPr lang="en-US" dirty="0"/>
          </a:p>
        </p:txBody>
      </p:sp>
      <p:sp>
        <p:nvSpPr>
          <p:cNvPr id="4" name="Slide Number Placeholder 3"/>
          <p:cNvSpPr>
            <a:spLocks noGrp="1"/>
          </p:cNvSpPr>
          <p:nvPr>
            <p:ph type="sldNum" sz="quarter" idx="10"/>
          </p:nvPr>
        </p:nvSpPr>
        <p:spPr/>
        <p:txBody>
          <a:bodyPr/>
          <a:lstStyle/>
          <a:p>
            <a:fld id="{46EE1F94-97AF-4E81-BFAE-2FE39BE99034}" type="slidenum">
              <a:rPr lang="en-US" smtClean="0"/>
              <a:t>17</a:t>
            </a:fld>
            <a:endParaRPr lang="en-US"/>
          </a:p>
        </p:txBody>
      </p:sp>
    </p:spTree>
    <p:extLst>
      <p:ext uri="{BB962C8B-B14F-4D97-AF65-F5344CB8AC3E}">
        <p14:creationId xmlns:p14="http://schemas.microsoft.com/office/powerpoint/2010/main" val="2214552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UMBC has done relatively well in its efforts to date in enhancing strategic planning by creating a campus wide reporting environment One advantage is that we coordinated the implementation of our data warehouse solution with our People Soft Student Administration implementation.  People needing reports had little choice but to use the new reporting solution.</a:t>
            </a:r>
            <a:endParaRPr lang="en-US" dirty="0"/>
          </a:p>
        </p:txBody>
      </p:sp>
      <p:sp>
        <p:nvSpPr>
          <p:cNvPr id="4" name="Slide Number Placeholder 3"/>
          <p:cNvSpPr>
            <a:spLocks noGrp="1"/>
          </p:cNvSpPr>
          <p:nvPr>
            <p:ph type="sldNum" sz="quarter" idx="10"/>
          </p:nvPr>
        </p:nvSpPr>
        <p:spPr/>
        <p:txBody>
          <a:bodyPr/>
          <a:lstStyle/>
          <a:p>
            <a:fld id="{46EE1F94-97AF-4E81-BFAE-2FE39BE99034}" type="slidenum">
              <a:rPr lang="en-US" smtClean="0"/>
              <a:t>18</a:t>
            </a:fld>
            <a:endParaRPr lang="en-US"/>
          </a:p>
        </p:txBody>
      </p:sp>
    </p:spTree>
    <p:extLst>
      <p:ext uri="{BB962C8B-B14F-4D97-AF65-F5344CB8AC3E}">
        <p14:creationId xmlns:p14="http://schemas.microsoft.com/office/powerpoint/2010/main" val="4196933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19</a:t>
            </a:fld>
            <a:endParaRPr lang="en-US"/>
          </a:p>
        </p:txBody>
      </p:sp>
    </p:spTree>
    <p:extLst>
      <p:ext uri="{BB962C8B-B14F-4D97-AF65-F5344CB8AC3E}">
        <p14:creationId xmlns:p14="http://schemas.microsoft.com/office/powerpoint/2010/main" val="390896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20</a:t>
            </a:fld>
            <a:endParaRPr lang="en-US"/>
          </a:p>
        </p:txBody>
      </p:sp>
    </p:spTree>
    <p:extLst>
      <p:ext uri="{BB962C8B-B14F-4D97-AF65-F5344CB8AC3E}">
        <p14:creationId xmlns:p14="http://schemas.microsoft.com/office/powerpoint/2010/main" val="414348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2</a:t>
            </a:fld>
            <a:endParaRPr lang="en-US"/>
          </a:p>
        </p:txBody>
      </p:sp>
    </p:spTree>
    <p:extLst>
      <p:ext uri="{BB962C8B-B14F-4D97-AF65-F5344CB8AC3E}">
        <p14:creationId xmlns:p14="http://schemas.microsoft.com/office/powerpoint/2010/main" val="3541489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21</a:t>
            </a:fld>
            <a:endParaRPr lang="en-US"/>
          </a:p>
        </p:txBody>
      </p:sp>
    </p:spTree>
    <p:extLst>
      <p:ext uri="{BB962C8B-B14F-4D97-AF65-F5344CB8AC3E}">
        <p14:creationId xmlns:p14="http://schemas.microsoft.com/office/powerpoint/2010/main" val="41672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22</a:t>
            </a:fld>
            <a:endParaRPr lang="en-US"/>
          </a:p>
        </p:txBody>
      </p:sp>
    </p:spTree>
    <p:extLst>
      <p:ext uri="{BB962C8B-B14F-4D97-AF65-F5344CB8AC3E}">
        <p14:creationId xmlns:p14="http://schemas.microsoft.com/office/powerpoint/2010/main" val="1323711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23</a:t>
            </a:fld>
            <a:endParaRPr lang="en-US"/>
          </a:p>
        </p:txBody>
      </p:sp>
    </p:spTree>
    <p:extLst>
      <p:ext uri="{BB962C8B-B14F-4D97-AF65-F5344CB8AC3E}">
        <p14:creationId xmlns:p14="http://schemas.microsoft.com/office/powerpoint/2010/main" val="2911700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24</a:t>
            </a:fld>
            <a:endParaRPr lang="en-US"/>
          </a:p>
        </p:txBody>
      </p:sp>
    </p:spTree>
    <p:extLst>
      <p:ext uri="{BB962C8B-B14F-4D97-AF65-F5344CB8AC3E}">
        <p14:creationId xmlns:p14="http://schemas.microsoft.com/office/powerpoint/2010/main" val="184670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4</a:t>
            </a:fld>
            <a:endParaRPr lang="en-US"/>
          </a:p>
        </p:txBody>
      </p:sp>
    </p:spTree>
    <p:extLst>
      <p:ext uri="{BB962C8B-B14F-4D97-AF65-F5344CB8AC3E}">
        <p14:creationId xmlns:p14="http://schemas.microsoft.com/office/powerpoint/2010/main" val="418254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Courtesy of Leah</a:t>
            </a:r>
            <a:r>
              <a:rPr lang="en-US" baseline="0" dirty="0" smtClean="0"/>
              <a:t> Lang, EDUCAUSE</a:t>
            </a:r>
            <a:endParaRPr lang="en-US" dirty="0"/>
          </a:p>
        </p:txBody>
      </p:sp>
      <p:sp>
        <p:nvSpPr>
          <p:cNvPr id="4" name="Slide Number Placeholder 3"/>
          <p:cNvSpPr>
            <a:spLocks noGrp="1"/>
          </p:cNvSpPr>
          <p:nvPr>
            <p:ph type="sldNum" sz="quarter" idx="10"/>
          </p:nvPr>
        </p:nvSpPr>
        <p:spPr/>
        <p:txBody>
          <a:bodyPr/>
          <a:lstStyle/>
          <a:p>
            <a:fld id="{C0BB8F18-598B-4179-B348-F396EDEDA3AC}" type="slidenum">
              <a:rPr lang="en-US" smtClean="0"/>
              <a:t>5</a:t>
            </a:fld>
            <a:endParaRPr lang="en-US"/>
          </a:p>
        </p:txBody>
      </p:sp>
    </p:spTree>
    <p:extLst>
      <p:ext uri="{BB962C8B-B14F-4D97-AF65-F5344CB8AC3E}">
        <p14:creationId xmlns:p14="http://schemas.microsoft.com/office/powerpoint/2010/main" val="37314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 – and interplay between</a:t>
            </a:r>
            <a:r>
              <a:rPr lang="en-US" baseline="0" dirty="0" smtClean="0"/>
              <a:t> top down and organic</a:t>
            </a:r>
            <a:r>
              <a:rPr lang="en-US" dirty="0" smtClean="0"/>
              <a:t/>
            </a:r>
            <a:br>
              <a:rPr lang="en-US" dirty="0" smtClean="0"/>
            </a:br>
            <a:r>
              <a:rPr lang="en-US" dirty="0" smtClean="0"/>
              <a:t>Provost gets this info and thinks this cool, I want this from</a:t>
            </a:r>
            <a:r>
              <a:rPr lang="en-US" baseline="0" dirty="0" smtClean="0"/>
              <a:t> all</a:t>
            </a:r>
          </a:p>
          <a:p>
            <a:r>
              <a:rPr lang="en-US" baseline="0" dirty="0" smtClean="0"/>
              <a:t>Academic Advising</a:t>
            </a:r>
          </a:p>
          <a:p>
            <a:r>
              <a:rPr lang="en-US" baseline="0" dirty="0" smtClean="0"/>
              <a:t>How to use a ticketing system as a starting point</a:t>
            </a:r>
          </a:p>
          <a:p>
            <a:r>
              <a:rPr lang="en-US" baseline="0" dirty="0" smtClean="0"/>
              <a:t>Becomes embedded in the culture of the institution</a:t>
            </a:r>
          </a:p>
          <a:p>
            <a:r>
              <a:rPr lang="en-US" baseline="0" dirty="0" smtClean="0"/>
              <a:t>Institutional effectiveness and best practices</a:t>
            </a:r>
          </a:p>
          <a:p>
            <a:endParaRPr lang="en-US" dirty="0"/>
          </a:p>
        </p:txBody>
      </p:sp>
      <p:sp>
        <p:nvSpPr>
          <p:cNvPr id="4" name="Slide Number Placeholder 3"/>
          <p:cNvSpPr>
            <a:spLocks noGrp="1"/>
          </p:cNvSpPr>
          <p:nvPr>
            <p:ph type="sldNum" sz="quarter" idx="10"/>
          </p:nvPr>
        </p:nvSpPr>
        <p:spPr/>
        <p:txBody>
          <a:bodyPr/>
          <a:lstStyle/>
          <a:p>
            <a:fld id="{C0BB8F18-598B-4179-B348-F396EDEDA3AC}" type="slidenum">
              <a:rPr lang="en-US" smtClean="0"/>
              <a:t>6</a:t>
            </a:fld>
            <a:endParaRPr lang="en-US"/>
          </a:p>
        </p:txBody>
      </p:sp>
    </p:spTree>
    <p:extLst>
      <p:ext uri="{BB962C8B-B14F-4D97-AF65-F5344CB8AC3E}">
        <p14:creationId xmlns:p14="http://schemas.microsoft.com/office/powerpoint/2010/main" val="390843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B8F18-598B-4179-B348-F396EDEDA3AC}" type="slidenum">
              <a:rPr lang="en-US" smtClean="0"/>
              <a:t>7</a:t>
            </a:fld>
            <a:endParaRPr lang="en-US"/>
          </a:p>
        </p:txBody>
      </p:sp>
    </p:spTree>
    <p:extLst>
      <p:ext uri="{BB962C8B-B14F-4D97-AF65-F5344CB8AC3E}">
        <p14:creationId xmlns:p14="http://schemas.microsoft.com/office/powerpoint/2010/main" val="246719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879" lvl="1" indent="-173422">
              <a:buFont typeface="Arial" panose="020B0604020202020204" pitchFamily="34" charset="0"/>
              <a:buChar char="•"/>
            </a:pPr>
            <a:r>
              <a:rPr lang="en-US" dirty="0" smtClean="0"/>
              <a:t>There is a desire to:</a:t>
            </a:r>
            <a:endParaRPr lang="en-US" sz="1100" dirty="0" smtClean="0"/>
          </a:p>
          <a:p>
            <a:pPr marL="1098337" lvl="2" indent="-173422">
              <a:buFont typeface="Arial" panose="020B0604020202020204" pitchFamily="34" charset="0"/>
              <a:buChar char="•"/>
            </a:pPr>
            <a:r>
              <a:rPr lang="en-US" dirty="0" smtClean="0"/>
              <a:t>Make more intelligent decisions faster</a:t>
            </a:r>
            <a:endParaRPr lang="en-US" sz="1100" dirty="0" smtClean="0"/>
          </a:p>
          <a:p>
            <a:pPr marL="1098337" lvl="2" indent="-173422">
              <a:buFont typeface="Arial" panose="020B0604020202020204" pitchFamily="34" charset="0"/>
              <a:buChar char="•"/>
            </a:pPr>
            <a:r>
              <a:rPr lang="en-US" dirty="0" smtClean="0"/>
              <a:t>Use data from the past to benchmark against current performance</a:t>
            </a:r>
            <a:endParaRPr lang="en-US" sz="1100" dirty="0" smtClean="0"/>
          </a:p>
          <a:p>
            <a:pPr marL="1098337" lvl="2" indent="-173422">
              <a:buFont typeface="Arial" panose="020B0604020202020204" pitchFamily="34" charset="0"/>
              <a:buChar char="•"/>
            </a:pPr>
            <a:r>
              <a:rPr lang="en-US" dirty="0" smtClean="0"/>
              <a:t>Monitor real-time performance to make changes in strategy at the most meaningful times</a:t>
            </a:r>
            <a:endParaRPr lang="en-US" sz="1100" dirty="0" smtClean="0"/>
          </a:p>
          <a:p>
            <a:pPr marL="1098337" lvl="2" indent="-173422">
              <a:buFont typeface="Arial" panose="020B0604020202020204" pitchFamily="34" charset="0"/>
              <a:buChar char="•"/>
            </a:pPr>
            <a:r>
              <a:rPr lang="en-US" dirty="0" smtClean="0"/>
              <a:t>Predict future performance</a:t>
            </a:r>
            <a:endParaRPr lang="en-US" sz="1100" dirty="0" smtClean="0"/>
          </a:p>
          <a:p>
            <a:pPr marL="1098337" lvl="2" indent="-173422">
              <a:buFont typeface="Arial" panose="020B0604020202020204" pitchFamily="34" charset="0"/>
              <a:buChar char="•"/>
            </a:pPr>
            <a:r>
              <a:rPr lang="en-US" dirty="0" smtClean="0"/>
              <a:t>Need to visually represent data</a:t>
            </a:r>
            <a:endParaRPr lang="en-US" sz="1100" dirty="0" smtClean="0"/>
          </a:p>
          <a:p>
            <a:pPr marL="635879" lvl="1" indent="-173422">
              <a:buFont typeface="Arial" panose="020B0604020202020204" pitchFamily="34" charset="0"/>
              <a:buChar char="•"/>
            </a:pPr>
            <a:r>
              <a:rPr lang="en-US" dirty="0" smtClean="0"/>
              <a:t>University leaders are acutely aware that buried in all their data is the secret sauce for competitive differentiation.</a:t>
            </a:r>
          </a:p>
          <a:p>
            <a:pPr marL="635879" lvl="1" indent="-173422">
              <a:buFont typeface="Arial" panose="020B0604020202020204" pitchFamily="34" charset="0"/>
              <a:buChar char="•"/>
            </a:pPr>
            <a:r>
              <a:rPr lang="en-US" dirty="0" smtClean="0"/>
              <a:t>At AU, empowerment of campus power users and getting IT our of the middle of every reporting request, so they can focus on strategic initiatives.</a:t>
            </a:r>
          </a:p>
          <a:p>
            <a:endParaRPr lang="en-US" dirty="0"/>
          </a:p>
        </p:txBody>
      </p:sp>
      <p:sp>
        <p:nvSpPr>
          <p:cNvPr id="4" name="Slide Number Placeholder 3"/>
          <p:cNvSpPr>
            <a:spLocks noGrp="1"/>
          </p:cNvSpPr>
          <p:nvPr>
            <p:ph type="sldNum" sz="quarter" idx="10"/>
          </p:nvPr>
        </p:nvSpPr>
        <p:spPr/>
        <p:txBody>
          <a:bodyPr/>
          <a:lstStyle/>
          <a:p>
            <a:fld id="{C0BB8F18-598B-4179-B348-F396EDEDA3AC}" type="slidenum">
              <a:rPr lang="en-US" smtClean="0"/>
              <a:t>8</a:t>
            </a:fld>
            <a:endParaRPr lang="en-US"/>
          </a:p>
        </p:txBody>
      </p:sp>
    </p:spTree>
    <p:extLst>
      <p:ext uri="{BB962C8B-B14F-4D97-AF65-F5344CB8AC3E}">
        <p14:creationId xmlns:p14="http://schemas.microsoft.com/office/powerpoint/2010/main" val="168186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data warehouse / business intelligence initiative can rise organically from the bottom-up, gain momentum from the top-down, or both.  AU has experienced both.  They are expanding BI one domain at a time.</a:t>
            </a:r>
          </a:p>
          <a:p>
            <a:endParaRPr lang="en-US" dirty="0"/>
          </a:p>
        </p:txBody>
      </p:sp>
      <p:sp>
        <p:nvSpPr>
          <p:cNvPr id="4" name="Slide Number Placeholder 3"/>
          <p:cNvSpPr>
            <a:spLocks noGrp="1"/>
          </p:cNvSpPr>
          <p:nvPr>
            <p:ph type="sldNum" sz="quarter" idx="10"/>
          </p:nvPr>
        </p:nvSpPr>
        <p:spPr/>
        <p:txBody>
          <a:bodyPr/>
          <a:lstStyle/>
          <a:p>
            <a:fld id="{C0BB8F18-598B-4179-B348-F396EDEDA3AC}" type="slidenum">
              <a:rPr lang="en-US" smtClean="0"/>
              <a:t>9</a:t>
            </a:fld>
            <a:endParaRPr lang="en-US"/>
          </a:p>
        </p:txBody>
      </p:sp>
    </p:spTree>
    <p:extLst>
      <p:ext uri="{BB962C8B-B14F-4D97-AF65-F5344CB8AC3E}">
        <p14:creationId xmlns:p14="http://schemas.microsoft.com/office/powerpoint/2010/main" val="300733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B8F18-598B-4179-B348-F396EDEDA3AC}" type="slidenum">
              <a:rPr lang="en-US" smtClean="0"/>
              <a:t>10</a:t>
            </a:fld>
            <a:endParaRPr lang="en-US"/>
          </a:p>
        </p:txBody>
      </p:sp>
    </p:spTree>
    <p:extLst>
      <p:ext uri="{BB962C8B-B14F-4D97-AF65-F5344CB8AC3E}">
        <p14:creationId xmlns:p14="http://schemas.microsoft.com/office/powerpoint/2010/main" val="233384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93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852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330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4637"/>
            <a:ext cx="10972800" cy="1143000"/>
          </a:xfrm>
          <a:prstGeom prst="rect">
            <a:avLst/>
          </a:prstGeom>
        </p:spPr>
        <p:txBody>
          <a:bodyPr lIns="121897" tIns="121897" rIns="121897" bIns="121897"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609600" y="1600200"/>
            <a:ext cx="10972800" cy="4967573"/>
          </a:xfrm>
          <a:prstGeom prst="rect">
            <a:avLst/>
          </a:prstGeom>
        </p:spPr>
        <p:txBody>
          <a:bodyPr lIns="121897" tIns="121897" rIns="121897" bIns="121897"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11409055" y="6333133"/>
            <a:ext cx="731599" cy="524699"/>
          </a:xfrm>
          <a:prstGeom prst="rect">
            <a:avLst/>
          </a:prstGeom>
        </p:spPr>
        <p:txBody>
          <a:bodyPr lIns="121897" tIns="121897" rIns="121897" bIns="121897"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86565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503813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16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07240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07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203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08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4/22/2015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17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331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26487"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4/22/2015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ttp://www.educause.edu/visuals/shared/events/connect/xec153logo.png.pagespeed.ic.rCGHeSQZ5Q.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16" y="363691"/>
            <a:ext cx="1012952" cy="129657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93057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t>Breaking Down Silos to Foster a Culture </a:t>
            </a:r>
            <a:br>
              <a:rPr lang="en-US" sz="4000" b="1" dirty="0" smtClean="0"/>
            </a:br>
            <a:r>
              <a:rPr lang="en-US" sz="4000" b="1" dirty="0" smtClean="0"/>
              <a:t>of Data-Driven Decision Making</a:t>
            </a:r>
            <a:endParaRPr lang="en-US" sz="4000" b="1" dirty="0"/>
          </a:p>
        </p:txBody>
      </p:sp>
      <p:sp>
        <p:nvSpPr>
          <p:cNvPr id="3" name="Subtitle 2"/>
          <p:cNvSpPr>
            <a:spLocks noGrp="1"/>
          </p:cNvSpPr>
          <p:nvPr>
            <p:ph type="subTitle" idx="1"/>
          </p:nvPr>
        </p:nvSpPr>
        <p:spPr/>
        <p:txBody>
          <a:bodyPr>
            <a:normAutofit/>
          </a:bodyPr>
          <a:lstStyle/>
          <a:p>
            <a:r>
              <a:rPr lang="en-US" sz="1600" b="1" dirty="0" smtClean="0"/>
              <a:t>Michael Dillon</a:t>
            </a:r>
            <a:r>
              <a:rPr lang="en-US" sz="1600" dirty="0" smtClean="0"/>
              <a:t>, </a:t>
            </a:r>
            <a:r>
              <a:rPr lang="en-US" sz="1600" i="1" dirty="0" smtClean="0"/>
              <a:t>Associate Vice-Provost of Institutional Research</a:t>
            </a:r>
            <a:r>
              <a:rPr lang="en-US" sz="1600" dirty="0" smtClean="0"/>
              <a:t>, UMBC</a:t>
            </a:r>
          </a:p>
          <a:p>
            <a:r>
              <a:rPr lang="en-US" sz="1600" b="1" dirty="0" smtClean="0"/>
              <a:t>Terry Fernandez</a:t>
            </a:r>
            <a:r>
              <a:rPr lang="en-US" sz="1600" dirty="0" smtClean="0"/>
              <a:t>, </a:t>
            </a:r>
            <a:r>
              <a:rPr lang="en-US" sz="1600" i="1" dirty="0" smtClean="0"/>
              <a:t>Senior Director, IT Customer Service</a:t>
            </a:r>
            <a:r>
              <a:rPr lang="en-US" sz="1600" dirty="0" smtClean="0"/>
              <a:t>, American University</a:t>
            </a:r>
          </a:p>
          <a:p>
            <a:r>
              <a:rPr lang="en-US" sz="1600" b="1" dirty="0" smtClean="0"/>
              <a:t>Scott </a:t>
            </a:r>
            <a:r>
              <a:rPr lang="en-US" sz="1600" b="1" dirty="0" err="1" smtClean="0"/>
              <a:t>Krajewski</a:t>
            </a:r>
            <a:r>
              <a:rPr lang="en-US" sz="1600" dirty="0" smtClean="0"/>
              <a:t>, </a:t>
            </a:r>
            <a:r>
              <a:rPr lang="en-US" sz="1600" i="1" dirty="0" smtClean="0"/>
              <a:t>Director of IT</a:t>
            </a:r>
            <a:r>
              <a:rPr lang="en-US" sz="1600" dirty="0" smtClean="0"/>
              <a:t>, Augsburg College</a:t>
            </a:r>
            <a:endParaRPr lang="en-US" sz="1600" dirty="0"/>
          </a:p>
        </p:txBody>
      </p:sp>
      <p:pic>
        <p:nvPicPr>
          <p:cNvPr id="4098" name="Picture 2" descr="http://www.educause.edu/visuals/shared/events/connect/xec153logo.png.pagespeed.ic.rCGHeSQZ5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440" y="1242393"/>
            <a:ext cx="2151344" cy="2753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329" y="6363677"/>
            <a:ext cx="12192000" cy="830997"/>
          </a:xfrm>
          <a:prstGeom prst="rect">
            <a:avLst/>
          </a:prstGeom>
          <a:noFill/>
        </p:spPr>
        <p:txBody>
          <a:bodyPr wrap="square" rtlCol="0">
            <a:spAutoFit/>
          </a:bodyPr>
          <a:lstStyle/>
          <a:p>
            <a:r>
              <a:rPr lang="en-US" sz="1200" dirty="0">
                <a:solidFill>
                  <a:schemeClr val="bg1"/>
                </a:solidFill>
              </a:rPr>
              <a:t>“This presentation leaves copyright of the content to the presenter. Unless otherwise noted in the materials, uploaded content carries the</a:t>
            </a:r>
            <a:r>
              <a:rPr lang="en-US" sz="1200" dirty="0">
                <a:solidFill>
                  <a:schemeClr val="bg1"/>
                </a:solidFill>
                <a:hlinkClick r:id="rId4"/>
              </a:rPr>
              <a:t> Creative Commons Attribution-</a:t>
            </a:r>
            <a:r>
              <a:rPr lang="en-US" sz="1200" dirty="0" err="1">
                <a:solidFill>
                  <a:schemeClr val="bg1"/>
                </a:solidFill>
                <a:hlinkClick r:id="rId4"/>
              </a:rPr>
              <a:t>NonCommercial</a:t>
            </a:r>
            <a:r>
              <a:rPr lang="en-US" sz="1200" dirty="0">
                <a:solidFill>
                  <a:schemeClr val="bg1"/>
                </a:solidFill>
                <a:hlinkClick r:id="rId4"/>
              </a:rPr>
              <a:t>-</a:t>
            </a:r>
            <a:r>
              <a:rPr lang="en-US" sz="1200" dirty="0" err="1">
                <a:solidFill>
                  <a:schemeClr val="bg1"/>
                </a:solidFill>
                <a:hlinkClick r:id="rId4"/>
              </a:rPr>
              <a:t>ShareAlike</a:t>
            </a:r>
            <a:r>
              <a:rPr lang="en-US" sz="1200" dirty="0">
                <a:solidFill>
                  <a:schemeClr val="bg1"/>
                </a:solidFill>
                <a:hlinkClick r:id="rId4"/>
              </a:rPr>
              <a:t> license</a:t>
            </a:r>
            <a:r>
              <a:rPr lang="en-US" sz="1200" dirty="0">
                <a:solidFill>
                  <a:schemeClr val="bg1"/>
                </a:solidFill>
              </a:rPr>
              <a:t>, which grants usage to the general public with the stipulated criteria.”</a:t>
            </a:r>
          </a:p>
          <a:p>
            <a:r>
              <a:rPr lang="en-US" sz="1200" dirty="0">
                <a:solidFill>
                  <a:schemeClr val="bg1"/>
                </a:solidFill>
              </a:rPr>
              <a:t> </a:t>
            </a:r>
          </a:p>
          <a:p>
            <a:endParaRPr lang="en-US" sz="1200" dirty="0">
              <a:solidFill>
                <a:schemeClr val="bg1"/>
              </a:solidFill>
            </a:endParaRPr>
          </a:p>
        </p:txBody>
      </p:sp>
    </p:spTree>
    <p:extLst>
      <p:ext uri="{BB962C8B-B14F-4D97-AF65-F5344CB8AC3E}">
        <p14:creationId xmlns:p14="http://schemas.microsoft.com/office/powerpoint/2010/main" val="3091968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Is there a sound relationship established between IT, IR, and the business units</a:t>
            </a:r>
            <a:r>
              <a:rPr lang="en-US" b="1" dirty="0" smtClean="0"/>
              <a:t>?</a:t>
            </a:r>
            <a:endParaRPr lang="en-US" b="1" dirty="0"/>
          </a:p>
        </p:txBody>
      </p:sp>
      <p:pic>
        <p:nvPicPr>
          <p:cNvPr id="2050" name="Picture 2" descr="describe the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1895" y="1846263"/>
            <a:ext cx="9817768" cy="46828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156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Are there individuals within the business units with required key competencies</a:t>
            </a:r>
            <a:r>
              <a:rPr lang="en-US" b="1" dirty="0" smtClean="0"/>
              <a:t>?</a:t>
            </a:r>
            <a:endParaRPr lang="en-US" b="1" dirty="0"/>
          </a:p>
        </p:txBody>
      </p:sp>
      <p:pic>
        <p:nvPicPr>
          <p:cNvPr id="6146" name="Picture 2" descr="http://netdna.copyblogger.com/images/critical-thinki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6487" y="1983408"/>
            <a:ext cx="9505990" cy="42248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62393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1274967" y="185467"/>
            <a:ext cx="9289619" cy="6068376"/>
          </a:xfrm>
          <a:prstGeom prst="rect">
            <a:avLst/>
          </a:prstGeom>
          <a:noFill/>
          <a:ln>
            <a:noFill/>
          </a:ln>
        </p:spPr>
      </p:pic>
      <p:pic>
        <p:nvPicPr>
          <p:cNvPr id="31" name="Shape 31"/>
          <p:cNvPicPr preferRelativeResize="0"/>
          <p:nvPr/>
        </p:nvPicPr>
        <p:blipFill>
          <a:blip r:embed="rId4">
            <a:alphaModFix/>
          </a:blip>
          <a:stretch>
            <a:fillRect/>
          </a:stretch>
        </p:blipFill>
        <p:spPr>
          <a:xfrm>
            <a:off x="264761" y="185467"/>
            <a:ext cx="4079865" cy="915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018434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a:blip r:embed="rId3">
            <a:alphaModFix/>
          </a:blip>
          <a:stretch>
            <a:fillRect/>
          </a:stretch>
        </p:blipFill>
        <p:spPr>
          <a:xfrm>
            <a:off x="633833" y="517367"/>
            <a:ext cx="10820400" cy="566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271686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p:cNvPicPr preferRelativeResize="0"/>
          <p:nvPr/>
        </p:nvPicPr>
        <p:blipFill>
          <a:blip r:embed="rId3">
            <a:alphaModFix/>
          </a:blip>
          <a:stretch>
            <a:fillRect/>
          </a:stretch>
        </p:blipFill>
        <p:spPr>
          <a:xfrm>
            <a:off x="655619" y="2363084"/>
            <a:ext cx="3365500" cy="36957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1551" y="803275"/>
            <a:ext cx="3475892" cy="260691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8938" r="29291"/>
          <a:stretch/>
        </p:blipFill>
        <p:spPr>
          <a:xfrm>
            <a:off x="8401513" y="1238255"/>
            <a:ext cx="3182815" cy="4774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90604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71" y="41443"/>
            <a:ext cx="4597545" cy="30343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208" y="41443"/>
            <a:ext cx="4984849" cy="30343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208" y="3183310"/>
            <a:ext cx="4984849" cy="306414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468" y="3497263"/>
            <a:ext cx="431114" cy="2416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5271" y="3183310"/>
            <a:ext cx="4619311" cy="306414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9775" y="1367306"/>
            <a:ext cx="3062508" cy="3062508"/>
          </a:xfrm>
          <a:prstGeom prst="rect">
            <a:avLst/>
          </a:prstGeom>
        </p:spPr>
      </p:pic>
    </p:spTree>
    <p:extLst>
      <p:ext uri="{BB962C8B-B14F-4D97-AF65-F5344CB8AC3E}">
        <p14:creationId xmlns:p14="http://schemas.microsoft.com/office/powerpoint/2010/main" val="158854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0" y="304800"/>
            <a:ext cx="9817100" cy="838200"/>
          </a:xfrm>
        </p:spPr>
        <p:txBody>
          <a:bodyPr>
            <a:noAutofit/>
          </a:bodyPr>
          <a:lstStyle/>
          <a:p>
            <a:pPr eaLnBrk="1" hangingPunct="1"/>
            <a:r>
              <a:rPr lang="en-US" altLang="en-US" sz="4000" b="1" dirty="0"/>
              <a:t>Diagram </a:t>
            </a:r>
            <a:r>
              <a:rPr lang="en-US" altLang="en-US" sz="4000" b="1" dirty="0" smtClean="0"/>
              <a:t>Six </a:t>
            </a:r>
            <a:r>
              <a:rPr lang="en-US" altLang="en-US" sz="4000" b="1" dirty="0"/>
              <a:t/>
            </a:r>
            <a:br>
              <a:rPr lang="en-US" altLang="en-US" sz="4000" b="1" dirty="0"/>
            </a:br>
            <a:r>
              <a:rPr lang="en-US" altLang="en-US" sz="4000" b="1" i="1" dirty="0"/>
              <a:t>The </a:t>
            </a:r>
            <a:r>
              <a:rPr lang="en-US" altLang="en-US" sz="4000" b="1" i="1" u="sng" dirty="0"/>
              <a:t>Lazy</a:t>
            </a:r>
            <a:r>
              <a:rPr lang="en-US" altLang="en-US" sz="4000" b="1" i="1" dirty="0"/>
              <a:t> Analyst</a:t>
            </a:r>
          </a:p>
        </p:txBody>
      </p:sp>
      <p:grpSp>
        <p:nvGrpSpPr>
          <p:cNvPr id="2" name="Group 1"/>
          <p:cNvGrpSpPr/>
          <p:nvPr/>
        </p:nvGrpSpPr>
        <p:grpSpPr>
          <a:xfrm>
            <a:off x="1905000" y="865415"/>
            <a:ext cx="8763000" cy="5486400"/>
            <a:chOff x="1905000" y="1371600"/>
            <a:chExt cx="8763000" cy="5486400"/>
          </a:xfrm>
        </p:grpSpPr>
        <p:sp>
          <p:nvSpPr>
            <p:cNvPr id="22533" name="Rectangle 5"/>
            <p:cNvSpPr>
              <a:spLocks noChangeArrowheads="1"/>
            </p:cNvSpPr>
            <p:nvPr/>
          </p:nvSpPr>
          <p:spPr bwMode="auto">
            <a:xfrm>
              <a:off x="1905000" y="5334000"/>
              <a:ext cx="1981200" cy="1295400"/>
            </a:xfrm>
            <a:prstGeom prst="rect">
              <a:avLst/>
            </a:prstGeom>
            <a:gradFill>
              <a:gsLst>
                <a:gs pos="96000">
                  <a:schemeClr val="tx1"/>
                </a:gs>
                <a:gs pos="99000">
                  <a:schemeClr val="bg1"/>
                </a:gs>
                <a:gs pos="97000">
                  <a:schemeClr val="tx1"/>
                </a:gs>
              </a:gsLst>
              <a:path path="shape">
                <a:fillToRect l="50000" t="50000" r="50000" b="50000"/>
              </a:path>
            </a:gradFill>
            <a:ln w="9525">
              <a:solidFill>
                <a:prstClr val="black"/>
              </a:solidFill>
              <a:miter lim="800000"/>
              <a:headEnd/>
              <a:tailEnd/>
            </a:ln>
            <a:effectLst/>
            <a:scene3d>
              <a:camera prst="orthographicFront"/>
              <a:lightRig rig="threePt" dir="t"/>
            </a:scene3d>
            <a:sp3d extrusionH="44450" contourW="12700">
              <a:bevelT/>
              <a:extrusionClr>
                <a:schemeClr val="tx1"/>
              </a:extrusionClr>
              <a:contourClr>
                <a:schemeClr val="bg1"/>
              </a:contourClr>
            </a:sp3d>
          </p:spPr>
          <p:txBody>
            <a:bodyPr/>
            <a:lstStyle/>
            <a:p>
              <a:pPr algn="ctr">
                <a:defRPr/>
              </a:pPr>
              <a:r>
                <a:rPr lang="en-US" sz="3600" b="1" dirty="0">
                  <a:solidFill>
                    <a:schemeClr val="bg1"/>
                  </a:solidFill>
                  <a:effectLst>
                    <a:outerShdw blurRad="38100" dist="38100" dir="2700000" algn="tl">
                      <a:srgbClr val="000000"/>
                    </a:outerShdw>
                  </a:effectLst>
                </a:rPr>
                <a:t>Decision</a:t>
              </a:r>
            </a:p>
            <a:p>
              <a:pPr algn="ctr">
                <a:defRPr/>
              </a:pPr>
              <a:r>
                <a:rPr lang="en-US" sz="3600" b="1" dirty="0">
                  <a:solidFill>
                    <a:schemeClr val="bg1"/>
                  </a:solidFill>
                  <a:effectLst>
                    <a:outerShdw blurRad="38100" dist="38100" dir="2700000" algn="tl">
                      <a:srgbClr val="000000"/>
                    </a:outerShdw>
                  </a:effectLst>
                </a:rPr>
                <a:t>Maker</a:t>
              </a:r>
            </a:p>
          </p:txBody>
        </p:sp>
        <p:sp>
          <p:nvSpPr>
            <p:cNvPr id="22534" name="Rectangle 6"/>
            <p:cNvSpPr>
              <a:spLocks noChangeArrowheads="1"/>
            </p:cNvSpPr>
            <p:nvPr/>
          </p:nvSpPr>
          <p:spPr bwMode="auto">
            <a:xfrm>
              <a:off x="2057400" y="1600200"/>
              <a:ext cx="1905000" cy="685800"/>
            </a:xfrm>
            <a:prstGeom prst="rect">
              <a:avLst/>
            </a:prstGeom>
            <a:solidFill>
              <a:schemeClr val="bg1"/>
            </a:solidFill>
            <a:ln w="9525">
              <a:solidFill>
                <a:srgbClr val="C00000"/>
              </a:solidFill>
              <a:miter lim="800000"/>
              <a:headEnd/>
              <a:tailEnd/>
            </a:ln>
            <a:effectLst/>
            <a:scene3d>
              <a:camera prst="orthographicFront"/>
              <a:lightRig rig="threePt" dir="t"/>
            </a:scene3d>
            <a:sp3d extrusionH="76200">
              <a:bevelT/>
              <a:extrusionClr>
                <a:srgbClr val="C00000"/>
              </a:extrusionClr>
            </a:sp3d>
          </p:spPr>
          <p:txBody>
            <a:bodyPr anchor="ctr"/>
            <a:lstStyle/>
            <a:p>
              <a:pPr algn="ctr">
                <a:defRPr/>
              </a:pPr>
              <a:r>
                <a:rPr lang="en-US" sz="4000" b="1" dirty="0">
                  <a:solidFill>
                    <a:srgbClr val="C00000"/>
                  </a:solidFill>
                  <a:effectLst>
                    <a:outerShdw blurRad="38100" dist="38100" dir="2700000" algn="tl">
                      <a:srgbClr val="000000"/>
                    </a:outerShdw>
                  </a:effectLst>
                </a:rPr>
                <a:t>Analyst</a:t>
              </a:r>
            </a:p>
          </p:txBody>
        </p:sp>
        <p:sp>
          <p:nvSpPr>
            <p:cNvPr id="16393" name="Line 13"/>
            <p:cNvSpPr>
              <a:spLocks noChangeShapeType="1"/>
            </p:cNvSpPr>
            <p:nvPr/>
          </p:nvSpPr>
          <p:spPr bwMode="auto">
            <a:xfrm flipV="1">
              <a:off x="3048000" y="2590800"/>
              <a:ext cx="533400" cy="5334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a:lstStyle/>
            <a:p>
              <a:endParaRPr lang="en-US"/>
            </a:p>
          </p:txBody>
        </p:sp>
        <p:sp>
          <p:nvSpPr>
            <p:cNvPr id="16394" name="Line 20"/>
            <p:cNvSpPr>
              <a:spLocks noChangeShapeType="1"/>
            </p:cNvSpPr>
            <p:nvPr/>
          </p:nvSpPr>
          <p:spPr bwMode="auto">
            <a:xfrm flipH="1" flipV="1">
              <a:off x="3886200" y="64008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Rectangle 5"/>
            <p:cNvSpPr>
              <a:spLocks noChangeArrowheads="1"/>
            </p:cNvSpPr>
            <p:nvPr/>
          </p:nvSpPr>
          <p:spPr bwMode="auto">
            <a:xfrm>
              <a:off x="7924800" y="1371600"/>
              <a:ext cx="2438400" cy="1219200"/>
            </a:xfrm>
            <a:prstGeom prst="rect">
              <a:avLst/>
            </a:prstGeom>
            <a:blipFill>
              <a:blip r:embed="rId3" cstate="print">
                <a:lum bright="-10000"/>
              </a:blip>
              <a:tile tx="0" ty="0" sx="100000" sy="100000" flip="none" algn="tl"/>
            </a:blipFill>
            <a:ln w="9525">
              <a:solidFill>
                <a:prstClr val="black"/>
              </a:solidFill>
              <a:miter lim="800000"/>
              <a:headEnd/>
              <a:tailEnd/>
            </a:ln>
            <a:effectLst/>
            <a:scene3d>
              <a:camera prst="orthographicFront"/>
              <a:lightRig rig="threePt" dir="t"/>
            </a:scene3d>
            <a:sp3d contourW="12700">
              <a:bevelT/>
              <a:contourClr>
                <a:schemeClr val="tx2"/>
              </a:contourClr>
            </a:sp3d>
          </p:spPr>
          <p:txBody>
            <a:bodyPr/>
            <a:lstStyle/>
            <a:p>
              <a:pPr algn="ctr">
                <a:defRPr/>
              </a:pPr>
              <a:r>
                <a:rPr lang="en-US" sz="3600" b="1" dirty="0">
                  <a:effectLst>
                    <a:outerShdw blurRad="38100" dist="38100" dir="2700000" algn="tl">
                      <a:srgbClr val="000000"/>
                    </a:outerShdw>
                  </a:effectLst>
                </a:rPr>
                <a:t>The World</a:t>
              </a:r>
            </a:p>
            <a:p>
              <a:pPr algn="ctr">
                <a:defRPr/>
              </a:pPr>
              <a:r>
                <a:rPr lang="en-US" sz="3600" b="1" dirty="0">
                  <a:effectLst>
                    <a:outerShdw blurRad="38100" dist="38100" dir="2700000" algn="tl">
                      <a:srgbClr val="000000"/>
                    </a:outerShdw>
                  </a:effectLst>
                </a:rPr>
                <a:t>(Data)</a:t>
              </a:r>
            </a:p>
          </p:txBody>
        </p:sp>
        <p:sp>
          <p:nvSpPr>
            <p:cNvPr id="21" name="Rectangle 5"/>
            <p:cNvSpPr>
              <a:spLocks noChangeArrowheads="1"/>
            </p:cNvSpPr>
            <p:nvPr/>
          </p:nvSpPr>
          <p:spPr bwMode="auto">
            <a:xfrm>
              <a:off x="7010400" y="3429000"/>
              <a:ext cx="1828800" cy="1143000"/>
            </a:xfrm>
            <a:prstGeom prst="rect">
              <a:avLst/>
            </a:prstGeom>
            <a:blipFill>
              <a:blip r:embed="rId4" cstate="print"/>
              <a:tile tx="0" ty="0" sx="100000" sy="100000" flip="none" algn="tl"/>
            </a:blipFill>
            <a:ln w="9525">
              <a:solidFill>
                <a:schemeClr val="bg1"/>
              </a:solidFill>
              <a:miter lim="800000"/>
              <a:headEnd/>
              <a:tailEnd/>
            </a:ln>
            <a:effectLst/>
            <a:scene3d>
              <a:camera prst="orthographicFront"/>
              <a:lightRig rig="threePt" dir="t"/>
            </a:scene3d>
            <a:sp3d contourW="12700">
              <a:bevelT/>
              <a:contourClr>
                <a:schemeClr val="accent3">
                  <a:lumMod val="50000"/>
                </a:schemeClr>
              </a:contourClr>
            </a:sp3d>
          </p:spPr>
          <p:txBody>
            <a:bodyPr anchor="ctr"/>
            <a:lstStyle/>
            <a:p>
              <a:pPr algn="ctr">
                <a:defRPr/>
              </a:pPr>
              <a:r>
                <a:rPr lang="en-US" sz="3600" b="1" dirty="0">
                  <a:solidFill>
                    <a:schemeClr val="bg1"/>
                  </a:solidFill>
                  <a:effectLst>
                    <a:outerShdw blurRad="38100" dist="38100" dir="2700000" algn="tl">
                      <a:srgbClr val="000000"/>
                    </a:outerShdw>
                  </a:effectLst>
                </a:rPr>
                <a:t>Data Cleaning</a:t>
              </a:r>
            </a:p>
          </p:txBody>
        </p:sp>
        <p:sp>
          <p:nvSpPr>
            <p:cNvPr id="16401" name="Line 8"/>
            <p:cNvSpPr>
              <a:spLocks noChangeShapeType="1"/>
            </p:cNvSpPr>
            <p:nvPr/>
          </p:nvSpPr>
          <p:spPr bwMode="auto">
            <a:xfrm flipV="1">
              <a:off x="3886200" y="59436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402" name="Line 16"/>
            <p:cNvSpPr>
              <a:spLocks noChangeShapeType="1"/>
            </p:cNvSpPr>
            <p:nvPr/>
          </p:nvSpPr>
          <p:spPr bwMode="auto">
            <a:xfrm flipV="1">
              <a:off x="8001000" y="2667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9" name="Oval 11"/>
            <p:cNvSpPr>
              <a:spLocks noChangeArrowheads="1"/>
            </p:cNvSpPr>
            <p:nvPr/>
          </p:nvSpPr>
          <p:spPr bwMode="auto">
            <a:xfrm>
              <a:off x="4495800" y="6019800"/>
              <a:ext cx="457200" cy="304800"/>
            </a:xfrm>
            <a:prstGeom prst="ellipse">
              <a:avLst/>
            </a:prstGeom>
            <a:solidFill>
              <a:srgbClr val="003399"/>
            </a:solidFill>
            <a:ln w="9525" algn="ctr">
              <a:solidFill>
                <a:srgbClr val="333333"/>
              </a:solidFill>
              <a:round/>
              <a:headEnd/>
              <a:tailEnd/>
            </a:ln>
            <a:effectLst/>
          </p:spPr>
          <p:txBody>
            <a:bodyPr wrap="none" anchor="ctr"/>
            <a:lstStyle/>
            <a:p>
              <a:pPr algn="ctr">
                <a:defRPr/>
              </a:pPr>
              <a:r>
                <a:rPr lang="en-US" sz="3200" b="1" dirty="0">
                  <a:solidFill>
                    <a:schemeClr val="bg1"/>
                  </a:solidFill>
                  <a:effectLst>
                    <a:outerShdw blurRad="38100" dist="38100" dir="2700000" algn="tl">
                      <a:srgbClr val="C0C0C0"/>
                    </a:outerShdw>
                  </a:effectLst>
                </a:rPr>
                <a:t>+</a:t>
              </a:r>
            </a:p>
          </p:txBody>
        </p:sp>
        <p:sp>
          <p:nvSpPr>
            <p:cNvPr id="31" name="Rectangle 4"/>
            <p:cNvSpPr>
              <a:spLocks noChangeArrowheads="1"/>
            </p:cNvSpPr>
            <p:nvPr/>
          </p:nvSpPr>
          <p:spPr bwMode="auto">
            <a:xfrm>
              <a:off x="4114800" y="6324600"/>
              <a:ext cx="1447800" cy="533400"/>
            </a:xfrm>
            <a:prstGeom prst="rect">
              <a:avLst/>
            </a:prstGeom>
            <a:noFill/>
            <a:ln w="9525">
              <a:noFill/>
              <a:miter lim="800000"/>
              <a:headEnd/>
              <a:tailEnd/>
            </a:ln>
            <a:effectLst/>
          </p:spPr>
          <p:txBody>
            <a:bodyPr/>
            <a:lstStyle/>
            <a:p>
              <a:pPr>
                <a:defRPr/>
              </a:pPr>
              <a:r>
                <a:rPr lang="en-US" sz="2400" b="1" dirty="0">
                  <a:effectLst>
                    <a:outerShdw blurRad="38100" dist="38100" dir="2700000" algn="tl">
                      <a:srgbClr val="000000"/>
                    </a:outerShdw>
                  </a:effectLst>
                </a:rPr>
                <a:t>Answers</a:t>
              </a:r>
            </a:p>
          </p:txBody>
        </p:sp>
        <p:sp>
          <p:nvSpPr>
            <p:cNvPr id="33" name="Rectangle 4"/>
            <p:cNvSpPr>
              <a:spLocks noChangeArrowheads="1"/>
            </p:cNvSpPr>
            <p:nvPr/>
          </p:nvSpPr>
          <p:spPr bwMode="auto">
            <a:xfrm>
              <a:off x="8001000" y="2590800"/>
              <a:ext cx="1447800" cy="609600"/>
            </a:xfrm>
            <a:prstGeom prst="rect">
              <a:avLst/>
            </a:prstGeom>
            <a:noFill/>
            <a:ln w="9525">
              <a:noFill/>
              <a:miter lim="800000"/>
              <a:headEnd/>
              <a:tailEnd/>
            </a:ln>
            <a:effectLst/>
          </p:spPr>
          <p:txBody>
            <a:bodyPr/>
            <a:lstStyle/>
            <a:p>
              <a:pPr>
                <a:defRPr/>
              </a:pPr>
              <a:r>
                <a:rPr lang="en-US" sz="2400" b="1" dirty="0">
                  <a:effectLst>
                    <a:outerShdw blurRad="38100" dist="38100" dir="2700000" algn="tl">
                      <a:srgbClr val="000000"/>
                    </a:outerShdw>
                  </a:effectLst>
                </a:rPr>
                <a:t>Clean Source</a:t>
              </a:r>
            </a:p>
          </p:txBody>
        </p:sp>
        <p:sp>
          <p:nvSpPr>
            <p:cNvPr id="32" name="Rectangle 5"/>
            <p:cNvSpPr>
              <a:spLocks noChangeArrowheads="1"/>
            </p:cNvSpPr>
            <p:nvPr/>
          </p:nvSpPr>
          <p:spPr bwMode="auto">
            <a:xfrm>
              <a:off x="5867400" y="5791200"/>
              <a:ext cx="4648200" cy="685800"/>
            </a:xfrm>
            <a:prstGeom prst="rect">
              <a:avLst/>
            </a:prstGeom>
            <a:blipFill>
              <a:blip r:embed="rId5" cstate="print"/>
              <a:tile tx="0" ty="0" sx="100000" sy="100000" flip="none" algn="tl"/>
            </a:blipFill>
            <a:ln w="9525">
              <a:solidFill>
                <a:prstClr val="black"/>
              </a:solidFill>
              <a:miter lim="800000"/>
              <a:headEnd/>
              <a:tailEnd/>
            </a:ln>
            <a:effectLst/>
            <a:scene3d>
              <a:camera prst="orthographicFront"/>
              <a:lightRig rig="threePt" dir="t"/>
            </a:scene3d>
            <a:sp3d contourW="12700">
              <a:bevelT/>
              <a:contourClr>
                <a:schemeClr val="bg1"/>
              </a:contourClr>
            </a:sp3d>
          </p:spPr>
          <p:txBody>
            <a:bodyPr/>
            <a:lstStyle/>
            <a:p>
              <a:pPr algn="ctr">
                <a:defRPr/>
              </a:pPr>
              <a:r>
                <a:rPr lang="en-US" sz="3600" b="1" dirty="0">
                  <a:solidFill>
                    <a:schemeClr val="bg1"/>
                  </a:solidFill>
                  <a:effectLst>
                    <a:outerShdw blurRad="38100" dist="38100" dir="2700000" algn="tl">
                      <a:srgbClr val="000000"/>
                    </a:outerShdw>
                  </a:effectLst>
                </a:rPr>
                <a:t>Data Warehouse</a:t>
              </a:r>
            </a:p>
          </p:txBody>
        </p:sp>
        <p:sp>
          <p:nvSpPr>
            <p:cNvPr id="16409" name="Line 14"/>
            <p:cNvSpPr>
              <a:spLocks noChangeShapeType="1"/>
            </p:cNvSpPr>
            <p:nvPr/>
          </p:nvSpPr>
          <p:spPr bwMode="auto">
            <a:xfrm>
              <a:off x="10287000" y="2667000"/>
              <a:ext cx="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410" name="Line 21"/>
            <p:cNvSpPr>
              <a:spLocks noChangeShapeType="1"/>
            </p:cNvSpPr>
            <p:nvPr/>
          </p:nvSpPr>
          <p:spPr bwMode="auto">
            <a:xfrm flipH="1" flipV="1">
              <a:off x="9677400" y="2743200"/>
              <a:ext cx="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 name="Oval 11"/>
            <p:cNvSpPr>
              <a:spLocks noChangeArrowheads="1"/>
            </p:cNvSpPr>
            <p:nvPr/>
          </p:nvSpPr>
          <p:spPr bwMode="auto">
            <a:xfrm>
              <a:off x="9829800" y="3886200"/>
              <a:ext cx="381000" cy="304800"/>
            </a:xfrm>
            <a:prstGeom prst="ellipse">
              <a:avLst/>
            </a:prstGeom>
            <a:noFill/>
            <a:ln w="9525" algn="ctr">
              <a:solidFill>
                <a:srgbClr val="333333"/>
              </a:solidFill>
              <a:round/>
              <a:headEnd/>
              <a:tailEnd/>
            </a:ln>
            <a:effectLst/>
          </p:spPr>
          <p:txBody>
            <a:bodyPr wrap="none" anchor="ctr"/>
            <a:lstStyle/>
            <a:p>
              <a:pPr>
                <a:defRPr/>
              </a:pPr>
              <a:r>
                <a:rPr lang="en-US" sz="2400" dirty="0">
                  <a:effectLst>
                    <a:outerShdw blurRad="38100" dist="38100" dir="2700000" algn="tl">
                      <a:srgbClr val="C0C0C0"/>
                    </a:outerShdw>
                  </a:effectLst>
                </a:rPr>
                <a:t>+</a:t>
              </a:r>
            </a:p>
          </p:txBody>
        </p:sp>
        <p:sp>
          <p:nvSpPr>
            <p:cNvPr id="39" name="Rectangle 4"/>
            <p:cNvSpPr>
              <a:spLocks noChangeArrowheads="1"/>
            </p:cNvSpPr>
            <p:nvPr/>
          </p:nvSpPr>
          <p:spPr bwMode="auto">
            <a:xfrm rot="5400000">
              <a:off x="9867900" y="3771900"/>
              <a:ext cx="1295400" cy="304800"/>
            </a:xfrm>
            <a:prstGeom prst="rect">
              <a:avLst/>
            </a:prstGeom>
            <a:noFill/>
            <a:ln w="9525">
              <a:noFill/>
              <a:miter lim="800000"/>
              <a:headEnd/>
              <a:tailEnd/>
            </a:ln>
            <a:effectLst/>
          </p:spPr>
          <p:txBody>
            <a:bodyPr/>
            <a:lstStyle/>
            <a:p>
              <a:pPr>
                <a:defRPr/>
              </a:pPr>
              <a:r>
                <a:rPr lang="en-US" sz="2400" b="1" dirty="0">
                  <a:effectLst>
                    <a:outerShdw blurRad="38100" dist="38100" dir="2700000" algn="tl">
                      <a:srgbClr val="000000"/>
                    </a:outerShdw>
                  </a:effectLst>
                </a:rPr>
                <a:t>Answers</a:t>
              </a:r>
            </a:p>
          </p:txBody>
        </p:sp>
        <p:sp>
          <p:nvSpPr>
            <p:cNvPr id="40" name="Rectangle 4"/>
            <p:cNvSpPr>
              <a:spLocks noChangeArrowheads="1"/>
            </p:cNvSpPr>
            <p:nvPr/>
          </p:nvSpPr>
          <p:spPr bwMode="auto">
            <a:xfrm rot="16200000">
              <a:off x="8801100" y="3619500"/>
              <a:ext cx="1600200" cy="609600"/>
            </a:xfrm>
            <a:prstGeom prst="rect">
              <a:avLst/>
            </a:prstGeom>
            <a:noFill/>
            <a:ln w="9525">
              <a:noFill/>
              <a:miter lim="800000"/>
              <a:headEnd/>
              <a:tailEnd/>
            </a:ln>
            <a:effectLst/>
          </p:spPr>
          <p:txBody>
            <a:bodyPr/>
            <a:lstStyle/>
            <a:p>
              <a:pPr>
                <a:defRPr/>
              </a:pPr>
              <a:r>
                <a:rPr lang="en-US" sz="2400" b="1" dirty="0">
                  <a:effectLst>
                    <a:outerShdw blurRad="38100" dist="38100" dir="2700000" algn="tl">
                      <a:srgbClr val="000000"/>
                    </a:outerShdw>
                  </a:effectLst>
                </a:rPr>
                <a:t>Questions</a:t>
              </a:r>
            </a:p>
          </p:txBody>
        </p:sp>
        <p:sp>
          <p:nvSpPr>
            <p:cNvPr id="16414" name="Line 16"/>
            <p:cNvSpPr>
              <a:spLocks noChangeShapeType="1"/>
            </p:cNvSpPr>
            <p:nvPr/>
          </p:nvSpPr>
          <p:spPr bwMode="auto">
            <a:xfrm flipV="1">
              <a:off x="8001000" y="46482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2" name="Rectangle 4"/>
            <p:cNvSpPr>
              <a:spLocks noChangeArrowheads="1"/>
            </p:cNvSpPr>
            <p:nvPr/>
          </p:nvSpPr>
          <p:spPr bwMode="auto">
            <a:xfrm>
              <a:off x="8001000" y="4724401"/>
              <a:ext cx="1390650" cy="784225"/>
            </a:xfrm>
            <a:prstGeom prst="rect">
              <a:avLst/>
            </a:prstGeom>
            <a:noFill/>
            <a:ln w="9525">
              <a:noFill/>
              <a:miter lim="800000"/>
              <a:headEnd/>
              <a:tailEnd/>
            </a:ln>
            <a:effectLst/>
          </p:spPr>
          <p:txBody>
            <a:bodyPr/>
            <a:lstStyle/>
            <a:p>
              <a:pPr algn="ctr">
                <a:defRPr/>
              </a:pPr>
              <a:r>
                <a:rPr lang="en-US" sz="2400" b="1" dirty="0">
                  <a:effectLst>
                    <a:outerShdw blurRad="38100" dist="38100" dir="2700000" algn="tl">
                      <a:srgbClr val="000000"/>
                    </a:outerShdw>
                  </a:effectLst>
                </a:rPr>
                <a:t>Error Checking</a:t>
              </a:r>
            </a:p>
          </p:txBody>
        </p:sp>
        <p:sp>
          <p:nvSpPr>
            <p:cNvPr id="43" name="Rectangle 4"/>
            <p:cNvSpPr>
              <a:spLocks noChangeArrowheads="1"/>
            </p:cNvSpPr>
            <p:nvPr/>
          </p:nvSpPr>
          <p:spPr bwMode="auto">
            <a:xfrm>
              <a:off x="4038600" y="5486400"/>
              <a:ext cx="1524000" cy="609600"/>
            </a:xfrm>
            <a:prstGeom prst="rect">
              <a:avLst/>
            </a:prstGeom>
            <a:noFill/>
            <a:ln w="9525">
              <a:noFill/>
              <a:miter lim="800000"/>
              <a:headEnd/>
              <a:tailEnd/>
            </a:ln>
            <a:effectLst/>
          </p:spPr>
          <p:txBody>
            <a:bodyPr/>
            <a:lstStyle/>
            <a:p>
              <a:pPr>
                <a:defRPr/>
              </a:pPr>
              <a:r>
                <a:rPr lang="en-US" sz="2400" b="1" dirty="0">
                  <a:effectLst>
                    <a:outerShdw blurRad="38100" dist="38100" dir="2700000" algn="tl">
                      <a:srgbClr val="000000"/>
                    </a:outerShdw>
                  </a:effectLst>
                </a:rPr>
                <a:t>Questions</a:t>
              </a:r>
            </a:p>
          </p:txBody>
        </p:sp>
        <p:sp>
          <p:nvSpPr>
            <p:cNvPr id="35" name="Oval 11"/>
            <p:cNvSpPr>
              <a:spLocks noChangeArrowheads="1"/>
            </p:cNvSpPr>
            <p:nvPr/>
          </p:nvSpPr>
          <p:spPr bwMode="auto">
            <a:xfrm>
              <a:off x="9753600" y="3886200"/>
              <a:ext cx="457200" cy="304800"/>
            </a:xfrm>
            <a:prstGeom prst="ellipse">
              <a:avLst/>
            </a:prstGeom>
            <a:solidFill>
              <a:srgbClr val="003399"/>
            </a:solidFill>
            <a:ln w="9525" algn="ctr">
              <a:solidFill>
                <a:srgbClr val="333333"/>
              </a:solidFill>
              <a:round/>
              <a:headEnd/>
              <a:tailEnd/>
            </a:ln>
            <a:effectLst/>
          </p:spPr>
          <p:txBody>
            <a:bodyPr wrap="none" anchor="ctr"/>
            <a:lstStyle/>
            <a:p>
              <a:pPr algn="ctr">
                <a:defRPr/>
              </a:pPr>
              <a:r>
                <a:rPr lang="en-US" sz="3600" b="1" dirty="0">
                  <a:solidFill>
                    <a:schemeClr val="bg1"/>
                  </a:solidFill>
                  <a:effectLst>
                    <a:outerShdw blurRad="38100" dist="38100" dir="2700000" algn="tl">
                      <a:srgbClr val="C0C0C0"/>
                    </a:outerShdw>
                  </a:effectLst>
                </a:rPr>
                <a:t>+</a:t>
              </a:r>
            </a:p>
          </p:txBody>
        </p:sp>
      </p:grpSp>
    </p:spTree>
    <p:extLst>
      <p:ext uri="{BB962C8B-B14F-4D97-AF65-F5344CB8AC3E}">
        <p14:creationId xmlns:p14="http://schemas.microsoft.com/office/powerpoint/2010/main" val="3710970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08907" y="196057"/>
            <a:ext cx="11364686" cy="457200"/>
          </a:xfrm>
        </p:spPr>
        <p:txBody>
          <a:bodyPr>
            <a:noAutofit/>
          </a:bodyPr>
          <a:lstStyle/>
          <a:p>
            <a:pPr>
              <a:buFont typeface="Arial" charset="0"/>
              <a:buNone/>
              <a:defRPr/>
            </a:pPr>
            <a:r>
              <a:rPr lang="en-US" sz="3200" b="1" dirty="0" smtClean="0">
                <a:solidFill>
                  <a:schemeClr val="tx1"/>
                </a:solidFill>
                <a:latin typeface="+mj-lt"/>
              </a:rPr>
              <a:t>Diagram Nine: An </a:t>
            </a:r>
            <a:r>
              <a:rPr lang="en-US" sz="3200" b="1" u="sng" dirty="0" smtClean="0">
                <a:solidFill>
                  <a:schemeClr val="tx1"/>
                </a:solidFill>
                <a:latin typeface="+mj-lt"/>
              </a:rPr>
              <a:t>Extremely</a:t>
            </a:r>
            <a:r>
              <a:rPr lang="en-US" sz="3200" b="1" dirty="0" smtClean="0">
                <a:solidFill>
                  <a:schemeClr val="tx1"/>
                </a:solidFill>
                <a:latin typeface="+mj-lt"/>
              </a:rPr>
              <a:t> Simple Dynamic Model of a University</a:t>
            </a:r>
            <a:endParaRPr lang="en-US" sz="3200" b="1" dirty="0">
              <a:solidFill>
                <a:schemeClr val="tx1"/>
              </a:solidFill>
              <a:latin typeface="+mj-lt"/>
            </a:endParaRPr>
          </a:p>
        </p:txBody>
      </p:sp>
      <p:sp>
        <p:nvSpPr>
          <p:cNvPr id="30722" name="Title 1"/>
          <p:cNvSpPr>
            <a:spLocks noGrp="1"/>
          </p:cNvSpPr>
          <p:nvPr>
            <p:ph type="ctrTitle" idx="4294967295"/>
          </p:nvPr>
        </p:nvSpPr>
        <p:spPr>
          <a:xfrm>
            <a:off x="2609851" y="2995387"/>
            <a:ext cx="950913" cy="381000"/>
          </a:xfrm>
          <a:ln>
            <a:solidFill>
              <a:schemeClr val="tx1"/>
            </a:solidFill>
            <a:miter lim="800000"/>
            <a:headEnd/>
            <a:tailEnd/>
          </a:ln>
        </p:spPr>
        <p:txBody>
          <a:bodyPr/>
          <a:lstStyle/>
          <a:p>
            <a:r>
              <a:rPr lang="en-US" altLang="en-US" sz="1600" b="1" dirty="0" smtClean="0"/>
              <a:t>Degrees</a:t>
            </a:r>
            <a:endParaRPr lang="en-US" altLang="en-US" sz="1600" b="1" dirty="0"/>
          </a:p>
        </p:txBody>
      </p:sp>
      <p:sp>
        <p:nvSpPr>
          <p:cNvPr id="13316" name="Title 1"/>
          <p:cNvSpPr txBox="1">
            <a:spLocks/>
          </p:cNvSpPr>
          <p:nvPr/>
        </p:nvSpPr>
        <p:spPr bwMode="auto">
          <a:xfrm>
            <a:off x="4935538" y="1022351"/>
            <a:ext cx="1155700" cy="385763"/>
          </a:xfrm>
          <a:prstGeom prst="rect">
            <a:avLst/>
          </a:prstGeom>
          <a:solidFill>
            <a:schemeClr val="accent1">
              <a:lumMod val="50000"/>
            </a:schemeClr>
          </a:solidFill>
          <a:ln w="9525">
            <a:noFill/>
            <a:miter lim="800000"/>
            <a:headEnd/>
            <a:tailEnd/>
          </a:ln>
        </p:spPr>
        <p:txBody>
          <a:bodyPr anchor="ctr"/>
          <a:lstStyle/>
          <a:p>
            <a:pPr algn="ctr" eaLnBrk="1" hangingPunct="1">
              <a:defRPr/>
            </a:pPr>
            <a:r>
              <a:rPr lang="en-US" sz="1600" b="1" dirty="0">
                <a:solidFill>
                  <a:schemeClr val="bg1"/>
                </a:solidFill>
                <a:latin typeface="Calibri" pitchFamily="34" charset="0"/>
              </a:rPr>
              <a:t>Reputation</a:t>
            </a:r>
          </a:p>
        </p:txBody>
      </p:sp>
      <p:sp>
        <p:nvSpPr>
          <p:cNvPr id="30725" name="Title 1"/>
          <p:cNvSpPr txBox="1">
            <a:spLocks/>
          </p:cNvSpPr>
          <p:nvPr/>
        </p:nvSpPr>
        <p:spPr bwMode="auto">
          <a:xfrm>
            <a:off x="4321176" y="2511426"/>
            <a:ext cx="1000125"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i="1" dirty="0"/>
              <a:t> </a:t>
            </a:r>
            <a:r>
              <a:rPr lang="en-US" altLang="en-US" sz="1600" b="1" i="1" dirty="0"/>
              <a:t>Students per Faculty </a:t>
            </a:r>
          </a:p>
        </p:txBody>
      </p:sp>
      <p:sp>
        <p:nvSpPr>
          <p:cNvPr id="30726" name="Title 1"/>
          <p:cNvSpPr txBox="1">
            <a:spLocks/>
          </p:cNvSpPr>
          <p:nvPr/>
        </p:nvSpPr>
        <p:spPr bwMode="auto">
          <a:xfrm>
            <a:off x="2058989" y="3648075"/>
            <a:ext cx="1220787" cy="482600"/>
          </a:xfrm>
          <a:prstGeom prst="rect">
            <a:avLst/>
          </a:prstGeom>
          <a:solidFill>
            <a:schemeClr val="bg1"/>
          </a:solidFill>
          <a:ln w="9525">
            <a:solidFill>
              <a:schemeClr val="bg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a:t>Grad</a:t>
            </a:r>
          </a:p>
          <a:p>
            <a:pPr algn="ctr" eaLnBrk="1" hangingPunct="1">
              <a:spcBef>
                <a:spcPct val="0"/>
              </a:spcBef>
              <a:buFontTx/>
              <a:buNone/>
            </a:pPr>
            <a:r>
              <a:rPr lang="en-US" altLang="en-US" sz="1600" b="1" i="1"/>
              <a:t> Rate</a:t>
            </a:r>
          </a:p>
        </p:txBody>
      </p:sp>
      <p:sp>
        <p:nvSpPr>
          <p:cNvPr id="13319" name="Title 1"/>
          <p:cNvSpPr txBox="1">
            <a:spLocks/>
          </p:cNvSpPr>
          <p:nvPr/>
        </p:nvSpPr>
        <p:spPr bwMode="auto">
          <a:xfrm>
            <a:off x="1836739" y="1905001"/>
            <a:ext cx="1017587" cy="1076325"/>
          </a:xfrm>
          <a:prstGeom prst="rect">
            <a:avLst/>
          </a:prstGeom>
          <a:solidFill>
            <a:schemeClr val="tx2">
              <a:lumMod val="75000"/>
            </a:schemeClr>
          </a:solidFill>
          <a:ln w="9525">
            <a:noFill/>
            <a:miter lim="800000"/>
            <a:headEnd/>
            <a:tailEnd/>
          </a:ln>
        </p:spPr>
        <p:txBody>
          <a:bodyPr anchor="ctr"/>
          <a:lstStyle/>
          <a:p>
            <a:pPr algn="ctr" eaLnBrk="1" hangingPunct="1">
              <a:defRPr/>
            </a:pPr>
            <a:r>
              <a:rPr lang="en-US" sz="1600" b="1" dirty="0">
                <a:solidFill>
                  <a:schemeClr val="bg1"/>
                </a:solidFill>
                <a:latin typeface="Calibri" pitchFamily="34" charset="0"/>
              </a:rPr>
              <a:t>Quality of Student Cohort</a:t>
            </a:r>
            <a:r>
              <a:rPr lang="en-US" sz="1600" b="1" dirty="0">
                <a:latin typeface="Calibri" pitchFamily="34" charset="0"/>
              </a:rPr>
              <a:t> </a:t>
            </a:r>
          </a:p>
        </p:txBody>
      </p:sp>
      <p:sp>
        <p:nvSpPr>
          <p:cNvPr id="30728" name="Title 1"/>
          <p:cNvSpPr txBox="1">
            <a:spLocks/>
          </p:cNvSpPr>
          <p:nvPr/>
        </p:nvSpPr>
        <p:spPr bwMode="auto">
          <a:xfrm>
            <a:off x="1766888" y="4527550"/>
            <a:ext cx="7937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a:t>Apps per Admit</a:t>
            </a:r>
          </a:p>
        </p:txBody>
      </p:sp>
      <p:sp>
        <p:nvSpPr>
          <p:cNvPr id="13400" name="Title 1"/>
          <p:cNvSpPr txBox="1">
            <a:spLocks/>
          </p:cNvSpPr>
          <p:nvPr/>
        </p:nvSpPr>
        <p:spPr bwMode="auto">
          <a:xfrm>
            <a:off x="6205538" y="1500413"/>
            <a:ext cx="1643062" cy="457200"/>
          </a:xfrm>
          <a:prstGeom prst="rect">
            <a:avLst/>
          </a:prstGeom>
          <a:solidFill>
            <a:schemeClr val="tx2">
              <a:lumMod val="75000"/>
            </a:schemeClr>
          </a:solidFill>
          <a:ln w="9525">
            <a:noFill/>
            <a:miter lim="800000"/>
            <a:headEnd/>
            <a:tailEnd/>
          </a:ln>
        </p:spPr>
        <p:txBody>
          <a:bodyPr anchor="ctr"/>
          <a:lstStyle/>
          <a:p>
            <a:pPr algn="ctr" eaLnBrk="1" hangingPunct="1">
              <a:defRPr/>
            </a:pPr>
            <a:r>
              <a:rPr lang="en-US" sz="1600" b="1" dirty="0">
                <a:solidFill>
                  <a:schemeClr val="bg1"/>
                </a:solidFill>
                <a:latin typeface="Calibri" pitchFamily="34" charset="0"/>
              </a:rPr>
              <a:t>Quality/Quantity of Research</a:t>
            </a:r>
          </a:p>
        </p:txBody>
      </p:sp>
      <p:sp>
        <p:nvSpPr>
          <p:cNvPr id="13401" name="Title 1"/>
          <p:cNvSpPr txBox="1">
            <a:spLocks/>
          </p:cNvSpPr>
          <p:nvPr/>
        </p:nvSpPr>
        <p:spPr bwMode="auto">
          <a:xfrm>
            <a:off x="4021138" y="1570038"/>
            <a:ext cx="1111250" cy="482600"/>
          </a:xfrm>
          <a:prstGeom prst="rect">
            <a:avLst/>
          </a:prstGeom>
          <a:solidFill>
            <a:schemeClr val="tx2">
              <a:lumMod val="75000"/>
            </a:schemeClr>
          </a:solidFill>
          <a:ln w="9525">
            <a:noFill/>
            <a:miter lim="800000"/>
            <a:headEnd/>
            <a:tailEnd/>
          </a:ln>
        </p:spPr>
        <p:txBody>
          <a:bodyPr anchor="ctr"/>
          <a:lstStyle/>
          <a:p>
            <a:pPr algn="ctr" eaLnBrk="1" hangingPunct="1">
              <a:defRPr/>
            </a:pPr>
            <a:r>
              <a:rPr lang="en-US" sz="1600" b="1" dirty="0">
                <a:solidFill>
                  <a:schemeClr val="bg1"/>
                </a:solidFill>
                <a:latin typeface="Calibri" pitchFamily="34" charset="0"/>
              </a:rPr>
              <a:t>Quality of Instruction</a:t>
            </a:r>
          </a:p>
        </p:txBody>
      </p:sp>
      <p:cxnSp>
        <p:nvCxnSpPr>
          <p:cNvPr id="16" name="Straight Arrow Connector 15"/>
          <p:cNvCxnSpPr>
            <a:stCxn id="13401" idx="0"/>
            <a:endCxn id="13316" idx="1"/>
          </p:cNvCxnSpPr>
          <p:nvPr/>
        </p:nvCxnSpPr>
        <p:spPr bwMode="auto">
          <a:xfrm flipV="1">
            <a:off x="4576763" y="1214438"/>
            <a:ext cx="360362"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flipH="1" flipV="1">
            <a:off x="6169930" y="1289955"/>
            <a:ext cx="774700" cy="17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95" name="Title 1"/>
          <p:cNvSpPr txBox="1">
            <a:spLocks/>
          </p:cNvSpPr>
          <p:nvPr/>
        </p:nvSpPr>
        <p:spPr bwMode="auto">
          <a:xfrm>
            <a:off x="2952750" y="4803775"/>
            <a:ext cx="755650" cy="365125"/>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txBody>
          <a:bodyPr anchor="ctr"/>
          <a:lstStyle/>
          <a:p>
            <a:pPr algn="ctr" eaLnBrk="1" hangingPunct="1">
              <a:defRPr/>
            </a:pPr>
            <a:r>
              <a:rPr lang="en-US" sz="1600" b="1" dirty="0">
                <a:latin typeface="Calibri" pitchFamily="34" charset="0"/>
              </a:rPr>
              <a:t>Admit</a:t>
            </a:r>
          </a:p>
        </p:txBody>
      </p:sp>
      <p:sp>
        <p:nvSpPr>
          <p:cNvPr id="13396" name="Title 1"/>
          <p:cNvSpPr txBox="1">
            <a:spLocks/>
          </p:cNvSpPr>
          <p:nvPr/>
        </p:nvSpPr>
        <p:spPr bwMode="auto">
          <a:xfrm>
            <a:off x="2943225" y="5567363"/>
            <a:ext cx="719138" cy="457200"/>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txBody>
          <a:bodyPr anchor="ctr"/>
          <a:lstStyle/>
          <a:p>
            <a:pPr algn="ctr" eaLnBrk="1" hangingPunct="1">
              <a:defRPr/>
            </a:pPr>
            <a:r>
              <a:rPr lang="en-US" sz="1600" b="1" dirty="0">
                <a:latin typeface="Calibri" pitchFamily="34" charset="0"/>
              </a:rPr>
              <a:t>Apply</a:t>
            </a:r>
          </a:p>
        </p:txBody>
      </p:sp>
      <p:sp>
        <p:nvSpPr>
          <p:cNvPr id="30784" name="Title 1"/>
          <p:cNvSpPr txBox="1">
            <a:spLocks/>
          </p:cNvSpPr>
          <p:nvPr/>
        </p:nvSpPr>
        <p:spPr bwMode="auto">
          <a:xfrm>
            <a:off x="2943225" y="3902075"/>
            <a:ext cx="774700" cy="45729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Enroll</a:t>
            </a:r>
          </a:p>
        </p:txBody>
      </p:sp>
      <p:cxnSp>
        <p:nvCxnSpPr>
          <p:cNvPr id="20" name="Straight Arrow Connector 19"/>
          <p:cNvCxnSpPr>
            <a:stCxn id="13395" idx="0"/>
            <a:endCxn id="30784" idx="2"/>
          </p:cNvCxnSpPr>
          <p:nvPr/>
        </p:nvCxnSpPr>
        <p:spPr bwMode="auto">
          <a:xfrm flipV="1">
            <a:off x="3330575" y="4359275"/>
            <a:ext cx="0" cy="44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396" idx="0"/>
            <a:endCxn id="13395" idx="2"/>
          </p:cNvCxnSpPr>
          <p:nvPr/>
        </p:nvCxnSpPr>
        <p:spPr bwMode="auto">
          <a:xfrm flipV="1">
            <a:off x="3302000" y="5168900"/>
            <a:ext cx="28575" cy="398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0784" idx="0"/>
            <a:endCxn id="30722" idx="2"/>
          </p:cNvCxnSpPr>
          <p:nvPr/>
        </p:nvCxnSpPr>
        <p:spPr>
          <a:xfrm flipH="1" flipV="1">
            <a:off x="3085308" y="3376387"/>
            <a:ext cx="245267" cy="525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728" idx="3"/>
            <a:endCxn id="13395" idx="1"/>
          </p:cNvCxnSpPr>
          <p:nvPr/>
        </p:nvCxnSpPr>
        <p:spPr>
          <a:xfrm>
            <a:off x="2560638" y="4757738"/>
            <a:ext cx="392112"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2058989" y="3100388"/>
            <a:ext cx="104775" cy="1319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0726" idx="0"/>
          </p:cNvCxnSpPr>
          <p:nvPr/>
        </p:nvCxnSpPr>
        <p:spPr>
          <a:xfrm flipV="1">
            <a:off x="2670176" y="3429001"/>
            <a:ext cx="301625" cy="219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0784" idx="0"/>
            <a:endCxn id="30725" idx="1"/>
          </p:cNvCxnSpPr>
          <p:nvPr/>
        </p:nvCxnSpPr>
        <p:spPr>
          <a:xfrm flipV="1">
            <a:off x="3330575" y="2876551"/>
            <a:ext cx="990600" cy="1025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30725" idx="0"/>
            <a:endCxn id="13401" idx="2"/>
          </p:cNvCxnSpPr>
          <p:nvPr/>
        </p:nvCxnSpPr>
        <p:spPr>
          <a:xfrm flipH="1" flipV="1">
            <a:off x="4576764" y="2052639"/>
            <a:ext cx="244475" cy="4587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395538" y="3057526"/>
            <a:ext cx="119062" cy="549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30784" idx="3"/>
            <a:endCxn id="30739" idx="1"/>
          </p:cNvCxnSpPr>
          <p:nvPr/>
        </p:nvCxnSpPr>
        <p:spPr>
          <a:xfrm>
            <a:off x="3717925" y="4130675"/>
            <a:ext cx="774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9" name="Title 1"/>
          <p:cNvSpPr txBox="1">
            <a:spLocks/>
          </p:cNvSpPr>
          <p:nvPr/>
        </p:nvSpPr>
        <p:spPr bwMode="auto">
          <a:xfrm>
            <a:off x="4492626" y="3943350"/>
            <a:ext cx="993775" cy="3746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Revenue</a:t>
            </a:r>
          </a:p>
        </p:txBody>
      </p:sp>
      <p:sp>
        <p:nvSpPr>
          <p:cNvPr id="98" name="Title 1"/>
          <p:cNvSpPr txBox="1">
            <a:spLocks/>
          </p:cNvSpPr>
          <p:nvPr/>
        </p:nvSpPr>
        <p:spPr>
          <a:xfrm>
            <a:off x="7321780" y="2267176"/>
            <a:ext cx="1190625" cy="544512"/>
          </a:xfrm>
          <a:prstGeom prst="rect">
            <a:avLst/>
          </a:prstGeom>
          <a:ln>
            <a:solidFill>
              <a:schemeClr val="tx1"/>
            </a:solidFill>
          </a:ln>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200" dirty="0"/>
              <a:t> </a:t>
            </a:r>
            <a:r>
              <a:rPr lang="en-US" sz="1600" b="1" dirty="0"/>
              <a:t>Hire/Retain Faculty</a:t>
            </a:r>
          </a:p>
        </p:txBody>
      </p:sp>
      <p:sp>
        <p:nvSpPr>
          <p:cNvPr id="30741" name="Title 1"/>
          <p:cNvSpPr txBox="1">
            <a:spLocks/>
          </p:cNvSpPr>
          <p:nvPr/>
        </p:nvSpPr>
        <p:spPr bwMode="auto">
          <a:xfrm>
            <a:off x="8020050" y="3600450"/>
            <a:ext cx="135255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t> </a:t>
            </a:r>
            <a:r>
              <a:rPr lang="en-US" altLang="en-US" sz="1600" b="1"/>
              <a:t>Gainful Employment</a:t>
            </a:r>
          </a:p>
        </p:txBody>
      </p:sp>
      <p:sp>
        <p:nvSpPr>
          <p:cNvPr id="30742" name="Title 1"/>
          <p:cNvSpPr txBox="1">
            <a:spLocks/>
          </p:cNvSpPr>
          <p:nvPr/>
        </p:nvSpPr>
        <p:spPr bwMode="auto">
          <a:xfrm>
            <a:off x="2743201" y="4724400"/>
            <a:ext cx="2762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t> </a:t>
            </a:r>
          </a:p>
        </p:txBody>
      </p:sp>
      <p:sp>
        <p:nvSpPr>
          <p:cNvPr id="30743" name="Title 1"/>
          <p:cNvSpPr txBox="1">
            <a:spLocks/>
          </p:cNvSpPr>
          <p:nvPr/>
        </p:nvSpPr>
        <p:spPr bwMode="auto">
          <a:xfrm>
            <a:off x="3124200" y="3429001"/>
            <a:ext cx="39370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t> </a:t>
            </a:r>
            <a:endParaRPr lang="en-US" altLang="en-US" sz="1600" b="1"/>
          </a:p>
        </p:txBody>
      </p:sp>
      <p:sp>
        <p:nvSpPr>
          <p:cNvPr id="30744" name="Title 1"/>
          <p:cNvSpPr txBox="1">
            <a:spLocks/>
          </p:cNvSpPr>
          <p:nvPr/>
        </p:nvSpPr>
        <p:spPr bwMode="auto">
          <a:xfrm>
            <a:off x="5518151" y="3221039"/>
            <a:ext cx="354013"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t> </a:t>
            </a:r>
            <a:endParaRPr lang="en-US" altLang="en-US" sz="1600" b="1"/>
          </a:p>
        </p:txBody>
      </p:sp>
      <p:cxnSp>
        <p:nvCxnSpPr>
          <p:cNvPr id="131" name="Elbow Connector 130"/>
          <p:cNvCxnSpPr>
            <a:endCxn id="13316" idx="0"/>
          </p:cNvCxnSpPr>
          <p:nvPr/>
        </p:nvCxnSpPr>
        <p:spPr>
          <a:xfrm flipV="1">
            <a:off x="2133600" y="1022350"/>
            <a:ext cx="3379788" cy="882650"/>
          </a:xfrm>
          <a:prstGeom prst="bentConnector4">
            <a:avLst>
              <a:gd name="adj1" fmla="val -199"/>
              <a:gd name="adj2" fmla="val 125899"/>
            </a:avLst>
          </a:prstGeom>
          <a:ln>
            <a:tailEnd type="arrow"/>
          </a:ln>
        </p:spPr>
        <p:style>
          <a:lnRef idx="1">
            <a:schemeClr val="accent1"/>
          </a:lnRef>
          <a:fillRef idx="0">
            <a:schemeClr val="accent1"/>
          </a:fillRef>
          <a:effectRef idx="0">
            <a:schemeClr val="accent1"/>
          </a:effectRef>
          <a:fontRef idx="minor">
            <a:schemeClr val="tx1"/>
          </a:fontRef>
        </p:style>
      </p:cxnSp>
      <p:sp>
        <p:nvSpPr>
          <p:cNvPr id="30746" name="Title 1"/>
          <p:cNvSpPr txBox="1">
            <a:spLocks/>
          </p:cNvSpPr>
          <p:nvPr/>
        </p:nvSpPr>
        <p:spPr bwMode="auto">
          <a:xfrm>
            <a:off x="6073776" y="1371601"/>
            <a:ext cx="354013" cy="31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 </a:t>
            </a:r>
          </a:p>
        </p:txBody>
      </p:sp>
      <p:sp>
        <p:nvSpPr>
          <p:cNvPr id="30747" name="Title 1"/>
          <p:cNvSpPr txBox="1">
            <a:spLocks/>
          </p:cNvSpPr>
          <p:nvPr/>
        </p:nvSpPr>
        <p:spPr bwMode="auto">
          <a:xfrm>
            <a:off x="7281863" y="1931989"/>
            <a:ext cx="354012"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 </a:t>
            </a:r>
          </a:p>
        </p:txBody>
      </p:sp>
      <p:sp>
        <p:nvSpPr>
          <p:cNvPr id="30748" name="Title 1"/>
          <p:cNvSpPr txBox="1">
            <a:spLocks/>
          </p:cNvSpPr>
          <p:nvPr/>
        </p:nvSpPr>
        <p:spPr bwMode="auto">
          <a:xfrm>
            <a:off x="4648200" y="2176464"/>
            <a:ext cx="419100"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t> </a:t>
            </a:r>
          </a:p>
        </p:txBody>
      </p:sp>
      <p:sp>
        <p:nvSpPr>
          <p:cNvPr id="30749" name="Title 1"/>
          <p:cNvSpPr txBox="1">
            <a:spLocks/>
          </p:cNvSpPr>
          <p:nvPr/>
        </p:nvSpPr>
        <p:spPr bwMode="auto">
          <a:xfrm>
            <a:off x="5456239" y="3725864"/>
            <a:ext cx="3524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t> </a:t>
            </a:r>
            <a:endParaRPr lang="en-US" altLang="en-US" sz="1600" b="1"/>
          </a:p>
        </p:txBody>
      </p:sp>
      <p:sp>
        <p:nvSpPr>
          <p:cNvPr id="30750" name="Title 1"/>
          <p:cNvSpPr txBox="1">
            <a:spLocks/>
          </p:cNvSpPr>
          <p:nvPr/>
        </p:nvSpPr>
        <p:spPr bwMode="auto">
          <a:xfrm>
            <a:off x="3494089" y="3505200"/>
            <a:ext cx="352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 </a:t>
            </a:r>
          </a:p>
        </p:txBody>
      </p:sp>
      <p:cxnSp>
        <p:nvCxnSpPr>
          <p:cNvPr id="218" name="Straight Arrow Connector 217"/>
          <p:cNvCxnSpPr>
            <a:stCxn id="30739" idx="3"/>
            <a:endCxn id="98" idx="2"/>
          </p:cNvCxnSpPr>
          <p:nvPr/>
        </p:nvCxnSpPr>
        <p:spPr>
          <a:xfrm flipV="1">
            <a:off x="5486401" y="2811688"/>
            <a:ext cx="2430692" cy="1318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98" idx="1"/>
            <a:endCxn id="30725" idx="3"/>
          </p:cNvCxnSpPr>
          <p:nvPr/>
        </p:nvCxnSpPr>
        <p:spPr>
          <a:xfrm flipH="1">
            <a:off x="5321301" y="2539432"/>
            <a:ext cx="2000479" cy="33632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753" name="Title 1"/>
          <p:cNvSpPr txBox="1">
            <a:spLocks/>
          </p:cNvSpPr>
          <p:nvPr/>
        </p:nvSpPr>
        <p:spPr bwMode="auto">
          <a:xfrm>
            <a:off x="6191250" y="1866900"/>
            <a:ext cx="419100"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t> </a:t>
            </a:r>
          </a:p>
        </p:txBody>
      </p:sp>
      <p:sp>
        <p:nvSpPr>
          <p:cNvPr id="30754" name="Title 1"/>
          <p:cNvSpPr txBox="1">
            <a:spLocks/>
          </p:cNvSpPr>
          <p:nvPr/>
        </p:nvSpPr>
        <p:spPr bwMode="auto">
          <a:xfrm>
            <a:off x="6350001" y="2457450"/>
            <a:ext cx="417513"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 </a:t>
            </a:r>
            <a:endParaRPr lang="en-US" altLang="en-US" sz="2000" b="1"/>
          </a:p>
        </p:txBody>
      </p:sp>
      <p:sp>
        <p:nvSpPr>
          <p:cNvPr id="30755" name="Title 1"/>
          <p:cNvSpPr txBox="1">
            <a:spLocks/>
          </p:cNvSpPr>
          <p:nvPr/>
        </p:nvSpPr>
        <p:spPr bwMode="auto">
          <a:xfrm>
            <a:off x="4068763" y="3436939"/>
            <a:ext cx="417512"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 </a:t>
            </a:r>
            <a:endParaRPr lang="en-US" altLang="en-US" sz="2000" b="1"/>
          </a:p>
        </p:txBody>
      </p:sp>
      <p:cxnSp>
        <p:nvCxnSpPr>
          <p:cNvPr id="232" name="Straight Arrow Connector 231"/>
          <p:cNvCxnSpPr>
            <a:stCxn id="30722" idx="3"/>
            <a:endCxn id="30741" idx="1"/>
          </p:cNvCxnSpPr>
          <p:nvPr/>
        </p:nvCxnSpPr>
        <p:spPr>
          <a:xfrm>
            <a:off x="3560764" y="3185887"/>
            <a:ext cx="4459286" cy="643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98" idx="0"/>
          </p:cNvCxnSpPr>
          <p:nvPr/>
        </p:nvCxnSpPr>
        <p:spPr>
          <a:xfrm flipH="1" flipV="1">
            <a:off x="7178905" y="1957614"/>
            <a:ext cx="738187"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a:stCxn id="30741" idx="2"/>
            <a:endCxn id="272" idx="3"/>
          </p:cNvCxnSpPr>
          <p:nvPr/>
        </p:nvCxnSpPr>
        <p:spPr>
          <a:xfrm flipH="1">
            <a:off x="8305801" y="4057651"/>
            <a:ext cx="390525" cy="581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59" name="Title 1"/>
          <p:cNvSpPr txBox="1">
            <a:spLocks/>
          </p:cNvSpPr>
          <p:nvPr/>
        </p:nvSpPr>
        <p:spPr bwMode="auto">
          <a:xfrm>
            <a:off x="3797301" y="4419600"/>
            <a:ext cx="100806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 </a:t>
            </a:r>
            <a:r>
              <a:rPr lang="en-US" altLang="en-US" sz="1600" b="1" i="1" dirty="0"/>
              <a:t>Enrolled per Admit</a:t>
            </a:r>
          </a:p>
        </p:txBody>
      </p:sp>
      <p:sp>
        <p:nvSpPr>
          <p:cNvPr id="30760" name="Title 1"/>
          <p:cNvSpPr txBox="1">
            <a:spLocks/>
          </p:cNvSpPr>
          <p:nvPr/>
        </p:nvSpPr>
        <p:spPr bwMode="auto">
          <a:xfrm>
            <a:off x="5846080" y="5243055"/>
            <a:ext cx="1386794" cy="7572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t> </a:t>
            </a:r>
            <a:r>
              <a:rPr lang="en-US" altLang="en-US" sz="1600" b="1"/>
              <a:t>Merit-based Aid</a:t>
            </a:r>
          </a:p>
        </p:txBody>
      </p:sp>
      <p:sp>
        <p:nvSpPr>
          <p:cNvPr id="272" name="Title 1"/>
          <p:cNvSpPr txBox="1">
            <a:spLocks/>
          </p:cNvSpPr>
          <p:nvPr/>
        </p:nvSpPr>
        <p:spPr>
          <a:xfrm>
            <a:off x="7323138" y="4364039"/>
            <a:ext cx="982662" cy="547687"/>
          </a:xfrm>
          <a:prstGeom prst="rect">
            <a:avLst/>
          </a:prstGeom>
          <a:ln>
            <a:solidFill>
              <a:schemeClr val="tx1"/>
            </a:solidFill>
          </a:ln>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200" dirty="0"/>
              <a:t> </a:t>
            </a:r>
            <a:r>
              <a:rPr lang="en-US" sz="1700" b="1" dirty="0"/>
              <a:t>Alumni Giving</a:t>
            </a:r>
          </a:p>
        </p:txBody>
      </p:sp>
      <p:sp>
        <p:nvSpPr>
          <p:cNvPr id="273" name="Title 1"/>
          <p:cNvSpPr txBox="1">
            <a:spLocks/>
          </p:cNvSpPr>
          <p:nvPr/>
        </p:nvSpPr>
        <p:spPr>
          <a:xfrm>
            <a:off x="6096001" y="3886200"/>
            <a:ext cx="1343025" cy="457200"/>
          </a:xfrm>
          <a:prstGeom prst="rect">
            <a:avLst/>
          </a:prstGeom>
          <a:ln>
            <a:solidFill>
              <a:schemeClr val="tx1"/>
            </a:solidFill>
          </a:ln>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200" dirty="0"/>
              <a:t> </a:t>
            </a:r>
            <a:r>
              <a:rPr lang="en-US" sz="1900" b="1" dirty="0"/>
              <a:t>Endowment</a:t>
            </a:r>
          </a:p>
        </p:txBody>
      </p:sp>
      <p:cxnSp>
        <p:nvCxnSpPr>
          <p:cNvPr id="312" name="Curved Connector 311"/>
          <p:cNvCxnSpPr/>
          <p:nvPr/>
        </p:nvCxnSpPr>
        <p:spPr>
          <a:xfrm>
            <a:off x="1834926" y="2942997"/>
            <a:ext cx="2490787" cy="2087562"/>
          </a:xfrm>
          <a:prstGeom prst="curvedConnector4">
            <a:avLst>
              <a:gd name="adj1" fmla="val -2061"/>
              <a:gd name="adj2" fmla="val 175339"/>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30760" idx="0"/>
          </p:cNvCxnSpPr>
          <p:nvPr/>
        </p:nvCxnSpPr>
        <p:spPr>
          <a:xfrm flipH="1" flipV="1">
            <a:off x="4785750" y="4638676"/>
            <a:ext cx="1753727" cy="60437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a:stCxn id="273" idx="1"/>
          </p:cNvCxnSpPr>
          <p:nvPr/>
        </p:nvCxnSpPr>
        <p:spPr>
          <a:xfrm flipH="1">
            <a:off x="5562600" y="41148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272" idx="1"/>
            <a:endCxn id="273" idx="2"/>
          </p:cNvCxnSpPr>
          <p:nvPr/>
        </p:nvCxnSpPr>
        <p:spPr>
          <a:xfrm flipH="1" flipV="1">
            <a:off x="6767514" y="4343401"/>
            <a:ext cx="55562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67" name="Title 1"/>
          <p:cNvSpPr txBox="1">
            <a:spLocks/>
          </p:cNvSpPr>
          <p:nvPr/>
        </p:nvSpPr>
        <p:spPr bwMode="auto">
          <a:xfrm>
            <a:off x="9399588" y="6553201"/>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p>
        </p:txBody>
      </p:sp>
      <p:sp>
        <p:nvSpPr>
          <p:cNvPr id="30768" name="Title 1"/>
          <p:cNvSpPr txBox="1">
            <a:spLocks/>
          </p:cNvSpPr>
          <p:nvPr/>
        </p:nvSpPr>
        <p:spPr bwMode="auto">
          <a:xfrm>
            <a:off x="5276851" y="1778000"/>
            <a:ext cx="8604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a:t>Classes per Faculty</a:t>
            </a:r>
          </a:p>
        </p:txBody>
      </p:sp>
      <p:cxnSp>
        <p:nvCxnSpPr>
          <p:cNvPr id="343" name="Straight Arrow Connector 342"/>
          <p:cNvCxnSpPr>
            <a:stCxn id="30759" idx="0"/>
          </p:cNvCxnSpPr>
          <p:nvPr/>
        </p:nvCxnSpPr>
        <p:spPr>
          <a:xfrm flipH="1" flipV="1">
            <a:off x="3810001" y="4267200"/>
            <a:ext cx="49212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6022973" y="2022929"/>
            <a:ext cx="889793" cy="18233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8" name="Curved Connector 367"/>
          <p:cNvCxnSpPr/>
          <p:nvPr/>
        </p:nvCxnSpPr>
        <p:spPr>
          <a:xfrm flipH="1">
            <a:off x="3662364" y="1181781"/>
            <a:ext cx="2428875" cy="4581525"/>
          </a:xfrm>
          <a:prstGeom prst="curvedConnector3">
            <a:avLst>
              <a:gd name="adj1" fmla="val -15309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a:stCxn id="30768" idx="2"/>
          </p:cNvCxnSpPr>
          <p:nvPr/>
        </p:nvCxnSpPr>
        <p:spPr>
          <a:xfrm flipH="1">
            <a:off x="5422901" y="2501900"/>
            <a:ext cx="284163" cy="2809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a:stCxn id="13319" idx="3"/>
          </p:cNvCxnSpPr>
          <p:nvPr/>
        </p:nvCxnSpPr>
        <p:spPr>
          <a:xfrm flipV="1">
            <a:off x="2854326" y="1836739"/>
            <a:ext cx="1101725" cy="606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74" name="Title 1"/>
          <p:cNvSpPr txBox="1">
            <a:spLocks/>
          </p:cNvSpPr>
          <p:nvPr/>
        </p:nvSpPr>
        <p:spPr bwMode="auto">
          <a:xfrm>
            <a:off x="6902451" y="4398964"/>
            <a:ext cx="354013"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t> </a:t>
            </a:r>
          </a:p>
        </p:txBody>
      </p:sp>
      <p:sp>
        <p:nvSpPr>
          <p:cNvPr id="30775" name="Title 1"/>
          <p:cNvSpPr txBox="1">
            <a:spLocks/>
          </p:cNvSpPr>
          <p:nvPr/>
        </p:nvSpPr>
        <p:spPr bwMode="auto">
          <a:xfrm>
            <a:off x="5276850" y="2438400"/>
            <a:ext cx="419100"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 </a:t>
            </a:r>
            <a:endParaRPr lang="en-US" altLang="en-US" sz="2000" b="1"/>
          </a:p>
        </p:txBody>
      </p:sp>
      <p:cxnSp>
        <p:nvCxnSpPr>
          <p:cNvPr id="92" name="Straight Arrow Connector 91"/>
          <p:cNvCxnSpPr>
            <a:stCxn id="13400" idx="2"/>
            <a:endCxn id="273" idx="0"/>
          </p:cNvCxnSpPr>
          <p:nvPr/>
        </p:nvCxnSpPr>
        <p:spPr>
          <a:xfrm flipH="1">
            <a:off x="6767514" y="1957613"/>
            <a:ext cx="259555" cy="1928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77" name="Title 1"/>
          <p:cNvSpPr txBox="1">
            <a:spLocks/>
          </p:cNvSpPr>
          <p:nvPr/>
        </p:nvSpPr>
        <p:spPr bwMode="auto">
          <a:xfrm>
            <a:off x="6624638" y="2141539"/>
            <a:ext cx="354012"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 </a:t>
            </a:r>
          </a:p>
        </p:txBody>
      </p:sp>
      <p:cxnSp>
        <p:nvCxnSpPr>
          <p:cNvPr id="198" name="Elbow Connector 197"/>
          <p:cNvCxnSpPr/>
          <p:nvPr/>
        </p:nvCxnSpPr>
        <p:spPr>
          <a:xfrm rot="5400000" flipH="1">
            <a:off x="2206740" y="1779242"/>
            <a:ext cx="3818392" cy="4558393"/>
          </a:xfrm>
          <a:prstGeom prst="bentConnector4">
            <a:avLst>
              <a:gd name="adj1" fmla="val -5987"/>
              <a:gd name="adj2" fmla="val 10501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30760" idx="0"/>
          </p:cNvCxnSpPr>
          <p:nvPr/>
        </p:nvCxnSpPr>
        <p:spPr>
          <a:xfrm flipH="1" flipV="1">
            <a:off x="5321301" y="4318000"/>
            <a:ext cx="1218176" cy="92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2971800" y="3429000"/>
            <a:ext cx="1524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Curved Connector 75"/>
          <p:cNvCxnSpPr/>
          <p:nvPr/>
        </p:nvCxnSpPr>
        <p:spPr>
          <a:xfrm rot="10800000">
            <a:off x="6248400" y="1066801"/>
            <a:ext cx="2579688" cy="2455863"/>
          </a:xfrm>
          <a:prstGeom prst="curvedConnector3">
            <a:avLst>
              <a:gd name="adj1" fmla="val -4841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061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329" y="1001475"/>
            <a:ext cx="5603671" cy="4942126"/>
          </a:xfrm>
          <a:prstGeom prst="rect">
            <a:avLst/>
          </a:prstGeom>
          <a:ln>
            <a:noFill/>
          </a:ln>
          <a:effectLst>
            <a:outerShdw blurRad="292100" dist="139700" dir="2700000" algn="tl" rotWithShape="0">
              <a:srgbClr val="333333">
                <a:alpha val="65000"/>
              </a:srgbClr>
            </a:outerShdw>
          </a:effectLst>
        </p:spPr>
      </p:pic>
      <p:graphicFrame>
        <p:nvGraphicFramePr>
          <p:cNvPr id="3" name="Table 2"/>
          <p:cNvGraphicFramePr>
            <a:graphicFrameLocks noGrp="1"/>
          </p:cNvGraphicFramePr>
          <p:nvPr>
            <p:extLst>
              <p:ext uri="{D42A27DB-BD31-4B8C-83A1-F6EECF244321}">
                <p14:modId xmlns:p14="http://schemas.microsoft.com/office/powerpoint/2010/main" val="1515254652"/>
              </p:ext>
            </p:extLst>
          </p:nvPr>
        </p:nvGraphicFramePr>
        <p:xfrm>
          <a:off x="0" y="0"/>
          <a:ext cx="12192000" cy="849086"/>
        </p:xfrm>
        <a:graphic>
          <a:graphicData uri="http://schemas.openxmlformats.org/drawingml/2006/table">
            <a:tbl>
              <a:tblPr firstRow="1" bandRow="1">
                <a:tableStyleId>{5C22544A-7EE6-4342-B048-85BDC9FD1C3A}</a:tableStyleId>
              </a:tblPr>
              <a:tblGrid>
                <a:gridCol w="12192000"/>
              </a:tblGrid>
              <a:tr h="849086">
                <a:tc>
                  <a:txBody>
                    <a:bodyPr/>
                    <a:lstStyle/>
                    <a:p>
                      <a:pPr algn="ctr"/>
                      <a:r>
                        <a:rPr lang="en-US" sz="4000" dirty="0" smtClean="0">
                          <a:effectLst>
                            <a:outerShdw blurRad="38100" dist="38100" dir="2700000" algn="tl">
                              <a:srgbClr val="000000">
                                <a:alpha val="43137"/>
                              </a:srgbClr>
                            </a:outerShdw>
                          </a:effectLst>
                        </a:rPr>
                        <a:t>How do I get buy-in?</a:t>
                      </a:r>
                      <a:endParaRPr lang="en-US" sz="4000" dirty="0">
                        <a:effectLst>
                          <a:outerShdw blurRad="38100" dist="38100" dir="2700000" algn="tl">
                            <a:srgbClr val="000000">
                              <a:alpha val="43137"/>
                            </a:srgbClr>
                          </a:outerShdw>
                        </a:effectLst>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69285701"/>
              </p:ext>
            </p:extLst>
          </p:nvPr>
        </p:nvGraphicFramePr>
        <p:xfrm>
          <a:off x="0" y="6057900"/>
          <a:ext cx="12192000" cy="800100"/>
        </p:xfrm>
        <a:graphic>
          <a:graphicData uri="http://schemas.openxmlformats.org/drawingml/2006/table">
            <a:tbl>
              <a:tblPr firstRow="1" bandRow="1">
                <a:tableStyleId>{5C22544A-7EE6-4342-B048-85BDC9FD1C3A}</a:tableStyleId>
              </a:tblPr>
              <a:tblGrid>
                <a:gridCol w="12192000"/>
              </a:tblGrid>
              <a:tr h="800100">
                <a:tc>
                  <a:txBody>
                    <a:bodyPr/>
                    <a:lstStyle/>
                    <a:p>
                      <a:pPr algn="ctr"/>
                      <a:r>
                        <a:rPr lang="en-US" sz="4000" dirty="0" smtClean="0">
                          <a:effectLst>
                            <a:outerShdw blurRad="38100" dist="38100" dir="2700000" algn="tl">
                              <a:srgbClr val="000000">
                                <a:alpha val="43137"/>
                              </a:srgbClr>
                            </a:outerShdw>
                          </a:effectLst>
                        </a:rPr>
                        <a:t>Be</a:t>
                      </a:r>
                      <a:r>
                        <a:rPr lang="en-US" sz="4000" baseline="0" dirty="0" smtClean="0">
                          <a:effectLst>
                            <a:outerShdw blurRad="38100" dist="38100" dir="2700000" algn="tl">
                              <a:srgbClr val="000000">
                                <a:alpha val="43137"/>
                              </a:srgbClr>
                            </a:outerShdw>
                          </a:effectLst>
                        </a:rPr>
                        <a:t> the only game in town!</a:t>
                      </a:r>
                      <a:endParaRPr lang="en-US" sz="4000"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2273601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Exercise</a:t>
            </a:r>
            <a:endParaRPr lang="en-US" b="1" dirty="0"/>
          </a:p>
        </p:txBody>
      </p:sp>
      <p:sp>
        <p:nvSpPr>
          <p:cNvPr id="3" name="Content Placeholder 2"/>
          <p:cNvSpPr>
            <a:spLocks noGrp="1"/>
          </p:cNvSpPr>
          <p:nvPr>
            <p:ph idx="1"/>
          </p:nvPr>
        </p:nvSpPr>
        <p:spPr>
          <a:xfrm>
            <a:off x="1097280" y="1845734"/>
            <a:ext cx="7028803" cy="4023360"/>
          </a:xfrm>
        </p:spPr>
        <p:txBody>
          <a:bodyPr>
            <a:normAutofit/>
          </a:bodyPr>
          <a:lstStyle/>
          <a:p>
            <a:pPr>
              <a:spcBef>
                <a:spcPts val="2400"/>
              </a:spcBef>
            </a:pPr>
            <a:r>
              <a:rPr lang="en-US" sz="3200" dirty="0"/>
              <a:t>Please select one of the playing cards in the center of the table.  Once everyone has their card, identify the role that you will be asked to </a:t>
            </a:r>
            <a:r>
              <a:rPr lang="en-US" sz="3200" dirty="0" smtClean="0"/>
              <a:t>play at </a:t>
            </a:r>
            <a:r>
              <a:rPr lang="en-US" sz="3200" i="1" dirty="0" smtClean="0"/>
              <a:t>EDUCAUSE University</a:t>
            </a:r>
            <a:r>
              <a:rPr lang="en-US" sz="3200" dirty="0" smtClean="0"/>
              <a:t>, </a:t>
            </a:r>
            <a:r>
              <a:rPr lang="en-US" sz="3200" dirty="0"/>
              <a:t>based on the on-screen key.  </a:t>
            </a:r>
            <a:endParaRPr lang="en-US" sz="3200" dirty="0" smtClean="0"/>
          </a:p>
          <a:p>
            <a:pPr>
              <a:spcBef>
                <a:spcPts val="2400"/>
              </a:spcBef>
            </a:pPr>
            <a:r>
              <a:rPr lang="en-US" sz="3200" dirty="0" smtClean="0"/>
              <a:t>Please </a:t>
            </a:r>
            <a:r>
              <a:rPr lang="en-US" sz="3200" dirty="0"/>
              <a:t>note:  the cards are for assignment purposes only and do not denote gender or organizational importance.</a:t>
            </a:r>
          </a:p>
          <a:p>
            <a:pPr>
              <a:spcBef>
                <a:spcPts val="2400"/>
              </a:spcBef>
            </a:pPr>
            <a:endParaRPr lang="en-US" sz="3200" dirty="0"/>
          </a:p>
        </p:txBody>
      </p:sp>
      <p:pic>
        <p:nvPicPr>
          <p:cNvPr id="1026" name="Picture 2" descr="http://i1.cpcache.com/product_zoom/838490341/pick_a_card_business_cards.jpg?height=250&amp;width=250&amp;padToSquare=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484" y="2221302"/>
            <a:ext cx="238125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3577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Plan for Our Session</a:t>
            </a:r>
            <a:endParaRPr lang="en-US" b="1" dirty="0"/>
          </a:p>
        </p:txBody>
      </p:sp>
      <p:sp>
        <p:nvSpPr>
          <p:cNvPr id="3" name="Content Placeholder 2"/>
          <p:cNvSpPr>
            <a:spLocks noGrp="1"/>
          </p:cNvSpPr>
          <p:nvPr>
            <p:ph idx="1"/>
          </p:nvPr>
        </p:nvSpPr>
        <p:spPr/>
        <p:txBody>
          <a:bodyPr>
            <a:normAutofit/>
          </a:bodyPr>
          <a:lstStyle/>
          <a:p>
            <a:r>
              <a:rPr lang="en-US" sz="3600" dirty="0" smtClean="0"/>
              <a:t>Act 1:  Quick Independent Survey</a:t>
            </a:r>
            <a:br>
              <a:rPr lang="en-US" sz="3600" dirty="0" smtClean="0"/>
            </a:br>
            <a:endParaRPr lang="en-US" sz="3600" dirty="0" smtClean="0"/>
          </a:p>
          <a:p>
            <a:r>
              <a:rPr lang="en-US" sz="3600" dirty="0" smtClean="0"/>
              <a:t>Act 2:  Presenter Perspectives</a:t>
            </a:r>
            <a:br>
              <a:rPr lang="en-US" sz="3600" dirty="0" smtClean="0"/>
            </a:br>
            <a:endParaRPr lang="en-US" sz="3600" dirty="0" smtClean="0"/>
          </a:p>
          <a:p>
            <a:r>
              <a:rPr lang="en-US" sz="3600" dirty="0" smtClean="0"/>
              <a:t>Act 3:  Group Exercise</a:t>
            </a:r>
            <a:endParaRPr lang="en-US" sz="3600" dirty="0"/>
          </a:p>
        </p:txBody>
      </p:sp>
      <p:pic>
        <p:nvPicPr>
          <p:cNvPr id="1026" name="Picture 2" descr="http://files.uk2sitebuilder.com/uk2group39716/image/welcome_frie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17" y="2557251"/>
            <a:ext cx="4191000" cy="2600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2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34882128"/>
              </p:ext>
            </p:extLst>
          </p:nvPr>
        </p:nvGraphicFramePr>
        <p:xfrm>
          <a:off x="304800" y="224286"/>
          <a:ext cx="11616906" cy="6008727"/>
        </p:xfrm>
        <a:graphic>
          <a:graphicData uri="http://schemas.openxmlformats.org/drawingml/2006/table">
            <a:tbl>
              <a:tblPr firstRow="1" bandRow="1">
                <a:tableStyleId>{5C22544A-7EE6-4342-B048-85BDC9FD1C3A}</a:tableStyleId>
              </a:tblPr>
              <a:tblGrid>
                <a:gridCol w="3634883"/>
                <a:gridCol w="2173570"/>
                <a:gridCol w="3664772"/>
                <a:gridCol w="2143681"/>
              </a:tblGrid>
              <a:tr h="978334">
                <a:tc>
                  <a:txBody>
                    <a:bodyPr/>
                    <a:lstStyle/>
                    <a:p>
                      <a:pPr algn="ctr"/>
                      <a:r>
                        <a:rPr lang="en-US" sz="2400" dirty="0" smtClean="0"/>
                        <a:t>Role</a:t>
                      </a:r>
                      <a:endParaRPr lang="en-US" sz="2400" dirty="0"/>
                    </a:p>
                  </a:txBody>
                  <a:tcPr/>
                </a:tc>
                <a:tc>
                  <a:txBody>
                    <a:bodyPr/>
                    <a:lstStyle/>
                    <a:p>
                      <a:pPr algn="ctr"/>
                      <a:r>
                        <a:rPr lang="en-US" sz="2400" dirty="0" smtClean="0"/>
                        <a:t>Playing Card</a:t>
                      </a:r>
                    </a:p>
                    <a:p>
                      <a:pPr algn="ctr"/>
                      <a:r>
                        <a:rPr lang="en-US" sz="2000" dirty="0" smtClean="0"/>
                        <a:t>(any suit)</a:t>
                      </a:r>
                      <a:endParaRPr lang="en-US" sz="2000" dirty="0"/>
                    </a:p>
                  </a:txBody>
                  <a:tcPr/>
                </a:tc>
                <a:tc>
                  <a:txBody>
                    <a:bodyPr/>
                    <a:lstStyle/>
                    <a:p>
                      <a:pPr algn="ctr"/>
                      <a:r>
                        <a:rPr lang="en-US" sz="2400" dirty="0" smtClean="0"/>
                        <a:t>Role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Playing Card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(any suit)</a:t>
                      </a:r>
                    </a:p>
                  </a:txBody>
                  <a:tcPr/>
                </a:tc>
              </a:tr>
              <a:tr h="930295">
                <a:tc>
                  <a:txBody>
                    <a:bodyPr/>
                    <a:lstStyle/>
                    <a:p>
                      <a:r>
                        <a:rPr lang="en-US" sz="2400" b="1" dirty="0" smtClean="0"/>
                        <a:t>Academic Advisor</a:t>
                      </a:r>
                      <a:endParaRPr lang="en-US" sz="2400" b="1" dirty="0"/>
                    </a:p>
                  </a:txBody>
                  <a:tcPr/>
                </a:tc>
                <a:tc>
                  <a:txBody>
                    <a:bodyPr/>
                    <a:lstStyle/>
                    <a:p>
                      <a:endParaRPr lang="en-US" sz="2400" b="1" dirty="0"/>
                    </a:p>
                  </a:txBody>
                  <a:tcPr/>
                </a:tc>
                <a:tc>
                  <a:txBody>
                    <a:bodyPr/>
                    <a:lstStyle/>
                    <a:p>
                      <a:r>
                        <a:rPr lang="en-US" sz="2400" b="1" dirty="0" smtClean="0"/>
                        <a:t>Head of Facilities</a:t>
                      </a:r>
                      <a:endParaRPr lang="en-US" sz="2400" b="1" dirty="0"/>
                    </a:p>
                  </a:txBody>
                  <a:tcPr/>
                </a:tc>
                <a:tc>
                  <a:txBody>
                    <a:bodyPr/>
                    <a:lstStyle/>
                    <a:p>
                      <a:endParaRPr lang="en-US" sz="2400" b="1" dirty="0"/>
                    </a:p>
                  </a:txBody>
                  <a:tcPr/>
                </a:tc>
              </a:tr>
              <a:tr h="1056601">
                <a:tc>
                  <a:txBody>
                    <a:bodyPr/>
                    <a:lstStyle/>
                    <a:p>
                      <a:r>
                        <a:rPr lang="en-US" sz="2400" b="1" dirty="0" smtClean="0"/>
                        <a:t>Academic</a:t>
                      </a:r>
                      <a:r>
                        <a:rPr lang="en-US" sz="2400" b="1" baseline="0" dirty="0" smtClean="0"/>
                        <a:t> Dean</a:t>
                      </a:r>
                      <a:endParaRPr lang="en-US" sz="2400" b="1" dirty="0"/>
                    </a:p>
                  </a:txBody>
                  <a:tcPr/>
                </a:tc>
                <a:tc>
                  <a:txBody>
                    <a:bodyPr/>
                    <a:lstStyle/>
                    <a:p>
                      <a:endParaRPr lang="en-US" sz="2400" b="1" dirty="0"/>
                    </a:p>
                  </a:txBody>
                  <a:tcPr/>
                </a:tc>
                <a:tc>
                  <a:txBody>
                    <a:bodyPr/>
                    <a:lstStyle/>
                    <a:p>
                      <a:r>
                        <a:rPr lang="en-US" sz="2400" b="1" dirty="0" smtClean="0"/>
                        <a:t>Head of Human Resources</a:t>
                      </a:r>
                      <a:endParaRPr lang="en-US" sz="2400" b="1" dirty="0"/>
                    </a:p>
                  </a:txBody>
                  <a:tcPr/>
                </a:tc>
                <a:tc>
                  <a:txBody>
                    <a:bodyPr/>
                    <a:lstStyle/>
                    <a:p>
                      <a:endParaRPr lang="en-US" sz="2400" b="1" dirty="0"/>
                    </a:p>
                  </a:txBody>
                  <a:tcPr/>
                </a:tc>
              </a:tr>
              <a:tr h="1056601">
                <a:tc>
                  <a:txBody>
                    <a:bodyPr/>
                    <a:lstStyle/>
                    <a:p>
                      <a:r>
                        <a:rPr lang="en-US" sz="2400" b="1" dirty="0" smtClean="0"/>
                        <a:t>Chief Information Officer (or equivalent)</a:t>
                      </a:r>
                      <a:endParaRPr lang="en-US" sz="2400" b="1" dirty="0"/>
                    </a:p>
                  </a:txBody>
                  <a:tcPr/>
                </a:tc>
                <a:tc>
                  <a:txBody>
                    <a:bodyPr/>
                    <a:lstStyle/>
                    <a:p>
                      <a:endParaRPr lang="en-US" sz="2400" b="1" dirty="0"/>
                    </a:p>
                  </a:txBody>
                  <a:tcPr/>
                </a:tc>
                <a:tc>
                  <a:txBody>
                    <a:bodyPr/>
                    <a:lstStyle/>
                    <a:p>
                      <a:r>
                        <a:rPr lang="en-US" sz="2400" b="1" dirty="0" smtClean="0"/>
                        <a:t>Head of Institutional Research</a:t>
                      </a:r>
                      <a:endParaRPr lang="en-US" sz="2400" b="1" dirty="0"/>
                    </a:p>
                  </a:txBody>
                  <a:tcPr/>
                </a:tc>
                <a:tc>
                  <a:txBody>
                    <a:bodyPr/>
                    <a:lstStyle/>
                    <a:p>
                      <a:endParaRPr lang="en-US" sz="2400" b="1" dirty="0"/>
                    </a:p>
                  </a:txBody>
                  <a:tcPr/>
                </a:tc>
              </a:tr>
              <a:tr h="1056601">
                <a:tc>
                  <a:txBody>
                    <a:bodyPr/>
                    <a:lstStyle/>
                    <a:p>
                      <a:r>
                        <a:rPr lang="en-US" sz="2400" b="1" dirty="0" smtClean="0"/>
                        <a:t>Dean of Students/</a:t>
                      </a:r>
                    </a:p>
                    <a:p>
                      <a:r>
                        <a:rPr lang="en-US" sz="2400" b="1" dirty="0" smtClean="0"/>
                        <a:t>Student Affairs</a:t>
                      </a:r>
                      <a:endParaRPr lang="en-US" sz="2400" b="1" dirty="0"/>
                    </a:p>
                  </a:txBody>
                  <a:tcPr/>
                </a:tc>
                <a:tc>
                  <a:txBody>
                    <a:bodyPr/>
                    <a:lstStyle/>
                    <a:p>
                      <a:endParaRPr lang="en-US" sz="2400" b="1" dirty="0"/>
                    </a:p>
                  </a:txBody>
                  <a:tcPr/>
                </a:tc>
                <a:tc>
                  <a:txBody>
                    <a:bodyPr/>
                    <a:lstStyle/>
                    <a:p>
                      <a:r>
                        <a:rPr lang="en-US" sz="2400" b="1" dirty="0" smtClean="0"/>
                        <a:t>University Registrar</a:t>
                      </a:r>
                      <a:endParaRPr lang="en-US" sz="2400" b="1" dirty="0"/>
                    </a:p>
                  </a:txBody>
                  <a:tcPr/>
                </a:tc>
                <a:tc>
                  <a:txBody>
                    <a:bodyPr/>
                    <a:lstStyle/>
                    <a:p>
                      <a:endParaRPr lang="en-US" sz="2400" b="1" dirty="0"/>
                    </a:p>
                  </a:txBody>
                  <a:tcPr/>
                </a:tc>
              </a:tr>
              <a:tr h="930295">
                <a:tc>
                  <a:txBody>
                    <a:bodyPr/>
                    <a:lstStyle/>
                    <a:p>
                      <a:r>
                        <a:rPr lang="en-US" sz="2400" b="1" dirty="0" smtClean="0"/>
                        <a:t>Head of</a:t>
                      </a:r>
                      <a:r>
                        <a:rPr lang="en-US" sz="2400" b="1" baseline="0" dirty="0" smtClean="0"/>
                        <a:t> Enrollment</a:t>
                      </a:r>
                      <a:endParaRPr lang="en-US" sz="2400" b="1" dirty="0"/>
                    </a:p>
                  </a:txBody>
                  <a:tcPr/>
                </a:tc>
                <a:tc>
                  <a:txBody>
                    <a:bodyPr/>
                    <a:lstStyle/>
                    <a:p>
                      <a:endParaRPr lang="en-US" sz="2400" b="1" dirty="0"/>
                    </a:p>
                  </a:txBody>
                  <a:tcPr/>
                </a:tc>
                <a:tc>
                  <a:txBody>
                    <a:bodyPr/>
                    <a:lstStyle/>
                    <a:p>
                      <a:endParaRPr lang="en-US" sz="2400" b="1" dirty="0"/>
                    </a:p>
                  </a:txBody>
                  <a:tcPr/>
                </a:tc>
                <a:tc>
                  <a:txBody>
                    <a:bodyPr/>
                    <a:lstStyle/>
                    <a:p>
                      <a:endParaRPr lang="en-US" sz="2400" b="1" dirty="0"/>
                    </a:p>
                  </a:txBody>
                  <a:tcPr/>
                </a:tc>
              </a:tr>
            </a:tbl>
          </a:graphicData>
        </a:graphic>
      </p:graphicFrame>
      <p:pic>
        <p:nvPicPr>
          <p:cNvPr id="5" name="Picture 4" descr="https://lh5.googleusercontent.com/QvUmsjha20ttNyhEJBVoVZXIwNQQTrMnGoam8qsAo04tYOfMFZSBoJt3vGyzAWr2kwgIePVvPkfUn-ty-fmXX5oeGEdy3weM3WGONUklUNfkBpUoAABxvSvdi93wFJllGmyIdzE"/>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4552574" y="1233835"/>
            <a:ext cx="822960" cy="822960"/>
          </a:xfrm>
          <a:prstGeom prst="rect">
            <a:avLst/>
          </a:prstGeom>
          <a:noFill/>
          <a:ln>
            <a:noFill/>
          </a:ln>
        </p:spPr>
      </p:pic>
      <p:pic>
        <p:nvPicPr>
          <p:cNvPr id="6" name="Picture 5" descr="https://lh6.googleusercontent.com/bU_1EZYl-H7nDzrfeAvbkVTTY4YCNPW3ByCP_DDmVMSAO4ncgEWqrbOUBYjD0xQU0cukUHC9wIW1tf-3GcfcoKsbdGU8gq4G4p1XFARn6KB-0bKVIvsJ7dlms6trbguAl4xW7UI"/>
          <p:cNvPicPr preferRelativeResize="0"/>
          <p:nvPr/>
        </p:nvPicPr>
        <p:blipFill>
          <a:blip r:embed="rId4">
            <a:extLst>
              <a:ext uri="{28A0092B-C50C-407E-A947-70E740481C1C}">
                <a14:useLocalDpi xmlns:a14="http://schemas.microsoft.com/office/drawing/2010/main" val="0"/>
              </a:ext>
            </a:extLst>
          </a:blip>
          <a:srcRect/>
          <a:stretch>
            <a:fillRect/>
          </a:stretch>
        </p:blipFill>
        <p:spPr bwMode="auto">
          <a:xfrm>
            <a:off x="10388096" y="2242869"/>
            <a:ext cx="822960" cy="822960"/>
          </a:xfrm>
          <a:prstGeom prst="rect">
            <a:avLst/>
          </a:prstGeom>
          <a:noFill/>
          <a:ln>
            <a:noFill/>
          </a:ln>
        </p:spPr>
      </p:pic>
      <p:pic>
        <p:nvPicPr>
          <p:cNvPr id="7" name="Picture 6" descr="https://lh6.googleusercontent.com/CExLk5KzrppHnwFH6TkVLhxeZ_S_Z1Np7dYpmJr0c917MoKQjKs_3BeubKZdtCEz9l7b2bSmtGLY7rn4OfJ-GvMReKscNq36AJiEhAbWIWxNKiKiimI3tpqdhDcmOFcBVGbPu_E"/>
          <p:cNvPicPr preferRelativeResize="0"/>
          <p:nvPr/>
        </p:nvPicPr>
        <p:blipFill>
          <a:blip r:embed="rId5">
            <a:extLst>
              <a:ext uri="{28A0092B-C50C-407E-A947-70E740481C1C}">
                <a14:useLocalDpi xmlns:a14="http://schemas.microsoft.com/office/drawing/2010/main" val="0"/>
              </a:ext>
            </a:extLst>
          </a:blip>
          <a:srcRect/>
          <a:stretch>
            <a:fillRect/>
          </a:stretch>
        </p:blipFill>
        <p:spPr bwMode="auto">
          <a:xfrm>
            <a:off x="4552574" y="4376404"/>
            <a:ext cx="822960" cy="822960"/>
          </a:xfrm>
          <a:prstGeom prst="rect">
            <a:avLst/>
          </a:prstGeom>
          <a:noFill/>
          <a:ln>
            <a:noFill/>
          </a:ln>
        </p:spPr>
      </p:pic>
      <p:pic>
        <p:nvPicPr>
          <p:cNvPr id="8" name="Picture 7" descr="https://lh6.googleusercontent.com/88GY5SyA1mNTcd8YLmGMvavNiCN4oTmS-hk0S3CRaTicbxN7ShbEBcPmvRf-ikSAhx38x7ZLa7JOp1KbTkxJ4UiHERnijwmQHYUY1bm65bDFQqTo164y3QLu16LVA3LptZUAdZc"/>
          <p:cNvPicPr preferRelativeResize="0"/>
          <p:nvPr/>
        </p:nvPicPr>
        <p:blipFill>
          <a:blip r:embed="rId6">
            <a:extLst>
              <a:ext uri="{28A0092B-C50C-407E-A947-70E740481C1C}">
                <a14:useLocalDpi xmlns:a14="http://schemas.microsoft.com/office/drawing/2010/main" val="0"/>
              </a:ext>
            </a:extLst>
          </a:blip>
          <a:srcRect/>
          <a:stretch>
            <a:fillRect/>
          </a:stretch>
        </p:blipFill>
        <p:spPr bwMode="auto">
          <a:xfrm>
            <a:off x="4552574" y="5400138"/>
            <a:ext cx="822960" cy="822960"/>
          </a:xfrm>
          <a:prstGeom prst="rect">
            <a:avLst/>
          </a:prstGeom>
          <a:noFill/>
          <a:ln>
            <a:noFill/>
          </a:ln>
        </p:spPr>
      </p:pic>
      <p:pic>
        <p:nvPicPr>
          <p:cNvPr id="9" name="Picture 8" descr="https://lh5.googleusercontent.com/mxodrVU86vv00tnkb-gXTVDkb5GTwJy2V1qkMezGD2aonnowuu3itMl5_5uSKLhPeKW-CsMgKWslazsbgHUyHQjOmAIy3EMXQmCXIDKfHDLQvYli-l15WY2bhJw44qI3Fkwq-tI"/>
          <p:cNvPicPr preferRelativeResize="0"/>
          <p:nvPr/>
        </p:nvPicPr>
        <p:blipFill>
          <a:blip r:embed="rId7">
            <a:extLst>
              <a:ext uri="{28A0092B-C50C-407E-A947-70E740481C1C}">
                <a14:useLocalDpi xmlns:a14="http://schemas.microsoft.com/office/drawing/2010/main" val="0"/>
              </a:ext>
            </a:extLst>
          </a:blip>
          <a:srcRect/>
          <a:stretch>
            <a:fillRect/>
          </a:stretch>
        </p:blipFill>
        <p:spPr bwMode="auto">
          <a:xfrm>
            <a:off x="4552574" y="2242869"/>
            <a:ext cx="822960" cy="822960"/>
          </a:xfrm>
          <a:prstGeom prst="rect">
            <a:avLst/>
          </a:prstGeom>
          <a:noFill/>
          <a:ln>
            <a:noFill/>
          </a:ln>
        </p:spPr>
      </p:pic>
      <p:pic>
        <p:nvPicPr>
          <p:cNvPr id="10" name="Picture 9" descr="https://lh4.googleusercontent.com/D_aWP1nP91r0kENbFwTHEaLc1EmgVC5LkiBkEo-YZH5vMxflVSLjOke95epOuoulDReXEt-hTDvh7zjLl31oKLP7LB7ksPofsnXr1Ye8tAVd9BTrzNxql5WkYkFGaFNvYAekMV0"/>
          <p:cNvPicPr preferRelativeResize="0"/>
          <p:nvPr/>
        </p:nvPicPr>
        <p:blipFill>
          <a:blip r:embed="rId8">
            <a:extLst>
              <a:ext uri="{28A0092B-C50C-407E-A947-70E740481C1C}">
                <a14:useLocalDpi xmlns:a14="http://schemas.microsoft.com/office/drawing/2010/main" val="0"/>
              </a:ext>
            </a:extLst>
          </a:blip>
          <a:srcRect/>
          <a:stretch>
            <a:fillRect/>
          </a:stretch>
        </p:blipFill>
        <p:spPr bwMode="auto">
          <a:xfrm>
            <a:off x="10388096" y="1233835"/>
            <a:ext cx="822960" cy="822960"/>
          </a:xfrm>
          <a:prstGeom prst="rect">
            <a:avLst/>
          </a:prstGeom>
          <a:noFill/>
          <a:ln>
            <a:noFill/>
          </a:ln>
        </p:spPr>
      </p:pic>
      <p:pic>
        <p:nvPicPr>
          <p:cNvPr id="11" name="Picture 10" descr="https://lh3.googleusercontent.com/PtWXHr6GxPzYPnAi7guo1zuvVCJKyJC65TMOGJ6AqWDonXPW1GjtcUqYnOFjEwS58k39QZxJ8-r7e88PtsHpQ5LwM--rWvHOLvrsQ3y2nsTkCoBREWKcWYzGa3EdGasEQnQxXAg"/>
          <p:cNvPicPr preferRelativeResize="0"/>
          <p:nvPr/>
        </p:nvPicPr>
        <p:blipFill>
          <a:blip r:embed="rId9">
            <a:extLst>
              <a:ext uri="{28A0092B-C50C-407E-A947-70E740481C1C}">
                <a14:useLocalDpi xmlns:a14="http://schemas.microsoft.com/office/drawing/2010/main" val="0"/>
              </a:ext>
            </a:extLst>
          </a:blip>
          <a:srcRect/>
          <a:stretch>
            <a:fillRect/>
          </a:stretch>
        </p:blipFill>
        <p:spPr bwMode="auto">
          <a:xfrm>
            <a:off x="10388096" y="4376404"/>
            <a:ext cx="822960" cy="822960"/>
          </a:xfrm>
          <a:prstGeom prst="rect">
            <a:avLst/>
          </a:prstGeom>
          <a:noFill/>
          <a:ln>
            <a:noFill/>
          </a:ln>
        </p:spPr>
      </p:pic>
      <p:pic>
        <p:nvPicPr>
          <p:cNvPr id="12" name="Picture 11" descr="https://lh6.googleusercontent.com/N7ifLhlHEFUUIu2nvSueXlzs1f4YOEZndeDlT-whQn4czKeAf3QrOkZM9KkJ1szoL_MN2DVySVMm5XHhnJR6I-BRpVMpOUnmJQJdiaxgGXdn5O7Twmv3jWdxu9riS6b1mEMF9JQ"/>
          <p:cNvPicPr preferRelativeResize="0"/>
          <p:nvPr/>
        </p:nvPicPr>
        <p:blipFill>
          <a:blip r:embed="rId10">
            <a:extLst>
              <a:ext uri="{28A0092B-C50C-407E-A947-70E740481C1C}">
                <a14:useLocalDpi xmlns:a14="http://schemas.microsoft.com/office/drawing/2010/main" val="0"/>
              </a:ext>
            </a:extLst>
          </a:blip>
          <a:srcRect/>
          <a:stretch>
            <a:fillRect/>
          </a:stretch>
        </p:blipFill>
        <p:spPr bwMode="auto">
          <a:xfrm>
            <a:off x="4552574" y="3295292"/>
            <a:ext cx="822960" cy="822960"/>
          </a:xfrm>
          <a:prstGeom prst="rect">
            <a:avLst/>
          </a:prstGeom>
          <a:noFill/>
          <a:ln>
            <a:noFill/>
          </a:ln>
        </p:spPr>
      </p:pic>
      <p:pic>
        <p:nvPicPr>
          <p:cNvPr id="13" name="Picture 12" descr="https://lh4.googleusercontent.com/Rdq4ysKWt5_YA1JLCwAhF9A0zbCWJ6ud2cSvdZ6lBhNveIZoAjHiyD8s0nwiLb2u7_qDR0O_iaZLd1Kk0j_8Qe4aVGutrLq1P_OR4WS29zhdufGAT3MqhG_H7nFG_F7fNB2SouE"/>
          <p:cNvPicPr preferRelativeResize="0"/>
          <p:nvPr/>
        </p:nvPicPr>
        <p:blipFill>
          <a:blip r:embed="rId11">
            <a:extLst>
              <a:ext uri="{28A0092B-C50C-407E-A947-70E740481C1C}">
                <a14:useLocalDpi xmlns:a14="http://schemas.microsoft.com/office/drawing/2010/main" val="0"/>
              </a:ext>
            </a:extLst>
          </a:blip>
          <a:srcRect/>
          <a:stretch>
            <a:fillRect/>
          </a:stretch>
        </p:blipFill>
        <p:spPr bwMode="auto">
          <a:xfrm>
            <a:off x="10388096" y="3295292"/>
            <a:ext cx="822960" cy="822960"/>
          </a:xfrm>
          <a:prstGeom prst="rect">
            <a:avLst/>
          </a:prstGeom>
          <a:noFill/>
          <a:ln>
            <a:noFill/>
          </a:ln>
        </p:spPr>
      </p:pic>
    </p:spTree>
    <p:extLst>
      <p:ext uri="{BB962C8B-B14F-4D97-AF65-F5344CB8AC3E}">
        <p14:creationId xmlns:p14="http://schemas.microsoft.com/office/powerpoint/2010/main" val="2108358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Trade Opportunity</a:t>
            </a:r>
            <a:endParaRPr lang="en-US" b="1" dirty="0"/>
          </a:p>
        </p:txBody>
      </p:sp>
      <p:sp>
        <p:nvSpPr>
          <p:cNvPr id="3" name="Content Placeholder 2"/>
          <p:cNvSpPr>
            <a:spLocks noGrp="1"/>
          </p:cNvSpPr>
          <p:nvPr>
            <p:ph idx="1"/>
          </p:nvPr>
        </p:nvSpPr>
        <p:spPr>
          <a:xfrm>
            <a:off x="1097281" y="1845734"/>
            <a:ext cx="4837694" cy="4023360"/>
          </a:xfrm>
        </p:spPr>
        <p:txBody>
          <a:bodyPr>
            <a:normAutofit/>
          </a:bodyPr>
          <a:lstStyle/>
          <a:p>
            <a:r>
              <a:rPr lang="en-US" sz="4000" dirty="0" smtClean="0"/>
              <a:t>You have 30 seconds to trade cards/roles with a colleague.</a:t>
            </a:r>
            <a:endParaRPr lang="en-US" sz="4000" dirty="0"/>
          </a:p>
        </p:txBody>
      </p:sp>
      <p:pic>
        <p:nvPicPr>
          <p:cNvPr id="4" name="Picture 3"/>
          <p:cNvPicPr>
            <a:picLocks noChangeAspect="1"/>
          </p:cNvPicPr>
          <p:nvPr/>
        </p:nvPicPr>
        <p:blipFill rotWithShape="1">
          <a:blip r:embed="rId3"/>
          <a:srcRect l="10155" t="43853" r="45406" b="21477"/>
          <a:stretch/>
        </p:blipFill>
        <p:spPr>
          <a:xfrm>
            <a:off x="6193766" y="2166636"/>
            <a:ext cx="5513815" cy="3381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0204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65793084"/>
              </p:ext>
            </p:extLst>
          </p:nvPr>
        </p:nvGraphicFramePr>
        <p:xfrm>
          <a:off x="304800" y="224286"/>
          <a:ext cx="11616906" cy="6008727"/>
        </p:xfrm>
        <a:graphic>
          <a:graphicData uri="http://schemas.openxmlformats.org/drawingml/2006/table">
            <a:tbl>
              <a:tblPr firstRow="1" bandRow="1">
                <a:tableStyleId>{5C22544A-7EE6-4342-B048-85BDC9FD1C3A}</a:tableStyleId>
              </a:tblPr>
              <a:tblGrid>
                <a:gridCol w="3634883"/>
                <a:gridCol w="2173570"/>
                <a:gridCol w="3664772"/>
                <a:gridCol w="2143681"/>
              </a:tblGrid>
              <a:tr h="978334">
                <a:tc>
                  <a:txBody>
                    <a:bodyPr/>
                    <a:lstStyle/>
                    <a:p>
                      <a:pPr algn="ctr"/>
                      <a:r>
                        <a:rPr lang="en-US" sz="2400" dirty="0" smtClean="0"/>
                        <a:t>Role</a:t>
                      </a:r>
                      <a:endParaRPr lang="en-US" sz="2400" dirty="0"/>
                    </a:p>
                  </a:txBody>
                  <a:tcPr/>
                </a:tc>
                <a:tc>
                  <a:txBody>
                    <a:bodyPr/>
                    <a:lstStyle/>
                    <a:p>
                      <a:pPr algn="ctr"/>
                      <a:r>
                        <a:rPr lang="en-US" sz="2400" dirty="0" smtClean="0"/>
                        <a:t>Playing Card</a:t>
                      </a:r>
                    </a:p>
                    <a:p>
                      <a:pPr algn="ctr"/>
                      <a:r>
                        <a:rPr lang="en-US" sz="2000" dirty="0" smtClean="0"/>
                        <a:t>(any suit)</a:t>
                      </a:r>
                      <a:endParaRPr lang="en-US" sz="2000" dirty="0"/>
                    </a:p>
                  </a:txBody>
                  <a:tcPr/>
                </a:tc>
                <a:tc>
                  <a:txBody>
                    <a:bodyPr/>
                    <a:lstStyle/>
                    <a:p>
                      <a:pPr algn="ctr"/>
                      <a:r>
                        <a:rPr lang="en-US" sz="2400" dirty="0" smtClean="0"/>
                        <a:t>Role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Playing Card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(any suit)</a:t>
                      </a:r>
                    </a:p>
                  </a:txBody>
                  <a:tcPr/>
                </a:tc>
              </a:tr>
              <a:tr h="930295">
                <a:tc>
                  <a:txBody>
                    <a:bodyPr/>
                    <a:lstStyle/>
                    <a:p>
                      <a:r>
                        <a:rPr lang="en-US" sz="2400" b="1" dirty="0" smtClean="0"/>
                        <a:t>Academic Advisor</a:t>
                      </a:r>
                      <a:endParaRPr lang="en-US" sz="2400" b="1" dirty="0"/>
                    </a:p>
                  </a:txBody>
                  <a:tcPr/>
                </a:tc>
                <a:tc>
                  <a:txBody>
                    <a:bodyPr/>
                    <a:lstStyle/>
                    <a:p>
                      <a:endParaRPr lang="en-US" sz="2400" b="1" dirty="0"/>
                    </a:p>
                  </a:txBody>
                  <a:tcPr/>
                </a:tc>
                <a:tc>
                  <a:txBody>
                    <a:bodyPr/>
                    <a:lstStyle/>
                    <a:p>
                      <a:r>
                        <a:rPr lang="en-US" sz="2400" b="1" dirty="0" smtClean="0"/>
                        <a:t>Head of Facilities</a:t>
                      </a:r>
                      <a:endParaRPr lang="en-US" sz="2400" b="1" dirty="0"/>
                    </a:p>
                  </a:txBody>
                  <a:tcPr/>
                </a:tc>
                <a:tc>
                  <a:txBody>
                    <a:bodyPr/>
                    <a:lstStyle/>
                    <a:p>
                      <a:endParaRPr lang="en-US" sz="2400" b="1" dirty="0"/>
                    </a:p>
                  </a:txBody>
                  <a:tcPr/>
                </a:tc>
              </a:tr>
              <a:tr h="1056601">
                <a:tc>
                  <a:txBody>
                    <a:bodyPr/>
                    <a:lstStyle/>
                    <a:p>
                      <a:r>
                        <a:rPr lang="en-US" sz="2400" b="1" dirty="0" smtClean="0"/>
                        <a:t>Academic</a:t>
                      </a:r>
                      <a:r>
                        <a:rPr lang="en-US" sz="2400" b="1" baseline="0" dirty="0" smtClean="0"/>
                        <a:t> Dean</a:t>
                      </a:r>
                      <a:endParaRPr lang="en-US" sz="2400" b="1" dirty="0"/>
                    </a:p>
                  </a:txBody>
                  <a:tcPr/>
                </a:tc>
                <a:tc>
                  <a:txBody>
                    <a:bodyPr/>
                    <a:lstStyle/>
                    <a:p>
                      <a:endParaRPr lang="en-US" sz="2400" b="1" dirty="0"/>
                    </a:p>
                  </a:txBody>
                  <a:tcPr/>
                </a:tc>
                <a:tc>
                  <a:txBody>
                    <a:bodyPr/>
                    <a:lstStyle/>
                    <a:p>
                      <a:r>
                        <a:rPr lang="en-US" sz="2400" b="1" dirty="0" smtClean="0"/>
                        <a:t>Head of Human Resources</a:t>
                      </a:r>
                      <a:endParaRPr lang="en-US" sz="2400" b="1" dirty="0"/>
                    </a:p>
                  </a:txBody>
                  <a:tcPr/>
                </a:tc>
                <a:tc>
                  <a:txBody>
                    <a:bodyPr/>
                    <a:lstStyle/>
                    <a:p>
                      <a:endParaRPr lang="en-US" sz="2400" b="1" dirty="0"/>
                    </a:p>
                  </a:txBody>
                  <a:tcPr/>
                </a:tc>
              </a:tr>
              <a:tr h="1056601">
                <a:tc>
                  <a:txBody>
                    <a:bodyPr/>
                    <a:lstStyle/>
                    <a:p>
                      <a:r>
                        <a:rPr lang="en-US" sz="2400" b="1" dirty="0" smtClean="0"/>
                        <a:t>Chief Information Officer (or equivalent)</a:t>
                      </a:r>
                      <a:endParaRPr lang="en-US" sz="2400" b="1" dirty="0"/>
                    </a:p>
                  </a:txBody>
                  <a:tcPr/>
                </a:tc>
                <a:tc>
                  <a:txBody>
                    <a:bodyPr/>
                    <a:lstStyle/>
                    <a:p>
                      <a:endParaRPr lang="en-US" sz="2400" b="1" dirty="0"/>
                    </a:p>
                  </a:txBody>
                  <a:tcPr/>
                </a:tc>
                <a:tc>
                  <a:txBody>
                    <a:bodyPr/>
                    <a:lstStyle/>
                    <a:p>
                      <a:r>
                        <a:rPr lang="en-US" sz="2400" b="1" dirty="0" smtClean="0"/>
                        <a:t>Head of Institutional Research</a:t>
                      </a:r>
                      <a:endParaRPr lang="en-US" sz="2400" b="1" dirty="0"/>
                    </a:p>
                  </a:txBody>
                  <a:tcPr/>
                </a:tc>
                <a:tc>
                  <a:txBody>
                    <a:bodyPr/>
                    <a:lstStyle/>
                    <a:p>
                      <a:endParaRPr lang="en-US" sz="2400" b="1" dirty="0"/>
                    </a:p>
                  </a:txBody>
                  <a:tcPr/>
                </a:tc>
              </a:tr>
              <a:tr h="1056601">
                <a:tc>
                  <a:txBody>
                    <a:bodyPr/>
                    <a:lstStyle/>
                    <a:p>
                      <a:r>
                        <a:rPr lang="en-US" sz="2400" b="1" dirty="0" smtClean="0"/>
                        <a:t>Dean of Students/</a:t>
                      </a:r>
                    </a:p>
                    <a:p>
                      <a:r>
                        <a:rPr lang="en-US" sz="2400" b="1" dirty="0" smtClean="0"/>
                        <a:t>Student Affairs</a:t>
                      </a:r>
                      <a:endParaRPr lang="en-US" sz="2400" b="1" dirty="0"/>
                    </a:p>
                  </a:txBody>
                  <a:tcPr/>
                </a:tc>
                <a:tc>
                  <a:txBody>
                    <a:bodyPr/>
                    <a:lstStyle/>
                    <a:p>
                      <a:endParaRPr lang="en-US" sz="2400" b="1" dirty="0"/>
                    </a:p>
                  </a:txBody>
                  <a:tcPr/>
                </a:tc>
                <a:tc>
                  <a:txBody>
                    <a:bodyPr/>
                    <a:lstStyle/>
                    <a:p>
                      <a:r>
                        <a:rPr lang="en-US" sz="2400" b="1" dirty="0" smtClean="0"/>
                        <a:t>University Registrar</a:t>
                      </a:r>
                      <a:endParaRPr lang="en-US" sz="2400" b="1" dirty="0"/>
                    </a:p>
                  </a:txBody>
                  <a:tcPr/>
                </a:tc>
                <a:tc>
                  <a:txBody>
                    <a:bodyPr/>
                    <a:lstStyle/>
                    <a:p>
                      <a:endParaRPr lang="en-US" sz="2400" b="1" dirty="0"/>
                    </a:p>
                  </a:txBody>
                  <a:tcPr/>
                </a:tc>
              </a:tr>
              <a:tr h="930295">
                <a:tc>
                  <a:txBody>
                    <a:bodyPr/>
                    <a:lstStyle/>
                    <a:p>
                      <a:r>
                        <a:rPr lang="en-US" sz="2400" b="1" dirty="0" smtClean="0"/>
                        <a:t>Head of</a:t>
                      </a:r>
                      <a:r>
                        <a:rPr lang="en-US" sz="2400" b="1" baseline="0" dirty="0" smtClean="0"/>
                        <a:t> Enrollment</a:t>
                      </a:r>
                      <a:endParaRPr lang="en-US" sz="2400" b="1" dirty="0"/>
                    </a:p>
                  </a:txBody>
                  <a:tcPr/>
                </a:tc>
                <a:tc>
                  <a:txBody>
                    <a:bodyPr/>
                    <a:lstStyle/>
                    <a:p>
                      <a:endParaRPr lang="en-US" sz="2400" b="1" dirty="0"/>
                    </a:p>
                  </a:txBody>
                  <a:tcPr/>
                </a:tc>
                <a:tc>
                  <a:txBody>
                    <a:bodyPr/>
                    <a:lstStyle/>
                    <a:p>
                      <a:endParaRPr lang="en-US" sz="2400" b="1" dirty="0"/>
                    </a:p>
                  </a:txBody>
                  <a:tcPr/>
                </a:tc>
                <a:tc>
                  <a:txBody>
                    <a:bodyPr/>
                    <a:lstStyle/>
                    <a:p>
                      <a:endParaRPr lang="en-US" sz="2400" b="1" dirty="0"/>
                    </a:p>
                  </a:txBody>
                  <a:tcPr/>
                </a:tc>
              </a:tr>
            </a:tbl>
          </a:graphicData>
        </a:graphic>
      </p:graphicFrame>
      <p:pic>
        <p:nvPicPr>
          <p:cNvPr id="5" name="Picture 4" descr="https://lh5.googleusercontent.com/QvUmsjha20ttNyhEJBVoVZXIwNQQTrMnGoam8qsAo04tYOfMFZSBoJt3vGyzAWr2kwgIePVvPkfUn-ty-fmXX5oeGEdy3weM3WGONUklUNfkBpUoAABxvSvdi93wFJllGmyIdzE"/>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4552574" y="1233835"/>
            <a:ext cx="822960" cy="822960"/>
          </a:xfrm>
          <a:prstGeom prst="rect">
            <a:avLst/>
          </a:prstGeom>
          <a:noFill/>
          <a:ln>
            <a:noFill/>
          </a:ln>
        </p:spPr>
      </p:pic>
      <p:pic>
        <p:nvPicPr>
          <p:cNvPr id="6" name="Picture 5" descr="https://lh6.googleusercontent.com/bU_1EZYl-H7nDzrfeAvbkVTTY4YCNPW3ByCP_DDmVMSAO4ncgEWqrbOUBYjD0xQU0cukUHC9wIW1tf-3GcfcoKsbdGU8gq4G4p1XFARn6KB-0bKVIvsJ7dlms6trbguAl4xW7UI"/>
          <p:cNvPicPr preferRelativeResize="0"/>
          <p:nvPr/>
        </p:nvPicPr>
        <p:blipFill>
          <a:blip r:embed="rId4">
            <a:extLst>
              <a:ext uri="{28A0092B-C50C-407E-A947-70E740481C1C}">
                <a14:useLocalDpi xmlns:a14="http://schemas.microsoft.com/office/drawing/2010/main" val="0"/>
              </a:ext>
            </a:extLst>
          </a:blip>
          <a:srcRect/>
          <a:stretch>
            <a:fillRect/>
          </a:stretch>
        </p:blipFill>
        <p:spPr bwMode="auto">
          <a:xfrm>
            <a:off x="10388096" y="2242869"/>
            <a:ext cx="822960" cy="822960"/>
          </a:xfrm>
          <a:prstGeom prst="rect">
            <a:avLst/>
          </a:prstGeom>
          <a:noFill/>
          <a:ln>
            <a:noFill/>
          </a:ln>
        </p:spPr>
      </p:pic>
      <p:pic>
        <p:nvPicPr>
          <p:cNvPr id="7" name="Picture 6" descr="https://lh6.googleusercontent.com/CExLk5KzrppHnwFH6TkVLhxeZ_S_Z1Np7dYpmJr0c917MoKQjKs_3BeubKZdtCEz9l7b2bSmtGLY7rn4OfJ-GvMReKscNq36AJiEhAbWIWxNKiKiimI3tpqdhDcmOFcBVGbPu_E"/>
          <p:cNvPicPr preferRelativeResize="0"/>
          <p:nvPr/>
        </p:nvPicPr>
        <p:blipFill>
          <a:blip r:embed="rId5">
            <a:extLst>
              <a:ext uri="{28A0092B-C50C-407E-A947-70E740481C1C}">
                <a14:useLocalDpi xmlns:a14="http://schemas.microsoft.com/office/drawing/2010/main" val="0"/>
              </a:ext>
            </a:extLst>
          </a:blip>
          <a:srcRect/>
          <a:stretch>
            <a:fillRect/>
          </a:stretch>
        </p:blipFill>
        <p:spPr bwMode="auto">
          <a:xfrm>
            <a:off x="4552574" y="4376404"/>
            <a:ext cx="822960" cy="822960"/>
          </a:xfrm>
          <a:prstGeom prst="rect">
            <a:avLst/>
          </a:prstGeom>
          <a:noFill/>
          <a:ln>
            <a:noFill/>
          </a:ln>
        </p:spPr>
      </p:pic>
      <p:pic>
        <p:nvPicPr>
          <p:cNvPr id="8" name="Picture 7" descr="https://lh6.googleusercontent.com/88GY5SyA1mNTcd8YLmGMvavNiCN4oTmS-hk0S3CRaTicbxN7ShbEBcPmvRf-ikSAhx38x7ZLa7JOp1KbTkxJ4UiHERnijwmQHYUY1bm65bDFQqTo164y3QLu16LVA3LptZUAdZc"/>
          <p:cNvPicPr preferRelativeResize="0"/>
          <p:nvPr/>
        </p:nvPicPr>
        <p:blipFill>
          <a:blip r:embed="rId6">
            <a:extLst>
              <a:ext uri="{28A0092B-C50C-407E-A947-70E740481C1C}">
                <a14:useLocalDpi xmlns:a14="http://schemas.microsoft.com/office/drawing/2010/main" val="0"/>
              </a:ext>
            </a:extLst>
          </a:blip>
          <a:srcRect/>
          <a:stretch>
            <a:fillRect/>
          </a:stretch>
        </p:blipFill>
        <p:spPr bwMode="auto">
          <a:xfrm>
            <a:off x="4552574" y="5400138"/>
            <a:ext cx="822960" cy="822960"/>
          </a:xfrm>
          <a:prstGeom prst="rect">
            <a:avLst/>
          </a:prstGeom>
          <a:noFill/>
          <a:ln>
            <a:noFill/>
          </a:ln>
        </p:spPr>
      </p:pic>
      <p:pic>
        <p:nvPicPr>
          <p:cNvPr id="9" name="Picture 8" descr="https://lh5.googleusercontent.com/mxodrVU86vv00tnkb-gXTVDkb5GTwJy2V1qkMezGD2aonnowuu3itMl5_5uSKLhPeKW-CsMgKWslazsbgHUyHQjOmAIy3EMXQmCXIDKfHDLQvYli-l15WY2bhJw44qI3Fkwq-tI"/>
          <p:cNvPicPr preferRelativeResize="0"/>
          <p:nvPr/>
        </p:nvPicPr>
        <p:blipFill>
          <a:blip r:embed="rId7">
            <a:extLst>
              <a:ext uri="{28A0092B-C50C-407E-A947-70E740481C1C}">
                <a14:useLocalDpi xmlns:a14="http://schemas.microsoft.com/office/drawing/2010/main" val="0"/>
              </a:ext>
            </a:extLst>
          </a:blip>
          <a:srcRect/>
          <a:stretch>
            <a:fillRect/>
          </a:stretch>
        </p:blipFill>
        <p:spPr bwMode="auto">
          <a:xfrm>
            <a:off x="4552574" y="2242869"/>
            <a:ext cx="822960" cy="822960"/>
          </a:xfrm>
          <a:prstGeom prst="rect">
            <a:avLst/>
          </a:prstGeom>
          <a:noFill/>
          <a:ln>
            <a:noFill/>
          </a:ln>
        </p:spPr>
      </p:pic>
      <p:pic>
        <p:nvPicPr>
          <p:cNvPr id="10" name="Picture 9" descr="https://lh4.googleusercontent.com/D_aWP1nP91r0kENbFwTHEaLc1EmgVC5LkiBkEo-YZH5vMxflVSLjOke95epOuoulDReXEt-hTDvh7zjLl31oKLP7LB7ksPofsnXr1Ye8tAVd9BTrzNxql5WkYkFGaFNvYAekMV0"/>
          <p:cNvPicPr preferRelativeResize="0"/>
          <p:nvPr/>
        </p:nvPicPr>
        <p:blipFill>
          <a:blip r:embed="rId8">
            <a:extLst>
              <a:ext uri="{28A0092B-C50C-407E-A947-70E740481C1C}">
                <a14:useLocalDpi xmlns:a14="http://schemas.microsoft.com/office/drawing/2010/main" val="0"/>
              </a:ext>
            </a:extLst>
          </a:blip>
          <a:srcRect/>
          <a:stretch>
            <a:fillRect/>
          </a:stretch>
        </p:blipFill>
        <p:spPr bwMode="auto">
          <a:xfrm>
            <a:off x="10388096" y="1233835"/>
            <a:ext cx="822960" cy="822960"/>
          </a:xfrm>
          <a:prstGeom prst="rect">
            <a:avLst/>
          </a:prstGeom>
          <a:noFill/>
          <a:ln>
            <a:noFill/>
          </a:ln>
        </p:spPr>
      </p:pic>
      <p:pic>
        <p:nvPicPr>
          <p:cNvPr id="11" name="Picture 10" descr="https://lh3.googleusercontent.com/PtWXHr6GxPzYPnAi7guo1zuvVCJKyJC65TMOGJ6AqWDonXPW1GjtcUqYnOFjEwS58k39QZxJ8-r7e88PtsHpQ5LwM--rWvHOLvrsQ3y2nsTkCoBREWKcWYzGa3EdGasEQnQxXAg"/>
          <p:cNvPicPr preferRelativeResize="0"/>
          <p:nvPr/>
        </p:nvPicPr>
        <p:blipFill>
          <a:blip r:embed="rId9">
            <a:extLst>
              <a:ext uri="{28A0092B-C50C-407E-A947-70E740481C1C}">
                <a14:useLocalDpi xmlns:a14="http://schemas.microsoft.com/office/drawing/2010/main" val="0"/>
              </a:ext>
            </a:extLst>
          </a:blip>
          <a:srcRect/>
          <a:stretch>
            <a:fillRect/>
          </a:stretch>
        </p:blipFill>
        <p:spPr bwMode="auto">
          <a:xfrm>
            <a:off x="10388096" y="4376404"/>
            <a:ext cx="822960" cy="822960"/>
          </a:xfrm>
          <a:prstGeom prst="rect">
            <a:avLst/>
          </a:prstGeom>
          <a:noFill/>
          <a:ln>
            <a:noFill/>
          </a:ln>
        </p:spPr>
      </p:pic>
      <p:pic>
        <p:nvPicPr>
          <p:cNvPr id="12" name="Picture 11" descr="https://lh6.googleusercontent.com/N7ifLhlHEFUUIu2nvSueXlzs1f4YOEZndeDlT-whQn4czKeAf3QrOkZM9KkJ1szoL_MN2DVySVMm5XHhnJR6I-BRpVMpOUnmJQJdiaxgGXdn5O7Twmv3jWdxu9riS6b1mEMF9JQ"/>
          <p:cNvPicPr preferRelativeResize="0"/>
          <p:nvPr/>
        </p:nvPicPr>
        <p:blipFill>
          <a:blip r:embed="rId10">
            <a:extLst>
              <a:ext uri="{28A0092B-C50C-407E-A947-70E740481C1C}">
                <a14:useLocalDpi xmlns:a14="http://schemas.microsoft.com/office/drawing/2010/main" val="0"/>
              </a:ext>
            </a:extLst>
          </a:blip>
          <a:srcRect/>
          <a:stretch>
            <a:fillRect/>
          </a:stretch>
        </p:blipFill>
        <p:spPr bwMode="auto">
          <a:xfrm>
            <a:off x="4552574" y="3295292"/>
            <a:ext cx="822960" cy="822960"/>
          </a:xfrm>
          <a:prstGeom prst="rect">
            <a:avLst/>
          </a:prstGeom>
          <a:noFill/>
          <a:ln>
            <a:noFill/>
          </a:ln>
        </p:spPr>
      </p:pic>
      <p:pic>
        <p:nvPicPr>
          <p:cNvPr id="13" name="Picture 12" descr="https://lh4.googleusercontent.com/Rdq4ysKWt5_YA1JLCwAhF9A0zbCWJ6ud2cSvdZ6lBhNveIZoAjHiyD8s0nwiLb2u7_qDR0O_iaZLd1Kk0j_8Qe4aVGutrLq1P_OR4WS29zhdufGAT3MqhG_H7nFG_F7fNB2SouE"/>
          <p:cNvPicPr preferRelativeResize="0"/>
          <p:nvPr/>
        </p:nvPicPr>
        <p:blipFill>
          <a:blip r:embed="rId11">
            <a:extLst>
              <a:ext uri="{28A0092B-C50C-407E-A947-70E740481C1C}">
                <a14:useLocalDpi xmlns:a14="http://schemas.microsoft.com/office/drawing/2010/main" val="0"/>
              </a:ext>
            </a:extLst>
          </a:blip>
          <a:srcRect/>
          <a:stretch>
            <a:fillRect/>
          </a:stretch>
        </p:blipFill>
        <p:spPr bwMode="auto">
          <a:xfrm>
            <a:off x="10388096" y="3295292"/>
            <a:ext cx="822960" cy="822960"/>
          </a:xfrm>
          <a:prstGeom prst="rect">
            <a:avLst/>
          </a:prstGeom>
          <a:noFill/>
          <a:ln>
            <a:noFill/>
          </a:ln>
        </p:spPr>
      </p:pic>
    </p:spTree>
    <p:extLst>
      <p:ext uri="{BB962C8B-B14F-4D97-AF65-F5344CB8AC3E}">
        <p14:creationId xmlns:p14="http://schemas.microsoft.com/office/powerpoint/2010/main" val="3962621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Exercise Instructions</a:t>
            </a:r>
            <a:endParaRPr lang="en-US" b="1" dirty="0"/>
          </a:p>
        </p:txBody>
      </p:sp>
      <p:sp>
        <p:nvSpPr>
          <p:cNvPr id="3" name="Content Placeholder 2"/>
          <p:cNvSpPr>
            <a:spLocks noGrp="1"/>
          </p:cNvSpPr>
          <p:nvPr>
            <p:ph idx="1"/>
          </p:nvPr>
        </p:nvSpPr>
        <p:spPr>
          <a:xfrm>
            <a:off x="1097280" y="1845733"/>
            <a:ext cx="10058400" cy="4365285"/>
          </a:xfrm>
        </p:spPr>
        <p:txBody>
          <a:bodyPr>
            <a:normAutofit/>
          </a:bodyPr>
          <a:lstStyle/>
          <a:p>
            <a:pPr>
              <a:spcBef>
                <a:spcPts val="2400"/>
              </a:spcBef>
            </a:pPr>
            <a:r>
              <a:rPr lang="en-US" sz="3200" dirty="0"/>
              <a:t>Congratulations!  Each of you has been selected to serve on a cross-functional committee tasked with developing a strategy to create a data-driven culture of decision making at </a:t>
            </a:r>
            <a:r>
              <a:rPr lang="en-US" sz="3200" i="1" dirty="0"/>
              <a:t>EDUCAUSE University</a:t>
            </a:r>
            <a:r>
              <a:rPr lang="en-US" sz="3200" dirty="0" smtClean="0"/>
              <a:t>.  </a:t>
            </a:r>
          </a:p>
          <a:p>
            <a:pPr>
              <a:spcBef>
                <a:spcPts val="2400"/>
              </a:spcBef>
            </a:pPr>
            <a:r>
              <a:rPr lang="en-US" sz="3200" dirty="0" smtClean="0"/>
              <a:t>Please </a:t>
            </a:r>
            <a:r>
              <a:rPr lang="en-US" sz="3200" dirty="0"/>
              <a:t>read the brief description of your assigned role, as well as the key motivators unique to this role.  Use this as your guide to try to think through the key components of a successful strategy, using a new lens or filter.  </a:t>
            </a:r>
          </a:p>
        </p:txBody>
      </p:sp>
    </p:spTree>
    <p:extLst>
      <p:ext uri="{BB962C8B-B14F-4D97-AF65-F5344CB8AC3E}">
        <p14:creationId xmlns:p14="http://schemas.microsoft.com/office/powerpoint/2010/main" val="133479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Exercise Instructions</a:t>
            </a:r>
            <a:endParaRPr lang="en-US" b="1" dirty="0"/>
          </a:p>
        </p:txBody>
      </p:sp>
      <p:sp>
        <p:nvSpPr>
          <p:cNvPr id="3" name="Content Placeholder 2"/>
          <p:cNvSpPr>
            <a:spLocks noGrp="1"/>
          </p:cNvSpPr>
          <p:nvPr>
            <p:ph idx="1"/>
          </p:nvPr>
        </p:nvSpPr>
        <p:spPr>
          <a:xfrm>
            <a:off x="1097280" y="1845734"/>
            <a:ext cx="10058400" cy="4347248"/>
          </a:xfrm>
        </p:spPr>
        <p:txBody>
          <a:bodyPr>
            <a:noAutofit/>
          </a:bodyPr>
          <a:lstStyle/>
          <a:p>
            <a:r>
              <a:rPr lang="en-US" sz="2800" dirty="0"/>
              <a:t>Consider requirements for governance, infrastructure, data collection and reporting tools, process, expertise, and investment.  You have been tasked with answering these three questions:</a:t>
            </a:r>
          </a:p>
          <a:p>
            <a:pPr marL="749808" lvl="1" indent="-457200">
              <a:spcBef>
                <a:spcPts val="1200"/>
              </a:spcBef>
              <a:buFont typeface="+mj-lt"/>
              <a:buAutoNum type="arabicPeriod"/>
            </a:pPr>
            <a:r>
              <a:rPr lang="en-US" sz="2800" dirty="0"/>
              <a:t>What are the characteristics of institutional readiness?</a:t>
            </a:r>
          </a:p>
          <a:p>
            <a:pPr marL="749808" lvl="1" indent="-457200">
              <a:spcBef>
                <a:spcPts val="1200"/>
              </a:spcBef>
              <a:buFont typeface="+mj-lt"/>
              <a:buAutoNum type="arabicPeriod"/>
            </a:pPr>
            <a:r>
              <a:rPr lang="en-US" sz="2800" dirty="0"/>
              <a:t>How would you ensure institutional buy-in?</a:t>
            </a:r>
          </a:p>
          <a:p>
            <a:pPr marL="749808" lvl="1" indent="-457200">
              <a:spcBef>
                <a:spcPts val="1200"/>
              </a:spcBef>
              <a:buFont typeface="+mj-lt"/>
              <a:buAutoNum type="arabicPeriod"/>
            </a:pPr>
            <a:r>
              <a:rPr lang="en-US" sz="2800" dirty="0"/>
              <a:t>What elements are needed for successful data collection and appropriate use?</a:t>
            </a:r>
          </a:p>
          <a:p>
            <a:r>
              <a:rPr lang="en-US" sz="2800" dirty="0"/>
              <a:t>Use the markers and paper at each table to organize your notes, as we will ask each group to share their strategy.</a:t>
            </a:r>
          </a:p>
          <a:p>
            <a:endParaRPr lang="en-US" sz="2800" dirty="0"/>
          </a:p>
        </p:txBody>
      </p:sp>
    </p:spTree>
    <p:extLst>
      <p:ext uri="{BB962C8B-B14F-4D97-AF65-F5344CB8AC3E}">
        <p14:creationId xmlns:p14="http://schemas.microsoft.com/office/powerpoint/2010/main" val="707256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gage.intel.com/servlet/JiveServlet/showImage/2-69771-97513/sunbelt-special-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70" y="2092960"/>
            <a:ext cx="6780233" cy="38845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Audience Poll</a:t>
            </a:r>
            <a:endParaRPr lang="en-US" b="1" dirty="0"/>
          </a:p>
        </p:txBody>
      </p:sp>
      <p:sp>
        <p:nvSpPr>
          <p:cNvPr id="3" name="Content Placeholder 2"/>
          <p:cNvSpPr>
            <a:spLocks noGrp="1"/>
          </p:cNvSpPr>
          <p:nvPr>
            <p:ph idx="1"/>
          </p:nvPr>
        </p:nvSpPr>
        <p:spPr/>
        <p:txBody>
          <a:bodyPr>
            <a:normAutofit/>
          </a:bodyPr>
          <a:lstStyle/>
          <a:p>
            <a:r>
              <a:rPr lang="en-US" sz="3200" dirty="0" smtClean="0"/>
              <a:t>Let’s take a moment to learn a little more about our colleagues in the room today.</a:t>
            </a:r>
            <a:endParaRPr lang="en-US" sz="3200" dirty="0"/>
          </a:p>
        </p:txBody>
      </p:sp>
    </p:spTree>
    <p:extLst>
      <p:ext uri="{BB962C8B-B14F-4D97-AF65-F5344CB8AC3E}">
        <p14:creationId xmlns:p14="http://schemas.microsoft.com/office/powerpoint/2010/main" val="3208195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Quick Independent Survey</a:t>
            </a:r>
            <a:endParaRPr lang="en-US" b="1" dirty="0"/>
          </a:p>
        </p:txBody>
      </p:sp>
      <p:sp>
        <p:nvSpPr>
          <p:cNvPr id="3" name="Content Placeholder 2"/>
          <p:cNvSpPr>
            <a:spLocks noGrp="1"/>
          </p:cNvSpPr>
          <p:nvPr>
            <p:ph idx="1"/>
          </p:nvPr>
        </p:nvSpPr>
        <p:spPr/>
        <p:txBody>
          <a:bodyPr>
            <a:noAutofit/>
          </a:bodyPr>
          <a:lstStyle/>
          <a:p>
            <a:pPr>
              <a:spcBef>
                <a:spcPts val="2400"/>
              </a:spcBef>
            </a:pPr>
            <a:r>
              <a:rPr lang="en-US" sz="2800" dirty="0" smtClean="0"/>
              <a:t>Please spend the next 5-10 minutes answering these two questions.</a:t>
            </a:r>
          </a:p>
          <a:p>
            <a:pPr marL="457200" indent="-457200">
              <a:spcBef>
                <a:spcPts val="2400"/>
              </a:spcBef>
              <a:buFont typeface="+mj-lt"/>
              <a:buAutoNum type="arabicPeriod"/>
            </a:pPr>
            <a:r>
              <a:rPr lang="en-US" sz="2800" b="1" dirty="0" smtClean="0"/>
              <a:t>What are the key action(s) an institution should take to create a culture of data-driven decision making?</a:t>
            </a:r>
          </a:p>
          <a:p>
            <a:pPr marL="457200" indent="-457200">
              <a:spcBef>
                <a:spcPts val="2400"/>
              </a:spcBef>
              <a:buFont typeface="+mj-lt"/>
              <a:buAutoNum type="arabicPeriod"/>
            </a:pPr>
            <a:r>
              <a:rPr lang="en-US" sz="2800" b="1" dirty="0" smtClean="0"/>
              <a:t>How would you rate your institution’s current level of maturity regarding data-driven decision making?</a:t>
            </a:r>
          </a:p>
          <a:p>
            <a:pPr marL="0" indent="0">
              <a:spcBef>
                <a:spcPts val="2400"/>
              </a:spcBef>
              <a:buNone/>
            </a:pPr>
            <a:r>
              <a:rPr lang="en-US" sz="2800" dirty="0" smtClean="0"/>
              <a:t>Record your </a:t>
            </a:r>
            <a:r>
              <a:rPr lang="en-US" sz="2800" dirty="0"/>
              <a:t>answers on the survey form in front of </a:t>
            </a:r>
            <a:r>
              <a:rPr lang="en-US" sz="2800" dirty="0" smtClean="0"/>
              <a:t>you. Then, share your institutional ranking with the colleagues at your table.</a:t>
            </a:r>
            <a:endParaRPr lang="en-US" sz="2800" dirty="0"/>
          </a:p>
        </p:txBody>
      </p:sp>
    </p:spTree>
    <p:extLst>
      <p:ext uri="{BB962C8B-B14F-4D97-AF65-F5344CB8AC3E}">
        <p14:creationId xmlns:p14="http://schemas.microsoft.com/office/powerpoint/2010/main" val="2556015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You Compare?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2968948"/>
              </p:ext>
            </p:extLst>
          </p:nvPr>
        </p:nvGraphicFramePr>
        <p:xfrm>
          <a:off x="2807229" y="1947863"/>
          <a:ext cx="10058400" cy="43912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2319867"/>
            <a:ext cx="3860800" cy="2554545"/>
          </a:xfrm>
          <a:prstGeom prst="rect">
            <a:avLst/>
          </a:prstGeom>
          <a:noFill/>
        </p:spPr>
        <p:txBody>
          <a:bodyPr wrap="square" rtlCol="0">
            <a:spAutoFit/>
          </a:bodyPr>
          <a:lstStyle/>
          <a:p>
            <a:r>
              <a:rPr lang="en-US" sz="3200" b="1" dirty="0" smtClean="0"/>
              <a:t>Results of the CDS 2014 Analytics Maturity Index - Average </a:t>
            </a:r>
            <a:r>
              <a:rPr lang="en-US" sz="3200" b="1" dirty="0"/>
              <a:t>of </a:t>
            </a:r>
            <a:r>
              <a:rPr lang="en-US" sz="3200" b="1" dirty="0" smtClean="0"/>
              <a:t>All </a:t>
            </a:r>
            <a:r>
              <a:rPr lang="en-US" sz="3200" b="1" dirty="0"/>
              <a:t>US </a:t>
            </a:r>
            <a:r>
              <a:rPr lang="en-US" sz="3200" b="1" dirty="0" smtClean="0"/>
              <a:t>Institutions</a:t>
            </a:r>
            <a:endParaRPr lang="en-US" sz="3200" b="1" dirty="0"/>
          </a:p>
        </p:txBody>
      </p:sp>
    </p:spTree>
    <p:extLst>
      <p:ext uri="{BB962C8B-B14F-4D97-AF65-F5344CB8AC3E}">
        <p14:creationId xmlns:p14="http://schemas.microsoft.com/office/powerpoint/2010/main" val="1404603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erican.edu/images/BOT-Strategic-Plan.jpg"/>
          <p:cNvPicPr>
            <a:picLocks noChangeAspect="1" noChangeArrowheads="1"/>
          </p:cNvPicPr>
          <p:nvPr/>
        </p:nvPicPr>
        <p:blipFill rotWithShape="1">
          <a:blip r:embed="rId3">
            <a:extLst>
              <a:ext uri="{28A0092B-C50C-407E-A947-70E740481C1C}">
                <a14:useLocalDpi xmlns:a14="http://schemas.microsoft.com/office/drawing/2010/main" val="0"/>
              </a:ext>
            </a:extLst>
          </a:blip>
          <a:srcRect t="9200" b="16338"/>
          <a:stretch/>
        </p:blipFill>
        <p:spPr bwMode="auto">
          <a:xfrm>
            <a:off x="309716" y="1976011"/>
            <a:ext cx="11533238" cy="42920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226486" y="286603"/>
            <a:ext cx="10616468" cy="1450757"/>
          </a:xfrm>
        </p:spPr>
        <p:txBody>
          <a:bodyPr/>
          <a:lstStyle/>
          <a:p>
            <a:r>
              <a:rPr lang="en-US" b="1" dirty="0" smtClean="0"/>
              <a:t>Expanding Use of Help Desk </a:t>
            </a:r>
            <a:br>
              <a:rPr lang="en-US" b="1" dirty="0" smtClean="0"/>
            </a:br>
            <a:r>
              <a:rPr lang="en-US" b="1" dirty="0" smtClean="0"/>
              <a:t>Ticketing System Across Campus</a:t>
            </a:r>
            <a:endParaRPr lang="en-US" b="1" dirty="0"/>
          </a:p>
        </p:txBody>
      </p:sp>
      <p:sp>
        <p:nvSpPr>
          <p:cNvPr id="4" name="Oval 3"/>
          <p:cNvSpPr/>
          <p:nvPr/>
        </p:nvSpPr>
        <p:spPr>
          <a:xfrm>
            <a:off x="280218" y="1963717"/>
            <a:ext cx="2462981" cy="2460796"/>
          </a:xfrm>
          <a:prstGeom prst="ellipse">
            <a:avLst/>
          </a:prstGeom>
          <a:solidFill>
            <a:schemeClr val="accent1">
              <a:alpha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OIT &amp; Campus Technology Partners</a:t>
            </a:r>
            <a:endParaRPr lang="en-US" sz="2100" b="1" dirty="0"/>
          </a:p>
        </p:txBody>
      </p:sp>
      <p:sp>
        <p:nvSpPr>
          <p:cNvPr id="5" name="Oval 4"/>
          <p:cNvSpPr/>
          <p:nvPr/>
        </p:nvSpPr>
        <p:spPr>
          <a:xfrm>
            <a:off x="4173794" y="1963718"/>
            <a:ext cx="2168012" cy="2011680"/>
          </a:xfrm>
          <a:prstGeom prst="ellipse">
            <a:avLst/>
          </a:prstGeom>
          <a:solidFill>
            <a:schemeClr val="accent1">
              <a:alpha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AU Central:  </a:t>
            </a:r>
            <a:r>
              <a:rPr lang="en-US" b="1" dirty="0" smtClean="0"/>
              <a:t>Registrar, Financial Aid, &amp; Student Accounts</a:t>
            </a:r>
            <a:endParaRPr lang="en-US" sz="2100" b="1" dirty="0"/>
          </a:p>
        </p:txBody>
      </p:sp>
      <p:sp>
        <p:nvSpPr>
          <p:cNvPr id="6" name="Oval 5"/>
          <p:cNvSpPr/>
          <p:nvPr/>
        </p:nvSpPr>
        <p:spPr>
          <a:xfrm>
            <a:off x="2495422" y="4092405"/>
            <a:ext cx="2167128" cy="2011680"/>
          </a:xfrm>
          <a:prstGeom prst="ellipse">
            <a:avLst/>
          </a:prstGeom>
          <a:solidFill>
            <a:schemeClr val="accent1">
              <a:alpha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Public</a:t>
            </a:r>
          </a:p>
          <a:p>
            <a:pPr algn="ctr"/>
            <a:r>
              <a:rPr lang="en-US" sz="2100" b="1" dirty="0" smtClean="0"/>
              <a:t>Safety</a:t>
            </a:r>
            <a:endParaRPr lang="en-US" sz="2100" b="1" dirty="0"/>
          </a:p>
        </p:txBody>
      </p:sp>
      <p:sp>
        <p:nvSpPr>
          <p:cNvPr id="7" name="Oval 6"/>
          <p:cNvSpPr/>
          <p:nvPr/>
        </p:nvSpPr>
        <p:spPr>
          <a:xfrm>
            <a:off x="7370255" y="1960058"/>
            <a:ext cx="2212848" cy="2011680"/>
          </a:xfrm>
          <a:prstGeom prst="ellipse">
            <a:avLst/>
          </a:prstGeom>
          <a:solidFill>
            <a:schemeClr val="accent1">
              <a:alpha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Procurement &amp; Contracts</a:t>
            </a:r>
            <a:endParaRPr lang="en-US" sz="2000" b="1" dirty="0"/>
          </a:p>
        </p:txBody>
      </p:sp>
      <p:sp>
        <p:nvSpPr>
          <p:cNvPr id="8" name="Oval 7"/>
          <p:cNvSpPr/>
          <p:nvPr/>
        </p:nvSpPr>
        <p:spPr>
          <a:xfrm>
            <a:off x="5731215" y="4092405"/>
            <a:ext cx="2167128" cy="2011680"/>
          </a:xfrm>
          <a:prstGeom prst="ellipse">
            <a:avLst/>
          </a:prstGeom>
          <a:solidFill>
            <a:schemeClr val="accent1">
              <a:alpha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Human Resources</a:t>
            </a:r>
            <a:endParaRPr lang="en-US" sz="2100" b="1" dirty="0"/>
          </a:p>
        </p:txBody>
      </p:sp>
      <p:sp>
        <p:nvSpPr>
          <p:cNvPr id="10" name="Oval 9"/>
          <p:cNvSpPr/>
          <p:nvPr/>
        </p:nvSpPr>
        <p:spPr>
          <a:xfrm>
            <a:off x="8967009" y="4092405"/>
            <a:ext cx="2167128" cy="2011680"/>
          </a:xfrm>
          <a:prstGeom prst="ellipse">
            <a:avLst/>
          </a:prstGeom>
          <a:solidFill>
            <a:schemeClr val="accent1">
              <a:alpha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Undergrad. Academic Advisors </a:t>
            </a:r>
            <a:r>
              <a:rPr lang="en-US" b="1" dirty="0" smtClean="0"/>
              <a:t>for 2 Schools</a:t>
            </a: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081" y="341960"/>
            <a:ext cx="1219202" cy="1249683"/>
          </a:xfrm>
          <a:prstGeom prst="rect">
            <a:avLst/>
          </a:prstGeom>
        </p:spPr>
      </p:pic>
    </p:spTree>
    <p:extLst>
      <p:ext uri="{BB962C8B-B14F-4D97-AF65-F5344CB8AC3E}">
        <p14:creationId xmlns:p14="http://schemas.microsoft.com/office/powerpoint/2010/main" val="390662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 Office of Information Technology’s</a:t>
            </a:r>
            <a:br>
              <a:rPr lang="en-US" b="1" dirty="0" smtClean="0"/>
            </a:br>
            <a:r>
              <a:rPr lang="en-US" b="1" dirty="0" smtClean="0"/>
              <a:t>Compelling Business Need</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0391" y="2052740"/>
            <a:ext cx="5852911" cy="4022725"/>
          </a:xfrm>
        </p:spPr>
      </p:pic>
      <p:pic>
        <p:nvPicPr>
          <p:cNvPr id="5" name="Picture 4"/>
          <p:cNvPicPr>
            <a:picLocks noChangeAspect="1"/>
          </p:cNvPicPr>
          <p:nvPr/>
        </p:nvPicPr>
        <p:blipFill>
          <a:blip r:embed="rId4"/>
          <a:stretch>
            <a:fillRect/>
          </a:stretch>
        </p:blipFill>
        <p:spPr>
          <a:xfrm>
            <a:off x="373626" y="1877961"/>
            <a:ext cx="4518722" cy="4372282"/>
          </a:xfrm>
          <a:prstGeom prst="rect">
            <a:avLst/>
          </a:prstGeom>
        </p:spPr>
      </p:pic>
      <p:sp>
        <p:nvSpPr>
          <p:cNvPr id="6" name="Right Arrow 5"/>
          <p:cNvSpPr/>
          <p:nvPr/>
        </p:nvSpPr>
        <p:spPr>
          <a:xfrm>
            <a:off x="4508544" y="3539613"/>
            <a:ext cx="1965652" cy="1548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066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Has a compelling business need </a:t>
            </a:r>
            <a:r>
              <a:rPr lang="en-US" b="1" dirty="0" smtClean="0"/>
              <a:t/>
            </a:r>
            <a:br>
              <a:rPr lang="en-US" b="1" dirty="0" smtClean="0"/>
            </a:br>
            <a:r>
              <a:rPr lang="en-US" b="1" dirty="0" smtClean="0"/>
              <a:t>been </a:t>
            </a:r>
            <a:r>
              <a:rPr lang="en-US" b="1" dirty="0"/>
              <a:t>identified</a:t>
            </a:r>
            <a:r>
              <a:rPr lang="en-US" b="1" dirty="0" smtClean="0"/>
              <a:t>?</a:t>
            </a:r>
            <a:endParaRPr lang="en-US" b="1" dirty="0"/>
          </a:p>
        </p:txBody>
      </p:sp>
      <p:pic>
        <p:nvPicPr>
          <p:cNvPr id="10242" name="Picture 2" descr="https://media.licdn.com/mpr/mpr/p/7/005/07c/124/38b23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086" y="1892558"/>
            <a:ext cx="3347425" cy="2242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44" name="Picture 4" descr="http://hrvetting.com/wp-content/uploads/2012/02/Do-Performance-Improvement-Plans-Wo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47" y="3663214"/>
            <a:ext cx="3321840" cy="2411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48" name="Picture 8" descr="http://thejourneyofjessicad.files.wordpress.com/2011/09/thin.jpg?w=7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4310" y="3663214"/>
            <a:ext cx="3200577" cy="2394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1900" y="3013650"/>
            <a:ext cx="3755387" cy="400110"/>
          </a:xfrm>
          <a:prstGeom prst="rect">
            <a:avLst/>
          </a:prstGeom>
          <a:noFill/>
        </p:spPr>
        <p:txBody>
          <a:bodyPr wrap="none" rtlCol="0">
            <a:spAutoFit/>
          </a:bodyPr>
          <a:lstStyle/>
          <a:p>
            <a:pPr algn="ctr"/>
            <a:r>
              <a:rPr lang="en-US" sz="2000" dirty="0" smtClean="0"/>
              <a:t>Improve Satisfaction/Performance</a:t>
            </a:r>
            <a:endParaRPr lang="en-US" sz="2000" dirty="0"/>
          </a:p>
        </p:txBody>
      </p:sp>
      <p:sp>
        <p:nvSpPr>
          <p:cNvPr id="9" name="TextBox 8"/>
          <p:cNvSpPr txBox="1"/>
          <p:nvPr/>
        </p:nvSpPr>
        <p:spPr>
          <a:xfrm>
            <a:off x="8084310" y="2859762"/>
            <a:ext cx="3427798" cy="707886"/>
          </a:xfrm>
          <a:prstGeom prst="rect">
            <a:avLst/>
          </a:prstGeom>
          <a:noFill/>
        </p:spPr>
        <p:txBody>
          <a:bodyPr wrap="none" rtlCol="0">
            <a:spAutoFit/>
          </a:bodyPr>
          <a:lstStyle/>
          <a:p>
            <a:pPr algn="ctr"/>
            <a:r>
              <a:rPr lang="en-US" sz="2000" dirty="0" smtClean="0"/>
              <a:t>Get IT (or IR) Out of the Middle</a:t>
            </a:r>
          </a:p>
          <a:p>
            <a:pPr algn="ctr"/>
            <a:r>
              <a:rPr lang="en-US" sz="2000" dirty="0" smtClean="0"/>
              <a:t>of Every Reporting Request</a:t>
            </a:r>
            <a:endParaRPr lang="en-US" sz="2000" dirty="0"/>
          </a:p>
        </p:txBody>
      </p:sp>
      <p:sp>
        <p:nvSpPr>
          <p:cNvPr id="10" name="TextBox 9"/>
          <p:cNvSpPr txBox="1"/>
          <p:nvPr/>
        </p:nvSpPr>
        <p:spPr>
          <a:xfrm>
            <a:off x="4324013" y="4289940"/>
            <a:ext cx="3253583" cy="707886"/>
          </a:xfrm>
          <a:prstGeom prst="rect">
            <a:avLst/>
          </a:prstGeom>
          <a:noFill/>
        </p:spPr>
        <p:txBody>
          <a:bodyPr wrap="none" rtlCol="0">
            <a:spAutoFit/>
          </a:bodyPr>
          <a:lstStyle/>
          <a:p>
            <a:pPr algn="ctr"/>
            <a:r>
              <a:rPr lang="en-US" sz="2000" dirty="0" smtClean="0"/>
              <a:t>Gain Competitive Advantage/</a:t>
            </a:r>
          </a:p>
          <a:p>
            <a:pPr algn="ctr"/>
            <a:r>
              <a:rPr lang="en-US" sz="2000" dirty="0" smtClean="0"/>
              <a:t>Benchmark Against Peers</a:t>
            </a:r>
            <a:endParaRPr lang="en-US" sz="2000" dirty="0"/>
          </a:p>
        </p:txBody>
      </p:sp>
    </p:spTree>
    <p:extLst>
      <p:ext uri="{BB962C8B-B14F-4D97-AF65-F5344CB8AC3E}">
        <p14:creationId xmlns:p14="http://schemas.microsoft.com/office/powerpoint/2010/main" val="4198265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Who is the champion </a:t>
            </a:r>
            <a:r>
              <a:rPr lang="en-US" sz="4400" b="1" dirty="0" smtClean="0"/>
              <a:t>to </a:t>
            </a:r>
            <a:r>
              <a:rPr lang="en-US" sz="4400" b="1" dirty="0"/>
              <a:t>push </a:t>
            </a:r>
            <a:r>
              <a:rPr lang="en-US" sz="4400" b="1" dirty="0" smtClean="0"/>
              <a:t>for the right tools </a:t>
            </a:r>
            <a:r>
              <a:rPr lang="en-US" sz="4400" b="1" dirty="0"/>
              <a:t>and make the tough decisions</a:t>
            </a:r>
            <a:r>
              <a:rPr lang="en-US" sz="4400" b="1" dirty="0" smtClean="0"/>
              <a:t>?</a:t>
            </a:r>
            <a:endParaRPr lang="en-US" sz="4400" b="1" dirty="0"/>
          </a:p>
        </p:txBody>
      </p:sp>
      <p:pic>
        <p:nvPicPr>
          <p:cNvPr id="1026" name="Picture 2" descr="President Neil Kerwi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618"/>
          <a:stretch/>
        </p:blipFill>
        <p:spPr bwMode="auto">
          <a:xfrm>
            <a:off x="1226487" y="2383444"/>
            <a:ext cx="4226497" cy="2695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36699" y="5336707"/>
            <a:ext cx="3591304" cy="707886"/>
          </a:xfrm>
          <a:prstGeom prst="rect">
            <a:avLst/>
          </a:prstGeom>
          <a:noFill/>
        </p:spPr>
        <p:txBody>
          <a:bodyPr wrap="none" rtlCol="0">
            <a:spAutoFit/>
          </a:bodyPr>
          <a:lstStyle/>
          <a:p>
            <a:pPr algn="ctr"/>
            <a:r>
              <a:rPr lang="en-US" sz="2000" dirty="0" smtClean="0"/>
              <a:t>Top Down:  President </a:t>
            </a:r>
            <a:r>
              <a:rPr lang="en-US" sz="2000" dirty="0" err="1" smtClean="0"/>
              <a:t>Kerwin</a:t>
            </a:r>
            <a:r>
              <a:rPr lang="en-US" sz="2000" dirty="0" smtClean="0"/>
              <a:t> for </a:t>
            </a:r>
          </a:p>
          <a:p>
            <a:pPr algn="ctr"/>
            <a:r>
              <a:rPr lang="en-US" sz="2000" dirty="0" smtClean="0"/>
              <a:t>Business Intelligence Program</a:t>
            </a:r>
            <a:endParaRPr lang="en-US" sz="2000" dirty="0"/>
          </a:p>
        </p:txBody>
      </p:sp>
      <p:sp>
        <p:nvSpPr>
          <p:cNvPr id="7" name="TextBox 6"/>
          <p:cNvSpPr txBox="1"/>
          <p:nvPr/>
        </p:nvSpPr>
        <p:spPr>
          <a:xfrm>
            <a:off x="6903267" y="5336707"/>
            <a:ext cx="4677179" cy="707886"/>
          </a:xfrm>
          <a:prstGeom prst="rect">
            <a:avLst/>
          </a:prstGeom>
          <a:noFill/>
        </p:spPr>
        <p:txBody>
          <a:bodyPr wrap="none" rtlCol="0">
            <a:spAutoFit/>
          </a:bodyPr>
          <a:lstStyle/>
          <a:p>
            <a:pPr algn="ctr"/>
            <a:r>
              <a:rPr lang="en-US" sz="2000" dirty="0" smtClean="0"/>
              <a:t>Bottom Up:  OIT Senior Leaders for Service </a:t>
            </a:r>
          </a:p>
          <a:p>
            <a:pPr algn="ctr"/>
            <a:r>
              <a:rPr lang="en-US" sz="2000" dirty="0" smtClean="0"/>
              <a:t>Management Dashboards Only</a:t>
            </a:r>
            <a:endParaRPr lang="en-US" sz="20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404" t="13130" r="10732" b="12327"/>
          <a:stretch/>
        </p:blipFill>
        <p:spPr>
          <a:xfrm>
            <a:off x="7403864" y="2383445"/>
            <a:ext cx="3864217" cy="2695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3475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3763</TotalTime>
  <Words>1231</Words>
  <Application>Microsoft Office PowerPoint</Application>
  <PresentationFormat>Widescreen</PresentationFormat>
  <Paragraphs>194</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lpstr>
      <vt:lpstr>Breaking Down Silos to Foster a Culture  of Data-Driven Decision Making</vt:lpstr>
      <vt:lpstr>The Plan for Our Session</vt:lpstr>
      <vt:lpstr>Audience Poll</vt:lpstr>
      <vt:lpstr>A Quick Independent Survey</vt:lpstr>
      <vt:lpstr>How Do You Compare?</vt:lpstr>
      <vt:lpstr>Expanding Use of Help Desk  Ticketing System Across Campus</vt:lpstr>
      <vt:lpstr>AU Office of Information Technology’s Compelling Business Need</vt:lpstr>
      <vt:lpstr>Has a compelling business need  been identified?</vt:lpstr>
      <vt:lpstr>Who is the champion to push for the right tools and make the tough decisions?</vt:lpstr>
      <vt:lpstr>Is there a sound relationship established between IT, IR, and the business units?</vt:lpstr>
      <vt:lpstr>Are there individuals within the business units with required key competencies?</vt:lpstr>
      <vt:lpstr>PowerPoint Presentation</vt:lpstr>
      <vt:lpstr>PowerPoint Presentation</vt:lpstr>
      <vt:lpstr>PowerPoint Presentation</vt:lpstr>
      <vt:lpstr>PowerPoint Presentation</vt:lpstr>
      <vt:lpstr>Diagram Six  The Lazy Analyst</vt:lpstr>
      <vt:lpstr>Degrees</vt:lpstr>
      <vt:lpstr>PowerPoint Presentation</vt:lpstr>
      <vt:lpstr>Group Exercise</vt:lpstr>
      <vt:lpstr>PowerPoint Presentation</vt:lpstr>
      <vt:lpstr>Quick Trade Opportunity</vt:lpstr>
      <vt:lpstr>PowerPoint Presentation</vt:lpstr>
      <vt:lpstr>Group Exercise Instructions</vt:lpstr>
      <vt:lpstr>Group Exercise Instructions</vt:lpstr>
    </vt:vector>
  </TitlesOfParts>
  <Company>American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Down Silos to Foster a Culture of Data-Driven Decision Making</dc:title>
  <dc:subject>EDUCAUSE Connect San Antonio 2015</dc:subject>
  <dc:creator>Terry Fernandez;Scott Krajewski;Michael Dillon</dc:creator>
  <cp:lastModifiedBy>Terry Fernandez</cp:lastModifiedBy>
  <cp:revision>113</cp:revision>
  <cp:lastPrinted>2015-04-17T14:12:36Z</cp:lastPrinted>
  <dcterms:created xsi:type="dcterms:W3CDTF">2015-02-19T15:18:51Z</dcterms:created>
  <dcterms:modified xsi:type="dcterms:W3CDTF">2015-04-23T10:46:11Z</dcterms:modified>
</cp:coreProperties>
</file>