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media/audio1.bin" ContentType="audio/unknown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803" r:id="rId2"/>
    <p:sldMasterId id="2147483816" r:id="rId3"/>
    <p:sldMasterId id="2147483877" r:id="rId4"/>
    <p:sldMasterId id="2147483962" r:id="rId5"/>
    <p:sldMasterId id="2147483986" r:id="rId6"/>
    <p:sldMasterId id="2147484089" r:id="rId7"/>
    <p:sldMasterId id="2147484137" r:id="rId8"/>
    <p:sldMasterId id="2147484162" r:id="rId9"/>
    <p:sldMasterId id="2147484174" r:id="rId10"/>
    <p:sldMasterId id="2147484198" r:id="rId11"/>
  </p:sldMasterIdLst>
  <p:notesMasterIdLst>
    <p:notesMasterId r:id="rId36"/>
  </p:notesMasterIdLst>
  <p:handoutMasterIdLst>
    <p:handoutMasterId r:id="rId37"/>
  </p:handoutMasterIdLst>
  <p:sldIdLst>
    <p:sldId id="279" r:id="rId12"/>
    <p:sldId id="280" r:id="rId13"/>
    <p:sldId id="281" r:id="rId14"/>
    <p:sldId id="282" r:id="rId15"/>
    <p:sldId id="321" r:id="rId16"/>
    <p:sldId id="322" r:id="rId17"/>
    <p:sldId id="311" r:id="rId18"/>
    <p:sldId id="316" r:id="rId19"/>
    <p:sldId id="288" r:id="rId20"/>
    <p:sldId id="287" r:id="rId21"/>
    <p:sldId id="293" r:id="rId22"/>
    <p:sldId id="292" r:id="rId23"/>
    <p:sldId id="314" r:id="rId24"/>
    <p:sldId id="283" r:id="rId25"/>
    <p:sldId id="296" r:id="rId26"/>
    <p:sldId id="297" r:id="rId27"/>
    <p:sldId id="285" r:id="rId28"/>
    <p:sldId id="301" r:id="rId29"/>
    <p:sldId id="302" r:id="rId30"/>
    <p:sldId id="303" r:id="rId31"/>
    <p:sldId id="304" r:id="rId32"/>
    <p:sldId id="305" r:id="rId33"/>
    <p:sldId id="310" r:id="rId34"/>
    <p:sldId id="320" r:id="rId3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queline Bichsel" initials="JB" lastIdx="17" clrIdx="0"/>
  <p:cmAuthor id="1" name="Tyson Anderso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F"/>
    <a:srgbClr val="62BD27"/>
    <a:srgbClr val="01FB05"/>
    <a:srgbClr val="00BD01"/>
    <a:srgbClr val="155594"/>
    <a:srgbClr val="295F48"/>
    <a:srgbClr val="FFD861"/>
    <a:srgbClr val="38434D"/>
    <a:srgbClr val="57539A"/>
    <a:srgbClr val="575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3" autoAdjust="0"/>
  </p:normalViewPr>
  <p:slideViewPr>
    <p:cSldViewPr snapToGrid="0" snapToObjects="1">
      <p:cViewPr>
        <p:scale>
          <a:sx n="80" d="100"/>
          <a:sy n="80" d="100"/>
        </p:scale>
        <p:origin x="-1296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53" d="100"/>
          <a:sy n="53" d="100"/>
        </p:scale>
        <p:origin x="-184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slide" Target="slides/slide16.xml"/><Relationship Id="rId28" Type="http://schemas.openxmlformats.org/officeDocument/2006/relationships/slide" Target="slides/slide17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9.xml"/><Relationship Id="rId31" Type="http://schemas.openxmlformats.org/officeDocument/2006/relationships/slide" Target="slides/slide20.xml"/><Relationship Id="rId32" Type="http://schemas.openxmlformats.org/officeDocument/2006/relationships/slide" Target="slides/slide2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22.xml"/><Relationship Id="rId34" Type="http://schemas.openxmlformats.org/officeDocument/2006/relationships/slide" Target="slides/slide23.xml"/><Relationship Id="rId35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commentAuthors" Target="commentAuthors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priority for at least some areas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AA</c:v>
                </c:pt>
                <c:pt idx="1">
                  <c:v>BA</c:v>
                </c:pt>
                <c:pt idx="2">
                  <c:v>BA LA</c:v>
                </c:pt>
                <c:pt idx="3">
                  <c:v>MA</c:v>
                </c:pt>
                <c:pt idx="4">
                  <c:v>DR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0.73</c:v>
                </c:pt>
                <c:pt idx="1">
                  <c:v>0.81</c:v>
                </c:pt>
                <c:pt idx="2">
                  <c:v>0.52</c:v>
                </c:pt>
                <c:pt idx="3">
                  <c:v>0.71</c:v>
                </c:pt>
                <c:pt idx="4">
                  <c:v>0.61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 interest of the institution but not a priority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AA</c:v>
                </c:pt>
                <c:pt idx="1">
                  <c:v>BA</c:v>
                </c:pt>
                <c:pt idx="2">
                  <c:v>BA LA</c:v>
                </c:pt>
                <c:pt idx="3">
                  <c:v>MA</c:v>
                </c:pt>
                <c:pt idx="4">
                  <c:v>DR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0.17</c:v>
                </c:pt>
                <c:pt idx="1">
                  <c:v>0.12</c:v>
                </c:pt>
                <c:pt idx="2">
                  <c:v>0.36</c:v>
                </c:pt>
                <c:pt idx="3">
                  <c:v>0.25</c:v>
                </c:pt>
                <c:pt idx="4">
                  <c:v>0.37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013192"/>
        <c:axId val="620016200"/>
      </c:barChart>
      <c:catAx>
        <c:axId val="620013192"/>
        <c:scaling>
          <c:orientation val="minMax"/>
        </c:scaling>
        <c:delete val="0"/>
        <c:axPos val="b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20016200"/>
        <c:crosses val="autoZero"/>
        <c:auto val="1"/>
        <c:lblAlgn val="ctr"/>
        <c:lblOffset val="100"/>
        <c:noMultiLvlLbl val="0"/>
      </c:catAx>
      <c:valAx>
        <c:axId val="620016200"/>
        <c:scaling>
          <c:orientation val="minMax"/>
          <c:max val="1.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200131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institutional priority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0.333</c:v>
                </c:pt>
                <c:pt idx="1">
                  <c:v>0.208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Major priority for some areas, but not the entire institution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0.4</c:v>
                </c:pt>
                <c:pt idx="1">
                  <c:v>0.448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An interest of the institution but not a priority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Sheet1!$D$2:$D$3</c:f>
              <c:numCache>
                <c:formatCode>0.00%</c:formatCode>
                <c:ptCount val="2"/>
                <c:pt idx="0">
                  <c:v>0.2</c:v>
                </c:pt>
                <c:pt idx="1">
                  <c:v>0.288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0061432"/>
        <c:axId val="472329544"/>
      </c:barChart>
      <c:catAx>
        <c:axId val="480061432"/>
        <c:scaling>
          <c:orientation val="minMax"/>
        </c:scaling>
        <c:delete val="0"/>
        <c:axPos val="b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72329544"/>
        <c:crosses val="autoZero"/>
        <c:auto val="1"/>
        <c:lblAlgn val="ctr"/>
        <c:lblOffset val="100"/>
        <c:noMultiLvlLbl val="0"/>
      </c:catAx>
      <c:valAx>
        <c:axId val="472329544"/>
        <c:scaling>
          <c:orientation val="minMax"/>
          <c:max val="1.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800614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EDE324-3995-4E8C-A761-D794AEFE3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53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28533F-4459-47CC-8322-2E6E8D31E444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1E0D21-CFC7-4235-96D4-13786D877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94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ＭＳ Ｐゴシック" pitchFamily="48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r>
              <a:rPr lang="en-US" baseline="0" dirty="0" smtClean="0"/>
              <a:t> than 50% of institutions are using data to make predictions or to be proactive.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2.jpeg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yber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9" descr="EDUCAUSELogo.pn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417888" y="954088"/>
            <a:ext cx="22971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3"/>
          <p:cNvPicPr>
            <a:picLocks noChangeAspect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417888" y="1682750"/>
            <a:ext cx="229711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3AD9C-8D88-497D-B3E7-10814A9FE7C5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47202-DA67-43EA-B57D-C884FC00B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9018F-86CC-41A0-9DA6-D38AF64117FA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CB5CF-EFC3-4343-9721-EB6641372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7529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5814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21973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8453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5261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8732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0286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8028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9674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6155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52DB9-6254-4EE2-A130-E4F79474582C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0E199-D085-4F25-8A56-CBCB95EA0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0246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49817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2638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21337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1028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yber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9" descr="EDUCAUSELogo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417888" y="954088"/>
            <a:ext cx="22971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3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417888" y="1682750"/>
            <a:ext cx="229711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9056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5921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97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53633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311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1668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C42F6-089C-4156-A441-E1F23C1AA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360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1030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11367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5863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07153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4210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CF07F-7BC3-421B-B39B-C7B0D4F1A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3D545-1B24-4D36-83F8-21A63C00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C07FC-B848-4CD0-AE7F-094CDBFA3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A7CF0-0F6F-4CCD-8C4D-956121099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DC95-F8FD-44A3-87E9-BD53DB50E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EB604-83B1-4B74-A89A-834BFCE6F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ADAEE-53E5-457F-9DF6-9AD8A943A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14852-3DAD-42C1-9245-6D4F3E9C9BE9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7A2D3-B3CA-4457-A972-2230B7408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CC982-19C0-4171-845F-A3F207AC5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4004-F93C-48E6-A29B-281A8E7A1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7F29-F0BD-4A1C-AAC7-050B7FF74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D5ACF-3292-4973-B469-C451B0FD8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491FC-3DE8-4C0A-AF4F-C04355D853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15573-0820-4451-9021-FE6C256191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4FFDC-CF7D-4E9F-8348-93B19B2BB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8D2EF-5E18-44B6-9356-939032A3AA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3262A-FFC5-4123-84CC-5B42E0C8B3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BBA8D-68EF-4FB7-A7A7-3717DAD9C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697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9F3A8-5B07-4FB0-A228-6DC0DC5501A9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462BF-7B7D-4181-93D9-30AC9FDE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01076-CB45-411C-BCD7-57DED16B5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A41DC-B43A-49BB-BC95-69E34E47D3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2B47C-3F8E-44FB-9FDC-21A0690D7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484DA-B139-45EB-9FB9-39B79F1F30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BFEB8-C617-4A8B-9F80-96DF337765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6A528-BDA6-4EB3-A56E-7DDAE4475D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043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89247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514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48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BDB99-694F-46F9-BFAD-18250040D40E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0111-BA5D-4414-96B6-5775B2564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680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169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942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962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083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76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619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043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89247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514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D529D-E4A8-4CA6-A574-A23273DE2465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3845E-57E5-49BA-AA7A-A6651A7CC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48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680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169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942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962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083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76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619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043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89247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84349-FE40-4437-B8B1-E45A6C7D79FD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9DD6C-2C1A-4D2D-ADF0-761958B33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514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48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680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169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942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962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083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76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619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964" indent="0" algn="ctr">
              <a:buNone/>
              <a:defRPr/>
            </a:lvl2pPr>
            <a:lvl3pPr marL="913930" indent="0" algn="ctr">
              <a:buNone/>
              <a:defRPr/>
            </a:lvl3pPr>
            <a:lvl4pPr marL="1370900" indent="0" algn="ctr">
              <a:buNone/>
              <a:defRPr/>
            </a:lvl4pPr>
            <a:lvl5pPr marL="1827865" indent="0" algn="ctr">
              <a:buNone/>
              <a:defRPr/>
            </a:lvl5pPr>
            <a:lvl6pPr marL="2284830" indent="0" algn="ctr">
              <a:buNone/>
              <a:defRPr/>
            </a:lvl6pPr>
            <a:lvl7pPr marL="2741799" indent="0" algn="ctr">
              <a:buNone/>
              <a:defRPr/>
            </a:lvl7pPr>
            <a:lvl8pPr marL="3198760" indent="0" algn="ctr">
              <a:buNone/>
              <a:defRPr/>
            </a:lvl8pPr>
            <a:lvl9pPr marL="365573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8D2CE2C4-335C-4222-8358-2E9FEE7A2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0043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CFCA2-2F8C-45FC-B94D-D37CDE34940F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0E74F-27A7-4915-A150-118C08319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EB06A105-AF3A-48CD-86CD-70A361C32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7864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964" indent="0">
              <a:buNone/>
              <a:defRPr sz="1800"/>
            </a:lvl2pPr>
            <a:lvl3pPr marL="913930" indent="0">
              <a:buNone/>
              <a:defRPr sz="1600"/>
            </a:lvl3pPr>
            <a:lvl4pPr marL="1370900" indent="0">
              <a:buNone/>
              <a:defRPr sz="1400"/>
            </a:lvl4pPr>
            <a:lvl5pPr marL="1827865" indent="0">
              <a:buNone/>
              <a:defRPr sz="1400"/>
            </a:lvl5pPr>
            <a:lvl6pPr marL="2284830" indent="0">
              <a:buNone/>
              <a:defRPr sz="1400"/>
            </a:lvl6pPr>
            <a:lvl7pPr marL="2741799" indent="0">
              <a:buNone/>
              <a:defRPr sz="1400"/>
            </a:lvl7pPr>
            <a:lvl8pPr marL="3198760" indent="0">
              <a:buNone/>
              <a:defRPr sz="1400"/>
            </a:lvl8pPr>
            <a:lvl9pPr marL="365573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B697AF4-FF06-49B4-8A8B-8D5D7D7F6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455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1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1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D9986FA7-3694-4EEA-BEBB-4F5B890DB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648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64" indent="0">
              <a:buNone/>
              <a:defRPr sz="2000" b="1"/>
            </a:lvl2pPr>
            <a:lvl3pPr marL="913930" indent="0">
              <a:buNone/>
              <a:defRPr sz="1800" b="1"/>
            </a:lvl3pPr>
            <a:lvl4pPr marL="1370900" indent="0">
              <a:buNone/>
              <a:defRPr sz="1600" b="1"/>
            </a:lvl4pPr>
            <a:lvl5pPr marL="1827865" indent="0">
              <a:buNone/>
              <a:defRPr sz="1600" b="1"/>
            </a:lvl5pPr>
            <a:lvl6pPr marL="2284830" indent="0">
              <a:buNone/>
              <a:defRPr sz="1600" b="1"/>
            </a:lvl6pPr>
            <a:lvl7pPr marL="2741799" indent="0">
              <a:buNone/>
              <a:defRPr sz="1600" b="1"/>
            </a:lvl7pPr>
            <a:lvl8pPr marL="3198760" indent="0">
              <a:buNone/>
              <a:defRPr sz="1600" b="1"/>
            </a:lvl8pPr>
            <a:lvl9pPr marL="365573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64" indent="0">
              <a:buNone/>
              <a:defRPr sz="2000" b="1"/>
            </a:lvl2pPr>
            <a:lvl3pPr marL="913930" indent="0">
              <a:buNone/>
              <a:defRPr sz="1800" b="1"/>
            </a:lvl3pPr>
            <a:lvl4pPr marL="1370900" indent="0">
              <a:buNone/>
              <a:defRPr sz="1600" b="1"/>
            </a:lvl4pPr>
            <a:lvl5pPr marL="1827865" indent="0">
              <a:buNone/>
              <a:defRPr sz="1600" b="1"/>
            </a:lvl5pPr>
            <a:lvl6pPr marL="2284830" indent="0">
              <a:buNone/>
              <a:defRPr sz="1600" b="1"/>
            </a:lvl6pPr>
            <a:lvl7pPr marL="2741799" indent="0">
              <a:buNone/>
              <a:defRPr sz="1600" b="1"/>
            </a:lvl7pPr>
            <a:lvl8pPr marL="3198760" indent="0">
              <a:buNone/>
              <a:defRPr sz="1600" b="1"/>
            </a:lvl8pPr>
            <a:lvl9pPr marL="365573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6946F67-DBA9-4F8D-BB71-C322EA086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6491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8B828F7-F9C0-4AAB-B649-0347C927D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6900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37719E6C-7D12-4396-BA23-56A507D8C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9855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64" indent="0">
              <a:buNone/>
              <a:defRPr sz="1200"/>
            </a:lvl2pPr>
            <a:lvl3pPr marL="913930" indent="0">
              <a:buNone/>
              <a:defRPr sz="1000"/>
            </a:lvl3pPr>
            <a:lvl4pPr marL="1370900" indent="0">
              <a:buNone/>
              <a:defRPr sz="900"/>
            </a:lvl4pPr>
            <a:lvl5pPr marL="1827865" indent="0">
              <a:buNone/>
              <a:defRPr sz="900"/>
            </a:lvl5pPr>
            <a:lvl6pPr marL="2284830" indent="0">
              <a:buNone/>
              <a:defRPr sz="900"/>
            </a:lvl6pPr>
            <a:lvl7pPr marL="2741799" indent="0">
              <a:buNone/>
              <a:defRPr sz="900"/>
            </a:lvl7pPr>
            <a:lvl8pPr marL="3198760" indent="0">
              <a:buNone/>
              <a:defRPr sz="900"/>
            </a:lvl8pPr>
            <a:lvl9pPr marL="365573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BBA563E-F5BB-4CCC-B5DD-DE0791797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9835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64" indent="0">
              <a:buNone/>
              <a:defRPr sz="2800"/>
            </a:lvl2pPr>
            <a:lvl3pPr marL="913930" indent="0">
              <a:buNone/>
              <a:defRPr sz="2400"/>
            </a:lvl3pPr>
            <a:lvl4pPr marL="1370900" indent="0">
              <a:buNone/>
              <a:defRPr sz="2000"/>
            </a:lvl4pPr>
            <a:lvl5pPr marL="1827865" indent="0">
              <a:buNone/>
              <a:defRPr sz="2000"/>
            </a:lvl5pPr>
            <a:lvl6pPr marL="2284830" indent="0">
              <a:buNone/>
              <a:defRPr sz="2000"/>
            </a:lvl6pPr>
            <a:lvl7pPr marL="2741799" indent="0">
              <a:buNone/>
              <a:defRPr sz="2000"/>
            </a:lvl7pPr>
            <a:lvl8pPr marL="3198760" indent="0">
              <a:buNone/>
              <a:defRPr sz="2000"/>
            </a:lvl8pPr>
            <a:lvl9pPr marL="365573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64" indent="0">
              <a:buNone/>
              <a:defRPr sz="1200"/>
            </a:lvl2pPr>
            <a:lvl3pPr marL="913930" indent="0">
              <a:buNone/>
              <a:defRPr sz="1000"/>
            </a:lvl3pPr>
            <a:lvl4pPr marL="1370900" indent="0">
              <a:buNone/>
              <a:defRPr sz="900"/>
            </a:lvl4pPr>
            <a:lvl5pPr marL="1827865" indent="0">
              <a:buNone/>
              <a:defRPr sz="900"/>
            </a:lvl5pPr>
            <a:lvl6pPr marL="2284830" indent="0">
              <a:buNone/>
              <a:defRPr sz="900"/>
            </a:lvl6pPr>
            <a:lvl7pPr marL="2741799" indent="0">
              <a:buNone/>
              <a:defRPr sz="900"/>
            </a:lvl7pPr>
            <a:lvl8pPr marL="3198760" indent="0">
              <a:buNone/>
              <a:defRPr sz="900"/>
            </a:lvl8pPr>
            <a:lvl9pPr marL="365573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A68BA0C-D156-4412-A66D-123CCB917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57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6F71BBEF-F778-4757-A1D6-711FCEE73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31390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9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9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28DFAF2-C13E-4564-ACEB-FA5919F76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6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B9D9-DF85-4EA6-BE6C-5B5D3F4E7027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AAF04-B0F9-4904-A5A2-20F71FEAC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1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1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29D749C-ABB7-4332-953A-F40C65E1A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41399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53C26-944D-4A57-BB10-67FA6F98F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6131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797A1-F2CF-44F3-93DA-F45421613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8797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5BB7F-9DDD-4553-AB4A-E4FEFED30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0604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B470D-F92F-4C42-8691-BA2476599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0313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231F-913E-4257-97FE-7707F99CE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4700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64CD2-CFED-4070-84A6-C4D474F69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2716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D908A-DDC5-48C9-81F0-8C61A96C0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6965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F645-633D-43A0-B884-FF2DFCD2E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6974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162FE-58D0-4DDE-9121-4C71AC8E3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1248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4724A-131C-47B4-93F6-4751E0F9D73C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A341-1926-41FF-A6C7-818D35385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99764-E02A-4875-8129-45D7479C5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8873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B2088-236F-48C8-BC53-D3B812196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4594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386EF-DC5A-4B3C-ACCE-535378B4F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5610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32055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11015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37591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84585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7735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92048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53299"/>
      </p:ext>
    </p:extLst>
  </p:cSld>
  <p:clrMapOvr>
    <a:masterClrMapping/>
  </p:clrMapOvr>
  <p:transition xmlns:p14="http://schemas.microsoft.com/office/powerpoint/2010/main"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4.xml"/><Relationship Id="rId12" Type="http://schemas.openxmlformats.org/officeDocument/2006/relationships/theme" Target="../theme/theme10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104.xml"/><Relationship Id="rId2" Type="http://schemas.openxmlformats.org/officeDocument/2006/relationships/slideLayout" Target="../slideLayouts/slideLayout105.xml"/><Relationship Id="rId3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09.xml"/><Relationship Id="rId7" Type="http://schemas.openxmlformats.org/officeDocument/2006/relationships/slideLayout" Target="../slideLayouts/slideLayout110.xml"/><Relationship Id="rId8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3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5.xml"/><Relationship Id="rId12" Type="http://schemas.openxmlformats.org/officeDocument/2006/relationships/theme" Target="../theme/theme1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15.xml"/><Relationship Id="rId2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9.xml"/><Relationship Id="rId6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1.xml"/><Relationship Id="rId8" Type="http://schemas.openxmlformats.org/officeDocument/2006/relationships/slideLayout" Target="../slideLayouts/slideLayout122.xml"/><Relationship Id="rId9" Type="http://schemas.openxmlformats.org/officeDocument/2006/relationships/slideLayout" Target="../slideLayouts/slideLayout123.xml"/><Relationship Id="rId10" Type="http://schemas.openxmlformats.org/officeDocument/2006/relationships/slideLayout" Target="../slideLayouts/slideLayout124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8.xml"/><Relationship Id="rId12" Type="http://schemas.openxmlformats.org/officeDocument/2006/relationships/theme" Target="../theme/theme6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9.xml"/><Relationship Id="rId3" Type="http://schemas.openxmlformats.org/officeDocument/2006/relationships/slideLayout" Target="../slideLayouts/slideLayout60.xml"/><Relationship Id="rId4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5.xml"/><Relationship Id="rId9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69.xml"/><Relationship Id="rId2" Type="http://schemas.openxmlformats.org/officeDocument/2006/relationships/slideLayout" Target="../slideLayouts/slideLayout70.xml"/><Relationship Id="rId3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6.xml"/><Relationship Id="rId9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81.xml"/><Relationship Id="rId2" Type="http://schemas.openxmlformats.org/officeDocument/2006/relationships/slideLayout" Target="../slideLayouts/slideLayout82.xml"/><Relationship Id="rId3" Type="http://schemas.openxmlformats.org/officeDocument/2006/relationships/slideLayout" Target="../slideLayouts/slideLayout83.xml"/><Relationship Id="rId4" Type="http://schemas.openxmlformats.org/officeDocument/2006/relationships/slideLayout" Target="../slideLayouts/slideLayout84.xml"/><Relationship Id="rId5" Type="http://schemas.openxmlformats.org/officeDocument/2006/relationships/slideLayout" Target="../slideLayouts/slideLayout85.xml"/><Relationship Id="rId6" Type="http://schemas.openxmlformats.org/officeDocument/2006/relationships/slideLayout" Target="../slideLayouts/slideLayout86.xml"/><Relationship Id="rId7" Type="http://schemas.openxmlformats.org/officeDocument/2006/relationships/slideLayout" Target="../slideLayouts/slideLayout87.xml"/><Relationship Id="rId8" Type="http://schemas.openxmlformats.org/officeDocument/2006/relationships/slideLayout" Target="../slideLayouts/slideLayout88.xml"/><Relationship Id="rId9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0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93.xml"/><Relationship Id="rId2" Type="http://schemas.openxmlformats.org/officeDocument/2006/relationships/slideLayout" Target="../slideLayouts/slideLayout94.xml"/><Relationship Id="rId3" Type="http://schemas.openxmlformats.org/officeDocument/2006/relationships/slideLayout" Target="../slideLayouts/slideLayout95.xml"/><Relationship Id="rId4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7.xml"/><Relationship Id="rId6" Type="http://schemas.openxmlformats.org/officeDocument/2006/relationships/slideLayout" Target="../slideLayouts/slideLayout98.xml"/><Relationship Id="rId7" Type="http://schemas.openxmlformats.org/officeDocument/2006/relationships/slideLayout" Target="../slideLayouts/slideLayout99.xml"/><Relationship Id="rId8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>
              <a:defRPr/>
            </a:pPr>
            <a:fld id="{4752CC16-A8F6-4A9B-8BAF-D3CB38E9E5E5}" type="datetime1">
              <a:rPr lang="en-US"/>
              <a:pPr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>
              <a:defRPr/>
            </a:pPr>
            <a:fld id="{1692D2EA-770E-435F-8709-89F48158F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pic>
        <p:nvPicPr>
          <p:cNvPr id="1035" name="Picture 21" descr="cyber.jpg"/>
          <p:cNvPicPr>
            <a:picLocks noChangeAspect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2" r:id="rId2"/>
    <p:sldLayoutId id="214748380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ransition xmlns:p14="http://schemas.microsoft.com/office/powerpoint/2010/main" spd="med">
    <p:fade/>
  </p:transition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119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6" r:id="rId2"/>
    <p:sldLayoutId id="2147484177" r:id="rId3"/>
    <p:sldLayoutId id="2147484178" r:id="rId4"/>
    <p:sldLayoutId id="2147484179" r:id="rId5"/>
    <p:sldLayoutId id="2147484180" r:id="rId6"/>
    <p:sldLayoutId id="2147484181" r:id="rId7"/>
    <p:sldLayoutId id="2147484182" r:id="rId8"/>
    <p:sldLayoutId id="2147484183" r:id="rId9"/>
    <p:sldLayoutId id="2147484184" r:id="rId10"/>
    <p:sldLayoutId id="2147484185" r:id="rId11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40F72BC2-2CA0-46BB-A667-1E88F54A7A68}" type="datetimeFigureOut">
              <a:rPr lang="en-US" smtClean="0">
                <a:latin typeface="Calibri"/>
                <a:ea typeface="+mn-ea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6/19/12</a:t>
            </a:fld>
            <a:endParaRPr lang="en-US"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US"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3A2D8F58-87DD-4A15-9D7D-EC6813C6E3B4}" type="slidenum">
              <a:rPr lang="en-US" smtClean="0">
                <a:latin typeface="Calibri"/>
                <a:ea typeface="+mn-ea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Calibri"/>
              <a:ea typeface="+mn-e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pic>
        <p:nvPicPr>
          <p:cNvPr id="1035" name="Picture 21" descr="cyber.jpg"/>
          <p:cNvPicPr>
            <a:picLocks noChangeAspect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098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</p:sldLayoutIdLst>
  <p:transition xmlns:p14="http://schemas.microsoft.com/office/powerpoint/2010/main" spd="med">
    <p:fade/>
  </p:transition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1" fontAlgn="base" hangingPunct="1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1" fontAlgn="base" hangingPunct="1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>
              <a:defRPr/>
            </a:pPr>
            <a:fld id="{E58E6C3B-50E5-4DE9-9DFC-7B245B009A6E}" type="slidenum">
              <a:rPr lang="en-US">
                <a:ea typeface="ＭＳ Ｐゴシック" pitchFamily="34" charset="-128"/>
              </a:rPr>
              <a:pPr defTabSz="914400">
                <a:defRPr/>
              </a:pPr>
              <a:t>‹#›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6155" name="Picture 21" descr="cyber.jpg"/>
          <p:cNvPicPr>
            <a:picLocks noChangeAspect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>
              <a:defRPr/>
            </a:pPr>
            <a:fld id="{7C203B4A-FCC8-460E-8618-A9D64CB356EA}" type="slidenum">
              <a:rPr lang="en-US">
                <a:ea typeface="ＭＳ Ｐゴシック" pitchFamily="34" charset="-128"/>
              </a:rPr>
              <a:pPr defTabSz="914400">
                <a:defRPr/>
              </a:pPr>
              <a:t>‹#›</a:t>
            </a:fld>
            <a:endParaRPr lang="en-US" dirty="0">
              <a:ea typeface="ＭＳ Ｐゴシック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6155" name="Picture 21" descr="cyber.jpg"/>
          <p:cNvPicPr>
            <a:picLocks noChangeAspect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1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2" tIns="45697" rIns="91392" bIns="456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fld id="{49A31A98-5203-4E77-8D15-4F01B5916E82}" type="datetimeFigureOut">
              <a:rPr lang="en-US"/>
              <a:pPr defTabSz="914400">
                <a:defRPr/>
              </a:pPr>
              <a:t>6/19/12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60"/>
            <a:ext cx="2895600" cy="365125"/>
          </a:xfrm>
          <a:prstGeom prst="rect">
            <a:avLst/>
          </a:prstGeom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A6A6A6"/>
                </a:solidFill>
                <a:latin typeface="Arial"/>
                <a:ea typeface="ＭＳ Ｐゴシック"/>
                <a:cs typeface="Arial" charset="0"/>
              </a:defRPr>
            </a:lvl1pPr>
          </a:lstStyle>
          <a:p>
            <a:pPr defTabSz="914400">
              <a:defRPr/>
            </a:pPr>
            <a:fld id="{CCDA8290-ED65-4BA1-A965-8D5ABE5FD828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4941898" y="604679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9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9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9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9227" name="Picture 21" descr="cyber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821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</p:sldLayoutIdLst>
  <p:transition xmlns:p14="http://schemas.microsoft.com/office/powerpoint/2010/main" spd="med">
    <p:fade/>
  </p:transition>
  <p:txStyles>
    <p:titleStyle>
      <a:lvl1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6964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3930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0900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7865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068" indent="-230068" algn="l" defTabSz="456964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0915" indent="-222137" algn="l" defTabSz="456964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6810" indent="-230068" algn="l" defTabSz="456964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5586" indent="-172948" algn="l" defTabSz="456964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6433" indent="-172948" algn="l" defTabSz="456964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3400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0363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7332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4294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64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0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65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99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76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ea typeface="ＭＳ Ｐゴシック" pitchFamily="43" charset="-128"/>
                <a:cs typeface="Arial" charset="0"/>
              </a:defRPr>
            </a:lvl1pPr>
          </a:lstStyle>
          <a:p>
            <a:pPr defTabSz="914400">
              <a:defRPr/>
            </a:pPr>
            <a:fld id="{5EFB1665-0FEC-4723-BF50-4762261C7794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10251" name="Picture 21" descr="cyber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444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  <p:sldLayoutId id="2147484149" r:id="rId12"/>
  </p:sldLayoutIdLst>
  <p:transition xmlns:p14="http://schemas.microsoft.com/office/powerpoint/2010/main">
    <p:wipe dir="r"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6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65" r:id="rId3"/>
    <p:sldLayoutId id="2147484166" r:id="rId4"/>
    <p:sldLayoutId id="2147484167" r:id="rId5"/>
    <p:sldLayoutId id="2147484168" r:id="rId6"/>
    <p:sldLayoutId id="2147484169" r:id="rId7"/>
    <p:sldLayoutId id="2147484170" r:id="rId8"/>
    <p:sldLayoutId id="2147484171" r:id="rId9"/>
    <p:sldLayoutId id="2147484172" r:id="rId10"/>
    <p:sldLayoutId id="2147484173" r:id="rId11"/>
  </p:sldLayoutIdLst>
  <p:transition xmlns:p14="http://schemas.microsoft.com/office/powerpoint/2010/main"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ctrTitle"/>
          </p:nvPr>
        </p:nvSpPr>
        <p:spPr>
          <a:xfrm>
            <a:off x="762000" y="2221257"/>
            <a:ext cx="7772400" cy="1470025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Analytics in Higher EDUCATION: </a:t>
            </a:r>
            <a:br>
              <a:rPr lang="en-US" sz="4000" dirty="0" smtClean="0"/>
            </a:br>
            <a:r>
              <a:rPr lang="en-US" sz="4000" dirty="0" smtClean="0"/>
              <a:t>Progress and Promise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371600" y="52478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 algn="ctr" defTabSz="457200" eaLnBrk="0" hangingPunct="0">
              <a:spcBef>
                <a:spcPct val="20000"/>
              </a:spcBef>
              <a:buClr>
                <a:srgbClr val="FFD861"/>
              </a:buClr>
              <a:buSzPct val="80000"/>
              <a:buFont typeface="Wingdings" pitchFamily="2" charset="2"/>
              <a:buNone/>
            </a:pPr>
            <a:r>
              <a:rPr lang="en-US" dirty="0" smtClean="0">
                <a:solidFill>
                  <a:srgbClr val="4C4C4F"/>
                </a:solidFill>
              </a:rPr>
              <a:t>June 2012</a:t>
            </a:r>
            <a:endParaRPr lang="en-US" dirty="0">
              <a:solidFill>
                <a:srgbClr val="4C4C4F"/>
              </a:solidFill>
            </a:endParaRPr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914400" y="3691282"/>
            <a:ext cx="7772400" cy="1470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 cap="all">
                <a:solidFill>
                  <a:srgbClr val="000000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9pPr>
          </a:lstStyle>
          <a:p>
            <a:r>
              <a:rPr lang="en-US" sz="2800" b="0" cap="none" dirty="0" smtClean="0"/>
              <a:t>Jacqueline Bichsel, PhD, and Susan Grajek, PhD</a:t>
            </a:r>
          </a:p>
          <a:p>
            <a:r>
              <a:rPr lang="en-US" sz="2800" b="0" cap="none" dirty="0" smtClean="0"/>
              <a:t>EDUCAUSE Center for Applied Research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931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analytics </a:t>
            </a:r>
            <a:r>
              <a:rPr lang="en-US" dirty="0"/>
              <a:t>services and </a:t>
            </a:r>
            <a:r>
              <a:rPr lang="en-US" dirty="0" smtClean="0"/>
              <a:t>activities: </a:t>
            </a:r>
            <a:br>
              <a:rPr lang="en-US" dirty="0" smtClean="0"/>
            </a:br>
            <a:r>
              <a:rPr lang="en-US" dirty="0" smtClean="0"/>
              <a:t>IR and IT Most often Share </a:t>
            </a:r>
            <a:r>
              <a:rPr lang="en-US" dirty="0" err="1" smtClean="0"/>
              <a:t>Responsibilty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" y="355601"/>
            <a:ext cx="9105136" cy="4165600"/>
          </a:xfrm>
        </p:spPr>
      </p:pic>
      <p:sp>
        <p:nvSpPr>
          <p:cNvPr id="4" name="TextBox 3"/>
          <p:cNvSpPr txBox="1"/>
          <p:nvPr/>
        </p:nvSpPr>
        <p:spPr>
          <a:xfrm>
            <a:off x="3805679" y="6596301"/>
            <a:ext cx="53383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How are analytics services and activities delivered at your institution?, N = 180, EDU ONLY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7840188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DATA USED FOR ANALYTICS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TYSON CHART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4300"/>
            <a:ext cx="9144000" cy="4373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13319" y="6611778"/>
            <a:ext cx="55306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To what extent are the following types of data used in analytics activities? N = 180, EDU ONLY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9401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MOST ACTIVITY IN STUDENT and FINANCE AREAS, LEAST IN FACULTY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TYSON CHART 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4599"/>
            <a:ext cx="9080500" cy="44948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59806" y="6641783"/>
            <a:ext cx="54841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Provide your best estimate of how data are being used at your institution.; 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3185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9400" y="1600201"/>
            <a:ext cx="5765800" cy="26543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lide1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00" y="0"/>
            <a:ext cx="7594600" cy="59934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8353" y="6630608"/>
            <a:ext cx="57518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Specify the departments , units, or programs that are role models for analytics; EDU members only.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58509533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Opportunities, Challenges, and barriers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5934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816"/>
            <a:ext cx="86868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MORE OPTIMISM AROUND STUDENT AREAS THAN COST OR FACULTY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300" y="1600200"/>
            <a:ext cx="44577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lide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1" y="1110116"/>
            <a:ext cx="6400799" cy="51046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85931" y="6611779"/>
            <a:ext cx="60580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What are the potential benefits of analytics in addressing the following challenges?; 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7149705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DATA AND AFFORDABILITY ARE THE BIGGEST CONCERNS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600200"/>
            <a:ext cx="35687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erwyrewgf</a:t>
            </a:r>
            <a:endParaRPr lang="en-US" dirty="0"/>
          </a:p>
        </p:txBody>
      </p:sp>
      <p:pic>
        <p:nvPicPr>
          <p:cNvPr id="7" name="Picture 6" descr="slide1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588" y="1054101"/>
            <a:ext cx="6203912" cy="51802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41422" y="6641783"/>
            <a:ext cx="59025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What are your concerns about the growing use of analytics in higher education?; 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3959984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Maturity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/>
              <a:t>What are the components of analytics, and how capable is higher education today?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046639083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8"/>
            <a:ext cx="8382000" cy="1143000"/>
          </a:xfrm>
        </p:spPr>
        <p:txBody>
          <a:bodyPr/>
          <a:lstStyle/>
          <a:p>
            <a:r>
              <a:rPr lang="en-US" dirty="0" smtClean="0"/>
              <a:t>ANALYTICS maturity in higher education has five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43529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CULTURE</a:t>
            </a:r>
          </a:p>
          <a:p>
            <a:pPr lvl="1"/>
            <a:r>
              <a:rPr lang="en-US" dirty="0" smtClean="0"/>
              <a:t>Committed leadership; culture accepts use of data to make decisions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DATA &amp; TOOLS</a:t>
            </a:r>
          </a:p>
          <a:p>
            <a:pPr lvl="1"/>
            <a:r>
              <a:rPr lang="en-US" dirty="0" smtClean="0"/>
              <a:t>Clean, standardized data and reports; right tools and software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INVESTMENT</a:t>
            </a:r>
          </a:p>
          <a:p>
            <a:pPr lvl="1"/>
            <a:r>
              <a:rPr lang="en-US" dirty="0"/>
              <a:t>Funding and staffing for </a:t>
            </a:r>
            <a:r>
              <a:rPr lang="en-US" dirty="0" smtClean="0"/>
              <a:t>analytics</a:t>
            </a:r>
            <a:endParaRPr lang="en-US" b="1" dirty="0" smtClean="0"/>
          </a:p>
          <a:p>
            <a:pPr lvl="1"/>
            <a:endParaRPr lang="en-US" sz="1400" dirty="0" smtClean="0"/>
          </a:p>
          <a:p>
            <a:pPr marL="288925" lvl="1" indent="0" algn="r">
              <a:buNone/>
            </a:pPr>
            <a:r>
              <a:rPr lang="en-US" sz="1400" i="1" dirty="0" smtClean="0"/>
              <a:t>Derived from factor analysis of 21 items asking </a:t>
            </a:r>
            <a:br>
              <a:rPr lang="en-US" sz="1400" i="1" dirty="0" smtClean="0"/>
            </a:br>
            <a:r>
              <a:rPr lang="en-US" sz="1400" i="1" dirty="0" smtClean="0"/>
              <a:t>“To what extent are the following in place to enable your institution to make progress with analytics?”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48706" y="6641783"/>
            <a:ext cx="13356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5928825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higher Education analytics maturity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243840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EXPERTISE</a:t>
            </a:r>
          </a:p>
          <a:p>
            <a:pPr lvl="1"/>
            <a:r>
              <a:rPr lang="en-US" dirty="0" smtClean="0"/>
              <a:t>IR and/or business professionals with analytics training</a:t>
            </a:r>
          </a:p>
          <a:p>
            <a:pPr marL="522288" indent="-514350">
              <a:buFont typeface="+mj-lt"/>
              <a:buAutoNum type="arabicPeriod" startAt="5"/>
            </a:pPr>
            <a:r>
              <a:rPr lang="en-US" b="1" dirty="0" smtClean="0"/>
              <a:t>INFRASTRUCTURE</a:t>
            </a:r>
          </a:p>
          <a:p>
            <a:pPr lvl="1"/>
            <a:r>
              <a:rPr lang="en-US" dirty="0" smtClean="0"/>
              <a:t>Storage capacity; IT professionals supporting analytics; policies regarding security and rights to data</a:t>
            </a:r>
          </a:p>
          <a:p>
            <a:pPr marL="514350" indent="-514350">
              <a:buFont typeface="+mj-lt"/>
              <a:buAutoNum type="arabicPeriod" startAt="3"/>
            </a:pP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406900"/>
            <a:ext cx="795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WHERE DO WE STAND?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8197965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7851" y="5842695"/>
            <a:ext cx="1364776" cy="4216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205363"/>
            <a:ext cx="8382000" cy="1143000"/>
          </a:xfrm>
        </p:spPr>
        <p:txBody>
          <a:bodyPr/>
          <a:lstStyle/>
          <a:p>
            <a:r>
              <a:rPr lang="en-US" cap="none" dirty="0" smtClean="0"/>
              <a:t>OBJECTIVES</a:t>
            </a:r>
            <a:endParaRPr lang="en-US" dirty="0" smtClean="0"/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1109272" y="1303084"/>
            <a:ext cx="7610007" cy="4525963"/>
          </a:xfrm>
        </p:spPr>
        <p:txBody>
          <a:bodyPr/>
          <a:lstStyle/>
          <a:p>
            <a:pPr lvl="0"/>
            <a:r>
              <a:rPr lang="en-US" i="1" dirty="0"/>
              <a:t>Assess the current state of analytics in higher </a:t>
            </a:r>
            <a:r>
              <a:rPr lang="en-US" i="1" dirty="0" smtClean="0"/>
              <a:t>education.</a:t>
            </a:r>
            <a:endParaRPr lang="en-US" dirty="0"/>
          </a:p>
          <a:p>
            <a:pPr lvl="0"/>
            <a:r>
              <a:rPr lang="en-US" i="1" dirty="0"/>
              <a:t>Outline the challenges and barriers to using </a:t>
            </a:r>
            <a:r>
              <a:rPr lang="en-US" i="1" dirty="0" smtClean="0"/>
              <a:t>analytics.</a:t>
            </a:r>
            <a:endParaRPr lang="en-US" dirty="0"/>
          </a:p>
          <a:p>
            <a:pPr lvl="0"/>
            <a:r>
              <a:rPr lang="en-US" i="1" dirty="0" smtClean="0"/>
              <a:t>Develop </a:t>
            </a:r>
            <a:r>
              <a:rPr lang="en-US" i="1" dirty="0"/>
              <a:t>a maturity index to provide a common means of assessing progress in analytics.</a:t>
            </a:r>
            <a:endParaRPr lang="en-US" dirty="0"/>
          </a:p>
          <a:p>
            <a:endParaRPr lang="en-US" sz="2400" dirty="0" smtClean="0"/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8"/>
            <a:ext cx="8382000" cy="1143000"/>
          </a:xfrm>
        </p:spPr>
        <p:txBody>
          <a:bodyPr/>
          <a:lstStyle/>
          <a:p>
            <a:r>
              <a:rPr lang="en-US" dirty="0" smtClean="0"/>
              <a:t>CURRENT STATE: INVESTMENT IS THE BIGGEST CHALLENGE</a:t>
            </a:r>
            <a:endParaRPr lang="en-US" dirty="0"/>
          </a:p>
        </p:txBody>
      </p:sp>
      <p:pic>
        <p:nvPicPr>
          <p:cNvPr id="3" name="Picture 2" descr="slide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0"/>
            <a:ext cx="7962900" cy="623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2152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382000" cy="1143000"/>
          </a:xfrm>
        </p:spPr>
        <p:txBody>
          <a:bodyPr/>
          <a:lstStyle/>
          <a:p>
            <a:r>
              <a:rPr lang="en-US" dirty="0" smtClean="0"/>
              <a:t>Once again, leadership is the magic ingredient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278085"/>
          </a:xfrm>
        </p:spPr>
        <p:txBody>
          <a:bodyPr/>
          <a:lstStyle/>
          <a:p>
            <a:r>
              <a:rPr lang="en-US" dirty="0" smtClean="0"/>
              <a:t>Senior leaders need to make analytics a priority</a:t>
            </a:r>
          </a:p>
          <a:p>
            <a:r>
              <a:rPr lang="en-US" dirty="0" smtClean="0"/>
              <a:t>Institutions that place a higher priority on analytics are further ahead with </a:t>
            </a:r>
          </a:p>
          <a:p>
            <a:pPr lvl="1"/>
            <a:r>
              <a:rPr lang="en-US" dirty="0" smtClean="0"/>
              <a:t>Culture</a:t>
            </a:r>
          </a:p>
          <a:p>
            <a:pPr lvl="1"/>
            <a:r>
              <a:rPr lang="en-US" dirty="0" smtClean="0"/>
              <a:t>Investment </a:t>
            </a:r>
          </a:p>
          <a:p>
            <a:pPr lvl="1"/>
            <a:r>
              <a:rPr lang="en-US" dirty="0" smtClean="0"/>
              <a:t>Expertise </a:t>
            </a:r>
          </a:p>
          <a:p>
            <a:pPr lvl="1"/>
            <a:r>
              <a:rPr lang="en-US" dirty="0" smtClean="0"/>
              <a:t>Infrastructure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…but not Data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8314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88"/>
            <a:ext cx="8382000" cy="1143000"/>
          </a:xfrm>
        </p:spPr>
        <p:txBody>
          <a:bodyPr/>
          <a:lstStyle/>
          <a:p>
            <a:r>
              <a:rPr lang="en-US" dirty="0" smtClean="0"/>
              <a:t>NEXT STEPS WITH THIS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8225"/>
            <a:ext cx="8382000" cy="4525963"/>
          </a:xfrm>
        </p:spPr>
        <p:txBody>
          <a:bodyPr/>
          <a:lstStyle/>
          <a:p>
            <a:r>
              <a:rPr lang="en-US" dirty="0" smtClean="0"/>
              <a:t>Examining Carnegie class, control, size.</a:t>
            </a:r>
          </a:p>
          <a:p>
            <a:pPr lvl="1"/>
            <a:r>
              <a:rPr lang="en-US" dirty="0" smtClean="0"/>
              <a:t>Still reviewing the data, but no clear differences found to date, except for size.</a:t>
            </a:r>
          </a:p>
          <a:p>
            <a:r>
              <a:rPr lang="en-US" dirty="0" smtClean="0"/>
              <a:t>Analyzing focus group results for better context and insights.</a:t>
            </a:r>
          </a:p>
          <a:p>
            <a:r>
              <a:rPr lang="en-US" dirty="0" smtClean="0"/>
              <a:t>Work on maturity index has just begun.</a:t>
            </a:r>
          </a:p>
          <a:p>
            <a:r>
              <a:rPr lang="en-US" dirty="0" smtClean="0"/>
              <a:t>The final results will be released in August.</a:t>
            </a:r>
          </a:p>
        </p:txBody>
      </p:sp>
    </p:spTree>
    <p:extLst>
      <p:ext uri="{BB962C8B-B14F-4D97-AF65-F5344CB8AC3E}">
        <p14:creationId xmlns:p14="http://schemas.microsoft.com/office/powerpoint/2010/main" val="285495628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88"/>
            <a:ext cx="8382000" cy="1143000"/>
          </a:xfrm>
        </p:spPr>
        <p:txBody>
          <a:bodyPr/>
          <a:lstStyle/>
          <a:p>
            <a:r>
              <a:rPr lang="en-US" dirty="0" smtClean="0"/>
              <a:t>SUMMARY and final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036638"/>
            <a:ext cx="8382000" cy="4829175"/>
          </a:xfrm>
        </p:spPr>
        <p:txBody>
          <a:bodyPr/>
          <a:lstStyle/>
          <a:p>
            <a:r>
              <a:rPr lang="en-US" dirty="0" smtClean="0"/>
              <a:t>Analytics is widely viewed as important.</a:t>
            </a:r>
          </a:p>
          <a:p>
            <a:r>
              <a:rPr lang="en-US" dirty="0" smtClean="0"/>
              <a:t>IR and IT are both critical partners. </a:t>
            </a:r>
          </a:p>
          <a:p>
            <a:pPr lvl="1"/>
            <a:r>
              <a:rPr lang="en-US" dirty="0" smtClean="0"/>
              <a:t>IT is more optimistic than </a:t>
            </a:r>
            <a:r>
              <a:rPr lang="en-US" dirty="0" err="1" smtClean="0"/>
              <a:t>IR</a:t>
            </a:r>
            <a:r>
              <a:rPr lang="en-US" dirty="0" smtClean="0"/>
              <a:t> regarding the potential of analytics.</a:t>
            </a:r>
          </a:p>
          <a:p>
            <a:pPr lvl="1"/>
            <a:r>
              <a:rPr lang="en-US" dirty="0" smtClean="0"/>
              <a:t>IT rates maturity higher on Culture and Infrastructure.</a:t>
            </a:r>
          </a:p>
          <a:p>
            <a:pPr lvl="1"/>
            <a:r>
              <a:rPr lang="en-US" dirty="0" smtClean="0"/>
              <a:t>IR rates maturity higher on Expertise.</a:t>
            </a:r>
          </a:p>
          <a:p>
            <a:pPr lvl="1"/>
            <a:r>
              <a:rPr lang="en-US" dirty="0" smtClean="0"/>
              <a:t>Preliminary focus group analysis suggests that great analytics programs have good communication between IR and IT.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45357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88"/>
            <a:ext cx="8382000" cy="1143000"/>
          </a:xfrm>
        </p:spPr>
        <p:txBody>
          <a:bodyPr/>
          <a:lstStyle/>
          <a:p>
            <a:r>
              <a:rPr lang="en-US" dirty="0" smtClean="0"/>
              <a:t>Summary and final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038225"/>
            <a:ext cx="8382000" cy="4525963"/>
          </a:xfrm>
        </p:spPr>
        <p:txBody>
          <a:bodyPr/>
          <a:lstStyle/>
          <a:p>
            <a:r>
              <a:rPr lang="en-US" dirty="0"/>
              <a:t>Analytics activities are occurring throughout institutions, but student and financial areas are the most </a:t>
            </a:r>
            <a:r>
              <a:rPr lang="en-US" dirty="0" smtClean="0"/>
              <a:t>active.</a:t>
            </a:r>
            <a:endParaRPr lang="en-US" dirty="0"/>
          </a:p>
          <a:p>
            <a:r>
              <a:rPr lang="en-US" dirty="0"/>
              <a:t>Least optimism that analytics can be used to lower HE costs…but promise is seen in optimizing resource </a:t>
            </a:r>
            <a:r>
              <a:rPr lang="en-US" dirty="0" smtClean="0"/>
              <a:t>usage.</a:t>
            </a:r>
            <a:endParaRPr lang="en-US" dirty="0"/>
          </a:p>
          <a:p>
            <a:r>
              <a:rPr lang="en-US" dirty="0"/>
              <a:t>The big challenge: How can higher education afford analytics?</a:t>
            </a:r>
          </a:p>
        </p:txBody>
      </p:sp>
    </p:spTree>
    <p:extLst>
      <p:ext uri="{BB962C8B-B14F-4D97-AF65-F5344CB8AC3E}">
        <p14:creationId xmlns:p14="http://schemas.microsoft.com/office/powerpoint/2010/main" val="2969357677"/>
      </p:ext>
    </p:extLst>
  </p:cSld>
  <p:clrMapOvr>
    <a:masterClrMapping/>
  </p:clrMapOvr>
  <p:transition xmlns:p14="http://schemas.microsoft.com/office/powerpoint/2010/main"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645"/>
            <a:ext cx="8382000" cy="1143000"/>
          </a:xfrm>
        </p:spPr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645229" cy="558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Two surveys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146222" y="1592947"/>
            <a:ext cx="37084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8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marL="511175" indent="-2222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sz="24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2pPr>
            <a:lvl3pPr marL="857250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0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3pPr>
            <a:lvl4pPr marL="1146175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4pPr>
            <a:lvl5pPr marL="1427163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16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dirty="0" smtClean="0"/>
              <a:t>Seven focus groups</a:t>
            </a:r>
          </a:p>
        </p:txBody>
      </p:sp>
      <p:sp>
        <p:nvSpPr>
          <p:cNvPr id="7" name="Action Button: Document 6">
            <a:hlinkClick r:id="" action="ppaction://noaction" highlightClick="1"/>
          </p:cNvPr>
          <p:cNvSpPr/>
          <p:nvPr/>
        </p:nvSpPr>
        <p:spPr>
          <a:xfrm>
            <a:off x="257629" y="2501901"/>
            <a:ext cx="1810657" cy="2140858"/>
          </a:xfrm>
          <a:prstGeom prst="actionButtonDocument">
            <a:avLst/>
          </a:prstGeom>
          <a:gradFill flip="none" rotWithShape="1">
            <a:gsLst>
              <a:gs pos="0">
                <a:srgbClr val="62BD27"/>
              </a:gs>
              <a:gs pos="100000">
                <a:srgbClr val="62BD27"/>
              </a:gs>
              <a:gs pos="47000">
                <a:srgbClr val="62BD27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Document 7">
            <a:hlinkClick r:id="" action="ppaction://noaction" highlightClick="1"/>
          </p:cNvPr>
          <p:cNvSpPr/>
          <p:nvPr/>
        </p:nvSpPr>
        <p:spPr>
          <a:xfrm>
            <a:off x="1544865" y="3936010"/>
            <a:ext cx="1357993" cy="1605644"/>
          </a:xfrm>
          <a:prstGeom prst="actionButtonDocument">
            <a:avLst/>
          </a:prstGeom>
          <a:gradFill flip="none" rotWithShape="1">
            <a:gsLst>
              <a:gs pos="0">
                <a:srgbClr val="008000"/>
              </a:gs>
              <a:gs pos="100000">
                <a:srgbClr val="008000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21757" y="2451268"/>
            <a:ext cx="27613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EDUCAUSE members (N=214, 21% response rate)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76286" y="3936010"/>
            <a:ext cx="24311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AIR members (N=125, 25% response rate)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777147" y="3255141"/>
            <a:ext cx="2441118" cy="1717225"/>
            <a:chOff x="5721353" y="2889108"/>
            <a:chExt cx="2441118" cy="1717225"/>
          </a:xfrm>
        </p:grpSpPr>
        <p:sp>
          <p:nvSpPr>
            <p:cNvPr id="11" name="Action Button: Sound 10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5721353" y="2889108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Sound 11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6869796" y="4198118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Sound 12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6183996" y="3500523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Sound 13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5952674" y="4198118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Sound 14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7231743" y="3652923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Sound 15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7699828" y="3093216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Sound 16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6769100" y="2991616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416553" y="2275031"/>
            <a:ext cx="323305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/>
              <a:t>IT and IR professionals from around the country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2397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Current state of analytics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99893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469718"/>
              </p:ext>
            </p:extLst>
          </p:nvPr>
        </p:nvGraphicFramePr>
        <p:xfrm>
          <a:off x="457200" y="1790205"/>
          <a:ext cx="8382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65605" y="6641783"/>
            <a:ext cx="53783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What priority does your institution place on analytics? N = 255 (excluded “other”), EDU + AIR</a:t>
            </a:r>
            <a:endParaRPr lang="en-US" sz="1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816428"/>
            <a:ext cx="8382000" cy="116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8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marL="511175" indent="-2222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sz="24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2pPr>
            <a:lvl3pPr marL="857250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0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3pPr>
            <a:lvl4pPr marL="1146175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4pPr>
            <a:lvl5pPr marL="1427163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16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dirty="0" smtClean="0"/>
              <a:t>Analytics is a major institutional priority at 24% of higher education institutions </a:t>
            </a:r>
          </a:p>
          <a:p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552950" y="1817459"/>
            <a:ext cx="4591050" cy="907941"/>
          </a:xfrm>
          <a:prstGeom prst="rect">
            <a:avLst/>
          </a:prstGeom>
          <a:solidFill>
            <a:srgbClr val="FFFFAF"/>
          </a:solidFill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 dirty="0" smtClean="0"/>
              <a:t>8–10% </a:t>
            </a:r>
            <a:r>
              <a:rPr lang="en-US" sz="1600" b="1" dirty="0"/>
              <a:t>of </a:t>
            </a:r>
            <a:r>
              <a:rPr lang="en-US" sz="1600" b="1" dirty="0" smtClean="0"/>
              <a:t>AA, BA, and BA LA </a:t>
            </a:r>
            <a:r>
              <a:rPr lang="en-US" sz="1600" b="1" dirty="0"/>
              <a:t>are not interested or not </a:t>
            </a:r>
            <a:r>
              <a:rPr lang="en-US" sz="1600" b="1" dirty="0" smtClean="0"/>
              <a:t>aware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 dirty="0" smtClean="0"/>
              <a:t>Only true of 3–4% of MA and DR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11580326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175331"/>
              </p:ext>
            </p:extLst>
          </p:nvPr>
        </p:nvGraphicFramePr>
        <p:xfrm>
          <a:off x="-1" y="1460666"/>
          <a:ext cx="8953995" cy="4665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816428"/>
            <a:ext cx="8382000" cy="116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8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marL="511175" indent="-2222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sz="24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2pPr>
            <a:lvl3pPr marL="857250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0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3pPr>
            <a:lvl4pPr marL="1146175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4pPr>
            <a:lvl5pPr marL="1427163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16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mtClean="0"/>
              <a:t>Publics are leading, but are privates catching up?</a:t>
            </a:r>
          </a:p>
          <a:p>
            <a:endParaRPr lang="en-US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67481" y="6641783"/>
            <a:ext cx="43765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What priority does your institution place on analytics? N = 275,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1214452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marL="0" indent="0">
              <a:buNone/>
            </a:pPr>
            <a:endParaRPr lang="en-US" sz="1200" dirty="0"/>
          </a:p>
          <a:p>
            <a:r>
              <a:rPr lang="en-US" dirty="0" smtClean="0"/>
              <a:t>INSERT TYSON CHART 9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two_years_pre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4600"/>
            <a:ext cx="9144000" cy="36347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48706" y="6641783"/>
            <a:ext cx="13356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5551889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5880"/>
            <a:ext cx="9144000" cy="3444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48706" y="6641783"/>
            <a:ext cx="13356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4235042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 who oversee analytics: Many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TYSON CHART 1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3060"/>
            <a:ext cx="9144000" cy="53949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45892" y="6611778"/>
            <a:ext cx="47981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Which leaders or areas oversee analytics at your institution?, N = 180,EDU ONLY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67457743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oard Meeting Slides Pres 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usiness meeting v6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12995</TotalTime>
  <Words>774</Words>
  <Application>Microsoft Macintosh PowerPoint</Application>
  <PresentationFormat>On-screen Show (4:3)</PresentationFormat>
  <Paragraphs>94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Office Theme</vt:lpstr>
      <vt:lpstr>1_Office Theme</vt:lpstr>
      <vt:lpstr>2_Office Theme</vt:lpstr>
      <vt:lpstr>3_Office Theme</vt:lpstr>
      <vt:lpstr>5_Office Theme</vt:lpstr>
      <vt:lpstr>9_Office Theme</vt:lpstr>
      <vt:lpstr>Business meeting v6</vt:lpstr>
      <vt:lpstr>7_Office Theme</vt:lpstr>
      <vt:lpstr>4_Office Theme</vt:lpstr>
      <vt:lpstr>6_Office Theme</vt:lpstr>
      <vt:lpstr>Board Meeting Slides Pres Report</vt:lpstr>
      <vt:lpstr>Analytics in Higher EDUCATION:  Progress and Promise</vt:lpstr>
      <vt:lpstr>OBJECTIVES</vt:lpstr>
      <vt:lpstr>Methodology</vt:lpstr>
      <vt:lpstr>The Current state of analytics</vt:lpstr>
      <vt:lpstr>Analytics is a major priority </vt:lpstr>
      <vt:lpstr>Analytics is a major priority </vt:lpstr>
      <vt:lpstr>Analytics is a major priority </vt:lpstr>
      <vt:lpstr>Analytics is a major priority </vt:lpstr>
      <vt:lpstr>Leaders who oversee analytics: Many Models</vt:lpstr>
      <vt:lpstr>analytics services and activities:  IR and IT Most often Share Responsibilty</vt:lpstr>
      <vt:lpstr>DATA USED FOR ANALYTICS</vt:lpstr>
      <vt:lpstr>MOST ACTIVITY IN STUDENT and FINANCE AREAS, LEAST IN FACULTY</vt:lpstr>
      <vt:lpstr>PowerPoint Presentation</vt:lpstr>
      <vt:lpstr>Opportunities, Challenges, and barriers</vt:lpstr>
      <vt:lpstr>MORE OPTIMISM AROUND STUDENT AREAS THAN COST OR FACULTY</vt:lpstr>
      <vt:lpstr>DATA AND AFFORDABILITY ARE THE BIGGEST CONCERNS</vt:lpstr>
      <vt:lpstr>Maturity</vt:lpstr>
      <vt:lpstr>ANALYTICS maturity in higher education has five components</vt:lpstr>
      <vt:lpstr>Five components of higher Education analytics maturity</vt:lpstr>
      <vt:lpstr>CURRENT STATE: INVESTMENT IS THE BIGGEST CHALLENGE</vt:lpstr>
      <vt:lpstr>Once again, leadership is the magic ingredient</vt:lpstr>
      <vt:lpstr>NEXT STEPS WITH THIS STUDY</vt:lpstr>
      <vt:lpstr>SUMMARY and final points</vt:lpstr>
      <vt:lpstr>Summary and final points</vt:lpstr>
    </vt:vector>
  </TitlesOfParts>
  <Company>brain bolts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boelts</dc:creator>
  <cp:lastModifiedBy>Susan Grajek</cp:lastModifiedBy>
  <cp:revision>601</cp:revision>
  <cp:lastPrinted>2011-10-15T12:18:03Z</cp:lastPrinted>
  <dcterms:created xsi:type="dcterms:W3CDTF">2009-07-17T17:13:02Z</dcterms:created>
  <dcterms:modified xsi:type="dcterms:W3CDTF">2012-06-19T22:07:24Z</dcterms:modified>
</cp:coreProperties>
</file>