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0"/>
  </p:notesMasterIdLst>
  <p:sldIdLst>
    <p:sldId id="372" r:id="rId3"/>
    <p:sldId id="339" r:id="rId4"/>
    <p:sldId id="369" r:id="rId5"/>
    <p:sldId id="331" r:id="rId6"/>
    <p:sldId id="330" r:id="rId7"/>
    <p:sldId id="332" r:id="rId8"/>
    <p:sldId id="329" r:id="rId9"/>
    <p:sldId id="335" r:id="rId10"/>
    <p:sldId id="333" r:id="rId11"/>
    <p:sldId id="336" r:id="rId12"/>
    <p:sldId id="373" r:id="rId13"/>
    <p:sldId id="374" r:id="rId14"/>
    <p:sldId id="337" r:id="rId15"/>
    <p:sldId id="338" r:id="rId16"/>
    <p:sldId id="313" r:id="rId17"/>
    <p:sldId id="349" r:id="rId18"/>
    <p:sldId id="350" r:id="rId19"/>
    <p:sldId id="320" r:id="rId20"/>
    <p:sldId id="321" r:id="rId21"/>
    <p:sldId id="366" r:id="rId22"/>
    <p:sldId id="322" r:id="rId23"/>
    <p:sldId id="323" r:id="rId24"/>
    <p:sldId id="324" r:id="rId25"/>
    <p:sldId id="325" r:id="rId26"/>
    <p:sldId id="358" r:id="rId27"/>
    <p:sldId id="375" r:id="rId28"/>
    <p:sldId id="359" r:id="rId29"/>
    <p:sldId id="360" r:id="rId30"/>
    <p:sldId id="351" r:id="rId31"/>
    <p:sldId id="353" r:id="rId32"/>
    <p:sldId id="340" r:id="rId33"/>
    <p:sldId id="341" r:id="rId34"/>
    <p:sldId id="344" r:id="rId35"/>
    <p:sldId id="346" r:id="rId36"/>
    <p:sldId id="345" r:id="rId37"/>
    <p:sldId id="347" r:id="rId38"/>
    <p:sldId id="356" r:id="rId39"/>
    <p:sldId id="354" r:id="rId40"/>
    <p:sldId id="355" r:id="rId41"/>
    <p:sldId id="367" r:id="rId42"/>
    <p:sldId id="361" r:id="rId43"/>
    <p:sldId id="362" r:id="rId44"/>
    <p:sldId id="364" r:id="rId45"/>
    <p:sldId id="363" r:id="rId46"/>
    <p:sldId id="365" r:id="rId47"/>
    <p:sldId id="371" r:id="rId48"/>
    <p:sldId id="36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6" autoAdjust="0"/>
    <p:restoredTop sz="91943" autoAdjust="0"/>
  </p:normalViewPr>
  <p:slideViewPr>
    <p:cSldViewPr>
      <p:cViewPr>
        <p:scale>
          <a:sx n="100" d="100"/>
          <a:sy n="100" d="100"/>
        </p:scale>
        <p:origin x="-135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-210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_Leah.xlsx" TargetMode="External"/><Relationship Id="rId2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_Leah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_Leah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_Lea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_Leah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1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_Lea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ocuments\CDS\2013\PD\CDS13_results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75"/>
          <c:y val="0.174301706647025"/>
          <c:w val="0.945833333333333"/>
          <c:h val="0.8111731511323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1945</c:v>
                </c:pt>
              </c:strCache>
            </c:strRef>
          </c:tx>
          <c:spPr>
            <a:solidFill>
              <a:schemeClr val="tx2"/>
            </a:solidFill>
            <a:ln w="50800">
              <a:solidFill>
                <a:schemeClr val="bg1"/>
              </a:solidFill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Early 1960's</c:v>
                </c:pt>
              </c:strCache>
            </c:strRef>
          </c:tx>
          <c:spPr>
            <a:solidFill>
              <a:schemeClr val="tx2"/>
            </a:solidFill>
            <a:ln w="50800">
              <a:solidFill>
                <a:schemeClr val="bg1"/>
              </a:solidFill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tx2"/>
            </a:solidFill>
            <a:ln w="508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296424"/>
        <c:axId val="-2078577352"/>
      </c:barChart>
      <c:catAx>
        <c:axId val="-2078296424"/>
        <c:scaling>
          <c:orientation val="minMax"/>
        </c:scaling>
        <c:delete val="1"/>
        <c:axPos val="l"/>
        <c:majorTickMark val="out"/>
        <c:minorTickMark val="none"/>
        <c:tickLblPos val="nextTo"/>
        <c:crossAx val="-2078577352"/>
        <c:crosses val="autoZero"/>
        <c:auto val="1"/>
        <c:lblAlgn val="ctr"/>
        <c:lblOffset val="100"/>
        <c:noMultiLvlLbl val="0"/>
      </c:catAx>
      <c:valAx>
        <c:axId val="-2078577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8296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6"/>
          <c:order val="0"/>
          <c:tx>
            <c:strRef>
              <c:f>M4Q2!$H$38</c:f>
              <c:strCache>
                <c:ptCount val="1"/>
                <c:pt idx="0">
                  <c:v>Not applicable - service not provided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M4Q2!$A$46:$A$48</c:f>
              <c:strCache>
                <c:ptCount val="3"/>
                <c:pt idx="0">
                  <c:v>Assistance in preparing research grant applications</c:v>
                </c:pt>
                <c:pt idx="1">
                  <c:v>Statistical consulting</c:v>
                </c:pt>
                <c:pt idx="2">
                  <c:v>Review and/or approval of NSF-required data management plans as part of NSF proposals</c:v>
                </c:pt>
              </c:strCache>
            </c:strRef>
          </c:cat>
          <c:val>
            <c:numRef>
              <c:f>M4Q2!$H$46:$H$48</c:f>
              <c:numCache>
                <c:formatCode>0%</c:formatCode>
                <c:ptCount val="3"/>
                <c:pt idx="0">
                  <c:v>0.142857142857143</c:v>
                </c:pt>
                <c:pt idx="1">
                  <c:v>0.326086956521739</c:v>
                </c:pt>
                <c:pt idx="2">
                  <c:v>0.273291925465839</c:v>
                </c:pt>
              </c:numCache>
            </c:numRef>
          </c:val>
        </c:ser>
        <c:ser>
          <c:idx val="5"/>
          <c:order val="1"/>
          <c:tx>
            <c:strRef>
              <c:f>M4Q2!$G$38</c:f>
              <c:strCache>
                <c:ptCount val="1"/>
                <c:pt idx="0">
                  <c:v>Primarily outsourced to commercial service providers</c:v>
                </c:pt>
              </c:strCache>
            </c:strRef>
          </c:tx>
          <c:invertIfNegative val="0"/>
          <c:cat>
            <c:strRef>
              <c:f>M4Q2!$A$46:$A$48</c:f>
              <c:strCache>
                <c:ptCount val="3"/>
                <c:pt idx="0">
                  <c:v>Assistance in preparing research grant applications</c:v>
                </c:pt>
                <c:pt idx="1">
                  <c:v>Statistical consulting</c:v>
                </c:pt>
                <c:pt idx="2">
                  <c:v>Review and/or approval of NSF-required data management plans as part of NSF proposals</c:v>
                </c:pt>
              </c:strCache>
            </c:strRef>
          </c:cat>
          <c:val>
            <c:numRef>
              <c:f>M4Q2!$G$46:$G$48</c:f>
              <c:numCache>
                <c:formatCode>0%</c:formatCode>
                <c:ptCount val="3"/>
                <c:pt idx="0">
                  <c:v>0.0</c:v>
                </c:pt>
                <c:pt idx="1">
                  <c:v>0.0031055900621118</c:v>
                </c:pt>
                <c:pt idx="2">
                  <c:v>0.0</c:v>
                </c:pt>
              </c:numCache>
            </c:numRef>
          </c:val>
        </c:ser>
        <c:ser>
          <c:idx val="4"/>
          <c:order val="2"/>
          <c:tx>
            <c:strRef>
              <c:f>M4Q2!$F$38</c:f>
              <c:strCache>
                <c:ptCount val="1"/>
                <c:pt idx="0">
                  <c:v>Primarily outsourced to government agencies or other non-commercial</c:v>
                </c:pt>
              </c:strCache>
            </c:strRef>
          </c:tx>
          <c:invertIfNegative val="0"/>
          <c:cat>
            <c:strRef>
              <c:f>M4Q2!$A$46:$A$48</c:f>
              <c:strCache>
                <c:ptCount val="3"/>
                <c:pt idx="0">
                  <c:v>Assistance in preparing research grant applications</c:v>
                </c:pt>
                <c:pt idx="1">
                  <c:v>Statistical consulting</c:v>
                </c:pt>
                <c:pt idx="2">
                  <c:v>Review and/or approval of NSF-required data management plans as part of NSF proposals</c:v>
                </c:pt>
              </c:strCache>
            </c:strRef>
          </c:cat>
          <c:val>
            <c:numRef>
              <c:f>M4Q2!$F$46:$F$48</c:f>
              <c:numCache>
                <c:formatCode>0%</c:formatCode>
                <c:ptCount val="3"/>
                <c:pt idx="0">
                  <c:v>0.0</c:v>
                </c:pt>
                <c:pt idx="1">
                  <c:v>0.0031055900621118</c:v>
                </c:pt>
                <c:pt idx="2">
                  <c:v>0.0</c:v>
                </c:pt>
              </c:numCache>
            </c:numRef>
          </c:val>
        </c:ser>
        <c:ser>
          <c:idx val="3"/>
          <c:order val="3"/>
          <c:tx>
            <c:strRef>
              <c:f>M4Q2!$E$38</c:f>
              <c:strCache>
                <c:ptCount val="1"/>
                <c:pt idx="0">
                  <c:v>Primarily system or district office</c:v>
                </c:pt>
              </c:strCache>
            </c:strRef>
          </c:tx>
          <c:invertIfNegative val="0"/>
          <c:cat>
            <c:strRef>
              <c:f>M4Q2!$A$46:$A$48</c:f>
              <c:strCache>
                <c:ptCount val="3"/>
                <c:pt idx="0">
                  <c:v>Assistance in preparing research grant applications</c:v>
                </c:pt>
                <c:pt idx="1">
                  <c:v>Statistical consulting</c:v>
                </c:pt>
                <c:pt idx="2">
                  <c:v>Review and/or approval of NSF-required data management plans as part of NSF proposals</c:v>
                </c:pt>
              </c:strCache>
            </c:strRef>
          </c:cat>
          <c:val>
            <c:numRef>
              <c:f>M4Q2!$E$46:$E$48</c:f>
              <c:numCache>
                <c:formatCode>0%</c:formatCode>
                <c:ptCount val="3"/>
                <c:pt idx="0">
                  <c:v>0.0031055900621118</c:v>
                </c:pt>
                <c:pt idx="1">
                  <c:v>0.015527950310559</c:v>
                </c:pt>
                <c:pt idx="2">
                  <c:v>0.0062111801242236</c:v>
                </c:pt>
              </c:numCache>
            </c:numRef>
          </c:val>
        </c:ser>
        <c:ser>
          <c:idx val="2"/>
          <c:order val="4"/>
          <c:tx>
            <c:strRef>
              <c:f>M4Q2!$D$38</c:f>
              <c:strCache>
                <c:ptCount val="1"/>
                <c:pt idx="0">
                  <c:v>Primarily other admin or academic unit(s)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M4Q2!$A$46:$A$48</c:f>
              <c:strCache>
                <c:ptCount val="3"/>
                <c:pt idx="0">
                  <c:v>Assistance in preparing research grant applications</c:v>
                </c:pt>
                <c:pt idx="1">
                  <c:v>Statistical consulting</c:v>
                </c:pt>
                <c:pt idx="2">
                  <c:v>Review and/or approval of NSF-required data management plans as part of NSF proposals</c:v>
                </c:pt>
              </c:strCache>
            </c:strRef>
          </c:cat>
          <c:val>
            <c:numRef>
              <c:f>M4Q2!$D$46:$D$48</c:f>
              <c:numCache>
                <c:formatCode>0%</c:formatCode>
                <c:ptCount val="3"/>
                <c:pt idx="0">
                  <c:v>0.559006211180124</c:v>
                </c:pt>
                <c:pt idx="1">
                  <c:v>0.484472049689441</c:v>
                </c:pt>
                <c:pt idx="2">
                  <c:v>0.338509316770186</c:v>
                </c:pt>
              </c:numCache>
            </c:numRef>
          </c:val>
        </c:ser>
        <c:ser>
          <c:idx val="1"/>
          <c:order val="5"/>
          <c:tx>
            <c:strRef>
              <c:f>M4Q2!$C$38</c:f>
              <c:strCache>
                <c:ptCount val="1"/>
                <c:pt idx="0">
                  <c:v>Shared between central IT and other admin or academic unit(s)</c:v>
                </c:pt>
              </c:strCache>
            </c:strRef>
          </c:tx>
          <c:invertIfNegative val="0"/>
          <c:cat>
            <c:strRef>
              <c:f>M4Q2!$A$46:$A$48</c:f>
              <c:strCache>
                <c:ptCount val="3"/>
                <c:pt idx="0">
                  <c:v>Assistance in preparing research grant applications</c:v>
                </c:pt>
                <c:pt idx="1">
                  <c:v>Statistical consulting</c:v>
                </c:pt>
                <c:pt idx="2">
                  <c:v>Review and/or approval of NSF-required data management plans as part of NSF proposals</c:v>
                </c:pt>
              </c:strCache>
            </c:strRef>
          </c:cat>
          <c:val>
            <c:numRef>
              <c:f>M4Q2!$C$46:$C$48</c:f>
              <c:numCache>
                <c:formatCode>0%</c:formatCode>
                <c:ptCount val="3"/>
                <c:pt idx="0">
                  <c:v>0.245341614906832</c:v>
                </c:pt>
                <c:pt idx="1">
                  <c:v>0.124223602484472</c:v>
                </c:pt>
                <c:pt idx="2">
                  <c:v>0.304347826086957</c:v>
                </c:pt>
              </c:numCache>
            </c:numRef>
          </c:val>
        </c:ser>
        <c:ser>
          <c:idx val="0"/>
          <c:order val="6"/>
          <c:tx>
            <c:strRef>
              <c:f>M4Q2!$B$38</c:f>
              <c:strCache>
                <c:ptCount val="1"/>
                <c:pt idx="0">
                  <c:v>Primarily central IT</c:v>
                </c:pt>
              </c:strCache>
            </c:strRef>
          </c:tx>
          <c:invertIfNegative val="0"/>
          <c:cat>
            <c:strRef>
              <c:f>M4Q2!$A$46:$A$48</c:f>
              <c:strCache>
                <c:ptCount val="3"/>
                <c:pt idx="0">
                  <c:v>Assistance in preparing research grant applications</c:v>
                </c:pt>
                <c:pt idx="1">
                  <c:v>Statistical consulting</c:v>
                </c:pt>
                <c:pt idx="2">
                  <c:v>Review and/or approval of NSF-required data management plans as part of NSF proposals</c:v>
                </c:pt>
              </c:strCache>
            </c:strRef>
          </c:cat>
          <c:val>
            <c:numRef>
              <c:f>M4Q2!$B$46:$B$48</c:f>
              <c:numCache>
                <c:formatCode>0%</c:formatCode>
                <c:ptCount val="3"/>
                <c:pt idx="0">
                  <c:v>0.0496894409937888</c:v>
                </c:pt>
                <c:pt idx="1">
                  <c:v>0.0434782608695652</c:v>
                </c:pt>
                <c:pt idx="2">
                  <c:v>0.077639751552795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608088"/>
        <c:axId val="-2077605176"/>
      </c:barChart>
      <c:catAx>
        <c:axId val="-2077608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77605176"/>
        <c:crosses val="autoZero"/>
        <c:auto val="1"/>
        <c:lblAlgn val="ctr"/>
        <c:lblOffset val="100"/>
        <c:noMultiLvlLbl val="0"/>
      </c:catAx>
      <c:valAx>
        <c:axId val="-20776051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77608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92358108826"/>
          <c:y val="0.013652418447694"/>
          <c:w val="0.332380767730142"/>
          <c:h val="0.97269516310461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59705530229774"/>
          <c:y val="0.0368869134308617"/>
          <c:w val="0.86844062255376"/>
          <c:h val="0.771335438650781"/>
        </c:manualLayout>
      </c:layout>
      <c:barChart>
        <c:barDir val="col"/>
        <c:grouping val="percentStacked"/>
        <c:varyColors val="0"/>
        <c:ser>
          <c:idx val="6"/>
          <c:order val="0"/>
          <c:tx>
            <c:strRef>
              <c:f>M4Q2!$H$38</c:f>
              <c:strCache>
                <c:ptCount val="1"/>
                <c:pt idx="0">
                  <c:v>Not applicable - service not provided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M4Q2!$A$51:$A$54</c:f>
              <c:strCache>
                <c:ptCount val="4"/>
                <c:pt idx="0">
                  <c:v>Consulting/support for visualization</c:v>
                </c:pt>
                <c:pt idx="1">
                  <c:v>Consulting/support for access to federally funded research resources</c:v>
                </c:pt>
                <c:pt idx="2">
                  <c:v>Consulting/support for access to commercial cloud computing resources</c:v>
                </c:pt>
                <c:pt idx="3">
                  <c:v>Consulting/support for software development and software porting</c:v>
                </c:pt>
              </c:strCache>
            </c:strRef>
          </c:cat>
          <c:val>
            <c:numRef>
              <c:f>M4Q2!$H$51:$H$54</c:f>
              <c:numCache>
                <c:formatCode>0%</c:formatCode>
                <c:ptCount val="4"/>
                <c:pt idx="0">
                  <c:v>0.425465838509317</c:v>
                </c:pt>
                <c:pt idx="1">
                  <c:v>0.419254658385093</c:v>
                </c:pt>
                <c:pt idx="2">
                  <c:v>0.363354037267081</c:v>
                </c:pt>
                <c:pt idx="3">
                  <c:v>0.304347826086957</c:v>
                </c:pt>
              </c:numCache>
            </c:numRef>
          </c:val>
        </c:ser>
        <c:ser>
          <c:idx val="5"/>
          <c:order val="1"/>
          <c:tx>
            <c:strRef>
              <c:f>M4Q2!$G$38</c:f>
              <c:strCache>
                <c:ptCount val="1"/>
                <c:pt idx="0">
                  <c:v>Primarily outsourced to commercial service providers</c:v>
                </c:pt>
              </c:strCache>
            </c:strRef>
          </c:tx>
          <c:invertIfNegative val="0"/>
          <c:cat>
            <c:strRef>
              <c:f>M4Q2!$A$51:$A$54</c:f>
              <c:strCache>
                <c:ptCount val="4"/>
                <c:pt idx="0">
                  <c:v>Consulting/support for visualization</c:v>
                </c:pt>
                <c:pt idx="1">
                  <c:v>Consulting/support for access to federally funded research resources</c:v>
                </c:pt>
                <c:pt idx="2">
                  <c:v>Consulting/support for access to commercial cloud computing resources</c:v>
                </c:pt>
                <c:pt idx="3">
                  <c:v>Consulting/support for software development and software porting</c:v>
                </c:pt>
              </c:strCache>
            </c:strRef>
          </c:cat>
          <c:val>
            <c:numRef>
              <c:f>M4Q2!$G$51:$G$54</c:f>
              <c:numCache>
                <c:formatCode>0%</c:formatCode>
                <c:ptCount val="4"/>
                <c:pt idx="0">
                  <c:v>0.0031055900621118</c:v>
                </c:pt>
                <c:pt idx="1">
                  <c:v>0.0031055900621118</c:v>
                </c:pt>
                <c:pt idx="2">
                  <c:v>0.0062111801242236</c:v>
                </c:pt>
                <c:pt idx="3">
                  <c:v>0.0093167701863354</c:v>
                </c:pt>
              </c:numCache>
            </c:numRef>
          </c:val>
        </c:ser>
        <c:ser>
          <c:idx val="4"/>
          <c:order val="2"/>
          <c:tx>
            <c:strRef>
              <c:f>M4Q2!$F$38</c:f>
              <c:strCache>
                <c:ptCount val="1"/>
                <c:pt idx="0">
                  <c:v>Primarily outsourced to government agencies or other non-commercial</c:v>
                </c:pt>
              </c:strCache>
            </c:strRef>
          </c:tx>
          <c:invertIfNegative val="0"/>
          <c:cat>
            <c:strRef>
              <c:f>M4Q2!$A$51:$A$54</c:f>
              <c:strCache>
                <c:ptCount val="4"/>
                <c:pt idx="0">
                  <c:v>Consulting/support for visualization</c:v>
                </c:pt>
                <c:pt idx="1">
                  <c:v>Consulting/support for access to federally funded research resources</c:v>
                </c:pt>
                <c:pt idx="2">
                  <c:v>Consulting/support for access to commercial cloud computing resources</c:v>
                </c:pt>
                <c:pt idx="3">
                  <c:v>Consulting/support for software development and software porting</c:v>
                </c:pt>
              </c:strCache>
            </c:strRef>
          </c:cat>
          <c:val>
            <c:numRef>
              <c:f>M4Q2!$F$51:$F$54</c:f>
              <c:numCache>
                <c:formatCode>0%</c:formatCode>
                <c:ptCount val="4"/>
                <c:pt idx="0">
                  <c:v>0.0062111801242236</c:v>
                </c:pt>
                <c:pt idx="1">
                  <c:v>0.0124223602484472</c:v>
                </c:pt>
                <c:pt idx="2">
                  <c:v>0.0031055900621118</c:v>
                </c:pt>
                <c:pt idx="3">
                  <c:v>0.0031055900621118</c:v>
                </c:pt>
              </c:numCache>
            </c:numRef>
          </c:val>
        </c:ser>
        <c:ser>
          <c:idx val="3"/>
          <c:order val="3"/>
          <c:tx>
            <c:strRef>
              <c:f>M4Q2!$E$38</c:f>
              <c:strCache>
                <c:ptCount val="1"/>
                <c:pt idx="0">
                  <c:v>Primarily system or district office</c:v>
                </c:pt>
              </c:strCache>
            </c:strRef>
          </c:tx>
          <c:invertIfNegative val="0"/>
          <c:cat>
            <c:strRef>
              <c:f>M4Q2!$A$51:$A$54</c:f>
              <c:strCache>
                <c:ptCount val="4"/>
                <c:pt idx="0">
                  <c:v>Consulting/support for visualization</c:v>
                </c:pt>
                <c:pt idx="1">
                  <c:v>Consulting/support for access to federally funded research resources</c:v>
                </c:pt>
                <c:pt idx="2">
                  <c:v>Consulting/support for access to commercial cloud computing resources</c:v>
                </c:pt>
                <c:pt idx="3">
                  <c:v>Consulting/support for software development and software porting</c:v>
                </c:pt>
              </c:strCache>
            </c:strRef>
          </c:cat>
          <c:val>
            <c:numRef>
              <c:f>M4Q2!$E$51:$E$54</c:f>
              <c:numCache>
                <c:formatCode>0%</c:formatCode>
                <c:ptCount val="4"/>
                <c:pt idx="0">
                  <c:v>0.0</c:v>
                </c:pt>
                <c:pt idx="1">
                  <c:v>0.0062111801242236</c:v>
                </c:pt>
                <c:pt idx="2">
                  <c:v>0.0031055900621118</c:v>
                </c:pt>
                <c:pt idx="3">
                  <c:v>0.0</c:v>
                </c:pt>
              </c:numCache>
            </c:numRef>
          </c:val>
        </c:ser>
        <c:ser>
          <c:idx val="2"/>
          <c:order val="4"/>
          <c:tx>
            <c:strRef>
              <c:f>M4Q2!$D$38</c:f>
              <c:strCache>
                <c:ptCount val="1"/>
                <c:pt idx="0">
                  <c:v>Primarily other admin or academic unit(s)</c:v>
                </c:pt>
              </c:strCache>
            </c:strRef>
          </c:tx>
          <c:invertIfNegative val="0"/>
          <c:cat>
            <c:strRef>
              <c:f>M4Q2!$A$51:$A$54</c:f>
              <c:strCache>
                <c:ptCount val="4"/>
                <c:pt idx="0">
                  <c:v>Consulting/support for visualization</c:v>
                </c:pt>
                <c:pt idx="1">
                  <c:v>Consulting/support for access to federally funded research resources</c:v>
                </c:pt>
                <c:pt idx="2">
                  <c:v>Consulting/support for access to commercial cloud computing resources</c:v>
                </c:pt>
                <c:pt idx="3">
                  <c:v>Consulting/support for software development and software porting</c:v>
                </c:pt>
              </c:strCache>
            </c:strRef>
          </c:cat>
          <c:val>
            <c:numRef>
              <c:f>M4Q2!$D$51:$D$54</c:f>
              <c:numCache>
                <c:formatCode>0%</c:formatCode>
                <c:ptCount val="4"/>
                <c:pt idx="0">
                  <c:v>0.260869565217391</c:v>
                </c:pt>
                <c:pt idx="1">
                  <c:v>0.214285714285714</c:v>
                </c:pt>
                <c:pt idx="2">
                  <c:v>0.0900621118012422</c:v>
                </c:pt>
                <c:pt idx="3">
                  <c:v>0.18944099378882</c:v>
                </c:pt>
              </c:numCache>
            </c:numRef>
          </c:val>
        </c:ser>
        <c:ser>
          <c:idx val="1"/>
          <c:order val="5"/>
          <c:tx>
            <c:strRef>
              <c:f>M4Q2!$C$38</c:f>
              <c:strCache>
                <c:ptCount val="1"/>
                <c:pt idx="0">
                  <c:v>Shared between central IT and other admin or academic unit(s)</c:v>
                </c:pt>
              </c:strCache>
            </c:strRef>
          </c:tx>
          <c:invertIfNegative val="0"/>
          <c:cat>
            <c:strRef>
              <c:f>M4Q2!$A$51:$A$54</c:f>
              <c:strCache>
                <c:ptCount val="4"/>
                <c:pt idx="0">
                  <c:v>Consulting/support for visualization</c:v>
                </c:pt>
                <c:pt idx="1">
                  <c:v>Consulting/support for access to federally funded research resources</c:v>
                </c:pt>
                <c:pt idx="2">
                  <c:v>Consulting/support for access to commercial cloud computing resources</c:v>
                </c:pt>
                <c:pt idx="3">
                  <c:v>Consulting/support for software development and software porting</c:v>
                </c:pt>
              </c:strCache>
            </c:strRef>
          </c:cat>
          <c:val>
            <c:numRef>
              <c:f>M4Q2!$C$51:$C$54</c:f>
              <c:numCache>
                <c:formatCode>0%</c:formatCode>
                <c:ptCount val="4"/>
                <c:pt idx="0">
                  <c:v>0.167701863354037</c:v>
                </c:pt>
                <c:pt idx="1">
                  <c:v>0.161490683229814</c:v>
                </c:pt>
                <c:pt idx="2">
                  <c:v>0.245341614906832</c:v>
                </c:pt>
                <c:pt idx="3">
                  <c:v>0.263975155279503</c:v>
                </c:pt>
              </c:numCache>
            </c:numRef>
          </c:val>
        </c:ser>
        <c:ser>
          <c:idx val="0"/>
          <c:order val="6"/>
          <c:tx>
            <c:strRef>
              <c:f>M4Q2!$B$38</c:f>
              <c:strCache>
                <c:ptCount val="1"/>
                <c:pt idx="0">
                  <c:v>Primarily central IT</c:v>
                </c:pt>
              </c:strCache>
            </c:strRef>
          </c:tx>
          <c:invertIfNegative val="0"/>
          <c:cat>
            <c:strRef>
              <c:f>M4Q2!$A$51:$A$54</c:f>
              <c:strCache>
                <c:ptCount val="4"/>
                <c:pt idx="0">
                  <c:v>Consulting/support for visualization</c:v>
                </c:pt>
                <c:pt idx="1">
                  <c:v>Consulting/support for access to federally funded research resources</c:v>
                </c:pt>
                <c:pt idx="2">
                  <c:v>Consulting/support for access to commercial cloud computing resources</c:v>
                </c:pt>
                <c:pt idx="3">
                  <c:v>Consulting/support for software development and software porting</c:v>
                </c:pt>
              </c:strCache>
            </c:strRef>
          </c:cat>
          <c:val>
            <c:numRef>
              <c:f>M4Q2!$B$51:$B$54</c:f>
              <c:numCache>
                <c:formatCode>0%</c:formatCode>
                <c:ptCount val="4"/>
                <c:pt idx="0">
                  <c:v>0.136645962732919</c:v>
                </c:pt>
                <c:pt idx="1">
                  <c:v>0.183229813664596</c:v>
                </c:pt>
                <c:pt idx="2">
                  <c:v>0.288819875776398</c:v>
                </c:pt>
                <c:pt idx="3">
                  <c:v>0.229813664596273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674808"/>
        <c:axId val="-2077677976"/>
      </c:barChart>
      <c:catAx>
        <c:axId val="-2077674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7677976"/>
        <c:crosses val="autoZero"/>
        <c:auto val="1"/>
        <c:lblAlgn val="ctr"/>
        <c:lblOffset val="100"/>
        <c:noMultiLvlLbl val="0"/>
      </c:catAx>
      <c:valAx>
        <c:axId val="-20776779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77674808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Offering Service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</c:spPr>
            <c:txPr>
              <a:bodyPr/>
              <a:lstStyle/>
              <a:p>
                <a:pPr>
                  <a:defRPr sz="13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An integrated system of research-related services, sometimes known as cyberinfrastructure or support for e- science</c:v>
                </c:pt>
                <c:pt idx="1">
                  <c:v>Institutional grid computing services</c:v>
                </c:pt>
                <c:pt idx="2">
                  <c:v>High-throughput computing services</c:v>
                </c:pt>
                <c:pt idx="3">
                  <c:v>High-performance computing services</c:v>
                </c:pt>
                <c:pt idx="4">
                  <c:v>High-performance external network provisioning</c:v>
                </c:pt>
                <c:pt idx="5">
                  <c:v>Access to specialized scientific apparatus (e.g., telescope, sensor network, etc.)</c:v>
                </c:pt>
                <c:pt idx="6">
                  <c:v>High-performance network provisioning within the institution</c:v>
                </c:pt>
                <c:pt idx="7">
                  <c:v>Data management, storage and curation services</c:v>
                </c:pt>
                <c:pt idx="8">
                  <c:v>Management of research servers owned by academic units</c:v>
                </c:pt>
                <c:pt idx="9">
                  <c:v>Provision of data center facilities for academic units to operate their servers</c:v>
                </c:pt>
                <c:pt idx="10">
                  <c:v>Videoconferencing services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0.398936170212766</c:v>
                </c:pt>
                <c:pt idx="1">
                  <c:v>0.404255319148936</c:v>
                </c:pt>
                <c:pt idx="2">
                  <c:v>0.521276595744681</c:v>
                </c:pt>
                <c:pt idx="3">
                  <c:v>0.595744680851064</c:v>
                </c:pt>
                <c:pt idx="4">
                  <c:v>0.63563829787234</c:v>
                </c:pt>
                <c:pt idx="5">
                  <c:v>0.691489361702127</c:v>
                </c:pt>
                <c:pt idx="6">
                  <c:v>0.704787234042553</c:v>
                </c:pt>
                <c:pt idx="7">
                  <c:v>0.808510638297872</c:v>
                </c:pt>
                <c:pt idx="8">
                  <c:v>0.819148936170213</c:v>
                </c:pt>
                <c:pt idx="9">
                  <c:v>0.821808510638298</c:v>
                </c:pt>
                <c:pt idx="10">
                  <c:v>0.877659574468085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 in 2011</c:v>
                </c:pt>
              </c:strCache>
            </c:strRef>
          </c:tx>
          <c:spPr>
            <a:solidFill>
              <a:srgbClr val="EEECE1">
                <a:lumMod val="90000"/>
              </a:srgbClr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An integrated system of research-related services, sometimes known as cyberinfrastructure or support for e- science</c:v>
                </c:pt>
                <c:pt idx="1">
                  <c:v>Institutional grid computing services</c:v>
                </c:pt>
                <c:pt idx="2">
                  <c:v>High-throughput computing services</c:v>
                </c:pt>
                <c:pt idx="3">
                  <c:v>High-performance computing services</c:v>
                </c:pt>
                <c:pt idx="4">
                  <c:v>High-performance external network provisioning</c:v>
                </c:pt>
                <c:pt idx="5">
                  <c:v>Access to specialized scientific apparatus (e.g., telescope, sensor network, etc.)</c:v>
                </c:pt>
                <c:pt idx="6">
                  <c:v>High-performance network provisioning within the institution</c:v>
                </c:pt>
                <c:pt idx="7">
                  <c:v>Data management, storage and curation services</c:v>
                </c:pt>
                <c:pt idx="8">
                  <c:v>Management of research servers owned by academic units</c:v>
                </c:pt>
                <c:pt idx="9">
                  <c:v>Provision of data center facilities for academic units to operate their servers</c:v>
                </c:pt>
                <c:pt idx="10">
                  <c:v>Videoconferencing services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0.3006</c:v>
                </c:pt>
                <c:pt idx="1">
                  <c:v>0.3026</c:v>
                </c:pt>
                <c:pt idx="2">
                  <c:v>0.4695</c:v>
                </c:pt>
                <c:pt idx="3">
                  <c:v>0.538</c:v>
                </c:pt>
                <c:pt idx="4">
                  <c:v>0.5756</c:v>
                </c:pt>
                <c:pt idx="6">
                  <c:v>0.6523</c:v>
                </c:pt>
                <c:pt idx="7">
                  <c:v>0.7033</c:v>
                </c:pt>
                <c:pt idx="8">
                  <c:v>0.7937</c:v>
                </c:pt>
                <c:pt idx="9">
                  <c:v>0.7348</c:v>
                </c:pt>
                <c:pt idx="10">
                  <c:v>0.831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7704728"/>
        <c:axId val="-2077701720"/>
      </c:barChart>
      <c:catAx>
        <c:axId val="-20777047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200"/>
            </a:pPr>
            <a:endParaRPr lang="en-US"/>
          </a:p>
        </c:txPr>
        <c:crossAx val="-2077701720"/>
        <c:crosses val="autoZero"/>
        <c:auto val="1"/>
        <c:lblAlgn val="ctr"/>
        <c:lblOffset val="100"/>
        <c:noMultiLvlLbl val="0"/>
      </c:catAx>
      <c:valAx>
        <c:axId val="-2077701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77047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Offering Service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/>
          </c:spPr>
          <c:invertIfNegative val="0"/>
          <c:dLbls>
            <c:numFmt formatCode="0%" sourceLinked="0"/>
            <c:spPr>
              <a:noFill/>
            </c:spPr>
            <c:txPr>
              <a:bodyPr/>
              <a:lstStyle/>
              <a:p>
                <a:pPr>
                  <a:defRPr sz="13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An integrated system of research-related services, sometimes known as cyberinfrastructure or support for e- science</c:v>
                </c:pt>
                <c:pt idx="1">
                  <c:v>Institutional grid computing services</c:v>
                </c:pt>
                <c:pt idx="2">
                  <c:v>High-throughput computing services</c:v>
                </c:pt>
                <c:pt idx="3">
                  <c:v>High-performance computing services</c:v>
                </c:pt>
                <c:pt idx="4">
                  <c:v>High-performance external network provisioning</c:v>
                </c:pt>
                <c:pt idx="5">
                  <c:v>Access to specialized scientific apparatus (e.g., telescope, sensor network, etc.)</c:v>
                </c:pt>
                <c:pt idx="6">
                  <c:v>High-performance network provisioning within the institution</c:v>
                </c:pt>
                <c:pt idx="7">
                  <c:v>Data management, storage and curation services</c:v>
                </c:pt>
                <c:pt idx="8">
                  <c:v>Management of research servers owned by academic units</c:v>
                </c:pt>
                <c:pt idx="9">
                  <c:v>Provision of data center facilities for academic units to operate their servers</c:v>
                </c:pt>
                <c:pt idx="10">
                  <c:v>Videoconferencing services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0.398936170212766</c:v>
                </c:pt>
                <c:pt idx="1">
                  <c:v>0.404255319148936</c:v>
                </c:pt>
                <c:pt idx="2">
                  <c:v>0.521276595744681</c:v>
                </c:pt>
                <c:pt idx="3">
                  <c:v>0.595744680851064</c:v>
                </c:pt>
                <c:pt idx="4">
                  <c:v>0.63563829787234</c:v>
                </c:pt>
                <c:pt idx="5">
                  <c:v>0.691489361702127</c:v>
                </c:pt>
                <c:pt idx="6">
                  <c:v>0.704787234042553</c:v>
                </c:pt>
                <c:pt idx="7">
                  <c:v>0.808510638297872</c:v>
                </c:pt>
                <c:pt idx="8">
                  <c:v>0.819148936170213</c:v>
                </c:pt>
                <c:pt idx="9">
                  <c:v>0.821808510638298</c:v>
                </c:pt>
                <c:pt idx="10">
                  <c:v>0.877659574468085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 in 2011</c:v>
                </c:pt>
              </c:strCache>
            </c:strRef>
          </c:tx>
          <c:spPr>
            <a:solidFill>
              <a:srgbClr val="EEECE1">
                <a:lumMod val="90000"/>
              </a:srgbClr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An integrated system of research-related services, sometimes known as cyberinfrastructure or support for e- science</c:v>
                </c:pt>
                <c:pt idx="1">
                  <c:v>Institutional grid computing services</c:v>
                </c:pt>
                <c:pt idx="2">
                  <c:v>High-throughput computing services</c:v>
                </c:pt>
                <c:pt idx="3">
                  <c:v>High-performance computing services</c:v>
                </c:pt>
                <c:pt idx="4">
                  <c:v>High-performance external network provisioning</c:v>
                </c:pt>
                <c:pt idx="5">
                  <c:v>Access to specialized scientific apparatus (e.g., telescope, sensor network, etc.)</c:v>
                </c:pt>
                <c:pt idx="6">
                  <c:v>High-performance network provisioning within the institution</c:v>
                </c:pt>
                <c:pt idx="7">
                  <c:v>Data management, storage and curation services</c:v>
                </c:pt>
                <c:pt idx="8">
                  <c:v>Management of research servers owned by academic units</c:v>
                </c:pt>
                <c:pt idx="9">
                  <c:v>Provision of data center facilities for academic units to operate their servers</c:v>
                </c:pt>
                <c:pt idx="10">
                  <c:v>Videoconferencing services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0.3006</c:v>
                </c:pt>
                <c:pt idx="1">
                  <c:v>0.3026</c:v>
                </c:pt>
                <c:pt idx="2">
                  <c:v>0.4695</c:v>
                </c:pt>
                <c:pt idx="3">
                  <c:v>0.538</c:v>
                </c:pt>
                <c:pt idx="4">
                  <c:v>0.5756</c:v>
                </c:pt>
                <c:pt idx="6">
                  <c:v>0.6523</c:v>
                </c:pt>
                <c:pt idx="7">
                  <c:v>0.7033</c:v>
                </c:pt>
                <c:pt idx="8">
                  <c:v>0.7937</c:v>
                </c:pt>
                <c:pt idx="9">
                  <c:v>0.7348</c:v>
                </c:pt>
                <c:pt idx="10">
                  <c:v>0.831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7766120"/>
        <c:axId val="-2077763112"/>
      </c:barChart>
      <c:catAx>
        <c:axId val="-2077766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200"/>
            </a:pPr>
            <a:endParaRPr lang="en-US"/>
          </a:p>
        </c:txPr>
        <c:crossAx val="-2077763112"/>
        <c:crosses val="autoZero"/>
        <c:auto val="1"/>
        <c:lblAlgn val="ctr"/>
        <c:lblOffset val="100"/>
        <c:noMultiLvlLbl val="0"/>
      </c:catAx>
      <c:valAx>
        <c:axId val="-20777631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777661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Effective strategy or practice; works well for my institution and was scalable/replicable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Funding model</c:v>
                </c:pt>
                <c:pt idx="1">
                  <c:v>Data management</c:v>
                </c:pt>
                <c:pt idx="2">
                  <c:v>Central IT staffing</c:v>
                </c:pt>
                <c:pt idx="3">
                  <c:v>Collab/team-based science approach</c:v>
                </c:pt>
                <c:pt idx="4">
                  <c:v>Planning</c:v>
                </c:pt>
                <c:pt idx="5">
                  <c:v>Central IT support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0.0771812080536913</c:v>
                </c:pt>
                <c:pt idx="1">
                  <c:v>0.0953947368421052</c:v>
                </c:pt>
                <c:pt idx="2">
                  <c:v>0.0981818181818181</c:v>
                </c:pt>
                <c:pt idx="3">
                  <c:v>0.122529644268775</c:v>
                </c:pt>
                <c:pt idx="4">
                  <c:v>0.105263157894737</c:v>
                </c:pt>
                <c:pt idx="5">
                  <c:v>0.125850340136054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Effective strategy or practice; works well for my institution but was not scalable/replicable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Funding model</c:v>
                </c:pt>
                <c:pt idx="1">
                  <c:v>Data management</c:v>
                </c:pt>
                <c:pt idx="2">
                  <c:v>Central IT staffing</c:v>
                </c:pt>
                <c:pt idx="3">
                  <c:v>Collab/team-based science approach</c:v>
                </c:pt>
                <c:pt idx="4">
                  <c:v>Planning</c:v>
                </c:pt>
                <c:pt idx="5">
                  <c:v>Central IT support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0.0771812080536913</c:v>
                </c:pt>
                <c:pt idx="1">
                  <c:v>0.0394736842105263</c:v>
                </c:pt>
                <c:pt idx="2">
                  <c:v>0.0763636363636363</c:v>
                </c:pt>
                <c:pt idx="3">
                  <c:v>0.0553359683794466</c:v>
                </c:pt>
                <c:pt idx="4">
                  <c:v>0.0756578947368421</c:v>
                </c:pt>
                <c:pt idx="5">
                  <c:v>0.0918367346938775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 what effective strategy or practice; focus on improving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Funding model</c:v>
                </c:pt>
                <c:pt idx="1">
                  <c:v>Data management</c:v>
                </c:pt>
                <c:pt idx="2">
                  <c:v>Central IT staffing</c:v>
                </c:pt>
                <c:pt idx="3">
                  <c:v>Collab/team-based science approach</c:v>
                </c:pt>
                <c:pt idx="4">
                  <c:v>Planning</c:v>
                </c:pt>
                <c:pt idx="5">
                  <c:v>Central IT support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0.214765100671141</c:v>
                </c:pt>
                <c:pt idx="1">
                  <c:v>0.299342105263158</c:v>
                </c:pt>
                <c:pt idx="2">
                  <c:v>0.250909090909091</c:v>
                </c:pt>
                <c:pt idx="3">
                  <c:v>0.268774703557312</c:v>
                </c:pt>
                <c:pt idx="4">
                  <c:v>0.266447368421053</c:v>
                </c:pt>
                <c:pt idx="5">
                  <c:v>0.268707482993197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 what effective strategy or practice; no focus on improving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Funding model</c:v>
                </c:pt>
                <c:pt idx="1">
                  <c:v>Data management</c:v>
                </c:pt>
                <c:pt idx="2">
                  <c:v>Central IT staffing</c:v>
                </c:pt>
                <c:pt idx="3">
                  <c:v>Collab/team-based science approach</c:v>
                </c:pt>
                <c:pt idx="4">
                  <c:v>Planning</c:v>
                </c:pt>
                <c:pt idx="5">
                  <c:v>Central IT support</c:v>
                </c:pt>
              </c:strCache>
            </c:strRef>
          </c:cat>
          <c:val>
            <c:numRef>
              <c:f>Sheet1!$B$5:$G$5</c:f>
              <c:numCache>
                <c:formatCode>0%</c:formatCode>
                <c:ptCount val="6"/>
                <c:pt idx="0">
                  <c:v>0.0973154362416107</c:v>
                </c:pt>
                <c:pt idx="1">
                  <c:v>0.0460526315789474</c:v>
                </c:pt>
                <c:pt idx="2">
                  <c:v>0.0836363636363636</c:v>
                </c:pt>
                <c:pt idx="3">
                  <c:v>0.0513833992094862</c:v>
                </c:pt>
                <c:pt idx="4">
                  <c:v>0.0723684210526316</c:v>
                </c:pt>
                <c:pt idx="5">
                  <c:v>0.0816326530612245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Ineffective strategy or practice; focus on improving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Funding model</c:v>
                </c:pt>
                <c:pt idx="1">
                  <c:v>Data management</c:v>
                </c:pt>
                <c:pt idx="2">
                  <c:v>Central IT staffing</c:v>
                </c:pt>
                <c:pt idx="3">
                  <c:v>Collab/team-based science approach</c:v>
                </c:pt>
                <c:pt idx="4">
                  <c:v>Planning</c:v>
                </c:pt>
                <c:pt idx="5">
                  <c:v>Central IT support</c:v>
                </c:pt>
              </c:strCache>
            </c:strRef>
          </c:cat>
          <c:val>
            <c:numRef>
              <c:f>Sheet1!$B$6:$G$6</c:f>
              <c:numCache>
                <c:formatCode>0%</c:formatCode>
                <c:ptCount val="6"/>
                <c:pt idx="0">
                  <c:v>0.164429530201342</c:v>
                </c:pt>
                <c:pt idx="1">
                  <c:v>0.128289473684211</c:v>
                </c:pt>
                <c:pt idx="2">
                  <c:v>0.101818181818182</c:v>
                </c:pt>
                <c:pt idx="3">
                  <c:v>0.118577075098814</c:v>
                </c:pt>
                <c:pt idx="4">
                  <c:v>0.161184210526316</c:v>
                </c:pt>
                <c:pt idx="5">
                  <c:v>0.119047619047619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Ineffective strategy or practice; no focus on improving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Funding model</c:v>
                </c:pt>
                <c:pt idx="1">
                  <c:v>Data management</c:v>
                </c:pt>
                <c:pt idx="2">
                  <c:v>Central IT staffing</c:v>
                </c:pt>
                <c:pt idx="3">
                  <c:v>Collab/team-based science approach</c:v>
                </c:pt>
                <c:pt idx="4">
                  <c:v>Planning</c:v>
                </c:pt>
                <c:pt idx="5">
                  <c:v>Central IT support</c:v>
                </c:pt>
              </c:strCache>
            </c:strRef>
          </c:cat>
          <c:val>
            <c:numRef>
              <c:f>Sheet1!$B$7:$G$7</c:f>
              <c:numCache>
                <c:formatCode>0%</c:formatCode>
                <c:ptCount val="6"/>
                <c:pt idx="0">
                  <c:v>0.0335570469798658</c:v>
                </c:pt>
                <c:pt idx="1">
                  <c:v>0.0361842105263158</c:v>
                </c:pt>
                <c:pt idx="2">
                  <c:v>0.0436363636363636</c:v>
                </c:pt>
                <c:pt idx="3">
                  <c:v>0.0276679841897233</c:v>
                </c:pt>
                <c:pt idx="4">
                  <c:v>0.0131578947368421</c:v>
                </c:pt>
                <c:pt idx="5">
                  <c:v>0.0272108843537415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No strategy or practice;  plans for developing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accent2">
                  <a:lumMod val="40000"/>
                  <a:lumOff val="60000"/>
                </a:schemeClr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Funding model</c:v>
                </c:pt>
                <c:pt idx="1">
                  <c:v>Data management</c:v>
                </c:pt>
                <c:pt idx="2">
                  <c:v>Central IT staffing</c:v>
                </c:pt>
                <c:pt idx="3">
                  <c:v>Collab/team-based science approach</c:v>
                </c:pt>
                <c:pt idx="4">
                  <c:v>Planning</c:v>
                </c:pt>
                <c:pt idx="5">
                  <c:v>Central IT support</c:v>
                </c:pt>
              </c:strCache>
            </c:strRef>
          </c:cat>
          <c:val>
            <c:numRef>
              <c:f>Sheet1!$B$8:$G$8</c:f>
              <c:numCache>
                <c:formatCode>0%</c:formatCode>
                <c:ptCount val="6"/>
                <c:pt idx="0">
                  <c:v>0.124161073825503</c:v>
                </c:pt>
                <c:pt idx="1">
                  <c:v>0.161184210526316</c:v>
                </c:pt>
                <c:pt idx="2">
                  <c:v>0.101818181818182</c:v>
                </c:pt>
                <c:pt idx="3">
                  <c:v>0.106719367588933</c:v>
                </c:pt>
                <c:pt idx="4">
                  <c:v>0.115131578947368</c:v>
                </c:pt>
                <c:pt idx="5">
                  <c:v>0.105442176870748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No strategy or practice; no plans for developing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Funding model</c:v>
                </c:pt>
                <c:pt idx="1">
                  <c:v>Data management</c:v>
                </c:pt>
                <c:pt idx="2">
                  <c:v>Central IT staffing</c:v>
                </c:pt>
                <c:pt idx="3">
                  <c:v>Collab/team-based science approach</c:v>
                </c:pt>
                <c:pt idx="4">
                  <c:v>Planning</c:v>
                </c:pt>
                <c:pt idx="5">
                  <c:v>Central IT support</c:v>
                </c:pt>
              </c:strCache>
            </c:strRef>
          </c:cat>
          <c:val>
            <c:numRef>
              <c:f>Sheet1!$B$9:$G$9</c:f>
              <c:numCache>
                <c:formatCode>0%</c:formatCode>
                <c:ptCount val="6"/>
                <c:pt idx="0">
                  <c:v>0.211409395973154</c:v>
                </c:pt>
                <c:pt idx="1">
                  <c:v>0.194078947368421</c:v>
                </c:pt>
                <c:pt idx="2">
                  <c:v>0.243636363636364</c:v>
                </c:pt>
                <c:pt idx="3">
                  <c:v>0.24901185770751</c:v>
                </c:pt>
                <c:pt idx="4">
                  <c:v>0.190789473684211</c:v>
                </c:pt>
                <c:pt idx="5">
                  <c:v>0.180272108843537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7881928"/>
        <c:axId val="-2077878920"/>
      </c:barChart>
      <c:catAx>
        <c:axId val="-20778819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7878920"/>
        <c:crosses val="autoZero"/>
        <c:auto val="1"/>
        <c:lblAlgn val="ctr"/>
        <c:lblOffset val="100"/>
        <c:noMultiLvlLbl val="0"/>
      </c:catAx>
      <c:valAx>
        <c:axId val="-20778789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77881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342177853743781"/>
          <c:y val="0.624632191246364"/>
          <c:w val="0.729883624460577"/>
          <c:h val="0.35734979073561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Doesn't Sit on Cabinet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CFO</c:v>
                </c:pt>
                <c:pt idx="1">
                  <c:v>VP Administration</c:v>
                </c:pt>
                <c:pt idx="2">
                  <c:v>Provost</c:v>
                </c:pt>
                <c:pt idx="3">
                  <c:v>President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14.1</c:v>
                </c:pt>
                <c:pt idx="1">
                  <c:v>16.6</c:v>
                </c:pt>
                <c:pt idx="2">
                  <c:v>17.9</c:v>
                </c:pt>
                <c:pt idx="3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859160"/>
        <c:axId val="-2077856152"/>
      </c:barChart>
      <c:catAx>
        <c:axId val="-20778591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7856152"/>
        <c:crosses val="autoZero"/>
        <c:auto val="1"/>
        <c:lblAlgn val="ctr"/>
        <c:lblOffset val="100"/>
        <c:noMultiLvlLbl val="0"/>
      </c:catAx>
      <c:valAx>
        <c:axId val="-2077856152"/>
        <c:scaling>
          <c:orientation val="minMax"/>
          <c:max val="2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7859160"/>
        <c:crosses val="autoZero"/>
        <c:crossBetween val="between"/>
        <c:majorUnit val="5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0675567727947"/>
          <c:y val="0.0251141552511415"/>
          <c:w val="0.486923542165925"/>
          <c:h val="0.768325603135225"/>
        </c:manualLayout>
      </c:layout>
      <c:barChart>
        <c:barDir val="bar"/>
        <c:grouping val="stacked"/>
        <c:varyColors val="0"/>
        <c:ser>
          <c:idx val="0"/>
          <c:order val="0"/>
          <c:tx>
            <c:v>Outsourcing</c:v>
          </c:tx>
          <c:invertIfNegative val="0"/>
          <c:cat>
            <c:strRef>
              <c:f>outsourcing!$L$15:$L$25</c:f>
              <c:strCache>
                <c:ptCount val="11"/>
                <c:pt idx="0">
                  <c:v>Other IT Domain</c:v>
                </c:pt>
                <c:pt idx="1">
                  <c:v>Information Systems and Applications</c:v>
                </c:pt>
                <c:pt idx="2">
                  <c:v>Identity Management</c:v>
                </c:pt>
                <c:pt idx="3">
                  <c:v>Information Security</c:v>
                </c:pt>
                <c:pt idx="4">
                  <c:v>Enterprise Infrastructure and Services</c:v>
                </c:pt>
                <c:pt idx="5">
                  <c:v>Communications Infrastructure Services</c:v>
                </c:pt>
                <c:pt idx="6">
                  <c:v>Data Center services</c:v>
                </c:pt>
                <c:pt idx="7">
                  <c:v>Research Computing Services</c:v>
                </c:pt>
                <c:pt idx="8">
                  <c:v>Educational Technology Services</c:v>
                </c:pt>
                <c:pt idx="9">
                  <c:v>IT Support Services</c:v>
                </c:pt>
                <c:pt idx="10">
                  <c:v>Administration and Management of IT</c:v>
                </c:pt>
              </c:strCache>
            </c:strRef>
          </c:cat>
          <c:val>
            <c:numRef>
              <c:f>outsourcing!$M$15:$M$25</c:f>
              <c:numCache>
                <c:formatCode>0.0%</c:formatCode>
                <c:ptCount val="11"/>
                <c:pt idx="0">
                  <c:v>0.00046633125</c:v>
                </c:pt>
                <c:pt idx="1">
                  <c:v>0.02484424411976</c:v>
                </c:pt>
                <c:pt idx="2">
                  <c:v>0.0006640241486</c:v>
                </c:pt>
                <c:pt idx="3">
                  <c:v>0.0015245479628</c:v>
                </c:pt>
                <c:pt idx="4">
                  <c:v>0.01185408128844</c:v>
                </c:pt>
                <c:pt idx="5">
                  <c:v>0.01392318192038</c:v>
                </c:pt>
                <c:pt idx="6">
                  <c:v>0.00433447328</c:v>
                </c:pt>
                <c:pt idx="7">
                  <c:v>0.00026185699631</c:v>
                </c:pt>
                <c:pt idx="8">
                  <c:v>0.01092355116021</c:v>
                </c:pt>
                <c:pt idx="9">
                  <c:v>0.01194815686834</c:v>
                </c:pt>
                <c:pt idx="10">
                  <c:v>0.00594113435615</c:v>
                </c:pt>
              </c:numCache>
            </c:numRef>
          </c:val>
        </c:ser>
        <c:ser>
          <c:idx val="1"/>
          <c:order val="1"/>
          <c:tx>
            <c:v>In house</c:v>
          </c:tx>
          <c:invertIfNegative val="0"/>
          <c:cat>
            <c:strRef>
              <c:f>outsourcing!$L$15:$L$25</c:f>
              <c:strCache>
                <c:ptCount val="11"/>
                <c:pt idx="0">
                  <c:v>Other IT Domain</c:v>
                </c:pt>
                <c:pt idx="1">
                  <c:v>Information Systems and Applications</c:v>
                </c:pt>
                <c:pt idx="2">
                  <c:v>Identity Management</c:v>
                </c:pt>
                <c:pt idx="3">
                  <c:v>Information Security</c:v>
                </c:pt>
                <c:pt idx="4">
                  <c:v>Enterprise Infrastructure and Services</c:v>
                </c:pt>
                <c:pt idx="5">
                  <c:v>Communications Infrastructure Services</c:v>
                </c:pt>
                <c:pt idx="6">
                  <c:v>Data Center services</c:v>
                </c:pt>
                <c:pt idx="7">
                  <c:v>Research Computing Services</c:v>
                </c:pt>
                <c:pt idx="8">
                  <c:v>Educational Technology Services</c:v>
                </c:pt>
                <c:pt idx="9">
                  <c:v>IT Support Services</c:v>
                </c:pt>
                <c:pt idx="10">
                  <c:v>Administration and Management of IT</c:v>
                </c:pt>
              </c:strCache>
            </c:strRef>
          </c:cat>
          <c:val>
            <c:numRef>
              <c:f>outsourcing!$N$15:$N$25</c:f>
              <c:numCache>
                <c:formatCode>0%</c:formatCode>
                <c:ptCount val="11"/>
                <c:pt idx="0">
                  <c:v>0.02618116875</c:v>
                </c:pt>
                <c:pt idx="1">
                  <c:v>0.14506415588024</c:v>
                </c:pt>
                <c:pt idx="2">
                  <c:v>0.0111051758514</c:v>
                </c:pt>
                <c:pt idx="3">
                  <c:v>0.0208748520372</c:v>
                </c:pt>
                <c:pt idx="4">
                  <c:v>0.12175111871156</c:v>
                </c:pt>
                <c:pt idx="5">
                  <c:v>0.12220411807962</c:v>
                </c:pt>
                <c:pt idx="6">
                  <c:v>0.05455782672</c:v>
                </c:pt>
                <c:pt idx="7">
                  <c:v>0.01590884300369</c:v>
                </c:pt>
                <c:pt idx="8">
                  <c:v>0.10257814883979</c:v>
                </c:pt>
                <c:pt idx="9">
                  <c:v>0.14692444313166</c:v>
                </c:pt>
                <c:pt idx="10">
                  <c:v>0.14616436564385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068056"/>
        <c:axId val="-2078064888"/>
      </c:barChart>
      <c:barChart>
        <c:barDir val="bar"/>
        <c:grouping val="stacked"/>
        <c:varyColors val="0"/>
        <c:ser>
          <c:idx val="2"/>
          <c:order val="2"/>
          <c:spPr>
            <a:noFill/>
          </c:spPr>
          <c:invertIfNegative val="0"/>
          <c:dLbls>
            <c:dLbl>
              <c:idx val="0"/>
              <c:layout>
                <c:manualLayout>
                  <c:x val="0.06417300962379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229704439119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43611329833770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559455665867853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707896838982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03049069953212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9010270455324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50685476815398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78437179048271"/>
                  <c:y val="0.009324424235702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07622703412073"/>
                  <c:y val="2.1218890680033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21921841834988"/>
                  <c:y val="-0.002347417840375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outsourcing!$L$15:$L$25</c:f>
              <c:strCache>
                <c:ptCount val="11"/>
                <c:pt idx="0">
                  <c:v>Other IT Domain</c:v>
                </c:pt>
                <c:pt idx="1">
                  <c:v>Information Systems and Applications</c:v>
                </c:pt>
                <c:pt idx="2">
                  <c:v>Identity Management</c:v>
                </c:pt>
                <c:pt idx="3">
                  <c:v>Information Security</c:v>
                </c:pt>
                <c:pt idx="4">
                  <c:v>Enterprise Infrastructure and Services</c:v>
                </c:pt>
                <c:pt idx="5">
                  <c:v>Communications Infrastructure Services</c:v>
                </c:pt>
                <c:pt idx="6">
                  <c:v>Data Center services</c:v>
                </c:pt>
                <c:pt idx="7">
                  <c:v>Research Computing Services</c:v>
                </c:pt>
                <c:pt idx="8">
                  <c:v>Educational Technology Services</c:v>
                </c:pt>
                <c:pt idx="9">
                  <c:v>IT Support Services</c:v>
                </c:pt>
                <c:pt idx="10">
                  <c:v>Administration and Management of IT</c:v>
                </c:pt>
              </c:strCache>
            </c:strRef>
          </c:cat>
          <c:val>
            <c:numRef>
              <c:f>outsourcing!$O$15:$O$25</c:f>
              <c:numCache>
                <c:formatCode>0%</c:formatCode>
                <c:ptCount val="11"/>
                <c:pt idx="0">
                  <c:v>0.0266475</c:v>
                </c:pt>
                <c:pt idx="1">
                  <c:v>0.1699084</c:v>
                </c:pt>
                <c:pt idx="2">
                  <c:v>0.0117692</c:v>
                </c:pt>
                <c:pt idx="3">
                  <c:v>0.0223994</c:v>
                </c:pt>
                <c:pt idx="4">
                  <c:v>0.1336052</c:v>
                </c:pt>
                <c:pt idx="5">
                  <c:v>0.1361273</c:v>
                </c:pt>
                <c:pt idx="6">
                  <c:v>0.0588923</c:v>
                </c:pt>
                <c:pt idx="7">
                  <c:v>0.0161707</c:v>
                </c:pt>
                <c:pt idx="8">
                  <c:v>0.1135017</c:v>
                </c:pt>
                <c:pt idx="9">
                  <c:v>0.1588726</c:v>
                </c:pt>
                <c:pt idx="10">
                  <c:v>0.1521055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058776"/>
        <c:axId val="-2078061768"/>
      </c:barChart>
      <c:catAx>
        <c:axId val="-2078068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78064888"/>
        <c:crosses val="autoZero"/>
        <c:auto val="1"/>
        <c:lblAlgn val="ctr"/>
        <c:lblOffset val="100"/>
        <c:noMultiLvlLbl val="0"/>
      </c:catAx>
      <c:valAx>
        <c:axId val="-207806488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2078068056"/>
        <c:crosses val="autoZero"/>
        <c:crossBetween val="between"/>
      </c:valAx>
      <c:valAx>
        <c:axId val="-20780617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-2078058776"/>
        <c:crosses val="max"/>
        <c:crossBetween val="between"/>
      </c:valAx>
      <c:catAx>
        <c:axId val="-2078058776"/>
        <c:scaling>
          <c:orientation val="minMax"/>
        </c:scaling>
        <c:delete val="1"/>
        <c:axPos val="l"/>
        <c:majorTickMark val="out"/>
        <c:minorTickMark val="none"/>
        <c:tickLblPos val="nextTo"/>
        <c:crossAx val="-207806176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340370877553349"/>
          <c:y val="0.904317585301837"/>
          <c:w val="0.458179847084332"/>
          <c:h val="0.08862510336892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85822207006733"/>
          <c:y val="0.0339077463290062"/>
          <c:w val="0.588551409334703"/>
          <c:h val="0.8119328580549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'op spending'!$C$5</c:f>
              <c:strCache>
                <c:ptCount val="1"/>
                <c:pt idx="0">
                  <c:v>Administration and Management of IT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spending'!$D$5:$J$5</c:f>
              <c:numCache>
                <c:formatCode>0%</c:formatCode>
                <c:ptCount val="7"/>
                <c:pt idx="0">
                  <c:v>0.1908139</c:v>
                </c:pt>
                <c:pt idx="1">
                  <c:v>0.1787653</c:v>
                </c:pt>
                <c:pt idx="2">
                  <c:v>0.2658721</c:v>
                </c:pt>
                <c:pt idx="3">
                  <c:v>0.1844864</c:v>
                </c:pt>
                <c:pt idx="4">
                  <c:v>0.1594664</c:v>
                </c:pt>
                <c:pt idx="5">
                  <c:v>0.1492779</c:v>
                </c:pt>
                <c:pt idx="6">
                  <c:v>0.1125535</c:v>
                </c:pt>
              </c:numCache>
            </c:numRef>
          </c:val>
        </c:ser>
        <c:ser>
          <c:idx val="1"/>
          <c:order val="1"/>
          <c:tx>
            <c:strRef>
              <c:f>'op spending'!$C$6</c:f>
              <c:strCache>
                <c:ptCount val="1"/>
                <c:pt idx="0">
                  <c:v>IT Support Services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spending'!$D$6:$J$6</c:f>
              <c:numCache>
                <c:formatCode>0%</c:formatCode>
                <c:ptCount val="7"/>
                <c:pt idx="0">
                  <c:v>0.2083467</c:v>
                </c:pt>
                <c:pt idx="1">
                  <c:v>0.1681206</c:v>
                </c:pt>
                <c:pt idx="2">
                  <c:v>0.1483785</c:v>
                </c:pt>
                <c:pt idx="3">
                  <c:v>0.1730371</c:v>
                </c:pt>
                <c:pt idx="4">
                  <c:v>0.1651361</c:v>
                </c:pt>
                <c:pt idx="5">
                  <c:v>0.1359119</c:v>
                </c:pt>
                <c:pt idx="6">
                  <c:v>0.1302263</c:v>
                </c:pt>
              </c:numCache>
            </c:numRef>
          </c:val>
        </c:ser>
        <c:ser>
          <c:idx val="2"/>
          <c:order val="2"/>
          <c:tx>
            <c:strRef>
              <c:f>'op spending'!$C$7</c:f>
              <c:strCache>
                <c:ptCount val="1"/>
                <c:pt idx="0">
                  <c:v>Educational Technology Services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spending'!$D$7:$J$7</c:f>
              <c:numCache>
                <c:formatCode>0%</c:formatCode>
                <c:ptCount val="7"/>
                <c:pt idx="0">
                  <c:v>0.1355648</c:v>
                </c:pt>
                <c:pt idx="1">
                  <c:v>0.1134888</c:v>
                </c:pt>
                <c:pt idx="2">
                  <c:v>0.1235182</c:v>
                </c:pt>
                <c:pt idx="3">
                  <c:v>0.1288434</c:v>
                </c:pt>
                <c:pt idx="4">
                  <c:v>0.1387769</c:v>
                </c:pt>
                <c:pt idx="5">
                  <c:v>0.1078867</c:v>
                </c:pt>
                <c:pt idx="6">
                  <c:v>0.0960939</c:v>
                </c:pt>
              </c:numCache>
            </c:numRef>
          </c:val>
        </c:ser>
        <c:ser>
          <c:idx val="3"/>
          <c:order val="3"/>
          <c:tx>
            <c:strRef>
              <c:f>'op spending'!$C$8</c:f>
              <c:strCache>
                <c:ptCount val="1"/>
                <c:pt idx="0">
                  <c:v>Research Computing Services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spending'!$D$8:$J$8</c:f>
              <c:numCache>
                <c:formatCode>0%</c:formatCode>
                <c:ptCount val="7"/>
                <c:pt idx="0">
                  <c:v>0.0070035</c:v>
                </c:pt>
                <c:pt idx="1">
                  <c:v>0.0030448</c:v>
                </c:pt>
                <c:pt idx="2">
                  <c:v>0.00072098</c:v>
                </c:pt>
                <c:pt idx="3">
                  <c:v>0.0059674</c:v>
                </c:pt>
                <c:pt idx="4">
                  <c:v>0.0060057</c:v>
                </c:pt>
                <c:pt idx="5">
                  <c:v>0.017413</c:v>
                </c:pt>
                <c:pt idx="6">
                  <c:v>0.0243789</c:v>
                </c:pt>
              </c:numCache>
            </c:numRef>
          </c:val>
        </c:ser>
        <c:ser>
          <c:idx val="4"/>
          <c:order val="4"/>
          <c:tx>
            <c:strRef>
              <c:f>'op spending'!$C$9</c:f>
              <c:strCache>
                <c:ptCount val="1"/>
                <c:pt idx="0">
                  <c:v>Data Center services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spending'!$D$9:$J$9</c:f>
              <c:numCache>
                <c:formatCode>0%</c:formatCode>
                <c:ptCount val="7"/>
                <c:pt idx="0">
                  <c:v>0.058641</c:v>
                </c:pt>
                <c:pt idx="1">
                  <c:v>0.0486751</c:v>
                </c:pt>
                <c:pt idx="2">
                  <c:v>0.0342414</c:v>
                </c:pt>
                <c:pt idx="3">
                  <c:v>0.0487621</c:v>
                </c:pt>
                <c:pt idx="4">
                  <c:v>0.0594502</c:v>
                </c:pt>
                <c:pt idx="5">
                  <c:v>0.0521159</c:v>
                </c:pt>
                <c:pt idx="6">
                  <c:v>0.0515266</c:v>
                </c:pt>
              </c:numCache>
            </c:numRef>
          </c:val>
        </c:ser>
        <c:ser>
          <c:idx val="5"/>
          <c:order val="5"/>
          <c:tx>
            <c:strRef>
              <c:f>'op spending'!$C$10</c:f>
              <c:strCache>
                <c:ptCount val="1"/>
                <c:pt idx="0">
                  <c:v>Communications Infrastructure Services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spending'!$D$10:$J$10</c:f>
              <c:numCache>
                <c:formatCode>0%</c:formatCode>
                <c:ptCount val="7"/>
                <c:pt idx="0">
                  <c:v>0.0886164</c:v>
                </c:pt>
                <c:pt idx="1">
                  <c:v>0.1167033</c:v>
                </c:pt>
                <c:pt idx="2">
                  <c:v>0.1253251</c:v>
                </c:pt>
                <c:pt idx="3">
                  <c:v>0.1040291</c:v>
                </c:pt>
                <c:pt idx="4">
                  <c:v>0.1238946</c:v>
                </c:pt>
                <c:pt idx="5">
                  <c:v>0.1605331</c:v>
                </c:pt>
                <c:pt idx="6">
                  <c:v>0.2199672</c:v>
                </c:pt>
              </c:numCache>
            </c:numRef>
          </c:val>
        </c:ser>
        <c:ser>
          <c:idx val="6"/>
          <c:order val="6"/>
          <c:tx>
            <c:strRef>
              <c:f>'op spending'!$C$11</c:f>
              <c:strCache>
                <c:ptCount val="1"/>
                <c:pt idx="0">
                  <c:v>Enterprise Infrastructure and Services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spending'!$D$11:$J$11</c:f>
              <c:numCache>
                <c:formatCode>0%</c:formatCode>
                <c:ptCount val="7"/>
                <c:pt idx="0">
                  <c:v>0.1129231</c:v>
                </c:pt>
                <c:pt idx="1">
                  <c:v>0.1359074</c:v>
                </c:pt>
                <c:pt idx="2">
                  <c:v>0.1514144</c:v>
                </c:pt>
                <c:pt idx="3">
                  <c:v>0.1155847</c:v>
                </c:pt>
                <c:pt idx="4">
                  <c:v>0.1175509</c:v>
                </c:pt>
                <c:pt idx="5">
                  <c:v>0.1319312</c:v>
                </c:pt>
                <c:pt idx="6">
                  <c:v>0.1266057</c:v>
                </c:pt>
              </c:numCache>
            </c:numRef>
          </c:val>
        </c:ser>
        <c:ser>
          <c:idx val="7"/>
          <c:order val="7"/>
          <c:tx>
            <c:strRef>
              <c:f>'op spending'!$C$12</c:f>
              <c:strCache>
                <c:ptCount val="1"/>
                <c:pt idx="0">
                  <c:v>Information Security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spending'!$D$12:$J$12</c:f>
              <c:numCache>
                <c:formatCode>0%</c:formatCode>
                <c:ptCount val="7"/>
                <c:pt idx="0">
                  <c:v>0.0213311</c:v>
                </c:pt>
                <c:pt idx="1">
                  <c:v>0.0139637</c:v>
                </c:pt>
                <c:pt idx="2">
                  <c:v>0.0117685</c:v>
                </c:pt>
                <c:pt idx="3">
                  <c:v>0.0219609</c:v>
                </c:pt>
                <c:pt idx="4">
                  <c:v>0.0236006</c:v>
                </c:pt>
                <c:pt idx="5">
                  <c:v>0.0235463</c:v>
                </c:pt>
                <c:pt idx="6">
                  <c:v>0.0260922</c:v>
                </c:pt>
              </c:numCache>
            </c:numRef>
          </c:val>
        </c:ser>
        <c:ser>
          <c:idx val="8"/>
          <c:order val="8"/>
          <c:tx>
            <c:strRef>
              <c:f>'op spending'!$C$13</c:f>
              <c:strCache>
                <c:ptCount val="1"/>
                <c:pt idx="0">
                  <c:v>Identity Management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spending'!$D$13:$J$13</c:f>
              <c:numCache>
                <c:formatCode>0%</c:formatCode>
                <c:ptCount val="7"/>
                <c:pt idx="0">
                  <c:v>0.0095188</c:v>
                </c:pt>
                <c:pt idx="1">
                  <c:v>0.0084087</c:v>
                </c:pt>
                <c:pt idx="2">
                  <c:v>0.0037289</c:v>
                </c:pt>
                <c:pt idx="3">
                  <c:v>0.0142491</c:v>
                </c:pt>
                <c:pt idx="4">
                  <c:v>0.012589</c:v>
                </c:pt>
                <c:pt idx="5">
                  <c:v>0.0143052</c:v>
                </c:pt>
                <c:pt idx="6">
                  <c:v>0.0144814</c:v>
                </c:pt>
              </c:numCache>
            </c:numRef>
          </c:val>
        </c:ser>
        <c:ser>
          <c:idx val="9"/>
          <c:order val="9"/>
          <c:tx>
            <c:strRef>
              <c:f>'op spending'!$C$14</c:f>
              <c:strCache>
                <c:ptCount val="1"/>
                <c:pt idx="0">
                  <c:v>Information Systems and Applications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spending'!$D$14:$J$14</c:f>
              <c:numCache>
                <c:formatCode>0%</c:formatCode>
                <c:ptCount val="7"/>
                <c:pt idx="0">
                  <c:v>0.1414689</c:v>
                </c:pt>
                <c:pt idx="1">
                  <c:v>0.1859838</c:v>
                </c:pt>
                <c:pt idx="2">
                  <c:v>0.1350319</c:v>
                </c:pt>
                <c:pt idx="3">
                  <c:v>0.1806059</c:v>
                </c:pt>
                <c:pt idx="4">
                  <c:v>0.1666009</c:v>
                </c:pt>
                <c:pt idx="5">
                  <c:v>0.1980797</c:v>
                </c:pt>
                <c:pt idx="6">
                  <c:v>0.1675389</c:v>
                </c:pt>
              </c:numCache>
            </c:numRef>
          </c:val>
        </c:ser>
        <c:ser>
          <c:idx val="10"/>
          <c:order val="10"/>
          <c:tx>
            <c:strRef>
              <c:f>'op spending'!$C$15</c:f>
              <c:strCache>
                <c:ptCount val="1"/>
                <c:pt idx="0">
                  <c:v>Other IT Domain</c:v>
                </c:pt>
              </c:strCache>
            </c:strRef>
          </c:tx>
          <c:invertIfNegative val="0"/>
          <c:cat>
            <c:multiLvlStrRef>
              <c:f>'op spending'!$D$3:$J$4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'op spending'!$D$15:$J$15</c:f>
              <c:numCache>
                <c:formatCode>0%</c:formatCode>
                <c:ptCount val="7"/>
                <c:pt idx="0">
                  <c:v>0.0257718</c:v>
                </c:pt>
                <c:pt idx="1">
                  <c:v>0.0269386</c:v>
                </c:pt>
                <c:pt idx="2">
                  <c:v>3.0040823E-8</c:v>
                </c:pt>
                <c:pt idx="3">
                  <c:v>0.0224739</c:v>
                </c:pt>
                <c:pt idx="4">
                  <c:v>0.0269286</c:v>
                </c:pt>
                <c:pt idx="5">
                  <c:v>0.0089991</c:v>
                </c:pt>
                <c:pt idx="6">
                  <c:v>0.0305354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810616"/>
        <c:axId val="-2074807672"/>
      </c:barChart>
      <c:catAx>
        <c:axId val="-20748106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4807672"/>
        <c:crosses val="autoZero"/>
        <c:auto val="1"/>
        <c:lblAlgn val="ctr"/>
        <c:lblOffset val="100"/>
        <c:noMultiLvlLbl val="0"/>
      </c:catAx>
      <c:valAx>
        <c:axId val="-20748076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74810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94317014721"/>
          <c:y val="0.01290274526495"/>
          <c:w val="0.297361177678877"/>
          <c:h val="0.97419450947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8970545348498"/>
          <c:y val="0.0334556430446194"/>
          <c:w val="0.603957646319851"/>
          <c:h val="0.8144404199475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'capital expenditures'!$B$4</c:f>
              <c:strCache>
                <c:ptCount val="1"/>
                <c:pt idx="0">
                  <c:v>Administration and Management of IT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expenditures'!$C$4:$I$4</c:f>
              <c:numCache>
                <c:formatCode>0%</c:formatCode>
                <c:ptCount val="7"/>
                <c:pt idx="0">
                  <c:v>0.1998418</c:v>
                </c:pt>
                <c:pt idx="1">
                  <c:v>0.1480875</c:v>
                </c:pt>
                <c:pt idx="2">
                  <c:v>0.2489189</c:v>
                </c:pt>
                <c:pt idx="3">
                  <c:v>0.1238785</c:v>
                </c:pt>
                <c:pt idx="4">
                  <c:v>0.1346496</c:v>
                </c:pt>
                <c:pt idx="5">
                  <c:v>0.0244409</c:v>
                </c:pt>
                <c:pt idx="6">
                  <c:v>0.1214936</c:v>
                </c:pt>
              </c:numCache>
            </c:numRef>
          </c:val>
        </c:ser>
        <c:ser>
          <c:idx val="1"/>
          <c:order val="1"/>
          <c:tx>
            <c:strRef>
              <c:f>'capital expenditures'!$B$5</c:f>
              <c:strCache>
                <c:ptCount val="1"/>
                <c:pt idx="0">
                  <c:v>IT Support Services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expenditures'!$C$5:$I$5</c:f>
              <c:numCache>
                <c:formatCode>0%</c:formatCode>
                <c:ptCount val="7"/>
                <c:pt idx="0">
                  <c:v>0.0988364</c:v>
                </c:pt>
                <c:pt idx="1">
                  <c:v>0.1696949</c:v>
                </c:pt>
                <c:pt idx="2">
                  <c:v>0.1074385</c:v>
                </c:pt>
                <c:pt idx="3">
                  <c:v>0.118236</c:v>
                </c:pt>
                <c:pt idx="4">
                  <c:v>0.0946665</c:v>
                </c:pt>
                <c:pt idx="5">
                  <c:v>0.0825185</c:v>
                </c:pt>
                <c:pt idx="6">
                  <c:v>0.0278447</c:v>
                </c:pt>
              </c:numCache>
            </c:numRef>
          </c:val>
        </c:ser>
        <c:ser>
          <c:idx val="2"/>
          <c:order val="2"/>
          <c:tx>
            <c:strRef>
              <c:f>'capital expenditures'!$B$6</c:f>
              <c:strCache>
                <c:ptCount val="1"/>
                <c:pt idx="0">
                  <c:v>Educational Technology Services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expenditures'!$C$6:$I$6</c:f>
              <c:numCache>
                <c:formatCode>0%</c:formatCode>
                <c:ptCount val="7"/>
                <c:pt idx="0">
                  <c:v>0.1556706</c:v>
                </c:pt>
                <c:pt idx="1">
                  <c:v>0.0991416</c:v>
                </c:pt>
                <c:pt idx="2">
                  <c:v>0.0878248</c:v>
                </c:pt>
                <c:pt idx="3">
                  <c:v>0.0982448</c:v>
                </c:pt>
                <c:pt idx="4">
                  <c:v>0.1181928</c:v>
                </c:pt>
                <c:pt idx="5">
                  <c:v>0.0915663</c:v>
                </c:pt>
                <c:pt idx="6">
                  <c:v>0.0663002</c:v>
                </c:pt>
              </c:numCache>
            </c:numRef>
          </c:val>
        </c:ser>
        <c:ser>
          <c:idx val="3"/>
          <c:order val="3"/>
          <c:tx>
            <c:strRef>
              <c:f>'capital expenditures'!$B$7</c:f>
              <c:strCache>
                <c:ptCount val="1"/>
                <c:pt idx="0">
                  <c:v>Research Computing Services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expenditures'!$C$7:$I$7</c:f>
              <c:numCache>
                <c:formatCode>0%</c:formatCode>
                <c:ptCount val="7"/>
                <c:pt idx="0">
                  <c:v>0.013782</c:v>
                </c:pt>
                <c:pt idx="1">
                  <c:v>0.0150239</c:v>
                </c:pt>
                <c:pt idx="2">
                  <c:v>0.0181818</c:v>
                </c:pt>
                <c:pt idx="3">
                  <c:v>0.0099869</c:v>
                </c:pt>
                <c:pt idx="4">
                  <c:v>0.0237875</c:v>
                </c:pt>
                <c:pt idx="5">
                  <c:v>0.0295665</c:v>
                </c:pt>
                <c:pt idx="6">
                  <c:v>0.0848960000000001</c:v>
                </c:pt>
              </c:numCache>
            </c:numRef>
          </c:val>
        </c:ser>
        <c:ser>
          <c:idx val="4"/>
          <c:order val="4"/>
          <c:tx>
            <c:strRef>
              <c:f>'capital expenditures'!$B$8</c:f>
              <c:strCache>
                <c:ptCount val="1"/>
                <c:pt idx="0">
                  <c:v>Data Center services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expenditures'!$C$8:$I$8</c:f>
              <c:numCache>
                <c:formatCode>0%</c:formatCode>
                <c:ptCount val="7"/>
                <c:pt idx="0">
                  <c:v>0.1630662</c:v>
                </c:pt>
                <c:pt idx="1">
                  <c:v>0.1152357</c:v>
                </c:pt>
                <c:pt idx="2">
                  <c:v>0.0753252</c:v>
                </c:pt>
                <c:pt idx="3">
                  <c:v>0.1006365</c:v>
                </c:pt>
                <c:pt idx="4">
                  <c:v>0.1096882</c:v>
                </c:pt>
                <c:pt idx="5">
                  <c:v>0.0427323</c:v>
                </c:pt>
                <c:pt idx="6">
                  <c:v>0.073243</c:v>
                </c:pt>
              </c:numCache>
            </c:numRef>
          </c:val>
        </c:ser>
        <c:ser>
          <c:idx val="5"/>
          <c:order val="5"/>
          <c:tx>
            <c:strRef>
              <c:f>'capital expenditures'!$B$9</c:f>
              <c:strCache>
                <c:ptCount val="1"/>
                <c:pt idx="0">
                  <c:v>Communications Infrastructure Services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expenditures'!$C$9:$I$9</c:f>
              <c:numCache>
                <c:formatCode>0%</c:formatCode>
                <c:ptCount val="7"/>
                <c:pt idx="0">
                  <c:v>0.0829072</c:v>
                </c:pt>
                <c:pt idx="1">
                  <c:v>0.0811894</c:v>
                </c:pt>
                <c:pt idx="2">
                  <c:v>0.2016826</c:v>
                </c:pt>
                <c:pt idx="3">
                  <c:v>0.1907563</c:v>
                </c:pt>
                <c:pt idx="4">
                  <c:v>0.1891081</c:v>
                </c:pt>
                <c:pt idx="5">
                  <c:v>0.1944019</c:v>
                </c:pt>
                <c:pt idx="6">
                  <c:v>0.3169314</c:v>
                </c:pt>
              </c:numCache>
            </c:numRef>
          </c:val>
        </c:ser>
        <c:ser>
          <c:idx val="6"/>
          <c:order val="6"/>
          <c:tx>
            <c:strRef>
              <c:f>'capital expenditures'!$B$10</c:f>
              <c:strCache>
                <c:ptCount val="1"/>
                <c:pt idx="0">
                  <c:v>Enterprise Infrastructure and Services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expenditures'!$C$10:$I$10</c:f>
              <c:numCache>
                <c:formatCode>0%</c:formatCode>
                <c:ptCount val="7"/>
                <c:pt idx="0">
                  <c:v>0.153526</c:v>
                </c:pt>
                <c:pt idx="1">
                  <c:v>0.1861504</c:v>
                </c:pt>
                <c:pt idx="2">
                  <c:v>0.0879008</c:v>
                </c:pt>
                <c:pt idx="3">
                  <c:v>0.1298621</c:v>
                </c:pt>
                <c:pt idx="4">
                  <c:v>0.1642093</c:v>
                </c:pt>
                <c:pt idx="5">
                  <c:v>0.1853975</c:v>
                </c:pt>
                <c:pt idx="6">
                  <c:v>0.1389415</c:v>
                </c:pt>
              </c:numCache>
            </c:numRef>
          </c:val>
        </c:ser>
        <c:ser>
          <c:idx val="7"/>
          <c:order val="7"/>
          <c:tx>
            <c:strRef>
              <c:f>'capital expenditures'!$B$11</c:f>
              <c:strCache>
                <c:ptCount val="1"/>
                <c:pt idx="0">
                  <c:v>Information Security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expenditures'!$C$11:$I$11</c:f>
              <c:numCache>
                <c:formatCode>0%</c:formatCode>
                <c:ptCount val="7"/>
                <c:pt idx="0">
                  <c:v>0.0242517</c:v>
                </c:pt>
                <c:pt idx="1">
                  <c:v>0.0117011</c:v>
                </c:pt>
                <c:pt idx="2">
                  <c:v>0.0181818</c:v>
                </c:pt>
                <c:pt idx="3">
                  <c:v>0.0523223</c:v>
                </c:pt>
                <c:pt idx="4">
                  <c:v>0.0212448</c:v>
                </c:pt>
                <c:pt idx="5">
                  <c:v>0.0271446</c:v>
                </c:pt>
                <c:pt idx="6">
                  <c:v>0.0410189</c:v>
                </c:pt>
              </c:numCache>
            </c:numRef>
          </c:val>
        </c:ser>
        <c:ser>
          <c:idx val="8"/>
          <c:order val="8"/>
          <c:tx>
            <c:strRef>
              <c:f>'capital expenditures'!$B$12</c:f>
              <c:strCache>
                <c:ptCount val="1"/>
                <c:pt idx="0">
                  <c:v>Identity Management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expenditures'!$C$12:$I$12</c:f>
              <c:numCache>
                <c:formatCode>0%</c:formatCode>
                <c:ptCount val="7"/>
                <c:pt idx="0">
                  <c:v>0.0319455</c:v>
                </c:pt>
                <c:pt idx="1">
                  <c:v>0.0070536</c:v>
                </c:pt>
                <c:pt idx="2">
                  <c:v>0.0181818</c:v>
                </c:pt>
                <c:pt idx="3">
                  <c:v>0.0145855</c:v>
                </c:pt>
                <c:pt idx="4">
                  <c:v>0.0183548</c:v>
                </c:pt>
                <c:pt idx="5">
                  <c:v>0.0211981</c:v>
                </c:pt>
                <c:pt idx="6">
                  <c:v>0.0116324</c:v>
                </c:pt>
              </c:numCache>
            </c:numRef>
          </c:val>
        </c:ser>
        <c:ser>
          <c:idx val="9"/>
          <c:order val="9"/>
          <c:tx>
            <c:strRef>
              <c:f>'capital expenditures'!$B$13</c:f>
              <c:strCache>
                <c:ptCount val="1"/>
                <c:pt idx="0">
                  <c:v>Information Systems and Applications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expenditures'!$C$13:$I$13</c:f>
              <c:numCache>
                <c:formatCode>0%</c:formatCode>
                <c:ptCount val="7"/>
                <c:pt idx="0">
                  <c:v>0.0572177</c:v>
                </c:pt>
                <c:pt idx="1">
                  <c:v>0.0862049</c:v>
                </c:pt>
                <c:pt idx="2">
                  <c:v>0.0181818</c:v>
                </c:pt>
                <c:pt idx="3">
                  <c:v>0.0630028</c:v>
                </c:pt>
                <c:pt idx="4">
                  <c:v>0.0588396</c:v>
                </c:pt>
                <c:pt idx="5">
                  <c:v>0.2328517</c:v>
                </c:pt>
                <c:pt idx="6">
                  <c:v>0.0404027</c:v>
                </c:pt>
              </c:numCache>
            </c:numRef>
          </c:val>
        </c:ser>
        <c:ser>
          <c:idx val="10"/>
          <c:order val="10"/>
          <c:tx>
            <c:strRef>
              <c:f>'capital expenditures'!$B$14</c:f>
              <c:strCache>
                <c:ptCount val="1"/>
                <c:pt idx="0">
                  <c:v>Other IT Domain</c:v>
                </c:pt>
              </c:strCache>
            </c:strRef>
          </c:tx>
          <c:invertIfNegative val="0"/>
          <c:cat>
            <c:multiLvlStrRef>
              <c:f>'capital expenditures'!$C$2:$I$3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'capital expenditures'!$C$14:$I$14</c:f>
              <c:numCache>
                <c:formatCode>0%</c:formatCode>
                <c:ptCount val="7"/>
                <c:pt idx="0">
                  <c:v>0.0189549</c:v>
                </c:pt>
                <c:pt idx="1">
                  <c:v>0.0805172</c:v>
                </c:pt>
                <c:pt idx="2">
                  <c:v>0.1181818</c:v>
                </c:pt>
                <c:pt idx="3">
                  <c:v>0.0984884</c:v>
                </c:pt>
                <c:pt idx="4">
                  <c:v>0.0672588</c:v>
                </c:pt>
                <c:pt idx="5">
                  <c:v>0.0681818</c:v>
                </c:pt>
                <c:pt idx="6">
                  <c:v>0.0772957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258248"/>
        <c:axId val="-2078255304"/>
      </c:barChart>
      <c:catAx>
        <c:axId val="-20782582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8255304"/>
        <c:crosses val="autoZero"/>
        <c:auto val="1"/>
        <c:lblAlgn val="ctr"/>
        <c:lblOffset val="100"/>
        <c:noMultiLvlLbl val="0"/>
      </c:catAx>
      <c:valAx>
        <c:axId val="-20782553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78258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977207977208"/>
          <c:y val="0.0260755905511811"/>
          <c:w val="0.283475783475783"/>
          <c:h val="0.94784881889763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'cap_op exp'!$A$8</c:f>
              <c:strCache>
                <c:ptCount val="1"/>
                <c:pt idx="0">
                  <c:v>Operating Expenditure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multiLvlStrRef>
              <c:f>'cap_op exp'!$B$6:$H$7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'cap_op exp'!$B$8:$H$8</c:f>
              <c:numCache>
                <c:formatCode>0%</c:formatCode>
                <c:ptCount val="7"/>
                <c:pt idx="0">
                  <c:v>0.8543344</c:v>
                </c:pt>
                <c:pt idx="1">
                  <c:v>0.8192034</c:v>
                </c:pt>
                <c:pt idx="2">
                  <c:v>0.9497444</c:v>
                </c:pt>
                <c:pt idx="3">
                  <c:v>0.8685456</c:v>
                </c:pt>
                <c:pt idx="4">
                  <c:v>0.885453</c:v>
                </c:pt>
                <c:pt idx="5">
                  <c:v>0.8651051</c:v>
                </c:pt>
                <c:pt idx="6">
                  <c:v>0.9052278</c:v>
                </c:pt>
              </c:numCache>
            </c:numRef>
          </c:val>
        </c:ser>
        <c:ser>
          <c:idx val="1"/>
          <c:order val="1"/>
          <c:tx>
            <c:strRef>
              <c:f>'cap_op exp'!$A$9</c:f>
              <c:strCache>
                <c:ptCount val="1"/>
                <c:pt idx="0">
                  <c:v>Capital Expenditure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'cap_op exp'!$B$6:$H$7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'cap_op exp'!$B$9:$H$9</c:f>
              <c:numCache>
                <c:formatCode>0%</c:formatCode>
                <c:ptCount val="7"/>
                <c:pt idx="0">
                  <c:v>0.1456656</c:v>
                </c:pt>
                <c:pt idx="1">
                  <c:v>0.1807966</c:v>
                </c:pt>
                <c:pt idx="2">
                  <c:v>0.0502556</c:v>
                </c:pt>
                <c:pt idx="3">
                  <c:v>0.1314544</c:v>
                </c:pt>
                <c:pt idx="4">
                  <c:v>0.114547</c:v>
                </c:pt>
                <c:pt idx="5">
                  <c:v>0.1348949</c:v>
                </c:pt>
                <c:pt idx="6">
                  <c:v>0.0947722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6937080"/>
        <c:axId val="-2036955080"/>
      </c:barChart>
      <c:catAx>
        <c:axId val="-20369370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6955080"/>
        <c:crosses val="autoZero"/>
        <c:auto val="1"/>
        <c:lblAlgn val="ctr"/>
        <c:lblOffset val="100"/>
        <c:noMultiLvlLbl val="0"/>
      </c:catAx>
      <c:valAx>
        <c:axId val="-20369550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36937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UK and EU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11.0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OECD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Non-OECD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8497112"/>
        <c:axId val="-2078493976"/>
      </c:barChart>
      <c:catAx>
        <c:axId val="-2078497112"/>
        <c:scaling>
          <c:orientation val="minMax"/>
        </c:scaling>
        <c:delete val="1"/>
        <c:axPos val="l"/>
        <c:majorTickMark val="out"/>
        <c:minorTickMark val="none"/>
        <c:tickLblPos val="nextTo"/>
        <c:crossAx val="-2078493976"/>
        <c:crosses val="autoZero"/>
        <c:auto val="1"/>
        <c:lblAlgn val="ctr"/>
        <c:lblOffset val="100"/>
        <c:noMultiLvlLbl val="0"/>
      </c:catAx>
      <c:valAx>
        <c:axId val="-2078493976"/>
        <c:scaling>
          <c:orientation val="minMax"/>
          <c:max val="5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8497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8192505904664"/>
          <c:y val="0.900606299212598"/>
          <c:w val="0.606488438601733"/>
          <c:h val="0.09939389520754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13789622451"/>
          <c:y val="0.103219654361387"/>
          <c:w val="0.573539942122619"/>
          <c:h val="0.871482769199305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'inst mission'!$D$16:$D$19</c:f>
              <c:strCache>
                <c:ptCount val="4"/>
                <c:pt idx="0">
                  <c:v>Administrative</c:v>
                </c:pt>
                <c:pt idx="1">
                  <c:v>Teaching and Learning</c:v>
                </c:pt>
                <c:pt idx="2">
                  <c:v>Research</c:v>
                </c:pt>
                <c:pt idx="3">
                  <c:v>Other</c:v>
                </c:pt>
              </c:strCache>
            </c:strRef>
          </c:cat>
          <c:val>
            <c:numRef>
              <c:f>'inst mission'!$E$16:$E$19</c:f>
              <c:numCache>
                <c:formatCode>0%</c:formatCode>
                <c:ptCount val="4"/>
                <c:pt idx="0">
                  <c:v>0.534072</c:v>
                </c:pt>
                <c:pt idx="1">
                  <c:v>0.392514</c:v>
                </c:pt>
                <c:pt idx="2">
                  <c:v>0.0384602</c:v>
                </c:pt>
                <c:pt idx="3">
                  <c:v>0.0349538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61412991352505"/>
          <c:y val="0.0398989898989899"/>
          <c:w val="0.893426480825457"/>
          <c:h val="0.642503380259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CIO doesn't sit on Cabinet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CFO</c:v>
                </c:pt>
                <c:pt idx="1">
                  <c:v>VP Administration</c:v>
                </c:pt>
                <c:pt idx="2">
                  <c:v>Provost</c:v>
                </c:pt>
                <c:pt idx="3">
                  <c:v>President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0.0087561455840104</c:v>
                </c:pt>
                <c:pt idx="1">
                  <c:v>0.0548058772323961</c:v>
                </c:pt>
                <c:pt idx="2">
                  <c:v>0.0606263731641201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CIO sits on Cabinet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CFO</c:v>
                </c:pt>
                <c:pt idx="1">
                  <c:v>VP Administration</c:v>
                </c:pt>
                <c:pt idx="2">
                  <c:v>Provost</c:v>
                </c:pt>
                <c:pt idx="3">
                  <c:v>President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0.0166986070731751</c:v>
                </c:pt>
                <c:pt idx="1">
                  <c:v>0.0875020066030763</c:v>
                </c:pt>
                <c:pt idx="2">
                  <c:v>0.108568087889577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6848280"/>
        <c:axId val="-2036845304"/>
      </c:barChart>
      <c:catAx>
        <c:axId val="-20368482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6845304"/>
        <c:crosses val="autoZero"/>
        <c:auto val="1"/>
        <c:lblAlgn val="ctr"/>
        <c:lblOffset val="100"/>
        <c:noMultiLvlLbl val="0"/>
      </c:catAx>
      <c:valAx>
        <c:axId val="-2036845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36848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9939018919295"/>
          <c:y val="0.864279408255786"/>
          <c:w val="0.691556023080612"/>
          <c:h val="0.06982477542419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on Research</c:v>
                </c:pt>
              </c:strCache>
            </c:strRef>
          </c:tx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</c:numCache>
            </c:numRef>
          </c:cat>
          <c:val>
            <c:numRef>
              <c:f>Sheet1!$B$2:$B$24</c:f>
              <c:numCache>
                <c:formatCode>0%</c:formatCode>
                <c:ptCount val="23"/>
                <c:pt idx="0">
                  <c:v>0.0222222222222222</c:v>
                </c:pt>
                <c:pt idx="1">
                  <c:v>0.0</c:v>
                </c:pt>
                <c:pt idx="2">
                  <c:v>0.018816066496487</c:v>
                </c:pt>
                <c:pt idx="3">
                  <c:v>0.0105041413157032</c:v>
                </c:pt>
                <c:pt idx="4">
                  <c:v>0.0109785017953827</c:v>
                </c:pt>
                <c:pt idx="5">
                  <c:v>0.0357282971036106</c:v>
                </c:pt>
                <c:pt idx="6">
                  <c:v>0.0474065249803302</c:v>
                </c:pt>
                <c:pt idx="7">
                  <c:v>0.00892873672676529</c:v>
                </c:pt>
                <c:pt idx="8">
                  <c:v>0.0610012015444647</c:v>
                </c:pt>
                <c:pt idx="9">
                  <c:v>0.0517894612344085</c:v>
                </c:pt>
                <c:pt idx="10">
                  <c:v>0.0436705432799426</c:v>
                </c:pt>
                <c:pt idx="11">
                  <c:v>0.0748612455578974</c:v>
                </c:pt>
                <c:pt idx="12">
                  <c:v>0.0385007288205832</c:v>
                </c:pt>
                <c:pt idx="13">
                  <c:v>0.0606020140487259</c:v>
                </c:pt>
                <c:pt idx="14">
                  <c:v>0.0684897172758826</c:v>
                </c:pt>
                <c:pt idx="15">
                  <c:v>0.0529637823598269</c:v>
                </c:pt>
                <c:pt idx="16">
                  <c:v>0.0858343187079703</c:v>
                </c:pt>
                <c:pt idx="17">
                  <c:v>0.13837444424309</c:v>
                </c:pt>
                <c:pt idx="18">
                  <c:v>0.0698357495166572</c:v>
                </c:pt>
                <c:pt idx="19">
                  <c:v>0.217622658458342</c:v>
                </c:pt>
                <c:pt idx="20">
                  <c:v>0.157286612058457</c:v>
                </c:pt>
                <c:pt idx="21">
                  <c:v>0.249213385013671</c:v>
                </c:pt>
                <c:pt idx="22">
                  <c:v>0.204866882491291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4536920"/>
        <c:axId val="-2034533816"/>
      </c:lineChart>
      <c:catAx>
        <c:axId val="-2034536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34533816"/>
        <c:crosses val="autoZero"/>
        <c:auto val="1"/>
        <c:lblAlgn val="ctr"/>
        <c:lblOffset val="100"/>
        <c:noMultiLvlLbl val="0"/>
      </c:catAx>
      <c:valAx>
        <c:axId val="-2034533816"/>
        <c:scaling>
          <c:orientation val="minMax"/>
          <c:max val="0.2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34536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32838163270828"/>
          <c:y val="0.0374299476531914"/>
          <c:w val="0.894379413913467"/>
          <c:h val="0.7666335283508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on Research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Sheet1!$A$2:$A$24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</c:numCache>
            </c:numRef>
          </c:cat>
          <c:val>
            <c:numRef>
              <c:f>Sheet1!$B$2:$B$24</c:f>
              <c:numCache>
                <c:formatCode>0%</c:formatCode>
                <c:ptCount val="23"/>
                <c:pt idx="0">
                  <c:v>0.0222222222222222</c:v>
                </c:pt>
                <c:pt idx="1">
                  <c:v>0.0</c:v>
                </c:pt>
                <c:pt idx="2">
                  <c:v>0.018816066496487</c:v>
                </c:pt>
                <c:pt idx="3">
                  <c:v>0.0105041413157032</c:v>
                </c:pt>
                <c:pt idx="4">
                  <c:v>0.0109785017953827</c:v>
                </c:pt>
                <c:pt idx="5">
                  <c:v>0.0357282971036106</c:v>
                </c:pt>
                <c:pt idx="6">
                  <c:v>0.0474065249803302</c:v>
                </c:pt>
                <c:pt idx="7">
                  <c:v>0.00892873672676529</c:v>
                </c:pt>
                <c:pt idx="8">
                  <c:v>0.0610012015444647</c:v>
                </c:pt>
                <c:pt idx="9">
                  <c:v>0.0517894612344085</c:v>
                </c:pt>
                <c:pt idx="10">
                  <c:v>0.0436705432799426</c:v>
                </c:pt>
                <c:pt idx="11">
                  <c:v>0.0748612455578974</c:v>
                </c:pt>
                <c:pt idx="12">
                  <c:v>0.0385007288205832</c:v>
                </c:pt>
                <c:pt idx="13">
                  <c:v>0.0606020140487259</c:v>
                </c:pt>
                <c:pt idx="14">
                  <c:v>0.0684897172758826</c:v>
                </c:pt>
                <c:pt idx="15">
                  <c:v>0.0529637823598269</c:v>
                </c:pt>
                <c:pt idx="16">
                  <c:v>0.0858343187079703</c:v>
                </c:pt>
                <c:pt idx="17">
                  <c:v>0.13837444424309</c:v>
                </c:pt>
                <c:pt idx="18">
                  <c:v>0.0698357495166572</c:v>
                </c:pt>
                <c:pt idx="19">
                  <c:v>0.217622658458342</c:v>
                </c:pt>
                <c:pt idx="20">
                  <c:v>0.157286612058457</c:v>
                </c:pt>
                <c:pt idx="21">
                  <c:v>0.249213385013671</c:v>
                </c:pt>
                <c:pt idx="22">
                  <c:v>0.204866882491291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on Teaching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Sheet1!$A$2:$A$24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</c:numCache>
            </c:numRef>
          </c:cat>
          <c:val>
            <c:numRef>
              <c:f>Sheet1!$C$2:$C$24</c:f>
              <c:numCache>
                <c:formatCode>0%</c:formatCode>
                <c:ptCount val="23"/>
                <c:pt idx="0">
                  <c:v>0.324552049111366</c:v>
                </c:pt>
                <c:pt idx="1">
                  <c:v>0.298559624371612</c:v>
                </c:pt>
                <c:pt idx="2">
                  <c:v>0.392278690181994</c:v>
                </c:pt>
                <c:pt idx="3">
                  <c:v>0.512033353815223</c:v>
                </c:pt>
                <c:pt idx="4">
                  <c:v>0.397128595113336</c:v>
                </c:pt>
                <c:pt idx="5">
                  <c:v>0.350194579766346</c:v>
                </c:pt>
                <c:pt idx="6">
                  <c:v>0.439771993413255</c:v>
                </c:pt>
                <c:pt idx="7">
                  <c:v>0.320280005100439</c:v>
                </c:pt>
                <c:pt idx="8">
                  <c:v>0.438515457344512</c:v>
                </c:pt>
                <c:pt idx="9">
                  <c:v>0.396314759334593</c:v>
                </c:pt>
                <c:pt idx="10">
                  <c:v>0.451428642697237</c:v>
                </c:pt>
                <c:pt idx="11">
                  <c:v>0.37195743730849</c:v>
                </c:pt>
                <c:pt idx="12">
                  <c:v>0.445616166486219</c:v>
                </c:pt>
                <c:pt idx="13">
                  <c:v>0.393680294015141</c:v>
                </c:pt>
                <c:pt idx="14">
                  <c:v>0.383051403610977</c:v>
                </c:pt>
                <c:pt idx="15">
                  <c:v>0.301553460731884</c:v>
                </c:pt>
                <c:pt idx="16">
                  <c:v>0.357743875398497</c:v>
                </c:pt>
                <c:pt idx="17">
                  <c:v>0.476942884984948</c:v>
                </c:pt>
                <c:pt idx="18">
                  <c:v>0.542351392067462</c:v>
                </c:pt>
                <c:pt idx="19">
                  <c:v>0.153198588353716</c:v>
                </c:pt>
                <c:pt idx="20">
                  <c:v>0.378675606240993</c:v>
                </c:pt>
                <c:pt idx="21">
                  <c:v>0.439383873784746</c:v>
                </c:pt>
                <c:pt idx="22">
                  <c:v>0.42312362890907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on Administration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Sheet1!$A$2:$A$24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</c:numCache>
            </c:numRef>
          </c:cat>
          <c:val>
            <c:numRef>
              <c:f>Sheet1!$D$2:$D$24</c:f>
              <c:numCache>
                <c:formatCode>0%</c:formatCode>
                <c:ptCount val="23"/>
                <c:pt idx="0">
                  <c:v>0.653225728666411</c:v>
                </c:pt>
                <c:pt idx="1">
                  <c:v>0.701440375628388</c:v>
                </c:pt>
                <c:pt idx="2">
                  <c:v>0.588905243321519</c:v>
                </c:pt>
                <c:pt idx="3">
                  <c:v>0.477462504869074</c:v>
                </c:pt>
                <c:pt idx="4">
                  <c:v>0.591892903091281</c:v>
                </c:pt>
                <c:pt idx="5">
                  <c:v>0.614077123130043</c:v>
                </c:pt>
                <c:pt idx="6">
                  <c:v>0.512821481606415</c:v>
                </c:pt>
                <c:pt idx="7">
                  <c:v>0.670791258172795</c:v>
                </c:pt>
                <c:pt idx="8">
                  <c:v>0.500483341111023</c:v>
                </c:pt>
                <c:pt idx="9">
                  <c:v>0.551895779430999</c:v>
                </c:pt>
                <c:pt idx="10">
                  <c:v>0.504900814022821</c:v>
                </c:pt>
                <c:pt idx="11">
                  <c:v>0.553181317133612</c:v>
                </c:pt>
                <c:pt idx="12">
                  <c:v>0.515883104693198</c:v>
                </c:pt>
                <c:pt idx="13">
                  <c:v>0.545717691936133</c:v>
                </c:pt>
                <c:pt idx="14">
                  <c:v>0.54845887911314</c:v>
                </c:pt>
                <c:pt idx="15">
                  <c:v>0.645482756908289</c:v>
                </c:pt>
                <c:pt idx="16">
                  <c:v>0.556421805893533</c:v>
                </c:pt>
                <c:pt idx="17">
                  <c:v>0.384682670771962</c:v>
                </c:pt>
                <c:pt idx="18">
                  <c:v>0.387812858415881</c:v>
                </c:pt>
                <c:pt idx="19">
                  <c:v>0.629178753187942</c:v>
                </c:pt>
                <c:pt idx="20">
                  <c:v>0.46403778170055</c:v>
                </c:pt>
                <c:pt idx="21">
                  <c:v>0.311402741201583</c:v>
                </c:pt>
                <c:pt idx="22">
                  <c:v>0.372009488599639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6366536"/>
        <c:axId val="-2036387288"/>
      </c:lineChart>
      <c:catAx>
        <c:axId val="-203636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36387288"/>
        <c:crosses val="autoZero"/>
        <c:auto val="1"/>
        <c:lblAlgn val="ctr"/>
        <c:lblOffset val="100"/>
        <c:noMultiLvlLbl val="0"/>
      </c:catAx>
      <c:valAx>
        <c:axId val="-2036387288"/>
        <c:scaling>
          <c:orientation val="minMax"/>
          <c:max val="0.7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36366536"/>
        <c:crosses val="autoZero"/>
        <c:crossBetween val="between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 spc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Sheet1!$B$1:$W$1</c:f>
              <c:strCache>
                <c:ptCount val="22"/>
                <c:pt idx="0">
                  <c:v>Psychology</c:v>
                </c:pt>
                <c:pt idx="1">
                  <c:v>Computer science</c:v>
                </c:pt>
                <c:pt idx="2">
                  <c:v>Biochemistry, genetics and molecular biology</c:v>
                </c:pt>
                <c:pt idx="3">
                  <c:v>Neuroscience</c:v>
                </c:pt>
                <c:pt idx="4">
                  <c:v>Physics and astronomy</c:v>
                </c:pt>
                <c:pt idx="5">
                  <c:v>Mathematics</c:v>
                </c:pt>
                <c:pt idx="6">
                  <c:v>Immunology and microbiology</c:v>
                </c:pt>
                <c:pt idx="7">
                  <c:v>Engineering</c:v>
                </c:pt>
                <c:pt idx="8">
                  <c:v>Social sciences</c:v>
                </c:pt>
                <c:pt idx="9">
                  <c:v>Pharmacology, toxicology and pharmaceutics</c:v>
                </c:pt>
                <c:pt idx="10">
                  <c:v>Earth and planetary sciences</c:v>
                </c:pt>
                <c:pt idx="11">
                  <c:v>Chemistry</c:v>
                </c:pt>
                <c:pt idx="12">
                  <c:v>Material science</c:v>
                </c:pt>
                <c:pt idx="13">
                  <c:v>Business, management and accounting</c:v>
                </c:pt>
                <c:pt idx="14">
                  <c:v>Medicine</c:v>
                </c:pt>
                <c:pt idx="15">
                  <c:v>Environmental sciences</c:v>
                </c:pt>
                <c:pt idx="16">
                  <c:v>Economics, econometrics and finance</c:v>
                </c:pt>
                <c:pt idx="17">
                  <c:v>Arts &amp; humanities</c:v>
                </c:pt>
                <c:pt idx="18">
                  <c:v>Agricultural and biological sciences</c:v>
                </c:pt>
                <c:pt idx="19">
                  <c:v>Veterinary</c:v>
                </c:pt>
                <c:pt idx="20">
                  <c:v>Chemical engineering</c:v>
                </c:pt>
                <c:pt idx="21">
                  <c:v>Energy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33.0</c:v>
                </c:pt>
                <c:pt idx="1">
                  <c:v>33.0</c:v>
                </c:pt>
                <c:pt idx="2">
                  <c:v>33.0</c:v>
                </c:pt>
                <c:pt idx="3">
                  <c:v>32.0</c:v>
                </c:pt>
                <c:pt idx="4">
                  <c:v>31.0</c:v>
                </c:pt>
                <c:pt idx="5">
                  <c:v>29.0</c:v>
                </c:pt>
                <c:pt idx="6">
                  <c:v>27.0</c:v>
                </c:pt>
                <c:pt idx="7">
                  <c:v>27.0</c:v>
                </c:pt>
                <c:pt idx="8">
                  <c:v>26.0</c:v>
                </c:pt>
                <c:pt idx="9">
                  <c:v>25.0</c:v>
                </c:pt>
                <c:pt idx="10">
                  <c:v>25.0</c:v>
                </c:pt>
                <c:pt idx="11">
                  <c:v>25.0</c:v>
                </c:pt>
                <c:pt idx="12">
                  <c:v>24.0</c:v>
                </c:pt>
                <c:pt idx="13">
                  <c:v>24.0</c:v>
                </c:pt>
                <c:pt idx="14">
                  <c:v>23.0</c:v>
                </c:pt>
                <c:pt idx="15">
                  <c:v>23.0</c:v>
                </c:pt>
                <c:pt idx="16">
                  <c:v>23.0</c:v>
                </c:pt>
                <c:pt idx="17">
                  <c:v>23.0</c:v>
                </c:pt>
                <c:pt idx="18">
                  <c:v>23.0</c:v>
                </c:pt>
                <c:pt idx="19">
                  <c:v>16.0</c:v>
                </c:pt>
                <c:pt idx="20">
                  <c:v>9.0</c:v>
                </c:pt>
                <c:pt idx="21">
                  <c:v>7.0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UK and EU</c:v>
                </c:pt>
              </c:strCache>
            </c:strRef>
          </c:tx>
          <c:invertIfNegative val="0"/>
          <c:cat>
            <c:strRef>
              <c:f>Sheet1!$B$1:$W$1</c:f>
              <c:strCache>
                <c:ptCount val="22"/>
                <c:pt idx="0">
                  <c:v>Psychology</c:v>
                </c:pt>
                <c:pt idx="1">
                  <c:v>Computer science</c:v>
                </c:pt>
                <c:pt idx="2">
                  <c:v>Biochemistry, genetics and molecular biology</c:v>
                </c:pt>
                <c:pt idx="3">
                  <c:v>Neuroscience</c:v>
                </c:pt>
                <c:pt idx="4">
                  <c:v>Physics and astronomy</c:v>
                </c:pt>
                <c:pt idx="5">
                  <c:v>Mathematics</c:v>
                </c:pt>
                <c:pt idx="6">
                  <c:v>Immunology and microbiology</c:v>
                </c:pt>
                <c:pt idx="7">
                  <c:v>Engineering</c:v>
                </c:pt>
                <c:pt idx="8">
                  <c:v>Social sciences</c:v>
                </c:pt>
                <c:pt idx="9">
                  <c:v>Pharmacology, toxicology and pharmaceutics</c:v>
                </c:pt>
                <c:pt idx="10">
                  <c:v>Earth and planetary sciences</c:v>
                </c:pt>
                <c:pt idx="11">
                  <c:v>Chemistry</c:v>
                </c:pt>
                <c:pt idx="12">
                  <c:v>Material science</c:v>
                </c:pt>
                <c:pt idx="13">
                  <c:v>Business, management and accounting</c:v>
                </c:pt>
                <c:pt idx="14">
                  <c:v>Medicine</c:v>
                </c:pt>
                <c:pt idx="15">
                  <c:v>Environmental sciences</c:v>
                </c:pt>
                <c:pt idx="16">
                  <c:v>Economics, econometrics and finance</c:v>
                </c:pt>
                <c:pt idx="17">
                  <c:v>Arts &amp; humanities</c:v>
                </c:pt>
                <c:pt idx="18">
                  <c:v>Agricultural and biological sciences</c:v>
                </c:pt>
                <c:pt idx="19">
                  <c:v>Veterinary</c:v>
                </c:pt>
                <c:pt idx="20">
                  <c:v>Chemical engineering</c:v>
                </c:pt>
                <c:pt idx="21">
                  <c:v>Energy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13.0</c:v>
                </c:pt>
                <c:pt idx="1">
                  <c:v>9.0</c:v>
                </c:pt>
                <c:pt idx="2">
                  <c:v>8.0</c:v>
                </c:pt>
                <c:pt idx="3">
                  <c:v>15.0</c:v>
                </c:pt>
                <c:pt idx="4">
                  <c:v>15.0</c:v>
                </c:pt>
                <c:pt idx="5">
                  <c:v>14.0</c:v>
                </c:pt>
                <c:pt idx="6">
                  <c:v>13.0</c:v>
                </c:pt>
                <c:pt idx="7">
                  <c:v>10.0</c:v>
                </c:pt>
                <c:pt idx="8">
                  <c:v>21.0</c:v>
                </c:pt>
                <c:pt idx="9">
                  <c:v>18.0</c:v>
                </c:pt>
                <c:pt idx="10">
                  <c:v>15.0</c:v>
                </c:pt>
                <c:pt idx="11">
                  <c:v>15.0</c:v>
                </c:pt>
                <c:pt idx="12">
                  <c:v>11.0</c:v>
                </c:pt>
                <c:pt idx="13">
                  <c:v>14.0</c:v>
                </c:pt>
                <c:pt idx="14">
                  <c:v>23.0</c:v>
                </c:pt>
                <c:pt idx="15">
                  <c:v>15.0</c:v>
                </c:pt>
                <c:pt idx="16">
                  <c:v>15.0</c:v>
                </c:pt>
                <c:pt idx="17">
                  <c:v>21.0</c:v>
                </c:pt>
                <c:pt idx="18">
                  <c:v>21.0</c:v>
                </c:pt>
                <c:pt idx="19">
                  <c:v>16.0</c:v>
                </c:pt>
                <c:pt idx="20">
                  <c:v>10.0</c:v>
                </c:pt>
                <c:pt idx="21">
                  <c:v>10.0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OECD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Sheet1!$B$1:$W$1</c:f>
              <c:strCache>
                <c:ptCount val="22"/>
                <c:pt idx="0">
                  <c:v>Psychology</c:v>
                </c:pt>
                <c:pt idx="1">
                  <c:v>Computer science</c:v>
                </c:pt>
                <c:pt idx="2">
                  <c:v>Biochemistry, genetics and molecular biology</c:v>
                </c:pt>
                <c:pt idx="3">
                  <c:v>Neuroscience</c:v>
                </c:pt>
                <c:pt idx="4">
                  <c:v>Physics and astronomy</c:v>
                </c:pt>
                <c:pt idx="5">
                  <c:v>Mathematics</c:v>
                </c:pt>
                <c:pt idx="6">
                  <c:v>Immunology and microbiology</c:v>
                </c:pt>
                <c:pt idx="7">
                  <c:v>Engineering</c:v>
                </c:pt>
                <c:pt idx="8">
                  <c:v>Social sciences</c:v>
                </c:pt>
                <c:pt idx="9">
                  <c:v>Pharmacology, toxicology and pharmaceutics</c:v>
                </c:pt>
                <c:pt idx="10">
                  <c:v>Earth and planetary sciences</c:v>
                </c:pt>
                <c:pt idx="11">
                  <c:v>Chemistry</c:v>
                </c:pt>
                <c:pt idx="12">
                  <c:v>Material science</c:v>
                </c:pt>
                <c:pt idx="13">
                  <c:v>Business, management and accounting</c:v>
                </c:pt>
                <c:pt idx="14">
                  <c:v>Medicine</c:v>
                </c:pt>
                <c:pt idx="15">
                  <c:v>Environmental sciences</c:v>
                </c:pt>
                <c:pt idx="16">
                  <c:v>Economics, econometrics and finance</c:v>
                </c:pt>
                <c:pt idx="17">
                  <c:v>Arts &amp; humanities</c:v>
                </c:pt>
                <c:pt idx="18">
                  <c:v>Agricultural and biological sciences</c:v>
                </c:pt>
                <c:pt idx="19">
                  <c:v>Veterinary</c:v>
                </c:pt>
                <c:pt idx="20">
                  <c:v>Chemical engineering</c:v>
                </c:pt>
                <c:pt idx="21">
                  <c:v>Energy</c:v>
                </c:pt>
              </c:strCache>
            </c:strRef>
          </c:cat>
          <c:val>
            <c:numRef>
              <c:f>Sheet1!$B$4:$W$4</c:f>
              <c:numCache>
                <c:formatCode>General</c:formatCode>
                <c:ptCount val="22"/>
                <c:pt idx="0">
                  <c:v>4.0</c:v>
                </c:pt>
                <c:pt idx="1">
                  <c:v>7.0</c:v>
                </c:pt>
                <c:pt idx="2">
                  <c:v>7.0</c:v>
                </c:pt>
                <c:pt idx="3">
                  <c:v>3.0</c:v>
                </c:pt>
                <c:pt idx="4">
                  <c:v>4.0</c:v>
                </c:pt>
                <c:pt idx="5">
                  <c:v>4.0</c:v>
                </c:pt>
                <c:pt idx="6">
                  <c:v>9.0</c:v>
                </c:pt>
                <c:pt idx="7">
                  <c:v>7.0</c:v>
                </c:pt>
                <c:pt idx="8">
                  <c:v>1.0</c:v>
                </c:pt>
                <c:pt idx="9">
                  <c:v>5.0</c:v>
                </c:pt>
                <c:pt idx="10">
                  <c:v>10.0</c:v>
                </c:pt>
                <c:pt idx="11">
                  <c:v>6.0</c:v>
                </c:pt>
                <c:pt idx="12">
                  <c:v>9.0</c:v>
                </c:pt>
                <c:pt idx="13">
                  <c:v>10.0</c:v>
                </c:pt>
                <c:pt idx="14">
                  <c:v>4.0</c:v>
                </c:pt>
                <c:pt idx="15">
                  <c:v>9.0</c:v>
                </c:pt>
                <c:pt idx="16">
                  <c:v>10.0</c:v>
                </c:pt>
                <c:pt idx="17">
                  <c:v>6.0</c:v>
                </c:pt>
                <c:pt idx="18">
                  <c:v>6.0</c:v>
                </c:pt>
                <c:pt idx="19">
                  <c:v>7.0</c:v>
                </c:pt>
                <c:pt idx="20">
                  <c:v>14.0</c:v>
                </c:pt>
                <c:pt idx="21">
                  <c:v>11.0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Non-OECD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Sheet1!$B$1:$W$1</c:f>
              <c:strCache>
                <c:ptCount val="22"/>
                <c:pt idx="0">
                  <c:v>Psychology</c:v>
                </c:pt>
                <c:pt idx="1">
                  <c:v>Computer science</c:v>
                </c:pt>
                <c:pt idx="2">
                  <c:v>Biochemistry, genetics and molecular biology</c:v>
                </c:pt>
                <c:pt idx="3">
                  <c:v>Neuroscience</c:v>
                </c:pt>
                <c:pt idx="4">
                  <c:v>Physics and astronomy</c:v>
                </c:pt>
                <c:pt idx="5">
                  <c:v>Mathematics</c:v>
                </c:pt>
                <c:pt idx="6">
                  <c:v>Immunology and microbiology</c:v>
                </c:pt>
                <c:pt idx="7">
                  <c:v>Engineering</c:v>
                </c:pt>
                <c:pt idx="8">
                  <c:v>Social sciences</c:v>
                </c:pt>
                <c:pt idx="9">
                  <c:v>Pharmacology, toxicology and pharmaceutics</c:v>
                </c:pt>
                <c:pt idx="10">
                  <c:v>Earth and planetary sciences</c:v>
                </c:pt>
                <c:pt idx="11">
                  <c:v>Chemistry</c:v>
                </c:pt>
                <c:pt idx="12">
                  <c:v>Material science</c:v>
                </c:pt>
                <c:pt idx="13">
                  <c:v>Business, management and accounting</c:v>
                </c:pt>
                <c:pt idx="14">
                  <c:v>Medicine</c:v>
                </c:pt>
                <c:pt idx="15">
                  <c:v>Environmental sciences</c:v>
                </c:pt>
                <c:pt idx="16">
                  <c:v>Economics, econometrics and finance</c:v>
                </c:pt>
                <c:pt idx="17">
                  <c:v>Arts &amp; humanities</c:v>
                </c:pt>
                <c:pt idx="18">
                  <c:v>Agricultural and biological sciences</c:v>
                </c:pt>
                <c:pt idx="19">
                  <c:v>Veterinary</c:v>
                </c:pt>
                <c:pt idx="20">
                  <c:v>Chemical engineering</c:v>
                </c:pt>
                <c:pt idx="21">
                  <c:v>Energy</c:v>
                </c:pt>
              </c:strCache>
            </c:strRef>
          </c:cat>
          <c:val>
            <c:numRef>
              <c:f>Sheet1!$B$5:$W$5</c:f>
              <c:numCache>
                <c:formatCode>General</c:formatCode>
                <c:ptCount val="22"/>
                <c:pt idx="1">
                  <c:v>1.0</c:v>
                </c:pt>
                <c:pt idx="2">
                  <c:v>2.0</c:v>
                </c:pt>
                <c:pt idx="5">
                  <c:v>3.0</c:v>
                </c:pt>
                <c:pt idx="6">
                  <c:v>1.0</c:v>
                </c:pt>
                <c:pt idx="7">
                  <c:v>6.0</c:v>
                </c:pt>
                <c:pt idx="8">
                  <c:v>2.0</c:v>
                </c:pt>
                <c:pt idx="9">
                  <c:v>2.0</c:v>
                </c:pt>
                <c:pt idx="11">
                  <c:v>4.0</c:v>
                </c:pt>
                <c:pt idx="12">
                  <c:v>6.0</c:v>
                </c:pt>
                <c:pt idx="13">
                  <c:v>2.0</c:v>
                </c:pt>
                <c:pt idx="15">
                  <c:v>3.0</c:v>
                </c:pt>
                <c:pt idx="16">
                  <c:v>2.0</c:v>
                </c:pt>
                <c:pt idx="19">
                  <c:v>11.0</c:v>
                </c:pt>
                <c:pt idx="20">
                  <c:v>17.0</c:v>
                </c:pt>
                <c:pt idx="21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77296120"/>
        <c:axId val="-2077297560"/>
      </c:barChart>
      <c:catAx>
        <c:axId val="-2077296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77297560"/>
        <c:crosses val="autoZero"/>
        <c:auto val="1"/>
        <c:lblAlgn val="ctr"/>
        <c:lblOffset val="100"/>
        <c:noMultiLvlLbl val="0"/>
      </c:catAx>
      <c:valAx>
        <c:axId val="-2077297560"/>
        <c:scaling>
          <c:orientation val="minMax"/>
          <c:max val="5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7296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8192505904664"/>
          <c:y val="0.900606299212598"/>
          <c:w val="0.606488438601733"/>
          <c:h val="0.0708222722159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0758930557409"/>
          <c:y val="0.033015437215085"/>
          <c:w val="0.607313937452733"/>
          <c:h val="0.81688199336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fte!$C$18</c:f>
              <c:strCache>
                <c:ptCount val="1"/>
                <c:pt idx="0">
                  <c:v>Administration and Management of IT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fte!$D$18:$J$18</c:f>
              <c:numCache>
                <c:formatCode>0%</c:formatCode>
                <c:ptCount val="7"/>
                <c:pt idx="0">
                  <c:v>0.1222475</c:v>
                </c:pt>
                <c:pt idx="1">
                  <c:v>0.0982743</c:v>
                </c:pt>
                <c:pt idx="2">
                  <c:v>0.1095294</c:v>
                </c:pt>
                <c:pt idx="3">
                  <c:v>0.1096324</c:v>
                </c:pt>
                <c:pt idx="4">
                  <c:v>0.0905998</c:v>
                </c:pt>
                <c:pt idx="5">
                  <c:v>0.090178</c:v>
                </c:pt>
                <c:pt idx="6">
                  <c:v>0.0831469</c:v>
                </c:pt>
              </c:numCache>
            </c:numRef>
          </c:val>
        </c:ser>
        <c:ser>
          <c:idx val="1"/>
          <c:order val="1"/>
          <c:tx>
            <c:strRef>
              <c:f>fte!$C$19</c:f>
              <c:strCache>
                <c:ptCount val="1"/>
                <c:pt idx="0">
                  <c:v>IT Support Services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fte!$D$19:$J$19</c:f>
              <c:numCache>
                <c:formatCode>0%</c:formatCode>
                <c:ptCount val="7"/>
                <c:pt idx="0">
                  <c:v>0.3701049</c:v>
                </c:pt>
                <c:pt idx="1">
                  <c:v>0.3241426</c:v>
                </c:pt>
                <c:pt idx="2">
                  <c:v>0.3439952</c:v>
                </c:pt>
                <c:pt idx="3">
                  <c:v>0.3404049</c:v>
                </c:pt>
                <c:pt idx="4">
                  <c:v>0.3175575</c:v>
                </c:pt>
                <c:pt idx="5">
                  <c:v>0.2538063</c:v>
                </c:pt>
                <c:pt idx="6">
                  <c:v>0.2380655</c:v>
                </c:pt>
              </c:numCache>
            </c:numRef>
          </c:val>
        </c:ser>
        <c:ser>
          <c:idx val="2"/>
          <c:order val="2"/>
          <c:tx>
            <c:strRef>
              <c:f>fte!$C$20</c:f>
              <c:strCache>
                <c:ptCount val="1"/>
                <c:pt idx="0">
                  <c:v>Educational Technology Services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fte!$D$20:$J$20</c:f>
              <c:numCache>
                <c:formatCode>0%</c:formatCode>
                <c:ptCount val="7"/>
                <c:pt idx="0">
                  <c:v>0.1749415</c:v>
                </c:pt>
                <c:pt idx="1">
                  <c:v>0.1698527</c:v>
                </c:pt>
                <c:pt idx="2">
                  <c:v>0.1341169</c:v>
                </c:pt>
                <c:pt idx="3">
                  <c:v>0.1641973</c:v>
                </c:pt>
                <c:pt idx="4">
                  <c:v>0.1943896</c:v>
                </c:pt>
                <c:pt idx="5">
                  <c:v>0.1393775</c:v>
                </c:pt>
                <c:pt idx="6">
                  <c:v>0.1619421</c:v>
                </c:pt>
              </c:numCache>
            </c:numRef>
          </c:val>
        </c:ser>
        <c:ser>
          <c:idx val="3"/>
          <c:order val="3"/>
          <c:tx>
            <c:strRef>
              <c:f>fte!$C$21</c:f>
              <c:strCache>
                <c:ptCount val="1"/>
                <c:pt idx="0">
                  <c:v>Research Computing Services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0" i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fte!$D$21:$J$21</c:f>
              <c:numCache>
                <c:formatCode>0%</c:formatCode>
                <c:ptCount val="7"/>
                <c:pt idx="0">
                  <c:v>0.078705</c:v>
                </c:pt>
                <c:pt idx="1">
                  <c:v>0.0183879</c:v>
                </c:pt>
                <c:pt idx="2">
                  <c:v>0.0125408</c:v>
                </c:pt>
                <c:pt idx="3">
                  <c:v>0.0227217</c:v>
                </c:pt>
                <c:pt idx="4">
                  <c:v>0.0178925</c:v>
                </c:pt>
                <c:pt idx="5">
                  <c:v>0.0275693</c:v>
                </c:pt>
                <c:pt idx="6">
                  <c:v>0.0317264</c:v>
                </c:pt>
              </c:numCache>
            </c:numRef>
          </c:val>
        </c:ser>
        <c:ser>
          <c:idx val="4"/>
          <c:order val="4"/>
          <c:tx>
            <c:strRef>
              <c:f>fte!$C$22</c:f>
              <c:strCache>
                <c:ptCount val="1"/>
                <c:pt idx="0">
                  <c:v>Data Center services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fte!$D$22:$J$22</c:f>
              <c:numCache>
                <c:formatCode>0%</c:formatCode>
                <c:ptCount val="7"/>
                <c:pt idx="0">
                  <c:v>0.0633073</c:v>
                </c:pt>
                <c:pt idx="1">
                  <c:v>0.0460699</c:v>
                </c:pt>
                <c:pt idx="2">
                  <c:v>0.0677626</c:v>
                </c:pt>
                <c:pt idx="3">
                  <c:v>0.0546526</c:v>
                </c:pt>
                <c:pt idx="4">
                  <c:v>0.0444158</c:v>
                </c:pt>
                <c:pt idx="5">
                  <c:v>0.0483362</c:v>
                </c:pt>
                <c:pt idx="6">
                  <c:v>0.050401</c:v>
                </c:pt>
              </c:numCache>
            </c:numRef>
          </c:val>
        </c:ser>
        <c:ser>
          <c:idx val="5"/>
          <c:order val="5"/>
          <c:tx>
            <c:strRef>
              <c:f>fte!$C$23</c:f>
              <c:strCache>
                <c:ptCount val="1"/>
                <c:pt idx="0">
                  <c:v>Communications Infrastructure Services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fte!$D$23:$J$23</c:f>
              <c:numCache>
                <c:formatCode>0%</c:formatCode>
                <c:ptCount val="7"/>
                <c:pt idx="0">
                  <c:v>0.0695825</c:v>
                </c:pt>
                <c:pt idx="1">
                  <c:v>0.0779945</c:v>
                </c:pt>
                <c:pt idx="2">
                  <c:v>0.1063777</c:v>
                </c:pt>
                <c:pt idx="3">
                  <c:v>0.0806535</c:v>
                </c:pt>
                <c:pt idx="4">
                  <c:v>0.0899785</c:v>
                </c:pt>
                <c:pt idx="5">
                  <c:v>0.1088511</c:v>
                </c:pt>
                <c:pt idx="6">
                  <c:v>0.1401687</c:v>
                </c:pt>
              </c:numCache>
            </c:numRef>
          </c:val>
        </c:ser>
        <c:ser>
          <c:idx val="6"/>
          <c:order val="6"/>
          <c:tx>
            <c:strRef>
              <c:f>fte!$C$24</c:f>
              <c:strCache>
                <c:ptCount val="1"/>
                <c:pt idx="0">
                  <c:v>Enterprise Infrastructure and Services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fte!$D$24:$J$24</c:f>
              <c:numCache>
                <c:formatCode>0%</c:formatCode>
                <c:ptCount val="7"/>
                <c:pt idx="0">
                  <c:v>0.1047972</c:v>
                </c:pt>
                <c:pt idx="1">
                  <c:v>0.11334</c:v>
                </c:pt>
                <c:pt idx="2">
                  <c:v>0.103463</c:v>
                </c:pt>
                <c:pt idx="3">
                  <c:v>0.1024306</c:v>
                </c:pt>
                <c:pt idx="4">
                  <c:v>0.1066993</c:v>
                </c:pt>
                <c:pt idx="5">
                  <c:v>0.1131797</c:v>
                </c:pt>
                <c:pt idx="6">
                  <c:v>0.1230075</c:v>
                </c:pt>
              </c:numCache>
            </c:numRef>
          </c:val>
        </c:ser>
        <c:ser>
          <c:idx val="7"/>
          <c:order val="7"/>
          <c:tx>
            <c:strRef>
              <c:f>fte!$C$25</c:f>
              <c:strCache>
                <c:ptCount val="1"/>
                <c:pt idx="0">
                  <c:v>Information Security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fte!$D$25:$J$25</c:f>
              <c:numCache>
                <c:formatCode>0%</c:formatCode>
                <c:ptCount val="7"/>
                <c:pt idx="0">
                  <c:v>0.0414584</c:v>
                </c:pt>
                <c:pt idx="1">
                  <c:v>0.0194985</c:v>
                </c:pt>
                <c:pt idx="2">
                  <c:v>0.020043</c:v>
                </c:pt>
                <c:pt idx="3">
                  <c:v>0.0248187</c:v>
                </c:pt>
                <c:pt idx="4">
                  <c:v>0.0210339</c:v>
                </c:pt>
                <c:pt idx="5">
                  <c:v>0.0234956</c:v>
                </c:pt>
                <c:pt idx="6">
                  <c:v>0.026472</c:v>
                </c:pt>
              </c:numCache>
            </c:numRef>
          </c:val>
        </c:ser>
        <c:ser>
          <c:idx val="8"/>
          <c:order val="8"/>
          <c:tx>
            <c:strRef>
              <c:f>fte!$C$26</c:f>
              <c:strCache>
                <c:ptCount val="1"/>
                <c:pt idx="0">
                  <c:v>Identity Management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fte!$D$26:$J$26</c:f>
              <c:numCache>
                <c:formatCode>0%</c:formatCode>
                <c:ptCount val="7"/>
                <c:pt idx="0">
                  <c:v>0.0281379</c:v>
                </c:pt>
                <c:pt idx="1">
                  <c:v>0.019431</c:v>
                </c:pt>
                <c:pt idx="2">
                  <c:v>0.0122043</c:v>
                </c:pt>
                <c:pt idx="3">
                  <c:v>0.0213655</c:v>
                </c:pt>
                <c:pt idx="4">
                  <c:v>0.0163278</c:v>
                </c:pt>
                <c:pt idx="5">
                  <c:v>0.0203639</c:v>
                </c:pt>
                <c:pt idx="6">
                  <c:v>0.0179718</c:v>
                </c:pt>
              </c:numCache>
            </c:numRef>
          </c:val>
        </c:ser>
        <c:ser>
          <c:idx val="9"/>
          <c:order val="9"/>
          <c:tx>
            <c:strRef>
              <c:f>fte!$C$27</c:f>
              <c:strCache>
                <c:ptCount val="1"/>
                <c:pt idx="0">
                  <c:v>Information Systems and Applications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fte!$D$27:$J$27</c:f>
              <c:numCache>
                <c:formatCode>0%</c:formatCode>
                <c:ptCount val="7"/>
                <c:pt idx="0">
                  <c:v>0.1569381</c:v>
                </c:pt>
                <c:pt idx="1">
                  <c:v>0.1700194</c:v>
                </c:pt>
                <c:pt idx="2">
                  <c:v>0.1515088</c:v>
                </c:pt>
                <c:pt idx="3">
                  <c:v>0.1680031</c:v>
                </c:pt>
                <c:pt idx="4">
                  <c:v>0.1549234</c:v>
                </c:pt>
                <c:pt idx="5">
                  <c:v>0.1966145</c:v>
                </c:pt>
                <c:pt idx="6">
                  <c:v>0.1704655</c:v>
                </c:pt>
              </c:numCache>
            </c:numRef>
          </c:val>
        </c:ser>
        <c:ser>
          <c:idx val="10"/>
          <c:order val="10"/>
          <c:tx>
            <c:strRef>
              <c:f>fte!$C$28</c:f>
              <c:strCache>
                <c:ptCount val="1"/>
                <c:pt idx="0">
                  <c:v>Other IT Domain</c:v>
                </c:pt>
              </c:strCache>
            </c:strRef>
          </c:tx>
          <c:invertIfNegative val="0"/>
          <c:cat>
            <c:multiLvlStrRef>
              <c:f>fte!$D$16:$J$17</c:f>
              <c:multiLvlStrCache>
                <c:ptCount val="7"/>
                <c:lvl>
                  <c:pt idx="0">
                    <c:v>AA</c:v>
                  </c:pt>
                  <c:pt idx="1">
                    <c:v>Priv</c:v>
                  </c:pt>
                  <c:pt idx="2">
                    <c:v>Pub</c:v>
                  </c:pt>
                  <c:pt idx="3">
                    <c:v>Priv</c:v>
                  </c:pt>
                  <c:pt idx="4">
                    <c:v>Pub</c:v>
                  </c:pt>
                  <c:pt idx="5">
                    <c:v>Priv</c:v>
                  </c:pt>
                  <c:pt idx="6">
                    <c:v>Pub</c:v>
                  </c:pt>
                </c:lvl>
                <c:lvl>
                  <c:pt idx="0">
                    <c:v> </c:v>
                  </c:pt>
                  <c:pt idx="1">
                    <c:v>BA</c:v>
                  </c:pt>
                  <c:pt idx="3">
                    <c:v>MA</c:v>
                  </c:pt>
                  <c:pt idx="5">
                    <c:v>DR</c:v>
                  </c:pt>
                </c:lvl>
              </c:multiLvlStrCache>
            </c:multiLvlStrRef>
          </c:cat>
          <c:val>
            <c:numRef>
              <c:f>fte!$D$28:$J$28</c:f>
              <c:numCache>
                <c:formatCode>0%</c:formatCode>
                <c:ptCount val="7"/>
                <c:pt idx="0">
                  <c:v>0.1931735</c:v>
                </c:pt>
                <c:pt idx="1">
                  <c:v>0.1251986</c:v>
                </c:pt>
                <c:pt idx="2">
                  <c:v>0.2012637</c:v>
                </c:pt>
                <c:pt idx="3">
                  <c:v>0.1549296</c:v>
                </c:pt>
                <c:pt idx="4">
                  <c:v>0.0632195</c:v>
                </c:pt>
                <c:pt idx="5">
                  <c:v>0.0592477</c:v>
                </c:pt>
                <c:pt idx="6">
                  <c:v>0.0639907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068920"/>
        <c:axId val="-2077065976"/>
      </c:barChart>
      <c:catAx>
        <c:axId val="-20770689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7065976"/>
        <c:crosses val="autoZero"/>
        <c:auto val="1"/>
        <c:lblAlgn val="ctr"/>
        <c:lblOffset val="100"/>
        <c:noMultiLvlLbl val="0"/>
      </c:catAx>
      <c:valAx>
        <c:axId val="-20770659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77068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085857911829"/>
          <c:y val="0.0127629852189529"/>
          <c:w val="0.271439565816985"/>
          <c:h val="0.97447402956209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"/>
          <c:y val="0.017989417989418"/>
          <c:w val="0.990330065313772"/>
          <c:h val="0.8523192934216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departments independently provide IT services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0.47</c:v>
                </c:pt>
                <c:pt idx="1">
                  <c:v>0.47</c:v>
                </c:pt>
                <c:pt idx="2">
                  <c:v>0.46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minimal resources</c:v>
                </c:pt>
              </c:strCache>
            </c:strRef>
          </c:tx>
          <c:marker>
            <c:symbol val="diamond"/>
            <c:size val="9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0.41</c:v>
                </c:pt>
                <c:pt idx="1">
                  <c:v>0.41</c:v>
                </c:pt>
                <c:pt idx="2">
                  <c:v>0.33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planning an integrated set of IT services</c:v>
                </c:pt>
              </c:strCache>
            </c:strRef>
          </c:tx>
          <c:marker>
            <c:symbol val="diamond"/>
            <c:size val="9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0.24</c:v>
                </c:pt>
                <c:pt idx="1">
                  <c:v>0.15</c:v>
                </c:pt>
                <c:pt idx="2">
                  <c:v>0.09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integrated set of IT services</c:v>
                </c:pt>
              </c:strCache>
            </c:strRef>
          </c:tx>
          <c:marker>
            <c:symbol val="diamond"/>
            <c:size val="9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0.07</c:v>
                </c:pt>
                <c:pt idx="1">
                  <c:v>0.27</c:v>
                </c:pt>
                <c:pt idx="2">
                  <c:v>0.31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7008936"/>
        <c:axId val="-2077005800"/>
      </c:lineChart>
      <c:catAx>
        <c:axId val="-20770089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7005800"/>
        <c:crosses val="autoZero"/>
        <c:auto val="1"/>
        <c:lblAlgn val="ctr"/>
        <c:lblOffset val="100"/>
        <c:noMultiLvlLbl val="0"/>
      </c:catAx>
      <c:valAx>
        <c:axId val="-2077005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7700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9446977022609"/>
          <c:y val="0.0291184525847312"/>
          <c:w val="0.62812209329097"/>
          <c:h val="0.830365932519305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M1Q6!$A$81</c:f>
              <c:strCache>
                <c:ptCount val="1"/>
                <c:pt idx="0">
                  <c:v>Not applicable - no organizational unit responsible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M1Q6!$B$75:$I$75</c:f>
              <c:strCache>
                <c:ptCount val="8"/>
                <c:pt idx="0">
                  <c:v>AA</c:v>
                </c:pt>
                <c:pt idx="1">
                  <c:v>BA Priv</c:v>
                </c:pt>
                <c:pt idx="2">
                  <c:v>BA Pub</c:v>
                </c:pt>
                <c:pt idx="3">
                  <c:v>MA Priv</c:v>
                </c:pt>
                <c:pt idx="4">
                  <c:v>MA Pub</c:v>
                </c:pt>
                <c:pt idx="5">
                  <c:v>DR Priv</c:v>
                </c:pt>
                <c:pt idx="6">
                  <c:v>DR Pub</c:v>
                </c:pt>
                <c:pt idx="7">
                  <c:v>INTL</c:v>
                </c:pt>
              </c:strCache>
            </c:strRef>
          </c:cat>
          <c:val>
            <c:numRef>
              <c:f>M1Q6!$B$81:$I$81</c:f>
              <c:numCache>
                <c:formatCode>0%</c:formatCode>
                <c:ptCount val="8"/>
                <c:pt idx="0">
                  <c:v>0.581395348837209</c:v>
                </c:pt>
                <c:pt idx="1">
                  <c:v>0.322033898305085</c:v>
                </c:pt>
                <c:pt idx="2">
                  <c:v>0.0666666666666667</c:v>
                </c:pt>
                <c:pt idx="3">
                  <c:v>0.46236559139785</c:v>
                </c:pt>
                <c:pt idx="4">
                  <c:v>0.232323232323232</c:v>
                </c:pt>
                <c:pt idx="5">
                  <c:v>0.0869565217391304</c:v>
                </c:pt>
                <c:pt idx="6">
                  <c:v>0.00943396226415094</c:v>
                </c:pt>
                <c:pt idx="7">
                  <c:v>0.0816326530612245</c:v>
                </c:pt>
              </c:numCache>
            </c:numRef>
          </c:val>
        </c:ser>
        <c:ser>
          <c:idx val="4"/>
          <c:order val="1"/>
          <c:tx>
            <c:strRef>
              <c:f>M1Q6!$A$80</c:f>
              <c:strCache>
                <c:ptCount val="1"/>
                <c:pt idx="0">
                  <c:v>Primarily outsourced</c:v>
                </c:pt>
              </c:strCache>
            </c:strRef>
          </c:tx>
          <c:invertIfNegative val="0"/>
          <c:cat>
            <c:strRef>
              <c:f>M1Q6!$B$75:$I$75</c:f>
              <c:strCache>
                <c:ptCount val="8"/>
                <c:pt idx="0">
                  <c:v>AA</c:v>
                </c:pt>
                <c:pt idx="1">
                  <c:v>BA Priv</c:v>
                </c:pt>
                <c:pt idx="2">
                  <c:v>BA Pub</c:v>
                </c:pt>
                <c:pt idx="3">
                  <c:v>MA Priv</c:v>
                </c:pt>
                <c:pt idx="4">
                  <c:v>MA Pub</c:v>
                </c:pt>
                <c:pt idx="5">
                  <c:v>DR Priv</c:v>
                </c:pt>
                <c:pt idx="6">
                  <c:v>DR Pub</c:v>
                </c:pt>
                <c:pt idx="7">
                  <c:v>INTL</c:v>
                </c:pt>
              </c:strCache>
            </c:strRef>
          </c:cat>
          <c:val>
            <c:numRef>
              <c:f>M1Q6!$B$80:$I$80</c:f>
              <c:numCache>
                <c:formatCode>0%</c:formatCode>
                <c:ptCount val="8"/>
                <c:pt idx="0">
                  <c:v>0.0</c:v>
                </c:pt>
                <c:pt idx="1">
                  <c:v>0.00847457627118644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3"/>
          <c:order val="2"/>
          <c:tx>
            <c:strRef>
              <c:f>M1Q6!$A$79</c:f>
              <c:strCache>
                <c:ptCount val="1"/>
                <c:pt idx="0">
                  <c:v>Primarily system or district office</c:v>
                </c:pt>
              </c:strCache>
            </c:strRef>
          </c:tx>
          <c:invertIfNegative val="0"/>
          <c:cat>
            <c:strRef>
              <c:f>M1Q6!$B$75:$I$75</c:f>
              <c:strCache>
                <c:ptCount val="8"/>
                <c:pt idx="0">
                  <c:v>AA</c:v>
                </c:pt>
                <c:pt idx="1">
                  <c:v>BA Priv</c:v>
                </c:pt>
                <c:pt idx="2">
                  <c:v>BA Pub</c:v>
                </c:pt>
                <c:pt idx="3">
                  <c:v>MA Priv</c:v>
                </c:pt>
                <c:pt idx="4">
                  <c:v>MA Pub</c:v>
                </c:pt>
                <c:pt idx="5">
                  <c:v>DR Priv</c:v>
                </c:pt>
                <c:pt idx="6">
                  <c:v>DR Pub</c:v>
                </c:pt>
                <c:pt idx="7">
                  <c:v>INTL</c:v>
                </c:pt>
              </c:strCache>
            </c:strRef>
          </c:cat>
          <c:val>
            <c:numRef>
              <c:f>M1Q6!$B$79:$I$79</c:f>
              <c:numCache>
                <c:formatCode>0%</c:formatCode>
                <c:ptCount val="8"/>
                <c:pt idx="0">
                  <c:v>0.0116279069767442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0.0202020202020202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2"/>
          <c:order val="3"/>
          <c:tx>
            <c:strRef>
              <c:f>M1Q6!$A$78</c:f>
              <c:strCache>
                <c:ptCount val="1"/>
                <c:pt idx="0">
                  <c:v>Primarily other admin or academic unit(s)</c:v>
                </c:pt>
              </c:strCache>
            </c:strRef>
          </c:tx>
          <c:invertIfNegative val="0"/>
          <c:cat>
            <c:strRef>
              <c:f>M1Q6!$B$75:$I$75</c:f>
              <c:strCache>
                <c:ptCount val="8"/>
                <c:pt idx="0">
                  <c:v>AA</c:v>
                </c:pt>
                <c:pt idx="1">
                  <c:v>BA Priv</c:v>
                </c:pt>
                <c:pt idx="2">
                  <c:v>BA Pub</c:v>
                </c:pt>
                <c:pt idx="3">
                  <c:v>MA Priv</c:v>
                </c:pt>
                <c:pt idx="4">
                  <c:v>MA Pub</c:v>
                </c:pt>
                <c:pt idx="5">
                  <c:v>DR Priv</c:v>
                </c:pt>
                <c:pt idx="6">
                  <c:v>DR Pub</c:v>
                </c:pt>
                <c:pt idx="7">
                  <c:v>INTL</c:v>
                </c:pt>
              </c:strCache>
            </c:strRef>
          </c:cat>
          <c:val>
            <c:numRef>
              <c:f>M1Q6!$B$78:$I$78</c:f>
              <c:numCache>
                <c:formatCode>0%</c:formatCode>
                <c:ptCount val="8"/>
                <c:pt idx="0">
                  <c:v>0.0813953488372093</c:v>
                </c:pt>
                <c:pt idx="1">
                  <c:v>0.0508474576271187</c:v>
                </c:pt>
                <c:pt idx="2">
                  <c:v>0.0</c:v>
                </c:pt>
                <c:pt idx="3">
                  <c:v>0.129032258064516</c:v>
                </c:pt>
                <c:pt idx="4">
                  <c:v>0.131313131313131</c:v>
                </c:pt>
                <c:pt idx="5">
                  <c:v>0.173913043478261</c:v>
                </c:pt>
                <c:pt idx="6">
                  <c:v>0.207547169811321</c:v>
                </c:pt>
                <c:pt idx="7">
                  <c:v>0.244897959183673</c:v>
                </c:pt>
              </c:numCache>
            </c:numRef>
          </c:val>
        </c:ser>
        <c:ser>
          <c:idx val="1"/>
          <c:order val="4"/>
          <c:tx>
            <c:strRef>
              <c:f>M1Q6!$A$77</c:f>
              <c:strCache>
                <c:ptCount val="1"/>
                <c:pt idx="0">
                  <c:v>Shared between central IT and other admin or academic unit(s)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M1Q6!$B$75:$I$75</c:f>
              <c:strCache>
                <c:ptCount val="8"/>
                <c:pt idx="0">
                  <c:v>AA</c:v>
                </c:pt>
                <c:pt idx="1">
                  <c:v>BA Priv</c:v>
                </c:pt>
                <c:pt idx="2">
                  <c:v>BA Pub</c:v>
                </c:pt>
                <c:pt idx="3">
                  <c:v>MA Priv</c:v>
                </c:pt>
                <c:pt idx="4">
                  <c:v>MA Pub</c:v>
                </c:pt>
                <c:pt idx="5">
                  <c:v>DR Priv</c:v>
                </c:pt>
                <c:pt idx="6">
                  <c:v>DR Pub</c:v>
                </c:pt>
                <c:pt idx="7">
                  <c:v>INTL</c:v>
                </c:pt>
              </c:strCache>
            </c:strRef>
          </c:cat>
          <c:val>
            <c:numRef>
              <c:f>M1Q6!$B$77:$I$77</c:f>
              <c:numCache>
                <c:formatCode>0%</c:formatCode>
                <c:ptCount val="8"/>
                <c:pt idx="0">
                  <c:v>0.127906976744186</c:v>
                </c:pt>
                <c:pt idx="1">
                  <c:v>0.186440677966102</c:v>
                </c:pt>
                <c:pt idx="2">
                  <c:v>0.333333333333333</c:v>
                </c:pt>
                <c:pt idx="3">
                  <c:v>0.150537634408602</c:v>
                </c:pt>
                <c:pt idx="4">
                  <c:v>0.363636363636364</c:v>
                </c:pt>
                <c:pt idx="5">
                  <c:v>0.456521739130435</c:v>
                </c:pt>
                <c:pt idx="6">
                  <c:v>0.481132075471698</c:v>
                </c:pt>
                <c:pt idx="7">
                  <c:v>0.408163265306122</c:v>
                </c:pt>
              </c:numCache>
            </c:numRef>
          </c:val>
        </c:ser>
        <c:ser>
          <c:idx val="0"/>
          <c:order val="5"/>
          <c:tx>
            <c:strRef>
              <c:f>M1Q6!$A$76</c:f>
              <c:strCache>
                <c:ptCount val="1"/>
                <c:pt idx="0">
                  <c:v>Primarily central IT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M1Q6!$B$75:$I$75</c:f>
              <c:strCache>
                <c:ptCount val="8"/>
                <c:pt idx="0">
                  <c:v>AA</c:v>
                </c:pt>
                <c:pt idx="1">
                  <c:v>BA Priv</c:v>
                </c:pt>
                <c:pt idx="2">
                  <c:v>BA Pub</c:v>
                </c:pt>
                <c:pt idx="3">
                  <c:v>MA Priv</c:v>
                </c:pt>
                <c:pt idx="4">
                  <c:v>MA Pub</c:v>
                </c:pt>
                <c:pt idx="5">
                  <c:v>DR Priv</c:v>
                </c:pt>
                <c:pt idx="6">
                  <c:v>DR Pub</c:v>
                </c:pt>
                <c:pt idx="7">
                  <c:v>INTL</c:v>
                </c:pt>
              </c:strCache>
            </c:strRef>
          </c:cat>
          <c:val>
            <c:numRef>
              <c:f>M1Q6!$B$76:$I$76</c:f>
              <c:numCache>
                <c:formatCode>0%</c:formatCode>
                <c:ptCount val="8"/>
                <c:pt idx="0">
                  <c:v>0.197674418604651</c:v>
                </c:pt>
                <c:pt idx="1">
                  <c:v>0.432203389830509</c:v>
                </c:pt>
                <c:pt idx="2">
                  <c:v>0.6</c:v>
                </c:pt>
                <c:pt idx="3">
                  <c:v>0.258064516129032</c:v>
                </c:pt>
                <c:pt idx="4">
                  <c:v>0.252525252525253</c:v>
                </c:pt>
                <c:pt idx="5">
                  <c:v>0.282608695652174</c:v>
                </c:pt>
                <c:pt idx="6">
                  <c:v>0.30188679245283</c:v>
                </c:pt>
                <c:pt idx="7">
                  <c:v>0.26530612244898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6876056"/>
        <c:axId val="-2076873144"/>
      </c:barChart>
      <c:catAx>
        <c:axId val="-20768760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6873144"/>
        <c:crosses val="autoZero"/>
        <c:auto val="1"/>
        <c:lblAlgn val="ctr"/>
        <c:lblOffset val="100"/>
        <c:noMultiLvlLbl val="0"/>
      </c:catAx>
      <c:valAx>
        <c:axId val="-2076873144"/>
        <c:scaling>
          <c:orientation val="minMax"/>
          <c:max val="1.0"/>
        </c:scaling>
        <c:delete val="0"/>
        <c:axPos val="l"/>
        <c:numFmt formatCode="0%" sourceLinked="1"/>
        <c:majorTickMark val="out"/>
        <c:minorTickMark val="none"/>
        <c:tickLblPos val="nextTo"/>
        <c:crossAx val="-2076876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341000138141"/>
          <c:y val="0.0156886910875271"/>
          <c:w val="0.254887070037298"/>
          <c:h val="0.969528510023204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5"/>
          <c:order val="0"/>
          <c:tx>
            <c:strRef>
              <c:f>M1Q6!$T$30</c:f>
              <c:strCache>
                <c:ptCount val="1"/>
                <c:pt idx="0">
                  <c:v>Not applicable - no organizational unit responsible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M1Q6!$U$24:$W$24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cat>
          <c:val>
            <c:numRef>
              <c:f>M1Q6!$U$61:$W$61</c:f>
              <c:numCache>
                <c:formatCode>0%</c:formatCode>
                <c:ptCount val="3"/>
                <c:pt idx="0">
                  <c:v>0.215686274509804</c:v>
                </c:pt>
                <c:pt idx="1">
                  <c:v>0.225108225108225</c:v>
                </c:pt>
                <c:pt idx="2">
                  <c:v>0.256521739130435</c:v>
                </c:pt>
              </c:numCache>
            </c:numRef>
          </c:val>
        </c:ser>
        <c:ser>
          <c:idx val="4"/>
          <c:order val="1"/>
          <c:tx>
            <c:strRef>
              <c:f>M1Q6!$T$29</c:f>
              <c:strCache>
                <c:ptCount val="1"/>
                <c:pt idx="0">
                  <c:v>Primarily outsourced</c:v>
                </c:pt>
              </c:strCache>
            </c:strRef>
          </c:tx>
          <c:invertIfNegative val="0"/>
          <c:cat>
            <c:numRef>
              <c:f>M1Q6!$U$24:$W$24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cat>
          <c:val>
            <c:numRef>
              <c:f>M1Q6!$U$60:$W$60</c:f>
              <c:numCache>
                <c:formatCode>0%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0.00217391304347826</c:v>
                </c:pt>
              </c:numCache>
            </c:numRef>
          </c:val>
        </c:ser>
        <c:ser>
          <c:idx val="3"/>
          <c:order val="2"/>
          <c:tx>
            <c:strRef>
              <c:f>M1Q6!$T$28</c:f>
              <c:strCache>
                <c:ptCount val="1"/>
                <c:pt idx="0">
                  <c:v>Primarily system or district office</c:v>
                </c:pt>
              </c:strCache>
            </c:strRef>
          </c:tx>
          <c:invertIfNegative val="0"/>
          <c:cat>
            <c:numRef>
              <c:f>M1Q6!$U$24:$W$24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cat>
          <c:val>
            <c:numRef>
              <c:f>M1Q6!$U$59:$W$59</c:f>
              <c:numCache>
                <c:formatCode>0%</c:formatCode>
                <c:ptCount val="3"/>
                <c:pt idx="0">
                  <c:v>0.0065359477124183</c:v>
                </c:pt>
                <c:pt idx="1">
                  <c:v>0.00649350649350649</c:v>
                </c:pt>
                <c:pt idx="2">
                  <c:v>0.00217391304347826</c:v>
                </c:pt>
              </c:numCache>
            </c:numRef>
          </c:val>
        </c:ser>
        <c:ser>
          <c:idx val="2"/>
          <c:order val="3"/>
          <c:tx>
            <c:strRef>
              <c:f>M1Q6!$T$27</c:f>
              <c:strCache>
                <c:ptCount val="1"/>
                <c:pt idx="0">
                  <c:v>Primarily other admin or academic unit(s)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M1Q6!$U$24:$W$24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cat>
          <c:val>
            <c:numRef>
              <c:f>M1Q6!$U$58:$W$58</c:f>
              <c:numCache>
                <c:formatCode>0%</c:formatCode>
                <c:ptCount val="3"/>
                <c:pt idx="0">
                  <c:v>0.111111111111111</c:v>
                </c:pt>
                <c:pt idx="1">
                  <c:v>0.108225108225108</c:v>
                </c:pt>
                <c:pt idx="2">
                  <c:v>0.121739130434783</c:v>
                </c:pt>
              </c:numCache>
            </c:numRef>
          </c:val>
        </c:ser>
        <c:ser>
          <c:idx val="1"/>
          <c:order val="4"/>
          <c:tx>
            <c:strRef>
              <c:f>M1Q6!$T$26</c:f>
              <c:strCache>
                <c:ptCount val="1"/>
                <c:pt idx="0">
                  <c:v>Shared between central IT and other admin or academic unit(s)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M1Q6!$U$24:$W$24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cat>
          <c:val>
            <c:numRef>
              <c:f>M1Q6!$U$57:$W$57</c:f>
              <c:numCache>
                <c:formatCode>0%</c:formatCode>
                <c:ptCount val="3"/>
                <c:pt idx="0">
                  <c:v>0.344226579520697</c:v>
                </c:pt>
                <c:pt idx="1">
                  <c:v>0.335497835497836</c:v>
                </c:pt>
                <c:pt idx="2">
                  <c:v>0.321739130434782</c:v>
                </c:pt>
              </c:numCache>
            </c:numRef>
          </c:val>
        </c:ser>
        <c:ser>
          <c:idx val="0"/>
          <c:order val="5"/>
          <c:tx>
            <c:strRef>
              <c:f>M1Q6!$T$25</c:f>
              <c:strCache>
                <c:ptCount val="1"/>
                <c:pt idx="0">
                  <c:v>Primarily central 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M1Q6!$U$24:$W$24</c:f>
              <c:numCache>
                <c:formatCode>General</c:formatCode>
                <c:ptCount val="3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</c:numCache>
            </c:numRef>
          </c:cat>
          <c:val>
            <c:numRef>
              <c:f>M1Q6!$U$56:$W$56</c:f>
              <c:numCache>
                <c:formatCode>0%</c:formatCode>
                <c:ptCount val="3"/>
                <c:pt idx="0">
                  <c:v>0.320261437908497</c:v>
                </c:pt>
                <c:pt idx="1">
                  <c:v>0.324675324675325</c:v>
                </c:pt>
                <c:pt idx="2">
                  <c:v>0.295652173913044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6670632"/>
        <c:axId val="-2076667560"/>
      </c:barChart>
      <c:catAx>
        <c:axId val="-207667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6667560"/>
        <c:crosses val="autoZero"/>
        <c:auto val="1"/>
        <c:lblAlgn val="ctr"/>
        <c:lblOffset val="100"/>
        <c:noMultiLvlLbl val="0"/>
      </c:catAx>
      <c:valAx>
        <c:axId val="-20766675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76670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945224238275"/>
          <c:y val="0.0147373339696174"/>
          <c:w val="0.320909848225494"/>
          <c:h val="0.98526266603038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6"/>
          <c:order val="0"/>
          <c:tx>
            <c:strRef>
              <c:f>M4Q2!$H$38</c:f>
              <c:strCache>
                <c:ptCount val="1"/>
                <c:pt idx="0">
                  <c:v>Not applicable - service not provided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M4Q2!$A$39:$A$40</c:f>
              <c:strCache>
                <c:ptCount val="2"/>
                <c:pt idx="0">
                  <c:v>Consulting/support for storage solutions and data access, including those mandated by federal grants</c:v>
                </c:pt>
                <c:pt idx="1">
                  <c:v>Consulting/support for high-performance computing configuration and operation</c:v>
                </c:pt>
              </c:strCache>
            </c:strRef>
          </c:cat>
          <c:val>
            <c:numRef>
              <c:f>M4Q2!$H$39:$H$40</c:f>
              <c:numCache>
                <c:formatCode>0%</c:formatCode>
                <c:ptCount val="2"/>
                <c:pt idx="0">
                  <c:v>0.167701863354037</c:v>
                </c:pt>
                <c:pt idx="1">
                  <c:v>0.288819875776398</c:v>
                </c:pt>
              </c:numCache>
            </c:numRef>
          </c:val>
        </c:ser>
        <c:ser>
          <c:idx val="5"/>
          <c:order val="1"/>
          <c:tx>
            <c:strRef>
              <c:f>M4Q2!$G$38</c:f>
              <c:strCache>
                <c:ptCount val="1"/>
                <c:pt idx="0">
                  <c:v>Primarily outsourced to commercial service providers</c:v>
                </c:pt>
              </c:strCache>
            </c:strRef>
          </c:tx>
          <c:invertIfNegative val="0"/>
          <c:cat>
            <c:strRef>
              <c:f>M4Q2!$A$39:$A$40</c:f>
              <c:strCache>
                <c:ptCount val="2"/>
                <c:pt idx="0">
                  <c:v>Consulting/support for storage solutions and data access, including those mandated by federal grants</c:v>
                </c:pt>
                <c:pt idx="1">
                  <c:v>Consulting/support for high-performance computing configuration and operation</c:v>
                </c:pt>
              </c:strCache>
            </c:strRef>
          </c:cat>
          <c:val>
            <c:numRef>
              <c:f>M4Q2!$G$39:$G$40</c:f>
              <c:numCache>
                <c:formatCode>0%</c:formatCode>
                <c:ptCount val="2"/>
                <c:pt idx="0">
                  <c:v>0.0031055900621118</c:v>
                </c:pt>
                <c:pt idx="1">
                  <c:v>0.0031055900621118</c:v>
                </c:pt>
              </c:numCache>
            </c:numRef>
          </c:val>
        </c:ser>
        <c:ser>
          <c:idx val="4"/>
          <c:order val="2"/>
          <c:tx>
            <c:strRef>
              <c:f>M4Q2!$F$38</c:f>
              <c:strCache>
                <c:ptCount val="1"/>
                <c:pt idx="0">
                  <c:v>Primarily outsourced to government agencies or other non-commercial</c:v>
                </c:pt>
              </c:strCache>
            </c:strRef>
          </c:tx>
          <c:invertIfNegative val="0"/>
          <c:cat>
            <c:strRef>
              <c:f>M4Q2!$A$39:$A$40</c:f>
              <c:strCache>
                <c:ptCount val="2"/>
                <c:pt idx="0">
                  <c:v>Consulting/support for storage solutions and data access, including those mandated by federal grants</c:v>
                </c:pt>
                <c:pt idx="1">
                  <c:v>Consulting/support for high-performance computing configuration and operation</c:v>
                </c:pt>
              </c:strCache>
            </c:strRef>
          </c:cat>
          <c:val>
            <c:numRef>
              <c:f>M4Q2!$F$39:$F$40</c:f>
              <c:numCache>
                <c:formatCode>0%</c:formatCode>
                <c:ptCount val="2"/>
                <c:pt idx="0">
                  <c:v>0.0062111801242236</c:v>
                </c:pt>
                <c:pt idx="1">
                  <c:v>0.0124223602484472</c:v>
                </c:pt>
              </c:numCache>
            </c:numRef>
          </c:val>
        </c:ser>
        <c:ser>
          <c:idx val="3"/>
          <c:order val="3"/>
          <c:tx>
            <c:strRef>
              <c:f>M4Q2!$E$38</c:f>
              <c:strCache>
                <c:ptCount val="1"/>
                <c:pt idx="0">
                  <c:v>Primarily system or district office</c:v>
                </c:pt>
              </c:strCache>
            </c:strRef>
          </c:tx>
          <c:invertIfNegative val="0"/>
          <c:cat>
            <c:strRef>
              <c:f>M4Q2!$A$39:$A$40</c:f>
              <c:strCache>
                <c:ptCount val="2"/>
                <c:pt idx="0">
                  <c:v>Consulting/support for storage solutions and data access, including those mandated by federal grants</c:v>
                </c:pt>
                <c:pt idx="1">
                  <c:v>Consulting/support for high-performance computing configuration and operation</c:v>
                </c:pt>
              </c:strCache>
            </c:strRef>
          </c:cat>
          <c:val>
            <c:numRef>
              <c:f>M4Q2!$E$39:$E$40</c:f>
              <c:numCache>
                <c:formatCode>0%</c:formatCode>
                <c:ptCount val="2"/>
                <c:pt idx="0">
                  <c:v>0.0</c:v>
                </c:pt>
                <c:pt idx="1">
                  <c:v>0.0124223602484472</c:v>
                </c:pt>
              </c:numCache>
            </c:numRef>
          </c:val>
        </c:ser>
        <c:ser>
          <c:idx val="2"/>
          <c:order val="4"/>
          <c:tx>
            <c:strRef>
              <c:f>M4Q2!$D$38</c:f>
              <c:strCache>
                <c:ptCount val="1"/>
                <c:pt idx="0">
                  <c:v>Primarily other admin or academic unit(s)</c:v>
                </c:pt>
              </c:strCache>
            </c:strRef>
          </c:tx>
          <c:invertIfNegative val="0"/>
          <c:cat>
            <c:strRef>
              <c:f>M4Q2!$A$39:$A$40</c:f>
              <c:strCache>
                <c:ptCount val="2"/>
                <c:pt idx="0">
                  <c:v>Consulting/support for storage solutions and data access, including those mandated by federal grants</c:v>
                </c:pt>
                <c:pt idx="1">
                  <c:v>Consulting/support for high-performance computing configuration and operation</c:v>
                </c:pt>
              </c:strCache>
            </c:strRef>
          </c:cat>
          <c:val>
            <c:numRef>
              <c:f>M4Q2!$D$39:$D$40</c:f>
              <c:numCache>
                <c:formatCode>0%</c:formatCode>
                <c:ptCount val="2"/>
                <c:pt idx="0">
                  <c:v>0.102484472049689</c:v>
                </c:pt>
                <c:pt idx="1">
                  <c:v>0.164596273291926</c:v>
                </c:pt>
              </c:numCache>
            </c:numRef>
          </c:val>
        </c:ser>
        <c:ser>
          <c:idx val="1"/>
          <c:order val="5"/>
          <c:tx>
            <c:strRef>
              <c:f>M4Q2!$C$38</c:f>
              <c:strCache>
                <c:ptCount val="1"/>
                <c:pt idx="0">
                  <c:v>Shared between central IT and other admin or academic unit(s)</c:v>
                </c:pt>
              </c:strCache>
            </c:strRef>
          </c:tx>
          <c:invertIfNegative val="0"/>
          <c:cat>
            <c:strRef>
              <c:f>M4Q2!$A$39:$A$40</c:f>
              <c:strCache>
                <c:ptCount val="2"/>
                <c:pt idx="0">
                  <c:v>Consulting/support for storage solutions and data access, including those mandated by federal grants</c:v>
                </c:pt>
                <c:pt idx="1">
                  <c:v>Consulting/support for high-performance computing configuration and operation</c:v>
                </c:pt>
              </c:strCache>
            </c:strRef>
          </c:cat>
          <c:val>
            <c:numRef>
              <c:f>M4Q2!$C$39:$C$40</c:f>
              <c:numCache>
                <c:formatCode>0%</c:formatCode>
                <c:ptCount val="2"/>
                <c:pt idx="0">
                  <c:v>0.357142857142857</c:v>
                </c:pt>
                <c:pt idx="1">
                  <c:v>0.217391304347826</c:v>
                </c:pt>
              </c:numCache>
            </c:numRef>
          </c:val>
        </c:ser>
        <c:ser>
          <c:idx val="0"/>
          <c:order val="6"/>
          <c:tx>
            <c:strRef>
              <c:f>M4Q2!$B$38</c:f>
              <c:strCache>
                <c:ptCount val="1"/>
                <c:pt idx="0">
                  <c:v>Primarily central 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M4Q2!$A$39:$A$40</c:f>
              <c:strCache>
                <c:ptCount val="2"/>
                <c:pt idx="0">
                  <c:v>Consulting/support for storage solutions and data access, including those mandated by federal grants</c:v>
                </c:pt>
                <c:pt idx="1">
                  <c:v>Consulting/support for high-performance computing configuration and operation</c:v>
                </c:pt>
              </c:strCache>
            </c:strRef>
          </c:cat>
          <c:val>
            <c:numRef>
              <c:f>M4Q2!$B$39:$B$40</c:f>
              <c:numCache>
                <c:formatCode>0%</c:formatCode>
                <c:ptCount val="2"/>
                <c:pt idx="0">
                  <c:v>0.363354037267081</c:v>
                </c:pt>
                <c:pt idx="1">
                  <c:v>0.301242236024845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6957128"/>
        <c:axId val="-2076954312"/>
      </c:barChart>
      <c:catAx>
        <c:axId val="-20769571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6954312"/>
        <c:crosses val="autoZero"/>
        <c:auto val="1"/>
        <c:lblAlgn val="ctr"/>
        <c:lblOffset val="100"/>
        <c:noMultiLvlLbl val="0"/>
      </c:catAx>
      <c:valAx>
        <c:axId val="-20769543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76957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508771929825"/>
          <c:y val="0.0285479940007499"/>
          <c:w val="0.337719298245614"/>
          <c:h val="0.9714520059992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7323629137973"/>
          <c:y val="0.0368996062992126"/>
          <c:w val="0.642991035049435"/>
          <c:h val="0.572437085070248"/>
        </c:manualLayout>
      </c:layout>
      <c:barChart>
        <c:barDir val="col"/>
        <c:grouping val="percentStacked"/>
        <c:varyColors val="0"/>
        <c:ser>
          <c:idx val="6"/>
          <c:order val="0"/>
          <c:tx>
            <c:strRef>
              <c:f>M4Q2!$H$38</c:f>
              <c:strCache>
                <c:ptCount val="1"/>
                <c:pt idx="0">
                  <c:v>Not applicable - service not provided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M4Q2!$A$42:$A$44</c:f>
              <c:strCache>
                <c:ptCount val="3"/>
                <c:pt idx="0">
                  <c:v>Review and/or approval of other technical aspects of research projects</c:v>
                </c:pt>
                <c:pt idx="1">
                  <c:v>Review and/or approval of information security plans for research involving sensitive data</c:v>
                </c:pt>
                <c:pt idx="2">
                  <c:v>Hosting or facilitating events to introduce new technologies to and share experiences among researchers</c:v>
                </c:pt>
              </c:strCache>
            </c:strRef>
          </c:cat>
          <c:val>
            <c:numRef>
              <c:f>M4Q2!$H$42:$H$44</c:f>
              <c:numCache>
                <c:formatCode>0%</c:formatCode>
                <c:ptCount val="3"/>
                <c:pt idx="0">
                  <c:v>0.139751552795031</c:v>
                </c:pt>
                <c:pt idx="1">
                  <c:v>0.173913043478261</c:v>
                </c:pt>
                <c:pt idx="2">
                  <c:v>0.319875776397516</c:v>
                </c:pt>
              </c:numCache>
            </c:numRef>
          </c:val>
        </c:ser>
        <c:ser>
          <c:idx val="5"/>
          <c:order val="1"/>
          <c:tx>
            <c:strRef>
              <c:f>M4Q2!$G$38</c:f>
              <c:strCache>
                <c:ptCount val="1"/>
                <c:pt idx="0">
                  <c:v>Primarily outsourced to commercial service providers</c:v>
                </c:pt>
              </c:strCache>
            </c:strRef>
          </c:tx>
          <c:invertIfNegative val="0"/>
          <c:cat>
            <c:strRef>
              <c:f>M4Q2!$A$42:$A$44</c:f>
              <c:strCache>
                <c:ptCount val="3"/>
                <c:pt idx="0">
                  <c:v>Review and/or approval of other technical aspects of research projects</c:v>
                </c:pt>
                <c:pt idx="1">
                  <c:v>Review and/or approval of information security plans for research involving sensitive data</c:v>
                </c:pt>
                <c:pt idx="2">
                  <c:v>Hosting or facilitating events to introduce new technologies to and share experiences among researchers</c:v>
                </c:pt>
              </c:strCache>
            </c:strRef>
          </c:cat>
          <c:val>
            <c:numRef>
              <c:f>M4Q2!$G$42:$G$44</c:f>
              <c:numCache>
                <c:formatCode>0%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0.0031055900621118</c:v>
                </c:pt>
              </c:numCache>
            </c:numRef>
          </c:val>
        </c:ser>
        <c:ser>
          <c:idx val="4"/>
          <c:order val="2"/>
          <c:tx>
            <c:strRef>
              <c:f>M4Q2!$F$38</c:f>
              <c:strCache>
                <c:ptCount val="1"/>
                <c:pt idx="0">
                  <c:v>Primarily outsourced to government agencies or other non-commercial</c:v>
                </c:pt>
              </c:strCache>
            </c:strRef>
          </c:tx>
          <c:invertIfNegative val="0"/>
          <c:cat>
            <c:strRef>
              <c:f>M4Q2!$A$42:$A$44</c:f>
              <c:strCache>
                <c:ptCount val="3"/>
                <c:pt idx="0">
                  <c:v>Review and/or approval of other technical aspects of research projects</c:v>
                </c:pt>
                <c:pt idx="1">
                  <c:v>Review and/or approval of information security plans for research involving sensitive data</c:v>
                </c:pt>
                <c:pt idx="2">
                  <c:v>Hosting or facilitating events to introduce new technologies to and share experiences among researchers</c:v>
                </c:pt>
              </c:strCache>
            </c:strRef>
          </c:cat>
          <c:val>
            <c:numRef>
              <c:f>M4Q2!$F$42:$F$44</c:f>
              <c:numCache>
                <c:formatCode>0%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0.0031055900621118</c:v>
                </c:pt>
              </c:numCache>
            </c:numRef>
          </c:val>
        </c:ser>
        <c:ser>
          <c:idx val="3"/>
          <c:order val="3"/>
          <c:tx>
            <c:strRef>
              <c:f>M4Q2!$E$38</c:f>
              <c:strCache>
                <c:ptCount val="1"/>
                <c:pt idx="0">
                  <c:v>Primarily system or district office</c:v>
                </c:pt>
              </c:strCache>
            </c:strRef>
          </c:tx>
          <c:invertIfNegative val="0"/>
          <c:cat>
            <c:strRef>
              <c:f>M4Q2!$A$42:$A$44</c:f>
              <c:strCache>
                <c:ptCount val="3"/>
                <c:pt idx="0">
                  <c:v>Review and/or approval of other technical aspects of research projects</c:v>
                </c:pt>
                <c:pt idx="1">
                  <c:v>Review and/or approval of information security plans for research involving sensitive data</c:v>
                </c:pt>
                <c:pt idx="2">
                  <c:v>Hosting or facilitating events to introduce new technologies to and share experiences among researchers</c:v>
                </c:pt>
              </c:strCache>
            </c:strRef>
          </c:cat>
          <c:val>
            <c:numRef>
              <c:f>M4Q2!$E$42:$E$44</c:f>
              <c:numCache>
                <c:formatCode>0%</c:formatCode>
                <c:ptCount val="3"/>
                <c:pt idx="0">
                  <c:v>0.0</c:v>
                </c:pt>
                <c:pt idx="1">
                  <c:v>0.0</c:v>
                </c:pt>
                <c:pt idx="2">
                  <c:v>0.0031055900621118</c:v>
                </c:pt>
              </c:numCache>
            </c:numRef>
          </c:val>
        </c:ser>
        <c:ser>
          <c:idx val="2"/>
          <c:order val="4"/>
          <c:tx>
            <c:strRef>
              <c:f>M4Q2!$D$38</c:f>
              <c:strCache>
                <c:ptCount val="1"/>
                <c:pt idx="0">
                  <c:v>Primarily other admin or academic unit(s)</c:v>
                </c:pt>
              </c:strCache>
            </c:strRef>
          </c:tx>
          <c:invertIfNegative val="0"/>
          <c:cat>
            <c:strRef>
              <c:f>M4Q2!$A$42:$A$44</c:f>
              <c:strCache>
                <c:ptCount val="3"/>
                <c:pt idx="0">
                  <c:v>Review and/or approval of other technical aspects of research projects</c:v>
                </c:pt>
                <c:pt idx="1">
                  <c:v>Review and/or approval of information security plans for research involving sensitive data</c:v>
                </c:pt>
                <c:pt idx="2">
                  <c:v>Hosting or facilitating events to introduce new technologies to and share experiences among researchers</c:v>
                </c:pt>
              </c:strCache>
            </c:strRef>
          </c:cat>
          <c:val>
            <c:numRef>
              <c:f>M4Q2!$D$42:$D$44</c:f>
              <c:numCache>
                <c:formatCode>0%</c:formatCode>
                <c:ptCount val="3"/>
                <c:pt idx="0">
                  <c:v>0.136645962732919</c:v>
                </c:pt>
                <c:pt idx="1">
                  <c:v>0.192546583850932</c:v>
                </c:pt>
                <c:pt idx="2">
                  <c:v>0.170807453416149</c:v>
                </c:pt>
              </c:numCache>
            </c:numRef>
          </c:val>
        </c:ser>
        <c:ser>
          <c:idx val="1"/>
          <c:order val="5"/>
          <c:tx>
            <c:strRef>
              <c:f>M4Q2!$C$38</c:f>
              <c:strCache>
                <c:ptCount val="1"/>
                <c:pt idx="0">
                  <c:v>Shared between central IT and other admin or academic unit(s)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M4Q2!$A$42:$A$44</c:f>
              <c:strCache>
                <c:ptCount val="3"/>
                <c:pt idx="0">
                  <c:v>Review and/or approval of other technical aspects of research projects</c:v>
                </c:pt>
                <c:pt idx="1">
                  <c:v>Review and/or approval of information security plans for research involving sensitive data</c:v>
                </c:pt>
                <c:pt idx="2">
                  <c:v>Hosting or facilitating events to introduce new technologies to and share experiences among researchers</c:v>
                </c:pt>
              </c:strCache>
            </c:strRef>
          </c:cat>
          <c:val>
            <c:numRef>
              <c:f>M4Q2!$C$42:$C$44</c:f>
              <c:numCache>
                <c:formatCode>0%</c:formatCode>
                <c:ptCount val="3"/>
                <c:pt idx="0">
                  <c:v>0.416149068322981</c:v>
                </c:pt>
                <c:pt idx="1">
                  <c:v>0.391304347826087</c:v>
                </c:pt>
                <c:pt idx="2">
                  <c:v>0.350931677018634</c:v>
                </c:pt>
              </c:numCache>
            </c:numRef>
          </c:val>
        </c:ser>
        <c:ser>
          <c:idx val="0"/>
          <c:order val="6"/>
          <c:tx>
            <c:strRef>
              <c:f>M4Q2!$B$38</c:f>
              <c:strCache>
                <c:ptCount val="1"/>
                <c:pt idx="0">
                  <c:v>Primarily central IT</c:v>
                </c:pt>
              </c:strCache>
            </c:strRef>
          </c:tx>
          <c:invertIfNegative val="0"/>
          <c:cat>
            <c:strRef>
              <c:f>M4Q2!$A$42:$A$44</c:f>
              <c:strCache>
                <c:ptCount val="3"/>
                <c:pt idx="0">
                  <c:v>Review and/or approval of other technical aspects of research projects</c:v>
                </c:pt>
                <c:pt idx="1">
                  <c:v>Review and/or approval of information security plans for research involving sensitive data</c:v>
                </c:pt>
                <c:pt idx="2">
                  <c:v>Hosting or facilitating events to introduce new technologies to and share experiences among researchers</c:v>
                </c:pt>
              </c:strCache>
            </c:strRef>
          </c:cat>
          <c:val>
            <c:numRef>
              <c:f>M4Q2!$B$42:$B$44</c:f>
              <c:numCache>
                <c:formatCode>0%</c:formatCode>
                <c:ptCount val="3"/>
                <c:pt idx="0">
                  <c:v>0.307453416149068</c:v>
                </c:pt>
                <c:pt idx="1">
                  <c:v>0.242236024844721</c:v>
                </c:pt>
                <c:pt idx="2">
                  <c:v>0.149068322981366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534536"/>
        <c:axId val="-2077531624"/>
      </c:barChart>
      <c:catAx>
        <c:axId val="-2077534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77531624"/>
        <c:crosses val="autoZero"/>
        <c:auto val="1"/>
        <c:lblAlgn val="ctr"/>
        <c:lblOffset val="100"/>
        <c:noMultiLvlLbl val="0"/>
      </c:catAx>
      <c:valAx>
        <c:axId val="-20775316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77534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344086643125"/>
          <c:y val="0.0500538443723946"/>
          <c:w val="0.242035224676982"/>
          <c:h val="0.89989231125521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0.09565</cdr:x>
      <cdr:y>0.23944</cdr:y>
    </cdr:from>
    <cdr:to>
      <cdr:x>0.6</cdr:x>
      <cdr:y>0.30986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38200" y="1295400"/>
          <a:ext cx="4419600" cy="381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00800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C1741-F7DC-5041-90AC-1FCA9E0A5608}" type="datetimeFigureOut">
              <a:rPr lang="en-US" smtClean="0"/>
              <a:t>1/31/14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0EBAA-6B48-A34B-A1A1-FE240BA43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Massachusetts Institute of Technology (MIT) has reported that 4,000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MIT-related companies employ 1.1 million people and have annual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sales of $232-billion—a little less than the gross domestic product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South Africa and of Thailand, which would make MIT companies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the 40 largest economies in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BAA-6B48-A34B-A1A1-FE240BA43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9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 pub spending a little more proportionally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infrastructure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AA spending a little more on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F432-B7A6-7C45-900A-8900882BE4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 pub investing in </a:t>
            </a:r>
            <a:r>
              <a:rPr lang="en-US" dirty="0" err="1" smtClean="0"/>
              <a:t>comm</a:t>
            </a:r>
            <a:r>
              <a:rPr lang="en-US" dirty="0" smtClean="0"/>
              <a:t> infrastructure</a:t>
            </a:r>
          </a:p>
          <a:p>
            <a:endParaRPr lang="en-US" dirty="0" smtClean="0"/>
          </a:p>
          <a:p>
            <a:r>
              <a:rPr lang="en-US" dirty="0" smtClean="0"/>
              <a:t>DR </a:t>
            </a:r>
            <a:r>
              <a:rPr lang="en-US" dirty="0" err="1" smtClean="0"/>
              <a:t>priv</a:t>
            </a:r>
            <a:r>
              <a:rPr lang="en-US" dirty="0" smtClean="0"/>
              <a:t> investing in info systems</a:t>
            </a:r>
          </a:p>
          <a:p>
            <a:endParaRPr lang="en-US" dirty="0" smtClean="0"/>
          </a:p>
          <a:p>
            <a:r>
              <a:rPr lang="en-US" dirty="0" smtClean="0"/>
              <a:t>BA </a:t>
            </a:r>
            <a:r>
              <a:rPr lang="en-US" dirty="0" err="1" smtClean="0"/>
              <a:t>priv</a:t>
            </a:r>
            <a:r>
              <a:rPr lang="en-US" dirty="0" smtClean="0"/>
              <a:t> investing in enterprise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F432-B7A6-7C45-900A-8900882BE4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F432-B7A6-7C45-900A-8900882BE4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enough data to do by 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F432-B7A6-7C45-900A-8900882BE4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/>
              <a:t>Bar code scanners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Computer-assisted design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Anti-freeze proteins used in ice cream, cosmetics, fish farming, and tissue transplants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Genetic plant research that has led to the development of new crops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Improved biofuels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The application of modified </a:t>
            </a:r>
            <a:r>
              <a:rPr lang="en-US" dirty="0" err="1"/>
              <a:t>Buckeyballs</a:t>
            </a:r>
            <a:r>
              <a:rPr lang="en-US" dirty="0"/>
              <a:t> in medicine and in building materials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Low-cost, low-energy use methods for obtaining clean drinking water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Improved understanding of business cycles and economic policies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Forensic DNA analysis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The development of revolutionary weather-sensing networks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MRI technology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Reaction injection molding that has led to lighter and more fuel-efficient automobiles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solid-state physics and ceramics/glass engineering essential to the optical fibers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The PageRank method that led to Google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NSFNET, the telecommunications that developed into the Internet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Cosmic microwave background radiation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BAA-6B48-A34B-A1A1-FE240BA43F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“While research efforts are increasing across the globe, top research remains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 concentrated. A new indicator of research impact—measured by normalized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citations to academic publications across all disciplines—shows that 40 of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top 50 universities are located in the United States, with some US universities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excelling in a wide range of disciplines. Stanford University features among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top 50 for all 16 subject areas, and 17 other US universities feature in the top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in at least 10 scientific fields.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 more diverse picture emerges on a subject-by-subject basis. The United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 accounts for less than 25 of the top 50 universities in social sciences,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 in which the United Kingdom plays a key role. The universities producing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top-rated publications in the areas of earth sciences, environmental science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pharmaceutics are more evenly spread across economies. Universities in Asia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starting to emerge as leading research institutions: China has six in the top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in pharmacology, toxicology and pharmaceutics. The Hong Kong University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Science and Technology is among the top universities in computer science,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and chemistry.”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BAA-6B48-A34B-A1A1-FE240BA43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1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OECD includes Australia, Canada, Israel, Japan, Korea, Mexico, New Zealand, Norway and Switzerland.</a:t>
            </a:r>
          </a:p>
          <a:p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EU (and OECD) includes Austria, Belgium, the Czech Republic, Denmark, Finland, France, Germany, Greece, Ireland, Italy, the Netherlands, Poland, Portugal, Spain and Sweden.</a:t>
            </a:r>
            <a:r>
              <a:rPr lang="en-US" dirty="0" smtClean="0"/>
              <a:t>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Non-OECD includes Brazil, China, Chinese Taipei, Hong Kong, China, India, Iran, Lithuania, Malaysia, Singapore, South Africa and Thailand.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BAA-6B48-A34B-A1A1-FE240BA43F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OECD includes Australia, Canada, Israel, Japan, Korea, Mexico, New Zealand, Norway and Switzerland.</a:t>
            </a:r>
          </a:p>
          <a:p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EU (and OECD) includes Austria, Belgium, the Czech Republic, Denmark, Finland, France, Germany, Greece, Ireland, Italy, the Netherlands, Poland, Portugal, Spain and Sweden.</a:t>
            </a:r>
            <a:r>
              <a:rPr lang="en-US" dirty="0" smtClean="0"/>
              <a:t>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Non-OECD includes Brazil, China, Chinese Taipei, Hong Kong, China, India, Iran, Lithuania, Malaysia, Singapore, South Africa and Thailand.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BAA-6B48-A34B-A1A1-FE240BA43F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to </a:t>
            </a:r>
            <a:r>
              <a:rPr lang="en-US" dirty="0" err="1" smtClean="0"/>
              <a:t>gartner</a:t>
            </a:r>
            <a:r>
              <a:rPr lang="en-US" dirty="0" smtClean="0"/>
              <a:t> benchmark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F432-B7A6-7C45-900A-8900882BE4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5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BAA-6B48-A34B-A1A1-FE240BA43F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EBAA-6B48-A34B-A1A1-FE240BA43F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2.5% overall spent</a:t>
            </a:r>
            <a:r>
              <a:rPr lang="en-US" baseline="0" dirty="0" smtClean="0"/>
              <a:t> on outsourcing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F432-B7A6-7C45-900A-8900882BE4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5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4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4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1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3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1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0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3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8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9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2192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36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3629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0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AR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3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4000">
                <a:solidFill>
                  <a:srgbClr val="B70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ts val="4000"/>
              </a:lnSpc>
              <a:buClr>
                <a:srgbClr val="B7002B"/>
              </a:buClr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0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Bod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3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t>1/31/14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7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1" r:id="rId5"/>
    <p:sldLayoutId id="2147483654" r:id="rId6"/>
    <p:sldLayoutId id="2147483657" r:id="rId7"/>
    <p:sldLayoutId id="214748365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1330-57A0-4731-8EF5-22BF6710B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6CFC7-6141-4EFE-9CB5-4A83F9C56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State of Research Computing in Higher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ECAR Annual Meeting, Tempe, Arizona, January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3657600"/>
            <a:ext cx="7866611" cy="500732"/>
          </a:xfrm>
        </p:spPr>
        <p:txBody>
          <a:bodyPr/>
          <a:lstStyle/>
          <a:p>
            <a:r>
              <a:rPr lang="en-US" dirty="0" smtClean="0"/>
              <a:t>Susan Grajek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1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7172" cy="729971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overnment, businesses and higher education partnership weakens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9971" cy="4546599"/>
          </a:xfrm>
        </p:spPr>
        <p:txBody>
          <a:bodyPr/>
          <a:lstStyle/>
          <a:p>
            <a:pPr lvl="0"/>
            <a:r>
              <a:rPr lang="en-US" sz="2800" dirty="0" smtClean="0"/>
              <a:t>Unstable and declining federal </a:t>
            </a:r>
            <a:r>
              <a:rPr lang="en-US" sz="2800" dirty="0"/>
              <a:t>funding for university research </a:t>
            </a:r>
            <a:endParaRPr lang="en-US" sz="2800" dirty="0" smtClean="0"/>
          </a:p>
          <a:p>
            <a:r>
              <a:rPr lang="en-US" sz="2800" dirty="0"/>
              <a:t>Cuts in state funding for higher education</a:t>
            </a:r>
          </a:p>
          <a:p>
            <a:pPr lvl="0"/>
            <a:r>
              <a:rPr lang="en-US" sz="2800" dirty="0"/>
              <a:t>Business and industry have largely dismantled the large corporate research laboratories that drove American industrial leadership</a:t>
            </a:r>
          </a:p>
          <a:p>
            <a:r>
              <a:rPr lang="en-US" sz="2800" dirty="0"/>
              <a:t>Concerns about academia’s track record in management, productivity, and cost efficiency</a:t>
            </a:r>
          </a:p>
          <a:p>
            <a:r>
              <a:rPr lang="en-US" sz="2800" dirty="0" smtClean="0"/>
              <a:t>Increases in R&amp;D funding in other countries 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72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National </a:t>
            </a:r>
            <a:r>
              <a:rPr lang="en-US" sz="1200" i="1" dirty="0"/>
              <a:t>Research Council. Research Universities and the Future of America: Ten Breakthrough Actions Vital to Our Nation's Prosperity and Security. Washington, DC: The National Academies Press, </a:t>
            </a:r>
            <a:r>
              <a:rPr lang="en-US" sz="1200" i="1" dirty="0" smtClean="0"/>
              <a:t>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5132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38200"/>
            <a:ext cx="91440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Increases in R&amp;D funding in other countries 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670759"/>
              </p:ext>
            </p:extLst>
          </p:nvPr>
        </p:nvGraphicFramePr>
        <p:xfrm>
          <a:off x="76200" y="3200400"/>
          <a:ext cx="8839199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658100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+mj-lt"/>
              </a:rPr>
              <a:t>Source: </a:t>
            </a:r>
            <a:r>
              <a:rPr lang="en-US" sz="1200" i="1" dirty="0" err="1" smtClean="0">
                <a:latin typeface="+mj-lt"/>
              </a:rPr>
              <a:t>Organisation</a:t>
            </a:r>
            <a:r>
              <a:rPr lang="en-US" sz="1200" i="1" dirty="0" smtClean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for Economic Co-operation and </a:t>
            </a:r>
            <a:r>
              <a:rPr lang="en-US" sz="1200" i="1" dirty="0" smtClean="0">
                <a:latin typeface="+mj-lt"/>
              </a:rPr>
              <a:t>Development, </a:t>
            </a:r>
            <a:r>
              <a:rPr lang="en-US" sz="1200" i="1" dirty="0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2013</a:t>
            </a:r>
            <a:endParaRPr lang="en-US" sz="12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Non-OECD includes </a:t>
            </a:r>
            <a:r>
              <a:rPr lang="en-US" sz="1200" dirty="0"/>
              <a:t>Brazil, China, Chinese Taipei, Hong Kong, China, India, Iran, Lithuania, Malaysia, Singapore, South Africa and </a:t>
            </a:r>
            <a:r>
              <a:rPr lang="en-US" sz="1200" dirty="0" smtClean="0"/>
              <a:t>Thailand</a:t>
            </a:r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Other OECD includes other European, </a:t>
            </a:r>
            <a:r>
              <a:rPr lang="en-US" sz="1200" dirty="0"/>
              <a:t>Australia, Canada, Israel, Japan, Korea, Mexico, </a:t>
            </a:r>
            <a:r>
              <a:rPr lang="en-US" sz="1200" dirty="0" smtClean="0"/>
              <a:t>and New </a:t>
            </a:r>
            <a:r>
              <a:rPr lang="en-US" sz="1200" dirty="0"/>
              <a:t>Zealand</a:t>
            </a:r>
            <a:endParaRPr lang="en-US" sz="12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1295400"/>
            <a:ext cx="4876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 Ranking on the Global </a:t>
            </a:r>
            <a:r>
              <a:rPr lang="en-US" sz="2400" dirty="0" smtClean="0"/>
              <a:t>Competiveness </a:t>
            </a:r>
            <a:r>
              <a:rPr lang="en-US" sz="2400" dirty="0"/>
              <a:t>Index</a:t>
            </a:r>
          </a:p>
          <a:p>
            <a:r>
              <a:rPr lang="en-US" sz="2400" dirty="0"/>
              <a:t>World </a:t>
            </a:r>
            <a:r>
              <a:rPr lang="en-US" sz="2400" dirty="0" smtClean="0"/>
              <a:t>Economic Forum in 2013:</a:t>
            </a:r>
            <a:r>
              <a:rPr lang="en-US" sz="2400" dirty="0"/>
              <a:t> </a:t>
            </a:r>
            <a:r>
              <a:rPr lang="en-US" sz="2400" dirty="0" smtClean="0"/>
              <a:t> #</a:t>
            </a:r>
            <a:r>
              <a:rPr lang="en-US" sz="24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2743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a typeface="Lucida Grande"/>
              </a:rPr>
              <a:t>Location of top 50 universities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65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21782" cy="729971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a typeface="Lucida Grande"/>
              </a:rPr>
              <a:t>Location of top 50 universities by </a:t>
            </a:r>
            <a:r>
              <a:rPr lang="en-US" sz="2800" dirty="0" smtClean="0">
                <a:solidFill>
                  <a:srgbClr val="000000"/>
                </a:solidFill>
                <a:ea typeface="Lucida Grande"/>
              </a:rPr>
              <a:t>discipline areas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427632"/>
              </p:ext>
            </p:extLst>
          </p:nvPr>
        </p:nvGraphicFramePr>
        <p:xfrm>
          <a:off x="76200" y="762000"/>
          <a:ext cx="88391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6581001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+mj-lt"/>
              </a:rPr>
              <a:t>Source: </a:t>
            </a:r>
            <a:r>
              <a:rPr lang="en-US" sz="1200" i="1" dirty="0" err="1" smtClean="0">
                <a:latin typeface="+mj-lt"/>
              </a:rPr>
              <a:t>Organisation</a:t>
            </a:r>
            <a:r>
              <a:rPr lang="en-US" sz="1200" i="1" dirty="0" smtClean="0">
                <a:latin typeface="+mj-lt"/>
              </a:rPr>
              <a:t> </a:t>
            </a:r>
            <a:r>
              <a:rPr lang="en-US" sz="1200" i="1" dirty="0">
                <a:latin typeface="+mj-lt"/>
              </a:rPr>
              <a:t>for Economic Co-operation and </a:t>
            </a:r>
            <a:r>
              <a:rPr lang="en-US" sz="1200" i="1" dirty="0" smtClean="0">
                <a:latin typeface="+mj-lt"/>
              </a:rPr>
              <a:t>Development, </a:t>
            </a:r>
            <a:r>
              <a:rPr lang="en-US" sz="1200" i="1" dirty="0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2013</a:t>
            </a:r>
            <a:endParaRPr lang="en-US" sz="12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Non-OECD includes </a:t>
            </a:r>
            <a:r>
              <a:rPr lang="en-US" sz="1200" dirty="0"/>
              <a:t>Brazil, China, Chinese Taipei, Hong Kong, China, India, Iran, Lithuania, Malaysia, Singapore, South Africa and </a:t>
            </a:r>
            <a:r>
              <a:rPr lang="en-US" sz="1200" dirty="0" smtClean="0"/>
              <a:t>Thailand</a:t>
            </a:r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Other OECD includes other European, </a:t>
            </a:r>
            <a:r>
              <a:rPr lang="en-US" sz="1200" dirty="0"/>
              <a:t>Australia, Canada, Israel, Japan, Korea, Mexico, </a:t>
            </a:r>
            <a:r>
              <a:rPr lang="en-US" sz="1200" dirty="0" smtClean="0"/>
              <a:t>and New </a:t>
            </a:r>
            <a:r>
              <a:rPr lang="en-US" sz="1200" dirty="0"/>
              <a:t>Zealand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6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7172" cy="729971"/>
          </a:xfrm>
        </p:spPr>
        <p:txBody>
          <a:bodyPr/>
          <a:lstStyle/>
          <a:p>
            <a:r>
              <a:rPr lang="en-US" dirty="0" smtClean="0"/>
              <a:t>Operational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9971" cy="4953000"/>
          </a:xfrm>
        </p:spPr>
        <p:txBody>
          <a:bodyPr/>
          <a:lstStyle/>
          <a:p>
            <a:pPr lvl="0"/>
            <a:r>
              <a:rPr lang="en-US" sz="2800" dirty="0" smtClean="0"/>
              <a:t>Declining opportunities for new faculty</a:t>
            </a:r>
          </a:p>
          <a:p>
            <a:r>
              <a:rPr lang="en-US" sz="2800" dirty="0"/>
              <a:t>Underinvestment in campus infrastructure, particularly in </a:t>
            </a:r>
            <a:r>
              <a:rPr lang="en-US" sz="2800" dirty="0" err="1"/>
              <a:t>cyberinfrastructure</a:t>
            </a:r>
            <a:r>
              <a:rPr lang="en-US" sz="2800" dirty="0"/>
              <a:t> </a:t>
            </a:r>
            <a:endParaRPr lang="en-US" sz="2800" dirty="0" smtClean="0"/>
          </a:p>
          <a:p>
            <a:pPr lvl="0"/>
            <a:r>
              <a:rPr lang="en-US" sz="2800" dirty="0" smtClean="0"/>
              <a:t>Accumulating regulatory and reporting requirements</a:t>
            </a:r>
          </a:p>
          <a:p>
            <a:r>
              <a:rPr lang="en-US" sz="2800" dirty="0"/>
              <a:t>Research sponsors do not always pay the full costs of research </a:t>
            </a:r>
          </a:p>
          <a:p>
            <a:pPr lvl="0"/>
            <a:r>
              <a:rPr lang="en-US" sz="2800" dirty="0" smtClean="0"/>
              <a:t>Increased competition for international students, researchers, and scholars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72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National </a:t>
            </a:r>
            <a:r>
              <a:rPr lang="en-US" sz="1200" i="1" dirty="0"/>
              <a:t>Research Council. Research Universities and the Future of America: Ten Breakthrough Actions Vital to Our Nation's Prosperity and Security. Washington, DC: The National Academies Press, </a:t>
            </a:r>
            <a:r>
              <a:rPr lang="en-US" sz="1200" i="1" dirty="0" smtClean="0"/>
              <a:t>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8822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our Grand Challenges remain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27398"/>
              </p:ext>
            </p:extLst>
          </p:nvPr>
        </p:nvGraphicFramePr>
        <p:xfrm>
          <a:off x="304800" y="1219200"/>
          <a:ext cx="8432997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4" imgW="5715000" imgH="2895600" progId="Word.Document.12">
                  <p:embed/>
                </p:oleObj>
              </mc:Choice>
              <mc:Fallback>
                <p:oleObj name="Document" r:id="rId4" imgW="57150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219200"/>
                        <a:ext cx="8432997" cy="4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5867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Sources: Grand Challenges of Engineering, National Academy of Engineering, National </a:t>
            </a:r>
            <a:r>
              <a:rPr lang="en-US" sz="1200" i="1" dirty="0"/>
              <a:t>Research </a:t>
            </a:r>
            <a:r>
              <a:rPr lang="en-US" sz="1200" i="1" dirty="0" smtClean="0"/>
              <a:t>Council, 2008. </a:t>
            </a:r>
            <a:br>
              <a:rPr lang="en-US" sz="1200" i="1" dirty="0" smtClean="0"/>
            </a:br>
            <a:r>
              <a:rPr lang="en-US" sz="1200" i="1" dirty="0" smtClean="0"/>
              <a:t>Social</a:t>
            </a:r>
            <a:r>
              <a:rPr lang="en-US" sz="1200" i="1" dirty="0"/>
              <a:t>, Behavioral and Economic Research in the Federal Context, Report of the National Science and Technology Council Subcommittee on Social, Behavioral and Economic Sciences, January 2009</a:t>
            </a:r>
          </a:p>
        </p:txBody>
      </p:sp>
    </p:spTree>
    <p:extLst>
      <p:ext uri="{BB962C8B-B14F-4D97-AF65-F5344CB8AC3E}">
        <p14:creationId xmlns:p14="http://schemas.microsoft.com/office/powerpoint/2010/main" val="262299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Research Computing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9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FTE by IT domain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23022"/>
              </p:ext>
            </p:extLst>
          </p:nvPr>
        </p:nvGraphicFramePr>
        <p:xfrm>
          <a:off x="76200" y="914400"/>
          <a:ext cx="8991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M1Q24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5441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21782" cy="729971"/>
          </a:xfrm>
        </p:spPr>
        <p:txBody>
          <a:bodyPr/>
          <a:lstStyle/>
          <a:p>
            <a:r>
              <a:rPr lang="en-US" dirty="0" smtClean="0"/>
              <a:t>How is your </a:t>
            </a:r>
            <a:r>
              <a:rPr lang="en-US" dirty="0"/>
              <a:t>institution organized to support </a:t>
            </a:r>
            <a:r>
              <a:rPr lang="en-US" dirty="0" smtClean="0"/>
              <a:t>research?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M4Q1</a:t>
            </a:r>
            <a:endParaRPr lang="en-US" sz="1400" i="1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80613307"/>
              </p:ext>
            </p:extLst>
          </p:nvPr>
        </p:nvGraphicFramePr>
        <p:xfrm>
          <a:off x="0" y="1600200"/>
          <a:ext cx="71501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235700" y="1600200"/>
            <a:ext cx="2971800" cy="3770531"/>
            <a:chOff x="6248400" y="1371600"/>
            <a:chExt cx="2971800" cy="3770531"/>
          </a:xfrm>
        </p:grpSpPr>
        <p:sp>
          <p:nvSpPr>
            <p:cNvPr id="5" name="Rectangle 4"/>
            <p:cNvSpPr/>
            <p:nvPr/>
          </p:nvSpPr>
          <p:spPr>
            <a:xfrm>
              <a:off x="6248400" y="1371600"/>
              <a:ext cx="2971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departments independently provide research IT services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2514600"/>
              <a:ext cx="1908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minimal resources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61100" y="4495800"/>
              <a:ext cx="274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planning an integrated set of research IT services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61100" y="2895600"/>
              <a:ext cx="26514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integrated set of research IT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57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685800"/>
          </a:xfrm>
        </p:spPr>
        <p:txBody>
          <a:bodyPr/>
          <a:lstStyle/>
          <a:p>
            <a:r>
              <a:rPr lang="en-US" sz="3000" dirty="0" smtClean="0"/>
              <a:t>Which unit is responsible for</a:t>
            </a:r>
            <a:r>
              <a:rPr lang="en-US" sz="3000" dirty="0"/>
              <a:t> </a:t>
            </a:r>
            <a:r>
              <a:rPr lang="en-US" sz="3000" dirty="0" smtClean="0"/>
              <a:t>research </a:t>
            </a:r>
            <a:r>
              <a:rPr lang="en-US" sz="3000" dirty="0"/>
              <a:t>c</a:t>
            </a:r>
            <a:r>
              <a:rPr lang="en-US" sz="3000" dirty="0" smtClean="0"/>
              <a:t>omputing?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00426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M1Q6</a:t>
            </a:r>
            <a:endParaRPr lang="en-US" sz="1400" i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590696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018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Research in Higher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1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8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21782" cy="729971"/>
          </a:xfrm>
        </p:spPr>
        <p:txBody>
          <a:bodyPr/>
          <a:lstStyle/>
          <a:p>
            <a:pPr algn="ctr"/>
            <a:r>
              <a:rPr lang="en-US" dirty="0" smtClean="0"/>
              <a:t>Consulting and support services</a:t>
            </a:r>
            <a:br>
              <a:rPr lang="en-US" dirty="0" smtClean="0"/>
            </a:br>
            <a:r>
              <a:rPr lang="en-US" dirty="0" smtClean="0"/>
              <a:t>Primarily central IT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398618"/>
              </p:ext>
            </p:extLst>
          </p:nvPr>
        </p:nvGraphicFramePr>
        <p:xfrm>
          <a:off x="152400" y="12954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M4Q2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9435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21782" cy="729971"/>
          </a:xfrm>
        </p:spPr>
        <p:txBody>
          <a:bodyPr/>
          <a:lstStyle/>
          <a:p>
            <a:pPr algn="ctr"/>
            <a:r>
              <a:rPr lang="en-US" dirty="0" smtClean="0"/>
              <a:t>Consulting and support services</a:t>
            </a:r>
            <a:br>
              <a:rPr lang="en-US" dirty="0" smtClean="0"/>
            </a:br>
            <a:r>
              <a:rPr lang="en-US" dirty="0" smtClean="0"/>
              <a:t>Primarily shared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M4Q2</a:t>
            </a:r>
            <a:endParaRPr lang="en-US" sz="14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36323"/>
              </p:ext>
            </p:extLst>
          </p:nvPr>
        </p:nvGraphicFramePr>
        <p:xfrm>
          <a:off x="152400" y="1295400"/>
          <a:ext cx="88392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18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21782" cy="729971"/>
          </a:xfrm>
        </p:spPr>
        <p:txBody>
          <a:bodyPr/>
          <a:lstStyle/>
          <a:p>
            <a:pPr algn="ctr"/>
            <a:r>
              <a:rPr lang="en-US" dirty="0" smtClean="0"/>
              <a:t>Consulting and support services</a:t>
            </a:r>
            <a:br>
              <a:rPr lang="en-US" dirty="0" smtClean="0"/>
            </a:br>
            <a:r>
              <a:rPr lang="en-US" dirty="0" smtClean="0"/>
              <a:t>Primarily other unit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M4Q2</a:t>
            </a:r>
            <a:endParaRPr lang="en-US" sz="14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920050"/>
              </p:ext>
            </p:extLst>
          </p:nvPr>
        </p:nvGraphicFramePr>
        <p:xfrm>
          <a:off x="152400" y="1371600"/>
          <a:ext cx="8763001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58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21782" cy="729971"/>
          </a:xfrm>
        </p:spPr>
        <p:txBody>
          <a:bodyPr/>
          <a:lstStyle/>
          <a:p>
            <a:pPr algn="ctr"/>
            <a:r>
              <a:rPr lang="en-US" dirty="0" smtClean="0"/>
              <a:t>Consulting and support services</a:t>
            </a:r>
            <a:br>
              <a:rPr lang="en-US" dirty="0" smtClean="0"/>
            </a:br>
            <a:r>
              <a:rPr lang="en-US" dirty="0" smtClean="0"/>
              <a:t>Primarily not provided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M4Q2</a:t>
            </a:r>
            <a:endParaRPr lang="en-US" sz="14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476040"/>
              </p:ext>
            </p:extLst>
          </p:nvPr>
        </p:nvGraphicFramePr>
        <p:xfrm>
          <a:off x="152401" y="1447800"/>
          <a:ext cx="8686800" cy="518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15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8" y="338675"/>
            <a:ext cx="8537171" cy="729971"/>
          </a:xfrm>
        </p:spPr>
        <p:txBody>
          <a:bodyPr/>
          <a:lstStyle/>
          <a:p>
            <a:r>
              <a:rPr lang="en-US" dirty="0" smtClean="0"/>
              <a:t>Operational research </a:t>
            </a:r>
            <a:r>
              <a:rPr lang="en-US" dirty="0"/>
              <a:t>s</a:t>
            </a:r>
            <a:r>
              <a:rPr lang="en-US" dirty="0" smtClean="0"/>
              <a:t>ervices </a:t>
            </a:r>
            <a:r>
              <a:rPr lang="en-US" dirty="0"/>
              <a:t>o</a:t>
            </a:r>
            <a:r>
              <a:rPr lang="en-US" dirty="0" smtClean="0"/>
              <a:t>ffered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879674"/>
              </p:ext>
            </p:extLst>
          </p:nvPr>
        </p:nvGraphicFramePr>
        <p:xfrm>
          <a:off x="18598" y="1295400"/>
          <a:ext cx="89915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0" y="3581400"/>
            <a:ext cx="2895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5400" rtlCol="0" anchor="ctr"/>
          <a:lstStyle/>
          <a:p>
            <a:pPr algn="ctr">
              <a:spcAft>
                <a:spcPts val="200"/>
              </a:spcAft>
            </a:pPr>
            <a:r>
              <a:rPr lang="en-US" sz="1200" i="1" dirty="0" smtClean="0">
                <a:solidFill>
                  <a:srgbClr val="000000"/>
                </a:solidFill>
              </a:rPr>
              <a:t>Not assessed in 2011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0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8" y="338675"/>
            <a:ext cx="8537171" cy="729971"/>
          </a:xfrm>
        </p:spPr>
        <p:txBody>
          <a:bodyPr/>
          <a:lstStyle/>
          <a:p>
            <a:r>
              <a:rPr lang="en-US" dirty="0" smtClean="0"/>
              <a:t>Operational research </a:t>
            </a:r>
            <a:r>
              <a:rPr lang="en-US" dirty="0"/>
              <a:t>s</a:t>
            </a:r>
            <a:r>
              <a:rPr lang="en-US" dirty="0" smtClean="0"/>
              <a:t>ervices </a:t>
            </a:r>
            <a:r>
              <a:rPr lang="en-US" dirty="0"/>
              <a:t>o</a:t>
            </a:r>
            <a:r>
              <a:rPr lang="en-US" dirty="0" smtClean="0"/>
              <a:t>ffered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987192"/>
              </p:ext>
            </p:extLst>
          </p:nvPr>
        </p:nvGraphicFramePr>
        <p:xfrm>
          <a:off x="18598" y="1295400"/>
          <a:ext cx="89915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0" y="3581400"/>
            <a:ext cx="2895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5400" rtlCol="0" anchor="ctr"/>
          <a:lstStyle/>
          <a:p>
            <a:pPr algn="ctr">
              <a:spcAft>
                <a:spcPts val="200"/>
              </a:spcAft>
            </a:pPr>
            <a:r>
              <a:rPr lang="en-US" sz="1200" i="1" dirty="0" smtClean="0">
                <a:solidFill>
                  <a:srgbClr val="000000"/>
                </a:solidFill>
              </a:rPr>
              <a:t>Not assessed in 2011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management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279371" cy="4546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/>
              <a:t>Central IT</a:t>
            </a:r>
          </a:p>
          <a:p>
            <a:pPr marL="304800" indent="-304800"/>
            <a:r>
              <a:rPr lang="en-US" sz="1600" dirty="0"/>
              <a:t>High-performance network provisioning within the institution (90%)</a:t>
            </a:r>
          </a:p>
          <a:p>
            <a:pPr marL="304800" indent="-304800"/>
            <a:r>
              <a:rPr lang="en-US" sz="1600" dirty="0" smtClean="0"/>
              <a:t>High</a:t>
            </a:r>
            <a:r>
              <a:rPr lang="en-US" sz="1600" dirty="0"/>
              <a:t>-performance external network provisioning (80%)</a:t>
            </a:r>
          </a:p>
          <a:p>
            <a:pPr marL="304800" indent="-304800"/>
            <a:r>
              <a:rPr lang="en-US" sz="1600" dirty="0"/>
              <a:t>Provision of data center facilities for academic units to operate their servers (67%)</a:t>
            </a:r>
          </a:p>
          <a:p>
            <a:pPr marL="304800" indent="-304800"/>
            <a:r>
              <a:rPr lang="en-US" sz="1600" dirty="0"/>
              <a:t>Videoconferencing services (64%) </a:t>
            </a:r>
          </a:p>
          <a:p>
            <a:pPr marL="304800" indent="-304800"/>
            <a:r>
              <a:rPr lang="en-US" sz="1600" dirty="0" smtClean="0"/>
              <a:t>High</a:t>
            </a:r>
            <a:r>
              <a:rPr lang="en-US" sz="1600" dirty="0"/>
              <a:t>-throughput computing services (43%)</a:t>
            </a:r>
          </a:p>
          <a:p>
            <a:pPr marL="304800" indent="-304800"/>
            <a:r>
              <a:rPr lang="en-US" sz="1600" dirty="0"/>
              <a:t>High-performance computing services (43%)</a:t>
            </a:r>
          </a:p>
          <a:p>
            <a:pPr marL="304800" indent="-304800"/>
            <a:r>
              <a:rPr lang="en-US" sz="1600" dirty="0" smtClean="0"/>
              <a:t>Institutional </a:t>
            </a:r>
            <a:r>
              <a:rPr lang="en-US" sz="1600" dirty="0"/>
              <a:t>grid computing </a:t>
            </a:r>
            <a:r>
              <a:rPr lang="en-US" sz="1600" dirty="0" smtClean="0"/>
              <a:t>services (34%)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2801" y="1371600"/>
            <a:ext cx="2438400" cy="45465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b="1" dirty="0" smtClean="0"/>
              <a:t>System</a:t>
            </a:r>
          </a:p>
          <a:p>
            <a:pPr indent="-304800"/>
            <a:r>
              <a:rPr lang="en-US" sz="1600" dirty="0" smtClean="0"/>
              <a:t>Access to specialized scientific apparatus (e.g., telescope, sensor network, etc.) (68%)</a:t>
            </a:r>
          </a:p>
          <a:p>
            <a:pPr indent="-304800"/>
            <a:r>
              <a:rPr lang="en-US" sz="1600" dirty="0" smtClean="0"/>
              <a:t>Institutional grid computing services (34%)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371600"/>
            <a:ext cx="2898371" cy="45465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b="1" dirty="0" smtClean="0"/>
              <a:t>Shared</a:t>
            </a:r>
          </a:p>
          <a:p>
            <a:pPr indent="-304800"/>
            <a:r>
              <a:rPr lang="en-US" sz="1600" dirty="0" smtClean="0"/>
              <a:t>Management of research </a:t>
            </a:r>
            <a:r>
              <a:rPr lang="en-US" sz="1600" dirty="0"/>
              <a:t>s</a:t>
            </a:r>
            <a:r>
              <a:rPr lang="en-US" sz="1600" dirty="0" smtClean="0"/>
              <a:t>ervers </a:t>
            </a:r>
            <a:r>
              <a:rPr lang="en-US" sz="1600" dirty="0"/>
              <a:t>o</a:t>
            </a:r>
            <a:r>
              <a:rPr lang="en-US" sz="1600" dirty="0" smtClean="0"/>
              <a:t>wned by academic </a:t>
            </a:r>
            <a:r>
              <a:rPr lang="en-US" sz="1600" dirty="0"/>
              <a:t>u</a:t>
            </a:r>
            <a:r>
              <a:rPr lang="en-US" sz="1600" dirty="0" smtClean="0"/>
              <a:t>nits (48%)</a:t>
            </a:r>
          </a:p>
          <a:p>
            <a:pPr indent="-304800"/>
            <a:r>
              <a:rPr lang="en-US" sz="1600" dirty="0" smtClean="0"/>
              <a:t>An integrated system of research-related services, sometimes known as </a:t>
            </a:r>
            <a:r>
              <a:rPr lang="en-US" sz="1600" dirty="0" err="1" smtClean="0"/>
              <a:t>cyberinfrastructure</a:t>
            </a:r>
            <a:r>
              <a:rPr lang="en-US" sz="1600" dirty="0" smtClean="0"/>
              <a:t> or support for e- science (45%)</a:t>
            </a:r>
          </a:p>
          <a:p>
            <a:pPr indent="-304800"/>
            <a:r>
              <a:rPr lang="en-US" sz="1600" dirty="0" smtClean="0"/>
              <a:t>Data management, storage and </a:t>
            </a:r>
            <a:r>
              <a:rPr lang="en-US" sz="1600" dirty="0" err="1" smtClean="0"/>
              <a:t>curation</a:t>
            </a:r>
            <a:r>
              <a:rPr lang="en-US" sz="1600" dirty="0" smtClean="0"/>
              <a:t> services (44%)</a:t>
            </a:r>
          </a:p>
        </p:txBody>
      </p:sp>
    </p:spTree>
    <p:extLst>
      <p:ext uri="{BB962C8B-B14F-4D97-AF65-F5344CB8AC3E}">
        <p14:creationId xmlns:p14="http://schemas.microsoft.com/office/powerpoint/2010/main" val="379779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is uncommon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46599"/>
          </a:xfrm>
        </p:spPr>
        <p:txBody>
          <a:bodyPr/>
          <a:lstStyle/>
          <a:p>
            <a:pPr marL="304800" indent="-304800"/>
            <a:r>
              <a:rPr lang="en-US" sz="2800" dirty="0" smtClean="0"/>
              <a:t>Most commonly outsourced services are:</a:t>
            </a:r>
          </a:p>
          <a:p>
            <a:pPr marL="762000" lvl="1" indent="-304800"/>
            <a:r>
              <a:rPr lang="en-US" sz="2400" dirty="0" smtClean="0"/>
              <a:t>High performance network provisioning (5.4%)</a:t>
            </a:r>
          </a:p>
          <a:p>
            <a:pPr marL="762000" lvl="1" indent="-304800"/>
            <a:r>
              <a:rPr lang="en-US" sz="2400" dirty="0" smtClean="0"/>
              <a:t>High throughput computing services (5.1%)</a:t>
            </a:r>
          </a:p>
          <a:p>
            <a:pPr marL="762000" lvl="1" indent="-304800"/>
            <a:r>
              <a:rPr lang="en-US" sz="2400" dirty="0" smtClean="0"/>
              <a:t>Institutional grid computing services (4.6%)</a:t>
            </a:r>
          </a:p>
          <a:p>
            <a:pPr marL="762000" lvl="1" indent="-304800"/>
            <a:r>
              <a:rPr lang="en-US" sz="2400" dirty="0" smtClean="0"/>
              <a:t>An integrated system of research-related services (4%)</a:t>
            </a:r>
          </a:p>
          <a:p>
            <a:pPr marL="304800" indent="-304800"/>
            <a:r>
              <a:rPr lang="en-US" sz="2800" dirty="0" smtClean="0"/>
              <a:t>Outsourcing is almost always to non-commercial services providers</a:t>
            </a:r>
          </a:p>
          <a:p>
            <a:pPr marL="762000" lvl="1" indent="-304800"/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109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computing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89755"/>
              </p:ext>
            </p:extLst>
          </p:nvPr>
        </p:nvGraphicFramePr>
        <p:xfrm>
          <a:off x="76200" y="1143000"/>
          <a:ext cx="90677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554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3400" y="1752600"/>
            <a:ext cx="5562600" cy="4572000"/>
          </a:xfrm>
        </p:spPr>
        <p:txBody>
          <a:bodyPr/>
          <a:lstStyle/>
          <a:p>
            <a:r>
              <a:rPr lang="en-US" sz="2800" dirty="0"/>
              <a:t>Research is four things: brains with which to think, eyes with which to see, machines with which to measure and, fourth, money.</a:t>
            </a:r>
          </a:p>
          <a:p>
            <a:pPr algn="r"/>
            <a:r>
              <a:rPr lang="en-US" sz="2800" dirty="0" smtClean="0"/>
              <a:t>- Albert </a:t>
            </a:r>
            <a:r>
              <a:rPr lang="en-US" sz="2800" dirty="0"/>
              <a:t>Szent-Gyorgyi </a:t>
            </a:r>
          </a:p>
          <a:p>
            <a:pPr algn="r"/>
            <a:r>
              <a:rPr lang="en-US" sz="2800" dirty="0" smtClean="0"/>
              <a:t>		  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73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research services offered related to CIO’s reporting relationship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95512"/>
              </p:ext>
            </p:extLst>
          </p:nvPr>
        </p:nvGraphicFramePr>
        <p:xfrm>
          <a:off x="1295401" y="1828800"/>
          <a:ext cx="7772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5791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CIO Reports to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4384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number of research services offered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9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spent by IT domain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M1Q16,19,20</a:t>
            </a:r>
            <a:endParaRPr lang="en-US" sz="14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830965"/>
              </p:ext>
            </p:extLst>
          </p:nvPr>
        </p:nvGraphicFramePr>
        <p:xfrm>
          <a:off x="152400" y="9906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954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IT operating expenditures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648657"/>
              </p:ext>
            </p:extLst>
          </p:nvPr>
        </p:nvGraphicFramePr>
        <p:xfrm>
          <a:off x="228600" y="9906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M1Q16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9522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IT capital </a:t>
            </a:r>
            <a:r>
              <a:rPr lang="en-US" dirty="0"/>
              <a:t>e</a:t>
            </a:r>
            <a:r>
              <a:rPr lang="en-US" dirty="0" smtClean="0"/>
              <a:t>xpenditures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143550"/>
              </p:ext>
            </p:extLst>
          </p:nvPr>
        </p:nvGraphicFramePr>
        <p:xfrm>
          <a:off x="152400" y="990600"/>
          <a:ext cx="8915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M1Q16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9876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IT capital vs. operating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575811"/>
              </p:ext>
            </p:extLst>
          </p:nvPr>
        </p:nvGraphicFramePr>
        <p:xfrm>
          <a:off x="152400" y="914400"/>
          <a:ext cx="8839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96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M1Q13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6170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031438"/>
              </p:ext>
            </p:extLst>
          </p:nvPr>
        </p:nvGraphicFramePr>
        <p:xfrm>
          <a:off x="36016" y="762000"/>
          <a:ext cx="8915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647729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CDS2013 M1Q17</a:t>
            </a:r>
            <a:endParaRPr lang="en-US" sz="14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729971"/>
          </a:xfrm>
        </p:spPr>
        <p:txBody>
          <a:bodyPr/>
          <a:lstStyle/>
          <a:p>
            <a:r>
              <a:rPr lang="en-US" dirty="0"/>
              <a:t>IT </a:t>
            </a:r>
            <a:r>
              <a:rPr lang="en-US" dirty="0" smtClean="0"/>
              <a:t>expenditures </a:t>
            </a:r>
            <a:r>
              <a:rPr lang="en-US" dirty="0"/>
              <a:t>by i</a:t>
            </a:r>
            <a:r>
              <a:rPr lang="en-US" dirty="0" smtClean="0"/>
              <a:t>nstitutional mission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8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8675"/>
            <a:ext cx="8763000" cy="729971"/>
          </a:xfrm>
        </p:spPr>
        <p:txBody>
          <a:bodyPr/>
          <a:lstStyle/>
          <a:p>
            <a:r>
              <a:rPr lang="en-US" sz="3200" dirty="0" smtClean="0"/>
              <a:t>Percent of IT budget </a:t>
            </a:r>
            <a:r>
              <a:rPr lang="en-US" sz="3200" dirty="0"/>
              <a:t>s</a:t>
            </a:r>
            <a:r>
              <a:rPr lang="en-US" sz="3200" dirty="0" smtClean="0"/>
              <a:t>pent on research mission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064268"/>
              </p:ext>
            </p:extLst>
          </p:nvPr>
        </p:nvGraphicFramePr>
        <p:xfrm>
          <a:off x="606425" y="990600"/>
          <a:ext cx="8080375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5257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CIO Reports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7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Greater allocation of IT budget to research associated with more research services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71385"/>
              </p:ext>
            </p:extLst>
          </p:nvPr>
        </p:nvGraphicFramePr>
        <p:xfrm>
          <a:off x="1295400" y="1524000"/>
          <a:ext cx="73914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59436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research </a:t>
            </a:r>
            <a:r>
              <a:rPr lang="en-US" sz="1600" dirty="0"/>
              <a:t>s</a:t>
            </a:r>
            <a:r>
              <a:rPr lang="en-US" sz="1600" dirty="0" smtClean="0"/>
              <a:t>ervices and technologies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% of IT Budget Spend on Research Mission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5029200"/>
            <a:ext cx="6705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5029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Average allocation to research: 4%</a:t>
            </a:r>
            <a:endParaRPr lang="en-US" sz="1400" i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1676400"/>
            <a:ext cx="0" cy="39624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1828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Average number of research services: 11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7222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Relationship between research, administrative, and teaching spending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941950"/>
              </p:ext>
            </p:extLst>
          </p:nvPr>
        </p:nvGraphicFramePr>
        <p:xfrm>
          <a:off x="1295400" y="1600200"/>
          <a:ext cx="73914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53340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Research Services and Technologies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% of IT Budget Spend on Research Mission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117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4114800"/>
            <a:ext cx="8458200" cy="2286000"/>
            <a:chOff x="152400" y="4114800"/>
            <a:chExt cx="8458200" cy="2286000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448893374"/>
                </p:ext>
              </p:extLst>
            </p:nvPr>
          </p:nvGraphicFramePr>
          <p:xfrm>
            <a:off x="914400" y="4114800"/>
            <a:ext cx="7696200" cy="17486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52400" y="4876800"/>
              <a:ext cx="1066800" cy="533400"/>
            </a:xfrm>
            <a:prstGeom prst="rect">
              <a:avLst/>
            </a:prstGeom>
          </p:spPr>
          <p:txBody>
            <a:bodyPr/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30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914400" indent="-4572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2114550" indent="-28575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Tx/>
                <a:buNone/>
              </a:pPr>
              <a:r>
                <a:rPr lang="en-US" sz="2800" dirty="0" smtClean="0">
                  <a:solidFill>
                    <a:srgbClr val="17375E"/>
                  </a:solidFill>
                </a:rPr>
                <a:t>1945 </a:t>
              </a:r>
              <a:endParaRPr lang="en-US" sz="2800" b="1" dirty="0">
                <a:solidFill>
                  <a:srgbClr val="17375E"/>
                </a:solidFill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371600" y="5410200"/>
              <a:ext cx="1295400" cy="990600"/>
            </a:xfrm>
            <a:prstGeom prst="rect">
              <a:avLst/>
            </a:prstGeom>
          </p:spPr>
          <p:txBody>
            <a:bodyPr/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30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914400" indent="-4572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2114550" indent="-28575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Tx/>
                <a:buNone/>
              </a:pPr>
              <a:r>
                <a:rPr lang="en-US" sz="2800" dirty="0" smtClean="0">
                  <a:solidFill>
                    <a:srgbClr val="17375E"/>
                  </a:solidFill>
                </a:rPr>
                <a:t>Early </a:t>
              </a:r>
              <a:br>
                <a:rPr lang="en-US" sz="2800" dirty="0" smtClean="0">
                  <a:solidFill>
                    <a:srgbClr val="17375E"/>
                  </a:solidFill>
                </a:rPr>
              </a:br>
              <a:r>
                <a:rPr lang="en-US" sz="2800" dirty="0" smtClean="0">
                  <a:solidFill>
                    <a:srgbClr val="17375E"/>
                  </a:solidFill>
                </a:rPr>
                <a:t>1960s</a:t>
              </a:r>
              <a:endParaRPr lang="en-US" sz="2800" b="1" dirty="0">
                <a:solidFill>
                  <a:srgbClr val="17375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1782" cy="729971"/>
          </a:xfrm>
        </p:spPr>
        <p:txBody>
          <a:bodyPr/>
          <a:lstStyle/>
          <a:p>
            <a:r>
              <a:rPr lang="en-US" dirty="0" smtClean="0"/>
              <a:t>Amazing Growth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29" y="1143000"/>
            <a:ext cx="9105871" cy="2895601"/>
            <a:chOff x="31200" y="990600"/>
            <a:chExt cx="9105871" cy="2895601"/>
          </a:xfrm>
        </p:grpSpPr>
        <p:grpSp>
          <p:nvGrpSpPr>
            <p:cNvPr id="10" name="Group 9"/>
            <p:cNvGrpSpPr/>
            <p:nvPr/>
          </p:nvGrpSpPr>
          <p:grpSpPr>
            <a:xfrm>
              <a:off x="31200" y="1600200"/>
              <a:ext cx="9105871" cy="2286001"/>
              <a:chOff x="31200" y="1600200"/>
              <a:chExt cx="9105871" cy="2286001"/>
            </a:xfrm>
          </p:grpSpPr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1200" y="1600200"/>
                <a:ext cx="2971800" cy="2286001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30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1pPr>
                <a:lvl2pPr marL="914400" indent="-4572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3pPr>
                <a:lvl4pPr marL="1714500" indent="-3429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Tx/>
                  <a:buNone/>
                </a:pPr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Academic </a:t>
                </a:r>
                <a:r>
                  <a:rPr lang="en-US" sz="2800" i="1" dirty="0">
                    <a:solidFill>
                      <a:schemeClr val="bg2">
                        <a:lumMod val="25000"/>
                      </a:schemeClr>
                    </a:solidFill>
                  </a:rPr>
                  <a:t>research and </a:t>
                </a:r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development </a:t>
                </a: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+417%</a:t>
                </a:r>
                <a:endParaRPr lang="en-US" sz="28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971800" y="1600200"/>
                <a:ext cx="3124200" cy="2286001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30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1pPr>
                <a:lvl2pPr marL="914400" indent="-4572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3pPr>
                <a:lvl4pPr marL="1714500" indent="-3429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Tx/>
                  <a:buNone/>
                </a:pPr>
                <a:r>
                  <a:rPr lang="en-US" sz="2800" i="1" dirty="0" smtClean="0">
                    <a:solidFill>
                      <a:srgbClr val="4A452A"/>
                    </a:solidFill>
                  </a:rPr>
                  <a:t>Academic </a:t>
                </a:r>
                <a:r>
                  <a:rPr lang="en-US" sz="2800" i="1" dirty="0">
                    <a:solidFill>
                      <a:srgbClr val="4A452A"/>
                    </a:solidFill>
                  </a:rPr>
                  <a:t>research </a:t>
                </a:r>
                <a:r>
                  <a:rPr lang="en-US" sz="2800" i="1" dirty="0" smtClean="0">
                    <a:solidFill>
                      <a:srgbClr val="4A452A"/>
                    </a:solidFill>
                  </a:rPr>
                  <a:t>expenditures</a:t>
                </a:r>
                <a:r>
                  <a:rPr lang="en-US" sz="2800" b="1" dirty="0" smtClean="0">
                    <a:solidFill>
                      <a:srgbClr val="4A452A"/>
                    </a:solidFill>
                  </a:rPr>
                  <a:t>+</a:t>
                </a:r>
                <a:r>
                  <a:rPr lang="en-US" sz="2800" b="1" dirty="0">
                    <a:solidFill>
                      <a:srgbClr val="4A452A"/>
                    </a:solidFill>
                  </a:rPr>
                  <a:t>587%</a:t>
                </a:r>
              </a:p>
            </p:txBody>
          </p:sp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41471" y="1600200"/>
                <a:ext cx="2895600" cy="2286001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30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1pPr>
                <a:lvl2pPr marL="914400" indent="-4572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3pPr>
                <a:lvl4pPr marL="1714500" indent="-34290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2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B20838"/>
                  </a:buClr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Tx/>
                  <a:buNone/>
                </a:pPr>
                <a:r>
                  <a:rPr lang="en-US" sz="2800" i="1" dirty="0">
                    <a:solidFill>
                      <a:srgbClr val="4A452A"/>
                    </a:solidFill>
                  </a:rPr>
                  <a:t>Federally funded academic R&amp;</a:t>
                </a:r>
                <a:r>
                  <a:rPr lang="en-US" sz="2800" i="1" dirty="0" smtClean="0">
                    <a:solidFill>
                      <a:srgbClr val="4A452A"/>
                    </a:solidFill>
                  </a:rPr>
                  <a:t>D </a:t>
                </a:r>
                <a:r>
                  <a:rPr lang="en-US" sz="2800" b="1" dirty="0">
                    <a:solidFill>
                      <a:srgbClr val="4A452A"/>
                    </a:solidFill>
                  </a:rPr>
                  <a:t>+618%</a:t>
                </a:r>
              </a:p>
            </p:txBody>
          </p:sp>
        </p:grp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295400" y="990600"/>
              <a:ext cx="6553200" cy="609600"/>
            </a:xfrm>
            <a:prstGeom prst="rect">
              <a:avLst/>
            </a:prstGeom>
          </p:spPr>
          <p:txBody>
            <a:bodyPr/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30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914400" indent="-4572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2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2114550" indent="-285750" algn="l" defTabSz="914400" rtl="0" eaLnBrk="1" latinLnBrk="0" hangingPunct="1">
                <a:spcBef>
                  <a:spcPct val="20000"/>
                </a:spcBef>
                <a:buClr>
                  <a:srgbClr val="B20838"/>
                </a:buClr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 smtClean="0">
                  <a:solidFill>
                    <a:schemeClr val="bg2">
                      <a:lumMod val="25000"/>
                    </a:schemeClr>
                  </a:solidFill>
                </a:rPr>
                <a:t>Growth from 1958 to 1968</a:t>
              </a:r>
              <a:endParaRPr lang="en-US" sz="32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584200" y="4114800"/>
            <a:ext cx="8534400" cy="6096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Number of American research universities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772400" y="4876800"/>
            <a:ext cx="1066800" cy="5334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2000</a:t>
            </a:r>
            <a:endParaRPr lang="en-US" sz="2800" b="1" dirty="0">
              <a:solidFill>
                <a:srgbClr val="17375E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57800" y="4953000"/>
            <a:ext cx="457200" cy="4572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+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324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National </a:t>
            </a:r>
            <a:r>
              <a:rPr lang="en-US" sz="1200" i="1" dirty="0"/>
              <a:t>Research Council. Research Universities and the Future of America: Ten Breakthrough Actions Vital to Our Nation's Prosperity and Security. Washington, DC: The National Academies Press, </a:t>
            </a:r>
            <a:r>
              <a:rPr lang="en-US" sz="1200" i="1" dirty="0" smtClean="0"/>
              <a:t>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79346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0594" y="2667000"/>
            <a:ext cx="8543405" cy="914400"/>
          </a:xfrm>
        </p:spPr>
        <p:txBody>
          <a:bodyPr/>
          <a:lstStyle/>
          <a:p>
            <a:r>
              <a:rPr lang="en-US" sz="3400" dirty="0" smtClean="0"/>
              <a:t>A Maturity Model for Research Computing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095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8675"/>
            <a:ext cx="8991600" cy="729971"/>
          </a:xfrm>
        </p:spPr>
        <p:txBody>
          <a:bodyPr/>
          <a:lstStyle/>
          <a:p>
            <a:r>
              <a:rPr lang="en-US" dirty="0" smtClean="0"/>
              <a:t>ECAR Research Computing Maturity Index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321147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www.surveygizmo.com</a:t>
            </a:r>
            <a:r>
              <a:rPr lang="en-US" dirty="0"/>
              <a:t>/s3/1125699/Research-Computing-Maturity-Index</a:t>
            </a:r>
          </a:p>
        </p:txBody>
      </p:sp>
    </p:spTree>
    <p:extLst>
      <p:ext uri="{BB962C8B-B14F-4D97-AF65-F5344CB8AC3E}">
        <p14:creationId xmlns:p14="http://schemas.microsoft.com/office/powerpoint/2010/main" val="369851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Maturity: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9971" cy="4546599"/>
          </a:xfrm>
        </p:spPr>
        <p:txBody>
          <a:bodyPr/>
          <a:lstStyle/>
          <a:p>
            <a:r>
              <a:rPr lang="en-US" sz="2000" dirty="0"/>
              <a:t>We have appropriate </a:t>
            </a:r>
            <a:r>
              <a:rPr lang="en-US" sz="2000" b="1" dirty="0">
                <a:solidFill>
                  <a:srgbClr val="800000"/>
                </a:solidFill>
              </a:rPr>
              <a:t>bandwidth</a:t>
            </a:r>
            <a:r>
              <a:rPr lang="en-US" sz="2000" dirty="0"/>
              <a:t> available for research computing.</a:t>
            </a:r>
            <a:endParaRPr lang="en-US" sz="2000" b="1" dirty="0"/>
          </a:p>
          <a:p>
            <a:r>
              <a:rPr lang="en-US" sz="2000" dirty="0"/>
              <a:t>We have adequate </a:t>
            </a:r>
            <a:r>
              <a:rPr lang="en-US" sz="2000" b="1" dirty="0">
                <a:solidFill>
                  <a:srgbClr val="800000"/>
                </a:solidFill>
              </a:rPr>
              <a:t>storage capacity</a:t>
            </a:r>
            <a:r>
              <a:rPr lang="en-US" sz="2000" dirty="0"/>
              <a:t> for research computing</a:t>
            </a:r>
            <a:endParaRPr lang="en-US" sz="2000" b="1" dirty="0"/>
          </a:p>
          <a:p>
            <a:r>
              <a:rPr lang="en-US" sz="2000" dirty="0"/>
              <a:t>We have adequate </a:t>
            </a:r>
            <a:r>
              <a:rPr lang="en-US" sz="2000" b="1" dirty="0">
                <a:solidFill>
                  <a:srgbClr val="800000"/>
                </a:solidFill>
              </a:rPr>
              <a:t>processing capacity for </a:t>
            </a:r>
            <a:r>
              <a:rPr lang="en-US" sz="2000" b="1" i="1" dirty="0" smtClean="0">
                <a:solidFill>
                  <a:srgbClr val="800000"/>
                </a:solidFill>
              </a:rPr>
              <a:t>curren</a:t>
            </a:r>
            <a:r>
              <a:rPr lang="en-US" sz="2000" i="1" dirty="0" smtClean="0"/>
              <a:t>t </a:t>
            </a:r>
            <a:r>
              <a:rPr lang="en-US" sz="2000" dirty="0"/>
              <a:t>research computing needs.</a:t>
            </a:r>
            <a:endParaRPr lang="en-US" sz="2000" b="1" dirty="0"/>
          </a:p>
          <a:p>
            <a:r>
              <a:rPr lang="en-US" sz="2000" dirty="0"/>
              <a:t>We have adequate </a:t>
            </a:r>
            <a:r>
              <a:rPr lang="en-US" sz="2000" b="1" dirty="0">
                <a:solidFill>
                  <a:srgbClr val="800000"/>
                </a:solidFill>
              </a:rPr>
              <a:t>processing capacity </a:t>
            </a:r>
            <a:r>
              <a:rPr lang="en-US" sz="2000" b="1" dirty="0" smtClean="0">
                <a:solidFill>
                  <a:srgbClr val="800000"/>
                </a:solidFill>
              </a:rPr>
              <a:t>for</a:t>
            </a:r>
            <a:r>
              <a:rPr lang="en-US" sz="2000" dirty="0" smtClean="0"/>
              <a:t> </a:t>
            </a:r>
            <a:r>
              <a:rPr lang="en-US" sz="2000" b="1" i="1" dirty="0">
                <a:solidFill>
                  <a:srgbClr val="800000"/>
                </a:solidFill>
              </a:rPr>
              <a:t>future</a:t>
            </a:r>
            <a:r>
              <a:rPr lang="en-US" sz="2000" i="1" dirty="0"/>
              <a:t> </a:t>
            </a:r>
            <a:r>
              <a:rPr lang="en-US" sz="2000" dirty="0"/>
              <a:t>research computing needs if demand increases.</a:t>
            </a:r>
            <a:endParaRPr lang="en-US" sz="2000" b="1" dirty="0"/>
          </a:p>
          <a:p>
            <a:r>
              <a:rPr lang="en-US" sz="2000" dirty="0"/>
              <a:t>We have adequate </a:t>
            </a:r>
            <a:r>
              <a:rPr lang="en-US" sz="2000" b="1" dirty="0" err="1">
                <a:solidFill>
                  <a:srgbClr val="800000"/>
                </a:solidFill>
              </a:rPr>
              <a:t>floorspace</a:t>
            </a:r>
            <a:r>
              <a:rPr lang="en-US" sz="2000" dirty="0"/>
              <a:t> for research computing servers. </a:t>
            </a:r>
            <a:endParaRPr lang="en-US" sz="2000" b="1" dirty="0"/>
          </a:p>
          <a:p>
            <a:r>
              <a:rPr lang="en-US" sz="2000" dirty="0"/>
              <a:t>We have adequate </a:t>
            </a:r>
            <a:r>
              <a:rPr lang="en-US" sz="2000" b="1" dirty="0">
                <a:solidFill>
                  <a:srgbClr val="800000"/>
                </a:solidFill>
              </a:rPr>
              <a:t>power</a:t>
            </a:r>
            <a:r>
              <a:rPr lang="en-US" sz="2000" dirty="0"/>
              <a:t> available for research computing.</a:t>
            </a:r>
            <a:endParaRPr lang="en-US" sz="2000" b="1" dirty="0"/>
          </a:p>
          <a:p>
            <a:r>
              <a:rPr lang="en-US" sz="2000" dirty="0"/>
              <a:t>We have adequate </a:t>
            </a:r>
            <a:r>
              <a:rPr lang="en-US" sz="2000" b="1" dirty="0">
                <a:solidFill>
                  <a:srgbClr val="800000"/>
                </a:solidFill>
              </a:rPr>
              <a:t>cooling </a:t>
            </a:r>
            <a:r>
              <a:rPr lang="en-US" sz="2000" dirty="0"/>
              <a:t>available for research computing.</a:t>
            </a:r>
            <a:endParaRPr lang="en-US" sz="2000" b="1" dirty="0"/>
          </a:p>
          <a:p>
            <a:r>
              <a:rPr lang="en-US" sz="2000" dirty="0"/>
              <a:t>Our institution has a </a:t>
            </a:r>
            <a:r>
              <a:rPr lang="en-US" sz="2000" b="1" dirty="0">
                <a:solidFill>
                  <a:srgbClr val="800000"/>
                </a:solidFill>
              </a:rPr>
              <a:t>high-performance computing</a:t>
            </a:r>
            <a:r>
              <a:rPr lang="en-US" sz="2000" dirty="0"/>
              <a:t> (HPC) system in place.</a:t>
            </a:r>
            <a:endParaRPr lang="en-US" sz="2000" b="1" dirty="0"/>
          </a:p>
          <a:p>
            <a:r>
              <a:rPr lang="en-US" sz="2000" dirty="0"/>
              <a:t>We provide </a:t>
            </a:r>
            <a:r>
              <a:rPr lang="en-US" sz="2000" b="1" dirty="0">
                <a:solidFill>
                  <a:srgbClr val="800000"/>
                </a:solidFill>
              </a:rPr>
              <a:t>specialized software/apparatus</a:t>
            </a:r>
            <a:r>
              <a:rPr lang="en-US" sz="2000" dirty="0"/>
              <a:t> for research computing needs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888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</a:t>
            </a:r>
            <a:r>
              <a:rPr lang="en-US" dirty="0"/>
              <a:t>: Central IT </a:t>
            </a:r>
            <a:r>
              <a:rPr lang="en-US" dirty="0" smtClean="0"/>
              <a:t>involvement </a:t>
            </a:r>
            <a:r>
              <a:rPr lang="en-US" dirty="0"/>
              <a:t>and </a:t>
            </a:r>
            <a:r>
              <a:rPr lang="en-US" dirty="0" smtClean="0"/>
              <a:t>service </a:t>
            </a:r>
            <a:r>
              <a:rPr lang="en-US" dirty="0"/>
              <a:t>q</a:t>
            </a:r>
            <a:r>
              <a:rPr lang="en-US" dirty="0" smtClean="0"/>
              <a:t>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9971" cy="4546599"/>
          </a:xfrm>
        </p:spPr>
        <p:txBody>
          <a:bodyPr/>
          <a:lstStyle/>
          <a:p>
            <a:r>
              <a:rPr lang="en-US" sz="1800" dirty="0" smtClean="0"/>
              <a:t>Research </a:t>
            </a:r>
            <a:r>
              <a:rPr lang="en-US" sz="1800" dirty="0"/>
              <a:t>computing is </a:t>
            </a:r>
            <a:r>
              <a:rPr lang="en-US" sz="1800" b="1" dirty="0" smtClean="0">
                <a:solidFill>
                  <a:srgbClr val="800000"/>
                </a:solidFill>
              </a:rPr>
              <a:t>prominent </a:t>
            </a:r>
            <a:r>
              <a:rPr lang="en-US" sz="1800" b="1" dirty="0">
                <a:solidFill>
                  <a:srgbClr val="800000"/>
                </a:solidFill>
              </a:rPr>
              <a:t>in Central IT strategic plans</a:t>
            </a:r>
            <a:r>
              <a:rPr lang="en-US" sz="1800" dirty="0"/>
              <a:t>.</a:t>
            </a:r>
            <a:endParaRPr lang="en-US" sz="1800" b="1" dirty="0"/>
          </a:p>
          <a:p>
            <a:r>
              <a:rPr lang="en-US" sz="1800" dirty="0"/>
              <a:t>Most of our </a:t>
            </a:r>
            <a:r>
              <a:rPr lang="en-US" sz="1800" b="1" dirty="0">
                <a:solidFill>
                  <a:srgbClr val="800000"/>
                </a:solidFill>
              </a:rPr>
              <a:t>Central IT staff are aware of the benefits </a:t>
            </a:r>
            <a:r>
              <a:rPr lang="en-US" sz="1800" dirty="0"/>
              <a:t>of providing research computing services.</a:t>
            </a:r>
            <a:endParaRPr lang="en-US" sz="1800" b="1" dirty="0"/>
          </a:p>
          <a:p>
            <a:r>
              <a:rPr lang="en-US" sz="1800" dirty="0"/>
              <a:t>Central IT has </a:t>
            </a:r>
            <a:r>
              <a:rPr lang="en-US" sz="1800" b="1" dirty="0">
                <a:solidFill>
                  <a:srgbClr val="800000"/>
                </a:solidFill>
              </a:rPr>
              <a:t>regular communication with researchers </a:t>
            </a:r>
            <a:r>
              <a:rPr lang="en-US" sz="1800" dirty="0"/>
              <a:t>regarding their research computing needs.</a:t>
            </a:r>
            <a:endParaRPr lang="en-US" sz="1800" b="1" dirty="0"/>
          </a:p>
          <a:p>
            <a:r>
              <a:rPr lang="en-US" sz="1800" b="1" dirty="0">
                <a:solidFill>
                  <a:srgbClr val="800000"/>
                </a:solidFill>
              </a:rPr>
              <a:t>Central IT plays an integral part </a:t>
            </a:r>
            <a:r>
              <a:rPr lang="en-US" sz="1800" dirty="0"/>
              <a:t>in providing research computing services on campus.</a:t>
            </a:r>
            <a:endParaRPr lang="en-US" sz="1800" b="1" dirty="0"/>
          </a:p>
          <a:p>
            <a:r>
              <a:rPr lang="en-US" sz="1800" b="1" dirty="0">
                <a:solidFill>
                  <a:srgbClr val="800000"/>
                </a:solidFill>
              </a:rPr>
              <a:t>Central IT staff are frequently written into research grants </a:t>
            </a:r>
            <a:r>
              <a:rPr lang="en-US" sz="1800" dirty="0"/>
              <a:t>to provide research computing services.</a:t>
            </a:r>
            <a:endParaRPr lang="en-US" sz="1800" b="1" dirty="0"/>
          </a:p>
          <a:p>
            <a:r>
              <a:rPr lang="en-US" sz="1800" b="1" dirty="0">
                <a:solidFill>
                  <a:srgbClr val="800000"/>
                </a:solidFill>
              </a:rPr>
              <a:t>Central IT regularly communicates with researchers</a:t>
            </a:r>
            <a:r>
              <a:rPr lang="en-US" sz="1800" dirty="0"/>
              <a:t> across campus regarding the research computing services that are available.</a:t>
            </a:r>
            <a:endParaRPr lang="en-US" sz="1800" b="1" dirty="0"/>
          </a:p>
          <a:p>
            <a:r>
              <a:rPr lang="en-US" sz="1800" b="1" dirty="0">
                <a:solidFill>
                  <a:srgbClr val="800000"/>
                </a:solidFill>
              </a:rPr>
              <a:t>Central IT is proactive </a:t>
            </a:r>
            <a:r>
              <a:rPr lang="en-US" sz="1800" dirty="0"/>
              <a:t>rather than reactive in responding to research computing requests.</a:t>
            </a:r>
            <a:endParaRPr lang="en-US" sz="1800" b="1" dirty="0"/>
          </a:p>
          <a:p>
            <a:r>
              <a:rPr lang="en-US" sz="1800" dirty="0"/>
              <a:t>The </a:t>
            </a:r>
            <a:r>
              <a:rPr lang="en-US" sz="1800" b="1" dirty="0">
                <a:solidFill>
                  <a:srgbClr val="800000"/>
                </a:solidFill>
              </a:rPr>
              <a:t>wait time </a:t>
            </a:r>
            <a:r>
              <a:rPr lang="en-US" sz="1800" dirty="0"/>
              <a:t>for research computing consulting assistance is adequate.</a:t>
            </a:r>
            <a:endParaRPr lang="en-US" sz="1800" b="1" dirty="0"/>
          </a:p>
          <a:p>
            <a:r>
              <a:rPr lang="en-US" sz="1800" dirty="0"/>
              <a:t>The wait time for other research computing requests is adequate.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5548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Maturity: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9971" cy="4546599"/>
          </a:xfrm>
        </p:spPr>
        <p:txBody>
          <a:bodyPr/>
          <a:lstStyle/>
          <a:p>
            <a:r>
              <a:rPr lang="en-US" sz="2400" dirty="0" smtClean="0"/>
              <a:t>At </a:t>
            </a:r>
            <a:r>
              <a:rPr lang="en-US" sz="2400" dirty="0"/>
              <a:t>our institution, research computing is </a:t>
            </a:r>
            <a:r>
              <a:rPr lang="en-US" sz="2400" b="1" dirty="0">
                <a:solidFill>
                  <a:srgbClr val="800000"/>
                </a:solidFill>
              </a:rPr>
              <a:t>viewed strategically as an institutional-priority investment</a:t>
            </a:r>
            <a:r>
              <a:rPr lang="en-US" sz="2400" dirty="0"/>
              <a:t>—where the benefits outweigh the costs—rather than as an expense or auxiliary item.</a:t>
            </a:r>
            <a:endParaRPr lang="en-US" sz="2400" b="1" dirty="0"/>
          </a:p>
          <a:p>
            <a:r>
              <a:rPr lang="en-US" sz="2400" dirty="0"/>
              <a:t>We </a:t>
            </a:r>
            <a:r>
              <a:rPr lang="en-US" sz="2400" b="1" dirty="0">
                <a:solidFill>
                  <a:srgbClr val="800000"/>
                </a:solidFill>
              </a:rPr>
              <a:t>have a funding model </a:t>
            </a:r>
            <a:r>
              <a:rPr lang="en-US" sz="2400" dirty="0"/>
              <a:t>for research computing </a:t>
            </a:r>
            <a:r>
              <a:rPr lang="en-US" sz="2400" b="1" dirty="0">
                <a:solidFill>
                  <a:srgbClr val="800000"/>
                </a:solidFill>
              </a:rPr>
              <a:t>that </a:t>
            </a:r>
            <a:r>
              <a:rPr lang="en-US" sz="2400" b="1" dirty="0" smtClean="0">
                <a:solidFill>
                  <a:srgbClr val="800000"/>
                </a:solidFill>
              </a:rPr>
              <a:t>works</a:t>
            </a:r>
            <a:r>
              <a:rPr lang="en-US" sz="2400" dirty="0" smtClean="0"/>
              <a:t> </a:t>
            </a:r>
            <a:r>
              <a:rPr lang="en-US" sz="2400" dirty="0"/>
              <a:t>for our institution.</a:t>
            </a:r>
            <a:endParaRPr lang="en-US" sz="2400" b="1" dirty="0"/>
          </a:p>
          <a:p>
            <a:r>
              <a:rPr lang="en-US" sz="2400" dirty="0"/>
              <a:t>We have an </a:t>
            </a:r>
            <a:r>
              <a:rPr lang="en-US" sz="2400" b="1" dirty="0">
                <a:solidFill>
                  <a:srgbClr val="800000"/>
                </a:solidFill>
              </a:rPr>
              <a:t>adequate </a:t>
            </a:r>
            <a:r>
              <a:rPr lang="en-US" sz="2400" dirty="0"/>
              <a:t>number of specialized central and/or distributed IT </a:t>
            </a:r>
            <a:r>
              <a:rPr lang="en-US" sz="2400" b="1" dirty="0">
                <a:solidFill>
                  <a:srgbClr val="800000"/>
                </a:solidFill>
              </a:rPr>
              <a:t>staff</a:t>
            </a:r>
            <a:r>
              <a:rPr lang="en-US" sz="2400" dirty="0"/>
              <a:t> dedicated to providing research computing services.</a:t>
            </a:r>
            <a:endParaRPr lang="en-US" sz="2400" b="1" dirty="0"/>
          </a:p>
          <a:p>
            <a:r>
              <a:rPr lang="en-US" sz="2400" dirty="0"/>
              <a:t>IT staff across campus are provided </a:t>
            </a:r>
            <a:r>
              <a:rPr lang="en-US" sz="2400" b="1" dirty="0">
                <a:solidFill>
                  <a:srgbClr val="800000"/>
                </a:solidFill>
              </a:rPr>
              <a:t>ongoing training </a:t>
            </a:r>
            <a:r>
              <a:rPr lang="en-US" sz="2400" dirty="0"/>
              <a:t>in the provision of research computing services.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081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Maturity: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9971" cy="454659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Administrative </a:t>
            </a:r>
            <a:r>
              <a:rPr lang="en-US" sz="2000" b="1" dirty="0">
                <a:solidFill>
                  <a:srgbClr val="800000"/>
                </a:solidFill>
              </a:rPr>
              <a:t>leaders </a:t>
            </a:r>
            <a:r>
              <a:rPr lang="en-US" sz="2000" dirty="0"/>
              <a:t>at our institution place </a:t>
            </a:r>
            <a:r>
              <a:rPr lang="en-US" sz="2000" b="1" dirty="0">
                <a:solidFill>
                  <a:srgbClr val="800000"/>
                </a:solidFill>
              </a:rPr>
              <a:t>a high priority </a:t>
            </a:r>
            <a:r>
              <a:rPr lang="en-US" sz="2000" dirty="0"/>
              <a:t>on research computing.</a:t>
            </a:r>
            <a:endParaRPr lang="en-US" sz="2000" b="1" dirty="0"/>
          </a:p>
          <a:p>
            <a:r>
              <a:rPr lang="en-US" sz="2000" b="1" dirty="0">
                <a:solidFill>
                  <a:srgbClr val="800000"/>
                </a:solidFill>
              </a:rPr>
              <a:t>Researchers</a:t>
            </a:r>
            <a:r>
              <a:rPr lang="en-US" sz="2000" dirty="0"/>
              <a:t> at our institution place a </a:t>
            </a:r>
            <a:r>
              <a:rPr lang="en-US" sz="2000" b="1" dirty="0">
                <a:solidFill>
                  <a:srgbClr val="800000"/>
                </a:solidFill>
              </a:rPr>
              <a:t>high priority </a:t>
            </a:r>
            <a:r>
              <a:rPr lang="en-US" sz="2000" dirty="0"/>
              <a:t>on research computing.</a:t>
            </a:r>
            <a:endParaRPr lang="en-US" sz="2000" b="1" dirty="0"/>
          </a:p>
          <a:p>
            <a:r>
              <a:rPr lang="en-US" sz="2000" dirty="0"/>
              <a:t>Research computing at our institution is </a:t>
            </a:r>
            <a:r>
              <a:rPr lang="en-US" sz="2000" b="1" dirty="0">
                <a:solidFill>
                  <a:srgbClr val="800000"/>
                </a:solidFill>
              </a:rPr>
              <a:t>centrally managed</a:t>
            </a:r>
            <a:r>
              <a:rPr lang="en-US" sz="2000" dirty="0"/>
              <a:t>.</a:t>
            </a:r>
            <a:endParaRPr lang="en-US" sz="2000" b="1" dirty="0"/>
          </a:p>
          <a:p>
            <a:r>
              <a:rPr lang="en-US" sz="2000" dirty="0"/>
              <a:t>Research computing at our institution is </a:t>
            </a:r>
            <a:r>
              <a:rPr lang="en-US" sz="2000" b="1" dirty="0">
                <a:solidFill>
                  <a:srgbClr val="800000"/>
                </a:solidFill>
              </a:rPr>
              <a:t>centrally planned</a:t>
            </a:r>
            <a:r>
              <a:rPr lang="en-US" sz="2000" dirty="0"/>
              <a:t>.</a:t>
            </a:r>
            <a:endParaRPr lang="en-US" sz="2000" b="1" dirty="0"/>
          </a:p>
          <a:p>
            <a:r>
              <a:rPr lang="en-US" sz="2000" dirty="0"/>
              <a:t>Research computing services and technologies </a:t>
            </a:r>
            <a:r>
              <a:rPr lang="en-US" sz="2000" b="1" dirty="0">
                <a:solidFill>
                  <a:srgbClr val="800000"/>
                </a:solidFill>
              </a:rPr>
              <a:t>support a variety of academic disciplines</a:t>
            </a:r>
            <a:r>
              <a:rPr lang="en-US" sz="2000" dirty="0"/>
              <a:t> at our institution.</a:t>
            </a:r>
            <a:endParaRPr lang="en-US" sz="2000" b="1" dirty="0"/>
          </a:p>
          <a:p>
            <a:r>
              <a:rPr lang="en-US" sz="2000" dirty="0"/>
              <a:t>At our institution, the </a:t>
            </a:r>
            <a:r>
              <a:rPr lang="en-US" sz="2000" b="1" dirty="0">
                <a:solidFill>
                  <a:srgbClr val="800000"/>
                </a:solidFill>
              </a:rPr>
              <a:t>researchers</a:t>
            </a:r>
            <a:r>
              <a:rPr lang="en-US" sz="2000" dirty="0"/>
              <a:t> themselves (or their departments or units) </a:t>
            </a:r>
            <a:r>
              <a:rPr lang="en-US" sz="2000" b="1" dirty="0">
                <a:solidFill>
                  <a:srgbClr val="800000"/>
                </a:solidFill>
              </a:rPr>
              <a:t>are responsible for obtaining all their research computing needs</a:t>
            </a:r>
            <a:r>
              <a:rPr lang="en-US" sz="2000" dirty="0"/>
              <a:t>.</a:t>
            </a:r>
            <a:endParaRPr lang="en-US" sz="2000" b="1" dirty="0"/>
          </a:p>
          <a:p>
            <a:r>
              <a:rPr lang="en-US" sz="2000" dirty="0"/>
              <a:t>Our institution has </a:t>
            </a:r>
            <a:r>
              <a:rPr lang="en-US" sz="2000" b="1" dirty="0">
                <a:solidFill>
                  <a:srgbClr val="800000"/>
                </a:solidFill>
              </a:rPr>
              <a:t>clear policies </a:t>
            </a:r>
            <a:r>
              <a:rPr lang="en-US" sz="2000" dirty="0"/>
              <a:t>on research computing.</a:t>
            </a:r>
            <a:endParaRPr lang="en-US" sz="2000" b="1" dirty="0"/>
          </a:p>
          <a:p>
            <a:r>
              <a:rPr lang="en-US" sz="2000" b="1" dirty="0">
                <a:solidFill>
                  <a:srgbClr val="800000"/>
                </a:solidFill>
              </a:rPr>
              <a:t>Faculty are generally satisfied </a:t>
            </a:r>
            <a:r>
              <a:rPr lang="en-US" sz="2000" dirty="0"/>
              <a:t>with the provision of research computing technologies at our institution.</a:t>
            </a:r>
            <a:endParaRPr lang="en-US" sz="2000" b="1" dirty="0"/>
          </a:p>
          <a:p>
            <a:r>
              <a:rPr lang="en-US" sz="2000" dirty="0"/>
              <a:t>Faculty at our institution have </a:t>
            </a:r>
            <a:r>
              <a:rPr lang="en-US" sz="2000" b="1" dirty="0">
                <a:solidFill>
                  <a:srgbClr val="800000"/>
                </a:solidFill>
              </a:rPr>
              <a:t>incorporated data-intensive research into the curriculum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475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95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752600" y="1524000"/>
            <a:ext cx="5791200" cy="2971800"/>
          </a:xfrm>
          <a:prstGeom prst="rect">
            <a:avLst/>
          </a:prstGeom>
          <a:solidFill>
            <a:schemeClr val="bg1"/>
          </a:solidFill>
        </p:spPr>
        <p:txBody>
          <a:bodyPr vert="horz" lIns="304800" tIns="45720" rIns="30480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If we knew what it was we were doing, it would not be called research, would it?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- Albert Einstein </a:t>
            </a:r>
          </a:p>
          <a:p>
            <a:endParaRPr lang="en-US" sz="3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56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 Grajek,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Leadership in Academic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3126971" cy="228600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35-40 of Top 50 Research Universities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3733800"/>
            <a:ext cx="7239000" cy="228600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800000"/>
                </a:solidFill>
              </a:rPr>
              <a:t>More international students enroll in U.S. </a:t>
            </a:r>
            <a:r>
              <a:rPr lang="en-US" sz="3600" dirty="0" smtClean="0">
                <a:solidFill>
                  <a:srgbClr val="800000"/>
                </a:solidFill>
              </a:rPr>
              <a:t>research universities </a:t>
            </a:r>
            <a:r>
              <a:rPr lang="en-US" sz="3600" dirty="0">
                <a:solidFill>
                  <a:srgbClr val="800000"/>
                </a:solidFill>
              </a:rPr>
              <a:t>than their counterparts elsewhere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447800"/>
            <a:ext cx="3200400" cy="228600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600" dirty="0" smtClean="0">
                <a:solidFill>
                  <a:srgbClr val="008000"/>
                </a:solidFill>
              </a:rPr>
              <a:t>~60% of Nobel Prize Winners since 1930s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172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National </a:t>
            </a:r>
            <a:r>
              <a:rPr lang="en-US" sz="1200" i="1" dirty="0"/>
              <a:t>Research Council. Research Universities and the Future of America: Ten Breakthrough Actions Vital to Our Nation's Prosperity and Security. Washington, DC: The National Academies Press, </a:t>
            </a:r>
            <a:r>
              <a:rPr lang="en-US" sz="1200" i="1" dirty="0" smtClean="0"/>
              <a:t>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6005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to the US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MIT</a:t>
            </a:r>
          </a:p>
          <a:p>
            <a:r>
              <a:rPr lang="en-US" dirty="0" smtClean="0"/>
              <a:t>4,000 MIT</a:t>
            </a:r>
            <a:r>
              <a:rPr lang="en-US" dirty="0"/>
              <a:t>-related companies </a:t>
            </a:r>
            <a:endParaRPr lang="en-US" dirty="0" smtClean="0"/>
          </a:p>
          <a:p>
            <a:r>
              <a:rPr lang="en-US" dirty="0" smtClean="0"/>
              <a:t>1.1 million people employed</a:t>
            </a:r>
          </a:p>
          <a:p>
            <a:r>
              <a:rPr lang="en-US" dirty="0" smtClean="0"/>
              <a:t>Annual world-wide sales of $232 billion</a:t>
            </a:r>
          </a:p>
          <a:p>
            <a:r>
              <a:rPr lang="en-US" dirty="0" smtClean="0"/>
              <a:t>Equivalent to among the 40 largest economies in the world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72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National </a:t>
            </a:r>
            <a:r>
              <a:rPr lang="en-US" sz="1200" i="1" dirty="0"/>
              <a:t>Research Council. Research Universities and the Future of America: Ten Breakthrough Actions Vital to Our Nation's Prosperity and Security. Washington, DC: The National Academies Press, </a:t>
            </a:r>
            <a:r>
              <a:rPr lang="en-US" sz="1200" i="1" dirty="0" smtClean="0"/>
              <a:t>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8844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21782" cy="729971"/>
          </a:xfrm>
        </p:spPr>
        <p:txBody>
          <a:bodyPr/>
          <a:lstStyle/>
          <a:p>
            <a:r>
              <a:rPr lang="en-US" dirty="0" smtClean="0"/>
              <a:t>Sensational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86200"/>
            <a:ext cx="1295400" cy="1454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90600"/>
            <a:ext cx="1905000" cy="1440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890" t="26112" r="17862" b="32856"/>
          <a:stretch/>
        </p:blipFill>
        <p:spPr>
          <a:xfrm>
            <a:off x="2057400" y="2514600"/>
            <a:ext cx="2819400" cy="1271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-13519" b="40590"/>
          <a:stretch/>
        </p:blipFill>
        <p:spPr>
          <a:xfrm>
            <a:off x="6623235" y="3657600"/>
            <a:ext cx="2520765" cy="1380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638800"/>
            <a:ext cx="1752600" cy="1163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b="11264"/>
          <a:stretch/>
        </p:blipFill>
        <p:spPr>
          <a:xfrm>
            <a:off x="4953000" y="5486400"/>
            <a:ext cx="166803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702" y="914400"/>
            <a:ext cx="2539746" cy="1571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b="5602"/>
          <a:stretch/>
        </p:blipFill>
        <p:spPr>
          <a:xfrm>
            <a:off x="228600" y="2514600"/>
            <a:ext cx="1885200" cy="1333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400" y="3733800"/>
            <a:ext cx="2995897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200" y="990600"/>
            <a:ext cx="2953432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" y="4038600"/>
            <a:ext cx="1882140" cy="1447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3600" y="5402422"/>
            <a:ext cx="2667000" cy="14327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3000" y="2514600"/>
            <a:ext cx="1676400" cy="1351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4532" y="2514600"/>
            <a:ext cx="2429468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/>
          <a:srcRect l="11393" r="13748" b="27615"/>
          <a:stretch/>
        </p:blipFill>
        <p:spPr>
          <a:xfrm>
            <a:off x="4953001" y="914400"/>
            <a:ext cx="1654876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03842" y="4898689"/>
            <a:ext cx="2548572" cy="1942878"/>
          </a:xfrm>
          <a:prstGeom prst="rect">
            <a:avLst/>
          </a:prstGeom>
        </p:spPr>
      </p:pic>
      <p:sp>
        <p:nvSpPr>
          <p:cNvPr id="22" name="Explosion 1 21"/>
          <p:cNvSpPr/>
          <p:nvPr/>
        </p:nvSpPr>
        <p:spPr>
          <a:xfrm>
            <a:off x="0" y="838200"/>
            <a:ext cx="9144000" cy="6019800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70" tIns="1270" rIns="1270" bIns="1270" rtlCol="0" anchor="ctr"/>
          <a:lstStyle/>
          <a:p>
            <a:pPr algn="ctr"/>
            <a:r>
              <a:rPr lang="en-US" sz="2600" i="1" dirty="0" smtClean="0">
                <a:solidFill>
                  <a:srgbClr val="000000"/>
                </a:solidFill>
              </a:rPr>
              <a:t>Basic </a:t>
            </a:r>
            <a:r>
              <a:rPr lang="en-US" sz="2600" i="1" dirty="0" smtClean="0">
                <a:solidFill>
                  <a:schemeClr val="tx1"/>
                </a:solidFill>
              </a:rPr>
              <a:t>research has a 25 year pay-off: </a:t>
            </a:r>
            <a:br>
              <a:rPr lang="en-US" sz="2600" i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It takes that long to realize (and sometimes recognize) the potential of a break-through innovation</a:t>
            </a:r>
            <a:r>
              <a:rPr lang="en-US" sz="2400" i="1" dirty="0" smtClean="0">
                <a:solidFill>
                  <a:schemeClr val="tx1"/>
                </a:solidFill>
              </a:rPr>
              <a:t>.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15824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dirty="0" smtClean="0"/>
              <a:t>2012</a:t>
            </a:r>
          </a:p>
          <a:p>
            <a:pPr marL="0" indent="0">
              <a:buNone/>
            </a:pPr>
            <a:r>
              <a:rPr lang="en-US" sz="2600" i="1" dirty="0" smtClean="0"/>
              <a:t>“Our </a:t>
            </a:r>
            <a:r>
              <a:rPr lang="en-US" sz="2600" i="1" dirty="0"/>
              <a:t>research universities are, today, the best in the world and an important resource for our nation, yet at the same time, they are </a:t>
            </a:r>
            <a:r>
              <a:rPr lang="en-US" sz="2600" b="1" i="1" dirty="0">
                <a:solidFill>
                  <a:srgbClr val="953735"/>
                </a:solidFill>
              </a:rPr>
              <a:t>in grave danger of not only losing their place of global leadership but of serious erosion in quality</a:t>
            </a:r>
            <a:r>
              <a:rPr lang="en-US" sz="2600" i="1" dirty="0"/>
              <a:t> due to critical trends in </a:t>
            </a:r>
            <a:r>
              <a:rPr lang="en-US" sz="2600" i="1" dirty="0" smtClean="0"/>
              <a:t>public support.”</a:t>
            </a:r>
          </a:p>
          <a:p>
            <a:pPr marL="0" indent="0">
              <a:buNone/>
            </a:pPr>
            <a:r>
              <a:rPr lang="en-US" sz="1000" dirty="0" smtClean="0"/>
              <a:t>- National </a:t>
            </a:r>
            <a:r>
              <a:rPr lang="en-US" sz="1000" dirty="0"/>
              <a:t>Research Council. </a:t>
            </a:r>
            <a:r>
              <a:rPr lang="en-US" sz="1000" i="1" dirty="0"/>
              <a:t>Research Universities and the Future of America: Ten Breakthrough Actions Vital to Our Nation's Prosperity </a:t>
            </a:r>
            <a:r>
              <a:rPr lang="en-US" sz="1000" i="1" dirty="0" smtClean="0"/>
              <a:t>and Security</a:t>
            </a:r>
            <a:r>
              <a:rPr lang="en-US" sz="1000" dirty="0" smtClean="0"/>
              <a:t>., 2012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990600"/>
            <a:ext cx="4093099" cy="5562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/>
              <a:t>2007</a:t>
            </a:r>
          </a:p>
          <a:p>
            <a:pPr marL="0" indent="0">
              <a:buNone/>
            </a:pPr>
            <a:r>
              <a:rPr lang="en-US" sz="2600" i="1" dirty="0" smtClean="0"/>
              <a:t>“</a:t>
            </a:r>
            <a:r>
              <a:rPr lang="en-US" sz="2600" i="1" dirty="0"/>
              <a:t>Having reviewed trends in the United States and abroad, the committee is deeply concerned that </a:t>
            </a:r>
            <a:r>
              <a:rPr lang="en-US" sz="2600" i="1" dirty="0" smtClean="0"/>
              <a:t/>
            </a:r>
            <a:br>
              <a:rPr lang="en-US" sz="2600" i="1" dirty="0" smtClean="0"/>
            </a:b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</a:rPr>
              <a:t>scientific and technological building blocks critical to our economic leadership are eroding</a:t>
            </a:r>
            <a:r>
              <a:rPr lang="en-US" sz="2600" i="1" dirty="0"/>
              <a:t> at a time when many other nations are gathering </a:t>
            </a:r>
            <a:r>
              <a:rPr lang="en-US" sz="2600" i="1" dirty="0" smtClean="0"/>
              <a:t>strength.”</a:t>
            </a:r>
          </a:p>
          <a:p>
            <a:pPr marL="0" indent="0">
              <a:buNone/>
            </a:pPr>
            <a:r>
              <a:rPr lang="en-US" sz="1000" dirty="0" smtClean="0"/>
              <a:t>- </a:t>
            </a:r>
            <a:r>
              <a:rPr lang="en-US" sz="1000" dirty="0"/>
              <a:t>National Academy of Sciences, National Academy of Engineering, and Institute of Medicine, </a:t>
            </a:r>
            <a:r>
              <a:rPr lang="en-US" sz="1000" i="1" dirty="0"/>
              <a:t>Rising Above the Gathering Storm: Energizing and Employing Americans for a Brighter Economic Future</a:t>
            </a:r>
            <a:r>
              <a:rPr lang="en-US" sz="1000" dirty="0"/>
              <a:t>, </a:t>
            </a:r>
            <a:r>
              <a:rPr lang="en-US" sz="1000" dirty="0" smtClean="0"/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167408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5715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2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UCAUS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EDUCAUSE_PPT_Template</Template>
  <TotalTime>12953</TotalTime>
  <Words>2332</Words>
  <Application>Microsoft Macintosh PowerPoint</Application>
  <PresentationFormat>On-screen Show (4:3)</PresentationFormat>
  <Paragraphs>254</Paragraphs>
  <Slides>47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EDUCAUSE_PPT_Template</vt:lpstr>
      <vt:lpstr>Office Theme</vt:lpstr>
      <vt:lpstr>Document</vt:lpstr>
      <vt:lpstr>The Current State of Research Computing in Higher Education</vt:lpstr>
      <vt:lpstr>PowerPoint Presentation</vt:lpstr>
      <vt:lpstr>PowerPoint Presentation</vt:lpstr>
      <vt:lpstr>Amazing Growth</vt:lpstr>
      <vt:lpstr>US Leadership in Academic Research</vt:lpstr>
      <vt:lpstr>Contributions to the US Economy</vt:lpstr>
      <vt:lpstr>Sensational Products</vt:lpstr>
      <vt:lpstr>Today</vt:lpstr>
      <vt:lpstr>What happened?</vt:lpstr>
      <vt:lpstr>Government, businesses and higher education partnership weakens</vt:lpstr>
      <vt:lpstr>Increases in R&amp;D funding in other countries  </vt:lpstr>
      <vt:lpstr>Location of top 50 universities by discipline areas</vt:lpstr>
      <vt:lpstr>Operational challenges</vt:lpstr>
      <vt:lpstr>But our Grand Challenges remain</vt:lpstr>
      <vt:lpstr>PowerPoint Presentation</vt:lpstr>
      <vt:lpstr>PowerPoint Presentation</vt:lpstr>
      <vt:lpstr>IT FTE by IT domain</vt:lpstr>
      <vt:lpstr>How is your institution organized to support research?</vt:lpstr>
      <vt:lpstr>Which unit is responsible for research computing?</vt:lpstr>
      <vt:lpstr>PowerPoint Presentation</vt:lpstr>
      <vt:lpstr>Consulting and support services Primarily central IT</vt:lpstr>
      <vt:lpstr>Consulting and support services Primarily shared</vt:lpstr>
      <vt:lpstr>Consulting and support services Primarily other unit</vt:lpstr>
      <vt:lpstr>Consulting and support services Primarily not provided</vt:lpstr>
      <vt:lpstr>Operational research services offered</vt:lpstr>
      <vt:lpstr>Operational research services offered</vt:lpstr>
      <vt:lpstr>Most common management models</vt:lpstr>
      <vt:lpstr>Outsourcing is uncommon</vt:lpstr>
      <vt:lpstr>Research computing practices</vt:lpstr>
      <vt:lpstr>Number of research services offered related to CIO’s reporting relationship</vt:lpstr>
      <vt:lpstr>PowerPoint Presentation</vt:lpstr>
      <vt:lpstr>Percent spent by IT domain</vt:lpstr>
      <vt:lpstr>Central IT operating expenditures</vt:lpstr>
      <vt:lpstr>Central IT capital expenditures</vt:lpstr>
      <vt:lpstr>Central IT capital vs. operating</vt:lpstr>
      <vt:lpstr>IT expenditures by institutional mission </vt:lpstr>
      <vt:lpstr>Percent of IT budget spent on research mission</vt:lpstr>
      <vt:lpstr>Greater allocation of IT budget to research associated with more research services</vt:lpstr>
      <vt:lpstr>Relationship between research, administrative, and teaching spending</vt:lpstr>
      <vt:lpstr>PowerPoint Presentation</vt:lpstr>
      <vt:lpstr>ECAR Research Computing Maturity Index</vt:lpstr>
      <vt:lpstr>Maturity: Infrastructure</vt:lpstr>
      <vt:lpstr>Maturity: Central IT involvement and service quality</vt:lpstr>
      <vt:lpstr>Maturity: Investment</vt:lpstr>
      <vt:lpstr>Maturity: Culture</vt:lpstr>
      <vt:lpstr>PowerPoint Presentation</vt:lpstr>
      <vt:lpstr>Thank you!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2014</dc:title>
  <dc:creator>doblinger</dc:creator>
  <cp:lastModifiedBy>Susan Grajek</cp:lastModifiedBy>
  <cp:revision>108</cp:revision>
  <dcterms:created xsi:type="dcterms:W3CDTF">2013-08-10T14:49:46Z</dcterms:created>
  <dcterms:modified xsi:type="dcterms:W3CDTF">2014-01-31T14:37:42Z</dcterms:modified>
</cp:coreProperties>
</file>