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707" r:id="rId1"/>
  </p:sldMasterIdLst>
  <p:notesMasterIdLst>
    <p:notesMasterId r:id="rId26"/>
  </p:notesMasterIdLst>
  <p:handoutMasterIdLst>
    <p:handoutMasterId r:id="rId27"/>
  </p:handoutMasterIdLst>
  <p:sldIdLst>
    <p:sldId id="850" r:id="rId2"/>
    <p:sldId id="851" r:id="rId3"/>
    <p:sldId id="929" r:id="rId4"/>
    <p:sldId id="921" r:id="rId5"/>
    <p:sldId id="926" r:id="rId6"/>
    <p:sldId id="922" r:id="rId7"/>
    <p:sldId id="914" r:id="rId8"/>
    <p:sldId id="902" r:id="rId9"/>
    <p:sldId id="927" r:id="rId10"/>
    <p:sldId id="923" r:id="rId11"/>
    <p:sldId id="928" r:id="rId12"/>
    <p:sldId id="888" r:id="rId13"/>
    <p:sldId id="915" r:id="rId14"/>
    <p:sldId id="930" r:id="rId15"/>
    <p:sldId id="924" r:id="rId16"/>
    <p:sldId id="925" r:id="rId17"/>
    <p:sldId id="900" r:id="rId18"/>
    <p:sldId id="895" r:id="rId19"/>
    <p:sldId id="886" r:id="rId20"/>
    <p:sldId id="896" r:id="rId21"/>
    <p:sldId id="918" r:id="rId22"/>
    <p:sldId id="917" r:id="rId23"/>
    <p:sldId id="898" r:id="rId24"/>
    <p:sldId id="891" r:id="rId2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CC66"/>
    <a:srgbClr val="18A4D6"/>
    <a:srgbClr val="73BED3"/>
    <a:srgbClr val="990000"/>
    <a:srgbClr val="336600"/>
    <a:srgbClr val="800000"/>
    <a:srgbClr val="660033"/>
    <a:srgbClr val="0053FA"/>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82" autoAdjust="0"/>
    <p:restoredTop sz="85563" autoAdjust="0"/>
  </p:normalViewPr>
  <p:slideViewPr>
    <p:cSldViewPr>
      <p:cViewPr>
        <p:scale>
          <a:sx n="70" d="100"/>
          <a:sy n="70" d="100"/>
        </p:scale>
        <p:origin x="-1618" y="-691"/>
      </p:cViewPr>
      <p:guideLst>
        <p:guide orient="horz" pos="2160"/>
        <p:guide pos="2880"/>
      </p:guideLst>
    </p:cSldViewPr>
  </p:slideViewPr>
  <p:outlineViewPr>
    <p:cViewPr>
      <p:scale>
        <a:sx n="33" d="100"/>
        <a:sy n="33" d="100"/>
      </p:scale>
      <p:origin x="0" y="4704"/>
    </p:cViewPr>
  </p:outlineViewPr>
  <p:notesTextViewPr>
    <p:cViewPr>
      <p:scale>
        <a:sx n="66" d="100"/>
        <a:sy n="66" d="100"/>
      </p:scale>
      <p:origin x="0" y="0"/>
    </p:cViewPr>
  </p:notesTextViewPr>
  <p:sorterViewPr>
    <p:cViewPr>
      <p:scale>
        <a:sx n="50" d="100"/>
        <a:sy n="50" d="100"/>
      </p:scale>
      <p:origin x="0" y="0"/>
    </p:cViewPr>
  </p:sorterViewPr>
  <p:notesViewPr>
    <p:cSldViewPr>
      <p:cViewPr varScale="1">
        <p:scale>
          <a:sx n="67" d="100"/>
          <a:sy n="67" d="100"/>
        </p:scale>
        <p:origin x="-1896"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Sheet1!$D$3</c:f>
              <c:strCache>
                <c:ptCount val="1"/>
                <c:pt idx="0">
                  <c:v>Normalized</c:v>
                </c:pt>
              </c:strCache>
            </c:strRef>
          </c:tx>
          <c:invertIfNegative val="0"/>
          <c:dPt>
            <c:idx val="5"/>
            <c:invertIfNegative val="0"/>
            <c:bubble3D val="0"/>
            <c:spPr>
              <a:solidFill>
                <a:srgbClr val="92D050"/>
              </a:solidFill>
            </c:spPr>
          </c:dPt>
          <c:dPt>
            <c:idx val="6"/>
            <c:invertIfNegative val="0"/>
            <c:bubble3D val="0"/>
            <c:spPr>
              <a:solidFill>
                <a:schemeClr val="accent6"/>
              </a:solidFill>
            </c:spPr>
          </c:dPt>
          <c:dPt>
            <c:idx val="7"/>
            <c:invertIfNegative val="0"/>
            <c:bubble3D val="0"/>
            <c:spPr>
              <a:solidFill>
                <a:schemeClr val="accent2"/>
              </a:solidFill>
            </c:spPr>
          </c:dPt>
          <c:dLbls>
            <c:numFmt formatCode="&quot;$&quot;#,##0.00" sourceLinked="0"/>
            <c:txPr>
              <a:bodyPr/>
              <a:lstStyle/>
              <a:p>
                <a:pPr>
                  <a:defRPr>
                    <a:solidFill>
                      <a:schemeClr val="bg1"/>
                    </a:solidFill>
                  </a:defRPr>
                </a:pPr>
                <a:endParaRPr lang="en-US"/>
              </a:p>
            </c:txPr>
            <c:showLegendKey val="0"/>
            <c:showVal val="1"/>
            <c:showCatName val="0"/>
            <c:showSerName val="0"/>
            <c:showPercent val="0"/>
            <c:showBubbleSize val="0"/>
            <c:showLeaderLines val="0"/>
          </c:dLbls>
          <c:cat>
            <c:strRef>
              <c:f>Sheet1!$B$4:$B$12</c:f>
              <c:strCache>
                <c:ptCount val="9"/>
                <c:pt idx="0">
                  <c:v>Steele</c:v>
                </c:pt>
                <c:pt idx="1">
                  <c:v>Coates</c:v>
                </c:pt>
                <c:pt idx="2">
                  <c:v>Rossmann</c:v>
                </c:pt>
                <c:pt idx="3">
                  <c:v>Hansen</c:v>
                </c:pt>
                <c:pt idx="4">
                  <c:v>Carter</c:v>
                </c:pt>
                <c:pt idx="5">
                  <c:v>Conte</c:v>
                </c:pt>
                <c:pt idx="6">
                  <c:v>TACC Ranger</c:v>
                </c:pt>
                <c:pt idx="7">
                  <c:v>IU Rockhopper</c:v>
                </c:pt>
                <c:pt idx="8">
                  <c:v>Amazon</c:v>
                </c:pt>
              </c:strCache>
            </c:strRef>
          </c:cat>
          <c:val>
            <c:numRef>
              <c:f>Sheet1!$D$4:$D$12</c:f>
              <c:numCache>
                <c:formatCode>0.000</c:formatCode>
                <c:ptCount val="9"/>
                <c:pt idx="0">
                  <c:v>2.78648974668275E-2</c:v>
                </c:pt>
                <c:pt idx="1">
                  <c:v>3.12424607961399E-2</c:v>
                </c:pt>
                <c:pt idx="2">
                  <c:v>2.6899879372738199E-2</c:v>
                </c:pt>
                <c:pt idx="3">
                  <c:v>3.1363088057901098E-2</c:v>
                </c:pt>
                <c:pt idx="4">
                  <c:v>3.7394451145958997E-2</c:v>
                </c:pt>
                <c:pt idx="5">
                  <c:v>3.5585042219541597E-2</c:v>
                </c:pt>
                <c:pt idx="6">
                  <c:v>4.4999999999999998E-2</c:v>
                </c:pt>
                <c:pt idx="7">
                  <c:v>7.0000000000000007E-2</c:v>
                </c:pt>
                <c:pt idx="8">
                  <c:v>0.12</c:v>
                </c:pt>
              </c:numCache>
            </c:numRef>
          </c:val>
        </c:ser>
        <c:dLbls>
          <c:showLegendKey val="0"/>
          <c:showVal val="0"/>
          <c:showCatName val="0"/>
          <c:showSerName val="0"/>
          <c:showPercent val="0"/>
          <c:showBubbleSize val="0"/>
        </c:dLbls>
        <c:gapWidth val="150"/>
        <c:axId val="34727808"/>
        <c:axId val="34729984"/>
      </c:barChart>
      <c:catAx>
        <c:axId val="34727808"/>
        <c:scaling>
          <c:orientation val="minMax"/>
        </c:scaling>
        <c:delete val="0"/>
        <c:axPos val="b"/>
        <c:title>
          <c:tx>
            <c:rich>
              <a:bodyPr/>
              <a:lstStyle/>
              <a:p>
                <a:pPr>
                  <a:defRPr/>
                </a:pPr>
                <a:r>
                  <a:rPr lang="en-US"/>
                  <a:t>Compute</a:t>
                </a:r>
                <a:r>
                  <a:rPr lang="en-US" baseline="0"/>
                  <a:t> Resource</a:t>
                </a:r>
                <a:endParaRPr lang="en-US"/>
              </a:p>
            </c:rich>
          </c:tx>
          <c:layout/>
          <c:overlay val="0"/>
        </c:title>
        <c:numFmt formatCode="General" sourceLinked="0"/>
        <c:majorTickMark val="out"/>
        <c:minorTickMark val="none"/>
        <c:tickLblPos val="nextTo"/>
        <c:txPr>
          <a:bodyPr/>
          <a:lstStyle/>
          <a:p>
            <a:pPr>
              <a:defRPr>
                <a:solidFill>
                  <a:schemeClr val="bg1"/>
                </a:solidFill>
                <a:latin typeface="Calibri" pitchFamily="34" charset="0"/>
                <a:cs typeface="Calibri" pitchFamily="34" charset="0"/>
              </a:defRPr>
            </a:pPr>
            <a:endParaRPr lang="en-US"/>
          </a:p>
        </c:txPr>
        <c:crossAx val="34729984"/>
        <c:crosses val="autoZero"/>
        <c:auto val="1"/>
        <c:lblAlgn val="ctr"/>
        <c:lblOffset val="100"/>
        <c:noMultiLvlLbl val="0"/>
      </c:catAx>
      <c:valAx>
        <c:axId val="34729984"/>
        <c:scaling>
          <c:orientation val="minMax"/>
        </c:scaling>
        <c:delete val="0"/>
        <c:axPos val="l"/>
        <c:majorGridlines/>
        <c:title>
          <c:tx>
            <c:rich>
              <a:bodyPr/>
              <a:lstStyle/>
              <a:p>
                <a:pPr>
                  <a:defRPr sz="1200">
                    <a:solidFill>
                      <a:schemeClr val="bg1"/>
                    </a:solidFill>
                    <a:latin typeface="Calibri" pitchFamily="34" charset="0"/>
                    <a:cs typeface="Calibri" pitchFamily="34" charset="0"/>
                  </a:defRPr>
                </a:pPr>
                <a:r>
                  <a:rPr lang="en-US" sz="1200" dirty="0" smtClean="0">
                    <a:solidFill>
                      <a:schemeClr val="bg1"/>
                    </a:solidFill>
                    <a:latin typeface="Calibri" pitchFamily="34" charset="0"/>
                    <a:cs typeface="Calibri" pitchFamily="34" charset="0"/>
                  </a:rPr>
                  <a:t>Cost  </a:t>
                </a:r>
                <a:r>
                  <a:rPr lang="en-US" sz="1200" dirty="0">
                    <a:solidFill>
                      <a:schemeClr val="bg1"/>
                    </a:solidFill>
                    <a:latin typeface="Calibri" pitchFamily="34" charset="0"/>
                    <a:cs typeface="Calibri" pitchFamily="34" charset="0"/>
                  </a:rPr>
                  <a:t>per core hour</a:t>
                </a:r>
              </a:p>
            </c:rich>
          </c:tx>
          <c:layout>
            <c:manualLayout>
              <c:xMode val="edge"/>
              <c:yMode val="edge"/>
              <c:x val="1.2500000000000001E-2"/>
              <c:y val="0.35339000238606499"/>
            </c:manualLayout>
          </c:layout>
          <c:overlay val="0"/>
        </c:title>
        <c:numFmt formatCode="0.000" sourceLinked="1"/>
        <c:majorTickMark val="out"/>
        <c:minorTickMark val="none"/>
        <c:tickLblPos val="nextTo"/>
        <c:txPr>
          <a:bodyPr/>
          <a:lstStyle/>
          <a:p>
            <a:pPr>
              <a:defRPr>
                <a:solidFill>
                  <a:schemeClr val="bg1"/>
                </a:solidFill>
              </a:defRPr>
            </a:pPr>
            <a:endParaRPr lang="en-US"/>
          </a:p>
        </c:txPr>
        <c:crossAx val="34727808"/>
        <c:crosses val="autoZero"/>
        <c:crossBetween val="between"/>
      </c:valAx>
    </c:plotArea>
    <c:legend>
      <c:legendPos val="r"/>
      <c:layout/>
      <c:overlay val="0"/>
      <c:txPr>
        <a:bodyPr/>
        <a:lstStyle/>
        <a:p>
          <a:pPr>
            <a:defRPr>
              <a:solidFill>
                <a:schemeClr val="bg1"/>
              </a:solidFill>
              <a:latin typeface="Calibri" pitchFamily="34" charset="0"/>
              <a:cs typeface="Calibri" pitchFamily="34" charset="0"/>
            </a:defRPr>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117107078623503E-2"/>
          <c:y val="6.7332881032782801E-2"/>
          <c:w val="0.90287040641301297"/>
          <c:h val="0.82780017925452398"/>
        </c:manualLayout>
      </c:layout>
      <c:barChart>
        <c:barDir val="col"/>
        <c:grouping val="stacked"/>
        <c:varyColors val="0"/>
        <c:ser>
          <c:idx val="0"/>
          <c:order val="0"/>
          <c:tx>
            <c:strRef>
              <c:f>'1997-2013 Awards'!$B$1</c:f>
              <c:strCache>
                <c:ptCount val="1"/>
                <c:pt idx="0">
                  <c:v>Awardees Using Research Computing</c:v>
                </c:pt>
              </c:strCache>
            </c:strRef>
          </c:tx>
          <c:spPr>
            <a:solidFill>
              <a:schemeClr val="bg1">
                <a:lumMod val="95000"/>
              </a:schemeClr>
            </a:solidFill>
            <a:ln>
              <a:noFill/>
            </a:ln>
            <a:effectLst/>
            <a:scene3d>
              <a:camera prst="orthographicFront"/>
              <a:lightRig rig="threePt" dir="t"/>
            </a:scene3d>
            <a:sp3d>
              <a:bevelB/>
            </a:sp3d>
          </c:spPr>
          <c:invertIfNegative val="0"/>
          <c:dLbls>
            <c:dLbl>
              <c:idx val="0"/>
              <c:layout>
                <c:manualLayout>
                  <c:x val="1.6367995851035301E-3"/>
                  <c:y val="-3.08300778521549E-2"/>
                </c:manualLayout>
              </c:layout>
              <c:dLblPos val="ctr"/>
              <c:showLegendKey val="0"/>
              <c:showVal val="1"/>
              <c:showCatName val="0"/>
              <c:showSerName val="0"/>
              <c:showPercent val="0"/>
              <c:showBubbleSize val="0"/>
            </c:dLbl>
            <c:dLbl>
              <c:idx val="1"/>
              <c:layout>
                <c:manualLayout>
                  <c:x val="-3.27501687063509E-3"/>
                  <c:y val="-3.4898210402967499E-2"/>
                </c:manualLayout>
              </c:layout>
              <c:dLblPos val="ctr"/>
              <c:showLegendKey val="0"/>
              <c:showVal val="1"/>
              <c:showCatName val="0"/>
              <c:showSerName val="0"/>
              <c:showPercent val="0"/>
              <c:showBubbleSize val="0"/>
            </c:dLbl>
            <c:dLbl>
              <c:idx val="2"/>
              <c:layout>
                <c:manualLayout>
                  <c:x val="0"/>
                  <c:y val="-3.4844961304011303E-2"/>
                </c:manualLayout>
              </c:layout>
              <c:dLblPos val="ctr"/>
              <c:showLegendKey val="0"/>
              <c:showVal val="1"/>
              <c:showCatName val="0"/>
              <c:showSerName val="0"/>
              <c:showPercent val="0"/>
              <c:showBubbleSize val="0"/>
            </c:dLbl>
            <c:dLbl>
              <c:idx val="3"/>
              <c:layout>
                <c:manualLayout>
                  <c:x val="-4.9118164557386199E-3"/>
                  <c:y val="-3.2757728104184203E-2"/>
                </c:manualLayout>
              </c:layout>
              <c:dLblPos val="ctr"/>
              <c:showLegendKey val="0"/>
              <c:showVal val="1"/>
              <c:showCatName val="0"/>
              <c:showSerName val="0"/>
              <c:showPercent val="0"/>
              <c:showBubbleSize val="0"/>
            </c:dLbl>
            <c:dLbl>
              <c:idx val="4"/>
              <c:layout>
                <c:manualLayout>
                  <c:x val="0"/>
                  <c:y val="-3.2545138762093098E-2"/>
                </c:manualLayout>
              </c:layout>
              <c:dLblPos val="ctr"/>
              <c:showLegendKey val="0"/>
              <c:showVal val="1"/>
              <c:showCatName val="0"/>
              <c:showSerName val="0"/>
              <c:showPercent val="0"/>
              <c:showBubbleSize val="0"/>
            </c:dLbl>
            <c:dLbl>
              <c:idx val="5"/>
              <c:layout>
                <c:manualLayout>
                  <c:x val="0"/>
                  <c:y val="-3.4579209934723902E-2"/>
                </c:manualLayout>
              </c:layout>
              <c:dLblPos val="ctr"/>
              <c:showLegendKey val="0"/>
              <c:showVal val="1"/>
              <c:showCatName val="0"/>
              <c:showSerName val="0"/>
              <c:showPercent val="0"/>
              <c:showBubbleSize val="0"/>
            </c:dLbl>
            <c:dLbl>
              <c:idx val="6"/>
              <c:layout>
                <c:manualLayout>
                  <c:x val="-3.2749975469751999E-3"/>
                  <c:y val="-3.86473522799856E-2"/>
                </c:manualLayout>
              </c:layout>
              <c:dLblPos val="ctr"/>
              <c:showLegendKey val="0"/>
              <c:showVal val="1"/>
              <c:showCatName val="0"/>
              <c:showSerName val="0"/>
              <c:showPercent val="0"/>
              <c:showBubbleSize val="0"/>
            </c:dLbl>
            <c:dLbl>
              <c:idx val="7"/>
              <c:layout>
                <c:manualLayout>
                  <c:x val="-9.2321883838297698E-6"/>
                  <c:y val="-5.6953992833662898E-2"/>
                </c:manualLayout>
              </c:layout>
              <c:dLblPos val="ctr"/>
              <c:showLegendKey val="0"/>
              <c:showVal val="1"/>
              <c:showCatName val="0"/>
              <c:showSerName val="0"/>
              <c:showPercent val="0"/>
              <c:showBubbleSize val="0"/>
            </c:dLbl>
            <c:dLbl>
              <c:idx val="8"/>
              <c:layout>
                <c:manualLayout>
                  <c:x val="1.6284554510366399E-3"/>
                  <c:y val="-6.5090277524186196E-2"/>
                </c:manualLayout>
              </c:layout>
              <c:dLblPos val="ctr"/>
              <c:showLegendKey val="0"/>
              <c:showVal val="1"/>
              <c:showCatName val="0"/>
              <c:showSerName val="0"/>
              <c:showPercent val="0"/>
              <c:showBubbleSize val="0"/>
            </c:dLbl>
            <c:dLbl>
              <c:idx val="9"/>
              <c:layout>
                <c:manualLayout>
                  <c:x val="1.6284554510366399E-3"/>
                  <c:y val="-6.7124348696816993E-2"/>
                </c:manualLayout>
              </c:layout>
              <c:dLblPos val="ctr"/>
              <c:showLegendKey val="0"/>
              <c:showVal val="1"/>
              <c:showCatName val="0"/>
              <c:showSerName val="0"/>
              <c:showPercent val="0"/>
              <c:showBubbleSize val="0"/>
            </c:dLbl>
            <c:dLbl>
              <c:idx val="10"/>
              <c:layout>
                <c:manualLayout>
                  <c:x val="1.6284554510366399E-3"/>
                  <c:y val="-7.5260633387340306E-2"/>
                </c:manualLayout>
              </c:layout>
              <c:dLblPos val="ctr"/>
              <c:showLegendKey val="0"/>
              <c:showVal val="1"/>
              <c:showCatName val="0"/>
              <c:showSerName val="0"/>
              <c:showPercent val="0"/>
              <c:showBubbleSize val="0"/>
            </c:dLbl>
            <c:dLbl>
              <c:idx val="11"/>
              <c:layout>
                <c:manualLayout>
                  <c:x val="-1.6284554510366399E-3"/>
                  <c:y val="-8.3396918077863605E-2"/>
                </c:manualLayout>
              </c:layout>
              <c:dLblPos val="ctr"/>
              <c:showLegendKey val="0"/>
              <c:showVal val="1"/>
              <c:showCatName val="0"/>
              <c:showSerName val="0"/>
              <c:showPercent val="0"/>
              <c:showBubbleSize val="0"/>
            </c:dLbl>
            <c:dLbl>
              <c:idx val="12"/>
              <c:layout>
                <c:manualLayout>
                  <c:x val="0"/>
                  <c:y val="-9.3567273941017701E-2"/>
                </c:manualLayout>
              </c:layout>
              <c:dLblPos val="ctr"/>
              <c:showLegendKey val="0"/>
              <c:showVal val="1"/>
              <c:showCatName val="0"/>
              <c:showSerName val="0"/>
              <c:showPercent val="0"/>
              <c:showBubbleSize val="0"/>
            </c:dLbl>
            <c:dLbl>
              <c:idx val="13"/>
              <c:layout>
                <c:manualLayout>
                  <c:x val="-9.1039635451654702E-6"/>
                  <c:y val="-0.150521266774681"/>
                </c:manualLayout>
              </c:layout>
              <c:dLblPos val="ctr"/>
              <c:showLegendKey val="0"/>
              <c:showVal val="1"/>
              <c:showCatName val="0"/>
              <c:showSerName val="0"/>
              <c:showPercent val="0"/>
              <c:showBubbleSize val="0"/>
            </c:dLbl>
            <c:dLbl>
              <c:idx val="14"/>
              <c:layout>
                <c:manualLayout>
                  <c:x val="1.6102475239464301E-3"/>
                  <c:y val="-0.122044270357849"/>
                </c:manualLayout>
              </c:layout>
              <c:dLblPos val="ctr"/>
              <c:showLegendKey val="0"/>
              <c:showVal val="1"/>
              <c:showCatName val="0"/>
              <c:showSerName val="0"/>
              <c:showPercent val="0"/>
              <c:showBubbleSize val="0"/>
            </c:dLbl>
            <c:dLbl>
              <c:idx val="15"/>
              <c:layout>
                <c:manualLayout>
                  <c:x val="1.19418686874493E-16"/>
                  <c:y val="-0.122044270357849"/>
                </c:manualLayout>
              </c:layout>
              <c:dLblPos val="ctr"/>
              <c:showLegendKey val="0"/>
              <c:showVal val="1"/>
              <c:showCatName val="0"/>
              <c:showSerName val="0"/>
              <c:showPercent val="0"/>
              <c:showBubbleSize val="0"/>
            </c:dLbl>
            <c:dLbl>
              <c:idx val="16"/>
              <c:layout>
                <c:manualLayout>
                  <c:x val="0"/>
                  <c:y val="-0.122044270357849"/>
                </c:manualLayout>
              </c:layout>
              <c:dLblPos val="ctr"/>
              <c:showLegendKey val="0"/>
              <c:showVal val="1"/>
              <c:showCatName val="0"/>
              <c:showSerName val="0"/>
              <c:showPercent val="0"/>
              <c:showBubbleSize val="0"/>
            </c:dLbl>
            <c:numFmt formatCode="&quot;$&quot;#,##0.0" sourceLinked="0"/>
            <c:txPr>
              <a:bodyPr anchor="b" anchorCtr="1"/>
              <a:lstStyle/>
              <a:p>
                <a:pPr>
                  <a:defRPr sz="1000" b="1">
                    <a:solidFill>
                      <a:srgbClr val="FFCC00"/>
                    </a:solidFill>
                  </a:defRPr>
                </a:pPr>
                <a:endParaRPr lang="en-US"/>
              </a:p>
            </c:txPr>
            <c:dLblPos val="ctr"/>
            <c:showLegendKey val="0"/>
            <c:showVal val="1"/>
            <c:showCatName val="0"/>
            <c:showSerName val="0"/>
            <c:showPercent val="0"/>
            <c:showBubbleSize val="0"/>
            <c:showLeaderLines val="0"/>
          </c:dLbls>
          <c:cat>
            <c:numRef>
              <c:f>'1997-2013 Awards'!$A$2:$A$18</c:f>
              <c:numCache>
                <c:formatCode>General</c:formatCode>
                <c:ptCount val="17"/>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numCache>
            </c:numRef>
          </c:cat>
          <c:val>
            <c:numRef>
              <c:f>'1997-2013 Awards'!$B$2:$B$18</c:f>
              <c:numCache>
                <c:formatCode>_("$"* #,##0.0_);_("$"* \(#,##0.0\);_("$"* "-"??_);_(@_)</c:formatCode>
                <c:ptCount val="17"/>
                <c:pt idx="0">
                  <c:v>4.0999999999999996</c:v>
                </c:pt>
                <c:pt idx="1">
                  <c:v>6.2</c:v>
                </c:pt>
                <c:pt idx="2">
                  <c:v>8.3000000000000007</c:v>
                </c:pt>
                <c:pt idx="3">
                  <c:v>15</c:v>
                </c:pt>
                <c:pt idx="4">
                  <c:v>24.5</c:v>
                </c:pt>
                <c:pt idx="5">
                  <c:v>23.4</c:v>
                </c:pt>
                <c:pt idx="6">
                  <c:v>26.6</c:v>
                </c:pt>
                <c:pt idx="7">
                  <c:v>45.9</c:v>
                </c:pt>
                <c:pt idx="8">
                  <c:v>54.2</c:v>
                </c:pt>
                <c:pt idx="9">
                  <c:v>50.5</c:v>
                </c:pt>
                <c:pt idx="10">
                  <c:v>62.6</c:v>
                </c:pt>
                <c:pt idx="11">
                  <c:v>76.8</c:v>
                </c:pt>
                <c:pt idx="12">
                  <c:v>88.2</c:v>
                </c:pt>
                <c:pt idx="13">
                  <c:v>141</c:v>
                </c:pt>
                <c:pt idx="14">
                  <c:v>103.5</c:v>
                </c:pt>
                <c:pt idx="15">
                  <c:v>111.4</c:v>
                </c:pt>
                <c:pt idx="16">
                  <c:v>106</c:v>
                </c:pt>
              </c:numCache>
            </c:numRef>
          </c:val>
        </c:ser>
        <c:ser>
          <c:idx val="1"/>
          <c:order val="1"/>
          <c:tx>
            <c:strRef>
              <c:f>'1997-2013 Awards'!$C$1</c:f>
              <c:strCache>
                <c:ptCount val="1"/>
                <c:pt idx="0">
                  <c:v>Total Purdue Research Awards</c:v>
                </c:pt>
              </c:strCache>
            </c:strRef>
          </c:tx>
          <c:spPr>
            <a:solidFill>
              <a:srgbClr val="4BACC6"/>
            </a:solidFill>
            <a:effectLst/>
            <a:scene3d>
              <a:camera prst="orthographicFront"/>
              <a:lightRig rig="threePt" dir="t"/>
            </a:scene3d>
            <a:sp3d>
              <a:bevelB/>
            </a:sp3d>
          </c:spPr>
          <c:invertIfNegative val="0"/>
          <c:dPt>
            <c:idx val="16"/>
            <c:invertIfNegative val="0"/>
            <c:bubble3D val="0"/>
            <c:spPr>
              <a:solidFill>
                <a:srgbClr val="4BACC6"/>
              </a:solidFill>
              <a:ln>
                <a:noFill/>
              </a:ln>
              <a:effectLst/>
              <a:scene3d>
                <a:camera prst="orthographicFront"/>
                <a:lightRig rig="threePt" dir="t"/>
              </a:scene3d>
              <a:sp3d>
                <a:bevelB/>
              </a:sp3d>
            </c:spPr>
          </c:dPt>
          <c:cat>
            <c:numRef>
              <c:f>'1997-2013 Awards'!$A$2:$A$18</c:f>
              <c:numCache>
                <c:formatCode>General</c:formatCode>
                <c:ptCount val="17"/>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numCache>
            </c:numRef>
          </c:cat>
          <c:val>
            <c:numRef>
              <c:f>'1997-2013 Awards'!$C$2:$C$18</c:f>
              <c:numCache>
                <c:formatCode>_("$"* #,##0.0_);_("$"* \(#,##0.0\);_("$"* "-"??_);_(@_)</c:formatCode>
                <c:ptCount val="17"/>
                <c:pt idx="0">
                  <c:v>125.8</c:v>
                </c:pt>
                <c:pt idx="1">
                  <c:v>126</c:v>
                </c:pt>
                <c:pt idx="2">
                  <c:v>126.2</c:v>
                </c:pt>
                <c:pt idx="3">
                  <c:v>145.19999999999999</c:v>
                </c:pt>
                <c:pt idx="4">
                  <c:v>165.8</c:v>
                </c:pt>
                <c:pt idx="5">
                  <c:v>199.5</c:v>
                </c:pt>
                <c:pt idx="6">
                  <c:v>181.1</c:v>
                </c:pt>
                <c:pt idx="7">
                  <c:v>189.7</c:v>
                </c:pt>
                <c:pt idx="8">
                  <c:v>230.5</c:v>
                </c:pt>
                <c:pt idx="9">
                  <c:v>201.1</c:v>
                </c:pt>
                <c:pt idx="10">
                  <c:v>229.6</c:v>
                </c:pt>
                <c:pt idx="11">
                  <c:v>246</c:v>
                </c:pt>
                <c:pt idx="12">
                  <c:v>239.3</c:v>
                </c:pt>
                <c:pt idx="13">
                  <c:v>277</c:v>
                </c:pt>
                <c:pt idx="14">
                  <c:v>297.89999999999992</c:v>
                </c:pt>
                <c:pt idx="15">
                  <c:v>234.1</c:v>
                </c:pt>
                <c:pt idx="16">
                  <c:v>214.2</c:v>
                </c:pt>
              </c:numCache>
            </c:numRef>
          </c:val>
        </c:ser>
        <c:ser>
          <c:idx val="2"/>
          <c:order val="2"/>
          <c:tx>
            <c:strRef>
              <c:f>'1997-2013 Awards'!$D$1</c:f>
              <c:strCache>
                <c:ptCount val="1"/>
                <c:pt idx="0">
                  <c:v>Total Awards</c:v>
                </c:pt>
              </c:strCache>
            </c:strRef>
          </c:tx>
          <c:spPr>
            <a:noFill/>
            <a:ln>
              <a:noFill/>
            </a:ln>
          </c:spPr>
          <c:invertIfNegative val="0"/>
          <c:dLbls>
            <c:txPr>
              <a:bodyPr/>
              <a:lstStyle/>
              <a:p>
                <a:pPr>
                  <a:defRPr sz="1000">
                    <a:solidFill>
                      <a:srgbClr val="DBA100"/>
                    </a:solidFill>
                  </a:defRPr>
                </a:pPr>
                <a:endParaRPr lang="en-US"/>
              </a:p>
            </c:txPr>
            <c:dLblPos val="inBase"/>
            <c:showLegendKey val="0"/>
            <c:showVal val="1"/>
            <c:showCatName val="0"/>
            <c:showSerName val="0"/>
            <c:showPercent val="0"/>
            <c:showBubbleSize val="0"/>
            <c:showLeaderLines val="0"/>
          </c:dLbls>
          <c:cat>
            <c:numRef>
              <c:f>'1997-2013 Awards'!$A$2:$A$18</c:f>
              <c:numCache>
                <c:formatCode>General</c:formatCode>
                <c:ptCount val="17"/>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numCache>
            </c:numRef>
          </c:cat>
          <c:val>
            <c:numRef>
              <c:f>'1997-2013 Awards'!$D$2:$D$18</c:f>
              <c:numCache>
                <c:formatCode>_("$"* #,##0.0_);_("$"* \(#,##0.0\);_("$"* "-"??_);_(@_)</c:formatCode>
                <c:ptCount val="17"/>
                <c:pt idx="0">
                  <c:v>129.9</c:v>
                </c:pt>
                <c:pt idx="1">
                  <c:v>132.19999999999999</c:v>
                </c:pt>
                <c:pt idx="2">
                  <c:v>134.5</c:v>
                </c:pt>
                <c:pt idx="3">
                  <c:v>160.19999999999999</c:v>
                </c:pt>
                <c:pt idx="4">
                  <c:v>190.3</c:v>
                </c:pt>
                <c:pt idx="5">
                  <c:v>222.9</c:v>
                </c:pt>
                <c:pt idx="6">
                  <c:v>207.7</c:v>
                </c:pt>
                <c:pt idx="7">
                  <c:v>235.6</c:v>
                </c:pt>
                <c:pt idx="8">
                  <c:v>284.7</c:v>
                </c:pt>
                <c:pt idx="9">
                  <c:v>251.6</c:v>
                </c:pt>
                <c:pt idx="10">
                  <c:v>292.2</c:v>
                </c:pt>
                <c:pt idx="11">
                  <c:v>322.8</c:v>
                </c:pt>
                <c:pt idx="12">
                  <c:v>327.5</c:v>
                </c:pt>
                <c:pt idx="13">
                  <c:v>418</c:v>
                </c:pt>
                <c:pt idx="14">
                  <c:v>401.4</c:v>
                </c:pt>
                <c:pt idx="15">
                  <c:v>345.5</c:v>
                </c:pt>
                <c:pt idx="16">
                  <c:v>320.2</c:v>
                </c:pt>
              </c:numCache>
            </c:numRef>
          </c:val>
        </c:ser>
        <c:dLbls>
          <c:showLegendKey val="0"/>
          <c:showVal val="0"/>
          <c:showCatName val="0"/>
          <c:showSerName val="0"/>
          <c:showPercent val="0"/>
          <c:showBubbleSize val="0"/>
        </c:dLbls>
        <c:gapWidth val="51"/>
        <c:overlap val="100"/>
        <c:axId val="35220864"/>
        <c:axId val="35243136"/>
      </c:barChart>
      <c:catAx>
        <c:axId val="35220864"/>
        <c:scaling>
          <c:orientation val="minMax"/>
        </c:scaling>
        <c:delete val="0"/>
        <c:axPos val="b"/>
        <c:numFmt formatCode="General" sourceLinked="1"/>
        <c:majorTickMark val="out"/>
        <c:minorTickMark val="none"/>
        <c:tickLblPos val="nextTo"/>
        <c:txPr>
          <a:bodyPr/>
          <a:lstStyle/>
          <a:p>
            <a:pPr>
              <a:defRPr sz="1100" baseline="0">
                <a:solidFill>
                  <a:schemeClr val="bg1"/>
                </a:solidFill>
              </a:defRPr>
            </a:pPr>
            <a:endParaRPr lang="en-US"/>
          </a:p>
        </c:txPr>
        <c:crossAx val="35243136"/>
        <c:crosses val="autoZero"/>
        <c:auto val="1"/>
        <c:lblAlgn val="ctr"/>
        <c:lblOffset val="100"/>
        <c:noMultiLvlLbl val="0"/>
      </c:catAx>
      <c:valAx>
        <c:axId val="35243136"/>
        <c:scaling>
          <c:orientation val="minMax"/>
          <c:max val="450"/>
        </c:scaling>
        <c:delete val="0"/>
        <c:axPos val="l"/>
        <c:majorGridlines/>
        <c:numFmt formatCode="_(&quot;$&quot;* #,##0.0_);_(&quot;$&quot;* \(#,##0.0\);_(&quot;$&quot;* &quot;-&quot;??_);_(@_)" sourceLinked="1"/>
        <c:majorTickMark val="out"/>
        <c:minorTickMark val="none"/>
        <c:tickLblPos val="nextTo"/>
        <c:txPr>
          <a:bodyPr/>
          <a:lstStyle/>
          <a:p>
            <a:pPr>
              <a:defRPr sz="1100" baseline="0">
                <a:solidFill>
                  <a:schemeClr val="bg1"/>
                </a:solidFill>
              </a:defRPr>
            </a:pPr>
            <a:endParaRPr lang="en-US"/>
          </a:p>
        </c:txPr>
        <c:crossAx val="35220864"/>
        <c:crosses val="autoZero"/>
        <c:crossBetween val="between"/>
      </c:valAx>
      <c:spPr>
        <a:solidFill>
          <a:schemeClr val="tx1"/>
        </a:solidFill>
      </c:spPr>
    </c:plotArea>
    <c:legend>
      <c:legendPos val="b"/>
      <c:legendEntry>
        <c:idx val="2"/>
        <c:delete val="1"/>
      </c:legendEntry>
      <c:layout/>
      <c:overlay val="0"/>
      <c:txPr>
        <a:bodyPr/>
        <a:lstStyle/>
        <a:p>
          <a:pPr>
            <a:defRPr sz="1200" baseline="0">
              <a:solidFill>
                <a:schemeClr val="bg1"/>
              </a:solidFill>
            </a:defRPr>
          </a:pPr>
          <a:endParaRPr lang="en-US"/>
        </a:p>
      </c:txPr>
    </c:legend>
    <c:plotVisOnly val="1"/>
    <c:dispBlanksAs val="gap"/>
    <c:showDLblsOverMax val="0"/>
  </c:chart>
  <c:spPr>
    <a:noFill/>
  </c:spPr>
  <c:txPr>
    <a:bodyPr/>
    <a:lstStyle/>
    <a:p>
      <a:pPr>
        <a:defRPr b="1" i="0" baseline="0"/>
      </a:pPr>
      <a:endParaRPr lang="en-US"/>
    </a:p>
  </c:txPr>
  <c:externalData r:id="rId2">
    <c:autoUpdate val="0"/>
  </c:externalData>
  <c:userShapes r:id="rId3"/>
</c:chartSpace>
</file>

<file path=ppt/drawings/_rels/drawing1.xml.rels><?xml version="1.0" encoding="UTF-8" standalone="yes"?>
<Relationships xmlns="http://schemas.openxmlformats.org/package/2006/relationships"><Relationship Id="rId1" Type="http://schemas.openxmlformats.org/officeDocument/2006/relationships/image" Target="../media/image6.png"/></Relationships>
</file>

<file path=ppt/drawings/drawing1.xml><?xml version="1.0" encoding="utf-8"?>
<c:userShapes xmlns:c="http://schemas.openxmlformats.org/drawingml/2006/chart">
  <cdr:relSizeAnchor xmlns:cdr="http://schemas.openxmlformats.org/drawingml/2006/chartDrawing">
    <cdr:from>
      <cdr:x>0</cdr:x>
      <cdr:y>0</cdr:y>
    </cdr:from>
    <cdr:to>
      <cdr:x>0.04925</cdr:x>
      <cdr:y>0.04394</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384081" cy="274344"/>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4" y="3"/>
            <a:ext cx="3037628" cy="464820"/>
          </a:xfrm>
          <a:prstGeom prst="rect">
            <a:avLst/>
          </a:prstGeom>
          <a:noFill/>
          <a:ln w="9525">
            <a:noFill/>
            <a:miter lim="800000"/>
            <a:headEnd/>
            <a:tailEnd/>
          </a:ln>
        </p:spPr>
        <p:txBody>
          <a:bodyPr vert="horz" wrap="square" lIns="93138" tIns="46570" rIns="93138" bIns="46570" numCol="1" anchor="t" anchorCtr="0" compatLnSpc="1">
            <a:prstTxWarp prst="textNoShape">
              <a:avLst/>
            </a:prstTxWarp>
          </a:bodyPr>
          <a:lstStyle>
            <a:lvl1pPr defTabSz="932713" eaLnBrk="0" hangingPunct="0">
              <a:defRPr sz="1200"/>
            </a:lvl1pPr>
          </a:lstStyle>
          <a:p>
            <a:pPr>
              <a:defRPr/>
            </a:pPr>
            <a:endParaRPr lang="en-US" dirty="0"/>
          </a:p>
        </p:txBody>
      </p:sp>
      <p:sp>
        <p:nvSpPr>
          <p:cNvPr id="86019" name="Rectangle 3"/>
          <p:cNvSpPr>
            <a:spLocks noGrp="1" noChangeArrowheads="1"/>
          </p:cNvSpPr>
          <p:nvPr>
            <p:ph type="dt" sz="quarter" idx="1"/>
          </p:nvPr>
        </p:nvSpPr>
        <p:spPr bwMode="auto">
          <a:xfrm>
            <a:off x="3971186" y="3"/>
            <a:ext cx="3037628" cy="464820"/>
          </a:xfrm>
          <a:prstGeom prst="rect">
            <a:avLst/>
          </a:prstGeom>
          <a:noFill/>
          <a:ln w="9525">
            <a:noFill/>
            <a:miter lim="800000"/>
            <a:headEnd/>
            <a:tailEnd/>
          </a:ln>
        </p:spPr>
        <p:txBody>
          <a:bodyPr vert="horz" wrap="square" lIns="93138" tIns="46570" rIns="93138" bIns="46570" numCol="1" anchor="t" anchorCtr="0" compatLnSpc="1">
            <a:prstTxWarp prst="textNoShape">
              <a:avLst/>
            </a:prstTxWarp>
          </a:bodyPr>
          <a:lstStyle>
            <a:lvl1pPr algn="r" defTabSz="932713" eaLnBrk="0" hangingPunct="0">
              <a:defRPr sz="1200"/>
            </a:lvl1pPr>
          </a:lstStyle>
          <a:p>
            <a:pPr>
              <a:defRPr/>
            </a:pPr>
            <a:fld id="{ADC43714-F359-4B5B-B506-2D514ADB8C5C}" type="datetimeFigureOut">
              <a:rPr lang="en-US"/>
              <a:pPr>
                <a:defRPr/>
              </a:pPr>
              <a:t>1/24/2014</a:t>
            </a:fld>
            <a:endParaRPr lang="en-US" dirty="0"/>
          </a:p>
        </p:txBody>
      </p:sp>
      <p:sp>
        <p:nvSpPr>
          <p:cNvPr id="86020" name="Rectangle 4"/>
          <p:cNvSpPr>
            <a:spLocks noGrp="1" noChangeArrowheads="1"/>
          </p:cNvSpPr>
          <p:nvPr>
            <p:ph type="ftr" sz="quarter" idx="2"/>
          </p:nvPr>
        </p:nvSpPr>
        <p:spPr bwMode="auto">
          <a:xfrm>
            <a:off x="4" y="8829988"/>
            <a:ext cx="3037628" cy="464820"/>
          </a:xfrm>
          <a:prstGeom prst="rect">
            <a:avLst/>
          </a:prstGeom>
          <a:noFill/>
          <a:ln w="9525">
            <a:noFill/>
            <a:miter lim="800000"/>
            <a:headEnd/>
            <a:tailEnd/>
          </a:ln>
        </p:spPr>
        <p:txBody>
          <a:bodyPr vert="horz" wrap="square" lIns="93138" tIns="46570" rIns="93138" bIns="46570" numCol="1" anchor="b" anchorCtr="0" compatLnSpc="1">
            <a:prstTxWarp prst="textNoShape">
              <a:avLst/>
            </a:prstTxWarp>
          </a:bodyPr>
          <a:lstStyle>
            <a:lvl1pPr defTabSz="932713" eaLnBrk="0" hangingPunct="0">
              <a:defRPr sz="1200"/>
            </a:lvl1pPr>
          </a:lstStyle>
          <a:p>
            <a:pPr>
              <a:defRPr/>
            </a:pPr>
            <a:endParaRPr lang="en-US" dirty="0"/>
          </a:p>
        </p:txBody>
      </p:sp>
      <p:sp>
        <p:nvSpPr>
          <p:cNvPr id="86021" name="Rectangle 5"/>
          <p:cNvSpPr>
            <a:spLocks noGrp="1" noChangeArrowheads="1"/>
          </p:cNvSpPr>
          <p:nvPr>
            <p:ph type="sldNum" sz="quarter" idx="3"/>
          </p:nvPr>
        </p:nvSpPr>
        <p:spPr bwMode="auto">
          <a:xfrm>
            <a:off x="3971186" y="8829988"/>
            <a:ext cx="3037628" cy="464820"/>
          </a:xfrm>
          <a:prstGeom prst="rect">
            <a:avLst/>
          </a:prstGeom>
          <a:noFill/>
          <a:ln w="9525">
            <a:noFill/>
            <a:miter lim="800000"/>
            <a:headEnd/>
            <a:tailEnd/>
          </a:ln>
        </p:spPr>
        <p:txBody>
          <a:bodyPr vert="horz" wrap="square" lIns="93138" tIns="46570" rIns="93138" bIns="46570" numCol="1" anchor="b" anchorCtr="0" compatLnSpc="1">
            <a:prstTxWarp prst="textNoShape">
              <a:avLst/>
            </a:prstTxWarp>
          </a:bodyPr>
          <a:lstStyle>
            <a:lvl1pPr algn="r" defTabSz="932713" eaLnBrk="0" hangingPunct="0">
              <a:defRPr sz="1200"/>
            </a:lvl1pPr>
          </a:lstStyle>
          <a:p>
            <a:pPr>
              <a:defRPr/>
            </a:pPr>
            <a:fld id="{CD267195-BFF5-4E40-97C9-75056D9033B9}" type="slidenum">
              <a:rPr lang="en-US"/>
              <a:pPr>
                <a:defRPr/>
              </a:pPr>
              <a:t>‹#›</a:t>
            </a:fld>
            <a:endParaRPr lang="en-US" dirty="0"/>
          </a:p>
        </p:txBody>
      </p:sp>
    </p:spTree>
    <p:extLst>
      <p:ext uri="{BB962C8B-B14F-4D97-AF65-F5344CB8AC3E}">
        <p14:creationId xmlns:p14="http://schemas.microsoft.com/office/powerpoint/2010/main" val="10329416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 y="3"/>
            <a:ext cx="3037628" cy="464820"/>
          </a:xfrm>
          <a:prstGeom prst="rect">
            <a:avLst/>
          </a:prstGeom>
          <a:noFill/>
          <a:ln w="9525">
            <a:noFill/>
            <a:miter lim="800000"/>
            <a:headEnd/>
            <a:tailEnd/>
          </a:ln>
        </p:spPr>
        <p:txBody>
          <a:bodyPr vert="horz" wrap="square" lIns="93138" tIns="46570" rIns="93138" bIns="46570" numCol="1" anchor="t" anchorCtr="0" compatLnSpc="1">
            <a:prstTxWarp prst="textNoShape">
              <a:avLst/>
            </a:prstTxWarp>
          </a:bodyPr>
          <a:lstStyle>
            <a:lvl1pPr defTabSz="932713">
              <a:defRPr sz="1200"/>
            </a:lvl1pPr>
          </a:lstStyle>
          <a:p>
            <a:pPr>
              <a:defRPr/>
            </a:pPr>
            <a:endParaRPr lang="en-US" dirty="0"/>
          </a:p>
        </p:txBody>
      </p:sp>
      <p:sp>
        <p:nvSpPr>
          <p:cNvPr id="3075" name="Rectangle 3"/>
          <p:cNvSpPr>
            <a:spLocks noGrp="1" noChangeArrowheads="1"/>
          </p:cNvSpPr>
          <p:nvPr>
            <p:ph type="dt" idx="1"/>
          </p:nvPr>
        </p:nvSpPr>
        <p:spPr bwMode="auto">
          <a:xfrm>
            <a:off x="3971186" y="3"/>
            <a:ext cx="3037628" cy="464820"/>
          </a:xfrm>
          <a:prstGeom prst="rect">
            <a:avLst/>
          </a:prstGeom>
          <a:noFill/>
          <a:ln w="9525">
            <a:noFill/>
            <a:miter lim="800000"/>
            <a:headEnd/>
            <a:tailEnd/>
          </a:ln>
        </p:spPr>
        <p:txBody>
          <a:bodyPr vert="horz" wrap="square" lIns="93138" tIns="46570" rIns="93138" bIns="46570" numCol="1" anchor="t" anchorCtr="0" compatLnSpc="1">
            <a:prstTxWarp prst="textNoShape">
              <a:avLst/>
            </a:prstTxWarp>
          </a:bodyPr>
          <a:lstStyle>
            <a:lvl1pPr algn="r" defTabSz="932713">
              <a:defRPr sz="1200"/>
            </a:lvl1pPr>
          </a:lstStyle>
          <a:p>
            <a:pPr>
              <a:defRPr/>
            </a:pPr>
            <a:endParaRPr lang="en-US" dirty="0"/>
          </a:p>
        </p:txBody>
      </p:sp>
      <p:sp>
        <p:nvSpPr>
          <p:cNvPr id="27652" name="Rectangle 4"/>
          <p:cNvSpPr>
            <a:spLocks noGrp="1" noRot="1" noChangeAspect="1" noChangeArrowheads="1" noTextEdit="1"/>
          </p:cNvSpPr>
          <p:nvPr>
            <p:ph type="sldImg" idx="2"/>
          </p:nvPr>
        </p:nvSpPr>
        <p:spPr bwMode="auto">
          <a:xfrm>
            <a:off x="1181100" y="700088"/>
            <a:ext cx="4648200" cy="348615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701360" y="4415791"/>
            <a:ext cx="5607684" cy="4183380"/>
          </a:xfrm>
          <a:prstGeom prst="rect">
            <a:avLst/>
          </a:prstGeom>
          <a:noFill/>
          <a:ln w="9525">
            <a:noFill/>
            <a:miter lim="800000"/>
            <a:headEnd/>
            <a:tailEnd/>
          </a:ln>
        </p:spPr>
        <p:txBody>
          <a:bodyPr vert="horz" wrap="square" lIns="93138" tIns="46570" rIns="93138" bIns="4657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4" y="8829988"/>
            <a:ext cx="3037628" cy="464820"/>
          </a:xfrm>
          <a:prstGeom prst="rect">
            <a:avLst/>
          </a:prstGeom>
          <a:noFill/>
          <a:ln w="9525">
            <a:noFill/>
            <a:miter lim="800000"/>
            <a:headEnd/>
            <a:tailEnd/>
          </a:ln>
        </p:spPr>
        <p:txBody>
          <a:bodyPr vert="horz" wrap="square" lIns="93138" tIns="46570" rIns="93138" bIns="46570" numCol="1" anchor="b" anchorCtr="0" compatLnSpc="1">
            <a:prstTxWarp prst="textNoShape">
              <a:avLst/>
            </a:prstTxWarp>
          </a:bodyPr>
          <a:lstStyle>
            <a:lvl1pPr defTabSz="932713">
              <a:defRPr sz="1200"/>
            </a:lvl1pPr>
          </a:lstStyle>
          <a:p>
            <a:pPr>
              <a:defRPr/>
            </a:pPr>
            <a:endParaRPr lang="en-US" dirty="0"/>
          </a:p>
        </p:txBody>
      </p:sp>
      <p:sp>
        <p:nvSpPr>
          <p:cNvPr id="3079" name="Rectangle 7"/>
          <p:cNvSpPr>
            <a:spLocks noGrp="1" noChangeArrowheads="1"/>
          </p:cNvSpPr>
          <p:nvPr>
            <p:ph type="sldNum" sz="quarter" idx="5"/>
          </p:nvPr>
        </p:nvSpPr>
        <p:spPr bwMode="auto">
          <a:xfrm>
            <a:off x="3971186" y="8829988"/>
            <a:ext cx="3037628" cy="464820"/>
          </a:xfrm>
          <a:prstGeom prst="rect">
            <a:avLst/>
          </a:prstGeom>
          <a:noFill/>
          <a:ln w="9525">
            <a:noFill/>
            <a:miter lim="800000"/>
            <a:headEnd/>
            <a:tailEnd/>
          </a:ln>
        </p:spPr>
        <p:txBody>
          <a:bodyPr vert="horz" wrap="square" lIns="93138" tIns="46570" rIns="93138" bIns="46570" numCol="1" anchor="b" anchorCtr="0" compatLnSpc="1">
            <a:prstTxWarp prst="textNoShape">
              <a:avLst/>
            </a:prstTxWarp>
          </a:bodyPr>
          <a:lstStyle>
            <a:lvl1pPr algn="r" defTabSz="932713">
              <a:defRPr sz="1200"/>
            </a:lvl1pPr>
          </a:lstStyle>
          <a:p>
            <a:pPr>
              <a:defRPr/>
            </a:pPr>
            <a:fld id="{8DAEDC86-7DAB-4E00-84BB-A55F518AE9E0}" type="slidenum">
              <a:rPr lang="en-US"/>
              <a:pPr>
                <a:defRPr/>
              </a:pPr>
              <a:t>‹#›</a:t>
            </a:fld>
            <a:endParaRPr lang="en-US" dirty="0"/>
          </a:p>
        </p:txBody>
      </p:sp>
    </p:spTree>
    <p:extLst>
      <p:ext uri="{BB962C8B-B14F-4D97-AF65-F5344CB8AC3E}">
        <p14:creationId xmlns:p14="http://schemas.microsoft.com/office/powerpoint/2010/main" val="36185388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pPr defTabSz="931670"/>
            <a:fld id="{C0512B90-13F6-4085-8887-B68F5A1D2669}" type="slidenum">
              <a:rPr lang="en-US" smtClean="0"/>
              <a:pPr defTabSz="931670"/>
              <a:t>1</a:t>
            </a:fld>
            <a:endParaRPr lang="en-US" dirty="0"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r>
              <a:rPr lang="en-US" dirty="0" smtClean="0"/>
              <a:t>PHOTOS:</a:t>
            </a:r>
          </a:p>
          <a:p>
            <a:pPr defTabSz="915772" eaLnBrk="1" hangingPunct="1">
              <a:defRPr/>
            </a:pPr>
            <a:r>
              <a:rPr lang="en-US" dirty="0" smtClean="0"/>
              <a:t>Left: Steele installation, May 5, 2008.</a:t>
            </a:r>
          </a:p>
          <a:p>
            <a:pPr defTabSz="915772" eaLnBrk="1" hangingPunct="1">
              <a:defRPr/>
            </a:pPr>
            <a:endParaRPr lang="en-US" dirty="0" smtClean="0"/>
          </a:p>
          <a:p>
            <a:pPr defTabSz="915772" eaLnBrk="1" hangingPunct="1">
              <a:defRPr/>
            </a:pPr>
            <a:r>
              <a:rPr lang="en-US" dirty="0" smtClean="0"/>
              <a:t>Center:</a:t>
            </a:r>
            <a:r>
              <a:rPr lang="en-US" baseline="0" dirty="0" smtClean="0"/>
              <a:t> Students using PAL wireless network.</a:t>
            </a:r>
            <a:endParaRPr lang="en-US" dirty="0" smtClean="0"/>
          </a:p>
          <a:p>
            <a:pPr defTabSz="915772" eaLnBrk="1" hangingPunct="1">
              <a:defRPr/>
            </a:pPr>
            <a:endParaRPr lang="en-US" dirty="0" smtClean="0"/>
          </a:p>
          <a:p>
            <a:pPr defTabSz="915772" eaLnBrk="1" hangingPunct="1">
              <a:defRPr/>
            </a:pPr>
            <a:r>
              <a:rPr lang="en-US" dirty="0" smtClean="0"/>
              <a:t>Right: </a:t>
            </a:r>
            <a:r>
              <a:rPr lang="en-US" dirty="0"/>
              <a:t>Steve Abel, assistant dean for clinical programs School of Pharmacy and Pharmaceutical Sciences Purdue University, works with third-year pharmacy students in an immersive 3-D virtual version of a pharmacy clean room. The students will soon be beginning their practicum year and working in real clean rooms, a transition the “flight simulator” is designed to make easier, and safer for patients.</a:t>
            </a:r>
          </a:p>
          <a:p>
            <a:pPr eaLnBrk="1" hangingPunct="1"/>
            <a:endParaRPr lang="en-US" dirty="0" smtClean="0"/>
          </a:p>
          <a:p>
            <a:pPr eaLnBrk="1" hangingPunct="1"/>
            <a:endParaRPr lang="en-US" baseline="0" dirty="0" smtClean="0"/>
          </a:p>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AEDC86-7DAB-4E00-84BB-A55F518AE9E0}" type="slidenum">
              <a:rPr lang="en-US" smtClean="0"/>
              <a:pPr>
                <a:defRPr/>
              </a:pPr>
              <a:t>4</a:t>
            </a:fld>
            <a:endParaRPr lang="en-US" dirty="0"/>
          </a:p>
        </p:txBody>
      </p:sp>
    </p:spTree>
    <p:extLst>
      <p:ext uri="{BB962C8B-B14F-4D97-AF65-F5344CB8AC3E}">
        <p14:creationId xmlns:p14="http://schemas.microsoft.com/office/powerpoint/2010/main" val="308021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AEDC86-7DAB-4E00-84BB-A55F518AE9E0}" type="slidenum">
              <a:rPr lang="en-US" smtClean="0"/>
              <a:pPr>
                <a:defRPr/>
              </a:pPr>
              <a:t>6</a:t>
            </a:fld>
            <a:endParaRPr lang="en-US" dirty="0"/>
          </a:p>
        </p:txBody>
      </p:sp>
    </p:spTree>
    <p:extLst>
      <p:ext uri="{BB962C8B-B14F-4D97-AF65-F5344CB8AC3E}">
        <p14:creationId xmlns:p14="http://schemas.microsoft.com/office/powerpoint/2010/main" val="308021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5628">
              <a:defRPr/>
            </a:pPr>
            <a:r>
              <a:rPr lang="en-US" dirty="0" smtClean="0"/>
              <a:t>Updated November 2012</a:t>
            </a:r>
          </a:p>
          <a:p>
            <a:pPr defTabSz="915628">
              <a:defRPr/>
            </a:pPr>
            <a:endParaRPr lang="en-US" dirty="0" smtClean="0"/>
          </a:p>
        </p:txBody>
      </p:sp>
      <p:sp>
        <p:nvSpPr>
          <p:cNvPr id="4" name="Slide Number Placeholder 3"/>
          <p:cNvSpPr>
            <a:spLocks noGrp="1"/>
          </p:cNvSpPr>
          <p:nvPr>
            <p:ph type="sldNum" sz="quarter" idx="10"/>
          </p:nvPr>
        </p:nvSpPr>
        <p:spPr/>
        <p:txBody>
          <a:bodyPr/>
          <a:lstStyle/>
          <a:p>
            <a:pPr>
              <a:defRPr/>
            </a:pPr>
            <a:fld id="{8DAEDC86-7DAB-4E00-84BB-A55F518AE9E0}" type="slidenum">
              <a:rPr lang="en-US" smtClean="0">
                <a:solidFill>
                  <a:prstClr val="black"/>
                </a:solidFill>
              </a:rPr>
              <a:pPr>
                <a:defRPr/>
              </a:pPr>
              <a:t>15</a:t>
            </a:fld>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2013—33%</a:t>
            </a:r>
            <a:endParaRPr lang="en-US" dirty="0"/>
          </a:p>
        </p:txBody>
      </p:sp>
      <p:sp>
        <p:nvSpPr>
          <p:cNvPr id="4" name="Slide Number Placeholder 3"/>
          <p:cNvSpPr>
            <a:spLocks noGrp="1"/>
          </p:cNvSpPr>
          <p:nvPr>
            <p:ph type="sldNum" sz="quarter" idx="10"/>
          </p:nvPr>
        </p:nvSpPr>
        <p:spPr/>
        <p:txBody>
          <a:bodyPr/>
          <a:lstStyle/>
          <a:p>
            <a:pPr>
              <a:defRPr/>
            </a:pPr>
            <a:fld id="{8DAEDC86-7DAB-4E00-84BB-A55F518AE9E0}" type="slidenum">
              <a:rPr lang="en-US" smtClean="0"/>
              <a:pPr>
                <a:defRPr/>
              </a:pPr>
              <a:t>18</a:t>
            </a:fld>
            <a:endParaRPr lang="en-US" dirty="0"/>
          </a:p>
        </p:txBody>
      </p:sp>
    </p:spTree>
    <p:extLst>
      <p:ext uri="{BB962C8B-B14F-4D97-AF65-F5344CB8AC3E}">
        <p14:creationId xmlns:p14="http://schemas.microsoft.com/office/powerpoint/2010/main" val="2918667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p:spPr>
      </p:sp>
      <p:sp>
        <p:nvSpPr>
          <p:cNvPr id="81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81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904D718-45EB-4D02-9399-8E50CCEFA110}" type="slidenum">
              <a:rPr lang="en-US">
                <a:solidFill>
                  <a:prstClr val="black"/>
                </a:solidFill>
              </a:rPr>
              <a:pPr>
                <a:defRPr/>
              </a:pPr>
              <a:t>19</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B6965A5-2A80-4559-AE1D-E2912CD21E89}" type="datetime1">
              <a:rPr lang="en-US" smtClean="0">
                <a:solidFill>
                  <a:prstClr val="black">
                    <a:tint val="75000"/>
                  </a:prstClr>
                </a:solidFill>
              </a:rPr>
              <a:pPr/>
              <a:t>1/24/2014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0AED8A-F6B2-4050-A4CA-606E494298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7235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C7CB2C-EB09-4BF8-B30D-3F98E465AF6E}" type="datetime1">
              <a:rPr lang="en-US" smtClean="0">
                <a:solidFill>
                  <a:prstClr val="black">
                    <a:tint val="75000"/>
                  </a:prstClr>
                </a:solidFill>
              </a:rPr>
              <a:pPr/>
              <a:t>1/24/2014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0AED8A-F6B2-4050-A4CA-606E494298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8395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4463D8-A349-4E2B-8A7B-F96F414CDC8F}" type="datetime1">
              <a:rPr lang="en-US" smtClean="0">
                <a:solidFill>
                  <a:prstClr val="black">
                    <a:tint val="75000"/>
                  </a:prstClr>
                </a:solidFill>
              </a:rPr>
              <a:pPr/>
              <a:t>1/24/2014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0AED8A-F6B2-4050-A4CA-606E494298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6846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6430ABE0-0ECE-4A76-926E-FC023D609CA4}" type="datetime1">
              <a:rPr lang="en-US" smtClean="0">
                <a:solidFill>
                  <a:prstClr val="black">
                    <a:tint val="75000"/>
                  </a:prstClr>
                </a:solidFill>
              </a:rPr>
              <a:pPr/>
              <a:t>1/24/2014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1CA87008-F9CE-49DC-A83D-22765F91527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7196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pPr>
              <a:defRPr/>
            </a:pPr>
            <a:fld id="{38DBB170-1A8E-47FB-ACBA-CBDE36C4C09F}" type="datetime1">
              <a:rPr lang="en-US" smtClean="0">
                <a:solidFill>
                  <a:prstClr val="black">
                    <a:tint val="75000"/>
                  </a:prstClr>
                </a:solidFill>
              </a:rPr>
              <a:t>1/24/2014</a:t>
            </a:fld>
            <a:endParaRPr lang="en-US" dirty="0">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35211F9B-2396-453E-A4AA-4B16545B375D}"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2480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ontent">
    <p:spTree>
      <p:nvGrpSpPr>
        <p:cNvPr id="1" name=""/>
        <p:cNvGrpSpPr/>
        <p:nvPr/>
      </p:nvGrpSpPr>
      <p:grpSpPr>
        <a:xfrm>
          <a:off x="0" y="0"/>
          <a:ext cx="0" cy="0"/>
          <a:chOff x="0" y="0"/>
          <a:chExt cx="0" cy="0"/>
        </a:xfrm>
      </p:grpSpPr>
      <p:sp>
        <p:nvSpPr>
          <p:cNvPr id="2" name="Date Placeholder 2"/>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US" dirty="0">
              <a:solidFill>
                <a:prstClr val="black"/>
              </a:solidFill>
            </a:endParaRPr>
          </a:p>
        </p:txBody>
      </p:sp>
      <p:sp>
        <p:nvSpPr>
          <p:cNvPr id="3"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en-US" dirty="0">
              <a:solidFill>
                <a:prstClr val="black"/>
              </a:solidFill>
            </a:endParaRPr>
          </a:p>
        </p:txBody>
      </p:sp>
      <p:sp>
        <p:nvSpPr>
          <p:cNvPr id="4"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0C40101B-8844-46EC-8217-A1676A4DD27E}"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917425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C794CD-5A5C-49C4-8142-833014B06486}" type="datetime1">
              <a:rPr lang="en-US" smtClean="0">
                <a:solidFill>
                  <a:prstClr val="black">
                    <a:tint val="75000"/>
                  </a:prstClr>
                </a:solidFill>
              </a:rPr>
              <a:pPr/>
              <a:t>1/24/2014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0AED8A-F6B2-4050-A4CA-606E494298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4898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3530C2-FFAF-44C7-B63F-9524CCDB40B3}" type="datetime1">
              <a:rPr lang="en-US" smtClean="0">
                <a:solidFill>
                  <a:prstClr val="black">
                    <a:tint val="75000"/>
                  </a:prstClr>
                </a:solidFill>
              </a:rPr>
              <a:pPr/>
              <a:t>1/24/2014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0AED8A-F6B2-4050-A4CA-606E494298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630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EB06F1-45C0-4982-9B50-E2849C8E0846}" type="datetime1">
              <a:rPr lang="en-US" smtClean="0">
                <a:solidFill>
                  <a:prstClr val="black">
                    <a:tint val="75000"/>
                  </a:prstClr>
                </a:solidFill>
              </a:rPr>
              <a:pPr/>
              <a:t>1/24/2014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0AED8A-F6B2-4050-A4CA-606E494298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7374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4D07B5E-8152-4C5D-B2A3-83483FDAE678}" type="datetime1">
              <a:rPr lang="en-US" smtClean="0">
                <a:solidFill>
                  <a:prstClr val="black">
                    <a:tint val="75000"/>
                  </a:prstClr>
                </a:solidFill>
              </a:rPr>
              <a:pPr/>
              <a:t>1/24/2014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80AED8A-F6B2-4050-A4CA-606E494298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4256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9A96FE-CC0B-4178-ABF4-1329D3ADA591}" type="datetime1">
              <a:rPr lang="en-US" smtClean="0">
                <a:solidFill>
                  <a:prstClr val="black">
                    <a:tint val="75000"/>
                  </a:prstClr>
                </a:solidFill>
              </a:rPr>
              <a:pPr/>
              <a:t>1/24/2014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80AED8A-F6B2-4050-A4CA-606E494298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7400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E0302E-4910-460A-9B19-EA3736899F0D}" type="datetime1">
              <a:rPr lang="en-US" smtClean="0">
                <a:solidFill>
                  <a:prstClr val="black">
                    <a:tint val="75000"/>
                  </a:prstClr>
                </a:solidFill>
              </a:rPr>
              <a:pPr/>
              <a:t>1/24/2014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80AED8A-F6B2-4050-A4CA-606E494298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5698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189FA1-51ED-4F07-81FB-657EF63CC188}" type="datetime1">
              <a:rPr lang="en-US" smtClean="0">
                <a:solidFill>
                  <a:prstClr val="black">
                    <a:tint val="75000"/>
                  </a:prstClr>
                </a:solidFill>
              </a:rPr>
              <a:pPr/>
              <a:t>1/24/2014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0AED8A-F6B2-4050-A4CA-606E494298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7138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F46807-FA74-43C4-92BB-F126F0841A50}" type="datetime1">
              <a:rPr lang="en-US" smtClean="0">
                <a:solidFill>
                  <a:prstClr val="black">
                    <a:tint val="75000"/>
                  </a:prstClr>
                </a:solidFill>
              </a:rPr>
              <a:pPr/>
              <a:t>1/24/2014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0AED8A-F6B2-4050-A4CA-606E494298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429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997FD17-F7D9-40B4-9093-7A171830A0C9}" type="datetime1">
              <a:rPr lang="en-US" smtClean="0">
                <a:solidFill>
                  <a:prstClr val="black">
                    <a:tint val="75000"/>
                  </a:prstClr>
                </a:solidFill>
                <a:latin typeface="Calibri"/>
              </a:rPr>
              <a:pPr fontAlgn="auto">
                <a:spcBef>
                  <a:spcPts val="0"/>
                </a:spcBef>
                <a:spcAft>
                  <a:spcPts val="0"/>
                </a:spcAft>
              </a:pPr>
              <a:t>1/24/2014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80AED8A-F6B2-4050-A4CA-606E49429857}"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96925998"/>
      </p:ext>
    </p:extLst>
  </p:cSld>
  <p:clrMap bg1="lt1" tx1="dk1" bg2="lt2" tx2="dk2" accent1="accent1" accent2="accent2" accent3="accent3" accent4="accent4" accent5="accent5" accent6="accent6" hlink="hlink" folHlink="folHlink"/>
  <p:sldLayoutIdLst>
    <p:sldLayoutId id="2147484708" r:id="rId1"/>
    <p:sldLayoutId id="2147484709" r:id="rId2"/>
    <p:sldLayoutId id="2147484710" r:id="rId3"/>
    <p:sldLayoutId id="2147484711" r:id="rId4"/>
    <p:sldLayoutId id="2147484712" r:id="rId5"/>
    <p:sldLayoutId id="2147484713" r:id="rId6"/>
    <p:sldLayoutId id="2147484714" r:id="rId7"/>
    <p:sldLayoutId id="2147484715" r:id="rId8"/>
    <p:sldLayoutId id="2147484716" r:id="rId9"/>
    <p:sldLayoutId id="2147484717" r:id="rId10"/>
    <p:sldLayoutId id="2147484718" r:id="rId11"/>
    <p:sldLayoutId id="2147484719" r:id="rId12"/>
    <p:sldLayoutId id="2147484773" r:id="rId13"/>
    <p:sldLayoutId id="2147484779" r:id="rId1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28600" y="5248275"/>
            <a:ext cx="7010400" cy="923330"/>
          </a:xfrm>
          <a:prstGeom prst="rect">
            <a:avLst/>
          </a:prstGeom>
          <a:noFill/>
        </p:spPr>
        <p:txBody>
          <a:bodyPr wrap="square" rtlCol="0">
            <a:spAutoFit/>
          </a:bodyPr>
          <a:lstStyle/>
          <a:p>
            <a:pPr eaLnBrk="0" hangingPunct="0"/>
            <a:r>
              <a:rPr lang="en-US" b="1" dirty="0" smtClean="0">
                <a:solidFill>
                  <a:schemeClr val="accent5"/>
                </a:solidFill>
                <a:latin typeface="Calibri" pitchFamily="34" charset="0"/>
                <a:cs typeface="Arial" charset="0"/>
              </a:rPr>
              <a:t>Dr. Gerry McCartney</a:t>
            </a:r>
          </a:p>
          <a:p>
            <a:pPr eaLnBrk="0" hangingPunct="0"/>
            <a:r>
              <a:rPr lang="en-US" b="1" dirty="0" smtClean="0">
                <a:solidFill>
                  <a:schemeClr val="accent5"/>
                </a:solidFill>
                <a:latin typeface="Calibri" pitchFamily="34" charset="0"/>
                <a:cs typeface="Arial" charset="0"/>
              </a:rPr>
              <a:t>Vice President for Information Technology and System CIO</a:t>
            </a:r>
          </a:p>
          <a:p>
            <a:pPr eaLnBrk="0" hangingPunct="0"/>
            <a:r>
              <a:rPr lang="en-US" b="1" dirty="0" smtClean="0">
                <a:solidFill>
                  <a:schemeClr val="accent5"/>
                </a:solidFill>
                <a:latin typeface="Calibri" pitchFamily="34" charset="0"/>
                <a:cs typeface="Arial" charset="0"/>
              </a:rPr>
              <a:t>Olga </a:t>
            </a:r>
            <a:r>
              <a:rPr lang="en-US" b="1" dirty="0" err="1" smtClean="0">
                <a:solidFill>
                  <a:schemeClr val="accent5"/>
                </a:solidFill>
                <a:latin typeface="Calibri" pitchFamily="34" charset="0"/>
                <a:cs typeface="Arial" charset="0"/>
              </a:rPr>
              <a:t>Oesterle</a:t>
            </a:r>
            <a:r>
              <a:rPr lang="en-US" b="1" dirty="0" smtClean="0">
                <a:solidFill>
                  <a:schemeClr val="accent5"/>
                </a:solidFill>
                <a:latin typeface="Calibri" pitchFamily="34" charset="0"/>
                <a:cs typeface="Arial" charset="0"/>
              </a:rPr>
              <a:t> England Professor of Information Technology</a:t>
            </a:r>
            <a:r>
              <a:rPr lang="en-US" dirty="0" smtClean="0">
                <a:solidFill>
                  <a:schemeClr val="accent5"/>
                </a:solidFill>
                <a:latin typeface="Calibri" pitchFamily="34" charset="0"/>
                <a:cs typeface="Arial" charset="0"/>
              </a:rPr>
              <a:t> </a:t>
            </a:r>
          </a:p>
        </p:txBody>
      </p:sp>
      <p:sp>
        <p:nvSpPr>
          <p:cNvPr id="8" name="Rectangle 2"/>
          <p:cNvSpPr txBox="1">
            <a:spLocks/>
          </p:cNvSpPr>
          <p:nvPr/>
        </p:nvSpPr>
        <p:spPr bwMode="auto">
          <a:xfrm>
            <a:off x="0" y="971550"/>
            <a:ext cx="9144000" cy="990600"/>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200" cap="small" dirty="0" smtClean="0">
                <a:solidFill>
                  <a:srgbClr val="FFC000"/>
                </a:solidFill>
                <a:latin typeface="Calibri" panose="020F0502020204030204" pitchFamily="34" charset="0"/>
                <a:cs typeface="Calibri" panose="020F0502020204030204" pitchFamily="34" charset="0"/>
              </a:rPr>
              <a:t>BETTER THAN REMOVING YOUR APPENDIX WITH A SPORK: DEVELOPING FACULTY RESEARCH PARTNERSHIPS</a:t>
            </a:r>
            <a:endParaRPr lang="en-US" sz="4200" dirty="0">
              <a:solidFill>
                <a:srgbClr val="FFC000"/>
              </a:solidFill>
              <a:latin typeface="Calibri" panose="020F0502020204030204" pitchFamily="34" charset="0"/>
              <a:cs typeface="Calibri" panose="020F0502020204030204" pitchFamily="34" charset="0"/>
            </a:endParaRPr>
          </a:p>
        </p:txBody>
      </p:sp>
      <p:pic>
        <p:nvPicPr>
          <p:cNvPr id="10" name="Picture 13" descr="NEW LogoTab.jpg"/>
          <p:cNvPicPr>
            <a:picLocks noChangeAspect="1"/>
          </p:cNvPicPr>
          <p:nvPr/>
        </p:nvPicPr>
        <p:blipFill>
          <a:blip r:embed="rId3" cstate="print">
            <a:extLst>
              <a:ext uri="{28A0092B-C50C-407E-A947-70E740481C1C}">
                <a14:useLocalDpi xmlns:a14="http://schemas.microsoft.com/office/drawing/2010/main" val="0"/>
              </a:ext>
            </a:extLst>
          </a:blip>
          <a:srcRect l="1755" t="64024" r="57895" b="4417"/>
          <a:stretch>
            <a:fillRect/>
          </a:stretch>
        </p:blipFill>
        <p:spPr bwMode="auto">
          <a:xfrm>
            <a:off x="7210425" y="6008132"/>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8600" y="6284357"/>
            <a:ext cx="3057312" cy="369332"/>
          </a:xfrm>
          <a:prstGeom prst="rect">
            <a:avLst/>
          </a:prstGeom>
          <a:noFill/>
        </p:spPr>
        <p:txBody>
          <a:bodyPr wrap="none" rtlCol="0">
            <a:spAutoFit/>
          </a:bodyPr>
          <a:lstStyle/>
          <a:p>
            <a:r>
              <a:rPr lang="en-US" dirty="0" smtClean="0">
                <a:solidFill>
                  <a:srgbClr val="FFCC66"/>
                </a:solidFill>
              </a:rPr>
              <a:t>2014 ECAR Annual Meeting</a:t>
            </a:r>
            <a:endParaRPr lang="en-US" dirty="0">
              <a:solidFill>
                <a:srgbClr val="FFCC66"/>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622789" y="852101"/>
            <a:ext cx="1898422" cy="598542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b="1" dirty="0" smtClean="0">
                <a:solidFill>
                  <a:srgbClr val="FFCC00"/>
                </a:solidFill>
                <a:latin typeface="Calibri" panose="020F0502020204030204" pitchFamily="34" charset="0"/>
                <a:cs typeface="Calibri" panose="020F0502020204030204" pitchFamily="34" charset="0"/>
              </a:rPr>
              <a:t>2012: CARTER</a:t>
            </a:r>
            <a:endParaRPr lang="en-US" b="1" dirty="0">
              <a:solidFill>
                <a:srgbClr val="FFCC00"/>
              </a:solidFill>
              <a:latin typeface="Calibri" panose="020F0502020204030204" pitchFamily="34" charset="0"/>
              <a:cs typeface="Calibri" panose="020F0502020204030204" pitchFamily="34" charset="0"/>
            </a:endParaRPr>
          </a:p>
        </p:txBody>
      </p:sp>
      <p:sp>
        <p:nvSpPr>
          <p:cNvPr id="5" name="TextBox 4"/>
          <p:cNvSpPr txBox="1"/>
          <p:nvPr/>
        </p:nvSpPr>
        <p:spPr>
          <a:xfrm>
            <a:off x="381000" y="2209800"/>
            <a:ext cx="8686800" cy="4149854"/>
          </a:xfrm>
          <a:prstGeom prst="rect">
            <a:avLst/>
          </a:prstGeom>
          <a:noFill/>
        </p:spPr>
        <p:txBody>
          <a:bodyPr wrap="square" rtlCol="0">
            <a:spAutoFit/>
          </a:bodyPr>
          <a:lstStyle/>
          <a:p>
            <a:pPr marL="285750" indent="-285750">
              <a:lnSpc>
                <a:spcPts val="2900"/>
              </a:lnSpc>
              <a:spcBef>
                <a:spcPts val="600"/>
              </a:spcBef>
              <a:spcAft>
                <a:spcPts val="1200"/>
              </a:spcAft>
              <a:buFont typeface="Arial" panose="020B0604020202020204" pitchFamily="34" charset="0"/>
              <a:buChar char="•"/>
            </a:pPr>
            <a:r>
              <a:rPr lang="en-US" sz="3000" dirty="0" smtClean="0">
                <a:solidFill>
                  <a:schemeClr val="bg1"/>
                </a:solidFill>
                <a:latin typeface="Calibri" panose="020F0502020204030204" pitchFamily="34" charset="0"/>
                <a:cs typeface="Calibri" panose="020F0502020204030204" pitchFamily="34" charset="0"/>
              </a:rPr>
              <a:t>Intel/HP approach Purdue with offer of  pre-production, next generation hardware at a discount </a:t>
            </a:r>
          </a:p>
          <a:p>
            <a:pPr marL="285750" indent="-285750">
              <a:lnSpc>
                <a:spcPts val="2400"/>
              </a:lnSpc>
              <a:spcBef>
                <a:spcPts val="600"/>
              </a:spcBef>
              <a:spcAft>
                <a:spcPts val="1200"/>
              </a:spcAft>
              <a:buFont typeface="Arial" panose="020B0604020202020204" pitchFamily="34" charset="0"/>
              <a:buChar char="•"/>
            </a:pPr>
            <a:r>
              <a:rPr lang="en-US" sz="3000" dirty="0" smtClean="0">
                <a:solidFill>
                  <a:schemeClr val="bg1"/>
                </a:solidFill>
                <a:latin typeface="Calibri" panose="020F0502020204030204" pitchFamily="34" charset="0"/>
                <a:cs typeface="Calibri" panose="020F0502020204030204" pitchFamily="34" charset="0"/>
              </a:rPr>
              <a:t>Funded centrally</a:t>
            </a:r>
          </a:p>
          <a:p>
            <a:pPr marL="285750" indent="-285750">
              <a:lnSpc>
                <a:spcPts val="2900"/>
              </a:lnSpc>
              <a:spcBef>
                <a:spcPts val="600"/>
              </a:spcBef>
              <a:spcAft>
                <a:spcPts val="1200"/>
              </a:spcAft>
              <a:buFont typeface="Arial" panose="020B0604020202020204" pitchFamily="34" charset="0"/>
              <a:buChar char="•"/>
            </a:pPr>
            <a:r>
              <a:rPr lang="en-US" sz="3000" dirty="0" smtClean="0">
                <a:solidFill>
                  <a:schemeClr val="bg1"/>
                </a:solidFill>
                <a:latin typeface="Calibri" panose="020F0502020204030204" pitchFamily="34" charset="0"/>
                <a:cs typeface="Calibri" panose="020F0502020204030204" pitchFamily="34" charset="0"/>
              </a:rPr>
              <a:t>Researchers purchase nodes with the revenue earmarked for future clusters</a:t>
            </a:r>
          </a:p>
          <a:p>
            <a:pPr marL="285750" indent="-285750">
              <a:lnSpc>
                <a:spcPts val="2400"/>
              </a:lnSpc>
              <a:spcBef>
                <a:spcPts val="600"/>
              </a:spcBef>
              <a:spcAft>
                <a:spcPts val="1200"/>
              </a:spcAft>
              <a:buFont typeface="Arial" panose="020B0604020202020204" pitchFamily="34" charset="0"/>
              <a:buChar char="•"/>
            </a:pPr>
            <a:r>
              <a:rPr lang="en-US" sz="3000" dirty="0" smtClean="0">
                <a:solidFill>
                  <a:schemeClr val="bg1"/>
                </a:solidFill>
                <a:latin typeface="Calibri" panose="020F0502020204030204" pitchFamily="34" charset="0"/>
                <a:cs typeface="Calibri" panose="020F0502020204030204" pitchFamily="34" charset="0"/>
              </a:rPr>
              <a:t>Purdue’s first top 100 supercomputer</a:t>
            </a:r>
          </a:p>
          <a:p>
            <a:pPr marL="285750" indent="-285750">
              <a:buFont typeface="Arial" panose="020B0604020202020204" pitchFamily="34" charset="0"/>
              <a:buChar char="•"/>
            </a:pPr>
            <a:endParaRPr lang="en-US" sz="2400" dirty="0" smtClean="0">
              <a:solidFill>
                <a:schemeClr val="bg1"/>
              </a:solidFill>
              <a:latin typeface="Calibri" panose="020F0502020204030204" pitchFamily="34" charset="0"/>
              <a:cs typeface="Calibri" panose="020F0502020204030204" pitchFamily="34" charset="0"/>
            </a:endParaRPr>
          </a:p>
          <a:p>
            <a:pPr lvl="1"/>
            <a:endParaRPr lang="en-US" sz="2400" dirty="0" smtClean="0">
              <a:solidFill>
                <a:schemeClr val="bg1"/>
              </a:solidFill>
              <a:latin typeface="Calibri" panose="020F0502020204030204" pitchFamily="34" charset="0"/>
              <a:cs typeface="Calibri" panose="020F0502020204030204" pitchFamily="34" charset="0"/>
            </a:endParaRPr>
          </a:p>
          <a:p>
            <a:endParaRPr lang="en-US" sz="2400" dirty="0">
              <a:solidFill>
                <a:schemeClr val="bg1"/>
              </a:solidFill>
              <a:latin typeface="Calibri" panose="020F0502020204030204" pitchFamily="34" charset="0"/>
              <a:cs typeface="Calibri" panose="020F0502020204030204" pitchFamily="34" charset="0"/>
            </a:endParaRPr>
          </a:p>
        </p:txBody>
      </p:sp>
      <p:sp>
        <p:nvSpPr>
          <p:cNvPr id="7" name="Title 1"/>
          <p:cNvSpPr txBox="1">
            <a:spLocks/>
          </p:cNvSpPr>
          <p:nvPr/>
        </p:nvSpPr>
        <p:spPr>
          <a:xfrm>
            <a:off x="0" y="762000"/>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i="1" dirty="0" smtClean="0">
                <a:solidFill>
                  <a:srgbClr val="FFCC00"/>
                </a:solidFill>
                <a:latin typeface="Calibri" panose="020F0502020204030204" pitchFamily="34" charset="0"/>
                <a:cs typeface="Calibri" panose="020F0502020204030204" pitchFamily="34" charset="0"/>
              </a:rPr>
              <a:t>Plot Twist</a:t>
            </a:r>
            <a:endParaRPr lang="en-US" sz="4000" i="1" dirty="0">
              <a:solidFill>
                <a:srgbClr val="FFCC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16152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6400"/>
            <a:ext cx="8229600" cy="2895600"/>
          </a:xfrm>
        </p:spPr>
        <p:txBody>
          <a:bodyPr>
            <a:normAutofit fontScale="90000"/>
          </a:bodyPr>
          <a:lstStyle/>
          <a:p>
            <a:pPr algn="r"/>
            <a:r>
              <a:rPr lang="en-US" sz="3100" i="1" dirty="0">
                <a:solidFill>
                  <a:srgbClr val="FFCC00"/>
                </a:solidFill>
                <a:latin typeface="Calibri" panose="020F0502020204030204" pitchFamily="34" charset="0"/>
                <a:cs typeface="Calibri" panose="020F0502020204030204" pitchFamily="34" charset="0"/>
              </a:rPr>
              <a:t>“We found that our Large Eddy Simulation (LES) code is about two times faster. We have already done a couple of production runs with 100 million grid points in an impressive turn-around time.”  </a:t>
            </a:r>
            <a:r>
              <a:rPr lang="en-US" dirty="0">
                <a:solidFill>
                  <a:srgbClr val="FFCC00"/>
                </a:solidFill>
                <a:latin typeface="Calibri" panose="020F0502020204030204" pitchFamily="34" charset="0"/>
                <a:cs typeface="Calibri" panose="020F0502020204030204" pitchFamily="34" charset="0"/>
              </a:rPr>
              <a:t/>
            </a:r>
            <a:br>
              <a:rPr lang="en-US" dirty="0">
                <a:solidFill>
                  <a:srgbClr val="FFCC00"/>
                </a:solidFill>
                <a:latin typeface="Calibri" panose="020F0502020204030204" pitchFamily="34" charset="0"/>
                <a:cs typeface="Calibri" panose="020F0502020204030204" pitchFamily="34" charset="0"/>
              </a:rPr>
            </a:br>
            <a:r>
              <a:rPr lang="en-US" sz="2700" dirty="0" smtClean="0">
                <a:solidFill>
                  <a:schemeClr val="bg1"/>
                </a:solidFill>
                <a:latin typeface="Calibri" panose="020F0502020204030204" pitchFamily="34" charset="0"/>
                <a:cs typeface="Calibri" panose="020F0502020204030204" pitchFamily="34" charset="0"/>
              </a:rPr>
              <a:t>— </a:t>
            </a:r>
            <a:r>
              <a:rPr lang="en-US" sz="2700" dirty="0">
                <a:solidFill>
                  <a:schemeClr val="bg1"/>
                </a:solidFill>
                <a:latin typeface="Calibri" panose="020F0502020204030204" pitchFamily="34" charset="0"/>
                <a:cs typeface="Calibri" panose="020F0502020204030204" pitchFamily="34" charset="0"/>
              </a:rPr>
              <a:t>Gregory </a:t>
            </a:r>
            <a:r>
              <a:rPr lang="en-US" sz="2700" dirty="0" err="1" smtClean="0">
                <a:solidFill>
                  <a:schemeClr val="bg1"/>
                </a:solidFill>
                <a:latin typeface="Calibri" panose="020F0502020204030204" pitchFamily="34" charset="0"/>
                <a:cs typeface="Calibri" panose="020F0502020204030204" pitchFamily="34" charset="0"/>
              </a:rPr>
              <a:t>Blaisdell</a:t>
            </a:r>
            <a:r>
              <a:rPr lang="en-US" sz="2700" dirty="0" smtClean="0">
                <a:solidFill>
                  <a:schemeClr val="bg1"/>
                </a:solidFill>
                <a:latin typeface="Calibri" panose="020F0502020204030204" pitchFamily="34" charset="0"/>
                <a:cs typeface="Calibri" panose="020F0502020204030204" pitchFamily="34" charset="0"/>
              </a:rPr>
              <a:t> </a:t>
            </a:r>
            <a:r>
              <a:rPr lang="en-US" sz="2400" dirty="0" smtClean="0">
                <a:solidFill>
                  <a:schemeClr val="bg1"/>
                </a:solidFill>
                <a:latin typeface="Calibri" panose="020F0502020204030204" pitchFamily="34" charset="0"/>
                <a:cs typeface="Calibri" panose="020F0502020204030204" pitchFamily="34" charset="0"/>
              </a:rPr>
              <a:t/>
            </a:r>
            <a:br>
              <a:rPr lang="en-US" sz="2400" dirty="0" smtClean="0">
                <a:solidFill>
                  <a:schemeClr val="bg1"/>
                </a:solidFill>
                <a:latin typeface="Calibri" panose="020F0502020204030204" pitchFamily="34" charset="0"/>
                <a:cs typeface="Calibri" panose="020F0502020204030204" pitchFamily="34" charset="0"/>
              </a:rPr>
            </a:br>
            <a:r>
              <a:rPr lang="en-US" sz="2000" dirty="0" smtClean="0">
                <a:solidFill>
                  <a:schemeClr val="bg1"/>
                </a:solidFill>
                <a:latin typeface="Calibri" panose="020F0502020204030204" pitchFamily="34" charset="0"/>
                <a:cs typeface="Calibri" panose="020F0502020204030204" pitchFamily="34" charset="0"/>
              </a:rPr>
              <a:t>professor of  aeronautics </a:t>
            </a:r>
            <a:r>
              <a:rPr lang="en-US" sz="2000" dirty="0">
                <a:solidFill>
                  <a:schemeClr val="bg1"/>
                </a:solidFill>
                <a:latin typeface="Calibri" panose="020F0502020204030204" pitchFamily="34" charset="0"/>
                <a:cs typeface="Calibri" panose="020F0502020204030204" pitchFamily="34" charset="0"/>
              </a:rPr>
              <a:t>and </a:t>
            </a:r>
            <a:r>
              <a:rPr lang="en-US" sz="2000" dirty="0" smtClean="0">
                <a:solidFill>
                  <a:schemeClr val="bg1"/>
                </a:solidFill>
                <a:latin typeface="Calibri" panose="020F0502020204030204" pitchFamily="34" charset="0"/>
                <a:cs typeface="Calibri" panose="020F0502020204030204" pitchFamily="34" charset="0"/>
              </a:rPr>
              <a:t>astronautics engineering</a:t>
            </a:r>
            <a:r>
              <a:rPr lang="en-US" sz="2000" dirty="0">
                <a:solidFill>
                  <a:srgbClr val="FFCC00"/>
                </a:solidFill>
                <a:latin typeface="Calibri" panose="020F0502020204030204" pitchFamily="34" charset="0"/>
                <a:cs typeface="Calibri" panose="020F0502020204030204" pitchFamily="34" charset="0"/>
              </a:rPr>
              <a:t/>
            </a:r>
            <a:br>
              <a:rPr lang="en-US" sz="2000" dirty="0">
                <a:solidFill>
                  <a:srgbClr val="FFCC00"/>
                </a:solidFill>
                <a:latin typeface="Calibri" panose="020F0502020204030204" pitchFamily="34" charset="0"/>
                <a:cs typeface="Calibri" panose="020F0502020204030204" pitchFamily="34" charset="0"/>
              </a:rPr>
            </a:br>
            <a:endParaRPr lang="en-US" sz="2000" dirty="0"/>
          </a:p>
        </p:txBody>
      </p:sp>
    </p:spTree>
    <p:extLst>
      <p:ext uri="{BB962C8B-B14F-4D97-AF65-F5344CB8AC3E}">
        <p14:creationId xmlns:p14="http://schemas.microsoft.com/office/powerpoint/2010/main" val="4752234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8742" y="873767"/>
            <a:ext cx="3552428" cy="5328643"/>
          </a:xfrm>
          <a:prstGeom prst="rect">
            <a:avLst/>
          </a:prstGeom>
        </p:spPr>
      </p:pic>
      <p:sp>
        <p:nvSpPr>
          <p:cNvPr id="6" name="TextBox 5"/>
          <p:cNvSpPr txBox="1"/>
          <p:nvPr/>
        </p:nvSpPr>
        <p:spPr>
          <a:xfrm>
            <a:off x="228600" y="1457325"/>
            <a:ext cx="4572000" cy="5816977"/>
          </a:xfrm>
          <a:prstGeom prst="rect">
            <a:avLst/>
          </a:prstGeom>
          <a:noFill/>
        </p:spPr>
        <p:txBody>
          <a:bodyPr wrap="square" rtlCol="0">
            <a:spAutoFit/>
          </a:bodyPr>
          <a:lstStyle/>
          <a:p>
            <a:pPr marL="342900" indent="-342900" fontAlgn="auto">
              <a:lnSpc>
                <a:spcPts val="2400"/>
              </a:lnSpc>
              <a:spcBef>
                <a:spcPts val="0"/>
              </a:spcBef>
              <a:spcAft>
                <a:spcPts val="1200"/>
              </a:spcAft>
              <a:buFont typeface="Arial" panose="020B0604020202020204" pitchFamily="34" charset="0"/>
              <a:buChar char="•"/>
            </a:pPr>
            <a:r>
              <a:rPr lang="en-US" sz="2800" dirty="0" smtClean="0">
                <a:solidFill>
                  <a:schemeClr val="bg1"/>
                </a:solidFill>
                <a:latin typeface="Calibri"/>
              </a:rPr>
              <a:t>Intel/HP offer next generation chips with Phi accelerators</a:t>
            </a:r>
          </a:p>
          <a:p>
            <a:pPr marL="342900" indent="-342900" fontAlgn="auto">
              <a:lnSpc>
                <a:spcPts val="2400"/>
              </a:lnSpc>
              <a:spcBef>
                <a:spcPts val="0"/>
              </a:spcBef>
              <a:spcAft>
                <a:spcPts val="1200"/>
              </a:spcAft>
              <a:buFont typeface="Arial" panose="020B0604020202020204" pitchFamily="34" charset="0"/>
              <a:buChar char="•"/>
            </a:pPr>
            <a:r>
              <a:rPr lang="en-US" sz="2800" dirty="0" smtClean="0">
                <a:solidFill>
                  <a:schemeClr val="bg1"/>
                </a:solidFill>
                <a:latin typeface="Calibri"/>
              </a:rPr>
              <a:t>Max speed 943.38 teraflops</a:t>
            </a:r>
          </a:p>
          <a:p>
            <a:pPr marL="342900" indent="-342900" fontAlgn="auto">
              <a:lnSpc>
                <a:spcPts val="2400"/>
              </a:lnSpc>
              <a:spcBef>
                <a:spcPts val="0"/>
              </a:spcBef>
              <a:spcAft>
                <a:spcPts val="1200"/>
              </a:spcAft>
              <a:buFont typeface="Arial" panose="020B0604020202020204" pitchFamily="34" charset="0"/>
              <a:buChar char="•"/>
            </a:pPr>
            <a:r>
              <a:rPr lang="en-US" sz="2800" dirty="0" smtClean="0">
                <a:solidFill>
                  <a:schemeClr val="bg1"/>
                </a:solidFill>
                <a:latin typeface="Calibri"/>
              </a:rPr>
              <a:t>Peak performance 1.342 </a:t>
            </a:r>
            <a:r>
              <a:rPr lang="en-US" sz="2800" dirty="0" err="1" smtClean="0">
                <a:solidFill>
                  <a:schemeClr val="bg1"/>
                </a:solidFill>
                <a:latin typeface="Calibri"/>
              </a:rPr>
              <a:t>petaflops</a:t>
            </a:r>
            <a:endParaRPr lang="en-US" sz="2800" dirty="0" smtClean="0">
              <a:solidFill>
                <a:schemeClr val="bg1"/>
              </a:solidFill>
              <a:latin typeface="Calibri"/>
            </a:endParaRPr>
          </a:p>
          <a:p>
            <a:pPr marL="342900" indent="-342900" fontAlgn="auto">
              <a:lnSpc>
                <a:spcPts val="2400"/>
              </a:lnSpc>
              <a:spcBef>
                <a:spcPts val="0"/>
              </a:spcBef>
              <a:spcAft>
                <a:spcPts val="1200"/>
              </a:spcAft>
              <a:buFont typeface="Arial" panose="020B0604020202020204" pitchFamily="34" charset="0"/>
              <a:buChar char="•"/>
            </a:pPr>
            <a:r>
              <a:rPr lang="en-US" sz="2800" dirty="0" smtClean="0">
                <a:solidFill>
                  <a:schemeClr val="bg1"/>
                </a:solidFill>
                <a:latin typeface="Calibri"/>
              </a:rPr>
              <a:t>580 nodes</a:t>
            </a:r>
          </a:p>
          <a:p>
            <a:pPr marL="342900" indent="-342900" fontAlgn="auto">
              <a:lnSpc>
                <a:spcPts val="2400"/>
              </a:lnSpc>
              <a:spcBef>
                <a:spcPts val="0"/>
              </a:spcBef>
              <a:spcAft>
                <a:spcPts val="1200"/>
              </a:spcAft>
              <a:buFont typeface="Arial" panose="020B0604020202020204" pitchFamily="34" charset="0"/>
              <a:buChar char="•"/>
            </a:pPr>
            <a:r>
              <a:rPr lang="en-US" sz="2800" dirty="0" smtClean="0">
                <a:solidFill>
                  <a:schemeClr val="bg1"/>
                </a:solidFill>
                <a:latin typeface="Calibri"/>
              </a:rPr>
              <a:t>78,880 processing cores</a:t>
            </a:r>
            <a:r>
              <a:rPr lang="en-US" sz="2800" dirty="0" smtClean="0">
                <a:solidFill>
                  <a:schemeClr val="accent5"/>
                </a:solidFill>
                <a:latin typeface="Calibri"/>
              </a:rPr>
              <a:t> </a:t>
            </a:r>
            <a:r>
              <a:rPr lang="en-US" sz="2800" dirty="0" smtClean="0">
                <a:solidFill>
                  <a:schemeClr val="bg1"/>
                </a:solidFill>
                <a:latin typeface="Calibri"/>
              </a:rPr>
              <a:t>(the most in a Purdue cluster to date)</a:t>
            </a:r>
          </a:p>
          <a:p>
            <a:pPr marL="342900" indent="-342900" fontAlgn="auto">
              <a:lnSpc>
                <a:spcPts val="2400"/>
              </a:lnSpc>
              <a:spcBef>
                <a:spcPts val="0"/>
              </a:spcBef>
              <a:spcAft>
                <a:spcPts val="1200"/>
              </a:spcAft>
              <a:buFont typeface="Arial" panose="020B0604020202020204" pitchFamily="34" charset="0"/>
              <a:buChar char="•"/>
            </a:pPr>
            <a:r>
              <a:rPr lang="en-US" sz="2800" dirty="0" smtClean="0">
                <a:solidFill>
                  <a:schemeClr val="bg1"/>
                </a:solidFill>
                <a:latin typeface="Calibri"/>
              </a:rPr>
              <a:t>Ranked 28</a:t>
            </a:r>
            <a:r>
              <a:rPr lang="en-US" sz="2800" baseline="30000" dirty="0" smtClean="0">
                <a:solidFill>
                  <a:schemeClr val="bg1"/>
                </a:solidFill>
                <a:latin typeface="Calibri"/>
              </a:rPr>
              <a:t>th</a:t>
            </a:r>
            <a:r>
              <a:rPr lang="en-US" sz="2800" dirty="0" smtClean="0">
                <a:solidFill>
                  <a:schemeClr val="bg1"/>
                </a:solidFill>
                <a:latin typeface="Calibri"/>
              </a:rPr>
              <a:t> in TOP500 (June 2013 rankings)</a:t>
            </a:r>
          </a:p>
          <a:p>
            <a:pPr marL="342900" indent="-342900" fontAlgn="auto">
              <a:lnSpc>
                <a:spcPts val="2400"/>
              </a:lnSpc>
              <a:spcBef>
                <a:spcPts val="0"/>
              </a:spcBef>
              <a:spcAft>
                <a:spcPts val="1200"/>
              </a:spcAft>
              <a:buFont typeface="Arial" panose="020B0604020202020204" pitchFamily="34" charset="0"/>
              <a:buChar char="•"/>
            </a:pPr>
            <a:endParaRPr lang="en-US" sz="2800" dirty="0" smtClean="0">
              <a:solidFill>
                <a:schemeClr val="bg1"/>
              </a:solidFill>
              <a:latin typeface="Calibri"/>
            </a:endParaRPr>
          </a:p>
          <a:p>
            <a:pPr fontAlgn="auto">
              <a:spcBef>
                <a:spcPts val="0"/>
              </a:spcBef>
              <a:spcAft>
                <a:spcPts val="0"/>
              </a:spcAft>
            </a:pPr>
            <a:endParaRPr lang="en-US" sz="2400" b="1" dirty="0">
              <a:solidFill>
                <a:schemeClr val="accent5">
                  <a:lumMod val="60000"/>
                  <a:lumOff val="40000"/>
                </a:schemeClr>
              </a:solidFill>
              <a:latin typeface="Calibri"/>
            </a:endParaRPr>
          </a:p>
          <a:p>
            <a:pPr marL="285750" indent="-285750" fontAlgn="auto">
              <a:spcBef>
                <a:spcPts val="0"/>
              </a:spcBef>
              <a:spcAft>
                <a:spcPts val="0"/>
              </a:spcAft>
              <a:buFont typeface="Wingdings" pitchFamily="2" charset="2"/>
              <a:buChar char="Ø"/>
            </a:pPr>
            <a:endParaRPr lang="en-US" dirty="0">
              <a:solidFill>
                <a:prstClr val="white"/>
              </a:solidFill>
              <a:latin typeface="Calibri"/>
            </a:endParaRPr>
          </a:p>
        </p:txBody>
      </p:sp>
      <p:sp>
        <p:nvSpPr>
          <p:cNvPr id="2" name="TextBox 1"/>
          <p:cNvSpPr txBox="1"/>
          <p:nvPr/>
        </p:nvSpPr>
        <p:spPr>
          <a:xfrm>
            <a:off x="920632" y="464641"/>
            <a:ext cx="3211841" cy="769441"/>
          </a:xfrm>
          <a:prstGeom prst="rect">
            <a:avLst/>
          </a:prstGeom>
          <a:noFill/>
        </p:spPr>
        <p:txBody>
          <a:bodyPr wrap="none" rtlCol="0">
            <a:spAutoFit/>
          </a:bodyPr>
          <a:lstStyle/>
          <a:p>
            <a:r>
              <a:rPr lang="en-US" sz="4400" b="1" dirty="0">
                <a:solidFill>
                  <a:srgbClr val="FFCC00"/>
                </a:solidFill>
                <a:latin typeface="Calibri" panose="020F0502020204030204" pitchFamily="34" charset="0"/>
                <a:ea typeface="+mj-ea"/>
                <a:cs typeface="Calibri" panose="020F0502020204030204" pitchFamily="34" charset="0"/>
              </a:rPr>
              <a:t>2013:</a:t>
            </a:r>
            <a:r>
              <a:rPr lang="en-US" sz="4400" dirty="0">
                <a:solidFill>
                  <a:srgbClr val="FFCC00"/>
                </a:solidFill>
                <a:latin typeface="Calibri" panose="020F0502020204030204" pitchFamily="34" charset="0"/>
                <a:ea typeface="+mj-ea"/>
                <a:cs typeface="Calibri" panose="020F0502020204030204" pitchFamily="34" charset="0"/>
              </a:rPr>
              <a:t> </a:t>
            </a:r>
            <a:r>
              <a:rPr lang="en-US" sz="4400" b="1" dirty="0" smtClean="0">
                <a:solidFill>
                  <a:srgbClr val="FFCC00"/>
                </a:solidFill>
                <a:latin typeface="Calibri" panose="020F0502020204030204" pitchFamily="34" charset="0"/>
                <a:ea typeface="+mj-ea"/>
                <a:cs typeface="Calibri" panose="020F0502020204030204" pitchFamily="34" charset="0"/>
              </a:rPr>
              <a:t>CONTE</a:t>
            </a:r>
            <a:endParaRPr lang="en-US" sz="4400" b="1" dirty="0">
              <a:solidFill>
                <a:srgbClr val="FFCC00"/>
              </a:solidFill>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6923335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724" y="609601"/>
            <a:ext cx="9039226" cy="1828800"/>
          </a:xfrm>
        </p:spPr>
        <p:txBody>
          <a:bodyPr>
            <a:normAutofit fontScale="77500" lnSpcReduction="20000"/>
          </a:bodyPr>
          <a:lstStyle/>
          <a:p>
            <a:pPr marL="0" indent="0">
              <a:spcBef>
                <a:spcPts val="0"/>
              </a:spcBef>
              <a:buNone/>
            </a:pPr>
            <a:r>
              <a:rPr lang="en-US" sz="3600" i="1" dirty="0">
                <a:solidFill>
                  <a:srgbClr val="FFCC00"/>
                </a:solidFill>
                <a:latin typeface="Calibri" panose="020F0502020204030204" pitchFamily="34" charset="0"/>
                <a:cs typeface="Calibri" panose="020F0502020204030204" pitchFamily="34" charset="0"/>
              </a:rPr>
              <a:t>“We've been running things on the Conte cluster that would have taken months to run in a day. It's been a huge enabling technology for us.”</a:t>
            </a:r>
          </a:p>
          <a:p>
            <a:pPr marL="0" indent="0" algn="r">
              <a:lnSpc>
                <a:spcPct val="120000"/>
              </a:lnSpc>
              <a:spcBef>
                <a:spcPts val="0"/>
              </a:spcBef>
              <a:buNone/>
            </a:pPr>
            <a:r>
              <a:rPr lang="en-US" sz="2000" dirty="0">
                <a:solidFill>
                  <a:srgbClr val="FFCC00"/>
                </a:solidFill>
                <a:latin typeface="Calibri" panose="020F0502020204030204" pitchFamily="34" charset="0"/>
                <a:cs typeface="Calibri" panose="020F0502020204030204" pitchFamily="34" charset="0"/>
              </a:rPr>
              <a:t> </a:t>
            </a:r>
            <a:r>
              <a:rPr lang="en-US" sz="3100" dirty="0" smtClean="0">
                <a:solidFill>
                  <a:schemeClr val="bg1"/>
                </a:solidFill>
                <a:latin typeface="Calibri" panose="020F0502020204030204" pitchFamily="34" charset="0"/>
                <a:cs typeface="Calibri" panose="020F0502020204030204" pitchFamily="34" charset="0"/>
              </a:rPr>
              <a:t/>
            </a:r>
            <a:br>
              <a:rPr lang="en-US" sz="3100" dirty="0" smtClean="0">
                <a:solidFill>
                  <a:schemeClr val="bg1"/>
                </a:solidFill>
                <a:latin typeface="Calibri" panose="020F0502020204030204" pitchFamily="34" charset="0"/>
                <a:cs typeface="Calibri" panose="020F0502020204030204" pitchFamily="34" charset="0"/>
              </a:rPr>
            </a:br>
            <a:r>
              <a:rPr lang="en-US" sz="3100" dirty="0" smtClean="0">
                <a:solidFill>
                  <a:schemeClr val="bg1"/>
                </a:solidFill>
                <a:latin typeface="Calibri" panose="020F0502020204030204" pitchFamily="34" charset="0"/>
                <a:cs typeface="Calibri" panose="020F0502020204030204" pitchFamily="34" charset="0"/>
              </a:rPr>
              <a:t> </a:t>
            </a:r>
            <a:endParaRPr lang="en-US" sz="3100" dirty="0">
              <a:solidFill>
                <a:schemeClr val="bg1"/>
              </a:solidFill>
              <a:latin typeface="Calibri" panose="020F0502020204030204" pitchFamily="34" charset="0"/>
              <a:cs typeface="Calibri" panose="020F0502020204030204" pitchFamily="34" charset="0"/>
            </a:endParaRPr>
          </a:p>
        </p:txBody>
      </p:sp>
      <p:sp>
        <p:nvSpPr>
          <p:cNvPr id="5" name="Content Placeholder 2"/>
          <p:cNvSpPr txBox="1">
            <a:spLocks/>
          </p:cNvSpPr>
          <p:nvPr/>
        </p:nvSpPr>
        <p:spPr>
          <a:xfrm>
            <a:off x="161925" y="3328316"/>
            <a:ext cx="8677275" cy="2819400"/>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buFont typeface="Arial" pitchFamily="34" charset="0"/>
              <a:buNone/>
            </a:pPr>
            <a:r>
              <a:rPr lang="en-US" sz="11200" i="1" dirty="0" smtClean="0">
                <a:solidFill>
                  <a:srgbClr val="FFCC00"/>
                </a:solidFill>
                <a:latin typeface="Calibri" panose="020F0502020204030204" pitchFamily="34" charset="0"/>
                <a:cs typeface="Calibri" panose="020F0502020204030204" pitchFamily="34" charset="0"/>
              </a:rPr>
              <a:t>“For some of the tasks that we’re looking at, just running on single cores we estimated that my students would need a decade to graduate to run all their simulations. That’s why we’re very eager and dedicated users of high-performance computing clusters like Conte.”</a:t>
            </a:r>
          </a:p>
          <a:p>
            <a:pPr marL="0" indent="0" algn="r">
              <a:lnSpc>
                <a:spcPct val="120000"/>
              </a:lnSpc>
              <a:spcBef>
                <a:spcPts val="0"/>
              </a:spcBef>
              <a:buFont typeface="Arial" pitchFamily="34" charset="0"/>
              <a:buNone/>
            </a:pPr>
            <a:r>
              <a:rPr lang="en-US" sz="2000" dirty="0" smtClean="0">
                <a:solidFill>
                  <a:srgbClr val="FFCC00"/>
                </a:solidFill>
                <a:latin typeface="Calibri" panose="020F0502020204030204" pitchFamily="34" charset="0"/>
                <a:cs typeface="Calibri" panose="020F0502020204030204" pitchFamily="34" charset="0"/>
              </a:rPr>
              <a:t> </a:t>
            </a:r>
            <a:r>
              <a:rPr lang="en-US" sz="7200" dirty="0" smtClean="0">
                <a:solidFill>
                  <a:srgbClr val="FFCC00"/>
                </a:solidFill>
                <a:latin typeface="Calibri" panose="020F0502020204030204" pitchFamily="34" charset="0"/>
                <a:cs typeface="Calibri" panose="020F0502020204030204" pitchFamily="34" charset="0"/>
              </a:rPr>
              <a:t>                   </a:t>
            </a:r>
            <a:r>
              <a:rPr lang="en-US" sz="9600" dirty="0" smtClean="0">
                <a:solidFill>
                  <a:schemeClr val="bg1"/>
                </a:solidFill>
                <a:latin typeface="Calibri" panose="020F0502020204030204" pitchFamily="34" charset="0"/>
                <a:cs typeface="Calibri" panose="020F0502020204030204" pitchFamily="34" charset="0"/>
              </a:rPr>
              <a:t>— Peter </a:t>
            </a:r>
            <a:r>
              <a:rPr lang="en-US" sz="9600" dirty="0" err="1" smtClean="0">
                <a:solidFill>
                  <a:schemeClr val="bg1"/>
                </a:solidFill>
                <a:latin typeface="Calibri" panose="020F0502020204030204" pitchFamily="34" charset="0"/>
                <a:cs typeface="Calibri" panose="020F0502020204030204" pitchFamily="34" charset="0"/>
              </a:rPr>
              <a:t>Bermel</a:t>
            </a:r>
            <a:r>
              <a:rPr lang="en-US" sz="7200" dirty="0" smtClean="0">
                <a:solidFill>
                  <a:schemeClr val="bg1"/>
                </a:solidFill>
                <a:latin typeface="Calibri" panose="020F0502020204030204" pitchFamily="34" charset="0"/>
                <a:cs typeface="Calibri" panose="020F0502020204030204" pitchFamily="34" charset="0"/>
              </a:rPr>
              <a:t> </a:t>
            </a:r>
            <a:endParaRPr lang="en-US" sz="7200" dirty="0" smtClean="0">
              <a:solidFill>
                <a:schemeClr val="bg1"/>
              </a:solidFill>
              <a:latin typeface="Calibri" panose="020F0502020204030204" pitchFamily="34" charset="0"/>
              <a:cs typeface="Calibri" panose="020F0502020204030204" pitchFamily="34" charset="0"/>
            </a:endParaRPr>
          </a:p>
          <a:p>
            <a:pPr marL="0" indent="0" algn="r">
              <a:lnSpc>
                <a:spcPct val="120000"/>
              </a:lnSpc>
              <a:spcBef>
                <a:spcPts val="0"/>
              </a:spcBef>
              <a:buFont typeface="Arial" pitchFamily="34" charset="0"/>
              <a:buNone/>
            </a:pPr>
            <a:r>
              <a:rPr lang="en-US" sz="7200" dirty="0" smtClean="0">
                <a:solidFill>
                  <a:schemeClr val="bg1"/>
                </a:solidFill>
                <a:latin typeface="Calibri" panose="020F0502020204030204" pitchFamily="34" charset="0"/>
                <a:cs typeface="Calibri" panose="020F0502020204030204" pitchFamily="34" charset="0"/>
              </a:rPr>
              <a:t>assistant professor of electrical and computer engineering</a:t>
            </a:r>
            <a:endParaRPr lang="en-US" sz="7200" dirty="0">
              <a:solidFill>
                <a:schemeClr val="bg1"/>
              </a:solidFill>
              <a:latin typeface="Calibri" panose="020F0502020204030204" pitchFamily="34" charset="0"/>
              <a:cs typeface="Calibri" panose="020F0502020204030204" pitchFamily="34" charset="0"/>
            </a:endParaRPr>
          </a:p>
        </p:txBody>
      </p:sp>
      <p:sp>
        <p:nvSpPr>
          <p:cNvPr id="2" name="Rectangle 1"/>
          <p:cNvSpPr/>
          <p:nvPr/>
        </p:nvSpPr>
        <p:spPr>
          <a:xfrm>
            <a:off x="533400" y="1685847"/>
            <a:ext cx="8153400" cy="1292662"/>
          </a:xfrm>
          <a:prstGeom prst="rect">
            <a:avLst/>
          </a:prstGeom>
        </p:spPr>
        <p:txBody>
          <a:bodyPr wrap="square">
            <a:spAutoFit/>
          </a:bodyPr>
          <a:lstStyle/>
          <a:p>
            <a:pPr algn="r">
              <a:spcBef>
                <a:spcPts val="0"/>
              </a:spcBef>
            </a:pPr>
            <a:r>
              <a:rPr lang="en-US" sz="2400" dirty="0">
                <a:solidFill>
                  <a:schemeClr val="bg1"/>
                </a:solidFill>
                <a:latin typeface="Calibri" panose="020F0502020204030204" pitchFamily="34" charset="0"/>
                <a:cs typeface="Calibri" panose="020F0502020204030204" pitchFamily="34" charset="0"/>
              </a:rPr>
              <a:t>— Charles </a:t>
            </a:r>
            <a:r>
              <a:rPr lang="en-US" sz="2400" dirty="0" err="1" smtClean="0">
                <a:solidFill>
                  <a:schemeClr val="bg1"/>
                </a:solidFill>
                <a:latin typeface="Calibri" panose="020F0502020204030204" pitchFamily="34" charset="0"/>
                <a:cs typeface="Calibri" panose="020F0502020204030204" pitchFamily="34" charset="0"/>
              </a:rPr>
              <a:t>Bouman</a:t>
            </a:r>
            <a:r>
              <a:rPr lang="en-US" dirty="0" smtClean="0">
                <a:solidFill>
                  <a:schemeClr val="bg1"/>
                </a:solidFill>
                <a:latin typeface="Calibri" panose="020F0502020204030204" pitchFamily="34" charset="0"/>
                <a:cs typeface="Calibri" panose="020F0502020204030204" pitchFamily="34" charset="0"/>
              </a:rPr>
              <a:t> </a:t>
            </a:r>
            <a:endParaRPr lang="en-US" dirty="0" smtClean="0">
              <a:solidFill>
                <a:schemeClr val="bg1"/>
              </a:solidFill>
              <a:latin typeface="Calibri" panose="020F0502020204030204" pitchFamily="34" charset="0"/>
              <a:cs typeface="Calibri" panose="020F0502020204030204" pitchFamily="34" charset="0"/>
            </a:endParaRPr>
          </a:p>
          <a:p>
            <a:pPr algn="r">
              <a:spcBef>
                <a:spcPts val="0"/>
              </a:spcBef>
            </a:pPr>
            <a:r>
              <a:rPr lang="en-US" dirty="0" smtClean="0">
                <a:solidFill>
                  <a:schemeClr val="bg1"/>
                </a:solidFill>
                <a:latin typeface="Calibri" panose="020F0502020204030204" pitchFamily="34" charset="0"/>
                <a:cs typeface="Calibri" panose="020F0502020204030204" pitchFamily="34" charset="0"/>
              </a:rPr>
              <a:t>Showalter Professor of Electrical </a:t>
            </a:r>
            <a:r>
              <a:rPr lang="en-US" dirty="0">
                <a:solidFill>
                  <a:schemeClr val="bg1"/>
                </a:solidFill>
                <a:latin typeface="Calibri" panose="020F0502020204030204" pitchFamily="34" charset="0"/>
                <a:cs typeface="Calibri" panose="020F0502020204030204" pitchFamily="34" charset="0"/>
              </a:rPr>
              <a:t>and Computer </a:t>
            </a:r>
            <a:r>
              <a:rPr lang="en-US" dirty="0" smtClean="0">
                <a:solidFill>
                  <a:schemeClr val="bg1"/>
                </a:solidFill>
                <a:latin typeface="Calibri" panose="020F0502020204030204" pitchFamily="34" charset="0"/>
                <a:cs typeface="Calibri" panose="020F0502020204030204" pitchFamily="34" charset="0"/>
              </a:rPr>
              <a:t/>
            </a:r>
            <a:br>
              <a:rPr lang="en-US" dirty="0" smtClean="0">
                <a:solidFill>
                  <a:schemeClr val="bg1"/>
                </a:solidFill>
                <a:latin typeface="Calibri" panose="020F0502020204030204" pitchFamily="34" charset="0"/>
                <a:cs typeface="Calibri" panose="020F0502020204030204" pitchFamily="34" charset="0"/>
              </a:rPr>
            </a:br>
            <a:r>
              <a:rPr lang="en-US" dirty="0" smtClean="0">
                <a:solidFill>
                  <a:schemeClr val="bg1"/>
                </a:solidFill>
                <a:latin typeface="Calibri" panose="020F0502020204030204" pitchFamily="34" charset="0"/>
                <a:cs typeface="Calibri" panose="020F0502020204030204" pitchFamily="34" charset="0"/>
              </a:rPr>
              <a:t>Engineering  and Biomedical Engineering and co-director of </a:t>
            </a:r>
            <a:br>
              <a:rPr lang="en-US" dirty="0" smtClean="0">
                <a:solidFill>
                  <a:schemeClr val="bg1"/>
                </a:solidFill>
                <a:latin typeface="Calibri" panose="020F0502020204030204" pitchFamily="34" charset="0"/>
                <a:cs typeface="Calibri" panose="020F0502020204030204" pitchFamily="34" charset="0"/>
              </a:rPr>
            </a:br>
            <a:r>
              <a:rPr lang="en-US" dirty="0" smtClean="0">
                <a:solidFill>
                  <a:schemeClr val="bg1"/>
                </a:solidFill>
                <a:latin typeface="Calibri" panose="020F0502020204030204" pitchFamily="34" charset="0"/>
                <a:cs typeface="Calibri" panose="020F0502020204030204" pitchFamily="34" charset="0"/>
              </a:rPr>
              <a:t>the Purdue Magnetic Resonance Imaging (MRI) Facility</a:t>
            </a:r>
            <a:endParaRPr lang="en-US"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096905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1676400"/>
          </a:xfrm>
        </p:spPr>
        <p:txBody>
          <a:bodyPr>
            <a:normAutofit/>
          </a:bodyPr>
          <a:lstStyle/>
          <a:p>
            <a:pPr marL="0" indent="0" algn="ctr">
              <a:lnSpc>
                <a:spcPts val="4000"/>
              </a:lnSpc>
              <a:buNone/>
            </a:pPr>
            <a:r>
              <a:rPr lang="en-US" sz="4400" b="1" dirty="0" smtClean="0">
                <a:solidFill>
                  <a:srgbClr val="FFC000"/>
                </a:solidFill>
                <a:latin typeface="Calibri" panose="020F0502020204030204" pitchFamily="34" charset="0"/>
                <a:cs typeface="Calibri" panose="020F0502020204030204" pitchFamily="34" charset="0"/>
              </a:rPr>
              <a:t>NUMBER OF </a:t>
            </a:r>
          </a:p>
          <a:p>
            <a:pPr marL="0" indent="0" algn="ctr">
              <a:lnSpc>
                <a:spcPts val="4000"/>
              </a:lnSpc>
              <a:buNone/>
            </a:pPr>
            <a:r>
              <a:rPr lang="en-US" sz="4400" b="1" dirty="0" smtClean="0">
                <a:solidFill>
                  <a:srgbClr val="FFC000"/>
                </a:solidFill>
                <a:latin typeface="Calibri" panose="020F0502020204030204" pitchFamily="34" charset="0"/>
                <a:cs typeface="Calibri" panose="020F0502020204030204" pitchFamily="34" charset="0"/>
              </a:rPr>
              <a:t>PRINCIPAL INVESTIGATORS</a:t>
            </a:r>
            <a:endParaRPr lang="en-US" sz="4400" b="1" dirty="0">
              <a:solidFill>
                <a:srgbClr val="FFC000"/>
              </a:solidFill>
              <a:latin typeface="Calibri" panose="020F0502020204030204" pitchFamily="34" charset="0"/>
              <a:cs typeface="Calibri" panose="020F0502020204030204" pitchFamily="34" charset="0"/>
            </a:endParaRPr>
          </a:p>
        </p:txBody>
      </p:sp>
      <p:grpSp>
        <p:nvGrpSpPr>
          <p:cNvPr id="8" name="Group 7"/>
          <p:cNvGrpSpPr/>
          <p:nvPr/>
        </p:nvGrpSpPr>
        <p:grpSpPr>
          <a:xfrm>
            <a:off x="3706862" y="3550944"/>
            <a:ext cx="1828800" cy="1524000"/>
            <a:chOff x="3505200" y="4272558"/>
            <a:chExt cx="1828800" cy="1524000"/>
          </a:xfrm>
        </p:grpSpPr>
        <p:sp>
          <p:nvSpPr>
            <p:cNvPr id="7" name="Oval 6"/>
            <p:cNvSpPr/>
            <p:nvPr/>
          </p:nvSpPr>
          <p:spPr>
            <a:xfrm>
              <a:off x="3657600" y="4272558"/>
              <a:ext cx="1524000" cy="1524000"/>
            </a:xfrm>
            <a:prstGeom prst="ellipse">
              <a:avLst/>
            </a:prstGeom>
            <a:solidFill>
              <a:srgbClr val="FFCC00"/>
            </a:solidFill>
            <a:ln w="63500" cmpd="dbl">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Box 5"/>
            <p:cNvSpPr txBox="1"/>
            <p:nvPr/>
          </p:nvSpPr>
          <p:spPr>
            <a:xfrm>
              <a:off x="3505200" y="4911983"/>
              <a:ext cx="1828800" cy="561244"/>
            </a:xfrm>
            <a:prstGeom prst="rect">
              <a:avLst/>
            </a:prstGeom>
            <a:noFill/>
          </p:spPr>
          <p:txBody>
            <a:bodyPr wrap="square" rtlCol="0">
              <a:spAutoFit/>
            </a:bodyPr>
            <a:lstStyle/>
            <a:p>
              <a:pPr algn="ctr">
                <a:lnSpc>
                  <a:spcPts val="3500"/>
                </a:lnSpc>
              </a:pPr>
              <a:r>
                <a:rPr lang="en-US" sz="4000" dirty="0" smtClean="0">
                  <a:latin typeface="+mj-lt"/>
                </a:rPr>
                <a:t>out of</a:t>
              </a:r>
              <a:endParaRPr lang="en-US" sz="4000" dirty="0">
                <a:latin typeface="+mj-lt"/>
              </a:endParaRPr>
            </a:p>
          </p:txBody>
        </p:sp>
      </p:grpSp>
      <p:grpSp>
        <p:nvGrpSpPr>
          <p:cNvPr id="13" name="Group 12"/>
          <p:cNvGrpSpPr/>
          <p:nvPr/>
        </p:nvGrpSpPr>
        <p:grpSpPr>
          <a:xfrm>
            <a:off x="3619224" y="2828082"/>
            <a:ext cx="1986919" cy="1618731"/>
            <a:chOff x="3733800" y="2667000"/>
            <a:chExt cx="1986919" cy="1618731"/>
          </a:xfrm>
        </p:grpSpPr>
        <p:sp>
          <p:nvSpPr>
            <p:cNvPr id="5" name="TextBox 4"/>
            <p:cNvSpPr txBox="1"/>
            <p:nvPr/>
          </p:nvSpPr>
          <p:spPr>
            <a:xfrm>
              <a:off x="3739519" y="2716071"/>
              <a:ext cx="1981200" cy="1569660"/>
            </a:xfrm>
            <a:prstGeom prst="rect">
              <a:avLst/>
            </a:prstGeom>
            <a:noFill/>
          </p:spPr>
          <p:txBody>
            <a:bodyPr wrap="square" rtlCol="0">
              <a:spAutoFit/>
            </a:bodyPr>
            <a:lstStyle/>
            <a:p>
              <a:pPr algn="ctr"/>
              <a:r>
                <a:rPr lang="en-US" sz="9600" dirty="0" smtClean="0">
                  <a:latin typeface="+mj-lt"/>
                </a:rPr>
                <a:t>141</a:t>
              </a:r>
              <a:endParaRPr lang="en-US" sz="9600" dirty="0">
                <a:latin typeface="+mj-lt"/>
              </a:endParaRPr>
            </a:p>
          </p:txBody>
        </p:sp>
        <p:sp>
          <p:nvSpPr>
            <p:cNvPr id="10" name="TextBox 9"/>
            <p:cNvSpPr txBox="1"/>
            <p:nvPr/>
          </p:nvSpPr>
          <p:spPr>
            <a:xfrm>
              <a:off x="3733800" y="2667000"/>
              <a:ext cx="1981200" cy="1569660"/>
            </a:xfrm>
            <a:prstGeom prst="rect">
              <a:avLst/>
            </a:prstGeom>
            <a:noFill/>
          </p:spPr>
          <p:txBody>
            <a:bodyPr wrap="square" rtlCol="0">
              <a:spAutoFit/>
            </a:bodyPr>
            <a:lstStyle/>
            <a:p>
              <a:pPr algn="ctr"/>
              <a:r>
                <a:rPr lang="en-US" sz="9600" dirty="0" smtClean="0">
                  <a:solidFill>
                    <a:schemeClr val="bg1"/>
                  </a:solidFill>
                  <a:latin typeface="+mj-lt"/>
                </a:rPr>
                <a:t>141</a:t>
              </a:r>
              <a:endParaRPr lang="en-US" sz="9600" dirty="0">
                <a:solidFill>
                  <a:schemeClr val="bg1"/>
                </a:solidFill>
                <a:latin typeface="+mj-lt"/>
              </a:endParaRPr>
            </a:p>
          </p:txBody>
        </p:sp>
      </p:grpSp>
      <p:grpSp>
        <p:nvGrpSpPr>
          <p:cNvPr id="12" name="Group 11"/>
          <p:cNvGrpSpPr/>
          <p:nvPr/>
        </p:nvGrpSpPr>
        <p:grpSpPr>
          <a:xfrm>
            <a:off x="3341361" y="4468585"/>
            <a:ext cx="2754639" cy="1070091"/>
            <a:chOff x="3417561" y="3780584"/>
            <a:chExt cx="2754639" cy="1070091"/>
          </a:xfrm>
        </p:grpSpPr>
        <p:sp>
          <p:nvSpPr>
            <p:cNvPr id="9" name="TextBox 8"/>
            <p:cNvSpPr txBox="1"/>
            <p:nvPr/>
          </p:nvSpPr>
          <p:spPr>
            <a:xfrm>
              <a:off x="3417561" y="3780584"/>
              <a:ext cx="2754639" cy="1015663"/>
            </a:xfrm>
            <a:prstGeom prst="rect">
              <a:avLst/>
            </a:prstGeom>
            <a:noFill/>
          </p:spPr>
          <p:txBody>
            <a:bodyPr wrap="square" rtlCol="0">
              <a:spAutoFit/>
            </a:bodyPr>
            <a:lstStyle/>
            <a:p>
              <a:r>
                <a:rPr lang="en-US" sz="6000" dirty="0" smtClean="0">
                  <a:latin typeface="+mj-lt"/>
                </a:rPr>
                <a:t>160-200</a:t>
              </a:r>
              <a:endParaRPr lang="en-US" sz="6000" dirty="0">
                <a:latin typeface="+mj-lt"/>
              </a:endParaRPr>
            </a:p>
          </p:txBody>
        </p:sp>
        <p:sp>
          <p:nvSpPr>
            <p:cNvPr id="11" name="TextBox 10"/>
            <p:cNvSpPr txBox="1"/>
            <p:nvPr/>
          </p:nvSpPr>
          <p:spPr>
            <a:xfrm>
              <a:off x="3417561" y="3835012"/>
              <a:ext cx="2754639" cy="1015663"/>
            </a:xfrm>
            <a:prstGeom prst="rect">
              <a:avLst/>
            </a:prstGeom>
            <a:noFill/>
          </p:spPr>
          <p:txBody>
            <a:bodyPr wrap="square" rtlCol="0">
              <a:spAutoFit/>
            </a:bodyPr>
            <a:lstStyle/>
            <a:p>
              <a:r>
                <a:rPr lang="en-US" sz="6000" dirty="0" smtClean="0">
                  <a:solidFill>
                    <a:schemeClr val="bg1"/>
                  </a:solidFill>
                  <a:latin typeface="+mj-lt"/>
                </a:rPr>
                <a:t>160-200</a:t>
              </a:r>
              <a:endParaRPr lang="en-US" sz="6000" dirty="0">
                <a:solidFill>
                  <a:schemeClr val="bg1"/>
                </a:solidFill>
                <a:latin typeface="+mj-lt"/>
              </a:endParaRPr>
            </a:p>
          </p:txBody>
        </p:sp>
      </p:grpSp>
    </p:spTree>
    <p:extLst>
      <p:ext uri="{BB962C8B-B14F-4D97-AF65-F5344CB8AC3E}">
        <p14:creationId xmlns:p14="http://schemas.microsoft.com/office/powerpoint/2010/main" val="19582764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61950" y="312987"/>
            <a:ext cx="8763000" cy="769441"/>
          </a:xfrm>
          <a:prstGeom prst="rect">
            <a:avLst/>
          </a:prstGeom>
          <a:noFill/>
        </p:spPr>
        <p:txBody>
          <a:bodyPr wrap="square" rtlCol="0">
            <a:spAutoFit/>
          </a:bodyPr>
          <a:lstStyle/>
          <a:p>
            <a:pPr algn="ctr" fontAlgn="base">
              <a:spcBef>
                <a:spcPct val="0"/>
              </a:spcBef>
              <a:spcAft>
                <a:spcPct val="0"/>
              </a:spcAft>
              <a:defRPr/>
            </a:pPr>
            <a:r>
              <a:rPr lang="en-US" sz="4400" b="1" cap="small" dirty="0" smtClean="0">
                <a:solidFill>
                  <a:srgbClr val="FFCC00"/>
                </a:solidFill>
                <a:latin typeface="Calibri" panose="020F0502020204030204" pitchFamily="34" charset="0"/>
                <a:cs typeface="Calibri" panose="020F0502020204030204" pitchFamily="34" charset="0"/>
              </a:rPr>
              <a:t>SIX </a:t>
            </a:r>
            <a:r>
              <a:rPr lang="en-US" sz="4400" b="1" cap="small" dirty="0">
                <a:solidFill>
                  <a:srgbClr val="FFCC00"/>
                </a:solidFill>
                <a:latin typeface="Calibri" panose="020F0502020204030204" pitchFamily="34" charset="0"/>
                <a:cs typeface="Calibri" panose="020F0502020204030204" pitchFamily="34" charset="0"/>
              </a:rPr>
              <a:t>COMMUNITY CLUSTERS</a:t>
            </a:r>
          </a:p>
        </p:txBody>
      </p:sp>
      <p:grpSp>
        <p:nvGrpSpPr>
          <p:cNvPr id="7" name="Group 6"/>
          <p:cNvGrpSpPr/>
          <p:nvPr/>
        </p:nvGrpSpPr>
        <p:grpSpPr>
          <a:xfrm>
            <a:off x="3342179" y="1308735"/>
            <a:ext cx="2667000" cy="2514600"/>
            <a:chOff x="381000" y="1280160"/>
            <a:chExt cx="2667000" cy="2514600"/>
          </a:xfrm>
        </p:grpSpPr>
        <p:sp>
          <p:nvSpPr>
            <p:cNvPr id="58" name="Rectangle 57"/>
            <p:cNvSpPr/>
            <p:nvPr/>
          </p:nvSpPr>
          <p:spPr>
            <a:xfrm>
              <a:off x="381000" y="1280160"/>
              <a:ext cx="2667000" cy="2514600"/>
            </a:xfrm>
            <a:prstGeom prst="rect">
              <a:avLst/>
            </a:prstGeom>
            <a:noFill/>
            <a:ln>
              <a:solidFill>
                <a:srgbClr val="FFB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60" name="TextBox 59"/>
            <p:cNvSpPr txBox="1"/>
            <p:nvPr/>
          </p:nvSpPr>
          <p:spPr>
            <a:xfrm>
              <a:off x="495300" y="1321383"/>
              <a:ext cx="2438400" cy="2231380"/>
            </a:xfrm>
            <a:prstGeom prst="rect">
              <a:avLst/>
            </a:prstGeom>
            <a:noFill/>
          </p:spPr>
          <p:txBody>
            <a:bodyPr wrap="square" rtlCol="0">
              <a:noAutofit/>
              <a:scene3d>
                <a:camera prst="orthographicFront"/>
                <a:lightRig rig="threePt" dir="t"/>
              </a:scene3d>
              <a:flatTx/>
            </a:bodyPr>
            <a:lstStyle/>
            <a:p>
              <a:pPr marL="274320" indent="-274320" fontAlgn="base">
                <a:spcBef>
                  <a:spcPct val="0"/>
                </a:spcBef>
                <a:spcAft>
                  <a:spcPts val="600"/>
                </a:spcAft>
              </a:pPr>
              <a:r>
                <a:rPr lang="en-US" sz="3200" dirty="0">
                  <a:solidFill>
                    <a:srgbClr val="F79646">
                      <a:lumMod val="75000"/>
                    </a:srgbClr>
                  </a:solidFill>
                  <a:latin typeface="Impact"/>
                </a:rPr>
                <a:t>COATES</a:t>
              </a:r>
            </a:p>
            <a:p>
              <a:pPr marL="274320" indent="-274320" fontAlgn="base">
                <a:spcBef>
                  <a:spcPct val="0"/>
                </a:spcBef>
                <a:spcAft>
                  <a:spcPts val="600"/>
                </a:spcAft>
              </a:pPr>
              <a:endParaRPr lang="en-US" dirty="0">
                <a:solidFill>
                  <a:prstClr val="white"/>
                </a:solidFill>
                <a:latin typeface="Calibri" pitchFamily="34" charset="0"/>
              </a:endParaRPr>
            </a:p>
            <a:p>
              <a:pPr marL="274320" indent="-274320" fontAlgn="base">
                <a:spcBef>
                  <a:spcPct val="0"/>
                </a:spcBef>
                <a:spcAft>
                  <a:spcPts val="600"/>
                </a:spcAft>
              </a:pPr>
              <a:r>
                <a:rPr lang="en-US" sz="1600" b="1" dirty="0">
                  <a:solidFill>
                    <a:prstClr val="white"/>
                  </a:solidFill>
                  <a:latin typeface="Calibri" pitchFamily="34" charset="0"/>
                </a:rPr>
                <a:t>8,032 cores</a:t>
              </a:r>
            </a:p>
            <a:p>
              <a:pPr marL="274320" indent="-274320" fontAlgn="base">
                <a:spcBef>
                  <a:spcPct val="0"/>
                </a:spcBef>
                <a:spcAft>
                  <a:spcPts val="600"/>
                </a:spcAft>
              </a:pPr>
              <a:r>
                <a:rPr lang="en-US" sz="1600" b="1" dirty="0">
                  <a:solidFill>
                    <a:prstClr val="white"/>
                  </a:solidFill>
                  <a:latin typeface="Calibri" pitchFamily="34" charset="0"/>
                </a:rPr>
                <a:t>Installed July 2009</a:t>
              </a:r>
            </a:p>
            <a:p>
              <a:pPr marL="274320" indent="-274320" fontAlgn="base">
                <a:spcBef>
                  <a:spcPct val="0"/>
                </a:spcBef>
                <a:spcAft>
                  <a:spcPts val="600"/>
                </a:spcAft>
              </a:pPr>
              <a:r>
                <a:rPr lang="en-US" sz="1600" b="1" dirty="0">
                  <a:solidFill>
                    <a:prstClr val="white"/>
                  </a:solidFill>
                  <a:latin typeface="Calibri" pitchFamily="34" charset="0"/>
                </a:rPr>
                <a:t>24 departments</a:t>
              </a:r>
            </a:p>
            <a:p>
              <a:pPr marL="274320" indent="-274320" fontAlgn="base">
                <a:spcBef>
                  <a:spcPct val="0"/>
                </a:spcBef>
                <a:spcAft>
                  <a:spcPts val="600"/>
                </a:spcAft>
              </a:pPr>
              <a:r>
                <a:rPr lang="en-US" sz="1600" b="1" dirty="0">
                  <a:solidFill>
                    <a:prstClr val="white"/>
                  </a:solidFill>
                  <a:latin typeface="Calibri" pitchFamily="34" charset="0"/>
                </a:rPr>
                <a:t>61 faculty</a:t>
              </a:r>
            </a:p>
          </p:txBody>
        </p:sp>
        <p:sp>
          <p:nvSpPr>
            <p:cNvPr id="35" name="TextBox 34"/>
            <p:cNvSpPr txBox="1"/>
            <p:nvPr/>
          </p:nvSpPr>
          <p:spPr>
            <a:xfrm>
              <a:off x="533400" y="1842357"/>
              <a:ext cx="1927900" cy="369332"/>
            </a:xfrm>
            <a:prstGeom prst="rect">
              <a:avLst/>
            </a:prstGeom>
            <a:noFill/>
          </p:spPr>
          <p:txBody>
            <a:bodyPr wrap="none" rtlCol="0">
              <a:spAutoFit/>
              <a:scene3d>
                <a:camera prst="orthographicFront"/>
                <a:lightRig rig="brightRoom" dir="t"/>
              </a:scene3d>
              <a:flatTx/>
            </a:bodyPr>
            <a:lstStyle/>
            <a:p>
              <a:pPr fontAlgn="base">
                <a:spcBef>
                  <a:spcPct val="0"/>
                </a:spcBef>
                <a:spcAft>
                  <a:spcPct val="0"/>
                </a:spcAft>
              </a:pPr>
              <a:r>
                <a:rPr lang="en-US" b="1" cap="all" dirty="0">
                  <a:ln/>
                  <a:solidFill>
                    <a:srgbClr val="4BACC6"/>
                  </a:solidFill>
                  <a:effectLst>
                    <a:outerShdw blurRad="19685" dist="12700" dir="5400000" algn="tl" rotWithShape="0">
                      <a:srgbClr val="4F81BD">
                        <a:satMod val="130000"/>
                        <a:alpha val="60000"/>
                      </a:srgbClr>
                    </a:outerShdw>
                  </a:effectLst>
                  <a:latin typeface="Calibri" pitchFamily="34" charset="0"/>
                </a:rPr>
                <a:t>$21.84 per GFLOP</a:t>
              </a:r>
              <a:endParaRPr lang="en-US" b="1" cap="all" dirty="0">
                <a:ln/>
                <a:solidFill>
                  <a:srgbClr val="4BACC6"/>
                </a:solidFill>
                <a:effectLst>
                  <a:outerShdw blurRad="19685" dist="12700" dir="5400000" algn="tl" rotWithShape="0">
                    <a:srgbClr val="4F81BD">
                      <a:satMod val="130000"/>
                      <a:alpha val="60000"/>
                    </a:srgbClr>
                  </a:outerShdw>
                </a:effectLst>
                <a:latin typeface="Arial" charset="0"/>
              </a:endParaRPr>
            </a:p>
          </p:txBody>
        </p:sp>
      </p:grpSp>
      <p:grpSp>
        <p:nvGrpSpPr>
          <p:cNvPr id="6" name="Group 5"/>
          <p:cNvGrpSpPr/>
          <p:nvPr/>
        </p:nvGrpSpPr>
        <p:grpSpPr>
          <a:xfrm>
            <a:off x="6294929" y="1280160"/>
            <a:ext cx="2667000" cy="2599114"/>
            <a:chOff x="3352800" y="1280160"/>
            <a:chExt cx="2667000" cy="2599114"/>
          </a:xfrm>
        </p:grpSpPr>
        <p:sp>
          <p:nvSpPr>
            <p:cNvPr id="56" name="Rectangle 55"/>
            <p:cNvSpPr/>
            <p:nvPr/>
          </p:nvSpPr>
          <p:spPr>
            <a:xfrm>
              <a:off x="3352800" y="1280160"/>
              <a:ext cx="2667000" cy="2514600"/>
            </a:xfrm>
            <a:prstGeom prst="rect">
              <a:avLst/>
            </a:prstGeom>
            <a:noFill/>
            <a:ln>
              <a:solidFill>
                <a:srgbClr val="FFB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55" name="TextBox 54"/>
            <p:cNvSpPr txBox="1"/>
            <p:nvPr/>
          </p:nvSpPr>
          <p:spPr>
            <a:xfrm>
              <a:off x="3505200" y="1293951"/>
              <a:ext cx="2438400" cy="2585323"/>
            </a:xfrm>
            <a:prstGeom prst="rect">
              <a:avLst/>
            </a:prstGeom>
            <a:noFill/>
          </p:spPr>
          <p:txBody>
            <a:bodyPr wrap="square" rtlCol="0">
              <a:spAutoFit/>
              <a:scene3d>
                <a:camera prst="orthographicFront"/>
                <a:lightRig rig="threePt" dir="t"/>
              </a:scene3d>
              <a:flatTx/>
            </a:bodyPr>
            <a:lstStyle/>
            <a:p>
              <a:pPr marL="274320" indent="-274320" fontAlgn="base">
                <a:spcBef>
                  <a:spcPct val="0"/>
                </a:spcBef>
                <a:spcAft>
                  <a:spcPts val="600"/>
                </a:spcAft>
              </a:pPr>
              <a:r>
                <a:rPr lang="en-US" sz="3200" dirty="0">
                  <a:solidFill>
                    <a:srgbClr val="F79646">
                      <a:lumMod val="75000"/>
                    </a:srgbClr>
                  </a:solidFill>
                  <a:latin typeface="Impact"/>
                </a:rPr>
                <a:t>ROSSMANN</a:t>
              </a:r>
            </a:p>
            <a:p>
              <a:pPr marL="274320" indent="-274320" fontAlgn="base">
                <a:spcBef>
                  <a:spcPct val="0"/>
                </a:spcBef>
                <a:spcAft>
                  <a:spcPts val="600"/>
                </a:spcAft>
              </a:pPr>
              <a:endParaRPr lang="en-US" dirty="0">
                <a:solidFill>
                  <a:prstClr val="white"/>
                </a:solidFill>
                <a:latin typeface="Calibri" pitchFamily="34" charset="0"/>
              </a:endParaRPr>
            </a:p>
            <a:p>
              <a:pPr marL="274320" indent="-274320" fontAlgn="base">
                <a:spcBef>
                  <a:spcPct val="0"/>
                </a:spcBef>
                <a:spcAft>
                  <a:spcPts val="600"/>
                </a:spcAft>
              </a:pPr>
              <a:r>
                <a:rPr lang="en-US" sz="1600" b="1" dirty="0">
                  <a:solidFill>
                    <a:prstClr val="white"/>
                  </a:solidFill>
                  <a:latin typeface="Calibri" pitchFamily="34" charset="0"/>
                </a:rPr>
                <a:t>11,088 cores</a:t>
              </a:r>
            </a:p>
            <a:p>
              <a:pPr marL="274320" indent="-274320" fontAlgn="base">
                <a:spcBef>
                  <a:spcPct val="0"/>
                </a:spcBef>
                <a:spcAft>
                  <a:spcPts val="600"/>
                </a:spcAft>
              </a:pPr>
              <a:r>
                <a:rPr lang="en-US" sz="1600" b="1" dirty="0">
                  <a:solidFill>
                    <a:prstClr val="white"/>
                  </a:solidFill>
                  <a:latin typeface="Calibri" pitchFamily="34" charset="0"/>
                </a:rPr>
                <a:t>Installed Sept. 2010</a:t>
              </a:r>
            </a:p>
            <a:p>
              <a:pPr marL="274320" indent="-274320" fontAlgn="base">
                <a:spcBef>
                  <a:spcPct val="0"/>
                </a:spcBef>
                <a:spcAft>
                  <a:spcPts val="600"/>
                </a:spcAft>
              </a:pPr>
              <a:r>
                <a:rPr lang="en-US" sz="1600" b="1" dirty="0">
                  <a:solidFill>
                    <a:prstClr val="white"/>
                  </a:solidFill>
                  <a:latin typeface="Calibri" pitchFamily="34" charset="0"/>
                </a:rPr>
                <a:t>17 departments</a:t>
              </a:r>
            </a:p>
            <a:p>
              <a:pPr marL="274320" indent="-274320" fontAlgn="base">
                <a:spcBef>
                  <a:spcPct val="0"/>
                </a:spcBef>
                <a:spcAft>
                  <a:spcPts val="600"/>
                </a:spcAft>
              </a:pPr>
              <a:r>
                <a:rPr lang="en-US" sz="1600" b="1" dirty="0">
                  <a:solidFill>
                    <a:prstClr val="white"/>
                  </a:solidFill>
                  <a:latin typeface="Calibri" pitchFamily="34" charset="0"/>
                </a:rPr>
                <a:t>37 faculty</a:t>
              </a:r>
            </a:p>
            <a:p>
              <a:pPr fontAlgn="base">
                <a:spcBef>
                  <a:spcPct val="0"/>
                </a:spcBef>
                <a:spcAft>
                  <a:spcPct val="0"/>
                </a:spcAft>
              </a:pPr>
              <a:endParaRPr lang="en-US" dirty="0">
                <a:solidFill>
                  <a:prstClr val="white"/>
                </a:solidFill>
                <a:latin typeface="Arial" charset="0"/>
              </a:endParaRPr>
            </a:p>
          </p:txBody>
        </p:sp>
        <p:sp>
          <p:nvSpPr>
            <p:cNvPr id="36" name="TextBox 35"/>
            <p:cNvSpPr txBox="1"/>
            <p:nvPr/>
          </p:nvSpPr>
          <p:spPr>
            <a:xfrm>
              <a:off x="3505200" y="1842357"/>
              <a:ext cx="1927900" cy="369332"/>
            </a:xfrm>
            <a:prstGeom prst="rect">
              <a:avLst/>
            </a:prstGeom>
            <a:noFill/>
          </p:spPr>
          <p:txBody>
            <a:bodyPr wrap="none" rtlCol="0">
              <a:spAutoFit/>
              <a:scene3d>
                <a:camera prst="orthographicFront"/>
                <a:lightRig rig="brightRoom" dir="t"/>
              </a:scene3d>
              <a:flatTx/>
            </a:bodyPr>
            <a:lstStyle/>
            <a:p>
              <a:pPr fontAlgn="base">
                <a:spcBef>
                  <a:spcPct val="0"/>
                </a:spcBef>
                <a:spcAft>
                  <a:spcPct val="0"/>
                </a:spcAft>
              </a:pPr>
              <a:r>
                <a:rPr lang="en-US" b="1" cap="all" dirty="0">
                  <a:ln/>
                  <a:solidFill>
                    <a:srgbClr val="4BACC6"/>
                  </a:solidFill>
                  <a:effectLst>
                    <a:outerShdw blurRad="19685" dist="12700" dir="5400000" algn="tl" rotWithShape="0">
                      <a:srgbClr val="4F81BD">
                        <a:satMod val="130000"/>
                        <a:alpha val="60000"/>
                      </a:srgbClr>
                    </a:outerShdw>
                  </a:effectLst>
                  <a:latin typeface="Calibri" pitchFamily="34" charset="0"/>
                </a:rPr>
                <a:t>$16.58 per GFLOP</a:t>
              </a:r>
              <a:endParaRPr lang="en-US" b="1" cap="all" dirty="0">
                <a:ln/>
                <a:solidFill>
                  <a:srgbClr val="4BACC6"/>
                </a:solidFill>
                <a:effectLst>
                  <a:outerShdw blurRad="19685" dist="12700" dir="5400000" algn="tl" rotWithShape="0">
                    <a:srgbClr val="4F81BD">
                      <a:satMod val="130000"/>
                      <a:alpha val="60000"/>
                    </a:srgbClr>
                  </a:outerShdw>
                </a:effectLst>
                <a:latin typeface="Arial" charset="0"/>
              </a:endParaRPr>
            </a:p>
          </p:txBody>
        </p:sp>
      </p:grpSp>
      <p:sp>
        <p:nvSpPr>
          <p:cNvPr id="32" name="Rectangle 31"/>
          <p:cNvSpPr/>
          <p:nvPr/>
        </p:nvSpPr>
        <p:spPr>
          <a:xfrm>
            <a:off x="6294929" y="4043684"/>
            <a:ext cx="2667000" cy="265683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nvGrpSpPr>
          <p:cNvPr id="3" name="Group 2"/>
          <p:cNvGrpSpPr/>
          <p:nvPr/>
        </p:nvGrpSpPr>
        <p:grpSpPr>
          <a:xfrm>
            <a:off x="3361229" y="4034159"/>
            <a:ext cx="2971800" cy="2656832"/>
            <a:chOff x="381000" y="4043684"/>
            <a:chExt cx="2971800" cy="2656832"/>
          </a:xfrm>
        </p:grpSpPr>
        <p:sp>
          <p:nvSpPr>
            <p:cNvPr id="22" name="Rectangle 21"/>
            <p:cNvSpPr/>
            <p:nvPr/>
          </p:nvSpPr>
          <p:spPr>
            <a:xfrm>
              <a:off x="381000" y="4043684"/>
              <a:ext cx="2667000" cy="265683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8" name="Rectangle 27"/>
            <p:cNvSpPr/>
            <p:nvPr/>
          </p:nvSpPr>
          <p:spPr>
            <a:xfrm>
              <a:off x="556905" y="4657725"/>
              <a:ext cx="2128879" cy="369332"/>
            </a:xfrm>
            <a:prstGeom prst="rect">
              <a:avLst/>
            </a:prstGeom>
            <a:noFill/>
            <a:effectLst/>
          </p:spPr>
          <p:txBody>
            <a:bodyPr wrap="square" lIns="91440" tIns="45720" rIns="91440" bIns="45720">
              <a:spAutoFit/>
              <a:scene3d>
                <a:camera prst="orthographicFront"/>
                <a:lightRig rig="brightRoom" dir="t"/>
              </a:scene3d>
              <a:flatTx/>
            </a:bodyPr>
            <a:lstStyle/>
            <a:p>
              <a:pPr fontAlgn="base">
                <a:spcBef>
                  <a:spcPct val="0"/>
                </a:spcBef>
                <a:spcAft>
                  <a:spcPct val="0"/>
                </a:spcAft>
              </a:pPr>
              <a:r>
                <a:rPr lang="en-US" b="1" cap="all" dirty="0">
                  <a:ln/>
                  <a:solidFill>
                    <a:srgbClr val="4BACC6"/>
                  </a:solidFill>
                  <a:effectLst>
                    <a:outerShdw blurRad="19685" dist="12700" dir="5400000" algn="tl" rotWithShape="0">
                      <a:srgbClr val="4F81BD">
                        <a:satMod val="130000"/>
                        <a:alpha val="60000"/>
                      </a:srgbClr>
                    </a:outerShdw>
                  </a:effectLst>
                  <a:latin typeface="Calibri" pitchFamily="34" charset="0"/>
                </a:rPr>
                <a:t>$10.52 per GFLOP</a:t>
              </a:r>
              <a:endParaRPr lang="en-US" b="1" cap="all" dirty="0">
                <a:ln/>
                <a:solidFill>
                  <a:srgbClr val="4BACC6"/>
                </a:solidFill>
                <a:effectLst>
                  <a:outerShdw blurRad="19685" dist="12700" dir="5400000" algn="tl" rotWithShape="0">
                    <a:srgbClr val="4F81BD">
                      <a:satMod val="130000"/>
                      <a:alpha val="60000"/>
                    </a:srgbClr>
                  </a:outerShdw>
                </a:effectLst>
              </a:endParaRPr>
            </a:p>
          </p:txBody>
        </p:sp>
        <p:sp>
          <p:nvSpPr>
            <p:cNvPr id="27" name="TextBox 26"/>
            <p:cNvSpPr txBox="1"/>
            <p:nvPr/>
          </p:nvSpPr>
          <p:spPr>
            <a:xfrm>
              <a:off x="534978" y="5038725"/>
              <a:ext cx="2817822" cy="1477328"/>
            </a:xfrm>
            <a:prstGeom prst="rect">
              <a:avLst/>
            </a:prstGeom>
            <a:noFill/>
          </p:spPr>
          <p:txBody>
            <a:bodyPr wrap="square" rtlCol="0">
              <a:spAutoFit/>
            </a:bodyPr>
            <a:lstStyle/>
            <a:p>
              <a:pPr marL="274320" indent="-274320" fontAlgn="base">
                <a:spcBef>
                  <a:spcPct val="0"/>
                </a:spcBef>
                <a:spcAft>
                  <a:spcPts val="300"/>
                </a:spcAft>
              </a:pPr>
              <a:r>
                <a:rPr lang="en-US" sz="1600" b="1" dirty="0">
                  <a:solidFill>
                    <a:prstClr val="white"/>
                  </a:solidFill>
                  <a:latin typeface="Calibri" pitchFamily="34" charset="0"/>
                </a:rPr>
                <a:t>10,368 cores</a:t>
              </a:r>
            </a:p>
            <a:p>
              <a:pPr marL="274320" indent="-274320" fontAlgn="base">
                <a:spcBef>
                  <a:spcPct val="0"/>
                </a:spcBef>
                <a:spcAft>
                  <a:spcPts val="300"/>
                </a:spcAft>
              </a:pPr>
              <a:r>
                <a:rPr lang="en-US" sz="1600" b="1" dirty="0">
                  <a:solidFill>
                    <a:prstClr val="white"/>
                  </a:solidFill>
                  <a:latin typeface="Calibri" pitchFamily="34" charset="0"/>
                </a:rPr>
                <a:t>Installed </a:t>
              </a:r>
              <a:r>
                <a:rPr lang="en-US" sz="1600" b="1" dirty="0" smtClean="0">
                  <a:solidFill>
                    <a:prstClr val="white"/>
                  </a:solidFill>
                  <a:latin typeface="Calibri" pitchFamily="34" charset="0"/>
                </a:rPr>
                <a:t>April </a:t>
              </a:r>
              <a:r>
                <a:rPr lang="en-US" sz="1600" b="1" dirty="0">
                  <a:solidFill>
                    <a:prstClr val="white"/>
                  </a:solidFill>
                  <a:latin typeface="Calibri" pitchFamily="34" charset="0"/>
                </a:rPr>
                <a:t>2012</a:t>
              </a:r>
            </a:p>
            <a:p>
              <a:pPr marL="274320" indent="-274320" fontAlgn="base">
                <a:spcBef>
                  <a:spcPct val="0"/>
                </a:spcBef>
                <a:spcAft>
                  <a:spcPts val="300"/>
                </a:spcAft>
              </a:pPr>
              <a:r>
                <a:rPr lang="en-US" sz="1600" b="1" dirty="0">
                  <a:solidFill>
                    <a:prstClr val="white"/>
                  </a:solidFill>
                  <a:latin typeface="Calibri" pitchFamily="34" charset="0"/>
                </a:rPr>
                <a:t>26 departments</a:t>
              </a:r>
            </a:p>
            <a:p>
              <a:pPr marL="274320" indent="-274320" fontAlgn="base">
                <a:spcBef>
                  <a:spcPct val="0"/>
                </a:spcBef>
                <a:spcAft>
                  <a:spcPts val="300"/>
                </a:spcAft>
              </a:pPr>
              <a:r>
                <a:rPr lang="en-US" sz="1600" b="1" dirty="0">
                  <a:solidFill>
                    <a:prstClr val="white"/>
                  </a:solidFill>
                  <a:latin typeface="Calibri" pitchFamily="34" charset="0"/>
                </a:rPr>
                <a:t>60 faculty</a:t>
              </a:r>
            </a:p>
            <a:p>
              <a:pPr marL="274320" indent="-274320" fontAlgn="base">
                <a:spcBef>
                  <a:spcPct val="0"/>
                </a:spcBef>
                <a:spcAft>
                  <a:spcPts val="300"/>
                </a:spcAft>
              </a:pPr>
              <a:r>
                <a:rPr lang="en-US" sz="1600" b="1" dirty="0">
                  <a:solidFill>
                    <a:srgbClr val="FFCC00"/>
                  </a:solidFill>
                  <a:latin typeface="Calibri" pitchFamily="34" charset="0"/>
                </a:rPr>
                <a:t>#175 on June 2013 Top 500</a:t>
              </a:r>
            </a:p>
          </p:txBody>
        </p:sp>
        <p:sp>
          <p:nvSpPr>
            <p:cNvPr id="26" name="TextBox 25"/>
            <p:cNvSpPr txBox="1"/>
            <p:nvPr/>
          </p:nvSpPr>
          <p:spPr>
            <a:xfrm>
              <a:off x="514350" y="4140544"/>
              <a:ext cx="1790467" cy="584775"/>
            </a:xfrm>
            <a:prstGeom prst="rect">
              <a:avLst/>
            </a:prstGeom>
            <a:noFill/>
          </p:spPr>
          <p:txBody>
            <a:bodyPr wrap="square" rtlCol="0">
              <a:spAutoFit/>
              <a:scene3d>
                <a:camera prst="orthographicFront"/>
                <a:lightRig rig="threePt" dir="t"/>
              </a:scene3d>
              <a:flatTx/>
            </a:bodyPr>
            <a:lstStyle/>
            <a:p>
              <a:pPr marL="274320" indent="-274320" fontAlgn="base">
                <a:spcBef>
                  <a:spcPct val="0"/>
                </a:spcBef>
                <a:spcAft>
                  <a:spcPts val="600"/>
                </a:spcAft>
              </a:pPr>
              <a:r>
                <a:rPr lang="en-US" sz="3200" dirty="0">
                  <a:solidFill>
                    <a:srgbClr val="F79646">
                      <a:lumMod val="75000"/>
                    </a:srgbClr>
                  </a:solidFill>
                  <a:latin typeface="Impact"/>
                </a:rPr>
                <a:t>CARTER</a:t>
              </a:r>
              <a:endParaRPr lang="en-US" dirty="0">
                <a:solidFill>
                  <a:prstClr val="white"/>
                </a:solidFill>
                <a:latin typeface="Arial" charset="0"/>
              </a:endParaRPr>
            </a:p>
          </p:txBody>
        </p:sp>
      </p:grpSp>
      <p:sp>
        <p:nvSpPr>
          <p:cNvPr id="39" name="TextBox 38"/>
          <p:cNvSpPr txBox="1"/>
          <p:nvPr/>
        </p:nvSpPr>
        <p:spPr>
          <a:xfrm>
            <a:off x="6442997" y="4610101"/>
            <a:ext cx="1810880" cy="646331"/>
          </a:xfrm>
          <a:prstGeom prst="rect">
            <a:avLst/>
          </a:prstGeom>
          <a:noFill/>
        </p:spPr>
        <p:txBody>
          <a:bodyPr wrap="none" rtlCol="0">
            <a:spAutoFit/>
            <a:scene3d>
              <a:camera prst="orthographicFront"/>
              <a:lightRig rig="brightRoom" dir="t"/>
            </a:scene3d>
            <a:flatTx/>
          </a:bodyPr>
          <a:lstStyle/>
          <a:p>
            <a:pPr fontAlgn="base">
              <a:spcBef>
                <a:spcPct val="0"/>
              </a:spcBef>
              <a:spcAft>
                <a:spcPct val="0"/>
              </a:spcAft>
            </a:pPr>
            <a:r>
              <a:rPr lang="en-US" b="1" cap="all" dirty="0">
                <a:ln/>
                <a:solidFill>
                  <a:srgbClr val="4BACC6"/>
                </a:solidFill>
                <a:effectLst>
                  <a:outerShdw blurRad="19685" dist="12700" dir="5400000" algn="tl" rotWithShape="0">
                    <a:srgbClr val="4F81BD">
                      <a:satMod val="130000"/>
                      <a:alpha val="60000"/>
                    </a:srgbClr>
                  </a:outerShdw>
                </a:effectLst>
                <a:latin typeface="Calibri" pitchFamily="34" charset="0"/>
              </a:rPr>
              <a:t>$2.86 per GFLOP</a:t>
            </a:r>
            <a:endParaRPr lang="en-US" b="1" cap="all" dirty="0">
              <a:ln/>
              <a:solidFill>
                <a:srgbClr val="4BACC6"/>
              </a:solidFill>
              <a:effectLst>
                <a:outerShdw blurRad="19685" dist="12700" dir="5400000" algn="tl" rotWithShape="0">
                  <a:srgbClr val="4F81BD">
                    <a:satMod val="130000"/>
                    <a:alpha val="60000"/>
                  </a:srgbClr>
                </a:outerShdw>
              </a:effectLst>
              <a:latin typeface="Arial" charset="0"/>
            </a:endParaRPr>
          </a:p>
          <a:p>
            <a:pPr fontAlgn="base">
              <a:spcBef>
                <a:spcPct val="0"/>
              </a:spcBef>
              <a:spcAft>
                <a:spcPct val="0"/>
              </a:spcAft>
            </a:pPr>
            <a:endParaRPr lang="en-US" b="1" cap="all" dirty="0">
              <a:ln/>
              <a:solidFill>
                <a:srgbClr val="4BACC6"/>
              </a:solidFill>
              <a:effectLst>
                <a:outerShdw blurRad="19685" dist="12700" dir="5400000" algn="tl" rotWithShape="0">
                  <a:srgbClr val="4F81BD">
                    <a:satMod val="130000"/>
                    <a:alpha val="60000"/>
                  </a:srgbClr>
                </a:outerShdw>
              </a:effectLst>
              <a:latin typeface="Arial" charset="0"/>
            </a:endParaRPr>
          </a:p>
        </p:txBody>
      </p:sp>
      <p:sp>
        <p:nvSpPr>
          <p:cNvPr id="5" name="Rectangle 4"/>
          <p:cNvSpPr/>
          <p:nvPr/>
        </p:nvSpPr>
        <p:spPr>
          <a:xfrm>
            <a:off x="6418754" y="4138934"/>
            <a:ext cx="2543175" cy="584775"/>
          </a:xfrm>
          <a:prstGeom prst="rect">
            <a:avLst/>
          </a:prstGeom>
          <a:noFill/>
        </p:spPr>
        <p:txBody>
          <a:bodyPr wrap="square">
            <a:spAutoFit/>
            <a:scene3d>
              <a:camera prst="orthographicFront"/>
              <a:lightRig rig="brightRoom" dir="t"/>
            </a:scene3d>
            <a:flatTx/>
          </a:bodyPr>
          <a:lstStyle/>
          <a:p>
            <a:pPr marL="274320" indent="-274320">
              <a:spcAft>
                <a:spcPts val="600"/>
              </a:spcAft>
            </a:pPr>
            <a:r>
              <a:rPr lang="en-US" sz="3200" dirty="0">
                <a:solidFill>
                  <a:srgbClr val="F79646">
                    <a:lumMod val="75000"/>
                  </a:srgbClr>
                </a:solidFill>
                <a:latin typeface="Impact"/>
              </a:rPr>
              <a:t>CONTE</a:t>
            </a:r>
          </a:p>
        </p:txBody>
      </p:sp>
      <p:sp>
        <p:nvSpPr>
          <p:cNvPr id="38" name="TextBox 37"/>
          <p:cNvSpPr txBox="1"/>
          <p:nvPr/>
        </p:nvSpPr>
        <p:spPr>
          <a:xfrm>
            <a:off x="6442997" y="5029200"/>
            <a:ext cx="2624803" cy="1708160"/>
          </a:xfrm>
          <a:prstGeom prst="rect">
            <a:avLst/>
          </a:prstGeom>
          <a:noFill/>
        </p:spPr>
        <p:txBody>
          <a:bodyPr wrap="square" rtlCol="0">
            <a:spAutoFit/>
            <a:scene3d>
              <a:camera prst="orthographicFront"/>
              <a:lightRig rig="threePt" dir="t"/>
            </a:scene3d>
            <a:flatTx/>
          </a:bodyPr>
          <a:lstStyle/>
          <a:p>
            <a:pPr marL="274320" indent="-274320" fontAlgn="base">
              <a:lnSpc>
                <a:spcPts val="1700"/>
              </a:lnSpc>
              <a:spcBef>
                <a:spcPct val="0"/>
              </a:spcBef>
              <a:spcAft>
                <a:spcPts val="0"/>
              </a:spcAft>
            </a:pPr>
            <a:r>
              <a:rPr lang="en-US" sz="1600" b="1" dirty="0">
                <a:solidFill>
                  <a:prstClr val="white"/>
                </a:solidFill>
                <a:latin typeface="Calibri" pitchFamily="34" charset="0"/>
              </a:rPr>
              <a:t>9,280 Xeon </a:t>
            </a:r>
            <a:r>
              <a:rPr lang="en-US" sz="1600" b="1" dirty="0" smtClean="0">
                <a:solidFill>
                  <a:prstClr val="white"/>
                </a:solidFill>
                <a:latin typeface="Calibri" pitchFamily="34" charset="0"/>
              </a:rPr>
              <a:t>cores</a:t>
            </a:r>
          </a:p>
          <a:p>
            <a:pPr marL="274320" indent="-274320" fontAlgn="base">
              <a:lnSpc>
                <a:spcPts val="1700"/>
              </a:lnSpc>
              <a:spcBef>
                <a:spcPct val="0"/>
              </a:spcBef>
              <a:spcAft>
                <a:spcPts val="0"/>
              </a:spcAft>
            </a:pPr>
            <a:r>
              <a:rPr lang="en-US" sz="1600" b="1" dirty="0" smtClean="0">
                <a:solidFill>
                  <a:prstClr val="white"/>
                </a:solidFill>
                <a:latin typeface="Calibri" pitchFamily="34" charset="0"/>
              </a:rPr>
              <a:t>(69,600 </a:t>
            </a:r>
            <a:r>
              <a:rPr lang="en-US" sz="1600" b="1" dirty="0">
                <a:solidFill>
                  <a:prstClr val="white"/>
                </a:solidFill>
                <a:latin typeface="Calibri" pitchFamily="34" charset="0"/>
              </a:rPr>
              <a:t>Xeon Phi cores</a:t>
            </a:r>
            <a:r>
              <a:rPr lang="en-US" sz="1600" b="1" dirty="0" smtClean="0">
                <a:solidFill>
                  <a:prstClr val="white"/>
                </a:solidFill>
                <a:latin typeface="Calibri" pitchFamily="34" charset="0"/>
              </a:rPr>
              <a:t>)</a:t>
            </a:r>
          </a:p>
          <a:p>
            <a:pPr marL="274320" indent="-274320" fontAlgn="base">
              <a:lnSpc>
                <a:spcPts val="2300"/>
              </a:lnSpc>
              <a:spcBef>
                <a:spcPct val="0"/>
              </a:spcBef>
              <a:spcAft>
                <a:spcPts val="0"/>
              </a:spcAft>
            </a:pPr>
            <a:r>
              <a:rPr lang="en-US" sz="1600" b="1" dirty="0" smtClean="0">
                <a:solidFill>
                  <a:prstClr val="white"/>
                </a:solidFill>
                <a:latin typeface="Calibri" pitchFamily="34" charset="0"/>
              </a:rPr>
              <a:t>Installed </a:t>
            </a:r>
            <a:r>
              <a:rPr lang="en-US" sz="1600" b="1" dirty="0">
                <a:solidFill>
                  <a:prstClr val="white"/>
                </a:solidFill>
                <a:latin typeface="Calibri" pitchFamily="34" charset="0"/>
              </a:rPr>
              <a:t>August </a:t>
            </a:r>
            <a:r>
              <a:rPr lang="en-US" sz="1600" b="1" dirty="0" smtClean="0">
                <a:solidFill>
                  <a:prstClr val="white"/>
                </a:solidFill>
                <a:latin typeface="Calibri" pitchFamily="34" charset="0"/>
              </a:rPr>
              <a:t>2013</a:t>
            </a:r>
          </a:p>
          <a:p>
            <a:pPr marL="274320" indent="-274320" fontAlgn="base">
              <a:lnSpc>
                <a:spcPts val="2300"/>
              </a:lnSpc>
              <a:spcBef>
                <a:spcPct val="0"/>
              </a:spcBef>
              <a:spcAft>
                <a:spcPts val="0"/>
              </a:spcAft>
            </a:pPr>
            <a:r>
              <a:rPr lang="en-US" sz="1600" b="1" dirty="0" smtClean="0">
                <a:solidFill>
                  <a:prstClr val="white"/>
                </a:solidFill>
                <a:latin typeface="Calibri" pitchFamily="34" charset="0"/>
              </a:rPr>
              <a:t>14 departments</a:t>
            </a:r>
          </a:p>
          <a:p>
            <a:pPr marL="274320" indent="-274320" fontAlgn="base">
              <a:lnSpc>
                <a:spcPts val="2300"/>
              </a:lnSpc>
              <a:spcBef>
                <a:spcPct val="0"/>
              </a:spcBef>
              <a:spcAft>
                <a:spcPts val="0"/>
              </a:spcAft>
            </a:pPr>
            <a:r>
              <a:rPr lang="en-US" sz="1600" b="1" dirty="0" smtClean="0">
                <a:solidFill>
                  <a:prstClr val="white"/>
                </a:solidFill>
                <a:latin typeface="Calibri" pitchFamily="34" charset="0"/>
              </a:rPr>
              <a:t>22 faculty (as of Dec. 2013)</a:t>
            </a:r>
            <a:endParaRPr lang="en-US" sz="1600" b="1" dirty="0">
              <a:solidFill>
                <a:prstClr val="white"/>
              </a:solidFill>
              <a:latin typeface="Calibri" pitchFamily="34" charset="0"/>
            </a:endParaRPr>
          </a:p>
          <a:p>
            <a:pPr marL="274320" indent="-274320" fontAlgn="base">
              <a:lnSpc>
                <a:spcPts val="2300"/>
              </a:lnSpc>
              <a:spcBef>
                <a:spcPct val="0"/>
              </a:spcBef>
              <a:spcAft>
                <a:spcPts val="0"/>
              </a:spcAft>
            </a:pPr>
            <a:r>
              <a:rPr lang="en-US" sz="1600" b="1" dirty="0">
                <a:solidFill>
                  <a:srgbClr val="FFCC00"/>
                </a:solidFill>
                <a:latin typeface="Calibri" pitchFamily="34" charset="0"/>
              </a:rPr>
              <a:t>#28 on June 2013 Top 500</a:t>
            </a:r>
          </a:p>
        </p:txBody>
      </p:sp>
      <p:sp>
        <p:nvSpPr>
          <p:cNvPr id="25" name="Rectangle 24"/>
          <p:cNvSpPr/>
          <p:nvPr/>
        </p:nvSpPr>
        <p:spPr>
          <a:xfrm>
            <a:off x="352424" y="4043684"/>
            <a:ext cx="2676525" cy="264286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9" name="TextBox 28"/>
          <p:cNvSpPr txBox="1"/>
          <p:nvPr/>
        </p:nvSpPr>
        <p:spPr>
          <a:xfrm>
            <a:off x="504825" y="4169420"/>
            <a:ext cx="2438400" cy="2231380"/>
          </a:xfrm>
          <a:prstGeom prst="rect">
            <a:avLst/>
          </a:prstGeom>
          <a:noFill/>
        </p:spPr>
        <p:txBody>
          <a:bodyPr wrap="square" rtlCol="0">
            <a:spAutoFit/>
            <a:scene3d>
              <a:camera prst="orthographicFront"/>
              <a:lightRig rig="threePt" dir="t"/>
            </a:scene3d>
            <a:flatTx/>
          </a:bodyPr>
          <a:lstStyle/>
          <a:p>
            <a:pPr marL="274320" indent="-274320" fontAlgn="base">
              <a:spcBef>
                <a:spcPct val="0"/>
              </a:spcBef>
              <a:spcAft>
                <a:spcPts val="600"/>
              </a:spcAft>
            </a:pPr>
            <a:r>
              <a:rPr lang="en-US" sz="3200" dirty="0">
                <a:solidFill>
                  <a:srgbClr val="F79646">
                    <a:lumMod val="75000"/>
                  </a:srgbClr>
                </a:solidFill>
                <a:latin typeface="Impact"/>
              </a:rPr>
              <a:t>HANSEN</a:t>
            </a:r>
          </a:p>
          <a:p>
            <a:pPr marL="274320" indent="-274320" fontAlgn="base">
              <a:spcBef>
                <a:spcPct val="0"/>
              </a:spcBef>
              <a:spcAft>
                <a:spcPts val="600"/>
              </a:spcAft>
            </a:pPr>
            <a:endParaRPr lang="en-US" dirty="0">
              <a:solidFill>
                <a:prstClr val="white"/>
              </a:solidFill>
              <a:latin typeface="Calibri" pitchFamily="34" charset="0"/>
            </a:endParaRPr>
          </a:p>
          <a:p>
            <a:pPr marL="274320" indent="-274320" fontAlgn="base">
              <a:spcBef>
                <a:spcPct val="0"/>
              </a:spcBef>
              <a:spcAft>
                <a:spcPts val="600"/>
              </a:spcAft>
            </a:pPr>
            <a:r>
              <a:rPr lang="en-US" sz="1600" b="1" dirty="0">
                <a:solidFill>
                  <a:prstClr val="white"/>
                </a:solidFill>
                <a:latin typeface="Calibri" pitchFamily="34" charset="0"/>
              </a:rPr>
              <a:t>9,120 cores</a:t>
            </a:r>
          </a:p>
          <a:p>
            <a:pPr marL="274320" indent="-274320" fontAlgn="base">
              <a:spcBef>
                <a:spcPct val="0"/>
              </a:spcBef>
              <a:spcAft>
                <a:spcPts val="600"/>
              </a:spcAft>
            </a:pPr>
            <a:r>
              <a:rPr lang="en-US" sz="1600" b="1" dirty="0">
                <a:solidFill>
                  <a:prstClr val="white"/>
                </a:solidFill>
                <a:latin typeface="Calibri" pitchFamily="34" charset="0"/>
              </a:rPr>
              <a:t>Installed Sept. 2011</a:t>
            </a:r>
          </a:p>
          <a:p>
            <a:pPr marL="274320" indent="-274320" fontAlgn="base">
              <a:spcBef>
                <a:spcPct val="0"/>
              </a:spcBef>
              <a:spcAft>
                <a:spcPts val="600"/>
              </a:spcAft>
            </a:pPr>
            <a:r>
              <a:rPr lang="en-US" sz="1600" b="1" dirty="0">
                <a:solidFill>
                  <a:prstClr val="white"/>
                </a:solidFill>
                <a:latin typeface="Calibri" pitchFamily="34" charset="0"/>
              </a:rPr>
              <a:t>13 departments</a:t>
            </a:r>
          </a:p>
          <a:p>
            <a:pPr marL="274320" indent="-274320" fontAlgn="base">
              <a:spcBef>
                <a:spcPct val="0"/>
              </a:spcBef>
              <a:spcAft>
                <a:spcPts val="600"/>
              </a:spcAft>
            </a:pPr>
            <a:r>
              <a:rPr lang="en-US" sz="1600" b="1" dirty="0">
                <a:solidFill>
                  <a:prstClr val="white"/>
                </a:solidFill>
                <a:latin typeface="Calibri" pitchFamily="34" charset="0"/>
              </a:rPr>
              <a:t>26 faculty</a:t>
            </a:r>
          </a:p>
        </p:txBody>
      </p:sp>
      <p:sp>
        <p:nvSpPr>
          <p:cNvPr id="30" name="TextBox 29"/>
          <p:cNvSpPr txBox="1"/>
          <p:nvPr/>
        </p:nvSpPr>
        <p:spPr>
          <a:xfrm>
            <a:off x="504825" y="4648200"/>
            <a:ext cx="1927900" cy="646331"/>
          </a:xfrm>
          <a:prstGeom prst="rect">
            <a:avLst/>
          </a:prstGeom>
          <a:noFill/>
        </p:spPr>
        <p:txBody>
          <a:bodyPr wrap="none" rtlCol="0">
            <a:spAutoFit/>
            <a:scene3d>
              <a:camera prst="orthographicFront"/>
              <a:lightRig rig="brightRoom" dir="t"/>
            </a:scene3d>
            <a:flatTx/>
          </a:bodyPr>
          <a:lstStyle/>
          <a:p>
            <a:pPr fontAlgn="base">
              <a:spcBef>
                <a:spcPct val="0"/>
              </a:spcBef>
              <a:spcAft>
                <a:spcPct val="0"/>
              </a:spcAft>
            </a:pPr>
            <a:r>
              <a:rPr lang="en-US" b="1" cap="all" dirty="0">
                <a:ln/>
                <a:solidFill>
                  <a:srgbClr val="4BACC6"/>
                </a:solidFill>
                <a:effectLst>
                  <a:outerShdw blurRad="19685" dist="12700" dir="5400000" algn="tl" rotWithShape="0">
                    <a:srgbClr val="4F81BD">
                      <a:satMod val="130000"/>
                      <a:alpha val="60000"/>
                    </a:srgbClr>
                  </a:outerShdw>
                </a:effectLst>
                <a:latin typeface="Calibri" pitchFamily="34" charset="0"/>
              </a:rPr>
              <a:t>$13.28 per GFLOP</a:t>
            </a:r>
            <a:endParaRPr lang="en-US" b="1" cap="all" dirty="0">
              <a:ln/>
              <a:solidFill>
                <a:srgbClr val="4BACC6"/>
              </a:solidFill>
              <a:effectLst>
                <a:outerShdw blurRad="19685" dist="12700" dir="5400000" algn="tl" rotWithShape="0">
                  <a:srgbClr val="4F81BD">
                    <a:satMod val="130000"/>
                    <a:alpha val="60000"/>
                  </a:srgbClr>
                </a:outerShdw>
              </a:effectLst>
              <a:latin typeface="Arial" charset="0"/>
            </a:endParaRPr>
          </a:p>
          <a:p>
            <a:pPr fontAlgn="base">
              <a:spcBef>
                <a:spcPct val="0"/>
              </a:spcBef>
              <a:spcAft>
                <a:spcPct val="0"/>
              </a:spcAft>
            </a:pPr>
            <a:endParaRPr lang="en-US" b="1" cap="all" dirty="0">
              <a:ln/>
              <a:solidFill>
                <a:srgbClr val="4BACC6"/>
              </a:solidFill>
              <a:effectLst>
                <a:outerShdw blurRad="19685" dist="12700" dir="5400000" algn="tl" rotWithShape="0">
                  <a:srgbClr val="4F81BD">
                    <a:satMod val="130000"/>
                    <a:alpha val="60000"/>
                  </a:srgbClr>
                </a:outerShdw>
              </a:effectLst>
              <a:latin typeface="Arial" charset="0"/>
            </a:endParaRPr>
          </a:p>
        </p:txBody>
      </p:sp>
      <p:grpSp>
        <p:nvGrpSpPr>
          <p:cNvPr id="31" name="Group 30"/>
          <p:cNvGrpSpPr/>
          <p:nvPr/>
        </p:nvGrpSpPr>
        <p:grpSpPr>
          <a:xfrm>
            <a:off x="361950" y="1293951"/>
            <a:ext cx="2667000" cy="2514600"/>
            <a:chOff x="381000" y="1280160"/>
            <a:chExt cx="2667000" cy="2514600"/>
          </a:xfrm>
        </p:grpSpPr>
        <p:sp>
          <p:nvSpPr>
            <p:cNvPr id="34" name="Rectangle 33"/>
            <p:cNvSpPr/>
            <p:nvPr/>
          </p:nvSpPr>
          <p:spPr>
            <a:xfrm>
              <a:off x="381000" y="1280160"/>
              <a:ext cx="2667000" cy="2514600"/>
            </a:xfrm>
            <a:prstGeom prst="rect">
              <a:avLst/>
            </a:prstGeom>
            <a:noFill/>
            <a:ln>
              <a:solidFill>
                <a:srgbClr val="FFB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37" name="TextBox 36"/>
            <p:cNvSpPr txBox="1"/>
            <p:nvPr/>
          </p:nvSpPr>
          <p:spPr>
            <a:xfrm>
              <a:off x="495300" y="1321383"/>
              <a:ext cx="2438400" cy="2231380"/>
            </a:xfrm>
            <a:prstGeom prst="rect">
              <a:avLst/>
            </a:prstGeom>
            <a:noFill/>
          </p:spPr>
          <p:txBody>
            <a:bodyPr wrap="square" rtlCol="0">
              <a:noAutofit/>
              <a:scene3d>
                <a:camera prst="orthographicFront"/>
                <a:lightRig rig="threePt" dir="t"/>
              </a:scene3d>
              <a:flatTx/>
            </a:bodyPr>
            <a:lstStyle/>
            <a:p>
              <a:pPr marL="274320" indent="-274320" fontAlgn="base">
                <a:spcBef>
                  <a:spcPct val="0"/>
                </a:spcBef>
                <a:spcAft>
                  <a:spcPts val="600"/>
                </a:spcAft>
              </a:pPr>
              <a:r>
                <a:rPr lang="en-US" sz="3200" dirty="0" smtClean="0">
                  <a:solidFill>
                    <a:srgbClr val="F79646">
                      <a:lumMod val="75000"/>
                    </a:srgbClr>
                  </a:solidFill>
                  <a:latin typeface="Impact"/>
                </a:rPr>
                <a:t>STEELE</a:t>
              </a:r>
              <a:endParaRPr lang="en-US" sz="3200" dirty="0">
                <a:solidFill>
                  <a:srgbClr val="F79646">
                    <a:lumMod val="75000"/>
                  </a:srgbClr>
                </a:solidFill>
                <a:latin typeface="Impact"/>
              </a:endParaRPr>
            </a:p>
            <a:p>
              <a:pPr marL="274320" indent="-274320" fontAlgn="base">
                <a:spcBef>
                  <a:spcPct val="0"/>
                </a:spcBef>
                <a:spcAft>
                  <a:spcPts val="600"/>
                </a:spcAft>
              </a:pPr>
              <a:endParaRPr lang="en-US" dirty="0">
                <a:solidFill>
                  <a:prstClr val="white"/>
                </a:solidFill>
                <a:latin typeface="Calibri" pitchFamily="34" charset="0"/>
              </a:endParaRPr>
            </a:p>
            <a:p>
              <a:pPr marL="274320" indent="-274320" fontAlgn="base">
                <a:spcBef>
                  <a:spcPct val="0"/>
                </a:spcBef>
                <a:spcAft>
                  <a:spcPts val="600"/>
                </a:spcAft>
              </a:pPr>
              <a:r>
                <a:rPr lang="en-US" sz="1600" b="1" dirty="0" smtClean="0">
                  <a:solidFill>
                    <a:prstClr val="white"/>
                  </a:solidFill>
                  <a:latin typeface="Calibri" pitchFamily="34" charset="0"/>
                </a:rPr>
                <a:t>7,216 </a:t>
              </a:r>
              <a:r>
                <a:rPr lang="en-US" sz="1600" b="1" dirty="0">
                  <a:solidFill>
                    <a:prstClr val="white"/>
                  </a:solidFill>
                  <a:latin typeface="Calibri" pitchFamily="34" charset="0"/>
                </a:rPr>
                <a:t>cores</a:t>
              </a:r>
            </a:p>
            <a:p>
              <a:pPr marL="274320" indent="-274320" fontAlgn="base">
                <a:spcBef>
                  <a:spcPct val="0"/>
                </a:spcBef>
                <a:spcAft>
                  <a:spcPts val="600"/>
                </a:spcAft>
              </a:pPr>
              <a:r>
                <a:rPr lang="en-US" sz="1600" b="1" dirty="0">
                  <a:solidFill>
                    <a:prstClr val="white"/>
                  </a:solidFill>
                  <a:latin typeface="Calibri" pitchFamily="34" charset="0"/>
                </a:rPr>
                <a:t>Installed </a:t>
              </a:r>
              <a:r>
                <a:rPr lang="en-US" sz="1600" b="1" dirty="0" smtClean="0">
                  <a:solidFill>
                    <a:prstClr val="white"/>
                  </a:solidFill>
                  <a:latin typeface="Calibri" pitchFamily="34" charset="0"/>
                </a:rPr>
                <a:t>May 2008</a:t>
              </a:r>
            </a:p>
            <a:p>
              <a:pPr marL="274320" indent="-274320" fontAlgn="base">
                <a:spcBef>
                  <a:spcPct val="0"/>
                </a:spcBef>
                <a:spcAft>
                  <a:spcPts val="600"/>
                </a:spcAft>
              </a:pPr>
              <a:r>
                <a:rPr lang="en-US" sz="2000" b="1" dirty="0" smtClean="0">
                  <a:solidFill>
                    <a:srgbClr val="FFCC00"/>
                  </a:solidFill>
                  <a:latin typeface="Calibri" pitchFamily="34" charset="0"/>
                </a:rPr>
                <a:t>Retired Nov. 2013</a:t>
              </a:r>
              <a:endParaRPr lang="en-US" sz="2000" b="1" dirty="0">
                <a:solidFill>
                  <a:srgbClr val="FFCC00"/>
                </a:solidFill>
                <a:latin typeface="Calibri" pitchFamily="34" charset="0"/>
              </a:endParaRPr>
            </a:p>
          </p:txBody>
        </p:sp>
        <p:sp>
          <p:nvSpPr>
            <p:cNvPr id="42" name="TextBox 41"/>
            <p:cNvSpPr txBox="1"/>
            <p:nvPr/>
          </p:nvSpPr>
          <p:spPr>
            <a:xfrm>
              <a:off x="533400" y="1842357"/>
              <a:ext cx="1927900" cy="369332"/>
            </a:xfrm>
            <a:prstGeom prst="rect">
              <a:avLst/>
            </a:prstGeom>
            <a:noFill/>
          </p:spPr>
          <p:txBody>
            <a:bodyPr wrap="none" rtlCol="0">
              <a:spAutoFit/>
              <a:scene3d>
                <a:camera prst="orthographicFront"/>
                <a:lightRig rig="brightRoom" dir="t"/>
              </a:scene3d>
              <a:flatTx/>
            </a:bodyPr>
            <a:lstStyle/>
            <a:p>
              <a:pPr fontAlgn="base">
                <a:spcBef>
                  <a:spcPct val="0"/>
                </a:spcBef>
                <a:spcAft>
                  <a:spcPct val="0"/>
                </a:spcAft>
              </a:pPr>
              <a:r>
                <a:rPr lang="en-US" b="1" cap="all" dirty="0">
                  <a:ln/>
                  <a:solidFill>
                    <a:srgbClr val="4BACC6"/>
                  </a:solidFill>
                  <a:effectLst>
                    <a:outerShdw blurRad="19685" dist="12700" dir="5400000" algn="tl" rotWithShape="0">
                      <a:srgbClr val="4F81BD">
                        <a:satMod val="130000"/>
                        <a:alpha val="60000"/>
                      </a:srgbClr>
                    </a:outerShdw>
                  </a:effectLst>
                  <a:latin typeface="Calibri" pitchFamily="34" charset="0"/>
                </a:rPr>
                <a:t>$</a:t>
              </a:r>
              <a:r>
                <a:rPr lang="en-US" b="1" cap="all" dirty="0" smtClean="0">
                  <a:ln/>
                  <a:solidFill>
                    <a:srgbClr val="4BACC6"/>
                  </a:solidFill>
                  <a:effectLst>
                    <a:outerShdw blurRad="19685" dist="12700" dir="5400000" algn="tl" rotWithShape="0">
                      <a:srgbClr val="4F81BD">
                        <a:satMod val="130000"/>
                        <a:alpha val="60000"/>
                      </a:srgbClr>
                    </a:outerShdw>
                  </a:effectLst>
                  <a:latin typeface="Calibri" pitchFamily="34" charset="0"/>
                </a:rPr>
                <a:t>27.02 </a:t>
              </a:r>
              <a:r>
                <a:rPr lang="en-US" b="1" cap="all" dirty="0">
                  <a:ln/>
                  <a:solidFill>
                    <a:srgbClr val="4BACC6"/>
                  </a:solidFill>
                  <a:effectLst>
                    <a:outerShdw blurRad="19685" dist="12700" dir="5400000" algn="tl" rotWithShape="0">
                      <a:srgbClr val="4F81BD">
                        <a:satMod val="130000"/>
                        <a:alpha val="60000"/>
                      </a:srgbClr>
                    </a:outerShdw>
                  </a:effectLst>
                  <a:latin typeface="Calibri" pitchFamily="34" charset="0"/>
                </a:rPr>
                <a:t>per GFLOP</a:t>
              </a:r>
              <a:endParaRPr lang="en-US" b="1" cap="all" dirty="0">
                <a:ln/>
                <a:solidFill>
                  <a:srgbClr val="4BACC6"/>
                </a:solidFill>
                <a:effectLst>
                  <a:outerShdw blurRad="19685" dist="12700" dir="5400000" algn="tl" rotWithShape="0">
                    <a:srgbClr val="4F81BD">
                      <a:satMod val="130000"/>
                      <a:alpha val="60000"/>
                    </a:srgbClr>
                  </a:outerShdw>
                </a:effectLst>
                <a:latin typeface="Arial" charset="0"/>
              </a:endParaRPr>
            </a:p>
          </p:txBody>
        </p:sp>
      </p:grpSp>
    </p:spTree>
    <p:extLst>
      <p:ext uri="{BB962C8B-B14F-4D97-AF65-F5344CB8AC3E}">
        <p14:creationId xmlns:p14="http://schemas.microsoft.com/office/powerpoint/2010/main" val="1548244183"/>
      </p:ext>
    </p:extLst>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1605" y="0"/>
            <a:ext cx="5841215" cy="6858000"/>
          </a:xfrm>
          <a:prstGeom prst="rect">
            <a:avLst/>
          </a:prstGeom>
        </p:spPr>
      </p:pic>
      <p:sp>
        <p:nvSpPr>
          <p:cNvPr id="3" name="TextBox 2"/>
          <p:cNvSpPr txBox="1"/>
          <p:nvPr/>
        </p:nvSpPr>
        <p:spPr>
          <a:xfrm>
            <a:off x="4724400" y="838200"/>
            <a:ext cx="1752600" cy="338554"/>
          </a:xfrm>
          <a:prstGeom prst="rect">
            <a:avLst/>
          </a:prstGeom>
          <a:noFill/>
        </p:spPr>
        <p:txBody>
          <a:bodyPr wrap="square" rtlCol="0">
            <a:spAutoFit/>
          </a:bodyPr>
          <a:lstStyle/>
          <a:p>
            <a:r>
              <a:rPr lang="en-US" sz="1600" dirty="0" smtClean="0">
                <a:latin typeface="Impact"/>
                <a:cs typeface="Impact"/>
              </a:rPr>
              <a:t>June 2013 Top 500</a:t>
            </a:r>
            <a:endParaRPr lang="en-US" sz="1600" dirty="0">
              <a:latin typeface="Impact"/>
              <a:cs typeface="Impact"/>
            </a:endParaRPr>
          </a:p>
        </p:txBody>
      </p:sp>
    </p:spTree>
    <p:extLst>
      <p:ext uri="{BB962C8B-B14F-4D97-AF65-F5344CB8AC3E}">
        <p14:creationId xmlns:p14="http://schemas.microsoft.com/office/powerpoint/2010/main" val="20245323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442074600"/>
              </p:ext>
            </p:extLst>
          </p:nvPr>
        </p:nvGraphicFramePr>
        <p:xfrm>
          <a:off x="28575" y="1447800"/>
          <a:ext cx="914400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228600" y="304800"/>
            <a:ext cx="8738995" cy="769441"/>
          </a:xfrm>
          <a:prstGeom prst="rect">
            <a:avLst/>
          </a:prstGeom>
        </p:spPr>
        <p:txBody>
          <a:bodyPr wrap="none">
            <a:spAutoFit/>
          </a:bodyPr>
          <a:lstStyle/>
          <a:p>
            <a:pPr>
              <a:defRPr/>
            </a:pPr>
            <a:r>
              <a:rPr lang="en-US" sz="4400" b="1" dirty="0">
                <a:solidFill>
                  <a:srgbClr val="FFC000"/>
                </a:solidFill>
                <a:latin typeface="Calibri" panose="020F0502020204030204" pitchFamily="34" charset="0"/>
                <a:ea typeface="ＭＳ Ｐゴシック" charset="-128"/>
                <a:cs typeface="Calibri" panose="020F0502020204030204" pitchFamily="34" charset="0"/>
              </a:rPr>
              <a:t>NORMALIZED PER CORE-HOUR COST</a:t>
            </a:r>
          </a:p>
        </p:txBody>
      </p:sp>
    </p:spTree>
    <p:extLst>
      <p:ext uri="{BB962C8B-B14F-4D97-AF65-F5344CB8AC3E}">
        <p14:creationId xmlns:p14="http://schemas.microsoft.com/office/powerpoint/2010/main" val="15978261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492682791"/>
              </p:ext>
            </p:extLst>
          </p:nvPr>
        </p:nvGraphicFramePr>
        <p:xfrm>
          <a:off x="692478" y="697190"/>
          <a:ext cx="7759044" cy="608461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7493632" y="5942945"/>
            <a:ext cx="415498" cy="230832"/>
          </a:xfrm>
          <a:prstGeom prst="rect">
            <a:avLst/>
          </a:prstGeom>
          <a:noFill/>
        </p:spPr>
        <p:txBody>
          <a:bodyPr wrap="none" rtlCol="0">
            <a:spAutoFit/>
          </a:bodyPr>
          <a:lstStyle/>
          <a:p>
            <a:r>
              <a:rPr lang="en-US" sz="900" dirty="0" smtClean="0"/>
              <a:t>32%</a:t>
            </a:r>
            <a:endParaRPr lang="en-US" sz="900" dirty="0"/>
          </a:p>
        </p:txBody>
      </p:sp>
      <p:sp>
        <p:nvSpPr>
          <p:cNvPr id="5" name="TextBox 4"/>
          <p:cNvSpPr txBox="1"/>
          <p:nvPr/>
        </p:nvSpPr>
        <p:spPr>
          <a:xfrm>
            <a:off x="7078134" y="5925845"/>
            <a:ext cx="415498" cy="230832"/>
          </a:xfrm>
          <a:prstGeom prst="rect">
            <a:avLst/>
          </a:prstGeom>
          <a:noFill/>
        </p:spPr>
        <p:txBody>
          <a:bodyPr wrap="none" rtlCol="0">
            <a:spAutoFit/>
          </a:bodyPr>
          <a:lstStyle/>
          <a:p>
            <a:r>
              <a:rPr lang="en-US" sz="900" dirty="0" smtClean="0"/>
              <a:t>26%</a:t>
            </a:r>
            <a:endParaRPr lang="en-US" sz="900" dirty="0"/>
          </a:p>
        </p:txBody>
      </p:sp>
      <p:sp>
        <p:nvSpPr>
          <p:cNvPr id="6" name="Slide Number Placeholder 80"/>
          <p:cNvSpPr>
            <a:spLocks noGrp="1"/>
          </p:cNvSpPr>
          <p:nvPr>
            <p:ph type="sldNum" sz="quarter" idx="12"/>
          </p:nvPr>
        </p:nvSpPr>
        <p:spPr>
          <a:xfrm>
            <a:off x="6629400" y="5884140"/>
            <a:ext cx="448734" cy="316987"/>
          </a:xfrm>
        </p:spPr>
        <p:txBody>
          <a:bodyPr/>
          <a:lstStyle/>
          <a:p>
            <a:pPr>
              <a:defRPr/>
            </a:pPr>
            <a:r>
              <a:rPr lang="en-US" sz="900" dirty="0" smtClean="0">
                <a:solidFill>
                  <a:schemeClr val="tx1"/>
                </a:solidFill>
              </a:rPr>
              <a:t>34%</a:t>
            </a:r>
            <a:endParaRPr lang="en-US" sz="900" dirty="0">
              <a:solidFill>
                <a:schemeClr val="tx1"/>
              </a:solidFill>
            </a:endParaRPr>
          </a:p>
        </p:txBody>
      </p:sp>
      <p:sp>
        <p:nvSpPr>
          <p:cNvPr id="7" name="TextBox 6"/>
          <p:cNvSpPr txBox="1"/>
          <p:nvPr/>
        </p:nvSpPr>
        <p:spPr>
          <a:xfrm>
            <a:off x="6251317" y="5932195"/>
            <a:ext cx="415498" cy="230832"/>
          </a:xfrm>
          <a:prstGeom prst="rect">
            <a:avLst/>
          </a:prstGeom>
          <a:noFill/>
        </p:spPr>
        <p:txBody>
          <a:bodyPr wrap="none" rtlCol="0">
            <a:spAutoFit/>
          </a:bodyPr>
          <a:lstStyle/>
          <a:p>
            <a:r>
              <a:rPr lang="en-US" sz="900" dirty="0" smtClean="0"/>
              <a:t>27%</a:t>
            </a:r>
            <a:endParaRPr lang="en-US" sz="900" dirty="0"/>
          </a:p>
        </p:txBody>
      </p:sp>
      <p:sp>
        <p:nvSpPr>
          <p:cNvPr id="8" name="TextBox 7"/>
          <p:cNvSpPr txBox="1"/>
          <p:nvPr/>
        </p:nvSpPr>
        <p:spPr>
          <a:xfrm>
            <a:off x="5854260" y="5944094"/>
            <a:ext cx="415498" cy="230832"/>
          </a:xfrm>
          <a:prstGeom prst="rect">
            <a:avLst/>
          </a:prstGeom>
          <a:noFill/>
        </p:spPr>
        <p:txBody>
          <a:bodyPr wrap="none" rtlCol="0">
            <a:spAutoFit/>
          </a:bodyPr>
          <a:lstStyle/>
          <a:p>
            <a:r>
              <a:rPr lang="en-US" sz="900" dirty="0" smtClean="0"/>
              <a:t>24%</a:t>
            </a:r>
            <a:endParaRPr lang="en-US" sz="900" dirty="0"/>
          </a:p>
        </p:txBody>
      </p:sp>
      <p:sp>
        <p:nvSpPr>
          <p:cNvPr id="9" name="TextBox 8"/>
          <p:cNvSpPr txBox="1"/>
          <p:nvPr/>
        </p:nvSpPr>
        <p:spPr>
          <a:xfrm>
            <a:off x="5451902" y="5944425"/>
            <a:ext cx="415498" cy="230832"/>
          </a:xfrm>
          <a:prstGeom prst="rect">
            <a:avLst/>
          </a:prstGeom>
          <a:noFill/>
        </p:spPr>
        <p:txBody>
          <a:bodyPr wrap="none" rtlCol="0">
            <a:spAutoFit/>
          </a:bodyPr>
          <a:lstStyle/>
          <a:p>
            <a:r>
              <a:rPr lang="en-US" sz="900" dirty="0" smtClean="0"/>
              <a:t>21%</a:t>
            </a:r>
            <a:endParaRPr lang="en-US" sz="900" dirty="0"/>
          </a:p>
        </p:txBody>
      </p:sp>
      <p:sp>
        <p:nvSpPr>
          <p:cNvPr id="10" name="TextBox 9"/>
          <p:cNvSpPr txBox="1"/>
          <p:nvPr/>
        </p:nvSpPr>
        <p:spPr>
          <a:xfrm>
            <a:off x="5020102" y="5944425"/>
            <a:ext cx="415498" cy="230832"/>
          </a:xfrm>
          <a:prstGeom prst="rect">
            <a:avLst/>
          </a:prstGeom>
          <a:noFill/>
        </p:spPr>
        <p:txBody>
          <a:bodyPr wrap="none" rtlCol="0">
            <a:spAutoFit/>
          </a:bodyPr>
          <a:lstStyle/>
          <a:p>
            <a:r>
              <a:rPr lang="en-US" sz="900" dirty="0" smtClean="0"/>
              <a:t>20%</a:t>
            </a:r>
            <a:endParaRPr lang="en-US" sz="900" dirty="0"/>
          </a:p>
        </p:txBody>
      </p:sp>
      <p:sp>
        <p:nvSpPr>
          <p:cNvPr id="11" name="TextBox 10"/>
          <p:cNvSpPr txBox="1"/>
          <p:nvPr/>
        </p:nvSpPr>
        <p:spPr>
          <a:xfrm>
            <a:off x="4613702" y="5954605"/>
            <a:ext cx="415498" cy="230832"/>
          </a:xfrm>
          <a:prstGeom prst="rect">
            <a:avLst/>
          </a:prstGeom>
          <a:noFill/>
        </p:spPr>
        <p:txBody>
          <a:bodyPr wrap="none" rtlCol="0">
            <a:spAutoFit/>
          </a:bodyPr>
          <a:lstStyle/>
          <a:p>
            <a:r>
              <a:rPr lang="en-US" sz="900" dirty="0" smtClean="0"/>
              <a:t>19%</a:t>
            </a:r>
            <a:endParaRPr lang="en-US" sz="900" dirty="0"/>
          </a:p>
        </p:txBody>
      </p:sp>
      <p:sp>
        <p:nvSpPr>
          <p:cNvPr id="12" name="TextBox 11"/>
          <p:cNvSpPr txBox="1"/>
          <p:nvPr/>
        </p:nvSpPr>
        <p:spPr>
          <a:xfrm>
            <a:off x="4197026" y="5954605"/>
            <a:ext cx="415498" cy="230832"/>
          </a:xfrm>
          <a:prstGeom prst="rect">
            <a:avLst/>
          </a:prstGeom>
          <a:noFill/>
        </p:spPr>
        <p:txBody>
          <a:bodyPr wrap="none" rtlCol="0">
            <a:spAutoFit/>
          </a:bodyPr>
          <a:lstStyle/>
          <a:p>
            <a:r>
              <a:rPr lang="en-US" sz="900" dirty="0" smtClean="0"/>
              <a:t>19%</a:t>
            </a:r>
            <a:endParaRPr lang="en-US" sz="900" dirty="0"/>
          </a:p>
        </p:txBody>
      </p:sp>
      <p:sp>
        <p:nvSpPr>
          <p:cNvPr id="13" name="TextBox 12"/>
          <p:cNvSpPr txBox="1"/>
          <p:nvPr/>
        </p:nvSpPr>
        <p:spPr>
          <a:xfrm>
            <a:off x="3781528" y="5944425"/>
            <a:ext cx="415498" cy="230832"/>
          </a:xfrm>
          <a:prstGeom prst="rect">
            <a:avLst/>
          </a:prstGeom>
          <a:noFill/>
        </p:spPr>
        <p:txBody>
          <a:bodyPr wrap="none" rtlCol="0">
            <a:spAutoFit/>
          </a:bodyPr>
          <a:lstStyle/>
          <a:p>
            <a:r>
              <a:rPr lang="en-US" sz="900" dirty="0" smtClean="0"/>
              <a:t>13%</a:t>
            </a:r>
            <a:endParaRPr lang="en-US" sz="900" dirty="0"/>
          </a:p>
        </p:txBody>
      </p:sp>
      <p:sp>
        <p:nvSpPr>
          <p:cNvPr id="14" name="TextBox 13"/>
          <p:cNvSpPr txBox="1"/>
          <p:nvPr/>
        </p:nvSpPr>
        <p:spPr>
          <a:xfrm>
            <a:off x="3366030" y="5944425"/>
            <a:ext cx="415498" cy="230832"/>
          </a:xfrm>
          <a:prstGeom prst="rect">
            <a:avLst/>
          </a:prstGeom>
          <a:noFill/>
        </p:spPr>
        <p:txBody>
          <a:bodyPr wrap="none" rtlCol="0">
            <a:spAutoFit/>
          </a:bodyPr>
          <a:lstStyle/>
          <a:p>
            <a:r>
              <a:rPr lang="en-US" sz="900" dirty="0" smtClean="0"/>
              <a:t>10%</a:t>
            </a:r>
            <a:endParaRPr lang="en-US" sz="900" dirty="0"/>
          </a:p>
        </p:txBody>
      </p:sp>
      <p:sp>
        <p:nvSpPr>
          <p:cNvPr id="15" name="TextBox 14"/>
          <p:cNvSpPr txBox="1"/>
          <p:nvPr/>
        </p:nvSpPr>
        <p:spPr>
          <a:xfrm>
            <a:off x="2937302" y="5949295"/>
            <a:ext cx="415498" cy="230832"/>
          </a:xfrm>
          <a:prstGeom prst="rect">
            <a:avLst/>
          </a:prstGeom>
          <a:noFill/>
        </p:spPr>
        <p:txBody>
          <a:bodyPr wrap="none" rtlCol="0">
            <a:spAutoFit/>
          </a:bodyPr>
          <a:lstStyle/>
          <a:p>
            <a:r>
              <a:rPr lang="en-US" sz="900" dirty="0" smtClean="0"/>
              <a:t>13%</a:t>
            </a:r>
            <a:endParaRPr lang="en-US" sz="900" dirty="0"/>
          </a:p>
        </p:txBody>
      </p:sp>
      <p:sp>
        <p:nvSpPr>
          <p:cNvPr id="16" name="TextBox 15"/>
          <p:cNvSpPr txBox="1"/>
          <p:nvPr/>
        </p:nvSpPr>
        <p:spPr>
          <a:xfrm>
            <a:off x="2563272" y="5953759"/>
            <a:ext cx="351378" cy="230832"/>
          </a:xfrm>
          <a:prstGeom prst="rect">
            <a:avLst/>
          </a:prstGeom>
          <a:noFill/>
        </p:spPr>
        <p:txBody>
          <a:bodyPr wrap="none" rtlCol="0">
            <a:spAutoFit/>
          </a:bodyPr>
          <a:lstStyle/>
          <a:p>
            <a:r>
              <a:rPr lang="en-US" sz="900" dirty="0" smtClean="0"/>
              <a:t>9%</a:t>
            </a:r>
            <a:endParaRPr lang="en-US" sz="900" dirty="0"/>
          </a:p>
        </p:txBody>
      </p:sp>
      <p:sp>
        <p:nvSpPr>
          <p:cNvPr id="17" name="TextBox 16"/>
          <p:cNvSpPr txBox="1"/>
          <p:nvPr/>
        </p:nvSpPr>
        <p:spPr>
          <a:xfrm>
            <a:off x="2162650" y="5953759"/>
            <a:ext cx="351378" cy="230832"/>
          </a:xfrm>
          <a:prstGeom prst="rect">
            <a:avLst/>
          </a:prstGeom>
          <a:noFill/>
        </p:spPr>
        <p:txBody>
          <a:bodyPr wrap="none" rtlCol="0">
            <a:spAutoFit/>
          </a:bodyPr>
          <a:lstStyle/>
          <a:p>
            <a:r>
              <a:rPr lang="en-US" sz="900" dirty="0" smtClean="0"/>
              <a:t>6%</a:t>
            </a:r>
            <a:endParaRPr lang="en-US" sz="900" dirty="0"/>
          </a:p>
        </p:txBody>
      </p:sp>
      <p:sp>
        <p:nvSpPr>
          <p:cNvPr id="18" name="TextBox 17"/>
          <p:cNvSpPr txBox="1"/>
          <p:nvPr/>
        </p:nvSpPr>
        <p:spPr>
          <a:xfrm>
            <a:off x="1752600" y="5953759"/>
            <a:ext cx="351378" cy="230832"/>
          </a:xfrm>
          <a:prstGeom prst="rect">
            <a:avLst/>
          </a:prstGeom>
          <a:noFill/>
        </p:spPr>
        <p:txBody>
          <a:bodyPr wrap="none" rtlCol="0">
            <a:spAutoFit/>
          </a:bodyPr>
          <a:lstStyle/>
          <a:p>
            <a:r>
              <a:rPr lang="en-US" sz="900" dirty="0" smtClean="0"/>
              <a:t>5%</a:t>
            </a:r>
            <a:endParaRPr lang="en-US" sz="900" dirty="0"/>
          </a:p>
        </p:txBody>
      </p:sp>
      <p:sp>
        <p:nvSpPr>
          <p:cNvPr id="19" name="TextBox 18"/>
          <p:cNvSpPr txBox="1"/>
          <p:nvPr/>
        </p:nvSpPr>
        <p:spPr>
          <a:xfrm>
            <a:off x="1330804" y="5953759"/>
            <a:ext cx="351378" cy="230832"/>
          </a:xfrm>
          <a:prstGeom prst="rect">
            <a:avLst/>
          </a:prstGeom>
          <a:noFill/>
        </p:spPr>
        <p:txBody>
          <a:bodyPr wrap="none" rtlCol="0">
            <a:spAutoFit/>
          </a:bodyPr>
          <a:lstStyle/>
          <a:p>
            <a:r>
              <a:rPr lang="en-US" sz="900" dirty="0" smtClean="0"/>
              <a:t>3%</a:t>
            </a:r>
            <a:endParaRPr lang="en-US" sz="900" dirty="0"/>
          </a:p>
        </p:txBody>
      </p:sp>
      <p:sp>
        <p:nvSpPr>
          <p:cNvPr id="20" name="TextBox 19"/>
          <p:cNvSpPr txBox="1"/>
          <p:nvPr/>
        </p:nvSpPr>
        <p:spPr>
          <a:xfrm>
            <a:off x="7909130" y="5936355"/>
            <a:ext cx="415498" cy="230832"/>
          </a:xfrm>
          <a:prstGeom prst="rect">
            <a:avLst/>
          </a:prstGeom>
          <a:noFill/>
        </p:spPr>
        <p:txBody>
          <a:bodyPr wrap="none" rtlCol="0">
            <a:spAutoFit/>
          </a:bodyPr>
          <a:lstStyle/>
          <a:p>
            <a:r>
              <a:rPr lang="en-US" sz="900" dirty="0" smtClean="0"/>
              <a:t>33%</a:t>
            </a:r>
            <a:endParaRPr lang="en-US" sz="900" dirty="0"/>
          </a:p>
        </p:txBody>
      </p:sp>
      <p:sp>
        <p:nvSpPr>
          <p:cNvPr id="21" name="TextBox 20"/>
          <p:cNvSpPr txBox="1"/>
          <p:nvPr/>
        </p:nvSpPr>
        <p:spPr>
          <a:xfrm>
            <a:off x="76200" y="232906"/>
            <a:ext cx="9067800" cy="558294"/>
          </a:xfrm>
          <a:prstGeom prst="rect">
            <a:avLst/>
          </a:prstGeom>
          <a:noFill/>
        </p:spPr>
        <p:txBody>
          <a:bodyPr wrap="square">
            <a:spAutoFit/>
          </a:bodyPr>
          <a:lstStyle/>
          <a:p>
            <a:pPr fontAlgn="auto">
              <a:lnSpc>
                <a:spcPts val="4000"/>
              </a:lnSpc>
              <a:spcBef>
                <a:spcPts val="0"/>
              </a:spcBef>
              <a:spcAft>
                <a:spcPts val="0"/>
              </a:spcAft>
              <a:defRPr/>
            </a:pPr>
            <a:r>
              <a:rPr lang="en-US" sz="2400" cap="small" dirty="0" smtClean="0">
                <a:solidFill>
                  <a:srgbClr val="FFCC00"/>
                </a:solidFill>
                <a:latin typeface="Calibri" panose="020F0502020204030204" pitchFamily="34" charset="0"/>
                <a:cs typeface="Calibri" panose="020F0502020204030204" pitchFamily="34" charset="0"/>
              </a:rPr>
              <a:t>PERCENTAGE OF AWARDS TO HIGH-PERFORMANCE COMPUTING USERS</a:t>
            </a:r>
            <a:endParaRPr lang="en-US" sz="2400" cap="small" dirty="0">
              <a:solidFill>
                <a:srgbClr val="FFCC00"/>
              </a:solidFill>
              <a:latin typeface="Calibri" panose="020F0502020204030204" pitchFamily="34" charset="0"/>
              <a:cs typeface="Calibri" panose="020F0502020204030204" pitchFamily="34" charset="0"/>
            </a:endParaRPr>
          </a:p>
        </p:txBody>
      </p:sp>
      <p:sp>
        <p:nvSpPr>
          <p:cNvPr id="2" name="TextBox 1"/>
          <p:cNvSpPr txBox="1"/>
          <p:nvPr/>
        </p:nvSpPr>
        <p:spPr>
          <a:xfrm rot="16200000">
            <a:off x="104790" y="3627565"/>
            <a:ext cx="679994" cy="276999"/>
          </a:xfrm>
          <a:prstGeom prst="rect">
            <a:avLst/>
          </a:prstGeom>
          <a:noFill/>
        </p:spPr>
        <p:txBody>
          <a:bodyPr wrap="none" rtlCol="0">
            <a:spAutoFit/>
          </a:bodyPr>
          <a:lstStyle/>
          <a:p>
            <a:r>
              <a:rPr lang="en-US" sz="1200" dirty="0" smtClean="0">
                <a:solidFill>
                  <a:schemeClr val="bg1"/>
                </a:solidFill>
                <a:latin typeface="Calibri" pitchFamily="34" charset="0"/>
                <a:cs typeface="Calibri" pitchFamily="34" charset="0"/>
              </a:rPr>
              <a:t>Millions</a:t>
            </a:r>
            <a:endParaRPr lang="en-US" sz="1200"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40256621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solidFill>
                <a:prstClr val="black"/>
              </a:solidFill>
            </a:endParaRPr>
          </a:p>
        </p:txBody>
      </p:sp>
      <p:sp>
        <p:nvSpPr>
          <p:cNvPr id="5123"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solidFill>
                <a:prstClr val="black"/>
              </a:solidFill>
            </a:endParaRPr>
          </a:p>
        </p:txBody>
      </p:sp>
      <p:sp>
        <p:nvSpPr>
          <p:cNvPr id="5124" name="Rectangle 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solidFill>
                <a:prstClr val="black"/>
              </a:solidFill>
            </a:endParaRPr>
          </a:p>
        </p:txBody>
      </p:sp>
      <p:sp>
        <p:nvSpPr>
          <p:cNvPr id="5152" name="Rectangle 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solidFill>
                <a:prstClr val="black"/>
              </a:solidFill>
            </a:endParaRPr>
          </a:p>
        </p:txBody>
      </p:sp>
      <p:sp>
        <p:nvSpPr>
          <p:cNvPr id="11" name="TextBox 10"/>
          <p:cNvSpPr txBox="1"/>
          <p:nvPr/>
        </p:nvSpPr>
        <p:spPr>
          <a:xfrm>
            <a:off x="0" y="258346"/>
            <a:ext cx="9144000" cy="769441"/>
          </a:xfrm>
          <a:prstGeom prst="rect">
            <a:avLst/>
          </a:prstGeom>
          <a:noFill/>
        </p:spPr>
        <p:txBody>
          <a:bodyPr wrap="square" rtlCol="0">
            <a:spAutoFit/>
          </a:bodyPr>
          <a:lstStyle/>
          <a:p>
            <a:pPr algn="ctr">
              <a:defRPr/>
            </a:pPr>
            <a:r>
              <a:rPr lang="en-US" sz="4400" b="1" cap="small" dirty="0" smtClean="0">
                <a:solidFill>
                  <a:srgbClr val="FFCC00"/>
                </a:solidFill>
                <a:latin typeface="Calibri" panose="020F0502020204030204" pitchFamily="34" charset="0"/>
                <a:cs typeface="Calibri" panose="020F0502020204030204" pitchFamily="34" charset="0"/>
              </a:rPr>
              <a:t>OUR ACADEMIC PARTNERS</a:t>
            </a:r>
          </a:p>
        </p:txBody>
      </p:sp>
      <p:graphicFrame>
        <p:nvGraphicFramePr>
          <p:cNvPr id="5" name="Table 4"/>
          <p:cNvGraphicFramePr>
            <a:graphicFrameLocks noGrp="1"/>
          </p:cNvGraphicFramePr>
          <p:nvPr>
            <p:extLst>
              <p:ext uri="{D42A27DB-BD31-4B8C-83A1-F6EECF244321}">
                <p14:modId xmlns:p14="http://schemas.microsoft.com/office/powerpoint/2010/main" val="1054453515"/>
              </p:ext>
            </p:extLst>
          </p:nvPr>
        </p:nvGraphicFramePr>
        <p:xfrm>
          <a:off x="4876800" y="1283430"/>
          <a:ext cx="3962400" cy="4932312"/>
        </p:xfrm>
        <a:graphic>
          <a:graphicData uri="http://schemas.openxmlformats.org/drawingml/2006/table">
            <a:tbl>
              <a:tblPr>
                <a:tableStyleId>{5202B0CA-FC54-4496-8BCA-5EF66A818D29}</a:tableStyleId>
              </a:tblPr>
              <a:tblGrid>
                <a:gridCol w="3124200"/>
                <a:gridCol w="838200"/>
              </a:tblGrid>
              <a:tr h="207264">
                <a:tc>
                  <a:txBody>
                    <a:bodyPr/>
                    <a:lstStyle/>
                    <a:p>
                      <a:pPr algn="l" fontAlgn="t"/>
                      <a:r>
                        <a:rPr lang="en-US" sz="1800" b="1" u="none" strike="noStrike" dirty="0">
                          <a:solidFill>
                            <a:srgbClr val="18A4D6"/>
                          </a:solidFill>
                          <a:effectLst/>
                          <a:latin typeface="Calibri" pitchFamily="34" charset="0"/>
                          <a:cs typeface="Calibri" pitchFamily="34" charset="0"/>
                        </a:rPr>
                        <a:t>By Department  </a:t>
                      </a:r>
                      <a:endParaRPr lang="en-US" sz="1800" b="1" i="0" u="none" strike="noStrike" dirty="0">
                        <a:solidFill>
                          <a:srgbClr val="18A4D6"/>
                        </a:solidFill>
                        <a:effectLst/>
                        <a:latin typeface="Calibri" pitchFamily="34" charset="0"/>
                        <a:cs typeface="Calibri" pitchFamily="34" charset="0"/>
                      </a:endParaRPr>
                    </a:p>
                  </a:txBody>
                  <a:tcPr marL="11304" marR="11304" marT="11304" marB="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s-ES_tradnl" sz="1800" b="1" u="none" strike="noStrike" dirty="0" err="1">
                          <a:solidFill>
                            <a:srgbClr val="18A4D6"/>
                          </a:solidFill>
                          <a:effectLst/>
                          <a:latin typeface="Calibri" pitchFamily="34" charset="0"/>
                          <a:cs typeface="Calibri" pitchFamily="34" charset="0"/>
                        </a:rPr>
                        <a:t>Cores</a:t>
                      </a:r>
                      <a:endParaRPr lang="es-ES_tradnl" sz="1800" b="1" i="0" u="none" strike="noStrike" dirty="0">
                        <a:solidFill>
                          <a:srgbClr val="18A4D6"/>
                        </a:solidFill>
                        <a:effectLst/>
                        <a:latin typeface="Calibri" pitchFamily="34" charset="0"/>
                        <a:cs typeface="Calibri" pitchFamily="34" charset="0"/>
                      </a:endParaRPr>
                    </a:p>
                  </a:txBody>
                  <a:tcPr marL="11304" marR="11304" marT="11304" marB="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2397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u="none" strike="noStrike" dirty="0" smtClean="0">
                          <a:solidFill>
                            <a:schemeClr val="bg1"/>
                          </a:solidFill>
                          <a:effectLst/>
                          <a:latin typeface="Calibri" pitchFamily="34" charset="0"/>
                          <a:cs typeface="Calibri" pitchFamily="34" charset="0"/>
                        </a:rPr>
                        <a:t>Ag. and Biological Engineering</a:t>
                      </a:r>
                      <a:endParaRPr lang="en-US" sz="1800" b="0" i="0" u="none" strike="noStrike" dirty="0" smtClean="0">
                        <a:solidFill>
                          <a:schemeClr val="bg1"/>
                        </a:solidFill>
                        <a:effectLst/>
                        <a:latin typeface="Calibri" pitchFamily="34" charset="0"/>
                        <a:cs typeface="Calibri" pitchFamily="34" charset="0"/>
                      </a:endParaRPr>
                    </a:p>
                  </a:txBody>
                  <a:tcPr marL="11304" marR="11304" marT="11304"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smtClean="0">
                          <a:solidFill>
                            <a:schemeClr val="bg1"/>
                          </a:solidFill>
                          <a:effectLst/>
                          <a:latin typeface="Calibri" pitchFamily="34" charset="0"/>
                          <a:cs typeface="Calibri" pitchFamily="34" charset="0"/>
                        </a:rPr>
                        <a:t>344</a:t>
                      </a:r>
                      <a:endParaRPr lang="en-US" sz="1800" b="0" i="0" u="none" strike="noStrike" dirty="0">
                        <a:solidFill>
                          <a:schemeClr val="bg1"/>
                        </a:solidFill>
                        <a:effectLst/>
                        <a:latin typeface="Calibri" pitchFamily="34" charset="0"/>
                        <a:cs typeface="Calibri" pitchFamily="34" charset="0"/>
                      </a:endParaRPr>
                    </a:p>
                  </a:txBody>
                  <a:tcPr marL="11304" marR="11304" marT="11304"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2397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de-DE" sz="1800" u="none" strike="noStrike" dirty="0" smtClean="0">
                          <a:solidFill>
                            <a:schemeClr val="bg1"/>
                          </a:solidFill>
                          <a:effectLst/>
                          <a:latin typeface="Calibri" pitchFamily="34" charset="0"/>
                          <a:cs typeface="Calibri" pitchFamily="34" charset="0"/>
                        </a:rPr>
                        <a:t>Computer Science</a:t>
                      </a:r>
                      <a:endParaRPr lang="de-DE" sz="1800" b="0" i="0" u="none" strike="noStrike" dirty="0" smtClean="0">
                        <a:solidFill>
                          <a:schemeClr val="bg1"/>
                        </a:solidFill>
                        <a:effectLst/>
                        <a:latin typeface="Calibri" pitchFamily="34" charset="0"/>
                        <a:cs typeface="Calibri" pitchFamily="34" charset="0"/>
                      </a:endParaRPr>
                    </a:p>
                  </a:txBody>
                  <a:tcPr marL="11304" marR="11304" marT="11304"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u="none" strike="noStrike" dirty="0" smtClean="0">
                          <a:solidFill>
                            <a:schemeClr val="bg1"/>
                          </a:solidFill>
                          <a:effectLst/>
                          <a:latin typeface="Calibri" pitchFamily="34" charset="0"/>
                          <a:cs typeface="Calibri" pitchFamily="34" charset="0"/>
                        </a:rPr>
                        <a:t>312</a:t>
                      </a:r>
                      <a:endParaRPr lang="en-US" sz="1800" b="0" i="0" u="none" strike="noStrike" dirty="0">
                        <a:solidFill>
                          <a:schemeClr val="bg1"/>
                        </a:solidFill>
                        <a:effectLst/>
                        <a:latin typeface="Calibri" pitchFamily="34" charset="0"/>
                        <a:cs typeface="Calibri" pitchFamily="34" charset="0"/>
                      </a:endParaRPr>
                    </a:p>
                  </a:txBody>
                  <a:tcPr marL="11304" marR="11304" marT="11304"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726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fr-FR" sz="1800" u="none" strike="noStrike" dirty="0" smtClean="0">
                          <a:solidFill>
                            <a:schemeClr val="bg1"/>
                          </a:solidFill>
                          <a:effectLst/>
                          <a:latin typeface="Calibri" pitchFamily="34" charset="0"/>
                          <a:cs typeface="Calibri" pitchFamily="34" charset="0"/>
                        </a:rPr>
                        <a:t>Commercial </a:t>
                      </a:r>
                      <a:r>
                        <a:rPr lang="fr-FR" sz="1800" u="none" strike="noStrike" dirty="0" err="1" smtClean="0">
                          <a:solidFill>
                            <a:schemeClr val="bg1"/>
                          </a:solidFill>
                          <a:effectLst/>
                          <a:latin typeface="Calibri" pitchFamily="34" charset="0"/>
                          <a:cs typeface="Calibri" pitchFamily="34" charset="0"/>
                        </a:rPr>
                        <a:t>Partners</a:t>
                      </a:r>
                      <a:endParaRPr lang="fr-FR" sz="1800" b="0" i="0" u="none" strike="noStrike" dirty="0" smtClean="0">
                        <a:solidFill>
                          <a:schemeClr val="bg1"/>
                        </a:solidFill>
                        <a:effectLst/>
                        <a:latin typeface="Calibri" pitchFamily="34" charset="0"/>
                        <a:cs typeface="Calibri" pitchFamily="34" charset="0"/>
                      </a:endParaRPr>
                    </a:p>
                  </a:txBody>
                  <a:tcPr marL="11304" marR="11304" marT="11304"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u="none" strike="noStrike" dirty="0" smtClean="0">
                          <a:solidFill>
                            <a:schemeClr val="bg1"/>
                          </a:solidFill>
                          <a:effectLst/>
                          <a:latin typeface="Calibri" pitchFamily="34" charset="0"/>
                          <a:cs typeface="Calibri" pitchFamily="34" charset="0"/>
                        </a:rPr>
                        <a:t>304</a:t>
                      </a:r>
                      <a:endParaRPr lang="en-US" sz="1800" b="0" i="0" u="none" strike="noStrike" dirty="0">
                        <a:solidFill>
                          <a:schemeClr val="bg1"/>
                        </a:solidFill>
                        <a:effectLst/>
                        <a:latin typeface="Calibri" pitchFamily="34" charset="0"/>
                        <a:cs typeface="Calibri" pitchFamily="34" charset="0"/>
                      </a:endParaRPr>
                    </a:p>
                  </a:txBody>
                  <a:tcPr marL="11304" marR="11304" marT="11304"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7264">
                <a:tc>
                  <a:txBody>
                    <a:bodyPr/>
                    <a:lstStyle/>
                    <a:p>
                      <a:pPr algn="l" fontAlgn="b"/>
                      <a:r>
                        <a:rPr lang="de-DE" sz="1800" b="0" i="0" u="none" strike="noStrike" smtClean="0">
                          <a:solidFill>
                            <a:schemeClr val="bg1"/>
                          </a:solidFill>
                          <a:effectLst/>
                          <a:latin typeface="Calibri" pitchFamily="34" charset="0"/>
                          <a:cs typeface="Calibri" pitchFamily="34" charset="0"/>
                        </a:rPr>
                        <a:t>College </a:t>
                      </a:r>
                      <a:r>
                        <a:rPr lang="de-DE" sz="1800" b="0" i="0" u="none" strike="noStrike" dirty="0" smtClean="0">
                          <a:solidFill>
                            <a:schemeClr val="bg1"/>
                          </a:solidFill>
                          <a:effectLst/>
                          <a:latin typeface="Calibri" pitchFamily="34" charset="0"/>
                          <a:cs typeface="Calibri" pitchFamily="34" charset="0"/>
                        </a:rPr>
                        <a:t>of Agriculture</a:t>
                      </a:r>
                      <a:endParaRPr lang="de-DE" sz="1800" b="0" i="0" u="none" strike="noStrike" dirty="0">
                        <a:solidFill>
                          <a:schemeClr val="bg1"/>
                        </a:solidFill>
                        <a:effectLst/>
                        <a:latin typeface="Calibri" pitchFamily="34" charset="0"/>
                        <a:cs typeface="Calibri" pitchFamily="34" charset="0"/>
                      </a:endParaRPr>
                    </a:p>
                  </a:txBody>
                  <a:tcPr marL="11304" marR="11304" marT="11304"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u="none" strike="noStrike" dirty="0" smtClean="0">
                          <a:solidFill>
                            <a:schemeClr val="bg1"/>
                          </a:solidFill>
                          <a:effectLst/>
                          <a:latin typeface="Calibri" pitchFamily="34" charset="0"/>
                          <a:cs typeface="Calibri" pitchFamily="34" charset="0"/>
                        </a:rPr>
                        <a:t>224</a:t>
                      </a:r>
                      <a:endParaRPr lang="en-US" sz="1800" b="0" i="0" u="none" strike="noStrike" dirty="0">
                        <a:solidFill>
                          <a:schemeClr val="bg1"/>
                        </a:solidFill>
                        <a:effectLst/>
                        <a:latin typeface="Calibri" pitchFamily="34" charset="0"/>
                        <a:cs typeface="Calibri" pitchFamily="34" charset="0"/>
                      </a:endParaRPr>
                    </a:p>
                  </a:txBody>
                  <a:tcPr marL="11304" marR="11304" marT="11304"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726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nl-NL" sz="1800" u="none" strike="noStrike" dirty="0" smtClean="0">
                          <a:solidFill>
                            <a:schemeClr val="bg1"/>
                          </a:solidFill>
                          <a:effectLst/>
                          <a:latin typeface="Calibri" pitchFamily="34" charset="0"/>
                          <a:cs typeface="Calibri" pitchFamily="34" charset="0"/>
                        </a:rPr>
                        <a:t>Agronomy</a:t>
                      </a:r>
                      <a:endParaRPr lang="nl-NL" sz="1800" b="0" i="0" u="none" strike="noStrike" dirty="0" smtClean="0">
                        <a:solidFill>
                          <a:schemeClr val="bg1"/>
                        </a:solidFill>
                        <a:effectLst/>
                        <a:latin typeface="Calibri" pitchFamily="34" charset="0"/>
                        <a:cs typeface="Calibri" pitchFamily="34" charset="0"/>
                      </a:endParaRPr>
                    </a:p>
                  </a:txBody>
                  <a:tcPr marL="11304" marR="11304" marT="11304"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u="none" strike="noStrike" dirty="0" smtClean="0">
                          <a:solidFill>
                            <a:schemeClr val="bg1"/>
                          </a:solidFill>
                          <a:effectLst/>
                          <a:latin typeface="Calibri" pitchFamily="34" charset="0"/>
                          <a:cs typeface="Calibri" pitchFamily="34" charset="0"/>
                        </a:rPr>
                        <a:t>160</a:t>
                      </a:r>
                      <a:endParaRPr lang="en-US" sz="1800" b="0" i="0" u="none" strike="noStrike" dirty="0">
                        <a:solidFill>
                          <a:schemeClr val="bg1"/>
                        </a:solidFill>
                        <a:effectLst/>
                        <a:latin typeface="Calibri" pitchFamily="34" charset="0"/>
                        <a:cs typeface="Calibri" pitchFamily="34" charset="0"/>
                      </a:endParaRPr>
                    </a:p>
                  </a:txBody>
                  <a:tcPr marL="11304" marR="11304" marT="11304"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7264">
                <a:tc>
                  <a:txBody>
                    <a:bodyPr/>
                    <a:lstStyle/>
                    <a:p>
                      <a:pPr algn="l" fontAlgn="b"/>
                      <a:r>
                        <a:rPr lang="en-US" sz="1800" u="none" strike="noStrike" dirty="0" smtClean="0">
                          <a:solidFill>
                            <a:schemeClr val="bg1"/>
                          </a:solidFill>
                          <a:effectLst/>
                          <a:latin typeface="Calibri" pitchFamily="34" charset="0"/>
                          <a:cs typeface="Calibri" pitchFamily="34" charset="0"/>
                        </a:rPr>
                        <a:t>Forestry and Natural Resources</a:t>
                      </a:r>
                      <a:endParaRPr lang="en-US" sz="1800" b="0" i="0" u="none" strike="noStrike" dirty="0">
                        <a:solidFill>
                          <a:schemeClr val="bg1"/>
                        </a:solidFill>
                        <a:effectLst/>
                        <a:latin typeface="Calibri" pitchFamily="34" charset="0"/>
                        <a:cs typeface="Calibri" pitchFamily="34" charset="0"/>
                      </a:endParaRPr>
                    </a:p>
                  </a:txBody>
                  <a:tcPr marL="11304" marR="11304" marT="11304"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u="none" strike="noStrike" dirty="0" smtClean="0">
                          <a:solidFill>
                            <a:schemeClr val="bg1"/>
                          </a:solidFill>
                          <a:effectLst/>
                          <a:latin typeface="Calibri" pitchFamily="34" charset="0"/>
                          <a:cs typeface="Calibri" pitchFamily="34" charset="0"/>
                        </a:rPr>
                        <a:t>64</a:t>
                      </a:r>
                      <a:endParaRPr lang="en-US" sz="1800" b="0" i="0" u="none" strike="noStrike" dirty="0">
                        <a:solidFill>
                          <a:schemeClr val="bg1"/>
                        </a:solidFill>
                        <a:effectLst/>
                        <a:latin typeface="Calibri" pitchFamily="34" charset="0"/>
                        <a:cs typeface="Calibri" pitchFamily="34" charset="0"/>
                      </a:endParaRPr>
                    </a:p>
                  </a:txBody>
                  <a:tcPr marL="11304" marR="11304" marT="11304"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7264">
                <a:tc>
                  <a:txBody>
                    <a:bodyPr/>
                    <a:lstStyle/>
                    <a:p>
                      <a:pPr algn="l" fontAlgn="b"/>
                      <a:r>
                        <a:rPr lang="nl-NL" sz="1800" b="0" i="0" u="none" strike="noStrike" dirty="0" smtClean="0">
                          <a:solidFill>
                            <a:schemeClr val="bg1"/>
                          </a:solidFill>
                          <a:effectLst/>
                          <a:latin typeface="Calibri" pitchFamily="34" charset="0"/>
                          <a:cs typeface="Calibri" pitchFamily="34" charset="0"/>
                        </a:rPr>
                        <a:t>Computer and Information Tech.</a:t>
                      </a:r>
                      <a:endParaRPr lang="nl-NL" sz="1800" b="0" i="0" u="none" strike="noStrike" dirty="0">
                        <a:solidFill>
                          <a:schemeClr val="bg1"/>
                        </a:solidFill>
                        <a:effectLst/>
                        <a:latin typeface="Calibri" pitchFamily="34" charset="0"/>
                        <a:cs typeface="Calibri" pitchFamily="34" charset="0"/>
                      </a:endParaRPr>
                    </a:p>
                  </a:txBody>
                  <a:tcPr marL="11304" marR="11304" marT="11304"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u="none" strike="noStrike" dirty="0" smtClean="0">
                          <a:solidFill>
                            <a:schemeClr val="bg1"/>
                          </a:solidFill>
                          <a:effectLst/>
                          <a:latin typeface="Calibri" pitchFamily="34" charset="0"/>
                          <a:cs typeface="Calibri" pitchFamily="34" charset="0"/>
                        </a:rPr>
                        <a:t>48</a:t>
                      </a:r>
                      <a:endParaRPr lang="en-US" sz="1800" b="0" i="0" u="none" strike="noStrike" dirty="0">
                        <a:solidFill>
                          <a:schemeClr val="bg1"/>
                        </a:solidFill>
                        <a:effectLst/>
                        <a:latin typeface="Calibri" pitchFamily="34" charset="0"/>
                        <a:cs typeface="Calibri" pitchFamily="34" charset="0"/>
                      </a:endParaRPr>
                    </a:p>
                  </a:txBody>
                  <a:tcPr marL="11304" marR="11304" marT="11304"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7264">
                <a:tc>
                  <a:txBody>
                    <a:bodyPr/>
                    <a:lstStyle/>
                    <a:p>
                      <a:pPr algn="l" fontAlgn="b"/>
                      <a:r>
                        <a:rPr lang="en-US" sz="1800" b="0" i="0" u="none" strike="noStrike" dirty="0" smtClean="0">
                          <a:solidFill>
                            <a:schemeClr val="bg1"/>
                          </a:solidFill>
                          <a:effectLst/>
                          <a:latin typeface="Calibri" pitchFamily="34" charset="0"/>
                          <a:cs typeface="Calibri" pitchFamily="34" charset="0"/>
                        </a:rPr>
                        <a:t>Health Sciences</a:t>
                      </a:r>
                      <a:endParaRPr lang="en-US" sz="1800" b="0" i="0" u="none" strike="noStrike" dirty="0">
                        <a:solidFill>
                          <a:schemeClr val="bg1"/>
                        </a:solidFill>
                        <a:effectLst/>
                        <a:latin typeface="Calibri" pitchFamily="34" charset="0"/>
                        <a:cs typeface="Calibri" pitchFamily="34" charset="0"/>
                      </a:endParaRPr>
                    </a:p>
                  </a:txBody>
                  <a:tcPr marL="11304" marR="11304" marT="11304"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smtClean="0">
                          <a:solidFill>
                            <a:schemeClr val="bg1"/>
                          </a:solidFill>
                          <a:effectLst/>
                          <a:latin typeface="Calibri" pitchFamily="34" charset="0"/>
                          <a:cs typeface="Calibri" pitchFamily="34" charset="0"/>
                        </a:rPr>
                        <a:t>48</a:t>
                      </a:r>
                      <a:endParaRPr lang="en-US" sz="1800" b="0" i="0" u="none" strike="noStrike" dirty="0">
                        <a:solidFill>
                          <a:schemeClr val="bg1"/>
                        </a:solidFill>
                        <a:effectLst/>
                        <a:latin typeface="Calibri" pitchFamily="34" charset="0"/>
                        <a:cs typeface="Calibri" pitchFamily="34" charset="0"/>
                      </a:endParaRPr>
                    </a:p>
                  </a:txBody>
                  <a:tcPr marL="11304" marR="11304" marT="11304"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7264">
                <a:tc>
                  <a:txBody>
                    <a:bodyPr/>
                    <a:lstStyle/>
                    <a:p>
                      <a:pPr algn="l" fontAlgn="b"/>
                      <a:r>
                        <a:rPr lang="en-US" sz="1800" b="0" i="0" u="none" strike="noStrike" dirty="0" smtClean="0">
                          <a:solidFill>
                            <a:schemeClr val="bg1"/>
                          </a:solidFill>
                          <a:effectLst/>
                          <a:latin typeface="Calibri" pitchFamily="34" charset="0"/>
                          <a:cs typeface="Calibri" pitchFamily="34" charset="0"/>
                        </a:rPr>
                        <a:t>Animal Sciences</a:t>
                      </a:r>
                      <a:endParaRPr lang="en-US" sz="1800" b="0" i="0" u="none" strike="noStrike" dirty="0">
                        <a:solidFill>
                          <a:schemeClr val="bg1"/>
                        </a:solidFill>
                        <a:effectLst/>
                        <a:latin typeface="Calibri" pitchFamily="34" charset="0"/>
                        <a:cs typeface="Calibri" pitchFamily="34" charset="0"/>
                      </a:endParaRPr>
                    </a:p>
                  </a:txBody>
                  <a:tcPr marL="11304" marR="11304" marT="11304"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smtClean="0">
                          <a:solidFill>
                            <a:schemeClr val="bg1"/>
                          </a:solidFill>
                          <a:effectLst/>
                          <a:latin typeface="Calibri" pitchFamily="34" charset="0"/>
                          <a:cs typeface="Calibri" pitchFamily="34" charset="0"/>
                        </a:rPr>
                        <a:t>32</a:t>
                      </a:r>
                      <a:endParaRPr lang="en-US" sz="1800" b="0" i="0" u="none" strike="noStrike" dirty="0">
                        <a:solidFill>
                          <a:schemeClr val="bg1"/>
                        </a:solidFill>
                        <a:effectLst/>
                        <a:latin typeface="Calibri" pitchFamily="34" charset="0"/>
                        <a:cs typeface="Calibri" pitchFamily="34" charset="0"/>
                      </a:endParaRPr>
                    </a:p>
                  </a:txBody>
                  <a:tcPr marL="11304" marR="11304" marT="11304"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726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u="none" strike="noStrike" dirty="0" smtClean="0">
                          <a:solidFill>
                            <a:schemeClr val="bg1"/>
                          </a:solidFill>
                          <a:effectLst/>
                          <a:latin typeface="Calibri" pitchFamily="34" charset="0"/>
                          <a:cs typeface="Calibri" pitchFamily="34" charset="0"/>
                        </a:rPr>
                        <a:t>Computer Graphics Technology</a:t>
                      </a:r>
                      <a:endParaRPr lang="en-US" sz="1800" b="0" i="0" u="none" strike="noStrike" dirty="0" smtClean="0">
                        <a:solidFill>
                          <a:schemeClr val="bg1"/>
                        </a:solidFill>
                        <a:effectLst/>
                        <a:latin typeface="Calibri" pitchFamily="34" charset="0"/>
                        <a:cs typeface="Calibri" pitchFamily="34" charset="0"/>
                      </a:endParaRPr>
                    </a:p>
                  </a:txBody>
                  <a:tcPr marL="11304" marR="11304" marT="11304"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smtClean="0">
                          <a:solidFill>
                            <a:schemeClr val="bg1"/>
                          </a:solidFill>
                          <a:effectLst/>
                          <a:latin typeface="Calibri" pitchFamily="34" charset="0"/>
                          <a:cs typeface="Calibri" pitchFamily="34" charset="0"/>
                        </a:rPr>
                        <a:t>32</a:t>
                      </a:r>
                      <a:endParaRPr lang="en-US" sz="1800" b="0" i="0" u="none" strike="noStrike" dirty="0">
                        <a:solidFill>
                          <a:schemeClr val="bg1"/>
                        </a:solidFill>
                        <a:effectLst/>
                        <a:latin typeface="Calibri" pitchFamily="34" charset="0"/>
                        <a:cs typeface="Calibri" pitchFamily="34" charset="0"/>
                      </a:endParaRPr>
                    </a:p>
                  </a:txBody>
                  <a:tcPr marL="11304" marR="11304" marT="11304"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726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de-DE" sz="1800" u="none" strike="noStrike" dirty="0" smtClean="0">
                          <a:solidFill>
                            <a:schemeClr val="bg1"/>
                          </a:solidFill>
                          <a:effectLst/>
                          <a:latin typeface="Calibri" pitchFamily="34" charset="0"/>
                          <a:cs typeface="Calibri" pitchFamily="34" charset="0"/>
                        </a:rPr>
                        <a:t>Horticulture/Landscape Arch. </a:t>
                      </a:r>
                      <a:endParaRPr lang="de-DE" sz="1800" b="0" i="0" u="none" strike="noStrike" dirty="0" smtClean="0">
                        <a:solidFill>
                          <a:schemeClr val="bg1"/>
                        </a:solidFill>
                        <a:effectLst/>
                        <a:latin typeface="Calibri" pitchFamily="34" charset="0"/>
                        <a:cs typeface="Calibri" pitchFamily="34" charset="0"/>
                      </a:endParaRPr>
                    </a:p>
                  </a:txBody>
                  <a:tcPr marL="11304" marR="11304" marT="11304"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smtClean="0">
                          <a:solidFill>
                            <a:schemeClr val="bg1"/>
                          </a:solidFill>
                          <a:effectLst/>
                          <a:latin typeface="Calibri" pitchFamily="34" charset="0"/>
                          <a:cs typeface="Calibri" pitchFamily="34" charset="0"/>
                        </a:rPr>
                        <a:t>32</a:t>
                      </a:r>
                      <a:endParaRPr lang="en-US" sz="1800" b="0" i="0" u="none" strike="noStrike" dirty="0">
                        <a:solidFill>
                          <a:schemeClr val="bg1"/>
                        </a:solidFill>
                        <a:effectLst/>
                        <a:latin typeface="Calibri" pitchFamily="34" charset="0"/>
                        <a:cs typeface="Calibri" pitchFamily="34" charset="0"/>
                      </a:endParaRPr>
                    </a:p>
                  </a:txBody>
                  <a:tcPr marL="11304" marR="11304" marT="11304"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726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nl-NL" sz="1800" u="none" strike="noStrike" dirty="0" smtClean="0">
                          <a:solidFill>
                            <a:schemeClr val="bg1"/>
                          </a:solidFill>
                          <a:effectLst/>
                          <a:latin typeface="Calibri" pitchFamily="34" charset="0"/>
                          <a:cs typeface="Calibri" pitchFamily="34" charset="0"/>
                        </a:rPr>
                        <a:t>Industrial Engineering</a:t>
                      </a:r>
                      <a:endParaRPr lang="nl-NL" sz="1800" b="0" i="0" u="none" strike="noStrike" dirty="0" smtClean="0">
                        <a:solidFill>
                          <a:schemeClr val="bg1"/>
                        </a:solidFill>
                        <a:effectLst/>
                        <a:latin typeface="Calibri" pitchFamily="34" charset="0"/>
                        <a:cs typeface="Calibri" pitchFamily="34" charset="0"/>
                      </a:endParaRPr>
                    </a:p>
                  </a:txBody>
                  <a:tcPr marL="11304" marR="11304" marT="11304"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smtClean="0">
                          <a:solidFill>
                            <a:schemeClr val="bg1"/>
                          </a:solidFill>
                          <a:effectLst/>
                          <a:latin typeface="Calibri" pitchFamily="34" charset="0"/>
                          <a:cs typeface="Calibri" pitchFamily="34" charset="0"/>
                        </a:rPr>
                        <a:t>32</a:t>
                      </a:r>
                      <a:endParaRPr lang="en-US" sz="1800" b="0" i="0" u="none" strike="noStrike" dirty="0">
                        <a:solidFill>
                          <a:schemeClr val="bg1"/>
                        </a:solidFill>
                        <a:effectLst/>
                        <a:latin typeface="Calibri" pitchFamily="34" charset="0"/>
                        <a:cs typeface="Calibri" pitchFamily="34" charset="0"/>
                      </a:endParaRPr>
                    </a:p>
                  </a:txBody>
                  <a:tcPr marL="11304" marR="11304" marT="11304"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7264">
                <a:tc>
                  <a:txBody>
                    <a:bodyPr/>
                    <a:lstStyle/>
                    <a:p>
                      <a:pPr algn="l" fontAlgn="b"/>
                      <a:r>
                        <a:rPr lang="en-US" sz="1800" b="0" i="0" u="none" strike="noStrike" dirty="0" smtClean="0">
                          <a:solidFill>
                            <a:schemeClr val="bg1"/>
                          </a:solidFill>
                          <a:effectLst/>
                          <a:latin typeface="Calibri" pitchFamily="34" charset="0"/>
                          <a:cs typeface="Calibri" pitchFamily="34" charset="0"/>
                        </a:rPr>
                        <a:t>Brian Lamb School of Comm.</a:t>
                      </a:r>
                      <a:endParaRPr lang="en-US" sz="1800" b="0" i="0" u="none" strike="noStrike" dirty="0">
                        <a:solidFill>
                          <a:schemeClr val="bg1"/>
                        </a:solidFill>
                        <a:effectLst/>
                        <a:latin typeface="Calibri" pitchFamily="34" charset="0"/>
                        <a:cs typeface="Calibri" pitchFamily="34" charset="0"/>
                      </a:endParaRPr>
                    </a:p>
                  </a:txBody>
                  <a:tcPr marL="11304" marR="11304" marT="11304"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smtClean="0">
                          <a:solidFill>
                            <a:schemeClr val="bg1"/>
                          </a:solidFill>
                          <a:effectLst/>
                          <a:latin typeface="Calibri" pitchFamily="34" charset="0"/>
                          <a:cs typeface="Calibri" pitchFamily="34" charset="0"/>
                        </a:rPr>
                        <a:t>24</a:t>
                      </a:r>
                      <a:endParaRPr lang="en-US" sz="1800" b="0" i="0" u="none" strike="noStrike" dirty="0">
                        <a:solidFill>
                          <a:schemeClr val="bg1"/>
                        </a:solidFill>
                        <a:effectLst/>
                        <a:latin typeface="Calibri" pitchFamily="34" charset="0"/>
                        <a:cs typeface="Calibri" pitchFamily="34" charset="0"/>
                      </a:endParaRPr>
                    </a:p>
                  </a:txBody>
                  <a:tcPr marL="11304" marR="11304" marT="11304"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7264">
                <a:tc>
                  <a:txBody>
                    <a:bodyPr/>
                    <a:lstStyle/>
                    <a:p>
                      <a:pPr algn="l" fontAlgn="b"/>
                      <a:r>
                        <a:rPr lang="en-US" sz="1800" u="none" strike="noStrike" dirty="0" smtClean="0">
                          <a:solidFill>
                            <a:schemeClr val="bg1"/>
                          </a:solidFill>
                          <a:effectLst/>
                          <a:latin typeface="Calibri" pitchFamily="34" charset="0"/>
                          <a:cs typeface="Calibri" pitchFamily="34" charset="0"/>
                        </a:rPr>
                        <a:t>Management</a:t>
                      </a:r>
                      <a:endParaRPr lang="en-US" sz="1800" b="0" i="0" u="none" strike="noStrike" dirty="0">
                        <a:solidFill>
                          <a:schemeClr val="bg1"/>
                        </a:solidFill>
                        <a:effectLst/>
                        <a:latin typeface="Calibri" pitchFamily="34" charset="0"/>
                        <a:cs typeface="Calibri" pitchFamily="34" charset="0"/>
                      </a:endParaRPr>
                    </a:p>
                  </a:txBody>
                  <a:tcPr marL="11304" marR="11304" marT="11304"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u="none" strike="noStrike" dirty="0" smtClean="0">
                          <a:solidFill>
                            <a:schemeClr val="bg1"/>
                          </a:solidFill>
                          <a:effectLst/>
                          <a:latin typeface="Calibri" pitchFamily="34" charset="0"/>
                          <a:cs typeface="Calibri" pitchFamily="34" charset="0"/>
                        </a:rPr>
                        <a:t>24</a:t>
                      </a:r>
                      <a:endParaRPr lang="en-US" sz="1800" b="0" i="0" u="none" strike="noStrike" dirty="0">
                        <a:solidFill>
                          <a:schemeClr val="bg1"/>
                        </a:solidFill>
                        <a:effectLst/>
                        <a:latin typeface="Calibri" pitchFamily="34" charset="0"/>
                        <a:cs typeface="Calibri" pitchFamily="34" charset="0"/>
                      </a:endParaRPr>
                    </a:p>
                  </a:txBody>
                  <a:tcPr marL="11304" marR="11304" marT="11304"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7264">
                <a:tc>
                  <a:txBody>
                    <a:bodyPr/>
                    <a:lstStyle/>
                    <a:p>
                      <a:pPr algn="l" fontAlgn="b"/>
                      <a:r>
                        <a:rPr lang="nl-NL" sz="1800" b="0" i="0" u="none" strike="noStrike" dirty="0" smtClean="0">
                          <a:solidFill>
                            <a:schemeClr val="bg1"/>
                          </a:solidFill>
                          <a:effectLst/>
                          <a:latin typeface="Calibri" pitchFamily="34" charset="0"/>
                          <a:cs typeface="Calibri" pitchFamily="34" charset="0"/>
                        </a:rPr>
                        <a:t>Agricultural Economics</a:t>
                      </a:r>
                      <a:endParaRPr lang="nl-NL" sz="1800" b="0" i="0" u="none" strike="noStrike" dirty="0">
                        <a:solidFill>
                          <a:schemeClr val="bg1"/>
                        </a:solidFill>
                        <a:effectLst/>
                        <a:latin typeface="Calibri" pitchFamily="34" charset="0"/>
                        <a:cs typeface="Calibri" pitchFamily="34" charset="0"/>
                      </a:endParaRPr>
                    </a:p>
                  </a:txBody>
                  <a:tcPr marL="11304" marR="11304" marT="11304"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u="none" strike="noStrike" dirty="0" smtClean="0">
                          <a:solidFill>
                            <a:schemeClr val="bg1"/>
                          </a:solidFill>
                          <a:effectLst/>
                          <a:latin typeface="Calibri" pitchFamily="34" charset="0"/>
                          <a:cs typeface="Calibri" pitchFamily="34" charset="0"/>
                        </a:rPr>
                        <a:t>16</a:t>
                      </a:r>
                      <a:endParaRPr lang="en-US" sz="1800" b="0" i="0" u="none" strike="noStrike" dirty="0">
                        <a:solidFill>
                          <a:schemeClr val="bg1"/>
                        </a:solidFill>
                        <a:effectLst/>
                        <a:latin typeface="Calibri" pitchFamily="34" charset="0"/>
                        <a:cs typeface="Calibri" pitchFamily="34" charset="0"/>
                      </a:endParaRPr>
                    </a:p>
                  </a:txBody>
                  <a:tcPr marL="11304" marR="11304" marT="11304"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7264">
                <a:tc>
                  <a:txBody>
                    <a:bodyPr/>
                    <a:lstStyle/>
                    <a:p>
                      <a:pPr algn="l" fontAlgn="b"/>
                      <a:r>
                        <a:rPr lang="en-US" sz="1800" b="0" i="0" u="none" strike="noStrike" dirty="0" smtClean="0">
                          <a:solidFill>
                            <a:schemeClr val="bg1"/>
                          </a:solidFill>
                          <a:effectLst/>
                          <a:latin typeface="Calibri" pitchFamily="34" charset="0"/>
                          <a:cs typeface="Calibri" pitchFamily="34" charset="0"/>
                        </a:rPr>
                        <a:t>Entomology</a:t>
                      </a:r>
                      <a:endParaRPr lang="en-US" sz="1800" b="0" i="0" u="none" strike="noStrike" dirty="0">
                        <a:solidFill>
                          <a:schemeClr val="bg1"/>
                        </a:solidFill>
                        <a:effectLst/>
                        <a:latin typeface="Calibri" pitchFamily="34" charset="0"/>
                        <a:cs typeface="Calibri" pitchFamily="34" charset="0"/>
                      </a:endParaRPr>
                    </a:p>
                  </a:txBody>
                  <a:tcPr marL="11304" marR="11304" marT="11304"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u="none" strike="noStrike" dirty="0" smtClean="0">
                          <a:solidFill>
                            <a:schemeClr val="bg1"/>
                          </a:solidFill>
                          <a:effectLst/>
                          <a:latin typeface="Calibri" pitchFamily="34" charset="0"/>
                          <a:cs typeface="Calibri" pitchFamily="34" charset="0"/>
                        </a:rPr>
                        <a:t>16</a:t>
                      </a:r>
                      <a:endParaRPr lang="en-US" sz="1800" b="0" i="0" u="none" strike="noStrike" dirty="0">
                        <a:solidFill>
                          <a:schemeClr val="bg1"/>
                        </a:solidFill>
                        <a:effectLst/>
                        <a:latin typeface="Calibri" pitchFamily="34" charset="0"/>
                        <a:cs typeface="Calibri" pitchFamily="34" charset="0"/>
                      </a:endParaRPr>
                    </a:p>
                  </a:txBody>
                  <a:tcPr marL="11304" marR="11304" marT="11304"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772513652"/>
              </p:ext>
            </p:extLst>
          </p:nvPr>
        </p:nvGraphicFramePr>
        <p:xfrm>
          <a:off x="304800" y="1333500"/>
          <a:ext cx="4281492" cy="4855608"/>
        </p:xfrm>
        <a:graphic>
          <a:graphicData uri="http://schemas.openxmlformats.org/drawingml/2006/table">
            <a:tbl>
              <a:tblPr>
                <a:tableStyleId>{5202B0CA-FC54-4496-8BCA-5EF66A818D29}</a:tableStyleId>
              </a:tblPr>
              <a:tblGrid>
                <a:gridCol w="3170660"/>
                <a:gridCol w="1110832"/>
              </a:tblGrid>
              <a:tr h="207264">
                <a:tc>
                  <a:txBody>
                    <a:bodyPr/>
                    <a:lstStyle/>
                    <a:p>
                      <a:pPr algn="l" fontAlgn="t"/>
                      <a:r>
                        <a:rPr lang="en-US" sz="1800" b="1" u="none" strike="noStrike" dirty="0">
                          <a:solidFill>
                            <a:srgbClr val="18A4D6"/>
                          </a:solidFill>
                          <a:effectLst/>
                          <a:latin typeface="Calibri" pitchFamily="34" charset="0"/>
                          <a:cs typeface="Calibri" pitchFamily="34" charset="0"/>
                        </a:rPr>
                        <a:t>By Department  </a:t>
                      </a:r>
                      <a:endParaRPr lang="en-US" sz="1800" b="1" i="0" u="none" strike="noStrike" dirty="0">
                        <a:solidFill>
                          <a:srgbClr val="18A4D6"/>
                        </a:solidFill>
                        <a:effectLst/>
                        <a:latin typeface="Calibri" pitchFamily="34" charset="0"/>
                        <a:cs typeface="Calibri" pitchFamily="34" charset="0"/>
                      </a:endParaRPr>
                    </a:p>
                  </a:txBody>
                  <a:tcPr marL="11304" marR="11304" marT="11304" marB="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s-ES_tradnl" sz="1800" b="1" u="none" strike="noStrike" dirty="0" err="1">
                          <a:solidFill>
                            <a:srgbClr val="18A4D6"/>
                          </a:solidFill>
                          <a:effectLst/>
                          <a:latin typeface="Calibri" pitchFamily="34" charset="0"/>
                          <a:cs typeface="Calibri" pitchFamily="34" charset="0"/>
                        </a:rPr>
                        <a:t>Cores</a:t>
                      </a:r>
                      <a:endParaRPr lang="es-ES_tradnl" sz="1800" b="1" i="0" u="none" strike="noStrike" dirty="0">
                        <a:solidFill>
                          <a:srgbClr val="18A4D6"/>
                        </a:solidFill>
                        <a:effectLst/>
                        <a:latin typeface="Calibri" pitchFamily="34" charset="0"/>
                        <a:cs typeface="Calibri" pitchFamily="34" charset="0"/>
                      </a:endParaRPr>
                    </a:p>
                  </a:txBody>
                  <a:tcPr marL="11304" marR="11304" marT="11304" marB="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726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hu-HU" sz="1800" u="none" strike="noStrike" dirty="0" smtClean="0">
                          <a:solidFill>
                            <a:schemeClr val="bg1"/>
                          </a:solidFill>
                          <a:effectLst/>
                          <a:latin typeface="Calibri" pitchFamily="34" charset="0"/>
                          <a:cs typeface="Calibri" pitchFamily="34" charset="0"/>
                        </a:rPr>
                        <a:t>Physics</a:t>
                      </a:r>
                      <a:endParaRPr lang="hu-HU" sz="1800" b="0" i="0" u="none" strike="noStrike" dirty="0" smtClean="0">
                        <a:solidFill>
                          <a:schemeClr val="bg1"/>
                        </a:solidFill>
                        <a:effectLst/>
                        <a:latin typeface="Calibri" pitchFamily="34" charset="0"/>
                        <a:cs typeface="Calibri" pitchFamily="34" charset="0"/>
                      </a:endParaRPr>
                    </a:p>
                  </a:txBody>
                  <a:tcPr marL="11304" marR="11304" marT="11304"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smtClean="0">
                          <a:solidFill>
                            <a:schemeClr val="bg1"/>
                          </a:solidFill>
                          <a:effectLst/>
                          <a:latin typeface="Calibri" pitchFamily="34" charset="0"/>
                          <a:cs typeface="Calibri" pitchFamily="34" charset="0"/>
                        </a:rPr>
                        <a:t>8,984</a:t>
                      </a:r>
                      <a:endParaRPr lang="en-US" sz="1800" b="0" i="0" u="none" strike="noStrike" dirty="0">
                        <a:solidFill>
                          <a:schemeClr val="bg1"/>
                        </a:solidFill>
                        <a:effectLst/>
                        <a:latin typeface="Calibri" pitchFamily="34" charset="0"/>
                        <a:cs typeface="Calibri" pitchFamily="34" charset="0"/>
                      </a:endParaRPr>
                    </a:p>
                  </a:txBody>
                  <a:tcPr marL="11304" marR="11304" marT="11304"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726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u="none" strike="noStrike" dirty="0" smtClean="0">
                          <a:solidFill>
                            <a:schemeClr val="bg1"/>
                          </a:solidFill>
                          <a:effectLst/>
                          <a:latin typeface="Calibri" pitchFamily="34" charset="0"/>
                          <a:cs typeface="Calibri" pitchFamily="34" charset="0"/>
                        </a:rPr>
                        <a:t>Electrical and Computer Eng.</a:t>
                      </a:r>
                      <a:endParaRPr lang="en-US" sz="1800" b="0" i="0" u="none" strike="noStrike" dirty="0" smtClean="0">
                        <a:solidFill>
                          <a:schemeClr val="bg1"/>
                        </a:solidFill>
                        <a:effectLst/>
                        <a:latin typeface="Calibri" pitchFamily="34" charset="0"/>
                        <a:cs typeface="Calibri" pitchFamily="34" charset="0"/>
                      </a:endParaRPr>
                    </a:p>
                  </a:txBody>
                  <a:tcPr marL="11304" marR="11304" marT="11304"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smtClean="0">
                          <a:solidFill>
                            <a:schemeClr val="bg1"/>
                          </a:solidFill>
                          <a:effectLst/>
                          <a:latin typeface="Calibri" pitchFamily="34" charset="0"/>
                          <a:cs typeface="Calibri" pitchFamily="34" charset="0"/>
                        </a:rPr>
                        <a:t>8,920</a:t>
                      </a:r>
                      <a:endParaRPr lang="en-US" sz="1800" b="0" i="0" u="none" strike="noStrike" dirty="0">
                        <a:solidFill>
                          <a:schemeClr val="bg1"/>
                        </a:solidFill>
                        <a:effectLst/>
                        <a:latin typeface="Calibri" pitchFamily="34" charset="0"/>
                        <a:cs typeface="Calibri" pitchFamily="34" charset="0"/>
                      </a:endParaRPr>
                    </a:p>
                  </a:txBody>
                  <a:tcPr marL="11304" marR="11304" marT="11304"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7264">
                <a:tc>
                  <a:txBody>
                    <a:bodyPr/>
                    <a:lstStyle/>
                    <a:p>
                      <a:pPr algn="l" fontAlgn="b"/>
                      <a:r>
                        <a:rPr lang="en-US" sz="1800" u="none" strike="noStrike" dirty="0">
                          <a:solidFill>
                            <a:schemeClr val="bg1"/>
                          </a:solidFill>
                          <a:effectLst/>
                          <a:latin typeface="Calibri" pitchFamily="34" charset="0"/>
                          <a:cs typeface="Calibri" pitchFamily="34" charset="0"/>
                        </a:rPr>
                        <a:t>Mechanical Engineering</a:t>
                      </a:r>
                      <a:endParaRPr lang="en-US" sz="1800" b="0" i="0" u="none" strike="noStrike" dirty="0">
                        <a:solidFill>
                          <a:schemeClr val="bg1"/>
                        </a:solidFill>
                        <a:effectLst/>
                        <a:latin typeface="Calibri" pitchFamily="34" charset="0"/>
                        <a:cs typeface="Calibri" pitchFamily="34" charset="0"/>
                      </a:endParaRPr>
                    </a:p>
                  </a:txBody>
                  <a:tcPr marL="11304" marR="11304" marT="11304"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u="none" strike="noStrike" dirty="0" smtClean="0">
                          <a:solidFill>
                            <a:schemeClr val="bg1"/>
                          </a:solidFill>
                          <a:effectLst/>
                          <a:latin typeface="Calibri" pitchFamily="34" charset="0"/>
                          <a:cs typeface="Calibri" pitchFamily="34" charset="0"/>
                        </a:rPr>
                        <a:t>5,792</a:t>
                      </a:r>
                      <a:endParaRPr lang="en-US" sz="1800" b="0" i="0" u="none" strike="noStrike" dirty="0">
                        <a:solidFill>
                          <a:schemeClr val="bg1"/>
                        </a:solidFill>
                        <a:effectLst/>
                        <a:latin typeface="Calibri" pitchFamily="34" charset="0"/>
                        <a:cs typeface="Calibri" pitchFamily="34" charset="0"/>
                      </a:endParaRPr>
                    </a:p>
                  </a:txBody>
                  <a:tcPr marL="11304" marR="11304" marT="11304"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7264">
                <a:tc>
                  <a:txBody>
                    <a:bodyPr/>
                    <a:lstStyle/>
                    <a:p>
                      <a:pPr algn="l" fontAlgn="b"/>
                      <a:r>
                        <a:rPr lang="en-US" sz="1800" u="none" strike="noStrike" dirty="0">
                          <a:solidFill>
                            <a:schemeClr val="bg1"/>
                          </a:solidFill>
                          <a:effectLst/>
                          <a:latin typeface="Calibri" pitchFamily="34" charset="0"/>
                          <a:cs typeface="Calibri" pitchFamily="34" charset="0"/>
                        </a:rPr>
                        <a:t>Aeronautics and Astronautics</a:t>
                      </a:r>
                      <a:endParaRPr lang="en-US" sz="1800" b="0" i="0" u="none" strike="noStrike" dirty="0">
                        <a:solidFill>
                          <a:schemeClr val="bg1"/>
                        </a:solidFill>
                        <a:effectLst/>
                        <a:latin typeface="Calibri" pitchFamily="34" charset="0"/>
                        <a:cs typeface="Calibri" pitchFamily="34" charset="0"/>
                      </a:endParaRPr>
                    </a:p>
                  </a:txBody>
                  <a:tcPr marL="11304" marR="11304" marT="11304"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u="none" strike="noStrike" dirty="0" smtClean="0">
                          <a:solidFill>
                            <a:schemeClr val="bg1"/>
                          </a:solidFill>
                          <a:effectLst/>
                          <a:latin typeface="Calibri" pitchFamily="34" charset="0"/>
                          <a:cs typeface="Calibri" pitchFamily="34" charset="0"/>
                        </a:rPr>
                        <a:t>4,328</a:t>
                      </a:r>
                      <a:endParaRPr lang="en-US" sz="1800" b="0" i="0" u="none" strike="noStrike" dirty="0">
                        <a:solidFill>
                          <a:schemeClr val="bg1"/>
                        </a:solidFill>
                        <a:effectLst/>
                        <a:latin typeface="Calibri" pitchFamily="34" charset="0"/>
                        <a:cs typeface="Calibri" pitchFamily="34" charset="0"/>
                      </a:endParaRPr>
                    </a:p>
                  </a:txBody>
                  <a:tcPr marL="11304" marR="11304" marT="11304"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726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u="none" strike="noStrike" dirty="0" smtClean="0">
                          <a:solidFill>
                            <a:schemeClr val="bg1"/>
                          </a:solidFill>
                          <a:effectLst/>
                          <a:latin typeface="Calibri" pitchFamily="34" charset="0"/>
                          <a:cs typeface="Calibri" pitchFamily="34" charset="0"/>
                        </a:rPr>
                        <a:t>Earth &amp; Atmospheric Sciences</a:t>
                      </a:r>
                      <a:endParaRPr lang="en-US" sz="1800" b="0" i="0" u="none" strike="noStrike" dirty="0" smtClean="0">
                        <a:solidFill>
                          <a:schemeClr val="bg1"/>
                        </a:solidFill>
                        <a:effectLst/>
                        <a:latin typeface="Calibri" pitchFamily="34" charset="0"/>
                        <a:cs typeface="Calibri" pitchFamily="34" charset="0"/>
                      </a:endParaRPr>
                    </a:p>
                  </a:txBody>
                  <a:tcPr marL="11304" marR="11304" marT="11304"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smtClean="0">
                          <a:solidFill>
                            <a:schemeClr val="bg1"/>
                          </a:solidFill>
                          <a:effectLst/>
                          <a:latin typeface="Calibri" pitchFamily="34" charset="0"/>
                          <a:cs typeface="Calibri" pitchFamily="34" charset="0"/>
                        </a:rPr>
                        <a:t>3,192</a:t>
                      </a:r>
                      <a:endParaRPr lang="en-US" sz="1800" b="0" i="0" u="none" strike="noStrike" dirty="0">
                        <a:solidFill>
                          <a:schemeClr val="bg1"/>
                        </a:solidFill>
                        <a:effectLst/>
                        <a:latin typeface="Calibri" pitchFamily="34" charset="0"/>
                        <a:cs typeface="Calibri" pitchFamily="34" charset="0"/>
                      </a:endParaRPr>
                    </a:p>
                  </a:txBody>
                  <a:tcPr marL="11304" marR="11304" marT="11304"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726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fi-FI" sz="1800" u="none" strike="noStrike" dirty="0" smtClean="0">
                          <a:solidFill>
                            <a:schemeClr val="bg1"/>
                          </a:solidFill>
                          <a:effectLst/>
                          <a:latin typeface="Calibri" pitchFamily="34" charset="0"/>
                          <a:cs typeface="Calibri" pitchFamily="34" charset="0"/>
                        </a:rPr>
                        <a:t>Chemistry</a:t>
                      </a:r>
                      <a:endParaRPr lang="fi-FI" sz="1800" b="0" i="0" u="none" strike="noStrike" dirty="0" smtClean="0">
                        <a:solidFill>
                          <a:schemeClr val="bg1"/>
                        </a:solidFill>
                        <a:effectLst/>
                        <a:latin typeface="Calibri" pitchFamily="34" charset="0"/>
                        <a:cs typeface="Calibri" pitchFamily="34" charset="0"/>
                      </a:endParaRPr>
                    </a:p>
                  </a:txBody>
                  <a:tcPr marL="11304" marR="11304" marT="11304"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u="none" strike="noStrike" dirty="0" smtClean="0">
                          <a:solidFill>
                            <a:schemeClr val="bg1"/>
                          </a:solidFill>
                          <a:effectLst/>
                          <a:latin typeface="Calibri" pitchFamily="34" charset="0"/>
                          <a:cs typeface="Calibri" pitchFamily="34" charset="0"/>
                        </a:rPr>
                        <a:t>1,792</a:t>
                      </a:r>
                      <a:endParaRPr lang="en-US" sz="1800" b="0" i="0" u="none" strike="noStrike" dirty="0">
                        <a:solidFill>
                          <a:schemeClr val="bg1"/>
                        </a:solidFill>
                        <a:effectLst/>
                        <a:latin typeface="Calibri" pitchFamily="34" charset="0"/>
                        <a:cs typeface="Calibri" pitchFamily="34" charset="0"/>
                      </a:endParaRPr>
                    </a:p>
                  </a:txBody>
                  <a:tcPr marL="11304" marR="11304" marT="11304"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7264">
                <a:tc>
                  <a:txBody>
                    <a:bodyPr/>
                    <a:lstStyle/>
                    <a:p>
                      <a:pPr algn="l" fontAlgn="b"/>
                      <a:r>
                        <a:rPr lang="nl-NL" sz="1800" u="none" strike="noStrike" dirty="0">
                          <a:solidFill>
                            <a:schemeClr val="bg1"/>
                          </a:solidFill>
                          <a:effectLst/>
                          <a:latin typeface="Calibri" pitchFamily="34" charset="0"/>
                          <a:cs typeface="Calibri" pitchFamily="34" charset="0"/>
                        </a:rPr>
                        <a:t>Materials Engineering</a:t>
                      </a:r>
                      <a:endParaRPr lang="nl-NL" sz="1800" b="0" i="0" u="none" strike="noStrike" dirty="0">
                        <a:solidFill>
                          <a:schemeClr val="bg1"/>
                        </a:solidFill>
                        <a:effectLst/>
                        <a:latin typeface="Calibri" pitchFamily="34" charset="0"/>
                        <a:cs typeface="Calibri" pitchFamily="34" charset="0"/>
                      </a:endParaRPr>
                    </a:p>
                  </a:txBody>
                  <a:tcPr marL="11304" marR="11304" marT="11304"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u="none" strike="noStrike" dirty="0" smtClean="0">
                          <a:solidFill>
                            <a:schemeClr val="bg1"/>
                          </a:solidFill>
                          <a:effectLst/>
                          <a:latin typeface="Calibri" pitchFamily="34" charset="0"/>
                          <a:cs typeface="Calibri" pitchFamily="34" charset="0"/>
                        </a:rPr>
                        <a:t>1,280</a:t>
                      </a:r>
                      <a:endParaRPr lang="en-US" sz="1800" b="0" i="0" u="none" strike="noStrike" dirty="0">
                        <a:solidFill>
                          <a:schemeClr val="bg1"/>
                        </a:solidFill>
                        <a:effectLst/>
                        <a:latin typeface="Calibri" pitchFamily="34" charset="0"/>
                        <a:cs typeface="Calibri" pitchFamily="34" charset="0"/>
                      </a:endParaRPr>
                    </a:p>
                  </a:txBody>
                  <a:tcPr marL="11304" marR="11304" marT="11304"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726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u="none" strike="noStrike" dirty="0" smtClean="0">
                          <a:solidFill>
                            <a:schemeClr val="bg1"/>
                          </a:solidFill>
                          <a:effectLst/>
                          <a:latin typeface="Calibri" pitchFamily="34" charset="0"/>
                          <a:cs typeface="Calibri" pitchFamily="34" charset="0"/>
                        </a:rPr>
                        <a:t>Chemical Engineering</a:t>
                      </a:r>
                      <a:endParaRPr lang="en-US" sz="1800" b="0" i="0" u="none" strike="noStrike" dirty="0" smtClean="0">
                        <a:solidFill>
                          <a:schemeClr val="bg1"/>
                        </a:solidFill>
                        <a:effectLst/>
                        <a:latin typeface="Calibri" pitchFamily="34" charset="0"/>
                        <a:cs typeface="Calibri" pitchFamily="34" charset="0"/>
                      </a:endParaRPr>
                    </a:p>
                  </a:txBody>
                  <a:tcPr marL="11304" marR="11304" marT="11304"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smtClean="0">
                          <a:solidFill>
                            <a:schemeClr val="bg1"/>
                          </a:solidFill>
                          <a:effectLst/>
                          <a:latin typeface="Calibri" pitchFamily="34" charset="0"/>
                          <a:cs typeface="Calibri" pitchFamily="34" charset="0"/>
                        </a:rPr>
                        <a:t>1,048</a:t>
                      </a:r>
                      <a:endParaRPr lang="en-US" sz="1800" b="0" i="0" u="none" strike="noStrike" dirty="0">
                        <a:solidFill>
                          <a:schemeClr val="bg1"/>
                        </a:solidFill>
                        <a:effectLst/>
                        <a:latin typeface="Calibri" pitchFamily="34" charset="0"/>
                        <a:cs typeface="Calibri" pitchFamily="34" charset="0"/>
                      </a:endParaRPr>
                    </a:p>
                  </a:txBody>
                  <a:tcPr marL="11304" marR="11304" marT="11304"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7264">
                <a:tc>
                  <a:txBody>
                    <a:bodyPr/>
                    <a:lstStyle/>
                    <a:p>
                      <a:pPr algn="l" fontAlgn="b"/>
                      <a:r>
                        <a:rPr lang="en-US" sz="1800" u="none" strike="noStrike" dirty="0">
                          <a:solidFill>
                            <a:schemeClr val="bg1"/>
                          </a:solidFill>
                          <a:effectLst/>
                          <a:latin typeface="Calibri" pitchFamily="34" charset="0"/>
                          <a:cs typeface="Calibri" pitchFamily="34" charset="0"/>
                        </a:rPr>
                        <a:t>Biological Sciences</a:t>
                      </a:r>
                      <a:endParaRPr lang="en-US" sz="1800" b="0" i="0" u="none" strike="noStrike" dirty="0">
                        <a:solidFill>
                          <a:schemeClr val="bg1"/>
                        </a:solidFill>
                        <a:effectLst/>
                        <a:latin typeface="Calibri" pitchFamily="34" charset="0"/>
                        <a:cs typeface="Calibri" pitchFamily="34" charset="0"/>
                      </a:endParaRPr>
                    </a:p>
                  </a:txBody>
                  <a:tcPr marL="11304" marR="11304" marT="11304"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u="none" strike="noStrike" dirty="0" smtClean="0">
                          <a:solidFill>
                            <a:schemeClr val="bg1"/>
                          </a:solidFill>
                          <a:effectLst/>
                          <a:latin typeface="Calibri" pitchFamily="34" charset="0"/>
                          <a:cs typeface="Calibri" pitchFamily="34" charset="0"/>
                        </a:rPr>
                        <a:t>1,024</a:t>
                      </a:r>
                      <a:endParaRPr lang="en-US" sz="1800" b="0" i="0" u="none" strike="noStrike" dirty="0">
                        <a:solidFill>
                          <a:schemeClr val="bg1"/>
                        </a:solidFill>
                        <a:effectLst/>
                        <a:latin typeface="Calibri" pitchFamily="34" charset="0"/>
                        <a:cs typeface="Calibri" pitchFamily="34" charset="0"/>
                      </a:endParaRPr>
                    </a:p>
                  </a:txBody>
                  <a:tcPr marL="11304" marR="11304" marT="11304"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7264">
                <a:tc>
                  <a:txBody>
                    <a:bodyPr/>
                    <a:lstStyle/>
                    <a:p>
                      <a:pPr algn="l" fontAlgn="b"/>
                      <a:r>
                        <a:rPr lang="en-US" sz="1800" u="none" strike="noStrike" dirty="0">
                          <a:solidFill>
                            <a:schemeClr val="bg1"/>
                          </a:solidFill>
                          <a:effectLst/>
                          <a:latin typeface="Calibri" pitchFamily="34" charset="0"/>
                          <a:cs typeface="Calibri" pitchFamily="34" charset="0"/>
                        </a:rPr>
                        <a:t>Med. Chem./Molecular </a:t>
                      </a:r>
                      <a:r>
                        <a:rPr lang="en-US" sz="1800" u="none" strike="noStrike" dirty="0" smtClean="0">
                          <a:solidFill>
                            <a:schemeClr val="bg1"/>
                          </a:solidFill>
                          <a:effectLst/>
                          <a:latin typeface="Calibri" pitchFamily="34" charset="0"/>
                          <a:cs typeface="Calibri" pitchFamily="34" charset="0"/>
                        </a:rPr>
                        <a:t> Pharm. </a:t>
                      </a:r>
                      <a:endParaRPr lang="en-US" sz="1800" b="0" i="0" u="none" strike="noStrike" dirty="0">
                        <a:solidFill>
                          <a:schemeClr val="bg1"/>
                        </a:solidFill>
                        <a:effectLst/>
                        <a:latin typeface="Calibri" pitchFamily="34" charset="0"/>
                        <a:cs typeface="Calibri" pitchFamily="34" charset="0"/>
                      </a:endParaRPr>
                    </a:p>
                  </a:txBody>
                  <a:tcPr marL="11304" marR="11304" marT="11304"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u="none" strike="noStrike" dirty="0" smtClean="0">
                          <a:solidFill>
                            <a:schemeClr val="bg1"/>
                          </a:solidFill>
                          <a:effectLst/>
                          <a:latin typeface="Calibri" pitchFamily="34" charset="0"/>
                          <a:cs typeface="Calibri" pitchFamily="34" charset="0"/>
                        </a:rPr>
                        <a:t>960</a:t>
                      </a:r>
                      <a:endParaRPr lang="en-US" sz="1800" b="0" i="0" u="none" strike="noStrike" dirty="0">
                        <a:solidFill>
                          <a:schemeClr val="bg1"/>
                        </a:solidFill>
                        <a:effectLst/>
                        <a:latin typeface="Calibri" pitchFamily="34" charset="0"/>
                        <a:cs typeface="Calibri" pitchFamily="34" charset="0"/>
                      </a:endParaRPr>
                    </a:p>
                  </a:txBody>
                  <a:tcPr marL="11304" marR="11304" marT="11304"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726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chemeClr val="bg1"/>
                          </a:solidFill>
                          <a:effectLst/>
                          <a:latin typeface="Calibri" pitchFamily="34" charset="0"/>
                          <a:cs typeface="Calibri" pitchFamily="34" charset="0"/>
                        </a:rPr>
                        <a:t>Mathematics </a:t>
                      </a:r>
                      <a:endParaRPr lang="hu-HU" sz="1800" b="0" i="0" u="none" strike="noStrike" dirty="0" smtClean="0">
                        <a:solidFill>
                          <a:schemeClr val="bg1"/>
                        </a:solidFill>
                        <a:effectLst/>
                        <a:latin typeface="Calibri" pitchFamily="34" charset="0"/>
                        <a:cs typeface="Calibri" pitchFamily="34" charset="0"/>
                      </a:endParaRPr>
                    </a:p>
                  </a:txBody>
                  <a:tcPr marL="11304" marR="11304" marT="11304"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u="none" strike="noStrike" smtClean="0">
                          <a:solidFill>
                            <a:schemeClr val="bg1"/>
                          </a:solidFill>
                          <a:effectLst/>
                          <a:latin typeface="Calibri" pitchFamily="34" charset="0"/>
                          <a:cs typeface="Calibri" pitchFamily="34" charset="0"/>
                        </a:rPr>
                        <a:t>768</a:t>
                      </a:r>
                      <a:endParaRPr lang="en-US" sz="1800" b="0" i="0" u="none" strike="noStrike" dirty="0">
                        <a:solidFill>
                          <a:schemeClr val="bg1"/>
                        </a:solidFill>
                        <a:effectLst/>
                        <a:latin typeface="Calibri" pitchFamily="34" charset="0"/>
                        <a:cs typeface="Calibri" pitchFamily="34" charset="0"/>
                      </a:endParaRPr>
                    </a:p>
                  </a:txBody>
                  <a:tcPr marL="11304" marR="11304" marT="11304"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7264">
                <a:tc>
                  <a:txBody>
                    <a:bodyPr/>
                    <a:lstStyle/>
                    <a:p>
                      <a:pPr algn="l" fontAlgn="b"/>
                      <a:r>
                        <a:rPr lang="en-US" sz="1800" b="0" i="0" u="none" strike="noStrike" dirty="0" smtClean="0">
                          <a:solidFill>
                            <a:schemeClr val="bg1"/>
                          </a:solidFill>
                          <a:effectLst/>
                          <a:latin typeface="Calibri" pitchFamily="34" charset="0"/>
                          <a:cs typeface="Calibri" pitchFamily="34" charset="0"/>
                        </a:rPr>
                        <a:t>Biomedical Engineering</a:t>
                      </a:r>
                      <a:endParaRPr lang="en-US" sz="1800" b="0" i="0" u="none" strike="noStrike" dirty="0">
                        <a:solidFill>
                          <a:schemeClr val="bg1"/>
                        </a:solidFill>
                        <a:effectLst/>
                        <a:latin typeface="Calibri" pitchFamily="34" charset="0"/>
                        <a:cs typeface="Calibri" pitchFamily="34" charset="0"/>
                      </a:endParaRPr>
                    </a:p>
                  </a:txBody>
                  <a:tcPr marL="11304" marR="11304" marT="11304"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smtClean="0">
                          <a:solidFill>
                            <a:schemeClr val="bg1"/>
                          </a:solidFill>
                          <a:effectLst/>
                          <a:latin typeface="Calibri" pitchFamily="34" charset="0"/>
                          <a:cs typeface="Calibri" pitchFamily="34" charset="0"/>
                        </a:rPr>
                        <a:t>640</a:t>
                      </a:r>
                      <a:endParaRPr lang="en-US" sz="1800" b="0" i="0" u="none" strike="noStrike" dirty="0">
                        <a:solidFill>
                          <a:schemeClr val="bg1"/>
                        </a:solidFill>
                        <a:effectLst/>
                        <a:latin typeface="Calibri" pitchFamily="34" charset="0"/>
                        <a:cs typeface="Calibri" pitchFamily="34" charset="0"/>
                      </a:endParaRPr>
                    </a:p>
                  </a:txBody>
                  <a:tcPr marL="11304" marR="11304" marT="11304"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7264">
                <a:tc>
                  <a:txBody>
                    <a:bodyPr/>
                    <a:lstStyle/>
                    <a:p>
                      <a:pPr algn="l" fontAlgn="b"/>
                      <a:r>
                        <a:rPr lang="en-US" sz="1800" b="0" i="0" u="none" strike="noStrike" dirty="0" smtClean="0">
                          <a:solidFill>
                            <a:schemeClr val="bg1"/>
                          </a:solidFill>
                          <a:effectLst/>
                          <a:latin typeface="Calibri" pitchFamily="34" charset="0"/>
                          <a:cs typeface="Calibri" pitchFamily="34" charset="0"/>
                        </a:rPr>
                        <a:t>Nuclear Engineering</a:t>
                      </a:r>
                      <a:endParaRPr lang="en-US" sz="1800" b="0" i="0" u="none" strike="noStrike" dirty="0">
                        <a:solidFill>
                          <a:schemeClr val="bg1"/>
                        </a:solidFill>
                        <a:effectLst/>
                        <a:latin typeface="Calibri" pitchFamily="34" charset="0"/>
                        <a:cs typeface="Calibri" pitchFamily="34" charset="0"/>
                      </a:endParaRPr>
                    </a:p>
                  </a:txBody>
                  <a:tcPr marL="11304" marR="11304" marT="11304"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u="none" strike="noStrike" dirty="0" smtClean="0">
                          <a:solidFill>
                            <a:schemeClr val="bg1"/>
                          </a:solidFill>
                          <a:effectLst/>
                          <a:latin typeface="Calibri" pitchFamily="34" charset="0"/>
                          <a:cs typeface="Calibri" pitchFamily="34" charset="0"/>
                        </a:rPr>
                        <a:t>432</a:t>
                      </a:r>
                      <a:endParaRPr lang="en-US" sz="1800" b="0" i="0" u="none" strike="noStrike" dirty="0">
                        <a:solidFill>
                          <a:schemeClr val="bg1"/>
                        </a:solidFill>
                        <a:effectLst/>
                        <a:latin typeface="Calibri" pitchFamily="34" charset="0"/>
                        <a:cs typeface="Calibri" pitchFamily="34" charset="0"/>
                      </a:endParaRPr>
                    </a:p>
                  </a:txBody>
                  <a:tcPr marL="11304" marR="11304" marT="11304"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726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u="none" strike="noStrike" dirty="0" smtClean="0">
                          <a:solidFill>
                            <a:schemeClr val="bg1"/>
                          </a:solidFill>
                          <a:effectLst/>
                          <a:latin typeface="Calibri" pitchFamily="34" charset="0"/>
                          <a:cs typeface="Calibri" pitchFamily="34" charset="0"/>
                        </a:rPr>
                        <a:t>Statistics</a:t>
                      </a:r>
                      <a:endParaRPr lang="en-US" sz="1800" b="0" i="0" u="none" strike="noStrike" dirty="0" smtClean="0">
                        <a:solidFill>
                          <a:schemeClr val="bg1"/>
                        </a:solidFill>
                        <a:effectLst/>
                        <a:latin typeface="Calibri" pitchFamily="34" charset="0"/>
                        <a:cs typeface="Calibri" pitchFamily="34" charset="0"/>
                      </a:endParaRPr>
                    </a:p>
                  </a:txBody>
                  <a:tcPr marL="11304" marR="11304" marT="11304"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b"/>
                      <a:r>
                        <a:rPr lang="en-US" sz="1800" b="0" i="0" u="none" strike="noStrike" dirty="0" smtClean="0">
                          <a:solidFill>
                            <a:schemeClr val="bg1"/>
                          </a:solidFill>
                          <a:effectLst/>
                          <a:latin typeface="Calibri" pitchFamily="34" charset="0"/>
                          <a:cs typeface="Calibri" pitchFamily="34" charset="0"/>
                        </a:rPr>
                        <a:t>424</a:t>
                      </a:r>
                      <a:endParaRPr lang="en-US" sz="1800" b="0" i="0" u="none" strike="noStrike" dirty="0">
                        <a:solidFill>
                          <a:schemeClr val="bg1"/>
                        </a:solidFill>
                        <a:effectLst/>
                        <a:latin typeface="Calibri" pitchFamily="34" charset="0"/>
                        <a:cs typeface="Calibri" pitchFamily="34" charset="0"/>
                      </a:endParaRPr>
                    </a:p>
                  </a:txBody>
                  <a:tcPr marL="11304" marR="11304" marT="11304"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r>
              <a:tr h="20726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nl-NL" sz="1800" u="none" strike="noStrike" dirty="0" smtClean="0">
                          <a:solidFill>
                            <a:schemeClr val="bg1"/>
                          </a:solidFill>
                          <a:effectLst/>
                          <a:latin typeface="Calibri" pitchFamily="34" charset="0"/>
                          <a:cs typeface="Calibri" pitchFamily="34" charset="0"/>
                        </a:rPr>
                        <a:t>Civil Engineering</a:t>
                      </a:r>
                      <a:endParaRPr lang="nl-NL" sz="1800" b="0" i="0" u="none" strike="noStrike" dirty="0" smtClean="0">
                        <a:solidFill>
                          <a:schemeClr val="bg1"/>
                        </a:solidFill>
                        <a:effectLst/>
                        <a:latin typeface="Calibri" pitchFamily="34" charset="0"/>
                        <a:cs typeface="Calibri" pitchFamily="34" charset="0"/>
                      </a:endParaRPr>
                    </a:p>
                  </a:txBody>
                  <a:tcPr marL="11304" marR="11304" marT="11304"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b"/>
                      <a:r>
                        <a:rPr lang="en-US" sz="1800" b="0" i="0" u="none" strike="noStrike" dirty="0" smtClean="0">
                          <a:solidFill>
                            <a:schemeClr val="bg1"/>
                          </a:solidFill>
                          <a:effectLst/>
                          <a:latin typeface="Calibri" pitchFamily="34" charset="0"/>
                          <a:cs typeface="Calibri" pitchFamily="34" charset="0"/>
                        </a:rPr>
                        <a:t>416</a:t>
                      </a:r>
                      <a:endParaRPr lang="en-US" sz="1800" b="0" i="0" u="none" strike="noStrike" dirty="0">
                        <a:solidFill>
                          <a:schemeClr val="bg1"/>
                        </a:solidFill>
                        <a:effectLst/>
                        <a:latin typeface="Calibri" pitchFamily="34" charset="0"/>
                        <a:cs typeface="Calibri" pitchFamily="34" charset="0"/>
                      </a:endParaRPr>
                    </a:p>
                  </a:txBody>
                  <a:tcPr marL="11304" marR="11304" marT="11304"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r>
              <a:tr h="20726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nl-NL" sz="1800" b="0" i="0" u="none" strike="noStrike" dirty="0" smtClean="0">
                          <a:solidFill>
                            <a:schemeClr val="bg1"/>
                          </a:solidFill>
                          <a:effectLst/>
                          <a:latin typeface="Calibri" pitchFamily="34" charset="0"/>
                          <a:cs typeface="Calibri" pitchFamily="34" charset="0"/>
                        </a:rPr>
                        <a:t>Industrial</a:t>
                      </a:r>
                      <a:r>
                        <a:rPr lang="nl-NL" sz="1800" b="0" i="0" u="none" strike="noStrike" baseline="0" dirty="0" smtClean="0">
                          <a:solidFill>
                            <a:schemeClr val="bg1"/>
                          </a:solidFill>
                          <a:effectLst/>
                          <a:latin typeface="Calibri" pitchFamily="34" charset="0"/>
                          <a:cs typeface="Calibri" pitchFamily="34" charset="0"/>
                        </a:rPr>
                        <a:t> and Physical Pharmacy</a:t>
                      </a:r>
                      <a:endParaRPr lang="nl-NL" sz="1800" b="0" i="0" u="none" strike="noStrike" dirty="0" smtClean="0">
                        <a:solidFill>
                          <a:schemeClr val="bg1"/>
                        </a:solidFill>
                        <a:effectLst/>
                        <a:latin typeface="Calibri" pitchFamily="34" charset="0"/>
                        <a:cs typeface="Calibri" pitchFamily="34" charset="0"/>
                      </a:endParaRPr>
                    </a:p>
                  </a:txBody>
                  <a:tcPr marL="11304" marR="11304" marT="11304"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b"/>
                      <a:r>
                        <a:rPr lang="en-US" sz="1800" b="0" i="0" u="none" strike="noStrike" dirty="0" smtClean="0">
                          <a:solidFill>
                            <a:schemeClr val="bg1"/>
                          </a:solidFill>
                          <a:effectLst/>
                          <a:latin typeface="Calibri" pitchFamily="34" charset="0"/>
                          <a:cs typeface="Calibri" pitchFamily="34" charset="0"/>
                        </a:rPr>
                        <a:t>384</a:t>
                      </a:r>
                    </a:p>
                  </a:txBody>
                  <a:tcPr marL="11304" marR="11304" marT="11304"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8593948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49"/>
          <p:cNvSpPr txBox="1"/>
          <p:nvPr/>
        </p:nvSpPr>
        <p:spPr>
          <a:xfrm>
            <a:off x="0" y="1438812"/>
            <a:ext cx="9144000" cy="769441"/>
          </a:xfrm>
          <a:prstGeom prst="rect">
            <a:avLst/>
          </a:prstGeom>
          <a:noFill/>
        </p:spPr>
        <p:txBody>
          <a:bodyPr wrap="square">
            <a:spAutoFit/>
          </a:bodyPr>
          <a:lstStyle/>
          <a:p>
            <a:pPr algn="ctr" fontAlgn="auto">
              <a:spcBef>
                <a:spcPts val="0"/>
              </a:spcBef>
              <a:spcAft>
                <a:spcPts val="0"/>
              </a:spcAft>
              <a:defRPr/>
            </a:pPr>
            <a:r>
              <a:rPr lang="en-US" sz="4400" cap="small" dirty="0" smtClean="0">
                <a:solidFill>
                  <a:srgbClr val="FFC000"/>
                </a:solidFill>
                <a:latin typeface="Calibri" panose="020F0502020204030204" pitchFamily="34" charset="0"/>
                <a:ea typeface="+mj-ea"/>
                <a:cs typeface="Calibri" panose="020F0502020204030204" pitchFamily="34" charset="0"/>
              </a:rPr>
              <a:t>OUR MISSION</a:t>
            </a:r>
            <a:endParaRPr lang="en-US" sz="4400" cap="small" dirty="0">
              <a:solidFill>
                <a:srgbClr val="FFC000"/>
              </a:solidFill>
              <a:latin typeface="Calibri" panose="020F0502020204030204" pitchFamily="34" charset="0"/>
              <a:ea typeface="+mj-ea"/>
              <a:cs typeface="Calibri" panose="020F0502020204030204" pitchFamily="34" charset="0"/>
            </a:endParaRPr>
          </a:p>
        </p:txBody>
      </p:sp>
      <p:sp>
        <p:nvSpPr>
          <p:cNvPr id="7" name="Content Placeholder 6"/>
          <p:cNvSpPr>
            <a:spLocks noGrp="1"/>
          </p:cNvSpPr>
          <p:nvPr>
            <p:ph idx="1"/>
          </p:nvPr>
        </p:nvSpPr>
        <p:spPr>
          <a:xfrm>
            <a:off x="460375" y="2886075"/>
            <a:ext cx="7924800" cy="1904999"/>
          </a:xfrm>
        </p:spPr>
        <p:txBody>
          <a:bodyPr/>
          <a:lstStyle/>
          <a:p>
            <a:pPr indent="0" algn="ctr">
              <a:buNone/>
            </a:pPr>
            <a:r>
              <a:rPr lang="en-US" dirty="0" smtClean="0">
                <a:solidFill>
                  <a:schemeClr val="bg1"/>
                </a:solidFill>
                <a:latin typeface="Calibri" pitchFamily="34" charset="0"/>
              </a:rPr>
              <a:t>Implement novel business models for the acquisition of computational infrastructure to support research </a:t>
            </a:r>
          </a:p>
          <a:p>
            <a:endParaRPr lang="en-US" dirty="0" smtClean="0">
              <a:solidFill>
                <a:schemeClr val="bg1"/>
              </a:solidFill>
              <a:latin typeface="Calibri" pitchFamily="34" charset="0"/>
            </a:endParaRPr>
          </a:p>
          <a:p>
            <a:pPr>
              <a:buNone/>
            </a:pPr>
            <a:endParaRPr lang="en-US" dirty="0" smtClean="0">
              <a:solidFill>
                <a:schemeClr val="bg1"/>
              </a:solidFill>
              <a:latin typeface="Calibri" pitchFamily="34" charset="0"/>
            </a:endParaRPr>
          </a:p>
          <a:p>
            <a:pPr>
              <a:buNone/>
            </a:pPr>
            <a:endParaRPr lang="en-US" dirty="0">
              <a:solidFill>
                <a:schemeClr val="bg1"/>
              </a:solidFill>
              <a:latin typeface="Calibri" pitchFamily="34" charset="0"/>
            </a:endParaRPr>
          </a:p>
        </p:txBody>
      </p:sp>
      <p:sp>
        <p:nvSpPr>
          <p:cNvPr id="49154" name="AutoShape 2" descr="http://www.rcac.purdue.edu/userinfo/resources/coates/images/bio.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nvPr>
        </p:nvSpPr>
        <p:spPr>
          <a:xfrm>
            <a:off x="1031875" y="838200"/>
            <a:ext cx="7315200" cy="762000"/>
          </a:xfrm>
        </p:spPr>
        <p:txBody>
          <a:bodyPr>
            <a:normAutofit fontScale="90000"/>
          </a:bodyPr>
          <a:lstStyle/>
          <a:p>
            <a:r>
              <a:rPr lang="en-US" dirty="0" smtClean="0">
                <a:solidFill>
                  <a:srgbClr val="FFCC00"/>
                </a:solidFill>
                <a:latin typeface="Calibri" panose="020F0502020204030204" pitchFamily="34" charset="0"/>
                <a:ea typeface="ＭＳ Ｐゴシック" pitchFamily="34" charset="-128"/>
                <a:cs typeface="Calibri" panose="020F0502020204030204" pitchFamily="34" charset="0"/>
              </a:rPr>
              <a:t>OUR FOUNDATIONAL IT PARTNERS</a:t>
            </a:r>
          </a:p>
        </p:txBody>
      </p:sp>
      <p:grpSp>
        <p:nvGrpSpPr>
          <p:cNvPr id="2" name="Group 1"/>
          <p:cNvGrpSpPr/>
          <p:nvPr/>
        </p:nvGrpSpPr>
        <p:grpSpPr>
          <a:xfrm>
            <a:off x="305934" y="4933951"/>
            <a:ext cx="8565324" cy="1480834"/>
            <a:chOff x="305934" y="2895601"/>
            <a:chExt cx="8565324" cy="1480834"/>
          </a:xfrm>
        </p:grpSpPr>
        <p:pic>
          <p:nvPicPr>
            <p:cNvPr id="9219" name="Picture 8" descr="J:\logos\cisco 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34" y="3073227"/>
              <a:ext cx="1948318" cy="1067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descr="J:\logos\intel-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3023448"/>
              <a:ext cx="1708458" cy="1261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12" descr="J:\logos\HP 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1335" y="2895601"/>
              <a:ext cx="1480834" cy="148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3" descr="J:\logos\080423_emc_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1934" y="3008932"/>
              <a:ext cx="2396208" cy="118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p:nvPr/>
        </p:nvSpPr>
        <p:spPr>
          <a:xfrm>
            <a:off x="0" y="2133600"/>
            <a:ext cx="9144000" cy="2062103"/>
          </a:xfrm>
          <a:prstGeom prst="rect">
            <a:avLst/>
          </a:prstGeom>
          <a:noFill/>
        </p:spPr>
        <p:txBody>
          <a:bodyPr wrap="square" rtlCol="0">
            <a:spAutoFit/>
          </a:bodyPr>
          <a:lstStyle/>
          <a:p>
            <a:pPr algn="ctr"/>
            <a:r>
              <a:rPr lang="en-US" sz="3200" dirty="0" smtClean="0">
                <a:solidFill>
                  <a:schemeClr val="bg1"/>
                </a:solidFill>
                <a:latin typeface="Calibri" pitchFamily="34" charset="0"/>
                <a:cs typeface="Calibri" pitchFamily="34" charset="0"/>
              </a:rPr>
              <a:t>Purdue prefers to construct large business deals with a small handful of foundational partners. Together we advance technologies and define the curve of innovation for the higher education market.   </a:t>
            </a:r>
            <a:endParaRPr lang="en-US" sz="3200"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30746706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CC00"/>
                </a:solidFill>
                <a:latin typeface="Calibri" panose="020F0502020204030204" pitchFamily="34" charset="0"/>
                <a:cs typeface="Calibri" panose="020F0502020204030204" pitchFamily="34" charset="0"/>
              </a:rPr>
              <a:t>MANAGEMENT</a:t>
            </a:r>
            <a:r>
              <a:rPr lang="en-US" dirty="0" smtClean="0">
                <a:solidFill>
                  <a:srgbClr val="FFCC00"/>
                </a:solidFill>
                <a:latin typeface="Calibri" panose="020F0502020204030204" pitchFamily="34" charset="0"/>
                <a:cs typeface="Calibri" panose="020F0502020204030204" pitchFamily="34" charset="0"/>
              </a:rPr>
              <a:t>, NOT MAGIC</a:t>
            </a:r>
            <a:endParaRPr lang="en-US" dirty="0">
              <a:solidFill>
                <a:srgbClr val="FFCC00"/>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7200" y="1600200"/>
            <a:ext cx="8382000" cy="4525963"/>
          </a:xfrm>
        </p:spPr>
        <p:txBody>
          <a:bodyPr>
            <a:normAutofit/>
          </a:bodyPr>
          <a:lstStyle/>
          <a:p>
            <a:r>
              <a:rPr lang="en-US" sz="3000" dirty="0" smtClean="0">
                <a:solidFill>
                  <a:schemeClr val="bg1"/>
                </a:solidFill>
                <a:latin typeface="Calibri" panose="020F0502020204030204" pitchFamily="34" charset="0"/>
                <a:cs typeface="Calibri" panose="020F0502020204030204" pitchFamily="34" charset="0"/>
              </a:rPr>
              <a:t>Develop relationship with Sponsored Programs</a:t>
            </a:r>
          </a:p>
          <a:p>
            <a:r>
              <a:rPr lang="en-US" sz="3000" dirty="0" smtClean="0">
                <a:solidFill>
                  <a:schemeClr val="bg1"/>
                </a:solidFill>
                <a:latin typeface="Calibri" panose="020F0502020204030204" pitchFamily="34" charset="0"/>
                <a:cs typeface="Calibri" panose="020F0502020204030204" pitchFamily="34" charset="0"/>
              </a:rPr>
              <a:t>Cultivate the early adopters</a:t>
            </a:r>
          </a:p>
          <a:p>
            <a:r>
              <a:rPr lang="en-US" sz="3000" dirty="0" smtClean="0">
                <a:solidFill>
                  <a:schemeClr val="bg1"/>
                </a:solidFill>
                <a:latin typeface="Calibri" panose="020F0502020204030204" pitchFamily="34" charset="0"/>
                <a:cs typeface="Calibri" panose="020F0502020204030204" pitchFamily="34" charset="0"/>
              </a:rPr>
              <a:t>Respect your project managers</a:t>
            </a:r>
          </a:p>
          <a:p>
            <a:r>
              <a:rPr lang="en-US" sz="3000" dirty="0" smtClean="0">
                <a:solidFill>
                  <a:schemeClr val="bg1"/>
                </a:solidFill>
                <a:latin typeface="Calibri" panose="020F0502020204030204" pitchFamily="34" charset="0"/>
                <a:cs typeface="Calibri" panose="020F0502020204030204" pitchFamily="34" charset="0"/>
              </a:rPr>
              <a:t>Establish operational credibility in central IT</a:t>
            </a:r>
          </a:p>
          <a:p>
            <a:pPr lvl="1">
              <a:spcBef>
                <a:spcPts val="300"/>
              </a:spcBef>
              <a:buFont typeface="Courier New" panose="02070309020205020404" pitchFamily="49" charset="0"/>
              <a:buChar char="o"/>
            </a:pPr>
            <a:r>
              <a:rPr lang="en-US" sz="3000" dirty="0" smtClean="0">
                <a:solidFill>
                  <a:schemeClr val="bg1"/>
                </a:solidFill>
                <a:latin typeface="Calibri" panose="020F0502020204030204" pitchFamily="34" charset="0"/>
                <a:cs typeface="Calibri" panose="020F0502020204030204" pitchFamily="34" charset="0"/>
              </a:rPr>
              <a:t>Do it—take the risk</a:t>
            </a:r>
          </a:p>
          <a:p>
            <a:pPr lvl="1">
              <a:spcBef>
                <a:spcPts val="300"/>
              </a:spcBef>
              <a:buFont typeface="Courier New" panose="02070309020205020404" pitchFamily="49" charset="0"/>
              <a:buChar char="o"/>
            </a:pPr>
            <a:r>
              <a:rPr lang="en-US" sz="3000" dirty="0" smtClean="0">
                <a:solidFill>
                  <a:schemeClr val="bg1"/>
                </a:solidFill>
                <a:latin typeface="Calibri" panose="020F0502020204030204" pitchFamily="34" charset="0"/>
                <a:cs typeface="Calibri" panose="020F0502020204030204" pitchFamily="34" charset="0"/>
              </a:rPr>
              <a:t>Do it well</a:t>
            </a:r>
          </a:p>
          <a:p>
            <a:r>
              <a:rPr lang="en-US" sz="3000" dirty="0" smtClean="0">
                <a:solidFill>
                  <a:schemeClr val="bg1"/>
                </a:solidFill>
                <a:latin typeface="Calibri" panose="020F0502020204030204" pitchFamily="34" charset="0"/>
                <a:cs typeface="Calibri" panose="020F0502020204030204" pitchFamily="34" charset="0"/>
              </a:rPr>
              <a:t>Flex the business model</a:t>
            </a:r>
          </a:p>
          <a:p>
            <a:r>
              <a:rPr lang="en-US" sz="3000" dirty="0" smtClean="0">
                <a:solidFill>
                  <a:schemeClr val="bg1"/>
                </a:solidFill>
                <a:latin typeface="Calibri" panose="020F0502020204030204" pitchFamily="34" charset="0"/>
                <a:cs typeface="Calibri" panose="020F0502020204030204" pitchFamily="34" charset="0"/>
              </a:rPr>
              <a:t>Don’t ask for money</a:t>
            </a:r>
          </a:p>
          <a:p>
            <a:endParaRPr lang="en-US" dirty="0">
              <a:solidFill>
                <a:srgbClr val="FFCC00"/>
              </a:solidFill>
            </a:endParaRPr>
          </a:p>
        </p:txBody>
      </p:sp>
    </p:spTree>
    <p:extLst>
      <p:ext uri="{BB962C8B-B14F-4D97-AF65-F5344CB8AC3E}">
        <p14:creationId xmlns:p14="http://schemas.microsoft.com/office/powerpoint/2010/main" val="5022721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146660"/>
            <a:ext cx="8229600" cy="2212005"/>
          </a:xfrm>
        </p:spPr>
        <p:txBody>
          <a:bodyPr>
            <a:noAutofit/>
          </a:bodyPr>
          <a:lstStyle/>
          <a:p>
            <a:pPr marL="0" indent="0">
              <a:lnSpc>
                <a:spcPts val="2800"/>
              </a:lnSpc>
              <a:spcBef>
                <a:spcPts val="1800"/>
              </a:spcBef>
              <a:buNone/>
            </a:pPr>
            <a:r>
              <a:rPr lang="en-US" sz="2800" i="1" dirty="0" smtClean="0">
                <a:solidFill>
                  <a:srgbClr val="FFCC00"/>
                </a:solidFill>
                <a:latin typeface="Calibri" panose="020F0502020204030204" pitchFamily="34" charset="0"/>
                <a:cs typeface="Calibri" pitchFamily="34" charset="0"/>
              </a:rPr>
              <a:t>“High-performance </a:t>
            </a:r>
            <a:r>
              <a:rPr lang="en-US" sz="2800" i="1" dirty="0">
                <a:solidFill>
                  <a:srgbClr val="FFCC00"/>
                </a:solidFill>
                <a:latin typeface="Calibri" panose="020F0502020204030204" pitchFamily="34" charset="0"/>
                <a:cs typeface="Calibri" panose="020F0502020204030204" pitchFamily="34" charset="0"/>
              </a:rPr>
              <a:t>computing is critical for the modeling that we do as part of the National Nanotechnology Initiative. Without Purdue’s Community Clusters we would be severely handicapped. They provide ready, ample and cost-effective computing power without the burdens that come with operating a high-performance computing system yourself. All we have to think about is our research.”</a:t>
            </a:r>
          </a:p>
          <a:p>
            <a:pPr marL="0" indent="0">
              <a:lnSpc>
                <a:spcPts val="2800"/>
              </a:lnSpc>
              <a:spcBef>
                <a:spcPts val="1800"/>
              </a:spcBef>
              <a:buNone/>
            </a:pPr>
            <a:endParaRPr lang="en-US" dirty="0">
              <a:solidFill>
                <a:srgbClr val="FFCC00"/>
              </a:solidFill>
              <a:latin typeface="Calibri" pitchFamily="34" charset="0"/>
              <a:cs typeface="Calibri" pitchFamily="34" charset="0"/>
            </a:endParaRPr>
          </a:p>
          <a:p>
            <a:pPr marL="0" indent="0">
              <a:spcBef>
                <a:spcPts val="1200"/>
              </a:spcBef>
              <a:buNone/>
            </a:pPr>
            <a:r>
              <a:rPr lang="en-US" sz="2400" dirty="0">
                <a:solidFill>
                  <a:schemeClr val="bg1"/>
                </a:solidFill>
                <a:latin typeface="Calibri" pitchFamily="34" charset="0"/>
                <a:cs typeface="Calibri" pitchFamily="34" charset="0"/>
              </a:rPr>
              <a:t>	</a:t>
            </a:r>
            <a:r>
              <a:rPr lang="en-US" sz="2400" dirty="0" smtClean="0">
                <a:solidFill>
                  <a:schemeClr val="bg1"/>
                </a:solidFill>
                <a:latin typeface="Calibri" pitchFamily="34" charset="0"/>
                <a:cs typeface="Calibri" pitchFamily="34" charset="0"/>
              </a:rPr>
              <a:t>			</a:t>
            </a:r>
            <a:r>
              <a:rPr lang="en-US" sz="2400" dirty="0">
                <a:solidFill>
                  <a:schemeClr val="bg1"/>
                </a:solidFill>
                <a:latin typeface="Calibri" pitchFamily="34" charset="0"/>
                <a:cs typeface="Calibri" pitchFamily="34" charset="0"/>
              </a:rPr>
              <a:t> </a:t>
            </a:r>
            <a:endParaRPr lang="en-US" sz="2400" dirty="0" smtClean="0">
              <a:solidFill>
                <a:schemeClr val="bg1"/>
              </a:solidFill>
              <a:latin typeface="Calibri" pitchFamily="34" charset="0"/>
              <a:cs typeface="Calibri" pitchFamily="34" charset="0"/>
            </a:endParaRPr>
          </a:p>
        </p:txBody>
      </p:sp>
      <p:sp>
        <p:nvSpPr>
          <p:cNvPr id="2" name="TextBox 1"/>
          <p:cNvSpPr txBox="1"/>
          <p:nvPr/>
        </p:nvSpPr>
        <p:spPr>
          <a:xfrm>
            <a:off x="3352800" y="4267198"/>
            <a:ext cx="5334000" cy="1292662"/>
          </a:xfrm>
          <a:prstGeom prst="rect">
            <a:avLst/>
          </a:prstGeom>
          <a:noFill/>
        </p:spPr>
        <p:txBody>
          <a:bodyPr wrap="square" rtlCol="0">
            <a:spAutoFit/>
          </a:bodyPr>
          <a:lstStyle/>
          <a:p>
            <a:pPr algn="r"/>
            <a:r>
              <a:rPr lang="en-US" sz="2400" dirty="0">
                <a:solidFill>
                  <a:schemeClr val="bg1"/>
                </a:solidFill>
                <a:latin typeface="Calibri" panose="020F0502020204030204" pitchFamily="34" charset="0"/>
                <a:cs typeface="Calibri" panose="020F0502020204030204" pitchFamily="34" charset="0"/>
              </a:rPr>
              <a:t>—</a:t>
            </a:r>
            <a:r>
              <a:rPr lang="en-US" sz="2400" dirty="0">
                <a:solidFill>
                  <a:srgbClr val="FFCC00"/>
                </a:solidFill>
                <a:latin typeface="Calibri" panose="020F0502020204030204" pitchFamily="34" charset="0"/>
                <a:cs typeface="Calibri" panose="020F0502020204030204" pitchFamily="34" charset="0"/>
              </a:rPr>
              <a:t> </a:t>
            </a:r>
            <a:r>
              <a:rPr lang="en-US" sz="2400" dirty="0" smtClean="0">
                <a:solidFill>
                  <a:schemeClr val="bg1"/>
                </a:solidFill>
                <a:latin typeface="Calibri" panose="020F0502020204030204" pitchFamily="34" charset="0"/>
                <a:cs typeface="Calibri" panose="020F0502020204030204" pitchFamily="34" charset="0"/>
              </a:rPr>
              <a:t>Mark </a:t>
            </a:r>
            <a:r>
              <a:rPr lang="en-US" sz="2400" dirty="0" err="1" smtClean="0">
                <a:solidFill>
                  <a:schemeClr val="bg1"/>
                </a:solidFill>
                <a:latin typeface="Calibri" panose="020F0502020204030204" pitchFamily="34" charset="0"/>
                <a:cs typeface="Calibri" panose="020F0502020204030204" pitchFamily="34" charset="0"/>
              </a:rPr>
              <a:t>Lundstrom</a:t>
            </a:r>
            <a:r>
              <a:rPr lang="en-US" sz="2400" dirty="0" smtClean="0">
                <a:solidFill>
                  <a:schemeClr val="bg1"/>
                </a:solidFill>
                <a:latin typeface="Calibri" panose="020F0502020204030204" pitchFamily="34" charset="0"/>
                <a:cs typeface="Calibri" panose="020F0502020204030204" pitchFamily="34" charset="0"/>
              </a:rPr>
              <a:t> </a:t>
            </a:r>
          </a:p>
          <a:p>
            <a:pPr algn="r"/>
            <a:r>
              <a:rPr lang="en-US" dirty="0" smtClean="0">
                <a:solidFill>
                  <a:schemeClr val="bg1"/>
                </a:solidFill>
                <a:latin typeface="Calibri" panose="020F0502020204030204" pitchFamily="34" charset="0"/>
                <a:cs typeface="Calibri" panose="020F0502020204030204" pitchFamily="34" charset="0"/>
              </a:rPr>
              <a:t>Don and Carol </a:t>
            </a:r>
            <a:r>
              <a:rPr lang="en-US" dirty="0" err="1" smtClean="0">
                <a:solidFill>
                  <a:schemeClr val="bg1"/>
                </a:solidFill>
                <a:latin typeface="Calibri" panose="020F0502020204030204" pitchFamily="34" charset="0"/>
                <a:cs typeface="Calibri" panose="020F0502020204030204" pitchFamily="34" charset="0"/>
              </a:rPr>
              <a:t>Scifres</a:t>
            </a:r>
            <a:r>
              <a:rPr lang="en-US" dirty="0" smtClean="0">
                <a:solidFill>
                  <a:schemeClr val="bg1"/>
                </a:solidFill>
                <a:latin typeface="Calibri" panose="020F0502020204030204" pitchFamily="34" charset="0"/>
                <a:cs typeface="Calibri" panose="020F0502020204030204" pitchFamily="34" charset="0"/>
              </a:rPr>
              <a:t> Distinguished Professor of Electrical and Computer Engineering and member of National Academy of Engineering</a:t>
            </a:r>
          </a:p>
        </p:txBody>
      </p:sp>
    </p:spTree>
    <p:extLst>
      <p:ext uri="{BB962C8B-B14F-4D97-AF65-F5344CB8AC3E}">
        <p14:creationId xmlns:p14="http://schemas.microsoft.com/office/powerpoint/2010/main" val="8420194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76400"/>
            <a:ext cx="8534400" cy="2676525"/>
          </a:xfrm>
        </p:spPr>
        <p:txBody>
          <a:bodyPr>
            <a:noAutofit/>
          </a:bodyPr>
          <a:lstStyle/>
          <a:p>
            <a:pPr marL="0" indent="0">
              <a:lnSpc>
                <a:spcPts val="2800"/>
              </a:lnSpc>
              <a:spcBef>
                <a:spcPts val="1800"/>
              </a:spcBef>
              <a:buNone/>
            </a:pPr>
            <a:r>
              <a:rPr lang="en-US" sz="2800" i="1" dirty="0">
                <a:solidFill>
                  <a:srgbClr val="FFCC00"/>
                </a:solidFill>
                <a:latin typeface="Calibri" pitchFamily="34" charset="0"/>
                <a:cs typeface="Calibri" pitchFamily="34" charset="0"/>
              </a:rPr>
              <a:t>"I wouldn't have been </a:t>
            </a:r>
            <a:r>
              <a:rPr lang="en-US" sz="2800" i="1" dirty="0" smtClean="0">
                <a:solidFill>
                  <a:srgbClr val="FFCC00"/>
                </a:solidFill>
                <a:latin typeface="Calibri" pitchFamily="34" charset="0"/>
                <a:cs typeface="Calibri" pitchFamily="34" charset="0"/>
              </a:rPr>
              <a:t>elected to the National Academy of Sciences without these clusters. Having </a:t>
            </a:r>
            <a:r>
              <a:rPr lang="en-US" sz="2800" i="1" dirty="0">
                <a:solidFill>
                  <a:srgbClr val="FFCC00"/>
                </a:solidFill>
                <a:latin typeface="Calibri" pitchFamily="34" charset="0"/>
                <a:cs typeface="Calibri" pitchFamily="34" charset="0"/>
              </a:rPr>
              <a:t>the clusters, we were able to set a very high standard that led a lot of people around the world to use our work as a benchmark, which is the kind of thing that gets the attention of the </a:t>
            </a:r>
            <a:r>
              <a:rPr lang="en-US" sz="2800" i="1" dirty="0" smtClean="0">
                <a:solidFill>
                  <a:srgbClr val="FFCC00"/>
                </a:solidFill>
                <a:latin typeface="Calibri" pitchFamily="34" charset="0"/>
                <a:cs typeface="Calibri" pitchFamily="34" charset="0"/>
              </a:rPr>
              <a:t>national academy</a:t>
            </a:r>
            <a:r>
              <a:rPr lang="en-US" sz="2800" i="1" dirty="0">
                <a:solidFill>
                  <a:srgbClr val="FFCC00"/>
                </a:solidFill>
                <a:latin typeface="Calibri" pitchFamily="34" charset="0"/>
                <a:cs typeface="Calibri" pitchFamily="34" charset="0"/>
              </a:rPr>
              <a:t>."</a:t>
            </a:r>
          </a:p>
          <a:p>
            <a:pPr marL="0" indent="0">
              <a:spcBef>
                <a:spcPts val="1200"/>
              </a:spcBef>
              <a:buNone/>
            </a:pPr>
            <a:r>
              <a:rPr lang="en-US" sz="2400" dirty="0">
                <a:solidFill>
                  <a:schemeClr val="bg1"/>
                </a:solidFill>
                <a:latin typeface="Calibri" pitchFamily="34" charset="0"/>
                <a:cs typeface="Calibri" pitchFamily="34" charset="0"/>
              </a:rPr>
              <a:t>	</a:t>
            </a:r>
            <a:r>
              <a:rPr lang="en-US" sz="2400" dirty="0" smtClean="0">
                <a:solidFill>
                  <a:schemeClr val="bg1"/>
                </a:solidFill>
                <a:latin typeface="Calibri" pitchFamily="34" charset="0"/>
                <a:cs typeface="Calibri" pitchFamily="34" charset="0"/>
              </a:rPr>
              <a:t>			</a:t>
            </a:r>
            <a:r>
              <a:rPr lang="en-US" sz="2400" dirty="0">
                <a:solidFill>
                  <a:schemeClr val="bg1"/>
                </a:solidFill>
                <a:latin typeface="Calibri" pitchFamily="34" charset="0"/>
                <a:cs typeface="Calibri" pitchFamily="34" charset="0"/>
              </a:rPr>
              <a:t> </a:t>
            </a:r>
            <a:endParaRPr lang="en-US" sz="2400" dirty="0" smtClean="0">
              <a:solidFill>
                <a:schemeClr val="bg1"/>
              </a:solidFill>
              <a:latin typeface="Calibri" pitchFamily="34" charset="0"/>
              <a:cs typeface="Calibri" pitchFamily="34" charset="0"/>
            </a:endParaRPr>
          </a:p>
        </p:txBody>
      </p:sp>
      <p:sp>
        <p:nvSpPr>
          <p:cNvPr id="2" name="TextBox 1"/>
          <p:cNvSpPr txBox="1"/>
          <p:nvPr/>
        </p:nvSpPr>
        <p:spPr>
          <a:xfrm>
            <a:off x="2895600" y="3900785"/>
            <a:ext cx="6096000" cy="1292662"/>
          </a:xfrm>
          <a:prstGeom prst="rect">
            <a:avLst/>
          </a:prstGeom>
          <a:noFill/>
        </p:spPr>
        <p:txBody>
          <a:bodyPr wrap="square" rtlCol="0">
            <a:spAutoFit/>
          </a:bodyPr>
          <a:lstStyle/>
          <a:p>
            <a:pPr algn="r"/>
            <a:r>
              <a:rPr lang="en-US" sz="2400" dirty="0">
                <a:solidFill>
                  <a:schemeClr val="bg1"/>
                </a:solidFill>
                <a:latin typeface="Calibri" panose="020F0502020204030204" pitchFamily="34" charset="0"/>
                <a:cs typeface="Calibri" panose="020F0502020204030204" pitchFamily="34" charset="0"/>
              </a:rPr>
              <a:t>— </a:t>
            </a:r>
            <a:r>
              <a:rPr lang="en-US" sz="2400" dirty="0" smtClean="0">
                <a:solidFill>
                  <a:schemeClr val="bg1"/>
                </a:solidFill>
                <a:latin typeface="Calibri" panose="020F0502020204030204" pitchFamily="34" charset="0"/>
                <a:cs typeface="Calibri" panose="020F0502020204030204" pitchFamily="34" charset="0"/>
              </a:rPr>
              <a:t>Joseph Francisco</a:t>
            </a:r>
            <a:endParaRPr lang="en-US" dirty="0" smtClean="0">
              <a:solidFill>
                <a:schemeClr val="bg1"/>
              </a:solidFill>
              <a:latin typeface="Calibri" panose="020F0502020204030204" pitchFamily="34" charset="0"/>
              <a:cs typeface="Calibri" panose="020F0502020204030204" pitchFamily="34" charset="0"/>
            </a:endParaRPr>
          </a:p>
          <a:p>
            <a:pPr algn="r"/>
            <a:r>
              <a:rPr lang="en-US" dirty="0" smtClean="0">
                <a:solidFill>
                  <a:schemeClr val="bg1"/>
                </a:solidFill>
                <a:latin typeface="Calibri" panose="020F0502020204030204" pitchFamily="34" charset="0"/>
                <a:cs typeface="Calibri" panose="020F0502020204030204" pitchFamily="34" charset="0"/>
              </a:rPr>
              <a:t>William E. Moore Professor of Physical Chemistry, </a:t>
            </a:r>
            <a:br>
              <a:rPr lang="en-US" dirty="0" smtClean="0">
                <a:solidFill>
                  <a:schemeClr val="bg1"/>
                </a:solidFill>
                <a:latin typeface="Calibri" panose="020F0502020204030204" pitchFamily="34" charset="0"/>
                <a:cs typeface="Calibri" panose="020F0502020204030204" pitchFamily="34" charset="0"/>
              </a:rPr>
            </a:br>
            <a:r>
              <a:rPr lang="en-US" dirty="0" smtClean="0">
                <a:solidFill>
                  <a:schemeClr val="bg1"/>
                </a:solidFill>
                <a:latin typeface="Calibri" panose="020F0502020204030204" pitchFamily="34" charset="0"/>
                <a:cs typeface="Calibri" panose="020F0502020204030204" pitchFamily="34" charset="0"/>
              </a:rPr>
              <a:t>member of the National Academy of Sciences and  </a:t>
            </a:r>
          </a:p>
          <a:p>
            <a:pPr algn="r"/>
            <a:r>
              <a:rPr lang="en-US" dirty="0" smtClean="0">
                <a:solidFill>
                  <a:schemeClr val="bg1"/>
                </a:solidFill>
                <a:latin typeface="Calibri" panose="020F0502020204030204" pitchFamily="34" charset="0"/>
                <a:cs typeface="Calibri" panose="020F0502020204030204" pitchFamily="34" charset="0"/>
              </a:rPr>
              <a:t>past president of the American Chemical Society</a:t>
            </a:r>
            <a:endParaRPr lang="en-US"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71724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76225" y="2447924"/>
            <a:ext cx="7619999" cy="1828800"/>
            <a:chOff x="-1251867" y="3879849"/>
            <a:chExt cx="10101942" cy="1828800"/>
          </a:xfrm>
        </p:grpSpPr>
        <p:sp>
          <p:nvSpPr>
            <p:cNvPr id="8" name="Subtitle 2"/>
            <p:cNvSpPr txBox="1">
              <a:spLocks/>
            </p:cNvSpPr>
            <p:nvPr/>
          </p:nvSpPr>
          <p:spPr bwMode="auto">
            <a:xfrm>
              <a:off x="-1251867" y="3879849"/>
              <a:ext cx="1010194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pitchFamily="-1" charset="-128"/>
                </a:defRPr>
              </a:lvl1pPr>
              <a:lvl2pPr marL="742950" indent="-285750" eaLnBrk="0" hangingPunct="0">
                <a:defRPr>
                  <a:solidFill>
                    <a:schemeClr val="tx1"/>
                  </a:solidFill>
                  <a:latin typeface="Arial" charset="0"/>
                  <a:ea typeface="ＭＳ Ｐゴシック" pitchFamily="-1" charset="-128"/>
                </a:defRPr>
              </a:lvl2pPr>
              <a:lvl3pPr marL="1143000" indent="-228600" eaLnBrk="0" hangingPunct="0">
                <a:defRPr>
                  <a:solidFill>
                    <a:schemeClr val="tx1"/>
                  </a:solidFill>
                  <a:latin typeface="Arial" charset="0"/>
                  <a:ea typeface="ＭＳ Ｐゴシック" pitchFamily="-1" charset="-128"/>
                </a:defRPr>
              </a:lvl3pPr>
              <a:lvl4pPr marL="1600200" indent="-228600" eaLnBrk="0" hangingPunct="0">
                <a:defRPr>
                  <a:solidFill>
                    <a:schemeClr val="tx1"/>
                  </a:solidFill>
                  <a:latin typeface="Arial" charset="0"/>
                  <a:ea typeface="ＭＳ Ｐゴシック" pitchFamily="-1" charset="-128"/>
                </a:defRPr>
              </a:lvl4pPr>
              <a:lvl5pPr marL="2057400" indent="-228600" eaLnBrk="0" hangingPunct="0">
                <a:defRPr>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 charset="-128"/>
                </a:defRPr>
              </a:lvl9pPr>
            </a:lstStyle>
            <a:p>
              <a:pPr algn="ctr" eaLnBrk="1" hangingPunct="1">
                <a:spcBef>
                  <a:spcPct val="20000"/>
                </a:spcBef>
                <a:buFont typeface="Arial" charset="0"/>
                <a:buChar char="•"/>
              </a:pPr>
              <a:endParaRPr lang="en-US" sz="3200" dirty="0">
                <a:solidFill>
                  <a:srgbClr val="FFC000"/>
                </a:solidFill>
              </a:endParaRPr>
            </a:p>
            <a:p>
              <a:pPr algn="ctr" eaLnBrk="1" hangingPunct="1">
                <a:spcBef>
                  <a:spcPct val="20000"/>
                </a:spcBef>
              </a:pPr>
              <a:r>
                <a:rPr lang="en-US" sz="6000" dirty="0">
                  <a:solidFill>
                    <a:srgbClr val="FFC000"/>
                  </a:solidFill>
                </a:rPr>
                <a:t>@</a:t>
              </a:r>
              <a:r>
                <a:rPr lang="en-US" sz="6000" dirty="0" err="1">
                  <a:solidFill>
                    <a:srgbClr val="FFC000"/>
                  </a:solidFill>
                </a:rPr>
                <a:t>gerrymccartney</a:t>
              </a:r>
              <a:endParaRPr lang="en-US" sz="6000" dirty="0">
                <a:solidFill>
                  <a:srgbClr val="FFC000"/>
                </a:solidFill>
              </a:endParaRPr>
            </a:p>
            <a:p>
              <a:pPr algn="ctr" eaLnBrk="1" hangingPunct="1">
                <a:spcBef>
                  <a:spcPct val="20000"/>
                </a:spcBef>
                <a:buFont typeface="Arial" charset="0"/>
                <a:buChar char="•"/>
              </a:pPr>
              <a:endParaRPr lang="en-US" sz="3200" dirty="0">
                <a:solidFill>
                  <a:srgbClr val="FFC000"/>
                </a:solidFill>
              </a:endParaRPr>
            </a:p>
          </p:txBody>
        </p:sp>
        <p:pic>
          <p:nvPicPr>
            <p:cNvPr id="9" name="Picture 4" descr="D:\My Dropbox\Mixable Presentation\twitt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5176" y="4832348"/>
              <a:ext cx="604839"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268635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rgbClr val="FFCC00"/>
                </a:solidFill>
                <a:latin typeface="Calibri" panose="020F0502020204030204" pitchFamily="34" charset="0"/>
                <a:cs typeface="Calibri" panose="020F0502020204030204" pitchFamily="34" charset="0"/>
              </a:rPr>
              <a:t>2007: BEFORE CLUSTER PROGRAM</a:t>
            </a:r>
            <a:endParaRPr lang="en-US" b="1" dirty="0">
              <a:solidFill>
                <a:srgbClr val="FFCC00"/>
              </a:solidFill>
              <a:latin typeface="Calibri" panose="020F0502020204030204" pitchFamily="34" charset="0"/>
              <a:cs typeface="Calibri" panose="020F0502020204030204" pitchFamily="34" charset="0"/>
            </a:endParaRPr>
          </a:p>
        </p:txBody>
      </p:sp>
      <p:sp>
        <p:nvSpPr>
          <p:cNvPr id="5" name="TextBox 4"/>
          <p:cNvSpPr txBox="1"/>
          <p:nvPr/>
        </p:nvSpPr>
        <p:spPr>
          <a:xfrm>
            <a:off x="0" y="1905000"/>
            <a:ext cx="9144000" cy="3862596"/>
          </a:xfrm>
          <a:prstGeom prst="rect">
            <a:avLst/>
          </a:prstGeom>
          <a:noFill/>
        </p:spPr>
        <p:txBody>
          <a:bodyPr wrap="square" rtlCol="0">
            <a:spAutoFit/>
          </a:bodyPr>
          <a:lstStyle/>
          <a:p>
            <a:pPr marL="285750" indent="-285750">
              <a:lnSpc>
                <a:spcPts val="2900"/>
              </a:lnSpc>
              <a:spcAft>
                <a:spcPts val="600"/>
              </a:spcAft>
              <a:buFont typeface="Arial" panose="020B0604020202020204" pitchFamily="34" charset="0"/>
              <a:buChar char="•"/>
            </a:pPr>
            <a:r>
              <a:rPr lang="en-US" sz="3000" dirty="0" smtClean="0">
                <a:solidFill>
                  <a:schemeClr val="bg1"/>
                </a:solidFill>
                <a:latin typeface="Calibri" panose="020F0502020204030204" pitchFamily="34" charset="0"/>
                <a:cs typeface="Calibri" panose="020F0502020204030204" pitchFamily="34" charset="0"/>
              </a:rPr>
              <a:t>Faculty purchase computers in a variety of platforms from multiple vendors</a:t>
            </a:r>
          </a:p>
          <a:p>
            <a:pPr marL="285750" indent="-285750">
              <a:lnSpc>
                <a:spcPts val="2900"/>
              </a:lnSpc>
              <a:spcAft>
                <a:spcPts val="600"/>
              </a:spcAft>
              <a:buFont typeface="Arial" panose="020B0604020202020204" pitchFamily="34" charset="0"/>
              <a:buChar char="•"/>
            </a:pPr>
            <a:r>
              <a:rPr lang="en-US" sz="3000" dirty="0" smtClean="0">
                <a:solidFill>
                  <a:schemeClr val="bg1"/>
                </a:solidFill>
                <a:latin typeface="Calibri" panose="020F0502020204030204" pitchFamily="34" charset="0"/>
                <a:cs typeface="Calibri" panose="020F0502020204030204" pitchFamily="34" charset="0"/>
              </a:rPr>
              <a:t>Research computers housed in closets, offices, labs and other spaces</a:t>
            </a:r>
          </a:p>
          <a:p>
            <a:pPr marL="285750" indent="-285750">
              <a:lnSpc>
                <a:spcPts val="2900"/>
              </a:lnSpc>
              <a:buFont typeface="Arial" panose="020B0604020202020204" pitchFamily="34" charset="0"/>
              <a:buChar char="•"/>
            </a:pPr>
            <a:r>
              <a:rPr lang="en-US" sz="3000" dirty="0" smtClean="0">
                <a:solidFill>
                  <a:schemeClr val="bg1"/>
                </a:solidFill>
                <a:latin typeface="Calibri" panose="020F0502020204030204" pitchFamily="34" charset="0"/>
                <a:cs typeface="Calibri" panose="020F0502020204030204" pitchFamily="34" charset="0"/>
              </a:rPr>
              <a:t>Grad students support computers rather than focus on research </a:t>
            </a:r>
          </a:p>
          <a:p>
            <a:pPr marL="285750" indent="-285750">
              <a:buFont typeface="Arial" panose="020B0604020202020204" pitchFamily="34" charset="0"/>
              <a:buChar char="•"/>
            </a:pPr>
            <a:r>
              <a:rPr lang="en-US" sz="3000" dirty="0">
                <a:solidFill>
                  <a:schemeClr val="bg1"/>
                </a:solidFill>
                <a:latin typeface="Calibri" panose="020F0502020204030204" pitchFamily="34" charset="0"/>
                <a:cs typeface="Calibri" panose="020F0502020204030204" pitchFamily="34" charset="0"/>
              </a:rPr>
              <a:t>Inefficient utility usage</a:t>
            </a:r>
          </a:p>
          <a:p>
            <a:pPr marL="285750" indent="-285750">
              <a:buFont typeface="Arial" panose="020B0604020202020204" pitchFamily="34" charset="0"/>
              <a:buChar char="•"/>
            </a:pPr>
            <a:r>
              <a:rPr lang="en-US" sz="3000" dirty="0" smtClean="0">
                <a:solidFill>
                  <a:schemeClr val="bg1"/>
                </a:solidFill>
                <a:latin typeface="Calibri" panose="020F0502020204030204" pitchFamily="34" charset="0"/>
                <a:cs typeface="Calibri" panose="020F0502020204030204" pitchFamily="34" charset="0"/>
              </a:rPr>
              <a:t>Wasted idle time cycles</a:t>
            </a:r>
          </a:p>
          <a:p>
            <a:pPr marL="285750" indent="-285750">
              <a:buFont typeface="Arial" panose="020B0604020202020204" pitchFamily="34" charset="0"/>
              <a:buChar char="•"/>
            </a:pPr>
            <a:r>
              <a:rPr lang="en-US" sz="3000" dirty="0" smtClean="0">
                <a:solidFill>
                  <a:schemeClr val="bg1"/>
                </a:solidFill>
                <a:latin typeface="Calibri" panose="020F0502020204030204" pitchFamily="34" charset="0"/>
                <a:cs typeface="Calibri" panose="020F0502020204030204" pitchFamily="34" charset="0"/>
              </a:rPr>
              <a:t>Redundant infrastructures for scattered sites</a:t>
            </a:r>
            <a:endParaRPr lang="en-US" sz="3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94250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 y="228600"/>
            <a:ext cx="9124950" cy="1143000"/>
          </a:xfrm>
        </p:spPr>
        <p:txBody>
          <a:bodyPr>
            <a:normAutofit/>
          </a:bodyPr>
          <a:lstStyle/>
          <a:p>
            <a:r>
              <a:rPr lang="en-US" b="1" dirty="0" smtClean="0">
                <a:solidFill>
                  <a:srgbClr val="FFCC00"/>
                </a:solidFill>
                <a:latin typeface="Calibri" panose="020F0502020204030204" pitchFamily="34" charset="0"/>
                <a:cs typeface="Calibri" panose="020F0502020204030204" pitchFamily="34" charset="0"/>
              </a:rPr>
              <a:t>2008: STEELE</a:t>
            </a:r>
            <a:endParaRPr lang="en-US" b="1" dirty="0">
              <a:solidFill>
                <a:srgbClr val="FFCC00"/>
              </a:solidFill>
              <a:latin typeface="Calibri" panose="020F0502020204030204" pitchFamily="34" charset="0"/>
              <a:cs typeface="Calibri" panose="020F0502020204030204" pitchFamily="34" charset="0"/>
            </a:endParaRPr>
          </a:p>
        </p:txBody>
      </p:sp>
      <p:sp>
        <p:nvSpPr>
          <p:cNvPr id="5" name="TextBox 4"/>
          <p:cNvSpPr txBox="1"/>
          <p:nvPr/>
        </p:nvSpPr>
        <p:spPr>
          <a:xfrm>
            <a:off x="457200" y="2238375"/>
            <a:ext cx="8534400" cy="3949799"/>
          </a:xfrm>
          <a:prstGeom prst="rect">
            <a:avLst/>
          </a:prstGeom>
          <a:noFill/>
        </p:spPr>
        <p:txBody>
          <a:bodyPr wrap="square" rtlCol="0">
            <a:spAutoFit/>
          </a:bodyPr>
          <a:lstStyle/>
          <a:p>
            <a:pPr marL="285750" indent="-285750">
              <a:lnSpc>
                <a:spcPts val="2400"/>
              </a:lnSpc>
              <a:spcAft>
                <a:spcPts val="1200"/>
              </a:spcAft>
              <a:buFont typeface="Arial" panose="020B0604020202020204" pitchFamily="34" charset="0"/>
              <a:buChar char="•"/>
            </a:pPr>
            <a:r>
              <a:rPr lang="en-US" sz="3000" dirty="0" smtClean="0">
                <a:solidFill>
                  <a:schemeClr val="bg1"/>
                </a:solidFill>
                <a:latin typeface="Calibri" panose="020F0502020204030204" pitchFamily="34" charset="0"/>
                <a:cs typeface="Calibri" panose="020F0502020204030204" pitchFamily="34" charset="0"/>
              </a:rPr>
              <a:t>ITaP negotiates “bulk” research computer purchase</a:t>
            </a:r>
          </a:p>
          <a:p>
            <a:pPr marL="285750" indent="-285750">
              <a:lnSpc>
                <a:spcPts val="2400"/>
              </a:lnSpc>
              <a:spcBef>
                <a:spcPts val="600"/>
              </a:spcBef>
              <a:spcAft>
                <a:spcPts val="1200"/>
              </a:spcAft>
              <a:buFont typeface="Arial" panose="020B0604020202020204" pitchFamily="34" charset="0"/>
              <a:buChar char="•"/>
            </a:pPr>
            <a:r>
              <a:rPr lang="en-US" sz="3000" dirty="0">
                <a:solidFill>
                  <a:schemeClr val="bg1"/>
                </a:solidFill>
                <a:latin typeface="Calibri" panose="020F0502020204030204" pitchFamily="34" charset="0"/>
                <a:cs typeface="Calibri" panose="020F0502020204030204" pitchFamily="34" charset="0"/>
              </a:rPr>
              <a:t>E</a:t>
            </a:r>
            <a:r>
              <a:rPr lang="en-US" sz="3000" dirty="0" smtClean="0">
                <a:solidFill>
                  <a:schemeClr val="bg1"/>
                </a:solidFill>
                <a:latin typeface="Calibri" panose="020F0502020204030204" pitchFamily="34" charset="0"/>
                <a:cs typeface="Calibri" panose="020F0502020204030204" pitchFamily="34" charset="0"/>
              </a:rPr>
              <a:t>xisting </a:t>
            </a:r>
            <a:r>
              <a:rPr lang="en-US" sz="3000" dirty="0">
                <a:solidFill>
                  <a:schemeClr val="bg1"/>
                </a:solidFill>
                <a:latin typeface="Calibri" panose="020F0502020204030204" pitchFamily="34" charset="0"/>
                <a:cs typeface="Calibri" panose="020F0502020204030204" pitchFamily="34" charset="0"/>
              </a:rPr>
              <a:t>central </a:t>
            </a:r>
            <a:r>
              <a:rPr lang="en-US" sz="3000" dirty="0" smtClean="0">
                <a:solidFill>
                  <a:schemeClr val="bg1"/>
                </a:solidFill>
                <a:latin typeface="Calibri" panose="020F0502020204030204" pitchFamily="34" charset="0"/>
                <a:cs typeface="Calibri" panose="020F0502020204030204" pitchFamily="34" charset="0"/>
              </a:rPr>
              <a:t>IT budget funds investment</a:t>
            </a:r>
            <a:endParaRPr lang="en-US" sz="3000" dirty="0">
              <a:solidFill>
                <a:schemeClr val="bg1"/>
              </a:solidFill>
              <a:latin typeface="Calibri" panose="020F0502020204030204" pitchFamily="34" charset="0"/>
              <a:cs typeface="Calibri" panose="020F0502020204030204" pitchFamily="34" charset="0"/>
            </a:endParaRPr>
          </a:p>
          <a:p>
            <a:pPr marL="285750" indent="-285750">
              <a:lnSpc>
                <a:spcPts val="2900"/>
              </a:lnSpc>
              <a:spcBef>
                <a:spcPts val="600"/>
              </a:spcBef>
              <a:spcAft>
                <a:spcPts val="1200"/>
              </a:spcAft>
              <a:buFont typeface="Arial" panose="020B0604020202020204" pitchFamily="34" charset="0"/>
              <a:buChar char="•"/>
            </a:pPr>
            <a:r>
              <a:rPr lang="en-US" sz="3000" dirty="0" smtClean="0">
                <a:solidFill>
                  <a:schemeClr val="bg1"/>
                </a:solidFill>
                <a:latin typeface="Calibri" panose="020F0502020204030204" pitchFamily="34" charset="0"/>
                <a:cs typeface="Calibri" panose="020F0502020204030204" pitchFamily="34" charset="0"/>
              </a:rPr>
              <a:t>Researchers buy nodes as needed/access other, idle nodes as available</a:t>
            </a:r>
          </a:p>
          <a:p>
            <a:pPr marL="285750" indent="-285750">
              <a:lnSpc>
                <a:spcPts val="2900"/>
              </a:lnSpc>
              <a:spcBef>
                <a:spcPts val="600"/>
              </a:spcBef>
              <a:spcAft>
                <a:spcPts val="1200"/>
              </a:spcAft>
              <a:buFont typeface="Arial" panose="020B0604020202020204" pitchFamily="34" charset="0"/>
              <a:buChar char="•"/>
            </a:pPr>
            <a:r>
              <a:rPr lang="en-US" sz="3000" dirty="0" smtClean="0">
                <a:solidFill>
                  <a:schemeClr val="bg1"/>
                </a:solidFill>
                <a:latin typeface="Calibri" panose="020F0502020204030204" pitchFamily="34" charset="0"/>
                <a:cs typeface="Calibri" panose="020F0502020204030204" pitchFamily="34" charset="0"/>
              </a:rPr>
              <a:t>Infrastructure/support provided centrally at no cost to researchers</a:t>
            </a:r>
          </a:p>
          <a:p>
            <a:pPr marL="285750" indent="-285750">
              <a:lnSpc>
                <a:spcPts val="2400"/>
              </a:lnSpc>
              <a:spcBef>
                <a:spcPts val="600"/>
              </a:spcBef>
              <a:spcAft>
                <a:spcPts val="1200"/>
              </a:spcAft>
              <a:buFont typeface="Arial" panose="020B0604020202020204" pitchFamily="34" charset="0"/>
              <a:buChar char="•"/>
            </a:pPr>
            <a:r>
              <a:rPr lang="en-US" sz="3000" dirty="0" smtClean="0">
                <a:solidFill>
                  <a:schemeClr val="bg1"/>
                </a:solidFill>
                <a:latin typeface="Calibri" panose="020F0502020204030204" pitchFamily="34" charset="0"/>
                <a:cs typeface="Calibri" panose="020F0502020204030204" pitchFamily="34" charset="0"/>
              </a:rPr>
              <a:t>Money-back guarantee</a:t>
            </a:r>
          </a:p>
          <a:p>
            <a:endParaRPr lang="en-US" sz="2400" dirty="0">
              <a:solidFill>
                <a:schemeClr val="bg1"/>
              </a:solidFill>
              <a:latin typeface="Calibri" panose="020F0502020204030204" pitchFamily="34" charset="0"/>
              <a:cs typeface="Calibri" panose="020F0502020204030204" pitchFamily="34" charset="0"/>
            </a:endParaRPr>
          </a:p>
        </p:txBody>
      </p:sp>
      <p:sp>
        <p:nvSpPr>
          <p:cNvPr id="6" name="Title 1"/>
          <p:cNvSpPr txBox="1">
            <a:spLocks/>
          </p:cNvSpPr>
          <p:nvPr/>
        </p:nvSpPr>
        <p:spPr>
          <a:xfrm>
            <a:off x="0" y="685800"/>
            <a:ext cx="91440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i="1" dirty="0" smtClean="0">
                <a:solidFill>
                  <a:srgbClr val="FFCC00"/>
                </a:solidFill>
                <a:latin typeface="Calibri" panose="020F0502020204030204" pitchFamily="34" charset="0"/>
                <a:cs typeface="Calibri" panose="020F0502020204030204" pitchFamily="34" charset="0"/>
              </a:rPr>
              <a:t>A New, Collaborative Model</a:t>
            </a:r>
            <a:endParaRPr lang="en-US" i="1" dirty="0">
              <a:solidFill>
                <a:srgbClr val="FFCC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090211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457200" y="2391490"/>
            <a:ext cx="8229600" cy="1077218"/>
          </a:xfrm>
          <a:prstGeom prst="rect">
            <a:avLst/>
          </a:prstGeom>
          <a:noFill/>
        </p:spPr>
        <p:txBody>
          <a:bodyPr wrap="square" rtlCol="0">
            <a:spAutoFit/>
          </a:bodyPr>
          <a:lstStyle/>
          <a:p>
            <a:pPr algn="ctr"/>
            <a:r>
              <a:rPr lang="en-US" sz="3200" i="1" dirty="0" smtClean="0">
                <a:solidFill>
                  <a:srgbClr val="FFCC00"/>
                </a:solidFill>
                <a:latin typeface="Calibri" panose="020F0502020204030204" pitchFamily="34" charset="0"/>
                <a:cs typeface="Calibri" panose="020F0502020204030204" pitchFamily="34" charset="0"/>
              </a:rPr>
              <a:t>“I’d rather remove my appendix with a </a:t>
            </a:r>
            <a:r>
              <a:rPr lang="en-US" sz="3200" i="1" dirty="0" err="1" smtClean="0">
                <a:solidFill>
                  <a:srgbClr val="FFCC00"/>
                </a:solidFill>
                <a:latin typeface="Calibri" panose="020F0502020204030204" pitchFamily="34" charset="0"/>
                <a:cs typeface="Calibri" panose="020F0502020204030204" pitchFamily="34" charset="0"/>
              </a:rPr>
              <a:t>spork</a:t>
            </a:r>
            <a:r>
              <a:rPr lang="en-US" sz="3200" i="1" dirty="0" smtClean="0">
                <a:solidFill>
                  <a:srgbClr val="FFCC00"/>
                </a:solidFill>
                <a:latin typeface="Calibri" panose="020F0502020204030204" pitchFamily="34" charset="0"/>
                <a:cs typeface="Calibri" panose="020F0502020204030204" pitchFamily="34" charset="0"/>
              </a:rPr>
              <a:t> than let you people run my research computers.” </a:t>
            </a:r>
            <a:endParaRPr lang="en-US" sz="3200" i="1" dirty="0">
              <a:solidFill>
                <a:srgbClr val="FFCC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38851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304800"/>
            <a:ext cx="9144000" cy="1143000"/>
          </a:xfrm>
        </p:spPr>
        <p:txBody>
          <a:bodyPr>
            <a:normAutofit/>
          </a:bodyPr>
          <a:lstStyle/>
          <a:p>
            <a:r>
              <a:rPr lang="en-US" b="1" dirty="0" smtClean="0">
                <a:solidFill>
                  <a:srgbClr val="FFCC00"/>
                </a:solidFill>
                <a:latin typeface="Calibri" panose="020F0502020204030204" pitchFamily="34" charset="0"/>
                <a:cs typeface="Calibri" panose="020F0502020204030204" pitchFamily="34" charset="0"/>
              </a:rPr>
              <a:t>2008: STEELE</a:t>
            </a:r>
            <a:endParaRPr lang="en-US" b="1" dirty="0">
              <a:solidFill>
                <a:srgbClr val="FFCC00"/>
              </a:solidFill>
              <a:latin typeface="Calibri" panose="020F0502020204030204" pitchFamily="34" charset="0"/>
              <a:cs typeface="Calibri" panose="020F0502020204030204" pitchFamily="34" charset="0"/>
            </a:endParaRPr>
          </a:p>
        </p:txBody>
      </p:sp>
      <p:sp>
        <p:nvSpPr>
          <p:cNvPr id="5" name="TextBox 4"/>
          <p:cNvSpPr txBox="1"/>
          <p:nvPr/>
        </p:nvSpPr>
        <p:spPr>
          <a:xfrm>
            <a:off x="304800" y="2209800"/>
            <a:ext cx="8839200" cy="3693319"/>
          </a:xfrm>
          <a:prstGeom prst="rect">
            <a:avLst/>
          </a:prstGeom>
          <a:noFill/>
        </p:spPr>
        <p:txBody>
          <a:bodyPr wrap="square" rtlCol="0">
            <a:spAutoFit/>
          </a:bodyPr>
          <a:lstStyle/>
          <a:p>
            <a:pPr marL="457200" indent="-457200">
              <a:buFont typeface="Arial" panose="020B0604020202020204" pitchFamily="34" charset="0"/>
              <a:buChar char="•"/>
            </a:pPr>
            <a:r>
              <a:rPr lang="en-US" sz="3000" dirty="0" smtClean="0">
                <a:solidFill>
                  <a:schemeClr val="bg1"/>
                </a:solidFill>
                <a:latin typeface="Calibri" panose="020F0502020204030204" pitchFamily="34" charset="0"/>
                <a:cs typeface="Calibri" panose="020F0502020204030204" pitchFamily="34" charset="0"/>
              </a:rPr>
              <a:t>12 early adopters increase to over 60 faculty</a:t>
            </a:r>
          </a:p>
          <a:p>
            <a:pPr marL="457200" indent="-457200">
              <a:buFont typeface="Arial" panose="020B0604020202020204" pitchFamily="34" charset="0"/>
              <a:buChar char="•"/>
            </a:pPr>
            <a:r>
              <a:rPr lang="en-US" sz="3000" dirty="0" smtClean="0">
                <a:solidFill>
                  <a:schemeClr val="bg1"/>
                </a:solidFill>
                <a:latin typeface="Calibri" panose="020F0502020204030204" pitchFamily="34" charset="0"/>
                <a:cs typeface="Calibri" panose="020F0502020204030204" pitchFamily="34" charset="0"/>
              </a:rPr>
              <a:t>1,294 </a:t>
            </a:r>
            <a:r>
              <a:rPr lang="en-US" sz="3000" dirty="0">
                <a:solidFill>
                  <a:schemeClr val="bg1"/>
                </a:solidFill>
                <a:latin typeface="Calibri" panose="020F0502020204030204" pitchFamily="34" charset="0"/>
                <a:cs typeface="Calibri" panose="020F0502020204030204" pitchFamily="34" charset="0"/>
              </a:rPr>
              <a:t>nodes purchased in 4 rounds</a:t>
            </a:r>
          </a:p>
          <a:p>
            <a:pPr marL="914400" lvl="1" indent="-457200">
              <a:buFont typeface="Courier New" panose="02070309020205020404" pitchFamily="49" charset="0"/>
              <a:buChar char="o"/>
            </a:pPr>
            <a:r>
              <a:rPr lang="en-US" sz="3000" dirty="0">
                <a:solidFill>
                  <a:schemeClr val="bg1"/>
                </a:solidFill>
                <a:latin typeface="Calibri" panose="020F0502020204030204" pitchFamily="34" charset="0"/>
                <a:cs typeface="Calibri" panose="020F0502020204030204" pitchFamily="34" charset="0"/>
              </a:rPr>
              <a:t>$600 savings per </a:t>
            </a:r>
            <a:r>
              <a:rPr lang="en-US" sz="3000" dirty="0" smtClean="0">
                <a:solidFill>
                  <a:schemeClr val="bg1"/>
                </a:solidFill>
                <a:latin typeface="Calibri" panose="020F0502020204030204" pitchFamily="34" charset="0"/>
                <a:cs typeface="Calibri" panose="020F0502020204030204" pitchFamily="34" charset="0"/>
              </a:rPr>
              <a:t>node (40%)</a:t>
            </a:r>
            <a:endParaRPr lang="en-US" sz="3000" dirty="0">
              <a:solidFill>
                <a:schemeClr val="bg1"/>
              </a:solidFill>
              <a:latin typeface="Calibri" panose="020F0502020204030204" pitchFamily="34" charset="0"/>
              <a:cs typeface="Calibri" panose="020F0502020204030204" pitchFamily="34" charset="0"/>
            </a:endParaRPr>
          </a:p>
          <a:p>
            <a:pPr marL="914400" lvl="1" indent="-457200">
              <a:buFont typeface="Courier New" panose="02070309020205020404" pitchFamily="49" charset="0"/>
              <a:buChar char="o"/>
            </a:pPr>
            <a:r>
              <a:rPr lang="en-US" sz="3000" dirty="0">
                <a:solidFill>
                  <a:schemeClr val="bg1"/>
                </a:solidFill>
                <a:latin typeface="Calibri" panose="020F0502020204030204" pitchFamily="34" charset="0"/>
                <a:cs typeface="Calibri" panose="020F0502020204030204" pitchFamily="34" charset="0"/>
              </a:rPr>
              <a:t>Collective institutional savings more than $750K</a:t>
            </a:r>
          </a:p>
          <a:p>
            <a:pPr marL="342900" indent="-342900">
              <a:buFont typeface="Arial" panose="020B0604020202020204" pitchFamily="34" charset="0"/>
              <a:buChar char="•"/>
            </a:pPr>
            <a:r>
              <a:rPr lang="en-US" sz="3000" dirty="0" smtClean="0">
                <a:solidFill>
                  <a:schemeClr val="bg1"/>
                </a:solidFill>
                <a:latin typeface="Calibri" panose="020F0502020204030204" pitchFamily="34" charset="0"/>
                <a:cs typeface="Calibri" panose="020F0502020204030204" pitchFamily="34" charset="0"/>
              </a:rPr>
              <a:t>Ranking: 104 in Top 500; 3 in Big Ten</a:t>
            </a:r>
          </a:p>
          <a:p>
            <a:pPr marL="342900" indent="-342900">
              <a:buFont typeface="Arial" panose="020B0604020202020204" pitchFamily="34" charset="0"/>
              <a:buChar char="•"/>
            </a:pPr>
            <a:r>
              <a:rPr lang="en-US" sz="3000" dirty="0" smtClean="0">
                <a:solidFill>
                  <a:schemeClr val="bg1"/>
                </a:solidFill>
                <a:latin typeface="Calibri" panose="020F0502020204030204" pitchFamily="34" charset="0"/>
                <a:cs typeface="Calibri" panose="020F0502020204030204" pitchFamily="34" charset="0"/>
              </a:rPr>
              <a:t>No one acted on money-back guarantee</a:t>
            </a:r>
          </a:p>
          <a:p>
            <a:pPr marL="800100" lvl="1" indent="-342900">
              <a:buFont typeface="Arial" panose="020B0604020202020204" pitchFamily="34" charset="0"/>
              <a:buChar char="•"/>
            </a:pPr>
            <a:endParaRPr lang="en-US" sz="3000" dirty="0" smtClean="0">
              <a:solidFill>
                <a:schemeClr val="bg1"/>
              </a:solidFill>
              <a:latin typeface="Calibri" panose="020F0502020204030204" pitchFamily="34" charset="0"/>
              <a:cs typeface="Calibri" panose="020F0502020204030204" pitchFamily="34" charset="0"/>
            </a:endParaRPr>
          </a:p>
          <a:p>
            <a:endParaRPr lang="en-US" sz="2400" dirty="0">
              <a:solidFill>
                <a:schemeClr val="bg1"/>
              </a:solidFill>
              <a:latin typeface="Calibri" panose="020F0502020204030204" pitchFamily="34" charset="0"/>
              <a:cs typeface="Calibri" panose="020F0502020204030204" pitchFamily="34" charset="0"/>
            </a:endParaRPr>
          </a:p>
        </p:txBody>
      </p:sp>
      <p:sp>
        <p:nvSpPr>
          <p:cNvPr id="6" name="Title 1"/>
          <p:cNvSpPr txBox="1">
            <a:spLocks/>
          </p:cNvSpPr>
          <p:nvPr/>
        </p:nvSpPr>
        <p:spPr>
          <a:xfrm>
            <a:off x="0" y="914400"/>
            <a:ext cx="91440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i="1" dirty="0" smtClean="0">
                <a:solidFill>
                  <a:srgbClr val="FFCC00"/>
                </a:solidFill>
                <a:latin typeface="Calibri" panose="020F0502020204030204" pitchFamily="34" charset="0"/>
                <a:cs typeface="Calibri" panose="020F0502020204030204" pitchFamily="34" charset="0"/>
              </a:rPr>
              <a:t>Results</a:t>
            </a:r>
            <a:endParaRPr lang="en-US" i="1" dirty="0">
              <a:solidFill>
                <a:srgbClr val="FFCC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3692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7650" y="326572"/>
            <a:ext cx="8439150" cy="2977738"/>
          </a:xfrm>
          <a:prstGeom prst="rect">
            <a:avLst/>
          </a:prstGeom>
          <a:noFill/>
        </p:spPr>
        <p:txBody>
          <a:bodyPr wrap="square" rtlCol="0">
            <a:spAutoFit/>
          </a:bodyPr>
          <a:lstStyle/>
          <a:p>
            <a:pPr marL="0" lvl="1"/>
            <a:r>
              <a:rPr lang="en-US" sz="2800" i="1" dirty="0">
                <a:solidFill>
                  <a:srgbClr val="FFCC00"/>
                </a:solidFill>
                <a:latin typeface="Calibri" pitchFamily="34" charset="0"/>
              </a:rPr>
              <a:t>“ITaP completely took care of the purchasing, the negotiation with vendors, the installation. They completely maintain the cluster so my graduate students can be doing what they, and I, want them to be doing, which is research.”</a:t>
            </a:r>
          </a:p>
          <a:p>
            <a:pPr marL="0" lvl="1" algn="r" eaLnBrk="1" hangingPunct="1">
              <a:lnSpc>
                <a:spcPts val="1900"/>
              </a:lnSpc>
            </a:pPr>
            <a:r>
              <a:rPr lang="en-US" sz="2400" dirty="0" smtClean="0">
                <a:solidFill>
                  <a:schemeClr val="bg1"/>
                </a:solidFill>
                <a:latin typeface="Calibri" pitchFamily="34" charset="0"/>
              </a:rPr>
              <a:t>— Ashlie Martini </a:t>
            </a:r>
          </a:p>
          <a:p>
            <a:pPr marL="0" lvl="1" algn="r" eaLnBrk="1" hangingPunct="1">
              <a:lnSpc>
                <a:spcPts val="1900"/>
              </a:lnSpc>
            </a:pPr>
            <a:r>
              <a:rPr lang="en-US" dirty="0" smtClean="0">
                <a:solidFill>
                  <a:schemeClr val="bg1"/>
                </a:solidFill>
                <a:latin typeface="Calibri" pitchFamily="34" charset="0"/>
              </a:rPr>
              <a:t>associate professor of mechanical engineering, </a:t>
            </a:r>
          </a:p>
          <a:p>
            <a:pPr marL="0" lvl="1" algn="r" eaLnBrk="1" hangingPunct="1">
              <a:lnSpc>
                <a:spcPts val="1900"/>
              </a:lnSpc>
            </a:pPr>
            <a:r>
              <a:rPr lang="en-US" dirty="0" smtClean="0">
                <a:solidFill>
                  <a:schemeClr val="bg1"/>
                </a:solidFill>
                <a:latin typeface="Calibri" pitchFamily="34" charset="0"/>
              </a:rPr>
              <a:t>University of California Merced</a:t>
            </a:r>
            <a:endParaRPr lang="en-US" dirty="0">
              <a:solidFill>
                <a:schemeClr val="bg1"/>
              </a:solidFill>
              <a:latin typeface="Calibri" pitchFamily="34" charset="0"/>
            </a:endParaRPr>
          </a:p>
        </p:txBody>
      </p:sp>
      <p:sp>
        <p:nvSpPr>
          <p:cNvPr id="5" name="TextBox 4"/>
          <p:cNvSpPr txBox="1"/>
          <p:nvPr/>
        </p:nvSpPr>
        <p:spPr>
          <a:xfrm>
            <a:off x="247650" y="3624944"/>
            <a:ext cx="8362950" cy="3016210"/>
          </a:xfrm>
          <a:prstGeom prst="rect">
            <a:avLst/>
          </a:prstGeom>
          <a:noFill/>
        </p:spPr>
        <p:txBody>
          <a:bodyPr wrap="square" rtlCol="0">
            <a:spAutoFit/>
          </a:bodyPr>
          <a:lstStyle/>
          <a:p>
            <a:pPr marL="0" lvl="1"/>
            <a:r>
              <a:rPr lang="en-US" sz="2800" i="1" dirty="0" smtClean="0">
                <a:solidFill>
                  <a:srgbClr val="FFCC00"/>
                </a:solidFill>
                <a:latin typeface="Calibri" pitchFamily="34" charset="0"/>
              </a:rPr>
              <a:t>“In </a:t>
            </a:r>
            <a:r>
              <a:rPr lang="en-US" sz="2800" i="1" dirty="0">
                <a:solidFill>
                  <a:srgbClr val="FFCC00"/>
                </a:solidFill>
                <a:latin typeface="Calibri" pitchFamily="34" charset="0"/>
              </a:rPr>
              <a:t>a time when you really need it, you can get what you paid for and possibly more, when available. And when you don’t need it, you share with others so they can benefit from the community investment.”</a:t>
            </a:r>
          </a:p>
          <a:p>
            <a:pPr marL="0" lvl="1" algn="r"/>
            <a:r>
              <a:rPr lang="en-US" sz="2400" dirty="0" smtClean="0">
                <a:solidFill>
                  <a:schemeClr val="bg1"/>
                </a:solidFill>
                <a:latin typeface="Calibri" pitchFamily="34" charset="0"/>
              </a:rPr>
              <a:t>— Gerhard </a:t>
            </a:r>
            <a:r>
              <a:rPr lang="en-US" sz="2400" dirty="0" err="1" smtClean="0">
                <a:solidFill>
                  <a:schemeClr val="bg1"/>
                </a:solidFill>
                <a:latin typeface="Calibri" pitchFamily="34" charset="0"/>
              </a:rPr>
              <a:t>Klimeck</a:t>
            </a:r>
            <a:endParaRPr lang="en-US" dirty="0" smtClean="0">
              <a:solidFill>
                <a:schemeClr val="bg1"/>
              </a:solidFill>
              <a:latin typeface="Calibri" pitchFamily="34" charset="0"/>
            </a:endParaRPr>
          </a:p>
          <a:p>
            <a:pPr marL="0" lvl="1" algn="r"/>
            <a:r>
              <a:rPr lang="en-US" dirty="0" smtClean="0">
                <a:solidFill>
                  <a:schemeClr val="bg1"/>
                </a:solidFill>
                <a:latin typeface="Calibri" pitchFamily="34" charset="0"/>
              </a:rPr>
              <a:t>professor of electrical and computer engineering</a:t>
            </a:r>
          </a:p>
          <a:p>
            <a:pPr marL="0" lvl="1" algn="r"/>
            <a:r>
              <a:rPr lang="en-US" dirty="0" smtClean="0">
                <a:solidFill>
                  <a:schemeClr val="bg1"/>
                </a:solidFill>
                <a:latin typeface="Calibri" pitchFamily="34" charset="0"/>
              </a:rPr>
              <a:t>and Reilly Director of the Center for Predictive Materials and Devices </a:t>
            </a:r>
            <a:br>
              <a:rPr lang="en-US" dirty="0" smtClean="0">
                <a:solidFill>
                  <a:schemeClr val="bg1"/>
                </a:solidFill>
                <a:latin typeface="Calibri" pitchFamily="34" charset="0"/>
              </a:rPr>
            </a:br>
            <a:r>
              <a:rPr lang="en-US" dirty="0" smtClean="0">
                <a:solidFill>
                  <a:schemeClr val="bg1"/>
                </a:solidFill>
                <a:latin typeface="Calibri" pitchFamily="34" charset="0"/>
              </a:rPr>
              <a:t>(c-PRIMED) and the Network for Computational Nanotechnology (NCN)</a:t>
            </a:r>
            <a:endParaRPr lang="en-US" dirty="0">
              <a:solidFill>
                <a:schemeClr val="bg1"/>
              </a:solidFill>
              <a:latin typeface="Calibri" pitchFamily="34" charset="0"/>
            </a:endParaRPr>
          </a:p>
        </p:txBody>
      </p:sp>
    </p:spTree>
    <p:extLst>
      <p:ext uri="{BB962C8B-B14F-4D97-AF65-F5344CB8AC3E}">
        <p14:creationId xmlns:p14="http://schemas.microsoft.com/office/powerpoint/2010/main" val="27328817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2700" y="838200"/>
            <a:ext cx="4648200" cy="2133600"/>
          </a:xfrm>
        </p:spPr>
        <p:txBody>
          <a:bodyPr>
            <a:noAutofit/>
          </a:bodyPr>
          <a:lstStyle/>
          <a:p>
            <a:pPr algn="l"/>
            <a:r>
              <a:rPr lang="en-US" b="1" dirty="0" smtClean="0">
                <a:solidFill>
                  <a:srgbClr val="FFCC00"/>
                </a:solidFill>
                <a:latin typeface="Calibri" panose="020F0502020204030204" pitchFamily="34" charset="0"/>
                <a:cs typeface="Calibri" panose="020F0502020204030204" pitchFamily="34" charset="0"/>
              </a:rPr>
              <a:t>2009: COATES</a:t>
            </a:r>
            <a:br>
              <a:rPr lang="en-US" b="1" dirty="0" smtClean="0">
                <a:solidFill>
                  <a:srgbClr val="FFCC00"/>
                </a:solidFill>
                <a:latin typeface="Calibri" panose="020F0502020204030204" pitchFamily="34" charset="0"/>
                <a:cs typeface="Calibri" panose="020F0502020204030204" pitchFamily="34" charset="0"/>
              </a:rPr>
            </a:br>
            <a:r>
              <a:rPr lang="en-US" b="1" dirty="0" smtClean="0">
                <a:solidFill>
                  <a:srgbClr val="FFCC00"/>
                </a:solidFill>
                <a:latin typeface="Calibri" panose="020F0502020204030204" pitchFamily="34" charset="0"/>
                <a:cs typeface="Calibri" panose="020F0502020204030204" pitchFamily="34" charset="0"/>
              </a:rPr>
              <a:t>2010: ROSSMANN</a:t>
            </a:r>
            <a:br>
              <a:rPr lang="en-US" b="1" dirty="0" smtClean="0">
                <a:solidFill>
                  <a:srgbClr val="FFCC00"/>
                </a:solidFill>
                <a:latin typeface="Calibri" panose="020F0502020204030204" pitchFamily="34" charset="0"/>
                <a:cs typeface="Calibri" panose="020F0502020204030204" pitchFamily="34" charset="0"/>
              </a:rPr>
            </a:br>
            <a:r>
              <a:rPr lang="en-US" b="1" dirty="0" smtClean="0">
                <a:solidFill>
                  <a:srgbClr val="FFCC00"/>
                </a:solidFill>
                <a:latin typeface="Calibri" panose="020F0502020204030204" pitchFamily="34" charset="0"/>
                <a:cs typeface="Calibri" panose="020F0502020204030204" pitchFamily="34" charset="0"/>
              </a:rPr>
              <a:t>2011: HANSEN</a:t>
            </a:r>
            <a:br>
              <a:rPr lang="en-US" b="1" dirty="0" smtClean="0">
                <a:solidFill>
                  <a:srgbClr val="FFCC00"/>
                </a:solidFill>
                <a:latin typeface="Calibri" panose="020F0502020204030204" pitchFamily="34" charset="0"/>
                <a:cs typeface="Calibri" panose="020F0502020204030204" pitchFamily="34" charset="0"/>
              </a:rPr>
            </a:br>
            <a:endParaRPr lang="en-US" b="1" dirty="0">
              <a:solidFill>
                <a:srgbClr val="FFCC00"/>
              </a:solidFill>
              <a:latin typeface="Calibri" panose="020F0502020204030204" pitchFamily="34" charset="0"/>
              <a:cs typeface="Calibri" panose="020F0502020204030204" pitchFamily="34" charset="0"/>
            </a:endParaRPr>
          </a:p>
        </p:txBody>
      </p:sp>
      <p:sp>
        <p:nvSpPr>
          <p:cNvPr id="5" name="TextBox 4"/>
          <p:cNvSpPr txBox="1"/>
          <p:nvPr/>
        </p:nvSpPr>
        <p:spPr>
          <a:xfrm>
            <a:off x="609600" y="3105150"/>
            <a:ext cx="8534400" cy="3129062"/>
          </a:xfrm>
          <a:prstGeom prst="rect">
            <a:avLst/>
          </a:prstGeom>
          <a:noFill/>
        </p:spPr>
        <p:txBody>
          <a:bodyPr wrap="square" rtlCol="0">
            <a:spAutoFit/>
          </a:bodyPr>
          <a:lstStyle/>
          <a:p>
            <a:pPr marL="285750" indent="-285750">
              <a:buFont typeface="Arial" panose="020B0604020202020204" pitchFamily="34" charset="0"/>
              <a:buChar char="•"/>
            </a:pPr>
            <a:r>
              <a:rPr lang="en-US" sz="3000" dirty="0" smtClean="0">
                <a:solidFill>
                  <a:schemeClr val="bg1"/>
                </a:solidFill>
                <a:latin typeface="Calibri" panose="020F0502020204030204" pitchFamily="34" charset="0"/>
                <a:cs typeface="Calibri" panose="020F0502020204030204" pitchFamily="34" charset="0"/>
              </a:rPr>
              <a:t>124 faculty from 54 departments</a:t>
            </a:r>
          </a:p>
          <a:p>
            <a:pPr marL="342900" indent="-342900">
              <a:buFont typeface="Arial" panose="020B0604020202020204" pitchFamily="34" charset="0"/>
              <a:buChar char="•"/>
            </a:pPr>
            <a:r>
              <a:rPr lang="en-US" sz="3000" dirty="0" smtClean="0">
                <a:solidFill>
                  <a:schemeClr val="bg1"/>
                </a:solidFill>
                <a:latin typeface="Calibri" panose="020F0502020204030204" pitchFamily="34" charset="0"/>
                <a:cs typeface="Calibri" panose="020F0502020204030204" pitchFamily="34" charset="0"/>
              </a:rPr>
              <a:t>28,240 cores</a:t>
            </a:r>
          </a:p>
          <a:p>
            <a:pPr marL="342900" indent="-342900">
              <a:buFont typeface="Arial" panose="020B0604020202020204" pitchFamily="34" charset="0"/>
              <a:buChar char="•"/>
            </a:pPr>
            <a:r>
              <a:rPr lang="en-US" sz="3000" dirty="0" smtClean="0">
                <a:solidFill>
                  <a:schemeClr val="bg1"/>
                </a:solidFill>
                <a:latin typeface="Calibri" panose="020F0502020204030204" pitchFamily="34" charset="0"/>
                <a:cs typeface="Calibri" panose="020F0502020204030204" pitchFamily="34" charset="0"/>
              </a:rPr>
              <a:t>Cost per GFLOP drops from $21.84 to $13.28</a:t>
            </a:r>
          </a:p>
          <a:p>
            <a:pPr marL="342900" indent="-342900">
              <a:buFont typeface="Arial" panose="020B0604020202020204" pitchFamily="34" charset="0"/>
              <a:buChar char="•"/>
            </a:pPr>
            <a:r>
              <a:rPr lang="en-US" sz="3000" dirty="0" smtClean="0">
                <a:solidFill>
                  <a:schemeClr val="bg1"/>
                </a:solidFill>
                <a:latin typeface="Calibri" panose="020F0502020204030204" pitchFamily="34" charset="0"/>
                <a:cs typeface="Calibri" panose="020F0502020204030204" pitchFamily="34" charset="0"/>
              </a:rPr>
              <a:t>All TOP500-class supercomputers</a:t>
            </a:r>
          </a:p>
          <a:p>
            <a:pPr marL="342900" indent="-342900">
              <a:lnSpc>
                <a:spcPts val="2900"/>
              </a:lnSpc>
              <a:spcBef>
                <a:spcPts val="600"/>
              </a:spcBef>
              <a:buFont typeface="Arial" panose="020B0604020202020204" pitchFamily="34" charset="0"/>
              <a:buChar char="•"/>
            </a:pPr>
            <a:r>
              <a:rPr lang="en-US" sz="3000" dirty="0" smtClean="0">
                <a:solidFill>
                  <a:schemeClr val="bg1"/>
                </a:solidFill>
                <a:latin typeface="Calibri" panose="020F0502020204030204" pitchFamily="34" charset="0"/>
                <a:cs typeface="Calibri" panose="020F0502020204030204" pitchFamily="34" charset="0"/>
              </a:rPr>
              <a:t>Grant proposals redrafted to cover costs of computer cycles instead of computers</a:t>
            </a:r>
          </a:p>
          <a:p>
            <a:endParaRPr lang="en-US" sz="2400" dirty="0">
              <a:solidFill>
                <a:schemeClr val="bg1"/>
              </a:solidFill>
              <a:latin typeface="Calibri" panose="020F0502020204030204" pitchFamily="34" charset="0"/>
              <a:cs typeface="Calibri" panose="020F0502020204030204" pitchFamily="34" charset="0"/>
            </a:endParaRPr>
          </a:p>
        </p:txBody>
      </p:sp>
      <p:sp>
        <p:nvSpPr>
          <p:cNvPr id="6" name="TextBox 5"/>
          <p:cNvSpPr txBox="1"/>
          <p:nvPr/>
        </p:nvSpPr>
        <p:spPr>
          <a:xfrm>
            <a:off x="742950" y="4800600"/>
            <a:ext cx="8001000" cy="369332"/>
          </a:xfrm>
          <a:prstGeom prst="rect">
            <a:avLst/>
          </a:prstGeom>
          <a:noFill/>
        </p:spPr>
        <p:txBody>
          <a:bodyPr wrap="square" rtlCol="0">
            <a:spAutoFit/>
          </a:bodyPr>
          <a:lstStyle/>
          <a:p>
            <a:r>
              <a:rPr lang="en-US" dirty="0" smtClean="0">
                <a:solidFill>
                  <a:srgbClr val="FFCC00"/>
                </a:solidFill>
                <a:effectLst>
                  <a:glow rad="63500">
                    <a:schemeClr val="tx1">
                      <a:alpha val="40000"/>
                    </a:schemeClr>
                  </a:glow>
                </a:effectLst>
                <a:latin typeface="Calibri" panose="020F0502020204030204" pitchFamily="34" charset="0"/>
                <a:cs typeface="Calibri" panose="020F0502020204030204" pitchFamily="34" charset="0"/>
              </a:rPr>
              <a:t>				</a:t>
            </a:r>
            <a:endParaRPr lang="en-US" dirty="0">
              <a:solidFill>
                <a:srgbClr val="FFCC00"/>
              </a:solidFill>
              <a:effectLst>
                <a:glow rad="63500">
                  <a:schemeClr val="tx1">
                    <a:alpha val="40000"/>
                  </a:schemeClr>
                </a:glo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4041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3992562"/>
          </a:xfrm>
        </p:spPr>
        <p:txBody>
          <a:bodyPr>
            <a:noAutofit/>
          </a:bodyPr>
          <a:lstStyle/>
          <a:p>
            <a:pPr algn="r"/>
            <a:r>
              <a:rPr lang="en-US" sz="2800" i="1" dirty="0">
                <a:solidFill>
                  <a:srgbClr val="FFCC00"/>
                </a:solidFill>
                <a:effectLst>
                  <a:glow rad="63500">
                    <a:schemeClr val="tx1">
                      <a:alpha val="40000"/>
                    </a:schemeClr>
                  </a:glow>
                </a:effectLst>
                <a:latin typeface="Calibri" panose="020F0502020204030204" pitchFamily="34" charset="0"/>
                <a:cs typeface="Calibri" panose="020F0502020204030204" pitchFamily="34" charset="0"/>
              </a:rPr>
              <a:t>“You can’t look at 100 atoms and predict how a piece of aluminum is going to behave. Every atom, that’s a very simple thing. But the collective behavior becomes very complicated. As these clusters become more and more powerful, we can run larger and larger simulations.”</a:t>
            </a:r>
            <a:br>
              <a:rPr lang="en-US" sz="2800" i="1" dirty="0">
                <a:solidFill>
                  <a:srgbClr val="FFCC00"/>
                </a:solidFill>
                <a:effectLst>
                  <a:glow rad="63500">
                    <a:schemeClr val="tx1">
                      <a:alpha val="40000"/>
                    </a:schemeClr>
                  </a:glow>
                </a:effectLst>
                <a:latin typeface="Calibri" panose="020F0502020204030204" pitchFamily="34" charset="0"/>
                <a:cs typeface="Calibri" panose="020F0502020204030204" pitchFamily="34" charset="0"/>
              </a:rPr>
            </a:br>
            <a:r>
              <a:rPr lang="en-US" sz="3000" dirty="0">
                <a:solidFill>
                  <a:srgbClr val="FFCC00"/>
                </a:solidFill>
                <a:latin typeface="Calibri" panose="020F0502020204030204" pitchFamily="34" charset="0"/>
                <a:cs typeface="Calibri" panose="020F0502020204030204" pitchFamily="34" charset="0"/>
              </a:rPr>
              <a:t>                 </a:t>
            </a:r>
            <a:r>
              <a:rPr lang="en-US" sz="3000" dirty="0" smtClean="0">
                <a:solidFill>
                  <a:srgbClr val="FFCC00"/>
                </a:solidFill>
                <a:latin typeface="Calibri" panose="020F0502020204030204" pitchFamily="34" charset="0"/>
                <a:cs typeface="Calibri" panose="020F0502020204030204" pitchFamily="34" charset="0"/>
              </a:rPr>
              <a:t> </a:t>
            </a:r>
            <a:r>
              <a:rPr lang="en-US" sz="2400" dirty="0" smtClean="0">
                <a:solidFill>
                  <a:schemeClr val="bg1"/>
                </a:solidFill>
                <a:latin typeface="Calibri" panose="020F0502020204030204" pitchFamily="34" charset="0"/>
                <a:cs typeface="Calibri" panose="020F0502020204030204" pitchFamily="34" charset="0"/>
              </a:rPr>
              <a:t>— </a:t>
            </a:r>
            <a:r>
              <a:rPr lang="en-US" sz="2400" dirty="0" smtClean="0">
                <a:solidFill>
                  <a:schemeClr val="bg1"/>
                </a:solidFill>
                <a:effectLst>
                  <a:glow rad="63500">
                    <a:schemeClr val="tx1">
                      <a:alpha val="40000"/>
                    </a:schemeClr>
                  </a:glow>
                </a:effectLst>
                <a:latin typeface="Calibri" panose="020F0502020204030204" pitchFamily="34" charset="0"/>
                <a:cs typeface="Calibri" panose="020F0502020204030204" pitchFamily="34" charset="0"/>
              </a:rPr>
              <a:t>Alejandro Strachan</a:t>
            </a:r>
            <a:r>
              <a:rPr lang="en-US" sz="1800" dirty="0" smtClean="0">
                <a:solidFill>
                  <a:schemeClr val="bg1"/>
                </a:solidFill>
                <a:effectLst>
                  <a:glow rad="63500">
                    <a:schemeClr val="tx1">
                      <a:alpha val="40000"/>
                    </a:schemeClr>
                  </a:glow>
                </a:effectLst>
                <a:latin typeface="Calibri" panose="020F0502020204030204" pitchFamily="34" charset="0"/>
                <a:cs typeface="Calibri" panose="020F0502020204030204" pitchFamily="34" charset="0"/>
              </a:rPr>
              <a:t/>
            </a:r>
            <a:br>
              <a:rPr lang="en-US" sz="1800" dirty="0" smtClean="0">
                <a:solidFill>
                  <a:schemeClr val="bg1"/>
                </a:solidFill>
                <a:effectLst>
                  <a:glow rad="63500">
                    <a:schemeClr val="tx1">
                      <a:alpha val="40000"/>
                    </a:schemeClr>
                  </a:glow>
                </a:effectLst>
                <a:latin typeface="Calibri" panose="020F0502020204030204" pitchFamily="34" charset="0"/>
                <a:cs typeface="Calibri" panose="020F0502020204030204" pitchFamily="34" charset="0"/>
              </a:rPr>
            </a:br>
            <a:r>
              <a:rPr lang="en-US" sz="1800" dirty="0" smtClean="0">
                <a:solidFill>
                  <a:schemeClr val="bg1"/>
                </a:solidFill>
                <a:effectLst>
                  <a:glow rad="63500">
                    <a:schemeClr val="tx1">
                      <a:alpha val="40000"/>
                    </a:schemeClr>
                  </a:glow>
                </a:effectLst>
                <a:latin typeface="Calibri" panose="020F0502020204030204" pitchFamily="34" charset="0"/>
                <a:cs typeface="Calibri" panose="020F0502020204030204" pitchFamily="34" charset="0"/>
              </a:rPr>
              <a:t>professor of materials engineering and deputy director of the National Nuclear Security Administration’s Center for the Prediction of Reliability, Integrity and Survivability of Microsystems (PRISM)</a:t>
            </a:r>
            <a:endParaRPr lang="en-US" sz="1800" dirty="0">
              <a:solidFill>
                <a:schemeClr val="bg1"/>
              </a:solidFill>
            </a:endParaRPr>
          </a:p>
        </p:txBody>
      </p:sp>
    </p:spTree>
    <p:extLst>
      <p:ext uri="{BB962C8B-B14F-4D97-AF65-F5344CB8AC3E}">
        <p14:creationId xmlns:p14="http://schemas.microsoft.com/office/powerpoint/2010/main" val="895183128"/>
      </p:ext>
    </p:extLst>
  </p:cSld>
  <p:clrMapOvr>
    <a:masterClrMapping/>
  </p:clrMapOvr>
  <p:timing>
    <p:tnLst>
      <p:par>
        <p:cTn id="1" dur="indefinite" restart="never" nodeType="tmRoot"/>
      </p:par>
    </p:tn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18636</TotalTime>
  <Words>1261</Words>
  <Application>Microsoft Office PowerPoint</Application>
  <PresentationFormat>On-screen Show (4:3)</PresentationFormat>
  <Paragraphs>267</Paragraphs>
  <Slides>24</Slides>
  <Notes>6</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4_Office Theme</vt:lpstr>
      <vt:lpstr>PowerPoint Presentation</vt:lpstr>
      <vt:lpstr>PowerPoint Presentation</vt:lpstr>
      <vt:lpstr>2007: BEFORE CLUSTER PROGRAM</vt:lpstr>
      <vt:lpstr>2008: STEELE</vt:lpstr>
      <vt:lpstr>“I’d rather remove my appendix with a spork than let you people run my research computers.” </vt:lpstr>
      <vt:lpstr>2008: STEELE</vt:lpstr>
      <vt:lpstr>PowerPoint Presentation</vt:lpstr>
      <vt:lpstr>2009: COATES 2010: ROSSMANN 2011: HANSEN </vt:lpstr>
      <vt:lpstr>“You can’t look at 100 atoms and predict how a piece of aluminum is going to behave. Every atom, that’s a very simple thing. But the collective behavior becomes very complicated. As these clusters become more and more powerful, we can run larger and larger simulations.”                   — Alejandro Strachan professor of materials engineering and deputy director of the National Nuclear Security Administration’s Center for the Prediction of Reliability, Integrity and Survivability of Microsystems (PRISM)</vt:lpstr>
      <vt:lpstr>2012: CARTER</vt:lpstr>
      <vt:lpstr>“We found that our Large Eddy Simulation (LES) code is about two times faster. We have already done a couple of production runs with 100 million grid points in an impressive turn-around time.”   — Gregory Blaisdell  professor of  aeronautics and astronautics engineering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FOUNDATIONAL IT PARTNERS</vt:lpstr>
      <vt:lpstr>MANAGEMENT, NOT MAGIC</vt:lpstr>
      <vt:lpstr>PowerPoint Presentation</vt:lpstr>
      <vt:lpstr>PowerPoint Presentation</vt:lpstr>
      <vt:lpstr>PowerPoint Presentation</vt:lpstr>
    </vt:vector>
  </TitlesOfParts>
  <Company>Purdue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jasmund</dc:creator>
  <cp:lastModifiedBy>Eddy, Yvonne M.</cp:lastModifiedBy>
  <cp:revision>2304</cp:revision>
  <cp:lastPrinted>2013-09-18T12:10:57Z</cp:lastPrinted>
  <dcterms:created xsi:type="dcterms:W3CDTF">2008-03-28T14:05:29Z</dcterms:created>
  <dcterms:modified xsi:type="dcterms:W3CDTF">2014-01-24T20:39:01Z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