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98"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2" r:id="rId18"/>
    <p:sldId id="272" r:id="rId19"/>
    <p:sldId id="273" r:id="rId20"/>
    <p:sldId id="274" r:id="rId21"/>
    <p:sldId id="275" r:id="rId22"/>
    <p:sldId id="276" r:id="rId23"/>
    <p:sldId id="277" r:id="rId24"/>
    <p:sldId id="278" r:id="rId25"/>
    <p:sldId id="279" r:id="rId26"/>
    <p:sldId id="280" r:id="rId27"/>
    <p:sldId id="281" r:id="rId28"/>
    <p:sldId id="283" r:id="rId29"/>
    <p:sldId id="296" r:id="rId30"/>
    <p:sldId id="295" r:id="rId31"/>
    <p:sldId id="284" r:id="rId32"/>
    <p:sldId id="300" r:id="rId33"/>
    <p:sldId id="285" r:id="rId34"/>
    <p:sldId id="299" r:id="rId35"/>
    <p:sldId id="287" r:id="rId36"/>
    <p:sldId id="286" r:id="rId37"/>
    <p:sldId id="291" r:id="rId38"/>
    <p:sldId id="288" r:id="rId39"/>
    <p:sldId id="293" r:id="rId40"/>
    <p:sldId id="292" r:id="rId41"/>
    <p:sldId id="294" r:id="rId42"/>
    <p:sldId id="289" r:id="rId43"/>
    <p:sldId id="297" r:id="rId44"/>
    <p:sldId id="257"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78140A-918A-4F16-A8AD-F274312470F7}" type="datetimeFigureOut">
              <a:rPr lang="en-US" smtClean="0"/>
              <a:pPr/>
              <a:t>1/20/2009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A71A55-2814-4C8F-ACA5-8E303FBFB98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122538-3BA0-495F-B4A1-C66B344A85BC}" type="slidenum">
              <a:rPr lang="en-US"/>
              <a:pPr/>
              <a:t>3</a:t>
            </a:fld>
            <a:endParaRPr lang="en-US" dirty="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122538-3BA0-495F-B4A1-C66B344A85BC}" type="slidenum">
              <a:rPr lang="en-US"/>
              <a:pPr/>
              <a:t>17</a:t>
            </a:fld>
            <a:endParaRPr lang="en-US" dirty="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D1C37C7-EF8F-44BD-98C3-E3B20FE5C86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1B3E66B-29B3-49B4-8FE8-490B32F094A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DA5C8FA-4821-4C5C-8E93-E96B5663029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39624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dirty="0"/>
              <a:t>3/2008</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Embry-Riddle Aeronautical University-Worldwide Online</a:t>
            </a:r>
          </a:p>
        </p:txBody>
      </p:sp>
      <p:sp>
        <p:nvSpPr>
          <p:cNvPr id="6" name="Rectangle 6"/>
          <p:cNvSpPr>
            <a:spLocks noGrp="1" noChangeArrowheads="1"/>
          </p:cNvSpPr>
          <p:nvPr>
            <p:ph type="sldNum" sz="quarter" idx="12"/>
          </p:nvPr>
        </p:nvSpPr>
        <p:spPr>
          <a:ln/>
        </p:spPr>
        <p:txBody>
          <a:bodyPr/>
          <a:lstStyle>
            <a:lvl1pPr>
              <a:defRPr/>
            </a:lvl1pPr>
          </a:lstStyle>
          <a:p>
            <a:pPr>
              <a:defRPr/>
            </a:pPr>
            <a:fld id="{3E4F7529-A9E9-4691-9D55-ED2E55D4D225}"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148B9E7-468C-4DE2-A244-7AB85CB749C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687804E-F571-404A-AAC7-297A44B6D9B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F480D47-A45F-4584-896A-B982D79A8FA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1DBCC6F-8B10-4521-980C-207AF0007F9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BF41A88-30BC-4B13-BD76-CE965DD0C35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3E61429A-5C41-4C8E-ABCC-CAB6B254CA3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1B61669-697F-4879-ABFD-E29BF363B09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A2642D-3E9B-400F-879D-F5FD7835F45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What did you think?</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smtClean="0"/>
          </a:p>
          <a:p>
            <a:pPr lvl="0"/>
            <a:r>
              <a:rPr lang="en-US" smtClean="0"/>
              <a:t>Your input is important to us!</a:t>
            </a:r>
          </a:p>
          <a:p>
            <a:pPr lvl="0"/>
            <a:endParaRPr lang="en-US" smtClean="0"/>
          </a:p>
          <a:p>
            <a:pPr lvl="0"/>
            <a:r>
              <a:rPr lang="en-US" smtClean="0"/>
              <a:t>Click on “Evaluate This Session” on the ELI Annual Meeting program page.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2E8E4A4E-E488-4857-BFE2-C621CA81C0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34" charset="0"/>
        </a:defRPr>
      </a:lvl2pPr>
      <a:lvl3pPr algn="ctr" rtl="0" eaLnBrk="0" fontAlgn="base" hangingPunct="0">
        <a:spcBef>
          <a:spcPct val="0"/>
        </a:spcBef>
        <a:spcAft>
          <a:spcPct val="0"/>
        </a:spcAft>
        <a:defRPr sz="4400">
          <a:solidFill>
            <a:schemeClr val="tx2"/>
          </a:solidFill>
          <a:latin typeface="Trebuchet MS" pitchFamily="34" charset="0"/>
        </a:defRPr>
      </a:lvl3pPr>
      <a:lvl4pPr algn="ctr" rtl="0" eaLnBrk="0" fontAlgn="base" hangingPunct="0">
        <a:spcBef>
          <a:spcPct val="0"/>
        </a:spcBef>
        <a:spcAft>
          <a:spcPct val="0"/>
        </a:spcAft>
        <a:defRPr sz="4400">
          <a:solidFill>
            <a:schemeClr val="tx2"/>
          </a:solidFill>
          <a:latin typeface="Trebuchet MS" pitchFamily="34" charset="0"/>
        </a:defRPr>
      </a:lvl4pPr>
      <a:lvl5pPr algn="ctr" rtl="0" eaLnBrk="0" fontAlgn="base" hangingPunct="0">
        <a:spcBef>
          <a:spcPct val="0"/>
        </a:spcBef>
        <a:spcAft>
          <a:spcPct val="0"/>
        </a:spcAft>
        <a:defRPr sz="4400">
          <a:solidFill>
            <a:schemeClr val="tx2"/>
          </a:solidFill>
          <a:latin typeface="Trebuchet MS" pitchFamily="34" charset="0"/>
        </a:defRPr>
      </a:lvl5pPr>
      <a:lvl6pPr marL="457200" algn="ctr" rtl="0" fontAlgn="base">
        <a:spcBef>
          <a:spcPct val="0"/>
        </a:spcBef>
        <a:spcAft>
          <a:spcPct val="0"/>
        </a:spcAft>
        <a:defRPr sz="4400">
          <a:solidFill>
            <a:schemeClr val="tx2"/>
          </a:solidFill>
          <a:latin typeface="Trebuchet MS" pitchFamily="34" charset="0"/>
        </a:defRPr>
      </a:lvl6pPr>
      <a:lvl7pPr marL="914400" algn="ctr" rtl="0" fontAlgn="base">
        <a:spcBef>
          <a:spcPct val="0"/>
        </a:spcBef>
        <a:spcAft>
          <a:spcPct val="0"/>
        </a:spcAft>
        <a:defRPr sz="4400">
          <a:solidFill>
            <a:schemeClr val="tx2"/>
          </a:solidFill>
          <a:latin typeface="Trebuchet MS" pitchFamily="34" charset="0"/>
        </a:defRPr>
      </a:lvl7pPr>
      <a:lvl8pPr marL="1371600" algn="ctr" rtl="0" fontAlgn="base">
        <a:spcBef>
          <a:spcPct val="0"/>
        </a:spcBef>
        <a:spcAft>
          <a:spcPct val="0"/>
        </a:spcAft>
        <a:defRPr sz="4400">
          <a:solidFill>
            <a:schemeClr val="tx2"/>
          </a:solidFill>
          <a:latin typeface="Trebuchet MS" pitchFamily="34" charset="0"/>
        </a:defRPr>
      </a:lvl8pPr>
      <a:lvl9pPr marL="1828800" algn="ctr" rtl="0" fontAlgn="base">
        <a:spcBef>
          <a:spcPct val="0"/>
        </a:spcBef>
        <a:spcAft>
          <a:spcPct val="0"/>
        </a:spcAft>
        <a:defRPr sz="4400">
          <a:solidFill>
            <a:schemeClr val="tx2"/>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ronald.thomas@erau.edu"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dirty="0" smtClean="0"/>
              <a:t>Supervising Remote Faculty in Fully Online Programs</a:t>
            </a:r>
          </a:p>
        </p:txBody>
      </p:sp>
      <p:sp>
        <p:nvSpPr>
          <p:cNvPr id="2051" name="Rectangle 3"/>
          <p:cNvSpPr>
            <a:spLocks noGrp="1" noChangeArrowheads="1"/>
          </p:cNvSpPr>
          <p:nvPr>
            <p:ph type="subTitle" idx="1"/>
          </p:nvPr>
        </p:nvSpPr>
        <p:spPr/>
        <p:txBody>
          <a:bodyPr/>
          <a:lstStyle/>
          <a:p>
            <a:pPr eaLnBrk="1" hangingPunct="1"/>
            <a:r>
              <a:rPr lang="en-US" sz="2800" dirty="0" smtClean="0"/>
              <a:t>Ronald C. Thomas, Jr., Ed.D.</a:t>
            </a:r>
          </a:p>
          <a:p>
            <a:pPr eaLnBrk="1" hangingPunct="1"/>
            <a:r>
              <a:rPr lang="en-US" sz="2800" dirty="0" smtClean="0"/>
              <a:t>Associate Dean, Online Academics</a:t>
            </a:r>
          </a:p>
          <a:p>
            <a:pPr eaLnBrk="1" hangingPunct="1"/>
            <a:r>
              <a:rPr lang="en-US" sz="2800" dirty="0" smtClean="0"/>
              <a:t>Embry-Riddle Aeronautical University</a:t>
            </a:r>
          </a:p>
        </p:txBody>
      </p:sp>
      <p:sp>
        <p:nvSpPr>
          <p:cNvPr id="2052" name="TextBox 5"/>
          <p:cNvSpPr txBox="1">
            <a:spLocks noChangeArrowheads="1"/>
          </p:cNvSpPr>
          <p:nvPr/>
        </p:nvSpPr>
        <p:spPr bwMode="auto">
          <a:xfrm>
            <a:off x="3810000" y="6172200"/>
            <a:ext cx="5105400" cy="584200"/>
          </a:xfrm>
          <a:prstGeom prst="rect">
            <a:avLst/>
          </a:prstGeom>
          <a:noFill/>
          <a:ln w="9525">
            <a:noFill/>
            <a:miter lim="800000"/>
            <a:headEnd/>
            <a:tailEnd/>
          </a:ln>
        </p:spPr>
        <p:txBody>
          <a:bodyPr>
            <a:spAutoFit/>
          </a:bodyPr>
          <a:lstStyle/>
          <a:p>
            <a:r>
              <a:rPr lang="en-US" sz="800" dirty="0"/>
              <a:t>Copyright Ronald C. Thomas, Jr., 2009.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How </a:t>
            </a:r>
            <a:r>
              <a:rPr lang="en-US" dirty="0" smtClean="0"/>
              <a:t>Was </a:t>
            </a:r>
            <a:r>
              <a:rPr lang="en-US" dirty="0"/>
              <a:t>the Model Evaluated?</a:t>
            </a:r>
          </a:p>
        </p:txBody>
      </p:sp>
      <p:sp>
        <p:nvSpPr>
          <p:cNvPr id="17411" name="Rectangle 3"/>
          <p:cNvSpPr>
            <a:spLocks noGrp="1" noChangeArrowheads="1"/>
          </p:cNvSpPr>
          <p:nvPr>
            <p:ph type="body" idx="1"/>
          </p:nvPr>
        </p:nvSpPr>
        <p:spPr/>
        <p:txBody>
          <a:bodyPr/>
          <a:lstStyle/>
          <a:p>
            <a:pPr>
              <a:lnSpc>
                <a:spcPct val="90000"/>
              </a:lnSpc>
            </a:pPr>
            <a:r>
              <a:rPr lang="en-US" dirty="0"/>
              <a:t>Faculty evaluations – formal and informal</a:t>
            </a:r>
          </a:p>
          <a:p>
            <a:pPr>
              <a:lnSpc>
                <a:spcPct val="90000"/>
              </a:lnSpc>
            </a:pPr>
            <a:r>
              <a:rPr lang="en-US" dirty="0"/>
              <a:t>Student evaluations – formal surveys, voluntary telephone interviews</a:t>
            </a:r>
          </a:p>
          <a:p>
            <a:pPr>
              <a:lnSpc>
                <a:spcPct val="90000"/>
              </a:lnSpc>
            </a:pPr>
            <a:r>
              <a:rPr lang="en-US" dirty="0"/>
              <a:t>Student performance indicators</a:t>
            </a:r>
          </a:p>
          <a:p>
            <a:pPr>
              <a:lnSpc>
                <a:spcPct val="90000"/>
              </a:lnSpc>
            </a:pPr>
            <a:r>
              <a:rPr lang="en-US" dirty="0"/>
              <a:t>Dissemination of plan, processes and results for feedback from partners (Florida community colleges) and external audiences</a:t>
            </a:r>
          </a:p>
          <a:p>
            <a:pPr>
              <a:lnSpc>
                <a:spcPct val="90000"/>
              </a:lnSpc>
            </a:pPr>
            <a:r>
              <a:rPr lang="en-US" dirty="0"/>
              <a:t>Mentor performance reports *</a:t>
            </a: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srcRect/>
          <a:stretch>
            <a:fillRect/>
          </a:stretch>
        </p:blipFill>
        <p:spPr bwMode="auto">
          <a:xfrm>
            <a:off x="0" y="-3810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a:xfrm>
            <a:off x="0" y="274638"/>
            <a:ext cx="9144000" cy="1143000"/>
          </a:xfrm>
        </p:spPr>
        <p:txBody>
          <a:bodyPr/>
          <a:lstStyle/>
          <a:p>
            <a:r>
              <a:rPr lang="en-US" dirty="0" smtClean="0"/>
              <a:t>FSU Mentor </a:t>
            </a:r>
            <a:r>
              <a:rPr lang="en-US" dirty="0"/>
              <a:t>Performance Reports</a:t>
            </a:r>
            <a:br>
              <a:rPr lang="en-US" dirty="0"/>
            </a:br>
            <a:r>
              <a:rPr lang="en-US" sz="3200" i="1" dirty="0"/>
              <a:t>(Summer, 2001 - Summer, 2003)</a:t>
            </a:r>
          </a:p>
        </p:txBody>
      </p:sp>
      <p:graphicFrame>
        <p:nvGraphicFramePr>
          <p:cNvPr id="67584" name="Object 0"/>
          <p:cNvGraphicFramePr>
            <a:graphicFrameLocks noChangeAspect="1"/>
          </p:cNvGraphicFramePr>
          <p:nvPr/>
        </p:nvGraphicFramePr>
        <p:xfrm>
          <a:off x="381000" y="1600200"/>
          <a:ext cx="8458200" cy="4419600"/>
        </p:xfrm>
        <a:graphic>
          <a:graphicData uri="http://schemas.openxmlformats.org/presentationml/2006/ole">
            <p:oleObj spid="_x0000_s2050" name="Chart" r:id="rId3" imgW="6629535" imgH="2066857" progId="MSGraph.Chart.8">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6"/>
          <p:cNvSpPr>
            <a:spLocks noGrp="1" noChangeArrowheads="1"/>
          </p:cNvSpPr>
          <p:nvPr>
            <p:ph type="title"/>
          </p:nvPr>
        </p:nvSpPr>
        <p:spPr>
          <a:xfrm>
            <a:off x="0" y="274638"/>
            <a:ext cx="9144000" cy="1143000"/>
          </a:xfrm>
        </p:spPr>
        <p:txBody>
          <a:bodyPr/>
          <a:lstStyle/>
          <a:p>
            <a:r>
              <a:rPr lang="en-US" dirty="0"/>
              <a:t> </a:t>
            </a:r>
            <a:r>
              <a:rPr lang="en-US" dirty="0" smtClean="0"/>
              <a:t>Did Mentor </a:t>
            </a:r>
            <a:r>
              <a:rPr lang="en-US" dirty="0"/>
              <a:t>Support </a:t>
            </a:r>
            <a:r>
              <a:rPr lang="en-US" dirty="0" smtClean="0"/>
              <a:t>Work at FSU?</a:t>
            </a:r>
            <a:endParaRPr lang="en-US" dirty="0"/>
          </a:p>
        </p:txBody>
      </p:sp>
      <p:sp>
        <p:nvSpPr>
          <p:cNvPr id="51203" name="Rectangle 1027"/>
          <p:cNvSpPr>
            <a:spLocks noGrp="1" noChangeArrowheads="1"/>
          </p:cNvSpPr>
          <p:nvPr>
            <p:ph type="body" idx="1"/>
          </p:nvPr>
        </p:nvSpPr>
        <p:spPr/>
        <p:txBody>
          <a:bodyPr/>
          <a:lstStyle/>
          <a:p>
            <a:r>
              <a:rPr lang="en-US" sz="2800" dirty="0"/>
              <a:t>Mentor-supported courses</a:t>
            </a:r>
          </a:p>
          <a:p>
            <a:pPr lvl="1"/>
            <a:r>
              <a:rPr lang="en-US" sz="2400" dirty="0"/>
              <a:t>By the end of Summer, 2003, 118 courses with mentor support had been delivered</a:t>
            </a:r>
          </a:p>
          <a:p>
            <a:r>
              <a:rPr lang="en-US" sz="2800" dirty="0"/>
              <a:t>156 </a:t>
            </a:r>
            <a:r>
              <a:rPr lang="en-US" sz="2800" dirty="0" smtClean="0"/>
              <a:t>mentors </a:t>
            </a:r>
            <a:r>
              <a:rPr lang="en-US" sz="2800" dirty="0"/>
              <a:t>formally trained, supporting four degree completion programs </a:t>
            </a:r>
            <a:r>
              <a:rPr lang="en-US" sz="2800" dirty="0" smtClean="0"/>
              <a:t>and one contract program*</a:t>
            </a:r>
            <a:endParaRPr lang="en-US" sz="2800" dirty="0"/>
          </a:p>
          <a:p>
            <a:pPr lvl="1"/>
            <a:r>
              <a:rPr lang="en-US" sz="2400" dirty="0"/>
              <a:t>Computer and Information Sciences</a:t>
            </a:r>
          </a:p>
          <a:p>
            <a:pPr lvl="1"/>
            <a:r>
              <a:rPr lang="en-US" sz="2400" dirty="0"/>
              <a:t>Information Studies</a:t>
            </a:r>
          </a:p>
          <a:p>
            <a:pPr lvl="1"/>
            <a:r>
              <a:rPr lang="en-US" sz="2400" dirty="0"/>
              <a:t>Interdisciplinary Social Science</a:t>
            </a:r>
          </a:p>
          <a:p>
            <a:pPr lvl="1"/>
            <a:r>
              <a:rPr lang="en-US" sz="2400" dirty="0"/>
              <a:t>Nursing (RN-BSN)</a:t>
            </a: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609600"/>
            <a:ext cx="9144000" cy="1143000"/>
          </a:xfrm>
        </p:spPr>
        <p:txBody>
          <a:bodyPr/>
          <a:lstStyle/>
          <a:p>
            <a:r>
              <a:rPr lang="en-US" dirty="0">
                <a:effectLst>
                  <a:outerShdw blurRad="38100" dist="38100" dir="2700000" algn="tl">
                    <a:srgbClr val="C0C0C0"/>
                  </a:outerShdw>
                </a:effectLst>
              </a:rPr>
              <a:t>Student Performance Indicators</a:t>
            </a:r>
          </a:p>
        </p:txBody>
      </p:sp>
      <p:sp>
        <p:nvSpPr>
          <p:cNvPr id="19459" name="Rectangle 3"/>
          <p:cNvSpPr>
            <a:spLocks noGrp="1" noChangeArrowheads="1"/>
          </p:cNvSpPr>
          <p:nvPr>
            <p:ph type="body" idx="1"/>
          </p:nvPr>
        </p:nvSpPr>
        <p:spPr>
          <a:xfrm>
            <a:off x="228600" y="4572000"/>
            <a:ext cx="8686800" cy="1752600"/>
          </a:xfrm>
        </p:spPr>
        <p:txBody>
          <a:bodyPr/>
          <a:lstStyle/>
          <a:p>
            <a:pPr>
              <a:lnSpc>
                <a:spcPct val="90000"/>
              </a:lnSpc>
            </a:pPr>
            <a:endParaRPr lang="en-US" sz="2800" dirty="0"/>
          </a:p>
          <a:p>
            <a:pPr>
              <a:lnSpc>
                <a:spcPct val="90000"/>
              </a:lnSpc>
            </a:pPr>
            <a:r>
              <a:rPr lang="en-US" sz="2800" dirty="0"/>
              <a:t>Completion Rate  (through Summer, 2003) = 92%</a:t>
            </a:r>
          </a:p>
          <a:p>
            <a:pPr>
              <a:lnSpc>
                <a:spcPct val="90000"/>
              </a:lnSpc>
            </a:pPr>
            <a:r>
              <a:rPr lang="en-US" sz="2800" dirty="0"/>
              <a:t>Success Rate (completers earning a grade of C- or better) = 89%</a:t>
            </a:r>
          </a:p>
        </p:txBody>
      </p:sp>
      <p:pic>
        <p:nvPicPr>
          <p:cNvPr id="4" name="Picture 3" descr="Picture1.jpg"/>
          <p:cNvPicPr>
            <a:picLocks noChangeAspect="1"/>
          </p:cNvPicPr>
          <p:nvPr/>
        </p:nvPicPr>
        <p:blipFill>
          <a:blip r:embed="rId2"/>
          <a:stretch>
            <a:fillRect/>
          </a:stretch>
        </p:blipFill>
        <p:spPr>
          <a:xfrm>
            <a:off x="2133600" y="1676400"/>
            <a:ext cx="4800600" cy="3193922"/>
          </a:xfrm>
          <a:prstGeom prst="rect">
            <a:avLst/>
          </a:prstGeom>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Lessons Learned at FSU</a:t>
            </a:r>
            <a:endParaRPr lang="en-US" dirty="0"/>
          </a:p>
        </p:txBody>
      </p:sp>
      <p:sp>
        <p:nvSpPr>
          <p:cNvPr id="22531" name="Rectangle 3"/>
          <p:cNvSpPr>
            <a:spLocks noGrp="1" noChangeArrowheads="1"/>
          </p:cNvSpPr>
          <p:nvPr>
            <p:ph type="body" idx="1"/>
          </p:nvPr>
        </p:nvSpPr>
        <p:spPr>
          <a:xfrm>
            <a:off x="685800" y="1295400"/>
            <a:ext cx="7924800" cy="5257800"/>
          </a:xfrm>
        </p:spPr>
        <p:txBody>
          <a:bodyPr/>
          <a:lstStyle/>
          <a:p>
            <a:r>
              <a:rPr lang="en-US" dirty="0"/>
              <a:t>Communication function is the most important and effective </a:t>
            </a:r>
          </a:p>
          <a:p>
            <a:pPr lvl="1"/>
            <a:r>
              <a:rPr lang="en-US" dirty="0"/>
              <a:t>72% of responses in this area were positive</a:t>
            </a:r>
          </a:p>
          <a:p>
            <a:pPr lvl="1"/>
            <a:r>
              <a:rPr lang="en-US" dirty="0"/>
              <a:t>21% of responses were neutral</a:t>
            </a:r>
          </a:p>
          <a:p>
            <a:pPr lvl="1"/>
            <a:r>
              <a:rPr lang="en-US" dirty="0"/>
              <a:t>7% of responses were negative</a:t>
            </a:r>
          </a:p>
          <a:p>
            <a:r>
              <a:rPr lang="en-US" dirty="0"/>
              <a:t>Students report that </a:t>
            </a:r>
            <a:r>
              <a:rPr lang="en-US" b="1" i="1" dirty="0"/>
              <a:t>clarification of materials &amp; processes </a:t>
            </a:r>
            <a:r>
              <a:rPr lang="en-US" dirty="0"/>
              <a:t>and </a:t>
            </a:r>
            <a:r>
              <a:rPr lang="en-US" b="1" i="1" dirty="0"/>
              <a:t>encouragement</a:t>
            </a:r>
            <a:r>
              <a:rPr lang="en-US" dirty="0"/>
              <a:t> are the two main contributions of mentor support</a:t>
            </a: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Implications for Teaching</a:t>
            </a:r>
          </a:p>
        </p:txBody>
      </p:sp>
      <p:sp>
        <p:nvSpPr>
          <p:cNvPr id="25603" name="Rectangle 3"/>
          <p:cNvSpPr>
            <a:spLocks noGrp="1" noChangeArrowheads="1"/>
          </p:cNvSpPr>
          <p:nvPr>
            <p:ph type="body" idx="1"/>
          </p:nvPr>
        </p:nvSpPr>
        <p:spPr>
          <a:xfrm>
            <a:off x="304800" y="1371600"/>
            <a:ext cx="8610600" cy="4754563"/>
          </a:xfrm>
        </p:spPr>
        <p:txBody>
          <a:bodyPr/>
          <a:lstStyle/>
          <a:p>
            <a:r>
              <a:rPr lang="en-US" sz="2800" dirty="0"/>
              <a:t>Mentor support </a:t>
            </a:r>
            <a:r>
              <a:rPr lang="en-US" sz="2800" dirty="0" smtClean="0"/>
              <a:t>allowed </a:t>
            </a:r>
            <a:r>
              <a:rPr lang="en-US" sz="2800" dirty="0"/>
              <a:t>scalability. To increase class size, add another mentor (at 20-25:1).</a:t>
            </a:r>
          </a:p>
          <a:p>
            <a:endParaRPr lang="en-US" sz="2800" dirty="0" smtClean="0"/>
          </a:p>
          <a:p>
            <a:r>
              <a:rPr lang="en-US" sz="2800" dirty="0" smtClean="0"/>
              <a:t>Non-traditional </a:t>
            </a:r>
            <a:r>
              <a:rPr lang="en-US" sz="2800" dirty="0"/>
              <a:t>students with varying levels of computer skills, balancing their education against their jobs and family </a:t>
            </a:r>
            <a:r>
              <a:rPr lang="en-US" sz="2800" dirty="0" smtClean="0"/>
              <a:t>obligations, needed </a:t>
            </a:r>
            <a:r>
              <a:rPr lang="en-US" sz="2800" dirty="0"/>
              <a:t>“High Touch” to go with High Tech.</a:t>
            </a:r>
          </a:p>
          <a:p>
            <a:endParaRPr lang="en-US" sz="2800" dirty="0" smtClean="0"/>
          </a:p>
          <a:p>
            <a:r>
              <a:rPr lang="en-US" sz="2800" dirty="0" smtClean="0"/>
              <a:t>Supporting </a:t>
            </a:r>
            <a:r>
              <a:rPr lang="en-US" sz="2800" dirty="0"/>
              <a:t>faculty </a:t>
            </a:r>
            <a:r>
              <a:rPr lang="en-US" sz="2800" dirty="0" smtClean="0"/>
              <a:t>= supporting </a:t>
            </a:r>
            <a:r>
              <a:rPr lang="en-US" sz="2800" dirty="0"/>
              <a:t>students.  </a:t>
            </a:r>
            <a:r>
              <a:rPr lang="en-US" sz="2800" dirty="0" smtClean="0"/>
              <a:t>Mentors were </a:t>
            </a:r>
            <a:r>
              <a:rPr lang="en-US" sz="2800" dirty="0"/>
              <a:t>conduits for two-way communications. </a:t>
            </a:r>
          </a:p>
          <a:p>
            <a:endParaRPr lang="en-US" sz="2800" dirty="0"/>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20663"/>
            <a:ext cx="9113838" cy="1403350"/>
          </a:xfrm>
        </p:spPr>
        <p:txBody>
          <a:bodyPr/>
          <a:lstStyle/>
          <a:p>
            <a:r>
              <a:rPr lang="en-US" dirty="0"/>
              <a:t>Online Learning at </a:t>
            </a:r>
            <a:r>
              <a:rPr lang="en-US" dirty="0" smtClean="0"/>
              <a:t>Embry-Riddle Aeronautical University</a:t>
            </a:r>
            <a:endParaRPr lang="en-US" dirty="0"/>
          </a:p>
        </p:txBody>
      </p:sp>
      <p:sp>
        <p:nvSpPr>
          <p:cNvPr id="6147" name="Rectangle 3"/>
          <p:cNvSpPr>
            <a:spLocks noGrp="1" noChangeArrowheads="1"/>
          </p:cNvSpPr>
          <p:nvPr>
            <p:ph type="body" sz="half" idx="1"/>
          </p:nvPr>
        </p:nvSpPr>
        <p:spPr>
          <a:xfrm>
            <a:off x="457200" y="1676400"/>
            <a:ext cx="8458200" cy="3429000"/>
          </a:xfrm>
        </p:spPr>
        <p:txBody>
          <a:bodyPr/>
          <a:lstStyle/>
          <a:p>
            <a:r>
              <a:rPr lang="en-US" dirty="0" smtClean="0"/>
              <a:t>Analogous to the Worldwide Campus F2F curriculum, undergraduate and graduate </a:t>
            </a:r>
            <a:endParaRPr lang="en-US" dirty="0"/>
          </a:p>
          <a:p>
            <a:pPr lvl="1"/>
            <a:r>
              <a:rPr lang="en-US" dirty="0" smtClean="0"/>
              <a:t>Developed by full-time faculty, taught predominantly by adjuncts (over $5 million annual payroll)</a:t>
            </a:r>
            <a:endParaRPr lang="en-US" dirty="0"/>
          </a:p>
          <a:p>
            <a:pPr lvl="1"/>
            <a:r>
              <a:rPr lang="en-US" dirty="0" smtClean="0"/>
              <a:t>Comprises +/- 50% of campus enrollments (12,000+)</a:t>
            </a:r>
          </a:p>
          <a:p>
            <a:pPr lvl="1"/>
            <a:endParaRPr lang="en-US" dirty="0"/>
          </a:p>
          <a:p>
            <a:r>
              <a:rPr lang="en-US" dirty="0" smtClean="0"/>
              <a:t>Blended, hybrid (webcast-F2F-online) and web-enhanced also supported</a:t>
            </a:r>
            <a:endParaRPr lang="en-US" dirty="0"/>
          </a:p>
        </p:txBody>
      </p:sp>
      <p:pic>
        <p:nvPicPr>
          <p:cNvPr id="5" name="Picture 13" descr="erauwONLINE"/>
          <p:cNvPicPr>
            <a:picLocks noChangeAspect="1" noChangeArrowheads="1"/>
          </p:cNvPicPr>
          <p:nvPr/>
        </p:nvPicPr>
        <p:blipFill>
          <a:blip r:embed="rId3"/>
          <a:srcRect/>
          <a:stretch>
            <a:fillRect/>
          </a:stretch>
        </p:blipFill>
        <p:spPr bwMode="auto">
          <a:xfrm>
            <a:off x="2819400" y="5257800"/>
            <a:ext cx="3957637" cy="143351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390525"/>
            <a:ext cx="9144000" cy="685800"/>
          </a:xfrm>
        </p:spPr>
        <p:txBody>
          <a:bodyPr/>
          <a:lstStyle/>
          <a:p>
            <a:r>
              <a:rPr lang="en-US" dirty="0" smtClean="0"/>
              <a:t>Online Faculty Development</a:t>
            </a:r>
          </a:p>
        </p:txBody>
      </p:sp>
      <p:sp>
        <p:nvSpPr>
          <p:cNvPr id="6147" name="Rectangle 3"/>
          <p:cNvSpPr>
            <a:spLocks noGrp="1" noChangeArrowheads="1"/>
          </p:cNvSpPr>
          <p:nvPr>
            <p:ph type="body" idx="1"/>
          </p:nvPr>
        </p:nvSpPr>
        <p:spPr>
          <a:xfrm>
            <a:off x="685800" y="1325563"/>
            <a:ext cx="7381875" cy="3962400"/>
          </a:xfrm>
        </p:spPr>
        <p:txBody>
          <a:bodyPr/>
          <a:lstStyle/>
          <a:p>
            <a:pPr>
              <a:lnSpc>
                <a:spcPct val="90000"/>
              </a:lnSpc>
            </a:pPr>
            <a:r>
              <a:rPr lang="en-US" dirty="0" smtClean="0"/>
              <a:t>Fully online instructor-led courses</a:t>
            </a:r>
          </a:p>
          <a:p>
            <a:pPr>
              <a:lnSpc>
                <a:spcPct val="90000"/>
              </a:lnSpc>
            </a:pPr>
            <a:endParaRPr lang="en-US" dirty="0" smtClean="0"/>
          </a:p>
          <a:p>
            <a:pPr>
              <a:lnSpc>
                <a:spcPct val="90000"/>
              </a:lnSpc>
            </a:pPr>
            <a:r>
              <a:rPr lang="en-US" dirty="0" smtClean="0"/>
              <a:t>Meet or exceed the SACS policy statement (12/06) on training for online faculty</a:t>
            </a:r>
          </a:p>
          <a:p>
            <a:pPr>
              <a:lnSpc>
                <a:spcPct val="90000"/>
              </a:lnSpc>
            </a:pPr>
            <a:endParaRPr lang="en-US" dirty="0" smtClean="0"/>
          </a:p>
          <a:p>
            <a:pPr>
              <a:lnSpc>
                <a:spcPct val="90000"/>
              </a:lnSpc>
            </a:pPr>
            <a:r>
              <a:rPr lang="en-US" dirty="0" smtClean="0"/>
              <a:t>Delivered in the same format as the credit courses the faculty will lead (immersive approach)</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Current Course Series</a:t>
            </a:r>
          </a:p>
        </p:txBody>
      </p:sp>
      <p:sp>
        <p:nvSpPr>
          <p:cNvPr id="7171" name="Rectangle 3"/>
          <p:cNvSpPr>
            <a:spLocks noGrp="1" noChangeArrowheads="1"/>
          </p:cNvSpPr>
          <p:nvPr>
            <p:ph type="body" idx="1"/>
          </p:nvPr>
        </p:nvSpPr>
        <p:spPr>
          <a:xfrm>
            <a:off x="180975" y="1239838"/>
            <a:ext cx="8574088" cy="4703762"/>
          </a:xfrm>
        </p:spPr>
        <p:txBody>
          <a:bodyPr/>
          <a:lstStyle/>
          <a:p>
            <a:pPr lvl="1" eaLnBrk="1" hangingPunct="1">
              <a:lnSpc>
                <a:spcPct val="90000"/>
              </a:lnSpc>
            </a:pPr>
            <a:r>
              <a:rPr lang="en-US" sz="3200" dirty="0" smtClean="0"/>
              <a:t>FACD 700/700L: Instructional Use of Blackboard with Lab</a:t>
            </a:r>
          </a:p>
          <a:p>
            <a:pPr lvl="1" eaLnBrk="1" hangingPunct="1">
              <a:lnSpc>
                <a:spcPct val="90000"/>
              </a:lnSpc>
            </a:pPr>
            <a:endParaRPr lang="en-US" sz="3200" dirty="0" smtClean="0"/>
          </a:p>
          <a:p>
            <a:pPr lvl="1" eaLnBrk="1" hangingPunct="1">
              <a:lnSpc>
                <a:spcPct val="90000"/>
              </a:lnSpc>
            </a:pPr>
            <a:r>
              <a:rPr lang="en-US" sz="3200" dirty="0" smtClean="0"/>
              <a:t>FACD 701: Teaching at Embry-Riddle</a:t>
            </a:r>
          </a:p>
          <a:p>
            <a:pPr lvl="1" eaLnBrk="1" hangingPunct="1">
              <a:lnSpc>
                <a:spcPct val="90000"/>
              </a:lnSpc>
            </a:pPr>
            <a:endParaRPr lang="en-US" sz="3200" dirty="0" smtClean="0"/>
          </a:p>
          <a:p>
            <a:pPr lvl="1" eaLnBrk="1" hangingPunct="1">
              <a:lnSpc>
                <a:spcPct val="90000"/>
              </a:lnSpc>
            </a:pPr>
            <a:r>
              <a:rPr lang="en-US" sz="3200" dirty="0" smtClean="0"/>
              <a:t>FACD 702: Supporting Online Learners</a:t>
            </a:r>
          </a:p>
          <a:p>
            <a:pPr lvl="1" eaLnBrk="1" hangingPunct="1">
              <a:lnSpc>
                <a:spcPct val="90000"/>
              </a:lnSpc>
            </a:pPr>
            <a:endParaRPr lang="en-US" sz="3200" dirty="0" smtClean="0"/>
          </a:p>
          <a:p>
            <a:pPr lvl="1" eaLnBrk="1" hangingPunct="1">
              <a:lnSpc>
                <a:spcPct val="90000"/>
              </a:lnSpc>
            </a:pPr>
            <a:r>
              <a:rPr lang="en-US" sz="3200" dirty="0" smtClean="0"/>
              <a:t>FACD 703: Developing Online Course Materials</a:t>
            </a:r>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r>
              <a:rPr lang="en-US" sz="3200" dirty="0" smtClean="0"/>
              <a:t> Materials</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Objectives</a:t>
            </a:r>
            <a:endParaRPr lang="en-US" dirty="0"/>
          </a:p>
        </p:txBody>
      </p:sp>
      <p:sp>
        <p:nvSpPr>
          <p:cNvPr id="3" name="Content Placeholder 2"/>
          <p:cNvSpPr>
            <a:spLocks noGrp="1"/>
          </p:cNvSpPr>
          <p:nvPr>
            <p:ph idx="1"/>
          </p:nvPr>
        </p:nvSpPr>
        <p:spPr/>
        <p:txBody>
          <a:bodyPr/>
          <a:lstStyle/>
          <a:p>
            <a:r>
              <a:rPr lang="en-US" dirty="0" smtClean="0"/>
              <a:t>Show the creation of the system at Florida State University</a:t>
            </a:r>
          </a:p>
          <a:p>
            <a:endParaRPr lang="en-US" dirty="0" smtClean="0"/>
          </a:p>
          <a:p>
            <a:r>
              <a:rPr lang="en-US" dirty="0" smtClean="0"/>
              <a:t>Show the expansion of the system at Embry-Riddle Aeronautical University</a:t>
            </a:r>
          </a:p>
          <a:p>
            <a:endParaRPr lang="en-US" dirty="0" smtClean="0"/>
          </a:p>
          <a:p>
            <a:r>
              <a:rPr lang="en-US" dirty="0" smtClean="0"/>
              <a:t>Give you a chance to try it out before considering it </a:t>
            </a:r>
            <a:r>
              <a:rPr lang="en-US" smtClean="0"/>
              <a:t>for adaptation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Current Course Series</a:t>
            </a:r>
          </a:p>
        </p:txBody>
      </p:sp>
      <p:sp>
        <p:nvSpPr>
          <p:cNvPr id="8195" name="Rectangle 3"/>
          <p:cNvSpPr>
            <a:spLocks noGrp="1" noChangeArrowheads="1"/>
          </p:cNvSpPr>
          <p:nvPr>
            <p:ph type="body" idx="1"/>
          </p:nvPr>
        </p:nvSpPr>
        <p:spPr>
          <a:xfrm>
            <a:off x="180975" y="1239838"/>
            <a:ext cx="8574088" cy="5084762"/>
          </a:xfrm>
        </p:spPr>
        <p:txBody>
          <a:bodyPr/>
          <a:lstStyle/>
          <a:p>
            <a:pPr lvl="1" eaLnBrk="1" hangingPunct="1">
              <a:lnSpc>
                <a:spcPct val="90000"/>
              </a:lnSpc>
            </a:pPr>
            <a:r>
              <a:rPr lang="en-US" sz="3200" dirty="0" smtClean="0"/>
              <a:t>FACD 700/700L: Instructional Use of Blackboard with Lab</a:t>
            </a:r>
          </a:p>
          <a:p>
            <a:pPr lvl="1" eaLnBrk="1" hangingPunct="1">
              <a:lnSpc>
                <a:spcPct val="90000"/>
              </a:lnSpc>
            </a:pPr>
            <a:endParaRPr lang="en-US" sz="3200" dirty="0" smtClean="0"/>
          </a:p>
          <a:p>
            <a:pPr lvl="1" eaLnBrk="1" hangingPunct="1">
              <a:lnSpc>
                <a:spcPct val="90000"/>
              </a:lnSpc>
            </a:pPr>
            <a:r>
              <a:rPr lang="en-US" sz="3200" dirty="0" smtClean="0"/>
              <a:t>FACD 701: Teaching at Embry-Riddle</a:t>
            </a:r>
          </a:p>
          <a:p>
            <a:pPr lvl="1" eaLnBrk="1" hangingPunct="1">
              <a:lnSpc>
                <a:spcPct val="90000"/>
              </a:lnSpc>
            </a:pPr>
            <a:endParaRPr lang="en-US" sz="3200" dirty="0" smtClean="0"/>
          </a:p>
          <a:p>
            <a:pPr lvl="1" eaLnBrk="1" hangingPunct="1">
              <a:lnSpc>
                <a:spcPct val="90000"/>
              </a:lnSpc>
            </a:pPr>
            <a:r>
              <a:rPr lang="en-US" sz="3200" dirty="0" smtClean="0"/>
              <a:t>FACD 702: Supporting Online Learners</a:t>
            </a:r>
          </a:p>
          <a:p>
            <a:pPr lvl="1" eaLnBrk="1" hangingPunct="1">
              <a:lnSpc>
                <a:spcPct val="90000"/>
              </a:lnSpc>
            </a:pPr>
            <a:endParaRPr lang="en-US" sz="3200" dirty="0" smtClean="0"/>
          </a:p>
          <a:p>
            <a:pPr lvl="1" eaLnBrk="1" hangingPunct="1">
              <a:lnSpc>
                <a:spcPct val="90000"/>
              </a:lnSpc>
            </a:pPr>
            <a:r>
              <a:rPr lang="en-US" sz="3200" dirty="0" smtClean="0"/>
              <a:t>FACD 703: Developing Online Course Materials</a:t>
            </a:r>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r>
              <a:rPr lang="en-US" sz="3200" dirty="0" smtClean="0"/>
              <a:t> Materials</a:t>
            </a:r>
          </a:p>
        </p:txBody>
      </p:sp>
      <p:sp>
        <p:nvSpPr>
          <p:cNvPr id="8196" name="Oval 3"/>
          <p:cNvSpPr>
            <a:spLocks noChangeArrowheads="1"/>
          </p:cNvSpPr>
          <p:nvPr/>
        </p:nvSpPr>
        <p:spPr bwMode="auto">
          <a:xfrm>
            <a:off x="3024188" y="1476375"/>
            <a:ext cx="2036762" cy="958850"/>
          </a:xfrm>
          <a:prstGeom prst="ellipse">
            <a:avLst/>
          </a:prstGeom>
          <a:noFill/>
          <a:ln w="38100" algn="ctr">
            <a:solidFill>
              <a:srgbClr val="FF0000"/>
            </a:solidFill>
            <a:round/>
            <a:headEnd/>
            <a:tailEnd/>
          </a:ln>
        </p:spPr>
        <p:txBody>
          <a:bodyPr/>
          <a:lstStyle/>
          <a:p>
            <a:endParaRPr lang="en-US" dirty="0"/>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Current Course Series</a:t>
            </a:r>
          </a:p>
        </p:txBody>
      </p:sp>
      <p:sp>
        <p:nvSpPr>
          <p:cNvPr id="9219" name="Rectangle 3"/>
          <p:cNvSpPr>
            <a:spLocks noGrp="1" noChangeArrowheads="1"/>
          </p:cNvSpPr>
          <p:nvPr>
            <p:ph type="body" idx="1"/>
          </p:nvPr>
        </p:nvSpPr>
        <p:spPr>
          <a:xfrm>
            <a:off x="180975" y="1239838"/>
            <a:ext cx="8574088" cy="4703762"/>
          </a:xfrm>
        </p:spPr>
        <p:txBody>
          <a:bodyPr/>
          <a:lstStyle/>
          <a:p>
            <a:pPr lvl="1" eaLnBrk="1" hangingPunct="1">
              <a:lnSpc>
                <a:spcPct val="90000"/>
              </a:lnSpc>
            </a:pPr>
            <a:r>
              <a:rPr lang="en-US" sz="3200" dirty="0" smtClean="0"/>
              <a:t>FACD 700/700L: Instructional Use of Blackboard with Lab</a:t>
            </a:r>
          </a:p>
          <a:p>
            <a:pPr lvl="1" eaLnBrk="1" hangingPunct="1">
              <a:lnSpc>
                <a:spcPct val="90000"/>
              </a:lnSpc>
            </a:pPr>
            <a:endParaRPr lang="en-US" sz="3200" dirty="0" smtClean="0"/>
          </a:p>
          <a:p>
            <a:pPr lvl="1" eaLnBrk="1" hangingPunct="1">
              <a:lnSpc>
                <a:spcPct val="90000"/>
              </a:lnSpc>
            </a:pPr>
            <a:r>
              <a:rPr lang="en-US" sz="3200" dirty="0" smtClean="0"/>
              <a:t>FACD 701: Teaching at Embry-Riddle</a:t>
            </a:r>
          </a:p>
          <a:p>
            <a:pPr lvl="1" eaLnBrk="1" hangingPunct="1">
              <a:lnSpc>
                <a:spcPct val="90000"/>
              </a:lnSpc>
            </a:pPr>
            <a:endParaRPr lang="en-US" sz="3200" dirty="0" smtClean="0"/>
          </a:p>
          <a:p>
            <a:pPr lvl="1" eaLnBrk="1" hangingPunct="1">
              <a:lnSpc>
                <a:spcPct val="90000"/>
              </a:lnSpc>
            </a:pPr>
            <a:r>
              <a:rPr lang="en-US" sz="3200" dirty="0" smtClean="0"/>
              <a:t>FACD 702: Supporting Online Learners</a:t>
            </a:r>
          </a:p>
          <a:p>
            <a:pPr lvl="1" eaLnBrk="1" hangingPunct="1">
              <a:lnSpc>
                <a:spcPct val="90000"/>
              </a:lnSpc>
            </a:pPr>
            <a:endParaRPr lang="en-US" sz="3200" dirty="0" smtClean="0"/>
          </a:p>
          <a:p>
            <a:pPr lvl="1" eaLnBrk="1" hangingPunct="1">
              <a:lnSpc>
                <a:spcPct val="90000"/>
              </a:lnSpc>
            </a:pPr>
            <a:r>
              <a:rPr lang="en-US" sz="3200" dirty="0" smtClean="0"/>
              <a:t>FACD 703: Developing Online Course Materials</a:t>
            </a:r>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r>
              <a:rPr lang="en-US" sz="3200" dirty="0" smtClean="0"/>
              <a:t> Materials</a:t>
            </a:r>
          </a:p>
        </p:txBody>
      </p:sp>
      <p:sp>
        <p:nvSpPr>
          <p:cNvPr id="9220" name="Oval 3"/>
          <p:cNvSpPr>
            <a:spLocks noChangeArrowheads="1"/>
          </p:cNvSpPr>
          <p:nvPr/>
        </p:nvSpPr>
        <p:spPr bwMode="auto">
          <a:xfrm>
            <a:off x="3024188" y="1476375"/>
            <a:ext cx="2036762" cy="958850"/>
          </a:xfrm>
          <a:prstGeom prst="ellipse">
            <a:avLst/>
          </a:prstGeom>
          <a:noFill/>
          <a:ln w="38100" algn="ctr">
            <a:solidFill>
              <a:srgbClr val="FF0000"/>
            </a:solidFill>
            <a:round/>
            <a:headEnd/>
            <a:tailEnd/>
          </a:ln>
        </p:spPr>
        <p:txBody>
          <a:bodyPr/>
          <a:lstStyle/>
          <a:p>
            <a:endParaRPr lang="en-US" dirty="0"/>
          </a:p>
        </p:txBody>
      </p:sp>
      <p:sp>
        <p:nvSpPr>
          <p:cNvPr id="9221" name="Oval 4"/>
          <p:cNvSpPr>
            <a:spLocks noChangeArrowheads="1"/>
          </p:cNvSpPr>
          <p:nvPr/>
        </p:nvSpPr>
        <p:spPr bwMode="auto">
          <a:xfrm>
            <a:off x="2913063" y="3549650"/>
            <a:ext cx="2319337" cy="1058863"/>
          </a:xfrm>
          <a:prstGeom prst="ellipse">
            <a:avLst/>
          </a:prstGeom>
          <a:noFill/>
          <a:ln w="38100" algn="ctr">
            <a:solidFill>
              <a:srgbClr val="FF0000"/>
            </a:solidFill>
            <a:round/>
            <a:headEnd/>
            <a:tailEnd/>
          </a:ln>
        </p:spPr>
        <p:txBody>
          <a:bodyPr/>
          <a:lstStyle/>
          <a:p>
            <a:endParaRPr lang="en-US"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22263" y="346075"/>
            <a:ext cx="8229600" cy="609600"/>
          </a:xfrm>
        </p:spPr>
        <p:txBody>
          <a:bodyPr/>
          <a:lstStyle/>
          <a:p>
            <a:pPr eaLnBrk="1" hangingPunct="1"/>
            <a:r>
              <a:rPr lang="en-US" sz="4800" b="1" dirty="0" smtClean="0"/>
              <a:t>Curriculum Matrix</a:t>
            </a:r>
          </a:p>
        </p:txBody>
      </p:sp>
      <p:graphicFrame>
        <p:nvGraphicFramePr>
          <p:cNvPr id="28736" name="Group 64"/>
          <p:cNvGraphicFramePr>
            <a:graphicFrameLocks noGrp="1"/>
          </p:cNvGraphicFramePr>
          <p:nvPr>
            <p:ph type="tbl" idx="1"/>
          </p:nvPr>
        </p:nvGraphicFramePr>
        <p:xfrm>
          <a:off x="442913" y="1222375"/>
          <a:ext cx="8302029" cy="5187634"/>
        </p:xfrm>
        <a:graphic>
          <a:graphicData uri="http://schemas.openxmlformats.org/drawingml/2006/table">
            <a:tbl>
              <a:tblPr/>
              <a:tblGrid>
                <a:gridCol w="2074516"/>
                <a:gridCol w="2076499"/>
                <a:gridCol w="2074516"/>
                <a:gridCol w="2076498"/>
              </a:tblGrid>
              <a:tr h="565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FACD 700/700L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FACD 701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FACD 702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FACD 703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r>
              <a:tr h="798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Announcements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Faculty Profile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Orientation to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ERAU Policies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Creating a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Learning Contract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What Online Learning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Is &amp; Isn’t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47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Discussion Boards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Email Usage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Preparing to Teach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Principles of Engagement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Online Course Design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47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Grade Center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Tests and Surveys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Success in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the Classroom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Facilitation Skills Online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Interactivity in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Online Courses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47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Assignment Tool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Turnitin.com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Introduction to Assessment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Advanced Discussion Mgmt.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Assessment in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Online Courses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8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Group Collaboration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Course Content Areas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Orientation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to Aerospace*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Tools for Online Collaboration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ERAU’s Online Development Process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23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Summary and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Evaluation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Reflection and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Best Practices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Incorporating Assessment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Online Course Implementation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795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Arial" charset="0"/>
                        </a:rPr>
                        <a:t>Course Management*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Final Reflections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and Application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Reflections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and Wrap-up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22263" y="346075"/>
            <a:ext cx="8229600" cy="609600"/>
          </a:xfrm>
        </p:spPr>
        <p:txBody>
          <a:bodyPr/>
          <a:lstStyle/>
          <a:p>
            <a:pPr eaLnBrk="1" hangingPunct="1"/>
            <a:r>
              <a:rPr lang="en-US" sz="4800" b="1" dirty="0" smtClean="0"/>
              <a:t>Curriculum Matrix</a:t>
            </a:r>
          </a:p>
        </p:txBody>
      </p:sp>
      <p:graphicFrame>
        <p:nvGraphicFramePr>
          <p:cNvPr id="28736" name="Group 64"/>
          <p:cNvGraphicFramePr>
            <a:graphicFrameLocks noGrp="1"/>
          </p:cNvGraphicFramePr>
          <p:nvPr>
            <p:ph type="tbl" idx="1"/>
          </p:nvPr>
        </p:nvGraphicFramePr>
        <p:xfrm>
          <a:off x="442913" y="1222375"/>
          <a:ext cx="8302029" cy="5187634"/>
        </p:xfrm>
        <a:graphic>
          <a:graphicData uri="http://schemas.openxmlformats.org/drawingml/2006/table">
            <a:tbl>
              <a:tblPr/>
              <a:tblGrid>
                <a:gridCol w="2074516"/>
                <a:gridCol w="2076499"/>
                <a:gridCol w="2074516"/>
                <a:gridCol w="2076498"/>
              </a:tblGrid>
              <a:tr h="565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FACD 700/700L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3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FACD 701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FACD 702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2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FACD 703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r>
              <a:tr h="798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Announcements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Faculty Profile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3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Orientation to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ERAU Policies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Creating a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Learning Contract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2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What Online Learning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Is &amp; Isn’t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47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Discussion Boards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Email Usage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3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Preparing to Teach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Principles of Engagement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2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Online Course Design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47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Grade Center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Tests and Surveys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3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Success in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the Classroom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Facilitation Skills Online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2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Interactivity in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Online Courses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47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Assignment Tool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Turnitin.com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3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Introduction to Assessment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Advanced Discussion Mgmt.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2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Assessment in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Online Courses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8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Group Collaboration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Course Content Areas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3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Orientation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to Aerospace*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Tools for Online Collaboration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2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ERAU’s Online Development Process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23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Summary and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Evaluation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3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Reflection and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Best Practices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Incorporating Assessment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2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Online Course Implementation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795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Arial" charset="0"/>
                        </a:rPr>
                        <a:t>Course Management*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3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Final Reflections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and Application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2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Reflections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and Wrap-up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FACD%20700"/>
          <p:cNvPicPr>
            <a:picLocks noChangeAspect="1" noChangeArrowheads="1"/>
          </p:cNvPicPr>
          <p:nvPr/>
        </p:nvPicPr>
        <p:blipFill>
          <a:blip r:embed="rId2"/>
          <a:srcRect/>
          <a:stretch>
            <a:fillRect/>
          </a:stretch>
        </p:blipFill>
        <p:spPr bwMode="auto">
          <a:xfrm>
            <a:off x="1901825" y="168275"/>
            <a:ext cx="5476875" cy="723900"/>
          </a:xfrm>
          <a:prstGeom prst="rect">
            <a:avLst/>
          </a:prstGeom>
          <a:noFill/>
          <a:ln w="9525">
            <a:noFill/>
            <a:miter lim="800000"/>
            <a:headEnd/>
            <a:tailEnd/>
          </a:ln>
        </p:spPr>
      </p:pic>
      <p:pic>
        <p:nvPicPr>
          <p:cNvPr id="12291" name="Picture 4" descr="700screen.JPG"/>
          <p:cNvPicPr>
            <a:picLocks noChangeAspect="1"/>
          </p:cNvPicPr>
          <p:nvPr/>
        </p:nvPicPr>
        <p:blipFill>
          <a:blip r:embed="rId3"/>
          <a:srcRect t="9773" b="8816"/>
          <a:stretch>
            <a:fillRect/>
          </a:stretch>
        </p:blipFill>
        <p:spPr bwMode="auto">
          <a:xfrm>
            <a:off x="269875" y="987425"/>
            <a:ext cx="8602663" cy="536570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FACD%20700"/>
          <p:cNvPicPr>
            <a:picLocks noChangeAspect="1" noChangeArrowheads="1"/>
          </p:cNvPicPr>
          <p:nvPr/>
        </p:nvPicPr>
        <p:blipFill>
          <a:blip r:embed="rId2"/>
          <a:srcRect/>
          <a:stretch>
            <a:fillRect/>
          </a:stretch>
        </p:blipFill>
        <p:spPr bwMode="auto">
          <a:xfrm>
            <a:off x="1901825" y="168275"/>
            <a:ext cx="5476875" cy="723900"/>
          </a:xfrm>
          <a:prstGeom prst="rect">
            <a:avLst/>
          </a:prstGeom>
          <a:noFill/>
          <a:ln w="9525">
            <a:noFill/>
            <a:miter lim="800000"/>
            <a:headEnd/>
            <a:tailEnd/>
          </a:ln>
        </p:spPr>
      </p:pic>
      <p:pic>
        <p:nvPicPr>
          <p:cNvPr id="13315" name="Picture 3" descr="700screen-Mod6.JPG"/>
          <p:cNvPicPr>
            <a:picLocks noChangeAspect="1"/>
          </p:cNvPicPr>
          <p:nvPr/>
        </p:nvPicPr>
        <p:blipFill>
          <a:blip r:embed="rId3"/>
          <a:srcRect b="5963"/>
          <a:stretch>
            <a:fillRect/>
          </a:stretch>
        </p:blipFill>
        <p:spPr bwMode="auto">
          <a:xfrm>
            <a:off x="304800" y="990600"/>
            <a:ext cx="8440738" cy="533841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Supporting Online Learners (Section 1) Course Banner"/>
          <p:cNvPicPr>
            <a:picLocks noChangeAspect="1" noChangeArrowheads="1"/>
          </p:cNvPicPr>
          <p:nvPr/>
        </p:nvPicPr>
        <p:blipFill>
          <a:blip r:embed="rId2"/>
          <a:srcRect/>
          <a:stretch>
            <a:fillRect/>
          </a:stretch>
        </p:blipFill>
        <p:spPr bwMode="auto">
          <a:xfrm>
            <a:off x="1936750" y="155575"/>
            <a:ext cx="5476875" cy="723900"/>
          </a:xfrm>
          <a:prstGeom prst="rect">
            <a:avLst/>
          </a:prstGeom>
          <a:noFill/>
          <a:ln w="9525">
            <a:noFill/>
            <a:miter lim="800000"/>
            <a:headEnd/>
            <a:tailEnd/>
          </a:ln>
        </p:spPr>
      </p:pic>
      <p:pic>
        <p:nvPicPr>
          <p:cNvPr id="14339" name="Picture 5"/>
          <p:cNvPicPr>
            <a:picLocks noChangeAspect="1" noChangeArrowheads="1"/>
          </p:cNvPicPr>
          <p:nvPr/>
        </p:nvPicPr>
        <p:blipFill>
          <a:blip r:embed="rId3"/>
          <a:srcRect t="16521" r="49660" b="6120"/>
          <a:stretch>
            <a:fillRect/>
          </a:stretch>
        </p:blipFill>
        <p:spPr bwMode="auto">
          <a:xfrm>
            <a:off x="250825" y="1176338"/>
            <a:ext cx="8578850" cy="49434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Supporting Online Learners (Section 1) Course Banner"/>
          <p:cNvPicPr>
            <a:picLocks noChangeAspect="1" noChangeArrowheads="1"/>
          </p:cNvPicPr>
          <p:nvPr/>
        </p:nvPicPr>
        <p:blipFill>
          <a:blip r:embed="rId2"/>
          <a:srcRect/>
          <a:stretch>
            <a:fillRect/>
          </a:stretch>
        </p:blipFill>
        <p:spPr bwMode="auto">
          <a:xfrm>
            <a:off x="1936750" y="155575"/>
            <a:ext cx="5476875" cy="723900"/>
          </a:xfrm>
          <a:prstGeom prst="rect">
            <a:avLst/>
          </a:prstGeom>
          <a:noFill/>
          <a:ln w="9525">
            <a:noFill/>
            <a:miter lim="800000"/>
            <a:headEnd/>
            <a:tailEnd/>
          </a:ln>
        </p:spPr>
      </p:pic>
      <p:pic>
        <p:nvPicPr>
          <p:cNvPr id="15363" name="Picture 2"/>
          <p:cNvPicPr>
            <a:picLocks noChangeAspect="1" noChangeArrowheads="1"/>
          </p:cNvPicPr>
          <p:nvPr/>
        </p:nvPicPr>
        <p:blipFill>
          <a:blip r:embed="rId3"/>
          <a:srcRect t="6568" r="7585" b="4903"/>
          <a:stretch>
            <a:fillRect/>
          </a:stretch>
        </p:blipFill>
        <p:spPr bwMode="auto">
          <a:xfrm>
            <a:off x="457200" y="990600"/>
            <a:ext cx="7962900" cy="532322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Supervision On-the-Job</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Pre-employment</a:t>
            </a:r>
          </a:p>
          <a:p>
            <a:pPr lvl="1"/>
            <a:r>
              <a:rPr lang="en-US" dirty="0" smtClean="0"/>
              <a:t>Course developers and monitors (SMEs)</a:t>
            </a:r>
          </a:p>
          <a:p>
            <a:pPr lvl="1"/>
            <a:r>
              <a:rPr lang="en-US" dirty="0" smtClean="0"/>
              <a:t>Faculty course clearance application</a:t>
            </a:r>
          </a:p>
          <a:p>
            <a:pPr lvl="1"/>
            <a:r>
              <a:rPr lang="en-US" dirty="0" smtClean="0"/>
              <a:t>Contractual “Obligations and Expectations”</a:t>
            </a:r>
          </a:p>
          <a:p>
            <a:pPr lvl="1">
              <a:buNone/>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533400" y="228600"/>
            <a:ext cx="8001000" cy="6157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8" descr="C:\Documents and Settings\rthomas\My Documents\Personal Correspondence\My Pictures\FSU Art and Pix\tradition_banner.gif"/>
          <p:cNvSpPr>
            <a:spLocks noChangeArrowheads="1"/>
          </p:cNvSpPr>
          <p:nvPr/>
        </p:nvSpPr>
        <p:spPr bwMode="auto">
          <a:xfrm>
            <a:off x="1219200" y="5334000"/>
            <a:ext cx="6705600" cy="990600"/>
          </a:xfrm>
          <a:prstGeom prst="rect">
            <a:avLst/>
          </a:prstGeom>
          <a:blipFill dpi="0" rotWithShape="0">
            <a:blip r:embed="rId3"/>
            <a:srcRect/>
            <a:stretch>
              <a:fillRect/>
            </a:stretch>
          </a:blipFill>
          <a:ln w="6350">
            <a:solidFill>
              <a:srgbClr val="CBD666"/>
            </a:solidFill>
            <a:miter lim="800000"/>
            <a:headEnd/>
            <a:tailEnd/>
          </a:ln>
          <a:effectLst/>
        </p:spPr>
        <p:txBody>
          <a:bodyPr wrap="none" anchor="ctr"/>
          <a:lstStyle/>
          <a:p>
            <a:endParaRPr lang="en-US" dirty="0"/>
          </a:p>
        </p:txBody>
      </p:sp>
      <p:sp>
        <p:nvSpPr>
          <p:cNvPr id="6146" name="Rectangle 2"/>
          <p:cNvSpPr>
            <a:spLocks noGrp="1" noChangeArrowheads="1"/>
          </p:cNvSpPr>
          <p:nvPr>
            <p:ph type="title"/>
          </p:nvPr>
        </p:nvSpPr>
        <p:spPr>
          <a:xfrm>
            <a:off x="0" y="220663"/>
            <a:ext cx="9113838" cy="1403350"/>
          </a:xfrm>
        </p:spPr>
        <p:txBody>
          <a:bodyPr/>
          <a:lstStyle/>
          <a:p>
            <a:r>
              <a:rPr lang="en-US" dirty="0"/>
              <a:t>Online Learning at </a:t>
            </a:r>
            <a:br>
              <a:rPr lang="en-US" dirty="0"/>
            </a:br>
            <a:r>
              <a:rPr lang="en-US" dirty="0"/>
              <a:t>Florida State University</a:t>
            </a:r>
          </a:p>
        </p:txBody>
      </p:sp>
      <p:sp>
        <p:nvSpPr>
          <p:cNvPr id="6147" name="Rectangle 3"/>
          <p:cNvSpPr>
            <a:spLocks noGrp="1" noChangeArrowheads="1"/>
          </p:cNvSpPr>
          <p:nvPr>
            <p:ph type="body" sz="half" idx="1"/>
          </p:nvPr>
        </p:nvSpPr>
        <p:spPr>
          <a:xfrm>
            <a:off x="457200" y="1676400"/>
            <a:ext cx="8458200" cy="4953000"/>
          </a:xfrm>
        </p:spPr>
        <p:txBody>
          <a:bodyPr/>
          <a:lstStyle/>
          <a:p>
            <a:r>
              <a:rPr lang="en-US" dirty="0"/>
              <a:t>2+2 Distance Learning Initiative (1999)</a:t>
            </a:r>
          </a:p>
          <a:p>
            <a:pPr lvl="1"/>
            <a:r>
              <a:rPr lang="en-US" dirty="0"/>
              <a:t>Materials-based</a:t>
            </a:r>
          </a:p>
          <a:p>
            <a:pPr lvl="1"/>
            <a:r>
              <a:rPr lang="en-US" dirty="0"/>
              <a:t>Mentor-supported</a:t>
            </a:r>
          </a:p>
          <a:p>
            <a:pPr lvl="1"/>
            <a:r>
              <a:rPr lang="en-US" dirty="0"/>
              <a:t>Degree completion programs</a:t>
            </a:r>
          </a:p>
          <a:p>
            <a:r>
              <a:rPr lang="en-US" dirty="0"/>
              <a:t>Blackboard  (Bb) course management system (CMS)</a:t>
            </a:r>
          </a:p>
          <a:p>
            <a:pPr lvl="1"/>
            <a:r>
              <a:rPr lang="en-US" dirty="0"/>
              <a:t>Includes communication tools for one-to-one (email), one-to-many (discussion board), many-to-many (chat)</a:t>
            </a:r>
          </a:p>
          <a:p>
            <a:pPr lvl="1"/>
            <a:endParaRPr lang="en-US" dirty="0"/>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Supervision On-the-Job</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After assignment</a:t>
            </a:r>
          </a:p>
          <a:p>
            <a:pPr lvl="1"/>
            <a:r>
              <a:rPr lang="en-US" dirty="0" smtClean="0"/>
              <a:t>Online Faculty Quality Managers</a:t>
            </a:r>
          </a:p>
          <a:p>
            <a:pPr lvl="2"/>
            <a:r>
              <a:rPr lang="en-US" dirty="0" smtClean="0"/>
              <a:t>(Also FACD instructors and online faculty themselves)</a:t>
            </a:r>
          </a:p>
          <a:p>
            <a:pPr lvl="2"/>
            <a:r>
              <a:rPr lang="en-US" dirty="0" smtClean="0"/>
              <a:t>Assigned by academic discipline</a:t>
            </a:r>
          </a:p>
          <a:p>
            <a:pPr lvl="2"/>
            <a:r>
              <a:rPr lang="en-US" dirty="0" smtClean="0"/>
              <a:t>“The Secret Shopper”</a:t>
            </a:r>
          </a:p>
          <a:p>
            <a:pPr lvl="1"/>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Course Reviews</a:t>
            </a:r>
            <a:endParaRPr lang="en-US" dirty="0"/>
          </a:p>
        </p:txBody>
      </p:sp>
      <p:sp>
        <p:nvSpPr>
          <p:cNvPr id="3" name="Content Placeholder 2"/>
          <p:cNvSpPr>
            <a:spLocks noGrp="1"/>
          </p:cNvSpPr>
          <p:nvPr>
            <p:ph idx="1"/>
          </p:nvPr>
        </p:nvSpPr>
        <p:spPr>
          <a:xfrm>
            <a:off x="457200" y="1371600"/>
            <a:ext cx="8229600" cy="4754563"/>
          </a:xfrm>
        </p:spPr>
        <p:txBody>
          <a:bodyPr/>
          <a:lstStyle/>
          <a:p>
            <a:r>
              <a:rPr lang="en-US" dirty="0" smtClean="0"/>
              <a:t>Based on the Contract Documents (and the FACD course objectives)</a:t>
            </a:r>
          </a:p>
          <a:p>
            <a:pPr>
              <a:buNone/>
            </a:pPr>
            <a:endParaRPr lang="en-US" dirty="0" smtClean="0"/>
          </a:p>
          <a:p>
            <a:r>
              <a:rPr lang="en-US" dirty="0" smtClean="0"/>
              <a:t>Rotation weighted by exception:</a:t>
            </a:r>
          </a:p>
          <a:p>
            <a:pPr lvl="1"/>
            <a:r>
              <a:rPr lang="en-US" b="1" i="1" dirty="0" smtClean="0"/>
              <a:t>Every course gets a first-week QC sweep</a:t>
            </a:r>
          </a:p>
          <a:p>
            <a:pPr lvl="1"/>
            <a:r>
              <a:rPr lang="en-US" dirty="0" smtClean="0"/>
              <a:t>New instructor</a:t>
            </a:r>
          </a:p>
          <a:p>
            <a:pPr lvl="1"/>
            <a:r>
              <a:rPr lang="en-US" dirty="0" smtClean="0"/>
              <a:t>Revised course (esp. with major upgrades)</a:t>
            </a:r>
          </a:p>
          <a:p>
            <a:pPr lvl="1"/>
            <a:r>
              <a:rPr lang="en-US" dirty="0" smtClean="0"/>
              <a:t>Instructor with previous below par reviews</a:t>
            </a:r>
          </a:p>
          <a:p>
            <a:pPr lvl="1"/>
            <a:r>
              <a:rPr lang="en-US" dirty="0" smtClean="0"/>
              <a:t>Prompted by </a:t>
            </a:r>
            <a:r>
              <a:rPr lang="en-US" b="1" i="1" dirty="0" smtClean="0"/>
              <a:t>Online Query Form</a:t>
            </a:r>
          </a:p>
          <a:p>
            <a:pPr lvl="1">
              <a:buNone/>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l="6875" t="9000" r="5000" b="4000"/>
          <a:stretch>
            <a:fillRect/>
          </a:stretch>
        </p:blipFill>
        <p:spPr bwMode="auto">
          <a:xfrm>
            <a:off x="304800" y="457200"/>
            <a:ext cx="8382000" cy="5171872"/>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Query Forms</a:t>
            </a:r>
            <a:endParaRPr lang="en-US" dirty="0"/>
          </a:p>
        </p:txBody>
      </p:sp>
      <p:sp>
        <p:nvSpPr>
          <p:cNvPr id="3" name="Content Placeholder 2"/>
          <p:cNvSpPr>
            <a:spLocks noGrp="1"/>
          </p:cNvSpPr>
          <p:nvPr>
            <p:ph idx="1"/>
          </p:nvPr>
        </p:nvSpPr>
        <p:spPr/>
        <p:txBody>
          <a:bodyPr/>
          <a:lstStyle/>
          <a:p>
            <a:r>
              <a:rPr lang="en-US" dirty="0" smtClean="0"/>
              <a:t>The “Trouble Ticket” from the field</a:t>
            </a:r>
          </a:p>
          <a:p>
            <a:pPr lvl="1"/>
            <a:r>
              <a:rPr lang="en-US" dirty="0" smtClean="0"/>
              <a:t>Initiated only by an advisor, not a student</a:t>
            </a:r>
          </a:p>
          <a:p>
            <a:pPr lvl="1"/>
            <a:r>
              <a:rPr lang="en-US" dirty="0" smtClean="0"/>
              <a:t>Could cover anything from a simple inquiry (alternate email for an instructor) to a major issue (grade appeals)</a:t>
            </a:r>
          </a:p>
          <a:p>
            <a:pPr lvl="1"/>
            <a:r>
              <a:rPr lang="en-US" dirty="0" smtClean="0"/>
              <a:t>Goes into a generic email account to be worked by an OFQM</a:t>
            </a:r>
          </a:p>
          <a:p>
            <a:pPr lvl="1"/>
            <a:r>
              <a:rPr lang="en-US" dirty="0" smtClean="0"/>
              <a:t>All cases are tracked until resolution</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l="9375" t="21000" r="38750" b="7000"/>
          <a:stretch>
            <a:fillRect/>
          </a:stretch>
        </p:blipFill>
        <p:spPr bwMode="auto">
          <a:xfrm>
            <a:off x="838200" y="152400"/>
            <a:ext cx="7086600" cy="6147412"/>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New Initiatives</a:t>
            </a:r>
            <a:endParaRPr lang="en-US" dirty="0"/>
          </a:p>
        </p:txBody>
      </p:sp>
      <p:sp>
        <p:nvSpPr>
          <p:cNvPr id="3" name="Content Placeholder 2"/>
          <p:cNvSpPr>
            <a:spLocks noGrp="1"/>
          </p:cNvSpPr>
          <p:nvPr>
            <p:ph idx="1"/>
          </p:nvPr>
        </p:nvSpPr>
        <p:spPr/>
        <p:txBody>
          <a:bodyPr/>
          <a:lstStyle/>
          <a:p>
            <a:r>
              <a:rPr lang="en-US" dirty="0" smtClean="0"/>
              <a:t>End-of-Course student evaluation restructured</a:t>
            </a:r>
          </a:p>
          <a:p>
            <a:pPr lvl="1"/>
            <a:r>
              <a:rPr lang="en-US" dirty="0" smtClean="0"/>
              <a:t>Separates identifies questions about course from questions about instructor</a:t>
            </a:r>
          </a:p>
          <a:p>
            <a:pPr lvl="1"/>
            <a:r>
              <a:rPr lang="en-US" dirty="0" smtClean="0"/>
              <a:t>Only asks students to rate observables</a:t>
            </a:r>
          </a:p>
          <a:p>
            <a:pPr lvl="1"/>
            <a:r>
              <a:rPr lang="en-US" dirty="0" smtClean="0"/>
              <a:t>Aligned to contractual job description and learning objectives of faculty training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New Initiatives</a:t>
            </a:r>
            <a:endParaRPr lang="en-US" dirty="0"/>
          </a:p>
        </p:txBody>
      </p:sp>
      <p:sp>
        <p:nvSpPr>
          <p:cNvPr id="3" name="Content Placeholder 2"/>
          <p:cNvSpPr>
            <a:spLocks noGrp="1"/>
          </p:cNvSpPr>
          <p:nvPr>
            <p:ph idx="1"/>
          </p:nvPr>
        </p:nvSpPr>
        <p:spPr/>
        <p:txBody>
          <a:bodyPr/>
          <a:lstStyle/>
          <a:p>
            <a:r>
              <a:rPr lang="en-US" dirty="0" smtClean="0"/>
              <a:t>Administrative elements added to faculty performance appraisal</a:t>
            </a:r>
          </a:p>
          <a:p>
            <a:pPr lvl="1"/>
            <a:r>
              <a:rPr lang="en-US" dirty="0" smtClean="0"/>
              <a:t>Turnaround time on contract offers</a:t>
            </a:r>
          </a:p>
          <a:p>
            <a:pPr lvl="1"/>
            <a:r>
              <a:rPr lang="en-US" dirty="0" smtClean="0"/>
              <a:t>Closure rate and time on incompletes</a:t>
            </a:r>
          </a:p>
          <a:p>
            <a:pPr lvl="1"/>
            <a:r>
              <a:rPr lang="en-US" dirty="0" smtClean="0"/>
              <a:t>Timely response to and number of queries</a:t>
            </a:r>
          </a:p>
          <a:p>
            <a:pPr lvl="1"/>
            <a:r>
              <a:rPr lang="en-US" dirty="0" smtClean="0"/>
              <a:t>Instances of posting grades late</a:t>
            </a:r>
          </a:p>
          <a:p>
            <a:pPr lvl="1"/>
            <a:r>
              <a:rPr lang="en-US" dirty="0" smtClean="0"/>
              <a:t>Unauthorized alteration of course content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cessnainair[1].tif"/>
          <p:cNvPicPr>
            <a:picLocks noChangeAspect="1"/>
          </p:cNvPicPr>
          <p:nvPr/>
        </p:nvPicPr>
        <p:blipFill>
          <a:blip r:embed="rId2"/>
          <a:srcRect/>
          <a:stretch>
            <a:fillRect/>
          </a:stretch>
        </p:blipFill>
        <p:spPr bwMode="auto">
          <a:xfrm>
            <a:off x="304800" y="1176338"/>
            <a:ext cx="8305800" cy="5513387"/>
          </a:xfrm>
          <a:prstGeom prst="rect">
            <a:avLst/>
          </a:prstGeom>
          <a:noFill/>
          <a:ln w="9525">
            <a:noFill/>
            <a:miter lim="800000"/>
            <a:headEnd/>
            <a:tailEnd/>
          </a:ln>
        </p:spPr>
      </p:pic>
      <p:sp>
        <p:nvSpPr>
          <p:cNvPr id="16387" name="Rectangle 2"/>
          <p:cNvSpPr>
            <a:spLocks noGrp="1" noChangeArrowheads="1"/>
          </p:cNvSpPr>
          <p:nvPr>
            <p:ph type="title"/>
          </p:nvPr>
        </p:nvSpPr>
        <p:spPr/>
        <p:txBody>
          <a:bodyPr/>
          <a:lstStyle/>
          <a:p>
            <a:pPr eaLnBrk="1" hangingPunct="1"/>
            <a:r>
              <a:rPr lang="en-US" dirty="0" smtClean="0"/>
              <a:t>Audience Participation</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Dean-for-a-Day Scenario #1</a:t>
            </a:r>
            <a:endParaRPr lang="en-US" dirty="0"/>
          </a:p>
        </p:txBody>
      </p:sp>
      <p:sp>
        <p:nvSpPr>
          <p:cNvPr id="3" name="Content Placeholder 2"/>
          <p:cNvSpPr>
            <a:spLocks noGrp="1"/>
          </p:cNvSpPr>
          <p:nvPr>
            <p:ph idx="1"/>
          </p:nvPr>
        </p:nvSpPr>
        <p:spPr/>
        <p:txBody>
          <a:bodyPr/>
          <a:lstStyle/>
          <a:p>
            <a:r>
              <a:rPr lang="en-US" dirty="0" smtClean="0"/>
              <a:t>On a routine first-week QC sweep, it is found that the course website’s colors, menu, buttons, and banner have been changed.</a:t>
            </a:r>
            <a:endParaRPr lang="en-US" smtClean="0"/>
          </a:p>
          <a:p>
            <a:pPr>
              <a:buNone/>
            </a:pPr>
            <a:endParaRPr lang="en-US" dirty="0" smtClean="0"/>
          </a:p>
          <a:p>
            <a:r>
              <a:rPr lang="en-US" dirty="0" smtClean="0"/>
              <a:t>It’s not the first time that this instructor has done this.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Dean-for-a-Day Scenario #2</a:t>
            </a:r>
            <a:endParaRPr lang="en-US" dirty="0"/>
          </a:p>
        </p:txBody>
      </p:sp>
      <p:sp>
        <p:nvSpPr>
          <p:cNvPr id="3" name="Content Placeholder 2"/>
          <p:cNvSpPr>
            <a:spLocks noGrp="1"/>
          </p:cNvSpPr>
          <p:nvPr>
            <p:ph idx="1"/>
          </p:nvPr>
        </p:nvSpPr>
        <p:spPr>
          <a:xfrm>
            <a:off x="457200" y="1600200"/>
            <a:ext cx="8382000" cy="4525963"/>
          </a:xfrm>
        </p:spPr>
        <p:txBody>
          <a:bodyPr/>
          <a:lstStyle/>
          <a:p>
            <a:r>
              <a:rPr lang="en-US" dirty="0" smtClean="0"/>
              <a:t>A few queries come in from an online course in which different students complain that they have not gotten grades back on papers they turned in weeks ago.</a:t>
            </a:r>
          </a:p>
          <a:p>
            <a:pPr>
              <a:buNone/>
            </a:pPr>
            <a:endParaRPr lang="en-US" dirty="0" smtClean="0"/>
          </a:p>
          <a:p>
            <a:r>
              <a:rPr lang="en-US" dirty="0" smtClean="0"/>
              <a:t>When the instructor is contacted, he says that he was very busy with his online courses for other colleges and fell behind in his ERAU work.</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FSU’s Student Support Model</a:t>
            </a:r>
          </a:p>
        </p:txBody>
      </p:sp>
      <p:sp>
        <p:nvSpPr>
          <p:cNvPr id="10243" name="Rectangle 3"/>
          <p:cNvSpPr>
            <a:spLocks noChangeArrowheads="1"/>
          </p:cNvSpPr>
          <p:nvPr/>
        </p:nvSpPr>
        <p:spPr bwMode="auto">
          <a:xfrm>
            <a:off x="2767013" y="1624013"/>
            <a:ext cx="9144000" cy="0"/>
          </a:xfrm>
          <a:prstGeom prst="rect">
            <a:avLst/>
          </a:prstGeom>
          <a:noFill/>
          <a:ln w="12700" cap="sq">
            <a:noFill/>
            <a:miter lim="800000"/>
            <a:headEnd type="none" w="sm" len="sm"/>
            <a:tailEnd type="none" w="sm" len="sm"/>
          </a:ln>
          <a:effectLst/>
        </p:spPr>
        <p:txBody>
          <a:bodyPr>
            <a:spAutoFit/>
          </a:bodyPr>
          <a:lstStyle/>
          <a:p>
            <a:endParaRPr lang="en-US" dirty="0"/>
          </a:p>
        </p:txBody>
      </p:sp>
      <p:pic>
        <p:nvPicPr>
          <p:cNvPr id="1027" name="Picture 3"/>
          <p:cNvPicPr>
            <a:picLocks noChangeAspect="1" noChangeArrowheads="1"/>
          </p:cNvPicPr>
          <p:nvPr/>
        </p:nvPicPr>
        <p:blipFill>
          <a:blip r:embed="rId2"/>
          <a:srcRect/>
          <a:stretch>
            <a:fillRect/>
          </a:stretch>
        </p:blipFill>
        <p:spPr bwMode="auto">
          <a:xfrm>
            <a:off x="1905000" y="1219200"/>
            <a:ext cx="5429726" cy="5396001"/>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Dean-for-a-Day Scenario #3</a:t>
            </a:r>
            <a:endParaRPr lang="en-US" dirty="0"/>
          </a:p>
        </p:txBody>
      </p:sp>
      <p:sp>
        <p:nvSpPr>
          <p:cNvPr id="3" name="Content Placeholder 2"/>
          <p:cNvSpPr>
            <a:spLocks noGrp="1"/>
          </p:cNvSpPr>
          <p:nvPr>
            <p:ph idx="1"/>
          </p:nvPr>
        </p:nvSpPr>
        <p:spPr>
          <a:xfrm>
            <a:off x="304800" y="1600200"/>
            <a:ext cx="8610600" cy="4525963"/>
          </a:xfrm>
        </p:spPr>
        <p:txBody>
          <a:bodyPr/>
          <a:lstStyle/>
          <a:p>
            <a:r>
              <a:rPr lang="en-US" dirty="0" smtClean="0"/>
              <a:t>ERAU policy states that computation error is the only grounds for grade appeal. A student alleges that a question on the online final exam was from an optional reading on the syllabus and should not be counted. </a:t>
            </a:r>
          </a:p>
          <a:p>
            <a:endParaRPr lang="en-US" dirty="0" smtClean="0"/>
          </a:p>
          <a:p>
            <a:r>
              <a:rPr lang="en-US" dirty="0" smtClean="0"/>
              <a:t>In reviewing the course, you find that other questions with outright factual errors.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Dean-for-a-Day Scenario #4</a:t>
            </a:r>
            <a:endParaRPr lang="en-US" dirty="0"/>
          </a:p>
        </p:txBody>
      </p:sp>
      <p:sp>
        <p:nvSpPr>
          <p:cNvPr id="3" name="Content Placeholder 2"/>
          <p:cNvSpPr>
            <a:spLocks noGrp="1"/>
          </p:cNvSpPr>
          <p:nvPr>
            <p:ph idx="1"/>
          </p:nvPr>
        </p:nvSpPr>
        <p:spPr/>
        <p:txBody>
          <a:bodyPr/>
          <a:lstStyle/>
          <a:p>
            <a:r>
              <a:rPr lang="en-US" dirty="0" smtClean="0"/>
              <a:t>An online instructor does not log into his course for over three weeks. When contacted, he states that he went on vacation and that his students would be okay until he got back.</a:t>
            </a:r>
          </a:p>
          <a:p>
            <a:endParaRPr lang="en-US" dirty="0" smtClean="0"/>
          </a:p>
          <a:p>
            <a:r>
              <a:rPr lang="en-US" dirty="0" smtClean="0"/>
              <a:t>The instructor has a contract in place to teach in the next online term.</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Goals</a:t>
            </a:r>
            <a:endParaRPr lang="en-US" dirty="0"/>
          </a:p>
        </p:txBody>
      </p:sp>
      <p:sp>
        <p:nvSpPr>
          <p:cNvPr id="3" name="Content Placeholder 2"/>
          <p:cNvSpPr>
            <a:spLocks noGrp="1"/>
          </p:cNvSpPr>
          <p:nvPr>
            <p:ph idx="1"/>
          </p:nvPr>
        </p:nvSpPr>
        <p:spPr/>
        <p:txBody>
          <a:bodyPr/>
          <a:lstStyle/>
          <a:p>
            <a:r>
              <a:rPr lang="en-US" dirty="0" smtClean="0"/>
              <a:t>Online job-bidding board for assignments</a:t>
            </a:r>
          </a:p>
          <a:p>
            <a:pPr lvl="1"/>
            <a:r>
              <a:rPr lang="en-US" dirty="0" smtClean="0"/>
              <a:t>Rankings based on credentials, seniority, appraisals, evaluations, demerits</a:t>
            </a:r>
          </a:p>
          <a:p>
            <a:pPr lvl="1"/>
            <a:r>
              <a:rPr lang="en-US" i="1" dirty="0" smtClean="0"/>
              <a:t>De facto</a:t>
            </a:r>
            <a:r>
              <a:rPr lang="en-US" dirty="0" smtClean="0"/>
              <a:t> semi-annual contracts for adjuncts</a:t>
            </a:r>
          </a:p>
          <a:p>
            <a:r>
              <a:rPr lang="en-US" dirty="0" smtClean="0"/>
              <a:t>Departmental Lead Faculty/Course Directors</a:t>
            </a:r>
          </a:p>
          <a:p>
            <a:pPr lvl="1"/>
            <a:r>
              <a:rPr lang="en-US" dirty="0" smtClean="0"/>
              <a:t>“Head coach” for online adjuncts</a:t>
            </a:r>
          </a:p>
          <a:p>
            <a:pPr lvl="1"/>
            <a:r>
              <a:rPr lang="en-US" dirty="0" smtClean="0"/>
              <a:t>Course developer and monitor as same professor</a:t>
            </a:r>
          </a:p>
          <a:p>
            <a:pPr lvl="1"/>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p:txBody>
          <a:bodyPr/>
          <a:lstStyle/>
          <a:p>
            <a:pPr marL="0">
              <a:spcBef>
                <a:spcPts val="0"/>
              </a:spcBef>
              <a:buNone/>
            </a:pPr>
            <a:r>
              <a:rPr lang="en-US" dirty="0" smtClean="0"/>
              <a:t>	</a:t>
            </a:r>
            <a:r>
              <a:rPr lang="en-US" i="1" dirty="0" smtClean="0"/>
              <a:t>Ronald C. Thomas, Jr., </a:t>
            </a:r>
            <a:r>
              <a:rPr lang="en-US" i="1" dirty="0" err="1" smtClean="0"/>
              <a:t>Ed.D</a:t>
            </a:r>
            <a:r>
              <a:rPr lang="en-US" i="1" dirty="0" smtClean="0"/>
              <a:t>.</a:t>
            </a:r>
          </a:p>
          <a:p>
            <a:pPr marL="0">
              <a:spcBef>
                <a:spcPts val="0"/>
              </a:spcBef>
              <a:buNone/>
            </a:pPr>
            <a:r>
              <a:rPr lang="en-US" i="1" dirty="0" smtClean="0"/>
              <a:t>	Associate Dean, Online Academics</a:t>
            </a:r>
            <a:r>
              <a:rPr lang="en-US" dirty="0" smtClean="0"/>
              <a:t> 	</a:t>
            </a:r>
            <a:r>
              <a:rPr lang="en-US" i="1" dirty="0" smtClean="0"/>
              <a:t>Assistant Professor, Arts and Sciences</a:t>
            </a:r>
            <a:r>
              <a:rPr lang="en-US" dirty="0" smtClean="0"/>
              <a:t> 	</a:t>
            </a:r>
            <a:r>
              <a:rPr lang="en-US" i="1" dirty="0" smtClean="0"/>
              <a:t>Embry-Riddle Aeronautical University</a:t>
            </a:r>
            <a:r>
              <a:rPr lang="en-US" dirty="0" smtClean="0"/>
              <a:t> 	</a:t>
            </a:r>
            <a:r>
              <a:rPr lang="en-US" i="1" dirty="0" smtClean="0"/>
              <a:t>Worldwide Online</a:t>
            </a:r>
            <a:r>
              <a:rPr lang="en-US" dirty="0" smtClean="0"/>
              <a:t> </a:t>
            </a:r>
          </a:p>
          <a:p>
            <a:pPr marL="0">
              <a:spcBef>
                <a:spcPts val="0"/>
              </a:spcBef>
              <a:buNone/>
            </a:pPr>
            <a:r>
              <a:rPr lang="en-US" i="1" dirty="0" smtClean="0"/>
              <a:t>	600 S. Clyde Morris Boulevard</a:t>
            </a:r>
            <a:r>
              <a:rPr lang="en-US" dirty="0" smtClean="0"/>
              <a:t> </a:t>
            </a:r>
          </a:p>
          <a:p>
            <a:pPr marL="0">
              <a:spcBef>
                <a:spcPts val="0"/>
              </a:spcBef>
              <a:buNone/>
            </a:pPr>
            <a:r>
              <a:rPr lang="en-US" i="1" dirty="0" smtClean="0"/>
              <a:t>	Daytona Beach, Florida 32114-3990</a:t>
            </a:r>
            <a:r>
              <a:rPr lang="en-US" dirty="0" smtClean="0"/>
              <a:t> 	</a:t>
            </a:r>
            <a:r>
              <a:rPr lang="en-US" i="1" dirty="0" smtClean="0"/>
              <a:t>386-947-5219</a:t>
            </a:r>
            <a:r>
              <a:rPr lang="en-US" dirty="0" smtClean="0"/>
              <a:t> 	</a:t>
            </a:r>
            <a:r>
              <a:rPr lang="en-US" i="1" dirty="0" smtClean="0">
                <a:hlinkClick r:id="rId2"/>
              </a:rPr>
              <a:t>ronald.thomas@erau.edu</a:t>
            </a:r>
            <a:endParaRPr lang="en-US" i="1" dirty="0" smtClean="0"/>
          </a:p>
          <a:p>
            <a:pPr marL="0">
              <a:spcBef>
                <a:spcPts val="0"/>
              </a:spcBef>
              <a:buNone/>
            </a:pPr>
            <a:endParaRPr lang="en-US" dirty="0" smtClean="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dirty="0" smtClean="0"/>
              <a:t>What did you think?</a:t>
            </a:r>
          </a:p>
        </p:txBody>
      </p:sp>
      <p:sp>
        <p:nvSpPr>
          <p:cNvPr id="3075" name="Rectangle 3"/>
          <p:cNvSpPr>
            <a:spLocks noGrp="1" noChangeArrowheads="1"/>
          </p:cNvSpPr>
          <p:nvPr>
            <p:ph type="body" idx="1"/>
          </p:nvPr>
        </p:nvSpPr>
        <p:spPr/>
        <p:txBody>
          <a:bodyPr/>
          <a:lstStyle/>
          <a:p>
            <a:pPr eaLnBrk="1" hangingPunct="1"/>
            <a:endParaRPr lang="en-US" dirty="0" smtClean="0"/>
          </a:p>
          <a:p>
            <a:pPr eaLnBrk="1" hangingPunct="1"/>
            <a:r>
              <a:rPr lang="en-US" dirty="0" smtClean="0"/>
              <a:t>Your input is important to us!</a:t>
            </a:r>
          </a:p>
          <a:p>
            <a:pPr eaLnBrk="1" hangingPunct="1">
              <a:buFontTx/>
              <a:buNone/>
            </a:pPr>
            <a:endParaRPr lang="en-US" sz="1400" dirty="0" smtClean="0"/>
          </a:p>
          <a:p>
            <a:pPr eaLnBrk="1" hangingPunct="1"/>
            <a:r>
              <a:rPr lang="en-US" dirty="0" smtClean="0"/>
              <a:t>Click on “Evaluate This Session” on the ELI Annual Meeting program page.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220663"/>
            <a:ext cx="9113838" cy="1403350"/>
          </a:xfrm>
        </p:spPr>
        <p:txBody>
          <a:bodyPr/>
          <a:lstStyle/>
          <a:p>
            <a:r>
              <a:rPr lang="en-US" dirty="0"/>
              <a:t>What Are the Mentor KSA’s?</a:t>
            </a:r>
          </a:p>
        </p:txBody>
      </p:sp>
      <p:sp>
        <p:nvSpPr>
          <p:cNvPr id="12291" name="Rectangle 3"/>
          <p:cNvSpPr>
            <a:spLocks noGrp="1" noChangeArrowheads="1"/>
          </p:cNvSpPr>
          <p:nvPr>
            <p:ph type="body" sz="half" idx="1"/>
          </p:nvPr>
        </p:nvSpPr>
        <p:spPr>
          <a:xfrm>
            <a:off x="533400" y="1600200"/>
            <a:ext cx="8382000" cy="4876800"/>
          </a:xfrm>
        </p:spPr>
        <p:txBody>
          <a:bodyPr/>
          <a:lstStyle/>
          <a:p>
            <a:r>
              <a:rPr lang="en-US" dirty="0"/>
              <a:t>Master’s degree (or higher) in relevant discipline </a:t>
            </a:r>
          </a:p>
          <a:p>
            <a:r>
              <a:rPr lang="en-US" dirty="0"/>
              <a:t>Enthusiasm! Must care about and enjoy relating to students</a:t>
            </a:r>
          </a:p>
          <a:p>
            <a:r>
              <a:rPr lang="en-US" dirty="0"/>
              <a:t>Active listener, have empathy with students</a:t>
            </a:r>
          </a:p>
          <a:p>
            <a:r>
              <a:rPr lang="en-US" dirty="0"/>
              <a:t>Take initiative in communications with students and maintain engagement</a:t>
            </a:r>
          </a:p>
          <a:p>
            <a:r>
              <a:rPr lang="en-US" dirty="0"/>
              <a:t>Accept monitoring and guidance of lead instructor</a:t>
            </a:r>
          </a:p>
          <a:p>
            <a:r>
              <a:rPr lang="en-US" dirty="0"/>
              <a:t>Must be highly organized and keep detailed records</a:t>
            </a: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What </a:t>
            </a:r>
            <a:r>
              <a:rPr lang="en-US" dirty="0" smtClean="0"/>
              <a:t>Comprised </a:t>
            </a:r>
            <a:r>
              <a:rPr lang="en-US" dirty="0"/>
              <a:t>the Training?</a:t>
            </a:r>
          </a:p>
        </p:txBody>
      </p:sp>
      <p:sp>
        <p:nvSpPr>
          <p:cNvPr id="15363" name="Rectangle 3"/>
          <p:cNvSpPr>
            <a:spLocks noGrp="1" noChangeArrowheads="1"/>
          </p:cNvSpPr>
          <p:nvPr>
            <p:ph type="body" idx="1"/>
          </p:nvPr>
        </p:nvSpPr>
        <p:spPr/>
        <p:txBody>
          <a:bodyPr/>
          <a:lstStyle/>
          <a:p>
            <a:r>
              <a:rPr lang="en-US" dirty="0"/>
              <a:t>Time with </a:t>
            </a:r>
            <a:r>
              <a:rPr lang="en-US" dirty="0" smtClean="0"/>
              <a:t>Distance Learning </a:t>
            </a:r>
            <a:r>
              <a:rPr lang="en-US" dirty="0"/>
              <a:t>staff to learn online support, issues with adult students, referral resources at FSU</a:t>
            </a:r>
          </a:p>
          <a:p>
            <a:r>
              <a:rPr lang="en-US" dirty="0"/>
              <a:t>Time with discipline area faculty for collegial and instructional contact</a:t>
            </a:r>
          </a:p>
          <a:p>
            <a:r>
              <a:rPr lang="en-US" dirty="0"/>
              <a:t>Technical training with Blackboard CMS (face-to-face and online)</a:t>
            </a:r>
          </a:p>
          <a:p>
            <a:pPr>
              <a:buFontTx/>
              <a:buNone/>
            </a:pPr>
            <a:endParaRPr lang="en-US" dirty="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685800" y="1676400"/>
            <a:ext cx="8153400" cy="4419600"/>
          </a:xfrm>
        </p:spPr>
        <p:txBody>
          <a:bodyPr/>
          <a:lstStyle/>
          <a:p>
            <a:r>
              <a:rPr lang="en-US" sz="2800" dirty="0"/>
              <a:t>Completing Course Materials</a:t>
            </a:r>
          </a:p>
          <a:p>
            <a:r>
              <a:rPr lang="en-US" sz="2800" dirty="0"/>
              <a:t>Initiating and Maintaining Contact with Students</a:t>
            </a:r>
          </a:p>
          <a:p>
            <a:r>
              <a:rPr lang="en-US" sz="2800" dirty="0"/>
              <a:t>Responding in a Timely Manner</a:t>
            </a:r>
          </a:p>
          <a:p>
            <a:r>
              <a:rPr lang="en-US" sz="2800" dirty="0"/>
              <a:t>Facilitating Electronic Learning and Discussion Groups</a:t>
            </a:r>
          </a:p>
          <a:p>
            <a:r>
              <a:rPr lang="en-US" sz="2800" dirty="0"/>
              <a:t>Attending to Student Progress, Grading Assignments, and Reporting Grades</a:t>
            </a:r>
          </a:p>
          <a:p>
            <a:r>
              <a:rPr lang="en-US" sz="2800" dirty="0"/>
              <a:t>Communicating with Faculty</a:t>
            </a:r>
          </a:p>
        </p:txBody>
      </p:sp>
      <p:sp>
        <p:nvSpPr>
          <p:cNvPr id="45059" name="Rectangle 3"/>
          <p:cNvSpPr>
            <a:spLocks noGrp="1" noChangeArrowheads="1"/>
          </p:cNvSpPr>
          <p:nvPr>
            <p:ph type="title"/>
          </p:nvPr>
        </p:nvSpPr>
        <p:spPr>
          <a:xfrm>
            <a:off x="0" y="609600"/>
            <a:ext cx="9144000" cy="1143000"/>
          </a:xfrm>
          <a:noFill/>
          <a:ln/>
        </p:spPr>
        <p:txBody>
          <a:bodyPr/>
          <a:lstStyle/>
          <a:p>
            <a:r>
              <a:rPr lang="en-US" dirty="0"/>
              <a:t>What Are the Duties of Mentors?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058">
                                            <p:txEl>
                                              <p:pRg st="0" end="0"/>
                                            </p:txEl>
                                          </p:spTgt>
                                        </p:tgtEl>
                                        <p:attrNameLst>
                                          <p:attrName>style.visibility</p:attrName>
                                        </p:attrNameLst>
                                      </p:cBhvr>
                                      <p:to>
                                        <p:strVal val="visible"/>
                                      </p:to>
                                    </p:set>
                                  </p:childTnLst>
                                  <p:subTnLst>
                                    <p:animClr>
                                      <p:cBhvr override="childStyle">
                                        <p:cTn dur="1" fill="hold" display="0" masterRel="nextClick" afterEffect="1"/>
                                        <p:tgtEl>
                                          <p:spTgt spid="45058">
                                            <p:txEl>
                                              <p:pRg st="0" end="0"/>
                                            </p:txEl>
                                          </p:spTgt>
                                        </p:tgtEl>
                                        <p:attrNameLst>
                                          <p:attrName>ppt_c</p:attrName>
                                        </p:attrNameLst>
                                      </p:cBhvr>
                                      <p:to>
                                        <a:srgbClr val="CC000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058">
                                            <p:txEl>
                                              <p:pRg st="1" end="1"/>
                                            </p:txEl>
                                          </p:spTgt>
                                        </p:tgtEl>
                                        <p:attrNameLst>
                                          <p:attrName>style.visibility</p:attrName>
                                        </p:attrNameLst>
                                      </p:cBhvr>
                                      <p:to>
                                        <p:strVal val="visible"/>
                                      </p:to>
                                    </p:set>
                                  </p:childTnLst>
                                  <p:subTnLst>
                                    <p:animClr>
                                      <p:cBhvr override="childStyle">
                                        <p:cTn dur="1" fill="hold" display="0" masterRel="nextClick" afterEffect="1"/>
                                        <p:tgtEl>
                                          <p:spTgt spid="45058">
                                            <p:txEl>
                                              <p:pRg st="1" end="1"/>
                                            </p:txEl>
                                          </p:spTgt>
                                        </p:tgtEl>
                                        <p:attrNameLst>
                                          <p:attrName>ppt_c</p:attrName>
                                        </p:attrNameLst>
                                      </p:cBhvr>
                                      <p:to>
                                        <a:srgbClr val="CC000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5058">
                                            <p:txEl>
                                              <p:pRg st="2" end="2"/>
                                            </p:txEl>
                                          </p:spTgt>
                                        </p:tgtEl>
                                        <p:attrNameLst>
                                          <p:attrName>style.visibility</p:attrName>
                                        </p:attrNameLst>
                                      </p:cBhvr>
                                      <p:to>
                                        <p:strVal val="visible"/>
                                      </p:to>
                                    </p:set>
                                  </p:childTnLst>
                                  <p:subTnLst>
                                    <p:animClr>
                                      <p:cBhvr override="childStyle">
                                        <p:cTn dur="1" fill="hold" display="0" masterRel="nextClick" afterEffect="1"/>
                                        <p:tgtEl>
                                          <p:spTgt spid="45058">
                                            <p:txEl>
                                              <p:pRg st="2" end="2"/>
                                            </p:txEl>
                                          </p:spTgt>
                                        </p:tgtEl>
                                        <p:attrNameLst>
                                          <p:attrName>ppt_c</p:attrName>
                                        </p:attrNameLst>
                                      </p:cBhvr>
                                      <p:to>
                                        <a:srgbClr val="CC000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5058">
                                            <p:txEl>
                                              <p:pRg st="3" end="3"/>
                                            </p:txEl>
                                          </p:spTgt>
                                        </p:tgtEl>
                                        <p:attrNameLst>
                                          <p:attrName>style.visibility</p:attrName>
                                        </p:attrNameLst>
                                      </p:cBhvr>
                                      <p:to>
                                        <p:strVal val="visible"/>
                                      </p:to>
                                    </p:set>
                                  </p:childTnLst>
                                  <p:subTnLst>
                                    <p:animClr>
                                      <p:cBhvr override="childStyle">
                                        <p:cTn dur="1" fill="hold" display="0" masterRel="nextClick" afterEffect="1"/>
                                        <p:tgtEl>
                                          <p:spTgt spid="45058">
                                            <p:txEl>
                                              <p:pRg st="3" end="3"/>
                                            </p:txEl>
                                          </p:spTgt>
                                        </p:tgtEl>
                                        <p:attrNameLst>
                                          <p:attrName>ppt_c</p:attrName>
                                        </p:attrNameLst>
                                      </p:cBhvr>
                                      <p:to>
                                        <a:srgbClr val="CC000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5058">
                                            <p:txEl>
                                              <p:pRg st="4" end="4"/>
                                            </p:txEl>
                                          </p:spTgt>
                                        </p:tgtEl>
                                        <p:attrNameLst>
                                          <p:attrName>style.visibility</p:attrName>
                                        </p:attrNameLst>
                                      </p:cBhvr>
                                      <p:to>
                                        <p:strVal val="visible"/>
                                      </p:to>
                                    </p:set>
                                  </p:childTnLst>
                                  <p:subTnLst>
                                    <p:animClr>
                                      <p:cBhvr override="childStyle">
                                        <p:cTn dur="1" fill="hold" display="0" masterRel="nextClick" afterEffect="1"/>
                                        <p:tgtEl>
                                          <p:spTgt spid="45058">
                                            <p:txEl>
                                              <p:pRg st="4" end="4"/>
                                            </p:txEl>
                                          </p:spTgt>
                                        </p:tgtEl>
                                        <p:attrNameLst>
                                          <p:attrName>ppt_c</p:attrName>
                                        </p:attrNameLst>
                                      </p:cBhvr>
                                      <p:to>
                                        <a:srgbClr val="CC0000"/>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5058">
                                            <p:txEl>
                                              <p:pRg st="5" end="5"/>
                                            </p:txEl>
                                          </p:spTgt>
                                        </p:tgtEl>
                                        <p:attrNameLst>
                                          <p:attrName>style.visibility</p:attrName>
                                        </p:attrNameLst>
                                      </p:cBhvr>
                                      <p:to>
                                        <p:strVal val="visible"/>
                                      </p:to>
                                    </p:set>
                                  </p:childTnLst>
                                  <p:subTnLst>
                                    <p:animClr>
                                      <p:cBhvr override="childStyle">
                                        <p:cTn dur="1" fill="hold" display="0" masterRel="nextClick" afterEffect="1"/>
                                        <p:tgtEl>
                                          <p:spTgt spid="45058">
                                            <p:txEl>
                                              <p:pRg st="5" end="5"/>
                                            </p:txEl>
                                          </p:spTgt>
                                        </p:tgtEl>
                                        <p:attrNameLst>
                                          <p:attrName>ppt_c</p:attrName>
                                        </p:attrNameLst>
                                      </p:cBhvr>
                                      <p:to>
                                        <a:srgbClr val="CC00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074"/>
          <p:cNvPicPr>
            <a:picLocks noChangeAspect="1" noChangeArrowheads="1"/>
          </p:cNvPicPr>
          <p:nvPr/>
        </p:nvPicPr>
        <p:blipFill>
          <a:blip r:embed="rId2"/>
          <a:srcRect/>
          <a:stretch>
            <a:fillRect/>
          </a:stretch>
        </p:blipFill>
        <p:spPr bwMode="auto">
          <a:xfrm>
            <a:off x="0" y="1905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220663"/>
            <a:ext cx="9113838" cy="1403350"/>
          </a:xfrm>
        </p:spPr>
        <p:txBody>
          <a:bodyPr/>
          <a:lstStyle/>
          <a:p>
            <a:r>
              <a:rPr lang="en-US" dirty="0"/>
              <a:t>How </a:t>
            </a:r>
            <a:r>
              <a:rPr lang="en-US" dirty="0" smtClean="0"/>
              <a:t>Did FSU </a:t>
            </a:r>
            <a:r>
              <a:rPr lang="en-US" dirty="0"/>
              <a:t>Support Mentors?</a:t>
            </a:r>
          </a:p>
        </p:txBody>
      </p:sp>
      <p:sp>
        <p:nvSpPr>
          <p:cNvPr id="16387" name="Rectangle 3"/>
          <p:cNvSpPr>
            <a:spLocks noGrp="1" noChangeArrowheads="1"/>
          </p:cNvSpPr>
          <p:nvPr>
            <p:ph type="body" idx="1"/>
          </p:nvPr>
        </p:nvSpPr>
        <p:spPr>
          <a:xfrm>
            <a:off x="381000" y="1371600"/>
            <a:ext cx="8534400" cy="5486400"/>
          </a:xfrm>
        </p:spPr>
        <p:txBody>
          <a:bodyPr/>
          <a:lstStyle/>
          <a:p>
            <a:r>
              <a:rPr lang="en-US" sz="2800" dirty="0"/>
              <a:t>Implementation Coordinator</a:t>
            </a:r>
          </a:p>
          <a:p>
            <a:pPr lvl="1"/>
            <a:r>
              <a:rPr lang="en-US" dirty="0" smtClean="0"/>
              <a:t>Modeled </a:t>
            </a:r>
            <a:r>
              <a:rPr lang="en-US" dirty="0"/>
              <a:t>engagement with mentors that mentors must develop with students, regular communication</a:t>
            </a:r>
          </a:p>
          <a:p>
            <a:pPr lvl="1"/>
            <a:r>
              <a:rPr lang="en-US" dirty="0" smtClean="0"/>
              <a:t>Ongoing </a:t>
            </a:r>
            <a:r>
              <a:rPr lang="en-US" dirty="0"/>
              <a:t>training and development</a:t>
            </a:r>
          </a:p>
          <a:p>
            <a:pPr lvl="2"/>
            <a:r>
              <a:rPr lang="en-US" dirty="0"/>
              <a:t>Mentor Team Website</a:t>
            </a:r>
          </a:p>
          <a:p>
            <a:pPr lvl="2"/>
            <a:r>
              <a:rPr lang="en-US" dirty="0"/>
              <a:t>Audio-conferences</a:t>
            </a:r>
          </a:p>
          <a:p>
            <a:pPr lvl="2"/>
            <a:r>
              <a:rPr lang="en-US" dirty="0"/>
              <a:t>Face-to-face meetings and focus groups</a:t>
            </a:r>
          </a:p>
        </p:txBody>
      </p:sp>
      <p:pic>
        <p:nvPicPr>
          <p:cNvPr id="16388" name="Picture 4" descr="C:\Documents and Settings\rthomas\My Documents\My Pictures\FSU Art and Pix\mentor_team.gif"/>
          <p:cNvPicPr>
            <a:picLocks noChangeAspect="1" noChangeArrowheads="1"/>
          </p:cNvPicPr>
          <p:nvPr/>
        </p:nvPicPr>
        <p:blipFill>
          <a:blip r:embed="rId2"/>
          <a:srcRect/>
          <a:stretch>
            <a:fillRect/>
          </a:stretch>
        </p:blipFill>
        <p:spPr bwMode="auto">
          <a:xfrm>
            <a:off x="1143000" y="5257800"/>
            <a:ext cx="6858000" cy="914400"/>
          </a:xfrm>
          <a:prstGeom prst="rect">
            <a:avLst/>
          </a:prstGeom>
          <a:noFill/>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marc">
  <a:themeElements>
    <a:clrScheme name="mar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r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r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r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r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r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r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r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r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r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r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r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r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r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marc</Template>
  <TotalTime>227</TotalTime>
  <Words>1530</Words>
  <Application>Microsoft Office PowerPoint</Application>
  <PresentationFormat>On-screen Show (4:3)</PresentationFormat>
  <Paragraphs>694</Paragraphs>
  <Slides>44</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marc</vt:lpstr>
      <vt:lpstr>Chart</vt:lpstr>
      <vt:lpstr>Supervising Remote Faculty in Fully Online Programs</vt:lpstr>
      <vt:lpstr>Presentation Objectives</vt:lpstr>
      <vt:lpstr>Online Learning at  Florida State University</vt:lpstr>
      <vt:lpstr>FSU’s Student Support Model</vt:lpstr>
      <vt:lpstr>What Are the Mentor KSA’s?</vt:lpstr>
      <vt:lpstr>What Comprised the Training?</vt:lpstr>
      <vt:lpstr>What Are the Duties of Mentors?</vt:lpstr>
      <vt:lpstr>Slide 8</vt:lpstr>
      <vt:lpstr>How Did FSU Support Mentors?</vt:lpstr>
      <vt:lpstr>How Was the Model Evaluated?</vt:lpstr>
      <vt:lpstr>Slide 11</vt:lpstr>
      <vt:lpstr>FSU Mentor Performance Reports (Summer, 2001 - Summer, 2003)</vt:lpstr>
      <vt:lpstr> Did Mentor Support Work at FSU?</vt:lpstr>
      <vt:lpstr>Student Performance Indicators</vt:lpstr>
      <vt:lpstr>Lessons Learned at FSU</vt:lpstr>
      <vt:lpstr>Implications for Teaching</vt:lpstr>
      <vt:lpstr>Online Learning at Embry-Riddle Aeronautical University</vt:lpstr>
      <vt:lpstr>Online Faculty Development</vt:lpstr>
      <vt:lpstr>Current Course Series</vt:lpstr>
      <vt:lpstr>Current Course Series</vt:lpstr>
      <vt:lpstr>Current Course Series</vt:lpstr>
      <vt:lpstr>Curriculum Matrix</vt:lpstr>
      <vt:lpstr>Curriculum Matrix</vt:lpstr>
      <vt:lpstr>Slide 24</vt:lpstr>
      <vt:lpstr>Slide 25</vt:lpstr>
      <vt:lpstr>Slide 26</vt:lpstr>
      <vt:lpstr>Slide 27</vt:lpstr>
      <vt:lpstr>Supervision On-the-Job</vt:lpstr>
      <vt:lpstr>Slide 29</vt:lpstr>
      <vt:lpstr>Supervision On-the-Job</vt:lpstr>
      <vt:lpstr>Online Course Reviews</vt:lpstr>
      <vt:lpstr>Slide 32</vt:lpstr>
      <vt:lpstr>Online Query Forms</vt:lpstr>
      <vt:lpstr>Slide 34</vt:lpstr>
      <vt:lpstr>Additional New Initiatives</vt:lpstr>
      <vt:lpstr>Additional New Initiatives</vt:lpstr>
      <vt:lpstr>Audience Participation</vt:lpstr>
      <vt:lpstr>Dean-for-a-Day Scenario #1</vt:lpstr>
      <vt:lpstr>Dean-for-a-Day Scenario #2</vt:lpstr>
      <vt:lpstr>Dean-for-a-Day Scenario #3</vt:lpstr>
      <vt:lpstr>Dean-for-a-Day Scenario #4</vt:lpstr>
      <vt:lpstr>Future Goals</vt:lpstr>
      <vt:lpstr>For more information:</vt:lpstr>
      <vt:lpstr>What did you think?</vt:lpstr>
    </vt:vector>
  </TitlesOfParts>
  <Company>EDUCAUSE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Supervision and Evaluation of Remote Faculty in Fully Online Programs</dc:title>
  <dc:subject>ELI091</dc:subject>
  <dc:creator>Dr. Ronald C. Thomas, Jr.</dc:creator>
  <cp:lastModifiedBy>Ronald Thomas</cp:lastModifiedBy>
  <cp:revision>37</cp:revision>
  <dcterms:created xsi:type="dcterms:W3CDTF">2008-12-19T21:29:38Z</dcterms:created>
  <dcterms:modified xsi:type="dcterms:W3CDTF">2009-01-21T04:55:50Z</dcterms:modified>
</cp:coreProperties>
</file>