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4.xml" ContentType="application/vnd.openxmlformats-officedocument.presentationml.notesSlide+xml"/>
  <Override PartName="/ppt/theme/theme2.xml" ContentType="application/vnd.openxmlformats-officedocument.theme+xml"/>
  <Override PartName="/ppt/notesSlides/notesSlide11.xml" ContentType="application/vnd.openxmlformats-officedocument.presentationml.notesSlide+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notesSlides/notesSlide9.xml" ContentType="application/vnd.openxmlformats-officedocument.presentationml.notes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notesSlides/notesSlide16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9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Slides/notesSlide1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notesSlides/notesSlide18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ppt/slides/slide8.xml" ContentType="application/vnd.openxmlformats-officedocument.presentationml.slide+xml"/>
  <Override PartName="/ppt/slides/slide15.xml" ContentType="application/vnd.openxmlformats-officedocument.presentationml.slide+xml"/>
  <Default Extension="bin" ContentType="application/vnd.openxmlformats-officedocument.presentationml.printerSettings"/>
  <Override PartName="/ppt/notesSlides/notesSlide10.xml" ContentType="application/vnd.openxmlformats-officedocument.presentationml.notesSlide+xml"/>
  <Default Extension="rels" ContentType="application/vnd.openxmlformats-package.relationships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79" r:id="rId3"/>
    <p:sldId id="283" r:id="rId4"/>
    <p:sldId id="280" r:id="rId5"/>
    <p:sldId id="282" r:id="rId6"/>
    <p:sldId id="264" r:id="rId7"/>
    <p:sldId id="292" r:id="rId8"/>
    <p:sldId id="269" r:id="rId9"/>
    <p:sldId id="271" r:id="rId10"/>
    <p:sldId id="289" r:id="rId11"/>
    <p:sldId id="288" r:id="rId12"/>
    <p:sldId id="286" r:id="rId13"/>
    <p:sldId id="278" r:id="rId14"/>
    <p:sldId id="274" r:id="rId15"/>
    <p:sldId id="294" r:id="rId16"/>
    <p:sldId id="281" r:id="rId17"/>
    <p:sldId id="285" r:id="rId18"/>
    <p:sldId id="284" r:id="rId19"/>
    <p:sldId id="290" r:id="rId20"/>
    <p:sldId id="291" r:id="rId21"/>
    <p:sldId id="261" r:id="rId2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pitchFamily="-111" charset="0"/>
        <a:ea typeface="ＭＳ Ｐゴシック" pitchFamily="-111" charset="-128"/>
        <a:cs typeface="ＭＳ Ｐゴシック" pitchFamily="-11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EC922E"/>
    <a:srgbClr val="FCD866"/>
    <a:srgbClr val="FFD862"/>
    <a:srgbClr val="38434D"/>
    <a:srgbClr val="57539A"/>
    <a:srgbClr val="1F3572"/>
    <a:srgbClr val="326628"/>
    <a:srgbClr val="15559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63884" autoAdjust="0"/>
  </p:normalViewPr>
  <p:slideViewPr>
    <p:cSldViewPr snapToGrid="0" snapToObjects="1">
      <p:cViewPr varScale="1">
        <p:scale>
          <a:sx n="74" d="100"/>
          <a:sy n="74" d="100"/>
        </p:scale>
        <p:origin x="-13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slide" Target="slides/slide6.xml"/><Relationship Id="rId1" Type="http://schemas.openxmlformats.org/officeDocument/2006/relationships/slideMaster" Target="slideMasters/slideMaster1.xml"/><Relationship Id="rId24" Type="http://schemas.openxmlformats.org/officeDocument/2006/relationships/handoutMaster" Target="handoutMasters/handoutMaster1.xml"/><Relationship Id="rId25" Type="http://schemas.openxmlformats.org/officeDocument/2006/relationships/printerSettings" Target="printerSettings/printerSettings1.bin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7" Type="http://schemas.openxmlformats.org/officeDocument/2006/relationships/viewProps" Target="viewProps.xml"/><Relationship Id="rId14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28" Type="http://schemas.openxmlformats.org/officeDocument/2006/relationships/theme" Target="theme/theme1.xml"/><Relationship Id="rId26" Type="http://schemas.openxmlformats.org/officeDocument/2006/relationships/presProps" Target="presProps.xml"/><Relationship Id="rId11" Type="http://schemas.openxmlformats.org/officeDocument/2006/relationships/slide" Target="slides/slide10.xml"/><Relationship Id="rId29" Type="http://schemas.openxmlformats.org/officeDocument/2006/relationships/tableStyles" Target="tableStyles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2" Type="http://schemas.openxmlformats.org/officeDocument/2006/relationships/slide" Target="slides/slide21.xml"/><Relationship Id="rId21" Type="http://schemas.openxmlformats.org/officeDocument/2006/relationships/slide" Target="slides/slide20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F6F1A6C-FFD7-A847-BB32-E23C5E218492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AD16A3A-C6FD-FE4A-B0D5-E90D574957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188581D-6C5B-5746-B2B5-0E3E0A417A25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6E53257-BFBF-1846-8B6A-93723D2434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8" charset="-128"/>
        <a:cs typeface="ＭＳ Ｐゴシック" pitchFamily="48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8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8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8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4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E53257-BFBF-1846-8B6A-93723D2434ED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569089-9DF9-3544-9065-34B9B12F9E9B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200D22A-E220-044A-AAC3-1B120FF393C1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sz="1200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46C093-2FEA-FF47-B626-519D6504E056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baseline="0" dirty="0" smtClean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556ECE1-E652-2C4D-978B-1FB9EE4807A7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736E9C-B745-0048-9DCE-4659EBCCD089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178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FE270F1-E202-7E49-805E-188A3B4BBC8F}" type="slidenum">
              <a:rPr lang="en-US" smtClean="0">
                <a:latin typeface="Futura" pitchFamily="-111" charset="0"/>
                <a:ea typeface="ヒラギノ角ゴ ProN W3" pitchFamily="-111" charset="-128"/>
                <a:cs typeface="ヒラギノ角ゴ ProN W3" pitchFamily="-111" charset="-128"/>
                <a:sym typeface="Futura" pitchFamily="-111" charset="0"/>
              </a:rPr>
              <a:pPr/>
              <a:t>7</a:t>
            </a:fld>
            <a:endParaRPr lang="en-US" smtClean="0">
              <a:latin typeface="Futura" pitchFamily="-111" charset="0"/>
              <a:ea typeface="ヒラギノ角ゴ ProN W3" pitchFamily="-111" charset="-128"/>
              <a:cs typeface="ヒラギノ角ゴ ProN W3" pitchFamily="-111" charset="-128"/>
              <a:sym typeface="Futura" pitchFamily="-111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Poll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Does your institution</a:t>
            </a:r>
            <a:r>
              <a:rPr lang="en-US" baseline="0" dirty="0" smtClean="0"/>
              <a:t> ban mobile devices in your classroom?</a:t>
            </a:r>
          </a:p>
          <a:p>
            <a:pPr>
              <a:defRPr/>
            </a:pPr>
            <a:endParaRPr lang="en-US" baseline="0" dirty="0" smtClean="0"/>
          </a:p>
          <a:p>
            <a:pPr>
              <a:defRPr/>
            </a:pPr>
            <a:r>
              <a:rPr lang="en-US" baseline="0" dirty="0" smtClean="0"/>
              <a:t>Yes</a:t>
            </a:r>
          </a:p>
          <a:p>
            <a:pPr>
              <a:defRPr/>
            </a:pPr>
            <a:r>
              <a:rPr lang="en-US" baseline="0" dirty="0" smtClean="0"/>
              <a:t>No</a:t>
            </a:r>
          </a:p>
          <a:p>
            <a:pPr>
              <a:defRPr/>
            </a:pPr>
            <a:r>
              <a:rPr lang="en-US" baseline="0" dirty="0" smtClean="0"/>
              <a:t>Depends on the professor</a:t>
            </a:r>
            <a:endParaRPr lang="en-US" dirty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09B9EB2-D96E-A44A-9E9A-2DD246D7D84F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5378B97-D365-B948-9148-CD73399F9321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E53257-BFBF-1846-8B6A-93723D2434ED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98EEEB-AA8C-2646-A6B5-2E520A47FCFE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98EEEB-AA8C-2646-A6B5-2E520A47FCFE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02DF8C0-BD75-C543-8A9D-062E160483FA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E53257-BFBF-1846-8B6A-93723D2434ED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Mobile technologies</a:t>
            </a:r>
            <a:r>
              <a:rPr lang="en-US" baseline="0" dirty="0" smtClean="0"/>
              <a:t> also make it easier for students to be communicating and collaborating with each other.   </a:t>
            </a:r>
            <a:r>
              <a:rPr lang="en-US" dirty="0" smtClean="0"/>
              <a:t>Confucius said:  whenever</a:t>
            </a:r>
            <a:r>
              <a:rPr lang="en-US" baseline="0" dirty="0" smtClean="0"/>
              <a:t> three people are walking together, there is bound to be one who can be the teacher of the two others.   At OC we have quite a number of professors using wikis and increasingly, Google Docs as ways to collaborate.  Students quote this increased collaboration as one of the main benefits of our mobile learning program.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E53257-BFBF-1846-8B6A-93723D2434ED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-111" charset="2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E53257-BFBF-1846-8B6A-93723D2434ED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-111" charset="2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E53257-BFBF-1846-8B6A-93723D2434ED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C261BD-595E-DF44-B7D5-FE444A9A4DAA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C261BD-595E-DF44-B7D5-FE444A9A4DAA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E53257-BFBF-1846-8B6A-93723D2434ED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3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cyber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7938" y="6321425"/>
            <a:ext cx="915193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1" descr="cyber.jpg"/>
          <p:cNvPicPr>
            <a:picLocks noChangeAspect="1"/>
          </p:cNvPicPr>
          <p:nvPr userDrawn="1"/>
        </p:nvPicPr>
        <p:blipFill>
          <a:blip r:embed="rId3"/>
          <a:srcRect r="61832"/>
          <a:stretch>
            <a:fillRect/>
          </a:stretch>
        </p:blipFill>
        <p:spPr bwMode="auto">
          <a:xfrm>
            <a:off x="2817813" y="955675"/>
            <a:ext cx="34925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228295"/>
            <a:ext cx="7772400" cy="1470025"/>
          </a:xfrm>
        </p:spPr>
        <p:txBody>
          <a:bodyPr/>
          <a:lstStyle>
            <a:lvl1pPr algn="ctr">
              <a:defRPr sz="300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3491945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38434D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FB441-AEDB-5341-A5B2-29718F0CD9CE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8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97C1F-0DFF-D844-B684-3B2C2E0F15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6BC64-CA09-AC4B-B51A-D915BE12238A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9CFA9-39CD-6D42-9822-CF4F22FF18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6975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F8F2B-7ACA-A841-B553-75DD9B14E55F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EA81B-007E-FF4E-835C-6CEFD21497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B7B9B-CD7B-0242-AC92-BC778F83BB1B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4C964-72EE-E54C-BA94-54A9983855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261B8-AD7D-544A-91C2-40F4159821AA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868D3-4F9B-E048-A2AA-E43C536E5B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DFDAB-E258-2047-9071-011E772EF02A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77874-D7B0-DF48-9640-6DCEDCF61D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E7F4-D066-2443-9B8C-B4F30DA75A26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C6E54-2E4B-F64C-A804-2300EF111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3A262-455C-264F-9146-C2D79DB74216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88828-2BA2-CE47-875F-A46126788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C2804-319A-7147-ABD6-A276879C03F8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37625-0CC2-6446-8B76-3716425BF4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B9EB9-9A22-EB4B-96E1-5FE8D203DEE1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3853A-094F-5643-B0E7-B6DF3F3BBF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36EAE-0EC6-624D-B0C0-719C2A6C10E3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9D247-8D02-9A40-B0A4-B71DBCC24C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8788"/>
            <a:ext cx="83820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382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A6A6A6"/>
                </a:solidFill>
                <a:ea typeface="Arial" pitchFamily="-111" charset="0"/>
                <a:cs typeface="Arial" pitchFamily="-111" charset="0"/>
              </a:defRPr>
            </a:lvl1pPr>
          </a:lstStyle>
          <a:p>
            <a:pPr>
              <a:defRPr/>
            </a:pPr>
            <a:fld id="{4094965F-83EF-B740-9AB3-A3DCA17FAADF}" type="datetime1">
              <a:rPr lang="en-US"/>
              <a:pPr>
                <a:defRPr/>
              </a:pPr>
              <a:t>3/2/10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A6A6A6"/>
                </a:solidFill>
                <a:ea typeface="Arial" pitchFamily="-111" charset="0"/>
                <a:cs typeface="Arial" pitchFamily="-111" charset="0"/>
              </a:defRPr>
            </a:lvl1pPr>
          </a:lstStyle>
          <a:p>
            <a:pPr>
              <a:defRPr/>
            </a:pPr>
            <a:r>
              <a:rPr lang="en-US"/>
              <a:t>Presentation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A6A6A6"/>
                </a:solidFill>
                <a:ea typeface="Arial" pitchFamily="-111" charset="0"/>
                <a:cs typeface="Arial" pitchFamily="-111" charset="0"/>
              </a:defRPr>
            </a:lvl1pPr>
          </a:lstStyle>
          <a:p>
            <a:pPr>
              <a:defRPr/>
            </a:pPr>
            <a:fld id="{83555E6C-DBA3-5748-858A-BCB07681ED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5" name="Rectangle 24"/>
          <p:cNvSpPr/>
          <p:nvPr userDrawn="1"/>
        </p:nvSpPr>
        <p:spPr bwMode="auto">
          <a:xfrm>
            <a:off x="4941888" y="6046788"/>
            <a:ext cx="90487" cy="90487"/>
          </a:xfrm>
          <a:prstGeom prst="rect">
            <a:avLst/>
          </a:prstGeom>
          <a:solidFill>
            <a:srgbClr val="B2073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6" name="Rectangle 25"/>
          <p:cNvSpPr/>
          <p:nvPr userDrawn="1"/>
        </p:nvSpPr>
        <p:spPr bwMode="auto">
          <a:xfrm>
            <a:off x="4133850" y="6046788"/>
            <a:ext cx="88900" cy="9048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7" name="Rectangle 26"/>
          <p:cNvSpPr/>
          <p:nvPr userDrawn="1"/>
        </p:nvSpPr>
        <p:spPr bwMode="auto">
          <a:xfrm>
            <a:off x="4400550" y="6046788"/>
            <a:ext cx="90488" cy="90487"/>
          </a:xfrm>
          <a:prstGeom prst="rect">
            <a:avLst/>
          </a:prstGeom>
          <a:solidFill>
            <a:srgbClr val="558B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8" name="Rectangle 27"/>
          <p:cNvSpPr/>
          <p:nvPr userDrawn="1"/>
        </p:nvSpPr>
        <p:spPr bwMode="auto">
          <a:xfrm>
            <a:off x="4672013" y="6046788"/>
            <a:ext cx="88900" cy="90487"/>
          </a:xfrm>
          <a:prstGeom prst="rect">
            <a:avLst/>
          </a:prstGeom>
          <a:solidFill>
            <a:srgbClr val="1555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11" charset="-128"/>
              <a:cs typeface="ＭＳ Ｐゴシック" pitchFamily="-111" charset="-128"/>
            </a:endParaRPr>
          </a:p>
        </p:txBody>
      </p:sp>
      <p:pic>
        <p:nvPicPr>
          <p:cNvPr id="1035" name="Picture 21" descr="cyber.jp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7938" y="6321425"/>
            <a:ext cx="915193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8" r:id="rId2"/>
    <p:sldLayoutId id="214748369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>
    <p:fade/>
  </p:transition>
  <p:hf sldNum="0"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000" b="1" kern="1200" cap="all">
          <a:solidFill>
            <a:schemeClr val="tx1"/>
          </a:solidFill>
          <a:latin typeface="Arial"/>
          <a:ea typeface="ＭＳ Ｐゴシック" pitchFamily="48" charset="-128"/>
          <a:cs typeface="Arial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itchFamily="48" charset="0"/>
          <a:ea typeface="ＭＳ Ｐゴシック" pitchFamily="48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itchFamily="48" charset="0"/>
          <a:ea typeface="ＭＳ Ｐゴシック" pitchFamily="48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itchFamily="48" charset="0"/>
          <a:ea typeface="ＭＳ Ｐゴシック" pitchFamily="48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pitchFamily="48" charset="0"/>
          <a:ea typeface="ＭＳ Ｐゴシック" pitchFamily="48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FC7F1D"/>
          </a:solidFill>
          <a:latin typeface="Arial" pitchFamily="48" charset="0"/>
          <a:ea typeface="ＭＳ Ｐゴシック" pitchFamily="48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FC7F1D"/>
          </a:solidFill>
          <a:latin typeface="Arial" pitchFamily="48" charset="0"/>
          <a:ea typeface="ＭＳ Ｐゴシック" pitchFamily="48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FC7F1D"/>
          </a:solidFill>
          <a:latin typeface="Arial" pitchFamily="48" charset="0"/>
          <a:ea typeface="ＭＳ Ｐゴシック" pitchFamily="48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FC7F1D"/>
          </a:solidFill>
          <a:latin typeface="Arial" pitchFamily="48" charset="0"/>
          <a:ea typeface="ＭＳ Ｐゴシック" pitchFamily="48" charset="-128"/>
        </a:defRPr>
      </a:lvl9pPr>
    </p:titleStyle>
    <p:bodyStyle>
      <a:lvl1pPr marL="230188" indent="-230188" algn="l" defTabSz="457200" rtl="0" eaLnBrk="0" fontAlgn="base" hangingPunct="0">
        <a:spcBef>
          <a:spcPct val="20000"/>
        </a:spcBef>
        <a:spcAft>
          <a:spcPct val="0"/>
        </a:spcAft>
        <a:buClr>
          <a:srgbClr val="326628"/>
        </a:buClr>
        <a:buSzPct val="80000"/>
        <a:buFont typeface="Wingdings" pitchFamily="-111" charset="2"/>
        <a:buChar char="§"/>
        <a:defRPr sz="2800" kern="1200">
          <a:solidFill>
            <a:srgbClr val="4C4C4F"/>
          </a:solidFill>
          <a:latin typeface="Arial"/>
          <a:ea typeface="ＭＳ Ｐゴシック" pitchFamily="48" charset="-128"/>
          <a:cs typeface="Arial"/>
        </a:defRPr>
      </a:lvl1pPr>
      <a:lvl2pPr marL="511175" indent="-222250" algn="l" defTabSz="457200" rtl="0" eaLnBrk="0" fontAlgn="base" hangingPunct="0">
        <a:spcBef>
          <a:spcPct val="20000"/>
        </a:spcBef>
        <a:spcAft>
          <a:spcPct val="0"/>
        </a:spcAft>
        <a:buClr>
          <a:srgbClr val="1F3572"/>
        </a:buClr>
        <a:buSzPct val="80000"/>
        <a:buFont typeface="Wingdings" pitchFamily="-111" charset="2"/>
        <a:buChar char="§"/>
        <a:defRPr sz="2400" kern="1200">
          <a:solidFill>
            <a:srgbClr val="4C4C4F"/>
          </a:solidFill>
          <a:latin typeface="Arial"/>
          <a:ea typeface="ＭＳ Ｐゴシック" pitchFamily="48" charset="-128"/>
          <a:cs typeface="Arial"/>
        </a:defRPr>
      </a:lvl2pPr>
      <a:lvl3pPr marL="857250" indent="-230188" algn="l" defTabSz="457200" rtl="0" eaLnBrk="0" fontAlgn="base" hangingPunct="0">
        <a:spcBef>
          <a:spcPct val="20000"/>
        </a:spcBef>
        <a:spcAft>
          <a:spcPct val="0"/>
        </a:spcAft>
        <a:buClr>
          <a:srgbClr val="326628"/>
        </a:buClr>
        <a:buSzPct val="80000"/>
        <a:buFont typeface="Wingdings" pitchFamily="-111" charset="2"/>
        <a:buChar char="§"/>
        <a:defRPr sz="2000" kern="1200">
          <a:solidFill>
            <a:srgbClr val="4C4C4F"/>
          </a:solidFill>
          <a:latin typeface="Arial"/>
          <a:ea typeface="ＭＳ Ｐゴシック" pitchFamily="48" charset="-128"/>
          <a:cs typeface="Arial"/>
        </a:defRPr>
      </a:lvl3pPr>
      <a:lvl4pPr marL="1146175" indent="-173038" algn="l" defTabSz="457200" rtl="0" eaLnBrk="0" fontAlgn="base" hangingPunct="0">
        <a:spcBef>
          <a:spcPct val="20000"/>
        </a:spcBef>
        <a:spcAft>
          <a:spcPct val="0"/>
        </a:spcAft>
        <a:buClr>
          <a:srgbClr val="1F3572"/>
        </a:buClr>
        <a:buSzPct val="80000"/>
        <a:buFont typeface="Wingdings" pitchFamily="-111" charset="2"/>
        <a:buChar char="§"/>
        <a:defRPr sz="2000" kern="1200">
          <a:solidFill>
            <a:srgbClr val="4C4C4F"/>
          </a:solidFill>
          <a:latin typeface="Arial"/>
          <a:ea typeface="ＭＳ Ｐゴシック" pitchFamily="48" charset="-128"/>
          <a:cs typeface="Arial"/>
        </a:defRPr>
      </a:lvl4pPr>
      <a:lvl5pPr marL="1427163" indent="-173038" algn="l" defTabSz="457200" rtl="0" eaLnBrk="0" fontAlgn="base" hangingPunct="0">
        <a:spcBef>
          <a:spcPct val="20000"/>
        </a:spcBef>
        <a:spcAft>
          <a:spcPct val="0"/>
        </a:spcAft>
        <a:buClr>
          <a:srgbClr val="326628"/>
        </a:buClr>
        <a:buSzPct val="80000"/>
        <a:buFont typeface="Wingdings" pitchFamily="-111" charset="2"/>
        <a:buChar char="§"/>
        <a:defRPr sz="1600" kern="1200">
          <a:solidFill>
            <a:srgbClr val="4C4C4F"/>
          </a:solidFill>
          <a:latin typeface="Arial"/>
          <a:ea typeface="ＭＳ Ｐゴシック" pitchFamily="48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5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image" Target="../media/image13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jpeg"/><Relationship Id="rId5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png"/><Relationship Id="rId5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Relationship Id="rId5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hyperlink" Target="http://www.engadget.com/2010/02/18/vtech-launches-kid-friendly-mobigo-handheld-gaming-system-flip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unn.people.com.cn/GB/22220/68034/68083/84022/84023/6226587.html" TargetMode="External"/><Relationship Id="rId3" Type="http://schemas.openxmlformats.org/officeDocument/2006/relationships/hyperlink" Target="http://www.engadget.com/2010/02/21/ou-professor-submerses-laptop-in-liquid-nitrogen-smashes-it-to/5%23comments" TargetMode="External"/><Relationship Id="rId5" Type="http://schemas.openxmlformats.org/officeDocument/2006/relationships/hyperlink" Target="http://www.hudong.com/wiki/%E9%B2%A7" TargetMode="Externa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hyperlink" Target="http://ni.oc.edu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hyperlink" Target="mailto:Berlin.fang@oc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/>
          </p:nvPr>
        </p:nvSpPr>
        <p:spPr bwMode="auto">
          <a:xfrm>
            <a:off x="762000" y="2498725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Transforming Digital Toys into Study Buddies:  Using Mobile Devices to Engage Students</a:t>
            </a:r>
            <a:endParaRPr lang="en-US" cap="none" dirty="0" smtClean="0">
              <a:latin typeface="Arial" pitchFamily="-111" charset="0"/>
              <a:ea typeface="ＭＳ Ｐゴシック" pitchFamily="-111" charset="-128"/>
            </a:endParaRPr>
          </a:p>
        </p:txBody>
      </p:sp>
      <p:sp>
        <p:nvSpPr>
          <p:cNvPr id="15363" name="Subtitle 2"/>
          <p:cNvSpPr>
            <a:spLocks noGrp="1"/>
          </p:cNvSpPr>
          <p:nvPr>
            <p:ph type="subTitle" idx="1"/>
          </p:nvPr>
        </p:nvSpPr>
        <p:spPr>
          <a:xfrm>
            <a:off x="1447800" y="4024313"/>
            <a:ext cx="6400800" cy="12192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dirty="0" smtClean="0">
                <a:latin typeface="Arial" pitchFamily="-111" charset="0"/>
                <a:ea typeface="ＭＳ Ｐゴシック" pitchFamily="-111" charset="-128"/>
              </a:rPr>
              <a:t>Berlin Fang</a:t>
            </a:r>
            <a:br>
              <a:rPr lang="en-US" sz="2400" dirty="0" smtClean="0">
                <a:latin typeface="Arial" pitchFamily="-111" charset="0"/>
                <a:ea typeface="ＭＳ Ｐゴシック" pitchFamily="-111" charset="-128"/>
              </a:rPr>
            </a:br>
            <a:r>
              <a:rPr lang="en-US" sz="2400" dirty="0" smtClean="0">
                <a:latin typeface="Arial" pitchFamily="-111" charset="0"/>
                <a:ea typeface="ＭＳ Ｐゴシック" pitchFamily="-111" charset="-128"/>
              </a:rPr>
              <a:t>Feb 22, 2010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8788"/>
            <a:ext cx="2857500" cy="411321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If Mobile learning is the answer, what is the question?</a:t>
            </a:r>
            <a:endParaRPr lang="en-US" dirty="0"/>
          </a:p>
        </p:txBody>
      </p:sp>
      <p:pic>
        <p:nvPicPr>
          <p:cNvPr id="16387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74308" y="356984"/>
            <a:ext cx="3774342" cy="567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ME-Generation </a:t>
            </a:r>
            <a:br>
              <a:rPr lang="en-US" dirty="0" smtClean="0"/>
            </a:br>
            <a:r>
              <a:rPr lang="en-US" dirty="0" smtClean="0"/>
              <a:t> Mobile  electronic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0895" y="1961963"/>
            <a:ext cx="4902751" cy="36934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Mobile workforce</a:t>
            </a:r>
            <a:endParaRPr lang="en-US" dirty="0"/>
          </a:p>
        </p:txBody>
      </p:sp>
      <p:pic>
        <p:nvPicPr>
          <p:cNvPr id="4" name="Content Placeholder 3" descr="Picture 6.png"/>
          <p:cNvPicPr>
            <a:picLocks noGrp="1" noChangeAspect="1"/>
          </p:cNvPicPr>
          <p:nvPr>
            <p:ph idx="1"/>
          </p:nvPr>
        </p:nvPicPr>
        <p:blipFill>
          <a:blip r:embed="rId3"/>
          <a:srcRect l="-11932" r="-11932"/>
          <a:stretch>
            <a:fillRect/>
          </a:stretch>
        </p:blipFill>
        <p:spPr>
          <a:prstGeom prst="ellipse">
            <a:avLst/>
          </a:prstGeom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Content Placeholder 3" descr="Picture 11.png"/>
          <p:cNvPicPr>
            <a:picLocks noGrp="1" noChangeAspect="1"/>
          </p:cNvPicPr>
          <p:nvPr>
            <p:ph idx="1"/>
          </p:nvPr>
        </p:nvPicPr>
        <p:blipFill>
          <a:blip r:embed="rId3"/>
          <a:srcRect t="-89" b="-89"/>
          <a:stretch>
            <a:fillRect/>
          </a:stretch>
        </p:blipFill>
        <p:spPr>
          <a:xfrm>
            <a:off x="457200" y="904875"/>
            <a:ext cx="8382000" cy="4525963"/>
          </a:xfrm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45138" y="488950"/>
            <a:ext cx="3384550" cy="5584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80138" y="1598613"/>
            <a:ext cx="2241550" cy="3375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490538"/>
            <a:ext cx="3384550" cy="55832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4581" name="Picture 4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6288" y="1946275"/>
            <a:ext cx="2241550" cy="2233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4582" name="AutoShape 5"/>
          <p:cNvSpPr>
            <a:spLocks/>
          </p:cNvSpPr>
          <p:nvPr/>
        </p:nvSpPr>
        <p:spPr bwMode="auto">
          <a:xfrm>
            <a:off x="3535363" y="2840038"/>
            <a:ext cx="2063750" cy="892175"/>
          </a:xfrm>
          <a:prstGeom prst="rightArrow">
            <a:avLst>
              <a:gd name="adj1" fmla="val 32000"/>
              <a:gd name="adj2" fmla="val 44068"/>
            </a:avLst>
          </a:prstGeom>
          <a:solidFill>
            <a:schemeClr val="accent1">
              <a:alpha val="69803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14353" eaLnBrk="1" fontAlgn="auto" hangingPunct="1">
              <a:lnSpc>
                <a:spcPts val="5400"/>
              </a:lnSpc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Professors vs. gadgets</a:t>
            </a:r>
            <a:endParaRPr lang="en-US" dirty="0">
              <a:ea typeface="+mj-ea"/>
              <a:cs typeface="+mj-cs"/>
            </a:endParaRPr>
          </a:p>
        </p:txBody>
      </p:sp>
      <p:pic>
        <p:nvPicPr>
          <p:cNvPr id="177155" name="Content Placeholder 5" descr="Picture 15.png"/>
          <p:cNvPicPr>
            <a:picLocks noGrp="1" noChangeAspect="1"/>
          </p:cNvPicPr>
          <p:nvPr>
            <p:ph idx="1"/>
          </p:nvPr>
        </p:nvPicPr>
        <p:blipFill>
          <a:blip r:embed="rId3"/>
          <a:srcRect l="-11552" r="-11552"/>
          <a:stretch>
            <a:fillRect/>
          </a:stretch>
        </p:blipFill>
        <p:spPr>
          <a:xfrm>
            <a:off x="1357312" y="2357438"/>
            <a:ext cx="2854152" cy="1768078"/>
          </a:xfrm>
        </p:spPr>
      </p:pic>
      <p:pic>
        <p:nvPicPr>
          <p:cNvPr id="177156" name="Picture 3" descr="Picture 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25204" y="4232672"/>
            <a:ext cx="229716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7" name="Picture 4" descr="Picture 2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89797" y="2357437"/>
            <a:ext cx="2436689" cy="1660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8" name="Picture 5" descr="Picture 3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89797" y="4179094"/>
            <a:ext cx="2464594" cy="1850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4" descr="WirelessJPG_0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56313" y="2878138"/>
            <a:ext cx="941387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7939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Ban or restrict?</a:t>
            </a:r>
            <a:endParaRPr lang="en-US" dirty="0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9213" y="2609850"/>
            <a:ext cx="1157287" cy="190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3072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6088" y="2984500"/>
            <a:ext cx="1117600" cy="982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8" name="&quot;No&quot; Symbol 7"/>
          <p:cNvSpPr/>
          <p:nvPr/>
        </p:nvSpPr>
        <p:spPr bwMode="auto">
          <a:xfrm>
            <a:off x="3538538" y="2663825"/>
            <a:ext cx="1768475" cy="1714500"/>
          </a:xfrm>
          <a:prstGeom prst="noSmoking">
            <a:avLst/>
          </a:prstGeom>
          <a:solidFill>
            <a:srgbClr val="FF0000">
              <a:alpha val="69803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sp>
      <p:sp>
        <p:nvSpPr>
          <p:cNvPr id="12" name="&quot;No&quot; Symbol 11"/>
          <p:cNvSpPr/>
          <p:nvPr/>
        </p:nvSpPr>
        <p:spPr bwMode="auto">
          <a:xfrm>
            <a:off x="1501775" y="2663825"/>
            <a:ext cx="1768475" cy="1714500"/>
          </a:xfrm>
          <a:prstGeom prst="noSmoking">
            <a:avLst/>
          </a:prstGeom>
          <a:solidFill>
            <a:srgbClr val="FF0000">
              <a:alpha val="69803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sp>
      <p:sp>
        <p:nvSpPr>
          <p:cNvPr id="13" name="&quot;No&quot; Symbol 12"/>
          <p:cNvSpPr/>
          <p:nvPr/>
        </p:nvSpPr>
        <p:spPr bwMode="auto">
          <a:xfrm>
            <a:off x="5627688" y="2663825"/>
            <a:ext cx="1768475" cy="1714500"/>
          </a:xfrm>
          <a:prstGeom prst="noSmoking">
            <a:avLst/>
          </a:prstGeom>
          <a:solidFill>
            <a:srgbClr val="FF0000">
              <a:alpha val="69803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200" dirty="0" smtClean="0"/>
              <a:t>Problems with Restrictive Approaches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57200" y="1706563"/>
            <a:ext cx="8382000" cy="4525962"/>
          </a:xfrm>
        </p:spPr>
        <p:txBody>
          <a:bodyPr/>
          <a:lstStyle/>
          <a:p>
            <a:r>
              <a:rPr lang="en-US" smtClean="0">
                <a:latin typeface="Tahoma" pitchFamily="-111" charset="0"/>
                <a:ea typeface="ＭＳ Ｐゴシック" pitchFamily="-111" charset="-128"/>
              </a:rPr>
              <a:t>“An Apple [the computer] a day keeps professors away” : Professor vs. Laptop?</a:t>
            </a:r>
            <a:br>
              <a:rPr lang="en-US" smtClean="0">
                <a:latin typeface="Tahoma" pitchFamily="-111" charset="0"/>
                <a:ea typeface="ＭＳ Ｐゴシック" pitchFamily="-111" charset="-128"/>
              </a:rPr>
            </a:br>
            <a:endParaRPr lang="en-US" smtClean="0">
              <a:latin typeface="Tahoma" pitchFamily="-111" charset="0"/>
              <a:ea typeface="ＭＳ Ｐゴシック" pitchFamily="-111" charset="-128"/>
            </a:endParaRPr>
          </a:p>
          <a:p>
            <a:r>
              <a:rPr lang="en-US" smtClean="0">
                <a:latin typeface="Tahoma" pitchFamily="-111" charset="0"/>
                <a:ea typeface="ＭＳ Ｐゴシック" pitchFamily="-111" charset="-128"/>
              </a:rPr>
              <a:t>“Innovator, early adopter, early majority, late majority, my professor”</a:t>
            </a:r>
            <a:br>
              <a:rPr lang="en-US" smtClean="0">
                <a:latin typeface="Tahoma" pitchFamily="-111" charset="0"/>
                <a:ea typeface="ＭＳ Ｐゴシック" pitchFamily="-111" charset="-128"/>
              </a:rPr>
            </a:br>
            <a:endParaRPr lang="en-US" smtClean="0">
              <a:latin typeface="Tahoma" pitchFamily="-111" charset="0"/>
              <a:ea typeface="ＭＳ Ｐゴシック" pitchFamily="-111" charset="-128"/>
            </a:endParaRPr>
          </a:p>
          <a:p>
            <a:r>
              <a:rPr lang="en-US" smtClean="0">
                <a:latin typeface="Tahoma" pitchFamily="-111" charset="0"/>
                <a:ea typeface="ＭＳ Ｐゴシック" pitchFamily="-111" charset="-128"/>
              </a:rPr>
              <a:t> “I don’t trust you can put learning in your own hands”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Contain or channel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696" y="1756992"/>
            <a:ext cx="2540000" cy="3695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756992"/>
            <a:ext cx="2274557" cy="3695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6636" y="1785516"/>
            <a:ext cx="2812564" cy="366717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Academic Value for Students</a:t>
            </a:r>
            <a:endParaRPr lang="en-US" dirty="0"/>
          </a:p>
        </p:txBody>
      </p:sp>
      <p:pic>
        <p:nvPicPr>
          <p:cNvPr id="18" name="Picture 17" descr="ChartExp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01788"/>
            <a:ext cx="5627075" cy="422030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525845" y="2227385"/>
            <a:ext cx="23133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97.% of</a:t>
            </a:r>
            <a:r>
              <a:rPr lang="en-US" dirty="0" smtClean="0"/>
              <a:t> our students </a:t>
            </a:r>
            <a:r>
              <a:rPr lang="en-US" dirty="0"/>
              <a:t>(N=428) think that having a laptop</a:t>
            </a:r>
            <a:r>
              <a:rPr lang="en-US" dirty="0" smtClean="0"/>
              <a:t> is useful for them </a:t>
            </a:r>
            <a:r>
              <a:rPr lang="en-US" dirty="0" err="1" smtClean="0"/>
              <a:t>academicaly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Anatomy of An Activity</a:t>
            </a:r>
          </a:p>
        </p:txBody>
      </p:sp>
      <p:grpSp>
        <p:nvGrpSpPr>
          <p:cNvPr id="28675" name="Group 2"/>
          <p:cNvGrpSpPr>
            <a:grpSpLocks/>
          </p:cNvGrpSpPr>
          <p:nvPr/>
        </p:nvGrpSpPr>
        <p:grpSpPr bwMode="auto">
          <a:xfrm>
            <a:off x="628650" y="1766888"/>
            <a:ext cx="6249988" cy="4411662"/>
            <a:chOff x="0" y="0"/>
            <a:chExt cx="5600" cy="3952"/>
          </a:xfrm>
        </p:grpSpPr>
        <p:sp>
          <p:nvSpPr>
            <p:cNvPr id="28678" name="AutoShape 3"/>
            <p:cNvSpPr>
              <a:spLocks/>
            </p:cNvSpPr>
            <p:nvPr/>
          </p:nvSpPr>
          <p:spPr bwMode="auto">
            <a:xfrm rot="10800000" flipH="1">
              <a:off x="1412" y="1761"/>
              <a:ext cx="1742" cy="1694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69803"/>
              </a:schemeClr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79" name="AutoShape 4"/>
            <p:cNvSpPr>
              <a:spLocks/>
            </p:cNvSpPr>
            <p:nvPr/>
          </p:nvSpPr>
          <p:spPr bwMode="auto">
            <a:xfrm>
              <a:off x="1405" y="0"/>
              <a:ext cx="1742" cy="1741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69803"/>
              </a:schemeClr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80" name="AutoShape 5"/>
            <p:cNvSpPr>
              <a:spLocks/>
            </p:cNvSpPr>
            <p:nvPr/>
          </p:nvSpPr>
          <p:spPr bwMode="auto">
            <a:xfrm>
              <a:off x="2303" y="1741"/>
              <a:ext cx="1742" cy="1741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69803"/>
              </a:schemeClr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81" name="AutoShape 6"/>
            <p:cNvSpPr>
              <a:spLocks/>
            </p:cNvSpPr>
            <p:nvPr/>
          </p:nvSpPr>
          <p:spPr bwMode="auto">
            <a:xfrm>
              <a:off x="527" y="1741"/>
              <a:ext cx="1742" cy="1741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69803"/>
              </a:schemeClr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82" name="Rectangle 7"/>
            <p:cNvSpPr>
              <a:spLocks/>
            </p:cNvSpPr>
            <p:nvPr/>
          </p:nvSpPr>
          <p:spPr bwMode="auto">
            <a:xfrm>
              <a:off x="2537" y="0"/>
              <a:ext cx="575" cy="4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r>
                <a:rPr lang="en-US" sz="1700">
                  <a:ea typeface="Futura" pitchFamily="-111" charset="0"/>
                  <a:cs typeface="Futura" pitchFamily="-111" charset="0"/>
                </a:rPr>
                <a:t>Tool</a:t>
              </a:r>
            </a:p>
          </p:txBody>
        </p:sp>
        <p:sp>
          <p:nvSpPr>
            <p:cNvPr id="28683" name="Rectangle 8"/>
            <p:cNvSpPr>
              <a:spLocks/>
            </p:cNvSpPr>
            <p:nvPr/>
          </p:nvSpPr>
          <p:spPr bwMode="auto">
            <a:xfrm>
              <a:off x="408" y="1510"/>
              <a:ext cx="954" cy="4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r>
                <a:rPr lang="en-US" sz="1700">
                  <a:ea typeface="Futura" pitchFamily="-111" charset="0"/>
                  <a:cs typeface="Futura" pitchFamily="-111" charset="0"/>
                </a:rPr>
                <a:t>Subject</a:t>
              </a:r>
            </a:p>
          </p:txBody>
        </p:sp>
        <p:sp>
          <p:nvSpPr>
            <p:cNvPr id="28684" name="Rectangle 9"/>
            <p:cNvSpPr>
              <a:spLocks/>
            </p:cNvSpPr>
            <p:nvPr/>
          </p:nvSpPr>
          <p:spPr bwMode="auto">
            <a:xfrm>
              <a:off x="3169" y="1557"/>
              <a:ext cx="890" cy="4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r>
                <a:rPr lang="en-US" sz="1700">
                  <a:ea typeface="Futura" pitchFamily="-111" charset="0"/>
                  <a:cs typeface="Futura" pitchFamily="-111" charset="0"/>
                </a:rPr>
                <a:t>Object</a:t>
              </a:r>
            </a:p>
          </p:txBody>
        </p:sp>
        <p:sp>
          <p:nvSpPr>
            <p:cNvPr id="28685" name="Rectangle 10"/>
            <p:cNvSpPr>
              <a:spLocks/>
            </p:cNvSpPr>
            <p:nvPr/>
          </p:nvSpPr>
          <p:spPr bwMode="auto">
            <a:xfrm>
              <a:off x="4409" y="1564"/>
              <a:ext cx="1186" cy="4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r>
                <a:rPr lang="en-US" sz="1700">
                  <a:ea typeface="Futura" pitchFamily="-111" charset="0"/>
                  <a:cs typeface="Futura" pitchFamily="-111" charset="0"/>
                </a:rPr>
                <a:t>Outcome</a:t>
              </a:r>
            </a:p>
          </p:txBody>
        </p:sp>
        <p:sp>
          <p:nvSpPr>
            <p:cNvPr id="28686" name="Rectangle 11"/>
            <p:cNvSpPr>
              <a:spLocks/>
            </p:cNvSpPr>
            <p:nvPr/>
          </p:nvSpPr>
          <p:spPr bwMode="auto">
            <a:xfrm>
              <a:off x="0" y="3543"/>
              <a:ext cx="587" cy="40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r>
                <a:rPr lang="en-US" sz="1700">
                  <a:ea typeface="Futura" pitchFamily="-111" charset="0"/>
                  <a:cs typeface="Futura" pitchFamily="-111" charset="0"/>
                </a:rPr>
                <a:t>Rule</a:t>
              </a:r>
            </a:p>
          </p:txBody>
        </p:sp>
        <p:sp>
          <p:nvSpPr>
            <p:cNvPr id="28687" name="Rectangle 12"/>
            <p:cNvSpPr>
              <a:spLocks/>
            </p:cNvSpPr>
            <p:nvPr/>
          </p:nvSpPr>
          <p:spPr bwMode="auto">
            <a:xfrm>
              <a:off x="1563" y="3516"/>
              <a:ext cx="1434" cy="4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r>
                <a:rPr lang="en-US" sz="1700">
                  <a:ea typeface="Futura" pitchFamily="-111" charset="0"/>
                  <a:cs typeface="Futura" pitchFamily="-111" charset="0"/>
                </a:rPr>
                <a:t>Community</a:t>
              </a:r>
            </a:p>
          </p:txBody>
        </p:sp>
        <p:sp>
          <p:nvSpPr>
            <p:cNvPr id="28688" name="Rectangle 13"/>
            <p:cNvSpPr>
              <a:spLocks/>
            </p:cNvSpPr>
            <p:nvPr/>
          </p:nvSpPr>
          <p:spPr bwMode="auto">
            <a:xfrm>
              <a:off x="3452" y="3516"/>
              <a:ext cx="2148" cy="4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r>
                <a:rPr lang="en-US" sz="1700">
                  <a:ea typeface="Futura" pitchFamily="-111" charset="0"/>
                  <a:cs typeface="Futura" pitchFamily="-111" charset="0"/>
                </a:rPr>
                <a:t>Division of Labor</a:t>
              </a:r>
            </a:p>
          </p:txBody>
        </p:sp>
        <p:sp>
          <p:nvSpPr>
            <p:cNvPr id="28689" name="Line 14"/>
            <p:cNvSpPr>
              <a:spLocks noChangeShapeType="1"/>
            </p:cNvSpPr>
            <p:nvPr/>
          </p:nvSpPr>
          <p:spPr bwMode="auto">
            <a:xfrm flipH="1">
              <a:off x="4057" y="1782"/>
              <a:ext cx="3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 type="stealth" w="med" len="med"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8676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1528763"/>
            <a:ext cx="627062" cy="1035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8677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05288" y="1554163"/>
            <a:ext cx="1117600" cy="981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Integration into the classroom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M</a:t>
            </a:r>
            <a:r>
              <a:rPr lang="en-US" dirty="0" smtClean="0"/>
              <a:t>otivate learners</a:t>
            </a:r>
          </a:p>
          <a:p>
            <a:r>
              <a:rPr lang="en-US" sz="4000" dirty="0" smtClean="0"/>
              <a:t>O</a:t>
            </a:r>
            <a:r>
              <a:rPr lang="en-US" dirty="0" smtClean="0"/>
              <a:t>rganize content</a:t>
            </a:r>
          </a:p>
          <a:p>
            <a:r>
              <a:rPr lang="en-US" sz="4000" dirty="0" smtClean="0"/>
              <a:t>B</a:t>
            </a:r>
            <a:r>
              <a:rPr lang="en-US" dirty="0" smtClean="0"/>
              <a:t>e the model</a:t>
            </a:r>
          </a:p>
          <a:p>
            <a:r>
              <a:rPr lang="en-US" sz="4000" dirty="0" smtClean="0"/>
              <a:t>I</a:t>
            </a:r>
            <a:r>
              <a:rPr lang="en-US" dirty="0" smtClean="0"/>
              <a:t>nstitute rules</a:t>
            </a:r>
          </a:p>
          <a:p>
            <a:r>
              <a:rPr lang="en-US" sz="4000" dirty="0" smtClean="0"/>
              <a:t>L</a:t>
            </a:r>
            <a:r>
              <a:rPr lang="en-US" dirty="0" smtClean="0"/>
              <a:t>everage tools </a:t>
            </a:r>
          </a:p>
          <a:p>
            <a:r>
              <a:rPr lang="en-US" sz="4000" dirty="0" smtClean="0"/>
              <a:t>E</a:t>
            </a:r>
            <a:r>
              <a:rPr lang="en-US" dirty="0" smtClean="0"/>
              <a:t>valuate results</a:t>
            </a:r>
          </a:p>
          <a:p>
            <a:endParaRPr lang="en-US" dirty="0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83623" y="4421617"/>
            <a:ext cx="627062" cy="1035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7839" y="1907509"/>
            <a:ext cx="2096383" cy="184029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800" dirty="0" smtClean="0"/>
              <a:t>Enriching the class</a:t>
            </a:r>
          </a:p>
        </p:txBody>
      </p:sp>
      <p:pic>
        <p:nvPicPr>
          <p:cNvPr id="37891" name="Picture 5" descr="Picture 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654175"/>
            <a:ext cx="2251075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6" descr="Picture 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09975" y="1654175"/>
            <a:ext cx="2146300" cy="422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7" descr="Picture 5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6350" y="1706563"/>
            <a:ext cx="2168525" cy="419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Creating opportunities for collaboration</a:t>
            </a:r>
            <a:endParaRPr lang="en-US" dirty="0"/>
          </a:p>
        </p:txBody>
      </p:sp>
      <p:pic>
        <p:nvPicPr>
          <p:cNvPr id="198659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6399" y="1973525"/>
            <a:ext cx="3802910" cy="3864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Extending the classroom:</a:t>
            </a:r>
            <a:br>
              <a:rPr lang="en-US" dirty="0" smtClean="0"/>
            </a:br>
            <a:r>
              <a:rPr lang="en-US" dirty="0" smtClean="0"/>
              <a:t>“Blizzard Lecture”</a:t>
            </a:r>
            <a:endParaRPr lang="en-US" dirty="0"/>
          </a:p>
        </p:txBody>
      </p:sp>
      <p:pic>
        <p:nvPicPr>
          <p:cNvPr id="38915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3021" y="1940518"/>
            <a:ext cx="5057287" cy="4069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Extending the classroom:</a:t>
            </a:r>
            <a:br>
              <a:rPr lang="en-US" dirty="0" smtClean="0"/>
            </a:br>
            <a:r>
              <a:rPr lang="en-US" dirty="0" smtClean="0"/>
              <a:t>  “Food for thought”</a:t>
            </a:r>
            <a:endParaRPr lang="en-US" dirty="0"/>
          </a:p>
        </p:txBody>
      </p:sp>
      <p:pic>
        <p:nvPicPr>
          <p:cNvPr id="39939" name="Picture 5" descr="Picture 8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1849" y="1887538"/>
            <a:ext cx="5034385" cy="3993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Extending the classroom: </a:t>
            </a:r>
            <a:br>
              <a:rPr lang="en-US" dirty="0" smtClean="0"/>
            </a:br>
            <a:r>
              <a:rPr lang="en-US" dirty="0" smtClean="0"/>
              <a:t>      Mobile Rehearsal</a:t>
            </a:r>
            <a:endParaRPr lang="en-US" dirty="0"/>
          </a:p>
        </p:txBody>
      </p:sp>
      <p:pic>
        <p:nvPicPr>
          <p:cNvPr id="40963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24882" y="1887538"/>
            <a:ext cx="3590925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Extending the classroom: </a:t>
            </a:r>
            <a:br>
              <a:rPr lang="en-US" dirty="0" smtClean="0"/>
            </a:br>
            <a:r>
              <a:rPr lang="en-US" dirty="0" smtClean="0"/>
              <a:t>   Greek to go</a:t>
            </a:r>
            <a:endParaRPr lang="en-US" dirty="0"/>
          </a:p>
        </p:txBody>
      </p:sp>
      <p:pic>
        <p:nvPicPr>
          <p:cNvPr id="6" name="Picture 5" descr="Picture 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518" y="1601788"/>
            <a:ext cx="3304423" cy="4037008"/>
          </a:xfrm>
          <a:prstGeom prst="rect">
            <a:avLst/>
          </a:prstGeom>
        </p:spPr>
      </p:pic>
      <p:pic>
        <p:nvPicPr>
          <p:cNvPr id="7" name="Picture 6" descr="jd-portrait-croppe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1830" y="2347262"/>
            <a:ext cx="2826318" cy="273230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Brown, J. (2010). Can You Hear Me Now? [Article]. </a:t>
            </a:r>
            <a:r>
              <a:rPr lang="en-US" sz="1800" i="1" dirty="0" smtClean="0"/>
              <a:t>T+D, 64</a:t>
            </a:r>
            <a:r>
              <a:rPr lang="en-US" sz="1800" dirty="0" smtClean="0"/>
              <a:t>(2), 28-30. </a:t>
            </a:r>
          </a:p>
          <a:p>
            <a:r>
              <a:rPr lang="en-US" sz="1800" dirty="0" smtClean="0"/>
              <a:t>Li, J . (2007). Red Flag Canal Winding through Mountains (Photograph): People’s Net. Retrieved February 20, 2010, from  </a:t>
            </a:r>
            <a:r>
              <a:rPr lang="en-US" sz="1800" dirty="0" smtClean="0">
                <a:hlinkClick r:id="rId2"/>
              </a:rPr>
              <a:t>http://unn.people.com.cn/GB/22220/68034/68083/84022/84023/6226587.html</a:t>
            </a:r>
            <a:endParaRPr lang="en-US" sz="1800" dirty="0" smtClean="0"/>
          </a:p>
          <a:p>
            <a:r>
              <a:rPr lang="en-US" sz="1800" dirty="0" smtClean="0"/>
              <a:t> </a:t>
            </a:r>
            <a:r>
              <a:rPr lang="en-US" sz="1800" dirty="0" err="1" smtClean="0"/>
              <a:t>Murph</a:t>
            </a:r>
            <a:r>
              <a:rPr lang="en-US" sz="1800" dirty="0" smtClean="0"/>
              <a:t>, D. (2010a). OU professor submerses laptop in liquid nitrogen, smashes it to prove a point. </a:t>
            </a:r>
            <a:r>
              <a:rPr lang="en-US" sz="1800" i="1" dirty="0" err="1" smtClean="0"/>
              <a:t>Engadget</a:t>
            </a:r>
            <a:r>
              <a:rPr lang="en-US" sz="1800" dirty="0" smtClean="0"/>
              <a:t>. Retrieved February 20, 2010, from</a:t>
            </a:r>
            <a:r>
              <a:rPr lang="en-US" sz="1800" u="sng" dirty="0" smtClean="0">
                <a:hlinkClick r:id="rId3"/>
              </a:rPr>
              <a:t>http://www.engadget.com/2010/02/21/ou-professor-submerses-laptop-in-liquid-nitrogen-smashes-it-to/5#comments</a:t>
            </a:r>
            <a:endParaRPr lang="en-US" sz="1800" dirty="0" smtClean="0"/>
          </a:p>
          <a:p>
            <a:r>
              <a:rPr lang="en-US" sz="1800" dirty="0" err="1" smtClean="0"/>
              <a:t>Murph</a:t>
            </a:r>
            <a:r>
              <a:rPr lang="en-US" sz="1800" dirty="0" smtClean="0"/>
              <a:t>, D. (2010b). </a:t>
            </a:r>
            <a:r>
              <a:rPr lang="en-US" sz="1800" dirty="0" err="1" smtClean="0"/>
              <a:t>VTech</a:t>
            </a:r>
            <a:r>
              <a:rPr lang="en-US" sz="1800" dirty="0" smtClean="0"/>
              <a:t> launches kid-friendly </a:t>
            </a:r>
            <a:r>
              <a:rPr lang="en-US" sz="1800" dirty="0" err="1" smtClean="0"/>
              <a:t>MobiGo</a:t>
            </a:r>
            <a:r>
              <a:rPr lang="en-US" sz="1800" dirty="0" smtClean="0"/>
              <a:t> handheld gaming system, Flip </a:t>
            </a:r>
            <a:r>
              <a:rPr lang="en-US" sz="1800" dirty="0" err="1" smtClean="0"/>
              <a:t>e</a:t>
            </a:r>
            <a:r>
              <a:rPr lang="en-US" sz="1800" dirty="0" smtClean="0"/>
              <a:t>-reader  Retrieved February 20, 2010, from </a:t>
            </a:r>
            <a:r>
              <a:rPr lang="en-US" sz="1800" u="sng" dirty="0" smtClean="0">
                <a:hlinkClick r:id="rId4"/>
              </a:rPr>
              <a:t>http://www.engadget.com/2010/02/18/vtech-launches-kid-friendly-mobigo-handheld-gaming-system-flip/</a:t>
            </a:r>
            <a:endParaRPr lang="en-US" sz="1800" dirty="0" smtClean="0"/>
          </a:p>
          <a:p>
            <a:r>
              <a:rPr lang="en-US" sz="1800" dirty="0" smtClean="0"/>
              <a:t>互动百科. (2010). Gun (鲧)  Retrieved February 20, 2010, 2010, from </a:t>
            </a:r>
            <a:r>
              <a:rPr lang="en-US" sz="1800" u="sng" dirty="0" smtClean="0">
                <a:hlinkClick r:id="rId5"/>
              </a:rPr>
              <a:t>http://www.hudong.com/wiki/%E9%B2%A7</a:t>
            </a:r>
            <a:endParaRPr lang="en-US" sz="1800" dirty="0" smtClean="0"/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ctrTitle"/>
          </p:nvPr>
        </p:nvSpPr>
        <p:spPr bwMode="auto">
          <a:xfrm>
            <a:off x="762000" y="1705833"/>
            <a:ext cx="7772400" cy="1470025"/>
          </a:xfrm>
        </p:spPr>
        <p:txBody>
          <a:bodyPr/>
          <a:lstStyle/>
          <a:p>
            <a:pPr eaLnBrk="1" hangingPunct="1"/>
            <a:r>
              <a:rPr lang="en-US" cap="none" dirty="0" smtClean="0">
                <a:latin typeface="Arial" pitchFamily="-111" charset="0"/>
                <a:ea typeface="ＭＳ Ｐゴシック" pitchFamily="-111" charset="-128"/>
              </a:rPr>
              <a:t>THANK YOU</a:t>
            </a:r>
          </a:p>
        </p:txBody>
      </p:sp>
      <p:sp>
        <p:nvSpPr>
          <p:cNvPr id="33795" name="Subtitle 2"/>
          <p:cNvSpPr>
            <a:spLocks noGrp="1"/>
          </p:cNvSpPr>
          <p:nvPr>
            <p:ph type="subTitle" idx="1"/>
          </p:nvPr>
        </p:nvSpPr>
        <p:spPr>
          <a:xfrm>
            <a:off x="1447800" y="3175858"/>
            <a:ext cx="6400800" cy="1219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2800" dirty="0" smtClean="0">
                <a:latin typeface="Arial" pitchFamily="-111" charset="0"/>
                <a:ea typeface="ＭＳ Ｐゴシック" pitchFamily="-111" charset="-128"/>
              </a:rPr>
              <a:t>Berlin Fang</a:t>
            </a:r>
          </a:p>
          <a:p>
            <a:pPr eaLnBrk="1" hangingPunct="1">
              <a:defRPr/>
            </a:pPr>
            <a:r>
              <a:rPr lang="en-US" sz="2800" dirty="0" smtClean="0">
                <a:latin typeface="Arial" pitchFamily="-111" charset="0"/>
                <a:ea typeface="ＭＳ Ｐゴシック" pitchFamily="-111" charset="-128"/>
              </a:rPr>
              <a:t>Oklahoma Christian University</a:t>
            </a:r>
          </a:p>
          <a:p>
            <a:pPr eaLnBrk="1" hangingPunct="1">
              <a:defRPr/>
            </a:pPr>
            <a:r>
              <a:rPr lang="en-US" sz="2800" dirty="0" smtClean="0">
                <a:latin typeface="Arial" pitchFamily="-111" charset="0"/>
                <a:ea typeface="ＭＳ Ｐゴシック" pitchFamily="-111" charset="-128"/>
                <a:hlinkClick r:id="rId3"/>
              </a:rPr>
              <a:t>Berlin.fang@oc.edu</a:t>
            </a:r>
            <a:endParaRPr lang="en-US" sz="2800" dirty="0" smtClean="0">
              <a:latin typeface="Arial" pitchFamily="-111" charset="0"/>
              <a:ea typeface="ＭＳ Ｐゴシック" pitchFamily="-111" charset="-128"/>
            </a:endParaRPr>
          </a:p>
          <a:p>
            <a:pPr eaLnBrk="1" hangingPunct="1">
              <a:defRPr/>
            </a:pPr>
            <a:r>
              <a:rPr lang="en-US" sz="2800" dirty="0" smtClean="0">
                <a:latin typeface="Arial" pitchFamily="-111" charset="0"/>
                <a:ea typeface="ＭＳ Ｐゴシック" pitchFamily="-111" charset="-128"/>
              </a:rPr>
              <a:t>(405)425-1858</a:t>
            </a:r>
          </a:p>
          <a:p>
            <a:pPr eaLnBrk="1" hangingPunct="1">
              <a:defRPr/>
            </a:pPr>
            <a:r>
              <a:rPr lang="en-US" sz="2800" dirty="0" smtClean="0">
                <a:latin typeface="Arial" pitchFamily="-111" charset="0"/>
                <a:ea typeface="ＭＳ Ｐゴシック" pitchFamily="-111" charset="-128"/>
                <a:hlinkClick r:id="rId4"/>
              </a:rPr>
              <a:t>http://ni.oc.edu</a:t>
            </a:r>
            <a:r>
              <a:rPr lang="en-US" sz="2800" dirty="0" smtClean="0">
                <a:latin typeface="Arial" pitchFamily="-111" charset="0"/>
                <a:ea typeface="ＭＳ Ｐゴシック" pitchFamily="-111" charset="-128"/>
              </a:rPr>
              <a:t>, twitter: @</a:t>
            </a:r>
            <a:r>
              <a:rPr lang="en-US" sz="2800" dirty="0" err="1" smtClean="0">
                <a:latin typeface="Arial" pitchFamily="-111" charset="0"/>
                <a:ea typeface="ＭＳ Ｐゴシック" pitchFamily="-111" charset="-128"/>
              </a:rPr>
              <a:t>berlinf</a:t>
            </a:r>
            <a:endParaRPr lang="en-US" sz="2800" dirty="0" smtClean="0">
              <a:latin typeface="Arial" pitchFamily="-111" charset="0"/>
              <a:ea typeface="ＭＳ Ｐゴシック" pitchFamily="-111" charset="-128"/>
            </a:endParaRPr>
          </a:p>
          <a:p>
            <a:pPr eaLnBrk="1" hangingPunct="1">
              <a:defRPr/>
            </a:pPr>
            <a:endParaRPr lang="en-US" sz="2800" dirty="0" smtClean="0">
              <a:latin typeface="Arial" pitchFamily="-111" charset="0"/>
              <a:ea typeface="ＭＳ Ｐゴシック" pitchFamily="-111" charset="-128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2522</TotalTime>
  <Words>620</Words>
  <Application>Microsoft Macintosh PowerPoint</Application>
  <PresentationFormat>On-screen Show (4:3)</PresentationFormat>
  <Paragraphs>75</Paragraphs>
  <Slides>21</Slides>
  <Notes>20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Transforming Digital Toys into Study Buddies:  Using Mobile Devices to Engage Students</vt:lpstr>
      <vt:lpstr>If Mobile learning is the answer, what is the question?</vt:lpstr>
      <vt:lpstr>The ME-Generation   Mobile  electronic</vt:lpstr>
      <vt:lpstr>Mobile workforce</vt:lpstr>
      <vt:lpstr>Slide 5</vt:lpstr>
      <vt:lpstr>Slide 6</vt:lpstr>
      <vt:lpstr>Professors vs. gadgets</vt:lpstr>
      <vt:lpstr>Ban or restrict?</vt:lpstr>
      <vt:lpstr>Problems with Restrictive Approaches</vt:lpstr>
      <vt:lpstr>Contain or channel</vt:lpstr>
      <vt:lpstr>Academic Value for Students</vt:lpstr>
      <vt:lpstr>Anatomy of An Activity</vt:lpstr>
      <vt:lpstr>Integration into the classroom</vt:lpstr>
      <vt:lpstr>Enriching the class</vt:lpstr>
      <vt:lpstr>Creating opportunities for collaboration</vt:lpstr>
      <vt:lpstr>Extending the classroom: “Blizzard Lecture”</vt:lpstr>
      <vt:lpstr>Extending the classroom:   “Food for thought”</vt:lpstr>
      <vt:lpstr>Extending the classroom:        Mobile Rehearsal</vt:lpstr>
      <vt:lpstr>Extending the classroom:     Greek to go</vt:lpstr>
      <vt:lpstr>References</vt:lpstr>
      <vt:lpstr>THANK YOU</vt:lpstr>
    </vt:vector>
  </TitlesOfParts>
  <Company>brain bolts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eric boelts</dc:creator>
  <cp:lastModifiedBy>Berlin Fang</cp:lastModifiedBy>
  <cp:revision>47</cp:revision>
  <dcterms:created xsi:type="dcterms:W3CDTF">2010-03-02T21:38:14Z</dcterms:created>
  <dcterms:modified xsi:type="dcterms:W3CDTF">2010-03-02T22:05:31Z</dcterms:modified>
</cp:coreProperties>
</file>