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68" r:id="rId2"/>
    <p:sldId id="282" r:id="rId3"/>
    <p:sldId id="289" r:id="rId4"/>
    <p:sldId id="290" r:id="rId5"/>
    <p:sldId id="331" r:id="rId6"/>
    <p:sldId id="307" r:id="rId7"/>
    <p:sldId id="313" r:id="rId8"/>
    <p:sldId id="311" r:id="rId9"/>
    <p:sldId id="312" r:id="rId10"/>
    <p:sldId id="288" r:id="rId11"/>
    <p:sldId id="309" r:id="rId12"/>
    <p:sldId id="283" r:id="rId13"/>
    <p:sldId id="284" r:id="rId14"/>
    <p:sldId id="291" r:id="rId15"/>
    <p:sldId id="292" r:id="rId16"/>
    <p:sldId id="281" r:id="rId17"/>
    <p:sldId id="293" r:id="rId18"/>
    <p:sldId id="294" r:id="rId19"/>
    <p:sldId id="295" r:id="rId20"/>
    <p:sldId id="296" r:id="rId21"/>
    <p:sldId id="297" r:id="rId22"/>
    <p:sldId id="299" r:id="rId23"/>
    <p:sldId id="320" r:id="rId24"/>
    <p:sldId id="321" r:id="rId25"/>
    <p:sldId id="333" r:id="rId26"/>
    <p:sldId id="323" r:id="rId27"/>
    <p:sldId id="324" r:id="rId28"/>
    <p:sldId id="325" r:id="rId29"/>
    <p:sldId id="335" r:id="rId30"/>
    <p:sldId id="300" r:id="rId31"/>
    <p:sldId id="310" r:id="rId32"/>
    <p:sldId id="303" r:id="rId33"/>
    <p:sldId id="304" r:id="rId34"/>
    <p:sldId id="306" r:id="rId35"/>
    <p:sldId id="308" r:id="rId36"/>
    <p:sldId id="287" r:id="rId37"/>
    <p:sldId id="330" r:id="rId38"/>
    <p:sldId id="326" r:id="rId39"/>
    <p:sldId id="329" r:id="rId40"/>
    <p:sldId id="328" r:id="rId41"/>
    <p:sldId id="327" r:id="rId42"/>
    <p:sldId id="332" r:id="rId43"/>
    <p:sldId id="271" r:id="rId44"/>
    <p:sldId id="263" r:id="rId45"/>
    <p:sldId id="264" r:id="rId46"/>
    <p:sldId id="265"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67" autoAdjust="0"/>
    <p:restoredTop sz="94660"/>
  </p:normalViewPr>
  <p:slideViewPr>
    <p:cSldViewPr snapToGrid="0" snapToObjects="1">
      <p:cViewPr>
        <p:scale>
          <a:sx n="85" d="100"/>
          <a:sy n="85" d="100"/>
        </p:scale>
        <p:origin x="-978" y="4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D0734B-EB22-FD44-9258-5B649F8ADA19}" type="datetimeFigureOut">
              <a:rPr lang="en-US" smtClean="0"/>
              <a:pPr/>
              <a:t>2/17/2011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B7D4B5-47DD-2F4B-8D84-A8C952E7B930}" type="slidenum">
              <a:rPr lang="en-US" smtClean="0"/>
              <a:pPr/>
              <a:t>‹#›</a:t>
            </a:fld>
            <a:endParaRPr lang="en-US"/>
          </a:p>
        </p:txBody>
      </p:sp>
    </p:spTree>
    <p:extLst>
      <p:ext uri="{BB962C8B-B14F-4D97-AF65-F5344CB8AC3E}">
        <p14:creationId xmlns:p14="http://schemas.microsoft.com/office/powerpoint/2010/main" val="40932556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presentation is primarily focused on augmented reality</a:t>
            </a:r>
            <a:r>
              <a:rPr lang="en-US" baseline="0" dirty="0" smtClean="0"/>
              <a:t> for Android mobile devices.</a:t>
            </a:r>
            <a:endParaRPr lang="en-US" dirty="0"/>
          </a:p>
        </p:txBody>
      </p:sp>
      <p:sp>
        <p:nvSpPr>
          <p:cNvPr id="4" name="Slide Number Placeholder 3"/>
          <p:cNvSpPr>
            <a:spLocks noGrp="1"/>
          </p:cNvSpPr>
          <p:nvPr>
            <p:ph type="sldNum" sz="quarter" idx="10"/>
          </p:nvPr>
        </p:nvSpPr>
        <p:spPr/>
        <p:txBody>
          <a:bodyPr/>
          <a:lstStyle/>
          <a:p>
            <a:fld id="{7053219F-B2A7-48ED-B3F3-45697DE06B55}"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B7D4B5-47DD-2F4B-8D84-A8C952E7B930}" type="slidenum">
              <a:rPr lang="en-US" smtClean="0"/>
              <a:pPr/>
              <a:t>7</a:t>
            </a:fld>
            <a:endParaRPr lang="en-US"/>
          </a:p>
        </p:txBody>
      </p:sp>
    </p:spTree>
    <p:extLst>
      <p:ext uri="{BB962C8B-B14F-4D97-AF65-F5344CB8AC3E}">
        <p14:creationId xmlns:p14="http://schemas.microsoft.com/office/powerpoint/2010/main" val="2988480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053219F-B2A7-48ED-B3F3-45697DE06B55}" type="slidenum">
              <a:rPr lang="en-US" smtClean="0"/>
              <a:pPr/>
              <a:t>43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6C1361-B063-964C-B65A-4B891AD976F2}" type="datetimeFigureOut">
              <a:rPr lang="en-US" smtClean="0"/>
              <a:pPr/>
              <a:t>2/17/2011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BF6943-9E26-4742-B297-1D8C2951EE4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6C1361-B063-964C-B65A-4B891AD976F2}" type="datetimeFigureOut">
              <a:rPr lang="en-US" smtClean="0"/>
              <a:pPr/>
              <a:t>2/17/2011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BF6943-9E26-4742-B297-1D8C2951EE4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6C1361-B063-964C-B65A-4B891AD976F2}" type="datetimeFigureOut">
              <a:rPr lang="en-US" smtClean="0"/>
              <a:pPr/>
              <a:t>2/17/2011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BF6943-9E26-4742-B297-1D8C2951EE4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6C1361-B063-964C-B65A-4B891AD976F2}" type="datetimeFigureOut">
              <a:rPr lang="en-US" smtClean="0"/>
              <a:pPr/>
              <a:t>2/17/2011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BF6943-9E26-4742-B297-1D8C2951EE4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6C1361-B063-964C-B65A-4B891AD976F2}" type="datetimeFigureOut">
              <a:rPr lang="en-US" smtClean="0"/>
              <a:pPr/>
              <a:t>2/17/2011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BF6943-9E26-4742-B297-1D8C2951EE4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6C1361-B063-964C-B65A-4B891AD976F2}" type="datetimeFigureOut">
              <a:rPr lang="en-US" smtClean="0"/>
              <a:pPr/>
              <a:t>2/17/2011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BF6943-9E26-4742-B297-1D8C2951EE4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6C1361-B063-964C-B65A-4B891AD976F2}" type="datetimeFigureOut">
              <a:rPr lang="en-US" smtClean="0"/>
              <a:pPr/>
              <a:t>2/17/2011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BF6943-9E26-4742-B297-1D8C2951EE4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6C1361-B063-964C-B65A-4B891AD976F2}" type="datetimeFigureOut">
              <a:rPr lang="en-US" smtClean="0"/>
              <a:pPr/>
              <a:t>2/17/2011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BF6943-9E26-4742-B297-1D8C2951EE4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6C1361-B063-964C-B65A-4B891AD976F2}" type="datetimeFigureOut">
              <a:rPr lang="en-US" smtClean="0"/>
              <a:pPr/>
              <a:t>2/17/2011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BF6943-9E26-4742-B297-1D8C2951EE4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6C1361-B063-964C-B65A-4B891AD976F2}" type="datetimeFigureOut">
              <a:rPr lang="en-US" smtClean="0"/>
              <a:pPr/>
              <a:t>2/17/2011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BF6943-9E26-4742-B297-1D8C2951EE4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6C1361-B063-964C-B65A-4B891AD976F2}" type="datetimeFigureOut">
              <a:rPr lang="en-US" smtClean="0"/>
              <a:pPr/>
              <a:t>2/17/2011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BF6943-9E26-4742-B297-1D8C2951EE4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6C1361-B063-964C-B65A-4B891AD976F2}" type="datetimeFigureOut">
              <a:rPr lang="en-US" smtClean="0"/>
              <a:pPr/>
              <a:t>2/17/2011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BF6943-9E26-4742-B297-1D8C2951EE4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cs.utsa.edu/~jpq/Site/teaching/uiu-f10/4.pdf" TargetMode="External"/><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2.png"/><Relationship Id="rId39" Type="http://schemas.openxmlformats.org/officeDocument/2006/relationships/image" Target="../media/image65.tiff"/><Relationship Id="rId3" Type="http://schemas.openxmlformats.org/officeDocument/2006/relationships/image" Target="../media/image29.png"/><Relationship Id="rId21" Type="http://schemas.openxmlformats.org/officeDocument/2006/relationships/image" Target="../media/image47.png"/><Relationship Id="rId34" Type="http://schemas.openxmlformats.org/officeDocument/2006/relationships/image" Target="../media/image60.jpe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1.png"/><Relationship Id="rId33" Type="http://schemas.openxmlformats.org/officeDocument/2006/relationships/image" Target="../media/image59.jpeg"/><Relationship Id="rId38" Type="http://schemas.openxmlformats.org/officeDocument/2006/relationships/image" Target="../media/image64.tiff"/><Relationship Id="rId2" Type="http://schemas.openxmlformats.org/officeDocument/2006/relationships/image" Target="../media/image28.png"/><Relationship Id="rId16" Type="http://schemas.openxmlformats.org/officeDocument/2006/relationships/image" Target="../media/image42.png"/><Relationship Id="rId20" Type="http://schemas.openxmlformats.org/officeDocument/2006/relationships/image" Target="../media/image46.png"/><Relationship Id="rId29" Type="http://schemas.openxmlformats.org/officeDocument/2006/relationships/image" Target="../media/image55.png"/><Relationship Id="rId41" Type="http://schemas.openxmlformats.org/officeDocument/2006/relationships/image" Target="../media/image67.tiff"/><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0.png"/><Relationship Id="rId32" Type="http://schemas.openxmlformats.org/officeDocument/2006/relationships/image" Target="../media/image58.png"/><Relationship Id="rId37" Type="http://schemas.openxmlformats.org/officeDocument/2006/relationships/image" Target="../media/image63.tiff"/><Relationship Id="rId40" Type="http://schemas.openxmlformats.org/officeDocument/2006/relationships/image" Target="../media/image66.jpe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54.png"/><Relationship Id="rId36" Type="http://schemas.openxmlformats.org/officeDocument/2006/relationships/image" Target="../media/image62.tiff"/><Relationship Id="rId10" Type="http://schemas.openxmlformats.org/officeDocument/2006/relationships/image" Target="../media/image36.png"/><Relationship Id="rId19" Type="http://schemas.openxmlformats.org/officeDocument/2006/relationships/image" Target="../media/image45.png"/><Relationship Id="rId31" Type="http://schemas.openxmlformats.org/officeDocument/2006/relationships/image" Target="../media/image57.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3.png"/><Relationship Id="rId30" Type="http://schemas.openxmlformats.org/officeDocument/2006/relationships/image" Target="../media/image56.png"/><Relationship Id="rId35" Type="http://schemas.openxmlformats.org/officeDocument/2006/relationships/image" Target="../media/image61.tiff"/></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technoccult.net/archives/2010/01/11/augmented-reality-medical-app/" TargetMode="External"/><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tx2"/>
                </a:solidFill>
              </a:rPr>
              <a:t>Augmented Reality in a 4G World</a:t>
            </a:r>
            <a:endParaRPr lang="en-US" dirty="0">
              <a:solidFill>
                <a:schemeClr val="tx2"/>
              </a:solidFill>
            </a:endParaRPr>
          </a:p>
        </p:txBody>
      </p:sp>
      <p:sp>
        <p:nvSpPr>
          <p:cNvPr id="3" name="Subtitle 2"/>
          <p:cNvSpPr>
            <a:spLocks noGrp="1"/>
          </p:cNvSpPr>
          <p:nvPr>
            <p:ph type="subTitle" idx="1"/>
          </p:nvPr>
        </p:nvSpPr>
        <p:spPr>
          <a:xfrm>
            <a:off x="726440" y="3123590"/>
            <a:ext cx="6400800" cy="838200"/>
          </a:xfrm>
        </p:spPr>
        <p:txBody>
          <a:bodyPr>
            <a:normAutofit/>
          </a:bodyPr>
          <a:lstStyle/>
          <a:p>
            <a:pPr algn="l"/>
            <a:r>
              <a:rPr lang="en-US" sz="3600" dirty="0" smtClean="0">
                <a:solidFill>
                  <a:schemeClr val="tx1"/>
                </a:solidFill>
              </a:rPr>
              <a:t>Applications for Higher Education</a:t>
            </a:r>
          </a:p>
        </p:txBody>
      </p:sp>
      <p:sp>
        <p:nvSpPr>
          <p:cNvPr id="4" name="Subtitle 2"/>
          <p:cNvSpPr txBox="1">
            <a:spLocks/>
          </p:cNvSpPr>
          <p:nvPr/>
        </p:nvSpPr>
        <p:spPr>
          <a:xfrm>
            <a:off x="726440" y="3732580"/>
            <a:ext cx="6400800" cy="533400"/>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000" b="0" i="1" u="none" strike="noStrike" kern="1200" cap="none" spc="0" normalizeH="0" baseline="0" noProof="0" dirty="0" smtClean="0">
                <a:ln>
                  <a:noFill/>
                </a:ln>
                <a:solidFill>
                  <a:schemeClr val="tx1">
                    <a:tint val="75000"/>
                  </a:schemeClr>
                </a:solidFill>
                <a:effectLst/>
                <a:uLnTx/>
                <a:uFillTx/>
                <a:latin typeface="+mn-lt"/>
                <a:ea typeface="+mn-ea"/>
                <a:cs typeface="+mn-cs"/>
              </a:rPr>
              <a:t>February 15, 2011</a:t>
            </a:r>
          </a:p>
        </p:txBody>
      </p: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Notre Dame 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4409317"/>
            <a:ext cx="1727992" cy="944636"/>
          </a:xfrm>
          <a:prstGeom prst="rect">
            <a:avLst/>
          </a:prstGeom>
        </p:spPr>
      </p:pic>
      <p:pic>
        <p:nvPicPr>
          <p:cNvPr id="7" name="Picture 6" descr="sprint-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8718" y="4575615"/>
            <a:ext cx="1898522" cy="94463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Are Current AR Apps Really AR?</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10</a:t>
            </a:fld>
            <a:endParaRPr lang="en-US" dirty="0"/>
          </a:p>
        </p:txBody>
      </p:sp>
      <p:sp>
        <p:nvSpPr>
          <p:cNvPr id="7" name="Content Placeholder 2"/>
          <p:cNvSpPr txBox="1">
            <a:spLocks/>
          </p:cNvSpPr>
          <p:nvPr/>
        </p:nvSpPr>
        <p:spPr>
          <a:xfrm>
            <a:off x="189913" y="1111598"/>
            <a:ext cx="8759723" cy="5315972"/>
          </a:xfrm>
          <a:prstGeom prst="rect">
            <a:avLst/>
          </a:prstGeom>
          <a:solidFill>
            <a:schemeClr val="bg1"/>
          </a:solidFill>
          <a:ln>
            <a:noFill/>
          </a:ln>
        </p:spPr>
        <p:txBody>
          <a:bodyPr>
            <a:normAutofit/>
          </a:bodyPr>
          <a:lstStyle/>
          <a:p>
            <a:pPr marL="342900" marR="0" lvl="0" indent="-342900" algn="l" defTabSz="457200" rtl="0" eaLnBrk="1" fontAlgn="auto" latinLnBrk="0" hangingPunct="1">
              <a:lnSpc>
                <a:spcPct val="100000"/>
              </a:lnSpc>
              <a:spcBef>
                <a:spcPts val="200"/>
              </a:spcBef>
              <a:spcAft>
                <a:spcPts val="0"/>
              </a:spcAft>
              <a:buClrTx/>
              <a:buSzTx/>
              <a:buFont typeface="Arial"/>
              <a:buChar char="•"/>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No, not really</a:t>
            </a:r>
            <a:endParaRPr kumimoji="0" lang="en-US" sz="3200" b="1" i="0" u="none" strike="noStrike" kern="1200" cap="none" spc="0" normalizeH="0" baseline="0" noProof="0" dirty="0" smtClean="0">
              <a:ln>
                <a:noFill/>
              </a:ln>
              <a:solidFill>
                <a:schemeClr val="tx1">
                  <a:lumMod val="50000"/>
                  <a:lumOff val="50000"/>
                </a:schemeClr>
              </a:solidFill>
              <a:effectLst/>
              <a:uLnTx/>
              <a:uFillTx/>
              <a:latin typeface="+mn-lt"/>
              <a:ea typeface="+mn-ea"/>
              <a:cs typeface="+mn-cs"/>
            </a:endParaRPr>
          </a:p>
          <a:p>
            <a:pPr marL="342900" marR="0" lvl="0" indent="-342900" algn="l" defTabSz="457200" rtl="0" eaLnBrk="1" fontAlgn="auto" latinLnBrk="0" hangingPunct="1">
              <a:lnSpc>
                <a:spcPct val="100000"/>
              </a:lnSpc>
              <a:spcBef>
                <a:spcPts val="2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The biggest category</a:t>
            </a:r>
            <a:r>
              <a:rPr kumimoji="0" lang="en-US" sz="3200" b="0" i="0" u="none" strike="noStrike" kern="1200" cap="none" spc="0" normalizeH="0" noProof="0" dirty="0" smtClean="0">
                <a:ln>
                  <a:noFill/>
                </a:ln>
                <a:solidFill>
                  <a:schemeClr val="tx1"/>
                </a:solidFill>
                <a:effectLst/>
                <a:uLnTx/>
                <a:uFillTx/>
                <a:latin typeface="+mn-lt"/>
                <a:ea typeface="+mn-ea"/>
                <a:cs typeface="+mn-cs"/>
              </a:rPr>
              <a:t> of apps is AR browsers</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spcBef>
                <a:spcPts val="200"/>
              </a:spcBef>
              <a:buFont typeface="Arial"/>
              <a:buChar char="•"/>
            </a:pPr>
            <a:r>
              <a:rPr lang="en-US" sz="3200" dirty="0" smtClean="0"/>
              <a:t>They just use the device’s GPS and compass to determine where you are and which way you are facing </a:t>
            </a:r>
          </a:p>
          <a:p>
            <a:pPr marL="342900" lvl="0" indent="-342900">
              <a:spcBef>
                <a:spcPts val="200"/>
              </a:spcBef>
              <a:buFont typeface="Arial"/>
              <a:buChar cha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It is doing pretty</a:t>
            </a:r>
            <a:r>
              <a:rPr kumimoji="0" lang="en-US" sz="3200" b="0" i="0" u="none" strike="noStrike" kern="1200" cap="none" spc="0" normalizeH="0" noProof="0" dirty="0" smtClean="0">
                <a:ln>
                  <a:noFill/>
                </a:ln>
                <a:solidFill>
                  <a:schemeClr val="tx1"/>
                </a:solidFill>
                <a:effectLst/>
                <a:uLnTx/>
                <a:uFillTx/>
                <a:latin typeface="+mn-lt"/>
                <a:ea typeface="+mn-ea"/>
                <a:cs typeface="+mn-cs"/>
              </a:rPr>
              <a:t> much the same thing as Google Maps, except overlaid on a real-time digital video image</a:t>
            </a:r>
          </a:p>
          <a:p>
            <a:pPr marL="342900" lvl="0" indent="-342900">
              <a:spcBef>
                <a:spcPts val="200"/>
              </a:spcBef>
              <a:buFont typeface="Arial"/>
              <a:buChar char="•"/>
            </a:pPr>
            <a:r>
              <a:rPr lang="en-US" sz="3200" dirty="0" smtClean="0"/>
              <a:t>It is a good start, but there is still a lot of work to do to get to real AR</a:t>
            </a:r>
            <a:endParaRPr kumimoji="0" lang="en-US" sz="3200" b="0" i="0" u="none" strike="noStrike" kern="1200" cap="none" spc="0" normalizeH="0" noProof="0" dirty="0" smtClean="0">
              <a:ln>
                <a:noFill/>
              </a:ln>
              <a:solidFill>
                <a:schemeClr val="tx1"/>
              </a:solidFill>
              <a:effectLst/>
              <a:uLnTx/>
              <a:uFillTx/>
              <a:latin typeface="+mn-lt"/>
              <a:ea typeface="+mn-ea"/>
              <a:cs typeface="+mn-cs"/>
            </a:endParaRPr>
          </a:p>
          <a:p>
            <a:pPr marL="342900" lvl="0" indent="-342900">
              <a:spcBef>
                <a:spcPts val="200"/>
              </a:spcBef>
              <a:buFont typeface="Arial"/>
              <a:buChar cha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ts val="200"/>
              </a:spcBef>
              <a:spcAft>
                <a:spcPts val="0"/>
              </a:spcAft>
              <a:buClrTx/>
              <a:buSzTx/>
              <a:buFont typeface="Arial"/>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cxnSp>
        <p:nvCxnSpPr>
          <p:cNvPr id="8" name="Straight Connector 7"/>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So, What Does a Real AR App Look Like?</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11</a:t>
            </a:fld>
            <a:endParaRPr lang="en-US" dirty="0"/>
          </a:p>
        </p:txBody>
      </p:sp>
      <p:sp>
        <p:nvSpPr>
          <p:cNvPr id="7" name="Content Placeholder 2"/>
          <p:cNvSpPr txBox="1">
            <a:spLocks/>
          </p:cNvSpPr>
          <p:nvPr/>
        </p:nvSpPr>
        <p:spPr>
          <a:xfrm>
            <a:off x="189913" y="1111598"/>
            <a:ext cx="8759723" cy="5315972"/>
          </a:xfrm>
          <a:prstGeom prst="rect">
            <a:avLst/>
          </a:prstGeom>
          <a:solidFill>
            <a:schemeClr val="bg1"/>
          </a:solidFill>
          <a:ln>
            <a:noFill/>
          </a:ln>
        </p:spPr>
        <p:txBody>
          <a:bodyPr>
            <a:normAutofit fontScale="92500" lnSpcReduction="10000"/>
          </a:bodyPr>
          <a:lstStyle/>
          <a:p>
            <a:pPr marL="342900" marR="0" lvl="0" indent="-342900" algn="l" defTabSz="457200" rtl="0" eaLnBrk="1" fontAlgn="auto" latinLnBrk="0" hangingPunct="1">
              <a:lnSpc>
                <a:spcPct val="100000"/>
              </a:lnSpc>
              <a:spcBef>
                <a:spcPts val="200"/>
              </a:spcBef>
              <a:spcAft>
                <a:spcPts val="0"/>
              </a:spcAft>
              <a:buClrTx/>
              <a:buSzTx/>
              <a:buFont typeface="Arial"/>
              <a:buChar char="•"/>
              <a:tabLst/>
              <a:defRPr/>
            </a:pPr>
            <a:r>
              <a:rPr lang="en-US" sz="3200" dirty="0" smtClean="0"/>
              <a:t>It would have the ability to take advantage of contextually aware information</a:t>
            </a:r>
          </a:p>
          <a:p>
            <a:pPr marR="0" lvl="0" algn="l" defTabSz="457200" rtl="0" eaLnBrk="1" fontAlgn="auto" latinLnBrk="0" hangingPunct="1">
              <a:lnSpc>
                <a:spcPct val="100000"/>
              </a:lnSpc>
              <a:spcBef>
                <a:spcPts val="200"/>
              </a:spcBef>
              <a:spcAft>
                <a:spcPts val="0"/>
              </a:spcAft>
              <a:buClrTx/>
              <a:buSzTx/>
              <a:tabLst/>
              <a:defRPr/>
            </a:pPr>
            <a:r>
              <a:rPr lang="en-US" sz="3200" i="1" dirty="0" smtClean="0">
                <a:solidFill>
                  <a:schemeClr val="tx1">
                    <a:lumMod val="50000"/>
                    <a:lumOff val="50000"/>
                  </a:schemeClr>
                </a:solidFill>
              </a:rPr>
              <a:t>    The user can tailor their interests and experience</a:t>
            </a:r>
          </a:p>
          <a:p>
            <a:pPr marR="0" lvl="0" algn="l" defTabSz="457200" rtl="0" eaLnBrk="1" fontAlgn="auto" latinLnBrk="0" hangingPunct="1">
              <a:lnSpc>
                <a:spcPct val="100000"/>
              </a:lnSpc>
              <a:spcBef>
                <a:spcPts val="200"/>
              </a:spcBef>
              <a:spcAft>
                <a:spcPts val="0"/>
              </a:spcAft>
              <a:buClrTx/>
              <a:buSzTx/>
              <a:tabLst/>
              <a:defRPr/>
            </a:pPr>
            <a:r>
              <a:rPr lang="en-US" sz="3200" i="1" dirty="0">
                <a:solidFill>
                  <a:schemeClr val="tx1">
                    <a:lumMod val="50000"/>
                    <a:lumOff val="50000"/>
                  </a:schemeClr>
                </a:solidFill>
              </a:rPr>
              <a:t> </a:t>
            </a:r>
            <a:r>
              <a:rPr lang="en-US" sz="3200" i="1" dirty="0" smtClean="0">
                <a:solidFill>
                  <a:schemeClr val="tx1">
                    <a:lumMod val="50000"/>
                    <a:lumOff val="50000"/>
                  </a:schemeClr>
                </a:solidFill>
              </a:rPr>
              <a:t>   the content based on their interests</a:t>
            </a:r>
            <a:endParaRPr kumimoji="0" lang="en-US" sz="3200" i="1" u="none" strike="noStrike" kern="1200" cap="none" spc="0" normalizeH="0" noProof="0" dirty="0" smtClean="0">
              <a:ln>
                <a:noFill/>
              </a:ln>
              <a:solidFill>
                <a:schemeClr val="tx1">
                  <a:lumMod val="50000"/>
                  <a:lumOff val="50000"/>
                </a:schemeClr>
              </a:solidFill>
              <a:effectLst/>
              <a:uLnTx/>
              <a:uFillTx/>
            </a:endParaRPr>
          </a:p>
          <a:p>
            <a:pPr marL="342900" marR="0" lvl="0" indent="-342900" algn="l" defTabSz="457200" rtl="0" eaLnBrk="1" fontAlgn="auto" latinLnBrk="0" hangingPunct="1">
              <a:lnSpc>
                <a:spcPct val="100000"/>
              </a:lnSpc>
              <a:spcBef>
                <a:spcPts val="200"/>
              </a:spcBef>
              <a:spcAft>
                <a:spcPts val="0"/>
              </a:spcAft>
              <a:buClrTx/>
              <a:buSzTx/>
              <a:buFont typeface="Arial"/>
              <a:buChar char="•"/>
              <a:tabLst/>
              <a:defRPr/>
            </a:pPr>
            <a:r>
              <a:rPr lang="en-US" sz="3200" noProof="0" dirty="0" smtClean="0"/>
              <a:t>It would have the ability to add content</a:t>
            </a:r>
          </a:p>
          <a:p>
            <a:pPr marR="0" lvl="0" algn="l" defTabSz="457200" rtl="0" eaLnBrk="1" fontAlgn="auto" latinLnBrk="0" hangingPunct="1">
              <a:lnSpc>
                <a:spcPct val="100000"/>
              </a:lnSpc>
              <a:spcBef>
                <a:spcPts val="200"/>
              </a:spcBef>
              <a:spcAft>
                <a:spcPts val="0"/>
              </a:spcAft>
              <a:buClrTx/>
              <a:buSzTx/>
              <a:tabLst/>
              <a:defRPr/>
            </a:pPr>
            <a:r>
              <a:rPr lang="en-US" sz="3200" i="1" dirty="0" smtClean="0">
                <a:solidFill>
                  <a:schemeClr val="tx1">
                    <a:lumMod val="50000"/>
                    <a:lumOff val="50000"/>
                  </a:schemeClr>
                </a:solidFill>
              </a:rPr>
              <a:t>    The user can add, remove, or change the openness of</a:t>
            </a:r>
          </a:p>
          <a:p>
            <a:pPr marR="0" lvl="0" algn="l" defTabSz="457200" rtl="0" eaLnBrk="1" fontAlgn="auto" latinLnBrk="0" hangingPunct="1">
              <a:lnSpc>
                <a:spcPct val="100000"/>
              </a:lnSpc>
              <a:spcBef>
                <a:spcPts val="200"/>
              </a:spcBef>
              <a:spcAft>
                <a:spcPts val="0"/>
              </a:spcAft>
              <a:buClrTx/>
              <a:buSzTx/>
              <a:tabLst/>
              <a:defRPr/>
            </a:pPr>
            <a:r>
              <a:rPr lang="en-US" sz="3200" i="1" dirty="0">
                <a:solidFill>
                  <a:schemeClr val="tx1">
                    <a:lumMod val="50000"/>
                    <a:lumOff val="50000"/>
                  </a:schemeClr>
                </a:solidFill>
              </a:rPr>
              <a:t> </a:t>
            </a:r>
            <a:r>
              <a:rPr lang="en-US" sz="3200" i="1" dirty="0" smtClean="0">
                <a:solidFill>
                  <a:schemeClr val="tx1">
                    <a:lumMod val="50000"/>
                    <a:lumOff val="50000"/>
                  </a:schemeClr>
                </a:solidFill>
              </a:rPr>
              <a:t>   their content in the AR space</a:t>
            </a:r>
            <a:endParaRPr lang="en-US" sz="3200" i="1" noProof="0" dirty="0" smtClean="0">
              <a:solidFill>
                <a:schemeClr val="tx1">
                  <a:lumMod val="50000"/>
                  <a:lumOff val="50000"/>
                </a:schemeClr>
              </a:solidFill>
            </a:endParaRPr>
          </a:p>
          <a:p>
            <a:pPr marL="342900" marR="0" lvl="0" indent="-342900" algn="l" defTabSz="457200" rtl="0" eaLnBrk="1" fontAlgn="auto" latinLnBrk="0" hangingPunct="1">
              <a:lnSpc>
                <a:spcPct val="100000"/>
              </a:lnSpc>
              <a:spcBef>
                <a:spcPts val="200"/>
              </a:spcBef>
              <a:spcAft>
                <a:spcPts val="0"/>
              </a:spcAft>
              <a:buClrTx/>
              <a:buSzTx/>
              <a:buFont typeface="Arial"/>
              <a:buChar char="•"/>
              <a:tabLst/>
              <a:defRPr/>
            </a:pPr>
            <a:r>
              <a:rPr kumimoji="0" lang="en-US" sz="3200" u="none" strike="noStrike" kern="1200" cap="none" spc="0" normalizeH="0" dirty="0" smtClean="0">
                <a:ln>
                  <a:noFill/>
                </a:ln>
                <a:effectLst/>
                <a:uLnTx/>
                <a:uFillTx/>
              </a:rPr>
              <a:t>It would have the ability to immerse the user into the scene without the user being aware they were in the scene</a:t>
            </a:r>
          </a:p>
          <a:p>
            <a:pPr marR="0" lvl="0" algn="l" defTabSz="457200" rtl="0" eaLnBrk="1" fontAlgn="auto" latinLnBrk="0" hangingPunct="1">
              <a:lnSpc>
                <a:spcPct val="100000"/>
              </a:lnSpc>
              <a:spcBef>
                <a:spcPts val="200"/>
              </a:spcBef>
              <a:spcAft>
                <a:spcPts val="0"/>
              </a:spcAft>
              <a:buClrTx/>
              <a:buSzTx/>
              <a:tabLst/>
              <a:defRPr/>
            </a:pPr>
            <a:r>
              <a:rPr lang="en-US" sz="3200" i="1" noProof="0" dirty="0" smtClean="0">
                <a:solidFill>
                  <a:srgbClr val="7F7F7F"/>
                </a:solidFill>
              </a:rPr>
              <a:t>    The user can be tracked as an object amongst other</a:t>
            </a:r>
          </a:p>
          <a:p>
            <a:pPr marR="0" lvl="0" algn="l" defTabSz="457200" rtl="0" eaLnBrk="1" fontAlgn="auto" latinLnBrk="0" hangingPunct="1">
              <a:lnSpc>
                <a:spcPct val="100000"/>
              </a:lnSpc>
              <a:spcBef>
                <a:spcPts val="200"/>
              </a:spcBef>
              <a:spcAft>
                <a:spcPts val="0"/>
              </a:spcAft>
              <a:buClrTx/>
              <a:buSzTx/>
              <a:tabLst/>
              <a:defRPr/>
            </a:pPr>
            <a:r>
              <a:rPr lang="en-US" sz="3200" i="1" dirty="0">
                <a:solidFill>
                  <a:srgbClr val="7F7F7F"/>
                </a:solidFill>
              </a:rPr>
              <a:t> </a:t>
            </a:r>
            <a:r>
              <a:rPr lang="en-US" sz="3200" i="1" dirty="0" smtClean="0">
                <a:solidFill>
                  <a:srgbClr val="7F7F7F"/>
                </a:solidFill>
              </a:rPr>
              <a:t>  </a:t>
            </a:r>
            <a:r>
              <a:rPr lang="en-US" sz="3200" i="1" noProof="0" dirty="0" smtClean="0">
                <a:solidFill>
                  <a:srgbClr val="7F7F7F"/>
                </a:solidFill>
              </a:rPr>
              <a:t> objects to become part of a seamless environment </a:t>
            </a:r>
            <a:endParaRPr kumimoji="0" lang="en-US" sz="3200" i="1" u="none" strike="noStrike" kern="1200" cap="none" spc="0" normalizeH="0" noProof="0" dirty="0" smtClean="0">
              <a:ln>
                <a:noFill/>
              </a:ln>
              <a:solidFill>
                <a:srgbClr val="7F7F7F"/>
              </a:solidFill>
              <a:effectLst/>
              <a:uLnTx/>
              <a:uFillTx/>
            </a:endParaRPr>
          </a:p>
          <a:p>
            <a:pPr marL="342900" lvl="0" indent="-342900">
              <a:spcBef>
                <a:spcPts val="200"/>
              </a:spcBef>
              <a:buFont typeface="Arial"/>
              <a:buChar cha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ts val="200"/>
              </a:spcBef>
              <a:spcAft>
                <a:spcPts val="0"/>
              </a:spcAft>
              <a:buClrTx/>
              <a:buSzTx/>
              <a:buFont typeface="Arial"/>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cxnSp>
        <p:nvCxnSpPr>
          <p:cNvPr id="8" name="Straight Connector 7"/>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12077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Types of AR</a:t>
            </a:r>
            <a:endParaRPr lang="en-US" sz="3600" b="1" dirty="0">
              <a:solidFill>
                <a:schemeClr val="bg1"/>
              </a:solidFill>
              <a:latin typeface="+mj-lt"/>
            </a:endParaRPr>
          </a:p>
        </p:txBody>
      </p:sp>
      <p:cxnSp>
        <p:nvCxnSpPr>
          <p:cNvPr id="7" name="Straight Connector 6"/>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12</a:t>
            </a:fld>
            <a:endParaRPr lang="en-US" dirty="0"/>
          </a:p>
        </p:txBody>
      </p:sp>
      <p:sp>
        <p:nvSpPr>
          <p:cNvPr id="10" name="Content Placeholder 2"/>
          <p:cNvSpPr>
            <a:spLocks noGrp="1"/>
          </p:cNvSpPr>
          <p:nvPr>
            <p:ph idx="1"/>
          </p:nvPr>
        </p:nvSpPr>
        <p:spPr>
          <a:xfrm>
            <a:off x="189913" y="1111598"/>
            <a:ext cx="8759723" cy="2176444"/>
          </a:xfrm>
          <a:solidFill>
            <a:schemeClr val="bg1"/>
          </a:solidFill>
          <a:ln>
            <a:noFill/>
          </a:ln>
        </p:spPr>
        <p:txBody>
          <a:bodyPr>
            <a:normAutofit/>
          </a:bodyPr>
          <a:lstStyle/>
          <a:p>
            <a:pPr>
              <a:spcBef>
                <a:spcPts val="200"/>
              </a:spcBef>
            </a:pPr>
            <a:r>
              <a:rPr lang="en-US" b="1" dirty="0" smtClean="0"/>
              <a:t>Marker-based (Visual Metaphor)</a:t>
            </a:r>
          </a:p>
          <a:p>
            <a:pPr>
              <a:spcBef>
                <a:spcPts val="200"/>
              </a:spcBef>
            </a:pPr>
            <a:r>
              <a:rPr lang="en-US" b="1" dirty="0" err="1" smtClean="0"/>
              <a:t>Markerless</a:t>
            </a:r>
            <a:r>
              <a:rPr lang="en-US" b="1" dirty="0" smtClean="0"/>
              <a:t> (Spatial Positioning/Gravimetric)</a:t>
            </a:r>
          </a:p>
          <a:p>
            <a:pPr lvl="1">
              <a:spcBef>
                <a:spcPts val="200"/>
              </a:spcBef>
            </a:pPr>
            <a:r>
              <a:rPr lang="en-US" dirty="0" smtClean="0"/>
              <a:t>Sensor dependent (i.e. GPS, compass, accelerometer)</a:t>
            </a:r>
          </a:p>
          <a:p>
            <a:pPr lvl="1">
              <a:spcBef>
                <a:spcPts val="200"/>
              </a:spcBef>
            </a:pPr>
            <a:r>
              <a:rPr lang="en-US" dirty="0" smtClean="0"/>
              <a:t>Natural feature/image recognition</a:t>
            </a:r>
          </a:p>
          <a:p>
            <a:pPr>
              <a:spcBef>
                <a:spcPts val="200"/>
              </a:spcBef>
              <a:buNone/>
            </a:pPr>
            <a:endParaRPr lang="en-US" dirty="0" smtClean="0"/>
          </a:p>
        </p:txBody>
      </p:sp>
      <p:cxnSp>
        <p:nvCxnSpPr>
          <p:cNvPr id="11" name="Straight Connector 10"/>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406789" y="3784480"/>
            <a:ext cx="1982214" cy="264162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3565522" y="3785949"/>
            <a:ext cx="1982214" cy="264162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5690171" y="3785949"/>
            <a:ext cx="1982214" cy="264162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p:cNvSpPr txBox="1"/>
          <p:nvPr/>
        </p:nvSpPr>
        <p:spPr>
          <a:xfrm>
            <a:off x="1406789" y="3415148"/>
            <a:ext cx="1982214" cy="369332"/>
          </a:xfrm>
          <a:prstGeom prst="rect">
            <a:avLst/>
          </a:prstGeom>
          <a:noFill/>
        </p:spPr>
        <p:txBody>
          <a:bodyPr wrap="square" rtlCol="0">
            <a:spAutoFit/>
          </a:bodyPr>
          <a:lstStyle/>
          <a:p>
            <a:pPr algn="ctr"/>
            <a:r>
              <a:rPr lang="en-US" b="1" dirty="0" smtClean="0"/>
              <a:t>Marker</a:t>
            </a:r>
            <a:endParaRPr lang="en-US" b="1" dirty="0"/>
          </a:p>
        </p:txBody>
      </p:sp>
      <p:sp>
        <p:nvSpPr>
          <p:cNvPr id="20" name="TextBox 19"/>
          <p:cNvSpPr txBox="1"/>
          <p:nvPr/>
        </p:nvSpPr>
        <p:spPr>
          <a:xfrm>
            <a:off x="3551749" y="3425108"/>
            <a:ext cx="1982214" cy="369332"/>
          </a:xfrm>
          <a:prstGeom prst="rect">
            <a:avLst/>
          </a:prstGeom>
          <a:noFill/>
        </p:spPr>
        <p:txBody>
          <a:bodyPr wrap="square" rtlCol="0">
            <a:spAutoFit/>
          </a:bodyPr>
          <a:lstStyle/>
          <a:p>
            <a:pPr algn="ctr"/>
            <a:r>
              <a:rPr lang="en-US" b="1" dirty="0" smtClean="0"/>
              <a:t>Sensor dependent</a:t>
            </a:r>
            <a:endParaRPr lang="en-US" b="1" dirty="0"/>
          </a:p>
        </p:txBody>
      </p:sp>
      <p:sp>
        <p:nvSpPr>
          <p:cNvPr id="21" name="TextBox 20"/>
          <p:cNvSpPr txBox="1"/>
          <p:nvPr/>
        </p:nvSpPr>
        <p:spPr>
          <a:xfrm>
            <a:off x="5690171" y="3139618"/>
            <a:ext cx="1982214" cy="646331"/>
          </a:xfrm>
          <a:prstGeom prst="rect">
            <a:avLst/>
          </a:prstGeom>
          <a:noFill/>
        </p:spPr>
        <p:txBody>
          <a:bodyPr wrap="square" rtlCol="0">
            <a:spAutoFit/>
          </a:bodyPr>
          <a:lstStyle/>
          <a:p>
            <a:pPr algn="ctr"/>
            <a:r>
              <a:rPr lang="en-US" b="1" dirty="0" smtClean="0"/>
              <a:t>Natural feature/</a:t>
            </a:r>
          </a:p>
          <a:p>
            <a:pPr algn="ctr"/>
            <a:r>
              <a:rPr lang="en-US" b="1" dirty="0" smtClean="0"/>
              <a:t>Image recognition</a:t>
            </a:r>
            <a:endParaRPr lang="en-US" b="1" dirty="0"/>
          </a:p>
        </p:txBody>
      </p:sp>
      <p:pic>
        <p:nvPicPr>
          <p:cNvPr id="25602" name="Picture 2"/>
          <p:cNvPicPr>
            <a:picLocks noChangeAspect="1" noChangeArrowheads="1"/>
          </p:cNvPicPr>
          <p:nvPr/>
        </p:nvPicPr>
        <p:blipFill>
          <a:blip r:embed="rId2"/>
          <a:srcRect/>
          <a:stretch>
            <a:fillRect/>
          </a:stretch>
        </p:blipFill>
        <p:spPr bwMode="auto">
          <a:xfrm>
            <a:off x="1435721" y="3812617"/>
            <a:ext cx="1946405" cy="2587752"/>
          </a:xfrm>
          <a:prstGeom prst="rect">
            <a:avLst/>
          </a:prstGeom>
          <a:noFill/>
          <a:ln w="9525">
            <a:noFill/>
            <a:miter lim="800000"/>
            <a:headEnd/>
            <a:tailEnd/>
          </a:ln>
          <a:effectLst/>
        </p:spPr>
      </p:pic>
      <p:pic>
        <p:nvPicPr>
          <p:cNvPr id="24" name="Picture 2" descr="Android Demo Marker: Please print this marker, otherwise the demo does not work!"/>
          <p:cNvPicPr>
            <a:picLocks noChangeAspect="1" noChangeArrowheads="1"/>
          </p:cNvPicPr>
          <p:nvPr/>
        </p:nvPicPr>
        <p:blipFill>
          <a:blip r:embed="rId3"/>
          <a:srcRect/>
          <a:stretch>
            <a:fillRect/>
          </a:stretch>
        </p:blipFill>
        <p:spPr bwMode="auto">
          <a:xfrm>
            <a:off x="1463060" y="3840751"/>
            <a:ext cx="600581" cy="590571"/>
          </a:xfrm>
          <a:prstGeom prst="rect">
            <a:avLst/>
          </a:prstGeom>
          <a:noFill/>
        </p:spPr>
      </p:pic>
      <p:pic>
        <p:nvPicPr>
          <p:cNvPr id="25606" name="Picture 6" descr="http://www.wired.com/images_blogs/gadgetlab/2010/10/goggles-beatnik.jpg"/>
          <p:cNvPicPr>
            <a:picLocks noChangeAspect="1" noChangeArrowheads="1"/>
          </p:cNvPicPr>
          <p:nvPr/>
        </p:nvPicPr>
        <p:blipFill>
          <a:blip r:embed="rId4"/>
          <a:srcRect r="51692"/>
          <a:stretch>
            <a:fillRect/>
          </a:stretch>
        </p:blipFill>
        <p:spPr bwMode="auto">
          <a:xfrm>
            <a:off x="5723193" y="3812618"/>
            <a:ext cx="1935124" cy="2587752"/>
          </a:xfrm>
          <a:prstGeom prst="rect">
            <a:avLst/>
          </a:prstGeom>
          <a:noFill/>
        </p:spPr>
      </p:pic>
      <p:pic>
        <p:nvPicPr>
          <p:cNvPr id="25608" name="Picture 8" descr="http://www.ugotrade.com/wordpress/wp-content/uploads/2009/09/Screen-shot-2009-09-26-at-2.44.27-PM.png"/>
          <p:cNvPicPr>
            <a:picLocks noChangeAspect="1" noChangeArrowheads="1"/>
          </p:cNvPicPr>
          <p:nvPr/>
        </p:nvPicPr>
        <p:blipFill>
          <a:blip r:embed="rId5"/>
          <a:srcRect l="44058"/>
          <a:stretch>
            <a:fillRect/>
          </a:stretch>
        </p:blipFill>
        <p:spPr bwMode="auto">
          <a:xfrm>
            <a:off x="3601272" y="3812784"/>
            <a:ext cx="1906440" cy="260604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Marker-based Demo</a:t>
            </a:r>
            <a:endParaRPr lang="en-US" sz="3600" b="1" dirty="0">
              <a:solidFill>
                <a:schemeClr val="bg1"/>
              </a:solidFill>
              <a:latin typeface="+mj-lt"/>
            </a:endParaRPr>
          </a:p>
        </p:txBody>
      </p:sp>
      <p:cxnSp>
        <p:nvCxnSpPr>
          <p:cNvPr id="6" name="Straight Connector 5"/>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13</a:t>
            </a:fld>
            <a:endParaRPr lang="en-US" dirty="0"/>
          </a:p>
        </p:txBody>
      </p:sp>
      <p:sp>
        <p:nvSpPr>
          <p:cNvPr id="9" name="Content Placeholder 2"/>
          <p:cNvSpPr>
            <a:spLocks noGrp="1"/>
          </p:cNvSpPr>
          <p:nvPr>
            <p:ph idx="1"/>
          </p:nvPr>
        </p:nvSpPr>
        <p:spPr>
          <a:xfrm>
            <a:off x="189913" y="1111598"/>
            <a:ext cx="8759723" cy="2176444"/>
          </a:xfrm>
          <a:solidFill>
            <a:schemeClr val="bg1"/>
          </a:solidFill>
          <a:ln>
            <a:noFill/>
          </a:ln>
        </p:spPr>
        <p:txBody>
          <a:bodyPr>
            <a:normAutofit/>
          </a:bodyPr>
          <a:lstStyle/>
          <a:p>
            <a:pPr>
              <a:spcBef>
                <a:spcPts val="200"/>
              </a:spcBef>
            </a:pPr>
            <a:r>
              <a:rPr lang="en-US" dirty="0" smtClean="0"/>
              <a:t>SSTT 3D box demo with Galaxy Tab</a:t>
            </a:r>
          </a:p>
          <a:p>
            <a:pPr>
              <a:spcBef>
                <a:spcPts val="200"/>
              </a:spcBef>
              <a:buNone/>
            </a:pPr>
            <a:endParaRPr lang="en-US" dirty="0" smtClean="0"/>
          </a:p>
        </p:txBody>
      </p:sp>
      <p:cxnSp>
        <p:nvCxnSpPr>
          <p:cNvPr id="10" name="Straight Connector 9"/>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03565" y="1780529"/>
            <a:ext cx="8332420" cy="374904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Example</a:t>
            </a:r>
          </a:p>
          <a:p>
            <a:pPr algn="ctr"/>
            <a:r>
              <a:rPr lang="en-US" dirty="0" smtClean="0"/>
              <a:t>Screenshot</a:t>
            </a:r>
            <a:endParaRPr lang="en-US" dirty="0"/>
          </a:p>
        </p:txBody>
      </p:sp>
      <p:pic>
        <p:nvPicPr>
          <p:cNvPr id="24578" name="Picture 2" descr="Android Demo Marker: Please print this marker, otherwise the demo does not work!"/>
          <p:cNvPicPr>
            <a:picLocks noChangeAspect="1" noChangeArrowheads="1"/>
          </p:cNvPicPr>
          <p:nvPr/>
        </p:nvPicPr>
        <p:blipFill>
          <a:blip r:embed="rId2"/>
          <a:srcRect/>
          <a:stretch>
            <a:fillRect/>
          </a:stretch>
        </p:blipFill>
        <p:spPr bwMode="auto">
          <a:xfrm>
            <a:off x="422029" y="1809263"/>
            <a:ext cx="1143000" cy="1123950"/>
          </a:xfrm>
          <a:prstGeom prst="rect">
            <a:avLst/>
          </a:prstGeom>
          <a:noFill/>
        </p:spPr>
      </p:pic>
      <p:pic>
        <p:nvPicPr>
          <p:cNvPr id="24579" name="Picture 3"/>
          <p:cNvPicPr>
            <a:picLocks noChangeAspect="1" noChangeArrowheads="1"/>
          </p:cNvPicPr>
          <p:nvPr/>
        </p:nvPicPr>
        <p:blipFill>
          <a:blip r:embed="rId3"/>
          <a:srcRect/>
          <a:stretch>
            <a:fillRect/>
          </a:stretch>
        </p:blipFill>
        <p:spPr bwMode="auto">
          <a:xfrm>
            <a:off x="1565030" y="1837398"/>
            <a:ext cx="7133564" cy="3649001"/>
          </a:xfrm>
          <a:prstGeom prst="rect">
            <a:avLst/>
          </a:prstGeom>
          <a:noFill/>
          <a:ln w="9525">
            <a:noFill/>
            <a:miter lim="800000"/>
            <a:headEnd/>
            <a:tailEnd/>
          </a:ln>
        </p:spPr>
      </p:pic>
      <p:sp>
        <p:nvSpPr>
          <p:cNvPr id="14" name="TextBox 13"/>
          <p:cNvSpPr txBox="1"/>
          <p:nvPr/>
        </p:nvSpPr>
        <p:spPr>
          <a:xfrm>
            <a:off x="548641" y="2820669"/>
            <a:ext cx="883703" cy="369332"/>
          </a:xfrm>
          <a:prstGeom prst="rect">
            <a:avLst/>
          </a:prstGeom>
          <a:noFill/>
        </p:spPr>
        <p:txBody>
          <a:bodyPr wrap="square" rtlCol="0">
            <a:spAutoFit/>
          </a:bodyPr>
          <a:lstStyle/>
          <a:p>
            <a:r>
              <a:rPr lang="en-US" b="1" dirty="0" smtClean="0"/>
              <a:t>Marker</a:t>
            </a:r>
            <a:endParaRPr lang="en-US"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Sensor Dependent Example</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14</a:t>
            </a:fld>
            <a:endParaRPr lang="en-US" dirty="0"/>
          </a:p>
        </p:txBody>
      </p:sp>
      <p:sp>
        <p:nvSpPr>
          <p:cNvPr id="7" name="Content Placeholder 2"/>
          <p:cNvSpPr txBox="1">
            <a:spLocks/>
          </p:cNvSpPr>
          <p:nvPr/>
        </p:nvSpPr>
        <p:spPr>
          <a:xfrm>
            <a:off x="189913" y="1111598"/>
            <a:ext cx="8759723" cy="2176444"/>
          </a:xfrm>
          <a:prstGeom prst="rect">
            <a:avLst/>
          </a:prstGeom>
          <a:solidFill>
            <a:schemeClr val="bg1"/>
          </a:solidFill>
          <a:ln>
            <a:noFill/>
          </a:ln>
        </p:spPr>
        <p:txBody>
          <a:bodyPr>
            <a:normAutofit/>
          </a:bodyPr>
          <a:lstStyle/>
          <a:p>
            <a:pPr marL="342900" marR="0" lvl="0" indent="-342900" algn="l" defTabSz="457200" rtl="0" eaLnBrk="1" fontAlgn="auto" latinLnBrk="0" hangingPunct="1">
              <a:lnSpc>
                <a:spcPct val="100000"/>
              </a:lnSpc>
              <a:spcBef>
                <a:spcPts val="2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Pollution visualized in Manhattan</a:t>
            </a:r>
          </a:p>
          <a:p>
            <a:pPr marL="342900" marR="0" lvl="0" indent="-342900" algn="l" defTabSz="457200" rtl="0" eaLnBrk="1" fontAlgn="auto" latinLnBrk="0" hangingPunct="1">
              <a:lnSpc>
                <a:spcPct val="100000"/>
              </a:lnSpc>
              <a:spcBef>
                <a:spcPts val="2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cxnSp>
        <p:nvCxnSpPr>
          <p:cNvPr id="8" name="Straight Connector 7"/>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03565" y="1780528"/>
            <a:ext cx="8332420" cy="464704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7106" name="Picture 2" descr="http://blog.fabric.ch/fabric/images/953_1253739603_1.jpg"/>
          <p:cNvPicPr>
            <a:picLocks noChangeAspect="1" noChangeArrowheads="1"/>
          </p:cNvPicPr>
          <p:nvPr/>
        </p:nvPicPr>
        <p:blipFill>
          <a:blip r:embed="rId2"/>
          <a:srcRect/>
          <a:stretch>
            <a:fillRect/>
          </a:stretch>
        </p:blipFill>
        <p:spPr bwMode="auto">
          <a:xfrm>
            <a:off x="472437" y="1849994"/>
            <a:ext cx="5981866" cy="4526280"/>
          </a:xfrm>
          <a:prstGeom prst="rect">
            <a:avLst/>
          </a:prstGeom>
          <a:noFill/>
        </p:spPr>
      </p:pic>
      <p:sp>
        <p:nvSpPr>
          <p:cNvPr id="11" name="TextBox 10"/>
          <p:cNvSpPr txBox="1"/>
          <p:nvPr/>
        </p:nvSpPr>
        <p:spPr>
          <a:xfrm>
            <a:off x="6454302" y="1849994"/>
            <a:ext cx="2281683" cy="4524315"/>
          </a:xfrm>
          <a:prstGeom prst="rect">
            <a:avLst/>
          </a:prstGeom>
          <a:noFill/>
        </p:spPr>
        <p:txBody>
          <a:bodyPr wrap="square" rtlCol="0">
            <a:spAutoFit/>
          </a:bodyPr>
          <a:lstStyle/>
          <a:p>
            <a:r>
              <a:rPr lang="en-US" dirty="0" smtClean="0"/>
              <a:t>Sean White and Steve </a:t>
            </a:r>
            <a:r>
              <a:rPr lang="en-US" dirty="0" err="1" smtClean="0"/>
              <a:t>Feiner</a:t>
            </a:r>
            <a:r>
              <a:rPr lang="en-US" dirty="0" smtClean="0"/>
              <a:t> of Columbia University developed an app that shows levels of carbon monoxide in Manhattan based on collected CO sensor data (red = locally sensed, green = remote EPA</a:t>
            </a:r>
          </a:p>
          <a:p>
            <a:r>
              <a:rPr lang="en-US" dirty="0" smtClean="0"/>
              <a:t>sensor reading).  The height of each ball reflects concentrations of the pollutant. </a:t>
            </a:r>
            <a:endParaRPr lang="en-US" dirty="0"/>
          </a:p>
        </p:txBody>
      </p:sp>
      <p:sp>
        <p:nvSpPr>
          <p:cNvPr id="12" name="TextBox 11"/>
          <p:cNvSpPr txBox="1"/>
          <p:nvPr/>
        </p:nvSpPr>
        <p:spPr>
          <a:xfrm>
            <a:off x="302406" y="6410108"/>
            <a:ext cx="8527848" cy="369332"/>
          </a:xfrm>
          <a:prstGeom prst="rect">
            <a:avLst/>
          </a:prstGeom>
          <a:noFill/>
        </p:spPr>
        <p:txBody>
          <a:bodyPr wrap="square" rtlCol="0">
            <a:spAutoFit/>
          </a:bodyPr>
          <a:lstStyle/>
          <a:p>
            <a:r>
              <a:rPr lang="en-US" dirty="0" smtClean="0"/>
              <a:t>Source:  </a:t>
            </a:r>
            <a:r>
              <a:rPr lang="en-US" u="sng" dirty="0">
                <a:hlinkClick r:id="rId3"/>
              </a:rPr>
              <a:t>http://cs.utsa.edu/~jpq/Site/teaching/uiu-f10/4.pdf</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Image Recognition Demo</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15</a:t>
            </a:fld>
            <a:endParaRPr lang="en-US" dirty="0"/>
          </a:p>
        </p:txBody>
      </p:sp>
      <p:sp>
        <p:nvSpPr>
          <p:cNvPr id="7" name="Content Placeholder 2"/>
          <p:cNvSpPr txBox="1">
            <a:spLocks/>
          </p:cNvSpPr>
          <p:nvPr/>
        </p:nvSpPr>
        <p:spPr>
          <a:xfrm>
            <a:off x="189913" y="1111598"/>
            <a:ext cx="8759723" cy="2176444"/>
          </a:xfrm>
          <a:prstGeom prst="rect">
            <a:avLst/>
          </a:prstGeom>
          <a:solidFill>
            <a:schemeClr val="bg1"/>
          </a:solidFill>
          <a:ln>
            <a:noFill/>
          </a:ln>
        </p:spPr>
        <p:txBody>
          <a:bodyPr>
            <a:normAutofit/>
          </a:bodyPr>
          <a:lstStyle/>
          <a:p>
            <a:pPr marL="342900" marR="0" lvl="0" indent="-342900" algn="l" defTabSz="457200" rtl="0" eaLnBrk="1" fontAlgn="auto" latinLnBrk="0" hangingPunct="1">
              <a:lnSpc>
                <a:spcPct val="100000"/>
              </a:lnSpc>
              <a:spcBef>
                <a:spcPts val="2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Google Goggles on the Samsung Transform</a:t>
            </a:r>
          </a:p>
          <a:p>
            <a:pPr marL="342900" marR="0" lvl="0" indent="-342900" algn="l" defTabSz="457200" rtl="0" eaLnBrk="1" fontAlgn="auto" latinLnBrk="0" hangingPunct="1">
              <a:lnSpc>
                <a:spcPct val="100000"/>
              </a:lnSpc>
              <a:spcBef>
                <a:spcPts val="2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cxnSp>
        <p:nvCxnSpPr>
          <p:cNvPr id="8" name="Straight Connector 7"/>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064747" y="1780528"/>
            <a:ext cx="6949440" cy="464704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6083" name="Picture 3"/>
          <p:cNvPicPr>
            <a:picLocks noChangeAspect="1" noChangeArrowheads="1"/>
          </p:cNvPicPr>
          <p:nvPr/>
        </p:nvPicPr>
        <p:blipFill>
          <a:blip r:embed="rId2"/>
          <a:srcRect/>
          <a:stretch>
            <a:fillRect/>
          </a:stretch>
        </p:blipFill>
        <p:spPr bwMode="auto">
          <a:xfrm>
            <a:off x="1153547" y="1850512"/>
            <a:ext cx="6778402" cy="4507992"/>
          </a:xfrm>
          <a:prstGeom prst="rect">
            <a:avLst/>
          </a:prstGeom>
          <a:noFill/>
          <a:ln w="9525">
            <a:noFill/>
            <a:miter lim="800000"/>
            <a:headEnd/>
            <a:tailEnd/>
          </a:ln>
          <a:effectLst/>
        </p:spPr>
      </p:pic>
      <p:pic>
        <p:nvPicPr>
          <p:cNvPr id="46085" name="Picture 5" descr="http://www.enterakt.com/wp-content/uploads/2011/01/GoogleGoggles.jpg"/>
          <p:cNvPicPr>
            <a:picLocks noChangeAspect="1" noChangeArrowheads="1"/>
          </p:cNvPicPr>
          <p:nvPr/>
        </p:nvPicPr>
        <p:blipFill>
          <a:blip r:embed="rId3"/>
          <a:srcRect/>
          <a:stretch>
            <a:fillRect/>
          </a:stretch>
        </p:blipFill>
        <p:spPr bwMode="auto">
          <a:xfrm>
            <a:off x="1196595" y="1899048"/>
            <a:ext cx="1294321" cy="1294321"/>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AR Limitations</a:t>
            </a:r>
            <a:endParaRPr lang="en-US" sz="3600" b="1" dirty="0">
              <a:solidFill>
                <a:schemeClr val="bg1"/>
              </a:solidFill>
              <a:latin typeface="+mj-lt"/>
            </a:endParaRPr>
          </a:p>
        </p:txBody>
      </p:sp>
      <p:cxnSp>
        <p:nvCxnSpPr>
          <p:cNvPr id="6" name="Straight Connector 5"/>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16</a:t>
            </a:fld>
            <a:endParaRPr lang="en-US" dirty="0"/>
          </a:p>
        </p:txBody>
      </p:sp>
      <p:sp>
        <p:nvSpPr>
          <p:cNvPr id="9" name="Content Placeholder 2"/>
          <p:cNvSpPr>
            <a:spLocks noGrp="1"/>
          </p:cNvSpPr>
          <p:nvPr>
            <p:ph idx="1"/>
          </p:nvPr>
        </p:nvSpPr>
        <p:spPr>
          <a:xfrm>
            <a:off x="189913" y="1111598"/>
            <a:ext cx="8759723" cy="4727448"/>
          </a:xfrm>
          <a:solidFill>
            <a:schemeClr val="bg1"/>
          </a:solidFill>
          <a:ln>
            <a:noFill/>
          </a:ln>
        </p:spPr>
        <p:txBody>
          <a:bodyPr>
            <a:normAutofit/>
          </a:bodyPr>
          <a:lstStyle/>
          <a:p>
            <a:pPr>
              <a:spcBef>
                <a:spcPts val="200"/>
              </a:spcBef>
            </a:pPr>
            <a:r>
              <a:rPr lang="en-US" dirty="0" smtClean="0"/>
              <a:t>Constrained audience</a:t>
            </a:r>
            <a:endParaRPr lang="en-US" dirty="0" smtClean="0">
              <a:solidFill>
                <a:schemeClr val="tx1">
                  <a:lumMod val="50000"/>
                  <a:lumOff val="50000"/>
                </a:schemeClr>
              </a:solidFill>
            </a:endParaRPr>
          </a:p>
          <a:p>
            <a:pPr>
              <a:spcBef>
                <a:spcPts val="200"/>
              </a:spcBef>
            </a:pPr>
            <a:r>
              <a:rPr lang="en-US" dirty="0" smtClean="0"/>
              <a:t>Immature technology</a:t>
            </a:r>
          </a:p>
          <a:p>
            <a:pPr>
              <a:spcBef>
                <a:spcPts val="200"/>
              </a:spcBef>
            </a:pPr>
            <a:r>
              <a:rPr lang="en-US" dirty="0" smtClean="0"/>
              <a:t>Complex app </a:t>
            </a:r>
            <a:r>
              <a:rPr lang="en-US" dirty="0"/>
              <a:t>a</a:t>
            </a:r>
            <a:r>
              <a:rPr lang="en-US" dirty="0" smtClean="0"/>
              <a:t>uthoring </a:t>
            </a:r>
          </a:p>
          <a:p>
            <a:pPr>
              <a:spcBef>
                <a:spcPts val="200"/>
              </a:spcBef>
            </a:pPr>
            <a:r>
              <a:rPr lang="en-US" dirty="0" smtClean="0"/>
              <a:t>Limited use cases</a:t>
            </a:r>
          </a:p>
          <a:p>
            <a:pPr>
              <a:spcBef>
                <a:spcPts val="200"/>
              </a:spcBef>
            </a:pPr>
            <a:endParaRPr lang="en-US" dirty="0" smtClean="0"/>
          </a:p>
        </p:txBody>
      </p:sp>
      <p:cxnSp>
        <p:nvCxnSpPr>
          <p:cNvPr id="10" name="Straight Connector 9"/>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Constrained Audience</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17</a:t>
            </a:fld>
            <a:endParaRPr lang="en-US" dirty="0"/>
          </a:p>
        </p:txBody>
      </p:sp>
      <p:pic>
        <p:nvPicPr>
          <p:cNvPr id="50180" name="Picture 4"/>
          <p:cNvPicPr>
            <a:picLocks noChangeAspect="1" noChangeArrowheads="1"/>
          </p:cNvPicPr>
          <p:nvPr/>
        </p:nvPicPr>
        <p:blipFill>
          <a:blip r:embed="rId2"/>
          <a:srcRect/>
          <a:stretch>
            <a:fillRect/>
          </a:stretch>
        </p:blipFill>
        <p:spPr bwMode="auto">
          <a:xfrm>
            <a:off x="70340" y="1033922"/>
            <a:ext cx="9006840" cy="3248828"/>
          </a:xfrm>
          <a:prstGeom prst="rect">
            <a:avLst/>
          </a:prstGeom>
          <a:noFill/>
          <a:ln w="9525">
            <a:noFill/>
            <a:miter lim="800000"/>
            <a:headEnd/>
            <a:tailEnd/>
          </a:ln>
          <a:effectLst/>
        </p:spPr>
      </p:pic>
      <p:sp>
        <p:nvSpPr>
          <p:cNvPr id="11" name="Content Placeholder 2"/>
          <p:cNvSpPr txBox="1">
            <a:spLocks/>
          </p:cNvSpPr>
          <p:nvPr/>
        </p:nvSpPr>
        <p:spPr>
          <a:xfrm>
            <a:off x="189913" y="4265348"/>
            <a:ext cx="8759723" cy="2488304"/>
          </a:xfrm>
          <a:prstGeom prst="rect">
            <a:avLst/>
          </a:prstGeom>
          <a:noFill/>
          <a:ln>
            <a:noFill/>
          </a:ln>
        </p:spPr>
        <p:txBody>
          <a:bodyPr>
            <a:normAutofit/>
          </a:bodyPr>
          <a:lstStyle/>
          <a:p>
            <a:pPr marL="342900" marR="0" lvl="0" indent="-342900" algn="l" defTabSz="457200" rtl="0" eaLnBrk="1" fontAlgn="auto" latinLnBrk="0" hangingPunct="1">
              <a:lnSpc>
                <a:spcPct val="100000"/>
              </a:lnSpc>
              <a:spcBef>
                <a:spcPts val="200"/>
              </a:spcBef>
              <a:spcAft>
                <a:spcPts val="0"/>
              </a:spcAft>
              <a:buClrTx/>
              <a:buSzTx/>
              <a:buFont typeface="Arial"/>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83% of U.S. </a:t>
            </a:r>
            <a:r>
              <a:rPr lang="en-US" sz="2600" dirty="0" smtClean="0"/>
              <a:t>population has a mobile phone</a:t>
            </a:r>
            <a:endParaRPr kumimoji="0" lang="en-US" sz="26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endParaRPr>
          </a:p>
          <a:p>
            <a:pPr marL="342900" marR="0" lvl="0" indent="-342900" algn="l" defTabSz="457200" rtl="0" eaLnBrk="1" fontAlgn="auto" latinLnBrk="0" hangingPunct="1">
              <a:lnSpc>
                <a:spcPct val="100000"/>
              </a:lnSpc>
              <a:spcBef>
                <a:spcPts val="200"/>
              </a:spcBef>
              <a:spcAft>
                <a:spcPts val="0"/>
              </a:spcAft>
              <a:buClrTx/>
              <a:buSzTx/>
              <a:buFont typeface="Arial"/>
              <a:buChar char="•"/>
              <a:tabLst/>
              <a:defRPr/>
            </a:pPr>
            <a:r>
              <a:rPr lang="en-US" sz="2600" dirty="0" smtClean="0"/>
              <a:t>25% of those who have mobile phones have </a:t>
            </a:r>
            <a:r>
              <a:rPr lang="en-US" sz="2600" dirty="0" err="1" smtClean="0"/>
              <a:t>smartphones</a:t>
            </a: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ts val="200"/>
              </a:spcBef>
              <a:spcAft>
                <a:spcPts val="0"/>
              </a:spcAft>
              <a:buClrTx/>
              <a:buSzTx/>
              <a:buFont typeface="Arial"/>
              <a:buChar char="•"/>
              <a:tabLst/>
              <a:defRPr/>
            </a:pPr>
            <a:r>
              <a:rPr lang="en-US" sz="2600" noProof="0" dirty="0" smtClean="0"/>
              <a:t>67% of those with </a:t>
            </a:r>
            <a:r>
              <a:rPr lang="en-US" sz="2600" noProof="0" dirty="0" err="1" smtClean="0"/>
              <a:t>smartphones</a:t>
            </a:r>
            <a:r>
              <a:rPr lang="en-US" sz="2600" noProof="0" dirty="0" smtClean="0"/>
              <a:t> don’t have a data plan</a:t>
            </a: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ts val="200"/>
              </a:spcBef>
              <a:spcAft>
                <a:spcPts val="0"/>
              </a:spcAft>
              <a:buClrTx/>
              <a:buSzTx/>
              <a:buFont typeface="Arial"/>
              <a:buChar char="•"/>
              <a:tabLst/>
              <a:defRPr/>
            </a:pPr>
            <a:r>
              <a:rPr lang="en-US" sz="2600" b="1" dirty="0" smtClean="0"/>
              <a:t>That means only 1 in 7 of the U.S. population has the technical capability to access your AR application</a:t>
            </a:r>
            <a:endParaRPr kumimoji="0" lang="en-US" sz="2600" b="1" i="0" u="none" strike="noStrike" kern="1200" cap="none" spc="0" normalizeH="0" baseline="0" noProof="0" dirty="0" smtClean="0">
              <a:ln>
                <a:noFill/>
              </a:ln>
              <a:solidFill>
                <a:schemeClr val="tx1"/>
              </a:solidFill>
              <a:effectLst/>
              <a:uLnTx/>
              <a:uFillTx/>
              <a:latin typeface="+mn-lt"/>
              <a:ea typeface="+mn-ea"/>
              <a:cs typeface="+mn-cs"/>
            </a:endParaRPr>
          </a:p>
        </p:txBody>
      </p:sp>
      <p:cxnSp>
        <p:nvCxnSpPr>
          <p:cNvPr id="9" name="Straight Connector 8"/>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02406" y="6410108"/>
            <a:ext cx="8527848" cy="369332"/>
          </a:xfrm>
          <a:prstGeom prst="rect">
            <a:avLst/>
          </a:prstGeom>
          <a:noFill/>
        </p:spPr>
        <p:txBody>
          <a:bodyPr wrap="square" rtlCol="0">
            <a:spAutoFit/>
          </a:bodyPr>
          <a:lstStyle/>
          <a:p>
            <a:r>
              <a:rPr lang="en-US" dirty="0" smtClean="0"/>
              <a:t>Source:  </a:t>
            </a:r>
            <a:r>
              <a:rPr lang="en-US" dirty="0" err="1" smtClean="0"/>
              <a:t>BillShrink</a:t>
            </a:r>
            <a:r>
              <a:rPr lang="en-US" dirty="0" smtClean="0"/>
              <a:t>, </a:t>
            </a:r>
            <a:r>
              <a:rPr lang="en-US" dirty="0" err="1" smtClean="0"/>
              <a:t>InfoWeek</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Smartphone Penetration at Notre Dame</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18</a:t>
            </a:fld>
            <a:endParaRPr lang="en-US" dirty="0"/>
          </a:p>
        </p:txBody>
      </p:sp>
      <p:pic>
        <p:nvPicPr>
          <p:cNvPr id="8" name="Picture 7" descr="Nielsen_US_Smartphone_Projections_2010.png"/>
          <p:cNvPicPr>
            <a:picLocks noChangeAspect="1"/>
          </p:cNvPicPr>
          <p:nvPr/>
        </p:nvPicPr>
        <p:blipFill>
          <a:blip r:embed="rId2" cstate="print"/>
          <a:stretch>
            <a:fillRect/>
          </a:stretch>
        </p:blipFill>
        <p:spPr>
          <a:xfrm>
            <a:off x="0" y="910138"/>
            <a:ext cx="9144000" cy="5947862"/>
          </a:xfrm>
          <a:prstGeom prst="rect">
            <a:avLst/>
          </a:prstGeom>
        </p:spPr>
      </p:pic>
      <p:cxnSp>
        <p:nvCxnSpPr>
          <p:cNvPr id="9" name="Straight Connector 8"/>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380766" y="6367098"/>
            <a:ext cx="2328525" cy="365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02406" y="6410108"/>
            <a:ext cx="8527848" cy="369332"/>
          </a:xfrm>
          <a:prstGeom prst="rect">
            <a:avLst/>
          </a:prstGeom>
          <a:noFill/>
        </p:spPr>
        <p:txBody>
          <a:bodyPr wrap="square" rtlCol="0">
            <a:spAutoFit/>
          </a:bodyPr>
          <a:lstStyle/>
          <a:p>
            <a:pPr algn="r"/>
            <a:r>
              <a:rPr lang="en-US" dirty="0" smtClean="0"/>
              <a:t>Source:  The Nielsen Company</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Immature Technology</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19</a:t>
            </a:fld>
            <a:endParaRPr lang="en-US" dirty="0"/>
          </a:p>
        </p:txBody>
      </p:sp>
      <p:sp>
        <p:nvSpPr>
          <p:cNvPr id="7" name="Content Placeholder 2"/>
          <p:cNvSpPr txBox="1">
            <a:spLocks/>
          </p:cNvSpPr>
          <p:nvPr/>
        </p:nvSpPr>
        <p:spPr>
          <a:xfrm>
            <a:off x="189913" y="1111598"/>
            <a:ext cx="8759723" cy="5315972"/>
          </a:xfrm>
          <a:prstGeom prst="rect">
            <a:avLst/>
          </a:prstGeom>
          <a:solidFill>
            <a:schemeClr val="bg1"/>
          </a:solidFill>
          <a:ln>
            <a:noFill/>
          </a:ln>
        </p:spPr>
        <p:txBody>
          <a:bodyPr>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200"/>
              </a:spcBef>
            </a:pPr>
            <a:r>
              <a:rPr lang="en-US" dirty="0" smtClean="0"/>
              <a:t>Sensor accuracy</a:t>
            </a:r>
          </a:p>
          <a:p>
            <a:pPr marL="0" indent="0">
              <a:spcBef>
                <a:spcPts val="200"/>
              </a:spcBef>
              <a:buNone/>
            </a:pPr>
            <a:r>
              <a:rPr lang="en-US" dirty="0" smtClean="0"/>
              <a:t>   </a:t>
            </a:r>
            <a:r>
              <a:rPr lang="en-US" i="1" dirty="0" smtClean="0">
                <a:solidFill>
                  <a:schemeClr val="tx1">
                    <a:lumMod val="50000"/>
                    <a:lumOff val="50000"/>
                  </a:schemeClr>
                </a:solidFill>
              </a:rPr>
              <a:t> GPS only accurate within 10 meters; accelerometer drifts</a:t>
            </a:r>
          </a:p>
          <a:p>
            <a:pPr marL="0" indent="0">
              <a:spcBef>
                <a:spcPts val="200"/>
              </a:spcBef>
              <a:buNone/>
            </a:pPr>
            <a:r>
              <a:rPr lang="en-US" i="1" dirty="0" smtClean="0">
                <a:solidFill>
                  <a:schemeClr val="tx1">
                    <a:lumMod val="50000"/>
                    <a:lumOff val="50000"/>
                  </a:schemeClr>
                </a:solidFill>
              </a:rPr>
              <a:t>    over time and can get confused</a:t>
            </a:r>
          </a:p>
          <a:p>
            <a:pPr marL="0" indent="0">
              <a:spcBef>
                <a:spcPts val="200"/>
              </a:spcBef>
              <a:buNone/>
            </a:pPr>
            <a:endParaRPr lang="en-US" sz="1000" dirty="0" smtClean="0"/>
          </a:p>
          <a:p>
            <a:pPr>
              <a:spcBef>
                <a:spcPts val="200"/>
              </a:spcBef>
            </a:pPr>
            <a:r>
              <a:rPr lang="en-US" dirty="0" smtClean="0"/>
              <a:t>Indoor/relative positioning and object tracking</a:t>
            </a:r>
          </a:p>
          <a:p>
            <a:pPr marL="0" indent="0">
              <a:spcBef>
                <a:spcPts val="200"/>
              </a:spcBef>
              <a:buNone/>
            </a:pPr>
            <a:r>
              <a:rPr lang="en-US" i="1" dirty="0">
                <a:solidFill>
                  <a:schemeClr val="tx1">
                    <a:lumMod val="50000"/>
                    <a:lumOff val="50000"/>
                  </a:schemeClr>
                </a:solidFill>
              </a:rPr>
              <a:t> </a:t>
            </a:r>
            <a:r>
              <a:rPr lang="en-US" i="1" dirty="0" smtClean="0">
                <a:solidFill>
                  <a:schemeClr val="tx1">
                    <a:lumMod val="50000"/>
                    <a:lumOff val="50000"/>
                  </a:schemeClr>
                </a:solidFill>
              </a:rPr>
              <a:t>   GPS needs clear line-of-sight to satellites; Skyhook</a:t>
            </a:r>
          </a:p>
          <a:p>
            <a:pPr marL="0" indent="0">
              <a:spcBef>
                <a:spcPts val="200"/>
              </a:spcBef>
              <a:buNone/>
            </a:pPr>
            <a:r>
              <a:rPr lang="en-US" i="1" dirty="0">
                <a:solidFill>
                  <a:schemeClr val="tx1">
                    <a:lumMod val="50000"/>
                    <a:lumOff val="50000"/>
                  </a:schemeClr>
                </a:solidFill>
              </a:rPr>
              <a:t> </a:t>
            </a:r>
            <a:r>
              <a:rPr lang="en-US" i="1" dirty="0" smtClean="0">
                <a:solidFill>
                  <a:schemeClr val="tx1">
                    <a:lumMod val="50000"/>
                    <a:lumOff val="50000"/>
                  </a:schemeClr>
                </a:solidFill>
              </a:rPr>
              <a:t>   can place you by </a:t>
            </a:r>
            <a:r>
              <a:rPr lang="en-US" i="1" dirty="0" err="1" smtClean="0">
                <a:solidFill>
                  <a:schemeClr val="tx1">
                    <a:lumMod val="50000"/>
                    <a:lumOff val="50000"/>
                  </a:schemeClr>
                </a:solidFill>
              </a:rPr>
              <a:t>wi-fi</a:t>
            </a:r>
            <a:r>
              <a:rPr lang="en-US" i="1" dirty="0" smtClean="0">
                <a:solidFill>
                  <a:schemeClr val="tx1">
                    <a:lumMod val="50000"/>
                    <a:lumOff val="50000"/>
                  </a:schemeClr>
                </a:solidFill>
              </a:rPr>
              <a:t> </a:t>
            </a:r>
            <a:r>
              <a:rPr lang="en-US" i="1" dirty="0" err="1" smtClean="0">
                <a:solidFill>
                  <a:schemeClr val="tx1">
                    <a:lumMod val="50000"/>
                    <a:lumOff val="50000"/>
                  </a:schemeClr>
                </a:solidFill>
              </a:rPr>
              <a:t>triangularization</a:t>
            </a:r>
            <a:endParaRPr lang="en-US" dirty="0" smtClean="0"/>
          </a:p>
          <a:p>
            <a:pPr marL="0" indent="0">
              <a:spcBef>
                <a:spcPts val="200"/>
              </a:spcBef>
              <a:buNone/>
            </a:pPr>
            <a:endParaRPr lang="en-US" sz="1000" dirty="0" smtClean="0"/>
          </a:p>
          <a:p>
            <a:pPr>
              <a:spcBef>
                <a:spcPts val="200"/>
              </a:spcBef>
            </a:pPr>
            <a:r>
              <a:rPr lang="en-US" dirty="0" smtClean="0"/>
              <a:t>Graphics/screen size</a:t>
            </a:r>
          </a:p>
          <a:p>
            <a:pPr marL="0" indent="0">
              <a:spcBef>
                <a:spcPts val="200"/>
              </a:spcBef>
              <a:buNone/>
            </a:pPr>
            <a:r>
              <a:rPr lang="en-US" i="1" dirty="0">
                <a:solidFill>
                  <a:schemeClr val="tx1">
                    <a:lumMod val="50000"/>
                    <a:lumOff val="50000"/>
                  </a:schemeClr>
                </a:solidFill>
              </a:rPr>
              <a:t> </a:t>
            </a:r>
            <a:r>
              <a:rPr lang="en-US" i="1" dirty="0" smtClean="0">
                <a:solidFill>
                  <a:schemeClr val="tx1">
                    <a:lumMod val="50000"/>
                    <a:lumOff val="50000"/>
                  </a:schemeClr>
                </a:solidFill>
              </a:rPr>
              <a:t>   Not well suited for outdoor use, low light situations, or</a:t>
            </a:r>
          </a:p>
          <a:p>
            <a:pPr marL="0" indent="0">
              <a:spcBef>
                <a:spcPts val="200"/>
              </a:spcBef>
              <a:buNone/>
            </a:pPr>
            <a:r>
              <a:rPr lang="en-US" i="1" dirty="0">
                <a:solidFill>
                  <a:schemeClr val="tx1">
                    <a:lumMod val="50000"/>
                    <a:lumOff val="50000"/>
                  </a:schemeClr>
                </a:solidFill>
              </a:rPr>
              <a:t> </a:t>
            </a:r>
            <a:r>
              <a:rPr lang="en-US" i="1" dirty="0" smtClean="0">
                <a:solidFill>
                  <a:schemeClr val="tx1">
                    <a:lumMod val="50000"/>
                    <a:lumOff val="50000"/>
                  </a:schemeClr>
                </a:solidFill>
              </a:rPr>
              <a:t>   rapid movement/screen refresh events; small screen size</a:t>
            </a:r>
            <a:endParaRPr lang="en-US" dirty="0" smtClean="0"/>
          </a:p>
          <a:p>
            <a:pPr marL="0" indent="0">
              <a:spcBef>
                <a:spcPts val="200"/>
              </a:spcBef>
              <a:buNone/>
            </a:pPr>
            <a:endParaRPr lang="en-US" sz="1000" dirty="0" smtClean="0"/>
          </a:p>
          <a:p>
            <a:pPr>
              <a:spcBef>
                <a:spcPts val="200"/>
              </a:spcBef>
            </a:pPr>
            <a:r>
              <a:rPr lang="en-US" dirty="0"/>
              <a:t>Quality and quantity of bandwidth</a:t>
            </a:r>
          </a:p>
          <a:p>
            <a:pPr marL="0" indent="0">
              <a:spcBef>
                <a:spcPts val="200"/>
              </a:spcBef>
              <a:buNone/>
            </a:pPr>
            <a:r>
              <a:rPr lang="en-US" i="1" dirty="0" smtClean="0">
                <a:solidFill>
                  <a:schemeClr val="tx1">
                    <a:lumMod val="50000"/>
                    <a:lumOff val="50000"/>
                  </a:schemeClr>
                </a:solidFill>
              </a:rPr>
              <a:t>    Network latency (~400 </a:t>
            </a:r>
            <a:r>
              <a:rPr lang="en-US" i="1" dirty="0" err="1" smtClean="0">
                <a:solidFill>
                  <a:schemeClr val="tx1">
                    <a:lumMod val="50000"/>
                    <a:lumOff val="50000"/>
                  </a:schemeClr>
                </a:solidFill>
              </a:rPr>
              <a:t>ms</a:t>
            </a:r>
            <a:r>
              <a:rPr lang="en-US" i="1" dirty="0" smtClean="0">
                <a:solidFill>
                  <a:schemeClr val="tx1">
                    <a:lumMod val="50000"/>
                    <a:lumOff val="50000"/>
                  </a:schemeClr>
                </a:solidFill>
              </a:rPr>
              <a:t>) causes many delays and errors</a:t>
            </a:r>
          </a:p>
          <a:p>
            <a:pPr marL="0" indent="0">
              <a:spcBef>
                <a:spcPts val="200"/>
              </a:spcBef>
              <a:buNone/>
            </a:pPr>
            <a:endParaRPr lang="en-US" sz="1000" i="1" dirty="0" smtClean="0">
              <a:solidFill>
                <a:schemeClr val="tx1">
                  <a:lumMod val="50000"/>
                  <a:lumOff val="50000"/>
                </a:schemeClr>
              </a:solidFill>
            </a:endParaRPr>
          </a:p>
          <a:p>
            <a:pPr>
              <a:spcBef>
                <a:spcPts val="200"/>
              </a:spcBef>
            </a:pPr>
            <a:r>
              <a:rPr lang="en-US" dirty="0" smtClean="0"/>
              <a:t>Battery/Power Usage</a:t>
            </a:r>
          </a:p>
          <a:p>
            <a:pPr marL="0" indent="0">
              <a:spcBef>
                <a:spcPts val="200"/>
              </a:spcBef>
              <a:buNone/>
            </a:pPr>
            <a:r>
              <a:rPr lang="en-US" i="1" dirty="0" smtClean="0"/>
              <a:t>    </a:t>
            </a:r>
            <a:r>
              <a:rPr lang="en-US" i="1" dirty="0" smtClean="0">
                <a:solidFill>
                  <a:schemeClr val="tx1">
                    <a:lumMod val="50000"/>
                    <a:lumOff val="50000"/>
                  </a:schemeClr>
                </a:solidFill>
              </a:rPr>
              <a:t>GPS, other sensors, and processor drain battery quickly</a:t>
            </a:r>
            <a:endParaRPr lang="en-US" dirty="0" smtClean="0">
              <a:solidFill>
                <a:schemeClr val="tx1">
                  <a:lumMod val="50000"/>
                  <a:lumOff val="50000"/>
                </a:schemeClr>
              </a:solidFill>
            </a:endParaRPr>
          </a:p>
          <a:p>
            <a:pPr>
              <a:spcBef>
                <a:spcPts val="200"/>
              </a:spcBef>
            </a:pPr>
            <a:endParaRPr lang="en-US" dirty="0" smtClean="0"/>
          </a:p>
          <a:p>
            <a:pPr>
              <a:spcBef>
                <a:spcPts val="200"/>
              </a:spcBef>
            </a:pPr>
            <a:endParaRPr lang="en-US" dirty="0" smtClean="0"/>
          </a:p>
        </p:txBody>
      </p:sp>
      <p:cxnSp>
        <p:nvCxnSpPr>
          <p:cNvPr id="8" name="Straight Connector 7"/>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82367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What is Augmented Reality?</a:t>
            </a:r>
            <a:endParaRPr lang="en-US" sz="3600" b="1" dirty="0">
              <a:solidFill>
                <a:schemeClr val="bg1"/>
              </a:solidFill>
              <a:latin typeface="+mj-lt"/>
            </a:endParaRPr>
          </a:p>
        </p:txBody>
      </p:sp>
      <p:cxnSp>
        <p:nvCxnSpPr>
          <p:cNvPr id="6" name="Straight Connector 5"/>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2</a:t>
            </a:fld>
            <a:endParaRPr lang="en-US" dirty="0"/>
          </a:p>
        </p:txBody>
      </p:sp>
      <p:sp>
        <p:nvSpPr>
          <p:cNvPr id="9" name="Content Placeholder 2"/>
          <p:cNvSpPr>
            <a:spLocks noGrp="1"/>
          </p:cNvSpPr>
          <p:nvPr>
            <p:ph idx="1"/>
          </p:nvPr>
        </p:nvSpPr>
        <p:spPr>
          <a:xfrm>
            <a:off x="189913" y="1111598"/>
            <a:ext cx="8759723" cy="3121502"/>
          </a:xfrm>
          <a:solidFill>
            <a:schemeClr val="bg1"/>
          </a:solidFill>
          <a:ln>
            <a:noFill/>
          </a:ln>
        </p:spPr>
        <p:txBody>
          <a:bodyPr>
            <a:normAutofit/>
          </a:bodyPr>
          <a:lstStyle/>
          <a:p>
            <a:pPr>
              <a:spcBef>
                <a:spcPts val="200"/>
              </a:spcBef>
            </a:pPr>
            <a:r>
              <a:rPr lang="en-US" dirty="0" smtClean="0"/>
              <a:t>A technology</a:t>
            </a:r>
            <a:r>
              <a:rPr lang="en-US" dirty="0" smtClean="0">
                <a:solidFill>
                  <a:schemeClr val="tx1">
                    <a:lumMod val="50000"/>
                    <a:lumOff val="50000"/>
                  </a:schemeClr>
                </a:solidFill>
              </a:rPr>
              <a:t>…and confluence of technologies</a:t>
            </a:r>
          </a:p>
          <a:p>
            <a:pPr>
              <a:spcBef>
                <a:spcPts val="200"/>
              </a:spcBef>
            </a:pPr>
            <a:r>
              <a:rPr lang="en-US" dirty="0" smtClean="0"/>
              <a:t>A field of research</a:t>
            </a:r>
          </a:p>
          <a:p>
            <a:pPr>
              <a:spcBef>
                <a:spcPts val="200"/>
              </a:spcBef>
            </a:pPr>
            <a:r>
              <a:rPr lang="en-US" dirty="0" smtClean="0"/>
              <a:t>A vision of future computing</a:t>
            </a:r>
          </a:p>
          <a:p>
            <a:pPr>
              <a:spcBef>
                <a:spcPts val="200"/>
              </a:spcBef>
            </a:pPr>
            <a:r>
              <a:rPr lang="en-US" dirty="0" smtClean="0"/>
              <a:t>An emerging commercial industry</a:t>
            </a:r>
          </a:p>
          <a:p>
            <a:pPr>
              <a:spcBef>
                <a:spcPts val="200"/>
              </a:spcBef>
            </a:pPr>
            <a:r>
              <a:rPr lang="en-US" dirty="0" smtClean="0"/>
              <a:t>A new medium for creative expression</a:t>
            </a:r>
          </a:p>
          <a:p>
            <a:pPr>
              <a:spcBef>
                <a:spcPts val="200"/>
              </a:spcBef>
            </a:pPr>
            <a:endParaRPr lang="en-US" dirty="0" smtClean="0"/>
          </a:p>
        </p:txBody>
      </p:sp>
      <p:cxnSp>
        <p:nvCxnSpPr>
          <p:cNvPr id="10" name="Straight Connector 9"/>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02406" y="6410108"/>
            <a:ext cx="8527848" cy="369332"/>
          </a:xfrm>
          <a:prstGeom prst="rect">
            <a:avLst/>
          </a:prstGeom>
          <a:noFill/>
        </p:spPr>
        <p:txBody>
          <a:bodyPr wrap="square" rtlCol="0">
            <a:spAutoFit/>
          </a:bodyPr>
          <a:lstStyle/>
          <a:p>
            <a:r>
              <a:rPr lang="en-US" dirty="0" smtClean="0"/>
              <a:t>Source:  Gene Becker, Lightning Laboratories</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Complex App Authoring</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20</a:t>
            </a:fld>
            <a:endParaRPr lang="en-US" dirty="0"/>
          </a:p>
        </p:txBody>
      </p:sp>
      <p:sp>
        <p:nvSpPr>
          <p:cNvPr id="7" name="Content Placeholder 2"/>
          <p:cNvSpPr txBox="1">
            <a:spLocks/>
          </p:cNvSpPr>
          <p:nvPr/>
        </p:nvSpPr>
        <p:spPr>
          <a:xfrm>
            <a:off x="189913" y="1111598"/>
            <a:ext cx="8759723" cy="5315972"/>
          </a:xfrm>
          <a:prstGeom prst="rect">
            <a:avLst/>
          </a:prstGeom>
          <a:solidFill>
            <a:schemeClr val="bg1"/>
          </a:solidFill>
          <a:ln>
            <a:noFill/>
          </a:ln>
        </p:spPr>
        <p:txBody>
          <a:bodyPr>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200"/>
              </a:spcBef>
            </a:pPr>
            <a:r>
              <a:rPr lang="en-US" dirty="0" smtClean="0"/>
              <a:t>Expensive to develop AR apps due to:</a:t>
            </a:r>
          </a:p>
          <a:p>
            <a:pPr lvl="1">
              <a:spcBef>
                <a:spcPts val="200"/>
              </a:spcBef>
            </a:pPr>
            <a:r>
              <a:rPr lang="en-US" dirty="0" smtClean="0"/>
              <a:t>No single standard/spec or AR engine</a:t>
            </a:r>
            <a:endParaRPr lang="en-US" dirty="0"/>
          </a:p>
          <a:p>
            <a:pPr lvl="1">
              <a:spcBef>
                <a:spcPts val="200"/>
              </a:spcBef>
            </a:pPr>
            <a:r>
              <a:rPr lang="en-US" dirty="0"/>
              <a:t>P</a:t>
            </a:r>
            <a:r>
              <a:rPr lang="en-US" dirty="0" smtClean="0"/>
              <a:t>latform centric authoring required</a:t>
            </a:r>
          </a:p>
          <a:p>
            <a:pPr lvl="2">
              <a:spcBef>
                <a:spcPts val="200"/>
              </a:spcBef>
            </a:pPr>
            <a:r>
              <a:rPr lang="en-US" dirty="0" smtClean="0"/>
              <a:t>Android</a:t>
            </a:r>
          </a:p>
          <a:p>
            <a:pPr lvl="3">
              <a:spcBef>
                <a:spcPts val="200"/>
              </a:spcBef>
            </a:pPr>
            <a:r>
              <a:rPr lang="en-US" dirty="0" smtClean="0"/>
              <a:t>Too many versions to support: 1.5, 1.6, 2.0, 2.1, 2.2, 3.0</a:t>
            </a:r>
          </a:p>
          <a:p>
            <a:pPr lvl="3">
              <a:spcBef>
                <a:spcPts val="200"/>
              </a:spcBef>
            </a:pPr>
            <a:r>
              <a:rPr lang="en-US" dirty="0" smtClean="0"/>
              <a:t>Inconsistent applications across carriers</a:t>
            </a:r>
          </a:p>
          <a:p>
            <a:pPr lvl="2">
              <a:spcBef>
                <a:spcPts val="200"/>
              </a:spcBef>
            </a:pPr>
            <a:r>
              <a:rPr lang="en-US" dirty="0" err="1" smtClean="0"/>
              <a:t>iOS</a:t>
            </a:r>
            <a:endParaRPr lang="en-US" dirty="0" smtClean="0"/>
          </a:p>
          <a:p>
            <a:pPr lvl="3">
              <a:spcBef>
                <a:spcPts val="200"/>
              </a:spcBef>
            </a:pPr>
            <a:r>
              <a:rPr lang="en-US" dirty="0" smtClean="0"/>
              <a:t>Apple reluctant to make all sensors available</a:t>
            </a:r>
          </a:p>
          <a:p>
            <a:pPr lvl="3">
              <a:spcBef>
                <a:spcPts val="200"/>
              </a:spcBef>
            </a:pPr>
            <a:r>
              <a:rPr lang="en-US" dirty="0" smtClean="0"/>
              <a:t>Unwilling to open up all hardware/software for AR development</a:t>
            </a:r>
          </a:p>
          <a:p>
            <a:pPr lvl="2">
              <a:spcBef>
                <a:spcPts val="200"/>
              </a:spcBef>
            </a:pPr>
            <a:r>
              <a:rPr lang="en-US" dirty="0" smtClean="0"/>
              <a:t>Open source</a:t>
            </a:r>
          </a:p>
          <a:p>
            <a:pPr lvl="3">
              <a:spcBef>
                <a:spcPts val="200"/>
              </a:spcBef>
            </a:pPr>
            <a:r>
              <a:rPr lang="en-US" dirty="0" smtClean="0"/>
              <a:t>Too many choices, no real leader (</a:t>
            </a:r>
            <a:r>
              <a:rPr lang="en-US" dirty="0" err="1" smtClean="0"/>
              <a:t>Gamaray</a:t>
            </a:r>
            <a:r>
              <a:rPr lang="en-US" dirty="0" smtClean="0"/>
              <a:t>, </a:t>
            </a:r>
            <a:r>
              <a:rPr lang="en-US" dirty="0" err="1" smtClean="0"/>
              <a:t>Mixare</a:t>
            </a:r>
            <a:r>
              <a:rPr lang="en-US" dirty="0" smtClean="0"/>
              <a:t>, </a:t>
            </a:r>
            <a:r>
              <a:rPr lang="en-US" dirty="0" err="1" smtClean="0"/>
              <a:t>openAR</a:t>
            </a:r>
            <a:r>
              <a:rPr lang="en-US" dirty="0" smtClean="0"/>
              <a:t>, Argon, KHARMA, </a:t>
            </a:r>
            <a:r>
              <a:rPr lang="en-US" dirty="0" err="1" smtClean="0"/>
              <a:t>ARToolKit</a:t>
            </a:r>
            <a:r>
              <a:rPr lang="en-US" dirty="0" smtClean="0"/>
              <a:t>, </a:t>
            </a:r>
            <a:r>
              <a:rPr lang="en-US" dirty="0" err="1" smtClean="0"/>
              <a:t>FLARToolKit</a:t>
            </a:r>
            <a:r>
              <a:rPr lang="en-US" dirty="0" smtClean="0"/>
              <a:t>, </a:t>
            </a:r>
            <a:r>
              <a:rPr lang="en-US" dirty="0" err="1" smtClean="0"/>
              <a:t>OpenMAR</a:t>
            </a:r>
            <a:r>
              <a:rPr lang="en-US" dirty="0" smtClean="0"/>
              <a:t>, ARML)</a:t>
            </a:r>
          </a:p>
          <a:p>
            <a:pPr lvl="1">
              <a:spcBef>
                <a:spcPts val="200"/>
              </a:spcBef>
            </a:pPr>
            <a:r>
              <a:rPr lang="en-US" dirty="0" smtClean="0"/>
              <a:t>Develop for web app or native app or both? </a:t>
            </a:r>
          </a:p>
          <a:p>
            <a:pPr>
              <a:spcBef>
                <a:spcPts val="200"/>
              </a:spcBef>
            </a:pPr>
            <a:r>
              <a:rPr lang="en-US" dirty="0" smtClean="0"/>
              <a:t>Too many options creates scalability and cost issues</a:t>
            </a:r>
          </a:p>
          <a:p>
            <a:pPr>
              <a:spcBef>
                <a:spcPts val="200"/>
              </a:spcBef>
            </a:pPr>
            <a:r>
              <a:rPr lang="en-US" b="1" dirty="0"/>
              <a:t>Need an open, </a:t>
            </a:r>
            <a:r>
              <a:rPr lang="en-US" b="1" dirty="0" smtClean="0"/>
              <a:t>distributed, </a:t>
            </a:r>
            <a:r>
              <a:rPr lang="en-US" b="1" dirty="0"/>
              <a:t>multi-</a:t>
            </a:r>
            <a:r>
              <a:rPr lang="en-US" b="1" dirty="0" smtClean="0"/>
              <a:t>user AR framework fully integrated with the Internet</a:t>
            </a:r>
            <a:endParaRPr lang="en-US" b="1" dirty="0"/>
          </a:p>
          <a:p>
            <a:pPr>
              <a:spcBef>
                <a:spcPts val="200"/>
              </a:spcBef>
            </a:pPr>
            <a:endParaRPr lang="en-US" b="1" dirty="0" smtClean="0"/>
          </a:p>
          <a:p>
            <a:pPr>
              <a:spcBef>
                <a:spcPts val="200"/>
              </a:spcBef>
            </a:pPr>
            <a:endParaRPr lang="en-US" b="1" dirty="0" smtClean="0"/>
          </a:p>
          <a:p>
            <a:pPr>
              <a:spcBef>
                <a:spcPts val="200"/>
              </a:spcBef>
            </a:pPr>
            <a:endParaRPr lang="en-US" dirty="0" smtClean="0"/>
          </a:p>
        </p:txBody>
      </p:sp>
      <p:cxnSp>
        <p:nvCxnSpPr>
          <p:cNvPr id="8" name="Straight Connector 7"/>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7634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Limited Use Cases</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21</a:t>
            </a:fld>
            <a:endParaRPr lang="en-US" dirty="0"/>
          </a:p>
        </p:txBody>
      </p:sp>
      <p:cxnSp>
        <p:nvCxnSpPr>
          <p:cNvPr id="8" name="Straight Connector 7"/>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189913" y="1111598"/>
            <a:ext cx="8759723" cy="5315972"/>
          </a:xfrm>
          <a:prstGeom prst="rect">
            <a:avLst/>
          </a:prstGeom>
          <a:solidFill>
            <a:schemeClr val="bg1"/>
          </a:solidFill>
          <a:ln>
            <a:noFill/>
          </a:ln>
        </p:spPr>
        <p:txBody>
          <a:bodyPr>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200"/>
              </a:spcBef>
            </a:pPr>
            <a:r>
              <a:rPr lang="en-US" dirty="0" smtClean="0"/>
              <a:t>Conventional desktop UI environment doesn’t work </a:t>
            </a:r>
          </a:p>
          <a:p>
            <a:pPr marL="0" indent="0">
              <a:spcBef>
                <a:spcPts val="200"/>
              </a:spcBef>
              <a:buNone/>
            </a:pPr>
            <a:r>
              <a:rPr lang="en-US" i="1" dirty="0">
                <a:solidFill>
                  <a:schemeClr val="tx1">
                    <a:lumMod val="50000"/>
                    <a:lumOff val="50000"/>
                  </a:schemeClr>
                </a:solidFill>
              </a:rPr>
              <a:t> </a:t>
            </a:r>
            <a:r>
              <a:rPr lang="en-US" i="1" dirty="0" smtClean="0">
                <a:solidFill>
                  <a:schemeClr val="tx1">
                    <a:lumMod val="50000"/>
                    <a:lumOff val="50000"/>
                  </a:schemeClr>
                </a:solidFill>
              </a:rPr>
              <a:t>   Windows</a:t>
            </a:r>
            <a:r>
              <a:rPr lang="en-US" i="1" dirty="0">
                <a:solidFill>
                  <a:schemeClr val="tx1">
                    <a:lumMod val="50000"/>
                    <a:lumOff val="50000"/>
                  </a:schemeClr>
                </a:solidFill>
              </a:rPr>
              <a:t>, icons, menus, and </a:t>
            </a:r>
            <a:r>
              <a:rPr lang="en-US" i="1" dirty="0" smtClean="0">
                <a:solidFill>
                  <a:schemeClr val="tx1">
                    <a:lumMod val="50000"/>
                    <a:lumOff val="50000"/>
                  </a:schemeClr>
                </a:solidFill>
              </a:rPr>
              <a:t>pointing – six degrees of</a:t>
            </a:r>
          </a:p>
          <a:p>
            <a:pPr marL="0" indent="0">
              <a:spcBef>
                <a:spcPts val="200"/>
              </a:spcBef>
              <a:buNone/>
            </a:pPr>
            <a:r>
              <a:rPr lang="en-US" i="1" dirty="0">
                <a:solidFill>
                  <a:schemeClr val="tx1">
                    <a:lumMod val="50000"/>
                    <a:lumOff val="50000"/>
                  </a:schemeClr>
                </a:solidFill>
              </a:rPr>
              <a:t> </a:t>
            </a:r>
            <a:r>
              <a:rPr lang="en-US" i="1" dirty="0" smtClean="0">
                <a:solidFill>
                  <a:schemeClr val="tx1">
                    <a:lumMod val="50000"/>
                    <a:lumOff val="50000"/>
                  </a:schemeClr>
                </a:solidFill>
              </a:rPr>
              <a:t>   freedom needed rather than 2D</a:t>
            </a:r>
          </a:p>
          <a:p>
            <a:pPr marL="0" indent="0">
              <a:spcBef>
                <a:spcPts val="200"/>
              </a:spcBef>
              <a:buNone/>
            </a:pPr>
            <a:endParaRPr lang="en-US" sz="1000" dirty="0" smtClean="0"/>
          </a:p>
          <a:p>
            <a:pPr>
              <a:spcBef>
                <a:spcPts val="200"/>
              </a:spcBef>
            </a:pPr>
            <a:r>
              <a:rPr lang="en-US" dirty="0" smtClean="0"/>
              <a:t>Reliance on single</a:t>
            </a:r>
            <a:r>
              <a:rPr lang="en-US" dirty="0"/>
              <a:t>-person, socially disconnected </a:t>
            </a:r>
            <a:r>
              <a:rPr lang="en-US" dirty="0" smtClean="0"/>
              <a:t>AR user </a:t>
            </a:r>
            <a:r>
              <a:rPr lang="en-US" dirty="0"/>
              <a:t>experiences</a:t>
            </a:r>
            <a:endParaRPr lang="en-US" dirty="0" smtClean="0"/>
          </a:p>
          <a:p>
            <a:pPr marL="0" indent="0">
              <a:spcBef>
                <a:spcPts val="200"/>
              </a:spcBef>
              <a:buNone/>
            </a:pPr>
            <a:r>
              <a:rPr lang="en-US" i="1" dirty="0">
                <a:solidFill>
                  <a:schemeClr val="tx1">
                    <a:lumMod val="50000"/>
                    <a:lumOff val="50000"/>
                  </a:schemeClr>
                </a:solidFill>
              </a:rPr>
              <a:t> </a:t>
            </a:r>
            <a:r>
              <a:rPr lang="en-US" i="1" dirty="0" smtClean="0">
                <a:solidFill>
                  <a:schemeClr val="tx1">
                    <a:lumMod val="50000"/>
                    <a:lumOff val="50000"/>
                  </a:schemeClr>
                </a:solidFill>
              </a:rPr>
              <a:t>   Very few AR apps exist to socially connect people</a:t>
            </a:r>
            <a:endParaRPr lang="en-US" dirty="0" smtClean="0"/>
          </a:p>
          <a:p>
            <a:pPr marL="0" indent="0">
              <a:spcBef>
                <a:spcPts val="200"/>
              </a:spcBef>
              <a:buNone/>
            </a:pPr>
            <a:endParaRPr lang="en-US" sz="1000" dirty="0" smtClean="0"/>
          </a:p>
          <a:p>
            <a:pPr>
              <a:spcBef>
                <a:spcPts val="200"/>
              </a:spcBef>
            </a:pPr>
            <a:r>
              <a:rPr lang="en-US" dirty="0" smtClean="0"/>
              <a:t>Ergonomics – Unnatural physical position/point only</a:t>
            </a:r>
          </a:p>
          <a:p>
            <a:pPr marL="0" indent="0">
              <a:spcBef>
                <a:spcPts val="200"/>
              </a:spcBef>
              <a:buNone/>
            </a:pPr>
            <a:r>
              <a:rPr lang="en-US" i="1" dirty="0">
                <a:solidFill>
                  <a:schemeClr val="tx1">
                    <a:lumMod val="50000"/>
                    <a:lumOff val="50000"/>
                  </a:schemeClr>
                </a:solidFill>
              </a:rPr>
              <a:t> </a:t>
            </a:r>
            <a:r>
              <a:rPr lang="en-US" i="1" dirty="0" smtClean="0">
                <a:solidFill>
                  <a:schemeClr val="tx1">
                    <a:lumMod val="50000"/>
                    <a:lumOff val="50000"/>
                  </a:schemeClr>
                </a:solidFill>
              </a:rPr>
              <a:t>   Having to hold up phone to view is awkward</a:t>
            </a:r>
            <a:endParaRPr lang="en-US" dirty="0" smtClean="0"/>
          </a:p>
          <a:p>
            <a:pPr marL="0" indent="0">
              <a:spcBef>
                <a:spcPts val="200"/>
              </a:spcBef>
              <a:buNone/>
            </a:pPr>
            <a:endParaRPr lang="en-US" sz="1000" dirty="0" smtClean="0"/>
          </a:p>
          <a:p>
            <a:pPr>
              <a:spcBef>
                <a:spcPts val="200"/>
              </a:spcBef>
            </a:pPr>
            <a:r>
              <a:rPr lang="en-US" dirty="0" smtClean="0"/>
              <a:t>Overload or over-reliance</a:t>
            </a:r>
            <a:endParaRPr lang="en-US" dirty="0"/>
          </a:p>
          <a:p>
            <a:pPr marL="0" indent="0">
              <a:spcBef>
                <a:spcPts val="200"/>
              </a:spcBef>
              <a:buNone/>
            </a:pPr>
            <a:r>
              <a:rPr lang="en-US" i="1" dirty="0" smtClean="0">
                <a:solidFill>
                  <a:schemeClr val="tx1">
                    <a:lumMod val="50000"/>
                    <a:lumOff val="50000"/>
                  </a:schemeClr>
                </a:solidFill>
              </a:rPr>
              <a:t>    UI must not overload user while also preventing the</a:t>
            </a:r>
          </a:p>
          <a:p>
            <a:pPr marL="0" indent="0">
              <a:spcBef>
                <a:spcPts val="200"/>
              </a:spcBef>
              <a:buNone/>
            </a:pPr>
            <a:r>
              <a:rPr lang="en-US" i="1" dirty="0">
                <a:solidFill>
                  <a:schemeClr val="tx1">
                    <a:lumMod val="50000"/>
                    <a:lumOff val="50000"/>
                  </a:schemeClr>
                </a:solidFill>
              </a:rPr>
              <a:t> </a:t>
            </a:r>
            <a:r>
              <a:rPr lang="en-US" i="1" dirty="0" smtClean="0">
                <a:solidFill>
                  <a:schemeClr val="tx1">
                    <a:lumMod val="50000"/>
                    <a:lumOff val="50000"/>
                  </a:schemeClr>
                </a:solidFill>
              </a:rPr>
              <a:t>   user from over relying on the AR app such that they</a:t>
            </a:r>
          </a:p>
          <a:p>
            <a:pPr marL="0" indent="0">
              <a:spcBef>
                <a:spcPts val="200"/>
              </a:spcBef>
              <a:buNone/>
            </a:pPr>
            <a:r>
              <a:rPr lang="en-US" i="1" dirty="0">
                <a:solidFill>
                  <a:schemeClr val="tx1">
                    <a:lumMod val="50000"/>
                    <a:lumOff val="50000"/>
                  </a:schemeClr>
                </a:solidFill>
              </a:rPr>
              <a:t> </a:t>
            </a:r>
            <a:r>
              <a:rPr lang="en-US" i="1" dirty="0" smtClean="0">
                <a:solidFill>
                  <a:schemeClr val="tx1">
                    <a:lumMod val="50000"/>
                    <a:lumOff val="50000"/>
                  </a:schemeClr>
                </a:solidFill>
              </a:rPr>
              <a:t>   miss important cues from the environment </a:t>
            </a:r>
            <a:endParaRPr lang="en-US" dirty="0" smtClean="0"/>
          </a:p>
          <a:p>
            <a:pPr>
              <a:spcBef>
                <a:spcPts val="200"/>
              </a:spcBef>
            </a:pPr>
            <a:endParaRPr lang="en-US" dirty="0" smtClean="0"/>
          </a:p>
          <a:p>
            <a:pPr>
              <a:spcBef>
                <a:spcPts val="200"/>
              </a:spcBef>
            </a:pPr>
            <a:endParaRPr lang="en-US" dirty="0" smtClean="0"/>
          </a:p>
        </p:txBody>
      </p:sp>
    </p:spTree>
    <p:extLst>
      <p:ext uri="{BB962C8B-B14F-4D97-AF65-F5344CB8AC3E}">
        <p14:creationId xmlns:p14="http://schemas.microsoft.com/office/powerpoint/2010/main" val="10760297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Benefits of 4G</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22</a:t>
            </a:fld>
            <a:endParaRPr lang="en-US" dirty="0"/>
          </a:p>
        </p:txBody>
      </p:sp>
      <p:sp>
        <p:nvSpPr>
          <p:cNvPr id="7" name="Content Placeholder 2"/>
          <p:cNvSpPr txBox="1">
            <a:spLocks/>
          </p:cNvSpPr>
          <p:nvPr/>
        </p:nvSpPr>
        <p:spPr>
          <a:xfrm>
            <a:off x="189913" y="1111598"/>
            <a:ext cx="8759723" cy="4727448"/>
          </a:xfrm>
          <a:prstGeom prst="rect">
            <a:avLst/>
          </a:prstGeom>
          <a:solidFill>
            <a:schemeClr val="bg1"/>
          </a:solidFill>
          <a:ln>
            <a:noFill/>
          </a:ln>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Higher potential bandwidth</a:t>
            </a:r>
          </a:p>
          <a:p>
            <a:r>
              <a:rPr lang="en-US" dirty="0"/>
              <a:t>Minimal latency</a:t>
            </a:r>
          </a:p>
          <a:p>
            <a:r>
              <a:rPr lang="en-US" dirty="0"/>
              <a:t>Better throughput</a:t>
            </a:r>
          </a:p>
          <a:p>
            <a:r>
              <a:rPr lang="en-US" dirty="0"/>
              <a:t>Better coverage/signal penetration</a:t>
            </a:r>
          </a:p>
          <a:p>
            <a:r>
              <a:rPr lang="en-US" dirty="0"/>
              <a:t>Simultaneous user support</a:t>
            </a:r>
          </a:p>
          <a:p>
            <a:r>
              <a:rPr lang="en-US" dirty="0"/>
              <a:t>Reliability</a:t>
            </a:r>
          </a:p>
          <a:p>
            <a:r>
              <a:rPr lang="en-US" dirty="0" smtClean="0"/>
              <a:t>Interoperability</a:t>
            </a:r>
            <a:endParaRPr lang="en-US" dirty="0"/>
          </a:p>
        </p:txBody>
      </p:sp>
      <p:cxnSp>
        <p:nvCxnSpPr>
          <p:cNvPr id="8" name="Straight Connector 7"/>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20641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Mobile Data Traffic Growth</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23</a:t>
            </a:fld>
            <a:endParaRPr lang="en-US" dirty="0"/>
          </a:p>
        </p:txBody>
      </p:sp>
      <p:cxnSp>
        <p:nvCxnSpPr>
          <p:cNvPr id="8" name="Straight Connector 7"/>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 name="Picture 6"/>
          <p:cNvPicPr>
            <a:picLocks noChangeAspect="1" noChangeArrowheads="1"/>
          </p:cNvPicPr>
          <p:nvPr/>
        </p:nvPicPr>
        <p:blipFill>
          <a:blip r:embed="rId2" cstate="print"/>
          <a:srcRect/>
          <a:stretch>
            <a:fillRect/>
          </a:stretch>
        </p:blipFill>
        <p:spPr bwMode="auto">
          <a:xfrm>
            <a:off x="3633849" y="1435599"/>
            <a:ext cx="5510152" cy="2166289"/>
          </a:xfrm>
          <a:prstGeom prst="rect">
            <a:avLst/>
          </a:prstGeom>
          <a:noFill/>
          <a:ln w="9525">
            <a:noFill/>
            <a:miter lim="800000"/>
            <a:headEnd/>
            <a:tailEnd/>
          </a:ln>
        </p:spPr>
      </p:pic>
      <p:pic>
        <p:nvPicPr>
          <p:cNvPr id="11" name="Picture 10" descr="PalmPreP100GNYT.bmp"/>
          <p:cNvPicPr>
            <a:picLocks noChangeAspect="1"/>
          </p:cNvPicPr>
          <p:nvPr/>
        </p:nvPicPr>
        <p:blipFill>
          <a:blip r:embed="rId3" cstate="print">
            <a:clrChange>
              <a:clrFrom>
                <a:srgbClr val="FAFAFA"/>
              </a:clrFrom>
              <a:clrTo>
                <a:srgbClr val="FAFAFA">
                  <a:alpha val="0"/>
                </a:srgbClr>
              </a:clrTo>
            </a:clrChange>
          </a:blip>
          <a:srcRect l="16025" r="10974"/>
          <a:stretch>
            <a:fillRect/>
          </a:stretch>
        </p:blipFill>
        <p:spPr bwMode="auto">
          <a:xfrm>
            <a:off x="239707" y="3075316"/>
            <a:ext cx="2976567" cy="3717379"/>
          </a:xfrm>
          <a:prstGeom prst="rect">
            <a:avLst/>
          </a:prstGeom>
          <a:noFill/>
          <a:ln w="9525">
            <a:noFill/>
            <a:miter lim="800000"/>
            <a:headEnd/>
            <a:tailEnd/>
          </a:ln>
        </p:spPr>
      </p:pic>
      <p:pic>
        <p:nvPicPr>
          <p:cNvPr id="14" name="Picture 29" descr="clipping3.png"/>
          <p:cNvPicPr>
            <a:picLocks noChangeAspect="1"/>
          </p:cNvPicPr>
          <p:nvPr/>
        </p:nvPicPr>
        <p:blipFill>
          <a:blip r:embed="rId4" cstate="print">
            <a:duotone>
              <a:schemeClr val="bg2">
                <a:shade val="45000"/>
                <a:satMod val="135000"/>
              </a:schemeClr>
              <a:prstClr val="white"/>
            </a:duotone>
          </a:blip>
          <a:stretch>
            <a:fillRect/>
          </a:stretch>
        </p:blipFill>
        <p:spPr bwMode="auto">
          <a:xfrm>
            <a:off x="0" y="1466350"/>
            <a:ext cx="3859481" cy="2076904"/>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5" name="Rectangle 14"/>
          <p:cNvSpPr>
            <a:spLocks noChangeArrowheads="1"/>
          </p:cNvSpPr>
          <p:nvPr/>
        </p:nvSpPr>
        <p:spPr bwMode="auto">
          <a:xfrm>
            <a:off x="166254" y="1855730"/>
            <a:ext cx="3467595" cy="1292662"/>
          </a:xfrm>
          <a:prstGeom prst="rect">
            <a:avLst/>
          </a:prstGeom>
          <a:noFill/>
          <a:ln w="9525">
            <a:noFill/>
            <a:miter lim="800000"/>
            <a:headEnd/>
            <a:tailEnd/>
          </a:ln>
        </p:spPr>
        <p:txBody>
          <a:bodyPr wrap="square">
            <a:spAutoFit/>
          </a:bodyPr>
          <a:lstStyle/>
          <a:p>
            <a:pPr algn="l">
              <a:defRPr/>
            </a:pPr>
            <a:r>
              <a:rPr lang="en-US" sz="2200" b="1" dirty="0">
                <a:solidFill>
                  <a:srgbClr val="000000"/>
                </a:solidFill>
                <a:latin typeface="+mn-lt"/>
                <a:ea typeface="ＭＳ Ｐゴシック" charset="-128"/>
                <a:cs typeface="Arial" charset="0"/>
              </a:rPr>
              <a:t>3G Traffic in Mature Markets to Increase 20 Fold by End of 2014</a:t>
            </a:r>
          </a:p>
          <a:p>
            <a:pPr algn="r">
              <a:defRPr/>
            </a:pPr>
            <a:r>
              <a:rPr lang="en-US" sz="1200" i="1" dirty="0">
                <a:solidFill>
                  <a:srgbClr val="000000"/>
                </a:solidFill>
                <a:latin typeface="+mn-lt"/>
                <a:ea typeface="ＭＳ Ｐゴシック" charset="-128"/>
                <a:cs typeface="Arial" charset="0"/>
              </a:rPr>
              <a:t>September 1, 2009</a:t>
            </a:r>
          </a:p>
        </p:txBody>
      </p:sp>
      <p:sp>
        <p:nvSpPr>
          <p:cNvPr id="16" name="TextBox 15"/>
          <p:cNvSpPr txBox="1"/>
          <p:nvPr/>
        </p:nvSpPr>
        <p:spPr>
          <a:xfrm>
            <a:off x="302406" y="6410108"/>
            <a:ext cx="8527848" cy="261610"/>
          </a:xfrm>
          <a:prstGeom prst="rect">
            <a:avLst/>
          </a:prstGeom>
          <a:noFill/>
        </p:spPr>
        <p:txBody>
          <a:bodyPr wrap="square" rtlCol="0">
            <a:spAutoFit/>
          </a:bodyPr>
          <a:lstStyle/>
          <a:p>
            <a:r>
              <a:rPr lang="en-US" sz="1100" dirty="0" smtClean="0"/>
              <a:t>Source:  </a:t>
            </a:r>
            <a:r>
              <a:rPr lang="en-US" sz="1100" dirty="0" err="1">
                <a:latin typeface="Calibri"/>
                <a:cs typeface="Calibri"/>
              </a:rPr>
              <a:t>Chetan</a:t>
            </a:r>
            <a:r>
              <a:rPr lang="en-US" sz="1100" dirty="0">
                <a:latin typeface="Calibri"/>
                <a:cs typeface="Calibri"/>
              </a:rPr>
              <a:t> Sharma Consulting</a:t>
            </a:r>
          </a:p>
        </p:txBody>
      </p:sp>
      <p:sp>
        <p:nvSpPr>
          <p:cNvPr id="9" name="Rectangle 4"/>
          <p:cNvSpPr>
            <a:spLocks noChangeArrowheads="1"/>
          </p:cNvSpPr>
          <p:nvPr/>
        </p:nvSpPr>
        <p:spPr bwMode="auto">
          <a:xfrm>
            <a:off x="0" y="971936"/>
            <a:ext cx="9144000" cy="523220"/>
          </a:xfrm>
          <a:prstGeom prst="rect">
            <a:avLst/>
          </a:prstGeom>
          <a:noFill/>
          <a:ln w="9525">
            <a:noFill/>
            <a:miter lim="800000"/>
            <a:headEnd/>
            <a:tailEnd/>
          </a:ln>
        </p:spPr>
        <p:txBody>
          <a:bodyPr>
            <a:spAutoFit/>
          </a:bodyPr>
          <a:lstStyle/>
          <a:p>
            <a:pPr algn="l" defTabSz="914400" eaLnBrk="0" hangingPunct="0"/>
            <a:r>
              <a:rPr lang="en-US" sz="2800" i="1" dirty="0" smtClean="0">
                <a:solidFill>
                  <a:srgbClr val="7CA295"/>
                </a:solidFill>
                <a:latin typeface="+mj-lt"/>
                <a:ea typeface="+mj-ea"/>
                <a:cs typeface="+mj-cs"/>
              </a:rPr>
              <a:t>The Mobility Revolution = How </a:t>
            </a:r>
            <a:r>
              <a:rPr lang="en-US" sz="2800" i="1" dirty="0">
                <a:solidFill>
                  <a:srgbClr val="7CA295"/>
                </a:solidFill>
                <a:latin typeface="+mj-lt"/>
                <a:ea typeface="+mj-ea"/>
                <a:cs typeface="+mj-cs"/>
              </a:rPr>
              <a:t>P</a:t>
            </a:r>
            <a:r>
              <a:rPr lang="en-US" sz="2800" i="1" dirty="0" smtClean="0">
                <a:solidFill>
                  <a:srgbClr val="7CA295"/>
                </a:solidFill>
                <a:latin typeface="+mj-lt"/>
                <a:ea typeface="+mj-ea"/>
                <a:cs typeface="+mj-cs"/>
              </a:rPr>
              <a:t>eople </a:t>
            </a:r>
            <a:r>
              <a:rPr lang="en-US" sz="2800" i="1" dirty="0">
                <a:solidFill>
                  <a:srgbClr val="7CA295"/>
                </a:solidFill>
                <a:latin typeface="+mj-lt"/>
                <a:ea typeface="+mj-ea"/>
                <a:cs typeface="+mj-cs"/>
              </a:rPr>
              <a:t>W</a:t>
            </a:r>
            <a:r>
              <a:rPr lang="en-US" sz="2800" i="1" dirty="0" smtClean="0">
                <a:solidFill>
                  <a:srgbClr val="7CA295"/>
                </a:solidFill>
                <a:latin typeface="+mj-lt"/>
                <a:ea typeface="+mj-ea"/>
                <a:cs typeface="+mj-cs"/>
              </a:rPr>
              <a:t>ork </a:t>
            </a:r>
            <a:r>
              <a:rPr lang="en-US" sz="2800" i="1" dirty="0">
                <a:solidFill>
                  <a:srgbClr val="7CA295"/>
                </a:solidFill>
                <a:latin typeface="+mj-lt"/>
                <a:ea typeface="+mj-ea"/>
                <a:cs typeface="+mj-cs"/>
              </a:rPr>
              <a:t>and </a:t>
            </a:r>
            <a:r>
              <a:rPr lang="en-US" sz="2800" i="1" dirty="0" smtClean="0">
                <a:solidFill>
                  <a:srgbClr val="7CA295"/>
                </a:solidFill>
                <a:latin typeface="+mj-lt"/>
                <a:ea typeface="+mj-ea"/>
                <a:cs typeface="+mj-cs"/>
              </a:rPr>
              <a:t>Play</a:t>
            </a:r>
            <a:endParaRPr lang="en-US" sz="2800" i="1" dirty="0">
              <a:solidFill>
                <a:srgbClr val="7CA295"/>
              </a:solidFill>
              <a:latin typeface="+mj-lt"/>
              <a:ea typeface="+mj-ea"/>
              <a:cs typeface="+mj-cs"/>
            </a:endParaRPr>
          </a:p>
        </p:txBody>
      </p:sp>
      <p:sp>
        <p:nvSpPr>
          <p:cNvPr id="17" name="Content Placeholder 2"/>
          <p:cNvSpPr txBox="1">
            <a:spLocks/>
          </p:cNvSpPr>
          <p:nvPr/>
        </p:nvSpPr>
        <p:spPr>
          <a:xfrm>
            <a:off x="3427954" y="3788459"/>
            <a:ext cx="5646522" cy="2547010"/>
          </a:xfrm>
          <a:prstGeom prst="rect">
            <a:avLst/>
          </a:prstGeom>
          <a:noFill/>
          <a:ln>
            <a:noFill/>
          </a:ln>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2400" dirty="0"/>
              <a:t>Machine to Machine (M2M)</a:t>
            </a:r>
          </a:p>
          <a:p>
            <a:pPr>
              <a:spcBef>
                <a:spcPts val="0"/>
              </a:spcBef>
            </a:pPr>
            <a:r>
              <a:rPr lang="en-US" sz="2400" dirty="0"/>
              <a:t>Smartphone adoption </a:t>
            </a:r>
          </a:p>
          <a:p>
            <a:pPr>
              <a:spcBef>
                <a:spcPts val="0"/>
              </a:spcBef>
            </a:pPr>
            <a:r>
              <a:rPr lang="en-US" sz="2400" dirty="0"/>
              <a:t>Embedded laptops and data card growth</a:t>
            </a:r>
          </a:p>
          <a:p>
            <a:pPr>
              <a:spcBef>
                <a:spcPts val="0"/>
              </a:spcBef>
            </a:pPr>
            <a:r>
              <a:rPr lang="en-US" sz="2400" dirty="0"/>
              <a:t>Consumers adopting mobile apps</a:t>
            </a:r>
          </a:p>
          <a:p>
            <a:pPr>
              <a:spcBef>
                <a:spcPts val="0"/>
              </a:spcBef>
            </a:pPr>
            <a:r>
              <a:rPr lang="en-US" sz="2400" dirty="0"/>
              <a:t>Enterprise mobility into every product, service, and process</a:t>
            </a:r>
          </a:p>
          <a:p>
            <a:pPr>
              <a:spcBef>
                <a:spcPts val="0"/>
              </a:spcBef>
            </a:pPr>
            <a:r>
              <a:rPr lang="en-US" sz="2400" dirty="0"/>
              <a:t>4G </a:t>
            </a:r>
          </a:p>
        </p:txBody>
      </p:sp>
    </p:spTree>
    <p:extLst>
      <p:ext uri="{BB962C8B-B14F-4D97-AF65-F5344CB8AC3E}">
        <p14:creationId xmlns:p14="http://schemas.microsoft.com/office/powerpoint/2010/main" val="145266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High Capacity Requires Spectrum</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24</a:t>
            </a:fld>
            <a:endParaRPr lang="en-US" dirty="0"/>
          </a:p>
        </p:txBody>
      </p:sp>
      <p:cxnSp>
        <p:nvCxnSpPr>
          <p:cNvPr id="7" name="Straight Connector 6"/>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2406" y="6455462"/>
            <a:ext cx="8527848" cy="307777"/>
          </a:xfrm>
          <a:prstGeom prst="rect">
            <a:avLst/>
          </a:prstGeom>
          <a:noFill/>
        </p:spPr>
        <p:txBody>
          <a:bodyPr wrap="square" rtlCol="0">
            <a:spAutoFit/>
          </a:bodyPr>
          <a:lstStyle/>
          <a:p>
            <a:r>
              <a:rPr lang="en-US" sz="1400" dirty="0" smtClean="0"/>
              <a:t>(</a:t>
            </a:r>
            <a:r>
              <a:rPr lang="en-US" sz="1400" dirty="0"/>
              <a:t>1) Spectrum band shared by multiple operators </a:t>
            </a:r>
            <a:endParaRPr lang="en-US" sz="1400" dirty="0">
              <a:latin typeface="Calibri"/>
              <a:cs typeface="Calibri"/>
            </a:endParaRPr>
          </a:p>
        </p:txBody>
      </p:sp>
      <p:sp>
        <p:nvSpPr>
          <p:cNvPr id="14" name="Text Box 2"/>
          <p:cNvSpPr txBox="1">
            <a:spLocks noChangeArrowheads="1"/>
          </p:cNvSpPr>
          <p:nvPr/>
        </p:nvSpPr>
        <p:spPr bwMode="auto">
          <a:xfrm>
            <a:off x="166322" y="4864373"/>
            <a:ext cx="1345708" cy="523220"/>
          </a:xfrm>
          <a:prstGeom prst="rect">
            <a:avLst/>
          </a:prstGeom>
          <a:noFill/>
          <a:ln w="9525">
            <a:noFill/>
            <a:miter lim="800000"/>
            <a:headEnd/>
            <a:tailEnd/>
          </a:ln>
        </p:spPr>
        <p:txBody>
          <a:bodyPr wrap="square">
            <a:spAutoFit/>
          </a:bodyPr>
          <a:lstStyle/>
          <a:p>
            <a:pPr algn="ctr" eaLnBrk="0" hangingPunct="0"/>
            <a:r>
              <a:rPr lang="en-US" sz="2800" b="1" dirty="0">
                <a:solidFill>
                  <a:schemeClr val="tx2"/>
                </a:solidFill>
                <a:ea typeface="ＭＳ Ｐゴシック"/>
                <a:cs typeface="ＭＳ Ｐゴシック"/>
              </a:rPr>
              <a:t>4G </a:t>
            </a:r>
          </a:p>
        </p:txBody>
      </p:sp>
      <p:sp>
        <p:nvSpPr>
          <p:cNvPr id="15" name="Text Box 3"/>
          <p:cNvSpPr txBox="1">
            <a:spLocks noChangeArrowheads="1"/>
          </p:cNvSpPr>
          <p:nvPr/>
        </p:nvSpPr>
        <p:spPr bwMode="auto">
          <a:xfrm>
            <a:off x="166320" y="2894138"/>
            <a:ext cx="1345710" cy="519113"/>
          </a:xfrm>
          <a:prstGeom prst="rect">
            <a:avLst/>
          </a:prstGeom>
          <a:noFill/>
          <a:ln w="9525">
            <a:noFill/>
            <a:miter lim="800000"/>
            <a:headEnd/>
            <a:tailEnd/>
          </a:ln>
        </p:spPr>
        <p:txBody>
          <a:bodyPr wrap="square">
            <a:spAutoFit/>
          </a:bodyPr>
          <a:lstStyle/>
          <a:p>
            <a:pPr algn="ctr" eaLnBrk="0" hangingPunct="0"/>
            <a:r>
              <a:rPr lang="en-US" sz="2800" b="1" dirty="0">
                <a:solidFill>
                  <a:schemeClr val="tx2"/>
                </a:solidFill>
                <a:ea typeface="ＭＳ Ｐゴシック"/>
                <a:cs typeface="ＭＳ Ｐゴシック"/>
              </a:rPr>
              <a:t>3G</a:t>
            </a:r>
          </a:p>
        </p:txBody>
      </p:sp>
      <p:sp>
        <p:nvSpPr>
          <p:cNvPr id="16" name="Text Box 17"/>
          <p:cNvSpPr txBox="1">
            <a:spLocks noChangeArrowheads="1"/>
          </p:cNvSpPr>
          <p:nvPr/>
        </p:nvSpPr>
        <p:spPr bwMode="auto">
          <a:xfrm>
            <a:off x="166321" y="1336033"/>
            <a:ext cx="1552310" cy="523220"/>
          </a:xfrm>
          <a:prstGeom prst="rect">
            <a:avLst/>
          </a:prstGeom>
          <a:noFill/>
          <a:ln w="9525">
            <a:noFill/>
            <a:miter lim="800000"/>
            <a:headEnd/>
            <a:tailEnd/>
          </a:ln>
        </p:spPr>
        <p:txBody>
          <a:bodyPr wrap="square">
            <a:spAutoFit/>
          </a:bodyPr>
          <a:lstStyle/>
          <a:p>
            <a:pPr algn="ctr" eaLnBrk="0" hangingPunct="0"/>
            <a:r>
              <a:rPr lang="en-US" sz="2800" b="1" dirty="0">
                <a:solidFill>
                  <a:schemeClr val="tx2"/>
                </a:solidFill>
                <a:ea typeface="ＭＳ Ｐゴシック"/>
                <a:cs typeface="ＭＳ Ｐゴシック"/>
              </a:rPr>
              <a:t>700 MHz</a:t>
            </a:r>
          </a:p>
        </p:txBody>
      </p:sp>
      <p:sp>
        <p:nvSpPr>
          <p:cNvPr id="18" name="Text Box 19"/>
          <p:cNvSpPr txBox="1">
            <a:spLocks noChangeArrowheads="1"/>
          </p:cNvSpPr>
          <p:nvPr/>
        </p:nvSpPr>
        <p:spPr bwMode="auto">
          <a:xfrm>
            <a:off x="6975475" y="1018661"/>
            <a:ext cx="1847850" cy="1200329"/>
          </a:xfrm>
          <a:prstGeom prst="rect">
            <a:avLst/>
          </a:prstGeom>
          <a:noFill/>
          <a:ln w="9525">
            <a:noFill/>
            <a:miter lim="800000"/>
            <a:headEnd/>
            <a:tailEnd/>
          </a:ln>
        </p:spPr>
        <p:txBody>
          <a:bodyPr>
            <a:spAutoFit/>
          </a:bodyPr>
          <a:lstStyle/>
          <a:p>
            <a:pPr algn="l" eaLnBrk="0" hangingPunct="0"/>
            <a:r>
              <a:rPr lang="en-US" sz="1800" b="1" dirty="0">
                <a:solidFill>
                  <a:schemeClr val="tx2"/>
                </a:solidFill>
                <a:ea typeface="ＭＳ Ｐゴシック"/>
                <a:cs typeface="ＭＳ Ｐゴシック"/>
              </a:rPr>
              <a:t>Expect  no more than 22 MHz FDD per operator </a:t>
            </a:r>
            <a:r>
              <a:rPr lang="en-US" sz="1800" b="1" dirty="0" smtClean="0">
                <a:solidFill>
                  <a:schemeClr val="tx2"/>
                </a:solidFill>
              </a:rPr>
              <a:t>nationwide</a:t>
            </a:r>
            <a:endParaRPr lang="en-US" sz="1800" b="1" dirty="0">
              <a:solidFill>
                <a:schemeClr val="tx2"/>
              </a:solidFill>
            </a:endParaRPr>
          </a:p>
        </p:txBody>
      </p:sp>
      <p:sp>
        <p:nvSpPr>
          <p:cNvPr id="19" name="Text Box 20"/>
          <p:cNvSpPr txBox="1">
            <a:spLocks noChangeArrowheads="1"/>
          </p:cNvSpPr>
          <p:nvPr/>
        </p:nvSpPr>
        <p:spPr bwMode="auto">
          <a:xfrm>
            <a:off x="6975475" y="2682857"/>
            <a:ext cx="1847850" cy="923330"/>
          </a:xfrm>
          <a:prstGeom prst="rect">
            <a:avLst/>
          </a:prstGeom>
          <a:noFill/>
          <a:ln w="9525">
            <a:noFill/>
            <a:miter lim="800000"/>
            <a:headEnd/>
            <a:tailEnd/>
          </a:ln>
        </p:spPr>
        <p:txBody>
          <a:bodyPr>
            <a:spAutoFit/>
          </a:bodyPr>
          <a:lstStyle/>
          <a:p>
            <a:pPr algn="l" eaLnBrk="0" hangingPunct="0"/>
            <a:r>
              <a:rPr lang="en-US" sz="1800" b="1" dirty="0">
                <a:solidFill>
                  <a:srgbClr val="1F497D"/>
                </a:solidFill>
                <a:ea typeface="ＭＳ Ｐゴシック"/>
                <a:cs typeface="ＭＳ Ｐゴシック"/>
              </a:rPr>
              <a:t>Most of these are allocated to voice</a:t>
            </a:r>
          </a:p>
        </p:txBody>
      </p:sp>
      <p:sp>
        <p:nvSpPr>
          <p:cNvPr id="20" name="Text Box 21"/>
          <p:cNvSpPr txBox="1">
            <a:spLocks noChangeArrowheads="1"/>
          </p:cNvSpPr>
          <p:nvPr/>
        </p:nvSpPr>
        <p:spPr bwMode="auto">
          <a:xfrm>
            <a:off x="6975475" y="4353146"/>
            <a:ext cx="2091165" cy="1477328"/>
          </a:xfrm>
          <a:prstGeom prst="rect">
            <a:avLst/>
          </a:prstGeom>
          <a:noFill/>
          <a:ln w="9525">
            <a:noFill/>
            <a:miter lim="800000"/>
            <a:headEnd/>
            <a:tailEnd/>
          </a:ln>
        </p:spPr>
        <p:txBody>
          <a:bodyPr wrap="square">
            <a:spAutoFit/>
          </a:bodyPr>
          <a:lstStyle/>
          <a:p>
            <a:pPr algn="l" eaLnBrk="0" hangingPunct="0"/>
            <a:r>
              <a:rPr lang="en-US" b="1" dirty="0">
                <a:solidFill>
                  <a:srgbClr val="1F497D"/>
                </a:solidFill>
                <a:ea typeface="ＭＳ Ｐゴシック"/>
                <a:cs typeface="ＭＳ Ｐゴシック"/>
              </a:rPr>
              <a:t>Extensive enough to deliver next generation  broadband content &amp; services</a:t>
            </a:r>
          </a:p>
        </p:txBody>
      </p:sp>
      <p:grpSp>
        <p:nvGrpSpPr>
          <p:cNvPr id="21" name="Group 23"/>
          <p:cNvGrpSpPr>
            <a:grpSpLocks/>
          </p:cNvGrpSpPr>
          <p:nvPr/>
        </p:nvGrpSpPr>
        <p:grpSpPr bwMode="auto">
          <a:xfrm>
            <a:off x="1633414" y="1207456"/>
            <a:ext cx="5334000" cy="5200650"/>
            <a:chOff x="999" y="834"/>
            <a:chExt cx="3360" cy="3276"/>
          </a:xfrm>
        </p:grpSpPr>
        <p:pic>
          <p:nvPicPr>
            <p:cNvPr id="22" name="Picture 24" descr="MCED00212_0000[1]"/>
            <p:cNvPicPr>
              <a:picLocks noChangeAspect="1" noChangeArrowheads="1"/>
            </p:cNvPicPr>
            <p:nvPr/>
          </p:nvPicPr>
          <p:blipFill>
            <a:blip r:embed="rId2" cstate="print"/>
            <a:srcRect/>
            <a:stretch>
              <a:fillRect/>
            </a:stretch>
          </p:blipFill>
          <p:spPr bwMode="auto">
            <a:xfrm rot="5400000">
              <a:off x="1479" y="2694"/>
              <a:ext cx="1584" cy="1248"/>
            </a:xfrm>
            <a:prstGeom prst="rect">
              <a:avLst/>
            </a:prstGeom>
            <a:noFill/>
            <a:ln w="9525">
              <a:noFill/>
              <a:miter lim="800000"/>
              <a:headEnd/>
              <a:tailEnd/>
            </a:ln>
          </p:spPr>
        </p:pic>
        <p:sp>
          <p:nvSpPr>
            <p:cNvPr id="23" name="Text Box 25"/>
            <p:cNvSpPr txBox="1">
              <a:spLocks noChangeArrowheads="1"/>
            </p:cNvSpPr>
            <p:nvPr/>
          </p:nvSpPr>
          <p:spPr bwMode="auto">
            <a:xfrm>
              <a:off x="1692" y="3101"/>
              <a:ext cx="1016" cy="480"/>
            </a:xfrm>
            <a:prstGeom prst="rect">
              <a:avLst/>
            </a:prstGeom>
            <a:noFill/>
            <a:ln w="9525">
              <a:noFill/>
              <a:miter lim="800000"/>
              <a:headEnd/>
              <a:tailEnd/>
            </a:ln>
          </p:spPr>
          <p:txBody>
            <a:bodyPr wrap="none">
              <a:spAutoFit/>
            </a:bodyPr>
            <a:lstStyle/>
            <a:p>
              <a:pPr algn="ctr" eaLnBrk="0" hangingPunct="0"/>
              <a:r>
                <a:rPr lang="en-US" sz="2400" b="1" dirty="0">
                  <a:ea typeface="ＭＳ Ｐゴシック"/>
                  <a:cs typeface="ＭＳ Ｐゴシック"/>
                </a:rPr>
                <a:t>198 MHz </a:t>
              </a:r>
              <a:r>
                <a:rPr lang="en-US" sz="800" b="1" dirty="0">
                  <a:ea typeface="ＭＳ Ｐゴシック"/>
                  <a:cs typeface="ＭＳ Ｐゴシック"/>
                </a:rPr>
                <a:t>(1)</a:t>
              </a:r>
            </a:p>
            <a:p>
              <a:pPr algn="ctr" eaLnBrk="0" hangingPunct="0"/>
              <a:r>
                <a:rPr lang="en-US" sz="2000" b="1" dirty="0">
                  <a:ea typeface="ＭＳ Ｐゴシック"/>
                  <a:cs typeface="ＭＳ Ｐゴシック"/>
                </a:rPr>
                <a:t>(2.5 Ghz)</a:t>
              </a:r>
            </a:p>
          </p:txBody>
        </p:sp>
        <p:sp>
          <p:nvSpPr>
            <p:cNvPr id="24" name="AutoShape 26"/>
            <p:cNvSpPr>
              <a:spLocks noChangeArrowheads="1"/>
            </p:cNvSpPr>
            <p:nvPr/>
          </p:nvSpPr>
          <p:spPr bwMode="auto">
            <a:xfrm>
              <a:off x="2775" y="3075"/>
              <a:ext cx="1584" cy="465"/>
            </a:xfrm>
            <a:prstGeom prst="rightArrow">
              <a:avLst>
                <a:gd name="adj1" fmla="val 50000"/>
                <a:gd name="adj2" fmla="val 85161"/>
              </a:avLst>
            </a:prstGeom>
            <a:gradFill rotWithShape="1">
              <a:gsLst>
                <a:gs pos="0">
                  <a:srgbClr val="B5B5A8"/>
                </a:gs>
                <a:gs pos="50000">
                  <a:srgbClr val="54544E"/>
                </a:gs>
                <a:gs pos="100000">
                  <a:srgbClr val="B5B5A8"/>
                </a:gs>
              </a:gsLst>
              <a:lin ang="5400000" scaled="1"/>
            </a:gradFill>
            <a:ln w="9525">
              <a:noFill/>
              <a:miter lim="800000"/>
              <a:headEnd/>
              <a:tailEnd/>
            </a:ln>
          </p:spPr>
          <p:txBody>
            <a:bodyPr wrap="none" anchor="ctr"/>
            <a:lstStyle/>
            <a:p>
              <a:pPr algn="ctr" eaLnBrk="0" hangingPunct="0"/>
              <a:endParaRPr lang="en-US" sz="2400" dirty="0">
                <a:solidFill>
                  <a:schemeClr val="bg1"/>
                </a:solidFill>
                <a:ea typeface="ＭＳ Ｐゴシック"/>
                <a:cs typeface="ＭＳ Ｐゴシック"/>
              </a:endParaRPr>
            </a:p>
          </p:txBody>
        </p:sp>
        <p:sp>
          <p:nvSpPr>
            <p:cNvPr id="25" name="Rectangle 27"/>
            <p:cNvSpPr>
              <a:spLocks noChangeArrowheads="1"/>
            </p:cNvSpPr>
            <p:nvPr/>
          </p:nvSpPr>
          <p:spPr bwMode="auto">
            <a:xfrm>
              <a:off x="1047" y="3179"/>
              <a:ext cx="624" cy="258"/>
            </a:xfrm>
            <a:prstGeom prst="rect">
              <a:avLst/>
            </a:prstGeom>
            <a:gradFill rotWithShape="1">
              <a:gsLst>
                <a:gs pos="0">
                  <a:srgbClr val="54544E"/>
                </a:gs>
                <a:gs pos="50000">
                  <a:srgbClr val="B5B5A8"/>
                </a:gs>
                <a:gs pos="100000">
                  <a:srgbClr val="54544E"/>
                </a:gs>
              </a:gsLst>
              <a:lin ang="5400000" scaled="1"/>
            </a:gradFill>
            <a:ln w="9525">
              <a:noFill/>
              <a:miter lim="800000"/>
              <a:headEnd/>
              <a:tailEnd/>
            </a:ln>
          </p:spPr>
          <p:txBody>
            <a:bodyPr wrap="none" anchor="ctr"/>
            <a:lstStyle/>
            <a:p>
              <a:pPr algn="ctr" eaLnBrk="0" hangingPunct="0"/>
              <a:endParaRPr lang="en-US" sz="2400" dirty="0">
                <a:solidFill>
                  <a:schemeClr val="bg1"/>
                </a:solidFill>
                <a:ea typeface="ＭＳ Ｐゴシック"/>
                <a:cs typeface="ＭＳ Ｐゴシック"/>
              </a:endParaRPr>
            </a:p>
          </p:txBody>
        </p:sp>
        <p:pic>
          <p:nvPicPr>
            <p:cNvPr id="26" name="Picture 28" descr="MCED00212_0000[1]"/>
            <p:cNvPicPr>
              <a:picLocks noChangeAspect="1" noChangeArrowheads="1"/>
            </p:cNvPicPr>
            <p:nvPr/>
          </p:nvPicPr>
          <p:blipFill>
            <a:blip r:embed="rId2" cstate="print"/>
            <a:srcRect/>
            <a:stretch>
              <a:fillRect/>
            </a:stretch>
          </p:blipFill>
          <p:spPr bwMode="auto">
            <a:xfrm rot="5400000">
              <a:off x="1863" y="1428"/>
              <a:ext cx="768" cy="1248"/>
            </a:xfrm>
            <a:prstGeom prst="rect">
              <a:avLst/>
            </a:prstGeom>
            <a:noFill/>
            <a:ln w="9525">
              <a:noFill/>
              <a:miter lim="800000"/>
              <a:headEnd/>
              <a:tailEnd/>
            </a:ln>
          </p:spPr>
        </p:pic>
        <p:sp>
          <p:nvSpPr>
            <p:cNvPr id="27" name="Text Box 29"/>
            <p:cNvSpPr txBox="1">
              <a:spLocks noChangeArrowheads="1"/>
            </p:cNvSpPr>
            <p:nvPr/>
          </p:nvSpPr>
          <p:spPr bwMode="auto">
            <a:xfrm>
              <a:off x="1732" y="1866"/>
              <a:ext cx="909" cy="365"/>
            </a:xfrm>
            <a:prstGeom prst="rect">
              <a:avLst/>
            </a:prstGeom>
            <a:noFill/>
            <a:ln w="9525">
              <a:noFill/>
              <a:miter lim="800000"/>
              <a:headEnd/>
              <a:tailEnd/>
            </a:ln>
          </p:spPr>
          <p:txBody>
            <a:bodyPr wrap="none">
              <a:spAutoFit/>
            </a:bodyPr>
            <a:lstStyle/>
            <a:p>
              <a:pPr algn="ctr" eaLnBrk="0" hangingPunct="0"/>
              <a:r>
                <a:rPr lang="en-US" sz="2400" b="1" dirty="0">
                  <a:ea typeface="ＭＳ Ｐゴシック"/>
                  <a:cs typeface="ＭＳ Ｐゴシック"/>
                </a:rPr>
                <a:t>85 MHz </a:t>
              </a:r>
              <a:r>
                <a:rPr lang="en-US" sz="800" b="1" dirty="0">
                  <a:ea typeface="ＭＳ Ｐゴシック"/>
                  <a:cs typeface="ＭＳ Ｐゴシック"/>
                </a:rPr>
                <a:t>(1)</a:t>
              </a:r>
            </a:p>
            <a:p>
              <a:pPr algn="ctr" eaLnBrk="0" hangingPunct="0"/>
              <a:endParaRPr lang="en-US" sz="800" b="1" dirty="0">
                <a:ea typeface="ＭＳ Ｐゴシック"/>
                <a:cs typeface="ＭＳ Ｐゴシック"/>
              </a:endParaRPr>
            </a:p>
          </p:txBody>
        </p:sp>
        <p:sp>
          <p:nvSpPr>
            <p:cNvPr id="28" name="AutoShape 30"/>
            <p:cNvSpPr>
              <a:spLocks noChangeArrowheads="1"/>
            </p:cNvSpPr>
            <p:nvPr/>
          </p:nvSpPr>
          <p:spPr bwMode="auto">
            <a:xfrm>
              <a:off x="2727" y="1842"/>
              <a:ext cx="1584" cy="432"/>
            </a:xfrm>
            <a:prstGeom prst="rightArrow">
              <a:avLst>
                <a:gd name="adj1" fmla="val 50000"/>
                <a:gd name="adj2" fmla="val 91667"/>
              </a:avLst>
            </a:prstGeom>
            <a:gradFill rotWithShape="1">
              <a:gsLst>
                <a:gs pos="0">
                  <a:srgbClr val="B5B5A8"/>
                </a:gs>
                <a:gs pos="50000">
                  <a:srgbClr val="54544E"/>
                </a:gs>
                <a:gs pos="100000">
                  <a:srgbClr val="B5B5A8"/>
                </a:gs>
              </a:gsLst>
              <a:lin ang="5400000" scaled="1"/>
            </a:gradFill>
            <a:ln w="9525">
              <a:noFill/>
              <a:miter lim="800000"/>
              <a:headEnd/>
              <a:tailEnd/>
            </a:ln>
          </p:spPr>
          <p:txBody>
            <a:bodyPr wrap="none" anchor="ctr"/>
            <a:lstStyle/>
            <a:p>
              <a:pPr algn="ctr" eaLnBrk="0" hangingPunct="0"/>
              <a:endParaRPr lang="en-US" sz="2400" dirty="0">
                <a:solidFill>
                  <a:schemeClr val="bg1"/>
                </a:solidFill>
                <a:ea typeface="ＭＳ Ｐゴシック"/>
                <a:cs typeface="ＭＳ Ｐゴシック"/>
              </a:endParaRPr>
            </a:p>
          </p:txBody>
        </p:sp>
        <p:sp>
          <p:nvSpPr>
            <p:cNvPr id="29" name="Rectangle 31"/>
            <p:cNvSpPr>
              <a:spLocks noChangeArrowheads="1"/>
            </p:cNvSpPr>
            <p:nvPr/>
          </p:nvSpPr>
          <p:spPr bwMode="auto">
            <a:xfrm>
              <a:off x="999" y="1938"/>
              <a:ext cx="624" cy="240"/>
            </a:xfrm>
            <a:prstGeom prst="rect">
              <a:avLst/>
            </a:prstGeom>
            <a:gradFill rotWithShape="1">
              <a:gsLst>
                <a:gs pos="0">
                  <a:srgbClr val="54544E"/>
                </a:gs>
                <a:gs pos="50000">
                  <a:srgbClr val="B5B5A8"/>
                </a:gs>
                <a:gs pos="100000">
                  <a:srgbClr val="54544E"/>
                </a:gs>
              </a:gsLst>
              <a:lin ang="5400000" scaled="1"/>
            </a:gradFill>
            <a:ln w="9525">
              <a:noFill/>
              <a:miter lim="800000"/>
              <a:headEnd/>
              <a:tailEnd/>
            </a:ln>
          </p:spPr>
          <p:txBody>
            <a:bodyPr wrap="none" anchor="ctr"/>
            <a:lstStyle/>
            <a:p>
              <a:pPr algn="ctr" eaLnBrk="0" hangingPunct="0"/>
              <a:endParaRPr lang="en-US" sz="2400" dirty="0">
                <a:solidFill>
                  <a:schemeClr val="bg1"/>
                </a:solidFill>
                <a:ea typeface="ＭＳ Ｐゴシック"/>
                <a:cs typeface="ＭＳ Ｐゴシック"/>
              </a:endParaRPr>
            </a:p>
          </p:txBody>
        </p:sp>
        <p:pic>
          <p:nvPicPr>
            <p:cNvPr id="30" name="Picture 32" descr="MCED00212_0000[1]"/>
            <p:cNvPicPr>
              <a:picLocks noChangeAspect="1" noChangeArrowheads="1"/>
            </p:cNvPicPr>
            <p:nvPr/>
          </p:nvPicPr>
          <p:blipFill>
            <a:blip r:embed="rId2" cstate="print"/>
            <a:srcRect/>
            <a:stretch>
              <a:fillRect/>
            </a:stretch>
          </p:blipFill>
          <p:spPr bwMode="auto">
            <a:xfrm rot="5400000">
              <a:off x="2055" y="450"/>
              <a:ext cx="480" cy="1248"/>
            </a:xfrm>
            <a:prstGeom prst="rect">
              <a:avLst/>
            </a:prstGeom>
            <a:noFill/>
            <a:ln w="9525">
              <a:noFill/>
              <a:miter lim="800000"/>
              <a:headEnd/>
              <a:tailEnd/>
            </a:ln>
          </p:spPr>
        </p:pic>
        <p:sp>
          <p:nvSpPr>
            <p:cNvPr id="31" name="Text Box 33"/>
            <p:cNvSpPr txBox="1">
              <a:spLocks noChangeArrowheads="1"/>
            </p:cNvSpPr>
            <p:nvPr/>
          </p:nvSpPr>
          <p:spPr bwMode="auto">
            <a:xfrm>
              <a:off x="1745" y="906"/>
              <a:ext cx="909" cy="365"/>
            </a:xfrm>
            <a:prstGeom prst="rect">
              <a:avLst/>
            </a:prstGeom>
            <a:noFill/>
            <a:ln w="9525">
              <a:noFill/>
              <a:miter lim="800000"/>
              <a:headEnd/>
              <a:tailEnd/>
            </a:ln>
          </p:spPr>
          <p:txBody>
            <a:bodyPr wrap="none">
              <a:spAutoFit/>
            </a:bodyPr>
            <a:lstStyle/>
            <a:p>
              <a:pPr algn="ctr" eaLnBrk="0" hangingPunct="0"/>
              <a:r>
                <a:rPr lang="en-US" sz="2400" b="1" dirty="0">
                  <a:ea typeface="ＭＳ Ｐゴシック"/>
                  <a:cs typeface="ＭＳ Ｐゴシック"/>
                </a:rPr>
                <a:t>60 MHz </a:t>
              </a:r>
              <a:r>
                <a:rPr lang="en-US" sz="800" b="1" dirty="0">
                  <a:ea typeface="ＭＳ Ｐゴシック"/>
                  <a:cs typeface="ＭＳ Ｐゴシック"/>
                </a:rPr>
                <a:t>(1)</a:t>
              </a:r>
            </a:p>
            <a:p>
              <a:pPr algn="ctr" eaLnBrk="0" hangingPunct="0"/>
              <a:endParaRPr lang="en-US" sz="800" b="1" dirty="0">
                <a:ea typeface="ＭＳ Ｐゴシック"/>
                <a:cs typeface="ＭＳ Ｐゴシック"/>
              </a:endParaRPr>
            </a:p>
          </p:txBody>
        </p:sp>
        <p:sp>
          <p:nvSpPr>
            <p:cNvPr id="32" name="AutoShape 34"/>
            <p:cNvSpPr>
              <a:spLocks noChangeArrowheads="1"/>
            </p:cNvSpPr>
            <p:nvPr/>
          </p:nvSpPr>
          <p:spPr bwMode="auto">
            <a:xfrm>
              <a:off x="2775" y="882"/>
              <a:ext cx="1584" cy="432"/>
            </a:xfrm>
            <a:prstGeom prst="rightArrow">
              <a:avLst>
                <a:gd name="adj1" fmla="val 50000"/>
                <a:gd name="adj2" fmla="val 91667"/>
              </a:avLst>
            </a:prstGeom>
            <a:gradFill rotWithShape="1">
              <a:gsLst>
                <a:gs pos="0">
                  <a:srgbClr val="B5B5A8"/>
                </a:gs>
                <a:gs pos="50000">
                  <a:srgbClr val="54544E"/>
                </a:gs>
                <a:gs pos="100000">
                  <a:srgbClr val="B5B5A8"/>
                </a:gs>
              </a:gsLst>
              <a:lin ang="5400000" scaled="1"/>
            </a:gradFill>
            <a:ln w="9525">
              <a:noFill/>
              <a:miter lim="800000"/>
              <a:headEnd/>
              <a:tailEnd/>
            </a:ln>
          </p:spPr>
          <p:txBody>
            <a:bodyPr wrap="none" anchor="ctr"/>
            <a:lstStyle/>
            <a:p>
              <a:pPr algn="ctr" eaLnBrk="0" hangingPunct="0"/>
              <a:endParaRPr lang="en-US" sz="2400" dirty="0">
                <a:solidFill>
                  <a:schemeClr val="bg1"/>
                </a:solidFill>
                <a:ea typeface="ＭＳ Ｐゴシック"/>
                <a:cs typeface="ＭＳ Ｐゴシック"/>
              </a:endParaRPr>
            </a:p>
          </p:txBody>
        </p:sp>
        <p:sp>
          <p:nvSpPr>
            <p:cNvPr id="33" name="Rectangle 35"/>
            <p:cNvSpPr>
              <a:spLocks noChangeArrowheads="1"/>
            </p:cNvSpPr>
            <p:nvPr/>
          </p:nvSpPr>
          <p:spPr bwMode="auto">
            <a:xfrm>
              <a:off x="1047" y="978"/>
              <a:ext cx="624" cy="240"/>
            </a:xfrm>
            <a:prstGeom prst="rect">
              <a:avLst/>
            </a:prstGeom>
            <a:gradFill rotWithShape="1">
              <a:gsLst>
                <a:gs pos="0">
                  <a:srgbClr val="54544E"/>
                </a:gs>
                <a:gs pos="50000">
                  <a:srgbClr val="B5B5A8"/>
                </a:gs>
                <a:gs pos="100000">
                  <a:srgbClr val="54544E"/>
                </a:gs>
              </a:gsLst>
              <a:lin ang="5400000" scaled="1"/>
            </a:gradFill>
            <a:ln w="9525">
              <a:noFill/>
              <a:miter lim="800000"/>
              <a:headEnd/>
              <a:tailEnd/>
            </a:ln>
          </p:spPr>
          <p:txBody>
            <a:bodyPr wrap="none" anchor="ctr"/>
            <a:lstStyle/>
            <a:p>
              <a:pPr algn="ctr" eaLnBrk="0" hangingPunct="0"/>
              <a:endParaRPr lang="en-US" sz="2400" dirty="0">
                <a:solidFill>
                  <a:schemeClr val="bg1"/>
                </a:solidFill>
                <a:ea typeface="ＭＳ Ｐゴシック"/>
                <a:cs typeface="ＭＳ Ｐゴシック"/>
              </a:endParaRPr>
            </a:p>
          </p:txBody>
        </p:sp>
      </p:grpSp>
    </p:spTree>
    <p:extLst>
      <p:ext uri="{BB962C8B-B14F-4D97-AF65-F5344CB8AC3E}">
        <p14:creationId xmlns:p14="http://schemas.microsoft.com/office/powerpoint/2010/main" val="9755576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bwMode="auto">
          <a:xfrm>
            <a:off x="5043488" y="2316163"/>
            <a:ext cx="3714750" cy="3932237"/>
          </a:xfrm>
          <a:prstGeom prst="rect">
            <a:avLst/>
          </a:prstGeom>
          <a:gradFill flip="none" rotWithShape="1">
            <a:gsLst>
              <a:gs pos="0">
                <a:schemeClr val="bg1">
                  <a:lumMod val="75000"/>
                </a:schemeClr>
              </a:gs>
              <a:gs pos="100000">
                <a:srgbClr val="FFFFFF"/>
              </a:gs>
            </a:gsLst>
            <a:lin ang="0" scaled="1"/>
            <a:tileRect/>
          </a:gradFill>
          <a:ln w="9525" cap="flat" cmpd="sng" algn="ctr">
            <a:noFill/>
            <a:prstDash val="solid"/>
            <a:round/>
            <a:headEnd type="none" w="med" len="med"/>
            <a:tailEnd type="none" w="med" len="med"/>
          </a:ln>
          <a:effectLst/>
        </p:spPr>
        <p:txBody>
          <a:bodyPr anchor="ctr">
            <a:spAutoFit/>
          </a:bodyPr>
          <a:lstStyle/>
          <a:p>
            <a:pPr algn="ctr" eaLnBrk="0" hangingPunct="0">
              <a:spcBef>
                <a:spcPct val="50000"/>
              </a:spcBef>
              <a:defRPr/>
            </a:pPr>
            <a:endParaRPr lang="en-US" dirty="0">
              <a:ea typeface="ＭＳ Ｐゴシック" pitchFamily="-112" charset="-128"/>
              <a:cs typeface="+mn-cs"/>
            </a:endParaRPr>
          </a:p>
        </p:txBody>
      </p:sp>
      <p:sp>
        <p:nvSpPr>
          <p:cNvPr id="33" name="Rectangle 32"/>
          <p:cNvSpPr/>
          <p:nvPr/>
        </p:nvSpPr>
        <p:spPr bwMode="auto">
          <a:xfrm>
            <a:off x="939800" y="2316163"/>
            <a:ext cx="3713163" cy="3932237"/>
          </a:xfrm>
          <a:prstGeom prst="rect">
            <a:avLst/>
          </a:prstGeom>
          <a:gradFill flip="none" rotWithShape="1">
            <a:gsLst>
              <a:gs pos="0">
                <a:schemeClr val="tx1">
                  <a:lumMod val="40000"/>
                  <a:lumOff val="60000"/>
                </a:schemeClr>
              </a:gs>
              <a:gs pos="100000">
                <a:srgbClr val="FFFFFF"/>
              </a:gs>
            </a:gsLst>
            <a:lin ang="0" scaled="1"/>
            <a:tileRect/>
          </a:gradFill>
          <a:ln w="9525" cap="flat" cmpd="sng" algn="ctr">
            <a:noFill/>
            <a:prstDash val="solid"/>
            <a:round/>
            <a:headEnd type="none" w="med" len="med"/>
            <a:tailEnd type="none" w="med" len="med"/>
          </a:ln>
          <a:effectLst/>
        </p:spPr>
        <p:txBody>
          <a:bodyPr anchor="ctr">
            <a:spAutoFit/>
          </a:bodyPr>
          <a:lstStyle/>
          <a:p>
            <a:pPr algn="ctr" eaLnBrk="0" hangingPunct="0">
              <a:spcBef>
                <a:spcPct val="50000"/>
              </a:spcBef>
              <a:defRPr/>
            </a:pPr>
            <a:endParaRPr lang="en-US" dirty="0">
              <a:ea typeface="ＭＳ Ｐゴシック" pitchFamily="-112" charset="-128"/>
              <a:cs typeface="+mn-cs"/>
            </a:endParaRPr>
          </a:p>
        </p:txBody>
      </p:sp>
      <p:pic>
        <p:nvPicPr>
          <p:cNvPr id="37891" name="Picture 19" descr="verizon.tif"/>
          <p:cNvPicPr>
            <a:picLocks noChangeAspect="1"/>
          </p:cNvPicPr>
          <p:nvPr/>
        </p:nvPicPr>
        <p:blipFill>
          <a:blip r:embed="rId2" cstate="print"/>
          <a:srcRect/>
          <a:stretch>
            <a:fillRect/>
          </a:stretch>
        </p:blipFill>
        <p:spPr bwMode="auto">
          <a:xfrm>
            <a:off x="928688" y="2611438"/>
            <a:ext cx="3775075" cy="936625"/>
          </a:xfrm>
          <a:prstGeom prst="rect">
            <a:avLst/>
          </a:prstGeom>
          <a:noFill/>
          <a:ln w="9525">
            <a:noFill/>
            <a:miter lim="800000"/>
            <a:headEnd/>
            <a:tailEnd/>
          </a:ln>
        </p:spPr>
      </p:pic>
      <p:pic>
        <p:nvPicPr>
          <p:cNvPr id="37892" name="Picture 20" descr="real-verizon.tif"/>
          <p:cNvPicPr>
            <a:picLocks noChangeAspect="1"/>
          </p:cNvPicPr>
          <p:nvPr/>
        </p:nvPicPr>
        <p:blipFill>
          <a:blip r:embed="rId3" cstate="print"/>
          <a:srcRect/>
          <a:stretch>
            <a:fillRect/>
          </a:stretch>
        </p:blipFill>
        <p:spPr bwMode="auto">
          <a:xfrm>
            <a:off x="1009650" y="3903663"/>
            <a:ext cx="3709988" cy="944562"/>
          </a:xfrm>
          <a:prstGeom prst="rect">
            <a:avLst/>
          </a:prstGeom>
          <a:noFill/>
          <a:ln w="9525">
            <a:noFill/>
            <a:miter lim="800000"/>
            <a:headEnd/>
            <a:tailEnd/>
          </a:ln>
        </p:spPr>
      </p:pic>
      <p:pic>
        <p:nvPicPr>
          <p:cNvPr id="37893" name="Picture 21" descr="att.tif"/>
          <p:cNvPicPr>
            <a:picLocks noChangeAspect="1"/>
          </p:cNvPicPr>
          <p:nvPr/>
        </p:nvPicPr>
        <p:blipFill>
          <a:blip r:embed="rId4" cstate="print"/>
          <a:srcRect/>
          <a:stretch>
            <a:fillRect/>
          </a:stretch>
        </p:blipFill>
        <p:spPr bwMode="auto">
          <a:xfrm>
            <a:off x="938213" y="5138738"/>
            <a:ext cx="3775075" cy="998537"/>
          </a:xfrm>
          <a:prstGeom prst="rect">
            <a:avLst/>
          </a:prstGeom>
          <a:noFill/>
          <a:ln w="9525">
            <a:noFill/>
            <a:miter lim="800000"/>
            <a:headEnd/>
            <a:tailEnd/>
          </a:ln>
        </p:spPr>
      </p:pic>
      <p:sp>
        <p:nvSpPr>
          <p:cNvPr id="37894" name="Slide Number Placeholder 1"/>
          <p:cNvSpPr>
            <a:spLocks noGrp="1"/>
          </p:cNvSpPr>
          <p:nvPr>
            <p:ph type="sldNum" sz="quarter" idx="10"/>
          </p:nvPr>
        </p:nvSpPr>
        <p:spPr>
          <a:noFill/>
        </p:spPr>
        <p:txBody>
          <a:bodyPr/>
          <a:lstStyle/>
          <a:p>
            <a:fld id="{9E63EC2A-3F2A-42B4-AD41-F9D7A42AAB19}" type="slidenum">
              <a:rPr lang="en-US" smtClean="0">
                <a:ea typeface="ＭＳ Ｐゴシック"/>
              </a:rPr>
              <a:pPr/>
              <a:t>25</a:t>
            </a:fld>
            <a:endParaRPr lang="en-US" dirty="0" smtClean="0">
              <a:ea typeface="ＭＳ Ｐゴシック"/>
            </a:endParaRPr>
          </a:p>
        </p:txBody>
      </p:sp>
      <p:sp>
        <p:nvSpPr>
          <p:cNvPr id="37895" name="Rectangle 4"/>
          <p:cNvSpPr txBox="1">
            <a:spLocks noChangeArrowheads="1"/>
          </p:cNvSpPr>
          <p:nvPr/>
        </p:nvSpPr>
        <p:spPr bwMode="auto">
          <a:xfrm>
            <a:off x="511175" y="184150"/>
            <a:ext cx="7772400" cy="692150"/>
          </a:xfrm>
          <a:prstGeom prst="rect">
            <a:avLst/>
          </a:prstGeom>
          <a:noFill/>
          <a:ln w="9525">
            <a:noFill/>
            <a:miter lim="800000"/>
            <a:headEnd/>
            <a:tailEnd/>
          </a:ln>
        </p:spPr>
        <p:txBody>
          <a:bodyPr lIns="91397" tIns="45700" rIns="91397" bIns="45700"/>
          <a:lstStyle/>
          <a:p>
            <a:pPr algn="l" eaLnBrk="0" hangingPunct="0"/>
            <a:r>
              <a:rPr lang="en-US" sz="3200" i="1" dirty="0">
                <a:solidFill>
                  <a:srgbClr val="7CA295"/>
                </a:solidFill>
                <a:latin typeface="+mj-lt"/>
                <a:ea typeface="+mj-ea"/>
                <a:cs typeface="+mj-cs"/>
              </a:rPr>
              <a:t>Sprint 4G Spectrum Advantage</a:t>
            </a:r>
          </a:p>
        </p:txBody>
      </p:sp>
      <p:sp>
        <p:nvSpPr>
          <p:cNvPr id="37896" name="Rectangle 4"/>
          <p:cNvSpPr>
            <a:spLocks noChangeArrowheads="1"/>
          </p:cNvSpPr>
          <p:nvPr/>
        </p:nvSpPr>
        <p:spPr bwMode="auto">
          <a:xfrm>
            <a:off x="509588" y="676275"/>
            <a:ext cx="8405812" cy="830263"/>
          </a:xfrm>
          <a:prstGeom prst="rect">
            <a:avLst/>
          </a:prstGeom>
          <a:noFill/>
          <a:ln w="9525">
            <a:noFill/>
            <a:miter lim="800000"/>
            <a:headEnd/>
            <a:tailEnd/>
          </a:ln>
        </p:spPr>
        <p:txBody>
          <a:bodyPr>
            <a:spAutoFit/>
          </a:bodyPr>
          <a:lstStyle/>
          <a:p>
            <a:pPr algn="l"/>
            <a:r>
              <a:rPr lang="en-US" sz="1600" i="1" dirty="0"/>
              <a:t>With large spectrum holdings, Sprint offers faster speeds and serves more users, while competitors must choose between number of users versus high data rates. In summary: </a:t>
            </a:r>
            <a:r>
              <a:rPr lang="en-US" sz="1600" b="1" dirty="0"/>
              <a:t>More Spectrum = Greater Capacity and Fewer Potential Bottlenecks for Customers </a:t>
            </a:r>
            <a:endParaRPr lang="en-US" sz="1600" b="1" i="1" dirty="0"/>
          </a:p>
        </p:txBody>
      </p:sp>
      <p:sp>
        <p:nvSpPr>
          <p:cNvPr id="37897" name="Text Box 21"/>
          <p:cNvSpPr txBox="1">
            <a:spLocks noChangeArrowheads="1"/>
          </p:cNvSpPr>
          <p:nvPr/>
        </p:nvSpPr>
        <p:spPr bwMode="auto">
          <a:xfrm>
            <a:off x="157163" y="2914650"/>
            <a:ext cx="685800" cy="273050"/>
          </a:xfrm>
          <a:prstGeom prst="rect">
            <a:avLst/>
          </a:prstGeom>
          <a:noFill/>
          <a:ln w="9525">
            <a:noFill/>
            <a:miter lim="800000"/>
            <a:headEnd/>
            <a:tailEnd/>
          </a:ln>
        </p:spPr>
        <p:txBody>
          <a:bodyPr lIns="0" tIns="0" rIns="0" bIns="0">
            <a:spAutoFit/>
          </a:bodyPr>
          <a:lstStyle/>
          <a:p>
            <a:pPr algn="r">
              <a:lnSpc>
                <a:spcPct val="90000"/>
              </a:lnSpc>
              <a:spcBef>
                <a:spcPct val="40000"/>
              </a:spcBef>
            </a:pPr>
            <a:r>
              <a:rPr lang="en-US" sz="1000" b="1" dirty="0">
                <a:solidFill>
                  <a:srgbClr val="4C4C4C"/>
                </a:solidFill>
              </a:rPr>
              <a:t>2.5 GHz</a:t>
            </a:r>
            <a:br>
              <a:rPr lang="en-US" sz="1000" b="1" dirty="0">
                <a:solidFill>
                  <a:srgbClr val="4C4C4C"/>
                </a:solidFill>
              </a:rPr>
            </a:br>
            <a:r>
              <a:rPr lang="en-US" sz="1000" b="1" dirty="0">
                <a:solidFill>
                  <a:srgbClr val="4C4C4C"/>
                </a:solidFill>
              </a:rPr>
              <a:t>WiMAX</a:t>
            </a:r>
          </a:p>
        </p:txBody>
      </p:sp>
      <p:sp>
        <p:nvSpPr>
          <p:cNvPr id="37898" name="Text Box 34"/>
          <p:cNvSpPr txBox="1">
            <a:spLocks noChangeArrowheads="1"/>
          </p:cNvSpPr>
          <p:nvPr/>
        </p:nvSpPr>
        <p:spPr bwMode="auto">
          <a:xfrm>
            <a:off x="2281238" y="2854325"/>
            <a:ext cx="731837" cy="388938"/>
          </a:xfrm>
          <a:prstGeom prst="rect">
            <a:avLst/>
          </a:prstGeom>
          <a:noFill/>
          <a:ln w="9525">
            <a:noFill/>
            <a:miter lim="800000"/>
            <a:headEnd/>
            <a:tailEnd/>
          </a:ln>
        </p:spPr>
        <p:txBody>
          <a:bodyPr lIns="0" tIns="0" rIns="0" bIns="0">
            <a:spAutoFit/>
          </a:bodyPr>
          <a:lstStyle/>
          <a:p>
            <a:pPr algn="ctr">
              <a:lnSpc>
                <a:spcPct val="90000"/>
              </a:lnSpc>
              <a:spcBef>
                <a:spcPct val="40000"/>
              </a:spcBef>
            </a:pPr>
            <a:r>
              <a:rPr lang="en-US" sz="1400" b="1" dirty="0">
                <a:solidFill>
                  <a:srgbClr val="FFFFFF"/>
                </a:solidFill>
              </a:rPr>
              <a:t>120 MHz</a:t>
            </a:r>
            <a:br>
              <a:rPr lang="en-US" sz="1400" b="1" dirty="0">
                <a:solidFill>
                  <a:srgbClr val="FFFFFF"/>
                </a:solidFill>
              </a:rPr>
            </a:br>
            <a:r>
              <a:rPr lang="en-US" sz="1400" b="1" dirty="0">
                <a:solidFill>
                  <a:srgbClr val="FFFFFF"/>
                </a:solidFill>
              </a:rPr>
              <a:t>Sprint</a:t>
            </a:r>
          </a:p>
        </p:txBody>
      </p:sp>
      <p:sp>
        <p:nvSpPr>
          <p:cNvPr id="37899" name="Text Box 22"/>
          <p:cNvSpPr txBox="1">
            <a:spLocks noChangeArrowheads="1"/>
          </p:cNvSpPr>
          <p:nvPr/>
        </p:nvSpPr>
        <p:spPr bwMode="auto">
          <a:xfrm>
            <a:off x="188913" y="4240213"/>
            <a:ext cx="669925" cy="276225"/>
          </a:xfrm>
          <a:prstGeom prst="rect">
            <a:avLst/>
          </a:prstGeom>
          <a:noFill/>
          <a:ln w="9525">
            <a:noFill/>
            <a:miter lim="800000"/>
            <a:headEnd/>
            <a:tailEnd/>
          </a:ln>
        </p:spPr>
        <p:txBody>
          <a:bodyPr lIns="0" tIns="0" rIns="0" bIns="0">
            <a:spAutoFit/>
          </a:bodyPr>
          <a:lstStyle/>
          <a:p>
            <a:pPr algn="r">
              <a:lnSpc>
                <a:spcPct val="90000"/>
              </a:lnSpc>
              <a:spcBef>
                <a:spcPct val="40000"/>
              </a:spcBef>
            </a:pPr>
            <a:r>
              <a:rPr lang="en-US" sz="1000" b="1" dirty="0">
                <a:solidFill>
                  <a:srgbClr val="4C4C4C"/>
                </a:solidFill>
              </a:rPr>
              <a:t>700 MHz and AWS </a:t>
            </a:r>
          </a:p>
        </p:txBody>
      </p:sp>
      <p:sp>
        <p:nvSpPr>
          <p:cNvPr id="37900" name="Text Box 23"/>
          <p:cNvSpPr txBox="1">
            <a:spLocks noChangeArrowheads="1"/>
          </p:cNvSpPr>
          <p:nvPr/>
        </p:nvSpPr>
        <p:spPr bwMode="auto">
          <a:xfrm>
            <a:off x="249238" y="5486400"/>
            <a:ext cx="598487" cy="276225"/>
          </a:xfrm>
          <a:prstGeom prst="rect">
            <a:avLst/>
          </a:prstGeom>
          <a:noFill/>
          <a:ln w="9525">
            <a:noFill/>
            <a:miter lim="800000"/>
            <a:headEnd/>
            <a:tailEnd/>
          </a:ln>
        </p:spPr>
        <p:txBody>
          <a:bodyPr lIns="0" tIns="0" rIns="0" bIns="0">
            <a:spAutoFit/>
          </a:bodyPr>
          <a:lstStyle/>
          <a:p>
            <a:pPr algn="r">
              <a:lnSpc>
                <a:spcPct val="90000"/>
              </a:lnSpc>
              <a:spcBef>
                <a:spcPct val="40000"/>
              </a:spcBef>
            </a:pPr>
            <a:r>
              <a:rPr lang="en-US" sz="1000" b="1" dirty="0">
                <a:solidFill>
                  <a:srgbClr val="4C4C4C"/>
                </a:solidFill>
              </a:rPr>
              <a:t>700 MHz</a:t>
            </a:r>
            <a:br>
              <a:rPr lang="en-US" sz="1000" b="1" dirty="0">
                <a:solidFill>
                  <a:srgbClr val="4C4C4C"/>
                </a:solidFill>
              </a:rPr>
            </a:br>
            <a:r>
              <a:rPr lang="en-US" sz="1000" b="1" dirty="0">
                <a:solidFill>
                  <a:srgbClr val="4C4C4C"/>
                </a:solidFill>
              </a:rPr>
              <a:t>and AWS</a:t>
            </a:r>
          </a:p>
        </p:txBody>
      </p:sp>
      <p:sp>
        <p:nvSpPr>
          <p:cNvPr id="37901" name="Text Box 32"/>
          <p:cNvSpPr txBox="1">
            <a:spLocks noChangeArrowheads="1"/>
          </p:cNvSpPr>
          <p:nvPr/>
        </p:nvSpPr>
        <p:spPr bwMode="auto">
          <a:xfrm>
            <a:off x="2078038" y="4243388"/>
            <a:ext cx="1162050" cy="249237"/>
          </a:xfrm>
          <a:prstGeom prst="rect">
            <a:avLst/>
          </a:prstGeom>
          <a:noFill/>
          <a:ln w="9525">
            <a:noFill/>
            <a:miter lim="800000"/>
            <a:headEnd/>
            <a:tailEnd/>
          </a:ln>
        </p:spPr>
        <p:txBody>
          <a:bodyPr lIns="0" tIns="0" rIns="0" bIns="0">
            <a:spAutoFit/>
          </a:bodyPr>
          <a:lstStyle/>
          <a:p>
            <a:pPr algn="ctr">
              <a:lnSpc>
                <a:spcPct val="90000"/>
              </a:lnSpc>
              <a:spcBef>
                <a:spcPct val="40000"/>
              </a:spcBef>
            </a:pPr>
            <a:r>
              <a:rPr lang="en-US" sz="900" b="1" dirty="0">
                <a:solidFill>
                  <a:srgbClr val="FFFFFF"/>
                </a:solidFill>
              </a:rPr>
              <a:t>30-46 MHz </a:t>
            </a:r>
            <a:br>
              <a:rPr lang="en-US" sz="900" b="1" dirty="0">
                <a:solidFill>
                  <a:srgbClr val="FFFFFF"/>
                </a:solidFill>
              </a:rPr>
            </a:br>
            <a:r>
              <a:rPr lang="en-US" sz="900" b="1" dirty="0">
                <a:solidFill>
                  <a:srgbClr val="FFFFFF"/>
                </a:solidFill>
              </a:rPr>
              <a:t>Verizon</a:t>
            </a:r>
          </a:p>
        </p:txBody>
      </p:sp>
      <p:sp>
        <p:nvSpPr>
          <p:cNvPr id="37902" name="Text Box 33"/>
          <p:cNvSpPr txBox="1">
            <a:spLocks noChangeArrowheads="1"/>
          </p:cNvSpPr>
          <p:nvPr/>
        </p:nvSpPr>
        <p:spPr bwMode="auto">
          <a:xfrm>
            <a:off x="2128838" y="5502275"/>
            <a:ext cx="1057275" cy="249238"/>
          </a:xfrm>
          <a:prstGeom prst="rect">
            <a:avLst/>
          </a:prstGeom>
          <a:noFill/>
          <a:ln w="9525">
            <a:noFill/>
            <a:miter lim="800000"/>
            <a:headEnd/>
            <a:tailEnd/>
          </a:ln>
        </p:spPr>
        <p:txBody>
          <a:bodyPr lIns="0" tIns="0" rIns="0" bIns="0">
            <a:spAutoFit/>
          </a:bodyPr>
          <a:lstStyle/>
          <a:p>
            <a:pPr algn="ctr">
              <a:lnSpc>
                <a:spcPct val="90000"/>
              </a:lnSpc>
              <a:spcBef>
                <a:spcPct val="40000"/>
              </a:spcBef>
            </a:pPr>
            <a:r>
              <a:rPr lang="en-US" sz="900" b="1" dirty="0">
                <a:solidFill>
                  <a:srgbClr val="FFFFFF"/>
                </a:solidFill>
              </a:rPr>
              <a:t>12-24 MHz</a:t>
            </a:r>
            <a:br>
              <a:rPr lang="en-US" sz="900" b="1" dirty="0">
                <a:solidFill>
                  <a:srgbClr val="FFFFFF"/>
                </a:solidFill>
              </a:rPr>
            </a:br>
            <a:r>
              <a:rPr lang="en-US" sz="900" b="1" dirty="0">
                <a:solidFill>
                  <a:srgbClr val="FFFFFF"/>
                </a:solidFill>
              </a:rPr>
              <a:t>AT&amp;T</a:t>
            </a:r>
          </a:p>
        </p:txBody>
      </p:sp>
      <p:sp>
        <p:nvSpPr>
          <p:cNvPr id="37903" name="Rectangle 23"/>
          <p:cNvSpPr>
            <a:spLocks noChangeArrowheads="1"/>
          </p:cNvSpPr>
          <p:nvPr/>
        </p:nvSpPr>
        <p:spPr bwMode="auto">
          <a:xfrm>
            <a:off x="5126038" y="2476500"/>
            <a:ext cx="3671887" cy="1169988"/>
          </a:xfrm>
          <a:prstGeom prst="rect">
            <a:avLst/>
          </a:prstGeom>
          <a:noFill/>
          <a:ln w="9525">
            <a:noFill/>
            <a:miter lim="800000"/>
            <a:headEnd/>
            <a:tailEnd/>
          </a:ln>
        </p:spPr>
        <p:txBody>
          <a:bodyPr>
            <a:spAutoFit/>
          </a:bodyPr>
          <a:lstStyle/>
          <a:p>
            <a:r>
              <a:rPr lang="en-US" sz="1000" dirty="0"/>
              <a:t>“rapidly growing demand for bandwidth-intensive wireless services is placing excessive demands on current networks and spectrum . . .</a:t>
            </a:r>
            <a:r>
              <a:rPr lang="en-US" sz="1000" b="1" dirty="0"/>
              <a:t> In order to migrate to LTE on a broad scale, wireless companies will need a “wide band of clean spectrum.”  </a:t>
            </a:r>
          </a:p>
          <a:p>
            <a:pPr>
              <a:spcBef>
                <a:spcPts val="300"/>
              </a:spcBef>
            </a:pPr>
            <a:r>
              <a:rPr lang="en-US" sz="900" i="1" dirty="0"/>
              <a:t>– Colin S. Stretch, Counsel for AT&amp;T Inc.</a:t>
            </a:r>
          </a:p>
          <a:p>
            <a:pPr>
              <a:buFontTx/>
              <a:buChar char="-"/>
            </a:pPr>
            <a:r>
              <a:rPr lang="en-US" sz="600" i="1" dirty="0"/>
              <a:t>Comments of AT&amp;T Inc., WT Docket No. 09-66, September 30, 2009</a:t>
            </a:r>
          </a:p>
        </p:txBody>
      </p:sp>
      <p:sp>
        <p:nvSpPr>
          <p:cNvPr id="37904" name="Rectangle 24"/>
          <p:cNvSpPr>
            <a:spLocks noChangeArrowheads="1"/>
          </p:cNvSpPr>
          <p:nvPr/>
        </p:nvSpPr>
        <p:spPr bwMode="auto">
          <a:xfrm>
            <a:off x="5126038" y="3684588"/>
            <a:ext cx="3648075" cy="823912"/>
          </a:xfrm>
          <a:prstGeom prst="rect">
            <a:avLst/>
          </a:prstGeom>
          <a:noFill/>
          <a:ln w="9525">
            <a:noFill/>
            <a:miter lim="800000"/>
            <a:headEnd/>
            <a:tailEnd/>
          </a:ln>
        </p:spPr>
        <p:txBody>
          <a:bodyPr>
            <a:spAutoFit/>
          </a:bodyPr>
          <a:lstStyle/>
          <a:p>
            <a:r>
              <a:rPr lang="en-US" sz="1000" dirty="0"/>
              <a:t>“I'm not ready to put a number on it, but I'll say in the five-plus year timeframe, I'd like to have north of -- </a:t>
            </a:r>
            <a:r>
              <a:rPr lang="en-US" sz="1000" b="1" i="1" dirty="0"/>
              <a:t>I'd like to be in a position where I could acquire north of 100 megahertz.</a:t>
            </a:r>
            <a:r>
              <a:rPr lang="en-US" sz="1000" dirty="0"/>
              <a:t> “ </a:t>
            </a:r>
          </a:p>
          <a:p>
            <a:pPr>
              <a:spcBef>
                <a:spcPts val="300"/>
              </a:spcBef>
            </a:pPr>
            <a:r>
              <a:rPr lang="en-US" sz="900" i="1" dirty="0"/>
              <a:t>– Bill Stone, Executive Director Network Strategy, Verizon Wireless</a:t>
            </a:r>
          </a:p>
          <a:p>
            <a:pPr>
              <a:buFontTx/>
              <a:buChar char="-"/>
            </a:pPr>
            <a:r>
              <a:rPr lang="en-US" sz="600" dirty="0"/>
              <a:t>National Broadband Plan Workshop, Spectrum, September, 17 2009                               </a:t>
            </a:r>
          </a:p>
        </p:txBody>
      </p:sp>
      <p:sp>
        <p:nvSpPr>
          <p:cNvPr id="37905" name="Rectangle 35"/>
          <p:cNvSpPr>
            <a:spLocks noChangeArrowheads="1"/>
          </p:cNvSpPr>
          <p:nvPr/>
        </p:nvSpPr>
        <p:spPr bwMode="auto">
          <a:xfrm>
            <a:off x="5126038" y="5502275"/>
            <a:ext cx="3648075" cy="641350"/>
          </a:xfrm>
          <a:prstGeom prst="rect">
            <a:avLst/>
          </a:prstGeom>
          <a:noFill/>
          <a:ln w="9525">
            <a:noFill/>
            <a:miter lim="800000"/>
            <a:headEnd/>
            <a:tailEnd/>
          </a:ln>
        </p:spPr>
        <p:txBody>
          <a:bodyPr>
            <a:spAutoFit/>
          </a:bodyPr>
          <a:lstStyle/>
          <a:p>
            <a:r>
              <a:rPr lang="en-US" sz="1000" dirty="0"/>
              <a:t>“AT&amp;T CEO Randall Stephenson says wireless customers who are heavy Internet users will eventually </a:t>
            </a:r>
            <a:r>
              <a:rPr lang="en-US" sz="1000" b="1" dirty="0"/>
              <a:t>pay more</a:t>
            </a:r>
            <a:r>
              <a:rPr lang="en-US" sz="1000" dirty="0"/>
              <a:t> than those who use less.”</a:t>
            </a:r>
            <a:br>
              <a:rPr lang="en-US" sz="1000" dirty="0"/>
            </a:br>
            <a:r>
              <a:rPr lang="en-US" sz="600" dirty="0"/>
              <a:t>-MarketWatch   March ,2010 </a:t>
            </a:r>
            <a:endParaRPr lang="en-US" sz="1000" dirty="0"/>
          </a:p>
        </p:txBody>
      </p:sp>
      <p:sp>
        <p:nvSpPr>
          <p:cNvPr id="37906" name="Rectangle 47"/>
          <p:cNvSpPr>
            <a:spLocks noChangeArrowheads="1"/>
          </p:cNvSpPr>
          <p:nvPr/>
        </p:nvSpPr>
        <p:spPr bwMode="auto">
          <a:xfrm>
            <a:off x="5126038" y="4605338"/>
            <a:ext cx="3773487" cy="822325"/>
          </a:xfrm>
          <a:prstGeom prst="rect">
            <a:avLst/>
          </a:prstGeom>
          <a:noFill/>
          <a:ln w="9525">
            <a:noFill/>
            <a:miter lim="800000"/>
            <a:headEnd/>
            <a:tailEnd/>
          </a:ln>
        </p:spPr>
        <p:txBody>
          <a:bodyPr>
            <a:spAutoFit/>
          </a:bodyPr>
          <a:lstStyle/>
          <a:p>
            <a:r>
              <a:rPr lang="en-US" sz="1000" dirty="0"/>
              <a:t>“We’re going to have to consider pricing structures that allow us to sell packages of bytes, and at the end of the day the concept of a </a:t>
            </a:r>
            <a:r>
              <a:rPr lang="en-US" sz="1000" b="1" dirty="0"/>
              <a:t>flat-rate infinitely expandable service is unachievable</a:t>
            </a:r>
            <a:r>
              <a:rPr lang="en-US" sz="1000" dirty="0"/>
              <a:t>.”</a:t>
            </a:r>
          </a:p>
          <a:p>
            <a:pPr>
              <a:spcBef>
                <a:spcPts val="300"/>
              </a:spcBef>
            </a:pPr>
            <a:r>
              <a:rPr lang="en-US" sz="900" i="1" dirty="0"/>
              <a:t>– Verizon Chief Technology Officer Dick Lynch</a:t>
            </a:r>
          </a:p>
          <a:p>
            <a:pPr>
              <a:buFontTx/>
              <a:buChar char="-"/>
            </a:pPr>
            <a:r>
              <a:rPr lang="en-US" sz="600" i="1" dirty="0"/>
              <a:t>Metered Mobile Broadband </a:t>
            </a:r>
          </a:p>
        </p:txBody>
      </p:sp>
      <p:sp>
        <p:nvSpPr>
          <p:cNvPr id="37907" name="Text Box 20"/>
          <p:cNvSpPr txBox="1">
            <a:spLocks noChangeArrowheads="1"/>
          </p:cNvSpPr>
          <p:nvPr/>
        </p:nvSpPr>
        <p:spPr bwMode="auto">
          <a:xfrm>
            <a:off x="1000125" y="6273800"/>
            <a:ext cx="3816350" cy="206375"/>
          </a:xfrm>
          <a:prstGeom prst="rect">
            <a:avLst/>
          </a:prstGeom>
          <a:noFill/>
          <a:ln w="9525">
            <a:noFill/>
            <a:miter lim="800000"/>
            <a:headEnd/>
            <a:tailEnd/>
          </a:ln>
        </p:spPr>
        <p:txBody>
          <a:bodyPr>
            <a:spAutoFit/>
          </a:bodyPr>
          <a:lstStyle/>
          <a:p>
            <a:pPr marL="342900" indent="-342900">
              <a:lnSpc>
                <a:spcPct val="90000"/>
              </a:lnSpc>
            </a:pPr>
            <a:r>
              <a:rPr lang="en-US" sz="800" dirty="0">
                <a:solidFill>
                  <a:srgbClr val="4C4C4C"/>
                </a:solidFill>
              </a:rPr>
              <a:t>Source: Macquarie, The Wireless 4G Evolution, November 2009</a:t>
            </a:r>
          </a:p>
        </p:txBody>
      </p:sp>
      <p:sp>
        <p:nvSpPr>
          <p:cNvPr id="29" name="AutoShape 138"/>
          <p:cNvSpPr>
            <a:spLocks noChangeArrowheads="1"/>
          </p:cNvSpPr>
          <p:nvPr/>
        </p:nvSpPr>
        <p:spPr bwMode="auto">
          <a:xfrm>
            <a:off x="935038" y="1812925"/>
            <a:ext cx="3721100" cy="503238"/>
          </a:xfrm>
          <a:prstGeom prst="roundRect">
            <a:avLst>
              <a:gd name="adj" fmla="val 2597"/>
            </a:avLst>
          </a:prstGeom>
          <a:gradFill rotWithShape="0">
            <a:gsLst>
              <a:gs pos="0">
                <a:srgbClr val="D9D9D9"/>
              </a:gs>
              <a:gs pos="100000">
                <a:srgbClr val="F3F3F3"/>
              </a:gs>
            </a:gsLst>
            <a:lin ang="5400000" scaled="1"/>
          </a:gradFill>
          <a:ln w="9525">
            <a:noFill/>
            <a:round/>
            <a:headEnd/>
            <a:tailEnd/>
          </a:ln>
          <a:effectLst>
            <a:outerShdw dist="35921" dir="2700000" algn="ctr" rotWithShape="0">
              <a:schemeClr val="bg2">
                <a:alpha val="50000"/>
              </a:schemeClr>
            </a:outerShdw>
          </a:effectLst>
        </p:spPr>
        <p:txBody>
          <a:bodyPr wrap="none" anchor="ctr"/>
          <a:lstStyle/>
          <a:p>
            <a:pPr>
              <a:defRPr/>
            </a:pPr>
            <a:endParaRPr lang="en-US" dirty="0">
              <a:ea typeface="ＭＳ Ｐゴシック" pitchFamily="-112" charset="-128"/>
              <a:cs typeface="Arial" charset="0"/>
            </a:endParaRPr>
          </a:p>
        </p:txBody>
      </p:sp>
      <p:sp>
        <p:nvSpPr>
          <p:cNvPr id="37909" name="Rectangle 39"/>
          <p:cNvSpPr>
            <a:spLocks noChangeArrowheads="1"/>
          </p:cNvSpPr>
          <p:nvPr/>
        </p:nvSpPr>
        <p:spPr bwMode="auto">
          <a:xfrm>
            <a:off x="822325" y="1787525"/>
            <a:ext cx="3962400" cy="1203325"/>
          </a:xfrm>
          <a:prstGeom prst="rect">
            <a:avLst/>
          </a:prstGeom>
          <a:noFill/>
          <a:ln w="9525">
            <a:noFill/>
            <a:miter lim="800000"/>
            <a:headEnd/>
            <a:tailEnd/>
          </a:ln>
        </p:spPr>
        <p:txBody>
          <a:bodyPr>
            <a:spAutoFit/>
          </a:bodyPr>
          <a:lstStyle/>
          <a:p>
            <a:pPr algn="ctr">
              <a:lnSpc>
                <a:spcPct val="90000"/>
              </a:lnSpc>
            </a:pPr>
            <a:r>
              <a:rPr lang="en-US" sz="1600" i="1" dirty="0"/>
              <a:t>Spectrum Position in </a:t>
            </a:r>
            <a:br>
              <a:rPr lang="en-US" sz="1600" i="1" dirty="0"/>
            </a:br>
            <a:r>
              <a:rPr lang="en-US" sz="1600" i="1" dirty="0"/>
              <a:t>Market for high speed data</a:t>
            </a:r>
          </a:p>
          <a:p>
            <a:pPr algn="ctr">
              <a:lnSpc>
                <a:spcPct val="90000"/>
              </a:lnSpc>
            </a:pPr>
            <a:endParaRPr lang="en-US" sz="1600" i="1" dirty="0"/>
          </a:p>
          <a:p>
            <a:pPr algn="ctr">
              <a:lnSpc>
                <a:spcPct val="90000"/>
              </a:lnSpc>
            </a:pPr>
            <a:endParaRPr lang="en-US" sz="1600" i="1" dirty="0"/>
          </a:p>
          <a:p>
            <a:pPr algn="ctr">
              <a:lnSpc>
                <a:spcPct val="90000"/>
              </a:lnSpc>
            </a:pPr>
            <a:endParaRPr lang="en-US" sz="1600" i="1" dirty="0"/>
          </a:p>
        </p:txBody>
      </p:sp>
      <p:sp>
        <p:nvSpPr>
          <p:cNvPr id="31" name="AutoShape 138"/>
          <p:cNvSpPr>
            <a:spLocks noChangeArrowheads="1"/>
          </p:cNvSpPr>
          <p:nvPr/>
        </p:nvSpPr>
        <p:spPr bwMode="auto">
          <a:xfrm>
            <a:off x="5033963" y="1812925"/>
            <a:ext cx="3721100" cy="503238"/>
          </a:xfrm>
          <a:prstGeom prst="roundRect">
            <a:avLst>
              <a:gd name="adj" fmla="val 2597"/>
            </a:avLst>
          </a:prstGeom>
          <a:gradFill rotWithShape="0">
            <a:gsLst>
              <a:gs pos="0">
                <a:srgbClr val="D9D9D9"/>
              </a:gs>
              <a:gs pos="100000">
                <a:srgbClr val="F3F3F3"/>
              </a:gs>
            </a:gsLst>
            <a:lin ang="5400000" scaled="1"/>
          </a:gradFill>
          <a:ln w="9525">
            <a:noFill/>
            <a:round/>
            <a:headEnd/>
            <a:tailEnd/>
          </a:ln>
          <a:effectLst>
            <a:outerShdw dist="35921" dir="2700000" algn="ctr" rotWithShape="0">
              <a:schemeClr val="bg2">
                <a:alpha val="50000"/>
              </a:schemeClr>
            </a:outerShdw>
          </a:effectLst>
        </p:spPr>
        <p:txBody>
          <a:bodyPr wrap="none" anchor="ctr"/>
          <a:lstStyle/>
          <a:p>
            <a:pPr>
              <a:defRPr/>
            </a:pPr>
            <a:endParaRPr lang="en-US" dirty="0">
              <a:ea typeface="ＭＳ Ｐゴシック" pitchFamily="-112" charset="-128"/>
              <a:cs typeface="Arial" charset="0"/>
            </a:endParaRPr>
          </a:p>
        </p:txBody>
      </p:sp>
      <p:sp>
        <p:nvSpPr>
          <p:cNvPr id="37911" name="Rectangle 39"/>
          <p:cNvSpPr>
            <a:spLocks noChangeArrowheads="1"/>
          </p:cNvSpPr>
          <p:nvPr/>
        </p:nvSpPr>
        <p:spPr bwMode="auto">
          <a:xfrm>
            <a:off x="5038725" y="1797050"/>
            <a:ext cx="3729038" cy="539750"/>
          </a:xfrm>
          <a:prstGeom prst="rect">
            <a:avLst/>
          </a:prstGeom>
          <a:noFill/>
          <a:ln w="9525">
            <a:noFill/>
            <a:miter lim="800000"/>
            <a:headEnd/>
            <a:tailEnd/>
          </a:ln>
        </p:spPr>
        <p:txBody>
          <a:bodyPr>
            <a:spAutoFit/>
          </a:bodyPr>
          <a:lstStyle/>
          <a:p>
            <a:pPr algn="ctr">
              <a:lnSpc>
                <a:spcPct val="90000"/>
              </a:lnSpc>
            </a:pPr>
            <a:r>
              <a:rPr lang="en-US" sz="1600" i="1" dirty="0"/>
              <a:t>Competitors Concern and </a:t>
            </a:r>
            <a:br>
              <a:rPr lang="en-US" sz="1600" i="1" dirty="0"/>
            </a:br>
            <a:r>
              <a:rPr lang="en-US" sz="1600" i="1" dirty="0"/>
              <a:t>potential customer impacts…</a:t>
            </a:r>
          </a:p>
        </p:txBody>
      </p:sp>
      <p:pic>
        <p:nvPicPr>
          <p:cNvPr id="25" name="Picture 40"/>
          <p:cNvPicPr>
            <a:picLocks noChangeAspect="1" noChangeArrowheads="1"/>
          </p:cNvPicPr>
          <p:nvPr/>
        </p:nvPicPr>
        <p:blipFill>
          <a:blip r:embed="rId5" cstate="screen"/>
          <a:srcRect/>
          <a:stretch>
            <a:fillRect/>
          </a:stretch>
        </p:blipFill>
        <p:spPr bwMode="auto">
          <a:xfrm>
            <a:off x="424893" y="5909747"/>
            <a:ext cx="703263" cy="669183"/>
          </a:xfrm>
          <a:prstGeom prst="rect">
            <a:avLst/>
          </a:prstGeom>
          <a:noFill/>
          <a:ln w="9525">
            <a:noFill/>
            <a:miter lim="800000"/>
            <a:headEnd/>
            <a:tailEnd/>
          </a:ln>
        </p:spPr>
      </p:pic>
    </p:spTree>
    <p:extLst>
      <p:ext uri="{BB962C8B-B14F-4D97-AF65-F5344CB8AC3E}">
        <p14:creationId xmlns:p14="http://schemas.microsoft.com/office/powerpoint/2010/main" val="12727760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4G Compared to 3G</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26</a:t>
            </a:fld>
            <a:endParaRPr lang="en-US" dirty="0"/>
          </a:p>
        </p:txBody>
      </p:sp>
      <p:sp>
        <p:nvSpPr>
          <p:cNvPr id="7" name="Content Placeholder 2"/>
          <p:cNvSpPr txBox="1">
            <a:spLocks/>
          </p:cNvSpPr>
          <p:nvPr/>
        </p:nvSpPr>
        <p:spPr>
          <a:xfrm>
            <a:off x="189913" y="1111598"/>
            <a:ext cx="8759723" cy="1050307"/>
          </a:xfrm>
          <a:prstGeom prst="rect">
            <a:avLst/>
          </a:prstGeom>
          <a:solidFill>
            <a:schemeClr val="bg1"/>
          </a:solidFill>
          <a:ln>
            <a:noFill/>
          </a:ln>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4G enables productivity with speeds up to 10 times faster than 3G</a:t>
            </a:r>
          </a:p>
        </p:txBody>
      </p:sp>
      <p:cxnSp>
        <p:nvCxnSpPr>
          <p:cNvPr id="8" name="Straight Connector 7"/>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AutoShape 138"/>
          <p:cNvSpPr>
            <a:spLocks noChangeArrowheads="1"/>
          </p:cNvSpPr>
          <p:nvPr/>
        </p:nvSpPr>
        <p:spPr bwMode="auto">
          <a:xfrm>
            <a:off x="574675" y="2583870"/>
            <a:ext cx="3800475" cy="344487"/>
          </a:xfrm>
          <a:prstGeom prst="roundRect">
            <a:avLst>
              <a:gd name="adj" fmla="val 2597"/>
            </a:avLst>
          </a:prstGeom>
          <a:gradFill rotWithShape="0">
            <a:gsLst>
              <a:gs pos="0">
                <a:srgbClr val="D9D9D9"/>
              </a:gs>
              <a:gs pos="100000">
                <a:srgbClr val="F3F3F3"/>
              </a:gs>
            </a:gsLst>
            <a:lin ang="5400000" scaled="1"/>
          </a:gradFill>
          <a:ln w="9525">
            <a:noFill/>
            <a:round/>
            <a:headEnd/>
            <a:tailEnd/>
          </a:ln>
          <a:effectLst>
            <a:outerShdw dist="35921" dir="2700000" algn="ctr" rotWithShape="0">
              <a:schemeClr val="bg2">
                <a:alpha val="50000"/>
              </a:schemeClr>
            </a:outerShdw>
          </a:effectLst>
        </p:spPr>
        <p:txBody>
          <a:bodyPr wrap="none" anchor="ctr"/>
          <a:lstStyle/>
          <a:p>
            <a:pPr>
              <a:defRPr/>
            </a:pPr>
            <a:endParaRPr lang="en-US" dirty="0">
              <a:ea typeface="ＭＳ Ｐゴシック" pitchFamily="-112" charset="-128"/>
              <a:cs typeface="Arial" charset="0"/>
            </a:endParaRPr>
          </a:p>
        </p:txBody>
      </p:sp>
      <p:sp>
        <p:nvSpPr>
          <p:cNvPr id="10" name="Freeform 2"/>
          <p:cNvSpPr>
            <a:spLocks/>
          </p:cNvSpPr>
          <p:nvPr/>
        </p:nvSpPr>
        <p:spPr bwMode="auto">
          <a:xfrm>
            <a:off x="617538" y="3022020"/>
            <a:ext cx="3757612" cy="2681287"/>
          </a:xfrm>
          <a:custGeom>
            <a:avLst/>
            <a:gdLst>
              <a:gd name="T0" fmla="*/ 0 w 1437"/>
              <a:gd name="T1" fmla="*/ 0 h 1036"/>
              <a:gd name="T2" fmla="*/ 2147483647 w 1437"/>
              <a:gd name="T3" fmla="*/ 0 h 1036"/>
              <a:gd name="T4" fmla="*/ 2147483647 w 1437"/>
              <a:gd name="T5" fmla="*/ 2147483647 h 1036"/>
              <a:gd name="T6" fmla="*/ 0 w 1437"/>
              <a:gd name="T7" fmla="*/ 2147483647 h 1036"/>
              <a:gd name="T8" fmla="*/ 0 w 1437"/>
              <a:gd name="T9" fmla="*/ 0 h 1036"/>
              <a:gd name="T10" fmla="*/ 0 w 1437"/>
              <a:gd name="T11" fmla="*/ 2147483647 h 1036"/>
              <a:gd name="T12" fmla="*/ 0 60000 65536"/>
              <a:gd name="T13" fmla="*/ 0 60000 65536"/>
              <a:gd name="T14" fmla="*/ 0 60000 65536"/>
              <a:gd name="T15" fmla="*/ 0 60000 65536"/>
              <a:gd name="T16" fmla="*/ 0 60000 65536"/>
              <a:gd name="T17" fmla="*/ 0 60000 65536"/>
              <a:gd name="T18" fmla="*/ 0 w 1437"/>
              <a:gd name="T19" fmla="*/ 0 h 1036"/>
              <a:gd name="T20" fmla="*/ 1437 w 1437"/>
              <a:gd name="T21" fmla="*/ 1036 h 1036"/>
            </a:gdLst>
            <a:ahLst/>
            <a:cxnLst>
              <a:cxn ang="T12">
                <a:pos x="T0" y="T1"/>
              </a:cxn>
              <a:cxn ang="T13">
                <a:pos x="T2" y="T3"/>
              </a:cxn>
              <a:cxn ang="T14">
                <a:pos x="T4" y="T5"/>
              </a:cxn>
              <a:cxn ang="T15">
                <a:pos x="T6" y="T7"/>
              </a:cxn>
              <a:cxn ang="T16">
                <a:pos x="T8" y="T9"/>
              </a:cxn>
              <a:cxn ang="T17">
                <a:pos x="T10" y="T11"/>
              </a:cxn>
            </a:cxnLst>
            <a:rect l="T18" t="T19" r="T20" b="T21"/>
            <a:pathLst>
              <a:path w="1437" h="1036">
                <a:moveTo>
                  <a:pt x="0" y="0"/>
                </a:moveTo>
                <a:lnTo>
                  <a:pt x="1437" y="0"/>
                </a:lnTo>
                <a:lnTo>
                  <a:pt x="1437" y="1036"/>
                </a:lnTo>
                <a:lnTo>
                  <a:pt x="0" y="1036"/>
                </a:lnTo>
                <a:lnTo>
                  <a:pt x="0" y="0"/>
                </a:lnTo>
                <a:lnTo>
                  <a:pt x="0" y="1036"/>
                </a:lnTo>
              </a:path>
            </a:pathLst>
          </a:custGeom>
          <a:gradFill rotWithShape="0">
            <a:gsLst>
              <a:gs pos="0">
                <a:schemeClr val="bg1"/>
              </a:gs>
              <a:gs pos="100000">
                <a:srgbClr val="DFDFDF"/>
              </a:gs>
            </a:gsLst>
            <a:lin ang="5400000" scaled="1"/>
          </a:gradFill>
          <a:ln w="4763">
            <a:noFill/>
            <a:round/>
            <a:headEnd/>
            <a:tailEnd/>
          </a:ln>
          <a:effectLst>
            <a:outerShdw blurRad="63500" dist="38099" dir="2700000" algn="ctr" rotWithShape="0">
              <a:srgbClr val="000000">
                <a:alpha val="74997"/>
              </a:srgbClr>
            </a:outerShdw>
          </a:effectLst>
        </p:spPr>
        <p:txBody>
          <a:bodyPr/>
          <a:lstStyle/>
          <a:p>
            <a:pPr>
              <a:defRPr/>
            </a:pPr>
            <a:endParaRPr lang="en-US" dirty="0">
              <a:ea typeface="ＭＳ Ｐゴシック" pitchFamily="-112" charset="-128"/>
              <a:cs typeface="+mn-cs"/>
            </a:endParaRPr>
          </a:p>
        </p:txBody>
      </p:sp>
      <p:sp>
        <p:nvSpPr>
          <p:cNvPr id="11" name="Rectangle 51"/>
          <p:cNvSpPr>
            <a:spLocks noChangeArrowheads="1"/>
          </p:cNvSpPr>
          <p:nvPr/>
        </p:nvSpPr>
        <p:spPr bwMode="auto">
          <a:xfrm>
            <a:off x="758825" y="3015670"/>
            <a:ext cx="441325" cy="2182812"/>
          </a:xfrm>
          <a:prstGeom prst="rect">
            <a:avLst/>
          </a:prstGeom>
          <a:noFill/>
          <a:ln w="9525">
            <a:noFill/>
            <a:miter lim="800000"/>
            <a:headEnd/>
            <a:tailEnd/>
          </a:ln>
        </p:spPr>
        <p:txBody>
          <a:bodyPr wrap="none" lIns="0" tIns="0" rIns="0" bIns="0">
            <a:spAutoFit/>
          </a:bodyPr>
          <a:lstStyle/>
          <a:p>
            <a:pPr algn="r" eaLnBrk="0" hangingPunct="0">
              <a:spcBef>
                <a:spcPct val="270000"/>
              </a:spcBef>
            </a:pPr>
            <a:r>
              <a:rPr lang="en-US" sz="1000" dirty="0"/>
              <a:t>10 Mbps</a:t>
            </a:r>
          </a:p>
          <a:p>
            <a:pPr algn="r" eaLnBrk="0" hangingPunct="0">
              <a:spcBef>
                <a:spcPct val="270000"/>
              </a:spcBef>
            </a:pPr>
            <a:r>
              <a:rPr lang="en-US" sz="1000" dirty="0"/>
              <a:t>8 Mbps</a:t>
            </a:r>
          </a:p>
          <a:p>
            <a:pPr algn="r" eaLnBrk="0" hangingPunct="0">
              <a:spcBef>
                <a:spcPct val="270000"/>
              </a:spcBef>
            </a:pPr>
            <a:r>
              <a:rPr lang="en-US" sz="1000" dirty="0"/>
              <a:t>6 Mbps</a:t>
            </a:r>
          </a:p>
          <a:p>
            <a:pPr algn="r" eaLnBrk="0" hangingPunct="0">
              <a:spcBef>
                <a:spcPct val="270000"/>
              </a:spcBef>
            </a:pPr>
            <a:r>
              <a:rPr lang="en-US" sz="1000" dirty="0"/>
              <a:t>4 Mbps</a:t>
            </a:r>
          </a:p>
          <a:p>
            <a:pPr algn="r" eaLnBrk="0" hangingPunct="0">
              <a:spcBef>
                <a:spcPct val="270000"/>
              </a:spcBef>
            </a:pPr>
            <a:r>
              <a:rPr lang="en-US" sz="1000" dirty="0"/>
              <a:t>2 Mbps</a:t>
            </a:r>
          </a:p>
        </p:txBody>
      </p:sp>
      <p:sp>
        <p:nvSpPr>
          <p:cNvPr id="12" name="Rectangle 48"/>
          <p:cNvSpPr>
            <a:spLocks noChangeArrowheads="1"/>
          </p:cNvSpPr>
          <p:nvPr/>
        </p:nvSpPr>
        <p:spPr bwMode="auto">
          <a:xfrm>
            <a:off x="2822575" y="3456995"/>
            <a:ext cx="1474788" cy="769937"/>
          </a:xfrm>
          <a:prstGeom prst="rect">
            <a:avLst/>
          </a:prstGeom>
          <a:solidFill>
            <a:srgbClr val="808080">
              <a:alpha val="5098"/>
            </a:srgbClr>
          </a:solidFill>
          <a:ln w="9525">
            <a:noFill/>
            <a:miter lim="800000"/>
            <a:headEnd/>
            <a:tailEnd/>
          </a:ln>
        </p:spPr>
        <p:txBody>
          <a:bodyPr>
            <a:spAutoFit/>
          </a:bodyPr>
          <a:lstStyle/>
          <a:p>
            <a:pPr eaLnBrk="0" hangingPunct="0"/>
            <a:r>
              <a:rPr lang="en-US" sz="1200" i="1" dirty="0">
                <a:solidFill>
                  <a:schemeClr val="tx2"/>
                </a:solidFill>
              </a:rPr>
              <a:t>Downloads up to </a:t>
            </a:r>
            <a:r>
              <a:rPr lang="en-US" sz="2000" b="1" i="1" dirty="0">
                <a:solidFill>
                  <a:srgbClr val="4C4C4C"/>
                </a:solidFill>
              </a:rPr>
              <a:t>10x faster</a:t>
            </a:r>
            <a:r>
              <a:rPr lang="en-US" sz="1400" b="1" i="1" dirty="0">
                <a:solidFill>
                  <a:srgbClr val="4C4C4C"/>
                </a:solidFill>
              </a:rPr>
              <a:t> </a:t>
            </a:r>
            <a:r>
              <a:rPr lang="en-US" sz="1400" b="1" i="1" dirty="0">
                <a:solidFill>
                  <a:srgbClr val="00759A"/>
                </a:solidFill>
              </a:rPr>
              <a:t/>
            </a:r>
            <a:br>
              <a:rPr lang="en-US" sz="1400" b="1" i="1" dirty="0">
                <a:solidFill>
                  <a:srgbClr val="00759A"/>
                </a:solidFill>
              </a:rPr>
            </a:br>
            <a:r>
              <a:rPr lang="en-US" sz="1200" i="1" dirty="0">
                <a:solidFill>
                  <a:schemeClr val="tx2"/>
                </a:solidFill>
              </a:rPr>
              <a:t>than 3G</a:t>
            </a:r>
            <a:endParaRPr lang="en-US" sz="1400" b="1" i="1" dirty="0">
              <a:solidFill>
                <a:srgbClr val="00759A"/>
              </a:solidFill>
            </a:endParaRPr>
          </a:p>
        </p:txBody>
      </p:sp>
      <p:sp>
        <p:nvSpPr>
          <p:cNvPr id="13" name="Text Box 42"/>
          <p:cNvSpPr txBox="1">
            <a:spLocks noChangeArrowheads="1"/>
          </p:cNvSpPr>
          <p:nvPr/>
        </p:nvSpPr>
        <p:spPr bwMode="auto">
          <a:xfrm>
            <a:off x="2192338" y="4149145"/>
            <a:ext cx="1628775" cy="334962"/>
          </a:xfrm>
          <a:prstGeom prst="rect">
            <a:avLst/>
          </a:prstGeom>
          <a:noFill/>
          <a:ln w="9525">
            <a:noFill/>
            <a:miter lim="800000"/>
            <a:headEnd/>
            <a:tailEnd/>
          </a:ln>
        </p:spPr>
        <p:txBody>
          <a:bodyPr>
            <a:spAutoFit/>
          </a:bodyPr>
          <a:lstStyle/>
          <a:p>
            <a:pPr eaLnBrk="0" hangingPunct="0">
              <a:spcBef>
                <a:spcPct val="50000"/>
              </a:spcBef>
            </a:pPr>
            <a:r>
              <a:rPr lang="en-US" sz="900" b="1" dirty="0"/>
              <a:t>Average</a:t>
            </a:r>
            <a:r>
              <a:rPr lang="en-US" sz="900" dirty="0"/>
              <a:t/>
            </a:r>
            <a:br>
              <a:rPr lang="en-US" sz="900" dirty="0"/>
            </a:br>
            <a:r>
              <a:rPr lang="en-US" sz="900" dirty="0"/>
              <a:t>3-6 Mbps</a:t>
            </a:r>
          </a:p>
        </p:txBody>
      </p:sp>
      <p:sp>
        <p:nvSpPr>
          <p:cNvPr id="14" name="Rectangle 46"/>
          <p:cNvSpPr>
            <a:spLocks noChangeArrowheads="1"/>
          </p:cNvSpPr>
          <p:nvPr/>
        </p:nvSpPr>
        <p:spPr bwMode="auto">
          <a:xfrm>
            <a:off x="2814638" y="5077832"/>
            <a:ext cx="868362" cy="206375"/>
          </a:xfrm>
          <a:prstGeom prst="rect">
            <a:avLst/>
          </a:prstGeom>
          <a:noFill/>
          <a:ln w="9525">
            <a:noFill/>
            <a:miter lim="800000"/>
            <a:headEnd/>
            <a:tailEnd/>
          </a:ln>
        </p:spPr>
        <p:txBody>
          <a:bodyPr wrap="none">
            <a:spAutoFit/>
          </a:bodyPr>
          <a:lstStyle/>
          <a:p>
            <a:pPr eaLnBrk="0" hangingPunct="0"/>
            <a:r>
              <a:rPr lang="en-US" sz="900" dirty="0"/>
              <a:t>600-1400 Kbps</a:t>
            </a:r>
          </a:p>
        </p:txBody>
      </p:sp>
      <p:sp>
        <p:nvSpPr>
          <p:cNvPr id="15" name="Rectangle 33"/>
          <p:cNvSpPr>
            <a:spLocks noChangeArrowheads="1"/>
          </p:cNvSpPr>
          <p:nvPr/>
        </p:nvSpPr>
        <p:spPr bwMode="auto">
          <a:xfrm>
            <a:off x="2827338" y="5816020"/>
            <a:ext cx="838200" cy="222250"/>
          </a:xfrm>
          <a:prstGeom prst="rect">
            <a:avLst/>
          </a:prstGeom>
          <a:noFill/>
          <a:ln w="9525">
            <a:noFill/>
            <a:miter lim="800000"/>
            <a:headEnd/>
            <a:tailEnd/>
          </a:ln>
        </p:spPr>
        <p:txBody>
          <a:bodyPr>
            <a:spAutoFit/>
          </a:bodyPr>
          <a:lstStyle/>
          <a:p>
            <a:pPr algn="ctr" eaLnBrk="0" hangingPunct="0">
              <a:spcBef>
                <a:spcPct val="203000"/>
              </a:spcBef>
            </a:pPr>
            <a:r>
              <a:rPr lang="en-US" sz="1000" dirty="0"/>
              <a:t>Sprint 3G</a:t>
            </a:r>
          </a:p>
        </p:txBody>
      </p:sp>
      <p:sp>
        <p:nvSpPr>
          <p:cNvPr id="16" name="Rectangle 34"/>
          <p:cNvSpPr>
            <a:spLocks noChangeArrowheads="1"/>
          </p:cNvSpPr>
          <p:nvPr/>
        </p:nvSpPr>
        <p:spPr bwMode="auto">
          <a:xfrm>
            <a:off x="1289050" y="5816020"/>
            <a:ext cx="904875" cy="220662"/>
          </a:xfrm>
          <a:prstGeom prst="rect">
            <a:avLst/>
          </a:prstGeom>
          <a:noFill/>
          <a:ln w="9525">
            <a:noFill/>
            <a:miter lim="800000"/>
            <a:headEnd/>
            <a:tailEnd/>
          </a:ln>
        </p:spPr>
        <p:txBody>
          <a:bodyPr>
            <a:spAutoFit/>
          </a:bodyPr>
          <a:lstStyle/>
          <a:p>
            <a:pPr algn="ctr" eaLnBrk="0" hangingPunct="0">
              <a:spcBef>
                <a:spcPct val="203000"/>
              </a:spcBef>
            </a:pPr>
            <a:r>
              <a:rPr lang="en-US" sz="1000" dirty="0"/>
              <a:t>Sprint 4G</a:t>
            </a:r>
          </a:p>
        </p:txBody>
      </p:sp>
      <p:sp>
        <p:nvSpPr>
          <p:cNvPr id="17" name="AutoShape 138"/>
          <p:cNvSpPr>
            <a:spLocks noChangeArrowheads="1"/>
          </p:cNvSpPr>
          <p:nvPr/>
        </p:nvSpPr>
        <p:spPr bwMode="auto">
          <a:xfrm>
            <a:off x="4764088" y="2583870"/>
            <a:ext cx="3800475" cy="344487"/>
          </a:xfrm>
          <a:prstGeom prst="roundRect">
            <a:avLst>
              <a:gd name="adj" fmla="val 2597"/>
            </a:avLst>
          </a:prstGeom>
          <a:gradFill rotWithShape="0">
            <a:gsLst>
              <a:gs pos="0">
                <a:srgbClr val="D9D9D9"/>
              </a:gs>
              <a:gs pos="100000">
                <a:srgbClr val="F3F3F3"/>
              </a:gs>
            </a:gsLst>
            <a:lin ang="5400000" scaled="1"/>
          </a:gradFill>
          <a:ln w="9525">
            <a:noFill/>
            <a:round/>
            <a:headEnd/>
            <a:tailEnd/>
          </a:ln>
          <a:effectLst>
            <a:outerShdw dist="35921" dir="2700000" algn="ctr" rotWithShape="0">
              <a:schemeClr val="bg2">
                <a:alpha val="50000"/>
              </a:schemeClr>
            </a:outerShdw>
          </a:effectLst>
        </p:spPr>
        <p:txBody>
          <a:bodyPr wrap="none" anchor="ctr"/>
          <a:lstStyle/>
          <a:p>
            <a:pPr>
              <a:defRPr/>
            </a:pPr>
            <a:endParaRPr lang="en-US" dirty="0">
              <a:ea typeface="ＭＳ Ｐゴシック" pitchFamily="-112" charset="-128"/>
              <a:cs typeface="Arial" charset="0"/>
            </a:endParaRPr>
          </a:p>
        </p:txBody>
      </p:sp>
      <p:sp>
        <p:nvSpPr>
          <p:cNvPr id="18" name="Freeform 2"/>
          <p:cNvSpPr>
            <a:spLocks/>
          </p:cNvSpPr>
          <p:nvPr/>
        </p:nvSpPr>
        <p:spPr bwMode="auto">
          <a:xfrm>
            <a:off x="4806950" y="3022020"/>
            <a:ext cx="3757613" cy="2681287"/>
          </a:xfrm>
          <a:custGeom>
            <a:avLst/>
            <a:gdLst>
              <a:gd name="T0" fmla="*/ 0 w 1437"/>
              <a:gd name="T1" fmla="*/ 0 h 1036"/>
              <a:gd name="T2" fmla="*/ 2147483647 w 1437"/>
              <a:gd name="T3" fmla="*/ 0 h 1036"/>
              <a:gd name="T4" fmla="*/ 2147483647 w 1437"/>
              <a:gd name="T5" fmla="*/ 2147483647 h 1036"/>
              <a:gd name="T6" fmla="*/ 0 w 1437"/>
              <a:gd name="T7" fmla="*/ 2147483647 h 1036"/>
              <a:gd name="T8" fmla="*/ 0 w 1437"/>
              <a:gd name="T9" fmla="*/ 0 h 1036"/>
              <a:gd name="T10" fmla="*/ 0 w 1437"/>
              <a:gd name="T11" fmla="*/ 2147483647 h 1036"/>
              <a:gd name="T12" fmla="*/ 0 60000 65536"/>
              <a:gd name="T13" fmla="*/ 0 60000 65536"/>
              <a:gd name="T14" fmla="*/ 0 60000 65536"/>
              <a:gd name="T15" fmla="*/ 0 60000 65536"/>
              <a:gd name="T16" fmla="*/ 0 60000 65536"/>
              <a:gd name="T17" fmla="*/ 0 60000 65536"/>
              <a:gd name="T18" fmla="*/ 0 w 1437"/>
              <a:gd name="T19" fmla="*/ 0 h 1036"/>
              <a:gd name="T20" fmla="*/ 1437 w 1437"/>
              <a:gd name="T21" fmla="*/ 1036 h 1036"/>
            </a:gdLst>
            <a:ahLst/>
            <a:cxnLst>
              <a:cxn ang="T12">
                <a:pos x="T0" y="T1"/>
              </a:cxn>
              <a:cxn ang="T13">
                <a:pos x="T2" y="T3"/>
              </a:cxn>
              <a:cxn ang="T14">
                <a:pos x="T4" y="T5"/>
              </a:cxn>
              <a:cxn ang="T15">
                <a:pos x="T6" y="T7"/>
              </a:cxn>
              <a:cxn ang="T16">
                <a:pos x="T8" y="T9"/>
              </a:cxn>
              <a:cxn ang="T17">
                <a:pos x="T10" y="T11"/>
              </a:cxn>
            </a:cxnLst>
            <a:rect l="T18" t="T19" r="T20" b="T21"/>
            <a:pathLst>
              <a:path w="1437" h="1036">
                <a:moveTo>
                  <a:pt x="0" y="0"/>
                </a:moveTo>
                <a:lnTo>
                  <a:pt x="1437" y="0"/>
                </a:lnTo>
                <a:lnTo>
                  <a:pt x="1437" y="1036"/>
                </a:lnTo>
                <a:lnTo>
                  <a:pt x="0" y="1036"/>
                </a:lnTo>
                <a:lnTo>
                  <a:pt x="0" y="0"/>
                </a:lnTo>
                <a:lnTo>
                  <a:pt x="0" y="1036"/>
                </a:lnTo>
              </a:path>
            </a:pathLst>
          </a:custGeom>
          <a:gradFill rotWithShape="0">
            <a:gsLst>
              <a:gs pos="0">
                <a:schemeClr val="bg1"/>
              </a:gs>
              <a:gs pos="100000">
                <a:srgbClr val="DFDFDF"/>
              </a:gs>
            </a:gsLst>
            <a:lin ang="5400000" scaled="1"/>
          </a:gradFill>
          <a:ln w="4763">
            <a:noFill/>
            <a:round/>
            <a:headEnd/>
            <a:tailEnd/>
          </a:ln>
          <a:effectLst>
            <a:outerShdw blurRad="63500" dist="38099" dir="2700000" algn="ctr" rotWithShape="0">
              <a:srgbClr val="000000">
                <a:alpha val="74997"/>
              </a:srgbClr>
            </a:outerShdw>
          </a:effectLst>
        </p:spPr>
        <p:txBody>
          <a:bodyPr/>
          <a:lstStyle/>
          <a:p>
            <a:pPr>
              <a:defRPr/>
            </a:pPr>
            <a:endParaRPr lang="en-US" dirty="0">
              <a:ea typeface="ＭＳ Ｐゴシック" pitchFamily="-112" charset="-128"/>
              <a:cs typeface="+mn-cs"/>
            </a:endParaRPr>
          </a:p>
        </p:txBody>
      </p:sp>
      <p:sp>
        <p:nvSpPr>
          <p:cNvPr id="19" name="Rectangle 39"/>
          <p:cNvSpPr>
            <a:spLocks noChangeArrowheads="1"/>
          </p:cNvSpPr>
          <p:nvPr/>
        </p:nvSpPr>
        <p:spPr bwMode="auto">
          <a:xfrm>
            <a:off x="4765833" y="2590220"/>
            <a:ext cx="3798730" cy="369332"/>
          </a:xfrm>
          <a:prstGeom prst="rect">
            <a:avLst/>
          </a:prstGeom>
          <a:noFill/>
          <a:ln w="9525">
            <a:noFill/>
            <a:miter lim="800000"/>
            <a:headEnd/>
            <a:tailEnd/>
          </a:ln>
        </p:spPr>
        <p:txBody>
          <a:bodyPr wrap="square">
            <a:spAutoFit/>
          </a:bodyPr>
          <a:lstStyle/>
          <a:p>
            <a:pPr algn="ctr" eaLnBrk="0" hangingPunct="0"/>
            <a:r>
              <a:rPr lang="en-US" sz="1800" i="1" dirty="0"/>
              <a:t>Sprint Upload Speeds</a:t>
            </a:r>
          </a:p>
        </p:txBody>
      </p:sp>
      <p:grpSp>
        <p:nvGrpSpPr>
          <p:cNvPr id="20" name="Group 143"/>
          <p:cNvGrpSpPr>
            <a:grpSpLocks/>
          </p:cNvGrpSpPr>
          <p:nvPr/>
        </p:nvGrpSpPr>
        <p:grpSpPr bwMode="auto">
          <a:xfrm>
            <a:off x="4784725" y="3372857"/>
            <a:ext cx="3779838" cy="2332038"/>
            <a:chOff x="718" y="1570"/>
            <a:chExt cx="2173" cy="1620"/>
          </a:xfrm>
        </p:grpSpPr>
        <p:sp>
          <p:nvSpPr>
            <p:cNvPr id="21" name="Line 5"/>
            <p:cNvSpPr>
              <a:spLocks noChangeShapeType="1"/>
            </p:cNvSpPr>
            <p:nvPr/>
          </p:nvSpPr>
          <p:spPr bwMode="auto">
            <a:xfrm>
              <a:off x="718" y="2828"/>
              <a:ext cx="2173" cy="3"/>
            </a:xfrm>
            <a:prstGeom prst="line">
              <a:avLst/>
            </a:prstGeom>
            <a:noFill/>
            <a:ln w="9525">
              <a:solidFill>
                <a:schemeClr val="bg1"/>
              </a:solidFill>
              <a:round/>
              <a:headEnd/>
              <a:tailEnd/>
            </a:ln>
          </p:spPr>
          <p:txBody>
            <a:bodyPr/>
            <a:lstStyle/>
            <a:p>
              <a:endParaRPr lang="en-US" dirty="0"/>
            </a:p>
          </p:txBody>
        </p:sp>
        <p:sp>
          <p:nvSpPr>
            <p:cNvPr id="22" name="Line 6"/>
            <p:cNvSpPr>
              <a:spLocks noChangeShapeType="1"/>
            </p:cNvSpPr>
            <p:nvPr/>
          </p:nvSpPr>
          <p:spPr bwMode="auto">
            <a:xfrm>
              <a:off x="718" y="2468"/>
              <a:ext cx="2173" cy="2"/>
            </a:xfrm>
            <a:prstGeom prst="line">
              <a:avLst/>
            </a:prstGeom>
            <a:noFill/>
            <a:ln w="9525">
              <a:solidFill>
                <a:schemeClr val="bg1"/>
              </a:solidFill>
              <a:round/>
              <a:headEnd/>
              <a:tailEnd/>
            </a:ln>
          </p:spPr>
          <p:txBody>
            <a:bodyPr/>
            <a:lstStyle/>
            <a:p>
              <a:endParaRPr lang="en-US" dirty="0"/>
            </a:p>
          </p:txBody>
        </p:sp>
        <p:sp>
          <p:nvSpPr>
            <p:cNvPr id="23" name="Line 7"/>
            <p:cNvSpPr>
              <a:spLocks noChangeShapeType="1"/>
            </p:cNvSpPr>
            <p:nvPr/>
          </p:nvSpPr>
          <p:spPr bwMode="auto">
            <a:xfrm>
              <a:off x="718" y="2109"/>
              <a:ext cx="2173" cy="2"/>
            </a:xfrm>
            <a:prstGeom prst="line">
              <a:avLst/>
            </a:prstGeom>
            <a:noFill/>
            <a:ln w="9525">
              <a:solidFill>
                <a:schemeClr val="bg1"/>
              </a:solidFill>
              <a:round/>
              <a:headEnd/>
              <a:tailEnd/>
            </a:ln>
          </p:spPr>
          <p:txBody>
            <a:bodyPr/>
            <a:lstStyle/>
            <a:p>
              <a:endParaRPr lang="en-US" dirty="0"/>
            </a:p>
          </p:txBody>
        </p:sp>
        <p:sp>
          <p:nvSpPr>
            <p:cNvPr id="24" name="Line 8"/>
            <p:cNvSpPr>
              <a:spLocks noChangeShapeType="1"/>
            </p:cNvSpPr>
            <p:nvPr/>
          </p:nvSpPr>
          <p:spPr bwMode="auto">
            <a:xfrm>
              <a:off x="718" y="1750"/>
              <a:ext cx="2173" cy="2"/>
            </a:xfrm>
            <a:prstGeom prst="line">
              <a:avLst/>
            </a:prstGeom>
            <a:noFill/>
            <a:ln w="9525">
              <a:solidFill>
                <a:schemeClr val="bg1"/>
              </a:solidFill>
              <a:round/>
              <a:headEnd/>
              <a:tailEnd/>
            </a:ln>
          </p:spPr>
          <p:txBody>
            <a:bodyPr/>
            <a:lstStyle/>
            <a:p>
              <a:endParaRPr lang="en-US" dirty="0"/>
            </a:p>
          </p:txBody>
        </p:sp>
        <p:sp>
          <p:nvSpPr>
            <p:cNvPr id="25" name="Line 9"/>
            <p:cNvSpPr>
              <a:spLocks noChangeShapeType="1"/>
            </p:cNvSpPr>
            <p:nvPr/>
          </p:nvSpPr>
          <p:spPr bwMode="auto">
            <a:xfrm>
              <a:off x="718" y="3188"/>
              <a:ext cx="2173" cy="2"/>
            </a:xfrm>
            <a:prstGeom prst="line">
              <a:avLst/>
            </a:prstGeom>
            <a:noFill/>
            <a:ln w="9525">
              <a:solidFill>
                <a:schemeClr val="bg1"/>
              </a:solidFill>
              <a:round/>
              <a:headEnd/>
              <a:tailEnd/>
            </a:ln>
          </p:spPr>
          <p:txBody>
            <a:bodyPr/>
            <a:lstStyle/>
            <a:p>
              <a:endParaRPr lang="en-US" dirty="0"/>
            </a:p>
          </p:txBody>
        </p:sp>
        <p:sp>
          <p:nvSpPr>
            <p:cNvPr id="26" name="Line 10"/>
            <p:cNvSpPr>
              <a:spLocks noChangeShapeType="1"/>
            </p:cNvSpPr>
            <p:nvPr/>
          </p:nvSpPr>
          <p:spPr bwMode="auto">
            <a:xfrm>
              <a:off x="718" y="2647"/>
              <a:ext cx="2173" cy="3"/>
            </a:xfrm>
            <a:prstGeom prst="line">
              <a:avLst/>
            </a:prstGeom>
            <a:noFill/>
            <a:ln w="9525">
              <a:solidFill>
                <a:schemeClr val="bg1"/>
              </a:solidFill>
              <a:round/>
              <a:headEnd/>
              <a:tailEnd/>
            </a:ln>
          </p:spPr>
          <p:txBody>
            <a:bodyPr/>
            <a:lstStyle/>
            <a:p>
              <a:endParaRPr lang="en-US" dirty="0"/>
            </a:p>
          </p:txBody>
        </p:sp>
        <p:sp>
          <p:nvSpPr>
            <p:cNvPr id="27" name="Line 11"/>
            <p:cNvSpPr>
              <a:spLocks noChangeShapeType="1"/>
            </p:cNvSpPr>
            <p:nvPr/>
          </p:nvSpPr>
          <p:spPr bwMode="auto">
            <a:xfrm>
              <a:off x="718" y="2288"/>
              <a:ext cx="2173" cy="2"/>
            </a:xfrm>
            <a:prstGeom prst="line">
              <a:avLst/>
            </a:prstGeom>
            <a:noFill/>
            <a:ln w="9525">
              <a:solidFill>
                <a:schemeClr val="bg1"/>
              </a:solidFill>
              <a:round/>
              <a:headEnd/>
              <a:tailEnd/>
            </a:ln>
          </p:spPr>
          <p:txBody>
            <a:bodyPr/>
            <a:lstStyle/>
            <a:p>
              <a:endParaRPr lang="en-US" dirty="0"/>
            </a:p>
          </p:txBody>
        </p:sp>
        <p:sp>
          <p:nvSpPr>
            <p:cNvPr id="28" name="Line 12"/>
            <p:cNvSpPr>
              <a:spLocks noChangeShapeType="1"/>
            </p:cNvSpPr>
            <p:nvPr/>
          </p:nvSpPr>
          <p:spPr bwMode="auto">
            <a:xfrm>
              <a:off x="718" y="1929"/>
              <a:ext cx="2173" cy="2"/>
            </a:xfrm>
            <a:prstGeom prst="line">
              <a:avLst/>
            </a:prstGeom>
            <a:noFill/>
            <a:ln w="9525">
              <a:solidFill>
                <a:schemeClr val="bg1"/>
              </a:solidFill>
              <a:round/>
              <a:headEnd/>
              <a:tailEnd/>
            </a:ln>
          </p:spPr>
          <p:txBody>
            <a:bodyPr/>
            <a:lstStyle/>
            <a:p>
              <a:endParaRPr lang="en-US" dirty="0"/>
            </a:p>
          </p:txBody>
        </p:sp>
        <p:sp>
          <p:nvSpPr>
            <p:cNvPr id="29" name="Line 13"/>
            <p:cNvSpPr>
              <a:spLocks noChangeShapeType="1"/>
            </p:cNvSpPr>
            <p:nvPr/>
          </p:nvSpPr>
          <p:spPr bwMode="auto">
            <a:xfrm>
              <a:off x="718" y="1570"/>
              <a:ext cx="2173" cy="2"/>
            </a:xfrm>
            <a:prstGeom prst="line">
              <a:avLst/>
            </a:prstGeom>
            <a:noFill/>
            <a:ln w="9525">
              <a:solidFill>
                <a:schemeClr val="bg1"/>
              </a:solidFill>
              <a:round/>
              <a:headEnd/>
              <a:tailEnd/>
            </a:ln>
          </p:spPr>
          <p:txBody>
            <a:bodyPr/>
            <a:lstStyle/>
            <a:p>
              <a:endParaRPr lang="en-US" dirty="0"/>
            </a:p>
          </p:txBody>
        </p:sp>
        <p:sp>
          <p:nvSpPr>
            <p:cNvPr id="30" name="Line 14"/>
            <p:cNvSpPr>
              <a:spLocks noChangeShapeType="1"/>
            </p:cNvSpPr>
            <p:nvPr/>
          </p:nvSpPr>
          <p:spPr bwMode="auto">
            <a:xfrm>
              <a:off x="718" y="3008"/>
              <a:ext cx="2173" cy="2"/>
            </a:xfrm>
            <a:prstGeom prst="line">
              <a:avLst/>
            </a:prstGeom>
            <a:noFill/>
            <a:ln w="9525">
              <a:solidFill>
                <a:schemeClr val="bg1"/>
              </a:solidFill>
              <a:round/>
              <a:headEnd/>
              <a:tailEnd/>
            </a:ln>
          </p:spPr>
          <p:txBody>
            <a:bodyPr/>
            <a:lstStyle/>
            <a:p>
              <a:endParaRPr lang="en-US" dirty="0"/>
            </a:p>
          </p:txBody>
        </p:sp>
      </p:grpSp>
      <p:sp>
        <p:nvSpPr>
          <p:cNvPr id="31" name="Rectangle 51"/>
          <p:cNvSpPr>
            <a:spLocks noChangeArrowheads="1"/>
          </p:cNvSpPr>
          <p:nvPr/>
        </p:nvSpPr>
        <p:spPr bwMode="auto">
          <a:xfrm>
            <a:off x="5010150" y="3522082"/>
            <a:ext cx="381000" cy="1689100"/>
          </a:xfrm>
          <a:prstGeom prst="rect">
            <a:avLst/>
          </a:prstGeom>
          <a:noFill/>
          <a:ln w="9525">
            <a:noFill/>
            <a:miter lim="800000"/>
            <a:headEnd/>
            <a:tailEnd/>
          </a:ln>
        </p:spPr>
        <p:txBody>
          <a:bodyPr wrap="none" lIns="0" tIns="0" rIns="0" bIns="0">
            <a:spAutoFit/>
          </a:bodyPr>
          <a:lstStyle/>
          <a:p>
            <a:pPr algn="r" eaLnBrk="0" hangingPunct="0">
              <a:spcBef>
                <a:spcPct val="270000"/>
              </a:spcBef>
            </a:pPr>
            <a:r>
              <a:rPr lang="en-US" sz="1000" dirty="0"/>
              <a:t>8 Mbps</a:t>
            </a:r>
          </a:p>
          <a:p>
            <a:pPr algn="r" eaLnBrk="0" hangingPunct="0">
              <a:spcBef>
                <a:spcPct val="270000"/>
              </a:spcBef>
            </a:pPr>
            <a:r>
              <a:rPr lang="en-US" sz="1000" dirty="0"/>
              <a:t>6 Mbps</a:t>
            </a:r>
          </a:p>
          <a:p>
            <a:pPr algn="r" eaLnBrk="0" hangingPunct="0">
              <a:spcBef>
                <a:spcPct val="270000"/>
              </a:spcBef>
            </a:pPr>
            <a:r>
              <a:rPr lang="en-US" sz="1000" dirty="0"/>
              <a:t>4 Mbps</a:t>
            </a:r>
          </a:p>
          <a:p>
            <a:pPr algn="r" eaLnBrk="0" hangingPunct="0">
              <a:spcBef>
                <a:spcPct val="270000"/>
              </a:spcBef>
            </a:pPr>
            <a:r>
              <a:rPr lang="en-US" sz="1000" dirty="0"/>
              <a:t>2 Mbps</a:t>
            </a:r>
          </a:p>
        </p:txBody>
      </p:sp>
      <p:sp>
        <p:nvSpPr>
          <p:cNvPr id="32" name="Rectangle 33"/>
          <p:cNvSpPr>
            <a:spLocks noChangeArrowheads="1"/>
          </p:cNvSpPr>
          <p:nvPr/>
        </p:nvSpPr>
        <p:spPr bwMode="auto">
          <a:xfrm>
            <a:off x="7035800" y="5816020"/>
            <a:ext cx="852488" cy="222250"/>
          </a:xfrm>
          <a:prstGeom prst="rect">
            <a:avLst/>
          </a:prstGeom>
          <a:noFill/>
          <a:ln w="9525">
            <a:noFill/>
            <a:miter lim="800000"/>
            <a:headEnd/>
            <a:tailEnd/>
          </a:ln>
        </p:spPr>
        <p:txBody>
          <a:bodyPr>
            <a:spAutoFit/>
          </a:bodyPr>
          <a:lstStyle/>
          <a:p>
            <a:pPr algn="ctr" eaLnBrk="0" hangingPunct="0">
              <a:spcBef>
                <a:spcPct val="203000"/>
              </a:spcBef>
            </a:pPr>
            <a:r>
              <a:rPr lang="en-US" sz="1000" dirty="0"/>
              <a:t>Sprint 3G</a:t>
            </a:r>
          </a:p>
        </p:txBody>
      </p:sp>
      <p:sp>
        <p:nvSpPr>
          <p:cNvPr id="33" name="Rectangle 34"/>
          <p:cNvSpPr>
            <a:spLocks noChangeArrowheads="1"/>
          </p:cNvSpPr>
          <p:nvPr/>
        </p:nvSpPr>
        <p:spPr bwMode="auto">
          <a:xfrm>
            <a:off x="5480050" y="5816020"/>
            <a:ext cx="903288" cy="220662"/>
          </a:xfrm>
          <a:prstGeom prst="rect">
            <a:avLst/>
          </a:prstGeom>
          <a:noFill/>
          <a:ln w="9525">
            <a:noFill/>
            <a:miter lim="800000"/>
            <a:headEnd/>
            <a:tailEnd/>
          </a:ln>
        </p:spPr>
        <p:txBody>
          <a:bodyPr>
            <a:spAutoFit/>
          </a:bodyPr>
          <a:lstStyle/>
          <a:p>
            <a:pPr algn="ctr" eaLnBrk="0" hangingPunct="0">
              <a:spcBef>
                <a:spcPct val="203000"/>
              </a:spcBef>
            </a:pPr>
            <a:r>
              <a:rPr lang="en-US" sz="1000" dirty="0"/>
              <a:t>Sprint 4G</a:t>
            </a:r>
          </a:p>
        </p:txBody>
      </p:sp>
      <p:sp>
        <p:nvSpPr>
          <p:cNvPr id="34" name="Rectangle 39"/>
          <p:cNvSpPr>
            <a:spLocks noChangeArrowheads="1"/>
          </p:cNvSpPr>
          <p:nvPr/>
        </p:nvSpPr>
        <p:spPr bwMode="auto">
          <a:xfrm>
            <a:off x="574675" y="2590220"/>
            <a:ext cx="3800475" cy="369332"/>
          </a:xfrm>
          <a:prstGeom prst="rect">
            <a:avLst/>
          </a:prstGeom>
          <a:noFill/>
          <a:ln w="9525">
            <a:noFill/>
            <a:miter lim="800000"/>
            <a:headEnd/>
            <a:tailEnd/>
          </a:ln>
        </p:spPr>
        <p:txBody>
          <a:bodyPr wrap="square">
            <a:spAutoFit/>
          </a:bodyPr>
          <a:lstStyle/>
          <a:p>
            <a:pPr algn="ctr" eaLnBrk="0" hangingPunct="0"/>
            <a:r>
              <a:rPr lang="en-US" sz="1800" i="1" dirty="0"/>
              <a:t>Sprint Download Speeds</a:t>
            </a:r>
          </a:p>
        </p:txBody>
      </p:sp>
      <p:sp>
        <p:nvSpPr>
          <p:cNvPr id="35" name="Rectangle 34"/>
          <p:cNvSpPr/>
          <p:nvPr/>
        </p:nvSpPr>
        <p:spPr bwMode="auto">
          <a:xfrm>
            <a:off x="1288884" y="3009782"/>
            <a:ext cx="898270" cy="2694809"/>
          </a:xfrm>
          <a:prstGeom prst="rect">
            <a:avLst/>
          </a:prstGeom>
          <a:solidFill>
            <a:srgbClr val="005C7F"/>
          </a:solidFill>
          <a:ln>
            <a:noFill/>
            <a:headEnd type="none" w="med" len="med"/>
            <a:tailEnd type="none" w="med" len="med"/>
          </a:ln>
          <a:effectLst>
            <a:outerShdw blurRad="40000" dist="35687" dir="2880000" rotWithShape="0">
              <a:srgbClr val="000000">
                <a:alpha val="35000"/>
              </a:srgbClr>
            </a:outerShdw>
          </a:effectLst>
          <a:scene3d>
            <a:camera prst="orthographicFront"/>
            <a:lightRig rig="threePt" dir="t"/>
          </a:scene3d>
          <a:sp3d contourW="19050">
            <a:bevelT w="133350" h="114300"/>
            <a:contourClr>
              <a:schemeClr val="tx2">
                <a:lumMod val="50000"/>
                <a:lumOff val="50000"/>
              </a:schemeClr>
            </a:contourClr>
          </a:sp3d>
        </p:spPr>
        <p:style>
          <a:lnRef idx="1">
            <a:schemeClr val="accent4"/>
          </a:lnRef>
          <a:fillRef idx="3">
            <a:schemeClr val="accent4"/>
          </a:fillRef>
          <a:effectRef idx="2">
            <a:schemeClr val="accent4"/>
          </a:effectRef>
          <a:fontRef idx="minor">
            <a:schemeClr val="lt1"/>
          </a:fontRef>
        </p:style>
        <p:txBody>
          <a:bodyPr wrap="none" anchor="ctr">
            <a:spAutoFit/>
          </a:bodyPr>
          <a:lstStyle/>
          <a:p>
            <a:pPr algn="ctr" eaLnBrk="0" hangingPunct="0">
              <a:spcBef>
                <a:spcPct val="50000"/>
              </a:spcBef>
              <a:defRPr/>
            </a:pPr>
            <a:endParaRPr lang="en-US" dirty="0">
              <a:solidFill>
                <a:schemeClr val="bg2"/>
              </a:solidFill>
            </a:endParaRPr>
          </a:p>
        </p:txBody>
      </p:sp>
      <p:sp>
        <p:nvSpPr>
          <p:cNvPr id="36" name="Rectangle 35"/>
          <p:cNvSpPr/>
          <p:nvPr/>
        </p:nvSpPr>
        <p:spPr bwMode="auto">
          <a:xfrm>
            <a:off x="2785165" y="5319703"/>
            <a:ext cx="898270" cy="384889"/>
          </a:xfrm>
          <a:prstGeom prst="rect">
            <a:avLst/>
          </a:prstGeom>
          <a:solidFill>
            <a:srgbClr val="C64620"/>
          </a:solidFill>
          <a:ln>
            <a:noFill/>
            <a:headEnd type="none" w="med" len="med"/>
            <a:tailEnd type="none" w="med" len="med"/>
          </a:ln>
          <a:effectLst>
            <a:outerShdw blurRad="40000" dist="35687" dir="2880000" rotWithShape="0">
              <a:srgbClr val="000000">
                <a:alpha val="35000"/>
              </a:srgbClr>
            </a:outerShdw>
          </a:effectLst>
          <a:scene3d>
            <a:camera prst="orthographicFront"/>
            <a:lightRig rig="threePt" dir="t"/>
          </a:scene3d>
          <a:sp3d>
            <a:bevelT w="133350" h="114300"/>
          </a:sp3d>
        </p:spPr>
        <p:style>
          <a:lnRef idx="1">
            <a:schemeClr val="accent4"/>
          </a:lnRef>
          <a:fillRef idx="3">
            <a:schemeClr val="accent4"/>
          </a:fillRef>
          <a:effectRef idx="2">
            <a:schemeClr val="accent4"/>
          </a:effectRef>
          <a:fontRef idx="minor">
            <a:schemeClr val="lt1"/>
          </a:fontRef>
        </p:style>
        <p:txBody>
          <a:bodyPr anchor="ctr">
            <a:spAutoFit/>
          </a:bodyPr>
          <a:lstStyle/>
          <a:p>
            <a:pPr algn="ctr" eaLnBrk="0" hangingPunct="0">
              <a:spcBef>
                <a:spcPct val="50000"/>
              </a:spcBef>
              <a:defRPr/>
            </a:pPr>
            <a:endParaRPr lang="en-US" dirty="0">
              <a:solidFill>
                <a:schemeClr val="bg2"/>
              </a:solidFill>
            </a:endParaRPr>
          </a:p>
        </p:txBody>
      </p:sp>
      <p:sp>
        <p:nvSpPr>
          <p:cNvPr id="37" name="Rectangle 36"/>
          <p:cNvSpPr/>
          <p:nvPr/>
        </p:nvSpPr>
        <p:spPr bwMode="auto">
          <a:xfrm>
            <a:off x="5479353" y="5396715"/>
            <a:ext cx="898270" cy="301741"/>
          </a:xfrm>
          <a:prstGeom prst="rect">
            <a:avLst/>
          </a:prstGeom>
          <a:solidFill>
            <a:srgbClr val="005C7F"/>
          </a:solidFill>
          <a:ln>
            <a:noFill/>
            <a:headEnd type="none" w="med" len="med"/>
            <a:tailEnd type="none" w="med" len="med"/>
          </a:ln>
          <a:effectLst>
            <a:outerShdw blurRad="40000" dist="35687" dir="2880000" rotWithShape="0">
              <a:srgbClr val="000000">
                <a:alpha val="35000"/>
              </a:srgbClr>
            </a:outerShdw>
          </a:effectLst>
          <a:scene3d>
            <a:camera prst="orthographicFront"/>
            <a:lightRig rig="threePt" dir="t"/>
          </a:scene3d>
          <a:sp3d contourW="19050">
            <a:bevelT w="133350" h="114300"/>
            <a:contourClr>
              <a:schemeClr val="tx2">
                <a:lumMod val="50000"/>
                <a:lumOff val="50000"/>
              </a:schemeClr>
            </a:contourClr>
          </a:sp3d>
        </p:spPr>
        <p:style>
          <a:lnRef idx="1">
            <a:schemeClr val="accent4"/>
          </a:lnRef>
          <a:fillRef idx="3">
            <a:schemeClr val="accent4"/>
          </a:fillRef>
          <a:effectRef idx="2">
            <a:schemeClr val="accent4"/>
          </a:effectRef>
          <a:fontRef idx="minor">
            <a:schemeClr val="lt1"/>
          </a:fontRef>
        </p:style>
        <p:txBody>
          <a:bodyPr anchor="ctr">
            <a:spAutoFit/>
          </a:bodyPr>
          <a:lstStyle/>
          <a:p>
            <a:pPr algn="ctr" eaLnBrk="0" hangingPunct="0">
              <a:spcBef>
                <a:spcPct val="50000"/>
              </a:spcBef>
              <a:defRPr/>
            </a:pPr>
            <a:endParaRPr lang="en-US" dirty="0">
              <a:solidFill>
                <a:schemeClr val="bg2"/>
              </a:solidFill>
            </a:endParaRPr>
          </a:p>
        </p:txBody>
      </p:sp>
      <p:sp>
        <p:nvSpPr>
          <p:cNvPr id="38" name="Rectangle 37"/>
          <p:cNvSpPr/>
          <p:nvPr/>
        </p:nvSpPr>
        <p:spPr bwMode="auto">
          <a:xfrm>
            <a:off x="6975634" y="5550032"/>
            <a:ext cx="898270" cy="152714"/>
          </a:xfrm>
          <a:prstGeom prst="rect">
            <a:avLst/>
          </a:prstGeom>
          <a:solidFill>
            <a:srgbClr val="C64620"/>
          </a:solidFill>
          <a:ln>
            <a:noFill/>
            <a:headEnd type="none" w="med" len="med"/>
            <a:tailEnd type="none" w="med" len="med"/>
          </a:ln>
          <a:effectLst>
            <a:outerShdw blurRad="40000" dist="35687" dir="2880000" rotWithShape="0">
              <a:srgbClr val="000000">
                <a:alpha val="35000"/>
              </a:srgbClr>
            </a:outerShdw>
          </a:effectLst>
          <a:scene3d>
            <a:camera prst="orthographicFront"/>
            <a:lightRig rig="threePt" dir="t"/>
          </a:scene3d>
          <a:sp3d>
            <a:bevelT w="133350" h="114300"/>
          </a:sp3d>
        </p:spPr>
        <p:style>
          <a:lnRef idx="1">
            <a:schemeClr val="accent4"/>
          </a:lnRef>
          <a:fillRef idx="3">
            <a:schemeClr val="accent4"/>
          </a:fillRef>
          <a:effectRef idx="2">
            <a:schemeClr val="accent4"/>
          </a:effectRef>
          <a:fontRef idx="minor">
            <a:schemeClr val="lt1"/>
          </a:fontRef>
        </p:style>
        <p:txBody>
          <a:bodyPr anchor="ctr">
            <a:spAutoFit/>
          </a:bodyPr>
          <a:lstStyle/>
          <a:p>
            <a:pPr algn="ctr" eaLnBrk="0" hangingPunct="0">
              <a:spcBef>
                <a:spcPct val="50000"/>
              </a:spcBef>
              <a:defRPr/>
            </a:pPr>
            <a:endParaRPr lang="en-US" dirty="0">
              <a:solidFill>
                <a:schemeClr val="bg2"/>
              </a:solidFill>
            </a:endParaRPr>
          </a:p>
        </p:txBody>
      </p:sp>
      <p:sp>
        <p:nvSpPr>
          <p:cNvPr id="39" name="Text Box 41"/>
          <p:cNvSpPr txBox="1">
            <a:spLocks noChangeArrowheads="1"/>
          </p:cNvSpPr>
          <p:nvPr/>
        </p:nvSpPr>
        <p:spPr bwMode="auto">
          <a:xfrm>
            <a:off x="7000315" y="5200364"/>
            <a:ext cx="1630363" cy="369887"/>
          </a:xfrm>
          <a:prstGeom prst="rect">
            <a:avLst/>
          </a:prstGeom>
          <a:noFill/>
          <a:ln w="9525">
            <a:noFill/>
            <a:miter lim="800000"/>
            <a:headEnd/>
            <a:tailEnd/>
          </a:ln>
        </p:spPr>
        <p:txBody>
          <a:bodyPr>
            <a:spAutoFit/>
          </a:bodyPr>
          <a:lstStyle/>
          <a:p>
            <a:pPr eaLnBrk="0" hangingPunct="0">
              <a:spcBef>
                <a:spcPct val="50000"/>
              </a:spcBef>
            </a:pPr>
            <a:r>
              <a:rPr lang="en-US" sz="900" b="1" dirty="0"/>
              <a:t>Peak</a:t>
            </a:r>
            <a:r>
              <a:rPr lang="en-US" sz="900" dirty="0"/>
              <a:t/>
            </a:r>
            <a:br>
              <a:rPr lang="en-US" sz="900" dirty="0"/>
            </a:br>
            <a:r>
              <a:rPr lang="en-US" sz="900" dirty="0"/>
              <a:t>Up to 1 Mbps</a:t>
            </a:r>
          </a:p>
        </p:txBody>
      </p:sp>
      <p:sp>
        <p:nvSpPr>
          <p:cNvPr id="40" name="Text Box 41"/>
          <p:cNvSpPr txBox="1">
            <a:spLocks noChangeArrowheads="1"/>
          </p:cNvSpPr>
          <p:nvPr/>
        </p:nvSpPr>
        <p:spPr bwMode="auto">
          <a:xfrm>
            <a:off x="2192338" y="2928210"/>
            <a:ext cx="1628775" cy="330200"/>
          </a:xfrm>
          <a:prstGeom prst="rect">
            <a:avLst/>
          </a:prstGeom>
          <a:noFill/>
          <a:ln w="9525">
            <a:noFill/>
            <a:miter lim="800000"/>
            <a:headEnd/>
            <a:tailEnd/>
          </a:ln>
        </p:spPr>
        <p:txBody>
          <a:bodyPr>
            <a:spAutoFit/>
          </a:bodyPr>
          <a:lstStyle/>
          <a:p>
            <a:pPr eaLnBrk="0" hangingPunct="0">
              <a:spcBef>
                <a:spcPct val="50000"/>
              </a:spcBef>
            </a:pPr>
            <a:r>
              <a:rPr lang="en-US" sz="900" b="1" dirty="0"/>
              <a:t>Peak</a:t>
            </a:r>
            <a:r>
              <a:rPr lang="en-US" sz="900" dirty="0"/>
              <a:t/>
            </a:r>
            <a:br>
              <a:rPr lang="en-US" sz="900" dirty="0"/>
            </a:br>
            <a:r>
              <a:rPr lang="en-US" sz="900" dirty="0"/>
              <a:t>Up to 10 Mbps</a:t>
            </a:r>
          </a:p>
        </p:txBody>
      </p:sp>
    </p:spTree>
    <p:extLst>
      <p:ext uri="{BB962C8B-B14F-4D97-AF65-F5344CB8AC3E}">
        <p14:creationId xmlns:p14="http://schemas.microsoft.com/office/powerpoint/2010/main" val="19392436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4G Can Complement or Replace </a:t>
            </a:r>
            <a:r>
              <a:rPr lang="en-US" sz="3600" b="1" dirty="0" err="1" smtClean="0">
                <a:solidFill>
                  <a:schemeClr val="bg1"/>
                </a:solidFill>
                <a:latin typeface="+mj-lt"/>
              </a:rPr>
              <a:t>Wi-fi</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27</a:t>
            </a:fld>
            <a:endParaRPr lang="en-US" dirty="0"/>
          </a:p>
        </p:txBody>
      </p:sp>
      <p:cxnSp>
        <p:nvCxnSpPr>
          <p:cNvPr id="8" name="Straight Connector 7"/>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Rectangle 16"/>
          <p:cNvSpPr>
            <a:spLocks noChangeArrowheads="1"/>
          </p:cNvSpPr>
          <p:nvPr/>
        </p:nvSpPr>
        <p:spPr bwMode="auto">
          <a:xfrm>
            <a:off x="1079500" y="3606800"/>
            <a:ext cx="4211638" cy="2108200"/>
          </a:xfrm>
          <a:prstGeom prst="rect">
            <a:avLst/>
          </a:prstGeom>
          <a:solidFill>
            <a:schemeClr val="bg1">
              <a:alpha val="54901"/>
            </a:schemeClr>
          </a:solidFill>
          <a:ln w="9525">
            <a:noFill/>
            <a:miter lim="800000"/>
            <a:headEnd/>
            <a:tailEnd/>
          </a:ln>
        </p:spPr>
        <p:txBody>
          <a:bodyPr wrap="none" anchor="ctr"/>
          <a:lstStyle/>
          <a:p>
            <a:pPr eaLnBrk="0" hangingPunct="0"/>
            <a:endParaRPr lang="en-US" dirty="0"/>
          </a:p>
        </p:txBody>
      </p:sp>
      <p:sp>
        <p:nvSpPr>
          <p:cNvPr id="10" name="Line 17"/>
          <p:cNvSpPr>
            <a:spLocks noChangeShapeType="1"/>
          </p:cNvSpPr>
          <p:nvPr/>
        </p:nvSpPr>
        <p:spPr bwMode="auto">
          <a:xfrm>
            <a:off x="822325" y="2413000"/>
            <a:ext cx="4349750" cy="0"/>
          </a:xfrm>
          <a:prstGeom prst="line">
            <a:avLst/>
          </a:prstGeom>
          <a:noFill/>
          <a:ln w="12700" cap="sq">
            <a:noFill/>
            <a:round/>
            <a:headEnd/>
            <a:tailEnd/>
          </a:ln>
        </p:spPr>
        <p:txBody>
          <a:bodyPr/>
          <a:lstStyle/>
          <a:p>
            <a:endParaRPr lang="en-US" dirty="0"/>
          </a:p>
        </p:txBody>
      </p:sp>
      <p:sp>
        <p:nvSpPr>
          <p:cNvPr id="11" name="Line 21"/>
          <p:cNvSpPr>
            <a:spLocks noChangeShapeType="1"/>
          </p:cNvSpPr>
          <p:nvPr/>
        </p:nvSpPr>
        <p:spPr bwMode="auto">
          <a:xfrm>
            <a:off x="5172075" y="2413000"/>
            <a:ext cx="3624263" cy="0"/>
          </a:xfrm>
          <a:prstGeom prst="line">
            <a:avLst/>
          </a:prstGeom>
          <a:noFill/>
          <a:ln w="12700" cap="sq">
            <a:noFill/>
            <a:round/>
            <a:headEnd/>
            <a:tailEnd/>
          </a:ln>
        </p:spPr>
        <p:txBody>
          <a:bodyPr/>
          <a:lstStyle/>
          <a:p>
            <a:endParaRPr lang="en-US" dirty="0"/>
          </a:p>
        </p:txBody>
      </p:sp>
      <p:sp>
        <p:nvSpPr>
          <p:cNvPr id="12" name="Rectangle 4"/>
          <p:cNvSpPr>
            <a:spLocks noChangeArrowheads="1"/>
          </p:cNvSpPr>
          <p:nvPr/>
        </p:nvSpPr>
        <p:spPr bwMode="auto">
          <a:xfrm>
            <a:off x="297908" y="1184275"/>
            <a:ext cx="7964487" cy="461665"/>
          </a:xfrm>
          <a:prstGeom prst="rect">
            <a:avLst/>
          </a:prstGeom>
          <a:noFill/>
          <a:ln w="9525">
            <a:noFill/>
            <a:miter lim="800000"/>
            <a:headEnd/>
            <a:tailEnd/>
          </a:ln>
        </p:spPr>
        <p:txBody>
          <a:bodyPr>
            <a:spAutoFit/>
          </a:bodyPr>
          <a:lstStyle/>
          <a:p>
            <a:pPr algn="l"/>
            <a:r>
              <a:rPr lang="en-US" sz="2400" i="1" dirty="0"/>
              <a:t>4G shares much in common with typical public </a:t>
            </a:r>
            <a:r>
              <a:rPr lang="en-US" sz="2400" i="1" dirty="0" err="1" smtClean="0"/>
              <a:t>WiFi</a:t>
            </a:r>
            <a:r>
              <a:rPr lang="en-US" sz="2400" i="1" dirty="0" smtClean="0"/>
              <a:t>…</a:t>
            </a:r>
            <a:endParaRPr lang="en-US" sz="2400" i="1" dirty="0"/>
          </a:p>
        </p:txBody>
      </p:sp>
      <p:sp>
        <p:nvSpPr>
          <p:cNvPr id="13" name="Rectangle 16"/>
          <p:cNvSpPr>
            <a:spLocks noChangeArrowheads="1"/>
          </p:cNvSpPr>
          <p:nvPr/>
        </p:nvSpPr>
        <p:spPr bwMode="auto">
          <a:xfrm>
            <a:off x="835025" y="2614613"/>
            <a:ext cx="3775075" cy="415925"/>
          </a:xfrm>
          <a:prstGeom prst="rect">
            <a:avLst/>
          </a:prstGeom>
          <a:noFill/>
          <a:ln w="9525">
            <a:noFill/>
            <a:miter lim="800000"/>
            <a:headEnd/>
            <a:tailEnd/>
          </a:ln>
        </p:spPr>
        <p:txBody>
          <a:bodyPr anchor="ctr"/>
          <a:lstStyle/>
          <a:p>
            <a:endParaRPr lang="en-US" sz="1200" dirty="0"/>
          </a:p>
        </p:txBody>
      </p:sp>
      <p:sp>
        <p:nvSpPr>
          <p:cNvPr id="14" name="Rectangle 80"/>
          <p:cNvSpPr>
            <a:spLocks noChangeArrowheads="1"/>
          </p:cNvSpPr>
          <p:nvPr/>
        </p:nvSpPr>
        <p:spPr bwMode="auto">
          <a:xfrm>
            <a:off x="151200" y="2997200"/>
            <a:ext cx="8074239" cy="769441"/>
          </a:xfrm>
          <a:prstGeom prst="rect">
            <a:avLst/>
          </a:prstGeom>
          <a:solidFill>
            <a:schemeClr val="bg1"/>
          </a:solidFill>
          <a:ln w="9525">
            <a:solidFill>
              <a:schemeClr val="bg1"/>
            </a:solidFill>
            <a:miter lim="800000"/>
            <a:headEnd/>
            <a:tailEnd/>
          </a:ln>
        </p:spPr>
        <p:txBody>
          <a:bodyPr wrap="square">
            <a:spAutoFit/>
          </a:bodyPr>
          <a:lstStyle/>
          <a:p>
            <a:pPr marL="177800"/>
            <a:r>
              <a:rPr lang="en-US" sz="2200" b="1" i="1" dirty="0" smtClean="0"/>
              <a:t>…but </a:t>
            </a:r>
            <a:r>
              <a:rPr lang="en-US" sz="2200" b="1" i="1" dirty="0"/>
              <a:t>overcomes some challenges </a:t>
            </a:r>
            <a:r>
              <a:rPr lang="en-US" sz="2200" b="1" i="1" dirty="0" smtClean="0"/>
              <a:t>businesses/institutions </a:t>
            </a:r>
            <a:r>
              <a:rPr lang="en-US" sz="2200" b="1" i="1" dirty="0"/>
              <a:t>experience with WiFi</a:t>
            </a:r>
            <a:endParaRPr lang="en-US" sz="2200" b="1" i="1" dirty="0">
              <a:solidFill>
                <a:schemeClr val="tx2"/>
              </a:solidFill>
            </a:endParaRPr>
          </a:p>
        </p:txBody>
      </p:sp>
      <p:sp>
        <p:nvSpPr>
          <p:cNvPr id="15" name="Text Box 13"/>
          <p:cNvSpPr txBox="1">
            <a:spLocks noChangeArrowheads="1"/>
          </p:cNvSpPr>
          <p:nvPr/>
        </p:nvSpPr>
        <p:spPr bwMode="auto">
          <a:xfrm>
            <a:off x="1600647" y="4309751"/>
            <a:ext cx="4716894" cy="1945917"/>
          </a:xfrm>
          <a:prstGeom prst="rect">
            <a:avLst/>
          </a:prstGeom>
          <a:noFill/>
          <a:ln w="9525">
            <a:noFill/>
            <a:miter lim="800000"/>
            <a:headEnd/>
            <a:tailEnd/>
          </a:ln>
        </p:spPr>
        <p:txBody>
          <a:bodyPr wrap="none">
            <a:spAutoFit/>
          </a:bodyPr>
          <a:lstStyle/>
          <a:p>
            <a:pPr algn="l">
              <a:lnSpc>
                <a:spcPct val="135000"/>
              </a:lnSpc>
              <a:buClr>
                <a:srgbClr val="006600"/>
              </a:buClr>
              <a:buSzPct val="125000"/>
              <a:buFont typeface="Wingdings" pitchFamily="2" charset="2"/>
              <a:buNone/>
            </a:pPr>
            <a:r>
              <a:rPr lang="en-US" dirty="0"/>
              <a:t>Wide area coverage (</a:t>
            </a:r>
            <a:r>
              <a:rPr lang="en-US" b="1" dirty="0"/>
              <a:t>Anywhere on the Campus</a:t>
            </a:r>
            <a:r>
              <a:rPr lang="en-US" dirty="0"/>
              <a:t>)</a:t>
            </a:r>
          </a:p>
          <a:p>
            <a:pPr algn="l">
              <a:lnSpc>
                <a:spcPct val="135000"/>
              </a:lnSpc>
              <a:buClr>
                <a:srgbClr val="006600"/>
              </a:buClr>
              <a:buSzPct val="125000"/>
              <a:buFont typeface="Wingdings" pitchFamily="2" charset="2"/>
              <a:buNone/>
            </a:pPr>
            <a:r>
              <a:rPr lang="en-US" b="1" dirty="0"/>
              <a:t>Mobility</a:t>
            </a:r>
            <a:r>
              <a:rPr lang="en-US" dirty="0"/>
              <a:t> (walking, riding, exercising) </a:t>
            </a:r>
          </a:p>
          <a:p>
            <a:pPr algn="l">
              <a:lnSpc>
                <a:spcPct val="135000"/>
              </a:lnSpc>
              <a:buClr>
                <a:srgbClr val="006600"/>
              </a:buClr>
              <a:buSzPct val="125000"/>
              <a:buFont typeface="Wingdings" pitchFamily="2" charset="2"/>
              <a:buNone/>
            </a:pPr>
            <a:r>
              <a:rPr lang="en-US" b="1" dirty="0"/>
              <a:t>No</a:t>
            </a:r>
            <a:r>
              <a:rPr lang="en-US" dirty="0"/>
              <a:t> capacity </a:t>
            </a:r>
            <a:r>
              <a:rPr lang="en-US" b="1" dirty="0"/>
              <a:t>constraints</a:t>
            </a:r>
          </a:p>
          <a:p>
            <a:pPr algn="l">
              <a:lnSpc>
                <a:spcPct val="135000"/>
              </a:lnSpc>
              <a:buClr>
                <a:srgbClr val="006600"/>
              </a:buClr>
              <a:buSzPct val="125000"/>
              <a:buFont typeface="Wingdings" pitchFamily="2" charset="2"/>
              <a:buNone/>
            </a:pPr>
            <a:r>
              <a:rPr lang="en-US" dirty="0"/>
              <a:t>Full </a:t>
            </a:r>
            <a:r>
              <a:rPr lang="en-US" b="1" dirty="0"/>
              <a:t>security</a:t>
            </a:r>
            <a:r>
              <a:rPr lang="en-US" dirty="0"/>
              <a:t> (FERPA)</a:t>
            </a:r>
          </a:p>
          <a:p>
            <a:pPr algn="l">
              <a:lnSpc>
                <a:spcPct val="135000"/>
              </a:lnSpc>
              <a:buClr>
                <a:srgbClr val="006600"/>
              </a:buClr>
              <a:buSzPct val="125000"/>
            </a:pPr>
            <a:r>
              <a:rPr lang="en-US" dirty="0" smtClean="0"/>
              <a:t>Dedicated </a:t>
            </a:r>
            <a:r>
              <a:rPr lang="en-US" dirty="0"/>
              <a:t>spectrum (</a:t>
            </a:r>
            <a:r>
              <a:rPr lang="en-US" b="1" dirty="0"/>
              <a:t>no interference</a:t>
            </a:r>
            <a:r>
              <a:rPr lang="en-US" dirty="0"/>
              <a:t>)</a:t>
            </a:r>
          </a:p>
        </p:txBody>
      </p:sp>
      <p:sp>
        <p:nvSpPr>
          <p:cNvPr id="16" name="Text Box 16"/>
          <p:cNvSpPr txBox="1">
            <a:spLocks noChangeArrowheads="1"/>
          </p:cNvSpPr>
          <p:nvPr/>
        </p:nvSpPr>
        <p:spPr bwMode="auto">
          <a:xfrm>
            <a:off x="1051293" y="3926696"/>
            <a:ext cx="1274746" cy="430887"/>
          </a:xfrm>
          <a:prstGeom prst="rect">
            <a:avLst/>
          </a:prstGeom>
          <a:noFill/>
          <a:ln w="9525">
            <a:noFill/>
            <a:miter lim="800000"/>
            <a:headEnd/>
            <a:tailEnd/>
          </a:ln>
        </p:spPr>
        <p:txBody>
          <a:bodyPr wrap="none">
            <a:spAutoFit/>
          </a:bodyPr>
          <a:lstStyle/>
          <a:p>
            <a:pPr eaLnBrk="0" hangingPunct="0"/>
            <a:r>
              <a:rPr lang="en-US" sz="2200" b="1" dirty="0"/>
              <a:t>Sprint 4G</a:t>
            </a:r>
          </a:p>
        </p:txBody>
      </p:sp>
      <p:sp>
        <p:nvSpPr>
          <p:cNvPr id="17" name="Line 19"/>
          <p:cNvSpPr>
            <a:spLocks noChangeShapeType="1"/>
          </p:cNvSpPr>
          <p:nvPr/>
        </p:nvSpPr>
        <p:spPr bwMode="auto">
          <a:xfrm>
            <a:off x="1062038" y="4385704"/>
            <a:ext cx="5105400" cy="1588"/>
          </a:xfrm>
          <a:prstGeom prst="line">
            <a:avLst/>
          </a:prstGeom>
          <a:noFill/>
          <a:ln w="19050">
            <a:solidFill>
              <a:srgbClr val="A2A2A2"/>
            </a:solidFill>
            <a:round/>
            <a:headEnd/>
            <a:tailEnd/>
          </a:ln>
        </p:spPr>
        <p:txBody>
          <a:bodyPr/>
          <a:lstStyle/>
          <a:p>
            <a:endParaRPr lang="en-US" dirty="0"/>
          </a:p>
        </p:txBody>
      </p:sp>
      <p:sp>
        <p:nvSpPr>
          <p:cNvPr id="18" name="Rectangle 33"/>
          <p:cNvSpPr>
            <a:spLocks noChangeArrowheads="1"/>
          </p:cNvSpPr>
          <p:nvPr/>
        </p:nvSpPr>
        <p:spPr bwMode="auto">
          <a:xfrm>
            <a:off x="272167" y="1625600"/>
            <a:ext cx="8811353" cy="939800"/>
          </a:xfrm>
          <a:prstGeom prst="rect">
            <a:avLst/>
          </a:prstGeom>
          <a:noFill/>
          <a:ln w="9525">
            <a:noFill/>
            <a:miter lim="800000"/>
            <a:headEnd/>
            <a:tailEnd/>
          </a:ln>
        </p:spPr>
        <p:txBody>
          <a:bodyPr lIns="91429" tIns="45715" rIns="91429" bIns="45715"/>
          <a:lstStyle/>
          <a:p>
            <a:pPr marL="228600" indent="-228600" algn="l" eaLnBrk="0" hangingPunct="0">
              <a:lnSpc>
                <a:spcPct val="90000"/>
              </a:lnSpc>
              <a:spcBef>
                <a:spcPct val="20000"/>
              </a:spcBef>
              <a:buFontTx/>
              <a:buChar char="•"/>
            </a:pPr>
            <a:r>
              <a:rPr lang="en-US" sz="2200" i="1" dirty="0"/>
              <a:t>high bandwidth and performance</a:t>
            </a:r>
          </a:p>
          <a:p>
            <a:pPr marL="228600" indent="-228600" algn="l" eaLnBrk="0" hangingPunct="0">
              <a:lnSpc>
                <a:spcPct val="90000"/>
              </a:lnSpc>
              <a:spcBef>
                <a:spcPct val="20000"/>
              </a:spcBef>
              <a:buFontTx/>
              <a:buChar char="•"/>
            </a:pPr>
            <a:r>
              <a:rPr lang="en-US" sz="2200" i="1" dirty="0"/>
              <a:t>broadly supported by IT, Computer and Consumer Electronics companies</a:t>
            </a:r>
          </a:p>
          <a:p>
            <a:pPr marL="228600" indent="-228600" algn="l" eaLnBrk="0" hangingPunct="0">
              <a:lnSpc>
                <a:spcPct val="90000"/>
              </a:lnSpc>
              <a:spcBef>
                <a:spcPct val="20000"/>
              </a:spcBef>
              <a:buFontTx/>
              <a:buChar char="•"/>
            </a:pPr>
            <a:r>
              <a:rPr lang="en-US" sz="2200" i="1" dirty="0"/>
              <a:t>superb technologies for embedding low-cost radio chipsets</a:t>
            </a:r>
          </a:p>
        </p:txBody>
      </p:sp>
      <p:sp>
        <p:nvSpPr>
          <p:cNvPr id="30" name="Freeform 20"/>
          <p:cNvSpPr>
            <a:spLocks/>
          </p:cNvSpPr>
          <p:nvPr/>
        </p:nvSpPr>
        <p:spPr bwMode="auto">
          <a:xfrm>
            <a:off x="1187450" y="4434843"/>
            <a:ext cx="279400" cy="314325"/>
          </a:xfrm>
          <a:custGeom>
            <a:avLst/>
            <a:gdLst>
              <a:gd name="T0" fmla="*/ 2147483647 w 176"/>
              <a:gd name="T1" fmla="*/ 2147483647 h 198"/>
              <a:gd name="T2" fmla="*/ 2147483647 w 176"/>
              <a:gd name="T3" fmla="*/ 2147483647 h 198"/>
              <a:gd name="T4" fmla="*/ 2147483647 w 176"/>
              <a:gd name="T5" fmla="*/ 0 h 198"/>
              <a:gd name="T6" fmla="*/ 2147483647 w 176"/>
              <a:gd name="T7" fmla="*/ 2147483647 h 198"/>
              <a:gd name="T8" fmla="*/ 2147483647 w 176"/>
              <a:gd name="T9" fmla="*/ 2147483647 h 198"/>
              <a:gd name="T10" fmla="*/ 0 w 176"/>
              <a:gd name="T11" fmla="*/ 2147483647 h 198"/>
              <a:gd name="T12" fmla="*/ 0 60000 65536"/>
              <a:gd name="T13" fmla="*/ 0 60000 65536"/>
              <a:gd name="T14" fmla="*/ 0 60000 65536"/>
              <a:gd name="T15" fmla="*/ 0 60000 65536"/>
              <a:gd name="T16" fmla="*/ 0 60000 65536"/>
              <a:gd name="T17" fmla="*/ 0 60000 65536"/>
              <a:gd name="T18" fmla="*/ 0 w 176"/>
              <a:gd name="T19" fmla="*/ 0 h 198"/>
              <a:gd name="T20" fmla="*/ 176 w 176"/>
              <a:gd name="T21" fmla="*/ 198 h 198"/>
            </a:gdLst>
            <a:ahLst/>
            <a:cxnLst>
              <a:cxn ang="T12">
                <a:pos x="T0" y="T1"/>
              </a:cxn>
              <a:cxn ang="T13">
                <a:pos x="T2" y="T3"/>
              </a:cxn>
              <a:cxn ang="T14">
                <a:pos x="T4" y="T5"/>
              </a:cxn>
              <a:cxn ang="T15">
                <a:pos x="T6" y="T7"/>
              </a:cxn>
              <a:cxn ang="T16">
                <a:pos x="T8" y="T9"/>
              </a:cxn>
              <a:cxn ang="T17">
                <a:pos x="T10" y="T11"/>
              </a:cxn>
            </a:cxnLst>
            <a:rect l="T18" t="T19" r="T20" b="T21"/>
            <a:pathLst>
              <a:path w="176" h="198">
                <a:moveTo>
                  <a:pt x="32" y="82"/>
                </a:moveTo>
                <a:lnTo>
                  <a:pt x="64" y="124"/>
                </a:lnTo>
                <a:lnTo>
                  <a:pt x="134" y="0"/>
                </a:lnTo>
                <a:lnTo>
                  <a:pt x="176" y="48"/>
                </a:lnTo>
                <a:lnTo>
                  <a:pt x="64" y="198"/>
                </a:lnTo>
                <a:lnTo>
                  <a:pt x="0" y="108"/>
                </a:lnTo>
              </a:path>
            </a:pathLst>
          </a:custGeom>
          <a:solidFill>
            <a:srgbClr val="6A963B"/>
          </a:solidFill>
          <a:ln w="9525">
            <a:noFill/>
            <a:round/>
            <a:headEnd/>
            <a:tailEnd/>
          </a:ln>
        </p:spPr>
        <p:txBody>
          <a:bodyPr wrap="none" anchor="ctr"/>
          <a:lstStyle/>
          <a:p>
            <a:endParaRPr lang="en-US" dirty="0"/>
          </a:p>
        </p:txBody>
      </p:sp>
      <p:sp>
        <p:nvSpPr>
          <p:cNvPr id="31" name="Freeform 22"/>
          <p:cNvSpPr>
            <a:spLocks/>
          </p:cNvSpPr>
          <p:nvPr/>
        </p:nvSpPr>
        <p:spPr bwMode="auto">
          <a:xfrm>
            <a:off x="1187450" y="4811985"/>
            <a:ext cx="279400" cy="314325"/>
          </a:xfrm>
          <a:custGeom>
            <a:avLst/>
            <a:gdLst>
              <a:gd name="T0" fmla="*/ 2147483647 w 176"/>
              <a:gd name="T1" fmla="*/ 2147483647 h 198"/>
              <a:gd name="T2" fmla="*/ 2147483647 w 176"/>
              <a:gd name="T3" fmla="*/ 2147483647 h 198"/>
              <a:gd name="T4" fmla="*/ 2147483647 w 176"/>
              <a:gd name="T5" fmla="*/ 0 h 198"/>
              <a:gd name="T6" fmla="*/ 2147483647 w 176"/>
              <a:gd name="T7" fmla="*/ 2147483647 h 198"/>
              <a:gd name="T8" fmla="*/ 2147483647 w 176"/>
              <a:gd name="T9" fmla="*/ 2147483647 h 198"/>
              <a:gd name="T10" fmla="*/ 0 w 176"/>
              <a:gd name="T11" fmla="*/ 2147483647 h 198"/>
              <a:gd name="T12" fmla="*/ 0 60000 65536"/>
              <a:gd name="T13" fmla="*/ 0 60000 65536"/>
              <a:gd name="T14" fmla="*/ 0 60000 65536"/>
              <a:gd name="T15" fmla="*/ 0 60000 65536"/>
              <a:gd name="T16" fmla="*/ 0 60000 65536"/>
              <a:gd name="T17" fmla="*/ 0 60000 65536"/>
              <a:gd name="T18" fmla="*/ 0 w 176"/>
              <a:gd name="T19" fmla="*/ 0 h 198"/>
              <a:gd name="T20" fmla="*/ 176 w 176"/>
              <a:gd name="T21" fmla="*/ 198 h 198"/>
            </a:gdLst>
            <a:ahLst/>
            <a:cxnLst>
              <a:cxn ang="T12">
                <a:pos x="T0" y="T1"/>
              </a:cxn>
              <a:cxn ang="T13">
                <a:pos x="T2" y="T3"/>
              </a:cxn>
              <a:cxn ang="T14">
                <a:pos x="T4" y="T5"/>
              </a:cxn>
              <a:cxn ang="T15">
                <a:pos x="T6" y="T7"/>
              </a:cxn>
              <a:cxn ang="T16">
                <a:pos x="T8" y="T9"/>
              </a:cxn>
              <a:cxn ang="T17">
                <a:pos x="T10" y="T11"/>
              </a:cxn>
            </a:cxnLst>
            <a:rect l="T18" t="T19" r="T20" b="T21"/>
            <a:pathLst>
              <a:path w="176" h="198">
                <a:moveTo>
                  <a:pt x="32" y="82"/>
                </a:moveTo>
                <a:lnTo>
                  <a:pt x="64" y="124"/>
                </a:lnTo>
                <a:lnTo>
                  <a:pt x="134" y="0"/>
                </a:lnTo>
                <a:lnTo>
                  <a:pt x="176" y="48"/>
                </a:lnTo>
                <a:lnTo>
                  <a:pt x="64" y="198"/>
                </a:lnTo>
                <a:lnTo>
                  <a:pt x="0" y="108"/>
                </a:lnTo>
              </a:path>
            </a:pathLst>
          </a:custGeom>
          <a:solidFill>
            <a:srgbClr val="6A963B"/>
          </a:solidFill>
          <a:ln w="9525">
            <a:noFill/>
            <a:round/>
            <a:headEnd/>
            <a:tailEnd/>
          </a:ln>
        </p:spPr>
        <p:txBody>
          <a:bodyPr wrap="none" anchor="ctr"/>
          <a:lstStyle/>
          <a:p>
            <a:endParaRPr lang="en-US" dirty="0"/>
          </a:p>
        </p:txBody>
      </p:sp>
      <p:sp>
        <p:nvSpPr>
          <p:cNvPr id="32" name="Freeform 24"/>
          <p:cNvSpPr>
            <a:spLocks/>
          </p:cNvSpPr>
          <p:nvPr/>
        </p:nvSpPr>
        <p:spPr bwMode="auto">
          <a:xfrm>
            <a:off x="1187450" y="5189126"/>
            <a:ext cx="279400" cy="314325"/>
          </a:xfrm>
          <a:custGeom>
            <a:avLst/>
            <a:gdLst>
              <a:gd name="T0" fmla="*/ 2147483647 w 176"/>
              <a:gd name="T1" fmla="*/ 2147483647 h 198"/>
              <a:gd name="T2" fmla="*/ 2147483647 w 176"/>
              <a:gd name="T3" fmla="*/ 2147483647 h 198"/>
              <a:gd name="T4" fmla="*/ 2147483647 w 176"/>
              <a:gd name="T5" fmla="*/ 0 h 198"/>
              <a:gd name="T6" fmla="*/ 2147483647 w 176"/>
              <a:gd name="T7" fmla="*/ 2147483647 h 198"/>
              <a:gd name="T8" fmla="*/ 2147483647 w 176"/>
              <a:gd name="T9" fmla="*/ 2147483647 h 198"/>
              <a:gd name="T10" fmla="*/ 0 w 176"/>
              <a:gd name="T11" fmla="*/ 2147483647 h 198"/>
              <a:gd name="T12" fmla="*/ 0 60000 65536"/>
              <a:gd name="T13" fmla="*/ 0 60000 65536"/>
              <a:gd name="T14" fmla="*/ 0 60000 65536"/>
              <a:gd name="T15" fmla="*/ 0 60000 65536"/>
              <a:gd name="T16" fmla="*/ 0 60000 65536"/>
              <a:gd name="T17" fmla="*/ 0 60000 65536"/>
              <a:gd name="T18" fmla="*/ 0 w 176"/>
              <a:gd name="T19" fmla="*/ 0 h 198"/>
              <a:gd name="T20" fmla="*/ 176 w 176"/>
              <a:gd name="T21" fmla="*/ 198 h 198"/>
            </a:gdLst>
            <a:ahLst/>
            <a:cxnLst>
              <a:cxn ang="T12">
                <a:pos x="T0" y="T1"/>
              </a:cxn>
              <a:cxn ang="T13">
                <a:pos x="T2" y="T3"/>
              </a:cxn>
              <a:cxn ang="T14">
                <a:pos x="T4" y="T5"/>
              </a:cxn>
              <a:cxn ang="T15">
                <a:pos x="T6" y="T7"/>
              </a:cxn>
              <a:cxn ang="T16">
                <a:pos x="T8" y="T9"/>
              </a:cxn>
              <a:cxn ang="T17">
                <a:pos x="T10" y="T11"/>
              </a:cxn>
            </a:cxnLst>
            <a:rect l="T18" t="T19" r="T20" b="T21"/>
            <a:pathLst>
              <a:path w="176" h="198">
                <a:moveTo>
                  <a:pt x="32" y="82"/>
                </a:moveTo>
                <a:lnTo>
                  <a:pt x="64" y="124"/>
                </a:lnTo>
                <a:lnTo>
                  <a:pt x="134" y="0"/>
                </a:lnTo>
                <a:lnTo>
                  <a:pt x="176" y="48"/>
                </a:lnTo>
                <a:lnTo>
                  <a:pt x="64" y="198"/>
                </a:lnTo>
                <a:lnTo>
                  <a:pt x="0" y="108"/>
                </a:lnTo>
              </a:path>
            </a:pathLst>
          </a:custGeom>
          <a:solidFill>
            <a:srgbClr val="6A963B"/>
          </a:solidFill>
          <a:ln w="9525">
            <a:noFill/>
            <a:round/>
            <a:headEnd/>
            <a:tailEnd/>
          </a:ln>
        </p:spPr>
        <p:txBody>
          <a:bodyPr wrap="none" anchor="ctr"/>
          <a:lstStyle/>
          <a:p>
            <a:endParaRPr lang="en-US" dirty="0"/>
          </a:p>
        </p:txBody>
      </p:sp>
      <p:sp>
        <p:nvSpPr>
          <p:cNvPr id="33" name="Freeform 26"/>
          <p:cNvSpPr>
            <a:spLocks/>
          </p:cNvSpPr>
          <p:nvPr/>
        </p:nvSpPr>
        <p:spPr bwMode="auto">
          <a:xfrm>
            <a:off x="1187450" y="5551150"/>
            <a:ext cx="279400" cy="314325"/>
          </a:xfrm>
          <a:custGeom>
            <a:avLst/>
            <a:gdLst>
              <a:gd name="T0" fmla="*/ 2147483647 w 176"/>
              <a:gd name="T1" fmla="*/ 2147483647 h 198"/>
              <a:gd name="T2" fmla="*/ 2147483647 w 176"/>
              <a:gd name="T3" fmla="*/ 2147483647 h 198"/>
              <a:gd name="T4" fmla="*/ 2147483647 w 176"/>
              <a:gd name="T5" fmla="*/ 0 h 198"/>
              <a:gd name="T6" fmla="*/ 2147483647 w 176"/>
              <a:gd name="T7" fmla="*/ 2147483647 h 198"/>
              <a:gd name="T8" fmla="*/ 2147483647 w 176"/>
              <a:gd name="T9" fmla="*/ 2147483647 h 198"/>
              <a:gd name="T10" fmla="*/ 0 w 176"/>
              <a:gd name="T11" fmla="*/ 2147483647 h 198"/>
              <a:gd name="T12" fmla="*/ 0 60000 65536"/>
              <a:gd name="T13" fmla="*/ 0 60000 65536"/>
              <a:gd name="T14" fmla="*/ 0 60000 65536"/>
              <a:gd name="T15" fmla="*/ 0 60000 65536"/>
              <a:gd name="T16" fmla="*/ 0 60000 65536"/>
              <a:gd name="T17" fmla="*/ 0 60000 65536"/>
              <a:gd name="T18" fmla="*/ 0 w 176"/>
              <a:gd name="T19" fmla="*/ 0 h 198"/>
              <a:gd name="T20" fmla="*/ 176 w 176"/>
              <a:gd name="T21" fmla="*/ 198 h 198"/>
            </a:gdLst>
            <a:ahLst/>
            <a:cxnLst>
              <a:cxn ang="T12">
                <a:pos x="T0" y="T1"/>
              </a:cxn>
              <a:cxn ang="T13">
                <a:pos x="T2" y="T3"/>
              </a:cxn>
              <a:cxn ang="T14">
                <a:pos x="T4" y="T5"/>
              </a:cxn>
              <a:cxn ang="T15">
                <a:pos x="T6" y="T7"/>
              </a:cxn>
              <a:cxn ang="T16">
                <a:pos x="T8" y="T9"/>
              </a:cxn>
              <a:cxn ang="T17">
                <a:pos x="T10" y="T11"/>
              </a:cxn>
            </a:cxnLst>
            <a:rect l="T18" t="T19" r="T20" b="T21"/>
            <a:pathLst>
              <a:path w="176" h="198">
                <a:moveTo>
                  <a:pt x="32" y="82"/>
                </a:moveTo>
                <a:lnTo>
                  <a:pt x="64" y="124"/>
                </a:lnTo>
                <a:lnTo>
                  <a:pt x="134" y="0"/>
                </a:lnTo>
                <a:lnTo>
                  <a:pt x="176" y="48"/>
                </a:lnTo>
                <a:lnTo>
                  <a:pt x="64" y="198"/>
                </a:lnTo>
                <a:lnTo>
                  <a:pt x="0" y="108"/>
                </a:lnTo>
              </a:path>
            </a:pathLst>
          </a:custGeom>
          <a:solidFill>
            <a:srgbClr val="6A963B"/>
          </a:solidFill>
          <a:ln w="9525">
            <a:noFill/>
            <a:round/>
            <a:headEnd/>
            <a:tailEnd/>
          </a:ln>
        </p:spPr>
        <p:txBody>
          <a:bodyPr wrap="none" anchor="ctr"/>
          <a:lstStyle/>
          <a:p>
            <a:endParaRPr lang="en-US" dirty="0"/>
          </a:p>
        </p:txBody>
      </p:sp>
      <p:sp>
        <p:nvSpPr>
          <p:cNvPr id="34" name="Freeform 30"/>
          <p:cNvSpPr>
            <a:spLocks/>
          </p:cNvSpPr>
          <p:nvPr/>
        </p:nvSpPr>
        <p:spPr bwMode="auto">
          <a:xfrm>
            <a:off x="1187450" y="5913173"/>
            <a:ext cx="279400" cy="314325"/>
          </a:xfrm>
          <a:custGeom>
            <a:avLst/>
            <a:gdLst>
              <a:gd name="T0" fmla="*/ 2147483647 w 176"/>
              <a:gd name="T1" fmla="*/ 2147483647 h 198"/>
              <a:gd name="T2" fmla="*/ 2147483647 w 176"/>
              <a:gd name="T3" fmla="*/ 2147483647 h 198"/>
              <a:gd name="T4" fmla="*/ 2147483647 w 176"/>
              <a:gd name="T5" fmla="*/ 0 h 198"/>
              <a:gd name="T6" fmla="*/ 2147483647 w 176"/>
              <a:gd name="T7" fmla="*/ 2147483647 h 198"/>
              <a:gd name="T8" fmla="*/ 2147483647 w 176"/>
              <a:gd name="T9" fmla="*/ 2147483647 h 198"/>
              <a:gd name="T10" fmla="*/ 0 w 176"/>
              <a:gd name="T11" fmla="*/ 2147483647 h 198"/>
              <a:gd name="T12" fmla="*/ 0 60000 65536"/>
              <a:gd name="T13" fmla="*/ 0 60000 65536"/>
              <a:gd name="T14" fmla="*/ 0 60000 65536"/>
              <a:gd name="T15" fmla="*/ 0 60000 65536"/>
              <a:gd name="T16" fmla="*/ 0 60000 65536"/>
              <a:gd name="T17" fmla="*/ 0 60000 65536"/>
              <a:gd name="T18" fmla="*/ 0 w 176"/>
              <a:gd name="T19" fmla="*/ 0 h 198"/>
              <a:gd name="T20" fmla="*/ 176 w 176"/>
              <a:gd name="T21" fmla="*/ 198 h 198"/>
            </a:gdLst>
            <a:ahLst/>
            <a:cxnLst>
              <a:cxn ang="T12">
                <a:pos x="T0" y="T1"/>
              </a:cxn>
              <a:cxn ang="T13">
                <a:pos x="T2" y="T3"/>
              </a:cxn>
              <a:cxn ang="T14">
                <a:pos x="T4" y="T5"/>
              </a:cxn>
              <a:cxn ang="T15">
                <a:pos x="T6" y="T7"/>
              </a:cxn>
              <a:cxn ang="T16">
                <a:pos x="T8" y="T9"/>
              </a:cxn>
              <a:cxn ang="T17">
                <a:pos x="T10" y="T11"/>
              </a:cxn>
            </a:cxnLst>
            <a:rect l="T18" t="T19" r="T20" b="T21"/>
            <a:pathLst>
              <a:path w="176" h="198">
                <a:moveTo>
                  <a:pt x="32" y="82"/>
                </a:moveTo>
                <a:lnTo>
                  <a:pt x="64" y="124"/>
                </a:lnTo>
                <a:lnTo>
                  <a:pt x="134" y="0"/>
                </a:lnTo>
                <a:lnTo>
                  <a:pt x="176" y="48"/>
                </a:lnTo>
                <a:lnTo>
                  <a:pt x="64" y="198"/>
                </a:lnTo>
                <a:lnTo>
                  <a:pt x="0" y="108"/>
                </a:lnTo>
              </a:path>
            </a:pathLst>
          </a:custGeom>
          <a:solidFill>
            <a:srgbClr val="6A963B"/>
          </a:solidFill>
          <a:ln w="9525">
            <a:noFill/>
            <a:round/>
            <a:headEnd/>
            <a:tailEnd/>
          </a:ln>
        </p:spPr>
        <p:txBody>
          <a:bodyPr wrap="none" anchor="ctr"/>
          <a:lstStyle/>
          <a:p>
            <a:endParaRPr lang="en-US" dirty="0"/>
          </a:p>
        </p:txBody>
      </p:sp>
      <p:pic>
        <p:nvPicPr>
          <p:cNvPr id="35" name="Picture 12" descr="SierraWirelessOverdriveW801_GL.jpg"/>
          <p:cNvPicPr>
            <a:picLocks noChangeAspect="1"/>
          </p:cNvPicPr>
          <p:nvPr/>
        </p:nvPicPr>
        <p:blipFill>
          <a:blip r:embed="rId2" cstate="print"/>
          <a:srcRect r="13803" b="9424"/>
          <a:stretch>
            <a:fillRect/>
          </a:stretch>
        </p:blipFill>
        <p:spPr bwMode="auto">
          <a:xfrm>
            <a:off x="6438497" y="3926696"/>
            <a:ext cx="2120879" cy="2463962"/>
          </a:xfrm>
          <a:prstGeom prst="rect">
            <a:avLst/>
          </a:prstGeom>
          <a:noFill/>
          <a:ln w="9525">
            <a:noFill/>
            <a:miter lim="800000"/>
            <a:headEnd/>
            <a:tailEnd/>
          </a:ln>
        </p:spPr>
      </p:pic>
      <p:sp>
        <p:nvSpPr>
          <p:cNvPr id="37" name="Line 19"/>
          <p:cNvSpPr>
            <a:spLocks noChangeShapeType="1"/>
          </p:cNvSpPr>
          <p:nvPr/>
        </p:nvSpPr>
        <p:spPr bwMode="auto">
          <a:xfrm>
            <a:off x="1093478" y="4779992"/>
            <a:ext cx="5105400" cy="1588"/>
          </a:xfrm>
          <a:prstGeom prst="line">
            <a:avLst/>
          </a:prstGeom>
          <a:noFill/>
          <a:ln w="19050">
            <a:solidFill>
              <a:srgbClr val="A2A2A2"/>
            </a:solidFill>
            <a:round/>
            <a:headEnd/>
            <a:tailEnd/>
          </a:ln>
        </p:spPr>
        <p:txBody>
          <a:bodyPr/>
          <a:lstStyle/>
          <a:p>
            <a:endParaRPr lang="en-US" dirty="0"/>
          </a:p>
        </p:txBody>
      </p:sp>
      <p:sp>
        <p:nvSpPr>
          <p:cNvPr id="38" name="Line 19"/>
          <p:cNvSpPr>
            <a:spLocks noChangeShapeType="1"/>
          </p:cNvSpPr>
          <p:nvPr/>
        </p:nvSpPr>
        <p:spPr bwMode="auto">
          <a:xfrm>
            <a:off x="1109798" y="5144044"/>
            <a:ext cx="5105400" cy="1588"/>
          </a:xfrm>
          <a:prstGeom prst="line">
            <a:avLst/>
          </a:prstGeom>
          <a:noFill/>
          <a:ln w="19050">
            <a:solidFill>
              <a:srgbClr val="A2A2A2"/>
            </a:solidFill>
            <a:round/>
            <a:headEnd/>
            <a:tailEnd/>
          </a:ln>
        </p:spPr>
        <p:txBody>
          <a:bodyPr/>
          <a:lstStyle/>
          <a:p>
            <a:endParaRPr lang="en-US" dirty="0"/>
          </a:p>
        </p:txBody>
      </p:sp>
      <p:sp>
        <p:nvSpPr>
          <p:cNvPr id="39" name="Line 19"/>
          <p:cNvSpPr>
            <a:spLocks noChangeShapeType="1"/>
          </p:cNvSpPr>
          <p:nvPr/>
        </p:nvSpPr>
        <p:spPr bwMode="auto">
          <a:xfrm>
            <a:off x="1109798" y="5521994"/>
            <a:ext cx="5105400" cy="1588"/>
          </a:xfrm>
          <a:prstGeom prst="line">
            <a:avLst/>
          </a:prstGeom>
          <a:noFill/>
          <a:ln w="19050">
            <a:solidFill>
              <a:srgbClr val="A2A2A2"/>
            </a:solidFill>
            <a:round/>
            <a:headEnd/>
            <a:tailEnd/>
          </a:ln>
        </p:spPr>
        <p:txBody>
          <a:bodyPr/>
          <a:lstStyle/>
          <a:p>
            <a:endParaRPr lang="en-US" dirty="0"/>
          </a:p>
        </p:txBody>
      </p:sp>
      <p:sp>
        <p:nvSpPr>
          <p:cNvPr id="40" name="Line 19"/>
          <p:cNvSpPr>
            <a:spLocks noChangeShapeType="1"/>
          </p:cNvSpPr>
          <p:nvPr/>
        </p:nvSpPr>
        <p:spPr bwMode="auto">
          <a:xfrm>
            <a:off x="1094678" y="5884826"/>
            <a:ext cx="5105400" cy="1588"/>
          </a:xfrm>
          <a:prstGeom prst="line">
            <a:avLst/>
          </a:prstGeom>
          <a:noFill/>
          <a:ln w="19050">
            <a:solidFill>
              <a:srgbClr val="A2A2A2"/>
            </a:solidFill>
            <a:round/>
            <a:headEnd/>
            <a:tailEnd/>
          </a:ln>
        </p:spPr>
        <p:txBody>
          <a:bodyPr/>
          <a:lstStyle/>
          <a:p>
            <a:endParaRPr lang="en-US" dirty="0"/>
          </a:p>
        </p:txBody>
      </p:sp>
      <p:sp>
        <p:nvSpPr>
          <p:cNvPr id="41" name="Line 19"/>
          <p:cNvSpPr>
            <a:spLocks noChangeShapeType="1"/>
          </p:cNvSpPr>
          <p:nvPr/>
        </p:nvSpPr>
        <p:spPr bwMode="auto">
          <a:xfrm>
            <a:off x="1110998" y="6248878"/>
            <a:ext cx="5105400" cy="1588"/>
          </a:xfrm>
          <a:prstGeom prst="line">
            <a:avLst/>
          </a:prstGeom>
          <a:noFill/>
          <a:ln w="19050">
            <a:solidFill>
              <a:srgbClr val="A2A2A2"/>
            </a:solidFill>
            <a:round/>
            <a:headEnd/>
            <a:tailEnd/>
          </a:ln>
        </p:spPr>
        <p:txBody>
          <a:bodyPr/>
          <a:lstStyle/>
          <a:p>
            <a:endParaRPr lang="en-US" dirty="0"/>
          </a:p>
        </p:txBody>
      </p:sp>
    </p:spTree>
    <p:extLst>
      <p:ext uri="{BB962C8B-B14F-4D97-AF65-F5344CB8AC3E}">
        <p14:creationId xmlns:p14="http://schemas.microsoft.com/office/powerpoint/2010/main" val="5622100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a:solidFill>
                  <a:schemeClr val="bg1"/>
                </a:solidFill>
                <a:latin typeface="+mj-lt"/>
              </a:rPr>
              <a:t>Core </a:t>
            </a:r>
            <a:r>
              <a:rPr lang="en-US" sz="3600" b="1" dirty="0" smtClean="0">
                <a:solidFill>
                  <a:schemeClr val="bg1"/>
                </a:solidFill>
                <a:latin typeface="+mj-lt"/>
              </a:rPr>
              <a:t>Enablers</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28</a:t>
            </a:fld>
            <a:endParaRPr lang="en-US" dirty="0"/>
          </a:p>
        </p:txBody>
      </p:sp>
      <p:sp>
        <p:nvSpPr>
          <p:cNvPr id="7" name="Content Placeholder 2"/>
          <p:cNvSpPr txBox="1">
            <a:spLocks/>
          </p:cNvSpPr>
          <p:nvPr/>
        </p:nvSpPr>
        <p:spPr>
          <a:xfrm>
            <a:off x="189913" y="1051126"/>
            <a:ext cx="8759723" cy="732824"/>
          </a:xfrm>
          <a:prstGeom prst="rect">
            <a:avLst/>
          </a:prstGeom>
          <a:solidFill>
            <a:schemeClr val="bg1"/>
          </a:solidFill>
          <a:ln>
            <a:noFill/>
          </a:ln>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smtClean="0"/>
              <a:t>4G and Custom Network Solutions</a:t>
            </a:r>
            <a:endParaRPr lang="en-US" dirty="0"/>
          </a:p>
        </p:txBody>
      </p:sp>
      <p:cxnSp>
        <p:nvCxnSpPr>
          <p:cNvPr id="8" name="Straight Connector 7"/>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Freeform 10"/>
          <p:cNvSpPr>
            <a:spLocks/>
          </p:cNvSpPr>
          <p:nvPr/>
        </p:nvSpPr>
        <p:spPr bwMode="auto">
          <a:xfrm>
            <a:off x="4348375" y="3466689"/>
            <a:ext cx="3489325" cy="598487"/>
          </a:xfrm>
          <a:custGeom>
            <a:avLst/>
            <a:gdLst>
              <a:gd name="T0" fmla="*/ 2147483647 w 4645"/>
              <a:gd name="T1" fmla="*/ 2147483647 h 837"/>
              <a:gd name="T2" fmla="*/ 2147483647 w 4645"/>
              <a:gd name="T3" fmla="*/ 0 h 837"/>
              <a:gd name="T4" fmla="*/ 0 w 4645"/>
              <a:gd name="T5" fmla="*/ 2147483647 h 837"/>
              <a:gd name="T6" fmla="*/ 2147483647 w 4645"/>
              <a:gd name="T7" fmla="*/ 2147483647 h 837"/>
              <a:gd name="T8" fmla="*/ 2147483647 w 4645"/>
              <a:gd name="T9" fmla="*/ 2147483647 h 837"/>
              <a:gd name="T10" fmla="*/ 0 60000 65536"/>
              <a:gd name="T11" fmla="*/ 0 60000 65536"/>
              <a:gd name="T12" fmla="*/ 0 60000 65536"/>
              <a:gd name="T13" fmla="*/ 0 60000 65536"/>
              <a:gd name="T14" fmla="*/ 0 60000 65536"/>
              <a:gd name="T15" fmla="*/ 0 w 4645"/>
              <a:gd name="T16" fmla="*/ 0 h 837"/>
              <a:gd name="T17" fmla="*/ 4645 w 4645"/>
              <a:gd name="T18" fmla="*/ 837 h 837"/>
            </a:gdLst>
            <a:ahLst/>
            <a:cxnLst>
              <a:cxn ang="T10">
                <a:pos x="T0" y="T1"/>
              </a:cxn>
              <a:cxn ang="T11">
                <a:pos x="T2" y="T3"/>
              </a:cxn>
              <a:cxn ang="T12">
                <a:pos x="T4" y="T5"/>
              </a:cxn>
              <a:cxn ang="T13">
                <a:pos x="T6" y="T7"/>
              </a:cxn>
              <a:cxn ang="T14">
                <a:pos x="T8" y="T9"/>
              </a:cxn>
            </a:cxnLst>
            <a:rect l="T15" t="T16" r="T17" b="T18"/>
            <a:pathLst>
              <a:path w="4645" h="837">
                <a:moveTo>
                  <a:pt x="4645" y="757"/>
                </a:moveTo>
                <a:lnTo>
                  <a:pt x="352" y="0"/>
                </a:lnTo>
                <a:lnTo>
                  <a:pt x="0" y="64"/>
                </a:lnTo>
                <a:lnTo>
                  <a:pt x="4272" y="837"/>
                </a:lnTo>
                <a:lnTo>
                  <a:pt x="4645" y="757"/>
                </a:lnTo>
                <a:close/>
              </a:path>
            </a:pathLst>
          </a:custGeom>
          <a:solidFill>
            <a:srgbClr val="DDDDDD"/>
          </a:solidFill>
          <a:ln w="9525">
            <a:noFill/>
            <a:round/>
            <a:headEnd/>
            <a:tailEnd/>
          </a:ln>
        </p:spPr>
        <p:txBody>
          <a:bodyPr/>
          <a:lstStyle/>
          <a:p>
            <a:endParaRPr lang="en-US" dirty="0"/>
          </a:p>
        </p:txBody>
      </p:sp>
      <p:sp>
        <p:nvSpPr>
          <p:cNvPr id="10" name="Line 11"/>
          <p:cNvSpPr>
            <a:spLocks noChangeShapeType="1"/>
          </p:cNvSpPr>
          <p:nvPr/>
        </p:nvSpPr>
        <p:spPr bwMode="auto">
          <a:xfrm>
            <a:off x="4659525" y="3425414"/>
            <a:ext cx="652463" cy="111125"/>
          </a:xfrm>
          <a:prstGeom prst="line">
            <a:avLst/>
          </a:prstGeom>
          <a:noFill/>
          <a:ln w="9525">
            <a:solidFill>
              <a:schemeClr val="bg1"/>
            </a:solidFill>
            <a:prstDash val="dash"/>
            <a:round/>
            <a:headEnd/>
            <a:tailEnd/>
          </a:ln>
        </p:spPr>
        <p:txBody>
          <a:bodyPr/>
          <a:lstStyle/>
          <a:p>
            <a:endParaRPr lang="en-US" dirty="0"/>
          </a:p>
        </p:txBody>
      </p:sp>
      <p:pic>
        <p:nvPicPr>
          <p:cNvPr id="11" name="Picture 12" descr="Base Station base"/>
          <p:cNvPicPr>
            <a:picLocks noChangeAspect="1" noChangeArrowheads="1"/>
          </p:cNvPicPr>
          <p:nvPr/>
        </p:nvPicPr>
        <p:blipFill>
          <a:blip r:embed="rId2" cstate="print"/>
          <a:srcRect/>
          <a:stretch>
            <a:fillRect/>
          </a:stretch>
        </p:blipFill>
        <p:spPr bwMode="auto">
          <a:xfrm>
            <a:off x="3543513" y="3460339"/>
            <a:ext cx="1536700" cy="282575"/>
          </a:xfrm>
          <a:prstGeom prst="rect">
            <a:avLst/>
          </a:prstGeom>
          <a:noFill/>
          <a:ln w="9525">
            <a:noFill/>
            <a:miter lim="800000"/>
            <a:headEnd/>
            <a:tailEnd/>
          </a:ln>
        </p:spPr>
      </p:pic>
      <p:pic>
        <p:nvPicPr>
          <p:cNvPr id="12" name="Picture 13" descr="Subway"/>
          <p:cNvPicPr>
            <a:picLocks noChangeAspect="1" noChangeArrowheads="1"/>
          </p:cNvPicPr>
          <p:nvPr/>
        </p:nvPicPr>
        <p:blipFill>
          <a:blip r:embed="rId3" cstate="print"/>
          <a:srcRect/>
          <a:stretch>
            <a:fillRect/>
          </a:stretch>
        </p:blipFill>
        <p:spPr bwMode="auto">
          <a:xfrm>
            <a:off x="3710200" y="4641439"/>
            <a:ext cx="1147763" cy="434975"/>
          </a:xfrm>
          <a:prstGeom prst="rect">
            <a:avLst/>
          </a:prstGeom>
          <a:noFill/>
          <a:ln w="9525">
            <a:noFill/>
            <a:miter lim="800000"/>
            <a:headEnd/>
            <a:tailEnd/>
          </a:ln>
        </p:spPr>
      </p:pic>
      <p:pic>
        <p:nvPicPr>
          <p:cNvPr id="13" name="Picture 14" descr="Underground2"/>
          <p:cNvPicPr>
            <a:picLocks noChangeAspect="1" noChangeArrowheads="1"/>
          </p:cNvPicPr>
          <p:nvPr/>
        </p:nvPicPr>
        <p:blipFill>
          <a:blip r:embed="rId4" cstate="print"/>
          <a:srcRect/>
          <a:stretch>
            <a:fillRect/>
          </a:stretch>
        </p:blipFill>
        <p:spPr bwMode="auto">
          <a:xfrm>
            <a:off x="4664288" y="4868451"/>
            <a:ext cx="933450" cy="333375"/>
          </a:xfrm>
          <a:prstGeom prst="rect">
            <a:avLst/>
          </a:prstGeom>
          <a:noFill/>
          <a:ln w="9525">
            <a:noFill/>
            <a:miter lim="800000"/>
            <a:headEnd/>
            <a:tailEnd/>
          </a:ln>
        </p:spPr>
      </p:pic>
      <p:pic>
        <p:nvPicPr>
          <p:cNvPr id="14" name="Picture 15" descr="Underground"/>
          <p:cNvPicPr>
            <a:picLocks noChangeAspect="1" noChangeArrowheads="1"/>
          </p:cNvPicPr>
          <p:nvPr/>
        </p:nvPicPr>
        <p:blipFill>
          <a:blip r:embed="rId5" cstate="print"/>
          <a:srcRect/>
          <a:stretch>
            <a:fillRect/>
          </a:stretch>
        </p:blipFill>
        <p:spPr bwMode="auto">
          <a:xfrm>
            <a:off x="5788238" y="4855751"/>
            <a:ext cx="947737" cy="336550"/>
          </a:xfrm>
          <a:prstGeom prst="rect">
            <a:avLst/>
          </a:prstGeom>
          <a:noFill/>
          <a:ln w="9525">
            <a:noFill/>
            <a:miter lim="800000"/>
            <a:headEnd/>
            <a:tailEnd/>
          </a:ln>
        </p:spPr>
      </p:pic>
      <p:pic>
        <p:nvPicPr>
          <p:cNvPr id="15" name="Picture 16" descr="underground walkway"/>
          <p:cNvPicPr>
            <a:picLocks noChangeAspect="1" noChangeArrowheads="1"/>
          </p:cNvPicPr>
          <p:nvPr/>
        </p:nvPicPr>
        <p:blipFill>
          <a:blip r:embed="rId6" cstate="print"/>
          <a:srcRect/>
          <a:stretch>
            <a:fillRect/>
          </a:stretch>
        </p:blipFill>
        <p:spPr bwMode="auto">
          <a:xfrm>
            <a:off x="5273888" y="5030376"/>
            <a:ext cx="857250" cy="225425"/>
          </a:xfrm>
          <a:prstGeom prst="rect">
            <a:avLst/>
          </a:prstGeom>
          <a:noFill/>
          <a:ln w="9525">
            <a:noFill/>
            <a:miter lim="800000"/>
            <a:headEnd/>
            <a:tailEnd/>
          </a:ln>
        </p:spPr>
      </p:pic>
      <p:sp>
        <p:nvSpPr>
          <p:cNvPr id="16" name="Freeform 17"/>
          <p:cNvSpPr>
            <a:spLocks/>
          </p:cNvSpPr>
          <p:nvPr/>
        </p:nvSpPr>
        <p:spPr bwMode="auto">
          <a:xfrm>
            <a:off x="4051513" y="4419189"/>
            <a:ext cx="3348037" cy="554037"/>
          </a:xfrm>
          <a:custGeom>
            <a:avLst/>
            <a:gdLst>
              <a:gd name="T0" fmla="*/ 2147483647 w 3637"/>
              <a:gd name="T1" fmla="*/ 0 h 672"/>
              <a:gd name="T2" fmla="*/ 2147483647 w 3637"/>
              <a:gd name="T3" fmla="*/ 2147483647 h 672"/>
              <a:gd name="T4" fmla="*/ 2147483647 w 3637"/>
              <a:gd name="T5" fmla="*/ 2147483647 h 672"/>
              <a:gd name="T6" fmla="*/ 0 w 3637"/>
              <a:gd name="T7" fmla="*/ 2147483647 h 672"/>
              <a:gd name="T8" fmla="*/ 2147483647 w 3637"/>
              <a:gd name="T9" fmla="*/ 0 h 672"/>
              <a:gd name="T10" fmla="*/ 0 60000 65536"/>
              <a:gd name="T11" fmla="*/ 0 60000 65536"/>
              <a:gd name="T12" fmla="*/ 0 60000 65536"/>
              <a:gd name="T13" fmla="*/ 0 60000 65536"/>
              <a:gd name="T14" fmla="*/ 0 60000 65536"/>
              <a:gd name="T15" fmla="*/ 0 w 3637"/>
              <a:gd name="T16" fmla="*/ 0 h 672"/>
              <a:gd name="T17" fmla="*/ 3637 w 3637"/>
              <a:gd name="T18" fmla="*/ 672 h 672"/>
            </a:gdLst>
            <a:ahLst/>
            <a:cxnLst>
              <a:cxn ang="T10">
                <a:pos x="T0" y="T1"/>
              </a:cxn>
              <a:cxn ang="T11">
                <a:pos x="T2" y="T3"/>
              </a:cxn>
              <a:cxn ang="T12">
                <a:pos x="T4" y="T5"/>
              </a:cxn>
              <a:cxn ang="T13">
                <a:pos x="T6" y="T7"/>
              </a:cxn>
              <a:cxn ang="T14">
                <a:pos x="T8" y="T9"/>
              </a:cxn>
            </a:cxnLst>
            <a:rect l="T15" t="T16" r="T17" b="T18"/>
            <a:pathLst>
              <a:path w="3637" h="672">
                <a:moveTo>
                  <a:pt x="373" y="0"/>
                </a:moveTo>
                <a:lnTo>
                  <a:pt x="3637" y="576"/>
                </a:lnTo>
                <a:lnTo>
                  <a:pt x="3301" y="672"/>
                </a:lnTo>
                <a:lnTo>
                  <a:pt x="0" y="69"/>
                </a:lnTo>
                <a:lnTo>
                  <a:pt x="373" y="0"/>
                </a:lnTo>
                <a:close/>
              </a:path>
            </a:pathLst>
          </a:custGeom>
          <a:solidFill>
            <a:srgbClr val="DDDDDD"/>
          </a:solidFill>
          <a:ln w="9525">
            <a:noFill/>
            <a:round/>
            <a:headEnd/>
            <a:tailEnd/>
          </a:ln>
        </p:spPr>
        <p:txBody>
          <a:bodyPr/>
          <a:lstStyle/>
          <a:p>
            <a:endParaRPr lang="en-US" dirty="0"/>
          </a:p>
        </p:txBody>
      </p:sp>
      <p:sp>
        <p:nvSpPr>
          <p:cNvPr id="17" name="Freeform 18"/>
          <p:cNvSpPr>
            <a:spLocks/>
          </p:cNvSpPr>
          <p:nvPr/>
        </p:nvSpPr>
        <p:spPr bwMode="auto">
          <a:xfrm>
            <a:off x="3499063" y="3881026"/>
            <a:ext cx="4321175" cy="930275"/>
          </a:xfrm>
          <a:custGeom>
            <a:avLst/>
            <a:gdLst>
              <a:gd name="T0" fmla="*/ 0 w 5579"/>
              <a:gd name="T1" fmla="*/ 2147483647 h 1003"/>
              <a:gd name="T2" fmla="*/ 2147483647 w 5579"/>
              <a:gd name="T3" fmla="*/ 0 h 1003"/>
              <a:gd name="T4" fmla="*/ 2147483647 w 5579"/>
              <a:gd name="T5" fmla="*/ 2147483647 h 1003"/>
              <a:gd name="T6" fmla="*/ 2147483647 w 5579"/>
              <a:gd name="T7" fmla="*/ 2147483647 h 1003"/>
              <a:gd name="T8" fmla="*/ 0 w 5579"/>
              <a:gd name="T9" fmla="*/ 2147483647 h 1003"/>
              <a:gd name="T10" fmla="*/ 0 60000 65536"/>
              <a:gd name="T11" fmla="*/ 0 60000 65536"/>
              <a:gd name="T12" fmla="*/ 0 60000 65536"/>
              <a:gd name="T13" fmla="*/ 0 60000 65536"/>
              <a:gd name="T14" fmla="*/ 0 60000 65536"/>
              <a:gd name="T15" fmla="*/ 0 w 5579"/>
              <a:gd name="T16" fmla="*/ 0 h 1003"/>
              <a:gd name="T17" fmla="*/ 5579 w 5579"/>
              <a:gd name="T18" fmla="*/ 1003 h 1003"/>
            </a:gdLst>
            <a:ahLst/>
            <a:cxnLst>
              <a:cxn ang="T10">
                <a:pos x="T0" y="T1"/>
              </a:cxn>
              <a:cxn ang="T11">
                <a:pos x="T2" y="T3"/>
              </a:cxn>
              <a:cxn ang="T12">
                <a:pos x="T4" y="T5"/>
              </a:cxn>
              <a:cxn ang="T13">
                <a:pos x="T6" y="T7"/>
              </a:cxn>
              <a:cxn ang="T14">
                <a:pos x="T8" y="T9"/>
              </a:cxn>
            </a:cxnLst>
            <a:rect l="T15" t="T16" r="T17" b="T18"/>
            <a:pathLst>
              <a:path w="5579" h="1003">
                <a:moveTo>
                  <a:pt x="0" y="928"/>
                </a:moveTo>
                <a:lnTo>
                  <a:pt x="5237" y="0"/>
                </a:lnTo>
                <a:lnTo>
                  <a:pt x="5579" y="64"/>
                </a:lnTo>
                <a:lnTo>
                  <a:pt x="325" y="1003"/>
                </a:lnTo>
                <a:lnTo>
                  <a:pt x="0" y="928"/>
                </a:lnTo>
                <a:close/>
              </a:path>
            </a:pathLst>
          </a:custGeom>
          <a:solidFill>
            <a:srgbClr val="DDDDDD"/>
          </a:solidFill>
          <a:ln w="9525">
            <a:noFill/>
            <a:round/>
            <a:headEnd/>
            <a:tailEnd/>
          </a:ln>
        </p:spPr>
        <p:txBody>
          <a:bodyPr/>
          <a:lstStyle/>
          <a:p>
            <a:endParaRPr lang="en-US" dirty="0"/>
          </a:p>
        </p:txBody>
      </p:sp>
      <p:sp>
        <p:nvSpPr>
          <p:cNvPr id="18" name="Freeform 19"/>
          <p:cNvSpPr>
            <a:spLocks/>
          </p:cNvSpPr>
          <p:nvPr/>
        </p:nvSpPr>
        <p:spPr bwMode="auto">
          <a:xfrm>
            <a:off x="3937213" y="3430176"/>
            <a:ext cx="2963862" cy="492125"/>
          </a:xfrm>
          <a:custGeom>
            <a:avLst/>
            <a:gdLst>
              <a:gd name="T0" fmla="*/ 2147483647 w 4299"/>
              <a:gd name="T1" fmla="*/ 0 h 800"/>
              <a:gd name="T2" fmla="*/ 0 w 4299"/>
              <a:gd name="T3" fmla="*/ 2147483647 h 800"/>
              <a:gd name="T4" fmla="*/ 2147483647 w 4299"/>
              <a:gd name="T5" fmla="*/ 2147483647 h 800"/>
              <a:gd name="T6" fmla="*/ 2147483647 w 4299"/>
              <a:gd name="T7" fmla="*/ 2147483647 h 800"/>
              <a:gd name="T8" fmla="*/ 2147483647 w 4299"/>
              <a:gd name="T9" fmla="*/ 0 h 800"/>
              <a:gd name="T10" fmla="*/ 0 60000 65536"/>
              <a:gd name="T11" fmla="*/ 0 60000 65536"/>
              <a:gd name="T12" fmla="*/ 0 60000 65536"/>
              <a:gd name="T13" fmla="*/ 0 60000 65536"/>
              <a:gd name="T14" fmla="*/ 0 60000 65536"/>
              <a:gd name="T15" fmla="*/ 0 w 4299"/>
              <a:gd name="T16" fmla="*/ 0 h 800"/>
              <a:gd name="T17" fmla="*/ 4299 w 4299"/>
              <a:gd name="T18" fmla="*/ 800 h 800"/>
            </a:gdLst>
            <a:ahLst/>
            <a:cxnLst>
              <a:cxn ang="T10">
                <a:pos x="T0" y="T1"/>
              </a:cxn>
              <a:cxn ang="T11">
                <a:pos x="T2" y="T3"/>
              </a:cxn>
              <a:cxn ang="T12">
                <a:pos x="T4" y="T5"/>
              </a:cxn>
              <a:cxn ang="T13">
                <a:pos x="T6" y="T7"/>
              </a:cxn>
              <a:cxn ang="T14">
                <a:pos x="T8" y="T9"/>
              </a:cxn>
            </a:cxnLst>
            <a:rect l="T15" t="T16" r="T17" b="T18"/>
            <a:pathLst>
              <a:path w="4299" h="800">
                <a:moveTo>
                  <a:pt x="3963" y="0"/>
                </a:moveTo>
                <a:lnTo>
                  <a:pt x="0" y="731"/>
                </a:lnTo>
                <a:lnTo>
                  <a:pt x="331" y="800"/>
                </a:lnTo>
                <a:lnTo>
                  <a:pt x="4299" y="75"/>
                </a:lnTo>
                <a:lnTo>
                  <a:pt x="3963" y="0"/>
                </a:lnTo>
                <a:close/>
              </a:path>
            </a:pathLst>
          </a:custGeom>
          <a:solidFill>
            <a:srgbClr val="DDDDDD"/>
          </a:solidFill>
          <a:ln w="9525">
            <a:noFill/>
            <a:round/>
            <a:headEnd/>
            <a:tailEnd/>
          </a:ln>
        </p:spPr>
        <p:txBody>
          <a:bodyPr/>
          <a:lstStyle/>
          <a:p>
            <a:endParaRPr lang="en-US" dirty="0"/>
          </a:p>
        </p:txBody>
      </p:sp>
      <p:sp>
        <p:nvSpPr>
          <p:cNvPr id="19" name="Line 20"/>
          <p:cNvSpPr>
            <a:spLocks noChangeShapeType="1"/>
          </p:cNvSpPr>
          <p:nvPr/>
        </p:nvSpPr>
        <p:spPr bwMode="auto">
          <a:xfrm flipV="1">
            <a:off x="3675275" y="4581114"/>
            <a:ext cx="1020763" cy="166687"/>
          </a:xfrm>
          <a:prstGeom prst="line">
            <a:avLst/>
          </a:prstGeom>
          <a:noFill/>
          <a:ln w="9525">
            <a:solidFill>
              <a:schemeClr val="bg1"/>
            </a:solidFill>
            <a:prstDash val="dash"/>
            <a:round/>
            <a:headEnd/>
            <a:tailEnd/>
          </a:ln>
        </p:spPr>
        <p:txBody>
          <a:bodyPr/>
          <a:lstStyle/>
          <a:p>
            <a:endParaRPr lang="en-US" dirty="0"/>
          </a:p>
        </p:txBody>
      </p:sp>
      <p:sp>
        <p:nvSpPr>
          <p:cNvPr id="20" name="Line 21"/>
          <p:cNvSpPr>
            <a:spLocks noChangeShapeType="1"/>
          </p:cNvSpPr>
          <p:nvPr/>
        </p:nvSpPr>
        <p:spPr bwMode="auto">
          <a:xfrm flipV="1">
            <a:off x="5424700" y="4096926"/>
            <a:ext cx="2125663" cy="342900"/>
          </a:xfrm>
          <a:prstGeom prst="line">
            <a:avLst/>
          </a:prstGeom>
          <a:noFill/>
          <a:ln w="9525">
            <a:solidFill>
              <a:schemeClr val="bg1"/>
            </a:solidFill>
            <a:prstDash val="dash"/>
            <a:round/>
            <a:headEnd/>
            <a:tailEnd/>
          </a:ln>
        </p:spPr>
        <p:txBody>
          <a:bodyPr/>
          <a:lstStyle/>
          <a:p>
            <a:endParaRPr lang="en-US" dirty="0"/>
          </a:p>
        </p:txBody>
      </p:sp>
      <p:sp>
        <p:nvSpPr>
          <p:cNvPr id="21" name="Line 22"/>
          <p:cNvSpPr>
            <a:spLocks noChangeShapeType="1"/>
          </p:cNvSpPr>
          <p:nvPr/>
        </p:nvSpPr>
        <p:spPr bwMode="auto">
          <a:xfrm>
            <a:off x="5319925" y="4611276"/>
            <a:ext cx="1908175" cy="320675"/>
          </a:xfrm>
          <a:prstGeom prst="line">
            <a:avLst/>
          </a:prstGeom>
          <a:noFill/>
          <a:ln w="9525">
            <a:solidFill>
              <a:schemeClr val="bg1"/>
            </a:solidFill>
            <a:prstDash val="dash"/>
            <a:round/>
            <a:headEnd/>
            <a:tailEnd/>
          </a:ln>
        </p:spPr>
        <p:txBody>
          <a:bodyPr/>
          <a:lstStyle/>
          <a:p>
            <a:endParaRPr lang="en-US" dirty="0"/>
          </a:p>
        </p:txBody>
      </p:sp>
      <p:sp>
        <p:nvSpPr>
          <p:cNvPr id="22" name="Line 23"/>
          <p:cNvSpPr>
            <a:spLocks noChangeShapeType="1"/>
          </p:cNvSpPr>
          <p:nvPr/>
        </p:nvSpPr>
        <p:spPr bwMode="auto">
          <a:xfrm>
            <a:off x="4324563" y="4400139"/>
            <a:ext cx="392112" cy="66675"/>
          </a:xfrm>
          <a:prstGeom prst="line">
            <a:avLst/>
          </a:prstGeom>
          <a:noFill/>
          <a:ln w="9525">
            <a:solidFill>
              <a:schemeClr val="bg1"/>
            </a:solidFill>
            <a:prstDash val="dash"/>
            <a:round/>
            <a:headEnd/>
            <a:tailEnd/>
          </a:ln>
        </p:spPr>
        <p:txBody>
          <a:bodyPr/>
          <a:lstStyle/>
          <a:p>
            <a:endParaRPr lang="en-US" dirty="0"/>
          </a:p>
        </p:txBody>
      </p:sp>
      <p:sp>
        <p:nvSpPr>
          <p:cNvPr id="23" name="Line 24"/>
          <p:cNvSpPr>
            <a:spLocks noChangeShapeType="1"/>
          </p:cNvSpPr>
          <p:nvPr/>
        </p:nvSpPr>
        <p:spPr bwMode="auto">
          <a:xfrm flipV="1">
            <a:off x="3851488" y="3646076"/>
            <a:ext cx="1697037" cy="284163"/>
          </a:xfrm>
          <a:prstGeom prst="line">
            <a:avLst/>
          </a:prstGeom>
          <a:noFill/>
          <a:ln w="9525">
            <a:solidFill>
              <a:schemeClr val="bg1"/>
            </a:solidFill>
            <a:prstDash val="dash"/>
            <a:round/>
            <a:headEnd/>
            <a:tailEnd/>
          </a:ln>
        </p:spPr>
        <p:txBody>
          <a:bodyPr/>
          <a:lstStyle/>
          <a:p>
            <a:endParaRPr lang="en-US" dirty="0"/>
          </a:p>
        </p:txBody>
      </p:sp>
      <p:sp>
        <p:nvSpPr>
          <p:cNvPr id="24" name="Line 25"/>
          <p:cNvSpPr>
            <a:spLocks noChangeShapeType="1"/>
          </p:cNvSpPr>
          <p:nvPr/>
        </p:nvSpPr>
        <p:spPr bwMode="auto">
          <a:xfrm flipV="1">
            <a:off x="6073988" y="3257139"/>
            <a:ext cx="1511300" cy="241300"/>
          </a:xfrm>
          <a:prstGeom prst="line">
            <a:avLst/>
          </a:prstGeom>
          <a:noFill/>
          <a:ln w="9525">
            <a:solidFill>
              <a:schemeClr val="bg1"/>
            </a:solidFill>
            <a:prstDash val="dash"/>
            <a:round/>
            <a:headEnd/>
            <a:tailEnd/>
          </a:ln>
        </p:spPr>
        <p:txBody>
          <a:bodyPr/>
          <a:lstStyle/>
          <a:p>
            <a:endParaRPr lang="en-US" dirty="0"/>
          </a:p>
        </p:txBody>
      </p:sp>
      <p:sp>
        <p:nvSpPr>
          <p:cNvPr id="25" name="Line 26"/>
          <p:cNvSpPr>
            <a:spLocks noChangeShapeType="1"/>
          </p:cNvSpPr>
          <p:nvPr/>
        </p:nvSpPr>
        <p:spPr bwMode="auto">
          <a:xfrm>
            <a:off x="5946988" y="3690526"/>
            <a:ext cx="1624012" cy="265113"/>
          </a:xfrm>
          <a:prstGeom prst="line">
            <a:avLst/>
          </a:prstGeom>
          <a:noFill/>
          <a:ln w="9525">
            <a:solidFill>
              <a:schemeClr val="bg1"/>
            </a:solidFill>
            <a:prstDash val="dash"/>
            <a:round/>
            <a:headEnd/>
            <a:tailEnd/>
          </a:ln>
        </p:spPr>
        <p:txBody>
          <a:bodyPr/>
          <a:lstStyle/>
          <a:p>
            <a:endParaRPr lang="en-US" dirty="0"/>
          </a:p>
        </p:txBody>
      </p:sp>
      <p:sp>
        <p:nvSpPr>
          <p:cNvPr id="26" name="Line 27"/>
          <p:cNvSpPr>
            <a:spLocks noChangeShapeType="1"/>
          </p:cNvSpPr>
          <p:nvPr/>
        </p:nvSpPr>
        <p:spPr bwMode="auto">
          <a:xfrm>
            <a:off x="6866150" y="3898489"/>
            <a:ext cx="652463" cy="111125"/>
          </a:xfrm>
          <a:prstGeom prst="line">
            <a:avLst/>
          </a:prstGeom>
          <a:noFill/>
          <a:ln w="9525">
            <a:solidFill>
              <a:schemeClr val="bg1"/>
            </a:solidFill>
            <a:prstDash val="dash"/>
            <a:round/>
            <a:headEnd/>
            <a:tailEnd/>
          </a:ln>
        </p:spPr>
        <p:txBody>
          <a:bodyPr/>
          <a:lstStyle/>
          <a:p>
            <a:endParaRPr lang="en-US" dirty="0"/>
          </a:p>
        </p:txBody>
      </p:sp>
      <p:sp>
        <p:nvSpPr>
          <p:cNvPr id="27" name="Line 28"/>
          <p:cNvSpPr>
            <a:spLocks noChangeShapeType="1"/>
          </p:cNvSpPr>
          <p:nvPr/>
        </p:nvSpPr>
        <p:spPr bwMode="auto">
          <a:xfrm flipV="1">
            <a:off x="7986925" y="3874676"/>
            <a:ext cx="455613" cy="77788"/>
          </a:xfrm>
          <a:prstGeom prst="line">
            <a:avLst/>
          </a:prstGeom>
          <a:noFill/>
          <a:ln w="9525">
            <a:solidFill>
              <a:schemeClr val="bg1"/>
            </a:solidFill>
            <a:prstDash val="dash"/>
            <a:round/>
            <a:headEnd/>
            <a:tailEnd/>
          </a:ln>
        </p:spPr>
        <p:txBody>
          <a:bodyPr/>
          <a:lstStyle/>
          <a:p>
            <a:endParaRPr lang="en-US" dirty="0"/>
          </a:p>
        </p:txBody>
      </p:sp>
      <p:sp>
        <p:nvSpPr>
          <p:cNvPr id="28" name="Freeform 30"/>
          <p:cNvSpPr>
            <a:spLocks/>
          </p:cNvSpPr>
          <p:nvPr/>
        </p:nvSpPr>
        <p:spPr bwMode="auto">
          <a:xfrm>
            <a:off x="4040400" y="3606389"/>
            <a:ext cx="3865563" cy="1195387"/>
          </a:xfrm>
          <a:custGeom>
            <a:avLst/>
            <a:gdLst>
              <a:gd name="T0" fmla="*/ 2147483647 w 4336"/>
              <a:gd name="T1" fmla="*/ 2147483647 h 1651"/>
              <a:gd name="T2" fmla="*/ 2147483647 w 4336"/>
              <a:gd name="T3" fmla="*/ 2147483647 h 1651"/>
              <a:gd name="T4" fmla="*/ 2147483647 w 4336"/>
              <a:gd name="T5" fmla="*/ 2147483647 h 1651"/>
              <a:gd name="T6" fmla="*/ 2147483647 w 4336"/>
              <a:gd name="T7" fmla="*/ 2147483647 h 1651"/>
              <a:gd name="T8" fmla="*/ 2147483647 w 4336"/>
              <a:gd name="T9" fmla="*/ 2147483647 h 1651"/>
              <a:gd name="T10" fmla="*/ 2147483647 w 4336"/>
              <a:gd name="T11" fmla="*/ 2147483647 h 1651"/>
              <a:gd name="T12" fmla="*/ 2147483647 w 4336"/>
              <a:gd name="T13" fmla="*/ 2147483647 h 1651"/>
              <a:gd name="T14" fmla="*/ 2147483647 w 4336"/>
              <a:gd name="T15" fmla="*/ 2147483647 h 1651"/>
              <a:gd name="T16" fmla="*/ 2147483647 w 4336"/>
              <a:gd name="T17" fmla="*/ 2147483647 h 1651"/>
              <a:gd name="T18" fmla="*/ 2147483647 w 4336"/>
              <a:gd name="T19" fmla="*/ 2147483647 h 1651"/>
              <a:gd name="T20" fmla="*/ 2147483647 w 4336"/>
              <a:gd name="T21" fmla="*/ 2147483647 h 1651"/>
              <a:gd name="T22" fmla="*/ 2147483647 w 4336"/>
              <a:gd name="T23" fmla="*/ 2147483647 h 1651"/>
              <a:gd name="T24" fmla="*/ 2147483647 w 4336"/>
              <a:gd name="T25" fmla="*/ 2147483647 h 1651"/>
              <a:gd name="T26" fmla="*/ 0 w 4336"/>
              <a:gd name="T27" fmla="*/ 2147483647 h 16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36"/>
              <a:gd name="T43" fmla="*/ 0 h 1651"/>
              <a:gd name="T44" fmla="*/ 4336 w 4336"/>
              <a:gd name="T45" fmla="*/ 1651 h 16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36" h="1651">
                <a:moveTo>
                  <a:pt x="1512" y="1619"/>
                </a:moveTo>
                <a:cubicBezTo>
                  <a:pt x="1615" y="1623"/>
                  <a:pt x="1906" y="1651"/>
                  <a:pt x="2131" y="1647"/>
                </a:cubicBezTo>
                <a:cubicBezTo>
                  <a:pt x="2356" y="1643"/>
                  <a:pt x="2600" y="1636"/>
                  <a:pt x="2861" y="1595"/>
                </a:cubicBezTo>
                <a:cubicBezTo>
                  <a:pt x="3122" y="1554"/>
                  <a:pt x="3482" y="1481"/>
                  <a:pt x="3701" y="1403"/>
                </a:cubicBezTo>
                <a:cubicBezTo>
                  <a:pt x="3920" y="1325"/>
                  <a:pt x="4071" y="1227"/>
                  <a:pt x="4176" y="1129"/>
                </a:cubicBezTo>
                <a:cubicBezTo>
                  <a:pt x="4281" y="1031"/>
                  <a:pt x="4336" y="920"/>
                  <a:pt x="4329" y="812"/>
                </a:cubicBezTo>
                <a:cubicBezTo>
                  <a:pt x="4322" y="704"/>
                  <a:pt x="4258" y="581"/>
                  <a:pt x="4133" y="481"/>
                </a:cubicBezTo>
                <a:cubicBezTo>
                  <a:pt x="4008" y="381"/>
                  <a:pt x="3781" y="284"/>
                  <a:pt x="3576" y="212"/>
                </a:cubicBezTo>
                <a:cubicBezTo>
                  <a:pt x="3371" y="140"/>
                  <a:pt x="3133" y="84"/>
                  <a:pt x="2904" y="49"/>
                </a:cubicBezTo>
                <a:cubicBezTo>
                  <a:pt x="2675" y="14"/>
                  <a:pt x="2450" y="0"/>
                  <a:pt x="2203" y="1"/>
                </a:cubicBezTo>
                <a:cubicBezTo>
                  <a:pt x="1956" y="2"/>
                  <a:pt x="1671" y="22"/>
                  <a:pt x="1421" y="54"/>
                </a:cubicBezTo>
                <a:cubicBezTo>
                  <a:pt x="1171" y="86"/>
                  <a:pt x="897" y="135"/>
                  <a:pt x="701" y="193"/>
                </a:cubicBezTo>
                <a:cubicBezTo>
                  <a:pt x="505" y="251"/>
                  <a:pt x="362" y="335"/>
                  <a:pt x="245" y="404"/>
                </a:cubicBezTo>
                <a:cubicBezTo>
                  <a:pt x="128" y="473"/>
                  <a:pt x="64" y="539"/>
                  <a:pt x="0" y="606"/>
                </a:cubicBezTo>
              </a:path>
            </a:pathLst>
          </a:custGeom>
          <a:noFill/>
          <a:ln w="25400">
            <a:solidFill>
              <a:schemeClr val="tx1"/>
            </a:solidFill>
            <a:prstDash val="dash"/>
            <a:round/>
            <a:headEnd/>
            <a:tailEnd/>
          </a:ln>
        </p:spPr>
        <p:txBody>
          <a:bodyPr/>
          <a:lstStyle/>
          <a:p>
            <a:endParaRPr lang="en-US" dirty="0"/>
          </a:p>
        </p:txBody>
      </p:sp>
      <p:pic>
        <p:nvPicPr>
          <p:cNvPr id="29" name="Picture 32" descr="tree"/>
          <p:cNvPicPr>
            <a:picLocks noChangeAspect="1" noChangeArrowheads="1"/>
          </p:cNvPicPr>
          <p:nvPr/>
        </p:nvPicPr>
        <p:blipFill>
          <a:blip r:embed="rId7" cstate="print"/>
          <a:srcRect/>
          <a:stretch>
            <a:fillRect/>
          </a:stretch>
        </p:blipFill>
        <p:spPr bwMode="auto">
          <a:xfrm>
            <a:off x="5240550" y="3479389"/>
            <a:ext cx="317500" cy="447675"/>
          </a:xfrm>
          <a:prstGeom prst="rect">
            <a:avLst/>
          </a:prstGeom>
          <a:noFill/>
          <a:ln w="9525">
            <a:noFill/>
            <a:miter lim="800000"/>
            <a:headEnd/>
            <a:tailEnd/>
          </a:ln>
        </p:spPr>
      </p:pic>
      <p:pic>
        <p:nvPicPr>
          <p:cNvPr id="30" name="Picture 33" descr="tree"/>
          <p:cNvPicPr>
            <a:picLocks noChangeAspect="1" noChangeArrowheads="1"/>
          </p:cNvPicPr>
          <p:nvPr/>
        </p:nvPicPr>
        <p:blipFill>
          <a:blip r:embed="rId7" cstate="print"/>
          <a:srcRect/>
          <a:stretch>
            <a:fillRect/>
          </a:stretch>
        </p:blipFill>
        <p:spPr bwMode="auto">
          <a:xfrm>
            <a:off x="5046875" y="3577814"/>
            <a:ext cx="317500" cy="447675"/>
          </a:xfrm>
          <a:prstGeom prst="rect">
            <a:avLst/>
          </a:prstGeom>
          <a:noFill/>
          <a:ln w="9525">
            <a:noFill/>
            <a:miter lim="800000"/>
            <a:headEnd/>
            <a:tailEnd/>
          </a:ln>
        </p:spPr>
      </p:pic>
      <p:pic>
        <p:nvPicPr>
          <p:cNvPr id="31" name="Picture 34" descr="light-pole2"/>
          <p:cNvPicPr>
            <a:picLocks noChangeAspect="1" noChangeArrowheads="1"/>
          </p:cNvPicPr>
          <p:nvPr/>
        </p:nvPicPr>
        <p:blipFill>
          <a:blip r:embed="rId8" cstate="print"/>
          <a:srcRect/>
          <a:stretch>
            <a:fillRect/>
          </a:stretch>
        </p:blipFill>
        <p:spPr bwMode="auto">
          <a:xfrm>
            <a:off x="7551950" y="4633501"/>
            <a:ext cx="174625" cy="396875"/>
          </a:xfrm>
          <a:prstGeom prst="rect">
            <a:avLst/>
          </a:prstGeom>
          <a:noFill/>
          <a:ln w="9525">
            <a:noFill/>
            <a:miter lim="800000"/>
            <a:headEnd/>
            <a:tailEnd/>
          </a:ln>
        </p:spPr>
      </p:pic>
      <p:pic>
        <p:nvPicPr>
          <p:cNvPr id="32" name="Picture 35" descr="radio waves2"/>
          <p:cNvPicPr>
            <a:picLocks noChangeAspect="1" noChangeArrowheads="1"/>
          </p:cNvPicPr>
          <p:nvPr/>
        </p:nvPicPr>
        <p:blipFill>
          <a:blip r:embed="rId9" cstate="print"/>
          <a:srcRect/>
          <a:stretch>
            <a:fillRect/>
          </a:stretch>
        </p:blipFill>
        <p:spPr bwMode="auto">
          <a:xfrm>
            <a:off x="7582113" y="4603339"/>
            <a:ext cx="115887" cy="42862"/>
          </a:xfrm>
          <a:prstGeom prst="rect">
            <a:avLst/>
          </a:prstGeom>
          <a:noFill/>
          <a:ln w="9525">
            <a:noFill/>
            <a:miter lim="800000"/>
            <a:headEnd/>
            <a:tailEnd/>
          </a:ln>
        </p:spPr>
      </p:pic>
      <p:pic>
        <p:nvPicPr>
          <p:cNvPr id="33" name="Picture 37" descr="radio waves2"/>
          <p:cNvPicPr>
            <a:picLocks noChangeAspect="1" noChangeArrowheads="1"/>
          </p:cNvPicPr>
          <p:nvPr/>
        </p:nvPicPr>
        <p:blipFill>
          <a:blip r:embed="rId10" cstate="print"/>
          <a:srcRect/>
          <a:stretch>
            <a:fillRect/>
          </a:stretch>
        </p:blipFill>
        <p:spPr bwMode="auto">
          <a:xfrm>
            <a:off x="6045413" y="3190464"/>
            <a:ext cx="117475" cy="44450"/>
          </a:xfrm>
          <a:prstGeom prst="rect">
            <a:avLst/>
          </a:prstGeom>
          <a:noFill/>
          <a:ln w="9525">
            <a:noFill/>
            <a:miter lim="800000"/>
            <a:headEnd/>
            <a:tailEnd/>
          </a:ln>
        </p:spPr>
      </p:pic>
      <p:pic>
        <p:nvPicPr>
          <p:cNvPr id="34" name="Picture 41" descr="light-pole"/>
          <p:cNvPicPr>
            <a:picLocks noChangeAspect="1" noChangeArrowheads="1"/>
          </p:cNvPicPr>
          <p:nvPr/>
        </p:nvPicPr>
        <p:blipFill>
          <a:blip r:embed="rId11" cstate="print"/>
          <a:srcRect/>
          <a:stretch>
            <a:fillRect/>
          </a:stretch>
        </p:blipFill>
        <p:spPr bwMode="auto">
          <a:xfrm>
            <a:off x="5989850" y="3252376"/>
            <a:ext cx="217488" cy="363538"/>
          </a:xfrm>
          <a:prstGeom prst="rect">
            <a:avLst/>
          </a:prstGeom>
          <a:noFill/>
          <a:ln w="9525">
            <a:noFill/>
            <a:miter lim="800000"/>
            <a:headEnd/>
            <a:tailEnd/>
          </a:ln>
        </p:spPr>
      </p:pic>
      <p:sp>
        <p:nvSpPr>
          <p:cNvPr id="35" name="Freeform 42"/>
          <p:cNvSpPr>
            <a:spLocks/>
          </p:cNvSpPr>
          <p:nvPr/>
        </p:nvSpPr>
        <p:spPr bwMode="auto">
          <a:xfrm>
            <a:off x="4300750" y="3844514"/>
            <a:ext cx="771525" cy="227012"/>
          </a:xfrm>
          <a:custGeom>
            <a:avLst/>
            <a:gdLst>
              <a:gd name="T0" fmla="*/ 2147483647 w 864"/>
              <a:gd name="T1" fmla="*/ 0 h 146"/>
              <a:gd name="T2" fmla="*/ 2147483647 w 864"/>
              <a:gd name="T3" fmla="*/ 2147483647 h 146"/>
              <a:gd name="T4" fmla="*/ 2147483647 w 864"/>
              <a:gd name="T5" fmla="*/ 2147483647 h 146"/>
              <a:gd name="T6" fmla="*/ 0 w 864"/>
              <a:gd name="T7" fmla="*/ 2147483647 h 146"/>
              <a:gd name="T8" fmla="*/ 2147483647 w 864"/>
              <a:gd name="T9" fmla="*/ 0 h 146"/>
              <a:gd name="T10" fmla="*/ 0 60000 65536"/>
              <a:gd name="T11" fmla="*/ 0 60000 65536"/>
              <a:gd name="T12" fmla="*/ 0 60000 65536"/>
              <a:gd name="T13" fmla="*/ 0 60000 65536"/>
              <a:gd name="T14" fmla="*/ 0 60000 65536"/>
              <a:gd name="T15" fmla="*/ 0 w 864"/>
              <a:gd name="T16" fmla="*/ 0 h 146"/>
              <a:gd name="T17" fmla="*/ 864 w 864"/>
              <a:gd name="T18" fmla="*/ 146 h 146"/>
            </a:gdLst>
            <a:ahLst/>
            <a:cxnLst>
              <a:cxn ang="T10">
                <a:pos x="T0" y="T1"/>
              </a:cxn>
              <a:cxn ang="T11">
                <a:pos x="T2" y="T3"/>
              </a:cxn>
              <a:cxn ang="T12">
                <a:pos x="T4" y="T5"/>
              </a:cxn>
              <a:cxn ang="T13">
                <a:pos x="T6" y="T7"/>
              </a:cxn>
              <a:cxn ang="T14">
                <a:pos x="T8" y="T9"/>
              </a:cxn>
            </a:cxnLst>
            <a:rect l="T15" t="T16" r="T17" b="T18"/>
            <a:pathLst>
              <a:path w="864" h="146">
                <a:moveTo>
                  <a:pt x="8" y="0"/>
                </a:moveTo>
                <a:lnTo>
                  <a:pt x="864" y="106"/>
                </a:lnTo>
                <a:lnTo>
                  <a:pt x="858" y="146"/>
                </a:lnTo>
                <a:lnTo>
                  <a:pt x="0" y="34"/>
                </a:lnTo>
                <a:lnTo>
                  <a:pt x="8" y="0"/>
                </a:lnTo>
                <a:close/>
              </a:path>
            </a:pathLst>
          </a:custGeom>
          <a:noFill/>
          <a:ln w="9525">
            <a:noFill/>
            <a:round/>
            <a:headEnd/>
            <a:tailEnd/>
          </a:ln>
        </p:spPr>
        <p:txBody>
          <a:bodyPr/>
          <a:lstStyle/>
          <a:p>
            <a:endParaRPr lang="en-US" dirty="0"/>
          </a:p>
        </p:txBody>
      </p:sp>
      <p:sp>
        <p:nvSpPr>
          <p:cNvPr id="36" name="Freeform 43"/>
          <p:cNvSpPr>
            <a:spLocks/>
          </p:cNvSpPr>
          <p:nvPr/>
        </p:nvSpPr>
        <p:spPr bwMode="auto">
          <a:xfrm>
            <a:off x="4302338" y="3863564"/>
            <a:ext cx="769937" cy="220662"/>
          </a:xfrm>
          <a:custGeom>
            <a:avLst/>
            <a:gdLst>
              <a:gd name="T0" fmla="*/ 0 w 838"/>
              <a:gd name="T1" fmla="*/ 0 h 108"/>
              <a:gd name="T2" fmla="*/ 2147483647 w 838"/>
              <a:gd name="T3" fmla="*/ 2147483647 h 108"/>
              <a:gd name="T4" fmla="*/ 0 60000 65536"/>
              <a:gd name="T5" fmla="*/ 0 60000 65536"/>
              <a:gd name="T6" fmla="*/ 0 w 838"/>
              <a:gd name="T7" fmla="*/ 0 h 108"/>
              <a:gd name="T8" fmla="*/ 838 w 838"/>
              <a:gd name="T9" fmla="*/ 108 h 108"/>
            </a:gdLst>
            <a:ahLst/>
            <a:cxnLst>
              <a:cxn ang="T4">
                <a:pos x="T0" y="T1"/>
              </a:cxn>
              <a:cxn ang="T5">
                <a:pos x="T2" y="T3"/>
              </a:cxn>
            </a:cxnLst>
            <a:rect l="T6" t="T7" r="T8" b="T9"/>
            <a:pathLst>
              <a:path w="838" h="108">
                <a:moveTo>
                  <a:pt x="0" y="0"/>
                </a:moveTo>
                <a:lnTo>
                  <a:pt x="838" y="108"/>
                </a:lnTo>
              </a:path>
            </a:pathLst>
          </a:custGeom>
          <a:noFill/>
          <a:ln w="6350">
            <a:solidFill>
              <a:srgbClr val="000000"/>
            </a:solidFill>
            <a:prstDash val="dash"/>
            <a:round/>
            <a:headEnd/>
            <a:tailEnd/>
          </a:ln>
        </p:spPr>
        <p:txBody>
          <a:bodyPr/>
          <a:lstStyle/>
          <a:p>
            <a:endParaRPr lang="en-US" dirty="0"/>
          </a:p>
        </p:txBody>
      </p:sp>
      <p:pic>
        <p:nvPicPr>
          <p:cNvPr id="37" name="Picture 44" descr="mmw"/>
          <p:cNvPicPr>
            <a:picLocks noChangeAspect="1" noChangeArrowheads="1"/>
          </p:cNvPicPr>
          <p:nvPr/>
        </p:nvPicPr>
        <p:blipFill>
          <a:blip r:embed="rId12" cstate="print"/>
          <a:srcRect/>
          <a:stretch>
            <a:fillRect/>
          </a:stretch>
        </p:blipFill>
        <p:spPr bwMode="auto">
          <a:xfrm>
            <a:off x="5077038" y="4068351"/>
            <a:ext cx="79375" cy="128588"/>
          </a:xfrm>
          <a:prstGeom prst="rect">
            <a:avLst/>
          </a:prstGeom>
          <a:noFill/>
          <a:ln w="9525">
            <a:noFill/>
            <a:miter lim="800000"/>
            <a:headEnd/>
            <a:tailEnd/>
          </a:ln>
        </p:spPr>
      </p:pic>
      <p:pic>
        <p:nvPicPr>
          <p:cNvPr id="38" name="Picture 45" descr="mmw2"/>
          <p:cNvPicPr>
            <a:picLocks noChangeAspect="1" noChangeArrowheads="1"/>
          </p:cNvPicPr>
          <p:nvPr/>
        </p:nvPicPr>
        <p:blipFill>
          <a:blip r:embed="rId13" cstate="print"/>
          <a:srcRect/>
          <a:stretch>
            <a:fillRect/>
          </a:stretch>
        </p:blipFill>
        <p:spPr bwMode="auto">
          <a:xfrm>
            <a:off x="4218200" y="3792126"/>
            <a:ext cx="77788" cy="120650"/>
          </a:xfrm>
          <a:prstGeom prst="rect">
            <a:avLst/>
          </a:prstGeom>
          <a:noFill/>
          <a:ln w="9525">
            <a:noFill/>
            <a:miter lim="800000"/>
            <a:headEnd/>
            <a:tailEnd/>
          </a:ln>
        </p:spPr>
      </p:pic>
      <p:grpSp>
        <p:nvGrpSpPr>
          <p:cNvPr id="39" name="Group 52"/>
          <p:cNvGrpSpPr>
            <a:grpSpLocks/>
          </p:cNvGrpSpPr>
          <p:nvPr/>
        </p:nvGrpSpPr>
        <p:grpSpPr bwMode="auto">
          <a:xfrm>
            <a:off x="7477338" y="4228689"/>
            <a:ext cx="947737" cy="277812"/>
            <a:chOff x="4135" y="3409"/>
            <a:chExt cx="1273" cy="416"/>
          </a:xfrm>
        </p:grpSpPr>
        <p:pic>
          <p:nvPicPr>
            <p:cNvPr id="40" name="Picture 53" descr="Base Station base"/>
            <p:cNvPicPr>
              <a:picLocks noChangeAspect="1" noChangeArrowheads="1"/>
            </p:cNvPicPr>
            <p:nvPr/>
          </p:nvPicPr>
          <p:blipFill>
            <a:blip r:embed="rId14" cstate="print"/>
            <a:srcRect/>
            <a:stretch>
              <a:fillRect/>
            </a:stretch>
          </p:blipFill>
          <p:spPr bwMode="auto">
            <a:xfrm>
              <a:off x="4135" y="3600"/>
              <a:ext cx="1273" cy="225"/>
            </a:xfrm>
            <a:prstGeom prst="rect">
              <a:avLst/>
            </a:prstGeom>
            <a:noFill/>
            <a:ln w="9525">
              <a:noFill/>
              <a:miter lim="800000"/>
              <a:headEnd/>
              <a:tailEnd/>
            </a:ln>
          </p:spPr>
        </p:pic>
        <p:pic>
          <p:nvPicPr>
            <p:cNvPr id="41" name="Picture 54" descr="Base Station2"/>
            <p:cNvPicPr>
              <a:picLocks noChangeAspect="1" noChangeArrowheads="1"/>
            </p:cNvPicPr>
            <p:nvPr/>
          </p:nvPicPr>
          <p:blipFill>
            <a:blip r:embed="rId15" cstate="print"/>
            <a:srcRect/>
            <a:stretch>
              <a:fillRect/>
            </a:stretch>
          </p:blipFill>
          <p:spPr bwMode="auto">
            <a:xfrm>
              <a:off x="4334" y="3409"/>
              <a:ext cx="823" cy="368"/>
            </a:xfrm>
            <a:prstGeom prst="rect">
              <a:avLst/>
            </a:prstGeom>
            <a:noFill/>
            <a:ln w="9525">
              <a:noFill/>
              <a:miter lim="800000"/>
              <a:headEnd/>
              <a:tailEnd/>
            </a:ln>
          </p:spPr>
        </p:pic>
        <p:pic>
          <p:nvPicPr>
            <p:cNvPr id="42" name="Picture 55" descr="base station inside"/>
            <p:cNvPicPr>
              <a:picLocks noChangeAspect="1" noChangeArrowheads="1"/>
            </p:cNvPicPr>
            <p:nvPr/>
          </p:nvPicPr>
          <p:blipFill>
            <a:blip r:embed="rId16" cstate="print"/>
            <a:srcRect/>
            <a:stretch>
              <a:fillRect/>
            </a:stretch>
          </p:blipFill>
          <p:spPr bwMode="auto">
            <a:xfrm>
              <a:off x="4406" y="3438"/>
              <a:ext cx="737" cy="334"/>
            </a:xfrm>
            <a:prstGeom prst="rect">
              <a:avLst/>
            </a:prstGeom>
            <a:noFill/>
            <a:ln w="9525">
              <a:noFill/>
              <a:miter lim="800000"/>
              <a:headEnd/>
              <a:tailEnd/>
            </a:ln>
          </p:spPr>
        </p:pic>
      </p:grpSp>
      <p:grpSp>
        <p:nvGrpSpPr>
          <p:cNvPr id="43" name="Group 56"/>
          <p:cNvGrpSpPr>
            <a:grpSpLocks/>
          </p:cNvGrpSpPr>
          <p:nvPr/>
        </p:nvGrpSpPr>
        <p:grpSpPr bwMode="auto">
          <a:xfrm>
            <a:off x="4872250" y="4163601"/>
            <a:ext cx="525463" cy="817563"/>
            <a:chOff x="2736" y="624"/>
            <a:chExt cx="731" cy="1273"/>
          </a:xfrm>
        </p:grpSpPr>
        <p:pic>
          <p:nvPicPr>
            <p:cNvPr id="44" name="Picture 57" descr="Tall building2"/>
            <p:cNvPicPr>
              <a:picLocks noChangeAspect="1" noChangeArrowheads="1"/>
            </p:cNvPicPr>
            <p:nvPr/>
          </p:nvPicPr>
          <p:blipFill>
            <a:blip r:embed="rId17" cstate="print"/>
            <a:srcRect/>
            <a:stretch>
              <a:fillRect/>
            </a:stretch>
          </p:blipFill>
          <p:spPr bwMode="auto">
            <a:xfrm>
              <a:off x="2736" y="624"/>
              <a:ext cx="731" cy="1263"/>
            </a:xfrm>
            <a:prstGeom prst="rect">
              <a:avLst/>
            </a:prstGeom>
            <a:noFill/>
            <a:ln w="9525">
              <a:noFill/>
              <a:miter lim="800000"/>
              <a:headEnd/>
              <a:tailEnd/>
            </a:ln>
          </p:spPr>
        </p:pic>
        <p:pic>
          <p:nvPicPr>
            <p:cNvPr id="45" name="Picture 58" descr="floors of building"/>
            <p:cNvPicPr>
              <a:picLocks noChangeAspect="1" noChangeArrowheads="1"/>
            </p:cNvPicPr>
            <p:nvPr/>
          </p:nvPicPr>
          <p:blipFill>
            <a:blip r:embed="rId18" cstate="print"/>
            <a:srcRect/>
            <a:stretch>
              <a:fillRect/>
            </a:stretch>
          </p:blipFill>
          <p:spPr bwMode="auto">
            <a:xfrm>
              <a:off x="2736" y="835"/>
              <a:ext cx="731" cy="1062"/>
            </a:xfrm>
            <a:prstGeom prst="rect">
              <a:avLst/>
            </a:prstGeom>
            <a:noFill/>
            <a:ln w="9525">
              <a:noFill/>
              <a:miter lim="800000"/>
              <a:headEnd/>
              <a:tailEnd/>
            </a:ln>
          </p:spPr>
        </p:pic>
      </p:grpSp>
      <p:pic>
        <p:nvPicPr>
          <p:cNvPr id="46" name="Picture 62" descr="building base"/>
          <p:cNvPicPr>
            <a:picLocks noChangeAspect="1" noChangeArrowheads="1"/>
          </p:cNvPicPr>
          <p:nvPr/>
        </p:nvPicPr>
        <p:blipFill>
          <a:blip r:embed="rId19" cstate="print"/>
          <a:srcRect/>
          <a:stretch>
            <a:fillRect/>
          </a:stretch>
        </p:blipFill>
        <p:spPr bwMode="auto">
          <a:xfrm>
            <a:off x="3256175" y="4414426"/>
            <a:ext cx="1212850" cy="222250"/>
          </a:xfrm>
          <a:prstGeom prst="rect">
            <a:avLst/>
          </a:prstGeom>
          <a:noFill/>
          <a:ln w="9525">
            <a:noFill/>
            <a:miter lim="800000"/>
            <a:headEnd/>
            <a:tailEnd/>
          </a:ln>
        </p:spPr>
      </p:pic>
      <p:pic>
        <p:nvPicPr>
          <p:cNvPr id="47" name="Picture 63" descr="Parking"/>
          <p:cNvPicPr>
            <a:picLocks noChangeAspect="1" noChangeArrowheads="1"/>
          </p:cNvPicPr>
          <p:nvPr/>
        </p:nvPicPr>
        <p:blipFill>
          <a:blip r:embed="rId20" cstate="print"/>
          <a:srcRect/>
          <a:stretch>
            <a:fillRect/>
          </a:stretch>
        </p:blipFill>
        <p:spPr bwMode="auto">
          <a:xfrm>
            <a:off x="3440325" y="3836576"/>
            <a:ext cx="887413" cy="746125"/>
          </a:xfrm>
          <a:prstGeom prst="rect">
            <a:avLst/>
          </a:prstGeom>
          <a:noFill/>
          <a:ln w="9525">
            <a:noFill/>
            <a:miter lim="800000"/>
            <a:headEnd/>
            <a:tailEnd/>
          </a:ln>
        </p:spPr>
      </p:pic>
      <p:pic>
        <p:nvPicPr>
          <p:cNvPr id="48" name="Picture 64" descr="redbox"/>
          <p:cNvPicPr>
            <a:picLocks noChangeAspect="1" noChangeArrowheads="1"/>
          </p:cNvPicPr>
          <p:nvPr/>
        </p:nvPicPr>
        <p:blipFill>
          <a:blip r:embed="rId21" cstate="print"/>
          <a:srcRect/>
          <a:stretch>
            <a:fillRect/>
          </a:stretch>
        </p:blipFill>
        <p:spPr bwMode="auto">
          <a:xfrm>
            <a:off x="3816563" y="3944526"/>
            <a:ext cx="71437" cy="42863"/>
          </a:xfrm>
          <a:prstGeom prst="rect">
            <a:avLst/>
          </a:prstGeom>
          <a:noFill/>
          <a:ln w="9525">
            <a:noFill/>
            <a:miter lim="800000"/>
            <a:headEnd/>
            <a:tailEnd/>
          </a:ln>
        </p:spPr>
      </p:pic>
      <p:sp>
        <p:nvSpPr>
          <p:cNvPr id="49" name="Freeform 65"/>
          <p:cNvSpPr>
            <a:spLocks/>
          </p:cNvSpPr>
          <p:nvPr/>
        </p:nvSpPr>
        <p:spPr bwMode="auto">
          <a:xfrm>
            <a:off x="3824500" y="3976276"/>
            <a:ext cx="33338" cy="47625"/>
          </a:xfrm>
          <a:custGeom>
            <a:avLst/>
            <a:gdLst>
              <a:gd name="T0" fmla="*/ 2147483647 w 47"/>
              <a:gd name="T1" fmla="*/ 0 h 73"/>
              <a:gd name="T2" fmla="*/ 2147483647 w 47"/>
              <a:gd name="T3" fmla="*/ 2147483647 h 73"/>
              <a:gd name="T4" fmla="*/ 2147483647 w 47"/>
              <a:gd name="T5" fmla="*/ 2147483647 h 73"/>
              <a:gd name="T6" fmla="*/ 0 60000 65536"/>
              <a:gd name="T7" fmla="*/ 0 60000 65536"/>
              <a:gd name="T8" fmla="*/ 0 60000 65536"/>
              <a:gd name="T9" fmla="*/ 0 w 47"/>
              <a:gd name="T10" fmla="*/ 0 h 73"/>
              <a:gd name="T11" fmla="*/ 47 w 47"/>
              <a:gd name="T12" fmla="*/ 73 h 73"/>
            </a:gdLst>
            <a:ahLst/>
            <a:cxnLst>
              <a:cxn ang="T6">
                <a:pos x="T0" y="T1"/>
              </a:cxn>
              <a:cxn ang="T7">
                <a:pos x="T2" y="T3"/>
              </a:cxn>
              <a:cxn ang="T8">
                <a:pos x="T4" y="T5"/>
              </a:cxn>
            </a:cxnLst>
            <a:rect l="T9" t="T10" r="T11" b="T12"/>
            <a:pathLst>
              <a:path w="47" h="73">
                <a:moveTo>
                  <a:pt x="17" y="0"/>
                </a:moveTo>
                <a:cubicBezTo>
                  <a:pt x="15" y="6"/>
                  <a:pt x="0" y="26"/>
                  <a:pt x="5" y="38"/>
                </a:cubicBezTo>
                <a:cubicBezTo>
                  <a:pt x="10" y="50"/>
                  <a:pt x="38" y="66"/>
                  <a:pt x="47" y="73"/>
                </a:cubicBezTo>
              </a:path>
            </a:pathLst>
          </a:custGeom>
          <a:noFill/>
          <a:ln w="19050">
            <a:solidFill>
              <a:schemeClr val="tx1"/>
            </a:solidFill>
            <a:round/>
            <a:headEnd/>
            <a:tailEnd/>
          </a:ln>
        </p:spPr>
        <p:txBody>
          <a:bodyPr/>
          <a:lstStyle/>
          <a:p>
            <a:endParaRPr lang="en-US" dirty="0"/>
          </a:p>
        </p:txBody>
      </p:sp>
      <p:pic>
        <p:nvPicPr>
          <p:cNvPr id="50" name="Picture 66" descr="radio waves1"/>
          <p:cNvPicPr>
            <a:picLocks noChangeAspect="1" noChangeArrowheads="1"/>
          </p:cNvPicPr>
          <p:nvPr/>
        </p:nvPicPr>
        <p:blipFill>
          <a:blip r:embed="rId22" cstate="print"/>
          <a:srcRect/>
          <a:stretch>
            <a:fillRect/>
          </a:stretch>
        </p:blipFill>
        <p:spPr bwMode="auto">
          <a:xfrm>
            <a:off x="3649875" y="3996914"/>
            <a:ext cx="431800" cy="182562"/>
          </a:xfrm>
          <a:prstGeom prst="rect">
            <a:avLst/>
          </a:prstGeom>
          <a:noFill/>
          <a:ln w="9525">
            <a:noFill/>
            <a:miter lim="800000"/>
            <a:headEnd/>
            <a:tailEnd/>
          </a:ln>
        </p:spPr>
      </p:pic>
      <p:grpSp>
        <p:nvGrpSpPr>
          <p:cNvPr id="51" name="Group 70"/>
          <p:cNvGrpSpPr>
            <a:grpSpLocks/>
          </p:cNvGrpSpPr>
          <p:nvPr/>
        </p:nvGrpSpPr>
        <p:grpSpPr bwMode="auto">
          <a:xfrm>
            <a:off x="5988263" y="4163601"/>
            <a:ext cx="523875" cy="817563"/>
            <a:chOff x="2736" y="624"/>
            <a:chExt cx="731" cy="1273"/>
          </a:xfrm>
        </p:grpSpPr>
        <p:pic>
          <p:nvPicPr>
            <p:cNvPr id="52" name="Picture 71" descr="Tall building2"/>
            <p:cNvPicPr>
              <a:picLocks noChangeAspect="1" noChangeArrowheads="1"/>
            </p:cNvPicPr>
            <p:nvPr/>
          </p:nvPicPr>
          <p:blipFill>
            <a:blip r:embed="rId17" cstate="print"/>
            <a:srcRect/>
            <a:stretch>
              <a:fillRect/>
            </a:stretch>
          </p:blipFill>
          <p:spPr bwMode="auto">
            <a:xfrm>
              <a:off x="2736" y="624"/>
              <a:ext cx="731" cy="1263"/>
            </a:xfrm>
            <a:prstGeom prst="rect">
              <a:avLst/>
            </a:prstGeom>
            <a:noFill/>
            <a:ln w="9525">
              <a:noFill/>
              <a:miter lim="800000"/>
              <a:headEnd/>
              <a:tailEnd/>
            </a:ln>
          </p:spPr>
        </p:pic>
        <p:pic>
          <p:nvPicPr>
            <p:cNvPr id="53" name="Picture 72" descr="floors of building"/>
            <p:cNvPicPr>
              <a:picLocks noChangeAspect="1" noChangeArrowheads="1"/>
            </p:cNvPicPr>
            <p:nvPr/>
          </p:nvPicPr>
          <p:blipFill>
            <a:blip r:embed="rId18" cstate="print"/>
            <a:srcRect/>
            <a:stretch>
              <a:fillRect/>
            </a:stretch>
          </p:blipFill>
          <p:spPr bwMode="auto">
            <a:xfrm>
              <a:off x="2736" y="835"/>
              <a:ext cx="731" cy="1062"/>
            </a:xfrm>
            <a:prstGeom prst="rect">
              <a:avLst/>
            </a:prstGeom>
            <a:noFill/>
            <a:ln w="9525">
              <a:noFill/>
              <a:miter lim="800000"/>
              <a:headEnd/>
              <a:tailEnd/>
            </a:ln>
          </p:spPr>
        </p:pic>
      </p:grpSp>
      <p:pic>
        <p:nvPicPr>
          <p:cNvPr id="54" name="Picture 79" descr="underground box"/>
          <p:cNvPicPr>
            <a:picLocks noChangeAspect="1" noChangeArrowheads="1"/>
          </p:cNvPicPr>
          <p:nvPr/>
        </p:nvPicPr>
        <p:blipFill>
          <a:blip r:embed="rId23" cstate="print"/>
          <a:srcRect/>
          <a:stretch>
            <a:fillRect/>
          </a:stretch>
        </p:blipFill>
        <p:spPr bwMode="auto">
          <a:xfrm>
            <a:off x="6815350" y="3473039"/>
            <a:ext cx="138113" cy="166687"/>
          </a:xfrm>
          <a:prstGeom prst="rect">
            <a:avLst/>
          </a:prstGeom>
          <a:noFill/>
          <a:ln w="9525">
            <a:noFill/>
            <a:miter lim="800000"/>
            <a:headEnd/>
            <a:tailEnd/>
          </a:ln>
        </p:spPr>
      </p:pic>
      <p:pic>
        <p:nvPicPr>
          <p:cNvPr id="55" name="Picture 80" descr="tan box vert"/>
          <p:cNvPicPr>
            <a:picLocks noChangeAspect="1" noChangeArrowheads="1"/>
          </p:cNvPicPr>
          <p:nvPr/>
        </p:nvPicPr>
        <p:blipFill>
          <a:blip r:embed="rId24" cstate="print"/>
          <a:srcRect/>
          <a:stretch>
            <a:fillRect/>
          </a:stretch>
        </p:blipFill>
        <p:spPr bwMode="auto">
          <a:xfrm>
            <a:off x="6862975" y="3533364"/>
            <a:ext cx="36513" cy="100012"/>
          </a:xfrm>
          <a:prstGeom prst="rect">
            <a:avLst/>
          </a:prstGeom>
          <a:noFill/>
          <a:ln w="9525">
            <a:noFill/>
            <a:miter lim="800000"/>
            <a:headEnd/>
            <a:tailEnd/>
          </a:ln>
        </p:spPr>
      </p:pic>
      <p:pic>
        <p:nvPicPr>
          <p:cNvPr id="56" name="Picture 81" descr="man on bench"/>
          <p:cNvPicPr>
            <a:picLocks noChangeAspect="1" noChangeArrowheads="1"/>
          </p:cNvPicPr>
          <p:nvPr/>
        </p:nvPicPr>
        <p:blipFill>
          <a:blip r:embed="rId25" cstate="print"/>
          <a:srcRect/>
          <a:stretch>
            <a:fillRect/>
          </a:stretch>
        </p:blipFill>
        <p:spPr bwMode="auto">
          <a:xfrm>
            <a:off x="5537413" y="3754026"/>
            <a:ext cx="163512" cy="153988"/>
          </a:xfrm>
          <a:prstGeom prst="rect">
            <a:avLst/>
          </a:prstGeom>
          <a:noFill/>
          <a:ln w="9525">
            <a:noFill/>
            <a:miter lim="800000"/>
            <a:headEnd/>
            <a:tailEnd/>
          </a:ln>
        </p:spPr>
      </p:pic>
      <p:sp>
        <p:nvSpPr>
          <p:cNvPr id="57" name="Text Box 82"/>
          <p:cNvSpPr txBox="1">
            <a:spLocks noChangeArrowheads="1"/>
          </p:cNvSpPr>
          <p:nvPr/>
        </p:nvSpPr>
        <p:spPr bwMode="auto">
          <a:xfrm>
            <a:off x="3502238" y="5039901"/>
            <a:ext cx="1046162" cy="246063"/>
          </a:xfrm>
          <a:prstGeom prst="rect">
            <a:avLst/>
          </a:prstGeom>
          <a:noFill/>
          <a:ln w="9525">
            <a:noFill/>
            <a:miter lim="800000"/>
            <a:headEnd/>
            <a:tailEnd/>
          </a:ln>
        </p:spPr>
        <p:txBody>
          <a:bodyPr>
            <a:spAutoFit/>
          </a:bodyPr>
          <a:lstStyle/>
          <a:p>
            <a:pPr algn="ctr"/>
            <a:r>
              <a:rPr lang="en-US" sz="1000" dirty="0">
                <a:solidFill>
                  <a:srgbClr val="000000"/>
                </a:solidFill>
              </a:rPr>
              <a:t>Subway</a:t>
            </a:r>
          </a:p>
        </p:txBody>
      </p:sp>
      <p:sp>
        <p:nvSpPr>
          <p:cNvPr id="58" name="Text Box 84"/>
          <p:cNvSpPr txBox="1">
            <a:spLocks noChangeArrowheads="1"/>
          </p:cNvSpPr>
          <p:nvPr/>
        </p:nvSpPr>
        <p:spPr bwMode="auto">
          <a:xfrm>
            <a:off x="5224675" y="5273264"/>
            <a:ext cx="1254125" cy="400050"/>
          </a:xfrm>
          <a:prstGeom prst="rect">
            <a:avLst/>
          </a:prstGeom>
          <a:noFill/>
          <a:ln w="9525">
            <a:noFill/>
            <a:miter lim="800000"/>
            <a:headEnd/>
            <a:tailEnd/>
          </a:ln>
        </p:spPr>
        <p:txBody>
          <a:bodyPr>
            <a:spAutoFit/>
          </a:bodyPr>
          <a:lstStyle/>
          <a:p>
            <a:pPr algn="ctr"/>
            <a:r>
              <a:rPr lang="en-US" sz="1000" dirty="0">
                <a:solidFill>
                  <a:srgbClr val="000000"/>
                </a:solidFill>
              </a:rPr>
              <a:t>Underground</a:t>
            </a:r>
          </a:p>
          <a:p>
            <a:pPr algn="ctr"/>
            <a:r>
              <a:rPr lang="en-US" sz="1000" dirty="0">
                <a:solidFill>
                  <a:srgbClr val="000000"/>
                </a:solidFill>
              </a:rPr>
              <a:t>Coverage</a:t>
            </a:r>
          </a:p>
        </p:txBody>
      </p:sp>
      <p:pic>
        <p:nvPicPr>
          <p:cNvPr id="59" name="Picture 86" descr="house"/>
          <p:cNvPicPr>
            <a:picLocks noChangeAspect="1" noChangeArrowheads="1"/>
          </p:cNvPicPr>
          <p:nvPr/>
        </p:nvPicPr>
        <p:blipFill>
          <a:blip r:embed="rId26" cstate="print"/>
          <a:srcRect/>
          <a:stretch>
            <a:fillRect/>
          </a:stretch>
        </p:blipFill>
        <p:spPr bwMode="auto">
          <a:xfrm>
            <a:off x="7215400" y="4589051"/>
            <a:ext cx="323850" cy="696913"/>
          </a:xfrm>
          <a:prstGeom prst="rect">
            <a:avLst/>
          </a:prstGeom>
          <a:noFill/>
          <a:ln w="9525">
            <a:noFill/>
            <a:miter lim="800000"/>
            <a:headEnd/>
            <a:tailEnd/>
          </a:ln>
        </p:spPr>
      </p:pic>
      <p:sp>
        <p:nvSpPr>
          <p:cNvPr id="60" name="Text Box 89"/>
          <p:cNvSpPr txBox="1">
            <a:spLocks noChangeArrowheads="1"/>
          </p:cNvSpPr>
          <p:nvPr/>
        </p:nvSpPr>
        <p:spPr bwMode="auto">
          <a:xfrm>
            <a:off x="7109038" y="5273264"/>
            <a:ext cx="936625" cy="400050"/>
          </a:xfrm>
          <a:prstGeom prst="rect">
            <a:avLst/>
          </a:prstGeom>
          <a:noFill/>
          <a:ln w="9525">
            <a:noFill/>
            <a:miter lim="800000"/>
            <a:headEnd/>
            <a:tailEnd/>
          </a:ln>
        </p:spPr>
        <p:txBody>
          <a:bodyPr>
            <a:spAutoFit/>
          </a:bodyPr>
          <a:lstStyle/>
          <a:p>
            <a:pPr algn="ctr"/>
            <a:r>
              <a:rPr lang="en-US" sz="1000" dirty="0">
                <a:solidFill>
                  <a:srgbClr val="000000"/>
                </a:solidFill>
              </a:rPr>
              <a:t>Residence Halls</a:t>
            </a:r>
          </a:p>
        </p:txBody>
      </p:sp>
      <p:sp>
        <p:nvSpPr>
          <p:cNvPr id="61" name="Text Box 92"/>
          <p:cNvSpPr txBox="1">
            <a:spLocks noChangeArrowheads="1"/>
          </p:cNvSpPr>
          <p:nvPr/>
        </p:nvSpPr>
        <p:spPr bwMode="auto">
          <a:xfrm>
            <a:off x="6094625" y="2909476"/>
            <a:ext cx="1189038" cy="246063"/>
          </a:xfrm>
          <a:prstGeom prst="rect">
            <a:avLst/>
          </a:prstGeom>
          <a:noFill/>
          <a:ln w="9525">
            <a:noFill/>
            <a:miter lim="800000"/>
            <a:headEnd/>
            <a:tailEnd/>
          </a:ln>
        </p:spPr>
        <p:txBody>
          <a:bodyPr>
            <a:spAutoFit/>
          </a:bodyPr>
          <a:lstStyle/>
          <a:p>
            <a:pPr algn="ctr"/>
            <a:r>
              <a:rPr lang="en-US" sz="1000" dirty="0">
                <a:solidFill>
                  <a:srgbClr val="000000"/>
                </a:solidFill>
              </a:rPr>
              <a:t>Street-level</a:t>
            </a:r>
          </a:p>
        </p:txBody>
      </p:sp>
      <p:sp>
        <p:nvSpPr>
          <p:cNvPr id="62" name="Text Box 94"/>
          <p:cNvSpPr txBox="1">
            <a:spLocks noChangeArrowheads="1"/>
          </p:cNvSpPr>
          <p:nvPr/>
        </p:nvSpPr>
        <p:spPr bwMode="auto">
          <a:xfrm>
            <a:off x="5356438" y="3917539"/>
            <a:ext cx="893762" cy="246062"/>
          </a:xfrm>
          <a:prstGeom prst="rect">
            <a:avLst/>
          </a:prstGeom>
          <a:noFill/>
          <a:ln w="9525">
            <a:noFill/>
            <a:miter lim="800000"/>
            <a:headEnd/>
            <a:tailEnd/>
          </a:ln>
        </p:spPr>
        <p:txBody>
          <a:bodyPr>
            <a:spAutoFit/>
          </a:bodyPr>
          <a:lstStyle/>
          <a:p>
            <a:pPr algn="ctr"/>
            <a:r>
              <a:rPr lang="en-US" sz="1000" dirty="0">
                <a:solidFill>
                  <a:srgbClr val="000000"/>
                </a:solidFill>
              </a:rPr>
              <a:t>Courtyard</a:t>
            </a:r>
          </a:p>
        </p:txBody>
      </p:sp>
      <p:pic>
        <p:nvPicPr>
          <p:cNvPr id="63" name="Picture 95" descr="light-pole2"/>
          <p:cNvPicPr>
            <a:picLocks noChangeAspect="1" noChangeArrowheads="1"/>
          </p:cNvPicPr>
          <p:nvPr/>
        </p:nvPicPr>
        <p:blipFill>
          <a:blip r:embed="rId27" cstate="print"/>
          <a:srcRect/>
          <a:stretch>
            <a:fillRect/>
          </a:stretch>
        </p:blipFill>
        <p:spPr bwMode="auto">
          <a:xfrm>
            <a:off x="5715213" y="3496851"/>
            <a:ext cx="173037" cy="396875"/>
          </a:xfrm>
          <a:prstGeom prst="rect">
            <a:avLst/>
          </a:prstGeom>
          <a:noFill/>
          <a:ln w="9525">
            <a:noFill/>
            <a:miter lim="800000"/>
            <a:headEnd/>
            <a:tailEnd/>
          </a:ln>
        </p:spPr>
      </p:pic>
      <p:pic>
        <p:nvPicPr>
          <p:cNvPr id="64" name="Picture 96" descr="radio waves2"/>
          <p:cNvPicPr>
            <a:picLocks noChangeAspect="1" noChangeArrowheads="1"/>
          </p:cNvPicPr>
          <p:nvPr/>
        </p:nvPicPr>
        <p:blipFill>
          <a:blip r:embed="rId9" cstate="print"/>
          <a:srcRect/>
          <a:stretch>
            <a:fillRect/>
          </a:stretch>
        </p:blipFill>
        <p:spPr bwMode="auto">
          <a:xfrm>
            <a:off x="5737438" y="3417476"/>
            <a:ext cx="117475" cy="42863"/>
          </a:xfrm>
          <a:prstGeom prst="rect">
            <a:avLst/>
          </a:prstGeom>
          <a:noFill/>
          <a:ln w="9525">
            <a:noFill/>
            <a:miter lim="800000"/>
            <a:headEnd/>
            <a:tailEnd/>
          </a:ln>
        </p:spPr>
      </p:pic>
      <p:sp>
        <p:nvSpPr>
          <p:cNvPr id="65" name="Text Box 103"/>
          <p:cNvSpPr txBox="1">
            <a:spLocks noChangeArrowheads="1"/>
          </p:cNvSpPr>
          <p:nvPr/>
        </p:nvSpPr>
        <p:spPr bwMode="auto">
          <a:xfrm>
            <a:off x="2973600" y="3547651"/>
            <a:ext cx="923925" cy="400050"/>
          </a:xfrm>
          <a:prstGeom prst="rect">
            <a:avLst/>
          </a:prstGeom>
          <a:noFill/>
          <a:ln w="9525">
            <a:noFill/>
            <a:miter lim="800000"/>
            <a:headEnd/>
            <a:tailEnd/>
          </a:ln>
        </p:spPr>
        <p:txBody>
          <a:bodyPr>
            <a:spAutoFit/>
          </a:bodyPr>
          <a:lstStyle/>
          <a:p>
            <a:pPr algn="ctr"/>
            <a:r>
              <a:rPr lang="en-US" sz="1000" dirty="0">
                <a:solidFill>
                  <a:srgbClr val="000000"/>
                </a:solidFill>
              </a:rPr>
              <a:t>Covered Parking</a:t>
            </a:r>
          </a:p>
        </p:txBody>
      </p:sp>
      <p:pic>
        <p:nvPicPr>
          <p:cNvPr id="66" name="Picture 104" descr="stadium"/>
          <p:cNvPicPr>
            <a:picLocks noChangeAspect="1" noChangeArrowheads="1"/>
          </p:cNvPicPr>
          <p:nvPr/>
        </p:nvPicPr>
        <p:blipFill>
          <a:blip r:embed="rId28" cstate="print"/>
          <a:srcRect/>
          <a:stretch>
            <a:fillRect/>
          </a:stretch>
        </p:blipFill>
        <p:spPr bwMode="auto">
          <a:xfrm>
            <a:off x="3738775" y="3095214"/>
            <a:ext cx="1239838" cy="606425"/>
          </a:xfrm>
          <a:prstGeom prst="rect">
            <a:avLst/>
          </a:prstGeom>
          <a:noFill/>
          <a:ln w="9525">
            <a:noFill/>
            <a:miter lim="800000"/>
            <a:headEnd/>
            <a:tailEnd/>
          </a:ln>
        </p:spPr>
      </p:pic>
      <p:sp>
        <p:nvSpPr>
          <p:cNvPr id="67" name="Line 111"/>
          <p:cNvSpPr>
            <a:spLocks noChangeShapeType="1"/>
          </p:cNvSpPr>
          <p:nvPr/>
        </p:nvSpPr>
        <p:spPr bwMode="auto">
          <a:xfrm flipV="1">
            <a:off x="6100975" y="3417476"/>
            <a:ext cx="0" cy="180975"/>
          </a:xfrm>
          <a:prstGeom prst="line">
            <a:avLst/>
          </a:prstGeom>
          <a:noFill/>
          <a:ln w="9525">
            <a:solidFill>
              <a:srgbClr val="FFCB05"/>
            </a:solidFill>
            <a:round/>
            <a:headEnd/>
            <a:tailEnd/>
          </a:ln>
        </p:spPr>
        <p:txBody>
          <a:bodyPr/>
          <a:lstStyle/>
          <a:p>
            <a:endParaRPr lang="en-US" dirty="0"/>
          </a:p>
        </p:txBody>
      </p:sp>
      <p:sp>
        <p:nvSpPr>
          <p:cNvPr id="68" name="Line 112"/>
          <p:cNvSpPr>
            <a:spLocks noChangeShapeType="1"/>
          </p:cNvSpPr>
          <p:nvPr/>
        </p:nvSpPr>
        <p:spPr bwMode="auto">
          <a:xfrm flipV="1">
            <a:off x="6094625" y="3417476"/>
            <a:ext cx="0" cy="180975"/>
          </a:xfrm>
          <a:prstGeom prst="line">
            <a:avLst/>
          </a:prstGeom>
          <a:noFill/>
          <a:ln w="9525">
            <a:solidFill>
              <a:srgbClr val="FFF200"/>
            </a:solidFill>
            <a:round/>
            <a:headEnd/>
            <a:tailEnd/>
          </a:ln>
        </p:spPr>
        <p:txBody>
          <a:bodyPr/>
          <a:lstStyle/>
          <a:p>
            <a:endParaRPr lang="en-US" dirty="0"/>
          </a:p>
        </p:txBody>
      </p:sp>
      <p:pic>
        <p:nvPicPr>
          <p:cNvPr id="69" name="Picture 113" descr="tan box vert"/>
          <p:cNvPicPr>
            <a:picLocks noChangeAspect="1" noChangeArrowheads="1"/>
          </p:cNvPicPr>
          <p:nvPr/>
        </p:nvPicPr>
        <p:blipFill>
          <a:blip r:embed="rId24" cstate="print"/>
          <a:srcRect/>
          <a:stretch>
            <a:fillRect/>
          </a:stretch>
        </p:blipFill>
        <p:spPr bwMode="auto">
          <a:xfrm>
            <a:off x="6077163" y="3304764"/>
            <a:ext cx="36512" cy="98425"/>
          </a:xfrm>
          <a:prstGeom prst="rect">
            <a:avLst/>
          </a:prstGeom>
          <a:noFill/>
          <a:ln w="9525">
            <a:noFill/>
            <a:miter lim="800000"/>
            <a:headEnd/>
            <a:tailEnd/>
          </a:ln>
        </p:spPr>
      </p:pic>
      <p:sp>
        <p:nvSpPr>
          <p:cNvPr id="70" name="Freeform 114"/>
          <p:cNvSpPr>
            <a:spLocks/>
          </p:cNvSpPr>
          <p:nvPr/>
        </p:nvSpPr>
        <p:spPr bwMode="auto">
          <a:xfrm>
            <a:off x="6683588" y="3515901"/>
            <a:ext cx="196850" cy="34925"/>
          </a:xfrm>
          <a:custGeom>
            <a:avLst/>
            <a:gdLst>
              <a:gd name="T0" fmla="*/ 2147483647 w 214"/>
              <a:gd name="T1" fmla="*/ 2147483647 h 42"/>
              <a:gd name="T2" fmla="*/ 2147483647 w 214"/>
              <a:gd name="T3" fmla="*/ 0 h 42"/>
              <a:gd name="T4" fmla="*/ 0 w 214"/>
              <a:gd name="T5" fmla="*/ 2147483647 h 42"/>
              <a:gd name="T6" fmla="*/ 0 w 214"/>
              <a:gd name="T7" fmla="*/ 2147483647 h 42"/>
              <a:gd name="T8" fmla="*/ 0 60000 65536"/>
              <a:gd name="T9" fmla="*/ 0 60000 65536"/>
              <a:gd name="T10" fmla="*/ 0 60000 65536"/>
              <a:gd name="T11" fmla="*/ 0 60000 65536"/>
              <a:gd name="T12" fmla="*/ 0 w 214"/>
              <a:gd name="T13" fmla="*/ 0 h 42"/>
              <a:gd name="T14" fmla="*/ 214 w 214"/>
              <a:gd name="T15" fmla="*/ 42 h 42"/>
            </a:gdLst>
            <a:ahLst/>
            <a:cxnLst>
              <a:cxn ang="T8">
                <a:pos x="T0" y="T1"/>
              </a:cxn>
              <a:cxn ang="T9">
                <a:pos x="T2" y="T3"/>
              </a:cxn>
              <a:cxn ang="T10">
                <a:pos x="T4" y="T5"/>
              </a:cxn>
              <a:cxn ang="T11">
                <a:pos x="T6" y="T7"/>
              </a:cxn>
            </a:cxnLst>
            <a:rect l="T12" t="T13" r="T14" b="T15"/>
            <a:pathLst>
              <a:path w="214" h="42">
                <a:moveTo>
                  <a:pt x="214" y="25"/>
                </a:moveTo>
                <a:lnTo>
                  <a:pt x="214" y="0"/>
                </a:lnTo>
                <a:lnTo>
                  <a:pt x="0" y="42"/>
                </a:lnTo>
                <a:lnTo>
                  <a:pt x="0" y="13"/>
                </a:lnTo>
              </a:path>
            </a:pathLst>
          </a:custGeom>
          <a:noFill/>
          <a:ln w="9525">
            <a:solidFill>
              <a:srgbClr val="FFCB05"/>
            </a:solidFill>
            <a:round/>
            <a:headEnd/>
            <a:tailEnd/>
          </a:ln>
        </p:spPr>
        <p:txBody>
          <a:bodyPr/>
          <a:lstStyle/>
          <a:p>
            <a:endParaRPr lang="en-US" dirty="0"/>
          </a:p>
        </p:txBody>
      </p:sp>
      <p:sp>
        <p:nvSpPr>
          <p:cNvPr id="71" name="Freeform 115"/>
          <p:cNvSpPr>
            <a:spLocks/>
          </p:cNvSpPr>
          <p:nvPr/>
        </p:nvSpPr>
        <p:spPr bwMode="auto">
          <a:xfrm>
            <a:off x="6685175" y="3511139"/>
            <a:ext cx="196850" cy="34925"/>
          </a:xfrm>
          <a:custGeom>
            <a:avLst/>
            <a:gdLst>
              <a:gd name="T0" fmla="*/ 2147483647 w 214"/>
              <a:gd name="T1" fmla="*/ 2147483647 h 42"/>
              <a:gd name="T2" fmla="*/ 2147483647 w 214"/>
              <a:gd name="T3" fmla="*/ 0 h 42"/>
              <a:gd name="T4" fmla="*/ 0 w 214"/>
              <a:gd name="T5" fmla="*/ 2147483647 h 42"/>
              <a:gd name="T6" fmla="*/ 0 w 214"/>
              <a:gd name="T7" fmla="*/ 2147483647 h 42"/>
              <a:gd name="T8" fmla="*/ 0 60000 65536"/>
              <a:gd name="T9" fmla="*/ 0 60000 65536"/>
              <a:gd name="T10" fmla="*/ 0 60000 65536"/>
              <a:gd name="T11" fmla="*/ 0 60000 65536"/>
              <a:gd name="T12" fmla="*/ 0 w 214"/>
              <a:gd name="T13" fmla="*/ 0 h 42"/>
              <a:gd name="T14" fmla="*/ 214 w 214"/>
              <a:gd name="T15" fmla="*/ 42 h 42"/>
            </a:gdLst>
            <a:ahLst/>
            <a:cxnLst>
              <a:cxn ang="T8">
                <a:pos x="T0" y="T1"/>
              </a:cxn>
              <a:cxn ang="T9">
                <a:pos x="T2" y="T3"/>
              </a:cxn>
              <a:cxn ang="T10">
                <a:pos x="T4" y="T5"/>
              </a:cxn>
              <a:cxn ang="T11">
                <a:pos x="T6" y="T7"/>
              </a:cxn>
            </a:cxnLst>
            <a:rect l="T12" t="T13" r="T14" b="T15"/>
            <a:pathLst>
              <a:path w="214" h="42">
                <a:moveTo>
                  <a:pt x="214" y="25"/>
                </a:moveTo>
                <a:lnTo>
                  <a:pt x="214" y="0"/>
                </a:lnTo>
                <a:lnTo>
                  <a:pt x="0" y="42"/>
                </a:lnTo>
                <a:lnTo>
                  <a:pt x="0" y="13"/>
                </a:lnTo>
              </a:path>
            </a:pathLst>
          </a:custGeom>
          <a:noFill/>
          <a:ln w="9525">
            <a:solidFill>
              <a:srgbClr val="FFF200"/>
            </a:solidFill>
            <a:round/>
            <a:headEnd/>
            <a:tailEnd/>
          </a:ln>
        </p:spPr>
        <p:txBody>
          <a:bodyPr/>
          <a:lstStyle/>
          <a:p>
            <a:endParaRPr lang="en-US" dirty="0"/>
          </a:p>
        </p:txBody>
      </p:sp>
      <p:pic>
        <p:nvPicPr>
          <p:cNvPr id="72" name="Picture 116" descr="radio waves2"/>
          <p:cNvPicPr>
            <a:picLocks noChangeAspect="1" noChangeArrowheads="1"/>
          </p:cNvPicPr>
          <p:nvPr/>
        </p:nvPicPr>
        <p:blipFill>
          <a:blip r:embed="rId10" cstate="print"/>
          <a:srcRect/>
          <a:stretch>
            <a:fillRect/>
          </a:stretch>
        </p:blipFill>
        <p:spPr bwMode="auto">
          <a:xfrm>
            <a:off x="6601038" y="3104739"/>
            <a:ext cx="117475" cy="44450"/>
          </a:xfrm>
          <a:prstGeom prst="rect">
            <a:avLst/>
          </a:prstGeom>
          <a:noFill/>
          <a:ln w="9525">
            <a:noFill/>
            <a:miter lim="800000"/>
            <a:headEnd/>
            <a:tailEnd/>
          </a:ln>
        </p:spPr>
      </p:pic>
      <p:pic>
        <p:nvPicPr>
          <p:cNvPr id="73" name="Picture 117" descr="light-pole"/>
          <p:cNvPicPr>
            <a:picLocks noChangeAspect="1" noChangeArrowheads="1"/>
          </p:cNvPicPr>
          <p:nvPr/>
        </p:nvPicPr>
        <p:blipFill>
          <a:blip r:embed="rId11" cstate="print"/>
          <a:srcRect/>
          <a:stretch>
            <a:fillRect/>
          </a:stretch>
        </p:blipFill>
        <p:spPr bwMode="auto">
          <a:xfrm>
            <a:off x="6558175" y="3165064"/>
            <a:ext cx="217488" cy="363537"/>
          </a:xfrm>
          <a:prstGeom prst="rect">
            <a:avLst/>
          </a:prstGeom>
          <a:noFill/>
          <a:ln w="9525">
            <a:noFill/>
            <a:miter lim="800000"/>
            <a:headEnd/>
            <a:tailEnd/>
          </a:ln>
        </p:spPr>
      </p:pic>
      <p:pic>
        <p:nvPicPr>
          <p:cNvPr id="74" name="Picture 118" descr="redbox"/>
          <p:cNvPicPr>
            <a:picLocks noChangeAspect="1" noChangeArrowheads="1"/>
          </p:cNvPicPr>
          <p:nvPr/>
        </p:nvPicPr>
        <p:blipFill>
          <a:blip r:embed="rId21" cstate="print"/>
          <a:srcRect/>
          <a:stretch>
            <a:fillRect/>
          </a:stretch>
        </p:blipFill>
        <p:spPr bwMode="auto">
          <a:xfrm>
            <a:off x="5629488" y="5155789"/>
            <a:ext cx="71437" cy="44450"/>
          </a:xfrm>
          <a:prstGeom prst="rect">
            <a:avLst/>
          </a:prstGeom>
          <a:noFill/>
          <a:ln w="9525">
            <a:noFill/>
            <a:miter lim="800000"/>
            <a:headEnd/>
            <a:tailEnd/>
          </a:ln>
        </p:spPr>
      </p:pic>
      <p:pic>
        <p:nvPicPr>
          <p:cNvPr id="75" name="Picture 119" descr="radio waves3"/>
          <p:cNvPicPr>
            <a:picLocks noChangeAspect="1" noChangeArrowheads="1"/>
          </p:cNvPicPr>
          <p:nvPr/>
        </p:nvPicPr>
        <p:blipFill>
          <a:blip r:embed="rId29" cstate="print"/>
          <a:srcRect/>
          <a:stretch>
            <a:fillRect/>
          </a:stretch>
        </p:blipFill>
        <p:spPr bwMode="auto">
          <a:xfrm>
            <a:off x="5580275" y="5112926"/>
            <a:ext cx="42863" cy="125413"/>
          </a:xfrm>
          <a:prstGeom prst="rect">
            <a:avLst/>
          </a:prstGeom>
          <a:noFill/>
          <a:ln w="9525">
            <a:noFill/>
            <a:miter lim="800000"/>
            <a:headEnd/>
            <a:tailEnd/>
          </a:ln>
        </p:spPr>
      </p:pic>
      <p:pic>
        <p:nvPicPr>
          <p:cNvPr id="76" name="Picture 120" descr="radio waves4"/>
          <p:cNvPicPr>
            <a:picLocks noChangeAspect="1" noChangeArrowheads="1"/>
          </p:cNvPicPr>
          <p:nvPr/>
        </p:nvPicPr>
        <p:blipFill>
          <a:blip r:embed="rId30" cstate="print"/>
          <a:srcRect/>
          <a:stretch>
            <a:fillRect/>
          </a:stretch>
        </p:blipFill>
        <p:spPr bwMode="auto">
          <a:xfrm>
            <a:off x="5710450" y="5119276"/>
            <a:ext cx="44450" cy="120650"/>
          </a:xfrm>
          <a:prstGeom prst="rect">
            <a:avLst/>
          </a:prstGeom>
          <a:noFill/>
          <a:ln w="9525">
            <a:noFill/>
            <a:miter lim="800000"/>
            <a:headEnd/>
            <a:tailEnd/>
          </a:ln>
        </p:spPr>
      </p:pic>
      <p:pic>
        <p:nvPicPr>
          <p:cNvPr id="77" name="Picture 122" descr="redbox"/>
          <p:cNvPicPr>
            <a:picLocks noChangeAspect="1" noChangeArrowheads="1"/>
          </p:cNvPicPr>
          <p:nvPr/>
        </p:nvPicPr>
        <p:blipFill>
          <a:blip r:embed="rId21" cstate="print"/>
          <a:srcRect/>
          <a:stretch>
            <a:fillRect/>
          </a:stretch>
        </p:blipFill>
        <p:spPr bwMode="auto">
          <a:xfrm>
            <a:off x="4126125" y="4754151"/>
            <a:ext cx="71438" cy="44450"/>
          </a:xfrm>
          <a:prstGeom prst="rect">
            <a:avLst/>
          </a:prstGeom>
          <a:noFill/>
          <a:ln w="9525">
            <a:noFill/>
            <a:miter lim="800000"/>
            <a:headEnd/>
            <a:tailEnd/>
          </a:ln>
        </p:spPr>
      </p:pic>
      <p:pic>
        <p:nvPicPr>
          <p:cNvPr id="78" name="Picture 123" descr="radio waves3"/>
          <p:cNvPicPr>
            <a:picLocks noChangeAspect="1" noChangeArrowheads="1"/>
          </p:cNvPicPr>
          <p:nvPr/>
        </p:nvPicPr>
        <p:blipFill>
          <a:blip r:embed="rId31" cstate="print"/>
          <a:srcRect/>
          <a:stretch>
            <a:fillRect/>
          </a:stretch>
        </p:blipFill>
        <p:spPr bwMode="auto">
          <a:xfrm>
            <a:off x="4076913" y="4709701"/>
            <a:ext cx="42862" cy="127000"/>
          </a:xfrm>
          <a:prstGeom prst="rect">
            <a:avLst/>
          </a:prstGeom>
          <a:noFill/>
          <a:ln w="9525">
            <a:noFill/>
            <a:miter lim="800000"/>
            <a:headEnd/>
            <a:tailEnd/>
          </a:ln>
        </p:spPr>
      </p:pic>
      <p:pic>
        <p:nvPicPr>
          <p:cNvPr id="79" name="Picture 124" descr="radio waves4"/>
          <p:cNvPicPr>
            <a:picLocks noChangeAspect="1" noChangeArrowheads="1"/>
          </p:cNvPicPr>
          <p:nvPr/>
        </p:nvPicPr>
        <p:blipFill>
          <a:blip r:embed="rId32" cstate="print"/>
          <a:srcRect/>
          <a:stretch>
            <a:fillRect/>
          </a:stretch>
        </p:blipFill>
        <p:spPr bwMode="auto">
          <a:xfrm>
            <a:off x="4208675" y="4717639"/>
            <a:ext cx="42863" cy="119062"/>
          </a:xfrm>
          <a:prstGeom prst="rect">
            <a:avLst/>
          </a:prstGeom>
          <a:noFill/>
          <a:ln w="9525">
            <a:noFill/>
            <a:miter lim="800000"/>
            <a:headEnd/>
            <a:tailEnd/>
          </a:ln>
        </p:spPr>
      </p:pic>
      <p:pic>
        <p:nvPicPr>
          <p:cNvPr id="80" name="Picture 117" descr="pico building"/>
          <p:cNvPicPr>
            <a:picLocks noChangeAspect="1" noChangeArrowheads="1"/>
          </p:cNvPicPr>
          <p:nvPr/>
        </p:nvPicPr>
        <p:blipFill>
          <a:blip r:embed="rId33" cstate="print">
            <a:clrChange>
              <a:clrFrom>
                <a:srgbClr val="FAFCFE"/>
              </a:clrFrom>
              <a:clrTo>
                <a:srgbClr val="FAFCFE">
                  <a:alpha val="0"/>
                </a:srgbClr>
              </a:clrTo>
            </a:clrChange>
          </a:blip>
          <a:srcRect/>
          <a:stretch>
            <a:fillRect/>
          </a:stretch>
        </p:blipFill>
        <p:spPr bwMode="auto">
          <a:xfrm>
            <a:off x="6939175" y="3919126"/>
            <a:ext cx="549275" cy="603250"/>
          </a:xfrm>
          <a:prstGeom prst="rect">
            <a:avLst/>
          </a:prstGeom>
          <a:noFill/>
          <a:ln w="9525">
            <a:noFill/>
            <a:miter lim="800000"/>
            <a:headEnd/>
            <a:tailEnd/>
          </a:ln>
        </p:spPr>
      </p:pic>
      <p:pic>
        <p:nvPicPr>
          <p:cNvPr id="81" name="Picture 121" descr="pico building"/>
          <p:cNvPicPr>
            <a:picLocks noChangeAspect="1" noChangeArrowheads="1"/>
          </p:cNvPicPr>
          <p:nvPr/>
        </p:nvPicPr>
        <p:blipFill>
          <a:blip r:embed="rId34" cstate="print"/>
          <a:srcRect/>
          <a:stretch>
            <a:fillRect/>
          </a:stretch>
        </p:blipFill>
        <p:spPr bwMode="auto">
          <a:xfrm>
            <a:off x="7042363" y="3036476"/>
            <a:ext cx="520700" cy="806450"/>
          </a:xfrm>
          <a:prstGeom prst="rect">
            <a:avLst/>
          </a:prstGeom>
          <a:noFill/>
          <a:ln w="9525">
            <a:noFill/>
            <a:miter lim="800000"/>
            <a:headEnd/>
            <a:tailEnd/>
          </a:ln>
        </p:spPr>
      </p:pic>
      <p:sp>
        <p:nvSpPr>
          <p:cNvPr id="82" name="Text Box 129"/>
          <p:cNvSpPr txBox="1">
            <a:spLocks noChangeArrowheads="1"/>
          </p:cNvSpPr>
          <p:nvPr/>
        </p:nvSpPr>
        <p:spPr bwMode="auto">
          <a:xfrm>
            <a:off x="4624600" y="5160551"/>
            <a:ext cx="820738" cy="400050"/>
          </a:xfrm>
          <a:prstGeom prst="rect">
            <a:avLst/>
          </a:prstGeom>
          <a:noFill/>
          <a:ln w="9525">
            <a:noFill/>
            <a:miter lim="800000"/>
            <a:headEnd/>
            <a:tailEnd/>
          </a:ln>
        </p:spPr>
        <p:txBody>
          <a:bodyPr>
            <a:spAutoFit/>
          </a:bodyPr>
          <a:lstStyle/>
          <a:p>
            <a:pPr algn="ctr"/>
            <a:r>
              <a:rPr lang="en-US" sz="1000" dirty="0">
                <a:solidFill>
                  <a:srgbClr val="000000"/>
                </a:solidFill>
              </a:rPr>
              <a:t>Admin</a:t>
            </a:r>
          </a:p>
          <a:p>
            <a:pPr algn="ctr"/>
            <a:r>
              <a:rPr lang="en-US" sz="1000" dirty="0">
                <a:solidFill>
                  <a:srgbClr val="000000"/>
                </a:solidFill>
              </a:rPr>
              <a:t>Buildings</a:t>
            </a:r>
          </a:p>
        </p:txBody>
      </p:sp>
      <p:sp>
        <p:nvSpPr>
          <p:cNvPr id="83" name="Text Box 129"/>
          <p:cNvSpPr txBox="1">
            <a:spLocks noChangeArrowheads="1"/>
          </p:cNvSpPr>
          <p:nvPr/>
        </p:nvSpPr>
        <p:spPr bwMode="auto">
          <a:xfrm>
            <a:off x="6443875" y="4263614"/>
            <a:ext cx="669925" cy="400050"/>
          </a:xfrm>
          <a:prstGeom prst="rect">
            <a:avLst/>
          </a:prstGeom>
          <a:noFill/>
          <a:ln w="9525">
            <a:noFill/>
            <a:miter lim="800000"/>
            <a:headEnd/>
            <a:tailEnd/>
          </a:ln>
        </p:spPr>
        <p:txBody>
          <a:bodyPr>
            <a:spAutoFit/>
          </a:bodyPr>
          <a:lstStyle/>
          <a:p>
            <a:pPr algn="ctr"/>
            <a:r>
              <a:rPr lang="en-US" sz="1000" dirty="0">
                <a:solidFill>
                  <a:srgbClr val="000000"/>
                </a:solidFill>
              </a:rPr>
              <a:t>Lecture </a:t>
            </a:r>
          </a:p>
          <a:p>
            <a:pPr algn="ctr"/>
            <a:r>
              <a:rPr lang="en-US" sz="1000" dirty="0">
                <a:solidFill>
                  <a:srgbClr val="000000"/>
                </a:solidFill>
              </a:rPr>
              <a:t>Hall</a:t>
            </a:r>
          </a:p>
        </p:txBody>
      </p:sp>
      <p:sp>
        <p:nvSpPr>
          <p:cNvPr id="84" name="Text Box 129"/>
          <p:cNvSpPr txBox="1">
            <a:spLocks noChangeArrowheads="1"/>
          </p:cNvSpPr>
          <p:nvPr/>
        </p:nvSpPr>
        <p:spPr bwMode="auto">
          <a:xfrm>
            <a:off x="7482100" y="2903126"/>
            <a:ext cx="809625" cy="339725"/>
          </a:xfrm>
          <a:prstGeom prst="rect">
            <a:avLst/>
          </a:prstGeom>
          <a:noFill/>
          <a:ln w="9525">
            <a:noFill/>
            <a:miter lim="800000"/>
            <a:headEnd/>
            <a:tailEnd/>
          </a:ln>
        </p:spPr>
        <p:txBody>
          <a:bodyPr>
            <a:spAutoFit/>
          </a:bodyPr>
          <a:lstStyle/>
          <a:p>
            <a:pPr algn="ctr"/>
            <a:r>
              <a:rPr lang="en-US" sz="1000" dirty="0">
                <a:solidFill>
                  <a:srgbClr val="000000"/>
                </a:solidFill>
              </a:rPr>
              <a:t>Research</a:t>
            </a:r>
          </a:p>
          <a:p>
            <a:pPr algn="ctr"/>
            <a:r>
              <a:rPr lang="en-US" sz="1000" dirty="0">
                <a:solidFill>
                  <a:srgbClr val="000000"/>
                </a:solidFill>
              </a:rPr>
              <a:t>Center</a:t>
            </a:r>
          </a:p>
        </p:txBody>
      </p:sp>
      <p:sp>
        <p:nvSpPr>
          <p:cNvPr id="85" name="Text Box 129"/>
          <p:cNvSpPr txBox="1">
            <a:spLocks noChangeArrowheads="1"/>
          </p:cNvSpPr>
          <p:nvPr/>
        </p:nvSpPr>
        <p:spPr bwMode="auto">
          <a:xfrm>
            <a:off x="6180350" y="5173251"/>
            <a:ext cx="773113" cy="246063"/>
          </a:xfrm>
          <a:prstGeom prst="rect">
            <a:avLst/>
          </a:prstGeom>
          <a:noFill/>
          <a:ln w="9525">
            <a:noFill/>
            <a:miter lim="800000"/>
            <a:headEnd/>
            <a:tailEnd/>
          </a:ln>
        </p:spPr>
        <p:txBody>
          <a:bodyPr>
            <a:spAutoFit/>
          </a:bodyPr>
          <a:lstStyle/>
          <a:p>
            <a:pPr algn="ctr"/>
            <a:r>
              <a:rPr lang="en-US" sz="1000" dirty="0">
                <a:solidFill>
                  <a:srgbClr val="000000"/>
                </a:solidFill>
              </a:rPr>
              <a:t>Library</a:t>
            </a:r>
          </a:p>
        </p:txBody>
      </p:sp>
      <p:sp>
        <p:nvSpPr>
          <p:cNvPr id="86" name="Text Box 129"/>
          <p:cNvSpPr txBox="1">
            <a:spLocks noChangeArrowheads="1"/>
          </p:cNvSpPr>
          <p:nvPr/>
        </p:nvSpPr>
        <p:spPr bwMode="auto">
          <a:xfrm>
            <a:off x="7693238" y="4466814"/>
            <a:ext cx="987425" cy="246062"/>
          </a:xfrm>
          <a:prstGeom prst="rect">
            <a:avLst/>
          </a:prstGeom>
          <a:noFill/>
          <a:ln w="9525">
            <a:noFill/>
            <a:miter lim="800000"/>
            <a:headEnd/>
            <a:tailEnd/>
          </a:ln>
        </p:spPr>
        <p:txBody>
          <a:bodyPr>
            <a:spAutoFit/>
          </a:bodyPr>
          <a:lstStyle/>
          <a:p>
            <a:pPr algn="ctr"/>
            <a:r>
              <a:rPr lang="en-US" sz="1000" dirty="0">
                <a:solidFill>
                  <a:srgbClr val="000000"/>
                </a:solidFill>
              </a:rPr>
              <a:t>Operations</a:t>
            </a:r>
          </a:p>
        </p:txBody>
      </p:sp>
      <p:sp>
        <p:nvSpPr>
          <p:cNvPr id="87" name="Text Box 93"/>
          <p:cNvSpPr txBox="1">
            <a:spLocks noChangeArrowheads="1"/>
          </p:cNvSpPr>
          <p:nvPr/>
        </p:nvSpPr>
        <p:spPr bwMode="auto">
          <a:xfrm>
            <a:off x="3235538" y="2825339"/>
            <a:ext cx="1003300" cy="400050"/>
          </a:xfrm>
          <a:prstGeom prst="rect">
            <a:avLst/>
          </a:prstGeom>
          <a:noFill/>
          <a:ln w="9525">
            <a:noFill/>
            <a:miter lim="800000"/>
            <a:headEnd/>
            <a:tailEnd/>
          </a:ln>
        </p:spPr>
        <p:txBody>
          <a:bodyPr>
            <a:spAutoFit/>
          </a:bodyPr>
          <a:lstStyle/>
          <a:p>
            <a:pPr algn="ctr"/>
            <a:r>
              <a:rPr lang="en-US" sz="1000" dirty="0">
                <a:solidFill>
                  <a:schemeClr val="tx1"/>
                </a:solidFill>
              </a:rPr>
              <a:t>Stadium</a:t>
            </a:r>
          </a:p>
          <a:p>
            <a:pPr algn="ctr"/>
            <a:r>
              <a:rPr lang="en-US" sz="1000" dirty="0">
                <a:solidFill>
                  <a:schemeClr val="tx1"/>
                </a:solidFill>
              </a:rPr>
              <a:t>Coverage</a:t>
            </a:r>
          </a:p>
        </p:txBody>
      </p:sp>
      <p:cxnSp>
        <p:nvCxnSpPr>
          <p:cNvPr id="88" name="Straight Connector 97"/>
          <p:cNvCxnSpPr>
            <a:cxnSpLocks noChangeShapeType="1"/>
          </p:cNvCxnSpPr>
          <p:nvPr/>
        </p:nvCxnSpPr>
        <p:spPr bwMode="auto">
          <a:xfrm rot="16200000" flipH="1">
            <a:off x="5129426" y="3298413"/>
            <a:ext cx="882650" cy="79375"/>
          </a:xfrm>
          <a:prstGeom prst="line">
            <a:avLst/>
          </a:prstGeom>
          <a:noFill/>
          <a:ln w="25400">
            <a:solidFill>
              <a:srgbClr val="000000"/>
            </a:solidFill>
            <a:round/>
            <a:headEnd/>
            <a:tailEnd/>
          </a:ln>
        </p:spPr>
      </p:cxnSp>
      <p:cxnSp>
        <p:nvCxnSpPr>
          <p:cNvPr id="89" name="Straight Connector 101"/>
          <p:cNvCxnSpPr>
            <a:cxnSpLocks noChangeShapeType="1"/>
          </p:cNvCxnSpPr>
          <p:nvPr/>
        </p:nvCxnSpPr>
        <p:spPr bwMode="auto">
          <a:xfrm rot="16200000" flipH="1">
            <a:off x="7078876" y="2812638"/>
            <a:ext cx="436562" cy="11113"/>
          </a:xfrm>
          <a:prstGeom prst="line">
            <a:avLst/>
          </a:prstGeom>
          <a:noFill/>
          <a:ln w="25400">
            <a:solidFill>
              <a:srgbClr val="000000"/>
            </a:solidFill>
            <a:round/>
            <a:headEnd/>
            <a:tailEnd/>
          </a:ln>
        </p:spPr>
      </p:cxnSp>
      <p:pic>
        <p:nvPicPr>
          <p:cNvPr id="90" name="Picture 89" descr="COLLEGE_EDUCATION_024-300dpi.tif"/>
          <p:cNvPicPr>
            <a:picLocks noChangeAspect="1"/>
          </p:cNvPicPr>
          <p:nvPr/>
        </p:nvPicPr>
        <p:blipFill>
          <a:blip r:embed="rId35" cstate="screen"/>
          <a:stretch>
            <a:fillRect/>
          </a:stretch>
        </p:blipFill>
        <p:spPr>
          <a:xfrm>
            <a:off x="5056400" y="2380815"/>
            <a:ext cx="1263504" cy="806481"/>
          </a:xfrm>
          <a:prstGeom prst="ellipse">
            <a:avLst/>
          </a:prstGeom>
          <a:ln w="34925" cap="flat" cmpd="sng" algn="ctr">
            <a:solidFill>
              <a:schemeClr val="bg1"/>
            </a:solidFill>
            <a:prstDash val="solid"/>
            <a:round/>
            <a:headEnd type="none" w="med" len="med"/>
            <a:tailEnd type="none" w="med" len="med"/>
          </a:ln>
          <a:effectLst>
            <a:outerShdw blurRad="50800" dist="38100" dir="2700000">
              <a:srgbClr val="000000">
                <a:alpha val="43000"/>
              </a:srgbClr>
            </a:outerShdw>
          </a:effectLst>
        </p:spPr>
      </p:pic>
      <p:cxnSp>
        <p:nvCxnSpPr>
          <p:cNvPr id="91" name="Straight Connector 106"/>
          <p:cNvCxnSpPr>
            <a:cxnSpLocks noChangeShapeType="1"/>
          </p:cNvCxnSpPr>
          <p:nvPr/>
        </p:nvCxnSpPr>
        <p:spPr bwMode="auto">
          <a:xfrm>
            <a:off x="6801063" y="3879439"/>
            <a:ext cx="482600" cy="168275"/>
          </a:xfrm>
          <a:prstGeom prst="line">
            <a:avLst/>
          </a:prstGeom>
          <a:noFill/>
          <a:ln w="25400">
            <a:solidFill>
              <a:srgbClr val="000000"/>
            </a:solidFill>
            <a:round/>
            <a:headEnd/>
            <a:tailEnd/>
          </a:ln>
        </p:spPr>
      </p:cxnSp>
      <p:pic>
        <p:nvPicPr>
          <p:cNvPr id="92" name="Picture 91" descr="DAY4SHOT5-00009-b.tif"/>
          <p:cNvPicPr>
            <a:picLocks noChangeAspect="1"/>
          </p:cNvPicPr>
          <p:nvPr/>
        </p:nvPicPr>
        <p:blipFill>
          <a:blip r:embed="rId36" cstate="screen"/>
          <a:stretch>
            <a:fillRect/>
          </a:stretch>
        </p:blipFill>
        <p:spPr>
          <a:xfrm>
            <a:off x="5984574" y="3445340"/>
            <a:ext cx="1126234" cy="696034"/>
          </a:xfrm>
          <a:prstGeom prst="ellipse">
            <a:avLst/>
          </a:prstGeom>
          <a:ln w="34925" cap="flat" cmpd="sng" algn="ctr">
            <a:solidFill>
              <a:srgbClr val="FFFFFF"/>
            </a:solidFill>
            <a:prstDash val="solid"/>
            <a:round/>
            <a:headEnd type="none" w="med" len="med"/>
            <a:tailEnd type="none" w="med" len="med"/>
          </a:ln>
          <a:effectLst>
            <a:outerShdw blurRad="50800" dist="38100" dir="2700000">
              <a:srgbClr val="000000">
                <a:alpha val="43000"/>
              </a:srgbClr>
            </a:outerShdw>
          </a:effectLst>
        </p:spPr>
      </p:pic>
      <p:cxnSp>
        <p:nvCxnSpPr>
          <p:cNvPr id="93" name="Straight Connector 110"/>
          <p:cNvCxnSpPr>
            <a:cxnSpLocks noChangeShapeType="1"/>
          </p:cNvCxnSpPr>
          <p:nvPr/>
        </p:nvCxnSpPr>
        <p:spPr bwMode="auto">
          <a:xfrm rot="5400000">
            <a:off x="7923426" y="3912776"/>
            <a:ext cx="468312" cy="300037"/>
          </a:xfrm>
          <a:prstGeom prst="line">
            <a:avLst/>
          </a:prstGeom>
          <a:noFill/>
          <a:ln w="25400">
            <a:solidFill>
              <a:srgbClr val="000000"/>
            </a:solidFill>
            <a:round/>
            <a:headEnd/>
            <a:tailEnd/>
          </a:ln>
        </p:spPr>
      </p:cxnSp>
      <p:pic>
        <p:nvPicPr>
          <p:cNvPr id="94" name="Picture 93" descr="COLLEGE_EDUCATION_002.tif"/>
          <p:cNvPicPr>
            <a:picLocks noChangeAspect="1"/>
          </p:cNvPicPr>
          <p:nvPr/>
        </p:nvPicPr>
        <p:blipFill>
          <a:blip r:embed="rId37" cstate="screen"/>
          <a:stretch>
            <a:fillRect/>
          </a:stretch>
        </p:blipFill>
        <p:spPr>
          <a:xfrm>
            <a:off x="7645945" y="3363455"/>
            <a:ext cx="1073619" cy="710186"/>
          </a:xfrm>
          <a:prstGeom prst="ellipse">
            <a:avLst/>
          </a:prstGeom>
          <a:ln w="34925" cap="flat" cmpd="sng" algn="ctr">
            <a:solidFill>
              <a:srgbClr val="FFFFFF"/>
            </a:solidFill>
            <a:prstDash val="solid"/>
            <a:round/>
            <a:headEnd type="none" w="med" len="med"/>
            <a:tailEnd type="none" w="med" len="med"/>
          </a:ln>
          <a:effectLst>
            <a:outerShdw blurRad="50800" dist="38100" dir="2700000">
              <a:srgbClr val="000000">
                <a:alpha val="43000"/>
              </a:srgbClr>
            </a:outerShdw>
          </a:effectLst>
        </p:spPr>
      </p:pic>
      <p:cxnSp>
        <p:nvCxnSpPr>
          <p:cNvPr id="95" name="Straight Connector 113"/>
          <p:cNvCxnSpPr>
            <a:cxnSpLocks noChangeShapeType="1"/>
          </p:cNvCxnSpPr>
          <p:nvPr/>
        </p:nvCxnSpPr>
        <p:spPr bwMode="auto">
          <a:xfrm rot="5400000">
            <a:off x="6779631" y="5334383"/>
            <a:ext cx="620713" cy="266700"/>
          </a:xfrm>
          <a:prstGeom prst="line">
            <a:avLst/>
          </a:prstGeom>
          <a:noFill/>
          <a:ln w="25400">
            <a:solidFill>
              <a:srgbClr val="000000"/>
            </a:solidFill>
            <a:round/>
            <a:headEnd/>
            <a:tailEnd/>
          </a:ln>
        </p:spPr>
      </p:cxnSp>
      <p:pic>
        <p:nvPicPr>
          <p:cNvPr id="96" name="Picture 95" descr="FINANCE_016.tif"/>
          <p:cNvPicPr>
            <a:picLocks noChangeAspect="1"/>
          </p:cNvPicPr>
          <p:nvPr/>
        </p:nvPicPr>
        <p:blipFill>
          <a:blip r:embed="rId38" cstate="screen"/>
          <a:stretch>
            <a:fillRect/>
          </a:stretch>
        </p:blipFill>
        <p:spPr>
          <a:xfrm>
            <a:off x="6236602" y="5462176"/>
            <a:ext cx="1148131" cy="712715"/>
          </a:xfrm>
          <a:prstGeom prst="ellipse">
            <a:avLst/>
          </a:prstGeom>
          <a:ln w="34925" cap="flat" cmpd="sng" algn="ctr">
            <a:solidFill>
              <a:srgbClr val="FFFFFF"/>
            </a:solidFill>
            <a:prstDash val="solid"/>
            <a:round/>
            <a:headEnd type="none" w="med" len="med"/>
            <a:tailEnd type="none" w="med" len="med"/>
          </a:ln>
          <a:effectLst>
            <a:outerShdw blurRad="50800" dist="38100" dir="2700000">
              <a:srgbClr val="000000">
                <a:alpha val="43000"/>
              </a:srgbClr>
            </a:outerShdw>
          </a:effectLst>
        </p:spPr>
      </p:pic>
      <p:cxnSp>
        <p:nvCxnSpPr>
          <p:cNvPr id="97" name="Straight Connector 118"/>
          <p:cNvCxnSpPr>
            <a:cxnSpLocks noChangeShapeType="1"/>
          </p:cNvCxnSpPr>
          <p:nvPr/>
        </p:nvCxnSpPr>
        <p:spPr bwMode="auto">
          <a:xfrm rot="5400000">
            <a:off x="3343487" y="4782727"/>
            <a:ext cx="665163" cy="373062"/>
          </a:xfrm>
          <a:prstGeom prst="line">
            <a:avLst/>
          </a:prstGeom>
          <a:noFill/>
          <a:ln w="25400">
            <a:solidFill>
              <a:srgbClr val="000000"/>
            </a:solidFill>
            <a:round/>
            <a:headEnd/>
            <a:tailEnd/>
          </a:ln>
        </p:spPr>
      </p:cxnSp>
      <p:pic>
        <p:nvPicPr>
          <p:cNvPr id="98" name="Picture 97" descr="post copy.tif"/>
          <p:cNvPicPr>
            <a:picLocks noChangeAspect="1"/>
          </p:cNvPicPr>
          <p:nvPr/>
        </p:nvPicPr>
        <p:blipFill>
          <a:blip r:embed="rId39" cstate="screen"/>
          <a:stretch>
            <a:fillRect/>
          </a:stretch>
        </p:blipFill>
        <p:spPr>
          <a:xfrm>
            <a:off x="2869958" y="5226622"/>
            <a:ext cx="1243230" cy="707116"/>
          </a:xfrm>
          <a:prstGeom prst="ellipse">
            <a:avLst/>
          </a:prstGeom>
          <a:ln w="34925" cap="flat" cmpd="sng" algn="ctr">
            <a:solidFill>
              <a:srgbClr val="FFFFFF"/>
            </a:solidFill>
            <a:prstDash val="solid"/>
            <a:round/>
            <a:headEnd type="none" w="med" len="med"/>
            <a:tailEnd type="none" w="med" len="med"/>
          </a:ln>
          <a:effectLst>
            <a:outerShdw blurRad="50800" dist="38100" dir="2700000">
              <a:srgbClr val="000000">
                <a:alpha val="43000"/>
              </a:srgbClr>
            </a:outerShdw>
          </a:effectLst>
        </p:spPr>
      </p:pic>
      <p:cxnSp>
        <p:nvCxnSpPr>
          <p:cNvPr id="99" name="Straight Connector 122"/>
          <p:cNvCxnSpPr>
            <a:cxnSpLocks noChangeShapeType="1"/>
          </p:cNvCxnSpPr>
          <p:nvPr/>
        </p:nvCxnSpPr>
        <p:spPr bwMode="auto">
          <a:xfrm rot="5400000">
            <a:off x="3909431" y="2791208"/>
            <a:ext cx="754063" cy="50800"/>
          </a:xfrm>
          <a:prstGeom prst="line">
            <a:avLst/>
          </a:prstGeom>
          <a:noFill/>
          <a:ln w="25400">
            <a:solidFill>
              <a:srgbClr val="000000"/>
            </a:solidFill>
            <a:round/>
            <a:headEnd/>
            <a:tailEnd/>
          </a:ln>
        </p:spPr>
      </p:cxnSp>
      <p:pic>
        <p:nvPicPr>
          <p:cNvPr id="100" name="Picture 6" descr="See full size image"/>
          <p:cNvPicPr>
            <a:picLocks noChangeAspect="1" noChangeArrowheads="1"/>
          </p:cNvPicPr>
          <p:nvPr/>
        </p:nvPicPr>
        <p:blipFill>
          <a:blip r:embed="rId40" cstate="screen"/>
          <a:srcRect/>
          <a:stretch>
            <a:fillRect/>
          </a:stretch>
        </p:blipFill>
        <p:spPr bwMode="auto">
          <a:xfrm>
            <a:off x="3607505" y="2053269"/>
            <a:ext cx="1220295" cy="784770"/>
          </a:xfrm>
          <a:prstGeom prst="ellipse">
            <a:avLst/>
          </a:prstGeom>
          <a:noFill/>
          <a:ln w="34925" cap="flat" cmpd="sng" algn="ctr">
            <a:solidFill>
              <a:srgbClr val="FFFFFF"/>
            </a:solidFill>
            <a:prstDash val="solid"/>
            <a:miter lim="800000"/>
            <a:headEnd type="none" w="med" len="med"/>
            <a:tailEnd type="none" w="med" len="med"/>
          </a:ln>
          <a:effectLst>
            <a:outerShdw blurRad="50800" dist="38100" dir="2700000">
              <a:srgbClr val="000000">
                <a:alpha val="43000"/>
              </a:srgbClr>
            </a:outerShdw>
          </a:effectLst>
        </p:spPr>
      </p:pic>
      <p:sp>
        <p:nvSpPr>
          <p:cNvPr id="101" name="Freeform 46"/>
          <p:cNvSpPr>
            <a:spLocks/>
          </p:cNvSpPr>
          <p:nvPr/>
        </p:nvSpPr>
        <p:spPr bwMode="auto">
          <a:xfrm>
            <a:off x="4303925" y="3855626"/>
            <a:ext cx="792163" cy="215900"/>
          </a:xfrm>
          <a:custGeom>
            <a:avLst/>
            <a:gdLst>
              <a:gd name="T0" fmla="*/ 0 w 838"/>
              <a:gd name="T1" fmla="*/ 0 h 108"/>
              <a:gd name="T2" fmla="*/ 2147483647 w 838"/>
              <a:gd name="T3" fmla="*/ 2147483647 h 108"/>
              <a:gd name="T4" fmla="*/ 0 60000 65536"/>
              <a:gd name="T5" fmla="*/ 0 60000 65536"/>
              <a:gd name="T6" fmla="*/ 0 w 838"/>
              <a:gd name="T7" fmla="*/ 0 h 108"/>
              <a:gd name="T8" fmla="*/ 838 w 838"/>
              <a:gd name="T9" fmla="*/ 108 h 108"/>
            </a:gdLst>
            <a:ahLst/>
            <a:cxnLst>
              <a:cxn ang="T4">
                <a:pos x="T0" y="T1"/>
              </a:cxn>
              <a:cxn ang="T5">
                <a:pos x="T2" y="T3"/>
              </a:cxn>
            </a:cxnLst>
            <a:rect l="T6" t="T7" r="T8" b="T9"/>
            <a:pathLst>
              <a:path w="838" h="108">
                <a:moveTo>
                  <a:pt x="0" y="0"/>
                </a:moveTo>
                <a:lnTo>
                  <a:pt x="838" y="108"/>
                </a:lnTo>
              </a:path>
            </a:pathLst>
          </a:custGeom>
          <a:noFill/>
          <a:ln w="6350">
            <a:solidFill>
              <a:srgbClr val="000000"/>
            </a:solidFill>
            <a:prstDash val="dash"/>
            <a:round/>
            <a:headEnd/>
            <a:tailEnd/>
          </a:ln>
        </p:spPr>
        <p:txBody>
          <a:bodyPr/>
          <a:lstStyle/>
          <a:p>
            <a:endParaRPr lang="en-US" dirty="0"/>
          </a:p>
        </p:txBody>
      </p:sp>
      <p:pic>
        <p:nvPicPr>
          <p:cNvPr id="102" name="Picture 101" descr="**HEALTHCARE_01_F_225unretouched.tif"/>
          <p:cNvPicPr>
            <a:picLocks noChangeAspect="1"/>
          </p:cNvPicPr>
          <p:nvPr/>
        </p:nvPicPr>
        <p:blipFill>
          <a:blip r:embed="rId41" cstate="screen"/>
          <a:stretch>
            <a:fillRect/>
          </a:stretch>
        </p:blipFill>
        <p:spPr>
          <a:xfrm>
            <a:off x="6817468" y="2080565"/>
            <a:ext cx="1154242" cy="756944"/>
          </a:xfrm>
          <a:prstGeom prst="ellipse">
            <a:avLst/>
          </a:prstGeom>
          <a:ln w="34925" cap="flat" cmpd="sng" algn="ctr">
            <a:solidFill>
              <a:schemeClr val="bg1"/>
            </a:solidFill>
            <a:prstDash val="solid"/>
            <a:round/>
            <a:headEnd type="none" w="med" len="med"/>
            <a:tailEnd type="none" w="med" len="med"/>
          </a:ln>
          <a:effectLst>
            <a:outerShdw blurRad="50800" dist="38100" dir="2700000" algn="tl" rotWithShape="0">
              <a:srgbClr val="000000">
                <a:alpha val="43000"/>
              </a:srgbClr>
            </a:outerShdw>
          </a:effectLst>
        </p:spPr>
      </p:pic>
      <p:sp>
        <p:nvSpPr>
          <p:cNvPr id="103" name="Rectangle 4"/>
          <p:cNvSpPr>
            <a:spLocks noChangeArrowheads="1"/>
          </p:cNvSpPr>
          <p:nvPr/>
        </p:nvSpPr>
        <p:spPr bwMode="auto">
          <a:xfrm>
            <a:off x="578428" y="4624513"/>
            <a:ext cx="1738042" cy="823234"/>
          </a:xfrm>
          <a:prstGeom prst="rect">
            <a:avLst/>
          </a:prstGeom>
          <a:solidFill>
            <a:srgbClr val="FFC000"/>
          </a:solidFill>
          <a:ln w="9525">
            <a:noFill/>
            <a:miter lim="800000"/>
            <a:headEnd/>
            <a:tailEnd/>
          </a:ln>
          <a:effectLst>
            <a:prstShdw prst="shdw17" dist="17961" dir="2700000">
              <a:srgbClr val="737373"/>
            </a:prstShdw>
          </a:effectLst>
          <a:scene3d>
            <a:camera prst="orthographicFront"/>
            <a:lightRig rig="threePt" dir="t"/>
          </a:scene3d>
          <a:sp3d>
            <a:bevelT prst="relaxedInset"/>
          </a:sp3d>
        </p:spPr>
        <p:txBody>
          <a:bodyPr anchor="ctr"/>
          <a:lstStyle/>
          <a:p>
            <a:pPr algn="ctr">
              <a:defRPr/>
            </a:pPr>
            <a:r>
              <a:rPr lang="en-US" sz="1600" b="1" dirty="0">
                <a:latin typeface="Arial" charset="0"/>
              </a:rPr>
              <a:t>Premise Applications</a:t>
            </a:r>
          </a:p>
        </p:txBody>
      </p:sp>
      <p:sp>
        <p:nvSpPr>
          <p:cNvPr id="104" name="Rectangle 4"/>
          <p:cNvSpPr>
            <a:spLocks noChangeArrowheads="1"/>
          </p:cNvSpPr>
          <p:nvPr/>
        </p:nvSpPr>
        <p:spPr bwMode="auto">
          <a:xfrm>
            <a:off x="564784" y="2764255"/>
            <a:ext cx="1733397" cy="816638"/>
          </a:xfrm>
          <a:prstGeom prst="rect">
            <a:avLst/>
          </a:prstGeom>
          <a:solidFill>
            <a:srgbClr val="FFC000"/>
          </a:solidFill>
          <a:ln w="9525">
            <a:noFill/>
            <a:miter lim="800000"/>
            <a:headEnd/>
            <a:tailEnd/>
          </a:ln>
          <a:effectLst>
            <a:prstShdw prst="shdw17" dist="17961" dir="2700000">
              <a:srgbClr val="737373"/>
            </a:prstShdw>
          </a:effectLst>
          <a:scene3d>
            <a:camera prst="orthographicFront"/>
            <a:lightRig rig="threePt" dir="t"/>
          </a:scene3d>
          <a:sp3d>
            <a:bevelT prst="relaxedInset"/>
          </a:sp3d>
        </p:spPr>
        <p:txBody>
          <a:bodyPr anchor="ctr"/>
          <a:lstStyle/>
          <a:p>
            <a:pPr algn="ctr">
              <a:defRPr/>
            </a:pPr>
            <a:r>
              <a:rPr lang="en-US" sz="1600" b="1" dirty="0">
                <a:latin typeface="Arial" charset="0"/>
              </a:rPr>
              <a:t>Convergence</a:t>
            </a:r>
          </a:p>
        </p:txBody>
      </p:sp>
      <p:sp>
        <p:nvSpPr>
          <p:cNvPr id="105" name="Rectangle 4"/>
          <p:cNvSpPr>
            <a:spLocks noChangeArrowheads="1"/>
          </p:cNvSpPr>
          <p:nvPr/>
        </p:nvSpPr>
        <p:spPr bwMode="auto">
          <a:xfrm>
            <a:off x="578428" y="3690170"/>
            <a:ext cx="1733537" cy="823503"/>
          </a:xfrm>
          <a:prstGeom prst="rect">
            <a:avLst/>
          </a:prstGeom>
          <a:solidFill>
            <a:srgbClr val="FFC000"/>
          </a:solidFill>
          <a:ln w="9525">
            <a:noFill/>
            <a:miter lim="800000"/>
            <a:headEnd/>
            <a:tailEnd/>
          </a:ln>
          <a:effectLst>
            <a:prstShdw prst="shdw17" dist="17961" dir="2700000">
              <a:srgbClr val="737373"/>
            </a:prstShdw>
          </a:effectLst>
          <a:scene3d>
            <a:camera prst="orthographicFront"/>
            <a:lightRig rig="threePt" dir="t"/>
          </a:scene3d>
          <a:sp3d>
            <a:bevelT prst="relaxedInset"/>
          </a:sp3d>
        </p:spPr>
        <p:txBody>
          <a:bodyPr anchor="ctr"/>
          <a:lstStyle/>
          <a:p>
            <a:pPr algn="ctr">
              <a:defRPr/>
            </a:pPr>
            <a:r>
              <a:rPr lang="en-US" sz="1600" b="1" dirty="0">
                <a:latin typeface="Arial" charset="0"/>
              </a:rPr>
              <a:t>Campus Safety</a:t>
            </a:r>
          </a:p>
        </p:txBody>
      </p:sp>
      <p:sp>
        <p:nvSpPr>
          <p:cNvPr id="106" name="Rectangle 4"/>
          <p:cNvSpPr>
            <a:spLocks noChangeArrowheads="1"/>
          </p:cNvSpPr>
          <p:nvPr/>
        </p:nvSpPr>
        <p:spPr bwMode="auto">
          <a:xfrm>
            <a:off x="551135" y="1835128"/>
            <a:ext cx="1737766" cy="818865"/>
          </a:xfrm>
          <a:prstGeom prst="rect">
            <a:avLst/>
          </a:prstGeom>
          <a:solidFill>
            <a:srgbClr val="FFC000"/>
          </a:solidFill>
          <a:ln w="9525">
            <a:noFill/>
            <a:miter lim="800000"/>
            <a:headEnd/>
            <a:tailEnd/>
          </a:ln>
          <a:effectLst>
            <a:prstShdw prst="shdw17" dist="17961" dir="2700000">
              <a:srgbClr val="737373"/>
            </a:prstShdw>
          </a:effectLst>
          <a:scene3d>
            <a:camera prst="orthographicFront"/>
            <a:lightRig rig="threePt" dir="t"/>
          </a:scene3d>
          <a:sp3d>
            <a:bevelT prst="relaxedInset"/>
          </a:sp3d>
        </p:spPr>
        <p:txBody>
          <a:bodyPr anchor="ctr"/>
          <a:lstStyle/>
          <a:p>
            <a:pPr algn="ctr">
              <a:defRPr/>
            </a:pPr>
            <a:r>
              <a:rPr lang="en-US" sz="1600" b="1" dirty="0">
                <a:latin typeface="Arial" charset="0"/>
              </a:rPr>
              <a:t>Mobile Learning </a:t>
            </a:r>
          </a:p>
        </p:txBody>
      </p:sp>
      <p:sp>
        <p:nvSpPr>
          <p:cNvPr id="107" name="Rectangle 4"/>
          <p:cNvSpPr>
            <a:spLocks noChangeArrowheads="1"/>
          </p:cNvSpPr>
          <p:nvPr/>
        </p:nvSpPr>
        <p:spPr bwMode="auto">
          <a:xfrm>
            <a:off x="578427" y="5571035"/>
            <a:ext cx="1731310" cy="821141"/>
          </a:xfrm>
          <a:prstGeom prst="rect">
            <a:avLst/>
          </a:prstGeom>
          <a:solidFill>
            <a:srgbClr val="92D050"/>
          </a:solidFill>
          <a:ln w="9525">
            <a:solidFill>
              <a:srgbClr val="92D050"/>
            </a:solidFill>
            <a:miter lim="800000"/>
            <a:headEnd/>
            <a:tailEnd/>
          </a:ln>
          <a:effectLst>
            <a:prstShdw prst="shdw17" dist="17961" dir="2700000">
              <a:srgbClr val="737373"/>
            </a:prstShdw>
          </a:effectLst>
          <a:scene3d>
            <a:camera prst="orthographicFront"/>
            <a:lightRig rig="threePt" dir="t"/>
          </a:scene3d>
          <a:sp3d>
            <a:bevelT prst="relaxedInset"/>
          </a:sp3d>
        </p:spPr>
        <p:txBody>
          <a:bodyPr anchor="ctr"/>
          <a:lstStyle/>
          <a:p>
            <a:pPr algn="ctr">
              <a:defRPr/>
            </a:pPr>
            <a:r>
              <a:rPr lang="en-US" sz="1600" b="1" dirty="0">
                <a:latin typeface="Arial" charset="0"/>
              </a:rPr>
              <a:t>Green Campus Sustainability </a:t>
            </a:r>
          </a:p>
        </p:txBody>
      </p:sp>
    </p:spTree>
    <p:extLst>
      <p:ext uri="{BB962C8B-B14F-4D97-AF65-F5344CB8AC3E}">
        <p14:creationId xmlns:p14="http://schemas.microsoft.com/office/powerpoint/2010/main" val="21281064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82201"/>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143000"/>
          </a:xfrm>
        </p:spPr>
        <p:txBody>
          <a:bodyPr>
            <a:normAutofit/>
          </a:bodyPr>
          <a:lstStyle/>
          <a:p>
            <a:r>
              <a:rPr lang="en-US" sz="3600" b="1" dirty="0">
                <a:solidFill>
                  <a:schemeClr val="bg1"/>
                </a:solidFill>
                <a:ea typeface="+mn-ea"/>
                <a:cs typeface="+mn-cs"/>
              </a:rPr>
              <a:t>The Sprint Id Opportunity in Education</a:t>
            </a:r>
            <a:endParaRPr lang="en-US" sz="3600" b="1" dirty="0">
              <a:solidFill>
                <a:schemeClr val="bg1"/>
              </a:solidFill>
              <a:ea typeface="+mn-ea"/>
              <a:cs typeface="+mn-cs"/>
            </a:endParaRPr>
          </a:p>
        </p:txBody>
      </p:sp>
      <p:sp>
        <p:nvSpPr>
          <p:cNvPr id="4" name="Slide Number Placeholder 3"/>
          <p:cNvSpPr>
            <a:spLocks noGrp="1"/>
          </p:cNvSpPr>
          <p:nvPr>
            <p:ph type="sldNum" sz="quarter" idx="10"/>
          </p:nvPr>
        </p:nvSpPr>
        <p:spPr/>
        <p:txBody>
          <a:bodyPr/>
          <a:lstStyle/>
          <a:p>
            <a:fld id="{77E3611B-CD21-4E1D-A8D9-B138109488BE}" type="slidenum">
              <a:rPr lang="en-US" smtClean="0"/>
              <a:pPr/>
              <a:t>29</a:t>
            </a:fld>
            <a:endParaRPr lang="en-US" dirty="0"/>
          </a:p>
        </p:txBody>
      </p:sp>
      <p:sp>
        <p:nvSpPr>
          <p:cNvPr id="6" name="Content Placeholder 2"/>
          <p:cNvSpPr>
            <a:spLocks noGrp="1"/>
          </p:cNvSpPr>
          <p:nvPr>
            <p:ph idx="1"/>
          </p:nvPr>
        </p:nvSpPr>
        <p:spPr>
          <a:xfrm>
            <a:off x="497775" y="982682"/>
            <a:ext cx="8077200" cy="1154875"/>
          </a:xfrm>
        </p:spPr>
        <p:txBody>
          <a:bodyPr/>
          <a:lstStyle/>
          <a:p>
            <a:pPr marL="0" indent="0">
              <a:buNone/>
            </a:pPr>
            <a:r>
              <a:rPr lang="en-US" sz="1600" dirty="0" smtClean="0"/>
              <a:t>Sprint ID lets users, on select Sprint devices, get a feature-packed bundle of digital content (apps, widgets, ringers, wallpapers and more) all at once in a single download to build a total personalized experience for their phone.</a:t>
            </a:r>
          </a:p>
          <a:p>
            <a:endParaRPr lang="en-US" sz="1100" dirty="0" smtClean="0"/>
          </a:p>
          <a:p>
            <a:endParaRPr lang="en-US" sz="1100" dirty="0" smtClean="0"/>
          </a:p>
          <a:p>
            <a:endParaRPr lang="en-US" sz="1100" dirty="0" smtClean="0"/>
          </a:p>
          <a:p>
            <a:endParaRPr lang="en-US" sz="1100" dirty="0" smtClean="0"/>
          </a:p>
          <a:p>
            <a:endParaRPr lang="en-US" sz="1100" dirty="0" smtClean="0"/>
          </a:p>
          <a:p>
            <a:endParaRPr lang="en-US" sz="1050" b="1" dirty="0" smtClean="0"/>
          </a:p>
          <a:p>
            <a:endParaRPr lang="en-US" sz="1050" b="1" dirty="0" smtClean="0"/>
          </a:p>
          <a:p>
            <a:endParaRPr lang="en-US" sz="1050" b="1" dirty="0" smtClean="0"/>
          </a:p>
          <a:p>
            <a:endParaRPr lang="en-US" sz="1050" b="1" dirty="0" smtClean="0"/>
          </a:p>
          <a:p>
            <a:endParaRPr lang="en-US" sz="1050" b="1" dirty="0" smtClean="0"/>
          </a:p>
          <a:p>
            <a:endParaRPr lang="en-US" sz="1050" b="1" dirty="0" smtClean="0"/>
          </a:p>
          <a:p>
            <a:endParaRPr lang="en-US" sz="1050" b="1" dirty="0" smtClean="0"/>
          </a:p>
          <a:p>
            <a:endParaRPr lang="en-US" sz="1050" b="1" dirty="0" smtClean="0"/>
          </a:p>
          <a:p>
            <a:endParaRPr lang="en-US" sz="1050" b="1" dirty="0" smtClean="0"/>
          </a:p>
        </p:txBody>
      </p:sp>
      <p:sp>
        <p:nvSpPr>
          <p:cNvPr id="7" name="Text Box 5"/>
          <p:cNvSpPr txBox="1">
            <a:spLocks noChangeArrowheads="1"/>
          </p:cNvSpPr>
          <p:nvPr/>
        </p:nvSpPr>
        <p:spPr bwMode="auto">
          <a:xfrm>
            <a:off x="498763" y="1910503"/>
            <a:ext cx="7861467" cy="1615827"/>
          </a:xfrm>
          <a:prstGeom prst="rect">
            <a:avLst/>
          </a:prstGeom>
          <a:noFill/>
          <a:ln w="9525">
            <a:noFill/>
            <a:miter lim="800000"/>
            <a:headEnd/>
            <a:tailEnd/>
          </a:ln>
        </p:spPr>
        <p:txBody>
          <a:bodyPr wrap="square">
            <a:spAutoFit/>
          </a:bodyPr>
          <a:lstStyle/>
          <a:p>
            <a:pPr algn="l">
              <a:buClrTx/>
              <a:buFont typeface="Wingdings" pitchFamily="2" charset="2"/>
              <a:buChar char="§"/>
            </a:pPr>
            <a:r>
              <a:rPr lang="en-US" sz="1800" i="1" dirty="0" smtClean="0">
                <a:latin typeface="+mn-lt"/>
                <a:ea typeface="+mn-ea"/>
                <a:cs typeface="+mn-cs"/>
              </a:rPr>
              <a:t>Campus administrators can take advantage of Sprint Id to create unique, branded campus experiences that foster community building and engagement ; while leveraging the existing resources at their disposal.  </a:t>
            </a:r>
          </a:p>
          <a:p>
            <a:pPr algn="l">
              <a:buClrTx/>
              <a:buFont typeface="Wingdings" pitchFamily="2" charset="2"/>
              <a:buChar char="§"/>
            </a:pPr>
            <a:r>
              <a:rPr lang="en-US" sz="1800" i="1" dirty="0" smtClean="0">
                <a:latin typeface="+mn-lt"/>
                <a:ea typeface="+mn-ea"/>
                <a:cs typeface="+mn-cs"/>
              </a:rPr>
              <a:t>Through a variety of experience packets, universities can extend their campus reach, build affinity, and provide access to key, campus resources.</a:t>
            </a:r>
            <a:endParaRPr lang="en-US" sz="1800" i="1" dirty="0">
              <a:latin typeface="+mn-lt"/>
              <a:ea typeface="+mn-ea"/>
              <a:cs typeface="+mn-cs"/>
            </a:endParaRPr>
          </a:p>
        </p:txBody>
      </p:sp>
      <p:pic>
        <p:nvPicPr>
          <p:cNvPr id="10" name="Picture 38" descr="Vital-2"/>
          <p:cNvPicPr>
            <a:picLocks noChangeAspect="1" noChangeArrowheads="1"/>
          </p:cNvPicPr>
          <p:nvPr/>
        </p:nvPicPr>
        <p:blipFill>
          <a:blip r:embed="rId2" cstate="print"/>
          <a:srcRect/>
          <a:stretch>
            <a:fillRect/>
          </a:stretch>
        </p:blipFill>
        <p:spPr bwMode="auto">
          <a:xfrm>
            <a:off x="5881423" y="3443844"/>
            <a:ext cx="2276925" cy="2658193"/>
          </a:xfrm>
          <a:prstGeom prst="rect">
            <a:avLst/>
          </a:prstGeom>
          <a:noFill/>
          <a:ln w="9525">
            <a:noFill/>
            <a:miter lim="800000"/>
            <a:headEnd/>
            <a:tailEnd/>
          </a:ln>
          <a:effectLst>
            <a:innerShdw blurRad="190500" dist="50800" dir="18900000">
              <a:prstClr val="black">
                <a:alpha val="50000"/>
              </a:prstClr>
            </a:innerShdw>
          </a:effectLst>
          <a:scene3d>
            <a:camera prst="orthographicFront"/>
            <a:lightRig rig="threePt" dir="t"/>
          </a:scene3d>
          <a:sp3d>
            <a:bevelB/>
          </a:sp3d>
        </p:spPr>
      </p:pic>
      <p:pic>
        <p:nvPicPr>
          <p:cNvPr id="9" name="Picture 25" descr="Loyola4"/>
          <p:cNvPicPr>
            <a:picLocks noChangeAspect="1" noChangeArrowheads="1"/>
          </p:cNvPicPr>
          <p:nvPr/>
        </p:nvPicPr>
        <p:blipFill>
          <a:blip r:embed="rId3" cstate="print"/>
          <a:srcRect/>
          <a:stretch>
            <a:fillRect/>
          </a:stretch>
        </p:blipFill>
        <p:spPr bwMode="auto">
          <a:xfrm>
            <a:off x="6824417" y="3930732"/>
            <a:ext cx="1108030" cy="1662547"/>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37471355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Definition of AR</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3</a:t>
            </a:fld>
            <a:endParaRPr lang="en-US" dirty="0"/>
          </a:p>
        </p:txBody>
      </p:sp>
      <p:sp>
        <p:nvSpPr>
          <p:cNvPr id="7" name="Content Placeholder 2"/>
          <p:cNvSpPr txBox="1">
            <a:spLocks/>
          </p:cNvSpPr>
          <p:nvPr/>
        </p:nvSpPr>
        <p:spPr>
          <a:xfrm>
            <a:off x="189913" y="1111598"/>
            <a:ext cx="8759723" cy="2138818"/>
          </a:xfrm>
          <a:prstGeom prst="rect">
            <a:avLst/>
          </a:prstGeom>
          <a:solidFill>
            <a:schemeClr val="bg1"/>
          </a:solidFill>
          <a:ln>
            <a:noFill/>
          </a:ln>
        </p:spPr>
        <p:txBody>
          <a:bodyPr>
            <a:noAutofit/>
          </a:bodyPr>
          <a:lstStyle/>
          <a:p>
            <a:pPr marL="342900" lvl="0">
              <a:spcBef>
                <a:spcPts val="200"/>
              </a:spcBef>
            </a:pPr>
            <a:r>
              <a:rPr lang="en-US" sz="3000" dirty="0"/>
              <a:t>Augmented reality (AR) refers to the addition of a computer-assisted contextual layer of information over the real world, creating a reality that is enhanced or augmented.</a:t>
            </a:r>
            <a:endParaRPr kumimoji="0" lang="en-US" sz="3000" b="0" i="0" u="none" strike="noStrike" kern="1200" cap="none" spc="0" normalizeH="0" baseline="0" noProof="0" dirty="0" smtClean="0">
              <a:ln>
                <a:noFill/>
              </a:ln>
              <a:solidFill>
                <a:schemeClr val="tx1"/>
              </a:solidFill>
              <a:effectLst/>
              <a:uLnTx/>
              <a:uFillTx/>
            </a:endParaRPr>
          </a:p>
        </p:txBody>
      </p:sp>
      <p:cxnSp>
        <p:nvCxnSpPr>
          <p:cNvPr id="8" name="Straight Connector 7"/>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058694" y="3022988"/>
            <a:ext cx="4544183" cy="461665"/>
          </a:xfrm>
          <a:prstGeom prst="rect">
            <a:avLst/>
          </a:prstGeom>
          <a:noFill/>
        </p:spPr>
        <p:txBody>
          <a:bodyPr wrap="none" rtlCol="0">
            <a:spAutoFit/>
          </a:bodyPr>
          <a:lstStyle/>
          <a:p>
            <a:r>
              <a:rPr lang="en-US" sz="2400" b="1" dirty="0" smtClean="0"/>
              <a:t>ELI Horizon Report, February 2011</a:t>
            </a:r>
            <a:endParaRPr lang="en-US" sz="2400" b="1" dirty="0"/>
          </a:p>
        </p:txBody>
      </p:sp>
      <p:sp>
        <p:nvSpPr>
          <p:cNvPr id="11" name="Content Placeholder 2"/>
          <p:cNvSpPr txBox="1">
            <a:spLocks/>
          </p:cNvSpPr>
          <p:nvPr/>
        </p:nvSpPr>
        <p:spPr>
          <a:xfrm>
            <a:off x="189914" y="4332977"/>
            <a:ext cx="8594980" cy="1427045"/>
          </a:xfrm>
          <a:prstGeom prst="rect">
            <a:avLst/>
          </a:prstGeom>
          <a:solidFill>
            <a:schemeClr val="bg1"/>
          </a:solidFill>
          <a:ln>
            <a:noFill/>
          </a:ln>
        </p:spPr>
        <p:txBody>
          <a:bodyPr>
            <a:normAutofit fontScale="92500" lnSpcReduction="10000"/>
          </a:bodyPr>
          <a:lstStyle/>
          <a:p>
            <a:pPr marL="342900" lvl="0">
              <a:spcBef>
                <a:spcPts val="200"/>
              </a:spcBef>
            </a:pPr>
            <a:r>
              <a:rPr lang="en-US" sz="3200" dirty="0" smtClean="0"/>
              <a:t>Trying to imagine how augmented reality will be used is like trying to forecast the future of the web in 1994.</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2" name="TextBox 11"/>
          <p:cNvSpPr txBox="1"/>
          <p:nvPr/>
        </p:nvSpPr>
        <p:spPr>
          <a:xfrm>
            <a:off x="1518534" y="5654766"/>
            <a:ext cx="7140596" cy="461665"/>
          </a:xfrm>
          <a:prstGeom prst="rect">
            <a:avLst/>
          </a:prstGeom>
          <a:noFill/>
        </p:spPr>
        <p:txBody>
          <a:bodyPr wrap="none" rtlCol="0">
            <a:spAutoFit/>
          </a:bodyPr>
          <a:lstStyle/>
          <a:p>
            <a:r>
              <a:rPr lang="en-US" sz="2400" b="1" dirty="0" smtClean="0"/>
              <a:t>The Economist Technology Quarterly, September 2009</a:t>
            </a:r>
            <a:endParaRPr lang="en-US" sz="24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Can AR Take Advantage of 4G?</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30</a:t>
            </a:fld>
            <a:endParaRPr lang="en-US" dirty="0"/>
          </a:p>
        </p:txBody>
      </p:sp>
      <p:sp>
        <p:nvSpPr>
          <p:cNvPr id="7" name="Content Placeholder 2"/>
          <p:cNvSpPr txBox="1">
            <a:spLocks/>
          </p:cNvSpPr>
          <p:nvPr/>
        </p:nvSpPr>
        <p:spPr>
          <a:xfrm>
            <a:off x="189913" y="1111598"/>
            <a:ext cx="8759723" cy="5315972"/>
          </a:xfrm>
          <a:prstGeom prst="rect">
            <a:avLst/>
          </a:prstGeom>
          <a:solidFill>
            <a:schemeClr val="bg1"/>
          </a:solidFill>
          <a:ln>
            <a:noFill/>
          </a:ln>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smtClean="0"/>
              <a:t>Unfortunately, not right now</a:t>
            </a:r>
          </a:p>
          <a:p>
            <a:r>
              <a:rPr lang="en-US" dirty="0" smtClean="0"/>
              <a:t>The limitations of the device, both hardware and software means we cannot fully take advantage of 4G yet</a:t>
            </a:r>
          </a:p>
          <a:p>
            <a:r>
              <a:rPr lang="en-US" dirty="0" smtClean="0"/>
              <a:t>As the devices mature, you will see more and more AR apps becoming true AR apps where they take advantage of:</a:t>
            </a:r>
          </a:p>
          <a:p>
            <a:pPr lvl="1"/>
            <a:r>
              <a:rPr lang="en-US" dirty="0" smtClean="0"/>
              <a:t>Cloud-based content/data flows from sensors</a:t>
            </a:r>
          </a:p>
          <a:p>
            <a:pPr lvl="1"/>
            <a:r>
              <a:rPr lang="en-US" dirty="0" err="1" smtClean="0"/>
              <a:t>Mashups</a:t>
            </a:r>
            <a:endParaRPr lang="en-US" dirty="0"/>
          </a:p>
          <a:p>
            <a:pPr lvl="1"/>
            <a:r>
              <a:rPr lang="en-US" dirty="0" smtClean="0"/>
              <a:t>Shared </a:t>
            </a:r>
            <a:r>
              <a:rPr lang="en-US" dirty="0"/>
              <a:t>augmented </a:t>
            </a:r>
            <a:r>
              <a:rPr lang="en-US" dirty="0" smtClean="0"/>
              <a:t>realities</a:t>
            </a:r>
          </a:p>
          <a:p>
            <a:pPr lvl="1"/>
            <a:r>
              <a:rPr lang="en-US" dirty="0" smtClean="0"/>
              <a:t>Registration and display of virtual objects </a:t>
            </a:r>
            <a:endParaRPr lang="en-US" dirty="0"/>
          </a:p>
        </p:txBody>
      </p:sp>
      <p:cxnSp>
        <p:nvCxnSpPr>
          <p:cNvPr id="8" name="Straight Connector 7"/>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99494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Today’s Smartphone AR Limitations</a:t>
            </a:r>
            <a:endParaRPr lang="en-US" sz="3600" b="1" dirty="0">
              <a:solidFill>
                <a:schemeClr val="bg1"/>
              </a:solidFill>
              <a:latin typeface="+mj-lt"/>
            </a:endParaRPr>
          </a:p>
        </p:txBody>
      </p:sp>
      <p:cxnSp>
        <p:nvCxnSpPr>
          <p:cNvPr id="5" name="Straight Connector 4"/>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31</a:t>
            </a:fld>
            <a:endParaRPr lang="en-US" dirty="0"/>
          </a:p>
        </p:txBody>
      </p:sp>
      <p:sp>
        <p:nvSpPr>
          <p:cNvPr id="8" name="Content Placeholder 2"/>
          <p:cNvSpPr txBox="1">
            <a:spLocks/>
          </p:cNvSpPr>
          <p:nvPr/>
        </p:nvSpPr>
        <p:spPr>
          <a:xfrm>
            <a:off x="189913" y="1111598"/>
            <a:ext cx="8759723" cy="5315972"/>
          </a:xfrm>
          <a:prstGeom prst="rect">
            <a:avLst/>
          </a:prstGeom>
          <a:solidFill>
            <a:schemeClr val="bg1"/>
          </a:solidFill>
          <a:ln>
            <a:noFill/>
          </a:ln>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Sensor accuracy </a:t>
            </a:r>
            <a:r>
              <a:rPr lang="en-US" dirty="0"/>
              <a:t>(</a:t>
            </a:r>
            <a:r>
              <a:rPr lang="en-US" dirty="0" smtClean="0"/>
              <a:t>GPS, compass, etc.)</a:t>
            </a:r>
          </a:p>
          <a:p>
            <a:r>
              <a:rPr lang="en-US" dirty="0" smtClean="0"/>
              <a:t>Display (small screen)</a:t>
            </a:r>
          </a:p>
          <a:p>
            <a:r>
              <a:rPr lang="en-US" dirty="0" smtClean="0"/>
              <a:t>Form factor/appearance (ergonomics)</a:t>
            </a:r>
          </a:p>
          <a:p>
            <a:r>
              <a:rPr lang="en-US" dirty="0" smtClean="0"/>
              <a:t>Weight of device</a:t>
            </a:r>
          </a:p>
          <a:p>
            <a:r>
              <a:rPr lang="en-US" dirty="0" smtClean="0"/>
              <a:t>Battery life</a:t>
            </a:r>
          </a:p>
          <a:p>
            <a:r>
              <a:rPr lang="en-US" dirty="0" smtClean="0"/>
              <a:t>Processor speed and battery usage</a:t>
            </a:r>
          </a:p>
          <a:p>
            <a:r>
              <a:rPr lang="en-US" dirty="0" smtClean="0"/>
              <a:t>Outdoor use (weather, sunlight)</a:t>
            </a:r>
          </a:p>
          <a:p>
            <a:r>
              <a:rPr lang="en-US" dirty="0" smtClean="0"/>
              <a:t>Cost</a:t>
            </a:r>
          </a:p>
          <a:p>
            <a:r>
              <a:rPr lang="en-US" dirty="0" smtClean="0"/>
              <a:t>Memory/storage capacity</a:t>
            </a:r>
          </a:p>
          <a:p>
            <a:endParaRPr lang="en-US" dirty="0" smtClean="0"/>
          </a:p>
          <a:p>
            <a:endParaRPr lang="en-US" dirty="0"/>
          </a:p>
        </p:txBody>
      </p:sp>
      <p:cxnSp>
        <p:nvCxnSpPr>
          <p:cNvPr id="9" name="Straight Connector 8"/>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1432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Are there any 4G AR Apps Available Now?</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32</a:t>
            </a:fld>
            <a:endParaRPr lang="en-US" dirty="0"/>
          </a:p>
        </p:txBody>
      </p:sp>
      <p:sp>
        <p:nvSpPr>
          <p:cNvPr id="7" name="Content Placeholder 2"/>
          <p:cNvSpPr txBox="1">
            <a:spLocks/>
          </p:cNvSpPr>
          <p:nvPr/>
        </p:nvSpPr>
        <p:spPr>
          <a:xfrm>
            <a:off x="189913" y="1111598"/>
            <a:ext cx="8759723" cy="5315972"/>
          </a:xfrm>
          <a:prstGeom prst="rect">
            <a:avLst/>
          </a:prstGeom>
          <a:solidFill>
            <a:schemeClr val="bg1"/>
          </a:solidFill>
          <a:ln>
            <a:noFill/>
          </a:ln>
        </p:spPr>
        <p:txBody>
          <a:bodyPr>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smtClean="0"/>
              <a:t>No, but there are other 4G apps available</a:t>
            </a:r>
          </a:p>
          <a:p>
            <a:r>
              <a:rPr lang="en-US" dirty="0" smtClean="0"/>
              <a:t>Current 4G apps take </a:t>
            </a:r>
            <a:r>
              <a:rPr lang="en-US" dirty="0"/>
              <a:t>advantage of higher speeds </a:t>
            </a:r>
            <a:r>
              <a:rPr lang="en-US" dirty="0" smtClean="0"/>
              <a:t>and specialize </a:t>
            </a:r>
            <a:r>
              <a:rPr lang="en-US" dirty="0"/>
              <a:t>in transferring large files that you wouldn't want to download over a 3G network</a:t>
            </a:r>
          </a:p>
          <a:p>
            <a:r>
              <a:rPr lang="en-US" dirty="0" smtClean="0"/>
              <a:t>Here are some of the winners of Sprint’s 4G app challenge in 2010</a:t>
            </a:r>
          </a:p>
          <a:p>
            <a:pPr lvl="1"/>
            <a:r>
              <a:rPr lang="en-US" b="1" dirty="0" err="1" smtClean="0"/>
              <a:t>NASAImages</a:t>
            </a:r>
            <a:r>
              <a:rPr lang="en-US" dirty="0"/>
              <a:t> </a:t>
            </a:r>
            <a:r>
              <a:rPr lang="en-US" dirty="0" smtClean="0"/>
              <a:t>– this image app </a:t>
            </a:r>
            <a:r>
              <a:rPr lang="en-US" dirty="0"/>
              <a:t>gives users access to large, high-quality pictures</a:t>
            </a:r>
            <a:endParaRPr lang="en-US" dirty="0" smtClean="0"/>
          </a:p>
          <a:p>
            <a:pPr lvl="1"/>
            <a:r>
              <a:rPr lang="en-US" b="1" dirty="0" smtClean="0"/>
              <a:t>Say What? </a:t>
            </a:r>
            <a:r>
              <a:rPr lang="en-US" dirty="0" smtClean="0"/>
              <a:t>– this gaming app requires </a:t>
            </a:r>
            <a:r>
              <a:rPr lang="en-US" dirty="0"/>
              <a:t>reliable connectivity and low latency to be played </a:t>
            </a:r>
            <a:r>
              <a:rPr lang="en-US" dirty="0" smtClean="0"/>
              <a:t>properly</a:t>
            </a:r>
          </a:p>
          <a:p>
            <a:pPr lvl="1"/>
            <a:r>
              <a:rPr lang="en-US" b="1" dirty="0" err="1" smtClean="0"/>
              <a:t>MediaFly</a:t>
            </a:r>
            <a:r>
              <a:rPr lang="en-US" dirty="0" smtClean="0"/>
              <a:t> – this is </a:t>
            </a:r>
            <a:r>
              <a:rPr lang="en-US" dirty="0"/>
              <a:t>a video and radio streaming </a:t>
            </a:r>
            <a:r>
              <a:rPr lang="en-US" dirty="0" smtClean="0"/>
              <a:t>app that detects when there's </a:t>
            </a:r>
            <a:r>
              <a:rPr lang="en-US" dirty="0"/>
              <a:t>a 4G connection nearby </a:t>
            </a:r>
            <a:r>
              <a:rPr lang="en-US" dirty="0" smtClean="0"/>
              <a:t>and it </a:t>
            </a:r>
            <a:r>
              <a:rPr lang="en-US" dirty="0"/>
              <a:t>can switch to that and provide more high-quality videos and a less blocky experience</a:t>
            </a:r>
            <a:endParaRPr lang="en-US" dirty="0" smtClean="0"/>
          </a:p>
          <a:p>
            <a:endParaRPr lang="en-US" dirty="0" smtClean="0"/>
          </a:p>
          <a:p>
            <a:endParaRPr lang="en-US" dirty="0" smtClean="0"/>
          </a:p>
          <a:p>
            <a:endParaRPr lang="en-US" dirty="0"/>
          </a:p>
        </p:txBody>
      </p:sp>
      <p:cxnSp>
        <p:nvCxnSpPr>
          <p:cNvPr id="8" name="Straight Connector 7"/>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9476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err="1" smtClean="0">
                <a:solidFill>
                  <a:schemeClr val="bg1"/>
                </a:solidFill>
                <a:latin typeface="+mj-lt"/>
              </a:rPr>
              <a:t>NASAImages</a:t>
            </a:r>
            <a:r>
              <a:rPr lang="en-US" sz="3600" b="1" dirty="0" smtClean="0">
                <a:solidFill>
                  <a:schemeClr val="bg1"/>
                </a:solidFill>
                <a:latin typeface="+mj-lt"/>
              </a:rPr>
              <a:t> Demo</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33</a:t>
            </a:fld>
            <a:endParaRPr lang="en-US" dirty="0"/>
          </a:p>
        </p:txBody>
      </p:sp>
      <p:sp>
        <p:nvSpPr>
          <p:cNvPr id="7" name="Content Placeholder 2"/>
          <p:cNvSpPr txBox="1">
            <a:spLocks/>
          </p:cNvSpPr>
          <p:nvPr/>
        </p:nvSpPr>
        <p:spPr>
          <a:xfrm>
            <a:off x="189913" y="1111598"/>
            <a:ext cx="8759723" cy="5315972"/>
          </a:xfrm>
          <a:prstGeom prst="rect">
            <a:avLst/>
          </a:prstGeom>
          <a:solidFill>
            <a:schemeClr val="bg1"/>
          </a:solidFill>
          <a:ln>
            <a:noFill/>
          </a:ln>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err="1" smtClean="0"/>
              <a:t>NASAImages</a:t>
            </a:r>
            <a:r>
              <a:rPr lang="en-US" dirty="0" smtClean="0"/>
              <a:t> – this image app </a:t>
            </a:r>
            <a:r>
              <a:rPr lang="en-US" dirty="0"/>
              <a:t>gives users access to large, high-quality </a:t>
            </a:r>
            <a:r>
              <a:rPr lang="en-US" dirty="0" smtClean="0"/>
              <a:t>pictures</a:t>
            </a:r>
          </a:p>
          <a:p>
            <a:endParaRPr lang="en-US" dirty="0" smtClean="0"/>
          </a:p>
          <a:p>
            <a:endParaRPr lang="en-US" dirty="0"/>
          </a:p>
        </p:txBody>
      </p:sp>
      <p:cxnSp>
        <p:nvCxnSpPr>
          <p:cNvPr id="8" name="Straight Connector 7"/>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a:stretch>
            <a:fillRect/>
          </a:stretch>
        </p:blipFill>
        <p:spPr>
          <a:xfrm>
            <a:off x="1467605" y="2460839"/>
            <a:ext cx="2106203" cy="3749041"/>
          </a:xfrm>
          <a:prstGeom prst="rect">
            <a:avLst/>
          </a:prstGeom>
        </p:spPr>
      </p:pic>
      <p:sp>
        <p:nvSpPr>
          <p:cNvPr id="10" name="Rectangle 9"/>
          <p:cNvSpPr/>
          <p:nvPr/>
        </p:nvSpPr>
        <p:spPr>
          <a:xfrm>
            <a:off x="1345717" y="2343320"/>
            <a:ext cx="6698293" cy="39912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3"/>
          <a:stretch>
            <a:fillRect/>
          </a:stretch>
        </p:blipFill>
        <p:spPr>
          <a:xfrm>
            <a:off x="3645056" y="2460839"/>
            <a:ext cx="2106203" cy="3749042"/>
          </a:xfrm>
          <a:prstGeom prst="rect">
            <a:avLst/>
          </a:prstGeom>
        </p:spPr>
      </p:pic>
      <p:pic>
        <p:nvPicPr>
          <p:cNvPr id="12" name="Picture 11"/>
          <p:cNvPicPr>
            <a:picLocks noChangeAspect="1"/>
          </p:cNvPicPr>
          <p:nvPr/>
        </p:nvPicPr>
        <p:blipFill>
          <a:blip r:embed="rId4"/>
          <a:stretch>
            <a:fillRect/>
          </a:stretch>
        </p:blipFill>
        <p:spPr>
          <a:xfrm>
            <a:off x="5824697" y="2460838"/>
            <a:ext cx="2106203" cy="3749041"/>
          </a:xfrm>
          <a:prstGeom prst="rect">
            <a:avLst/>
          </a:prstGeom>
        </p:spPr>
      </p:pic>
    </p:spTree>
    <p:extLst>
      <p:ext uri="{BB962C8B-B14F-4D97-AF65-F5344CB8AC3E}">
        <p14:creationId xmlns:p14="http://schemas.microsoft.com/office/powerpoint/2010/main" val="31560931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err="1" smtClean="0">
                <a:solidFill>
                  <a:schemeClr val="bg1"/>
                </a:solidFill>
                <a:latin typeface="+mj-lt"/>
              </a:rPr>
              <a:t>MediaFly</a:t>
            </a:r>
            <a:r>
              <a:rPr lang="en-US" sz="3600" b="1" dirty="0" smtClean="0">
                <a:solidFill>
                  <a:schemeClr val="bg1"/>
                </a:solidFill>
                <a:latin typeface="+mj-lt"/>
              </a:rPr>
              <a:t> Demo</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34</a:t>
            </a:fld>
            <a:endParaRPr lang="en-US" dirty="0"/>
          </a:p>
        </p:txBody>
      </p:sp>
      <p:sp>
        <p:nvSpPr>
          <p:cNvPr id="7" name="Content Placeholder 2"/>
          <p:cNvSpPr txBox="1">
            <a:spLocks/>
          </p:cNvSpPr>
          <p:nvPr/>
        </p:nvSpPr>
        <p:spPr>
          <a:xfrm>
            <a:off x="189913" y="1111598"/>
            <a:ext cx="8759723" cy="5315972"/>
          </a:xfrm>
          <a:prstGeom prst="rect">
            <a:avLst/>
          </a:prstGeom>
          <a:solidFill>
            <a:schemeClr val="bg1"/>
          </a:solidFill>
          <a:ln>
            <a:noFill/>
          </a:ln>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err="1"/>
              <a:t>MediaFly</a:t>
            </a:r>
            <a:r>
              <a:rPr lang="en-US" dirty="0"/>
              <a:t> – this is a video and radio streaming app </a:t>
            </a:r>
            <a:endParaRPr lang="en-US" dirty="0" smtClean="0"/>
          </a:p>
          <a:p>
            <a:endParaRPr lang="en-US" dirty="0"/>
          </a:p>
        </p:txBody>
      </p:sp>
      <p:cxnSp>
        <p:nvCxnSpPr>
          <p:cNvPr id="8" name="Straight Connector 7"/>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a:stretch>
            <a:fillRect/>
          </a:stretch>
        </p:blipFill>
        <p:spPr>
          <a:xfrm>
            <a:off x="669514" y="2509624"/>
            <a:ext cx="2459230" cy="3688844"/>
          </a:xfrm>
          <a:prstGeom prst="rect">
            <a:avLst/>
          </a:prstGeom>
        </p:spPr>
      </p:pic>
      <p:sp>
        <p:nvSpPr>
          <p:cNvPr id="10" name="Rectangle 9"/>
          <p:cNvSpPr/>
          <p:nvPr/>
        </p:nvSpPr>
        <p:spPr>
          <a:xfrm>
            <a:off x="514117" y="2343320"/>
            <a:ext cx="7847408" cy="39912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3"/>
          <a:stretch>
            <a:fillRect/>
          </a:stretch>
        </p:blipFill>
        <p:spPr>
          <a:xfrm>
            <a:off x="5728136" y="2509624"/>
            <a:ext cx="2459229" cy="3688844"/>
          </a:xfrm>
          <a:prstGeom prst="rect">
            <a:avLst/>
          </a:prstGeom>
        </p:spPr>
      </p:pic>
      <p:pic>
        <p:nvPicPr>
          <p:cNvPr id="12" name="Picture 11"/>
          <p:cNvPicPr>
            <a:picLocks noChangeAspect="1"/>
          </p:cNvPicPr>
          <p:nvPr/>
        </p:nvPicPr>
        <p:blipFill>
          <a:blip r:embed="rId4"/>
          <a:stretch>
            <a:fillRect/>
          </a:stretch>
        </p:blipFill>
        <p:spPr>
          <a:xfrm>
            <a:off x="3203082" y="2509624"/>
            <a:ext cx="2459229" cy="3688844"/>
          </a:xfrm>
          <a:prstGeom prst="rect">
            <a:avLst/>
          </a:prstGeom>
        </p:spPr>
      </p:pic>
    </p:spTree>
    <p:extLst>
      <p:ext uri="{BB962C8B-B14F-4D97-AF65-F5344CB8AC3E}">
        <p14:creationId xmlns:p14="http://schemas.microsoft.com/office/powerpoint/2010/main" val="38210481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AR Now and in the Future</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35</a:t>
            </a:fld>
            <a:endParaRPr lang="en-US" dirty="0"/>
          </a:p>
        </p:txBody>
      </p:sp>
      <p:cxnSp>
        <p:nvCxnSpPr>
          <p:cNvPr id="8" name="Straight Connector 7"/>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ext uri="{D42A27DB-BD31-4B8C-83A1-F6EECF244321}">
                <p14:modId xmlns:p14="http://schemas.microsoft.com/office/powerpoint/2010/main" val="392266007"/>
              </p:ext>
            </p:extLst>
          </p:nvPr>
        </p:nvGraphicFramePr>
        <p:xfrm>
          <a:off x="332646" y="1397000"/>
          <a:ext cx="8316164" cy="6888480"/>
        </p:xfrm>
        <a:graphic>
          <a:graphicData uri="http://schemas.openxmlformats.org/drawingml/2006/table">
            <a:tbl>
              <a:tblPr firstRow="1" bandRow="1">
                <a:tableStyleId>{2D5ABB26-0587-4C30-8999-92F81FD0307C}</a:tableStyleId>
              </a:tblPr>
              <a:tblGrid>
                <a:gridCol w="4158082"/>
                <a:gridCol w="4158082"/>
              </a:tblGrid>
              <a:tr h="370840">
                <a:tc>
                  <a:txBody>
                    <a:bodyPr/>
                    <a:lstStyle/>
                    <a:p>
                      <a:pPr algn="ctr"/>
                      <a:r>
                        <a:rPr lang="en-US" sz="2800" b="1" dirty="0" smtClean="0">
                          <a:solidFill>
                            <a:schemeClr val="tx2"/>
                          </a:solidFill>
                        </a:rPr>
                        <a:t>Now</a:t>
                      </a:r>
                      <a:endParaRPr lang="en-US" sz="2800" b="1"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F49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smtClean="0">
                          <a:solidFill>
                            <a:schemeClr val="tx2"/>
                          </a:solidFill>
                        </a:rPr>
                        <a:t>Future</a:t>
                      </a:r>
                      <a:endParaRPr lang="en-US" sz="2800" b="1"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F497D"/>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US" sz="2800" dirty="0" smtClean="0"/>
                        <a:t>“Point” interaction</a:t>
                      </a:r>
                      <a:endParaRPr lang="en-US" sz="2800" dirty="0"/>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r>
                        <a:rPr lang="en-US" sz="2800" dirty="0" smtClean="0"/>
                        <a:t>Live,</a:t>
                      </a:r>
                      <a:r>
                        <a:rPr lang="en-US" sz="2800" baseline="0" dirty="0" smtClean="0"/>
                        <a:t> interactive experience</a:t>
                      </a:r>
                      <a:endParaRPr lang="en-US" sz="2800" dirty="0"/>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370840">
                <a:tc>
                  <a:txBody>
                    <a:bodyPr/>
                    <a:lstStyle/>
                    <a:p>
                      <a:r>
                        <a:rPr lang="en-US" sz="2800" dirty="0" smtClean="0"/>
                        <a:t>Involvement of limited senses in apps</a:t>
                      </a:r>
                      <a:endParaRPr lang="en-US" sz="2800" dirty="0"/>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r>
                        <a:rPr lang="en-US" sz="2800" dirty="0" smtClean="0"/>
                        <a:t>Multi-sensed apps</a:t>
                      </a:r>
                      <a:endParaRPr lang="en-US" sz="2800" dirty="0"/>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370840">
                <a:tc>
                  <a:txBody>
                    <a:bodyPr/>
                    <a:lstStyle/>
                    <a:p>
                      <a:r>
                        <a:rPr lang="en-US" sz="2800" dirty="0" smtClean="0"/>
                        <a:t>Single, individual viewer</a:t>
                      </a:r>
                      <a:r>
                        <a:rPr lang="en-US" sz="2800" baseline="0" dirty="0" smtClean="0"/>
                        <a:t> experience</a:t>
                      </a:r>
                      <a:endParaRPr lang="en-US" sz="2800" dirty="0"/>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r>
                        <a:rPr lang="en-US" sz="2800" dirty="0" smtClean="0"/>
                        <a:t>Multi-user,</a:t>
                      </a:r>
                      <a:r>
                        <a:rPr lang="en-US" sz="2800" baseline="0" dirty="0" smtClean="0"/>
                        <a:t> collaborative, social experience</a:t>
                      </a:r>
                      <a:endParaRPr lang="en-US" sz="2800" dirty="0"/>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370840">
                <a:tc>
                  <a:txBody>
                    <a:bodyPr/>
                    <a:lstStyle/>
                    <a:p>
                      <a:r>
                        <a:rPr lang="en-US" sz="2800" dirty="0" smtClean="0"/>
                        <a:t>Local, fixed content</a:t>
                      </a:r>
                      <a:endParaRPr lang="en-US" sz="2800" dirty="0"/>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r>
                        <a:rPr lang="en-US" sz="2800" dirty="0" smtClean="0"/>
                        <a:t>Cloud-based contextual data integration</a:t>
                      </a:r>
                      <a:endParaRPr lang="en-US" sz="2800" dirty="0"/>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370840">
                <a:tc>
                  <a:txBody>
                    <a:bodyPr/>
                    <a:lstStyle/>
                    <a:p>
                      <a:r>
                        <a:rPr lang="en-US" sz="2800" dirty="0" smtClean="0"/>
                        <a:t>AR engine fragmentation</a:t>
                      </a:r>
                      <a:endParaRPr lang="en-US" sz="2800" dirty="0"/>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r>
                        <a:rPr lang="en-US" sz="2800" dirty="0" smtClean="0"/>
                        <a:t>Common AR engine across all platforms</a:t>
                      </a:r>
                      <a:endParaRPr lang="en-US" sz="2800" dirty="0"/>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370840">
                <a:tc>
                  <a:txBody>
                    <a:bodyPr/>
                    <a:lstStyle/>
                    <a:p>
                      <a:endParaRPr lang="en-US" sz="2800" dirty="0"/>
                    </a:p>
                  </a:txBody>
                  <a:tcPr>
                    <a:lnT w="12700" cap="flat" cmpd="sng" algn="ctr">
                      <a:solidFill>
                        <a:srgbClr val="1F497D"/>
                      </a:solidFill>
                      <a:prstDash val="solid"/>
                      <a:round/>
                      <a:headEnd type="none" w="med" len="med"/>
                      <a:tailEnd type="none" w="med" len="med"/>
                    </a:lnT>
                  </a:tcPr>
                </a:tc>
                <a:tc>
                  <a:txBody>
                    <a:bodyPr/>
                    <a:lstStyle/>
                    <a:p>
                      <a:endParaRPr lang="en-US" sz="2800" dirty="0"/>
                    </a:p>
                  </a:txBody>
                  <a:tcPr>
                    <a:lnT w="12700" cap="flat" cmpd="sng" algn="ctr">
                      <a:solidFill>
                        <a:srgbClr val="1F497D"/>
                      </a:solidFill>
                      <a:prstDash val="solid"/>
                      <a:round/>
                      <a:headEnd type="none" w="med" len="med"/>
                      <a:tailEnd type="none" w="med" len="med"/>
                    </a:lnT>
                  </a:tcPr>
                </a:tc>
              </a:tr>
              <a:tr h="370840">
                <a:tc>
                  <a:txBody>
                    <a:bodyPr/>
                    <a:lstStyle/>
                    <a:p>
                      <a:endParaRPr lang="en-US" sz="2800"/>
                    </a:p>
                  </a:txBody>
                  <a:tcPr/>
                </a:tc>
                <a:tc>
                  <a:txBody>
                    <a:bodyPr/>
                    <a:lstStyle/>
                    <a:p>
                      <a:endParaRPr lang="en-US" sz="2800" dirty="0"/>
                    </a:p>
                  </a:txBody>
                  <a:tcPr/>
                </a:tc>
              </a:tr>
              <a:tr h="370840">
                <a:tc>
                  <a:txBody>
                    <a:bodyPr/>
                    <a:lstStyle/>
                    <a:p>
                      <a:endParaRPr lang="en-US" sz="2800"/>
                    </a:p>
                  </a:txBody>
                  <a:tcPr/>
                </a:tc>
                <a:tc>
                  <a:txBody>
                    <a:bodyPr/>
                    <a:lstStyle/>
                    <a:p>
                      <a:endParaRPr lang="en-US" sz="2800" dirty="0"/>
                    </a:p>
                  </a:txBody>
                  <a:tcPr/>
                </a:tc>
              </a:tr>
              <a:tr h="370840">
                <a:tc>
                  <a:txBody>
                    <a:bodyPr/>
                    <a:lstStyle/>
                    <a:p>
                      <a:endParaRPr lang="en-US" sz="2800"/>
                    </a:p>
                  </a:txBody>
                  <a:tcPr/>
                </a:tc>
                <a:tc>
                  <a:txBody>
                    <a:bodyPr/>
                    <a:lstStyle/>
                    <a:p>
                      <a:endParaRPr lang="en-US" sz="2800" dirty="0"/>
                    </a:p>
                  </a:txBody>
                  <a:tcPr/>
                </a:tc>
              </a:tr>
            </a:tbl>
          </a:graphicData>
        </a:graphic>
      </p:graphicFrame>
    </p:spTree>
    <p:extLst>
      <p:ext uri="{BB962C8B-B14F-4D97-AF65-F5344CB8AC3E}">
        <p14:creationId xmlns:p14="http://schemas.microsoft.com/office/powerpoint/2010/main" val="37494771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Health Instruction/Knowledge Database</a:t>
            </a:r>
            <a:endParaRPr lang="en-US" sz="3600" b="1" dirty="0">
              <a:solidFill>
                <a:schemeClr val="bg1"/>
              </a:solidFill>
              <a:latin typeface="+mj-lt"/>
            </a:endParaRPr>
          </a:p>
        </p:txBody>
      </p:sp>
      <p:cxnSp>
        <p:nvCxnSpPr>
          <p:cNvPr id="6" name="Straight Connector 5"/>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36</a:t>
            </a:fld>
            <a:endParaRPr lang="en-US" dirty="0"/>
          </a:p>
        </p:txBody>
      </p:sp>
      <p:cxnSp>
        <p:nvCxnSpPr>
          <p:cNvPr id="10" name="Straight Connector 9"/>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03565" y="1372342"/>
            <a:ext cx="8332420" cy="464704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Example</a:t>
            </a:r>
          </a:p>
          <a:p>
            <a:pPr algn="ctr"/>
            <a:r>
              <a:rPr lang="en-US" dirty="0" smtClean="0"/>
              <a:t>Screenshot</a:t>
            </a:r>
            <a:endParaRPr lang="en-US" dirty="0"/>
          </a:p>
        </p:txBody>
      </p:sp>
      <p:pic>
        <p:nvPicPr>
          <p:cNvPr id="12" name="Picture 2" descr="http://c0021635.cdn1.cloudfiles.rackspacecloud.com/x2_7ce44c"/>
          <p:cNvPicPr>
            <a:picLocks noChangeAspect="1" noChangeArrowheads="1"/>
          </p:cNvPicPr>
          <p:nvPr/>
        </p:nvPicPr>
        <p:blipFill>
          <a:blip r:embed="rId2"/>
          <a:srcRect t="3076"/>
          <a:stretch>
            <a:fillRect/>
          </a:stretch>
        </p:blipFill>
        <p:spPr bwMode="auto">
          <a:xfrm>
            <a:off x="450163" y="1409735"/>
            <a:ext cx="8238768" cy="4599432"/>
          </a:xfrm>
          <a:prstGeom prst="rect">
            <a:avLst/>
          </a:prstGeom>
          <a:noFill/>
        </p:spPr>
      </p:pic>
      <p:sp>
        <p:nvSpPr>
          <p:cNvPr id="13" name="TextBox 12"/>
          <p:cNvSpPr txBox="1"/>
          <p:nvPr/>
        </p:nvSpPr>
        <p:spPr>
          <a:xfrm>
            <a:off x="302406" y="6410108"/>
            <a:ext cx="8527848" cy="369332"/>
          </a:xfrm>
          <a:prstGeom prst="rect">
            <a:avLst/>
          </a:prstGeom>
          <a:noFill/>
        </p:spPr>
        <p:txBody>
          <a:bodyPr wrap="square" rtlCol="0">
            <a:spAutoFit/>
          </a:bodyPr>
          <a:lstStyle/>
          <a:p>
            <a:r>
              <a:rPr lang="en-US" dirty="0" smtClean="0"/>
              <a:t>Source:  </a:t>
            </a:r>
            <a:r>
              <a:rPr lang="en-US" u="sng" dirty="0">
                <a:hlinkClick r:id="rId3"/>
              </a:rPr>
              <a:t>http://technoccult.net/archives/2010/01/11/augmented-reality-medical-app</a:t>
            </a:r>
            <a:r>
              <a:rPr lang="en-US" u="sng" dirty="0" smtClean="0">
                <a:hlinkClick r:id="rId3"/>
              </a:rPr>
              <a:t>/</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Classroom Control Concept</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37</a:t>
            </a:fld>
            <a:endParaRPr lang="en-US" dirty="0"/>
          </a:p>
        </p:txBody>
      </p:sp>
      <p:cxnSp>
        <p:nvCxnSpPr>
          <p:cNvPr id="7" name="Straight Connector 6"/>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134022" y="1374695"/>
            <a:ext cx="6940218" cy="475118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2"/>
          <a:stretch>
            <a:fillRect/>
          </a:stretch>
        </p:blipFill>
        <p:spPr>
          <a:xfrm>
            <a:off x="1314822" y="1556371"/>
            <a:ext cx="6585323" cy="4390215"/>
          </a:xfrm>
          <a:prstGeom prst="rect">
            <a:avLst/>
          </a:prstGeom>
        </p:spPr>
      </p:pic>
      <p:pic>
        <p:nvPicPr>
          <p:cNvPr id="15" name="Picture 14"/>
          <p:cNvPicPr>
            <a:picLocks noChangeAspect="1"/>
          </p:cNvPicPr>
          <p:nvPr/>
        </p:nvPicPr>
        <p:blipFill>
          <a:blip r:embed="rId3">
            <a:alphaModFix amt="89000"/>
          </a:blip>
          <a:stretch>
            <a:fillRect/>
          </a:stretch>
        </p:blipFill>
        <p:spPr>
          <a:xfrm>
            <a:off x="1538941" y="2273164"/>
            <a:ext cx="6110942" cy="1317672"/>
          </a:xfrm>
          <a:prstGeom prst="rect">
            <a:avLst/>
          </a:prstGeom>
        </p:spPr>
      </p:pic>
      <p:sp>
        <p:nvSpPr>
          <p:cNvPr id="16" name="TextBox 15"/>
          <p:cNvSpPr txBox="1"/>
          <p:nvPr/>
        </p:nvSpPr>
        <p:spPr>
          <a:xfrm>
            <a:off x="1329775" y="3645168"/>
            <a:ext cx="6570369" cy="2308324"/>
          </a:xfrm>
          <a:prstGeom prst="rect">
            <a:avLst/>
          </a:prstGeom>
          <a:solidFill>
            <a:schemeClr val="tx1">
              <a:alpha val="40000"/>
            </a:schemeClr>
          </a:solidFill>
        </p:spPr>
        <p:txBody>
          <a:bodyPr wrap="square" rtlCol="0">
            <a:spAutoFit/>
          </a:bodyPr>
          <a:lstStyle/>
          <a:p>
            <a:r>
              <a:rPr lang="en-US" sz="2400" b="1" dirty="0" smtClean="0">
                <a:solidFill>
                  <a:schemeClr val="bg1"/>
                </a:solidFill>
                <a:effectLst>
                  <a:outerShdw blurRad="50800" dist="38100" dir="2700000" algn="tl" rotWithShape="0">
                    <a:srgbClr val="000000">
                      <a:alpha val="43000"/>
                    </a:srgbClr>
                  </a:outerShdw>
                </a:effectLst>
              </a:rPr>
              <a:t>When the professor walks into their classroom, their mobile phone senses  they are in the room and pops up a virtual control panel for them to control all aspects of the classroom with hand gestures such as turning the projector on, setting the room volume, changing the light settings, etc.</a:t>
            </a:r>
          </a:p>
        </p:txBody>
      </p:sp>
    </p:spTree>
    <p:extLst>
      <p:ext uri="{BB962C8B-B14F-4D97-AF65-F5344CB8AC3E}">
        <p14:creationId xmlns:p14="http://schemas.microsoft.com/office/powerpoint/2010/main" val="32457325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Roman Forum Example</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38</a:t>
            </a:fld>
            <a:endParaRPr lang="en-US" dirty="0"/>
          </a:p>
        </p:txBody>
      </p:sp>
      <p:cxnSp>
        <p:nvCxnSpPr>
          <p:cNvPr id="8" name="Straight Connector 7"/>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03565" y="1285048"/>
            <a:ext cx="8332420" cy="514252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2"/>
          <p:cNvPicPr>
            <a:picLocks noChangeAspect="1" noChangeArrowheads="1"/>
          </p:cNvPicPr>
          <p:nvPr/>
        </p:nvPicPr>
        <p:blipFill>
          <a:blip r:embed="rId2" cstate="screen"/>
          <a:srcRect/>
          <a:stretch>
            <a:fillRect/>
          </a:stretch>
        </p:blipFill>
        <p:spPr bwMode="auto">
          <a:xfrm>
            <a:off x="578931" y="1465248"/>
            <a:ext cx="7964036" cy="4748338"/>
          </a:xfrm>
          <a:prstGeom prst="rect">
            <a:avLst/>
          </a:prstGeom>
          <a:noFill/>
          <a:ln w="9525">
            <a:noFill/>
            <a:miter lim="800000"/>
            <a:headEnd/>
            <a:tailEnd/>
          </a:ln>
          <a:effectLst/>
        </p:spPr>
      </p:pic>
    </p:spTree>
    <p:extLst>
      <p:ext uri="{BB962C8B-B14F-4D97-AF65-F5344CB8AC3E}">
        <p14:creationId xmlns:p14="http://schemas.microsoft.com/office/powerpoint/2010/main" val="2103370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a:solidFill>
                  <a:schemeClr val="bg1"/>
                </a:solidFill>
                <a:latin typeface="+mj-lt"/>
              </a:rPr>
              <a:t>Arch of </a:t>
            </a:r>
            <a:r>
              <a:rPr lang="en-US" sz="3600" b="1" dirty="0" err="1">
                <a:solidFill>
                  <a:schemeClr val="bg1"/>
                </a:solidFill>
                <a:latin typeface="+mj-lt"/>
              </a:rPr>
              <a:t>Septimius</a:t>
            </a:r>
            <a:r>
              <a:rPr lang="en-US" sz="3600" b="1" dirty="0">
                <a:solidFill>
                  <a:schemeClr val="bg1"/>
                </a:solidFill>
                <a:latin typeface="+mj-lt"/>
              </a:rPr>
              <a:t> Severus</a:t>
            </a: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39</a:t>
            </a:fld>
            <a:endParaRPr lang="en-US" dirty="0"/>
          </a:p>
        </p:txBody>
      </p:sp>
      <p:cxnSp>
        <p:nvCxnSpPr>
          <p:cNvPr id="7" name="Straight Connector 6"/>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03565" y="1285048"/>
            <a:ext cx="8332420" cy="514252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View From Curia Editted by PhotoShop.jpg"/>
          <p:cNvPicPr>
            <a:picLocks noChangeAspect="1"/>
          </p:cNvPicPr>
          <p:nvPr/>
        </p:nvPicPr>
        <p:blipFill>
          <a:blip r:embed="rId2" cstate="screen"/>
          <a:stretch>
            <a:fillRect/>
          </a:stretch>
        </p:blipFill>
        <p:spPr>
          <a:xfrm>
            <a:off x="554766" y="1425114"/>
            <a:ext cx="8033563" cy="4894112"/>
          </a:xfrm>
          <a:prstGeom prst="rect">
            <a:avLst/>
          </a:prstGeom>
        </p:spPr>
      </p:pic>
    </p:spTree>
    <p:extLst>
      <p:ext uri="{BB962C8B-B14F-4D97-AF65-F5344CB8AC3E}">
        <p14:creationId xmlns:p14="http://schemas.microsoft.com/office/powerpoint/2010/main" val="8507219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Definition of AR - Example</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4</a:t>
            </a:fld>
            <a:endParaRPr lang="en-US" dirty="0"/>
          </a:p>
        </p:txBody>
      </p:sp>
      <p:cxnSp>
        <p:nvCxnSpPr>
          <p:cNvPr id="8" name="Straight Connector 7"/>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03565" y="1379831"/>
            <a:ext cx="8247888" cy="473533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2"/>
          <a:srcRect l="-21" t="15624" r="21" b="21513"/>
          <a:stretch/>
        </p:blipFill>
        <p:spPr>
          <a:xfrm>
            <a:off x="595751" y="1600207"/>
            <a:ext cx="7823157" cy="4311121"/>
          </a:xfrm>
          <a:prstGeom prst="rect">
            <a:avLst/>
          </a:prstGeom>
        </p:spPr>
      </p:pic>
      <p:sp>
        <p:nvSpPr>
          <p:cNvPr id="12" name="TextBox 11"/>
          <p:cNvSpPr txBox="1"/>
          <p:nvPr/>
        </p:nvSpPr>
        <p:spPr>
          <a:xfrm>
            <a:off x="302406" y="6410108"/>
            <a:ext cx="8527848" cy="369332"/>
          </a:xfrm>
          <a:prstGeom prst="rect">
            <a:avLst/>
          </a:prstGeom>
          <a:noFill/>
        </p:spPr>
        <p:txBody>
          <a:bodyPr wrap="square" rtlCol="0">
            <a:spAutoFit/>
          </a:bodyPr>
          <a:lstStyle/>
          <a:p>
            <a:r>
              <a:rPr lang="en-US" dirty="0" smtClean="0"/>
              <a:t>Source:  </a:t>
            </a:r>
            <a:r>
              <a:rPr lang="en-US" dirty="0"/>
              <a:t>http://</a:t>
            </a:r>
            <a:r>
              <a:rPr lang="en-US" dirty="0" err="1"/>
              <a:t>www.vagabondish.com</a:t>
            </a:r>
            <a:r>
              <a:rPr lang="en-US" dirty="0"/>
              <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Roman Forum Example</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40</a:t>
            </a:fld>
            <a:endParaRPr lang="en-US" dirty="0"/>
          </a:p>
        </p:txBody>
      </p:sp>
      <p:cxnSp>
        <p:nvCxnSpPr>
          <p:cNvPr id="7" name="Straight Connector 6"/>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134022" y="1285049"/>
            <a:ext cx="6940218" cy="503436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Content Placeholder 4" descr="SS Arch Front Demo.png"/>
          <p:cNvPicPr>
            <a:picLocks noChangeAspect="1"/>
          </p:cNvPicPr>
          <p:nvPr/>
        </p:nvPicPr>
        <p:blipFill>
          <a:blip r:embed="rId2" cstate="screen"/>
          <a:srcRect l="-22984" r="-22984"/>
          <a:stretch>
            <a:fillRect/>
          </a:stretch>
        </p:blipFill>
        <p:spPr>
          <a:xfrm>
            <a:off x="-171013" y="1451346"/>
            <a:ext cx="9555173" cy="4732062"/>
          </a:xfrm>
          <a:prstGeom prst="rect">
            <a:avLst/>
          </a:prstGeom>
        </p:spPr>
      </p:pic>
    </p:spTree>
    <p:extLst>
      <p:ext uri="{BB962C8B-B14F-4D97-AF65-F5344CB8AC3E}">
        <p14:creationId xmlns:p14="http://schemas.microsoft.com/office/powerpoint/2010/main" val="23495462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Roman Forum Augmented Example</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41</a:t>
            </a:fld>
            <a:endParaRPr lang="en-US" dirty="0"/>
          </a:p>
        </p:txBody>
      </p:sp>
      <p:cxnSp>
        <p:nvCxnSpPr>
          <p:cNvPr id="7" name="Straight Connector 6"/>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134022" y="1285049"/>
            <a:ext cx="6940218" cy="503436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Content Placeholder 4" descr="SS Arch Front Demo.png"/>
          <p:cNvPicPr>
            <a:picLocks noChangeAspect="1"/>
          </p:cNvPicPr>
          <p:nvPr/>
        </p:nvPicPr>
        <p:blipFill>
          <a:blip r:embed="rId2" cstate="screen"/>
          <a:srcRect l="-22984" r="-22984"/>
          <a:stretch>
            <a:fillRect/>
          </a:stretch>
        </p:blipFill>
        <p:spPr>
          <a:xfrm>
            <a:off x="-171013" y="1451346"/>
            <a:ext cx="9555173" cy="4732062"/>
          </a:xfrm>
          <a:prstGeom prst="rect">
            <a:avLst/>
          </a:prstGeom>
        </p:spPr>
      </p:pic>
      <p:sp>
        <p:nvSpPr>
          <p:cNvPr id="12" name="Rectangular Callout 11"/>
          <p:cNvSpPr/>
          <p:nvPr/>
        </p:nvSpPr>
        <p:spPr>
          <a:xfrm rot="10553913">
            <a:off x="1496919" y="2901713"/>
            <a:ext cx="4754458" cy="1466467"/>
          </a:xfrm>
          <a:prstGeom prst="wedgeRectCallout">
            <a:avLst>
              <a:gd name="adj1" fmla="val -42141"/>
              <a:gd name="adj2" fmla="val 95490"/>
            </a:avLst>
          </a:prstGeom>
          <a:solidFill>
            <a:schemeClr val="bg1">
              <a:lumMod val="85000"/>
              <a:alpha val="7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rot="21324904">
            <a:off x="1522840" y="2883570"/>
            <a:ext cx="4791950" cy="1446550"/>
          </a:xfrm>
          <a:prstGeom prst="rect">
            <a:avLst/>
          </a:prstGeom>
          <a:noFill/>
        </p:spPr>
        <p:txBody>
          <a:bodyPr wrap="square" rtlCol="0">
            <a:spAutoFit/>
          </a:bodyPr>
          <a:lstStyle/>
          <a:p>
            <a:r>
              <a:rPr lang="en-US" sz="1100" dirty="0" smtClean="0"/>
              <a:t>To the Emperor </a:t>
            </a:r>
            <a:r>
              <a:rPr lang="en-US" sz="1100" dirty="0" err="1" smtClean="0"/>
              <a:t>septimus</a:t>
            </a:r>
            <a:r>
              <a:rPr lang="en-US" sz="1100" dirty="0" smtClean="0"/>
              <a:t> </a:t>
            </a:r>
            <a:r>
              <a:rPr lang="en-US" sz="1100" dirty="0" err="1" smtClean="0"/>
              <a:t>severus</a:t>
            </a:r>
            <a:r>
              <a:rPr lang="en-US" sz="1100" dirty="0" smtClean="0"/>
              <a:t> , Son of Marcus, Pius, </a:t>
            </a:r>
            <a:r>
              <a:rPr lang="en-US" sz="1100" dirty="0" err="1" smtClean="0"/>
              <a:t>Pertinax</a:t>
            </a:r>
            <a:r>
              <a:rPr lang="en-US" sz="1100" dirty="0" smtClean="0"/>
              <a:t>, Pater </a:t>
            </a:r>
            <a:r>
              <a:rPr lang="en-US" sz="1100" dirty="0" err="1" smtClean="0"/>
              <a:t>Patriae</a:t>
            </a:r>
            <a:r>
              <a:rPr lang="en-US" sz="1100" dirty="0" smtClean="0"/>
              <a:t>, </a:t>
            </a:r>
            <a:r>
              <a:rPr lang="en-US" sz="1100" dirty="0" err="1" smtClean="0"/>
              <a:t>Parthicus</a:t>
            </a:r>
            <a:r>
              <a:rPr lang="en-US" sz="1100" dirty="0" smtClean="0"/>
              <a:t> </a:t>
            </a:r>
            <a:r>
              <a:rPr lang="en-US" sz="1100" dirty="0" err="1" smtClean="0"/>
              <a:t>Arabicus,Parthicus</a:t>
            </a:r>
            <a:r>
              <a:rPr lang="en-US" sz="1100" dirty="0" smtClean="0"/>
              <a:t> </a:t>
            </a:r>
            <a:r>
              <a:rPr lang="en-US" sz="1100" dirty="0" err="1" smtClean="0"/>
              <a:t>Adiabenicus</a:t>
            </a:r>
            <a:r>
              <a:rPr lang="en-US" sz="1100" dirty="0" smtClean="0"/>
              <a:t>, </a:t>
            </a:r>
            <a:r>
              <a:rPr lang="en-US" sz="1100" dirty="0" err="1" smtClean="0"/>
              <a:t>Pontifex</a:t>
            </a:r>
            <a:r>
              <a:rPr lang="en-US" sz="1100" dirty="0" smtClean="0"/>
              <a:t> Maximus, having held the </a:t>
            </a:r>
            <a:r>
              <a:rPr lang="en-US" sz="1100" dirty="0" err="1" smtClean="0"/>
              <a:t>tribunician</a:t>
            </a:r>
            <a:r>
              <a:rPr lang="en-US" sz="1100" dirty="0" smtClean="0"/>
              <a:t> power 11 times, acclaimed emperor 11 times, Consul 3 times, </a:t>
            </a:r>
            <a:r>
              <a:rPr lang="en-US" sz="1100" dirty="0" err="1" smtClean="0"/>
              <a:t>Proconsul,and</a:t>
            </a:r>
            <a:r>
              <a:rPr lang="en-US" sz="1100" dirty="0" smtClean="0"/>
              <a:t> Emperor Marcus Aurelius (</a:t>
            </a:r>
            <a:r>
              <a:rPr lang="en-US" sz="1100" dirty="0" err="1" smtClean="0"/>
              <a:t>caracalla</a:t>
            </a:r>
            <a:r>
              <a:rPr lang="en-US" sz="1100" dirty="0" smtClean="0"/>
              <a:t>), Son of Lucius, </a:t>
            </a:r>
            <a:r>
              <a:rPr lang="en-US" sz="1100" dirty="0" err="1" smtClean="0"/>
              <a:t>Antoninus</a:t>
            </a:r>
            <a:r>
              <a:rPr lang="en-US" sz="1100" dirty="0" smtClean="0"/>
              <a:t>, Augustus Pius, Felix, having held the auspicious </a:t>
            </a:r>
            <a:r>
              <a:rPr lang="en-US" sz="1100" dirty="0" err="1" smtClean="0"/>
              <a:t>tribunician</a:t>
            </a:r>
            <a:r>
              <a:rPr lang="en-US" sz="1100" dirty="0" smtClean="0"/>
              <a:t> power 6 times, Consul, Proconsul, Pater </a:t>
            </a:r>
            <a:r>
              <a:rPr lang="en-US" sz="1100" dirty="0" err="1" smtClean="0"/>
              <a:t>Patriae</a:t>
            </a:r>
            <a:r>
              <a:rPr lang="en-US" sz="1100" dirty="0" smtClean="0"/>
              <a:t>,  Highest and Strongest Princes for having restored the State and enlarged the Empire of the Roman people, by their visible strengths at home and abroad, the Senate and People of Rome [made this] </a:t>
            </a:r>
            <a:endParaRPr lang="en-US" sz="1100" dirty="0"/>
          </a:p>
        </p:txBody>
      </p:sp>
    </p:spTree>
    <p:extLst>
      <p:ext uri="{BB962C8B-B14F-4D97-AF65-F5344CB8AC3E}">
        <p14:creationId xmlns:p14="http://schemas.microsoft.com/office/powerpoint/2010/main" val="15528755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Show Poll Results</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42</a:t>
            </a:fld>
            <a:endParaRPr lang="en-US" dirty="0"/>
          </a:p>
        </p:txBody>
      </p:sp>
      <p:cxnSp>
        <p:nvCxnSpPr>
          <p:cNvPr id="7" name="Straight Connector 6"/>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txBox="1">
            <a:spLocks/>
          </p:cNvSpPr>
          <p:nvPr/>
        </p:nvSpPr>
        <p:spPr>
          <a:xfrm>
            <a:off x="189913" y="1111598"/>
            <a:ext cx="8759723" cy="4727448"/>
          </a:xfrm>
          <a:prstGeom prst="rect">
            <a:avLst/>
          </a:prstGeom>
          <a:solidFill>
            <a:schemeClr val="bg1"/>
          </a:solidFill>
          <a:ln>
            <a:noFill/>
          </a:ln>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Show Poll results for “How will your campus be using AR”</a:t>
            </a:r>
            <a:endParaRPr lang="en-US" dirty="0"/>
          </a:p>
        </p:txBody>
      </p:sp>
    </p:spTree>
    <p:extLst>
      <p:ext uri="{BB962C8B-B14F-4D97-AF65-F5344CB8AC3E}">
        <p14:creationId xmlns:p14="http://schemas.microsoft.com/office/powerpoint/2010/main" val="3644996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chemeClr val="tx2"/>
                </a:solidFill>
              </a:rPr>
              <a:t>Questions?</a:t>
            </a:r>
            <a:endParaRPr lang="en-US" b="1" dirty="0">
              <a:solidFill>
                <a:schemeClr val="tx2"/>
              </a:solidFill>
            </a:endParaRPr>
          </a:p>
        </p:txBody>
      </p:sp>
      <p:sp>
        <p:nvSpPr>
          <p:cNvPr id="6" name="Rectangle 5"/>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Higher Education AR Example #1</a:t>
            </a:r>
            <a:endParaRPr lang="en-US" dirty="0"/>
          </a:p>
        </p:txBody>
      </p:sp>
      <p:pic>
        <p:nvPicPr>
          <p:cNvPr id="4" name="Picture 3"/>
          <p:cNvPicPr>
            <a:picLocks noChangeAspect="1"/>
          </p:cNvPicPr>
          <p:nvPr/>
        </p:nvPicPr>
        <p:blipFill>
          <a:blip r:embed="rId2"/>
          <a:stretch>
            <a:fillRect/>
          </a:stretch>
        </p:blipFill>
        <p:spPr>
          <a:xfrm>
            <a:off x="1951968" y="1396918"/>
            <a:ext cx="5207081" cy="5207081"/>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Higher Education AR Example #2</a:t>
            </a:r>
            <a:endParaRPr lang="en-US" dirty="0"/>
          </a:p>
        </p:txBody>
      </p:sp>
      <p:pic>
        <p:nvPicPr>
          <p:cNvPr id="3" name="Picture 2"/>
          <p:cNvPicPr>
            <a:picLocks noChangeAspect="1"/>
          </p:cNvPicPr>
          <p:nvPr/>
        </p:nvPicPr>
        <p:blipFill>
          <a:blip r:embed="rId2"/>
          <a:stretch>
            <a:fillRect/>
          </a:stretch>
        </p:blipFill>
        <p:spPr>
          <a:xfrm>
            <a:off x="457200" y="1417638"/>
            <a:ext cx="8487606" cy="4871886"/>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Higher Education AR Example #3</a:t>
            </a:r>
            <a:endParaRPr lang="en-US" dirty="0"/>
          </a:p>
        </p:txBody>
      </p:sp>
      <p:pic>
        <p:nvPicPr>
          <p:cNvPr id="3" name="Picture 2"/>
          <p:cNvPicPr>
            <a:picLocks noChangeAspect="1"/>
          </p:cNvPicPr>
          <p:nvPr/>
        </p:nvPicPr>
        <p:blipFill>
          <a:blip r:embed="rId2"/>
          <a:stretch>
            <a:fillRect/>
          </a:stretch>
        </p:blipFill>
        <p:spPr>
          <a:xfrm>
            <a:off x="408727" y="1417638"/>
            <a:ext cx="8550822" cy="4908172"/>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How Will Your Campus Use AR?</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5</a:t>
            </a:fld>
            <a:endParaRPr lang="en-US" dirty="0"/>
          </a:p>
        </p:txBody>
      </p:sp>
      <p:sp>
        <p:nvSpPr>
          <p:cNvPr id="7" name="Content Placeholder 2"/>
          <p:cNvSpPr txBox="1">
            <a:spLocks/>
          </p:cNvSpPr>
          <p:nvPr/>
        </p:nvSpPr>
        <p:spPr>
          <a:xfrm>
            <a:off x="189913" y="1111598"/>
            <a:ext cx="8759723" cy="1951343"/>
          </a:xfrm>
          <a:prstGeom prst="rect">
            <a:avLst/>
          </a:prstGeom>
          <a:solidFill>
            <a:schemeClr val="bg1"/>
          </a:solidFill>
          <a:ln>
            <a:noFill/>
          </a:ln>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200"/>
              </a:spcBef>
            </a:pPr>
            <a:r>
              <a:rPr lang="en-US" dirty="0" smtClean="0"/>
              <a:t>We will be running a Poll during this presentation and ask you to respond how you will be using AR on your campus. Three ways to respond:</a:t>
            </a:r>
          </a:p>
          <a:p>
            <a:pPr>
              <a:spcBef>
                <a:spcPts val="200"/>
              </a:spcBef>
            </a:pPr>
            <a:endParaRPr lang="en-US" dirty="0" smtClean="0"/>
          </a:p>
          <a:p>
            <a:pPr>
              <a:spcBef>
                <a:spcPts val="200"/>
              </a:spcBef>
            </a:pPr>
            <a:endParaRPr lang="en-US" dirty="0"/>
          </a:p>
          <a:p>
            <a:pPr>
              <a:spcBef>
                <a:spcPts val="200"/>
              </a:spcBef>
            </a:pPr>
            <a:endParaRPr lang="en-US" dirty="0" smtClean="0"/>
          </a:p>
          <a:p>
            <a:pPr>
              <a:spcBef>
                <a:spcPts val="200"/>
              </a:spcBef>
            </a:pPr>
            <a:endParaRPr lang="en-US" dirty="0" smtClean="0"/>
          </a:p>
        </p:txBody>
      </p:sp>
      <p:cxnSp>
        <p:nvCxnSpPr>
          <p:cNvPr id="8" name="Straight Connector 7"/>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2"/>
          <a:stretch>
            <a:fillRect/>
          </a:stretch>
        </p:blipFill>
        <p:spPr>
          <a:xfrm>
            <a:off x="767976" y="3198155"/>
            <a:ext cx="2235199" cy="3468063"/>
          </a:xfrm>
          <a:prstGeom prst="rect">
            <a:avLst/>
          </a:prstGeom>
        </p:spPr>
      </p:pic>
      <p:pic>
        <p:nvPicPr>
          <p:cNvPr id="12" name="Picture 11"/>
          <p:cNvPicPr>
            <a:picLocks noChangeAspect="1"/>
          </p:cNvPicPr>
          <p:nvPr/>
        </p:nvPicPr>
        <p:blipFill>
          <a:blip r:embed="rId3"/>
          <a:stretch>
            <a:fillRect/>
          </a:stretch>
        </p:blipFill>
        <p:spPr>
          <a:xfrm>
            <a:off x="3558987" y="3165575"/>
            <a:ext cx="2223117" cy="3500643"/>
          </a:xfrm>
          <a:prstGeom prst="rect">
            <a:avLst/>
          </a:prstGeom>
        </p:spPr>
      </p:pic>
      <p:sp>
        <p:nvSpPr>
          <p:cNvPr id="13" name="TextBox 12"/>
          <p:cNvSpPr txBox="1"/>
          <p:nvPr/>
        </p:nvSpPr>
        <p:spPr>
          <a:xfrm>
            <a:off x="5856951" y="3331889"/>
            <a:ext cx="3262594" cy="769441"/>
          </a:xfrm>
          <a:prstGeom prst="rect">
            <a:avLst/>
          </a:prstGeom>
          <a:noFill/>
        </p:spPr>
        <p:txBody>
          <a:bodyPr wrap="none" rtlCol="0">
            <a:spAutoFit/>
          </a:bodyPr>
          <a:lstStyle/>
          <a:p>
            <a:r>
              <a:rPr lang="en-US" sz="2200" b="1" dirty="0" smtClean="0"/>
              <a:t>Tweet </a:t>
            </a:r>
          </a:p>
          <a:p>
            <a:r>
              <a:rPr lang="en-US" sz="2200" b="1" dirty="0" smtClean="0"/>
              <a:t>@poll 40534 Campus Tour </a:t>
            </a:r>
            <a:endParaRPr lang="en-US" sz="2200" b="1" dirty="0"/>
          </a:p>
        </p:txBody>
      </p:sp>
      <p:sp>
        <p:nvSpPr>
          <p:cNvPr id="14" name="TextBox 13"/>
          <p:cNvSpPr txBox="1"/>
          <p:nvPr/>
        </p:nvSpPr>
        <p:spPr>
          <a:xfrm>
            <a:off x="678331" y="2734235"/>
            <a:ext cx="2413670" cy="461665"/>
          </a:xfrm>
          <a:prstGeom prst="rect">
            <a:avLst/>
          </a:prstGeom>
          <a:noFill/>
        </p:spPr>
        <p:txBody>
          <a:bodyPr wrap="square" rtlCol="0">
            <a:spAutoFit/>
          </a:bodyPr>
          <a:lstStyle/>
          <a:p>
            <a:pPr algn="ctr"/>
            <a:r>
              <a:rPr lang="en-US" sz="2400" b="1" dirty="0" smtClean="0"/>
              <a:t>Text</a:t>
            </a:r>
            <a:endParaRPr lang="en-US" sz="2400" b="1" dirty="0"/>
          </a:p>
        </p:txBody>
      </p:sp>
      <p:sp>
        <p:nvSpPr>
          <p:cNvPr id="15" name="TextBox 14"/>
          <p:cNvSpPr txBox="1"/>
          <p:nvPr/>
        </p:nvSpPr>
        <p:spPr>
          <a:xfrm>
            <a:off x="3420703" y="2737225"/>
            <a:ext cx="2510940" cy="461665"/>
          </a:xfrm>
          <a:prstGeom prst="rect">
            <a:avLst/>
          </a:prstGeom>
          <a:noFill/>
        </p:spPr>
        <p:txBody>
          <a:bodyPr wrap="square" rtlCol="0">
            <a:spAutoFit/>
          </a:bodyPr>
          <a:lstStyle/>
          <a:p>
            <a:pPr algn="ctr"/>
            <a:r>
              <a:rPr lang="en-US" sz="2400" b="1" dirty="0" smtClean="0"/>
              <a:t>Web:  poll4.com</a:t>
            </a:r>
            <a:endParaRPr lang="en-US" sz="2400" b="1" dirty="0"/>
          </a:p>
        </p:txBody>
      </p:sp>
      <p:sp>
        <p:nvSpPr>
          <p:cNvPr id="16" name="TextBox 15"/>
          <p:cNvSpPr txBox="1"/>
          <p:nvPr/>
        </p:nvSpPr>
        <p:spPr>
          <a:xfrm>
            <a:off x="6323077" y="2740215"/>
            <a:ext cx="1912470" cy="461665"/>
          </a:xfrm>
          <a:prstGeom prst="rect">
            <a:avLst/>
          </a:prstGeom>
          <a:noFill/>
        </p:spPr>
        <p:txBody>
          <a:bodyPr wrap="square" rtlCol="0">
            <a:spAutoFit/>
          </a:bodyPr>
          <a:lstStyle/>
          <a:p>
            <a:pPr algn="ctr"/>
            <a:r>
              <a:rPr lang="en-US" sz="2400" b="1" dirty="0" smtClean="0"/>
              <a:t>Twitter</a:t>
            </a:r>
            <a:endParaRPr lang="en-US" sz="2400" b="1" dirty="0"/>
          </a:p>
        </p:txBody>
      </p:sp>
    </p:spTree>
    <p:extLst>
      <p:ext uri="{BB962C8B-B14F-4D97-AF65-F5344CB8AC3E}">
        <p14:creationId xmlns:p14="http://schemas.microsoft.com/office/powerpoint/2010/main" val="5626328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What AR Applications Exist on the Market?</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6</a:t>
            </a:fld>
            <a:endParaRPr lang="en-US" dirty="0"/>
          </a:p>
        </p:txBody>
      </p:sp>
      <p:sp>
        <p:nvSpPr>
          <p:cNvPr id="7" name="Content Placeholder 2"/>
          <p:cNvSpPr txBox="1">
            <a:spLocks/>
          </p:cNvSpPr>
          <p:nvPr/>
        </p:nvSpPr>
        <p:spPr>
          <a:xfrm>
            <a:off x="189913" y="1111598"/>
            <a:ext cx="8759723" cy="5315972"/>
          </a:xfrm>
          <a:prstGeom prst="rect">
            <a:avLst/>
          </a:prstGeom>
          <a:solidFill>
            <a:schemeClr val="bg1"/>
          </a:solidFill>
          <a:ln>
            <a:noFill/>
          </a:ln>
        </p:spPr>
        <p:txBody>
          <a:bodyPr>
            <a:normAutofit lnSpcReduction="10000"/>
          </a:bodyPr>
          <a:lstStyle/>
          <a:p>
            <a:pPr marL="342900" lvl="0" indent="-342900">
              <a:spcBef>
                <a:spcPts val="200"/>
              </a:spcBef>
              <a:buFont typeface="Arial"/>
              <a:buChar char="•"/>
            </a:pPr>
            <a:r>
              <a:rPr kumimoji="0" lang="en-US" sz="3200" b="1" i="1" u="none" strike="noStrike" kern="1200" cap="none" spc="0" normalizeH="0" baseline="0" noProof="0" dirty="0" smtClean="0">
                <a:ln>
                  <a:noFill/>
                </a:ln>
                <a:solidFill>
                  <a:schemeClr val="tx1"/>
                </a:solidFill>
                <a:effectLst/>
                <a:uLnTx/>
                <a:uFillTx/>
                <a:latin typeface="+mn-lt"/>
                <a:ea typeface="+mn-ea"/>
                <a:cs typeface="+mn-cs"/>
              </a:rPr>
              <a:t>483</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r>
              <a:rPr lang="en-US" sz="3200" dirty="0" smtClean="0"/>
              <a:t>AR apps exist in the Apple Store out of </a:t>
            </a:r>
            <a:r>
              <a:rPr lang="en-US" sz="3200" b="1" i="1" dirty="0" smtClean="0"/>
              <a:t>300,000+</a:t>
            </a:r>
            <a:r>
              <a:rPr lang="en-US" sz="3200" dirty="0" smtClean="0"/>
              <a:t> total </a:t>
            </a:r>
            <a:r>
              <a:rPr lang="en-US" sz="3200" dirty="0" err="1" smtClean="0"/>
              <a:t>iOS</a:t>
            </a:r>
            <a:r>
              <a:rPr lang="en-US" sz="3200" dirty="0" smtClean="0"/>
              <a:t> apps</a:t>
            </a:r>
          </a:p>
          <a:p>
            <a:pPr marL="342900" indent="-342900">
              <a:spcBef>
                <a:spcPts val="200"/>
              </a:spcBef>
              <a:buFont typeface="Arial"/>
              <a:buChar char="•"/>
            </a:pPr>
            <a:r>
              <a:rPr kumimoji="0" lang="en-US" sz="3200" b="1" i="1" u="none" strike="noStrike" kern="1200" cap="none" spc="0" normalizeH="0" baseline="0" noProof="0" dirty="0" smtClean="0">
                <a:ln>
                  <a:noFill/>
                </a:ln>
                <a:effectLst/>
                <a:uLnTx/>
                <a:uFillTx/>
                <a:latin typeface="+mn-lt"/>
                <a:ea typeface="+mn-ea"/>
                <a:cs typeface="+mn-cs"/>
              </a:rPr>
              <a:t>258</a:t>
            </a:r>
            <a:r>
              <a:rPr kumimoji="0" lang="en-US" sz="3200" b="0" i="0" u="none" strike="noStrike" kern="1200" cap="none" spc="0" normalizeH="0" noProof="0" dirty="0" smtClean="0">
                <a:ln>
                  <a:noFill/>
                </a:ln>
                <a:effectLst/>
                <a:uLnTx/>
                <a:uFillTx/>
                <a:latin typeface="+mn-lt"/>
                <a:ea typeface="+mn-ea"/>
                <a:cs typeface="+mn-cs"/>
              </a:rPr>
              <a:t> AR apps exist in the Android Market </a:t>
            </a:r>
            <a:r>
              <a:rPr lang="en-US" sz="3200" dirty="0"/>
              <a:t>out of </a:t>
            </a:r>
            <a:r>
              <a:rPr lang="en-US" sz="3200" b="1" i="1" dirty="0" smtClean="0"/>
              <a:t>130,000+</a:t>
            </a:r>
            <a:r>
              <a:rPr lang="en-US" sz="3200" dirty="0" smtClean="0"/>
              <a:t> </a:t>
            </a:r>
            <a:r>
              <a:rPr lang="en-US" sz="3200" dirty="0"/>
              <a:t>total </a:t>
            </a:r>
            <a:r>
              <a:rPr lang="en-US" sz="3200" dirty="0" smtClean="0"/>
              <a:t>Android apps</a:t>
            </a:r>
            <a:endParaRPr kumimoji="0" lang="en-US" sz="3200" b="0" i="0" u="none" strike="noStrike" kern="1200" cap="none" spc="0" normalizeH="0" noProof="0" dirty="0" smtClean="0">
              <a:ln>
                <a:noFill/>
              </a:ln>
              <a:effectLst/>
              <a:uLnTx/>
              <a:uFillTx/>
            </a:endParaRPr>
          </a:p>
          <a:p>
            <a:pPr marL="342900" lvl="0" indent="-342900">
              <a:spcBef>
                <a:spcPts val="200"/>
              </a:spcBef>
              <a:buFont typeface="Arial"/>
              <a:buChar char="•"/>
            </a:pPr>
            <a:r>
              <a:rPr lang="en-US" sz="3200" dirty="0"/>
              <a:t>B</a:t>
            </a:r>
            <a:r>
              <a:rPr lang="en-US" sz="3200" dirty="0" smtClean="0"/>
              <a:t>rowsers allow you to view augmented content – </a:t>
            </a:r>
            <a:r>
              <a:rPr lang="en-US" sz="3200" b="1" i="1" dirty="0" err="1" smtClean="0"/>
              <a:t>Junaio</a:t>
            </a:r>
            <a:r>
              <a:rPr lang="en-US" sz="3200" dirty="0" smtClean="0"/>
              <a:t>, </a:t>
            </a:r>
            <a:r>
              <a:rPr lang="en-US" sz="3200" b="1" i="1" dirty="0" err="1" smtClean="0"/>
              <a:t>Layar</a:t>
            </a:r>
            <a:r>
              <a:rPr lang="en-US" sz="3200" dirty="0" smtClean="0"/>
              <a:t>, and </a:t>
            </a:r>
            <a:r>
              <a:rPr lang="en-US" sz="3200" b="1" i="1" dirty="0" err="1" smtClean="0"/>
              <a:t>Wikitude</a:t>
            </a:r>
            <a:r>
              <a:rPr lang="en-US" sz="3200" b="1" i="1" dirty="0" smtClean="0"/>
              <a:t> World Browser</a:t>
            </a:r>
          </a:p>
          <a:p>
            <a:pPr marL="342900" lvl="0" indent="-342900">
              <a:spcBef>
                <a:spcPts val="200"/>
              </a:spcBef>
              <a:buFont typeface="Arial"/>
              <a:buChar char="•"/>
            </a:pPr>
            <a:r>
              <a:rPr lang="en-US" sz="3200" dirty="0"/>
              <a:t>E</a:t>
            </a:r>
            <a:r>
              <a:rPr lang="en-US" sz="3200" dirty="0" smtClean="0"/>
              <a:t>diting tools allow you to augment your own reality – </a:t>
            </a:r>
            <a:r>
              <a:rPr lang="en-US" sz="3200" b="1" i="1" dirty="0" smtClean="0"/>
              <a:t>Tag What</a:t>
            </a:r>
            <a:r>
              <a:rPr lang="en-US" sz="3200" dirty="0" smtClean="0"/>
              <a:t>, </a:t>
            </a:r>
            <a:r>
              <a:rPr lang="en-US" sz="3200" b="1" i="1" dirty="0" err="1" smtClean="0"/>
              <a:t>Artags</a:t>
            </a:r>
            <a:r>
              <a:rPr lang="en-US" sz="3200" dirty="0" smtClean="0"/>
              <a:t>, and </a:t>
            </a:r>
            <a:r>
              <a:rPr lang="en-US" sz="3200" b="1" i="1" dirty="0" err="1" smtClean="0"/>
              <a:t>Sekai</a:t>
            </a:r>
            <a:r>
              <a:rPr lang="en-US" sz="3200" b="1" i="1" dirty="0" smtClean="0"/>
              <a:t> Camera</a:t>
            </a:r>
          </a:p>
          <a:p>
            <a:pPr marL="342900" lvl="0" indent="-342900">
              <a:spcBef>
                <a:spcPts val="200"/>
              </a:spcBef>
              <a:buFont typeface="Arial"/>
              <a:buChar char="•"/>
            </a:pPr>
            <a:r>
              <a:rPr lang="en-US" sz="3200" dirty="0" smtClean="0"/>
              <a:t>Educational tools help you learn by interacting with the environment around you – </a:t>
            </a:r>
            <a:r>
              <a:rPr lang="en-US" sz="3200" b="1" i="1" dirty="0" smtClean="0"/>
              <a:t>Google Goggles </a:t>
            </a:r>
            <a:r>
              <a:rPr lang="en-US" sz="3200" dirty="0" smtClean="0"/>
              <a:t>and </a:t>
            </a:r>
            <a:r>
              <a:rPr lang="en-US" sz="3200" b="1" i="1" dirty="0" smtClean="0"/>
              <a:t>Google Sky Map </a:t>
            </a:r>
          </a:p>
          <a:p>
            <a:pPr marL="342900" lvl="0" indent="-342900">
              <a:spcBef>
                <a:spcPts val="200"/>
              </a:spcBef>
              <a:buFont typeface="Arial"/>
              <a:buChar char="•"/>
            </a:pPr>
            <a:endParaRPr lang="en-US" sz="3200" dirty="0" smtClean="0"/>
          </a:p>
          <a:p>
            <a:pPr marL="342900" lvl="0" indent="-342900">
              <a:spcBef>
                <a:spcPts val="200"/>
              </a:spcBef>
              <a:buFont typeface="Arial"/>
              <a:buChar cha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ts val="200"/>
              </a:spcBef>
              <a:spcAft>
                <a:spcPts val="0"/>
              </a:spcAft>
              <a:buClrTx/>
              <a:buSzTx/>
              <a:buFont typeface="Arial"/>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cxnSp>
        <p:nvCxnSpPr>
          <p:cNvPr id="8" name="Straight Connector 7"/>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2406" y="6410108"/>
            <a:ext cx="8527848" cy="646331"/>
          </a:xfrm>
          <a:prstGeom prst="rect">
            <a:avLst/>
          </a:prstGeom>
          <a:noFill/>
        </p:spPr>
        <p:txBody>
          <a:bodyPr wrap="square" rtlCol="0">
            <a:spAutoFit/>
          </a:bodyPr>
          <a:lstStyle/>
          <a:p>
            <a:r>
              <a:rPr lang="en-US" dirty="0" smtClean="0"/>
              <a:t>Sources:  </a:t>
            </a:r>
            <a:r>
              <a:rPr lang="en-US" dirty="0" err="1" smtClean="0"/>
              <a:t>AndroidZoom</a:t>
            </a:r>
            <a:r>
              <a:rPr lang="en-US" dirty="0" smtClean="0"/>
              <a:t>, Augmented Planet</a:t>
            </a:r>
          </a:p>
          <a:p>
            <a:endParaRPr lang="en-US" dirty="0"/>
          </a:p>
        </p:txBody>
      </p:sp>
    </p:spTree>
    <p:extLst>
      <p:ext uri="{BB962C8B-B14F-4D97-AF65-F5344CB8AC3E}">
        <p14:creationId xmlns:p14="http://schemas.microsoft.com/office/powerpoint/2010/main" val="22372397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Browser App Demo</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7</a:t>
            </a:fld>
            <a:endParaRPr lang="en-US" dirty="0"/>
          </a:p>
        </p:txBody>
      </p:sp>
      <p:sp>
        <p:nvSpPr>
          <p:cNvPr id="7" name="Content Placeholder 2"/>
          <p:cNvSpPr txBox="1">
            <a:spLocks/>
          </p:cNvSpPr>
          <p:nvPr/>
        </p:nvSpPr>
        <p:spPr>
          <a:xfrm>
            <a:off x="189913" y="1111598"/>
            <a:ext cx="8759723" cy="5315972"/>
          </a:xfrm>
          <a:prstGeom prst="rect">
            <a:avLst/>
          </a:prstGeom>
          <a:solidFill>
            <a:schemeClr val="bg1"/>
          </a:solidFill>
          <a:ln>
            <a:noFill/>
          </a:ln>
        </p:spPr>
        <p:txBody>
          <a:bodyPr>
            <a:normAutofit/>
          </a:bodyPr>
          <a:lstStyle/>
          <a:p>
            <a:pPr marL="342900" lvl="0" indent="-342900">
              <a:spcBef>
                <a:spcPts val="200"/>
              </a:spcBef>
              <a:buFont typeface="Arial"/>
              <a:buChar char="•"/>
            </a:pPr>
            <a:r>
              <a:rPr lang="en-US" sz="3200" dirty="0" err="1" smtClean="0"/>
              <a:t>Wikitude</a:t>
            </a:r>
            <a:r>
              <a:rPr lang="en-US" sz="3200" dirty="0" smtClean="0"/>
              <a:t> World Browser</a:t>
            </a:r>
          </a:p>
          <a:p>
            <a:pPr marL="342900" lvl="0" indent="-342900">
              <a:spcBef>
                <a:spcPts val="200"/>
              </a:spcBef>
              <a:buFont typeface="Arial"/>
              <a:buChar char="•"/>
            </a:pPr>
            <a:endParaRPr lang="en-US" sz="3200" dirty="0" smtClean="0"/>
          </a:p>
          <a:p>
            <a:pPr marL="342900" lvl="0" indent="-342900">
              <a:spcBef>
                <a:spcPts val="200"/>
              </a:spcBef>
              <a:buFont typeface="Arial"/>
              <a:buChar cha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ts val="200"/>
              </a:spcBef>
              <a:spcAft>
                <a:spcPts val="0"/>
              </a:spcAft>
              <a:buClrTx/>
              <a:buSzTx/>
              <a:buFont typeface="Arial"/>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cxnSp>
        <p:nvCxnSpPr>
          <p:cNvPr id="8" name="Straight Connector 7"/>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stretch>
            <a:fillRect/>
          </a:stretch>
        </p:blipFill>
        <p:spPr>
          <a:xfrm>
            <a:off x="2479724" y="2295500"/>
            <a:ext cx="4251114" cy="2251762"/>
          </a:xfrm>
          <a:prstGeom prst="rect">
            <a:avLst/>
          </a:prstGeom>
        </p:spPr>
      </p:pic>
    </p:spTree>
    <p:extLst>
      <p:ext uri="{BB962C8B-B14F-4D97-AF65-F5344CB8AC3E}">
        <p14:creationId xmlns:p14="http://schemas.microsoft.com/office/powerpoint/2010/main" val="17046582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Editing App Demo</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8</a:t>
            </a:fld>
            <a:endParaRPr lang="en-US" dirty="0"/>
          </a:p>
        </p:txBody>
      </p:sp>
      <p:sp>
        <p:nvSpPr>
          <p:cNvPr id="7" name="Content Placeholder 2"/>
          <p:cNvSpPr txBox="1">
            <a:spLocks/>
          </p:cNvSpPr>
          <p:nvPr/>
        </p:nvSpPr>
        <p:spPr>
          <a:xfrm>
            <a:off x="189913" y="1111598"/>
            <a:ext cx="8759723" cy="5315972"/>
          </a:xfrm>
          <a:prstGeom prst="rect">
            <a:avLst/>
          </a:prstGeom>
          <a:solidFill>
            <a:schemeClr val="bg1"/>
          </a:solidFill>
          <a:ln>
            <a:noFill/>
          </a:ln>
        </p:spPr>
        <p:txBody>
          <a:bodyPr>
            <a:normAutofit/>
          </a:bodyPr>
          <a:lstStyle/>
          <a:p>
            <a:pPr marL="342900" lvl="0" indent="-342900">
              <a:spcBef>
                <a:spcPts val="200"/>
              </a:spcBef>
              <a:buFont typeface="Arial"/>
              <a:buChar char="•"/>
            </a:pPr>
            <a:r>
              <a:rPr lang="en-US" sz="3200" dirty="0" smtClean="0"/>
              <a:t>Tag What</a:t>
            </a:r>
          </a:p>
          <a:p>
            <a:pPr marL="342900" lvl="0" indent="-342900">
              <a:spcBef>
                <a:spcPts val="200"/>
              </a:spcBef>
              <a:buFont typeface="Arial"/>
              <a:buChar char="•"/>
            </a:pPr>
            <a:endParaRPr lang="en-US" sz="3200" dirty="0" smtClean="0"/>
          </a:p>
          <a:p>
            <a:pPr marL="342900" lvl="0" indent="-342900">
              <a:spcBef>
                <a:spcPts val="200"/>
              </a:spcBef>
              <a:buFont typeface="Arial"/>
              <a:buChar cha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ts val="200"/>
              </a:spcBef>
              <a:spcAft>
                <a:spcPts val="0"/>
              </a:spcAft>
              <a:buClrTx/>
              <a:buSzTx/>
              <a:buFont typeface="Arial"/>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cxnSp>
        <p:nvCxnSpPr>
          <p:cNvPr id="8" name="Straight Connector 7"/>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2"/>
          <a:stretch>
            <a:fillRect/>
          </a:stretch>
        </p:blipFill>
        <p:spPr>
          <a:xfrm>
            <a:off x="2163523" y="2377811"/>
            <a:ext cx="4717806" cy="1887123"/>
          </a:xfrm>
          <a:prstGeom prst="rect">
            <a:avLst/>
          </a:prstGeom>
        </p:spPr>
      </p:pic>
    </p:spTree>
    <p:extLst>
      <p:ext uri="{BB962C8B-B14F-4D97-AF65-F5344CB8AC3E}">
        <p14:creationId xmlns:p14="http://schemas.microsoft.com/office/powerpoint/2010/main" val="21551626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latin typeface="+mj-lt"/>
              </a:rPr>
              <a:t>Educational App Demo</a:t>
            </a:r>
            <a:endParaRPr lang="en-US" sz="3600" b="1" dirty="0">
              <a:solidFill>
                <a:schemeClr val="bg1"/>
              </a:solidFill>
              <a:latin typeface="+mj-lt"/>
            </a:endParaRPr>
          </a:p>
        </p:txBody>
      </p:sp>
      <p:cxnSp>
        <p:nvCxnSpPr>
          <p:cNvPr id="4" name="Straight Connector 3"/>
          <p:cNvCxnSpPr/>
          <p:nvPr/>
        </p:nvCxnSpPr>
        <p:spPr>
          <a:xfrm>
            <a:off x="0" y="91440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0"/>
            <a:ext cx="9144000" cy="685800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9"/>
          <p:cNvSpPr>
            <a:spLocks noGrp="1"/>
          </p:cNvSpPr>
          <p:nvPr>
            <p:ph type="sldNum" sz="quarter" idx="12"/>
          </p:nvPr>
        </p:nvSpPr>
        <p:spPr>
          <a:xfrm>
            <a:off x="6933040" y="6427570"/>
            <a:ext cx="2133600" cy="365125"/>
          </a:xfrm>
        </p:spPr>
        <p:txBody>
          <a:bodyPr/>
          <a:lstStyle/>
          <a:p>
            <a:fld id="{4BB3E675-8C73-4DC7-ADE2-3A23C14D6164}" type="slidenum">
              <a:rPr lang="en-US" smtClean="0"/>
              <a:pPr/>
              <a:t>9</a:t>
            </a:fld>
            <a:endParaRPr lang="en-US" dirty="0"/>
          </a:p>
        </p:txBody>
      </p:sp>
      <p:sp>
        <p:nvSpPr>
          <p:cNvPr id="7" name="Content Placeholder 2"/>
          <p:cNvSpPr txBox="1">
            <a:spLocks/>
          </p:cNvSpPr>
          <p:nvPr/>
        </p:nvSpPr>
        <p:spPr>
          <a:xfrm>
            <a:off x="189913" y="1111598"/>
            <a:ext cx="8759723" cy="5315972"/>
          </a:xfrm>
          <a:prstGeom prst="rect">
            <a:avLst/>
          </a:prstGeom>
          <a:solidFill>
            <a:schemeClr val="bg1"/>
          </a:solidFill>
          <a:ln>
            <a:noFill/>
          </a:ln>
        </p:spPr>
        <p:txBody>
          <a:bodyPr>
            <a:normAutofit/>
          </a:bodyPr>
          <a:lstStyle/>
          <a:p>
            <a:pPr marL="342900" lvl="0" indent="-342900">
              <a:spcBef>
                <a:spcPts val="200"/>
              </a:spcBef>
              <a:buFont typeface="Arial"/>
              <a:buChar cha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Google Sky Map</a:t>
            </a:r>
            <a:endParaRPr lang="en-US" sz="3200" dirty="0" smtClean="0"/>
          </a:p>
          <a:p>
            <a:pPr marL="342900" lvl="0" indent="-342900">
              <a:spcBef>
                <a:spcPts val="200"/>
              </a:spcBef>
              <a:buFont typeface="Arial"/>
              <a:buChar char="•"/>
            </a:pPr>
            <a:endParaRPr lang="en-US" sz="3200" dirty="0" smtClean="0"/>
          </a:p>
          <a:p>
            <a:pPr marL="342900" lvl="0" indent="-342900">
              <a:spcBef>
                <a:spcPts val="200"/>
              </a:spcBef>
              <a:buFont typeface="Arial"/>
              <a:buChar cha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ts val="200"/>
              </a:spcBef>
              <a:spcAft>
                <a:spcPts val="0"/>
              </a:spcAft>
              <a:buClrTx/>
              <a:buSzTx/>
              <a:buFont typeface="Arial"/>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cxnSp>
        <p:nvCxnSpPr>
          <p:cNvPr id="8" name="Straight Connector 7"/>
          <p:cNvCxnSpPr/>
          <p:nvPr/>
        </p:nvCxnSpPr>
        <p:spPr>
          <a:xfrm>
            <a:off x="-1910" y="9362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a:stretch>
            <a:fillRect/>
          </a:stretch>
        </p:blipFill>
        <p:spPr>
          <a:xfrm>
            <a:off x="2256213" y="2405729"/>
            <a:ext cx="4722898" cy="3541465"/>
          </a:xfrm>
          <a:prstGeom prst="rect">
            <a:avLst/>
          </a:prstGeom>
        </p:spPr>
      </p:pic>
    </p:spTree>
    <p:extLst>
      <p:ext uri="{BB962C8B-B14F-4D97-AF65-F5344CB8AC3E}">
        <p14:creationId xmlns:p14="http://schemas.microsoft.com/office/powerpoint/2010/main" val="13231387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2330</TotalTime>
  <Words>2292</Words>
  <Application>Microsoft Office PowerPoint</Application>
  <PresentationFormat>On-screen Show (4:3)</PresentationFormat>
  <Paragraphs>374</Paragraphs>
  <Slides>46</Slides>
  <Notes>3</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Augmented Reality in a 4G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Sprint Id Opportunity in Education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Higher Education AR Example #1</vt:lpstr>
      <vt:lpstr>Higher Education AR Example #2</vt:lpstr>
      <vt:lpstr>Higher Education AR Example #3</vt:lpstr>
    </vt:vector>
  </TitlesOfParts>
  <Company>University of Notre Dame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Augmented Reality in a 4G World</dc:title>
  <dc:creator>Kevin Abbott</dc:creator>
  <cp:lastModifiedBy>Ayres, Rob C [BMG]</cp:lastModifiedBy>
  <cp:revision>268</cp:revision>
  <cp:lastPrinted>2011-02-04T13:56:28Z</cp:lastPrinted>
  <dcterms:created xsi:type="dcterms:W3CDTF">2011-02-11T00:04:03Z</dcterms:created>
  <dcterms:modified xsi:type="dcterms:W3CDTF">2011-02-17T21:17:03Z</dcterms:modified>
</cp:coreProperties>
</file>