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handoutMasterIdLst>
    <p:handoutMasterId r:id="rId78"/>
  </p:handoutMasterIdLst>
  <p:sldIdLst>
    <p:sldId id="256" r:id="rId2"/>
    <p:sldId id="270" r:id="rId3"/>
    <p:sldId id="359" r:id="rId4"/>
    <p:sldId id="308" r:id="rId5"/>
    <p:sldId id="357" r:id="rId6"/>
    <p:sldId id="369" r:id="rId7"/>
    <p:sldId id="271" r:id="rId8"/>
    <p:sldId id="284" r:id="rId9"/>
    <p:sldId id="333" r:id="rId10"/>
    <p:sldId id="265" r:id="rId11"/>
    <p:sldId id="363" r:id="rId12"/>
    <p:sldId id="364" r:id="rId13"/>
    <p:sldId id="314" r:id="rId14"/>
    <p:sldId id="257" r:id="rId15"/>
    <p:sldId id="318" r:id="rId16"/>
    <p:sldId id="275" r:id="rId17"/>
    <p:sldId id="319" r:id="rId18"/>
    <p:sldId id="310" r:id="rId19"/>
    <p:sldId id="276" r:id="rId20"/>
    <p:sldId id="324" r:id="rId21"/>
    <p:sldId id="335" r:id="rId22"/>
    <p:sldId id="350" r:id="rId23"/>
    <p:sldId id="351" r:id="rId24"/>
    <p:sldId id="352" r:id="rId25"/>
    <p:sldId id="278" r:id="rId26"/>
    <p:sldId id="353" r:id="rId27"/>
    <p:sldId id="339" r:id="rId28"/>
    <p:sldId id="341" r:id="rId29"/>
    <p:sldId id="370" r:id="rId30"/>
    <p:sldId id="346" r:id="rId31"/>
    <p:sldId id="360" r:id="rId32"/>
    <p:sldId id="331" r:id="rId33"/>
    <p:sldId id="332" r:id="rId34"/>
    <p:sldId id="279" r:id="rId35"/>
    <p:sldId id="300" r:id="rId36"/>
    <p:sldId id="356" r:id="rId37"/>
    <p:sldId id="301" r:id="rId38"/>
    <p:sldId id="361" r:id="rId39"/>
    <p:sldId id="305" r:id="rId40"/>
    <p:sldId id="307" r:id="rId41"/>
    <p:sldId id="281" r:id="rId42"/>
    <p:sldId id="358" r:id="rId43"/>
    <p:sldId id="299" r:id="rId44"/>
    <p:sldId id="342" r:id="rId45"/>
    <p:sldId id="315" r:id="rId46"/>
    <p:sldId id="282" r:id="rId47"/>
    <p:sldId id="298" r:id="rId48"/>
    <p:sldId id="283" r:id="rId49"/>
    <p:sldId id="297" r:id="rId50"/>
    <p:sldId id="317" r:id="rId51"/>
    <p:sldId id="274" r:id="rId52"/>
    <p:sldId id="311" r:id="rId53"/>
    <p:sldId id="285" r:id="rId54"/>
    <p:sldId id="337" r:id="rId55"/>
    <p:sldId id="325" r:id="rId56"/>
    <p:sldId id="304" r:id="rId57"/>
    <p:sldId id="303" r:id="rId58"/>
    <p:sldId id="312" r:id="rId59"/>
    <p:sldId id="286" r:id="rId60"/>
    <p:sldId id="313" r:id="rId61"/>
    <p:sldId id="368" r:id="rId62"/>
    <p:sldId id="259" r:id="rId63"/>
    <p:sldId id="371" r:id="rId64"/>
    <p:sldId id="365" r:id="rId65"/>
    <p:sldId id="374" r:id="rId66"/>
    <p:sldId id="338" r:id="rId67"/>
    <p:sldId id="326" r:id="rId68"/>
    <p:sldId id="343" r:id="rId69"/>
    <p:sldId id="349" r:id="rId70"/>
    <p:sldId id="322" r:id="rId71"/>
    <p:sldId id="367" r:id="rId72"/>
    <p:sldId id="330" r:id="rId73"/>
    <p:sldId id="372" r:id="rId74"/>
    <p:sldId id="373" r:id="rId75"/>
    <p:sldId id="362" r:id="rId76"/>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4897"/>
    <a:srgbClr val="145DA8"/>
    <a:srgbClr val="CA0202"/>
    <a:srgbClr val="BF2126"/>
    <a:srgbClr val="383F3F"/>
    <a:srgbClr val="4686C6"/>
    <a:srgbClr val="315AAD"/>
    <a:srgbClr val="315199"/>
    <a:srgbClr val="D70000"/>
    <a:srgbClr val="E13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09" autoAdjust="0"/>
    <p:restoredTop sz="94660"/>
  </p:normalViewPr>
  <p:slideViewPr>
    <p:cSldViewPr snapToGrid="0" snapToObjects="1">
      <p:cViewPr varScale="1">
        <p:scale>
          <a:sx n="163" d="100"/>
          <a:sy n="163" d="100"/>
        </p:scale>
        <p:origin x="-1136" y="-96"/>
      </p:cViewPr>
      <p:guideLst>
        <p:guide orient="horz"/>
        <p:guide/>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313792-9979-7E45-88A5-50B7BFBDFD78}"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US"/>
        </a:p>
      </dgm:t>
    </dgm:pt>
    <dgm:pt modelId="{4E3097C6-049F-764D-9FD4-88B5632D6995}">
      <dgm:prSet phldrT="[Text]"/>
      <dgm:spPr/>
      <dgm:t>
        <a:bodyPr/>
        <a:lstStyle/>
        <a:p>
          <a:r>
            <a:rPr lang="en-US" dirty="0" smtClean="0"/>
            <a:t>Who</a:t>
          </a:r>
          <a:endParaRPr lang="en-US" dirty="0"/>
        </a:p>
      </dgm:t>
    </dgm:pt>
    <dgm:pt modelId="{4BD06108-3ACC-A449-A8CC-39C4D43114A4}" type="parTrans" cxnId="{DA72D9F6-CEBA-EA44-9405-CD341915602B}">
      <dgm:prSet/>
      <dgm:spPr/>
      <dgm:t>
        <a:bodyPr/>
        <a:lstStyle/>
        <a:p>
          <a:endParaRPr lang="en-US"/>
        </a:p>
      </dgm:t>
    </dgm:pt>
    <dgm:pt modelId="{1D51D0FC-844A-0940-9932-ECDAFE767567}" type="sibTrans" cxnId="{DA72D9F6-CEBA-EA44-9405-CD341915602B}">
      <dgm:prSet/>
      <dgm:spPr/>
      <dgm:t>
        <a:bodyPr/>
        <a:lstStyle/>
        <a:p>
          <a:endParaRPr lang="en-US"/>
        </a:p>
      </dgm:t>
    </dgm:pt>
    <dgm:pt modelId="{77BD83AF-0C7D-7B42-9ACF-A9CCF10EF196}">
      <dgm:prSet phldrT="[Text]"/>
      <dgm:spPr/>
      <dgm:t>
        <a:bodyPr/>
        <a:lstStyle/>
        <a:p>
          <a:r>
            <a:rPr lang="en-US" dirty="0" smtClean="0"/>
            <a:t>What</a:t>
          </a:r>
          <a:endParaRPr lang="en-US" dirty="0"/>
        </a:p>
      </dgm:t>
    </dgm:pt>
    <dgm:pt modelId="{02163592-9187-4F4E-A9C1-58E0B9F3023E}" type="parTrans" cxnId="{D540C560-444F-9445-9AEE-47502E7CC6C3}">
      <dgm:prSet/>
      <dgm:spPr/>
      <dgm:t>
        <a:bodyPr/>
        <a:lstStyle/>
        <a:p>
          <a:endParaRPr lang="en-US"/>
        </a:p>
      </dgm:t>
    </dgm:pt>
    <dgm:pt modelId="{F9240832-8A05-6342-AC1A-EB0C4C14C19A}" type="sibTrans" cxnId="{D540C560-444F-9445-9AEE-47502E7CC6C3}">
      <dgm:prSet/>
      <dgm:spPr/>
      <dgm:t>
        <a:bodyPr/>
        <a:lstStyle/>
        <a:p>
          <a:endParaRPr lang="en-US"/>
        </a:p>
      </dgm:t>
    </dgm:pt>
    <dgm:pt modelId="{DF9C336F-101B-D840-8B01-666AD185755D}">
      <dgm:prSet phldrT="[Text]"/>
      <dgm:spPr/>
      <dgm:t>
        <a:bodyPr/>
        <a:lstStyle/>
        <a:p>
          <a:r>
            <a:rPr lang="en-US" dirty="0" smtClean="0"/>
            <a:t>When</a:t>
          </a:r>
          <a:endParaRPr lang="en-US" dirty="0"/>
        </a:p>
      </dgm:t>
    </dgm:pt>
    <dgm:pt modelId="{148F7472-5BF3-7F41-9CA2-C4D815EC6F32}" type="parTrans" cxnId="{9513B96C-2DF6-454E-9D9A-31FAF5F386DB}">
      <dgm:prSet/>
      <dgm:spPr/>
      <dgm:t>
        <a:bodyPr/>
        <a:lstStyle/>
        <a:p>
          <a:endParaRPr lang="en-US"/>
        </a:p>
      </dgm:t>
    </dgm:pt>
    <dgm:pt modelId="{9D757363-B6ED-CE40-B91B-5B426E6EE5E0}" type="sibTrans" cxnId="{9513B96C-2DF6-454E-9D9A-31FAF5F386DB}">
      <dgm:prSet/>
      <dgm:spPr/>
      <dgm:t>
        <a:bodyPr/>
        <a:lstStyle/>
        <a:p>
          <a:endParaRPr lang="en-US"/>
        </a:p>
      </dgm:t>
    </dgm:pt>
    <dgm:pt modelId="{A3D88E02-DBFC-024D-9870-015A44135F52}">
      <dgm:prSet phldrT="[Text]"/>
      <dgm:spPr/>
      <dgm:t>
        <a:bodyPr/>
        <a:lstStyle/>
        <a:p>
          <a:r>
            <a:rPr lang="en-US" dirty="0" smtClean="0"/>
            <a:t>Where</a:t>
          </a:r>
          <a:endParaRPr lang="en-US" dirty="0"/>
        </a:p>
      </dgm:t>
    </dgm:pt>
    <dgm:pt modelId="{6335E6D5-CE48-B64B-9074-3068BDAC14AF}" type="parTrans" cxnId="{72D1694C-7344-D34A-8B7D-AA6BCDA97C6F}">
      <dgm:prSet/>
      <dgm:spPr/>
      <dgm:t>
        <a:bodyPr/>
        <a:lstStyle/>
        <a:p>
          <a:endParaRPr lang="en-US"/>
        </a:p>
      </dgm:t>
    </dgm:pt>
    <dgm:pt modelId="{8122AADB-8BCC-1249-BFC1-EACF287EE138}" type="sibTrans" cxnId="{72D1694C-7344-D34A-8B7D-AA6BCDA97C6F}">
      <dgm:prSet/>
      <dgm:spPr/>
      <dgm:t>
        <a:bodyPr/>
        <a:lstStyle/>
        <a:p>
          <a:endParaRPr lang="en-US"/>
        </a:p>
      </dgm:t>
    </dgm:pt>
    <dgm:pt modelId="{64175BCD-2354-1A47-A94E-C0F660670DC3}">
      <dgm:prSet phldrT="[Text]"/>
      <dgm:spPr/>
      <dgm:t>
        <a:bodyPr/>
        <a:lstStyle/>
        <a:p>
          <a:r>
            <a:rPr lang="en-US" dirty="0" smtClean="0"/>
            <a:t>How</a:t>
          </a:r>
          <a:endParaRPr lang="en-US" dirty="0"/>
        </a:p>
      </dgm:t>
    </dgm:pt>
    <dgm:pt modelId="{74924F23-DC64-AC45-9D29-A0B74773D3B4}" type="parTrans" cxnId="{C4E56EEB-6993-B448-B02C-C57434ECC9A5}">
      <dgm:prSet/>
      <dgm:spPr/>
      <dgm:t>
        <a:bodyPr/>
        <a:lstStyle/>
        <a:p>
          <a:endParaRPr lang="en-US"/>
        </a:p>
      </dgm:t>
    </dgm:pt>
    <dgm:pt modelId="{440C8903-C8CD-244D-A24F-4FC04CF6A8D4}" type="sibTrans" cxnId="{C4E56EEB-6993-B448-B02C-C57434ECC9A5}">
      <dgm:prSet/>
      <dgm:spPr/>
      <dgm:t>
        <a:bodyPr/>
        <a:lstStyle/>
        <a:p>
          <a:endParaRPr lang="en-US"/>
        </a:p>
      </dgm:t>
    </dgm:pt>
    <dgm:pt modelId="{D059F766-D5CF-914C-80B6-5C07945255F4}" type="pres">
      <dgm:prSet presAssocID="{5F313792-9979-7E45-88A5-50B7BFBDFD78}" presName="cycle" presStyleCnt="0">
        <dgm:presLayoutVars>
          <dgm:dir/>
          <dgm:resizeHandles val="exact"/>
        </dgm:presLayoutVars>
      </dgm:prSet>
      <dgm:spPr/>
      <dgm:t>
        <a:bodyPr/>
        <a:lstStyle/>
        <a:p>
          <a:endParaRPr lang="en-US"/>
        </a:p>
      </dgm:t>
    </dgm:pt>
    <dgm:pt modelId="{471738CA-0D45-EF42-872B-07EF361E4E37}" type="pres">
      <dgm:prSet presAssocID="{4E3097C6-049F-764D-9FD4-88B5632D6995}" presName="node" presStyleLbl="node1" presStyleIdx="0" presStyleCnt="5">
        <dgm:presLayoutVars>
          <dgm:bulletEnabled val="1"/>
        </dgm:presLayoutVars>
      </dgm:prSet>
      <dgm:spPr/>
      <dgm:t>
        <a:bodyPr/>
        <a:lstStyle/>
        <a:p>
          <a:endParaRPr lang="en-US"/>
        </a:p>
      </dgm:t>
    </dgm:pt>
    <dgm:pt modelId="{96401B83-C0AC-D243-B156-80349274D0F4}" type="pres">
      <dgm:prSet presAssocID="{1D51D0FC-844A-0940-9932-ECDAFE767567}" presName="sibTrans" presStyleLbl="sibTrans2D1" presStyleIdx="0" presStyleCnt="5"/>
      <dgm:spPr/>
      <dgm:t>
        <a:bodyPr/>
        <a:lstStyle/>
        <a:p>
          <a:endParaRPr lang="en-US"/>
        </a:p>
      </dgm:t>
    </dgm:pt>
    <dgm:pt modelId="{01AA2231-1A58-8146-92ED-738D6155C18D}" type="pres">
      <dgm:prSet presAssocID="{1D51D0FC-844A-0940-9932-ECDAFE767567}" presName="connectorText" presStyleLbl="sibTrans2D1" presStyleIdx="0" presStyleCnt="5"/>
      <dgm:spPr/>
      <dgm:t>
        <a:bodyPr/>
        <a:lstStyle/>
        <a:p>
          <a:endParaRPr lang="en-US"/>
        </a:p>
      </dgm:t>
    </dgm:pt>
    <dgm:pt modelId="{03A86E10-CD23-2644-B642-0D70B2A45158}" type="pres">
      <dgm:prSet presAssocID="{77BD83AF-0C7D-7B42-9ACF-A9CCF10EF196}" presName="node" presStyleLbl="node1" presStyleIdx="1" presStyleCnt="5">
        <dgm:presLayoutVars>
          <dgm:bulletEnabled val="1"/>
        </dgm:presLayoutVars>
      </dgm:prSet>
      <dgm:spPr/>
      <dgm:t>
        <a:bodyPr/>
        <a:lstStyle/>
        <a:p>
          <a:endParaRPr lang="en-US"/>
        </a:p>
      </dgm:t>
    </dgm:pt>
    <dgm:pt modelId="{8E36844A-DD1F-8247-8A4D-98E679031E22}" type="pres">
      <dgm:prSet presAssocID="{F9240832-8A05-6342-AC1A-EB0C4C14C19A}" presName="sibTrans" presStyleLbl="sibTrans2D1" presStyleIdx="1" presStyleCnt="5"/>
      <dgm:spPr/>
      <dgm:t>
        <a:bodyPr/>
        <a:lstStyle/>
        <a:p>
          <a:endParaRPr lang="en-US"/>
        </a:p>
      </dgm:t>
    </dgm:pt>
    <dgm:pt modelId="{8A9CF5D0-D8B4-144E-8C9C-6F5B345E759B}" type="pres">
      <dgm:prSet presAssocID="{F9240832-8A05-6342-AC1A-EB0C4C14C19A}" presName="connectorText" presStyleLbl="sibTrans2D1" presStyleIdx="1" presStyleCnt="5"/>
      <dgm:spPr/>
      <dgm:t>
        <a:bodyPr/>
        <a:lstStyle/>
        <a:p>
          <a:endParaRPr lang="en-US"/>
        </a:p>
      </dgm:t>
    </dgm:pt>
    <dgm:pt modelId="{346879F5-D354-6F47-93A9-CEBEA74361E1}" type="pres">
      <dgm:prSet presAssocID="{DF9C336F-101B-D840-8B01-666AD185755D}" presName="node" presStyleLbl="node1" presStyleIdx="2" presStyleCnt="5">
        <dgm:presLayoutVars>
          <dgm:bulletEnabled val="1"/>
        </dgm:presLayoutVars>
      </dgm:prSet>
      <dgm:spPr/>
      <dgm:t>
        <a:bodyPr/>
        <a:lstStyle/>
        <a:p>
          <a:endParaRPr lang="en-US"/>
        </a:p>
      </dgm:t>
    </dgm:pt>
    <dgm:pt modelId="{2A74B9F3-04C7-6745-86E1-0C905C9CF835}" type="pres">
      <dgm:prSet presAssocID="{9D757363-B6ED-CE40-B91B-5B426E6EE5E0}" presName="sibTrans" presStyleLbl="sibTrans2D1" presStyleIdx="2" presStyleCnt="5"/>
      <dgm:spPr/>
      <dgm:t>
        <a:bodyPr/>
        <a:lstStyle/>
        <a:p>
          <a:endParaRPr lang="en-US"/>
        </a:p>
      </dgm:t>
    </dgm:pt>
    <dgm:pt modelId="{B318C8DD-380C-8141-A060-37284B683740}" type="pres">
      <dgm:prSet presAssocID="{9D757363-B6ED-CE40-B91B-5B426E6EE5E0}" presName="connectorText" presStyleLbl="sibTrans2D1" presStyleIdx="2" presStyleCnt="5"/>
      <dgm:spPr/>
      <dgm:t>
        <a:bodyPr/>
        <a:lstStyle/>
        <a:p>
          <a:endParaRPr lang="en-US"/>
        </a:p>
      </dgm:t>
    </dgm:pt>
    <dgm:pt modelId="{4A74B5F8-97D0-0849-8092-BA8D38A98A88}" type="pres">
      <dgm:prSet presAssocID="{A3D88E02-DBFC-024D-9870-015A44135F52}" presName="node" presStyleLbl="node1" presStyleIdx="3" presStyleCnt="5">
        <dgm:presLayoutVars>
          <dgm:bulletEnabled val="1"/>
        </dgm:presLayoutVars>
      </dgm:prSet>
      <dgm:spPr/>
      <dgm:t>
        <a:bodyPr/>
        <a:lstStyle/>
        <a:p>
          <a:endParaRPr lang="en-US"/>
        </a:p>
      </dgm:t>
    </dgm:pt>
    <dgm:pt modelId="{E9953117-8D0F-FC4B-B149-9D62F638DBB3}" type="pres">
      <dgm:prSet presAssocID="{8122AADB-8BCC-1249-BFC1-EACF287EE138}" presName="sibTrans" presStyleLbl="sibTrans2D1" presStyleIdx="3" presStyleCnt="5"/>
      <dgm:spPr/>
      <dgm:t>
        <a:bodyPr/>
        <a:lstStyle/>
        <a:p>
          <a:endParaRPr lang="en-US"/>
        </a:p>
      </dgm:t>
    </dgm:pt>
    <dgm:pt modelId="{6843230C-0C3E-AA40-9996-A80627BE3DA8}" type="pres">
      <dgm:prSet presAssocID="{8122AADB-8BCC-1249-BFC1-EACF287EE138}" presName="connectorText" presStyleLbl="sibTrans2D1" presStyleIdx="3" presStyleCnt="5"/>
      <dgm:spPr/>
      <dgm:t>
        <a:bodyPr/>
        <a:lstStyle/>
        <a:p>
          <a:endParaRPr lang="en-US"/>
        </a:p>
      </dgm:t>
    </dgm:pt>
    <dgm:pt modelId="{1CA4FB70-8B4B-7A49-A422-C55D75ED2B8F}" type="pres">
      <dgm:prSet presAssocID="{64175BCD-2354-1A47-A94E-C0F660670DC3}" presName="node" presStyleLbl="node1" presStyleIdx="4" presStyleCnt="5">
        <dgm:presLayoutVars>
          <dgm:bulletEnabled val="1"/>
        </dgm:presLayoutVars>
      </dgm:prSet>
      <dgm:spPr/>
      <dgm:t>
        <a:bodyPr/>
        <a:lstStyle/>
        <a:p>
          <a:endParaRPr lang="en-US"/>
        </a:p>
      </dgm:t>
    </dgm:pt>
    <dgm:pt modelId="{949427A8-CE51-E24C-8DCF-0FD7871E405D}" type="pres">
      <dgm:prSet presAssocID="{440C8903-C8CD-244D-A24F-4FC04CF6A8D4}" presName="sibTrans" presStyleLbl="sibTrans2D1" presStyleIdx="4" presStyleCnt="5"/>
      <dgm:spPr/>
      <dgm:t>
        <a:bodyPr/>
        <a:lstStyle/>
        <a:p>
          <a:endParaRPr lang="en-US"/>
        </a:p>
      </dgm:t>
    </dgm:pt>
    <dgm:pt modelId="{50A68606-8264-A14E-A5B6-1DCC88BC04DA}" type="pres">
      <dgm:prSet presAssocID="{440C8903-C8CD-244D-A24F-4FC04CF6A8D4}" presName="connectorText" presStyleLbl="sibTrans2D1" presStyleIdx="4" presStyleCnt="5"/>
      <dgm:spPr/>
      <dgm:t>
        <a:bodyPr/>
        <a:lstStyle/>
        <a:p>
          <a:endParaRPr lang="en-US"/>
        </a:p>
      </dgm:t>
    </dgm:pt>
  </dgm:ptLst>
  <dgm:cxnLst>
    <dgm:cxn modelId="{633AD82F-08A5-ED45-A6C6-99DD6692C03A}" type="presOf" srcId="{4E3097C6-049F-764D-9FD4-88B5632D6995}" destId="{471738CA-0D45-EF42-872B-07EF361E4E37}" srcOrd="0" destOrd="0" presId="urn:microsoft.com/office/officeart/2005/8/layout/cycle2"/>
    <dgm:cxn modelId="{E3C92F22-8FF3-F24B-8445-956A9DFCA1E4}" type="presOf" srcId="{1D51D0FC-844A-0940-9932-ECDAFE767567}" destId="{01AA2231-1A58-8146-92ED-738D6155C18D}" srcOrd="1" destOrd="0" presId="urn:microsoft.com/office/officeart/2005/8/layout/cycle2"/>
    <dgm:cxn modelId="{72D1694C-7344-D34A-8B7D-AA6BCDA97C6F}" srcId="{5F313792-9979-7E45-88A5-50B7BFBDFD78}" destId="{A3D88E02-DBFC-024D-9870-015A44135F52}" srcOrd="3" destOrd="0" parTransId="{6335E6D5-CE48-B64B-9074-3068BDAC14AF}" sibTransId="{8122AADB-8BCC-1249-BFC1-EACF287EE138}"/>
    <dgm:cxn modelId="{38858C48-E826-4740-94A5-BF78439B4AF0}" type="presOf" srcId="{F9240832-8A05-6342-AC1A-EB0C4C14C19A}" destId="{8E36844A-DD1F-8247-8A4D-98E679031E22}" srcOrd="0" destOrd="0" presId="urn:microsoft.com/office/officeart/2005/8/layout/cycle2"/>
    <dgm:cxn modelId="{0A3BE431-F11D-004F-9A63-8468CE0BF38C}" type="presOf" srcId="{DF9C336F-101B-D840-8B01-666AD185755D}" destId="{346879F5-D354-6F47-93A9-CEBEA74361E1}" srcOrd="0" destOrd="0" presId="urn:microsoft.com/office/officeart/2005/8/layout/cycle2"/>
    <dgm:cxn modelId="{C4E56EEB-6993-B448-B02C-C57434ECC9A5}" srcId="{5F313792-9979-7E45-88A5-50B7BFBDFD78}" destId="{64175BCD-2354-1A47-A94E-C0F660670DC3}" srcOrd="4" destOrd="0" parTransId="{74924F23-DC64-AC45-9D29-A0B74773D3B4}" sibTransId="{440C8903-C8CD-244D-A24F-4FC04CF6A8D4}"/>
    <dgm:cxn modelId="{BDCE5D43-5269-EA40-B3A0-DB4CE7A14EDF}" type="presOf" srcId="{440C8903-C8CD-244D-A24F-4FC04CF6A8D4}" destId="{949427A8-CE51-E24C-8DCF-0FD7871E405D}" srcOrd="0" destOrd="0" presId="urn:microsoft.com/office/officeart/2005/8/layout/cycle2"/>
    <dgm:cxn modelId="{D540C560-444F-9445-9AEE-47502E7CC6C3}" srcId="{5F313792-9979-7E45-88A5-50B7BFBDFD78}" destId="{77BD83AF-0C7D-7B42-9ACF-A9CCF10EF196}" srcOrd="1" destOrd="0" parTransId="{02163592-9187-4F4E-A9C1-58E0B9F3023E}" sibTransId="{F9240832-8A05-6342-AC1A-EB0C4C14C19A}"/>
    <dgm:cxn modelId="{A88FF5CF-96C9-9442-8A83-3FDE09AC2B59}" type="presOf" srcId="{A3D88E02-DBFC-024D-9870-015A44135F52}" destId="{4A74B5F8-97D0-0849-8092-BA8D38A98A88}" srcOrd="0" destOrd="0" presId="urn:microsoft.com/office/officeart/2005/8/layout/cycle2"/>
    <dgm:cxn modelId="{3FA6302A-042E-AB4D-BAE7-2D4EE18731C5}" type="presOf" srcId="{9D757363-B6ED-CE40-B91B-5B426E6EE5E0}" destId="{B318C8DD-380C-8141-A060-37284B683740}" srcOrd="1" destOrd="0" presId="urn:microsoft.com/office/officeart/2005/8/layout/cycle2"/>
    <dgm:cxn modelId="{374D2B20-2656-DA4C-BB48-C16A85FEC9FC}" type="presOf" srcId="{5F313792-9979-7E45-88A5-50B7BFBDFD78}" destId="{D059F766-D5CF-914C-80B6-5C07945255F4}" srcOrd="0" destOrd="0" presId="urn:microsoft.com/office/officeart/2005/8/layout/cycle2"/>
    <dgm:cxn modelId="{DA72D9F6-CEBA-EA44-9405-CD341915602B}" srcId="{5F313792-9979-7E45-88A5-50B7BFBDFD78}" destId="{4E3097C6-049F-764D-9FD4-88B5632D6995}" srcOrd="0" destOrd="0" parTransId="{4BD06108-3ACC-A449-A8CC-39C4D43114A4}" sibTransId="{1D51D0FC-844A-0940-9932-ECDAFE767567}"/>
    <dgm:cxn modelId="{9537FAFF-CB40-8243-9D15-B2C15FF1D656}" type="presOf" srcId="{77BD83AF-0C7D-7B42-9ACF-A9CCF10EF196}" destId="{03A86E10-CD23-2644-B642-0D70B2A45158}" srcOrd="0" destOrd="0" presId="urn:microsoft.com/office/officeart/2005/8/layout/cycle2"/>
    <dgm:cxn modelId="{179B33AD-0264-DC4E-9325-F9087F8E3B2F}" type="presOf" srcId="{64175BCD-2354-1A47-A94E-C0F660670DC3}" destId="{1CA4FB70-8B4B-7A49-A422-C55D75ED2B8F}" srcOrd="0" destOrd="0" presId="urn:microsoft.com/office/officeart/2005/8/layout/cycle2"/>
    <dgm:cxn modelId="{DC8225BB-E2E5-914C-84E0-384ABFE6229A}" type="presOf" srcId="{F9240832-8A05-6342-AC1A-EB0C4C14C19A}" destId="{8A9CF5D0-D8B4-144E-8C9C-6F5B345E759B}" srcOrd="1" destOrd="0" presId="urn:microsoft.com/office/officeart/2005/8/layout/cycle2"/>
    <dgm:cxn modelId="{9EAEF919-18FC-D14E-B2D4-FD43A7BF800B}" type="presOf" srcId="{9D757363-B6ED-CE40-B91B-5B426E6EE5E0}" destId="{2A74B9F3-04C7-6745-86E1-0C905C9CF835}" srcOrd="0" destOrd="0" presId="urn:microsoft.com/office/officeart/2005/8/layout/cycle2"/>
    <dgm:cxn modelId="{46BA077F-F649-5742-A983-E8876A0FFA00}" type="presOf" srcId="{1D51D0FC-844A-0940-9932-ECDAFE767567}" destId="{96401B83-C0AC-D243-B156-80349274D0F4}" srcOrd="0" destOrd="0" presId="urn:microsoft.com/office/officeart/2005/8/layout/cycle2"/>
    <dgm:cxn modelId="{0099AD20-D5F4-7243-BFC7-9E3DAFDD5DD1}" type="presOf" srcId="{440C8903-C8CD-244D-A24F-4FC04CF6A8D4}" destId="{50A68606-8264-A14E-A5B6-1DCC88BC04DA}" srcOrd="1" destOrd="0" presId="urn:microsoft.com/office/officeart/2005/8/layout/cycle2"/>
    <dgm:cxn modelId="{DF31F68E-9FE3-DB41-9509-6DDA5161BCC8}" type="presOf" srcId="{8122AADB-8BCC-1249-BFC1-EACF287EE138}" destId="{6843230C-0C3E-AA40-9996-A80627BE3DA8}" srcOrd="1" destOrd="0" presId="urn:microsoft.com/office/officeart/2005/8/layout/cycle2"/>
    <dgm:cxn modelId="{9513B96C-2DF6-454E-9D9A-31FAF5F386DB}" srcId="{5F313792-9979-7E45-88A5-50B7BFBDFD78}" destId="{DF9C336F-101B-D840-8B01-666AD185755D}" srcOrd="2" destOrd="0" parTransId="{148F7472-5BF3-7F41-9CA2-C4D815EC6F32}" sibTransId="{9D757363-B6ED-CE40-B91B-5B426E6EE5E0}"/>
    <dgm:cxn modelId="{A9C319EA-07D3-7943-B9E7-5F2FD82CC17E}" type="presOf" srcId="{8122AADB-8BCC-1249-BFC1-EACF287EE138}" destId="{E9953117-8D0F-FC4B-B149-9D62F638DBB3}" srcOrd="0" destOrd="0" presId="urn:microsoft.com/office/officeart/2005/8/layout/cycle2"/>
    <dgm:cxn modelId="{29C8B35C-3D86-F749-8D5D-65ED49E4207D}" type="presParOf" srcId="{D059F766-D5CF-914C-80B6-5C07945255F4}" destId="{471738CA-0D45-EF42-872B-07EF361E4E37}" srcOrd="0" destOrd="0" presId="urn:microsoft.com/office/officeart/2005/8/layout/cycle2"/>
    <dgm:cxn modelId="{69C125FB-A092-7642-9AC1-D74418638E69}" type="presParOf" srcId="{D059F766-D5CF-914C-80B6-5C07945255F4}" destId="{96401B83-C0AC-D243-B156-80349274D0F4}" srcOrd="1" destOrd="0" presId="urn:microsoft.com/office/officeart/2005/8/layout/cycle2"/>
    <dgm:cxn modelId="{14009542-7B4D-AC40-8539-FF0B09CBE4A1}" type="presParOf" srcId="{96401B83-C0AC-D243-B156-80349274D0F4}" destId="{01AA2231-1A58-8146-92ED-738D6155C18D}" srcOrd="0" destOrd="0" presId="urn:microsoft.com/office/officeart/2005/8/layout/cycle2"/>
    <dgm:cxn modelId="{8B511073-1BC9-CE4A-AF27-1317C595544E}" type="presParOf" srcId="{D059F766-D5CF-914C-80B6-5C07945255F4}" destId="{03A86E10-CD23-2644-B642-0D70B2A45158}" srcOrd="2" destOrd="0" presId="urn:microsoft.com/office/officeart/2005/8/layout/cycle2"/>
    <dgm:cxn modelId="{4A50F491-D8FE-5F46-B2D8-44E0DB1C1016}" type="presParOf" srcId="{D059F766-D5CF-914C-80B6-5C07945255F4}" destId="{8E36844A-DD1F-8247-8A4D-98E679031E22}" srcOrd="3" destOrd="0" presId="urn:microsoft.com/office/officeart/2005/8/layout/cycle2"/>
    <dgm:cxn modelId="{5F633DEA-C3FE-3942-B945-6F431774B1ED}" type="presParOf" srcId="{8E36844A-DD1F-8247-8A4D-98E679031E22}" destId="{8A9CF5D0-D8B4-144E-8C9C-6F5B345E759B}" srcOrd="0" destOrd="0" presId="urn:microsoft.com/office/officeart/2005/8/layout/cycle2"/>
    <dgm:cxn modelId="{921C96D4-AB33-4947-9091-1ECC4866FB74}" type="presParOf" srcId="{D059F766-D5CF-914C-80B6-5C07945255F4}" destId="{346879F5-D354-6F47-93A9-CEBEA74361E1}" srcOrd="4" destOrd="0" presId="urn:microsoft.com/office/officeart/2005/8/layout/cycle2"/>
    <dgm:cxn modelId="{FC0A6EAA-CC92-E746-BB29-C6B6DC671800}" type="presParOf" srcId="{D059F766-D5CF-914C-80B6-5C07945255F4}" destId="{2A74B9F3-04C7-6745-86E1-0C905C9CF835}" srcOrd="5" destOrd="0" presId="urn:microsoft.com/office/officeart/2005/8/layout/cycle2"/>
    <dgm:cxn modelId="{8E0E107D-9A9F-9343-9771-F67286A8908E}" type="presParOf" srcId="{2A74B9F3-04C7-6745-86E1-0C905C9CF835}" destId="{B318C8DD-380C-8141-A060-37284B683740}" srcOrd="0" destOrd="0" presId="urn:microsoft.com/office/officeart/2005/8/layout/cycle2"/>
    <dgm:cxn modelId="{E1AEFC09-9A21-024B-8725-BE62DC4B4043}" type="presParOf" srcId="{D059F766-D5CF-914C-80B6-5C07945255F4}" destId="{4A74B5F8-97D0-0849-8092-BA8D38A98A88}" srcOrd="6" destOrd="0" presId="urn:microsoft.com/office/officeart/2005/8/layout/cycle2"/>
    <dgm:cxn modelId="{BBEC395C-9983-5E46-9037-5C2130E9BDFE}" type="presParOf" srcId="{D059F766-D5CF-914C-80B6-5C07945255F4}" destId="{E9953117-8D0F-FC4B-B149-9D62F638DBB3}" srcOrd="7" destOrd="0" presId="urn:microsoft.com/office/officeart/2005/8/layout/cycle2"/>
    <dgm:cxn modelId="{BB373398-EB85-454E-A2CD-7BF8F910C954}" type="presParOf" srcId="{E9953117-8D0F-FC4B-B149-9D62F638DBB3}" destId="{6843230C-0C3E-AA40-9996-A80627BE3DA8}" srcOrd="0" destOrd="0" presId="urn:microsoft.com/office/officeart/2005/8/layout/cycle2"/>
    <dgm:cxn modelId="{C0AAE3ED-CBCB-2D4A-963C-C7D79A9F4F91}" type="presParOf" srcId="{D059F766-D5CF-914C-80B6-5C07945255F4}" destId="{1CA4FB70-8B4B-7A49-A422-C55D75ED2B8F}" srcOrd="8" destOrd="0" presId="urn:microsoft.com/office/officeart/2005/8/layout/cycle2"/>
    <dgm:cxn modelId="{FEFFAC7A-2115-D644-BC30-BD4922E93A4D}" type="presParOf" srcId="{D059F766-D5CF-914C-80B6-5C07945255F4}" destId="{949427A8-CE51-E24C-8DCF-0FD7871E405D}" srcOrd="9" destOrd="0" presId="urn:microsoft.com/office/officeart/2005/8/layout/cycle2"/>
    <dgm:cxn modelId="{35EE0362-5CAE-884D-92BE-A6EAE96A0BD2}" type="presParOf" srcId="{949427A8-CE51-E24C-8DCF-0FD7871E405D}" destId="{50A68606-8264-A14E-A5B6-1DCC88BC04D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738CA-0D45-EF42-872B-07EF361E4E37}">
      <dsp:nvSpPr>
        <dsp:cNvPr id="0" name=""/>
        <dsp:cNvSpPr/>
      </dsp:nvSpPr>
      <dsp:spPr>
        <a:xfrm>
          <a:off x="2727007" y="449"/>
          <a:ext cx="1373505" cy="13735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Who</a:t>
          </a:r>
          <a:endParaRPr lang="en-US" sz="2600" kern="1200" dirty="0"/>
        </a:p>
      </dsp:txBody>
      <dsp:txXfrm>
        <a:off x="2928152" y="201594"/>
        <a:ext cx="971215" cy="971215"/>
      </dsp:txXfrm>
    </dsp:sp>
    <dsp:sp modelId="{96401B83-C0AC-D243-B156-80349274D0F4}">
      <dsp:nvSpPr>
        <dsp:cNvPr id="0" name=""/>
        <dsp:cNvSpPr/>
      </dsp:nvSpPr>
      <dsp:spPr>
        <a:xfrm rot="2160000">
          <a:off x="4057396" y="1056134"/>
          <a:ext cx="366343" cy="463557"/>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4067891" y="1116545"/>
        <a:ext cx="256440" cy="278135"/>
      </dsp:txXfrm>
    </dsp:sp>
    <dsp:sp modelId="{03A86E10-CD23-2644-B642-0D70B2A45158}">
      <dsp:nvSpPr>
        <dsp:cNvPr id="0" name=""/>
        <dsp:cNvSpPr/>
      </dsp:nvSpPr>
      <dsp:spPr>
        <a:xfrm>
          <a:off x="4397400" y="1214060"/>
          <a:ext cx="1373505" cy="13735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What</a:t>
          </a:r>
          <a:endParaRPr lang="en-US" sz="2600" kern="1200" dirty="0"/>
        </a:p>
      </dsp:txBody>
      <dsp:txXfrm>
        <a:off x="4598545" y="1415205"/>
        <a:ext cx="971215" cy="971215"/>
      </dsp:txXfrm>
    </dsp:sp>
    <dsp:sp modelId="{8E36844A-DD1F-8247-8A4D-98E679031E22}">
      <dsp:nvSpPr>
        <dsp:cNvPr id="0" name=""/>
        <dsp:cNvSpPr/>
      </dsp:nvSpPr>
      <dsp:spPr>
        <a:xfrm rot="6480000">
          <a:off x="4585168" y="2641006"/>
          <a:ext cx="366343" cy="463557"/>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4657100" y="2681455"/>
        <a:ext cx="256440" cy="278135"/>
      </dsp:txXfrm>
    </dsp:sp>
    <dsp:sp modelId="{346879F5-D354-6F47-93A9-CEBEA74361E1}">
      <dsp:nvSpPr>
        <dsp:cNvPr id="0" name=""/>
        <dsp:cNvSpPr/>
      </dsp:nvSpPr>
      <dsp:spPr>
        <a:xfrm>
          <a:off x="3759367" y="3177725"/>
          <a:ext cx="1373505" cy="13735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When</a:t>
          </a:r>
          <a:endParaRPr lang="en-US" sz="2600" kern="1200" dirty="0"/>
        </a:p>
      </dsp:txBody>
      <dsp:txXfrm>
        <a:off x="3960512" y="3378870"/>
        <a:ext cx="971215" cy="971215"/>
      </dsp:txXfrm>
    </dsp:sp>
    <dsp:sp modelId="{2A74B9F3-04C7-6745-86E1-0C905C9CF835}">
      <dsp:nvSpPr>
        <dsp:cNvPr id="0" name=""/>
        <dsp:cNvSpPr/>
      </dsp:nvSpPr>
      <dsp:spPr>
        <a:xfrm rot="10800000">
          <a:off x="3240956" y="3632699"/>
          <a:ext cx="366343" cy="463557"/>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3350859" y="3725410"/>
        <a:ext cx="256440" cy="278135"/>
      </dsp:txXfrm>
    </dsp:sp>
    <dsp:sp modelId="{4A74B5F8-97D0-0849-8092-BA8D38A98A88}">
      <dsp:nvSpPr>
        <dsp:cNvPr id="0" name=""/>
        <dsp:cNvSpPr/>
      </dsp:nvSpPr>
      <dsp:spPr>
        <a:xfrm>
          <a:off x="1694647" y="3177725"/>
          <a:ext cx="1373505" cy="13735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Where</a:t>
          </a:r>
          <a:endParaRPr lang="en-US" sz="2600" kern="1200" dirty="0"/>
        </a:p>
      </dsp:txBody>
      <dsp:txXfrm>
        <a:off x="1895792" y="3378870"/>
        <a:ext cx="971215" cy="971215"/>
      </dsp:txXfrm>
    </dsp:sp>
    <dsp:sp modelId="{E9953117-8D0F-FC4B-B149-9D62F638DBB3}">
      <dsp:nvSpPr>
        <dsp:cNvPr id="0" name=""/>
        <dsp:cNvSpPr/>
      </dsp:nvSpPr>
      <dsp:spPr>
        <a:xfrm rot="15120000">
          <a:off x="1882415" y="2660727"/>
          <a:ext cx="366343" cy="463557"/>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1954347" y="2805700"/>
        <a:ext cx="256440" cy="278135"/>
      </dsp:txXfrm>
    </dsp:sp>
    <dsp:sp modelId="{1CA4FB70-8B4B-7A49-A422-C55D75ED2B8F}">
      <dsp:nvSpPr>
        <dsp:cNvPr id="0" name=""/>
        <dsp:cNvSpPr/>
      </dsp:nvSpPr>
      <dsp:spPr>
        <a:xfrm>
          <a:off x="1056614" y="1214060"/>
          <a:ext cx="1373505" cy="13735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How</a:t>
          </a:r>
          <a:endParaRPr lang="en-US" sz="2600" kern="1200" dirty="0"/>
        </a:p>
      </dsp:txBody>
      <dsp:txXfrm>
        <a:off x="1257759" y="1415205"/>
        <a:ext cx="971215" cy="971215"/>
      </dsp:txXfrm>
    </dsp:sp>
    <dsp:sp modelId="{949427A8-CE51-E24C-8DCF-0FD7871E405D}">
      <dsp:nvSpPr>
        <dsp:cNvPr id="0" name=""/>
        <dsp:cNvSpPr/>
      </dsp:nvSpPr>
      <dsp:spPr>
        <a:xfrm rot="19440000">
          <a:off x="2387003" y="1068322"/>
          <a:ext cx="366343" cy="463557"/>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397498" y="1193333"/>
        <a:ext cx="256440" cy="27813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C4D8635D-F794-4156-A8D1-722FA29AF6ED}" type="datetimeFigureOut">
              <a:rPr lang="en-US" smtClean="0"/>
              <a:pPr/>
              <a:t>2/16/12</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4067023C-E149-45B1-AC81-CCB5FF19627D}" type="slidenum">
              <a:rPr lang="en-US" smtClean="0"/>
              <a:pPr/>
              <a:t>‹#›</a:t>
            </a:fld>
            <a:endParaRPr lang="en-US"/>
          </a:p>
        </p:txBody>
      </p:sp>
    </p:spTree>
    <p:extLst>
      <p:ext uri="{BB962C8B-B14F-4D97-AF65-F5344CB8AC3E}">
        <p14:creationId xmlns:p14="http://schemas.microsoft.com/office/powerpoint/2010/main" val="3141071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3B755FB-53EA-A245-BFAA-C309CE72CD77}" type="datetimeFigureOut">
              <a:rPr lang="en-US" smtClean="0"/>
              <a:pPr/>
              <a:t>2/16/12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6414EABA-3D3C-B345-BD42-4AF5EDD85990}" type="slidenum">
              <a:rPr lang="en-US" smtClean="0"/>
              <a:pPr/>
              <a:t>‹#›</a:t>
            </a:fld>
            <a:endParaRPr lang="en-US"/>
          </a:p>
        </p:txBody>
      </p:sp>
    </p:spTree>
    <p:extLst>
      <p:ext uri="{BB962C8B-B14F-4D97-AF65-F5344CB8AC3E}">
        <p14:creationId xmlns:p14="http://schemas.microsoft.com/office/powerpoint/2010/main" val="3946116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1</a:t>
            </a:fld>
            <a:endParaRPr lang="en-US"/>
          </a:p>
        </p:txBody>
      </p:sp>
    </p:spTree>
    <p:extLst>
      <p:ext uri="{BB962C8B-B14F-4D97-AF65-F5344CB8AC3E}">
        <p14:creationId xmlns:p14="http://schemas.microsoft.com/office/powerpoint/2010/main" val="1367275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10</a:t>
            </a:fld>
            <a:endParaRPr lang="en-US"/>
          </a:p>
        </p:txBody>
      </p:sp>
    </p:spTree>
    <p:extLst>
      <p:ext uri="{BB962C8B-B14F-4D97-AF65-F5344CB8AC3E}">
        <p14:creationId xmlns:p14="http://schemas.microsoft.com/office/powerpoint/2010/main" val="3652547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11</a:t>
            </a:fld>
            <a:endParaRPr lang="en-US"/>
          </a:p>
        </p:txBody>
      </p:sp>
    </p:spTree>
    <p:extLst>
      <p:ext uri="{BB962C8B-B14F-4D97-AF65-F5344CB8AC3E}">
        <p14:creationId xmlns:p14="http://schemas.microsoft.com/office/powerpoint/2010/main" val="2122351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12</a:t>
            </a:fld>
            <a:endParaRPr lang="en-US"/>
          </a:p>
        </p:txBody>
      </p:sp>
    </p:spTree>
    <p:extLst>
      <p:ext uri="{BB962C8B-B14F-4D97-AF65-F5344CB8AC3E}">
        <p14:creationId xmlns:p14="http://schemas.microsoft.com/office/powerpoint/2010/main" val="2122351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Trish: Emphasis</a:t>
            </a:r>
            <a:r>
              <a:rPr lang="en-US" baseline="0" dirty="0" smtClean="0"/>
              <a:t> is not on 100 cool things you can do with </a:t>
            </a:r>
            <a:r>
              <a:rPr lang="en-US" baseline="0" dirty="0" err="1" smtClean="0"/>
              <a:t>ipads</a:t>
            </a:r>
            <a:r>
              <a:rPr lang="en-US" baseline="0" dirty="0" smtClean="0"/>
              <a:t> in your classes, but how to get </a:t>
            </a:r>
            <a:r>
              <a:rPr lang="en-US" baseline="0" dirty="0" err="1" smtClean="0"/>
              <a:t>iPad</a:t>
            </a:r>
            <a:r>
              <a:rPr lang="en-US" baseline="0" dirty="0" smtClean="0"/>
              <a:t> INTO your classes.</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14</a:t>
            </a:fld>
            <a:endParaRPr lang="en-US"/>
          </a:p>
        </p:txBody>
      </p:sp>
    </p:spTree>
    <p:extLst>
      <p:ext uri="{BB962C8B-B14F-4D97-AF65-F5344CB8AC3E}">
        <p14:creationId xmlns:p14="http://schemas.microsoft.com/office/powerpoint/2010/main" val="279882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15</a:t>
            </a:fld>
            <a:endParaRPr lang="en-US"/>
          </a:p>
        </p:txBody>
      </p:sp>
    </p:spTree>
    <p:extLst>
      <p:ext uri="{BB962C8B-B14F-4D97-AF65-F5344CB8AC3E}">
        <p14:creationId xmlns:p14="http://schemas.microsoft.com/office/powerpoint/2010/main" val="3803294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16</a:t>
            </a:fld>
            <a:endParaRPr lang="en-US"/>
          </a:p>
        </p:txBody>
      </p:sp>
    </p:spTree>
    <p:extLst>
      <p:ext uri="{BB962C8B-B14F-4D97-AF65-F5344CB8AC3E}">
        <p14:creationId xmlns:p14="http://schemas.microsoft.com/office/powerpoint/2010/main" val="63150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17</a:t>
            </a:fld>
            <a:endParaRPr lang="en-US"/>
          </a:p>
        </p:txBody>
      </p:sp>
    </p:spTree>
    <p:extLst>
      <p:ext uri="{BB962C8B-B14F-4D97-AF65-F5344CB8AC3E}">
        <p14:creationId xmlns:p14="http://schemas.microsoft.com/office/powerpoint/2010/main" val="3059881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18</a:t>
            </a:fld>
            <a:endParaRPr lang="en-US"/>
          </a:p>
        </p:txBody>
      </p:sp>
    </p:spTree>
    <p:extLst>
      <p:ext uri="{BB962C8B-B14F-4D97-AF65-F5344CB8AC3E}">
        <p14:creationId xmlns:p14="http://schemas.microsoft.com/office/powerpoint/2010/main" val="1794677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19</a:t>
            </a:fld>
            <a:endParaRPr lang="en-US"/>
          </a:p>
        </p:txBody>
      </p:sp>
    </p:spTree>
    <p:extLst>
      <p:ext uri="{BB962C8B-B14F-4D97-AF65-F5344CB8AC3E}">
        <p14:creationId xmlns:p14="http://schemas.microsoft.com/office/powerpoint/2010/main" val="423114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2</a:t>
            </a:fld>
            <a:endParaRPr lang="en-US"/>
          </a:p>
        </p:txBody>
      </p:sp>
    </p:spTree>
    <p:extLst>
      <p:ext uri="{BB962C8B-B14F-4D97-AF65-F5344CB8AC3E}">
        <p14:creationId xmlns:p14="http://schemas.microsoft.com/office/powerpoint/2010/main" val="1266893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20</a:t>
            </a:fld>
            <a:endParaRPr lang="en-US"/>
          </a:p>
        </p:txBody>
      </p:sp>
    </p:spTree>
    <p:extLst>
      <p:ext uri="{BB962C8B-B14F-4D97-AF65-F5344CB8AC3E}">
        <p14:creationId xmlns:p14="http://schemas.microsoft.com/office/powerpoint/2010/main" val="199240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21</a:t>
            </a:fld>
            <a:endParaRPr lang="en-US"/>
          </a:p>
        </p:txBody>
      </p:sp>
    </p:spTree>
    <p:extLst>
      <p:ext uri="{BB962C8B-B14F-4D97-AF65-F5344CB8AC3E}">
        <p14:creationId xmlns:p14="http://schemas.microsoft.com/office/powerpoint/2010/main" val="744802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22</a:t>
            </a:fld>
            <a:endParaRPr lang="en-US"/>
          </a:p>
        </p:txBody>
      </p:sp>
    </p:spTree>
    <p:extLst>
      <p:ext uri="{BB962C8B-B14F-4D97-AF65-F5344CB8AC3E}">
        <p14:creationId xmlns:p14="http://schemas.microsoft.com/office/powerpoint/2010/main" val="744802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23</a:t>
            </a:fld>
            <a:endParaRPr lang="en-US"/>
          </a:p>
        </p:txBody>
      </p:sp>
    </p:spTree>
    <p:extLst>
      <p:ext uri="{BB962C8B-B14F-4D97-AF65-F5344CB8AC3E}">
        <p14:creationId xmlns:p14="http://schemas.microsoft.com/office/powerpoint/2010/main" val="1212807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24</a:t>
            </a:fld>
            <a:endParaRPr lang="en-US"/>
          </a:p>
        </p:txBody>
      </p:sp>
    </p:spTree>
    <p:extLst>
      <p:ext uri="{BB962C8B-B14F-4D97-AF65-F5344CB8AC3E}">
        <p14:creationId xmlns:p14="http://schemas.microsoft.com/office/powerpoint/2010/main" val="1212807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25</a:t>
            </a:fld>
            <a:endParaRPr lang="en-US"/>
          </a:p>
        </p:txBody>
      </p:sp>
    </p:spTree>
    <p:extLst>
      <p:ext uri="{BB962C8B-B14F-4D97-AF65-F5344CB8AC3E}">
        <p14:creationId xmlns:p14="http://schemas.microsoft.com/office/powerpoint/2010/main" val="2122351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26</a:t>
            </a:fld>
            <a:endParaRPr lang="en-US"/>
          </a:p>
        </p:txBody>
      </p:sp>
    </p:spTree>
    <p:extLst>
      <p:ext uri="{BB962C8B-B14F-4D97-AF65-F5344CB8AC3E}">
        <p14:creationId xmlns:p14="http://schemas.microsoft.com/office/powerpoint/2010/main" val="2122351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27</a:t>
            </a:fld>
            <a:endParaRPr lang="en-US"/>
          </a:p>
        </p:txBody>
      </p:sp>
    </p:spTree>
    <p:extLst>
      <p:ext uri="{BB962C8B-B14F-4D97-AF65-F5344CB8AC3E}">
        <p14:creationId xmlns:p14="http://schemas.microsoft.com/office/powerpoint/2010/main" val="2122351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28</a:t>
            </a:fld>
            <a:endParaRPr lang="en-US"/>
          </a:p>
        </p:txBody>
      </p:sp>
    </p:spTree>
    <p:extLst>
      <p:ext uri="{BB962C8B-B14F-4D97-AF65-F5344CB8AC3E}">
        <p14:creationId xmlns:p14="http://schemas.microsoft.com/office/powerpoint/2010/main" val="2122351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31</a:t>
            </a:fld>
            <a:endParaRPr lang="en-US"/>
          </a:p>
        </p:txBody>
      </p:sp>
    </p:spTree>
    <p:extLst>
      <p:ext uri="{BB962C8B-B14F-4D97-AF65-F5344CB8AC3E}">
        <p14:creationId xmlns:p14="http://schemas.microsoft.com/office/powerpoint/2010/main" val="212235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 Feel free to ask questions! Just raise</a:t>
            </a:r>
            <a:r>
              <a:rPr lang="en-US" baseline="0" dirty="0" smtClean="0"/>
              <a:t> your hand.</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3</a:t>
            </a:fld>
            <a:endParaRPr lang="en-US"/>
          </a:p>
        </p:txBody>
      </p:sp>
    </p:spTree>
    <p:extLst>
      <p:ext uri="{BB962C8B-B14F-4D97-AF65-F5344CB8AC3E}">
        <p14:creationId xmlns:p14="http://schemas.microsoft.com/office/powerpoint/2010/main" val="1266893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32</a:t>
            </a:fld>
            <a:endParaRPr lang="en-US"/>
          </a:p>
        </p:txBody>
      </p:sp>
    </p:spTree>
    <p:extLst>
      <p:ext uri="{BB962C8B-B14F-4D97-AF65-F5344CB8AC3E}">
        <p14:creationId xmlns:p14="http://schemas.microsoft.com/office/powerpoint/2010/main" val="1568755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33</a:t>
            </a:fld>
            <a:endParaRPr lang="en-US"/>
          </a:p>
        </p:txBody>
      </p:sp>
    </p:spTree>
    <p:extLst>
      <p:ext uri="{BB962C8B-B14F-4D97-AF65-F5344CB8AC3E}">
        <p14:creationId xmlns:p14="http://schemas.microsoft.com/office/powerpoint/2010/main" val="2577873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34</a:t>
            </a:fld>
            <a:endParaRPr lang="en-US"/>
          </a:p>
        </p:txBody>
      </p:sp>
    </p:spTree>
    <p:extLst>
      <p:ext uri="{BB962C8B-B14F-4D97-AF65-F5344CB8AC3E}">
        <p14:creationId xmlns:p14="http://schemas.microsoft.com/office/powerpoint/2010/main" val="3366681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35</a:t>
            </a:fld>
            <a:endParaRPr lang="en-US"/>
          </a:p>
        </p:txBody>
      </p:sp>
    </p:spTree>
    <p:extLst>
      <p:ext uri="{BB962C8B-B14F-4D97-AF65-F5344CB8AC3E}">
        <p14:creationId xmlns:p14="http://schemas.microsoft.com/office/powerpoint/2010/main" val="910916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36</a:t>
            </a:fld>
            <a:endParaRPr lang="en-US"/>
          </a:p>
        </p:txBody>
      </p:sp>
    </p:spTree>
    <p:extLst>
      <p:ext uri="{BB962C8B-B14F-4D97-AF65-F5344CB8AC3E}">
        <p14:creationId xmlns:p14="http://schemas.microsoft.com/office/powerpoint/2010/main" val="1501634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37</a:t>
            </a:fld>
            <a:endParaRPr lang="en-US"/>
          </a:p>
        </p:txBody>
      </p:sp>
    </p:spTree>
    <p:extLst>
      <p:ext uri="{BB962C8B-B14F-4D97-AF65-F5344CB8AC3E}">
        <p14:creationId xmlns:p14="http://schemas.microsoft.com/office/powerpoint/2010/main" val="276636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38</a:t>
            </a:fld>
            <a:endParaRPr lang="en-US"/>
          </a:p>
        </p:txBody>
      </p:sp>
    </p:spTree>
    <p:extLst>
      <p:ext uri="{BB962C8B-B14F-4D97-AF65-F5344CB8AC3E}">
        <p14:creationId xmlns:p14="http://schemas.microsoft.com/office/powerpoint/2010/main" val="1501634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40</a:t>
            </a:fld>
            <a:endParaRPr lang="en-US"/>
          </a:p>
        </p:txBody>
      </p:sp>
    </p:spTree>
    <p:extLst>
      <p:ext uri="{BB962C8B-B14F-4D97-AF65-F5344CB8AC3E}">
        <p14:creationId xmlns:p14="http://schemas.microsoft.com/office/powerpoint/2010/main" val="2517023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41</a:t>
            </a:fld>
            <a:endParaRPr lang="en-US"/>
          </a:p>
        </p:txBody>
      </p:sp>
    </p:spTree>
    <p:extLst>
      <p:ext uri="{BB962C8B-B14F-4D97-AF65-F5344CB8AC3E}">
        <p14:creationId xmlns:p14="http://schemas.microsoft.com/office/powerpoint/2010/main" val="4209889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decisions are highly individualized based on the institution, the support center, the size of the deployment and the anticipated support needs.  1  WHO is going to be providing the support? Center? Vendor? Instructor? WHO is going to be receiving support? Students and Instructor?  Will they have separate support resources? 2.  WHAT kind of support will they receive?  Initial setup / routine / emergency only / specific function?  3.  WHEN will this support be available?  Set schedule / 24-7 / appt only / walk-up? 4. WHERE will they come to receive support?  Genius bar / computer lab / training center/ personal office space?  What kind of space </a:t>
            </a:r>
            <a:r>
              <a:rPr lang="en-US" baseline="0" dirty="0" err="1" smtClean="0"/>
              <a:t>limitions</a:t>
            </a:r>
            <a:r>
              <a:rPr lang="en-US" baseline="0" dirty="0" smtClean="0"/>
              <a:t> may affect access to support?  5.  HOW will the support be provided? Face to face / online tutorials / printed materials / training seminars / online chat?  The best and more flexible support models probably includes a blend of all these options, depending upon </a:t>
            </a:r>
            <a:r>
              <a:rPr lang="en-US" baseline="0" smtClean="0"/>
              <a:t>your institutional needs.    </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42</a:t>
            </a:fld>
            <a:endParaRPr lang="en-US"/>
          </a:p>
        </p:txBody>
      </p:sp>
    </p:spTree>
    <p:extLst>
      <p:ext uri="{BB962C8B-B14F-4D97-AF65-F5344CB8AC3E}">
        <p14:creationId xmlns:p14="http://schemas.microsoft.com/office/powerpoint/2010/main" val="4209889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4</a:t>
            </a:fld>
            <a:endParaRPr lang="en-US"/>
          </a:p>
        </p:txBody>
      </p:sp>
    </p:spTree>
    <p:extLst>
      <p:ext uri="{BB962C8B-B14F-4D97-AF65-F5344CB8AC3E}">
        <p14:creationId xmlns:p14="http://schemas.microsoft.com/office/powerpoint/2010/main" val="2856223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43</a:t>
            </a:fld>
            <a:endParaRPr lang="en-US"/>
          </a:p>
        </p:txBody>
      </p:sp>
    </p:spTree>
    <p:extLst>
      <p:ext uri="{BB962C8B-B14F-4D97-AF65-F5344CB8AC3E}">
        <p14:creationId xmlns:p14="http://schemas.microsoft.com/office/powerpoint/2010/main" val="1468225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44</a:t>
            </a:fld>
            <a:endParaRPr lang="en-US"/>
          </a:p>
        </p:txBody>
      </p:sp>
    </p:spTree>
    <p:extLst>
      <p:ext uri="{BB962C8B-B14F-4D97-AF65-F5344CB8AC3E}">
        <p14:creationId xmlns:p14="http://schemas.microsoft.com/office/powerpoint/2010/main" val="4209889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 – mention</a:t>
            </a:r>
            <a:r>
              <a:rPr lang="en-US" baseline="0" dirty="0" smtClean="0"/>
              <a:t> the App Selection Tool handout</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45</a:t>
            </a:fld>
            <a:endParaRPr lang="en-US"/>
          </a:p>
        </p:txBody>
      </p:sp>
    </p:spTree>
    <p:extLst>
      <p:ext uri="{BB962C8B-B14F-4D97-AF65-F5344CB8AC3E}">
        <p14:creationId xmlns:p14="http://schemas.microsoft.com/office/powerpoint/2010/main" val="2274946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 – story about faculty wanting their devices</a:t>
            </a:r>
            <a:r>
              <a:rPr lang="en-US" baseline="0" dirty="0" smtClean="0"/>
              <a:t> “cleaned”</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46</a:t>
            </a:fld>
            <a:endParaRPr lang="en-US"/>
          </a:p>
        </p:txBody>
      </p:sp>
    </p:spTree>
    <p:extLst>
      <p:ext uri="{BB962C8B-B14F-4D97-AF65-F5344CB8AC3E}">
        <p14:creationId xmlns:p14="http://schemas.microsoft.com/office/powerpoint/2010/main" val="38441496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47</a:t>
            </a:fld>
            <a:endParaRPr lang="en-US"/>
          </a:p>
        </p:txBody>
      </p:sp>
    </p:spTree>
    <p:extLst>
      <p:ext uri="{BB962C8B-B14F-4D97-AF65-F5344CB8AC3E}">
        <p14:creationId xmlns:p14="http://schemas.microsoft.com/office/powerpoint/2010/main" val="31050234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48</a:t>
            </a:fld>
            <a:endParaRPr lang="en-US"/>
          </a:p>
        </p:txBody>
      </p:sp>
    </p:spTree>
    <p:extLst>
      <p:ext uri="{BB962C8B-B14F-4D97-AF65-F5344CB8AC3E}">
        <p14:creationId xmlns:p14="http://schemas.microsoft.com/office/powerpoint/2010/main" val="2193079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49</a:t>
            </a:fld>
            <a:endParaRPr lang="en-US"/>
          </a:p>
        </p:txBody>
      </p:sp>
    </p:spTree>
    <p:extLst>
      <p:ext uri="{BB962C8B-B14F-4D97-AF65-F5344CB8AC3E}">
        <p14:creationId xmlns:p14="http://schemas.microsoft.com/office/powerpoint/2010/main" val="4257609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50</a:t>
            </a:fld>
            <a:endParaRPr lang="en-US"/>
          </a:p>
        </p:txBody>
      </p:sp>
    </p:spTree>
    <p:extLst>
      <p:ext uri="{BB962C8B-B14F-4D97-AF65-F5344CB8AC3E}">
        <p14:creationId xmlns:p14="http://schemas.microsoft.com/office/powerpoint/2010/main" val="1680797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51</a:t>
            </a:fld>
            <a:endParaRPr lang="en-US"/>
          </a:p>
        </p:txBody>
      </p:sp>
    </p:spTree>
    <p:extLst>
      <p:ext uri="{BB962C8B-B14F-4D97-AF65-F5344CB8AC3E}">
        <p14:creationId xmlns:p14="http://schemas.microsoft.com/office/powerpoint/2010/main" val="7975026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52</a:t>
            </a:fld>
            <a:endParaRPr lang="en-US"/>
          </a:p>
        </p:txBody>
      </p:sp>
    </p:spTree>
    <p:extLst>
      <p:ext uri="{BB962C8B-B14F-4D97-AF65-F5344CB8AC3E}">
        <p14:creationId xmlns:p14="http://schemas.microsoft.com/office/powerpoint/2010/main" val="348970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5</a:t>
            </a:fld>
            <a:endParaRPr lang="en-US"/>
          </a:p>
        </p:txBody>
      </p:sp>
    </p:spTree>
    <p:extLst>
      <p:ext uri="{BB962C8B-B14F-4D97-AF65-F5344CB8AC3E}">
        <p14:creationId xmlns:p14="http://schemas.microsoft.com/office/powerpoint/2010/main" val="28562239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they all work?  Are</a:t>
            </a:r>
            <a:r>
              <a:rPr lang="en-US" baseline="0" dirty="0" smtClean="0"/>
              <a:t> all their parts included?  Inventoried means that the serial numbers are recorded, entered into whatever checkout system that you have, do you need barcodes? Do you have barcode technology?  Do you have a custom image you want to provide?  Maybe so if you have specific apps or VM applications.  If not, at the minimum you need to be sure that the devices are updated with the current OS.   </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53</a:t>
            </a:fld>
            <a:endParaRPr lang="en-US"/>
          </a:p>
        </p:txBody>
      </p:sp>
    </p:spTree>
    <p:extLst>
      <p:ext uri="{BB962C8B-B14F-4D97-AF65-F5344CB8AC3E}">
        <p14:creationId xmlns:p14="http://schemas.microsoft.com/office/powerpoint/2010/main" val="36432164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55</a:t>
            </a:fld>
            <a:endParaRPr lang="en-US"/>
          </a:p>
        </p:txBody>
      </p:sp>
    </p:spTree>
    <p:extLst>
      <p:ext uri="{BB962C8B-B14F-4D97-AF65-F5344CB8AC3E}">
        <p14:creationId xmlns:p14="http://schemas.microsoft.com/office/powerpoint/2010/main" val="20110061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Training</a:t>
            </a:r>
            <a:r>
              <a:rPr lang="en-US" baseline="0" dirty="0" smtClean="0"/>
              <a:t> is ongoing from semester to semester, particularly as student employees move and functionality of the devices changes.  New OS, new features, new apps may require training updates.  Testing on procedures can be formative or summative, but now is not the time to find out that your support employees don’t understand the policies in place.  Equipped for success: support employees are given access to whatever resources they require: job aids, help sheets, video training resources. If needed and/or possible, consider dedicating a support employee to the project and loaning them a device for themselves.    </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56</a:t>
            </a:fld>
            <a:endParaRPr lang="en-US"/>
          </a:p>
        </p:txBody>
      </p:sp>
    </p:spTree>
    <p:extLst>
      <p:ext uri="{BB962C8B-B14F-4D97-AF65-F5344CB8AC3E}">
        <p14:creationId xmlns:p14="http://schemas.microsoft.com/office/powerpoint/2010/main" val="263054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early as possible, put a device in the hands of the faculty member so that they are not learning the device at the same time their students are.  It is important that the faculty member demonstrate basic proficiency in the use of the device so that they can model for the students.  During this time of exploration faculty will begin to discover potential limitations to the use of the device and should be encouraged to look for work-</a:t>
            </a:r>
            <a:r>
              <a:rPr lang="en-US" baseline="0" dirty="0" err="1" smtClean="0"/>
              <a:t>arounds</a:t>
            </a:r>
            <a:r>
              <a:rPr lang="en-US" baseline="0" dirty="0" smtClean="0"/>
              <a:t>. Some software apps don’t function on mobile devices in the same way they do on personal computers.  Curriculum adaptations may be necessary with regards to communication channels, content creation, student deliverables, etc.  We can’t just add technology requirements on top of existing traditional course requirements: students will see right through that.  This is an excellent opportunity for faculty to begin to work with instructional designers on campus or with other technology-adopting faculty members.     </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57</a:t>
            </a:fld>
            <a:endParaRPr lang="en-US"/>
          </a:p>
        </p:txBody>
      </p:sp>
    </p:spTree>
    <p:extLst>
      <p:ext uri="{BB962C8B-B14F-4D97-AF65-F5344CB8AC3E}">
        <p14:creationId xmlns:p14="http://schemas.microsoft.com/office/powerpoint/2010/main" val="5481800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58</a:t>
            </a:fld>
            <a:endParaRPr lang="en-US"/>
          </a:p>
        </p:txBody>
      </p:sp>
    </p:spTree>
    <p:extLst>
      <p:ext uri="{BB962C8B-B14F-4D97-AF65-F5344CB8AC3E}">
        <p14:creationId xmlns:p14="http://schemas.microsoft.com/office/powerpoint/2010/main" val="14852280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59</a:t>
            </a:fld>
            <a:endParaRPr lang="en-US"/>
          </a:p>
        </p:txBody>
      </p:sp>
    </p:spTree>
    <p:extLst>
      <p:ext uri="{BB962C8B-B14F-4D97-AF65-F5344CB8AC3E}">
        <p14:creationId xmlns:p14="http://schemas.microsoft.com/office/powerpoint/2010/main" val="26851077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Trish</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60</a:t>
            </a:fld>
            <a:endParaRPr lang="en-US"/>
          </a:p>
        </p:txBody>
      </p:sp>
    </p:spTree>
    <p:extLst>
      <p:ext uri="{BB962C8B-B14F-4D97-AF65-F5344CB8AC3E}">
        <p14:creationId xmlns:p14="http://schemas.microsoft.com/office/powerpoint/2010/main" val="3743962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64</a:t>
            </a:fld>
            <a:endParaRPr lang="en-US"/>
          </a:p>
        </p:txBody>
      </p:sp>
    </p:spTree>
    <p:extLst>
      <p:ext uri="{BB962C8B-B14F-4D97-AF65-F5344CB8AC3E}">
        <p14:creationId xmlns:p14="http://schemas.microsoft.com/office/powerpoint/2010/main" val="21223510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65</a:t>
            </a:fld>
            <a:endParaRPr lang="en-US"/>
          </a:p>
        </p:txBody>
      </p:sp>
    </p:spTree>
    <p:extLst>
      <p:ext uri="{BB962C8B-B14F-4D97-AF65-F5344CB8AC3E}">
        <p14:creationId xmlns:p14="http://schemas.microsoft.com/office/powerpoint/2010/main" val="21223510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68</a:t>
            </a:fld>
            <a:endParaRPr lang="en-US"/>
          </a:p>
        </p:txBody>
      </p:sp>
    </p:spTree>
    <p:extLst>
      <p:ext uri="{BB962C8B-B14F-4D97-AF65-F5344CB8AC3E}">
        <p14:creationId xmlns:p14="http://schemas.microsoft.com/office/powerpoint/2010/main" val="408404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6</a:t>
            </a:fld>
            <a:endParaRPr lang="en-US"/>
          </a:p>
        </p:txBody>
      </p:sp>
    </p:spTree>
    <p:extLst>
      <p:ext uri="{BB962C8B-B14F-4D97-AF65-F5344CB8AC3E}">
        <p14:creationId xmlns:p14="http://schemas.microsoft.com/office/powerpoint/2010/main" val="28562239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69</a:t>
            </a:fld>
            <a:endParaRPr lang="en-US"/>
          </a:p>
        </p:txBody>
      </p:sp>
    </p:spTree>
    <p:extLst>
      <p:ext uri="{BB962C8B-B14F-4D97-AF65-F5344CB8AC3E}">
        <p14:creationId xmlns:p14="http://schemas.microsoft.com/office/powerpoint/2010/main" val="38366584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70</a:t>
            </a:fld>
            <a:endParaRPr lang="en-US"/>
          </a:p>
        </p:txBody>
      </p:sp>
    </p:spTree>
    <p:extLst>
      <p:ext uri="{BB962C8B-B14F-4D97-AF65-F5344CB8AC3E}">
        <p14:creationId xmlns:p14="http://schemas.microsoft.com/office/powerpoint/2010/main" val="12878233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71</a:t>
            </a:fld>
            <a:endParaRPr lang="en-US"/>
          </a:p>
        </p:txBody>
      </p:sp>
    </p:spTree>
    <p:extLst>
      <p:ext uri="{BB962C8B-B14F-4D97-AF65-F5344CB8AC3E}">
        <p14:creationId xmlns:p14="http://schemas.microsoft.com/office/powerpoint/2010/main" val="5340081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75</a:t>
            </a:fld>
            <a:endParaRPr lang="en-US"/>
          </a:p>
        </p:txBody>
      </p:sp>
    </p:spTree>
    <p:extLst>
      <p:ext uri="{BB962C8B-B14F-4D97-AF65-F5344CB8AC3E}">
        <p14:creationId xmlns:p14="http://schemas.microsoft.com/office/powerpoint/2010/main" val="1803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7</a:t>
            </a:fld>
            <a:endParaRPr lang="en-US"/>
          </a:p>
        </p:txBody>
      </p:sp>
    </p:spTree>
    <p:extLst>
      <p:ext uri="{BB962C8B-B14F-4D97-AF65-F5344CB8AC3E}">
        <p14:creationId xmlns:p14="http://schemas.microsoft.com/office/powerpoint/2010/main" val="182522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a:t>
            </a:r>
            <a:endParaRPr lang="en-US" dirty="0"/>
          </a:p>
        </p:txBody>
      </p:sp>
      <p:sp>
        <p:nvSpPr>
          <p:cNvPr id="4" name="Slide Number Placeholder 3"/>
          <p:cNvSpPr>
            <a:spLocks noGrp="1"/>
          </p:cNvSpPr>
          <p:nvPr>
            <p:ph type="sldNum" sz="quarter" idx="10"/>
          </p:nvPr>
        </p:nvSpPr>
        <p:spPr/>
        <p:txBody>
          <a:bodyPr/>
          <a:lstStyle/>
          <a:p>
            <a:fld id="{6414EABA-3D3C-B345-BD42-4AF5EDD85990}" type="slidenum">
              <a:rPr lang="en-US" smtClean="0"/>
              <a:pPr/>
              <a:t>8</a:t>
            </a:fld>
            <a:endParaRPr lang="en-US"/>
          </a:p>
        </p:txBody>
      </p:sp>
    </p:spTree>
    <p:extLst>
      <p:ext uri="{BB962C8B-B14F-4D97-AF65-F5344CB8AC3E}">
        <p14:creationId xmlns:p14="http://schemas.microsoft.com/office/powerpoint/2010/main" val="2077385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 Ask question about IT arrangement… do you have a mobile initiatives</a:t>
            </a:r>
            <a:r>
              <a:rPr lang="en-US" baseline="0" dirty="0" smtClean="0"/>
              <a:t> group</a:t>
            </a:r>
            <a:endParaRPr lang="en-US" dirty="0" smtClean="0"/>
          </a:p>
        </p:txBody>
      </p:sp>
      <p:sp>
        <p:nvSpPr>
          <p:cNvPr id="4" name="Slide Number Placeholder 3"/>
          <p:cNvSpPr>
            <a:spLocks noGrp="1"/>
          </p:cNvSpPr>
          <p:nvPr>
            <p:ph type="sldNum" sz="quarter" idx="10"/>
          </p:nvPr>
        </p:nvSpPr>
        <p:spPr/>
        <p:txBody>
          <a:bodyPr/>
          <a:lstStyle/>
          <a:p>
            <a:fld id="{6414EABA-3D3C-B345-BD42-4AF5EDD85990}" type="slidenum">
              <a:rPr lang="en-US" smtClean="0"/>
              <a:pPr/>
              <a:t>9</a:t>
            </a:fld>
            <a:endParaRPr lang="en-US"/>
          </a:p>
        </p:txBody>
      </p:sp>
    </p:spTree>
    <p:extLst>
      <p:ext uri="{BB962C8B-B14F-4D97-AF65-F5344CB8AC3E}">
        <p14:creationId xmlns:p14="http://schemas.microsoft.com/office/powerpoint/2010/main" val="2145758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84536"/>
            <a:ext cx="7772400" cy="1184164"/>
          </a:xfrm>
        </p:spPr>
        <p:txBody>
          <a:bodyPr/>
          <a:lstStyle>
            <a:lvl1pPr algn="l">
              <a:defRPr kumimoji="0" lang="en-US" sz="4800" b="0" i="0" u="none" strike="noStrike" kern="1200" cap="none" spc="0" normalizeH="0" baseline="0" noProof="0" dirty="0">
                <a:ln>
                  <a:noFill/>
                </a:ln>
                <a:solidFill>
                  <a:srgbClr val="BF2126"/>
                </a:solidFill>
                <a:effectLst>
                  <a:outerShdw blurRad="50800" dist="38100" dir="2700000">
                    <a:srgbClr val="1E2E49">
                      <a:alpha val="43000"/>
                    </a:srgbClr>
                  </a:outerShdw>
                </a:effectLst>
                <a:uLnTx/>
                <a:uFillTx/>
                <a:latin typeface="Tahoma"/>
                <a:ea typeface="+mj-ea"/>
                <a:cs typeface="Tahom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81910"/>
            <a:ext cx="7772400" cy="1752600"/>
          </a:xfrm>
        </p:spPr>
        <p:txBody>
          <a:bodyPr>
            <a:normAutofit/>
          </a:bodyPr>
          <a:lstStyle>
            <a:lvl1pPr marL="0" indent="0" algn="l">
              <a:lnSpc>
                <a:spcPct val="100000"/>
              </a:lnSpc>
              <a:buNone/>
              <a:defRPr kumimoji="0" lang="en-US" sz="3600" b="0" i="0" u="none" strike="noStrike" kern="1200" cap="none" spc="0" normalizeH="0" baseline="0" noProof="0" dirty="0">
                <a:ln>
                  <a:noFill/>
                </a:ln>
                <a:solidFill>
                  <a:srgbClr val="3965AF"/>
                </a:solidFill>
                <a:effectLst>
                  <a:outerShdw blurRad="50800" dist="38100" dir="2700000">
                    <a:srgbClr val="1E2E49">
                      <a:alpha val="43000"/>
                    </a:srgbClr>
                  </a:outerShdw>
                </a:effectLst>
                <a:uLnTx/>
                <a:uFillTx/>
                <a:latin typeface="Arial"/>
                <a:ea typeface="+mj-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457200" rtl="0" eaLnBrk="1" fontAlgn="auto" latinLnBrk="0" hangingPunct="1">
              <a:lnSpc>
                <a:spcPts val="4700"/>
              </a:lnSpc>
              <a:spcBef>
                <a:spcPct val="0"/>
              </a:spcBef>
              <a:spcAft>
                <a:spcPts val="0"/>
              </a:spcAft>
              <a:buClrTx/>
              <a:buSzTx/>
              <a:buFontTx/>
              <a:buNone/>
              <a:tabLst/>
              <a:defRPr/>
            </a:pPr>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9FE85AE-CE40-114D-9FD6-60F5FCF04A60}" type="datetimeFigureOut">
              <a:rPr lang="en-US" smtClean="0"/>
              <a:pPr/>
              <a:t>2/16/12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73420-F975-D745-B556-B39112D3346C}"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FE85AE-CE40-114D-9FD6-60F5FCF04A60}" type="datetimeFigureOut">
              <a:rPr lang="en-US" smtClean="0"/>
              <a:pPr/>
              <a:t>2/16/12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73420-F975-D745-B556-B39112D3346C}" type="slidenum">
              <a:rPr lang="en-US" smtClean="0"/>
              <a:pPr/>
              <a:t>‹#›</a:t>
            </a:fld>
            <a:endParaRPr lang="en-US"/>
          </a:p>
        </p:txBody>
      </p:sp>
      <p:sp>
        <p:nvSpPr>
          <p:cNvPr id="7" name="Title 1"/>
          <p:cNvSpPr>
            <a:spLocks noGrp="1"/>
          </p:cNvSpPr>
          <p:nvPr>
            <p:ph type="title"/>
          </p:nvPr>
        </p:nvSpPr>
        <p:spPr>
          <a:xfrm>
            <a:off x="131368" y="11431"/>
            <a:ext cx="8555431" cy="1218710"/>
          </a:xfrm>
        </p:spPr>
        <p:txBody>
          <a:bodyPr/>
          <a:lstStyle/>
          <a:p>
            <a:r>
              <a:rPr lang="en-US"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FE85AE-CE40-114D-9FD6-60F5FCF04A60}" type="datetimeFigureOut">
              <a:rPr lang="en-US" smtClean="0"/>
              <a:pPr/>
              <a:t>2/16/12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73420-F975-D745-B556-B39112D3346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4pPr marL="1325880">
              <a:buSzPct val="85000"/>
              <a:defRPr/>
            </a:lvl4pPr>
            <a:lvl5pPr marL="1563624">
              <a:buSzPct val="750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9FE85AE-CE40-114D-9FD6-60F5FCF04A60}" type="datetimeFigureOut">
              <a:rPr lang="en-US" smtClean="0"/>
              <a:pPr/>
              <a:t>2/16/12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73420-F975-D745-B556-B39112D3346C}" type="slidenum">
              <a:rPr lang="en-US" smtClean="0"/>
              <a:pPr/>
              <a:t>‹#›</a:t>
            </a:fld>
            <a:endParaRPr lang="en-US"/>
          </a:p>
        </p:txBody>
      </p:sp>
      <p:sp>
        <p:nvSpPr>
          <p:cNvPr id="11" name="Title Placeholder 1"/>
          <p:cNvSpPr>
            <a:spLocks noGrp="1"/>
          </p:cNvSpPr>
          <p:nvPr>
            <p:ph type="title"/>
          </p:nvPr>
        </p:nvSpPr>
        <p:spPr>
          <a:xfrm>
            <a:off x="131368" y="11431"/>
            <a:ext cx="8555431" cy="1218710"/>
          </a:xfrm>
          <a:prstGeom prst="rect">
            <a:avLst/>
          </a:prstGeom>
        </p:spPr>
        <p:txBody>
          <a:bodyPr vert="horz" wrap="square" lIns="91440" tIns="45720" rIns="91440" bIns="45720" rtlCol="0" anchor="ctr">
            <a:spAutoFit/>
          </a:body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669841"/>
          </a:xfrm>
        </p:spPr>
        <p:txBody>
          <a:bodyPr anchor="t"/>
          <a:lstStyle>
            <a:lvl1pPr algn="l">
              <a:defRPr kumimoji="0" lang="en-US" sz="4600" b="0" i="0" u="none" strike="noStrike" kern="1200" cap="none" spc="0" normalizeH="0" baseline="0" noProof="0" dirty="0">
                <a:ln>
                  <a:noFill/>
                </a:ln>
                <a:solidFill>
                  <a:srgbClr val="BF2126"/>
                </a:solidFill>
                <a:effectLst>
                  <a:outerShdw blurRad="50800" dist="38100" dir="2700000">
                    <a:srgbClr val="1E2E49">
                      <a:alpha val="43000"/>
                    </a:srgbClr>
                  </a:outerShdw>
                </a:effectLst>
                <a:uLnTx/>
                <a:uFillTx/>
                <a:latin typeface="Gill Sans MT" pitchFamily="34" charset="0"/>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15AA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9FE85AE-CE40-114D-9FD6-60F5FCF04A60}" type="datetimeFigureOut">
              <a:rPr lang="en-US" smtClean="0"/>
              <a:pPr/>
              <a:t>2/16/12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73420-F975-D745-B556-B39112D3346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b="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9FE85AE-CE40-114D-9FD6-60F5FCF04A60}" type="datetimeFigureOut">
              <a:rPr lang="en-US" smtClean="0"/>
              <a:pPr/>
              <a:t>2/16/12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73420-F975-D745-B556-B39112D3346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FE85AE-CE40-114D-9FD6-60F5FCF04A60}" type="datetimeFigureOut">
              <a:rPr lang="en-US" smtClean="0"/>
              <a:pPr/>
              <a:t>2/16/12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73420-F975-D745-B556-B39112D3346C}" type="slidenum">
              <a:rPr lang="en-US" smtClean="0"/>
              <a:pPr/>
              <a:t>‹#›</a:t>
            </a:fld>
            <a:endParaRPr lang="en-US"/>
          </a:p>
        </p:txBody>
      </p:sp>
      <p:sp>
        <p:nvSpPr>
          <p:cNvPr id="10" name="Title 1"/>
          <p:cNvSpPr>
            <a:spLocks noGrp="1"/>
          </p:cNvSpPr>
          <p:nvPr>
            <p:ph type="title"/>
          </p:nvPr>
        </p:nvSpPr>
        <p:spPr>
          <a:xfrm>
            <a:off x="131368" y="11431"/>
            <a:ext cx="8555431" cy="1218710"/>
          </a:xfrm>
        </p:spPr>
        <p:txBody>
          <a:body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9FE85AE-CE40-114D-9FD6-60F5FCF04A60}" type="datetimeFigureOut">
              <a:rPr lang="en-US" smtClean="0"/>
              <a:pPr/>
              <a:t>2/16/12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573420-F975-D745-B556-B39112D3346C}" type="slidenum">
              <a:rPr lang="en-US" smtClean="0"/>
              <a:pPr/>
              <a:t>‹#›</a:t>
            </a:fld>
            <a:endParaRPr lang="en-US"/>
          </a:p>
        </p:txBody>
      </p:sp>
      <p:sp>
        <p:nvSpPr>
          <p:cNvPr id="6" name="Title 1"/>
          <p:cNvSpPr>
            <a:spLocks noGrp="1"/>
          </p:cNvSpPr>
          <p:nvPr>
            <p:ph type="title"/>
          </p:nvPr>
        </p:nvSpPr>
        <p:spPr>
          <a:xfrm>
            <a:off x="131368" y="11431"/>
            <a:ext cx="8555431" cy="1218710"/>
          </a:xfrm>
        </p:spPr>
        <p:txBody>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64181"/>
            <a:ext cx="5486400" cy="603157"/>
          </a:xfrm>
        </p:spPr>
        <p:txBody>
          <a:bodyPr anchor="b"/>
          <a:lstStyle>
            <a:lvl1pPr algn="l">
              <a:defRPr sz="2000" b="1">
                <a:solidFill>
                  <a:srgbClr val="BF2126"/>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E85AE-CE40-114D-9FD6-60F5FCF04A60}" type="datetimeFigureOut">
              <a:rPr lang="en-US" smtClean="0"/>
              <a:pPr/>
              <a:t>2/16/12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73420-F975-D745-B556-B39112D3346C}"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E85AE-CE40-114D-9FD6-60F5FCF04A60}" type="datetimeFigureOut">
              <a:rPr lang="en-US" smtClean="0"/>
              <a:pPr/>
              <a:t>2/16/12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573420-F975-D745-B556-B39112D3346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E85AE-CE40-114D-9FD6-60F5FCF04A60}" type="datetimeFigureOut">
              <a:rPr lang="en-US" smtClean="0"/>
              <a:pPr/>
              <a:t>2/16/12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73420-F975-D745-B556-B39112D3346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forPowerPointEDITEDFIXED.png"/>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1368" y="11431"/>
            <a:ext cx="8555431" cy="1218710"/>
          </a:xfrm>
          <a:prstGeom prst="rect">
            <a:avLst/>
          </a:prstGeom>
        </p:spPr>
        <p:txBody>
          <a:bodyPr vert="horz" wrap="square" lIns="91440" tIns="45720" rIns="91440" bIns="45720" rtlCol="0" anchor="ctr">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6050"/>
            <a:ext cx="8229600" cy="471011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E85AE-CE40-114D-9FD6-60F5FCF04A60}" type="datetimeFigureOut">
              <a:rPr lang="en-US" smtClean="0"/>
              <a:pPr/>
              <a:t>2/16/12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73420-F975-D745-B556-B39112D3346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l" defTabSz="457200" rtl="0" eaLnBrk="1" latinLnBrk="0" hangingPunct="1">
        <a:lnSpc>
          <a:spcPts val="4300"/>
        </a:lnSpc>
        <a:spcBef>
          <a:spcPct val="0"/>
        </a:spcBef>
        <a:buNone/>
        <a:defRPr sz="4500" b="0" kern="1200">
          <a:solidFill>
            <a:schemeClr val="bg1"/>
          </a:solidFill>
          <a:effectLst>
            <a:outerShdw blurRad="50800" dist="38100" dir="2700000">
              <a:srgbClr val="1E2E49">
                <a:alpha val="43000"/>
              </a:srgbClr>
            </a:outerShdw>
          </a:effectLst>
          <a:latin typeface="Verdana"/>
          <a:ea typeface="+mj-ea"/>
          <a:cs typeface="Verdana"/>
        </a:defRPr>
      </a:lvl1pPr>
    </p:titleStyle>
    <p:bodyStyle>
      <a:lvl1pPr marL="342900" indent="-342900" algn="l" defTabSz="457200" rtl="0" eaLnBrk="1" latinLnBrk="0" hangingPunct="1">
        <a:spcBef>
          <a:spcPct val="20000"/>
        </a:spcBef>
        <a:buSzPct val="100000"/>
        <a:buFontTx/>
        <a:buBlip>
          <a:blip r:embed="rId14"/>
        </a:buBlip>
        <a:defRPr sz="3800" b="0" kern="1200">
          <a:solidFill>
            <a:srgbClr val="274897"/>
          </a:solidFill>
          <a:effectLst>
            <a:outerShdw blurRad="50800" dist="38100" dir="2700000">
              <a:srgbClr val="1F394C">
                <a:alpha val="43000"/>
              </a:srgbClr>
            </a:outerShdw>
          </a:effectLst>
          <a:latin typeface="Verdana"/>
          <a:ea typeface="+mn-ea"/>
          <a:cs typeface="Verdana"/>
        </a:defRPr>
      </a:lvl1pPr>
      <a:lvl2pPr marL="649224" indent="-285750" algn="l" defTabSz="457200" rtl="0" eaLnBrk="1" latinLnBrk="0" hangingPunct="1">
        <a:spcBef>
          <a:spcPts val="800"/>
        </a:spcBef>
        <a:spcAft>
          <a:spcPts val="200"/>
        </a:spcAft>
        <a:buFont typeface="Arial"/>
        <a:buChar char="•"/>
        <a:defRPr sz="3600" kern="1200">
          <a:solidFill>
            <a:srgbClr val="315AAD"/>
          </a:solidFill>
          <a:effectLst/>
          <a:latin typeface="Arial"/>
          <a:ea typeface="+mn-ea"/>
          <a:cs typeface="Arial"/>
        </a:defRPr>
      </a:lvl2pPr>
      <a:lvl3pPr marL="978408" indent="-320040" algn="l" defTabSz="457200" rtl="0" eaLnBrk="1" latinLnBrk="0" hangingPunct="1">
        <a:spcBef>
          <a:spcPts val="400"/>
        </a:spcBef>
        <a:buSzPct val="80000"/>
        <a:buFont typeface="Wingdings" charset="2"/>
        <a:buChar char="§"/>
        <a:defRPr sz="3200" kern="1200">
          <a:solidFill>
            <a:srgbClr val="4686C6"/>
          </a:solidFill>
          <a:latin typeface="Arial"/>
          <a:ea typeface="+mn-ea"/>
          <a:cs typeface="Arial"/>
        </a:defRPr>
      </a:lvl3pPr>
      <a:lvl4pPr marL="1234440" indent="-228600" algn="l" defTabSz="457200" rtl="0" eaLnBrk="1" latinLnBrk="0" hangingPunct="1">
        <a:spcBef>
          <a:spcPct val="20000"/>
        </a:spcBef>
        <a:spcAft>
          <a:spcPts val="200"/>
        </a:spcAft>
        <a:buFont typeface="Arial"/>
        <a:buChar char="–"/>
        <a:defRPr sz="2400" kern="1200">
          <a:solidFill>
            <a:srgbClr val="383F3F"/>
          </a:solidFill>
          <a:latin typeface="Arial"/>
          <a:ea typeface="+mn-ea"/>
          <a:cs typeface="Arial"/>
        </a:defRPr>
      </a:lvl4pPr>
      <a:lvl5pPr marL="1417320" indent="-228600" algn="l" defTabSz="457200" rtl="0" eaLnBrk="1" latinLnBrk="0" hangingPunct="1">
        <a:spcBef>
          <a:spcPts val="528"/>
        </a:spcBef>
        <a:spcAft>
          <a:spcPts val="300"/>
        </a:spcAft>
        <a:buFont typeface="Lucida Grande"/>
        <a:buChar char="&gt;"/>
        <a:defRPr sz="2200" kern="1200">
          <a:solidFill>
            <a:srgbClr val="BF21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2.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 Id="rId3"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78400" y="1762005"/>
            <a:ext cx="3914851" cy="2820772"/>
          </a:xfrm>
        </p:spPr>
        <p:txBody>
          <a:bodyPr anchor="b"/>
          <a:lstStyle/>
          <a:p>
            <a:pPr>
              <a:lnSpc>
                <a:spcPct val="110000"/>
              </a:lnSpc>
            </a:pPr>
            <a:r>
              <a:rPr lang="en-US" sz="5400" dirty="0"/>
              <a:t>You can get there from here!</a:t>
            </a:r>
          </a:p>
        </p:txBody>
      </p:sp>
      <p:sp>
        <p:nvSpPr>
          <p:cNvPr id="3" name="Subtitle 2"/>
          <p:cNvSpPr>
            <a:spLocks noGrp="1"/>
          </p:cNvSpPr>
          <p:nvPr>
            <p:ph type="subTitle" idx="1"/>
          </p:nvPr>
        </p:nvSpPr>
        <p:spPr>
          <a:xfrm>
            <a:off x="306095" y="4943350"/>
            <a:ext cx="8597316" cy="1752600"/>
          </a:xfrm>
        </p:spPr>
        <p:txBody>
          <a:bodyPr>
            <a:normAutofit/>
          </a:bodyPr>
          <a:lstStyle/>
          <a:p>
            <a:r>
              <a:rPr lang="en-US" sz="3000" dirty="0"/>
              <a:t>Strategies for Planning Academic </a:t>
            </a:r>
            <a:r>
              <a:rPr lang="en-US" sz="3000" dirty="0" err="1"/>
              <a:t>iPad</a:t>
            </a:r>
            <a:r>
              <a:rPr lang="en-US" sz="3000" dirty="0"/>
              <a:t> Initiatives</a:t>
            </a:r>
          </a:p>
        </p:txBody>
      </p:sp>
      <p:pic>
        <p:nvPicPr>
          <p:cNvPr id="4" name="Picture 3" descr="20100909_ipad_FLC_01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64" y="1725675"/>
            <a:ext cx="4405376" cy="292974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131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33170"/>
            <a:ext cx="8229600" cy="819150"/>
          </a:xfrm>
        </p:spPr>
        <p:txBody>
          <a:bodyPr/>
          <a:lstStyle/>
          <a:p>
            <a:pPr marL="0" indent="0" algn="ctr">
              <a:buNone/>
            </a:pPr>
            <a:r>
              <a:rPr lang="en-US" dirty="0" smtClean="0"/>
              <a:t>Consumption v/s Creation</a:t>
            </a:r>
            <a:endParaRPr lang="en-US" dirty="0"/>
          </a:p>
        </p:txBody>
      </p:sp>
      <p:sp>
        <p:nvSpPr>
          <p:cNvPr id="3" name="Title 2"/>
          <p:cNvSpPr>
            <a:spLocks noGrp="1"/>
          </p:cNvSpPr>
          <p:nvPr>
            <p:ph type="title"/>
          </p:nvPr>
        </p:nvSpPr>
        <p:spPr>
          <a:xfrm>
            <a:off x="131368" y="293559"/>
            <a:ext cx="8555431" cy="654453"/>
          </a:xfrm>
        </p:spPr>
        <p:txBody>
          <a:bodyPr/>
          <a:lstStyle/>
          <a:p>
            <a:r>
              <a:rPr lang="en-US" sz="3600" dirty="0" smtClean="0"/>
              <a:t>What are </a:t>
            </a:r>
            <a:r>
              <a:rPr lang="en-US" sz="3600" dirty="0" err="1" smtClean="0"/>
              <a:t>iPads</a:t>
            </a:r>
            <a:r>
              <a:rPr lang="en-US" sz="3600" dirty="0" smtClean="0"/>
              <a:t> best used for?</a:t>
            </a:r>
            <a:endParaRPr lang="en-US" sz="3600" dirty="0"/>
          </a:p>
        </p:txBody>
      </p:sp>
      <p:pic>
        <p:nvPicPr>
          <p:cNvPr id="6" name="Picture 5"/>
          <p:cNvPicPr>
            <a:picLocks noChangeAspect="1"/>
          </p:cNvPicPr>
          <p:nvPr/>
        </p:nvPicPr>
        <p:blipFill>
          <a:blip r:embed="rId3"/>
          <a:stretch>
            <a:fillRect/>
          </a:stretch>
        </p:blipFill>
        <p:spPr>
          <a:xfrm>
            <a:off x="1691640" y="3484880"/>
            <a:ext cx="2570480" cy="257048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a:stretch>
            <a:fillRect/>
          </a:stretch>
        </p:blipFill>
        <p:spPr>
          <a:xfrm>
            <a:off x="4607560" y="3484880"/>
            <a:ext cx="2570480" cy="257048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8" name="Bent Arrow 7"/>
          <p:cNvSpPr/>
          <p:nvPr/>
        </p:nvSpPr>
        <p:spPr>
          <a:xfrm>
            <a:off x="5702113" y="1981200"/>
            <a:ext cx="1284972" cy="13716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5400000">
            <a:off x="1983553" y="1981200"/>
            <a:ext cx="1284972" cy="13716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406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87147"/>
            <a:ext cx="8555431" cy="667277"/>
          </a:xfrm>
        </p:spPr>
        <p:txBody>
          <a:bodyPr/>
          <a:lstStyle/>
          <a:p>
            <a:r>
              <a:rPr lang="en-US" dirty="0" smtClean="0"/>
              <a:t>Group Activity</a:t>
            </a:r>
            <a:endParaRPr lang="en-US" dirty="0"/>
          </a:p>
        </p:txBody>
      </p:sp>
      <p:sp>
        <p:nvSpPr>
          <p:cNvPr id="5" name="Content Placeholder 4"/>
          <p:cNvSpPr>
            <a:spLocks noGrp="1"/>
          </p:cNvSpPr>
          <p:nvPr>
            <p:ph idx="1"/>
          </p:nvPr>
        </p:nvSpPr>
        <p:spPr>
          <a:xfrm>
            <a:off x="457200" y="1416050"/>
            <a:ext cx="5405120" cy="4710114"/>
          </a:xfrm>
        </p:spPr>
        <p:txBody>
          <a:bodyPr>
            <a:normAutofit fontScale="92500" lnSpcReduction="20000"/>
          </a:bodyPr>
          <a:lstStyle/>
          <a:p>
            <a:pPr marL="0" indent="0">
              <a:buNone/>
            </a:pPr>
            <a:r>
              <a:rPr lang="en-US" sz="3900" dirty="0" smtClean="0"/>
              <a:t>Is </a:t>
            </a:r>
            <a:r>
              <a:rPr lang="en-US" sz="3900" dirty="0"/>
              <a:t>m</a:t>
            </a:r>
            <a:r>
              <a:rPr lang="en-US" sz="3900" dirty="0" smtClean="0"/>
              <a:t>obile </a:t>
            </a:r>
            <a:r>
              <a:rPr lang="en-US" sz="3900" dirty="0"/>
              <a:t>l</a:t>
            </a:r>
            <a:r>
              <a:rPr lang="en-US" sz="3900" dirty="0" smtClean="0"/>
              <a:t>earning the right choice?</a:t>
            </a:r>
          </a:p>
          <a:p>
            <a:pPr marL="0" indent="0">
              <a:buNone/>
            </a:pPr>
            <a:endParaRPr lang="en-US" sz="3200" dirty="0"/>
          </a:p>
          <a:p>
            <a:pPr marL="0" indent="0">
              <a:buNone/>
            </a:pPr>
            <a:r>
              <a:rPr lang="en-US" sz="3200" dirty="0" smtClean="0"/>
              <a:t>Using the Appropriateness Instrument, assess your institution’s needs related to mobile technology.</a:t>
            </a:r>
          </a:p>
          <a:p>
            <a:pPr marL="0" indent="0">
              <a:buNone/>
            </a:pPr>
            <a:endParaRPr lang="en-US" sz="3200" dirty="0"/>
          </a:p>
          <a:p>
            <a:pPr marL="0" indent="0">
              <a:buNone/>
            </a:pPr>
            <a:r>
              <a:rPr lang="en-US" sz="3200" dirty="0" smtClean="0"/>
              <a:t>Discuss your findings with others at your table.</a:t>
            </a:r>
          </a:p>
          <a:p>
            <a:endParaRPr lang="en-US" dirty="0"/>
          </a:p>
        </p:txBody>
      </p:sp>
      <p:grpSp>
        <p:nvGrpSpPr>
          <p:cNvPr id="2" name="Group 1"/>
          <p:cNvGrpSpPr/>
          <p:nvPr/>
        </p:nvGrpSpPr>
        <p:grpSpPr>
          <a:xfrm>
            <a:off x="5963921" y="2560146"/>
            <a:ext cx="2482876" cy="2055022"/>
            <a:chOff x="5559046" y="2225041"/>
            <a:chExt cx="3292625" cy="2725232"/>
          </a:xfrm>
        </p:grpSpPr>
        <p:sp>
          <p:nvSpPr>
            <p:cNvPr id="4" name="Trapezoid 3"/>
            <p:cNvSpPr/>
            <p:nvPr/>
          </p:nvSpPr>
          <p:spPr>
            <a:xfrm>
              <a:off x="5559046"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622962"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apezoid 6"/>
            <p:cNvSpPr/>
            <p:nvPr/>
          </p:nvSpPr>
          <p:spPr>
            <a:xfrm>
              <a:off x="6707672"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71588"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rapezoid 8"/>
            <p:cNvSpPr/>
            <p:nvPr/>
          </p:nvSpPr>
          <p:spPr>
            <a:xfrm>
              <a:off x="7827765"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891681"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apezoid 10"/>
            <p:cNvSpPr/>
            <p:nvPr/>
          </p:nvSpPr>
          <p:spPr>
            <a:xfrm>
              <a:off x="6107296"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171212"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apezoid 12"/>
            <p:cNvSpPr/>
            <p:nvPr/>
          </p:nvSpPr>
          <p:spPr>
            <a:xfrm>
              <a:off x="7255922"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319838"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960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87147"/>
            <a:ext cx="8555431" cy="667277"/>
          </a:xfrm>
        </p:spPr>
        <p:txBody>
          <a:bodyPr/>
          <a:lstStyle/>
          <a:p>
            <a:r>
              <a:rPr lang="en-US" dirty="0" smtClean="0"/>
              <a:t>Group Activity</a:t>
            </a:r>
            <a:endParaRPr lang="en-US" dirty="0"/>
          </a:p>
        </p:txBody>
      </p:sp>
      <p:sp>
        <p:nvSpPr>
          <p:cNvPr id="5" name="Content Placeholder 4"/>
          <p:cNvSpPr>
            <a:spLocks noGrp="1"/>
          </p:cNvSpPr>
          <p:nvPr>
            <p:ph idx="1"/>
          </p:nvPr>
        </p:nvSpPr>
        <p:spPr>
          <a:xfrm>
            <a:off x="457200" y="1416050"/>
            <a:ext cx="8493760" cy="4710114"/>
          </a:xfrm>
        </p:spPr>
        <p:txBody>
          <a:bodyPr>
            <a:normAutofit/>
          </a:bodyPr>
          <a:lstStyle/>
          <a:p>
            <a:pPr marL="0" indent="0">
              <a:buNone/>
            </a:pPr>
            <a:r>
              <a:rPr lang="en-US" sz="5400" dirty="0" smtClean="0"/>
              <a:t>70+</a:t>
            </a:r>
            <a:r>
              <a:rPr lang="en-US" sz="3200" dirty="0" smtClean="0"/>
              <a:t>			Mobile is the way to go!</a:t>
            </a:r>
          </a:p>
          <a:p>
            <a:pPr marL="0" indent="0">
              <a:buNone/>
            </a:pPr>
            <a:endParaRPr lang="en-US" sz="3200" dirty="0"/>
          </a:p>
          <a:p>
            <a:pPr marL="0" indent="0">
              <a:buNone/>
            </a:pPr>
            <a:r>
              <a:rPr lang="en-US" sz="5400" dirty="0" smtClean="0"/>
              <a:t>40-69</a:t>
            </a:r>
            <a:r>
              <a:rPr lang="en-US" sz="3200" dirty="0" smtClean="0"/>
              <a:t>		Maybe mobile, maybe not.</a:t>
            </a:r>
          </a:p>
          <a:p>
            <a:pPr marL="0" indent="0">
              <a:buNone/>
            </a:pPr>
            <a:endParaRPr lang="en-US" sz="3200" dirty="0"/>
          </a:p>
          <a:p>
            <a:pPr marL="0" indent="0">
              <a:buNone/>
            </a:pPr>
            <a:r>
              <a:rPr lang="en-US" sz="5400" dirty="0" smtClean="0"/>
              <a:t>&lt;40	</a:t>
            </a:r>
            <a:r>
              <a:rPr lang="en-US" sz="3200" dirty="0" smtClean="0"/>
              <a:t>		Probably look elsewhere.</a:t>
            </a:r>
          </a:p>
          <a:p>
            <a:endParaRPr lang="en-US" dirty="0"/>
          </a:p>
        </p:txBody>
      </p:sp>
    </p:spTree>
    <p:extLst>
      <p:ext uri="{BB962C8B-B14F-4D97-AF65-F5344CB8AC3E}">
        <p14:creationId xmlns:p14="http://schemas.microsoft.com/office/powerpoint/2010/main" val="410552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en_a_miracle_occurs.jpg"/>
          <p:cNvPicPr>
            <a:picLocks noGrp="1" noChangeAspect="1"/>
          </p:cNvPicPr>
          <p:nvPr>
            <p:ph idx="1"/>
          </p:nvPr>
        </p:nvPicPr>
        <p:blipFill>
          <a:blip r:embed="rId3"/>
          <a:stretch>
            <a:fillRect/>
          </a:stretch>
        </p:blipFill>
        <p:spPr>
          <a:xfrm>
            <a:off x="1876278" y="1363002"/>
            <a:ext cx="5391444" cy="462123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a:xfrm>
            <a:off x="131368" y="57167"/>
            <a:ext cx="8555431" cy="986937"/>
          </a:xfrm>
        </p:spPr>
        <p:txBody>
          <a:bodyPr/>
          <a:lstStyle/>
          <a:p>
            <a:pPr>
              <a:lnSpc>
                <a:spcPct val="90000"/>
              </a:lnSpc>
            </a:pPr>
            <a:r>
              <a:rPr lang="en-US" sz="3200" dirty="0" smtClean="0"/>
              <a:t>Somewhere between great ideas </a:t>
            </a:r>
            <a:br>
              <a:rPr lang="en-US" sz="3200" dirty="0" smtClean="0"/>
            </a:br>
            <a:r>
              <a:rPr lang="en-US" sz="3200" dirty="0" smtClean="0"/>
              <a:t>and great implementations…</a:t>
            </a:r>
            <a:endParaRPr lang="en-US" sz="3200" dirty="0"/>
          </a:p>
        </p:txBody>
      </p:sp>
    </p:spTree>
    <p:extLst>
      <p:ext uri="{BB962C8B-B14F-4D97-AF65-F5344CB8AC3E}">
        <p14:creationId xmlns:p14="http://schemas.microsoft.com/office/powerpoint/2010/main" val="296230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368" y="287147"/>
            <a:ext cx="8555431" cy="667277"/>
          </a:xfrm>
        </p:spPr>
        <p:txBody>
          <a:bodyPr/>
          <a:lstStyle/>
          <a:p>
            <a:r>
              <a:rPr lang="en-US" dirty="0" smtClean="0"/>
              <a:t>Deployment Models</a:t>
            </a:r>
            <a:endParaRPr lang="en-US" dirty="0"/>
          </a:p>
        </p:txBody>
      </p:sp>
      <p:sp>
        <p:nvSpPr>
          <p:cNvPr id="6" name="Rectangle 5"/>
          <p:cNvSpPr/>
          <p:nvPr/>
        </p:nvSpPr>
        <p:spPr>
          <a:xfrm>
            <a:off x="746273" y="1428837"/>
            <a:ext cx="3703816" cy="2063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Course </a:t>
            </a:r>
            <a:br>
              <a:rPr lang="en-US" sz="3600" dirty="0" smtClean="0"/>
            </a:br>
            <a:r>
              <a:rPr lang="en-US" sz="3600" dirty="0" smtClean="0"/>
              <a:t>Deployment</a:t>
            </a:r>
            <a:endParaRPr lang="en-US" sz="3600" dirty="0"/>
          </a:p>
        </p:txBody>
      </p:sp>
      <p:sp>
        <p:nvSpPr>
          <p:cNvPr id="7" name="Rectangle 6"/>
          <p:cNvSpPr/>
          <p:nvPr/>
        </p:nvSpPr>
        <p:spPr>
          <a:xfrm>
            <a:off x="4639929" y="1428837"/>
            <a:ext cx="3703816" cy="2063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Program </a:t>
            </a:r>
            <a:br>
              <a:rPr lang="en-US" sz="3600" dirty="0" smtClean="0"/>
            </a:br>
            <a:r>
              <a:rPr lang="en-US" sz="3600" dirty="0" smtClean="0"/>
              <a:t>Deployment</a:t>
            </a:r>
            <a:endParaRPr lang="en-US" sz="3600" dirty="0"/>
          </a:p>
        </p:txBody>
      </p:sp>
      <p:sp>
        <p:nvSpPr>
          <p:cNvPr id="8" name="Rectangle 7"/>
          <p:cNvSpPr/>
          <p:nvPr/>
        </p:nvSpPr>
        <p:spPr>
          <a:xfrm>
            <a:off x="746273" y="3701602"/>
            <a:ext cx="3703816" cy="2063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Staff and Faculty</a:t>
            </a:r>
            <a:br>
              <a:rPr lang="en-US" sz="3600" dirty="0" smtClean="0"/>
            </a:br>
            <a:r>
              <a:rPr lang="en-US" sz="3600" dirty="0" smtClean="0"/>
              <a:t>Deployment</a:t>
            </a:r>
            <a:endParaRPr lang="en-US" sz="3600" dirty="0"/>
          </a:p>
        </p:txBody>
      </p:sp>
      <p:sp>
        <p:nvSpPr>
          <p:cNvPr id="9" name="Rectangle 8"/>
          <p:cNvSpPr/>
          <p:nvPr/>
        </p:nvSpPr>
        <p:spPr>
          <a:xfrm>
            <a:off x="4639929" y="3701602"/>
            <a:ext cx="3703816" cy="2063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Event</a:t>
            </a:r>
          </a:p>
          <a:p>
            <a:pPr algn="ctr"/>
            <a:r>
              <a:rPr lang="en-US" sz="3600" dirty="0" smtClean="0"/>
              <a:t>Deployment</a:t>
            </a:r>
            <a:endParaRPr lang="en-US" sz="3600" dirty="0"/>
          </a:p>
        </p:txBody>
      </p:sp>
    </p:spTree>
    <p:extLst>
      <p:ext uri="{BB962C8B-B14F-4D97-AF65-F5344CB8AC3E}">
        <p14:creationId xmlns:p14="http://schemas.microsoft.com/office/powerpoint/2010/main" val="398308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par>
                          <p:cTn id="10" fill="hold">
                            <p:stCondLst>
                              <p:cond delay="1500"/>
                            </p:stCondLst>
                            <p:childTnLst>
                              <p:par>
                                <p:cTn id="11" presetID="55" presetClass="entr" presetSubtype="0" fill="hold" grpId="1" nodeType="after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ppt_w*0.7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animEffect transition="in" filter="fade">
                                      <p:cBhvr>
                                        <p:cTn id="15" dur="500"/>
                                        <p:tgtEl>
                                          <p:spTgt spid="7"/>
                                        </p:tgtEl>
                                      </p:cBhvr>
                                    </p:animEffect>
                                  </p:childTnLst>
                                </p:cTn>
                              </p:par>
                            </p:childTnLst>
                          </p:cTn>
                        </p:par>
                        <p:par>
                          <p:cTn id="16" fill="hold">
                            <p:stCondLst>
                              <p:cond delay="2250"/>
                            </p:stCondLst>
                            <p:childTnLst>
                              <p:par>
                                <p:cTn id="17" presetID="55" presetClass="entr" presetSubtype="0" fill="hold" grpId="0" nodeType="after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0.7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par>
                          <p:cTn id="22" fill="hold">
                            <p:stCondLst>
                              <p:cond delay="3000"/>
                            </p:stCondLst>
                            <p:childTnLst>
                              <p:par>
                                <p:cTn id="23" presetID="55" presetClass="entr" presetSubtype="0" fill="hold" grpId="0" nodeType="after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strVal val="#ppt_w*0.70"/>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A bank of devices is deployed to a specific class or course.</a:t>
            </a:r>
          </a:p>
          <a:p>
            <a:r>
              <a:rPr lang="en-US" dirty="0" smtClean="0"/>
              <a:t>One per student plus faculty member</a:t>
            </a:r>
          </a:p>
          <a:p>
            <a:r>
              <a:rPr lang="en-US" dirty="0" smtClean="0"/>
              <a:t>A very structured, specific deployment</a:t>
            </a:r>
          </a:p>
          <a:p>
            <a:r>
              <a:rPr lang="en-US" dirty="0" smtClean="0"/>
              <a:t>Can be customized to particular class or course requirements</a:t>
            </a:r>
          </a:p>
          <a:p>
            <a:endParaRPr lang="en-US" dirty="0"/>
          </a:p>
        </p:txBody>
      </p:sp>
      <p:sp>
        <p:nvSpPr>
          <p:cNvPr id="3" name="Title 2"/>
          <p:cNvSpPr>
            <a:spLocks noGrp="1"/>
          </p:cNvSpPr>
          <p:nvPr>
            <p:ph type="title"/>
          </p:nvPr>
        </p:nvSpPr>
        <p:spPr>
          <a:xfrm>
            <a:off x="131368" y="287147"/>
            <a:ext cx="8555431" cy="667277"/>
          </a:xfrm>
        </p:spPr>
        <p:txBody>
          <a:bodyPr/>
          <a:lstStyle/>
          <a:p>
            <a:r>
              <a:rPr lang="en-US" dirty="0" smtClean="0"/>
              <a:t>Course Deployment</a:t>
            </a:r>
            <a:endParaRPr lang="en-US" dirty="0"/>
          </a:p>
        </p:txBody>
      </p:sp>
    </p:spTree>
    <p:extLst>
      <p:ext uri="{BB962C8B-B14F-4D97-AF65-F5344CB8AC3E}">
        <p14:creationId xmlns:p14="http://schemas.microsoft.com/office/powerpoint/2010/main" val="264254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87147"/>
            <a:ext cx="8555431" cy="667277"/>
          </a:xfrm>
        </p:spPr>
        <p:txBody>
          <a:bodyPr/>
          <a:lstStyle/>
          <a:p>
            <a:r>
              <a:rPr lang="en-US" dirty="0" smtClean="0"/>
              <a:t>Course Deployment</a:t>
            </a:r>
            <a:endParaRPr lang="en-US" dirty="0"/>
          </a:p>
        </p:txBody>
      </p:sp>
      <p:pic>
        <p:nvPicPr>
          <p:cNvPr id="5" name="Content Placeholder 4" descr="20100909_ipad_FLC_0065.jpg"/>
          <p:cNvPicPr>
            <a:picLocks noGrp="1" noChangeAspect="1"/>
          </p:cNvPicPr>
          <p:nvPr>
            <p:ph idx="1"/>
          </p:nvPr>
        </p:nvPicPr>
        <p:blipFill>
          <a:blip r:embed="rId3">
            <a:extLst>
              <a:ext uri="{28A0092B-C50C-407E-A947-70E740481C1C}">
                <a14:useLocalDpi xmlns:a14="http://schemas.microsoft.com/office/drawing/2010/main" val="0"/>
              </a:ext>
            </a:extLst>
          </a:blip>
          <a:srcRect t="6970" b="6970"/>
          <a:stretch>
            <a:fillRect/>
          </a:stretch>
        </p:blipFill>
        <p:spPr>
          <a:xfrm>
            <a:off x="1371600" y="1360276"/>
            <a:ext cx="6400800" cy="366342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Content Placeholder 1"/>
          <p:cNvSpPr txBox="1">
            <a:spLocks/>
          </p:cNvSpPr>
          <p:nvPr/>
        </p:nvSpPr>
        <p:spPr>
          <a:xfrm>
            <a:off x="203200" y="5201920"/>
            <a:ext cx="8757920" cy="782004"/>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SzPct val="100000"/>
              <a:buFontTx/>
              <a:buBlip>
                <a:blip r:embed="rId4"/>
              </a:buBlip>
              <a:defRPr sz="3800" b="0" kern="1200">
                <a:solidFill>
                  <a:srgbClr val="274897"/>
                </a:solidFill>
                <a:effectLst>
                  <a:outerShdw blurRad="50800" dist="38100" dir="2700000">
                    <a:srgbClr val="1F394C">
                      <a:alpha val="43000"/>
                    </a:srgbClr>
                  </a:outerShdw>
                </a:effectLst>
                <a:latin typeface="Verdana"/>
                <a:ea typeface="+mn-ea"/>
                <a:cs typeface="Verdana"/>
              </a:defRPr>
            </a:lvl1pPr>
            <a:lvl2pPr marL="649224" indent="-285750" algn="l" defTabSz="457200" rtl="0" eaLnBrk="1" latinLnBrk="0" hangingPunct="1">
              <a:spcBef>
                <a:spcPts val="800"/>
              </a:spcBef>
              <a:spcAft>
                <a:spcPts val="200"/>
              </a:spcAft>
              <a:buFont typeface="Arial"/>
              <a:buChar char="•"/>
              <a:defRPr sz="3600" kern="1200">
                <a:solidFill>
                  <a:srgbClr val="315AAD"/>
                </a:solidFill>
                <a:effectLst/>
                <a:latin typeface="Arial"/>
                <a:ea typeface="+mn-ea"/>
                <a:cs typeface="Arial"/>
              </a:defRPr>
            </a:lvl2pPr>
            <a:lvl3pPr marL="978408" indent="-320040" algn="l" defTabSz="457200" rtl="0" eaLnBrk="1" latinLnBrk="0" hangingPunct="1">
              <a:spcBef>
                <a:spcPts val="400"/>
              </a:spcBef>
              <a:buSzPct val="80000"/>
              <a:buFont typeface="Wingdings" charset="2"/>
              <a:buChar char="§"/>
              <a:defRPr sz="3200" kern="1200">
                <a:solidFill>
                  <a:srgbClr val="4686C6"/>
                </a:solidFill>
                <a:latin typeface="Arial"/>
                <a:ea typeface="+mn-ea"/>
                <a:cs typeface="Arial"/>
              </a:defRPr>
            </a:lvl3pPr>
            <a:lvl4pPr marL="1325880" indent="-228600" algn="l" defTabSz="457200" rtl="0" eaLnBrk="1" latinLnBrk="0" hangingPunct="1">
              <a:spcBef>
                <a:spcPct val="20000"/>
              </a:spcBef>
              <a:spcAft>
                <a:spcPts val="200"/>
              </a:spcAft>
              <a:buSzPct val="85000"/>
              <a:buFont typeface="Arial"/>
              <a:buChar char="–"/>
              <a:defRPr sz="2400" kern="1200">
                <a:solidFill>
                  <a:srgbClr val="383F3F"/>
                </a:solidFill>
                <a:latin typeface="Arial"/>
                <a:ea typeface="+mn-ea"/>
                <a:cs typeface="Arial"/>
              </a:defRPr>
            </a:lvl4pPr>
            <a:lvl5pPr marL="1563624" indent="-228600" algn="l" defTabSz="457200" rtl="0" eaLnBrk="1" latinLnBrk="0" hangingPunct="1">
              <a:spcBef>
                <a:spcPts val="528"/>
              </a:spcBef>
              <a:spcAft>
                <a:spcPts val="300"/>
              </a:spcAft>
              <a:buSzPct val="75000"/>
              <a:buFont typeface="Lucida Grande"/>
              <a:buChar char="&gt;"/>
              <a:defRPr sz="2200" kern="1200">
                <a:solidFill>
                  <a:srgbClr val="BF21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Tx/>
              <a:buNone/>
            </a:pPr>
            <a:r>
              <a:rPr lang="en-US" sz="3600" dirty="0" smtClean="0"/>
              <a:t>SPAN 3305: Spanish Literature Survey</a:t>
            </a:r>
          </a:p>
        </p:txBody>
      </p:sp>
    </p:spTree>
    <p:extLst>
      <p:ext uri="{BB962C8B-B14F-4D97-AF65-F5344CB8AC3E}">
        <p14:creationId xmlns:p14="http://schemas.microsoft.com/office/powerpoint/2010/main" val="297893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Second language literature survey</a:t>
            </a:r>
          </a:p>
          <a:p>
            <a:r>
              <a:rPr lang="en-US" dirty="0"/>
              <a:t>25 students</a:t>
            </a:r>
          </a:p>
          <a:p>
            <a:r>
              <a:rPr lang="en-US" dirty="0"/>
              <a:t>Concept mapping, planning for writing, annotated reading, video poems</a:t>
            </a:r>
          </a:p>
          <a:p>
            <a:endParaRPr lang="en-US" dirty="0"/>
          </a:p>
        </p:txBody>
      </p:sp>
      <p:sp>
        <p:nvSpPr>
          <p:cNvPr id="3" name="Title 2"/>
          <p:cNvSpPr>
            <a:spLocks noGrp="1"/>
          </p:cNvSpPr>
          <p:nvPr>
            <p:ph type="title"/>
          </p:nvPr>
        </p:nvSpPr>
        <p:spPr>
          <a:xfrm>
            <a:off x="131368" y="20623"/>
            <a:ext cx="8555431" cy="954738"/>
          </a:xfrm>
        </p:spPr>
        <p:txBody>
          <a:bodyPr/>
          <a:lstStyle/>
          <a:p>
            <a:r>
              <a:rPr lang="en-US" sz="2000" dirty="0" smtClean="0"/>
              <a:t>Course deployment: </a:t>
            </a:r>
            <a:r>
              <a:rPr lang="en-US" sz="3600" dirty="0" smtClean="0"/>
              <a:t/>
            </a:r>
            <a:br>
              <a:rPr lang="en-US" sz="3600" dirty="0" smtClean="0"/>
            </a:br>
            <a:r>
              <a:rPr lang="en-US" sz="3600" dirty="0" smtClean="0"/>
              <a:t>Spanish 3305 </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280" y="1202690"/>
            <a:ext cx="8229600" cy="4954270"/>
          </a:xfrm>
        </p:spPr>
        <p:txBody>
          <a:bodyPr>
            <a:normAutofit fontScale="77500" lnSpcReduction="20000"/>
          </a:bodyPr>
          <a:lstStyle/>
          <a:p>
            <a:r>
              <a:rPr lang="en-US" dirty="0" smtClean="0"/>
              <a:t>Challenges:</a:t>
            </a:r>
          </a:p>
          <a:p>
            <a:pPr lvl="1"/>
            <a:r>
              <a:rPr lang="en-US" dirty="0" smtClean="0"/>
              <a:t>Curriculum </a:t>
            </a:r>
            <a:r>
              <a:rPr lang="en-US" dirty="0"/>
              <a:t>redesign</a:t>
            </a:r>
          </a:p>
          <a:p>
            <a:pPr lvl="1"/>
            <a:r>
              <a:rPr lang="en-US" dirty="0" smtClean="0"/>
              <a:t>Discipline-specific </a:t>
            </a:r>
            <a:r>
              <a:rPr lang="en-US" dirty="0"/>
              <a:t>app identification and research</a:t>
            </a:r>
          </a:p>
          <a:p>
            <a:pPr lvl="1"/>
            <a:r>
              <a:rPr lang="en-US" dirty="0"/>
              <a:t>App purchase and installation </a:t>
            </a:r>
            <a:r>
              <a:rPr lang="en-US" dirty="0" smtClean="0"/>
              <a:t>decisions</a:t>
            </a:r>
          </a:p>
          <a:p>
            <a:pPr lvl="1"/>
            <a:r>
              <a:rPr lang="en-US" dirty="0" smtClean="0"/>
              <a:t>Semester-long commitment</a:t>
            </a:r>
            <a:endParaRPr lang="en-US" dirty="0"/>
          </a:p>
          <a:p>
            <a:r>
              <a:rPr lang="en-US" dirty="0" smtClean="0"/>
              <a:t>Solutions:</a:t>
            </a:r>
          </a:p>
          <a:p>
            <a:pPr lvl="1"/>
            <a:r>
              <a:rPr lang="en-US" dirty="0"/>
              <a:t>C</a:t>
            </a:r>
            <a:r>
              <a:rPr lang="en-US" dirty="0" smtClean="0"/>
              <a:t>lose </a:t>
            </a:r>
            <a:r>
              <a:rPr lang="en-US" dirty="0"/>
              <a:t>cooperation between the issuing agency and the course </a:t>
            </a:r>
            <a:r>
              <a:rPr lang="en-US" dirty="0" smtClean="0"/>
              <a:t>instructor</a:t>
            </a:r>
          </a:p>
          <a:p>
            <a:pPr lvl="1"/>
            <a:r>
              <a:rPr lang="en-US" dirty="0"/>
              <a:t>Self-selected faculty often translates into greater buy-</a:t>
            </a:r>
            <a:r>
              <a:rPr lang="en-US" dirty="0" smtClean="0"/>
              <a:t>in</a:t>
            </a:r>
          </a:p>
          <a:p>
            <a:pPr lvl="1"/>
            <a:endParaRPr lang="en-US" dirty="0"/>
          </a:p>
          <a:p>
            <a:endParaRPr lang="en-US" dirty="0"/>
          </a:p>
          <a:p>
            <a:endParaRPr lang="en-US" dirty="0"/>
          </a:p>
        </p:txBody>
      </p:sp>
      <p:sp>
        <p:nvSpPr>
          <p:cNvPr id="7" name="Title 2"/>
          <p:cNvSpPr>
            <a:spLocks noGrp="1"/>
          </p:cNvSpPr>
          <p:nvPr>
            <p:ph type="title"/>
          </p:nvPr>
        </p:nvSpPr>
        <p:spPr>
          <a:xfrm>
            <a:off x="131368" y="-102172"/>
            <a:ext cx="8555431" cy="1200329"/>
          </a:xfrm>
        </p:spPr>
        <p:txBody>
          <a:bodyPr/>
          <a:lstStyle/>
          <a:p>
            <a:r>
              <a:rPr lang="en-US" sz="2000" dirty="0" smtClean="0"/>
              <a:t>Course deployment: </a:t>
            </a:r>
            <a:r>
              <a:rPr lang="en-US" sz="3600" dirty="0" smtClean="0"/>
              <a:t/>
            </a:r>
            <a:br>
              <a:rPr lang="en-US" sz="3600" dirty="0" smtClean="0"/>
            </a:br>
            <a:r>
              <a:rPr lang="en-US" sz="3600" dirty="0" smtClean="0"/>
              <a:t>Challenges &amp; Solutions</a:t>
            </a:r>
            <a:endParaRPr lang="en-US" sz="3600" dirty="0"/>
          </a:p>
        </p:txBody>
      </p:sp>
    </p:spTree>
    <p:extLst>
      <p:ext uri="{BB962C8B-B14F-4D97-AF65-F5344CB8AC3E}">
        <p14:creationId xmlns:p14="http://schemas.microsoft.com/office/powerpoint/2010/main" val="370752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Deployment across an entire program</a:t>
            </a:r>
          </a:p>
          <a:p>
            <a:r>
              <a:rPr lang="en-US" dirty="0" smtClean="0"/>
              <a:t>Can involve a diverse range of courses and technical requirements</a:t>
            </a:r>
          </a:p>
          <a:p>
            <a:r>
              <a:rPr lang="en-US" dirty="0" smtClean="0"/>
              <a:t>Faculty are often not self-selected but are assigned</a:t>
            </a:r>
          </a:p>
        </p:txBody>
      </p:sp>
      <p:sp>
        <p:nvSpPr>
          <p:cNvPr id="3" name="Title 2"/>
          <p:cNvSpPr>
            <a:spLocks noGrp="1"/>
          </p:cNvSpPr>
          <p:nvPr>
            <p:ph type="title"/>
          </p:nvPr>
        </p:nvSpPr>
        <p:spPr>
          <a:xfrm>
            <a:off x="131368" y="287147"/>
            <a:ext cx="8555431" cy="667277"/>
          </a:xfrm>
        </p:spPr>
        <p:txBody>
          <a:bodyPr/>
          <a:lstStyle/>
          <a:p>
            <a:r>
              <a:rPr lang="en-US" dirty="0" smtClean="0"/>
              <a:t>Program Deployment</a:t>
            </a:r>
            <a:endParaRPr lang="en-US" dirty="0"/>
          </a:p>
        </p:txBody>
      </p:sp>
    </p:spTree>
    <p:extLst>
      <p:ext uri="{BB962C8B-B14F-4D97-AF65-F5344CB8AC3E}">
        <p14:creationId xmlns:p14="http://schemas.microsoft.com/office/powerpoint/2010/main" val="215778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6050"/>
            <a:ext cx="8514080" cy="4710114"/>
          </a:xfrm>
        </p:spPr>
        <p:txBody>
          <a:bodyPr/>
          <a:lstStyle/>
          <a:p>
            <a:r>
              <a:rPr lang="en-US" dirty="0" smtClean="0"/>
              <a:t>Trish </a:t>
            </a:r>
            <a:r>
              <a:rPr lang="en-US" dirty="0" err="1" smtClean="0"/>
              <a:t>Nolde</a:t>
            </a:r>
            <a:endParaRPr lang="en-US" dirty="0" smtClean="0"/>
          </a:p>
          <a:p>
            <a:pPr lvl="1"/>
            <a:r>
              <a:rPr lang="en-US" sz="2800" dirty="0"/>
              <a:t>Director, Language Acquisition Resource Center</a:t>
            </a:r>
          </a:p>
          <a:p>
            <a:r>
              <a:rPr lang="en-US" dirty="0" smtClean="0"/>
              <a:t>Joe Horne</a:t>
            </a:r>
          </a:p>
          <a:p>
            <a:pPr lvl="1"/>
            <a:r>
              <a:rPr lang="en-US" sz="2800" dirty="0" smtClean="0"/>
              <a:t>Manager, Instructional Design Services</a:t>
            </a:r>
          </a:p>
          <a:p>
            <a:r>
              <a:rPr lang="en-US" dirty="0" smtClean="0"/>
              <a:t>Julian Allen</a:t>
            </a:r>
          </a:p>
          <a:p>
            <a:pPr lvl="1"/>
            <a:r>
              <a:rPr lang="en-US" sz="2800" dirty="0" smtClean="0"/>
              <a:t>Director, Professional Services</a:t>
            </a:r>
            <a:endParaRPr lang="en-US" sz="2800" dirty="0"/>
          </a:p>
        </p:txBody>
      </p:sp>
      <p:sp>
        <p:nvSpPr>
          <p:cNvPr id="3" name="Title 2"/>
          <p:cNvSpPr>
            <a:spLocks noGrp="1"/>
          </p:cNvSpPr>
          <p:nvPr>
            <p:ph type="title"/>
          </p:nvPr>
        </p:nvSpPr>
        <p:spPr>
          <a:xfrm>
            <a:off x="131368" y="287147"/>
            <a:ext cx="8555431" cy="667277"/>
          </a:xfrm>
        </p:spPr>
        <p:txBody>
          <a:bodyPr/>
          <a:lstStyle/>
          <a:p>
            <a:r>
              <a:rPr lang="en-US" dirty="0" smtClean="0"/>
              <a:t>About Us…</a:t>
            </a:r>
            <a:endParaRPr lang="en-US" dirty="0"/>
          </a:p>
        </p:txBody>
      </p:sp>
    </p:spTree>
    <p:extLst>
      <p:ext uri="{BB962C8B-B14F-4D97-AF65-F5344CB8AC3E}">
        <p14:creationId xmlns:p14="http://schemas.microsoft.com/office/powerpoint/2010/main" val="31447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3200" y="5201920"/>
            <a:ext cx="8757920" cy="782004"/>
          </a:xfrm>
        </p:spPr>
        <p:txBody>
          <a:bodyPr>
            <a:normAutofit/>
          </a:bodyPr>
          <a:lstStyle/>
          <a:p>
            <a:pPr marL="0" indent="0">
              <a:buNone/>
            </a:pPr>
            <a:r>
              <a:rPr lang="en-US" sz="3600" dirty="0" smtClean="0"/>
              <a:t>FLC: Freshman Learning Community</a:t>
            </a:r>
          </a:p>
        </p:txBody>
      </p:sp>
      <p:sp>
        <p:nvSpPr>
          <p:cNvPr id="3" name="Title 2"/>
          <p:cNvSpPr>
            <a:spLocks noGrp="1"/>
          </p:cNvSpPr>
          <p:nvPr>
            <p:ph type="title"/>
          </p:nvPr>
        </p:nvSpPr>
        <p:spPr>
          <a:xfrm>
            <a:off x="131368" y="21904"/>
            <a:ext cx="8555431" cy="1024576"/>
          </a:xfrm>
        </p:spPr>
        <p:txBody>
          <a:bodyPr/>
          <a:lstStyle/>
          <a:p>
            <a:r>
              <a:rPr lang="en-US" sz="2000" dirty="0" smtClean="0"/>
              <a:t>Program Deployment:</a:t>
            </a:r>
            <a:r>
              <a:rPr lang="en-US" dirty="0" smtClean="0"/>
              <a:t/>
            </a:r>
            <a:br>
              <a:rPr lang="en-US" dirty="0" smtClean="0"/>
            </a:br>
            <a:r>
              <a:rPr lang="en-US" sz="3000" dirty="0" smtClean="0"/>
              <a:t>Freshman Learning </a:t>
            </a:r>
            <a:r>
              <a:rPr lang="en-US" sz="3000" dirty="0" err="1" smtClean="0"/>
              <a:t>Communitites</a:t>
            </a:r>
            <a:endParaRPr lang="en-US" sz="3000" dirty="0"/>
          </a:p>
        </p:txBody>
      </p:sp>
      <p:pic>
        <p:nvPicPr>
          <p:cNvPr id="4" name="Picture 3" descr="20100909_ipad_FLC_02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947" y="1391920"/>
            <a:ext cx="5285946" cy="351536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778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75 cohorts of 25 students</a:t>
            </a:r>
          </a:p>
          <a:p>
            <a:r>
              <a:rPr lang="en-US" dirty="0" smtClean="0"/>
              <a:t>Grouped around a common interest</a:t>
            </a:r>
          </a:p>
          <a:p>
            <a:r>
              <a:rPr lang="en-US" dirty="0" smtClean="0"/>
              <a:t>Take all courses together</a:t>
            </a:r>
          </a:p>
          <a:p>
            <a:r>
              <a:rPr lang="en-US" dirty="0" smtClean="0"/>
              <a:t>Half of all incoming freshman participate</a:t>
            </a:r>
          </a:p>
          <a:p>
            <a:r>
              <a:rPr lang="en-US" dirty="0" smtClean="0"/>
              <a:t>Transition from high-school to college model of learning</a:t>
            </a:r>
            <a:endParaRPr lang="en-US" dirty="0"/>
          </a:p>
        </p:txBody>
      </p:sp>
      <p:sp>
        <p:nvSpPr>
          <p:cNvPr id="3" name="Title 2"/>
          <p:cNvSpPr>
            <a:spLocks noGrp="1"/>
          </p:cNvSpPr>
          <p:nvPr>
            <p:ph type="title"/>
          </p:nvPr>
        </p:nvSpPr>
        <p:spPr/>
        <p:txBody>
          <a:bodyPr/>
          <a:lstStyle/>
          <a:p>
            <a:r>
              <a:rPr lang="en-US" dirty="0" smtClean="0"/>
              <a:t>What is an FLC?</a:t>
            </a:r>
            <a:endParaRPr lang="en-US" dirty="0"/>
          </a:p>
        </p:txBody>
      </p:sp>
    </p:spTree>
    <p:extLst>
      <p:ext uri="{BB962C8B-B14F-4D97-AF65-F5344CB8AC3E}">
        <p14:creationId xmlns:p14="http://schemas.microsoft.com/office/powerpoint/2010/main" val="402383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Challenges:</a:t>
            </a:r>
          </a:p>
          <a:p>
            <a:pPr lvl="1"/>
            <a:r>
              <a:rPr lang="en-US" dirty="0" smtClean="0"/>
              <a:t>Large number of faculty and students to train</a:t>
            </a:r>
          </a:p>
          <a:p>
            <a:pPr lvl="1"/>
            <a:r>
              <a:rPr lang="en-US" dirty="0" smtClean="0"/>
              <a:t>Classroom wireless problems</a:t>
            </a:r>
          </a:p>
          <a:p>
            <a:pPr lvl="1"/>
            <a:r>
              <a:rPr lang="en-US" dirty="0" smtClean="0"/>
              <a:t>High faculty turn-over</a:t>
            </a:r>
          </a:p>
          <a:p>
            <a:r>
              <a:rPr lang="en-US" dirty="0" smtClean="0"/>
              <a:t>Solutions:</a:t>
            </a:r>
          </a:p>
          <a:p>
            <a:pPr lvl="1"/>
            <a:r>
              <a:rPr lang="en-US" dirty="0" smtClean="0"/>
              <a:t>Just-In-Time training for students upon deployment</a:t>
            </a:r>
          </a:p>
          <a:p>
            <a:pPr lvl="1"/>
            <a:r>
              <a:rPr lang="en-US" dirty="0" smtClean="0"/>
              <a:t>Upgrade Wireless where possible, re-assign rooms for better connectivity</a:t>
            </a:r>
          </a:p>
          <a:p>
            <a:pPr lvl="1"/>
            <a:r>
              <a:rPr lang="en-US" dirty="0" smtClean="0"/>
              <a:t>Create common mobile-enhanced curriculum</a:t>
            </a:r>
            <a:endParaRPr lang="en-US" dirty="0"/>
          </a:p>
        </p:txBody>
      </p:sp>
      <p:sp>
        <p:nvSpPr>
          <p:cNvPr id="3" name="Title 2"/>
          <p:cNvSpPr>
            <a:spLocks noGrp="1"/>
          </p:cNvSpPr>
          <p:nvPr>
            <p:ph type="title"/>
          </p:nvPr>
        </p:nvSpPr>
        <p:spPr>
          <a:xfrm>
            <a:off x="131368" y="-75319"/>
            <a:ext cx="8555431" cy="1218710"/>
          </a:xfrm>
        </p:spPr>
        <p:txBody>
          <a:bodyPr/>
          <a:lstStyle/>
          <a:p>
            <a:r>
              <a:rPr lang="en-US" sz="2000" dirty="0" smtClean="0"/>
              <a:t>Program Deployment:</a:t>
            </a:r>
            <a:r>
              <a:rPr lang="en-US" dirty="0" smtClean="0"/>
              <a:t/>
            </a:r>
            <a:br>
              <a:rPr lang="en-US" dirty="0" smtClean="0"/>
            </a:br>
            <a:r>
              <a:rPr lang="en-US" dirty="0" smtClean="0"/>
              <a:t>Challenges &amp; Solutions</a:t>
            </a:r>
            <a:endParaRPr lang="en-US" dirty="0"/>
          </a:p>
        </p:txBody>
      </p:sp>
    </p:spTree>
    <p:extLst>
      <p:ext uri="{BB962C8B-B14F-4D97-AF65-F5344CB8AC3E}">
        <p14:creationId xmlns:p14="http://schemas.microsoft.com/office/powerpoint/2010/main" val="26246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6050"/>
            <a:ext cx="4826000" cy="4710114"/>
          </a:xfrm>
        </p:spPr>
        <p:txBody>
          <a:bodyPr/>
          <a:lstStyle/>
          <a:p>
            <a:r>
              <a:rPr lang="en-US" dirty="0" smtClean="0"/>
              <a:t>Check-out program:</a:t>
            </a:r>
          </a:p>
          <a:p>
            <a:pPr lvl="1"/>
            <a:r>
              <a:rPr lang="en-US" dirty="0" smtClean="0"/>
              <a:t>Campus-wide availability</a:t>
            </a:r>
          </a:p>
          <a:p>
            <a:pPr lvl="1"/>
            <a:r>
              <a:rPr lang="en-US" dirty="0" smtClean="0"/>
              <a:t>Departmental availability</a:t>
            </a:r>
          </a:p>
        </p:txBody>
      </p:sp>
      <p:sp>
        <p:nvSpPr>
          <p:cNvPr id="3" name="Title 2"/>
          <p:cNvSpPr>
            <a:spLocks noGrp="1"/>
          </p:cNvSpPr>
          <p:nvPr>
            <p:ph type="title"/>
          </p:nvPr>
        </p:nvSpPr>
        <p:spPr>
          <a:xfrm>
            <a:off x="131368" y="288430"/>
            <a:ext cx="8555431" cy="664712"/>
          </a:xfrm>
        </p:spPr>
        <p:txBody>
          <a:bodyPr/>
          <a:lstStyle/>
          <a:p>
            <a:r>
              <a:rPr lang="en-US" sz="4000" dirty="0" smtClean="0"/>
              <a:t>Staff and Faculty Deployment</a:t>
            </a:r>
            <a:endParaRPr lang="en-US" sz="4000" dirty="0"/>
          </a:p>
        </p:txBody>
      </p:sp>
      <p:pic>
        <p:nvPicPr>
          <p:cNvPr id="4" name="Picture 3" descr="20110318ISandT15PS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1300480"/>
            <a:ext cx="3901440" cy="259461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Picture 4" descr="20110715_AYSPS_ AlainaReeves_WashingtonDC_19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9495" y="3119120"/>
            <a:ext cx="2059305" cy="309651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44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416050"/>
            <a:ext cx="8229599" cy="4710114"/>
          </a:xfrm>
        </p:spPr>
        <p:txBody>
          <a:bodyPr>
            <a:normAutofit fontScale="77500" lnSpcReduction="20000"/>
          </a:bodyPr>
          <a:lstStyle/>
          <a:p>
            <a:r>
              <a:rPr lang="en-US" dirty="0" smtClean="0"/>
              <a:t>Challenges:</a:t>
            </a:r>
          </a:p>
          <a:p>
            <a:pPr lvl="1"/>
            <a:r>
              <a:rPr lang="en-US" dirty="0" smtClean="0"/>
              <a:t>Inventory – can’t keep them in stock</a:t>
            </a:r>
          </a:p>
          <a:p>
            <a:pPr lvl="1"/>
            <a:r>
              <a:rPr lang="en-US" dirty="0" smtClean="0"/>
              <a:t>Getting data off the device</a:t>
            </a:r>
          </a:p>
          <a:p>
            <a:pPr lvl="1"/>
            <a:r>
              <a:rPr lang="en-US" dirty="0" smtClean="0"/>
              <a:t>I need to use this at a conference tomorrow – can you teach me?</a:t>
            </a:r>
          </a:p>
          <a:p>
            <a:r>
              <a:rPr lang="en-US" dirty="0" smtClean="0"/>
              <a:t>Solutions:</a:t>
            </a:r>
          </a:p>
          <a:p>
            <a:pPr lvl="1"/>
            <a:r>
              <a:rPr lang="en-US" dirty="0" smtClean="0"/>
              <a:t>Be vigilant in getting things returned</a:t>
            </a:r>
          </a:p>
          <a:p>
            <a:pPr lvl="1"/>
            <a:r>
              <a:rPr lang="en-US" dirty="0" smtClean="0"/>
              <a:t>Remind them to take their data – or help them get their content off</a:t>
            </a:r>
          </a:p>
          <a:p>
            <a:pPr lvl="1"/>
            <a:r>
              <a:rPr lang="en-US" dirty="0" smtClean="0"/>
              <a:t>Flexible, easy support for travellers</a:t>
            </a:r>
          </a:p>
          <a:p>
            <a:pPr marL="0" indent="0">
              <a:buNone/>
            </a:pPr>
            <a:endParaRPr lang="en-US" dirty="0" smtClean="0"/>
          </a:p>
          <a:p>
            <a:endParaRPr lang="en-US" dirty="0" smtClean="0"/>
          </a:p>
        </p:txBody>
      </p:sp>
      <p:sp>
        <p:nvSpPr>
          <p:cNvPr id="3" name="Title 2"/>
          <p:cNvSpPr>
            <a:spLocks noGrp="1"/>
          </p:cNvSpPr>
          <p:nvPr>
            <p:ph type="title"/>
          </p:nvPr>
        </p:nvSpPr>
        <p:spPr>
          <a:xfrm>
            <a:off x="131368" y="17843"/>
            <a:ext cx="8555431" cy="1069277"/>
          </a:xfrm>
        </p:spPr>
        <p:txBody>
          <a:bodyPr/>
          <a:lstStyle/>
          <a:p>
            <a:r>
              <a:rPr lang="en-US" sz="2000" dirty="0" smtClean="0"/>
              <a:t>Staff and Faculty Deployment:</a:t>
            </a:r>
            <a:r>
              <a:rPr lang="en-US" sz="4000" dirty="0" smtClean="0"/>
              <a:t/>
            </a:r>
            <a:br>
              <a:rPr lang="en-US" sz="4000" dirty="0" smtClean="0"/>
            </a:br>
            <a:r>
              <a:rPr lang="en-US" sz="4000" dirty="0" smtClean="0"/>
              <a:t>Challenges &amp; Solutions</a:t>
            </a:r>
            <a:endParaRPr lang="en-US" sz="4000" dirty="0"/>
          </a:p>
        </p:txBody>
      </p:sp>
    </p:spTree>
    <p:extLst>
      <p:ext uri="{BB962C8B-B14F-4D97-AF65-F5344CB8AC3E}">
        <p14:creationId xmlns:p14="http://schemas.microsoft.com/office/powerpoint/2010/main" val="353214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Event Deployment</a:t>
            </a:r>
            <a:endParaRPr lang="en-US" dirty="0"/>
          </a:p>
        </p:txBody>
      </p:sp>
      <p:sp>
        <p:nvSpPr>
          <p:cNvPr id="5" name="Content Placeholder 4"/>
          <p:cNvSpPr>
            <a:spLocks noGrp="1"/>
          </p:cNvSpPr>
          <p:nvPr>
            <p:ph idx="1"/>
          </p:nvPr>
        </p:nvSpPr>
        <p:spPr/>
        <p:txBody>
          <a:bodyPr/>
          <a:lstStyle/>
          <a:p>
            <a:r>
              <a:rPr lang="en-US" dirty="0" smtClean="0"/>
              <a:t>One-time or repeated event</a:t>
            </a:r>
          </a:p>
          <a:p>
            <a:r>
              <a:rPr lang="en-US" dirty="0" smtClean="0"/>
              <a:t>Short period of time</a:t>
            </a:r>
          </a:p>
          <a:p>
            <a:r>
              <a:rPr lang="en-US" dirty="0" smtClean="0"/>
              <a:t>Quick turn-around</a:t>
            </a:r>
          </a:p>
          <a:p>
            <a:r>
              <a:rPr lang="en-US" dirty="0" smtClean="0"/>
              <a:t>Limited and controlled geographic area</a:t>
            </a:r>
            <a:endParaRPr lang="en-US" dirty="0"/>
          </a:p>
        </p:txBody>
      </p:sp>
    </p:spTree>
    <p:extLst>
      <p:ext uri="{BB962C8B-B14F-4D97-AF65-F5344CB8AC3E}">
        <p14:creationId xmlns:p14="http://schemas.microsoft.com/office/powerpoint/2010/main" val="162621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78560"/>
            <a:ext cx="8229600" cy="4947604"/>
          </a:xfrm>
        </p:spPr>
        <p:txBody>
          <a:bodyPr/>
          <a:lstStyle/>
          <a:p>
            <a:pPr marL="0" indent="0" algn="ctr">
              <a:buNone/>
            </a:pPr>
            <a:r>
              <a:rPr lang="en-US" dirty="0" smtClean="0"/>
              <a:t>Incept:</a:t>
            </a:r>
            <a:br>
              <a:rPr lang="en-US" dirty="0" smtClean="0"/>
            </a:br>
            <a:r>
              <a:rPr lang="en-US" dirty="0" smtClean="0"/>
              <a:t>GSU’s Freshman Orientation</a:t>
            </a:r>
            <a:endParaRPr lang="en-US" dirty="0"/>
          </a:p>
        </p:txBody>
      </p:sp>
      <p:sp>
        <p:nvSpPr>
          <p:cNvPr id="3" name="Title 2"/>
          <p:cNvSpPr>
            <a:spLocks noGrp="1"/>
          </p:cNvSpPr>
          <p:nvPr>
            <p:ph type="title"/>
          </p:nvPr>
        </p:nvSpPr>
        <p:spPr>
          <a:xfrm>
            <a:off x="131368" y="287147"/>
            <a:ext cx="8555431" cy="667277"/>
          </a:xfrm>
        </p:spPr>
        <p:txBody>
          <a:bodyPr/>
          <a:lstStyle/>
          <a:p>
            <a:r>
              <a:rPr lang="en-US" dirty="0" smtClean="0"/>
              <a:t>Event Deployment</a:t>
            </a:r>
            <a:endParaRPr lang="en-US" dirty="0"/>
          </a:p>
        </p:txBody>
      </p:sp>
      <p:pic>
        <p:nvPicPr>
          <p:cNvPr id="4" name="Picture 3" descr="20110510IPadshot16PSF.jpg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022" y="2539684"/>
            <a:ext cx="5224836" cy="347472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030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11431"/>
            <a:ext cx="8555431" cy="1014729"/>
          </a:xfrm>
        </p:spPr>
        <p:txBody>
          <a:bodyPr/>
          <a:lstStyle/>
          <a:p>
            <a:r>
              <a:rPr lang="en-US" sz="2000" dirty="0" smtClean="0"/>
              <a:t>Event Deployment:</a:t>
            </a:r>
            <a:r>
              <a:rPr lang="en-US" sz="3600" dirty="0" smtClean="0"/>
              <a:t/>
            </a:r>
            <a:br>
              <a:rPr lang="en-US" sz="3600" dirty="0" smtClean="0"/>
            </a:br>
            <a:r>
              <a:rPr lang="en-US" sz="3600" dirty="0" smtClean="0"/>
              <a:t>Orientation and Registration</a:t>
            </a:r>
            <a:endParaRPr lang="en-US" sz="3600" dirty="0"/>
          </a:p>
        </p:txBody>
      </p:sp>
      <p:sp>
        <p:nvSpPr>
          <p:cNvPr id="5" name="Content Placeholder 4"/>
          <p:cNvSpPr>
            <a:spLocks noGrp="1"/>
          </p:cNvSpPr>
          <p:nvPr>
            <p:ph idx="1"/>
          </p:nvPr>
        </p:nvSpPr>
        <p:spPr/>
        <p:txBody>
          <a:bodyPr>
            <a:normAutofit fontScale="92500" lnSpcReduction="20000"/>
          </a:bodyPr>
          <a:lstStyle/>
          <a:p>
            <a:r>
              <a:rPr lang="en-US" dirty="0" smtClean="0"/>
              <a:t>Most incoming first-year and transfer students</a:t>
            </a:r>
          </a:p>
          <a:p>
            <a:r>
              <a:rPr lang="en-US" dirty="0" smtClean="0"/>
              <a:t>Facilitated quick, efficient registration</a:t>
            </a:r>
          </a:p>
          <a:p>
            <a:r>
              <a:rPr lang="en-US" dirty="0" smtClean="0"/>
              <a:t>“Coolness factor”</a:t>
            </a:r>
          </a:p>
          <a:p>
            <a:r>
              <a:rPr lang="en-US" dirty="0" smtClean="0"/>
              <a:t>Free up computer labs, normally reserved for event</a:t>
            </a:r>
          </a:p>
          <a:p>
            <a:r>
              <a:rPr lang="en-US" dirty="0" smtClean="0"/>
              <a:t>Great use of </a:t>
            </a:r>
            <a:r>
              <a:rPr lang="en-US" dirty="0" err="1" smtClean="0"/>
              <a:t>iPads</a:t>
            </a:r>
            <a:r>
              <a:rPr lang="en-US" dirty="0" smtClean="0"/>
              <a:t> when not deployed in academic programs</a:t>
            </a:r>
            <a:endParaRPr lang="en-US" dirty="0"/>
          </a:p>
        </p:txBody>
      </p:sp>
    </p:spTree>
    <p:extLst>
      <p:ext uri="{BB962C8B-B14F-4D97-AF65-F5344CB8AC3E}">
        <p14:creationId xmlns:p14="http://schemas.microsoft.com/office/powerpoint/2010/main" val="295200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r>
              <a:rPr lang="en-US" dirty="0" smtClean="0"/>
              <a:t>Challenges:</a:t>
            </a:r>
          </a:p>
          <a:p>
            <a:pPr lvl="1"/>
            <a:r>
              <a:rPr lang="en-US" dirty="0" smtClean="0"/>
              <a:t>Rapid, Repeated Deployment</a:t>
            </a:r>
          </a:p>
          <a:p>
            <a:pPr lvl="1"/>
            <a:r>
              <a:rPr lang="en-US" dirty="0" smtClean="0"/>
              <a:t>High Wireless Network Load</a:t>
            </a:r>
          </a:p>
          <a:p>
            <a:r>
              <a:rPr lang="en-US" dirty="0" smtClean="0"/>
              <a:t>Solutions:</a:t>
            </a:r>
          </a:p>
          <a:p>
            <a:pPr lvl="1"/>
            <a:r>
              <a:rPr lang="en-US" dirty="0" smtClean="0"/>
              <a:t>Re-image nightly</a:t>
            </a:r>
          </a:p>
          <a:p>
            <a:pPr lvl="1"/>
            <a:r>
              <a:rPr lang="en-US" dirty="0" smtClean="0"/>
              <a:t>Used Charging/Re-imaging carts</a:t>
            </a:r>
          </a:p>
          <a:p>
            <a:pPr lvl="1"/>
            <a:r>
              <a:rPr lang="en-US" dirty="0" smtClean="0"/>
              <a:t>Vastly increased network capacity</a:t>
            </a:r>
          </a:p>
        </p:txBody>
      </p:sp>
      <p:sp>
        <p:nvSpPr>
          <p:cNvPr id="6" name="Title 2"/>
          <p:cNvSpPr>
            <a:spLocks noGrp="1"/>
          </p:cNvSpPr>
          <p:nvPr>
            <p:ph type="title"/>
          </p:nvPr>
        </p:nvSpPr>
        <p:spPr>
          <a:xfrm>
            <a:off x="131368" y="-81369"/>
            <a:ext cx="8555431" cy="1200329"/>
          </a:xfrm>
        </p:spPr>
        <p:txBody>
          <a:bodyPr/>
          <a:lstStyle/>
          <a:p>
            <a:r>
              <a:rPr lang="en-US" sz="2000" dirty="0" smtClean="0"/>
              <a:t>Event Deployment:</a:t>
            </a:r>
            <a:r>
              <a:rPr lang="en-US" sz="3600" dirty="0" smtClean="0"/>
              <a:t/>
            </a:r>
            <a:br>
              <a:rPr lang="en-US" sz="3600" dirty="0" smtClean="0"/>
            </a:br>
            <a:r>
              <a:rPr lang="en-US" sz="3600" dirty="0" smtClean="0"/>
              <a:t>Challenges &amp; Solutions</a:t>
            </a:r>
            <a:endParaRPr lang="en-US" sz="3600" dirty="0"/>
          </a:p>
        </p:txBody>
      </p:sp>
    </p:spTree>
    <p:extLst>
      <p:ext uri="{BB962C8B-B14F-4D97-AF65-F5344CB8AC3E}">
        <p14:creationId xmlns:p14="http://schemas.microsoft.com/office/powerpoint/2010/main" val="375860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6050"/>
            <a:ext cx="8229600" cy="3938270"/>
          </a:xfrm>
        </p:spPr>
        <p:txBody>
          <a:bodyPr anchor="ctr">
            <a:normAutofit/>
          </a:bodyPr>
          <a:lstStyle/>
          <a:p>
            <a:pPr marL="0" indent="0" algn="ctr">
              <a:buNone/>
            </a:pPr>
            <a:r>
              <a:rPr lang="en-US" sz="6600" dirty="0" smtClean="0"/>
              <a:t>Any Questions?</a:t>
            </a:r>
            <a:endParaRPr lang="en-US" sz="6600" dirty="0"/>
          </a:p>
        </p:txBody>
      </p:sp>
    </p:spTree>
    <p:extLst>
      <p:ext uri="{BB962C8B-B14F-4D97-AF65-F5344CB8AC3E}">
        <p14:creationId xmlns:p14="http://schemas.microsoft.com/office/powerpoint/2010/main" val="264911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677920"/>
            <a:ext cx="8514080" cy="2448244"/>
          </a:xfrm>
        </p:spPr>
        <p:txBody>
          <a:bodyPr>
            <a:normAutofit/>
          </a:bodyPr>
          <a:lstStyle/>
          <a:p>
            <a:pPr marL="0" indent="0">
              <a:buNone/>
            </a:pPr>
            <a:r>
              <a:rPr lang="en-US" sz="3600" dirty="0" smtClean="0"/>
              <a:t>On Twitter</a:t>
            </a:r>
          </a:p>
          <a:p>
            <a:pPr marL="0" indent="0">
              <a:buNone/>
            </a:pPr>
            <a:r>
              <a:rPr lang="en-US" sz="2800" dirty="0" smtClean="0"/>
              <a:t>This </a:t>
            </a:r>
            <a:r>
              <a:rPr lang="en-US" sz="2800" dirty="0"/>
              <a:t>Seminar: </a:t>
            </a:r>
            <a:r>
              <a:rPr lang="en-US" sz="2800" dirty="0" smtClean="0"/>
              <a:t>	</a:t>
            </a:r>
            <a:r>
              <a:rPr lang="en-US" sz="4400" dirty="0" smtClean="0"/>
              <a:t>#ELI12_SEM04</a:t>
            </a:r>
          </a:p>
          <a:p>
            <a:pPr marL="0" indent="0">
              <a:buNone/>
            </a:pPr>
            <a:r>
              <a:rPr lang="en-US" sz="2800" dirty="0" smtClean="0"/>
              <a:t>ELI </a:t>
            </a:r>
            <a:r>
              <a:rPr lang="en-US" sz="2800" dirty="0"/>
              <a:t>2012: </a:t>
            </a:r>
            <a:r>
              <a:rPr lang="en-US" sz="2800" dirty="0" smtClean="0"/>
              <a:t>		</a:t>
            </a:r>
            <a:r>
              <a:rPr lang="en-US" sz="4400" dirty="0" smtClean="0"/>
              <a:t>#</a:t>
            </a:r>
            <a:r>
              <a:rPr lang="en-US" sz="4400" dirty="0"/>
              <a:t>ELI12</a:t>
            </a:r>
          </a:p>
        </p:txBody>
      </p:sp>
      <p:sp>
        <p:nvSpPr>
          <p:cNvPr id="3" name="Title 2"/>
          <p:cNvSpPr>
            <a:spLocks noGrp="1"/>
          </p:cNvSpPr>
          <p:nvPr>
            <p:ph type="title"/>
          </p:nvPr>
        </p:nvSpPr>
        <p:spPr>
          <a:xfrm>
            <a:off x="131368" y="287147"/>
            <a:ext cx="8555431" cy="667277"/>
          </a:xfrm>
        </p:spPr>
        <p:txBody>
          <a:bodyPr/>
          <a:lstStyle/>
          <a:p>
            <a:r>
              <a:rPr lang="en-US" dirty="0" smtClean="0"/>
              <a:t>Share with Others!</a:t>
            </a:r>
            <a:endParaRPr lang="en-US" dirty="0"/>
          </a:p>
        </p:txBody>
      </p:sp>
      <p:pic>
        <p:nvPicPr>
          <p:cNvPr id="5" name="Picture 4"/>
          <p:cNvPicPr>
            <a:picLocks noChangeAspect="1"/>
          </p:cNvPicPr>
          <p:nvPr/>
        </p:nvPicPr>
        <p:blipFill>
          <a:blip r:embed="rId3"/>
          <a:stretch>
            <a:fillRect/>
          </a:stretch>
        </p:blipFill>
        <p:spPr>
          <a:xfrm>
            <a:off x="5843731" y="2221128"/>
            <a:ext cx="2726282" cy="1895862"/>
          </a:xfrm>
          <a:prstGeom prst="rect">
            <a:avLst/>
          </a:prstGeom>
        </p:spPr>
      </p:pic>
      <p:sp>
        <p:nvSpPr>
          <p:cNvPr id="6" name="Content Placeholder 1"/>
          <p:cNvSpPr txBox="1">
            <a:spLocks/>
          </p:cNvSpPr>
          <p:nvPr/>
        </p:nvSpPr>
        <p:spPr>
          <a:xfrm>
            <a:off x="457200" y="1272382"/>
            <a:ext cx="8514080" cy="24482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SzPct val="100000"/>
              <a:buFontTx/>
              <a:buBlip>
                <a:blip r:embed="rId4"/>
              </a:buBlip>
              <a:defRPr sz="3800" b="0" kern="1200">
                <a:solidFill>
                  <a:srgbClr val="274897"/>
                </a:solidFill>
                <a:effectLst>
                  <a:outerShdw blurRad="50800" dist="38100" dir="2700000">
                    <a:srgbClr val="1F394C">
                      <a:alpha val="43000"/>
                    </a:srgbClr>
                  </a:outerShdw>
                </a:effectLst>
                <a:latin typeface="Verdana"/>
                <a:ea typeface="+mn-ea"/>
                <a:cs typeface="Verdana"/>
              </a:defRPr>
            </a:lvl1pPr>
            <a:lvl2pPr marL="649224" indent="-285750" algn="l" defTabSz="457200" rtl="0" eaLnBrk="1" latinLnBrk="0" hangingPunct="1">
              <a:spcBef>
                <a:spcPts val="800"/>
              </a:spcBef>
              <a:spcAft>
                <a:spcPts val="200"/>
              </a:spcAft>
              <a:buFont typeface="Arial"/>
              <a:buChar char="•"/>
              <a:defRPr sz="3600" kern="1200">
                <a:solidFill>
                  <a:srgbClr val="315AAD"/>
                </a:solidFill>
                <a:effectLst/>
                <a:latin typeface="Arial"/>
                <a:ea typeface="+mn-ea"/>
                <a:cs typeface="Arial"/>
              </a:defRPr>
            </a:lvl2pPr>
            <a:lvl3pPr marL="978408" indent="-320040" algn="l" defTabSz="457200" rtl="0" eaLnBrk="1" latinLnBrk="0" hangingPunct="1">
              <a:spcBef>
                <a:spcPts val="400"/>
              </a:spcBef>
              <a:buSzPct val="80000"/>
              <a:buFont typeface="Wingdings" charset="2"/>
              <a:buChar char="§"/>
              <a:defRPr sz="3200" kern="1200">
                <a:solidFill>
                  <a:srgbClr val="4686C6"/>
                </a:solidFill>
                <a:latin typeface="Arial"/>
                <a:ea typeface="+mn-ea"/>
                <a:cs typeface="Arial"/>
              </a:defRPr>
            </a:lvl3pPr>
            <a:lvl4pPr marL="1325880" indent="-228600" algn="l" defTabSz="457200" rtl="0" eaLnBrk="1" latinLnBrk="0" hangingPunct="1">
              <a:spcBef>
                <a:spcPct val="20000"/>
              </a:spcBef>
              <a:spcAft>
                <a:spcPts val="200"/>
              </a:spcAft>
              <a:buSzPct val="85000"/>
              <a:buFont typeface="Arial"/>
              <a:buChar char="–"/>
              <a:defRPr sz="2400" kern="1200">
                <a:solidFill>
                  <a:srgbClr val="383F3F"/>
                </a:solidFill>
                <a:latin typeface="Arial"/>
                <a:ea typeface="+mn-ea"/>
                <a:cs typeface="Arial"/>
              </a:defRPr>
            </a:lvl4pPr>
            <a:lvl5pPr marL="1563624" indent="-228600" algn="l" defTabSz="457200" rtl="0" eaLnBrk="1" latinLnBrk="0" hangingPunct="1">
              <a:spcBef>
                <a:spcPts val="528"/>
              </a:spcBef>
              <a:spcAft>
                <a:spcPts val="300"/>
              </a:spcAft>
              <a:buSzPct val="75000"/>
              <a:buFont typeface="Lucida Grande"/>
              <a:buChar char="&gt;"/>
              <a:defRPr sz="2200" kern="1200">
                <a:solidFill>
                  <a:srgbClr val="BF21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3600" dirty="0" smtClean="0"/>
              <a:t>Wireless</a:t>
            </a:r>
          </a:p>
          <a:p>
            <a:pPr marL="0" indent="0">
              <a:buFontTx/>
              <a:buNone/>
            </a:pPr>
            <a:r>
              <a:rPr lang="en-US" sz="2800" dirty="0" smtClean="0"/>
              <a:t>Network: </a:t>
            </a:r>
            <a:r>
              <a:rPr lang="en-US" sz="3200" dirty="0" smtClean="0"/>
              <a:t>EDUCAUSEAIR</a:t>
            </a:r>
            <a:endParaRPr lang="en-US" sz="4800" dirty="0" smtClean="0"/>
          </a:p>
          <a:p>
            <a:pPr marL="0" indent="0">
              <a:buFontTx/>
              <a:buNone/>
            </a:pPr>
            <a:r>
              <a:rPr lang="en-US" sz="2800" dirty="0" smtClean="0"/>
              <a:t>Password:</a:t>
            </a:r>
            <a:r>
              <a:rPr lang="en-US" sz="2800" dirty="0"/>
              <a:t> </a:t>
            </a:r>
            <a:r>
              <a:rPr lang="en-US" sz="3200" dirty="0" smtClean="0"/>
              <a:t>ELI_2012</a:t>
            </a:r>
            <a:endParaRPr lang="en-US" sz="4800" dirty="0"/>
          </a:p>
        </p:txBody>
      </p:sp>
    </p:spTree>
    <p:extLst>
      <p:ext uri="{BB962C8B-B14F-4D97-AF65-F5344CB8AC3E}">
        <p14:creationId xmlns:p14="http://schemas.microsoft.com/office/powerpoint/2010/main" val="206932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6050"/>
            <a:ext cx="8229600" cy="3938270"/>
          </a:xfrm>
        </p:spPr>
        <p:txBody>
          <a:bodyPr anchor="ctr">
            <a:normAutofit/>
          </a:bodyPr>
          <a:lstStyle/>
          <a:p>
            <a:pPr marL="0" indent="0" algn="ctr">
              <a:buNone/>
            </a:pPr>
            <a:r>
              <a:rPr lang="en-US" sz="6600" dirty="0" smtClean="0"/>
              <a:t>Let’s take a break!</a:t>
            </a:r>
            <a:endParaRPr lang="en-US" sz="6600" dirty="0"/>
          </a:p>
        </p:txBody>
      </p:sp>
    </p:spTree>
    <p:extLst>
      <p:ext uri="{BB962C8B-B14F-4D97-AF65-F5344CB8AC3E}">
        <p14:creationId xmlns:p14="http://schemas.microsoft.com/office/powerpoint/2010/main" val="337241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87147"/>
            <a:ext cx="8555431" cy="667277"/>
          </a:xfrm>
        </p:spPr>
        <p:txBody>
          <a:bodyPr/>
          <a:lstStyle/>
          <a:p>
            <a:r>
              <a:rPr lang="en-US" dirty="0" smtClean="0"/>
              <a:t>Group Activity</a:t>
            </a:r>
            <a:endParaRPr lang="en-US" dirty="0"/>
          </a:p>
        </p:txBody>
      </p:sp>
      <p:sp>
        <p:nvSpPr>
          <p:cNvPr id="5" name="Content Placeholder 4"/>
          <p:cNvSpPr>
            <a:spLocks noGrp="1"/>
          </p:cNvSpPr>
          <p:nvPr>
            <p:ph idx="1"/>
          </p:nvPr>
        </p:nvSpPr>
        <p:spPr>
          <a:xfrm>
            <a:off x="457200" y="1416050"/>
            <a:ext cx="5506721" cy="4710114"/>
          </a:xfrm>
        </p:spPr>
        <p:txBody>
          <a:bodyPr>
            <a:normAutofit fontScale="77500" lnSpcReduction="20000"/>
          </a:bodyPr>
          <a:lstStyle/>
          <a:p>
            <a:pPr marL="0" indent="0">
              <a:buNone/>
            </a:pPr>
            <a:r>
              <a:rPr lang="en-US" sz="4600" dirty="0" smtClean="0"/>
              <a:t>Share your story…</a:t>
            </a:r>
          </a:p>
          <a:p>
            <a:pPr marL="0" indent="0">
              <a:buNone/>
            </a:pPr>
            <a:endParaRPr lang="en-US" dirty="0" smtClean="0"/>
          </a:p>
          <a:p>
            <a:pPr marL="0" indent="0">
              <a:buNone/>
            </a:pPr>
            <a:r>
              <a:rPr lang="en-US" dirty="0" smtClean="0"/>
              <a:t>Working with your colleagues at your table, identify the types of deployments currently underway at your school.</a:t>
            </a:r>
          </a:p>
          <a:p>
            <a:pPr marL="0" indent="0">
              <a:buNone/>
            </a:pPr>
            <a:endParaRPr lang="en-US" dirty="0" smtClean="0"/>
          </a:p>
          <a:p>
            <a:pPr marL="0" indent="0">
              <a:buNone/>
            </a:pPr>
            <a:r>
              <a:rPr lang="en-US" dirty="0" smtClean="0"/>
              <a:t>Identify common challenges, and suggest solutions.</a:t>
            </a:r>
          </a:p>
          <a:p>
            <a:endParaRPr lang="en-US" dirty="0"/>
          </a:p>
        </p:txBody>
      </p:sp>
      <p:grpSp>
        <p:nvGrpSpPr>
          <p:cNvPr id="4" name="Group 3"/>
          <p:cNvGrpSpPr/>
          <p:nvPr/>
        </p:nvGrpSpPr>
        <p:grpSpPr>
          <a:xfrm>
            <a:off x="5963921" y="2560146"/>
            <a:ext cx="2482876" cy="2055022"/>
            <a:chOff x="5559046" y="2225041"/>
            <a:chExt cx="3292625" cy="2725232"/>
          </a:xfrm>
        </p:grpSpPr>
        <p:sp>
          <p:nvSpPr>
            <p:cNvPr id="6" name="Trapezoid 5"/>
            <p:cNvSpPr/>
            <p:nvPr/>
          </p:nvSpPr>
          <p:spPr>
            <a:xfrm>
              <a:off x="5559046"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622962"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p:cNvSpPr/>
            <p:nvPr/>
          </p:nvSpPr>
          <p:spPr>
            <a:xfrm>
              <a:off x="6707672"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771588"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apezoid 9"/>
            <p:cNvSpPr/>
            <p:nvPr/>
          </p:nvSpPr>
          <p:spPr>
            <a:xfrm>
              <a:off x="7827765"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891681"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apezoid 11"/>
            <p:cNvSpPr/>
            <p:nvPr/>
          </p:nvSpPr>
          <p:spPr>
            <a:xfrm>
              <a:off x="6107296"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71212"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rapezoid 13"/>
            <p:cNvSpPr/>
            <p:nvPr/>
          </p:nvSpPr>
          <p:spPr>
            <a:xfrm>
              <a:off x="7255922"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319838"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978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368" y="287147"/>
            <a:ext cx="8555431" cy="667277"/>
          </a:xfrm>
        </p:spPr>
        <p:txBody>
          <a:bodyPr/>
          <a:lstStyle/>
          <a:p>
            <a:r>
              <a:rPr lang="en-US" dirty="0" smtClean="0"/>
              <a:t>Considerations</a:t>
            </a:r>
            <a:endParaRPr lang="en-US" dirty="0"/>
          </a:p>
        </p:txBody>
      </p:sp>
      <p:sp>
        <p:nvSpPr>
          <p:cNvPr id="6" name="Rectangle 5"/>
          <p:cNvSpPr/>
          <p:nvPr/>
        </p:nvSpPr>
        <p:spPr>
          <a:xfrm>
            <a:off x="746273" y="1428837"/>
            <a:ext cx="3703816" cy="206387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600" dirty="0" smtClean="0"/>
              <a:t>Legal</a:t>
            </a:r>
            <a:endParaRPr lang="en-US" sz="3600" dirty="0"/>
          </a:p>
        </p:txBody>
      </p:sp>
      <p:sp>
        <p:nvSpPr>
          <p:cNvPr id="7" name="Rectangle 6"/>
          <p:cNvSpPr/>
          <p:nvPr/>
        </p:nvSpPr>
        <p:spPr>
          <a:xfrm>
            <a:off x="4639929" y="1428837"/>
            <a:ext cx="3703816" cy="20638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dirty="0" smtClean="0"/>
              <a:t>Support</a:t>
            </a:r>
            <a:endParaRPr lang="en-US" sz="3600" dirty="0"/>
          </a:p>
        </p:txBody>
      </p:sp>
      <p:sp>
        <p:nvSpPr>
          <p:cNvPr id="8" name="Rectangle 7"/>
          <p:cNvSpPr/>
          <p:nvPr/>
        </p:nvSpPr>
        <p:spPr>
          <a:xfrm>
            <a:off x="746273" y="3701602"/>
            <a:ext cx="3703816" cy="206387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dirty="0" smtClean="0"/>
              <a:t>Security</a:t>
            </a:r>
            <a:endParaRPr lang="en-US" sz="3600" dirty="0"/>
          </a:p>
        </p:txBody>
      </p:sp>
      <p:sp>
        <p:nvSpPr>
          <p:cNvPr id="9" name="Rectangle 8"/>
          <p:cNvSpPr/>
          <p:nvPr/>
        </p:nvSpPr>
        <p:spPr>
          <a:xfrm>
            <a:off x="4639929" y="3701602"/>
            <a:ext cx="3703816" cy="206387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dirty="0" smtClean="0"/>
              <a:t>Infrastructure</a:t>
            </a:r>
            <a:endParaRPr lang="en-US" sz="3600" dirty="0"/>
          </a:p>
        </p:txBody>
      </p:sp>
    </p:spTree>
    <p:extLst>
      <p:ext uri="{BB962C8B-B14F-4D97-AF65-F5344CB8AC3E}">
        <p14:creationId xmlns:p14="http://schemas.microsoft.com/office/powerpoint/2010/main" val="30561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par>
                          <p:cTn id="10" fill="hold">
                            <p:stCondLst>
                              <p:cond delay="1500"/>
                            </p:stCondLst>
                            <p:childTnLst>
                              <p:par>
                                <p:cTn id="11" presetID="55" presetClass="entr" presetSubtype="0" fill="hold" grpId="0" nodeType="after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ppt_w*0.7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animEffect transition="in" filter="fade">
                                      <p:cBhvr>
                                        <p:cTn id="15" dur="500"/>
                                        <p:tgtEl>
                                          <p:spTgt spid="7"/>
                                        </p:tgtEl>
                                      </p:cBhvr>
                                    </p:animEffect>
                                  </p:childTnLst>
                                </p:cTn>
                              </p:par>
                            </p:childTnLst>
                          </p:cTn>
                        </p:par>
                        <p:par>
                          <p:cTn id="16" fill="hold">
                            <p:stCondLst>
                              <p:cond delay="2250"/>
                            </p:stCondLst>
                            <p:childTnLst>
                              <p:par>
                                <p:cTn id="17" presetID="55" presetClass="entr" presetSubtype="0" fill="hold" grpId="0" nodeType="after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0.7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par>
                          <p:cTn id="22" fill="hold">
                            <p:stCondLst>
                              <p:cond delay="3000"/>
                            </p:stCondLst>
                            <p:childTnLst>
                              <p:par>
                                <p:cTn id="23" presetID="55" presetClass="entr" presetSubtype="0" fill="hold" grpId="0" nodeType="after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strVal val="#ppt_w*0.70"/>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368" y="287147"/>
            <a:ext cx="8555431" cy="667277"/>
          </a:xfrm>
        </p:spPr>
        <p:txBody>
          <a:bodyPr/>
          <a:lstStyle/>
          <a:p>
            <a:r>
              <a:rPr lang="en-US" dirty="0" smtClean="0"/>
              <a:t>Deployment Models</a:t>
            </a:r>
            <a:endParaRPr lang="en-US" dirty="0"/>
          </a:p>
        </p:txBody>
      </p:sp>
      <p:sp>
        <p:nvSpPr>
          <p:cNvPr id="6" name="Rectangle 5"/>
          <p:cNvSpPr/>
          <p:nvPr/>
        </p:nvSpPr>
        <p:spPr>
          <a:xfrm>
            <a:off x="746273" y="1428837"/>
            <a:ext cx="3071411" cy="2063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Course </a:t>
            </a:r>
            <a:br>
              <a:rPr lang="en-US" sz="3200" dirty="0" smtClean="0"/>
            </a:br>
            <a:r>
              <a:rPr lang="en-US" sz="3200" dirty="0" smtClean="0"/>
              <a:t>Deployment</a:t>
            </a:r>
            <a:endParaRPr lang="en-US" sz="3200" dirty="0"/>
          </a:p>
        </p:txBody>
      </p:sp>
      <p:sp>
        <p:nvSpPr>
          <p:cNvPr id="7" name="Rectangle 6"/>
          <p:cNvSpPr/>
          <p:nvPr/>
        </p:nvSpPr>
        <p:spPr>
          <a:xfrm>
            <a:off x="4639929" y="1428837"/>
            <a:ext cx="3071411" cy="2063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Program </a:t>
            </a:r>
            <a:br>
              <a:rPr lang="en-US" sz="3200" dirty="0" smtClean="0"/>
            </a:br>
            <a:r>
              <a:rPr lang="en-US" sz="3200" dirty="0" smtClean="0"/>
              <a:t>Deployment</a:t>
            </a:r>
            <a:endParaRPr lang="en-US" sz="3200" dirty="0"/>
          </a:p>
        </p:txBody>
      </p:sp>
      <p:sp>
        <p:nvSpPr>
          <p:cNvPr id="8" name="Rectangle 7"/>
          <p:cNvSpPr/>
          <p:nvPr/>
        </p:nvSpPr>
        <p:spPr>
          <a:xfrm>
            <a:off x="746273" y="3701602"/>
            <a:ext cx="3071411" cy="2063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Staff and Faculty</a:t>
            </a:r>
            <a:br>
              <a:rPr lang="en-US" sz="3200" dirty="0" smtClean="0"/>
            </a:br>
            <a:r>
              <a:rPr lang="en-US" sz="3200" dirty="0" smtClean="0"/>
              <a:t>Deployment</a:t>
            </a:r>
            <a:endParaRPr lang="en-US" sz="3200" dirty="0"/>
          </a:p>
        </p:txBody>
      </p:sp>
      <p:sp>
        <p:nvSpPr>
          <p:cNvPr id="9" name="Rectangle 8"/>
          <p:cNvSpPr/>
          <p:nvPr/>
        </p:nvSpPr>
        <p:spPr>
          <a:xfrm>
            <a:off x="4639929" y="3701602"/>
            <a:ext cx="3071411" cy="2063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Event</a:t>
            </a:r>
          </a:p>
          <a:p>
            <a:pPr algn="ctr"/>
            <a:r>
              <a:rPr lang="en-US" sz="3200" dirty="0" smtClean="0"/>
              <a:t>Deployment</a:t>
            </a:r>
            <a:endParaRPr lang="en-US" sz="3200" dirty="0"/>
          </a:p>
        </p:txBody>
      </p:sp>
      <p:grpSp>
        <p:nvGrpSpPr>
          <p:cNvPr id="3" name="Group 2"/>
          <p:cNvGrpSpPr/>
          <p:nvPr/>
        </p:nvGrpSpPr>
        <p:grpSpPr>
          <a:xfrm>
            <a:off x="3909903" y="1429796"/>
            <a:ext cx="464067" cy="2060044"/>
            <a:chOff x="3909903" y="1429796"/>
            <a:chExt cx="464067" cy="2060044"/>
          </a:xfrm>
        </p:grpSpPr>
        <p:sp>
          <p:nvSpPr>
            <p:cNvPr id="2" name="Rectangle 1"/>
            <p:cNvSpPr/>
            <p:nvPr/>
          </p:nvSpPr>
          <p:spPr>
            <a:xfrm>
              <a:off x="3909903" y="1429796"/>
              <a:ext cx="464067" cy="43253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a:t>
              </a:r>
              <a:endParaRPr lang="en-US" dirty="0"/>
            </a:p>
          </p:txBody>
        </p:sp>
        <p:sp>
          <p:nvSpPr>
            <p:cNvPr id="10" name="Rectangle 9"/>
            <p:cNvSpPr/>
            <p:nvPr/>
          </p:nvSpPr>
          <p:spPr>
            <a:xfrm>
              <a:off x="3909903" y="1969763"/>
              <a:ext cx="464067" cy="4325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a:t>
              </a:r>
              <a:endParaRPr lang="en-US" dirty="0"/>
            </a:p>
          </p:txBody>
        </p:sp>
        <p:sp>
          <p:nvSpPr>
            <p:cNvPr id="11" name="Rectangle 10"/>
            <p:cNvSpPr/>
            <p:nvPr/>
          </p:nvSpPr>
          <p:spPr>
            <a:xfrm>
              <a:off x="3909903" y="2509730"/>
              <a:ext cx="464067" cy="43253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a:t>
              </a:r>
              <a:endParaRPr lang="en-US" dirty="0"/>
            </a:p>
          </p:txBody>
        </p:sp>
        <p:sp>
          <p:nvSpPr>
            <p:cNvPr id="12" name="Rectangle 11"/>
            <p:cNvSpPr/>
            <p:nvPr/>
          </p:nvSpPr>
          <p:spPr>
            <a:xfrm>
              <a:off x="3909903" y="3057304"/>
              <a:ext cx="464067" cy="43253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I</a:t>
              </a:r>
              <a:endParaRPr lang="en-US" dirty="0"/>
            </a:p>
          </p:txBody>
        </p:sp>
      </p:grpSp>
      <p:grpSp>
        <p:nvGrpSpPr>
          <p:cNvPr id="25" name="Group 24"/>
          <p:cNvGrpSpPr/>
          <p:nvPr/>
        </p:nvGrpSpPr>
        <p:grpSpPr>
          <a:xfrm>
            <a:off x="7796032" y="1429796"/>
            <a:ext cx="464067" cy="2060044"/>
            <a:chOff x="7796032" y="1429796"/>
            <a:chExt cx="464067" cy="2060044"/>
          </a:xfrm>
        </p:grpSpPr>
        <p:sp>
          <p:nvSpPr>
            <p:cNvPr id="13" name="Rectangle 12"/>
            <p:cNvSpPr/>
            <p:nvPr/>
          </p:nvSpPr>
          <p:spPr>
            <a:xfrm>
              <a:off x="7796032" y="1429796"/>
              <a:ext cx="464067" cy="43253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a:t>
              </a:r>
              <a:endParaRPr lang="en-US" dirty="0"/>
            </a:p>
          </p:txBody>
        </p:sp>
        <p:sp>
          <p:nvSpPr>
            <p:cNvPr id="14" name="Rectangle 13"/>
            <p:cNvSpPr/>
            <p:nvPr/>
          </p:nvSpPr>
          <p:spPr>
            <a:xfrm>
              <a:off x="7796032" y="1969763"/>
              <a:ext cx="464067" cy="4325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a:t>
              </a:r>
              <a:endParaRPr lang="en-US" dirty="0"/>
            </a:p>
          </p:txBody>
        </p:sp>
        <p:sp>
          <p:nvSpPr>
            <p:cNvPr id="15" name="Rectangle 14"/>
            <p:cNvSpPr/>
            <p:nvPr/>
          </p:nvSpPr>
          <p:spPr>
            <a:xfrm>
              <a:off x="7796032" y="2509730"/>
              <a:ext cx="464067" cy="43253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a:t>
              </a:r>
              <a:endParaRPr lang="en-US" dirty="0"/>
            </a:p>
          </p:txBody>
        </p:sp>
        <p:sp>
          <p:nvSpPr>
            <p:cNvPr id="16" name="Rectangle 15"/>
            <p:cNvSpPr/>
            <p:nvPr/>
          </p:nvSpPr>
          <p:spPr>
            <a:xfrm>
              <a:off x="7796032" y="3057304"/>
              <a:ext cx="464067" cy="43253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I</a:t>
              </a:r>
              <a:endParaRPr lang="en-US" dirty="0"/>
            </a:p>
          </p:txBody>
        </p:sp>
      </p:grpSp>
      <p:grpSp>
        <p:nvGrpSpPr>
          <p:cNvPr id="5" name="Group 4"/>
          <p:cNvGrpSpPr/>
          <p:nvPr/>
        </p:nvGrpSpPr>
        <p:grpSpPr>
          <a:xfrm>
            <a:off x="3909903" y="3701602"/>
            <a:ext cx="464067" cy="2060044"/>
            <a:chOff x="3909903" y="3701602"/>
            <a:chExt cx="464067" cy="2060044"/>
          </a:xfrm>
        </p:grpSpPr>
        <p:sp>
          <p:nvSpPr>
            <p:cNvPr id="17" name="Rectangle 16"/>
            <p:cNvSpPr/>
            <p:nvPr/>
          </p:nvSpPr>
          <p:spPr>
            <a:xfrm>
              <a:off x="3909903" y="3701602"/>
              <a:ext cx="464067" cy="43253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a:t>
              </a:r>
              <a:endParaRPr lang="en-US" dirty="0"/>
            </a:p>
          </p:txBody>
        </p:sp>
        <p:sp>
          <p:nvSpPr>
            <p:cNvPr id="18" name="Rectangle 17"/>
            <p:cNvSpPr/>
            <p:nvPr/>
          </p:nvSpPr>
          <p:spPr>
            <a:xfrm>
              <a:off x="3909903" y="4241569"/>
              <a:ext cx="464067" cy="4325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a:t>
              </a:r>
              <a:endParaRPr lang="en-US" dirty="0"/>
            </a:p>
          </p:txBody>
        </p:sp>
        <p:sp>
          <p:nvSpPr>
            <p:cNvPr id="19" name="Rectangle 18"/>
            <p:cNvSpPr/>
            <p:nvPr/>
          </p:nvSpPr>
          <p:spPr>
            <a:xfrm>
              <a:off x="3909903" y="4781536"/>
              <a:ext cx="464067" cy="43253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a:t>
              </a:r>
              <a:endParaRPr lang="en-US" dirty="0"/>
            </a:p>
          </p:txBody>
        </p:sp>
        <p:sp>
          <p:nvSpPr>
            <p:cNvPr id="20" name="Rectangle 19"/>
            <p:cNvSpPr/>
            <p:nvPr/>
          </p:nvSpPr>
          <p:spPr>
            <a:xfrm>
              <a:off x="3909903" y="5329110"/>
              <a:ext cx="464067" cy="43253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I</a:t>
              </a:r>
              <a:endParaRPr lang="en-US" dirty="0"/>
            </a:p>
          </p:txBody>
        </p:sp>
      </p:grpSp>
      <p:grpSp>
        <p:nvGrpSpPr>
          <p:cNvPr id="26" name="Group 25"/>
          <p:cNvGrpSpPr/>
          <p:nvPr/>
        </p:nvGrpSpPr>
        <p:grpSpPr>
          <a:xfrm>
            <a:off x="7796032" y="3701602"/>
            <a:ext cx="464067" cy="2060044"/>
            <a:chOff x="7796032" y="3701602"/>
            <a:chExt cx="464067" cy="2060044"/>
          </a:xfrm>
        </p:grpSpPr>
        <p:sp>
          <p:nvSpPr>
            <p:cNvPr id="21" name="Rectangle 20"/>
            <p:cNvSpPr/>
            <p:nvPr/>
          </p:nvSpPr>
          <p:spPr>
            <a:xfrm>
              <a:off x="7796032" y="3701602"/>
              <a:ext cx="464067" cy="43253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L</a:t>
              </a:r>
              <a:endParaRPr lang="en-US" dirty="0"/>
            </a:p>
          </p:txBody>
        </p:sp>
        <p:sp>
          <p:nvSpPr>
            <p:cNvPr id="22" name="Rectangle 21"/>
            <p:cNvSpPr/>
            <p:nvPr/>
          </p:nvSpPr>
          <p:spPr>
            <a:xfrm>
              <a:off x="7796032" y="4241569"/>
              <a:ext cx="464067" cy="4325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a:t>
              </a:r>
              <a:endParaRPr lang="en-US" dirty="0"/>
            </a:p>
          </p:txBody>
        </p:sp>
        <p:sp>
          <p:nvSpPr>
            <p:cNvPr id="23" name="Rectangle 22"/>
            <p:cNvSpPr/>
            <p:nvPr/>
          </p:nvSpPr>
          <p:spPr>
            <a:xfrm>
              <a:off x="7796032" y="4781536"/>
              <a:ext cx="464067" cy="43253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a:t>
              </a:r>
              <a:endParaRPr lang="en-US" dirty="0"/>
            </a:p>
          </p:txBody>
        </p:sp>
        <p:sp>
          <p:nvSpPr>
            <p:cNvPr id="24" name="Rectangle 23"/>
            <p:cNvSpPr/>
            <p:nvPr/>
          </p:nvSpPr>
          <p:spPr>
            <a:xfrm>
              <a:off x="7796032" y="5329110"/>
              <a:ext cx="464067" cy="43253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I</a:t>
              </a:r>
              <a:endParaRPr lang="en-US" dirty="0"/>
            </a:p>
          </p:txBody>
        </p:sp>
      </p:grpSp>
    </p:spTree>
    <p:extLst>
      <p:ext uri="{BB962C8B-B14F-4D97-AF65-F5344CB8AC3E}">
        <p14:creationId xmlns:p14="http://schemas.microsoft.com/office/powerpoint/2010/main" val="312584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1500"/>
                            </p:stCondLst>
                            <p:childTnLst>
                              <p:par>
                                <p:cTn id="10" presetID="12" presetClass="entr" presetSubtype="8"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p:tgtEl>
                                          <p:spTgt spid="25"/>
                                        </p:tgtEl>
                                        <p:attrNameLst>
                                          <p:attrName>ppt_x</p:attrName>
                                        </p:attrNameLst>
                                      </p:cBhvr>
                                      <p:tavLst>
                                        <p:tav tm="0">
                                          <p:val>
                                            <p:strVal val="#ppt_x-#ppt_w*1.125000"/>
                                          </p:val>
                                        </p:tav>
                                        <p:tav tm="100000">
                                          <p:val>
                                            <p:strVal val="#ppt_x"/>
                                          </p:val>
                                        </p:tav>
                                      </p:tavLst>
                                    </p:anim>
                                    <p:animEffect transition="in" filter="wipe(right)">
                                      <p:cBhvr>
                                        <p:cTn id="13" dur="500"/>
                                        <p:tgtEl>
                                          <p:spTgt spid="25"/>
                                        </p:tgtEl>
                                      </p:cBhvr>
                                    </p:animEffect>
                                  </p:childTnLst>
                                </p:cTn>
                              </p:par>
                            </p:childTnLst>
                          </p:cTn>
                        </p:par>
                        <p:par>
                          <p:cTn id="14" fill="hold">
                            <p:stCondLst>
                              <p:cond delay="2000"/>
                            </p:stCondLst>
                            <p:childTnLst>
                              <p:par>
                                <p:cTn id="15" presetID="1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right)">
                                      <p:cBhvr>
                                        <p:cTn id="18" dur="500"/>
                                        <p:tgtEl>
                                          <p:spTgt spid="5"/>
                                        </p:tgtEl>
                                      </p:cBhvr>
                                    </p:animEffect>
                                  </p:childTnLst>
                                </p:cTn>
                              </p:par>
                            </p:childTnLst>
                          </p:cTn>
                        </p:par>
                        <p:par>
                          <p:cTn id="19" fill="hold">
                            <p:stCondLst>
                              <p:cond delay="2500"/>
                            </p:stCondLst>
                            <p:childTnLst>
                              <p:par>
                                <p:cTn id="20" presetID="12" presetClass="entr" presetSubtype="8"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p:tgtEl>
                                          <p:spTgt spid="26"/>
                                        </p:tgtEl>
                                        <p:attrNameLst>
                                          <p:attrName>ppt_x</p:attrName>
                                        </p:attrNameLst>
                                      </p:cBhvr>
                                      <p:tavLst>
                                        <p:tav tm="0">
                                          <p:val>
                                            <p:strVal val="#ppt_x-#ppt_w*1.125000"/>
                                          </p:val>
                                        </p:tav>
                                        <p:tav tm="100000">
                                          <p:val>
                                            <p:strVal val="#ppt_x"/>
                                          </p:val>
                                        </p:tav>
                                      </p:tavLst>
                                    </p:anim>
                                    <p:animEffect transition="in" filter="wipe(right)">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431974"/>
            <a:ext cx="8229600" cy="694190"/>
          </a:xfrm>
        </p:spPr>
        <p:txBody>
          <a:bodyPr/>
          <a:lstStyle/>
          <a:p>
            <a:pPr marL="0" indent="0" algn="ctr">
              <a:buNone/>
            </a:pPr>
            <a:r>
              <a:rPr lang="en-US" dirty="0" smtClean="0"/>
              <a:t>Who’s </a:t>
            </a:r>
            <a:r>
              <a:rPr lang="en-US" dirty="0" err="1" smtClean="0"/>
              <a:t>iPad</a:t>
            </a:r>
            <a:r>
              <a:rPr lang="en-US" dirty="0" smtClean="0"/>
              <a:t> is it anyway?</a:t>
            </a:r>
            <a:endParaRPr lang="en-US" dirty="0"/>
          </a:p>
        </p:txBody>
      </p:sp>
      <p:sp>
        <p:nvSpPr>
          <p:cNvPr id="3" name="Title 2"/>
          <p:cNvSpPr>
            <a:spLocks noGrp="1"/>
          </p:cNvSpPr>
          <p:nvPr>
            <p:ph type="title"/>
          </p:nvPr>
        </p:nvSpPr>
        <p:spPr>
          <a:xfrm>
            <a:off x="131368" y="-64033"/>
            <a:ext cx="8555431" cy="1048719"/>
          </a:xfrm>
        </p:spPr>
        <p:txBody>
          <a:bodyPr/>
          <a:lstStyle/>
          <a:p>
            <a:r>
              <a:rPr lang="en-US" sz="2000" dirty="0" smtClean="0"/>
              <a:t>Legal Considerations:</a:t>
            </a:r>
            <a:r>
              <a:rPr lang="en-US" dirty="0" smtClean="0"/>
              <a:t/>
            </a:r>
            <a:br>
              <a:rPr lang="en-US" dirty="0" smtClean="0"/>
            </a:br>
            <a:r>
              <a:rPr lang="en-US" dirty="0" smtClean="0"/>
              <a:t>Ownership</a:t>
            </a:r>
            <a:endParaRPr lang="en-US" dirty="0"/>
          </a:p>
        </p:txBody>
      </p:sp>
      <p:pic>
        <p:nvPicPr>
          <p:cNvPr id="4" name="Picture 3" descr="20100909_ipad_FLC_02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081" y="1513840"/>
            <a:ext cx="5438718" cy="361696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52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39270"/>
            <a:ext cx="8229600" cy="3714325"/>
          </a:xfrm>
        </p:spPr>
        <p:txBody>
          <a:bodyPr>
            <a:normAutofit/>
          </a:bodyPr>
          <a:lstStyle/>
          <a:p>
            <a:pPr marL="0" indent="0" algn="r">
              <a:buNone/>
            </a:pPr>
            <a:r>
              <a:rPr lang="en-US" sz="5400" dirty="0" smtClean="0"/>
              <a:t>       University Owned </a:t>
            </a:r>
          </a:p>
          <a:p>
            <a:pPr marL="0" indent="0" algn="ctr">
              <a:buNone/>
            </a:pPr>
            <a:r>
              <a:rPr lang="en-US" sz="5400" dirty="0" smtClean="0"/>
              <a:t>v/s</a:t>
            </a:r>
          </a:p>
          <a:p>
            <a:pPr marL="0" indent="0">
              <a:buNone/>
            </a:pPr>
            <a:r>
              <a:rPr lang="en-US" sz="5400" dirty="0" smtClean="0"/>
              <a:t>Individually Owned    </a:t>
            </a:r>
            <a:endParaRPr lang="en-US" sz="5400" dirty="0"/>
          </a:p>
        </p:txBody>
      </p:sp>
      <p:sp>
        <p:nvSpPr>
          <p:cNvPr id="5" name="Title 2"/>
          <p:cNvSpPr txBox="1">
            <a:spLocks/>
          </p:cNvSpPr>
          <p:nvPr/>
        </p:nvSpPr>
        <p:spPr>
          <a:xfrm>
            <a:off x="131368" y="-64033"/>
            <a:ext cx="8555431" cy="1048719"/>
          </a:xfrm>
          <a:prstGeom prst="rect">
            <a:avLst/>
          </a:prstGeom>
        </p:spPr>
        <p:txBody>
          <a:bodyPr vert="horz" wrap="square" lIns="91440" tIns="45720" rIns="91440" bIns="45720" rtlCol="0" anchor="ctr">
            <a:spAutoFit/>
          </a:bodyPr>
          <a:lstStyle>
            <a:lvl1pPr algn="l" defTabSz="457200" rtl="0" eaLnBrk="1" latinLnBrk="0" hangingPunct="1">
              <a:lnSpc>
                <a:spcPts val="4300"/>
              </a:lnSpc>
              <a:spcBef>
                <a:spcPct val="0"/>
              </a:spcBef>
              <a:buNone/>
              <a:defRPr sz="4500" b="0" kern="1200">
                <a:solidFill>
                  <a:schemeClr val="bg1"/>
                </a:solidFill>
                <a:effectLst>
                  <a:outerShdw blurRad="50800" dist="38100" dir="2700000">
                    <a:srgbClr val="1E2E49">
                      <a:alpha val="43000"/>
                    </a:srgbClr>
                  </a:outerShdw>
                </a:effectLst>
                <a:latin typeface="Verdana"/>
                <a:ea typeface="+mj-ea"/>
                <a:cs typeface="Verdana"/>
              </a:defRPr>
            </a:lvl1pPr>
          </a:lstStyle>
          <a:p>
            <a:r>
              <a:rPr lang="en-US" sz="2000" smtClean="0"/>
              <a:t>Legal Considerations:</a:t>
            </a:r>
            <a:r>
              <a:rPr lang="en-US" smtClean="0"/>
              <a:t/>
            </a:r>
            <a:br>
              <a:rPr lang="en-US" smtClean="0"/>
            </a:br>
            <a:r>
              <a:rPr lang="en-US" smtClean="0"/>
              <a:t>Ownership</a:t>
            </a:r>
            <a:endParaRPr lang="en-US" dirty="0"/>
          </a:p>
        </p:txBody>
      </p:sp>
      <p:grpSp>
        <p:nvGrpSpPr>
          <p:cNvPr id="13" name="Group 12"/>
          <p:cNvGrpSpPr/>
          <p:nvPr/>
        </p:nvGrpSpPr>
        <p:grpSpPr>
          <a:xfrm>
            <a:off x="508614" y="1846230"/>
            <a:ext cx="1562936" cy="1885775"/>
            <a:chOff x="-16709" y="1558091"/>
            <a:chExt cx="1562936" cy="1885775"/>
          </a:xfrm>
        </p:grpSpPr>
        <p:sp>
          <p:nvSpPr>
            <p:cNvPr id="6" name="Isosceles Triangle 5"/>
            <p:cNvSpPr/>
            <p:nvPr/>
          </p:nvSpPr>
          <p:spPr>
            <a:xfrm>
              <a:off x="-16709" y="1558091"/>
              <a:ext cx="1562936" cy="565608"/>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Rectangle 6"/>
            <p:cNvSpPr/>
            <p:nvPr/>
          </p:nvSpPr>
          <p:spPr>
            <a:xfrm>
              <a:off x="131368" y="2198402"/>
              <a:ext cx="199492" cy="90710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Rectangle 7"/>
            <p:cNvSpPr/>
            <p:nvPr/>
          </p:nvSpPr>
          <p:spPr>
            <a:xfrm>
              <a:off x="1198657" y="2198402"/>
              <a:ext cx="199492" cy="90710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Rectangle 8"/>
            <p:cNvSpPr/>
            <p:nvPr/>
          </p:nvSpPr>
          <p:spPr>
            <a:xfrm>
              <a:off x="457200" y="2198402"/>
              <a:ext cx="199492" cy="90710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Rectangle 9"/>
            <p:cNvSpPr/>
            <p:nvPr/>
          </p:nvSpPr>
          <p:spPr>
            <a:xfrm>
              <a:off x="830751" y="2198402"/>
              <a:ext cx="199492" cy="90710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Rectangle 10"/>
            <p:cNvSpPr/>
            <p:nvPr/>
          </p:nvSpPr>
          <p:spPr>
            <a:xfrm>
              <a:off x="131368" y="3170518"/>
              <a:ext cx="1266781" cy="8342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Rectangle 11"/>
            <p:cNvSpPr/>
            <p:nvPr/>
          </p:nvSpPr>
          <p:spPr>
            <a:xfrm>
              <a:off x="-16708" y="3303294"/>
              <a:ext cx="1562934" cy="14057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14" name="Trapezoid 13"/>
          <p:cNvSpPr/>
          <p:nvPr/>
        </p:nvSpPr>
        <p:spPr>
          <a:xfrm>
            <a:off x="7906655" y="4666436"/>
            <a:ext cx="725604" cy="96311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Oval 14"/>
          <p:cNvSpPr/>
          <p:nvPr/>
        </p:nvSpPr>
        <p:spPr>
          <a:xfrm>
            <a:off x="7951950" y="3991284"/>
            <a:ext cx="626658" cy="62665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Oval Callout 15"/>
          <p:cNvSpPr/>
          <p:nvPr/>
        </p:nvSpPr>
        <p:spPr>
          <a:xfrm>
            <a:off x="1723980" y="1259840"/>
            <a:ext cx="2052781" cy="690880"/>
          </a:xfrm>
          <a:prstGeom prst="wedgeEllipseCallout">
            <a:avLst>
              <a:gd name="adj1" fmla="val -36671"/>
              <a:gd name="adj2" fmla="val 7982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It’s Mine!</a:t>
            </a:r>
            <a:endParaRPr lang="en-US" sz="2400" dirty="0"/>
          </a:p>
        </p:txBody>
      </p:sp>
      <p:sp>
        <p:nvSpPr>
          <p:cNvPr id="17" name="Oval Callout 16"/>
          <p:cNvSpPr/>
          <p:nvPr/>
        </p:nvSpPr>
        <p:spPr>
          <a:xfrm>
            <a:off x="5577840" y="5336350"/>
            <a:ext cx="2187251" cy="790129"/>
          </a:xfrm>
          <a:prstGeom prst="wedgeEllipseCallout">
            <a:avLst>
              <a:gd name="adj1" fmla="val 44004"/>
              <a:gd name="adj2" fmla="val -8130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No! </a:t>
            </a:r>
            <a:br>
              <a:rPr lang="en-US" sz="2400" dirty="0" smtClean="0"/>
            </a:br>
            <a:r>
              <a:rPr lang="en-US" sz="2400" dirty="0" smtClean="0"/>
              <a:t>It’s Mine!</a:t>
            </a:r>
            <a:endParaRPr lang="en-US" sz="2400" dirty="0"/>
          </a:p>
        </p:txBody>
      </p:sp>
    </p:spTree>
    <p:extLst>
      <p:ext uri="{BB962C8B-B14F-4D97-AF65-F5344CB8AC3E}">
        <p14:creationId xmlns:p14="http://schemas.microsoft.com/office/powerpoint/2010/main" val="178881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1500"/>
                            </p:stCondLst>
                            <p:childTnLst>
                              <p:par>
                                <p:cTn id="10" presetID="12" presetClass="entr" presetSubtype="2" fill="hold" grpId="0" nodeType="afterEffect">
                                  <p:stCondLst>
                                    <p:cond delay="100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64560" y="1416050"/>
            <a:ext cx="5313680" cy="4710114"/>
          </a:xfrm>
        </p:spPr>
        <p:txBody>
          <a:bodyPr>
            <a:noAutofit/>
          </a:bodyPr>
          <a:lstStyle/>
          <a:p>
            <a:r>
              <a:rPr lang="en-US" sz="2000" dirty="0" smtClean="0"/>
              <a:t>University Owned:</a:t>
            </a:r>
          </a:p>
          <a:p>
            <a:pPr lvl="1"/>
            <a:r>
              <a:rPr lang="en-US" sz="2000" dirty="0" smtClean="0"/>
              <a:t>Checkout (Day, Week, Semester, Year)</a:t>
            </a:r>
          </a:p>
          <a:p>
            <a:pPr lvl="1"/>
            <a:r>
              <a:rPr lang="en-US" sz="2000" dirty="0" smtClean="0"/>
              <a:t>Lease (Option to purchase at end of term)</a:t>
            </a:r>
          </a:p>
          <a:p>
            <a:r>
              <a:rPr lang="en-US" sz="2000" dirty="0" smtClean="0"/>
              <a:t>Student Owned:</a:t>
            </a:r>
          </a:p>
          <a:p>
            <a:pPr lvl="1"/>
            <a:r>
              <a:rPr lang="en-US" sz="2000" dirty="0" smtClean="0"/>
              <a:t>Student Provided</a:t>
            </a:r>
          </a:p>
          <a:p>
            <a:pPr lvl="1"/>
            <a:r>
              <a:rPr lang="en-US" sz="2000" dirty="0" smtClean="0"/>
              <a:t>University “Gift” (included in tuition or fees)</a:t>
            </a:r>
          </a:p>
          <a:p>
            <a:r>
              <a:rPr lang="en-US" sz="2000" dirty="0" smtClean="0"/>
              <a:t>What are the legal and financial restrictions of each at your university?</a:t>
            </a:r>
          </a:p>
        </p:txBody>
      </p:sp>
      <p:sp>
        <p:nvSpPr>
          <p:cNvPr id="5" name="Title 2"/>
          <p:cNvSpPr>
            <a:spLocks noGrp="1"/>
          </p:cNvSpPr>
          <p:nvPr>
            <p:ph type="title"/>
          </p:nvPr>
        </p:nvSpPr>
        <p:spPr>
          <a:xfrm>
            <a:off x="131368" y="-149028"/>
            <a:ext cx="8555431" cy="1218710"/>
          </a:xfrm>
        </p:spPr>
        <p:txBody>
          <a:bodyPr/>
          <a:lstStyle/>
          <a:p>
            <a:r>
              <a:rPr lang="en-US" sz="2000" dirty="0" smtClean="0"/>
              <a:t>Legal Considerations:</a:t>
            </a:r>
            <a:r>
              <a:rPr lang="en-US" dirty="0" smtClean="0"/>
              <a:t/>
            </a:r>
            <a:br>
              <a:rPr lang="en-US" dirty="0" smtClean="0"/>
            </a:br>
            <a:r>
              <a:rPr lang="en-US" dirty="0" smtClean="0"/>
              <a:t>Ownership - Device</a:t>
            </a:r>
            <a:endParaRPr lang="en-US" dirty="0"/>
          </a:p>
        </p:txBody>
      </p:sp>
      <p:pic>
        <p:nvPicPr>
          <p:cNvPr id="3" name="Picture 2"/>
          <p:cNvPicPr>
            <a:picLocks noChangeAspect="1"/>
          </p:cNvPicPr>
          <p:nvPr/>
        </p:nvPicPr>
        <p:blipFill>
          <a:blip r:embed="rId3"/>
          <a:stretch>
            <a:fillRect/>
          </a:stretch>
        </p:blipFill>
        <p:spPr>
          <a:xfrm>
            <a:off x="457200" y="1625600"/>
            <a:ext cx="2829738" cy="36068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536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11431"/>
            <a:ext cx="8555431" cy="943609"/>
          </a:xfrm>
        </p:spPr>
        <p:txBody>
          <a:bodyPr/>
          <a:lstStyle/>
          <a:p>
            <a:r>
              <a:rPr lang="en-US" sz="2000" dirty="0" smtClean="0"/>
              <a:t>Legal Considerations:</a:t>
            </a:r>
            <a:r>
              <a:rPr lang="en-US" dirty="0" smtClean="0"/>
              <a:t/>
            </a:r>
            <a:br>
              <a:rPr lang="en-US" dirty="0" smtClean="0"/>
            </a:br>
            <a:r>
              <a:rPr lang="en-US" dirty="0" smtClean="0"/>
              <a:t>Ownership</a:t>
            </a:r>
            <a:endParaRPr lang="en-US" dirty="0"/>
          </a:p>
        </p:txBody>
      </p:sp>
      <p:grpSp>
        <p:nvGrpSpPr>
          <p:cNvPr id="75" name="Group 74"/>
          <p:cNvGrpSpPr/>
          <p:nvPr/>
        </p:nvGrpSpPr>
        <p:grpSpPr>
          <a:xfrm>
            <a:off x="677253" y="2636538"/>
            <a:ext cx="3441782" cy="1536478"/>
            <a:chOff x="326518" y="2439141"/>
            <a:chExt cx="4326131" cy="1931271"/>
          </a:xfrm>
        </p:grpSpPr>
        <p:sp>
          <p:nvSpPr>
            <p:cNvPr id="50" name="Trapezoid 49"/>
            <p:cNvSpPr/>
            <p:nvPr/>
          </p:nvSpPr>
          <p:spPr>
            <a:xfrm>
              <a:off x="326518" y="3093973"/>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71813" y="2439141"/>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rapezoid 51"/>
            <p:cNvSpPr/>
            <p:nvPr/>
          </p:nvSpPr>
          <p:spPr>
            <a:xfrm>
              <a:off x="1140506" y="3093973"/>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1185801" y="2439141"/>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rapezoid 53"/>
            <p:cNvSpPr/>
            <p:nvPr/>
          </p:nvSpPr>
          <p:spPr>
            <a:xfrm>
              <a:off x="1934274" y="3093973"/>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979569" y="2439141"/>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rapezoid 55"/>
            <p:cNvSpPr/>
            <p:nvPr/>
          </p:nvSpPr>
          <p:spPr>
            <a:xfrm>
              <a:off x="2724533" y="3093973"/>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2769828" y="2439141"/>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rapezoid 57"/>
            <p:cNvSpPr/>
            <p:nvPr/>
          </p:nvSpPr>
          <p:spPr>
            <a:xfrm>
              <a:off x="3538521" y="3093973"/>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583816" y="2439141"/>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rapezoid 59"/>
            <p:cNvSpPr/>
            <p:nvPr/>
          </p:nvSpPr>
          <p:spPr>
            <a:xfrm>
              <a:off x="715042" y="3407302"/>
              <a:ext cx="725604" cy="96311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1" name="Oval 60"/>
            <p:cNvSpPr/>
            <p:nvPr/>
          </p:nvSpPr>
          <p:spPr>
            <a:xfrm>
              <a:off x="760337" y="2752470"/>
              <a:ext cx="626658" cy="62665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2" name="Trapezoid 61"/>
            <p:cNvSpPr/>
            <p:nvPr/>
          </p:nvSpPr>
          <p:spPr>
            <a:xfrm>
              <a:off x="1529030" y="3407302"/>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1574325" y="2752470"/>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rapezoid 63"/>
            <p:cNvSpPr/>
            <p:nvPr/>
          </p:nvSpPr>
          <p:spPr>
            <a:xfrm>
              <a:off x="2322798" y="3407302"/>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368093" y="2752470"/>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rapezoid 65"/>
            <p:cNvSpPr/>
            <p:nvPr/>
          </p:nvSpPr>
          <p:spPr>
            <a:xfrm>
              <a:off x="3113057" y="3407302"/>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158352" y="2752470"/>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rapezoid 67"/>
            <p:cNvSpPr/>
            <p:nvPr/>
          </p:nvSpPr>
          <p:spPr>
            <a:xfrm>
              <a:off x="3927045" y="3407302"/>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972340" y="2752470"/>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8" name="Content Placeholder 1"/>
          <p:cNvSpPr>
            <a:spLocks noGrp="1"/>
          </p:cNvSpPr>
          <p:nvPr>
            <p:ph idx="1"/>
          </p:nvPr>
        </p:nvSpPr>
        <p:spPr>
          <a:xfrm>
            <a:off x="457200" y="4439920"/>
            <a:ext cx="3820160" cy="914400"/>
          </a:xfrm>
        </p:spPr>
        <p:txBody>
          <a:bodyPr>
            <a:normAutofit/>
          </a:bodyPr>
          <a:lstStyle/>
          <a:p>
            <a:pPr marL="0" indent="0" algn="ctr">
              <a:buNone/>
            </a:pPr>
            <a:r>
              <a:rPr lang="en-US" sz="2400" dirty="0" smtClean="0"/>
              <a:t>November 30, 2011</a:t>
            </a:r>
            <a:endParaRPr lang="en-US" sz="2400" dirty="0"/>
          </a:p>
        </p:txBody>
      </p:sp>
      <p:sp>
        <p:nvSpPr>
          <p:cNvPr id="100" name="Rectangle 99"/>
          <p:cNvSpPr/>
          <p:nvPr/>
        </p:nvSpPr>
        <p:spPr>
          <a:xfrm>
            <a:off x="1123991" y="3484880"/>
            <a:ext cx="302454" cy="43885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latin typeface="Lucida Grande"/>
                <a:ea typeface="Lucida Grande"/>
                <a:cs typeface="Lucida Grande"/>
              </a:rPr>
              <a:t></a:t>
            </a:r>
            <a:endParaRPr lang="en-US" sz="1200" dirty="0"/>
          </a:p>
        </p:txBody>
      </p:sp>
      <p:grpSp>
        <p:nvGrpSpPr>
          <p:cNvPr id="104" name="Group 103"/>
          <p:cNvGrpSpPr/>
          <p:nvPr/>
        </p:nvGrpSpPr>
        <p:grpSpPr>
          <a:xfrm>
            <a:off x="4954613" y="2636538"/>
            <a:ext cx="3579787" cy="2717782"/>
            <a:chOff x="4954613" y="2636538"/>
            <a:chExt cx="3579787" cy="2717782"/>
          </a:xfrm>
        </p:grpSpPr>
        <p:grpSp>
          <p:nvGrpSpPr>
            <p:cNvPr id="76" name="Group 75"/>
            <p:cNvGrpSpPr/>
            <p:nvPr/>
          </p:nvGrpSpPr>
          <p:grpSpPr>
            <a:xfrm>
              <a:off x="4954613" y="2636538"/>
              <a:ext cx="3441782" cy="1536478"/>
              <a:chOff x="326518" y="2439141"/>
              <a:chExt cx="4326131" cy="1931271"/>
            </a:xfrm>
          </p:grpSpPr>
          <p:sp>
            <p:nvSpPr>
              <p:cNvPr id="77" name="Trapezoid 76"/>
              <p:cNvSpPr/>
              <p:nvPr/>
            </p:nvSpPr>
            <p:spPr>
              <a:xfrm>
                <a:off x="326518" y="3093973"/>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371813" y="2439141"/>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rapezoid 78"/>
              <p:cNvSpPr/>
              <p:nvPr/>
            </p:nvSpPr>
            <p:spPr>
              <a:xfrm>
                <a:off x="1140506" y="3093973"/>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1185801" y="2439141"/>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rapezoid 80"/>
              <p:cNvSpPr/>
              <p:nvPr/>
            </p:nvSpPr>
            <p:spPr>
              <a:xfrm>
                <a:off x="1934274" y="3093973"/>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1979569" y="2439141"/>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rapezoid 82"/>
              <p:cNvSpPr/>
              <p:nvPr/>
            </p:nvSpPr>
            <p:spPr>
              <a:xfrm>
                <a:off x="2724533" y="3093973"/>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2769828" y="2439141"/>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rapezoid 84"/>
              <p:cNvSpPr/>
              <p:nvPr/>
            </p:nvSpPr>
            <p:spPr>
              <a:xfrm>
                <a:off x="3538521" y="3093973"/>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3583816" y="2439141"/>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rapezoid 86"/>
              <p:cNvSpPr/>
              <p:nvPr/>
            </p:nvSpPr>
            <p:spPr>
              <a:xfrm>
                <a:off x="715042" y="3407302"/>
                <a:ext cx="725604" cy="96311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8" name="Oval 87"/>
              <p:cNvSpPr/>
              <p:nvPr/>
            </p:nvSpPr>
            <p:spPr>
              <a:xfrm>
                <a:off x="760337" y="2752470"/>
                <a:ext cx="626658" cy="62665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9" name="Trapezoid 88"/>
              <p:cNvSpPr/>
              <p:nvPr/>
            </p:nvSpPr>
            <p:spPr>
              <a:xfrm>
                <a:off x="1529030" y="3407302"/>
                <a:ext cx="725604" cy="96311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0" name="Oval 89"/>
              <p:cNvSpPr/>
              <p:nvPr/>
            </p:nvSpPr>
            <p:spPr>
              <a:xfrm>
                <a:off x="1574325" y="2752470"/>
                <a:ext cx="626658" cy="62665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1" name="Trapezoid 90"/>
              <p:cNvSpPr/>
              <p:nvPr/>
            </p:nvSpPr>
            <p:spPr>
              <a:xfrm>
                <a:off x="2322798" y="3407302"/>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2368093" y="2752470"/>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rapezoid 92"/>
              <p:cNvSpPr/>
              <p:nvPr/>
            </p:nvSpPr>
            <p:spPr>
              <a:xfrm>
                <a:off x="3113057" y="3407302"/>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3158352" y="2752470"/>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Trapezoid 94"/>
              <p:cNvSpPr/>
              <p:nvPr/>
            </p:nvSpPr>
            <p:spPr>
              <a:xfrm>
                <a:off x="3927045" y="3407302"/>
                <a:ext cx="725604" cy="96311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3972340" y="2752470"/>
                <a:ext cx="626658" cy="6266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9" name="Content Placeholder 1"/>
            <p:cNvSpPr txBox="1">
              <a:spLocks/>
            </p:cNvSpPr>
            <p:nvPr/>
          </p:nvSpPr>
          <p:spPr>
            <a:xfrm>
              <a:off x="4990649" y="4439920"/>
              <a:ext cx="3543751" cy="914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SzPct val="100000"/>
                <a:buFontTx/>
                <a:buBlip>
                  <a:blip r:embed="rId3"/>
                </a:buBlip>
                <a:defRPr sz="3800" b="0" kern="1200">
                  <a:solidFill>
                    <a:srgbClr val="274897"/>
                  </a:solidFill>
                  <a:effectLst>
                    <a:outerShdw blurRad="50800" dist="38100" dir="2700000">
                      <a:srgbClr val="1F394C">
                        <a:alpha val="43000"/>
                      </a:srgbClr>
                    </a:outerShdw>
                  </a:effectLst>
                  <a:latin typeface="Verdana"/>
                  <a:ea typeface="+mn-ea"/>
                  <a:cs typeface="Verdana"/>
                </a:defRPr>
              </a:lvl1pPr>
              <a:lvl2pPr marL="649224" indent="-285750" algn="l" defTabSz="457200" rtl="0" eaLnBrk="1" latinLnBrk="0" hangingPunct="1">
                <a:spcBef>
                  <a:spcPts val="800"/>
                </a:spcBef>
                <a:spcAft>
                  <a:spcPts val="200"/>
                </a:spcAft>
                <a:buFont typeface="Arial"/>
                <a:buChar char="•"/>
                <a:defRPr sz="3600" kern="1200">
                  <a:solidFill>
                    <a:srgbClr val="315AAD"/>
                  </a:solidFill>
                  <a:effectLst/>
                  <a:latin typeface="Arial"/>
                  <a:ea typeface="+mn-ea"/>
                  <a:cs typeface="Arial"/>
                </a:defRPr>
              </a:lvl2pPr>
              <a:lvl3pPr marL="978408" indent="-320040" algn="l" defTabSz="457200" rtl="0" eaLnBrk="1" latinLnBrk="0" hangingPunct="1">
                <a:spcBef>
                  <a:spcPts val="400"/>
                </a:spcBef>
                <a:buSzPct val="80000"/>
                <a:buFont typeface="Wingdings" charset="2"/>
                <a:buChar char="§"/>
                <a:defRPr sz="3200" kern="1200">
                  <a:solidFill>
                    <a:srgbClr val="4686C6"/>
                  </a:solidFill>
                  <a:latin typeface="Arial"/>
                  <a:ea typeface="+mn-ea"/>
                  <a:cs typeface="Arial"/>
                </a:defRPr>
              </a:lvl3pPr>
              <a:lvl4pPr marL="1325880" indent="-228600" algn="l" defTabSz="457200" rtl="0" eaLnBrk="1" latinLnBrk="0" hangingPunct="1">
                <a:spcBef>
                  <a:spcPct val="20000"/>
                </a:spcBef>
                <a:spcAft>
                  <a:spcPts val="200"/>
                </a:spcAft>
                <a:buSzPct val="85000"/>
                <a:buFont typeface="Arial"/>
                <a:buChar char="–"/>
                <a:defRPr sz="2400" kern="1200">
                  <a:solidFill>
                    <a:srgbClr val="383F3F"/>
                  </a:solidFill>
                  <a:latin typeface="Arial"/>
                  <a:ea typeface="+mn-ea"/>
                  <a:cs typeface="Arial"/>
                </a:defRPr>
              </a:lvl4pPr>
              <a:lvl5pPr marL="1563624" indent="-228600" algn="l" defTabSz="457200" rtl="0" eaLnBrk="1" latinLnBrk="0" hangingPunct="1">
                <a:spcBef>
                  <a:spcPts val="528"/>
                </a:spcBef>
                <a:spcAft>
                  <a:spcPts val="300"/>
                </a:spcAft>
                <a:buSzPct val="75000"/>
                <a:buFont typeface="Lucida Grande"/>
                <a:buChar char="&gt;"/>
                <a:defRPr sz="2200" kern="1200">
                  <a:solidFill>
                    <a:srgbClr val="BF21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Tx/>
                <a:buNone/>
              </a:pPr>
              <a:r>
                <a:rPr lang="en-US" sz="2400" dirty="0" smtClean="0"/>
                <a:t>December 31,  2011</a:t>
              </a:r>
              <a:endParaRPr lang="en-US" sz="2400" dirty="0"/>
            </a:p>
          </p:txBody>
        </p:sp>
        <p:sp>
          <p:nvSpPr>
            <p:cNvPr id="101" name="Rectangle 100"/>
            <p:cNvSpPr/>
            <p:nvPr/>
          </p:nvSpPr>
          <p:spPr>
            <a:xfrm>
              <a:off x="5411142" y="3484880"/>
              <a:ext cx="302454" cy="43885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latin typeface="Lucida Grande"/>
                  <a:ea typeface="Lucida Grande"/>
                  <a:cs typeface="Lucida Grande"/>
                </a:rPr>
                <a:t></a:t>
              </a:r>
              <a:endParaRPr lang="en-US" sz="1200" dirty="0"/>
            </a:p>
          </p:txBody>
        </p:sp>
        <p:sp>
          <p:nvSpPr>
            <p:cNvPr id="102" name="Rectangle 101"/>
            <p:cNvSpPr/>
            <p:nvPr/>
          </p:nvSpPr>
          <p:spPr>
            <a:xfrm>
              <a:off x="6048574" y="3484880"/>
              <a:ext cx="302454" cy="43885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smtClean="0">
                  <a:latin typeface="Lucida Grande"/>
                  <a:ea typeface="Lucida Grande"/>
                  <a:cs typeface="Lucida Grande"/>
                </a:rPr>
                <a:t></a:t>
              </a:r>
              <a:endParaRPr lang="en-US" sz="1200" dirty="0"/>
            </a:p>
          </p:txBody>
        </p:sp>
      </p:grpSp>
      <p:sp>
        <p:nvSpPr>
          <p:cNvPr id="103" name="Content Placeholder 1"/>
          <p:cNvSpPr txBox="1">
            <a:spLocks/>
          </p:cNvSpPr>
          <p:nvPr/>
        </p:nvSpPr>
        <p:spPr>
          <a:xfrm>
            <a:off x="457199" y="1371600"/>
            <a:ext cx="5341107" cy="914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SzPct val="100000"/>
              <a:buFontTx/>
              <a:buBlip>
                <a:blip r:embed="rId3"/>
              </a:buBlip>
              <a:defRPr sz="3800" b="0" kern="1200">
                <a:solidFill>
                  <a:srgbClr val="274897"/>
                </a:solidFill>
                <a:effectLst>
                  <a:outerShdw blurRad="50800" dist="38100" dir="2700000">
                    <a:srgbClr val="1F394C">
                      <a:alpha val="43000"/>
                    </a:srgbClr>
                  </a:outerShdw>
                </a:effectLst>
                <a:latin typeface="Verdana"/>
                <a:ea typeface="+mn-ea"/>
                <a:cs typeface="Verdana"/>
              </a:defRPr>
            </a:lvl1pPr>
            <a:lvl2pPr marL="649224" indent="-285750" algn="l" defTabSz="457200" rtl="0" eaLnBrk="1" latinLnBrk="0" hangingPunct="1">
              <a:spcBef>
                <a:spcPts val="800"/>
              </a:spcBef>
              <a:spcAft>
                <a:spcPts val="200"/>
              </a:spcAft>
              <a:buFont typeface="Arial"/>
              <a:buChar char="•"/>
              <a:defRPr sz="3600" kern="1200">
                <a:solidFill>
                  <a:srgbClr val="315AAD"/>
                </a:solidFill>
                <a:effectLst/>
                <a:latin typeface="Arial"/>
                <a:ea typeface="+mn-ea"/>
                <a:cs typeface="Arial"/>
              </a:defRPr>
            </a:lvl2pPr>
            <a:lvl3pPr marL="978408" indent="-320040" algn="l" defTabSz="457200" rtl="0" eaLnBrk="1" latinLnBrk="0" hangingPunct="1">
              <a:spcBef>
                <a:spcPts val="400"/>
              </a:spcBef>
              <a:buSzPct val="80000"/>
              <a:buFont typeface="Wingdings" charset="2"/>
              <a:buChar char="§"/>
              <a:defRPr sz="3200" kern="1200">
                <a:solidFill>
                  <a:srgbClr val="4686C6"/>
                </a:solidFill>
                <a:latin typeface="Arial"/>
                <a:ea typeface="+mn-ea"/>
                <a:cs typeface="Arial"/>
              </a:defRPr>
            </a:lvl3pPr>
            <a:lvl4pPr marL="1325880" indent="-228600" algn="l" defTabSz="457200" rtl="0" eaLnBrk="1" latinLnBrk="0" hangingPunct="1">
              <a:spcBef>
                <a:spcPct val="20000"/>
              </a:spcBef>
              <a:spcAft>
                <a:spcPts val="200"/>
              </a:spcAft>
              <a:buSzPct val="85000"/>
              <a:buFont typeface="Arial"/>
              <a:buChar char="–"/>
              <a:defRPr sz="2400" kern="1200">
                <a:solidFill>
                  <a:srgbClr val="383F3F"/>
                </a:solidFill>
                <a:latin typeface="Arial"/>
                <a:ea typeface="+mn-ea"/>
                <a:cs typeface="Arial"/>
              </a:defRPr>
            </a:lvl4pPr>
            <a:lvl5pPr marL="1563624" indent="-228600" algn="l" defTabSz="457200" rtl="0" eaLnBrk="1" latinLnBrk="0" hangingPunct="1">
              <a:spcBef>
                <a:spcPts val="528"/>
              </a:spcBef>
              <a:spcAft>
                <a:spcPts val="300"/>
              </a:spcAft>
              <a:buSzPct val="75000"/>
              <a:buFont typeface="Lucida Grande"/>
              <a:buChar char="&gt;"/>
              <a:defRPr sz="2200" kern="1200">
                <a:solidFill>
                  <a:srgbClr val="BF21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dirty="0" smtClean="0"/>
              <a:t>In just one month…</a:t>
            </a:r>
            <a:endParaRPr lang="en-US" dirty="0"/>
          </a:p>
        </p:txBody>
      </p:sp>
    </p:spTree>
    <p:extLst>
      <p:ext uri="{BB962C8B-B14F-4D97-AF65-F5344CB8AC3E}">
        <p14:creationId xmlns:p14="http://schemas.microsoft.com/office/powerpoint/2010/main" val="335201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p:cTn id="7" dur="500" fill="hold"/>
                                        <p:tgtEl>
                                          <p:spTgt spid="104"/>
                                        </p:tgtEl>
                                        <p:attrNameLst>
                                          <p:attrName>ppt_w</p:attrName>
                                        </p:attrNameLst>
                                      </p:cBhvr>
                                      <p:tavLst>
                                        <p:tav tm="0">
                                          <p:val>
                                            <p:fltVal val="0"/>
                                          </p:val>
                                        </p:tav>
                                        <p:tav tm="100000">
                                          <p:val>
                                            <p:strVal val="#ppt_w"/>
                                          </p:val>
                                        </p:tav>
                                      </p:tavLst>
                                    </p:anim>
                                    <p:anim calcmode="lin" valueType="num">
                                      <p:cBhvr>
                                        <p:cTn id="8" dur="500" fill="hold"/>
                                        <p:tgtEl>
                                          <p:spTgt spid="104"/>
                                        </p:tgtEl>
                                        <p:attrNameLst>
                                          <p:attrName>ppt_h</p:attrName>
                                        </p:attrNameLst>
                                      </p:cBhvr>
                                      <p:tavLst>
                                        <p:tav tm="0">
                                          <p:val>
                                            <p:fltVal val="0"/>
                                          </p:val>
                                        </p:tav>
                                        <p:tav tm="100000">
                                          <p:val>
                                            <p:strVal val="#ppt_h"/>
                                          </p:val>
                                        </p:tav>
                                      </p:tavLst>
                                    </p:anim>
                                    <p:animEffect transition="in" filter="fade">
                                      <p:cBhvr>
                                        <p:cTn id="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64560" y="1416050"/>
            <a:ext cx="5313680" cy="4710114"/>
          </a:xfrm>
        </p:spPr>
        <p:txBody>
          <a:bodyPr>
            <a:noAutofit/>
          </a:bodyPr>
          <a:lstStyle/>
          <a:p>
            <a:r>
              <a:rPr lang="en-US" sz="2000" dirty="0" smtClean="0"/>
              <a:t>University Owned:</a:t>
            </a:r>
          </a:p>
          <a:p>
            <a:pPr lvl="1"/>
            <a:r>
              <a:rPr lang="en-US" sz="2000" dirty="0" smtClean="0"/>
              <a:t>Checkout (Day, Week, Semester, Year)</a:t>
            </a:r>
          </a:p>
          <a:p>
            <a:pPr lvl="1"/>
            <a:r>
              <a:rPr lang="en-US" sz="2000" dirty="0" smtClean="0"/>
              <a:t>Lease (Option to purchase at end of term)</a:t>
            </a:r>
          </a:p>
          <a:p>
            <a:r>
              <a:rPr lang="en-US" sz="2000" dirty="0" smtClean="0"/>
              <a:t>Student Owned:</a:t>
            </a:r>
          </a:p>
          <a:p>
            <a:pPr lvl="1"/>
            <a:r>
              <a:rPr lang="en-US" sz="2000" dirty="0" smtClean="0"/>
              <a:t>Student Provided</a:t>
            </a:r>
          </a:p>
          <a:p>
            <a:pPr lvl="1"/>
            <a:r>
              <a:rPr lang="en-US" sz="2000" dirty="0" smtClean="0"/>
              <a:t>University “Gift” (included in tuition)</a:t>
            </a:r>
          </a:p>
          <a:p>
            <a:r>
              <a:rPr lang="en-US" sz="2000" dirty="0" smtClean="0"/>
              <a:t>What are the legal and financial restrictions of each at your university?</a:t>
            </a:r>
          </a:p>
        </p:txBody>
      </p:sp>
      <p:sp>
        <p:nvSpPr>
          <p:cNvPr id="5" name="Title 2"/>
          <p:cNvSpPr>
            <a:spLocks noGrp="1"/>
          </p:cNvSpPr>
          <p:nvPr>
            <p:ph type="title"/>
          </p:nvPr>
        </p:nvSpPr>
        <p:spPr>
          <a:xfrm>
            <a:off x="131368" y="-149028"/>
            <a:ext cx="8555431" cy="1218710"/>
          </a:xfrm>
        </p:spPr>
        <p:txBody>
          <a:bodyPr/>
          <a:lstStyle/>
          <a:p>
            <a:r>
              <a:rPr lang="en-US" sz="2000" dirty="0" smtClean="0"/>
              <a:t>Legal Considerations:</a:t>
            </a:r>
            <a:r>
              <a:rPr lang="en-US" dirty="0" smtClean="0"/>
              <a:t/>
            </a:r>
            <a:br>
              <a:rPr lang="en-US" dirty="0" smtClean="0"/>
            </a:br>
            <a:r>
              <a:rPr lang="en-US" dirty="0" smtClean="0"/>
              <a:t>Ownership - Device</a:t>
            </a:r>
            <a:endParaRPr lang="en-US" dirty="0"/>
          </a:p>
        </p:txBody>
      </p:sp>
      <p:pic>
        <p:nvPicPr>
          <p:cNvPr id="3" name="Picture 2"/>
          <p:cNvPicPr>
            <a:picLocks noChangeAspect="1"/>
          </p:cNvPicPr>
          <p:nvPr/>
        </p:nvPicPr>
        <p:blipFill>
          <a:blip r:embed="rId3"/>
          <a:stretch>
            <a:fillRect/>
          </a:stretch>
        </p:blipFill>
        <p:spPr>
          <a:xfrm>
            <a:off x="457200" y="1625600"/>
            <a:ext cx="2829738" cy="36068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278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6050"/>
            <a:ext cx="4780280" cy="4710114"/>
          </a:xfrm>
        </p:spPr>
        <p:txBody>
          <a:bodyPr>
            <a:normAutofit fontScale="77500" lnSpcReduction="20000"/>
          </a:bodyPr>
          <a:lstStyle/>
          <a:p>
            <a:r>
              <a:rPr lang="en-US" dirty="0"/>
              <a:t>What about the accessories (keyboards, stylus, cover, earphones)</a:t>
            </a:r>
            <a:r>
              <a:rPr lang="en-US" dirty="0" smtClean="0"/>
              <a:t>?</a:t>
            </a:r>
          </a:p>
          <a:p>
            <a:pPr marL="0" indent="0">
              <a:buNone/>
            </a:pPr>
            <a:endParaRPr lang="en-US" dirty="0" smtClean="0"/>
          </a:p>
          <a:p>
            <a:r>
              <a:rPr lang="en-US" dirty="0" smtClean="0"/>
              <a:t>If </a:t>
            </a:r>
            <a:r>
              <a:rPr lang="en-US" dirty="0"/>
              <a:t>University </a:t>
            </a:r>
            <a:r>
              <a:rPr lang="en-US" dirty="0" smtClean="0"/>
              <a:t>supplies...</a:t>
            </a:r>
          </a:p>
          <a:p>
            <a:endParaRPr lang="en-US" dirty="0"/>
          </a:p>
          <a:p>
            <a:r>
              <a:rPr lang="en-US" dirty="0" smtClean="0"/>
              <a:t>Owned </a:t>
            </a:r>
            <a:r>
              <a:rPr lang="en-US" dirty="0"/>
              <a:t>by university</a:t>
            </a:r>
          </a:p>
          <a:p>
            <a:endParaRPr lang="en-US" dirty="0"/>
          </a:p>
          <a:p>
            <a:r>
              <a:rPr lang="en-US" dirty="0"/>
              <a:t>If student supplies...</a:t>
            </a:r>
          </a:p>
          <a:p>
            <a:endParaRPr lang="en-US" dirty="0"/>
          </a:p>
        </p:txBody>
      </p:sp>
      <p:sp>
        <p:nvSpPr>
          <p:cNvPr id="5" name="Title 2"/>
          <p:cNvSpPr>
            <a:spLocks noGrp="1"/>
          </p:cNvSpPr>
          <p:nvPr>
            <p:ph type="title"/>
          </p:nvPr>
        </p:nvSpPr>
        <p:spPr>
          <a:xfrm>
            <a:off x="131368" y="-149028"/>
            <a:ext cx="8555431" cy="1218710"/>
          </a:xfrm>
        </p:spPr>
        <p:txBody>
          <a:bodyPr/>
          <a:lstStyle/>
          <a:p>
            <a:r>
              <a:rPr lang="en-US" sz="2000" dirty="0" smtClean="0"/>
              <a:t>Legal Considerations:</a:t>
            </a:r>
            <a:r>
              <a:rPr lang="en-US" dirty="0" smtClean="0"/>
              <a:t/>
            </a:r>
            <a:br>
              <a:rPr lang="en-US" dirty="0" smtClean="0"/>
            </a:br>
            <a:r>
              <a:rPr lang="en-US" dirty="0" smtClean="0"/>
              <a:t>Ownership - Accessories</a:t>
            </a:r>
            <a:endParaRPr lang="en-US" dirty="0"/>
          </a:p>
        </p:txBody>
      </p:sp>
      <p:pic>
        <p:nvPicPr>
          <p:cNvPr id="3" name="Picture 2"/>
          <p:cNvPicPr>
            <a:picLocks noChangeAspect="1"/>
          </p:cNvPicPr>
          <p:nvPr/>
        </p:nvPicPr>
        <p:blipFill>
          <a:blip r:embed="rId2"/>
          <a:stretch>
            <a:fillRect/>
          </a:stretch>
        </p:blipFill>
        <p:spPr>
          <a:xfrm>
            <a:off x="5237480" y="1416050"/>
            <a:ext cx="3590324" cy="30480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7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368" y="1389538"/>
            <a:ext cx="3505912" cy="4818222"/>
          </a:xfrm>
        </p:spPr>
        <p:txBody>
          <a:bodyPr>
            <a:normAutofit fontScale="85000" lnSpcReduction="10000"/>
          </a:bodyPr>
          <a:lstStyle/>
          <a:p>
            <a:r>
              <a:rPr lang="en-US" sz="3200" dirty="0" smtClean="0"/>
              <a:t>Founded in 1913 </a:t>
            </a:r>
            <a:br>
              <a:rPr lang="en-US" sz="3200" dirty="0" smtClean="0"/>
            </a:br>
            <a:r>
              <a:rPr lang="en-US" sz="3200" dirty="0" smtClean="0"/>
              <a:t>(we’re counting down to 100!)</a:t>
            </a:r>
          </a:p>
          <a:p>
            <a:r>
              <a:rPr lang="en-US" sz="3200" dirty="0" smtClean="0"/>
              <a:t>32,000 students </a:t>
            </a:r>
            <a:br>
              <a:rPr lang="en-US" sz="3200" dirty="0" smtClean="0"/>
            </a:br>
            <a:r>
              <a:rPr lang="en-US" sz="3200" dirty="0" smtClean="0"/>
              <a:t>(graduate and undergraduate)</a:t>
            </a:r>
          </a:p>
          <a:p>
            <a:r>
              <a:rPr lang="en-US" sz="3200" dirty="0" smtClean="0"/>
              <a:t>1150 faculty</a:t>
            </a:r>
          </a:p>
          <a:p>
            <a:r>
              <a:rPr lang="en-US" sz="3200" dirty="0" smtClean="0"/>
              <a:t>250 degree programs across </a:t>
            </a:r>
            <a:br>
              <a:rPr lang="en-US" sz="3200" dirty="0" smtClean="0"/>
            </a:br>
            <a:r>
              <a:rPr lang="en-US" sz="3200" dirty="0" smtClean="0"/>
              <a:t>8 colleges</a:t>
            </a:r>
          </a:p>
        </p:txBody>
      </p:sp>
      <p:sp>
        <p:nvSpPr>
          <p:cNvPr id="3" name="Title 2"/>
          <p:cNvSpPr>
            <a:spLocks noGrp="1"/>
          </p:cNvSpPr>
          <p:nvPr>
            <p:ph type="title"/>
          </p:nvPr>
        </p:nvSpPr>
        <p:spPr>
          <a:xfrm>
            <a:off x="131368" y="293559"/>
            <a:ext cx="8555431" cy="654453"/>
          </a:xfrm>
        </p:spPr>
        <p:txBody>
          <a:bodyPr/>
          <a:lstStyle/>
          <a:p>
            <a:r>
              <a:rPr lang="en-US" sz="3600" dirty="0" smtClean="0"/>
              <a:t>About Georgia State University</a:t>
            </a:r>
            <a:endParaRPr lang="en-US" sz="3600" dirty="0"/>
          </a:p>
        </p:txBody>
      </p:sp>
      <p:pic>
        <p:nvPicPr>
          <p:cNvPr id="4" name="Picture 3" descr="20110822firstdayofschool3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280" y="1416050"/>
            <a:ext cx="4714240" cy="361394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Picture 4" descr="20100621PPScienceCenterStock332PS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7600" y="3744595"/>
            <a:ext cx="3901440" cy="273177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974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What happens when the </a:t>
            </a:r>
            <a:r>
              <a:rPr lang="en-US" dirty="0" err="1" smtClean="0"/>
              <a:t>iPads</a:t>
            </a:r>
            <a:r>
              <a:rPr lang="en-US" dirty="0" smtClean="0"/>
              <a:t> or accessories aren’t returned?</a:t>
            </a:r>
          </a:p>
          <a:p>
            <a:pPr marL="363474" lvl="1" indent="0">
              <a:buNone/>
            </a:pPr>
            <a:r>
              <a:rPr lang="en-US" sz="2800" dirty="0" smtClean="0"/>
              <a:t>(damaged, stolen, lost, dog ate my </a:t>
            </a:r>
            <a:r>
              <a:rPr lang="en-US" sz="2800" dirty="0" err="1" smtClean="0"/>
              <a:t>iPad</a:t>
            </a:r>
            <a:r>
              <a:rPr lang="en-US" sz="2800" dirty="0" smtClean="0"/>
              <a:t>…)</a:t>
            </a:r>
          </a:p>
          <a:p>
            <a:pPr marL="363474" lvl="1" indent="0">
              <a:buNone/>
            </a:pPr>
            <a:endParaRPr lang="en-US" sz="2800" dirty="0"/>
          </a:p>
          <a:p>
            <a:pPr marL="363474" lvl="1" indent="0">
              <a:buNone/>
            </a:pPr>
            <a:r>
              <a:rPr lang="en-US" sz="2800" dirty="0" smtClean="0"/>
              <a:t>User pays replacement fee… OR</a:t>
            </a:r>
          </a:p>
          <a:p>
            <a:pPr marL="363474" lvl="1" indent="0">
              <a:buNone/>
            </a:pPr>
            <a:r>
              <a:rPr lang="en-US" sz="2800" dirty="0" smtClean="0"/>
              <a:t>Students: Grades Held, Registration Held</a:t>
            </a:r>
          </a:p>
          <a:p>
            <a:pPr marL="363474" lvl="1" indent="0">
              <a:buNone/>
            </a:pPr>
            <a:r>
              <a:rPr lang="en-US" sz="2800" dirty="0" smtClean="0"/>
              <a:t>Faculty/Staff: Wages Garnished</a:t>
            </a:r>
            <a:endParaRPr lang="en-US" sz="2800" dirty="0"/>
          </a:p>
        </p:txBody>
      </p:sp>
      <p:sp>
        <p:nvSpPr>
          <p:cNvPr id="5" name="Title 2"/>
          <p:cNvSpPr>
            <a:spLocks noGrp="1"/>
          </p:cNvSpPr>
          <p:nvPr>
            <p:ph type="title"/>
          </p:nvPr>
        </p:nvSpPr>
        <p:spPr>
          <a:xfrm>
            <a:off x="131368" y="-149028"/>
            <a:ext cx="8555431" cy="1218710"/>
          </a:xfrm>
        </p:spPr>
        <p:txBody>
          <a:bodyPr/>
          <a:lstStyle/>
          <a:p>
            <a:r>
              <a:rPr lang="en-US" sz="2000" dirty="0" smtClean="0"/>
              <a:t>Legal Considerations:</a:t>
            </a:r>
            <a:r>
              <a:rPr lang="en-US" dirty="0" smtClean="0"/>
              <a:t/>
            </a:r>
            <a:br>
              <a:rPr lang="en-US" dirty="0" smtClean="0"/>
            </a:br>
            <a:r>
              <a:rPr lang="en-US" dirty="0" smtClean="0"/>
              <a:t>Loss – It Happens</a:t>
            </a:r>
            <a:endParaRPr lang="en-US" dirty="0"/>
          </a:p>
        </p:txBody>
      </p:sp>
    </p:spTree>
    <p:extLst>
      <p:ext uri="{BB962C8B-B14F-4D97-AF65-F5344CB8AC3E}">
        <p14:creationId xmlns:p14="http://schemas.microsoft.com/office/powerpoint/2010/main" val="379786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218536"/>
            <a:ext cx="8229600" cy="907628"/>
          </a:xfrm>
        </p:spPr>
        <p:txBody>
          <a:bodyPr>
            <a:normAutofit fontScale="85000" lnSpcReduction="20000"/>
          </a:bodyPr>
          <a:lstStyle/>
          <a:p>
            <a:pPr marL="0" indent="0" algn="ctr">
              <a:buNone/>
            </a:pPr>
            <a:r>
              <a:rPr lang="en-US" dirty="0" smtClean="0"/>
              <a:t>What should your </a:t>
            </a:r>
            <a:br>
              <a:rPr lang="en-US" dirty="0" smtClean="0"/>
            </a:br>
            <a:r>
              <a:rPr lang="en-US" dirty="0" smtClean="0"/>
              <a:t>support model look like?</a:t>
            </a:r>
            <a:endParaRPr lang="en-US" dirty="0"/>
          </a:p>
        </p:txBody>
      </p:sp>
      <p:sp>
        <p:nvSpPr>
          <p:cNvPr id="3" name="Title 2"/>
          <p:cNvSpPr>
            <a:spLocks noGrp="1"/>
          </p:cNvSpPr>
          <p:nvPr>
            <p:ph type="title"/>
          </p:nvPr>
        </p:nvSpPr>
        <p:spPr>
          <a:xfrm>
            <a:off x="131368" y="287147"/>
            <a:ext cx="8555431" cy="667277"/>
          </a:xfrm>
        </p:spPr>
        <p:txBody>
          <a:bodyPr/>
          <a:lstStyle/>
          <a:p>
            <a:r>
              <a:rPr lang="en-US" dirty="0" smtClean="0"/>
              <a:t>Support Considerations</a:t>
            </a:r>
            <a:endParaRPr lang="en-US" dirty="0"/>
          </a:p>
        </p:txBody>
      </p:sp>
      <p:pic>
        <p:nvPicPr>
          <p:cNvPr id="4" name="Picture 3" descr="20100909_ipad_FLC_02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812" y="1398376"/>
            <a:ext cx="5560936" cy="369824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274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87147"/>
            <a:ext cx="8555431" cy="667277"/>
          </a:xfrm>
        </p:spPr>
        <p:txBody>
          <a:bodyPr/>
          <a:lstStyle/>
          <a:p>
            <a:r>
              <a:rPr lang="en-US" dirty="0" smtClean="0"/>
              <a:t>Support Considerations</a:t>
            </a:r>
            <a:endParaRPr lang="en-US" dirty="0"/>
          </a:p>
        </p:txBody>
      </p:sp>
      <p:graphicFrame>
        <p:nvGraphicFramePr>
          <p:cNvPr id="6" name="Diagram 5"/>
          <p:cNvGraphicFramePr/>
          <p:nvPr>
            <p:extLst>
              <p:ext uri="{D42A27DB-BD31-4B8C-83A1-F6EECF244321}">
                <p14:modId xmlns:p14="http://schemas.microsoft.com/office/powerpoint/2010/main" val="632221451"/>
              </p:ext>
            </p:extLst>
          </p:nvPr>
        </p:nvGraphicFramePr>
        <p:xfrm>
          <a:off x="1158240" y="1478280"/>
          <a:ext cx="6827520" cy="4551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19926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11431"/>
            <a:ext cx="8555431" cy="953769"/>
          </a:xfrm>
        </p:spPr>
        <p:txBody>
          <a:bodyPr/>
          <a:lstStyle/>
          <a:p>
            <a:r>
              <a:rPr lang="en-US" sz="2000" dirty="0" smtClean="0"/>
              <a:t>Support Considerations:</a:t>
            </a:r>
            <a:r>
              <a:rPr lang="en-US" dirty="0" smtClean="0"/>
              <a:t/>
            </a:r>
            <a:br>
              <a:rPr lang="en-US" dirty="0" smtClean="0"/>
            </a:br>
            <a:r>
              <a:rPr lang="en-US" dirty="0" smtClean="0"/>
              <a:t>For Students</a:t>
            </a:r>
            <a:endParaRPr lang="en-US" dirty="0"/>
          </a:p>
        </p:txBody>
      </p:sp>
      <p:sp>
        <p:nvSpPr>
          <p:cNvPr id="5" name="Content Placeholder 4"/>
          <p:cNvSpPr>
            <a:spLocks noGrp="1"/>
          </p:cNvSpPr>
          <p:nvPr>
            <p:ph idx="1"/>
          </p:nvPr>
        </p:nvSpPr>
        <p:spPr>
          <a:xfrm>
            <a:off x="457200" y="1416050"/>
            <a:ext cx="4368800" cy="4710114"/>
          </a:xfrm>
        </p:spPr>
        <p:txBody>
          <a:bodyPr>
            <a:normAutofit fontScale="92500" lnSpcReduction="20000"/>
          </a:bodyPr>
          <a:lstStyle/>
          <a:p>
            <a:r>
              <a:rPr lang="en-US" dirty="0" smtClean="0"/>
              <a:t>Walk-in Help</a:t>
            </a:r>
          </a:p>
          <a:p>
            <a:r>
              <a:rPr lang="en-US" dirty="0" smtClean="0"/>
              <a:t>Peer Mentoring</a:t>
            </a:r>
          </a:p>
          <a:p>
            <a:r>
              <a:rPr lang="en-US" dirty="0" smtClean="0"/>
              <a:t>Online resources</a:t>
            </a:r>
          </a:p>
          <a:p>
            <a:pPr lvl="1"/>
            <a:r>
              <a:rPr lang="en-US" dirty="0" smtClean="0"/>
              <a:t>University-provided</a:t>
            </a:r>
          </a:p>
          <a:p>
            <a:pPr lvl="1"/>
            <a:r>
              <a:rPr lang="en-US" dirty="0" smtClean="0"/>
              <a:t>Other web resources</a:t>
            </a:r>
          </a:p>
          <a:p>
            <a:r>
              <a:rPr lang="en-US" dirty="0" err="1" smtClean="0"/>
              <a:t>iPad</a:t>
            </a:r>
            <a:r>
              <a:rPr lang="en-US" dirty="0" smtClean="0"/>
              <a:t> &amp; Software Training</a:t>
            </a:r>
          </a:p>
          <a:p>
            <a:endParaRPr lang="en-US" dirty="0"/>
          </a:p>
        </p:txBody>
      </p:sp>
      <p:pic>
        <p:nvPicPr>
          <p:cNvPr id="2" name="Picture 1" descr="20110318ISandT401PS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0" y="1416050"/>
            <a:ext cx="3901440" cy="259461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Picture 3" descr="20100909_ipad_FLC_024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607" y="3755836"/>
            <a:ext cx="3121152" cy="207568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15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432651" y="1597632"/>
            <a:ext cx="3254148" cy="4214042"/>
          </a:xfrm>
          <a:prstGeom prst="rect">
            <a:avLst/>
          </a:prstGeom>
          <a:effectLst>
            <a:outerShdw blurRad="50800" dist="38100" dir="5400000" algn="t" rotWithShape="0">
              <a:prstClr val="black">
                <a:alpha val="40000"/>
              </a:prstClr>
            </a:outerShdw>
          </a:effectLst>
          <a:scene3d>
            <a:camera prst="perspectiveLeft"/>
            <a:lightRig rig="threePt" dir="t"/>
          </a:scene3d>
        </p:spPr>
      </p:pic>
      <p:sp>
        <p:nvSpPr>
          <p:cNvPr id="3" name="Title 2"/>
          <p:cNvSpPr>
            <a:spLocks noGrp="1"/>
          </p:cNvSpPr>
          <p:nvPr>
            <p:ph type="title"/>
          </p:nvPr>
        </p:nvSpPr>
        <p:spPr>
          <a:xfrm>
            <a:off x="131368" y="287147"/>
            <a:ext cx="8555431" cy="667277"/>
          </a:xfrm>
        </p:spPr>
        <p:txBody>
          <a:bodyPr/>
          <a:lstStyle/>
          <a:p>
            <a:r>
              <a:rPr lang="en-US" dirty="0" smtClean="0"/>
              <a:t>Support Considerations</a:t>
            </a:r>
            <a:endParaRPr lang="en-US" dirty="0"/>
          </a:p>
        </p:txBody>
      </p:sp>
      <p:pic>
        <p:nvPicPr>
          <p:cNvPr id="7" name="Picture 6"/>
          <p:cNvPicPr>
            <a:picLocks noChangeAspect="1"/>
          </p:cNvPicPr>
          <p:nvPr/>
        </p:nvPicPr>
        <p:blipFill>
          <a:blip r:embed="rId4"/>
          <a:stretch>
            <a:fillRect/>
          </a:stretch>
        </p:blipFill>
        <p:spPr>
          <a:xfrm>
            <a:off x="2956820" y="1595120"/>
            <a:ext cx="3251898" cy="4216400"/>
          </a:xfrm>
          <a:prstGeom prst="rect">
            <a:avLst/>
          </a:prstGeom>
          <a:effectLst>
            <a:outerShdw blurRad="50800" dist="38100" dir="5400000" algn="t" rotWithShape="0">
              <a:prstClr val="black">
                <a:alpha val="40000"/>
              </a:prstClr>
            </a:outerShdw>
          </a:effectLst>
          <a:scene3d>
            <a:camera prst="perspectiveLeft"/>
            <a:lightRig rig="threePt" dir="t"/>
          </a:scene3d>
        </p:spPr>
      </p:pic>
      <p:pic>
        <p:nvPicPr>
          <p:cNvPr id="9" name="Picture 8"/>
          <p:cNvPicPr>
            <a:picLocks noChangeAspect="1"/>
          </p:cNvPicPr>
          <p:nvPr/>
        </p:nvPicPr>
        <p:blipFill>
          <a:blip r:embed="rId5"/>
          <a:stretch>
            <a:fillRect/>
          </a:stretch>
        </p:blipFill>
        <p:spPr>
          <a:xfrm>
            <a:off x="131368" y="1595120"/>
            <a:ext cx="3255968" cy="4216400"/>
          </a:xfrm>
          <a:prstGeom prst="rect">
            <a:avLst/>
          </a:prstGeom>
          <a:effectLst>
            <a:outerShdw blurRad="50800" dist="38100" dir="5400000" algn="t" rotWithShape="0">
              <a:prstClr val="black">
                <a:alpha val="40000"/>
              </a:prstClr>
            </a:outerShdw>
          </a:effectLst>
          <a:scene3d>
            <a:camera prst="perspectiveLeft"/>
            <a:lightRig rig="threePt" dir="t"/>
          </a:scene3d>
        </p:spPr>
      </p:pic>
    </p:spTree>
    <p:extLst>
      <p:ext uri="{BB962C8B-B14F-4D97-AF65-F5344CB8AC3E}">
        <p14:creationId xmlns:p14="http://schemas.microsoft.com/office/powerpoint/2010/main" val="290604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121039"/>
            <a:ext cx="8555431" cy="1218710"/>
          </a:xfrm>
        </p:spPr>
        <p:txBody>
          <a:bodyPr/>
          <a:lstStyle/>
          <a:p>
            <a:r>
              <a:rPr lang="en-US" sz="2000" dirty="0" smtClean="0"/>
              <a:t>Support Considerations:</a:t>
            </a:r>
            <a:r>
              <a:rPr lang="en-US" dirty="0" smtClean="0"/>
              <a:t/>
            </a:r>
            <a:br>
              <a:rPr lang="en-US" dirty="0" smtClean="0"/>
            </a:br>
            <a:r>
              <a:rPr lang="en-US" dirty="0" smtClean="0"/>
              <a:t>For Faculty</a:t>
            </a:r>
            <a:endParaRPr lang="en-US" dirty="0"/>
          </a:p>
        </p:txBody>
      </p:sp>
      <p:sp>
        <p:nvSpPr>
          <p:cNvPr id="5" name="Content Placeholder 4"/>
          <p:cNvSpPr>
            <a:spLocks noGrp="1"/>
          </p:cNvSpPr>
          <p:nvPr>
            <p:ph idx="1"/>
          </p:nvPr>
        </p:nvSpPr>
        <p:spPr>
          <a:xfrm>
            <a:off x="4358640" y="1416050"/>
            <a:ext cx="4328160" cy="4710114"/>
          </a:xfrm>
        </p:spPr>
        <p:txBody>
          <a:bodyPr>
            <a:normAutofit fontScale="77500" lnSpcReduction="20000"/>
          </a:bodyPr>
          <a:lstStyle/>
          <a:p>
            <a:r>
              <a:rPr lang="en-US" dirty="0" smtClean="0"/>
              <a:t>Walk-in Help</a:t>
            </a:r>
          </a:p>
          <a:p>
            <a:r>
              <a:rPr lang="en-US" dirty="0" smtClean="0"/>
              <a:t>Course Development</a:t>
            </a:r>
          </a:p>
          <a:p>
            <a:r>
              <a:rPr lang="en-US" dirty="0" smtClean="0"/>
              <a:t>Application Selection</a:t>
            </a:r>
          </a:p>
          <a:p>
            <a:r>
              <a:rPr lang="en-US" dirty="0" smtClean="0"/>
              <a:t>Teaching Community</a:t>
            </a:r>
          </a:p>
          <a:p>
            <a:r>
              <a:rPr lang="en-US" dirty="0" smtClean="0"/>
              <a:t>Online resources</a:t>
            </a:r>
          </a:p>
          <a:p>
            <a:pPr lvl="1"/>
            <a:r>
              <a:rPr lang="en-US" dirty="0" smtClean="0"/>
              <a:t>University-provided</a:t>
            </a:r>
          </a:p>
          <a:p>
            <a:pPr lvl="1"/>
            <a:r>
              <a:rPr lang="en-US" dirty="0" smtClean="0"/>
              <a:t>Other web resources</a:t>
            </a:r>
          </a:p>
          <a:p>
            <a:endParaRPr lang="en-US" dirty="0"/>
          </a:p>
        </p:txBody>
      </p:sp>
      <p:pic>
        <p:nvPicPr>
          <p:cNvPr id="2" name="Picture 1" descr="20110318ISandT24PS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3335655"/>
            <a:ext cx="3474720" cy="231082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Picture 3" descr="20110318ISandT44PS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15" y="1542684"/>
            <a:ext cx="3225970" cy="214539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64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Is sharing devices safe?</a:t>
            </a:r>
          </a:p>
          <a:p>
            <a:r>
              <a:rPr lang="en-US" dirty="0" smtClean="0"/>
              <a:t>Malware in Apps, </a:t>
            </a:r>
            <a:r>
              <a:rPr lang="en-US" dirty="0"/>
              <a:t>o</a:t>
            </a:r>
            <a:r>
              <a:rPr lang="en-US" dirty="0" smtClean="0"/>
              <a:t>n the web</a:t>
            </a:r>
          </a:p>
          <a:p>
            <a:r>
              <a:rPr lang="en-US" dirty="0" smtClean="0"/>
              <a:t>Confidential or </a:t>
            </a:r>
            <a:r>
              <a:rPr lang="en-US" dirty="0"/>
              <a:t>s</a:t>
            </a:r>
            <a:r>
              <a:rPr lang="en-US" dirty="0" smtClean="0"/>
              <a:t>ensitive information</a:t>
            </a:r>
            <a:endParaRPr lang="en-US" dirty="0"/>
          </a:p>
        </p:txBody>
      </p:sp>
      <p:sp>
        <p:nvSpPr>
          <p:cNvPr id="3" name="Title 2"/>
          <p:cNvSpPr>
            <a:spLocks noGrp="1"/>
          </p:cNvSpPr>
          <p:nvPr>
            <p:ph type="title"/>
          </p:nvPr>
        </p:nvSpPr>
        <p:spPr>
          <a:xfrm>
            <a:off x="131368" y="287147"/>
            <a:ext cx="8555431" cy="667277"/>
          </a:xfrm>
        </p:spPr>
        <p:txBody>
          <a:bodyPr/>
          <a:lstStyle/>
          <a:p>
            <a:r>
              <a:rPr lang="en-US" dirty="0" smtClean="0"/>
              <a:t>Security Considerations</a:t>
            </a:r>
            <a:endParaRPr lang="en-US" dirty="0"/>
          </a:p>
        </p:txBody>
      </p:sp>
    </p:spTree>
    <p:extLst>
      <p:ext uri="{BB962C8B-B14F-4D97-AF65-F5344CB8AC3E}">
        <p14:creationId xmlns:p14="http://schemas.microsoft.com/office/powerpoint/2010/main" val="15288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How do we keep personal data, well, personal?</a:t>
            </a:r>
          </a:p>
          <a:p>
            <a:r>
              <a:rPr lang="en-US" dirty="0" smtClean="0"/>
              <a:t>Re-image each device between users (for </a:t>
            </a:r>
            <a:r>
              <a:rPr lang="en-US" dirty="0" err="1" smtClean="0"/>
              <a:t>iPads</a:t>
            </a:r>
            <a:r>
              <a:rPr lang="en-US" dirty="0" smtClean="0"/>
              <a:t> with purchased Apps for special configuration)</a:t>
            </a:r>
          </a:p>
          <a:p>
            <a:r>
              <a:rPr lang="en-US" dirty="0" smtClean="0"/>
              <a:t>Factory Restore (for </a:t>
            </a:r>
            <a:r>
              <a:rPr lang="en-US" dirty="0" err="1" smtClean="0"/>
              <a:t>iPads</a:t>
            </a:r>
            <a:r>
              <a:rPr lang="en-US" dirty="0" smtClean="0"/>
              <a:t> without purchased Apps)</a:t>
            </a:r>
            <a:endParaRPr lang="en-US" dirty="0"/>
          </a:p>
        </p:txBody>
      </p:sp>
      <p:sp>
        <p:nvSpPr>
          <p:cNvPr id="3" name="Title 2"/>
          <p:cNvSpPr>
            <a:spLocks noGrp="1"/>
          </p:cNvSpPr>
          <p:nvPr>
            <p:ph type="title"/>
          </p:nvPr>
        </p:nvSpPr>
        <p:spPr>
          <a:xfrm>
            <a:off x="131368" y="-18466"/>
            <a:ext cx="8555431" cy="1006032"/>
          </a:xfrm>
        </p:spPr>
        <p:txBody>
          <a:bodyPr/>
          <a:lstStyle/>
          <a:p>
            <a:r>
              <a:rPr lang="en-US" sz="2000" dirty="0" smtClean="0"/>
              <a:t>Security Considerations:</a:t>
            </a:r>
            <a:r>
              <a:rPr lang="en-US" dirty="0" smtClean="0"/>
              <a:t/>
            </a:r>
            <a:br>
              <a:rPr lang="en-US" dirty="0" smtClean="0"/>
            </a:br>
            <a:r>
              <a:rPr lang="en-US" dirty="0" smtClean="0"/>
              <a:t>Personal Data</a:t>
            </a:r>
            <a:endParaRPr lang="en-US" dirty="0"/>
          </a:p>
        </p:txBody>
      </p:sp>
    </p:spTree>
    <p:extLst>
      <p:ext uri="{BB962C8B-B14F-4D97-AF65-F5344CB8AC3E}">
        <p14:creationId xmlns:p14="http://schemas.microsoft.com/office/powerpoint/2010/main" val="272696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5120" y="5303362"/>
            <a:ext cx="8229600" cy="934404"/>
          </a:xfrm>
        </p:spPr>
        <p:txBody>
          <a:bodyPr/>
          <a:lstStyle/>
          <a:p>
            <a:pPr marL="0" indent="0" algn="ctr">
              <a:buNone/>
            </a:pPr>
            <a:r>
              <a:rPr lang="en-US" dirty="0"/>
              <a:t>Is your network ready</a:t>
            </a:r>
            <a:r>
              <a:rPr lang="en-US" dirty="0" smtClean="0"/>
              <a:t>?</a:t>
            </a:r>
            <a:endParaRPr lang="en-US" dirty="0"/>
          </a:p>
        </p:txBody>
      </p:sp>
      <p:sp>
        <p:nvSpPr>
          <p:cNvPr id="3" name="Title 2"/>
          <p:cNvSpPr>
            <a:spLocks noGrp="1"/>
          </p:cNvSpPr>
          <p:nvPr>
            <p:ph type="title"/>
          </p:nvPr>
        </p:nvSpPr>
        <p:spPr>
          <a:xfrm>
            <a:off x="131368" y="288430"/>
            <a:ext cx="8555431" cy="664712"/>
          </a:xfrm>
        </p:spPr>
        <p:txBody>
          <a:bodyPr/>
          <a:lstStyle/>
          <a:p>
            <a:r>
              <a:rPr lang="en-US" sz="4400" dirty="0" smtClean="0"/>
              <a:t>Infrastructure Considerations</a:t>
            </a:r>
            <a:endParaRPr lang="en-US" sz="4400" dirty="0"/>
          </a:p>
        </p:txBody>
      </p:sp>
      <p:pic>
        <p:nvPicPr>
          <p:cNvPr id="5" name="Picture 4" descr="20100909_ipad_FLC_01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080" y="1264652"/>
            <a:ext cx="5913120" cy="393245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932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dirty="0" smtClean="0"/>
              <a:t>What we did:</a:t>
            </a:r>
          </a:p>
          <a:p>
            <a:r>
              <a:rPr lang="en-US" dirty="0" smtClean="0"/>
              <a:t>Installed 802.11n wireless networks in 16 of our 51 campus buildings and outdoor centers</a:t>
            </a:r>
          </a:p>
          <a:p>
            <a:r>
              <a:rPr lang="en-US" dirty="0"/>
              <a:t>170 classrooms </a:t>
            </a:r>
            <a:r>
              <a:rPr lang="en-US" dirty="0" smtClean="0"/>
              <a:t>upgraded</a:t>
            </a:r>
          </a:p>
          <a:p>
            <a:r>
              <a:rPr lang="en-US" dirty="0" smtClean="0"/>
              <a:t>802.1X for continuous access</a:t>
            </a:r>
          </a:p>
          <a:p>
            <a:r>
              <a:rPr lang="en-US" dirty="0" smtClean="0"/>
              <a:t>Over 1300 access points installed; 1000 more on the way</a:t>
            </a:r>
          </a:p>
          <a:p>
            <a:r>
              <a:rPr lang="en-US" dirty="0" smtClean="0"/>
              <a:t>Spent approximately $2.5M </a:t>
            </a:r>
            <a:br>
              <a:rPr lang="en-US" dirty="0" smtClean="0"/>
            </a:br>
            <a:r>
              <a:rPr lang="en-US" dirty="0" smtClean="0"/>
              <a:t>over 3 years </a:t>
            </a:r>
          </a:p>
          <a:p>
            <a:endParaRPr lang="en-US" dirty="0" smtClean="0"/>
          </a:p>
        </p:txBody>
      </p:sp>
      <p:sp>
        <p:nvSpPr>
          <p:cNvPr id="3" name="Title 2"/>
          <p:cNvSpPr>
            <a:spLocks noGrp="1"/>
          </p:cNvSpPr>
          <p:nvPr>
            <p:ph type="title"/>
          </p:nvPr>
        </p:nvSpPr>
        <p:spPr>
          <a:xfrm>
            <a:off x="131368" y="14307"/>
            <a:ext cx="8929917" cy="871456"/>
          </a:xfrm>
        </p:spPr>
        <p:txBody>
          <a:bodyPr/>
          <a:lstStyle/>
          <a:p>
            <a:r>
              <a:rPr lang="en-US" sz="2000" dirty="0" smtClean="0"/>
              <a:t>Infrastructure Considerations:</a:t>
            </a:r>
            <a:r>
              <a:rPr lang="en-US" sz="4400" dirty="0" smtClean="0"/>
              <a:t/>
            </a:r>
            <a:br>
              <a:rPr lang="en-US" sz="4400" dirty="0" smtClean="0"/>
            </a:br>
            <a:r>
              <a:rPr lang="en-US" sz="4400" dirty="0" smtClean="0"/>
              <a:t>Wireless Network</a:t>
            </a:r>
            <a:endParaRPr lang="en-US" sz="4400" dirty="0"/>
          </a:p>
        </p:txBody>
      </p:sp>
    </p:spTree>
    <p:extLst>
      <p:ext uri="{BB962C8B-B14F-4D97-AF65-F5344CB8AC3E}">
        <p14:creationId xmlns:p14="http://schemas.microsoft.com/office/powerpoint/2010/main" val="394118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93559"/>
            <a:ext cx="8555431" cy="654453"/>
          </a:xfrm>
        </p:spPr>
        <p:txBody>
          <a:bodyPr/>
          <a:lstStyle/>
          <a:p>
            <a:r>
              <a:rPr lang="en-US" sz="3600" dirty="0" smtClean="0"/>
              <a:t>About Georgia State University</a:t>
            </a:r>
            <a:endParaRPr lang="en-US" sz="3600" dirty="0"/>
          </a:p>
        </p:txBody>
      </p:sp>
      <p:sp>
        <p:nvSpPr>
          <p:cNvPr id="6" name="Content Placeholder 5"/>
          <p:cNvSpPr>
            <a:spLocks noGrp="1"/>
          </p:cNvSpPr>
          <p:nvPr>
            <p:ph idx="1"/>
          </p:nvPr>
        </p:nvSpPr>
        <p:spPr>
          <a:xfrm>
            <a:off x="457200" y="5049520"/>
            <a:ext cx="8229600" cy="1259524"/>
          </a:xfrm>
        </p:spPr>
        <p:txBody>
          <a:bodyPr>
            <a:normAutofit lnSpcReduction="10000"/>
          </a:bodyPr>
          <a:lstStyle/>
          <a:p>
            <a:pPr marL="0" indent="0" algn="ctr">
              <a:buNone/>
            </a:pPr>
            <a:r>
              <a:rPr lang="en-US" sz="4000" dirty="0"/>
              <a:t>Located in the heart of downtown Atlanta</a:t>
            </a:r>
          </a:p>
          <a:p>
            <a:pPr marL="0" indent="0" algn="ctr">
              <a:buNone/>
            </a:pPr>
            <a:endParaRPr lang="en-US" dirty="0"/>
          </a:p>
        </p:txBody>
      </p:sp>
      <p:pic>
        <p:nvPicPr>
          <p:cNvPr id="8" name="Picture 7" descr="20110908_Admissions_PeachtreeSteet_4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689" y="1270000"/>
            <a:ext cx="5530382" cy="367792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961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158037"/>
            <a:ext cx="8929917" cy="1216145"/>
          </a:xfrm>
        </p:spPr>
        <p:txBody>
          <a:bodyPr/>
          <a:lstStyle/>
          <a:p>
            <a:r>
              <a:rPr lang="en-US" sz="2000" dirty="0" smtClean="0"/>
              <a:t>Infrastructure Considerations:</a:t>
            </a:r>
            <a:r>
              <a:rPr lang="en-US" sz="4400" dirty="0" smtClean="0"/>
              <a:t/>
            </a:r>
            <a:br>
              <a:rPr lang="en-US" sz="4400" dirty="0" smtClean="0"/>
            </a:br>
            <a:r>
              <a:rPr lang="en-US" sz="4400" dirty="0" smtClean="0"/>
              <a:t>Campus Systems</a:t>
            </a:r>
            <a:endParaRPr lang="en-US" sz="4400" dirty="0"/>
          </a:p>
        </p:txBody>
      </p:sp>
      <p:sp>
        <p:nvSpPr>
          <p:cNvPr id="4" name="Content Placeholder 3"/>
          <p:cNvSpPr>
            <a:spLocks noGrp="1"/>
          </p:cNvSpPr>
          <p:nvPr>
            <p:ph idx="1"/>
          </p:nvPr>
        </p:nvSpPr>
        <p:spPr/>
        <p:txBody>
          <a:bodyPr>
            <a:normAutofit fontScale="70000" lnSpcReduction="20000"/>
          </a:bodyPr>
          <a:lstStyle/>
          <a:p>
            <a:r>
              <a:rPr lang="en-US" dirty="0" smtClean="0"/>
              <a:t>Student Systems</a:t>
            </a:r>
          </a:p>
          <a:p>
            <a:pPr lvl="1"/>
            <a:r>
              <a:rPr lang="en-US" dirty="0" smtClean="0"/>
              <a:t>Access Portal</a:t>
            </a:r>
          </a:p>
          <a:p>
            <a:pPr lvl="1"/>
            <a:r>
              <a:rPr lang="en-US" dirty="0" smtClean="0"/>
              <a:t>Registration (Banner)</a:t>
            </a:r>
          </a:p>
          <a:p>
            <a:r>
              <a:rPr lang="en-US" dirty="0" smtClean="0"/>
              <a:t>Learning Management</a:t>
            </a:r>
          </a:p>
          <a:p>
            <a:pPr lvl="1"/>
            <a:r>
              <a:rPr lang="en-US" dirty="0" smtClean="0"/>
              <a:t>WebCT Vista, moving to Desire 2 Learn</a:t>
            </a:r>
          </a:p>
          <a:p>
            <a:r>
              <a:rPr lang="en-US" dirty="0" smtClean="0"/>
              <a:t>Email</a:t>
            </a:r>
          </a:p>
          <a:p>
            <a:pPr lvl="1"/>
            <a:r>
              <a:rPr lang="en-US" dirty="0" smtClean="0"/>
              <a:t>Client setup</a:t>
            </a:r>
          </a:p>
          <a:p>
            <a:pPr lvl="1"/>
            <a:r>
              <a:rPr lang="en-US" dirty="0" smtClean="0"/>
              <a:t>Mobile-Makeover Day</a:t>
            </a:r>
          </a:p>
          <a:p>
            <a:r>
              <a:rPr lang="en-US" dirty="0" smtClean="0"/>
              <a:t>Websites</a:t>
            </a:r>
          </a:p>
          <a:p>
            <a:pPr lvl="1"/>
            <a:r>
              <a:rPr lang="en-US" dirty="0" smtClean="0"/>
              <a:t>Mobile-ready</a:t>
            </a:r>
          </a:p>
          <a:p>
            <a:pPr lvl="1"/>
            <a:r>
              <a:rPr lang="en-US" dirty="0" smtClean="0"/>
              <a:t>Video &amp; interactive content</a:t>
            </a:r>
            <a:endParaRPr lang="en-US" dirty="0"/>
          </a:p>
        </p:txBody>
      </p:sp>
    </p:spTree>
    <p:extLst>
      <p:ext uri="{BB962C8B-B14F-4D97-AF65-F5344CB8AC3E}">
        <p14:creationId xmlns:p14="http://schemas.microsoft.com/office/powerpoint/2010/main" val="168556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sz="5400" dirty="0" smtClean="0"/>
              <a:t>readiness [ˈrɛdɪnɪs]</a:t>
            </a:r>
            <a:r>
              <a:rPr lang="en-US" sz="5400" dirty="0" smtClean="0"/>
              <a:t> </a:t>
            </a:r>
            <a:r>
              <a:rPr sz="5400" i="1" dirty="0" smtClean="0"/>
              <a:t>n</a:t>
            </a:r>
            <a:endParaRPr lang="en-US" sz="5400" i="1" dirty="0" smtClean="0"/>
          </a:p>
          <a:p>
            <a:pPr lvl="1">
              <a:buNone/>
            </a:pPr>
            <a:r>
              <a:rPr lang="en-US" sz="1400" b="1" dirty="0" smtClean="0"/>
              <a:t>	</a:t>
            </a:r>
          </a:p>
          <a:p>
            <a:pPr lvl="1">
              <a:buNone/>
            </a:pPr>
            <a:r>
              <a:rPr sz="4400" dirty="0" smtClean="0"/>
              <a:t>the state of being ready or prepared, as for use or action</a:t>
            </a:r>
            <a:endParaRPr lang="en-US" sz="4400" dirty="0" smtClean="0"/>
          </a:p>
          <a:p>
            <a:pPr>
              <a:buNone/>
            </a:pPr>
            <a:endParaRPr lang="en-US" dirty="0" smtClean="0"/>
          </a:p>
          <a:p>
            <a:pPr algn="r">
              <a:buNone/>
            </a:pPr>
            <a:r>
              <a:rPr lang="en-US" sz="2400" i="1" dirty="0" smtClean="0"/>
              <a:t>Collins English Dictionary</a:t>
            </a:r>
            <a:endParaRPr sz="2400" i="1" dirty="0" smtClean="0"/>
          </a:p>
        </p:txBody>
      </p:sp>
      <p:sp>
        <p:nvSpPr>
          <p:cNvPr id="2" name="Title 1"/>
          <p:cNvSpPr>
            <a:spLocks noGrp="1"/>
          </p:cNvSpPr>
          <p:nvPr>
            <p:ph type="title"/>
          </p:nvPr>
        </p:nvSpPr>
        <p:spPr/>
        <p:txBody>
          <a:bodyPr/>
          <a:lstStyle/>
          <a:p>
            <a:r>
              <a:rPr lang="en-US" dirty="0" smtClean="0"/>
              <a:t>What is readiness?</a:t>
            </a:r>
            <a:endParaRPr lang="en-US" dirty="0"/>
          </a:p>
        </p:txBody>
      </p:sp>
    </p:spTree>
    <p:extLst>
      <p:ext uri="{BB962C8B-B14F-4D97-AF65-F5344CB8AC3E}">
        <p14:creationId xmlns:p14="http://schemas.microsoft.com/office/powerpoint/2010/main" val="233174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we ready?</a:t>
            </a:r>
            <a:endParaRPr lang="en-US" dirty="0"/>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772" y="6800546"/>
            <a:ext cx="87153" cy="857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43" y="6800546"/>
            <a:ext cx="85725" cy="85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048" y="1697051"/>
            <a:ext cx="6097905" cy="40662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9997" y="1645617"/>
            <a:ext cx="1993106" cy="4064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8"/>
          <p:cNvSpPr txBox="1">
            <a:spLocks noChangeArrowheads="1"/>
          </p:cNvSpPr>
          <p:nvPr/>
        </p:nvSpPr>
        <p:spPr bwMode="auto">
          <a:xfrm>
            <a:off x="2458562" y="3471546"/>
            <a:ext cx="2095976" cy="41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pPr>
            <a:r>
              <a:rPr lang="en-US" sz="2800" dirty="0" smtClean="0">
                <a:solidFill>
                  <a:srgbClr val="FFFFFF"/>
                </a:solidFill>
                <a:latin typeface="Arial" charset="0"/>
              </a:rPr>
              <a:t>Centers</a:t>
            </a:r>
            <a:endParaRPr lang="en-US" sz="2800" dirty="0">
              <a:solidFill>
                <a:srgbClr val="FFFFFF"/>
              </a:solidFill>
              <a:latin typeface="Arial" charset="0"/>
            </a:endParaRPr>
          </a:p>
        </p:txBody>
      </p:sp>
      <p:pic>
        <p:nvPicPr>
          <p:cNvPr id="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8608" y="1889932"/>
            <a:ext cx="1355884" cy="13544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4540" y="1645617"/>
            <a:ext cx="1991678" cy="40662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1"/>
          <p:cNvSpPr txBox="1">
            <a:spLocks noChangeArrowheads="1"/>
          </p:cNvSpPr>
          <p:nvPr/>
        </p:nvSpPr>
        <p:spPr bwMode="auto">
          <a:xfrm>
            <a:off x="4523105" y="3471546"/>
            <a:ext cx="2094548" cy="41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pPr>
            <a:r>
              <a:rPr lang="en-US" sz="2800" dirty="0" smtClean="0">
                <a:solidFill>
                  <a:srgbClr val="FFFFFF"/>
                </a:solidFill>
                <a:latin typeface="Arial" charset="0"/>
              </a:rPr>
              <a:t>Faculty</a:t>
            </a:r>
            <a:endParaRPr lang="en-US" sz="2800" dirty="0">
              <a:solidFill>
                <a:srgbClr val="FFFFFF"/>
              </a:solidFill>
              <a:latin typeface="Arial" charset="0"/>
            </a:endParaRPr>
          </a:p>
        </p:txBody>
      </p:sp>
      <p:pic>
        <p:nvPicPr>
          <p:cNvPr id="1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0293" y="1889932"/>
            <a:ext cx="1354455" cy="13544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1938" y="1645617"/>
            <a:ext cx="1993107" cy="406479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4"/>
          <p:cNvSpPr txBox="1">
            <a:spLocks noChangeArrowheads="1"/>
          </p:cNvSpPr>
          <p:nvPr/>
        </p:nvSpPr>
        <p:spPr bwMode="auto">
          <a:xfrm>
            <a:off x="6560503" y="3471546"/>
            <a:ext cx="2095977" cy="41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pPr>
            <a:r>
              <a:rPr lang="en-US" sz="2800" dirty="0" smtClean="0">
                <a:solidFill>
                  <a:srgbClr val="FFFFFF"/>
                </a:solidFill>
                <a:latin typeface="Arial" charset="0"/>
              </a:rPr>
              <a:t>Students</a:t>
            </a:r>
            <a:endParaRPr lang="en-US" sz="2800" dirty="0">
              <a:solidFill>
                <a:srgbClr val="FFFFFF"/>
              </a:solidFill>
              <a:latin typeface="Arial" charset="0"/>
            </a:endParaRPr>
          </a:p>
        </p:txBody>
      </p:sp>
      <p:pic>
        <p:nvPicPr>
          <p:cNvPr id="14"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0550" y="1889932"/>
            <a:ext cx="1355883" cy="1354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325" y="4673137"/>
            <a:ext cx="4110513" cy="5872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4500" y="1645617"/>
            <a:ext cx="1993107" cy="40647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4"/>
          <p:cNvSpPr txBox="1">
            <a:spLocks noChangeArrowheads="1"/>
          </p:cNvSpPr>
          <p:nvPr/>
        </p:nvSpPr>
        <p:spPr bwMode="auto">
          <a:xfrm>
            <a:off x="393065" y="3471546"/>
            <a:ext cx="2095977" cy="41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pPr>
            <a:r>
              <a:rPr lang="en-US" sz="2800" dirty="0" smtClean="0">
                <a:solidFill>
                  <a:srgbClr val="FFFFFF"/>
                </a:solidFill>
                <a:latin typeface="Arial" charset="0"/>
              </a:rPr>
              <a:t>Devices</a:t>
            </a:r>
            <a:endParaRPr lang="en-US" sz="2800" dirty="0">
              <a:solidFill>
                <a:srgbClr val="FFFFFF"/>
              </a:solidFill>
              <a:latin typeface="Arial" charset="0"/>
            </a:endParaRPr>
          </a:p>
        </p:txBody>
      </p:sp>
      <p:pic>
        <p:nvPicPr>
          <p:cNvPr id="20"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3112" y="1889932"/>
            <a:ext cx="1355883" cy="1354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5681" y="4079571"/>
            <a:ext cx="6929120" cy="12258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8"/>
          <p:cNvSpPr txBox="1">
            <a:spLocks noChangeArrowheads="1"/>
          </p:cNvSpPr>
          <p:nvPr/>
        </p:nvSpPr>
        <p:spPr bwMode="auto">
          <a:xfrm>
            <a:off x="2427130" y="4465995"/>
            <a:ext cx="4213383" cy="42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pPr>
            <a:r>
              <a:rPr lang="en-US" sz="2900" dirty="0" smtClean="0">
                <a:solidFill>
                  <a:srgbClr val="000000"/>
                </a:solidFill>
                <a:latin typeface="Arial" charset="0"/>
              </a:rPr>
              <a:t>Readiness</a:t>
            </a:r>
            <a:endParaRPr lang="en-US" sz="2900" dirty="0">
              <a:solidFill>
                <a:srgbClr val="000000"/>
              </a:solidFill>
              <a:latin typeface="Arial" charset="0"/>
            </a:endParaRPr>
          </a:p>
        </p:txBody>
      </p:sp>
    </p:spTree>
    <p:extLst>
      <p:ext uri="{BB962C8B-B14F-4D97-AF65-F5344CB8AC3E}">
        <p14:creationId xmlns:p14="http://schemas.microsoft.com/office/powerpoint/2010/main" val="2708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61280"/>
            <a:ext cx="8229600" cy="792480"/>
          </a:xfrm>
        </p:spPr>
        <p:txBody>
          <a:bodyPr>
            <a:normAutofit/>
          </a:bodyPr>
          <a:lstStyle/>
          <a:p>
            <a:pPr marL="0" indent="0" algn="ctr">
              <a:buNone/>
            </a:pPr>
            <a:r>
              <a:rPr lang="en-US" sz="3600" dirty="0" smtClean="0"/>
              <a:t>Inspected </a:t>
            </a:r>
            <a:r>
              <a:rPr lang="en-US" sz="2800" dirty="0" smtClean="0"/>
              <a:t>•</a:t>
            </a:r>
            <a:r>
              <a:rPr lang="en-US" sz="3600" dirty="0" smtClean="0"/>
              <a:t> Inventoried</a:t>
            </a:r>
            <a:r>
              <a:rPr lang="en-US" sz="3600" dirty="0"/>
              <a:t> </a:t>
            </a:r>
            <a:r>
              <a:rPr lang="en-US" sz="2800" dirty="0" smtClean="0"/>
              <a:t>•</a:t>
            </a:r>
            <a:r>
              <a:rPr lang="en-US" sz="3600" dirty="0" smtClean="0"/>
              <a:t> Imaged</a:t>
            </a:r>
          </a:p>
          <a:p>
            <a:pPr>
              <a:buNone/>
            </a:pPr>
            <a:endParaRPr lang="en-US" dirty="0"/>
          </a:p>
        </p:txBody>
      </p:sp>
      <p:sp>
        <p:nvSpPr>
          <p:cNvPr id="2" name="Title 1"/>
          <p:cNvSpPr>
            <a:spLocks noGrp="1"/>
          </p:cNvSpPr>
          <p:nvPr>
            <p:ph type="title"/>
          </p:nvPr>
        </p:nvSpPr>
        <p:spPr/>
        <p:txBody>
          <a:bodyPr/>
          <a:lstStyle/>
          <a:p>
            <a:r>
              <a:rPr lang="en-US" dirty="0" smtClean="0"/>
              <a:t>Devices: Ready to Deploy</a:t>
            </a:r>
            <a:endParaRPr lang="en-US" dirty="0"/>
          </a:p>
        </p:txBody>
      </p:sp>
      <p:pic>
        <p:nvPicPr>
          <p:cNvPr id="4" name="Picture 3"/>
          <p:cNvPicPr>
            <a:picLocks noChangeAspect="1"/>
          </p:cNvPicPr>
          <p:nvPr/>
        </p:nvPicPr>
        <p:blipFill>
          <a:blip r:embed="rId3"/>
          <a:stretch>
            <a:fillRect/>
          </a:stretch>
        </p:blipFill>
        <p:spPr>
          <a:xfrm>
            <a:off x="1798320" y="1321988"/>
            <a:ext cx="5547360" cy="3685704"/>
          </a:xfrm>
          <a:prstGeom prst="rect">
            <a:avLst/>
          </a:prstGeom>
        </p:spPr>
      </p:pic>
    </p:spTree>
    <p:extLst>
      <p:ext uri="{BB962C8B-B14F-4D97-AF65-F5344CB8AC3E}">
        <p14:creationId xmlns:p14="http://schemas.microsoft.com/office/powerpoint/2010/main" val="126642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4640" y="1757680"/>
            <a:ext cx="3708400" cy="4368483"/>
          </a:xfrm>
        </p:spPr>
        <p:txBody>
          <a:bodyPr>
            <a:normAutofit/>
          </a:bodyPr>
          <a:lstStyle/>
          <a:p>
            <a:r>
              <a:rPr lang="en-US" sz="3200" dirty="0" smtClean="0"/>
              <a:t>Carts: Great for recharging and re-imaging</a:t>
            </a:r>
          </a:p>
          <a:p>
            <a:r>
              <a:rPr lang="en-US" sz="3200" dirty="0" smtClean="0"/>
              <a:t>R&amp;R: Our checkout system</a:t>
            </a:r>
          </a:p>
          <a:p>
            <a:r>
              <a:rPr lang="en-US" sz="3200" dirty="0" smtClean="0"/>
              <a:t>LARC check out</a:t>
            </a:r>
            <a:endParaRPr lang="en-US" sz="3200" dirty="0"/>
          </a:p>
        </p:txBody>
      </p:sp>
      <p:sp>
        <p:nvSpPr>
          <p:cNvPr id="6" name="Title 5"/>
          <p:cNvSpPr>
            <a:spLocks noGrp="1"/>
          </p:cNvSpPr>
          <p:nvPr>
            <p:ph type="title"/>
          </p:nvPr>
        </p:nvSpPr>
        <p:spPr/>
        <p:txBody>
          <a:bodyPr/>
          <a:lstStyle/>
          <a:p>
            <a:r>
              <a:rPr lang="en-US" dirty="0"/>
              <a:t>Devices: Ready to </a:t>
            </a:r>
            <a:r>
              <a:rPr lang="en-US" dirty="0" smtClean="0"/>
              <a:t>Deploy</a:t>
            </a:r>
            <a:endParaRPr lang="en-US" dirty="0"/>
          </a:p>
        </p:txBody>
      </p:sp>
      <p:pic>
        <p:nvPicPr>
          <p:cNvPr id="5" name="Picture 4" descr="equipment li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5280" y="1829694"/>
            <a:ext cx="3870960" cy="2336574"/>
          </a:xfrm>
          <a:prstGeom prst="rect">
            <a:avLst/>
          </a:prstGeom>
          <a:solidFill>
            <a:srgbClr val="FFFFFF">
              <a:shade val="85000"/>
            </a:srgbClr>
          </a:solidFill>
          <a:ln w="88900" cap="sq">
            <a:solidFill>
              <a:srgbClr val="FFFFFF"/>
            </a:solidFill>
            <a:miter lim="800000"/>
          </a:ln>
          <a:effectLst>
            <a:outerShdw blurRad="50800" dist="38100" dir="13500000" algn="b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stretch>
            <a:fillRect/>
          </a:stretch>
        </p:blipFill>
        <p:spPr>
          <a:xfrm>
            <a:off x="5811520" y="3246119"/>
            <a:ext cx="2692399" cy="2692402"/>
          </a:xfrm>
          <a:prstGeom prst="rect">
            <a:avLst/>
          </a:prstGeom>
          <a:solidFill>
            <a:srgbClr val="FFFFFF">
              <a:shade val="85000"/>
            </a:srgbClr>
          </a:solidFill>
          <a:ln w="88900" cap="sq">
            <a:solidFill>
              <a:srgbClr val="FFFFFF"/>
            </a:solidFill>
            <a:miter lim="800000"/>
          </a:ln>
          <a:effectLst>
            <a:outerShdw blurRad="50800" dist="38100" dir="13500000" algn="b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342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5520" y="1416050"/>
            <a:ext cx="5425440" cy="4710114"/>
          </a:xfrm>
        </p:spPr>
        <p:txBody>
          <a:bodyPr>
            <a:normAutofit fontScale="85000" lnSpcReduction="20000"/>
          </a:bodyPr>
          <a:lstStyle/>
          <a:p>
            <a:r>
              <a:rPr lang="en-US" dirty="0" smtClean="0"/>
              <a:t>Apple Volume Licensing:</a:t>
            </a:r>
          </a:p>
          <a:p>
            <a:pPr lvl="1"/>
            <a:r>
              <a:rPr lang="en-US" dirty="0" smtClean="0"/>
              <a:t>Shall we say…. Challenging?</a:t>
            </a:r>
          </a:p>
          <a:p>
            <a:pPr lvl="1"/>
            <a:r>
              <a:rPr lang="en-US" dirty="0" smtClean="0"/>
              <a:t>Not designed for </a:t>
            </a:r>
            <a:br>
              <a:rPr lang="en-US" dirty="0" smtClean="0"/>
            </a:br>
            <a:r>
              <a:rPr lang="en-US" dirty="0" smtClean="0"/>
              <a:t>ease of use</a:t>
            </a:r>
          </a:p>
          <a:p>
            <a:r>
              <a:rPr lang="en-US" dirty="0" smtClean="0"/>
              <a:t>Gifting is problematic</a:t>
            </a:r>
          </a:p>
          <a:p>
            <a:r>
              <a:rPr lang="en-US" dirty="0" smtClean="0"/>
              <a:t>These are personal devices, designed for the enterprise</a:t>
            </a:r>
            <a:endParaRPr lang="en-US" dirty="0"/>
          </a:p>
        </p:txBody>
      </p:sp>
      <p:sp>
        <p:nvSpPr>
          <p:cNvPr id="4" name="Title 3"/>
          <p:cNvSpPr>
            <a:spLocks noGrp="1"/>
          </p:cNvSpPr>
          <p:nvPr>
            <p:ph type="title"/>
          </p:nvPr>
        </p:nvSpPr>
        <p:spPr>
          <a:xfrm>
            <a:off x="131368" y="287147"/>
            <a:ext cx="8555431" cy="667277"/>
          </a:xfrm>
        </p:spPr>
        <p:txBody>
          <a:bodyPr/>
          <a:lstStyle/>
          <a:p>
            <a:r>
              <a:rPr lang="en-US" dirty="0" smtClean="0"/>
              <a:t>Devices: Ready to Deploy</a:t>
            </a:r>
            <a:endParaRPr lang="en-US" dirty="0"/>
          </a:p>
        </p:txBody>
      </p:sp>
      <p:pic>
        <p:nvPicPr>
          <p:cNvPr id="5" name="Picture 4"/>
          <p:cNvPicPr>
            <a:picLocks noChangeAspect="1"/>
          </p:cNvPicPr>
          <p:nvPr/>
        </p:nvPicPr>
        <p:blipFill rotWithShape="1">
          <a:blip r:embed="rId3"/>
          <a:srcRect l="29313" r="-1175"/>
          <a:stretch/>
        </p:blipFill>
        <p:spPr>
          <a:xfrm>
            <a:off x="688848" y="1524070"/>
            <a:ext cx="2569464" cy="232657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4320" y="1743394"/>
            <a:ext cx="3434080" cy="4382770"/>
          </a:xfrm>
        </p:spPr>
        <p:txBody>
          <a:bodyPr/>
          <a:lstStyle/>
          <a:p>
            <a:r>
              <a:rPr lang="en-US" dirty="0" smtClean="0"/>
              <a:t>Trained in support</a:t>
            </a:r>
          </a:p>
          <a:p>
            <a:r>
              <a:rPr lang="en-US" dirty="0" smtClean="0"/>
              <a:t>Tested on procedures </a:t>
            </a:r>
          </a:p>
          <a:p>
            <a:r>
              <a:rPr lang="en-US" dirty="0" smtClean="0"/>
              <a:t>Equipped for success</a:t>
            </a:r>
            <a:endParaRPr lang="en-US" dirty="0"/>
          </a:p>
        </p:txBody>
      </p:sp>
      <p:sp>
        <p:nvSpPr>
          <p:cNvPr id="2" name="Title 1"/>
          <p:cNvSpPr>
            <a:spLocks noGrp="1"/>
          </p:cNvSpPr>
          <p:nvPr>
            <p:ph type="title"/>
          </p:nvPr>
        </p:nvSpPr>
        <p:spPr/>
        <p:txBody>
          <a:bodyPr/>
          <a:lstStyle/>
          <a:p>
            <a:r>
              <a:rPr lang="en-US" dirty="0" smtClean="0"/>
              <a:t>Centers: Ready to Support</a:t>
            </a:r>
            <a:endParaRPr lang="en-US" dirty="0"/>
          </a:p>
        </p:txBody>
      </p:sp>
      <p:pic>
        <p:nvPicPr>
          <p:cNvPr id="5" name="Picture 4" descr="20110318ISandT85PS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65" y="1743394"/>
            <a:ext cx="4833830" cy="321468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787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6050"/>
            <a:ext cx="8229600" cy="2404110"/>
          </a:xfrm>
        </p:spPr>
        <p:txBody>
          <a:bodyPr>
            <a:normAutofit fontScale="92500" lnSpcReduction="10000"/>
          </a:bodyPr>
          <a:lstStyle/>
          <a:p>
            <a:r>
              <a:rPr lang="en-US" dirty="0" smtClean="0"/>
              <a:t>Comfortable with the device</a:t>
            </a:r>
          </a:p>
          <a:p>
            <a:r>
              <a:rPr lang="en-US" dirty="0" smtClean="0"/>
              <a:t>Understanding of the limitations and benefits</a:t>
            </a:r>
          </a:p>
          <a:p>
            <a:r>
              <a:rPr lang="en-US" dirty="0" smtClean="0"/>
              <a:t>Curriculum adaptations</a:t>
            </a:r>
          </a:p>
        </p:txBody>
      </p:sp>
      <p:sp>
        <p:nvSpPr>
          <p:cNvPr id="2" name="Title 1"/>
          <p:cNvSpPr>
            <a:spLocks noGrp="1"/>
          </p:cNvSpPr>
          <p:nvPr>
            <p:ph type="title"/>
          </p:nvPr>
        </p:nvSpPr>
        <p:spPr/>
        <p:txBody>
          <a:bodyPr/>
          <a:lstStyle/>
          <a:p>
            <a:r>
              <a:rPr lang="en-US" dirty="0" smtClean="0"/>
              <a:t>Faculty: Ready to Engage</a:t>
            </a:r>
            <a:endParaRPr lang="en-US" dirty="0"/>
          </a:p>
        </p:txBody>
      </p:sp>
      <p:pic>
        <p:nvPicPr>
          <p:cNvPr id="4" name="Picture 3" descr="20120207CPR_LawSchoolStock3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120" y="3820160"/>
            <a:ext cx="3901440" cy="222885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51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8480" y="2310130"/>
            <a:ext cx="4500880" cy="2594610"/>
          </a:xfrm>
        </p:spPr>
        <p:txBody>
          <a:bodyPr/>
          <a:lstStyle/>
          <a:p>
            <a:r>
              <a:rPr lang="en-US" dirty="0" smtClean="0"/>
              <a:t>Training + Time</a:t>
            </a:r>
          </a:p>
          <a:p>
            <a:r>
              <a:rPr lang="en-US" dirty="0" smtClean="0"/>
              <a:t>Trials</a:t>
            </a:r>
          </a:p>
          <a:p>
            <a:r>
              <a:rPr lang="en-US" dirty="0" smtClean="0"/>
              <a:t>Teamwork</a:t>
            </a:r>
          </a:p>
        </p:txBody>
      </p:sp>
      <p:sp>
        <p:nvSpPr>
          <p:cNvPr id="2" name="Title 1"/>
          <p:cNvSpPr>
            <a:spLocks noGrp="1"/>
          </p:cNvSpPr>
          <p:nvPr>
            <p:ph type="title"/>
          </p:nvPr>
        </p:nvSpPr>
        <p:spPr/>
        <p:txBody>
          <a:bodyPr/>
          <a:lstStyle/>
          <a:p>
            <a:r>
              <a:rPr lang="en-US" dirty="0" smtClean="0"/>
              <a:t>Faculty: Ready to Engage</a:t>
            </a:r>
            <a:endParaRPr lang="en-US" dirty="0"/>
          </a:p>
        </p:txBody>
      </p:sp>
      <p:pic>
        <p:nvPicPr>
          <p:cNvPr id="4" name="Picture 3" descr="20101207_Library_Stock_1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310130"/>
            <a:ext cx="3901440" cy="259461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51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680" y="1564640"/>
            <a:ext cx="4998720" cy="4561524"/>
          </a:xfrm>
        </p:spPr>
        <p:txBody>
          <a:bodyPr>
            <a:noAutofit/>
          </a:bodyPr>
          <a:lstStyle/>
          <a:p>
            <a:r>
              <a:rPr lang="en-US" sz="3200" dirty="0" smtClean="0"/>
              <a:t>Comfortable with the device </a:t>
            </a:r>
          </a:p>
          <a:p>
            <a:r>
              <a:rPr lang="en-US" sz="3200" dirty="0" smtClean="0"/>
              <a:t>Committed to its use</a:t>
            </a:r>
          </a:p>
          <a:p>
            <a:r>
              <a:rPr lang="en-US" sz="3200" dirty="0" smtClean="0"/>
              <a:t>Cognizant of the purpose</a:t>
            </a:r>
          </a:p>
          <a:p>
            <a:r>
              <a:rPr lang="en-US" sz="3200" dirty="0" smtClean="0"/>
              <a:t>Know how to find help</a:t>
            </a:r>
            <a:endParaRPr lang="en-US" sz="3200" dirty="0"/>
          </a:p>
        </p:txBody>
      </p:sp>
      <p:sp>
        <p:nvSpPr>
          <p:cNvPr id="2" name="Title 1"/>
          <p:cNvSpPr>
            <a:spLocks noGrp="1"/>
          </p:cNvSpPr>
          <p:nvPr>
            <p:ph type="title"/>
          </p:nvPr>
        </p:nvSpPr>
        <p:spPr/>
        <p:txBody>
          <a:bodyPr/>
          <a:lstStyle/>
          <a:p>
            <a:r>
              <a:rPr lang="en-US" dirty="0" smtClean="0"/>
              <a:t>Students: Ready to Learn</a:t>
            </a:r>
            <a:endParaRPr lang="en-US" dirty="0"/>
          </a:p>
        </p:txBody>
      </p:sp>
      <p:pic>
        <p:nvPicPr>
          <p:cNvPr id="4" name="Picture 3" descr="20110615_HonorsStudents_Stock_1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613" y="1497406"/>
            <a:ext cx="3149186" cy="209433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Picture 4" descr="Library_Slideshow_2011-01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3839032"/>
            <a:ext cx="3962399" cy="263515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980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93559"/>
            <a:ext cx="8555431" cy="654453"/>
          </a:xfrm>
        </p:spPr>
        <p:txBody>
          <a:bodyPr/>
          <a:lstStyle/>
          <a:p>
            <a:r>
              <a:rPr lang="en-US" sz="3600" dirty="0" smtClean="0"/>
              <a:t>About Georgia State University</a:t>
            </a:r>
            <a:endParaRPr lang="en-US" sz="3600" dirty="0"/>
          </a:p>
        </p:txBody>
      </p:sp>
      <p:sp>
        <p:nvSpPr>
          <p:cNvPr id="6" name="Content Placeholder 5"/>
          <p:cNvSpPr>
            <a:spLocks noGrp="1"/>
          </p:cNvSpPr>
          <p:nvPr>
            <p:ph idx="1"/>
          </p:nvPr>
        </p:nvSpPr>
        <p:spPr>
          <a:xfrm>
            <a:off x="132080" y="5262880"/>
            <a:ext cx="8879840" cy="883920"/>
          </a:xfrm>
        </p:spPr>
        <p:txBody>
          <a:bodyPr>
            <a:normAutofit/>
          </a:bodyPr>
          <a:lstStyle/>
          <a:p>
            <a:pPr marL="0" indent="0" algn="ctr">
              <a:buNone/>
            </a:pPr>
            <a:r>
              <a:rPr lang="en-US" sz="4000" dirty="0" smtClean="0"/>
              <a:t>GSU: Home of the Walking Dead</a:t>
            </a:r>
            <a:endParaRPr lang="en-US" sz="4000" dirty="0"/>
          </a:p>
          <a:p>
            <a:pPr marL="0" indent="0" algn="ctr">
              <a:buNone/>
            </a:pPr>
            <a:endParaRPr lang="en-US" dirty="0"/>
          </a:p>
        </p:txBody>
      </p:sp>
      <p:pic>
        <p:nvPicPr>
          <p:cNvPr id="2" name="Picture 1"/>
          <p:cNvPicPr>
            <a:picLocks noChangeAspect="1"/>
          </p:cNvPicPr>
          <p:nvPr/>
        </p:nvPicPr>
        <p:blipFill>
          <a:blip r:embed="rId3"/>
          <a:stretch>
            <a:fillRect/>
          </a:stretch>
        </p:blipFill>
        <p:spPr>
          <a:xfrm>
            <a:off x="1806809" y="1243719"/>
            <a:ext cx="5405120" cy="380160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417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67200"/>
            <a:ext cx="3921760" cy="1858964"/>
          </a:xfrm>
        </p:spPr>
        <p:txBody>
          <a:bodyPr>
            <a:normAutofit/>
          </a:bodyPr>
          <a:lstStyle/>
          <a:p>
            <a:pPr algn="ctr"/>
            <a:r>
              <a:rPr lang="en-US" dirty="0" smtClean="0"/>
              <a:t>Community</a:t>
            </a:r>
          </a:p>
          <a:p>
            <a:pPr algn="ctr"/>
            <a:r>
              <a:rPr lang="en-US" dirty="0" smtClean="0"/>
              <a:t>Community</a:t>
            </a:r>
          </a:p>
        </p:txBody>
      </p:sp>
      <p:sp>
        <p:nvSpPr>
          <p:cNvPr id="2" name="Title 1"/>
          <p:cNvSpPr>
            <a:spLocks noGrp="1"/>
          </p:cNvSpPr>
          <p:nvPr>
            <p:ph type="title"/>
          </p:nvPr>
        </p:nvSpPr>
        <p:spPr/>
        <p:txBody>
          <a:bodyPr/>
          <a:lstStyle/>
          <a:p>
            <a:r>
              <a:rPr lang="en-US" dirty="0" smtClean="0"/>
              <a:t>Students: Ready to Learn</a:t>
            </a:r>
            <a:endParaRPr lang="en-US" dirty="0"/>
          </a:p>
        </p:txBody>
      </p:sp>
      <p:pic>
        <p:nvPicPr>
          <p:cNvPr id="4" name="Picture 3" descr="070207GSUStockBestOf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96" y="1311094"/>
            <a:ext cx="4006616" cy="269194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Picture 4" descr="20110217PlazaStock5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238" y="1311094"/>
            <a:ext cx="4047802" cy="269194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6" name="Content Placeholder 2"/>
          <p:cNvSpPr txBox="1">
            <a:spLocks/>
          </p:cNvSpPr>
          <p:nvPr/>
        </p:nvSpPr>
        <p:spPr>
          <a:xfrm>
            <a:off x="4462271" y="4267200"/>
            <a:ext cx="3921760" cy="18589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SzPct val="100000"/>
              <a:buFontTx/>
              <a:buBlip>
                <a:blip r:embed="rId5"/>
              </a:buBlip>
              <a:defRPr sz="3800" b="0" kern="1200">
                <a:solidFill>
                  <a:srgbClr val="274897"/>
                </a:solidFill>
                <a:effectLst>
                  <a:outerShdw blurRad="50800" dist="38100" dir="2700000">
                    <a:srgbClr val="1F394C">
                      <a:alpha val="43000"/>
                    </a:srgbClr>
                  </a:outerShdw>
                </a:effectLst>
                <a:latin typeface="Verdana"/>
                <a:ea typeface="+mn-ea"/>
                <a:cs typeface="Verdana"/>
              </a:defRPr>
            </a:lvl1pPr>
            <a:lvl2pPr marL="649224" indent="-285750" algn="l" defTabSz="457200" rtl="0" eaLnBrk="1" latinLnBrk="0" hangingPunct="1">
              <a:spcBef>
                <a:spcPts val="800"/>
              </a:spcBef>
              <a:spcAft>
                <a:spcPts val="200"/>
              </a:spcAft>
              <a:buFont typeface="Arial"/>
              <a:buChar char="•"/>
              <a:defRPr sz="3600" kern="1200">
                <a:solidFill>
                  <a:srgbClr val="315AAD"/>
                </a:solidFill>
                <a:effectLst/>
                <a:latin typeface="Arial"/>
                <a:ea typeface="+mn-ea"/>
                <a:cs typeface="Arial"/>
              </a:defRPr>
            </a:lvl2pPr>
            <a:lvl3pPr marL="978408" indent="-320040" algn="l" defTabSz="457200" rtl="0" eaLnBrk="1" latinLnBrk="0" hangingPunct="1">
              <a:spcBef>
                <a:spcPts val="400"/>
              </a:spcBef>
              <a:buSzPct val="80000"/>
              <a:buFont typeface="Wingdings" charset="2"/>
              <a:buChar char="§"/>
              <a:defRPr sz="3200" kern="1200">
                <a:solidFill>
                  <a:srgbClr val="4686C6"/>
                </a:solidFill>
                <a:latin typeface="Arial"/>
                <a:ea typeface="+mn-ea"/>
                <a:cs typeface="Arial"/>
              </a:defRPr>
            </a:lvl3pPr>
            <a:lvl4pPr marL="1325880" indent="-228600" algn="l" defTabSz="457200" rtl="0" eaLnBrk="1" latinLnBrk="0" hangingPunct="1">
              <a:spcBef>
                <a:spcPct val="20000"/>
              </a:spcBef>
              <a:spcAft>
                <a:spcPts val="200"/>
              </a:spcAft>
              <a:buSzPct val="85000"/>
              <a:buFont typeface="Arial"/>
              <a:buChar char="–"/>
              <a:defRPr sz="2400" kern="1200">
                <a:solidFill>
                  <a:srgbClr val="383F3F"/>
                </a:solidFill>
                <a:latin typeface="Arial"/>
                <a:ea typeface="+mn-ea"/>
                <a:cs typeface="Arial"/>
              </a:defRPr>
            </a:lvl4pPr>
            <a:lvl5pPr marL="1563624" indent="-228600" algn="l" defTabSz="457200" rtl="0" eaLnBrk="1" latinLnBrk="0" hangingPunct="1">
              <a:spcBef>
                <a:spcPts val="528"/>
              </a:spcBef>
              <a:spcAft>
                <a:spcPts val="300"/>
              </a:spcAft>
              <a:buSzPct val="75000"/>
              <a:buFont typeface="Lucida Grande"/>
              <a:buChar char="&gt;"/>
              <a:defRPr sz="2200" kern="1200">
                <a:solidFill>
                  <a:srgbClr val="BF21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smtClean="0"/>
              <a:t>Community</a:t>
            </a:r>
          </a:p>
          <a:p>
            <a:pPr algn="ctr"/>
            <a:r>
              <a:rPr lang="en-US" dirty="0" smtClean="0"/>
              <a:t>Community</a:t>
            </a:r>
          </a:p>
        </p:txBody>
      </p:sp>
    </p:spTree>
    <p:extLst>
      <p:ext uri="{BB962C8B-B14F-4D97-AF65-F5344CB8AC3E}">
        <p14:creationId xmlns:p14="http://schemas.microsoft.com/office/powerpoint/2010/main" val="98980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68" y="287147"/>
            <a:ext cx="8555431" cy="667277"/>
          </a:xfrm>
        </p:spPr>
        <p:txBody>
          <a:bodyPr/>
          <a:lstStyle/>
          <a:p>
            <a:r>
              <a:rPr lang="en-US" dirty="0" smtClean="0"/>
              <a:t>Bringing it all together…</a:t>
            </a:r>
            <a:endParaRPr lang="en-US" dirty="0"/>
          </a:p>
        </p:txBody>
      </p:sp>
      <p:pic>
        <p:nvPicPr>
          <p:cNvPr id="4" name="Content Placeholder 11" descr="ADDIE for iPad.jpg"/>
          <p:cNvPicPr>
            <a:picLocks noChangeAspect="1"/>
          </p:cNvPicPr>
          <p:nvPr/>
        </p:nvPicPr>
        <p:blipFill>
          <a:blip r:embed="rId2"/>
          <a:stretch>
            <a:fillRect/>
          </a:stretch>
        </p:blipFill>
        <p:spPr>
          <a:xfrm>
            <a:off x="1493520" y="1339892"/>
            <a:ext cx="6156960" cy="396962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5" name="Content Placeholder 2"/>
          <p:cNvSpPr txBox="1">
            <a:spLocks/>
          </p:cNvSpPr>
          <p:nvPr/>
        </p:nvSpPr>
        <p:spPr>
          <a:xfrm>
            <a:off x="406400" y="5476240"/>
            <a:ext cx="8199120" cy="894080"/>
          </a:xfrm>
          <a:prstGeom prst="rect">
            <a:avLst/>
          </a:prstGeom>
        </p:spPr>
        <p:txBody>
          <a:bodyPr>
            <a:normAutofit/>
          </a:bodyPr>
          <a:lstStyle>
            <a:lvl1pPr marL="342900" indent="-342900" algn="l" defTabSz="457200" rtl="0" eaLnBrk="1" latinLnBrk="0" hangingPunct="1">
              <a:spcBef>
                <a:spcPct val="20000"/>
              </a:spcBef>
              <a:buSzPct val="100000"/>
              <a:buFontTx/>
              <a:buBlip>
                <a:blip r:embed="rId3"/>
              </a:buBlip>
              <a:defRPr sz="3800" b="0" kern="1200">
                <a:solidFill>
                  <a:srgbClr val="274897"/>
                </a:solidFill>
                <a:effectLst>
                  <a:outerShdw blurRad="50800" dist="38100" dir="2700000">
                    <a:srgbClr val="1F394C">
                      <a:alpha val="43000"/>
                    </a:srgbClr>
                  </a:outerShdw>
                </a:effectLst>
                <a:latin typeface="Verdana"/>
                <a:ea typeface="+mn-ea"/>
                <a:cs typeface="Verdana"/>
              </a:defRPr>
            </a:lvl1pPr>
            <a:lvl2pPr marL="649224" indent="-285750" algn="l" defTabSz="457200" rtl="0" eaLnBrk="1" latinLnBrk="0" hangingPunct="1">
              <a:spcBef>
                <a:spcPts val="800"/>
              </a:spcBef>
              <a:spcAft>
                <a:spcPts val="200"/>
              </a:spcAft>
              <a:buFont typeface="Arial"/>
              <a:buChar char="•"/>
              <a:defRPr sz="3600" kern="1200">
                <a:solidFill>
                  <a:srgbClr val="315AAD"/>
                </a:solidFill>
                <a:effectLst/>
                <a:latin typeface="Arial"/>
                <a:ea typeface="+mn-ea"/>
                <a:cs typeface="Arial"/>
              </a:defRPr>
            </a:lvl2pPr>
            <a:lvl3pPr marL="978408" indent="-320040" algn="l" defTabSz="457200" rtl="0" eaLnBrk="1" latinLnBrk="0" hangingPunct="1">
              <a:spcBef>
                <a:spcPts val="400"/>
              </a:spcBef>
              <a:buSzPct val="80000"/>
              <a:buFont typeface="Wingdings" charset="2"/>
              <a:buChar char="§"/>
              <a:defRPr sz="3200" kern="1200">
                <a:solidFill>
                  <a:srgbClr val="4686C6"/>
                </a:solidFill>
                <a:latin typeface="Arial"/>
                <a:ea typeface="+mn-ea"/>
                <a:cs typeface="Arial"/>
              </a:defRPr>
            </a:lvl3pPr>
            <a:lvl4pPr marL="1234440" indent="-228600" algn="l" defTabSz="457200" rtl="0" eaLnBrk="1" latinLnBrk="0" hangingPunct="1">
              <a:spcBef>
                <a:spcPct val="20000"/>
              </a:spcBef>
              <a:spcAft>
                <a:spcPts val="200"/>
              </a:spcAft>
              <a:buFont typeface="Arial"/>
              <a:buChar char="–"/>
              <a:defRPr sz="2400" kern="1200">
                <a:solidFill>
                  <a:srgbClr val="383F3F"/>
                </a:solidFill>
                <a:latin typeface="Arial"/>
                <a:ea typeface="+mn-ea"/>
                <a:cs typeface="Arial"/>
              </a:defRPr>
            </a:lvl4pPr>
            <a:lvl5pPr marL="1417320" indent="-228600" algn="l" defTabSz="457200" rtl="0" eaLnBrk="1" latinLnBrk="0" hangingPunct="1">
              <a:spcBef>
                <a:spcPts val="528"/>
              </a:spcBef>
              <a:spcAft>
                <a:spcPts val="300"/>
              </a:spcAft>
              <a:buFont typeface="Lucida Grande"/>
              <a:buChar char="&gt;"/>
              <a:defRPr sz="2200" kern="1200">
                <a:solidFill>
                  <a:srgbClr val="BF21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smtClean="0"/>
              <a:t>Using the ADDIE Model for </a:t>
            </a:r>
            <a:r>
              <a:rPr lang="en-US" sz="2800" dirty="0" err="1" smtClean="0"/>
              <a:t>iPads</a:t>
            </a:r>
            <a:endParaRPr lang="en-US" sz="2800" dirty="0" smtClean="0"/>
          </a:p>
        </p:txBody>
      </p:sp>
    </p:spTree>
    <p:extLst>
      <p:ext uri="{BB962C8B-B14F-4D97-AF65-F5344CB8AC3E}">
        <p14:creationId xmlns:p14="http://schemas.microsoft.com/office/powerpoint/2010/main" val="415192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68" y="288430"/>
            <a:ext cx="8555431" cy="664712"/>
          </a:xfrm>
        </p:spPr>
        <p:txBody>
          <a:bodyPr/>
          <a:lstStyle/>
          <a:p>
            <a:r>
              <a:rPr lang="en-US" sz="4000" dirty="0" smtClean="0"/>
              <a:t>Like a well-oiled machine?</a:t>
            </a:r>
            <a:endParaRPr lang="en-US" sz="4000" dirty="0"/>
          </a:p>
        </p:txBody>
      </p:sp>
      <p:grpSp>
        <p:nvGrpSpPr>
          <p:cNvPr id="18" name="Group 17"/>
          <p:cNvGrpSpPr/>
          <p:nvPr/>
        </p:nvGrpSpPr>
        <p:grpSpPr>
          <a:xfrm>
            <a:off x="-300862" y="1204272"/>
            <a:ext cx="7965504" cy="5663880"/>
            <a:chOff x="568643" y="1598537"/>
            <a:chExt cx="6743701" cy="4795120"/>
          </a:xfrm>
        </p:grpSpPr>
        <p:pic>
          <p:nvPicPr>
            <p:cNvPr id="1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080" y="4571207"/>
              <a:ext cx="1594485" cy="15944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43" y="6307932"/>
              <a:ext cx="85725" cy="85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9123" y="2992440"/>
              <a:ext cx="2237423" cy="223599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a:spLocks noChangeArrowheads="1"/>
            </p:cNvSpPr>
            <p:nvPr/>
          </p:nvSpPr>
          <p:spPr bwMode="auto">
            <a:xfrm>
              <a:off x="4348323" y="3976723"/>
              <a:ext cx="2340293" cy="20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pPr>
              <a:r>
                <a:rPr lang="en-US" sz="1400" dirty="0" smtClean="0">
                  <a:solidFill>
                    <a:srgbClr val="FFFFFF"/>
                  </a:solidFill>
                  <a:latin typeface="Arial" charset="0"/>
                </a:rPr>
                <a:t>Students</a:t>
              </a:r>
              <a:endParaRPr lang="en-US" sz="1400" dirty="0">
                <a:solidFill>
                  <a:srgbClr val="FFFFFF"/>
                </a:solidFill>
                <a:latin typeface="Arial" charset="0"/>
              </a:endParaRPr>
            </a:p>
          </p:txBody>
        </p:sp>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6" y="2788922"/>
              <a:ext cx="1627347" cy="162734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
            <p:cNvSpPr txBox="1">
              <a:spLocks noChangeArrowheads="1"/>
            </p:cNvSpPr>
            <p:nvPr/>
          </p:nvSpPr>
          <p:spPr bwMode="auto">
            <a:xfrm>
              <a:off x="2720341" y="3499361"/>
              <a:ext cx="1730217" cy="20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pPr>
              <a:r>
                <a:rPr lang="en-US" sz="1400" dirty="0" smtClean="0">
                  <a:solidFill>
                    <a:srgbClr val="FFFFFF"/>
                  </a:solidFill>
                  <a:latin typeface="Arial" charset="0"/>
                </a:rPr>
                <a:t>Centers</a:t>
              </a:r>
              <a:endParaRPr lang="en-US" sz="1400" dirty="0">
                <a:solidFill>
                  <a:srgbClr val="FFFFFF"/>
                </a:solidFill>
                <a:latin typeface="Arial" charset="0"/>
              </a:endParaRPr>
            </a:p>
          </p:txBody>
        </p:sp>
        <p:pic>
          <p:nvPicPr>
            <p:cNvPr id="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050" y="1598537"/>
              <a:ext cx="1594485" cy="15944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2"/>
            <p:cNvSpPr txBox="1">
              <a:spLocks noChangeArrowheads="1"/>
            </p:cNvSpPr>
            <p:nvPr/>
          </p:nvSpPr>
          <p:spPr bwMode="auto">
            <a:xfrm>
              <a:off x="3432617" y="2292547"/>
              <a:ext cx="1697355" cy="20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pPr>
              <a:r>
                <a:rPr lang="en-US" sz="1400" dirty="0">
                  <a:solidFill>
                    <a:srgbClr val="FFFFFF"/>
                  </a:solidFill>
                  <a:latin typeface="Arial" charset="0"/>
                </a:rPr>
                <a:t>Faculty</a:t>
              </a:r>
            </a:p>
          </p:txBody>
        </p:sp>
        <p:pic>
          <p:nvPicPr>
            <p:cNvPr id="1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0558" y="2601136"/>
              <a:ext cx="2861786" cy="28632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762" y="2440307"/>
              <a:ext cx="2243138" cy="22431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8"/>
            <p:cNvSpPr txBox="1">
              <a:spLocks noChangeArrowheads="1"/>
            </p:cNvSpPr>
            <p:nvPr/>
          </p:nvSpPr>
          <p:spPr bwMode="auto">
            <a:xfrm>
              <a:off x="3178811" y="5257884"/>
              <a:ext cx="2340293" cy="20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pPr>
              <a:r>
                <a:rPr lang="en-US" sz="1400" dirty="0" smtClean="0">
                  <a:solidFill>
                    <a:srgbClr val="FFFFFF"/>
                  </a:solidFill>
                  <a:latin typeface="Arial" charset="0"/>
                </a:rPr>
                <a:t>Devices</a:t>
              </a:r>
              <a:endParaRPr lang="en-US" sz="1400" dirty="0">
                <a:solidFill>
                  <a:srgbClr val="FFFFFF"/>
                </a:solidFill>
                <a:latin typeface="Arial" charset="0"/>
              </a:endParaRPr>
            </a:p>
          </p:txBody>
        </p:sp>
      </p:grpSp>
    </p:spTree>
    <p:extLst>
      <p:ext uri="{BB962C8B-B14F-4D97-AF65-F5344CB8AC3E}">
        <p14:creationId xmlns:p14="http://schemas.microsoft.com/office/powerpoint/2010/main" val="222271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6050"/>
            <a:ext cx="8229600" cy="3938270"/>
          </a:xfrm>
        </p:spPr>
        <p:txBody>
          <a:bodyPr anchor="ctr">
            <a:normAutofit/>
          </a:bodyPr>
          <a:lstStyle/>
          <a:p>
            <a:pPr marL="0" indent="0" algn="ctr">
              <a:buNone/>
            </a:pPr>
            <a:r>
              <a:rPr lang="en-US" sz="6600" dirty="0" smtClean="0"/>
              <a:t>Any Questions?</a:t>
            </a:r>
            <a:endParaRPr lang="en-US" sz="6600" dirty="0"/>
          </a:p>
        </p:txBody>
      </p:sp>
    </p:spTree>
    <p:extLst>
      <p:ext uri="{BB962C8B-B14F-4D97-AF65-F5344CB8AC3E}">
        <p14:creationId xmlns:p14="http://schemas.microsoft.com/office/powerpoint/2010/main" val="72362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87147"/>
            <a:ext cx="8555431" cy="667277"/>
          </a:xfrm>
        </p:spPr>
        <p:txBody>
          <a:bodyPr/>
          <a:lstStyle/>
          <a:p>
            <a:r>
              <a:rPr lang="en-US" dirty="0" smtClean="0"/>
              <a:t>Group Activity</a:t>
            </a:r>
            <a:endParaRPr lang="en-US" dirty="0"/>
          </a:p>
        </p:txBody>
      </p:sp>
      <p:sp>
        <p:nvSpPr>
          <p:cNvPr id="5" name="Content Placeholder 4"/>
          <p:cNvSpPr>
            <a:spLocks noGrp="1"/>
          </p:cNvSpPr>
          <p:nvPr>
            <p:ph idx="1"/>
          </p:nvPr>
        </p:nvSpPr>
        <p:spPr>
          <a:xfrm>
            <a:off x="457200" y="1416050"/>
            <a:ext cx="5435600" cy="4710114"/>
          </a:xfrm>
        </p:spPr>
        <p:txBody>
          <a:bodyPr>
            <a:normAutofit fontScale="77500" lnSpcReduction="20000"/>
          </a:bodyPr>
          <a:lstStyle/>
          <a:p>
            <a:pPr marL="0" indent="0">
              <a:buNone/>
            </a:pPr>
            <a:r>
              <a:rPr lang="en-US" dirty="0" smtClean="0"/>
              <a:t>Your table will be assigned as one of the following:</a:t>
            </a:r>
          </a:p>
          <a:p>
            <a:pPr marL="0" indent="0">
              <a:buNone/>
            </a:pPr>
            <a:endParaRPr lang="en-US" dirty="0" smtClean="0"/>
          </a:p>
          <a:p>
            <a:pPr marL="0" indent="0">
              <a:buNone/>
            </a:pPr>
            <a:r>
              <a:rPr lang="en-US" dirty="0"/>
              <a:t>	</a:t>
            </a:r>
            <a:r>
              <a:rPr lang="en-US" sz="4800" dirty="0" smtClean="0"/>
              <a:t>Devices		Centers</a:t>
            </a:r>
          </a:p>
          <a:p>
            <a:pPr marL="0" indent="0">
              <a:buNone/>
            </a:pPr>
            <a:r>
              <a:rPr lang="en-US" sz="4800" dirty="0"/>
              <a:t>	</a:t>
            </a:r>
            <a:r>
              <a:rPr lang="en-US" sz="4800" dirty="0" smtClean="0"/>
              <a:t>Faculty		Students</a:t>
            </a:r>
          </a:p>
          <a:p>
            <a:pPr marL="0" indent="0">
              <a:buNone/>
            </a:pPr>
            <a:endParaRPr lang="en-US" dirty="0" smtClean="0"/>
          </a:p>
          <a:p>
            <a:pPr marL="0" indent="0">
              <a:buNone/>
            </a:pPr>
            <a:r>
              <a:rPr lang="en-US" dirty="0" smtClean="0"/>
              <a:t>Brainstorm your ideas and create a list of three creative solutions to readiness challenges for your respective group.</a:t>
            </a:r>
          </a:p>
          <a:p>
            <a:pPr marL="0" indent="0">
              <a:buNone/>
            </a:pPr>
            <a:endParaRPr lang="en-US" dirty="0"/>
          </a:p>
        </p:txBody>
      </p:sp>
      <p:grpSp>
        <p:nvGrpSpPr>
          <p:cNvPr id="4" name="Group 3"/>
          <p:cNvGrpSpPr/>
          <p:nvPr/>
        </p:nvGrpSpPr>
        <p:grpSpPr>
          <a:xfrm>
            <a:off x="5963921" y="2560146"/>
            <a:ext cx="2482876" cy="2055022"/>
            <a:chOff x="5559046" y="2225041"/>
            <a:chExt cx="3292625" cy="2725232"/>
          </a:xfrm>
        </p:grpSpPr>
        <p:sp>
          <p:nvSpPr>
            <p:cNvPr id="6" name="Trapezoid 5"/>
            <p:cNvSpPr/>
            <p:nvPr/>
          </p:nvSpPr>
          <p:spPr>
            <a:xfrm>
              <a:off x="5559046"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622962"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p:cNvSpPr/>
            <p:nvPr/>
          </p:nvSpPr>
          <p:spPr>
            <a:xfrm>
              <a:off x="6707672"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771588"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apezoid 9"/>
            <p:cNvSpPr/>
            <p:nvPr/>
          </p:nvSpPr>
          <p:spPr>
            <a:xfrm>
              <a:off x="7827765"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891681"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apezoid 11"/>
            <p:cNvSpPr/>
            <p:nvPr/>
          </p:nvSpPr>
          <p:spPr>
            <a:xfrm>
              <a:off x="6107296"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71212"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rapezoid 13"/>
            <p:cNvSpPr/>
            <p:nvPr/>
          </p:nvSpPr>
          <p:spPr>
            <a:xfrm>
              <a:off x="7255922"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319838"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960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87147"/>
            <a:ext cx="8555431" cy="667277"/>
          </a:xfrm>
        </p:spPr>
        <p:txBody>
          <a:bodyPr/>
          <a:lstStyle/>
          <a:p>
            <a:r>
              <a:rPr lang="en-US" dirty="0" smtClean="0"/>
              <a:t>Group Activity</a:t>
            </a:r>
            <a:endParaRPr lang="en-US" dirty="0"/>
          </a:p>
        </p:txBody>
      </p:sp>
      <p:sp>
        <p:nvSpPr>
          <p:cNvPr id="5" name="Content Placeholder 4"/>
          <p:cNvSpPr>
            <a:spLocks noGrp="1"/>
          </p:cNvSpPr>
          <p:nvPr>
            <p:ph idx="1"/>
          </p:nvPr>
        </p:nvSpPr>
        <p:spPr>
          <a:xfrm>
            <a:off x="457200" y="1824905"/>
            <a:ext cx="5435600" cy="3708211"/>
          </a:xfrm>
        </p:spPr>
        <p:txBody>
          <a:bodyPr>
            <a:normAutofit fontScale="92500"/>
          </a:bodyPr>
          <a:lstStyle/>
          <a:p>
            <a:pPr marL="0" indent="0">
              <a:buNone/>
            </a:pPr>
            <a:r>
              <a:rPr lang="en-US" sz="3600" dirty="0" smtClean="0"/>
              <a:t>What are the challenges inherent to your group?</a:t>
            </a:r>
          </a:p>
          <a:p>
            <a:pPr marL="0" indent="0">
              <a:buNone/>
            </a:pPr>
            <a:endParaRPr lang="en-US" sz="3600" dirty="0" smtClean="0"/>
          </a:p>
          <a:p>
            <a:pPr marL="0" indent="0">
              <a:buNone/>
            </a:pPr>
            <a:r>
              <a:rPr lang="en-US" sz="3600" dirty="0" smtClean="0"/>
              <a:t>How might these challenges be addressed? </a:t>
            </a:r>
          </a:p>
          <a:p>
            <a:pPr marL="0" indent="0">
              <a:buNone/>
            </a:pPr>
            <a:endParaRPr lang="en-US" dirty="0"/>
          </a:p>
        </p:txBody>
      </p:sp>
      <p:grpSp>
        <p:nvGrpSpPr>
          <p:cNvPr id="4" name="Group 3"/>
          <p:cNvGrpSpPr/>
          <p:nvPr/>
        </p:nvGrpSpPr>
        <p:grpSpPr>
          <a:xfrm>
            <a:off x="5963921" y="2560146"/>
            <a:ext cx="2482876" cy="2055022"/>
            <a:chOff x="5559046" y="2225041"/>
            <a:chExt cx="3292625" cy="2725232"/>
          </a:xfrm>
        </p:grpSpPr>
        <p:sp>
          <p:nvSpPr>
            <p:cNvPr id="6" name="Trapezoid 5"/>
            <p:cNvSpPr/>
            <p:nvPr/>
          </p:nvSpPr>
          <p:spPr>
            <a:xfrm>
              <a:off x="5559046"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622962"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p:cNvSpPr/>
            <p:nvPr/>
          </p:nvSpPr>
          <p:spPr>
            <a:xfrm>
              <a:off x="6707672"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771588"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apezoid 9"/>
            <p:cNvSpPr/>
            <p:nvPr/>
          </p:nvSpPr>
          <p:spPr>
            <a:xfrm>
              <a:off x="7827765"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891681"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apezoid 11"/>
            <p:cNvSpPr/>
            <p:nvPr/>
          </p:nvSpPr>
          <p:spPr>
            <a:xfrm>
              <a:off x="6107296"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71212"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rapezoid 13"/>
            <p:cNvSpPr/>
            <p:nvPr/>
          </p:nvSpPr>
          <p:spPr>
            <a:xfrm>
              <a:off x="7255922"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319838"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150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Where are we </a:t>
            </a:r>
            <a:r>
              <a:rPr lang="en-US" smtClean="0"/>
              <a:t>going next?</a:t>
            </a:r>
            <a:endParaRPr lang="en-US" dirty="0"/>
          </a:p>
        </p:txBody>
      </p:sp>
      <p:sp>
        <p:nvSpPr>
          <p:cNvPr id="3" name="Title 2"/>
          <p:cNvSpPr>
            <a:spLocks noGrp="1"/>
          </p:cNvSpPr>
          <p:nvPr>
            <p:ph type="title"/>
          </p:nvPr>
        </p:nvSpPr>
        <p:spPr>
          <a:xfrm>
            <a:off x="131368" y="287147"/>
            <a:ext cx="8555431" cy="667277"/>
          </a:xfrm>
        </p:spPr>
        <p:txBody>
          <a:bodyPr/>
          <a:lstStyle/>
          <a:p>
            <a:r>
              <a:rPr lang="en-US" dirty="0" smtClean="0"/>
              <a:t>Moving Forward</a:t>
            </a:r>
            <a:endParaRPr lang="en-US" dirty="0"/>
          </a:p>
        </p:txBody>
      </p:sp>
      <p:pic>
        <p:nvPicPr>
          <p:cNvPr id="4" name="Picture 3"/>
          <p:cNvPicPr>
            <a:picLocks noChangeAspect="1"/>
          </p:cNvPicPr>
          <p:nvPr/>
        </p:nvPicPr>
        <p:blipFill>
          <a:blip r:embed="rId2"/>
          <a:stretch>
            <a:fillRect/>
          </a:stretch>
        </p:blipFill>
        <p:spPr>
          <a:xfrm>
            <a:off x="2068907" y="2563100"/>
            <a:ext cx="4822960" cy="321530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907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Allow the user to manage their own device</a:t>
            </a:r>
          </a:p>
          <a:p>
            <a:r>
              <a:rPr lang="en-US" dirty="0" smtClean="0"/>
              <a:t>Decide how you want to handle faculty purchase and reimbursement</a:t>
            </a:r>
          </a:p>
          <a:p>
            <a:r>
              <a:rPr lang="en-US" dirty="0" smtClean="0"/>
              <a:t>Should students bring their own or should we supply one</a:t>
            </a:r>
            <a:endParaRPr lang="en-US" dirty="0"/>
          </a:p>
        </p:txBody>
      </p:sp>
      <p:sp>
        <p:nvSpPr>
          <p:cNvPr id="3" name="Title 2"/>
          <p:cNvSpPr>
            <a:spLocks noGrp="1"/>
          </p:cNvSpPr>
          <p:nvPr>
            <p:ph type="title"/>
          </p:nvPr>
        </p:nvSpPr>
        <p:spPr/>
        <p:txBody>
          <a:bodyPr/>
          <a:lstStyle/>
          <a:p>
            <a:r>
              <a:rPr lang="en-US" dirty="0" smtClean="0"/>
              <a:t>Personal Devices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87147"/>
            <a:ext cx="8555431" cy="667277"/>
          </a:xfrm>
        </p:spPr>
        <p:txBody>
          <a:bodyPr/>
          <a:lstStyle/>
          <a:p>
            <a:r>
              <a:rPr lang="en-US" sz="4000" dirty="0" err="1" smtClean="0"/>
              <a:t>iBooks</a:t>
            </a:r>
            <a:r>
              <a:rPr lang="en-US" sz="4000" dirty="0" smtClean="0"/>
              <a:t> 2 &amp; </a:t>
            </a:r>
            <a:r>
              <a:rPr lang="en-US" sz="4000" dirty="0" err="1" smtClean="0"/>
              <a:t>iBooks</a:t>
            </a:r>
            <a:r>
              <a:rPr lang="en-US" sz="4000" dirty="0" smtClean="0"/>
              <a:t> Author</a:t>
            </a:r>
            <a:endParaRPr lang="en-US" sz="4000" dirty="0"/>
          </a:p>
        </p:txBody>
      </p:sp>
      <p:pic>
        <p:nvPicPr>
          <p:cNvPr id="5" name="Picture 4"/>
          <p:cNvPicPr>
            <a:picLocks noChangeAspect="1"/>
          </p:cNvPicPr>
          <p:nvPr/>
        </p:nvPicPr>
        <p:blipFill>
          <a:blip r:embed="rId3"/>
          <a:stretch>
            <a:fillRect/>
          </a:stretch>
        </p:blipFill>
        <p:spPr>
          <a:xfrm>
            <a:off x="353060" y="1414780"/>
            <a:ext cx="5715000" cy="42926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2806700" y="2271923"/>
            <a:ext cx="6096000" cy="4274607"/>
          </a:xfrm>
          <a:prstGeom prst="rect">
            <a:avLst/>
          </a:prstGeom>
        </p:spPr>
      </p:pic>
    </p:spTree>
    <p:extLst>
      <p:ext uri="{BB962C8B-B14F-4D97-AF65-F5344CB8AC3E}">
        <p14:creationId xmlns:p14="http://schemas.microsoft.com/office/powerpoint/2010/main" val="230178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50720"/>
            <a:ext cx="5567680" cy="4175444"/>
          </a:xfrm>
        </p:spPr>
        <p:txBody>
          <a:bodyPr>
            <a:normAutofit/>
          </a:bodyPr>
          <a:lstStyle/>
          <a:p>
            <a:r>
              <a:rPr lang="en-US" sz="3600" dirty="0" smtClean="0"/>
              <a:t>A New LMS</a:t>
            </a:r>
          </a:p>
          <a:p>
            <a:r>
              <a:rPr lang="en-US" sz="3600" dirty="0" smtClean="0"/>
              <a:t>Integration into existing courses?</a:t>
            </a:r>
          </a:p>
          <a:p>
            <a:r>
              <a:rPr lang="en-US" sz="3600" dirty="0" smtClean="0"/>
              <a:t>Access to password protected content?</a:t>
            </a:r>
            <a:endParaRPr lang="en-US" sz="3600" dirty="0"/>
          </a:p>
        </p:txBody>
      </p:sp>
      <p:sp>
        <p:nvSpPr>
          <p:cNvPr id="3" name="Title 2"/>
          <p:cNvSpPr>
            <a:spLocks noGrp="1"/>
          </p:cNvSpPr>
          <p:nvPr>
            <p:ph type="title"/>
          </p:nvPr>
        </p:nvSpPr>
        <p:spPr>
          <a:xfrm>
            <a:off x="131368" y="287147"/>
            <a:ext cx="8555431" cy="667277"/>
          </a:xfrm>
        </p:spPr>
        <p:txBody>
          <a:bodyPr/>
          <a:lstStyle/>
          <a:p>
            <a:r>
              <a:rPr lang="en-US" dirty="0" smtClean="0"/>
              <a:t>iTunes U App</a:t>
            </a:r>
            <a:endParaRPr lang="en-US" dirty="0"/>
          </a:p>
        </p:txBody>
      </p:sp>
      <p:pic>
        <p:nvPicPr>
          <p:cNvPr id="6" name="Picture 5"/>
          <p:cNvPicPr>
            <a:picLocks noChangeAspect="1"/>
          </p:cNvPicPr>
          <p:nvPr/>
        </p:nvPicPr>
        <p:blipFill>
          <a:blip r:embed="rId3"/>
          <a:stretch>
            <a:fillRect/>
          </a:stretch>
        </p:blipFill>
        <p:spPr>
          <a:xfrm>
            <a:off x="6235699" y="2198370"/>
            <a:ext cx="2451100" cy="24511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690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87147"/>
            <a:ext cx="8555431" cy="667277"/>
          </a:xfrm>
        </p:spPr>
        <p:txBody>
          <a:bodyPr/>
          <a:lstStyle/>
          <a:p>
            <a:r>
              <a:rPr lang="en-US" dirty="0" smtClean="0"/>
              <a:t>About You?</a:t>
            </a:r>
            <a:endParaRPr lang="en-US" dirty="0"/>
          </a:p>
        </p:txBody>
      </p:sp>
      <p:sp>
        <p:nvSpPr>
          <p:cNvPr id="4" name="Trapezoid 3"/>
          <p:cNvSpPr/>
          <p:nvPr/>
        </p:nvSpPr>
        <p:spPr>
          <a:xfrm>
            <a:off x="631446"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695362"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rapezoid 5"/>
          <p:cNvSpPr/>
          <p:nvPr/>
        </p:nvSpPr>
        <p:spPr>
          <a:xfrm>
            <a:off x="1780072"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843988"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p:cNvSpPr/>
          <p:nvPr/>
        </p:nvSpPr>
        <p:spPr>
          <a:xfrm>
            <a:off x="2900165"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964081"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apezoid 9"/>
          <p:cNvSpPr/>
          <p:nvPr/>
        </p:nvSpPr>
        <p:spPr>
          <a:xfrm>
            <a:off x="4015307"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079223"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apezoid 11"/>
          <p:cNvSpPr/>
          <p:nvPr/>
        </p:nvSpPr>
        <p:spPr>
          <a:xfrm>
            <a:off x="5163933"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227849"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rapezoid 13"/>
          <p:cNvSpPr/>
          <p:nvPr/>
        </p:nvSpPr>
        <p:spPr>
          <a:xfrm>
            <a:off x="6284026"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347942"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rapezoid 15"/>
          <p:cNvSpPr/>
          <p:nvPr/>
        </p:nvSpPr>
        <p:spPr>
          <a:xfrm>
            <a:off x="7404120" y="3149080"/>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468036" y="2225041"/>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apezoid 17"/>
          <p:cNvSpPr/>
          <p:nvPr/>
        </p:nvSpPr>
        <p:spPr>
          <a:xfrm>
            <a:off x="1179696"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243612"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rapezoid 19"/>
          <p:cNvSpPr/>
          <p:nvPr/>
        </p:nvSpPr>
        <p:spPr>
          <a:xfrm>
            <a:off x="2328322"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392238"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rapezoid 21"/>
          <p:cNvSpPr/>
          <p:nvPr/>
        </p:nvSpPr>
        <p:spPr>
          <a:xfrm>
            <a:off x="3448415"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512331"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rapezoid 23"/>
          <p:cNvSpPr/>
          <p:nvPr/>
        </p:nvSpPr>
        <p:spPr>
          <a:xfrm>
            <a:off x="4563557"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627473"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rapezoid 25"/>
          <p:cNvSpPr/>
          <p:nvPr/>
        </p:nvSpPr>
        <p:spPr>
          <a:xfrm>
            <a:off x="5712183"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776099"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rapezoid 27"/>
          <p:cNvSpPr/>
          <p:nvPr/>
        </p:nvSpPr>
        <p:spPr>
          <a:xfrm>
            <a:off x="6832276" y="3591221"/>
            <a:ext cx="1023906" cy="135905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896192" y="2667182"/>
            <a:ext cx="884283" cy="8842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1421283" y="3563322"/>
            <a:ext cx="541208" cy="1015663"/>
          </a:xfrm>
          <a:prstGeom prst="rect">
            <a:avLst/>
          </a:prstGeom>
          <a:noFill/>
        </p:spPr>
        <p:txBody>
          <a:bodyPr wrap="none" rtlCol="0">
            <a:spAutoFit/>
          </a:bodyPr>
          <a:lstStyle/>
          <a:p>
            <a:r>
              <a:rPr lang="en-US" sz="6000" dirty="0" smtClean="0">
                <a:solidFill>
                  <a:srgbClr val="FFFFFF"/>
                </a:solidFill>
              </a:rPr>
              <a:t>?</a:t>
            </a:r>
            <a:endParaRPr lang="en-US" sz="6000" dirty="0">
              <a:solidFill>
                <a:srgbClr val="FFFFFF"/>
              </a:solidFill>
            </a:endParaRPr>
          </a:p>
        </p:txBody>
      </p:sp>
      <p:sp>
        <p:nvSpPr>
          <p:cNvPr id="49" name="TextBox 48"/>
          <p:cNvSpPr txBox="1"/>
          <p:nvPr/>
        </p:nvSpPr>
        <p:spPr>
          <a:xfrm>
            <a:off x="2558119" y="3563322"/>
            <a:ext cx="541208" cy="1015663"/>
          </a:xfrm>
          <a:prstGeom prst="rect">
            <a:avLst/>
          </a:prstGeom>
          <a:noFill/>
        </p:spPr>
        <p:txBody>
          <a:bodyPr wrap="none" rtlCol="0">
            <a:spAutoFit/>
          </a:bodyPr>
          <a:lstStyle/>
          <a:p>
            <a:r>
              <a:rPr lang="en-US" sz="6000" dirty="0" smtClean="0">
                <a:solidFill>
                  <a:srgbClr val="FFFFFF"/>
                </a:solidFill>
              </a:rPr>
              <a:t>?</a:t>
            </a:r>
            <a:endParaRPr lang="en-US" sz="6000" dirty="0">
              <a:solidFill>
                <a:srgbClr val="FFFFFF"/>
              </a:solidFill>
            </a:endParaRPr>
          </a:p>
        </p:txBody>
      </p:sp>
      <p:sp>
        <p:nvSpPr>
          <p:cNvPr id="50" name="TextBox 49"/>
          <p:cNvSpPr txBox="1"/>
          <p:nvPr/>
        </p:nvSpPr>
        <p:spPr>
          <a:xfrm>
            <a:off x="3678213" y="3563322"/>
            <a:ext cx="541208" cy="1015663"/>
          </a:xfrm>
          <a:prstGeom prst="rect">
            <a:avLst/>
          </a:prstGeom>
          <a:noFill/>
        </p:spPr>
        <p:txBody>
          <a:bodyPr wrap="none" rtlCol="0">
            <a:spAutoFit/>
          </a:bodyPr>
          <a:lstStyle/>
          <a:p>
            <a:r>
              <a:rPr lang="en-US" sz="6000" dirty="0" smtClean="0">
                <a:solidFill>
                  <a:srgbClr val="FFFFFF"/>
                </a:solidFill>
              </a:rPr>
              <a:t>?</a:t>
            </a:r>
            <a:endParaRPr lang="en-US" sz="6000" dirty="0">
              <a:solidFill>
                <a:srgbClr val="FFFFFF"/>
              </a:solidFill>
            </a:endParaRPr>
          </a:p>
        </p:txBody>
      </p:sp>
      <p:sp>
        <p:nvSpPr>
          <p:cNvPr id="51" name="TextBox 50"/>
          <p:cNvSpPr txBox="1"/>
          <p:nvPr/>
        </p:nvSpPr>
        <p:spPr>
          <a:xfrm>
            <a:off x="4800176" y="3563322"/>
            <a:ext cx="541208" cy="1015663"/>
          </a:xfrm>
          <a:prstGeom prst="rect">
            <a:avLst/>
          </a:prstGeom>
          <a:noFill/>
        </p:spPr>
        <p:txBody>
          <a:bodyPr wrap="none" rtlCol="0">
            <a:spAutoFit/>
          </a:bodyPr>
          <a:lstStyle/>
          <a:p>
            <a:r>
              <a:rPr lang="en-US" sz="6000" dirty="0" smtClean="0">
                <a:solidFill>
                  <a:srgbClr val="FFFFFF"/>
                </a:solidFill>
              </a:rPr>
              <a:t>?</a:t>
            </a:r>
            <a:endParaRPr lang="en-US" sz="6000" dirty="0">
              <a:solidFill>
                <a:srgbClr val="FFFFFF"/>
              </a:solidFill>
            </a:endParaRPr>
          </a:p>
        </p:txBody>
      </p:sp>
      <p:sp>
        <p:nvSpPr>
          <p:cNvPr id="52" name="TextBox 51"/>
          <p:cNvSpPr txBox="1"/>
          <p:nvPr/>
        </p:nvSpPr>
        <p:spPr>
          <a:xfrm>
            <a:off x="5943849" y="3563322"/>
            <a:ext cx="541208" cy="1015663"/>
          </a:xfrm>
          <a:prstGeom prst="rect">
            <a:avLst/>
          </a:prstGeom>
          <a:noFill/>
        </p:spPr>
        <p:txBody>
          <a:bodyPr wrap="none" rtlCol="0">
            <a:spAutoFit/>
          </a:bodyPr>
          <a:lstStyle/>
          <a:p>
            <a:r>
              <a:rPr lang="en-US" sz="6000" dirty="0" smtClean="0">
                <a:solidFill>
                  <a:srgbClr val="FFFFFF"/>
                </a:solidFill>
              </a:rPr>
              <a:t>?</a:t>
            </a:r>
            <a:endParaRPr lang="en-US" sz="6000" dirty="0">
              <a:solidFill>
                <a:srgbClr val="FFFFFF"/>
              </a:solidFill>
            </a:endParaRPr>
          </a:p>
        </p:txBody>
      </p:sp>
      <p:sp>
        <p:nvSpPr>
          <p:cNvPr id="53" name="TextBox 52"/>
          <p:cNvSpPr txBox="1"/>
          <p:nvPr/>
        </p:nvSpPr>
        <p:spPr>
          <a:xfrm>
            <a:off x="7062074" y="3563322"/>
            <a:ext cx="541208" cy="1015663"/>
          </a:xfrm>
          <a:prstGeom prst="rect">
            <a:avLst/>
          </a:prstGeom>
          <a:noFill/>
        </p:spPr>
        <p:txBody>
          <a:bodyPr wrap="none" rtlCol="0">
            <a:spAutoFit/>
          </a:bodyPr>
          <a:lstStyle/>
          <a:p>
            <a:r>
              <a:rPr lang="en-US" sz="6000" dirty="0" smtClean="0">
                <a:solidFill>
                  <a:srgbClr val="FFFFFF"/>
                </a:solidFill>
              </a:rPr>
              <a:t>?</a:t>
            </a:r>
            <a:endParaRPr lang="en-US" sz="6000" dirty="0">
              <a:solidFill>
                <a:srgbClr val="FFFFFF"/>
              </a:solidFill>
            </a:endParaRPr>
          </a:p>
        </p:txBody>
      </p:sp>
    </p:spTree>
    <p:extLst>
      <p:ext uri="{BB962C8B-B14F-4D97-AF65-F5344CB8AC3E}">
        <p14:creationId xmlns:p14="http://schemas.microsoft.com/office/powerpoint/2010/main" val="320256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6050"/>
            <a:ext cx="3840480" cy="4710114"/>
          </a:xfrm>
        </p:spPr>
        <p:txBody>
          <a:bodyPr>
            <a:normAutofit fontScale="77500" lnSpcReduction="20000"/>
          </a:bodyPr>
          <a:lstStyle/>
          <a:p>
            <a:r>
              <a:rPr lang="en-US" dirty="0" smtClean="0"/>
              <a:t>Replacement program</a:t>
            </a:r>
          </a:p>
          <a:p>
            <a:pPr lvl="1"/>
            <a:r>
              <a:rPr lang="en-US" dirty="0" smtClean="0"/>
              <a:t>Missing 50 adapters</a:t>
            </a:r>
          </a:p>
          <a:p>
            <a:pPr lvl="1"/>
            <a:r>
              <a:rPr lang="en-US" dirty="0" smtClean="0"/>
              <a:t>Missing 10% </a:t>
            </a:r>
            <a:br>
              <a:rPr lang="en-US" dirty="0" smtClean="0"/>
            </a:br>
            <a:r>
              <a:rPr lang="en-US" dirty="0" smtClean="0"/>
              <a:t>of Flip Cams</a:t>
            </a:r>
          </a:p>
          <a:p>
            <a:r>
              <a:rPr lang="en-US" dirty="0" smtClean="0"/>
              <a:t>$2.5 million dollars on wireless costs</a:t>
            </a:r>
          </a:p>
          <a:p>
            <a:r>
              <a:rPr lang="en-US" dirty="0" smtClean="0"/>
              <a:t>Download the evaluator</a:t>
            </a:r>
            <a:endParaRPr lang="en-US" dirty="0"/>
          </a:p>
        </p:txBody>
      </p:sp>
      <p:sp>
        <p:nvSpPr>
          <p:cNvPr id="3" name="Title 2"/>
          <p:cNvSpPr>
            <a:spLocks noGrp="1"/>
          </p:cNvSpPr>
          <p:nvPr>
            <p:ph type="title"/>
          </p:nvPr>
        </p:nvSpPr>
        <p:spPr>
          <a:xfrm>
            <a:off x="131368" y="288430"/>
            <a:ext cx="8555431" cy="664712"/>
          </a:xfrm>
        </p:spPr>
        <p:txBody>
          <a:bodyPr/>
          <a:lstStyle/>
          <a:p>
            <a:r>
              <a:rPr lang="en-US" sz="3600" dirty="0" smtClean="0"/>
              <a:t>Economics of Mobile Learning</a:t>
            </a:r>
            <a:endParaRPr lang="en-US" sz="3600" dirty="0"/>
          </a:p>
        </p:txBody>
      </p:sp>
      <p:pic>
        <p:nvPicPr>
          <p:cNvPr id="4" name="Picture 3"/>
          <p:cNvPicPr>
            <a:picLocks noChangeAspect="1"/>
          </p:cNvPicPr>
          <p:nvPr/>
        </p:nvPicPr>
        <p:blipFill>
          <a:blip r:embed="rId3"/>
          <a:stretch>
            <a:fillRect/>
          </a:stretch>
        </p:blipFill>
        <p:spPr>
          <a:xfrm>
            <a:off x="4171870" y="1249680"/>
            <a:ext cx="4969376" cy="3982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68" y="287147"/>
            <a:ext cx="8555431" cy="667277"/>
          </a:xfrm>
        </p:spPr>
        <p:txBody>
          <a:bodyPr/>
          <a:lstStyle/>
          <a:p>
            <a:r>
              <a:rPr lang="en-US" dirty="0" smtClean="0"/>
              <a:t>Mobile Competition</a:t>
            </a:r>
            <a:endParaRPr lang="en-US" dirty="0"/>
          </a:p>
        </p:txBody>
      </p:sp>
      <p:pic>
        <p:nvPicPr>
          <p:cNvPr id="3" name="Picture 2"/>
          <p:cNvPicPr>
            <a:picLocks noChangeAspect="1"/>
          </p:cNvPicPr>
          <p:nvPr/>
        </p:nvPicPr>
        <p:blipFill>
          <a:blip r:embed="rId3"/>
          <a:stretch>
            <a:fillRect/>
          </a:stretch>
        </p:blipFill>
        <p:spPr>
          <a:xfrm>
            <a:off x="1056640" y="1422619"/>
            <a:ext cx="7030720" cy="439565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056640" y="5879961"/>
            <a:ext cx="6749802" cy="261610"/>
          </a:xfrm>
          <a:prstGeom prst="rect">
            <a:avLst/>
          </a:prstGeom>
          <a:noFill/>
        </p:spPr>
        <p:txBody>
          <a:bodyPr wrap="none" rtlCol="0">
            <a:spAutoFit/>
          </a:bodyPr>
          <a:lstStyle/>
          <a:p>
            <a:r>
              <a:rPr lang="en-US" sz="1100" dirty="0">
                <a:solidFill>
                  <a:schemeClr val="accent1"/>
                </a:solidFill>
              </a:rPr>
              <a:t>http://</a:t>
            </a:r>
            <a:r>
              <a:rPr lang="en-US" sz="1100" dirty="0" err="1">
                <a:solidFill>
                  <a:schemeClr val="accent1"/>
                </a:solidFill>
              </a:rPr>
              <a:t>www.pcworld.com</a:t>
            </a:r>
            <a:r>
              <a:rPr lang="en-US" sz="1100" dirty="0">
                <a:solidFill>
                  <a:schemeClr val="accent1"/>
                </a:solidFill>
              </a:rPr>
              <a:t>/article/240746/amazons_kindle_fire_tablet_vs_the_competition_spec_showdown.html</a:t>
            </a:r>
          </a:p>
        </p:txBody>
      </p:sp>
    </p:spTree>
    <p:extLst>
      <p:ext uri="{BB962C8B-B14F-4D97-AF65-F5344CB8AC3E}">
        <p14:creationId xmlns:p14="http://schemas.microsoft.com/office/powerpoint/2010/main" val="50019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6050"/>
            <a:ext cx="4114800" cy="1723390"/>
          </a:xfrm>
        </p:spPr>
        <p:txBody>
          <a:bodyPr>
            <a:normAutofit/>
          </a:bodyPr>
          <a:lstStyle/>
          <a:p>
            <a:r>
              <a:rPr lang="en-US" sz="2400" dirty="0" smtClean="0"/>
              <a:t>Centralize Initiatives</a:t>
            </a:r>
          </a:p>
          <a:p>
            <a:r>
              <a:rPr lang="en-US" sz="2400" dirty="0" err="1" smtClean="0"/>
              <a:t>iPad</a:t>
            </a:r>
            <a:r>
              <a:rPr lang="en-US" sz="2400" dirty="0" smtClean="0"/>
              <a:t> </a:t>
            </a:r>
            <a:r>
              <a:rPr lang="en-US" sz="2400" dirty="0" err="1" smtClean="0"/>
              <a:t>Meetups</a:t>
            </a:r>
            <a:endParaRPr lang="en-US" sz="2400" dirty="0"/>
          </a:p>
          <a:p>
            <a:r>
              <a:rPr lang="en-US" sz="2400" dirty="0" smtClean="0"/>
              <a:t>Center for Instructional Innovation</a:t>
            </a:r>
          </a:p>
        </p:txBody>
      </p:sp>
      <p:sp>
        <p:nvSpPr>
          <p:cNvPr id="3" name="Title 2"/>
          <p:cNvSpPr>
            <a:spLocks noGrp="1"/>
          </p:cNvSpPr>
          <p:nvPr>
            <p:ph type="title"/>
          </p:nvPr>
        </p:nvSpPr>
        <p:spPr>
          <a:xfrm>
            <a:off x="131368" y="288430"/>
            <a:ext cx="8555431" cy="664712"/>
          </a:xfrm>
        </p:spPr>
        <p:txBody>
          <a:bodyPr/>
          <a:lstStyle/>
          <a:p>
            <a:r>
              <a:rPr lang="en-US" sz="3600" dirty="0" smtClean="0"/>
              <a:t>Creating Campus Community</a:t>
            </a:r>
            <a:endParaRPr lang="en-US" sz="3600" dirty="0"/>
          </a:p>
        </p:txBody>
      </p:sp>
      <p:pic>
        <p:nvPicPr>
          <p:cNvPr id="4" name="Picture 3" descr="Brid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448" y="3189638"/>
            <a:ext cx="4604512" cy="292728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5" name="Content Placeholder 1"/>
          <p:cNvSpPr txBox="1">
            <a:spLocks/>
          </p:cNvSpPr>
          <p:nvPr/>
        </p:nvSpPr>
        <p:spPr>
          <a:xfrm>
            <a:off x="4668520" y="1416050"/>
            <a:ext cx="4114800" cy="17233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SzPct val="100000"/>
              <a:buFontTx/>
              <a:buBlip>
                <a:blip r:embed="rId3"/>
              </a:buBlip>
              <a:defRPr sz="3800" b="0" kern="1200">
                <a:solidFill>
                  <a:srgbClr val="274897"/>
                </a:solidFill>
                <a:effectLst>
                  <a:outerShdw blurRad="50800" dist="38100" dir="2700000">
                    <a:srgbClr val="1F394C">
                      <a:alpha val="43000"/>
                    </a:srgbClr>
                  </a:outerShdw>
                </a:effectLst>
                <a:latin typeface="Verdana"/>
                <a:ea typeface="+mn-ea"/>
                <a:cs typeface="Verdana"/>
              </a:defRPr>
            </a:lvl1pPr>
            <a:lvl2pPr marL="649224" indent="-285750" algn="l" defTabSz="457200" rtl="0" eaLnBrk="1" latinLnBrk="0" hangingPunct="1">
              <a:spcBef>
                <a:spcPts val="800"/>
              </a:spcBef>
              <a:spcAft>
                <a:spcPts val="200"/>
              </a:spcAft>
              <a:buFont typeface="Arial"/>
              <a:buChar char="•"/>
              <a:defRPr sz="3600" kern="1200">
                <a:solidFill>
                  <a:srgbClr val="315AAD"/>
                </a:solidFill>
                <a:effectLst/>
                <a:latin typeface="Arial"/>
                <a:ea typeface="+mn-ea"/>
                <a:cs typeface="Arial"/>
              </a:defRPr>
            </a:lvl2pPr>
            <a:lvl3pPr marL="978408" indent="-320040" algn="l" defTabSz="457200" rtl="0" eaLnBrk="1" latinLnBrk="0" hangingPunct="1">
              <a:spcBef>
                <a:spcPts val="400"/>
              </a:spcBef>
              <a:buSzPct val="80000"/>
              <a:buFont typeface="Wingdings" charset="2"/>
              <a:buChar char="§"/>
              <a:defRPr sz="3200" kern="1200">
                <a:solidFill>
                  <a:srgbClr val="4686C6"/>
                </a:solidFill>
                <a:latin typeface="Arial"/>
                <a:ea typeface="+mn-ea"/>
                <a:cs typeface="Arial"/>
              </a:defRPr>
            </a:lvl3pPr>
            <a:lvl4pPr marL="1325880" indent="-228600" algn="l" defTabSz="457200" rtl="0" eaLnBrk="1" latinLnBrk="0" hangingPunct="1">
              <a:spcBef>
                <a:spcPct val="20000"/>
              </a:spcBef>
              <a:spcAft>
                <a:spcPts val="200"/>
              </a:spcAft>
              <a:buSzPct val="85000"/>
              <a:buFont typeface="Arial"/>
              <a:buChar char="–"/>
              <a:defRPr sz="2400" kern="1200">
                <a:solidFill>
                  <a:srgbClr val="383F3F"/>
                </a:solidFill>
                <a:latin typeface="Arial"/>
                <a:ea typeface="+mn-ea"/>
                <a:cs typeface="Arial"/>
              </a:defRPr>
            </a:lvl4pPr>
            <a:lvl5pPr marL="1563624" indent="-228600" algn="l" defTabSz="457200" rtl="0" eaLnBrk="1" latinLnBrk="0" hangingPunct="1">
              <a:spcBef>
                <a:spcPts val="528"/>
              </a:spcBef>
              <a:spcAft>
                <a:spcPts val="300"/>
              </a:spcAft>
              <a:buSzPct val="75000"/>
              <a:buFont typeface="Lucida Grande"/>
              <a:buChar char="&gt;"/>
              <a:defRPr sz="2200" kern="1200">
                <a:solidFill>
                  <a:srgbClr val="BF21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Make connections,</a:t>
            </a:r>
            <a:br>
              <a:rPr lang="en-US" sz="2400" dirty="0" smtClean="0"/>
            </a:br>
            <a:r>
              <a:rPr lang="en-US" sz="2400" dirty="0" smtClean="0"/>
              <a:t>work together,</a:t>
            </a:r>
            <a:br>
              <a:rPr lang="en-US" sz="2400" dirty="0" smtClean="0"/>
            </a:br>
            <a:r>
              <a:rPr lang="en-US" sz="2400" dirty="0" smtClean="0"/>
              <a:t>share resources</a:t>
            </a:r>
          </a:p>
          <a:p>
            <a:r>
              <a:rPr lang="en-US" sz="2400" dirty="0" smtClean="0"/>
              <a:t>User groups</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6050"/>
            <a:ext cx="8229600" cy="3938270"/>
          </a:xfrm>
        </p:spPr>
        <p:txBody>
          <a:bodyPr anchor="ctr">
            <a:normAutofit/>
          </a:bodyPr>
          <a:lstStyle/>
          <a:p>
            <a:pPr marL="0" indent="0" algn="ctr">
              <a:buNone/>
            </a:pPr>
            <a:r>
              <a:rPr lang="en-US" sz="6600" dirty="0" smtClean="0"/>
              <a:t>Any Questions?</a:t>
            </a:r>
            <a:endParaRPr lang="en-US" sz="6600" dirty="0"/>
          </a:p>
        </p:txBody>
      </p:sp>
    </p:spTree>
    <p:extLst>
      <p:ext uri="{BB962C8B-B14F-4D97-AF65-F5344CB8AC3E}">
        <p14:creationId xmlns:p14="http://schemas.microsoft.com/office/powerpoint/2010/main" val="72362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98320"/>
            <a:ext cx="8229600" cy="3992880"/>
          </a:xfrm>
        </p:spPr>
        <p:txBody>
          <a:bodyPr anchor="ctr">
            <a:normAutofit fontScale="77500" lnSpcReduction="20000"/>
          </a:bodyPr>
          <a:lstStyle/>
          <a:p>
            <a:pPr marL="0" indent="0" algn="ctr">
              <a:buNone/>
            </a:pPr>
            <a:r>
              <a:rPr lang="en-US" sz="8500" dirty="0" smtClean="0"/>
              <a:t>Contact Us!</a:t>
            </a:r>
            <a:endParaRPr lang="en-US" sz="4600" dirty="0" smtClean="0"/>
          </a:p>
          <a:p>
            <a:pPr marL="0" indent="0" algn="ctr">
              <a:buNone/>
            </a:pPr>
            <a:endParaRPr lang="en-US" sz="3600" dirty="0" smtClean="0"/>
          </a:p>
          <a:p>
            <a:pPr marL="0" indent="0" algn="ctr">
              <a:buNone/>
            </a:pPr>
            <a:r>
              <a:rPr lang="en-US" sz="6600" dirty="0" smtClean="0"/>
              <a:t>pnolde@gsu.edu</a:t>
            </a:r>
          </a:p>
          <a:p>
            <a:pPr marL="0" indent="0" algn="ctr">
              <a:buNone/>
            </a:pPr>
            <a:r>
              <a:rPr lang="en-US" sz="6600" dirty="0" smtClean="0"/>
              <a:t>jphorne@gsu.edu</a:t>
            </a:r>
          </a:p>
          <a:p>
            <a:pPr marL="0" indent="0" algn="ctr">
              <a:buNone/>
            </a:pPr>
            <a:r>
              <a:rPr lang="en-US" sz="6600" dirty="0" err="1" smtClean="0"/>
              <a:t>joallen@gsu.edu</a:t>
            </a:r>
            <a:endParaRPr lang="en-US" sz="6600" dirty="0"/>
          </a:p>
        </p:txBody>
      </p:sp>
    </p:spTree>
    <p:extLst>
      <p:ext uri="{BB962C8B-B14F-4D97-AF65-F5344CB8AC3E}">
        <p14:creationId xmlns:p14="http://schemas.microsoft.com/office/powerpoint/2010/main" val="338018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87147"/>
            <a:ext cx="8555431" cy="667277"/>
          </a:xfrm>
        </p:spPr>
        <p:txBody>
          <a:bodyPr/>
          <a:lstStyle/>
          <a:p>
            <a:r>
              <a:rPr lang="en-US" dirty="0" smtClean="0"/>
              <a:t>Evaluate Us!</a:t>
            </a:r>
            <a:endParaRPr lang="en-US" dirty="0"/>
          </a:p>
        </p:txBody>
      </p:sp>
      <p:pic>
        <p:nvPicPr>
          <p:cNvPr id="4" name="Picture 3"/>
          <p:cNvPicPr>
            <a:picLocks noChangeAspect="1"/>
          </p:cNvPicPr>
          <p:nvPr/>
        </p:nvPicPr>
        <p:blipFill>
          <a:blip r:embed="rId3"/>
          <a:stretch>
            <a:fillRect/>
          </a:stretch>
        </p:blipFill>
        <p:spPr>
          <a:xfrm>
            <a:off x="2098040" y="1361440"/>
            <a:ext cx="4648200" cy="4648200"/>
          </a:xfrm>
          <a:prstGeom prst="rect">
            <a:avLst/>
          </a:prstGeom>
        </p:spPr>
      </p:pic>
      <p:sp>
        <p:nvSpPr>
          <p:cNvPr id="5" name="Rectangle 4"/>
          <p:cNvSpPr/>
          <p:nvPr/>
        </p:nvSpPr>
        <p:spPr>
          <a:xfrm>
            <a:off x="2286000" y="6303109"/>
            <a:ext cx="6522720" cy="461665"/>
          </a:xfrm>
          <a:prstGeom prst="rect">
            <a:avLst/>
          </a:prstGeom>
        </p:spPr>
        <p:txBody>
          <a:bodyPr wrap="square">
            <a:spAutoFit/>
          </a:bodyPr>
          <a:lstStyle/>
          <a:p>
            <a:r>
              <a:rPr lang="en-US" sz="2400" dirty="0">
                <a:solidFill>
                  <a:srgbClr val="274897"/>
                </a:solidFill>
              </a:rPr>
              <a:t>http://</a:t>
            </a:r>
            <a:r>
              <a:rPr lang="en-US" sz="2400" dirty="0" err="1">
                <a:solidFill>
                  <a:srgbClr val="274897"/>
                </a:solidFill>
              </a:rPr>
              <a:t>www.educause.edu</a:t>
            </a:r>
            <a:r>
              <a:rPr lang="en-US" sz="2400" dirty="0">
                <a:solidFill>
                  <a:srgbClr val="274897"/>
                </a:solidFill>
              </a:rPr>
              <a:t>/ELI12/Program/SEM04</a:t>
            </a:r>
          </a:p>
        </p:txBody>
      </p:sp>
    </p:spTree>
    <p:extLst>
      <p:ext uri="{BB962C8B-B14F-4D97-AF65-F5344CB8AC3E}">
        <p14:creationId xmlns:p14="http://schemas.microsoft.com/office/powerpoint/2010/main" val="119798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Most have small scale experience or personal experience with mobile learning</a:t>
            </a:r>
          </a:p>
          <a:p>
            <a:r>
              <a:rPr lang="en-US" dirty="0" smtClean="0"/>
              <a:t>A few schools have their own </a:t>
            </a:r>
            <a:br>
              <a:rPr lang="en-US" dirty="0" smtClean="0"/>
            </a:br>
            <a:r>
              <a:rPr lang="en-US" dirty="0" smtClean="0"/>
              <a:t>app(s), but most do not</a:t>
            </a:r>
          </a:p>
          <a:p>
            <a:r>
              <a:rPr lang="en-US" dirty="0" smtClean="0"/>
              <a:t>Half have official deployment of mobile technologies to various groups</a:t>
            </a:r>
            <a:endParaRPr lang="en-US" dirty="0"/>
          </a:p>
        </p:txBody>
      </p:sp>
      <p:sp>
        <p:nvSpPr>
          <p:cNvPr id="4" name="Title 3"/>
          <p:cNvSpPr>
            <a:spLocks noGrp="1"/>
          </p:cNvSpPr>
          <p:nvPr>
            <p:ph type="title"/>
          </p:nvPr>
        </p:nvSpPr>
        <p:spPr/>
        <p:txBody>
          <a:bodyPr/>
          <a:lstStyle/>
          <a:p>
            <a:r>
              <a:rPr lang="en-US" dirty="0" smtClean="0"/>
              <a:t>What you told us…</a:t>
            </a:r>
            <a:endParaRPr lang="en-US" dirty="0"/>
          </a:p>
        </p:txBody>
      </p:sp>
    </p:spTree>
    <p:extLst>
      <p:ext uri="{BB962C8B-B14F-4D97-AF65-F5344CB8AC3E}">
        <p14:creationId xmlns:p14="http://schemas.microsoft.com/office/powerpoint/2010/main" val="296230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368" y="287147"/>
            <a:ext cx="8555431" cy="667277"/>
          </a:xfrm>
        </p:spPr>
        <p:txBody>
          <a:bodyPr/>
          <a:lstStyle/>
          <a:p>
            <a:r>
              <a:rPr lang="en-US" dirty="0" smtClean="0"/>
              <a:t>Mobile Learning</a:t>
            </a:r>
            <a:endParaRPr lang="en-US" dirty="0"/>
          </a:p>
        </p:txBody>
      </p:sp>
      <p:pic>
        <p:nvPicPr>
          <p:cNvPr id="4" name="Picture 3" descr="052908GSUSTK01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68" y="1182130"/>
            <a:ext cx="7412432" cy="494403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 name="Picture 5" descr="20110822firstdayofschool6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112" y="2629916"/>
            <a:ext cx="3121152" cy="207568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 name="Picture 6" descr="20111117MLB_Admissions_stock_19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1680" y="4400092"/>
            <a:ext cx="3256280" cy="216555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274320" y="1304290"/>
            <a:ext cx="4043680" cy="4710114"/>
          </a:xfrm>
        </p:spPr>
        <p:txBody>
          <a:bodyPr>
            <a:normAutofit/>
          </a:bodyPr>
          <a:lstStyle/>
          <a:p>
            <a:pPr marL="0" indent="0">
              <a:buNone/>
            </a:pPr>
            <a:r>
              <a:rPr lang="en-US" sz="3200" dirty="0" smtClean="0">
                <a:solidFill>
                  <a:schemeClr val="bg1"/>
                </a:solidFill>
                <a:effectLst>
                  <a:outerShdw blurRad="50800" dist="38100" dir="2700000" algn="tl" rotWithShape="0">
                    <a:prstClr val="black">
                      <a:alpha val="40000"/>
                    </a:prstClr>
                  </a:outerShdw>
                </a:effectLst>
              </a:rPr>
              <a:t>How do we define Mobile Learning </a:t>
            </a:r>
            <a:br>
              <a:rPr lang="en-US" sz="3200" dirty="0" smtClean="0">
                <a:solidFill>
                  <a:schemeClr val="bg1"/>
                </a:solidFill>
                <a:effectLst>
                  <a:outerShdw blurRad="50800" dist="38100" dir="2700000" algn="tl" rotWithShape="0">
                    <a:prstClr val="black">
                      <a:alpha val="40000"/>
                    </a:prstClr>
                  </a:outerShdw>
                </a:effectLst>
              </a:rPr>
            </a:br>
            <a:r>
              <a:rPr lang="en-US" sz="3200" dirty="0" smtClean="0">
                <a:solidFill>
                  <a:schemeClr val="bg1"/>
                </a:solidFill>
                <a:effectLst>
                  <a:outerShdw blurRad="50800" dist="38100" dir="2700000" algn="tl" rotWithShape="0">
                    <a:prstClr val="black">
                      <a:alpha val="40000"/>
                    </a:prstClr>
                  </a:outerShdw>
                </a:effectLst>
              </a:rPr>
              <a:t>at GSU?</a:t>
            </a:r>
            <a:endParaRPr lang="en-US" sz="32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508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28038</TotalTime>
  <Words>2148</Words>
  <Application>Microsoft Macintosh PowerPoint</Application>
  <PresentationFormat>On-screen Show (4:3)</PresentationFormat>
  <Paragraphs>492</Paragraphs>
  <Slides>75</Slides>
  <Notes>63</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You can get there from here!</vt:lpstr>
      <vt:lpstr>About Us…</vt:lpstr>
      <vt:lpstr>Share with Others!</vt:lpstr>
      <vt:lpstr>About Georgia State University</vt:lpstr>
      <vt:lpstr>About Georgia State University</vt:lpstr>
      <vt:lpstr>About Georgia State University</vt:lpstr>
      <vt:lpstr>About You?</vt:lpstr>
      <vt:lpstr>What you told us…</vt:lpstr>
      <vt:lpstr>Mobile Learning</vt:lpstr>
      <vt:lpstr>What are iPads best used for?</vt:lpstr>
      <vt:lpstr>Group Activity</vt:lpstr>
      <vt:lpstr>Group Activity</vt:lpstr>
      <vt:lpstr>Somewhere between great ideas  and great implementations…</vt:lpstr>
      <vt:lpstr>Deployment Models</vt:lpstr>
      <vt:lpstr>Course Deployment</vt:lpstr>
      <vt:lpstr>Course Deployment</vt:lpstr>
      <vt:lpstr>Course deployment:  Spanish 3305 </vt:lpstr>
      <vt:lpstr>Course deployment:  Challenges &amp; Solutions</vt:lpstr>
      <vt:lpstr>Program Deployment</vt:lpstr>
      <vt:lpstr>Program Deployment: Freshman Learning Communitites</vt:lpstr>
      <vt:lpstr>What is an FLC?</vt:lpstr>
      <vt:lpstr>Program Deployment: Challenges &amp; Solutions</vt:lpstr>
      <vt:lpstr>Staff and Faculty Deployment</vt:lpstr>
      <vt:lpstr>Staff and Faculty Deployment: Challenges &amp; Solutions</vt:lpstr>
      <vt:lpstr>Event Deployment</vt:lpstr>
      <vt:lpstr>Event Deployment</vt:lpstr>
      <vt:lpstr>Event Deployment: Orientation and Registration</vt:lpstr>
      <vt:lpstr>Event Deployment: Challenges &amp; Solutions</vt:lpstr>
      <vt:lpstr>PowerPoint Presentation</vt:lpstr>
      <vt:lpstr>PowerPoint Presentation</vt:lpstr>
      <vt:lpstr>Group Activity</vt:lpstr>
      <vt:lpstr>Considerations</vt:lpstr>
      <vt:lpstr>Deployment Models</vt:lpstr>
      <vt:lpstr>Legal Considerations: Ownership</vt:lpstr>
      <vt:lpstr>PowerPoint Presentation</vt:lpstr>
      <vt:lpstr>Legal Considerations: Ownership - Device</vt:lpstr>
      <vt:lpstr>Legal Considerations: Ownership</vt:lpstr>
      <vt:lpstr>Legal Considerations: Ownership - Device</vt:lpstr>
      <vt:lpstr>Legal Considerations: Ownership - Accessories</vt:lpstr>
      <vt:lpstr>Legal Considerations: Loss – It Happens</vt:lpstr>
      <vt:lpstr>Support Considerations</vt:lpstr>
      <vt:lpstr>Support Considerations</vt:lpstr>
      <vt:lpstr>Support Considerations: For Students</vt:lpstr>
      <vt:lpstr>Support Considerations</vt:lpstr>
      <vt:lpstr>Support Considerations: For Faculty</vt:lpstr>
      <vt:lpstr>Security Considerations</vt:lpstr>
      <vt:lpstr>Security Considerations: Personal Data</vt:lpstr>
      <vt:lpstr>Infrastructure Considerations</vt:lpstr>
      <vt:lpstr>Infrastructure Considerations: Wireless Network</vt:lpstr>
      <vt:lpstr>Infrastructure Considerations: Campus Systems</vt:lpstr>
      <vt:lpstr>What is readiness?</vt:lpstr>
      <vt:lpstr>Are we ready?</vt:lpstr>
      <vt:lpstr>Devices: Ready to Deploy</vt:lpstr>
      <vt:lpstr>Devices: Ready to Deploy</vt:lpstr>
      <vt:lpstr>Devices: Ready to Deploy</vt:lpstr>
      <vt:lpstr>Centers: Ready to Support</vt:lpstr>
      <vt:lpstr>Faculty: Ready to Engage</vt:lpstr>
      <vt:lpstr>Faculty: Ready to Engage</vt:lpstr>
      <vt:lpstr>Students: Ready to Learn</vt:lpstr>
      <vt:lpstr>Students: Ready to Learn</vt:lpstr>
      <vt:lpstr>Bringing it all together…</vt:lpstr>
      <vt:lpstr>Like a well-oiled machine?</vt:lpstr>
      <vt:lpstr>PowerPoint Presentation</vt:lpstr>
      <vt:lpstr>Group Activity</vt:lpstr>
      <vt:lpstr>Group Activity</vt:lpstr>
      <vt:lpstr>Moving Forward</vt:lpstr>
      <vt:lpstr>Personal Devices</vt:lpstr>
      <vt:lpstr>iBooks 2 &amp; iBooks Author</vt:lpstr>
      <vt:lpstr>iTunes U App</vt:lpstr>
      <vt:lpstr>Economics of Mobile Learning</vt:lpstr>
      <vt:lpstr>Mobile Competition</vt:lpstr>
      <vt:lpstr>Creating Campus Community</vt:lpstr>
      <vt:lpstr>PowerPoint Presentation</vt:lpstr>
      <vt:lpstr>PowerPoint Presentation</vt:lpstr>
      <vt:lpstr>Evaluate 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Bryn Richardson</dc:creator>
  <cp:lastModifiedBy>Julian Allen</cp:lastModifiedBy>
  <cp:revision>781</cp:revision>
  <dcterms:created xsi:type="dcterms:W3CDTF">2012-02-13T04:23:44Z</dcterms:created>
  <dcterms:modified xsi:type="dcterms:W3CDTF">2012-02-16T18:45:41Z</dcterms:modified>
</cp:coreProperties>
</file>