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4"/>
  </p:notesMasterIdLst>
  <p:sldIdLst>
    <p:sldId id="256" r:id="rId2"/>
    <p:sldId id="348" r:id="rId3"/>
    <p:sldId id="349" r:id="rId4"/>
    <p:sldId id="350" r:id="rId5"/>
    <p:sldId id="351" r:id="rId6"/>
    <p:sldId id="352" r:id="rId7"/>
    <p:sldId id="261" r:id="rId8"/>
    <p:sldId id="262" r:id="rId9"/>
    <p:sldId id="285" r:id="rId10"/>
    <p:sldId id="319" r:id="rId11"/>
    <p:sldId id="317" r:id="rId12"/>
    <p:sldId id="314" r:id="rId13"/>
    <p:sldId id="315" r:id="rId14"/>
    <p:sldId id="318" r:id="rId15"/>
    <p:sldId id="312" r:id="rId16"/>
    <p:sldId id="320" r:id="rId17"/>
    <p:sldId id="321" r:id="rId18"/>
    <p:sldId id="322" r:id="rId19"/>
    <p:sldId id="284" r:id="rId20"/>
    <p:sldId id="357" r:id="rId21"/>
    <p:sldId id="311" r:id="rId22"/>
    <p:sldId id="288" r:id="rId23"/>
    <p:sldId id="289" r:id="rId24"/>
    <p:sldId id="340" r:id="rId25"/>
    <p:sldId id="290" r:id="rId26"/>
    <p:sldId id="295" r:id="rId27"/>
    <p:sldId id="341" r:id="rId28"/>
    <p:sldId id="354" r:id="rId29"/>
    <p:sldId id="355" r:id="rId30"/>
    <p:sldId id="356" r:id="rId31"/>
    <p:sldId id="275" r:id="rId32"/>
    <p:sldId id="30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48" autoAdjust="0"/>
  </p:normalViewPr>
  <p:slideViewPr>
    <p:cSldViewPr snapToGrid="0" snapToObjects="1">
      <p:cViewPr>
        <p:scale>
          <a:sx n="134" d="100"/>
          <a:sy n="134" d="100"/>
        </p:scale>
        <p:origin x="-86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creamer:Desktop:2012%20-%20ELI%20Presentation:DS_SII%20story%20--%20canonical%20workbook%20for%20ELI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creamer:Desktop:CLIR%20CIOs:T%20and%20TT%20Faculty%20Age%20distribu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creamer:Desktop:2012%20-%20ELI%20Presentation:2011%20T&amp;TT%20faculty%20by%20age%20A.xlsx" TargetMode="External"/><Relationship Id="rId2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Relationship Id="rId2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creamer:Desktop:2012%20-%20ELI%20Presentation:2011%20T&amp;TT%20faculty%20by%20age%20A.xlsx" TargetMode="External"/><Relationship Id="rId2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Users:k:kcreamer:private:Projects:2011:2011%20-%20Organizations:2011%20-%20MISO%20Survey:2011%20-%20Analysis:2011%20MISO%20Trends%20&amp;%20Char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creamer:Desktop:Faculty%20Friendly%20analysis%20-%202005-2011.xlsx" TargetMode="External"/><Relationship Id="rId2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0" dirty="0" smtClean="0"/>
              <a:t>Mean Faculty Satisfaction </a:t>
            </a:r>
            <a:r>
              <a:rPr lang="en-US" sz="2400" b="0" dirty="0"/>
              <a:t>with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‘Support </a:t>
            </a:r>
            <a:r>
              <a:rPr lang="en-US" sz="2400" b="0" dirty="0"/>
              <a:t>for Your Innovative </a:t>
            </a:r>
            <a:r>
              <a:rPr lang="en-US" sz="2400" b="0" dirty="0" smtClean="0"/>
              <a:t>Ideas’</a:t>
            </a:r>
            <a:endParaRPr lang="en-US" sz="24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4444444444444"/>
          <c:y val="0.204444298629338"/>
          <c:w val="0.8375"/>
          <c:h val="0.704814960629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'Compare Schools'!$F$141</c:f>
              <c:strCache>
                <c:ptCount val="1"/>
                <c:pt idx="0">
                  <c:v>DS_SII</c:v>
                </c:pt>
              </c:strCache>
            </c:strRef>
          </c:tx>
          <c:spPr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('Compare Schools'!$I$141,'Compare Schools'!$L$141)</c:f>
              <c:numCache>
                <c:formatCode>0.00</c:formatCode>
                <c:ptCount val="2"/>
                <c:pt idx="0">
                  <c:v>3.164300202839756</c:v>
                </c:pt>
                <c:pt idx="1">
                  <c:v>3.543175487465181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4446312"/>
        <c:axId val="574438536"/>
      </c:barChart>
      <c:catAx>
        <c:axId val="574446312"/>
        <c:scaling>
          <c:orientation val="minMax"/>
        </c:scaling>
        <c:delete val="0"/>
        <c:axPos val="b"/>
        <c:majorTickMark val="none"/>
        <c:minorTickMark val="none"/>
        <c:tickLblPos val="none"/>
        <c:crossAx val="574438536"/>
        <c:crosses val="autoZero"/>
        <c:auto val="1"/>
        <c:lblAlgn val="ctr"/>
        <c:lblOffset val="100"/>
        <c:noMultiLvlLbl val="0"/>
      </c:catAx>
      <c:valAx>
        <c:axId val="574438536"/>
        <c:scaling>
          <c:orientation val="minMax"/>
          <c:max val="4.0"/>
          <c:min val="2.0"/>
        </c:scaling>
        <c:delete val="0"/>
        <c:axPos val="l"/>
        <c:majorGridlines/>
        <c:numFmt formatCode="0.00" sourceLinked="1"/>
        <c:majorTickMark val="none"/>
        <c:minorTickMark val="none"/>
        <c:tickLblPos val="none"/>
        <c:crossAx val="574446312"/>
        <c:crosses val="autoZero"/>
        <c:crossBetween val="between"/>
        <c:majorUnit val="1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Age Distribution of Tenured and </a:t>
            </a:r>
          </a:p>
          <a:p>
            <a:pPr>
              <a:defRPr/>
            </a:pPr>
            <a:r>
              <a:rPr lang="en-US"/>
              <a:t>Tenure Track Faculty 2009 - 2011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3507108486439"/>
          <c:y val="0.143407261592301"/>
          <c:w val="0.867048447069116"/>
          <c:h val="0.783080344123651"/>
        </c:manualLayout>
      </c:layout>
      <c:barChart>
        <c:barDir val="col"/>
        <c:grouping val="clustered"/>
        <c:varyColors val="0"/>
        <c:ser>
          <c:idx val="0"/>
          <c:order val="0"/>
          <c:spPr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Sheet1!$B$3:$B$6</c:f>
              <c:strCache>
                <c:ptCount val="4"/>
                <c:pt idx="0">
                  <c:v>39 or Younger</c:v>
                </c:pt>
                <c:pt idx="1">
                  <c:v>40 to 49</c:v>
                </c:pt>
                <c:pt idx="2">
                  <c:v>50 to 59</c:v>
                </c:pt>
                <c:pt idx="3">
                  <c:v>60 or older</c:v>
                </c:pt>
              </c:strCache>
            </c:strRef>
          </c:cat>
          <c:val>
            <c:numRef>
              <c:f>Sheet1!$E$3:$E$6</c:f>
              <c:numCache>
                <c:formatCode>####.0</c:formatCode>
                <c:ptCount val="4"/>
                <c:pt idx="0">
                  <c:v>24.52715070164735</c:v>
                </c:pt>
                <c:pt idx="1">
                  <c:v>29.71323978035387</c:v>
                </c:pt>
                <c:pt idx="2">
                  <c:v>26.11348383160464</c:v>
                </c:pt>
                <c:pt idx="3">
                  <c:v>19.64612568639414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4567784"/>
        <c:axId val="574570456"/>
      </c:barChart>
      <c:catAx>
        <c:axId val="574567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574570456"/>
        <c:crosses val="autoZero"/>
        <c:auto val="1"/>
        <c:lblAlgn val="ctr"/>
        <c:lblOffset val="100"/>
        <c:noMultiLvlLbl val="0"/>
      </c:catAx>
      <c:valAx>
        <c:axId val="5745704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of all Faculty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74567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Services</a:t>
            </a:r>
            <a:r>
              <a:rPr lang="en-US" sz="2400" baseline="0" dirty="0"/>
              <a:t> </a:t>
            </a:r>
            <a:r>
              <a:rPr lang="en-US" sz="2400" baseline="0" dirty="0" smtClean="0"/>
              <a:t>by Faculty Age</a:t>
            </a:r>
            <a:r>
              <a:rPr lang="en-US" sz="2400" baseline="0" dirty="0"/>
              <a:t>, </a:t>
            </a:r>
            <a:r>
              <a:rPr lang="en-US" sz="2400" baseline="0" dirty="0" smtClean="0"/>
              <a:t>Averaged</a:t>
            </a:r>
            <a:endParaRPr lang="en-US" sz="2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4166666666667"/>
          <c:y val="0.16125986603381"/>
          <c:w val="0.684722222222222"/>
          <c:h val="0.771956222215839"/>
        </c:manualLayout>
      </c:layout>
      <c:lineChart>
        <c:grouping val="standard"/>
        <c:varyColors val="0"/>
        <c:ser>
          <c:idx val="0"/>
          <c:order val="0"/>
          <c:tx>
            <c:v>Importance</c:v>
          </c:tx>
          <c:spPr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'imp weighted means'!$A$45:$A$48</c:f>
              <c:strCache>
                <c:ptCount val="4"/>
                <c:pt idx="0">
                  <c:v>60 and older</c:v>
                </c:pt>
                <c:pt idx="1">
                  <c:v>50 to 59</c:v>
                </c:pt>
                <c:pt idx="2">
                  <c:v>40 to 49</c:v>
                </c:pt>
                <c:pt idx="3">
                  <c:v>39 and younger</c:v>
                </c:pt>
              </c:strCache>
            </c:strRef>
          </c:cat>
          <c:val>
            <c:numRef>
              <c:f>'imp weighted means'!$B$45:$B$48</c:f>
              <c:numCache>
                <c:formatCode>0.00</c:formatCode>
                <c:ptCount val="4"/>
                <c:pt idx="0">
                  <c:v>3.177409465758336</c:v>
                </c:pt>
                <c:pt idx="1">
                  <c:v>3.287327281455945</c:v>
                </c:pt>
                <c:pt idx="2">
                  <c:v>3.317653577728353</c:v>
                </c:pt>
                <c:pt idx="3">
                  <c:v>3.292462581852199</c:v>
                </c:pt>
              </c:numCache>
            </c:numRef>
          </c:val>
          <c:smooth val="0"/>
        </c:ser>
        <c:ser>
          <c:idx val="1"/>
          <c:order val="1"/>
          <c:tx>
            <c:v>Satisfaction</c:v>
          </c:tx>
          <c:spPr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</c:marker>
          <c:val>
            <c:numRef>
              <c:f>'sat weighted means'!$B$57:$B$60</c:f>
              <c:numCache>
                <c:formatCode>0.00</c:formatCode>
                <c:ptCount val="4"/>
                <c:pt idx="0">
                  <c:v>3.60412211579295</c:v>
                </c:pt>
                <c:pt idx="1">
                  <c:v>3.501152050345108</c:v>
                </c:pt>
                <c:pt idx="2">
                  <c:v>3.456022463897308</c:v>
                </c:pt>
                <c:pt idx="3">
                  <c:v>3.376740854919357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722168"/>
        <c:axId val="576726328"/>
      </c:lineChart>
      <c:catAx>
        <c:axId val="576722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76726328"/>
        <c:crosses val="autoZero"/>
        <c:auto val="1"/>
        <c:lblAlgn val="ctr"/>
        <c:lblOffset val="100"/>
        <c:noMultiLvlLbl val="0"/>
      </c:catAx>
      <c:valAx>
        <c:axId val="576726328"/>
        <c:scaling>
          <c:orientation val="minMax"/>
          <c:max val="4.0"/>
          <c:min val="2.0"/>
        </c:scaling>
        <c:delete val="0"/>
        <c:axPos val="l"/>
        <c:majorGridlines/>
        <c:numFmt formatCode="0.00" sourceLinked="1"/>
        <c:majorTickMark val="out"/>
        <c:minorTickMark val="none"/>
        <c:tickLblPos val="none"/>
        <c:crossAx val="576722168"/>
        <c:crosses val="autoZero"/>
        <c:crossBetween val="between"/>
        <c:majorUnit val="1.0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Faculty Importance by Age I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8927887940213"/>
          <c:y val="0.241762143085152"/>
          <c:w val="0.81307159941042"/>
          <c:h val="0.691570811792278"/>
        </c:manualLayout>
      </c:layout>
      <c:lineChart>
        <c:grouping val="standard"/>
        <c:varyColors val="0"/>
        <c:ser>
          <c:idx val="0"/>
          <c:order val="0"/>
          <c:tx>
            <c:strRef>
              <c:f>'Sheet 1'!$A$2</c:f>
              <c:strCache>
                <c:ptCount val="1"/>
                <c:pt idx="0">
                  <c:v>VPN</c:v>
                </c:pt>
              </c:strCache>
            </c:strRef>
          </c:tx>
          <c:cat>
            <c:strRef>
              <c:f>'Sheet 1'!$B$1:$E$1</c:f>
              <c:strCache>
                <c:ptCount val="4"/>
                <c:pt idx="0">
                  <c:v>60 and Older</c:v>
                </c:pt>
                <c:pt idx="1">
                  <c:v>50 to 59</c:v>
                </c:pt>
                <c:pt idx="2">
                  <c:v>40 to 49</c:v>
                </c:pt>
                <c:pt idx="3">
                  <c:v>39 and Younger</c:v>
                </c:pt>
              </c:strCache>
            </c:strRef>
          </c:cat>
          <c:val>
            <c:numRef>
              <c:f>'Sheet 1'!$B$2:$E$2</c:f>
              <c:numCache>
                <c:formatCode>0.00</c:formatCode>
                <c:ptCount val="4"/>
                <c:pt idx="0">
                  <c:v>2.49</c:v>
                </c:pt>
                <c:pt idx="1">
                  <c:v>2.85</c:v>
                </c:pt>
                <c:pt idx="2">
                  <c:v>3.02</c:v>
                </c:pt>
                <c:pt idx="3">
                  <c:v>3.09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 1'!$A$3</c:f>
              <c:strCache>
                <c:ptCount val="1"/>
                <c:pt idx="0">
                  <c:v>Wireless Access</c:v>
                </c:pt>
              </c:strCache>
            </c:strRef>
          </c:tx>
          <c:cat>
            <c:strRef>
              <c:f>'Sheet 1'!$B$1:$E$1</c:f>
              <c:strCache>
                <c:ptCount val="4"/>
                <c:pt idx="0">
                  <c:v>60 and Older</c:v>
                </c:pt>
                <c:pt idx="1">
                  <c:v>50 to 59</c:v>
                </c:pt>
                <c:pt idx="2">
                  <c:v>40 to 49</c:v>
                </c:pt>
                <c:pt idx="3">
                  <c:v>39 and Younger</c:v>
                </c:pt>
              </c:strCache>
            </c:strRef>
          </c:cat>
          <c:val>
            <c:numRef>
              <c:f>'Sheet 1'!$B$3:$E$3</c:f>
              <c:numCache>
                <c:formatCode>0.00</c:formatCode>
                <c:ptCount val="4"/>
                <c:pt idx="0">
                  <c:v>3.07</c:v>
                </c:pt>
                <c:pt idx="1">
                  <c:v>3.38</c:v>
                </c:pt>
                <c:pt idx="2">
                  <c:v>3.45</c:v>
                </c:pt>
                <c:pt idx="3">
                  <c:v>3.51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'Sheet 1'!$A$4</c:f>
              <c:strCache>
                <c:ptCount val="1"/>
                <c:pt idx="0">
                  <c:v>Tech in Meeting Spaces/Classrooms</c:v>
                </c:pt>
              </c:strCache>
            </c:strRef>
          </c:tx>
          <c:cat>
            <c:strRef>
              <c:f>'Sheet 1'!$B$1:$E$1</c:f>
              <c:strCache>
                <c:ptCount val="4"/>
                <c:pt idx="0">
                  <c:v>60 and Older</c:v>
                </c:pt>
                <c:pt idx="1">
                  <c:v>50 to 59</c:v>
                </c:pt>
                <c:pt idx="2">
                  <c:v>40 to 49</c:v>
                </c:pt>
                <c:pt idx="3">
                  <c:v>39 and Younger</c:v>
                </c:pt>
              </c:strCache>
            </c:strRef>
          </c:cat>
          <c:val>
            <c:numRef>
              <c:f>'Sheet 1'!$B$4:$E$4</c:f>
              <c:numCache>
                <c:formatCode>0.00</c:formatCode>
                <c:ptCount val="4"/>
                <c:pt idx="0">
                  <c:v>3.28</c:v>
                </c:pt>
                <c:pt idx="1">
                  <c:v>3.63</c:v>
                </c:pt>
                <c:pt idx="2">
                  <c:v>3.73</c:v>
                </c:pt>
                <c:pt idx="3">
                  <c:v>3.71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'Sheet 1'!$A$5</c:f>
              <c:strCache>
                <c:ptCount val="1"/>
                <c:pt idx="0">
                  <c:v>Web Portal</c:v>
                </c:pt>
              </c:strCache>
            </c:strRef>
          </c:tx>
          <c:cat>
            <c:strRef>
              <c:f>'Sheet 1'!$B$1:$E$1</c:f>
              <c:strCache>
                <c:ptCount val="4"/>
                <c:pt idx="0">
                  <c:v>60 and Older</c:v>
                </c:pt>
                <c:pt idx="1">
                  <c:v>50 to 59</c:v>
                </c:pt>
                <c:pt idx="2">
                  <c:v>40 to 49</c:v>
                </c:pt>
                <c:pt idx="3">
                  <c:v>39 and Younger</c:v>
                </c:pt>
              </c:strCache>
            </c:strRef>
          </c:cat>
          <c:val>
            <c:numRef>
              <c:f>'Sheet 1'!$B$5:$E$5</c:f>
              <c:numCache>
                <c:formatCode>0.00</c:formatCode>
                <c:ptCount val="4"/>
                <c:pt idx="0">
                  <c:v>2.7</c:v>
                </c:pt>
                <c:pt idx="1">
                  <c:v>2.82</c:v>
                </c:pt>
                <c:pt idx="2">
                  <c:v>2.82</c:v>
                </c:pt>
                <c:pt idx="3">
                  <c:v>3.09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'Sheet 1'!$A$6</c:f>
              <c:strCache>
                <c:ptCount val="1"/>
                <c:pt idx="0">
                  <c:v>Library Databases</c:v>
                </c:pt>
              </c:strCache>
            </c:strRef>
          </c:tx>
          <c:cat>
            <c:strRef>
              <c:f>'Sheet 1'!$B$1:$E$1</c:f>
              <c:strCache>
                <c:ptCount val="4"/>
                <c:pt idx="0">
                  <c:v>60 and Older</c:v>
                </c:pt>
                <c:pt idx="1">
                  <c:v>50 to 59</c:v>
                </c:pt>
                <c:pt idx="2">
                  <c:v>40 to 49</c:v>
                </c:pt>
                <c:pt idx="3">
                  <c:v>39 and Younger</c:v>
                </c:pt>
              </c:strCache>
            </c:strRef>
          </c:cat>
          <c:val>
            <c:numRef>
              <c:f>'Sheet 1'!$B$6:$E$6</c:f>
              <c:numCache>
                <c:formatCode>0.00</c:formatCode>
                <c:ptCount val="4"/>
                <c:pt idx="0">
                  <c:v>3.42</c:v>
                </c:pt>
                <c:pt idx="1">
                  <c:v>3.63</c:v>
                </c:pt>
                <c:pt idx="2">
                  <c:v>3.74</c:v>
                </c:pt>
                <c:pt idx="3">
                  <c:v>3.78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'Sheet 1'!$A$7</c:f>
              <c:strCache>
                <c:ptCount val="1"/>
                <c:pt idx="0">
                  <c:v>Interlibrary Loan</c:v>
                </c:pt>
              </c:strCache>
            </c:strRef>
          </c:tx>
          <c:cat>
            <c:strRef>
              <c:f>'Sheet 1'!$B$1:$E$1</c:f>
              <c:strCache>
                <c:ptCount val="4"/>
                <c:pt idx="0">
                  <c:v>60 and Older</c:v>
                </c:pt>
                <c:pt idx="1">
                  <c:v>50 to 59</c:v>
                </c:pt>
                <c:pt idx="2">
                  <c:v>40 to 49</c:v>
                </c:pt>
                <c:pt idx="3">
                  <c:v>39 and Younger</c:v>
                </c:pt>
              </c:strCache>
            </c:strRef>
          </c:cat>
          <c:val>
            <c:numRef>
              <c:f>'Sheet 1'!$B$7:$E$7</c:f>
              <c:numCache>
                <c:formatCode>0.00</c:formatCode>
                <c:ptCount val="4"/>
                <c:pt idx="0">
                  <c:v>3.29</c:v>
                </c:pt>
                <c:pt idx="1">
                  <c:v>3.5</c:v>
                </c:pt>
                <c:pt idx="2">
                  <c:v>3.6</c:v>
                </c:pt>
                <c:pt idx="3">
                  <c:v>3.65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790856"/>
        <c:axId val="576794024"/>
      </c:lineChart>
      <c:catAx>
        <c:axId val="576790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76794024"/>
        <c:crosses val="autoZero"/>
        <c:auto val="1"/>
        <c:lblAlgn val="ctr"/>
        <c:lblOffset val="100"/>
        <c:noMultiLvlLbl val="0"/>
      </c:catAx>
      <c:valAx>
        <c:axId val="576794024"/>
        <c:scaling>
          <c:orientation val="minMax"/>
          <c:max val="4.0"/>
          <c:min val="2.0"/>
        </c:scaling>
        <c:delete val="0"/>
        <c:axPos val="l"/>
        <c:majorGridlines/>
        <c:numFmt formatCode="0.00" sourceLinked="1"/>
        <c:majorTickMark val="out"/>
        <c:minorTickMark val="none"/>
        <c:tickLblPos val="none"/>
        <c:txPr>
          <a:bodyPr/>
          <a:lstStyle/>
          <a:p>
            <a:pPr>
              <a:defRPr sz="1600"/>
            </a:pPr>
            <a:endParaRPr lang="en-US"/>
          </a:p>
        </c:txPr>
        <c:crossAx val="576790856"/>
        <c:crosses val="autoZero"/>
        <c:crossBetween val="between"/>
        <c:majorUnit val="1.0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Faculty Importance by Age VI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9444444444444"/>
          <c:y val="0.286618256051327"/>
          <c:w val="0.8125"/>
          <c:h val="0.646597841936425"/>
        </c:manualLayout>
      </c:layout>
      <c:lineChart>
        <c:grouping val="standard"/>
        <c:varyColors val="0"/>
        <c:ser>
          <c:idx val="0"/>
          <c:order val="0"/>
          <c:tx>
            <c:strRef>
              <c:f>Sheet2!$A$38</c:f>
              <c:strCache>
                <c:ptCount val="1"/>
                <c:pt idx="0">
                  <c:v>E-mail SPAM Support</c:v>
                </c:pt>
              </c:strCache>
            </c:strRef>
          </c:tx>
          <c:cat>
            <c:strRef>
              <c:f>Sheet2!$B$37:$E$37</c:f>
              <c:strCache>
                <c:ptCount val="4"/>
                <c:pt idx="0">
                  <c:v>60 and Older</c:v>
                </c:pt>
                <c:pt idx="1">
                  <c:v>50 to 59</c:v>
                </c:pt>
                <c:pt idx="2">
                  <c:v>40 to 49</c:v>
                </c:pt>
                <c:pt idx="3">
                  <c:v>39 and Younger</c:v>
                </c:pt>
              </c:strCache>
            </c:strRef>
          </c:cat>
          <c:val>
            <c:numRef>
              <c:f>Sheet2!$B$38:$E$38</c:f>
              <c:numCache>
                <c:formatCode>0.00</c:formatCode>
                <c:ptCount val="4"/>
                <c:pt idx="0">
                  <c:v>3.79</c:v>
                </c:pt>
                <c:pt idx="1">
                  <c:v>3.74</c:v>
                </c:pt>
                <c:pt idx="2">
                  <c:v>3.73</c:v>
                </c:pt>
                <c:pt idx="3">
                  <c:v>3.67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Sheet2!$A$39</c:f>
              <c:strCache>
                <c:ptCount val="1"/>
                <c:pt idx="0">
                  <c:v>Support: Desktop/Laptop Problems</c:v>
                </c:pt>
              </c:strCache>
            </c:strRef>
          </c:tx>
          <c:cat>
            <c:strRef>
              <c:f>Sheet2!$B$37:$E$37</c:f>
              <c:strCache>
                <c:ptCount val="4"/>
                <c:pt idx="0">
                  <c:v>60 and Older</c:v>
                </c:pt>
                <c:pt idx="1">
                  <c:v>50 to 59</c:v>
                </c:pt>
                <c:pt idx="2">
                  <c:v>40 to 49</c:v>
                </c:pt>
                <c:pt idx="3">
                  <c:v>39 and Younger</c:v>
                </c:pt>
              </c:strCache>
            </c:strRef>
          </c:cat>
          <c:val>
            <c:numRef>
              <c:f>Sheet2!$B$39:$E$39</c:f>
              <c:numCache>
                <c:formatCode>0.00</c:formatCode>
                <c:ptCount val="4"/>
                <c:pt idx="0">
                  <c:v>3.82</c:v>
                </c:pt>
                <c:pt idx="1">
                  <c:v>3.79</c:v>
                </c:pt>
                <c:pt idx="2">
                  <c:v>3.74</c:v>
                </c:pt>
                <c:pt idx="3">
                  <c:v>3.69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Sheet2!$A$40</c:f>
              <c:strCache>
                <c:ptCount val="1"/>
                <c:pt idx="0">
                  <c:v>Virus Protection</c:v>
                </c:pt>
              </c:strCache>
            </c:strRef>
          </c:tx>
          <c:cat>
            <c:strRef>
              <c:f>Sheet2!$B$37:$E$37</c:f>
              <c:strCache>
                <c:ptCount val="4"/>
                <c:pt idx="0">
                  <c:v>60 and Older</c:v>
                </c:pt>
                <c:pt idx="1">
                  <c:v>50 to 59</c:v>
                </c:pt>
                <c:pt idx="2">
                  <c:v>40 to 49</c:v>
                </c:pt>
                <c:pt idx="3">
                  <c:v>39 and Younger</c:v>
                </c:pt>
              </c:strCache>
            </c:strRef>
          </c:cat>
          <c:val>
            <c:numRef>
              <c:f>Sheet2!$B$40:$E$40</c:f>
              <c:numCache>
                <c:formatCode>0.00</c:formatCode>
                <c:ptCount val="4"/>
                <c:pt idx="0">
                  <c:v>3.87</c:v>
                </c:pt>
                <c:pt idx="1">
                  <c:v>3.81</c:v>
                </c:pt>
                <c:pt idx="2">
                  <c:v>3.82</c:v>
                </c:pt>
                <c:pt idx="3">
                  <c:v>3.71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Sheet2!$A$41</c:f>
              <c:strCache>
                <c:ptCount val="1"/>
                <c:pt idx="0">
                  <c:v>Help Desk</c:v>
                </c:pt>
              </c:strCache>
            </c:strRef>
          </c:tx>
          <c:cat>
            <c:strRef>
              <c:f>Sheet2!$B$37:$E$37</c:f>
              <c:strCache>
                <c:ptCount val="4"/>
                <c:pt idx="0">
                  <c:v>60 and Older</c:v>
                </c:pt>
                <c:pt idx="1">
                  <c:v>50 to 59</c:v>
                </c:pt>
                <c:pt idx="2">
                  <c:v>40 to 49</c:v>
                </c:pt>
                <c:pt idx="3">
                  <c:v>39 and Younger</c:v>
                </c:pt>
              </c:strCache>
            </c:strRef>
          </c:cat>
          <c:val>
            <c:numRef>
              <c:f>Sheet2!$B$41:$E$41</c:f>
              <c:numCache>
                <c:formatCode>0.00</c:formatCode>
                <c:ptCount val="4"/>
                <c:pt idx="0">
                  <c:v>3.47</c:v>
                </c:pt>
                <c:pt idx="1">
                  <c:v>3.44</c:v>
                </c:pt>
                <c:pt idx="2">
                  <c:v>3.38</c:v>
                </c:pt>
                <c:pt idx="3">
                  <c:v>3.28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Sheet2!$A$42</c:f>
              <c:strCache>
                <c:ptCount val="1"/>
                <c:pt idx="0">
                  <c:v>Help Desk Schedule</c:v>
                </c:pt>
              </c:strCache>
            </c:strRef>
          </c:tx>
          <c:cat>
            <c:strRef>
              <c:f>Sheet2!$B$37:$E$37</c:f>
              <c:strCache>
                <c:ptCount val="4"/>
                <c:pt idx="0">
                  <c:v>60 and Older</c:v>
                </c:pt>
                <c:pt idx="1">
                  <c:v>50 to 59</c:v>
                </c:pt>
                <c:pt idx="2">
                  <c:v>40 to 49</c:v>
                </c:pt>
                <c:pt idx="3">
                  <c:v>39 and Younger</c:v>
                </c:pt>
              </c:strCache>
            </c:strRef>
          </c:cat>
          <c:val>
            <c:numRef>
              <c:f>Sheet2!$B$42:$E$42</c:f>
              <c:numCache>
                <c:formatCode>0.00</c:formatCode>
                <c:ptCount val="4"/>
                <c:pt idx="0">
                  <c:v>2.86</c:v>
                </c:pt>
                <c:pt idx="1">
                  <c:v>2.8</c:v>
                </c:pt>
                <c:pt idx="2">
                  <c:v>2.68</c:v>
                </c:pt>
                <c:pt idx="3">
                  <c:v>2.56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Sheet2!$A$43</c:f>
              <c:strCache>
                <c:ptCount val="1"/>
                <c:pt idx="0">
                  <c:v>Campus Telephone Support</c:v>
                </c:pt>
              </c:strCache>
            </c:strRef>
          </c:tx>
          <c:cat>
            <c:strRef>
              <c:f>Sheet2!$B$37:$E$37</c:f>
              <c:strCache>
                <c:ptCount val="4"/>
                <c:pt idx="0">
                  <c:v>60 and Older</c:v>
                </c:pt>
                <c:pt idx="1">
                  <c:v>50 to 59</c:v>
                </c:pt>
                <c:pt idx="2">
                  <c:v>40 to 49</c:v>
                </c:pt>
                <c:pt idx="3">
                  <c:v>39 and Younger</c:v>
                </c:pt>
              </c:strCache>
            </c:strRef>
          </c:cat>
          <c:val>
            <c:numRef>
              <c:f>Sheet2!$B$43:$E$43</c:f>
              <c:numCache>
                <c:formatCode>0.00</c:formatCode>
                <c:ptCount val="4"/>
                <c:pt idx="0">
                  <c:v>3.06</c:v>
                </c:pt>
                <c:pt idx="1">
                  <c:v>2.84</c:v>
                </c:pt>
                <c:pt idx="2">
                  <c:v>2.73</c:v>
                </c:pt>
                <c:pt idx="3">
                  <c:v>2.57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Sheet2!$A$44</c:f>
              <c:strCache>
                <c:ptCount val="1"/>
                <c:pt idx="0">
                  <c:v>Campus Telephone Services</c:v>
                </c:pt>
              </c:strCache>
            </c:strRef>
          </c:tx>
          <c:cat>
            <c:strRef>
              <c:f>Sheet2!$B$37:$E$37</c:f>
              <c:strCache>
                <c:ptCount val="4"/>
                <c:pt idx="0">
                  <c:v>60 and Older</c:v>
                </c:pt>
                <c:pt idx="1">
                  <c:v>50 to 59</c:v>
                </c:pt>
                <c:pt idx="2">
                  <c:v>40 to 49</c:v>
                </c:pt>
                <c:pt idx="3">
                  <c:v>39 and Younger</c:v>
                </c:pt>
              </c:strCache>
            </c:strRef>
          </c:cat>
          <c:val>
            <c:numRef>
              <c:f>Sheet2!$B$44:$E$44</c:f>
              <c:numCache>
                <c:formatCode>0.00</c:formatCode>
                <c:ptCount val="4"/>
                <c:pt idx="0">
                  <c:v>3.55</c:v>
                </c:pt>
                <c:pt idx="1">
                  <c:v>3.36</c:v>
                </c:pt>
                <c:pt idx="2">
                  <c:v>3.21</c:v>
                </c:pt>
                <c:pt idx="3">
                  <c:v>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536440"/>
        <c:axId val="573539352"/>
      </c:lineChart>
      <c:catAx>
        <c:axId val="573536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73539352"/>
        <c:crosses val="autoZero"/>
        <c:auto val="1"/>
        <c:lblAlgn val="ctr"/>
        <c:lblOffset val="100"/>
        <c:noMultiLvlLbl val="0"/>
      </c:catAx>
      <c:valAx>
        <c:axId val="573539352"/>
        <c:scaling>
          <c:orientation val="minMax"/>
          <c:max val="4.0"/>
          <c:min val="2.0"/>
        </c:scaling>
        <c:delete val="0"/>
        <c:axPos val="l"/>
        <c:majorGridlines/>
        <c:numFmt formatCode="0.00" sourceLinked="1"/>
        <c:majorTickMark val="out"/>
        <c:minorTickMark val="none"/>
        <c:tickLblPos val="none"/>
        <c:txPr>
          <a:bodyPr/>
          <a:lstStyle/>
          <a:p>
            <a:pPr>
              <a:defRPr sz="1600"/>
            </a:pPr>
            <a:endParaRPr lang="en-US"/>
          </a:p>
        </c:txPr>
        <c:crossAx val="573536440"/>
        <c:crosses val="autoZero"/>
        <c:crossBetween val="between"/>
        <c:majorUnit val="1.0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Support for Your Innovative Ideas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by Faculty</a:t>
            </a:r>
            <a:r>
              <a:rPr lang="en-US" sz="2400" baseline="0" dirty="0"/>
              <a:t> Age</a:t>
            </a:r>
            <a:endParaRPr lang="en-US" sz="2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2777777777778"/>
          <c:y val="0.20903765077831"/>
          <c:w val="0.647222222222222"/>
          <c:h val="0.724178437471338"/>
        </c:manualLayout>
      </c:layout>
      <c:lineChart>
        <c:grouping val="standard"/>
        <c:varyColors val="0"/>
        <c:ser>
          <c:idx val="0"/>
          <c:order val="0"/>
          <c:tx>
            <c:strRef>
              <c:f>'SII means'!$B$10</c:f>
              <c:strCache>
                <c:ptCount val="1"/>
                <c:pt idx="0">
                  <c:v>Importance</c:v>
                </c:pt>
              </c:strCache>
            </c:strRef>
          </c:tx>
          <c:spPr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'SII means'!$A$11:$A$14</c:f>
              <c:strCache>
                <c:ptCount val="4"/>
                <c:pt idx="0">
                  <c:v>60 and older</c:v>
                </c:pt>
                <c:pt idx="1">
                  <c:v>50 to 59</c:v>
                </c:pt>
                <c:pt idx="2">
                  <c:v>40 to 49</c:v>
                </c:pt>
                <c:pt idx="3">
                  <c:v>39 and younger</c:v>
                </c:pt>
              </c:strCache>
            </c:strRef>
          </c:cat>
          <c:val>
            <c:numRef>
              <c:f>'SII means'!$B$11:$B$14</c:f>
              <c:numCache>
                <c:formatCode>General</c:formatCode>
                <c:ptCount val="4"/>
                <c:pt idx="0">
                  <c:v>2.84</c:v>
                </c:pt>
                <c:pt idx="1">
                  <c:v>2.97</c:v>
                </c:pt>
                <c:pt idx="2">
                  <c:v>2.96</c:v>
                </c:pt>
                <c:pt idx="3">
                  <c:v>3.14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'SII means'!$C$10</c:f>
              <c:strCache>
                <c:ptCount val="1"/>
                <c:pt idx="0">
                  <c:v>Satisfaction</c:v>
                </c:pt>
              </c:strCache>
            </c:strRef>
          </c:tx>
          <c:spPr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'SII means'!$A$11:$A$14</c:f>
              <c:strCache>
                <c:ptCount val="4"/>
                <c:pt idx="0">
                  <c:v>60 and older</c:v>
                </c:pt>
                <c:pt idx="1">
                  <c:v>50 to 59</c:v>
                </c:pt>
                <c:pt idx="2">
                  <c:v>40 to 49</c:v>
                </c:pt>
                <c:pt idx="3">
                  <c:v>39 and younger</c:v>
                </c:pt>
              </c:strCache>
            </c:strRef>
          </c:cat>
          <c:val>
            <c:numRef>
              <c:f>'SII means'!$C$11:$C$14</c:f>
              <c:numCache>
                <c:formatCode>General</c:formatCode>
                <c:ptCount val="4"/>
                <c:pt idx="0">
                  <c:v>3.56</c:v>
                </c:pt>
                <c:pt idx="1">
                  <c:v>3.29</c:v>
                </c:pt>
                <c:pt idx="2">
                  <c:v>3.23</c:v>
                </c:pt>
                <c:pt idx="3">
                  <c:v>3.28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841048"/>
        <c:axId val="576845528"/>
      </c:lineChart>
      <c:catAx>
        <c:axId val="576841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76845528"/>
        <c:crosses val="autoZero"/>
        <c:auto val="1"/>
        <c:lblAlgn val="ctr"/>
        <c:lblOffset val="100"/>
        <c:noMultiLvlLbl val="0"/>
      </c:catAx>
      <c:valAx>
        <c:axId val="576845528"/>
        <c:scaling>
          <c:orientation val="minMax"/>
          <c:min val="2.0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576841048"/>
        <c:crosses val="autoZero"/>
        <c:crossBetween val="between"/>
        <c:majorUnit val="1.0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Importance &amp; Satisfaction Trends for Faculty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2005</a:t>
            </a:r>
            <a:r>
              <a:rPr lang="en-US" dirty="0"/>
              <a:t>-2011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'Fac Imp Sat'!$S$22</c:f>
              <c:strCache>
                <c:ptCount val="1"/>
                <c:pt idx="0">
                  <c:v>Importance</c:v>
                </c:pt>
              </c:strCache>
            </c:strRef>
          </c:tx>
          <c:spPr>
            <a:ln w="31750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10"/>
            <c:spPr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'Fac Imp Sat'!$R$23:$R$35</c:f>
              <c:numCache>
                <c:formatCode>#,##0.00</c:formatCode>
                <c:ptCount val="13"/>
                <c:pt idx="0">
                  <c:v>-0.0143</c:v>
                </c:pt>
                <c:pt idx="1">
                  <c:v>0.0123</c:v>
                </c:pt>
                <c:pt idx="2">
                  <c:v>0.0142</c:v>
                </c:pt>
                <c:pt idx="3">
                  <c:v>-0.0201</c:v>
                </c:pt>
                <c:pt idx="4">
                  <c:v>-0.0206</c:v>
                </c:pt>
                <c:pt idx="5">
                  <c:v>0.0149</c:v>
                </c:pt>
                <c:pt idx="6">
                  <c:v>0.0311</c:v>
                </c:pt>
                <c:pt idx="7">
                  <c:v>0.0231</c:v>
                </c:pt>
                <c:pt idx="8">
                  <c:v>0.0296</c:v>
                </c:pt>
                <c:pt idx="9">
                  <c:v>0.0346</c:v>
                </c:pt>
                <c:pt idx="10">
                  <c:v>0.021</c:v>
                </c:pt>
                <c:pt idx="11">
                  <c:v>0.0199</c:v>
                </c:pt>
                <c:pt idx="12">
                  <c:v>0.0806</c:v>
                </c:pt>
              </c:numCache>
            </c:numRef>
          </c:xVal>
          <c:yVal>
            <c:numRef>
              <c:f>'Fac Imp Sat'!$S$23:$S$35</c:f>
              <c:numCache>
                <c:formatCode>#,##0.00</c:formatCode>
                <c:ptCount val="13"/>
                <c:pt idx="0">
                  <c:v>-0.0266</c:v>
                </c:pt>
                <c:pt idx="1">
                  <c:v>0.0141</c:v>
                </c:pt>
                <c:pt idx="2">
                  <c:v>0.0212</c:v>
                </c:pt>
                <c:pt idx="3">
                  <c:v>0.0216</c:v>
                </c:pt>
                <c:pt idx="4">
                  <c:v>0.025</c:v>
                </c:pt>
                <c:pt idx="5">
                  <c:v>0.0279</c:v>
                </c:pt>
                <c:pt idx="6">
                  <c:v>0.0297</c:v>
                </c:pt>
                <c:pt idx="7">
                  <c:v>0.0327</c:v>
                </c:pt>
                <c:pt idx="8">
                  <c:v>0.035</c:v>
                </c:pt>
                <c:pt idx="9">
                  <c:v>0.0536</c:v>
                </c:pt>
                <c:pt idx="10">
                  <c:v>0.0823</c:v>
                </c:pt>
                <c:pt idx="11">
                  <c:v>0.1305</c:v>
                </c:pt>
                <c:pt idx="12">
                  <c:v>0.1557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9975432"/>
        <c:axId val="629978168"/>
      </c:scatterChart>
      <c:valAx>
        <c:axId val="629975432"/>
        <c:scaling>
          <c:orientation val="minMax"/>
          <c:max val="0.2"/>
          <c:min val="-0.2"/>
        </c:scaling>
        <c:delete val="0"/>
        <c:axPos val="b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29978168"/>
        <c:crosses val="autoZero"/>
        <c:crossBetween val="midCat"/>
        <c:majorUnit val="0.2"/>
      </c:valAx>
      <c:valAx>
        <c:axId val="629978168"/>
        <c:scaling>
          <c:orientation val="minMax"/>
          <c:min val="-0.2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29975432"/>
        <c:crosses val="autoZero"/>
        <c:crossBetween val="midCat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2400" b="1" i="0"/>
            </a:pPr>
            <a:r>
              <a:rPr lang="en-US" sz="2400" b="1" i="0" dirty="0"/>
              <a:t>Faculty</a:t>
            </a:r>
            <a:r>
              <a:rPr lang="en-US" sz="2400" b="1" i="0" baseline="0" dirty="0"/>
              <a:t> Satisfaction </a:t>
            </a:r>
            <a:r>
              <a:rPr lang="en-US" sz="2400" b="1" i="0" baseline="0" dirty="0" smtClean="0"/>
              <a:t/>
            </a:r>
            <a:br>
              <a:rPr lang="en-US" sz="2400" b="1" i="0" baseline="0" dirty="0" smtClean="0"/>
            </a:br>
            <a:r>
              <a:rPr lang="en-US" sz="2400" b="1" i="0" baseline="0" dirty="0" smtClean="0"/>
              <a:t>With </a:t>
            </a:r>
            <a:r>
              <a:rPr lang="en-US" sz="2400" b="1" i="0" baseline="0" dirty="0"/>
              <a:t>Service Explained </a:t>
            </a:r>
            <a:r>
              <a:rPr lang="en-US" sz="2400" b="1" i="0" baseline="0" dirty="0" smtClean="0"/>
              <a:t>by </a:t>
            </a:r>
            <a:r>
              <a:rPr lang="en-US" sz="2400" b="1" i="0" baseline="0" dirty="0"/>
              <a:t>Staff Characteristics</a:t>
            </a:r>
            <a:endParaRPr lang="en-US" sz="2400" b="1" i="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Friendly</c:v>
                </c:pt>
              </c:strCache>
            </c:strRef>
          </c:tx>
          <c:invertIfNegative val="0"/>
          <c:cat>
            <c:strRef>
              <c:f>Sheet1!$B$11:$F$11</c:f>
              <c:strCache>
                <c:ptCount val="5"/>
                <c:pt idx="0">
                  <c:v>Help Desk</c:v>
                </c:pt>
                <c:pt idx="1">
                  <c:v>Reference</c:v>
                </c:pt>
                <c:pt idx="2">
                  <c:v>Circulation</c:v>
                </c:pt>
                <c:pt idx="3">
                  <c:v>ERP</c:v>
                </c:pt>
                <c:pt idx="4">
                  <c:v>Instructional Technology</c:v>
                </c:pt>
              </c:strCache>
            </c:strRef>
          </c:cat>
          <c:val>
            <c:numRef>
              <c:f>Sheet1!$B$12:$F$12</c:f>
              <c:numCache>
                <c:formatCode>0.0%</c:formatCode>
                <c:ptCount val="5"/>
                <c:pt idx="0">
                  <c:v>0.0254495412844037</c:v>
                </c:pt>
                <c:pt idx="1">
                  <c:v>0.0186887755102041</c:v>
                </c:pt>
                <c:pt idx="2">
                  <c:v>0.0350286806883365</c:v>
                </c:pt>
                <c:pt idx="3">
                  <c:v>0.0131370826010545</c:v>
                </c:pt>
                <c:pt idx="4">
                  <c:v>0.0336754966887417</c:v>
                </c:pt>
              </c:numCache>
            </c:numRef>
          </c:val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Knowledgeable</c:v>
                </c:pt>
              </c:strCache>
            </c:strRef>
          </c:tx>
          <c:invertIfNegative val="0"/>
          <c:cat>
            <c:strRef>
              <c:f>Sheet1!$B$11:$F$11</c:f>
              <c:strCache>
                <c:ptCount val="5"/>
                <c:pt idx="0">
                  <c:v>Help Desk</c:v>
                </c:pt>
                <c:pt idx="1">
                  <c:v>Reference</c:v>
                </c:pt>
                <c:pt idx="2">
                  <c:v>Circulation</c:v>
                </c:pt>
                <c:pt idx="3">
                  <c:v>ERP</c:v>
                </c:pt>
                <c:pt idx="4">
                  <c:v>Instructional Technology</c:v>
                </c:pt>
              </c:strCache>
            </c:strRef>
          </c:cat>
          <c:val>
            <c:numRef>
              <c:f>Sheet1!$B$13:$F$13</c:f>
              <c:numCache>
                <c:formatCode>0.0%</c:formatCode>
                <c:ptCount val="5"/>
                <c:pt idx="0">
                  <c:v>0.193550458715596</c:v>
                </c:pt>
                <c:pt idx="1">
                  <c:v>0.138397959183673</c:v>
                </c:pt>
                <c:pt idx="2">
                  <c:v>0.0446615678776291</c:v>
                </c:pt>
                <c:pt idx="3">
                  <c:v>0.176562390158172</c:v>
                </c:pt>
                <c:pt idx="4">
                  <c:v>0.123027814569536</c:v>
                </c:pt>
              </c:numCache>
            </c:numRef>
          </c:val>
        </c:ser>
        <c:ser>
          <c:idx val="2"/>
          <c:order val="2"/>
          <c:tx>
            <c:strRef>
              <c:f>Sheet1!$A$14</c:f>
              <c:strCache>
                <c:ptCount val="1"/>
                <c:pt idx="0">
                  <c:v>Reliable</c:v>
                </c:pt>
              </c:strCache>
            </c:strRef>
          </c:tx>
          <c:invertIfNegative val="0"/>
          <c:cat>
            <c:strRef>
              <c:f>Sheet1!$B$11:$F$11</c:f>
              <c:strCache>
                <c:ptCount val="5"/>
                <c:pt idx="0">
                  <c:v>Help Desk</c:v>
                </c:pt>
                <c:pt idx="1">
                  <c:v>Reference</c:v>
                </c:pt>
                <c:pt idx="2">
                  <c:v>Circulation</c:v>
                </c:pt>
                <c:pt idx="3">
                  <c:v>ERP</c:v>
                </c:pt>
                <c:pt idx="4">
                  <c:v>Instructional Technology</c:v>
                </c:pt>
              </c:strCache>
            </c:strRef>
          </c:cat>
          <c:val>
            <c:numRef>
              <c:f>Sheet1!$B$14:$F$14</c:f>
              <c:numCache>
                <c:formatCode>0.0%</c:formatCode>
                <c:ptCount val="5"/>
                <c:pt idx="0">
                  <c:v>0.129926605504587</c:v>
                </c:pt>
                <c:pt idx="1">
                  <c:v>0.0555612244897959</c:v>
                </c:pt>
                <c:pt idx="2">
                  <c:v>0.067868068833652</c:v>
                </c:pt>
                <c:pt idx="3">
                  <c:v>0.000525483304042179</c:v>
                </c:pt>
                <c:pt idx="4">
                  <c:v>0.0538807947019867</c:v>
                </c:pt>
              </c:numCache>
            </c:numRef>
          </c:val>
        </c:ser>
        <c:ser>
          <c:idx val="3"/>
          <c:order val="3"/>
          <c:tx>
            <c:strRef>
              <c:f>Sheet1!$A$15</c:f>
              <c:strCache>
                <c:ptCount val="1"/>
                <c:pt idx="0">
                  <c:v>Responsive</c:v>
                </c:pt>
              </c:strCache>
            </c:strRef>
          </c:tx>
          <c:invertIfNegative val="0"/>
          <c:cat>
            <c:strRef>
              <c:f>Sheet1!$B$11:$F$11</c:f>
              <c:strCache>
                <c:ptCount val="5"/>
                <c:pt idx="0">
                  <c:v>Help Desk</c:v>
                </c:pt>
                <c:pt idx="1">
                  <c:v>Reference</c:v>
                </c:pt>
                <c:pt idx="2">
                  <c:v>Circulation</c:v>
                </c:pt>
                <c:pt idx="3">
                  <c:v>ERP</c:v>
                </c:pt>
                <c:pt idx="4">
                  <c:v>Instructional Technology</c:v>
                </c:pt>
              </c:strCache>
            </c:strRef>
          </c:cat>
          <c:val>
            <c:numRef>
              <c:f>Sheet1!$B$15:$F$15</c:f>
              <c:numCache>
                <c:formatCode>0.0%</c:formatCode>
                <c:ptCount val="5"/>
                <c:pt idx="0">
                  <c:v>0.235073394495413</c:v>
                </c:pt>
                <c:pt idx="1">
                  <c:v>0.0843520408163265</c:v>
                </c:pt>
                <c:pt idx="2">
                  <c:v>0.0814416826003824</c:v>
                </c:pt>
                <c:pt idx="3">
                  <c:v>0.108775043936731</c:v>
                </c:pt>
                <c:pt idx="4">
                  <c:v>0.128415894039735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648843112"/>
        <c:axId val="648846232"/>
      </c:barChart>
      <c:catAx>
        <c:axId val="6488431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0"/>
            </a:pPr>
            <a:endParaRPr lang="en-US"/>
          </a:p>
        </c:txPr>
        <c:crossAx val="648846232"/>
        <c:crosses val="autoZero"/>
        <c:auto val="1"/>
        <c:lblAlgn val="ctr"/>
        <c:lblOffset val="100"/>
        <c:noMultiLvlLbl val="0"/>
      </c:catAx>
      <c:valAx>
        <c:axId val="648846232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600" b="0"/>
            </a:pPr>
            <a:endParaRPr lang="en-US"/>
          </a:p>
        </c:txPr>
        <c:crossAx val="648843112"/>
        <c:crosses val="autoZero"/>
        <c:crossBetween val="between"/>
      </c:valAx>
    </c:plotArea>
    <c:legend>
      <c:legendPos val="r"/>
      <c:layout/>
      <c:overlay val="0"/>
      <c:spPr>
        <a:effectLst>
          <a:outerShdw blurRad="50800" dist="38100" dir="10800000" algn="r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alpha val="0"/>
      </a:schemeClr>
    </a:solidFill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0.19828</cdr:x>
      <cdr:y>0.92414</cdr:y>
    </cdr:from>
    <cdr:to>
      <cdr:x>0.37069</cdr:x>
      <cdr:y>0.98851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3034" y="6337736"/>
          <a:ext cx="1576551" cy="4414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chemeClr val="tx1"/>
              </a:solidFill>
            </a:rPr>
            <a:t>Somewhat Satisfied Innovators</a:t>
          </a:r>
        </a:p>
      </cdr:txBody>
    </cdr:sp>
  </cdr:relSizeAnchor>
  <cdr:relSizeAnchor xmlns:cdr="http://schemas.openxmlformats.org/drawingml/2006/chartDrawing">
    <cdr:from>
      <cdr:x>0.67241</cdr:x>
      <cdr:y>0.92542</cdr:y>
    </cdr:from>
    <cdr:to>
      <cdr:x>0.77241</cdr:x>
      <cdr:y>0.98978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48551" y="6346497"/>
          <a:ext cx="914400" cy="4414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FFFFFF"/>
              </a:solidFill>
            </a:rPr>
            <a:t>Satisfied Innovators</a:t>
          </a:r>
          <a:endParaRPr lang="en-US" sz="16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0.02203</cdr:x>
      <cdr:y>0.49681</cdr:y>
    </cdr:from>
    <cdr:to>
      <cdr:x>0.12203</cdr:x>
      <cdr:y>0.63014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1451" y="340710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FFFFFF"/>
              </a:solidFill>
            </a:rPr>
            <a:t>Somewhat</a:t>
          </a:r>
        </a:p>
        <a:p xmlns:a="http://schemas.openxmlformats.org/drawingml/2006/main">
          <a:r>
            <a:rPr lang="en-US" sz="1600" dirty="0" smtClean="0">
              <a:solidFill>
                <a:srgbClr val="FFFFFF"/>
              </a:solidFill>
            </a:rPr>
            <a:t>Satisfied</a:t>
          </a:r>
        </a:p>
      </cdr:txBody>
    </cdr:sp>
  </cdr:relSizeAnchor>
  <cdr:relSizeAnchor xmlns:cdr="http://schemas.openxmlformats.org/drawingml/2006/chartDrawing">
    <cdr:from>
      <cdr:x>0.02203</cdr:x>
      <cdr:y>0.83602</cdr:y>
    </cdr:from>
    <cdr:to>
      <cdr:x>0.12203</cdr:x>
      <cdr:y>0.96935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1451" y="573339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FFFFFF"/>
              </a:solidFill>
            </a:rPr>
            <a:t>Somewhat</a:t>
          </a:r>
        </a:p>
        <a:p xmlns:a="http://schemas.openxmlformats.org/drawingml/2006/main">
          <a:r>
            <a:rPr lang="en-US" sz="1600" dirty="0" smtClean="0">
              <a:solidFill>
                <a:srgbClr val="FFFFFF"/>
              </a:solidFill>
            </a:rPr>
            <a:t>Dissatisfied</a:t>
          </a:r>
          <a:endParaRPr lang="en-US" sz="1600" dirty="0">
            <a:solidFill>
              <a:srgbClr val="FFFFFF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0.0311</cdr:x>
      <cdr:y>0.14925</cdr:y>
    </cdr:from>
    <cdr:to>
      <cdr:x>0.1311</cdr:x>
      <cdr:y>0.28258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4343" y="10235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FFFFFF"/>
              </a:solidFill>
            </a:rPr>
            <a:t>Very</a:t>
          </a:r>
        </a:p>
        <a:p xmlns:a="http://schemas.openxmlformats.org/drawingml/2006/main">
          <a:r>
            <a:rPr lang="en-US" sz="1600" dirty="0" smtClean="0">
              <a:solidFill>
                <a:srgbClr val="FFFFFF"/>
              </a:solidFill>
            </a:rPr>
            <a:t>Important</a:t>
          </a:r>
          <a:endParaRPr lang="en-US" sz="16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0.03939</cdr:x>
      <cdr:y>0.50993</cdr:y>
    </cdr:from>
    <cdr:to>
      <cdr:x>0.13939</cdr:x>
      <cdr:y>0.64327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168" y="34971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FFFFFF"/>
              </a:solidFill>
            </a:rPr>
            <a:t>Important</a:t>
          </a:r>
          <a:endParaRPr lang="en-US" sz="16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0.03524</cdr:x>
      <cdr:y>0.86667</cdr:y>
    </cdr:from>
    <cdr:to>
      <cdr:x>0.13524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2256" y="62170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FFFFFF"/>
              </a:solidFill>
            </a:rPr>
            <a:t>Somewhat</a:t>
          </a:r>
        </a:p>
        <a:p xmlns:a="http://schemas.openxmlformats.org/drawingml/2006/main">
          <a:r>
            <a:rPr lang="en-US" sz="1600" dirty="0" smtClean="0">
              <a:solidFill>
                <a:srgbClr val="FFFFFF"/>
              </a:solidFill>
            </a:rPr>
            <a:t>Important</a:t>
          </a:r>
          <a:endParaRPr lang="en-US" sz="1600" dirty="0">
            <a:solidFill>
              <a:srgbClr val="FFFFFF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0.26602</cdr:y>
    </cdr:from>
    <cdr:to>
      <cdr:x>0.16681</cdr:x>
      <cdr:y>0.31539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1824367"/>
          <a:ext cx="152527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Very Important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0.02222</cdr:x>
      <cdr:y>0.58259</cdr:y>
    </cdr:from>
    <cdr:to>
      <cdr:x>0.13897</cdr:x>
      <cdr:y>0.63196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3200" y="3995428"/>
          <a:ext cx="10675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Important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0.02222</cdr:x>
      <cdr:y>0.85791</cdr:y>
    </cdr:from>
    <cdr:to>
      <cdr:x>0.14307</cdr:x>
      <cdr:y>0.94318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3200" y="5883578"/>
          <a:ext cx="1104990" cy="5847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Somewhat </a:t>
          </a:r>
          <a:br>
            <a:rPr lang="en-US" sz="1600" dirty="0" smtClean="0"/>
          </a:br>
          <a:r>
            <a:rPr lang="en-US" sz="1600" dirty="0" smtClean="0"/>
            <a:t>Important</a:t>
          </a:r>
          <a:endParaRPr lang="en-US" sz="1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0.03665</cdr:x>
      <cdr:y>0.15666</cdr:y>
    </cdr:from>
    <cdr:to>
      <cdr:x>0.13665</cdr:x>
      <cdr:y>0.28999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5143" y="10743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>
              <a:solidFill>
                <a:srgbClr val="FFFFFF"/>
              </a:solidFill>
            </a:rPr>
            <a:t>Very</a:t>
          </a:r>
        </a:p>
        <a:p xmlns:a="http://schemas.openxmlformats.org/drawingml/2006/main">
          <a:r>
            <a:rPr lang="en-US" sz="1600" dirty="0" smtClean="0">
              <a:solidFill>
                <a:srgbClr val="FFFFFF"/>
              </a:solidFill>
            </a:rPr>
            <a:t>Important</a:t>
          </a:r>
          <a:endParaRPr lang="en-US" sz="16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0.04494</cdr:x>
      <cdr:y>0.51734</cdr:y>
    </cdr:from>
    <cdr:to>
      <cdr:x>0.14494</cdr:x>
      <cdr:y>0.65067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0968" y="35479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>
              <a:solidFill>
                <a:srgbClr val="FFFFFF"/>
              </a:solidFill>
            </a:rPr>
            <a:t>Important</a:t>
          </a:r>
          <a:endParaRPr lang="en-US" sz="16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0.0408</cdr:x>
      <cdr:y>0.86667</cdr:y>
    </cdr:from>
    <cdr:to>
      <cdr:x>0.1408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3056" y="59943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>
              <a:solidFill>
                <a:srgbClr val="FFFFFF"/>
              </a:solidFill>
            </a:rPr>
            <a:t>Somewhat</a:t>
          </a:r>
        </a:p>
        <a:p xmlns:a="http://schemas.openxmlformats.org/drawingml/2006/main">
          <a:r>
            <a:rPr lang="en-US" sz="1600" dirty="0" smtClean="0">
              <a:solidFill>
                <a:srgbClr val="FFFFFF"/>
              </a:solidFill>
            </a:rPr>
            <a:t>Important</a:t>
          </a:r>
          <a:endParaRPr lang="en-US" sz="16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0.85552</cdr:x>
      <cdr:y>0.16909</cdr:y>
    </cdr:from>
    <cdr:to>
      <cdr:x>0.96687</cdr:x>
      <cdr:y>0.22295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822845" y="1159642"/>
          <a:ext cx="101822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Satisfied</a:t>
          </a:r>
          <a:endParaRPr lang="en-US" dirty="0"/>
        </a:p>
      </cdr:txBody>
    </cdr:sp>
  </cdr:relSizeAnchor>
  <cdr:relSizeAnchor xmlns:cdr="http://schemas.openxmlformats.org/drawingml/2006/chartDrawing">
    <cdr:from>
      <cdr:x>0.84619</cdr:x>
      <cdr:y>0.48556</cdr:y>
    </cdr:from>
    <cdr:to>
      <cdr:x>0.97998</cdr:x>
      <cdr:y>0.5798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737542" y="3329940"/>
          <a:ext cx="1223412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Somewhat</a:t>
          </a:r>
        </a:p>
        <a:p xmlns:a="http://schemas.openxmlformats.org/drawingml/2006/main">
          <a:r>
            <a:rPr lang="en-US" dirty="0" smtClean="0"/>
            <a:t>Satisfied</a:t>
          </a:r>
          <a:endParaRPr lang="en-US" dirty="0"/>
        </a:p>
      </cdr:txBody>
    </cdr:sp>
  </cdr:relSizeAnchor>
  <cdr:relSizeAnchor xmlns:cdr="http://schemas.openxmlformats.org/drawingml/2006/chartDrawing">
    <cdr:from>
      <cdr:x>0.83271</cdr:x>
      <cdr:y>0.86835</cdr:y>
    </cdr:from>
    <cdr:to>
      <cdr:x>0.97773</cdr:x>
      <cdr:y>0.9626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614326" y="5955148"/>
          <a:ext cx="132600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Somewhat</a:t>
          </a:r>
        </a:p>
        <a:p xmlns:a="http://schemas.openxmlformats.org/drawingml/2006/main">
          <a:r>
            <a:rPr lang="en-US" dirty="0" smtClean="0"/>
            <a:t>Dissatisfied</a:t>
          </a:r>
          <a:endParaRPr lang="en-US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0.13371</cdr:x>
      <cdr:y>0.86667</cdr:y>
    </cdr:from>
    <cdr:to>
      <cdr:x>0.23371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2675" y="609389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2.5%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0.26846</cdr:x>
      <cdr:y>0.86667</cdr:y>
    </cdr:from>
    <cdr:to>
      <cdr:x>0.36846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54829" y="61128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1.9%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0.40943</cdr:x>
      <cdr:y>0.86667</cdr:y>
    </cdr:from>
    <cdr:to>
      <cdr:x>0.50943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43851" y="60559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3.5%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0.69863</cdr:x>
      <cdr:y>0.86667</cdr:y>
    </cdr:from>
    <cdr:to>
      <cdr:x>0.79863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388242" y="60749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3.4%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A2399-91BE-A140-ACD9-D8383420A2C6}" type="datetimeFigureOut">
              <a:rPr lang="en-US" smtClean="0"/>
              <a:t>2/15/12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C0813-AFEB-ED48-95E8-2F5256F71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9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4D699-F853-C84A-9660-A403152F07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87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4D699-F853-C84A-9660-A403152F077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55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4D699-F853-C84A-9660-A403152F07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74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4D699-F853-C84A-9660-A403152F077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9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4D699-F853-C84A-9660-A403152F07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4D699-F853-C84A-9660-A403152F07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1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4D699-F853-C84A-9660-A403152F07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42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C0813-AFEB-ED48-95E8-2F5256F71B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08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C0813-AFEB-ED48-95E8-2F5256F71B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26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C0813-AFEB-ED48-95E8-2F5256F71B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9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C0813-AFEB-ED48-95E8-2F5256F71B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55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4D699-F853-C84A-9660-A403152F077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2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8E-A973-5D44-A51E-5BA749814E2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8E-A973-5D44-A51E-5BA749814E2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CF9B-0F89-154D-A86F-CDB73CCD7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8E-A973-5D44-A51E-5BA749814E2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CF9B-0F89-154D-A86F-CDB73CCD7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8E-A973-5D44-A51E-5BA749814E2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CF9B-0F89-154D-A86F-CDB73CCD7C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8E-A973-5D44-A51E-5BA749814E2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CF9B-0F89-154D-A86F-CDB73CCD7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8E-A973-5D44-A51E-5BA749814E2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CF9B-0F89-154D-A86F-CDB73CCD7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8E-A973-5D44-A51E-5BA749814E2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CF9B-0F89-154D-A86F-CDB73CCD7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8E-A973-5D44-A51E-5BA749814E2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CF9B-0F89-154D-A86F-CDB73CCD7C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8E-A973-5D44-A51E-5BA749814E2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CF9B-0F89-154D-A86F-CDB73CCD7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8E-A973-5D44-A51E-5BA749814E2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CF9B-0F89-154D-A86F-CDB73CCD7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8E-A973-5D44-A51E-5BA749814E2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CF9B-0F89-154D-A86F-CDB73CCD7CC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8E-A973-5D44-A51E-5BA749814E2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CF9B-0F89-154D-A86F-CDB73CCD7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8E-A973-5D44-A51E-5BA749814E2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CF9B-0F89-154D-A86F-CDB73CCD7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6E8E-A973-5D44-A51E-5BA749814E2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CF9B-0F89-154D-A86F-CDB73CCD7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BF16E8E-A973-5D44-A51E-5BA749814E21}" type="datetimeFigureOut">
              <a:rPr lang="en-US" smtClean="0"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414CF9B-0F89-154D-A86F-CDB73CCD7CC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2.xml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3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6.xml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8.xml"/><Relationship Id="rId3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isosurvey.org/" TargetMode="External"/><Relationship Id="rId3" Type="http://schemas.openxmlformats.org/officeDocument/2006/relationships/hyperlink" Target="mailto:survey@misosurvey.or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Setting the Stage for Success: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/>
              <a:t>A Discussion of Insights from the MISO </a:t>
            </a:r>
            <a:r>
              <a:rPr lang="en-US" sz="2800" dirty="0" smtClean="0"/>
              <a:t>Survey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200216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ELI 2012 Annual Meeting</a:t>
            </a:r>
          </a:p>
          <a:p>
            <a:r>
              <a:rPr lang="en-US" dirty="0" smtClean="0"/>
              <a:t>February 15, 2012</a:t>
            </a:r>
          </a:p>
          <a:p>
            <a:r>
              <a:rPr lang="en-US" dirty="0" smtClean="0"/>
              <a:t>Austin, Texas</a:t>
            </a:r>
            <a:endParaRPr lang="en-US" dirty="0"/>
          </a:p>
        </p:txBody>
      </p:sp>
      <p:pic>
        <p:nvPicPr>
          <p:cNvPr id="7" name="Picture 6" descr="mis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6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-captu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95" y="0"/>
            <a:ext cx="9270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1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Maslow’s Hierarchy of Needs</a:t>
            </a:r>
            <a:endParaRPr lang="en-US" dirty="0"/>
          </a:p>
        </p:txBody>
      </p:sp>
      <p:pic>
        <p:nvPicPr>
          <p:cNvPr id="7" name="Picture Placeholder 6" descr="Maslow_Needs_Hierarchy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" r="476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mis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765" y="6400908"/>
            <a:ext cx="1477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misosurvey.org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343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low-hierarchy-internet-nee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43636"/>
            <a:ext cx="9144003" cy="698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3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yramid with title no bl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" y="-300723"/>
            <a:ext cx="9144000" cy="7143750"/>
          </a:xfrm>
          <a:prstGeom prst="rect">
            <a:avLst/>
          </a:prstGeom>
        </p:spPr>
      </p:pic>
      <p:pic>
        <p:nvPicPr>
          <p:cNvPr id="5" name="Picture 4" descr="mis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65" y="6400908"/>
            <a:ext cx="1477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misosurvey.org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647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yramid with title &amp; blur no fl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" y="-306565"/>
            <a:ext cx="9144000" cy="7143750"/>
          </a:xfrm>
          <a:prstGeom prst="rect">
            <a:avLst/>
          </a:prstGeom>
        </p:spPr>
      </p:pic>
      <p:pic>
        <p:nvPicPr>
          <p:cNvPr id="3" name="Picture 2" descr="mis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65" y="6400908"/>
            <a:ext cx="1477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misosurvey.org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094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490325"/>
              </p:ext>
            </p:extLst>
          </p:nvPr>
        </p:nvGraphicFramePr>
        <p:xfrm>
          <a:off x="-52554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8897" y="133933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Satisfied</a:t>
            </a:r>
            <a:endParaRPr lang="en-US" dirty="0"/>
          </a:p>
        </p:txBody>
      </p:sp>
      <p:pic>
        <p:nvPicPr>
          <p:cNvPr id="4" name="Picture 3" descr="mis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77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Satisfied Innovators: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Course Management System</a:t>
            </a:r>
            <a:endParaRPr lang="en-US" dirty="0"/>
          </a:p>
          <a:p>
            <a:r>
              <a:rPr lang="en-US" dirty="0" smtClean="0"/>
              <a:t>Technology in Meeting Spaces / Classrooms</a:t>
            </a:r>
          </a:p>
          <a:p>
            <a:r>
              <a:rPr lang="en-US" dirty="0" smtClean="0"/>
              <a:t>Wireless Availability &amp; Performance</a:t>
            </a:r>
          </a:p>
          <a:p>
            <a:r>
              <a:rPr lang="en-US" dirty="0" smtClean="0"/>
              <a:t>Network Stability &amp; Speed</a:t>
            </a:r>
          </a:p>
          <a:p>
            <a:r>
              <a:rPr lang="en-US" dirty="0" smtClean="0"/>
              <a:t>Off-Campus Access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Library &amp; Help Desk Schedules</a:t>
            </a:r>
          </a:p>
          <a:p>
            <a:r>
              <a:rPr lang="en-US" dirty="0" smtClean="0"/>
              <a:t>Library Collections &amp; Databases</a:t>
            </a:r>
          </a:p>
          <a:p>
            <a:r>
              <a:rPr lang="en-US" dirty="0" smtClean="0"/>
              <a:t>Quiet &amp; Group Study Spaces in the Library</a:t>
            </a:r>
          </a:p>
          <a:p>
            <a:r>
              <a:rPr lang="en-US" dirty="0" smtClean="0"/>
              <a:t>Campus Computing Labs</a:t>
            </a:r>
          </a:p>
          <a:p>
            <a:r>
              <a:rPr lang="en-US" dirty="0" smtClean="0"/>
              <a:t>Desktop / Laptop Computer Replacement</a:t>
            </a:r>
          </a:p>
          <a:p>
            <a:endParaRPr lang="en-US" dirty="0"/>
          </a:p>
        </p:txBody>
      </p:sp>
      <p:pic>
        <p:nvPicPr>
          <p:cNvPr id="5" name="Picture 4" descr="mis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65" y="6400908"/>
            <a:ext cx="1477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misosurvey.org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840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Satisfied Innovators:</a:t>
            </a:r>
            <a:br>
              <a:rPr lang="en-US" dirty="0" smtClean="0"/>
            </a:br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Help Desk</a:t>
            </a:r>
          </a:p>
          <a:p>
            <a:r>
              <a:rPr lang="en-US" dirty="0" smtClean="0"/>
              <a:t>Support: Tech in Meeting Spaces / Classrooms</a:t>
            </a:r>
          </a:p>
          <a:p>
            <a:r>
              <a:rPr lang="en-US" dirty="0" smtClean="0"/>
              <a:t>Time it Takes to Solve Classroom Technology Problems</a:t>
            </a:r>
          </a:p>
          <a:p>
            <a:r>
              <a:rPr lang="en-US" dirty="0" smtClean="0"/>
              <a:t>Instructional Technology Support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Library Research Instruction</a:t>
            </a:r>
          </a:p>
          <a:p>
            <a:r>
              <a:rPr lang="en-US" dirty="0" smtClean="0"/>
              <a:t>Library Liaison / Contact</a:t>
            </a:r>
          </a:p>
          <a:p>
            <a:r>
              <a:rPr lang="en-US" dirty="0" smtClean="0"/>
              <a:t>Library Reference Services</a:t>
            </a:r>
          </a:p>
          <a:p>
            <a:r>
              <a:rPr lang="en-US" dirty="0" smtClean="0"/>
              <a:t>Library Circulation Services</a:t>
            </a:r>
          </a:p>
          <a:p>
            <a:r>
              <a:rPr lang="en-US" dirty="0" smtClean="0"/>
              <a:t>Support: Specialized Computer Needs</a:t>
            </a:r>
            <a:endParaRPr lang="en-US" dirty="0"/>
          </a:p>
        </p:txBody>
      </p:sp>
      <p:pic>
        <p:nvPicPr>
          <p:cNvPr id="5" name="Picture 4" descr="mis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65" y="6400908"/>
            <a:ext cx="1477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misosurvey.org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696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Satisfied Innovators:</a:t>
            </a:r>
            <a:br>
              <a:rPr lang="en-US" dirty="0" smtClean="0"/>
            </a:b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Computing &amp; Library Web Sites</a:t>
            </a:r>
          </a:p>
          <a:p>
            <a:r>
              <a:rPr lang="en-US" dirty="0" smtClean="0"/>
              <a:t>Status Information on Computing Problems</a:t>
            </a:r>
          </a:p>
          <a:p>
            <a:r>
              <a:rPr lang="en-US" dirty="0" smtClean="0"/>
              <a:t>Your Input into Library Issues That Affect You</a:t>
            </a:r>
          </a:p>
          <a:p>
            <a:r>
              <a:rPr lang="en-US" dirty="0" smtClean="0"/>
              <a:t>Your Input into Computing Issues That Affect You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Informed: Privacy Issues Related to Technology</a:t>
            </a:r>
          </a:p>
          <a:p>
            <a:r>
              <a:rPr lang="en-US" dirty="0" smtClean="0"/>
              <a:t>Informed: Fair Use and Copyright</a:t>
            </a:r>
          </a:p>
          <a:p>
            <a:r>
              <a:rPr lang="en-US" dirty="0" smtClean="0"/>
              <a:t>Informed: Available Library Services</a:t>
            </a:r>
          </a:p>
          <a:p>
            <a:r>
              <a:rPr lang="en-US" dirty="0" smtClean="0"/>
              <a:t>Informed: Scheduled System Downtime</a:t>
            </a:r>
            <a:endParaRPr lang="en-US" dirty="0"/>
          </a:p>
        </p:txBody>
      </p:sp>
      <p:pic>
        <p:nvPicPr>
          <p:cNvPr id="5" name="Picture 4" descr="mis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65" y="6400908"/>
            <a:ext cx="1477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misosurvey.org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849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Fluencies: Higher Interest </a:t>
            </a:r>
            <a:br>
              <a:rPr lang="en-US" sz="3200" dirty="0" smtClean="0"/>
            </a:br>
            <a:r>
              <a:rPr lang="en-US" sz="3200" dirty="0" smtClean="0"/>
              <a:t>in Learning for </a:t>
            </a:r>
            <a:br>
              <a:rPr lang="en-US" sz="3200" dirty="0" smtClean="0"/>
            </a:br>
            <a:r>
              <a:rPr lang="en-US" sz="3200" dirty="0" smtClean="0"/>
              <a:t>‘Satisfied Innovators’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Interest: Instant Messaging</a:t>
            </a:r>
          </a:p>
          <a:p>
            <a:r>
              <a:rPr lang="en-US" dirty="0" smtClean="0"/>
              <a:t>Interest: Course Management System</a:t>
            </a:r>
          </a:p>
          <a:p>
            <a:r>
              <a:rPr lang="en-US" dirty="0" smtClean="0"/>
              <a:t>Interest: Library Databases</a:t>
            </a:r>
          </a:p>
          <a:p>
            <a:r>
              <a:rPr lang="en-US" dirty="0" smtClean="0"/>
              <a:t>Interest: Database Software</a:t>
            </a:r>
          </a:p>
          <a:p>
            <a:r>
              <a:rPr lang="en-US" dirty="0" smtClean="0"/>
              <a:t>Interest: Presentation Software</a:t>
            </a:r>
          </a:p>
          <a:p>
            <a:r>
              <a:rPr lang="en-US" dirty="0" smtClean="0"/>
              <a:t>Interest: Web Authoring Software</a:t>
            </a:r>
          </a:p>
          <a:p>
            <a:r>
              <a:rPr lang="en-US" dirty="0" smtClean="0"/>
              <a:t>Interest: Graphics Software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Interest: Audio/Video Editing Software</a:t>
            </a:r>
          </a:p>
          <a:p>
            <a:r>
              <a:rPr lang="en-US" dirty="0" smtClean="0"/>
              <a:t>Interest: Math or Statistics Software</a:t>
            </a:r>
          </a:p>
          <a:p>
            <a:r>
              <a:rPr lang="en-US" dirty="0" smtClean="0"/>
              <a:t>Interest: Operating System</a:t>
            </a:r>
          </a:p>
          <a:p>
            <a:r>
              <a:rPr lang="en-US" dirty="0" smtClean="0"/>
              <a:t>Interest: Backing Up Data</a:t>
            </a:r>
          </a:p>
          <a:p>
            <a:r>
              <a:rPr lang="en-US" dirty="0" smtClean="0"/>
              <a:t>Interest: Avoiding Computer Problems</a:t>
            </a:r>
          </a:p>
          <a:p>
            <a:r>
              <a:rPr lang="en-US" dirty="0" smtClean="0"/>
              <a:t>Interest: Solving Computer Problems</a:t>
            </a:r>
            <a:endParaRPr lang="en-US" dirty="0"/>
          </a:p>
        </p:txBody>
      </p:sp>
      <p:pic>
        <p:nvPicPr>
          <p:cNvPr id="5" name="Picture 4" descr="mis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65" y="6400908"/>
            <a:ext cx="1477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misosurvey.org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0492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MISO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Web-based quantitative survey launched in 2005</a:t>
            </a:r>
          </a:p>
          <a:p>
            <a:r>
              <a:rPr lang="en-US" dirty="0"/>
              <a:t>MISO: Measuring Information Service </a:t>
            </a:r>
            <a:r>
              <a:rPr lang="en-US" dirty="0" smtClean="0"/>
              <a:t>Outcomes</a:t>
            </a:r>
          </a:p>
          <a:p>
            <a:r>
              <a:rPr lang="en-US" dirty="0" smtClean="0"/>
              <a:t>Measures the effectiveness of library and computing services in higher education</a:t>
            </a:r>
          </a:p>
          <a:p>
            <a:r>
              <a:rPr lang="en-US" dirty="0" smtClean="0"/>
              <a:t>Focuses on faculty, undergraduates, and staff</a:t>
            </a:r>
          </a:p>
          <a:p>
            <a:pPr lvl="1"/>
            <a:r>
              <a:rPr lang="en-US" dirty="0" smtClean="0"/>
              <a:t>Respondents </a:t>
            </a:r>
            <a:r>
              <a:rPr lang="en-US" dirty="0"/>
              <a:t>since 2005 (includes 2012 to date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15,519 </a:t>
            </a:r>
            <a:r>
              <a:rPr lang="en-US" dirty="0"/>
              <a:t>f</a:t>
            </a:r>
            <a:r>
              <a:rPr lang="en-US" dirty="0" smtClean="0"/>
              <a:t>aculty, 28,302 undergraduates, 22,635 staff</a:t>
            </a:r>
          </a:p>
        </p:txBody>
      </p:sp>
      <p:pic>
        <p:nvPicPr>
          <p:cNvPr id="4" name="Picture 3" descr="mis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65" y="6400908"/>
            <a:ext cx="1477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misosurvey.org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94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in Skills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Somewhat Satisfied Innovators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E-mail</a:t>
            </a:r>
          </a:p>
          <a:p>
            <a:r>
              <a:rPr lang="en-US" dirty="0" smtClean="0"/>
              <a:t>Search Engines</a:t>
            </a:r>
          </a:p>
          <a:p>
            <a:r>
              <a:rPr lang="en-US" dirty="0" smtClean="0"/>
              <a:t>Word, Spreadsheet, &amp; Presentation Software</a:t>
            </a:r>
          </a:p>
          <a:p>
            <a:r>
              <a:rPr lang="en-US" dirty="0" smtClean="0"/>
              <a:t>Math or Statistics Software</a:t>
            </a:r>
          </a:p>
          <a:p>
            <a:r>
              <a:rPr lang="en-US" dirty="0" smtClean="0"/>
              <a:t>Backing Up Data</a:t>
            </a:r>
          </a:p>
          <a:p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Satisfied Innovators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Privacy Issues</a:t>
            </a:r>
          </a:p>
          <a:p>
            <a:r>
              <a:rPr lang="en-US" dirty="0" smtClean="0"/>
              <a:t>Copyright &amp; Fair Use</a:t>
            </a:r>
          </a:p>
          <a:p>
            <a:r>
              <a:rPr lang="en-US" dirty="0" smtClean="0"/>
              <a:t>Instant </a:t>
            </a:r>
            <a:r>
              <a:rPr lang="en-US" dirty="0"/>
              <a:t>Messaging</a:t>
            </a:r>
          </a:p>
          <a:p>
            <a:r>
              <a:rPr lang="en-US" dirty="0" smtClean="0"/>
              <a:t>ERP </a:t>
            </a:r>
            <a:r>
              <a:rPr lang="en-US" dirty="0"/>
              <a:t>Self </a:t>
            </a:r>
            <a:r>
              <a:rPr lang="en-US" dirty="0" smtClean="0"/>
              <a:t>Service &amp; Data Administration</a:t>
            </a:r>
            <a:endParaRPr lang="en-US" dirty="0"/>
          </a:p>
          <a:p>
            <a:r>
              <a:rPr lang="en-US" dirty="0" smtClean="0"/>
              <a:t>Course </a:t>
            </a:r>
            <a:r>
              <a:rPr lang="en-US" dirty="0"/>
              <a:t>Management System</a:t>
            </a:r>
          </a:p>
          <a:p>
            <a:r>
              <a:rPr lang="en-US" dirty="0" smtClean="0"/>
              <a:t>Avoiding </a:t>
            </a:r>
            <a:r>
              <a:rPr lang="en-US" dirty="0"/>
              <a:t>Computer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1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Fluencies: </a:t>
            </a:r>
            <a:br>
              <a:rPr lang="en-US" sz="3200" dirty="0" smtClean="0"/>
            </a:br>
            <a:r>
              <a:rPr lang="en-US" sz="3200" dirty="0" smtClean="0"/>
              <a:t>No Difference in Skills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Voicemail</a:t>
            </a:r>
          </a:p>
          <a:p>
            <a:r>
              <a:rPr lang="en-US" dirty="0" smtClean="0"/>
              <a:t>Technology in Meeting Spaces / Classrooms</a:t>
            </a:r>
          </a:p>
          <a:p>
            <a:r>
              <a:rPr lang="en-US" dirty="0" smtClean="0"/>
              <a:t>Online Library Catalog</a:t>
            </a:r>
          </a:p>
          <a:p>
            <a:r>
              <a:rPr lang="en-US" dirty="0" smtClean="0"/>
              <a:t>Library Databases</a:t>
            </a:r>
          </a:p>
          <a:p>
            <a:r>
              <a:rPr lang="en-US" dirty="0" smtClean="0"/>
              <a:t>Database Software</a:t>
            </a:r>
          </a:p>
          <a:p>
            <a:r>
              <a:rPr lang="en-US" dirty="0" smtClean="0"/>
              <a:t>Web Authoring Software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Graphics Software</a:t>
            </a:r>
          </a:p>
          <a:p>
            <a:r>
              <a:rPr lang="en-US" dirty="0" smtClean="0"/>
              <a:t>Audio / Video Editing Software</a:t>
            </a:r>
          </a:p>
          <a:p>
            <a:r>
              <a:rPr lang="en-US" dirty="0" smtClean="0"/>
              <a:t>Social Software (wiki, blog)</a:t>
            </a:r>
          </a:p>
          <a:p>
            <a:r>
              <a:rPr lang="en-US" dirty="0" smtClean="0"/>
              <a:t>Solving Computer Problems</a:t>
            </a:r>
            <a:endParaRPr lang="en-US" dirty="0"/>
          </a:p>
        </p:txBody>
      </p:sp>
      <p:pic>
        <p:nvPicPr>
          <p:cNvPr id="5" name="Picture 4" descr="mis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65" y="6400908"/>
            <a:ext cx="1477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misosurvey.org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4175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and Satisfaction by 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Faculty</a:t>
            </a:r>
            <a:endParaRPr lang="en-US" dirty="0"/>
          </a:p>
        </p:txBody>
      </p:sp>
      <p:pic>
        <p:nvPicPr>
          <p:cNvPr id="4" name="Picture 3" descr="mis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65" y="6400908"/>
            <a:ext cx="1477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misosurvey.org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123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06462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mis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3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368591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72045" y="110884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Satisfied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86742" y="3279140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Somewhat</a:t>
            </a:r>
          </a:p>
          <a:p>
            <a:r>
              <a:rPr lang="en-US" dirty="0" smtClean="0"/>
              <a:t>Satisfied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63526" y="5904348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Somewhat</a:t>
            </a:r>
          </a:p>
          <a:p>
            <a:r>
              <a:rPr lang="en-US" dirty="0" smtClean="0"/>
              <a:t>Dissatisfied</a:t>
            </a:r>
            <a:endParaRPr lang="en-US" dirty="0"/>
          </a:p>
        </p:txBody>
      </p:sp>
      <p:pic>
        <p:nvPicPr>
          <p:cNvPr id="6" name="Picture 5" descr="mis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1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281275"/>
              </p:ext>
            </p:extLst>
          </p:nvPr>
        </p:nvGraphicFramePr>
        <p:xfrm>
          <a:off x="-27962" y="-12021"/>
          <a:ext cx="9171961" cy="6870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mis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55589"/>
            <a:ext cx="1525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Very Important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764559"/>
            <a:ext cx="1067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Important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832778"/>
            <a:ext cx="1104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Somewhat </a:t>
            </a:r>
            <a:br>
              <a:rPr lang="en-US" sz="1600" dirty="0" smtClean="0"/>
            </a:br>
            <a:r>
              <a:rPr lang="en-US" sz="1600" dirty="0" smtClean="0"/>
              <a:t>Important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404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16283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mis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6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873205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mis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214110"/>
              </p:ext>
            </p:extLst>
          </p:nvPr>
        </p:nvGraphicFramePr>
        <p:xfrm>
          <a:off x="282677" y="512097"/>
          <a:ext cx="8578645" cy="583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11606" y="3259782"/>
            <a:ext cx="1378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Library Liaison</a:t>
            </a:r>
          </a:p>
          <a:p>
            <a:pPr algn="r"/>
            <a:r>
              <a:rPr lang="en-US" sz="1200" dirty="0" smtClean="0"/>
              <a:t>Library Databases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332829" y="4000888"/>
            <a:ext cx="1928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Library Reference Services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183920" y="1764616"/>
            <a:ext cx="2133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Wireless Access / Availability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988373" y="2055082"/>
            <a:ext cx="2056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Course Management System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007761" y="2607422"/>
            <a:ext cx="1447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Borrowing Laptops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314" y="2931620"/>
            <a:ext cx="130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ERP Self Service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1029" y="3250197"/>
            <a:ext cx="3242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Technology Instruction</a:t>
            </a:r>
          </a:p>
          <a:p>
            <a:r>
              <a:rPr lang="en-US" sz="1200" dirty="0" smtClean="0"/>
              <a:t>Off-Campus Access</a:t>
            </a:r>
          </a:p>
          <a:p>
            <a:r>
              <a:rPr lang="en-US" sz="1200" dirty="0" smtClean="0"/>
              <a:t>Tech in Meeting Spaces / Classrooms</a:t>
            </a:r>
          </a:p>
          <a:p>
            <a:r>
              <a:rPr lang="en-US" sz="1200" dirty="0" smtClean="0"/>
              <a:t>Support: Tech in Meeting Spaces / Classrooms</a:t>
            </a:r>
          </a:p>
          <a:p>
            <a:r>
              <a:rPr lang="en-US" sz="1200" dirty="0" smtClean="0"/>
              <a:t>Help Desk</a:t>
            </a:r>
          </a:p>
          <a:p>
            <a:r>
              <a:rPr lang="en-US" sz="1200" dirty="0" smtClean="0"/>
              <a:t>Interlibrary Loan</a:t>
            </a:r>
            <a:endParaRPr lang="en-US" sz="1200" dirty="0"/>
          </a:p>
        </p:txBody>
      </p:sp>
      <p:pic>
        <p:nvPicPr>
          <p:cNvPr id="13" name="Picture 12" descr="mis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765" y="6400908"/>
            <a:ext cx="1477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misosurvey.org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-518481" y="2121099"/>
            <a:ext cx="1656919" cy="900"/>
          </a:xfrm>
          <a:prstGeom prst="straightConnector1">
            <a:avLst/>
          </a:prstGeom>
          <a:ln w="41275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75272" y="5070339"/>
            <a:ext cx="1288715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10800000">
            <a:off x="274928" y="4967593"/>
            <a:ext cx="1697472" cy="1483391"/>
          </a:xfrm>
          <a:prstGeom prst="arc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122099" y="6452583"/>
            <a:ext cx="2735652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05784" y="6499829"/>
            <a:ext cx="3232524" cy="1599"/>
          </a:xfrm>
          <a:prstGeom prst="straightConnector1">
            <a:avLst/>
          </a:prstGeom>
          <a:ln w="41275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 flipH="1">
            <a:off x="-459409" y="3471590"/>
            <a:ext cx="1443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Importance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857751" y="6239929"/>
            <a:ext cx="1448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Satisfaction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670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Help Desk, Reference, and Circulation Services:</a:t>
            </a:r>
          </a:p>
          <a:p>
            <a:pPr lvl="1"/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Responsiveness</a:t>
            </a:r>
          </a:p>
          <a:p>
            <a:pPr lvl="1"/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Friendliness</a:t>
            </a:r>
          </a:p>
          <a:p>
            <a:r>
              <a:rPr lang="en-US" dirty="0" smtClean="0"/>
              <a:t>How much do each of these attributes predict overall satisfaction with a service?</a:t>
            </a:r>
            <a:endParaRPr lang="en-US" dirty="0"/>
          </a:p>
        </p:txBody>
      </p:sp>
      <p:pic>
        <p:nvPicPr>
          <p:cNvPr id="4" name="Picture 3" descr="mis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65" y="6400908"/>
            <a:ext cx="1477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misosurvey.org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079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Institutions</a:t>
            </a:r>
            <a:endParaRPr lang="en-US" dirty="0"/>
          </a:p>
        </p:txBody>
      </p:sp>
      <p:pic>
        <p:nvPicPr>
          <p:cNvPr id="7" name="Picture 6" descr="MISO60-wordle-201202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868" y="-859001"/>
            <a:ext cx="9967289" cy="95610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mis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765" y="6400908"/>
            <a:ext cx="1477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misosurvey.org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461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55151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mis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8938" y="2502471"/>
            <a:ext cx="657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23.5%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4829" y="4151050"/>
            <a:ext cx="565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8.4%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3851" y="4672301"/>
            <a:ext cx="565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8.1%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4960" y="4226869"/>
            <a:ext cx="657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10.9%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7114" y="3997161"/>
            <a:ext cx="657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12.8%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8938" y="3909614"/>
            <a:ext cx="657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13.0%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4829" y="4681778"/>
            <a:ext cx="565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5.6%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43851" y="5229209"/>
            <a:ext cx="565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6.8%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318635" y="4681778"/>
            <a:ext cx="565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5.4%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08938" y="5075320"/>
            <a:ext cx="657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19.4%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3308" y="5383097"/>
            <a:ext cx="657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13.8%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43851" y="5569921"/>
            <a:ext cx="565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4.5%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94960" y="5314504"/>
            <a:ext cx="657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17.7%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227114" y="5283350"/>
            <a:ext cx="657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12.3%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070785" y="6038152"/>
            <a:ext cx="4796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1.3%</a:t>
            </a:r>
            <a:endParaRPr lang="en-US" sz="105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34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our web site: </a:t>
            </a:r>
            <a:r>
              <a:rPr lang="en-US" dirty="0" smtClean="0">
                <a:hlinkClick r:id="rId2"/>
              </a:rPr>
              <a:t>http://misosurvey.org/</a:t>
            </a:r>
            <a:r>
              <a:rPr lang="en-US" dirty="0" smtClean="0"/>
              <a:t> </a:t>
            </a:r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3"/>
              </a:rPr>
              <a:t>survey@misosurvey.org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ECAR Research Bulletin: </a:t>
            </a:r>
            <a:br>
              <a:rPr lang="en-US" dirty="0" smtClean="0"/>
            </a:br>
            <a:r>
              <a:rPr lang="en-US" dirty="0" smtClean="0"/>
              <a:t>“Measuring Information Services Outcomes with the MISO Survey” </a:t>
            </a:r>
            <a:br>
              <a:rPr lang="en-US" dirty="0" smtClean="0"/>
            </a:br>
            <a:r>
              <a:rPr lang="en-US" dirty="0" smtClean="0"/>
              <a:t>   --</a:t>
            </a:r>
            <a:r>
              <a:rPr lang="en-US" i="1" dirty="0" smtClean="0"/>
              <a:t>now available </a:t>
            </a:r>
          </a:p>
        </p:txBody>
      </p:sp>
    </p:spTree>
    <p:extLst>
      <p:ext uri="{BB962C8B-B14F-4D97-AF65-F5344CB8AC3E}">
        <p14:creationId xmlns:p14="http://schemas.microsoft.com/office/powerpoint/2010/main" val="102344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8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MISO Survey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David </a:t>
            </a:r>
            <a:r>
              <a:rPr lang="en-US" dirty="0" err="1" smtClean="0"/>
              <a:t>Consiglio</a:t>
            </a:r>
            <a:r>
              <a:rPr lang="en-US" dirty="0" smtClean="0"/>
              <a:t>, Bryn </a:t>
            </a:r>
            <a:r>
              <a:rPr lang="en-US" dirty="0" err="1" smtClean="0"/>
              <a:t>Mawr</a:t>
            </a:r>
            <a:r>
              <a:rPr lang="en-US" dirty="0" smtClean="0"/>
              <a:t> College </a:t>
            </a:r>
            <a:r>
              <a:rPr lang="en-US" i="1" dirty="0" smtClean="0"/>
              <a:t>(Principal Investigator)</a:t>
            </a:r>
            <a:endParaRPr lang="en-US" i="1" dirty="0"/>
          </a:p>
          <a:p>
            <a:r>
              <a:rPr lang="en-US" dirty="0" smtClean="0"/>
              <a:t>Laurie Allen, Haverford College</a:t>
            </a:r>
          </a:p>
          <a:p>
            <a:r>
              <a:rPr lang="en-US" dirty="0" smtClean="0"/>
              <a:t>Neal Baker, Earlham College</a:t>
            </a:r>
          </a:p>
          <a:p>
            <a:r>
              <a:rPr lang="en-US" dirty="0" smtClean="0"/>
              <a:t>Kevin Creamer, University of Richmond</a:t>
            </a:r>
          </a:p>
          <a:p>
            <a:r>
              <a:rPr lang="en-US" dirty="0" smtClean="0"/>
              <a:t>Katherine Furlong, Lafayette College</a:t>
            </a:r>
          </a:p>
          <a:p>
            <a:r>
              <a:rPr lang="en-US" dirty="0" smtClean="0"/>
              <a:t>Gentry </a:t>
            </a:r>
            <a:r>
              <a:rPr lang="en-US" dirty="0" err="1" smtClean="0"/>
              <a:t>Holbert</a:t>
            </a:r>
            <a:r>
              <a:rPr lang="en-US" dirty="0" smtClean="0"/>
              <a:t>, Spring Hill College</a:t>
            </a:r>
          </a:p>
          <a:p>
            <a:r>
              <a:rPr lang="en-US" dirty="0" smtClean="0"/>
              <a:t>Joshua Wilson, Brandeis University</a:t>
            </a:r>
          </a:p>
          <a:p>
            <a:r>
              <a:rPr lang="en-US" dirty="0" smtClean="0"/>
              <a:t>Jean </a:t>
            </a:r>
            <a:r>
              <a:rPr lang="en-US" dirty="0" err="1" smtClean="0"/>
              <a:t>Lacovara</a:t>
            </a:r>
            <a:r>
              <a:rPr lang="en-US" dirty="0" smtClean="0"/>
              <a:t>, MISO Survey staff</a:t>
            </a:r>
            <a:endParaRPr lang="en-US" dirty="0"/>
          </a:p>
        </p:txBody>
      </p:sp>
      <p:pic>
        <p:nvPicPr>
          <p:cNvPr id="4" name="Picture 3" descr="mis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65" y="6400908"/>
            <a:ext cx="1477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misosurvey.org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123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MISO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Library and technology services</a:t>
            </a:r>
          </a:p>
          <a:p>
            <a:pPr lvl="1"/>
            <a:r>
              <a:rPr lang="en-US" dirty="0" smtClean="0"/>
              <a:t>Frequency of Use, Importance, and Satisfaction</a:t>
            </a:r>
          </a:p>
          <a:p>
            <a:r>
              <a:rPr lang="en-US" dirty="0" smtClean="0"/>
              <a:t>Communicating with campus constituents</a:t>
            </a:r>
          </a:p>
          <a:p>
            <a:r>
              <a:rPr lang="en-US" dirty="0" smtClean="0"/>
              <a:t>Skill level of constituents and interest in learning</a:t>
            </a:r>
          </a:p>
          <a:p>
            <a:r>
              <a:rPr lang="en-US" dirty="0" smtClean="0"/>
              <a:t>Software and tools used</a:t>
            </a:r>
          </a:p>
          <a:p>
            <a:r>
              <a:rPr lang="en-US" dirty="0" smtClean="0"/>
              <a:t>Demographics about constituents</a:t>
            </a:r>
            <a:endParaRPr lang="en-US" dirty="0"/>
          </a:p>
        </p:txBody>
      </p:sp>
      <p:pic>
        <p:nvPicPr>
          <p:cNvPr id="4" name="Picture 3" descr="mis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65" y="6400908"/>
            <a:ext cx="1477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misosurvey.org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507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MISO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Thoroughly tested, evolving instrument</a:t>
            </a:r>
          </a:p>
          <a:p>
            <a:r>
              <a:rPr lang="en-US" dirty="0" smtClean="0"/>
              <a:t>Exceptionally strong response rates</a:t>
            </a:r>
          </a:p>
          <a:p>
            <a:pPr lvl="1"/>
            <a:r>
              <a:rPr lang="en-US" dirty="0" smtClean="0"/>
              <a:t>2011:</a:t>
            </a:r>
          </a:p>
          <a:p>
            <a:pPr lvl="2"/>
            <a:r>
              <a:rPr lang="en-US" dirty="0" smtClean="0"/>
              <a:t>Faculty – 55.8%</a:t>
            </a:r>
          </a:p>
          <a:p>
            <a:pPr lvl="2"/>
            <a:r>
              <a:rPr lang="en-US" dirty="0" smtClean="0"/>
              <a:t>Students – 55.3%</a:t>
            </a:r>
          </a:p>
          <a:p>
            <a:pPr lvl="2"/>
            <a:r>
              <a:rPr lang="en-US" dirty="0" smtClean="0"/>
              <a:t>Staff – 51.8%</a:t>
            </a:r>
          </a:p>
          <a:p>
            <a:r>
              <a:rPr lang="en-US" dirty="0" smtClean="0"/>
              <a:t>Comparable results</a:t>
            </a:r>
          </a:p>
          <a:p>
            <a:r>
              <a:rPr lang="en-US" dirty="0" smtClean="0"/>
              <a:t>Results permit statistical tests, custom comparisons</a:t>
            </a:r>
          </a:p>
          <a:p>
            <a:endParaRPr lang="en-US" dirty="0"/>
          </a:p>
        </p:txBody>
      </p:sp>
      <p:pic>
        <p:nvPicPr>
          <p:cNvPr id="4" name="Picture 3" descr="mis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0"/>
            <a:ext cx="1752599" cy="643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65" y="6400908"/>
            <a:ext cx="1477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misosurvey.org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985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MISO Survey Workbook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Trends and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5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-cap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0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Innovation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58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1930</TotalTime>
  <Words>763</Words>
  <Application>Microsoft Macintosh PowerPoint</Application>
  <PresentationFormat>On-screen Show (4:3)</PresentationFormat>
  <Paragraphs>233</Paragraphs>
  <Slides>32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Story</vt:lpstr>
      <vt:lpstr>Setting the Stage for Success: A Discussion of Insights from the MISO Survey</vt:lpstr>
      <vt:lpstr>About the MISO Survey</vt:lpstr>
      <vt:lpstr>Participating Institutions</vt:lpstr>
      <vt:lpstr>MISO Survey Team</vt:lpstr>
      <vt:lpstr>MISO Measures</vt:lpstr>
      <vt:lpstr>Why is MISO different?</vt:lpstr>
      <vt:lpstr>The MISO Survey Workbook</vt:lpstr>
      <vt:lpstr>PowerPoint Presentation</vt:lpstr>
      <vt:lpstr>Supporting Innovation</vt:lpstr>
      <vt:lpstr>PowerPoint Presentation</vt:lpstr>
      <vt:lpstr>Maslow’s Hierarchy of Needs</vt:lpstr>
      <vt:lpstr>PowerPoint Presentation</vt:lpstr>
      <vt:lpstr>PowerPoint Presentation</vt:lpstr>
      <vt:lpstr>PowerPoint Presentation</vt:lpstr>
      <vt:lpstr>PowerPoint Presentation</vt:lpstr>
      <vt:lpstr>Satisfied Innovators: Infrastructure</vt:lpstr>
      <vt:lpstr>Satisfied Innovators: Support</vt:lpstr>
      <vt:lpstr>Satisfied Innovators: Communication</vt:lpstr>
      <vt:lpstr>Fluencies: Higher Interest  in Learning for  ‘Satisfied Innovators’</vt:lpstr>
      <vt:lpstr>Differences in Skills</vt:lpstr>
      <vt:lpstr>Fluencies:  No Difference in Skills</vt:lpstr>
      <vt:lpstr>Importance and Satisfaction by 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Service Attributes</vt:lpstr>
      <vt:lpstr>PowerPoint Presentation</vt:lpstr>
      <vt:lpstr>Thank You.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the Stage for Success: A Discussion of Insights from the MISO Survey</dc:title>
  <dc:creator>Kevin J.T. Creamer</dc:creator>
  <cp:lastModifiedBy>Kevin J.T. Creamer</cp:lastModifiedBy>
  <cp:revision>111</cp:revision>
  <cp:lastPrinted>2012-02-15T00:09:00Z</cp:lastPrinted>
  <dcterms:created xsi:type="dcterms:W3CDTF">2012-01-20T21:09:58Z</dcterms:created>
  <dcterms:modified xsi:type="dcterms:W3CDTF">2012-02-15T15:52:41Z</dcterms:modified>
</cp:coreProperties>
</file>