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3" r:id="rId5"/>
    <p:sldId id="264" r:id="rId6"/>
    <p:sldId id="266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3" r:id="rId16"/>
    <p:sldId id="275" r:id="rId17"/>
    <p:sldId id="282" r:id="rId18"/>
    <p:sldId id="281" r:id="rId19"/>
    <p:sldId id="277" r:id="rId20"/>
    <p:sldId id="278" r:id="rId2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70688" autoAdjust="0"/>
  </p:normalViewPr>
  <p:slideViewPr>
    <p:cSldViewPr>
      <p:cViewPr varScale="1">
        <p:scale>
          <a:sx n="46" d="100"/>
          <a:sy n="46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50A2-A7D9-450E-A4D0-CF16B419CB89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6994-65DD-45B8-A8B6-34126D2B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Forms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Benefit- Google Docs – free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Benefit-</a:t>
            </a:r>
            <a:r>
              <a:rPr lang="en-US" baseline="0" dirty="0" smtClean="0"/>
              <a:t> allows for large numbers of responses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Benefit- Stores data in Google spreadsheet; easy to manipulate the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Drawback- requires internet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2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Spreadsheet side of Google</a:t>
            </a:r>
            <a:r>
              <a:rPr lang="en-US" baseline="0" dirty="0" smtClean="0"/>
              <a:t>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3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Zoomerang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Benefit – displays well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Benefit- many options within the paid subscription (and even the free account)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Drawback- requires internet connection. This is not an app, but a web page accessed through Safari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Know</a:t>
            </a:r>
            <a:r>
              <a:rPr lang="en-US" baseline="0" dirty="0" smtClean="0"/>
              <a:t> your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reliability. Certain times of day might mean slower response times and connectivity issues.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Keep it short. This</a:t>
            </a:r>
            <a:r>
              <a:rPr lang="en-US" baseline="0" dirty="0" smtClean="0"/>
              <a:t> method does not lend itself to lengthy surveys.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Approaching individual students seemed more effective than approaching students in groups.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Using tablets does not replace any other assessment methods (except maybe the clipboard); just something you can add to your assessment toolkit.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things we are considering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Walk-up</a:t>
            </a:r>
            <a:r>
              <a:rPr lang="en-US" baseline="0" dirty="0" smtClean="0"/>
              <a:t> usability studies on our Special Collections &amp; Archives website redesign and mobile website with </a:t>
            </a:r>
            <a:r>
              <a:rPr lang="en-US" baseline="0" dirty="0" err="1" smtClean="0"/>
              <a:t>Usabilla</a:t>
            </a:r>
            <a:r>
              <a:rPr lang="en-US" baseline="0" dirty="0" smtClean="0"/>
              <a:t> software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Usabilla</a:t>
            </a:r>
            <a:r>
              <a:rPr lang="en-US" baseline="0" dirty="0" smtClean="0"/>
              <a:t> presents a question and a screen capture or live web page. The user taps on the screen to answer the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Usabilla</a:t>
            </a:r>
            <a:r>
              <a:rPr lang="en-US" dirty="0" smtClean="0"/>
              <a:t> generates a heat map based on screen taps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plans: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Collect data based on observational studies. Already have performed a</a:t>
            </a:r>
            <a:r>
              <a:rPr lang="en-US" baseline="0" dirty="0" smtClean="0"/>
              <a:t> series of observations on whether and how students are using the white boards in the group study rooms to help inform whether we should purchase some portable, digital white boards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Interviews with students that include audio and video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Recently consulted with another academic library that plans to use our pilot methodology to gather data to help validate results from their </a:t>
            </a:r>
            <a:r>
              <a:rPr lang="en-US" baseline="0" dirty="0" err="1" smtClean="0"/>
              <a:t>LibQUAL</a:t>
            </a:r>
            <a:r>
              <a:rPr lang="en-US" baseline="0" dirty="0" smtClean="0"/>
              <a:t> survey (</a:t>
            </a:r>
            <a:r>
              <a:rPr lang="en-US" baseline="0" dirty="0" err="1" smtClean="0"/>
              <a:t>LibQUAL</a:t>
            </a:r>
            <a:r>
              <a:rPr lang="en-US" baseline="0" dirty="0" smtClean="0"/>
              <a:t> is the library service quality survey managed by the Association of Research Libraries)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3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Assessment of student preferences, perceptions, and satisfaction is an ongoing challenge, because students don’t want to complete surveys and they don’t show up for scheduled</a:t>
            </a:r>
            <a:r>
              <a:rPr lang="en-US" baseline="0" dirty="0" smtClean="0"/>
              <a:t> focus groups and interviews.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Surveys administered too frequently leave the population with survey fatigue.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Surveys on paper or sent via email are easy to delete.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 needed a method that allowed us to gather student feedback while</a:t>
            </a:r>
            <a:r>
              <a:rPr lang="en-US" baseline="0" dirty="0" smtClean="0"/>
              <a:t> avoiding these issues.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10 </a:t>
            </a:r>
            <a:r>
              <a:rPr lang="en-US" dirty="0" err="1" smtClean="0"/>
              <a:t>iPads</a:t>
            </a:r>
            <a:r>
              <a:rPr lang="en-US" dirty="0" smtClean="0"/>
              <a:t> from IS&amp;T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Decided</a:t>
            </a:r>
            <a:r>
              <a:rPr lang="en-US" baseline="0" dirty="0" smtClean="0"/>
              <a:t> to pilot using the </a:t>
            </a:r>
            <a:r>
              <a:rPr lang="en-US" baseline="0" dirty="0" err="1" smtClean="0"/>
              <a:t>iPads</a:t>
            </a:r>
            <a:r>
              <a:rPr lang="en-US" baseline="0" dirty="0" smtClean="0"/>
              <a:t> as data collection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8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 on the street/student on the quad method  -</a:t>
            </a:r>
            <a:r>
              <a:rPr lang="en-US" baseline="0" dirty="0" smtClean="0"/>
              <a:t>  or the “guerrilla” method of approaching unsuspecting students and asking them to complete a survey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Beats the clipboard and pencil approach—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err="1" smtClean="0"/>
              <a:t>Porability</a:t>
            </a:r>
            <a:r>
              <a:rPr lang="en-US" baseline="0" dirty="0" smtClean="0"/>
              <a:t> makes it easy to meet subjects where they are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Software enables automatic compilation of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Tablets are handheld devices, but still large enough for the sharing of information. Laptop too large. Smartphone too small.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iPad</a:t>
            </a:r>
            <a:r>
              <a:rPr lang="en-US" baseline="0" dirty="0" smtClean="0"/>
              <a:t> Factor – students are drawn to new devices and like the tactile, hands-on aspect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The Face-to-Face Factor – would student be more willing to complete a survey when asked in person?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test the </a:t>
            </a:r>
            <a:r>
              <a:rPr lang="en-US" dirty="0" err="1" smtClean="0"/>
              <a:t>iPads</a:t>
            </a:r>
            <a:r>
              <a:rPr lang="en-US" dirty="0" smtClean="0"/>
              <a:t> as data collection devices: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</a:t>
            </a:r>
            <a:r>
              <a:rPr lang="en-US" baseline="0" dirty="0" smtClean="0"/>
              <a:t> in the library buildings during regular business hours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2 one-question surveys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93% and 89% response rates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Then worked with Social Media Task Force, which was formed to look at how to use social media to create an informed, involved patron community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Incept – survey incoming students during their lunch break about their social media usage and preferences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 incentives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Definitely saw evidence of the </a:t>
            </a:r>
            <a:r>
              <a:rPr lang="en-US" baseline="0" dirty="0" err="1" smtClean="0"/>
              <a:t>iPad</a:t>
            </a:r>
            <a:r>
              <a:rPr lang="en-US" baseline="0" dirty="0" smtClean="0"/>
              <a:t> factor and the face-to-face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Polldaddy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Linked to a web-based </a:t>
            </a:r>
            <a:r>
              <a:rPr lang="en-US" dirty="0" err="1" smtClean="0"/>
              <a:t>Polldaddy</a:t>
            </a:r>
            <a:r>
              <a:rPr lang="en-US" baseline="0" dirty="0" smtClean="0"/>
              <a:t> account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Benefit- collects responses offline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Benefit- optimized for the screen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Drawback- because it’s optimized, no zooming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Drawback- free version of </a:t>
            </a:r>
            <a:r>
              <a:rPr lang="en-US" baseline="0" dirty="0" err="1" smtClean="0"/>
              <a:t>Polldaddy</a:t>
            </a:r>
            <a:r>
              <a:rPr lang="en-US" baseline="0" dirty="0" smtClean="0"/>
              <a:t> account does not allow for export of data collected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6994-65DD-45B8-A8B6-34126D2BF2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2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C6077-70DA-4CB5-AE5D-C2C8374E3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B760-7F07-4435-9282-35F6EBB3C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EF270-68DD-4738-BB55-0F8871D9C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C06C2-C45E-49C0-98F5-D73F0CFED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0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31235-D762-4B3C-88FE-A212DDD78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A67B5-A8D9-486A-899D-E79ABE0A7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6E55-9ACD-4A8F-BC1B-1E7913280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C5F67-3A9A-4205-8624-2925CAAF6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C740F-9DC0-43F9-8B7A-15BE35985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6EE5-E3BD-47D7-AD9C-9B241C507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9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A1A5F-F840-4E0A-8B4D-1D4DC2526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262B02-6492-4C63-BD49-CC687E678B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57250" y="3048000"/>
            <a:ext cx="8445500" cy="12192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4572000"/>
            <a:ext cx="6616700" cy="914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"/>
          <a:stretch/>
        </p:blipFill>
        <p:spPr bwMode="auto">
          <a:xfrm>
            <a:off x="13629" y="0"/>
            <a:ext cx="10146371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9770040">
            <a:off x="3818565" y="3595149"/>
            <a:ext cx="4491875" cy="19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3500" b="1" dirty="0">
                <a:solidFill>
                  <a:srgbClr val="000000"/>
                </a:solidFill>
                <a:latin typeface="Arial" charset="0"/>
              </a:rPr>
              <a:t>Instant Surveying</a:t>
            </a:r>
            <a:br>
              <a:rPr lang="en-US" sz="35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Arial" charset="0"/>
              </a:rPr>
              <a:t>with a Tablet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600" dirty="0">
                <a:latin typeface="Arial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600" dirty="0">
                <a:latin typeface="Arial" charset="0"/>
              </a:rPr>
              <a:t>Jennifer </a:t>
            </a:r>
            <a:r>
              <a:rPr lang="en-US" sz="1600" dirty="0" smtClean="0">
                <a:latin typeface="Arial" charset="0"/>
              </a:rPr>
              <a:t>Jones</a:t>
            </a:r>
            <a:r>
              <a:rPr lang="en-US" sz="1600" dirty="0">
                <a:latin typeface="Arial" charset="0"/>
              </a:rPr>
              <a:t> </a:t>
            </a:r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>
                <a:latin typeface="Arial" charset="0"/>
              </a:rPr>
              <a:t>Bryan Sinclair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600" dirty="0" smtClean="0">
                <a:latin typeface="Arial" charset="0"/>
              </a:rPr>
              <a:t>Georgia </a:t>
            </a:r>
            <a:r>
              <a:rPr lang="en-US" sz="1600" dirty="0">
                <a:latin typeface="Arial" charset="0"/>
              </a:rPr>
              <a:t>State </a:t>
            </a:r>
            <a:r>
              <a:rPr lang="en-US" sz="1600" dirty="0" smtClean="0">
                <a:latin typeface="Arial" charset="0"/>
              </a:rPr>
              <a:t>University </a:t>
            </a:r>
            <a:r>
              <a:rPr lang="en-US" sz="1600" dirty="0">
                <a:latin typeface="Arial" charset="0"/>
              </a:rPr>
              <a:t>Library</a:t>
            </a:r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5083" y="7351557"/>
            <a:ext cx="9679317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dirty="0">
                <a:solidFill>
                  <a:srgbClr val="FFFFFF"/>
                </a:solidFill>
                <a:latin typeface="Arial" charset="0"/>
              </a:rPr>
              <a:t>Photo by </a:t>
            </a:r>
            <a:r>
              <a:rPr lang="en-US" sz="1300" dirty="0" err="1">
                <a:solidFill>
                  <a:srgbClr val="FFFFFF"/>
                </a:solidFill>
                <a:latin typeface="Arial" charset="0"/>
              </a:rPr>
              <a:t>liewcf</a:t>
            </a:r>
            <a:r>
              <a:rPr lang="en-US" sz="1300" dirty="0">
                <a:solidFill>
                  <a:srgbClr val="FFFFFF"/>
                </a:solidFill>
                <a:latin typeface="Arial" charset="0"/>
              </a:rPr>
              <a:t> (CC BY-SA 2.0), http://www.flickr.com/photos/liewcf/5492116190/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19200"/>
            <a:ext cx="7954962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109663"/>
            <a:ext cx="7978775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85850"/>
            <a:ext cx="7894638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155422"/>
            <a:ext cx="7620000" cy="54515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" y="1115"/>
            <a:ext cx="10127281" cy="767920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29485"/>
              </p:ext>
            </p:extLst>
          </p:nvPr>
        </p:nvGraphicFramePr>
        <p:xfrm>
          <a:off x="1193800" y="1301015"/>
          <a:ext cx="7864959" cy="50794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1125"/>
                <a:gridCol w="5083834"/>
              </a:tblGrid>
              <a:tr h="236219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Polldaddy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for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Free app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Collects results offline 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 few display issues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Free version:  200 responses/month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Free version:  no data export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Google Forms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Within Google Docs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High response limit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required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218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Zoomerang</a:t>
                      </a:r>
                      <a:endParaRPr lang="en-US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itchFamily="34" charset="0"/>
                        <a:buChar char="•"/>
                      </a:pPr>
                      <a:r>
                        <a:rPr lang="en-US" b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r>
                        <a:rPr lang="en-US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required</a:t>
                      </a:r>
                    </a:p>
                    <a:p>
                      <a:pPr marL="285750" indent="-285750" rtl="0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Free version:  100 responses/survey 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81250" y="3276600"/>
            <a:ext cx="5132388" cy="6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300" b="1" dirty="0" smtClean="0">
                <a:solidFill>
                  <a:srgbClr val="FFFFFF"/>
                </a:solidFill>
                <a:latin typeface="Arial" charset="0"/>
              </a:rPr>
              <a:t>Lessons Learned</a:t>
            </a:r>
            <a:endParaRPr lang="en-US" sz="43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81250" y="3276600"/>
            <a:ext cx="5132388" cy="6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300" b="1" dirty="0">
                <a:solidFill>
                  <a:srgbClr val="FFFFFF"/>
                </a:solidFill>
                <a:latin typeface="Arial" charset="0"/>
              </a:rPr>
              <a:t>Future </a:t>
            </a:r>
            <a:r>
              <a:rPr lang="en-US" sz="4300" b="1" dirty="0" smtClean="0">
                <a:solidFill>
                  <a:srgbClr val="FFFFFF"/>
                </a:solidFill>
                <a:latin typeface="Arial" charset="0"/>
              </a:rPr>
              <a:t>Projects</a:t>
            </a:r>
            <a:endParaRPr lang="en-US" sz="43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085887"/>
            <a:ext cx="7391400" cy="54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3" b="9827"/>
          <a:stretch/>
        </p:blipFill>
        <p:spPr>
          <a:xfrm>
            <a:off x="1162049" y="1331119"/>
            <a:ext cx="7848601" cy="52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53" y="2075329"/>
            <a:ext cx="5056094" cy="346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81250" y="3149600"/>
            <a:ext cx="51323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300" b="1">
                <a:solidFill>
                  <a:srgbClr val="FFFFFF"/>
                </a:solidFill>
                <a:latin typeface="Arial" charset="0"/>
              </a:rPr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067050"/>
            <a:ext cx="3810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82850" y="1905000"/>
            <a:ext cx="5194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300" b="1">
                <a:solidFill>
                  <a:srgbClr val="000000"/>
                </a:solidFill>
                <a:latin typeface="Arial" charset="0"/>
              </a:rPr>
              <a:t>Thanks.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4763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1762" y="7317097"/>
            <a:ext cx="99218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dirty="0">
                <a:solidFill>
                  <a:srgbClr val="FFFFFF"/>
                </a:solidFill>
                <a:latin typeface="Arial" charset="0"/>
              </a:rPr>
              <a:t>Photo by Dave King - http://www.flickr.com/photos/djking/ (Creative Commons license: some rights reserved)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81250" y="3149600"/>
            <a:ext cx="51323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300" b="1">
                <a:solidFill>
                  <a:srgbClr val="FFFFFF"/>
                </a:solidFill>
                <a:latin typeface="Arial" charset="0"/>
              </a:rPr>
              <a:t>Benefits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0638"/>
            <a:ext cx="4899025" cy="69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6050" y="7146925"/>
            <a:ext cx="9845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charset="0"/>
              </a:rPr>
              <a:t>Photo by Mark Nockleby - http://www.flickr.com/photos/nocklebeast/ (Creative Commons license: some rights reserved)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7000" y="7357615"/>
            <a:ext cx="4279900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Photo by Christian Steinmetz, GSU Library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6" y="-44450"/>
            <a:ext cx="10172916" cy="76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2604" y="7291852"/>
            <a:ext cx="99218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dirty="0">
                <a:solidFill>
                  <a:srgbClr val="FFFFFF"/>
                </a:solidFill>
                <a:latin typeface="Arial" charset="0"/>
              </a:rPr>
              <a:t>Photo by Pete </a:t>
            </a:r>
            <a:r>
              <a:rPr lang="en-US" sz="1300" dirty="0" err="1">
                <a:solidFill>
                  <a:srgbClr val="FFFFFF"/>
                </a:solidFill>
                <a:latin typeface="Arial" charset="0"/>
              </a:rPr>
              <a:t>Prodoehl</a:t>
            </a:r>
            <a:r>
              <a:rPr lang="en-US" sz="1300" dirty="0">
                <a:solidFill>
                  <a:srgbClr val="FFFFFF"/>
                </a:solidFill>
                <a:latin typeface="Arial" charset="0"/>
              </a:rPr>
              <a:t> - http://www.flickr.com/photos/raster/ (Creative Commons license: some rights reserved)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81250" y="3199161"/>
            <a:ext cx="51323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300" b="1" dirty="0">
                <a:solidFill>
                  <a:srgbClr val="FFFFFF"/>
                </a:solidFill>
                <a:latin typeface="Arial" charset="0"/>
              </a:rPr>
              <a:t>Methodologies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69500" cy="76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81250" y="3149600"/>
            <a:ext cx="51323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300" b="1" dirty="0">
                <a:solidFill>
                  <a:srgbClr val="FFFFFF"/>
                </a:solidFill>
                <a:latin typeface="Arial" charset="0"/>
              </a:rPr>
              <a:t>Apps/Software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735</Words>
  <Application>Microsoft Office PowerPoint</Application>
  <PresentationFormat>Custom</PresentationFormat>
  <Paragraphs>102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Bryan Sinclair</cp:lastModifiedBy>
  <cp:revision>26</cp:revision>
  <dcterms:created xsi:type="dcterms:W3CDTF">2004-05-06T09:28:21Z</dcterms:created>
  <dcterms:modified xsi:type="dcterms:W3CDTF">2012-02-03T22:05:20Z</dcterms:modified>
</cp:coreProperties>
</file>