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94" r:id="rId3"/>
    <p:sldId id="295" r:id="rId4"/>
    <p:sldId id="265" r:id="rId5"/>
    <p:sldId id="273" r:id="rId6"/>
    <p:sldId id="274" r:id="rId7"/>
    <p:sldId id="275" r:id="rId8"/>
    <p:sldId id="296" r:id="rId9"/>
    <p:sldId id="297" r:id="rId10"/>
    <p:sldId id="262" r:id="rId11"/>
    <p:sldId id="281" r:id="rId12"/>
    <p:sldId id="282" r:id="rId13"/>
    <p:sldId id="280" r:id="rId14"/>
    <p:sldId id="298" r:id="rId15"/>
    <p:sldId id="283" r:id="rId16"/>
    <p:sldId id="284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9" r:id="rId27"/>
    <p:sldId id="300" r:id="rId28"/>
    <p:sldId id="301" r:id="rId29"/>
    <p:sldId id="302" r:id="rId30"/>
    <p:sldId id="303" r:id="rId31"/>
    <p:sldId id="304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64309" autoAdjust="0"/>
  </p:normalViewPr>
  <p:slideViewPr>
    <p:cSldViewPr>
      <p:cViewPr>
        <p:scale>
          <a:sx n="40" d="100"/>
          <a:sy n="40" d="100"/>
        </p:scale>
        <p:origin x="-7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19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A7FFC-06C1-41E6-86CC-97471DD2AF90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E4038-98EC-441F-BCAD-6B864ED35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CDC5-55A2-4C49-8D1B-F0A0B4CD1393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21FF-61D2-4803-8494-4519EE27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Title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baseline="0" dirty="0" smtClean="0"/>
              <a:t> – Quote Template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0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Required </a:t>
            </a:r>
            <a:r>
              <a:rPr lang="en-US" b="0" dirty="0" smtClean="0"/>
              <a:t>– </a:t>
            </a:r>
            <a:r>
              <a:rPr lang="en-US" dirty="0" smtClean="0"/>
              <a:t>End Slide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Optional</a:t>
            </a:r>
            <a:r>
              <a:rPr lang="en-US" dirty="0" smtClean="0"/>
              <a:t> – Statistics</a:t>
            </a:r>
            <a:r>
              <a:rPr lang="en-US" baseline="0" dirty="0" smtClean="0"/>
              <a:t>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21FF-61D2-4803-8494-4519EE275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(For Full Screen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Agenda Item One</a:t>
            </a:r>
          </a:p>
          <a:p>
            <a:r>
              <a:rPr lang="en-US" dirty="0" smtClean="0"/>
              <a:t>Agenda Item Two</a:t>
            </a:r>
          </a:p>
          <a:p>
            <a:r>
              <a:rPr lang="en-US" dirty="0" smtClean="0"/>
              <a:t>Agenda Item Three</a:t>
            </a:r>
          </a:p>
          <a:p>
            <a:r>
              <a:rPr lang="en-US" dirty="0" smtClean="0"/>
              <a:t>Agenda Item Four</a:t>
            </a:r>
          </a:p>
          <a:p>
            <a:r>
              <a:rPr lang="en-US" dirty="0" smtClean="0"/>
              <a:t>Agenda Item Five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 or Sub Heading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63"/>
            <a:ext cx="9143999" cy="73968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9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-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40413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00601" y="1371600"/>
            <a:ext cx="3886200" cy="45465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20838"/>
              </a:buClr>
              <a:buFont typeface="Wingdings" pitchFamily="2" charset="2"/>
              <a:buNone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 Body B - No heade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2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“Enter a quote here… 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4" r:id="rId4"/>
    <p:sldLayoutId id="2147483668" r:id="rId5"/>
    <p:sldLayoutId id="2147483667" r:id="rId6"/>
    <p:sldLayoutId id="2147483654" r:id="rId7"/>
    <p:sldLayoutId id="2147483656" r:id="rId8"/>
    <p:sldLayoutId id="2147483657" r:id="rId9"/>
    <p:sldLayoutId id="2147483658" r:id="rId10"/>
    <p:sldLayoutId id="21474836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Organizations and You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October 2, 2012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 Wheeler, Wheaton </a:t>
            </a:r>
          </a:p>
          <a:p>
            <a:r>
              <a:rPr lang="en-US" dirty="0" smtClean="0"/>
              <a:t>D. Grainger Wedaman, Brandeis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09600" y="2362200"/>
            <a:ext cx="7620000" cy="2971800"/>
          </a:xfrm>
        </p:spPr>
        <p:txBody>
          <a:bodyPr/>
          <a:lstStyle/>
          <a:p>
            <a:r>
              <a:rPr lang="en-US" sz="2800" dirty="0">
                <a:latin typeface="Gill Sans MT" charset="0"/>
              </a:rPr>
              <a:t>“We must become able not only to transform our institutions, in response to changing situations and requirements; we must invent and develop institutions which are </a:t>
            </a:r>
            <a:r>
              <a:rPr lang="en-US" sz="2800" b="1" i="1" dirty="0">
                <a:latin typeface="Gill Sans MT" charset="0"/>
              </a:rPr>
              <a:t>‘learning systems’</a:t>
            </a:r>
            <a:r>
              <a:rPr lang="en-US" sz="2800" dirty="0">
                <a:latin typeface="Gill Sans MT" charset="0"/>
              </a:rPr>
              <a:t>, that is to say, systems capable of bringing about their own </a:t>
            </a:r>
            <a:r>
              <a:rPr lang="en-US" sz="2800" b="1" i="1" dirty="0">
                <a:latin typeface="Gill Sans MT" charset="0"/>
              </a:rPr>
              <a:t>continuing transformation</a:t>
            </a:r>
            <a:r>
              <a:rPr lang="en-US" sz="2800" dirty="0">
                <a:latin typeface="Gill Sans MT" charset="0"/>
              </a:rPr>
              <a:t>.</a:t>
            </a:r>
            <a:r>
              <a:rPr lang="en-US" sz="2800" dirty="0" smtClean="0">
                <a:latin typeface="Gill Sans MT" charset="0"/>
              </a:rPr>
              <a:t>”</a:t>
            </a:r>
          </a:p>
          <a:p>
            <a:endParaRPr lang="en-US" altLang="ja-JP" sz="2800" dirty="0" smtClean="0">
              <a:latin typeface="Gill Sans MT" charset="0"/>
            </a:endParaRPr>
          </a:p>
          <a:p>
            <a:r>
              <a:rPr lang="en-US" altLang="ja-JP" sz="2800" dirty="0" smtClean="0">
                <a:latin typeface="Gill Sans MT" charset="0"/>
              </a:rPr>
              <a:t>Donald </a:t>
            </a:r>
            <a:r>
              <a:rPr lang="en-US" altLang="ja-JP" sz="2800" dirty="0" err="1" smtClean="0">
                <a:latin typeface="Gill Sans MT" charset="0"/>
              </a:rPr>
              <a:t>Schön</a:t>
            </a:r>
            <a:r>
              <a:rPr lang="en-US" altLang="ja-JP" sz="2800" dirty="0" smtClean="0">
                <a:latin typeface="Gill Sans MT" charset="0"/>
              </a:rPr>
              <a:t>, Beyond the Stable State</a:t>
            </a:r>
            <a:endParaRPr lang="en-US" altLang="ja-JP" sz="2800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5181600" cy="3485606"/>
          </a:xfrm>
        </p:spPr>
        <p:txBody>
          <a:bodyPr/>
          <a:lstStyle/>
          <a:p>
            <a:r>
              <a:rPr lang="en-US" dirty="0" smtClean="0"/>
              <a:t>Learning Organization: A </a:t>
            </a:r>
            <a:r>
              <a:rPr lang="en-US" dirty="0"/>
              <a:t>collective enterprise in </a:t>
            </a:r>
            <a:r>
              <a:rPr lang="en-US" dirty="0" smtClean="0"/>
              <a:t>which continual </a:t>
            </a:r>
            <a:r>
              <a:rPr lang="en-US" dirty="0"/>
              <a:t>learning is the organizational principle.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885406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ather than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429000"/>
            <a:ext cx="7315200" cy="3485606"/>
          </a:xfrm>
        </p:spPr>
        <p:txBody>
          <a:bodyPr/>
          <a:lstStyle/>
          <a:p>
            <a:r>
              <a:rPr lang="en-US" dirty="0" smtClean="0"/>
              <a:t>Other organizing principles!</a:t>
            </a:r>
          </a:p>
          <a:p>
            <a:r>
              <a:rPr lang="en-US" dirty="0" smtClean="0"/>
              <a:t>Alternating states of change and stability.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Robert Hutchins, The Learning Society, 1968</a:t>
            </a:r>
          </a:p>
          <a:p>
            <a:r>
              <a:rPr lang="en-US" dirty="0" smtClean="0">
                <a:latin typeface="Gill Sans MT" charset="0"/>
              </a:rPr>
              <a:t>Donald </a:t>
            </a:r>
            <a:r>
              <a:rPr lang="en-US" dirty="0" err="1" smtClean="0">
                <a:latin typeface="Gill Sans MT" charset="0"/>
              </a:rPr>
              <a:t>Schon</a:t>
            </a:r>
            <a:r>
              <a:rPr lang="en-US" dirty="0" smtClean="0">
                <a:latin typeface="Gill Sans MT" charset="0"/>
              </a:rPr>
              <a:t>, Beyond the Stable State, 1973</a:t>
            </a:r>
          </a:p>
          <a:p>
            <a:r>
              <a:rPr lang="en-US" dirty="0" smtClean="0">
                <a:latin typeface="Gill Sans MT" charset="0"/>
              </a:rPr>
              <a:t>Peter </a:t>
            </a:r>
            <a:r>
              <a:rPr lang="en-US" dirty="0" err="1" smtClean="0">
                <a:latin typeface="Gill Sans MT" charset="0"/>
              </a:rPr>
              <a:t>Senge</a:t>
            </a:r>
            <a:r>
              <a:rPr lang="en-US" dirty="0" smtClean="0">
                <a:latin typeface="Gill Sans MT" charset="0"/>
              </a:rPr>
              <a:t>, The Fifth Discipline, 1990</a:t>
            </a:r>
          </a:p>
          <a:p>
            <a:r>
              <a:rPr lang="en-US" dirty="0" smtClean="0">
                <a:latin typeface="Gill Sans MT" charset="0"/>
              </a:rPr>
              <a:t>Edgar Schein, Organization Culture &amp; Leadership,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8800" dirty="0"/>
              <a:t>c</a:t>
            </a:r>
            <a:r>
              <a:rPr lang="en-US" sz="8800" dirty="0" smtClean="0"/>
              <a:t>haracteristics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0" y="2819400"/>
            <a:ext cx="1143000" cy="838200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and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2667" y="2895600"/>
            <a:ext cx="8534400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10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8800" dirty="0"/>
              <a:t>t</a:t>
            </a:r>
            <a:r>
              <a:rPr lang="en-US" sz="8800" dirty="0" smtClean="0"/>
              <a:t>ensions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307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41148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Learning is in many ways contradictory to workplace norms.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7620000" cy="3485606"/>
          </a:xfrm>
        </p:spPr>
        <p:txBody>
          <a:bodyPr/>
          <a:lstStyle/>
          <a:p>
            <a:r>
              <a:rPr lang="en-US" dirty="0" smtClean="0"/>
              <a:t>You need consistent activities for identity and coherence. Learning disrupts consistence.</a:t>
            </a:r>
          </a:p>
          <a:p>
            <a:endParaRPr lang="en-US" dirty="0"/>
          </a:p>
          <a:p>
            <a:pPr algn="r"/>
            <a:r>
              <a:rPr lang="en-US" dirty="0" smtClean="0"/>
              <a:t>Learning Orgs balance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a</a:t>
            </a:r>
            <a:r>
              <a:rPr lang="en-US" dirty="0" smtClean="0"/>
              <a:t>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3429000"/>
            <a:ext cx="6096000" cy="3485606"/>
          </a:xfrm>
        </p:spPr>
        <p:txBody>
          <a:bodyPr/>
          <a:lstStyle/>
          <a:p>
            <a:pPr algn="r"/>
            <a:r>
              <a:rPr lang="en-US" dirty="0" smtClean="0"/>
              <a:t>Learning new ways to work causes anxiety.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Learning Orgs are open about this and help manage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r>
              <a:rPr lang="en-US" sz="10500" dirty="0"/>
              <a:t>c</a:t>
            </a:r>
            <a:r>
              <a:rPr lang="en-US" sz="10500" dirty="0" smtClean="0"/>
              <a:t>ompetence</a:t>
            </a:r>
            <a:endParaRPr lang="en-US" sz="10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5486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A primal fear in the workplace: been seen as a failure or incompetent.</a:t>
            </a:r>
          </a:p>
          <a:p>
            <a:endParaRPr lang="en-US" dirty="0"/>
          </a:p>
          <a:p>
            <a:r>
              <a:rPr lang="en-US" dirty="0" smtClean="0">
                <a:latin typeface="Gill Sans MT" charset="0"/>
              </a:rPr>
              <a:t>Learning </a:t>
            </a:r>
            <a:r>
              <a:rPr lang="en-US" i="1" dirty="0" smtClean="0">
                <a:latin typeface="Gill Sans MT" charset="0"/>
              </a:rPr>
              <a:t>requires</a:t>
            </a:r>
            <a:r>
              <a:rPr lang="en-US" dirty="0" smtClean="0">
                <a:latin typeface="Gill Sans MT" charset="0"/>
              </a:rPr>
              <a:t> incompetence.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t</a:t>
            </a:r>
            <a:r>
              <a:rPr lang="en-US" dirty="0" smtClean="0"/>
              <a:t>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429000"/>
            <a:ext cx="5638800" cy="3485606"/>
          </a:xfrm>
        </p:spPr>
        <p:txBody>
          <a:bodyPr/>
          <a:lstStyle/>
          <a:p>
            <a:pPr algn="r"/>
            <a:r>
              <a:rPr lang="en-US" dirty="0" smtClean="0">
                <a:latin typeface="Gill Sans MT" charset="0"/>
              </a:rPr>
              <a:t>To learn, people need “psychologically safe” places, to be able to say what they think, to discuss, to disagree.  </a:t>
            </a:r>
          </a:p>
          <a:p>
            <a:endParaRPr lang="en-US" dirty="0">
              <a:latin typeface="Gill Sans MT" charset="0"/>
            </a:endParaRPr>
          </a:p>
          <a:p>
            <a:pPr algn="r"/>
            <a:r>
              <a:rPr lang="en-US" dirty="0" smtClean="0">
                <a:latin typeface="Gill Sans MT" charset="0"/>
              </a:rPr>
              <a:t>Learning Orgs create these.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391400" cy="1885406"/>
          </a:xfrm>
        </p:spPr>
        <p:txBody>
          <a:bodyPr/>
          <a:lstStyle/>
          <a:p>
            <a:pPr algn="r"/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429000"/>
            <a:ext cx="6019800" cy="3485606"/>
          </a:xfrm>
        </p:spPr>
        <p:txBody>
          <a:bodyPr/>
          <a:lstStyle/>
          <a:p>
            <a:r>
              <a:rPr lang="en-US" dirty="0" smtClean="0"/>
              <a:t>Gap Quiz Experiment</a:t>
            </a:r>
            <a:endParaRPr lang="en-US" dirty="0"/>
          </a:p>
          <a:p>
            <a:r>
              <a:rPr lang="en-US" dirty="0"/>
              <a:t>The Idea</a:t>
            </a:r>
          </a:p>
          <a:p>
            <a:r>
              <a:rPr lang="en-US" dirty="0"/>
              <a:t>C</a:t>
            </a:r>
            <a:r>
              <a:rPr lang="en-US" dirty="0" smtClean="0"/>
              <a:t>haracteristics </a:t>
            </a:r>
            <a:r>
              <a:rPr lang="en-US" dirty="0"/>
              <a:t>and Tensions</a:t>
            </a:r>
          </a:p>
          <a:p>
            <a:r>
              <a:rPr lang="en-US" dirty="0" smtClean="0"/>
              <a:t>Learning </a:t>
            </a:r>
            <a:r>
              <a:rPr lang="en-US" dirty="0"/>
              <a:t>Organization Academy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2296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You learn best when “</a:t>
            </a:r>
            <a:r>
              <a:rPr lang="en-US" dirty="0" err="1" smtClean="0">
                <a:latin typeface="Gill Sans MT" charset="0"/>
              </a:rPr>
              <a:t>instrinsically</a:t>
            </a:r>
            <a:r>
              <a:rPr lang="en-US" dirty="0" smtClean="0">
                <a:latin typeface="Gill Sans MT" charset="0"/>
              </a:rPr>
              <a:t>” motivated. The workplace uses extrinsic motivation.</a:t>
            </a:r>
          </a:p>
          <a:p>
            <a:pPr algn="r"/>
            <a:endParaRPr lang="en-US" dirty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Learning Organizations find ways to let people explore the things they care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People learning well together experience happiness – joy – passion.  Reluctantly allowed by the workplace.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Learning Orgs encourage and appreciate passion.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pPr algn="r"/>
            <a:r>
              <a:rPr lang="en-US" dirty="0"/>
              <a:t>p</a:t>
            </a:r>
            <a:r>
              <a:rPr lang="en-US" dirty="0" smtClean="0"/>
              <a:t>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276600"/>
            <a:ext cx="6629400" cy="3485606"/>
          </a:xfrm>
        </p:spPr>
        <p:txBody>
          <a:bodyPr/>
          <a:lstStyle/>
          <a:p>
            <a:pPr algn="r"/>
            <a:r>
              <a:rPr lang="en-US" dirty="0" smtClean="0">
                <a:latin typeface="Gill Sans MT" charset="0"/>
              </a:rPr>
              <a:t>Play, experimentation, construction combine learning, discovery, and fun. They don’t happen much.</a:t>
            </a:r>
          </a:p>
          <a:p>
            <a:pPr algn="r"/>
            <a:endParaRPr lang="en-US" dirty="0">
              <a:latin typeface="Gill Sans MT" charset="0"/>
            </a:endParaRPr>
          </a:p>
          <a:p>
            <a:pPr algn="r"/>
            <a:r>
              <a:rPr lang="en-US" dirty="0" smtClean="0">
                <a:latin typeface="Gill Sans MT" charset="0"/>
              </a:rPr>
              <a:t>Learning Orgs provide “Duckworth” environments.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r>
              <a:rPr lang="en-US" sz="10700" dirty="0"/>
              <a:t>m</a:t>
            </a:r>
            <a:r>
              <a:rPr lang="en-US" sz="10700" dirty="0" smtClean="0"/>
              <a:t>indfulness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77200" cy="3485606"/>
          </a:xfrm>
        </p:spPr>
        <p:txBody>
          <a:bodyPr/>
          <a:lstStyle/>
          <a:p>
            <a:r>
              <a:rPr lang="en-US" dirty="0" smtClean="0"/>
              <a:t>Paying attention to yourself, your feelings, your triggers, your hopes, is crucial to learning. Workplaces don’t reinforce self-awareness.</a:t>
            </a:r>
          </a:p>
          <a:p>
            <a:endParaRPr lang="en-US" dirty="0"/>
          </a:p>
          <a:p>
            <a:r>
              <a:rPr lang="en-US" dirty="0" smtClean="0"/>
              <a:t>Learning Orgs promote mindfulness.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reflection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r>
              <a:rPr lang="en-US" dirty="0" smtClean="0"/>
              <a:t>Feedback and reflection are necessary for learning. Most workplaces avoid these activities.</a:t>
            </a:r>
          </a:p>
          <a:p>
            <a:endParaRPr lang="en-US" dirty="0"/>
          </a:p>
          <a:p>
            <a:r>
              <a:rPr lang="en-US" dirty="0" smtClean="0"/>
              <a:t>Learning Orgs promote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ideas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305800" cy="3485606"/>
          </a:xfrm>
        </p:spPr>
        <p:txBody>
          <a:bodyPr/>
          <a:lstStyle/>
          <a:p>
            <a:pPr algn="r"/>
            <a:r>
              <a:rPr lang="en-US" dirty="0" smtClean="0"/>
              <a:t>Continual change requires a flow of generative ideas.  Workplaces don’t have ways to create and manage an idea flow.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Learning Orgs are gardeners of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sum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No perfect example</a:t>
            </a:r>
          </a:p>
          <a:p>
            <a:pPr algn="r"/>
            <a:r>
              <a:rPr lang="en-US" dirty="0"/>
              <a:t>W</a:t>
            </a:r>
            <a:r>
              <a:rPr lang="en-US" dirty="0" smtClean="0"/>
              <a:t>e all know of </a:t>
            </a:r>
            <a:r>
              <a:rPr lang="en-US" i="1" dirty="0" smtClean="0"/>
              <a:t>moments</a:t>
            </a:r>
          </a:p>
          <a:p>
            <a:pPr algn="r"/>
            <a:r>
              <a:rPr lang="en-US" dirty="0" smtClean="0"/>
              <a:t>Learning Organization is a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LOA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Learning Organization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534400" cy="1885406"/>
          </a:xfrm>
        </p:spPr>
        <p:txBody>
          <a:bodyPr/>
          <a:lstStyle/>
          <a:p>
            <a:pPr algn="r"/>
            <a:r>
              <a:rPr lang="en-US" sz="10700" dirty="0" smtClean="0"/>
              <a:t>history</a:t>
            </a:r>
            <a:endParaRPr lang="en-US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3429000"/>
            <a:ext cx="6019800" cy="3485606"/>
          </a:xfrm>
        </p:spPr>
        <p:txBody>
          <a:bodyPr/>
          <a:lstStyle/>
          <a:p>
            <a:pPr algn="r"/>
            <a:r>
              <a:rPr lang="en-US" dirty="0" smtClean="0"/>
              <a:t>Infamous 2010 Focus Group</a:t>
            </a:r>
          </a:p>
          <a:p>
            <a:pPr algn="r"/>
            <a:r>
              <a:rPr lang="en-US" dirty="0" smtClean="0"/>
              <a:t>LOA Formed 2012</a:t>
            </a:r>
          </a:p>
          <a:p>
            <a:pPr algn="r"/>
            <a:r>
              <a:rPr lang="en-US" dirty="0" smtClean="0"/>
              <a:t>First cohort in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Summer immersion in learning</a:t>
            </a:r>
            <a:r>
              <a:rPr lang="en-US" dirty="0" smtClean="0"/>
              <a:t>, mindfulness, joy</a:t>
            </a:r>
          </a:p>
          <a:p>
            <a:r>
              <a:rPr lang="en-US" dirty="0" smtClean="0"/>
              <a:t>Year-long inquiry projects</a:t>
            </a:r>
          </a:p>
          <a:p>
            <a:r>
              <a:rPr lang="en-US" dirty="0" smtClean="0"/>
              <a:t>Quarterly town meetings</a:t>
            </a:r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391400" cy="1885406"/>
          </a:xfrm>
        </p:spPr>
        <p:txBody>
          <a:bodyPr/>
          <a:lstStyle/>
          <a:p>
            <a:pPr algn="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429000"/>
            <a:ext cx="6324600" cy="3485606"/>
          </a:xfrm>
        </p:spPr>
        <p:txBody>
          <a:bodyPr/>
          <a:lstStyle/>
          <a:p>
            <a:r>
              <a:rPr lang="en-US" dirty="0" smtClean="0"/>
              <a:t>An experimental quiz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Building a DH community of practice</a:t>
            </a:r>
          </a:p>
          <a:p>
            <a:r>
              <a:rPr lang="en-US" dirty="0" smtClean="0">
                <a:latin typeface="Gill Sans MT" charset="0"/>
              </a:rPr>
              <a:t>Implementing “exploration time”</a:t>
            </a:r>
          </a:p>
          <a:p>
            <a:r>
              <a:rPr lang="en-US" dirty="0" smtClean="0">
                <a:latin typeface="Gill Sans MT" charset="0"/>
              </a:rPr>
              <a:t>Creating on-boarding program</a:t>
            </a:r>
          </a:p>
          <a:p>
            <a:r>
              <a:rPr lang="en-US" dirty="0" smtClean="0">
                <a:latin typeface="Gill Sans MT" charset="0"/>
              </a:rPr>
              <a:t>Visual thinking in portfolio project management</a:t>
            </a:r>
            <a:endParaRPr lang="en-US" dirty="0" smtClean="0"/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1885406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6629400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Revamping customer relations</a:t>
            </a:r>
          </a:p>
          <a:p>
            <a:r>
              <a:rPr lang="en-US" dirty="0" smtClean="0">
                <a:latin typeface="Gill Sans MT" charset="0"/>
              </a:rPr>
              <a:t>Finding ways to encourage creativity in the workplace</a:t>
            </a:r>
          </a:p>
          <a:p>
            <a:r>
              <a:rPr lang="en-US" dirty="0" smtClean="0">
                <a:latin typeface="Gill Sans MT" charset="0"/>
              </a:rPr>
              <a:t>Developing “learning” consultant team</a:t>
            </a:r>
            <a:endParaRPr lang="en-US" dirty="0" smtClean="0"/>
          </a:p>
          <a:p>
            <a:endParaRPr lang="en-US" dirty="0" smtClean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Organizations and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Colleen Wheeler, Wheaton</a:t>
            </a:r>
          </a:p>
          <a:p>
            <a:r>
              <a:rPr lang="en-US" dirty="0" smtClean="0"/>
              <a:t>D. Grainger Wedaman</a:t>
            </a:r>
            <a:r>
              <a:rPr lang="en-US" smtClean="0"/>
              <a:t>, Brandeis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Think about </a:t>
            </a:r>
            <a:r>
              <a:rPr lang="en-US" dirty="0">
                <a:latin typeface="Gill Sans MT" charset="0"/>
              </a:rPr>
              <a:t>a</a:t>
            </a:r>
            <a:r>
              <a:rPr lang="en-US" dirty="0" smtClean="0">
                <a:latin typeface="Gill Sans MT" charset="0"/>
              </a:rPr>
              <a:t> time in your life when you learned best.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Name it in three words: 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chess </a:t>
            </a:r>
            <a:r>
              <a:rPr lang="en-US" dirty="0" smtClean="0">
                <a:latin typeface="Gill Sans MT" charset="0"/>
              </a:rPr>
              <a:t>with uncle.”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371600"/>
            <a:ext cx="3644514" cy="1885406"/>
          </a:xfrm>
        </p:spPr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372394"/>
            <a:ext cx="3644514" cy="3485606"/>
          </a:xfrm>
        </p:spPr>
        <p:txBody>
          <a:bodyPr/>
          <a:lstStyle/>
          <a:p>
            <a:r>
              <a:rPr lang="en-US" dirty="0" smtClean="0">
                <a:latin typeface="Gill Sans MT" charset="0"/>
              </a:rPr>
              <a:t>Pick one </a:t>
            </a:r>
            <a:r>
              <a:rPr lang="en-US" dirty="0">
                <a:latin typeface="Gill Sans MT" charset="0"/>
              </a:rPr>
              <a:t>word to describe how it </a:t>
            </a:r>
            <a:r>
              <a:rPr lang="en-US" i="1" dirty="0" smtClean="0">
                <a:latin typeface="Gill Sans MT" charset="0"/>
              </a:rPr>
              <a:t>felt</a:t>
            </a:r>
            <a:r>
              <a:rPr lang="en-US" dirty="0" smtClean="0">
                <a:latin typeface="Gill Sans MT" charset="0"/>
              </a:rPr>
              <a:t>. 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</a:rPr>
              <a:t>Compare your feeling </a:t>
            </a:r>
            <a:r>
              <a:rPr lang="en-US" dirty="0">
                <a:latin typeface="Gill Sans MT" charset="0"/>
              </a:rPr>
              <a:t>to your </a:t>
            </a:r>
            <a:r>
              <a:rPr lang="en-US" dirty="0" smtClean="0">
                <a:latin typeface="Gill Sans MT" charset="0"/>
              </a:rPr>
              <a:t>workplace experience. 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6934200" cy="1885406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77200" cy="3485606"/>
          </a:xfrm>
        </p:spPr>
        <p:txBody>
          <a:bodyPr/>
          <a:lstStyle/>
          <a:p>
            <a:r>
              <a:rPr lang="en-US" dirty="0" smtClean="0"/>
              <a:t>Safety</a:t>
            </a:r>
            <a:r>
              <a:rPr lang="en-US" dirty="0"/>
              <a:t>, </a:t>
            </a:r>
            <a:r>
              <a:rPr lang="en-US" dirty="0" smtClean="0"/>
              <a:t>trust, </a:t>
            </a:r>
            <a:r>
              <a:rPr lang="en-US" dirty="0"/>
              <a:t>risk tolerance, small group, </a:t>
            </a:r>
            <a:r>
              <a:rPr lang="en-US" dirty="0" smtClean="0"/>
              <a:t>feedback</a:t>
            </a:r>
            <a:r>
              <a:rPr lang="en-US" dirty="0"/>
              <a:t>, reflective, intellectually challenging, motivating</a:t>
            </a:r>
            <a:r>
              <a:rPr lang="en-US" dirty="0" smtClean="0"/>
              <a:t>, </a:t>
            </a:r>
            <a:r>
              <a:rPr lang="en-US" dirty="0"/>
              <a:t>sense of growth, humor, passion, insight, fun . .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Similarity to work</a:t>
            </a:r>
            <a:r>
              <a:rPr lang="en-US" dirty="0" smtClean="0"/>
              <a:t>?  Uh – oh!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71600"/>
            <a:ext cx="6540114" cy="188540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</a:t>
            </a:r>
            <a:r>
              <a:rPr lang="en-US" dirty="0" smtClean="0"/>
              <a:t>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372394"/>
            <a:ext cx="5092314" cy="3485606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o</a:t>
            </a:r>
            <a:r>
              <a:rPr lang="en-US" dirty="0" smtClean="0">
                <a:latin typeface="Gill Sans MT" charset="0"/>
              </a:rPr>
              <a:t>f the Learning Organization</a:t>
            </a:r>
            <a:endParaRPr lang="en-US" dirty="0">
              <a:latin typeface="Gill Sans M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729</Words>
  <Application>Microsoft Office PowerPoint</Application>
  <PresentationFormat>On-screen Show (4:3)</PresentationFormat>
  <Paragraphs>157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Learning Organizations and You</vt:lpstr>
      <vt:lpstr>outline</vt:lpstr>
      <vt:lpstr>the gap</vt:lpstr>
      <vt:lpstr>quiz</vt:lpstr>
      <vt:lpstr>quiz</vt:lpstr>
      <vt:lpstr>quiz</vt:lpstr>
      <vt:lpstr>quiz</vt:lpstr>
      <vt:lpstr>results</vt:lpstr>
      <vt:lpstr>the idea</vt:lpstr>
      <vt:lpstr>PowerPoint Presentation</vt:lpstr>
      <vt:lpstr>idea</vt:lpstr>
      <vt:lpstr>rather than</vt:lpstr>
      <vt:lpstr>history</vt:lpstr>
      <vt:lpstr>characteristics</vt:lpstr>
      <vt:lpstr>problem</vt:lpstr>
      <vt:lpstr>balance</vt:lpstr>
      <vt:lpstr>anxiety</vt:lpstr>
      <vt:lpstr>competence</vt:lpstr>
      <vt:lpstr>talk</vt:lpstr>
      <vt:lpstr>motivation</vt:lpstr>
      <vt:lpstr>passion</vt:lpstr>
      <vt:lpstr>play</vt:lpstr>
      <vt:lpstr>mindfulness</vt:lpstr>
      <vt:lpstr>reflection</vt:lpstr>
      <vt:lpstr>ideas</vt:lpstr>
      <vt:lpstr>sum</vt:lpstr>
      <vt:lpstr>LOA</vt:lpstr>
      <vt:lpstr>history</vt:lpstr>
      <vt:lpstr>model</vt:lpstr>
      <vt:lpstr>examples</vt:lpstr>
      <vt:lpstr>examples</vt:lpstr>
      <vt:lpstr>Learning Organizations and You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Loren Benavente</cp:lastModifiedBy>
  <cp:revision>38</cp:revision>
  <dcterms:created xsi:type="dcterms:W3CDTF">2012-08-08T18:23:13Z</dcterms:created>
  <dcterms:modified xsi:type="dcterms:W3CDTF">2012-10-03T17:22:55Z</dcterms:modified>
</cp:coreProperties>
</file>