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294" r:id="rId3"/>
    <p:sldId id="295" r:id="rId4"/>
    <p:sldId id="265" r:id="rId5"/>
    <p:sldId id="273" r:id="rId6"/>
    <p:sldId id="274" r:id="rId7"/>
    <p:sldId id="275" r:id="rId8"/>
    <p:sldId id="296" r:id="rId9"/>
    <p:sldId id="297" r:id="rId10"/>
    <p:sldId id="262" r:id="rId11"/>
    <p:sldId id="281" r:id="rId12"/>
    <p:sldId id="282" r:id="rId13"/>
    <p:sldId id="280" r:id="rId14"/>
    <p:sldId id="298" r:id="rId15"/>
    <p:sldId id="283" r:id="rId16"/>
    <p:sldId id="284" r:id="rId17"/>
    <p:sldId id="286" r:id="rId18"/>
    <p:sldId id="285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9" r:id="rId27"/>
    <p:sldId id="300" r:id="rId28"/>
    <p:sldId id="301" r:id="rId29"/>
    <p:sldId id="302" r:id="rId30"/>
    <p:sldId id="303" r:id="rId31"/>
    <p:sldId id="304" r:id="rId32"/>
    <p:sldId id="26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 autoAdjust="0"/>
    <p:restoredTop sz="90228" autoAdjust="0"/>
  </p:normalViewPr>
  <p:slideViewPr>
    <p:cSldViewPr>
      <p:cViewPr>
        <p:scale>
          <a:sx n="150" d="100"/>
          <a:sy n="150" d="100"/>
        </p:scale>
        <p:origin x="-560" y="-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192" y="-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A7FFC-06C1-41E6-86CC-97471DD2AF90}" type="datetimeFigureOut">
              <a:rPr lang="en-US" smtClean="0"/>
              <a:t>3/18/13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E4038-98EC-441F-BCAD-6B864ED35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69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CCDC5-55A2-4C49-8D1B-F0A0B4CD1393}" type="datetimeFigureOut">
              <a:rPr lang="en-US" smtClean="0"/>
              <a:t>3/18/13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921FF-61D2-4803-8494-4519EE27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33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Required </a:t>
            </a:r>
            <a:r>
              <a:rPr lang="en-US" b="0" dirty="0" smtClean="0"/>
              <a:t>– </a:t>
            </a:r>
            <a:r>
              <a:rPr lang="en-US" dirty="0" smtClean="0"/>
              <a:t>Title Slide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79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baseline="0" dirty="0" smtClean="0"/>
              <a:t> – Quote Template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80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dirty="0" smtClean="0"/>
              <a:t> – Statistics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dirty="0" smtClean="0"/>
              <a:t> – Statistics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dirty="0" smtClean="0"/>
              <a:t> – Statistics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dirty="0" smtClean="0"/>
              <a:t> – Statistics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dirty="0" smtClean="0"/>
              <a:t> – Statistics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dirty="0" smtClean="0"/>
              <a:t> – Statistics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dirty="0" smtClean="0"/>
              <a:t> – Statistics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dirty="0" smtClean="0"/>
              <a:t> – Statistics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dirty="0" smtClean="0"/>
              <a:t> – Statistics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dirty="0" smtClean="0"/>
              <a:t> – Statistics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7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dirty="0" smtClean="0"/>
              <a:t> – Statistics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7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dirty="0" smtClean="0"/>
              <a:t> – Statistics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dirty="0" smtClean="0"/>
              <a:t> – Statistics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7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dirty="0" smtClean="0"/>
              <a:t> – Statistics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7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Required </a:t>
            </a:r>
            <a:r>
              <a:rPr lang="en-US" b="0" dirty="0" smtClean="0"/>
              <a:t>– </a:t>
            </a:r>
            <a:r>
              <a:rPr lang="en-US" dirty="0" smtClean="0"/>
              <a:t>End Slide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62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dirty="0" smtClean="0"/>
              <a:t> – Statistics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dirty="0" smtClean="0"/>
              <a:t> – Statistics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dirty="0" smtClean="0"/>
              <a:t> – Statistics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dirty="0" smtClean="0"/>
              <a:t> – Statistics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dirty="0" smtClean="0"/>
              <a:t> – Statistics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dirty="0" smtClean="0"/>
              <a:t> – Statistics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dirty="0" smtClean="0"/>
              <a:t> – Statistics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ti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Title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0" y="5500255"/>
            <a:ext cx="8096595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16099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End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457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43779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White (For Full Screen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89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676400" y="1143000"/>
            <a:ext cx="6952211" cy="46736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200000"/>
              </a:lnSpc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Agenda Item One</a:t>
            </a:r>
          </a:p>
          <a:p>
            <a:r>
              <a:rPr lang="en-US" dirty="0" smtClean="0"/>
              <a:t>Agenda Item Two</a:t>
            </a:r>
          </a:p>
          <a:p>
            <a:r>
              <a:rPr lang="en-US" dirty="0" smtClean="0"/>
              <a:t>Agenda Item Three</a:t>
            </a:r>
          </a:p>
          <a:p>
            <a:r>
              <a:rPr lang="en-US" dirty="0" smtClean="0"/>
              <a:t>Agenda Item Four</a:t>
            </a:r>
          </a:p>
          <a:p>
            <a:r>
              <a:rPr lang="en-US" dirty="0" smtClean="0"/>
              <a:t>Agenda Item Five</a:t>
            </a:r>
          </a:p>
        </p:txBody>
      </p:sp>
    </p:spTree>
    <p:extLst>
      <p:ext uri="{BB962C8B-B14F-4D97-AF65-F5344CB8AC3E}">
        <p14:creationId xmlns:p14="http://schemas.microsoft.com/office/powerpoint/2010/main" val="166041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018" y="3385468"/>
            <a:ext cx="8021782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Presentation Title or Sub Heading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663"/>
            <a:ext cx="9143999" cy="739681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0594" y="2656971"/>
            <a:ext cx="7942810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Section 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2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98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Body - Two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40413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800601" y="1371600"/>
            <a:ext cx="3886200" cy="454659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B20838"/>
              </a:buClr>
              <a:buFont typeface="Wingdings" pitchFamily="2" charset="2"/>
              <a:buNone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Add image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61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I Body B - No heade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3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St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371600"/>
            <a:ext cx="3644514" cy="188540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10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Stat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3429000"/>
            <a:ext cx="3644514" cy="34856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Stat description</a:t>
            </a:r>
          </a:p>
        </p:txBody>
      </p:sp>
    </p:spTree>
    <p:extLst>
      <p:ext uri="{BB962C8B-B14F-4D97-AF65-F5344CB8AC3E}">
        <p14:creationId xmlns:p14="http://schemas.microsoft.com/office/powerpoint/2010/main" val="1465728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020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DU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09600" y="2362200"/>
            <a:ext cx="5791200" cy="297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“Enter a quote here… ”</a:t>
            </a:r>
          </a:p>
        </p:txBody>
      </p:sp>
    </p:spTree>
    <p:extLst>
      <p:ext uri="{BB962C8B-B14F-4D97-AF65-F5344CB8AC3E}">
        <p14:creationId xmlns:p14="http://schemas.microsoft.com/office/powerpoint/2010/main" val="170324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22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64" r:id="rId4"/>
    <p:sldLayoutId id="2147483668" r:id="rId5"/>
    <p:sldLayoutId id="2147483667" r:id="rId6"/>
    <p:sldLayoutId id="2147483654" r:id="rId7"/>
    <p:sldLayoutId id="2147483656" r:id="rId8"/>
    <p:sldLayoutId id="2147483657" r:id="rId9"/>
    <p:sldLayoutId id="2147483658" r:id="rId10"/>
    <p:sldLayoutId id="21474836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Organizations and You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October 2, 2012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Colleen Wheeler, Wheaton </a:t>
            </a:r>
          </a:p>
          <a:p>
            <a:r>
              <a:rPr lang="en-US" dirty="0" smtClean="0"/>
              <a:t>D. Grainger Wedaman, Brandeis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39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800" dirty="0">
                <a:latin typeface="Gill Sans MT" charset="0"/>
              </a:rPr>
              <a:t>“We must become able not only to transform our institutions, in response to changing situations and requirements; we must invent and develop institutions which are ‘learning systems’, that is to say, systems capable of bringing about their own continuing transformation.</a:t>
            </a:r>
            <a:r>
              <a:rPr lang="en-US" sz="2800" dirty="0" smtClean="0">
                <a:latin typeface="Gill Sans MT" charset="0"/>
              </a:rPr>
              <a:t>”</a:t>
            </a:r>
          </a:p>
          <a:p>
            <a:r>
              <a:rPr lang="en-US" altLang="ja-JP" sz="2800" dirty="0" smtClean="0">
                <a:latin typeface="Gill Sans MT" charset="0"/>
              </a:rPr>
              <a:t>Donald </a:t>
            </a:r>
            <a:r>
              <a:rPr lang="en-US" altLang="ja-JP" sz="2800" dirty="0" err="1" smtClean="0">
                <a:latin typeface="Gill Sans MT" charset="0"/>
              </a:rPr>
              <a:t>Schon</a:t>
            </a:r>
            <a:r>
              <a:rPr lang="en-US" altLang="ja-JP" sz="2800" dirty="0" smtClean="0">
                <a:latin typeface="Gill Sans MT" charset="0"/>
              </a:rPr>
              <a:t>, Beyond the Stable State</a:t>
            </a:r>
            <a:endParaRPr lang="en-US" altLang="ja-JP" sz="2800" dirty="0">
              <a:latin typeface="Gill Sans MT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7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collective enterprise in which learning is the organizational principle.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764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229600" cy="1885406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ather than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29000"/>
            <a:ext cx="8077200" cy="3485606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Other organizing principles!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Alternating states of change and stability.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Being disrupted.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132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001000" cy="1885406"/>
          </a:xfrm>
        </p:spPr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29000"/>
            <a:ext cx="8229600" cy="3485606"/>
          </a:xfrm>
        </p:spPr>
        <p:txBody>
          <a:bodyPr/>
          <a:lstStyle/>
          <a:p>
            <a:r>
              <a:rPr lang="en-US" dirty="0" smtClean="0">
                <a:latin typeface="Gill Sans MT" charset="0"/>
              </a:rPr>
              <a:t>Robert Hutchins, The Learning Society, 1970</a:t>
            </a:r>
          </a:p>
          <a:p>
            <a:r>
              <a:rPr lang="en-US" dirty="0" smtClean="0">
                <a:latin typeface="Gill Sans MT" charset="0"/>
              </a:rPr>
              <a:t>Donald </a:t>
            </a:r>
            <a:r>
              <a:rPr lang="en-US" dirty="0" err="1" smtClean="0">
                <a:latin typeface="Gill Sans MT" charset="0"/>
              </a:rPr>
              <a:t>Schon</a:t>
            </a:r>
            <a:r>
              <a:rPr lang="en-US" dirty="0" smtClean="0">
                <a:latin typeface="Gill Sans MT" charset="0"/>
              </a:rPr>
              <a:t>, Beyond the Stable State, 1973</a:t>
            </a:r>
          </a:p>
          <a:p>
            <a:r>
              <a:rPr lang="en-US" dirty="0" smtClean="0">
                <a:latin typeface="Gill Sans MT" charset="0"/>
              </a:rPr>
              <a:t>Peter </a:t>
            </a:r>
            <a:r>
              <a:rPr lang="en-US" dirty="0" err="1" smtClean="0">
                <a:latin typeface="Gill Sans MT" charset="0"/>
              </a:rPr>
              <a:t>Senge</a:t>
            </a:r>
            <a:r>
              <a:rPr lang="en-US" dirty="0" smtClean="0">
                <a:latin typeface="Gill Sans MT" charset="0"/>
              </a:rPr>
              <a:t>, The Fifth Discipline, 1990.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232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534400" cy="1885406"/>
          </a:xfrm>
        </p:spPr>
        <p:txBody>
          <a:bodyPr/>
          <a:lstStyle/>
          <a:p>
            <a:pPr algn="r"/>
            <a:r>
              <a:rPr lang="en-US" sz="8800" dirty="0"/>
              <a:t>c</a:t>
            </a:r>
            <a:r>
              <a:rPr lang="en-US" sz="8800" dirty="0" smtClean="0"/>
              <a:t>haracteristics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600" y="2819400"/>
            <a:ext cx="1143000" cy="838200"/>
          </a:xfrm>
        </p:spPr>
        <p:txBody>
          <a:bodyPr/>
          <a:lstStyle/>
          <a:p>
            <a:r>
              <a:rPr lang="en-US" dirty="0" smtClean="0">
                <a:latin typeface="Gill Sans MT" charset="0"/>
              </a:rPr>
              <a:t>and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2667" y="2895600"/>
            <a:ext cx="8534400" cy="188540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000" b="1" kern="1200" cap="none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8800" dirty="0"/>
              <a:t>t</a:t>
            </a:r>
            <a:r>
              <a:rPr lang="en-US" sz="8800" dirty="0" smtClean="0"/>
              <a:t>ensions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130755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001000" cy="1885406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29000"/>
            <a:ext cx="4114800" cy="3485606"/>
          </a:xfrm>
        </p:spPr>
        <p:txBody>
          <a:bodyPr/>
          <a:lstStyle/>
          <a:p>
            <a:r>
              <a:rPr lang="en-US" dirty="0" smtClean="0">
                <a:latin typeface="Gill Sans MT" charset="0"/>
              </a:rPr>
              <a:t>Learning is in many ways contradictory to workplace norms.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480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001000" cy="1885406"/>
          </a:xfrm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29000"/>
            <a:ext cx="7620000" cy="3485606"/>
          </a:xfrm>
        </p:spPr>
        <p:txBody>
          <a:bodyPr/>
          <a:lstStyle/>
          <a:p>
            <a:r>
              <a:rPr lang="en-US" dirty="0" smtClean="0"/>
              <a:t>You need consistent activities for identity and coherence. Learning disrupts consistence.</a:t>
            </a:r>
          </a:p>
          <a:p>
            <a:endParaRPr lang="en-US" dirty="0"/>
          </a:p>
          <a:p>
            <a:r>
              <a:rPr lang="en-US" dirty="0" smtClean="0"/>
              <a:t>Learning Orgs balance these.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18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001000" cy="1885406"/>
          </a:xfrm>
        </p:spPr>
        <p:txBody>
          <a:bodyPr/>
          <a:lstStyle/>
          <a:p>
            <a:pPr algn="r"/>
            <a:r>
              <a:rPr lang="en-US" dirty="0"/>
              <a:t>a</a:t>
            </a:r>
            <a:r>
              <a:rPr lang="en-US" dirty="0" smtClean="0"/>
              <a:t>nxiety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3429000"/>
            <a:ext cx="6781800" cy="3485606"/>
          </a:xfrm>
        </p:spPr>
        <p:txBody>
          <a:bodyPr/>
          <a:lstStyle/>
          <a:p>
            <a:pPr algn="r"/>
            <a:r>
              <a:rPr lang="en-US" dirty="0" smtClean="0"/>
              <a:t>Learning new ways to work causes a lot of anxieties.</a:t>
            </a:r>
          </a:p>
          <a:p>
            <a:pPr algn="r"/>
            <a:endParaRPr lang="en-US" dirty="0"/>
          </a:p>
          <a:p>
            <a:pPr algn="r"/>
            <a:r>
              <a:rPr lang="en-US" dirty="0" smtClean="0"/>
              <a:t>Learning Orgs are open about this and help manage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419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534400" cy="1885406"/>
          </a:xfrm>
        </p:spPr>
        <p:txBody>
          <a:bodyPr/>
          <a:lstStyle/>
          <a:p>
            <a:r>
              <a:rPr lang="en-US" sz="10500" dirty="0"/>
              <a:t>c</a:t>
            </a:r>
            <a:r>
              <a:rPr lang="en-US" sz="10500" dirty="0" smtClean="0"/>
              <a:t>ompetence</a:t>
            </a:r>
            <a:endParaRPr lang="en-US" sz="10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29000"/>
            <a:ext cx="5486400" cy="3485606"/>
          </a:xfrm>
        </p:spPr>
        <p:txBody>
          <a:bodyPr/>
          <a:lstStyle/>
          <a:p>
            <a:r>
              <a:rPr lang="en-US" dirty="0" smtClean="0">
                <a:latin typeface="Gill Sans MT" charset="0"/>
              </a:rPr>
              <a:t>A primal fear in the workplace: been seen as a failure or incompetent.</a:t>
            </a:r>
          </a:p>
          <a:p>
            <a:endParaRPr lang="en-US" dirty="0"/>
          </a:p>
          <a:p>
            <a:r>
              <a:rPr lang="en-US" dirty="0" smtClean="0">
                <a:latin typeface="Gill Sans MT" charset="0"/>
              </a:rPr>
              <a:t>Learning </a:t>
            </a:r>
            <a:r>
              <a:rPr lang="en-US" i="1" dirty="0" smtClean="0">
                <a:latin typeface="Gill Sans MT" charset="0"/>
              </a:rPr>
              <a:t>requires</a:t>
            </a:r>
            <a:r>
              <a:rPr lang="en-US" dirty="0" smtClean="0">
                <a:latin typeface="Gill Sans MT" charset="0"/>
              </a:rPr>
              <a:t> incompetence.</a:t>
            </a:r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42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001000" cy="1885406"/>
          </a:xfrm>
        </p:spPr>
        <p:txBody>
          <a:bodyPr/>
          <a:lstStyle/>
          <a:p>
            <a:pPr algn="r"/>
            <a:r>
              <a:rPr lang="en-US" dirty="0"/>
              <a:t>t</a:t>
            </a:r>
            <a:r>
              <a:rPr lang="en-US" dirty="0" smtClean="0"/>
              <a:t>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3429000"/>
            <a:ext cx="5638800" cy="3485606"/>
          </a:xfrm>
        </p:spPr>
        <p:txBody>
          <a:bodyPr/>
          <a:lstStyle/>
          <a:p>
            <a:pPr algn="r"/>
            <a:r>
              <a:rPr lang="en-US" dirty="0" smtClean="0">
                <a:latin typeface="Gill Sans MT" charset="0"/>
              </a:rPr>
              <a:t>To learn, people need “psychologically safe” places, to be able to say what they think, to discuss, to disagree.  </a:t>
            </a:r>
          </a:p>
          <a:p>
            <a:endParaRPr lang="en-US" dirty="0">
              <a:latin typeface="Gill Sans MT" charset="0"/>
            </a:endParaRPr>
          </a:p>
          <a:p>
            <a:pPr algn="r"/>
            <a:r>
              <a:rPr lang="en-US" dirty="0" smtClean="0">
                <a:latin typeface="Gill Sans MT" charset="0"/>
              </a:rPr>
              <a:t>Learning Orgs create these.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112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7391400" cy="1885406"/>
          </a:xfrm>
        </p:spPr>
        <p:txBody>
          <a:bodyPr/>
          <a:lstStyle/>
          <a:p>
            <a:pPr algn="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3429000"/>
            <a:ext cx="6324600" cy="3485606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/>
              <a:t>The Gap Quiz Experiment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The Idea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Characteristics and Tensions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Learning </a:t>
            </a:r>
            <a:r>
              <a:rPr lang="en-US" dirty="0"/>
              <a:t>Organization Academy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873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001000" cy="1885406"/>
          </a:xfrm>
        </p:spPr>
        <p:txBody>
          <a:bodyPr/>
          <a:lstStyle/>
          <a:p>
            <a:pPr algn="r"/>
            <a:r>
              <a:rPr lang="en-US" dirty="0"/>
              <a:t>m</a:t>
            </a:r>
            <a:r>
              <a:rPr lang="en-US" dirty="0" smtClean="0"/>
              <a:t>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29000"/>
            <a:ext cx="8229600" cy="3485606"/>
          </a:xfrm>
        </p:spPr>
        <p:txBody>
          <a:bodyPr/>
          <a:lstStyle/>
          <a:p>
            <a:pPr algn="r"/>
            <a:r>
              <a:rPr lang="en-US" dirty="0" smtClean="0">
                <a:latin typeface="Gill Sans MT" charset="0"/>
              </a:rPr>
              <a:t>You learn best when “</a:t>
            </a:r>
            <a:r>
              <a:rPr lang="en-US" dirty="0" err="1" smtClean="0">
                <a:latin typeface="Gill Sans MT" charset="0"/>
              </a:rPr>
              <a:t>instrinsically</a:t>
            </a:r>
            <a:r>
              <a:rPr lang="en-US" dirty="0" smtClean="0">
                <a:latin typeface="Gill Sans MT" charset="0"/>
              </a:rPr>
              <a:t>” motivated. The workplace uses extrinsic motivation.</a:t>
            </a:r>
          </a:p>
          <a:p>
            <a:pPr algn="r"/>
            <a:endParaRPr lang="en-US" dirty="0">
              <a:latin typeface="Gill Sans MT" charset="0"/>
            </a:endParaRPr>
          </a:p>
          <a:p>
            <a:pPr algn="r"/>
            <a:r>
              <a:rPr lang="en-US" dirty="0" smtClean="0">
                <a:latin typeface="Gill Sans MT" charset="0"/>
              </a:rPr>
              <a:t>Learning Organizations find ways to let people explore the things they care about.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209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001000" cy="1885406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29000"/>
            <a:ext cx="6629400" cy="3485606"/>
          </a:xfrm>
        </p:spPr>
        <p:txBody>
          <a:bodyPr/>
          <a:lstStyle/>
          <a:p>
            <a:r>
              <a:rPr lang="en-US" dirty="0" smtClean="0">
                <a:latin typeface="Gill Sans MT" charset="0"/>
              </a:rPr>
              <a:t>People learning together experience happiness – joy – passion.  Reluctantly allowed by the workplace.</a:t>
            </a:r>
          </a:p>
          <a:p>
            <a:endParaRPr lang="en-US" dirty="0">
              <a:latin typeface="Gill Sans MT" charset="0"/>
            </a:endParaRPr>
          </a:p>
          <a:p>
            <a:r>
              <a:rPr lang="en-US" dirty="0" smtClean="0">
                <a:latin typeface="Gill Sans MT" charset="0"/>
              </a:rPr>
              <a:t>Learning Orgs encourage and appreciate passion.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40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001000" cy="1885406"/>
          </a:xfrm>
        </p:spPr>
        <p:txBody>
          <a:bodyPr/>
          <a:lstStyle/>
          <a:p>
            <a:pPr algn="r"/>
            <a:r>
              <a:rPr lang="en-US" dirty="0"/>
              <a:t>p</a:t>
            </a:r>
            <a:r>
              <a:rPr lang="en-US" dirty="0" smtClean="0"/>
              <a:t>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3276600"/>
            <a:ext cx="6629400" cy="3485606"/>
          </a:xfrm>
        </p:spPr>
        <p:txBody>
          <a:bodyPr/>
          <a:lstStyle/>
          <a:p>
            <a:pPr algn="r"/>
            <a:r>
              <a:rPr lang="en-US" dirty="0" smtClean="0">
                <a:latin typeface="Gill Sans MT" charset="0"/>
              </a:rPr>
              <a:t>Play, experimentation, construction combine learning, discovery, and fun. They don’t happen much.</a:t>
            </a:r>
          </a:p>
          <a:p>
            <a:pPr algn="r"/>
            <a:endParaRPr lang="en-US" dirty="0">
              <a:latin typeface="Gill Sans MT" charset="0"/>
            </a:endParaRPr>
          </a:p>
          <a:p>
            <a:pPr algn="r"/>
            <a:r>
              <a:rPr lang="en-US" dirty="0" smtClean="0">
                <a:latin typeface="Gill Sans MT" charset="0"/>
              </a:rPr>
              <a:t>Learning Orgs provide “Duckworth” environments.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43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534400" cy="1885406"/>
          </a:xfrm>
        </p:spPr>
        <p:txBody>
          <a:bodyPr/>
          <a:lstStyle/>
          <a:p>
            <a:r>
              <a:rPr lang="en-US" sz="10700" dirty="0"/>
              <a:t>m</a:t>
            </a:r>
            <a:r>
              <a:rPr lang="en-US" sz="10700" dirty="0" smtClean="0"/>
              <a:t>indfulness</a:t>
            </a:r>
            <a:endParaRPr lang="en-US" sz="10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29000"/>
            <a:ext cx="8077200" cy="3485606"/>
          </a:xfrm>
        </p:spPr>
        <p:txBody>
          <a:bodyPr/>
          <a:lstStyle/>
          <a:p>
            <a:r>
              <a:rPr lang="en-US" dirty="0" smtClean="0"/>
              <a:t>Paying attention to yourself, your feelings, your triggers, your hopes, is crucial to learning. Workplaces don’t reinforce self-awareness.</a:t>
            </a:r>
          </a:p>
          <a:p>
            <a:endParaRPr lang="en-US" dirty="0"/>
          </a:p>
          <a:p>
            <a:r>
              <a:rPr lang="en-US" dirty="0" smtClean="0"/>
              <a:t>Learning Orgs promote mindfulness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53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534400" cy="1885406"/>
          </a:xfrm>
        </p:spPr>
        <p:txBody>
          <a:bodyPr/>
          <a:lstStyle/>
          <a:p>
            <a:pPr algn="r"/>
            <a:r>
              <a:rPr lang="en-US" sz="10700" dirty="0" smtClean="0"/>
              <a:t>reflection</a:t>
            </a:r>
            <a:endParaRPr lang="en-US" sz="10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3429000"/>
            <a:ext cx="6019800" cy="3485606"/>
          </a:xfrm>
        </p:spPr>
        <p:txBody>
          <a:bodyPr/>
          <a:lstStyle/>
          <a:p>
            <a:r>
              <a:rPr lang="en-US" dirty="0" smtClean="0"/>
              <a:t>Feedback and reflection are necessary for learning. Most workplaces avoid these activities.</a:t>
            </a:r>
          </a:p>
          <a:p>
            <a:endParaRPr lang="en-US" dirty="0"/>
          </a:p>
          <a:p>
            <a:r>
              <a:rPr lang="en-US" dirty="0" smtClean="0"/>
              <a:t>Learning Orgs promote both.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860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534400" cy="1885406"/>
          </a:xfrm>
        </p:spPr>
        <p:txBody>
          <a:bodyPr/>
          <a:lstStyle/>
          <a:p>
            <a:pPr algn="r"/>
            <a:r>
              <a:rPr lang="en-US" sz="10700" dirty="0" smtClean="0"/>
              <a:t>ideas</a:t>
            </a:r>
            <a:endParaRPr lang="en-US" sz="10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29000"/>
            <a:ext cx="8305800" cy="3485606"/>
          </a:xfrm>
        </p:spPr>
        <p:txBody>
          <a:bodyPr/>
          <a:lstStyle/>
          <a:p>
            <a:pPr algn="r"/>
            <a:r>
              <a:rPr lang="en-US" dirty="0" smtClean="0"/>
              <a:t>Continual change requires a flow of generative ideas.  Workplaces don’t have ways to create and manage an idea flow.</a:t>
            </a:r>
          </a:p>
          <a:p>
            <a:pPr algn="r"/>
            <a:endParaRPr lang="en-US" dirty="0"/>
          </a:p>
          <a:p>
            <a:pPr algn="r"/>
            <a:r>
              <a:rPr lang="en-US" dirty="0" smtClean="0"/>
              <a:t>Learning Orgs are gardeners of ideas.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68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534400" cy="1885406"/>
          </a:xfrm>
        </p:spPr>
        <p:txBody>
          <a:bodyPr/>
          <a:lstStyle/>
          <a:p>
            <a:pPr algn="r"/>
            <a:r>
              <a:rPr lang="en-US" sz="10700" dirty="0" smtClean="0"/>
              <a:t>sum</a:t>
            </a:r>
            <a:endParaRPr lang="en-US" sz="10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3429000"/>
            <a:ext cx="6019800" cy="3485606"/>
          </a:xfrm>
        </p:spPr>
        <p:txBody>
          <a:bodyPr/>
          <a:lstStyle/>
          <a:p>
            <a:pPr algn="r"/>
            <a:r>
              <a:rPr lang="en-US" dirty="0" smtClean="0"/>
              <a:t>No perfect example</a:t>
            </a:r>
          </a:p>
          <a:p>
            <a:pPr algn="r"/>
            <a:r>
              <a:rPr lang="en-US" dirty="0"/>
              <a:t>W</a:t>
            </a:r>
            <a:r>
              <a:rPr lang="en-US" dirty="0" smtClean="0"/>
              <a:t>e all know of </a:t>
            </a:r>
            <a:r>
              <a:rPr lang="en-US" i="1" dirty="0" smtClean="0"/>
              <a:t>moments</a:t>
            </a:r>
          </a:p>
          <a:p>
            <a:pPr algn="r"/>
            <a:r>
              <a:rPr lang="en-US" dirty="0" smtClean="0"/>
              <a:t>Learning Organization is a 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92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534400" cy="1885406"/>
          </a:xfrm>
        </p:spPr>
        <p:txBody>
          <a:bodyPr/>
          <a:lstStyle/>
          <a:p>
            <a:pPr algn="r"/>
            <a:r>
              <a:rPr lang="en-US" sz="10700" dirty="0" smtClean="0"/>
              <a:t>LOA</a:t>
            </a:r>
            <a:endParaRPr lang="en-US" sz="10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3429000"/>
            <a:ext cx="6019800" cy="3485606"/>
          </a:xfrm>
        </p:spPr>
        <p:txBody>
          <a:bodyPr/>
          <a:lstStyle/>
          <a:p>
            <a:pPr algn="r"/>
            <a:r>
              <a:rPr lang="en-US" dirty="0" smtClean="0"/>
              <a:t>Learning Organization Academy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55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534400" cy="1885406"/>
          </a:xfrm>
        </p:spPr>
        <p:txBody>
          <a:bodyPr/>
          <a:lstStyle/>
          <a:p>
            <a:pPr algn="r"/>
            <a:r>
              <a:rPr lang="en-US" sz="10700" dirty="0" smtClean="0"/>
              <a:t>history</a:t>
            </a:r>
            <a:endParaRPr lang="en-US" sz="10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3429000"/>
            <a:ext cx="6019800" cy="3485606"/>
          </a:xfrm>
        </p:spPr>
        <p:txBody>
          <a:bodyPr/>
          <a:lstStyle/>
          <a:p>
            <a:pPr algn="r"/>
            <a:r>
              <a:rPr lang="en-US" dirty="0" smtClean="0"/>
              <a:t>Infamous 2010 Focus Group</a:t>
            </a:r>
          </a:p>
          <a:p>
            <a:pPr algn="r"/>
            <a:r>
              <a:rPr lang="en-US" dirty="0" smtClean="0"/>
              <a:t>LOA Formed 2012</a:t>
            </a:r>
          </a:p>
          <a:p>
            <a:pPr algn="r"/>
            <a:r>
              <a:rPr lang="en-US" dirty="0" smtClean="0"/>
              <a:t>First cohort in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93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001000" cy="1885406"/>
          </a:xfrm>
        </p:spPr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29000"/>
            <a:ext cx="6629400" cy="3485606"/>
          </a:xfrm>
        </p:spPr>
        <p:txBody>
          <a:bodyPr/>
          <a:lstStyle/>
          <a:p>
            <a:r>
              <a:rPr lang="en-US" dirty="0" smtClean="0">
                <a:latin typeface="Gill Sans MT" charset="0"/>
              </a:rPr>
              <a:t>Summer immersion in learning</a:t>
            </a:r>
            <a:r>
              <a:rPr lang="en-US" dirty="0" smtClean="0"/>
              <a:t>, mindfulness, joy</a:t>
            </a:r>
          </a:p>
          <a:p>
            <a:endParaRPr lang="en-US" dirty="0"/>
          </a:p>
          <a:p>
            <a:r>
              <a:rPr lang="en-US" dirty="0" smtClean="0"/>
              <a:t>Year-long inquiry projects</a:t>
            </a:r>
          </a:p>
          <a:p>
            <a:endParaRPr lang="en-US" dirty="0" smtClean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08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7391400" cy="1885406"/>
          </a:xfrm>
        </p:spPr>
        <p:txBody>
          <a:bodyPr/>
          <a:lstStyle/>
          <a:p>
            <a:pPr algn="r"/>
            <a:r>
              <a:rPr lang="en-US" dirty="0" smtClean="0"/>
              <a:t>The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3429000"/>
            <a:ext cx="6324600" cy="3485606"/>
          </a:xfrm>
        </p:spPr>
        <p:txBody>
          <a:bodyPr/>
          <a:lstStyle/>
          <a:p>
            <a:r>
              <a:rPr lang="en-US" dirty="0" smtClean="0"/>
              <a:t>An Experimental quiz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946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001000" cy="1885406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29000"/>
            <a:ext cx="6629400" cy="3485606"/>
          </a:xfrm>
        </p:spPr>
        <p:txBody>
          <a:bodyPr/>
          <a:lstStyle/>
          <a:p>
            <a:r>
              <a:rPr lang="en-US" dirty="0" smtClean="0">
                <a:latin typeface="Gill Sans MT" charset="0"/>
              </a:rPr>
              <a:t>Building DH community of practice</a:t>
            </a:r>
          </a:p>
          <a:p>
            <a:r>
              <a:rPr lang="en-US" dirty="0" smtClean="0">
                <a:latin typeface="Gill Sans MT" charset="0"/>
              </a:rPr>
              <a:t>Implementing “exploration time”</a:t>
            </a:r>
          </a:p>
          <a:p>
            <a:r>
              <a:rPr lang="en-US" dirty="0" smtClean="0">
                <a:latin typeface="Gill Sans MT" charset="0"/>
              </a:rPr>
              <a:t>Creating on-boarding program</a:t>
            </a:r>
          </a:p>
          <a:p>
            <a:r>
              <a:rPr lang="en-US" dirty="0" smtClean="0">
                <a:latin typeface="Gill Sans MT" charset="0"/>
              </a:rPr>
              <a:t>Visual thinking in portfolio management</a:t>
            </a:r>
            <a:endParaRPr lang="en-US" dirty="0" smtClean="0"/>
          </a:p>
          <a:p>
            <a:endParaRPr lang="en-US" dirty="0" smtClean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8929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001000" cy="1885406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29000"/>
            <a:ext cx="6629400" cy="3485606"/>
          </a:xfrm>
        </p:spPr>
        <p:txBody>
          <a:bodyPr/>
          <a:lstStyle/>
          <a:p>
            <a:r>
              <a:rPr lang="en-US" dirty="0" smtClean="0">
                <a:latin typeface="Gill Sans MT" charset="0"/>
              </a:rPr>
              <a:t>Revamping customer relationship management</a:t>
            </a:r>
          </a:p>
          <a:p>
            <a:r>
              <a:rPr lang="en-US" dirty="0" smtClean="0">
                <a:latin typeface="Gill Sans MT" charset="0"/>
              </a:rPr>
              <a:t>Supporting creativity in the workplace</a:t>
            </a:r>
          </a:p>
          <a:p>
            <a:r>
              <a:rPr lang="en-US" dirty="0" smtClean="0">
                <a:latin typeface="Gill Sans MT" charset="0"/>
              </a:rPr>
              <a:t>Developing “learning” consultants</a:t>
            </a:r>
            <a:endParaRPr lang="en-US" dirty="0" smtClean="0"/>
          </a:p>
          <a:p>
            <a:endParaRPr lang="en-US" dirty="0" smtClean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214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Organizations and You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Colleen Wheeler, Wheaton</a:t>
            </a:r>
          </a:p>
          <a:p>
            <a:r>
              <a:rPr lang="en-US" dirty="0" smtClean="0"/>
              <a:t>D. Grainger Wedaman</a:t>
            </a:r>
            <a:r>
              <a:rPr lang="en-US" smtClean="0"/>
              <a:t>, Brandeis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9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MT" charset="0"/>
              </a:rPr>
              <a:t>Think about the time in your life you learned best. What were the details of that experience? What did it feel like?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89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MT" charset="0"/>
              </a:rPr>
              <a:t>A.</a:t>
            </a:r>
          </a:p>
          <a:p>
            <a:r>
              <a:rPr lang="en-US" dirty="0" smtClean="0">
                <a:latin typeface="Gill Sans MT" charset="0"/>
              </a:rPr>
              <a:t>Name </a:t>
            </a:r>
            <a:r>
              <a:rPr lang="en-US" dirty="0">
                <a:latin typeface="Gill Sans MT" charset="0"/>
              </a:rPr>
              <a:t>the context in two </a:t>
            </a:r>
            <a:r>
              <a:rPr lang="en-US" dirty="0" smtClean="0">
                <a:latin typeface="Gill Sans MT" charset="0"/>
              </a:rPr>
              <a:t>words</a:t>
            </a:r>
          </a:p>
          <a:p>
            <a:r>
              <a:rPr lang="en-US" dirty="0" smtClean="0">
                <a:latin typeface="Gill Sans MT" charset="0"/>
              </a:rPr>
              <a:t>(</a:t>
            </a:r>
            <a:r>
              <a:rPr lang="en-US" dirty="0">
                <a:latin typeface="Gill Sans MT" charset="0"/>
              </a:rPr>
              <a:t>like “chess with my  </a:t>
            </a:r>
            <a:r>
              <a:rPr lang="en-US" dirty="0" smtClean="0">
                <a:latin typeface="Gill Sans MT" charset="0"/>
              </a:rPr>
              <a:t> uncle”)</a:t>
            </a:r>
            <a:r>
              <a:rPr lang="en-US" dirty="0">
                <a:latin typeface="Gill Sans MT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260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371600"/>
            <a:ext cx="3644514" cy="1885406"/>
          </a:xfrm>
        </p:spPr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3372394"/>
            <a:ext cx="3644514" cy="3485606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B. </a:t>
            </a:r>
            <a:endParaRPr lang="en-US" dirty="0" smtClean="0">
              <a:latin typeface="Gill Sans MT" charset="0"/>
            </a:endParaRPr>
          </a:p>
          <a:p>
            <a:r>
              <a:rPr lang="en-US" dirty="0" smtClean="0">
                <a:latin typeface="Gill Sans MT" charset="0"/>
              </a:rPr>
              <a:t>Pick </a:t>
            </a:r>
            <a:r>
              <a:rPr lang="en-US" dirty="0">
                <a:latin typeface="Gill Sans MT" charset="0"/>
              </a:rPr>
              <a:t>a word to describe how it </a:t>
            </a:r>
            <a:r>
              <a:rPr lang="en-US" i="1" dirty="0">
                <a:latin typeface="Gill Sans MT" charset="0"/>
              </a:rPr>
              <a:t>felt</a:t>
            </a:r>
            <a:r>
              <a:rPr lang="en-US" dirty="0">
                <a:latin typeface="Gill Sans MT" charset="0"/>
              </a:rPr>
              <a:t> to </a:t>
            </a:r>
            <a:r>
              <a:rPr lang="en-US" dirty="0" smtClean="0">
                <a:latin typeface="Gill Sans MT" charset="0"/>
              </a:rPr>
              <a:t>learn. </a:t>
            </a:r>
            <a:endParaRPr lang="en-US" dirty="0">
              <a:latin typeface="Gill Sans MT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597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MT" charset="0"/>
              </a:rPr>
              <a:t>C.</a:t>
            </a:r>
          </a:p>
          <a:p>
            <a:r>
              <a:rPr lang="en-US" dirty="0" smtClean="0">
                <a:latin typeface="Gill Sans MT" charset="0"/>
              </a:rPr>
              <a:t>Compare </a:t>
            </a:r>
            <a:r>
              <a:rPr lang="en-US" dirty="0">
                <a:latin typeface="Gill Sans MT" charset="0"/>
              </a:rPr>
              <a:t>your learning experience to your general experience of work. </a:t>
            </a:r>
            <a:r>
              <a:rPr lang="en-US" dirty="0" smtClean="0">
                <a:latin typeface="Gill Sans MT" charset="0"/>
              </a:rPr>
              <a:t>Plot it on a 1 – 10.</a:t>
            </a:r>
            <a:endParaRPr lang="en-US" dirty="0">
              <a:latin typeface="Gill Sans MT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75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6934200" cy="1885406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29000"/>
            <a:ext cx="8077200" cy="3485606"/>
          </a:xfrm>
        </p:spPr>
        <p:txBody>
          <a:bodyPr/>
          <a:lstStyle/>
          <a:p>
            <a:r>
              <a:rPr lang="en-US" dirty="0" smtClean="0"/>
              <a:t>Safety</a:t>
            </a:r>
            <a:r>
              <a:rPr lang="en-US" dirty="0"/>
              <a:t>, </a:t>
            </a:r>
            <a:r>
              <a:rPr lang="en-US" dirty="0" smtClean="0"/>
              <a:t>trust, </a:t>
            </a:r>
            <a:r>
              <a:rPr lang="en-US" dirty="0"/>
              <a:t>risk tolerance, small group, </a:t>
            </a:r>
            <a:r>
              <a:rPr lang="en-US" dirty="0" smtClean="0"/>
              <a:t>feedback</a:t>
            </a:r>
            <a:r>
              <a:rPr lang="en-US" dirty="0"/>
              <a:t>, reflective, intellectually challenging, motivating</a:t>
            </a:r>
            <a:r>
              <a:rPr lang="en-US" dirty="0" smtClean="0"/>
              <a:t>, </a:t>
            </a:r>
            <a:r>
              <a:rPr lang="en-US" dirty="0"/>
              <a:t>sense of growth, humor, passion, insight, fun . . 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Similarity to work</a:t>
            </a:r>
            <a:r>
              <a:rPr lang="en-US" dirty="0" smtClean="0"/>
              <a:t>?  Uh – oh!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640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371600"/>
            <a:ext cx="6540114" cy="1885406"/>
          </a:xfrm>
        </p:spPr>
        <p:txBody>
          <a:bodyPr/>
          <a:lstStyle/>
          <a:p>
            <a:r>
              <a:rPr lang="en-US" dirty="0" smtClean="0"/>
              <a:t>The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3372394"/>
            <a:ext cx="5092314" cy="3485606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o</a:t>
            </a:r>
            <a:r>
              <a:rPr lang="en-US" dirty="0" smtClean="0">
                <a:latin typeface="Gill Sans MT" charset="0"/>
              </a:rPr>
              <a:t>f the Learning Organization</a:t>
            </a:r>
            <a:endParaRPr lang="en-US" dirty="0">
              <a:latin typeface="Gill Sans MT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59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759</Words>
  <Application>Microsoft Macintosh PowerPoint</Application>
  <PresentationFormat>On-screen Show (4:3)</PresentationFormat>
  <Paragraphs>160</Paragraphs>
  <Slides>32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Learning Organizations and You</vt:lpstr>
      <vt:lpstr>Outline</vt:lpstr>
      <vt:lpstr>The Gap</vt:lpstr>
      <vt:lpstr>Quiz</vt:lpstr>
      <vt:lpstr>Quiz</vt:lpstr>
      <vt:lpstr>Quiz</vt:lpstr>
      <vt:lpstr>Quiz</vt:lpstr>
      <vt:lpstr>Results</vt:lpstr>
      <vt:lpstr>The Idea</vt:lpstr>
      <vt:lpstr>PowerPoint Presentation</vt:lpstr>
      <vt:lpstr>idea</vt:lpstr>
      <vt:lpstr>rather than</vt:lpstr>
      <vt:lpstr>history</vt:lpstr>
      <vt:lpstr>characteristics</vt:lpstr>
      <vt:lpstr>problem</vt:lpstr>
      <vt:lpstr>balance</vt:lpstr>
      <vt:lpstr>anxiety</vt:lpstr>
      <vt:lpstr>competence</vt:lpstr>
      <vt:lpstr>talk</vt:lpstr>
      <vt:lpstr>motivation</vt:lpstr>
      <vt:lpstr>passion</vt:lpstr>
      <vt:lpstr>play</vt:lpstr>
      <vt:lpstr>mindfulness</vt:lpstr>
      <vt:lpstr>reflection</vt:lpstr>
      <vt:lpstr>ideas</vt:lpstr>
      <vt:lpstr>sum</vt:lpstr>
      <vt:lpstr>LOA</vt:lpstr>
      <vt:lpstr>history</vt:lpstr>
      <vt:lpstr>model</vt:lpstr>
      <vt:lpstr>examples</vt:lpstr>
      <vt:lpstr>examples</vt:lpstr>
      <vt:lpstr>Learning Organizations and You</vt:lpstr>
    </vt:vector>
  </TitlesOfParts>
  <Company>EDUCAUSE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Authorized User</cp:lastModifiedBy>
  <cp:revision>33</cp:revision>
  <dcterms:created xsi:type="dcterms:W3CDTF">2012-08-08T18:23:13Z</dcterms:created>
  <dcterms:modified xsi:type="dcterms:W3CDTF">2013-03-18T18:04:03Z</dcterms:modified>
</cp:coreProperties>
</file>