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309" r:id="rId2"/>
    <p:sldId id="274" r:id="rId3"/>
    <p:sldId id="275" r:id="rId4"/>
    <p:sldId id="276" r:id="rId5"/>
    <p:sldId id="277" r:id="rId6"/>
    <p:sldId id="279" r:id="rId7"/>
    <p:sldId id="281" r:id="rId8"/>
    <p:sldId id="282" r:id="rId9"/>
    <p:sldId id="286"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284" r:id="rId28"/>
    <p:sldId id="260" r:id="rId29"/>
    <p:sldId id="261" r:id="rId30"/>
    <p:sldId id="262" r:id="rId31"/>
    <p:sldId id="263" r:id="rId32"/>
    <p:sldId id="264" r:id="rId33"/>
    <p:sldId id="268" r:id="rId34"/>
    <p:sldId id="269" r:id="rId35"/>
    <p:sldId id="270" r:id="rId36"/>
    <p:sldId id="271" r:id="rId37"/>
    <p:sldId id="272" r:id="rId38"/>
    <p:sldId id="265" r:id="rId39"/>
    <p:sldId id="266" r:id="rId40"/>
    <p:sldId id="267" r:id="rId41"/>
    <p:sldId id="305" r:id="rId42"/>
    <p:sldId id="306" r:id="rId43"/>
    <p:sldId id="30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title>
      <c:layout/>
      <c:overlay val="0"/>
      <c:txPr>
        <a:bodyPr/>
        <a:lstStyle/>
        <a:p>
          <a:pPr>
            <a:defRPr sz="2500"/>
          </a:pPr>
          <a:endParaRPr lang="en-US"/>
        </a:p>
      </c:txPr>
    </c:title>
    <c:autoTitleDeleted val="0"/>
    <c:plotArea>
      <c:layout>
        <c:manualLayout>
          <c:layoutTarget val="inner"/>
          <c:xMode val="edge"/>
          <c:yMode val="edge"/>
          <c:x val="0.288264435695538"/>
          <c:y val="0.243039449614253"/>
          <c:w val="0.375852315335583"/>
          <c:h val="0.63780998966038405"/>
        </c:manualLayout>
      </c:layout>
      <c:doughnutChart>
        <c:varyColors val="1"/>
        <c:ser>
          <c:idx val="0"/>
          <c:order val="0"/>
          <c:tx>
            <c:strRef>
              <c:f>Sheet1!$B$1</c:f>
              <c:strCache>
                <c:ptCount val="1"/>
                <c:pt idx="0">
                  <c:v>Tablets</c:v>
                </c:pt>
              </c:strCache>
            </c:strRef>
          </c:tx>
          <c:dLbls>
            <c:dLbl>
              <c:idx val="0"/>
              <c:layout>
                <c:manualLayout>
                  <c:x val="0.112477471566054"/>
                  <c:y val="4.4309200933216698E-2"/>
                </c:manualLayout>
              </c:layout>
              <c:showLegendKey val="0"/>
              <c:showVal val="0"/>
              <c:showCatName val="1"/>
              <c:showSerName val="0"/>
              <c:showPercent val="1"/>
              <c:showBubbleSize val="0"/>
            </c:dLbl>
            <c:dLbl>
              <c:idx val="1"/>
              <c:layout>
                <c:manualLayout>
                  <c:x val="-0.16108092738407701"/>
                  <c:y val="6.08428113152523E-2"/>
                </c:manualLayout>
              </c:layout>
              <c:showLegendKey val="0"/>
              <c:showVal val="0"/>
              <c:showCatName val="1"/>
              <c:showSerName val="0"/>
              <c:showPercent val="1"/>
              <c:showBubbleSize val="0"/>
            </c:dLbl>
            <c:dLbl>
              <c:idx val="2"/>
              <c:layout>
                <c:manualLayout>
                  <c:x val="-6.8037988004191002E-2"/>
                  <c:y val="-0.12499291144437299"/>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iPad</c:v>
                </c:pt>
                <c:pt idx="1">
                  <c:v>Android device</c:v>
                </c:pt>
                <c:pt idx="2">
                  <c:v>Other</c:v>
                </c:pt>
              </c:strCache>
            </c:strRef>
          </c:cat>
          <c:val>
            <c:numRef>
              <c:f>Sheet1!$B$2:$B$4</c:f>
              <c:numCache>
                <c:formatCode>General</c:formatCode>
                <c:ptCount val="3"/>
                <c:pt idx="0">
                  <c:v>0.56999999999999995</c:v>
                </c:pt>
                <c:pt idx="1">
                  <c:v>0.25</c:v>
                </c:pt>
                <c:pt idx="2">
                  <c:v>0.18</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a:outerShdw blurRad="78105" dist="50800" dir="16200000" sx="102000" sy="102000" algn="tl" rotWithShape="0">
                <a:srgbClr val="000000">
                  <a:alpha val="27000"/>
                </a:srgbClr>
              </a:outerShdw>
            </a:effectLst>
          </c:spPr>
          <c:dPt>
            <c:idx val="0"/>
            <c:bubble3D val="0"/>
            <c:spPr>
              <a:solidFill>
                <a:schemeClr val="accent1">
                  <a:lumMod val="75000"/>
                </a:schemeClr>
              </a:solidFill>
              <a:effectLst>
                <a:outerShdw blurRad="78105" dist="50800" dir="16200000" sx="102000" sy="102000" algn="tl" rotWithShape="0">
                  <a:srgbClr val="000000">
                    <a:alpha val="27000"/>
                  </a:srgbClr>
                </a:outerShdw>
              </a:effectLst>
            </c:spPr>
          </c:dPt>
          <c:dPt>
            <c:idx val="1"/>
            <c:bubble3D val="0"/>
            <c:spPr>
              <a:solidFill>
                <a:schemeClr val="accent3">
                  <a:lumMod val="75000"/>
                </a:schemeClr>
              </a:solidFill>
              <a:effectLst>
                <a:outerShdw blurRad="78105" dist="50800" dir="16200000" sx="102000" sy="102000" algn="tl" rotWithShape="0">
                  <a:srgbClr val="000000">
                    <a:alpha val="27000"/>
                  </a:srgbClr>
                </a:outerShdw>
              </a:effectLst>
            </c:spPr>
          </c:dPt>
          <c:dPt>
            <c:idx val="2"/>
            <c:bubble3D val="0"/>
            <c:spPr>
              <a:solidFill>
                <a:schemeClr val="bg1">
                  <a:lumMod val="65000"/>
                </a:schemeClr>
              </a:solidFill>
              <a:effectLst>
                <a:outerShdw blurRad="78105" dist="50800" dir="16200000" sx="102000" sy="102000" algn="tl" rotWithShape="0">
                  <a:srgbClr val="000000">
                    <a:alpha val="27000"/>
                  </a:srgbClr>
                </a:outerShdw>
              </a:effectLst>
            </c:spPr>
          </c:dPt>
          <c:cat>
            <c:strRef>
              <c:f>Sheet1!$A$2:$A$5</c:f>
              <c:strCache>
                <c:ptCount val="2"/>
                <c:pt idx="0">
                  <c:v>1st Qtr</c:v>
                </c:pt>
                <c:pt idx="1">
                  <c:v>2nd Qtr</c:v>
                </c:pt>
              </c:strCache>
            </c:strRef>
          </c:cat>
          <c:val>
            <c:numRef>
              <c:f>Sheet1!$B$2:$B$5</c:f>
              <c:numCache>
                <c:formatCode>General</c:formatCode>
                <c:ptCount val="4"/>
                <c:pt idx="0">
                  <c:v>25</c:v>
                </c:pt>
                <c:pt idx="1">
                  <c:v>25</c:v>
                </c:pt>
                <c:pt idx="2">
                  <c:v>50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a:outerShdw blurRad="78105" dist="50800" dir="16200000" sx="102000" sy="102000" algn="tl" rotWithShape="0">
                <a:srgbClr val="000000">
                  <a:alpha val="27000"/>
                </a:srgbClr>
              </a:outerShdw>
            </a:effectLst>
          </c:spPr>
          <c:dPt>
            <c:idx val="0"/>
            <c:bubble3D val="0"/>
            <c:spPr>
              <a:solidFill>
                <a:schemeClr val="accent3"/>
              </a:solidFill>
              <a:ln w="38100" cap="flat" cmpd="sng" algn="ctr">
                <a:solidFill>
                  <a:prstClr val="white"/>
                </a:solidFill>
                <a:prstDash val="solid"/>
                <a:round/>
                <a:headEnd type="none" w="med" len="med"/>
                <a:tailEnd type="none" w="med" len="med"/>
              </a:ln>
              <a:effectLst>
                <a:outerShdw blurRad="78105" dist="50800" dir="16200000" sx="102000" sy="102000" algn="tl" rotWithShape="0">
                  <a:srgbClr val="000000">
                    <a:alpha val="27000"/>
                  </a:srgbClr>
                </a:outerShdw>
              </a:effectLst>
            </c:spPr>
          </c:dPt>
          <c:dPt>
            <c:idx val="1"/>
            <c:bubble3D val="0"/>
            <c:spPr>
              <a:solidFill>
                <a:schemeClr val="accent1"/>
              </a:solidFill>
              <a:ln w="38100" cap="flat" cmpd="sng" algn="ctr">
                <a:solidFill>
                  <a:srgbClr val="FFFFFF"/>
                </a:solidFill>
                <a:prstDash val="solid"/>
                <a:round/>
                <a:headEnd type="none" w="med" len="med"/>
                <a:tailEnd type="none" w="med" len="med"/>
              </a:ln>
              <a:effectLst>
                <a:outerShdw blurRad="78105" dist="50800" dir="16200000" sx="102000" sy="102000" algn="tl" rotWithShape="0">
                  <a:srgbClr val="000000">
                    <a:alpha val="27000"/>
                  </a:srgbClr>
                </a:outerShdw>
              </a:effectLst>
            </c:spPr>
          </c:dPt>
          <c:dPt>
            <c:idx val="2"/>
            <c:bubble3D val="0"/>
            <c:spPr>
              <a:solidFill>
                <a:schemeClr val="accent4"/>
              </a:solidFill>
              <a:effectLst>
                <a:outerShdw blurRad="78105" dist="50800" dir="16200000" sx="102000" sy="102000" algn="tl" rotWithShape="0">
                  <a:srgbClr val="000000">
                    <a:alpha val="27000"/>
                  </a:srgbClr>
                </a:outerShdw>
              </a:effectLst>
            </c:spPr>
          </c:dPt>
          <c:dPt>
            <c:idx val="3"/>
            <c:bubble3D val="0"/>
            <c:spPr>
              <a:solidFill>
                <a:srgbClr val="F79646"/>
              </a:solidFill>
              <a:effectLst>
                <a:outerShdw blurRad="78105" dist="50800" dir="16200000" sx="102000" sy="102000" algn="tl" rotWithShape="0">
                  <a:srgbClr val="000000">
                    <a:alpha val="27000"/>
                  </a:srgbClr>
                </a:outerShdw>
              </a:effectLst>
            </c:spPr>
          </c:dPt>
          <c:dPt>
            <c:idx val="4"/>
            <c:bubble3D val="0"/>
            <c:spPr>
              <a:solidFill>
                <a:schemeClr val="bg1">
                  <a:lumMod val="75000"/>
                </a:schemeClr>
              </a:solidFill>
              <a:effectLst>
                <a:outerShdw blurRad="78105" dist="50800" dir="16200000" sx="102000" sy="102000" algn="tl" rotWithShape="0">
                  <a:srgbClr val="000000">
                    <a:alpha val="27000"/>
                  </a:srgbClr>
                </a:outerShdw>
              </a:effectLst>
            </c:spPr>
          </c:dPt>
          <c:cat>
            <c:strRef>
              <c:f>Sheet1!$A$2:$A$6</c:f>
              <c:strCache>
                <c:ptCount val="2"/>
                <c:pt idx="0">
                  <c:v>1st Qtr</c:v>
                </c:pt>
                <c:pt idx="1">
                  <c:v>2nd Qtr</c:v>
                </c:pt>
              </c:strCache>
            </c:strRef>
          </c:cat>
          <c:val>
            <c:numRef>
              <c:f>Sheet1!$B$2:$B$6</c:f>
              <c:numCache>
                <c:formatCode>General</c:formatCode>
                <c:ptCount val="5"/>
                <c:pt idx="0">
                  <c:v>44</c:v>
                </c:pt>
                <c:pt idx="1">
                  <c:v>40</c:v>
                </c:pt>
                <c:pt idx="2">
                  <c:v>8</c:v>
                </c:pt>
                <c:pt idx="3">
                  <c:v>2</c:v>
                </c:pt>
                <c:pt idx="4">
                  <c:v>6</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sz="2500"/>
            </a:pPr>
            <a:r>
              <a:rPr lang="en-US" dirty="0" smtClean="0"/>
              <a:t>E-Readers</a:t>
            </a:r>
            <a:endParaRPr lang="en-US" dirty="0"/>
          </a:p>
        </c:rich>
      </c:tx>
      <c:layout/>
      <c:overlay val="0"/>
    </c:title>
    <c:autoTitleDeleted val="0"/>
    <c:plotArea>
      <c:layout/>
      <c:doughnutChart>
        <c:varyColors val="1"/>
        <c:ser>
          <c:idx val="0"/>
          <c:order val="0"/>
          <c:tx>
            <c:strRef>
              <c:f>Sheet1!$B$1</c:f>
              <c:strCache>
                <c:ptCount val="1"/>
                <c:pt idx="0">
                  <c:v>E-readers</c:v>
                </c:pt>
              </c:strCache>
            </c:strRef>
          </c:tx>
          <c:dLbls>
            <c:dLbl>
              <c:idx val="0"/>
              <c:layout>
                <c:manualLayout>
                  <c:x val="0.133770460510618"/>
                  <c:y val="5.5371430843871798E-2"/>
                </c:manualLayout>
              </c:layout>
              <c:showLegendKey val="0"/>
              <c:showVal val="0"/>
              <c:showCatName val="1"/>
              <c:showSerName val="0"/>
              <c:showPercent val="1"/>
              <c:showBubbleSize val="0"/>
            </c:dLbl>
            <c:dLbl>
              <c:idx val="1"/>
              <c:layout>
                <c:manualLayout>
                  <c:x val="-0.116636550864327"/>
                  <c:y val="6.5472477423243303E-2"/>
                </c:manualLayout>
              </c:layout>
              <c:showLegendKey val="0"/>
              <c:showVal val="0"/>
              <c:showCatName val="1"/>
              <c:showSerName val="0"/>
              <c:showPercent val="1"/>
              <c:showBubbleSize val="0"/>
            </c:dLbl>
            <c:dLbl>
              <c:idx val="2"/>
              <c:layout>
                <c:manualLayout>
                  <c:x val="-9.2280362681937497E-2"/>
                  <c:y val="-9.4689811500835094E-2"/>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Kindle</c:v>
                </c:pt>
                <c:pt idx="1">
                  <c:v>Nook</c:v>
                </c:pt>
                <c:pt idx="2">
                  <c:v>Other</c:v>
                </c:pt>
              </c:strCache>
            </c:strRef>
          </c:cat>
          <c:val>
            <c:numRef>
              <c:f>Sheet1!$B$2:$B$4</c:f>
              <c:numCache>
                <c:formatCode>General</c:formatCode>
                <c:ptCount val="3"/>
                <c:pt idx="0">
                  <c:v>0.59</c:v>
                </c:pt>
                <c:pt idx="1">
                  <c:v>0.24</c:v>
                </c:pt>
                <c:pt idx="2">
                  <c:v>0.17</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layout/>
      <c:overlay val="0"/>
      <c:txPr>
        <a:bodyPr/>
        <a:lstStyle/>
        <a:p>
          <a:pPr>
            <a:defRPr sz="2500"/>
          </a:pPr>
          <a:endParaRPr lang="en-US"/>
        </a:p>
      </c:txPr>
    </c:title>
    <c:autoTitleDeleted val="0"/>
    <c:plotArea>
      <c:layout/>
      <c:doughnutChart>
        <c:varyColors val="1"/>
        <c:ser>
          <c:idx val="0"/>
          <c:order val="0"/>
          <c:tx>
            <c:strRef>
              <c:f>Sheet1!$B$1</c:f>
              <c:strCache>
                <c:ptCount val="1"/>
                <c:pt idx="0">
                  <c:v>Smartphones</c:v>
                </c:pt>
              </c:strCache>
            </c:strRef>
          </c:tx>
          <c:dLbls>
            <c:dLbl>
              <c:idx val="0"/>
              <c:layout>
                <c:manualLayout>
                  <c:x val="0.127750072907553"/>
                  <c:y val="8.2776353537203196E-2"/>
                </c:manualLayout>
              </c:layout>
              <c:showLegendKey val="0"/>
              <c:showVal val="0"/>
              <c:showCatName val="1"/>
              <c:showSerName val="0"/>
              <c:showPercent val="1"/>
              <c:showBubbleSize val="0"/>
            </c:dLbl>
            <c:dLbl>
              <c:idx val="1"/>
              <c:layout>
                <c:manualLayout>
                  <c:x val="-0.116636592300962"/>
                  <c:y val="0.11973600683635501"/>
                </c:manualLayout>
              </c:layout>
              <c:showLegendKey val="0"/>
              <c:showVal val="0"/>
              <c:showCatName val="1"/>
              <c:showSerName val="0"/>
              <c:showPercent val="1"/>
              <c:showBubbleSize val="0"/>
            </c:dLbl>
            <c:dLbl>
              <c:idx val="2"/>
              <c:layout>
                <c:manualLayout>
                  <c:x val="-6.8037988004191002E-2"/>
                  <c:y val="-0.12499291144437299"/>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iPhone</c:v>
                </c:pt>
                <c:pt idx="1">
                  <c:v>Android device</c:v>
                </c:pt>
                <c:pt idx="2">
                  <c:v>Other</c:v>
                </c:pt>
              </c:strCache>
            </c:strRef>
          </c:cat>
          <c:val>
            <c:numRef>
              <c:f>Sheet1!$B$2:$B$4</c:f>
              <c:numCache>
                <c:formatCode>General</c:formatCode>
                <c:ptCount val="3"/>
                <c:pt idx="0">
                  <c:v>0.44</c:v>
                </c:pt>
                <c:pt idx="1">
                  <c:v>0.46</c:v>
                </c:pt>
                <c:pt idx="2">
                  <c:v>0.1</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title>
      <c:layout/>
      <c:overlay val="0"/>
      <c:txPr>
        <a:bodyPr/>
        <a:lstStyle/>
        <a:p>
          <a:pPr>
            <a:defRPr sz="2500"/>
          </a:pPr>
          <a:endParaRPr lang="en-US"/>
        </a:p>
      </c:txPr>
    </c:title>
    <c:autoTitleDeleted val="0"/>
    <c:plotArea>
      <c:layout/>
      <c:doughnutChart>
        <c:varyColors val="1"/>
        <c:ser>
          <c:idx val="0"/>
          <c:order val="0"/>
          <c:tx>
            <c:strRef>
              <c:f>Sheet1!$B$1</c:f>
              <c:strCache>
                <c:ptCount val="1"/>
                <c:pt idx="0">
                  <c:v>Laptops</c:v>
                </c:pt>
              </c:strCache>
            </c:strRef>
          </c:tx>
          <c:dLbls>
            <c:dLbl>
              <c:idx val="0"/>
              <c:layout>
                <c:manualLayout>
                  <c:x val="0.11810193984372599"/>
                  <c:y val="-0.42718406209862098"/>
                </c:manualLayout>
              </c:layout>
              <c:showLegendKey val="0"/>
              <c:showVal val="0"/>
              <c:showCatName val="1"/>
              <c:showSerName val="0"/>
              <c:showPercent val="1"/>
              <c:showBubbleSize val="0"/>
            </c:dLbl>
            <c:dLbl>
              <c:idx val="1"/>
              <c:layout>
                <c:manualLayout>
                  <c:x val="-0.16199520953378799"/>
                  <c:y val="1.1903618139391199E-2"/>
                </c:manualLayout>
              </c:layout>
              <c:showLegendKey val="0"/>
              <c:showVal val="0"/>
              <c:showCatName val="1"/>
              <c:showSerName val="0"/>
              <c:showPercent val="1"/>
              <c:showBubbleSize val="0"/>
            </c:dLbl>
            <c:dLbl>
              <c:idx val="2"/>
              <c:layout>
                <c:manualLayout>
                  <c:x val="-6.8037988004191002E-2"/>
                  <c:y val="-0.12499291144437299"/>
                </c:manualLayout>
              </c:layout>
              <c:showLegendKey val="0"/>
              <c:showVal val="0"/>
              <c:showCatName val="1"/>
              <c:showSerName val="0"/>
              <c:showPercent val="1"/>
              <c:showBubbleSize val="0"/>
            </c:dLbl>
            <c:txPr>
              <a:bodyPr/>
              <a:lstStyle/>
              <a:p>
                <a:pPr>
                  <a:defRPr sz="1600"/>
                </a:pPr>
                <a:endParaRPr lang="en-US"/>
              </a:p>
            </c:txPr>
            <c:showLegendKey val="0"/>
            <c:showVal val="0"/>
            <c:showCatName val="1"/>
            <c:showSerName val="0"/>
            <c:showPercent val="1"/>
            <c:showBubbleSize val="0"/>
            <c:showLeaderLines val="1"/>
          </c:dLbls>
          <c:cat>
            <c:strRef>
              <c:f>Sheet1!$A$2:$A$4</c:f>
              <c:strCache>
                <c:ptCount val="3"/>
                <c:pt idx="0">
                  <c:v>Windows</c:v>
                </c:pt>
                <c:pt idx="1">
                  <c:v>Mac</c:v>
                </c:pt>
                <c:pt idx="2">
                  <c:v>Other</c:v>
                </c:pt>
              </c:strCache>
            </c:strRef>
          </c:cat>
          <c:val>
            <c:numRef>
              <c:f>Sheet1!$B$2:$B$4</c:f>
              <c:numCache>
                <c:formatCode>General</c:formatCode>
                <c:ptCount val="3"/>
                <c:pt idx="0">
                  <c:v>0.77</c:v>
                </c:pt>
                <c:pt idx="1">
                  <c:v>0.2</c:v>
                </c:pt>
                <c:pt idx="2">
                  <c:v>0.03</c:v>
                </c:pt>
              </c:numCache>
            </c:numRef>
          </c:val>
        </c:ser>
        <c:dLbls>
          <c:showLegendKey val="0"/>
          <c:showVal val="0"/>
          <c:showCatName val="1"/>
          <c:showSerName val="0"/>
          <c:showPercent val="1"/>
          <c:showBubbleSize val="0"/>
          <c:showLeaderLines val="1"/>
        </c:dLbls>
        <c:firstSliceAng val="0"/>
        <c:holeSize val="50"/>
      </c:doughnutChart>
    </c:plotArea>
    <c:plotVisOnly val="1"/>
    <c:dispBlanksAs val="zero"/>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Provide adequate technology training (Most/All Instructors)</c:v>
                </c:pt>
              </c:strCache>
            </c:strRef>
          </c:tx>
          <c:spPr>
            <a:solidFill>
              <a:schemeClr val="accent6">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0.38900000000000001</c:v>
                </c:pt>
                <c:pt idx="1">
                  <c:v>0.45500000000000002</c:v>
                </c:pt>
                <c:pt idx="2">
                  <c:v>0.53500000000000003</c:v>
                </c:pt>
              </c:numCache>
            </c:numRef>
          </c:val>
        </c:ser>
        <c:dLbls>
          <c:showLegendKey val="0"/>
          <c:showVal val="0"/>
          <c:showCatName val="0"/>
          <c:showSerName val="0"/>
          <c:showPercent val="0"/>
          <c:showBubbleSize val="0"/>
        </c:dLbls>
        <c:gapWidth val="75"/>
        <c:overlap val="-25"/>
        <c:axId val="24230912"/>
        <c:axId val="24244992"/>
      </c:barChart>
      <c:catAx>
        <c:axId val="24230912"/>
        <c:scaling>
          <c:orientation val="minMax"/>
        </c:scaling>
        <c:delete val="0"/>
        <c:axPos val="l"/>
        <c:majorTickMark val="none"/>
        <c:minorTickMark val="none"/>
        <c:tickLblPos val="nextTo"/>
        <c:txPr>
          <a:bodyPr/>
          <a:lstStyle/>
          <a:p>
            <a:pPr>
              <a:defRPr sz="1600"/>
            </a:pPr>
            <a:endParaRPr lang="en-US"/>
          </a:p>
        </c:txPr>
        <c:crossAx val="24244992"/>
        <c:crosses val="autoZero"/>
        <c:auto val="1"/>
        <c:lblAlgn val="ctr"/>
        <c:lblOffset val="100"/>
        <c:noMultiLvlLbl val="0"/>
      </c:catAx>
      <c:valAx>
        <c:axId val="24244992"/>
        <c:scaling>
          <c:orientation val="minMax"/>
          <c:max val="0.7"/>
          <c:min val="0"/>
        </c:scaling>
        <c:delete val="0"/>
        <c:axPos val="b"/>
        <c:numFmt formatCode="0%" sourceLinked="1"/>
        <c:majorTickMark val="none"/>
        <c:minorTickMark val="none"/>
        <c:tickLblPos val="nextTo"/>
        <c:spPr>
          <a:ln w="9525">
            <a:noFill/>
          </a:ln>
        </c:spPr>
        <c:txPr>
          <a:bodyPr/>
          <a:lstStyle/>
          <a:p>
            <a:pPr>
              <a:defRPr sz="1200"/>
            </a:pPr>
            <a:endParaRPr lang="en-US"/>
          </a:p>
        </c:txPr>
        <c:crossAx val="24230912"/>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Important that I be better trained or skilled at using technologies (Very/Extremely Important)</c:v>
                </c:pt>
              </c:strCache>
            </c:strRef>
          </c:tx>
          <c:spPr>
            <a:solidFill>
              <a:schemeClr val="accent4">
                <a:lumMod val="75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0.58299999999999996</c:v>
                </c:pt>
                <c:pt idx="1">
                  <c:v>0.61299999999999999</c:v>
                </c:pt>
                <c:pt idx="2">
                  <c:v>0.64400000000000002</c:v>
                </c:pt>
              </c:numCache>
            </c:numRef>
          </c:val>
        </c:ser>
        <c:dLbls>
          <c:showLegendKey val="0"/>
          <c:showVal val="0"/>
          <c:showCatName val="0"/>
          <c:showSerName val="0"/>
          <c:showPercent val="0"/>
          <c:showBubbleSize val="0"/>
        </c:dLbls>
        <c:gapWidth val="75"/>
        <c:overlap val="-25"/>
        <c:axId val="24297856"/>
        <c:axId val="24299392"/>
      </c:barChart>
      <c:catAx>
        <c:axId val="24297856"/>
        <c:scaling>
          <c:orientation val="minMax"/>
        </c:scaling>
        <c:delete val="0"/>
        <c:axPos val="l"/>
        <c:majorTickMark val="none"/>
        <c:minorTickMark val="none"/>
        <c:tickLblPos val="nextTo"/>
        <c:txPr>
          <a:bodyPr/>
          <a:lstStyle/>
          <a:p>
            <a:pPr>
              <a:defRPr sz="1600"/>
            </a:pPr>
            <a:endParaRPr lang="en-US"/>
          </a:p>
        </c:txPr>
        <c:crossAx val="24299392"/>
        <c:crosses val="autoZero"/>
        <c:auto val="1"/>
        <c:lblAlgn val="ctr"/>
        <c:lblOffset val="100"/>
        <c:noMultiLvlLbl val="0"/>
      </c:catAx>
      <c:valAx>
        <c:axId val="24299392"/>
        <c:scaling>
          <c:orientation val="minMax"/>
          <c:max val="0.7"/>
          <c:min val="0"/>
        </c:scaling>
        <c:delete val="0"/>
        <c:axPos val="b"/>
        <c:numFmt formatCode="0%" sourceLinked="1"/>
        <c:majorTickMark val="none"/>
        <c:minorTickMark val="none"/>
        <c:tickLblPos val="nextTo"/>
        <c:spPr>
          <a:ln w="9525">
            <a:noFill/>
          </a:ln>
        </c:spPr>
        <c:txPr>
          <a:bodyPr/>
          <a:lstStyle/>
          <a:p>
            <a:pPr>
              <a:defRPr sz="1200"/>
            </a:pPr>
            <a:endParaRPr lang="en-US"/>
          </a:p>
        </c:txPr>
        <c:crossAx val="24297856"/>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Prepared to use needed technology upon entry (Agree/Strongly Agree)</c:v>
                </c:pt>
              </c:strCache>
            </c:strRef>
          </c:tx>
          <c:spPr>
            <a:solidFill>
              <a:schemeClr val="accent3">
                <a:lumMod val="50000"/>
              </a:schemeClr>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Other Countries</c:v>
                </c:pt>
                <c:pt idx="1">
                  <c:v>Canada</c:v>
                </c:pt>
                <c:pt idx="2">
                  <c:v>U.S.</c:v>
                </c:pt>
              </c:strCache>
            </c:strRef>
          </c:cat>
          <c:val>
            <c:numRef>
              <c:f>Sheet1!$B$2:$B$4</c:f>
              <c:numCache>
                <c:formatCode>0%</c:formatCode>
                <c:ptCount val="3"/>
                <c:pt idx="0">
                  <c:v>0.56599999999999995</c:v>
                </c:pt>
                <c:pt idx="1">
                  <c:v>0.65300000000000002</c:v>
                </c:pt>
                <c:pt idx="2">
                  <c:v>0.66300000000000003</c:v>
                </c:pt>
              </c:numCache>
            </c:numRef>
          </c:val>
        </c:ser>
        <c:dLbls>
          <c:showLegendKey val="0"/>
          <c:showVal val="0"/>
          <c:showCatName val="0"/>
          <c:showSerName val="0"/>
          <c:showPercent val="0"/>
          <c:showBubbleSize val="0"/>
        </c:dLbls>
        <c:gapWidth val="75"/>
        <c:overlap val="-25"/>
        <c:axId val="24323584"/>
        <c:axId val="24325120"/>
      </c:barChart>
      <c:catAx>
        <c:axId val="24323584"/>
        <c:scaling>
          <c:orientation val="minMax"/>
        </c:scaling>
        <c:delete val="0"/>
        <c:axPos val="l"/>
        <c:majorTickMark val="none"/>
        <c:minorTickMark val="none"/>
        <c:tickLblPos val="nextTo"/>
        <c:txPr>
          <a:bodyPr/>
          <a:lstStyle/>
          <a:p>
            <a:pPr>
              <a:defRPr sz="1600"/>
            </a:pPr>
            <a:endParaRPr lang="en-US"/>
          </a:p>
        </c:txPr>
        <c:crossAx val="24325120"/>
        <c:crosses val="autoZero"/>
        <c:auto val="1"/>
        <c:lblAlgn val="ctr"/>
        <c:lblOffset val="100"/>
        <c:noMultiLvlLbl val="0"/>
      </c:catAx>
      <c:valAx>
        <c:axId val="24325120"/>
        <c:scaling>
          <c:orientation val="minMax"/>
          <c:max val="0.7"/>
          <c:min val="0"/>
        </c:scaling>
        <c:delete val="0"/>
        <c:axPos val="b"/>
        <c:numFmt formatCode="0%" sourceLinked="1"/>
        <c:majorTickMark val="none"/>
        <c:minorTickMark val="none"/>
        <c:tickLblPos val="nextTo"/>
        <c:spPr>
          <a:ln w="9525">
            <a:noFill/>
          </a:ln>
        </c:spPr>
        <c:txPr>
          <a:bodyPr/>
          <a:lstStyle/>
          <a:p>
            <a:pPr>
              <a:defRPr sz="1200"/>
            </a:pPr>
            <a:endParaRPr lang="en-US"/>
          </a:p>
        </c:txPr>
        <c:crossAx val="24323584"/>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a:outerShdw blurRad="78105" dist="50800" dir="16200000" sx="102000" sy="102000" algn="tl" rotWithShape="0">
                <a:srgbClr val="000000">
                  <a:alpha val="27000"/>
                </a:srgbClr>
              </a:outerShdw>
            </a:effectLst>
          </c:spPr>
          <c:dPt>
            <c:idx val="0"/>
            <c:bubble3D val="0"/>
            <c:spPr>
              <a:solidFill>
                <a:schemeClr val="accent3"/>
              </a:solidFill>
              <a:effectLst>
                <a:outerShdw blurRad="78105" dist="50800" dir="16200000" sx="102000" sy="102000" algn="tl" rotWithShape="0">
                  <a:srgbClr val="000000">
                    <a:alpha val="27000"/>
                  </a:srgbClr>
                </a:outerShdw>
              </a:effectLst>
            </c:spPr>
          </c:dPt>
          <c:dPt>
            <c:idx val="1"/>
            <c:bubble3D val="0"/>
            <c:spPr>
              <a:solidFill>
                <a:schemeClr val="bg1">
                  <a:lumMod val="65000"/>
                </a:schemeClr>
              </a:solidFill>
              <a:effectLst>
                <a:outerShdw blurRad="78105" dist="50800" dir="16200000" sx="102000" sy="102000" algn="tl" rotWithShape="0">
                  <a:srgbClr val="000000">
                    <a:alpha val="27000"/>
                  </a:srgbClr>
                </a:outerShdw>
              </a:effectLst>
            </c:spPr>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a:outerShdw blurRad="78105" dist="50800" dir="16200000" sx="102000" sy="102000" algn="tl" rotWithShape="0">
                <a:srgbClr val="000000">
                  <a:alpha val="27000"/>
                </a:srgbClr>
              </a:outerShdw>
            </a:effectLst>
          </c:spPr>
          <c:dPt>
            <c:idx val="0"/>
            <c:bubble3D val="0"/>
            <c:spPr>
              <a:solidFill>
                <a:schemeClr val="accent3"/>
              </a:solidFill>
              <a:effectLst>
                <a:outerShdw blurRad="78105" dist="50800" dir="16200000" sx="102000" sy="102000" algn="tl" rotWithShape="0">
                  <a:srgbClr val="000000">
                    <a:alpha val="27000"/>
                  </a:srgbClr>
                </a:outerShdw>
              </a:effectLst>
            </c:spPr>
          </c:dPt>
          <c:dPt>
            <c:idx val="1"/>
            <c:bubble3D val="0"/>
            <c:spPr>
              <a:solidFill>
                <a:schemeClr val="bg1">
                  <a:lumMod val="65000"/>
                </a:schemeClr>
              </a:solidFill>
              <a:effectLst>
                <a:outerShdw blurRad="78105" dist="50800" dir="16200000" sx="102000" sy="102000" algn="tl" rotWithShape="0">
                  <a:srgbClr val="000000">
                    <a:alpha val="27000"/>
                  </a:srgbClr>
                </a:outerShdw>
              </a:effectLst>
            </c:spPr>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6FC35B-9E7B-0A42-AB7E-D2177CBBA169}" type="datetimeFigureOut">
              <a:rPr lang="en-US" smtClean="0"/>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B24C2-CF0A-F945-BD00-EF2057464108}" type="slidenum">
              <a:rPr lang="en-US" smtClean="0"/>
              <a:t>‹#›</a:t>
            </a:fld>
            <a:endParaRPr lang="en-US"/>
          </a:p>
        </p:txBody>
      </p:sp>
    </p:spTree>
    <p:extLst>
      <p:ext uri="{BB962C8B-B14F-4D97-AF65-F5344CB8AC3E}">
        <p14:creationId xmlns:p14="http://schemas.microsoft.com/office/powerpoint/2010/main" val="42582156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13566-1C27-4459-BB45-EC5D68DED555}" type="slidenum">
              <a:rPr lang="en-US" smtClean="0"/>
              <a:pPr/>
              <a:t>9</a:t>
            </a:fld>
            <a:endParaRPr lang="en-US"/>
          </a:p>
        </p:txBody>
      </p:sp>
    </p:spTree>
    <p:extLst>
      <p:ext uri="{BB962C8B-B14F-4D97-AF65-F5344CB8AC3E}">
        <p14:creationId xmlns:p14="http://schemas.microsoft.com/office/powerpoint/2010/main" val="236545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Preface:</a:t>
            </a:r>
          </a:p>
          <a:p>
            <a:r>
              <a:rPr lang="en-US" dirty="0"/>
              <a:t>Students value technology in the academic environment, and the vast majority say that technology helps them achieve their academic outcomes and prepares them for the future. Technologies such as laptops, printers, and USB thumb drives top the list for the most important devices, and technology infrastructure such as the library website and course or learning management systems are among the institutions’ technology resources that students use the most. In terms of student use, the three types of resources that grew the most over the last year were e-portfolios, web-based citation tools, and e-books. </a:t>
            </a:r>
          </a:p>
          <a:p>
            <a:r>
              <a:rPr lang="en-US" dirty="0"/>
              <a:t> </a:t>
            </a:r>
          </a:p>
          <a:p>
            <a:r>
              <a:rPr lang="en-US" dirty="0"/>
              <a:t>Despite the availability of new technology and integration of existing technology into “the classroom,” students’ interest in having more technology skills or training by far exceeds their interest in having new, more, or “better” technology. Using technology for academics for most undergraduates is more about using existing technologies </a:t>
            </a:r>
            <a:r>
              <a:rPr lang="en-US" i="1" dirty="0"/>
              <a:t>better</a:t>
            </a:r>
            <a:r>
              <a:rPr lang="en-US" dirty="0"/>
              <a:t> and less about adopting innovative technologies.</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19</a:t>
            </a:fld>
            <a:endParaRPr lang="en-US"/>
          </a:p>
        </p:txBody>
      </p:sp>
    </p:spTree>
    <p:extLst>
      <p:ext uri="{BB962C8B-B14F-4D97-AF65-F5344CB8AC3E}">
        <p14:creationId xmlns:p14="http://schemas.microsoft.com/office/powerpoint/2010/main" val="2806453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9" indent="-228579" defTabSz="914315">
              <a:buFontTx/>
              <a:buAutoNum type="arabicPeriod"/>
              <a:defRPr/>
            </a:pPr>
            <a:r>
              <a:rPr lang="en-US" baseline="0" dirty="0" smtClean="0"/>
              <a:t>Tech has a democratizing effect</a:t>
            </a:r>
          </a:p>
          <a:p>
            <a:pPr marL="685736" lvl="1" indent="-228579" defTabSz="914315">
              <a:buFontTx/>
              <a:buAutoNum type="arabicPeriod"/>
              <a:defRPr/>
            </a:pPr>
            <a:r>
              <a:rPr lang="en-US" baseline="0" dirty="0" smtClean="0"/>
              <a:t>By providing access to info on demand</a:t>
            </a:r>
          </a:p>
          <a:p>
            <a:pPr marL="685736" lvl="1" indent="-228579" defTabSz="914315">
              <a:buFontTx/>
              <a:buAutoNum type="arabicPeriod"/>
              <a:defRPr/>
            </a:pPr>
            <a:r>
              <a:rPr lang="en-US" baseline="0" dirty="0" smtClean="0"/>
              <a:t>The effect can be harnessed when “access to info” is streamlined THEORETICALLY creating a scenario where students have more time to “use the info”</a:t>
            </a:r>
            <a:endParaRPr lang="en-US" dirty="0" smtClean="0"/>
          </a:p>
          <a:p>
            <a:pPr marL="228579" indent="-228579" defTabSz="914315">
              <a:buFontTx/>
              <a:buAutoNum type="arabicPeriod"/>
              <a:defRPr/>
            </a:pPr>
            <a:r>
              <a:rPr lang="en-US" dirty="0" smtClean="0"/>
              <a:t>75%</a:t>
            </a:r>
            <a:r>
              <a:rPr lang="en-US" baseline="0" dirty="0" smtClean="0"/>
              <a:t> say tech helps them achieve their ac outcomes, 75% say it preps them for future </a:t>
            </a:r>
            <a:r>
              <a:rPr lang="en-US" baseline="0" dirty="0" err="1" smtClean="0"/>
              <a:t>ed</a:t>
            </a:r>
            <a:r>
              <a:rPr lang="en-US" baseline="0" dirty="0" smtClean="0"/>
              <a:t> plans, 63% say it prepares them for the workforce</a:t>
            </a:r>
          </a:p>
          <a:p>
            <a:pPr marL="228579" indent="-228579" defTabSz="914315">
              <a:buFontTx/>
              <a:buAutoNum type="arabicPeriod"/>
              <a:defRPr/>
            </a:pPr>
            <a:r>
              <a:rPr lang="en-US" baseline="0" dirty="0" smtClean="0"/>
              <a:t>Winning tech trifecta:</a:t>
            </a:r>
          </a:p>
          <a:p>
            <a:pPr marL="685736" lvl="1" indent="-228579" defTabSz="914315">
              <a:buFontTx/>
              <a:buAutoNum type="arabicPeriod"/>
              <a:defRPr/>
            </a:pPr>
            <a:r>
              <a:rPr lang="en-US" baseline="0" dirty="0" smtClean="0"/>
              <a:t>Laptops – to produce</a:t>
            </a:r>
          </a:p>
          <a:p>
            <a:pPr marL="685736" lvl="1" indent="-228579" defTabSz="914315">
              <a:buFontTx/>
              <a:buAutoNum type="arabicPeriod"/>
              <a:defRPr/>
            </a:pPr>
            <a:r>
              <a:rPr lang="en-US" baseline="0" dirty="0" smtClean="0"/>
              <a:t>Printers – review and submit</a:t>
            </a:r>
          </a:p>
          <a:p>
            <a:pPr marL="685736" lvl="1" indent="-228579" defTabSz="914315">
              <a:buFontTx/>
              <a:buAutoNum type="arabicPeriod"/>
              <a:defRPr/>
            </a:pPr>
            <a:r>
              <a:rPr lang="en-US" baseline="0" dirty="0" smtClean="0"/>
              <a:t>Thumb drives – to transport and share</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20</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5">
              <a:defRPr/>
            </a:pPr>
            <a:r>
              <a:rPr lang="en-US" dirty="0" smtClean="0"/>
              <a:t>Basic</a:t>
            </a:r>
            <a:r>
              <a:rPr lang="en-US" baseline="0" dirty="0" smtClean="0"/>
              <a:t> technologies still have the greatest impact on student success.</a:t>
            </a:r>
            <a:endParaRPr lang="en-US" dirty="0" smtClean="0"/>
          </a:p>
          <a:p>
            <a:pPr defTabSz="914315">
              <a:defRPr/>
            </a:pPr>
            <a:endParaRPr lang="en-US" dirty="0" smtClean="0"/>
          </a:p>
          <a:p>
            <a:pPr defTabSz="914315">
              <a:defRPr/>
            </a:pPr>
            <a:r>
              <a:rPr lang="en-US" dirty="0" smtClean="0"/>
              <a:t>Like textbooks and chalkboards, an institutions library website and CMS/LMS are</a:t>
            </a:r>
            <a:r>
              <a:rPr lang="en-US" baseline="0" dirty="0" smtClean="0"/>
              <a:t> the baseline resources students expect to encounter in most of their courses</a:t>
            </a:r>
          </a:p>
          <a:p>
            <a:pPr defTabSz="914315">
              <a:defRPr/>
            </a:pPr>
            <a:endParaRPr lang="en-US" baseline="0" dirty="0" smtClean="0"/>
          </a:p>
          <a:p>
            <a:pPr defTabSz="914315">
              <a:defRPr/>
            </a:pPr>
            <a:r>
              <a:rPr lang="en-US" baseline="0" dirty="0" smtClean="0"/>
              <a:t>Re: EBOOKS and Texts:  the 2011 Horizon report predicted widespread adoption in 1-year or less. Trends here support this.</a:t>
            </a:r>
          </a:p>
          <a:p>
            <a:pPr defTabSz="914315">
              <a:defRPr/>
            </a:pPr>
            <a:endParaRPr lang="en-US" baseline="0" dirty="0" smtClean="0"/>
          </a:p>
          <a:p>
            <a:pPr defTabSz="914315">
              <a:defRPr/>
            </a:pPr>
            <a:r>
              <a:rPr lang="en-US" baseline="0" dirty="0" smtClean="0"/>
              <a:t>However, interestingly: the three emerging items (e-portfolios, web-based citation, and e-books) are at the bottom of the importance list. Could be a latent effect – with exposure/use will come the value/importance increase</a:t>
            </a:r>
          </a:p>
          <a:p>
            <a:pPr defTabSz="914315">
              <a:defRPr/>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21</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5">
              <a:defRPr/>
            </a:pPr>
            <a:r>
              <a:rPr lang="en-US" dirty="0" smtClean="0"/>
              <a:t>Figure</a:t>
            </a:r>
            <a:r>
              <a:rPr lang="en-US" baseline="0" dirty="0" smtClean="0"/>
              <a:t> 9. Importance to Academic Success (% very or extremely important) – for all, not just among owners</a:t>
            </a:r>
            <a:endParaRPr lang="en-US"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22</a:t>
            </a:fld>
            <a:endParaRPr lang="en-US"/>
          </a:p>
        </p:txBody>
      </p:sp>
    </p:spTree>
    <p:extLst>
      <p:ext uri="{BB962C8B-B14F-4D97-AF65-F5344CB8AC3E}">
        <p14:creationId xmlns:p14="http://schemas.microsoft.com/office/powerpoint/2010/main" val="3269648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a:t>
            </a:r>
            <a:r>
              <a:rPr lang="en-US" baseline="0" dirty="0" smtClean="0"/>
              <a:t> Preface:</a:t>
            </a:r>
          </a:p>
          <a:p>
            <a:r>
              <a:rPr lang="en-US" dirty="0"/>
              <a:t>Social networks are more about socializing with friends than succeeding academically, and students prefer it this way. Most students prefer to keep their academic and social lives separate. E-mail is the preferred method of communication with instructors while on-demand interactive communication methods (i.e., texting, instant messaging, online chatting) are commonly used among students to interact with one another. These on-demand communication methods increased the most from 2011 to 2012 in terms of what students wished their instructors used more often. </a:t>
            </a:r>
          </a:p>
        </p:txBody>
      </p:sp>
      <p:sp>
        <p:nvSpPr>
          <p:cNvPr id="4" name="Slide Number Placeholder 3"/>
          <p:cNvSpPr>
            <a:spLocks noGrp="1"/>
          </p:cNvSpPr>
          <p:nvPr>
            <p:ph type="sldNum" sz="quarter" idx="10"/>
          </p:nvPr>
        </p:nvSpPr>
        <p:spPr/>
        <p:txBody>
          <a:bodyPr/>
          <a:lstStyle/>
          <a:p>
            <a:fld id="{4D013566-1C27-4459-BB45-EC5D68DED555}" type="slidenum">
              <a:rPr lang="en-US" smtClean="0"/>
              <a:pPr/>
              <a:t>23</a:t>
            </a:fld>
            <a:endParaRPr lang="en-US"/>
          </a:p>
        </p:txBody>
      </p:sp>
    </p:spTree>
    <p:extLst>
      <p:ext uri="{BB962C8B-B14F-4D97-AF65-F5344CB8AC3E}">
        <p14:creationId xmlns:p14="http://schemas.microsoft.com/office/powerpoint/2010/main" val="2783563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9" indent="-228579">
              <a:buFont typeface="+mj-lt"/>
              <a:buAutoNum type="arabicPeriod"/>
            </a:pPr>
            <a:r>
              <a:rPr lang="en-US" dirty="0" smtClean="0"/>
              <a:t>The separation of academics and social lives appears to be specific to students’ disinterest in connecting with instructors on social networks. </a:t>
            </a:r>
          </a:p>
          <a:p>
            <a:pPr marL="228579" indent="-228579">
              <a:buFont typeface="+mj-lt"/>
              <a:buAutoNum type="arabicPeriod"/>
            </a:pPr>
            <a:r>
              <a:rPr lang="en-US" dirty="0" smtClean="0"/>
              <a:t>Friending current and</a:t>
            </a:r>
            <a:r>
              <a:rPr lang="en-US" baseline="0" dirty="0" smtClean="0"/>
              <a:t> former instructors is still taboo</a:t>
            </a:r>
          </a:p>
          <a:p>
            <a:pPr marL="228579" indent="-228579">
              <a:buFont typeface="+mj-lt"/>
              <a:buAutoNum type="arabicPeriod"/>
            </a:pPr>
            <a:r>
              <a:rPr lang="en-US" baseline="0" dirty="0" smtClean="0"/>
              <a:t>Big take-away:  even though students use a technology regularly as part of their everyday life, it does not necessarily mean they want that same technology integrated into their academic lives</a:t>
            </a:r>
          </a:p>
          <a:p>
            <a:pPr marL="228579" indent="-22857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24</a:t>
            </a:fld>
            <a:endParaRPr lang="en-US"/>
          </a:p>
        </p:txBody>
      </p:sp>
    </p:spTree>
    <p:extLst>
      <p:ext uri="{BB962C8B-B14F-4D97-AF65-F5344CB8AC3E}">
        <p14:creationId xmlns:p14="http://schemas.microsoft.com/office/powerpoint/2010/main" val="405171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9" indent="-228579">
              <a:buAutoNum type="arabicPeriod"/>
            </a:pPr>
            <a:r>
              <a:rPr lang="en-US" dirty="0" smtClean="0"/>
              <a:t>Students want to interact with instructors using</a:t>
            </a:r>
            <a:r>
              <a:rPr lang="en-US" baseline="0" dirty="0" smtClean="0"/>
              <a:t> direct forms of interaction (f2f, email) and the </a:t>
            </a:r>
            <a:r>
              <a:rPr lang="en-US" baseline="0" dirty="0" err="1" smtClean="0"/>
              <a:t>cms</a:t>
            </a:r>
            <a:r>
              <a:rPr lang="en-US" baseline="0" dirty="0" smtClean="0"/>
              <a:t>/LMS</a:t>
            </a:r>
          </a:p>
          <a:p>
            <a:pPr marL="685736" lvl="1" indent="-228579">
              <a:buAutoNum type="arabicPeriod"/>
            </a:pPr>
            <a:r>
              <a:rPr lang="en-US" baseline="0" dirty="0" smtClean="0"/>
              <a:t>Even students for who have taken online courses 8 out of 10 say F2F interaction is very/extremely important</a:t>
            </a:r>
          </a:p>
          <a:p>
            <a:pPr marL="685736" lvl="1" indent="-228579">
              <a:buAutoNum type="arabicPeriod"/>
            </a:pPr>
            <a:r>
              <a:rPr lang="en-US" baseline="0" dirty="0" smtClean="0"/>
              <a:t>Don’t know if they consider f2f as physically f2f or f2f 1:1 interaction remotely</a:t>
            </a:r>
          </a:p>
          <a:p>
            <a:pPr marL="228579" indent="-228579">
              <a:buAutoNum type="arabicPeriod"/>
            </a:pPr>
            <a:r>
              <a:rPr lang="en-US" baseline="0" dirty="0" smtClean="0"/>
              <a:t>Email provides a passive, but highly documentable way to connect with instructors</a:t>
            </a:r>
          </a:p>
          <a:p>
            <a:pPr marL="685736" lvl="1" indent="-228579">
              <a:buAutoNum type="arabicPeriod"/>
            </a:pPr>
            <a:r>
              <a:rPr lang="en-US" baseline="0" dirty="0" smtClean="0"/>
              <a:t>Email topped this list in 2011…didn’t ask about F2F</a:t>
            </a:r>
          </a:p>
          <a:p>
            <a:pPr marL="228579" indent="-228579">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25</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9" indent="-228579">
              <a:buAutoNum type="arabicPeriod"/>
            </a:pPr>
            <a:r>
              <a:rPr lang="en-US" dirty="0" smtClean="0"/>
              <a:t>Use this as</a:t>
            </a:r>
            <a:r>
              <a:rPr lang="en-US" baseline="0" dirty="0" smtClean="0"/>
              <a:t> a communication mode MORE in 2012 SS</a:t>
            </a:r>
          </a:p>
          <a:p>
            <a:pPr marL="228579" indent="-228579">
              <a:buAutoNum type="arabicPeriod"/>
            </a:pPr>
            <a:r>
              <a:rPr lang="en-US" baseline="0" dirty="0" smtClean="0"/>
              <a:t>Use this as a communication mode MORE in 2011 SS</a:t>
            </a:r>
          </a:p>
          <a:p>
            <a:pPr marL="228579" indent="-228579">
              <a:buAutoNum type="arabicPeriod"/>
            </a:pPr>
            <a:r>
              <a:rPr lang="en-US" baseline="0" dirty="0" smtClean="0"/>
              <a:t>Use this as a communication mode LESS in 2012 SS</a:t>
            </a:r>
          </a:p>
          <a:p>
            <a:pPr marL="228579" indent="-228579">
              <a:buAutoNum type="arabicPeriod"/>
            </a:pPr>
            <a:endParaRPr lang="en-US" baseline="0" dirty="0" smtClean="0"/>
          </a:p>
          <a:p>
            <a:pPr marL="228579" indent="-228579">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26</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p:cNvSpPr>
          <p:nvPr>
            <p:ph type="sldImg"/>
          </p:nvPr>
        </p:nvSpPr>
        <p:spPr bwMode="auto">
          <a:noFill/>
          <a:ln>
            <a:solidFill>
              <a:srgbClr val="000000"/>
            </a:solidFill>
            <a:miter lim="800000"/>
            <a:headEnd/>
            <a:tailEnd/>
          </a:ln>
        </p:spPr>
      </p:sp>
      <p:sp>
        <p:nvSpPr>
          <p:cNvPr id="3706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Cross-platform stuff</a:t>
            </a:r>
          </a:p>
          <a:p>
            <a:pPr>
              <a:spcBef>
                <a:spcPct val="0"/>
              </a:spcBef>
            </a:pPr>
            <a:endParaRPr lang="en-US" smtClean="0"/>
          </a:p>
          <a:p>
            <a:pPr>
              <a:spcBef>
                <a:spcPct val="0"/>
              </a:spcBef>
            </a:pPr>
            <a:r>
              <a:rPr lang="en-US" smtClean="0"/>
              <a:t>Anyone who watches the syfy channel on Saturday mornings knows that When you take one awesome thing and combine it with another awesome thing</a:t>
            </a:r>
          </a:p>
          <a:p>
            <a:pPr>
              <a:spcBef>
                <a:spcPct val="0"/>
              </a:spcBef>
            </a:pPr>
            <a:r>
              <a:rPr lang="en-US" smtClean="0"/>
              <a:t>You usually get something twice as awesome.</a:t>
            </a:r>
          </a:p>
          <a:p>
            <a:pPr>
              <a:spcBef>
                <a:spcPct val="0"/>
              </a:spcBef>
            </a:pPr>
            <a:endParaRPr lang="en-US" smtClean="0"/>
          </a:p>
          <a:p>
            <a:pPr>
              <a:spcBef>
                <a:spcPct val="0"/>
              </a:spcBef>
            </a:pPr>
            <a:r>
              <a:rPr lang="en-US" smtClean="0"/>
              <a:t>NEXT SLIDE</a:t>
            </a:r>
          </a:p>
        </p:txBody>
      </p:sp>
      <p:sp>
        <p:nvSpPr>
          <p:cNvPr id="370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DE32860-2C82-BB4F-B88F-9BF07047B1FE}" type="slidenum">
              <a:rPr lang="en-US"/>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p:cNvSpPr>
          <p:nvPr>
            <p:ph type="sldImg"/>
          </p:nvPr>
        </p:nvSpPr>
        <p:spPr bwMode="auto">
          <a:noFill/>
          <a:ln>
            <a:solidFill>
              <a:srgbClr val="000000"/>
            </a:solidFill>
            <a:miter lim="800000"/>
            <a:headEnd/>
            <a:tailEnd/>
          </a:ln>
        </p:spPr>
      </p:sp>
      <p:sp>
        <p:nvSpPr>
          <p:cNvPr id="3727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example dino shark and sharktopus</a:t>
            </a:r>
          </a:p>
          <a:p>
            <a:pPr>
              <a:spcBef>
                <a:spcPct val="0"/>
              </a:spcBef>
            </a:pPr>
            <a:r>
              <a:rPr lang="en-US" smtClean="0"/>
              <a:t>-Half shark, half octopus, all killer!</a:t>
            </a:r>
          </a:p>
          <a:p>
            <a:pPr>
              <a:spcBef>
                <a:spcPct val="0"/>
              </a:spcBef>
            </a:pPr>
            <a:endParaRPr lang="en-US" smtClean="0"/>
          </a:p>
          <a:p>
            <a:pPr>
              <a:spcBef>
                <a:spcPct val="0"/>
              </a:spcBef>
            </a:pPr>
            <a:r>
              <a:rPr lang="en-US" smtClean="0"/>
              <a:t>-not really the case with development for 2 mobile platforms with 2 different Uis</a:t>
            </a:r>
          </a:p>
          <a:p>
            <a:pPr>
              <a:spcBef>
                <a:spcPct val="0"/>
              </a:spcBef>
            </a:pPr>
            <a:endParaRPr lang="en-US" smtClean="0"/>
          </a:p>
          <a:p>
            <a:pPr>
              <a:spcBef>
                <a:spcPct val="0"/>
              </a:spcBef>
            </a:pPr>
            <a:r>
              <a:rPr lang="en-US" smtClean="0"/>
              <a:t>NEXT SLIDE</a:t>
            </a:r>
          </a:p>
        </p:txBody>
      </p:sp>
      <p:sp>
        <p:nvSpPr>
          <p:cNvPr id="372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97AABC-1488-A146-922E-893D1912BCFE}" type="slidenum">
              <a:rPr lang="en-US"/>
              <a:pPr/>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00000"/>
              </a:buClr>
            </a:pPr>
            <a:r>
              <a:rPr lang="en-US" i="1" dirty="0" smtClean="0"/>
              <a:t>For 2012:</a:t>
            </a:r>
          </a:p>
          <a:p>
            <a:pPr marL="342869" indent="-342869">
              <a:buClr>
                <a:srgbClr val="C00000"/>
              </a:buClr>
              <a:buFont typeface="Wingdings" pitchFamily="2" charset="2"/>
              <a:buChar char="§"/>
            </a:pPr>
            <a:r>
              <a:rPr lang="en-US" dirty="0" smtClean="0"/>
              <a:t>Eden Dahlstrom, Principal Investigator </a:t>
            </a:r>
            <a:r>
              <a:rPr lang="en-US" i="1" dirty="0" smtClean="0"/>
              <a:t>EDUCAUSE</a:t>
            </a:r>
          </a:p>
          <a:p>
            <a:pPr marL="342869" indent="-342869">
              <a:buClr>
                <a:srgbClr val="C00000"/>
              </a:buClr>
              <a:buFont typeface="Wingdings" pitchFamily="2" charset="2"/>
              <a:buChar char="§"/>
            </a:pPr>
            <a:r>
              <a:rPr lang="en-US" dirty="0" smtClean="0"/>
              <a:t>Charles Dziuban, </a:t>
            </a:r>
            <a:r>
              <a:rPr lang="en-US" i="1" dirty="0" smtClean="0"/>
              <a:t>University of Central Florida</a:t>
            </a:r>
          </a:p>
          <a:p>
            <a:pPr marL="342869" indent="-342869">
              <a:buClr>
                <a:srgbClr val="C00000"/>
              </a:buClr>
              <a:buFont typeface="Wingdings" pitchFamily="2" charset="2"/>
              <a:buChar char="§"/>
            </a:pPr>
            <a:r>
              <a:rPr lang="en-US" dirty="0" smtClean="0"/>
              <a:t>JD Walker, </a:t>
            </a:r>
            <a:r>
              <a:rPr lang="en-US" i="1" dirty="0" smtClean="0"/>
              <a:t>University of Minnesota</a:t>
            </a:r>
          </a:p>
          <a:p>
            <a:pPr>
              <a:buClr>
                <a:srgbClr val="C00000"/>
              </a:buClr>
            </a:pPr>
            <a:endParaRPr lang="en-US" i="1" dirty="0" smtClean="0"/>
          </a:p>
          <a:p>
            <a:pPr>
              <a:buClr>
                <a:srgbClr val="C00000"/>
              </a:buClr>
            </a:pPr>
            <a:r>
              <a:rPr lang="en-US" i="1" dirty="0" smtClean="0"/>
              <a:t>And new for 2013:</a:t>
            </a:r>
          </a:p>
          <a:p>
            <a:pPr marL="342869" indent="-342869">
              <a:buClr>
                <a:srgbClr val="C00000"/>
              </a:buClr>
              <a:buFont typeface="Wingdings" pitchFamily="2" charset="2"/>
              <a:buChar char="§"/>
            </a:pPr>
            <a:r>
              <a:rPr lang="en-US" dirty="0" smtClean="0"/>
              <a:t>Glenda Morgan, </a:t>
            </a:r>
            <a:r>
              <a:rPr lang="en-US" i="1" dirty="0" smtClean="0"/>
              <a:t>University of Illinois at Urbana-Champaign</a:t>
            </a:r>
          </a:p>
          <a:p>
            <a:pPr marL="342869" indent="-342869" defTabSz="914315">
              <a:buClr>
                <a:srgbClr val="C00000"/>
              </a:buClr>
              <a:buFont typeface="Wingdings" pitchFamily="2" charset="2"/>
              <a:buChar char="§"/>
              <a:defRPr/>
            </a:pPr>
            <a:r>
              <a:rPr lang="en-US" dirty="0" smtClean="0"/>
              <a:t>Kate Hellweg, Research Associate </a:t>
            </a:r>
            <a:r>
              <a:rPr lang="en-US" i="1" dirty="0" smtClean="0"/>
              <a:t>EDUCAUSE</a:t>
            </a:r>
          </a:p>
          <a:p>
            <a:pPr marL="342869" indent="-342869">
              <a:buClr>
                <a:srgbClr val="C00000"/>
              </a:buClr>
              <a:buFont typeface="Wingdings" pitchFamily="2" charset="2"/>
              <a:buChar char="§"/>
            </a:pPr>
            <a:endParaRPr lang="en-US" i="1"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10</a:t>
            </a:fld>
            <a:endParaRPr lang="en-US"/>
          </a:p>
        </p:txBody>
      </p:sp>
    </p:spTree>
    <p:extLst>
      <p:ext uri="{BB962C8B-B14F-4D97-AF65-F5344CB8AC3E}">
        <p14:creationId xmlns:p14="http://schemas.microsoft.com/office/powerpoint/2010/main" val="3934385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p:cNvSpPr>
          <p:nvPr>
            <p:ph type="sldImg"/>
          </p:nvPr>
        </p:nvSpPr>
        <p:spPr bwMode="auto">
          <a:noFill/>
          <a:ln>
            <a:solidFill>
              <a:srgbClr val="000000"/>
            </a:solidFill>
            <a:miter lim="800000"/>
            <a:headEnd/>
            <a:tailEnd/>
          </a:ln>
        </p:spPr>
      </p:sp>
      <p:sp>
        <p:nvSpPr>
          <p:cNvPr id="3747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 give you </a:t>
            </a:r>
            <a:r>
              <a:rPr lang="en-US" dirty="0" err="1" smtClean="0"/>
              <a:t>Appleroid</a:t>
            </a:r>
            <a:r>
              <a:rPr lang="en-US" dirty="0" smtClean="0"/>
              <a:t> man!</a:t>
            </a:r>
          </a:p>
          <a:p>
            <a:pPr>
              <a:spcBef>
                <a:spcPct val="0"/>
              </a:spcBef>
            </a:pPr>
            <a:endParaRPr lang="en-US" dirty="0" smtClean="0"/>
          </a:p>
          <a:p>
            <a:pPr>
              <a:spcBef>
                <a:spcPct val="0"/>
              </a:spcBef>
            </a:pPr>
            <a:endParaRPr lang="en-US" dirty="0" smtClean="0"/>
          </a:p>
        </p:txBody>
      </p:sp>
      <p:sp>
        <p:nvSpPr>
          <p:cNvPr id="374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1AE1B0-FE87-C34E-8D89-B79FC55A8BC2}" type="slidenum">
              <a:rPr lang="en-US"/>
              <a:pPr/>
              <a:t>40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13566-1C27-4459-BB45-EC5D68DED555}" type="slidenum">
              <a:rPr lang="en-US" smtClean="0"/>
              <a:pPr/>
              <a:t>41</a:t>
            </a:fld>
            <a:endParaRPr lang="en-US"/>
          </a:p>
        </p:txBody>
      </p:sp>
    </p:spTree>
    <p:extLst>
      <p:ext uri="{BB962C8B-B14F-4D97-AF65-F5344CB8AC3E}">
        <p14:creationId xmlns:p14="http://schemas.microsoft.com/office/powerpoint/2010/main" val="2320267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13566-1C27-4459-BB45-EC5D68DED555}" type="slidenum">
              <a:rPr lang="en-US" smtClean="0"/>
              <a:pPr/>
              <a:t>42</a:t>
            </a:fld>
            <a:endParaRPr lang="en-US"/>
          </a:p>
        </p:txBody>
      </p:sp>
    </p:spTree>
    <p:extLst>
      <p:ext uri="{BB962C8B-B14F-4D97-AF65-F5344CB8AC3E}">
        <p14:creationId xmlns:p14="http://schemas.microsoft.com/office/powerpoint/2010/main" val="24443532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013566-1C27-4459-BB45-EC5D68DED555}" type="slidenum">
              <a:rPr lang="en-US" smtClean="0"/>
              <a:pPr/>
              <a:t>43</a:t>
            </a:fld>
            <a:endParaRPr lang="en-US"/>
          </a:p>
        </p:txBody>
      </p:sp>
    </p:spTree>
    <p:extLst>
      <p:ext uri="{BB962C8B-B14F-4D97-AF65-F5344CB8AC3E}">
        <p14:creationId xmlns:p14="http://schemas.microsoft.com/office/powerpoint/2010/main" val="317329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preface:</a:t>
            </a:r>
          </a:p>
          <a:p>
            <a:r>
              <a:rPr lang="en-US" dirty="0"/>
              <a:t>Technology is important to students in terms of how they access course materials and how instructors use technology to engage them in the learning process. Students prefer courses with some online components and they expect their instructors to seamlessly integrate technology in their pedagogical practices. It is important to students that their instructors know how to use technology to facilitate and support learning, and the majority of students said that their instructors use technology effectively. Students shared the types of technology they want instructors to use more of, such as open educational resources and game-based learning. Given the resources needed for instructors to change their curriculum and pedagogy, listening to what students say about new or different technologies to integrate into the learning environment could be a wise investment.</a:t>
            </a:r>
          </a:p>
        </p:txBody>
      </p:sp>
      <p:sp>
        <p:nvSpPr>
          <p:cNvPr id="4" name="Slide Number Placeholder 3"/>
          <p:cNvSpPr>
            <a:spLocks noGrp="1"/>
          </p:cNvSpPr>
          <p:nvPr>
            <p:ph type="sldNum" sz="quarter" idx="10"/>
          </p:nvPr>
        </p:nvSpPr>
        <p:spPr/>
        <p:txBody>
          <a:bodyPr/>
          <a:lstStyle/>
          <a:p>
            <a:fld id="{4D013566-1C27-4459-BB45-EC5D68DED555}" type="slidenum">
              <a:rPr lang="en-US" smtClean="0"/>
              <a:pPr/>
              <a:t>12</a:t>
            </a:fld>
            <a:endParaRPr lang="en-US"/>
          </a:p>
        </p:txBody>
      </p:sp>
    </p:spTree>
    <p:extLst>
      <p:ext uri="{BB962C8B-B14F-4D97-AF65-F5344CB8AC3E}">
        <p14:creationId xmlns:p14="http://schemas.microsoft.com/office/powerpoint/2010/main" val="3062255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a:t>
            </a:r>
            <a:r>
              <a:rPr lang="en-US" baseline="0" dirty="0" smtClean="0"/>
              <a:t> 1 – </a:t>
            </a:r>
          </a:p>
          <a:p>
            <a:pPr marL="228579" indent="-228579">
              <a:buFont typeface="+mj-lt"/>
              <a:buAutoNum type="arabicPeriod"/>
            </a:pPr>
            <a:r>
              <a:rPr lang="en-US" baseline="0" dirty="0" smtClean="0"/>
              <a:t>Learn Most: </a:t>
            </a:r>
          </a:p>
          <a:p>
            <a:pPr marL="685736" lvl="1" indent="-228579">
              <a:buFont typeface="+mj-lt"/>
              <a:buAutoNum type="alphaLcParenR"/>
            </a:pPr>
            <a:r>
              <a:rPr lang="en-US" baseline="0" dirty="0" smtClean="0"/>
              <a:t>Blended learning environment preference is universal across C-classes. </a:t>
            </a:r>
          </a:p>
          <a:p>
            <a:pPr marL="1142895" lvl="2" indent="-228579">
              <a:buFont typeface="+mj-lt"/>
              <a:buAutoNum type="arabicParenR"/>
            </a:pPr>
            <a:r>
              <a:rPr lang="en-US" baseline="0" dirty="0" smtClean="0"/>
              <a:t>Non North-American countries have the highest rate (82%) for preferring blended learning environments</a:t>
            </a:r>
          </a:p>
          <a:p>
            <a:pPr marL="1142895" lvl="2" indent="-228579">
              <a:buFont typeface="+mj-lt"/>
              <a:buAutoNum type="arabicParenR"/>
            </a:pPr>
            <a:r>
              <a:rPr lang="en-US" baseline="0" dirty="0" smtClean="0"/>
              <a:t>AA institution students have highest rate (12%) for preferring completely online courses</a:t>
            </a:r>
          </a:p>
          <a:p>
            <a:pPr marL="228579" indent="-228579">
              <a:buFont typeface="+mj-lt"/>
              <a:buAutoNum type="arabicPeriod"/>
            </a:pPr>
            <a:r>
              <a:rPr lang="en-US" baseline="0" dirty="0" smtClean="0"/>
              <a:t>Online Components: </a:t>
            </a:r>
          </a:p>
          <a:p>
            <a:pPr marL="685736" lvl="1" indent="-228579">
              <a:buFont typeface="+mj-lt"/>
              <a:buAutoNum type="alphaLcParenR"/>
            </a:pPr>
            <a:endParaRPr lang="en-US" baseline="0" dirty="0" smtClean="0"/>
          </a:p>
          <a:p>
            <a:pPr marL="685736" lvl="1" indent="-228579">
              <a:buFont typeface="+mj-lt"/>
              <a:buAutoNum type="alphaLcParenR"/>
            </a:pPr>
            <a:r>
              <a:rPr lang="en-US" baseline="0" dirty="0" smtClean="0"/>
              <a:t>82% of students at DR Public institutions tell us they take blended courses; the highest for any C-class.</a:t>
            </a:r>
          </a:p>
          <a:p>
            <a:pPr marL="228579" indent="-228579">
              <a:buFont typeface="+mj-lt"/>
              <a:buAutoNum type="arabicPeriod"/>
            </a:pPr>
            <a:r>
              <a:rPr lang="en-US" dirty="0" smtClean="0"/>
              <a:t>-</a:t>
            </a:r>
          </a:p>
          <a:p>
            <a:pPr marL="228579" indent="-228579">
              <a:buFont typeface="+mj-lt"/>
              <a:buAutoNum type="arabicPeriod"/>
            </a:pPr>
            <a:r>
              <a:rPr lang="en-US" dirty="0" smtClean="0"/>
              <a:t>Online Only:</a:t>
            </a:r>
            <a:endParaRPr lang="en-US" baseline="0" dirty="0" smtClean="0"/>
          </a:p>
          <a:p>
            <a:pPr marL="685736" lvl="1" indent="-228579">
              <a:buFont typeface="+mj-lt"/>
              <a:buAutoNum type="alphaLcParenR"/>
            </a:pPr>
            <a:r>
              <a:rPr lang="en-US" dirty="0" smtClean="0"/>
              <a:t>Highest for AA-institution students </a:t>
            </a:r>
            <a:r>
              <a:rPr lang="en-US" baseline="0" dirty="0" smtClean="0"/>
              <a:t>(39%); lowest for DR </a:t>
            </a:r>
            <a:r>
              <a:rPr lang="en-US" baseline="0" dirty="0" err="1" smtClean="0"/>
              <a:t>Priv</a:t>
            </a:r>
            <a:r>
              <a:rPr lang="en-US" baseline="0" dirty="0" smtClean="0"/>
              <a:t> (8%</a:t>
            </a:r>
          </a:p>
          <a:p>
            <a:pPr marL="685736" lvl="1" indent="-228579">
              <a:buFont typeface="+mj-lt"/>
              <a:buAutoNum type="alphaLcParenR"/>
            </a:pPr>
            <a:r>
              <a:rPr lang="en-US" dirty="0" smtClean="0"/>
              <a:t>Can = 22%; non</a:t>
            </a:r>
            <a:r>
              <a:rPr lang="en-US" baseline="0" dirty="0" smtClean="0"/>
              <a:t>-North Am = 12%</a:t>
            </a:r>
            <a:endParaRPr lang="en-US" dirty="0" smtClean="0"/>
          </a:p>
          <a:p>
            <a:pPr marL="228579" indent="-22857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13</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engagement</a:t>
            </a:r>
          </a:p>
          <a:p>
            <a:pPr marL="228579" indent="-228579">
              <a:buFont typeface="+mj-lt"/>
              <a:buAutoNum type="arabicPeriod"/>
            </a:pPr>
            <a:r>
              <a:rPr lang="en-US" dirty="0" smtClean="0"/>
              <a:t>67% say technology helps them feel connected to what’s</a:t>
            </a:r>
            <a:r>
              <a:rPr lang="en-US" baseline="0" dirty="0" smtClean="0"/>
              <a:t> going on at the institution</a:t>
            </a:r>
          </a:p>
          <a:p>
            <a:pPr marL="228579" indent="-228579">
              <a:buFont typeface="+mj-lt"/>
              <a:buAutoNum type="arabicPeriod"/>
            </a:pPr>
            <a:r>
              <a:rPr lang="en-US" baseline="0" dirty="0" smtClean="0"/>
              <a:t>Undergrads have a comfort level with technology</a:t>
            </a:r>
          </a:p>
          <a:p>
            <a:pPr marL="228579" indent="-228579">
              <a:buFont typeface="+mj-lt"/>
              <a:buAutoNum type="arabicPeriod"/>
            </a:pPr>
            <a:r>
              <a:rPr lang="en-US" baseline="0" dirty="0" smtClean="0"/>
              <a:t>But more technology doesn’t translate to more connectedness – the same percentage of students reported tech makes them feel connected to other inn 2012 as in 2011 yet there has been continued proliferation of mobile devices which are today’s tools for “connectedness”</a:t>
            </a:r>
          </a:p>
          <a:p>
            <a:pPr marL="228579" indent="-228579">
              <a:buFont typeface="+mj-lt"/>
              <a:buAutoNum type="arabicPeriod"/>
            </a:pPr>
            <a:endParaRPr lang="en-US" baseline="0" dirty="0" smtClean="0"/>
          </a:p>
          <a:p>
            <a:r>
              <a:rPr lang="en-US" baseline="0" dirty="0" smtClean="0"/>
              <a:t>Re: Engagement Winners</a:t>
            </a:r>
          </a:p>
          <a:p>
            <a:pPr marL="228579" indent="-228579">
              <a:buFont typeface="+mj-lt"/>
              <a:buAutoNum type="arabicPeriod"/>
            </a:pPr>
            <a:r>
              <a:rPr lang="en-US" baseline="0" dirty="0" smtClean="0"/>
              <a:t>OER – </a:t>
            </a:r>
          </a:p>
          <a:p>
            <a:pPr marL="685736" lvl="1" indent="-228579">
              <a:buFont typeface="+mj-lt"/>
              <a:buAutoNum type="arabicPeriod"/>
            </a:pPr>
            <a:r>
              <a:rPr lang="en-US" baseline="0" dirty="0" smtClean="0"/>
              <a:t>57% of students wishing their instructors used freely available course content MORE is up from 2011 when only 19% said so</a:t>
            </a:r>
          </a:p>
          <a:p>
            <a:pPr marL="685736" lvl="1" indent="-228579">
              <a:buFont typeface="+mj-lt"/>
              <a:buAutoNum type="arabicPeriod"/>
            </a:pPr>
            <a:r>
              <a:rPr lang="en-US" baseline="0" dirty="0" smtClean="0"/>
              <a:t>The emergence of freely available content is part of the way open solutions are changing the game of higher </a:t>
            </a:r>
            <a:r>
              <a:rPr lang="en-US" baseline="0" dirty="0" err="1" smtClean="0"/>
              <a:t>ed</a:t>
            </a:r>
            <a:endParaRPr lang="en-US" baseline="0" dirty="0" smtClean="0"/>
          </a:p>
          <a:p>
            <a:pPr marL="228579" indent="-228579">
              <a:buFont typeface="+mj-lt"/>
              <a:buAutoNum type="arabicPeriod"/>
            </a:pPr>
            <a:r>
              <a:rPr lang="en-US" baseline="0" dirty="0" smtClean="0"/>
              <a:t>GBL</a:t>
            </a:r>
          </a:p>
          <a:p>
            <a:pPr marL="685736" lvl="1" indent="-228579">
              <a:buFont typeface="+mj-lt"/>
              <a:buAutoNum type="arabicPeriod"/>
            </a:pPr>
            <a:r>
              <a:rPr lang="en-US" baseline="0" dirty="0" smtClean="0"/>
              <a:t>NMC Horizon report of 2012 pegs GBL as a mid-term horizon (2-3 </a:t>
            </a:r>
            <a:r>
              <a:rPr lang="en-US" baseline="0" dirty="0" err="1" smtClean="0"/>
              <a:t>yrs</a:t>
            </a:r>
            <a:r>
              <a:rPr lang="en-US" baseline="0" dirty="0" smtClean="0"/>
              <a:t> out) before seeing widespread adoption.  SS findings support this</a:t>
            </a:r>
          </a:p>
          <a:p>
            <a:pPr marL="685736" lvl="1" indent="-228579">
              <a:buFont typeface="+mj-lt"/>
              <a:buAutoNum type="arabicPeriod"/>
            </a:pPr>
            <a:r>
              <a:rPr lang="en-US" baseline="0" dirty="0" smtClean="0"/>
              <a:t>Caution: educational games can require tech skills of instructors and students beyond those typically </a:t>
            </a:r>
            <a:r>
              <a:rPr lang="en-US" baseline="0" dirty="0" err="1" smtClean="0"/>
              <a:t>epxected</a:t>
            </a:r>
            <a:r>
              <a:rPr lang="en-US" baseline="0" dirty="0" smtClean="0"/>
              <a:t> for general </a:t>
            </a:r>
            <a:r>
              <a:rPr lang="en-US" baseline="0" dirty="0" err="1" smtClean="0"/>
              <a:t>perp</a:t>
            </a:r>
            <a:r>
              <a:rPr lang="en-US" baseline="0" dirty="0" smtClean="0"/>
              <a:t> for a course</a:t>
            </a:r>
          </a:p>
          <a:p>
            <a:pPr marL="228579" indent="-228579">
              <a:buFont typeface="+mj-lt"/>
              <a:buAutoNum type="arabicPeriod"/>
            </a:pPr>
            <a:endParaRPr lang="en-US" baseline="0" dirty="0" smtClean="0"/>
          </a:p>
          <a:p>
            <a:pPr marL="228579" indent="-22857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14</a:t>
            </a:fld>
            <a:endParaRPr lang="en-US"/>
          </a:p>
        </p:txBody>
      </p:sp>
    </p:spTree>
    <p:extLst>
      <p:ext uri="{BB962C8B-B14F-4D97-AF65-F5344CB8AC3E}">
        <p14:creationId xmlns:p14="http://schemas.microsoft.com/office/powerpoint/2010/main" val="66315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Section Preface:</a:t>
            </a:r>
          </a:p>
          <a:p>
            <a:pPr defTabSz="914315">
              <a:defRPr/>
            </a:pPr>
            <a:r>
              <a:rPr lang="en-US" dirty="0"/>
              <a:t>The ownership rates of technological devices among students continues to proliferate. Nearly all students own a laptop, and more students in 2012 than in previous years own handheld mobile devices such as tablets, smartphones, and e-readers. There is diversity in brands and operating systems among these devices, and consequently there is growing need for device neutrality of apps designed for these mobile technologies. Striking a balance between device-neutral apps and apps that are optimized for specific mobile platforms is tricky but critical in the bring-your-own-device era.  </a:t>
            </a:r>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15</a:t>
            </a:fld>
            <a:endParaRPr lang="en-US"/>
          </a:p>
        </p:txBody>
      </p:sp>
    </p:spTree>
    <p:extLst>
      <p:ext uri="{BB962C8B-B14F-4D97-AF65-F5344CB8AC3E}">
        <p14:creationId xmlns:p14="http://schemas.microsoft.com/office/powerpoint/2010/main" val="3881071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16</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14315">
              <a:defRPr/>
            </a:pPr>
            <a:r>
              <a:rPr lang="en-US" dirty="0"/>
              <a:t>Time will tell if mobile devices are additive or will replace another technology. Tablets are notably good consumption tools but still somewhat awkward tools for production.</a:t>
            </a:r>
          </a:p>
          <a:p>
            <a:pPr defTabSz="914315">
              <a:defRPr/>
            </a:pPr>
            <a:endParaRPr lang="en-US" dirty="0"/>
          </a:p>
          <a:p>
            <a:pPr defTabSz="914315">
              <a:defRPr/>
            </a:pPr>
            <a:r>
              <a:rPr lang="en-US" dirty="0"/>
              <a:t>Use Device for Academics</a:t>
            </a:r>
            <a:r>
              <a:rPr lang="en-US" dirty="0" smtClean="0"/>
              <a:t> </a:t>
            </a:r>
          </a:p>
          <a:p>
            <a:pPr defTabSz="914315">
              <a:defRPr/>
            </a:pPr>
            <a:r>
              <a:rPr lang="en-US" dirty="0"/>
              <a:t>e-reader</a:t>
            </a:r>
            <a:r>
              <a:rPr lang="en-US" dirty="0" smtClean="0"/>
              <a:t> </a:t>
            </a:r>
            <a:r>
              <a:rPr lang="en-US" dirty="0"/>
              <a:t>6%, Tablet</a:t>
            </a:r>
            <a:r>
              <a:rPr lang="en-US" dirty="0" smtClean="0"/>
              <a:t> </a:t>
            </a:r>
            <a:r>
              <a:rPr lang="en-US" dirty="0"/>
              <a:t>12%, Desktop Computer</a:t>
            </a:r>
            <a:r>
              <a:rPr lang="en-US" dirty="0" smtClean="0"/>
              <a:t> </a:t>
            </a:r>
            <a:r>
              <a:rPr lang="en-US" dirty="0"/>
              <a:t>56%, Smartphone</a:t>
            </a:r>
            <a:r>
              <a:rPr lang="en-US" dirty="0" smtClean="0"/>
              <a:t> </a:t>
            </a:r>
            <a:r>
              <a:rPr lang="en-US" dirty="0"/>
              <a:t>42%, Laptop</a:t>
            </a:r>
            <a:r>
              <a:rPr lang="en-US" dirty="0" smtClean="0"/>
              <a:t> </a:t>
            </a:r>
            <a:r>
              <a:rPr lang="en-US" dirty="0"/>
              <a:t>91%</a:t>
            </a:r>
            <a:r>
              <a:rPr lang="en-US" dirty="0" smtClean="0"/>
              <a:t> </a:t>
            </a:r>
          </a:p>
          <a:p>
            <a:pPr defTabSz="914315">
              <a:defRPr/>
            </a:pPr>
            <a:r>
              <a:rPr lang="en-US" dirty="0"/>
              <a:t>Own Device</a:t>
            </a:r>
            <a:r>
              <a:rPr lang="en-US" dirty="0" smtClean="0"/>
              <a:t> </a:t>
            </a:r>
            <a:r>
              <a:rPr lang="en-US" dirty="0"/>
              <a:t>e-reader</a:t>
            </a:r>
            <a:r>
              <a:rPr lang="en-US" dirty="0" smtClean="0"/>
              <a:t> </a:t>
            </a:r>
            <a:r>
              <a:rPr lang="en-US" dirty="0"/>
              <a:t>12%,</a:t>
            </a:r>
            <a:r>
              <a:rPr lang="en-US" dirty="0" smtClean="0"/>
              <a:t> </a:t>
            </a:r>
            <a:r>
              <a:rPr lang="en-US" dirty="0"/>
              <a:t>Tablet</a:t>
            </a:r>
            <a:r>
              <a:rPr lang="en-US" dirty="0" smtClean="0"/>
              <a:t> </a:t>
            </a:r>
            <a:r>
              <a:rPr lang="en-US" dirty="0"/>
              <a:t>15%,</a:t>
            </a:r>
            <a:r>
              <a:rPr lang="en-US" dirty="0" smtClean="0"/>
              <a:t> </a:t>
            </a:r>
            <a:r>
              <a:rPr lang="en-US" dirty="0"/>
              <a:t>Desktop Computer</a:t>
            </a:r>
            <a:r>
              <a:rPr lang="en-US" dirty="0" smtClean="0"/>
              <a:t> </a:t>
            </a:r>
            <a:r>
              <a:rPr lang="en-US" dirty="0"/>
              <a:t>33%, Smartphone 62%, Laptop</a:t>
            </a:r>
            <a:r>
              <a:rPr lang="en-US" dirty="0" smtClean="0"/>
              <a:t> 8</a:t>
            </a:r>
            <a:r>
              <a:rPr lang="en-US" dirty="0"/>
              <a:t>6%</a:t>
            </a:r>
            <a:r>
              <a:rPr lang="en-US" dirty="0" smtClean="0"/>
              <a:t> </a:t>
            </a:r>
          </a:p>
          <a:p>
            <a:pPr defTabSz="914315">
              <a:defRPr/>
            </a:pPr>
            <a:endParaRPr lang="en-US" dirty="0" smtClean="0"/>
          </a:p>
          <a:p>
            <a:r>
              <a:rPr lang="en-US" dirty="0" smtClean="0"/>
              <a:t>No surprises this year for device ownership.</a:t>
            </a:r>
          </a:p>
          <a:p>
            <a:endParaRPr lang="en-US" dirty="0" smtClean="0"/>
          </a:p>
          <a:p>
            <a:pPr marL="228579" indent="-228579">
              <a:buFont typeface="+mj-lt"/>
              <a:buAutoNum type="arabicPeriod"/>
            </a:pPr>
            <a:r>
              <a:rPr lang="en-US" dirty="0" smtClean="0"/>
              <a:t>86% own a laptop</a:t>
            </a:r>
          </a:p>
          <a:p>
            <a:pPr marL="685736" lvl="1" indent="-228579">
              <a:buFont typeface="+mj-lt"/>
              <a:buAutoNum type="arabicPeriod"/>
            </a:pPr>
            <a:r>
              <a:rPr lang="en-US" dirty="0" smtClean="0"/>
              <a:t>Highest</a:t>
            </a:r>
            <a:r>
              <a:rPr lang="en-US" baseline="0" dirty="0" smtClean="0"/>
              <a:t> among younger students and students attending four-year colleges/universities</a:t>
            </a:r>
          </a:p>
          <a:p>
            <a:pPr marL="228579" indent="-228579">
              <a:buFont typeface="+mj-lt"/>
              <a:buAutoNum type="arabicPeriod"/>
            </a:pPr>
            <a:r>
              <a:rPr lang="en-US" baseline="0" dirty="0" smtClean="0"/>
              <a:t>62% own smartphones</a:t>
            </a:r>
          </a:p>
          <a:p>
            <a:pPr marL="685736" lvl="1" indent="-228579">
              <a:buFont typeface="+mj-lt"/>
              <a:buAutoNum type="arabicPeriod"/>
            </a:pPr>
            <a:r>
              <a:rPr lang="en-US" baseline="0" dirty="0" smtClean="0"/>
              <a:t>Up from 55% in 2011</a:t>
            </a:r>
          </a:p>
          <a:p>
            <a:pPr marL="685736" lvl="1" indent="-228579">
              <a:buFont typeface="+mj-lt"/>
              <a:buAutoNum type="arabicPeriod"/>
            </a:pPr>
            <a:r>
              <a:rPr lang="en-US" baseline="0" dirty="0" smtClean="0"/>
              <a:t>Nearly twice as many in 2012 than in 2011 said they use these for academic purposes (67% and 37%, respectively)</a:t>
            </a:r>
          </a:p>
          <a:p>
            <a:pPr marL="685736" lvl="1" indent="-228579">
              <a:buFont typeface="+mj-lt"/>
              <a:buAutoNum type="arabicPeriod"/>
            </a:pPr>
            <a:r>
              <a:rPr lang="en-US" baseline="0" dirty="0" smtClean="0"/>
              <a:t>Pew says 46% of adults own a smartphone, and it is on the rise</a:t>
            </a:r>
          </a:p>
          <a:p>
            <a:pPr marL="228579" indent="-228579">
              <a:buFont typeface="+mj-lt"/>
              <a:buAutoNum type="arabicPeriod"/>
            </a:pPr>
            <a:r>
              <a:rPr lang="en-US" baseline="0" dirty="0" smtClean="0"/>
              <a:t>15% own tablets…12% own e-readers…according to Pew 19% of adults own these items</a:t>
            </a:r>
          </a:p>
          <a:p>
            <a:pPr marL="685736" lvl="1" indent="-228579">
              <a:buFont typeface="+mj-lt"/>
              <a:buAutoNum type="arabicPeriod"/>
            </a:pPr>
            <a:r>
              <a:rPr lang="en-US" baseline="0" dirty="0" smtClean="0"/>
              <a:t>Greatest in non-north American countries</a:t>
            </a:r>
          </a:p>
          <a:p>
            <a:pPr marL="228579" indent="-228579">
              <a:buFont typeface="+mj-lt"/>
              <a:buAutoNum type="arabicPeriod"/>
            </a:pPr>
            <a:r>
              <a:rPr lang="en-US" baseline="0" dirty="0" smtClean="0"/>
              <a:t>Chasm between desktop ownership (33%) and percent who say they use one (56%) – suggesting institutionally-provisioned desktops are still popular. Why?</a:t>
            </a:r>
          </a:p>
          <a:p>
            <a:pPr marL="685736" lvl="1" indent="-228579">
              <a:buFont typeface="+mj-lt"/>
              <a:buAutoNum type="arabicPeriod"/>
            </a:pPr>
            <a:r>
              <a:rPr lang="en-US" baseline="0" dirty="0" smtClean="0"/>
              <a:t>Fast/reliable internet connection?</a:t>
            </a:r>
          </a:p>
          <a:p>
            <a:pPr marL="685736" lvl="1" indent="-228579">
              <a:buFont typeface="+mj-lt"/>
              <a:buAutoNum type="arabicPeriod"/>
            </a:pPr>
            <a:r>
              <a:rPr lang="en-US" baseline="0" dirty="0" smtClean="0"/>
              <a:t>Designated workspace/?</a:t>
            </a:r>
          </a:p>
          <a:p>
            <a:pPr marL="685736" lvl="1" indent="-228579">
              <a:buFont typeface="+mj-lt"/>
              <a:buAutoNum type="arabicPeriod"/>
            </a:pPr>
            <a:r>
              <a:rPr lang="en-US" baseline="0" dirty="0" smtClean="0"/>
              <a:t>Specialty hardware/software access?</a:t>
            </a:r>
          </a:p>
          <a:p>
            <a:pPr marL="685736" lvl="1" indent="-228579">
              <a:buFont typeface="+mj-lt"/>
              <a:buAutoNum type="arabicPeriod"/>
            </a:pPr>
            <a:r>
              <a:rPr lang="en-US" dirty="0" smtClean="0"/>
              <a:t>Access free/low</a:t>
            </a:r>
            <a:r>
              <a:rPr lang="en-US" baseline="0" dirty="0" smtClean="0"/>
              <a:t> cost printing??</a:t>
            </a:r>
          </a:p>
          <a:p>
            <a:pPr marL="685736" lvl="1" indent="-228579">
              <a:buFont typeface="+mj-lt"/>
              <a:buAutoNum type="arabicPeriod"/>
            </a:pPr>
            <a:endParaRPr lang="en-US" baseline="0" dirty="0" smtClean="0"/>
          </a:p>
          <a:p>
            <a:endParaRPr lang="en-US" dirty="0" smtClean="0"/>
          </a:p>
          <a:p>
            <a:endParaRPr lang="en-US" dirty="0" smtClean="0"/>
          </a:p>
          <a:p>
            <a:pPr defTabSz="914315">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17</a:t>
            </a:fld>
            <a:endParaRPr lang="en-US"/>
          </a:p>
        </p:txBody>
      </p:sp>
    </p:spTree>
    <p:extLst>
      <p:ext uri="{BB962C8B-B14F-4D97-AF65-F5344CB8AC3E}">
        <p14:creationId xmlns:p14="http://schemas.microsoft.com/office/powerpoint/2010/main" val="640829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9" indent="-228579">
              <a:buFont typeface="+mj-lt"/>
              <a:buAutoNum type="arabicPeriod"/>
            </a:pPr>
            <a:r>
              <a:rPr lang="en-US" dirty="0" smtClean="0"/>
              <a:t>Laptops (86%)– </a:t>
            </a:r>
          </a:p>
          <a:p>
            <a:pPr marL="685736" lvl="1" indent="-228579">
              <a:buFont typeface="+mj-lt"/>
              <a:buAutoNum type="arabicPeriod"/>
            </a:pPr>
            <a:r>
              <a:rPr lang="en-US" dirty="0" smtClean="0"/>
              <a:t>Mac</a:t>
            </a:r>
            <a:r>
              <a:rPr lang="en-US" baseline="0" dirty="0" smtClean="0"/>
              <a:t> market share higher at 4-yr institutions, especially doctoral institutions</a:t>
            </a:r>
          </a:p>
          <a:p>
            <a:pPr marL="685736" lvl="1" indent="-228579">
              <a:buFont typeface="+mj-lt"/>
              <a:buAutoNum type="arabicPeriod"/>
            </a:pPr>
            <a:r>
              <a:rPr lang="en-US" baseline="0" dirty="0" smtClean="0"/>
              <a:t>More Macs at Canadian institutions</a:t>
            </a:r>
          </a:p>
          <a:p>
            <a:pPr marL="228579" indent="-228579">
              <a:buFont typeface="+mj-lt"/>
              <a:buAutoNum type="arabicPeriod"/>
            </a:pPr>
            <a:r>
              <a:rPr lang="en-US" dirty="0" smtClean="0"/>
              <a:t>Smartphones (62%)</a:t>
            </a:r>
          </a:p>
          <a:p>
            <a:pPr marL="685736" lvl="1" indent="-228579">
              <a:buFont typeface="+mj-lt"/>
              <a:buAutoNum type="arabicPeriod"/>
            </a:pPr>
            <a:r>
              <a:rPr lang="en-US" dirty="0" smtClean="0"/>
              <a:t>Not stat sig diffs</a:t>
            </a:r>
          </a:p>
          <a:p>
            <a:pPr marL="228579" indent="-228579">
              <a:buFont typeface="+mj-lt"/>
              <a:buAutoNum type="arabicPeriod"/>
            </a:pPr>
            <a:r>
              <a:rPr lang="en-US" baseline="0" dirty="0" smtClean="0"/>
              <a:t>Tablets/E-readers (15%/12%) – </a:t>
            </a:r>
          </a:p>
          <a:p>
            <a:pPr marL="685736" lvl="1" indent="-228579">
              <a:buFont typeface="+mj-lt"/>
              <a:buAutoNum type="arabicPeriod"/>
            </a:pPr>
            <a:r>
              <a:rPr lang="en-US" baseline="0" dirty="0" smtClean="0"/>
              <a:t>No stat sig diffs by age, gender, class standing, or C-class</a:t>
            </a:r>
          </a:p>
          <a:p>
            <a:pPr marL="685736" lvl="1" indent="-228579">
              <a:buFont typeface="+mj-lt"/>
              <a:buAutoNum type="arabicPeriod"/>
            </a:pPr>
            <a:endParaRPr lang="en-US" baseline="0" dirty="0" smtClean="0"/>
          </a:p>
          <a:p>
            <a:r>
              <a:rPr lang="en-US" baseline="0" dirty="0" smtClean="0"/>
              <a:t>Message:</a:t>
            </a:r>
          </a:p>
          <a:p>
            <a:pPr defTabSz="914315">
              <a:defRPr/>
            </a:pPr>
            <a:r>
              <a:rPr lang="en-US" baseline="0" dirty="0" smtClean="0"/>
              <a:t>@ most institutions, enough students use both to warrant supporting both platforms for academics. </a:t>
            </a:r>
          </a:p>
          <a:p>
            <a:endParaRPr lang="en-US" baseline="0" dirty="0" smtClean="0"/>
          </a:p>
          <a:p>
            <a:pPr marL="228579" indent="-228579">
              <a:buFont typeface="+mj-lt"/>
              <a:buAutoNum type="arabicPeriod"/>
            </a:pPr>
            <a:endParaRPr lang="en-US" dirty="0"/>
          </a:p>
        </p:txBody>
      </p:sp>
      <p:sp>
        <p:nvSpPr>
          <p:cNvPr id="4" name="Slide Number Placeholder 3"/>
          <p:cNvSpPr>
            <a:spLocks noGrp="1"/>
          </p:cNvSpPr>
          <p:nvPr>
            <p:ph type="sldNum" sz="quarter" idx="10"/>
          </p:nvPr>
        </p:nvSpPr>
        <p:spPr/>
        <p:txBody>
          <a:bodyPr/>
          <a:lstStyle/>
          <a:p>
            <a:fld id="{4D013566-1C27-4459-BB45-EC5D68DED555}" type="slidenum">
              <a:rPr lang="en-US" smtClean="0"/>
              <a:pPr/>
              <a:t>18</a:t>
            </a:fld>
            <a:endParaRPr lang="en-US"/>
          </a:p>
        </p:txBody>
      </p:sp>
    </p:spTree>
    <p:extLst>
      <p:ext uri="{BB962C8B-B14F-4D97-AF65-F5344CB8AC3E}">
        <p14:creationId xmlns:p14="http://schemas.microsoft.com/office/powerpoint/2010/main" val="640829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C39E69-10FE-8D4C-8E93-8E3032CD9DFB}"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39E69-10FE-8D4C-8E93-8E3032CD9DFB}"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39E69-10FE-8D4C-8E93-8E3032CD9DFB}"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CAR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5" y="2667000"/>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CAR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8" name="Text Placeholder 2"/>
          <p:cNvSpPr>
            <a:spLocks noGrp="1"/>
          </p:cNvSpPr>
          <p:nvPr>
            <p:ph type="body" idx="10"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First Level</a:t>
            </a:r>
          </a:p>
          <a:p>
            <a:pPr lvl="0"/>
            <a:r>
              <a:rPr lang="en-US" dirty="0" smtClean="0"/>
              <a:t>Second level</a:t>
            </a:r>
          </a:p>
          <a:p>
            <a:pPr lvl="0"/>
            <a:r>
              <a:rPr lang="en-US" dirty="0" smtClean="0"/>
              <a:t>Third level</a:t>
            </a:r>
          </a:p>
          <a:p>
            <a:pPr lvl="0"/>
            <a:r>
              <a:rPr lang="en-US" dirty="0" smtClean="0"/>
              <a:t>Fourth level</a:t>
            </a:r>
          </a:p>
          <a:p>
            <a:pPr lvl="0"/>
            <a:r>
              <a:rPr lang="en-US" dirty="0" smtClean="0"/>
              <a:t>Fifth level</a:t>
            </a:r>
          </a:p>
        </p:txBody>
      </p:sp>
    </p:spTree>
    <p:extLst>
      <p:ext uri="{BB962C8B-B14F-4D97-AF65-F5344CB8AC3E}">
        <p14:creationId xmlns:p14="http://schemas.microsoft.com/office/powerpoint/2010/main" val="16604167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CAR Body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9091255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CAR Body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007785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CAR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Authors</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CAR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C39E69-10FE-8D4C-8E93-8E3032CD9DFB}"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C39E69-10FE-8D4C-8E93-8E3032CD9DFB}" type="datetimeFigureOut">
              <a:rPr lang="en-US" smtClean="0"/>
              <a:t>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C39E69-10FE-8D4C-8E93-8E3032CD9DFB}"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C39E69-10FE-8D4C-8E93-8E3032CD9DFB}" type="datetimeFigureOut">
              <a:rPr lang="en-US" smtClean="0"/>
              <a:t>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C39E69-10FE-8D4C-8E93-8E3032CD9DFB}" type="datetimeFigureOut">
              <a:rPr lang="en-US" smtClean="0"/>
              <a:t>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39E69-10FE-8D4C-8E93-8E3032CD9DFB}" type="datetimeFigureOut">
              <a:rPr lang="en-US" smtClean="0"/>
              <a:t>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39E69-10FE-8D4C-8E93-8E3032CD9DFB}"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C39E69-10FE-8D4C-8E93-8E3032CD9DFB}" type="datetimeFigureOut">
              <a:rPr lang="en-US" smtClean="0"/>
              <a:t>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1DA4D-07A0-2F4E-860F-71F529F556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C39E69-10FE-8D4C-8E93-8E3032CD9DFB}" type="datetimeFigureOut">
              <a:rPr lang="en-US" smtClean="0"/>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1DA4D-07A0-2F4E-860F-71F529F556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chart" Target="../charts/chart7.xml"/><Relationship Id="rId4"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ducause.edu/student-study"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tadiannatitle.png"/>
          <p:cNvPicPr>
            <a:picLocks noChangeAspect="1"/>
          </p:cNvPicPr>
          <p:nvPr/>
        </p:nvPicPr>
        <p:blipFill>
          <a:blip r:embed="rId2"/>
          <a:stretch>
            <a:fillRect/>
          </a:stretch>
        </p:blipFill>
        <p:spPr>
          <a:xfrm>
            <a:off x="0" y="-1"/>
            <a:ext cx="9144001" cy="6858001"/>
          </a:xfrm>
          <a:prstGeom prst="rect">
            <a:avLst/>
          </a:prstGeom>
        </p:spPr>
      </p:pic>
      <p:sp>
        <p:nvSpPr>
          <p:cNvPr id="8" name="Rectangle 7"/>
          <p:cNvSpPr/>
          <p:nvPr/>
        </p:nvSpPr>
        <p:spPr>
          <a:xfrm>
            <a:off x="4572000" y="-1"/>
            <a:ext cx="4572001" cy="685800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4717657" y="308900"/>
            <a:ext cx="4321840" cy="3970318"/>
          </a:xfrm>
          <a:prstGeom prst="rect">
            <a:avLst/>
          </a:prstGeom>
          <a:noFill/>
        </p:spPr>
        <p:txBody>
          <a:bodyPr wrap="square" rtlCol="0">
            <a:spAutoFit/>
          </a:bodyPr>
          <a:lstStyle/>
          <a:p>
            <a:r>
              <a:rPr lang="en-US" sz="5400" dirty="0" smtClean="0">
                <a:solidFill>
                  <a:schemeClr val="bg1"/>
                </a:solidFill>
                <a:latin typeface="League Gothic"/>
                <a:cs typeface="League Gothic"/>
              </a:rPr>
              <a:t>Changing Perspective: </a:t>
            </a:r>
          </a:p>
          <a:p>
            <a:r>
              <a:rPr lang="en-US" sz="3600" dirty="0" smtClean="0">
                <a:solidFill>
                  <a:schemeClr val="bg1"/>
                </a:solidFill>
                <a:latin typeface="League Gothic"/>
                <a:cs typeface="League Gothic"/>
              </a:rPr>
              <a:t>Using student voices to </a:t>
            </a:r>
          </a:p>
          <a:p>
            <a:r>
              <a:rPr lang="en-US" sz="3600" dirty="0" smtClean="0">
                <a:solidFill>
                  <a:schemeClr val="bg1"/>
                </a:solidFill>
                <a:latin typeface="League Gothic"/>
                <a:cs typeface="League Gothic"/>
              </a:rPr>
              <a:t>advance learning technology</a:t>
            </a:r>
            <a:endParaRPr lang="en-US" sz="3600" dirty="0">
              <a:solidFill>
                <a:schemeClr val="bg1"/>
              </a:solidFill>
              <a:latin typeface="League Gothic"/>
              <a:cs typeface="League Gothic"/>
            </a:endParaRPr>
          </a:p>
        </p:txBody>
      </p:sp>
      <p:sp>
        <p:nvSpPr>
          <p:cNvPr id="10" name="TextBox 9"/>
          <p:cNvSpPr txBox="1"/>
          <p:nvPr/>
        </p:nvSpPr>
        <p:spPr>
          <a:xfrm>
            <a:off x="4930041" y="4781006"/>
            <a:ext cx="4109455" cy="1569660"/>
          </a:xfrm>
          <a:prstGeom prst="rect">
            <a:avLst/>
          </a:prstGeom>
          <a:noFill/>
        </p:spPr>
        <p:txBody>
          <a:bodyPr wrap="square" rtlCol="0">
            <a:spAutoFit/>
          </a:bodyPr>
          <a:lstStyle/>
          <a:p>
            <a:r>
              <a:rPr lang="en-US" sz="2400" dirty="0" smtClean="0">
                <a:solidFill>
                  <a:srgbClr val="FFFFFF"/>
                </a:solidFill>
                <a:latin typeface="League Gothic"/>
                <a:cs typeface="League Gothic"/>
              </a:rPr>
              <a:t>Kyle Bowen, Purdue University</a:t>
            </a:r>
          </a:p>
          <a:p>
            <a:r>
              <a:rPr lang="en-US" sz="2400" dirty="0" smtClean="0">
                <a:solidFill>
                  <a:srgbClr val="FFFFFF"/>
                </a:solidFill>
                <a:latin typeface="League Gothic"/>
                <a:cs typeface="League Gothic"/>
              </a:rPr>
              <a:t>Eden </a:t>
            </a:r>
            <a:r>
              <a:rPr lang="en-US" sz="2400" dirty="0" err="1" smtClean="0">
                <a:solidFill>
                  <a:srgbClr val="FFFFFF"/>
                </a:solidFill>
                <a:latin typeface="League Gothic"/>
                <a:cs typeface="League Gothic"/>
              </a:rPr>
              <a:t>Dahlstrom</a:t>
            </a:r>
            <a:r>
              <a:rPr lang="en-US" sz="2400" dirty="0" smtClean="0">
                <a:solidFill>
                  <a:srgbClr val="FFFFFF"/>
                </a:solidFill>
                <a:latin typeface="League Gothic"/>
                <a:cs typeface="League Gothic"/>
              </a:rPr>
              <a:t>, </a:t>
            </a:r>
            <a:r>
              <a:rPr lang="en-US" sz="2400" dirty="0" err="1" smtClean="0">
                <a:solidFill>
                  <a:srgbClr val="FFFFFF"/>
                </a:solidFill>
                <a:latin typeface="League Gothic"/>
                <a:cs typeface="League Gothic"/>
              </a:rPr>
              <a:t>EDUCAUSE</a:t>
            </a:r>
            <a:endParaRPr lang="en-US" sz="2400" dirty="0" smtClean="0">
              <a:solidFill>
                <a:srgbClr val="FFFFFF"/>
              </a:solidFill>
              <a:latin typeface="League Gothic"/>
              <a:cs typeface="League Gothi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0999"/>
            <a:ext cx="58674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500490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899592"/>
            <a:ext cx="11647221" cy="7757592"/>
          </a:xfrm>
        </p:spPr>
      </p:pic>
    </p:spTree>
    <p:extLst>
      <p:ext uri="{BB962C8B-B14F-4D97-AF65-F5344CB8AC3E}">
        <p14:creationId xmlns:p14="http://schemas.microsoft.com/office/powerpoint/2010/main" val="327531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Student engagement…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…through blending learning environments and infusing technology</a:t>
            </a:r>
            <a:endParaRPr lang="en-US" dirty="0"/>
          </a:p>
        </p:txBody>
      </p:sp>
    </p:spTree>
    <p:extLst>
      <p:ext uri="{BB962C8B-B14F-4D97-AF65-F5344CB8AC3E}">
        <p14:creationId xmlns:p14="http://schemas.microsoft.com/office/powerpoint/2010/main" val="429057275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5486"/>
            <a:ext cx="4990460" cy="1584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smtClean="0"/>
              <a:t>Blended Learning Environments Are the Norm</a:t>
            </a:r>
            <a:endParaRPr lang="en-US" dirty="0"/>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6321" y="1066800"/>
            <a:ext cx="5521360" cy="153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51" y="4876800"/>
            <a:ext cx="7574139" cy="28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208341" y="3076306"/>
            <a:ext cx="4839340" cy="1800494"/>
          </a:xfrm>
          <a:prstGeom prst="rect">
            <a:avLst/>
          </a:prstGeom>
          <a:noFill/>
        </p:spPr>
        <p:txBody>
          <a:bodyPr wrap="square" rtlCol="0">
            <a:spAutoFit/>
          </a:bodyPr>
          <a:lstStyle/>
          <a:p>
            <a:pPr algn="ctr"/>
            <a:r>
              <a:rPr lang="en-US" sz="3600" dirty="0" smtClean="0">
                <a:solidFill>
                  <a:schemeClr val="tx1">
                    <a:lumMod val="75000"/>
                    <a:lumOff val="25000"/>
                  </a:schemeClr>
                </a:solidFill>
                <a:latin typeface="Arial"/>
                <a:ea typeface="+mj-ea"/>
                <a:cs typeface="Arial"/>
              </a:rPr>
              <a:t>And Online-</a:t>
            </a:r>
          </a:p>
          <a:p>
            <a:pPr algn="ctr"/>
            <a:r>
              <a:rPr lang="en-US" sz="3600" dirty="0" smtClean="0">
                <a:solidFill>
                  <a:schemeClr val="tx1">
                    <a:lumMod val="75000"/>
                    <a:lumOff val="25000"/>
                  </a:schemeClr>
                </a:solidFill>
                <a:latin typeface="Arial"/>
                <a:ea typeface="+mj-ea"/>
                <a:cs typeface="Arial"/>
              </a:rPr>
              <a:t>Only Course Experiences Are Up</a:t>
            </a:r>
            <a:endParaRPr lang="en-US" sz="3600" dirty="0">
              <a:solidFill>
                <a:schemeClr val="tx1">
                  <a:lumMod val="75000"/>
                  <a:lumOff val="25000"/>
                </a:schemeClr>
              </a:solidFill>
              <a:latin typeface="Arial"/>
              <a:ea typeface="+mj-ea"/>
              <a:cs typeface="Arial"/>
            </a:endParaRPr>
          </a:p>
        </p:txBody>
      </p:sp>
      <p:sp>
        <p:nvSpPr>
          <p:cNvPr id="3" name="Rectangle 2"/>
          <p:cNvSpPr/>
          <p:nvPr/>
        </p:nvSpPr>
        <p:spPr>
          <a:xfrm>
            <a:off x="1981200" y="6477000"/>
            <a:ext cx="3657600" cy="1199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820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animEffect transition="in" filter="fade">
                                      <p:cBhvr>
                                        <p:cTn id="25"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Technology Engages Students</a:t>
            </a: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28850"/>
            <a:ext cx="4725507" cy="1407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74547"/>
            <a:ext cx="4764975" cy="148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350" y="5289581"/>
            <a:ext cx="4717482" cy="154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798" y="3868936"/>
            <a:ext cx="4502601" cy="1805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3"/>
          <p:cNvSpPr txBox="1">
            <a:spLocks/>
          </p:cNvSpPr>
          <p:nvPr/>
        </p:nvSpPr>
        <p:spPr>
          <a:xfrm>
            <a:off x="4476748" y="3352800"/>
            <a:ext cx="6878783" cy="1697525"/>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Engagement Winners</a:t>
            </a:r>
            <a:endParaRPr lang="en-US" dirty="0"/>
          </a:p>
        </p:txBody>
      </p:sp>
    </p:spTree>
    <p:extLst>
      <p:ext uri="{BB962C8B-B14F-4D97-AF65-F5344CB8AC3E}">
        <p14:creationId xmlns:p14="http://schemas.microsoft.com/office/powerpoint/2010/main" val="219859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5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8"/>
                                        </p:tgtEl>
                                        <p:attrNameLst>
                                          <p:attrName>style.visibility</p:attrName>
                                        </p:attrNameLst>
                                      </p:cBhvr>
                                      <p:to>
                                        <p:strVal val="visible"/>
                                      </p:to>
                                    </p:set>
                                    <p:animEffect transition="in" filter="fade">
                                      <p:cBhvr>
                                        <p:cTn id="22" dur="500"/>
                                        <p:tgtEl>
                                          <p:spTgt spid="614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7"/>
                                        </p:tgtEl>
                                        <p:attrNameLst>
                                          <p:attrName>style.visibility</p:attrName>
                                        </p:attrNameLst>
                                      </p:cBhvr>
                                      <p:to>
                                        <p:strVal val="visible"/>
                                      </p:to>
                                    </p:set>
                                    <p:animEffect transition="in" filter="fade">
                                      <p:cBhvr>
                                        <p:cTn id="27"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BYO technology…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…is prolific and diverse</a:t>
            </a:r>
            <a:endParaRPr lang="en-US" dirty="0"/>
          </a:p>
        </p:txBody>
      </p:sp>
    </p:spTree>
    <p:extLst>
      <p:ext uri="{BB962C8B-B14F-4D97-AF65-F5344CB8AC3E}">
        <p14:creationId xmlns:p14="http://schemas.microsoft.com/office/powerpoint/2010/main" val="413031139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11" name="Title 10"/>
          <p:cNvSpPr>
            <a:spLocks noGrp="1"/>
          </p:cNvSpPr>
          <p:nvPr>
            <p:ph type="title"/>
          </p:nvPr>
        </p:nvSpPr>
        <p:spPr/>
        <p:txBody>
          <a:bodyPr>
            <a:normAutofit fontScale="90000"/>
          </a:bodyPr>
          <a:lstStyle/>
          <a:p>
            <a:r>
              <a:rPr lang="en-US" dirty="0"/>
              <a:t>Trend Toward Mobility</a:t>
            </a:r>
            <a:br>
              <a:rPr lang="en-US" dirty="0"/>
            </a:br>
            <a:endParaRPr lang="en-US" dirty="0"/>
          </a:p>
        </p:txBody>
      </p:sp>
      <p:sp>
        <p:nvSpPr>
          <p:cNvPr id="14" name="Rectangle 13"/>
          <p:cNvSpPr/>
          <p:nvPr/>
        </p:nvSpPr>
        <p:spPr>
          <a:xfrm>
            <a:off x="421758" y="152400"/>
            <a:ext cx="6588642"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758" y="-141994"/>
            <a:ext cx="7620000" cy="6966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143000" y="4423160"/>
            <a:ext cx="838200" cy="584775"/>
          </a:xfrm>
          <a:prstGeom prst="rect">
            <a:avLst/>
          </a:prstGeom>
          <a:noFill/>
        </p:spPr>
        <p:txBody>
          <a:bodyPr wrap="square" rtlCol="0">
            <a:spAutoFit/>
          </a:bodyPr>
          <a:lstStyle/>
          <a:p>
            <a:r>
              <a:rPr lang="en-US" sz="1600" i="1" dirty="0" smtClean="0">
                <a:solidFill>
                  <a:srgbClr val="4B875B"/>
                </a:solidFill>
              </a:rPr>
              <a:t> </a:t>
            </a:r>
            <a:r>
              <a:rPr lang="en-US" sz="1600" i="1" dirty="0" err="1" smtClean="0">
                <a:solidFill>
                  <a:srgbClr val="4B875B"/>
                </a:solidFill>
                <a:latin typeface="Arial" pitchFamily="34" charset="0"/>
                <a:cs typeface="Arial" pitchFamily="34" charset="0"/>
              </a:rPr>
              <a:t>teehee</a:t>
            </a:r>
            <a:endParaRPr lang="en-US" sz="1600" i="1" dirty="0">
              <a:solidFill>
                <a:srgbClr val="4B875B"/>
              </a:solidFill>
              <a:latin typeface="Arial" pitchFamily="34" charset="0"/>
              <a:cs typeface="Arial" pitchFamily="34" charset="0"/>
            </a:endParaRPr>
          </a:p>
        </p:txBody>
      </p:sp>
      <p:sp>
        <p:nvSpPr>
          <p:cNvPr id="17" name="Rounded Rectangular Callout 16"/>
          <p:cNvSpPr/>
          <p:nvPr/>
        </p:nvSpPr>
        <p:spPr>
          <a:xfrm>
            <a:off x="1219200" y="4703135"/>
            <a:ext cx="685800" cy="304800"/>
          </a:xfrm>
          <a:prstGeom prst="wedgeRoundRectCallout">
            <a:avLst>
              <a:gd name="adj1" fmla="val 10175"/>
              <a:gd name="adj2" fmla="val 121802"/>
              <a:gd name="adj3" fmla="val 16667"/>
            </a:avLst>
          </a:prstGeom>
          <a:no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314507" y="1447800"/>
            <a:ext cx="1410586" cy="1077218"/>
          </a:xfrm>
          <a:prstGeom prst="rect">
            <a:avLst/>
          </a:prstGeom>
          <a:noFill/>
        </p:spPr>
        <p:txBody>
          <a:bodyPr wrap="square" rtlCol="0">
            <a:spAutoFit/>
          </a:bodyPr>
          <a:lstStyle/>
          <a:p>
            <a:pPr algn="ctr"/>
            <a:r>
              <a:rPr lang="en-US" sz="1600" i="1" dirty="0" smtClean="0">
                <a:solidFill>
                  <a:srgbClr val="7030A0"/>
                </a:solidFill>
                <a:latin typeface="Arial" pitchFamily="34" charset="0"/>
                <a:cs typeface="Arial" pitchFamily="34" charset="0"/>
              </a:rPr>
              <a:t>Smartphones replaced feature phones</a:t>
            </a:r>
            <a:endParaRPr lang="en-US" sz="1600" i="1" dirty="0">
              <a:solidFill>
                <a:srgbClr val="7030A0"/>
              </a:solidFill>
              <a:latin typeface="Arial" pitchFamily="34" charset="0"/>
              <a:cs typeface="Arial" pitchFamily="34" charset="0"/>
            </a:endParaRPr>
          </a:p>
        </p:txBody>
      </p:sp>
      <p:sp>
        <p:nvSpPr>
          <p:cNvPr id="22" name="Rounded Rectangular Callout 21"/>
          <p:cNvSpPr/>
          <p:nvPr/>
        </p:nvSpPr>
        <p:spPr>
          <a:xfrm>
            <a:off x="5305647" y="1444844"/>
            <a:ext cx="1368056" cy="1071902"/>
          </a:xfrm>
          <a:prstGeom prst="wedgeRoundRectCallout">
            <a:avLst>
              <a:gd name="adj1" fmla="val 99"/>
              <a:gd name="adj2" fmla="val 105485"/>
              <a:gd name="adj3" fmla="val 16667"/>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V="1">
            <a:off x="6019800" y="3263197"/>
            <a:ext cx="0" cy="2832803"/>
          </a:xfrm>
          <a:prstGeom prst="straightConnector1">
            <a:avLst/>
          </a:prstGeom>
          <a:ln>
            <a:solidFill>
              <a:srgbClr val="7030A0"/>
            </a:solidFill>
            <a:tailEnd type="arrow"/>
          </a:ln>
        </p:spPr>
        <p:style>
          <a:lnRef idx="3">
            <a:schemeClr val="accent3"/>
          </a:lnRef>
          <a:fillRef idx="0">
            <a:schemeClr val="accent3"/>
          </a:fillRef>
          <a:effectRef idx="2">
            <a:schemeClr val="accent3"/>
          </a:effectRef>
          <a:fontRef idx="minor">
            <a:schemeClr val="tx1"/>
          </a:fontRef>
        </p:style>
      </p:cxnSp>
      <p:sp>
        <p:nvSpPr>
          <p:cNvPr id="27" name="TextBox 26"/>
          <p:cNvSpPr txBox="1"/>
          <p:nvPr/>
        </p:nvSpPr>
        <p:spPr>
          <a:xfrm>
            <a:off x="7300199" y="2536043"/>
            <a:ext cx="838200" cy="584775"/>
          </a:xfrm>
          <a:prstGeom prst="rect">
            <a:avLst/>
          </a:prstGeom>
          <a:noFill/>
        </p:spPr>
        <p:txBody>
          <a:bodyPr wrap="square" rtlCol="0">
            <a:spAutoFit/>
          </a:bodyPr>
          <a:lstStyle/>
          <a:p>
            <a:r>
              <a:rPr lang="en-US" sz="1600" i="1" dirty="0" smtClean="0">
                <a:solidFill>
                  <a:schemeClr val="tx2"/>
                </a:solidFill>
                <a:latin typeface="Arial" pitchFamily="34" charset="0"/>
                <a:cs typeface="Arial" pitchFamily="34" charset="0"/>
              </a:rPr>
              <a:t> WOW!</a:t>
            </a:r>
            <a:endParaRPr lang="en-US" sz="1600" i="1" dirty="0">
              <a:solidFill>
                <a:schemeClr val="tx2"/>
              </a:solidFill>
              <a:latin typeface="Arial" pitchFamily="34" charset="0"/>
              <a:cs typeface="Arial" pitchFamily="34" charset="0"/>
            </a:endParaRPr>
          </a:p>
        </p:txBody>
      </p:sp>
      <p:sp>
        <p:nvSpPr>
          <p:cNvPr id="28" name="Rounded Rectangular Callout 27"/>
          <p:cNvSpPr/>
          <p:nvPr/>
        </p:nvSpPr>
        <p:spPr>
          <a:xfrm>
            <a:off x="7391400" y="2558772"/>
            <a:ext cx="685800" cy="304800"/>
          </a:xfrm>
          <a:prstGeom prst="wedgeRoundRectCallout">
            <a:avLst>
              <a:gd name="adj1" fmla="val -39438"/>
              <a:gd name="adj2" fmla="val -111919"/>
              <a:gd name="adj3" fmla="val 1666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0"/>
          <p:cNvSpPr txBox="1">
            <a:spLocks/>
          </p:cNvSpPr>
          <p:nvPr/>
        </p:nvSpPr>
        <p:spPr>
          <a:xfrm>
            <a:off x="421758" y="-871965"/>
            <a:ext cx="8021782" cy="729971"/>
          </a:xfrm>
          <a:prstGeom prst="rect">
            <a:avLst/>
          </a:prstGeom>
        </p:spPr>
        <p:txBody>
          <a:bodyPr anchor="t"/>
          <a:lstStyle>
            <a:lvl1pPr algn="l" defTabSz="914400" rtl="0" eaLnBrk="1" latinLnBrk="0" hangingPunct="1">
              <a:spcBef>
                <a:spcPct val="0"/>
              </a:spcBef>
              <a:buNone/>
              <a:defRPr sz="3600" b="0" kern="1200" cap="none">
                <a:solidFill>
                  <a:schemeClr val="tx1">
                    <a:lumMod val="75000"/>
                    <a:lumOff val="25000"/>
                  </a:schemeClr>
                </a:solidFill>
                <a:latin typeface="Arial"/>
                <a:ea typeface="+mj-ea"/>
                <a:cs typeface="Arial"/>
              </a:defRPr>
            </a:lvl1pPr>
          </a:lstStyle>
          <a:p>
            <a:r>
              <a:rPr lang="en-US" dirty="0" smtClean="0"/>
              <a:t>Trend Toward Mobility</a:t>
            </a:r>
            <a:br>
              <a:rPr lang="en-US" dirty="0" smtClean="0"/>
            </a:br>
            <a:endParaRPr lang="en-US" dirty="0"/>
          </a:p>
        </p:txBody>
      </p:sp>
    </p:spTree>
    <p:extLst>
      <p:ext uri="{BB962C8B-B14F-4D97-AF65-F5344CB8AC3E}">
        <p14:creationId xmlns:p14="http://schemas.microsoft.com/office/powerpoint/2010/main" val="30519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fade">
                                      <p:cBhvr>
                                        <p:cTn id="10" dur="500"/>
                                        <p:tgtEl>
                                          <p:spTgt spid="819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21" grpId="0"/>
      <p:bldP spid="22" grpId="0" animBg="1"/>
      <p:bldP spid="27"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Extreme Mobility Still Supplemental</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84" y="1784386"/>
            <a:ext cx="37433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lowchart: Connector 3"/>
          <p:cNvSpPr/>
          <p:nvPr/>
        </p:nvSpPr>
        <p:spPr>
          <a:xfrm>
            <a:off x="4215809" y="19367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2587034" y="26225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0434" y="3209259"/>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1693899" y="3887860"/>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1541499" y="4451386"/>
            <a:ext cx="152400" cy="152400"/>
          </a:xfrm>
          <a:prstGeom prst="flowChartConnector">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1447800" y="4800600"/>
            <a:ext cx="3048000" cy="762000"/>
          </a:xfrm>
          <a:prstGeom prst="wedgeRoundRectCallout">
            <a:avLst>
              <a:gd name="adj1" fmla="val -41763"/>
              <a:gd name="adj2" fmla="val -81221"/>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64980" y="4858434"/>
            <a:ext cx="2895600" cy="646331"/>
          </a:xfrm>
          <a:prstGeom prst="rect">
            <a:avLst/>
          </a:prstGeom>
          <a:noFill/>
        </p:spPr>
        <p:txBody>
          <a:bodyPr wrap="square" rtlCol="0">
            <a:spAutoFit/>
          </a:bodyPr>
          <a:lstStyle/>
          <a:p>
            <a:pPr algn="ctr"/>
            <a:r>
              <a:rPr lang="en-US" dirty="0" smtClean="0">
                <a:latin typeface="Arial" pitchFamily="34" charset="0"/>
                <a:cs typeface="Arial" pitchFamily="34" charset="0"/>
              </a:rPr>
              <a:t>Use device for academic purposes</a:t>
            </a:r>
            <a:endParaRPr lang="en-US" dirty="0">
              <a:latin typeface="Arial" pitchFamily="34" charset="0"/>
              <a:cs typeface="Arial" pitchFamily="34" charset="0"/>
            </a:endParaRPr>
          </a:p>
        </p:txBody>
      </p:sp>
      <p:sp>
        <p:nvSpPr>
          <p:cNvPr id="12" name="Rounded Rectangular Callout 11"/>
          <p:cNvSpPr/>
          <p:nvPr/>
        </p:nvSpPr>
        <p:spPr>
          <a:xfrm>
            <a:off x="1472387" y="1189802"/>
            <a:ext cx="3012780" cy="519500"/>
          </a:xfrm>
          <a:prstGeom prst="wedgeRoundRectCallout">
            <a:avLst>
              <a:gd name="adj1" fmla="val -44545"/>
              <a:gd name="adj2" fmla="val 90037"/>
              <a:gd name="adj3" fmla="val 16667"/>
            </a:avLst>
          </a:prstGeom>
          <a:solidFill>
            <a:schemeClr val="bg1"/>
          </a:solid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447800" y="1264886"/>
            <a:ext cx="2895600" cy="369332"/>
          </a:xfrm>
          <a:prstGeom prst="rect">
            <a:avLst/>
          </a:prstGeom>
          <a:noFill/>
        </p:spPr>
        <p:txBody>
          <a:bodyPr wrap="square" rtlCol="0">
            <a:spAutoFit/>
          </a:bodyPr>
          <a:lstStyle/>
          <a:p>
            <a:pPr algn="ctr"/>
            <a:r>
              <a:rPr lang="en-US" dirty="0" smtClean="0">
                <a:latin typeface="Arial" pitchFamily="34" charset="0"/>
                <a:cs typeface="Arial" pitchFamily="34" charset="0"/>
              </a:rPr>
              <a:t>Own device</a:t>
            </a:r>
            <a:endParaRPr lang="en-US" dirty="0">
              <a:latin typeface="Arial" pitchFamily="34" charset="0"/>
              <a:cs typeface="Arial" pitchFamily="34" charset="0"/>
            </a:endParaRPr>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0066" y="1524636"/>
            <a:ext cx="4429125" cy="516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C:\Users\edahlstrom\AppData\Local\Microsoft\Windows\Temporary Internet Files\Content.IE5\V7W0O3V1\MC90043265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41478">
            <a:off x="482699" y="1353410"/>
            <a:ext cx="795518" cy="795518"/>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3272834" y="2622586"/>
            <a:ext cx="1095375" cy="662873"/>
          </a:xfrm>
          <a:prstGeom prst="straightConnector1">
            <a:avLst/>
          </a:prstGeom>
          <a:ln>
            <a:solidFill>
              <a:srgbClr val="4B875B"/>
            </a:solidFill>
            <a:tailEnd type="arrow"/>
          </a:ln>
        </p:spPr>
        <p:style>
          <a:lnRef idx="3">
            <a:schemeClr val="accent3"/>
          </a:lnRef>
          <a:fillRef idx="0">
            <a:schemeClr val="accent3"/>
          </a:fillRef>
          <a:effectRef idx="2">
            <a:schemeClr val="accent3"/>
          </a:effectRef>
          <a:fontRef idx="minor">
            <a:schemeClr val="tx1"/>
          </a:fontRef>
        </p:style>
      </p:cxnSp>
      <p:cxnSp>
        <p:nvCxnSpPr>
          <p:cNvPr id="24" name="Straight Arrow Connector 23"/>
          <p:cNvCxnSpPr/>
          <p:nvPr/>
        </p:nvCxnSpPr>
        <p:spPr>
          <a:xfrm flipV="1">
            <a:off x="1770099" y="3505201"/>
            <a:ext cx="2598110" cy="600710"/>
          </a:xfrm>
          <a:prstGeom prst="straightConnector1">
            <a:avLst/>
          </a:prstGeom>
          <a:ln>
            <a:solidFill>
              <a:srgbClr val="4B875B"/>
            </a:solidFill>
            <a:tailEnd type="arrow"/>
          </a:ln>
        </p:spPr>
        <p:style>
          <a:lnRef idx="3">
            <a:schemeClr val="accent3"/>
          </a:lnRef>
          <a:fillRef idx="0">
            <a:schemeClr val="accent3"/>
          </a:fillRef>
          <a:effectRef idx="2">
            <a:schemeClr val="accent3"/>
          </a:effectRef>
          <a:fontRef idx="minor">
            <a:schemeClr val="tx1"/>
          </a:fontRef>
        </p:style>
      </p:cxnSp>
      <p:sp>
        <p:nvSpPr>
          <p:cNvPr id="22" name="Left Brace 21"/>
          <p:cNvSpPr/>
          <p:nvPr/>
        </p:nvSpPr>
        <p:spPr>
          <a:xfrm>
            <a:off x="4368209" y="1339970"/>
            <a:ext cx="813391" cy="5213230"/>
          </a:xfrm>
          <a:prstGeom prst="leftBrace">
            <a:avLst>
              <a:gd name="adj1" fmla="val 8333"/>
              <a:gd name="adj2" fmla="val 39190"/>
            </a:avLst>
          </a:prstGeom>
          <a:ln>
            <a:solidFill>
              <a:srgbClr val="4B875B"/>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38" name="Rounded Rectangular Callout 37"/>
          <p:cNvSpPr/>
          <p:nvPr/>
        </p:nvSpPr>
        <p:spPr>
          <a:xfrm>
            <a:off x="5687089" y="914186"/>
            <a:ext cx="3012780" cy="519500"/>
          </a:xfrm>
          <a:prstGeom prst="wedgeRoundRectCallout">
            <a:avLst>
              <a:gd name="adj1" fmla="val -1843"/>
              <a:gd name="adj2" fmla="val 110504"/>
              <a:gd name="adj3" fmla="val 16667"/>
            </a:avLst>
          </a:prstGeom>
          <a:solidFill>
            <a:schemeClr val="bg1"/>
          </a:solidFill>
          <a:ln>
            <a:solidFill>
              <a:srgbClr val="4B87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688751" y="850771"/>
            <a:ext cx="2895600" cy="646331"/>
          </a:xfrm>
          <a:prstGeom prst="rect">
            <a:avLst/>
          </a:prstGeom>
          <a:noFill/>
        </p:spPr>
        <p:txBody>
          <a:bodyPr wrap="square" rtlCol="0">
            <a:spAutoFit/>
          </a:bodyPr>
          <a:lstStyle/>
          <a:p>
            <a:pPr algn="ctr"/>
            <a:r>
              <a:rPr lang="en-US" dirty="0" smtClean="0">
                <a:latin typeface="Arial" pitchFamily="34" charset="0"/>
                <a:cs typeface="Arial" pitchFamily="34" charset="0"/>
              </a:rPr>
              <a:t>Important to do from </a:t>
            </a:r>
          </a:p>
          <a:p>
            <a:pPr algn="ctr"/>
            <a:r>
              <a:rPr lang="en-US" dirty="0" smtClean="0">
                <a:latin typeface="Arial" pitchFamily="34" charset="0"/>
                <a:cs typeface="Arial" pitchFamily="34" charset="0"/>
              </a:rPr>
              <a:t>a mobile device</a:t>
            </a:r>
            <a:endParaRPr lang="en-US" dirty="0">
              <a:latin typeface="Arial" pitchFamily="34" charset="0"/>
              <a:cs typeface="Arial" pitchFamily="34" charset="0"/>
            </a:endParaRPr>
          </a:p>
        </p:txBody>
      </p:sp>
    </p:spTree>
    <p:extLst>
      <p:ext uri="{BB962C8B-B14F-4D97-AF65-F5344CB8AC3E}">
        <p14:creationId xmlns:p14="http://schemas.microsoft.com/office/powerpoint/2010/main" val="352175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fade">
                                      <p:cBhvr>
                                        <p:cTn id="13" dur="500"/>
                                        <p:tgtEl>
                                          <p:spTgt spid="717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7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7172"/>
                                        </p:tgtEl>
                                        <p:attrNameLst>
                                          <p:attrName>style.visibility</p:attrName>
                                        </p:attrNameLst>
                                      </p:cBhvr>
                                      <p:to>
                                        <p:strVal val="visible"/>
                                      </p:to>
                                    </p:set>
                                    <p:animEffect transition="in" filter="fade">
                                      <p:cBhvr>
                                        <p:cTn id="6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5" grpId="0" animBg="1"/>
      <p:bldP spid="10" grpId="0"/>
      <p:bldP spid="12" grpId="0" animBg="1"/>
      <p:bldP spid="13" grpId="0"/>
      <p:bldP spid="22" grpId="0" animBg="1"/>
      <p:bldP spid="38" grpId="0" animBg="1"/>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Prolific and Diverse BYO Technology</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055856470"/>
              </p:ext>
            </p:extLst>
          </p:nvPr>
        </p:nvGraphicFramePr>
        <p:xfrm>
          <a:off x="914400" y="4267200"/>
          <a:ext cx="4648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ontent Placeholder 10"/>
          <p:cNvGraphicFramePr>
            <a:graphicFrameLocks/>
          </p:cNvGraphicFramePr>
          <p:nvPr>
            <p:extLst>
              <p:ext uri="{D42A27DB-BD31-4B8C-83A1-F6EECF244321}">
                <p14:modId xmlns:p14="http://schemas.microsoft.com/office/powerpoint/2010/main" val="3127291058"/>
              </p:ext>
            </p:extLst>
          </p:nvPr>
        </p:nvGraphicFramePr>
        <p:xfrm>
          <a:off x="4534469" y="4379794"/>
          <a:ext cx="4114800" cy="24782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0"/>
          <p:cNvGraphicFramePr>
            <a:graphicFrameLocks/>
          </p:cNvGraphicFramePr>
          <p:nvPr>
            <p:extLst>
              <p:ext uri="{D42A27DB-BD31-4B8C-83A1-F6EECF244321}">
                <p14:modId xmlns:p14="http://schemas.microsoft.com/office/powerpoint/2010/main" val="1404116722"/>
              </p:ext>
            </p:extLst>
          </p:nvPr>
        </p:nvGraphicFramePr>
        <p:xfrm>
          <a:off x="4038600" y="990600"/>
          <a:ext cx="5486400" cy="3276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ontent Placeholder 10"/>
          <p:cNvGraphicFramePr>
            <a:graphicFrameLocks/>
          </p:cNvGraphicFramePr>
          <p:nvPr>
            <p:extLst>
              <p:ext uri="{D42A27DB-BD31-4B8C-83A1-F6EECF244321}">
                <p14:modId xmlns:p14="http://schemas.microsoft.com/office/powerpoint/2010/main" val="2686724096"/>
              </p:ext>
            </p:extLst>
          </p:nvPr>
        </p:nvGraphicFramePr>
        <p:xfrm>
          <a:off x="-762000" y="914400"/>
          <a:ext cx="6629400" cy="3581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6533608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5" grpId="0">
        <p:bldAsOne/>
      </p:bldGraphic>
      <p:bldGraphic spid="16" grpId="0">
        <p:bldAsOne/>
      </p:bldGraphic>
      <p:bldGraphic spid="17"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Using technology…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…to evoke strong, positive responses from students</a:t>
            </a:r>
            <a:endParaRPr lang="en-US" dirty="0"/>
          </a:p>
        </p:txBody>
      </p:sp>
    </p:spTree>
    <p:extLst>
      <p:ext uri="{BB962C8B-B14F-4D97-AF65-F5344CB8AC3E}">
        <p14:creationId xmlns:p14="http://schemas.microsoft.com/office/powerpoint/2010/main" val="79270262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ston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4093470"/>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Commendations</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10" y="2819400"/>
            <a:ext cx="8593052" cy="326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736" y="934738"/>
            <a:ext cx="6320864" cy="188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09" y="2358234"/>
            <a:ext cx="1590404" cy="154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1411568" y="3074466"/>
            <a:ext cx="3048000" cy="762000"/>
          </a:xfrm>
          <a:prstGeom prst="wedgeRoundRectCallout">
            <a:avLst>
              <a:gd name="adj1" fmla="val -3255"/>
              <a:gd name="adj2" fmla="val 8534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279152" y="3168125"/>
            <a:ext cx="3312832" cy="584775"/>
          </a:xfrm>
          <a:prstGeom prst="rect">
            <a:avLst/>
          </a:prstGeom>
          <a:noFill/>
        </p:spPr>
        <p:txBody>
          <a:bodyPr wrap="square" rtlCol="0">
            <a:spAutoFit/>
          </a:bodyPr>
          <a:lstStyle/>
          <a:p>
            <a:pPr algn="ctr"/>
            <a:r>
              <a:rPr lang="en-US" sz="1600" dirty="0" smtClean="0">
                <a:latin typeface="Arial" pitchFamily="34" charset="0"/>
                <a:cs typeface="Arial" pitchFamily="34" charset="0"/>
              </a:rPr>
              <a:t>Importance of various devices to academic success</a:t>
            </a:r>
            <a:endParaRPr lang="en-US" sz="1600" dirty="0">
              <a:latin typeface="Arial" pitchFamily="34" charset="0"/>
              <a:cs typeface="Arial" pitchFamily="34" charset="0"/>
            </a:endParaRPr>
          </a:p>
        </p:txBody>
      </p:sp>
      <p:sp>
        <p:nvSpPr>
          <p:cNvPr id="3" name="Rounded Rectangle 2"/>
          <p:cNvSpPr/>
          <p:nvPr/>
        </p:nvSpPr>
        <p:spPr>
          <a:xfrm>
            <a:off x="5562600" y="2590800"/>
            <a:ext cx="3271562" cy="3276600"/>
          </a:xfrm>
          <a:prstGeom prst="roundRect">
            <a:avLst/>
          </a:prstGeom>
          <a:noFill/>
          <a:effectLst>
            <a:glow rad="1270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283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9223"/>
                                        </p:tgtEl>
                                        <p:attrNameLst>
                                          <p:attrName>style.visibility</p:attrName>
                                        </p:attrNameLst>
                                      </p:cBhvr>
                                      <p:to>
                                        <p:strVal val="visible"/>
                                      </p:to>
                                    </p:set>
                                    <p:animEffect transition="in" filter="fade">
                                      <p:cBhvr>
                                        <p:cTn id="10" dur="500"/>
                                        <p:tgtEl>
                                          <p:spTgt spid="92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418" y="0"/>
            <a:ext cx="4800600" cy="684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ounded Rectangular Callout 18"/>
          <p:cNvSpPr/>
          <p:nvPr/>
        </p:nvSpPr>
        <p:spPr>
          <a:xfrm>
            <a:off x="4114800" y="2658427"/>
            <a:ext cx="3048000" cy="762000"/>
          </a:xfrm>
          <a:prstGeom prst="wedgeRoundRectCallout">
            <a:avLst>
              <a:gd name="adj1" fmla="val -3255"/>
              <a:gd name="adj2" fmla="val 85347"/>
              <a:gd name="adj3" fmla="val 16667"/>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114800" y="2716262"/>
            <a:ext cx="289560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Percentage of students who use the resource</a:t>
            </a:r>
            <a:endParaRPr lang="en-US" sz="16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t>Beyond Devices</a:t>
            </a:r>
            <a:endParaRPr lang="en-US" dirty="0"/>
          </a:p>
        </p:txBody>
      </p:sp>
      <p:sp>
        <p:nvSpPr>
          <p:cNvPr id="12" name="Rounded Rectangular Callout 11"/>
          <p:cNvSpPr/>
          <p:nvPr/>
        </p:nvSpPr>
        <p:spPr>
          <a:xfrm>
            <a:off x="152400" y="1737972"/>
            <a:ext cx="3048000" cy="762000"/>
          </a:xfrm>
          <a:prstGeom prst="wedgeRoundRectCallout">
            <a:avLst>
              <a:gd name="adj1" fmla="val -3255"/>
              <a:gd name="adj2" fmla="val 85347"/>
              <a:gd name="adj3" fmla="val 16667"/>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2400" y="1737972"/>
            <a:ext cx="2895600" cy="707886"/>
          </a:xfrm>
          <a:prstGeom prst="rect">
            <a:avLst/>
          </a:prstGeom>
          <a:noFill/>
        </p:spPr>
        <p:txBody>
          <a:bodyPr wrap="square" rtlCol="0">
            <a:spAutoFit/>
          </a:bodyPr>
          <a:lstStyle/>
          <a:p>
            <a:pPr algn="ctr"/>
            <a:r>
              <a:rPr lang="en-US" sz="2400" b="1" dirty="0" smtClean="0">
                <a:latin typeface="Arial" pitchFamily="34" charset="0"/>
                <a:cs typeface="Arial" pitchFamily="34" charset="0"/>
              </a:rPr>
              <a:t>7 </a:t>
            </a:r>
            <a:r>
              <a:rPr lang="en-US" sz="1600" dirty="0" smtClean="0">
                <a:latin typeface="Arial" pitchFamily="34" charset="0"/>
                <a:cs typeface="Arial" pitchFamily="34" charset="0"/>
              </a:rPr>
              <a:t>times as many students used e-portfolios</a:t>
            </a:r>
            <a:endParaRPr lang="en-US" sz="1600" dirty="0">
              <a:latin typeface="Arial" pitchFamily="34" charset="0"/>
              <a:cs typeface="Arial" pitchFamily="34" charset="0"/>
            </a:endParaRPr>
          </a:p>
        </p:txBody>
      </p:sp>
      <p:sp>
        <p:nvSpPr>
          <p:cNvPr id="14" name="Rounded Rectangular Callout 13"/>
          <p:cNvSpPr/>
          <p:nvPr/>
        </p:nvSpPr>
        <p:spPr>
          <a:xfrm>
            <a:off x="533400" y="3051737"/>
            <a:ext cx="3048000" cy="762000"/>
          </a:xfrm>
          <a:prstGeom prst="wedgeRoundRectCallout">
            <a:avLst>
              <a:gd name="adj1" fmla="val -3255"/>
              <a:gd name="adj2" fmla="val 85347"/>
              <a:gd name="adj3" fmla="val 16667"/>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54182" y="3008649"/>
            <a:ext cx="3048000" cy="707886"/>
          </a:xfrm>
          <a:prstGeom prst="rect">
            <a:avLst/>
          </a:prstGeom>
          <a:noFill/>
        </p:spPr>
        <p:txBody>
          <a:bodyPr wrap="square" rtlCol="0">
            <a:spAutoFit/>
          </a:bodyPr>
          <a:lstStyle/>
          <a:p>
            <a:pPr algn="ctr"/>
            <a:r>
              <a:rPr lang="en-US" sz="2400" b="1" dirty="0">
                <a:latin typeface="Arial" pitchFamily="34" charset="0"/>
                <a:cs typeface="Arial" pitchFamily="34" charset="0"/>
              </a:rPr>
              <a:t>5</a:t>
            </a:r>
            <a:r>
              <a:rPr lang="en-US" sz="1600" dirty="0">
                <a:latin typeface="Arial" pitchFamily="34" charset="0"/>
                <a:cs typeface="Arial" pitchFamily="34" charset="0"/>
              </a:rPr>
              <a:t> times as many students used web-based citation/bib tools</a:t>
            </a:r>
          </a:p>
        </p:txBody>
      </p:sp>
      <p:sp>
        <p:nvSpPr>
          <p:cNvPr id="16" name="Rounded Rectangular Callout 15"/>
          <p:cNvSpPr/>
          <p:nvPr/>
        </p:nvSpPr>
        <p:spPr>
          <a:xfrm>
            <a:off x="1447800" y="4191000"/>
            <a:ext cx="3048000" cy="762000"/>
          </a:xfrm>
          <a:prstGeom prst="wedgeRoundRectCallout">
            <a:avLst>
              <a:gd name="adj1" fmla="val -3255"/>
              <a:gd name="adj2" fmla="val 85347"/>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24000" y="4191000"/>
            <a:ext cx="2895600" cy="707886"/>
          </a:xfrm>
          <a:prstGeom prst="rect">
            <a:avLst/>
          </a:prstGeom>
          <a:noFill/>
        </p:spPr>
        <p:txBody>
          <a:bodyPr wrap="square" rtlCol="0">
            <a:spAutoFit/>
          </a:bodyPr>
          <a:lstStyle/>
          <a:p>
            <a:pPr algn="ctr"/>
            <a:r>
              <a:rPr lang="en-US" sz="2400" b="1" dirty="0" smtClean="0">
                <a:latin typeface="Arial" pitchFamily="34" charset="0"/>
                <a:cs typeface="Arial" pitchFamily="34" charset="0"/>
              </a:rPr>
              <a:t>3</a:t>
            </a:r>
            <a:r>
              <a:rPr lang="en-US" sz="1600" dirty="0" smtClean="0">
                <a:latin typeface="Arial" pitchFamily="34" charset="0"/>
                <a:cs typeface="Arial" pitchFamily="34" charset="0"/>
              </a:rPr>
              <a:t> times as many students used e-books or e-textbooks</a:t>
            </a:r>
            <a:endParaRPr lang="en-US" sz="1600" dirty="0">
              <a:latin typeface="Arial" pitchFamily="34" charset="0"/>
              <a:cs typeface="Arial" pitchFamily="34" charset="0"/>
            </a:endParaRPr>
          </a:p>
        </p:txBody>
      </p:sp>
      <p:cxnSp>
        <p:nvCxnSpPr>
          <p:cNvPr id="18" name="Straight Arrow Connector 17"/>
          <p:cNvCxnSpPr/>
          <p:nvPr/>
        </p:nvCxnSpPr>
        <p:spPr>
          <a:xfrm flipV="1">
            <a:off x="304800" y="2209800"/>
            <a:ext cx="0" cy="4419602"/>
          </a:xfrm>
          <a:prstGeom prst="straightConnector1">
            <a:avLst/>
          </a:prstGeom>
          <a:ln w="88900">
            <a:tailEnd type="arrow"/>
          </a:ln>
          <a:effectLst>
            <a:glow rad="139700">
              <a:schemeClr val="accent4">
                <a:satMod val="1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p:nvPr/>
        </p:nvCxnSpPr>
        <p:spPr>
          <a:xfrm flipV="1">
            <a:off x="1066800" y="3657600"/>
            <a:ext cx="0" cy="2971802"/>
          </a:xfrm>
          <a:prstGeom prst="straightConnector1">
            <a:avLst/>
          </a:prstGeom>
          <a:ln w="88900">
            <a:solidFill>
              <a:schemeClr val="accent6">
                <a:lumMod val="60000"/>
                <a:lumOff val="40000"/>
              </a:schemeClr>
            </a:solidFill>
            <a:tailEnd type="arrow"/>
          </a:ln>
          <a:effectLst>
            <a:glow rad="139700">
              <a:schemeClr val="accent6">
                <a:lumMod val="75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5" name="Straight Arrow Connector 24"/>
          <p:cNvCxnSpPr/>
          <p:nvPr/>
        </p:nvCxnSpPr>
        <p:spPr>
          <a:xfrm flipV="1">
            <a:off x="1828800" y="4800600"/>
            <a:ext cx="0" cy="1912152"/>
          </a:xfrm>
          <a:prstGeom prst="straightConnector1">
            <a:avLst/>
          </a:prstGeom>
          <a:ln w="88900">
            <a:solidFill>
              <a:srgbClr val="C00000"/>
            </a:solidFill>
            <a:tailEnd type="arrow"/>
          </a:ln>
          <a:effectLst>
            <a:glow rad="139700">
              <a:srgbClr val="C0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304800" y="1295400"/>
            <a:ext cx="3276600" cy="369332"/>
          </a:xfrm>
          <a:prstGeom prst="rect">
            <a:avLst/>
          </a:prstGeom>
          <a:noFill/>
        </p:spPr>
        <p:txBody>
          <a:bodyPr wrap="square" rtlCol="0">
            <a:spAutoFit/>
          </a:bodyPr>
          <a:lstStyle/>
          <a:p>
            <a:r>
              <a:rPr lang="en-US" b="1" dirty="0" smtClean="0"/>
              <a:t>Comparing 2012 to 2010</a:t>
            </a:r>
            <a:endParaRPr lang="en-US" b="1" dirty="0"/>
          </a:p>
        </p:txBody>
      </p:sp>
    </p:spTree>
    <p:extLst>
      <p:ext uri="{BB962C8B-B14F-4D97-AF65-F5344CB8AC3E}">
        <p14:creationId xmlns:p14="http://schemas.microsoft.com/office/powerpoint/2010/main" val="375022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1000"/>
                                        <p:tgtEl>
                                          <p:spTgt spid="25"/>
                                        </p:tgtEl>
                                      </p:cBhvr>
                                    </p:animEffect>
                                    <p:anim calcmode="lin" valueType="num">
                                      <p:cBhvr>
                                        <p:cTn id="59" dur="1000" fill="hold"/>
                                        <p:tgtEl>
                                          <p:spTgt spid="25"/>
                                        </p:tgtEl>
                                        <p:attrNameLst>
                                          <p:attrName>ppt_x</p:attrName>
                                        </p:attrNameLst>
                                      </p:cBhvr>
                                      <p:tavLst>
                                        <p:tav tm="0">
                                          <p:val>
                                            <p:strVal val="#ppt_x"/>
                                          </p:val>
                                        </p:tav>
                                        <p:tav tm="100000">
                                          <p:val>
                                            <p:strVal val="#ppt_x"/>
                                          </p:val>
                                        </p:tav>
                                      </p:tavLst>
                                    </p:anim>
                                    <p:anim calcmode="lin" valueType="num">
                                      <p:cBhvr>
                                        <p:cTn id="6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2" grpId="0" animBg="1"/>
      <p:bldP spid="13" grpId="0"/>
      <p:bldP spid="14" grpId="0" animBg="1"/>
      <p:bldP spid="15" grpId="0"/>
      <p:bldP spid="16" grpId="0" animBg="1"/>
      <p:bldP spid="17"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 Literacy Isn’t Innate</a:t>
            </a:r>
            <a:endParaRPr lang="en-US" dirty="0"/>
          </a:p>
        </p:txBody>
      </p:sp>
      <p:graphicFrame>
        <p:nvGraphicFramePr>
          <p:cNvPr id="3" name="Chart 2"/>
          <p:cNvGraphicFramePr/>
          <p:nvPr>
            <p:extLst>
              <p:ext uri="{D42A27DB-BD31-4B8C-83A1-F6EECF244321}">
                <p14:modId xmlns:p14="http://schemas.microsoft.com/office/powerpoint/2010/main" val="2923504249"/>
              </p:ext>
            </p:extLst>
          </p:nvPr>
        </p:nvGraphicFramePr>
        <p:xfrm>
          <a:off x="3313113" y="4942449"/>
          <a:ext cx="5105400" cy="19155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71600" y="5143498"/>
            <a:ext cx="3124200" cy="1200329"/>
          </a:xfrm>
          <a:prstGeom prst="rect">
            <a:avLst/>
          </a:prstGeom>
          <a:noFill/>
        </p:spPr>
        <p:txBody>
          <a:bodyPr wrap="square" rtlCol="0">
            <a:spAutoFit/>
          </a:bodyPr>
          <a:lstStyle/>
          <a:p>
            <a:r>
              <a:rPr lang="en-US" dirty="0" smtClean="0">
                <a:solidFill>
                  <a:schemeClr val="accent6">
                    <a:lumMod val="75000"/>
                  </a:schemeClr>
                </a:solidFill>
                <a:latin typeface="Arial" pitchFamily="34" charset="0"/>
                <a:cs typeface="Arial" pitchFamily="34" charset="0"/>
              </a:rPr>
              <a:t>Percentage saying most/all instructors </a:t>
            </a:r>
            <a:r>
              <a:rPr lang="en-US" b="1" u="sng" dirty="0" smtClean="0">
                <a:solidFill>
                  <a:schemeClr val="accent6">
                    <a:lumMod val="75000"/>
                  </a:schemeClr>
                </a:solidFill>
                <a:latin typeface="Arial" pitchFamily="34" charset="0"/>
                <a:cs typeface="Arial" pitchFamily="34" charset="0"/>
              </a:rPr>
              <a:t>provide </a:t>
            </a:r>
            <a:r>
              <a:rPr lang="en-US" b="1" u="sng" dirty="0">
                <a:solidFill>
                  <a:schemeClr val="accent6">
                    <a:lumMod val="75000"/>
                  </a:schemeClr>
                </a:solidFill>
                <a:latin typeface="Arial" pitchFamily="34" charset="0"/>
                <a:cs typeface="Arial" pitchFamily="34" charset="0"/>
              </a:rPr>
              <a:t>adequate technology </a:t>
            </a:r>
            <a:r>
              <a:rPr lang="en-US" b="1" u="sng" dirty="0" smtClean="0">
                <a:solidFill>
                  <a:schemeClr val="accent6">
                    <a:lumMod val="75000"/>
                  </a:schemeClr>
                </a:solidFill>
                <a:latin typeface="Arial" pitchFamily="34" charset="0"/>
                <a:cs typeface="Arial" pitchFamily="34" charset="0"/>
              </a:rPr>
              <a:t>training</a:t>
            </a:r>
            <a:endParaRPr lang="en-US" b="1" u="sng" dirty="0">
              <a:solidFill>
                <a:schemeClr val="accent6">
                  <a:lumMod val="75000"/>
                </a:schemeClr>
              </a:solidFill>
              <a:latin typeface="Arial" pitchFamily="34" charset="0"/>
              <a:cs typeface="Arial" pitchFamily="34" charset="0"/>
            </a:endParaRPr>
          </a:p>
        </p:txBody>
      </p:sp>
      <p:graphicFrame>
        <p:nvGraphicFramePr>
          <p:cNvPr id="11" name="Chart 10"/>
          <p:cNvGraphicFramePr/>
          <p:nvPr>
            <p:extLst>
              <p:ext uri="{D42A27DB-BD31-4B8C-83A1-F6EECF244321}">
                <p14:modId xmlns:p14="http://schemas.microsoft.com/office/powerpoint/2010/main" val="1744481667"/>
              </p:ext>
            </p:extLst>
          </p:nvPr>
        </p:nvGraphicFramePr>
        <p:xfrm>
          <a:off x="4267200" y="3217732"/>
          <a:ext cx="483870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777207246"/>
              </p:ext>
            </p:extLst>
          </p:nvPr>
        </p:nvGraphicFramePr>
        <p:xfrm>
          <a:off x="0" y="2372049"/>
          <a:ext cx="4876800" cy="198120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p:cNvSpPr txBox="1"/>
          <p:nvPr/>
        </p:nvSpPr>
        <p:spPr>
          <a:xfrm>
            <a:off x="5562600" y="1981200"/>
            <a:ext cx="3695700" cy="1200329"/>
          </a:xfrm>
          <a:prstGeom prst="rect">
            <a:avLst/>
          </a:prstGeom>
          <a:noFill/>
        </p:spPr>
        <p:txBody>
          <a:bodyPr wrap="square" rtlCol="0">
            <a:spAutoFit/>
          </a:bodyPr>
          <a:lstStyle/>
          <a:p>
            <a:r>
              <a:rPr lang="en-US" dirty="0" smtClean="0">
                <a:solidFill>
                  <a:srgbClr val="7030A0"/>
                </a:solidFill>
                <a:latin typeface="Arial" pitchFamily="34" charset="0"/>
                <a:cs typeface="Arial" pitchFamily="34" charset="0"/>
              </a:rPr>
              <a:t>Percentage saying it is very/extremely important </a:t>
            </a:r>
            <a:r>
              <a:rPr lang="en-US" b="1" u="sng" dirty="0" smtClean="0">
                <a:solidFill>
                  <a:srgbClr val="7030A0"/>
                </a:solidFill>
                <a:latin typeface="Arial" pitchFamily="34" charset="0"/>
                <a:cs typeface="Arial" pitchFamily="34" charset="0"/>
              </a:rPr>
              <a:t>to be better skilled or trained </a:t>
            </a:r>
            <a:r>
              <a:rPr lang="en-US" dirty="0" smtClean="0">
                <a:solidFill>
                  <a:srgbClr val="7030A0"/>
                </a:solidFill>
                <a:latin typeface="Arial" pitchFamily="34" charset="0"/>
                <a:cs typeface="Arial" pitchFamily="34" charset="0"/>
              </a:rPr>
              <a:t>at using technology</a:t>
            </a:r>
            <a:endParaRPr lang="en-US" dirty="0">
              <a:solidFill>
                <a:srgbClr val="7030A0"/>
              </a:solidFill>
              <a:latin typeface="Arial" pitchFamily="34" charset="0"/>
              <a:cs typeface="Arial" pitchFamily="34" charset="0"/>
            </a:endParaRPr>
          </a:p>
        </p:txBody>
      </p:sp>
      <p:sp>
        <p:nvSpPr>
          <p:cNvPr id="14" name="TextBox 13"/>
          <p:cNvSpPr txBox="1"/>
          <p:nvPr/>
        </p:nvSpPr>
        <p:spPr>
          <a:xfrm>
            <a:off x="1371600" y="1193584"/>
            <a:ext cx="3533773" cy="1477328"/>
          </a:xfrm>
          <a:prstGeom prst="rect">
            <a:avLst/>
          </a:prstGeom>
          <a:noFill/>
        </p:spPr>
        <p:txBody>
          <a:bodyPr wrap="square" rtlCol="0">
            <a:spAutoFit/>
          </a:bodyPr>
          <a:lstStyle/>
          <a:p>
            <a:r>
              <a:rPr lang="en-US" dirty="0" smtClean="0">
                <a:solidFill>
                  <a:schemeClr val="accent3">
                    <a:lumMod val="50000"/>
                  </a:schemeClr>
                </a:solidFill>
                <a:latin typeface="Arial" pitchFamily="34" charset="0"/>
                <a:cs typeface="Arial" pitchFamily="34" charset="0"/>
              </a:rPr>
              <a:t>Percentage saying they agree/strongly agree that they are </a:t>
            </a:r>
            <a:r>
              <a:rPr lang="en-US" b="1" u="sng" dirty="0" smtClean="0">
                <a:solidFill>
                  <a:schemeClr val="accent3">
                    <a:lumMod val="50000"/>
                  </a:schemeClr>
                </a:solidFill>
                <a:latin typeface="Arial" pitchFamily="34" charset="0"/>
                <a:cs typeface="Arial" pitchFamily="34" charset="0"/>
              </a:rPr>
              <a:t>prepared to use technology </a:t>
            </a:r>
            <a:r>
              <a:rPr lang="en-US" dirty="0" smtClean="0">
                <a:solidFill>
                  <a:schemeClr val="accent3">
                    <a:lumMod val="50000"/>
                  </a:schemeClr>
                </a:solidFill>
                <a:latin typeface="Arial" pitchFamily="34" charset="0"/>
                <a:cs typeface="Arial" pitchFamily="34" charset="0"/>
              </a:rPr>
              <a:t>upon entering college/university</a:t>
            </a:r>
            <a:endParaRPr lang="en-US" dirty="0">
              <a:solidFill>
                <a:schemeClr val="accent3">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1478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Graphic spid="11" grpId="0">
        <p:bldAsOne/>
      </p:bldGraphic>
      <p:bldGraphic spid="12" grpId="0">
        <p:bldAsOne/>
      </p:bldGraphic>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Listening to students…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9827"/>
            <a:ext cx="9144000" cy="522516"/>
          </a:xfrm>
          <a:prstGeom prst="rect">
            <a:avLst/>
          </a:prstGeom>
        </p:spPr>
      </p:pic>
      <p:sp>
        <p:nvSpPr>
          <p:cNvPr id="8" name="Text Placeholder 7"/>
          <p:cNvSpPr>
            <a:spLocks noGrp="1"/>
          </p:cNvSpPr>
          <p:nvPr>
            <p:ph type="body" idx="10"/>
          </p:nvPr>
        </p:nvSpPr>
        <p:spPr/>
        <p:txBody>
          <a:bodyPr/>
          <a:lstStyle/>
          <a:p>
            <a:endParaRPr lang="en-US" dirty="0" smtClean="0"/>
          </a:p>
          <a:p>
            <a:r>
              <a:rPr lang="en-US" dirty="0" smtClean="0"/>
              <a:t>…about how best to connect with them</a:t>
            </a:r>
            <a:endParaRPr lang="en-US" dirty="0"/>
          </a:p>
        </p:txBody>
      </p:sp>
    </p:spTree>
    <p:extLst>
      <p:ext uri="{BB962C8B-B14F-4D97-AF65-F5344CB8AC3E}">
        <p14:creationId xmlns:p14="http://schemas.microsoft.com/office/powerpoint/2010/main" val="23508352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330361" y="3996247"/>
            <a:ext cx="1183996" cy="11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831" y="3505199"/>
            <a:ext cx="3578595" cy="3115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186" y="2499387"/>
            <a:ext cx="1183996" cy="11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Communication Mode Selectivity</a:t>
            </a:r>
            <a:endParaRPr lang="en-US" dirty="0"/>
          </a:p>
        </p:txBody>
      </p:sp>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318288"/>
            <a:ext cx="34385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875500"/>
            <a:ext cx="345757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3455" y="4301395"/>
            <a:ext cx="2590801" cy="1323439"/>
          </a:xfrm>
          <a:prstGeom prst="rect">
            <a:avLst/>
          </a:prstGeom>
          <a:noFill/>
        </p:spPr>
        <p:txBody>
          <a:bodyPr wrap="square" rtlCol="0">
            <a:spAutoFit/>
          </a:bodyPr>
          <a:lstStyle/>
          <a:p>
            <a:r>
              <a:rPr lang="en-US" sz="2000" b="1" dirty="0" smtClean="0">
                <a:latin typeface="Arial Black" pitchFamily="34" charset="0"/>
              </a:rPr>
              <a:t>           Social           </a:t>
            </a:r>
          </a:p>
          <a:p>
            <a:r>
              <a:rPr lang="en-US" sz="2000" b="1" dirty="0">
                <a:latin typeface="Arial Black" pitchFamily="34" charset="0"/>
              </a:rPr>
              <a:t> </a:t>
            </a:r>
            <a:r>
              <a:rPr lang="en-US" sz="2000" b="1" dirty="0" smtClean="0">
                <a:latin typeface="Arial Black" pitchFamily="34" charset="0"/>
              </a:rPr>
              <a:t>        networking</a:t>
            </a:r>
          </a:p>
          <a:p>
            <a:r>
              <a:rPr lang="en-US" sz="2000" b="1" dirty="0" smtClean="0">
                <a:latin typeface="Arial Black" pitchFamily="34" charset="0"/>
              </a:rPr>
              <a:t>   with current instructors?</a:t>
            </a:r>
            <a:endParaRPr lang="en-US" sz="2000" b="1" dirty="0">
              <a:latin typeface="Arial Black" pitchFamily="34" charset="0"/>
            </a:endParaRPr>
          </a:p>
        </p:txBody>
      </p:sp>
      <p:sp>
        <p:nvSpPr>
          <p:cNvPr id="11" name="TextBox 10"/>
          <p:cNvSpPr txBox="1"/>
          <p:nvPr/>
        </p:nvSpPr>
        <p:spPr>
          <a:xfrm>
            <a:off x="6480199" y="3276600"/>
            <a:ext cx="2293961" cy="1323439"/>
          </a:xfrm>
          <a:prstGeom prst="rect">
            <a:avLst/>
          </a:prstGeom>
          <a:noFill/>
        </p:spPr>
        <p:txBody>
          <a:bodyPr wrap="square" rtlCol="0">
            <a:spAutoFit/>
          </a:bodyPr>
          <a:lstStyle/>
          <a:p>
            <a:r>
              <a:rPr lang="en-US" sz="2000" b="1" dirty="0" smtClean="0">
                <a:latin typeface="Arial Black" pitchFamily="34" charset="0"/>
              </a:rPr>
              <a:t>Social </a:t>
            </a:r>
            <a:r>
              <a:rPr lang="en-US" sz="2000" b="1" dirty="0">
                <a:latin typeface="Arial Black" pitchFamily="34" charset="0"/>
              </a:rPr>
              <a:t>n</a:t>
            </a:r>
            <a:r>
              <a:rPr lang="en-US" sz="2000" b="1" dirty="0" smtClean="0">
                <a:latin typeface="Arial Black" pitchFamily="34" charset="0"/>
              </a:rPr>
              <a:t>etworking</a:t>
            </a:r>
          </a:p>
          <a:p>
            <a:pPr algn="ctr"/>
            <a:r>
              <a:rPr lang="en-US" sz="2000" b="1" dirty="0" smtClean="0">
                <a:latin typeface="Arial Black" pitchFamily="34" charset="0"/>
              </a:rPr>
              <a:t>with other students?</a:t>
            </a:r>
            <a:endParaRPr lang="en-US" sz="2000" b="1" dirty="0">
              <a:latin typeface="Arial Black" pitchFamily="34" charset="0"/>
            </a:endParaRPr>
          </a:p>
        </p:txBody>
      </p:sp>
    </p:spTree>
    <p:extLst>
      <p:ext uri="{BB962C8B-B14F-4D97-AF65-F5344CB8AC3E}">
        <p14:creationId xmlns:p14="http://schemas.microsoft.com/office/powerpoint/2010/main" val="11182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gtEl>
                                        <p:attrNameLst>
                                          <p:attrName>style.visibility</p:attrName>
                                        </p:attrNameLst>
                                      </p:cBhvr>
                                      <p:to>
                                        <p:strVal val="visible"/>
                                      </p:to>
                                    </p:set>
                                    <p:animEffect transition="in" filter="fade">
                                      <p:cBhvr>
                                        <p:cTn id="22" dur="500"/>
                                        <p:tgtEl>
                                          <p:spTgt spid="1126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266"/>
                                        </p:tgtEl>
                                        <p:attrNameLst>
                                          <p:attrName>style.visibility</p:attrName>
                                        </p:attrNameLst>
                                      </p:cBhvr>
                                      <p:to>
                                        <p:strVal val="visible"/>
                                      </p:to>
                                    </p:set>
                                    <p:animEffect transition="in" filter="fade">
                                      <p:cBhvr>
                                        <p:cTn id="3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2914" y="1542794"/>
            <a:ext cx="5029199" cy="51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Students Say: Use These More</a:t>
            </a:r>
            <a:endParaRPr lang="en-US" dirty="0"/>
          </a:p>
        </p:txBody>
      </p:sp>
      <p:sp>
        <p:nvSpPr>
          <p:cNvPr id="13" name="Rounded Rectangular Callout 12"/>
          <p:cNvSpPr/>
          <p:nvPr/>
        </p:nvSpPr>
        <p:spPr>
          <a:xfrm>
            <a:off x="2591251" y="3302051"/>
            <a:ext cx="838200" cy="636686"/>
          </a:xfrm>
          <a:prstGeom prst="wedgeRoundRectCallout">
            <a:avLst>
              <a:gd name="adj1" fmla="val 173845"/>
              <a:gd name="adj2" fmla="val 4937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591251" y="3306644"/>
            <a:ext cx="2024418" cy="553998"/>
          </a:xfrm>
          <a:prstGeom prst="rect">
            <a:avLst/>
          </a:prstGeom>
          <a:noFill/>
        </p:spPr>
        <p:txBody>
          <a:bodyPr wrap="square" rtlCol="0">
            <a:spAutoFit/>
          </a:bodyPr>
          <a:lstStyle/>
          <a:p>
            <a:r>
              <a:rPr lang="en-US" sz="1600" dirty="0" smtClean="0">
                <a:latin typeface="Arial" pitchFamily="34" charset="0"/>
                <a:cs typeface="Arial" pitchFamily="34" charset="0"/>
              </a:rPr>
              <a:t>28%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5" name="Rounded Rectangular Callout 14"/>
          <p:cNvSpPr/>
          <p:nvPr/>
        </p:nvSpPr>
        <p:spPr>
          <a:xfrm>
            <a:off x="3429451" y="2503697"/>
            <a:ext cx="838200" cy="636686"/>
          </a:xfrm>
          <a:prstGeom prst="wedgeRoundRectCallout">
            <a:avLst>
              <a:gd name="adj1" fmla="val 110371"/>
              <a:gd name="adj2" fmla="val 88619"/>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29451" y="2496607"/>
            <a:ext cx="2024418" cy="553998"/>
          </a:xfrm>
          <a:prstGeom prst="rect">
            <a:avLst/>
          </a:prstGeom>
          <a:noFill/>
        </p:spPr>
        <p:txBody>
          <a:bodyPr wrap="square" rtlCol="0">
            <a:spAutoFit/>
          </a:bodyPr>
          <a:lstStyle/>
          <a:p>
            <a:r>
              <a:rPr lang="en-US" sz="1600" dirty="0" smtClean="0">
                <a:latin typeface="Arial" pitchFamily="34" charset="0"/>
                <a:cs typeface="Arial" pitchFamily="34" charset="0"/>
              </a:rPr>
              <a:t>27%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7" name="Rounded Rectangular Callout 16"/>
          <p:cNvSpPr/>
          <p:nvPr/>
        </p:nvSpPr>
        <p:spPr>
          <a:xfrm>
            <a:off x="2652067" y="1224451"/>
            <a:ext cx="838200" cy="636686"/>
          </a:xfrm>
          <a:prstGeom prst="wedgeRoundRectCallout">
            <a:avLst>
              <a:gd name="adj1" fmla="val 182631"/>
              <a:gd name="adj2" fmla="val 10536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653587" y="1224451"/>
            <a:ext cx="904753" cy="553998"/>
          </a:xfrm>
          <a:prstGeom prst="rect">
            <a:avLst/>
          </a:prstGeom>
          <a:noFill/>
        </p:spPr>
        <p:txBody>
          <a:bodyPr wrap="square" rtlCol="0">
            <a:spAutoFit/>
          </a:bodyPr>
          <a:lstStyle/>
          <a:p>
            <a:r>
              <a:rPr lang="en-US" sz="1600" dirty="0" smtClean="0">
                <a:latin typeface="Arial" pitchFamily="34" charset="0"/>
                <a:cs typeface="Arial" pitchFamily="34" charset="0"/>
              </a:rPr>
              <a:t>21%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19" name="Rounded Rectangular Callout 18"/>
          <p:cNvSpPr/>
          <p:nvPr/>
        </p:nvSpPr>
        <p:spPr>
          <a:xfrm>
            <a:off x="2928915" y="4427524"/>
            <a:ext cx="915576" cy="674089"/>
          </a:xfrm>
          <a:prstGeom prst="wedgeRoundRectCallout">
            <a:avLst>
              <a:gd name="adj1" fmla="val 120523"/>
              <a:gd name="adj2" fmla="val -23557"/>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990526" y="4427524"/>
            <a:ext cx="915576" cy="553998"/>
          </a:xfrm>
          <a:prstGeom prst="rect">
            <a:avLst/>
          </a:prstGeom>
          <a:noFill/>
        </p:spPr>
        <p:txBody>
          <a:bodyPr wrap="square" rtlCol="0">
            <a:spAutoFit/>
          </a:bodyPr>
          <a:lstStyle/>
          <a:p>
            <a:r>
              <a:rPr lang="en-US" sz="1600" dirty="0" smtClean="0">
                <a:latin typeface="Arial" pitchFamily="34" charset="0"/>
                <a:cs typeface="Arial" pitchFamily="34" charset="0"/>
              </a:rPr>
              <a:t>20%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22" name="Rounded Rectangular Callout 21"/>
          <p:cNvSpPr/>
          <p:nvPr/>
        </p:nvSpPr>
        <p:spPr>
          <a:xfrm>
            <a:off x="3023548" y="5684301"/>
            <a:ext cx="915576" cy="674089"/>
          </a:xfrm>
          <a:prstGeom prst="wedgeRoundRectCallout">
            <a:avLst>
              <a:gd name="adj1" fmla="val 133938"/>
              <a:gd name="adj2" fmla="val -10656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71167" y="5684301"/>
            <a:ext cx="915576" cy="553998"/>
          </a:xfrm>
          <a:prstGeom prst="rect">
            <a:avLst/>
          </a:prstGeom>
          <a:noFill/>
        </p:spPr>
        <p:txBody>
          <a:bodyPr wrap="square" rtlCol="0">
            <a:spAutoFit/>
          </a:bodyPr>
          <a:lstStyle/>
          <a:p>
            <a:r>
              <a:rPr lang="en-US" sz="1600" dirty="0" smtClean="0">
                <a:latin typeface="Arial" pitchFamily="34" charset="0"/>
                <a:cs typeface="Arial" pitchFamily="34" charset="0"/>
              </a:rPr>
              <a:t>24% </a:t>
            </a:r>
            <a:r>
              <a:rPr lang="en-US" sz="3000" dirty="0" smtClean="0">
                <a:latin typeface="Arial" pitchFamily="34" charset="0"/>
                <a:cs typeface="Arial" pitchFamily="34" charset="0"/>
                <a:sym typeface="Wingdings 3"/>
              </a:rPr>
              <a:t></a:t>
            </a:r>
            <a:endParaRPr lang="en-US" sz="3000" dirty="0">
              <a:latin typeface="Arial" pitchFamily="34" charset="0"/>
              <a:cs typeface="Arial" pitchFamily="34" charset="0"/>
            </a:endParaRPr>
          </a:p>
        </p:txBody>
      </p:sp>
      <p:sp>
        <p:nvSpPr>
          <p:cNvPr id="6" name="TextBox 5"/>
          <p:cNvSpPr txBox="1"/>
          <p:nvPr/>
        </p:nvSpPr>
        <p:spPr>
          <a:xfrm>
            <a:off x="685800" y="2819224"/>
            <a:ext cx="1778474" cy="1754326"/>
          </a:xfrm>
          <a:prstGeom prst="rect">
            <a:avLst/>
          </a:prstGeom>
          <a:noFill/>
        </p:spPr>
        <p:txBody>
          <a:bodyPr wrap="square" rtlCol="0">
            <a:spAutoFit/>
          </a:bodyPr>
          <a:lstStyle/>
          <a:p>
            <a:pPr algn="r"/>
            <a:r>
              <a:rPr lang="en-US" dirty="0" smtClean="0">
                <a:latin typeface="Arial" pitchFamily="34" charset="0"/>
                <a:cs typeface="Arial" pitchFamily="34" charset="0"/>
              </a:rPr>
              <a:t>Percentage </a:t>
            </a:r>
          </a:p>
          <a:p>
            <a:pPr algn="r"/>
            <a:r>
              <a:rPr lang="en-US" dirty="0" smtClean="0">
                <a:latin typeface="Arial" pitchFamily="34" charset="0"/>
                <a:cs typeface="Arial" pitchFamily="34" charset="0"/>
              </a:rPr>
              <a:t>change </a:t>
            </a:r>
          </a:p>
          <a:p>
            <a:pPr algn="r"/>
            <a:r>
              <a:rPr lang="en-US" dirty="0" smtClean="0">
                <a:latin typeface="Arial" pitchFamily="34" charset="0"/>
                <a:cs typeface="Arial" pitchFamily="34" charset="0"/>
              </a:rPr>
              <a:t>from </a:t>
            </a:r>
          </a:p>
          <a:p>
            <a:pPr algn="r"/>
            <a:r>
              <a:rPr lang="en-US" dirty="0" smtClean="0">
                <a:latin typeface="Arial" pitchFamily="34" charset="0"/>
                <a:cs typeface="Arial" pitchFamily="34" charset="0"/>
              </a:rPr>
              <a:t>2011 </a:t>
            </a:r>
          </a:p>
          <a:p>
            <a:pPr algn="r"/>
            <a:r>
              <a:rPr lang="en-US" dirty="0" smtClean="0">
                <a:latin typeface="Arial" pitchFamily="34" charset="0"/>
                <a:cs typeface="Arial" pitchFamily="34" charset="0"/>
              </a:rPr>
              <a:t>to </a:t>
            </a:r>
          </a:p>
          <a:p>
            <a:pPr algn="r"/>
            <a:r>
              <a:rPr lang="en-US" dirty="0" smtClean="0">
                <a:latin typeface="Arial" pitchFamily="34" charset="0"/>
                <a:cs typeface="Arial" pitchFamily="34" charset="0"/>
              </a:rPr>
              <a:t>2012</a:t>
            </a:r>
            <a:endParaRPr lang="en-US" dirty="0">
              <a:latin typeface="Arial" pitchFamily="34" charset="0"/>
              <a:cs typeface="Arial" pitchFamily="34" charset="0"/>
            </a:endParaRPr>
          </a:p>
        </p:txBody>
      </p:sp>
    </p:spTree>
    <p:extLst>
      <p:ext uri="{BB962C8B-B14F-4D97-AF65-F5344CB8AC3E}">
        <p14:creationId xmlns:p14="http://schemas.microsoft.com/office/powerpoint/2010/main" val="9871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animBg="1"/>
      <p:bldP spid="18" grpId="0"/>
      <p:bldP spid="19" grpId="0" animBg="1"/>
      <p:bldP spid="20" grpId="0"/>
      <p:bldP spid="22" grpId="0" animBg="1"/>
      <p:bldP spid="2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Students Also </a:t>
            </a:r>
            <a:br>
              <a:rPr lang="en-US" dirty="0" smtClean="0"/>
            </a:br>
            <a:r>
              <a:rPr lang="en-US" dirty="0" smtClean="0"/>
              <a:t>Say…</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0"/>
            <a:ext cx="4327606" cy="679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09600" y="2524126"/>
            <a:ext cx="3352800" cy="1200329"/>
          </a:xfrm>
          <a:prstGeom prst="rect">
            <a:avLst/>
          </a:prstGeom>
          <a:noFill/>
        </p:spPr>
        <p:txBody>
          <a:bodyPr wrap="square" rtlCol="0">
            <a:spAutoFit/>
          </a:bodyPr>
          <a:lstStyle/>
          <a:p>
            <a:pPr algn="r"/>
            <a:r>
              <a:rPr lang="en-US" sz="3600" dirty="0" smtClean="0">
                <a:latin typeface="Arial" pitchFamily="34" charset="0"/>
                <a:cs typeface="Arial" pitchFamily="34" charset="0"/>
              </a:rPr>
              <a:t>…</a:t>
            </a:r>
            <a:r>
              <a:rPr lang="en-US" sz="3600" dirty="0">
                <a:solidFill>
                  <a:schemeClr val="tx1">
                    <a:lumMod val="75000"/>
                    <a:lumOff val="25000"/>
                  </a:schemeClr>
                </a:solidFill>
                <a:latin typeface="Arial"/>
                <a:ea typeface="+mj-ea"/>
                <a:cs typeface="Arial"/>
              </a:rPr>
              <a:t>Use Some of These Less</a:t>
            </a:r>
          </a:p>
        </p:txBody>
      </p:sp>
      <p:cxnSp>
        <p:nvCxnSpPr>
          <p:cNvPr id="27" name="Straight Arrow Connector 26"/>
          <p:cNvCxnSpPr/>
          <p:nvPr/>
        </p:nvCxnSpPr>
        <p:spPr>
          <a:xfrm flipH="1" flipV="1">
            <a:off x="7605713" y="838200"/>
            <a:ext cx="761999" cy="838199"/>
          </a:xfrm>
          <a:prstGeom prst="straightConnector1">
            <a:avLst/>
          </a:prstGeom>
          <a:ln w="63500">
            <a:solidFill>
              <a:schemeClr val="tx1"/>
            </a:solidFill>
            <a:tailEnd type="arrow"/>
          </a:ln>
          <a:effectLst>
            <a:glow rad="139700">
              <a:schemeClr val="accent3">
                <a:lumMod val="50000"/>
                <a:alpha val="40000"/>
              </a:scheme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29" name="Straight Arrow Connector 28"/>
          <p:cNvCxnSpPr/>
          <p:nvPr/>
        </p:nvCxnSpPr>
        <p:spPr>
          <a:xfrm flipH="1" flipV="1">
            <a:off x="7081838" y="1445657"/>
            <a:ext cx="1285874" cy="1523999"/>
          </a:xfrm>
          <a:prstGeom prst="straightConnector1">
            <a:avLst/>
          </a:prstGeom>
          <a:ln w="63500">
            <a:solidFill>
              <a:schemeClr val="tx1"/>
            </a:solidFill>
            <a:tailEnd type="arrow"/>
          </a:ln>
          <a:effectLst>
            <a:glow rad="139700">
              <a:srgbClr val="92D05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cxnSp>
        <p:nvCxnSpPr>
          <p:cNvPr id="30" name="Straight Arrow Connector 29"/>
          <p:cNvCxnSpPr/>
          <p:nvPr/>
        </p:nvCxnSpPr>
        <p:spPr>
          <a:xfrm flipH="1" flipV="1">
            <a:off x="6881812" y="2514601"/>
            <a:ext cx="1347788" cy="1523999"/>
          </a:xfrm>
          <a:prstGeom prst="straightConnector1">
            <a:avLst/>
          </a:prstGeom>
          <a:ln w="63500">
            <a:solidFill>
              <a:schemeClr val="tx1"/>
            </a:solidFill>
            <a:tailEnd type="arrow"/>
          </a:ln>
          <a:effectLst>
            <a:glow rad="139700">
              <a:srgbClr val="C00000">
                <a:alpha val="40000"/>
              </a:srgbClr>
            </a:glow>
            <a:outerShdw blurRad="40000" dist="23000" dir="5400000" rotWithShape="0">
              <a:srgbClr val="000000">
                <a:alpha val="35000"/>
              </a:srgbClr>
            </a:outerShdw>
          </a:effectLst>
        </p:spPr>
        <p:style>
          <a:lnRef idx="3">
            <a:schemeClr val="accent4"/>
          </a:lnRef>
          <a:fillRef idx="0">
            <a:schemeClr val="accent4"/>
          </a:fillRef>
          <a:effectRef idx="2">
            <a:schemeClr val="accent4"/>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896458164"/>
              </p:ext>
            </p:extLst>
          </p:nvPr>
        </p:nvGraphicFramePr>
        <p:xfrm>
          <a:off x="-6858000" y="1702557"/>
          <a:ext cx="6096000" cy="667512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pPr algn="l" fontAlgn="ctr"/>
                      <a:r>
                        <a:rPr lang="en-US" sz="1000" b="0" i="0" u="none" strike="noStrike">
                          <a:solidFill>
                            <a:srgbClr val="000000"/>
                          </a:solidFill>
                          <a:effectLst/>
                          <a:latin typeface="Calibri"/>
                        </a:rPr>
                        <a:t>21. Instructors: </a:t>
                      </a:r>
                    </a:p>
                  </a:txBody>
                  <a:tcPr marL="9525" marR="9525" marT="9525" marB="0" anchor="ctr"/>
                </a:tc>
                <a:tc>
                  <a:txBody>
                    <a:bodyPr/>
                    <a:lstStyle/>
                    <a:p>
                      <a:pPr algn="r" fontAlgn="ctr"/>
                      <a:r>
                        <a:rPr lang="en-US" sz="1000" b="0" i="0" u="none" strike="noStrike">
                          <a:solidFill>
                            <a:srgbClr val="000000"/>
                          </a:solidFill>
                          <a:effectLst/>
                          <a:latin typeface="Calibri"/>
                        </a:rPr>
                        <a:t>Use it more</a:t>
                      </a:r>
                    </a:p>
                  </a:txBody>
                  <a:tcPr marL="9525" marR="9525" marT="9525" marB="0" anchor="ctr"/>
                </a:tc>
                <a:tc>
                  <a:txBody>
                    <a:bodyPr/>
                    <a:lstStyle/>
                    <a:p>
                      <a:pPr algn="r" fontAlgn="ctr"/>
                      <a:r>
                        <a:rPr lang="en-US" sz="1000" b="0" i="0" u="none" strike="noStrike">
                          <a:solidFill>
                            <a:srgbClr val="000000"/>
                          </a:solidFill>
                          <a:effectLst/>
                          <a:latin typeface="Calibri"/>
                        </a:rPr>
                        <a:t>Use it less</a:t>
                      </a:r>
                    </a:p>
                  </a:txBody>
                  <a:tcPr marL="9525" marR="9525" marT="9525" marB="0" anchor="ctr"/>
                </a:tc>
                <a:tc>
                  <a:txBody>
                    <a:bodyPr/>
                    <a:lstStyle/>
                    <a:p>
                      <a:pPr algn="l" fontAlgn="b"/>
                      <a:r>
                        <a:rPr lang="en-US" sz="1100" b="0" i="0" u="none" strike="noStrike">
                          <a:solidFill>
                            <a:srgbClr val="000000"/>
                          </a:solidFill>
                          <a:effectLst/>
                          <a:latin typeface="Calibri"/>
                        </a:rPr>
                        <a:t>2011 use it more data</a:t>
                      </a:r>
                    </a:p>
                  </a:txBody>
                  <a:tcPr marL="9525" marR="9525" marT="9525" marB="0" anchor="b"/>
                </a:tc>
                <a:tc>
                  <a:txBody>
                    <a:bodyPr/>
                    <a:lstStyle/>
                    <a:p>
                      <a:pPr algn="l" fontAlgn="b"/>
                      <a:r>
                        <a:rPr lang="en-US" sz="1100" b="0" i="0" u="none" strike="noStrike">
                          <a:solidFill>
                            <a:srgbClr val="000000"/>
                          </a:solidFill>
                          <a:effectLst/>
                          <a:latin typeface="Calibri"/>
                        </a:rPr>
                        <a:t>% diff use it  more in 2012 than 2011</a:t>
                      </a:r>
                    </a:p>
                  </a:txBody>
                  <a:tcPr marL="9525" marR="9525" marT="9525" marB="0" anchor="b"/>
                </a:tc>
              </a:tr>
              <a:tr h="370840">
                <a:tc>
                  <a:txBody>
                    <a:bodyPr/>
                    <a:lstStyle/>
                    <a:p>
                      <a:pPr algn="l" fontAlgn="b"/>
                      <a:r>
                        <a:rPr lang="en-US" sz="1000" b="0" i="0" u="none" strike="noStrike">
                          <a:solidFill>
                            <a:srgbClr val="000000"/>
                          </a:solidFill>
                          <a:effectLst/>
                          <a:latin typeface="Calibri"/>
                        </a:rPr>
                        <a:t>Open educational resources</a:t>
                      </a:r>
                    </a:p>
                  </a:txBody>
                  <a:tcPr marL="9525" marR="9525" marT="9525" marB="0" anchor="b"/>
                </a:tc>
                <a:tc>
                  <a:txBody>
                    <a:bodyPr/>
                    <a:lstStyle/>
                    <a:p>
                      <a:pPr algn="r" fontAlgn="ctr"/>
                      <a:r>
                        <a:rPr lang="en-US" sz="1000" b="0" i="0" u="none" strike="noStrike">
                          <a:solidFill>
                            <a:srgbClr val="000000"/>
                          </a:solidFill>
                          <a:effectLst/>
                          <a:latin typeface="Calibri"/>
                        </a:rPr>
                        <a:t>57%</a:t>
                      </a:r>
                    </a:p>
                  </a:txBody>
                  <a:tcPr marL="9525" marR="9525" marT="9525" marB="0" anchor="ctr"/>
                </a:tc>
                <a:tc>
                  <a:txBody>
                    <a:bodyPr/>
                    <a:lstStyle/>
                    <a:p>
                      <a:pPr algn="r" fontAlgn="ctr"/>
                      <a:r>
                        <a:rPr lang="en-US" sz="1000" b="0" i="0" u="none" strike="noStrike">
                          <a:solidFill>
                            <a:srgbClr val="000000"/>
                          </a:solidFill>
                          <a:effectLst/>
                          <a:latin typeface="Calibri"/>
                        </a:rPr>
                        <a:t>10%</a:t>
                      </a:r>
                    </a:p>
                  </a:txBody>
                  <a:tcPr marL="9525" marR="9525" marT="9525" marB="0" anchor="ctr"/>
                </a:tc>
                <a:tc>
                  <a:txBody>
                    <a:bodyPr/>
                    <a:lstStyle/>
                    <a:p>
                      <a:pPr algn="r" fontAlgn="b"/>
                      <a:r>
                        <a:rPr lang="en-US" sz="1100" b="0" i="0" u="none" strike="noStrike">
                          <a:solidFill>
                            <a:srgbClr val="000000"/>
                          </a:solidFill>
                          <a:effectLst/>
                          <a:latin typeface="Calibri"/>
                        </a:rPr>
                        <a:t>19%</a:t>
                      </a:r>
                    </a:p>
                  </a:txBody>
                  <a:tcPr marL="9525" marR="9525" marT="9525" marB="0" anchor="b"/>
                </a:tc>
                <a:tc>
                  <a:txBody>
                    <a:bodyPr/>
                    <a:lstStyle/>
                    <a:p>
                      <a:pPr algn="r" fontAlgn="b"/>
                      <a:r>
                        <a:rPr lang="en-US" sz="1100" b="0" i="0" u="none" strike="noStrike">
                          <a:solidFill>
                            <a:srgbClr val="000000"/>
                          </a:solidFill>
                          <a:effectLst/>
                          <a:latin typeface="Calibri"/>
                        </a:rPr>
                        <a:t>38%</a:t>
                      </a:r>
                    </a:p>
                  </a:txBody>
                  <a:tcPr marL="9525" marR="9525" marT="9525" marB="0" anchor="b"/>
                </a:tc>
              </a:tr>
              <a:tr h="370840">
                <a:tc>
                  <a:txBody>
                    <a:bodyPr/>
                    <a:lstStyle/>
                    <a:p>
                      <a:pPr algn="l" fontAlgn="b"/>
                      <a:r>
                        <a:rPr lang="en-US" sz="1000" b="0" i="0" u="none" strike="noStrike">
                          <a:solidFill>
                            <a:srgbClr val="000000"/>
                          </a:solidFill>
                          <a:effectLst/>
                          <a:latin typeface="Calibri"/>
                        </a:rPr>
                        <a:t>Simulations or educational games</a:t>
                      </a:r>
                    </a:p>
                  </a:txBody>
                  <a:tcPr marL="9525" marR="9525" marT="9525" marB="0" anchor="b"/>
                </a:tc>
                <a:tc>
                  <a:txBody>
                    <a:bodyPr/>
                    <a:lstStyle/>
                    <a:p>
                      <a:pPr algn="r" fontAlgn="ctr"/>
                      <a:r>
                        <a:rPr lang="en-US" sz="1000" b="0" i="0" u="none" strike="noStrike">
                          <a:solidFill>
                            <a:srgbClr val="000000"/>
                          </a:solidFill>
                          <a:effectLst/>
                          <a:latin typeface="Calibri"/>
                        </a:rPr>
                        <a:t>55%</a:t>
                      </a:r>
                    </a:p>
                  </a:txBody>
                  <a:tcPr marL="9525" marR="9525" marT="9525" marB="0" anchor="ctr"/>
                </a:tc>
                <a:tc>
                  <a:txBody>
                    <a:bodyPr/>
                    <a:lstStyle/>
                    <a:p>
                      <a:pPr algn="r" fontAlgn="ctr"/>
                      <a:r>
                        <a:rPr lang="en-US" sz="1000" b="0" i="0" u="none" strike="noStrike">
                          <a:solidFill>
                            <a:srgbClr val="000000"/>
                          </a:solidFill>
                          <a:effectLst/>
                          <a:latin typeface="Calibri"/>
                        </a:rPr>
                        <a:t>13%</a:t>
                      </a:r>
                    </a:p>
                  </a:txBody>
                  <a:tcPr marL="9525" marR="9525" marT="9525" marB="0" anchor="ctr"/>
                </a:tc>
                <a:tc>
                  <a:txBody>
                    <a:bodyPr/>
                    <a:lstStyle/>
                    <a:p>
                      <a:pPr algn="r" fontAlgn="b"/>
                      <a:r>
                        <a:rPr lang="en-US" sz="1100" b="0" i="0" u="none" strike="noStrike">
                          <a:solidFill>
                            <a:srgbClr val="000000"/>
                          </a:solidFill>
                          <a:effectLst/>
                          <a:latin typeface="Calibri"/>
                        </a:rPr>
                        <a:t>15%</a:t>
                      </a:r>
                    </a:p>
                  </a:txBody>
                  <a:tcPr marL="9525" marR="9525" marT="9525" marB="0" anchor="b"/>
                </a:tc>
                <a:tc>
                  <a:txBody>
                    <a:bodyPr/>
                    <a:lstStyle/>
                    <a:p>
                      <a:pPr algn="r" fontAlgn="b"/>
                      <a:r>
                        <a:rPr lang="en-US" sz="1100" b="0" i="0" u="none" strike="noStrike">
                          <a:solidFill>
                            <a:srgbClr val="000000"/>
                          </a:solidFill>
                          <a:effectLst/>
                          <a:latin typeface="Calibri"/>
                        </a:rPr>
                        <a:t>40%</a:t>
                      </a:r>
                    </a:p>
                  </a:txBody>
                  <a:tcPr marL="9525" marR="9525" marT="9525" marB="0" anchor="b"/>
                </a:tc>
              </a:tr>
              <a:tr h="370840">
                <a:tc>
                  <a:txBody>
                    <a:bodyPr/>
                    <a:lstStyle/>
                    <a:p>
                      <a:pPr algn="l" fontAlgn="b"/>
                      <a:r>
                        <a:rPr lang="en-US" sz="1000" b="0" i="0" u="none" strike="noStrike">
                          <a:solidFill>
                            <a:srgbClr val="000000"/>
                          </a:solidFill>
                          <a:effectLst/>
                          <a:latin typeface="Calibri"/>
                        </a:rPr>
                        <a:t>Course or learning management system</a:t>
                      </a:r>
                    </a:p>
                  </a:txBody>
                  <a:tcPr marL="9525" marR="9525" marT="9525" marB="0" anchor="b"/>
                </a:tc>
                <a:tc>
                  <a:txBody>
                    <a:bodyPr/>
                    <a:lstStyle/>
                    <a:p>
                      <a:pPr algn="r" fontAlgn="ctr"/>
                      <a:r>
                        <a:rPr lang="en-US" sz="1000" b="0" i="0" u="none" strike="noStrike">
                          <a:solidFill>
                            <a:srgbClr val="000000"/>
                          </a:solidFill>
                          <a:effectLst/>
                          <a:latin typeface="Calibri"/>
                        </a:rPr>
                        <a:t>49%</a:t>
                      </a:r>
                    </a:p>
                  </a:txBody>
                  <a:tcPr marL="9525" marR="9525" marT="9525" marB="0" anchor="ctr"/>
                </a:tc>
                <a:tc>
                  <a:txBody>
                    <a:bodyPr/>
                    <a:lstStyle/>
                    <a:p>
                      <a:pPr algn="r" fontAlgn="ctr"/>
                      <a:r>
                        <a:rPr lang="en-US" sz="1000" b="0" i="0" u="none" strike="noStrike">
                          <a:solidFill>
                            <a:srgbClr val="000000"/>
                          </a:solidFill>
                          <a:effectLst/>
                          <a:latin typeface="Calibri"/>
                        </a:rPr>
                        <a:t>5%</a:t>
                      </a:r>
                    </a:p>
                  </a:txBody>
                  <a:tcPr marL="9525" marR="9525" marT="9525" marB="0" anchor="ctr"/>
                </a:tc>
                <a:tc>
                  <a:txBody>
                    <a:bodyPr/>
                    <a:lstStyle/>
                    <a:p>
                      <a:pPr algn="r" fontAlgn="b"/>
                      <a:r>
                        <a:rPr lang="en-US" sz="1100" b="0" i="0" u="none" strike="noStrike">
                          <a:solidFill>
                            <a:srgbClr val="000000"/>
                          </a:solidFill>
                          <a:effectLst/>
                          <a:latin typeface="Calibri"/>
                        </a:rPr>
                        <a:t>32%</a:t>
                      </a:r>
                    </a:p>
                  </a:txBody>
                  <a:tcPr marL="9525" marR="9525" marT="9525" marB="0" anchor="b"/>
                </a:tc>
                <a:tc>
                  <a:txBody>
                    <a:bodyPr/>
                    <a:lstStyle/>
                    <a:p>
                      <a:pPr algn="r" fontAlgn="b"/>
                      <a:r>
                        <a:rPr lang="en-US" sz="1100" b="0" i="0" u="none" strike="noStrike">
                          <a:solidFill>
                            <a:srgbClr val="000000"/>
                          </a:solidFill>
                          <a:effectLst/>
                          <a:latin typeface="Calibri"/>
                        </a:rPr>
                        <a:t>17%</a:t>
                      </a:r>
                    </a:p>
                  </a:txBody>
                  <a:tcPr marL="9525" marR="9525" marT="9525" marB="0" anchor="b"/>
                </a:tc>
              </a:tr>
              <a:tr h="370840">
                <a:tc>
                  <a:txBody>
                    <a:bodyPr/>
                    <a:lstStyle/>
                    <a:p>
                      <a:pPr algn="l" fontAlgn="b"/>
                      <a:r>
                        <a:rPr lang="en-US" sz="1000" b="0" i="0" u="none" strike="noStrike">
                          <a:solidFill>
                            <a:srgbClr val="000000"/>
                          </a:solidFill>
                          <a:effectLst/>
                          <a:latin typeface="Calibri"/>
                        </a:rPr>
                        <a:t>E-books or e-textbooks</a:t>
                      </a:r>
                    </a:p>
                  </a:txBody>
                  <a:tcPr marL="9525" marR="9525" marT="9525" marB="0" anchor="b"/>
                </a:tc>
                <a:tc>
                  <a:txBody>
                    <a:bodyPr/>
                    <a:lstStyle/>
                    <a:p>
                      <a:pPr algn="r" fontAlgn="ctr"/>
                      <a:r>
                        <a:rPr lang="en-US" sz="1000" b="0" i="0" u="none" strike="noStrike">
                          <a:solidFill>
                            <a:srgbClr val="000000"/>
                          </a:solidFill>
                          <a:effectLst/>
                          <a:latin typeface="Calibri"/>
                        </a:rPr>
                        <a:t>47%</a:t>
                      </a:r>
                    </a:p>
                  </a:txBody>
                  <a:tcPr marL="9525" marR="9525" marT="9525" marB="0" anchor="ctr"/>
                </a:tc>
                <a:tc>
                  <a:txBody>
                    <a:bodyPr/>
                    <a:lstStyle/>
                    <a:p>
                      <a:pPr algn="r" fontAlgn="ctr"/>
                      <a:r>
                        <a:rPr lang="en-US" sz="1000" b="0" i="0" u="none" strike="noStrike">
                          <a:solidFill>
                            <a:srgbClr val="000000"/>
                          </a:solidFill>
                          <a:effectLst/>
                          <a:latin typeface="Calibri"/>
                        </a:rPr>
                        <a:t>16%</a:t>
                      </a:r>
                    </a:p>
                  </a:txBody>
                  <a:tcPr marL="9525" marR="9525" marT="9525" marB="0" anchor="ctr"/>
                </a:tc>
                <a:tc>
                  <a:txBody>
                    <a:bodyPr/>
                    <a:lstStyle/>
                    <a:p>
                      <a:pPr algn="r" fontAlgn="b"/>
                      <a:r>
                        <a:rPr lang="en-US" sz="1100" b="0" i="0" u="none" strike="noStrike">
                          <a:solidFill>
                            <a:srgbClr val="000000"/>
                          </a:solidFill>
                          <a:effectLst/>
                          <a:latin typeface="Calibri"/>
                        </a:rPr>
                        <a:t>31%</a:t>
                      </a:r>
                    </a:p>
                  </a:txBody>
                  <a:tcPr marL="9525" marR="9525" marT="9525" marB="0" anchor="b"/>
                </a:tc>
                <a:tc>
                  <a:txBody>
                    <a:bodyPr/>
                    <a:lstStyle/>
                    <a:p>
                      <a:pPr algn="r" fontAlgn="b"/>
                      <a:r>
                        <a:rPr lang="en-US" sz="1100" b="0" i="0" u="none" strike="noStrike">
                          <a:solidFill>
                            <a:srgbClr val="000000"/>
                          </a:solidFill>
                          <a:effectLst/>
                          <a:latin typeface="Calibri"/>
                        </a:rPr>
                        <a:t>16%</a:t>
                      </a:r>
                    </a:p>
                  </a:txBody>
                  <a:tcPr marL="9525" marR="9525" marT="9525" marB="0" anchor="b"/>
                </a:tc>
              </a:tr>
              <a:tr h="370840">
                <a:tc>
                  <a:txBody>
                    <a:bodyPr/>
                    <a:lstStyle/>
                    <a:p>
                      <a:pPr algn="l" fontAlgn="b"/>
                      <a:r>
                        <a:rPr lang="en-US" sz="1000" b="0" i="0" u="none" strike="noStrike">
                          <a:solidFill>
                            <a:srgbClr val="000000"/>
                          </a:solidFill>
                          <a:effectLst/>
                          <a:latin typeface="Calibri"/>
                        </a:rPr>
                        <a:t>Web-based videos</a:t>
                      </a:r>
                    </a:p>
                  </a:txBody>
                  <a:tcPr marL="9525" marR="9525" marT="9525" marB="0" anchor="b"/>
                </a:tc>
                <a:tc>
                  <a:txBody>
                    <a:bodyPr/>
                    <a:lstStyle/>
                    <a:p>
                      <a:pPr algn="r" fontAlgn="ctr"/>
                      <a:r>
                        <a:rPr lang="en-US" sz="1000" b="0" i="0" u="none" strike="noStrike">
                          <a:solidFill>
                            <a:srgbClr val="000000"/>
                          </a:solidFill>
                          <a:effectLst/>
                          <a:latin typeface="Calibri"/>
                        </a:rPr>
                        <a:t>46%</a:t>
                      </a:r>
                    </a:p>
                  </a:txBody>
                  <a:tcPr marL="9525" marR="9525" marT="9525" marB="0" anchor="ctr"/>
                </a:tc>
                <a:tc>
                  <a:txBody>
                    <a:bodyPr/>
                    <a:lstStyle/>
                    <a:p>
                      <a:pPr algn="r" fontAlgn="ctr"/>
                      <a:r>
                        <a:rPr lang="en-US" sz="1000" b="0" i="0" u="none" strike="noStrike">
                          <a:solidFill>
                            <a:srgbClr val="000000"/>
                          </a:solidFill>
                          <a:effectLst/>
                          <a:latin typeface="Calibri"/>
                        </a:rPr>
                        <a:t>11%</a:t>
                      </a:r>
                    </a:p>
                  </a:txBody>
                  <a:tcPr marL="9525" marR="9525" marT="9525" marB="0" anchor="ctr"/>
                </a:tc>
                <a:tc>
                  <a:txBody>
                    <a:bodyPr/>
                    <a:lstStyle/>
                    <a:p>
                      <a:pPr algn="r" fontAlgn="b"/>
                      <a:r>
                        <a:rPr lang="en-US" sz="1100" b="0" i="0" u="none" strike="noStrike">
                          <a:solidFill>
                            <a:srgbClr val="000000"/>
                          </a:solidFill>
                          <a:effectLst/>
                          <a:latin typeface="Calibri"/>
                        </a:rPr>
                        <a:t>18%</a:t>
                      </a:r>
                    </a:p>
                  </a:txBody>
                  <a:tcPr marL="9525" marR="9525" marT="9525" marB="0" anchor="b"/>
                </a:tc>
                <a:tc>
                  <a:txBody>
                    <a:bodyPr/>
                    <a:lstStyle/>
                    <a:p>
                      <a:pPr algn="r" fontAlgn="b"/>
                      <a:r>
                        <a:rPr lang="en-US" sz="1100" b="0" i="0" u="none" strike="noStrike">
                          <a:solidFill>
                            <a:srgbClr val="000000"/>
                          </a:solidFill>
                          <a:effectLst/>
                          <a:latin typeface="Calibri"/>
                        </a:rPr>
                        <a:t>28%</a:t>
                      </a:r>
                    </a:p>
                  </a:txBody>
                  <a:tcPr marL="9525" marR="9525" marT="9525" marB="0" anchor="b"/>
                </a:tc>
              </a:tr>
              <a:tr h="370840">
                <a:tc>
                  <a:txBody>
                    <a:bodyPr/>
                    <a:lstStyle/>
                    <a:p>
                      <a:pPr algn="l" fontAlgn="b"/>
                      <a:r>
                        <a:rPr lang="en-US" sz="1000" b="0" i="0" u="none" strike="noStrike">
                          <a:solidFill>
                            <a:srgbClr val="000000"/>
                          </a:solidFill>
                          <a:effectLst/>
                          <a:latin typeface="Calibri"/>
                        </a:rPr>
                        <a:t>Video-sharing websites</a:t>
                      </a:r>
                    </a:p>
                  </a:txBody>
                  <a:tcPr marL="9525" marR="9525" marT="9525" marB="0" anchor="b"/>
                </a:tc>
                <a:tc>
                  <a:txBody>
                    <a:bodyPr/>
                    <a:lstStyle/>
                    <a:p>
                      <a:pPr algn="r" fontAlgn="ctr"/>
                      <a:r>
                        <a:rPr lang="en-US" sz="1000" b="0" i="0" u="none" strike="noStrike">
                          <a:solidFill>
                            <a:srgbClr val="000000"/>
                          </a:solidFill>
                          <a:effectLst/>
                          <a:latin typeface="Calibri"/>
                        </a:rPr>
                        <a:t>46%</a:t>
                      </a:r>
                    </a:p>
                  </a:txBody>
                  <a:tcPr marL="9525" marR="9525" marT="9525" marB="0" anchor="ctr"/>
                </a:tc>
                <a:tc>
                  <a:txBody>
                    <a:bodyPr/>
                    <a:lstStyle/>
                    <a:p>
                      <a:pPr algn="r" fontAlgn="ctr"/>
                      <a:r>
                        <a:rPr lang="en-US" sz="1000" b="0" i="0" u="none" strike="noStrike">
                          <a:solidFill>
                            <a:srgbClr val="000000"/>
                          </a:solidFill>
                          <a:effectLst/>
                          <a:latin typeface="Calibri"/>
                        </a:rPr>
                        <a:t>10%</a:t>
                      </a:r>
                    </a:p>
                  </a:txBody>
                  <a:tcPr marL="9525" marR="9525" marT="9525" marB="0" anchor="ctr"/>
                </a:tc>
                <a:tc>
                  <a:txBody>
                    <a:bodyPr/>
                    <a:lstStyle/>
                    <a:p>
                      <a:pPr algn="r" fontAlgn="b"/>
                      <a:r>
                        <a:rPr lang="en-US" sz="1100" b="0" i="0" u="none" strike="noStrike">
                          <a:solidFill>
                            <a:srgbClr val="000000"/>
                          </a:solidFill>
                          <a:effectLst/>
                          <a:latin typeface="Calibri"/>
                        </a:rPr>
                        <a:t>18%</a:t>
                      </a:r>
                    </a:p>
                  </a:txBody>
                  <a:tcPr marL="9525" marR="9525" marT="9525" marB="0" anchor="b"/>
                </a:tc>
                <a:tc>
                  <a:txBody>
                    <a:bodyPr/>
                    <a:lstStyle/>
                    <a:p>
                      <a:pPr algn="r" fontAlgn="b"/>
                      <a:r>
                        <a:rPr lang="en-US" sz="1100" b="0" i="0" u="none" strike="noStrike">
                          <a:solidFill>
                            <a:srgbClr val="000000"/>
                          </a:solidFill>
                          <a:effectLst/>
                          <a:latin typeface="Calibri"/>
                        </a:rPr>
                        <a:t>28%</a:t>
                      </a:r>
                    </a:p>
                  </a:txBody>
                  <a:tcPr marL="9525" marR="9525" marT="9525" marB="0" anchor="b"/>
                </a:tc>
              </a:tr>
              <a:tr h="370840">
                <a:tc>
                  <a:txBody>
                    <a:bodyPr/>
                    <a:lstStyle/>
                    <a:p>
                      <a:pPr algn="l" fontAlgn="b"/>
                      <a:r>
                        <a:rPr lang="en-US" sz="1000" b="0" i="0" u="none" strike="noStrike">
                          <a:solidFill>
                            <a:srgbClr val="000000"/>
                          </a:solidFill>
                          <a:effectLst/>
                          <a:latin typeface="Calibri"/>
                        </a:rPr>
                        <a:t>Podcasts and webcasts</a:t>
                      </a:r>
                    </a:p>
                  </a:txBody>
                  <a:tcPr marL="9525" marR="9525" marT="9525" marB="0" anchor="b"/>
                </a:tc>
                <a:tc>
                  <a:txBody>
                    <a:bodyPr/>
                    <a:lstStyle/>
                    <a:p>
                      <a:pPr algn="r" fontAlgn="ctr"/>
                      <a:r>
                        <a:rPr lang="en-US" sz="1000" b="0" i="0" u="none" strike="noStrike">
                          <a:solidFill>
                            <a:srgbClr val="000000"/>
                          </a:solidFill>
                          <a:effectLst/>
                          <a:latin typeface="Calibri"/>
                        </a:rPr>
                        <a:t>43%</a:t>
                      </a:r>
                    </a:p>
                  </a:txBody>
                  <a:tcPr marL="9525" marR="9525" marT="9525" marB="0" anchor="ctr"/>
                </a:tc>
                <a:tc>
                  <a:txBody>
                    <a:bodyPr/>
                    <a:lstStyle/>
                    <a:p>
                      <a:pPr algn="r" fontAlgn="ctr"/>
                      <a:r>
                        <a:rPr lang="en-US" sz="1000" b="0" i="0" u="none" strike="noStrike">
                          <a:solidFill>
                            <a:srgbClr val="000000"/>
                          </a:solidFill>
                          <a:effectLst/>
                          <a:latin typeface="Calibri"/>
                        </a:rPr>
                        <a:t>19%</a:t>
                      </a:r>
                    </a:p>
                  </a:txBody>
                  <a:tcPr marL="9525" marR="9525" marT="9525" marB="0" anchor="ctr"/>
                </a:tc>
                <a:tc>
                  <a:txBody>
                    <a:bodyPr/>
                    <a:lstStyle/>
                    <a:p>
                      <a:pPr algn="r" fontAlgn="b"/>
                      <a:r>
                        <a:rPr lang="en-US" sz="1100" b="0" i="0" u="none" strike="noStrike">
                          <a:solidFill>
                            <a:srgbClr val="000000"/>
                          </a:solidFill>
                          <a:effectLst/>
                          <a:latin typeface="Calibri"/>
                        </a:rPr>
                        <a:t>17%</a:t>
                      </a:r>
                    </a:p>
                  </a:txBody>
                  <a:tcPr marL="9525" marR="9525" marT="9525" marB="0" anchor="b"/>
                </a:tc>
                <a:tc>
                  <a:txBody>
                    <a:bodyPr/>
                    <a:lstStyle/>
                    <a:p>
                      <a:pPr algn="r" fontAlgn="b"/>
                      <a:r>
                        <a:rPr lang="en-US" sz="1100" b="0" i="0" u="none" strike="noStrike">
                          <a:solidFill>
                            <a:srgbClr val="000000"/>
                          </a:solidFill>
                          <a:effectLst/>
                          <a:latin typeface="Calibri"/>
                        </a:rPr>
                        <a:t>26%</a:t>
                      </a:r>
                    </a:p>
                  </a:txBody>
                  <a:tcPr marL="9525" marR="9525" marT="9525" marB="0" anchor="b"/>
                </a:tc>
              </a:tr>
              <a:tr h="370840">
                <a:tc>
                  <a:txBody>
                    <a:bodyPr/>
                    <a:lstStyle/>
                    <a:p>
                      <a:pPr algn="l" fontAlgn="b"/>
                      <a:r>
                        <a:rPr lang="en-US" sz="1000" b="0" i="0" u="none" strike="noStrike">
                          <a:solidFill>
                            <a:srgbClr val="000000"/>
                          </a:solidFill>
                          <a:effectLst/>
                          <a:latin typeface="Calibri"/>
                        </a:rPr>
                        <a:t>Tag/bookmark/'like' article or info online</a:t>
                      </a:r>
                    </a:p>
                  </a:txBody>
                  <a:tcPr marL="9525" marR="9525" marT="9525" marB="0" anchor="b"/>
                </a:tc>
                <a:tc>
                  <a:txBody>
                    <a:bodyPr/>
                    <a:lstStyle/>
                    <a:p>
                      <a:pPr algn="r" fontAlgn="ctr"/>
                      <a:r>
                        <a:rPr lang="en-US" sz="1000" b="0" i="0" u="none" strike="noStrike">
                          <a:solidFill>
                            <a:srgbClr val="000000"/>
                          </a:solidFill>
                          <a:effectLst/>
                          <a:latin typeface="Calibri"/>
                        </a:rPr>
                        <a:t>39%</a:t>
                      </a:r>
                    </a:p>
                  </a:txBody>
                  <a:tcPr marL="9525" marR="9525" marT="9525" marB="0" anchor="ctr"/>
                </a:tc>
                <a:tc>
                  <a:txBody>
                    <a:bodyPr/>
                    <a:lstStyle/>
                    <a:p>
                      <a:pPr algn="r" fontAlgn="ctr"/>
                      <a:r>
                        <a:rPr lang="en-US" sz="1000" b="0" i="0" u="none" strike="noStrike">
                          <a:solidFill>
                            <a:srgbClr val="000000"/>
                          </a:solidFill>
                          <a:effectLst/>
                          <a:latin typeface="Calibri"/>
                        </a:rPr>
                        <a:t>18%</a:t>
                      </a:r>
                    </a:p>
                  </a:txBody>
                  <a:tcPr marL="9525" marR="9525" marT="9525" marB="0" anchor="ctr"/>
                </a:tc>
                <a:tc>
                  <a:txBody>
                    <a:bodyPr/>
                    <a:lstStyle/>
                    <a:p>
                      <a:pPr algn="r" fontAlgn="b"/>
                      <a:r>
                        <a:rPr lang="en-US" sz="1100" b="0" i="0" u="none" strike="noStrike">
                          <a:solidFill>
                            <a:srgbClr val="000000"/>
                          </a:solidFill>
                          <a:effectLst/>
                          <a:latin typeface="Calibri"/>
                        </a:rPr>
                        <a:t>15%</a:t>
                      </a:r>
                    </a:p>
                  </a:txBody>
                  <a:tcPr marL="9525" marR="9525" marT="9525" marB="0" anchor="b"/>
                </a:tc>
                <a:tc>
                  <a:txBody>
                    <a:bodyPr/>
                    <a:lstStyle/>
                    <a:p>
                      <a:pPr algn="r" fontAlgn="b"/>
                      <a:r>
                        <a:rPr lang="en-US" sz="1100" b="0" i="0" u="none" strike="noStrike">
                          <a:solidFill>
                            <a:srgbClr val="000000"/>
                          </a:solidFill>
                          <a:effectLst/>
                          <a:latin typeface="Calibri"/>
                        </a:rPr>
                        <a:t>24%</a:t>
                      </a:r>
                    </a:p>
                  </a:txBody>
                  <a:tcPr marL="9525" marR="9525" marT="9525" marB="0" anchor="b"/>
                </a:tc>
              </a:tr>
              <a:tr h="370840">
                <a:tc>
                  <a:txBody>
                    <a:bodyPr/>
                    <a:lstStyle/>
                    <a:p>
                      <a:pPr algn="l" fontAlgn="b"/>
                      <a:r>
                        <a:rPr lang="en-US" sz="1000" b="0" i="0" u="none" strike="noStrike">
                          <a:solidFill>
                            <a:srgbClr val="000000"/>
                          </a:solidFill>
                          <a:effectLst/>
                          <a:latin typeface="Calibri"/>
                        </a:rPr>
                        <a:t>Online multi-user computer games</a:t>
                      </a:r>
                    </a:p>
                  </a:txBody>
                  <a:tcPr marL="9525" marR="9525" marT="9525" marB="0" anchor="b"/>
                </a:tc>
                <a:tc>
                  <a:txBody>
                    <a:bodyPr/>
                    <a:lstStyle/>
                    <a:p>
                      <a:pPr algn="r" fontAlgn="ctr"/>
                      <a:r>
                        <a:rPr lang="en-US" sz="1000" b="0" i="0" u="none" strike="noStrike">
                          <a:solidFill>
                            <a:srgbClr val="000000"/>
                          </a:solidFill>
                          <a:effectLst/>
                          <a:latin typeface="Calibri"/>
                        </a:rPr>
                        <a:t>38%</a:t>
                      </a:r>
                    </a:p>
                  </a:txBody>
                  <a:tcPr marL="9525" marR="9525" marT="9525" marB="0" anchor="ctr"/>
                </a:tc>
                <a:tc>
                  <a:txBody>
                    <a:bodyPr/>
                    <a:lstStyle/>
                    <a:p>
                      <a:pPr algn="r" fontAlgn="ctr"/>
                      <a:r>
                        <a:rPr lang="en-US" sz="1000" b="0" i="0" u="none" strike="noStrike">
                          <a:solidFill>
                            <a:srgbClr val="000000"/>
                          </a:solidFill>
                          <a:effectLst/>
                          <a:latin typeface="Calibri"/>
                        </a:rPr>
                        <a:t>25%</a:t>
                      </a:r>
                    </a:p>
                  </a:txBody>
                  <a:tcPr marL="9525" marR="9525" marT="9525" marB="0" anchor="ctr"/>
                </a:tc>
                <a:tc>
                  <a:txBody>
                    <a:bodyPr/>
                    <a:lstStyle/>
                    <a:p>
                      <a:pPr algn="r" fontAlgn="b"/>
                      <a:r>
                        <a:rPr lang="en-US" sz="1100" b="0" i="0" u="none" strike="noStrike">
                          <a:solidFill>
                            <a:srgbClr val="000000"/>
                          </a:solidFill>
                          <a:effectLst/>
                          <a:latin typeface="Calibri"/>
                        </a:rPr>
                        <a:t>6%</a:t>
                      </a:r>
                    </a:p>
                  </a:txBody>
                  <a:tcPr marL="9525" marR="9525" marT="9525" marB="0" anchor="b"/>
                </a:tc>
                <a:tc>
                  <a:txBody>
                    <a:bodyPr/>
                    <a:lstStyle/>
                    <a:p>
                      <a:pPr algn="r" fontAlgn="b"/>
                      <a:r>
                        <a:rPr lang="en-US" sz="1100" b="0" i="0" u="none" strike="noStrike">
                          <a:solidFill>
                            <a:srgbClr val="000000"/>
                          </a:solidFill>
                          <a:effectLst/>
                          <a:latin typeface="Calibri"/>
                        </a:rPr>
                        <a:t>32%</a:t>
                      </a:r>
                    </a:p>
                  </a:txBody>
                  <a:tcPr marL="9525" marR="9525" marT="9525" marB="0" anchor="b"/>
                </a:tc>
              </a:tr>
              <a:tr h="370840">
                <a:tc>
                  <a:txBody>
                    <a:bodyPr/>
                    <a:lstStyle/>
                    <a:p>
                      <a:pPr algn="l" fontAlgn="b"/>
                      <a:r>
                        <a:rPr lang="en-US" sz="1000" b="0" i="0" u="none" strike="noStrike">
                          <a:solidFill>
                            <a:srgbClr val="000000"/>
                          </a:solidFill>
                          <a:effectLst/>
                          <a:latin typeface="Calibri"/>
                        </a:rPr>
                        <a:t>Online forums or bulletin boards</a:t>
                      </a:r>
                    </a:p>
                  </a:txBody>
                  <a:tcPr marL="9525" marR="9525" marT="9525" marB="0" anchor="b"/>
                </a:tc>
                <a:tc>
                  <a:txBody>
                    <a:bodyPr/>
                    <a:lstStyle/>
                    <a:p>
                      <a:pPr algn="r" fontAlgn="ctr"/>
                      <a:r>
                        <a:rPr lang="en-US" sz="1000" b="0" i="0" u="none" strike="noStrike">
                          <a:solidFill>
                            <a:srgbClr val="000000"/>
                          </a:solidFill>
                          <a:effectLst/>
                          <a:latin typeface="Calibri"/>
                        </a:rPr>
                        <a:t>38%</a:t>
                      </a:r>
                    </a:p>
                  </a:txBody>
                  <a:tcPr marL="9525" marR="9525" marT="9525" marB="0" anchor="ctr"/>
                </a:tc>
                <a:tc>
                  <a:txBody>
                    <a:bodyPr/>
                    <a:lstStyle/>
                    <a:p>
                      <a:pPr algn="r" fontAlgn="ctr"/>
                      <a:r>
                        <a:rPr lang="en-US" sz="1000" b="0" i="0" u="none" strike="noStrike">
                          <a:solidFill>
                            <a:srgbClr val="000000"/>
                          </a:solidFill>
                          <a:effectLst/>
                          <a:latin typeface="Calibri"/>
                        </a:rPr>
                        <a:t>16%</a:t>
                      </a:r>
                    </a:p>
                  </a:txBody>
                  <a:tcPr marL="9525" marR="9525" marT="9525" marB="0" anchor="ctr"/>
                </a:tc>
                <a:tc>
                  <a:txBody>
                    <a:bodyPr/>
                    <a:lstStyle/>
                    <a:p>
                      <a:pPr algn="r" fontAlgn="b"/>
                      <a:r>
                        <a:rPr lang="en-US" sz="1100" b="0" i="0" u="none" strike="noStrike">
                          <a:solidFill>
                            <a:srgbClr val="000000"/>
                          </a:solidFill>
                          <a:effectLst/>
                          <a:latin typeface="Calibri"/>
                        </a:rPr>
                        <a:t>21%</a:t>
                      </a:r>
                    </a:p>
                  </a:txBody>
                  <a:tcPr marL="9525" marR="9525" marT="9525" marB="0" anchor="b"/>
                </a:tc>
                <a:tc>
                  <a:txBody>
                    <a:bodyPr/>
                    <a:lstStyle/>
                    <a:p>
                      <a:pPr algn="r" fontAlgn="b"/>
                      <a:r>
                        <a:rPr lang="en-US" sz="1100" b="0" i="0" u="none" strike="noStrike">
                          <a:solidFill>
                            <a:srgbClr val="000000"/>
                          </a:solidFill>
                          <a:effectLst/>
                          <a:latin typeface="Calibri"/>
                        </a:rPr>
                        <a:t>17%</a:t>
                      </a:r>
                    </a:p>
                  </a:txBody>
                  <a:tcPr marL="9525" marR="9525" marT="9525" marB="0" anchor="b"/>
                </a:tc>
              </a:tr>
              <a:tr h="370840">
                <a:tc>
                  <a:txBody>
                    <a:bodyPr/>
                    <a:lstStyle/>
                    <a:p>
                      <a:pPr algn="l" fontAlgn="b"/>
                      <a:r>
                        <a:rPr lang="en-US" sz="1000" b="0" i="0" u="none" strike="noStrike">
                          <a:solidFill>
                            <a:srgbClr val="000000"/>
                          </a:solidFill>
                          <a:effectLst/>
                          <a:latin typeface="Calibri"/>
                        </a:rPr>
                        <a:t>Web-based productivity software</a:t>
                      </a:r>
                    </a:p>
                  </a:txBody>
                  <a:tcPr marL="9525" marR="9525" marT="9525" marB="0" anchor="b"/>
                </a:tc>
                <a:tc>
                  <a:txBody>
                    <a:bodyPr/>
                    <a:lstStyle/>
                    <a:p>
                      <a:pPr algn="r" fontAlgn="ctr"/>
                      <a:r>
                        <a:rPr lang="en-US" sz="1000" b="0" i="0" u="none" strike="noStrike">
                          <a:solidFill>
                            <a:srgbClr val="000000"/>
                          </a:solidFill>
                          <a:effectLst/>
                          <a:latin typeface="Calibri"/>
                        </a:rPr>
                        <a:t>37%</a:t>
                      </a:r>
                    </a:p>
                  </a:txBody>
                  <a:tcPr marL="9525" marR="9525" marT="9525" marB="0" anchor="ctr"/>
                </a:tc>
                <a:tc>
                  <a:txBody>
                    <a:bodyPr/>
                    <a:lstStyle/>
                    <a:p>
                      <a:pPr algn="r" fontAlgn="ctr"/>
                      <a:r>
                        <a:rPr lang="en-US" sz="1000" b="0" i="0" u="none" strike="noStrike">
                          <a:solidFill>
                            <a:srgbClr val="000000"/>
                          </a:solidFill>
                          <a:effectLst/>
                          <a:latin typeface="Calibri"/>
                        </a:rPr>
                        <a:t>9%</a:t>
                      </a:r>
                    </a:p>
                  </a:txBody>
                  <a:tcPr marL="9525" marR="9525" marT="9525" marB="0" anchor="ctr"/>
                </a:tc>
                <a:tc>
                  <a:txBody>
                    <a:bodyPr/>
                    <a:lstStyle/>
                    <a:p>
                      <a:pPr algn="r" fontAlgn="ctr"/>
                      <a:r>
                        <a:rPr lang="en-US" sz="1000" b="0" i="0" u="none" strike="noStrike">
                          <a:solidFill>
                            <a:srgbClr val="000000"/>
                          </a:solidFill>
                          <a:effectLst/>
                          <a:latin typeface="Calibri"/>
                        </a:rPr>
                        <a:t>--</a:t>
                      </a:r>
                    </a:p>
                  </a:txBody>
                  <a:tcPr marL="9525" marR="9525" marT="9525" marB="0" anchor="ctr"/>
                </a:tc>
                <a:tc>
                  <a:txBody>
                    <a:bodyPr/>
                    <a:lstStyle/>
                    <a:p>
                      <a:pPr algn="l" fontAlgn="b"/>
                      <a:r>
                        <a:rPr lang="en-US" sz="1100" b="0" i="0" u="none" strike="noStrike">
                          <a:solidFill>
                            <a:srgbClr val="000000"/>
                          </a:solidFill>
                          <a:effectLst/>
                          <a:latin typeface="Calibri"/>
                        </a:rPr>
                        <a:t>--</a:t>
                      </a:r>
                    </a:p>
                  </a:txBody>
                  <a:tcPr marL="9525" marR="9525" marT="9525" marB="0" anchor="b"/>
                </a:tc>
              </a:tr>
              <a:tr h="370840">
                <a:tc>
                  <a:txBody>
                    <a:bodyPr/>
                    <a:lstStyle/>
                    <a:p>
                      <a:pPr algn="l" fontAlgn="b"/>
                      <a:r>
                        <a:rPr lang="en-US" sz="1000" b="0" i="0" u="none" strike="noStrike">
                          <a:solidFill>
                            <a:srgbClr val="000000"/>
                          </a:solidFill>
                          <a:effectLst/>
                          <a:latin typeface="Calibri"/>
                        </a:rPr>
                        <a:t>Locally installed productivity software</a:t>
                      </a:r>
                    </a:p>
                  </a:txBody>
                  <a:tcPr marL="9525" marR="9525" marT="9525" marB="0" anchor="b"/>
                </a:tc>
                <a:tc>
                  <a:txBody>
                    <a:bodyPr/>
                    <a:lstStyle/>
                    <a:p>
                      <a:pPr algn="r" fontAlgn="ctr"/>
                      <a:r>
                        <a:rPr lang="en-US" sz="1000" b="0" i="0" u="none" strike="noStrike">
                          <a:solidFill>
                            <a:srgbClr val="000000"/>
                          </a:solidFill>
                          <a:effectLst/>
                          <a:latin typeface="Calibri"/>
                        </a:rPr>
                        <a:t>35%</a:t>
                      </a:r>
                    </a:p>
                  </a:txBody>
                  <a:tcPr marL="9525" marR="9525" marT="9525" marB="0" anchor="ctr"/>
                </a:tc>
                <a:tc>
                  <a:txBody>
                    <a:bodyPr/>
                    <a:lstStyle/>
                    <a:p>
                      <a:pPr algn="r" fontAlgn="ctr"/>
                      <a:r>
                        <a:rPr lang="en-US" sz="1000" b="0" i="0" u="none" strike="noStrike">
                          <a:solidFill>
                            <a:srgbClr val="000000"/>
                          </a:solidFill>
                          <a:effectLst/>
                          <a:latin typeface="Calibri"/>
                        </a:rPr>
                        <a:t>4%</a:t>
                      </a:r>
                    </a:p>
                  </a:txBody>
                  <a:tcPr marL="9525" marR="9525" marT="9525" marB="0" anchor="ctr"/>
                </a:tc>
                <a:tc>
                  <a:txBody>
                    <a:bodyPr/>
                    <a:lstStyle/>
                    <a:p>
                      <a:pPr algn="r" fontAlgn="ctr"/>
                      <a:r>
                        <a:rPr lang="en-US" sz="1000" b="0" i="0" u="none" strike="noStrike">
                          <a:solidFill>
                            <a:srgbClr val="000000"/>
                          </a:solidFill>
                          <a:effectLst/>
                          <a:latin typeface="Calibri"/>
                        </a:rPr>
                        <a:t>--</a:t>
                      </a:r>
                    </a:p>
                  </a:txBody>
                  <a:tcPr marL="9525" marR="9525" marT="9525" marB="0" anchor="ctr"/>
                </a:tc>
                <a:tc>
                  <a:txBody>
                    <a:bodyPr/>
                    <a:lstStyle/>
                    <a:p>
                      <a:pPr algn="l" fontAlgn="b"/>
                      <a:r>
                        <a:rPr lang="en-US" sz="1100" b="0" i="0" u="none" strike="noStrike">
                          <a:solidFill>
                            <a:srgbClr val="000000"/>
                          </a:solidFill>
                          <a:effectLst/>
                          <a:latin typeface="Calibri"/>
                        </a:rPr>
                        <a:t>--</a:t>
                      </a:r>
                    </a:p>
                  </a:txBody>
                  <a:tcPr marL="9525" marR="9525" marT="9525" marB="0" anchor="b"/>
                </a:tc>
              </a:tr>
              <a:tr h="370840">
                <a:tc>
                  <a:txBody>
                    <a:bodyPr/>
                    <a:lstStyle/>
                    <a:p>
                      <a:pPr algn="l" fontAlgn="b"/>
                      <a:r>
                        <a:rPr lang="en-US" sz="1000" b="0" i="0" u="none" strike="noStrike">
                          <a:solidFill>
                            <a:srgbClr val="000000"/>
                          </a:solidFill>
                          <a:effectLst/>
                          <a:latin typeface="Calibri"/>
                        </a:rPr>
                        <a:t>Wikis</a:t>
                      </a:r>
                    </a:p>
                  </a:txBody>
                  <a:tcPr marL="9525" marR="9525" marT="9525" marB="0" anchor="b"/>
                </a:tc>
                <a:tc>
                  <a:txBody>
                    <a:bodyPr/>
                    <a:lstStyle/>
                    <a:p>
                      <a:pPr algn="r" fontAlgn="ctr"/>
                      <a:r>
                        <a:rPr lang="en-US" sz="1000" b="0" i="0" u="none" strike="noStrike">
                          <a:solidFill>
                            <a:srgbClr val="000000"/>
                          </a:solidFill>
                          <a:effectLst/>
                          <a:latin typeface="Calibri"/>
                        </a:rPr>
                        <a:t>34%</a:t>
                      </a:r>
                    </a:p>
                  </a:txBody>
                  <a:tcPr marL="9525" marR="9525" marT="9525" marB="0" anchor="ctr"/>
                </a:tc>
                <a:tc>
                  <a:txBody>
                    <a:bodyPr/>
                    <a:lstStyle/>
                    <a:p>
                      <a:pPr algn="r" fontAlgn="ctr"/>
                      <a:r>
                        <a:rPr lang="en-US" sz="1000" b="0" i="0" u="none" strike="noStrike">
                          <a:solidFill>
                            <a:srgbClr val="000000"/>
                          </a:solidFill>
                          <a:effectLst/>
                          <a:latin typeface="Calibri"/>
                        </a:rPr>
                        <a:t>21%</a:t>
                      </a:r>
                    </a:p>
                  </a:txBody>
                  <a:tcPr marL="9525" marR="9525" marT="9525" marB="0" anchor="ctr"/>
                </a:tc>
                <a:tc>
                  <a:txBody>
                    <a:bodyPr/>
                    <a:lstStyle/>
                    <a:p>
                      <a:pPr algn="r" fontAlgn="b"/>
                      <a:r>
                        <a:rPr lang="en-US" sz="1100" b="0" i="0" u="none" strike="noStrike">
                          <a:solidFill>
                            <a:srgbClr val="000000"/>
                          </a:solidFill>
                          <a:effectLst/>
                          <a:latin typeface="Calibri"/>
                        </a:rPr>
                        <a:t>13%</a:t>
                      </a:r>
                    </a:p>
                  </a:txBody>
                  <a:tcPr marL="9525" marR="9525" marT="9525" marB="0" anchor="b"/>
                </a:tc>
                <a:tc>
                  <a:txBody>
                    <a:bodyPr/>
                    <a:lstStyle/>
                    <a:p>
                      <a:pPr algn="r" fontAlgn="b"/>
                      <a:r>
                        <a:rPr lang="en-US" sz="1100" b="0" i="0" u="none" strike="noStrike">
                          <a:solidFill>
                            <a:srgbClr val="000000"/>
                          </a:solidFill>
                          <a:effectLst/>
                          <a:latin typeface="Calibri"/>
                        </a:rPr>
                        <a:t>21%</a:t>
                      </a:r>
                    </a:p>
                  </a:txBody>
                  <a:tcPr marL="9525" marR="9525" marT="9525" marB="0" anchor="b"/>
                </a:tc>
              </a:tr>
              <a:tr h="370840">
                <a:tc>
                  <a:txBody>
                    <a:bodyPr/>
                    <a:lstStyle/>
                    <a:p>
                      <a:pPr algn="l" fontAlgn="b"/>
                      <a:r>
                        <a:rPr lang="en-US" sz="1000" b="0" i="0" u="none" strike="noStrike">
                          <a:solidFill>
                            <a:srgbClr val="000000"/>
                          </a:solidFill>
                          <a:effectLst/>
                          <a:latin typeface="Calibri"/>
                        </a:rPr>
                        <a:t>Web-based music</a:t>
                      </a:r>
                    </a:p>
                  </a:txBody>
                  <a:tcPr marL="9525" marR="9525" marT="9525" marB="0" anchor="b"/>
                </a:tc>
                <a:tc>
                  <a:txBody>
                    <a:bodyPr/>
                    <a:lstStyle/>
                    <a:p>
                      <a:pPr algn="r" fontAlgn="ctr"/>
                      <a:r>
                        <a:rPr lang="en-US" sz="1000" b="0" i="0" u="none" strike="noStrike">
                          <a:solidFill>
                            <a:srgbClr val="000000"/>
                          </a:solidFill>
                          <a:effectLst/>
                          <a:latin typeface="Calibri"/>
                        </a:rPr>
                        <a:t>33%</a:t>
                      </a:r>
                    </a:p>
                  </a:txBody>
                  <a:tcPr marL="9525" marR="9525" marT="9525" marB="0" anchor="ctr"/>
                </a:tc>
                <a:tc>
                  <a:txBody>
                    <a:bodyPr/>
                    <a:lstStyle/>
                    <a:p>
                      <a:pPr algn="r" fontAlgn="ctr"/>
                      <a:r>
                        <a:rPr lang="en-US" sz="1000" b="0" i="0" u="none" strike="noStrike">
                          <a:solidFill>
                            <a:srgbClr val="000000"/>
                          </a:solidFill>
                          <a:effectLst/>
                          <a:latin typeface="Calibri"/>
                        </a:rPr>
                        <a:t>21%</a:t>
                      </a:r>
                    </a:p>
                  </a:txBody>
                  <a:tcPr marL="9525" marR="9525" marT="9525" marB="0" anchor="ctr"/>
                </a:tc>
                <a:tc>
                  <a:txBody>
                    <a:bodyPr/>
                    <a:lstStyle/>
                    <a:p>
                      <a:pPr algn="r" fontAlgn="b"/>
                      <a:r>
                        <a:rPr lang="en-US" sz="1100" b="0" i="0" u="none" strike="noStrike">
                          <a:solidFill>
                            <a:srgbClr val="000000"/>
                          </a:solidFill>
                          <a:effectLst/>
                          <a:latin typeface="Calibri"/>
                        </a:rPr>
                        <a:t>5%</a:t>
                      </a:r>
                    </a:p>
                  </a:txBody>
                  <a:tcPr marL="9525" marR="9525" marT="9525" marB="0" anchor="b"/>
                </a:tc>
                <a:tc>
                  <a:txBody>
                    <a:bodyPr/>
                    <a:lstStyle/>
                    <a:p>
                      <a:pPr algn="r" fontAlgn="b"/>
                      <a:r>
                        <a:rPr lang="en-US" sz="1100" b="0" i="0" u="none" strike="noStrike">
                          <a:solidFill>
                            <a:srgbClr val="000000"/>
                          </a:solidFill>
                          <a:effectLst/>
                          <a:latin typeface="Calibri"/>
                        </a:rPr>
                        <a:t>28%</a:t>
                      </a:r>
                    </a:p>
                  </a:txBody>
                  <a:tcPr marL="9525" marR="9525" marT="9525" marB="0" anchor="b"/>
                </a:tc>
              </a:tr>
              <a:tr h="370840">
                <a:tc>
                  <a:txBody>
                    <a:bodyPr/>
                    <a:lstStyle/>
                    <a:p>
                      <a:pPr algn="l" fontAlgn="b"/>
                      <a:r>
                        <a:rPr lang="en-US" sz="1000" b="0" i="0" u="none" strike="noStrike">
                          <a:solidFill>
                            <a:srgbClr val="000000"/>
                          </a:solidFill>
                          <a:effectLst/>
                          <a:latin typeface="Calibri"/>
                        </a:rPr>
                        <a:t>Photo-sharing websites</a:t>
                      </a:r>
                    </a:p>
                  </a:txBody>
                  <a:tcPr marL="9525" marR="9525" marT="9525" marB="0" anchor="b"/>
                </a:tc>
                <a:tc>
                  <a:txBody>
                    <a:bodyPr/>
                    <a:lstStyle/>
                    <a:p>
                      <a:pPr algn="r" fontAlgn="ctr"/>
                      <a:r>
                        <a:rPr lang="en-US" sz="1000" b="0" i="0" u="none" strike="noStrike">
                          <a:solidFill>
                            <a:srgbClr val="000000"/>
                          </a:solidFill>
                          <a:effectLst/>
                          <a:latin typeface="Calibri"/>
                        </a:rPr>
                        <a:t>33%</a:t>
                      </a:r>
                    </a:p>
                  </a:txBody>
                  <a:tcPr marL="9525" marR="9525" marT="9525" marB="0" anchor="ctr"/>
                </a:tc>
                <a:tc>
                  <a:txBody>
                    <a:bodyPr/>
                    <a:lstStyle/>
                    <a:p>
                      <a:pPr algn="r" fontAlgn="ctr"/>
                      <a:r>
                        <a:rPr lang="en-US" sz="1000" b="0" i="0" u="none" strike="noStrike">
                          <a:solidFill>
                            <a:srgbClr val="000000"/>
                          </a:solidFill>
                          <a:effectLst/>
                          <a:latin typeface="Calibri"/>
                        </a:rPr>
                        <a:t>21%</a:t>
                      </a:r>
                    </a:p>
                  </a:txBody>
                  <a:tcPr marL="9525" marR="9525" marT="9525" marB="0" anchor="ctr"/>
                </a:tc>
                <a:tc>
                  <a:txBody>
                    <a:bodyPr/>
                    <a:lstStyle/>
                    <a:p>
                      <a:pPr algn="r" fontAlgn="b"/>
                      <a:r>
                        <a:rPr lang="en-US" sz="1100" b="0" i="0" u="none" strike="noStrike">
                          <a:solidFill>
                            <a:srgbClr val="000000"/>
                          </a:solidFill>
                          <a:effectLst/>
                          <a:latin typeface="Calibri"/>
                        </a:rPr>
                        <a:t>4%</a:t>
                      </a:r>
                    </a:p>
                  </a:txBody>
                  <a:tcPr marL="9525" marR="9525" marT="9525" marB="0" anchor="b"/>
                </a:tc>
                <a:tc>
                  <a:txBody>
                    <a:bodyPr/>
                    <a:lstStyle/>
                    <a:p>
                      <a:pPr algn="r" fontAlgn="b"/>
                      <a:r>
                        <a:rPr lang="en-US" sz="1100" b="0" i="0" u="none" strike="noStrike">
                          <a:solidFill>
                            <a:srgbClr val="000000"/>
                          </a:solidFill>
                          <a:effectLst/>
                          <a:latin typeface="Calibri"/>
                        </a:rPr>
                        <a:t>29%</a:t>
                      </a:r>
                    </a:p>
                  </a:txBody>
                  <a:tcPr marL="9525" marR="9525" marT="9525" marB="0" anchor="b"/>
                </a:tc>
              </a:tr>
              <a:tr h="370840">
                <a:tc>
                  <a:txBody>
                    <a:bodyPr/>
                    <a:lstStyle/>
                    <a:p>
                      <a:pPr algn="l" fontAlgn="b"/>
                      <a:r>
                        <a:rPr lang="en-US" sz="1000" b="0" i="0" u="none" strike="noStrike">
                          <a:solidFill>
                            <a:srgbClr val="000000"/>
                          </a:solidFill>
                          <a:effectLst/>
                          <a:latin typeface="Calibri"/>
                        </a:rPr>
                        <a:t>Blogs</a:t>
                      </a:r>
                    </a:p>
                  </a:txBody>
                  <a:tcPr marL="9525" marR="9525" marT="9525" marB="0" anchor="b"/>
                </a:tc>
                <a:tc>
                  <a:txBody>
                    <a:bodyPr/>
                    <a:lstStyle/>
                    <a:p>
                      <a:pPr algn="r" fontAlgn="ctr"/>
                      <a:r>
                        <a:rPr lang="en-US" sz="1000" b="0" i="0" u="none" strike="noStrike">
                          <a:solidFill>
                            <a:srgbClr val="000000"/>
                          </a:solidFill>
                          <a:effectLst/>
                          <a:latin typeface="Calibri"/>
                        </a:rPr>
                        <a:t>27%</a:t>
                      </a:r>
                    </a:p>
                  </a:txBody>
                  <a:tcPr marL="9525" marR="9525" marT="9525" marB="0" anchor="ctr"/>
                </a:tc>
                <a:tc>
                  <a:txBody>
                    <a:bodyPr/>
                    <a:lstStyle/>
                    <a:p>
                      <a:pPr algn="r" fontAlgn="ctr"/>
                      <a:r>
                        <a:rPr lang="en-US" sz="1000" b="0" i="0" u="none" strike="noStrike">
                          <a:solidFill>
                            <a:srgbClr val="000000"/>
                          </a:solidFill>
                          <a:effectLst/>
                          <a:latin typeface="Calibri"/>
                        </a:rPr>
                        <a:t>30%</a:t>
                      </a:r>
                    </a:p>
                  </a:txBody>
                  <a:tcPr marL="9525" marR="9525" marT="9525" marB="0" anchor="ctr"/>
                </a:tc>
                <a:tc>
                  <a:txBody>
                    <a:bodyPr/>
                    <a:lstStyle/>
                    <a:p>
                      <a:pPr algn="r" fontAlgn="b"/>
                      <a:r>
                        <a:rPr lang="en-US" sz="1100" b="0" i="0" u="none" strike="noStrike">
                          <a:solidFill>
                            <a:srgbClr val="000000"/>
                          </a:solidFill>
                          <a:effectLst/>
                          <a:latin typeface="Calibri"/>
                        </a:rPr>
                        <a:t>14%</a:t>
                      </a:r>
                    </a:p>
                  </a:txBody>
                  <a:tcPr marL="9525" marR="9525" marT="9525" marB="0" anchor="b"/>
                </a:tc>
                <a:tc>
                  <a:txBody>
                    <a:bodyPr/>
                    <a:lstStyle/>
                    <a:p>
                      <a:pPr algn="r" fontAlgn="b"/>
                      <a:r>
                        <a:rPr lang="en-US" sz="1100" b="0" i="0" u="none" strike="noStrike">
                          <a:solidFill>
                            <a:srgbClr val="000000"/>
                          </a:solidFill>
                          <a:effectLst/>
                          <a:latin typeface="Calibri"/>
                        </a:rPr>
                        <a:t>13%</a:t>
                      </a:r>
                    </a:p>
                  </a:txBody>
                  <a:tcPr marL="9525" marR="9525" marT="9525" marB="0" anchor="b"/>
                </a:tc>
              </a:tr>
              <a:tr h="370840">
                <a:tc>
                  <a:txBody>
                    <a:bodyPr/>
                    <a:lstStyle/>
                    <a:p>
                      <a:pPr algn="l" fontAlgn="b"/>
                      <a:r>
                        <a:rPr lang="en-US" sz="1000" b="0" i="0" u="none" strike="noStrike">
                          <a:solidFill>
                            <a:srgbClr val="000000"/>
                          </a:solidFill>
                          <a:effectLst/>
                          <a:latin typeface="Calibri"/>
                        </a:rPr>
                        <a:t>E-portfolios</a:t>
                      </a:r>
                    </a:p>
                  </a:txBody>
                  <a:tcPr marL="9525" marR="9525" marT="9525" marB="0" anchor="b"/>
                </a:tc>
                <a:tc>
                  <a:txBody>
                    <a:bodyPr/>
                    <a:lstStyle/>
                    <a:p>
                      <a:pPr algn="r" fontAlgn="ctr"/>
                      <a:r>
                        <a:rPr lang="en-US" sz="1000" b="0" i="0" u="none" strike="noStrike">
                          <a:solidFill>
                            <a:srgbClr val="000000"/>
                          </a:solidFill>
                          <a:effectLst/>
                          <a:latin typeface="Calibri"/>
                        </a:rPr>
                        <a:t>25%</a:t>
                      </a:r>
                    </a:p>
                  </a:txBody>
                  <a:tcPr marL="9525" marR="9525" marT="9525" marB="0" anchor="ctr"/>
                </a:tc>
                <a:tc>
                  <a:txBody>
                    <a:bodyPr/>
                    <a:lstStyle/>
                    <a:p>
                      <a:pPr algn="r" fontAlgn="ctr"/>
                      <a:r>
                        <a:rPr lang="en-US" sz="1000" b="0" i="0" u="none" strike="noStrike">
                          <a:solidFill>
                            <a:srgbClr val="000000"/>
                          </a:solidFill>
                          <a:effectLst/>
                          <a:latin typeface="Calibri"/>
                        </a:rPr>
                        <a:t>26%</a:t>
                      </a:r>
                    </a:p>
                  </a:txBody>
                  <a:tcPr marL="9525" marR="9525" marT="9525" marB="0" anchor="ctr"/>
                </a:tc>
                <a:tc>
                  <a:txBody>
                    <a:bodyPr/>
                    <a:lstStyle/>
                    <a:p>
                      <a:pPr algn="r" fontAlgn="b"/>
                      <a:r>
                        <a:rPr lang="en-US" sz="1100" b="0" i="0" u="none" strike="noStrike">
                          <a:solidFill>
                            <a:srgbClr val="000000"/>
                          </a:solidFill>
                          <a:effectLst/>
                          <a:latin typeface="Calibri"/>
                        </a:rPr>
                        <a:t>6%</a:t>
                      </a:r>
                    </a:p>
                  </a:txBody>
                  <a:tcPr marL="9525" marR="9525" marT="9525" marB="0" anchor="b"/>
                </a:tc>
                <a:tc>
                  <a:txBody>
                    <a:bodyPr/>
                    <a:lstStyle/>
                    <a:p>
                      <a:pPr algn="r" fontAlgn="b"/>
                      <a:r>
                        <a:rPr lang="en-US" sz="1100" b="0" i="0" u="none" strike="noStrike" dirty="0">
                          <a:solidFill>
                            <a:srgbClr val="000000"/>
                          </a:solidFill>
                          <a:effectLst/>
                          <a:latin typeface="Calibri"/>
                        </a:rPr>
                        <a:t>19%</a:t>
                      </a:r>
                    </a:p>
                  </a:txBody>
                  <a:tcPr marL="9525" marR="9525" marT="9525" marB="0" anchor="b"/>
                </a:tc>
              </a:tr>
            </a:tbl>
          </a:graphicData>
        </a:graphic>
      </p:graphicFrame>
    </p:spTree>
    <p:extLst>
      <p:ext uri="{BB962C8B-B14F-4D97-AF65-F5344CB8AC3E}">
        <p14:creationId xmlns:p14="http://schemas.microsoft.com/office/powerpoint/2010/main" val="36400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fflehousecolor.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tivevsneutral2.png"/>
          <p:cNvPicPr>
            <a:picLocks noChangeAspect="1"/>
          </p:cNvPicPr>
          <p:nvPr/>
        </p:nvPicPr>
        <p:blipFill>
          <a:blip r:embed="rId2"/>
          <a:stretch>
            <a:fillRect/>
          </a:stretch>
        </p:blipFill>
        <p:spPr>
          <a:xfrm>
            <a:off x="0" y="0"/>
            <a:ext cx="9144001" cy="6858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Chart 1"/>
          <p:cNvGraphicFramePr/>
          <p:nvPr/>
        </p:nvGraphicFramePr>
        <p:xfrm>
          <a:off x="694267" y="843844"/>
          <a:ext cx="7755466" cy="51703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49960" y="2590309"/>
            <a:ext cx="2044080" cy="1677382"/>
          </a:xfrm>
          <a:prstGeom prst="rect">
            <a:avLst/>
          </a:prstGeom>
          <a:noFill/>
        </p:spPr>
        <p:txBody>
          <a:bodyPr wrap="none" rtlCol="0">
            <a:spAutoFit/>
          </a:bodyPr>
          <a:lstStyle/>
          <a:p>
            <a:r>
              <a:rPr lang="en-US" sz="10300" dirty="0" smtClean="0">
                <a:solidFill>
                  <a:srgbClr val="FFFFFF"/>
                </a:solidFill>
                <a:latin typeface="Futura Condensed"/>
                <a:cs typeface="Futura Condensed"/>
              </a:rPr>
              <a:t>70%</a:t>
            </a:r>
            <a:endParaRPr lang="en-US" sz="10300" dirty="0">
              <a:solidFill>
                <a:srgbClr val="FFFFFF"/>
              </a:solidFill>
              <a:latin typeface="Futura Condensed"/>
              <a:cs typeface="Futura Condensed"/>
            </a:endParaRPr>
          </a:p>
        </p:txBody>
      </p:sp>
      <p:sp>
        <p:nvSpPr>
          <p:cNvPr id="5" name="TextBox 4"/>
          <p:cNvSpPr txBox="1"/>
          <p:nvPr/>
        </p:nvSpPr>
        <p:spPr>
          <a:xfrm>
            <a:off x="3253486" y="6042339"/>
            <a:ext cx="2637028" cy="646331"/>
          </a:xfrm>
          <a:prstGeom prst="rect">
            <a:avLst/>
          </a:prstGeom>
          <a:noFill/>
        </p:spPr>
        <p:txBody>
          <a:bodyPr wrap="none" rtlCol="0">
            <a:spAutoFit/>
          </a:bodyPr>
          <a:lstStyle/>
          <a:p>
            <a:r>
              <a:rPr lang="en-US" sz="3600" dirty="0" smtClean="0">
                <a:solidFill>
                  <a:schemeClr val="bg1"/>
                </a:solidFill>
                <a:latin typeface="Myriad Pro"/>
                <a:cs typeface="Myriad Pro"/>
              </a:rPr>
              <a:t>EASY TO USE</a:t>
            </a:r>
            <a:endParaRPr lang="en-US" sz="36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urhorseme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4093470"/>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Chart 1"/>
          <p:cNvGraphicFramePr/>
          <p:nvPr/>
        </p:nvGraphicFramePr>
        <p:xfrm>
          <a:off x="694267" y="843844"/>
          <a:ext cx="7755466" cy="51703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49960" y="2590309"/>
            <a:ext cx="2044080" cy="1677382"/>
          </a:xfrm>
          <a:prstGeom prst="rect">
            <a:avLst/>
          </a:prstGeom>
          <a:noFill/>
        </p:spPr>
        <p:txBody>
          <a:bodyPr wrap="none" rtlCol="0">
            <a:spAutoFit/>
          </a:bodyPr>
          <a:lstStyle/>
          <a:p>
            <a:r>
              <a:rPr lang="en-US" sz="10300" dirty="0" smtClean="0">
                <a:solidFill>
                  <a:srgbClr val="FFFFFF"/>
                </a:solidFill>
                <a:latin typeface="Futura Condensed"/>
                <a:cs typeface="Futura Condensed"/>
              </a:rPr>
              <a:t>70%</a:t>
            </a:r>
            <a:endParaRPr lang="en-US" sz="10300" dirty="0">
              <a:solidFill>
                <a:srgbClr val="FFFFFF"/>
              </a:solidFill>
              <a:latin typeface="Futura Condensed"/>
              <a:cs typeface="Futura Condensed"/>
            </a:endParaRPr>
          </a:p>
        </p:txBody>
      </p:sp>
      <p:sp>
        <p:nvSpPr>
          <p:cNvPr id="5" name="TextBox 4"/>
          <p:cNvSpPr txBox="1"/>
          <p:nvPr/>
        </p:nvSpPr>
        <p:spPr>
          <a:xfrm>
            <a:off x="3770089" y="6042339"/>
            <a:ext cx="1588588" cy="646331"/>
          </a:xfrm>
          <a:prstGeom prst="rect">
            <a:avLst/>
          </a:prstGeom>
          <a:noFill/>
        </p:spPr>
        <p:txBody>
          <a:bodyPr wrap="none" rtlCol="0">
            <a:spAutoFit/>
          </a:bodyPr>
          <a:lstStyle/>
          <a:p>
            <a:r>
              <a:rPr lang="en-US" sz="3600" dirty="0" smtClean="0">
                <a:solidFill>
                  <a:schemeClr val="bg1"/>
                </a:solidFill>
                <a:latin typeface="Myriad Pro"/>
                <a:cs typeface="Myriad Pro"/>
              </a:rPr>
              <a:t>FASTER</a:t>
            </a:r>
            <a:endParaRPr lang="en-US" sz="3600" dirty="0">
              <a:solidFill>
                <a:schemeClr val="bg1"/>
              </a:solidFill>
              <a:latin typeface="Myriad Pro"/>
              <a:cs typeface="Myriad Pro"/>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own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Chart 1"/>
          <p:cNvGraphicFramePr/>
          <p:nvPr/>
        </p:nvGraphicFramePr>
        <p:xfrm>
          <a:off x="694267" y="843844"/>
          <a:ext cx="7755466" cy="51703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475247" y="5153"/>
            <a:ext cx="2044080" cy="1677382"/>
          </a:xfrm>
          <a:prstGeom prst="rect">
            <a:avLst/>
          </a:prstGeom>
          <a:noFill/>
        </p:spPr>
        <p:txBody>
          <a:bodyPr wrap="none" rtlCol="0">
            <a:spAutoFit/>
          </a:bodyPr>
          <a:lstStyle/>
          <a:p>
            <a:r>
              <a:rPr lang="en-US" sz="10300" dirty="0" smtClean="0">
                <a:solidFill>
                  <a:srgbClr val="000000"/>
                </a:solidFill>
                <a:latin typeface="Futura Condensed"/>
                <a:cs typeface="Futura Condensed"/>
              </a:rPr>
              <a:t>25%</a:t>
            </a:r>
            <a:endParaRPr lang="en-US" sz="10300" dirty="0">
              <a:solidFill>
                <a:srgbClr val="000000"/>
              </a:solidFill>
              <a:latin typeface="Futura Condensed"/>
              <a:cs typeface="Futura Condensed"/>
            </a:endParaRPr>
          </a:p>
        </p:txBody>
      </p:sp>
      <p:sp>
        <p:nvSpPr>
          <p:cNvPr id="5" name="TextBox 4"/>
          <p:cNvSpPr txBox="1"/>
          <p:nvPr/>
        </p:nvSpPr>
        <p:spPr>
          <a:xfrm>
            <a:off x="6677609" y="1359369"/>
            <a:ext cx="1601207" cy="954107"/>
          </a:xfrm>
          <a:prstGeom prst="rect">
            <a:avLst/>
          </a:prstGeom>
          <a:noFill/>
        </p:spPr>
        <p:txBody>
          <a:bodyPr wrap="none" rtlCol="0">
            <a:spAutoFit/>
          </a:bodyPr>
          <a:lstStyle/>
          <a:p>
            <a:pPr algn="ctr"/>
            <a:r>
              <a:rPr lang="en-US" sz="2800" dirty="0" smtClean="0">
                <a:solidFill>
                  <a:srgbClr val="000000"/>
                </a:solidFill>
                <a:latin typeface="Myriad Pro"/>
                <a:cs typeface="Myriad Pro"/>
              </a:rPr>
              <a:t>REGULAR</a:t>
            </a:r>
          </a:p>
          <a:p>
            <a:pPr algn="ctr"/>
            <a:r>
              <a:rPr lang="en-US" sz="2800" dirty="0" smtClean="0">
                <a:solidFill>
                  <a:srgbClr val="000000"/>
                </a:solidFill>
                <a:latin typeface="Myriad Pro"/>
                <a:cs typeface="Myriad Pro"/>
              </a:rPr>
              <a:t>WEBSITE</a:t>
            </a:r>
            <a:endParaRPr lang="en-US" sz="2800" dirty="0">
              <a:solidFill>
                <a:srgbClr val="000000"/>
              </a:solidFill>
              <a:latin typeface="Myriad Pro"/>
              <a:cs typeface="Myriad Pro"/>
            </a:endParaRPr>
          </a:p>
        </p:txBody>
      </p:sp>
      <p:sp>
        <p:nvSpPr>
          <p:cNvPr id="6" name="TextBox 5"/>
          <p:cNvSpPr txBox="1"/>
          <p:nvPr/>
        </p:nvSpPr>
        <p:spPr>
          <a:xfrm>
            <a:off x="6423059" y="4671812"/>
            <a:ext cx="2044080" cy="1677382"/>
          </a:xfrm>
          <a:prstGeom prst="rect">
            <a:avLst/>
          </a:prstGeom>
          <a:noFill/>
        </p:spPr>
        <p:txBody>
          <a:bodyPr wrap="none" rtlCol="0">
            <a:spAutoFit/>
          </a:bodyPr>
          <a:lstStyle/>
          <a:p>
            <a:r>
              <a:rPr lang="en-US" sz="10300" dirty="0" smtClean="0">
                <a:solidFill>
                  <a:srgbClr val="000000"/>
                </a:solidFill>
                <a:latin typeface="Futura Condensed"/>
                <a:cs typeface="Futura Condensed"/>
              </a:rPr>
              <a:t>25%</a:t>
            </a:r>
            <a:endParaRPr lang="en-US" sz="10300" dirty="0">
              <a:solidFill>
                <a:srgbClr val="000000"/>
              </a:solidFill>
              <a:latin typeface="Futura Condensed"/>
              <a:cs typeface="Futura Condensed"/>
            </a:endParaRPr>
          </a:p>
        </p:txBody>
      </p:sp>
      <p:sp>
        <p:nvSpPr>
          <p:cNvPr id="7" name="TextBox 6"/>
          <p:cNvSpPr txBox="1"/>
          <p:nvPr/>
        </p:nvSpPr>
        <p:spPr>
          <a:xfrm>
            <a:off x="6084678" y="6130028"/>
            <a:ext cx="2647903" cy="523220"/>
          </a:xfrm>
          <a:prstGeom prst="rect">
            <a:avLst/>
          </a:prstGeom>
          <a:noFill/>
        </p:spPr>
        <p:txBody>
          <a:bodyPr wrap="none" rtlCol="0">
            <a:spAutoFit/>
          </a:bodyPr>
          <a:lstStyle/>
          <a:p>
            <a:pPr algn="ctr"/>
            <a:r>
              <a:rPr lang="en-US" sz="2800" dirty="0" smtClean="0">
                <a:solidFill>
                  <a:srgbClr val="000000"/>
                </a:solidFill>
                <a:latin typeface="Myriad Pro"/>
                <a:cs typeface="Myriad Pro"/>
              </a:rPr>
              <a:t>NO PREFERENCE</a:t>
            </a:r>
            <a:endParaRPr lang="en-US" sz="2800" dirty="0">
              <a:solidFill>
                <a:srgbClr val="000000"/>
              </a:solidFill>
              <a:latin typeface="Myriad Pro"/>
              <a:cs typeface="Myriad Pro"/>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own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2" name="Chart 1"/>
          <p:cNvGraphicFramePr/>
          <p:nvPr/>
        </p:nvGraphicFramePr>
        <p:xfrm>
          <a:off x="694267" y="843844"/>
          <a:ext cx="7755466" cy="51703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3549960" y="2590309"/>
            <a:ext cx="2042791" cy="1677382"/>
          </a:xfrm>
          <a:prstGeom prst="rect">
            <a:avLst/>
          </a:prstGeom>
          <a:noFill/>
        </p:spPr>
        <p:txBody>
          <a:bodyPr wrap="none" rtlCol="0">
            <a:spAutoFit/>
          </a:bodyPr>
          <a:lstStyle/>
          <a:p>
            <a:r>
              <a:rPr lang="en-US" sz="10300" dirty="0" smtClean="0">
                <a:solidFill>
                  <a:srgbClr val="000000"/>
                </a:solidFill>
                <a:latin typeface="Futura Condensed"/>
                <a:cs typeface="Futura Condensed"/>
              </a:rPr>
              <a:t>84%</a:t>
            </a:r>
            <a:endParaRPr lang="en-US" sz="10300" dirty="0">
              <a:solidFill>
                <a:srgbClr val="000000"/>
              </a:solidFill>
              <a:latin typeface="Futura Condensed"/>
              <a:cs typeface="Futura Condensed"/>
            </a:endParaRPr>
          </a:p>
        </p:txBody>
      </p:sp>
      <p:sp>
        <p:nvSpPr>
          <p:cNvPr id="5" name="TextBox 4"/>
          <p:cNvSpPr txBox="1"/>
          <p:nvPr/>
        </p:nvSpPr>
        <p:spPr>
          <a:xfrm>
            <a:off x="3515168" y="6042339"/>
            <a:ext cx="2166592" cy="646331"/>
          </a:xfrm>
          <a:prstGeom prst="rect">
            <a:avLst/>
          </a:prstGeom>
          <a:noFill/>
        </p:spPr>
        <p:txBody>
          <a:bodyPr wrap="none" rtlCol="0">
            <a:spAutoFit/>
          </a:bodyPr>
          <a:lstStyle/>
          <a:p>
            <a:r>
              <a:rPr lang="en-US" sz="3600" dirty="0" smtClean="0">
                <a:solidFill>
                  <a:srgbClr val="000000"/>
                </a:solidFill>
                <a:latin typeface="Myriad Pro"/>
                <a:cs typeface="Myriad Pro"/>
              </a:rPr>
              <a:t>Mobile OS</a:t>
            </a:r>
            <a:endParaRPr lang="en-US" sz="3600" dirty="0">
              <a:solidFill>
                <a:srgbClr val="000000"/>
              </a:solidFill>
              <a:latin typeface="Myriad Pro"/>
              <a:cs typeface="Myriad Pro"/>
            </a:endParaRPr>
          </a:p>
        </p:txBody>
      </p:sp>
      <p:sp>
        <p:nvSpPr>
          <p:cNvPr id="7" name="TextBox 6"/>
          <p:cNvSpPr txBox="1"/>
          <p:nvPr/>
        </p:nvSpPr>
        <p:spPr>
          <a:xfrm>
            <a:off x="6533113" y="1197787"/>
            <a:ext cx="2272930" cy="707886"/>
          </a:xfrm>
          <a:prstGeom prst="rect">
            <a:avLst/>
          </a:prstGeom>
          <a:noFill/>
        </p:spPr>
        <p:txBody>
          <a:bodyPr wrap="none" rtlCol="0">
            <a:spAutoFit/>
          </a:bodyPr>
          <a:lstStyle/>
          <a:p>
            <a:pPr algn="ctr"/>
            <a:r>
              <a:rPr lang="en-US" sz="4000" dirty="0" smtClean="0">
                <a:solidFill>
                  <a:srgbClr val="000000"/>
                </a:solidFill>
                <a:latin typeface="Myriad Pro"/>
                <a:cs typeface="Myriad Pro"/>
              </a:rPr>
              <a:t>ANDROID</a:t>
            </a:r>
            <a:endParaRPr lang="en-US" sz="4000" dirty="0">
              <a:solidFill>
                <a:srgbClr val="000000"/>
              </a:solidFill>
              <a:latin typeface="Myriad Pro"/>
              <a:cs typeface="Myriad Pro"/>
            </a:endParaRPr>
          </a:p>
        </p:txBody>
      </p:sp>
      <p:sp>
        <p:nvSpPr>
          <p:cNvPr id="8" name="TextBox 7"/>
          <p:cNvSpPr txBox="1"/>
          <p:nvPr/>
        </p:nvSpPr>
        <p:spPr>
          <a:xfrm>
            <a:off x="694267" y="5136993"/>
            <a:ext cx="1855379" cy="707886"/>
          </a:xfrm>
          <a:prstGeom prst="rect">
            <a:avLst/>
          </a:prstGeom>
          <a:noFill/>
        </p:spPr>
        <p:txBody>
          <a:bodyPr wrap="none" rtlCol="0">
            <a:spAutoFit/>
          </a:bodyPr>
          <a:lstStyle/>
          <a:p>
            <a:pPr algn="ctr"/>
            <a:r>
              <a:rPr lang="en-US" sz="4000" dirty="0" err="1" smtClean="0">
                <a:solidFill>
                  <a:srgbClr val="000000"/>
                </a:solidFill>
                <a:latin typeface="Myriad Pro"/>
                <a:cs typeface="Myriad Pro"/>
              </a:rPr>
              <a:t>iPHONE</a:t>
            </a:r>
            <a:endParaRPr lang="en-US" sz="4000" dirty="0">
              <a:solidFill>
                <a:srgbClr val="000000"/>
              </a:solidFill>
              <a:latin typeface="Myriad Pro"/>
              <a:cs typeface="Myriad Pro"/>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own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category.png"/>
          <p:cNvPicPr>
            <a:picLocks noChangeAspect="1"/>
          </p:cNvPicPr>
          <p:nvPr/>
        </p:nvPicPr>
        <p:blipFill>
          <a:blip r:embed="rId3"/>
          <a:stretch>
            <a:fillRect/>
          </a:stretch>
        </p:blipFill>
        <p:spPr>
          <a:xfrm>
            <a:off x="716878" y="523534"/>
            <a:ext cx="7710244" cy="5810931"/>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wn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coursework.png"/>
          <p:cNvPicPr>
            <a:picLocks noChangeAspect="1"/>
          </p:cNvPicPr>
          <p:nvPr/>
        </p:nvPicPr>
        <p:blipFill>
          <a:blip r:embed="rId3"/>
          <a:stretch>
            <a:fillRect/>
          </a:stretch>
        </p:blipFill>
        <p:spPr>
          <a:xfrm>
            <a:off x="1107920" y="465668"/>
            <a:ext cx="6928159" cy="5926663"/>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wn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downloads.png"/>
          <p:cNvPicPr>
            <a:picLocks noChangeAspect="1"/>
          </p:cNvPicPr>
          <p:nvPr/>
        </p:nvPicPr>
        <p:blipFill>
          <a:blip r:embed="rId3"/>
          <a:stretch>
            <a:fillRect/>
          </a:stretch>
        </p:blipFill>
        <p:spPr>
          <a:xfrm>
            <a:off x="1303644" y="405596"/>
            <a:ext cx="6536711" cy="6046808"/>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wn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level.png"/>
          <p:cNvPicPr>
            <a:picLocks noChangeAspect="1"/>
          </p:cNvPicPr>
          <p:nvPr/>
        </p:nvPicPr>
        <p:blipFill>
          <a:blip r:embed="rId3"/>
          <a:stretch>
            <a:fillRect/>
          </a:stretch>
        </p:blipFill>
        <p:spPr>
          <a:xfrm>
            <a:off x="2034799" y="589438"/>
            <a:ext cx="5074402" cy="5679123"/>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own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descr="leveltime.png"/>
          <p:cNvPicPr>
            <a:picLocks noChangeAspect="1"/>
          </p:cNvPicPr>
          <p:nvPr/>
        </p:nvPicPr>
        <p:blipFill>
          <a:blip r:embed="rId3"/>
          <a:stretch>
            <a:fillRect/>
          </a:stretch>
        </p:blipFill>
        <p:spPr>
          <a:xfrm>
            <a:off x="1930400" y="603250"/>
            <a:ext cx="5283200" cy="56515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9666" name="Rectangle 1"/>
          <p:cNvSpPr>
            <a:spLocks noGrp="1" noChangeArrowheads="1"/>
          </p:cNvSpPr>
          <p:nvPr>
            <p:ph type="title"/>
          </p:nvPr>
        </p:nvSpPr>
        <p:spPr>
          <a:xfrm>
            <a:off x="537635" y="2030486"/>
            <a:ext cx="8264962" cy="2806154"/>
          </a:xfrm>
        </p:spPr>
        <p:txBody>
          <a:bodyPr>
            <a:noAutofit/>
          </a:bodyPr>
          <a:lstStyle/>
          <a:p>
            <a:pPr eaLnBrk="1" hangingPunct="1"/>
            <a:r>
              <a:rPr lang="en-US" sz="11500" dirty="0" smtClean="0">
                <a:solidFill>
                  <a:srgbClr val="FFFFFF"/>
                </a:solidFill>
                <a:latin typeface="League Gothic"/>
                <a:ea typeface="Delicious-Heavy" charset="0"/>
                <a:cs typeface="League Gothic"/>
                <a:sym typeface="Delicious-Heavy" charset="0"/>
              </a:rPr>
              <a:t>MOBILE DEVELOPMENT ISSUES</a:t>
            </a:r>
            <a:endParaRPr lang="en-US" sz="9600" dirty="0" smtClean="0">
              <a:solidFill>
                <a:srgbClr val="FFFFFF"/>
              </a:solidFill>
              <a:latin typeface="League Gothic"/>
              <a:ea typeface="ヒラギノ角ゴ ProN W6" charset="-128"/>
              <a:cs typeface="League Gothic"/>
              <a:sym typeface="Delicious-Heavy"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1714" name="Picture 3" descr="cross-platform.png"/>
          <p:cNvPicPr>
            <a:picLocks noChangeAspect="1"/>
          </p:cNvPicPr>
          <p:nvPr/>
        </p:nvPicPr>
        <p:blipFill>
          <a:blip r:embed="rId3"/>
          <a:srcRect/>
          <a:stretch>
            <a:fillRect/>
          </a:stretch>
        </p:blipFill>
        <p:spPr bwMode="auto">
          <a:xfrm>
            <a:off x="0" y="18143"/>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lik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4093470"/>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3762" name="Picture 3" descr="cross-platform2.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a:t>
            </a:r>
            <a:r>
              <a:rPr lang="en-US" u="sng" dirty="0"/>
              <a:t>YOU</a:t>
            </a:r>
            <a:r>
              <a:rPr lang="en-US" dirty="0"/>
              <a:t> Do?</a:t>
            </a:r>
          </a:p>
        </p:txBody>
      </p:sp>
      <p:sp>
        <p:nvSpPr>
          <p:cNvPr id="3" name="Text Placeholder 2"/>
          <p:cNvSpPr>
            <a:spLocks noGrp="1"/>
          </p:cNvSpPr>
          <p:nvPr>
            <p:ph type="body" idx="10"/>
          </p:nvPr>
        </p:nvSpPr>
        <p:spPr>
          <a:xfrm>
            <a:off x="685800" y="1143000"/>
            <a:ext cx="8153400" cy="4673600"/>
          </a:xfrm>
        </p:spPr>
        <p:txBody>
          <a:bodyPr>
            <a:normAutofit lnSpcReduction="10000"/>
          </a:bodyPr>
          <a:lstStyle/>
          <a:p>
            <a:pPr marL="342900" indent="-342900">
              <a:lnSpc>
                <a:spcPct val="100000"/>
              </a:lnSpc>
              <a:buClr>
                <a:srgbClr val="C00000"/>
              </a:buClr>
              <a:buFont typeface="Wingdings" pitchFamily="2" charset="2"/>
              <a:buChar char="§"/>
            </a:pPr>
            <a:r>
              <a:rPr lang="en-US" sz="3000" dirty="0" smtClean="0"/>
              <a:t>Do recon on the Student Study Website: </a:t>
            </a:r>
            <a:r>
              <a:rPr lang="en-US" sz="3200" dirty="0">
                <a:hlinkClick r:id="rId3"/>
              </a:rPr>
              <a:t>www.educause.edu/student-study</a:t>
            </a:r>
            <a:r>
              <a:rPr lang="en-US" sz="3200" dirty="0"/>
              <a:t> </a:t>
            </a:r>
            <a:r>
              <a:rPr lang="en-US" sz="3200" dirty="0" smtClean="0"/>
              <a:t> </a:t>
            </a:r>
            <a:endParaRPr lang="en-US" sz="3000" dirty="0" smtClean="0"/>
          </a:p>
          <a:p>
            <a:pPr marL="342900" indent="-342900">
              <a:lnSpc>
                <a:spcPct val="100000"/>
              </a:lnSpc>
              <a:buClr>
                <a:srgbClr val="C00000"/>
              </a:buClr>
              <a:buFont typeface="Wingdings" pitchFamily="2" charset="2"/>
              <a:buChar char="§"/>
            </a:pPr>
            <a:r>
              <a:rPr lang="en-US" sz="3000" dirty="0" smtClean="0"/>
              <a:t>Complete the online “intent to participate” form</a:t>
            </a:r>
          </a:p>
          <a:p>
            <a:pPr marL="342900" indent="-342900">
              <a:lnSpc>
                <a:spcPct val="100000"/>
              </a:lnSpc>
              <a:buClr>
                <a:srgbClr val="C00000"/>
              </a:buClr>
              <a:buFont typeface="Wingdings" pitchFamily="2" charset="2"/>
              <a:buChar char="§"/>
            </a:pPr>
            <a:r>
              <a:rPr lang="en-US" sz="3000" dirty="0" smtClean="0"/>
              <a:t>Submit IRB/approval documentation</a:t>
            </a:r>
          </a:p>
          <a:p>
            <a:pPr marL="342900" indent="-342900">
              <a:lnSpc>
                <a:spcPct val="100000"/>
              </a:lnSpc>
              <a:buClr>
                <a:srgbClr val="C00000"/>
              </a:buClr>
              <a:buFont typeface="Wingdings" pitchFamily="2" charset="2"/>
              <a:buChar char="§"/>
            </a:pPr>
            <a:r>
              <a:rPr lang="en-US" sz="3000" dirty="0" smtClean="0"/>
              <a:t>Submit a sampling plan</a:t>
            </a:r>
          </a:p>
          <a:p>
            <a:pPr marL="342900" indent="-342900">
              <a:lnSpc>
                <a:spcPct val="100000"/>
              </a:lnSpc>
              <a:buClr>
                <a:srgbClr val="C00000"/>
              </a:buClr>
              <a:buFont typeface="Wingdings" pitchFamily="2" charset="2"/>
              <a:buChar char="§"/>
            </a:pPr>
            <a:r>
              <a:rPr lang="en-US" sz="3000" dirty="0" smtClean="0"/>
              <a:t>Finalize local survey logistics</a:t>
            </a:r>
          </a:p>
          <a:p>
            <a:pPr marL="342900" indent="-342900">
              <a:lnSpc>
                <a:spcPct val="100000"/>
              </a:lnSpc>
              <a:buClr>
                <a:srgbClr val="C00000"/>
              </a:buClr>
              <a:buFont typeface="Wingdings" pitchFamily="2" charset="2"/>
              <a:buChar char="§"/>
            </a:pPr>
            <a:r>
              <a:rPr lang="en-US" sz="3000" dirty="0" smtClean="0"/>
              <a:t>Administer the survey to your students</a:t>
            </a:r>
          </a:p>
          <a:p>
            <a:pPr marL="342900" indent="-342900">
              <a:lnSpc>
                <a:spcPct val="100000"/>
              </a:lnSpc>
              <a:buClr>
                <a:srgbClr val="C00000"/>
              </a:buClr>
              <a:buFont typeface="Wingdings" pitchFamily="2" charset="2"/>
              <a:buChar char="§"/>
            </a:pPr>
            <a:r>
              <a:rPr lang="en-US" sz="3000" dirty="0" smtClean="0"/>
              <a:t>Use your local results to inform decisions</a:t>
            </a:r>
            <a:endParaRPr lang="en-US" sz="3000" dirty="0"/>
          </a:p>
        </p:txBody>
      </p:sp>
      <p:sp>
        <p:nvSpPr>
          <p:cNvPr id="4" name="Rounded Rectangle 3"/>
          <p:cNvSpPr/>
          <p:nvPr/>
        </p:nvSpPr>
        <p:spPr>
          <a:xfrm>
            <a:off x="408782" y="1066800"/>
            <a:ext cx="8049418" cy="5105399"/>
          </a:xfrm>
          <a:prstGeom prst="roundRect">
            <a:avLst/>
          </a:prstGeom>
          <a:solidFill>
            <a:schemeClr val="tx1">
              <a:lumMod val="75000"/>
              <a:lumOff val="2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57" y="1561417"/>
            <a:ext cx="7214067" cy="41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91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32" y="-985838"/>
            <a:ext cx="8772525" cy="791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828800" y="3204356"/>
            <a:ext cx="1905000" cy="1728550"/>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cxnSp>
        <p:nvCxnSpPr>
          <p:cNvPr id="9" name="Straight Arrow Connector 8"/>
          <p:cNvCxnSpPr/>
          <p:nvPr/>
        </p:nvCxnSpPr>
        <p:spPr>
          <a:xfrm flipV="1">
            <a:off x="5334000" y="2979716"/>
            <a:ext cx="1938626" cy="1671453"/>
          </a:xfrm>
          <a:prstGeom prst="straightConnector1">
            <a:avLst/>
          </a:prstGeom>
          <a:ln w="88900">
            <a:solidFill>
              <a:srgbClr val="FFFF00"/>
            </a:solidFill>
            <a:tailEnd type="arrow"/>
          </a:ln>
          <a:effectLst>
            <a:glow rad="139700">
              <a:schemeClr val="accent5">
                <a:satMod val="175000"/>
                <a:alpha val="40000"/>
              </a:schemeClr>
            </a:glow>
            <a:outerShdw blurRad="40000" dist="23000" dir="5400000" rotWithShape="0">
              <a:srgbClr val="000000">
                <a:alpha val="35000"/>
              </a:srgbClr>
            </a:outerShd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17886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Participate in the Student Study</a:t>
            </a:r>
            <a:endParaRPr lang="en-US" dirty="0"/>
          </a:p>
        </p:txBody>
      </p:sp>
      <p:sp>
        <p:nvSpPr>
          <p:cNvPr id="3" name="Text Placeholder 2"/>
          <p:cNvSpPr>
            <a:spLocks noGrp="1"/>
          </p:cNvSpPr>
          <p:nvPr>
            <p:ph type="body" idx="10"/>
          </p:nvPr>
        </p:nvSpPr>
        <p:spPr/>
        <p:txBody>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1295926"/>
            <a:ext cx="9220200" cy="5543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descr="data:image/jpeg;base64,/9j/4AAQSkZJRgABAQAAAQABAAD/2wBDAAkGBwgHBgkIBwgKCgkLDRYPDQwMDRsUFRAWIB0iIiAdHx8kKDQsJCYxJx8fLT0tMTU3Ojo6Iys/RD84QzQ5Ojf/2wBDAQoKCg0MDRoPDxo3JR8lNzc3Nzc3Nzc3Nzc3Nzc3Nzc3Nzc3Nzc3Nzc3Nzc3Nzc3Nzc3Nzc3Nzc3Nzc3Nzc3Nzf/wAARCACWAVADASIAAhEBAxEB/8QAHAABAQACAwEBAAAAAAAAAAAAAAECBwQFBgMI/8QAOhAAAQMDAwEHAgUCAwkAAAAAAQACAwQFEQYSITEHExRBUWFxIoEVFjJCkYKhUrHCCCMzNENykrLR/8QAGgEBAQEBAQEBAAAAAAAAAAAAAAECAwQGBf/EAC8RAQEAAgIBAgMFCAMAAAAAAAABAhEDEiEEMRNBURQiIzKhBRVSYYGx0fBxkcH/2gAMAwEAAhEDEQA/AN4oiICIiAiIgIiICIiAiIgIiICIiAiIgIiICIiAiIgIiICIiAiIgIiICIiAiIgIiICIiAiIgIiICIiAiIgIiICIiAiIgIiICIiAiIgIuFd7rQWaglrrpVR01NEMukkOB8D1PsOStV3HtVvd7lfDomzgU7Tt8fXDAPw3OB9yT7BS2SbrWGGWd1jN1uHKLRTna8q3b63V74nH9lNGGgfwAvrHVa9t/wDvKLU/iyP+lVxNId7ZIP8AmFz+Px/V6/3f6nW+reCLU9j7XJqOrjoNc2t1ukecNrYAXQu9yOcD3BPwFtSnqIaqCOemlZNDI0OZJG4Oa4HoQR1C6Sy+Y8eWNxurNV9ERFUEREBERAREQEREBERAREQEREBERAREQEREBERAREQEREBERAREQEREBce4VtPbqGetrJRFTwRmSSR3RrQMkrkLVXbvcp5aS06Yo3lsl1qAZSPKNhHB9txB/oS+Fktuo8jUVNZ2k3h12uwkisdO8toqLOA/HVzsefqfsOAvURRxxRtjiY1kbBhrWjAaPQBedpdSWmioo6aCGoY+GYUjKPux3u7y4z098rvI6+jfNJCyqgM0YzJGJWlzPXIzwvzeXLPK7vs+p9Fx8PDh1xst+bkIVx4q6jmdE2KqgkdK0ujDJGkvA6kc8hcO/X6jsUUUlaJXd64hrYmhx4GSeo4C5zG26evLkwxx7W+HNrqOmr6Z9NWQsmhf1Y8f39j7rqNJXyq7OL9Dba6d8umK+TEcjznwrz5/Hr6jnqCF2slyoYmxumrKeMSMEjO8la3c0+YyenK6/UEFDe6CqtPiKd1WWFzIu8bva8cg46j/AOErrw55YX+Tx+t9Px8+Hj809v8ADeIIIyOiq8L2M36S+aHpRUPLqmhcaSUnqduNpP8ASW/cFe6X6L5YREQEREBERAREQEREBERAREQEREBERAREQEREBERAREQERQqWioplMqdhUUymU7CrS3aOTL2x2hjz9MVsLmj3JlW6MrTnbDD+G670zfHZ7mZjqSR3k3k4yfiQn+lZzu8bHb09mPNhb9Y6x9hc7WDbxthEIptnnv7zpu6Y/TxnK6u36SrIJqOOaWlbDRmYtnjB72bvBj6hjjGfUr2a8zf75V2zUdtp4o5p6aaJ7pIIIg+R5GcY8+OvXyXhwyzviPpebh4cJ3ynz/vZ/iOLp/Tl0oK+3S1ktI6GigkhaIi7cQ4kgnI9T7fdcm+6drrzeROaxlNSR07oo9rd7iXcPyCMDIOM5zwF19u1hOyinmrozLK+4Op6eN+2HY3AP1noMZ5PK5n5xMkVJ4a2STVFRPJB3QmaAHtAIw7GC05HPC3ZydtuGOXpbx9N3Xv8/wDie39HztmmK1tXaJLoKSeOghfERku3cnYcFvlkfwvnQaSrKa5xSSzQvp4ax1S2UOxISecEbevkcuI9lyZdZxQ10kDqMmOGYQTPEw3tf5kMxlzQeMr080rIIZJpXBscbS559AOSs5Z8k9/m68fD6bOfdu9f7/4dhLjHcNX0jf8AhRV7SwemTIP9IW21qzsBpJDYbpeJm7XXKvc9vu1vn/5OcPstpZXvl1NPmM7LlbFRTKZTsyqKZTKdhUUyqrLsERFQREQEREBERAREQEWGVcrHddMkUBTK1tFRTKZTYqKZTKnYCVMqE8qLFyXTJCViinZdLlMqIs9hcplRE7C5Xme0XTDdW6Wqbc3aKpuJqV7ujZW5xn2IJafnK9KiTI00dpa7PraQ0tc10VxpD3VTFIMOBHGSP8/ddlNbaSe4U9wljJqadrmxP3EYB68dD1Xa9qWjqmdx1Pppu27UzczwtH/NRgenm4D+Rx1AXQ6cvNPfLayqg+l36ZYieY3enx6H0Xm5cOv3sfZ9H6H1ePPjOPP80/X+bH8uWvuZIvDkNfUeJJErg4Sf4g4HI+yzisdvidSlsDt1LI6SJxkcSHO6kknn7rs0XLvl9Xv+Dx/wz/p1j7DbX1rqx0DhK54kcBK8Mc8dHFoO0n5C6jVFRVXqug0nYx3ldWOAncOkMfU7j5ccn2+Vy9VXyS2xw0VujM91rHCOmhaMnJON2PnoPM/BXv8As00RHpO3PnrHCe9Vn1VdQTuxnnY0+gPU+Z59Md+LG/ny/o/K/aHqseOXi455vu9LYLVTWKy0drowe5pYhG0kcu9XH3JyT8rsMqIu/Z+FpcplRE7C5TKiqTIVZLELJdcUoiKZWtoqIioIiJsEUymVNioplMpuDDKZUymV4+za5VysCUyrOQ0zUUVWu4ZTKmUWe5pcplTKmVLkMsplY5TKnYVFCVMrNzXTJFjlVOwqKIr2FWku0Oyu0PqdmpLbGRZrjJ3ddCwcRSHncB78ke+4eYW7F1uorPTX+yVlqrAO6qYiwuxnYerXD3BwfsrjnPa+y4ZZYZTLH3jXsb2yMa9jg5jgC1wOQQehXHulfDbKCetqTiKFu446n0A9ycD7rodCVNRHSVdlr+Ky1Tuge0n9uSB/BBHwAl7pXan1fZtKxucIHv8AEVhb5RjJx/Ad93NXKcf4nWvpeT1knpfjT5/3el7INMzVcsmtL4wGsrM+BjI4hi6bh8jge3P7ltbhcV0kFFTtjYGxxRtDWNaMBoAwAF09ZqCNpLYzldrlu+HzNtt3fd6AvaOpC+bqmNvVwXj5b3LIeDwvga+V/wC5Ee08bF/iCybVxO/cF4fxMh/cVkyrlaf1FB7tr2u6FZheds9bJI4NdyvQNOQkuqPoCmVimV176TTInhQKZTKXM0zyplYk8KZS8ujTPKmVjlTKxeU0zyooCiTPa6VMqJlS5mmGVcrBZBeWZNaCUBUKily8j6ZTKwCq3M00pKmVCmVm5+V0yyoSihS5eBcq5WCyCkyAlTKFRZyvlWQVWKZWpkjJFjlMq9hkixymU7DS+rqb8E7XWys+mC9UoJx07wcH75YD/UuX2N0/4jf9S6le3IMgpKd3ltHJ/s2P+Vn/ALQMUlNQ2K8wYEtJVujDv+5u4f8Aou87FqJtD2dUTzw6qfLO77uLR/ZoXot/D7/Xw6Xlt4pxfS7/AN/Uv9zmkqnx7iGtOMLqBKSeSvvqKRrrlJ3fPPkuPSUdRUECONx+yS+HF9WyL7MeT0XZUenKh+DJ9IXc0unYmY3nJWbnF087G17jwCuwpbdLKRlpAXpIbZBF0YFy2RMZ0aFi8hpwbdQNpwCRyu0CwWQKY5+RkplMrElayzNMsq5WGVcqdzQTwoCoSgXO5+V0yyoSihTLLwRQVllfNZBMcyxllYkooVcsiRFcqJlcdquVEyopaKFkvOa01dRaPoaeruFPUzsnm7pracNJzgnzI9FxdK68t2pLnUWuOjr6Cvgj7x1PXQhji3jkYJ9RwcdV1xxy69teEesKi+cc8MrnNimje5vUNcCR8oJ4XSGJsrDI3qwOGR9liq+uVF01l1Pa73cbjQ26YySW+QRzOIw0u5BDfM4LTk4x0xldyl3PFBMoimwRRFLVVFETsKii8jqrX1Dpq809pmttyrauohEsbaKJryRlwxjcCT9JPRXHtldRPZ69F53SesbVqi3yVlE6SDupe5kiqQGPY/GQOpHPz5Fd6Z4RGZDNGGA4Li8YB9Mpdy6p4eC7doe97Pp34z3NTC/++3/Uux02yeHRdkoaNn1igh3O8gSwE/3JXpbhTUFwoXw3GGnqaN4DnNna10ZwcgnPHVfSmbTMp2Cm7oQMaGs7vG1rRxgY4wMLfxfuTFNeXQUGl4mu72qPePPJyu/go4YGgRsaB7BZtnhdEZWzRmMdXh4LR91WzxPcGsljcS3cAHA/T6/HusXO33XUZgAdFV01j1Na79V3CmtsxkdQy91K4jAc7z2+ZAxjOMemV3CW2XVVUURTsKqFisgtY1KqxVUK1lSKFcrw927SaK3agq7HFZbzX1dJgyCip2yDBDTnG7OPqA6L1FqukdxoqaodFLSSTx7xTVQDJWDn9Tc8dFbMsZuo5yLpdQ6ptOn6COsrqgOZNKIYmw/WXvPkPL7kgLtRUwFwa2eMkt3AB4zj1+FjV91fbKi+IqqchhFREQ/IaQ8fVjrj1VdUwNY17p4gx/6XF4w74Pmlo+qoWKqkoyWKIraIiiLmqooiDW3bnba652G2RW6jqamRlducKeF0haNjhkgA8LP8jz2Olvl8qKqt1JeKmidAI3Ewl7DgFo2knOAOhHAwOq2Mi6zmymMxidWhNJWe50ur9N11NYK630+Hx1BZQyRAEtOQ5znuLv1AbnbQfIccfbTViuFt1Na3UFnraoR1zu8dcrUaeWGMkbpHTtdtfxnGSfPjnC3qi3fU2/JOrVnZpYxY9c6jhqLHU0+6d5oKrw7u5bBuP0h/TkFmBz0PotqKIuXJnc7urJpUURYVVERAREQFqnX9iu917UbG+2OraNgpNpuMFOXtgOZTyemeccn9y2si3x53C7iWbaZ1toCSyaIiorX466VtTdmVFTMyEueT3cg3bW5wBnqc8nqvp2haPmt1XYobPbqmXT1MJO9gp6d1WWyuJO90ZcC/OW8k8YPwdxIuk9RlNbTrGkfytVM0EIZIdQ9ybm2pgpjbGPMQDed0HekmMk9OuR05548ti1NPoi9UVvtD4YfxCOXMFK+mfWx4fvxC48AHYcADjjnC3siv2nL6HVoy2acrBatTVFvorxDFPbHQ+FltQpWTP+nbtYJHOLhg8gevPPP101pWptepdE1kFtr4zPSP/E5HxyENO1zdr88MGCBjjgBbuRL6nK7OrVvZZZfwTVeoaeqsdVTSmeQ0lUadwiFPu4Y1/Q5+kgeg9ltJEXLkzueW6smhERYVVVEVlFRRE2NQS6Pnv3a1f31ou9FQuha+KrpC6ESODYhtDy0gjrx7ey5OqLfc7L2hWK40FouN1pYLV4Jr4m73F+HtG93QfqaSTjqStrIu3x7+mmer89/lW5P7MLd3lirH1lLeHuki8M/vRC5o3YbjJBLW+XkvQXelr6HWdLc7Rpq4y2+qsXhaeCOAtMBLSA1+eGY4yCeh81uRRW+pt+R1aBo9LXCssuhaCttVeIm19S2sHh5GmKN8kfLjjLAQDycea5utdKVdLqp7PwutmsbaFkFvbSUBrBCA0At2727XZ3HcSTk55zxvFE+05b3o6vP9n9vqbVpOgo6ySqc+Nrtoq2NbKxhcS1rgHOAwPLPAwOMYXoVEXDLK27aVFEUFIUREoIiICIiAiIgIiICqIgYTCIgIiICIiAiIgIiICiIgIiICIiAiIgIiICqIgIiIIiIgIiIKgCIrPcf/2Q=="/>
          <p:cNvSpPr>
            <a:spLocks noChangeAspect="1" noChangeArrowheads="1"/>
          </p:cNvSpPr>
          <p:nvPr/>
        </p:nvSpPr>
        <p:spPr bwMode="auto">
          <a:xfrm>
            <a:off x="155575" y="-6858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data:image/jpeg;base64,/9j/4AAQSkZJRgABAQAAAQABAAD/2wBDAAkGBwgHBgkIBwgKCgkLDRYPDQwMDRsUFRAWIB0iIiAdHx8kKDQsJCYxJx8fLT0tMTU3Ojo6Iys/RD84QzQ5Ojf/2wBDAQoKCg0MDRoPDxo3JR8lNzc3Nzc3Nzc3Nzc3Nzc3Nzc3Nzc3Nzc3Nzc3Nzc3Nzc3Nzc3Nzc3Nzc3Nzc3Nzc3Nzf/wAARCACWAVADASIAAhEBAxEB/8QAHAABAQACAwEBAAAAAAAAAAAAAAECBwQFBgMI/8QAOhAAAQMDAwEHAgUCAwkAAAAAAQACAwQFEQYSITEHExRBUWFxIoEVFjJCkYKhUrHCCCMzNENykrLR/8QAGgEBAQEBAQEBAAAAAAAAAAAAAAECAwQGBf/EAC8RAQEAAgIBAgMFCAMAAAAAAAABAhEDEiEEMRNBURQiIzKhBRVSYYGx0fBxkcH/2gAMAwEAAhEDEQA/AN4oiICIiAiIgIiICIiAiIgIiICIiAiIgIiICIiAiIgIiICIiAiIgIiICIiAiIgIiICIiAiIgIiICIiAiIgIiICIiAiIgIiICIiAiIgIuFd7rQWaglrrpVR01NEMukkOB8D1PsOStV3HtVvd7lfDomzgU7Tt8fXDAPw3OB9yT7BS2SbrWGGWd1jN1uHKLRTna8q3b63V74nH9lNGGgfwAvrHVa9t/wDvKLU/iyP+lVxNId7ZIP8AmFz+Px/V6/3f6nW+reCLU9j7XJqOrjoNc2t1ukecNrYAXQu9yOcD3BPwFtSnqIaqCOemlZNDI0OZJG4Oa4HoQR1C6Sy+Y8eWNxurNV9ERFUEREBERAREQEREBERAREQEREBERAREQEREBERAREQEREBERAREQEREBce4VtPbqGetrJRFTwRmSSR3RrQMkrkLVXbvcp5aS06Yo3lsl1qAZSPKNhHB9txB/oS+Fktuo8jUVNZ2k3h12uwkisdO8toqLOA/HVzsefqfsOAvURRxxRtjiY1kbBhrWjAaPQBedpdSWmioo6aCGoY+GYUjKPux3u7y4z098rvI6+jfNJCyqgM0YzJGJWlzPXIzwvzeXLPK7vs+p9Fx8PDh1xst+bkIVx4q6jmdE2KqgkdK0ujDJGkvA6kc8hcO/X6jsUUUlaJXd64hrYmhx4GSeo4C5zG26evLkwxx7W+HNrqOmr6Z9NWQsmhf1Y8f39j7rqNJXyq7OL9Dba6d8umK+TEcjznwrz5/Hr6jnqCF2slyoYmxumrKeMSMEjO8la3c0+YyenK6/UEFDe6CqtPiKd1WWFzIu8bva8cg46j/AOErrw55YX+Tx+t9Px8+Hj809v8ADeIIIyOiq8L2M36S+aHpRUPLqmhcaSUnqduNpP8ASW/cFe6X6L5YREQEREBERAREQEREBERAREQEREBERAREQEREBERAREQERQqWioplMqdhUUymU7CrS3aOTL2x2hjz9MVsLmj3JlW6MrTnbDD+G670zfHZ7mZjqSR3k3k4yfiQn+lZzu8bHb09mPNhb9Y6x9hc7WDbxthEIptnnv7zpu6Y/TxnK6u36SrIJqOOaWlbDRmYtnjB72bvBj6hjjGfUr2a8zf75V2zUdtp4o5p6aaJ7pIIIg+R5GcY8+OvXyXhwyzviPpebh4cJ3ynz/vZ/iOLp/Tl0oK+3S1ktI6GigkhaIi7cQ4kgnI9T7fdcm+6drrzeROaxlNSR07oo9rd7iXcPyCMDIOM5zwF19u1hOyinmrozLK+4Op6eN+2HY3AP1noMZ5PK5n5xMkVJ4a2STVFRPJB3QmaAHtAIw7GC05HPC3ZydtuGOXpbx9N3Xv8/wDie39HztmmK1tXaJLoKSeOghfERku3cnYcFvlkfwvnQaSrKa5xSSzQvp4ax1S2UOxISecEbevkcuI9lyZdZxQ10kDqMmOGYQTPEw3tf5kMxlzQeMr080rIIZJpXBscbS559AOSs5Z8k9/m68fD6bOfdu9f7/4dhLjHcNX0jf8AhRV7SwemTIP9IW21qzsBpJDYbpeJm7XXKvc9vu1vn/5OcPstpZXvl1NPmM7LlbFRTKZTsyqKZTKdhUUyqrLsERFQREQEREBERAREQEWGVcrHddMkUBTK1tFRTKZTYqKZTKnYCVMqE8qLFyXTJCViinZdLlMqIs9hcplRE7C5Xme0XTDdW6Wqbc3aKpuJqV7ujZW5xn2IJafnK9KiTI00dpa7PraQ0tc10VxpD3VTFIMOBHGSP8/ddlNbaSe4U9wljJqadrmxP3EYB68dD1Xa9qWjqmdx1Pppu27UzczwtH/NRgenm4D+Rx1AXQ6cvNPfLayqg+l36ZYieY3enx6H0Xm5cOv3sfZ9H6H1ePPjOPP80/X+bH8uWvuZIvDkNfUeJJErg4Sf4g4HI+yzisdvidSlsDt1LI6SJxkcSHO6kknn7rs0XLvl9Xv+Dx/wz/p1j7DbX1rqx0DhK54kcBK8Mc8dHFoO0n5C6jVFRVXqug0nYx3ldWOAncOkMfU7j5ccn2+Vy9VXyS2xw0VujM91rHCOmhaMnJON2PnoPM/BXv8As00RHpO3PnrHCe9Vn1VdQTuxnnY0+gPU+Z59Md+LG/ny/o/K/aHqseOXi455vu9LYLVTWKy0drowe5pYhG0kcu9XH3JyT8rsMqIu/Z+FpcplRE7C5TKiqTIVZLELJdcUoiKZWtoqIioIiJsEUymVNioplMpuDDKZUymV4+za5VysCUyrOQ0zUUVWu4ZTKmUWe5pcplTKmVLkMsplY5TKnYVFCVMrNzXTJFjlVOwqKIr2FWku0Oyu0PqdmpLbGRZrjJ3ddCwcRSHncB78ke+4eYW7F1uorPTX+yVlqrAO6qYiwuxnYerXD3BwfsrjnPa+y4ZZYZTLH3jXsb2yMa9jg5jgC1wOQQehXHulfDbKCetqTiKFu446n0A9ycD7rodCVNRHSVdlr+Ky1Tuge0n9uSB/BBHwAl7pXan1fZtKxucIHv8AEVhb5RjJx/Ad93NXKcf4nWvpeT1knpfjT5/3el7INMzVcsmtL4wGsrM+BjI4hi6bh8jge3P7ltbhcV0kFFTtjYGxxRtDWNaMBoAwAF09ZqCNpLYzldrlu+HzNtt3fd6AvaOpC+bqmNvVwXj5b3LIeDwvga+V/wC5Ee08bF/iCybVxO/cF4fxMh/cVkyrlaf1FB7tr2u6FZheds9bJI4NdyvQNOQkuqPoCmVimV176TTInhQKZTKXM0zyplYk8KZS8ujTPKmVjlTKxeU0zyooCiTPa6VMqJlS5mmGVcrBZBeWZNaCUBUKily8j6ZTKwCq3M00pKmVCmVm5+V0yyoSihS5eBcq5WCyCkyAlTKFRZyvlWQVWKZWpkjJFjlMq9hkixymU7DS+rqb8E7XWys+mC9UoJx07wcH75YD/UuX2N0/4jf9S6le3IMgpKd3ltHJ/s2P+Vn/ALQMUlNQ2K8wYEtJVujDv+5u4f8Aou87FqJtD2dUTzw6qfLO77uLR/ZoXot/D7/Xw6Xlt4pxfS7/AN/Uv9zmkqnx7iGtOMLqBKSeSvvqKRrrlJ3fPPkuPSUdRUECONx+yS+HF9WyL7MeT0XZUenKh+DJ9IXc0unYmY3nJWbnF087G17jwCuwpbdLKRlpAXpIbZBF0YFy2RMZ0aFi8hpwbdQNpwCRyu0CwWQKY5+RkplMrElayzNMsq5WGVcqdzQTwoCoSgXO5+V0yyoSihTLLwRQVllfNZBMcyxllYkooVcsiRFcqJlcdquVEyopaKFkvOa01dRaPoaeruFPUzsnm7pracNJzgnzI9FxdK68t2pLnUWuOjr6Cvgj7x1PXQhji3jkYJ9RwcdV1xxy69teEesKi+cc8MrnNimje5vUNcCR8oJ4XSGJsrDI3qwOGR9liq+uVF01l1Pa73cbjQ26YySW+QRzOIw0u5BDfM4LTk4x0xldyl3PFBMoimwRRFLVVFETsKii8jqrX1Dpq809pmttyrauohEsbaKJryRlwxjcCT9JPRXHtldRPZ69F53SesbVqi3yVlE6SDupe5kiqQGPY/GQOpHPz5Fd6Z4RGZDNGGA4Li8YB9Mpdy6p4eC7doe97Pp34z3NTC/++3/Uux02yeHRdkoaNn1igh3O8gSwE/3JXpbhTUFwoXw3GGnqaN4DnNna10ZwcgnPHVfSmbTMp2Cm7oQMaGs7vG1rRxgY4wMLfxfuTFNeXQUGl4mu72qPePPJyu/go4YGgRsaB7BZtnhdEZWzRmMdXh4LR91WzxPcGsljcS3cAHA/T6/HusXO33XUZgAdFV01j1Na79V3CmtsxkdQy91K4jAc7z2+ZAxjOMemV3CW2XVVUURTsKqFisgtY1KqxVUK1lSKFcrw927SaK3agq7HFZbzX1dJgyCip2yDBDTnG7OPqA6L1FqukdxoqaodFLSSTx7xTVQDJWDn9Tc8dFbMsZuo5yLpdQ6ptOn6COsrqgOZNKIYmw/WXvPkPL7kgLtRUwFwa2eMkt3AB4zj1+FjV91fbKi+IqqchhFREQ/IaQ8fVjrj1VdUwNY17p4gx/6XF4w74Pmlo+qoWKqkoyWKIraIiiLmqooiDW3bnba652G2RW6jqamRlducKeF0haNjhkgA8LP8jz2Olvl8qKqt1JeKmidAI3Ewl7DgFo2knOAOhHAwOq2Mi6zmymMxidWhNJWe50ur9N11NYK630+Hx1BZQyRAEtOQ5znuLv1AbnbQfIccfbTViuFt1Na3UFnraoR1zu8dcrUaeWGMkbpHTtdtfxnGSfPjnC3qi3fU2/JOrVnZpYxY9c6jhqLHU0+6d5oKrw7u5bBuP0h/TkFmBz0PotqKIuXJnc7urJpUURYVVERAREQFqnX9iu917UbG+2OraNgpNpuMFOXtgOZTyemeccn9y2si3x53C7iWbaZ1toCSyaIiorX466VtTdmVFTMyEueT3cg3bW5wBnqc8nqvp2haPmt1XYobPbqmXT1MJO9gp6d1WWyuJO90ZcC/OW8k8YPwdxIuk9RlNbTrGkfytVM0EIZIdQ9ybm2pgpjbGPMQDed0HekmMk9OuR05548ti1NPoi9UVvtD4YfxCOXMFK+mfWx4fvxC48AHYcADjjnC3siv2nL6HVoy2acrBatTVFvorxDFPbHQ+FltQpWTP+nbtYJHOLhg8gevPPP101pWptepdE1kFtr4zPSP/E5HxyENO1zdr88MGCBjjgBbuRL6nK7OrVvZZZfwTVeoaeqsdVTSmeQ0lUadwiFPu4Y1/Q5+kgeg9ltJEXLkzueW6smhERYVVVEVlFRRE2NQS6Pnv3a1f31ou9FQuha+KrpC6ESODYhtDy0gjrx7ey5OqLfc7L2hWK40FouN1pYLV4Jr4m73F+HtG93QfqaSTjqStrIu3x7+mmer89/lW5P7MLd3lirH1lLeHuki8M/vRC5o3YbjJBLW+XkvQXelr6HWdLc7Rpq4y2+qsXhaeCOAtMBLSA1+eGY4yCeh81uRRW+pt+R1aBo9LXCssuhaCttVeIm19S2sHh5GmKN8kfLjjLAQDycea5utdKVdLqp7PwutmsbaFkFvbSUBrBCA0At2727XZ3HcSTk55zxvFE+05b3o6vP9n9vqbVpOgo6ySqc+Nrtoq2NbKxhcS1rgHOAwPLPAwOMYXoVEXDLK27aVFEUFIUREoIiICIiAiIgIiICqIgYTCIgIiICIiAiIgIiICiIgIiICIiAiIgIiICqIgIiIIiIgIiIKgCIrPcf/2Q=="/>
          <p:cNvSpPr>
            <a:spLocks noChangeAspect="1" noChangeArrowheads="1"/>
          </p:cNvSpPr>
          <p:nvPr/>
        </p:nvSpPr>
        <p:spPr bwMode="auto">
          <a:xfrm>
            <a:off x="307975" y="-533400"/>
            <a:ext cx="3200400" cy="14287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533400" y="3124200"/>
            <a:ext cx="838200" cy="304800"/>
          </a:xfrm>
          <a:prstGeom prst="rect">
            <a:avLst/>
          </a:prstGeom>
          <a:solidFill>
            <a:srgbClr val="9CBC5C"/>
          </a:solidFill>
          <a:ln>
            <a:solidFill>
              <a:srgbClr val="9CBC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371600" y="3124200"/>
            <a:ext cx="990600" cy="304800"/>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362200" y="3119887"/>
            <a:ext cx="685800" cy="304800"/>
          </a:xfrm>
          <a:prstGeom prst="rect">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5" name="Straight Arrow Connector 4"/>
          <p:cNvCxnSpPr/>
          <p:nvPr/>
        </p:nvCxnSpPr>
        <p:spPr>
          <a:xfrm flipV="1">
            <a:off x="3146425" y="3133988"/>
            <a:ext cx="0" cy="3200400"/>
          </a:xfrm>
          <a:prstGeom prst="straightConnector1">
            <a:avLst/>
          </a:prstGeom>
          <a:ln>
            <a:tailEnd type="arrow"/>
          </a:ln>
          <a:effectLst>
            <a:glow rad="228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1" name="Oval Callout 10"/>
          <p:cNvSpPr/>
          <p:nvPr/>
        </p:nvSpPr>
        <p:spPr>
          <a:xfrm rot="2156456">
            <a:off x="3332879" y="991125"/>
            <a:ext cx="1371600" cy="1534590"/>
          </a:xfrm>
          <a:prstGeom prst="wedgeEllipseCallout">
            <a:avLst>
              <a:gd name="adj1" fmla="val 5582"/>
              <a:gd name="adj2" fmla="val 96664"/>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409872" y="1435254"/>
            <a:ext cx="1217613" cy="646331"/>
          </a:xfrm>
          <a:prstGeom prst="rect">
            <a:avLst/>
          </a:prstGeom>
          <a:noFill/>
        </p:spPr>
        <p:txBody>
          <a:bodyPr wrap="square" rtlCol="0">
            <a:spAutoFit/>
          </a:bodyPr>
          <a:lstStyle/>
          <a:p>
            <a:pPr algn="ctr"/>
            <a:r>
              <a:rPr lang="en-US" b="1" dirty="0" smtClean="0">
                <a:latin typeface="Arial" pitchFamily="34" charset="0"/>
                <a:cs typeface="Arial" pitchFamily="34" charset="0"/>
              </a:rPr>
              <a:t>You Are Here</a:t>
            </a:r>
            <a:endParaRPr lang="en-US" b="1" dirty="0">
              <a:latin typeface="Arial" pitchFamily="34" charset="0"/>
              <a:cs typeface="Arial" pitchFamily="34" charset="0"/>
            </a:endParaRPr>
          </a:p>
        </p:txBody>
      </p:sp>
    </p:spTree>
    <p:extLst>
      <p:ext uri="{BB962C8B-B14F-4D97-AF65-F5344CB8AC3E}">
        <p14:creationId xmlns:p14="http://schemas.microsoft.com/office/powerpoint/2010/main" val="15669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B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585167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PEAKB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0487471"/>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EARB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0487471"/>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sh.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7048747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Knowing </a:t>
            </a:r>
            <a:r>
              <a:rPr lang="en-US" dirty="0"/>
              <a:t>Thy Student – </a:t>
            </a:r>
          </a:p>
          <a:p>
            <a:r>
              <a:rPr lang="en-US" dirty="0">
                <a:solidFill>
                  <a:schemeClr val="tx1">
                    <a:lumMod val="75000"/>
                    <a:lumOff val="25000"/>
                  </a:schemeClr>
                </a:solidFill>
              </a:rPr>
              <a:t>the </a:t>
            </a:r>
            <a:r>
              <a:rPr lang="en-US" dirty="0" smtClean="0">
                <a:solidFill>
                  <a:schemeClr val="tx1">
                    <a:lumMod val="75000"/>
                    <a:lumOff val="25000"/>
                  </a:schemeClr>
                </a:solidFill>
              </a:rPr>
              <a:t>ECAR Story</a:t>
            </a:r>
            <a:endParaRPr lang="en-US"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68977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1735</TotalTime>
  <Words>2056</Words>
  <Application>Microsoft Office PowerPoint</Application>
  <PresentationFormat>On-screen Show (4:3)</PresentationFormat>
  <Paragraphs>336</Paragraphs>
  <Slides>43</Slides>
  <Notes>23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engagement…</vt:lpstr>
      <vt:lpstr>Blended Learning Environments Are the Norm</vt:lpstr>
      <vt:lpstr>Technology Engages Students</vt:lpstr>
      <vt:lpstr>BYO technology…</vt:lpstr>
      <vt:lpstr>Trend Toward Mobility </vt:lpstr>
      <vt:lpstr>Extreme Mobility Still Supplemental</vt:lpstr>
      <vt:lpstr>Prolific and Diverse BYO Technology</vt:lpstr>
      <vt:lpstr>Using technology…</vt:lpstr>
      <vt:lpstr>Technology Commendations</vt:lpstr>
      <vt:lpstr>Beyond Devices</vt:lpstr>
      <vt:lpstr>Tech Literacy Isn’t Innate</vt:lpstr>
      <vt:lpstr>Listening to students…</vt:lpstr>
      <vt:lpstr>Communication Mode Selectivity</vt:lpstr>
      <vt:lpstr>Students Say: Use These More</vt:lpstr>
      <vt:lpstr>Students Also  Say…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MOBILE DEVELOPMENT ISSUES</vt:lpstr>
      <vt:lpstr>PowerPoint Presentation</vt:lpstr>
      <vt:lpstr>PowerPoint Presentation</vt:lpstr>
      <vt:lpstr>What Can YOU Do?</vt:lpstr>
      <vt:lpstr>PowerPoint Presentation</vt:lpstr>
      <vt:lpstr>Participate in the Student Study</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Bowen</dc:creator>
  <cp:lastModifiedBy>Eden Dahlstrom</cp:lastModifiedBy>
  <cp:revision>6</cp:revision>
  <dcterms:created xsi:type="dcterms:W3CDTF">2013-02-04T18:23:06Z</dcterms:created>
  <dcterms:modified xsi:type="dcterms:W3CDTF">2013-02-05T23:34:13Z</dcterms:modified>
</cp:coreProperties>
</file>