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257" r:id="rId2"/>
    <p:sldId id="350" r:id="rId3"/>
    <p:sldId id="351" r:id="rId4"/>
    <p:sldId id="353" r:id="rId5"/>
    <p:sldId id="352" r:id="rId6"/>
    <p:sldId id="379" r:id="rId7"/>
    <p:sldId id="381" r:id="rId8"/>
    <p:sldId id="380" r:id="rId9"/>
    <p:sldId id="361" r:id="rId10"/>
    <p:sldId id="385" r:id="rId11"/>
    <p:sldId id="378" r:id="rId12"/>
    <p:sldId id="382" r:id="rId13"/>
    <p:sldId id="383" r:id="rId14"/>
    <p:sldId id="384" r:id="rId15"/>
    <p:sldId id="356" r:id="rId16"/>
    <p:sldId id="344" r:id="rId17"/>
    <p:sldId id="345" r:id="rId18"/>
    <p:sldId id="347" r:id="rId19"/>
    <p:sldId id="348" r:id="rId20"/>
    <p:sldId id="315" r:id="rId21"/>
    <p:sldId id="367" r:id="rId22"/>
    <p:sldId id="362" r:id="rId23"/>
    <p:sldId id="366" r:id="rId24"/>
    <p:sldId id="368" r:id="rId25"/>
    <p:sldId id="363" r:id="rId26"/>
    <p:sldId id="369" r:id="rId27"/>
    <p:sldId id="370" r:id="rId28"/>
    <p:sldId id="364" r:id="rId29"/>
    <p:sldId id="371" r:id="rId30"/>
    <p:sldId id="372" r:id="rId31"/>
    <p:sldId id="365" r:id="rId32"/>
    <p:sldId id="373" r:id="rId33"/>
    <p:sldId id="374" r:id="rId34"/>
    <p:sldId id="375" r:id="rId35"/>
    <p:sldId id="376" r:id="rId36"/>
    <p:sldId id="377" r:id="rId37"/>
    <p:sldId id="360" r:id="rId38"/>
    <p:sldId id="343" r:id="rId39"/>
    <p:sldId id="271"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91785B"/>
    <a:srgbClr val="726E20"/>
    <a:srgbClr val="003D4C"/>
    <a:srgbClr val="E98300"/>
    <a:srgbClr val="00B9E4"/>
    <a:srgbClr val="FFDE7A"/>
    <a:srgbClr val="900021"/>
    <a:srgbClr val="BED600"/>
    <a:srgbClr val="810019"/>
    <a:srgbClr val="7A00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87" autoAdjust="0"/>
    <p:restoredTop sz="91516" autoAdjust="0"/>
  </p:normalViewPr>
  <p:slideViewPr>
    <p:cSldViewPr showGuides="1">
      <p:cViewPr varScale="1">
        <p:scale>
          <a:sx n="68" d="100"/>
          <a:sy n="68" d="100"/>
        </p:scale>
        <p:origin x="-186" y="-96"/>
      </p:cViewPr>
      <p:guideLst>
        <p:guide orient="horz" pos="2160"/>
        <p:guide pos="2880"/>
      </p:guideLst>
    </p:cSldViewPr>
  </p:slideViewPr>
  <p:outlineViewPr>
    <p:cViewPr>
      <p:scale>
        <a:sx n="33" d="100"/>
        <a:sy n="33" d="100"/>
      </p:scale>
      <p:origin x="0" y="448"/>
    </p:cViewPr>
  </p:outlineViewPr>
  <p:notesTextViewPr>
    <p:cViewPr>
      <p:scale>
        <a:sx n="100" d="100"/>
        <a:sy n="100" d="100"/>
      </p:scale>
      <p:origin x="0" y="0"/>
    </p:cViewPr>
  </p:notesTextViewPr>
  <p:notesViewPr>
    <p:cSldViewPr snapToGrid="0" snapToObjects="1" showGuides="1">
      <p:cViewPr varScale="1">
        <p:scale>
          <a:sx n="102" d="100"/>
          <a:sy n="102" d="100"/>
        </p:scale>
        <p:origin x="-344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C15B9-1024-0046-BCDB-8DCBC16A92ED}"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en-US"/>
        </a:p>
      </dgm:t>
    </dgm:pt>
    <dgm:pt modelId="{DF50AE29-42EC-3848-8836-532F58BB52FE}">
      <dgm:prSet phldrT="[Text]" custT="1"/>
      <dgm:spPr>
        <a:solidFill>
          <a:srgbClr val="E98300"/>
        </a:solidFill>
      </dgm:spPr>
      <dgm:t>
        <a:bodyPr/>
        <a:lstStyle/>
        <a:p>
          <a:r>
            <a:rPr lang="en-US" sz="1300" b="1" dirty="0" smtClean="0">
              <a:latin typeface="Gill Sans"/>
              <a:cs typeface="Gill Sans"/>
            </a:rPr>
            <a:t>Personal Satisfaction</a:t>
          </a:r>
          <a:endParaRPr lang="en-US" sz="1300" b="1" dirty="0">
            <a:latin typeface="Gill Sans"/>
            <a:cs typeface="Gill Sans"/>
          </a:endParaRPr>
        </a:p>
      </dgm:t>
    </dgm:pt>
    <dgm:pt modelId="{C8CEE0B4-6161-BD4F-BFAD-2FDF4A4F9C54}" type="parTrans" cxnId="{D6F735F6-1740-764F-A78D-F725CA8F8D6A}">
      <dgm:prSet/>
      <dgm:spPr/>
      <dgm:t>
        <a:bodyPr/>
        <a:lstStyle/>
        <a:p>
          <a:endParaRPr lang="en-US"/>
        </a:p>
      </dgm:t>
    </dgm:pt>
    <dgm:pt modelId="{DE4F9D2D-453C-BD48-8299-85548B5B620F}" type="sibTrans" cxnId="{D6F735F6-1740-764F-A78D-F725CA8F8D6A}">
      <dgm:prSet custT="1"/>
      <dgm:spPr>
        <a:solidFill>
          <a:srgbClr val="900021"/>
        </a:solidFill>
      </dgm:spPr>
      <dgm:t>
        <a:bodyPr/>
        <a:lstStyle/>
        <a:p>
          <a:r>
            <a:rPr lang="en-US" sz="1400" b="1" dirty="0" smtClean="0">
              <a:latin typeface="Gill Sans"/>
              <a:cs typeface="Gill Sans"/>
            </a:rPr>
            <a:t>Student &amp; Professional Connections</a:t>
          </a:r>
          <a:endParaRPr lang="en-US" sz="1400" b="1" dirty="0">
            <a:latin typeface="Gill Sans"/>
            <a:cs typeface="Gill Sans"/>
          </a:endParaRPr>
        </a:p>
      </dgm:t>
    </dgm:pt>
    <dgm:pt modelId="{14F82168-0586-2740-8C3B-A61F86996EC9}">
      <dgm:prSet phldrT="[Text]" custT="1"/>
      <dgm:spPr/>
      <dgm:t>
        <a:bodyPr/>
        <a:lstStyle/>
        <a:p>
          <a:r>
            <a:rPr lang="en-US" sz="1800" b="1" dirty="0" smtClean="0">
              <a:solidFill>
                <a:srgbClr val="900021"/>
              </a:solidFill>
              <a:latin typeface="Gill Sans"/>
              <a:cs typeface="Gill Sans"/>
            </a:rPr>
            <a:t>Despite considerable effort</a:t>
          </a:r>
          <a:endParaRPr lang="en-US" sz="1800" b="1" dirty="0">
            <a:solidFill>
              <a:srgbClr val="900021"/>
            </a:solidFill>
            <a:latin typeface="Gill Sans"/>
            <a:cs typeface="Gill Sans"/>
          </a:endParaRPr>
        </a:p>
      </dgm:t>
    </dgm:pt>
    <dgm:pt modelId="{1A4A2D93-D939-C24D-BA46-5BFB6A98B52B}" type="parTrans" cxnId="{E2C3702F-453F-214A-8D71-4C63A5CF3F85}">
      <dgm:prSet/>
      <dgm:spPr/>
      <dgm:t>
        <a:bodyPr/>
        <a:lstStyle/>
        <a:p>
          <a:endParaRPr lang="en-US"/>
        </a:p>
      </dgm:t>
    </dgm:pt>
    <dgm:pt modelId="{4428761D-2093-394A-BCE4-F78518B3784A}" type="sibTrans" cxnId="{E2C3702F-453F-214A-8D71-4C63A5CF3F85}">
      <dgm:prSet/>
      <dgm:spPr/>
      <dgm:t>
        <a:bodyPr/>
        <a:lstStyle/>
        <a:p>
          <a:endParaRPr lang="en-US"/>
        </a:p>
      </dgm:t>
    </dgm:pt>
    <dgm:pt modelId="{0B3D6D4A-90EF-F141-9295-420AD7CF1C0E}">
      <dgm:prSet phldrT="[Text]" custT="1"/>
      <dgm:spPr/>
      <dgm:t>
        <a:bodyPr/>
        <a:lstStyle/>
        <a:p>
          <a:r>
            <a:rPr lang="en-US" sz="1800" b="1" dirty="0" smtClean="0">
              <a:solidFill>
                <a:srgbClr val="900021"/>
              </a:solidFill>
              <a:latin typeface="Gill Sans"/>
              <a:cs typeface="Gill Sans"/>
            </a:rPr>
            <a:t>Despite low completion rates</a:t>
          </a:r>
          <a:endParaRPr lang="en-US" sz="1800" b="1" dirty="0">
            <a:solidFill>
              <a:srgbClr val="900021"/>
            </a:solidFill>
            <a:latin typeface="Gill Sans"/>
            <a:cs typeface="Gill Sans"/>
          </a:endParaRPr>
        </a:p>
      </dgm:t>
    </dgm:pt>
    <dgm:pt modelId="{29063CE0-7A43-CD44-B64C-63842EF0962B}" type="parTrans" cxnId="{D6C2CA0D-E4CD-094C-8D8D-5F12B79CA156}">
      <dgm:prSet/>
      <dgm:spPr/>
      <dgm:t>
        <a:bodyPr/>
        <a:lstStyle/>
        <a:p>
          <a:endParaRPr lang="en-US"/>
        </a:p>
      </dgm:t>
    </dgm:pt>
    <dgm:pt modelId="{7F7687DE-19E4-8642-873B-915FC81234F7}" type="sibTrans" cxnId="{D6C2CA0D-E4CD-094C-8D8D-5F12B79CA156}">
      <dgm:prSet/>
      <dgm:spPr/>
      <dgm:t>
        <a:bodyPr/>
        <a:lstStyle/>
        <a:p>
          <a:endParaRPr lang="en-US"/>
        </a:p>
      </dgm:t>
    </dgm:pt>
    <dgm:pt modelId="{F56941EF-0F44-DA40-A155-E56369E4C949}">
      <dgm:prSet phldrT="[Text]" custT="1"/>
      <dgm:spPr>
        <a:solidFill>
          <a:srgbClr val="91785B"/>
        </a:solidFill>
      </dgm:spPr>
      <dgm:t>
        <a:bodyPr/>
        <a:lstStyle/>
        <a:p>
          <a:r>
            <a:rPr lang="en-US" sz="1800" b="1" dirty="0" smtClean="0">
              <a:latin typeface="Gill Sans"/>
              <a:cs typeface="Gill Sans"/>
            </a:rPr>
            <a:t>Keeping Things Fresh</a:t>
          </a:r>
          <a:endParaRPr lang="en-US" sz="1800" b="1" dirty="0">
            <a:latin typeface="Gill Sans"/>
            <a:cs typeface="Gill Sans"/>
          </a:endParaRPr>
        </a:p>
      </dgm:t>
    </dgm:pt>
    <dgm:pt modelId="{704E7121-C922-0A44-9EE1-9E2A7F4E38DD}" type="parTrans" cxnId="{5319637F-5C0F-8A45-881C-2F529C4C41F5}">
      <dgm:prSet/>
      <dgm:spPr/>
      <dgm:t>
        <a:bodyPr/>
        <a:lstStyle/>
        <a:p>
          <a:endParaRPr lang="en-US"/>
        </a:p>
      </dgm:t>
    </dgm:pt>
    <dgm:pt modelId="{132C4E8C-27AA-0042-98A0-A1B955FC6A27}" type="sibTrans" cxnId="{5319637F-5C0F-8A45-881C-2F529C4C41F5}">
      <dgm:prSet/>
      <dgm:spPr>
        <a:solidFill>
          <a:srgbClr val="003D4C"/>
        </a:solidFill>
      </dgm:spPr>
      <dgm:t>
        <a:bodyPr/>
        <a:lstStyle/>
        <a:p>
          <a:r>
            <a:rPr lang="en-US" b="1" dirty="0" smtClean="0">
              <a:latin typeface="Gill Sans"/>
              <a:cs typeface="Gill Sans"/>
            </a:rPr>
            <a:t>Think about Teaching</a:t>
          </a:r>
          <a:endParaRPr lang="en-US" b="1" dirty="0">
            <a:latin typeface="Gill Sans"/>
            <a:cs typeface="Gill Sans"/>
          </a:endParaRPr>
        </a:p>
      </dgm:t>
    </dgm:pt>
    <dgm:pt modelId="{E66F6C7F-D59F-8F4F-9CA1-27F66516AD15}">
      <dgm:prSet phldrT="[Text]" custT="1"/>
      <dgm:spPr/>
      <dgm:t>
        <a:bodyPr/>
        <a:lstStyle/>
        <a:p>
          <a:r>
            <a:rPr lang="en-US" sz="1800" b="1" dirty="0" smtClean="0">
              <a:solidFill>
                <a:srgbClr val="900021"/>
              </a:solidFill>
              <a:latin typeface="Gill Sans"/>
              <a:cs typeface="Gill Sans"/>
            </a:rPr>
            <a:t>Despite the public debate</a:t>
          </a:r>
          <a:endParaRPr lang="en-US" sz="1800" b="1" dirty="0">
            <a:solidFill>
              <a:srgbClr val="900021"/>
            </a:solidFill>
            <a:latin typeface="Gill Sans"/>
            <a:cs typeface="Gill Sans"/>
          </a:endParaRPr>
        </a:p>
      </dgm:t>
    </dgm:pt>
    <dgm:pt modelId="{AA4DE419-C730-2247-93A2-6653B5D166CC}" type="parTrans" cxnId="{94353D84-0798-A842-A408-C31C37600ACF}">
      <dgm:prSet/>
      <dgm:spPr/>
      <dgm:t>
        <a:bodyPr/>
        <a:lstStyle/>
        <a:p>
          <a:endParaRPr lang="en-US"/>
        </a:p>
      </dgm:t>
    </dgm:pt>
    <dgm:pt modelId="{AADF74C3-B3CC-5F48-9A3A-E6F0CE68695A}" type="sibTrans" cxnId="{94353D84-0798-A842-A408-C31C37600ACF}">
      <dgm:prSet/>
      <dgm:spPr/>
      <dgm:t>
        <a:bodyPr/>
        <a:lstStyle/>
        <a:p>
          <a:endParaRPr lang="en-US"/>
        </a:p>
      </dgm:t>
    </dgm:pt>
    <dgm:pt modelId="{2D72F28E-2B61-3843-895C-E721FB8C74A2}">
      <dgm:prSet phldrT="[Text]" custT="1"/>
      <dgm:spPr>
        <a:solidFill>
          <a:srgbClr val="FFCD37"/>
        </a:solidFill>
      </dgm:spPr>
      <dgm:t>
        <a:bodyPr/>
        <a:lstStyle/>
        <a:p>
          <a:r>
            <a:rPr lang="en-US" sz="2400" b="1" dirty="0" smtClean="0">
              <a:solidFill>
                <a:srgbClr val="900021"/>
              </a:solidFill>
              <a:latin typeface="Gill Sans"/>
              <a:cs typeface="Gill Sans"/>
            </a:rPr>
            <a:t>Broad Reach</a:t>
          </a:r>
          <a:endParaRPr lang="en-US" sz="2400" b="1" dirty="0">
            <a:solidFill>
              <a:srgbClr val="900021"/>
            </a:solidFill>
            <a:latin typeface="Gill Sans"/>
            <a:cs typeface="Gill Sans"/>
          </a:endParaRPr>
        </a:p>
      </dgm:t>
    </dgm:pt>
    <dgm:pt modelId="{547B6086-B3B3-B644-99B4-314D309B7154}" type="sibTrans" cxnId="{3C0F1FE6-27A5-054A-8476-D3835B019EE1}">
      <dgm:prSet custT="1"/>
      <dgm:spPr>
        <a:solidFill>
          <a:srgbClr val="726E20"/>
        </a:solidFill>
      </dgm:spPr>
      <dgm:t>
        <a:bodyPr/>
        <a:lstStyle/>
        <a:p>
          <a:r>
            <a:rPr lang="en-US" sz="1400" b="1" dirty="0" smtClean="0">
              <a:latin typeface="Gill Sans"/>
              <a:cs typeface="Gill Sans"/>
            </a:rPr>
            <a:t>Professional Satisfaction</a:t>
          </a:r>
          <a:endParaRPr lang="en-US" sz="1400" b="1" dirty="0">
            <a:latin typeface="Gill Sans"/>
            <a:cs typeface="Gill Sans"/>
          </a:endParaRPr>
        </a:p>
      </dgm:t>
    </dgm:pt>
    <dgm:pt modelId="{44FC8ED8-5ABC-1A4C-990F-D3570C1C58D9}" type="parTrans" cxnId="{3C0F1FE6-27A5-054A-8476-D3835B019EE1}">
      <dgm:prSet/>
      <dgm:spPr/>
      <dgm:t>
        <a:bodyPr/>
        <a:lstStyle/>
        <a:p>
          <a:endParaRPr lang="en-US"/>
        </a:p>
      </dgm:t>
    </dgm:pt>
    <dgm:pt modelId="{155B6A1B-A41F-CF44-8D8D-FF69477F462E}" type="pres">
      <dgm:prSet presAssocID="{DCCC15B9-1024-0046-BCDB-8DCBC16A92ED}" presName="Name0" presStyleCnt="0">
        <dgm:presLayoutVars>
          <dgm:chMax/>
          <dgm:chPref/>
          <dgm:dir/>
          <dgm:animLvl val="lvl"/>
        </dgm:presLayoutVars>
      </dgm:prSet>
      <dgm:spPr/>
      <dgm:t>
        <a:bodyPr/>
        <a:lstStyle/>
        <a:p>
          <a:endParaRPr lang="en-US"/>
        </a:p>
      </dgm:t>
    </dgm:pt>
    <dgm:pt modelId="{F573E1AE-1CD0-2A43-B13F-AA8E6FD4E711}" type="pres">
      <dgm:prSet presAssocID="{DF50AE29-42EC-3848-8836-532F58BB52FE}" presName="composite" presStyleCnt="0"/>
      <dgm:spPr/>
    </dgm:pt>
    <dgm:pt modelId="{3CFA3133-BB29-C446-A7F6-57B8D3FA0024}" type="pres">
      <dgm:prSet presAssocID="{DF50AE29-42EC-3848-8836-532F58BB52FE}" presName="Parent1" presStyleLbl="node1" presStyleIdx="0" presStyleCnt="6">
        <dgm:presLayoutVars>
          <dgm:chMax val="1"/>
          <dgm:chPref val="1"/>
          <dgm:bulletEnabled val="1"/>
        </dgm:presLayoutVars>
      </dgm:prSet>
      <dgm:spPr/>
      <dgm:t>
        <a:bodyPr/>
        <a:lstStyle/>
        <a:p>
          <a:endParaRPr lang="en-US"/>
        </a:p>
      </dgm:t>
    </dgm:pt>
    <dgm:pt modelId="{4BFC5A87-3FD4-3D4F-9323-263F99679766}" type="pres">
      <dgm:prSet presAssocID="{DF50AE29-42EC-3848-8836-532F58BB52FE}" presName="Childtext1" presStyleLbl="revTx" presStyleIdx="0" presStyleCnt="3">
        <dgm:presLayoutVars>
          <dgm:chMax val="0"/>
          <dgm:chPref val="0"/>
          <dgm:bulletEnabled val="1"/>
        </dgm:presLayoutVars>
      </dgm:prSet>
      <dgm:spPr/>
      <dgm:t>
        <a:bodyPr/>
        <a:lstStyle/>
        <a:p>
          <a:endParaRPr lang="en-US"/>
        </a:p>
      </dgm:t>
    </dgm:pt>
    <dgm:pt modelId="{B03EFDAC-2725-B04D-94DE-B38CD507C9C7}" type="pres">
      <dgm:prSet presAssocID="{DF50AE29-42EC-3848-8836-532F58BB52FE}" presName="BalanceSpacing" presStyleCnt="0"/>
      <dgm:spPr/>
    </dgm:pt>
    <dgm:pt modelId="{B4F420A5-70E8-2C4F-B6BD-8F2475291AE2}" type="pres">
      <dgm:prSet presAssocID="{DF50AE29-42EC-3848-8836-532F58BB52FE}" presName="BalanceSpacing1" presStyleCnt="0"/>
      <dgm:spPr/>
    </dgm:pt>
    <dgm:pt modelId="{791F559B-71E8-944B-A1EB-DD3430C1438E}" type="pres">
      <dgm:prSet presAssocID="{DE4F9D2D-453C-BD48-8299-85548B5B620F}" presName="Accent1Text" presStyleLbl="node1" presStyleIdx="1" presStyleCnt="6"/>
      <dgm:spPr/>
      <dgm:t>
        <a:bodyPr/>
        <a:lstStyle/>
        <a:p>
          <a:endParaRPr lang="en-US"/>
        </a:p>
      </dgm:t>
    </dgm:pt>
    <dgm:pt modelId="{2F9C0BCB-2519-1C4C-9313-82D08DE17E2A}" type="pres">
      <dgm:prSet presAssocID="{DE4F9D2D-453C-BD48-8299-85548B5B620F}" presName="spaceBetweenRectangles" presStyleCnt="0"/>
      <dgm:spPr/>
    </dgm:pt>
    <dgm:pt modelId="{E8C2F93A-AA3B-A543-BACD-6A0E44B7659E}" type="pres">
      <dgm:prSet presAssocID="{2D72F28E-2B61-3843-895C-E721FB8C74A2}" presName="composite" presStyleCnt="0"/>
      <dgm:spPr/>
    </dgm:pt>
    <dgm:pt modelId="{7FA891F0-E650-FE45-A156-CFDA526AA2B7}" type="pres">
      <dgm:prSet presAssocID="{2D72F28E-2B61-3843-895C-E721FB8C74A2}" presName="Parent1" presStyleLbl="node1" presStyleIdx="2" presStyleCnt="6">
        <dgm:presLayoutVars>
          <dgm:chMax val="1"/>
          <dgm:chPref val="1"/>
          <dgm:bulletEnabled val="1"/>
        </dgm:presLayoutVars>
      </dgm:prSet>
      <dgm:spPr/>
      <dgm:t>
        <a:bodyPr/>
        <a:lstStyle/>
        <a:p>
          <a:endParaRPr lang="en-US"/>
        </a:p>
      </dgm:t>
    </dgm:pt>
    <dgm:pt modelId="{448F924B-56E2-9E4C-9727-2F11F894D358}" type="pres">
      <dgm:prSet presAssocID="{2D72F28E-2B61-3843-895C-E721FB8C74A2}" presName="Childtext1" presStyleLbl="revTx" presStyleIdx="1" presStyleCnt="3">
        <dgm:presLayoutVars>
          <dgm:chMax val="0"/>
          <dgm:chPref val="0"/>
          <dgm:bulletEnabled val="1"/>
        </dgm:presLayoutVars>
      </dgm:prSet>
      <dgm:spPr/>
      <dgm:t>
        <a:bodyPr/>
        <a:lstStyle/>
        <a:p>
          <a:endParaRPr lang="en-US"/>
        </a:p>
      </dgm:t>
    </dgm:pt>
    <dgm:pt modelId="{C33D5B1B-A75B-F349-A7B0-D292D2E131F2}" type="pres">
      <dgm:prSet presAssocID="{2D72F28E-2B61-3843-895C-E721FB8C74A2}" presName="BalanceSpacing" presStyleCnt="0"/>
      <dgm:spPr/>
    </dgm:pt>
    <dgm:pt modelId="{8F8EA12E-918D-5A48-AE42-5F272D417149}" type="pres">
      <dgm:prSet presAssocID="{2D72F28E-2B61-3843-895C-E721FB8C74A2}" presName="BalanceSpacing1" presStyleCnt="0"/>
      <dgm:spPr/>
    </dgm:pt>
    <dgm:pt modelId="{7ED5C6E1-6264-0747-AD43-E5A950343A37}" type="pres">
      <dgm:prSet presAssocID="{547B6086-B3B3-B644-99B4-314D309B7154}" presName="Accent1Text" presStyleLbl="node1" presStyleIdx="3" presStyleCnt="6"/>
      <dgm:spPr/>
      <dgm:t>
        <a:bodyPr/>
        <a:lstStyle/>
        <a:p>
          <a:endParaRPr lang="en-US"/>
        </a:p>
      </dgm:t>
    </dgm:pt>
    <dgm:pt modelId="{F814A49D-9324-D645-8197-82B9A71DDEB0}" type="pres">
      <dgm:prSet presAssocID="{547B6086-B3B3-B644-99B4-314D309B7154}" presName="spaceBetweenRectangles" presStyleCnt="0"/>
      <dgm:spPr/>
    </dgm:pt>
    <dgm:pt modelId="{04EDAB57-BAA2-8040-89AA-2952B8925388}" type="pres">
      <dgm:prSet presAssocID="{F56941EF-0F44-DA40-A155-E56369E4C949}" presName="composite" presStyleCnt="0"/>
      <dgm:spPr/>
    </dgm:pt>
    <dgm:pt modelId="{E750318A-4AA9-D742-B85D-BEC799A1252E}" type="pres">
      <dgm:prSet presAssocID="{F56941EF-0F44-DA40-A155-E56369E4C949}" presName="Parent1" presStyleLbl="node1" presStyleIdx="4" presStyleCnt="6">
        <dgm:presLayoutVars>
          <dgm:chMax val="1"/>
          <dgm:chPref val="1"/>
          <dgm:bulletEnabled val="1"/>
        </dgm:presLayoutVars>
      </dgm:prSet>
      <dgm:spPr/>
      <dgm:t>
        <a:bodyPr/>
        <a:lstStyle/>
        <a:p>
          <a:endParaRPr lang="en-US"/>
        </a:p>
      </dgm:t>
    </dgm:pt>
    <dgm:pt modelId="{14D7D570-1610-3840-BA08-C079EBC0A7FA}" type="pres">
      <dgm:prSet presAssocID="{F56941EF-0F44-DA40-A155-E56369E4C949}" presName="Childtext1" presStyleLbl="revTx" presStyleIdx="2" presStyleCnt="3">
        <dgm:presLayoutVars>
          <dgm:chMax val="0"/>
          <dgm:chPref val="0"/>
          <dgm:bulletEnabled val="1"/>
        </dgm:presLayoutVars>
      </dgm:prSet>
      <dgm:spPr/>
      <dgm:t>
        <a:bodyPr/>
        <a:lstStyle/>
        <a:p>
          <a:endParaRPr lang="en-US"/>
        </a:p>
      </dgm:t>
    </dgm:pt>
    <dgm:pt modelId="{363EC949-8547-4247-B5CA-29358CBB5990}" type="pres">
      <dgm:prSet presAssocID="{F56941EF-0F44-DA40-A155-E56369E4C949}" presName="BalanceSpacing" presStyleCnt="0"/>
      <dgm:spPr/>
    </dgm:pt>
    <dgm:pt modelId="{730831A0-534B-AB45-80E6-1DCDE246C130}" type="pres">
      <dgm:prSet presAssocID="{F56941EF-0F44-DA40-A155-E56369E4C949}" presName="BalanceSpacing1" presStyleCnt="0"/>
      <dgm:spPr/>
    </dgm:pt>
    <dgm:pt modelId="{54193D1F-AB4B-C24E-B97C-F913B333DA80}" type="pres">
      <dgm:prSet presAssocID="{132C4E8C-27AA-0042-98A0-A1B955FC6A27}" presName="Accent1Text" presStyleLbl="node1" presStyleIdx="5" presStyleCnt="6"/>
      <dgm:spPr/>
      <dgm:t>
        <a:bodyPr/>
        <a:lstStyle/>
        <a:p>
          <a:endParaRPr lang="en-US"/>
        </a:p>
      </dgm:t>
    </dgm:pt>
  </dgm:ptLst>
  <dgm:cxnLst>
    <dgm:cxn modelId="{94353D84-0798-A842-A408-C31C37600ACF}" srcId="{F56941EF-0F44-DA40-A155-E56369E4C949}" destId="{E66F6C7F-D59F-8F4F-9CA1-27F66516AD15}" srcOrd="0" destOrd="0" parTransId="{AA4DE419-C730-2247-93A2-6653B5D166CC}" sibTransId="{AADF74C3-B3CC-5F48-9A3A-E6F0CE68695A}"/>
    <dgm:cxn modelId="{3C0F1FE6-27A5-054A-8476-D3835B019EE1}" srcId="{DCCC15B9-1024-0046-BCDB-8DCBC16A92ED}" destId="{2D72F28E-2B61-3843-895C-E721FB8C74A2}" srcOrd="1" destOrd="0" parTransId="{44FC8ED8-5ABC-1A4C-990F-D3570C1C58D9}" sibTransId="{547B6086-B3B3-B644-99B4-314D309B7154}"/>
    <dgm:cxn modelId="{C16013D1-08E7-F844-8652-737AE7BE32EF}" type="presOf" srcId="{132C4E8C-27AA-0042-98A0-A1B955FC6A27}" destId="{54193D1F-AB4B-C24E-B97C-F913B333DA80}" srcOrd="0" destOrd="0" presId="urn:microsoft.com/office/officeart/2008/layout/AlternatingHexagons"/>
    <dgm:cxn modelId="{D6C2CA0D-E4CD-094C-8D8D-5F12B79CA156}" srcId="{2D72F28E-2B61-3843-895C-E721FB8C74A2}" destId="{0B3D6D4A-90EF-F141-9295-420AD7CF1C0E}" srcOrd="0" destOrd="0" parTransId="{29063CE0-7A43-CD44-B64C-63842EF0962B}" sibTransId="{7F7687DE-19E4-8642-873B-915FC81234F7}"/>
    <dgm:cxn modelId="{E2C3702F-453F-214A-8D71-4C63A5CF3F85}" srcId="{DF50AE29-42EC-3848-8836-532F58BB52FE}" destId="{14F82168-0586-2740-8C3B-A61F86996EC9}" srcOrd="0" destOrd="0" parTransId="{1A4A2D93-D939-C24D-BA46-5BFB6A98B52B}" sibTransId="{4428761D-2093-394A-BCE4-F78518B3784A}"/>
    <dgm:cxn modelId="{5319637F-5C0F-8A45-881C-2F529C4C41F5}" srcId="{DCCC15B9-1024-0046-BCDB-8DCBC16A92ED}" destId="{F56941EF-0F44-DA40-A155-E56369E4C949}" srcOrd="2" destOrd="0" parTransId="{704E7121-C922-0A44-9EE1-9E2A7F4E38DD}" sibTransId="{132C4E8C-27AA-0042-98A0-A1B955FC6A27}"/>
    <dgm:cxn modelId="{BA710FEE-619D-3F4D-BA6F-654A8296ED10}" type="presOf" srcId="{DE4F9D2D-453C-BD48-8299-85548B5B620F}" destId="{791F559B-71E8-944B-A1EB-DD3430C1438E}" srcOrd="0" destOrd="0" presId="urn:microsoft.com/office/officeart/2008/layout/AlternatingHexagons"/>
    <dgm:cxn modelId="{FE773539-E86A-0D4C-B7E5-3325168A2DEA}" type="presOf" srcId="{14F82168-0586-2740-8C3B-A61F86996EC9}" destId="{4BFC5A87-3FD4-3D4F-9323-263F99679766}" srcOrd="0" destOrd="0" presId="urn:microsoft.com/office/officeart/2008/layout/AlternatingHexagons"/>
    <dgm:cxn modelId="{A34E27DA-A29D-C844-B0B2-34CA68CA3889}" type="presOf" srcId="{DCCC15B9-1024-0046-BCDB-8DCBC16A92ED}" destId="{155B6A1B-A41F-CF44-8D8D-FF69477F462E}" srcOrd="0" destOrd="0" presId="urn:microsoft.com/office/officeart/2008/layout/AlternatingHexagons"/>
    <dgm:cxn modelId="{91291901-F197-7C42-97F1-79AF98F7C2D7}" type="presOf" srcId="{E66F6C7F-D59F-8F4F-9CA1-27F66516AD15}" destId="{14D7D570-1610-3840-BA08-C079EBC0A7FA}" srcOrd="0" destOrd="0" presId="urn:microsoft.com/office/officeart/2008/layout/AlternatingHexagons"/>
    <dgm:cxn modelId="{2A894910-D320-1A4D-8C73-4081FFD9B704}" type="presOf" srcId="{2D72F28E-2B61-3843-895C-E721FB8C74A2}" destId="{7FA891F0-E650-FE45-A156-CFDA526AA2B7}" srcOrd="0" destOrd="0" presId="urn:microsoft.com/office/officeart/2008/layout/AlternatingHexagons"/>
    <dgm:cxn modelId="{5FF5FC1D-2054-B54E-BC2A-0237D12D40BB}" type="presOf" srcId="{F56941EF-0F44-DA40-A155-E56369E4C949}" destId="{E750318A-4AA9-D742-B85D-BEC799A1252E}" srcOrd="0" destOrd="0" presId="urn:microsoft.com/office/officeart/2008/layout/AlternatingHexagons"/>
    <dgm:cxn modelId="{7C05EDE0-F826-B943-A544-D4A5C4A502F2}" type="presOf" srcId="{DF50AE29-42EC-3848-8836-532F58BB52FE}" destId="{3CFA3133-BB29-C446-A7F6-57B8D3FA0024}" srcOrd="0" destOrd="0" presId="urn:microsoft.com/office/officeart/2008/layout/AlternatingHexagons"/>
    <dgm:cxn modelId="{D6F735F6-1740-764F-A78D-F725CA8F8D6A}" srcId="{DCCC15B9-1024-0046-BCDB-8DCBC16A92ED}" destId="{DF50AE29-42EC-3848-8836-532F58BB52FE}" srcOrd="0" destOrd="0" parTransId="{C8CEE0B4-6161-BD4F-BFAD-2FDF4A4F9C54}" sibTransId="{DE4F9D2D-453C-BD48-8299-85548B5B620F}"/>
    <dgm:cxn modelId="{377B3A89-304C-7048-81D1-2F17048B94FE}" type="presOf" srcId="{0B3D6D4A-90EF-F141-9295-420AD7CF1C0E}" destId="{448F924B-56E2-9E4C-9727-2F11F894D358}" srcOrd="0" destOrd="0" presId="urn:microsoft.com/office/officeart/2008/layout/AlternatingHexagons"/>
    <dgm:cxn modelId="{C087F954-801D-6046-8EBD-F1739EF4181C}" type="presOf" srcId="{547B6086-B3B3-B644-99B4-314D309B7154}" destId="{7ED5C6E1-6264-0747-AD43-E5A950343A37}" srcOrd="0" destOrd="0" presId="urn:microsoft.com/office/officeart/2008/layout/AlternatingHexagons"/>
    <dgm:cxn modelId="{5C7E22BA-C8CC-2248-A930-B13F85B07389}" type="presParOf" srcId="{155B6A1B-A41F-CF44-8D8D-FF69477F462E}" destId="{F573E1AE-1CD0-2A43-B13F-AA8E6FD4E711}" srcOrd="0" destOrd="0" presId="urn:microsoft.com/office/officeart/2008/layout/AlternatingHexagons"/>
    <dgm:cxn modelId="{1C856EC6-0BE8-3244-A68E-B02FD6346334}" type="presParOf" srcId="{F573E1AE-1CD0-2A43-B13F-AA8E6FD4E711}" destId="{3CFA3133-BB29-C446-A7F6-57B8D3FA0024}" srcOrd="0" destOrd="0" presId="urn:microsoft.com/office/officeart/2008/layout/AlternatingHexagons"/>
    <dgm:cxn modelId="{0284AB71-2A5D-5A42-AE2F-928835C6A215}" type="presParOf" srcId="{F573E1AE-1CD0-2A43-B13F-AA8E6FD4E711}" destId="{4BFC5A87-3FD4-3D4F-9323-263F99679766}" srcOrd="1" destOrd="0" presId="urn:microsoft.com/office/officeart/2008/layout/AlternatingHexagons"/>
    <dgm:cxn modelId="{76AED50F-E337-3C4A-996F-025E46CBB02E}" type="presParOf" srcId="{F573E1AE-1CD0-2A43-B13F-AA8E6FD4E711}" destId="{B03EFDAC-2725-B04D-94DE-B38CD507C9C7}" srcOrd="2" destOrd="0" presId="urn:microsoft.com/office/officeart/2008/layout/AlternatingHexagons"/>
    <dgm:cxn modelId="{10CCA800-3901-6548-8121-1FD3854CD3A0}" type="presParOf" srcId="{F573E1AE-1CD0-2A43-B13F-AA8E6FD4E711}" destId="{B4F420A5-70E8-2C4F-B6BD-8F2475291AE2}" srcOrd="3" destOrd="0" presId="urn:microsoft.com/office/officeart/2008/layout/AlternatingHexagons"/>
    <dgm:cxn modelId="{8CCE49DF-C048-D240-94C9-9E644263874B}" type="presParOf" srcId="{F573E1AE-1CD0-2A43-B13F-AA8E6FD4E711}" destId="{791F559B-71E8-944B-A1EB-DD3430C1438E}" srcOrd="4" destOrd="0" presId="urn:microsoft.com/office/officeart/2008/layout/AlternatingHexagons"/>
    <dgm:cxn modelId="{16ECD903-413A-CB46-90B8-DAFD1A3513BD}" type="presParOf" srcId="{155B6A1B-A41F-CF44-8D8D-FF69477F462E}" destId="{2F9C0BCB-2519-1C4C-9313-82D08DE17E2A}" srcOrd="1" destOrd="0" presId="urn:microsoft.com/office/officeart/2008/layout/AlternatingHexagons"/>
    <dgm:cxn modelId="{AB75A56C-D984-374E-A2F0-F32959F6B273}" type="presParOf" srcId="{155B6A1B-A41F-CF44-8D8D-FF69477F462E}" destId="{E8C2F93A-AA3B-A543-BACD-6A0E44B7659E}" srcOrd="2" destOrd="0" presId="urn:microsoft.com/office/officeart/2008/layout/AlternatingHexagons"/>
    <dgm:cxn modelId="{EE870062-E292-FF4A-A4C4-3557A8C6A2BE}" type="presParOf" srcId="{E8C2F93A-AA3B-A543-BACD-6A0E44B7659E}" destId="{7FA891F0-E650-FE45-A156-CFDA526AA2B7}" srcOrd="0" destOrd="0" presId="urn:microsoft.com/office/officeart/2008/layout/AlternatingHexagons"/>
    <dgm:cxn modelId="{9F37ED0B-E176-0E4D-938E-2F557A2DB27F}" type="presParOf" srcId="{E8C2F93A-AA3B-A543-BACD-6A0E44B7659E}" destId="{448F924B-56E2-9E4C-9727-2F11F894D358}" srcOrd="1" destOrd="0" presId="urn:microsoft.com/office/officeart/2008/layout/AlternatingHexagons"/>
    <dgm:cxn modelId="{9CCD0B8B-F832-B749-B451-C18605E52180}" type="presParOf" srcId="{E8C2F93A-AA3B-A543-BACD-6A0E44B7659E}" destId="{C33D5B1B-A75B-F349-A7B0-D292D2E131F2}" srcOrd="2" destOrd="0" presId="urn:microsoft.com/office/officeart/2008/layout/AlternatingHexagons"/>
    <dgm:cxn modelId="{DE7BEF91-8C11-A04C-970C-74D3947FE191}" type="presParOf" srcId="{E8C2F93A-AA3B-A543-BACD-6A0E44B7659E}" destId="{8F8EA12E-918D-5A48-AE42-5F272D417149}" srcOrd="3" destOrd="0" presId="urn:microsoft.com/office/officeart/2008/layout/AlternatingHexagons"/>
    <dgm:cxn modelId="{672D4196-2E58-9040-A8DC-A0C7ED55806A}" type="presParOf" srcId="{E8C2F93A-AA3B-A543-BACD-6A0E44B7659E}" destId="{7ED5C6E1-6264-0747-AD43-E5A950343A37}" srcOrd="4" destOrd="0" presId="urn:microsoft.com/office/officeart/2008/layout/AlternatingHexagons"/>
    <dgm:cxn modelId="{EE1BE238-5299-9C43-B966-3829A63DD484}" type="presParOf" srcId="{155B6A1B-A41F-CF44-8D8D-FF69477F462E}" destId="{F814A49D-9324-D645-8197-82B9A71DDEB0}" srcOrd="3" destOrd="0" presId="urn:microsoft.com/office/officeart/2008/layout/AlternatingHexagons"/>
    <dgm:cxn modelId="{2D32200D-EA4C-E844-B78F-28364CADE581}" type="presParOf" srcId="{155B6A1B-A41F-CF44-8D8D-FF69477F462E}" destId="{04EDAB57-BAA2-8040-89AA-2952B8925388}" srcOrd="4" destOrd="0" presId="urn:microsoft.com/office/officeart/2008/layout/AlternatingHexagons"/>
    <dgm:cxn modelId="{BC1377E4-7123-4C46-914D-53F68CB53E68}" type="presParOf" srcId="{04EDAB57-BAA2-8040-89AA-2952B8925388}" destId="{E750318A-4AA9-D742-B85D-BEC799A1252E}" srcOrd="0" destOrd="0" presId="urn:microsoft.com/office/officeart/2008/layout/AlternatingHexagons"/>
    <dgm:cxn modelId="{C2EAF89D-9C30-0349-BB0D-B5D4AC7C9CD2}" type="presParOf" srcId="{04EDAB57-BAA2-8040-89AA-2952B8925388}" destId="{14D7D570-1610-3840-BA08-C079EBC0A7FA}" srcOrd="1" destOrd="0" presId="urn:microsoft.com/office/officeart/2008/layout/AlternatingHexagons"/>
    <dgm:cxn modelId="{0840C237-B397-0340-9733-C63508A6ABBC}" type="presParOf" srcId="{04EDAB57-BAA2-8040-89AA-2952B8925388}" destId="{363EC949-8547-4247-B5CA-29358CBB5990}" srcOrd="2" destOrd="0" presId="urn:microsoft.com/office/officeart/2008/layout/AlternatingHexagons"/>
    <dgm:cxn modelId="{955B3789-BFB2-D241-80DE-C2D0C48266A0}" type="presParOf" srcId="{04EDAB57-BAA2-8040-89AA-2952B8925388}" destId="{730831A0-534B-AB45-80E6-1DCDE246C130}" srcOrd="3" destOrd="0" presId="urn:microsoft.com/office/officeart/2008/layout/AlternatingHexagons"/>
    <dgm:cxn modelId="{CA8EA011-164C-064B-AC91-35FC8B65684C}" type="presParOf" srcId="{04EDAB57-BAA2-8040-89AA-2952B8925388}" destId="{54193D1F-AB4B-C24E-B97C-F913B333DA80}"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674D9-27DC-534C-8C7B-3C931A22F149}" type="doc">
      <dgm:prSet loTypeId="urn:microsoft.com/office/officeart/2005/8/layout/cycle6" loCatId="" qsTypeId="urn:microsoft.com/office/officeart/2005/8/quickstyle/simple2" qsCatId="simple" csTypeId="urn:microsoft.com/office/officeart/2005/8/colors/accent0_1" csCatId="mainScheme" phldr="1"/>
      <dgm:spPr/>
      <dgm:t>
        <a:bodyPr/>
        <a:lstStyle/>
        <a:p>
          <a:endParaRPr lang="en-US"/>
        </a:p>
      </dgm:t>
    </dgm:pt>
    <dgm:pt modelId="{B411E6E3-8EAE-6B42-9A2B-2C32997F91DD}">
      <dgm:prSet phldrT="[Text]"/>
      <dgm:spPr>
        <a:solidFill>
          <a:srgbClr val="FFCD37"/>
        </a:solidFill>
      </dgm:spPr>
      <dgm:t>
        <a:bodyPr/>
        <a:lstStyle/>
        <a:p>
          <a:r>
            <a:rPr lang="en-US" b="1" i="0" dirty="0" smtClean="0">
              <a:solidFill>
                <a:srgbClr val="900021"/>
              </a:solidFill>
              <a:latin typeface="Gill Sans"/>
            </a:rPr>
            <a:t>Global Outreach</a:t>
          </a:r>
          <a:endParaRPr lang="en-US" b="1" i="0" dirty="0">
            <a:solidFill>
              <a:srgbClr val="900021"/>
            </a:solidFill>
            <a:latin typeface="Gill Sans"/>
          </a:endParaRPr>
        </a:p>
      </dgm:t>
    </dgm:pt>
    <dgm:pt modelId="{E32F39C7-AECB-DD44-BCC8-0F3F1E1CA232}" type="parTrans" cxnId="{49D76454-1377-F944-B978-DE99B7284B3A}">
      <dgm:prSet/>
      <dgm:spPr/>
      <dgm:t>
        <a:bodyPr/>
        <a:lstStyle/>
        <a:p>
          <a:endParaRPr lang="en-US"/>
        </a:p>
      </dgm:t>
    </dgm:pt>
    <dgm:pt modelId="{59990526-C08C-9746-8437-7AB6A1912414}" type="sibTrans" cxnId="{49D76454-1377-F944-B978-DE99B7284B3A}">
      <dgm:prSet/>
      <dgm:spPr/>
      <dgm:t>
        <a:bodyPr/>
        <a:lstStyle/>
        <a:p>
          <a:endParaRPr lang="en-US"/>
        </a:p>
      </dgm:t>
    </dgm:pt>
    <dgm:pt modelId="{B758D253-D3B5-9A45-9EF8-A9BC85CB5159}">
      <dgm:prSet phldrT="[Text]"/>
      <dgm:spPr>
        <a:solidFill>
          <a:srgbClr val="003D4C"/>
        </a:solidFill>
      </dgm:spPr>
      <dgm:t>
        <a:bodyPr/>
        <a:lstStyle/>
        <a:p>
          <a:r>
            <a:rPr lang="en-US" b="1" i="0" dirty="0" smtClean="0">
              <a:solidFill>
                <a:srgbClr val="FFFFFF"/>
              </a:solidFill>
              <a:latin typeface="Gill Sans"/>
            </a:rPr>
            <a:t>Social Justice</a:t>
          </a:r>
          <a:endParaRPr lang="en-US" b="1" i="0" dirty="0">
            <a:solidFill>
              <a:srgbClr val="FFFFFF"/>
            </a:solidFill>
            <a:latin typeface="Gill Sans"/>
          </a:endParaRPr>
        </a:p>
      </dgm:t>
    </dgm:pt>
    <dgm:pt modelId="{C8302AC9-737E-AB44-9783-0E0D99DB3249}" type="parTrans" cxnId="{63BC4E33-A78C-C044-BA94-752973A1439D}">
      <dgm:prSet/>
      <dgm:spPr/>
      <dgm:t>
        <a:bodyPr/>
        <a:lstStyle/>
        <a:p>
          <a:endParaRPr lang="en-US"/>
        </a:p>
      </dgm:t>
    </dgm:pt>
    <dgm:pt modelId="{96D7FA11-0054-0041-8D5C-9132C910C22A}" type="sibTrans" cxnId="{63BC4E33-A78C-C044-BA94-752973A1439D}">
      <dgm:prSet/>
      <dgm:spPr/>
      <dgm:t>
        <a:bodyPr/>
        <a:lstStyle/>
        <a:p>
          <a:endParaRPr lang="en-US"/>
        </a:p>
      </dgm:t>
    </dgm:pt>
    <dgm:pt modelId="{86DD05E6-6880-014C-AF2B-2FFC13635404}">
      <dgm:prSet phldrT="[Text]"/>
      <dgm:spPr>
        <a:solidFill>
          <a:srgbClr val="E98300"/>
        </a:solidFill>
      </dgm:spPr>
      <dgm:t>
        <a:bodyPr/>
        <a:lstStyle/>
        <a:p>
          <a:r>
            <a:rPr lang="en-US" b="1" i="0" dirty="0" smtClean="0">
              <a:solidFill>
                <a:srgbClr val="FFFFFF"/>
              </a:solidFill>
              <a:latin typeface="Gill Sans"/>
            </a:rPr>
            <a:t>Edutainment</a:t>
          </a:r>
          <a:endParaRPr lang="en-US" b="1" i="0" dirty="0">
            <a:solidFill>
              <a:srgbClr val="FFFFFF"/>
            </a:solidFill>
            <a:latin typeface="Gill Sans"/>
          </a:endParaRPr>
        </a:p>
      </dgm:t>
    </dgm:pt>
    <dgm:pt modelId="{51B3D103-2676-2B48-80B7-0F8A484DB36A}" type="parTrans" cxnId="{6842C58A-00A4-F445-8F28-FBFA49E24FE1}">
      <dgm:prSet/>
      <dgm:spPr/>
      <dgm:t>
        <a:bodyPr/>
        <a:lstStyle/>
        <a:p>
          <a:endParaRPr lang="en-US"/>
        </a:p>
      </dgm:t>
    </dgm:pt>
    <dgm:pt modelId="{AC3A74F8-6E56-B946-A8E0-5518D0E5C6C0}" type="sibTrans" cxnId="{6842C58A-00A4-F445-8F28-FBFA49E24FE1}">
      <dgm:prSet/>
      <dgm:spPr/>
      <dgm:t>
        <a:bodyPr/>
        <a:lstStyle/>
        <a:p>
          <a:endParaRPr lang="en-US"/>
        </a:p>
      </dgm:t>
    </dgm:pt>
    <dgm:pt modelId="{F2F470F9-469C-2B46-A043-8EB764428A60}">
      <dgm:prSet phldrT="[Text]"/>
      <dgm:spPr>
        <a:solidFill>
          <a:srgbClr val="726E20"/>
        </a:solidFill>
      </dgm:spPr>
      <dgm:t>
        <a:bodyPr/>
        <a:lstStyle/>
        <a:p>
          <a:r>
            <a:rPr lang="en-US" b="1" i="0" dirty="0" smtClean="0">
              <a:solidFill>
                <a:srgbClr val="FFFFFF"/>
              </a:solidFill>
              <a:latin typeface="Gill Sans"/>
            </a:rPr>
            <a:t>Community Building</a:t>
          </a:r>
          <a:endParaRPr lang="en-US" b="1" i="0" dirty="0">
            <a:solidFill>
              <a:srgbClr val="FFFFFF"/>
            </a:solidFill>
            <a:latin typeface="Gill Sans"/>
          </a:endParaRPr>
        </a:p>
      </dgm:t>
    </dgm:pt>
    <dgm:pt modelId="{4D7E0D89-0A77-FB47-8E4B-6737E3CA873B}" type="parTrans" cxnId="{4E5037FD-E5E5-A248-B5B9-895B7328CB9E}">
      <dgm:prSet/>
      <dgm:spPr/>
      <dgm:t>
        <a:bodyPr/>
        <a:lstStyle/>
        <a:p>
          <a:endParaRPr lang="en-US"/>
        </a:p>
      </dgm:t>
    </dgm:pt>
    <dgm:pt modelId="{A45C7E7A-8B5D-B447-88AC-B930681F9810}" type="sibTrans" cxnId="{4E5037FD-E5E5-A248-B5B9-895B7328CB9E}">
      <dgm:prSet/>
      <dgm:spPr/>
      <dgm:t>
        <a:bodyPr/>
        <a:lstStyle/>
        <a:p>
          <a:endParaRPr lang="en-US"/>
        </a:p>
      </dgm:t>
    </dgm:pt>
    <dgm:pt modelId="{E77388D4-5402-F047-8AEC-3C2A23F52367}">
      <dgm:prSet phldrT="[Text]"/>
      <dgm:spPr>
        <a:solidFill>
          <a:srgbClr val="900021"/>
        </a:solidFill>
      </dgm:spPr>
      <dgm:t>
        <a:bodyPr/>
        <a:lstStyle/>
        <a:p>
          <a:r>
            <a:rPr lang="en-US" b="1" i="0" dirty="0" smtClean="0">
              <a:solidFill>
                <a:schemeClr val="bg1"/>
              </a:solidFill>
              <a:latin typeface="Gill Sans"/>
            </a:rPr>
            <a:t>Best Interactive Textbook</a:t>
          </a:r>
          <a:endParaRPr lang="en-US" b="1" i="0" dirty="0">
            <a:solidFill>
              <a:schemeClr val="bg1"/>
            </a:solidFill>
            <a:latin typeface="Gill Sans"/>
          </a:endParaRPr>
        </a:p>
      </dgm:t>
    </dgm:pt>
    <dgm:pt modelId="{137AA78F-BC00-0D48-AD18-2E68668AD474}" type="parTrans" cxnId="{0463C2EB-2D6D-F948-BCE4-09DCDC136CB2}">
      <dgm:prSet/>
      <dgm:spPr/>
      <dgm:t>
        <a:bodyPr/>
        <a:lstStyle/>
        <a:p>
          <a:endParaRPr lang="en-US"/>
        </a:p>
      </dgm:t>
    </dgm:pt>
    <dgm:pt modelId="{1BE85333-92A0-BC4E-AF77-5E4DF9979C3E}" type="sibTrans" cxnId="{0463C2EB-2D6D-F948-BCE4-09DCDC136CB2}">
      <dgm:prSet/>
      <dgm:spPr/>
      <dgm:t>
        <a:bodyPr/>
        <a:lstStyle/>
        <a:p>
          <a:endParaRPr lang="en-US"/>
        </a:p>
      </dgm:t>
    </dgm:pt>
    <dgm:pt modelId="{7028B419-5685-F640-A331-FF1441E32256}" type="pres">
      <dgm:prSet presAssocID="{667674D9-27DC-534C-8C7B-3C931A22F149}" presName="cycle" presStyleCnt="0">
        <dgm:presLayoutVars>
          <dgm:dir/>
          <dgm:resizeHandles val="exact"/>
        </dgm:presLayoutVars>
      </dgm:prSet>
      <dgm:spPr/>
      <dgm:t>
        <a:bodyPr/>
        <a:lstStyle/>
        <a:p>
          <a:endParaRPr lang="en-US"/>
        </a:p>
      </dgm:t>
    </dgm:pt>
    <dgm:pt modelId="{94C03CC3-EC7D-9646-B7FD-C87DECCF0C28}" type="pres">
      <dgm:prSet presAssocID="{B411E6E3-8EAE-6B42-9A2B-2C32997F91DD}" presName="node" presStyleLbl="node1" presStyleIdx="0" presStyleCnt="5" custScaleX="125570" custScaleY="121242">
        <dgm:presLayoutVars>
          <dgm:bulletEnabled val="1"/>
        </dgm:presLayoutVars>
      </dgm:prSet>
      <dgm:spPr/>
      <dgm:t>
        <a:bodyPr/>
        <a:lstStyle/>
        <a:p>
          <a:endParaRPr lang="en-US"/>
        </a:p>
      </dgm:t>
    </dgm:pt>
    <dgm:pt modelId="{F630290A-7CD4-9D46-BAB5-202BEF96622D}" type="pres">
      <dgm:prSet presAssocID="{B411E6E3-8EAE-6B42-9A2B-2C32997F91DD}" presName="spNode" presStyleCnt="0"/>
      <dgm:spPr/>
    </dgm:pt>
    <dgm:pt modelId="{F833A82F-6D76-2E41-ACE1-5A2E450CC31F}" type="pres">
      <dgm:prSet presAssocID="{59990526-C08C-9746-8437-7AB6A1912414}" presName="sibTrans" presStyleLbl="sibTrans1D1" presStyleIdx="0" presStyleCnt="5"/>
      <dgm:spPr/>
      <dgm:t>
        <a:bodyPr/>
        <a:lstStyle/>
        <a:p>
          <a:endParaRPr lang="en-US"/>
        </a:p>
      </dgm:t>
    </dgm:pt>
    <dgm:pt modelId="{FB0F4BAB-A8F4-DE4E-8A81-79C218CD0460}" type="pres">
      <dgm:prSet presAssocID="{B758D253-D3B5-9A45-9EF8-A9BC85CB5159}" presName="node" presStyleLbl="node1" presStyleIdx="1" presStyleCnt="5" custScaleX="125570" custScaleY="121242">
        <dgm:presLayoutVars>
          <dgm:bulletEnabled val="1"/>
        </dgm:presLayoutVars>
      </dgm:prSet>
      <dgm:spPr/>
      <dgm:t>
        <a:bodyPr/>
        <a:lstStyle/>
        <a:p>
          <a:endParaRPr lang="en-US"/>
        </a:p>
      </dgm:t>
    </dgm:pt>
    <dgm:pt modelId="{1279CED2-F746-9044-A6CB-2A0FA8C683B0}" type="pres">
      <dgm:prSet presAssocID="{B758D253-D3B5-9A45-9EF8-A9BC85CB5159}" presName="spNode" presStyleCnt="0"/>
      <dgm:spPr/>
    </dgm:pt>
    <dgm:pt modelId="{DC2EA4B2-7957-5248-932B-F19C78E7F27C}" type="pres">
      <dgm:prSet presAssocID="{96D7FA11-0054-0041-8D5C-9132C910C22A}" presName="sibTrans" presStyleLbl="sibTrans1D1" presStyleIdx="1" presStyleCnt="5"/>
      <dgm:spPr/>
      <dgm:t>
        <a:bodyPr/>
        <a:lstStyle/>
        <a:p>
          <a:endParaRPr lang="en-US"/>
        </a:p>
      </dgm:t>
    </dgm:pt>
    <dgm:pt modelId="{A1ABD058-AC1F-394A-8695-FBB8DEEE7EF2}" type="pres">
      <dgm:prSet presAssocID="{86DD05E6-6880-014C-AF2B-2FFC13635404}" presName="node" presStyleLbl="node1" presStyleIdx="2" presStyleCnt="5" custScaleX="125570" custScaleY="121242">
        <dgm:presLayoutVars>
          <dgm:bulletEnabled val="1"/>
        </dgm:presLayoutVars>
      </dgm:prSet>
      <dgm:spPr/>
      <dgm:t>
        <a:bodyPr/>
        <a:lstStyle/>
        <a:p>
          <a:endParaRPr lang="en-US"/>
        </a:p>
      </dgm:t>
    </dgm:pt>
    <dgm:pt modelId="{A90FC4FA-3687-4548-B2DC-02B6EFAC8BAE}" type="pres">
      <dgm:prSet presAssocID="{86DD05E6-6880-014C-AF2B-2FFC13635404}" presName="spNode" presStyleCnt="0"/>
      <dgm:spPr/>
    </dgm:pt>
    <dgm:pt modelId="{67529E90-EFD0-3145-9C1E-DCF31DDB1833}" type="pres">
      <dgm:prSet presAssocID="{AC3A74F8-6E56-B946-A8E0-5518D0E5C6C0}" presName="sibTrans" presStyleLbl="sibTrans1D1" presStyleIdx="2" presStyleCnt="5"/>
      <dgm:spPr/>
      <dgm:t>
        <a:bodyPr/>
        <a:lstStyle/>
        <a:p>
          <a:endParaRPr lang="en-US"/>
        </a:p>
      </dgm:t>
    </dgm:pt>
    <dgm:pt modelId="{6A922FD0-2170-EF4B-9F26-1A71D4552798}" type="pres">
      <dgm:prSet presAssocID="{F2F470F9-469C-2B46-A043-8EB764428A60}" presName="node" presStyleLbl="node1" presStyleIdx="3" presStyleCnt="5" custScaleX="125570" custScaleY="121242">
        <dgm:presLayoutVars>
          <dgm:bulletEnabled val="1"/>
        </dgm:presLayoutVars>
      </dgm:prSet>
      <dgm:spPr/>
      <dgm:t>
        <a:bodyPr/>
        <a:lstStyle/>
        <a:p>
          <a:endParaRPr lang="en-US"/>
        </a:p>
      </dgm:t>
    </dgm:pt>
    <dgm:pt modelId="{89BB4464-77D3-1D4A-AEF6-D1E25D3B2E88}" type="pres">
      <dgm:prSet presAssocID="{F2F470F9-469C-2B46-A043-8EB764428A60}" presName="spNode" presStyleCnt="0"/>
      <dgm:spPr/>
    </dgm:pt>
    <dgm:pt modelId="{6D3FC27B-1A53-5E46-AB52-8819E83B7984}" type="pres">
      <dgm:prSet presAssocID="{A45C7E7A-8B5D-B447-88AC-B930681F9810}" presName="sibTrans" presStyleLbl="sibTrans1D1" presStyleIdx="3" presStyleCnt="5"/>
      <dgm:spPr/>
      <dgm:t>
        <a:bodyPr/>
        <a:lstStyle/>
        <a:p>
          <a:endParaRPr lang="en-US"/>
        </a:p>
      </dgm:t>
    </dgm:pt>
    <dgm:pt modelId="{27BB1899-EB08-DF45-A0AE-57D9F991BBE1}" type="pres">
      <dgm:prSet presAssocID="{E77388D4-5402-F047-8AEC-3C2A23F52367}" presName="node" presStyleLbl="node1" presStyleIdx="4" presStyleCnt="5" custScaleX="125570" custScaleY="121242">
        <dgm:presLayoutVars>
          <dgm:bulletEnabled val="1"/>
        </dgm:presLayoutVars>
      </dgm:prSet>
      <dgm:spPr/>
      <dgm:t>
        <a:bodyPr/>
        <a:lstStyle/>
        <a:p>
          <a:endParaRPr lang="en-US"/>
        </a:p>
      </dgm:t>
    </dgm:pt>
    <dgm:pt modelId="{301262EC-11E4-B94E-A3E7-B387E38A2DF6}" type="pres">
      <dgm:prSet presAssocID="{E77388D4-5402-F047-8AEC-3C2A23F52367}" presName="spNode" presStyleCnt="0"/>
      <dgm:spPr/>
    </dgm:pt>
    <dgm:pt modelId="{FBCB64EE-BA04-3442-B9EA-9A21714FD0E9}" type="pres">
      <dgm:prSet presAssocID="{1BE85333-92A0-BC4E-AF77-5E4DF9979C3E}" presName="sibTrans" presStyleLbl="sibTrans1D1" presStyleIdx="4" presStyleCnt="5"/>
      <dgm:spPr/>
      <dgm:t>
        <a:bodyPr/>
        <a:lstStyle/>
        <a:p>
          <a:endParaRPr lang="en-US"/>
        </a:p>
      </dgm:t>
    </dgm:pt>
  </dgm:ptLst>
  <dgm:cxnLst>
    <dgm:cxn modelId="{0463C2EB-2D6D-F948-BCE4-09DCDC136CB2}" srcId="{667674D9-27DC-534C-8C7B-3C931A22F149}" destId="{E77388D4-5402-F047-8AEC-3C2A23F52367}" srcOrd="4" destOrd="0" parTransId="{137AA78F-BC00-0D48-AD18-2E68668AD474}" sibTransId="{1BE85333-92A0-BC4E-AF77-5E4DF9979C3E}"/>
    <dgm:cxn modelId="{77DC613A-68A6-E14C-95FF-85EB0980BB79}" type="presOf" srcId="{96D7FA11-0054-0041-8D5C-9132C910C22A}" destId="{DC2EA4B2-7957-5248-932B-F19C78E7F27C}" srcOrd="0" destOrd="0" presId="urn:microsoft.com/office/officeart/2005/8/layout/cycle6"/>
    <dgm:cxn modelId="{28ACABD9-5F77-3B4B-AA07-F92D65333A65}" type="presOf" srcId="{B758D253-D3B5-9A45-9EF8-A9BC85CB5159}" destId="{FB0F4BAB-A8F4-DE4E-8A81-79C218CD0460}" srcOrd="0" destOrd="0" presId="urn:microsoft.com/office/officeart/2005/8/layout/cycle6"/>
    <dgm:cxn modelId="{4E5037FD-E5E5-A248-B5B9-895B7328CB9E}" srcId="{667674D9-27DC-534C-8C7B-3C931A22F149}" destId="{F2F470F9-469C-2B46-A043-8EB764428A60}" srcOrd="3" destOrd="0" parTransId="{4D7E0D89-0A77-FB47-8E4B-6737E3CA873B}" sibTransId="{A45C7E7A-8B5D-B447-88AC-B930681F9810}"/>
    <dgm:cxn modelId="{49D76454-1377-F944-B978-DE99B7284B3A}" srcId="{667674D9-27DC-534C-8C7B-3C931A22F149}" destId="{B411E6E3-8EAE-6B42-9A2B-2C32997F91DD}" srcOrd="0" destOrd="0" parTransId="{E32F39C7-AECB-DD44-BCC8-0F3F1E1CA232}" sibTransId="{59990526-C08C-9746-8437-7AB6A1912414}"/>
    <dgm:cxn modelId="{91AAE6D1-9A1D-8340-BF19-FE77195E4013}" type="presOf" srcId="{E77388D4-5402-F047-8AEC-3C2A23F52367}" destId="{27BB1899-EB08-DF45-A0AE-57D9F991BBE1}" srcOrd="0" destOrd="0" presId="urn:microsoft.com/office/officeart/2005/8/layout/cycle6"/>
    <dgm:cxn modelId="{63BC4E33-A78C-C044-BA94-752973A1439D}" srcId="{667674D9-27DC-534C-8C7B-3C931A22F149}" destId="{B758D253-D3B5-9A45-9EF8-A9BC85CB5159}" srcOrd="1" destOrd="0" parTransId="{C8302AC9-737E-AB44-9783-0E0D99DB3249}" sibTransId="{96D7FA11-0054-0041-8D5C-9132C910C22A}"/>
    <dgm:cxn modelId="{A1AE7A3C-BB90-864D-89A5-BF39503E88BA}" type="presOf" srcId="{667674D9-27DC-534C-8C7B-3C931A22F149}" destId="{7028B419-5685-F640-A331-FF1441E32256}" srcOrd="0" destOrd="0" presId="urn:microsoft.com/office/officeart/2005/8/layout/cycle6"/>
    <dgm:cxn modelId="{A253397A-6B0F-FA4A-B00B-A3F0AEF79ADF}" type="presOf" srcId="{A45C7E7A-8B5D-B447-88AC-B930681F9810}" destId="{6D3FC27B-1A53-5E46-AB52-8819E83B7984}" srcOrd="0" destOrd="0" presId="urn:microsoft.com/office/officeart/2005/8/layout/cycle6"/>
    <dgm:cxn modelId="{C49DEE2D-8DCF-4049-8C1D-B87C5A420CE2}" type="presOf" srcId="{59990526-C08C-9746-8437-7AB6A1912414}" destId="{F833A82F-6D76-2E41-ACE1-5A2E450CC31F}" srcOrd="0" destOrd="0" presId="urn:microsoft.com/office/officeart/2005/8/layout/cycle6"/>
    <dgm:cxn modelId="{9251367D-418E-1441-AFBE-206D526BF783}" type="presOf" srcId="{86DD05E6-6880-014C-AF2B-2FFC13635404}" destId="{A1ABD058-AC1F-394A-8695-FBB8DEEE7EF2}" srcOrd="0" destOrd="0" presId="urn:microsoft.com/office/officeart/2005/8/layout/cycle6"/>
    <dgm:cxn modelId="{5B51E055-35D1-F44E-9D65-A86C994BCB52}" type="presOf" srcId="{B411E6E3-8EAE-6B42-9A2B-2C32997F91DD}" destId="{94C03CC3-EC7D-9646-B7FD-C87DECCF0C28}" srcOrd="0" destOrd="0" presId="urn:microsoft.com/office/officeart/2005/8/layout/cycle6"/>
    <dgm:cxn modelId="{E60AF176-1BDB-5342-B484-55105BFB2414}" type="presOf" srcId="{AC3A74F8-6E56-B946-A8E0-5518D0E5C6C0}" destId="{67529E90-EFD0-3145-9C1E-DCF31DDB1833}" srcOrd="0" destOrd="0" presId="urn:microsoft.com/office/officeart/2005/8/layout/cycle6"/>
    <dgm:cxn modelId="{5A8E1349-06C4-1846-8F65-4D3461035966}" type="presOf" srcId="{1BE85333-92A0-BC4E-AF77-5E4DF9979C3E}" destId="{FBCB64EE-BA04-3442-B9EA-9A21714FD0E9}" srcOrd="0" destOrd="0" presId="urn:microsoft.com/office/officeart/2005/8/layout/cycle6"/>
    <dgm:cxn modelId="{4EA7390C-EED1-BA4D-B39A-0F46347ACDC7}" type="presOf" srcId="{F2F470F9-469C-2B46-A043-8EB764428A60}" destId="{6A922FD0-2170-EF4B-9F26-1A71D4552798}" srcOrd="0" destOrd="0" presId="urn:microsoft.com/office/officeart/2005/8/layout/cycle6"/>
    <dgm:cxn modelId="{6842C58A-00A4-F445-8F28-FBFA49E24FE1}" srcId="{667674D9-27DC-534C-8C7B-3C931A22F149}" destId="{86DD05E6-6880-014C-AF2B-2FFC13635404}" srcOrd="2" destOrd="0" parTransId="{51B3D103-2676-2B48-80B7-0F8A484DB36A}" sibTransId="{AC3A74F8-6E56-B946-A8E0-5518D0E5C6C0}"/>
    <dgm:cxn modelId="{30F4E83F-F3B0-F54B-B81D-908FD22D9EE5}" type="presParOf" srcId="{7028B419-5685-F640-A331-FF1441E32256}" destId="{94C03CC3-EC7D-9646-B7FD-C87DECCF0C28}" srcOrd="0" destOrd="0" presId="urn:microsoft.com/office/officeart/2005/8/layout/cycle6"/>
    <dgm:cxn modelId="{33FB3149-A818-9B41-B732-346EA84E2B26}" type="presParOf" srcId="{7028B419-5685-F640-A331-FF1441E32256}" destId="{F630290A-7CD4-9D46-BAB5-202BEF96622D}" srcOrd="1" destOrd="0" presId="urn:microsoft.com/office/officeart/2005/8/layout/cycle6"/>
    <dgm:cxn modelId="{2BEE0EDA-4908-1E4C-80A0-C404F40735F8}" type="presParOf" srcId="{7028B419-5685-F640-A331-FF1441E32256}" destId="{F833A82F-6D76-2E41-ACE1-5A2E450CC31F}" srcOrd="2" destOrd="0" presId="urn:microsoft.com/office/officeart/2005/8/layout/cycle6"/>
    <dgm:cxn modelId="{B6253381-082E-DA48-A0E4-02493F650E92}" type="presParOf" srcId="{7028B419-5685-F640-A331-FF1441E32256}" destId="{FB0F4BAB-A8F4-DE4E-8A81-79C218CD0460}" srcOrd="3" destOrd="0" presId="urn:microsoft.com/office/officeart/2005/8/layout/cycle6"/>
    <dgm:cxn modelId="{61898C02-25BD-AD47-A692-C5C273C38EAC}" type="presParOf" srcId="{7028B419-5685-F640-A331-FF1441E32256}" destId="{1279CED2-F746-9044-A6CB-2A0FA8C683B0}" srcOrd="4" destOrd="0" presId="urn:microsoft.com/office/officeart/2005/8/layout/cycle6"/>
    <dgm:cxn modelId="{BCADE735-992C-1C40-A9A5-7C452C178A71}" type="presParOf" srcId="{7028B419-5685-F640-A331-FF1441E32256}" destId="{DC2EA4B2-7957-5248-932B-F19C78E7F27C}" srcOrd="5" destOrd="0" presId="urn:microsoft.com/office/officeart/2005/8/layout/cycle6"/>
    <dgm:cxn modelId="{1311C386-654E-E44F-83D1-55E0421D9766}" type="presParOf" srcId="{7028B419-5685-F640-A331-FF1441E32256}" destId="{A1ABD058-AC1F-394A-8695-FBB8DEEE7EF2}" srcOrd="6" destOrd="0" presId="urn:microsoft.com/office/officeart/2005/8/layout/cycle6"/>
    <dgm:cxn modelId="{E7A8CCD2-A754-5F48-9E4D-54A84D88C294}" type="presParOf" srcId="{7028B419-5685-F640-A331-FF1441E32256}" destId="{A90FC4FA-3687-4548-B2DC-02B6EFAC8BAE}" srcOrd="7" destOrd="0" presId="urn:microsoft.com/office/officeart/2005/8/layout/cycle6"/>
    <dgm:cxn modelId="{99F728D8-B8DD-4E4F-B13C-59CFD3F5EADE}" type="presParOf" srcId="{7028B419-5685-F640-A331-FF1441E32256}" destId="{67529E90-EFD0-3145-9C1E-DCF31DDB1833}" srcOrd="8" destOrd="0" presId="urn:microsoft.com/office/officeart/2005/8/layout/cycle6"/>
    <dgm:cxn modelId="{662C54C4-D2C1-C54B-950D-D92974218F6F}" type="presParOf" srcId="{7028B419-5685-F640-A331-FF1441E32256}" destId="{6A922FD0-2170-EF4B-9F26-1A71D4552798}" srcOrd="9" destOrd="0" presId="urn:microsoft.com/office/officeart/2005/8/layout/cycle6"/>
    <dgm:cxn modelId="{D271E440-6F8C-4541-ABF5-BC467488486E}" type="presParOf" srcId="{7028B419-5685-F640-A331-FF1441E32256}" destId="{89BB4464-77D3-1D4A-AEF6-D1E25D3B2E88}" srcOrd="10" destOrd="0" presId="urn:microsoft.com/office/officeart/2005/8/layout/cycle6"/>
    <dgm:cxn modelId="{7CC3ADEB-83E5-BE48-B1E3-FC8348E8307C}" type="presParOf" srcId="{7028B419-5685-F640-A331-FF1441E32256}" destId="{6D3FC27B-1A53-5E46-AB52-8819E83B7984}" srcOrd="11" destOrd="0" presId="urn:microsoft.com/office/officeart/2005/8/layout/cycle6"/>
    <dgm:cxn modelId="{821B9685-FB35-FF4E-AD74-D676968CC70B}" type="presParOf" srcId="{7028B419-5685-F640-A331-FF1441E32256}" destId="{27BB1899-EB08-DF45-A0AE-57D9F991BBE1}" srcOrd="12" destOrd="0" presId="urn:microsoft.com/office/officeart/2005/8/layout/cycle6"/>
    <dgm:cxn modelId="{58714D2A-B537-5C41-B488-F676ADEAF542}" type="presParOf" srcId="{7028B419-5685-F640-A331-FF1441E32256}" destId="{301262EC-11E4-B94E-A3E7-B387E38A2DF6}" srcOrd="13" destOrd="0" presId="urn:microsoft.com/office/officeart/2005/8/layout/cycle6"/>
    <dgm:cxn modelId="{26A67A38-34E7-F040-8FE9-6C79D0E5B165}" type="presParOf" srcId="{7028B419-5685-F640-A331-FF1441E32256}" destId="{FBCB64EE-BA04-3442-B9EA-9A21714FD0E9}" srcOrd="14" destOrd="0" presId="urn:microsoft.com/office/officeart/2005/8/layout/cycle6"/>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39569-48FE-0B49-8B01-6A966D869EE6}"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US"/>
        </a:p>
      </dgm:t>
    </dgm:pt>
    <dgm:pt modelId="{0A1B4719-4879-E24A-AE5C-066871A99802}">
      <dgm:prSet phldrT="[Text]" custT="1"/>
      <dgm:spPr>
        <a:solidFill>
          <a:srgbClr val="726E20"/>
        </a:solidFill>
      </dgm:spPr>
      <dgm:t>
        <a:bodyPr/>
        <a:lstStyle/>
        <a:p>
          <a:r>
            <a:rPr lang="en-US" sz="2300" b="1" i="0" dirty="0" smtClean="0">
              <a:latin typeface="Gill Sans"/>
            </a:rPr>
            <a:t>BIG IDEAS</a:t>
          </a:r>
          <a:endParaRPr lang="en-US" sz="2300" b="1" i="0" dirty="0">
            <a:latin typeface="Gill Sans"/>
          </a:endParaRPr>
        </a:p>
      </dgm:t>
    </dgm:pt>
    <dgm:pt modelId="{99834FFF-3DC4-4D49-A628-B91768C01708}" type="parTrans" cxnId="{2C9000A8-7D94-1243-A1BF-2FFEC3CC64CA}">
      <dgm:prSet/>
      <dgm:spPr/>
      <dgm:t>
        <a:bodyPr/>
        <a:lstStyle/>
        <a:p>
          <a:endParaRPr lang="en-US"/>
        </a:p>
      </dgm:t>
    </dgm:pt>
    <dgm:pt modelId="{AB9407B2-6882-7E4C-BD6A-B73E3D1A1A42}" type="sibTrans" cxnId="{2C9000A8-7D94-1243-A1BF-2FFEC3CC64CA}">
      <dgm:prSet/>
      <dgm:spPr/>
      <dgm:t>
        <a:bodyPr/>
        <a:lstStyle/>
        <a:p>
          <a:endParaRPr lang="en-US"/>
        </a:p>
      </dgm:t>
    </dgm:pt>
    <dgm:pt modelId="{9453FC8F-196E-BE44-8D97-6E49AEEF5EAF}">
      <dgm:prSet phldrT="[Text]" custT="1"/>
      <dgm:spPr>
        <a:solidFill>
          <a:srgbClr val="E98300"/>
        </a:solidFill>
      </dgm:spPr>
      <dgm:t>
        <a:bodyPr/>
        <a:lstStyle/>
        <a:p>
          <a:r>
            <a:rPr lang="en-US" sz="1700" b="1" dirty="0" smtClean="0">
              <a:latin typeface="Gill Sans"/>
              <a:cs typeface="Gill Sans"/>
            </a:rPr>
            <a:t>Student-Centered</a:t>
          </a:r>
          <a:endParaRPr lang="en-US" sz="1700" b="1" dirty="0">
            <a:latin typeface="Gill Sans"/>
            <a:cs typeface="Gill Sans"/>
          </a:endParaRPr>
        </a:p>
      </dgm:t>
    </dgm:pt>
    <dgm:pt modelId="{45EB66FB-A737-EA49-8745-CC243EE80F6E}" type="parTrans" cxnId="{7C2E4672-5929-9F45-B7FB-2826CF55406A}">
      <dgm:prSet/>
      <dgm:spPr/>
      <dgm:t>
        <a:bodyPr/>
        <a:lstStyle/>
        <a:p>
          <a:endParaRPr lang="en-US"/>
        </a:p>
      </dgm:t>
    </dgm:pt>
    <dgm:pt modelId="{A936A075-FC2F-9F4B-87F1-E63F08005A5D}" type="sibTrans" cxnId="{7C2E4672-5929-9F45-B7FB-2826CF55406A}">
      <dgm:prSet/>
      <dgm:spPr/>
      <dgm:t>
        <a:bodyPr/>
        <a:lstStyle/>
        <a:p>
          <a:endParaRPr lang="en-US"/>
        </a:p>
      </dgm:t>
    </dgm:pt>
    <dgm:pt modelId="{F3C56B39-CDC0-3B46-BDFF-DE8AA58D6D3E}">
      <dgm:prSet phldrT="[Text]" custT="1"/>
      <dgm:spPr>
        <a:solidFill>
          <a:srgbClr val="003D4C"/>
        </a:solidFill>
      </dgm:spPr>
      <dgm:t>
        <a:bodyPr/>
        <a:lstStyle/>
        <a:p>
          <a:r>
            <a:rPr lang="en-US" sz="1500" b="1" dirty="0" smtClean="0">
              <a:latin typeface="Gill Sans"/>
              <a:cs typeface="Gill Sans"/>
            </a:rPr>
            <a:t>Discussion &amp; Activities</a:t>
          </a:r>
          <a:endParaRPr lang="en-US" sz="1500" b="1" dirty="0">
            <a:latin typeface="Gill Sans"/>
            <a:cs typeface="Gill Sans"/>
          </a:endParaRPr>
        </a:p>
      </dgm:t>
    </dgm:pt>
    <dgm:pt modelId="{6D4ABF1F-0BF3-6048-AA8A-1F4BBBC63499}" type="parTrans" cxnId="{54C583FF-900C-814F-A4C7-4C5BAD48B8C7}">
      <dgm:prSet/>
      <dgm:spPr/>
      <dgm:t>
        <a:bodyPr/>
        <a:lstStyle/>
        <a:p>
          <a:endParaRPr lang="en-US"/>
        </a:p>
      </dgm:t>
    </dgm:pt>
    <dgm:pt modelId="{8D76C278-364B-3144-847F-167027EEC15B}" type="sibTrans" cxnId="{54C583FF-900C-814F-A4C7-4C5BAD48B8C7}">
      <dgm:prSet/>
      <dgm:spPr/>
      <dgm:t>
        <a:bodyPr/>
        <a:lstStyle/>
        <a:p>
          <a:endParaRPr lang="en-US"/>
        </a:p>
      </dgm:t>
    </dgm:pt>
    <dgm:pt modelId="{224BFE08-E73E-B94E-9ECC-DABCF09AE227}">
      <dgm:prSet phldrT="[Text]" custT="1"/>
      <dgm:spPr>
        <a:solidFill>
          <a:srgbClr val="900021"/>
        </a:solidFill>
      </dgm:spPr>
      <dgm:t>
        <a:bodyPr/>
        <a:lstStyle/>
        <a:p>
          <a:r>
            <a:rPr lang="en-US" sz="2100" b="1" dirty="0" smtClean="0">
              <a:latin typeface="Gill Sans"/>
              <a:cs typeface="Gill Sans"/>
            </a:rPr>
            <a:t>Brief Lecture</a:t>
          </a:r>
          <a:endParaRPr lang="en-US" sz="2100" b="1" dirty="0">
            <a:latin typeface="Gill Sans"/>
            <a:cs typeface="Gill Sans"/>
          </a:endParaRPr>
        </a:p>
      </dgm:t>
    </dgm:pt>
    <dgm:pt modelId="{8EE1E0B6-0351-7343-9E63-5F0B145C6315}" type="parTrans" cxnId="{76308EF1-7DDD-2347-9371-58EF167C600A}">
      <dgm:prSet/>
      <dgm:spPr/>
      <dgm:t>
        <a:bodyPr/>
        <a:lstStyle/>
        <a:p>
          <a:endParaRPr lang="en-US"/>
        </a:p>
      </dgm:t>
    </dgm:pt>
    <dgm:pt modelId="{78DAE72B-819A-8F43-A969-7D9F076CE4B6}" type="sibTrans" cxnId="{76308EF1-7DDD-2347-9371-58EF167C600A}">
      <dgm:prSet/>
      <dgm:spPr/>
      <dgm:t>
        <a:bodyPr/>
        <a:lstStyle/>
        <a:p>
          <a:endParaRPr lang="en-US"/>
        </a:p>
      </dgm:t>
    </dgm:pt>
    <dgm:pt modelId="{49245900-BD7D-2549-B815-E4AD5BE4E591}" type="pres">
      <dgm:prSet presAssocID="{83139569-48FE-0B49-8B01-6A966D869EE6}" presName="Name0" presStyleCnt="0">
        <dgm:presLayoutVars>
          <dgm:chMax val="7"/>
          <dgm:resizeHandles val="exact"/>
        </dgm:presLayoutVars>
      </dgm:prSet>
      <dgm:spPr/>
      <dgm:t>
        <a:bodyPr/>
        <a:lstStyle/>
        <a:p>
          <a:endParaRPr lang="en-US"/>
        </a:p>
      </dgm:t>
    </dgm:pt>
    <dgm:pt modelId="{D43A3F6D-EF3A-3542-B2DB-28028EE7D9A2}" type="pres">
      <dgm:prSet presAssocID="{83139569-48FE-0B49-8B01-6A966D869EE6}" presName="comp1" presStyleCnt="0"/>
      <dgm:spPr/>
    </dgm:pt>
    <dgm:pt modelId="{3D2E8373-E4E9-1942-B997-DD77C91BED2E}" type="pres">
      <dgm:prSet presAssocID="{83139569-48FE-0B49-8B01-6A966D869EE6}" presName="circle1" presStyleLbl="node1" presStyleIdx="0" presStyleCnt="4"/>
      <dgm:spPr/>
      <dgm:t>
        <a:bodyPr/>
        <a:lstStyle/>
        <a:p>
          <a:endParaRPr lang="en-US"/>
        </a:p>
      </dgm:t>
    </dgm:pt>
    <dgm:pt modelId="{7E9050F7-7A97-8B4E-8507-7BE05BBF8A39}" type="pres">
      <dgm:prSet presAssocID="{83139569-48FE-0B49-8B01-6A966D869EE6}" presName="c1text" presStyleLbl="node1" presStyleIdx="0" presStyleCnt="4">
        <dgm:presLayoutVars>
          <dgm:bulletEnabled val="1"/>
        </dgm:presLayoutVars>
      </dgm:prSet>
      <dgm:spPr/>
      <dgm:t>
        <a:bodyPr/>
        <a:lstStyle/>
        <a:p>
          <a:endParaRPr lang="en-US"/>
        </a:p>
      </dgm:t>
    </dgm:pt>
    <dgm:pt modelId="{5F8FBA48-D097-7349-BDE8-096DD42372FD}" type="pres">
      <dgm:prSet presAssocID="{83139569-48FE-0B49-8B01-6A966D869EE6}" presName="comp2" presStyleCnt="0"/>
      <dgm:spPr/>
    </dgm:pt>
    <dgm:pt modelId="{F3D93409-14BB-FF45-9A84-5AE1BC84EECA}" type="pres">
      <dgm:prSet presAssocID="{83139569-48FE-0B49-8B01-6A966D869EE6}" presName="circle2" presStyleLbl="node1" presStyleIdx="1" presStyleCnt="4"/>
      <dgm:spPr/>
      <dgm:t>
        <a:bodyPr/>
        <a:lstStyle/>
        <a:p>
          <a:endParaRPr lang="en-US"/>
        </a:p>
      </dgm:t>
    </dgm:pt>
    <dgm:pt modelId="{21AD69A7-4CEC-2849-8AE7-C3F3DE4E9AD0}" type="pres">
      <dgm:prSet presAssocID="{83139569-48FE-0B49-8B01-6A966D869EE6}" presName="c2text" presStyleLbl="node1" presStyleIdx="1" presStyleCnt="4">
        <dgm:presLayoutVars>
          <dgm:bulletEnabled val="1"/>
        </dgm:presLayoutVars>
      </dgm:prSet>
      <dgm:spPr/>
      <dgm:t>
        <a:bodyPr/>
        <a:lstStyle/>
        <a:p>
          <a:endParaRPr lang="en-US"/>
        </a:p>
      </dgm:t>
    </dgm:pt>
    <dgm:pt modelId="{2F98EADF-CC7C-4D43-9064-005A154ADE54}" type="pres">
      <dgm:prSet presAssocID="{83139569-48FE-0B49-8B01-6A966D869EE6}" presName="comp3" presStyleCnt="0"/>
      <dgm:spPr/>
    </dgm:pt>
    <dgm:pt modelId="{3D2FF0D3-852A-1544-9F6A-0C7E44F23C72}" type="pres">
      <dgm:prSet presAssocID="{83139569-48FE-0B49-8B01-6A966D869EE6}" presName="circle3" presStyleLbl="node1" presStyleIdx="2" presStyleCnt="4"/>
      <dgm:spPr/>
      <dgm:t>
        <a:bodyPr/>
        <a:lstStyle/>
        <a:p>
          <a:endParaRPr lang="en-US"/>
        </a:p>
      </dgm:t>
    </dgm:pt>
    <dgm:pt modelId="{897125E0-8BEA-944C-B88B-FB7C8F668018}" type="pres">
      <dgm:prSet presAssocID="{83139569-48FE-0B49-8B01-6A966D869EE6}" presName="c3text" presStyleLbl="node1" presStyleIdx="2" presStyleCnt="4">
        <dgm:presLayoutVars>
          <dgm:bulletEnabled val="1"/>
        </dgm:presLayoutVars>
      </dgm:prSet>
      <dgm:spPr/>
      <dgm:t>
        <a:bodyPr/>
        <a:lstStyle/>
        <a:p>
          <a:endParaRPr lang="en-US"/>
        </a:p>
      </dgm:t>
    </dgm:pt>
    <dgm:pt modelId="{A8BE7533-2EB7-8B41-BB80-4A9BFB167F26}" type="pres">
      <dgm:prSet presAssocID="{83139569-48FE-0B49-8B01-6A966D869EE6}" presName="comp4" presStyleCnt="0"/>
      <dgm:spPr/>
    </dgm:pt>
    <dgm:pt modelId="{E080914A-188D-DA43-A39E-3CA74DD25D45}" type="pres">
      <dgm:prSet presAssocID="{83139569-48FE-0B49-8B01-6A966D869EE6}" presName="circle4" presStyleLbl="node1" presStyleIdx="3" presStyleCnt="4"/>
      <dgm:spPr/>
      <dgm:t>
        <a:bodyPr/>
        <a:lstStyle/>
        <a:p>
          <a:endParaRPr lang="en-US"/>
        </a:p>
      </dgm:t>
    </dgm:pt>
    <dgm:pt modelId="{7C33B371-FB6B-AD42-9DF5-2FBA323DD605}" type="pres">
      <dgm:prSet presAssocID="{83139569-48FE-0B49-8B01-6A966D869EE6}" presName="c4text" presStyleLbl="node1" presStyleIdx="3" presStyleCnt="4">
        <dgm:presLayoutVars>
          <dgm:bulletEnabled val="1"/>
        </dgm:presLayoutVars>
      </dgm:prSet>
      <dgm:spPr/>
      <dgm:t>
        <a:bodyPr/>
        <a:lstStyle/>
        <a:p>
          <a:endParaRPr lang="en-US"/>
        </a:p>
      </dgm:t>
    </dgm:pt>
  </dgm:ptLst>
  <dgm:cxnLst>
    <dgm:cxn modelId="{F533A9A0-B74D-024E-85D7-48FA91EAD137}" type="presOf" srcId="{83139569-48FE-0B49-8B01-6A966D869EE6}" destId="{49245900-BD7D-2549-B815-E4AD5BE4E591}" srcOrd="0" destOrd="0" presId="urn:microsoft.com/office/officeart/2005/8/layout/venn2"/>
    <dgm:cxn modelId="{3A935185-DB67-1C4F-AEA0-340C2CA198D7}" type="presOf" srcId="{224BFE08-E73E-B94E-9ECC-DABCF09AE227}" destId="{E080914A-188D-DA43-A39E-3CA74DD25D45}" srcOrd="0" destOrd="0" presId="urn:microsoft.com/office/officeart/2005/8/layout/venn2"/>
    <dgm:cxn modelId="{CD8D5CF1-203A-874E-8729-8CF476FE0A1D}" type="presOf" srcId="{F3C56B39-CDC0-3B46-BDFF-DE8AA58D6D3E}" destId="{897125E0-8BEA-944C-B88B-FB7C8F668018}" srcOrd="1" destOrd="0" presId="urn:microsoft.com/office/officeart/2005/8/layout/venn2"/>
    <dgm:cxn modelId="{3488D7C7-3859-B549-AFE4-EC118F86EC96}" type="presOf" srcId="{9453FC8F-196E-BE44-8D97-6E49AEEF5EAF}" destId="{F3D93409-14BB-FF45-9A84-5AE1BC84EECA}" srcOrd="0" destOrd="0" presId="urn:microsoft.com/office/officeart/2005/8/layout/venn2"/>
    <dgm:cxn modelId="{9720BD36-88EE-C94E-8EE9-2F8F753D1651}" type="presOf" srcId="{9453FC8F-196E-BE44-8D97-6E49AEEF5EAF}" destId="{21AD69A7-4CEC-2849-8AE7-C3F3DE4E9AD0}" srcOrd="1" destOrd="0" presId="urn:microsoft.com/office/officeart/2005/8/layout/venn2"/>
    <dgm:cxn modelId="{580E6B23-8F40-F648-B97B-4A83D08CF3CA}" type="presOf" srcId="{0A1B4719-4879-E24A-AE5C-066871A99802}" destId="{3D2E8373-E4E9-1942-B997-DD77C91BED2E}" srcOrd="0" destOrd="0" presId="urn:microsoft.com/office/officeart/2005/8/layout/venn2"/>
    <dgm:cxn modelId="{54C583FF-900C-814F-A4C7-4C5BAD48B8C7}" srcId="{83139569-48FE-0B49-8B01-6A966D869EE6}" destId="{F3C56B39-CDC0-3B46-BDFF-DE8AA58D6D3E}" srcOrd="2" destOrd="0" parTransId="{6D4ABF1F-0BF3-6048-AA8A-1F4BBBC63499}" sibTransId="{8D76C278-364B-3144-847F-167027EEC15B}"/>
    <dgm:cxn modelId="{7C2E4672-5929-9F45-B7FB-2826CF55406A}" srcId="{83139569-48FE-0B49-8B01-6A966D869EE6}" destId="{9453FC8F-196E-BE44-8D97-6E49AEEF5EAF}" srcOrd="1" destOrd="0" parTransId="{45EB66FB-A737-EA49-8745-CC243EE80F6E}" sibTransId="{A936A075-FC2F-9F4B-87F1-E63F08005A5D}"/>
    <dgm:cxn modelId="{27F1FB0A-39D4-5C4F-B9E1-D674A1F85E9B}" type="presOf" srcId="{F3C56B39-CDC0-3B46-BDFF-DE8AA58D6D3E}" destId="{3D2FF0D3-852A-1544-9F6A-0C7E44F23C72}" srcOrd="0" destOrd="0" presId="urn:microsoft.com/office/officeart/2005/8/layout/venn2"/>
    <dgm:cxn modelId="{2C9000A8-7D94-1243-A1BF-2FFEC3CC64CA}" srcId="{83139569-48FE-0B49-8B01-6A966D869EE6}" destId="{0A1B4719-4879-E24A-AE5C-066871A99802}" srcOrd="0" destOrd="0" parTransId="{99834FFF-3DC4-4D49-A628-B91768C01708}" sibTransId="{AB9407B2-6882-7E4C-BD6A-B73E3D1A1A42}"/>
    <dgm:cxn modelId="{76308EF1-7DDD-2347-9371-58EF167C600A}" srcId="{83139569-48FE-0B49-8B01-6A966D869EE6}" destId="{224BFE08-E73E-B94E-9ECC-DABCF09AE227}" srcOrd="3" destOrd="0" parTransId="{8EE1E0B6-0351-7343-9E63-5F0B145C6315}" sibTransId="{78DAE72B-819A-8F43-A969-7D9F076CE4B6}"/>
    <dgm:cxn modelId="{86DEEE27-7A29-514F-8F75-39E90CE939AF}" type="presOf" srcId="{224BFE08-E73E-B94E-9ECC-DABCF09AE227}" destId="{7C33B371-FB6B-AD42-9DF5-2FBA323DD605}" srcOrd="1" destOrd="0" presId="urn:microsoft.com/office/officeart/2005/8/layout/venn2"/>
    <dgm:cxn modelId="{2C32AFFB-E951-F94B-8DBF-852C4AFFD888}" type="presOf" srcId="{0A1B4719-4879-E24A-AE5C-066871A99802}" destId="{7E9050F7-7A97-8B4E-8507-7BE05BBF8A39}" srcOrd="1" destOrd="0" presId="urn:microsoft.com/office/officeart/2005/8/layout/venn2"/>
    <dgm:cxn modelId="{73A94EF5-5B8B-C748-ADA2-6079F9158860}" type="presParOf" srcId="{49245900-BD7D-2549-B815-E4AD5BE4E591}" destId="{D43A3F6D-EF3A-3542-B2DB-28028EE7D9A2}" srcOrd="0" destOrd="0" presId="urn:microsoft.com/office/officeart/2005/8/layout/venn2"/>
    <dgm:cxn modelId="{5C04B3CF-F3C6-9E47-96B3-AA7E701EE142}" type="presParOf" srcId="{D43A3F6D-EF3A-3542-B2DB-28028EE7D9A2}" destId="{3D2E8373-E4E9-1942-B997-DD77C91BED2E}" srcOrd="0" destOrd="0" presId="urn:microsoft.com/office/officeart/2005/8/layout/venn2"/>
    <dgm:cxn modelId="{A5335A65-14D8-DA4A-8913-419E40AEE03D}" type="presParOf" srcId="{D43A3F6D-EF3A-3542-B2DB-28028EE7D9A2}" destId="{7E9050F7-7A97-8B4E-8507-7BE05BBF8A39}" srcOrd="1" destOrd="0" presId="urn:microsoft.com/office/officeart/2005/8/layout/venn2"/>
    <dgm:cxn modelId="{D2C73D95-270D-D049-8BA8-7C019801C986}" type="presParOf" srcId="{49245900-BD7D-2549-B815-E4AD5BE4E591}" destId="{5F8FBA48-D097-7349-BDE8-096DD42372FD}" srcOrd="1" destOrd="0" presId="urn:microsoft.com/office/officeart/2005/8/layout/venn2"/>
    <dgm:cxn modelId="{5C94B143-CB71-1640-A0EE-AD299C7EF3E9}" type="presParOf" srcId="{5F8FBA48-D097-7349-BDE8-096DD42372FD}" destId="{F3D93409-14BB-FF45-9A84-5AE1BC84EECA}" srcOrd="0" destOrd="0" presId="urn:microsoft.com/office/officeart/2005/8/layout/venn2"/>
    <dgm:cxn modelId="{7E2E2323-B42B-F248-83A7-AD448FF8062E}" type="presParOf" srcId="{5F8FBA48-D097-7349-BDE8-096DD42372FD}" destId="{21AD69A7-4CEC-2849-8AE7-C3F3DE4E9AD0}" srcOrd="1" destOrd="0" presId="urn:microsoft.com/office/officeart/2005/8/layout/venn2"/>
    <dgm:cxn modelId="{2879F097-2074-5A46-B720-F3000A3EF932}" type="presParOf" srcId="{49245900-BD7D-2549-B815-E4AD5BE4E591}" destId="{2F98EADF-CC7C-4D43-9064-005A154ADE54}" srcOrd="2" destOrd="0" presId="urn:microsoft.com/office/officeart/2005/8/layout/venn2"/>
    <dgm:cxn modelId="{B4C83FFD-38EF-3A42-80E7-872FD13B845A}" type="presParOf" srcId="{2F98EADF-CC7C-4D43-9064-005A154ADE54}" destId="{3D2FF0D3-852A-1544-9F6A-0C7E44F23C72}" srcOrd="0" destOrd="0" presId="urn:microsoft.com/office/officeart/2005/8/layout/venn2"/>
    <dgm:cxn modelId="{E5E38FDD-C29F-ED40-B729-C51468F4E485}" type="presParOf" srcId="{2F98EADF-CC7C-4D43-9064-005A154ADE54}" destId="{897125E0-8BEA-944C-B88B-FB7C8F668018}" srcOrd="1" destOrd="0" presId="urn:microsoft.com/office/officeart/2005/8/layout/venn2"/>
    <dgm:cxn modelId="{0EA78CA9-47F3-AA4D-9F9C-4E27AD684FF0}" type="presParOf" srcId="{49245900-BD7D-2549-B815-E4AD5BE4E591}" destId="{A8BE7533-2EB7-8B41-BB80-4A9BFB167F26}" srcOrd="3" destOrd="0" presId="urn:microsoft.com/office/officeart/2005/8/layout/venn2"/>
    <dgm:cxn modelId="{E04AEEC3-9832-3145-858F-570DEF83C9A6}" type="presParOf" srcId="{A8BE7533-2EB7-8B41-BB80-4A9BFB167F26}" destId="{E080914A-188D-DA43-A39E-3CA74DD25D45}" srcOrd="0" destOrd="0" presId="urn:microsoft.com/office/officeart/2005/8/layout/venn2"/>
    <dgm:cxn modelId="{147B5C5B-7904-9F42-A2C4-A284F4485D46}" type="presParOf" srcId="{A8BE7533-2EB7-8B41-BB80-4A9BFB167F26}" destId="{7C33B371-FB6B-AD42-9DF5-2FBA323DD605}"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3B7F59-7F72-FA44-A026-F10D2912E9EE}"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C1481209-B6EA-DD45-B092-98E6DB65CB6A}">
      <dgm:prSet phldrT="[Text]"/>
      <dgm:spPr>
        <a:solidFill>
          <a:srgbClr val="900021"/>
        </a:solidFill>
      </dgm:spPr>
      <dgm:t>
        <a:bodyPr/>
        <a:lstStyle/>
        <a:p>
          <a:r>
            <a:rPr lang="en-US" b="1" i="0" dirty="0" smtClean="0">
              <a:solidFill>
                <a:schemeClr val="bg1"/>
              </a:solidFill>
              <a:latin typeface="Gill Sans"/>
            </a:rPr>
            <a:t>Peer Review</a:t>
          </a:r>
        </a:p>
      </dgm:t>
    </dgm:pt>
    <dgm:pt modelId="{A74D41F3-E2F4-204F-873A-BCDE051C0216}" type="parTrans" cxnId="{1B4F0F67-AE14-C74C-8790-DD0745F3CA66}">
      <dgm:prSet/>
      <dgm:spPr/>
      <dgm:t>
        <a:bodyPr/>
        <a:lstStyle/>
        <a:p>
          <a:endParaRPr lang="en-US"/>
        </a:p>
      </dgm:t>
    </dgm:pt>
    <dgm:pt modelId="{24C9FD1B-74FE-214B-8379-893F99B5B571}" type="sibTrans" cxnId="{1B4F0F67-AE14-C74C-8790-DD0745F3CA66}">
      <dgm:prSet/>
      <dgm:spPr/>
      <dgm:t>
        <a:bodyPr/>
        <a:lstStyle/>
        <a:p>
          <a:endParaRPr lang="en-US"/>
        </a:p>
      </dgm:t>
    </dgm:pt>
    <dgm:pt modelId="{B41961D7-7F9B-8A4C-9D7B-1A72ADB7BA8B}">
      <dgm:prSet phldrT="[Text]"/>
      <dgm:spPr>
        <a:solidFill>
          <a:srgbClr val="E98300"/>
        </a:solidFill>
      </dgm:spPr>
      <dgm:t>
        <a:bodyPr/>
        <a:lstStyle/>
        <a:p>
          <a:r>
            <a:rPr lang="en-US" b="1" i="0" dirty="0" smtClean="0">
              <a:latin typeface="Gill Sans"/>
            </a:rPr>
            <a:t>Not a book</a:t>
          </a:r>
          <a:endParaRPr lang="en-US" b="1" i="0" dirty="0">
            <a:latin typeface="Gill Sans"/>
          </a:endParaRPr>
        </a:p>
      </dgm:t>
    </dgm:pt>
    <dgm:pt modelId="{F8E163C8-B086-4648-8F66-7E46C432014E}" type="parTrans" cxnId="{18BB65F6-1F4C-2340-93C9-BA802326D35D}">
      <dgm:prSet/>
      <dgm:spPr/>
      <dgm:t>
        <a:bodyPr/>
        <a:lstStyle/>
        <a:p>
          <a:endParaRPr lang="en-US"/>
        </a:p>
      </dgm:t>
    </dgm:pt>
    <dgm:pt modelId="{6CA3E631-5E2D-6643-B58A-6C70951DF481}" type="sibTrans" cxnId="{18BB65F6-1F4C-2340-93C9-BA802326D35D}">
      <dgm:prSet/>
      <dgm:spPr>
        <a:solidFill>
          <a:srgbClr val="726E20"/>
        </a:solidFill>
      </dgm:spPr>
      <dgm:t>
        <a:bodyPr/>
        <a:lstStyle/>
        <a:p>
          <a:endParaRPr lang="en-US" b="1" i="0">
            <a:latin typeface="Gill Sans"/>
          </a:endParaRPr>
        </a:p>
      </dgm:t>
    </dgm:pt>
    <dgm:pt modelId="{EAD8C992-2A3F-044E-9996-46B0C315669F}">
      <dgm:prSet phldrT="[Text]"/>
      <dgm:spPr>
        <a:solidFill>
          <a:srgbClr val="003D4C"/>
        </a:solidFill>
      </dgm:spPr>
      <dgm:t>
        <a:bodyPr/>
        <a:lstStyle/>
        <a:p>
          <a:r>
            <a:rPr lang="en-US" b="1" i="0" dirty="0" smtClean="0">
              <a:latin typeface="Gill Sans"/>
            </a:rPr>
            <a:t>Not an article</a:t>
          </a:r>
          <a:endParaRPr lang="en-US" b="1" i="0" dirty="0">
            <a:latin typeface="Gill Sans"/>
          </a:endParaRPr>
        </a:p>
      </dgm:t>
    </dgm:pt>
    <dgm:pt modelId="{9C2423A3-C5C0-2247-81C4-E6C3CA5A84E0}" type="parTrans" cxnId="{6D2294A8-EDC0-F64A-BC20-9E095CD3A99A}">
      <dgm:prSet/>
      <dgm:spPr/>
      <dgm:t>
        <a:bodyPr/>
        <a:lstStyle/>
        <a:p>
          <a:endParaRPr lang="en-US"/>
        </a:p>
      </dgm:t>
    </dgm:pt>
    <dgm:pt modelId="{485F9FF0-EDCC-4549-A8FD-754497088C7C}" type="sibTrans" cxnId="{6D2294A8-EDC0-F64A-BC20-9E095CD3A99A}">
      <dgm:prSet/>
      <dgm:spPr>
        <a:solidFill>
          <a:srgbClr val="E98300"/>
        </a:solidFill>
      </dgm:spPr>
      <dgm:t>
        <a:bodyPr/>
        <a:lstStyle/>
        <a:p>
          <a:endParaRPr lang="en-US" b="1" i="0">
            <a:latin typeface="Gill Sans"/>
          </a:endParaRPr>
        </a:p>
      </dgm:t>
    </dgm:pt>
    <dgm:pt modelId="{2011ACA4-0AC2-8B4F-B31E-E587973E8963}">
      <dgm:prSet phldrT="[Text]"/>
      <dgm:spPr>
        <a:solidFill>
          <a:srgbClr val="FFCD37"/>
        </a:solidFill>
      </dgm:spPr>
      <dgm:t>
        <a:bodyPr/>
        <a:lstStyle/>
        <a:p>
          <a:r>
            <a:rPr lang="en-US" b="1" i="0" dirty="0" smtClean="0">
              <a:solidFill>
                <a:srgbClr val="003D4C"/>
              </a:solidFill>
              <a:latin typeface="Gill Sans"/>
            </a:rPr>
            <a:t>Not a discovery</a:t>
          </a:r>
          <a:endParaRPr lang="en-US" b="1" i="0" dirty="0">
            <a:solidFill>
              <a:srgbClr val="003D4C"/>
            </a:solidFill>
            <a:latin typeface="Gill Sans"/>
          </a:endParaRPr>
        </a:p>
      </dgm:t>
    </dgm:pt>
    <dgm:pt modelId="{6857B292-BCCB-DB47-AE7F-8BBB4E33553C}" type="parTrans" cxnId="{9C176767-083F-6045-8229-A5A85FD49637}">
      <dgm:prSet/>
      <dgm:spPr/>
      <dgm:t>
        <a:bodyPr/>
        <a:lstStyle/>
        <a:p>
          <a:endParaRPr lang="en-US"/>
        </a:p>
      </dgm:t>
    </dgm:pt>
    <dgm:pt modelId="{C4353DA9-011F-9E4E-8A8F-A5DE767C9284}" type="sibTrans" cxnId="{9C176767-083F-6045-8229-A5A85FD49637}">
      <dgm:prSet/>
      <dgm:spPr>
        <a:solidFill>
          <a:srgbClr val="003D4C"/>
        </a:solidFill>
      </dgm:spPr>
      <dgm:t>
        <a:bodyPr/>
        <a:lstStyle/>
        <a:p>
          <a:endParaRPr lang="en-US" b="1" i="0">
            <a:latin typeface="Gill Sans"/>
          </a:endParaRPr>
        </a:p>
      </dgm:t>
    </dgm:pt>
    <dgm:pt modelId="{EDA39A24-6F33-134D-A96A-FDCF2CCD89A9}">
      <dgm:prSet phldrT="[Text]"/>
      <dgm:spPr>
        <a:solidFill>
          <a:srgbClr val="726E20"/>
        </a:solidFill>
      </dgm:spPr>
      <dgm:t>
        <a:bodyPr/>
        <a:lstStyle/>
        <a:p>
          <a:r>
            <a:rPr lang="en-US" b="1" i="0" dirty="0" smtClean="0">
              <a:latin typeface="Gill Sans"/>
            </a:rPr>
            <a:t>Not a patent</a:t>
          </a:r>
          <a:endParaRPr lang="en-US" b="1" i="0" dirty="0">
            <a:latin typeface="Gill Sans"/>
          </a:endParaRPr>
        </a:p>
      </dgm:t>
    </dgm:pt>
    <dgm:pt modelId="{93F7B2BF-59F9-0046-B458-6E76773B97A1}" type="parTrans" cxnId="{70FEAC9F-E3A0-2C45-AF1E-79E84E8B2F37}">
      <dgm:prSet/>
      <dgm:spPr/>
      <dgm:t>
        <a:bodyPr/>
        <a:lstStyle/>
        <a:p>
          <a:endParaRPr lang="en-US"/>
        </a:p>
      </dgm:t>
    </dgm:pt>
    <dgm:pt modelId="{7BE9821E-53F6-B449-81F8-8FFDA50E4EA0}" type="sibTrans" cxnId="{70FEAC9F-E3A0-2C45-AF1E-79E84E8B2F37}">
      <dgm:prSet/>
      <dgm:spPr>
        <a:solidFill>
          <a:srgbClr val="FFCD37"/>
        </a:solidFill>
      </dgm:spPr>
      <dgm:t>
        <a:bodyPr/>
        <a:lstStyle/>
        <a:p>
          <a:endParaRPr lang="en-US" b="1" i="0">
            <a:latin typeface="Gill Sans"/>
          </a:endParaRPr>
        </a:p>
      </dgm:t>
    </dgm:pt>
    <dgm:pt modelId="{980509CE-31CC-6543-91EF-EFBA09860999}" type="pres">
      <dgm:prSet presAssocID="{5E3B7F59-7F72-FA44-A026-F10D2912E9EE}" presName="Name0" presStyleCnt="0">
        <dgm:presLayoutVars>
          <dgm:chMax val="1"/>
          <dgm:dir/>
          <dgm:animLvl val="ctr"/>
          <dgm:resizeHandles val="exact"/>
        </dgm:presLayoutVars>
      </dgm:prSet>
      <dgm:spPr/>
      <dgm:t>
        <a:bodyPr/>
        <a:lstStyle/>
        <a:p>
          <a:endParaRPr lang="en-US"/>
        </a:p>
      </dgm:t>
    </dgm:pt>
    <dgm:pt modelId="{36B19FC0-43C6-874F-8379-7D826C796E11}" type="pres">
      <dgm:prSet presAssocID="{C1481209-B6EA-DD45-B092-98E6DB65CB6A}" presName="centerShape" presStyleLbl="node0" presStyleIdx="0" presStyleCnt="1"/>
      <dgm:spPr/>
      <dgm:t>
        <a:bodyPr/>
        <a:lstStyle/>
        <a:p>
          <a:endParaRPr lang="en-US"/>
        </a:p>
      </dgm:t>
    </dgm:pt>
    <dgm:pt modelId="{47DBD969-2562-9744-B8AB-E70C32CD57ED}" type="pres">
      <dgm:prSet presAssocID="{B41961D7-7F9B-8A4C-9D7B-1A72ADB7BA8B}" presName="node" presStyleLbl="node1" presStyleIdx="0" presStyleCnt="4">
        <dgm:presLayoutVars>
          <dgm:bulletEnabled val="1"/>
        </dgm:presLayoutVars>
      </dgm:prSet>
      <dgm:spPr/>
      <dgm:t>
        <a:bodyPr/>
        <a:lstStyle/>
        <a:p>
          <a:endParaRPr lang="en-US"/>
        </a:p>
      </dgm:t>
    </dgm:pt>
    <dgm:pt modelId="{CDC0B529-B786-BB4B-8490-D5269D2A35C8}" type="pres">
      <dgm:prSet presAssocID="{B41961D7-7F9B-8A4C-9D7B-1A72ADB7BA8B}" presName="dummy" presStyleCnt="0"/>
      <dgm:spPr/>
    </dgm:pt>
    <dgm:pt modelId="{0B79CE10-5053-4A4F-9F0D-623BFF9A5127}" type="pres">
      <dgm:prSet presAssocID="{6CA3E631-5E2D-6643-B58A-6C70951DF481}" presName="sibTrans" presStyleLbl="sibTrans2D1" presStyleIdx="0" presStyleCnt="4"/>
      <dgm:spPr/>
      <dgm:t>
        <a:bodyPr/>
        <a:lstStyle/>
        <a:p>
          <a:endParaRPr lang="en-US"/>
        </a:p>
      </dgm:t>
    </dgm:pt>
    <dgm:pt modelId="{F7284D31-B570-B34E-B945-8E8C37638D99}" type="pres">
      <dgm:prSet presAssocID="{EAD8C992-2A3F-044E-9996-46B0C315669F}" presName="node" presStyleLbl="node1" presStyleIdx="1" presStyleCnt="4">
        <dgm:presLayoutVars>
          <dgm:bulletEnabled val="1"/>
        </dgm:presLayoutVars>
      </dgm:prSet>
      <dgm:spPr/>
      <dgm:t>
        <a:bodyPr/>
        <a:lstStyle/>
        <a:p>
          <a:endParaRPr lang="en-US"/>
        </a:p>
      </dgm:t>
    </dgm:pt>
    <dgm:pt modelId="{177288D0-2A8B-574A-BBED-FB71DF7C4900}" type="pres">
      <dgm:prSet presAssocID="{EAD8C992-2A3F-044E-9996-46B0C315669F}" presName="dummy" presStyleCnt="0"/>
      <dgm:spPr/>
    </dgm:pt>
    <dgm:pt modelId="{401DB0E2-B934-0B44-B6C4-32CC2FD49CDA}" type="pres">
      <dgm:prSet presAssocID="{485F9FF0-EDCC-4549-A8FD-754497088C7C}" presName="sibTrans" presStyleLbl="sibTrans2D1" presStyleIdx="1" presStyleCnt="4"/>
      <dgm:spPr/>
      <dgm:t>
        <a:bodyPr/>
        <a:lstStyle/>
        <a:p>
          <a:endParaRPr lang="en-US"/>
        </a:p>
      </dgm:t>
    </dgm:pt>
    <dgm:pt modelId="{FD431BEC-7785-814F-B288-0CA70683E9AB}" type="pres">
      <dgm:prSet presAssocID="{2011ACA4-0AC2-8B4F-B31E-E587973E8963}" presName="node" presStyleLbl="node1" presStyleIdx="2" presStyleCnt="4">
        <dgm:presLayoutVars>
          <dgm:bulletEnabled val="1"/>
        </dgm:presLayoutVars>
      </dgm:prSet>
      <dgm:spPr/>
      <dgm:t>
        <a:bodyPr/>
        <a:lstStyle/>
        <a:p>
          <a:endParaRPr lang="en-US"/>
        </a:p>
      </dgm:t>
    </dgm:pt>
    <dgm:pt modelId="{11C44A6D-843F-DB49-8B28-2013DF36BC33}" type="pres">
      <dgm:prSet presAssocID="{2011ACA4-0AC2-8B4F-B31E-E587973E8963}" presName="dummy" presStyleCnt="0"/>
      <dgm:spPr/>
    </dgm:pt>
    <dgm:pt modelId="{5DBE0E0F-E405-9443-B2D1-2E0AC7C0AB80}" type="pres">
      <dgm:prSet presAssocID="{C4353DA9-011F-9E4E-8A8F-A5DE767C9284}" presName="sibTrans" presStyleLbl="sibTrans2D1" presStyleIdx="2" presStyleCnt="4"/>
      <dgm:spPr/>
      <dgm:t>
        <a:bodyPr/>
        <a:lstStyle/>
        <a:p>
          <a:endParaRPr lang="en-US"/>
        </a:p>
      </dgm:t>
    </dgm:pt>
    <dgm:pt modelId="{87DAED16-E548-5B4A-8530-82DC8103D2EB}" type="pres">
      <dgm:prSet presAssocID="{EDA39A24-6F33-134D-A96A-FDCF2CCD89A9}" presName="node" presStyleLbl="node1" presStyleIdx="3" presStyleCnt="4">
        <dgm:presLayoutVars>
          <dgm:bulletEnabled val="1"/>
        </dgm:presLayoutVars>
      </dgm:prSet>
      <dgm:spPr/>
      <dgm:t>
        <a:bodyPr/>
        <a:lstStyle/>
        <a:p>
          <a:endParaRPr lang="en-US"/>
        </a:p>
      </dgm:t>
    </dgm:pt>
    <dgm:pt modelId="{7373FD25-FD79-C047-8014-6B8B099EE042}" type="pres">
      <dgm:prSet presAssocID="{EDA39A24-6F33-134D-A96A-FDCF2CCD89A9}" presName="dummy" presStyleCnt="0"/>
      <dgm:spPr/>
    </dgm:pt>
    <dgm:pt modelId="{2F28636F-8F17-8741-B9B4-D5EBFA89BC11}" type="pres">
      <dgm:prSet presAssocID="{7BE9821E-53F6-B449-81F8-8FFDA50E4EA0}" presName="sibTrans" presStyleLbl="sibTrans2D1" presStyleIdx="3" presStyleCnt="4"/>
      <dgm:spPr/>
      <dgm:t>
        <a:bodyPr/>
        <a:lstStyle/>
        <a:p>
          <a:endParaRPr lang="en-US"/>
        </a:p>
      </dgm:t>
    </dgm:pt>
  </dgm:ptLst>
  <dgm:cxnLst>
    <dgm:cxn modelId="{70FEAC9F-E3A0-2C45-AF1E-79E84E8B2F37}" srcId="{C1481209-B6EA-DD45-B092-98E6DB65CB6A}" destId="{EDA39A24-6F33-134D-A96A-FDCF2CCD89A9}" srcOrd="3" destOrd="0" parTransId="{93F7B2BF-59F9-0046-B458-6E76773B97A1}" sibTransId="{7BE9821E-53F6-B449-81F8-8FFDA50E4EA0}"/>
    <dgm:cxn modelId="{5F59841E-9FEF-4744-BA35-82DE65A6A920}" type="presOf" srcId="{EDA39A24-6F33-134D-A96A-FDCF2CCD89A9}" destId="{87DAED16-E548-5B4A-8530-82DC8103D2EB}" srcOrd="0" destOrd="0" presId="urn:microsoft.com/office/officeart/2005/8/layout/radial6"/>
    <dgm:cxn modelId="{18BB65F6-1F4C-2340-93C9-BA802326D35D}" srcId="{C1481209-B6EA-DD45-B092-98E6DB65CB6A}" destId="{B41961D7-7F9B-8A4C-9D7B-1A72ADB7BA8B}" srcOrd="0" destOrd="0" parTransId="{F8E163C8-B086-4648-8F66-7E46C432014E}" sibTransId="{6CA3E631-5E2D-6643-B58A-6C70951DF481}"/>
    <dgm:cxn modelId="{E24F5286-F35F-7342-BC13-980C45659032}" type="presOf" srcId="{EAD8C992-2A3F-044E-9996-46B0C315669F}" destId="{F7284D31-B570-B34E-B945-8E8C37638D99}" srcOrd="0" destOrd="0" presId="urn:microsoft.com/office/officeart/2005/8/layout/radial6"/>
    <dgm:cxn modelId="{A52CA2F9-3B52-3D48-8821-FFFDFB254A84}" type="presOf" srcId="{B41961D7-7F9B-8A4C-9D7B-1A72ADB7BA8B}" destId="{47DBD969-2562-9744-B8AB-E70C32CD57ED}" srcOrd="0" destOrd="0" presId="urn:microsoft.com/office/officeart/2005/8/layout/radial6"/>
    <dgm:cxn modelId="{1B4F0F67-AE14-C74C-8790-DD0745F3CA66}" srcId="{5E3B7F59-7F72-FA44-A026-F10D2912E9EE}" destId="{C1481209-B6EA-DD45-B092-98E6DB65CB6A}" srcOrd="0" destOrd="0" parTransId="{A74D41F3-E2F4-204F-873A-BCDE051C0216}" sibTransId="{24C9FD1B-74FE-214B-8379-893F99B5B571}"/>
    <dgm:cxn modelId="{300700BC-1DAF-9A4B-AB45-63469483C9E6}" type="presOf" srcId="{7BE9821E-53F6-B449-81F8-8FFDA50E4EA0}" destId="{2F28636F-8F17-8741-B9B4-D5EBFA89BC11}" srcOrd="0" destOrd="0" presId="urn:microsoft.com/office/officeart/2005/8/layout/radial6"/>
    <dgm:cxn modelId="{B5ACF635-6603-4244-B8B8-83BED88FC848}" type="presOf" srcId="{485F9FF0-EDCC-4549-A8FD-754497088C7C}" destId="{401DB0E2-B934-0B44-B6C4-32CC2FD49CDA}" srcOrd="0" destOrd="0" presId="urn:microsoft.com/office/officeart/2005/8/layout/radial6"/>
    <dgm:cxn modelId="{C6FAA349-0407-6342-A526-CF889714A82B}" type="presOf" srcId="{C4353DA9-011F-9E4E-8A8F-A5DE767C9284}" destId="{5DBE0E0F-E405-9443-B2D1-2E0AC7C0AB80}" srcOrd="0" destOrd="0" presId="urn:microsoft.com/office/officeart/2005/8/layout/radial6"/>
    <dgm:cxn modelId="{9C176767-083F-6045-8229-A5A85FD49637}" srcId="{C1481209-B6EA-DD45-B092-98E6DB65CB6A}" destId="{2011ACA4-0AC2-8B4F-B31E-E587973E8963}" srcOrd="2" destOrd="0" parTransId="{6857B292-BCCB-DB47-AE7F-8BBB4E33553C}" sibTransId="{C4353DA9-011F-9E4E-8A8F-A5DE767C9284}"/>
    <dgm:cxn modelId="{6D2294A8-EDC0-F64A-BC20-9E095CD3A99A}" srcId="{C1481209-B6EA-DD45-B092-98E6DB65CB6A}" destId="{EAD8C992-2A3F-044E-9996-46B0C315669F}" srcOrd="1" destOrd="0" parTransId="{9C2423A3-C5C0-2247-81C4-E6C3CA5A84E0}" sibTransId="{485F9FF0-EDCC-4549-A8FD-754497088C7C}"/>
    <dgm:cxn modelId="{DDBACE69-3A98-AB45-87DA-F7A8A9C6573F}" type="presOf" srcId="{C1481209-B6EA-DD45-B092-98E6DB65CB6A}" destId="{36B19FC0-43C6-874F-8379-7D826C796E11}" srcOrd="0" destOrd="0" presId="urn:microsoft.com/office/officeart/2005/8/layout/radial6"/>
    <dgm:cxn modelId="{FC61B0F5-BA6C-0645-B891-6A5D329AE9E6}" type="presOf" srcId="{5E3B7F59-7F72-FA44-A026-F10D2912E9EE}" destId="{980509CE-31CC-6543-91EF-EFBA09860999}" srcOrd="0" destOrd="0" presId="urn:microsoft.com/office/officeart/2005/8/layout/radial6"/>
    <dgm:cxn modelId="{5DE32B12-A6E6-7349-A3DE-50B8C28C1C59}" type="presOf" srcId="{6CA3E631-5E2D-6643-B58A-6C70951DF481}" destId="{0B79CE10-5053-4A4F-9F0D-623BFF9A5127}" srcOrd="0" destOrd="0" presId="urn:microsoft.com/office/officeart/2005/8/layout/radial6"/>
    <dgm:cxn modelId="{26AD37EA-D998-6E49-B8FE-3CDDC3736081}" type="presOf" srcId="{2011ACA4-0AC2-8B4F-B31E-E587973E8963}" destId="{FD431BEC-7785-814F-B288-0CA70683E9AB}" srcOrd="0" destOrd="0" presId="urn:microsoft.com/office/officeart/2005/8/layout/radial6"/>
    <dgm:cxn modelId="{99E47580-B7EF-BF4C-A2BF-8C6868C26D9D}" type="presParOf" srcId="{980509CE-31CC-6543-91EF-EFBA09860999}" destId="{36B19FC0-43C6-874F-8379-7D826C796E11}" srcOrd="0" destOrd="0" presId="urn:microsoft.com/office/officeart/2005/8/layout/radial6"/>
    <dgm:cxn modelId="{D9FCF597-23C4-B044-8B9A-CCDEEDF788D9}" type="presParOf" srcId="{980509CE-31CC-6543-91EF-EFBA09860999}" destId="{47DBD969-2562-9744-B8AB-E70C32CD57ED}" srcOrd="1" destOrd="0" presId="urn:microsoft.com/office/officeart/2005/8/layout/radial6"/>
    <dgm:cxn modelId="{7202D5DB-14C2-9C4C-A4E2-58ADC8C4BBA7}" type="presParOf" srcId="{980509CE-31CC-6543-91EF-EFBA09860999}" destId="{CDC0B529-B786-BB4B-8490-D5269D2A35C8}" srcOrd="2" destOrd="0" presId="urn:microsoft.com/office/officeart/2005/8/layout/radial6"/>
    <dgm:cxn modelId="{412E0DEF-2650-824D-9118-DE133724D9CC}" type="presParOf" srcId="{980509CE-31CC-6543-91EF-EFBA09860999}" destId="{0B79CE10-5053-4A4F-9F0D-623BFF9A5127}" srcOrd="3" destOrd="0" presId="urn:microsoft.com/office/officeart/2005/8/layout/radial6"/>
    <dgm:cxn modelId="{C3E8C049-A216-FE4C-AD8D-004D047845BB}" type="presParOf" srcId="{980509CE-31CC-6543-91EF-EFBA09860999}" destId="{F7284D31-B570-B34E-B945-8E8C37638D99}" srcOrd="4" destOrd="0" presId="urn:microsoft.com/office/officeart/2005/8/layout/radial6"/>
    <dgm:cxn modelId="{17B67910-9057-0E49-B592-F295BE3D83CE}" type="presParOf" srcId="{980509CE-31CC-6543-91EF-EFBA09860999}" destId="{177288D0-2A8B-574A-BBED-FB71DF7C4900}" srcOrd="5" destOrd="0" presId="urn:microsoft.com/office/officeart/2005/8/layout/radial6"/>
    <dgm:cxn modelId="{45A477A0-D2B0-014A-A4A3-BFD08F7CF7E5}" type="presParOf" srcId="{980509CE-31CC-6543-91EF-EFBA09860999}" destId="{401DB0E2-B934-0B44-B6C4-32CC2FD49CDA}" srcOrd="6" destOrd="0" presId="urn:microsoft.com/office/officeart/2005/8/layout/radial6"/>
    <dgm:cxn modelId="{47CA0398-9FCC-7B4C-A621-957CD2EAC1FA}" type="presParOf" srcId="{980509CE-31CC-6543-91EF-EFBA09860999}" destId="{FD431BEC-7785-814F-B288-0CA70683E9AB}" srcOrd="7" destOrd="0" presId="urn:microsoft.com/office/officeart/2005/8/layout/radial6"/>
    <dgm:cxn modelId="{E25DA450-2C57-AD4D-AC9B-340C30CD5FD1}" type="presParOf" srcId="{980509CE-31CC-6543-91EF-EFBA09860999}" destId="{11C44A6D-843F-DB49-8B28-2013DF36BC33}" srcOrd="8" destOrd="0" presId="urn:microsoft.com/office/officeart/2005/8/layout/radial6"/>
    <dgm:cxn modelId="{3B60AF5A-ABE2-AB4A-B2B2-622E8EF2671D}" type="presParOf" srcId="{980509CE-31CC-6543-91EF-EFBA09860999}" destId="{5DBE0E0F-E405-9443-B2D1-2E0AC7C0AB80}" srcOrd="9" destOrd="0" presId="urn:microsoft.com/office/officeart/2005/8/layout/radial6"/>
    <dgm:cxn modelId="{F7118CD2-B3E8-564F-AFD5-419F7E3B8250}" type="presParOf" srcId="{980509CE-31CC-6543-91EF-EFBA09860999}" destId="{87DAED16-E548-5B4A-8530-82DC8103D2EB}" srcOrd="10" destOrd="0" presId="urn:microsoft.com/office/officeart/2005/8/layout/radial6"/>
    <dgm:cxn modelId="{DB040577-B210-4446-A5FC-A0A3657E8730}" type="presParOf" srcId="{980509CE-31CC-6543-91EF-EFBA09860999}" destId="{7373FD25-FD79-C047-8014-6B8B099EE042}" srcOrd="11" destOrd="0" presId="urn:microsoft.com/office/officeart/2005/8/layout/radial6"/>
    <dgm:cxn modelId="{27030CED-ABE2-5340-B823-257FF5964D50}" type="presParOf" srcId="{980509CE-31CC-6543-91EF-EFBA09860999}" destId="{2F28636F-8F17-8741-B9B4-D5EBFA89BC11}"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20EA39-BA0E-1247-B1BA-DFC0ADB4EC9B}"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8AAFC18A-92A6-8B46-A726-B9F9E014C935}">
      <dgm:prSet phldrT="[Text]"/>
      <dgm:spPr>
        <a:solidFill>
          <a:srgbClr val="900021"/>
        </a:solidFill>
      </dgm:spPr>
      <dgm:t>
        <a:bodyPr/>
        <a:lstStyle/>
        <a:p>
          <a:r>
            <a:rPr lang="en-US" b="1" dirty="0" smtClean="0">
              <a:solidFill>
                <a:srgbClr val="FFFFFF"/>
              </a:solidFill>
              <a:latin typeface="Gill Sans"/>
              <a:cs typeface="Gill Sans"/>
            </a:rPr>
            <a:t>Culture</a:t>
          </a:r>
          <a:endParaRPr lang="en-US" b="1" dirty="0">
            <a:solidFill>
              <a:srgbClr val="FFFFFF"/>
            </a:solidFill>
            <a:latin typeface="Gill Sans"/>
            <a:cs typeface="Gill Sans"/>
          </a:endParaRPr>
        </a:p>
      </dgm:t>
    </dgm:pt>
    <dgm:pt modelId="{8BBA702E-66B7-9C47-8679-1F4795CC5D8E}" type="parTrans" cxnId="{F99A96B6-5371-9249-811C-E72CECE2CFE3}">
      <dgm:prSet/>
      <dgm:spPr/>
      <dgm:t>
        <a:bodyPr/>
        <a:lstStyle/>
        <a:p>
          <a:endParaRPr lang="en-US"/>
        </a:p>
      </dgm:t>
    </dgm:pt>
    <dgm:pt modelId="{E59D227D-4FFD-4447-A892-4EAA7B09444C}" type="sibTrans" cxnId="{F99A96B6-5371-9249-811C-E72CECE2CFE3}">
      <dgm:prSet/>
      <dgm:spPr/>
      <dgm:t>
        <a:bodyPr/>
        <a:lstStyle/>
        <a:p>
          <a:endParaRPr lang="en-US"/>
        </a:p>
      </dgm:t>
    </dgm:pt>
    <dgm:pt modelId="{FF0441B0-607E-574B-ADF0-AA1B95A00D0C}">
      <dgm:prSet phldrT="[Text]"/>
      <dgm:spPr>
        <a:solidFill>
          <a:srgbClr val="FFCD37"/>
        </a:solidFill>
      </dgm:spPr>
      <dgm:t>
        <a:bodyPr/>
        <a:lstStyle/>
        <a:p>
          <a:r>
            <a:rPr lang="en-US" b="1" dirty="0" smtClean="0">
              <a:solidFill>
                <a:srgbClr val="900021"/>
              </a:solidFill>
              <a:latin typeface="Gill Sans"/>
              <a:cs typeface="Gill Sans"/>
            </a:rPr>
            <a:t>Methods</a:t>
          </a:r>
          <a:endParaRPr lang="en-US" b="1" dirty="0">
            <a:solidFill>
              <a:srgbClr val="900021"/>
            </a:solidFill>
            <a:latin typeface="Gill Sans"/>
            <a:cs typeface="Gill Sans"/>
          </a:endParaRPr>
        </a:p>
      </dgm:t>
    </dgm:pt>
    <dgm:pt modelId="{923D51EE-FA4B-4F48-8A44-715CD06A974A}" type="parTrans" cxnId="{16FA4C59-4B15-EC4F-9CE2-EC334BC6B68C}">
      <dgm:prSet/>
      <dgm:spPr/>
      <dgm:t>
        <a:bodyPr/>
        <a:lstStyle/>
        <a:p>
          <a:endParaRPr lang="en-US"/>
        </a:p>
      </dgm:t>
    </dgm:pt>
    <dgm:pt modelId="{254D2B8A-BF7C-584C-AD10-0810DB7C58A9}" type="sibTrans" cxnId="{16FA4C59-4B15-EC4F-9CE2-EC334BC6B68C}">
      <dgm:prSet/>
      <dgm:spPr/>
      <dgm:t>
        <a:bodyPr/>
        <a:lstStyle/>
        <a:p>
          <a:endParaRPr lang="en-US"/>
        </a:p>
      </dgm:t>
    </dgm:pt>
    <dgm:pt modelId="{5323B7E9-B88F-2443-BDD4-567D1F99EEE7}">
      <dgm:prSet/>
      <dgm:spPr>
        <a:solidFill>
          <a:srgbClr val="726E20"/>
        </a:solidFill>
      </dgm:spPr>
      <dgm:t>
        <a:bodyPr/>
        <a:lstStyle/>
        <a:p>
          <a:r>
            <a:rPr lang="en-US" b="1" dirty="0" smtClean="0">
              <a:solidFill>
                <a:srgbClr val="FFFFFF"/>
              </a:solidFill>
              <a:latin typeface="Gill Sans"/>
              <a:cs typeface="Gill Sans"/>
            </a:rPr>
            <a:t>Standards</a:t>
          </a:r>
          <a:endParaRPr lang="en-US" b="1" dirty="0">
            <a:solidFill>
              <a:srgbClr val="FFFFFF"/>
            </a:solidFill>
            <a:latin typeface="Gill Sans"/>
            <a:cs typeface="Gill Sans"/>
          </a:endParaRPr>
        </a:p>
      </dgm:t>
    </dgm:pt>
    <dgm:pt modelId="{7C9F98DB-55C0-6242-BE02-A3349A0CD5AF}" type="parTrans" cxnId="{E72E5171-C0FC-2F44-8496-0A76AECFDA9D}">
      <dgm:prSet/>
      <dgm:spPr/>
      <dgm:t>
        <a:bodyPr/>
        <a:lstStyle/>
        <a:p>
          <a:endParaRPr lang="en-US"/>
        </a:p>
      </dgm:t>
    </dgm:pt>
    <dgm:pt modelId="{54BA8879-04A0-FF48-8AAE-486888192C17}" type="sibTrans" cxnId="{E72E5171-C0FC-2F44-8496-0A76AECFDA9D}">
      <dgm:prSet/>
      <dgm:spPr/>
      <dgm:t>
        <a:bodyPr/>
        <a:lstStyle/>
        <a:p>
          <a:endParaRPr lang="en-US"/>
        </a:p>
      </dgm:t>
    </dgm:pt>
    <dgm:pt modelId="{7A5E1AE0-4630-394D-A8C9-DED2A5155D8D}" type="pres">
      <dgm:prSet presAssocID="{E820EA39-BA0E-1247-B1BA-DFC0ADB4EC9B}" presName="diagram" presStyleCnt="0">
        <dgm:presLayoutVars>
          <dgm:dir/>
          <dgm:resizeHandles val="exact"/>
        </dgm:presLayoutVars>
      </dgm:prSet>
      <dgm:spPr/>
      <dgm:t>
        <a:bodyPr/>
        <a:lstStyle/>
        <a:p>
          <a:endParaRPr lang="en-US"/>
        </a:p>
      </dgm:t>
    </dgm:pt>
    <dgm:pt modelId="{1CCC2EB0-7DDF-2841-A117-39357B1ABBDD}" type="pres">
      <dgm:prSet presAssocID="{8AAFC18A-92A6-8B46-A726-B9F9E014C935}" presName="arrow" presStyleLbl="node1" presStyleIdx="0" presStyleCnt="3" custScaleY="100174">
        <dgm:presLayoutVars>
          <dgm:bulletEnabled val="1"/>
        </dgm:presLayoutVars>
      </dgm:prSet>
      <dgm:spPr/>
      <dgm:t>
        <a:bodyPr/>
        <a:lstStyle/>
        <a:p>
          <a:endParaRPr lang="en-US"/>
        </a:p>
      </dgm:t>
    </dgm:pt>
    <dgm:pt modelId="{A3C17A97-B15E-7C4E-93B3-DC72BA0B5A6F}" type="pres">
      <dgm:prSet presAssocID="{5323B7E9-B88F-2443-BDD4-567D1F99EEE7}" presName="arrow" presStyleLbl="node1" presStyleIdx="1" presStyleCnt="3">
        <dgm:presLayoutVars>
          <dgm:bulletEnabled val="1"/>
        </dgm:presLayoutVars>
      </dgm:prSet>
      <dgm:spPr/>
      <dgm:t>
        <a:bodyPr/>
        <a:lstStyle/>
        <a:p>
          <a:endParaRPr lang="en-US"/>
        </a:p>
      </dgm:t>
    </dgm:pt>
    <dgm:pt modelId="{B10D117B-778D-6745-86ED-66D32E10D857}" type="pres">
      <dgm:prSet presAssocID="{FF0441B0-607E-574B-ADF0-AA1B95A00D0C}" presName="arrow" presStyleLbl="node1" presStyleIdx="2" presStyleCnt="3">
        <dgm:presLayoutVars>
          <dgm:bulletEnabled val="1"/>
        </dgm:presLayoutVars>
      </dgm:prSet>
      <dgm:spPr/>
      <dgm:t>
        <a:bodyPr/>
        <a:lstStyle/>
        <a:p>
          <a:endParaRPr lang="en-US"/>
        </a:p>
      </dgm:t>
    </dgm:pt>
  </dgm:ptLst>
  <dgm:cxnLst>
    <dgm:cxn modelId="{F99A96B6-5371-9249-811C-E72CECE2CFE3}" srcId="{E820EA39-BA0E-1247-B1BA-DFC0ADB4EC9B}" destId="{8AAFC18A-92A6-8B46-A726-B9F9E014C935}" srcOrd="0" destOrd="0" parTransId="{8BBA702E-66B7-9C47-8679-1F4795CC5D8E}" sibTransId="{E59D227D-4FFD-4447-A892-4EAA7B09444C}"/>
    <dgm:cxn modelId="{BD5D7AA2-59EF-3E42-A241-0B769CADCE9B}" type="presOf" srcId="{8AAFC18A-92A6-8B46-A726-B9F9E014C935}" destId="{1CCC2EB0-7DDF-2841-A117-39357B1ABBDD}" srcOrd="0" destOrd="0" presId="urn:microsoft.com/office/officeart/2005/8/layout/arrow5"/>
    <dgm:cxn modelId="{48C81318-2135-8345-A8A8-957A1BB082D6}" type="presOf" srcId="{FF0441B0-607E-574B-ADF0-AA1B95A00D0C}" destId="{B10D117B-778D-6745-86ED-66D32E10D857}" srcOrd="0" destOrd="0" presId="urn:microsoft.com/office/officeart/2005/8/layout/arrow5"/>
    <dgm:cxn modelId="{88AE7A54-C03C-AB48-84A3-A1FCDD2C8164}" type="presOf" srcId="{E820EA39-BA0E-1247-B1BA-DFC0ADB4EC9B}" destId="{7A5E1AE0-4630-394D-A8C9-DED2A5155D8D}" srcOrd="0" destOrd="0" presId="urn:microsoft.com/office/officeart/2005/8/layout/arrow5"/>
    <dgm:cxn modelId="{16FA4C59-4B15-EC4F-9CE2-EC334BC6B68C}" srcId="{E820EA39-BA0E-1247-B1BA-DFC0ADB4EC9B}" destId="{FF0441B0-607E-574B-ADF0-AA1B95A00D0C}" srcOrd="2" destOrd="0" parTransId="{923D51EE-FA4B-4F48-8A44-715CD06A974A}" sibTransId="{254D2B8A-BF7C-584C-AD10-0810DB7C58A9}"/>
    <dgm:cxn modelId="{E72E5171-C0FC-2F44-8496-0A76AECFDA9D}" srcId="{E820EA39-BA0E-1247-B1BA-DFC0ADB4EC9B}" destId="{5323B7E9-B88F-2443-BDD4-567D1F99EEE7}" srcOrd="1" destOrd="0" parTransId="{7C9F98DB-55C0-6242-BE02-A3349A0CD5AF}" sibTransId="{54BA8879-04A0-FF48-8AAE-486888192C17}"/>
    <dgm:cxn modelId="{6AB6ACE1-4DA4-6041-B4E3-B1AEEBC2D57E}" type="presOf" srcId="{5323B7E9-B88F-2443-BDD4-567D1F99EEE7}" destId="{A3C17A97-B15E-7C4E-93B3-DC72BA0B5A6F}" srcOrd="0" destOrd="0" presId="urn:microsoft.com/office/officeart/2005/8/layout/arrow5"/>
    <dgm:cxn modelId="{B7A00EA7-7FA5-6B45-9169-AB6B8D139DE3}" type="presParOf" srcId="{7A5E1AE0-4630-394D-A8C9-DED2A5155D8D}" destId="{1CCC2EB0-7DDF-2841-A117-39357B1ABBDD}" srcOrd="0" destOrd="0" presId="urn:microsoft.com/office/officeart/2005/8/layout/arrow5"/>
    <dgm:cxn modelId="{4F05FFCF-D5F9-AF4A-AC5D-5458FC96A3EA}" type="presParOf" srcId="{7A5E1AE0-4630-394D-A8C9-DED2A5155D8D}" destId="{A3C17A97-B15E-7C4E-93B3-DC72BA0B5A6F}" srcOrd="1" destOrd="0" presId="urn:microsoft.com/office/officeart/2005/8/layout/arrow5"/>
    <dgm:cxn modelId="{6B2AAF54-0EBE-124C-9F66-E61031E2EE76}" type="presParOf" srcId="{7A5E1AE0-4630-394D-A8C9-DED2A5155D8D}" destId="{B10D117B-778D-6745-86ED-66D32E10D857}" srcOrd="2"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2F6F08-7E1E-4B1E-B1D9-43DC17FF7F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BC53B50-B872-4C2C-949B-2ED783589BDA}">
      <dgm:prSet phldrT="[Text]" custT="1"/>
      <dgm:spPr>
        <a:solidFill>
          <a:srgbClr val="FFCC00"/>
        </a:solidFill>
      </dgm:spPr>
      <dgm:t>
        <a:bodyPr/>
        <a:lstStyle/>
        <a:p>
          <a:r>
            <a:rPr lang="en-US" sz="1400" dirty="0" smtClean="0">
              <a:solidFill>
                <a:schemeClr val="tx1"/>
              </a:solidFill>
              <a:latin typeface="Gill Sans"/>
              <a:cs typeface="Gill Sans"/>
            </a:rPr>
            <a:t>University-related reasons</a:t>
          </a:r>
        </a:p>
        <a:p>
          <a:r>
            <a:rPr lang="en-US" sz="1400" dirty="0" smtClean="0">
              <a:solidFill>
                <a:schemeClr val="tx1"/>
              </a:solidFill>
              <a:latin typeface="Gill Sans"/>
              <a:cs typeface="Gill Sans"/>
            </a:rPr>
            <a:t>(3.929)</a:t>
          </a:r>
          <a:endParaRPr lang="en-US" sz="1400" dirty="0">
            <a:solidFill>
              <a:schemeClr val="tx1"/>
            </a:solidFill>
            <a:latin typeface="Gill Sans"/>
            <a:cs typeface="Gill Sans"/>
          </a:endParaRPr>
        </a:p>
      </dgm:t>
    </dgm:pt>
    <dgm:pt modelId="{074B0F4A-F79E-4EAC-AE02-3E2B0A7D82F3}" type="parTrans" cxnId="{B6DF53F5-1A77-47CB-8346-8ACCD4C53EEC}">
      <dgm:prSet/>
      <dgm:spPr/>
      <dgm:t>
        <a:bodyPr/>
        <a:lstStyle/>
        <a:p>
          <a:endParaRPr lang="en-US"/>
        </a:p>
      </dgm:t>
    </dgm:pt>
    <dgm:pt modelId="{07BE3596-55DB-4153-888B-56D831ACFE37}" type="sibTrans" cxnId="{B6DF53F5-1A77-47CB-8346-8ACCD4C53EEC}">
      <dgm:prSet/>
      <dgm:spPr>
        <a:solidFill>
          <a:srgbClr val="A50021"/>
        </a:solidFill>
      </dgm:spPr>
      <dgm:t>
        <a:bodyPr/>
        <a:lstStyle/>
        <a:p>
          <a:endParaRPr lang="en-US"/>
        </a:p>
      </dgm:t>
    </dgm:pt>
    <dgm:pt modelId="{9BF83122-A1C7-41E7-A240-94D66A14DE49}">
      <dgm:prSet phldrT="[Text]" custT="1"/>
      <dgm:spPr>
        <a:solidFill>
          <a:srgbClr val="A50021"/>
        </a:solidFill>
      </dgm:spPr>
      <dgm:t>
        <a:bodyPr/>
        <a:lstStyle/>
        <a:p>
          <a:r>
            <a:rPr lang="en-US" sz="1400" b="1" dirty="0" smtClean="0">
              <a:latin typeface="Gill Sans"/>
              <a:cs typeface="Gill Sans"/>
            </a:rPr>
            <a:t>Access-related reasons</a:t>
          </a:r>
        </a:p>
        <a:p>
          <a:r>
            <a:rPr lang="en-US" sz="1400" b="1" dirty="0" smtClean="0">
              <a:latin typeface="Gill Sans"/>
              <a:cs typeface="Gill Sans"/>
            </a:rPr>
            <a:t>(1.475)</a:t>
          </a:r>
          <a:endParaRPr lang="en-US" sz="1400" b="1" dirty="0">
            <a:latin typeface="Gill Sans"/>
            <a:cs typeface="Gill Sans"/>
          </a:endParaRPr>
        </a:p>
      </dgm:t>
    </dgm:pt>
    <dgm:pt modelId="{EB13A294-A84A-4D20-B799-9FDB5ADC613B}" type="parTrans" cxnId="{19CDD85F-7487-47CB-9628-EE6BDA4FFAF1}">
      <dgm:prSet/>
      <dgm:spPr/>
      <dgm:t>
        <a:bodyPr/>
        <a:lstStyle/>
        <a:p>
          <a:endParaRPr lang="en-US"/>
        </a:p>
      </dgm:t>
    </dgm:pt>
    <dgm:pt modelId="{B4DB4F07-2239-4AAB-8371-5958BDADC874}" type="sibTrans" cxnId="{19CDD85F-7487-47CB-9628-EE6BDA4FFAF1}">
      <dgm:prSet/>
      <dgm:spPr>
        <a:solidFill>
          <a:srgbClr val="A50021"/>
        </a:solidFill>
      </dgm:spPr>
      <dgm:t>
        <a:bodyPr/>
        <a:lstStyle/>
        <a:p>
          <a:endParaRPr lang="en-US"/>
        </a:p>
      </dgm:t>
    </dgm:pt>
    <dgm:pt modelId="{1C991B17-E793-41B7-B76D-F816EBFE8710}">
      <dgm:prSet phldrT="[Text]" custT="1"/>
      <dgm:spPr>
        <a:solidFill>
          <a:srgbClr val="FFCC66"/>
        </a:solidFill>
      </dgm:spPr>
      <dgm:t>
        <a:bodyPr/>
        <a:lstStyle/>
        <a:p>
          <a:endParaRPr lang="en-US" sz="1050" b="1" dirty="0" smtClean="0">
            <a:solidFill>
              <a:schemeClr val="tx1"/>
            </a:solidFill>
            <a:latin typeface="Gill Sans"/>
            <a:cs typeface="Gill Sans"/>
          </a:endParaRPr>
        </a:p>
        <a:p>
          <a:r>
            <a:rPr lang="en-US" sz="1100" b="1" dirty="0" smtClean="0">
              <a:solidFill>
                <a:schemeClr val="tx1"/>
              </a:solidFill>
              <a:latin typeface="Gill Sans"/>
              <a:cs typeface="Gill Sans"/>
            </a:rPr>
            <a:t>Professional </a:t>
          </a:r>
          <a:r>
            <a:rPr lang="en-US" sz="1100" b="1" dirty="0" smtClean="0">
              <a:solidFill>
                <a:schemeClr val="tx1"/>
              </a:solidFill>
              <a:latin typeface="Gill Sans"/>
              <a:cs typeface="Gill Sans"/>
            </a:rPr>
            <a:t>reasons</a:t>
          </a:r>
        </a:p>
        <a:p>
          <a:r>
            <a:rPr lang="en-US" sz="1100" b="1" dirty="0" smtClean="0">
              <a:solidFill>
                <a:schemeClr val="tx1"/>
              </a:solidFill>
              <a:latin typeface="Gill Sans"/>
              <a:cs typeface="Gill Sans"/>
            </a:rPr>
            <a:t>(1.312)</a:t>
          </a:r>
          <a:endParaRPr lang="en-US" sz="1100" b="1" dirty="0">
            <a:solidFill>
              <a:schemeClr val="tx1"/>
            </a:solidFill>
            <a:latin typeface="Gill Sans"/>
            <a:cs typeface="Gill Sans"/>
          </a:endParaRPr>
        </a:p>
      </dgm:t>
    </dgm:pt>
    <dgm:pt modelId="{23381256-F81B-4B1C-9F02-D8792A728755}" type="parTrans" cxnId="{F66115E4-7F28-4B4B-B505-04F4C188AEC1}">
      <dgm:prSet/>
      <dgm:spPr/>
      <dgm:t>
        <a:bodyPr/>
        <a:lstStyle/>
        <a:p>
          <a:endParaRPr lang="en-US"/>
        </a:p>
      </dgm:t>
    </dgm:pt>
    <dgm:pt modelId="{BA72CE1E-0E4D-4CB1-B886-BFCBB753542F}" type="sibTrans" cxnId="{F66115E4-7F28-4B4B-B505-04F4C188AEC1}">
      <dgm:prSet/>
      <dgm:spPr>
        <a:solidFill>
          <a:srgbClr val="A50021"/>
        </a:solidFill>
      </dgm:spPr>
      <dgm:t>
        <a:bodyPr/>
        <a:lstStyle/>
        <a:p>
          <a:endParaRPr lang="en-US"/>
        </a:p>
      </dgm:t>
    </dgm:pt>
    <dgm:pt modelId="{967C0DC4-F2B6-4F4C-9C17-D75E6C15B28F}">
      <dgm:prSet phldrT="[Text]" custT="1"/>
      <dgm:spPr>
        <a:solidFill>
          <a:srgbClr val="FF9933"/>
        </a:solidFill>
      </dgm:spPr>
      <dgm:t>
        <a:bodyPr/>
        <a:lstStyle/>
        <a:p>
          <a:r>
            <a:rPr lang="en-US" sz="1200" dirty="0" smtClean="0">
              <a:latin typeface="Gill Sans"/>
              <a:cs typeface="Gill Sans"/>
            </a:rPr>
            <a:t>Enjoyment-related reasons</a:t>
          </a:r>
        </a:p>
        <a:p>
          <a:r>
            <a:rPr lang="en-US" sz="1200" dirty="0" smtClean="0">
              <a:latin typeface="Gill Sans"/>
              <a:cs typeface="Gill Sans"/>
            </a:rPr>
            <a:t>(1.029)</a:t>
          </a:r>
          <a:endParaRPr lang="en-US" sz="1200" dirty="0">
            <a:latin typeface="Gill Sans"/>
            <a:cs typeface="Gill Sans"/>
          </a:endParaRPr>
        </a:p>
      </dgm:t>
    </dgm:pt>
    <dgm:pt modelId="{F2554816-57C9-4B22-9D82-87CC8D58C7F5}" type="parTrans" cxnId="{00582227-2BA7-47AA-BFCF-8869A4B948AE}">
      <dgm:prSet/>
      <dgm:spPr/>
      <dgm:t>
        <a:bodyPr/>
        <a:lstStyle/>
        <a:p>
          <a:endParaRPr lang="en-US"/>
        </a:p>
      </dgm:t>
    </dgm:pt>
    <dgm:pt modelId="{40AD0846-948E-466B-AB3C-A3D4B4C94025}" type="sibTrans" cxnId="{00582227-2BA7-47AA-BFCF-8869A4B948AE}">
      <dgm:prSet/>
      <dgm:spPr>
        <a:solidFill>
          <a:srgbClr val="A50021"/>
        </a:solidFill>
      </dgm:spPr>
      <dgm:t>
        <a:bodyPr/>
        <a:lstStyle/>
        <a:p>
          <a:endParaRPr lang="en-US"/>
        </a:p>
      </dgm:t>
    </dgm:pt>
    <dgm:pt modelId="{1BDD4E9A-7722-4BB3-9CD6-779CC1C55D19}" type="pres">
      <dgm:prSet presAssocID="{302F6F08-7E1E-4B1E-B1D9-43DC17FF7F52}" presName="cycle" presStyleCnt="0">
        <dgm:presLayoutVars>
          <dgm:dir/>
          <dgm:resizeHandles val="exact"/>
        </dgm:presLayoutVars>
      </dgm:prSet>
      <dgm:spPr/>
      <dgm:t>
        <a:bodyPr/>
        <a:lstStyle/>
        <a:p>
          <a:endParaRPr lang="en-US"/>
        </a:p>
      </dgm:t>
    </dgm:pt>
    <dgm:pt modelId="{86C082CA-FCB3-481A-9953-A78AA4E632CE}" type="pres">
      <dgm:prSet presAssocID="{7BC53B50-B872-4C2C-949B-2ED783589BDA}" presName="node" presStyleLbl="node1" presStyleIdx="0" presStyleCnt="4">
        <dgm:presLayoutVars>
          <dgm:bulletEnabled val="1"/>
        </dgm:presLayoutVars>
      </dgm:prSet>
      <dgm:spPr/>
      <dgm:t>
        <a:bodyPr/>
        <a:lstStyle/>
        <a:p>
          <a:endParaRPr lang="en-US"/>
        </a:p>
      </dgm:t>
    </dgm:pt>
    <dgm:pt modelId="{D9D31730-8A36-4EAD-A1CA-F315A6A7D891}" type="pres">
      <dgm:prSet presAssocID="{07BE3596-55DB-4153-888B-56D831ACFE37}" presName="sibTrans" presStyleLbl="sibTrans2D1" presStyleIdx="0" presStyleCnt="4"/>
      <dgm:spPr/>
      <dgm:t>
        <a:bodyPr/>
        <a:lstStyle/>
        <a:p>
          <a:endParaRPr lang="en-US"/>
        </a:p>
      </dgm:t>
    </dgm:pt>
    <dgm:pt modelId="{DF604227-1DFC-4C62-BAE5-1B0230495E3F}" type="pres">
      <dgm:prSet presAssocID="{07BE3596-55DB-4153-888B-56D831ACFE37}" presName="connectorText" presStyleLbl="sibTrans2D1" presStyleIdx="0" presStyleCnt="4"/>
      <dgm:spPr/>
      <dgm:t>
        <a:bodyPr/>
        <a:lstStyle/>
        <a:p>
          <a:endParaRPr lang="en-US"/>
        </a:p>
      </dgm:t>
    </dgm:pt>
    <dgm:pt modelId="{F95C9597-6586-455D-8CC6-A9B2477FF7A8}" type="pres">
      <dgm:prSet presAssocID="{9BF83122-A1C7-41E7-A240-94D66A14DE49}" presName="node" presStyleLbl="node1" presStyleIdx="1" presStyleCnt="4">
        <dgm:presLayoutVars>
          <dgm:bulletEnabled val="1"/>
        </dgm:presLayoutVars>
      </dgm:prSet>
      <dgm:spPr/>
      <dgm:t>
        <a:bodyPr/>
        <a:lstStyle/>
        <a:p>
          <a:endParaRPr lang="en-US"/>
        </a:p>
      </dgm:t>
    </dgm:pt>
    <dgm:pt modelId="{2B3545FA-9144-4AD4-A4ED-028BDA0628E9}" type="pres">
      <dgm:prSet presAssocID="{B4DB4F07-2239-4AAB-8371-5958BDADC874}" presName="sibTrans" presStyleLbl="sibTrans2D1" presStyleIdx="1" presStyleCnt="4"/>
      <dgm:spPr/>
      <dgm:t>
        <a:bodyPr/>
        <a:lstStyle/>
        <a:p>
          <a:endParaRPr lang="en-US"/>
        </a:p>
      </dgm:t>
    </dgm:pt>
    <dgm:pt modelId="{B4F9B23C-3885-4D82-B59B-88AABBCE0A3F}" type="pres">
      <dgm:prSet presAssocID="{B4DB4F07-2239-4AAB-8371-5958BDADC874}" presName="connectorText" presStyleLbl="sibTrans2D1" presStyleIdx="1" presStyleCnt="4"/>
      <dgm:spPr/>
      <dgm:t>
        <a:bodyPr/>
        <a:lstStyle/>
        <a:p>
          <a:endParaRPr lang="en-US"/>
        </a:p>
      </dgm:t>
    </dgm:pt>
    <dgm:pt modelId="{D883AE3E-577C-4E80-9FF9-338BB78359DB}" type="pres">
      <dgm:prSet presAssocID="{1C991B17-E793-41B7-B76D-F816EBFE8710}" presName="node" presStyleLbl="node1" presStyleIdx="2" presStyleCnt="4" custScaleX="107403" custScaleY="112435">
        <dgm:presLayoutVars>
          <dgm:bulletEnabled val="1"/>
        </dgm:presLayoutVars>
      </dgm:prSet>
      <dgm:spPr/>
      <dgm:t>
        <a:bodyPr/>
        <a:lstStyle/>
        <a:p>
          <a:endParaRPr lang="en-US"/>
        </a:p>
      </dgm:t>
    </dgm:pt>
    <dgm:pt modelId="{6A4DD8C5-3F26-465D-9C79-20858095EE29}" type="pres">
      <dgm:prSet presAssocID="{BA72CE1E-0E4D-4CB1-B886-BFCBB753542F}" presName="sibTrans" presStyleLbl="sibTrans2D1" presStyleIdx="2" presStyleCnt="4"/>
      <dgm:spPr/>
      <dgm:t>
        <a:bodyPr/>
        <a:lstStyle/>
        <a:p>
          <a:endParaRPr lang="en-US"/>
        </a:p>
      </dgm:t>
    </dgm:pt>
    <dgm:pt modelId="{0B5A5AC5-CB15-409D-AD5C-A53AD5552F73}" type="pres">
      <dgm:prSet presAssocID="{BA72CE1E-0E4D-4CB1-B886-BFCBB753542F}" presName="connectorText" presStyleLbl="sibTrans2D1" presStyleIdx="2" presStyleCnt="4"/>
      <dgm:spPr/>
      <dgm:t>
        <a:bodyPr/>
        <a:lstStyle/>
        <a:p>
          <a:endParaRPr lang="en-US"/>
        </a:p>
      </dgm:t>
    </dgm:pt>
    <dgm:pt modelId="{A815EE0A-7AF3-4EA7-B06E-A3DE6759C2BC}" type="pres">
      <dgm:prSet presAssocID="{967C0DC4-F2B6-4F4C-9C17-D75E6C15B28F}" presName="node" presStyleLbl="node1" presStyleIdx="3" presStyleCnt="4">
        <dgm:presLayoutVars>
          <dgm:bulletEnabled val="1"/>
        </dgm:presLayoutVars>
      </dgm:prSet>
      <dgm:spPr/>
      <dgm:t>
        <a:bodyPr/>
        <a:lstStyle/>
        <a:p>
          <a:endParaRPr lang="en-US"/>
        </a:p>
      </dgm:t>
    </dgm:pt>
    <dgm:pt modelId="{85C24DD4-FDC5-43C4-8B4C-98986B3671AF}" type="pres">
      <dgm:prSet presAssocID="{40AD0846-948E-466B-AB3C-A3D4B4C94025}" presName="sibTrans" presStyleLbl="sibTrans2D1" presStyleIdx="3" presStyleCnt="4"/>
      <dgm:spPr/>
      <dgm:t>
        <a:bodyPr/>
        <a:lstStyle/>
        <a:p>
          <a:endParaRPr lang="en-US"/>
        </a:p>
      </dgm:t>
    </dgm:pt>
    <dgm:pt modelId="{F53DA1B3-6A4A-4A1B-88A3-46EB0BF4BFC4}" type="pres">
      <dgm:prSet presAssocID="{40AD0846-948E-466B-AB3C-A3D4B4C94025}" presName="connectorText" presStyleLbl="sibTrans2D1" presStyleIdx="3" presStyleCnt="4"/>
      <dgm:spPr/>
      <dgm:t>
        <a:bodyPr/>
        <a:lstStyle/>
        <a:p>
          <a:endParaRPr lang="en-US"/>
        </a:p>
      </dgm:t>
    </dgm:pt>
  </dgm:ptLst>
  <dgm:cxnLst>
    <dgm:cxn modelId="{665703B1-CABC-444C-997E-4BD6AFF4C5CF}" type="presOf" srcId="{B4DB4F07-2239-4AAB-8371-5958BDADC874}" destId="{2B3545FA-9144-4AD4-A4ED-028BDA0628E9}" srcOrd="0" destOrd="0" presId="urn:microsoft.com/office/officeart/2005/8/layout/cycle2"/>
    <dgm:cxn modelId="{F245ACE0-EF19-41FB-8BC8-126FC3438038}" type="presOf" srcId="{302F6F08-7E1E-4B1E-B1D9-43DC17FF7F52}" destId="{1BDD4E9A-7722-4BB3-9CD6-779CC1C55D19}" srcOrd="0" destOrd="0" presId="urn:microsoft.com/office/officeart/2005/8/layout/cycle2"/>
    <dgm:cxn modelId="{B6DF53F5-1A77-47CB-8346-8ACCD4C53EEC}" srcId="{302F6F08-7E1E-4B1E-B1D9-43DC17FF7F52}" destId="{7BC53B50-B872-4C2C-949B-2ED783589BDA}" srcOrd="0" destOrd="0" parTransId="{074B0F4A-F79E-4EAC-AE02-3E2B0A7D82F3}" sibTransId="{07BE3596-55DB-4153-888B-56D831ACFE37}"/>
    <dgm:cxn modelId="{9208B5E3-3982-4478-AC61-A244FF8BFE73}" type="presOf" srcId="{40AD0846-948E-466B-AB3C-A3D4B4C94025}" destId="{85C24DD4-FDC5-43C4-8B4C-98986B3671AF}" srcOrd="0" destOrd="0" presId="urn:microsoft.com/office/officeart/2005/8/layout/cycle2"/>
    <dgm:cxn modelId="{72A0C06E-A302-412D-8800-CCE09CF66212}" type="presOf" srcId="{7BC53B50-B872-4C2C-949B-2ED783589BDA}" destId="{86C082CA-FCB3-481A-9953-A78AA4E632CE}" srcOrd="0" destOrd="0" presId="urn:microsoft.com/office/officeart/2005/8/layout/cycle2"/>
    <dgm:cxn modelId="{F66115E4-7F28-4B4B-B505-04F4C188AEC1}" srcId="{302F6F08-7E1E-4B1E-B1D9-43DC17FF7F52}" destId="{1C991B17-E793-41B7-B76D-F816EBFE8710}" srcOrd="2" destOrd="0" parTransId="{23381256-F81B-4B1C-9F02-D8792A728755}" sibTransId="{BA72CE1E-0E4D-4CB1-B886-BFCBB753542F}"/>
    <dgm:cxn modelId="{AD58CEF1-6164-45E7-B2E1-9BD9B8994511}" type="presOf" srcId="{B4DB4F07-2239-4AAB-8371-5958BDADC874}" destId="{B4F9B23C-3885-4D82-B59B-88AABBCE0A3F}" srcOrd="1" destOrd="0" presId="urn:microsoft.com/office/officeart/2005/8/layout/cycle2"/>
    <dgm:cxn modelId="{52EB5FA9-50DC-42F1-8742-8E5181785EBF}" type="presOf" srcId="{BA72CE1E-0E4D-4CB1-B886-BFCBB753542F}" destId="{6A4DD8C5-3F26-465D-9C79-20858095EE29}" srcOrd="0" destOrd="0" presId="urn:microsoft.com/office/officeart/2005/8/layout/cycle2"/>
    <dgm:cxn modelId="{77EAE5E2-0B73-4927-B4A6-E848C22A6445}" type="presOf" srcId="{07BE3596-55DB-4153-888B-56D831ACFE37}" destId="{D9D31730-8A36-4EAD-A1CA-F315A6A7D891}" srcOrd="0" destOrd="0" presId="urn:microsoft.com/office/officeart/2005/8/layout/cycle2"/>
    <dgm:cxn modelId="{6D2C0C4B-77A5-425D-AEB9-C29A856EC553}" type="presOf" srcId="{40AD0846-948E-466B-AB3C-A3D4B4C94025}" destId="{F53DA1B3-6A4A-4A1B-88A3-46EB0BF4BFC4}" srcOrd="1" destOrd="0" presId="urn:microsoft.com/office/officeart/2005/8/layout/cycle2"/>
    <dgm:cxn modelId="{EAE3A7F3-1845-48E3-AE36-38E4B9653B8D}" type="presOf" srcId="{9BF83122-A1C7-41E7-A240-94D66A14DE49}" destId="{F95C9597-6586-455D-8CC6-A9B2477FF7A8}" srcOrd="0" destOrd="0" presId="urn:microsoft.com/office/officeart/2005/8/layout/cycle2"/>
    <dgm:cxn modelId="{472B9616-296C-405E-981D-B95225F3583A}" type="presOf" srcId="{967C0DC4-F2B6-4F4C-9C17-D75E6C15B28F}" destId="{A815EE0A-7AF3-4EA7-B06E-A3DE6759C2BC}" srcOrd="0" destOrd="0" presId="urn:microsoft.com/office/officeart/2005/8/layout/cycle2"/>
    <dgm:cxn modelId="{19CDD85F-7487-47CB-9628-EE6BDA4FFAF1}" srcId="{302F6F08-7E1E-4B1E-B1D9-43DC17FF7F52}" destId="{9BF83122-A1C7-41E7-A240-94D66A14DE49}" srcOrd="1" destOrd="0" parTransId="{EB13A294-A84A-4D20-B799-9FDB5ADC613B}" sibTransId="{B4DB4F07-2239-4AAB-8371-5958BDADC874}"/>
    <dgm:cxn modelId="{F1737170-24C1-4375-86B2-A21C120D3E20}" type="presOf" srcId="{07BE3596-55DB-4153-888B-56D831ACFE37}" destId="{DF604227-1DFC-4C62-BAE5-1B0230495E3F}" srcOrd="1" destOrd="0" presId="urn:microsoft.com/office/officeart/2005/8/layout/cycle2"/>
    <dgm:cxn modelId="{DD5860E4-1F4E-43CB-833A-315C69B2FF18}" type="presOf" srcId="{1C991B17-E793-41B7-B76D-F816EBFE8710}" destId="{D883AE3E-577C-4E80-9FF9-338BB78359DB}" srcOrd="0" destOrd="0" presId="urn:microsoft.com/office/officeart/2005/8/layout/cycle2"/>
    <dgm:cxn modelId="{00582227-2BA7-47AA-BFCF-8869A4B948AE}" srcId="{302F6F08-7E1E-4B1E-B1D9-43DC17FF7F52}" destId="{967C0DC4-F2B6-4F4C-9C17-D75E6C15B28F}" srcOrd="3" destOrd="0" parTransId="{F2554816-57C9-4B22-9D82-87CC8D58C7F5}" sibTransId="{40AD0846-948E-466B-AB3C-A3D4B4C94025}"/>
    <dgm:cxn modelId="{E03A0524-27A1-4FED-9452-2D267FF7E5A0}" type="presOf" srcId="{BA72CE1E-0E4D-4CB1-B886-BFCBB753542F}" destId="{0B5A5AC5-CB15-409D-AD5C-A53AD5552F73}" srcOrd="1" destOrd="0" presId="urn:microsoft.com/office/officeart/2005/8/layout/cycle2"/>
    <dgm:cxn modelId="{6F2AF154-244D-441E-9231-F89F16F45774}" type="presParOf" srcId="{1BDD4E9A-7722-4BB3-9CD6-779CC1C55D19}" destId="{86C082CA-FCB3-481A-9953-A78AA4E632CE}" srcOrd="0" destOrd="0" presId="urn:microsoft.com/office/officeart/2005/8/layout/cycle2"/>
    <dgm:cxn modelId="{5B649D83-D1A2-4D6A-8035-271120F6368B}" type="presParOf" srcId="{1BDD4E9A-7722-4BB3-9CD6-779CC1C55D19}" destId="{D9D31730-8A36-4EAD-A1CA-F315A6A7D891}" srcOrd="1" destOrd="0" presId="urn:microsoft.com/office/officeart/2005/8/layout/cycle2"/>
    <dgm:cxn modelId="{F65150B6-422F-4367-84F0-A50C2DC16D62}" type="presParOf" srcId="{D9D31730-8A36-4EAD-A1CA-F315A6A7D891}" destId="{DF604227-1DFC-4C62-BAE5-1B0230495E3F}" srcOrd="0" destOrd="0" presId="urn:microsoft.com/office/officeart/2005/8/layout/cycle2"/>
    <dgm:cxn modelId="{084AD21C-1084-4C5C-92E7-184141DE89E9}" type="presParOf" srcId="{1BDD4E9A-7722-4BB3-9CD6-779CC1C55D19}" destId="{F95C9597-6586-455D-8CC6-A9B2477FF7A8}" srcOrd="2" destOrd="0" presId="urn:microsoft.com/office/officeart/2005/8/layout/cycle2"/>
    <dgm:cxn modelId="{8E8DAB5D-8B8F-4EE3-B71B-DEBE416F7531}" type="presParOf" srcId="{1BDD4E9A-7722-4BB3-9CD6-779CC1C55D19}" destId="{2B3545FA-9144-4AD4-A4ED-028BDA0628E9}" srcOrd="3" destOrd="0" presId="urn:microsoft.com/office/officeart/2005/8/layout/cycle2"/>
    <dgm:cxn modelId="{5EA9DA04-CBA6-45CB-B907-CAD4ACC514B4}" type="presParOf" srcId="{2B3545FA-9144-4AD4-A4ED-028BDA0628E9}" destId="{B4F9B23C-3885-4D82-B59B-88AABBCE0A3F}" srcOrd="0" destOrd="0" presId="urn:microsoft.com/office/officeart/2005/8/layout/cycle2"/>
    <dgm:cxn modelId="{C0EC2C72-A0D6-4CF5-A270-1EA0CCE409D5}" type="presParOf" srcId="{1BDD4E9A-7722-4BB3-9CD6-779CC1C55D19}" destId="{D883AE3E-577C-4E80-9FF9-338BB78359DB}" srcOrd="4" destOrd="0" presId="urn:microsoft.com/office/officeart/2005/8/layout/cycle2"/>
    <dgm:cxn modelId="{ED26F22C-1223-4A94-ADCD-36EC1D011693}" type="presParOf" srcId="{1BDD4E9A-7722-4BB3-9CD6-779CC1C55D19}" destId="{6A4DD8C5-3F26-465D-9C79-20858095EE29}" srcOrd="5" destOrd="0" presId="urn:microsoft.com/office/officeart/2005/8/layout/cycle2"/>
    <dgm:cxn modelId="{2B68563A-6D04-40B7-9466-84BED7CB0F37}" type="presParOf" srcId="{6A4DD8C5-3F26-465D-9C79-20858095EE29}" destId="{0B5A5AC5-CB15-409D-AD5C-A53AD5552F73}" srcOrd="0" destOrd="0" presId="urn:microsoft.com/office/officeart/2005/8/layout/cycle2"/>
    <dgm:cxn modelId="{B016C9B1-7ECC-4719-AC99-B2223D6C1A81}" type="presParOf" srcId="{1BDD4E9A-7722-4BB3-9CD6-779CC1C55D19}" destId="{A815EE0A-7AF3-4EA7-B06E-A3DE6759C2BC}" srcOrd="6" destOrd="0" presId="urn:microsoft.com/office/officeart/2005/8/layout/cycle2"/>
    <dgm:cxn modelId="{8D5E6F45-4B29-4868-AC76-EF0F9A86817C}" type="presParOf" srcId="{1BDD4E9A-7722-4BB3-9CD6-779CC1C55D19}" destId="{85C24DD4-FDC5-43C4-8B4C-98986B3671AF}" srcOrd="7" destOrd="0" presId="urn:microsoft.com/office/officeart/2005/8/layout/cycle2"/>
    <dgm:cxn modelId="{16E54D01-32BC-414B-A7D7-6B604EDB2D18}" type="presParOf" srcId="{85C24DD4-FDC5-43C4-8B4C-98986B3671AF}" destId="{F53DA1B3-6A4A-4A1B-88A3-46EB0BF4BFC4}"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FA3133-BB29-C446-A7F6-57B8D3FA0024}">
      <dsp:nvSpPr>
        <dsp:cNvPr id="0" name=""/>
        <dsp:cNvSpPr/>
      </dsp:nvSpPr>
      <dsp:spPr>
        <a:xfrm rot="5400000">
          <a:off x="3788240" y="121663"/>
          <a:ext cx="1863948" cy="1621634"/>
        </a:xfrm>
        <a:prstGeom prst="hexagon">
          <a:avLst>
            <a:gd name="adj" fmla="val 25000"/>
            <a:gd name="vf" fmla="val 115470"/>
          </a:avLst>
        </a:prstGeom>
        <a:solidFill>
          <a:srgbClr val="E98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Gill Sans"/>
              <a:cs typeface="Gill Sans"/>
            </a:rPr>
            <a:t>Personal Satisfaction</a:t>
          </a:r>
          <a:endParaRPr lang="en-US" sz="1300" b="1" kern="1200" dirty="0">
            <a:latin typeface="Gill Sans"/>
            <a:cs typeface="Gill Sans"/>
          </a:endParaRPr>
        </a:p>
      </dsp:txBody>
      <dsp:txXfrm rot="5400000">
        <a:off x="3788240" y="121663"/>
        <a:ext cx="1863948" cy="1621634"/>
      </dsp:txXfrm>
    </dsp:sp>
    <dsp:sp modelId="{4BFC5A87-3FD4-3D4F-9323-263F99679766}">
      <dsp:nvSpPr>
        <dsp:cNvPr id="0" name=""/>
        <dsp:cNvSpPr/>
      </dsp:nvSpPr>
      <dsp:spPr>
        <a:xfrm>
          <a:off x="5580240" y="373296"/>
          <a:ext cx="2080166" cy="111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rgbClr val="900021"/>
              </a:solidFill>
              <a:latin typeface="Gill Sans"/>
              <a:cs typeface="Gill Sans"/>
            </a:rPr>
            <a:t>Despite considerable effort</a:t>
          </a:r>
          <a:endParaRPr lang="en-US" sz="1800" b="1" kern="1200" dirty="0">
            <a:solidFill>
              <a:srgbClr val="900021"/>
            </a:solidFill>
            <a:latin typeface="Gill Sans"/>
            <a:cs typeface="Gill Sans"/>
          </a:endParaRPr>
        </a:p>
      </dsp:txBody>
      <dsp:txXfrm>
        <a:off x="5580240" y="373296"/>
        <a:ext cx="2080166" cy="1118368"/>
      </dsp:txXfrm>
    </dsp:sp>
    <dsp:sp modelId="{791F559B-71E8-944B-A1EB-DD3430C1438E}">
      <dsp:nvSpPr>
        <dsp:cNvPr id="0" name=""/>
        <dsp:cNvSpPr/>
      </dsp:nvSpPr>
      <dsp:spPr>
        <a:xfrm rot="5400000">
          <a:off x="2036874" y="121663"/>
          <a:ext cx="1863948" cy="1621634"/>
        </a:xfrm>
        <a:prstGeom prst="hexagon">
          <a:avLst>
            <a:gd name="adj" fmla="val 25000"/>
            <a:gd name="vf" fmla="val 115470"/>
          </a:avLst>
        </a:prstGeom>
        <a:solidFill>
          <a:srgbClr val="90002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a:cs typeface="Gill Sans"/>
            </a:rPr>
            <a:t>Student &amp; Professional Connections</a:t>
          </a:r>
          <a:endParaRPr lang="en-US" sz="1400" b="1" kern="1200" dirty="0">
            <a:latin typeface="Gill Sans"/>
            <a:cs typeface="Gill Sans"/>
          </a:endParaRPr>
        </a:p>
      </dsp:txBody>
      <dsp:txXfrm rot="5400000">
        <a:off x="2036874" y="121663"/>
        <a:ext cx="1863948" cy="1621634"/>
      </dsp:txXfrm>
    </dsp:sp>
    <dsp:sp modelId="{7FA891F0-E650-FE45-A156-CFDA526AA2B7}">
      <dsp:nvSpPr>
        <dsp:cNvPr id="0" name=""/>
        <dsp:cNvSpPr/>
      </dsp:nvSpPr>
      <dsp:spPr>
        <a:xfrm rot="5400000">
          <a:off x="2909202" y="1703782"/>
          <a:ext cx="1863948" cy="1621634"/>
        </a:xfrm>
        <a:prstGeom prst="hexagon">
          <a:avLst>
            <a:gd name="adj" fmla="val 25000"/>
            <a:gd name="vf" fmla="val 115470"/>
          </a:avLst>
        </a:prstGeom>
        <a:solidFill>
          <a:srgbClr val="FFCD3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900021"/>
              </a:solidFill>
              <a:latin typeface="Gill Sans"/>
              <a:cs typeface="Gill Sans"/>
            </a:rPr>
            <a:t>Broad Reach</a:t>
          </a:r>
          <a:endParaRPr lang="en-US" sz="2400" b="1" kern="1200" dirty="0">
            <a:solidFill>
              <a:srgbClr val="900021"/>
            </a:solidFill>
            <a:latin typeface="Gill Sans"/>
            <a:cs typeface="Gill Sans"/>
          </a:endParaRPr>
        </a:p>
      </dsp:txBody>
      <dsp:txXfrm rot="5400000">
        <a:off x="2909202" y="1703782"/>
        <a:ext cx="1863948" cy="1621634"/>
      </dsp:txXfrm>
    </dsp:sp>
    <dsp:sp modelId="{448F924B-56E2-9E4C-9727-2F11F894D358}">
      <dsp:nvSpPr>
        <dsp:cNvPr id="0" name=""/>
        <dsp:cNvSpPr/>
      </dsp:nvSpPr>
      <dsp:spPr>
        <a:xfrm>
          <a:off x="950193" y="1955415"/>
          <a:ext cx="2013064" cy="111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US" sz="1800" b="1" kern="1200" dirty="0" smtClean="0">
              <a:solidFill>
                <a:srgbClr val="900021"/>
              </a:solidFill>
              <a:latin typeface="Gill Sans"/>
              <a:cs typeface="Gill Sans"/>
            </a:rPr>
            <a:t>Despite low completion rates</a:t>
          </a:r>
          <a:endParaRPr lang="en-US" sz="1800" b="1" kern="1200" dirty="0">
            <a:solidFill>
              <a:srgbClr val="900021"/>
            </a:solidFill>
            <a:latin typeface="Gill Sans"/>
            <a:cs typeface="Gill Sans"/>
          </a:endParaRPr>
        </a:p>
      </dsp:txBody>
      <dsp:txXfrm>
        <a:off x="950193" y="1955415"/>
        <a:ext cx="2013064" cy="1118368"/>
      </dsp:txXfrm>
    </dsp:sp>
    <dsp:sp modelId="{7ED5C6E1-6264-0747-AD43-E5A950343A37}">
      <dsp:nvSpPr>
        <dsp:cNvPr id="0" name=""/>
        <dsp:cNvSpPr/>
      </dsp:nvSpPr>
      <dsp:spPr>
        <a:xfrm rot="5400000">
          <a:off x="4660568" y="1703782"/>
          <a:ext cx="1863948" cy="1621634"/>
        </a:xfrm>
        <a:prstGeom prst="hexagon">
          <a:avLst>
            <a:gd name="adj" fmla="val 25000"/>
            <a:gd name="vf" fmla="val 115470"/>
          </a:avLst>
        </a:prstGeom>
        <a:solidFill>
          <a:srgbClr val="726E2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a:cs typeface="Gill Sans"/>
            </a:rPr>
            <a:t>Professional Satisfaction</a:t>
          </a:r>
          <a:endParaRPr lang="en-US" sz="1400" b="1" kern="1200" dirty="0">
            <a:latin typeface="Gill Sans"/>
            <a:cs typeface="Gill Sans"/>
          </a:endParaRPr>
        </a:p>
      </dsp:txBody>
      <dsp:txXfrm rot="5400000">
        <a:off x="4660568" y="1703782"/>
        <a:ext cx="1863948" cy="1621634"/>
      </dsp:txXfrm>
    </dsp:sp>
    <dsp:sp modelId="{E750318A-4AA9-D742-B85D-BEC799A1252E}">
      <dsp:nvSpPr>
        <dsp:cNvPr id="0" name=""/>
        <dsp:cNvSpPr/>
      </dsp:nvSpPr>
      <dsp:spPr>
        <a:xfrm rot="5400000">
          <a:off x="3788240" y="3285901"/>
          <a:ext cx="1863948" cy="1621634"/>
        </a:xfrm>
        <a:prstGeom prst="hexagon">
          <a:avLst>
            <a:gd name="adj" fmla="val 25000"/>
            <a:gd name="vf" fmla="val 115470"/>
          </a:avLst>
        </a:prstGeom>
        <a:solidFill>
          <a:srgbClr val="91785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Gill Sans"/>
              <a:cs typeface="Gill Sans"/>
            </a:rPr>
            <a:t>Keeping Things Fresh</a:t>
          </a:r>
          <a:endParaRPr lang="en-US" sz="1800" b="1" kern="1200" dirty="0">
            <a:latin typeface="Gill Sans"/>
            <a:cs typeface="Gill Sans"/>
          </a:endParaRPr>
        </a:p>
      </dsp:txBody>
      <dsp:txXfrm rot="5400000">
        <a:off x="3788240" y="3285901"/>
        <a:ext cx="1863948" cy="1621634"/>
      </dsp:txXfrm>
    </dsp:sp>
    <dsp:sp modelId="{14D7D570-1610-3840-BA08-C079EBC0A7FA}">
      <dsp:nvSpPr>
        <dsp:cNvPr id="0" name=""/>
        <dsp:cNvSpPr/>
      </dsp:nvSpPr>
      <dsp:spPr>
        <a:xfrm>
          <a:off x="5580240" y="3537534"/>
          <a:ext cx="2080166" cy="1118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rgbClr val="900021"/>
              </a:solidFill>
              <a:latin typeface="Gill Sans"/>
              <a:cs typeface="Gill Sans"/>
            </a:rPr>
            <a:t>Despite the public debate</a:t>
          </a:r>
          <a:endParaRPr lang="en-US" sz="1800" b="1" kern="1200" dirty="0">
            <a:solidFill>
              <a:srgbClr val="900021"/>
            </a:solidFill>
            <a:latin typeface="Gill Sans"/>
            <a:cs typeface="Gill Sans"/>
          </a:endParaRPr>
        </a:p>
      </dsp:txBody>
      <dsp:txXfrm>
        <a:off x="5580240" y="3537534"/>
        <a:ext cx="2080166" cy="1118368"/>
      </dsp:txXfrm>
    </dsp:sp>
    <dsp:sp modelId="{54193D1F-AB4B-C24E-B97C-F913B333DA80}">
      <dsp:nvSpPr>
        <dsp:cNvPr id="0" name=""/>
        <dsp:cNvSpPr/>
      </dsp:nvSpPr>
      <dsp:spPr>
        <a:xfrm rot="5400000">
          <a:off x="2036874" y="3285901"/>
          <a:ext cx="1863948" cy="1621634"/>
        </a:xfrm>
        <a:prstGeom prst="hexagon">
          <a:avLst>
            <a:gd name="adj" fmla="val 25000"/>
            <a:gd name="vf" fmla="val 115470"/>
          </a:avLst>
        </a:prstGeom>
        <a:solidFill>
          <a:srgbClr val="003D4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Gill Sans"/>
              <a:cs typeface="Gill Sans"/>
            </a:rPr>
            <a:t>Think about Teaching</a:t>
          </a:r>
          <a:endParaRPr lang="en-US" sz="2000" b="1" kern="1200" dirty="0">
            <a:latin typeface="Gill Sans"/>
            <a:cs typeface="Gill Sans"/>
          </a:endParaRPr>
        </a:p>
      </dsp:txBody>
      <dsp:txXfrm rot="5400000">
        <a:off x="2036874" y="3285901"/>
        <a:ext cx="1863948" cy="16216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C03CC3-EC7D-9646-B7FD-C87DECCF0C28}">
      <dsp:nvSpPr>
        <dsp:cNvPr id="0" name=""/>
        <dsp:cNvSpPr/>
      </dsp:nvSpPr>
      <dsp:spPr>
        <a:xfrm>
          <a:off x="3058699" y="-67480"/>
          <a:ext cx="1851887" cy="1162238"/>
        </a:xfrm>
        <a:prstGeom prst="roundRect">
          <a:avLst/>
        </a:prstGeom>
        <a:solidFill>
          <a:srgbClr val="FFCD37"/>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solidFill>
                <a:srgbClr val="900021"/>
              </a:solidFill>
              <a:latin typeface="Gill Sans"/>
            </a:rPr>
            <a:t>Global Outreach</a:t>
          </a:r>
          <a:endParaRPr lang="en-US" sz="2000" b="1" i="0" kern="1200" dirty="0">
            <a:solidFill>
              <a:srgbClr val="900021"/>
            </a:solidFill>
            <a:latin typeface="Gill Sans"/>
          </a:endParaRPr>
        </a:p>
      </dsp:txBody>
      <dsp:txXfrm>
        <a:off x="3058699" y="-67480"/>
        <a:ext cx="1851887" cy="1162238"/>
      </dsp:txXfrm>
    </dsp:sp>
    <dsp:sp modelId="{F833A82F-6D76-2E41-ACE1-5A2E450CC31F}">
      <dsp:nvSpPr>
        <dsp:cNvPr id="0" name=""/>
        <dsp:cNvSpPr/>
      </dsp:nvSpPr>
      <dsp:spPr>
        <a:xfrm>
          <a:off x="2067291" y="513638"/>
          <a:ext cx="3834703" cy="3834703"/>
        </a:xfrm>
        <a:custGeom>
          <a:avLst/>
          <a:gdLst/>
          <a:ahLst/>
          <a:cxnLst/>
          <a:rect l="0" t="0" r="0" b="0"/>
          <a:pathLst>
            <a:path>
              <a:moveTo>
                <a:pt x="2850091" y="242170"/>
              </a:moveTo>
              <a:arcTo wR="1917351" hR="1917351" stAng="17946542" swAng="137503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0F4BAB-A8F4-DE4E-8A81-79C218CD0460}">
      <dsp:nvSpPr>
        <dsp:cNvPr id="0" name=""/>
        <dsp:cNvSpPr/>
      </dsp:nvSpPr>
      <dsp:spPr>
        <a:xfrm>
          <a:off x="4882209" y="1257376"/>
          <a:ext cx="1851887" cy="1162238"/>
        </a:xfrm>
        <a:prstGeom prst="roundRect">
          <a:avLst/>
        </a:prstGeom>
        <a:solidFill>
          <a:srgbClr val="003D4C"/>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solidFill>
                <a:srgbClr val="FFFFFF"/>
              </a:solidFill>
              <a:latin typeface="Gill Sans"/>
            </a:rPr>
            <a:t>Social Justice</a:t>
          </a:r>
          <a:endParaRPr lang="en-US" sz="2000" b="1" i="0" kern="1200" dirty="0">
            <a:solidFill>
              <a:srgbClr val="FFFFFF"/>
            </a:solidFill>
            <a:latin typeface="Gill Sans"/>
          </a:endParaRPr>
        </a:p>
      </dsp:txBody>
      <dsp:txXfrm>
        <a:off x="4882209" y="1257376"/>
        <a:ext cx="1851887" cy="1162238"/>
      </dsp:txXfrm>
    </dsp:sp>
    <dsp:sp modelId="{DC2EA4B2-7957-5248-932B-F19C78E7F27C}">
      <dsp:nvSpPr>
        <dsp:cNvPr id="0" name=""/>
        <dsp:cNvSpPr/>
      </dsp:nvSpPr>
      <dsp:spPr>
        <a:xfrm>
          <a:off x="2067291" y="513638"/>
          <a:ext cx="3834703" cy="3834703"/>
        </a:xfrm>
        <a:custGeom>
          <a:avLst/>
          <a:gdLst/>
          <a:ahLst/>
          <a:cxnLst/>
          <a:rect l="0" t="0" r="0" b="0"/>
          <a:pathLst>
            <a:path>
              <a:moveTo>
                <a:pt x="3834703" y="1916138"/>
              </a:moveTo>
              <a:arcTo wR="1917351" hR="1917351" stAng="21597824" swAng="1807554"/>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ABD058-AC1F-394A-8695-FBB8DEEE7EF2}">
      <dsp:nvSpPr>
        <dsp:cNvPr id="0" name=""/>
        <dsp:cNvSpPr/>
      </dsp:nvSpPr>
      <dsp:spPr>
        <a:xfrm>
          <a:off x="4185690" y="3401041"/>
          <a:ext cx="1851887" cy="1162238"/>
        </a:xfrm>
        <a:prstGeom prst="roundRect">
          <a:avLst/>
        </a:prstGeom>
        <a:solidFill>
          <a:srgbClr val="E98300"/>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solidFill>
                <a:srgbClr val="FFFFFF"/>
              </a:solidFill>
              <a:latin typeface="Gill Sans"/>
            </a:rPr>
            <a:t>Edutainment</a:t>
          </a:r>
          <a:endParaRPr lang="en-US" sz="2000" b="1" i="0" kern="1200" dirty="0">
            <a:solidFill>
              <a:srgbClr val="FFFFFF"/>
            </a:solidFill>
            <a:latin typeface="Gill Sans"/>
          </a:endParaRPr>
        </a:p>
      </dsp:txBody>
      <dsp:txXfrm>
        <a:off x="4185690" y="3401041"/>
        <a:ext cx="1851887" cy="1162238"/>
      </dsp:txXfrm>
    </dsp:sp>
    <dsp:sp modelId="{67529E90-EFD0-3145-9C1E-DCF31DDB1833}">
      <dsp:nvSpPr>
        <dsp:cNvPr id="0" name=""/>
        <dsp:cNvSpPr/>
      </dsp:nvSpPr>
      <dsp:spPr>
        <a:xfrm>
          <a:off x="2067291" y="513638"/>
          <a:ext cx="3834703" cy="3834703"/>
        </a:xfrm>
        <a:custGeom>
          <a:avLst/>
          <a:gdLst/>
          <a:ahLst/>
          <a:cxnLst/>
          <a:rect l="0" t="0" r="0" b="0"/>
          <a:pathLst>
            <a:path>
              <a:moveTo>
                <a:pt x="2114399" y="3824551"/>
              </a:moveTo>
              <a:arcTo wR="1917351" hR="1917351" stAng="5046074" swAng="70785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922FD0-2170-EF4B-9F26-1A71D4552798}">
      <dsp:nvSpPr>
        <dsp:cNvPr id="0" name=""/>
        <dsp:cNvSpPr/>
      </dsp:nvSpPr>
      <dsp:spPr>
        <a:xfrm>
          <a:off x="1931708" y="3401041"/>
          <a:ext cx="1851887" cy="1162238"/>
        </a:xfrm>
        <a:prstGeom prst="roundRect">
          <a:avLst/>
        </a:prstGeom>
        <a:solidFill>
          <a:srgbClr val="726E20"/>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solidFill>
                <a:srgbClr val="FFFFFF"/>
              </a:solidFill>
              <a:latin typeface="Gill Sans"/>
            </a:rPr>
            <a:t>Community Building</a:t>
          </a:r>
          <a:endParaRPr lang="en-US" sz="2000" b="1" i="0" kern="1200" dirty="0">
            <a:solidFill>
              <a:srgbClr val="FFFFFF"/>
            </a:solidFill>
            <a:latin typeface="Gill Sans"/>
          </a:endParaRPr>
        </a:p>
      </dsp:txBody>
      <dsp:txXfrm>
        <a:off x="1931708" y="3401041"/>
        <a:ext cx="1851887" cy="1162238"/>
      </dsp:txXfrm>
    </dsp:sp>
    <dsp:sp modelId="{6D3FC27B-1A53-5E46-AB52-8819E83B7984}">
      <dsp:nvSpPr>
        <dsp:cNvPr id="0" name=""/>
        <dsp:cNvSpPr/>
      </dsp:nvSpPr>
      <dsp:spPr>
        <a:xfrm>
          <a:off x="2067291" y="513638"/>
          <a:ext cx="3834703" cy="3834703"/>
        </a:xfrm>
        <a:custGeom>
          <a:avLst/>
          <a:gdLst/>
          <a:ahLst/>
          <a:cxnLst/>
          <a:rect l="0" t="0" r="0" b="0"/>
          <a:pathLst>
            <a:path>
              <a:moveTo>
                <a:pt x="258378" y="2878623"/>
              </a:moveTo>
              <a:arcTo wR="1917351" hR="1917351" stAng="8994622" swAng="1807554"/>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BB1899-EB08-DF45-A0AE-57D9F991BBE1}">
      <dsp:nvSpPr>
        <dsp:cNvPr id="0" name=""/>
        <dsp:cNvSpPr/>
      </dsp:nvSpPr>
      <dsp:spPr>
        <a:xfrm>
          <a:off x="1235189" y="1257376"/>
          <a:ext cx="1851887" cy="1162238"/>
        </a:xfrm>
        <a:prstGeom prst="roundRect">
          <a:avLst/>
        </a:prstGeom>
        <a:solidFill>
          <a:srgbClr val="900021"/>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latin typeface="Gill Sans"/>
            </a:rPr>
            <a:t>Best Interactive Textbook</a:t>
          </a:r>
          <a:endParaRPr lang="en-US" sz="2000" b="1" i="0" kern="1200" dirty="0">
            <a:solidFill>
              <a:schemeClr val="bg1"/>
            </a:solidFill>
            <a:latin typeface="Gill Sans"/>
          </a:endParaRPr>
        </a:p>
      </dsp:txBody>
      <dsp:txXfrm>
        <a:off x="1235189" y="1257376"/>
        <a:ext cx="1851887" cy="1162238"/>
      </dsp:txXfrm>
    </dsp:sp>
    <dsp:sp modelId="{FBCB64EE-BA04-3442-B9EA-9A21714FD0E9}">
      <dsp:nvSpPr>
        <dsp:cNvPr id="0" name=""/>
        <dsp:cNvSpPr/>
      </dsp:nvSpPr>
      <dsp:spPr>
        <a:xfrm>
          <a:off x="2067291" y="513638"/>
          <a:ext cx="3834703" cy="3834703"/>
        </a:xfrm>
        <a:custGeom>
          <a:avLst/>
          <a:gdLst/>
          <a:ahLst/>
          <a:cxnLst/>
          <a:rect l="0" t="0" r="0" b="0"/>
          <a:pathLst>
            <a:path>
              <a:moveTo>
                <a:pt x="405918" y="737603"/>
              </a:moveTo>
              <a:arcTo wR="1917351" hR="1917351" stAng="13078427" swAng="137503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2E8373-E4E9-1942-B997-DD77C91BED2E}">
      <dsp:nvSpPr>
        <dsp:cNvPr id="0" name=""/>
        <dsp:cNvSpPr/>
      </dsp:nvSpPr>
      <dsp:spPr>
        <a:xfrm>
          <a:off x="1515353" y="0"/>
          <a:ext cx="4741694" cy="4741694"/>
        </a:xfrm>
        <a:prstGeom prst="ellipse">
          <a:avLst/>
        </a:prstGeom>
        <a:solidFill>
          <a:srgbClr val="726E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i="0" kern="1200" dirty="0" smtClean="0">
              <a:latin typeface="Gill Sans"/>
            </a:rPr>
            <a:t>BIG IDEAS</a:t>
          </a:r>
          <a:endParaRPr lang="en-US" sz="2300" b="1" i="0" kern="1200" dirty="0">
            <a:latin typeface="Gill Sans"/>
          </a:endParaRPr>
        </a:p>
      </dsp:txBody>
      <dsp:txXfrm>
        <a:off x="3223311" y="237084"/>
        <a:ext cx="1325777" cy="711254"/>
      </dsp:txXfrm>
    </dsp:sp>
    <dsp:sp modelId="{F3D93409-14BB-FF45-9A84-5AE1BC84EECA}">
      <dsp:nvSpPr>
        <dsp:cNvPr id="0" name=""/>
        <dsp:cNvSpPr/>
      </dsp:nvSpPr>
      <dsp:spPr>
        <a:xfrm>
          <a:off x="1989522" y="948338"/>
          <a:ext cx="3793355" cy="3793355"/>
        </a:xfrm>
        <a:prstGeom prst="ellipse">
          <a:avLst/>
        </a:prstGeom>
        <a:solidFill>
          <a:srgbClr val="E98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latin typeface="Gill Sans"/>
              <a:cs typeface="Gill Sans"/>
            </a:rPr>
            <a:t>Student-Centered</a:t>
          </a:r>
          <a:endParaRPr lang="en-US" sz="1700" b="1" kern="1200" dirty="0">
            <a:latin typeface="Gill Sans"/>
            <a:cs typeface="Gill Sans"/>
          </a:endParaRPr>
        </a:p>
      </dsp:txBody>
      <dsp:txXfrm>
        <a:off x="3223311" y="1175940"/>
        <a:ext cx="1325777" cy="682803"/>
      </dsp:txXfrm>
    </dsp:sp>
    <dsp:sp modelId="{3D2FF0D3-852A-1544-9F6A-0C7E44F23C72}">
      <dsp:nvSpPr>
        <dsp:cNvPr id="0" name=""/>
        <dsp:cNvSpPr/>
      </dsp:nvSpPr>
      <dsp:spPr>
        <a:xfrm>
          <a:off x="2463691" y="1896677"/>
          <a:ext cx="2845016" cy="2845016"/>
        </a:xfrm>
        <a:prstGeom prst="ellipse">
          <a:avLst/>
        </a:prstGeom>
        <a:solidFill>
          <a:srgbClr val="003D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latin typeface="Gill Sans"/>
              <a:cs typeface="Gill Sans"/>
            </a:rPr>
            <a:t>Discussion &amp; Activities</a:t>
          </a:r>
          <a:endParaRPr lang="en-US" sz="1500" b="1" kern="1200" dirty="0">
            <a:latin typeface="Gill Sans"/>
            <a:cs typeface="Gill Sans"/>
          </a:endParaRPr>
        </a:p>
      </dsp:txBody>
      <dsp:txXfrm>
        <a:off x="3223311" y="2110053"/>
        <a:ext cx="1325777" cy="640128"/>
      </dsp:txXfrm>
    </dsp:sp>
    <dsp:sp modelId="{E080914A-188D-DA43-A39E-3CA74DD25D45}">
      <dsp:nvSpPr>
        <dsp:cNvPr id="0" name=""/>
        <dsp:cNvSpPr/>
      </dsp:nvSpPr>
      <dsp:spPr>
        <a:xfrm>
          <a:off x="2937861" y="2845016"/>
          <a:ext cx="1896677" cy="1896677"/>
        </a:xfrm>
        <a:prstGeom prst="ellipse">
          <a:avLst/>
        </a:prstGeom>
        <a:solidFill>
          <a:srgbClr val="90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smtClean="0">
              <a:latin typeface="Gill Sans"/>
              <a:cs typeface="Gill Sans"/>
            </a:rPr>
            <a:t>Brief Lecture</a:t>
          </a:r>
          <a:endParaRPr lang="en-US" sz="2100" b="1" kern="1200" dirty="0">
            <a:latin typeface="Gill Sans"/>
            <a:cs typeface="Gill Sans"/>
          </a:endParaRPr>
        </a:p>
      </dsp:txBody>
      <dsp:txXfrm>
        <a:off x="3215623" y="3319185"/>
        <a:ext cx="1341153" cy="9483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28636F-8F17-8741-B9B4-D5EBFA89BC11}">
      <dsp:nvSpPr>
        <dsp:cNvPr id="0" name=""/>
        <dsp:cNvSpPr/>
      </dsp:nvSpPr>
      <dsp:spPr>
        <a:xfrm>
          <a:off x="2501911" y="519789"/>
          <a:ext cx="3476181" cy="3476181"/>
        </a:xfrm>
        <a:prstGeom prst="blockArc">
          <a:avLst>
            <a:gd name="adj1" fmla="val 10800000"/>
            <a:gd name="adj2" fmla="val 16200000"/>
            <a:gd name="adj3" fmla="val 4635"/>
          </a:avLst>
        </a:prstGeom>
        <a:solidFill>
          <a:srgbClr val="FFCD37"/>
        </a:solidFill>
        <a:ln>
          <a:noFill/>
        </a:ln>
        <a:effectLst/>
      </dsp:spPr>
      <dsp:style>
        <a:lnRef idx="0">
          <a:scrgbClr r="0" g="0" b="0"/>
        </a:lnRef>
        <a:fillRef idx="1">
          <a:scrgbClr r="0" g="0" b="0"/>
        </a:fillRef>
        <a:effectRef idx="0">
          <a:scrgbClr r="0" g="0" b="0"/>
        </a:effectRef>
        <a:fontRef idx="minor">
          <a:schemeClr val="lt1"/>
        </a:fontRef>
      </dsp:style>
    </dsp:sp>
    <dsp:sp modelId="{5DBE0E0F-E405-9443-B2D1-2E0AC7C0AB80}">
      <dsp:nvSpPr>
        <dsp:cNvPr id="0" name=""/>
        <dsp:cNvSpPr/>
      </dsp:nvSpPr>
      <dsp:spPr>
        <a:xfrm>
          <a:off x="2501911" y="519789"/>
          <a:ext cx="3476181" cy="3476181"/>
        </a:xfrm>
        <a:prstGeom prst="blockArc">
          <a:avLst>
            <a:gd name="adj1" fmla="val 5400000"/>
            <a:gd name="adj2" fmla="val 10800000"/>
            <a:gd name="adj3" fmla="val 4635"/>
          </a:avLst>
        </a:prstGeom>
        <a:solidFill>
          <a:srgbClr val="003D4C"/>
        </a:solidFill>
        <a:ln>
          <a:noFill/>
        </a:ln>
        <a:effectLst/>
      </dsp:spPr>
      <dsp:style>
        <a:lnRef idx="0">
          <a:scrgbClr r="0" g="0" b="0"/>
        </a:lnRef>
        <a:fillRef idx="1">
          <a:scrgbClr r="0" g="0" b="0"/>
        </a:fillRef>
        <a:effectRef idx="0">
          <a:scrgbClr r="0" g="0" b="0"/>
        </a:effectRef>
        <a:fontRef idx="minor">
          <a:schemeClr val="lt1"/>
        </a:fontRef>
      </dsp:style>
    </dsp:sp>
    <dsp:sp modelId="{401DB0E2-B934-0B44-B6C4-32CC2FD49CDA}">
      <dsp:nvSpPr>
        <dsp:cNvPr id="0" name=""/>
        <dsp:cNvSpPr/>
      </dsp:nvSpPr>
      <dsp:spPr>
        <a:xfrm>
          <a:off x="2501911" y="519789"/>
          <a:ext cx="3476181" cy="3476181"/>
        </a:xfrm>
        <a:prstGeom prst="blockArc">
          <a:avLst>
            <a:gd name="adj1" fmla="val 0"/>
            <a:gd name="adj2" fmla="val 5400000"/>
            <a:gd name="adj3" fmla="val 4635"/>
          </a:avLst>
        </a:prstGeom>
        <a:solidFill>
          <a:srgbClr val="E98300"/>
        </a:solidFill>
        <a:ln>
          <a:noFill/>
        </a:ln>
        <a:effectLst/>
      </dsp:spPr>
      <dsp:style>
        <a:lnRef idx="0">
          <a:scrgbClr r="0" g="0" b="0"/>
        </a:lnRef>
        <a:fillRef idx="1">
          <a:scrgbClr r="0" g="0" b="0"/>
        </a:fillRef>
        <a:effectRef idx="0">
          <a:scrgbClr r="0" g="0" b="0"/>
        </a:effectRef>
        <a:fontRef idx="minor">
          <a:schemeClr val="lt1"/>
        </a:fontRef>
      </dsp:style>
    </dsp:sp>
    <dsp:sp modelId="{0B79CE10-5053-4A4F-9F0D-623BFF9A5127}">
      <dsp:nvSpPr>
        <dsp:cNvPr id="0" name=""/>
        <dsp:cNvSpPr/>
      </dsp:nvSpPr>
      <dsp:spPr>
        <a:xfrm>
          <a:off x="2501911" y="519789"/>
          <a:ext cx="3476181" cy="3476181"/>
        </a:xfrm>
        <a:prstGeom prst="blockArc">
          <a:avLst>
            <a:gd name="adj1" fmla="val 16200000"/>
            <a:gd name="adj2" fmla="val 0"/>
            <a:gd name="adj3" fmla="val 4635"/>
          </a:avLst>
        </a:prstGeom>
        <a:solidFill>
          <a:srgbClr val="726E20"/>
        </a:solidFill>
        <a:ln>
          <a:noFill/>
        </a:ln>
        <a:effectLst/>
      </dsp:spPr>
      <dsp:style>
        <a:lnRef idx="0">
          <a:scrgbClr r="0" g="0" b="0"/>
        </a:lnRef>
        <a:fillRef idx="1">
          <a:scrgbClr r="0" g="0" b="0"/>
        </a:fillRef>
        <a:effectRef idx="0">
          <a:scrgbClr r="0" g="0" b="0"/>
        </a:effectRef>
        <a:fontRef idx="minor">
          <a:schemeClr val="lt1"/>
        </a:fontRef>
      </dsp:style>
    </dsp:sp>
    <dsp:sp modelId="{36B19FC0-43C6-874F-8379-7D826C796E11}">
      <dsp:nvSpPr>
        <dsp:cNvPr id="0" name=""/>
        <dsp:cNvSpPr/>
      </dsp:nvSpPr>
      <dsp:spPr>
        <a:xfrm>
          <a:off x="3440861" y="1458739"/>
          <a:ext cx="1598282" cy="1598282"/>
        </a:xfrm>
        <a:prstGeom prst="ellipse">
          <a:avLst/>
        </a:prstGeom>
        <a:solidFill>
          <a:srgbClr val="90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bg1"/>
              </a:solidFill>
              <a:latin typeface="Gill Sans"/>
            </a:rPr>
            <a:t>Peer Review</a:t>
          </a:r>
        </a:p>
      </dsp:txBody>
      <dsp:txXfrm>
        <a:off x="3440861" y="1458739"/>
        <a:ext cx="1598282" cy="1598282"/>
      </dsp:txXfrm>
    </dsp:sp>
    <dsp:sp modelId="{47DBD969-2562-9744-B8AB-E70C32CD57ED}">
      <dsp:nvSpPr>
        <dsp:cNvPr id="0" name=""/>
        <dsp:cNvSpPr/>
      </dsp:nvSpPr>
      <dsp:spPr>
        <a:xfrm>
          <a:off x="3680603" y="667"/>
          <a:ext cx="1118797" cy="1118797"/>
        </a:xfrm>
        <a:prstGeom prst="ellipse">
          <a:avLst/>
        </a:prstGeom>
        <a:solidFill>
          <a:srgbClr val="E98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Gill Sans"/>
            </a:rPr>
            <a:t>Not a book</a:t>
          </a:r>
          <a:endParaRPr lang="en-US" sz="1200" b="1" i="0" kern="1200" dirty="0">
            <a:latin typeface="Gill Sans"/>
          </a:endParaRPr>
        </a:p>
      </dsp:txBody>
      <dsp:txXfrm>
        <a:off x="3680603" y="667"/>
        <a:ext cx="1118797" cy="1118797"/>
      </dsp:txXfrm>
    </dsp:sp>
    <dsp:sp modelId="{F7284D31-B570-B34E-B945-8E8C37638D99}">
      <dsp:nvSpPr>
        <dsp:cNvPr id="0" name=""/>
        <dsp:cNvSpPr/>
      </dsp:nvSpPr>
      <dsp:spPr>
        <a:xfrm>
          <a:off x="5378417" y="1698481"/>
          <a:ext cx="1118797" cy="1118797"/>
        </a:xfrm>
        <a:prstGeom prst="ellipse">
          <a:avLst/>
        </a:prstGeom>
        <a:solidFill>
          <a:srgbClr val="003D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Gill Sans"/>
            </a:rPr>
            <a:t>Not an article</a:t>
          </a:r>
          <a:endParaRPr lang="en-US" sz="1200" b="1" i="0" kern="1200" dirty="0">
            <a:latin typeface="Gill Sans"/>
          </a:endParaRPr>
        </a:p>
      </dsp:txBody>
      <dsp:txXfrm>
        <a:off x="5378417" y="1698481"/>
        <a:ext cx="1118797" cy="1118797"/>
      </dsp:txXfrm>
    </dsp:sp>
    <dsp:sp modelId="{FD431BEC-7785-814F-B288-0CA70683E9AB}">
      <dsp:nvSpPr>
        <dsp:cNvPr id="0" name=""/>
        <dsp:cNvSpPr/>
      </dsp:nvSpPr>
      <dsp:spPr>
        <a:xfrm>
          <a:off x="3680603" y="3396295"/>
          <a:ext cx="1118797" cy="1118797"/>
        </a:xfrm>
        <a:prstGeom prst="ellipse">
          <a:avLst/>
        </a:prstGeom>
        <a:solidFill>
          <a:srgbClr val="FFCD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3D4C"/>
              </a:solidFill>
              <a:latin typeface="Gill Sans"/>
            </a:rPr>
            <a:t>Not a discovery</a:t>
          </a:r>
          <a:endParaRPr lang="en-US" sz="1200" b="1" i="0" kern="1200" dirty="0">
            <a:solidFill>
              <a:srgbClr val="003D4C"/>
            </a:solidFill>
            <a:latin typeface="Gill Sans"/>
          </a:endParaRPr>
        </a:p>
      </dsp:txBody>
      <dsp:txXfrm>
        <a:off x="3680603" y="3396295"/>
        <a:ext cx="1118797" cy="1118797"/>
      </dsp:txXfrm>
    </dsp:sp>
    <dsp:sp modelId="{87DAED16-E548-5B4A-8530-82DC8103D2EB}">
      <dsp:nvSpPr>
        <dsp:cNvPr id="0" name=""/>
        <dsp:cNvSpPr/>
      </dsp:nvSpPr>
      <dsp:spPr>
        <a:xfrm>
          <a:off x="1982789" y="1698481"/>
          <a:ext cx="1118797" cy="1118797"/>
        </a:xfrm>
        <a:prstGeom prst="ellipse">
          <a:avLst/>
        </a:prstGeom>
        <a:solidFill>
          <a:srgbClr val="726E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dirty="0" smtClean="0">
              <a:latin typeface="Gill Sans"/>
            </a:rPr>
            <a:t>Not a patent</a:t>
          </a:r>
          <a:endParaRPr lang="en-US" sz="1200" b="1" i="0" kern="1200" dirty="0">
            <a:latin typeface="Gill Sans"/>
          </a:endParaRPr>
        </a:p>
      </dsp:txBody>
      <dsp:txXfrm>
        <a:off x="1982789" y="1698481"/>
        <a:ext cx="1118797" cy="111879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CC2EB0-7DDF-2841-A117-39357B1ABBDD}">
      <dsp:nvSpPr>
        <dsp:cNvPr id="0" name=""/>
        <dsp:cNvSpPr/>
      </dsp:nvSpPr>
      <dsp:spPr>
        <a:xfrm>
          <a:off x="2705918" y="2"/>
          <a:ext cx="2360562" cy="2364670"/>
        </a:xfrm>
        <a:prstGeom prst="downArrow">
          <a:avLst>
            <a:gd name="adj1" fmla="val 50000"/>
            <a:gd name="adj2" fmla="val 35000"/>
          </a:avLst>
        </a:prstGeom>
        <a:solidFill>
          <a:srgbClr val="90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latin typeface="Gill Sans"/>
              <a:cs typeface="Gill Sans"/>
            </a:rPr>
            <a:t>Culture</a:t>
          </a:r>
          <a:endParaRPr lang="en-US" sz="2000" b="1" kern="1200" dirty="0">
            <a:solidFill>
              <a:srgbClr val="FFFFFF"/>
            </a:solidFill>
            <a:latin typeface="Gill Sans"/>
            <a:cs typeface="Gill Sans"/>
          </a:endParaRPr>
        </a:p>
      </dsp:txBody>
      <dsp:txXfrm>
        <a:off x="2705918" y="2"/>
        <a:ext cx="2360562" cy="2364670"/>
      </dsp:txXfrm>
    </dsp:sp>
    <dsp:sp modelId="{A3C17A97-B15E-7C4E-93B3-DC72BA0B5A6F}">
      <dsp:nvSpPr>
        <dsp:cNvPr id="0" name=""/>
        <dsp:cNvSpPr/>
      </dsp:nvSpPr>
      <dsp:spPr>
        <a:xfrm rot="7200000">
          <a:off x="4069491" y="2363834"/>
          <a:ext cx="2360562" cy="2360562"/>
        </a:xfrm>
        <a:prstGeom prst="downArrow">
          <a:avLst>
            <a:gd name="adj1" fmla="val 50000"/>
            <a:gd name="adj2" fmla="val 35000"/>
          </a:avLst>
        </a:prstGeom>
        <a:solidFill>
          <a:srgbClr val="726E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FF"/>
              </a:solidFill>
              <a:latin typeface="Gill Sans"/>
              <a:cs typeface="Gill Sans"/>
            </a:rPr>
            <a:t>Standards</a:t>
          </a:r>
          <a:endParaRPr lang="en-US" sz="2000" b="1" kern="1200" dirty="0">
            <a:solidFill>
              <a:srgbClr val="FFFFFF"/>
            </a:solidFill>
            <a:latin typeface="Gill Sans"/>
            <a:cs typeface="Gill Sans"/>
          </a:endParaRPr>
        </a:p>
      </dsp:txBody>
      <dsp:txXfrm rot="7200000">
        <a:off x="4069491" y="2363834"/>
        <a:ext cx="2360562" cy="2360562"/>
      </dsp:txXfrm>
    </dsp:sp>
    <dsp:sp modelId="{B10D117B-778D-6745-86ED-66D32E10D857}">
      <dsp:nvSpPr>
        <dsp:cNvPr id="0" name=""/>
        <dsp:cNvSpPr/>
      </dsp:nvSpPr>
      <dsp:spPr>
        <a:xfrm rot="14400000">
          <a:off x="1342345" y="2363834"/>
          <a:ext cx="2360562" cy="2360562"/>
        </a:xfrm>
        <a:prstGeom prst="downArrow">
          <a:avLst>
            <a:gd name="adj1" fmla="val 50000"/>
            <a:gd name="adj2" fmla="val 35000"/>
          </a:avLst>
        </a:prstGeom>
        <a:solidFill>
          <a:srgbClr val="FFCD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900021"/>
              </a:solidFill>
              <a:latin typeface="Gill Sans"/>
              <a:cs typeface="Gill Sans"/>
            </a:rPr>
            <a:t>Methods</a:t>
          </a:r>
          <a:endParaRPr lang="en-US" sz="2000" b="1" kern="1200" dirty="0">
            <a:solidFill>
              <a:srgbClr val="900021"/>
            </a:solidFill>
            <a:latin typeface="Gill Sans"/>
            <a:cs typeface="Gill Sans"/>
          </a:endParaRPr>
        </a:p>
      </dsp:txBody>
      <dsp:txXfrm rot="14400000">
        <a:off x="1342345" y="2363834"/>
        <a:ext cx="2360562" cy="236056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C082CA-FCB3-481A-9953-A78AA4E632CE}">
      <dsp:nvSpPr>
        <dsp:cNvPr id="0" name=""/>
        <dsp:cNvSpPr/>
      </dsp:nvSpPr>
      <dsp:spPr>
        <a:xfrm>
          <a:off x="2317266" y="-37298"/>
          <a:ext cx="1219012" cy="1219012"/>
        </a:xfrm>
        <a:prstGeom prst="ellipse">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a:cs typeface="Gill Sans"/>
            </a:rPr>
            <a:t>University-related reasons</a:t>
          </a:r>
        </a:p>
        <a:p>
          <a:pPr lvl="0" algn="ctr" defTabSz="622300">
            <a:lnSpc>
              <a:spcPct val="90000"/>
            </a:lnSpc>
            <a:spcBef>
              <a:spcPct val="0"/>
            </a:spcBef>
            <a:spcAft>
              <a:spcPct val="35000"/>
            </a:spcAft>
          </a:pPr>
          <a:r>
            <a:rPr lang="en-US" sz="1400" kern="1200" dirty="0" smtClean="0">
              <a:solidFill>
                <a:schemeClr val="tx1"/>
              </a:solidFill>
              <a:latin typeface="Gill Sans"/>
              <a:cs typeface="Gill Sans"/>
            </a:rPr>
            <a:t>(3.929)</a:t>
          </a:r>
          <a:endParaRPr lang="en-US" sz="1400" kern="1200" dirty="0">
            <a:solidFill>
              <a:schemeClr val="tx1"/>
            </a:solidFill>
            <a:latin typeface="Gill Sans"/>
            <a:cs typeface="Gill Sans"/>
          </a:endParaRPr>
        </a:p>
      </dsp:txBody>
      <dsp:txXfrm>
        <a:off x="2317266" y="-37298"/>
        <a:ext cx="1219012" cy="1219012"/>
      </dsp:txXfrm>
    </dsp:sp>
    <dsp:sp modelId="{D9D31730-8A36-4EAD-A1CA-F315A6A7D891}">
      <dsp:nvSpPr>
        <dsp:cNvPr id="0" name=""/>
        <dsp:cNvSpPr/>
      </dsp:nvSpPr>
      <dsp:spPr>
        <a:xfrm rot="2700000">
          <a:off x="3405481" y="1007453"/>
          <a:ext cx="324491" cy="411416"/>
        </a:xfrm>
        <a:prstGeom prst="rightArrow">
          <a:avLst>
            <a:gd name="adj1" fmla="val 60000"/>
            <a:gd name="adj2" fmla="val 50000"/>
          </a:avLst>
        </a:prstGeom>
        <a:solidFill>
          <a:srgbClr val="A5002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2700000">
        <a:off x="3405481" y="1007453"/>
        <a:ext cx="324491" cy="411416"/>
      </dsp:txXfrm>
    </dsp:sp>
    <dsp:sp modelId="{F95C9597-6586-455D-8CC6-A9B2477FF7A8}">
      <dsp:nvSpPr>
        <dsp:cNvPr id="0" name=""/>
        <dsp:cNvSpPr/>
      </dsp:nvSpPr>
      <dsp:spPr>
        <a:xfrm>
          <a:off x="3612162" y="1257597"/>
          <a:ext cx="1219012" cy="1219012"/>
        </a:xfrm>
        <a:prstGeom prst="ellipse">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a:cs typeface="Gill Sans"/>
            </a:rPr>
            <a:t>Access-related reasons</a:t>
          </a:r>
        </a:p>
        <a:p>
          <a:pPr lvl="0" algn="ctr" defTabSz="622300">
            <a:lnSpc>
              <a:spcPct val="90000"/>
            </a:lnSpc>
            <a:spcBef>
              <a:spcPct val="0"/>
            </a:spcBef>
            <a:spcAft>
              <a:spcPct val="35000"/>
            </a:spcAft>
          </a:pPr>
          <a:r>
            <a:rPr lang="en-US" sz="1400" b="1" kern="1200" dirty="0" smtClean="0">
              <a:latin typeface="Gill Sans"/>
              <a:cs typeface="Gill Sans"/>
            </a:rPr>
            <a:t>(1.475)</a:t>
          </a:r>
          <a:endParaRPr lang="en-US" sz="1400" b="1" kern="1200" dirty="0">
            <a:latin typeface="Gill Sans"/>
            <a:cs typeface="Gill Sans"/>
          </a:endParaRPr>
        </a:p>
      </dsp:txBody>
      <dsp:txXfrm>
        <a:off x="3612162" y="1257597"/>
        <a:ext cx="1219012" cy="1219012"/>
      </dsp:txXfrm>
    </dsp:sp>
    <dsp:sp modelId="{2B3545FA-9144-4AD4-A4ED-028BDA0628E9}">
      <dsp:nvSpPr>
        <dsp:cNvPr id="0" name=""/>
        <dsp:cNvSpPr/>
      </dsp:nvSpPr>
      <dsp:spPr>
        <a:xfrm rot="8100000">
          <a:off x="3454903" y="2281797"/>
          <a:ext cx="292728" cy="411416"/>
        </a:xfrm>
        <a:prstGeom prst="rightArrow">
          <a:avLst>
            <a:gd name="adj1" fmla="val 60000"/>
            <a:gd name="adj2" fmla="val 50000"/>
          </a:avLst>
        </a:prstGeom>
        <a:solidFill>
          <a:srgbClr val="A5002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8100000">
        <a:off x="3454903" y="2281797"/>
        <a:ext cx="292728" cy="411416"/>
      </dsp:txXfrm>
    </dsp:sp>
    <dsp:sp modelId="{D883AE3E-577C-4E80-9FF9-338BB78359DB}">
      <dsp:nvSpPr>
        <dsp:cNvPr id="0" name=""/>
        <dsp:cNvSpPr/>
      </dsp:nvSpPr>
      <dsp:spPr>
        <a:xfrm>
          <a:off x="2272144" y="2476702"/>
          <a:ext cx="1309255" cy="1370596"/>
        </a:xfrm>
        <a:prstGeom prst="ellipse">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en-US" sz="1050" b="1" kern="1200" dirty="0" smtClean="0">
            <a:solidFill>
              <a:schemeClr val="tx1"/>
            </a:solidFill>
            <a:latin typeface="Gill Sans"/>
            <a:cs typeface="Gill Sans"/>
          </a:endParaRPr>
        </a:p>
        <a:p>
          <a:pPr lvl="0" algn="ctr" defTabSz="466725">
            <a:lnSpc>
              <a:spcPct val="90000"/>
            </a:lnSpc>
            <a:spcBef>
              <a:spcPct val="0"/>
            </a:spcBef>
            <a:spcAft>
              <a:spcPct val="35000"/>
            </a:spcAft>
          </a:pPr>
          <a:r>
            <a:rPr lang="en-US" sz="1100" b="1" kern="1200" dirty="0" smtClean="0">
              <a:solidFill>
                <a:schemeClr val="tx1"/>
              </a:solidFill>
              <a:latin typeface="Gill Sans"/>
              <a:cs typeface="Gill Sans"/>
            </a:rPr>
            <a:t>Professional </a:t>
          </a:r>
          <a:r>
            <a:rPr lang="en-US" sz="1100" b="1" kern="1200" dirty="0" smtClean="0">
              <a:solidFill>
                <a:schemeClr val="tx1"/>
              </a:solidFill>
              <a:latin typeface="Gill Sans"/>
              <a:cs typeface="Gill Sans"/>
            </a:rPr>
            <a:t>reasons</a:t>
          </a:r>
        </a:p>
        <a:p>
          <a:pPr lvl="0" algn="ctr" defTabSz="466725">
            <a:lnSpc>
              <a:spcPct val="90000"/>
            </a:lnSpc>
            <a:spcBef>
              <a:spcPct val="0"/>
            </a:spcBef>
            <a:spcAft>
              <a:spcPct val="35000"/>
            </a:spcAft>
          </a:pPr>
          <a:r>
            <a:rPr lang="en-US" sz="1100" b="1" kern="1200" dirty="0" smtClean="0">
              <a:solidFill>
                <a:schemeClr val="tx1"/>
              </a:solidFill>
              <a:latin typeface="Gill Sans"/>
              <a:cs typeface="Gill Sans"/>
            </a:rPr>
            <a:t>(1.312)</a:t>
          </a:r>
          <a:endParaRPr lang="en-US" sz="1100" b="1" kern="1200" dirty="0">
            <a:solidFill>
              <a:schemeClr val="tx1"/>
            </a:solidFill>
            <a:latin typeface="Gill Sans"/>
            <a:cs typeface="Gill Sans"/>
          </a:endParaRPr>
        </a:p>
      </dsp:txBody>
      <dsp:txXfrm>
        <a:off x="2272144" y="2476702"/>
        <a:ext cx="1309255" cy="1370596"/>
      </dsp:txXfrm>
    </dsp:sp>
    <dsp:sp modelId="{6A4DD8C5-3F26-465D-9C79-20858095EE29}">
      <dsp:nvSpPr>
        <dsp:cNvPr id="0" name=""/>
        <dsp:cNvSpPr/>
      </dsp:nvSpPr>
      <dsp:spPr>
        <a:xfrm rot="13500000">
          <a:off x="2117629" y="2293513"/>
          <a:ext cx="292728" cy="411416"/>
        </a:xfrm>
        <a:prstGeom prst="rightArrow">
          <a:avLst>
            <a:gd name="adj1" fmla="val 60000"/>
            <a:gd name="adj2" fmla="val 50000"/>
          </a:avLst>
        </a:prstGeom>
        <a:solidFill>
          <a:srgbClr val="A5002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3500000">
        <a:off x="2117629" y="2293513"/>
        <a:ext cx="292728" cy="411416"/>
      </dsp:txXfrm>
    </dsp:sp>
    <dsp:sp modelId="{A815EE0A-7AF3-4EA7-B06E-A3DE6759C2BC}">
      <dsp:nvSpPr>
        <dsp:cNvPr id="0" name=""/>
        <dsp:cNvSpPr/>
      </dsp:nvSpPr>
      <dsp:spPr>
        <a:xfrm>
          <a:off x="1022369" y="1257597"/>
          <a:ext cx="1219012" cy="1219012"/>
        </a:xfrm>
        <a:prstGeom prst="ellipse">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Gill Sans"/>
              <a:cs typeface="Gill Sans"/>
            </a:rPr>
            <a:t>Enjoyment-related reasons</a:t>
          </a:r>
        </a:p>
        <a:p>
          <a:pPr lvl="0" algn="ctr" defTabSz="533400">
            <a:lnSpc>
              <a:spcPct val="90000"/>
            </a:lnSpc>
            <a:spcBef>
              <a:spcPct val="0"/>
            </a:spcBef>
            <a:spcAft>
              <a:spcPct val="35000"/>
            </a:spcAft>
          </a:pPr>
          <a:r>
            <a:rPr lang="en-US" sz="1200" kern="1200" dirty="0" smtClean="0">
              <a:latin typeface="Gill Sans"/>
              <a:cs typeface="Gill Sans"/>
            </a:rPr>
            <a:t>(1.029)</a:t>
          </a:r>
          <a:endParaRPr lang="en-US" sz="1200" kern="1200" dirty="0">
            <a:latin typeface="Gill Sans"/>
            <a:cs typeface="Gill Sans"/>
          </a:endParaRPr>
        </a:p>
      </dsp:txBody>
      <dsp:txXfrm>
        <a:off x="1022369" y="1257597"/>
        <a:ext cx="1219012" cy="1219012"/>
      </dsp:txXfrm>
    </dsp:sp>
    <dsp:sp modelId="{85C24DD4-FDC5-43C4-8B4C-98986B3671AF}">
      <dsp:nvSpPr>
        <dsp:cNvPr id="0" name=""/>
        <dsp:cNvSpPr/>
      </dsp:nvSpPr>
      <dsp:spPr>
        <a:xfrm rot="18900000">
          <a:off x="2110584" y="1020441"/>
          <a:ext cx="324491" cy="411416"/>
        </a:xfrm>
        <a:prstGeom prst="rightArrow">
          <a:avLst>
            <a:gd name="adj1" fmla="val 60000"/>
            <a:gd name="adj2" fmla="val 50000"/>
          </a:avLst>
        </a:prstGeom>
        <a:solidFill>
          <a:srgbClr val="A5002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8900000">
        <a:off x="2110584" y="1020441"/>
        <a:ext cx="324491" cy="41141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AD6A9-9864-F54D-A21C-5E669F5FE52D}" type="datetimeFigureOut">
              <a:rPr lang="en-US" smtClean="0"/>
              <a:pPr/>
              <a:t>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7D81DA-4EBC-714A-AD98-5457C7E25C97}" type="slidenum">
              <a:rPr lang="en-US" smtClean="0"/>
              <a:pPr/>
              <a:t>‹#›</a:t>
            </a:fld>
            <a:endParaRPr lang="en-US"/>
          </a:p>
        </p:txBody>
      </p:sp>
    </p:spTree>
    <p:extLst>
      <p:ext uri="{BB962C8B-B14F-4D97-AF65-F5344CB8AC3E}">
        <p14:creationId xmlns:p14="http://schemas.microsoft.com/office/powerpoint/2010/main" xmlns="" val="17148808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7651F82-6B51-6640-8C4D-5B9858958781}" type="slidenum">
              <a:rPr lang="en-US"/>
              <a:pPr/>
              <a:t>‹#›</a:t>
            </a:fld>
            <a:endParaRPr lang="en-US"/>
          </a:p>
        </p:txBody>
      </p:sp>
    </p:spTree>
    <p:extLst>
      <p:ext uri="{BB962C8B-B14F-4D97-AF65-F5344CB8AC3E}">
        <p14:creationId xmlns:p14="http://schemas.microsoft.com/office/powerpoint/2010/main" xmlns="" val="45210662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10FD8-B378-4B4B-8E0C-D8D19F5D7443}"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Despite the considerable effort they invested in designing, creating, and teaching the MOOCs, all of the faculty expressed high levels of personal satisfaction as a result of the experience.  They all singled out the broad reach of their courses, including both the extremely large number of students they touched and the wide geographical scope of their audience.  Low completion rates were not surprising and faculty tended to focus on the connections they made with students and other professionals in their field.  Commenting on the general excitement surrounding the newness of the phenomena as well as all of the national debate concerning them, one instructor said, “Even if this is not the next wave of transformative experience, still, it’s a good </a:t>
            </a:r>
            <a:r>
              <a:rPr lang="en-US" sz="1200" kern="1200" dirty="0" err="1" smtClean="0">
                <a:solidFill>
                  <a:schemeClr val="tx1"/>
                </a:solidFill>
                <a:effectLst/>
                <a:latin typeface="Arial" charset="0"/>
                <a:ea typeface="ＭＳ Ｐゴシック" charset="-128"/>
                <a:cs typeface="ＭＳ Ｐゴシック" charset="-128"/>
              </a:rPr>
              <a:t>adjutating</a:t>
            </a:r>
            <a:r>
              <a:rPr lang="en-US" sz="1200" kern="1200" dirty="0" smtClean="0">
                <a:solidFill>
                  <a:schemeClr val="tx1"/>
                </a:solidFill>
                <a:effectLst/>
                <a:latin typeface="Arial" charset="0"/>
                <a:ea typeface="ＭＳ Ｐゴシック" charset="-128"/>
                <a:cs typeface="ＭＳ Ｐゴシック" charset="-128"/>
              </a:rPr>
              <a:t> experience to keep us mixing, and thinking and playing.”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10</a:t>
            </a:fld>
            <a:endParaRPr lang="en-US"/>
          </a:p>
        </p:txBody>
      </p:sp>
    </p:spTree>
    <p:extLst>
      <p:ext uri="{BB962C8B-B14F-4D97-AF65-F5344CB8AC3E}">
        <p14:creationId xmlns:p14="http://schemas.microsoft.com/office/powerpoint/2010/main" xmlns="" val="192119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Faculty varied in their conceptions of the MOOCs.  The terms “global outreach,” “social justice,” “edutainment,” “community building,” and “best interactive textbook” were used to describe their views of what a MOOC ultimately represented.  All agreed that whatever service the MOOC provided, it increased the value of the University brand and their own standing.  One instructor explained, “You want your own scientific scholarly reputation to be great and you want it to be great in a great institution.” </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11</a:t>
            </a:fld>
            <a:endParaRPr lang="en-US"/>
          </a:p>
        </p:txBody>
      </p:sp>
    </p:spTree>
    <p:extLst>
      <p:ext uri="{BB962C8B-B14F-4D97-AF65-F5344CB8AC3E}">
        <p14:creationId xmlns:p14="http://schemas.microsoft.com/office/powerpoint/2010/main" xmlns="" val="192119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In terms of a lasting impact, several instructors suggested that teaching MOOCs has altered how they would teach in both online and face-to-face courses.  Several mentioned that they had a renewed appreciation for brevity in lectures and that they now ask themselves, “Do I need to say all this stuff?” or can the time in class and online be more productively used for discussion and for approaches that grow directly from student inquiry.  Others reminded themselves of the importance of bringing forward both the big ideas of a course and its entertaining aspects right from the start in order to “build community” and engender trust for more difficult discussions.  With a MOOC, one instructor commented, one has to build “a grand entrance to a course.”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12</a:t>
            </a:fld>
            <a:endParaRPr lang="en-US"/>
          </a:p>
        </p:txBody>
      </p:sp>
    </p:spTree>
    <p:extLst>
      <p:ext uri="{BB962C8B-B14F-4D97-AF65-F5344CB8AC3E}">
        <p14:creationId xmlns:p14="http://schemas.microsoft.com/office/powerpoint/2010/main" xmlns="" val="192119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Several faculty wondered aloud about how the university will eventually report faculty effort with MOOCs.  One instructor commented:  “It’s not a book or a scientific publication.  It’s not a patent.  But yet I’ve reached 20,000 students, most of whom said, ‘Wow you’ve changed my life in some small way.’  How does that fit in our grading of one another, our peer review system?  </a:t>
            </a:r>
            <a:r>
              <a:rPr lang="en-US" sz="1200" kern="1200" smtClean="0">
                <a:solidFill>
                  <a:schemeClr val="tx1"/>
                </a:solidFill>
                <a:effectLst/>
                <a:latin typeface="Arial" charset="0"/>
                <a:ea typeface="ＭＳ Ｐゴシック" charset="-128"/>
                <a:cs typeface="ＭＳ Ｐゴシック" charset="-128"/>
              </a:rPr>
              <a:t>And that will be a fun thing to watch unfold.”</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13</a:t>
            </a:fld>
            <a:endParaRPr lang="en-US"/>
          </a:p>
        </p:txBody>
      </p:sp>
    </p:spTree>
    <p:extLst>
      <p:ext uri="{BB962C8B-B14F-4D97-AF65-F5344CB8AC3E}">
        <p14:creationId xmlns:p14="http://schemas.microsoft.com/office/powerpoint/2010/main" xmlns="" val="192119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Several faculty wondered aloud about how the university will eventually report faculty effort with MOOCs.  One instructor commented:  “It’s not a book or a scientific publication.  It’s not a patent.  But yet I’ve reached 20,000 students, most of whom said, ‘Wow you’ve changed my life in some small way.’  How does that fit in our grading of one another, our peer review system?  </a:t>
            </a:r>
            <a:r>
              <a:rPr lang="en-US" sz="1200" kern="1200" smtClean="0">
                <a:solidFill>
                  <a:schemeClr val="tx1"/>
                </a:solidFill>
                <a:effectLst/>
                <a:latin typeface="Arial" charset="0"/>
                <a:ea typeface="ＭＳ Ｐゴシック" charset="-128"/>
                <a:cs typeface="ＭＳ Ｐゴシック" charset="-128"/>
              </a:rPr>
              <a:t>And that will be a fun thing to watch unfold.”</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14</a:t>
            </a:fld>
            <a:endParaRPr lang="en-US"/>
          </a:p>
        </p:txBody>
      </p:sp>
    </p:spTree>
    <p:extLst>
      <p:ext uri="{BB962C8B-B14F-4D97-AF65-F5344CB8AC3E}">
        <p14:creationId xmlns:p14="http://schemas.microsoft.com/office/powerpoint/2010/main" xmlns="" val="192119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15</a:t>
            </a:fld>
            <a:endParaRPr lang="en-US"/>
          </a:p>
        </p:txBody>
      </p:sp>
    </p:spTree>
    <p:extLst>
      <p:ext uri="{BB962C8B-B14F-4D97-AF65-F5344CB8AC3E}">
        <p14:creationId xmlns:p14="http://schemas.microsoft.com/office/powerpoint/2010/main" xmlns="" val="558455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16</a:t>
            </a:fld>
            <a:endParaRPr lang="en-US"/>
          </a:p>
        </p:txBody>
      </p:sp>
    </p:spTree>
    <p:extLst>
      <p:ext uri="{BB962C8B-B14F-4D97-AF65-F5344CB8AC3E}">
        <p14:creationId xmlns:p14="http://schemas.microsoft.com/office/powerpoint/2010/main" xmlns="" val="268399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17</a:t>
            </a:fld>
            <a:endParaRPr lang="en-US"/>
          </a:p>
        </p:txBody>
      </p:sp>
    </p:spTree>
    <p:extLst>
      <p:ext uri="{BB962C8B-B14F-4D97-AF65-F5344CB8AC3E}">
        <p14:creationId xmlns:p14="http://schemas.microsoft.com/office/powerpoint/2010/main" xmlns="" val="61813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18</a:t>
            </a:fld>
            <a:endParaRPr lang="en-US"/>
          </a:p>
        </p:txBody>
      </p:sp>
    </p:spTree>
    <p:extLst>
      <p:ext uri="{BB962C8B-B14F-4D97-AF65-F5344CB8AC3E}">
        <p14:creationId xmlns:p14="http://schemas.microsoft.com/office/powerpoint/2010/main" xmlns="" val="2811799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19</a:t>
            </a:fld>
            <a:endParaRPr lang="en-US"/>
          </a:p>
        </p:txBody>
      </p:sp>
    </p:spTree>
    <p:extLst>
      <p:ext uri="{BB962C8B-B14F-4D97-AF65-F5344CB8AC3E}">
        <p14:creationId xmlns:p14="http://schemas.microsoft.com/office/powerpoint/2010/main" xmlns="" val="129034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2</a:t>
            </a:fld>
            <a:endParaRPr lang="en-US"/>
          </a:p>
        </p:txBody>
      </p:sp>
    </p:spTree>
    <p:extLst>
      <p:ext uri="{BB962C8B-B14F-4D97-AF65-F5344CB8AC3E}">
        <p14:creationId xmlns:p14="http://schemas.microsoft.com/office/powerpoint/2010/main" xmlns="" val="2252953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a:t>
            </a: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5B97E3FD-06B1-2B43-A50C-2D41137E93C9}"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a:t>
            </a:r>
            <a:endParaRPr lang="en-US"/>
          </a:p>
        </p:txBody>
      </p:sp>
      <p:sp>
        <p:nvSpPr>
          <p:cNvPr id="27652" name="Slide Number Placeholder 3"/>
          <p:cNvSpPr>
            <a:spLocks noGrp="1"/>
          </p:cNvSpPr>
          <p:nvPr>
            <p:ph type="sldNum" sz="quarter" idx="5"/>
          </p:nvPr>
        </p:nvSpPr>
        <p:spPr bwMode="auto">
          <a:noFill/>
          <a:ln>
            <a:miter lim="800000"/>
            <a:headEnd/>
            <a:tailEnd/>
          </a:ln>
        </p:spPr>
        <p:txBody>
          <a:bodyPr/>
          <a:lstStyle/>
          <a:p>
            <a:fld id="{5B97E3FD-06B1-2B43-A50C-2D41137E93C9}" type="slidenum">
              <a:rPr lang="en-US"/>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651F82-6B51-6640-8C4D-5B9858958781}"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3</a:t>
            </a:fld>
            <a:endParaRPr lang="en-US"/>
          </a:p>
        </p:txBody>
      </p:sp>
    </p:spTree>
    <p:extLst>
      <p:ext uri="{BB962C8B-B14F-4D97-AF65-F5344CB8AC3E}">
        <p14:creationId xmlns:p14="http://schemas.microsoft.com/office/powerpoint/2010/main" xmlns="" val="190574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4</a:t>
            </a:fld>
            <a:endParaRPr lang="en-US"/>
          </a:p>
        </p:txBody>
      </p:sp>
    </p:spTree>
    <p:extLst>
      <p:ext uri="{BB962C8B-B14F-4D97-AF65-F5344CB8AC3E}">
        <p14:creationId xmlns:p14="http://schemas.microsoft.com/office/powerpoint/2010/main" xmlns="" val="60248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&amp; Effort: Faculty, TAs, &amp; Staff</a:t>
            </a:r>
          </a:p>
          <a:p>
            <a:r>
              <a:rPr lang="en-US" baseline="0" dirty="0" smtClean="0"/>
              <a:t>Student Characteristics: Demographics, motivations/reasons for enrolling; prior experience with MOOCs; hours available to work; problems with MOOCs; obstacles to completion; course, instructor, and experience evaluation; in some cases, measures of aptitude; etc.</a:t>
            </a:r>
          </a:p>
          <a:p>
            <a:r>
              <a:rPr lang="en-US" baseline="0" dirty="0" smtClean="0"/>
              <a:t>Student Outcomes: Self-reported intent &amp; completion</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5</a:t>
            </a:fld>
            <a:endParaRPr lang="en-US"/>
          </a:p>
        </p:txBody>
      </p:sp>
    </p:spTree>
    <p:extLst>
      <p:ext uri="{BB962C8B-B14F-4D97-AF65-F5344CB8AC3E}">
        <p14:creationId xmlns:p14="http://schemas.microsoft.com/office/powerpoint/2010/main" xmlns="" val="201533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6</a:t>
            </a:fld>
            <a:endParaRPr lang="en-US"/>
          </a:p>
        </p:txBody>
      </p:sp>
    </p:spTree>
    <p:extLst>
      <p:ext uri="{BB962C8B-B14F-4D97-AF65-F5344CB8AC3E}">
        <p14:creationId xmlns:p14="http://schemas.microsoft.com/office/powerpoint/2010/main" xmlns="" val="360157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Learning about MOOCs, course and instructional design, creating written content, creating media content, creating assignments and assessments, and outreach</a:t>
            </a:r>
            <a:r>
              <a:rPr lang="en-US" baseline="0" dirty="0" smtClean="0"/>
              <a:t> (media and advertising)</a:t>
            </a:r>
          </a:p>
          <a:p>
            <a:r>
              <a:rPr lang="en-US" baseline="0" dirty="0" smtClean="0"/>
              <a:t>WEEKS: 5.6</a:t>
            </a:r>
            <a:r>
              <a:rPr lang="en-US" dirty="0" smtClean="0"/>
              <a:t>/course</a:t>
            </a:r>
            <a:endParaRPr lang="en-US" baseline="0" dirty="0" smtClean="0"/>
          </a:p>
          <a:p>
            <a:r>
              <a:rPr lang="en-US" baseline="0" dirty="0" smtClean="0"/>
              <a:t>DAYS: 27.8</a:t>
            </a:r>
            <a:r>
              <a:rPr lang="en-US" dirty="0" smtClean="0"/>
              <a:t>/course</a:t>
            </a:r>
            <a:endParaRPr lang="en-US" baseline="0" dirty="0" smtClean="0"/>
          </a:p>
        </p:txBody>
      </p:sp>
      <p:sp>
        <p:nvSpPr>
          <p:cNvPr id="4" name="Slide Number Placeholder 3"/>
          <p:cNvSpPr>
            <a:spLocks noGrp="1"/>
          </p:cNvSpPr>
          <p:nvPr>
            <p:ph type="sldNum" sz="quarter" idx="10"/>
          </p:nvPr>
        </p:nvSpPr>
        <p:spPr/>
        <p:txBody>
          <a:bodyPr/>
          <a:lstStyle/>
          <a:p>
            <a:fld id="{D7651F82-6B51-6640-8C4D-5B9858958781}" type="slidenum">
              <a:rPr lang="en-US" smtClean="0"/>
              <a:pPr/>
              <a:t>7</a:t>
            </a:fld>
            <a:endParaRPr lang="en-US"/>
          </a:p>
        </p:txBody>
      </p:sp>
    </p:spTree>
    <p:extLst>
      <p:ext uri="{BB962C8B-B14F-4D97-AF65-F5344CB8AC3E}">
        <p14:creationId xmlns:p14="http://schemas.microsoft.com/office/powerpoint/2010/main" xmlns="" val="360157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EXECUTING: Monitoring,</a:t>
            </a:r>
            <a:r>
              <a:rPr lang="en-US" baseline="0" dirty="0" smtClean="0"/>
              <a:t> Planning, Participating, and Grading</a:t>
            </a:r>
          </a:p>
          <a:p>
            <a:r>
              <a:rPr lang="en-US" dirty="0" smtClean="0"/>
              <a:t>WEEKS:	3.9/course</a:t>
            </a:r>
          </a:p>
          <a:p>
            <a:r>
              <a:rPr lang="en-US" dirty="0" smtClean="0"/>
              <a:t>DAYS:	19.7/course</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8</a:t>
            </a:fld>
            <a:endParaRPr lang="en-US"/>
          </a:p>
        </p:txBody>
      </p:sp>
    </p:spTree>
    <p:extLst>
      <p:ext uri="{BB962C8B-B14F-4D97-AF65-F5344CB8AC3E}">
        <p14:creationId xmlns:p14="http://schemas.microsoft.com/office/powerpoint/2010/main" xmlns="" val="360157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WEEKS:	9.5/course</a:t>
            </a:r>
          </a:p>
          <a:p>
            <a:r>
              <a:rPr lang="en-US" dirty="0" smtClean="0"/>
              <a:t>DAYS:	47.5/course</a:t>
            </a:r>
          </a:p>
          <a:p>
            <a:r>
              <a:rPr lang="en-US" dirty="0" smtClean="0"/>
              <a:t>STAFF:	</a:t>
            </a:r>
            <a:r>
              <a:rPr lang="en-US" sz="1200" b="0" i="0" u="none" strike="noStrike" kern="1200" dirty="0" smtClean="0">
                <a:solidFill>
                  <a:schemeClr val="tx1"/>
                </a:solidFill>
                <a:effectLst/>
                <a:latin typeface="Arial" charset="0"/>
                <a:ea typeface="ＭＳ Ｐゴシック" charset="-128"/>
                <a:cs typeface="ＭＳ Ｐゴシック" charset="-128"/>
              </a:rPr>
              <a:t>1704.5</a:t>
            </a:r>
            <a:r>
              <a:rPr lang="en-US" dirty="0" smtClean="0"/>
              <a:t> hours</a:t>
            </a:r>
            <a:r>
              <a:rPr lang="en-US" baseline="0" dirty="0" smtClean="0"/>
              <a:t> (42.6 weeks or 213.1 days)</a:t>
            </a:r>
          </a:p>
          <a:p>
            <a:r>
              <a:rPr lang="en-US" baseline="0" dirty="0" smtClean="0"/>
              <a:t>TOTAL:	3604.7 hours or 720.9 hours/course</a:t>
            </a:r>
            <a:endParaRPr lang="en-US" dirty="0"/>
          </a:p>
        </p:txBody>
      </p:sp>
      <p:sp>
        <p:nvSpPr>
          <p:cNvPr id="4" name="Slide Number Placeholder 3"/>
          <p:cNvSpPr>
            <a:spLocks noGrp="1"/>
          </p:cNvSpPr>
          <p:nvPr>
            <p:ph type="sldNum" sz="quarter" idx="10"/>
          </p:nvPr>
        </p:nvSpPr>
        <p:spPr/>
        <p:txBody>
          <a:bodyPr/>
          <a:lstStyle/>
          <a:p>
            <a:fld id="{D7651F82-6B51-6640-8C4D-5B9858958781}" type="slidenum">
              <a:rPr lang="en-US" smtClean="0"/>
              <a:pPr/>
              <a:t>9</a:t>
            </a:fld>
            <a:endParaRPr lang="en-US"/>
          </a:p>
        </p:txBody>
      </p:sp>
    </p:spTree>
    <p:extLst>
      <p:ext uri="{BB962C8B-B14F-4D97-AF65-F5344CB8AC3E}">
        <p14:creationId xmlns:p14="http://schemas.microsoft.com/office/powerpoint/2010/main" xmlns="" val="3601578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pic>
        <p:nvPicPr>
          <p:cNvPr id="7174" name="Picture 6" descr="UofM-3_TM"/>
          <p:cNvPicPr>
            <a:picLocks noChangeAspect="1" noChangeArrowheads="1"/>
          </p:cNvPicPr>
          <p:nvPr/>
        </p:nvPicPr>
        <p:blipFill>
          <a:blip r:embed="rId2"/>
          <a:srcRect/>
          <a:stretch>
            <a:fillRect/>
          </a:stretch>
        </p:blipFill>
        <p:spPr bwMode="auto">
          <a:xfrm>
            <a:off x="0" y="5943600"/>
            <a:ext cx="9145588" cy="914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6" name="Picture 12" descr="UofM-3_TM"/>
          <p:cNvPicPr>
            <a:picLocks noChangeAspect="1" noChangeArrowheads="1"/>
          </p:cNvPicPr>
          <p:nvPr/>
        </p:nvPicPr>
        <p:blipFill>
          <a:blip r:embed="rId13"/>
          <a:srcRect/>
          <a:stretch>
            <a:fillRect/>
          </a:stretch>
        </p:blipFill>
        <p:spPr bwMode="auto">
          <a:xfrm>
            <a:off x="0" y="5943600"/>
            <a:ext cx="9145588" cy="9144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a:solidFill>
            <a:srgbClr val="7A0019"/>
          </a:solidFill>
          <a:latin typeface="+mj-lt"/>
          <a:ea typeface="+mj-ea"/>
          <a:cs typeface="+mj-cs"/>
        </a:defRPr>
      </a:lvl1pPr>
      <a:lvl2pPr algn="ctr" rtl="0" fontAlgn="base">
        <a:spcBef>
          <a:spcPct val="0"/>
        </a:spcBef>
        <a:spcAft>
          <a:spcPct val="0"/>
        </a:spcAft>
        <a:defRPr sz="4400">
          <a:solidFill>
            <a:srgbClr val="7A0019"/>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7A0019"/>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7A0019"/>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7A0019"/>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7A0019"/>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7A0019"/>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7A0019"/>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7A0019"/>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lr>
          <a:srgbClr val="7A0019"/>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7A0019"/>
        </a:buClr>
        <a:buChar char="–"/>
        <a:defRPr sz="2800">
          <a:solidFill>
            <a:schemeClr val="tx1"/>
          </a:solidFill>
          <a:latin typeface="+mn-lt"/>
          <a:ea typeface="+mn-ea"/>
        </a:defRPr>
      </a:lvl2pPr>
      <a:lvl3pPr marL="1143000" indent="-228600" algn="l" rtl="0" fontAlgn="base">
        <a:spcBef>
          <a:spcPct val="20000"/>
        </a:spcBef>
        <a:spcAft>
          <a:spcPct val="0"/>
        </a:spcAft>
        <a:buClr>
          <a:srgbClr val="7A0019"/>
        </a:buClr>
        <a:buChar char="•"/>
        <a:defRPr sz="2400">
          <a:solidFill>
            <a:schemeClr val="tx1"/>
          </a:solidFill>
          <a:latin typeface="+mn-lt"/>
          <a:ea typeface="+mn-ea"/>
        </a:defRPr>
      </a:lvl3pPr>
      <a:lvl4pPr marL="1600200" indent="-228600" algn="l" rtl="0" fontAlgn="base">
        <a:spcBef>
          <a:spcPct val="20000"/>
        </a:spcBef>
        <a:spcAft>
          <a:spcPct val="0"/>
        </a:spcAft>
        <a:buClr>
          <a:srgbClr val="7A0019"/>
        </a:buClr>
        <a:buChar char="–"/>
        <a:defRPr sz="2000">
          <a:solidFill>
            <a:schemeClr val="tx1"/>
          </a:solidFill>
          <a:latin typeface="+mn-lt"/>
          <a:ea typeface="+mn-ea"/>
        </a:defRPr>
      </a:lvl4pPr>
      <a:lvl5pPr marL="2057400" indent="-228600" algn="l" rtl="0" fontAlgn="base">
        <a:spcBef>
          <a:spcPct val="20000"/>
        </a:spcBef>
        <a:spcAft>
          <a:spcPct val="0"/>
        </a:spcAft>
        <a:buClr>
          <a:srgbClr val="7A0019"/>
        </a:buClr>
        <a:buChar char="»"/>
        <a:defRPr sz="2000">
          <a:solidFill>
            <a:schemeClr val="tx1"/>
          </a:solidFill>
          <a:latin typeface="+mn-lt"/>
          <a:ea typeface="+mn-ea"/>
        </a:defRPr>
      </a:lvl5pPr>
      <a:lvl6pPr marL="2514600" indent="-228600" algn="l" rtl="0" fontAlgn="base">
        <a:spcBef>
          <a:spcPct val="20000"/>
        </a:spcBef>
        <a:spcAft>
          <a:spcPct val="0"/>
        </a:spcAft>
        <a:buClr>
          <a:srgbClr val="7A0019"/>
        </a:buClr>
        <a:buChar char="»"/>
        <a:defRPr sz="2000">
          <a:solidFill>
            <a:schemeClr val="tx1"/>
          </a:solidFill>
          <a:latin typeface="+mn-lt"/>
          <a:ea typeface="+mn-ea"/>
        </a:defRPr>
      </a:lvl6pPr>
      <a:lvl7pPr marL="2971800" indent="-228600" algn="l" rtl="0" fontAlgn="base">
        <a:spcBef>
          <a:spcPct val="20000"/>
        </a:spcBef>
        <a:spcAft>
          <a:spcPct val="0"/>
        </a:spcAft>
        <a:buClr>
          <a:srgbClr val="7A0019"/>
        </a:buClr>
        <a:buChar char="»"/>
        <a:defRPr sz="2000">
          <a:solidFill>
            <a:schemeClr val="tx1"/>
          </a:solidFill>
          <a:latin typeface="+mn-lt"/>
          <a:ea typeface="+mn-ea"/>
        </a:defRPr>
      </a:lvl7pPr>
      <a:lvl8pPr marL="3429000" indent="-228600" algn="l" rtl="0" fontAlgn="base">
        <a:spcBef>
          <a:spcPct val="20000"/>
        </a:spcBef>
        <a:spcAft>
          <a:spcPct val="0"/>
        </a:spcAft>
        <a:buClr>
          <a:srgbClr val="7A0019"/>
        </a:buClr>
        <a:buChar char="»"/>
        <a:defRPr sz="2000">
          <a:solidFill>
            <a:schemeClr val="tx1"/>
          </a:solidFill>
          <a:latin typeface="+mn-lt"/>
          <a:ea typeface="+mn-ea"/>
        </a:defRPr>
      </a:lvl8pPr>
      <a:lvl9pPr marL="3886200" indent="-228600" algn="l" rtl="0" fontAlgn="base">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earningatscale.acm.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z.umn.edu/researc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jdwalker@umn.edu" TargetMode="External"/><Relationship Id="rId4" Type="http://schemas.openxmlformats.org/officeDocument/2006/relationships/hyperlink" Target="mailto:dcbrooks@um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57200"/>
            <a:ext cx="7772400" cy="4038600"/>
          </a:xfrm>
        </p:spPr>
        <p:txBody>
          <a:bodyPr/>
          <a:lstStyle/>
          <a:p>
            <a:r>
              <a:rPr lang="en-US" sz="3600" b="1" dirty="0" smtClean="0">
                <a:solidFill>
                  <a:srgbClr val="810019"/>
                </a:solidFill>
                <a:latin typeface="Gill Sans"/>
                <a:cs typeface="Gill Sans"/>
              </a:rPr>
              <a:t>Diving Deep into Data: Motivations, Perceptions, and Learning in Minnesota MOOCs</a:t>
            </a:r>
            <a:br>
              <a:rPr lang="en-US" sz="3600" b="1" dirty="0" smtClean="0">
                <a:solidFill>
                  <a:srgbClr val="810019"/>
                </a:solidFill>
                <a:latin typeface="Gill Sans"/>
                <a:cs typeface="Gill Sans"/>
              </a:rPr>
            </a:br>
            <a:r>
              <a:rPr lang="en-US" sz="2400" b="1" i="1" dirty="0" smtClean="0">
                <a:latin typeface="Gill Sans"/>
                <a:cs typeface="Gill Sans"/>
              </a:rPr>
              <a:t/>
            </a:r>
            <a:br>
              <a:rPr lang="en-US" sz="2400" b="1" i="1" dirty="0" smtClean="0">
                <a:latin typeface="Gill Sans"/>
                <a:cs typeface="Gill Sans"/>
              </a:rPr>
            </a:br>
            <a:r>
              <a:rPr lang="en-US" sz="2400" b="1" i="1" dirty="0" smtClean="0">
                <a:latin typeface="Gill Sans"/>
                <a:cs typeface="Gill Sans"/>
              </a:rPr>
              <a:t>D. Christopher Brooks, Ph.D.</a:t>
            </a:r>
            <a:br>
              <a:rPr lang="en-US" sz="2400" b="1" i="1" dirty="0" smtClean="0">
                <a:latin typeface="Gill Sans"/>
                <a:cs typeface="Gill Sans"/>
              </a:rPr>
            </a:br>
            <a:r>
              <a:rPr lang="en-US" sz="2400" b="1" i="1" dirty="0" smtClean="0">
                <a:latin typeface="Gill Sans"/>
                <a:cs typeface="Gill Sans"/>
              </a:rPr>
              <a:t>J.D. Walker, Ph.D. </a:t>
            </a:r>
            <a:br>
              <a:rPr lang="en-US" sz="2400" b="1" i="1" dirty="0" smtClean="0">
                <a:latin typeface="Gill Sans"/>
                <a:cs typeface="Gill Sans"/>
              </a:rPr>
            </a:br>
            <a:r>
              <a:rPr lang="en-US" sz="2400" b="1" i="1" dirty="0" smtClean="0">
                <a:latin typeface="Gill Sans"/>
                <a:cs typeface="Gill Sans"/>
              </a:rPr>
              <a:t/>
            </a:r>
            <a:br>
              <a:rPr lang="en-US" sz="2400" b="1" i="1" dirty="0" smtClean="0">
                <a:latin typeface="Gill Sans"/>
                <a:cs typeface="Gill Sans"/>
              </a:rPr>
            </a:br>
            <a:r>
              <a:rPr lang="en-US" sz="2400" i="1" dirty="0" smtClean="0">
                <a:latin typeface="Gill Sans"/>
                <a:cs typeface="Gill Sans"/>
              </a:rPr>
              <a:t>EDUCAUSE Learning Initiative</a:t>
            </a:r>
            <a:br>
              <a:rPr lang="en-US" sz="2400" i="1" dirty="0" smtClean="0">
                <a:latin typeface="Gill Sans"/>
                <a:cs typeface="Gill Sans"/>
              </a:rPr>
            </a:br>
            <a:r>
              <a:rPr lang="en-US" sz="2400" i="1" dirty="0" smtClean="0">
                <a:latin typeface="Gill Sans"/>
                <a:cs typeface="Gill Sans"/>
              </a:rPr>
              <a:t>Annual Meeting</a:t>
            </a:r>
            <a:r>
              <a:rPr lang="en-US" sz="2400" i="1" dirty="0">
                <a:latin typeface="Gill Sans"/>
                <a:cs typeface="Gill Sans"/>
              </a:rPr>
              <a:t/>
            </a:r>
            <a:br>
              <a:rPr lang="en-US" sz="2400" i="1" dirty="0">
                <a:latin typeface="Gill Sans"/>
                <a:cs typeface="Gill Sans"/>
              </a:rPr>
            </a:br>
            <a:r>
              <a:rPr lang="en-US" sz="2400" i="1" dirty="0" smtClean="0">
                <a:latin typeface="Gill Sans"/>
                <a:cs typeface="Gill Sans"/>
              </a:rPr>
              <a:t>4 February 2014</a:t>
            </a:r>
            <a:endParaRPr lang="en-US" sz="3600" dirty="0">
              <a:solidFill>
                <a:srgbClr val="810019"/>
              </a:solidFill>
              <a:latin typeface="Gill Sans"/>
              <a:cs typeface="Gill Sans"/>
            </a:endParaRPr>
          </a:p>
        </p:txBody>
      </p:sp>
      <p:pic>
        <p:nvPicPr>
          <p:cNvPr id="2" name="Picture 1"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
        <p:nvSpPr>
          <p:cNvPr id="3" name="TextBox 2"/>
          <p:cNvSpPr txBox="1"/>
          <p:nvPr/>
        </p:nvSpPr>
        <p:spPr>
          <a:xfrm>
            <a:off x="1304058" y="5114441"/>
            <a:ext cx="184666" cy="461665"/>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09600"/>
          </a:xfrm>
        </p:spPr>
        <p:txBody>
          <a:bodyPr/>
          <a:lstStyle/>
          <a:p>
            <a:r>
              <a:rPr lang="en-US" sz="3200" b="1" dirty="0" smtClean="0">
                <a:latin typeface="Gill Sans"/>
                <a:cs typeface="Gill Sans"/>
              </a:rPr>
              <a:t>The </a:t>
            </a:r>
            <a:r>
              <a:rPr lang="en-US" sz="3200" b="1" dirty="0">
                <a:latin typeface="Gill Sans"/>
                <a:cs typeface="Gill Sans"/>
              </a:rPr>
              <a:t>F</a:t>
            </a:r>
            <a:r>
              <a:rPr lang="en-US" sz="3200" b="1" dirty="0" smtClean="0">
                <a:latin typeface="Gill Sans"/>
                <a:cs typeface="Gill Sans"/>
              </a:rPr>
              <a:t>aculty Experience:</a:t>
            </a:r>
            <a:r>
              <a:rPr lang="en-US" sz="3200" b="1" dirty="0">
                <a:latin typeface="Gill Sans"/>
                <a:cs typeface="Gill Sans"/>
              </a:rPr>
              <a:t> </a:t>
            </a:r>
            <a:r>
              <a:rPr lang="en-US" sz="3200" b="1" dirty="0" smtClean="0">
                <a:latin typeface="Gill Sans"/>
                <a:cs typeface="Gill Sans"/>
              </a:rPr>
              <a:t>Overview</a:t>
            </a:r>
            <a:endParaRPr lang="en-US" sz="3200" b="1" dirty="0">
              <a:latin typeface="Gill Sans"/>
              <a:cs typeface="Gill Sans"/>
            </a:endParaRPr>
          </a:p>
        </p:txBody>
      </p:sp>
      <p:sp>
        <p:nvSpPr>
          <p:cNvPr id="5" name="Content Placeholder 2"/>
          <p:cNvSpPr>
            <a:spLocks noGrp="1"/>
          </p:cNvSpPr>
          <p:nvPr>
            <p:ph idx="1"/>
          </p:nvPr>
        </p:nvSpPr>
        <p:spPr/>
        <p:txBody>
          <a:bodyPr/>
          <a:lstStyle/>
          <a:p>
            <a:endParaRPr lang="en-US" dirty="0" smtClean="0">
              <a:solidFill>
                <a:srgbClr val="820000"/>
              </a:solidFill>
              <a:latin typeface="Gill Sans"/>
              <a:cs typeface="Gill Sans"/>
            </a:endParaRPr>
          </a:p>
          <a:p>
            <a:endParaRPr lang="en-US" sz="2800" dirty="0">
              <a:solidFill>
                <a:srgbClr val="820000"/>
              </a:solidFill>
              <a:latin typeface="Gill Sans"/>
              <a:cs typeface="Gill Sans"/>
            </a:endParaRPr>
          </a:p>
          <a:p>
            <a:endParaRPr lang="en-US" sz="2800" dirty="0">
              <a:solidFill>
                <a:srgbClr val="820000"/>
              </a:solidFill>
              <a:latin typeface="Gill Sans"/>
              <a:cs typeface="Gill Sans"/>
            </a:endParaRPr>
          </a:p>
        </p:txBody>
      </p:sp>
      <p:graphicFrame>
        <p:nvGraphicFramePr>
          <p:cNvPr id="2" name="Diagram 1"/>
          <p:cNvGraphicFramePr/>
          <p:nvPr>
            <p:extLst>
              <p:ext uri="{D42A27DB-BD31-4B8C-83A1-F6EECF244321}">
                <p14:modId xmlns:p14="http://schemas.microsoft.com/office/powerpoint/2010/main" xmlns="" val="563528954"/>
              </p:ext>
            </p:extLst>
          </p:nvPr>
        </p:nvGraphicFramePr>
        <p:xfrm>
          <a:off x="228600" y="7620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ECAR Bu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5380717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09600"/>
          </a:xfrm>
        </p:spPr>
        <p:txBody>
          <a:bodyPr/>
          <a:lstStyle/>
          <a:p>
            <a:r>
              <a:rPr lang="en-US" sz="3200" b="1" dirty="0" smtClean="0">
                <a:latin typeface="Gill Sans"/>
                <a:cs typeface="Gill Sans"/>
              </a:rPr>
              <a:t>The </a:t>
            </a:r>
            <a:r>
              <a:rPr lang="en-US" sz="3200" b="1" dirty="0">
                <a:latin typeface="Gill Sans"/>
                <a:cs typeface="Gill Sans"/>
              </a:rPr>
              <a:t>F</a:t>
            </a:r>
            <a:r>
              <a:rPr lang="en-US" sz="3200" b="1" dirty="0" smtClean="0">
                <a:latin typeface="Gill Sans"/>
                <a:cs typeface="Gill Sans"/>
              </a:rPr>
              <a:t>aculty Experience:</a:t>
            </a:r>
            <a:br>
              <a:rPr lang="en-US" sz="3200" b="1" dirty="0" smtClean="0">
                <a:latin typeface="Gill Sans"/>
                <a:cs typeface="Gill Sans"/>
              </a:rPr>
            </a:br>
            <a:r>
              <a:rPr lang="en-US" sz="3200" b="1" dirty="0" smtClean="0">
                <a:latin typeface="Gill Sans"/>
                <a:cs typeface="Gill Sans"/>
              </a:rPr>
              <a:t>The MOOC Idea</a:t>
            </a:r>
            <a:endParaRPr lang="en-US" sz="3200" b="1" dirty="0">
              <a:latin typeface="Gill Sans"/>
              <a:cs typeface="Gill Sans"/>
            </a:endParaRPr>
          </a:p>
        </p:txBody>
      </p:sp>
      <p:sp>
        <p:nvSpPr>
          <p:cNvPr id="5" name="Content Placeholder 2"/>
          <p:cNvSpPr>
            <a:spLocks noGrp="1"/>
          </p:cNvSpPr>
          <p:nvPr>
            <p:ph idx="1"/>
          </p:nvPr>
        </p:nvSpPr>
        <p:spPr/>
        <p:txBody>
          <a:bodyPr/>
          <a:lstStyle/>
          <a:p>
            <a:endParaRPr lang="en-US" dirty="0" smtClean="0">
              <a:solidFill>
                <a:srgbClr val="820000"/>
              </a:solidFill>
              <a:latin typeface="Gill Sans"/>
              <a:cs typeface="Gill Sans"/>
            </a:endParaRPr>
          </a:p>
          <a:p>
            <a:endParaRPr lang="en-US" sz="2800" dirty="0">
              <a:solidFill>
                <a:srgbClr val="820000"/>
              </a:solidFill>
              <a:latin typeface="Gill Sans"/>
              <a:cs typeface="Gill Sans"/>
            </a:endParaRPr>
          </a:p>
          <a:p>
            <a:endParaRPr lang="en-US" sz="2800" dirty="0">
              <a:solidFill>
                <a:srgbClr val="820000"/>
              </a:solidFill>
              <a:latin typeface="Gill Sans"/>
              <a:cs typeface="Gill Sans"/>
            </a:endParaRPr>
          </a:p>
        </p:txBody>
      </p:sp>
      <p:graphicFrame>
        <p:nvGraphicFramePr>
          <p:cNvPr id="6" name="Diagram 5"/>
          <p:cNvGraphicFramePr/>
          <p:nvPr>
            <p:extLst>
              <p:ext uri="{D42A27DB-BD31-4B8C-83A1-F6EECF244321}">
                <p14:modId xmlns:p14="http://schemas.microsoft.com/office/powerpoint/2010/main" xmlns="" val="238093391"/>
              </p:ext>
            </p:extLst>
          </p:nvPr>
        </p:nvGraphicFramePr>
        <p:xfrm>
          <a:off x="533400" y="1295400"/>
          <a:ext cx="7969286"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ECAR Bu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2675129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09600"/>
          </a:xfrm>
        </p:spPr>
        <p:txBody>
          <a:bodyPr/>
          <a:lstStyle/>
          <a:p>
            <a:r>
              <a:rPr lang="en-US" sz="3200" b="1" dirty="0" smtClean="0">
                <a:latin typeface="Gill Sans"/>
                <a:cs typeface="Gill Sans"/>
              </a:rPr>
              <a:t>The </a:t>
            </a:r>
            <a:r>
              <a:rPr lang="en-US" sz="3200" b="1" dirty="0">
                <a:latin typeface="Gill Sans"/>
                <a:cs typeface="Gill Sans"/>
              </a:rPr>
              <a:t>F</a:t>
            </a:r>
            <a:r>
              <a:rPr lang="en-US" sz="3200" b="1" dirty="0" smtClean="0">
                <a:latin typeface="Gill Sans"/>
                <a:cs typeface="Gill Sans"/>
              </a:rPr>
              <a:t>aculty Experience:</a:t>
            </a:r>
            <a:br>
              <a:rPr lang="en-US" sz="3200" b="1" dirty="0" smtClean="0">
                <a:latin typeface="Gill Sans"/>
                <a:cs typeface="Gill Sans"/>
              </a:rPr>
            </a:br>
            <a:r>
              <a:rPr lang="en-US" sz="3200" b="1" dirty="0" smtClean="0">
                <a:latin typeface="Gill Sans"/>
                <a:cs typeface="Gill Sans"/>
              </a:rPr>
              <a:t>Beyond the MOOC</a:t>
            </a:r>
            <a:endParaRPr lang="en-US" sz="3200" b="1" dirty="0">
              <a:latin typeface="Gill Sans"/>
              <a:cs typeface="Gill Sans"/>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507925871"/>
              </p:ext>
            </p:extLst>
          </p:nvPr>
        </p:nvGraphicFramePr>
        <p:xfrm>
          <a:off x="663121" y="1049506"/>
          <a:ext cx="7772400" cy="474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ECAR Bu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2893055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r>
              <a:rPr lang="en-US" sz="3200" b="1" dirty="0" smtClean="0">
                <a:latin typeface="Gill Sans"/>
                <a:cs typeface="Gill Sans"/>
              </a:rPr>
              <a:t>The </a:t>
            </a:r>
            <a:r>
              <a:rPr lang="en-US" sz="3200" b="1" dirty="0">
                <a:latin typeface="Gill Sans"/>
                <a:cs typeface="Gill Sans"/>
              </a:rPr>
              <a:t>F</a:t>
            </a:r>
            <a:r>
              <a:rPr lang="en-US" sz="3200" b="1" dirty="0" smtClean="0">
                <a:latin typeface="Gill Sans"/>
                <a:cs typeface="Gill Sans"/>
              </a:rPr>
              <a:t>aculty Experience:</a:t>
            </a:r>
            <a:br>
              <a:rPr lang="en-US" sz="3200" b="1" dirty="0" smtClean="0">
                <a:latin typeface="Gill Sans"/>
                <a:cs typeface="Gill Sans"/>
              </a:rPr>
            </a:br>
            <a:r>
              <a:rPr lang="en-US" sz="3200" b="1" dirty="0" smtClean="0">
                <a:latin typeface="Gill Sans"/>
                <a:cs typeface="Gill Sans"/>
              </a:rPr>
              <a:t>Effort and Evaluation</a:t>
            </a:r>
            <a:endParaRPr lang="en-US" sz="3200" b="1" dirty="0">
              <a:latin typeface="Gill Sans"/>
              <a:cs typeface="Gill Sans"/>
            </a:endParaRPr>
          </a:p>
        </p:txBody>
      </p:sp>
      <p:graphicFrame>
        <p:nvGraphicFramePr>
          <p:cNvPr id="2" name="Diagram 1"/>
          <p:cNvGraphicFramePr/>
          <p:nvPr>
            <p:extLst>
              <p:ext uri="{D42A27DB-BD31-4B8C-83A1-F6EECF244321}">
                <p14:modId xmlns:p14="http://schemas.microsoft.com/office/powerpoint/2010/main" xmlns="" val="1926983058"/>
              </p:ext>
            </p:extLst>
          </p:nvPr>
        </p:nvGraphicFramePr>
        <p:xfrm>
          <a:off x="331998" y="1351638"/>
          <a:ext cx="8480005" cy="4515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ECAR Bu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20809341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1143000"/>
          </a:xfrm>
        </p:spPr>
        <p:txBody>
          <a:bodyPr/>
          <a:lstStyle/>
          <a:p>
            <a:r>
              <a:rPr lang="en-US" sz="3200" b="1" dirty="0" smtClean="0">
                <a:latin typeface="Gill Sans"/>
                <a:cs typeface="Gill Sans"/>
              </a:rPr>
              <a:t>The </a:t>
            </a:r>
            <a:r>
              <a:rPr lang="en-US" sz="3200" b="1" dirty="0">
                <a:latin typeface="Gill Sans"/>
                <a:cs typeface="Gill Sans"/>
              </a:rPr>
              <a:t>F</a:t>
            </a:r>
            <a:r>
              <a:rPr lang="en-US" sz="3200" b="1" dirty="0" smtClean="0">
                <a:latin typeface="Gill Sans"/>
                <a:cs typeface="Gill Sans"/>
              </a:rPr>
              <a:t>aculty Experience:</a:t>
            </a:r>
            <a:br>
              <a:rPr lang="en-US" sz="3200" b="1" dirty="0" smtClean="0">
                <a:latin typeface="Gill Sans"/>
                <a:cs typeface="Gill Sans"/>
              </a:rPr>
            </a:br>
            <a:r>
              <a:rPr lang="en-US" sz="3200" b="1" dirty="0" smtClean="0">
                <a:latin typeface="Gill Sans"/>
                <a:cs typeface="Gill Sans"/>
              </a:rPr>
              <a:t>International Audience</a:t>
            </a:r>
            <a:endParaRPr lang="en-US" sz="3200" b="1" dirty="0">
              <a:latin typeface="Gill Sans"/>
              <a:cs typeface="Gill San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36824076"/>
              </p:ext>
            </p:extLst>
          </p:nvPr>
        </p:nvGraphicFramePr>
        <p:xfrm>
          <a:off x="685800" y="1264561"/>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200235995-001.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962400" y="3352800"/>
            <a:ext cx="1219200" cy="1219200"/>
          </a:xfrm>
          <a:prstGeom prst="rect">
            <a:avLst/>
          </a:prstGeom>
        </p:spPr>
      </p:pic>
      <p:pic>
        <p:nvPicPr>
          <p:cNvPr id="7" name="Picture 6" descr="ECAR Bug.p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9281016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6182" y="2555875"/>
            <a:ext cx="40451" cy="389525"/>
          </a:xfrm>
          <a:prstGeom prst="rect">
            <a:avLst/>
          </a:prstGeom>
          <a:noFill/>
        </p:spPr>
        <p:txBody>
          <a:bodyPr wrap="none" lIns="19998" tIns="9999" rIns="19998" bIns="9999" rtlCol="0">
            <a:spAutoFit/>
          </a:bodyPr>
          <a:lstStyle/>
          <a:p>
            <a:endParaRPr lang="en-US" dirty="0"/>
          </a:p>
        </p:txBody>
      </p:sp>
      <p:graphicFrame>
        <p:nvGraphicFramePr>
          <p:cNvPr id="7" name="Diagram 6"/>
          <p:cNvGraphicFramePr/>
          <p:nvPr>
            <p:extLst>
              <p:ext uri="{D42A27DB-BD31-4B8C-83A1-F6EECF244321}">
                <p14:modId xmlns:p14="http://schemas.microsoft.com/office/powerpoint/2010/main" xmlns="" val="3777152931"/>
              </p:ext>
            </p:extLst>
          </p:nvPr>
        </p:nvGraphicFramePr>
        <p:xfrm>
          <a:off x="3962400" y="1600200"/>
          <a:ext cx="5853545"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bwMode="auto">
          <a:xfrm>
            <a:off x="381000" y="-31750"/>
            <a:ext cx="8458200" cy="133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19" tIns="45709" rIns="91419" bIns="45709" numCol="1" anchor="ctr" anchorCtr="0" compatLnSpc="1">
            <a:prstTxWarp prst="textNoShape">
              <a:avLst/>
            </a:prstTxWarp>
          </a:bodyPr>
          <a:lstStyle/>
          <a:p>
            <a:pPr algn="ctr" defTabSz="199979">
              <a:defRPr/>
            </a:pPr>
            <a:r>
              <a:rPr lang="en-US" sz="3200" b="1" kern="0" dirty="0">
                <a:solidFill>
                  <a:srgbClr val="7A0019"/>
                </a:solidFill>
                <a:latin typeface="Gill Sans"/>
                <a:ea typeface="ＭＳ Ｐゴシック"/>
                <a:cs typeface="Gill Sans"/>
              </a:rPr>
              <a:t>Reasons for </a:t>
            </a:r>
            <a:r>
              <a:rPr lang="en-US" sz="3200" b="1" kern="0" dirty="0" smtClean="0">
                <a:solidFill>
                  <a:srgbClr val="7A0019"/>
                </a:solidFill>
                <a:latin typeface="Gill Sans"/>
                <a:ea typeface="ＭＳ Ｐゴシック"/>
                <a:cs typeface="Gill Sans"/>
              </a:rPr>
              <a:t>Enrolling</a:t>
            </a:r>
            <a:r>
              <a:rPr lang="en-US" sz="3200" b="1" kern="0" dirty="0">
                <a:solidFill>
                  <a:srgbClr val="7A0019"/>
                </a:solidFill>
                <a:latin typeface="Gill Sans"/>
                <a:ea typeface="ＭＳ Ｐゴシック"/>
                <a:cs typeface="Gill Sans"/>
              </a:rPr>
              <a:t>: </a:t>
            </a:r>
            <a:r>
              <a:rPr lang="en-US" sz="3200" b="1" kern="0" dirty="0" smtClean="0">
                <a:solidFill>
                  <a:srgbClr val="7A0019"/>
                </a:solidFill>
                <a:latin typeface="Gill Sans"/>
                <a:ea typeface="ＭＳ Ｐゴシック"/>
                <a:cs typeface="Gill Sans"/>
              </a:rPr>
              <a:t>Individual </a:t>
            </a:r>
            <a:r>
              <a:rPr lang="en-US" sz="3200" b="1" kern="0" dirty="0">
                <a:solidFill>
                  <a:srgbClr val="7A0019"/>
                </a:solidFill>
                <a:latin typeface="Gill Sans"/>
                <a:ea typeface="ＭＳ Ｐゴシック"/>
                <a:cs typeface="Gill Sans"/>
              </a:rPr>
              <a:t>Q</a:t>
            </a:r>
            <a:r>
              <a:rPr lang="en-US" sz="3200" b="1" kern="0" dirty="0" smtClean="0">
                <a:solidFill>
                  <a:srgbClr val="7A0019"/>
                </a:solidFill>
                <a:latin typeface="Gill Sans"/>
                <a:ea typeface="ＭＳ Ｐゴシック"/>
                <a:cs typeface="Gill Sans"/>
              </a:rPr>
              <a:t>uestions and Factor </a:t>
            </a:r>
            <a:r>
              <a:rPr lang="en-US" sz="3200" b="1" kern="0" dirty="0">
                <a:solidFill>
                  <a:srgbClr val="7A0019"/>
                </a:solidFill>
                <a:latin typeface="Gill Sans"/>
                <a:ea typeface="ＭＳ Ｐゴシック"/>
                <a:cs typeface="Gill Sans"/>
              </a:rPr>
              <a:t>A</a:t>
            </a:r>
            <a:r>
              <a:rPr lang="en-US" sz="3200" b="1" kern="0" dirty="0" smtClean="0">
                <a:solidFill>
                  <a:srgbClr val="7A0019"/>
                </a:solidFill>
                <a:latin typeface="Gill Sans"/>
                <a:ea typeface="ＭＳ Ｐゴシック"/>
                <a:cs typeface="Gill Sans"/>
              </a:rPr>
              <a:t>nalysis</a:t>
            </a:r>
            <a:endParaRPr lang="en-US" sz="5300" kern="0" dirty="0">
              <a:solidFill>
                <a:srgbClr val="7A0019"/>
              </a:solidFill>
              <a:latin typeface="+mj-lt"/>
              <a:ea typeface="+mj-ea"/>
              <a:cs typeface="+mj-cs"/>
            </a:endParaRPr>
          </a:p>
        </p:txBody>
      </p:sp>
      <p:sp>
        <p:nvSpPr>
          <p:cNvPr id="9" name="Rectangle 8"/>
          <p:cNvSpPr/>
          <p:nvPr/>
        </p:nvSpPr>
        <p:spPr>
          <a:xfrm>
            <a:off x="25400" y="1371600"/>
            <a:ext cx="4546600" cy="3785652"/>
          </a:xfrm>
          <a:prstGeom prst="rect">
            <a:avLst/>
          </a:prstGeom>
        </p:spPr>
        <p:txBody>
          <a:bodyPr wrap="square">
            <a:spAutoFit/>
          </a:bodyPr>
          <a:lstStyle/>
          <a:p>
            <a:pPr marL="342900" indent="-342900">
              <a:buFont typeface="+mj-lt"/>
              <a:buAutoNum type="arabicPeriod"/>
            </a:pPr>
            <a:r>
              <a:rPr lang="en-US" sz="1300" dirty="0">
                <a:latin typeface="Gill Sans"/>
                <a:cs typeface="Gill Sans"/>
              </a:rPr>
              <a:t>This subject is relevant to my academic field of study</a:t>
            </a:r>
          </a:p>
          <a:p>
            <a:pPr marL="342900" indent="-342900">
              <a:buFont typeface="+mj-lt"/>
              <a:buAutoNum type="arabicPeriod"/>
            </a:pPr>
            <a:r>
              <a:rPr lang="en-US" sz="1300" dirty="0">
                <a:latin typeface="Gill Sans"/>
                <a:cs typeface="Gill Sans"/>
              </a:rPr>
              <a:t>This class teaches skills that will help my job/career</a:t>
            </a:r>
          </a:p>
          <a:p>
            <a:pPr marL="342900" indent="-342900">
              <a:buFont typeface="+mj-lt"/>
              <a:buAutoNum type="arabicPeriod"/>
            </a:pPr>
            <a:r>
              <a:rPr lang="en-US" sz="1300" dirty="0">
                <a:latin typeface="Gill Sans"/>
                <a:cs typeface="Gill Sans"/>
              </a:rPr>
              <a:t>Because this course is offered by a prestigious university</a:t>
            </a:r>
          </a:p>
          <a:p>
            <a:pPr marL="342900" indent="-342900">
              <a:buFont typeface="+mj-lt"/>
              <a:buAutoNum type="arabicPeriod"/>
            </a:pPr>
            <a:r>
              <a:rPr lang="en-US" sz="1300" dirty="0">
                <a:latin typeface="Gill Sans"/>
                <a:cs typeface="Gill Sans"/>
              </a:rPr>
              <a:t>I think taking this course will be fun and enjoyable</a:t>
            </a:r>
          </a:p>
          <a:p>
            <a:pPr marL="342900" indent="-342900">
              <a:buFont typeface="+mj-lt"/>
              <a:buAutoNum type="arabicPeriod"/>
            </a:pPr>
            <a:r>
              <a:rPr lang="en-US" sz="1300" dirty="0">
                <a:latin typeface="Gill Sans"/>
                <a:cs typeface="Gill Sans"/>
              </a:rPr>
              <a:t>I am not geographically close to educational institutions</a:t>
            </a:r>
          </a:p>
          <a:p>
            <a:pPr marL="342900" indent="-342900">
              <a:buFont typeface="+mj-lt"/>
              <a:buAutoNum type="arabicPeriod"/>
            </a:pPr>
            <a:r>
              <a:rPr lang="en-US" sz="1300" dirty="0">
                <a:latin typeface="Gill Sans"/>
                <a:cs typeface="Gill Sans"/>
              </a:rPr>
              <a:t>Traditional courses are too expensive</a:t>
            </a:r>
          </a:p>
          <a:p>
            <a:pPr marL="342900" indent="-342900">
              <a:buFont typeface="+mj-lt"/>
              <a:buAutoNum type="arabicPeriod"/>
            </a:pPr>
            <a:r>
              <a:rPr lang="en-US" sz="1300" dirty="0">
                <a:latin typeface="Gill Sans"/>
                <a:cs typeface="Gill Sans"/>
              </a:rPr>
              <a:t>I was interested in taking a course with this professor</a:t>
            </a:r>
          </a:p>
          <a:p>
            <a:pPr marL="342900" indent="-342900">
              <a:buFont typeface="+mj-lt"/>
              <a:buAutoNum type="arabicPeriod"/>
            </a:pPr>
            <a:r>
              <a:rPr lang="en-US" sz="1300" dirty="0">
                <a:latin typeface="Gill Sans"/>
                <a:cs typeface="Gill Sans"/>
              </a:rPr>
              <a:t>This course is offered by the University of Minnesota</a:t>
            </a:r>
          </a:p>
          <a:p>
            <a:pPr marL="342900" indent="-342900">
              <a:buFont typeface="+mj-lt"/>
              <a:buAutoNum type="arabicPeriod"/>
            </a:pPr>
            <a:r>
              <a:rPr lang="en-US" sz="1300" dirty="0">
                <a:latin typeface="Gill Sans"/>
                <a:cs typeface="Gill Sans"/>
              </a:rPr>
              <a:t>General interest in the topic</a:t>
            </a:r>
          </a:p>
          <a:p>
            <a:pPr marL="342900" indent="-342900">
              <a:buFont typeface="+mj-lt"/>
              <a:buAutoNum type="arabicPeriod"/>
            </a:pPr>
            <a:r>
              <a:rPr lang="en-US" sz="1300" dirty="0">
                <a:latin typeface="Gill Sans"/>
                <a:cs typeface="Gill Sans"/>
              </a:rPr>
              <a:t>To help me decide whether to take further college/university classes</a:t>
            </a:r>
          </a:p>
          <a:p>
            <a:pPr marL="342900" indent="-342900">
              <a:buFont typeface="+mj-lt"/>
              <a:buAutoNum type="arabicPeriod"/>
            </a:pPr>
            <a:r>
              <a:rPr lang="en-US" sz="1300" dirty="0">
                <a:latin typeface="Gill Sans"/>
                <a:cs typeface="Gill Sans"/>
              </a:rPr>
              <a:t>To make professional connections</a:t>
            </a:r>
          </a:p>
          <a:p>
            <a:pPr marL="342900" indent="-342900">
              <a:buFont typeface="+mj-lt"/>
              <a:buAutoNum type="arabicPeriod"/>
            </a:pPr>
            <a:r>
              <a:rPr lang="en-US" sz="1300" dirty="0">
                <a:latin typeface="Gill Sans"/>
                <a:cs typeface="Gill Sans"/>
              </a:rPr>
              <a:t>To obtain a badge or certification that will be useful to me </a:t>
            </a:r>
            <a:r>
              <a:rPr lang="en-US" sz="1300" dirty="0" smtClean="0">
                <a:latin typeface="Gill Sans"/>
                <a:cs typeface="Gill Sans"/>
              </a:rPr>
              <a:t>professionally</a:t>
            </a:r>
          </a:p>
          <a:p>
            <a:pPr marL="342900" indent="-342900">
              <a:buFont typeface="+mj-lt"/>
              <a:buAutoNum type="arabicPeriod"/>
            </a:pPr>
            <a:endParaRPr lang="en-US" sz="1300" dirty="0">
              <a:latin typeface="Gill Sans"/>
              <a:cs typeface="Gill Sans"/>
            </a:endParaRPr>
          </a:p>
          <a:p>
            <a:pPr marL="285750" indent="-285750">
              <a:buFont typeface="Arial" panose="020B0604020202020204" pitchFamily="34" charset="0"/>
              <a:buChar char="•"/>
            </a:pPr>
            <a:r>
              <a:rPr lang="en-US" sz="1600" b="1" dirty="0" smtClean="0">
                <a:latin typeface="Gill Sans"/>
                <a:cs typeface="Gill Sans"/>
              </a:rPr>
              <a:t>Total variance explained: 64.55%</a:t>
            </a:r>
          </a:p>
          <a:p>
            <a:pPr marL="285750" indent="-285750">
              <a:buFont typeface="Arial" panose="020B0604020202020204" pitchFamily="34" charset="0"/>
              <a:buChar char="•"/>
            </a:pPr>
            <a:r>
              <a:rPr lang="en-US" sz="1600" b="1" dirty="0" smtClean="0">
                <a:latin typeface="Gill Sans"/>
                <a:cs typeface="Gill Sans"/>
              </a:rPr>
              <a:t>(Eigenvalues in parentheses)</a:t>
            </a:r>
          </a:p>
          <a:p>
            <a:endParaRPr lang="en-US" sz="1300" b="1" dirty="0">
              <a:latin typeface="Gill Sans"/>
              <a:cs typeface="Gill Sans"/>
            </a:endParaRPr>
          </a:p>
        </p:txBody>
      </p:sp>
      <p:sp>
        <p:nvSpPr>
          <p:cNvPr id="3" name="Right Brace 2"/>
          <p:cNvSpPr/>
          <p:nvPr/>
        </p:nvSpPr>
        <p:spPr bwMode="auto">
          <a:xfrm>
            <a:off x="4419600" y="1447800"/>
            <a:ext cx="249244" cy="3124200"/>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 name="Picture 9" descr="ECAR Bug.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42446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685800"/>
          </a:xfrm>
        </p:spPr>
        <p:txBody>
          <a:bodyPr/>
          <a:lstStyle/>
          <a:p>
            <a:r>
              <a:rPr lang="en-US" sz="3200" b="1" dirty="0" smtClean="0">
                <a:latin typeface="Gill Sans"/>
                <a:cs typeface="Gill Sans"/>
              </a:rPr>
              <a:t>Reasons for Enrolling: </a:t>
            </a:r>
            <a:br>
              <a:rPr lang="en-US" sz="3200" b="1" dirty="0" smtClean="0">
                <a:latin typeface="Gill Sans"/>
                <a:cs typeface="Gill Sans"/>
              </a:rPr>
            </a:br>
            <a:r>
              <a:rPr lang="en-US" sz="3200" b="1" dirty="0" smtClean="0">
                <a:latin typeface="Gill Sans"/>
                <a:cs typeface="Gill Sans"/>
              </a:rPr>
              <a:t>Overall Mean </a:t>
            </a:r>
            <a:r>
              <a:rPr lang="en-US" sz="3200" b="1" dirty="0">
                <a:latin typeface="Gill Sans"/>
                <a:cs typeface="Gill Sans"/>
              </a:rPr>
              <a:t>R</a:t>
            </a:r>
            <a:r>
              <a:rPr lang="en-US" sz="3200" b="1" dirty="0" smtClean="0">
                <a:latin typeface="Gill Sans"/>
                <a:cs typeface="Gill Sans"/>
              </a:rPr>
              <a:t>atings</a:t>
            </a:r>
            <a:endParaRPr lang="en-US" sz="3200" b="1" dirty="0">
              <a:latin typeface="Gill Sans"/>
              <a:cs typeface="Gill Sans"/>
            </a:endParaRPr>
          </a:p>
        </p:txBody>
      </p:sp>
      <p:pic>
        <p:nvPicPr>
          <p:cNvPr id="5" name="Picture 4"/>
          <p:cNvPicPr/>
          <p:nvPr/>
        </p:nvPicPr>
        <p:blipFill>
          <a:blip r:embed="rId3" cstate="print"/>
          <a:srcRect/>
          <a:stretch>
            <a:fillRect/>
          </a:stretch>
        </p:blipFill>
        <p:spPr bwMode="auto">
          <a:xfrm>
            <a:off x="1363980" y="1295400"/>
            <a:ext cx="6179820" cy="4343400"/>
          </a:xfrm>
          <a:prstGeom prst="rect">
            <a:avLst/>
          </a:prstGeom>
          <a:noFill/>
        </p:spPr>
      </p:pic>
      <p:pic>
        <p:nvPicPr>
          <p:cNvPr id="6" name="Picture 5"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685800"/>
          </a:xfrm>
        </p:spPr>
        <p:txBody>
          <a:bodyPr/>
          <a:lstStyle/>
          <a:p>
            <a:r>
              <a:rPr lang="en-US" sz="3200" b="1" dirty="0" smtClean="0">
                <a:latin typeface="Gill Sans"/>
                <a:cs typeface="Gill Sans"/>
              </a:rPr>
              <a:t>Reasons for Enrolling</a:t>
            </a:r>
            <a:endParaRPr lang="en-US" sz="3200" b="1" dirty="0">
              <a:latin typeface="Gill Sans"/>
              <a:cs typeface="Gill Sans"/>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8870" y="1295400"/>
            <a:ext cx="6858330" cy="4119563"/>
          </a:xfrm>
          <a:prstGeom prst="rect">
            <a:avLst/>
          </a:prstGeom>
          <a:noFill/>
        </p:spPr>
      </p:pic>
      <p:pic>
        <p:nvPicPr>
          <p:cNvPr id="6" name="Picture 5"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685800"/>
          </a:xfrm>
        </p:spPr>
        <p:txBody>
          <a:bodyPr/>
          <a:lstStyle/>
          <a:p>
            <a:r>
              <a:rPr lang="en-US" sz="3200" b="1" dirty="0" smtClean="0">
                <a:latin typeface="Gill Sans"/>
                <a:cs typeface="Gill Sans"/>
              </a:rPr>
              <a:t>Reasons for Enrolling</a:t>
            </a:r>
            <a:endParaRPr lang="en-US" sz="3200" b="1" dirty="0">
              <a:latin typeface="Gill Sans"/>
              <a:cs typeface="Gill Sans"/>
            </a:endParaRPr>
          </a:p>
        </p:txBody>
      </p:sp>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1143000"/>
            <a:ext cx="6248400" cy="4648200"/>
          </a:xfrm>
          <a:prstGeom prst="rect">
            <a:avLst/>
          </a:prstGeom>
          <a:noFill/>
        </p:spPr>
      </p:pic>
      <p:pic>
        <p:nvPicPr>
          <p:cNvPr id="5" name="Picture 4"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85800"/>
          </a:xfrm>
        </p:spPr>
        <p:txBody>
          <a:bodyPr/>
          <a:lstStyle/>
          <a:p>
            <a:r>
              <a:rPr lang="en-US" sz="3200" b="1" dirty="0" smtClean="0">
                <a:latin typeface="Gill Sans"/>
                <a:cs typeface="Gill Sans"/>
              </a:rPr>
              <a:t>Reasons for Enrolling</a:t>
            </a:r>
            <a:endParaRPr lang="en-US" sz="3200" b="1" dirty="0">
              <a:latin typeface="Gill Sans"/>
              <a:cs typeface="Gill Sans"/>
            </a:endParaRPr>
          </a:p>
        </p:txBody>
      </p:sp>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914400"/>
            <a:ext cx="7559040" cy="4762500"/>
          </a:xfrm>
          <a:prstGeom prst="rect">
            <a:avLst/>
          </a:prstGeom>
          <a:noFill/>
        </p:spPr>
      </p:pic>
      <p:pic>
        <p:nvPicPr>
          <p:cNvPr id="5" name="Picture 4"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85800"/>
          </a:xfrm>
        </p:spPr>
        <p:txBody>
          <a:bodyPr/>
          <a:lstStyle/>
          <a:p>
            <a:r>
              <a:rPr lang="en-US" sz="3200" b="1" dirty="0" smtClean="0">
                <a:latin typeface="Gill Sans"/>
                <a:cs typeface="Gill Sans"/>
              </a:rPr>
              <a:t>The Day of the MOOC</a:t>
            </a:r>
            <a:endParaRPr lang="en-US" sz="3200" b="1" dirty="0">
              <a:latin typeface="Gill Sans"/>
              <a:cs typeface="Gill Sans"/>
            </a:endParaRPr>
          </a:p>
        </p:txBody>
      </p:sp>
      <p:pic>
        <p:nvPicPr>
          <p:cNvPr id="2050" name="Picture 2" descr="C:\Users\J.D. Walker\Dropbox\evaluation\MOOC pilot\DAY-OF-THE-MOOC.gif"/>
          <p:cNvPicPr>
            <a:picLocks noChangeAspect="1" noChangeArrowheads="1" noCrop="1"/>
          </p:cNvPicPr>
          <p:nvPr/>
        </p:nvPicPr>
        <p:blipFill>
          <a:blip r:embed="rId3"/>
          <a:srcRect/>
          <a:stretch>
            <a:fillRect/>
          </a:stretch>
        </p:blipFill>
        <p:spPr bwMode="auto">
          <a:xfrm>
            <a:off x="822325" y="911516"/>
            <a:ext cx="7483475" cy="4727284"/>
          </a:xfrm>
          <a:prstGeom prst="rect">
            <a:avLst/>
          </a:prstGeom>
          <a:noFill/>
        </p:spPr>
      </p:pic>
      <p:pic>
        <p:nvPicPr>
          <p:cNvPr id="5" name="Picture 4"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i2s.ugr.es/keel/dataset/images/twonorm.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63343" y="3657600"/>
            <a:ext cx="3080657"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Content Placeholder 2"/>
          <p:cNvSpPr>
            <a:spLocks noGrp="1"/>
          </p:cNvSpPr>
          <p:nvPr>
            <p:ph idx="1"/>
          </p:nvPr>
        </p:nvSpPr>
        <p:spPr>
          <a:xfrm>
            <a:off x="647700" y="1600200"/>
            <a:ext cx="7810500" cy="2743200"/>
          </a:xfrm>
        </p:spPr>
        <p:txBody>
          <a:bodyPr/>
          <a:lstStyle/>
          <a:p>
            <a:r>
              <a:rPr lang="en-US" sz="2800" b="1" dirty="0" smtClean="0">
                <a:solidFill>
                  <a:srgbClr val="820000"/>
                </a:solidFill>
                <a:latin typeface="Gill Sans"/>
                <a:cs typeface="Gill Sans"/>
              </a:rPr>
              <a:t>Strivers: </a:t>
            </a:r>
            <a:r>
              <a:rPr lang="en-US" sz="2800" dirty="0" smtClean="0">
                <a:solidFill>
                  <a:srgbClr val="820000"/>
                </a:solidFill>
                <a:latin typeface="Gill Sans"/>
                <a:cs typeface="Gill Sans"/>
              </a:rPr>
              <a:t>outside US, male, younger, non-native English, work/study in same field, professional reasons</a:t>
            </a:r>
          </a:p>
          <a:p>
            <a:r>
              <a:rPr lang="en-US" sz="2800" b="1" dirty="0" smtClean="0">
                <a:solidFill>
                  <a:srgbClr val="820000"/>
                </a:solidFill>
                <a:latin typeface="Gill Sans"/>
                <a:cs typeface="Gill Sans"/>
              </a:rPr>
              <a:t>Grazers: </a:t>
            </a:r>
            <a:r>
              <a:rPr lang="en-US" sz="2800" dirty="0" smtClean="0">
                <a:solidFill>
                  <a:srgbClr val="820000"/>
                </a:solidFill>
                <a:latin typeface="Gill Sans"/>
                <a:cs typeface="Gill Sans"/>
              </a:rPr>
              <a:t>inside US, older, native English, complete less, enjoyment reasons</a:t>
            </a:r>
            <a:endParaRPr lang="en-US" sz="2800" dirty="0">
              <a:solidFill>
                <a:srgbClr val="820000"/>
              </a:solidFill>
              <a:latin typeface="Gill Sans"/>
              <a:cs typeface="Gill Sans"/>
            </a:endParaRPr>
          </a:p>
          <a:p>
            <a:endParaRPr lang="en-US" sz="2800" dirty="0">
              <a:solidFill>
                <a:srgbClr val="820000"/>
              </a:solidFill>
              <a:latin typeface="Gill Sans"/>
              <a:cs typeface="Gill Sans"/>
            </a:endParaRPr>
          </a:p>
        </p:txBody>
      </p:sp>
      <p:sp>
        <p:nvSpPr>
          <p:cNvPr id="7" name="Title 4"/>
          <p:cNvSpPr txBox="1">
            <a:spLocks/>
          </p:cNvSpPr>
          <p:nvPr/>
        </p:nvSpPr>
        <p:spPr bwMode="auto">
          <a:xfrm>
            <a:off x="152400" y="429399"/>
            <a:ext cx="8653446" cy="64633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810019"/>
                </a:solidFill>
                <a:effectLst/>
                <a:uLnTx/>
                <a:uFillTx/>
                <a:latin typeface="Gill Sans"/>
                <a:ea typeface="+mj-ea"/>
                <a:cs typeface="Gill Sans"/>
              </a:rPr>
              <a:t>Two Populations of Students</a:t>
            </a:r>
            <a:endParaRPr kumimoji="0" lang="en-US" sz="3600" b="1" i="0" u="none" strike="noStrike" kern="0" cap="none" spc="0" normalizeH="0" baseline="0" noProof="0" dirty="0">
              <a:ln>
                <a:noFill/>
              </a:ln>
              <a:solidFill>
                <a:srgbClr val="810019"/>
              </a:solidFill>
              <a:effectLst/>
              <a:uLnTx/>
              <a:uFillTx/>
              <a:latin typeface="Gill Sans"/>
              <a:ea typeface="+mj-ea"/>
              <a:cs typeface="Gill Sans"/>
            </a:endParaRPr>
          </a:p>
        </p:txBody>
      </p:sp>
      <p:pic>
        <p:nvPicPr>
          <p:cNvPr id="5" name="Picture 4"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139435459"/>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lnB w="12700" cap="flat" cmpd="sng" algn="ctr">
                      <a:solidFill>
                        <a:scrgbClr r="0" g="0" b="0"/>
                      </a:solidFill>
                      <a:prstDash val="solid"/>
                      <a:round/>
                      <a:headEnd type="none" w="med" len="med"/>
                      <a:tailEnd type="none" w="med" len="med"/>
                    </a:lnB>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endParaRPr lang="en-US" sz="140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40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  </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endParaRPr lang="en-US" sz="1400" b="1" dirty="0">
                        <a:latin typeface="Gill Sans"/>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endParaRPr lang="en-US" sz="1400" b="1" dirty="0">
                        <a:latin typeface="Gill Sans"/>
                      </a:endParaRPr>
                    </a:p>
                  </a:txBody>
                  <a:tcPr anchor="ctr">
                    <a:lnT w="12700" cap="flat" cmpd="sng" algn="ctr">
                      <a:solidFill>
                        <a:scrgbClr r="0" g="0" b="0"/>
                      </a:solidFill>
                      <a:prstDash val="solid"/>
                      <a:round/>
                      <a:headEnd type="none" w="med" len="med"/>
                      <a:tailEnd type="none" w="med" len="med"/>
                    </a:lnT>
                  </a:tcP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71446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202416002"/>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lnB w="76200" cap="flat" cmpd="sng" algn="ctr">
                      <a:solidFill>
                        <a:scrgbClr r="0" g="0" b="0"/>
                      </a:solidFill>
                      <a:prstDash val="solid"/>
                      <a:round/>
                      <a:headEnd type="none" w="med" len="med"/>
                      <a:tailEnd type="none" w="med" len="med"/>
                    </a:lnB>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solidFill>
                      <a:srgbClr val="BED600"/>
                    </a:solidFill>
                  </a:tcPr>
                </a:tc>
                <a:tc>
                  <a:txBody>
                    <a:bodyPr/>
                    <a:lstStyle/>
                    <a:p>
                      <a:pPr algn="ctr"/>
                      <a:endParaRPr lang="en-US" sz="1400" dirty="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solidFill>
                      <a:srgbClr val="BED600"/>
                    </a:solidFill>
                  </a:tcPr>
                </a:tc>
                <a:tc>
                  <a:txBody>
                    <a:bodyPr/>
                    <a:lstStyle/>
                    <a:p>
                      <a:pPr algn="ctr"/>
                      <a:endParaRPr lang="en-US" sz="1400" dirty="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solidFill>
                      <a:srgbClr val="BED600"/>
                    </a:solidFill>
                  </a:tcPr>
                </a:tc>
                <a:tc>
                  <a:txBody>
                    <a:bodyPr/>
                    <a:lstStyle/>
                    <a:p>
                      <a:pPr algn="ctr"/>
                      <a:endParaRPr lang="en-US" sz="1400" dirty="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solidFill>
                      <a:srgbClr val="BED600"/>
                    </a:solidFill>
                  </a:tcPr>
                </a:tc>
                <a:tc>
                  <a:txBody>
                    <a:bodyPr/>
                    <a:lstStyle/>
                    <a:p>
                      <a:pPr algn="ctr"/>
                      <a:endParaRPr lang="en-US" sz="1400" dirty="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  </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solidFill>
                      <a:srgbClr val="BED600"/>
                    </a:solidFill>
                  </a:tcPr>
                </a:tc>
                <a:tc>
                  <a:txBody>
                    <a:bodyPr/>
                    <a:lstStyle/>
                    <a:p>
                      <a:pPr algn="ctr"/>
                      <a:endParaRPr lang="en-US" sz="140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crgbClr r="0" g="0" b="0"/>
                      </a:solidFill>
                      <a:prstDash val="solid"/>
                      <a:round/>
                      <a:headEnd type="none" w="med" len="med"/>
                      <a:tailEnd type="none" w="med" len="med"/>
                    </a:lnT>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2956687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46634563"/>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lnB w="12700" cap="flat" cmpd="sng" algn="ctr">
                      <a:solidFill>
                        <a:scrgbClr r="0" g="0" b="0"/>
                      </a:solidFill>
                      <a:prstDash val="solid"/>
                      <a:round/>
                      <a:headEnd type="none" w="med" len="med"/>
                      <a:tailEnd type="none" w="med" len="med"/>
                    </a:lnB>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endParaRPr lang="en-US" sz="140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40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  </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T w="12700" cap="flat" cmpd="sng" algn="ctr">
                      <a:solidFill>
                        <a:scrgbClr r="0" g="0" b="0"/>
                      </a:solidFill>
                      <a:prstDash val="solid"/>
                      <a:round/>
                      <a:headEnd type="none" w="med" len="med"/>
                      <a:tailEnd type="none" w="med" len="med"/>
                    </a:lnT>
                    <a:lnB w="762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lnB w="76200" cap="flat" cmpd="sng" algn="ctr">
                      <a:solidFill>
                        <a:scrgbClr r="0" g="0" b="0"/>
                      </a:solidFill>
                      <a:prstDash val="solid"/>
                      <a:round/>
                      <a:headEnd type="none" w="med" len="med"/>
                      <a:tailEnd type="none" w="med" len="med"/>
                    </a:lnB>
                    <a:solidFill>
                      <a:srgbClr val="900021"/>
                    </a:solidFill>
                  </a:tcPr>
                </a:tc>
                <a:tc>
                  <a:txBody>
                    <a:bodyPr/>
                    <a:lstStyle/>
                    <a:p>
                      <a:pPr algn="ctr"/>
                      <a:endParaRPr lang="en-US" sz="1400" dirty="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crgbClr r="0" g="0" b="0"/>
                      </a:solidFill>
                      <a:prstDash val="solid"/>
                      <a:round/>
                      <a:headEnd type="none" w="med" len="med"/>
                      <a:tailEnd type="none" w="med" len="med"/>
                    </a:lnT>
                  </a:tcP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733227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632418882"/>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lnB w="12700" cap="flat" cmpd="sng" algn="ctr">
                      <a:solidFill>
                        <a:scrgbClr r="0" g="0" b="0"/>
                      </a:solidFill>
                      <a:prstDash val="solid"/>
                      <a:round/>
                      <a:headEnd type="none" w="med" len="med"/>
                      <a:tailEnd type="none" w="med" len="med"/>
                    </a:lnB>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endParaRPr lang="en-US" sz="140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40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  </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76200" cap="flat" cmpd="sng" algn="ctr">
                      <a:solidFill>
                        <a:scrgbClr r="0" g="0" b="0"/>
                      </a:solidFill>
                      <a:prstDash val="solid"/>
                      <a:round/>
                      <a:headEnd type="none" w="med" len="med"/>
                      <a:tailEnd type="none" w="med" len="med"/>
                    </a:lnB>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lnB w="76200" cap="flat" cmpd="sng" algn="ctr">
                      <a:solidFill>
                        <a:scrgbClr r="0" g="0" b="0"/>
                      </a:solidFill>
                      <a:prstDash val="solid"/>
                      <a:round/>
                      <a:headEnd type="none" w="med" len="med"/>
                      <a:tailEnd type="none" w="med" len="med"/>
                    </a:lnB>
                    <a:solidFill>
                      <a:srgbClr val="FFDE7A"/>
                    </a:solidFill>
                  </a:tcPr>
                </a:tc>
                <a:tc>
                  <a:txBody>
                    <a:bodyPr/>
                    <a:lstStyle/>
                    <a:p>
                      <a:pPr algn="ctr"/>
                      <a:endParaRPr lang="en-US" sz="1400" dirty="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lnR w="127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lnB w="76200" cap="flat" cmpd="sng" algn="ctr">
                      <a:solidFill>
                        <a:scrgbClr r="0" g="0" b="0"/>
                      </a:solidFill>
                      <a:prstDash val="solid"/>
                      <a:round/>
                      <a:headEnd type="none" w="med" len="med"/>
                      <a:tailEnd type="none" w="med" len="med"/>
                    </a:lnB>
                    <a:solidFill>
                      <a:srgbClr val="FFFFFF"/>
                    </a:solidFill>
                  </a:tcPr>
                </a:tc>
                <a:tc>
                  <a:txBody>
                    <a:bodyPr/>
                    <a:lstStyle/>
                    <a:p>
                      <a:pPr algn="ctr"/>
                      <a:endParaRPr lang="en-US" sz="1400" dirty="0">
                        <a:latin typeface="Gill Sans"/>
                      </a:endParaRPr>
                    </a:p>
                  </a:txBody>
                  <a:tcPr anchor="ctr">
                    <a:lnL w="127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lnR w="76200" cap="flat" cmpd="sng" algn="ctr">
                      <a:solidFill>
                        <a:scrgbClr r="0" g="0" b="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crgbClr r="0" g="0" b="0"/>
                      </a:solidFill>
                      <a:prstDash val="solid"/>
                      <a:round/>
                      <a:headEnd type="none" w="med" len="med"/>
                      <a:tailEnd type="none" w="med" len="med"/>
                    </a:lnL>
                    <a:lnR w="76200" cap="flat" cmpd="sng" algn="ctr">
                      <a:solidFill>
                        <a:scrgbClr r="0" g="0" b="0"/>
                      </a:solidFill>
                      <a:prstDash val="solid"/>
                      <a:round/>
                      <a:headEnd type="none" w="med" len="med"/>
                      <a:tailEnd type="none" w="med" len="med"/>
                    </a:lnR>
                    <a:lnT w="76200" cap="flat" cmpd="sng" algn="ctr">
                      <a:solidFill>
                        <a:scrgbClr r="0" g="0" b="0"/>
                      </a:solidFill>
                      <a:prstDash val="solid"/>
                      <a:round/>
                      <a:headEnd type="none" w="med" len="med"/>
                      <a:tailEnd type="none" w="med" len="med"/>
                    </a:lnT>
                    <a:lnB w="76200" cap="flat" cmpd="sng" algn="ctr">
                      <a:solidFill>
                        <a:scrgbClr r="0" g="0" b="0"/>
                      </a:solidFill>
                      <a:prstDash val="solid"/>
                      <a:round/>
                      <a:headEnd type="none" w="med" len="med"/>
                      <a:tailEnd type="none" w="med" len="med"/>
                    </a:lnB>
                    <a:solidFill>
                      <a:srgbClr val="FFDE7A"/>
                    </a:solidFill>
                  </a:tcPr>
                </a:tc>
                <a:tc>
                  <a:txBody>
                    <a:bodyPr/>
                    <a:lstStyle/>
                    <a:p>
                      <a:pPr algn="ctr"/>
                      <a:endParaRPr lang="en-US" sz="1400">
                        <a:latin typeface="Gill Sans"/>
                      </a:endParaRPr>
                    </a:p>
                  </a:txBody>
                  <a:tcPr anchor="ctr">
                    <a:lnL w="76200" cap="flat" cmpd="sng" algn="ctr">
                      <a:solidFill>
                        <a:scrgbClr r="0" g="0" b="0"/>
                      </a:solidFill>
                      <a:prstDash val="solid"/>
                      <a:round/>
                      <a:headEnd type="none" w="med" len="med"/>
                      <a:tailEnd type="none" w="med" len="med"/>
                    </a:lnL>
                  </a:tcP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lnT w="76200" cap="flat" cmpd="sng" algn="ctr">
                      <a:solidFill>
                        <a:scrgbClr r="0" g="0" b="0"/>
                      </a:solidFill>
                      <a:prstDash val="solid"/>
                      <a:round/>
                      <a:headEnd type="none" w="med" len="med"/>
                      <a:tailEnd type="none" w="med" len="med"/>
                    </a:lnT>
                  </a:tcP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c>
                  <a:txBody>
                    <a:bodyPr/>
                    <a:lstStyle/>
                    <a:p>
                      <a:pPr algn="ctr"/>
                      <a:endParaRPr lang="en-US" sz="1400"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a:latin typeface="Gill Sans"/>
                      </a:endParaRPr>
                    </a:p>
                  </a:txBody>
                  <a:tcPr anchor="ctr"/>
                </a:tc>
                <a:tc>
                  <a:txBody>
                    <a:bodyPr/>
                    <a:lstStyle/>
                    <a:p>
                      <a:pPr algn="ctr"/>
                      <a:endParaRPr lang="en-US" sz="1400"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990442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27150477"/>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lnB w="76200" cap="flat" cmpd="sng" algn="ctr">
                      <a:solidFill>
                        <a:srgbClr val="000000"/>
                      </a:solidFill>
                      <a:prstDash val="solid"/>
                      <a:round/>
                      <a:headEnd type="none" w="med" len="med"/>
                      <a:tailEnd type="none" w="med" len="med"/>
                    </a:lnB>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213247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02790987"/>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900021"/>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405411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64445852"/>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405411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54267027"/>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lnB w="76200" cap="flat" cmpd="sng" algn="ctr">
                      <a:solidFill>
                        <a:srgbClr val="000000"/>
                      </a:solidFill>
                      <a:prstDash val="solid"/>
                      <a:round/>
                      <a:headEnd type="none" w="med" len="med"/>
                      <a:tailEnd type="none" w="med" len="med"/>
                    </a:lnB>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294246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416340000"/>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900021"/>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900021"/>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900021"/>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900021"/>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bl>
          </a:graphicData>
        </a:graphic>
      </p:graphicFrame>
      <p:pic>
        <p:nvPicPr>
          <p:cNvPr id="5" name="Picture 4"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27298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85800"/>
          </a:xfrm>
        </p:spPr>
        <p:txBody>
          <a:bodyPr/>
          <a:lstStyle/>
          <a:p>
            <a:r>
              <a:rPr lang="en-US" sz="3200" b="1" dirty="0" smtClean="0">
                <a:latin typeface="Gill Sans"/>
                <a:cs typeface="Gill Sans"/>
              </a:rPr>
              <a:t>MOOCs at Minnesota: Background</a:t>
            </a:r>
            <a:endParaRPr lang="en-US" sz="3200" b="1" dirty="0">
              <a:latin typeface="Gill Sans"/>
              <a:cs typeface="Gill Sans"/>
            </a:endParaRPr>
          </a:p>
        </p:txBody>
      </p:sp>
      <p:sp>
        <p:nvSpPr>
          <p:cNvPr id="5" name="Content Placeholder 2"/>
          <p:cNvSpPr>
            <a:spLocks noGrp="1"/>
          </p:cNvSpPr>
          <p:nvPr>
            <p:ph idx="1"/>
          </p:nvPr>
        </p:nvSpPr>
        <p:spPr>
          <a:xfrm>
            <a:off x="647700" y="1600200"/>
            <a:ext cx="7810500" cy="2743200"/>
          </a:xfrm>
        </p:spPr>
        <p:txBody>
          <a:bodyPr/>
          <a:lstStyle/>
          <a:p>
            <a:r>
              <a:rPr lang="en-US" sz="2800" dirty="0" smtClean="0">
                <a:solidFill>
                  <a:srgbClr val="820000"/>
                </a:solidFill>
                <a:latin typeface="Gill Sans"/>
                <a:cs typeface="Gill Sans"/>
              </a:rPr>
              <a:t>Offered 5 MOOCs in summer 2013: </a:t>
            </a:r>
          </a:p>
          <a:p>
            <a:pPr lvl="1"/>
            <a:r>
              <a:rPr lang="en-US" sz="2400" dirty="0" smtClean="0">
                <a:solidFill>
                  <a:srgbClr val="820000"/>
                </a:solidFill>
                <a:latin typeface="Gill Sans"/>
                <a:cs typeface="Gill Sans"/>
              </a:rPr>
              <a:t>Statistical Molecular Thermodynamics</a:t>
            </a:r>
          </a:p>
          <a:p>
            <a:pPr lvl="1"/>
            <a:r>
              <a:rPr lang="en-US" sz="2400" dirty="0" smtClean="0">
                <a:solidFill>
                  <a:srgbClr val="820000"/>
                </a:solidFill>
                <a:latin typeface="Gill Sans"/>
                <a:cs typeface="Gill Sans"/>
              </a:rPr>
              <a:t>Social Epidemiology</a:t>
            </a:r>
          </a:p>
          <a:p>
            <a:pPr lvl="1"/>
            <a:r>
              <a:rPr lang="en-US" sz="2400" dirty="0" smtClean="0">
                <a:solidFill>
                  <a:srgbClr val="820000"/>
                </a:solidFill>
                <a:latin typeface="Gill Sans"/>
                <a:cs typeface="Gill Sans"/>
              </a:rPr>
              <a:t>Health Informatics</a:t>
            </a:r>
          </a:p>
          <a:p>
            <a:pPr lvl="1"/>
            <a:r>
              <a:rPr lang="en-US" sz="2400" dirty="0" smtClean="0">
                <a:solidFill>
                  <a:srgbClr val="820000"/>
                </a:solidFill>
                <a:latin typeface="Gill Sans"/>
                <a:cs typeface="Gill Sans"/>
              </a:rPr>
              <a:t>Global Food Systems/Sustainability</a:t>
            </a:r>
          </a:p>
          <a:p>
            <a:pPr lvl="1"/>
            <a:r>
              <a:rPr lang="en-US" sz="2400" dirty="0" smtClean="0">
                <a:solidFill>
                  <a:srgbClr val="820000"/>
                </a:solidFill>
                <a:latin typeface="Gill Sans"/>
                <a:cs typeface="Gill Sans"/>
              </a:rPr>
              <a:t>Canine </a:t>
            </a:r>
            <a:r>
              <a:rPr lang="en-US" sz="2400" dirty="0" err="1" smtClean="0">
                <a:solidFill>
                  <a:srgbClr val="820000"/>
                </a:solidFill>
                <a:latin typeface="Gill Sans"/>
                <a:cs typeface="Gill Sans"/>
              </a:rPr>
              <a:t>Theriogenology</a:t>
            </a:r>
            <a:endParaRPr lang="en-US" sz="2400" dirty="0" smtClean="0">
              <a:solidFill>
                <a:srgbClr val="820000"/>
              </a:solidFill>
              <a:latin typeface="Gill Sans"/>
              <a:cs typeface="Gill Sans"/>
            </a:endParaRPr>
          </a:p>
          <a:p>
            <a:r>
              <a:rPr lang="en-US" sz="2800" dirty="0" smtClean="0">
                <a:solidFill>
                  <a:srgbClr val="820000"/>
                </a:solidFill>
                <a:latin typeface="Gill Sans"/>
                <a:cs typeface="Gill Sans"/>
              </a:rPr>
              <a:t>Total nominal enrollment: 71,029</a:t>
            </a:r>
            <a:endParaRPr lang="en-US" sz="2800" dirty="0">
              <a:solidFill>
                <a:srgbClr val="820000"/>
              </a:solidFill>
              <a:latin typeface="Gill Sans"/>
              <a:cs typeface="Gill Sans"/>
            </a:endParaRPr>
          </a:p>
          <a:p>
            <a:endParaRPr lang="en-US" sz="2800" dirty="0">
              <a:solidFill>
                <a:srgbClr val="820000"/>
              </a:solidFill>
              <a:latin typeface="Gill Sans"/>
              <a:cs typeface="Gill Sans"/>
            </a:endParaRPr>
          </a:p>
        </p:txBody>
      </p:sp>
      <p:pic>
        <p:nvPicPr>
          <p:cNvPr id="6" name="Picture 5"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0816102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748015818"/>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c>
                  <a:txBody>
                    <a:bodyPr/>
                    <a:lstStyle/>
                    <a:p>
                      <a:pPr algn="ctr"/>
                      <a:endParaRPr lang="en-US" sz="1400" b="1">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c>
                  <a:txBody>
                    <a:bodyPr/>
                    <a:lstStyle/>
                    <a:p>
                      <a:pPr algn="ct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272982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47800362"/>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BED600"/>
                    </a:solidFill>
                  </a:tcP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BED600"/>
                    </a:solidFill>
                  </a:tcP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756393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65744449"/>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900021"/>
                    </a:solidFill>
                  </a:tcP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900021"/>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900021"/>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900021"/>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900021"/>
                    </a:solidFill>
                  </a:tcP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444993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3508081"/>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lnB w="76200" cap="flat" cmpd="sng" algn="ctr">
                      <a:solidFill>
                        <a:srgbClr val="000000"/>
                      </a:solidFill>
                      <a:prstDash val="solid"/>
                      <a:round/>
                      <a:headEnd type="none" w="med" len="med"/>
                      <a:tailEnd type="none" w="med" len="med"/>
                    </a:lnB>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444993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09391166"/>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lnB w="76200" cap="flat" cmpd="sng" algn="ctr">
                      <a:solidFill>
                        <a:srgbClr val="000000"/>
                      </a:solidFill>
                      <a:prstDash val="solid"/>
                      <a:round/>
                      <a:headEnd type="none" w="med" len="med"/>
                      <a:tailEnd type="none" w="med" len="med"/>
                    </a:lnB>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lnB w="76200" cap="flat" cmpd="sng" algn="ctr">
                      <a:solidFill>
                        <a:srgbClr val="000000"/>
                      </a:solidFill>
                      <a:prstDash val="solid"/>
                      <a:round/>
                      <a:headEnd type="none" w="med" len="med"/>
                      <a:tailEnd type="none" w="med" len="med"/>
                    </a:lnB>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lnB w="76200" cap="flat" cmpd="sng" algn="ctr">
                      <a:solidFill>
                        <a:srgbClr val="000000"/>
                      </a:solidFill>
                      <a:prstDash val="solid"/>
                      <a:round/>
                      <a:headEnd type="none" w="med" len="med"/>
                      <a:tailEnd type="none" w="med" len="med"/>
                    </a:lnB>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0</a:t>
                      </a:r>
                      <a:endParaRPr lang="en-US" sz="1400" b="1" dirty="0">
                        <a:latin typeface="Gill Sans"/>
                      </a:endParaRPr>
                    </a:p>
                  </a:txBody>
                  <a:tcPr anchor="ctr">
                    <a:lnL w="127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noFill/>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noFill/>
                  </a:tcPr>
                </a:tc>
                <a:tc>
                  <a:txBody>
                    <a:bodyPr/>
                    <a:lstStyle/>
                    <a:p>
                      <a:pPr algn="ctr"/>
                      <a:r>
                        <a:rPr lang="en-US" sz="1400" b="1" dirty="0" smtClean="0">
                          <a:latin typeface="Gill Sans"/>
                        </a:rPr>
                        <a:t>0</a:t>
                      </a:r>
                      <a:endParaRPr lang="en-US" sz="1400" b="1" dirty="0">
                        <a:latin typeface="Gill Sans"/>
                      </a:endParaRP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127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12700" cap="flat" cmpd="sng" algn="ctr">
                      <a:solidFill>
                        <a:srgbClr val="000000"/>
                      </a:solidFill>
                      <a:prstDash val="solid"/>
                      <a:round/>
                      <a:headEnd type="none" w="med" len="med"/>
                      <a:tailEnd type="none" w="med" len="med"/>
                    </a:lnL>
                    <a:noFill/>
                  </a:tcPr>
                </a:tc>
                <a:tc>
                  <a:txBody>
                    <a:bodyPr/>
                    <a:lstStyle/>
                    <a:p>
                      <a:pPr algn="ctr"/>
                      <a:r>
                        <a:rPr lang="en-US" sz="1400" b="1" dirty="0" smtClean="0">
                          <a:latin typeface="Gill Sans"/>
                        </a:rPr>
                        <a:t>0</a:t>
                      </a:r>
                      <a:endParaRPr lang="en-US" sz="1400" b="1" dirty="0">
                        <a:latin typeface="Gill Sans"/>
                      </a:endParaRPr>
                    </a:p>
                  </a:txBody>
                  <a:tcPr anchor="ctr">
                    <a:noFill/>
                  </a:tcPr>
                </a:tc>
                <a:tc>
                  <a:txBody>
                    <a:bodyPr/>
                    <a:lstStyle/>
                    <a:p>
                      <a:pPr algn="ctr"/>
                      <a:r>
                        <a:rPr lang="en-US" sz="1400" b="1" dirty="0" smtClean="0">
                          <a:latin typeface="Gill Sans"/>
                        </a:rPr>
                        <a:t>0</a:t>
                      </a:r>
                      <a:endParaRPr lang="en-US" sz="1400" b="1" dirty="0">
                        <a:latin typeface="Gill Sans"/>
                      </a:endParaRPr>
                    </a:p>
                  </a:txBody>
                  <a:tcPr anchor="ctr">
                    <a:lnR w="12700" cap="flat" cmpd="sng" algn="ctr">
                      <a:solidFill>
                        <a:srgbClr val="000000"/>
                      </a:solidFill>
                      <a:prstDash val="solid"/>
                      <a:round/>
                      <a:headEnd type="none" w="med" len="med"/>
                      <a:tailEnd type="none" w="med" len="med"/>
                    </a:lnR>
                    <a:no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127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noFill/>
                  </a:tcPr>
                </a:tc>
                <a:tc>
                  <a:txBody>
                    <a:bodyPr/>
                    <a:lstStyle/>
                    <a:p>
                      <a:pPr algn="ctr"/>
                      <a:r>
                        <a:rPr lang="en-US" sz="1400" b="1" dirty="0" smtClean="0">
                          <a:latin typeface="Gill Sans"/>
                        </a:rPr>
                        <a:t>0</a:t>
                      </a:r>
                      <a:endParaRPr lang="en-US" sz="1400" b="1" dirty="0">
                        <a:latin typeface="Gill Sans"/>
                      </a:endParaRPr>
                    </a:p>
                  </a:txBody>
                  <a:tcPr anchor="ctr">
                    <a:lnB w="12700" cap="flat" cmpd="sng" algn="ctr">
                      <a:solidFill>
                        <a:srgbClr val="000000"/>
                      </a:solidFill>
                      <a:prstDash val="solid"/>
                      <a:round/>
                      <a:headEnd type="none" w="med" len="med"/>
                      <a:tailEnd type="none" w="med" len="med"/>
                    </a:lnB>
                    <a:noFill/>
                  </a:tcPr>
                </a:tc>
                <a:tc>
                  <a:txBody>
                    <a:bodyPr/>
                    <a:lstStyle/>
                    <a:p>
                      <a:pPr algn="ctr"/>
                      <a:r>
                        <a:rPr lang="en-US" sz="1400" b="1" dirty="0" smtClean="0">
                          <a:latin typeface="Gill Sans"/>
                        </a:rPr>
                        <a:t>0</a:t>
                      </a:r>
                      <a:endParaRPr lang="en-US" sz="1400" b="1" dirty="0">
                        <a:latin typeface="Gill Sans"/>
                      </a:endParaRPr>
                    </a:p>
                  </a:txBody>
                  <a:tcPr anchor="ctr">
                    <a:lnR w="127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noFill/>
                  </a:tcP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  </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127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BED600"/>
                    </a:solidFill>
                  </a:tcP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444993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73647794"/>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900021"/>
                    </a:solidFill>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900021"/>
                    </a:solidFill>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solidFill>
                      <a:srgbClr val="900021"/>
                    </a:solidFill>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900021"/>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B w="76200" cap="flat" cmpd="sng" algn="ctr">
                      <a:solidFill>
                        <a:srgbClr val="000000"/>
                      </a:solidFill>
                      <a:prstDash val="solid"/>
                      <a:round/>
                      <a:headEnd type="none" w="med" len="med"/>
                      <a:tailEnd type="none" w="med" len="med"/>
                    </a:lnB>
                    <a:solidFill>
                      <a:srgbClr val="900021"/>
                    </a:solidFill>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900021"/>
                    </a:solidFill>
                  </a:tcP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590246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184672460"/>
              </p:ext>
            </p:extLst>
          </p:nvPr>
        </p:nvGraphicFramePr>
        <p:xfrm>
          <a:off x="685800" y="152400"/>
          <a:ext cx="7772400" cy="5699760"/>
        </p:xfrm>
        <a:graphic>
          <a:graphicData uri="http://schemas.openxmlformats.org/drawingml/2006/table">
            <a:tbl>
              <a:tblPr firstRow="1" bandRow="1">
                <a:tableStyleId>{5940675A-B579-460E-94D1-54222C63F5DA}</a:tableStyleId>
              </a:tblPr>
              <a:tblGrid>
                <a:gridCol w="609600"/>
                <a:gridCol w="1600200"/>
                <a:gridCol w="990600"/>
                <a:gridCol w="1676400"/>
                <a:gridCol w="1600200"/>
                <a:gridCol w="1295400"/>
              </a:tblGrid>
              <a:tr h="301540">
                <a:tc gridSpan="6">
                  <a:txBody>
                    <a:bodyPr/>
                    <a:lstStyle/>
                    <a:p>
                      <a:pPr algn="ctr"/>
                      <a:r>
                        <a:rPr lang="en-US" sz="1400" b="1" dirty="0" smtClean="0">
                          <a:solidFill>
                            <a:srgbClr val="FFCD37"/>
                          </a:solidFill>
                          <a:latin typeface="Gill Sans"/>
                        </a:rPr>
                        <a:t>Predicting</a:t>
                      </a:r>
                      <a:r>
                        <a:rPr lang="en-US" sz="1400" b="1" baseline="0" dirty="0" smtClean="0">
                          <a:solidFill>
                            <a:srgbClr val="FFCD37"/>
                          </a:solidFill>
                          <a:latin typeface="Gill Sans"/>
                        </a:rPr>
                        <a:t> Success: Models of Student- versus Instructor-Defined Completion</a:t>
                      </a:r>
                      <a:endParaRPr lang="en-US" sz="1400" b="1" dirty="0">
                        <a:solidFill>
                          <a:srgbClr val="FFCD37"/>
                        </a:solidFill>
                        <a:latin typeface="Gill Sans"/>
                      </a:endParaRPr>
                    </a:p>
                  </a:txBody>
                  <a:tcPr anchor="ctr">
                    <a:solidFill>
                      <a:srgbClr val="810019"/>
                    </a:solidFill>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c hMerge="1">
                  <a:txBody>
                    <a:bodyPr/>
                    <a:lstStyle/>
                    <a:p>
                      <a:endParaRPr lang="en-US" sz="1400" dirty="0">
                        <a:latin typeface="Gill Sans"/>
                      </a:endParaRPr>
                    </a:p>
                  </a:txBody>
                  <a:tcPr/>
                </a:tc>
              </a:tr>
              <a:tr h="301540">
                <a:tc gridSpan="2">
                  <a:txBody>
                    <a:bodyPr/>
                    <a:lstStyle/>
                    <a:p>
                      <a:endParaRPr lang="en-US" sz="1400" dirty="0">
                        <a:latin typeface="Gill Sans"/>
                      </a:endParaRPr>
                    </a:p>
                  </a:txBody>
                  <a:tcPr>
                    <a:solidFill>
                      <a:srgbClr val="FFCD37"/>
                    </a:solidFill>
                  </a:tcPr>
                </a:tc>
                <a:tc hMerge="1">
                  <a:txBody>
                    <a:bodyPr/>
                    <a:lstStyle/>
                    <a:p>
                      <a:endParaRPr lang="en-US" sz="1400" dirty="0">
                        <a:latin typeface="Gill Sans"/>
                      </a:endParaRPr>
                    </a:p>
                  </a:txBody>
                  <a:tcPr>
                    <a:solidFill>
                      <a:srgbClr val="FFCD37"/>
                    </a:solidFill>
                  </a:tcPr>
                </a:tc>
                <a:tc>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solidFill>
                      <a:srgbClr val="FFCD37"/>
                    </a:solidFill>
                  </a:tcPr>
                </a:tc>
                <a:tc>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50% Com</a:t>
                      </a:r>
                      <a:r>
                        <a:rPr lang="en-US" sz="1400" b="1" dirty="0" smtClean="0">
                          <a:solidFill>
                            <a:srgbClr val="810019"/>
                          </a:solidFill>
                          <a:latin typeface="Gill Sans"/>
                        </a:rPr>
                        <a:t>pleted</a:t>
                      </a:r>
                      <a:endParaRPr lang="en-US" sz="1400" b="1" dirty="0">
                        <a:solidFill>
                          <a:srgbClr val="810019"/>
                        </a:solidFill>
                        <a:latin typeface="Gill Sans"/>
                      </a:endParaRPr>
                    </a:p>
                  </a:txBody>
                  <a:tcPr anchor="ctr">
                    <a:solidFill>
                      <a:srgbClr val="FFCD37"/>
                    </a:solidFill>
                  </a:tcPr>
                </a:tc>
                <a:tc>
                  <a:txBody>
                    <a:bodyPr/>
                    <a:lstStyle/>
                    <a:p>
                      <a:pPr algn="ctr"/>
                      <a:r>
                        <a:rPr lang="en-US" sz="1400" b="1" i="1" dirty="0" smtClean="0">
                          <a:solidFill>
                            <a:srgbClr val="810019"/>
                          </a:solidFill>
                          <a:latin typeface="Gill Sans"/>
                        </a:rPr>
                        <a:t>Total Points</a:t>
                      </a:r>
                      <a:endParaRPr lang="en-US" sz="1400" b="1" i="1" dirty="0">
                        <a:solidFill>
                          <a:srgbClr val="810019"/>
                        </a:solidFill>
                        <a:latin typeface="Gill Sans"/>
                      </a:endParaRPr>
                    </a:p>
                  </a:txBody>
                  <a:tcPr anchor="ctr">
                    <a:solidFill>
                      <a:srgbClr val="FFCD37"/>
                    </a:solidFill>
                  </a:tcPr>
                </a:tc>
              </a:tr>
              <a:tr h="301540">
                <a:tc rowSpan="4">
                  <a:txBody>
                    <a:bodyPr/>
                    <a:lstStyle/>
                    <a:p>
                      <a:pPr algn="ctr"/>
                      <a:r>
                        <a:rPr lang="en-US" sz="1400" b="1" dirty="0" smtClean="0">
                          <a:solidFill>
                            <a:srgbClr val="810019"/>
                          </a:solidFill>
                          <a:latin typeface="Gill Sans"/>
                        </a:rPr>
                        <a:t>Reasons for Enrolling</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University</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Professional</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Access</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Enjoyment</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r>
              <a:tr h="512618">
                <a:tc rowSpan="4">
                  <a:txBody>
                    <a:bodyPr/>
                    <a:lstStyle/>
                    <a:p>
                      <a:pPr algn="ctr"/>
                      <a:r>
                        <a:rPr lang="en-US" sz="1400" b="1" dirty="0" smtClean="0">
                          <a:solidFill>
                            <a:srgbClr val="810019"/>
                          </a:solidFill>
                          <a:latin typeface="Gill Sans"/>
                        </a:rPr>
                        <a:t>Demographics</a:t>
                      </a: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English Proficiency</a:t>
                      </a:r>
                      <a:endParaRPr lang="en-US" sz="1400" b="1" dirty="0">
                        <a:solidFill>
                          <a:srgbClr val="810019"/>
                        </a:solidFill>
                        <a:latin typeface="Gill Sans"/>
                      </a:endParaRPr>
                    </a:p>
                  </a:txBody>
                  <a:tcPr/>
                </a:tc>
                <a:tc>
                  <a:txBody>
                    <a:bodyPr/>
                    <a:lstStyle/>
                    <a:p>
                      <a:pPr algn="ctr"/>
                      <a:r>
                        <a:rPr lang="en-US" sz="1400" b="1" dirty="0" smtClean="0">
                          <a:latin typeface="Gill Sans"/>
                        </a:rPr>
                        <a:t>+  </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r>
              <a:tr h="301540">
                <a:tc vMerge="1">
                  <a:txBody>
                    <a:bodyPr/>
                    <a:lstStyle/>
                    <a:p>
                      <a:endParaRPr lang="en-US" sz="1400">
                        <a:latin typeface="Gill Sans"/>
                      </a:endParaRPr>
                    </a:p>
                  </a:txBody>
                  <a:tcPr/>
                </a:tc>
                <a:tc>
                  <a:txBody>
                    <a:bodyPr/>
                    <a:lstStyle/>
                    <a:p>
                      <a:r>
                        <a:rPr lang="en-US" sz="1400" b="1" dirty="0" smtClean="0">
                          <a:solidFill>
                            <a:srgbClr val="810019"/>
                          </a:solidFill>
                          <a:latin typeface="Gill Sans"/>
                        </a:rPr>
                        <a:t>Location: USA</a:t>
                      </a:r>
                      <a:endParaRPr lang="en-US" sz="1400" b="1" dirty="0">
                        <a:solidFill>
                          <a:srgbClr val="810019"/>
                        </a:solidFill>
                        <a:latin typeface="Gill Sans"/>
                      </a:endParaRPr>
                    </a:p>
                  </a:txBody>
                  <a:tcP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Age</a:t>
                      </a:r>
                      <a:endParaRPr lang="en-US" sz="1400" b="1" dirty="0">
                        <a:solidFill>
                          <a:srgbClr val="810019"/>
                        </a:solidFill>
                        <a:latin typeface="Gill Sans"/>
                      </a:endParaRPr>
                    </a:p>
                  </a:txBody>
                  <a:tcPr/>
                </a:tc>
                <a:tc>
                  <a:txBody>
                    <a:bodyPr/>
                    <a:lstStyle/>
                    <a:p>
                      <a:pPr algn="ctr"/>
                      <a:r>
                        <a:rPr lang="en-US" sz="1400" b="1" dirty="0" smtClean="0">
                          <a:latin typeface="Gill Sans"/>
                        </a:rPr>
                        <a:t>–</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DE7A"/>
                    </a:solidFill>
                  </a:tcPr>
                </a:tc>
              </a:tr>
              <a:tr h="301540">
                <a:tc vMerge="1">
                  <a:txBody>
                    <a:bodyPr/>
                    <a:lstStyle/>
                    <a:p>
                      <a:endParaRPr lang="en-US" sz="1400" dirty="0">
                        <a:latin typeface="Gill Sans"/>
                      </a:endParaRPr>
                    </a:p>
                  </a:txBody>
                  <a:tcPr/>
                </a:tc>
                <a:tc>
                  <a:txBody>
                    <a:bodyPr/>
                    <a:lstStyle/>
                    <a:p>
                      <a:r>
                        <a:rPr lang="en-US" sz="1400" b="1" dirty="0" smtClean="0">
                          <a:solidFill>
                            <a:srgbClr val="810019"/>
                          </a:solidFill>
                          <a:latin typeface="Gill Sans"/>
                        </a:rPr>
                        <a:t>Sex</a:t>
                      </a:r>
                      <a:endParaRPr lang="en-US" sz="1400" b="1" dirty="0">
                        <a:solidFill>
                          <a:srgbClr val="810019"/>
                        </a:solidFill>
                        <a:latin typeface="Gill Sans"/>
                      </a:endParaRPr>
                    </a:p>
                  </a:txBody>
                  <a:tcPr>
                    <a:lnR w="76200" cap="flat" cmpd="sng" algn="ctr">
                      <a:solidFill>
                        <a:srgbClr val="000000"/>
                      </a:solidFill>
                      <a:prstDash val="solid"/>
                      <a:round/>
                      <a:headEnd type="none" w="med" len="med"/>
                      <a:tailEnd type="none" w="med" len="med"/>
                    </a:lnR>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tcPr>
                </a:tc>
              </a:tr>
              <a:tr h="301540">
                <a:tc rowSpan="6">
                  <a:txBody>
                    <a:bodyPr/>
                    <a:lstStyle/>
                    <a:p>
                      <a:pPr algn="ctr"/>
                      <a:r>
                        <a:rPr lang="en-US" sz="1400" b="1" dirty="0" smtClean="0">
                          <a:solidFill>
                            <a:srgbClr val="810019"/>
                          </a:solidFill>
                          <a:latin typeface="Gill Sans"/>
                        </a:rPr>
                        <a:t>Obstacles</a:t>
                      </a:r>
                      <a:r>
                        <a:rPr lang="en-US" sz="1400" b="1" baseline="0" dirty="0" smtClean="0">
                          <a:solidFill>
                            <a:srgbClr val="810019"/>
                          </a:solidFill>
                          <a:latin typeface="Gill Sans"/>
                        </a:rPr>
                        <a:t> to Completion</a:t>
                      </a: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Tech Unfamiliar</a:t>
                      </a:r>
                      <a:endParaRPr lang="en-US" sz="1200" b="1" dirty="0">
                        <a:solidFill>
                          <a:srgbClr val="810019"/>
                        </a:solidFill>
                        <a:latin typeface="Gill Sans"/>
                      </a:endParaRPr>
                    </a:p>
                  </a:txBody>
                  <a:tcPr/>
                </a:tc>
                <a:tc rowSpan="8">
                  <a:txBody>
                    <a:bodyPr/>
                    <a:lstStyle/>
                    <a:p>
                      <a:pPr algn="ctr"/>
                      <a:endParaRPr lang="en-US" sz="1400"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a:t>
                      </a:r>
                      <a:endParaRPr lang="en-US" sz="1400" b="1" dirty="0">
                        <a:latin typeface="Gill Sans"/>
                      </a:endParaRPr>
                    </a:p>
                  </a:txBody>
                  <a:tcPr anchor="ctr">
                    <a:lnL w="76200" cap="flat" cmpd="sng" algn="ctr">
                      <a:solidFill>
                        <a:srgbClr val="000000"/>
                      </a:solidFill>
                      <a:prstDash val="solid"/>
                      <a:round/>
                      <a:headEnd type="none" w="med" len="med"/>
                      <a:tailEnd type="none" w="med" len="med"/>
                    </a:ln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Connection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tcPr>
                </a:tc>
                <a:tc>
                  <a:txBody>
                    <a:bodyPr/>
                    <a:lstStyle/>
                    <a:p>
                      <a:pPr algn="ctr"/>
                      <a:r>
                        <a:rPr lang="en-US" sz="1400" b="1" dirty="0" smtClean="0">
                          <a:latin typeface="Gill Sans"/>
                        </a:rPr>
                        <a:t>-</a:t>
                      </a:r>
                      <a:endParaRPr lang="en-US" sz="1400" b="1" dirty="0">
                        <a:latin typeface="Gill Sans"/>
                      </a:endParaRPr>
                    </a:p>
                  </a:txBody>
                  <a:tcPr anchor="ctr">
                    <a:lnB w="76200" cap="flat" cmpd="sng" algn="ctr">
                      <a:solidFill>
                        <a:srgbClr val="000000"/>
                      </a:solidFill>
                      <a:prstDash val="solid"/>
                      <a:round/>
                      <a:headEnd type="none" w="med" len="med"/>
                      <a:tailEnd type="none" w="med" len="med"/>
                    </a:lnB>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000" b="1" dirty="0" smtClean="0">
                          <a:solidFill>
                            <a:srgbClr val="810019"/>
                          </a:solidFill>
                          <a:latin typeface="Gill Sans"/>
                        </a:rPr>
                        <a:t>Computer</a:t>
                      </a:r>
                      <a:r>
                        <a:rPr lang="en-US" sz="1000" b="1" baseline="0" dirty="0" smtClean="0">
                          <a:solidFill>
                            <a:srgbClr val="810019"/>
                          </a:solidFill>
                          <a:latin typeface="Gill Sans"/>
                        </a:rPr>
                        <a:t> Problems</a:t>
                      </a:r>
                      <a:endParaRPr lang="en-US" sz="10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T w="76200" cap="flat" cmpd="sng" algn="ctr">
                      <a:solidFill>
                        <a:srgbClr val="000000"/>
                      </a:solidFill>
                      <a:prstDash val="solid"/>
                      <a:round/>
                      <a:headEnd type="none" w="med" len="med"/>
                      <a:tailEnd type="none" w="med" len="med"/>
                    </a:lnT>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solidFill>
                      <a:srgbClr val="FFDE7A"/>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200" b="1" dirty="0" smtClean="0">
                          <a:solidFill>
                            <a:srgbClr val="810019"/>
                          </a:solidFill>
                          <a:latin typeface="Gill Sans"/>
                        </a:rPr>
                        <a:t>Time Zone Issues</a:t>
                      </a:r>
                      <a:endParaRPr lang="en-US" sz="12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L w="76200" cap="flat" cmpd="sng" algn="ctr">
                      <a:solidFill>
                        <a:srgbClr val="000000"/>
                      </a:solidFill>
                      <a:prstDash val="solid"/>
                      <a:round/>
                      <a:headEnd type="none" w="med" len="med"/>
                      <a:tailEnd type="none" w="med" len="med"/>
                    </a:lnL>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B w="76200" cap="flat" cmpd="sng" algn="ctr">
                      <a:solidFill>
                        <a:srgbClr val="000000"/>
                      </a:solidFill>
                      <a:prstDash val="solid"/>
                      <a:round/>
                      <a:headEnd type="none" w="med" len="med"/>
                      <a:tailEnd type="none" w="med" len="med"/>
                    </a:lnB>
                    <a:solidFill>
                      <a:srgbClr val="FFDE7A"/>
                    </a:solidFill>
                  </a:tcPr>
                </a:tc>
                <a:tc>
                  <a:txBody>
                    <a:bodyPr/>
                    <a:lstStyle/>
                    <a:p>
                      <a:pPr algn="ctr"/>
                      <a:r>
                        <a:rPr lang="en-US" sz="1400" b="1" dirty="0" smtClean="0">
                          <a:latin typeface="Gill Sans"/>
                        </a:rPr>
                        <a:t>0</a:t>
                      </a:r>
                      <a:endParaRPr lang="en-US" sz="1400" b="1" dirty="0">
                        <a:latin typeface="Gill Sans"/>
                      </a:endParaRPr>
                    </a:p>
                  </a:txBody>
                  <a:tcPr anchor="ctr">
                    <a:lnR w="76200" cap="flat" cmpd="sng" algn="ctr">
                      <a:solidFill>
                        <a:srgbClr val="000000"/>
                      </a:solidFill>
                      <a:prstDash val="solid"/>
                      <a:round/>
                      <a:headEnd type="none" w="med" len="med"/>
                      <a:tailEnd type="none" w="med" len="med"/>
                    </a:lnR>
                    <a:lnB w="76200" cap="flat" cmpd="sng" algn="ctr">
                      <a:solidFill>
                        <a:srgbClr val="000000"/>
                      </a:solidFill>
                      <a:prstDash val="solid"/>
                      <a:round/>
                      <a:headEnd type="none" w="med" len="med"/>
                      <a:tailEnd type="none" w="med" len="med"/>
                    </a:lnB>
                    <a:solidFill>
                      <a:srgbClr val="FFDE7A"/>
                    </a:solidFill>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Family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c>
                  <a:txBody>
                    <a:bodyPr/>
                    <a:lstStyle/>
                    <a:p>
                      <a:pPr algn="ctr"/>
                      <a:r>
                        <a:rPr lang="en-US" sz="1400" b="1" dirty="0" smtClean="0">
                          <a:latin typeface="Gill Sans"/>
                        </a:rPr>
                        <a:t>-</a:t>
                      </a:r>
                      <a:endParaRPr lang="en-US" sz="1400" b="1" dirty="0">
                        <a:latin typeface="Gill Sans"/>
                      </a:endParaRPr>
                    </a:p>
                  </a:txBody>
                  <a:tcPr anchor="ctr">
                    <a:lnT w="76200" cap="flat" cmpd="sng" algn="ctr">
                      <a:solidFill>
                        <a:srgbClr val="000000"/>
                      </a:solidFill>
                      <a:prstDash val="solid"/>
                      <a:round/>
                      <a:headEnd type="none" w="med" len="med"/>
                      <a:tailEnd type="none" w="med" len="med"/>
                    </a:lnT>
                  </a:tcPr>
                </a:tc>
              </a:tr>
              <a:tr h="301540">
                <a:tc vMerge="1">
                  <a:txBody>
                    <a:bodyPr/>
                    <a:lstStyle/>
                    <a:p>
                      <a:pPr algn="ctr"/>
                      <a:endParaRPr lang="en-US" sz="1400" b="1" dirty="0">
                        <a:solidFill>
                          <a:srgbClr val="810019"/>
                        </a:solidFill>
                        <a:latin typeface="Gill Sans"/>
                      </a:endParaRPr>
                    </a:p>
                  </a:txBody>
                  <a:tcPr vert="vert270" anchor="ctr"/>
                </a:tc>
                <a:tc>
                  <a:txBody>
                    <a:bodyPr/>
                    <a:lstStyle/>
                    <a:p>
                      <a:r>
                        <a:rPr lang="en-US" sz="1400" b="1" dirty="0" smtClean="0">
                          <a:solidFill>
                            <a:srgbClr val="810019"/>
                          </a:solidFill>
                          <a:latin typeface="Gill Sans"/>
                        </a:rPr>
                        <a:t>Work Issues</a:t>
                      </a:r>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Intent</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r>
                        <a:rPr lang="en-US" sz="1400" b="1" dirty="0" smtClean="0">
                          <a:latin typeface="Gill Sans"/>
                        </a:rPr>
                        <a:t>0</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r h="301540">
                <a:tc gridSpan="2">
                  <a:txBody>
                    <a:bodyPr/>
                    <a:lstStyle/>
                    <a:p>
                      <a:pPr algn="ctr"/>
                      <a:r>
                        <a:rPr lang="en-US" sz="1400" b="1" dirty="0" smtClean="0">
                          <a:solidFill>
                            <a:srgbClr val="810019"/>
                          </a:solidFill>
                          <a:latin typeface="Gill Sans"/>
                        </a:rPr>
                        <a:t>Self-Reported</a:t>
                      </a:r>
                      <a:endParaRPr lang="en-US" sz="1400" b="1" dirty="0">
                        <a:solidFill>
                          <a:srgbClr val="810019"/>
                        </a:solidFill>
                        <a:latin typeface="Gill Sans"/>
                      </a:endParaRPr>
                    </a:p>
                  </a:txBody>
                  <a:tcPr anchor="ctr"/>
                </a:tc>
                <a:tc hMerge="1">
                  <a:txBody>
                    <a:bodyPr/>
                    <a:lstStyle/>
                    <a:p>
                      <a:endParaRPr lang="en-US" sz="1400" b="1" dirty="0">
                        <a:solidFill>
                          <a:srgbClr val="810019"/>
                        </a:solidFill>
                        <a:latin typeface="Gill Sans"/>
                      </a:endParaRPr>
                    </a:p>
                  </a:txBody>
                  <a:tcPr/>
                </a:tc>
                <a:tc vMerge="1">
                  <a:txBody>
                    <a:bodyPr/>
                    <a:lstStyle/>
                    <a:p>
                      <a:pPr algn="ctr"/>
                      <a:endParaRPr lang="en-US" sz="1400" dirty="0">
                        <a:latin typeface="Gill Sans"/>
                      </a:endParaRPr>
                    </a:p>
                  </a:txBody>
                  <a:tcPr anchor="ctr"/>
                </a:tc>
                <a:tc>
                  <a:txBody>
                    <a:bodyPr/>
                    <a:lstStyle/>
                    <a:p>
                      <a:pPr algn="ctr"/>
                      <a:endParaRPr lang="en-US" sz="1400" b="1" dirty="0">
                        <a:latin typeface="Gill Sans"/>
                      </a:endParaRPr>
                    </a:p>
                  </a:txBody>
                  <a:tcPr anchor="ctr"/>
                </a:tc>
                <a:tc>
                  <a:txBody>
                    <a:bodyPr/>
                    <a:lstStyle/>
                    <a:p>
                      <a:pPr algn="ctr"/>
                      <a:endParaRPr lang="en-US" sz="1400" b="1" dirty="0">
                        <a:latin typeface="Gill Sans"/>
                      </a:endParaRPr>
                    </a:p>
                  </a:txBody>
                  <a:tcPr anchor="ctr"/>
                </a:tc>
                <a:tc>
                  <a:txBody>
                    <a:bodyPr/>
                    <a:lstStyle/>
                    <a:p>
                      <a:pPr algn="ctr"/>
                      <a:r>
                        <a:rPr lang="en-US" sz="1400" b="1" dirty="0" smtClean="0">
                          <a:latin typeface="Gill Sans"/>
                        </a:rPr>
                        <a:t>+</a:t>
                      </a:r>
                      <a:endParaRPr lang="en-US" sz="1400" b="1" dirty="0">
                        <a:latin typeface="Gill Sans"/>
                      </a:endParaRPr>
                    </a:p>
                  </a:txBody>
                  <a:tcPr anchor="ctr"/>
                </a:tc>
              </a:tr>
            </a:tbl>
          </a:graphicData>
        </a:graphic>
      </p:graphicFrame>
      <p:pic>
        <p:nvPicPr>
          <p:cNvPr id="3" name="Picture 2" descr="ECAR Bu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590246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47700" y="1447800"/>
            <a:ext cx="7810500" cy="4267200"/>
          </a:xfrm>
        </p:spPr>
        <p:txBody>
          <a:bodyPr/>
          <a:lstStyle/>
          <a:p>
            <a:r>
              <a:rPr lang="en-US" sz="2400" dirty="0" smtClean="0">
                <a:solidFill>
                  <a:srgbClr val="820000"/>
                </a:solidFill>
                <a:latin typeface="Gill Sans"/>
                <a:cs typeface="Gill Sans"/>
              </a:rPr>
              <a:t>Computer science MOOC, fall 2013, Professor Joseph </a:t>
            </a:r>
            <a:r>
              <a:rPr lang="en-US" sz="2400" dirty="0" err="1" smtClean="0">
                <a:solidFill>
                  <a:srgbClr val="820000"/>
                </a:solidFill>
                <a:latin typeface="Gill Sans"/>
                <a:cs typeface="Gill Sans"/>
              </a:rPr>
              <a:t>Konstan</a:t>
            </a:r>
            <a:endParaRPr lang="en-US" sz="2400" dirty="0" smtClean="0">
              <a:solidFill>
                <a:srgbClr val="820000"/>
              </a:solidFill>
              <a:latin typeface="Gill Sans"/>
              <a:cs typeface="Gill Sans"/>
            </a:endParaRPr>
          </a:p>
          <a:p>
            <a:pPr lvl="1"/>
            <a:r>
              <a:rPr lang="en-US" sz="2000" dirty="0" smtClean="0">
                <a:solidFill>
                  <a:srgbClr val="820000"/>
                </a:solidFill>
                <a:latin typeface="Gill Sans"/>
                <a:cs typeface="Gill Sans"/>
              </a:rPr>
              <a:t>Compared hybrid course (face-to-face </a:t>
            </a:r>
            <a:r>
              <a:rPr lang="en-US" sz="2000" dirty="0" smtClean="0">
                <a:solidFill>
                  <a:srgbClr val="820000"/>
                </a:solidFill>
                <a:latin typeface="Gill Sans"/>
                <a:cs typeface="Gill Sans"/>
              </a:rPr>
              <a:t>plus </a:t>
            </a:r>
            <a:r>
              <a:rPr lang="en-US" sz="2000" dirty="0" smtClean="0">
                <a:solidFill>
                  <a:srgbClr val="820000"/>
                </a:solidFill>
                <a:latin typeface="Gill Sans"/>
                <a:cs typeface="Gill Sans"/>
              </a:rPr>
              <a:t>MOOC) and fully online course (MOOC only)</a:t>
            </a:r>
            <a:endParaRPr lang="en-US" sz="2000" dirty="0" smtClean="0">
              <a:solidFill>
                <a:srgbClr val="820000"/>
              </a:solidFill>
              <a:latin typeface="Gill Sans"/>
              <a:cs typeface="Gill Sans"/>
            </a:endParaRPr>
          </a:p>
          <a:p>
            <a:pPr lvl="1"/>
            <a:r>
              <a:rPr lang="en-US" sz="2000" dirty="0" smtClean="0">
                <a:solidFill>
                  <a:srgbClr val="820000"/>
                </a:solidFill>
                <a:latin typeface="Gill Sans"/>
                <a:cs typeface="Gill Sans"/>
              </a:rPr>
              <a:t>Pre- and post-course knowledge test</a:t>
            </a:r>
          </a:p>
          <a:p>
            <a:r>
              <a:rPr lang="en-US" sz="2400" b="1" dirty="0" smtClean="0">
                <a:solidFill>
                  <a:srgbClr val="820000"/>
                </a:solidFill>
                <a:latin typeface="Gill Sans"/>
                <a:cs typeface="Gill Sans"/>
              </a:rPr>
              <a:t>Results: </a:t>
            </a:r>
          </a:p>
          <a:p>
            <a:pPr lvl="1"/>
            <a:r>
              <a:rPr lang="en-US" sz="2000" dirty="0">
                <a:solidFill>
                  <a:srgbClr val="820000"/>
                </a:solidFill>
                <a:latin typeface="Gill Sans"/>
                <a:cs typeface="Gill Sans"/>
              </a:rPr>
              <a:t>s</a:t>
            </a:r>
            <a:r>
              <a:rPr lang="en-US" sz="2000" dirty="0" smtClean="0">
                <a:solidFill>
                  <a:srgbClr val="820000"/>
                </a:solidFill>
                <a:latin typeface="Gill Sans"/>
                <a:cs typeface="Gill Sans"/>
              </a:rPr>
              <a:t>tudents can learn in a </a:t>
            </a:r>
            <a:r>
              <a:rPr lang="en-US" sz="2000" dirty="0" smtClean="0">
                <a:solidFill>
                  <a:srgbClr val="820000"/>
                </a:solidFill>
                <a:latin typeface="Gill Sans"/>
                <a:cs typeface="Gill Sans"/>
              </a:rPr>
              <a:t>MOOC!</a:t>
            </a:r>
          </a:p>
          <a:p>
            <a:pPr lvl="1"/>
            <a:r>
              <a:rPr lang="en-US" sz="2000" dirty="0" smtClean="0">
                <a:solidFill>
                  <a:srgbClr val="820000"/>
                </a:solidFill>
                <a:latin typeface="Gill Sans"/>
                <a:cs typeface="Gill Sans"/>
              </a:rPr>
              <a:t>and </a:t>
            </a:r>
            <a:r>
              <a:rPr lang="en-US" sz="2000" dirty="0" smtClean="0">
                <a:solidFill>
                  <a:srgbClr val="820000"/>
                </a:solidFill>
                <a:latin typeface="Gill Sans"/>
                <a:cs typeface="Gill Sans"/>
              </a:rPr>
              <a:t>learning gains are evenly distributed</a:t>
            </a:r>
          </a:p>
          <a:p>
            <a:pPr lvl="1"/>
            <a:r>
              <a:rPr lang="en-US" sz="2000" dirty="0" smtClean="0">
                <a:solidFill>
                  <a:srgbClr val="820000"/>
                </a:solidFill>
                <a:latin typeface="Gill Sans"/>
                <a:cs typeface="Gill Sans"/>
              </a:rPr>
              <a:t>but </a:t>
            </a:r>
            <a:r>
              <a:rPr lang="en-US" sz="2000" dirty="0">
                <a:solidFill>
                  <a:srgbClr val="820000"/>
                </a:solidFill>
                <a:latin typeface="Gill Sans"/>
                <a:cs typeface="Gill Sans"/>
              </a:rPr>
              <a:t>they learn more with </a:t>
            </a:r>
            <a:r>
              <a:rPr lang="en-US" sz="2000" dirty="0" smtClean="0">
                <a:solidFill>
                  <a:srgbClr val="820000"/>
                </a:solidFill>
                <a:latin typeface="Gill Sans"/>
                <a:cs typeface="Gill Sans"/>
              </a:rPr>
              <a:t>a face-to-face component</a:t>
            </a:r>
          </a:p>
          <a:p>
            <a:r>
              <a:rPr lang="en-US" sz="2400" dirty="0" smtClean="0">
                <a:solidFill>
                  <a:srgbClr val="820000"/>
                </a:solidFill>
                <a:latin typeface="Gill Sans"/>
                <a:cs typeface="Gill Sans"/>
              </a:rPr>
              <a:t>More details at ACM </a:t>
            </a:r>
            <a:r>
              <a:rPr lang="en-US" sz="2400" dirty="0" err="1" smtClean="0">
                <a:solidFill>
                  <a:srgbClr val="820000"/>
                </a:solidFill>
                <a:latin typeface="Gill Sans"/>
                <a:cs typeface="Gill Sans"/>
              </a:rPr>
              <a:t>Learning@Scale</a:t>
            </a:r>
            <a:r>
              <a:rPr lang="en-US" sz="2400" dirty="0" smtClean="0">
                <a:solidFill>
                  <a:srgbClr val="820000"/>
                </a:solidFill>
                <a:latin typeface="Gill Sans"/>
                <a:cs typeface="Gill Sans"/>
              </a:rPr>
              <a:t> conference, March 4-5, Atlanta. </a:t>
            </a:r>
            <a:r>
              <a:rPr lang="en-US" sz="2400" smtClean="0">
                <a:solidFill>
                  <a:srgbClr val="820000"/>
                </a:solidFill>
                <a:latin typeface="Gill Sans"/>
                <a:cs typeface="Gill Sans"/>
                <a:hlinkClick r:id="rId3"/>
              </a:rPr>
              <a:t>http://</a:t>
            </a:r>
            <a:r>
              <a:rPr lang="en-US" sz="2400" smtClean="0">
                <a:solidFill>
                  <a:srgbClr val="820000"/>
                </a:solidFill>
                <a:latin typeface="Gill Sans"/>
                <a:cs typeface="Gill Sans"/>
                <a:hlinkClick r:id="rId3"/>
              </a:rPr>
              <a:t>learningatscale.acm.org/</a:t>
            </a:r>
            <a:r>
              <a:rPr lang="en-US" sz="2400" smtClean="0">
                <a:solidFill>
                  <a:srgbClr val="820000"/>
                </a:solidFill>
                <a:latin typeface="Gill Sans"/>
                <a:cs typeface="Gill Sans"/>
              </a:rPr>
              <a:t>  </a:t>
            </a:r>
            <a:endParaRPr lang="en-US" sz="2400" dirty="0">
              <a:solidFill>
                <a:srgbClr val="820000"/>
              </a:solidFill>
              <a:latin typeface="Gill Sans"/>
              <a:cs typeface="Gill Sans"/>
            </a:endParaRPr>
          </a:p>
          <a:p>
            <a:endParaRPr lang="en-US" sz="2800" dirty="0" smtClean="0">
              <a:solidFill>
                <a:srgbClr val="820000"/>
              </a:solidFill>
              <a:latin typeface="Gill Sans"/>
              <a:cs typeface="Gill Sans"/>
            </a:endParaRPr>
          </a:p>
          <a:p>
            <a:endParaRPr lang="en-US" sz="2800" dirty="0">
              <a:solidFill>
                <a:srgbClr val="820000"/>
              </a:solidFill>
              <a:latin typeface="Gill Sans"/>
              <a:cs typeface="Gill Sans"/>
            </a:endParaRPr>
          </a:p>
        </p:txBody>
      </p:sp>
      <p:sp>
        <p:nvSpPr>
          <p:cNvPr id="7" name="Title 4"/>
          <p:cNvSpPr txBox="1">
            <a:spLocks/>
          </p:cNvSpPr>
          <p:nvPr/>
        </p:nvSpPr>
        <p:spPr bwMode="auto">
          <a:xfrm>
            <a:off x="152400" y="152400"/>
            <a:ext cx="8653446" cy="120032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810019"/>
                </a:solidFill>
                <a:effectLst/>
                <a:uLnTx/>
                <a:uFillTx/>
                <a:latin typeface="Gill Sans"/>
                <a:ea typeface="+mj-ea"/>
                <a:cs typeface="Gill Sans"/>
              </a:rPr>
              <a:t>Learning in MOOCs: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810019"/>
                </a:solidFill>
                <a:effectLst/>
                <a:uLnTx/>
                <a:uFillTx/>
                <a:latin typeface="Gill Sans"/>
                <a:ea typeface="+mj-ea"/>
                <a:cs typeface="Gill Sans"/>
              </a:rPr>
              <a:t>A Hybrid</a:t>
            </a:r>
            <a:r>
              <a:rPr lang="en-US" sz="3600" b="1" kern="0" dirty="0" smtClean="0">
                <a:solidFill>
                  <a:srgbClr val="810019"/>
                </a:solidFill>
                <a:latin typeface="Gill Sans"/>
                <a:ea typeface="+mj-ea"/>
                <a:cs typeface="Gill Sans"/>
              </a:rPr>
              <a:t> </a:t>
            </a:r>
            <a:r>
              <a:rPr lang="en-US" sz="3600" b="1" kern="0" dirty="0">
                <a:solidFill>
                  <a:srgbClr val="810019"/>
                </a:solidFill>
                <a:latin typeface="Gill Sans"/>
                <a:ea typeface="+mj-ea"/>
                <a:cs typeface="Gill Sans"/>
              </a:rPr>
              <a:t>M</a:t>
            </a:r>
            <a:r>
              <a:rPr lang="en-US" sz="3600" b="1" kern="0" dirty="0" smtClean="0">
                <a:solidFill>
                  <a:srgbClr val="810019"/>
                </a:solidFill>
                <a:latin typeface="Gill Sans"/>
                <a:ea typeface="+mj-ea"/>
                <a:cs typeface="Gill Sans"/>
              </a:rPr>
              <a:t>odel</a:t>
            </a:r>
            <a:endParaRPr kumimoji="0" lang="en-US" sz="3600" b="1" i="0" u="none" strike="noStrike" kern="0" cap="none" spc="0" normalizeH="0" baseline="0" noProof="0" dirty="0">
              <a:ln>
                <a:noFill/>
              </a:ln>
              <a:solidFill>
                <a:srgbClr val="810019"/>
              </a:solidFill>
              <a:effectLst/>
              <a:uLnTx/>
              <a:uFillTx/>
              <a:latin typeface="Gill Sans"/>
              <a:ea typeface="+mj-ea"/>
              <a:cs typeface="Gill Sans"/>
            </a:endParaRPr>
          </a:p>
        </p:txBody>
      </p:sp>
      <p:pic>
        <p:nvPicPr>
          <p:cNvPr id="4" name="Picture 3" descr="ECAR Bug.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40657666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b="1" dirty="0" smtClean="0">
                <a:latin typeface="Gill Sans"/>
                <a:cs typeface="Gill Sans"/>
              </a:rPr>
              <a:t>Questions?</a:t>
            </a:r>
            <a:endParaRPr lang="en-US" b="1" dirty="0">
              <a:latin typeface="Gill Sans"/>
              <a:cs typeface="Gill Sans"/>
            </a:endParaRPr>
          </a:p>
        </p:txBody>
      </p:sp>
      <p:pic>
        <p:nvPicPr>
          <p:cNvPr id="4" name="Content Placeholder 3"/>
          <p:cNvPicPr>
            <a:picLocks noGrp="1" noChangeAspect="1"/>
          </p:cNvPicPr>
          <p:nvPr>
            <p:ph idx="1"/>
          </p:nvPr>
        </p:nvPicPr>
        <p:blipFill>
          <a:blip r:embed="rId2"/>
          <a:srcRect l="-19962" r="-19962"/>
          <a:stretch>
            <a:fillRect/>
          </a:stretch>
        </p:blipFill>
        <p:spPr>
          <a:xfrm>
            <a:off x="87924" y="1143000"/>
            <a:ext cx="8968153" cy="4572000"/>
          </a:xfrm>
        </p:spPr>
      </p:pic>
      <p:pic>
        <p:nvPicPr>
          <p:cNvPr id="5" name="Picture 4"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381000"/>
            <a:ext cx="8077200" cy="1143000"/>
          </a:xfrm>
        </p:spPr>
        <p:txBody>
          <a:bodyPr/>
          <a:lstStyle/>
          <a:p>
            <a:r>
              <a:rPr lang="en-US" sz="3600" b="1" dirty="0" smtClean="0">
                <a:solidFill>
                  <a:srgbClr val="810019"/>
                </a:solidFill>
                <a:latin typeface="Gill Sans"/>
                <a:cs typeface="Gill Sans"/>
              </a:rPr>
              <a:t>Diving Deep into Data: </a:t>
            </a:r>
            <a:r>
              <a:rPr lang="en-US" sz="3600" b="1" dirty="0" smtClean="0">
                <a:latin typeface="Gill Sans"/>
                <a:cs typeface="Gill Sans"/>
              </a:rPr>
              <a:t>MOOCs at Minnesota</a:t>
            </a:r>
            <a:endParaRPr lang="en-US" sz="5400" b="1" dirty="0" smtClean="0">
              <a:latin typeface="Gill Sans"/>
              <a:cs typeface="Gill Sans"/>
            </a:endParaRPr>
          </a:p>
        </p:txBody>
      </p:sp>
      <p:sp>
        <p:nvSpPr>
          <p:cNvPr id="29699" name="Text Box 3"/>
          <p:cNvSpPr txBox="1">
            <a:spLocks noChangeArrowheads="1"/>
          </p:cNvSpPr>
          <p:nvPr/>
        </p:nvSpPr>
        <p:spPr bwMode="auto">
          <a:xfrm>
            <a:off x="228600" y="1524000"/>
            <a:ext cx="8763000" cy="1938992"/>
          </a:xfrm>
          <a:prstGeom prst="rect">
            <a:avLst/>
          </a:prstGeom>
          <a:noFill/>
          <a:ln w="9525">
            <a:noFill/>
            <a:miter lim="800000"/>
            <a:headEnd/>
            <a:tailEnd/>
          </a:ln>
        </p:spPr>
        <p:txBody>
          <a:bodyPr wrap="square">
            <a:spAutoFit/>
          </a:bodyPr>
          <a:lstStyle/>
          <a:p>
            <a:pPr marL="346075" indent="-346075"/>
            <a:endParaRPr lang="en-US" sz="3200" b="1" dirty="0">
              <a:latin typeface="Gill Sans"/>
              <a:cs typeface="Gill Sans"/>
            </a:endParaRPr>
          </a:p>
          <a:p>
            <a:pPr marL="346075" indent="-346075" algn="ctr"/>
            <a:r>
              <a:rPr lang="en-US" sz="3200" dirty="0" smtClean="0">
                <a:solidFill>
                  <a:srgbClr val="7A0019"/>
                </a:solidFill>
                <a:latin typeface="Gill Sans"/>
                <a:cs typeface="Gill Sans"/>
              </a:rPr>
              <a:t>Thanks!</a:t>
            </a:r>
          </a:p>
          <a:p>
            <a:pPr marL="346075" indent="-346075" algn="ctr"/>
            <a:r>
              <a:rPr lang="en-US" sz="3200" dirty="0" smtClean="0">
                <a:solidFill>
                  <a:srgbClr val="7A0019"/>
                </a:solidFill>
                <a:latin typeface="Gill Sans"/>
                <a:cs typeface="Gill Sans"/>
                <a:hlinkClick r:id="rId3"/>
              </a:rPr>
              <a:t>http://</a:t>
            </a:r>
            <a:r>
              <a:rPr lang="en-US" sz="3200" dirty="0" smtClean="0">
                <a:solidFill>
                  <a:srgbClr val="7A0019"/>
                </a:solidFill>
                <a:latin typeface="Gill Sans"/>
                <a:cs typeface="Gill Sans"/>
                <a:hlinkClick r:id="rId3"/>
              </a:rPr>
              <a:t>z.umn.edu/research</a:t>
            </a:r>
            <a:r>
              <a:rPr lang="en-US" sz="3200" dirty="0" smtClean="0">
                <a:solidFill>
                  <a:srgbClr val="7A0019"/>
                </a:solidFill>
                <a:latin typeface="Gill Sans"/>
                <a:cs typeface="Gill Sans"/>
              </a:rPr>
              <a:t> </a:t>
            </a:r>
            <a:endParaRPr lang="en-US" sz="3200" dirty="0" smtClean="0">
              <a:solidFill>
                <a:srgbClr val="7A0019"/>
              </a:solidFill>
              <a:latin typeface="Gill Sans"/>
              <a:cs typeface="Gill Sans"/>
            </a:endParaRPr>
          </a:p>
          <a:p>
            <a:pPr marL="346075" indent="-346075" algn="ctr"/>
            <a:endParaRPr lang="en-US" dirty="0">
              <a:latin typeface="Gill Sans"/>
              <a:cs typeface="Gill Sans"/>
            </a:endParaRPr>
          </a:p>
        </p:txBody>
      </p:sp>
      <p:sp>
        <p:nvSpPr>
          <p:cNvPr id="29700" name="Text Box 4"/>
          <p:cNvSpPr txBox="1">
            <a:spLocks noChangeArrowheads="1"/>
          </p:cNvSpPr>
          <p:nvPr/>
        </p:nvSpPr>
        <p:spPr bwMode="auto">
          <a:xfrm>
            <a:off x="647700" y="3657600"/>
            <a:ext cx="7848600" cy="830997"/>
          </a:xfrm>
          <a:prstGeom prst="rect">
            <a:avLst/>
          </a:prstGeom>
          <a:noFill/>
          <a:ln w="9525">
            <a:noFill/>
            <a:miter lim="800000"/>
            <a:headEnd/>
            <a:tailEnd/>
          </a:ln>
        </p:spPr>
        <p:txBody>
          <a:bodyPr wrap="square">
            <a:spAutoFit/>
          </a:bodyPr>
          <a:lstStyle/>
          <a:p>
            <a:pPr lvl="0" algn="ctr"/>
            <a:r>
              <a:rPr lang="en-US" dirty="0" smtClean="0">
                <a:solidFill>
                  <a:srgbClr val="810019"/>
                </a:solidFill>
                <a:latin typeface="Gill Sans"/>
                <a:cs typeface="Gill Sans"/>
              </a:rPr>
              <a:t>D. Christopher Brooks, Ph.D. (</a:t>
            </a:r>
            <a:r>
              <a:rPr lang="en-US" dirty="0" smtClean="0">
                <a:solidFill>
                  <a:srgbClr val="7A0019"/>
                </a:solidFill>
                <a:latin typeface="Gill Sans"/>
                <a:cs typeface="Gill Sans"/>
                <a:hlinkClick r:id="rId4"/>
              </a:rPr>
              <a:t>cbrooks@educause.edu</a:t>
            </a:r>
            <a:r>
              <a:rPr lang="en-US" dirty="0" smtClean="0">
                <a:solidFill>
                  <a:srgbClr val="7A0019"/>
                </a:solidFill>
                <a:latin typeface="Gill Sans"/>
                <a:cs typeface="Gill Sans"/>
              </a:rPr>
              <a:t>)</a:t>
            </a:r>
          </a:p>
          <a:p>
            <a:pPr algn="ctr"/>
            <a:r>
              <a:rPr lang="en-US" dirty="0" smtClean="0">
                <a:solidFill>
                  <a:srgbClr val="7A0019"/>
                </a:solidFill>
                <a:latin typeface="Gill Sans"/>
                <a:cs typeface="Gill Sans"/>
              </a:rPr>
              <a:t>J.D. Walker, Ph.D. (</a:t>
            </a:r>
            <a:r>
              <a:rPr lang="en-US" dirty="0" smtClean="0">
                <a:solidFill>
                  <a:srgbClr val="7A0019"/>
                </a:solidFill>
                <a:latin typeface="Gill Sans"/>
                <a:cs typeface="Gill Sans"/>
                <a:hlinkClick r:id="rId5"/>
              </a:rPr>
              <a:t>jdwalker@umn.edu</a:t>
            </a:r>
            <a:r>
              <a:rPr lang="en-US" dirty="0" smtClean="0">
                <a:solidFill>
                  <a:srgbClr val="7A0019"/>
                </a:solidFill>
                <a:latin typeface="Gill Sans"/>
                <a:cs typeface="Gill Sans"/>
              </a:rPr>
              <a:t>)</a:t>
            </a:r>
          </a:p>
        </p:txBody>
      </p:sp>
      <p:pic>
        <p:nvPicPr>
          <p:cNvPr id="5" name="Picture 4" descr="ECAR Bug.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685800"/>
          </a:xfrm>
        </p:spPr>
        <p:txBody>
          <a:bodyPr/>
          <a:lstStyle/>
          <a:p>
            <a:r>
              <a:rPr lang="en-US" sz="3200" b="1" dirty="0" smtClean="0">
                <a:latin typeface="Gill Sans"/>
                <a:cs typeface="Gill Sans"/>
              </a:rPr>
              <a:t>Why Researching MOOCs Is Hard</a:t>
            </a:r>
            <a:endParaRPr lang="en-US" sz="3200" b="1" dirty="0">
              <a:latin typeface="Gill Sans"/>
              <a:cs typeface="Gill Sans"/>
            </a:endParaRPr>
          </a:p>
        </p:txBody>
      </p:sp>
      <p:sp>
        <p:nvSpPr>
          <p:cNvPr id="5" name="Content Placeholder 2"/>
          <p:cNvSpPr>
            <a:spLocks noGrp="1"/>
          </p:cNvSpPr>
          <p:nvPr>
            <p:ph idx="1"/>
          </p:nvPr>
        </p:nvSpPr>
        <p:spPr>
          <a:xfrm>
            <a:off x="647700" y="1600200"/>
            <a:ext cx="7810500" cy="2743200"/>
          </a:xfrm>
        </p:spPr>
        <p:txBody>
          <a:bodyPr/>
          <a:lstStyle/>
          <a:p>
            <a:r>
              <a:rPr lang="en-US" sz="2800" dirty="0" smtClean="0">
                <a:solidFill>
                  <a:srgbClr val="820000"/>
                </a:solidFill>
                <a:latin typeface="Gill Sans"/>
                <a:cs typeface="Gill Sans"/>
              </a:rPr>
              <a:t>Students not very motivated</a:t>
            </a:r>
          </a:p>
          <a:p>
            <a:r>
              <a:rPr lang="en-US" sz="2800" dirty="0" smtClean="0">
                <a:solidFill>
                  <a:srgbClr val="820000"/>
                </a:solidFill>
                <a:latin typeface="Gill Sans"/>
                <a:cs typeface="Gill Sans"/>
              </a:rPr>
              <a:t>Very diverse student population</a:t>
            </a:r>
          </a:p>
          <a:p>
            <a:r>
              <a:rPr lang="en-US" sz="2800" dirty="0" smtClean="0">
                <a:solidFill>
                  <a:srgbClr val="820000"/>
                </a:solidFill>
                <a:latin typeface="Gill Sans"/>
                <a:cs typeface="Gill Sans"/>
              </a:rPr>
              <a:t>Lack </a:t>
            </a:r>
            <a:r>
              <a:rPr lang="en-US" sz="2800" dirty="0">
                <a:solidFill>
                  <a:srgbClr val="820000"/>
                </a:solidFill>
                <a:latin typeface="Gill Sans"/>
                <a:cs typeface="Gill Sans"/>
              </a:rPr>
              <a:t>of information on students’ background, aptitude, pre-course knowledge, etc. </a:t>
            </a:r>
          </a:p>
          <a:p>
            <a:endParaRPr lang="en-US" sz="2800" dirty="0">
              <a:solidFill>
                <a:srgbClr val="820000"/>
              </a:solidFill>
              <a:latin typeface="Gill Sans"/>
              <a:cs typeface="Gill Sans"/>
            </a:endParaRPr>
          </a:p>
          <a:p>
            <a:endParaRPr lang="en-US" sz="2800" dirty="0">
              <a:solidFill>
                <a:srgbClr val="820000"/>
              </a:solidFill>
              <a:latin typeface="Gill Sans"/>
              <a:cs typeface="Gill Sans"/>
            </a:endParaRPr>
          </a:p>
        </p:txBody>
      </p:sp>
      <p:pic>
        <p:nvPicPr>
          <p:cNvPr id="6" name="Picture 5"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pic>
        <p:nvPicPr>
          <p:cNvPr id="7" name="Picture 6"/>
          <p:cNvPicPr>
            <a:picLocks noChangeAspect="1" noChangeArrowheads="1"/>
          </p:cNvPicPr>
          <p:nvPr/>
        </p:nvPicPr>
        <p:blipFill>
          <a:blip r:embed="rId4" cstate="print"/>
          <a:srcRect/>
          <a:stretch>
            <a:fillRect/>
          </a:stretch>
        </p:blipFill>
        <p:spPr bwMode="auto">
          <a:xfrm>
            <a:off x="6019800" y="3600450"/>
            <a:ext cx="3124200" cy="2343150"/>
          </a:xfrm>
          <a:prstGeom prst="rect">
            <a:avLst/>
          </a:prstGeom>
          <a:noFill/>
          <a:ln w="9525">
            <a:noFill/>
            <a:miter lim="800000"/>
            <a:headEnd/>
            <a:tailEnd/>
          </a:ln>
        </p:spPr>
      </p:pic>
    </p:spTree>
    <p:extLst>
      <p:ext uri="{BB962C8B-B14F-4D97-AF65-F5344CB8AC3E}">
        <p14:creationId xmlns:p14="http://schemas.microsoft.com/office/powerpoint/2010/main" xmlns="" val="35302755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685800"/>
          </a:xfrm>
        </p:spPr>
        <p:txBody>
          <a:bodyPr/>
          <a:lstStyle/>
          <a:p>
            <a:r>
              <a:rPr lang="en-US" sz="3200" b="1" dirty="0" smtClean="0">
                <a:latin typeface="Gill Sans"/>
                <a:cs typeface="Gill Sans"/>
              </a:rPr>
              <a:t>Researching MOOCs Anyway: </a:t>
            </a:r>
            <a:br>
              <a:rPr lang="en-US" sz="3200" b="1" dirty="0" smtClean="0">
                <a:latin typeface="Gill Sans"/>
                <a:cs typeface="Gill Sans"/>
              </a:rPr>
            </a:br>
            <a:r>
              <a:rPr lang="en-US" sz="3200" b="1" dirty="0" smtClean="0">
                <a:latin typeface="Gill Sans"/>
                <a:cs typeface="Gill Sans"/>
              </a:rPr>
              <a:t>Design and Methods</a:t>
            </a:r>
            <a:endParaRPr lang="en-US" sz="3200" b="1" dirty="0">
              <a:latin typeface="Gill Sans"/>
              <a:cs typeface="Gill Sans"/>
            </a:endParaRPr>
          </a:p>
        </p:txBody>
      </p:sp>
      <p:sp>
        <p:nvSpPr>
          <p:cNvPr id="5" name="Content Placeholder 2"/>
          <p:cNvSpPr>
            <a:spLocks noGrp="1"/>
          </p:cNvSpPr>
          <p:nvPr>
            <p:ph idx="1"/>
          </p:nvPr>
        </p:nvSpPr>
        <p:spPr>
          <a:xfrm>
            <a:off x="647700" y="1371600"/>
            <a:ext cx="7810500" cy="4191000"/>
          </a:xfrm>
        </p:spPr>
        <p:txBody>
          <a:bodyPr/>
          <a:lstStyle/>
          <a:p>
            <a:r>
              <a:rPr lang="en-US" sz="2800" dirty="0" smtClean="0">
                <a:solidFill>
                  <a:srgbClr val="820000"/>
                </a:solidFill>
                <a:latin typeface="Gill Sans"/>
                <a:cs typeface="Gill Sans"/>
              </a:rPr>
              <a:t>Research questions:</a:t>
            </a:r>
          </a:p>
          <a:p>
            <a:pPr lvl="1"/>
            <a:r>
              <a:rPr lang="en-US" sz="2400" dirty="0" smtClean="0">
                <a:solidFill>
                  <a:srgbClr val="820000"/>
                </a:solidFill>
                <a:latin typeface="Gill Sans"/>
                <a:cs typeface="Gill Sans"/>
              </a:rPr>
              <a:t>Time &amp; effort</a:t>
            </a:r>
          </a:p>
          <a:p>
            <a:pPr lvl="1"/>
            <a:r>
              <a:rPr lang="en-US" sz="2400" dirty="0" smtClean="0">
                <a:solidFill>
                  <a:srgbClr val="820000"/>
                </a:solidFill>
                <a:latin typeface="Gill Sans"/>
                <a:cs typeface="Gill Sans"/>
              </a:rPr>
              <a:t>Student characteristics</a:t>
            </a:r>
          </a:p>
          <a:p>
            <a:pPr lvl="1"/>
            <a:r>
              <a:rPr lang="en-US" sz="2400" dirty="0" smtClean="0">
                <a:solidFill>
                  <a:srgbClr val="820000"/>
                </a:solidFill>
                <a:latin typeface="Gill Sans"/>
                <a:cs typeface="Gill Sans"/>
              </a:rPr>
              <a:t>Student outcomes</a:t>
            </a:r>
          </a:p>
          <a:p>
            <a:r>
              <a:rPr lang="en-US" sz="2800" dirty="0" smtClean="0">
                <a:solidFill>
                  <a:srgbClr val="820000"/>
                </a:solidFill>
                <a:latin typeface="Gill Sans"/>
                <a:cs typeface="Gill Sans"/>
              </a:rPr>
              <a:t>Data sources: </a:t>
            </a:r>
          </a:p>
          <a:p>
            <a:pPr lvl="1"/>
            <a:r>
              <a:rPr lang="en-US" sz="2400" dirty="0" smtClean="0">
                <a:solidFill>
                  <a:srgbClr val="820000"/>
                </a:solidFill>
                <a:latin typeface="Gill Sans"/>
                <a:cs typeface="Gill Sans"/>
              </a:rPr>
              <a:t>Time &amp; effort diaries</a:t>
            </a:r>
          </a:p>
          <a:p>
            <a:pPr lvl="1"/>
            <a:r>
              <a:rPr lang="en-US" sz="2400" dirty="0" smtClean="0">
                <a:solidFill>
                  <a:srgbClr val="820000"/>
                </a:solidFill>
                <a:latin typeface="Gill Sans"/>
                <a:cs typeface="Gill Sans"/>
              </a:rPr>
              <a:t>Faculty interviews</a:t>
            </a:r>
          </a:p>
          <a:p>
            <a:pPr lvl="1"/>
            <a:r>
              <a:rPr lang="en-US" sz="2400" dirty="0" smtClean="0">
                <a:solidFill>
                  <a:srgbClr val="820000"/>
                </a:solidFill>
                <a:latin typeface="Gill Sans"/>
                <a:cs typeface="Gill Sans"/>
              </a:rPr>
              <a:t>Pre and post surveys</a:t>
            </a:r>
          </a:p>
          <a:p>
            <a:pPr lvl="1"/>
            <a:r>
              <a:rPr lang="en-US" sz="2400" dirty="0" err="1" smtClean="0">
                <a:solidFill>
                  <a:srgbClr val="820000"/>
                </a:solidFill>
                <a:latin typeface="Gill Sans"/>
                <a:cs typeface="Gill Sans"/>
              </a:rPr>
              <a:t>Coursera</a:t>
            </a:r>
            <a:r>
              <a:rPr lang="en-US" sz="2400" dirty="0" smtClean="0">
                <a:solidFill>
                  <a:srgbClr val="820000"/>
                </a:solidFill>
                <a:latin typeface="Gill Sans"/>
                <a:cs typeface="Gill Sans"/>
              </a:rPr>
              <a:t> data</a:t>
            </a:r>
          </a:p>
          <a:p>
            <a:endParaRPr lang="en-US" sz="2800" dirty="0">
              <a:solidFill>
                <a:srgbClr val="820000"/>
              </a:solidFill>
              <a:latin typeface="Gill Sans"/>
              <a:cs typeface="Gill Sans"/>
            </a:endParaRPr>
          </a:p>
          <a:p>
            <a:endParaRPr lang="en-US" sz="2800" dirty="0">
              <a:solidFill>
                <a:srgbClr val="820000"/>
              </a:solidFill>
              <a:latin typeface="Gill Sans"/>
              <a:cs typeface="Gill Sans"/>
            </a:endParaRPr>
          </a:p>
        </p:txBody>
      </p:sp>
      <p:pic>
        <p:nvPicPr>
          <p:cNvPr id="6" name="Picture 5"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6914842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xmlns="" val="1701815294"/>
              </p:ext>
            </p:extLst>
          </p:nvPr>
        </p:nvGraphicFramePr>
        <p:xfrm>
          <a:off x="533400" y="381000"/>
          <a:ext cx="8077200" cy="5486399"/>
        </p:xfrm>
        <a:graphic>
          <a:graphicData uri="http://schemas.openxmlformats.org/drawingml/2006/table">
            <a:tbl>
              <a:tblPr firstRow="1" bandRow="1">
                <a:tableStyleId>{5940675A-B579-460E-94D1-54222C63F5DA}</a:tableStyleId>
              </a:tblPr>
              <a:tblGrid>
                <a:gridCol w="2019300"/>
                <a:gridCol w="2019300"/>
                <a:gridCol w="2019300"/>
                <a:gridCol w="2019300"/>
              </a:tblGrid>
              <a:tr h="374242">
                <a:tc gridSpan="4">
                  <a:txBody>
                    <a:bodyPr/>
                    <a:lstStyle/>
                    <a:p>
                      <a:pPr algn="ctr"/>
                      <a:r>
                        <a:rPr lang="en-US" sz="2400" b="1" dirty="0" smtClean="0">
                          <a:solidFill>
                            <a:srgbClr val="FFCD37"/>
                          </a:solidFill>
                          <a:latin typeface="Gill Sans"/>
                        </a:rPr>
                        <a:t>Instructor and TA</a:t>
                      </a:r>
                      <a:r>
                        <a:rPr lang="en-US" sz="2400" b="1" baseline="0" dirty="0" smtClean="0">
                          <a:solidFill>
                            <a:srgbClr val="FFCD37"/>
                          </a:solidFill>
                          <a:latin typeface="Gill Sans"/>
                        </a:rPr>
                        <a:t> Self-Reported Effort in Hours</a:t>
                      </a:r>
                      <a:endParaRPr lang="en-US" sz="2400" b="1" dirty="0">
                        <a:solidFill>
                          <a:srgbClr val="FFCD37"/>
                        </a:solidFill>
                        <a:latin typeface="Gill Sans"/>
                      </a:endParaRPr>
                    </a:p>
                  </a:txBody>
                  <a:tcPr anchor="ctr">
                    <a:solidFill>
                      <a:srgbClr val="7A0019"/>
                    </a:solidFill>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r>
              <a:tr h="374242">
                <a:tc>
                  <a:txBody>
                    <a:bodyPr/>
                    <a:lstStyle/>
                    <a:p>
                      <a:pPr algn="ctr"/>
                      <a:endParaRPr lang="en-US" sz="1400" b="1" dirty="0">
                        <a:latin typeface="Gill Sans"/>
                      </a:endParaRPr>
                    </a:p>
                  </a:txBody>
                  <a:tcPr anchor="ctr">
                    <a:solidFill>
                      <a:srgbClr val="FFCD37"/>
                    </a:solidFill>
                  </a:tcPr>
                </a:tc>
                <a:tc>
                  <a:txBody>
                    <a:bodyPr/>
                    <a:lstStyle/>
                    <a:p>
                      <a:pPr algn="ctr"/>
                      <a:r>
                        <a:rPr lang="en-US" sz="1800" b="1" dirty="0" smtClean="0">
                          <a:solidFill>
                            <a:srgbClr val="7A0019"/>
                          </a:solidFill>
                          <a:latin typeface="Gill Sans"/>
                        </a:rPr>
                        <a:t>Planning</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Executing</a:t>
                      </a:r>
                      <a:endParaRPr lang="en-US" sz="1800" b="1" dirty="0">
                        <a:solidFill>
                          <a:srgbClr val="7A0019"/>
                        </a:solidFill>
                        <a:latin typeface="Gill Sans"/>
                      </a:endParaRPr>
                    </a:p>
                  </a:txBody>
                  <a:tcPr anchor="ctr">
                    <a:solidFill>
                      <a:srgbClr val="FFCD3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7A0019"/>
                          </a:solidFill>
                          <a:latin typeface="Gill Sans"/>
                        </a:rPr>
                        <a:t>Total</a:t>
                      </a:r>
                      <a:endParaRPr lang="en-US" sz="1800" b="1" dirty="0">
                        <a:solidFill>
                          <a:srgbClr val="7A0019"/>
                        </a:solidFill>
                        <a:latin typeface="Gill Sans"/>
                      </a:endParaRPr>
                    </a:p>
                  </a:txBody>
                  <a:tcPr anchor="ctr">
                    <a:solidFill>
                      <a:srgbClr val="FFCD37"/>
                    </a:solidFill>
                  </a:tcPr>
                </a:tc>
              </a:tr>
              <a:tr h="645952">
                <a:tc>
                  <a:txBody>
                    <a:bodyPr/>
                    <a:lstStyle/>
                    <a:p>
                      <a:pPr algn="ctr"/>
                      <a:r>
                        <a:rPr lang="en-US" sz="1200" b="1" dirty="0" smtClean="0">
                          <a:solidFill>
                            <a:srgbClr val="7A0019"/>
                          </a:solidFill>
                          <a:latin typeface="Gill Sans"/>
                        </a:rPr>
                        <a:t>Statistical Molecular</a:t>
                      </a:r>
                      <a:r>
                        <a:rPr lang="en-US" sz="1200" b="1" baseline="0" dirty="0" smtClean="0">
                          <a:solidFill>
                            <a:srgbClr val="7A0019"/>
                          </a:solidFill>
                          <a:latin typeface="Gill Sans"/>
                        </a:rPr>
                        <a:t> Thermodynamics</a:t>
                      </a:r>
                      <a:endParaRPr lang="en-US" sz="1200" b="1" dirty="0">
                        <a:solidFill>
                          <a:srgbClr val="7A0019"/>
                        </a:solidFill>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738231">
                <a:tc>
                  <a:txBody>
                    <a:bodyPr/>
                    <a:lstStyle/>
                    <a:p>
                      <a:pPr algn="ctr"/>
                      <a:r>
                        <a:rPr lang="en-US" sz="1400" b="1" dirty="0" smtClean="0">
                          <a:solidFill>
                            <a:srgbClr val="7A0019"/>
                          </a:solidFill>
                          <a:latin typeface="Gill Sans"/>
                        </a:rPr>
                        <a:t>Sustainability &amp; Food Systems</a:t>
                      </a:r>
                      <a:endParaRPr lang="en-US" sz="1400" b="1" dirty="0">
                        <a:solidFill>
                          <a:srgbClr val="7A0019"/>
                        </a:solidFill>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645952">
                <a:tc>
                  <a:txBody>
                    <a:bodyPr/>
                    <a:lstStyle/>
                    <a:p>
                      <a:pPr algn="ctr"/>
                      <a:r>
                        <a:rPr lang="en-US" sz="1200" b="1" dirty="0" err="1" smtClean="0">
                          <a:solidFill>
                            <a:srgbClr val="7A0019"/>
                          </a:solidFill>
                          <a:latin typeface="Gill Sans"/>
                        </a:rPr>
                        <a:t>Interprofessional</a:t>
                      </a:r>
                      <a:r>
                        <a:rPr lang="en-US" sz="1200" b="1" baseline="0" dirty="0" smtClean="0">
                          <a:solidFill>
                            <a:srgbClr val="7A0019"/>
                          </a:solidFill>
                          <a:latin typeface="Gill Sans"/>
                        </a:rPr>
                        <a:t> Health Care Informatics</a:t>
                      </a:r>
                      <a:endParaRPr lang="en-US" sz="1200" b="1" dirty="0">
                        <a:solidFill>
                          <a:srgbClr val="7A0019"/>
                        </a:solidFill>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Social Epidemiology</a:t>
                      </a:r>
                      <a:endParaRPr lang="en-US" sz="1400" b="1" dirty="0">
                        <a:solidFill>
                          <a:srgbClr val="7A0019"/>
                        </a:solidFill>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830510">
                <a:tc>
                  <a:txBody>
                    <a:bodyPr/>
                    <a:lstStyle/>
                    <a:p>
                      <a:pPr algn="ctr"/>
                      <a:r>
                        <a:rPr lang="en-US" sz="1200" b="1" dirty="0" smtClean="0">
                          <a:solidFill>
                            <a:srgbClr val="7A0019"/>
                          </a:solidFill>
                          <a:latin typeface="Gill Sans"/>
                        </a:rPr>
                        <a:t>Canine </a:t>
                      </a:r>
                      <a:r>
                        <a:rPr lang="en-US" sz="1200" b="1" dirty="0" err="1" smtClean="0">
                          <a:solidFill>
                            <a:srgbClr val="7A0019"/>
                          </a:solidFill>
                          <a:latin typeface="Gill Sans"/>
                        </a:rPr>
                        <a:t>Theriogenology</a:t>
                      </a:r>
                      <a:r>
                        <a:rPr lang="en-US" sz="1200" b="1" dirty="0" smtClean="0">
                          <a:solidFill>
                            <a:srgbClr val="7A0019"/>
                          </a:solidFill>
                          <a:latin typeface="Gill Sans"/>
                        </a:rPr>
                        <a:t> for Dog Enthusiasts</a:t>
                      </a:r>
                      <a:endParaRPr lang="en-US" sz="1200" b="1" dirty="0">
                        <a:solidFill>
                          <a:srgbClr val="7A0019"/>
                        </a:solidFill>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Unidentified</a:t>
                      </a:r>
                      <a:r>
                        <a:rPr lang="en-US" sz="1400" b="1" baseline="0" dirty="0" smtClean="0">
                          <a:solidFill>
                            <a:srgbClr val="7A0019"/>
                          </a:solidFill>
                          <a:latin typeface="Gill Sans"/>
                        </a:rPr>
                        <a:t> &amp; </a:t>
                      </a:r>
                      <a:r>
                        <a:rPr lang="en-US" sz="1400" b="1" dirty="0" smtClean="0">
                          <a:solidFill>
                            <a:srgbClr val="7A0019"/>
                          </a:solidFill>
                          <a:latin typeface="Gill Sans"/>
                        </a:rPr>
                        <a:t>TAs</a:t>
                      </a:r>
                      <a:endParaRPr lang="en-US" sz="1400" b="1" dirty="0">
                        <a:solidFill>
                          <a:srgbClr val="7A0019"/>
                        </a:solidFill>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374242">
                <a:tc>
                  <a:txBody>
                    <a:bodyPr/>
                    <a:lstStyle/>
                    <a:p>
                      <a:pPr algn="ctr"/>
                      <a:r>
                        <a:rPr lang="en-US" sz="1400" b="1" dirty="0" smtClean="0">
                          <a:solidFill>
                            <a:srgbClr val="7A0019"/>
                          </a:solidFill>
                          <a:latin typeface="Gill Sans"/>
                        </a:rPr>
                        <a:t>TOTAL</a:t>
                      </a:r>
                      <a:endParaRPr lang="en-US" sz="1400" b="1" dirty="0">
                        <a:solidFill>
                          <a:srgbClr val="7A0019"/>
                        </a:solidFill>
                        <a:latin typeface="Gill Sans"/>
                      </a:endParaRPr>
                    </a:p>
                  </a:txBody>
                  <a:tcPr anchor="ctr">
                    <a:solidFill>
                      <a:srgbClr val="FFCD37"/>
                    </a:solidFill>
                  </a:tcPr>
                </a:tc>
                <a:tc>
                  <a:txBody>
                    <a:bodyPr/>
                    <a:lstStyle/>
                    <a:p>
                      <a:pPr algn="ctr"/>
                      <a:endParaRPr lang="en-US" sz="1800" b="1" dirty="0">
                        <a:solidFill>
                          <a:srgbClr val="7A0019"/>
                        </a:solidFill>
                        <a:latin typeface="Gill Sans"/>
                      </a:endParaRPr>
                    </a:p>
                  </a:txBody>
                  <a:tcPr anchor="ctr">
                    <a:solidFill>
                      <a:srgbClr val="FFCD37"/>
                    </a:solidFill>
                  </a:tcPr>
                </a:tc>
                <a:tc>
                  <a:txBody>
                    <a:bodyPr/>
                    <a:lstStyle/>
                    <a:p>
                      <a:pPr algn="ctr"/>
                      <a:endParaRPr lang="en-US" sz="1800" b="1" dirty="0">
                        <a:solidFill>
                          <a:srgbClr val="7A0019"/>
                        </a:solidFill>
                        <a:latin typeface="Gill Sans"/>
                      </a:endParaRPr>
                    </a:p>
                  </a:txBody>
                  <a:tcPr anchor="ctr">
                    <a:solidFill>
                      <a:srgbClr val="FFCD37"/>
                    </a:solidFill>
                  </a:tcPr>
                </a:tc>
                <a:tc>
                  <a:txBody>
                    <a:bodyPr/>
                    <a:lstStyle/>
                    <a:p>
                      <a:pPr algn="ctr"/>
                      <a:endParaRPr lang="en-US" sz="1800" b="1" dirty="0">
                        <a:solidFill>
                          <a:srgbClr val="7A0019"/>
                        </a:solidFill>
                        <a:latin typeface="Gill Sans"/>
                      </a:endParaRPr>
                    </a:p>
                  </a:txBody>
                  <a:tcPr anchor="ctr">
                    <a:solidFill>
                      <a:srgbClr val="FFCD37"/>
                    </a:solidFill>
                  </a:tcPr>
                </a:tc>
              </a:tr>
              <a:tr h="374242">
                <a:tc>
                  <a:txBody>
                    <a:bodyPr/>
                    <a:lstStyle/>
                    <a:p>
                      <a:pPr algn="ctr"/>
                      <a:r>
                        <a:rPr lang="en-US" sz="1400" b="1" i="1" dirty="0" smtClean="0">
                          <a:solidFill>
                            <a:srgbClr val="FFCD37"/>
                          </a:solidFill>
                          <a:latin typeface="Gill Sans"/>
                        </a:rPr>
                        <a:t>AVERAGE</a:t>
                      </a:r>
                      <a:endParaRPr lang="en-US" sz="1400" b="1" i="1" dirty="0">
                        <a:solidFill>
                          <a:srgbClr val="FFCD37"/>
                        </a:solidFill>
                        <a:latin typeface="Gill Sans"/>
                      </a:endParaRPr>
                    </a:p>
                  </a:txBody>
                  <a:tcPr anchor="ctr">
                    <a:solidFill>
                      <a:srgbClr val="7A0019"/>
                    </a:solidFill>
                  </a:tcPr>
                </a:tc>
                <a:tc>
                  <a:txBody>
                    <a:bodyPr/>
                    <a:lstStyle/>
                    <a:p>
                      <a:pPr algn="ctr"/>
                      <a:endParaRPr lang="en-US" sz="1800" b="1" i="1" dirty="0">
                        <a:solidFill>
                          <a:srgbClr val="FFCD37"/>
                        </a:solidFill>
                        <a:latin typeface="Gill Sans"/>
                      </a:endParaRPr>
                    </a:p>
                  </a:txBody>
                  <a:tcPr anchor="ctr">
                    <a:solidFill>
                      <a:srgbClr val="7A0019"/>
                    </a:solidFill>
                  </a:tcPr>
                </a:tc>
                <a:tc>
                  <a:txBody>
                    <a:bodyPr/>
                    <a:lstStyle/>
                    <a:p>
                      <a:pPr algn="ctr"/>
                      <a:endParaRPr lang="en-US" sz="1800" b="1" i="1" dirty="0">
                        <a:solidFill>
                          <a:srgbClr val="FFCD37"/>
                        </a:solidFill>
                        <a:latin typeface="Gill Sans"/>
                      </a:endParaRPr>
                    </a:p>
                  </a:txBody>
                  <a:tcPr anchor="ctr">
                    <a:solidFill>
                      <a:srgbClr val="7A0019"/>
                    </a:solidFill>
                  </a:tcPr>
                </a:tc>
                <a:tc>
                  <a:txBody>
                    <a:bodyPr/>
                    <a:lstStyle/>
                    <a:p>
                      <a:pPr algn="ctr"/>
                      <a:endParaRPr lang="en-US" sz="1800" b="1" i="1" dirty="0">
                        <a:solidFill>
                          <a:srgbClr val="FFCD37"/>
                        </a:solidFill>
                        <a:latin typeface="Gill Sans"/>
                      </a:endParaRPr>
                    </a:p>
                  </a:txBody>
                  <a:tcPr anchor="ctr">
                    <a:solidFill>
                      <a:srgbClr val="7A0019"/>
                    </a:solidFill>
                  </a:tcPr>
                </a:tc>
              </a:tr>
            </a:tbl>
          </a:graphicData>
        </a:graphic>
      </p:graphicFrame>
      <p:pic>
        <p:nvPicPr>
          <p:cNvPr id="3" name="Picture 2"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080254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xmlns="" val="4053808813"/>
              </p:ext>
            </p:extLst>
          </p:nvPr>
        </p:nvGraphicFramePr>
        <p:xfrm>
          <a:off x="533400" y="381000"/>
          <a:ext cx="8077200" cy="5486399"/>
        </p:xfrm>
        <a:graphic>
          <a:graphicData uri="http://schemas.openxmlformats.org/drawingml/2006/table">
            <a:tbl>
              <a:tblPr firstRow="1" bandRow="1">
                <a:tableStyleId>{5940675A-B579-460E-94D1-54222C63F5DA}</a:tableStyleId>
              </a:tblPr>
              <a:tblGrid>
                <a:gridCol w="2019300"/>
                <a:gridCol w="2019300"/>
                <a:gridCol w="2019300"/>
                <a:gridCol w="2019300"/>
              </a:tblGrid>
              <a:tr h="374242">
                <a:tc gridSpan="4">
                  <a:txBody>
                    <a:bodyPr/>
                    <a:lstStyle/>
                    <a:p>
                      <a:pPr algn="ctr"/>
                      <a:r>
                        <a:rPr lang="en-US" sz="2400" b="1" dirty="0" smtClean="0">
                          <a:solidFill>
                            <a:srgbClr val="FFCD37"/>
                          </a:solidFill>
                          <a:latin typeface="Gill Sans"/>
                        </a:rPr>
                        <a:t>Instructor and TA</a:t>
                      </a:r>
                      <a:r>
                        <a:rPr lang="en-US" sz="2400" b="1" baseline="0" dirty="0" smtClean="0">
                          <a:solidFill>
                            <a:srgbClr val="FFCD37"/>
                          </a:solidFill>
                          <a:latin typeface="Gill Sans"/>
                        </a:rPr>
                        <a:t> Self-Reported Effort in Hours</a:t>
                      </a:r>
                      <a:endParaRPr lang="en-US" sz="2400" b="1" dirty="0">
                        <a:solidFill>
                          <a:srgbClr val="FFCD37"/>
                        </a:solidFill>
                        <a:latin typeface="Gill Sans"/>
                      </a:endParaRPr>
                    </a:p>
                  </a:txBody>
                  <a:tcPr anchor="ctr">
                    <a:solidFill>
                      <a:srgbClr val="7A0019"/>
                    </a:solidFill>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r>
              <a:tr h="374242">
                <a:tc>
                  <a:txBody>
                    <a:bodyPr/>
                    <a:lstStyle/>
                    <a:p>
                      <a:pPr algn="ctr"/>
                      <a:endParaRPr lang="en-US" sz="1400" b="1" dirty="0">
                        <a:latin typeface="Gill Sans"/>
                      </a:endParaRPr>
                    </a:p>
                  </a:txBody>
                  <a:tcPr anchor="ctr">
                    <a:solidFill>
                      <a:srgbClr val="FFCD37"/>
                    </a:solidFill>
                  </a:tcPr>
                </a:tc>
                <a:tc>
                  <a:txBody>
                    <a:bodyPr/>
                    <a:lstStyle/>
                    <a:p>
                      <a:pPr algn="ctr"/>
                      <a:r>
                        <a:rPr lang="en-US" sz="1800" b="1" dirty="0" smtClean="0">
                          <a:solidFill>
                            <a:srgbClr val="7A0019"/>
                          </a:solidFill>
                          <a:latin typeface="Gill Sans"/>
                        </a:rPr>
                        <a:t>Planning</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Executing</a:t>
                      </a:r>
                      <a:endParaRPr lang="en-US" sz="1800" b="1" dirty="0">
                        <a:solidFill>
                          <a:srgbClr val="7A0019"/>
                        </a:solidFill>
                        <a:latin typeface="Gill Sans"/>
                      </a:endParaRPr>
                    </a:p>
                  </a:txBody>
                  <a:tcPr anchor="ctr">
                    <a:solidFill>
                      <a:srgbClr val="FFCD3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7A0019"/>
                          </a:solidFill>
                          <a:latin typeface="Gill Sans"/>
                        </a:rPr>
                        <a:t>Total</a:t>
                      </a:r>
                      <a:endParaRPr lang="en-US" sz="1800" b="1" dirty="0">
                        <a:solidFill>
                          <a:srgbClr val="7A0019"/>
                        </a:solidFill>
                        <a:latin typeface="Gill Sans"/>
                      </a:endParaRPr>
                    </a:p>
                  </a:txBody>
                  <a:tcPr anchor="ctr">
                    <a:solidFill>
                      <a:srgbClr val="FFCD37"/>
                    </a:solidFill>
                  </a:tcPr>
                </a:tc>
              </a:tr>
              <a:tr h="645952">
                <a:tc>
                  <a:txBody>
                    <a:bodyPr/>
                    <a:lstStyle/>
                    <a:p>
                      <a:pPr algn="ctr"/>
                      <a:r>
                        <a:rPr lang="en-US" sz="1200" b="1" dirty="0" smtClean="0">
                          <a:solidFill>
                            <a:srgbClr val="7A0019"/>
                          </a:solidFill>
                          <a:latin typeface="Gill Sans"/>
                        </a:rPr>
                        <a:t>Statistical Molecular</a:t>
                      </a:r>
                      <a:r>
                        <a:rPr lang="en-US" sz="1200" b="1" baseline="0" dirty="0" smtClean="0">
                          <a:solidFill>
                            <a:srgbClr val="7A0019"/>
                          </a:solidFill>
                          <a:latin typeface="Gill Sans"/>
                        </a:rPr>
                        <a:t> Thermodynamics</a:t>
                      </a:r>
                      <a:endParaRPr lang="en-US" sz="1200" b="1" dirty="0">
                        <a:solidFill>
                          <a:srgbClr val="7A0019"/>
                        </a:solidFill>
                        <a:latin typeface="Gill Sans"/>
                      </a:endParaRPr>
                    </a:p>
                  </a:txBody>
                  <a:tcPr anchor="ctr"/>
                </a:tc>
                <a:tc>
                  <a:txBody>
                    <a:bodyPr/>
                    <a:lstStyle/>
                    <a:p>
                      <a:pPr algn="ctr"/>
                      <a:r>
                        <a:rPr lang="en-US" sz="1800" b="0" dirty="0" smtClean="0">
                          <a:latin typeface="Gill Sans"/>
                        </a:rPr>
                        <a:t>207.50</a:t>
                      </a: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738231">
                <a:tc>
                  <a:txBody>
                    <a:bodyPr/>
                    <a:lstStyle/>
                    <a:p>
                      <a:pPr algn="ctr"/>
                      <a:r>
                        <a:rPr lang="en-US" sz="1400" b="1" dirty="0" smtClean="0">
                          <a:solidFill>
                            <a:srgbClr val="7A0019"/>
                          </a:solidFill>
                          <a:latin typeface="Gill Sans"/>
                        </a:rPr>
                        <a:t>Sustainability &amp; Food Systems</a:t>
                      </a:r>
                      <a:endParaRPr lang="en-US" sz="1400" b="1" dirty="0">
                        <a:solidFill>
                          <a:srgbClr val="7A0019"/>
                        </a:solidFill>
                        <a:latin typeface="Gill Sans"/>
                      </a:endParaRPr>
                    </a:p>
                  </a:txBody>
                  <a:tcPr anchor="ctr"/>
                </a:tc>
                <a:tc>
                  <a:txBody>
                    <a:bodyPr/>
                    <a:lstStyle/>
                    <a:p>
                      <a:pPr algn="ctr"/>
                      <a:r>
                        <a:rPr lang="en-US" sz="1800" b="0" dirty="0" smtClean="0">
                          <a:latin typeface="Gill Sans"/>
                        </a:rPr>
                        <a:t>272.50</a:t>
                      </a: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645952">
                <a:tc>
                  <a:txBody>
                    <a:bodyPr/>
                    <a:lstStyle/>
                    <a:p>
                      <a:pPr algn="ctr"/>
                      <a:r>
                        <a:rPr lang="en-US" sz="1200" b="1" dirty="0" err="1" smtClean="0">
                          <a:solidFill>
                            <a:srgbClr val="7A0019"/>
                          </a:solidFill>
                          <a:latin typeface="Gill Sans"/>
                        </a:rPr>
                        <a:t>Interprofessional</a:t>
                      </a:r>
                      <a:r>
                        <a:rPr lang="en-US" sz="1200" b="1" baseline="0" dirty="0" smtClean="0">
                          <a:solidFill>
                            <a:srgbClr val="7A0019"/>
                          </a:solidFill>
                          <a:latin typeface="Gill Sans"/>
                        </a:rPr>
                        <a:t> Health Care Informatics</a:t>
                      </a:r>
                      <a:endParaRPr lang="en-US" sz="1200" b="1" dirty="0">
                        <a:solidFill>
                          <a:srgbClr val="7A0019"/>
                        </a:solidFill>
                        <a:latin typeface="Gill Sans"/>
                      </a:endParaRPr>
                    </a:p>
                  </a:txBody>
                  <a:tcPr anchor="ctr"/>
                </a:tc>
                <a:tc>
                  <a:txBody>
                    <a:bodyPr/>
                    <a:lstStyle/>
                    <a:p>
                      <a:pPr algn="ctr"/>
                      <a:r>
                        <a:rPr lang="en-US" sz="1800" b="0" dirty="0" smtClean="0">
                          <a:latin typeface="Gill Sans"/>
                        </a:rPr>
                        <a:t>263.00</a:t>
                      </a: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Social Epidemiology</a:t>
                      </a:r>
                      <a:endParaRPr lang="en-US" sz="1400" b="1" dirty="0">
                        <a:solidFill>
                          <a:srgbClr val="7A0019"/>
                        </a:solidFill>
                        <a:latin typeface="Gill Sans"/>
                      </a:endParaRPr>
                    </a:p>
                  </a:txBody>
                  <a:tcPr anchor="ctr"/>
                </a:tc>
                <a:tc>
                  <a:txBody>
                    <a:bodyPr/>
                    <a:lstStyle/>
                    <a:p>
                      <a:pPr algn="ctr"/>
                      <a:r>
                        <a:rPr lang="en-US" sz="1800" b="0" dirty="0" smtClean="0">
                          <a:latin typeface="Gill Sans"/>
                        </a:rPr>
                        <a:t>114.50</a:t>
                      </a: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830510">
                <a:tc>
                  <a:txBody>
                    <a:bodyPr/>
                    <a:lstStyle/>
                    <a:p>
                      <a:pPr algn="ctr"/>
                      <a:r>
                        <a:rPr lang="en-US" sz="1200" b="1" dirty="0" smtClean="0">
                          <a:solidFill>
                            <a:srgbClr val="7A0019"/>
                          </a:solidFill>
                          <a:latin typeface="Gill Sans"/>
                        </a:rPr>
                        <a:t>Canine </a:t>
                      </a:r>
                      <a:r>
                        <a:rPr lang="en-US" sz="1200" b="1" dirty="0" err="1" smtClean="0">
                          <a:solidFill>
                            <a:srgbClr val="7A0019"/>
                          </a:solidFill>
                          <a:latin typeface="Gill Sans"/>
                        </a:rPr>
                        <a:t>Theriogenology</a:t>
                      </a:r>
                      <a:r>
                        <a:rPr lang="en-US" sz="1200" b="1" dirty="0" smtClean="0">
                          <a:solidFill>
                            <a:srgbClr val="7A0019"/>
                          </a:solidFill>
                          <a:latin typeface="Gill Sans"/>
                        </a:rPr>
                        <a:t> for Dog Enthusiasts</a:t>
                      </a:r>
                      <a:endParaRPr lang="en-US" sz="1200" b="1" dirty="0">
                        <a:solidFill>
                          <a:srgbClr val="7A0019"/>
                        </a:solidFill>
                        <a:latin typeface="Gill Sans"/>
                      </a:endParaRPr>
                    </a:p>
                  </a:txBody>
                  <a:tcPr anchor="ctr"/>
                </a:tc>
                <a:tc>
                  <a:txBody>
                    <a:bodyPr/>
                    <a:lstStyle/>
                    <a:p>
                      <a:pPr algn="ctr"/>
                      <a:r>
                        <a:rPr lang="en-US" sz="1800" b="0" dirty="0" smtClean="0">
                          <a:latin typeface="Gill Sans"/>
                        </a:rPr>
                        <a:t>19.92</a:t>
                      </a: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Unidentified</a:t>
                      </a:r>
                      <a:r>
                        <a:rPr lang="en-US" sz="1400" b="1" baseline="0" dirty="0" smtClean="0">
                          <a:solidFill>
                            <a:srgbClr val="7A0019"/>
                          </a:solidFill>
                          <a:latin typeface="Gill Sans"/>
                        </a:rPr>
                        <a:t> &amp; </a:t>
                      </a:r>
                      <a:r>
                        <a:rPr lang="en-US" sz="1400" b="1" dirty="0" smtClean="0">
                          <a:solidFill>
                            <a:srgbClr val="7A0019"/>
                          </a:solidFill>
                          <a:latin typeface="Gill Sans"/>
                        </a:rPr>
                        <a:t>TAs</a:t>
                      </a:r>
                      <a:endParaRPr lang="en-US" sz="1400" b="1" dirty="0">
                        <a:solidFill>
                          <a:srgbClr val="7A0019"/>
                        </a:solidFill>
                        <a:latin typeface="Gill Sans"/>
                      </a:endParaRPr>
                    </a:p>
                  </a:txBody>
                  <a:tcPr anchor="ctr"/>
                </a:tc>
                <a:tc>
                  <a:txBody>
                    <a:bodyPr/>
                    <a:lstStyle/>
                    <a:p>
                      <a:pPr algn="ctr"/>
                      <a:r>
                        <a:rPr lang="en-US" sz="1800" b="0" dirty="0" smtClean="0">
                          <a:latin typeface="Gill Sans"/>
                        </a:rPr>
                        <a:t>234.95</a:t>
                      </a:r>
                      <a:endParaRPr lang="en-US" sz="1800" b="0" dirty="0">
                        <a:latin typeface="Gill Sans"/>
                      </a:endParaRPr>
                    </a:p>
                  </a:txBody>
                  <a:tcPr anchor="ctr"/>
                </a:tc>
                <a:tc>
                  <a:txBody>
                    <a:bodyPr/>
                    <a:lstStyle/>
                    <a:p>
                      <a:pPr algn="ctr"/>
                      <a:endParaRPr lang="en-US" sz="1800" b="0" dirty="0">
                        <a:latin typeface="Gill Sans"/>
                      </a:endParaRPr>
                    </a:p>
                  </a:txBody>
                  <a:tcPr anchor="ctr"/>
                </a:tc>
                <a:tc>
                  <a:txBody>
                    <a:bodyPr/>
                    <a:lstStyle/>
                    <a:p>
                      <a:pPr algn="ctr"/>
                      <a:endParaRPr lang="en-US" sz="1800" b="0" dirty="0">
                        <a:latin typeface="Gill Sans"/>
                      </a:endParaRPr>
                    </a:p>
                  </a:txBody>
                  <a:tcPr anchor="ctr"/>
                </a:tc>
              </a:tr>
              <a:tr h="374242">
                <a:tc>
                  <a:txBody>
                    <a:bodyPr/>
                    <a:lstStyle/>
                    <a:p>
                      <a:pPr algn="ctr"/>
                      <a:r>
                        <a:rPr lang="en-US" sz="1400" b="1" dirty="0" smtClean="0">
                          <a:solidFill>
                            <a:srgbClr val="7A0019"/>
                          </a:solidFill>
                          <a:latin typeface="Gill Sans"/>
                        </a:rPr>
                        <a:t>TOTAL</a:t>
                      </a:r>
                      <a:endParaRPr lang="en-US" sz="14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1,112.37</a:t>
                      </a:r>
                      <a:endParaRPr lang="en-US" sz="1800" b="1" dirty="0">
                        <a:solidFill>
                          <a:srgbClr val="7A0019"/>
                        </a:solidFill>
                        <a:latin typeface="Gill Sans"/>
                      </a:endParaRPr>
                    </a:p>
                  </a:txBody>
                  <a:tcPr anchor="ctr">
                    <a:solidFill>
                      <a:srgbClr val="FFCD37"/>
                    </a:solidFill>
                  </a:tcPr>
                </a:tc>
                <a:tc>
                  <a:txBody>
                    <a:bodyPr/>
                    <a:lstStyle/>
                    <a:p>
                      <a:pPr algn="ctr"/>
                      <a:endParaRPr lang="en-US" sz="1800" b="1" dirty="0">
                        <a:solidFill>
                          <a:srgbClr val="7A0019"/>
                        </a:solidFill>
                        <a:latin typeface="Gill Sans"/>
                      </a:endParaRPr>
                    </a:p>
                  </a:txBody>
                  <a:tcPr anchor="ctr">
                    <a:solidFill>
                      <a:srgbClr val="FFCD37"/>
                    </a:solidFill>
                  </a:tcPr>
                </a:tc>
                <a:tc>
                  <a:txBody>
                    <a:bodyPr/>
                    <a:lstStyle/>
                    <a:p>
                      <a:pPr algn="ctr"/>
                      <a:endParaRPr lang="en-US" sz="1800" b="1" dirty="0">
                        <a:solidFill>
                          <a:srgbClr val="7A0019"/>
                        </a:solidFill>
                        <a:latin typeface="Gill Sans"/>
                      </a:endParaRPr>
                    </a:p>
                  </a:txBody>
                  <a:tcPr anchor="ctr">
                    <a:solidFill>
                      <a:srgbClr val="FFCD37"/>
                    </a:solidFill>
                  </a:tcPr>
                </a:tc>
              </a:tr>
              <a:tr h="374242">
                <a:tc>
                  <a:txBody>
                    <a:bodyPr/>
                    <a:lstStyle/>
                    <a:p>
                      <a:pPr algn="ctr"/>
                      <a:r>
                        <a:rPr lang="en-US" sz="1400" b="1" i="1" dirty="0" smtClean="0">
                          <a:solidFill>
                            <a:srgbClr val="FFCD37"/>
                          </a:solidFill>
                          <a:latin typeface="Gill Sans"/>
                        </a:rPr>
                        <a:t>AVERAGE</a:t>
                      </a:r>
                      <a:endParaRPr lang="en-US" sz="1400" b="1" i="1" dirty="0">
                        <a:solidFill>
                          <a:srgbClr val="FFCD37"/>
                        </a:solidFill>
                        <a:latin typeface="Gill Sans"/>
                      </a:endParaRPr>
                    </a:p>
                  </a:txBody>
                  <a:tcPr anchor="ctr">
                    <a:solidFill>
                      <a:srgbClr val="7A0019"/>
                    </a:solidFill>
                  </a:tcPr>
                </a:tc>
                <a:tc>
                  <a:txBody>
                    <a:bodyPr/>
                    <a:lstStyle/>
                    <a:p>
                      <a:pPr algn="ctr"/>
                      <a:r>
                        <a:rPr lang="en-US" sz="1800" b="1" i="1" dirty="0" smtClean="0">
                          <a:solidFill>
                            <a:srgbClr val="FFCD37"/>
                          </a:solidFill>
                          <a:latin typeface="Gill Sans"/>
                        </a:rPr>
                        <a:t>222.47</a:t>
                      </a:r>
                      <a:endParaRPr lang="en-US" sz="1800" b="1" i="1" dirty="0">
                        <a:solidFill>
                          <a:srgbClr val="FFCD37"/>
                        </a:solidFill>
                        <a:latin typeface="Gill Sans"/>
                      </a:endParaRPr>
                    </a:p>
                  </a:txBody>
                  <a:tcPr anchor="ctr">
                    <a:solidFill>
                      <a:srgbClr val="7A0019"/>
                    </a:solidFill>
                  </a:tcPr>
                </a:tc>
                <a:tc>
                  <a:txBody>
                    <a:bodyPr/>
                    <a:lstStyle/>
                    <a:p>
                      <a:pPr algn="ctr"/>
                      <a:endParaRPr lang="en-US" sz="1800" b="1" i="1" dirty="0">
                        <a:solidFill>
                          <a:srgbClr val="FFCD37"/>
                        </a:solidFill>
                        <a:latin typeface="Gill Sans"/>
                      </a:endParaRPr>
                    </a:p>
                  </a:txBody>
                  <a:tcPr anchor="ctr">
                    <a:solidFill>
                      <a:srgbClr val="7A0019"/>
                    </a:solidFill>
                  </a:tcPr>
                </a:tc>
                <a:tc>
                  <a:txBody>
                    <a:bodyPr/>
                    <a:lstStyle/>
                    <a:p>
                      <a:pPr algn="ctr"/>
                      <a:endParaRPr lang="en-US" sz="1800" b="1" i="1" dirty="0">
                        <a:solidFill>
                          <a:srgbClr val="FFCD37"/>
                        </a:solidFill>
                        <a:latin typeface="Gill Sans"/>
                      </a:endParaRPr>
                    </a:p>
                  </a:txBody>
                  <a:tcPr anchor="ctr">
                    <a:solidFill>
                      <a:srgbClr val="7A0019"/>
                    </a:solidFill>
                  </a:tcPr>
                </a:tc>
              </a:tr>
            </a:tbl>
          </a:graphicData>
        </a:graphic>
      </p:graphicFrame>
      <p:pic>
        <p:nvPicPr>
          <p:cNvPr id="3" name="Picture 2"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08025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xmlns="" val="832486890"/>
              </p:ext>
            </p:extLst>
          </p:nvPr>
        </p:nvGraphicFramePr>
        <p:xfrm>
          <a:off x="533400" y="381000"/>
          <a:ext cx="8077200" cy="5486399"/>
        </p:xfrm>
        <a:graphic>
          <a:graphicData uri="http://schemas.openxmlformats.org/drawingml/2006/table">
            <a:tbl>
              <a:tblPr firstRow="1" bandRow="1">
                <a:tableStyleId>{5940675A-B579-460E-94D1-54222C63F5DA}</a:tableStyleId>
              </a:tblPr>
              <a:tblGrid>
                <a:gridCol w="2019300"/>
                <a:gridCol w="2019300"/>
                <a:gridCol w="2019300"/>
                <a:gridCol w="2019300"/>
              </a:tblGrid>
              <a:tr h="374242">
                <a:tc gridSpan="4">
                  <a:txBody>
                    <a:bodyPr/>
                    <a:lstStyle/>
                    <a:p>
                      <a:pPr algn="ctr"/>
                      <a:r>
                        <a:rPr lang="en-US" sz="2400" b="1" dirty="0" smtClean="0">
                          <a:solidFill>
                            <a:srgbClr val="FFCD37"/>
                          </a:solidFill>
                          <a:latin typeface="Gill Sans"/>
                        </a:rPr>
                        <a:t>Instructor and TA</a:t>
                      </a:r>
                      <a:r>
                        <a:rPr lang="en-US" sz="2400" b="1" baseline="0" dirty="0" smtClean="0">
                          <a:solidFill>
                            <a:srgbClr val="FFCD37"/>
                          </a:solidFill>
                          <a:latin typeface="Gill Sans"/>
                        </a:rPr>
                        <a:t> Self-Reported Effort in Hours</a:t>
                      </a:r>
                      <a:endParaRPr lang="en-US" sz="2400" b="1" dirty="0">
                        <a:solidFill>
                          <a:srgbClr val="FFCD37"/>
                        </a:solidFill>
                        <a:latin typeface="Gill Sans"/>
                      </a:endParaRPr>
                    </a:p>
                  </a:txBody>
                  <a:tcPr anchor="ctr">
                    <a:solidFill>
                      <a:srgbClr val="7A0019"/>
                    </a:solidFill>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r>
              <a:tr h="374242">
                <a:tc>
                  <a:txBody>
                    <a:bodyPr/>
                    <a:lstStyle/>
                    <a:p>
                      <a:pPr algn="ctr"/>
                      <a:endParaRPr lang="en-US" sz="1400" b="1" dirty="0">
                        <a:latin typeface="Gill Sans"/>
                      </a:endParaRPr>
                    </a:p>
                  </a:txBody>
                  <a:tcPr anchor="ctr">
                    <a:solidFill>
                      <a:srgbClr val="FFCD37"/>
                    </a:solidFill>
                  </a:tcPr>
                </a:tc>
                <a:tc>
                  <a:txBody>
                    <a:bodyPr/>
                    <a:lstStyle/>
                    <a:p>
                      <a:pPr algn="ctr"/>
                      <a:r>
                        <a:rPr lang="en-US" sz="1800" b="1" dirty="0" smtClean="0">
                          <a:solidFill>
                            <a:srgbClr val="7A0019"/>
                          </a:solidFill>
                          <a:latin typeface="Gill Sans"/>
                        </a:rPr>
                        <a:t>Planning</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Executing</a:t>
                      </a:r>
                      <a:endParaRPr lang="en-US" sz="1800" b="1" dirty="0">
                        <a:solidFill>
                          <a:srgbClr val="7A0019"/>
                        </a:solidFill>
                        <a:latin typeface="Gill Sans"/>
                      </a:endParaRPr>
                    </a:p>
                  </a:txBody>
                  <a:tcPr anchor="ctr">
                    <a:solidFill>
                      <a:srgbClr val="FFCD3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1" dirty="0">
                        <a:solidFill>
                          <a:srgbClr val="7A0019"/>
                        </a:solidFill>
                        <a:latin typeface="Gill Sans"/>
                      </a:endParaRPr>
                    </a:p>
                  </a:txBody>
                  <a:tcPr anchor="ctr">
                    <a:solidFill>
                      <a:srgbClr val="FFCD37"/>
                    </a:solidFill>
                  </a:tcPr>
                </a:tc>
              </a:tr>
              <a:tr h="645952">
                <a:tc>
                  <a:txBody>
                    <a:bodyPr/>
                    <a:lstStyle/>
                    <a:p>
                      <a:pPr algn="ctr"/>
                      <a:r>
                        <a:rPr lang="en-US" sz="1200" b="1" dirty="0" smtClean="0">
                          <a:solidFill>
                            <a:srgbClr val="7A0019"/>
                          </a:solidFill>
                          <a:latin typeface="Gill Sans"/>
                        </a:rPr>
                        <a:t>Statistical Molecular</a:t>
                      </a:r>
                      <a:r>
                        <a:rPr lang="en-US" sz="1200" b="1" baseline="0" dirty="0" smtClean="0">
                          <a:solidFill>
                            <a:srgbClr val="7A0019"/>
                          </a:solidFill>
                          <a:latin typeface="Gill Sans"/>
                        </a:rPr>
                        <a:t> Thermodynamics</a:t>
                      </a:r>
                      <a:endParaRPr lang="en-US" sz="1200" b="1" dirty="0">
                        <a:solidFill>
                          <a:srgbClr val="7A0019"/>
                        </a:solidFill>
                        <a:latin typeface="Gill Sans"/>
                      </a:endParaRPr>
                    </a:p>
                  </a:txBody>
                  <a:tcPr anchor="ctr"/>
                </a:tc>
                <a:tc>
                  <a:txBody>
                    <a:bodyPr/>
                    <a:lstStyle/>
                    <a:p>
                      <a:pPr algn="ctr"/>
                      <a:r>
                        <a:rPr lang="en-US" sz="1800" b="0" dirty="0" smtClean="0">
                          <a:latin typeface="Gill Sans"/>
                        </a:rPr>
                        <a:t>207.50</a:t>
                      </a:r>
                      <a:endParaRPr lang="en-US" sz="1800" b="0" dirty="0">
                        <a:latin typeface="Gill Sans"/>
                      </a:endParaRPr>
                    </a:p>
                  </a:txBody>
                  <a:tcPr anchor="ctr"/>
                </a:tc>
                <a:tc>
                  <a:txBody>
                    <a:bodyPr/>
                    <a:lstStyle/>
                    <a:p>
                      <a:pPr algn="ctr"/>
                      <a:r>
                        <a:rPr lang="en-US" sz="1800" b="0" dirty="0" smtClean="0">
                          <a:latin typeface="Gill Sans"/>
                        </a:rPr>
                        <a:t>205.50</a:t>
                      </a:r>
                      <a:endParaRPr lang="en-US" sz="1800" b="0" dirty="0">
                        <a:latin typeface="Gill Sans"/>
                      </a:endParaRPr>
                    </a:p>
                  </a:txBody>
                  <a:tcPr anchor="ctr"/>
                </a:tc>
                <a:tc>
                  <a:txBody>
                    <a:bodyPr/>
                    <a:lstStyle/>
                    <a:p>
                      <a:pPr algn="ctr"/>
                      <a:endParaRPr lang="en-US" sz="1800" b="0" dirty="0">
                        <a:latin typeface="Gill Sans"/>
                      </a:endParaRPr>
                    </a:p>
                  </a:txBody>
                  <a:tcPr anchor="ctr"/>
                </a:tc>
              </a:tr>
              <a:tr h="738231">
                <a:tc>
                  <a:txBody>
                    <a:bodyPr/>
                    <a:lstStyle/>
                    <a:p>
                      <a:pPr algn="ctr"/>
                      <a:r>
                        <a:rPr lang="en-US" sz="1400" b="1" dirty="0" smtClean="0">
                          <a:solidFill>
                            <a:srgbClr val="7A0019"/>
                          </a:solidFill>
                          <a:latin typeface="Gill Sans"/>
                        </a:rPr>
                        <a:t>Sustainability &amp; Food Systems</a:t>
                      </a:r>
                      <a:endParaRPr lang="en-US" sz="1400" b="1" dirty="0">
                        <a:solidFill>
                          <a:srgbClr val="7A0019"/>
                        </a:solidFill>
                        <a:latin typeface="Gill Sans"/>
                      </a:endParaRPr>
                    </a:p>
                  </a:txBody>
                  <a:tcPr anchor="ctr"/>
                </a:tc>
                <a:tc>
                  <a:txBody>
                    <a:bodyPr/>
                    <a:lstStyle/>
                    <a:p>
                      <a:pPr algn="ctr"/>
                      <a:r>
                        <a:rPr lang="en-US" sz="1800" b="0" dirty="0" smtClean="0">
                          <a:latin typeface="Gill Sans"/>
                        </a:rPr>
                        <a:t>272.50</a:t>
                      </a:r>
                      <a:endParaRPr lang="en-US" sz="1800" b="0" dirty="0">
                        <a:latin typeface="Gill Sans"/>
                      </a:endParaRPr>
                    </a:p>
                  </a:txBody>
                  <a:tcPr anchor="ctr"/>
                </a:tc>
                <a:tc>
                  <a:txBody>
                    <a:bodyPr/>
                    <a:lstStyle/>
                    <a:p>
                      <a:pPr algn="ctr"/>
                      <a:r>
                        <a:rPr lang="en-US" sz="1800" b="0" dirty="0" smtClean="0">
                          <a:latin typeface="Gill Sans"/>
                        </a:rPr>
                        <a:t>157.50</a:t>
                      </a:r>
                      <a:endParaRPr lang="en-US" sz="1800" b="0" dirty="0">
                        <a:latin typeface="Gill Sans"/>
                      </a:endParaRPr>
                    </a:p>
                  </a:txBody>
                  <a:tcPr anchor="ctr"/>
                </a:tc>
                <a:tc>
                  <a:txBody>
                    <a:bodyPr/>
                    <a:lstStyle/>
                    <a:p>
                      <a:pPr algn="ctr"/>
                      <a:endParaRPr lang="en-US" sz="1800" b="0" dirty="0">
                        <a:latin typeface="Gill Sans"/>
                      </a:endParaRPr>
                    </a:p>
                  </a:txBody>
                  <a:tcPr anchor="ctr"/>
                </a:tc>
              </a:tr>
              <a:tr h="645952">
                <a:tc>
                  <a:txBody>
                    <a:bodyPr/>
                    <a:lstStyle/>
                    <a:p>
                      <a:pPr algn="ctr"/>
                      <a:r>
                        <a:rPr lang="en-US" sz="1200" b="1" dirty="0" err="1" smtClean="0">
                          <a:solidFill>
                            <a:srgbClr val="7A0019"/>
                          </a:solidFill>
                          <a:latin typeface="Gill Sans"/>
                        </a:rPr>
                        <a:t>Interprofessional</a:t>
                      </a:r>
                      <a:r>
                        <a:rPr lang="en-US" sz="1200" b="1" baseline="0" dirty="0" smtClean="0">
                          <a:solidFill>
                            <a:srgbClr val="7A0019"/>
                          </a:solidFill>
                          <a:latin typeface="Gill Sans"/>
                        </a:rPr>
                        <a:t> Health Care Informatics</a:t>
                      </a:r>
                      <a:endParaRPr lang="en-US" sz="1200" b="1" dirty="0">
                        <a:solidFill>
                          <a:srgbClr val="7A0019"/>
                        </a:solidFill>
                        <a:latin typeface="Gill Sans"/>
                      </a:endParaRPr>
                    </a:p>
                  </a:txBody>
                  <a:tcPr anchor="ctr"/>
                </a:tc>
                <a:tc>
                  <a:txBody>
                    <a:bodyPr/>
                    <a:lstStyle/>
                    <a:p>
                      <a:pPr algn="ctr"/>
                      <a:r>
                        <a:rPr lang="en-US" sz="1800" b="0" dirty="0" smtClean="0">
                          <a:latin typeface="Gill Sans"/>
                        </a:rPr>
                        <a:t>263.00</a:t>
                      </a:r>
                      <a:endParaRPr lang="en-US" sz="1800" b="0" dirty="0">
                        <a:latin typeface="Gill Sans"/>
                      </a:endParaRPr>
                    </a:p>
                  </a:txBody>
                  <a:tcPr anchor="ctr"/>
                </a:tc>
                <a:tc>
                  <a:txBody>
                    <a:bodyPr/>
                    <a:lstStyle/>
                    <a:p>
                      <a:pPr algn="ctr"/>
                      <a:r>
                        <a:rPr lang="en-US" sz="1800" b="0" dirty="0" smtClean="0">
                          <a:latin typeface="Gill Sans"/>
                        </a:rPr>
                        <a:t>56.00</a:t>
                      </a:r>
                      <a:endParaRPr lang="en-US" sz="1800" b="0" dirty="0">
                        <a:latin typeface="Gill Sans"/>
                      </a:endParaRPr>
                    </a:p>
                  </a:txBody>
                  <a:tcPr anchor="ctr"/>
                </a:tc>
                <a:tc>
                  <a:txBody>
                    <a:bodyPr/>
                    <a:lstStyle/>
                    <a:p>
                      <a:pPr algn="ct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Social Epidemiology</a:t>
                      </a:r>
                      <a:endParaRPr lang="en-US" sz="1400" b="1" dirty="0">
                        <a:solidFill>
                          <a:srgbClr val="7A0019"/>
                        </a:solidFill>
                        <a:latin typeface="Gill Sans"/>
                      </a:endParaRPr>
                    </a:p>
                  </a:txBody>
                  <a:tcPr anchor="ctr"/>
                </a:tc>
                <a:tc>
                  <a:txBody>
                    <a:bodyPr/>
                    <a:lstStyle/>
                    <a:p>
                      <a:pPr algn="ctr"/>
                      <a:r>
                        <a:rPr lang="en-US" sz="1800" b="0" dirty="0" smtClean="0">
                          <a:latin typeface="Gill Sans"/>
                        </a:rPr>
                        <a:t>114.50</a:t>
                      </a:r>
                      <a:endParaRPr lang="en-US" sz="1800" b="0" dirty="0">
                        <a:latin typeface="Gill Sans"/>
                      </a:endParaRPr>
                    </a:p>
                  </a:txBody>
                  <a:tcPr anchor="ctr"/>
                </a:tc>
                <a:tc>
                  <a:txBody>
                    <a:bodyPr/>
                    <a:lstStyle/>
                    <a:p>
                      <a:pPr algn="ctr"/>
                      <a:r>
                        <a:rPr lang="en-US" sz="1800" b="0" dirty="0" smtClean="0">
                          <a:latin typeface="Gill Sans"/>
                        </a:rPr>
                        <a:t>74.50</a:t>
                      </a:r>
                      <a:endParaRPr lang="en-US" sz="1800" b="0" dirty="0">
                        <a:latin typeface="Gill Sans"/>
                      </a:endParaRPr>
                    </a:p>
                  </a:txBody>
                  <a:tcPr anchor="ctr"/>
                </a:tc>
                <a:tc>
                  <a:txBody>
                    <a:bodyPr/>
                    <a:lstStyle/>
                    <a:p>
                      <a:pPr algn="ctr"/>
                      <a:endParaRPr lang="en-US" sz="1800" b="0" dirty="0">
                        <a:latin typeface="Gill Sans"/>
                      </a:endParaRPr>
                    </a:p>
                  </a:txBody>
                  <a:tcPr anchor="ctr"/>
                </a:tc>
              </a:tr>
              <a:tr h="830510">
                <a:tc>
                  <a:txBody>
                    <a:bodyPr/>
                    <a:lstStyle/>
                    <a:p>
                      <a:pPr algn="ctr"/>
                      <a:r>
                        <a:rPr lang="en-US" sz="1200" b="1" dirty="0" smtClean="0">
                          <a:solidFill>
                            <a:srgbClr val="7A0019"/>
                          </a:solidFill>
                          <a:latin typeface="Gill Sans"/>
                        </a:rPr>
                        <a:t>Canine </a:t>
                      </a:r>
                      <a:r>
                        <a:rPr lang="en-US" sz="1200" b="1" dirty="0" err="1" smtClean="0">
                          <a:solidFill>
                            <a:srgbClr val="7A0019"/>
                          </a:solidFill>
                          <a:latin typeface="Gill Sans"/>
                        </a:rPr>
                        <a:t>Theriogenology</a:t>
                      </a:r>
                      <a:r>
                        <a:rPr lang="en-US" sz="1200" b="1" dirty="0" smtClean="0">
                          <a:solidFill>
                            <a:srgbClr val="7A0019"/>
                          </a:solidFill>
                          <a:latin typeface="Gill Sans"/>
                        </a:rPr>
                        <a:t> for Dog Enthusiasts</a:t>
                      </a:r>
                      <a:endParaRPr lang="en-US" sz="1200" b="1" dirty="0">
                        <a:solidFill>
                          <a:srgbClr val="7A0019"/>
                        </a:solidFill>
                        <a:latin typeface="Gill Sans"/>
                      </a:endParaRPr>
                    </a:p>
                  </a:txBody>
                  <a:tcPr anchor="ctr"/>
                </a:tc>
                <a:tc>
                  <a:txBody>
                    <a:bodyPr/>
                    <a:lstStyle/>
                    <a:p>
                      <a:pPr algn="ctr"/>
                      <a:r>
                        <a:rPr lang="en-US" sz="1800" b="0" dirty="0" smtClean="0">
                          <a:latin typeface="Gill Sans"/>
                        </a:rPr>
                        <a:t>19.92</a:t>
                      </a:r>
                      <a:endParaRPr lang="en-US" sz="1800" b="0" dirty="0">
                        <a:latin typeface="Gill Sans"/>
                      </a:endParaRPr>
                    </a:p>
                  </a:txBody>
                  <a:tcPr anchor="ctr"/>
                </a:tc>
                <a:tc>
                  <a:txBody>
                    <a:bodyPr/>
                    <a:lstStyle/>
                    <a:p>
                      <a:pPr algn="ctr"/>
                      <a:r>
                        <a:rPr lang="en-US" sz="1800" b="0" dirty="0" smtClean="0">
                          <a:latin typeface="Gill Sans"/>
                        </a:rPr>
                        <a:t>52.35</a:t>
                      </a:r>
                      <a:endParaRPr lang="en-US" sz="1800" b="0" dirty="0">
                        <a:latin typeface="Gill Sans"/>
                      </a:endParaRPr>
                    </a:p>
                  </a:txBody>
                  <a:tcPr anchor="ctr"/>
                </a:tc>
                <a:tc>
                  <a:txBody>
                    <a:bodyPr/>
                    <a:lstStyle/>
                    <a:p>
                      <a:pPr algn="ct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Unidentified</a:t>
                      </a:r>
                      <a:r>
                        <a:rPr lang="en-US" sz="1400" b="1" baseline="0" dirty="0" smtClean="0">
                          <a:solidFill>
                            <a:srgbClr val="7A0019"/>
                          </a:solidFill>
                          <a:latin typeface="Gill Sans"/>
                        </a:rPr>
                        <a:t> &amp; </a:t>
                      </a:r>
                      <a:r>
                        <a:rPr lang="en-US" sz="1400" b="1" dirty="0" smtClean="0">
                          <a:solidFill>
                            <a:srgbClr val="7A0019"/>
                          </a:solidFill>
                          <a:latin typeface="Gill Sans"/>
                        </a:rPr>
                        <a:t>TAs</a:t>
                      </a:r>
                      <a:endParaRPr lang="en-US" sz="1400" b="1" dirty="0">
                        <a:solidFill>
                          <a:srgbClr val="7A0019"/>
                        </a:solidFill>
                        <a:latin typeface="Gill Sans"/>
                      </a:endParaRPr>
                    </a:p>
                  </a:txBody>
                  <a:tcPr anchor="ctr"/>
                </a:tc>
                <a:tc>
                  <a:txBody>
                    <a:bodyPr/>
                    <a:lstStyle/>
                    <a:p>
                      <a:pPr algn="ctr"/>
                      <a:r>
                        <a:rPr lang="en-US" sz="1800" b="0" dirty="0" smtClean="0">
                          <a:latin typeface="Gill Sans"/>
                        </a:rPr>
                        <a:t>234.95</a:t>
                      </a:r>
                      <a:endParaRPr lang="en-US" sz="1800" b="0" dirty="0">
                        <a:latin typeface="Gill Sans"/>
                      </a:endParaRPr>
                    </a:p>
                  </a:txBody>
                  <a:tcPr anchor="ctr"/>
                </a:tc>
                <a:tc>
                  <a:txBody>
                    <a:bodyPr/>
                    <a:lstStyle/>
                    <a:p>
                      <a:pPr algn="ctr"/>
                      <a:r>
                        <a:rPr lang="en-US" sz="1800" b="0" dirty="0" smtClean="0">
                          <a:latin typeface="Gill Sans"/>
                        </a:rPr>
                        <a:t>242.00</a:t>
                      </a:r>
                      <a:endParaRPr lang="en-US" sz="1800" b="0" dirty="0">
                        <a:latin typeface="Gill Sans"/>
                      </a:endParaRPr>
                    </a:p>
                  </a:txBody>
                  <a:tcPr anchor="ctr"/>
                </a:tc>
                <a:tc>
                  <a:txBody>
                    <a:bodyPr/>
                    <a:lstStyle/>
                    <a:p>
                      <a:pPr algn="ctr"/>
                      <a:endParaRPr lang="en-US" sz="1800" b="0" dirty="0">
                        <a:latin typeface="Gill Sans"/>
                      </a:endParaRPr>
                    </a:p>
                  </a:txBody>
                  <a:tcPr anchor="ctr"/>
                </a:tc>
              </a:tr>
              <a:tr h="374242">
                <a:tc>
                  <a:txBody>
                    <a:bodyPr/>
                    <a:lstStyle/>
                    <a:p>
                      <a:pPr algn="ctr"/>
                      <a:r>
                        <a:rPr lang="en-US" sz="1400" b="1" dirty="0" smtClean="0">
                          <a:solidFill>
                            <a:srgbClr val="7A0019"/>
                          </a:solidFill>
                          <a:latin typeface="Gill Sans"/>
                        </a:rPr>
                        <a:t>TOTAL</a:t>
                      </a:r>
                      <a:endParaRPr lang="en-US" sz="14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1,112.37</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787.85</a:t>
                      </a:r>
                      <a:endParaRPr lang="en-US" sz="1800" b="1" dirty="0">
                        <a:solidFill>
                          <a:srgbClr val="7A0019"/>
                        </a:solidFill>
                        <a:latin typeface="Gill Sans"/>
                      </a:endParaRPr>
                    </a:p>
                  </a:txBody>
                  <a:tcPr anchor="ctr">
                    <a:solidFill>
                      <a:srgbClr val="FFCD37"/>
                    </a:solidFill>
                  </a:tcPr>
                </a:tc>
                <a:tc>
                  <a:txBody>
                    <a:bodyPr/>
                    <a:lstStyle/>
                    <a:p>
                      <a:pPr algn="ctr"/>
                      <a:endParaRPr lang="en-US" sz="1800" b="1" dirty="0">
                        <a:solidFill>
                          <a:srgbClr val="7A0019"/>
                        </a:solidFill>
                        <a:latin typeface="Gill Sans"/>
                      </a:endParaRPr>
                    </a:p>
                  </a:txBody>
                  <a:tcPr anchor="ctr">
                    <a:solidFill>
                      <a:srgbClr val="FFCD37"/>
                    </a:solidFill>
                  </a:tcPr>
                </a:tc>
              </a:tr>
              <a:tr h="374242">
                <a:tc>
                  <a:txBody>
                    <a:bodyPr/>
                    <a:lstStyle/>
                    <a:p>
                      <a:pPr algn="ctr"/>
                      <a:r>
                        <a:rPr lang="en-US" sz="1400" b="1" i="1" dirty="0" smtClean="0">
                          <a:solidFill>
                            <a:srgbClr val="FFCD37"/>
                          </a:solidFill>
                          <a:latin typeface="Gill Sans"/>
                        </a:rPr>
                        <a:t>AVERAGE</a:t>
                      </a:r>
                      <a:endParaRPr lang="en-US" sz="1400" b="1" i="1" dirty="0">
                        <a:solidFill>
                          <a:srgbClr val="FFCD37"/>
                        </a:solidFill>
                        <a:latin typeface="Gill Sans"/>
                      </a:endParaRPr>
                    </a:p>
                  </a:txBody>
                  <a:tcPr anchor="ctr">
                    <a:solidFill>
                      <a:srgbClr val="7A0019"/>
                    </a:solidFill>
                  </a:tcPr>
                </a:tc>
                <a:tc>
                  <a:txBody>
                    <a:bodyPr/>
                    <a:lstStyle/>
                    <a:p>
                      <a:pPr algn="ctr"/>
                      <a:r>
                        <a:rPr lang="en-US" sz="1800" b="1" i="1" dirty="0" smtClean="0">
                          <a:solidFill>
                            <a:srgbClr val="FFCD37"/>
                          </a:solidFill>
                          <a:latin typeface="Gill Sans"/>
                        </a:rPr>
                        <a:t>222.47</a:t>
                      </a:r>
                      <a:endParaRPr lang="en-US" sz="1800" b="1" i="1" dirty="0">
                        <a:solidFill>
                          <a:srgbClr val="FFCD37"/>
                        </a:solidFill>
                        <a:latin typeface="Gill Sans"/>
                      </a:endParaRPr>
                    </a:p>
                  </a:txBody>
                  <a:tcPr anchor="ctr">
                    <a:solidFill>
                      <a:srgbClr val="7A0019"/>
                    </a:solidFill>
                  </a:tcPr>
                </a:tc>
                <a:tc>
                  <a:txBody>
                    <a:bodyPr/>
                    <a:lstStyle/>
                    <a:p>
                      <a:pPr algn="ctr"/>
                      <a:r>
                        <a:rPr lang="en-US" sz="1800" b="1" i="1" dirty="0" smtClean="0">
                          <a:solidFill>
                            <a:srgbClr val="FFCD37"/>
                          </a:solidFill>
                          <a:latin typeface="Gill Sans"/>
                        </a:rPr>
                        <a:t>157.57</a:t>
                      </a:r>
                      <a:endParaRPr lang="en-US" sz="1800" b="1" i="1" dirty="0">
                        <a:solidFill>
                          <a:srgbClr val="FFCD37"/>
                        </a:solidFill>
                        <a:latin typeface="Gill Sans"/>
                      </a:endParaRPr>
                    </a:p>
                  </a:txBody>
                  <a:tcPr anchor="ctr">
                    <a:solidFill>
                      <a:srgbClr val="7A0019"/>
                    </a:solidFill>
                  </a:tcPr>
                </a:tc>
                <a:tc>
                  <a:txBody>
                    <a:bodyPr/>
                    <a:lstStyle/>
                    <a:p>
                      <a:pPr algn="ctr"/>
                      <a:endParaRPr lang="en-US" sz="1800" b="1" i="1" dirty="0">
                        <a:solidFill>
                          <a:srgbClr val="FFCD37"/>
                        </a:solidFill>
                        <a:latin typeface="Gill Sans"/>
                      </a:endParaRPr>
                    </a:p>
                  </a:txBody>
                  <a:tcPr anchor="ctr">
                    <a:solidFill>
                      <a:srgbClr val="7A0019"/>
                    </a:solidFill>
                  </a:tcPr>
                </a:tc>
              </a:tr>
            </a:tbl>
          </a:graphicData>
        </a:graphic>
      </p:graphicFrame>
      <p:pic>
        <p:nvPicPr>
          <p:cNvPr id="3" name="Picture 2"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108025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ext uri="{D42A27DB-BD31-4B8C-83A1-F6EECF244321}">
                <p14:modId xmlns:p14="http://schemas.microsoft.com/office/powerpoint/2010/main" xmlns="" val="1498399853"/>
              </p:ext>
            </p:extLst>
          </p:nvPr>
        </p:nvGraphicFramePr>
        <p:xfrm>
          <a:off x="533400" y="381000"/>
          <a:ext cx="8077200" cy="5486399"/>
        </p:xfrm>
        <a:graphic>
          <a:graphicData uri="http://schemas.openxmlformats.org/drawingml/2006/table">
            <a:tbl>
              <a:tblPr firstRow="1" bandRow="1">
                <a:tableStyleId>{5940675A-B579-460E-94D1-54222C63F5DA}</a:tableStyleId>
              </a:tblPr>
              <a:tblGrid>
                <a:gridCol w="2019300"/>
                <a:gridCol w="2019300"/>
                <a:gridCol w="2019300"/>
                <a:gridCol w="2019300"/>
              </a:tblGrid>
              <a:tr h="374242">
                <a:tc gridSpan="4">
                  <a:txBody>
                    <a:bodyPr/>
                    <a:lstStyle/>
                    <a:p>
                      <a:pPr algn="ctr"/>
                      <a:r>
                        <a:rPr lang="en-US" sz="2400" b="1" dirty="0" smtClean="0">
                          <a:solidFill>
                            <a:srgbClr val="FFCD37"/>
                          </a:solidFill>
                          <a:latin typeface="Gill Sans"/>
                        </a:rPr>
                        <a:t>Instructor and TA</a:t>
                      </a:r>
                      <a:r>
                        <a:rPr lang="en-US" sz="2400" b="1" baseline="0" dirty="0" smtClean="0">
                          <a:solidFill>
                            <a:srgbClr val="FFCD37"/>
                          </a:solidFill>
                          <a:latin typeface="Gill Sans"/>
                        </a:rPr>
                        <a:t> Self-Reported Effort in Hours</a:t>
                      </a:r>
                      <a:endParaRPr lang="en-US" sz="2400" b="1" dirty="0">
                        <a:solidFill>
                          <a:srgbClr val="FFCD37"/>
                        </a:solidFill>
                        <a:latin typeface="Gill Sans"/>
                      </a:endParaRPr>
                    </a:p>
                  </a:txBody>
                  <a:tcPr anchor="ctr">
                    <a:solidFill>
                      <a:srgbClr val="7A0019"/>
                    </a:solidFill>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c hMerge="1">
                  <a:txBody>
                    <a:bodyPr/>
                    <a:lstStyle/>
                    <a:p>
                      <a:endParaRPr lang="en-US" sz="1400" b="0" dirty="0">
                        <a:latin typeface="Gill Sans"/>
                      </a:endParaRPr>
                    </a:p>
                  </a:txBody>
                  <a:tcPr/>
                </a:tc>
              </a:tr>
              <a:tr h="374242">
                <a:tc>
                  <a:txBody>
                    <a:bodyPr/>
                    <a:lstStyle/>
                    <a:p>
                      <a:pPr algn="ctr"/>
                      <a:endParaRPr lang="en-US" sz="1400" b="1" dirty="0">
                        <a:latin typeface="Gill Sans"/>
                      </a:endParaRPr>
                    </a:p>
                  </a:txBody>
                  <a:tcPr anchor="ctr">
                    <a:solidFill>
                      <a:srgbClr val="FFCD37"/>
                    </a:solidFill>
                  </a:tcPr>
                </a:tc>
                <a:tc>
                  <a:txBody>
                    <a:bodyPr/>
                    <a:lstStyle/>
                    <a:p>
                      <a:pPr algn="ctr"/>
                      <a:r>
                        <a:rPr lang="en-US" sz="1800" b="1" dirty="0" smtClean="0">
                          <a:solidFill>
                            <a:srgbClr val="7A0019"/>
                          </a:solidFill>
                          <a:latin typeface="Gill Sans"/>
                        </a:rPr>
                        <a:t>Planning</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Executing</a:t>
                      </a:r>
                      <a:endParaRPr lang="en-US" sz="1800" b="1" dirty="0">
                        <a:solidFill>
                          <a:srgbClr val="7A0019"/>
                        </a:solidFill>
                        <a:latin typeface="Gill Sans"/>
                      </a:endParaRPr>
                    </a:p>
                  </a:txBody>
                  <a:tcPr anchor="ctr">
                    <a:solidFill>
                      <a:srgbClr val="FFCD37"/>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7A0019"/>
                          </a:solidFill>
                          <a:latin typeface="Gill Sans"/>
                        </a:rPr>
                        <a:t>Total</a:t>
                      </a:r>
                      <a:endParaRPr lang="en-US" sz="1800" b="1" dirty="0">
                        <a:solidFill>
                          <a:srgbClr val="7A0019"/>
                        </a:solidFill>
                        <a:latin typeface="Gill Sans"/>
                      </a:endParaRPr>
                    </a:p>
                  </a:txBody>
                  <a:tcPr anchor="ctr">
                    <a:solidFill>
                      <a:srgbClr val="FFCD37"/>
                    </a:solidFill>
                  </a:tcPr>
                </a:tc>
              </a:tr>
              <a:tr h="645952">
                <a:tc>
                  <a:txBody>
                    <a:bodyPr/>
                    <a:lstStyle/>
                    <a:p>
                      <a:pPr algn="ctr"/>
                      <a:r>
                        <a:rPr lang="en-US" sz="1200" b="1" dirty="0" smtClean="0">
                          <a:solidFill>
                            <a:srgbClr val="7A0019"/>
                          </a:solidFill>
                          <a:latin typeface="Gill Sans"/>
                        </a:rPr>
                        <a:t>Statistical Molecular</a:t>
                      </a:r>
                      <a:r>
                        <a:rPr lang="en-US" sz="1200" b="1" baseline="0" dirty="0" smtClean="0">
                          <a:solidFill>
                            <a:srgbClr val="7A0019"/>
                          </a:solidFill>
                          <a:latin typeface="Gill Sans"/>
                        </a:rPr>
                        <a:t> Thermodynamics</a:t>
                      </a:r>
                      <a:endParaRPr lang="en-US" sz="1200" b="1" dirty="0">
                        <a:solidFill>
                          <a:srgbClr val="7A0019"/>
                        </a:solidFill>
                        <a:latin typeface="Gill Sans"/>
                      </a:endParaRPr>
                    </a:p>
                  </a:txBody>
                  <a:tcPr anchor="ctr"/>
                </a:tc>
                <a:tc>
                  <a:txBody>
                    <a:bodyPr/>
                    <a:lstStyle/>
                    <a:p>
                      <a:pPr algn="ctr"/>
                      <a:r>
                        <a:rPr lang="en-US" sz="1800" b="0" dirty="0" smtClean="0">
                          <a:latin typeface="Gill Sans"/>
                        </a:rPr>
                        <a:t>207.50</a:t>
                      </a:r>
                      <a:endParaRPr lang="en-US" sz="1800" b="0" dirty="0">
                        <a:latin typeface="Gill Sans"/>
                      </a:endParaRPr>
                    </a:p>
                  </a:txBody>
                  <a:tcPr anchor="ctr"/>
                </a:tc>
                <a:tc>
                  <a:txBody>
                    <a:bodyPr/>
                    <a:lstStyle/>
                    <a:p>
                      <a:pPr algn="ctr"/>
                      <a:r>
                        <a:rPr lang="en-US" sz="1800" b="0" dirty="0" smtClean="0">
                          <a:latin typeface="Gill Sans"/>
                        </a:rPr>
                        <a:t>205.50</a:t>
                      </a:r>
                      <a:endParaRPr lang="en-US" sz="1800" b="0" dirty="0">
                        <a:latin typeface="Gill Sans"/>
                      </a:endParaRPr>
                    </a:p>
                  </a:txBody>
                  <a:tcPr anchor="ctr"/>
                </a:tc>
                <a:tc>
                  <a:txBody>
                    <a:bodyPr/>
                    <a:lstStyle/>
                    <a:p>
                      <a:pPr algn="ctr"/>
                      <a:r>
                        <a:rPr lang="en-US" sz="1800" b="0" dirty="0" smtClean="0">
                          <a:latin typeface="Gill Sans"/>
                        </a:rPr>
                        <a:t>413.00</a:t>
                      </a:r>
                      <a:endParaRPr lang="en-US" sz="1800" b="0" dirty="0">
                        <a:latin typeface="Gill Sans"/>
                      </a:endParaRPr>
                    </a:p>
                  </a:txBody>
                  <a:tcPr anchor="ctr"/>
                </a:tc>
              </a:tr>
              <a:tr h="738231">
                <a:tc>
                  <a:txBody>
                    <a:bodyPr/>
                    <a:lstStyle/>
                    <a:p>
                      <a:pPr algn="ctr"/>
                      <a:r>
                        <a:rPr lang="en-US" sz="1400" b="1" dirty="0" smtClean="0">
                          <a:solidFill>
                            <a:srgbClr val="7A0019"/>
                          </a:solidFill>
                          <a:latin typeface="Gill Sans"/>
                        </a:rPr>
                        <a:t>Sustainability &amp; Food Systems</a:t>
                      </a:r>
                      <a:endParaRPr lang="en-US" sz="1400" b="1" dirty="0">
                        <a:solidFill>
                          <a:srgbClr val="7A0019"/>
                        </a:solidFill>
                        <a:latin typeface="Gill Sans"/>
                      </a:endParaRPr>
                    </a:p>
                  </a:txBody>
                  <a:tcPr anchor="ctr"/>
                </a:tc>
                <a:tc>
                  <a:txBody>
                    <a:bodyPr/>
                    <a:lstStyle/>
                    <a:p>
                      <a:pPr algn="ctr"/>
                      <a:r>
                        <a:rPr lang="en-US" sz="1800" b="0" dirty="0" smtClean="0">
                          <a:latin typeface="Gill Sans"/>
                        </a:rPr>
                        <a:t>272.50</a:t>
                      </a:r>
                      <a:endParaRPr lang="en-US" sz="1800" b="0" dirty="0">
                        <a:latin typeface="Gill Sans"/>
                      </a:endParaRPr>
                    </a:p>
                  </a:txBody>
                  <a:tcPr anchor="ctr"/>
                </a:tc>
                <a:tc>
                  <a:txBody>
                    <a:bodyPr/>
                    <a:lstStyle/>
                    <a:p>
                      <a:pPr algn="ctr"/>
                      <a:r>
                        <a:rPr lang="en-US" sz="1800" b="0" dirty="0" smtClean="0">
                          <a:latin typeface="Gill Sans"/>
                        </a:rPr>
                        <a:t>157.50</a:t>
                      </a:r>
                      <a:endParaRPr lang="en-US" sz="1800" b="0" dirty="0">
                        <a:latin typeface="Gill Sans"/>
                      </a:endParaRPr>
                    </a:p>
                  </a:txBody>
                  <a:tcPr anchor="ctr"/>
                </a:tc>
                <a:tc>
                  <a:txBody>
                    <a:bodyPr/>
                    <a:lstStyle/>
                    <a:p>
                      <a:pPr algn="ctr"/>
                      <a:r>
                        <a:rPr lang="en-US" sz="1800" b="0" dirty="0" smtClean="0">
                          <a:latin typeface="Gill Sans"/>
                        </a:rPr>
                        <a:t>430.00</a:t>
                      </a:r>
                      <a:endParaRPr lang="en-US" sz="1800" b="0" dirty="0">
                        <a:latin typeface="Gill Sans"/>
                      </a:endParaRPr>
                    </a:p>
                  </a:txBody>
                  <a:tcPr anchor="ctr"/>
                </a:tc>
              </a:tr>
              <a:tr h="645952">
                <a:tc>
                  <a:txBody>
                    <a:bodyPr/>
                    <a:lstStyle/>
                    <a:p>
                      <a:pPr algn="ctr"/>
                      <a:r>
                        <a:rPr lang="en-US" sz="1200" b="1" dirty="0" err="1" smtClean="0">
                          <a:solidFill>
                            <a:srgbClr val="7A0019"/>
                          </a:solidFill>
                          <a:latin typeface="Gill Sans"/>
                        </a:rPr>
                        <a:t>Interprofessional</a:t>
                      </a:r>
                      <a:r>
                        <a:rPr lang="en-US" sz="1200" b="1" baseline="0" dirty="0" smtClean="0">
                          <a:solidFill>
                            <a:srgbClr val="7A0019"/>
                          </a:solidFill>
                          <a:latin typeface="Gill Sans"/>
                        </a:rPr>
                        <a:t> Health Care Informatics</a:t>
                      </a:r>
                      <a:endParaRPr lang="en-US" sz="1200" b="1" dirty="0">
                        <a:solidFill>
                          <a:srgbClr val="7A0019"/>
                        </a:solidFill>
                        <a:latin typeface="Gill Sans"/>
                      </a:endParaRPr>
                    </a:p>
                  </a:txBody>
                  <a:tcPr anchor="ctr"/>
                </a:tc>
                <a:tc>
                  <a:txBody>
                    <a:bodyPr/>
                    <a:lstStyle/>
                    <a:p>
                      <a:pPr algn="ctr"/>
                      <a:r>
                        <a:rPr lang="en-US" sz="1800" b="0" dirty="0" smtClean="0">
                          <a:latin typeface="Gill Sans"/>
                        </a:rPr>
                        <a:t>263.00</a:t>
                      </a:r>
                      <a:endParaRPr lang="en-US" sz="1800" b="0" dirty="0">
                        <a:latin typeface="Gill Sans"/>
                      </a:endParaRPr>
                    </a:p>
                  </a:txBody>
                  <a:tcPr anchor="ctr"/>
                </a:tc>
                <a:tc>
                  <a:txBody>
                    <a:bodyPr/>
                    <a:lstStyle/>
                    <a:p>
                      <a:pPr algn="ctr"/>
                      <a:r>
                        <a:rPr lang="en-US" sz="1800" b="0" dirty="0" smtClean="0">
                          <a:latin typeface="Gill Sans"/>
                        </a:rPr>
                        <a:t>56.00</a:t>
                      </a:r>
                      <a:endParaRPr lang="en-US" sz="1800" b="0" dirty="0">
                        <a:latin typeface="Gill Sans"/>
                      </a:endParaRPr>
                    </a:p>
                  </a:txBody>
                  <a:tcPr anchor="ctr"/>
                </a:tc>
                <a:tc>
                  <a:txBody>
                    <a:bodyPr/>
                    <a:lstStyle/>
                    <a:p>
                      <a:pPr algn="ctr"/>
                      <a:r>
                        <a:rPr lang="en-US" sz="1800" b="0" dirty="0" smtClean="0">
                          <a:latin typeface="Gill Sans"/>
                        </a:rPr>
                        <a:t>319.00</a:t>
                      </a: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Social Epidemiology</a:t>
                      </a:r>
                      <a:endParaRPr lang="en-US" sz="1400" b="1" dirty="0">
                        <a:solidFill>
                          <a:srgbClr val="7A0019"/>
                        </a:solidFill>
                        <a:latin typeface="Gill Sans"/>
                      </a:endParaRPr>
                    </a:p>
                  </a:txBody>
                  <a:tcPr anchor="ctr"/>
                </a:tc>
                <a:tc>
                  <a:txBody>
                    <a:bodyPr/>
                    <a:lstStyle/>
                    <a:p>
                      <a:pPr algn="ctr"/>
                      <a:r>
                        <a:rPr lang="en-US" sz="1800" b="0" dirty="0" smtClean="0">
                          <a:latin typeface="Gill Sans"/>
                        </a:rPr>
                        <a:t>114.50</a:t>
                      </a:r>
                      <a:endParaRPr lang="en-US" sz="1800" b="0" dirty="0">
                        <a:latin typeface="Gill Sans"/>
                      </a:endParaRPr>
                    </a:p>
                  </a:txBody>
                  <a:tcPr anchor="ctr"/>
                </a:tc>
                <a:tc>
                  <a:txBody>
                    <a:bodyPr/>
                    <a:lstStyle/>
                    <a:p>
                      <a:pPr algn="ctr"/>
                      <a:r>
                        <a:rPr lang="en-US" sz="1800" b="0" dirty="0" smtClean="0">
                          <a:latin typeface="Gill Sans"/>
                        </a:rPr>
                        <a:t>74.50</a:t>
                      </a:r>
                      <a:endParaRPr lang="en-US" sz="1800" b="0" dirty="0">
                        <a:latin typeface="Gill Sans"/>
                      </a:endParaRPr>
                    </a:p>
                  </a:txBody>
                  <a:tcPr anchor="ctr"/>
                </a:tc>
                <a:tc>
                  <a:txBody>
                    <a:bodyPr/>
                    <a:lstStyle/>
                    <a:p>
                      <a:pPr algn="ctr"/>
                      <a:r>
                        <a:rPr lang="en-US" sz="1800" b="0" dirty="0" smtClean="0">
                          <a:latin typeface="Gill Sans"/>
                        </a:rPr>
                        <a:t>189.00</a:t>
                      </a:r>
                      <a:endParaRPr lang="en-US" sz="1800" b="0" dirty="0">
                        <a:latin typeface="Gill Sans"/>
                      </a:endParaRPr>
                    </a:p>
                  </a:txBody>
                  <a:tcPr anchor="ctr"/>
                </a:tc>
              </a:tr>
              <a:tr h="830510">
                <a:tc>
                  <a:txBody>
                    <a:bodyPr/>
                    <a:lstStyle/>
                    <a:p>
                      <a:pPr algn="ctr"/>
                      <a:r>
                        <a:rPr lang="en-US" sz="1200" b="1" dirty="0" smtClean="0">
                          <a:solidFill>
                            <a:srgbClr val="7A0019"/>
                          </a:solidFill>
                          <a:latin typeface="Gill Sans"/>
                        </a:rPr>
                        <a:t>Canine </a:t>
                      </a:r>
                      <a:r>
                        <a:rPr lang="en-US" sz="1200" b="1" dirty="0" err="1" smtClean="0">
                          <a:solidFill>
                            <a:srgbClr val="7A0019"/>
                          </a:solidFill>
                          <a:latin typeface="Gill Sans"/>
                        </a:rPr>
                        <a:t>Theriogenology</a:t>
                      </a:r>
                      <a:r>
                        <a:rPr lang="en-US" sz="1200" b="1" dirty="0" smtClean="0">
                          <a:solidFill>
                            <a:srgbClr val="7A0019"/>
                          </a:solidFill>
                          <a:latin typeface="Gill Sans"/>
                        </a:rPr>
                        <a:t> for Dog Enthusiasts</a:t>
                      </a:r>
                      <a:endParaRPr lang="en-US" sz="1200" b="1" dirty="0">
                        <a:solidFill>
                          <a:srgbClr val="7A0019"/>
                        </a:solidFill>
                        <a:latin typeface="Gill Sans"/>
                      </a:endParaRPr>
                    </a:p>
                  </a:txBody>
                  <a:tcPr anchor="ctr"/>
                </a:tc>
                <a:tc>
                  <a:txBody>
                    <a:bodyPr/>
                    <a:lstStyle/>
                    <a:p>
                      <a:pPr algn="ctr"/>
                      <a:r>
                        <a:rPr lang="en-US" sz="1800" b="0" dirty="0" smtClean="0">
                          <a:latin typeface="Gill Sans"/>
                        </a:rPr>
                        <a:t>19.92</a:t>
                      </a:r>
                      <a:endParaRPr lang="en-US" sz="1800" b="0" dirty="0">
                        <a:latin typeface="Gill Sans"/>
                      </a:endParaRPr>
                    </a:p>
                  </a:txBody>
                  <a:tcPr anchor="ctr"/>
                </a:tc>
                <a:tc>
                  <a:txBody>
                    <a:bodyPr/>
                    <a:lstStyle/>
                    <a:p>
                      <a:pPr algn="ctr"/>
                      <a:r>
                        <a:rPr lang="en-US" sz="1800" b="0" dirty="0" smtClean="0">
                          <a:latin typeface="Gill Sans"/>
                        </a:rPr>
                        <a:t>52.35</a:t>
                      </a:r>
                      <a:endParaRPr lang="en-US" sz="1800" b="0" dirty="0">
                        <a:latin typeface="Gill Sans"/>
                      </a:endParaRPr>
                    </a:p>
                  </a:txBody>
                  <a:tcPr anchor="ctr"/>
                </a:tc>
                <a:tc>
                  <a:txBody>
                    <a:bodyPr/>
                    <a:lstStyle/>
                    <a:p>
                      <a:pPr algn="ctr"/>
                      <a:r>
                        <a:rPr lang="en-US" sz="1800" b="0" dirty="0" smtClean="0">
                          <a:latin typeface="Gill Sans"/>
                        </a:rPr>
                        <a:t>72.27</a:t>
                      </a:r>
                      <a:endParaRPr lang="en-US" sz="1800" b="0" dirty="0">
                        <a:latin typeface="Gill Sans"/>
                      </a:endParaRPr>
                    </a:p>
                  </a:txBody>
                  <a:tcPr anchor="ctr"/>
                </a:tc>
              </a:tr>
              <a:tr h="522914">
                <a:tc>
                  <a:txBody>
                    <a:bodyPr/>
                    <a:lstStyle/>
                    <a:p>
                      <a:pPr algn="ctr"/>
                      <a:r>
                        <a:rPr lang="en-US" sz="1400" b="1" dirty="0" smtClean="0">
                          <a:solidFill>
                            <a:srgbClr val="7A0019"/>
                          </a:solidFill>
                          <a:latin typeface="Gill Sans"/>
                        </a:rPr>
                        <a:t>Unidentified</a:t>
                      </a:r>
                      <a:r>
                        <a:rPr lang="en-US" sz="1400" b="1" baseline="0" dirty="0" smtClean="0">
                          <a:solidFill>
                            <a:srgbClr val="7A0019"/>
                          </a:solidFill>
                          <a:latin typeface="Gill Sans"/>
                        </a:rPr>
                        <a:t> &amp; </a:t>
                      </a:r>
                      <a:r>
                        <a:rPr lang="en-US" sz="1400" b="1" dirty="0" smtClean="0">
                          <a:solidFill>
                            <a:srgbClr val="7A0019"/>
                          </a:solidFill>
                          <a:latin typeface="Gill Sans"/>
                        </a:rPr>
                        <a:t>TAs</a:t>
                      </a:r>
                      <a:endParaRPr lang="en-US" sz="1400" b="1" dirty="0">
                        <a:solidFill>
                          <a:srgbClr val="7A0019"/>
                        </a:solidFill>
                        <a:latin typeface="Gill Sans"/>
                      </a:endParaRPr>
                    </a:p>
                  </a:txBody>
                  <a:tcPr anchor="ctr"/>
                </a:tc>
                <a:tc>
                  <a:txBody>
                    <a:bodyPr/>
                    <a:lstStyle/>
                    <a:p>
                      <a:pPr algn="ctr"/>
                      <a:r>
                        <a:rPr lang="en-US" sz="1800" b="0" dirty="0" smtClean="0">
                          <a:latin typeface="Gill Sans"/>
                        </a:rPr>
                        <a:t>234.95</a:t>
                      </a:r>
                      <a:endParaRPr lang="en-US" sz="1800" b="0" dirty="0">
                        <a:latin typeface="Gill Sans"/>
                      </a:endParaRPr>
                    </a:p>
                  </a:txBody>
                  <a:tcPr anchor="ctr"/>
                </a:tc>
                <a:tc>
                  <a:txBody>
                    <a:bodyPr/>
                    <a:lstStyle/>
                    <a:p>
                      <a:pPr algn="ctr"/>
                      <a:r>
                        <a:rPr lang="en-US" sz="1800" b="0" dirty="0" smtClean="0">
                          <a:latin typeface="Gill Sans"/>
                        </a:rPr>
                        <a:t>242.00</a:t>
                      </a:r>
                      <a:endParaRPr lang="en-US" sz="1800" b="0" dirty="0">
                        <a:latin typeface="Gill Sans"/>
                      </a:endParaRPr>
                    </a:p>
                  </a:txBody>
                  <a:tcPr anchor="ctr"/>
                </a:tc>
                <a:tc>
                  <a:txBody>
                    <a:bodyPr/>
                    <a:lstStyle/>
                    <a:p>
                      <a:pPr algn="ctr"/>
                      <a:r>
                        <a:rPr lang="en-US" sz="1800" b="0" dirty="0" smtClean="0">
                          <a:latin typeface="Gill Sans"/>
                        </a:rPr>
                        <a:t>476.95</a:t>
                      </a:r>
                      <a:endParaRPr lang="en-US" sz="1800" b="0" dirty="0">
                        <a:latin typeface="Gill Sans"/>
                      </a:endParaRPr>
                    </a:p>
                  </a:txBody>
                  <a:tcPr anchor="ctr"/>
                </a:tc>
              </a:tr>
              <a:tr h="374242">
                <a:tc>
                  <a:txBody>
                    <a:bodyPr/>
                    <a:lstStyle/>
                    <a:p>
                      <a:pPr algn="ctr"/>
                      <a:r>
                        <a:rPr lang="en-US" sz="1400" b="1" dirty="0" smtClean="0">
                          <a:solidFill>
                            <a:srgbClr val="7A0019"/>
                          </a:solidFill>
                          <a:latin typeface="Gill Sans"/>
                        </a:rPr>
                        <a:t>TOTAL</a:t>
                      </a:r>
                      <a:endParaRPr lang="en-US" sz="14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1,112.37</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787.85</a:t>
                      </a:r>
                      <a:endParaRPr lang="en-US" sz="1800" b="1" dirty="0">
                        <a:solidFill>
                          <a:srgbClr val="7A0019"/>
                        </a:solidFill>
                        <a:latin typeface="Gill Sans"/>
                      </a:endParaRPr>
                    </a:p>
                  </a:txBody>
                  <a:tcPr anchor="ctr">
                    <a:solidFill>
                      <a:srgbClr val="FFCD37"/>
                    </a:solidFill>
                  </a:tcPr>
                </a:tc>
                <a:tc>
                  <a:txBody>
                    <a:bodyPr/>
                    <a:lstStyle/>
                    <a:p>
                      <a:pPr algn="ctr"/>
                      <a:r>
                        <a:rPr lang="en-US" sz="1800" b="1" dirty="0" smtClean="0">
                          <a:solidFill>
                            <a:srgbClr val="7A0019"/>
                          </a:solidFill>
                          <a:latin typeface="Gill Sans"/>
                        </a:rPr>
                        <a:t>1,900.22</a:t>
                      </a:r>
                      <a:endParaRPr lang="en-US" sz="1800" b="1" dirty="0">
                        <a:solidFill>
                          <a:srgbClr val="7A0019"/>
                        </a:solidFill>
                        <a:latin typeface="Gill Sans"/>
                      </a:endParaRPr>
                    </a:p>
                  </a:txBody>
                  <a:tcPr anchor="ctr">
                    <a:solidFill>
                      <a:srgbClr val="FFCD37"/>
                    </a:solidFill>
                  </a:tcPr>
                </a:tc>
              </a:tr>
              <a:tr h="374242">
                <a:tc>
                  <a:txBody>
                    <a:bodyPr/>
                    <a:lstStyle/>
                    <a:p>
                      <a:pPr algn="ctr"/>
                      <a:r>
                        <a:rPr lang="en-US" sz="1400" b="1" i="1" dirty="0" smtClean="0">
                          <a:solidFill>
                            <a:srgbClr val="FFCD37"/>
                          </a:solidFill>
                          <a:latin typeface="Gill Sans"/>
                        </a:rPr>
                        <a:t>AVERAGE</a:t>
                      </a:r>
                      <a:endParaRPr lang="en-US" sz="1400" b="1" i="1" dirty="0">
                        <a:solidFill>
                          <a:srgbClr val="FFCD37"/>
                        </a:solidFill>
                        <a:latin typeface="Gill Sans"/>
                      </a:endParaRPr>
                    </a:p>
                  </a:txBody>
                  <a:tcPr anchor="ctr">
                    <a:solidFill>
                      <a:srgbClr val="7A0019"/>
                    </a:solidFill>
                  </a:tcPr>
                </a:tc>
                <a:tc>
                  <a:txBody>
                    <a:bodyPr/>
                    <a:lstStyle/>
                    <a:p>
                      <a:pPr algn="ctr"/>
                      <a:r>
                        <a:rPr lang="en-US" sz="1800" b="1" i="1" dirty="0" smtClean="0">
                          <a:solidFill>
                            <a:srgbClr val="FFCD37"/>
                          </a:solidFill>
                          <a:latin typeface="Gill Sans"/>
                        </a:rPr>
                        <a:t>222.47</a:t>
                      </a:r>
                      <a:endParaRPr lang="en-US" sz="1800" b="1" i="1" dirty="0">
                        <a:solidFill>
                          <a:srgbClr val="FFCD37"/>
                        </a:solidFill>
                        <a:latin typeface="Gill Sans"/>
                      </a:endParaRPr>
                    </a:p>
                  </a:txBody>
                  <a:tcPr anchor="ctr">
                    <a:solidFill>
                      <a:srgbClr val="7A0019"/>
                    </a:solidFill>
                  </a:tcPr>
                </a:tc>
                <a:tc>
                  <a:txBody>
                    <a:bodyPr/>
                    <a:lstStyle/>
                    <a:p>
                      <a:pPr algn="ctr"/>
                      <a:r>
                        <a:rPr lang="en-US" sz="1800" b="1" i="1" dirty="0" smtClean="0">
                          <a:solidFill>
                            <a:srgbClr val="FFCD37"/>
                          </a:solidFill>
                          <a:latin typeface="Gill Sans"/>
                        </a:rPr>
                        <a:t>157.57</a:t>
                      </a:r>
                      <a:endParaRPr lang="en-US" sz="1800" b="1" i="1" dirty="0">
                        <a:solidFill>
                          <a:srgbClr val="FFCD37"/>
                        </a:solidFill>
                        <a:latin typeface="Gill Sans"/>
                      </a:endParaRPr>
                    </a:p>
                  </a:txBody>
                  <a:tcPr anchor="ctr">
                    <a:solidFill>
                      <a:srgbClr val="7A0019"/>
                    </a:solidFill>
                  </a:tcPr>
                </a:tc>
                <a:tc>
                  <a:txBody>
                    <a:bodyPr/>
                    <a:lstStyle/>
                    <a:p>
                      <a:pPr algn="ctr"/>
                      <a:r>
                        <a:rPr lang="en-US" sz="1800" b="1" i="1" dirty="0" smtClean="0">
                          <a:solidFill>
                            <a:srgbClr val="FFCD37"/>
                          </a:solidFill>
                          <a:latin typeface="Gill Sans"/>
                        </a:rPr>
                        <a:t>380.04</a:t>
                      </a:r>
                      <a:endParaRPr lang="en-US" sz="1800" b="1" i="1" dirty="0">
                        <a:solidFill>
                          <a:srgbClr val="FFCD37"/>
                        </a:solidFill>
                        <a:latin typeface="Gill Sans"/>
                      </a:endParaRPr>
                    </a:p>
                  </a:txBody>
                  <a:tcPr anchor="ctr">
                    <a:solidFill>
                      <a:srgbClr val="7A0019"/>
                    </a:solidFill>
                  </a:tcPr>
                </a:tc>
              </a:tr>
            </a:tbl>
          </a:graphicData>
        </a:graphic>
      </p:graphicFrame>
      <p:pic>
        <p:nvPicPr>
          <p:cNvPr id="3" name="Picture 2" descr="ECAR Bug.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943600"/>
            <a:ext cx="885825" cy="914400"/>
          </a:xfrm>
          <a:prstGeom prst="rect">
            <a:avLst/>
          </a:prstGeom>
        </p:spPr>
      </p:pic>
    </p:spTree>
    <p:extLst>
      <p:ext uri="{BB962C8B-B14F-4D97-AF65-F5344CB8AC3E}">
        <p14:creationId xmlns:p14="http://schemas.microsoft.com/office/powerpoint/2010/main" xmlns="" val="3053153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D2D-3.pot</Template>
  <TotalTime>25435</TotalTime>
  <Words>2643</Words>
  <Application>Microsoft Office PowerPoint</Application>
  <PresentationFormat>On-screen Show (4:3)</PresentationFormat>
  <Paragraphs>1167</Paragraphs>
  <Slides>39</Slides>
  <Notes>22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D2D-3</vt:lpstr>
      <vt:lpstr>Diving Deep into Data: Motivations, Perceptions, and Learning in Minnesota MOOCs  D. Christopher Brooks, Ph.D. J.D. Walker, Ph.D.   EDUCAUSE Learning Initiative Annual Meeting 4 February 2014</vt:lpstr>
      <vt:lpstr>The Day of the MOOC</vt:lpstr>
      <vt:lpstr>MOOCs at Minnesota: Background</vt:lpstr>
      <vt:lpstr>Why Researching MOOCs Is Hard</vt:lpstr>
      <vt:lpstr>Researching MOOCs Anyway:  Design and Methods</vt:lpstr>
      <vt:lpstr>Slide 6</vt:lpstr>
      <vt:lpstr>Slide 7</vt:lpstr>
      <vt:lpstr>Slide 8</vt:lpstr>
      <vt:lpstr>Slide 9</vt:lpstr>
      <vt:lpstr>The Faculty Experience: Overview</vt:lpstr>
      <vt:lpstr>The Faculty Experience: The MOOC Idea</vt:lpstr>
      <vt:lpstr>The Faculty Experience: Beyond the MOOC</vt:lpstr>
      <vt:lpstr>The Faculty Experience: Effort and Evaluation</vt:lpstr>
      <vt:lpstr>The Faculty Experience: International Audience</vt:lpstr>
      <vt:lpstr>Slide 15</vt:lpstr>
      <vt:lpstr>Reasons for Enrolling:  Overall Mean Ratings</vt:lpstr>
      <vt:lpstr>Reasons for Enrolling</vt:lpstr>
      <vt:lpstr>Reasons for Enrolling</vt:lpstr>
      <vt:lpstr>Reasons for Enrolling</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Questions?</vt:lpstr>
      <vt:lpstr>Diving Deep into Data: MOOCs at Minnesota</vt:lpstr>
    </vt:vector>
  </TitlesOfParts>
  <Company>U of MN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Diving Deep into Data</dc:title>
  <dc:creator>Christopher Brooks;J.D. Walker</dc:creator>
  <cp:lastModifiedBy>J.D. Walker</cp:lastModifiedBy>
  <cp:revision>185</cp:revision>
  <cp:lastPrinted>2012-04-10T15:19:15Z</cp:lastPrinted>
  <dcterms:created xsi:type="dcterms:W3CDTF">2013-10-09T15:33:57Z</dcterms:created>
  <dcterms:modified xsi:type="dcterms:W3CDTF">2014-02-04T16:34:57Z</dcterms:modified>
</cp:coreProperties>
</file>