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4" r:id="rId3"/>
    <p:sldId id="273" r:id="rId4"/>
    <p:sldId id="282" r:id="rId5"/>
    <p:sldId id="283" r:id="rId6"/>
    <p:sldId id="268" r:id="rId7"/>
    <p:sldId id="285" r:id="rId8"/>
    <p:sldId id="280" r:id="rId9"/>
    <p:sldId id="274" r:id="rId10"/>
    <p:sldId id="276" r:id="rId11"/>
    <p:sldId id="277" r:id="rId12"/>
    <p:sldId id="2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33"/>
    <a:srgbClr val="909090"/>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08" autoAdjust="0"/>
  </p:normalViewPr>
  <p:slideViewPr>
    <p:cSldViewPr snapToGrid="0" snapToObjects="1">
      <p:cViewPr varScale="1">
        <p:scale>
          <a:sx n="27" d="100"/>
          <a:sy n="27" d="100"/>
        </p:scale>
        <p:origin x="-2664" y="-96"/>
      </p:cViewPr>
      <p:guideLst>
        <p:guide orient="horz" pos="4319"/>
        <p:guide pos="2880"/>
      </p:guideLst>
    </p:cSldViewPr>
  </p:slideViewPr>
  <p:notesTextViewPr>
    <p:cViewPr>
      <p:scale>
        <a:sx n="100" d="100"/>
        <a:sy n="100" d="100"/>
      </p:scale>
      <p:origin x="0" y="0"/>
    </p:cViewPr>
  </p:notesTextViewPr>
  <p:notesViewPr>
    <p:cSldViewPr snapToGrid="0" snapToObjects="1">
      <p:cViewPr varScale="1">
        <p:scale>
          <a:sx n="78" d="100"/>
          <a:sy n="78" d="100"/>
        </p:scale>
        <p:origin x="-31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67163-D80A-114D-807E-A41663FD5BE3}" type="datetimeFigureOut">
              <a:rPr lang="en-US" smtClean="0"/>
              <a:t>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A2216-CFCA-0949-AF86-29E2307E517C}" type="slidenum">
              <a:rPr lang="en-US" smtClean="0"/>
              <a:t>‹#›</a:t>
            </a:fld>
            <a:endParaRPr lang="en-US"/>
          </a:p>
        </p:txBody>
      </p:sp>
    </p:spTree>
    <p:extLst>
      <p:ext uri="{BB962C8B-B14F-4D97-AF65-F5344CB8AC3E}">
        <p14:creationId xmlns:p14="http://schemas.microsoft.com/office/powerpoint/2010/main" val="1037127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a:t>
            </a:r>
            <a:r>
              <a:rPr lang="en-US" baseline="0" dirty="0" smtClean="0"/>
              <a:t> excited to announce the availability of </a:t>
            </a:r>
            <a:r>
              <a:rPr lang="en-US" baseline="0" dirty="0" err="1" smtClean="0"/>
              <a:t>FLEXspace</a:t>
            </a:r>
            <a:r>
              <a:rPr lang="en-US" baseline="0" dirty="0" smtClean="0"/>
              <a:t> for Beta Testing.  </a:t>
            </a:r>
          </a:p>
          <a:p>
            <a:r>
              <a:rPr lang="en-US" baseline="0" dirty="0" smtClean="0"/>
              <a:t>If you attended our presentation last year at ELI, we hope you’ll be as excited as we are with the progress.  </a:t>
            </a:r>
          </a:p>
          <a:p>
            <a:r>
              <a:rPr lang="en-US" baseline="0" dirty="0" smtClean="0"/>
              <a:t>The </a:t>
            </a:r>
            <a:r>
              <a:rPr lang="en-US" b="1" baseline="0" dirty="0" smtClean="0"/>
              <a:t>goal</a:t>
            </a:r>
            <a:r>
              <a:rPr lang="en-US" baseline="0" dirty="0" smtClean="0"/>
              <a:t> of today’s presentation is to get you into the system, so you have a chance to kick the tires, and </a:t>
            </a:r>
            <a:r>
              <a:rPr lang="en-US" b="1" baseline="0" dirty="0" smtClean="0"/>
              <a:t>take </a:t>
            </a:r>
            <a:r>
              <a:rPr lang="en-US" b="1" baseline="0" dirty="0" err="1" smtClean="0"/>
              <a:t>FLEXspace</a:t>
            </a:r>
            <a:r>
              <a:rPr lang="en-US" b="1" baseline="0" dirty="0" smtClean="0"/>
              <a:t> for a test drive. We only have 45 minutes, so I’ll start with a couple of questions and then introduce the team.</a:t>
            </a:r>
          </a:p>
          <a:p>
            <a:endParaRPr lang="en-US" b="1" baseline="0" dirty="0" smtClean="0"/>
          </a:p>
          <a:p>
            <a:r>
              <a:rPr lang="en-US" b="1" baseline="0" dirty="0" smtClean="0"/>
              <a:t>QUESTION</a:t>
            </a:r>
            <a:r>
              <a:rPr lang="en-US" baseline="0" dirty="0" smtClean="0"/>
              <a:t>: how many of you </a:t>
            </a:r>
            <a:r>
              <a:rPr lang="en-US" b="1" baseline="0" dirty="0" smtClean="0"/>
              <a:t>brought laptops today</a:t>
            </a:r>
            <a:r>
              <a:rPr lang="en-US" baseline="0" dirty="0" smtClean="0"/>
              <a:t>?</a:t>
            </a:r>
          </a:p>
          <a:p>
            <a:pPr marL="228600" indent="-228600">
              <a:buAutoNum type="arabicParenR"/>
            </a:pPr>
            <a:r>
              <a:rPr lang="en-US" baseline="0" dirty="0" err="1" smtClean="0"/>
              <a:t>FLEXspace</a:t>
            </a:r>
            <a:r>
              <a:rPr lang="en-US" baseline="0" dirty="0" smtClean="0"/>
              <a:t> is built on a platform that will </a:t>
            </a:r>
            <a:r>
              <a:rPr lang="en-US" b="1" baseline="0" dirty="0" smtClean="0"/>
              <a:t>be mobile device friendly this summer</a:t>
            </a:r>
            <a:r>
              <a:rPr lang="en-US" baseline="0" dirty="0" smtClean="0"/>
              <a:t>, but for the beta test period, you’ll need to use a laptop or desktop to access the system.  You should receive everything you need during this demo </a:t>
            </a:r>
            <a:r>
              <a:rPr lang="en-US" b="1" baseline="0" dirty="0" smtClean="0"/>
              <a:t>to take this back to your campus </a:t>
            </a:r>
            <a:r>
              <a:rPr lang="en-US" baseline="0" dirty="0" smtClean="0"/>
              <a:t>and get started with uploading your learning spaces.</a:t>
            </a:r>
          </a:p>
          <a:p>
            <a:pPr marL="228600" indent="-228600">
              <a:buAutoNum type="arabicParenR"/>
            </a:pPr>
            <a:r>
              <a:rPr lang="en-US" baseline="0" dirty="0" smtClean="0"/>
              <a:t>We’ll reinforce this point throughout the presentation, but obviously the only </a:t>
            </a:r>
            <a:r>
              <a:rPr lang="en-US" b="1" baseline="0" dirty="0" smtClean="0"/>
              <a:t>rule of engagement</a:t>
            </a:r>
            <a:r>
              <a:rPr lang="en-US" baseline="0" dirty="0" smtClean="0"/>
              <a:t> for a beta rollout is to </a:t>
            </a:r>
            <a:r>
              <a:rPr lang="en-US" b="1" baseline="0" dirty="0" smtClean="0"/>
              <a:t>be tolerant of tweaking</a:t>
            </a:r>
            <a:r>
              <a:rPr lang="en-US" b="0" baseline="0" dirty="0" smtClean="0"/>
              <a:t> and </a:t>
            </a:r>
            <a:r>
              <a:rPr lang="en-US" b="1" baseline="0" dirty="0" smtClean="0"/>
              <a:t>Be willing to provide feedback through the 3-5 question survey </a:t>
            </a:r>
            <a:r>
              <a:rPr lang="en-US" b="0" baseline="0" dirty="0" smtClean="0"/>
              <a:t>as many times as you would like.  If you don’t need to provide your contact information, but it would be useful if we need to follow up with more questions.</a:t>
            </a:r>
          </a:p>
          <a:p>
            <a:pPr marL="228600" indent="-228600">
              <a:buAutoNum type="arabicParen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me back up and introduce the team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Lisa Stephens (Project Lead) </a:t>
            </a:r>
            <a:r>
              <a:rPr lang="en-US" sz="1200" b="0" dirty="0" smtClean="0"/>
              <a:t>Sr. Strategist,</a:t>
            </a:r>
            <a:r>
              <a:rPr lang="en-US" sz="1200" b="0" baseline="0" dirty="0" smtClean="0"/>
              <a:t> Academic Innovation</a:t>
            </a:r>
            <a:endParaRPr lang="en-US" sz="1200" b="0" dirty="0" smtClean="0"/>
          </a:p>
          <a:p>
            <a:pPr marL="171450" indent="-171450" algn="l">
              <a:lnSpc>
                <a:spcPct val="110000"/>
              </a:lnSpc>
              <a:spcAft>
                <a:spcPts val="1200"/>
              </a:spcAft>
              <a:buFont typeface="Arial"/>
              <a:buChar char="•"/>
            </a:pPr>
            <a:r>
              <a:rPr lang="en-US" sz="1200" b="1" dirty="0" smtClean="0"/>
              <a:t>Megan </a:t>
            </a:r>
            <a:r>
              <a:rPr lang="en-US" sz="1200" b="1" dirty="0" err="1" smtClean="0"/>
              <a:t>Marler</a:t>
            </a:r>
            <a:r>
              <a:rPr lang="en-US" sz="1200" b="1" dirty="0" smtClean="0"/>
              <a:t> (</a:t>
            </a:r>
            <a:r>
              <a:rPr lang="en-US" sz="1200" b="1" dirty="0" err="1" smtClean="0"/>
              <a:t>ARTstor</a:t>
            </a:r>
            <a:r>
              <a:rPr lang="en-US" sz="1200" b="1" dirty="0" smtClean="0"/>
              <a:t>) Strategist</a:t>
            </a:r>
            <a:r>
              <a:rPr lang="en-US" sz="1200" b="1" baseline="0" dirty="0" smtClean="0"/>
              <a:t> - </a:t>
            </a:r>
            <a:r>
              <a:rPr lang="en-US" sz="1200" kern="1200" dirty="0" smtClean="0">
                <a:solidFill>
                  <a:schemeClr val="tx1"/>
                </a:solidFill>
                <a:latin typeface="+mn-lt"/>
                <a:ea typeface="+mn-ea"/>
                <a:cs typeface="+mn-cs"/>
              </a:rPr>
              <a:t>Director, Strategic Services</a:t>
            </a:r>
          </a:p>
          <a:p>
            <a:pPr marL="171450" indent="-171450" algn="l">
              <a:lnSpc>
                <a:spcPct val="110000"/>
              </a:lnSpc>
              <a:spcAft>
                <a:spcPts val="1200"/>
              </a:spcAft>
              <a:buFont typeface="Arial"/>
              <a:buChar char="•"/>
            </a:pPr>
            <a:r>
              <a:rPr lang="en-US" sz="1200" b="1" dirty="0" smtClean="0"/>
              <a:t>Joe Moreau (Sponsor Lead) </a:t>
            </a:r>
            <a:r>
              <a:rPr lang="en-US" sz="1200" b="0" dirty="0" smtClean="0"/>
              <a:t>Vice Chancellor and</a:t>
            </a:r>
            <a:r>
              <a:rPr lang="en-US" sz="1200" b="0" baseline="0" dirty="0" smtClean="0"/>
              <a:t> Chief Technology Officer – Foothill </a:t>
            </a:r>
            <a:r>
              <a:rPr lang="en-US" sz="1200" b="0" baseline="0" dirty="0" err="1" smtClean="0"/>
              <a:t>Danza</a:t>
            </a:r>
            <a:r>
              <a:rPr lang="en-US" sz="1200" b="0" baseline="0" dirty="0" smtClean="0"/>
              <a:t> CC</a:t>
            </a:r>
            <a:endParaRPr lang="en-US" sz="1200" b="0" dirty="0" smtClean="0"/>
          </a:p>
          <a:p>
            <a:pPr marL="171450" indent="-171450" algn="l">
              <a:lnSpc>
                <a:spcPct val="110000"/>
              </a:lnSpc>
              <a:spcAft>
                <a:spcPts val="1200"/>
              </a:spcAft>
              <a:buFont typeface="Arial"/>
              <a:buChar char="•"/>
            </a:pPr>
            <a:r>
              <a:rPr lang="en-US" sz="1200" b="1" dirty="0" smtClean="0"/>
              <a:t>Jim </a:t>
            </a:r>
            <a:r>
              <a:rPr lang="en-US" sz="1200" b="1" dirty="0" err="1" smtClean="0"/>
              <a:t>Twetten</a:t>
            </a:r>
            <a:r>
              <a:rPr lang="en-US" sz="1200" b="1" dirty="0" smtClean="0"/>
              <a:t> (CCUMC/Tech Integration) </a:t>
            </a:r>
            <a:r>
              <a:rPr lang="en-US" sz="1200" b="0" dirty="0" smtClean="0"/>
              <a:t>Dir.</a:t>
            </a:r>
            <a:r>
              <a:rPr lang="en-US" sz="1200" b="0" baseline="0" dirty="0" smtClean="0"/>
              <a:t> Academic Technology – Iowa State</a:t>
            </a:r>
          </a:p>
          <a:p>
            <a:pPr marL="171450" indent="-171450" algn="l">
              <a:lnSpc>
                <a:spcPct val="110000"/>
              </a:lnSpc>
              <a:spcAft>
                <a:spcPts val="1200"/>
              </a:spcAft>
              <a:buFont typeface="Arial"/>
              <a:buChar char="•"/>
            </a:pPr>
            <a:r>
              <a:rPr lang="en-US" sz="1200" b="1" baseline="0" dirty="0" smtClean="0"/>
              <a:t>Susan Brower</a:t>
            </a:r>
            <a:r>
              <a:rPr lang="en-US" sz="1200" b="0" baseline="0" dirty="0" smtClean="0"/>
              <a:t>, part of the CCUMC team is going to be </a:t>
            </a:r>
            <a:r>
              <a:rPr lang="en-US" sz="1200" b="1" baseline="0" dirty="0" smtClean="0"/>
              <a:t>roving with a camera </a:t>
            </a:r>
            <a:r>
              <a:rPr lang="en-US" sz="1200" b="0" baseline="0" dirty="0" smtClean="0"/>
              <a:t>to capture your reactions – this video is for </a:t>
            </a:r>
            <a:r>
              <a:rPr lang="en-US" sz="1200" b="1" baseline="0" dirty="0" smtClean="0"/>
              <a:t>internal use only</a:t>
            </a:r>
            <a:r>
              <a:rPr lang="en-US" sz="1200" b="0" baseline="0" dirty="0" smtClean="0"/>
              <a:t>, it will not be posted anywhere.  Please don’t be shy with sharing if you see Susan’s camera looking over your shoulder!</a:t>
            </a:r>
            <a:endParaRPr lang="en-US" sz="1200" b="1" dirty="0" smtClean="0"/>
          </a:p>
          <a:p>
            <a:pPr marL="0" indent="0" algn="l">
              <a:lnSpc>
                <a:spcPct val="110000"/>
              </a:lnSpc>
              <a:spcAft>
                <a:spcPts val="1200"/>
              </a:spcAft>
              <a:buFont typeface="Arial"/>
              <a:buNone/>
            </a:pPr>
            <a:endParaRPr lang="en-US" sz="1200" b="0" dirty="0" smtClean="0"/>
          </a:p>
          <a:p>
            <a:pPr marL="171450" indent="-171450" algn="l">
              <a:lnSpc>
                <a:spcPct val="110000"/>
              </a:lnSpc>
              <a:spcAft>
                <a:spcPts val="1200"/>
              </a:spcAft>
              <a:buFont typeface="Arial"/>
              <a:buChar char="•"/>
            </a:pPr>
            <a:r>
              <a:rPr lang="en-US" sz="1200" b="0" dirty="0" smtClean="0"/>
              <a:t>There</a:t>
            </a:r>
            <a:r>
              <a:rPr lang="en-US" sz="1200" b="0" baseline="0" dirty="0" smtClean="0"/>
              <a:t> are a number of other key players who couldn’t be with us today, who are listed at the end of the presentation.</a:t>
            </a:r>
            <a:endParaRPr lang="en-US" sz="1200" b="0" dirty="0" smtClean="0"/>
          </a:p>
        </p:txBody>
      </p:sp>
      <p:sp>
        <p:nvSpPr>
          <p:cNvPr id="4" name="Slide Number Placeholder 3"/>
          <p:cNvSpPr>
            <a:spLocks noGrp="1"/>
          </p:cNvSpPr>
          <p:nvPr>
            <p:ph type="sldNum" sz="quarter" idx="10"/>
          </p:nvPr>
        </p:nvSpPr>
        <p:spPr/>
        <p:txBody>
          <a:bodyPr/>
          <a:lstStyle/>
          <a:p>
            <a:fld id="{241A2216-CFCA-0949-AF86-29E2307E517C}" type="slidenum">
              <a:rPr lang="en-US" smtClean="0"/>
              <a:t>1</a:t>
            </a:fld>
            <a:endParaRPr lang="en-US"/>
          </a:p>
        </p:txBody>
      </p:sp>
    </p:spTree>
    <p:extLst>
      <p:ext uri="{BB962C8B-B14F-4D97-AF65-F5344CB8AC3E}">
        <p14:creationId xmlns:p14="http://schemas.microsoft.com/office/powerpoint/2010/main" val="64706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r>
              <a:rPr lang="en-US" baseline="0" dirty="0" smtClean="0"/>
              <a:t> </a:t>
            </a:r>
          </a:p>
          <a:p>
            <a:r>
              <a:rPr lang="en-US" baseline="0" dirty="0" smtClean="0"/>
              <a:t>This is not an exhaustive list, but it represents the key people who have reviewed and refined the original project into the three taxonomies.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10</a:t>
            </a:fld>
            <a:endParaRPr lang="en-US"/>
          </a:p>
        </p:txBody>
      </p:sp>
    </p:spTree>
    <p:extLst>
      <p:ext uri="{BB962C8B-B14F-4D97-AF65-F5344CB8AC3E}">
        <p14:creationId xmlns:p14="http://schemas.microsoft.com/office/powerpoint/2010/main" val="275468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(Lisa)</a:t>
            </a:r>
            <a:r>
              <a:rPr lang="en-US" baseline="0" dirty="0" smtClean="0"/>
              <a:t> – Acknowledging the original team that launched the SUNY proof of concept effort, many of whom are still actively involved.</a:t>
            </a:r>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11</a:t>
            </a:fld>
            <a:endParaRPr lang="en-US"/>
          </a:p>
        </p:txBody>
      </p:sp>
    </p:spTree>
    <p:extLst>
      <p:ext uri="{BB962C8B-B14F-4D97-AF65-F5344CB8AC3E}">
        <p14:creationId xmlns:p14="http://schemas.microsoft.com/office/powerpoint/2010/main" val="18406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Entire Team needs to jump</a:t>
            </a:r>
            <a:r>
              <a:rPr lang="en-US" baseline="0" dirty="0" smtClean="0"/>
              <a:t> in for Q&amp;A</a:t>
            </a:r>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12</a:t>
            </a:fld>
            <a:endParaRPr lang="en-US"/>
          </a:p>
        </p:txBody>
      </p:sp>
    </p:spTree>
    <p:extLst>
      <p:ext uri="{BB962C8B-B14F-4D97-AF65-F5344CB8AC3E}">
        <p14:creationId xmlns:p14="http://schemas.microsoft.com/office/powerpoint/2010/main" val="69458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Just a little quick background for those of you who might be new to </a:t>
            </a:r>
            <a:r>
              <a:rPr lang="en-US" sz="1200" b="0" dirty="0" err="1" smtClean="0"/>
              <a:t>FLEXspace</a:t>
            </a: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It’s a unique</a:t>
            </a:r>
            <a:r>
              <a:rPr lang="en-US" sz="1200" b="0" baseline="0" dirty="0" smtClean="0"/>
              <a:t> collaboration among </a:t>
            </a:r>
            <a:r>
              <a:rPr lang="en-US" sz="1200" b="1" baseline="0" dirty="0" smtClean="0"/>
              <a:t>founding institutional partners – we all </a:t>
            </a:r>
            <a:r>
              <a:rPr lang="en-US" sz="1200" b="0" baseline="0" dirty="0" smtClean="0"/>
              <a:t>have skin in the game, and formed a Core Team, now functioning as an interim 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Slide Number Placeholder 3"/>
          <p:cNvSpPr>
            <a:spLocks noGrp="1"/>
          </p:cNvSpPr>
          <p:nvPr>
            <p:ph type="sldNum" sz="quarter" idx="10"/>
          </p:nvPr>
        </p:nvSpPr>
        <p:spPr/>
        <p:txBody>
          <a:bodyPr/>
          <a:lstStyle/>
          <a:p>
            <a:fld id="{241A2216-CFCA-0949-AF86-29E2307E517C}" type="slidenum">
              <a:rPr lang="en-US" smtClean="0"/>
              <a:t>2</a:t>
            </a:fld>
            <a:endParaRPr lang="en-US"/>
          </a:p>
        </p:txBody>
      </p:sp>
    </p:spTree>
    <p:extLst>
      <p:ext uri="{BB962C8B-B14F-4D97-AF65-F5344CB8AC3E}">
        <p14:creationId xmlns:p14="http://schemas.microsoft.com/office/powerpoint/2010/main" val="220098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The </a:t>
            </a:r>
            <a:r>
              <a:rPr lang="en-US" sz="1200" b="0" baseline="0" dirty="0" err="1" smtClean="0"/>
              <a:t>FLEXspace</a:t>
            </a:r>
            <a:r>
              <a:rPr lang="en-US" sz="1200" b="0" baseline="0" dirty="0" smtClean="0"/>
              <a:t> story and many past presentations are available in EDUCAUSE conference archives, or the </a:t>
            </a:r>
            <a:r>
              <a:rPr lang="en-US" sz="1200" b="0" baseline="0" dirty="0" err="1" smtClean="0"/>
              <a:t>FLEXspace</a:t>
            </a:r>
            <a:r>
              <a:rPr lang="en-US" sz="1200" b="0" baseline="0" smtClean="0"/>
              <a:t> informational website – and we encourage you to look there for more details like the business and sponsorship plans.</a:t>
            </a:r>
          </a:p>
          <a:p>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3</a:t>
            </a:fld>
            <a:endParaRPr lang="en-US"/>
          </a:p>
        </p:txBody>
      </p:sp>
    </p:spTree>
    <p:extLst>
      <p:ext uri="{BB962C8B-B14F-4D97-AF65-F5344CB8AC3E}">
        <p14:creationId xmlns:p14="http://schemas.microsoft.com/office/powerpoint/2010/main" val="377464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vision is to create a </a:t>
            </a:r>
            <a:r>
              <a:rPr lang="en-US" sz="1200" b="1" baseline="0" dirty="0" smtClean="0"/>
              <a:t>robust, highly searchable open access learning space repository that can be peer reviewed.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Joe has been meeting with potential non-competing sponsors to support the production rollout, he’d be happy to respond to questions while roving around.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In terms of peer review, our friends at MERLOT have requested a critical mass of 500 records in order to begin designing the assessment rubrics, and of course as we talk more with the LSRS team, that may influence the development path as well.</a:t>
            </a:r>
          </a:p>
        </p:txBody>
      </p:sp>
      <p:sp>
        <p:nvSpPr>
          <p:cNvPr id="4" name="Slide Number Placeholder 3"/>
          <p:cNvSpPr>
            <a:spLocks noGrp="1"/>
          </p:cNvSpPr>
          <p:nvPr>
            <p:ph type="sldNum" sz="quarter" idx="10"/>
          </p:nvPr>
        </p:nvSpPr>
        <p:spPr/>
        <p:txBody>
          <a:bodyPr/>
          <a:lstStyle/>
          <a:p>
            <a:fld id="{241A2216-CFCA-0949-AF86-29E2307E517C}" type="slidenum">
              <a:rPr lang="en-US" smtClean="0"/>
              <a:t>4</a:t>
            </a:fld>
            <a:endParaRPr lang="en-US"/>
          </a:p>
        </p:txBody>
      </p:sp>
    </p:spTree>
    <p:extLst>
      <p:ext uri="{BB962C8B-B14F-4D97-AF65-F5344CB8AC3E}">
        <p14:creationId xmlns:p14="http://schemas.microsoft.com/office/powerpoint/2010/main" val="220098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The </a:t>
            </a:r>
            <a:r>
              <a:rPr lang="en-US" sz="1200" b="1" baseline="0" dirty="0" smtClean="0"/>
              <a:t>key</a:t>
            </a:r>
            <a:r>
              <a:rPr lang="en-US" sz="1200" baseline="0" dirty="0" smtClean="0"/>
              <a:t> community value of </a:t>
            </a:r>
            <a:r>
              <a:rPr lang="en-US" sz="1200" baseline="0" dirty="0" err="1" smtClean="0"/>
              <a:t>FLEXspace</a:t>
            </a:r>
            <a:r>
              <a:rPr lang="en-US" sz="1200" baseline="0" dirty="0" smtClean="0"/>
              <a:t> is sharing best practices.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We’re convinced that by </a:t>
            </a:r>
            <a:r>
              <a:rPr lang="en-US" sz="1200" b="1" baseline="0" dirty="0" smtClean="0"/>
              <a:t>creating three separate domains</a:t>
            </a:r>
            <a:r>
              <a:rPr lang="en-US" sz="1200" baseline="0" dirty="0" smtClean="0"/>
              <a:t> to gather information from the perspective of </a:t>
            </a:r>
            <a:r>
              <a:rPr lang="en-US" sz="1200" b="1" baseline="0" dirty="0" smtClean="0"/>
              <a:t>faculty</a:t>
            </a:r>
            <a:r>
              <a:rPr lang="en-US" sz="1200" baseline="0" dirty="0" smtClean="0"/>
              <a:t>, </a:t>
            </a:r>
            <a:r>
              <a:rPr lang="en-US" sz="1200" b="1" baseline="0" dirty="0" smtClean="0"/>
              <a:t>instructional technology support</a:t>
            </a:r>
            <a:r>
              <a:rPr lang="en-US" sz="1200" baseline="0" dirty="0" smtClean="0"/>
              <a:t> and </a:t>
            </a:r>
            <a:r>
              <a:rPr lang="en-US" sz="1200" b="1" baseline="0" dirty="0" smtClean="0"/>
              <a:t>facilities design and support </a:t>
            </a:r>
            <a:r>
              <a:rPr lang="en-US" sz="1200" baseline="0" dirty="0" smtClean="0"/>
              <a:t>expertise we’ll help promote a common understanding across the learning space eco-system.</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We also know that renovation cycles need to be increasingly agile, and respond to increased demand for digital content capture for a variety of applications.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Both the Learning Space Rating System and </a:t>
            </a:r>
            <a:r>
              <a:rPr lang="en-US" sz="1200" baseline="0" dirty="0" err="1" smtClean="0"/>
              <a:t>FLEXspace</a:t>
            </a:r>
            <a:r>
              <a:rPr lang="en-US" sz="1200" baseline="0" dirty="0" smtClean="0"/>
              <a:t> are now in Beta, and in many ways are two sides of the same coin. We anticipate communication will be “ramping up” among these efforts during the beta phase of each project.</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Also during Beta, we have experts providing external review to assist with assessment of the tool.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Both the LSRS and </a:t>
            </a:r>
            <a:r>
              <a:rPr lang="en-US" sz="1200" baseline="0" dirty="0" err="1" smtClean="0"/>
              <a:t>FLEXspace</a:t>
            </a:r>
            <a:r>
              <a:rPr lang="en-US" sz="1200" baseline="0" dirty="0" smtClean="0"/>
              <a:t> teams are very excited to have been interviewed by Campus Technologies Magazine – we think it will be in their March issue, and you’ll see increased information coming out from EDUCAUSE, SCUP and other publishing points. </a:t>
            </a:r>
            <a:endParaRPr lang="en-US" dirty="0" smtClean="0"/>
          </a:p>
        </p:txBody>
      </p:sp>
      <p:sp>
        <p:nvSpPr>
          <p:cNvPr id="4" name="Slide Number Placeholder 3"/>
          <p:cNvSpPr>
            <a:spLocks noGrp="1"/>
          </p:cNvSpPr>
          <p:nvPr>
            <p:ph type="sldNum" sz="quarter" idx="10"/>
          </p:nvPr>
        </p:nvSpPr>
        <p:spPr/>
        <p:txBody>
          <a:bodyPr/>
          <a:lstStyle/>
          <a:p>
            <a:fld id="{241A2216-CFCA-0949-AF86-29E2307E517C}" type="slidenum">
              <a:rPr lang="en-US" smtClean="0"/>
              <a:t>5</a:t>
            </a:fld>
            <a:endParaRPr lang="en-US"/>
          </a:p>
        </p:txBody>
      </p:sp>
    </p:spTree>
    <p:extLst>
      <p:ext uri="{BB962C8B-B14F-4D97-AF65-F5344CB8AC3E}">
        <p14:creationId xmlns:p14="http://schemas.microsoft.com/office/powerpoint/2010/main" val="220098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241A2216-CFCA-0949-AF86-29E2307E517C}" type="slidenum">
              <a:rPr lang="en-US" smtClean="0"/>
              <a:t>6</a:t>
            </a:fld>
            <a:endParaRPr lang="en-US"/>
          </a:p>
        </p:txBody>
      </p:sp>
    </p:spTree>
    <p:extLst>
      <p:ext uri="{BB962C8B-B14F-4D97-AF65-F5344CB8AC3E}">
        <p14:creationId xmlns:p14="http://schemas.microsoft.com/office/powerpoint/2010/main" val="247229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7</a:t>
            </a:fld>
            <a:endParaRPr lang="en-US"/>
          </a:p>
        </p:txBody>
      </p:sp>
    </p:spTree>
    <p:extLst>
      <p:ext uri="{BB962C8B-B14F-4D97-AF65-F5344CB8AC3E}">
        <p14:creationId xmlns:p14="http://schemas.microsoft.com/office/powerpoint/2010/main" val="247229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the</a:t>
            </a:r>
            <a:r>
              <a:rPr lang="en-US" baseline="0" dirty="0" smtClean="0"/>
              <a:t> demo started and walk you through, we need “hands up” again of who has laptops to follow along in the demo. </a:t>
            </a:r>
          </a:p>
          <a:p>
            <a:r>
              <a:rPr lang="en-US" baseline="0" dirty="0" smtClean="0"/>
              <a:t>Count OFF – as soon as you have your number, use the top 2 lines to login.</a:t>
            </a:r>
          </a:p>
          <a:p>
            <a:r>
              <a:rPr lang="en-US" baseline="0" dirty="0" smtClean="0"/>
              <a:t>This is for today only – you’ll need to request an account from </a:t>
            </a:r>
            <a:r>
              <a:rPr lang="en-US" baseline="0" dirty="0" err="1" smtClean="0"/>
              <a:t>ARTstor</a:t>
            </a:r>
            <a:r>
              <a:rPr lang="en-US" baseline="0" dirty="0" smtClean="0"/>
              <a:t> through their support link to get a real account after today.</a:t>
            </a:r>
          </a:p>
          <a:p>
            <a:endParaRPr lang="en-US" baseline="0" dirty="0" smtClean="0"/>
          </a:p>
          <a:p>
            <a:endParaRPr lang="en-US" baseline="0" dirty="0" smtClean="0"/>
          </a:p>
          <a:p>
            <a:r>
              <a:rPr lang="en-US" baseline="0" dirty="0" smtClean="0"/>
              <a:t>We are specifically looking for ideas based on “first impressions” – and capturing that on video so we can review it later.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8</a:t>
            </a:fld>
            <a:endParaRPr lang="en-US"/>
          </a:p>
        </p:txBody>
      </p:sp>
    </p:spTree>
    <p:extLst>
      <p:ext uri="{BB962C8B-B14F-4D97-AF65-F5344CB8AC3E}">
        <p14:creationId xmlns:p14="http://schemas.microsoft.com/office/powerpoint/2010/main" val="220431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Lisa wrap up - 2 min</a:t>
            </a:r>
            <a:r>
              <a:rPr lang="en-US" dirty="0" smtClean="0"/>
              <a:t>)</a:t>
            </a:r>
            <a:r>
              <a:rPr lang="en-US" baseline="0" dirty="0" smtClean="0"/>
              <a:t> – Full Listing of the Core Team collaborating on this effort </a:t>
            </a:r>
            <a:endParaRPr lang="en-US" dirty="0"/>
          </a:p>
        </p:txBody>
      </p:sp>
      <p:sp>
        <p:nvSpPr>
          <p:cNvPr id="4" name="Slide Number Placeholder 3"/>
          <p:cNvSpPr>
            <a:spLocks noGrp="1"/>
          </p:cNvSpPr>
          <p:nvPr>
            <p:ph type="sldNum" sz="quarter" idx="10"/>
          </p:nvPr>
        </p:nvSpPr>
        <p:spPr/>
        <p:txBody>
          <a:bodyPr/>
          <a:lstStyle/>
          <a:p>
            <a:fld id="{241A2216-CFCA-0949-AF86-29E2307E517C}" type="slidenum">
              <a:rPr lang="en-US" smtClean="0"/>
              <a:t>9</a:t>
            </a:fld>
            <a:endParaRPr lang="en-US"/>
          </a:p>
        </p:txBody>
      </p:sp>
    </p:spTree>
    <p:extLst>
      <p:ext uri="{BB962C8B-B14F-4D97-AF65-F5344CB8AC3E}">
        <p14:creationId xmlns:p14="http://schemas.microsoft.com/office/powerpoint/2010/main" val="362591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37942"/>
            <a:ext cx="8229600" cy="1143000"/>
          </a:xfrm>
          <a:prstGeom prst="rect">
            <a:avLst/>
          </a:prstGeom>
        </p:spPr>
        <p:txBody>
          <a:bodyPr vert="horz"/>
          <a:lstStyle>
            <a:lvl1pPr>
              <a:lnSpc>
                <a:spcPts val="6500"/>
              </a:lnSpc>
              <a:defRPr sz="65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1"/>
            <a:ext cx="8158162" cy="662610"/>
          </a:xfrm>
          <a:prstGeom prst="rect">
            <a:avLst/>
          </a:prstGeom>
        </p:spPr>
        <p:txBody>
          <a:bodyPr vert="horz"/>
          <a:lstStyle>
            <a:lvl1pPr algn="l">
              <a:lnSpc>
                <a:spcPts val="4000"/>
              </a:lnSpc>
              <a:defRPr sz="4000">
                <a:solidFill>
                  <a:srgbClr val="B7002B"/>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236871"/>
            <a:ext cx="8158163" cy="4803567"/>
          </a:xfrm>
          <a:prstGeom prst="rect">
            <a:avLst/>
          </a:prstGeom>
        </p:spPr>
        <p:txBody>
          <a:bodyPr vert="horz"/>
          <a:lstStyle>
            <a:lvl1pPr marL="342900" indent="-3429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1pPr>
            <a:lvl2pPr marL="742950" indent="-28575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2pPr>
            <a:lvl3pPr marL="11430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3pPr>
            <a:lvl4pPr marL="16002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4pPr>
            <a:lvl5pPr marL="20574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76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flexspace.demo.artstor.org/" TargetMode="External"/><Relationship Id="rId5" Type="http://schemas.openxmlformats.org/officeDocument/2006/relationships/hyperlink" Target="http://flexspace.demo.artstor.org" TargetMode="External"/><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flexspace.demo.artstor.org/" TargetMode="External"/><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EXspace.gif"/>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376428" y="492897"/>
            <a:ext cx="6446762" cy="1628263"/>
          </a:xfrm>
          <a:prstGeom prst="rect">
            <a:avLst/>
          </a:prstGeom>
        </p:spPr>
      </p:pic>
      <p:sp>
        <p:nvSpPr>
          <p:cNvPr id="6" name="Title 1"/>
          <p:cNvSpPr>
            <a:spLocks noGrp="1"/>
          </p:cNvSpPr>
          <p:nvPr>
            <p:ph type="title"/>
          </p:nvPr>
        </p:nvSpPr>
        <p:spPr>
          <a:xfrm>
            <a:off x="1332551" y="2752119"/>
            <a:ext cx="6759494" cy="662610"/>
          </a:xfrm>
        </p:spPr>
        <p:txBody>
          <a:bodyPr/>
          <a:lstStyle/>
          <a:p>
            <a:r>
              <a:rPr lang="en-US" sz="3200" b="1" dirty="0" smtClean="0"/>
              <a:t>ELI Beta Release Announcement</a:t>
            </a:r>
            <a:endParaRPr lang="en-US" sz="3200" b="1" dirty="0"/>
          </a:p>
        </p:txBody>
      </p:sp>
      <p:sp>
        <p:nvSpPr>
          <p:cNvPr id="14" name="Title 1"/>
          <p:cNvSpPr txBox="1">
            <a:spLocks/>
          </p:cNvSpPr>
          <p:nvPr/>
        </p:nvSpPr>
        <p:spPr>
          <a:xfrm>
            <a:off x="1926763" y="3951354"/>
            <a:ext cx="5896427" cy="2000755"/>
          </a:xfrm>
          <a:prstGeom prst="rect">
            <a:avLst/>
          </a:prstGeom>
        </p:spPr>
        <p:txBody>
          <a:bodyPr vert="horz"/>
          <a:lstStyle>
            <a:lvl1pPr algn="l" defTabSz="457200" rtl="0" eaLnBrk="1" latinLnBrk="0" hangingPunct="1">
              <a:lnSpc>
                <a:spcPts val="4000"/>
              </a:lnSpc>
              <a:spcBef>
                <a:spcPct val="0"/>
              </a:spcBef>
              <a:buNone/>
              <a:defRPr sz="4000" kern="1200">
                <a:solidFill>
                  <a:srgbClr val="B7002B"/>
                </a:solidFill>
                <a:latin typeface="Arial" pitchFamily="34" charset="0"/>
                <a:ea typeface="+mj-ea"/>
                <a:cs typeface="Arial" pitchFamily="34" charset="0"/>
              </a:defRPr>
            </a:lvl1pPr>
          </a:lstStyle>
          <a:p>
            <a:pPr algn="r">
              <a:lnSpc>
                <a:spcPct val="110000"/>
              </a:lnSpc>
            </a:pPr>
            <a:r>
              <a:rPr lang="en-US" sz="2000" b="1" dirty="0" smtClean="0"/>
              <a:t>Megan </a:t>
            </a:r>
            <a:r>
              <a:rPr lang="en-US" sz="2000" b="1" dirty="0" err="1"/>
              <a:t>Marler</a:t>
            </a:r>
            <a:endParaRPr lang="en-US" sz="2000" b="1" dirty="0"/>
          </a:p>
          <a:p>
            <a:pPr algn="r">
              <a:lnSpc>
                <a:spcPct val="110000"/>
              </a:lnSpc>
            </a:pPr>
            <a:r>
              <a:rPr lang="en-US" sz="2000" b="1" dirty="0"/>
              <a:t>Joe </a:t>
            </a:r>
            <a:r>
              <a:rPr lang="en-US" sz="2000" b="1" dirty="0" smtClean="0"/>
              <a:t>Moreau</a:t>
            </a:r>
          </a:p>
          <a:p>
            <a:pPr algn="r">
              <a:lnSpc>
                <a:spcPct val="110000"/>
              </a:lnSpc>
            </a:pPr>
            <a:r>
              <a:rPr lang="en-US" sz="2000" b="1" dirty="0"/>
              <a:t>Lisa Stephens</a:t>
            </a:r>
          </a:p>
          <a:p>
            <a:pPr algn="r">
              <a:lnSpc>
                <a:spcPct val="110000"/>
              </a:lnSpc>
            </a:pPr>
            <a:r>
              <a:rPr lang="en-US" sz="2000" b="1" dirty="0" smtClean="0"/>
              <a:t>Jim </a:t>
            </a:r>
            <a:r>
              <a:rPr lang="en-US" sz="2000" b="1" dirty="0" err="1" smtClean="0"/>
              <a:t>Twetten</a:t>
            </a:r>
            <a:endParaRPr lang="en-US" sz="2000" b="1" dirty="0" smtClean="0"/>
          </a:p>
          <a:p>
            <a:pPr algn="r">
              <a:lnSpc>
                <a:spcPct val="110000"/>
              </a:lnSpc>
            </a:pPr>
            <a:r>
              <a:rPr lang="en-US" sz="2000" b="1" dirty="0"/>
              <a:t>Clare van den </a:t>
            </a:r>
            <a:r>
              <a:rPr lang="en-US" sz="2000" b="1" dirty="0" smtClean="0"/>
              <a:t>Blink</a:t>
            </a:r>
            <a:endParaRPr lang="en-US" sz="2000" b="1" dirty="0"/>
          </a:p>
        </p:txBody>
      </p:sp>
    </p:spTree>
    <p:extLst>
      <p:ext uri="{BB962C8B-B14F-4D97-AF65-F5344CB8AC3E}">
        <p14:creationId xmlns:p14="http://schemas.microsoft.com/office/powerpoint/2010/main" val="1006404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4273588" y="91000"/>
            <a:ext cx="4445899" cy="553998"/>
          </a:xfrm>
          <a:prstGeom prst="rect">
            <a:avLst/>
          </a:prstGeom>
          <a:noFill/>
        </p:spPr>
        <p:txBody>
          <a:bodyPr wrap="none" rtlCol="0">
            <a:spAutoFit/>
          </a:bodyPr>
          <a:lstStyle/>
          <a:p>
            <a:pPr algn="r">
              <a:lnSpc>
                <a:spcPct val="130000"/>
              </a:lnSpc>
            </a:pPr>
            <a:r>
              <a:rPr lang="en-US" sz="2400" b="1" dirty="0" smtClean="0">
                <a:solidFill>
                  <a:srgbClr val="B7002B"/>
                </a:solidFill>
              </a:rPr>
              <a:t>Taxonomy Review &amp; Contributors</a:t>
            </a:r>
            <a:endParaRPr lang="en-US" sz="2400" b="1" dirty="0">
              <a:solidFill>
                <a:srgbClr val="B7002B"/>
              </a:solidFill>
            </a:endParaRPr>
          </a:p>
        </p:txBody>
      </p:sp>
      <p:sp>
        <p:nvSpPr>
          <p:cNvPr id="7" name="TextBox 6"/>
          <p:cNvSpPr txBox="1"/>
          <p:nvPr/>
        </p:nvSpPr>
        <p:spPr>
          <a:xfrm>
            <a:off x="135471" y="894602"/>
            <a:ext cx="4275529" cy="5355313"/>
          </a:xfrm>
          <a:prstGeom prst="rect">
            <a:avLst/>
          </a:prstGeom>
          <a:noFill/>
        </p:spPr>
        <p:txBody>
          <a:bodyPr wrap="none" rtlCol="0">
            <a:spAutoFit/>
          </a:bodyPr>
          <a:lstStyle/>
          <a:p>
            <a:r>
              <a:rPr lang="en-US" b="1" u="sng" dirty="0" smtClean="0">
                <a:solidFill>
                  <a:srgbClr val="B7002B"/>
                </a:solidFill>
              </a:rPr>
              <a:t>Learning and Assessment</a:t>
            </a:r>
            <a:endParaRPr lang="en-US" u="sng" dirty="0">
              <a:solidFill>
                <a:srgbClr val="B7002B"/>
              </a:solidFill>
            </a:endParaRPr>
          </a:p>
          <a:p>
            <a:r>
              <a:rPr lang="en-US" b="1" dirty="0"/>
              <a:t>Clare van den Blink</a:t>
            </a:r>
            <a:r>
              <a:rPr lang="en-US" dirty="0"/>
              <a:t> </a:t>
            </a:r>
            <a:r>
              <a:rPr lang="en-US" dirty="0" smtClean="0"/>
              <a:t>–Cornell U. (Core Lead)</a:t>
            </a:r>
            <a:endParaRPr lang="en-US" dirty="0"/>
          </a:p>
          <a:p>
            <a:r>
              <a:rPr lang="en-US" b="1" dirty="0"/>
              <a:t>Doug </a:t>
            </a:r>
            <a:r>
              <a:rPr lang="en-US" b="1" dirty="0" err="1"/>
              <a:t>Willen</a:t>
            </a:r>
            <a:r>
              <a:rPr lang="en-US" b="1" dirty="0"/>
              <a:t> </a:t>
            </a:r>
            <a:r>
              <a:rPr lang="en-US" dirty="0" smtClean="0"/>
              <a:t>– Swarthmore College</a:t>
            </a:r>
            <a:endParaRPr lang="en-US" dirty="0"/>
          </a:p>
          <a:p>
            <a:r>
              <a:rPr lang="en-US" b="1" dirty="0"/>
              <a:t>Joan Lippincott </a:t>
            </a:r>
            <a:r>
              <a:rPr lang="en-US" dirty="0" smtClean="0"/>
              <a:t>– Coalition Network Info. </a:t>
            </a:r>
            <a:endParaRPr lang="en-US" dirty="0"/>
          </a:p>
          <a:p>
            <a:r>
              <a:rPr lang="en-US" b="1" dirty="0"/>
              <a:t>Linda Kendall Knox </a:t>
            </a:r>
            <a:r>
              <a:rPr lang="en-US" dirty="0" smtClean="0"/>
              <a:t>– U. </a:t>
            </a:r>
            <a:r>
              <a:rPr lang="en-US" dirty="0"/>
              <a:t>Michigan</a:t>
            </a:r>
          </a:p>
          <a:p>
            <a:r>
              <a:rPr lang="en-US" b="1" dirty="0"/>
              <a:t>Dana </a:t>
            </a:r>
            <a:r>
              <a:rPr lang="en-US" b="1" dirty="0" err="1"/>
              <a:t>Gierdowski</a:t>
            </a:r>
            <a:r>
              <a:rPr lang="en-US" b="1" dirty="0"/>
              <a:t> </a:t>
            </a:r>
            <a:r>
              <a:rPr lang="en-US" dirty="0"/>
              <a:t>– </a:t>
            </a:r>
            <a:r>
              <a:rPr lang="en-US" dirty="0" smtClean="0"/>
              <a:t>U. North Carolina</a:t>
            </a:r>
            <a:endParaRPr lang="en-US" dirty="0"/>
          </a:p>
          <a:p>
            <a:endParaRPr lang="en-US" dirty="0"/>
          </a:p>
          <a:p>
            <a:r>
              <a:rPr lang="en-US" b="1" u="sng" dirty="0">
                <a:solidFill>
                  <a:srgbClr val="B7002B"/>
                </a:solidFill>
              </a:rPr>
              <a:t>Technology Integration</a:t>
            </a:r>
            <a:endParaRPr lang="en-US" u="sng" dirty="0">
              <a:solidFill>
                <a:srgbClr val="B7002B"/>
              </a:solidFill>
            </a:endParaRPr>
          </a:p>
          <a:p>
            <a:r>
              <a:rPr lang="en-US" b="1" dirty="0"/>
              <a:t>Brad Snyder </a:t>
            </a:r>
            <a:r>
              <a:rPr lang="en-US" dirty="0" smtClean="0"/>
              <a:t>– SUNY Cortland (Core Lead)</a:t>
            </a:r>
            <a:endParaRPr lang="en-US" dirty="0"/>
          </a:p>
          <a:p>
            <a:r>
              <a:rPr lang="en-US" b="1" dirty="0"/>
              <a:t>Charles </a:t>
            </a:r>
            <a:r>
              <a:rPr lang="en-US" b="1" dirty="0" err="1" smtClean="0"/>
              <a:t>Minihan</a:t>
            </a:r>
            <a:r>
              <a:rPr lang="en-US" b="1" dirty="0" smtClean="0"/>
              <a:t> </a:t>
            </a:r>
            <a:r>
              <a:rPr lang="en-US" dirty="0" smtClean="0"/>
              <a:t>– Emory University</a:t>
            </a:r>
          </a:p>
          <a:p>
            <a:r>
              <a:rPr lang="en-US" b="1" dirty="0" smtClean="0"/>
              <a:t>Beth </a:t>
            </a:r>
            <a:r>
              <a:rPr lang="en-US" b="1" dirty="0" err="1"/>
              <a:t>Fellendorf</a:t>
            </a:r>
            <a:r>
              <a:rPr lang="en-US" b="1" dirty="0"/>
              <a:t> </a:t>
            </a:r>
            <a:r>
              <a:rPr lang="en-US" dirty="0" smtClean="0"/>
              <a:t>–U. at Buffalo</a:t>
            </a:r>
            <a:endParaRPr lang="en-US" dirty="0"/>
          </a:p>
          <a:p>
            <a:r>
              <a:rPr lang="en-US" b="1" dirty="0"/>
              <a:t>Lori </a:t>
            </a:r>
            <a:r>
              <a:rPr lang="en-US" b="1" dirty="0" err="1"/>
              <a:t>Swinney</a:t>
            </a:r>
            <a:r>
              <a:rPr lang="en-US" b="1" dirty="0"/>
              <a:t> </a:t>
            </a:r>
            <a:r>
              <a:rPr lang="en-US" dirty="0" smtClean="0"/>
              <a:t>– U. </a:t>
            </a:r>
            <a:r>
              <a:rPr lang="en-US" dirty="0"/>
              <a:t>North Dakota</a:t>
            </a:r>
          </a:p>
          <a:p>
            <a:r>
              <a:rPr lang="en-US" b="1" dirty="0"/>
              <a:t>Mark </a:t>
            </a:r>
            <a:r>
              <a:rPr lang="en-US" b="1" dirty="0" err="1"/>
              <a:t>McCallister</a:t>
            </a:r>
            <a:r>
              <a:rPr lang="en-US" b="1" dirty="0"/>
              <a:t> </a:t>
            </a:r>
            <a:r>
              <a:rPr lang="en-US" dirty="0"/>
              <a:t>– </a:t>
            </a:r>
            <a:r>
              <a:rPr lang="en-US" dirty="0" smtClean="0"/>
              <a:t>Univ. of </a:t>
            </a:r>
            <a:r>
              <a:rPr lang="en-US" dirty="0"/>
              <a:t>Florida</a:t>
            </a:r>
          </a:p>
          <a:p>
            <a:r>
              <a:rPr lang="en-US" b="1" dirty="0"/>
              <a:t>John </a:t>
            </a:r>
            <a:r>
              <a:rPr lang="en-US" b="1" dirty="0" err="1"/>
              <a:t>Pfeffer</a:t>
            </a:r>
            <a:r>
              <a:rPr lang="en-US" b="1" dirty="0"/>
              <a:t> </a:t>
            </a:r>
            <a:r>
              <a:rPr lang="en-US" dirty="0"/>
              <a:t>– </a:t>
            </a:r>
            <a:r>
              <a:rPr lang="en-US" dirty="0" smtClean="0"/>
              <a:t>U. at Buffalo</a:t>
            </a:r>
            <a:endParaRPr lang="en-US" dirty="0"/>
          </a:p>
          <a:p>
            <a:r>
              <a:rPr lang="en-US" b="1" dirty="0"/>
              <a:t>Jim </a:t>
            </a:r>
            <a:r>
              <a:rPr lang="en-US" b="1" dirty="0" err="1"/>
              <a:t>Twetten</a:t>
            </a:r>
            <a:r>
              <a:rPr lang="en-US" b="1" dirty="0"/>
              <a:t> </a:t>
            </a:r>
            <a:r>
              <a:rPr lang="en-US" dirty="0"/>
              <a:t>– Iowa </a:t>
            </a:r>
            <a:r>
              <a:rPr lang="en-US" dirty="0" smtClean="0"/>
              <a:t>State University</a:t>
            </a:r>
            <a:endParaRPr lang="en-US" dirty="0"/>
          </a:p>
          <a:p>
            <a:endParaRPr lang="en-US" dirty="0" smtClean="0"/>
          </a:p>
          <a:p>
            <a:r>
              <a:rPr lang="en-US" b="1" u="sng" dirty="0" err="1" smtClean="0">
                <a:solidFill>
                  <a:srgbClr val="B7002B"/>
                </a:solidFill>
              </a:rPr>
              <a:t>FLEXspace</a:t>
            </a:r>
            <a:r>
              <a:rPr lang="en-US" b="1" u="sng" dirty="0" smtClean="0">
                <a:solidFill>
                  <a:srgbClr val="B7002B"/>
                </a:solidFill>
              </a:rPr>
              <a:t> Identity Design</a:t>
            </a:r>
            <a:endParaRPr lang="en-US" u="sng" dirty="0">
              <a:solidFill>
                <a:srgbClr val="B7002B"/>
              </a:solidFill>
            </a:endParaRPr>
          </a:p>
          <a:p>
            <a:r>
              <a:rPr lang="en-US" b="1" dirty="0" smtClean="0"/>
              <a:t>Laurie </a:t>
            </a:r>
            <a:r>
              <a:rPr lang="en-US" b="1" dirty="0" err="1" smtClean="0"/>
              <a:t>Yarnes</a:t>
            </a:r>
            <a:r>
              <a:rPr lang="en-US" b="1" dirty="0" smtClean="0"/>
              <a:t> </a:t>
            </a:r>
            <a:r>
              <a:rPr lang="en-US" dirty="0" smtClean="0"/>
              <a:t>– </a:t>
            </a:r>
            <a:r>
              <a:rPr lang="en-US" dirty="0"/>
              <a:t>U. at Buffalo</a:t>
            </a:r>
          </a:p>
          <a:p>
            <a:endParaRPr lang="en-US" dirty="0"/>
          </a:p>
        </p:txBody>
      </p:sp>
      <p:sp>
        <p:nvSpPr>
          <p:cNvPr id="8" name="TextBox 7"/>
          <p:cNvSpPr txBox="1"/>
          <p:nvPr/>
        </p:nvSpPr>
        <p:spPr>
          <a:xfrm>
            <a:off x="4554735" y="874805"/>
            <a:ext cx="4622667" cy="3970318"/>
          </a:xfrm>
          <a:prstGeom prst="rect">
            <a:avLst/>
          </a:prstGeom>
          <a:noFill/>
        </p:spPr>
        <p:txBody>
          <a:bodyPr wrap="none" rtlCol="0">
            <a:spAutoFit/>
          </a:bodyPr>
          <a:lstStyle/>
          <a:p>
            <a:r>
              <a:rPr lang="en-US" b="1" u="sng" dirty="0" smtClean="0">
                <a:solidFill>
                  <a:srgbClr val="B7002B"/>
                </a:solidFill>
              </a:rPr>
              <a:t>Facilities </a:t>
            </a:r>
            <a:r>
              <a:rPr lang="en-US" b="1" u="sng" dirty="0">
                <a:solidFill>
                  <a:srgbClr val="B7002B"/>
                </a:solidFill>
              </a:rPr>
              <a:t>Integration</a:t>
            </a:r>
            <a:endParaRPr lang="en-US" u="sng" dirty="0">
              <a:solidFill>
                <a:srgbClr val="B7002B"/>
              </a:solidFill>
            </a:endParaRPr>
          </a:p>
          <a:p>
            <a:r>
              <a:rPr lang="en-US" b="1" dirty="0"/>
              <a:t>Terry Calhoun </a:t>
            </a:r>
            <a:r>
              <a:rPr lang="en-US" dirty="0"/>
              <a:t>– </a:t>
            </a:r>
            <a:r>
              <a:rPr lang="en-US" dirty="0" smtClean="0"/>
              <a:t>SCUP (Core Lead)</a:t>
            </a:r>
            <a:endParaRPr lang="en-US" dirty="0"/>
          </a:p>
          <a:p>
            <a:r>
              <a:rPr lang="en-US" b="1" dirty="0"/>
              <a:t>Claire </a:t>
            </a:r>
            <a:r>
              <a:rPr lang="en-US" b="1" dirty="0" err="1"/>
              <a:t>Turcotte</a:t>
            </a:r>
            <a:r>
              <a:rPr lang="en-US" b="1" dirty="0"/>
              <a:t> </a:t>
            </a:r>
            <a:r>
              <a:rPr lang="en-US" dirty="0"/>
              <a:t>– </a:t>
            </a:r>
            <a:r>
              <a:rPr lang="en-US" dirty="0" smtClean="0"/>
              <a:t>SCUP</a:t>
            </a:r>
            <a:endParaRPr lang="en-US" dirty="0"/>
          </a:p>
          <a:p>
            <a:r>
              <a:rPr lang="en-US" b="1" dirty="0"/>
              <a:t>Ira </a:t>
            </a:r>
            <a:r>
              <a:rPr lang="en-US" b="1" dirty="0" smtClean="0"/>
              <a:t>Fink </a:t>
            </a:r>
            <a:r>
              <a:rPr lang="en-US" dirty="0" smtClean="0"/>
              <a:t>- </a:t>
            </a:r>
            <a:r>
              <a:rPr lang="en-US" dirty="0"/>
              <a:t>Ira Fink and Associates</a:t>
            </a:r>
          </a:p>
          <a:p>
            <a:r>
              <a:rPr lang="en-US" b="1" dirty="0" err="1"/>
              <a:t>Persis</a:t>
            </a:r>
            <a:r>
              <a:rPr lang="en-US" b="1" dirty="0"/>
              <a:t> </a:t>
            </a:r>
            <a:r>
              <a:rPr lang="en-US" b="1" dirty="0" err="1" smtClean="0"/>
              <a:t>Rickes</a:t>
            </a:r>
            <a:r>
              <a:rPr lang="en-US" b="1" dirty="0"/>
              <a:t> </a:t>
            </a:r>
            <a:r>
              <a:rPr lang="en-US" dirty="0" smtClean="0"/>
              <a:t>- </a:t>
            </a:r>
            <a:r>
              <a:rPr lang="en-US" dirty="0" err="1"/>
              <a:t>Rickes</a:t>
            </a:r>
            <a:r>
              <a:rPr lang="en-US" dirty="0"/>
              <a:t> Associates Inc.</a:t>
            </a:r>
          </a:p>
          <a:p>
            <a:r>
              <a:rPr lang="en-US" b="1" dirty="0"/>
              <a:t>Shirley </a:t>
            </a:r>
            <a:r>
              <a:rPr lang="en-US" b="1" dirty="0" err="1" smtClean="0"/>
              <a:t>Dugdale</a:t>
            </a:r>
            <a:r>
              <a:rPr lang="en-US" b="1" dirty="0"/>
              <a:t> </a:t>
            </a:r>
            <a:r>
              <a:rPr lang="en-US" dirty="0" smtClean="0"/>
              <a:t>- </a:t>
            </a:r>
            <a:r>
              <a:rPr lang="en-US" dirty="0" err="1"/>
              <a:t>Dugdale</a:t>
            </a:r>
            <a:r>
              <a:rPr lang="en-US" dirty="0"/>
              <a:t> Strategy, LLC</a:t>
            </a:r>
          </a:p>
          <a:p>
            <a:r>
              <a:rPr lang="en-US" b="1" dirty="0"/>
              <a:t>Scott </a:t>
            </a:r>
            <a:r>
              <a:rPr lang="en-US" b="1" dirty="0" err="1" smtClean="0"/>
              <a:t>Shader</a:t>
            </a:r>
            <a:r>
              <a:rPr lang="en-US" b="1" dirty="0" smtClean="0"/>
              <a:t> </a:t>
            </a:r>
            <a:r>
              <a:rPr lang="en-US" dirty="0" smtClean="0"/>
              <a:t>– U. Mass Med School - </a:t>
            </a:r>
            <a:r>
              <a:rPr lang="en-US" dirty="0"/>
              <a:t>Worcester</a:t>
            </a:r>
          </a:p>
          <a:p>
            <a:r>
              <a:rPr lang="en-US" b="1" dirty="0"/>
              <a:t>Valarie </a:t>
            </a:r>
            <a:r>
              <a:rPr lang="en-US" b="1" dirty="0" err="1" smtClean="0"/>
              <a:t>Avalone</a:t>
            </a:r>
            <a:r>
              <a:rPr lang="en-US" b="1" dirty="0"/>
              <a:t> </a:t>
            </a:r>
            <a:r>
              <a:rPr lang="en-US" dirty="0" smtClean="0"/>
              <a:t>- Monroe CC (SUNY</a:t>
            </a:r>
            <a:r>
              <a:rPr lang="en-US" dirty="0"/>
              <a:t>)</a:t>
            </a:r>
          </a:p>
          <a:p>
            <a:r>
              <a:rPr lang="en-US" b="1" dirty="0"/>
              <a:t>Daniel </a:t>
            </a:r>
            <a:r>
              <a:rPr lang="en-US" b="1" dirty="0" err="1" smtClean="0"/>
              <a:t>K.Paulien</a:t>
            </a:r>
            <a:r>
              <a:rPr lang="en-US" b="1" dirty="0"/>
              <a:t> </a:t>
            </a:r>
            <a:r>
              <a:rPr lang="en-US" dirty="0" smtClean="0"/>
              <a:t>- </a:t>
            </a:r>
            <a:r>
              <a:rPr lang="en-US" dirty="0" err="1"/>
              <a:t>Paulien</a:t>
            </a:r>
            <a:r>
              <a:rPr lang="en-US" dirty="0"/>
              <a:t> &amp; Associates, Inc.</a:t>
            </a:r>
          </a:p>
          <a:p>
            <a:r>
              <a:rPr lang="en-US" b="1" dirty="0"/>
              <a:t>Fran </a:t>
            </a:r>
            <a:r>
              <a:rPr lang="en-US" b="1" dirty="0" err="1" smtClean="0"/>
              <a:t>Gast</a:t>
            </a:r>
            <a:r>
              <a:rPr lang="en-US" b="1" dirty="0"/>
              <a:t> </a:t>
            </a:r>
            <a:r>
              <a:rPr lang="en-US" dirty="0"/>
              <a:t>-</a:t>
            </a:r>
            <a:r>
              <a:rPr lang="en-US" dirty="0" smtClean="0"/>
              <a:t> RI School Design (RISD) Ret.</a:t>
            </a:r>
            <a:endParaRPr lang="en-US" dirty="0"/>
          </a:p>
          <a:p>
            <a:r>
              <a:rPr lang="en-US" b="1" dirty="0" err="1"/>
              <a:t>Ludmilla</a:t>
            </a:r>
            <a:r>
              <a:rPr lang="en-US" b="1" dirty="0"/>
              <a:t> </a:t>
            </a:r>
            <a:r>
              <a:rPr lang="en-US" b="1" dirty="0" err="1"/>
              <a:t>Pavlova-</a:t>
            </a:r>
            <a:r>
              <a:rPr lang="en-US" b="1" dirty="0" err="1" smtClean="0"/>
              <a:t>Gillham</a:t>
            </a:r>
            <a:r>
              <a:rPr lang="en-US" b="1" dirty="0"/>
              <a:t> </a:t>
            </a:r>
            <a:r>
              <a:rPr lang="en-US" dirty="0" smtClean="0"/>
              <a:t>–U. Mass - </a:t>
            </a:r>
            <a:r>
              <a:rPr lang="en-US" dirty="0"/>
              <a:t>Amherst</a:t>
            </a:r>
          </a:p>
          <a:p>
            <a:r>
              <a:rPr lang="en-US" b="1" dirty="0" err="1"/>
              <a:t>Lennie</a:t>
            </a:r>
            <a:r>
              <a:rPr lang="en-US" b="1" dirty="0"/>
              <a:t> Scott-</a:t>
            </a:r>
            <a:r>
              <a:rPr lang="en-US" b="1" dirty="0" smtClean="0"/>
              <a:t>Webber</a:t>
            </a:r>
            <a:r>
              <a:rPr lang="en-US" b="1" dirty="0"/>
              <a:t> </a:t>
            </a:r>
            <a:r>
              <a:rPr lang="en-US" dirty="0" smtClean="0"/>
              <a:t>- Steelcase </a:t>
            </a:r>
            <a:r>
              <a:rPr lang="en-US" dirty="0"/>
              <a:t>Inc.</a:t>
            </a:r>
          </a:p>
          <a:p>
            <a:r>
              <a:rPr lang="en-US" b="1" dirty="0"/>
              <a:t>Michael </a:t>
            </a:r>
            <a:r>
              <a:rPr lang="en-US" b="1" dirty="0" err="1" smtClean="0"/>
              <a:t>Hites</a:t>
            </a:r>
            <a:r>
              <a:rPr lang="en-US" b="1" dirty="0" smtClean="0"/>
              <a:t> </a:t>
            </a:r>
            <a:r>
              <a:rPr lang="en-US" dirty="0" smtClean="0"/>
              <a:t>– U. </a:t>
            </a:r>
            <a:r>
              <a:rPr lang="en-US" dirty="0"/>
              <a:t>Illinois</a:t>
            </a:r>
          </a:p>
          <a:p>
            <a:endParaRPr lang="en-US" dirty="0"/>
          </a:p>
        </p:txBody>
      </p:sp>
      <p:pic>
        <p:nvPicPr>
          <p:cNvPr id="9" name="Picture 8"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Tree>
    <p:extLst>
      <p:ext uri="{BB962C8B-B14F-4D97-AF65-F5344CB8AC3E}">
        <p14:creationId xmlns:p14="http://schemas.microsoft.com/office/powerpoint/2010/main" val="10348126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6924555" y="91000"/>
            <a:ext cx="1794932" cy="553998"/>
          </a:xfrm>
          <a:prstGeom prst="rect">
            <a:avLst/>
          </a:prstGeom>
          <a:noFill/>
        </p:spPr>
        <p:txBody>
          <a:bodyPr wrap="none" rtlCol="0">
            <a:spAutoFit/>
          </a:bodyPr>
          <a:lstStyle/>
          <a:p>
            <a:pPr algn="r">
              <a:lnSpc>
                <a:spcPct val="130000"/>
              </a:lnSpc>
            </a:pPr>
            <a:r>
              <a:rPr lang="en-US" sz="2400" b="1" dirty="0" smtClean="0">
                <a:solidFill>
                  <a:srgbClr val="B7002B"/>
                </a:solidFill>
              </a:rPr>
              <a:t>Contributors</a:t>
            </a:r>
            <a:endParaRPr lang="en-US" sz="2400" b="1" dirty="0">
              <a:solidFill>
                <a:srgbClr val="B7002B"/>
              </a:solidFill>
            </a:endParaRPr>
          </a:p>
        </p:txBody>
      </p:sp>
      <p:sp>
        <p:nvSpPr>
          <p:cNvPr id="9" name="TextBox 8"/>
          <p:cNvSpPr txBox="1"/>
          <p:nvPr/>
        </p:nvSpPr>
        <p:spPr>
          <a:xfrm>
            <a:off x="338667" y="835832"/>
            <a:ext cx="7975148" cy="5964712"/>
          </a:xfrm>
          <a:prstGeom prst="rect">
            <a:avLst/>
          </a:prstGeom>
          <a:noFill/>
        </p:spPr>
        <p:txBody>
          <a:bodyPr wrap="none" rtlCol="0">
            <a:spAutoFit/>
          </a:bodyPr>
          <a:lstStyle/>
          <a:p>
            <a:r>
              <a:rPr lang="en-US" b="1" dirty="0" smtClean="0"/>
              <a:t>Original </a:t>
            </a:r>
            <a:r>
              <a:rPr lang="en-US" b="1" dirty="0"/>
              <a:t>SUNY </a:t>
            </a:r>
            <a:r>
              <a:rPr lang="en-US" b="1" dirty="0" smtClean="0"/>
              <a:t>FACT</a:t>
            </a:r>
            <a:r>
              <a:rPr lang="en-US" b="1" baseline="30000" dirty="0" smtClean="0"/>
              <a:t>2</a:t>
            </a:r>
            <a:r>
              <a:rPr lang="en-US" b="1" dirty="0" smtClean="0"/>
              <a:t> Task Group – Innovative Instruction Space Repository  </a:t>
            </a:r>
            <a:r>
              <a:rPr lang="en-US" b="1" dirty="0"/>
              <a:t>(2011)</a:t>
            </a:r>
            <a:endParaRPr lang="en-US" dirty="0"/>
          </a:p>
          <a:p>
            <a:pPr>
              <a:lnSpc>
                <a:spcPct val="120000"/>
              </a:lnSpc>
            </a:pPr>
            <a:r>
              <a:rPr lang="en-US" b="1" dirty="0"/>
              <a:t>David </a:t>
            </a:r>
            <a:r>
              <a:rPr lang="en-US" b="1" dirty="0" err="1"/>
              <a:t>Lavallee</a:t>
            </a:r>
            <a:r>
              <a:rPr lang="en-US" dirty="0"/>
              <a:t>, </a:t>
            </a:r>
            <a:r>
              <a:rPr lang="en-US" dirty="0" smtClean="0"/>
              <a:t>SUNY Executive Vice Chancellor &amp; Provost, (Sponsor)</a:t>
            </a:r>
            <a:endParaRPr lang="en-US" dirty="0"/>
          </a:p>
          <a:p>
            <a:pPr>
              <a:lnSpc>
                <a:spcPct val="120000"/>
              </a:lnSpc>
            </a:pPr>
            <a:r>
              <a:rPr lang="en-US" b="1" dirty="0"/>
              <a:t>Joseph Moreau</a:t>
            </a:r>
            <a:r>
              <a:rPr lang="en-US" dirty="0"/>
              <a:t>, Chief Technology Officer, Oswego</a:t>
            </a:r>
            <a:r>
              <a:rPr lang="en-US" dirty="0" smtClean="0"/>
              <a:t>, Chair</a:t>
            </a:r>
            <a:endParaRPr lang="en-US" dirty="0"/>
          </a:p>
          <a:p>
            <a:pPr>
              <a:lnSpc>
                <a:spcPct val="120000"/>
              </a:lnSpc>
            </a:pPr>
            <a:r>
              <a:rPr lang="en-US" b="1" dirty="0"/>
              <a:t>Lisa Stephens</a:t>
            </a:r>
            <a:r>
              <a:rPr lang="en-US" dirty="0"/>
              <a:t>, Associate Director of Academic Services, </a:t>
            </a:r>
            <a:r>
              <a:rPr lang="en-US" dirty="0" smtClean="0"/>
              <a:t>U. Buffalo </a:t>
            </a:r>
            <a:r>
              <a:rPr lang="en-US" dirty="0"/>
              <a:t>(FACT</a:t>
            </a:r>
            <a:r>
              <a:rPr lang="en-US" baseline="30000" dirty="0"/>
              <a:t>2</a:t>
            </a:r>
            <a:r>
              <a:rPr lang="en-US" dirty="0"/>
              <a:t> Chair)</a:t>
            </a:r>
          </a:p>
          <a:p>
            <a:pPr>
              <a:lnSpc>
                <a:spcPct val="120000"/>
              </a:lnSpc>
            </a:pPr>
            <a:r>
              <a:rPr lang="en-US" b="1" dirty="0"/>
              <a:t>Joan </a:t>
            </a:r>
            <a:r>
              <a:rPr lang="en-US" b="1" dirty="0" err="1"/>
              <a:t>Getman</a:t>
            </a:r>
            <a:r>
              <a:rPr lang="en-US" dirty="0"/>
              <a:t>, Sr. Strategist for Learning Technologies, </a:t>
            </a:r>
            <a:r>
              <a:rPr lang="en-US" dirty="0" smtClean="0"/>
              <a:t>Cornell</a:t>
            </a:r>
          </a:p>
          <a:p>
            <a:pPr>
              <a:lnSpc>
                <a:spcPct val="120000"/>
              </a:lnSpc>
            </a:pPr>
            <a:r>
              <a:rPr lang="en-US" b="1" dirty="0" smtClean="0"/>
              <a:t>Greg Bronson</a:t>
            </a:r>
            <a:r>
              <a:rPr lang="en-US" dirty="0" smtClean="0"/>
              <a:t>, Project Lead - Cornell</a:t>
            </a:r>
            <a:endParaRPr lang="en-US" dirty="0"/>
          </a:p>
          <a:p>
            <a:pPr>
              <a:lnSpc>
                <a:spcPct val="120000"/>
              </a:lnSpc>
            </a:pPr>
            <a:r>
              <a:rPr lang="en-US" b="1" dirty="0"/>
              <a:t>Graham Glynn</a:t>
            </a:r>
            <a:r>
              <a:rPr lang="en-US" dirty="0"/>
              <a:t>, Assistant Provost, Stony </a:t>
            </a:r>
            <a:r>
              <a:rPr lang="en-US" dirty="0" smtClean="0"/>
              <a:t>Brook</a:t>
            </a:r>
            <a:endParaRPr lang="en-US" dirty="0"/>
          </a:p>
          <a:p>
            <a:pPr>
              <a:lnSpc>
                <a:spcPct val="120000"/>
              </a:lnSpc>
            </a:pPr>
            <a:r>
              <a:rPr lang="en-US" b="1" dirty="0"/>
              <a:t>Wayne Jones</a:t>
            </a:r>
            <a:r>
              <a:rPr lang="en-US" dirty="0"/>
              <a:t>, Chemistry Department Chair, </a:t>
            </a:r>
            <a:r>
              <a:rPr lang="en-US" dirty="0" smtClean="0"/>
              <a:t>Binghamton</a:t>
            </a:r>
          </a:p>
          <a:p>
            <a:pPr>
              <a:lnSpc>
                <a:spcPct val="120000"/>
              </a:lnSpc>
            </a:pPr>
            <a:r>
              <a:rPr lang="en-US" b="1" dirty="0" smtClean="0"/>
              <a:t>Mark McBride</a:t>
            </a:r>
            <a:r>
              <a:rPr lang="en-US" dirty="0" smtClean="0"/>
              <a:t>, </a:t>
            </a:r>
            <a:r>
              <a:rPr lang="en-US" dirty="0"/>
              <a:t>I</a:t>
            </a:r>
            <a:r>
              <a:rPr lang="en-US" dirty="0" smtClean="0"/>
              <a:t>nstructional Support, Buffalo State College</a:t>
            </a:r>
            <a:endParaRPr lang="en-US" dirty="0"/>
          </a:p>
          <a:p>
            <a:pPr>
              <a:lnSpc>
                <a:spcPct val="120000"/>
              </a:lnSpc>
            </a:pPr>
            <a:r>
              <a:rPr lang="en-US" b="1" dirty="0"/>
              <a:t>Mary Jo </a:t>
            </a:r>
            <a:r>
              <a:rPr lang="en-US" b="1" dirty="0" err="1"/>
              <a:t>Orzech</a:t>
            </a:r>
            <a:r>
              <a:rPr lang="en-US" dirty="0"/>
              <a:t>, Director of Libraries, Brockport</a:t>
            </a:r>
          </a:p>
          <a:p>
            <a:pPr>
              <a:lnSpc>
                <a:spcPct val="120000"/>
              </a:lnSpc>
            </a:pPr>
            <a:r>
              <a:rPr lang="en-US" b="1" dirty="0"/>
              <a:t>Joe Smith</a:t>
            </a:r>
            <a:r>
              <a:rPr lang="en-US" dirty="0"/>
              <a:t>, Director of Educational Communications, Upstate Medical</a:t>
            </a:r>
          </a:p>
          <a:p>
            <a:pPr>
              <a:lnSpc>
                <a:spcPct val="120000"/>
              </a:lnSpc>
            </a:pPr>
            <a:r>
              <a:rPr lang="en-US" b="1" dirty="0"/>
              <a:t>Leanne </a:t>
            </a:r>
            <a:r>
              <a:rPr lang="en-US" b="1" dirty="0" err="1"/>
              <a:t>Washauer</a:t>
            </a:r>
            <a:r>
              <a:rPr lang="en-US" dirty="0"/>
              <a:t>, Associate Professor of English, Suffolk County CC</a:t>
            </a:r>
          </a:p>
          <a:p>
            <a:pPr>
              <a:lnSpc>
                <a:spcPct val="120000"/>
              </a:lnSpc>
            </a:pPr>
            <a:r>
              <a:rPr lang="en-US" b="1" dirty="0"/>
              <a:t>Emily Trapp</a:t>
            </a:r>
            <a:r>
              <a:rPr lang="en-US" dirty="0"/>
              <a:t>, Director of Instructional Media Services, New </a:t>
            </a:r>
            <a:r>
              <a:rPr lang="en-US" dirty="0" err="1"/>
              <a:t>Paltz</a:t>
            </a:r>
            <a:r>
              <a:rPr lang="en-US" dirty="0"/>
              <a:t> (</a:t>
            </a:r>
            <a:r>
              <a:rPr lang="en-US" dirty="0" err="1"/>
              <a:t>EdTOA</a:t>
            </a:r>
            <a:r>
              <a:rPr lang="en-US" dirty="0"/>
              <a:t>)</a:t>
            </a:r>
          </a:p>
          <a:p>
            <a:pPr>
              <a:lnSpc>
                <a:spcPct val="120000"/>
              </a:lnSpc>
            </a:pPr>
            <a:r>
              <a:rPr lang="en-US" b="1" dirty="0"/>
              <a:t>Mitch Fields</a:t>
            </a:r>
            <a:r>
              <a:rPr lang="en-US" dirty="0"/>
              <a:t>, Assistant Director of Capital Program Management, SCUF</a:t>
            </a:r>
          </a:p>
          <a:p>
            <a:pPr>
              <a:lnSpc>
                <a:spcPct val="120000"/>
              </a:lnSpc>
            </a:pPr>
            <a:r>
              <a:rPr lang="en-US" b="1" dirty="0"/>
              <a:t>Geoff Hamburg</a:t>
            </a:r>
            <a:r>
              <a:rPr lang="en-US" dirty="0"/>
              <a:t>, Capital Program Manager SCUF</a:t>
            </a:r>
          </a:p>
          <a:p>
            <a:pPr>
              <a:lnSpc>
                <a:spcPct val="120000"/>
              </a:lnSpc>
            </a:pPr>
            <a:r>
              <a:rPr lang="en-US" b="1" dirty="0"/>
              <a:t>Jeffrey </a:t>
            </a:r>
            <a:r>
              <a:rPr lang="en-US" b="1" dirty="0" err="1"/>
              <a:t>Bartkovich</a:t>
            </a:r>
            <a:r>
              <a:rPr lang="en-US" dirty="0"/>
              <a:t>, Vice President of Educational Technology Services, Monroe CC</a:t>
            </a:r>
          </a:p>
          <a:p>
            <a:pPr>
              <a:lnSpc>
                <a:spcPct val="120000"/>
              </a:lnSpc>
            </a:pPr>
            <a:r>
              <a:rPr lang="en-US" b="1" dirty="0" err="1"/>
              <a:t>Shihong</a:t>
            </a:r>
            <a:r>
              <a:rPr lang="en-US" b="1" dirty="0"/>
              <a:t> "Steve" Chen</a:t>
            </a:r>
            <a:r>
              <a:rPr lang="en-US" dirty="0"/>
              <a:t>, Chief Information Officer, Hudson Valley CC</a:t>
            </a:r>
          </a:p>
          <a:p>
            <a:endParaRPr lang="en-US" dirty="0"/>
          </a:p>
        </p:txBody>
      </p:sp>
      <p:pic>
        <p:nvPicPr>
          <p:cNvPr id="6" name="Picture 5"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Tree>
    <p:extLst>
      <p:ext uri="{BB962C8B-B14F-4D97-AF65-F5344CB8AC3E}">
        <p14:creationId xmlns:p14="http://schemas.microsoft.com/office/powerpoint/2010/main" val="17570596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itle 1"/>
          <p:cNvSpPr>
            <a:spLocks noGrp="1"/>
          </p:cNvSpPr>
          <p:nvPr>
            <p:ph type="title"/>
          </p:nvPr>
        </p:nvSpPr>
        <p:spPr>
          <a:xfrm>
            <a:off x="5374924" y="66260"/>
            <a:ext cx="3207967" cy="831206"/>
          </a:xfrm>
        </p:spPr>
        <p:txBody>
          <a:bodyPr/>
          <a:lstStyle/>
          <a:p>
            <a:pPr algn="r"/>
            <a:r>
              <a:rPr lang="en-US" sz="2400" b="1" dirty="0" smtClean="0">
                <a:latin typeface="+mj-lt"/>
              </a:rPr>
              <a:t>ELI Core Team Contacts</a:t>
            </a:r>
            <a:endParaRPr lang="en-US" sz="2400" b="1" dirty="0">
              <a:latin typeface="+mj-lt"/>
            </a:endParaRPr>
          </a:p>
        </p:txBody>
      </p:sp>
      <p:pic>
        <p:nvPicPr>
          <p:cNvPr id="5" name="Picture 4"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
        <p:nvSpPr>
          <p:cNvPr id="7" name="Title 1"/>
          <p:cNvSpPr txBox="1">
            <a:spLocks/>
          </p:cNvSpPr>
          <p:nvPr/>
        </p:nvSpPr>
        <p:spPr>
          <a:xfrm>
            <a:off x="423333" y="1710984"/>
            <a:ext cx="8229592" cy="4689816"/>
          </a:xfrm>
          <a:prstGeom prst="rect">
            <a:avLst/>
          </a:prstGeom>
        </p:spPr>
        <p:txBody>
          <a:bodyPr vert="horz"/>
          <a:lstStyle>
            <a:lvl1pPr algn="l" defTabSz="457200" rtl="0" eaLnBrk="1" latinLnBrk="0" hangingPunct="1">
              <a:lnSpc>
                <a:spcPts val="4000"/>
              </a:lnSpc>
              <a:spcBef>
                <a:spcPct val="0"/>
              </a:spcBef>
              <a:buNone/>
              <a:defRPr sz="4000" kern="1200">
                <a:solidFill>
                  <a:srgbClr val="B7002B"/>
                </a:solidFill>
                <a:latin typeface="Arial" pitchFamily="34" charset="0"/>
                <a:ea typeface="+mj-ea"/>
                <a:cs typeface="Arial" pitchFamily="34" charset="0"/>
              </a:defRPr>
            </a:lvl1pPr>
          </a:lstStyle>
          <a:p>
            <a:pPr algn="r">
              <a:lnSpc>
                <a:spcPct val="110000"/>
              </a:lnSpc>
              <a:spcAft>
                <a:spcPts val="1200"/>
              </a:spcAft>
            </a:pPr>
            <a:r>
              <a:rPr lang="en-US" sz="2000" b="1" dirty="0" smtClean="0"/>
              <a:t>Lisa Stephens (Project Lead)  </a:t>
            </a:r>
            <a:r>
              <a:rPr lang="en-US" sz="2000" dirty="0" err="1" smtClean="0"/>
              <a:t>Lisa.Stephens@suny.edu</a:t>
            </a:r>
            <a:endParaRPr lang="en-US" sz="2000" dirty="0" smtClean="0"/>
          </a:p>
          <a:p>
            <a:pPr algn="r">
              <a:lnSpc>
                <a:spcPct val="110000"/>
              </a:lnSpc>
              <a:spcAft>
                <a:spcPts val="1200"/>
              </a:spcAft>
            </a:pPr>
            <a:r>
              <a:rPr lang="en-US" sz="2000" b="1" dirty="0" smtClean="0"/>
              <a:t>Terry Calhoun (SCUP - Facilities) </a:t>
            </a:r>
            <a:r>
              <a:rPr lang="en-US" sz="2000" dirty="0" err="1" smtClean="0"/>
              <a:t>Terry.Calhoun@scup.org</a:t>
            </a:r>
            <a:endParaRPr lang="en-US" sz="2000" dirty="0"/>
          </a:p>
          <a:p>
            <a:pPr algn="r">
              <a:lnSpc>
                <a:spcPct val="110000"/>
              </a:lnSpc>
              <a:spcAft>
                <a:spcPts val="1200"/>
              </a:spcAft>
            </a:pPr>
            <a:r>
              <a:rPr lang="en-US" sz="2000" b="1" dirty="0"/>
              <a:t>Gerry </a:t>
            </a:r>
            <a:r>
              <a:rPr lang="en-US" sz="2000" b="1" dirty="0" smtClean="0"/>
              <a:t>Hanley (MERLOT - Peer Review)  </a:t>
            </a:r>
            <a:r>
              <a:rPr lang="en-US" sz="2000" dirty="0" err="1" smtClean="0"/>
              <a:t>ghanley@calstate.edu</a:t>
            </a:r>
            <a:endParaRPr lang="en-US" sz="2000" dirty="0"/>
          </a:p>
          <a:p>
            <a:pPr algn="r">
              <a:lnSpc>
                <a:spcPct val="110000"/>
              </a:lnSpc>
              <a:spcAft>
                <a:spcPts val="1200"/>
              </a:spcAft>
            </a:pPr>
            <a:r>
              <a:rPr lang="en-US" sz="2000" b="1" dirty="0"/>
              <a:t>Megan </a:t>
            </a:r>
            <a:r>
              <a:rPr lang="en-US" sz="2000" b="1" dirty="0" err="1" smtClean="0"/>
              <a:t>Marler</a:t>
            </a:r>
            <a:r>
              <a:rPr lang="en-US" sz="2000" b="1" dirty="0" smtClean="0"/>
              <a:t> (</a:t>
            </a:r>
            <a:r>
              <a:rPr lang="en-US" sz="2000" b="1" dirty="0" err="1" smtClean="0"/>
              <a:t>ARTstor</a:t>
            </a:r>
            <a:r>
              <a:rPr lang="en-US" sz="2000" b="1" dirty="0" smtClean="0"/>
              <a:t>)  </a:t>
            </a:r>
            <a:r>
              <a:rPr lang="en-US" sz="2000" dirty="0" err="1" smtClean="0"/>
              <a:t>Megan.Marler@ARTstor.org</a:t>
            </a:r>
            <a:endParaRPr lang="en-US" sz="2000" dirty="0"/>
          </a:p>
          <a:p>
            <a:pPr algn="r">
              <a:lnSpc>
                <a:spcPct val="110000"/>
              </a:lnSpc>
              <a:spcAft>
                <a:spcPts val="1200"/>
              </a:spcAft>
            </a:pPr>
            <a:r>
              <a:rPr lang="en-US" sz="2000" b="1" dirty="0"/>
              <a:t>Joe </a:t>
            </a:r>
            <a:r>
              <a:rPr lang="en-US" sz="2000" b="1" dirty="0" smtClean="0"/>
              <a:t>Moreau (Sponsor Lead) </a:t>
            </a:r>
            <a:r>
              <a:rPr lang="en-US" sz="2000" dirty="0" err="1" smtClean="0"/>
              <a:t>moreaujoseph@fhda.edu</a:t>
            </a:r>
            <a:endParaRPr lang="en-US" sz="2000" dirty="0" smtClean="0"/>
          </a:p>
          <a:p>
            <a:pPr algn="r">
              <a:lnSpc>
                <a:spcPct val="110000"/>
              </a:lnSpc>
              <a:spcAft>
                <a:spcPts val="1200"/>
              </a:spcAft>
            </a:pPr>
            <a:r>
              <a:rPr lang="en-US" sz="2000" b="1" dirty="0" smtClean="0"/>
              <a:t>Jim </a:t>
            </a:r>
            <a:r>
              <a:rPr lang="en-US" sz="2000" b="1" dirty="0" err="1" smtClean="0"/>
              <a:t>Twetten</a:t>
            </a:r>
            <a:r>
              <a:rPr lang="en-US" sz="2000" b="1" dirty="0" smtClean="0"/>
              <a:t> (CCUMC/Tech Integration)  </a:t>
            </a:r>
            <a:r>
              <a:rPr lang="en-US" sz="2000" dirty="0" err="1" smtClean="0"/>
              <a:t>jtwetten@iastate.edu</a:t>
            </a:r>
            <a:endParaRPr lang="en-US" sz="2000" dirty="0" smtClean="0"/>
          </a:p>
          <a:p>
            <a:pPr algn="r">
              <a:lnSpc>
                <a:spcPct val="110000"/>
              </a:lnSpc>
              <a:spcAft>
                <a:spcPts val="1200"/>
              </a:spcAft>
            </a:pPr>
            <a:r>
              <a:rPr lang="en-US" sz="2000" b="1" dirty="0"/>
              <a:t>Clare van den </a:t>
            </a:r>
            <a:r>
              <a:rPr lang="en-US" sz="2000" b="1" dirty="0" smtClean="0"/>
              <a:t>Blink (Learning/Assessment)  </a:t>
            </a:r>
            <a:r>
              <a:rPr lang="en-US" sz="2000" dirty="0" smtClean="0"/>
              <a:t>cv36@cornell.edu</a:t>
            </a:r>
          </a:p>
          <a:p>
            <a:pPr algn="r">
              <a:lnSpc>
                <a:spcPct val="110000"/>
              </a:lnSpc>
              <a:spcAft>
                <a:spcPts val="1200"/>
              </a:spcAft>
            </a:pPr>
            <a:r>
              <a:rPr lang="en-US" sz="2000" b="1" dirty="0" smtClean="0"/>
              <a:t>Malcolm Brown (ELI Advisory)  </a:t>
            </a:r>
            <a:r>
              <a:rPr lang="en-US" sz="2000" dirty="0" err="1" smtClean="0"/>
              <a:t>mbrown@educause.edu</a:t>
            </a:r>
            <a:endParaRPr lang="en-US" sz="2000" dirty="0"/>
          </a:p>
          <a:p>
            <a:pPr algn="r">
              <a:lnSpc>
                <a:spcPct val="110000"/>
              </a:lnSpc>
              <a:spcAft>
                <a:spcPts val="1200"/>
              </a:spcAft>
            </a:pPr>
            <a:endParaRPr lang="en-US" sz="2000" dirty="0"/>
          </a:p>
          <a:p>
            <a:pPr algn="ctr">
              <a:lnSpc>
                <a:spcPct val="110000"/>
              </a:lnSpc>
            </a:pPr>
            <a:endParaRPr lang="en-US" sz="2000" b="1" dirty="0" smtClean="0"/>
          </a:p>
          <a:p>
            <a:pPr algn="ctr"/>
            <a:endParaRPr lang="en-US" sz="2400" dirty="0"/>
          </a:p>
        </p:txBody>
      </p:sp>
    </p:spTree>
    <p:extLst>
      <p:ext uri="{BB962C8B-B14F-4D97-AF65-F5344CB8AC3E}">
        <p14:creationId xmlns:p14="http://schemas.microsoft.com/office/powerpoint/2010/main" val="3200631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pic>
        <p:nvPicPr>
          <p:cNvPr id="7" name="Picture 6" descr="Screen Shot 2013-07-25 at 10.56.0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717" y="1222384"/>
            <a:ext cx="3279008" cy="1713354"/>
          </a:xfrm>
          <a:prstGeom prst="rect">
            <a:avLst/>
          </a:prstGeom>
        </p:spPr>
      </p:pic>
      <p:pic>
        <p:nvPicPr>
          <p:cNvPr id="8" name="Picture 7" descr="Screen Shot 2013-07-25 at 10.56.16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146" y="4534460"/>
            <a:ext cx="2710229" cy="1130211"/>
          </a:xfrm>
          <a:prstGeom prst="rect">
            <a:avLst/>
          </a:prstGeom>
        </p:spPr>
      </p:pic>
      <p:pic>
        <p:nvPicPr>
          <p:cNvPr id="9" name="Picture 8" descr="Screen Shot 2013-07-25 at 10.56.59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4362" y="1602325"/>
            <a:ext cx="4059778" cy="759882"/>
          </a:xfrm>
          <a:prstGeom prst="rect">
            <a:avLst/>
          </a:prstGeom>
        </p:spPr>
      </p:pic>
      <p:pic>
        <p:nvPicPr>
          <p:cNvPr id="10" name="Picture 9" descr="Screen Shot 2013-07-25 at 10.56.49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50724" y="4807854"/>
            <a:ext cx="4865987" cy="708566"/>
          </a:xfrm>
          <a:prstGeom prst="rect">
            <a:avLst/>
          </a:prstGeom>
        </p:spPr>
      </p:pic>
      <p:pic>
        <p:nvPicPr>
          <p:cNvPr id="11" name="Picture 10" descr="Screen Shot 2013-07-25 at 10.56.38 P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3575" y="3309392"/>
            <a:ext cx="4048706" cy="627466"/>
          </a:xfrm>
          <a:prstGeom prst="rect">
            <a:avLst/>
          </a:prstGeom>
        </p:spPr>
      </p:pic>
      <p:pic>
        <p:nvPicPr>
          <p:cNvPr id="12" name="Picture 11" descr="Screen Shot 2013-07-25 at 10.56.28 P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49036" y="3029857"/>
            <a:ext cx="3436267" cy="1138756"/>
          </a:xfrm>
          <a:prstGeom prst="rect">
            <a:avLst/>
          </a:prstGeom>
        </p:spPr>
      </p:pic>
      <p:sp>
        <p:nvSpPr>
          <p:cNvPr id="13" name="TextBox 12"/>
          <p:cNvSpPr txBox="1"/>
          <p:nvPr/>
        </p:nvSpPr>
        <p:spPr>
          <a:xfrm>
            <a:off x="6205758" y="176911"/>
            <a:ext cx="2513729"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Founding Partners</a:t>
            </a:r>
            <a:endParaRPr lang="en-US" sz="2400" b="1" dirty="0">
              <a:solidFill>
                <a:srgbClr val="B7002B"/>
              </a:solidFill>
              <a:latin typeface="+mj-lt"/>
              <a:cs typeface="Adobe Garamond Pro"/>
            </a:endParaRPr>
          </a:p>
        </p:txBody>
      </p:sp>
    </p:spTree>
    <p:extLst>
      <p:ext uri="{BB962C8B-B14F-4D97-AF65-F5344CB8AC3E}">
        <p14:creationId xmlns:p14="http://schemas.microsoft.com/office/powerpoint/2010/main" val="2445250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tx1"/>
              </a:solidFill>
            </a:endParaRPr>
          </a:p>
        </p:txBody>
      </p:sp>
      <p:sp>
        <p:nvSpPr>
          <p:cNvPr id="14" name="TextBox 13"/>
          <p:cNvSpPr txBox="1"/>
          <p:nvPr/>
        </p:nvSpPr>
        <p:spPr>
          <a:xfrm>
            <a:off x="7422437" y="176911"/>
            <a:ext cx="1297050"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 Website</a:t>
            </a:r>
            <a:endParaRPr lang="en-US" sz="2400" b="1" dirty="0">
              <a:solidFill>
                <a:srgbClr val="B7002B"/>
              </a:solidFill>
              <a:latin typeface="+mj-lt"/>
              <a:cs typeface="Adobe Garamond Pro"/>
            </a:endParaRPr>
          </a:p>
        </p:txBody>
      </p:sp>
      <p:pic>
        <p:nvPicPr>
          <p:cNvPr id="2" name="Picture 1" descr="Screen Shot 2013-09-22 at 5.50.5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996" y="762000"/>
            <a:ext cx="6853760" cy="5646421"/>
          </a:xfrm>
          <a:prstGeom prst="rect">
            <a:avLst/>
          </a:prstGeom>
        </p:spPr>
      </p:pic>
      <p:sp>
        <p:nvSpPr>
          <p:cNvPr id="4" name="TextBox 3"/>
          <p:cNvSpPr txBox="1"/>
          <p:nvPr/>
        </p:nvSpPr>
        <p:spPr>
          <a:xfrm>
            <a:off x="427565" y="152398"/>
            <a:ext cx="7412569" cy="800219"/>
          </a:xfrm>
          <a:prstGeom prst="rect">
            <a:avLst/>
          </a:prstGeom>
          <a:noFill/>
        </p:spPr>
        <p:txBody>
          <a:bodyPr wrap="square" rtlCol="0">
            <a:spAutoFit/>
          </a:bodyPr>
          <a:lstStyle/>
          <a:p>
            <a:r>
              <a:rPr lang="en-US" sz="2800" b="1" dirty="0"/>
              <a:t>https://</a:t>
            </a:r>
            <a:r>
              <a:rPr lang="en-US" sz="2800" b="1" dirty="0" err="1"/>
              <a:t>sites.google.com</a:t>
            </a:r>
            <a:r>
              <a:rPr lang="en-US" sz="2800" b="1" dirty="0"/>
              <a:t>/site/</a:t>
            </a:r>
            <a:r>
              <a:rPr lang="en-US" sz="2800" b="1" dirty="0" err="1"/>
              <a:t>flexspacedev</a:t>
            </a:r>
            <a:r>
              <a:rPr lang="en-US" sz="2800" b="1" dirty="0"/>
              <a:t>/</a:t>
            </a:r>
          </a:p>
          <a:p>
            <a:endParaRPr lang="en-US" dirty="0"/>
          </a:p>
        </p:txBody>
      </p:sp>
      <p:sp>
        <p:nvSpPr>
          <p:cNvPr id="6" name="TextBox 5"/>
          <p:cNvSpPr txBox="1"/>
          <p:nvPr/>
        </p:nvSpPr>
        <p:spPr>
          <a:xfrm>
            <a:off x="7332124" y="1466799"/>
            <a:ext cx="1811876" cy="1938992"/>
          </a:xfrm>
          <a:prstGeom prst="rect">
            <a:avLst/>
          </a:prstGeom>
          <a:noFill/>
        </p:spPr>
        <p:txBody>
          <a:bodyPr wrap="square" rtlCol="0">
            <a:spAutoFit/>
          </a:bodyPr>
          <a:lstStyle/>
          <a:p>
            <a:r>
              <a:rPr lang="en-US" sz="2400" b="1" dirty="0" smtClean="0">
                <a:solidFill>
                  <a:srgbClr val="B7002B"/>
                </a:solidFill>
                <a:latin typeface="+mj-lt"/>
                <a:cs typeface="Adobe Garamond Pro"/>
              </a:rPr>
              <a:t>Search on</a:t>
            </a:r>
          </a:p>
          <a:p>
            <a:r>
              <a:rPr lang="en-US" sz="2400" b="1" dirty="0" smtClean="0">
                <a:solidFill>
                  <a:srgbClr val="B7002B"/>
                </a:solidFill>
                <a:latin typeface="+mj-lt"/>
                <a:cs typeface="Adobe Garamond Pro"/>
              </a:rPr>
              <a:t>“</a:t>
            </a:r>
            <a:r>
              <a:rPr lang="en-US" sz="2400" b="1" dirty="0" err="1" smtClean="0">
                <a:solidFill>
                  <a:srgbClr val="B7002B"/>
                </a:solidFill>
                <a:latin typeface="+mj-lt"/>
                <a:cs typeface="Adobe Garamond Pro"/>
              </a:rPr>
              <a:t>FLEXspace</a:t>
            </a:r>
            <a:r>
              <a:rPr lang="en-US" sz="2400" b="1" dirty="0" smtClean="0">
                <a:solidFill>
                  <a:srgbClr val="B7002B"/>
                </a:solidFill>
                <a:latin typeface="+mj-lt"/>
                <a:cs typeface="Adobe Garamond Pro"/>
              </a:rPr>
              <a:t>”</a:t>
            </a:r>
          </a:p>
          <a:p>
            <a:r>
              <a:rPr lang="en-US" sz="2400" b="1" dirty="0" smtClean="0">
                <a:solidFill>
                  <a:srgbClr val="B7002B"/>
                </a:solidFill>
                <a:latin typeface="+mj-lt"/>
                <a:cs typeface="Adobe Garamond Pro"/>
              </a:rPr>
              <a:t>or </a:t>
            </a:r>
          </a:p>
          <a:p>
            <a:r>
              <a:rPr lang="en-US" sz="2400" b="1" dirty="0" smtClean="0">
                <a:solidFill>
                  <a:srgbClr val="B7002B"/>
                </a:solidFill>
                <a:latin typeface="+mj-lt"/>
                <a:cs typeface="Adobe Garamond Pro"/>
              </a:rPr>
              <a:t>EDUCAUSE</a:t>
            </a:r>
          </a:p>
          <a:p>
            <a:r>
              <a:rPr lang="en-US" sz="2400" b="1" dirty="0" smtClean="0">
                <a:solidFill>
                  <a:srgbClr val="B7002B"/>
                </a:solidFill>
                <a:latin typeface="+mj-lt"/>
                <a:cs typeface="Adobe Garamond Pro"/>
              </a:rPr>
              <a:t>Archives</a:t>
            </a:r>
            <a:endParaRPr lang="en-US" sz="2400" b="1" dirty="0">
              <a:solidFill>
                <a:srgbClr val="B7002B"/>
              </a:solidFill>
              <a:latin typeface="+mj-lt"/>
              <a:cs typeface="Adobe Garamond Pro"/>
            </a:endParaRPr>
          </a:p>
        </p:txBody>
      </p:sp>
    </p:spTree>
    <p:extLst>
      <p:ext uri="{BB962C8B-B14F-4D97-AF65-F5344CB8AC3E}">
        <p14:creationId xmlns:p14="http://schemas.microsoft.com/office/powerpoint/2010/main" val="2670087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7748248" y="176911"/>
            <a:ext cx="971239"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Vision</a:t>
            </a:r>
            <a:endParaRPr lang="en-US" sz="2400" b="1" dirty="0">
              <a:solidFill>
                <a:srgbClr val="B7002B"/>
              </a:solidFill>
              <a:latin typeface="+mj-lt"/>
              <a:cs typeface="Adobe Garamond Pro"/>
            </a:endParaRPr>
          </a:p>
        </p:txBody>
      </p:sp>
      <p:pic>
        <p:nvPicPr>
          <p:cNvPr id="6" name="Picture 5"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
        <p:nvSpPr>
          <p:cNvPr id="7" name="Rectangle 6"/>
          <p:cNvSpPr/>
          <p:nvPr/>
        </p:nvSpPr>
        <p:spPr>
          <a:xfrm>
            <a:off x="566056" y="1850469"/>
            <a:ext cx="7974153" cy="4193455"/>
          </a:xfrm>
          <a:prstGeom prst="rect">
            <a:avLst/>
          </a:prstGeom>
        </p:spPr>
        <p:txBody>
          <a:bodyPr wrap="square">
            <a:spAutoFit/>
          </a:bodyPr>
          <a:lstStyle/>
          <a:p>
            <a:r>
              <a:rPr lang="en-US" sz="3200" dirty="0" smtClean="0">
                <a:solidFill>
                  <a:srgbClr val="B7002B"/>
                </a:solidFill>
                <a:latin typeface="+mj-lt"/>
                <a:cs typeface="Chalkboard SE Bold"/>
              </a:rPr>
              <a:t>A robust, searchable, </a:t>
            </a:r>
            <a:r>
              <a:rPr lang="en-US" sz="3200" dirty="0" smtClean="0">
                <a:solidFill>
                  <a:srgbClr val="B7002B"/>
                </a:solidFill>
                <a:cs typeface="Chalkboard SE Bold"/>
              </a:rPr>
              <a:t>open access </a:t>
            </a:r>
            <a:r>
              <a:rPr lang="en-US" sz="3200" dirty="0" smtClean="0">
                <a:solidFill>
                  <a:srgbClr val="B7002B"/>
                </a:solidFill>
                <a:latin typeface="+mj-lt"/>
                <a:cs typeface="Chalkboard SE Bold"/>
              </a:rPr>
              <a:t>learning space repository that is able to be </a:t>
            </a:r>
            <a:r>
              <a:rPr lang="en-US" sz="3200" dirty="0" smtClean="0">
                <a:solidFill>
                  <a:srgbClr val="B7002B"/>
                </a:solidFill>
                <a:cs typeface="Chalkboard SE Bold"/>
              </a:rPr>
              <a:t>peer</a:t>
            </a:r>
            <a:r>
              <a:rPr lang="en-US" sz="3200" dirty="0">
                <a:solidFill>
                  <a:srgbClr val="B7002B"/>
                </a:solidFill>
                <a:cs typeface="Chalkboard SE Bold"/>
              </a:rPr>
              <a:t>-</a:t>
            </a:r>
            <a:r>
              <a:rPr lang="en-US" sz="3200" dirty="0" smtClean="0">
                <a:solidFill>
                  <a:srgbClr val="B7002B"/>
                </a:solidFill>
                <a:cs typeface="Chalkboard SE Bold"/>
              </a:rPr>
              <a:t>reviewed</a:t>
            </a:r>
            <a:r>
              <a:rPr lang="en-US" sz="3200" dirty="0">
                <a:solidFill>
                  <a:srgbClr val="B7002B"/>
                </a:solidFill>
                <a:cs typeface="Chalkboard SE Bold"/>
              </a:rPr>
              <a:t>.</a:t>
            </a:r>
            <a:endParaRPr lang="en-US" sz="3200" dirty="0">
              <a:solidFill>
                <a:srgbClr val="B7002B"/>
              </a:solidFill>
              <a:latin typeface="+mj-lt"/>
              <a:cs typeface="Chalkboard SE Bold"/>
            </a:endParaRPr>
          </a:p>
          <a:p>
            <a:endParaRPr lang="en-US" sz="3200" dirty="0" smtClean="0">
              <a:solidFill>
                <a:srgbClr val="B7002B"/>
              </a:solidFill>
              <a:latin typeface="+mj-lt"/>
              <a:cs typeface="Chalkboard SE Bold"/>
            </a:endParaRPr>
          </a:p>
          <a:p>
            <a:r>
              <a:rPr lang="en-US" sz="3200" dirty="0" smtClean="0">
                <a:solidFill>
                  <a:srgbClr val="B7002B"/>
                </a:solidFill>
                <a:latin typeface="+mj-lt"/>
                <a:cs typeface="Chalkboard SE Bold"/>
              </a:rPr>
              <a:t>In discussions with several sponsors to ensure this remains free as a service to the education and not-for-profit community</a:t>
            </a:r>
          </a:p>
          <a:p>
            <a:endParaRPr lang="en-US" sz="3200" dirty="0">
              <a:solidFill>
                <a:srgbClr val="B7002B"/>
              </a:solidFill>
              <a:latin typeface="+mj-lt"/>
              <a:cs typeface="Chalkboard SE Bold"/>
            </a:endParaRPr>
          </a:p>
          <a:p>
            <a:endParaRPr lang="en-US" sz="1050" dirty="0">
              <a:solidFill>
                <a:srgbClr val="B7002B"/>
              </a:solidFill>
              <a:latin typeface="+mj-lt"/>
              <a:cs typeface="Chalkboard SE Bold"/>
            </a:endParaRPr>
          </a:p>
        </p:txBody>
      </p:sp>
    </p:spTree>
    <p:extLst>
      <p:ext uri="{BB962C8B-B14F-4D97-AF65-F5344CB8AC3E}">
        <p14:creationId xmlns:p14="http://schemas.microsoft.com/office/powerpoint/2010/main" val="4053945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6265119" y="176911"/>
            <a:ext cx="2454368"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Community Value</a:t>
            </a:r>
            <a:endParaRPr lang="en-US" sz="2400" b="1" dirty="0">
              <a:solidFill>
                <a:srgbClr val="B7002B"/>
              </a:solidFill>
              <a:latin typeface="+mj-lt"/>
              <a:cs typeface="Adobe Garamond Pro"/>
            </a:endParaRPr>
          </a:p>
        </p:txBody>
      </p:sp>
      <p:sp>
        <p:nvSpPr>
          <p:cNvPr id="15" name="Title 1"/>
          <p:cNvSpPr txBox="1">
            <a:spLocks/>
          </p:cNvSpPr>
          <p:nvPr/>
        </p:nvSpPr>
        <p:spPr>
          <a:xfrm>
            <a:off x="376162" y="1166931"/>
            <a:ext cx="8343325" cy="4613285"/>
          </a:xfrm>
          <a:prstGeom prst="rect">
            <a:avLst/>
          </a:prstGeom>
        </p:spPr>
        <p:txBody>
          <a:bodyPr vert="horz"/>
          <a:lstStyle>
            <a:lvl1pPr algn="l" defTabSz="457200" rtl="0" eaLnBrk="1" latinLnBrk="0" hangingPunct="1">
              <a:lnSpc>
                <a:spcPts val="4000"/>
              </a:lnSpc>
              <a:spcBef>
                <a:spcPct val="0"/>
              </a:spcBef>
              <a:buNone/>
              <a:defRPr sz="4000" kern="1200">
                <a:solidFill>
                  <a:srgbClr val="B7002B"/>
                </a:solidFill>
                <a:latin typeface="Arial" pitchFamily="34" charset="0"/>
                <a:ea typeface="+mj-ea"/>
                <a:cs typeface="Arial" pitchFamily="34" charset="0"/>
              </a:defRPr>
            </a:lvl1pPr>
          </a:lstStyle>
          <a:p>
            <a:pPr marL="457200" indent="-457200">
              <a:lnSpc>
                <a:spcPct val="120000"/>
              </a:lnSpc>
              <a:buFont typeface="Arial"/>
              <a:buChar char="•"/>
            </a:pPr>
            <a:r>
              <a:rPr lang="en-US" sz="2800" dirty="0" smtClean="0"/>
              <a:t>Share and monitor best practices </a:t>
            </a:r>
          </a:p>
          <a:p>
            <a:pPr>
              <a:lnSpc>
                <a:spcPct val="120000"/>
              </a:lnSpc>
            </a:pPr>
            <a:endParaRPr lang="en-US" sz="800" dirty="0" smtClean="0"/>
          </a:p>
          <a:p>
            <a:pPr>
              <a:lnSpc>
                <a:spcPct val="120000"/>
              </a:lnSpc>
            </a:pPr>
            <a:endParaRPr lang="en-US" sz="800" dirty="0" smtClean="0"/>
          </a:p>
          <a:p>
            <a:pPr marL="457200" indent="-457200">
              <a:lnSpc>
                <a:spcPct val="120000"/>
              </a:lnSpc>
              <a:buFont typeface="Arial"/>
              <a:buChar char="•"/>
            </a:pPr>
            <a:r>
              <a:rPr lang="en-US" sz="2800" dirty="0" smtClean="0"/>
              <a:t>Create common understanding across disciplines and knowledge domains</a:t>
            </a:r>
          </a:p>
          <a:p>
            <a:pPr>
              <a:lnSpc>
                <a:spcPct val="120000"/>
              </a:lnSpc>
            </a:pPr>
            <a:endParaRPr lang="en-US" sz="800" dirty="0" smtClean="0"/>
          </a:p>
          <a:p>
            <a:pPr>
              <a:lnSpc>
                <a:spcPct val="120000"/>
              </a:lnSpc>
            </a:pPr>
            <a:endParaRPr lang="en-US" sz="800" dirty="0" smtClean="0"/>
          </a:p>
          <a:p>
            <a:pPr marL="457200" indent="-457200">
              <a:lnSpc>
                <a:spcPct val="120000"/>
              </a:lnSpc>
              <a:buFont typeface="Arial"/>
              <a:buChar char="•"/>
            </a:pPr>
            <a:r>
              <a:rPr lang="en-US" sz="2800" dirty="0" smtClean="0"/>
              <a:t>Support agile renovation cycles</a:t>
            </a:r>
          </a:p>
          <a:p>
            <a:pPr>
              <a:lnSpc>
                <a:spcPct val="120000"/>
              </a:lnSpc>
            </a:pPr>
            <a:endParaRPr lang="en-US" sz="800" dirty="0" smtClean="0"/>
          </a:p>
          <a:p>
            <a:pPr>
              <a:lnSpc>
                <a:spcPct val="120000"/>
              </a:lnSpc>
            </a:pPr>
            <a:endParaRPr lang="en-US" sz="800" dirty="0" smtClean="0"/>
          </a:p>
          <a:p>
            <a:pPr marL="457200" indent="-457200">
              <a:lnSpc>
                <a:spcPct val="120000"/>
              </a:lnSpc>
              <a:buFont typeface="Arial"/>
              <a:buChar char="•"/>
            </a:pPr>
            <a:r>
              <a:rPr lang="en-US" sz="2800" dirty="0" smtClean="0"/>
              <a:t>Synergy with other national efforts </a:t>
            </a:r>
          </a:p>
          <a:p>
            <a:pPr marL="800100" lvl="1" indent="-342900">
              <a:lnSpc>
                <a:spcPct val="120000"/>
              </a:lnSpc>
              <a:buFont typeface="Wingdings" charset="2"/>
              <a:buChar char="Ø"/>
            </a:pPr>
            <a:r>
              <a:rPr lang="en-US" sz="2400" dirty="0" smtClean="0">
                <a:solidFill>
                  <a:srgbClr val="B7002B"/>
                </a:solidFill>
              </a:rPr>
              <a:t>Learning Space Rating System (conceptual inputs/ratings)</a:t>
            </a:r>
          </a:p>
          <a:p>
            <a:pPr marL="800100" lvl="1" indent="-342900">
              <a:lnSpc>
                <a:spcPct val="120000"/>
              </a:lnSpc>
              <a:buFont typeface="Wingdings" charset="2"/>
              <a:buChar char="Ø"/>
            </a:pPr>
            <a:r>
              <a:rPr lang="en-US" sz="2400" dirty="0" err="1" smtClean="0">
                <a:solidFill>
                  <a:srgbClr val="B7002B"/>
                </a:solidFill>
              </a:rPr>
              <a:t>FLEXspace</a:t>
            </a:r>
            <a:r>
              <a:rPr lang="en-US" sz="2400" dirty="0" smtClean="0">
                <a:solidFill>
                  <a:srgbClr val="B7002B"/>
                </a:solidFill>
              </a:rPr>
              <a:t> (concrete exemplars)</a:t>
            </a:r>
            <a:endParaRPr lang="en-US" sz="2400" dirty="0">
              <a:solidFill>
                <a:srgbClr val="B7002B"/>
              </a:solidFill>
            </a:endParaRPr>
          </a:p>
          <a:p>
            <a:pPr>
              <a:lnSpc>
                <a:spcPct val="110000"/>
              </a:lnSpc>
            </a:pPr>
            <a:endParaRPr lang="en-US" sz="800" dirty="0" smtClean="0"/>
          </a:p>
          <a:p>
            <a:pPr marL="457200" indent="-457200">
              <a:lnSpc>
                <a:spcPct val="110000"/>
              </a:lnSpc>
              <a:buFont typeface="Arial"/>
              <a:buChar char="•"/>
            </a:pPr>
            <a:endParaRPr lang="en-US" sz="2800" dirty="0" smtClean="0"/>
          </a:p>
        </p:txBody>
      </p:sp>
      <p:pic>
        <p:nvPicPr>
          <p:cNvPr id="6" name="Picture 5"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pic>
        <p:nvPicPr>
          <p:cNvPr id="2" name="Picture 1" descr="Screen Shot 2014-02-05 at 12.09.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405" y="5230551"/>
            <a:ext cx="2021468" cy="626866"/>
          </a:xfrm>
          <a:prstGeom prst="rect">
            <a:avLst/>
          </a:prstGeom>
        </p:spPr>
      </p:pic>
    </p:spTree>
    <p:extLst>
      <p:ext uri="{BB962C8B-B14F-4D97-AF65-F5344CB8AC3E}">
        <p14:creationId xmlns:p14="http://schemas.microsoft.com/office/powerpoint/2010/main" val="36275985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5795489" y="176911"/>
            <a:ext cx="2923998"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Viewing Environment</a:t>
            </a:r>
            <a:endParaRPr lang="en-US" sz="2400" b="1" dirty="0">
              <a:solidFill>
                <a:srgbClr val="B7002B"/>
              </a:solidFill>
              <a:latin typeface="+mj-lt"/>
              <a:cs typeface="Adobe Garamond Pro"/>
            </a:endParaRPr>
          </a:p>
        </p:txBody>
      </p:sp>
      <p:pic>
        <p:nvPicPr>
          <p:cNvPr id="7" name="Picture 6"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
        <p:nvSpPr>
          <p:cNvPr id="2" name="TextBox 1"/>
          <p:cNvSpPr txBox="1"/>
          <p:nvPr/>
        </p:nvSpPr>
        <p:spPr>
          <a:xfrm>
            <a:off x="1569180" y="1122080"/>
            <a:ext cx="5248352" cy="584776"/>
          </a:xfrm>
          <a:prstGeom prst="rect">
            <a:avLst/>
          </a:prstGeom>
          <a:noFill/>
        </p:spPr>
        <p:txBody>
          <a:bodyPr wrap="none" rtlCol="0">
            <a:spAutoFit/>
          </a:bodyPr>
          <a:lstStyle/>
          <a:p>
            <a:r>
              <a:rPr lang="en-US" sz="3200" u="sng" dirty="0">
                <a:hlinkClick r:id="rId4"/>
              </a:rPr>
              <a:t>http:/</a:t>
            </a:r>
            <a:r>
              <a:rPr lang="en-US" sz="3200" u="sng" dirty="0" smtClean="0">
                <a:hlinkClick r:id="rId4"/>
              </a:rPr>
              <a:t>/library.demo.artstor.org</a:t>
            </a:r>
            <a:endParaRPr lang="en-US" sz="3200" dirty="0"/>
          </a:p>
        </p:txBody>
      </p:sp>
      <p:pic>
        <p:nvPicPr>
          <p:cNvPr id="4" name="Picture 3" descr="Screen Shot 2014-02-04 at 9.56.57 A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8500" y="2360948"/>
            <a:ext cx="5181960" cy="2832297"/>
          </a:xfrm>
          <a:prstGeom prst="rect">
            <a:avLst/>
          </a:prstGeom>
        </p:spPr>
      </p:pic>
      <p:sp>
        <p:nvSpPr>
          <p:cNvPr id="5" name="Rectangle 4"/>
          <p:cNvSpPr/>
          <p:nvPr/>
        </p:nvSpPr>
        <p:spPr>
          <a:xfrm>
            <a:off x="2286000" y="5286491"/>
            <a:ext cx="4572000" cy="769441"/>
          </a:xfrm>
          <a:prstGeom prst="rect">
            <a:avLst/>
          </a:prstGeom>
        </p:spPr>
        <p:txBody>
          <a:bodyPr>
            <a:spAutoFit/>
          </a:bodyPr>
          <a:lstStyle/>
          <a:p>
            <a:pPr>
              <a:lnSpc>
                <a:spcPct val="100000"/>
              </a:lnSpc>
            </a:pPr>
            <a:r>
              <a:rPr lang="en-US" sz="2000" dirty="0"/>
              <a:t>beta</a:t>
            </a:r>
            <a:r>
              <a:rPr lang="en-US" sz="2400" b="1" dirty="0">
                <a:solidFill>
                  <a:srgbClr val="3366FF"/>
                </a:solidFill>
              </a:rPr>
              <a:t>001</a:t>
            </a:r>
            <a:r>
              <a:rPr lang="en-US" sz="2000" dirty="0"/>
              <a:t>@flexspace.org</a:t>
            </a:r>
          </a:p>
          <a:p>
            <a:pPr>
              <a:lnSpc>
                <a:spcPct val="100000"/>
              </a:lnSpc>
            </a:pPr>
            <a:r>
              <a:rPr lang="en-US" sz="2000" dirty="0"/>
              <a:t>Password: artstor1</a:t>
            </a:r>
          </a:p>
        </p:txBody>
      </p:sp>
    </p:spTree>
    <p:extLst>
      <p:ext uri="{BB962C8B-B14F-4D97-AF65-F5344CB8AC3E}">
        <p14:creationId xmlns:p14="http://schemas.microsoft.com/office/powerpoint/2010/main" val="2769061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5898282" y="176911"/>
            <a:ext cx="2821205"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Upload Environment</a:t>
            </a:r>
            <a:endParaRPr lang="en-US" sz="2400" b="1" dirty="0">
              <a:solidFill>
                <a:srgbClr val="B7002B"/>
              </a:solidFill>
              <a:latin typeface="+mj-lt"/>
              <a:cs typeface="Adobe Garamond Pro"/>
            </a:endParaRPr>
          </a:p>
        </p:txBody>
      </p:sp>
      <p:pic>
        <p:nvPicPr>
          <p:cNvPr id="7" name="Picture 6"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
        <p:nvSpPr>
          <p:cNvPr id="2" name="TextBox 1"/>
          <p:cNvSpPr txBox="1"/>
          <p:nvPr/>
        </p:nvSpPr>
        <p:spPr>
          <a:xfrm>
            <a:off x="857980" y="1122080"/>
            <a:ext cx="7403789" cy="584776"/>
          </a:xfrm>
          <a:prstGeom prst="rect">
            <a:avLst/>
          </a:prstGeom>
          <a:noFill/>
        </p:spPr>
        <p:txBody>
          <a:bodyPr wrap="none" rtlCol="0">
            <a:spAutoFit/>
          </a:bodyPr>
          <a:lstStyle/>
          <a:p>
            <a:r>
              <a:rPr lang="en-US" sz="3200" u="sng" dirty="0">
                <a:hlinkClick r:id="rId4"/>
              </a:rPr>
              <a:t>http:/</a:t>
            </a:r>
            <a:r>
              <a:rPr lang="en-US" sz="3200" u="sng" dirty="0" smtClean="0">
                <a:hlinkClick r:id="rId4"/>
              </a:rPr>
              <a:t>/catalog.sharedshelf.demo.artstor.org</a:t>
            </a:r>
            <a:endParaRPr lang="en-US" sz="3200" dirty="0"/>
          </a:p>
        </p:txBody>
      </p:sp>
      <p:pic>
        <p:nvPicPr>
          <p:cNvPr id="5" name="Picture 4" descr="Screen Shot 2014-02-05 at 10.32.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200" y="2095500"/>
            <a:ext cx="5690191" cy="3439593"/>
          </a:xfrm>
          <a:prstGeom prst="rect">
            <a:avLst/>
          </a:prstGeom>
        </p:spPr>
      </p:pic>
      <p:sp>
        <p:nvSpPr>
          <p:cNvPr id="6" name="Rectangle 5"/>
          <p:cNvSpPr/>
          <p:nvPr/>
        </p:nvSpPr>
        <p:spPr>
          <a:xfrm>
            <a:off x="2286000" y="5653739"/>
            <a:ext cx="4572000" cy="769441"/>
          </a:xfrm>
          <a:prstGeom prst="rect">
            <a:avLst/>
          </a:prstGeom>
        </p:spPr>
        <p:txBody>
          <a:bodyPr>
            <a:spAutoFit/>
          </a:bodyPr>
          <a:lstStyle/>
          <a:p>
            <a:pPr>
              <a:lnSpc>
                <a:spcPct val="100000"/>
              </a:lnSpc>
            </a:pPr>
            <a:r>
              <a:rPr lang="en-US" sz="2000" dirty="0"/>
              <a:t>beta</a:t>
            </a:r>
            <a:r>
              <a:rPr lang="en-US" sz="2400" b="1" dirty="0">
                <a:solidFill>
                  <a:srgbClr val="3366FF"/>
                </a:solidFill>
              </a:rPr>
              <a:t>001</a:t>
            </a:r>
            <a:r>
              <a:rPr lang="en-US" sz="2000" dirty="0"/>
              <a:t>@flexspace.org</a:t>
            </a:r>
          </a:p>
          <a:p>
            <a:pPr>
              <a:lnSpc>
                <a:spcPct val="100000"/>
              </a:lnSpc>
            </a:pPr>
            <a:r>
              <a:rPr lang="en-US" sz="2000" dirty="0"/>
              <a:t>Password: artstor1</a:t>
            </a:r>
          </a:p>
        </p:txBody>
      </p:sp>
    </p:spTree>
    <p:extLst>
      <p:ext uri="{BB962C8B-B14F-4D97-AF65-F5344CB8AC3E}">
        <p14:creationId xmlns:p14="http://schemas.microsoft.com/office/powerpoint/2010/main" val="862472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5381764" y="176911"/>
            <a:ext cx="3337723" cy="461665"/>
          </a:xfrm>
          <a:prstGeom prst="rect">
            <a:avLst/>
          </a:prstGeom>
          <a:noFill/>
        </p:spPr>
        <p:txBody>
          <a:bodyPr wrap="none" rtlCol="0">
            <a:spAutoFit/>
          </a:bodyPr>
          <a:lstStyle/>
          <a:p>
            <a:pPr algn="r"/>
            <a:r>
              <a:rPr lang="en-US" sz="2400" b="1" dirty="0" smtClean="0">
                <a:solidFill>
                  <a:srgbClr val="B7002B"/>
                </a:solidFill>
                <a:latin typeface="+mj-lt"/>
                <a:cs typeface="Adobe Garamond Pro"/>
              </a:rPr>
              <a:t>Live Demonstration Goal</a:t>
            </a:r>
            <a:endParaRPr lang="en-US" sz="2400" b="1" dirty="0">
              <a:solidFill>
                <a:srgbClr val="B7002B"/>
              </a:solidFill>
              <a:latin typeface="+mj-lt"/>
              <a:cs typeface="Adobe Garamond Pro"/>
            </a:endParaRPr>
          </a:p>
        </p:txBody>
      </p:sp>
      <p:pic>
        <p:nvPicPr>
          <p:cNvPr id="7" name="Picture 6"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
        <p:nvSpPr>
          <p:cNvPr id="5" name="Title 1"/>
          <p:cNvSpPr txBox="1">
            <a:spLocks/>
          </p:cNvSpPr>
          <p:nvPr/>
        </p:nvSpPr>
        <p:spPr>
          <a:xfrm>
            <a:off x="376162" y="1059382"/>
            <a:ext cx="8343325" cy="4719118"/>
          </a:xfrm>
          <a:prstGeom prst="rect">
            <a:avLst/>
          </a:prstGeom>
        </p:spPr>
        <p:txBody>
          <a:bodyPr vert="horz"/>
          <a:lstStyle>
            <a:lvl1pPr algn="l" defTabSz="457200" rtl="0" eaLnBrk="1" latinLnBrk="0" hangingPunct="1">
              <a:lnSpc>
                <a:spcPts val="4000"/>
              </a:lnSpc>
              <a:spcBef>
                <a:spcPct val="0"/>
              </a:spcBef>
              <a:buNone/>
              <a:defRPr sz="4000" kern="1200">
                <a:solidFill>
                  <a:srgbClr val="B7002B"/>
                </a:solidFill>
                <a:latin typeface="Arial" pitchFamily="34" charset="0"/>
                <a:ea typeface="+mj-ea"/>
                <a:cs typeface="Arial" pitchFamily="34" charset="0"/>
              </a:defRPr>
            </a:lvl1pPr>
          </a:lstStyle>
          <a:p>
            <a:pPr>
              <a:lnSpc>
                <a:spcPct val="100000"/>
              </a:lnSpc>
            </a:pPr>
            <a:r>
              <a:rPr lang="en-US" sz="2800" dirty="0" smtClean="0"/>
              <a:t>beta</a:t>
            </a:r>
            <a:r>
              <a:rPr lang="en-US" sz="3200" b="1" dirty="0" smtClean="0">
                <a:solidFill>
                  <a:srgbClr val="3366FF"/>
                </a:solidFill>
              </a:rPr>
              <a:t>001</a:t>
            </a:r>
            <a:r>
              <a:rPr lang="en-US" sz="2800" dirty="0" smtClean="0"/>
              <a:t>@flexspace.org</a:t>
            </a:r>
          </a:p>
          <a:p>
            <a:pPr>
              <a:lnSpc>
                <a:spcPct val="100000"/>
              </a:lnSpc>
            </a:pPr>
            <a:r>
              <a:rPr lang="en-US" sz="2800" dirty="0" smtClean="0"/>
              <a:t>Password: artstor1</a:t>
            </a:r>
          </a:p>
          <a:p>
            <a:pPr>
              <a:lnSpc>
                <a:spcPct val="100000"/>
              </a:lnSpc>
            </a:pPr>
            <a:endParaRPr lang="en-US" sz="2800" dirty="0" smtClean="0"/>
          </a:p>
          <a:p>
            <a:pPr>
              <a:lnSpc>
                <a:spcPct val="100000"/>
              </a:lnSpc>
            </a:pPr>
            <a:endParaRPr lang="en-US" sz="800" dirty="0" smtClean="0"/>
          </a:p>
          <a:p>
            <a:pPr marL="457200" indent="-457200">
              <a:lnSpc>
                <a:spcPct val="100000"/>
              </a:lnSpc>
              <a:buFont typeface="Arial"/>
              <a:buChar char="•"/>
            </a:pPr>
            <a:r>
              <a:rPr lang="en-US" sz="2800" dirty="0" smtClean="0"/>
              <a:t>Looking for “first impressions” – be honest!</a:t>
            </a:r>
          </a:p>
          <a:p>
            <a:pPr>
              <a:lnSpc>
                <a:spcPct val="100000"/>
              </a:lnSpc>
            </a:pPr>
            <a:endParaRPr lang="en-US" sz="800" dirty="0" smtClean="0"/>
          </a:p>
          <a:p>
            <a:pPr marL="457200" indent="-457200">
              <a:lnSpc>
                <a:spcPct val="100000"/>
              </a:lnSpc>
              <a:buFont typeface="Arial"/>
              <a:buChar char="•"/>
            </a:pPr>
            <a:r>
              <a:rPr lang="en-US" sz="2800" dirty="0" smtClean="0"/>
              <a:t>Open Dialog – shout out questions are fine.</a:t>
            </a:r>
          </a:p>
          <a:p>
            <a:pPr>
              <a:lnSpc>
                <a:spcPct val="100000"/>
              </a:lnSpc>
            </a:pPr>
            <a:endParaRPr lang="en-US" sz="800" dirty="0" smtClean="0"/>
          </a:p>
          <a:p>
            <a:pPr marL="457200" indent="-457200">
              <a:lnSpc>
                <a:spcPct val="100000"/>
              </a:lnSpc>
              <a:buFont typeface="Arial"/>
              <a:buChar char="•"/>
            </a:pPr>
            <a:r>
              <a:rPr lang="en-US" sz="2800" dirty="0" smtClean="0"/>
              <a:t>Do you have what you need to take this back and share with your colleagues?</a:t>
            </a:r>
          </a:p>
          <a:p>
            <a:pPr>
              <a:lnSpc>
                <a:spcPct val="100000"/>
              </a:lnSpc>
            </a:pPr>
            <a:endParaRPr lang="en-US" sz="800" dirty="0" smtClean="0"/>
          </a:p>
          <a:p>
            <a:pPr marL="457200" indent="-457200">
              <a:lnSpc>
                <a:spcPct val="100000"/>
              </a:lnSpc>
              <a:buFont typeface="Arial"/>
              <a:buChar char="•"/>
            </a:pPr>
            <a:r>
              <a:rPr lang="en-US" sz="2800" dirty="0" smtClean="0"/>
              <a:t>Based on first impressions, how might we improve what you see?</a:t>
            </a:r>
          </a:p>
          <a:p>
            <a:pPr>
              <a:lnSpc>
                <a:spcPct val="120000"/>
              </a:lnSpc>
            </a:pPr>
            <a:endParaRPr lang="en-US" sz="2800" dirty="0" smtClean="0"/>
          </a:p>
          <a:p>
            <a:pPr>
              <a:lnSpc>
                <a:spcPct val="120000"/>
              </a:lnSpc>
            </a:pPr>
            <a:endParaRPr lang="en-US" sz="2800" dirty="0" smtClean="0"/>
          </a:p>
          <a:p>
            <a:pPr>
              <a:lnSpc>
                <a:spcPct val="120000"/>
              </a:lnSpc>
            </a:pPr>
            <a:endParaRPr lang="en-US" sz="2800" dirty="0" smtClean="0"/>
          </a:p>
          <a:p>
            <a:pPr>
              <a:lnSpc>
                <a:spcPct val="120000"/>
              </a:lnSpc>
            </a:pPr>
            <a:r>
              <a:rPr lang="en-US" sz="2800" dirty="0" smtClean="0"/>
              <a:t>	</a:t>
            </a:r>
          </a:p>
          <a:p>
            <a:pPr marL="914400" lvl="1" indent="-457200">
              <a:lnSpc>
                <a:spcPct val="120000"/>
              </a:lnSpc>
              <a:buFont typeface="Arial"/>
              <a:buChar char="•"/>
            </a:pPr>
            <a:r>
              <a:rPr lang="en-US" sz="600" dirty="0"/>
              <a:t>T</a:t>
            </a:r>
            <a:endParaRPr lang="en-US" sz="600" dirty="0" smtClean="0"/>
          </a:p>
          <a:p>
            <a:pPr marL="457200" indent="-457200">
              <a:lnSpc>
                <a:spcPct val="120000"/>
              </a:lnSpc>
              <a:buFont typeface="Arial"/>
              <a:buChar char="•"/>
            </a:pPr>
            <a:endParaRPr lang="en-US" sz="2800" dirty="0" smtClean="0"/>
          </a:p>
          <a:p>
            <a:pPr marL="457200" indent="-457200">
              <a:lnSpc>
                <a:spcPct val="120000"/>
              </a:lnSpc>
              <a:buFont typeface="Arial"/>
              <a:buChar char="•"/>
            </a:pPr>
            <a:endParaRPr lang="en-US" sz="2800" dirty="0" smtClean="0"/>
          </a:p>
          <a:p>
            <a:pPr>
              <a:lnSpc>
                <a:spcPct val="110000"/>
              </a:lnSpc>
            </a:pPr>
            <a:endParaRPr lang="en-US" sz="800" dirty="0" smtClean="0"/>
          </a:p>
          <a:p>
            <a:pPr marL="457200" indent="-457200">
              <a:lnSpc>
                <a:spcPct val="110000"/>
              </a:lnSpc>
              <a:buFont typeface="Arial"/>
              <a:buChar char="•"/>
            </a:pPr>
            <a:endParaRPr lang="en-US" sz="2800" dirty="0" smtClean="0"/>
          </a:p>
        </p:txBody>
      </p:sp>
    </p:spTree>
    <p:extLst>
      <p:ext uri="{BB962C8B-B14F-4D97-AF65-F5344CB8AC3E}">
        <p14:creationId xmlns:p14="http://schemas.microsoft.com/office/powerpoint/2010/main" val="3931169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62142" cy="762000"/>
          </a:xfrm>
          <a:prstGeom prst="rect">
            <a:avLst/>
          </a:prstGeom>
          <a:gradFill flip="none" rotWithShape="1">
            <a:gsLst>
              <a:gs pos="15000">
                <a:srgbClr val="909090"/>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5069029" y="91000"/>
            <a:ext cx="3650458" cy="553998"/>
          </a:xfrm>
          <a:prstGeom prst="rect">
            <a:avLst/>
          </a:prstGeom>
          <a:noFill/>
        </p:spPr>
        <p:txBody>
          <a:bodyPr wrap="none" rtlCol="0">
            <a:spAutoFit/>
          </a:bodyPr>
          <a:lstStyle/>
          <a:p>
            <a:pPr algn="r">
              <a:lnSpc>
                <a:spcPct val="130000"/>
              </a:lnSpc>
            </a:pPr>
            <a:r>
              <a:rPr lang="en-US" sz="2400" b="1" dirty="0">
                <a:solidFill>
                  <a:srgbClr val="B7002B"/>
                </a:solidFill>
              </a:rPr>
              <a:t>Core Team &amp;</a:t>
            </a:r>
            <a:r>
              <a:rPr lang="en-US" sz="2400" b="1" dirty="0" smtClean="0">
                <a:solidFill>
                  <a:srgbClr val="B7002B"/>
                </a:solidFill>
              </a:rPr>
              <a:t> </a:t>
            </a:r>
            <a:r>
              <a:rPr lang="en-US" sz="2400" b="1" dirty="0">
                <a:solidFill>
                  <a:srgbClr val="B7002B"/>
                </a:solidFill>
              </a:rPr>
              <a:t>Interim </a:t>
            </a:r>
            <a:r>
              <a:rPr lang="en-US" sz="2400" b="1" dirty="0" smtClean="0">
                <a:solidFill>
                  <a:srgbClr val="B7002B"/>
                </a:solidFill>
              </a:rPr>
              <a:t>Board</a:t>
            </a:r>
            <a:endParaRPr lang="en-US" sz="2400" b="1" dirty="0">
              <a:solidFill>
                <a:srgbClr val="B7002B"/>
              </a:solidFill>
            </a:endParaRPr>
          </a:p>
        </p:txBody>
      </p:sp>
      <p:sp>
        <p:nvSpPr>
          <p:cNvPr id="6" name="TextBox 5"/>
          <p:cNvSpPr txBox="1"/>
          <p:nvPr/>
        </p:nvSpPr>
        <p:spPr>
          <a:xfrm>
            <a:off x="309427" y="1300985"/>
            <a:ext cx="8852716" cy="4884415"/>
          </a:xfrm>
          <a:prstGeom prst="rect">
            <a:avLst/>
          </a:prstGeom>
          <a:noFill/>
        </p:spPr>
        <p:txBody>
          <a:bodyPr wrap="none" rtlCol="0">
            <a:spAutoFit/>
          </a:bodyPr>
          <a:lstStyle/>
          <a:p>
            <a:pPr>
              <a:lnSpc>
                <a:spcPct val="130000"/>
              </a:lnSpc>
            </a:pPr>
            <a:r>
              <a:rPr lang="en-US" b="1" dirty="0" smtClean="0"/>
              <a:t>Malcolm Brown</a:t>
            </a:r>
            <a:r>
              <a:rPr lang="en-US" dirty="0"/>
              <a:t> </a:t>
            </a:r>
            <a:r>
              <a:rPr lang="en-US" dirty="0" smtClean="0"/>
              <a:t>- Director, EDUCAUSE Learning Initiative</a:t>
            </a:r>
          </a:p>
          <a:p>
            <a:pPr>
              <a:lnSpc>
                <a:spcPct val="130000"/>
              </a:lnSpc>
            </a:pPr>
            <a:r>
              <a:rPr lang="en-US" b="1" dirty="0" smtClean="0"/>
              <a:t>Terry Calhoun</a:t>
            </a:r>
            <a:r>
              <a:rPr lang="en-US" dirty="0"/>
              <a:t> </a:t>
            </a:r>
            <a:r>
              <a:rPr lang="en-US" dirty="0" smtClean="0"/>
              <a:t>- Director, Media Relations and Publications – SCUP</a:t>
            </a:r>
          </a:p>
          <a:p>
            <a:pPr>
              <a:lnSpc>
                <a:spcPct val="130000"/>
              </a:lnSpc>
            </a:pPr>
            <a:r>
              <a:rPr lang="en-US" b="1" dirty="0" smtClean="0"/>
              <a:t>Carey Hatch</a:t>
            </a:r>
            <a:r>
              <a:rPr lang="en-US" dirty="0"/>
              <a:t> </a:t>
            </a:r>
            <a:r>
              <a:rPr lang="en-US" dirty="0" smtClean="0"/>
              <a:t>- Associate Provost, Academic Technology - SUNY System Administration</a:t>
            </a:r>
          </a:p>
          <a:p>
            <a:pPr>
              <a:lnSpc>
                <a:spcPct val="130000"/>
              </a:lnSpc>
            </a:pPr>
            <a:r>
              <a:rPr lang="en-US" b="1" dirty="0" smtClean="0"/>
              <a:t>Gerry Hanley</a:t>
            </a:r>
            <a:r>
              <a:rPr lang="en-US" dirty="0"/>
              <a:t> </a:t>
            </a:r>
            <a:r>
              <a:rPr lang="en-US" dirty="0" smtClean="0"/>
              <a:t>- Sr. Director, Academic Tech. </a:t>
            </a:r>
            <a:r>
              <a:rPr lang="en-US" dirty="0" err="1" smtClean="0"/>
              <a:t>Svcs</a:t>
            </a:r>
            <a:r>
              <a:rPr lang="en-US" dirty="0" smtClean="0"/>
              <a:t>; California State Univ. – Office of Chancellor</a:t>
            </a:r>
          </a:p>
          <a:p>
            <a:pPr>
              <a:lnSpc>
                <a:spcPct val="130000"/>
              </a:lnSpc>
            </a:pPr>
            <a:r>
              <a:rPr lang="en-US" b="1" dirty="0" smtClean="0"/>
              <a:t>Mark</a:t>
            </a:r>
            <a:r>
              <a:rPr lang="en-US" dirty="0" smtClean="0"/>
              <a:t> </a:t>
            </a:r>
            <a:r>
              <a:rPr lang="en-US" b="1" dirty="0" err="1" smtClean="0"/>
              <a:t>McCallister</a:t>
            </a:r>
            <a:r>
              <a:rPr lang="en-US" dirty="0"/>
              <a:t> </a:t>
            </a:r>
            <a:r>
              <a:rPr lang="en-US" dirty="0" smtClean="0"/>
              <a:t>- Associate Director, Academic Technology, University of Florida</a:t>
            </a:r>
          </a:p>
          <a:p>
            <a:pPr>
              <a:lnSpc>
                <a:spcPct val="130000"/>
              </a:lnSpc>
            </a:pPr>
            <a:r>
              <a:rPr lang="en-US" b="1" dirty="0" smtClean="0"/>
              <a:t>Joseph Moreau </a:t>
            </a:r>
            <a:r>
              <a:rPr lang="en-US" dirty="0" smtClean="0"/>
              <a:t>- Vice Chancellor, Foothill-</a:t>
            </a:r>
            <a:r>
              <a:rPr lang="en-US" dirty="0" err="1" smtClean="0"/>
              <a:t>DeAnza</a:t>
            </a:r>
            <a:r>
              <a:rPr lang="en-US" dirty="0" smtClean="0"/>
              <a:t> Community College District</a:t>
            </a:r>
          </a:p>
          <a:p>
            <a:pPr>
              <a:lnSpc>
                <a:spcPct val="130000"/>
              </a:lnSpc>
            </a:pPr>
            <a:r>
              <a:rPr lang="en-US" b="1" dirty="0" smtClean="0"/>
              <a:t>Kim </a:t>
            </a:r>
            <a:r>
              <a:rPr lang="en-US" b="1" dirty="0" err="1" smtClean="0"/>
              <a:t>Scalzo</a:t>
            </a:r>
            <a:r>
              <a:rPr lang="en-US" b="1" dirty="0" smtClean="0"/>
              <a:t> </a:t>
            </a:r>
            <a:r>
              <a:rPr lang="en-US" dirty="0" smtClean="0"/>
              <a:t>- Director, SUNY Center for Professional Development</a:t>
            </a:r>
          </a:p>
          <a:p>
            <a:pPr>
              <a:lnSpc>
                <a:spcPct val="130000"/>
              </a:lnSpc>
            </a:pPr>
            <a:r>
              <a:rPr lang="en-US" b="1" dirty="0" smtClean="0"/>
              <a:t>Brad </a:t>
            </a:r>
            <a:r>
              <a:rPr lang="en-US" b="1" dirty="0"/>
              <a:t>Snyder </a:t>
            </a:r>
            <a:r>
              <a:rPr lang="en-US" dirty="0"/>
              <a:t>-</a:t>
            </a:r>
            <a:r>
              <a:rPr lang="en-US" dirty="0" smtClean="0"/>
              <a:t> Technical Services Coordinator, SUNY Cortland </a:t>
            </a:r>
          </a:p>
          <a:p>
            <a:pPr>
              <a:lnSpc>
                <a:spcPct val="130000"/>
              </a:lnSpc>
            </a:pPr>
            <a:r>
              <a:rPr lang="en-US" b="1" dirty="0"/>
              <a:t>Lisa </a:t>
            </a:r>
            <a:r>
              <a:rPr lang="en-US" b="1" dirty="0" smtClean="0"/>
              <a:t>Stephens</a:t>
            </a:r>
            <a:r>
              <a:rPr lang="en-US" dirty="0"/>
              <a:t> </a:t>
            </a:r>
            <a:r>
              <a:rPr lang="en-US" dirty="0" smtClean="0"/>
              <a:t>- </a:t>
            </a:r>
            <a:r>
              <a:rPr lang="en-US" dirty="0"/>
              <a:t>Sr. Strategist, Academic Innovation - SUNY (Project Lead</a:t>
            </a:r>
            <a:r>
              <a:rPr lang="en-US" dirty="0" smtClean="0"/>
              <a:t>)</a:t>
            </a:r>
          </a:p>
          <a:p>
            <a:pPr>
              <a:lnSpc>
                <a:spcPct val="130000"/>
              </a:lnSpc>
            </a:pPr>
            <a:r>
              <a:rPr lang="en-US" b="1" dirty="0" smtClean="0"/>
              <a:t>Jim </a:t>
            </a:r>
            <a:r>
              <a:rPr lang="en-US" b="1" dirty="0" err="1"/>
              <a:t>Twetten</a:t>
            </a:r>
            <a:r>
              <a:rPr lang="en-US" b="1" dirty="0"/>
              <a:t> </a:t>
            </a:r>
            <a:r>
              <a:rPr lang="en-US" dirty="0"/>
              <a:t>-</a:t>
            </a:r>
            <a:r>
              <a:rPr lang="en-US" dirty="0" smtClean="0"/>
              <a:t> </a:t>
            </a:r>
            <a:r>
              <a:rPr lang="en-US" dirty="0"/>
              <a:t>Director, Academic Technologies </a:t>
            </a:r>
            <a:r>
              <a:rPr lang="en-US" dirty="0" smtClean="0"/>
              <a:t>- Iowa State University </a:t>
            </a:r>
          </a:p>
          <a:p>
            <a:pPr>
              <a:lnSpc>
                <a:spcPct val="130000"/>
              </a:lnSpc>
            </a:pPr>
            <a:r>
              <a:rPr lang="en-US" b="1" dirty="0"/>
              <a:t>Clare van den </a:t>
            </a:r>
            <a:r>
              <a:rPr lang="en-US" b="1" dirty="0" smtClean="0"/>
              <a:t>Blink </a:t>
            </a:r>
            <a:r>
              <a:rPr lang="en-US" dirty="0" smtClean="0"/>
              <a:t>- </a:t>
            </a:r>
            <a:r>
              <a:rPr lang="en-US" dirty="0"/>
              <a:t>Director, Academic Technologies – Cornell University  </a:t>
            </a:r>
          </a:p>
          <a:p>
            <a:endParaRPr lang="en-US" dirty="0" smtClean="0"/>
          </a:p>
          <a:p>
            <a:endParaRPr lang="en-US" dirty="0"/>
          </a:p>
          <a:p>
            <a:endParaRPr lang="en-US" dirty="0"/>
          </a:p>
        </p:txBody>
      </p:sp>
      <p:pic>
        <p:nvPicPr>
          <p:cNvPr id="7" name="Picture 6" descr="FLEXspace-2-re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5465"/>
            <a:ext cx="4030132" cy="775522"/>
          </a:xfrm>
          <a:prstGeom prst="rect">
            <a:avLst/>
          </a:prstGeom>
        </p:spPr>
      </p:pic>
    </p:spTree>
    <p:extLst>
      <p:ext uri="{BB962C8B-B14F-4D97-AF65-F5344CB8AC3E}">
        <p14:creationId xmlns:p14="http://schemas.microsoft.com/office/powerpoint/2010/main" val="23105196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7907</TotalTime>
  <Words>1731</Words>
  <Application>Microsoft Macintosh PowerPoint</Application>
  <PresentationFormat>On-screen Show (4:3)</PresentationFormat>
  <Paragraphs>188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ELI Beta Release Announcement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 Core Team Contacts</vt:lpstr>
    </vt:vector>
  </TitlesOfParts>
  <Manager/>
  <Company>EDUCAUSE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FLEXspace Team</dc:creator>
  <cp:keywords/>
  <dc:description>Draft for Anaheim 13 for team revision</dc:description>
  <cp:lastModifiedBy>Lisa Stephens</cp:lastModifiedBy>
  <cp:revision>114</cp:revision>
  <dcterms:created xsi:type="dcterms:W3CDTF">2013-06-12T15:30:12Z</dcterms:created>
  <dcterms:modified xsi:type="dcterms:W3CDTF">2014-02-06T15:27:08Z</dcterms:modified>
  <cp:category/>
</cp:coreProperties>
</file>