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5"/>
  </p:notesMasterIdLst>
  <p:handoutMasterIdLst>
    <p:handoutMasterId r:id="rId6"/>
  </p:handoutMasterIdLst>
  <p:sldIdLst>
    <p:sldId id="328" r:id="rId2"/>
    <p:sldId id="381" r:id="rId3"/>
    <p:sldId id="382" r:id="rId4"/>
  </p:sldIdLst>
  <p:sldSz cx="9144000" cy="5715000" type="screen16x10"/>
  <p:notesSz cx="6858000" cy="9144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9ABC4B"/>
    <a:srgbClr val="FFCC66"/>
    <a:srgbClr val="FFFF66"/>
    <a:srgbClr val="FFCC00"/>
    <a:srgbClr val="FBFCE7"/>
    <a:srgbClr val="F1FCE7"/>
    <a:srgbClr val="28A978"/>
    <a:srgbClr val="2AA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8" autoAdjust="0"/>
    <p:restoredTop sz="68360" autoAdjust="0"/>
  </p:normalViewPr>
  <p:slideViewPr>
    <p:cSldViewPr>
      <p:cViewPr varScale="1">
        <p:scale>
          <a:sx n="71" d="100"/>
          <a:sy n="71" d="100"/>
        </p:scale>
        <p:origin x="840" y="6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36407-00B2-453B-8F88-63BEA2B6DD5A}" type="datetimeFigureOut">
              <a:rPr lang="en-US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D351E6-DD9C-42F0-ABAF-0556D6D33B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01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ABE72-2C95-4F48-91D0-0C6E9887E197}" type="datetimeFigureOut">
              <a:rPr lang="en-US"/>
              <a:pPr/>
              <a:t>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4DAC16-F675-4A53-9EB5-E7A3D2B04F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9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Focus on lifelong </a:t>
            </a:r>
            <a:r>
              <a:rPr lang="en-US" sz="2400" dirty="0" smtClean="0"/>
              <a:t>learning</a:t>
            </a:r>
            <a:r>
              <a:rPr lang="en-US" sz="2400" baseline="0" dirty="0" smtClean="0"/>
              <a:t> &amp; authentic workplace </a:t>
            </a:r>
            <a:r>
              <a:rPr lang="en-US" sz="2400" baseline="0" dirty="0" smtClean="0"/>
              <a:t>activities</a:t>
            </a:r>
          </a:p>
          <a:p>
            <a:r>
              <a:rPr lang="en-US" sz="2400" baseline="0" dirty="0" smtClean="0"/>
              <a:t>These skills lay the foundation for any credential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As part of the HLC Assessment Academy</a:t>
            </a:r>
            <a:r>
              <a:rPr lang="en-US" sz="2400" baseline="0" dirty="0" smtClean="0"/>
              <a:t> Project, t</a:t>
            </a:r>
            <a:r>
              <a:rPr lang="en-US" sz="2400" dirty="0" smtClean="0"/>
              <a:t>he </a:t>
            </a:r>
            <a:r>
              <a:rPr lang="en-US" sz="2400" dirty="0" smtClean="0"/>
              <a:t>six skills were chosen </a:t>
            </a:r>
            <a:r>
              <a:rPr lang="en-US" sz="2400" dirty="0" smtClean="0"/>
              <a:t>after</a:t>
            </a:r>
            <a:endParaRPr lang="en-US" sz="2400" dirty="0" smtClean="0"/>
          </a:p>
          <a:p>
            <a:pPr lvl="1"/>
            <a:r>
              <a:rPr lang="en-US" sz="2000" dirty="0" smtClean="0"/>
              <a:t>conducting an </a:t>
            </a:r>
            <a:r>
              <a:rPr lang="en-US" sz="2000" u="sng" dirty="0" smtClean="0">
                <a:solidFill>
                  <a:srgbClr val="FF6600"/>
                </a:solidFill>
              </a:rPr>
              <a:t>extensive literature review</a:t>
            </a:r>
            <a:r>
              <a:rPr lang="en-US" sz="2000" dirty="0" smtClean="0"/>
              <a:t>; </a:t>
            </a:r>
          </a:p>
          <a:p>
            <a:pPr lvl="1"/>
            <a:r>
              <a:rPr lang="en-US" sz="2000" dirty="0" smtClean="0"/>
              <a:t>receiving formal feedback from </a:t>
            </a:r>
            <a:r>
              <a:rPr lang="en-US" sz="2000" u="sng" dirty="0" smtClean="0">
                <a:solidFill>
                  <a:srgbClr val="000090"/>
                </a:solidFill>
              </a:rPr>
              <a:t>nearly 100 advisory board members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gathering substantial input from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nearly 400 faculty members</a:t>
            </a:r>
            <a:r>
              <a:rPr lang="en-US" sz="2000" dirty="0" smtClean="0"/>
              <a:t> across the College.</a:t>
            </a:r>
          </a:p>
          <a:p>
            <a:pPr lvl="1"/>
            <a:endParaRPr lang="en-US" sz="2000" dirty="0" smtClean="0"/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Critical Thinking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Improving thinking, including problem‐solving and creativity, by applying intellectual standards such as clarity, precision, logic, and reflection.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Digital Fluency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Effectively employing and understanding digital tools to express ideas in appropriate contexts.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Information Literacy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Recognizing when information is needed and possessing the ability to locate, evaluate, and use effectively needed information. 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Communication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Displaying capability in writing, reading, and oral communication; understanding of non‐verbal language. 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Diversity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&amp; Teamwork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Demonstrating awareness and empathy while working collaboratively with people of diverse backgrounds and perspectives. 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Ethics &amp; Professional Responsibility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Understanding and exhibiting principles of conduct and professional behavior which impact a greater good in the world and workplace. Understanding and applying ethical and professional principles of conduct.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DAC16-F675-4A53-9EB5-E7A3D2B04F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6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Interdisciplinary</a:t>
            </a:r>
            <a:r>
              <a:rPr lang="en-US" baseline="0" dirty="0" smtClean="0"/>
              <a:t> collaboration </a:t>
            </a:r>
          </a:p>
          <a:p>
            <a:endParaRPr lang="en-US" baseline="0" dirty="0" smtClean="0"/>
          </a:p>
          <a:p>
            <a:r>
              <a:rPr lang="en-US" dirty="0" smtClean="0"/>
              <a:t>Increased focus on teaching and learning</a:t>
            </a:r>
          </a:p>
          <a:p>
            <a:r>
              <a:rPr lang="en-US" dirty="0" smtClean="0"/>
              <a:t>Decreased focus on being an assessment expert and ensuring validity and reliability in creating authentic assessments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DAC16-F675-4A53-9EB5-E7A3D2B04F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 Reviewed Assessment Repository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Faculty and industry experts are involved in the Transferrable Skills Summit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Authentic project-based assessments are created for teach Transferrable Skill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demonstrate mastery in each Transferrable Skill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On-going quarterly evaluation of the assessment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DAC16-F675-4A53-9EB5-E7A3D2B04F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9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681_AA_PPT_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33500"/>
            <a:ext cx="8382000" cy="1587500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cs typeface="Lucida Sans Demibold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86100"/>
            <a:ext cx="7848600" cy="508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606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19400" y="4152900"/>
            <a:ext cx="3352800" cy="114300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8668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681_AA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839200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061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5512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016000"/>
            <a:ext cx="8153400" cy="40005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889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9351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81200" y="5448299"/>
            <a:ext cx="4953000" cy="381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159273A-657D-452C-AB88-F10AD26108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1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47625"/>
            <a:ext cx="92805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98057"/>
            <a:ext cx="7772400" cy="830262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7900"/>
            <a:ext cx="7772400" cy="1250156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5448300"/>
            <a:ext cx="3810000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Rasmussen, Inc. 2012. Proprietary and Confidential.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5486400" y="1714500"/>
            <a:ext cx="3048000" cy="26670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4508500"/>
            <a:ext cx="3048000" cy="304800"/>
          </a:xfrm>
        </p:spPr>
        <p:txBody>
          <a:bodyPr/>
          <a:lstStyle>
            <a:lvl1pPr marL="0" indent="0">
              <a:buFontTx/>
              <a:buNone/>
              <a:defRPr sz="1400" i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 baseline="0"/>
            </a:lvl3pPr>
            <a:lvl4pPr marL="0" indent="0">
              <a:buFontTx/>
              <a:buNone/>
              <a:defRPr sz="1400" baseline="0"/>
            </a:lvl4pPr>
            <a:lvl5pPr marL="0" indent="0">
              <a:buFontTx/>
              <a:buNone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079500"/>
            <a:ext cx="487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889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935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81000" y="5464175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F07F43-98A6-472D-8F23-23F67F7DFE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85800" y="1143000"/>
            <a:ext cx="7848600" cy="34290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889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5464175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FC4A08-32E1-4E68-A698-20D7F8EF88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889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016000"/>
            <a:ext cx="41910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11"/>
          </p:nvPr>
        </p:nvSpPr>
        <p:spPr>
          <a:xfrm>
            <a:off x="4648200" y="1028700"/>
            <a:ext cx="4191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381000" y="5464175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73E50FA-04EC-4B1A-8E12-7C586EDED3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81_AA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"/>
            <a:ext cx="8229600" cy="792956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rgbClr val="5550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016000"/>
            <a:ext cx="8153400" cy="34417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  <a:lvl2pPr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1844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"/>
            <a:ext cx="8229600" cy="792956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rgbClr val="5550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2"/>
          </p:nvPr>
        </p:nvSpPr>
        <p:spPr>
          <a:xfrm>
            <a:off x="381000" y="1016000"/>
            <a:ext cx="8153400" cy="34417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  <a:lvl2pPr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806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681_AA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5486400" y="1104900"/>
            <a:ext cx="3048000" cy="26670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3898900"/>
            <a:ext cx="3048000" cy="304800"/>
          </a:xfrm>
        </p:spPr>
        <p:txBody>
          <a:bodyPr/>
          <a:lstStyle>
            <a:lvl1pPr marL="0" indent="0">
              <a:buFontTx/>
              <a:buNone/>
              <a:defRPr sz="1400" i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 baseline="0"/>
            </a:lvl3pPr>
            <a:lvl4pPr marL="0" indent="0">
              <a:buFontTx/>
              <a:buNone/>
              <a:defRPr sz="1400" baseline="0"/>
            </a:lvl4pPr>
            <a:lvl5pPr marL="0" indent="0">
              <a:buFontTx/>
              <a:buNone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079500"/>
            <a:ext cx="4876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7540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–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5486400" y="1104900"/>
            <a:ext cx="3048000" cy="26670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3898900"/>
            <a:ext cx="3048000" cy="304800"/>
          </a:xfrm>
        </p:spPr>
        <p:txBody>
          <a:bodyPr/>
          <a:lstStyle>
            <a:lvl1pPr marL="0" indent="0">
              <a:buFontTx/>
              <a:buNone/>
              <a:defRPr sz="1400" i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 baseline="0"/>
            </a:lvl3pPr>
            <a:lvl4pPr marL="0" indent="0">
              <a:buFontTx/>
              <a:buNone/>
              <a:defRPr sz="1400" baseline="0"/>
            </a:lvl4pPr>
            <a:lvl5pPr marL="0" indent="0">
              <a:buFontTx/>
              <a:buNone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079500"/>
            <a:ext cx="4876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894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81_AA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85800" y="1143000"/>
            <a:ext cx="7848600" cy="32385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82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81000" y="1143000"/>
            <a:ext cx="7848600" cy="32385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2411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681_AA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016000"/>
            <a:ext cx="4191000" cy="344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11"/>
          </p:nvPr>
        </p:nvSpPr>
        <p:spPr>
          <a:xfrm>
            <a:off x="4648200" y="1028700"/>
            <a:ext cx="4191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07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681_AA_PPT_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17"/>
          <p:cNvSpPr>
            <a:spLocks noGrp="1"/>
          </p:cNvSpPr>
          <p:nvPr>
            <p:ph sz="quarter" idx="12"/>
          </p:nvPr>
        </p:nvSpPr>
        <p:spPr>
          <a:xfrm>
            <a:off x="381000" y="1016000"/>
            <a:ext cx="4191000" cy="344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13"/>
          </p:nvPr>
        </p:nvSpPr>
        <p:spPr>
          <a:xfrm>
            <a:off x="4648200" y="1028700"/>
            <a:ext cx="4191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4690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016000"/>
            <a:ext cx="8229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5448300"/>
            <a:ext cx="49530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5464175"/>
            <a:ext cx="381000" cy="317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988F70"/>
                </a:solidFill>
              </a:defRPr>
            </a:lvl1pPr>
          </a:lstStyle>
          <a:p>
            <a:fld id="{4A5EFBA7-C6CE-4193-B0A9-905DA2AA0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06" r:id="rId13"/>
    <p:sldLayoutId id="2147483701" r:id="rId14"/>
    <p:sldLayoutId id="2147483702" r:id="rId15"/>
    <p:sldLayoutId id="2147483703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555035"/>
          </a:solidFill>
          <a:latin typeface="+mj-lt"/>
          <a:ea typeface="MS PGothic" pitchFamily="34" charset="-128"/>
          <a:cs typeface="Lucida Sans Demibold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5035"/>
          </a:solidFill>
          <a:latin typeface="Calibri" charset="0"/>
          <a:ea typeface="MS PGothic" pitchFamily="34" charset="-128"/>
          <a:cs typeface="Lucida Sans Demibold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5035"/>
          </a:solidFill>
          <a:latin typeface="Calibri" charset="0"/>
          <a:ea typeface="MS PGothic" pitchFamily="34" charset="-128"/>
          <a:cs typeface="Lucida Sans Demibold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5035"/>
          </a:solidFill>
          <a:latin typeface="Calibri" charset="0"/>
          <a:ea typeface="MS PGothic" pitchFamily="34" charset="-128"/>
          <a:cs typeface="Lucida Sans Demibold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5035"/>
          </a:solidFill>
          <a:latin typeface="Calibri" charset="0"/>
          <a:ea typeface="MS PGothic" pitchFamily="34" charset="-128"/>
          <a:cs typeface="Lucida Sans Demibold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6060"/>
          </a:solidFill>
          <a:latin typeface="+mn-lt"/>
          <a:ea typeface="MS PGothic" pitchFamily="34" charset="-128"/>
          <a:cs typeface="Lucida San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6060"/>
          </a:solidFill>
          <a:latin typeface="+mn-lt"/>
          <a:ea typeface="MS PGothic" pitchFamily="34" charset="-128"/>
          <a:cs typeface="Lucida San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6060"/>
          </a:solidFill>
          <a:latin typeface="+mn-lt"/>
          <a:ea typeface="MS PGothic" pitchFamily="34" charset="-128"/>
          <a:cs typeface="Lucida San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6060"/>
          </a:solidFill>
          <a:latin typeface="+mn-lt"/>
          <a:ea typeface="MS PGothic" pitchFamily="34" charset="-128"/>
          <a:cs typeface="Lucida San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6060"/>
          </a:solidFill>
          <a:latin typeface="+mn-lt"/>
          <a:ea typeface="MS PGothic" pitchFamily="34" charset="-128"/>
          <a:cs typeface="Lucida Sans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89026"/>
            <a:ext cx="3733800" cy="3873500"/>
          </a:xfrm>
        </p:spPr>
        <p:txBody>
          <a:bodyPr/>
          <a:lstStyle/>
          <a:p>
            <a:pPr algn="r"/>
            <a:r>
              <a:rPr lang="en-US" dirty="0">
                <a:latin typeface="Colossalis" panose="02000803060000020004" pitchFamily="2" charset="0"/>
              </a:rPr>
              <a:t>Rasmussen’s </a:t>
            </a:r>
            <a:r>
              <a:rPr lang="en-US" dirty="0" smtClean="0">
                <a:latin typeface="Colossalis" panose="02000803060000020004" pitchFamily="2" charset="0"/>
              </a:rPr>
              <a:t>Transferrable </a:t>
            </a:r>
            <a:r>
              <a:rPr lang="en-US" dirty="0">
                <a:latin typeface="Colossalis" panose="02000803060000020004" pitchFamily="2" charset="0"/>
              </a:rPr>
              <a:t>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9273A-657D-452C-AB88-F10AD261083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4" name="Picture 13" descr="honeycomb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8" y="431800"/>
            <a:ext cx="4114800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/>
          <p:nvPr/>
        </p:nvCxnSpPr>
        <p:spPr>
          <a:xfrm>
            <a:off x="2251696" y="903979"/>
            <a:ext cx="712327" cy="6077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stCxn id="8" idx="3"/>
          </p:cNvCxnSpPr>
          <p:nvPr/>
        </p:nvCxnSpPr>
        <p:spPr>
          <a:xfrm>
            <a:off x="1698886" y="1587188"/>
            <a:ext cx="655537" cy="32215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51696" y="3469646"/>
            <a:ext cx="569574" cy="8054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37033" y="2569228"/>
            <a:ext cx="56426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1782319" y="3131756"/>
            <a:ext cx="695687" cy="51711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2823" y="4956588"/>
            <a:ext cx="381000" cy="317500"/>
          </a:xfrm>
        </p:spPr>
        <p:txBody>
          <a:bodyPr/>
          <a:lstStyle/>
          <a:p>
            <a:fld id="{5159273A-657D-452C-AB88-F10AD2610833}" type="slidenum">
              <a:rPr lang="en-US" smtClean="0">
                <a:latin typeface="Arial Narrow" panose="020B0606020202030204" pitchFamily="34" charset="0"/>
              </a:rPr>
              <a:pPr/>
              <a:t>2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370" y="1133844"/>
            <a:ext cx="1455516" cy="90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Subject Matter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6803" y="3195529"/>
            <a:ext cx="1455516" cy="90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Design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9166" y="3953969"/>
            <a:ext cx="1455516" cy="90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Faculty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6926422" y="444913"/>
            <a:ext cx="1917057" cy="1981078"/>
          </a:xfrm>
          <a:prstGeom prst="flowChartPunchedTap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Authentic, project-based assessments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6900862" y="2426113"/>
            <a:ext cx="1942618" cy="1981200"/>
          </a:xfrm>
          <a:prstGeom prst="flowChartPunchedTap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Corresponding rubrics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449" y="2164686"/>
            <a:ext cx="1546486" cy="90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Curriculum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5754" y="137485"/>
            <a:ext cx="1455516" cy="906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Industry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cxnSp>
        <p:nvCxnSpPr>
          <p:cNvPr id="44" name="Elbow Connector 43"/>
          <p:cNvCxnSpPr/>
          <p:nvPr/>
        </p:nvCxnSpPr>
        <p:spPr>
          <a:xfrm>
            <a:off x="5517205" y="2425990"/>
            <a:ext cx="1345075" cy="841513"/>
          </a:xfrm>
          <a:prstGeom prst="bentConnector3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5517205" y="1849512"/>
            <a:ext cx="1345075" cy="576601"/>
          </a:xfrm>
          <a:prstGeom prst="bentConnector3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697" y="1318076"/>
            <a:ext cx="3615641" cy="229709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</a:rPr>
              <a:t>Transferrable Skills Summit</a:t>
            </a:r>
          </a:p>
          <a:p>
            <a:pPr algn="ctr"/>
            <a:r>
              <a:rPr lang="en-US" sz="1800" dirty="0" smtClean="0">
                <a:latin typeface="Arial Narrow" panose="020B0606020202030204" pitchFamily="34" charset="0"/>
              </a:rPr>
              <a:t>Define TS outcomes</a:t>
            </a:r>
          </a:p>
          <a:p>
            <a:pPr algn="ctr"/>
            <a:r>
              <a:rPr lang="en-US" sz="1800" dirty="0" smtClean="0">
                <a:latin typeface="Arial Narrow" panose="020B0606020202030204" pitchFamily="34" charset="0"/>
              </a:rPr>
              <a:t>Develop competencies</a:t>
            </a:r>
          </a:p>
          <a:p>
            <a:pPr algn="ctr"/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Rasmussen, Inc. 2012. Proprietary and Confidential.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9273A-657D-452C-AB88-F10AD26108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7876"/>
            <a:ext cx="5567640" cy="5669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056581" y="2207458"/>
            <a:ext cx="5669026" cy="12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fbc9c4c32adb0382919a8ca86546a0686733"/>
</p:tagLst>
</file>

<file path=ppt/theme/theme1.xml><?xml version="1.0" encoding="utf-8"?>
<a:theme xmlns:a="http://schemas.openxmlformats.org/drawingml/2006/main" name="RasmussenAcademicAffairs">
  <a:themeElements>
    <a:clrScheme name="Rasmussen">
      <a:dk1>
        <a:srgbClr val="464726"/>
      </a:dk1>
      <a:lt1>
        <a:sysClr val="window" lastClr="FFFFFF"/>
      </a:lt1>
      <a:dk2>
        <a:srgbClr val="363636"/>
      </a:dk2>
      <a:lt2>
        <a:srgbClr val="EEECE1"/>
      </a:lt2>
      <a:accent1>
        <a:srgbClr val="665F44"/>
      </a:accent1>
      <a:accent2>
        <a:srgbClr val="86221B"/>
      </a:accent2>
      <a:accent3>
        <a:srgbClr val="C8D144"/>
      </a:accent3>
      <a:accent4>
        <a:srgbClr val="3F1D34"/>
      </a:accent4>
      <a:accent5>
        <a:srgbClr val="87CFD0"/>
      </a:accent5>
      <a:accent6>
        <a:srgbClr val="062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RasmussenAcademicAffairs</Template>
  <TotalTime>7590</TotalTime>
  <Words>129</Words>
  <Application>Microsoft Office PowerPoint</Application>
  <PresentationFormat>On-screen Show (16:10)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MS PGothic</vt:lpstr>
      <vt:lpstr>MS PGothic</vt:lpstr>
      <vt:lpstr>Arial</vt:lpstr>
      <vt:lpstr>Arial Narrow</vt:lpstr>
      <vt:lpstr>Calibri</vt:lpstr>
      <vt:lpstr>Colossalis</vt:lpstr>
      <vt:lpstr>Lucida Sans Demibold Roman</vt:lpstr>
      <vt:lpstr>Lucida Sans Regular</vt:lpstr>
      <vt:lpstr>RasmussenAcademicAffairs</vt:lpstr>
      <vt:lpstr>Rasmussen’s Transferrable Skills</vt:lpstr>
      <vt:lpstr>PowerPoint Presentation</vt:lpstr>
      <vt:lpstr>PowerPoint Presentation</vt:lpstr>
    </vt:vector>
  </TitlesOfParts>
  <Company>Rasmussen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heather.zink</dc:creator>
  <cp:lastModifiedBy>Heather Zink</cp:lastModifiedBy>
  <cp:revision>432</cp:revision>
  <dcterms:created xsi:type="dcterms:W3CDTF">2011-10-31T14:55:48Z</dcterms:created>
  <dcterms:modified xsi:type="dcterms:W3CDTF">2016-02-03T04:14:08Z</dcterms:modified>
</cp:coreProperties>
</file>