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85" r:id="rId6"/>
    <p:sldId id="267" r:id="rId7"/>
    <p:sldId id="268" r:id="rId8"/>
    <p:sldId id="272" r:id="rId9"/>
    <p:sldId id="269" r:id="rId10"/>
    <p:sldId id="270" r:id="rId11"/>
    <p:sldId id="271" r:id="rId12"/>
    <p:sldId id="273" r:id="rId13"/>
    <p:sldId id="274" r:id="rId14"/>
    <p:sldId id="275" r:id="rId15"/>
    <p:sldId id="276" r:id="rId16"/>
    <p:sldId id="288" r:id="rId17"/>
    <p:sldId id="257" r:id="rId18"/>
    <p:sldId id="278" r:id="rId19"/>
    <p:sldId id="265" r:id="rId20"/>
    <p:sldId id="259" r:id="rId21"/>
    <p:sldId id="280" r:id="rId22"/>
    <p:sldId id="279" r:id="rId23"/>
    <p:sldId id="260" r:id="rId24"/>
    <p:sldId id="281" r:id="rId25"/>
    <p:sldId id="277" r:id="rId26"/>
    <p:sldId id="286" r:id="rId27"/>
    <p:sldId id="283" r:id="rId28"/>
    <p:sldId id="284"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859" autoAdjust="0"/>
  </p:normalViewPr>
  <p:slideViewPr>
    <p:cSldViewPr>
      <p:cViewPr varScale="1">
        <p:scale>
          <a:sx n="97" d="100"/>
          <a:sy n="97" d="100"/>
        </p:scale>
        <p:origin x="-7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FDE20-79B8-493D-9EF2-735A0CEC75D7}" type="datetimeFigureOut">
              <a:rPr lang="en-US" smtClean="0"/>
              <a:pPr/>
              <a:t>9/21/2009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7F6E6-5A1B-4BA6-8DA8-86A5BD9290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C91A16F-AC5F-495D-B4EE-05EE17EADFD3}" type="slidenum">
              <a:rPr lang="en-US" smtClean="0"/>
              <a:pPr/>
              <a:t>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B758B3F-D7A9-4FDE-83F9-6BE1834B9C1C}" type="slidenum">
              <a:rPr lang="en-US" smtClean="0"/>
              <a:pPr/>
              <a:t>12</a:t>
            </a:fld>
            <a:endParaRPr lang="en-US" smtClean="0"/>
          </a:p>
        </p:txBody>
      </p:sp>
      <p:sp>
        <p:nvSpPr>
          <p:cNvPr id="114691" name="Rectangle 2"/>
          <p:cNvSpPr>
            <a:spLocks noGrp="1" noRot="1" noChangeAspect="1" noChangeArrowheads="1" noTextEdit="1"/>
          </p:cNvSpPr>
          <p:nvPr>
            <p:ph type="sldImg"/>
          </p:nvPr>
        </p:nvSpPr>
        <p:spPr>
          <a:xfrm>
            <a:off x="1141413" y="685800"/>
            <a:ext cx="4575175" cy="3430588"/>
          </a:xfrm>
          <a:ln/>
        </p:spPr>
      </p:sp>
      <p:sp>
        <p:nvSpPr>
          <p:cNvPr id="114692" name="Rectangle 3"/>
          <p:cNvSpPr>
            <a:spLocks noGrp="1" noChangeArrowheads="1"/>
          </p:cNvSpPr>
          <p:nvPr>
            <p:ph type="body" idx="1"/>
          </p:nvPr>
        </p:nvSpPr>
        <p:spPr>
          <a:xfrm>
            <a:off x="687389" y="4343992"/>
            <a:ext cx="5483225" cy="4113616"/>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B97347C-E9DF-4607-A429-0447EA4D94CF}" type="slidenum">
              <a:rPr lang="en-US" smtClean="0"/>
              <a:pPr/>
              <a:t>14</a:t>
            </a:fld>
            <a:endParaRPr lang="en-US" smtClean="0"/>
          </a:p>
        </p:txBody>
      </p:sp>
      <p:sp>
        <p:nvSpPr>
          <p:cNvPr id="71683" name="Rectangle 2"/>
          <p:cNvSpPr>
            <a:spLocks noGrp="1" noRot="1" noChangeAspect="1" noChangeArrowheads="1" noTextEdit="1"/>
          </p:cNvSpPr>
          <p:nvPr>
            <p:ph type="sldImg"/>
          </p:nvPr>
        </p:nvSpPr>
        <p:spPr>
          <a:xfrm>
            <a:off x="1141413" y="685800"/>
            <a:ext cx="4575175" cy="3430588"/>
          </a:xfrm>
          <a:ln/>
        </p:spPr>
      </p:sp>
      <p:sp>
        <p:nvSpPr>
          <p:cNvPr id="71684" name="Rectangle 3"/>
          <p:cNvSpPr>
            <a:spLocks noGrp="1" noChangeArrowheads="1"/>
          </p:cNvSpPr>
          <p:nvPr>
            <p:ph type="body" idx="1"/>
          </p:nvPr>
        </p:nvSpPr>
        <p:spPr>
          <a:xfrm>
            <a:off x="914400" y="4343992"/>
            <a:ext cx="5029200" cy="4113616"/>
          </a:xfrm>
          <a:noFill/>
          <a:ln/>
        </p:spPr>
        <p:txBody>
          <a:bodyPr/>
          <a:lstStyle/>
          <a:p>
            <a:pPr eaLnBrk="1" hangingPunct="1"/>
            <a:r>
              <a:rPr lang="en-US" dirty="0" smtClean="0"/>
              <a:t>Very quick example – shown for &lt;10 seconds</a:t>
            </a:r>
          </a:p>
          <a:p>
            <a:pPr eaLnBrk="1" hangingPunct="1"/>
            <a:endParaRPr lang="en-US" dirty="0" smtClean="0"/>
          </a:p>
          <a:p>
            <a:pPr eaLnBrk="1" hangingPunct="1"/>
            <a:r>
              <a:rPr lang="en-US" dirty="0" smtClean="0"/>
              <a:t>How do we design spaces and use technology to enhance business school learning?  Case methodology</a:t>
            </a:r>
          </a:p>
          <a:p>
            <a:pPr eaLnBrk="1" hangingPunct="1"/>
            <a:r>
              <a:rPr lang="en-US" dirty="0" err="1" smtClean="0"/>
              <a:t>Tiering</a:t>
            </a:r>
            <a:r>
              <a:rPr lang="en-US" dirty="0" smtClean="0"/>
              <a:t>  (any</a:t>
            </a:r>
            <a:r>
              <a:rPr lang="en-US" baseline="0" dirty="0" smtClean="0"/>
              <a:t> case room)</a:t>
            </a:r>
            <a:endParaRPr lang="en-US" dirty="0" smtClean="0"/>
          </a:p>
          <a:p>
            <a:pPr eaLnBrk="1" hangingPunct="1"/>
            <a:r>
              <a:rPr lang="en-US" dirty="0" err="1" smtClean="0"/>
              <a:t>Flxibility</a:t>
            </a:r>
            <a:r>
              <a:rPr lang="en-US" dirty="0" smtClean="0"/>
              <a:t> (260)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8397D76-71AB-4A19-92C2-5AC877FFDA3B}" type="slidenum">
              <a:rPr lang="en-US" smtClean="0"/>
              <a:pPr/>
              <a:t>15</a:t>
            </a:fld>
            <a:endParaRPr lang="en-US" smtClean="0"/>
          </a:p>
        </p:txBody>
      </p:sp>
      <p:sp>
        <p:nvSpPr>
          <p:cNvPr id="120835" name="Slide Image Placeholder 1"/>
          <p:cNvSpPr>
            <a:spLocks noGrp="1" noRot="1" noChangeAspect="1" noTextEdit="1"/>
          </p:cNvSpPr>
          <p:nvPr>
            <p:ph type="sldImg"/>
          </p:nvPr>
        </p:nvSpPr>
        <p:spPr>
          <a:xfrm>
            <a:off x="1141413" y="685800"/>
            <a:ext cx="4575175" cy="3430588"/>
          </a:xfrm>
          <a:ln/>
        </p:spPr>
      </p:sp>
      <p:sp>
        <p:nvSpPr>
          <p:cNvPr id="120836" name="Notes Placeholder 2"/>
          <p:cNvSpPr>
            <a:spLocks noGrp="1"/>
          </p:cNvSpPr>
          <p:nvPr>
            <p:ph type="body" idx="1"/>
          </p:nvPr>
        </p:nvSpPr>
        <p:spPr>
          <a:xfrm>
            <a:off x="687389" y="4343992"/>
            <a:ext cx="5483225" cy="4113616"/>
          </a:xfrm>
          <a:noFill/>
          <a:ln/>
        </p:spPr>
        <p:txBody>
          <a:bodyPr lIns="91744" tIns="45873" rIns="91744" bIns="45873"/>
          <a:lstStyle/>
          <a:p>
            <a:pPr eaLnBrk="1" hangingPunct="1">
              <a:spcBef>
                <a:spcPct val="0"/>
              </a:spcBef>
            </a:pPr>
            <a:endParaRPr lang="en-US" smtClean="0"/>
          </a:p>
        </p:txBody>
      </p:sp>
      <p:sp>
        <p:nvSpPr>
          <p:cNvPr id="120837" name="Slide Number Placeholder 3"/>
          <p:cNvSpPr txBox="1">
            <a:spLocks noGrp="1"/>
          </p:cNvSpPr>
          <p:nvPr/>
        </p:nvSpPr>
        <p:spPr bwMode="auto">
          <a:xfrm>
            <a:off x="3883025" y="8686406"/>
            <a:ext cx="2973388" cy="456016"/>
          </a:xfrm>
          <a:prstGeom prst="rect">
            <a:avLst/>
          </a:prstGeom>
          <a:noFill/>
          <a:ln w="9525">
            <a:noFill/>
            <a:miter lim="800000"/>
            <a:headEnd/>
            <a:tailEnd/>
          </a:ln>
        </p:spPr>
        <p:txBody>
          <a:bodyPr lIns="91744" tIns="45873" rIns="91744" bIns="45873" anchor="b"/>
          <a:lstStyle/>
          <a:p>
            <a:pPr algn="r" defTabSz="917575">
              <a:lnSpc>
                <a:spcPct val="100000"/>
              </a:lnSpc>
              <a:spcBef>
                <a:spcPct val="0"/>
              </a:spcBef>
            </a:pPr>
            <a:fld id="{78D9B425-CC9D-49DC-972E-EF6695A61A70}" type="slidenum">
              <a:rPr lang="en-US" sz="1300">
                <a:solidFill>
                  <a:schemeClr val="tx1"/>
                </a:solidFill>
                <a:latin typeface="Calibri" pitchFamily="34" charset="0"/>
              </a:rPr>
              <a:pPr algn="r" defTabSz="917575">
                <a:lnSpc>
                  <a:spcPct val="100000"/>
                </a:lnSpc>
                <a:spcBef>
                  <a:spcPct val="0"/>
                </a:spcBef>
              </a:pPr>
              <a:t>15</a:t>
            </a:fld>
            <a:endParaRPr lang="en-US" sz="1300">
              <a:solidFill>
                <a:schemeClr val="tx1"/>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EBE5B0B-4517-409D-A4B3-A9BBF423B805}" type="slidenum">
              <a:rPr lang="en-US" smtClean="0"/>
              <a:pPr/>
              <a:t>17</a:t>
            </a:fld>
            <a:endParaRPr lang="en-US" smtClean="0"/>
          </a:p>
        </p:txBody>
      </p:sp>
      <p:sp>
        <p:nvSpPr>
          <p:cNvPr id="73731" name="Rectangle 2"/>
          <p:cNvSpPr>
            <a:spLocks noGrp="1" noRot="1" noChangeAspect="1" noChangeArrowheads="1" noTextEdit="1"/>
          </p:cNvSpPr>
          <p:nvPr>
            <p:ph type="sldImg"/>
          </p:nvPr>
        </p:nvSpPr>
        <p:spPr>
          <a:xfrm>
            <a:off x="1141413" y="685800"/>
            <a:ext cx="4575175" cy="3430588"/>
          </a:xfrm>
          <a:ln/>
        </p:spPr>
      </p:sp>
      <p:sp>
        <p:nvSpPr>
          <p:cNvPr id="73732" name="Rectangle 3"/>
          <p:cNvSpPr>
            <a:spLocks noGrp="1" noChangeArrowheads="1"/>
          </p:cNvSpPr>
          <p:nvPr>
            <p:ph type="body" idx="1"/>
          </p:nvPr>
        </p:nvSpPr>
        <p:spPr>
          <a:xfrm>
            <a:off x="914400" y="4343992"/>
            <a:ext cx="5029200" cy="4113616"/>
          </a:xfrm>
          <a:noFill/>
          <a:ln/>
        </p:spPr>
        <p:txBody>
          <a:bodyPr/>
          <a:lstStyle/>
          <a:p>
            <a:pPr eaLnBrk="1" hangingPunct="1"/>
            <a:r>
              <a:rPr lang="en-US" smtClean="0"/>
              <a:t>Very quick example – shown for &lt;10 seconds</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E643CDA-1B76-4125-B8AD-6C0DFF3F4CFB}" type="slidenum">
              <a:rPr lang="en-US" smtClean="0"/>
              <a:pPr/>
              <a:t>19</a:t>
            </a:fld>
            <a:endParaRPr lang="en-US" smtClean="0"/>
          </a:p>
        </p:txBody>
      </p:sp>
      <p:sp>
        <p:nvSpPr>
          <p:cNvPr id="117763" name="Slide Image Placeholder 1"/>
          <p:cNvSpPr>
            <a:spLocks noGrp="1" noRot="1" noChangeAspect="1" noTextEdit="1"/>
          </p:cNvSpPr>
          <p:nvPr>
            <p:ph type="sldImg"/>
          </p:nvPr>
        </p:nvSpPr>
        <p:spPr>
          <a:xfrm>
            <a:off x="1141413" y="685800"/>
            <a:ext cx="4575175" cy="3430588"/>
          </a:xfrm>
          <a:ln/>
        </p:spPr>
      </p:sp>
      <p:sp>
        <p:nvSpPr>
          <p:cNvPr id="117764" name="Notes Placeholder 2"/>
          <p:cNvSpPr>
            <a:spLocks noGrp="1"/>
          </p:cNvSpPr>
          <p:nvPr>
            <p:ph type="body" idx="1"/>
          </p:nvPr>
        </p:nvSpPr>
        <p:spPr>
          <a:xfrm>
            <a:off x="687389" y="4343992"/>
            <a:ext cx="5483225" cy="4113616"/>
          </a:xfrm>
          <a:noFill/>
          <a:ln/>
        </p:spPr>
        <p:txBody>
          <a:bodyPr lIns="91744" tIns="45873" rIns="91744" bIns="45873"/>
          <a:lstStyle/>
          <a:p>
            <a:pPr eaLnBrk="1" hangingPunct="1">
              <a:spcBef>
                <a:spcPct val="0"/>
              </a:spcBef>
            </a:pPr>
            <a:r>
              <a:rPr lang="en-US" smtClean="0"/>
              <a:t>THESE ARE THE KINDS OF SPACES WE WANTED…</a:t>
            </a:r>
          </a:p>
          <a:p>
            <a:pPr eaLnBrk="1" hangingPunct="1">
              <a:spcBef>
                <a:spcPct val="0"/>
              </a:spcBef>
            </a:pPr>
            <a:endParaRPr lang="en-US" smtClean="0"/>
          </a:p>
          <a:p>
            <a:pPr eaLnBrk="1" hangingPunct="1">
              <a:spcBef>
                <a:spcPct val="0"/>
              </a:spcBef>
            </a:pPr>
            <a:r>
              <a:rPr lang="en-US" smtClean="0"/>
              <a:t>THIS IS WHAT WE HAVE…</a:t>
            </a:r>
          </a:p>
          <a:p>
            <a:pPr eaLnBrk="1" hangingPunct="1">
              <a:spcBef>
                <a:spcPct val="0"/>
              </a:spcBef>
            </a:pPr>
            <a:endParaRPr lang="en-US" smtClean="0"/>
          </a:p>
        </p:txBody>
      </p:sp>
      <p:sp>
        <p:nvSpPr>
          <p:cNvPr id="117765" name="Slide Number Placeholder 3"/>
          <p:cNvSpPr txBox="1">
            <a:spLocks noGrp="1"/>
          </p:cNvSpPr>
          <p:nvPr/>
        </p:nvSpPr>
        <p:spPr bwMode="auto">
          <a:xfrm>
            <a:off x="3883025" y="8686406"/>
            <a:ext cx="2973388" cy="456016"/>
          </a:xfrm>
          <a:prstGeom prst="rect">
            <a:avLst/>
          </a:prstGeom>
          <a:noFill/>
          <a:ln w="9525">
            <a:noFill/>
            <a:miter lim="800000"/>
            <a:headEnd/>
            <a:tailEnd/>
          </a:ln>
        </p:spPr>
        <p:txBody>
          <a:bodyPr lIns="91744" tIns="45873" rIns="91744" bIns="45873" anchor="b"/>
          <a:lstStyle/>
          <a:p>
            <a:pPr algn="r" defTabSz="917575">
              <a:lnSpc>
                <a:spcPct val="100000"/>
              </a:lnSpc>
              <a:spcBef>
                <a:spcPct val="0"/>
              </a:spcBef>
            </a:pPr>
            <a:fld id="{E48B1283-A146-42D8-96A3-FB32AAB3A757}" type="slidenum">
              <a:rPr lang="en-US" sz="1300">
                <a:solidFill>
                  <a:schemeClr val="tx1"/>
                </a:solidFill>
                <a:latin typeface="Calibri" pitchFamily="34" charset="0"/>
              </a:rPr>
              <a:pPr algn="r" defTabSz="917575">
                <a:lnSpc>
                  <a:spcPct val="100000"/>
                </a:lnSpc>
                <a:spcBef>
                  <a:spcPct val="0"/>
                </a:spcBef>
              </a:pPr>
              <a:t>19</a:t>
            </a:fld>
            <a:endParaRPr lang="en-US" sz="1300">
              <a:solidFill>
                <a:schemeClr val="tx1"/>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CC54CF2-C1D1-4FF2-BEBA-DA51E46D360E}" type="slidenum">
              <a:rPr lang="en-US" smtClean="0"/>
              <a:pPr/>
              <a:t>20</a:t>
            </a:fld>
            <a:endParaRPr lang="en-US" smtClean="0"/>
          </a:p>
        </p:txBody>
      </p:sp>
      <p:sp>
        <p:nvSpPr>
          <p:cNvPr id="74755" name="Rectangle 2"/>
          <p:cNvSpPr>
            <a:spLocks noGrp="1" noRot="1" noChangeAspect="1" noChangeArrowheads="1" noTextEdit="1"/>
          </p:cNvSpPr>
          <p:nvPr>
            <p:ph type="sldImg"/>
          </p:nvPr>
        </p:nvSpPr>
        <p:spPr>
          <a:xfrm>
            <a:off x="1128714" y="686393"/>
            <a:ext cx="4600575" cy="3430380"/>
          </a:xfrm>
          <a:ln/>
        </p:spPr>
      </p:sp>
      <p:sp>
        <p:nvSpPr>
          <p:cNvPr id="74756" name="Rectangle 3"/>
          <p:cNvSpPr>
            <a:spLocks noGrp="1" noChangeArrowheads="1"/>
          </p:cNvSpPr>
          <p:nvPr>
            <p:ph type="body" idx="1"/>
          </p:nvPr>
        </p:nvSpPr>
        <p:spPr>
          <a:xfrm>
            <a:off x="914400" y="4343992"/>
            <a:ext cx="5029200" cy="4113616"/>
          </a:xfrm>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6730BE6-FF80-4CDA-A276-3F9D248A6D1A}" type="slidenum">
              <a:rPr lang="en-US" smtClean="0"/>
              <a:pPr/>
              <a:t>22</a:t>
            </a:fld>
            <a:endParaRPr lang="en-US" smtClean="0"/>
          </a:p>
        </p:txBody>
      </p:sp>
      <p:sp>
        <p:nvSpPr>
          <p:cNvPr id="121859" name="Slide Image Placeholder 1"/>
          <p:cNvSpPr>
            <a:spLocks noGrp="1" noRot="1" noChangeAspect="1" noTextEdit="1"/>
          </p:cNvSpPr>
          <p:nvPr>
            <p:ph type="sldImg"/>
          </p:nvPr>
        </p:nvSpPr>
        <p:spPr>
          <a:xfrm>
            <a:off x="1141413" y="685800"/>
            <a:ext cx="4575175" cy="3430588"/>
          </a:xfrm>
          <a:ln/>
        </p:spPr>
      </p:sp>
      <p:sp>
        <p:nvSpPr>
          <p:cNvPr id="121860" name="Notes Placeholder 2"/>
          <p:cNvSpPr>
            <a:spLocks noGrp="1"/>
          </p:cNvSpPr>
          <p:nvPr>
            <p:ph type="body" idx="1"/>
          </p:nvPr>
        </p:nvSpPr>
        <p:spPr>
          <a:xfrm>
            <a:off x="687389" y="4343992"/>
            <a:ext cx="5483225" cy="4113616"/>
          </a:xfrm>
          <a:noFill/>
          <a:ln/>
        </p:spPr>
        <p:txBody>
          <a:bodyPr lIns="91744" tIns="45873" rIns="91744" bIns="45873"/>
          <a:lstStyle/>
          <a:p>
            <a:pPr eaLnBrk="1" hangingPunct="1">
              <a:spcBef>
                <a:spcPct val="0"/>
              </a:spcBef>
            </a:pPr>
            <a:r>
              <a:rPr lang="en-US" smtClean="0"/>
              <a:t>46” Sony TV; laptop connection video, power, ethernet,, wireless</a:t>
            </a:r>
          </a:p>
        </p:txBody>
      </p:sp>
      <p:sp>
        <p:nvSpPr>
          <p:cNvPr id="121861" name="Slide Number Placeholder 3"/>
          <p:cNvSpPr txBox="1">
            <a:spLocks noGrp="1"/>
          </p:cNvSpPr>
          <p:nvPr/>
        </p:nvSpPr>
        <p:spPr bwMode="auto">
          <a:xfrm>
            <a:off x="3883025" y="8686406"/>
            <a:ext cx="2973388" cy="456016"/>
          </a:xfrm>
          <a:prstGeom prst="rect">
            <a:avLst/>
          </a:prstGeom>
          <a:noFill/>
          <a:ln w="9525">
            <a:noFill/>
            <a:miter lim="800000"/>
            <a:headEnd/>
            <a:tailEnd/>
          </a:ln>
        </p:spPr>
        <p:txBody>
          <a:bodyPr lIns="91744" tIns="45873" rIns="91744" bIns="45873" anchor="b"/>
          <a:lstStyle/>
          <a:p>
            <a:pPr algn="r" defTabSz="917575">
              <a:lnSpc>
                <a:spcPct val="100000"/>
              </a:lnSpc>
              <a:spcBef>
                <a:spcPct val="0"/>
              </a:spcBef>
            </a:pPr>
            <a:fld id="{2D6D1406-FEB2-4101-8006-CD63F2531F9B}" type="slidenum">
              <a:rPr lang="en-US" sz="1300">
                <a:solidFill>
                  <a:schemeClr val="tx1"/>
                </a:solidFill>
                <a:latin typeface="Calibri" pitchFamily="34" charset="0"/>
              </a:rPr>
              <a:pPr algn="r" defTabSz="917575">
                <a:lnSpc>
                  <a:spcPct val="100000"/>
                </a:lnSpc>
                <a:spcBef>
                  <a:spcPct val="0"/>
                </a:spcBef>
              </a:pPr>
              <a:t>22</a:t>
            </a:fld>
            <a:endParaRPr lang="en-US" sz="1300">
              <a:solidFill>
                <a:schemeClr val="tx1"/>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57F6E6-5A1B-4BA6-8DA8-86A5BD929017}"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1717C89-BED9-44DD-A4CE-FEB785FCD131}" type="slidenum">
              <a:rPr lang="en-US" smtClean="0"/>
              <a:pPr/>
              <a:t>4</a:t>
            </a:fld>
            <a:endParaRPr lang="en-US" smtClean="0"/>
          </a:p>
        </p:txBody>
      </p:sp>
      <p:sp>
        <p:nvSpPr>
          <p:cNvPr id="91139" name="Rectangle 2"/>
          <p:cNvSpPr>
            <a:spLocks noGrp="1" noRot="1" noChangeAspect="1" noChangeArrowheads="1" noTextEdit="1"/>
          </p:cNvSpPr>
          <p:nvPr>
            <p:ph type="sldImg"/>
          </p:nvPr>
        </p:nvSpPr>
        <p:spPr>
          <a:xfrm>
            <a:off x="1141413" y="685800"/>
            <a:ext cx="4575175" cy="3430588"/>
          </a:xfrm>
          <a:ln/>
        </p:spPr>
      </p:sp>
      <p:sp>
        <p:nvSpPr>
          <p:cNvPr id="91140" name="Rectangle 3"/>
          <p:cNvSpPr>
            <a:spLocks noGrp="1" noChangeArrowheads="1"/>
          </p:cNvSpPr>
          <p:nvPr>
            <p:ph type="body" idx="1"/>
          </p:nvPr>
        </p:nvSpPr>
        <p:spPr>
          <a:xfrm>
            <a:off x="914400" y="4343992"/>
            <a:ext cx="5029200" cy="4113616"/>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6F601C1-24AE-4163-8BA6-FA08E5B39FD2}" type="slidenum">
              <a:rPr lang="en-US" smtClean="0"/>
              <a:pPr/>
              <a:t>5</a:t>
            </a:fld>
            <a:endParaRPr lang="en-US" smtClean="0"/>
          </a:p>
        </p:txBody>
      </p:sp>
      <p:sp>
        <p:nvSpPr>
          <p:cNvPr id="96259" name="Rectangle 2"/>
          <p:cNvSpPr>
            <a:spLocks noGrp="1" noRot="1" noChangeAspect="1" noChangeArrowheads="1" noTextEdit="1"/>
          </p:cNvSpPr>
          <p:nvPr>
            <p:ph type="sldImg"/>
          </p:nvPr>
        </p:nvSpPr>
        <p:spPr>
          <a:xfrm>
            <a:off x="1128714" y="686393"/>
            <a:ext cx="4600575" cy="3430380"/>
          </a:xfrm>
          <a:ln/>
        </p:spPr>
      </p:sp>
      <p:sp>
        <p:nvSpPr>
          <p:cNvPr id="96260" name="Rectangle 3"/>
          <p:cNvSpPr>
            <a:spLocks noGrp="1" noChangeArrowheads="1"/>
          </p:cNvSpPr>
          <p:nvPr>
            <p:ph type="body" idx="1"/>
          </p:nvPr>
        </p:nvSpPr>
        <p:spPr>
          <a:xfrm>
            <a:off x="914400" y="4343992"/>
            <a:ext cx="5029200" cy="4113616"/>
          </a:xfrm>
          <a:noFill/>
          <a:ln/>
        </p:spPr>
        <p:txBody>
          <a:bodyPr/>
          <a:lstStyle/>
          <a:p>
            <a:pPr eaLnBrk="1" hangingPunct="1"/>
            <a:r>
              <a:rPr lang="en-US" smtClean="0"/>
              <a:t>Trickles to every curriculum area</a:t>
            </a:r>
          </a:p>
          <a:p>
            <a:pPr eaLnBrk="1" hangingPunct="1"/>
            <a:endParaRPr lang="en-US" smtClean="0"/>
          </a:p>
          <a:p>
            <a:pPr eaLnBrk="1" hangingPunct="1"/>
            <a:r>
              <a:rPr lang="en-US" smtClean="0"/>
              <a:t>Tech and non-tech - most hybrid.  Puzzle with tech to research, create solution, present</a:t>
            </a:r>
          </a:p>
          <a:p>
            <a:pPr eaLnBrk="1" hangingPunct="1"/>
            <a:endParaRPr lang="en-US" smtClean="0"/>
          </a:p>
          <a:p>
            <a:pPr eaLnBrk="1" hangingPunct="1"/>
            <a:r>
              <a:rPr lang="en-US" smtClean="0"/>
              <a:t>Real world scenarios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F98AA00-61A5-4B2F-9AD7-52C3F59EDFE1}" type="slidenum">
              <a:rPr lang="en-US" smtClean="0"/>
              <a:pPr/>
              <a:t>6</a:t>
            </a:fld>
            <a:endParaRPr lang="en-US" smtClean="0"/>
          </a:p>
        </p:txBody>
      </p:sp>
      <p:sp>
        <p:nvSpPr>
          <p:cNvPr id="93187" name="Rectangle 2"/>
          <p:cNvSpPr>
            <a:spLocks noGrp="1" noRot="1" noChangeAspect="1" noChangeArrowheads="1" noTextEdit="1"/>
          </p:cNvSpPr>
          <p:nvPr>
            <p:ph type="sldImg"/>
          </p:nvPr>
        </p:nvSpPr>
        <p:spPr>
          <a:xfrm>
            <a:off x="1141413" y="685800"/>
            <a:ext cx="4575175" cy="3430588"/>
          </a:xfrm>
          <a:ln/>
        </p:spPr>
      </p:sp>
      <p:sp>
        <p:nvSpPr>
          <p:cNvPr id="93188" name="Rectangle 3"/>
          <p:cNvSpPr>
            <a:spLocks noGrp="1" noChangeArrowheads="1"/>
          </p:cNvSpPr>
          <p:nvPr>
            <p:ph type="body" idx="1"/>
          </p:nvPr>
        </p:nvSpPr>
        <p:spPr>
          <a:xfrm>
            <a:off x="914400" y="4343992"/>
            <a:ext cx="5029200" cy="4113616"/>
          </a:xfrm>
          <a:noFill/>
          <a:ln/>
        </p:spPr>
        <p:txBody>
          <a:bodyPr/>
          <a:lstStyle/>
          <a:p>
            <a:pPr eaLnBrk="1" hangingPunct="1"/>
            <a:r>
              <a:rPr lang="en-US" smtClean="0"/>
              <a:t>SIMULATION – hard sciences </a:t>
            </a:r>
          </a:p>
          <a:p>
            <a:pPr eaLnBrk="1" hangingPunct="1"/>
            <a:r>
              <a:rPr lang="en-US" smtClean="0"/>
              <a:t>3D projection getting cheap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92B954E-BA2E-4553-91C7-5561BCEAC04D}" type="slidenum">
              <a:rPr lang="en-US" smtClean="0"/>
              <a:pPr/>
              <a:t>7</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404C8FA-64BA-4485-B9B9-7BBFC3B49700}" type="slidenum">
              <a:rPr lang="en-US" smtClean="0"/>
              <a:pPr/>
              <a:t>8</a:t>
            </a:fld>
            <a:endParaRPr lang="en-US" smtClean="0"/>
          </a:p>
        </p:txBody>
      </p:sp>
      <p:sp>
        <p:nvSpPr>
          <p:cNvPr id="95235" name="Rectangle 2"/>
          <p:cNvSpPr>
            <a:spLocks noGrp="1" noRot="1" noChangeAspect="1" noChangeArrowheads="1" noTextEdit="1"/>
          </p:cNvSpPr>
          <p:nvPr>
            <p:ph type="sldImg"/>
          </p:nvPr>
        </p:nvSpPr>
        <p:spPr>
          <a:xfrm>
            <a:off x="1141413" y="685800"/>
            <a:ext cx="4575175" cy="3430588"/>
          </a:xfrm>
          <a:ln/>
        </p:spPr>
      </p:sp>
      <p:sp>
        <p:nvSpPr>
          <p:cNvPr id="95236" name="Rectangle 3"/>
          <p:cNvSpPr>
            <a:spLocks noGrp="1" noChangeArrowheads="1"/>
          </p:cNvSpPr>
          <p:nvPr>
            <p:ph type="body" idx="1"/>
          </p:nvPr>
        </p:nvSpPr>
        <p:spPr>
          <a:xfrm>
            <a:off x="914400" y="4343992"/>
            <a:ext cx="5029200" cy="4113616"/>
          </a:xfrm>
          <a:noFill/>
          <a:ln/>
        </p:spPr>
        <p:txBody>
          <a:bodyPr/>
          <a:lstStyle/>
          <a:p>
            <a:pPr eaLnBrk="1" hangingPunct="1"/>
            <a:r>
              <a:rPr lang="en-US" smtClean="0"/>
              <a:t>3D comes to the desktop – some 3D monitors without glasses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99B0B3D-CADF-4AF2-89FD-EBEEEC07F259}" type="slidenum">
              <a:rPr lang="en-US" smtClean="0"/>
              <a:pPr/>
              <a:t>9</a:t>
            </a:fld>
            <a:endParaRPr lang="en-US" smtClean="0"/>
          </a:p>
        </p:txBody>
      </p:sp>
      <p:sp>
        <p:nvSpPr>
          <p:cNvPr id="97283" name="Rectangle 2"/>
          <p:cNvSpPr>
            <a:spLocks noGrp="1" noRot="1" noChangeAspect="1" noChangeArrowheads="1" noTextEdit="1"/>
          </p:cNvSpPr>
          <p:nvPr>
            <p:ph type="sldImg"/>
          </p:nvPr>
        </p:nvSpPr>
        <p:spPr>
          <a:xfrm>
            <a:off x="1141413" y="685800"/>
            <a:ext cx="4575175" cy="3430588"/>
          </a:xfrm>
          <a:ln/>
        </p:spPr>
      </p:sp>
      <p:sp>
        <p:nvSpPr>
          <p:cNvPr id="97284" name="Rectangle 3"/>
          <p:cNvSpPr>
            <a:spLocks noGrp="1" noChangeArrowheads="1"/>
          </p:cNvSpPr>
          <p:nvPr>
            <p:ph type="body" idx="1"/>
          </p:nvPr>
        </p:nvSpPr>
        <p:spPr>
          <a:xfrm>
            <a:off x="914400" y="4343992"/>
            <a:ext cx="5029200" cy="4113616"/>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4D7FF9A-1A65-478F-8DB4-F184586653C4}" type="slidenum">
              <a:rPr lang="en-US" smtClean="0"/>
              <a:pPr/>
              <a:t>10</a:t>
            </a:fld>
            <a:endParaRPr lang="en-US" smtClean="0"/>
          </a:p>
        </p:txBody>
      </p:sp>
      <p:sp>
        <p:nvSpPr>
          <p:cNvPr id="98307" name="Rectangle 2"/>
          <p:cNvSpPr>
            <a:spLocks noGrp="1" noRot="1" noChangeAspect="1" noChangeArrowheads="1" noTextEdit="1"/>
          </p:cNvSpPr>
          <p:nvPr>
            <p:ph type="sldImg"/>
          </p:nvPr>
        </p:nvSpPr>
        <p:spPr>
          <a:xfrm>
            <a:off x="1141413" y="684213"/>
            <a:ext cx="4575175" cy="3430587"/>
          </a:xfrm>
          <a:ln/>
        </p:spPr>
      </p:sp>
      <p:sp>
        <p:nvSpPr>
          <p:cNvPr id="98308" name="Rectangle 3"/>
          <p:cNvSpPr>
            <a:spLocks noGrp="1" noChangeArrowheads="1"/>
          </p:cNvSpPr>
          <p:nvPr>
            <p:ph type="body" idx="1"/>
          </p:nvPr>
        </p:nvSpPr>
        <p:spPr>
          <a:xfrm>
            <a:off x="687389" y="4343992"/>
            <a:ext cx="5483225" cy="4115194"/>
          </a:xfrm>
          <a:noFill/>
          <a:ln/>
        </p:spPr>
        <p:txBody>
          <a:bodyPr/>
          <a:lstStyle/>
          <a:p>
            <a:pPr eaLnBrk="1" hangingPunct="1"/>
            <a:r>
              <a:rPr lang="en-US" smtClean="0"/>
              <a:t>Myvu’s creator, claims its glasses create a viewing experience equivalent to a 27-inch display watched at about two meters. My own experience was pretty consistent with that claim, although with only 320 x 240 resolution, the pixel lines were clearly visible (imagine a 27-inch TV at half resolution, and you get the idea.) Despite the lower resolution, the image the Myvu produces is crystal clear and sharp.  $299  </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C3D7D65-AE39-4E76-842A-37B009E6371B}" type="slidenum">
              <a:rPr lang="en-US" smtClean="0"/>
              <a:pPr/>
              <a:t>11</a:t>
            </a:fld>
            <a:endParaRPr lang="en-US" smtClean="0"/>
          </a:p>
        </p:txBody>
      </p:sp>
      <p:sp>
        <p:nvSpPr>
          <p:cNvPr id="99331" name="Rectangle 2"/>
          <p:cNvSpPr>
            <a:spLocks noGrp="1" noRot="1" noChangeAspect="1" noChangeArrowheads="1" noTextEdit="1"/>
          </p:cNvSpPr>
          <p:nvPr>
            <p:ph type="sldImg"/>
          </p:nvPr>
        </p:nvSpPr>
        <p:spPr>
          <a:xfrm>
            <a:off x="1141413" y="685800"/>
            <a:ext cx="4575175" cy="3430588"/>
          </a:xfrm>
          <a:ln/>
        </p:spPr>
      </p:sp>
      <p:sp>
        <p:nvSpPr>
          <p:cNvPr id="99332" name="Rectangle 3"/>
          <p:cNvSpPr>
            <a:spLocks noGrp="1" noChangeArrowheads="1"/>
          </p:cNvSpPr>
          <p:nvPr>
            <p:ph type="body" idx="1"/>
          </p:nvPr>
        </p:nvSpPr>
        <p:spPr>
          <a:xfrm>
            <a:off x="915989" y="4345570"/>
            <a:ext cx="5026025" cy="4112038"/>
          </a:xfrm>
          <a:noFill/>
          <a:ln/>
        </p:spPr>
        <p:txBody>
          <a:bodyPr/>
          <a:lstStyle/>
          <a:p>
            <a:pPr eaLnBrk="1" hangingPunct="1"/>
            <a:r>
              <a:rPr lang="en-US" dirty="0" smtClean="0"/>
              <a:t>While virtual worlds have some application in the learning environment, how much do we devote? Are they a leading or following learning enabler?</a:t>
            </a:r>
            <a:r>
              <a:rPr lang="en-US" baseline="0" dirty="0" smtClean="0"/>
              <a:t> </a:t>
            </a:r>
            <a:endParaRPr lang="en-US" dirty="0" smtClean="0"/>
          </a:p>
          <a:p>
            <a:pPr eaLnBrk="1" hangingPunct="1"/>
            <a:endParaRPr lang="en-US" dirty="0" smtClean="0"/>
          </a:p>
          <a:p>
            <a:pPr eaLnBrk="1" hangingPunct="1"/>
            <a:r>
              <a:rPr lang="en-US" dirty="0" smtClean="0"/>
              <a:t>In their book The Media Equation, Cliff </a:t>
            </a:r>
            <a:r>
              <a:rPr lang="en-US" dirty="0" err="1" smtClean="0"/>
              <a:t>Nass</a:t>
            </a:r>
            <a:r>
              <a:rPr lang="en-US" dirty="0" smtClean="0"/>
              <a:t> and Byron Reeves revealed through a series of experiments that people treat media in exactly the same way they treat reality. From this astounding finding we can begin to understand why massive multiuser virtual environments have become so popular. People are, by nature, social and desire a broad variety of interaction with other people. </a:t>
            </a:r>
          </a:p>
          <a:p>
            <a:pPr eaLnBrk="1" hangingPunct="1"/>
            <a:r>
              <a:rPr lang="en-US" dirty="0" smtClean="0"/>
              <a:t>Leveraging some of the most interesting aspects of these online computer games such as fantasy, choice, and customization (Cordova &amp; </a:t>
            </a:r>
            <a:r>
              <a:rPr lang="en-US" dirty="0" err="1" smtClean="0"/>
              <a:t>Lepper</a:t>
            </a:r>
            <a:r>
              <a:rPr lang="en-US" dirty="0" smtClean="0"/>
              <a:t>, 1996; </a:t>
            </a:r>
            <a:r>
              <a:rPr lang="en-US" dirty="0" err="1" smtClean="0"/>
              <a:t>Lepper</a:t>
            </a:r>
            <a:r>
              <a:rPr lang="en-US" dirty="0" smtClean="0"/>
              <a:t> &amp; Malone, 1987) we can begin to extrapolate how the classroom of the future may differ from what we have today. </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3ADD2F-CCF2-4F4D-8E0D-0D95B2436219}" type="datetimeFigureOut">
              <a:rPr lang="en-US" smtClean="0"/>
              <a:pPr/>
              <a:t>9/21/2009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D70A5-C560-453A-8273-988DDFE380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ADD2F-CCF2-4F4D-8E0D-0D95B2436219}" type="datetimeFigureOut">
              <a:rPr lang="en-US" smtClean="0"/>
              <a:pPr/>
              <a:t>9/21/2009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D70A5-C560-453A-8273-988DDFE380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ADD2F-CCF2-4F4D-8E0D-0D95B2436219}" type="datetimeFigureOut">
              <a:rPr lang="en-US" smtClean="0"/>
              <a:pPr/>
              <a:t>9/21/2009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D70A5-C560-453A-8273-988DDFE380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ADD2F-CCF2-4F4D-8E0D-0D95B2436219}" type="datetimeFigureOut">
              <a:rPr lang="en-US" smtClean="0"/>
              <a:pPr/>
              <a:t>9/21/2009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D70A5-C560-453A-8273-988DDFE380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ADD2F-CCF2-4F4D-8E0D-0D95B2436219}" type="datetimeFigureOut">
              <a:rPr lang="en-US" smtClean="0"/>
              <a:pPr/>
              <a:t>9/21/2009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D70A5-C560-453A-8273-988DDFE380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3ADD2F-CCF2-4F4D-8E0D-0D95B2436219}" type="datetimeFigureOut">
              <a:rPr lang="en-US" smtClean="0"/>
              <a:pPr/>
              <a:t>9/21/2009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D70A5-C560-453A-8273-988DDFE380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3ADD2F-CCF2-4F4D-8E0D-0D95B2436219}" type="datetimeFigureOut">
              <a:rPr lang="en-US" smtClean="0"/>
              <a:pPr/>
              <a:t>9/21/2009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D70A5-C560-453A-8273-988DDFE380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3ADD2F-CCF2-4F4D-8E0D-0D95B2436219}" type="datetimeFigureOut">
              <a:rPr lang="en-US" smtClean="0"/>
              <a:pPr/>
              <a:t>9/21/2009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D70A5-C560-453A-8273-988DDFE380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ADD2F-CCF2-4F4D-8E0D-0D95B2436219}" type="datetimeFigureOut">
              <a:rPr lang="en-US" smtClean="0"/>
              <a:pPr/>
              <a:t>9/21/2009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8D70A5-C560-453A-8273-988DDFE380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ADD2F-CCF2-4F4D-8E0D-0D95B2436219}" type="datetimeFigureOut">
              <a:rPr lang="en-US" smtClean="0"/>
              <a:pPr/>
              <a:t>9/21/2009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D70A5-C560-453A-8273-988DDFE380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ADD2F-CCF2-4F4D-8E0D-0D95B2436219}" type="datetimeFigureOut">
              <a:rPr lang="en-US" smtClean="0"/>
              <a:pPr/>
              <a:t>9/21/2009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D70A5-C560-453A-8273-988DDFE380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ADD2F-CCF2-4F4D-8E0D-0D95B2436219}" type="datetimeFigureOut">
              <a:rPr lang="en-US" smtClean="0"/>
              <a:pPr/>
              <a:t>9/21/2009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D70A5-C560-453A-8273-988DDFE380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gs2t@comm.virginia.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educause.edu/library/EQM0912" TargetMode="External"/><Relationship Id="rId4" Type="http://schemas.openxmlformats.org/officeDocument/2006/relationships/hyperlink" Target="mailto:brl6m@comm.virginia.ed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file:///D:\My%20Documents\Documents%20and%20Settings\Johnc\Local%20Settings\NewUser\Local%20Settings\echos\Beta2CodeCompleteDrop\TempleLocal.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Sensible Application of Learning Technologies in space designs</a:t>
            </a:r>
            <a:endParaRPr lang="en-US" dirty="0"/>
          </a:p>
        </p:txBody>
      </p:sp>
      <p:sp>
        <p:nvSpPr>
          <p:cNvPr id="3" name="Subtitle 2"/>
          <p:cNvSpPr>
            <a:spLocks noGrp="1"/>
          </p:cNvSpPr>
          <p:nvPr>
            <p:ph type="subTitle" idx="1"/>
          </p:nvPr>
        </p:nvSpPr>
        <p:spPr/>
        <p:txBody>
          <a:bodyPr/>
          <a:lstStyle/>
          <a:p>
            <a:r>
              <a:rPr lang="en-US" dirty="0" smtClean="0"/>
              <a:t>Bryan Lewis</a:t>
            </a:r>
          </a:p>
          <a:p>
            <a:r>
              <a:rPr lang="en-US" dirty="0" smtClean="0"/>
              <a:t>Gerry Starsia</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5250" y="142875"/>
            <a:ext cx="2028825" cy="10096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685800" y="5108575"/>
            <a:ext cx="7772400" cy="987425"/>
          </a:xfrm>
        </p:spPr>
        <p:txBody>
          <a:bodyPr/>
          <a:lstStyle/>
          <a:p>
            <a:pPr eaLnBrk="1" hangingPunct="1"/>
            <a:endParaRPr lang="en-US" sz="1500" smtClean="0"/>
          </a:p>
        </p:txBody>
      </p:sp>
      <p:pic>
        <p:nvPicPr>
          <p:cNvPr id="36867" name="Picture 3" descr="Myvu – a personal, virtual theater and cool-looking shades in one."/>
          <p:cNvPicPr>
            <a:picLocks noChangeAspect="1" noChangeArrowheads="1"/>
          </p:cNvPicPr>
          <p:nvPr/>
        </p:nvPicPr>
        <p:blipFill>
          <a:blip r:embed="rId3" cstate="print"/>
          <a:srcRect/>
          <a:stretch>
            <a:fillRect/>
          </a:stretch>
        </p:blipFill>
        <p:spPr bwMode="auto">
          <a:xfrm>
            <a:off x="5257800" y="2133600"/>
            <a:ext cx="3657600" cy="1968500"/>
          </a:xfrm>
          <a:prstGeom prst="rect">
            <a:avLst/>
          </a:prstGeom>
          <a:noFill/>
          <a:ln w="9525">
            <a:noFill/>
            <a:miter lim="800000"/>
            <a:headEnd/>
            <a:tailEnd/>
          </a:ln>
        </p:spPr>
      </p:pic>
      <p:pic>
        <p:nvPicPr>
          <p:cNvPr id="36868" name="Picture 4" descr="Myvu Crystal Black"/>
          <p:cNvPicPr>
            <a:picLocks noChangeAspect="1" noChangeArrowheads="1"/>
          </p:cNvPicPr>
          <p:nvPr/>
        </p:nvPicPr>
        <p:blipFill>
          <a:blip r:embed="rId4" cstate="print"/>
          <a:srcRect/>
          <a:stretch>
            <a:fillRect/>
          </a:stretch>
        </p:blipFill>
        <p:spPr bwMode="auto">
          <a:xfrm>
            <a:off x="484188" y="1600200"/>
            <a:ext cx="4087812" cy="4149725"/>
          </a:xfrm>
          <a:prstGeom prst="rect">
            <a:avLst/>
          </a:prstGeom>
          <a:noFill/>
          <a:ln w="9525">
            <a:noFill/>
            <a:miter lim="800000"/>
            <a:headEnd/>
            <a:tailEnd/>
          </a:ln>
        </p:spPr>
      </p:pic>
      <p:pic>
        <p:nvPicPr>
          <p:cNvPr id="36869" name="Picture 5" descr="MIT Open Courseware logo"/>
          <p:cNvPicPr>
            <a:picLocks noChangeAspect="1" noChangeArrowheads="1"/>
          </p:cNvPicPr>
          <p:nvPr/>
        </p:nvPicPr>
        <p:blipFill>
          <a:blip r:embed="rId5" cstate="print"/>
          <a:srcRect/>
          <a:stretch>
            <a:fillRect/>
          </a:stretch>
        </p:blipFill>
        <p:spPr bwMode="auto">
          <a:xfrm>
            <a:off x="5105400" y="4953000"/>
            <a:ext cx="3048000" cy="1449388"/>
          </a:xfrm>
          <a:prstGeom prst="rect">
            <a:avLst/>
          </a:prstGeom>
          <a:noFill/>
          <a:ln w="9525">
            <a:noFill/>
            <a:miter lim="800000"/>
            <a:headEnd/>
            <a:tailEnd/>
          </a:ln>
        </p:spPr>
      </p:pic>
      <p:sp>
        <p:nvSpPr>
          <p:cNvPr id="36870" name="Text Box 6"/>
          <p:cNvSpPr>
            <a:spLocks noGrp="1" noChangeArrowheads="1"/>
          </p:cNvSpPr>
          <p:nvPr>
            <p:ph type="title"/>
          </p:nvPr>
        </p:nvSpPr>
        <p:spPr>
          <a:noFill/>
        </p:spPr>
        <p:txBody>
          <a:bodyPr/>
          <a:lstStyle/>
          <a:p>
            <a:pPr eaLnBrk="1" hangingPunct="1">
              <a:spcBef>
                <a:spcPct val="50000"/>
              </a:spcBef>
            </a:pPr>
            <a:r>
              <a:rPr lang="en-US" dirty="0" smtClean="0"/>
              <a:t>Wearable Technologies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o_logo"/>
          <p:cNvPicPr>
            <a:picLocks noChangeAspect="1" noChangeArrowheads="1"/>
          </p:cNvPicPr>
          <p:nvPr/>
        </p:nvPicPr>
        <p:blipFill>
          <a:blip r:embed="rId4" cstate="print"/>
          <a:srcRect/>
          <a:stretch>
            <a:fillRect/>
          </a:stretch>
        </p:blipFill>
        <p:spPr bwMode="auto">
          <a:xfrm>
            <a:off x="1676400" y="4648200"/>
            <a:ext cx="1752600" cy="1752600"/>
          </a:xfrm>
          <a:prstGeom prst="rect">
            <a:avLst/>
          </a:prstGeom>
          <a:noFill/>
          <a:ln w="9525">
            <a:noFill/>
            <a:miter lim="800000"/>
            <a:headEnd/>
            <a:tailEnd/>
          </a:ln>
        </p:spPr>
      </p:pic>
      <p:pic>
        <p:nvPicPr>
          <p:cNvPr id="37891" name="Picture 5" descr="07innovation-span"/>
          <p:cNvPicPr>
            <a:picLocks noChangeAspect="1" noChangeArrowheads="1"/>
          </p:cNvPicPr>
          <p:nvPr/>
        </p:nvPicPr>
        <p:blipFill>
          <a:blip r:embed="rId5" cstate="print"/>
          <a:srcRect/>
          <a:stretch>
            <a:fillRect/>
          </a:stretch>
        </p:blipFill>
        <p:spPr bwMode="auto">
          <a:xfrm>
            <a:off x="4572000" y="4343400"/>
            <a:ext cx="4267200" cy="1990725"/>
          </a:xfrm>
          <a:prstGeom prst="rect">
            <a:avLst/>
          </a:prstGeom>
          <a:noFill/>
          <a:ln w="9525">
            <a:noFill/>
            <a:miter lim="800000"/>
            <a:headEnd/>
            <a:tailEnd/>
          </a:ln>
        </p:spPr>
      </p:pic>
      <p:pic>
        <p:nvPicPr>
          <p:cNvPr id="37892" name="Picture 6" descr="generations-410"/>
          <p:cNvPicPr>
            <a:picLocks noChangeAspect="1" noChangeArrowheads="1"/>
          </p:cNvPicPr>
          <p:nvPr/>
        </p:nvPicPr>
        <p:blipFill>
          <a:blip r:embed="rId6" cstate="print"/>
          <a:srcRect/>
          <a:stretch>
            <a:fillRect/>
          </a:stretch>
        </p:blipFill>
        <p:spPr bwMode="auto">
          <a:xfrm>
            <a:off x="990600" y="1905000"/>
            <a:ext cx="3124200" cy="2219325"/>
          </a:xfrm>
          <a:prstGeom prst="rect">
            <a:avLst/>
          </a:prstGeom>
          <a:noFill/>
          <a:ln w="9525">
            <a:noFill/>
            <a:miter lim="800000"/>
            <a:headEnd/>
            <a:tailEnd/>
          </a:ln>
        </p:spPr>
      </p:pic>
      <p:sp>
        <p:nvSpPr>
          <p:cNvPr id="37893" name="Rectangle 7"/>
          <p:cNvSpPr>
            <a:spLocks noChangeArrowheads="1"/>
          </p:cNvSpPr>
          <p:nvPr/>
        </p:nvSpPr>
        <p:spPr bwMode="auto">
          <a:xfrm>
            <a:off x="2514600" y="350838"/>
            <a:ext cx="6019800" cy="792162"/>
          </a:xfrm>
          <a:prstGeom prst="rect">
            <a:avLst/>
          </a:prstGeom>
          <a:noFill/>
          <a:ln w="9525">
            <a:noFill/>
            <a:miter lim="800000"/>
            <a:headEnd/>
            <a:tailEnd/>
          </a:ln>
        </p:spPr>
        <p:txBody>
          <a:bodyPr/>
          <a:lstStyle/>
          <a:p>
            <a:pPr algn="l">
              <a:spcBef>
                <a:spcPct val="0"/>
              </a:spcBef>
            </a:pPr>
            <a:endParaRPr lang="en-US" sz="2000"/>
          </a:p>
        </p:txBody>
      </p:sp>
      <p:sp>
        <p:nvSpPr>
          <p:cNvPr id="37894" name="Rectangle 8"/>
          <p:cNvSpPr>
            <a:spLocks noChangeArrowheads="1"/>
          </p:cNvSpPr>
          <p:nvPr/>
        </p:nvSpPr>
        <p:spPr bwMode="auto">
          <a:xfrm>
            <a:off x="4343400" y="1828800"/>
            <a:ext cx="4572000" cy="2286000"/>
          </a:xfrm>
          <a:prstGeom prst="rect">
            <a:avLst/>
          </a:prstGeom>
          <a:noFill/>
          <a:ln w="9525">
            <a:noFill/>
            <a:miter lim="800000"/>
            <a:headEnd/>
            <a:tailEnd/>
          </a:ln>
        </p:spPr>
        <p:txBody>
          <a:bodyPr/>
          <a:lstStyle/>
          <a:p>
            <a:pPr marL="228600" indent="-228600" algn="l">
              <a:spcBef>
                <a:spcPct val="25000"/>
              </a:spcBef>
              <a:buClr>
                <a:srgbClr val="CC0000"/>
              </a:buClr>
              <a:buSzPct val="75000"/>
              <a:buFont typeface="Wingdings 3" pitchFamily="18" charset="2"/>
              <a:buChar char="}"/>
            </a:pPr>
            <a:r>
              <a:rPr lang="en-US" sz="1800">
                <a:solidFill>
                  <a:schemeClr val="tx1"/>
                </a:solidFill>
                <a:latin typeface="Geometr415 Lt BT" pitchFamily="34" charset="0"/>
              </a:rPr>
              <a:t>On-line 3D virtual world based on avatars </a:t>
            </a:r>
          </a:p>
          <a:p>
            <a:pPr marL="228600" indent="-228600" algn="l">
              <a:spcBef>
                <a:spcPct val="25000"/>
              </a:spcBef>
              <a:buClr>
                <a:srgbClr val="CC0000"/>
              </a:buClr>
              <a:buSzPct val="75000"/>
              <a:buFont typeface="Wingdings 3" pitchFamily="18" charset="2"/>
              <a:buChar char="}"/>
            </a:pPr>
            <a:r>
              <a:rPr lang="en-US" sz="1800">
                <a:solidFill>
                  <a:schemeClr val="tx1"/>
                </a:solidFill>
                <a:latin typeface="Geometr415 Lt BT" pitchFamily="34" charset="0"/>
              </a:rPr>
              <a:t>Learn, explore, meet other residents, socialize, participate in group activities, create and trade virtual property and services from one another </a:t>
            </a:r>
          </a:p>
          <a:p>
            <a:pPr marL="228600" indent="-228600" algn="l">
              <a:spcBef>
                <a:spcPct val="25000"/>
              </a:spcBef>
              <a:buClr>
                <a:srgbClr val="CC0000"/>
              </a:buClr>
              <a:buSzPct val="75000"/>
              <a:buFont typeface="Wingdings 3" pitchFamily="18" charset="2"/>
              <a:buChar char="}"/>
            </a:pPr>
            <a:r>
              <a:rPr lang="en-US" sz="1800">
                <a:solidFill>
                  <a:schemeClr val="tx1"/>
                </a:solidFill>
                <a:latin typeface="Geometr415 Lt BT" pitchFamily="34" charset="0"/>
              </a:rPr>
              <a:t>5.5 million accounts on Second Life </a:t>
            </a:r>
          </a:p>
        </p:txBody>
      </p:sp>
      <p:sp>
        <p:nvSpPr>
          <p:cNvPr id="37895" name="Rectangle 13"/>
          <p:cNvSpPr>
            <a:spLocks noGrp="1" noChangeArrowheads="1"/>
          </p:cNvSpPr>
          <p:nvPr>
            <p:ph type="title"/>
          </p:nvPr>
        </p:nvSpPr>
        <p:spPr/>
        <p:txBody>
          <a:bodyPr/>
          <a:lstStyle/>
          <a:p>
            <a:pPr eaLnBrk="1" hangingPunct="1"/>
            <a:r>
              <a:rPr lang="en-US" smtClean="0"/>
              <a:t>Learning Technologies</a:t>
            </a:r>
          </a:p>
        </p:txBody>
      </p:sp>
      <p:sp>
        <p:nvSpPr>
          <p:cNvPr id="37896" name="Rectangle 15"/>
          <p:cNvSpPr>
            <a:spLocks noChangeArrowheads="1"/>
          </p:cNvSpPr>
          <p:nvPr/>
        </p:nvSpPr>
        <p:spPr bwMode="auto">
          <a:xfrm rot="-5400000">
            <a:off x="-2454275" y="3063875"/>
            <a:ext cx="5610225" cy="701675"/>
          </a:xfrm>
          <a:prstGeom prst="rect">
            <a:avLst/>
          </a:prstGeom>
          <a:noFill/>
          <a:ln w="9525">
            <a:noFill/>
            <a:miter lim="800000"/>
            <a:headEnd/>
            <a:tailEnd/>
          </a:ln>
        </p:spPr>
        <p:txBody>
          <a:bodyPr>
            <a:spAutoFit/>
          </a:bodyPr>
          <a:lstStyle/>
          <a:p>
            <a:pPr>
              <a:lnSpc>
                <a:spcPct val="100000"/>
              </a:lnSpc>
              <a:spcBef>
                <a:spcPct val="25000"/>
              </a:spcBef>
              <a:buClr>
                <a:srgbClr val="CC0000"/>
              </a:buClr>
              <a:buSzPct val="75000"/>
              <a:buFont typeface="Wingdings 3" pitchFamily="18" charset="2"/>
              <a:buNone/>
            </a:pPr>
            <a:r>
              <a:rPr lang="en-US" sz="4000" dirty="0">
                <a:solidFill>
                  <a:srgbClr val="EBCD9D"/>
                </a:solidFill>
                <a:latin typeface="Geometr415 Blk BT" pitchFamily="34" charset="0"/>
              </a:rPr>
              <a:t>Virtual Worlds</a:t>
            </a:r>
          </a:p>
        </p:txBody>
      </p:sp>
    </p:spTree>
    <p:custDataLst>
      <p:tags r:id="rId1"/>
    </p:custData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title"/>
          </p:nvPr>
        </p:nvSpPr>
        <p:spPr>
          <a:xfrm>
            <a:off x="457200" y="228600"/>
            <a:ext cx="8229600" cy="1143000"/>
          </a:xfrm>
        </p:spPr>
        <p:txBody>
          <a:bodyPr>
            <a:noAutofit/>
          </a:bodyPr>
          <a:lstStyle/>
          <a:p>
            <a:r>
              <a:rPr lang="en-US" sz="3600" dirty="0" smtClean="0"/>
              <a:t>Instructional space planning and technology– A Case Study</a:t>
            </a:r>
          </a:p>
        </p:txBody>
      </p:sp>
      <p:pic>
        <p:nvPicPr>
          <p:cNvPr id="53251" name="Picture 5" descr="RoussHall_14"/>
          <p:cNvPicPr>
            <a:picLocks noChangeAspect="1" noChangeArrowheads="1"/>
          </p:cNvPicPr>
          <p:nvPr/>
        </p:nvPicPr>
        <p:blipFill>
          <a:blip r:embed="rId3" cstate="print"/>
          <a:srcRect/>
          <a:stretch>
            <a:fillRect/>
          </a:stretch>
        </p:blipFill>
        <p:spPr bwMode="auto">
          <a:xfrm>
            <a:off x="1219200" y="1600201"/>
            <a:ext cx="7162800" cy="43434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553199" y="5943600"/>
            <a:ext cx="1905001" cy="781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Classroom Configuration to Avoid</a:t>
            </a:r>
            <a:endParaRPr lang="en-US" dirty="0"/>
          </a:p>
        </p:txBody>
      </p:sp>
      <p:sp>
        <p:nvSpPr>
          <p:cNvPr id="7" name="Content Placeholder 6"/>
          <p:cNvSpPr>
            <a:spLocks noGrp="1"/>
          </p:cNvSpPr>
          <p:nvPr>
            <p:ph idx="1"/>
          </p:nvPr>
        </p:nvSpPr>
        <p:spPr/>
        <p:txBody>
          <a:bodyPr/>
          <a:lstStyle/>
          <a:p>
            <a:endParaRPr lang="en-US"/>
          </a:p>
        </p:txBody>
      </p:sp>
      <p:pic>
        <p:nvPicPr>
          <p:cNvPr id="2050" name="Picture 2" descr="I:\BlackBerry\pictures\IMG00139-20090916-1404.jpg"/>
          <p:cNvPicPr>
            <a:picLocks noChangeAspect="1" noChangeArrowheads="1"/>
          </p:cNvPicPr>
          <p:nvPr/>
        </p:nvPicPr>
        <p:blipFill>
          <a:blip r:embed="rId2" cstate="print"/>
          <a:srcRect/>
          <a:stretch>
            <a:fillRect/>
          </a:stretch>
        </p:blipFill>
        <p:spPr bwMode="auto">
          <a:xfrm>
            <a:off x="838200" y="1295400"/>
            <a:ext cx="8305800" cy="5303520"/>
          </a:xfrm>
          <a:prstGeom prst="rect">
            <a:avLst/>
          </a:prstGeom>
          <a:noFill/>
        </p:spPr>
      </p:pic>
      <p:sp>
        <p:nvSpPr>
          <p:cNvPr id="5" name="Rectangle 9"/>
          <p:cNvSpPr>
            <a:spLocks noChangeArrowheads="1"/>
          </p:cNvSpPr>
          <p:nvPr/>
        </p:nvSpPr>
        <p:spPr bwMode="auto">
          <a:xfrm rot="-5400000">
            <a:off x="-2582862" y="3570356"/>
            <a:ext cx="5867400" cy="707886"/>
          </a:xfrm>
          <a:prstGeom prst="rect">
            <a:avLst/>
          </a:prstGeom>
          <a:noFill/>
          <a:ln w="9525">
            <a:noFill/>
            <a:miter lim="800000"/>
            <a:headEnd/>
            <a:tailEnd/>
          </a:ln>
        </p:spPr>
        <p:txBody>
          <a:bodyPr wrap="square">
            <a:spAutoFit/>
          </a:bodyPr>
          <a:lstStyle/>
          <a:p>
            <a:pPr>
              <a:lnSpc>
                <a:spcPct val="100000"/>
              </a:lnSpc>
              <a:spcBef>
                <a:spcPct val="25000"/>
              </a:spcBef>
              <a:buClr>
                <a:srgbClr val="CC0000"/>
              </a:buClr>
              <a:buSzPct val="75000"/>
              <a:buFont typeface="Wingdings 3" pitchFamily="18" charset="2"/>
              <a:buNone/>
            </a:pPr>
            <a:r>
              <a:rPr lang="en-US" sz="4000" dirty="0" smtClean="0">
                <a:solidFill>
                  <a:srgbClr val="EBCD9D"/>
                </a:solidFill>
                <a:latin typeface="Geometr415 Blk BT" pitchFamily="34" charset="0"/>
              </a:rPr>
              <a:t>Seeking to Avoid</a:t>
            </a:r>
            <a:endParaRPr lang="en-US" sz="4000" dirty="0">
              <a:solidFill>
                <a:srgbClr val="EBCD9D"/>
              </a:solidFill>
              <a:latin typeface="Geometr415 Blk BT"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pPr eaLnBrk="1" hangingPunct="1"/>
            <a:r>
              <a:rPr lang="en-US" smtClean="0"/>
              <a:t>Insert FP JPEG here</a:t>
            </a:r>
          </a:p>
        </p:txBody>
      </p:sp>
      <p:pic>
        <p:nvPicPr>
          <p:cNvPr id="10244" name="Picture 4" descr="3"/>
          <p:cNvPicPr>
            <a:picLocks noChangeAspect="1" noChangeArrowheads="1"/>
          </p:cNvPicPr>
          <p:nvPr/>
        </p:nvPicPr>
        <p:blipFill>
          <a:blip r:embed="rId4" cstate="print"/>
          <a:srcRect/>
          <a:stretch>
            <a:fillRect/>
          </a:stretch>
        </p:blipFill>
        <p:spPr bwMode="auto">
          <a:xfrm>
            <a:off x="0" y="990600"/>
            <a:ext cx="9144000" cy="6019800"/>
          </a:xfrm>
          <a:prstGeom prst="rect">
            <a:avLst/>
          </a:prstGeom>
          <a:noFill/>
          <a:ln w="9525">
            <a:noFill/>
            <a:miter lim="800000"/>
            <a:headEnd/>
            <a:tailEnd/>
          </a:ln>
        </p:spPr>
      </p:pic>
      <p:sp>
        <p:nvSpPr>
          <p:cNvPr id="8" name="Title 7"/>
          <p:cNvSpPr>
            <a:spLocks noGrp="1"/>
          </p:cNvSpPr>
          <p:nvPr>
            <p:ph type="title"/>
          </p:nvPr>
        </p:nvSpPr>
        <p:spPr/>
        <p:txBody>
          <a:bodyPr>
            <a:normAutofit/>
          </a:bodyPr>
          <a:lstStyle/>
          <a:p>
            <a:r>
              <a:rPr lang="en-US" dirty="0" smtClean="0"/>
              <a:t>Case Method Instruction</a:t>
            </a:r>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914400" y="1295400"/>
            <a:ext cx="8229600" cy="5303520"/>
          </a:xfrm>
          <a:prstGeom prst="rect">
            <a:avLst/>
          </a:prstGeom>
          <a:noFill/>
          <a:ln w="9525">
            <a:noFill/>
            <a:miter lim="800000"/>
            <a:headEnd/>
            <a:tailEnd/>
          </a:ln>
        </p:spPr>
      </p:pic>
      <p:sp>
        <p:nvSpPr>
          <p:cNvPr id="59395" name="Rectangle 7"/>
          <p:cNvSpPr>
            <a:spLocks noGrp="1" noChangeArrowheads="1"/>
          </p:cNvSpPr>
          <p:nvPr>
            <p:ph type="title"/>
          </p:nvPr>
        </p:nvSpPr>
        <p:spPr/>
        <p:txBody>
          <a:bodyPr/>
          <a:lstStyle/>
          <a:p>
            <a:pPr eaLnBrk="1" hangingPunct="1"/>
            <a:r>
              <a:rPr lang="en-US" dirty="0" smtClean="0"/>
              <a:t>Case Method Delivered</a:t>
            </a:r>
          </a:p>
        </p:txBody>
      </p:sp>
      <p:sp>
        <p:nvSpPr>
          <p:cNvPr id="4" name="Rectangle 9"/>
          <p:cNvSpPr>
            <a:spLocks noChangeArrowheads="1"/>
          </p:cNvSpPr>
          <p:nvPr/>
        </p:nvSpPr>
        <p:spPr bwMode="auto">
          <a:xfrm rot="-5400000">
            <a:off x="-2582862" y="3570356"/>
            <a:ext cx="5867400" cy="707886"/>
          </a:xfrm>
          <a:prstGeom prst="rect">
            <a:avLst/>
          </a:prstGeom>
          <a:noFill/>
          <a:ln w="9525">
            <a:noFill/>
            <a:miter lim="800000"/>
            <a:headEnd/>
            <a:tailEnd/>
          </a:ln>
        </p:spPr>
        <p:txBody>
          <a:bodyPr wrap="square">
            <a:spAutoFit/>
          </a:bodyPr>
          <a:lstStyle/>
          <a:p>
            <a:pPr>
              <a:lnSpc>
                <a:spcPct val="100000"/>
              </a:lnSpc>
              <a:spcBef>
                <a:spcPct val="25000"/>
              </a:spcBef>
              <a:buClr>
                <a:srgbClr val="CC0000"/>
              </a:buClr>
              <a:buSzPct val="75000"/>
              <a:buFont typeface="Wingdings 3" pitchFamily="18" charset="2"/>
              <a:buNone/>
            </a:pPr>
            <a:r>
              <a:rPr lang="en-US" sz="4000" dirty="0" smtClean="0">
                <a:solidFill>
                  <a:srgbClr val="EBCD9D"/>
                </a:solidFill>
                <a:latin typeface="Geometr415 Blk BT" pitchFamily="34" charset="0"/>
              </a:rPr>
              <a:t>Case Method Classroom</a:t>
            </a:r>
            <a:endParaRPr lang="en-US" sz="4000" dirty="0">
              <a:solidFill>
                <a:srgbClr val="EBCD9D"/>
              </a:solidFill>
              <a:latin typeface="Geometr415 Blk BT"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Method Classroom</a:t>
            </a:r>
            <a:endParaRPr lang="en-US" dirty="0"/>
          </a:p>
        </p:txBody>
      </p:sp>
      <p:pic>
        <p:nvPicPr>
          <p:cNvPr id="5122" name="Picture 2" descr="\\files1\facstaffshare$\Lewis\Mediatech\DSC_0027.jpg"/>
          <p:cNvPicPr>
            <a:picLocks noChangeAspect="1" noChangeArrowheads="1"/>
          </p:cNvPicPr>
          <p:nvPr/>
        </p:nvPicPr>
        <p:blipFill>
          <a:blip r:embed="rId2" cstate="print"/>
          <a:srcRect/>
          <a:stretch>
            <a:fillRect/>
          </a:stretch>
        </p:blipFill>
        <p:spPr bwMode="auto">
          <a:xfrm>
            <a:off x="1141320" y="1219200"/>
            <a:ext cx="8002680" cy="5303520"/>
          </a:xfrm>
          <a:prstGeom prst="rect">
            <a:avLst/>
          </a:prstGeom>
          <a:noFill/>
        </p:spPr>
      </p:pic>
      <p:sp>
        <p:nvSpPr>
          <p:cNvPr id="4" name="Rectangle 9"/>
          <p:cNvSpPr>
            <a:spLocks noChangeArrowheads="1"/>
          </p:cNvSpPr>
          <p:nvPr/>
        </p:nvSpPr>
        <p:spPr bwMode="auto">
          <a:xfrm rot="-5400000">
            <a:off x="-2582862" y="3570356"/>
            <a:ext cx="5867400" cy="707886"/>
          </a:xfrm>
          <a:prstGeom prst="rect">
            <a:avLst/>
          </a:prstGeom>
          <a:noFill/>
          <a:ln w="9525">
            <a:noFill/>
            <a:miter lim="800000"/>
            <a:headEnd/>
            <a:tailEnd/>
          </a:ln>
        </p:spPr>
        <p:txBody>
          <a:bodyPr wrap="square">
            <a:spAutoFit/>
          </a:bodyPr>
          <a:lstStyle/>
          <a:p>
            <a:pPr>
              <a:lnSpc>
                <a:spcPct val="100000"/>
              </a:lnSpc>
              <a:spcBef>
                <a:spcPct val="25000"/>
              </a:spcBef>
              <a:buClr>
                <a:srgbClr val="CC0000"/>
              </a:buClr>
              <a:buSzPct val="75000"/>
              <a:buFont typeface="Wingdings 3" pitchFamily="18" charset="2"/>
              <a:buNone/>
            </a:pPr>
            <a:r>
              <a:rPr lang="en-US" sz="4000" dirty="0" smtClean="0">
                <a:solidFill>
                  <a:srgbClr val="EBCD9D"/>
                </a:solidFill>
                <a:latin typeface="Geometr415 Blk BT" pitchFamily="34" charset="0"/>
              </a:rPr>
              <a:t>Case Method Classroom</a:t>
            </a:r>
            <a:endParaRPr lang="en-US" sz="4000" dirty="0">
              <a:solidFill>
                <a:srgbClr val="EBCD9D"/>
              </a:solidFill>
              <a:latin typeface="Geometr415 Blk BT"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7772400" cy="1143000"/>
          </a:xfrm>
        </p:spPr>
        <p:txBody>
          <a:bodyPr/>
          <a:lstStyle/>
          <a:p>
            <a:pPr eaLnBrk="1" hangingPunct="1"/>
            <a:r>
              <a:rPr lang="en-US" dirty="0" smtClean="0"/>
              <a:t>Conference Room</a:t>
            </a:r>
          </a:p>
        </p:txBody>
      </p:sp>
      <p:sp>
        <p:nvSpPr>
          <p:cNvPr id="12291" name="Rectangle 3"/>
          <p:cNvSpPr>
            <a:spLocks noGrp="1" noChangeArrowheads="1"/>
          </p:cNvSpPr>
          <p:nvPr>
            <p:ph type="body" idx="1"/>
          </p:nvPr>
        </p:nvSpPr>
        <p:spPr/>
        <p:txBody>
          <a:bodyPr/>
          <a:lstStyle/>
          <a:p>
            <a:pPr eaLnBrk="1" hangingPunct="1"/>
            <a:r>
              <a:rPr lang="en-US" smtClean="0"/>
              <a:t>Insert plan 5 JPEG here</a:t>
            </a:r>
          </a:p>
        </p:txBody>
      </p:sp>
      <p:pic>
        <p:nvPicPr>
          <p:cNvPr id="12292" name="Picture 4" descr="Image 4"/>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a:t>
            </a:r>
            <a:r>
              <a:rPr lang="en-US" dirty="0" smtClean="0"/>
              <a:t>Floor </a:t>
            </a:r>
            <a:r>
              <a:rPr lang="en-US" dirty="0" smtClean="0"/>
              <a:t>Classroom</a:t>
            </a:r>
            <a:endParaRPr lang="en-US" dirty="0"/>
          </a:p>
        </p:txBody>
      </p:sp>
      <p:sp>
        <p:nvSpPr>
          <p:cNvPr id="3" name="Content Placeholder 2"/>
          <p:cNvSpPr>
            <a:spLocks noGrp="1"/>
          </p:cNvSpPr>
          <p:nvPr>
            <p:ph idx="1"/>
          </p:nvPr>
        </p:nvSpPr>
        <p:spPr/>
        <p:txBody>
          <a:bodyPr/>
          <a:lstStyle/>
          <a:p>
            <a:r>
              <a:rPr lang="en-US" dirty="0" smtClean="0"/>
              <a:t>“Flexibility”</a:t>
            </a:r>
            <a:endParaRPr lang="en-US" dirty="0"/>
          </a:p>
        </p:txBody>
      </p:sp>
      <p:pic>
        <p:nvPicPr>
          <p:cNvPr id="4099" name="Picture 3" descr="I:\BlackBerry\pictures\IMG00144-20090921-1709.jpg"/>
          <p:cNvPicPr>
            <a:picLocks noChangeAspect="1" noChangeArrowheads="1"/>
          </p:cNvPicPr>
          <p:nvPr/>
        </p:nvPicPr>
        <p:blipFill>
          <a:blip r:embed="rId2" cstate="print"/>
          <a:srcRect t="20115"/>
          <a:stretch>
            <a:fillRect/>
          </a:stretch>
        </p:blipFill>
        <p:spPr bwMode="auto">
          <a:xfrm>
            <a:off x="914399" y="1371600"/>
            <a:ext cx="8229601" cy="5334000"/>
          </a:xfrm>
          <a:prstGeom prst="rect">
            <a:avLst/>
          </a:prstGeom>
          <a:noFill/>
        </p:spPr>
      </p:pic>
      <p:sp>
        <p:nvSpPr>
          <p:cNvPr id="6" name="Rectangle 9"/>
          <p:cNvSpPr>
            <a:spLocks noChangeArrowheads="1"/>
          </p:cNvSpPr>
          <p:nvPr/>
        </p:nvSpPr>
        <p:spPr bwMode="auto">
          <a:xfrm rot="-5400000">
            <a:off x="-2620962" y="3532256"/>
            <a:ext cx="5943600" cy="707886"/>
          </a:xfrm>
          <a:prstGeom prst="rect">
            <a:avLst/>
          </a:prstGeom>
          <a:noFill/>
          <a:ln w="9525">
            <a:noFill/>
            <a:miter lim="800000"/>
            <a:headEnd/>
            <a:tailEnd/>
          </a:ln>
        </p:spPr>
        <p:txBody>
          <a:bodyPr wrap="square">
            <a:spAutoFit/>
          </a:bodyPr>
          <a:lstStyle/>
          <a:p>
            <a:pPr>
              <a:lnSpc>
                <a:spcPct val="100000"/>
              </a:lnSpc>
              <a:spcBef>
                <a:spcPct val="25000"/>
              </a:spcBef>
              <a:buClr>
                <a:srgbClr val="CC0000"/>
              </a:buClr>
              <a:buSzPct val="75000"/>
              <a:buFont typeface="Wingdings 3" pitchFamily="18" charset="2"/>
              <a:buNone/>
            </a:pPr>
            <a:r>
              <a:rPr lang="en-US" sz="4000" dirty="0" smtClean="0">
                <a:solidFill>
                  <a:srgbClr val="EBCD9D"/>
                </a:solidFill>
                <a:latin typeface="Geometr415 Blk BT" pitchFamily="34" charset="0"/>
              </a:rPr>
              <a:t>Flat Floor Classroom</a:t>
            </a:r>
            <a:endParaRPr lang="en-US" sz="4000" dirty="0">
              <a:solidFill>
                <a:srgbClr val="EBCD9D"/>
              </a:solidFill>
              <a:latin typeface="Geometr415 Blk BT"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1176865" y="1295400"/>
            <a:ext cx="7967135" cy="5303520"/>
          </a:xfrm>
          <a:prstGeom prst="rect">
            <a:avLst/>
          </a:prstGeom>
          <a:noFill/>
          <a:ln w="9525">
            <a:noFill/>
            <a:miter lim="800000"/>
            <a:headEnd/>
            <a:tailEnd/>
          </a:ln>
        </p:spPr>
      </p:pic>
      <p:sp>
        <p:nvSpPr>
          <p:cNvPr id="56323" name="Rectangle 7"/>
          <p:cNvSpPr>
            <a:spLocks noGrp="1" noChangeArrowheads="1"/>
          </p:cNvSpPr>
          <p:nvPr>
            <p:ph type="title"/>
          </p:nvPr>
        </p:nvSpPr>
        <p:spPr/>
        <p:txBody>
          <a:bodyPr/>
          <a:lstStyle/>
          <a:p>
            <a:pPr eaLnBrk="1" hangingPunct="1"/>
            <a:r>
              <a:rPr lang="en-US" dirty="0" smtClean="0"/>
              <a:t>Financial Trading Center</a:t>
            </a:r>
          </a:p>
        </p:txBody>
      </p:sp>
      <p:sp>
        <p:nvSpPr>
          <p:cNvPr id="4" name="Rectangle 9"/>
          <p:cNvSpPr>
            <a:spLocks noChangeArrowheads="1"/>
          </p:cNvSpPr>
          <p:nvPr/>
        </p:nvSpPr>
        <p:spPr bwMode="auto">
          <a:xfrm rot="-5400000">
            <a:off x="-2620962" y="3532256"/>
            <a:ext cx="5943600" cy="707886"/>
          </a:xfrm>
          <a:prstGeom prst="rect">
            <a:avLst/>
          </a:prstGeom>
          <a:noFill/>
          <a:ln w="9525">
            <a:noFill/>
            <a:miter lim="800000"/>
            <a:headEnd/>
            <a:tailEnd/>
          </a:ln>
        </p:spPr>
        <p:txBody>
          <a:bodyPr wrap="square">
            <a:spAutoFit/>
          </a:bodyPr>
          <a:lstStyle/>
          <a:p>
            <a:pPr>
              <a:lnSpc>
                <a:spcPct val="100000"/>
              </a:lnSpc>
              <a:spcBef>
                <a:spcPct val="25000"/>
              </a:spcBef>
              <a:buClr>
                <a:srgbClr val="CC0000"/>
              </a:buClr>
              <a:buSzPct val="75000"/>
              <a:buFont typeface="Wingdings 3" pitchFamily="18" charset="2"/>
              <a:buNone/>
            </a:pPr>
            <a:r>
              <a:rPr lang="en-US" sz="4000" dirty="0" smtClean="0">
                <a:solidFill>
                  <a:srgbClr val="EBCD9D"/>
                </a:solidFill>
                <a:latin typeface="Geometr415 Blk BT" pitchFamily="34" charset="0"/>
              </a:rPr>
              <a:t>Financial Trading Center</a:t>
            </a:r>
            <a:endParaRPr lang="en-US" sz="4000" dirty="0">
              <a:solidFill>
                <a:srgbClr val="EBCD9D"/>
              </a:solidFill>
              <a:latin typeface="Geometr415 Blk BT"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Modes</a:t>
            </a:r>
            <a:endParaRPr lang="en-US" dirty="0"/>
          </a:p>
        </p:txBody>
      </p:sp>
      <p:sp>
        <p:nvSpPr>
          <p:cNvPr id="3" name="Content Placeholder 2"/>
          <p:cNvSpPr>
            <a:spLocks noGrp="1"/>
          </p:cNvSpPr>
          <p:nvPr>
            <p:ph idx="1"/>
          </p:nvPr>
        </p:nvSpPr>
        <p:spPr/>
        <p:txBody>
          <a:bodyPr/>
          <a:lstStyle/>
          <a:p>
            <a:r>
              <a:rPr lang="en-US" dirty="0" smtClean="0"/>
              <a:t>Poll Question:  What method of instruction leads to the most retention of information (choose one)?</a:t>
            </a:r>
          </a:p>
          <a:p>
            <a:pPr lvl="1"/>
            <a:r>
              <a:rPr lang="en-US" dirty="0" smtClean="0"/>
              <a:t>Reading about an activity</a:t>
            </a:r>
          </a:p>
          <a:p>
            <a:pPr lvl="1"/>
            <a:r>
              <a:rPr lang="en-US" dirty="0" smtClean="0"/>
              <a:t>Hearing about an activity</a:t>
            </a:r>
          </a:p>
          <a:p>
            <a:pPr lvl="1"/>
            <a:r>
              <a:rPr lang="en-US" dirty="0" smtClean="0"/>
              <a:t>Participating in an activity</a:t>
            </a:r>
          </a:p>
          <a:p>
            <a:pPr lvl="1"/>
            <a:r>
              <a:rPr lang="en-US" dirty="0" smtClean="0"/>
              <a:t>Simulating an activity</a:t>
            </a:r>
          </a:p>
          <a:p>
            <a:pPr lvl="1"/>
            <a:r>
              <a:rPr lang="en-US" dirty="0" smtClean="0"/>
              <a:t>Watching an activity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Conference Room</a:t>
            </a:r>
          </a:p>
        </p:txBody>
      </p:sp>
      <p:pic>
        <p:nvPicPr>
          <p:cNvPr id="13315" name="Picture 3" descr="Image 7"/>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3316" name="Text Box 4"/>
          <p:cNvSpPr txBox="1">
            <a:spLocks noChangeArrowheads="1"/>
          </p:cNvSpPr>
          <p:nvPr/>
        </p:nvSpPr>
        <p:spPr bwMode="auto">
          <a:xfrm>
            <a:off x="1743075" y="6019800"/>
            <a:ext cx="184150" cy="304800"/>
          </a:xfrm>
          <a:prstGeom prst="rect">
            <a:avLst/>
          </a:prstGeom>
          <a:noFill/>
          <a:ln w="9525">
            <a:noFill/>
            <a:miter lim="800000"/>
            <a:headEnd/>
            <a:tailEnd/>
          </a:ln>
        </p:spPr>
        <p:txBody>
          <a:bodyPr wrap="none">
            <a:spAutoFit/>
          </a:bodyPr>
          <a:lstStyle/>
          <a:p>
            <a:pPr algn="l">
              <a:lnSpc>
                <a:spcPct val="100000"/>
              </a:lnSpc>
              <a:spcBef>
                <a:spcPct val="0"/>
              </a:spcBef>
            </a:pPr>
            <a:endParaRPr lang="en-US" sz="1400">
              <a:solidFill>
                <a:schemeClr val="tx1"/>
              </a:solidFill>
              <a:latin typeface="Arial"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Emerging Technologies Lab</a:t>
            </a:r>
            <a:r>
              <a:rPr lang="en-US" dirty="0" smtClean="0"/>
              <a:t/>
            </a:r>
            <a:br>
              <a:rPr lang="en-US" dirty="0" smtClean="0"/>
            </a:br>
            <a:endParaRPr lang="en-US" dirty="0"/>
          </a:p>
        </p:txBody>
      </p:sp>
      <p:sp>
        <p:nvSpPr>
          <p:cNvPr id="3" name="TextBox 2"/>
          <p:cNvSpPr txBox="1"/>
          <p:nvPr/>
        </p:nvSpPr>
        <p:spPr>
          <a:xfrm>
            <a:off x="1143000" y="1905000"/>
            <a:ext cx="6019800" cy="369332"/>
          </a:xfrm>
          <a:prstGeom prst="rect">
            <a:avLst/>
          </a:prstGeom>
          <a:noFill/>
        </p:spPr>
        <p:txBody>
          <a:bodyPr wrap="square" rtlCol="0">
            <a:spAutoFit/>
          </a:bodyPr>
          <a:lstStyle/>
          <a:p>
            <a:r>
              <a:rPr lang="en-US" dirty="0" smtClean="0"/>
              <a:t>Flexible Lab Space</a:t>
            </a:r>
            <a:endParaRPr lang="en-US" dirty="0"/>
          </a:p>
        </p:txBody>
      </p:sp>
      <p:pic>
        <p:nvPicPr>
          <p:cNvPr id="1026" name="Picture 2" descr="I:\BlackBerry\pictures\IMG00142-20090921-1638.jpg"/>
          <p:cNvPicPr>
            <a:picLocks noChangeAspect="1" noChangeArrowheads="1"/>
          </p:cNvPicPr>
          <p:nvPr/>
        </p:nvPicPr>
        <p:blipFill>
          <a:blip r:embed="rId2" cstate="print"/>
          <a:stretch>
            <a:fillRect/>
          </a:stretch>
        </p:blipFill>
        <p:spPr bwMode="auto">
          <a:xfrm>
            <a:off x="1135472" y="1143000"/>
            <a:ext cx="8008528" cy="5303520"/>
          </a:xfrm>
          <a:prstGeom prst="rect">
            <a:avLst/>
          </a:prstGeom>
          <a:noFill/>
        </p:spPr>
      </p:pic>
      <p:sp>
        <p:nvSpPr>
          <p:cNvPr id="7" name="Rectangle 9"/>
          <p:cNvSpPr>
            <a:spLocks noChangeArrowheads="1"/>
          </p:cNvSpPr>
          <p:nvPr/>
        </p:nvSpPr>
        <p:spPr bwMode="auto">
          <a:xfrm rot="-5400000">
            <a:off x="-2963861" y="3189356"/>
            <a:ext cx="6629400" cy="707886"/>
          </a:xfrm>
          <a:prstGeom prst="rect">
            <a:avLst/>
          </a:prstGeom>
          <a:noFill/>
          <a:ln w="9525">
            <a:noFill/>
            <a:miter lim="800000"/>
            <a:headEnd/>
            <a:tailEnd/>
          </a:ln>
        </p:spPr>
        <p:txBody>
          <a:bodyPr wrap="square">
            <a:spAutoFit/>
          </a:bodyPr>
          <a:lstStyle/>
          <a:p>
            <a:pPr>
              <a:lnSpc>
                <a:spcPct val="100000"/>
              </a:lnSpc>
              <a:spcBef>
                <a:spcPct val="25000"/>
              </a:spcBef>
              <a:buClr>
                <a:srgbClr val="CC0000"/>
              </a:buClr>
              <a:buSzPct val="75000"/>
              <a:buFont typeface="Wingdings 3" pitchFamily="18" charset="2"/>
              <a:buNone/>
            </a:pPr>
            <a:r>
              <a:rPr lang="en-US" sz="4000" dirty="0" smtClean="0">
                <a:solidFill>
                  <a:srgbClr val="EBCD9D"/>
                </a:solidFill>
                <a:latin typeface="Geometr415 Blk BT" pitchFamily="34" charset="0"/>
              </a:rPr>
              <a:t>Emerging Technologies Lab</a:t>
            </a:r>
            <a:endParaRPr lang="en-US" sz="4000" dirty="0">
              <a:solidFill>
                <a:srgbClr val="EBCD9D"/>
              </a:solidFill>
              <a:latin typeface="Geometr415 Blk BT"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a:stretch>
            <a:fillRect/>
          </a:stretch>
        </p:blipFill>
        <p:spPr bwMode="auto">
          <a:xfrm>
            <a:off x="1143000" y="1247775"/>
            <a:ext cx="8001000" cy="5303838"/>
          </a:xfrm>
          <a:prstGeom prst="rect">
            <a:avLst/>
          </a:prstGeom>
          <a:noFill/>
          <a:ln w="9525">
            <a:noFill/>
            <a:miter lim="800000"/>
            <a:headEnd/>
            <a:tailEnd/>
          </a:ln>
        </p:spPr>
      </p:pic>
      <p:sp>
        <p:nvSpPr>
          <p:cNvPr id="60419" name="Rectangle 7"/>
          <p:cNvSpPr>
            <a:spLocks noGrp="1" noChangeArrowheads="1"/>
          </p:cNvSpPr>
          <p:nvPr>
            <p:ph type="title"/>
          </p:nvPr>
        </p:nvSpPr>
        <p:spPr/>
        <p:txBody>
          <a:bodyPr/>
          <a:lstStyle/>
          <a:p>
            <a:pPr eaLnBrk="1" hangingPunct="1"/>
            <a:r>
              <a:rPr lang="en-US" dirty="0" smtClean="0"/>
              <a:t>Group Study Rooms</a:t>
            </a:r>
          </a:p>
        </p:txBody>
      </p:sp>
      <p:sp>
        <p:nvSpPr>
          <p:cNvPr id="60420" name="Rectangle 9"/>
          <p:cNvSpPr>
            <a:spLocks noChangeArrowheads="1"/>
          </p:cNvSpPr>
          <p:nvPr/>
        </p:nvSpPr>
        <p:spPr bwMode="auto">
          <a:xfrm rot="-5400000">
            <a:off x="-2454275" y="3702050"/>
            <a:ext cx="5610225" cy="701675"/>
          </a:xfrm>
          <a:prstGeom prst="rect">
            <a:avLst/>
          </a:prstGeom>
          <a:noFill/>
          <a:ln w="9525">
            <a:noFill/>
            <a:miter lim="800000"/>
            <a:headEnd/>
            <a:tailEnd/>
          </a:ln>
        </p:spPr>
        <p:txBody>
          <a:bodyPr>
            <a:spAutoFit/>
          </a:bodyPr>
          <a:lstStyle/>
          <a:p>
            <a:pPr>
              <a:lnSpc>
                <a:spcPct val="100000"/>
              </a:lnSpc>
              <a:spcBef>
                <a:spcPct val="25000"/>
              </a:spcBef>
              <a:buClr>
                <a:srgbClr val="CC0000"/>
              </a:buClr>
              <a:buSzPct val="75000"/>
              <a:buFont typeface="Wingdings 3" pitchFamily="18" charset="2"/>
              <a:buNone/>
            </a:pPr>
            <a:r>
              <a:rPr lang="en-US" sz="4000" dirty="0">
                <a:solidFill>
                  <a:srgbClr val="EBCD9D"/>
                </a:solidFill>
                <a:latin typeface="Geometr415 Blk BT" pitchFamily="34" charset="0"/>
              </a:rPr>
              <a:t>Group Study Rooms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Scheduling Panel</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I:\BlackBerry\pictures\IMG00146-20090921-1710.jpg"/>
          <p:cNvPicPr>
            <a:picLocks noChangeAspect="1" noChangeArrowheads="1"/>
          </p:cNvPicPr>
          <p:nvPr/>
        </p:nvPicPr>
        <p:blipFill>
          <a:blip r:embed="rId2" cstate="print"/>
          <a:srcRect/>
          <a:stretch>
            <a:fillRect/>
          </a:stretch>
        </p:blipFill>
        <p:spPr bwMode="auto">
          <a:xfrm>
            <a:off x="1066800" y="1219200"/>
            <a:ext cx="8077200" cy="5303520"/>
          </a:xfrm>
          <a:prstGeom prst="rect">
            <a:avLst/>
          </a:prstGeom>
          <a:noFill/>
        </p:spPr>
      </p:pic>
      <p:sp>
        <p:nvSpPr>
          <p:cNvPr id="5" name="Rectangle 9"/>
          <p:cNvSpPr>
            <a:spLocks noChangeArrowheads="1"/>
          </p:cNvSpPr>
          <p:nvPr/>
        </p:nvSpPr>
        <p:spPr bwMode="auto">
          <a:xfrm rot="-5400000">
            <a:off x="-2378075" y="3517968"/>
            <a:ext cx="5762625" cy="707886"/>
          </a:xfrm>
          <a:prstGeom prst="rect">
            <a:avLst/>
          </a:prstGeom>
          <a:noFill/>
          <a:ln w="9525">
            <a:noFill/>
            <a:miter lim="800000"/>
            <a:headEnd/>
            <a:tailEnd/>
          </a:ln>
        </p:spPr>
        <p:txBody>
          <a:bodyPr wrap="square">
            <a:spAutoFit/>
          </a:bodyPr>
          <a:lstStyle/>
          <a:p>
            <a:pPr>
              <a:lnSpc>
                <a:spcPct val="100000"/>
              </a:lnSpc>
              <a:spcBef>
                <a:spcPct val="25000"/>
              </a:spcBef>
              <a:buClr>
                <a:srgbClr val="CC0000"/>
              </a:buClr>
              <a:buSzPct val="75000"/>
              <a:buFont typeface="Wingdings 3" pitchFamily="18" charset="2"/>
              <a:buNone/>
            </a:pPr>
            <a:r>
              <a:rPr lang="en-US" sz="4000" dirty="0" smtClean="0">
                <a:solidFill>
                  <a:srgbClr val="EBCD9D"/>
                </a:solidFill>
                <a:latin typeface="Geometr415 Blk BT" pitchFamily="34" charset="0"/>
              </a:rPr>
              <a:t>Room Scheduling Panel</a:t>
            </a:r>
            <a:endParaRPr lang="en-US" sz="4000" dirty="0">
              <a:solidFill>
                <a:srgbClr val="EBCD9D"/>
              </a:solidFill>
              <a:latin typeface="Geometr415 Blk BT"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lstStyle/>
          <a:p>
            <a:r>
              <a:rPr lang="en-US" dirty="0" smtClean="0"/>
              <a:t>Lessons learned</a:t>
            </a:r>
            <a:endParaRPr lang="en-US" dirty="0"/>
          </a:p>
        </p:txBody>
      </p:sp>
      <p:sp>
        <p:nvSpPr>
          <p:cNvPr id="3" name="Subtitle 2"/>
          <p:cNvSpPr>
            <a:spLocks noGrp="1"/>
          </p:cNvSpPr>
          <p:nvPr>
            <p:ph type="subTitle" idx="1"/>
          </p:nvPr>
        </p:nvSpPr>
        <p:spPr>
          <a:xfrm>
            <a:off x="457200" y="1828800"/>
            <a:ext cx="8382000" cy="4495800"/>
          </a:xfrm>
        </p:spPr>
        <p:txBody>
          <a:bodyPr>
            <a:normAutofit fontScale="85000" lnSpcReduction="20000"/>
          </a:bodyPr>
          <a:lstStyle/>
          <a:p>
            <a:pPr algn="l">
              <a:buFont typeface="Arial" pitchFamily="34" charset="0"/>
              <a:buChar char="•"/>
            </a:pPr>
            <a:r>
              <a:rPr lang="en-US" sz="4100" dirty="0" smtClean="0">
                <a:solidFill>
                  <a:schemeClr val="tx1"/>
                </a:solidFill>
              </a:rPr>
              <a:t>Never too many group study rooms</a:t>
            </a:r>
          </a:p>
          <a:p>
            <a:pPr algn="l">
              <a:buFont typeface="Arial" pitchFamily="34" charset="0"/>
              <a:buChar char="•"/>
            </a:pPr>
            <a:r>
              <a:rPr lang="en-US" sz="4100" dirty="0" smtClean="0">
                <a:solidFill>
                  <a:schemeClr val="tx1"/>
                </a:solidFill>
              </a:rPr>
              <a:t>Demand-based instructional space choices</a:t>
            </a:r>
          </a:p>
          <a:p>
            <a:pPr algn="l">
              <a:buFont typeface="Arial" pitchFamily="34" charset="0"/>
              <a:buChar char="•"/>
            </a:pPr>
            <a:r>
              <a:rPr lang="en-US" sz="4100" dirty="0" smtClean="0">
                <a:solidFill>
                  <a:schemeClr val="tx1"/>
                </a:solidFill>
              </a:rPr>
              <a:t>Flat floor rooms provide the max flexibility</a:t>
            </a:r>
          </a:p>
          <a:p>
            <a:pPr algn="l">
              <a:buFont typeface="Arial" pitchFamily="34" charset="0"/>
              <a:buChar char="•"/>
            </a:pPr>
            <a:r>
              <a:rPr lang="en-US" sz="4100" dirty="0" smtClean="0">
                <a:solidFill>
                  <a:schemeClr val="tx1"/>
                </a:solidFill>
              </a:rPr>
              <a:t>Demand-based technology choices (</a:t>
            </a:r>
            <a:r>
              <a:rPr lang="en-US" sz="4100" dirty="0" err="1" smtClean="0">
                <a:solidFill>
                  <a:schemeClr val="tx1"/>
                </a:solidFill>
              </a:rPr>
              <a:t>vtc</a:t>
            </a:r>
            <a:r>
              <a:rPr lang="en-US" sz="4100" dirty="0" smtClean="0">
                <a:solidFill>
                  <a:schemeClr val="tx1"/>
                </a:solidFill>
              </a:rPr>
              <a:t>)</a:t>
            </a:r>
          </a:p>
          <a:p>
            <a:pPr algn="l">
              <a:buFont typeface="Arial" pitchFamily="34" charset="0"/>
              <a:buChar char="•"/>
            </a:pPr>
            <a:r>
              <a:rPr lang="en-US" sz="4100" dirty="0" smtClean="0">
                <a:solidFill>
                  <a:schemeClr val="tx1"/>
                </a:solidFill>
              </a:rPr>
              <a:t>Invest in infrastructure</a:t>
            </a:r>
          </a:p>
          <a:p>
            <a:pPr algn="l">
              <a:buFont typeface="Arial" pitchFamily="34" charset="0"/>
              <a:buChar char="•"/>
            </a:pPr>
            <a:r>
              <a:rPr lang="en-US" sz="4100" dirty="0" smtClean="0">
                <a:solidFill>
                  <a:schemeClr val="tx1"/>
                </a:solidFill>
              </a:rPr>
              <a:t>Invest in core video and audio technologies (high quality image and sound replication)</a:t>
            </a:r>
          </a:p>
          <a:p>
            <a:pPr algn="l"/>
            <a:endParaRPr lang="en-US" dirty="0" smtClean="0"/>
          </a:p>
          <a:p>
            <a:pPr algn="l"/>
            <a:r>
              <a:rPr lang="en-US" dirty="0" smtClean="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470025"/>
          </a:xfrm>
        </p:spPr>
        <p:txBody>
          <a:bodyPr/>
          <a:lstStyle/>
          <a:p>
            <a:r>
              <a:rPr lang="en-US" dirty="0" smtClean="0"/>
              <a:t>Future Design Considerations</a:t>
            </a:r>
            <a:endParaRPr lang="en-US" dirty="0"/>
          </a:p>
        </p:txBody>
      </p:sp>
      <p:sp>
        <p:nvSpPr>
          <p:cNvPr id="3" name="Subtitle 2"/>
          <p:cNvSpPr>
            <a:spLocks noGrp="1"/>
          </p:cNvSpPr>
          <p:nvPr>
            <p:ph type="subTitle" idx="1"/>
          </p:nvPr>
        </p:nvSpPr>
        <p:spPr>
          <a:xfrm>
            <a:off x="457200" y="1828800"/>
            <a:ext cx="8001000" cy="3810000"/>
          </a:xfrm>
        </p:spPr>
        <p:txBody>
          <a:bodyPr/>
          <a:lstStyle/>
          <a:p>
            <a:pPr algn="l">
              <a:buFont typeface="Arial" pitchFamily="34" charset="0"/>
              <a:buChar char="•"/>
            </a:pPr>
            <a:r>
              <a:rPr lang="en-US" dirty="0" smtClean="0">
                <a:solidFill>
                  <a:schemeClr val="tx1"/>
                </a:solidFill>
              </a:rPr>
              <a:t>Classroom w/integrated group study rooms</a:t>
            </a:r>
          </a:p>
          <a:p>
            <a:pPr algn="l">
              <a:buFont typeface="Arial" pitchFamily="34" charset="0"/>
              <a:buChar char="•"/>
            </a:pPr>
            <a:r>
              <a:rPr lang="en-US" dirty="0" smtClean="0">
                <a:solidFill>
                  <a:schemeClr val="tx1"/>
                </a:solidFill>
              </a:rPr>
              <a:t>Multipurpose group study rooms</a:t>
            </a:r>
          </a:p>
          <a:p>
            <a:pPr algn="l">
              <a:buFont typeface="Arial" pitchFamily="34" charset="0"/>
              <a:buChar char="•"/>
            </a:pPr>
            <a:r>
              <a:rPr lang="en-US" dirty="0" smtClean="0">
                <a:solidFill>
                  <a:schemeClr val="tx1"/>
                </a:solidFill>
              </a:rPr>
              <a:t>Furniture tiers vs. constructed space</a:t>
            </a:r>
          </a:p>
          <a:p>
            <a:pPr algn="l">
              <a:buFont typeface="Arial" pitchFamily="34" charset="0"/>
              <a:buChar char="•"/>
            </a:pPr>
            <a:r>
              <a:rPr lang="en-US" dirty="0" smtClean="0">
                <a:solidFill>
                  <a:schemeClr val="tx1"/>
                </a:solidFill>
              </a:rPr>
              <a:t>Designing spaces for both residential and distance education</a:t>
            </a:r>
          </a:p>
          <a:p>
            <a:pPr algn="l">
              <a:buFont typeface="Arial" pitchFamily="34" charset="0"/>
              <a:buChar char="•"/>
            </a:pPr>
            <a:endParaRPr lang="en-US" dirty="0" smtClean="0">
              <a:solidFill>
                <a:schemeClr val="tx1"/>
              </a:solidFill>
            </a:endParaRPr>
          </a:p>
          <a:p>
            <a:pPr algn="l"/>
            <a:endParaRPr lang="en-US" dirty="0" smtClean="0"/>
          </a:p>
          <a:p>
            <a:pPr algn="l"/>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Gerald Starsia is the associate dean for administration at the McIntire School of Commerce (</a:t>
            </a:r>
            <a:r>
              <a:rPr lang="en-US" dirty="0" smtClean="0">
                <a:hlinkClick r:id="rId3"/>
              </a:rPr>
              <a:t>gs2t@comm.virginia.edu</a:t>
            </a:r>
            <a:r>
              <a:rPr lang="en-US" dirty="0" smtClean="0"/>
              <a:t>)</a:t>
            </a:r>
          </a:p>
          <a:p>
            <a:r>
              <a:rPr lang="en-US" dirty="0" smtClean="0"/>
              <a:t>Bryan Lewis is the director of enterprise systems at the McIntire School of Commerce (</a:t>
            </a:r>
            <a:r>
              <a:rPr lang="en-US" dirty="0" smtClean="0">
                <a:hlinkClick r:id="rId4"/>
              </a:rPr>
              <a:t>brl6m@comm.virginia.edu</a:t>
            </a:r>
            <a:r>
              <a:rPr lang="en-US" dirty="0" smtClean="0"/>
              <a:t>)</a:t>
            </a:r>
          </a:p>
          <a:p>
            <a:r>
              <a:rPr lang="en-US" dirty="0" smtClean="0"/>
              <a:t>For more information about the </a:t>
            </a:r>
            <a:r>
              <a:rPr lang="en-US" dirty="0" err="1" smtClean="0"/>
              <a:t>Rouss</a:t>
            </a:r>
            <a:r>
              <a:rPr lang="en-US" dirty="0" smtClean="0"/>
              <a:t> / Robertson Project (</a:t>
            </a:r>
            <a:r>
              <a:rPr lang="en-US" dirty="0" smtClean="0">
                <a:hlinkClick r:id="rId5"/>
              </a:rPr>
              <a:t>www.educause.edu/library/EQM0912</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cstate="print">
            <a:lum bright="-4000" contrast="14000"/>
          </a:blip>
          <a:srcRect l="6676" t="12445" b="5258"/>
          <a:stretch>
            <a:fillRect/>
          </a:stretch>
        </p:blipFill>
        <p:spPr bwMode="auto">
          <a:xfrm>
            <a:off x="838200" y="1371600"/>
            <a:ext cx="7467600" cy="4945062"/>
          </a:xfrm>
          <a:prstGeom prst="rect">
            <a:avLst/>
          </a:prstGeom>
          <a:noFill/>
          <a:ln w="12700">
            <a:noFill/>
            <a:miter lim="800000"/>
            <a:headEnd/>
            <a:tailEnd/>
          </a:ln>
        </p:spPr>
      </p:pic>
      <p:sp>
        <p:nvSpPr>
          <p:cNvPr id="9219" name="Rectangle 5"/>
          <p:cNvSpPr>
            <a:spLocks noGrp="1" noChangeArrowheads="1"/>
          </p:cNvSpPr>
          <p:nvPr>
            <p:ph type="title"/>
          </p:nvPr>
        </p:nvSpPr>
        <p:spPr/>
        <p:txBody>
          <a:bodyPr>
            <a:normAutofit fontScale="90000"/>
          </a:bodyPr>
          <a:lstStyle/>
          <a:p>
            <a:pPr eaLnBrk="1" hangingPunct="1"/>
            <a:r>
              <a:rPr lang="en-US" dirty="0" smtClean="0"/>
              <a:t>Instructional Goal – Comprehension</a:t>
            </a:r>
          </a:p>
        </p:txBody>
      </p:sp>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28600" y="304800"/>
            <a:ext cx="4876800" cy="914400"/>
          </a:xfrm>
          <a:prstGeom prst="rect">
            <a:avLst/>
          </a:prstGeom>
          <a:noFill/>
          <a:ln w="9525">
            <a:noFill/>
            <a:miter lim="800000"/>
            <a:headEnd/>
            <a:tailEnd/>
          </a:ln>
        </p:spPr>
        <p:txBody>
          <a:bodyPr anchor="ctr"/>
          <a:lstStyle/>
          <a:p>
            <a:pPr algn="l">
              <a:spcBef>
                <a:spcPct val="0"/>
              </a:spcBef>
            </a:pPr>
            <a:endParaRPr lang="en-US">
              <a:solidFill>
                <a:srgbClr val="33CCCC"/>
              </a:solidFill>
            </a:endParaRPr>
          </a:p>
        </p:txBody>
      </p:sp>
      <p:grpSp>
        <p:nvGrpSpPr>
          <p:cNvPr id="2" name="Group 69"/>
          <p:cNvGrpSpPr>
            <a:grpSpLocks/>
          </p:cNvGrpSpPr>
          <p:nvPr/>
        </p:nvGrpSpPr>
        <p:grpSpPr bwMode="auto">
          <a:xfrm>
            <a:off x="3797300" y="2705100"/>
            <a:ext cx="1123950" cy="244475"/>
            <a:chOff x="1180" y="2510"/>
            <a:chExt cx="708" cy="154"/>
          </a:xfrm>
        </p:grpSpPr>
        <p:sp>
          <p:nvSpPr>
            <p:cNvPr id="29757" name="Rectangle 12"/>
            <p:cNvSpPr>
              <a:spLocks noChangeArrowheads="1"/>
            </p:cNvSpPr>
            <p:nvPr/>
          </p:nvSpPr>
          <p:spPr bwMode="auto">
            <a:xfrm>
              <a:off x="1180" y="2544"/>
              <a:ext cx="645"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58" name="Text Box 13"/>
            <p:cNvSpPr txBox="1">
              <a:spLocks noChangeArrowheads="1"/>
            </p:cNvSpPr>
            <p:nvPr/>
          </p:nvSpPr>
          <p:spPr bwMode="auto">
            <a:xfrm>
              <a:off x="1180" y="2510"/>
              <a:ext cx="708" cy="154"/>
            </a:xfrm>
            <a:prstGeom prst="rect">
              <a:avLst/>
            </a:prstGeom>
            <a:noFill/>
            <a:ln w="9525">
              <a:noFill/>
              <a:miter lim="800000"/>
              <a:headEnd/>
              <a:tailEnd/>
            </a:ln>
          </p:spPr>
          <p:txBody>
            <a:bodyPr>
              <a:spAutoFit/>
            </a:bodyPr>
            <a:lstStyle/>
            <a:p>
              <a:pPr algn="l" eaLnBrk="0" hangingPunct="0">
                <a:lnSpc>
                  <a:spcPct val="100000"/>
                </a:lnSpc>
                <a:spcBef>
                  <a:spcPct val="50000"/>
                </a:spcBef>
              </a:pPr>
              <a:r>
                <a:rPr lang="en-US" sz="500">
                  <a:solidFill>
                    <a:srgbClr val="FFFFFF"/>
                  </a:solidFill>
                  <a:latin typeface="Arial" charset="0"/>
                  <a:ea typeface="MS PGothic" pitchFamily="34" charset="-128"/>
                </a:rPr>
                <a:t>We determine the percentage of the area by  calculating how</a:t>
              </a:r>
            </a:p>
          </p:txBody>
        </p:sp>
      </p:grpSp>
      <p:sp>
        <p:nvSpPr>
          <p:cNvPr id="29700" name="Rectangle 66"/>
          <p:cNvSpPr>
            <a:spLocks noGrp="1" noChangeArrowheads="1"/>
          </p:cNvSpPr>
          <p:nvPr>
            <p:ph type="title"/>
          </p:nvPr>
        </p:nvSpPr>
        <p:spPr/>
        <p:txBody>
          <a:bodyPr/>
          <a:lstStyle/>
          <a:p>
            <a:pPr eaLnBrk="1" hangingPunct="1"/>
            <a:r>
              <a:rPr lang="en-US" dirty="0" smtClean="0"/>
              <a:t>Learning Technology Trends</a:t>
            </a:r>
          </a:p>
        </p:txBody>
      </p:sp>
      <p:pic>
        <p:nvPicPr>
          <p:cNvPr id="29701" name="Picture 5" descr="bakedmock_echoplayer2">
            <a:hlinkClick r:id="rId3" action="ppaction://hlinkfile"/>
          </p:cNvPr>
          <p:cNvPicPr>
            <a:picLocks noChangeAspect="1" noChangeArrowheads="1"/>
          </p:cNvPicPr>
          <p:nvPr/>
        </p:nvPicPr>
        <p:blipFill>
          <a:blip r:embed="rId4" cstate="print"/>
          <a:srcRect/>
          <a:stretch>
            <a:fillRect/>
          </a:stretch>
        </p:blipFill>
        <p:spPr bwMode="auto">
          <a:xfrm>
            <a:off x="3657600" y="1600200"/>
            <a:ext cx="5334000" cy="3751263"/>
          </a:xfrm>
          <a:prstGeom prst="rect">
            <a:avLst/>
          </a:prstGeom>
          <a:noFill/>
          <a:ln w="9525">
            <a:noFill/>
            <a:miter lim="800000"/>
            <a:headEnd/>
            <a:tailEnd/>
          </a:ln>
        </p:spPr>
      </p:pic>
      <p:sp>
        <p:nvSpPr>
          <p:cNvPr id="383043" name="Rectangle 67"/>
          <p:cNvSpPr>
            <a:spLocks noGrp="1" noChangeArrowheads="1"/>
          </p:cNvSpPr>
          <p:nvPr>
            <p:ph type="body" idx="1"/>
          </p:nvPr>
        </p:nvSpPr>
        <p:spPr>
          <a:xfrm>
            <a:off x="457200" y="1600200"/>
            <a:ext cx="2819400" cy="3733800"/>
          </a:xfrm>
        </p:spPr>
        <p:txBody>
          <a:bodyPr/>
          <a:lstStyle/>
          <a:p>
            <a:pPr>
              <a:lnSpc>
                <a:spcPct val="90000"/>
              </a:lnSpc>
              <a:spcBef>
                <a:spcPct val="50000"/>
              </a:spcBef>
              <a:buClrTx/>
              <a:buSzTx/>
              <a:buFontTx/>
              <a:buNone/>
            </a:pPr>
            <a:r>
              <a:rPr lang="en-US" sz="1800" u="sng" dirty="0" smtClean="0"/>
              <a:t>Podcast</a:t>
            </a:r>
            <a:r>
              <a:rPr lang="en-US" sz="1800" dirty="0" smtClean="0"/>
              <a:t> - audio only</a:t>
            </a:r>
          </a:p>
          <a:p>
            <a:pPr>
              <a:lnSpc>
                <a:spcPct val="90000"/>
              </a:lnSpc>
              <a:spcBef>
                <a:spcPct val="50000"/>
              </a:spcBef>
              <a:buClrTx/>
              <a:buSzTx/>
              <a:buFontTx/>
              <a:buNone/>
            </a:pPr>
            <a:r>
              <a:rPr lang="en-US" sz="1800" u="sng" dirty="0" smtClean="0"/>
              <a:t>Enhanced Podcast</a:t>
            </a:r>
            <a:r>
              <a:rPr lang="en-US" sz="1800" dirty="0" smtClean="0"/>
              <a:t> - audio &amp; JPEG visuals</a:t>
            </a:r>
          </a:p>
          <a:p>
            <a:pPr>
              <a:lnSpc>
                <a:spcPct val="90000"/>
              </a:lnSpc>
              <a:spcBef>
                <a:spcPct val="50000"/>
              </a:spcBef>
              <a:buClrTx/>
              <a:buSzTx/>
              <a:buFontTx/>
              <a:buNone/>
            </a:pPr>
            <a:r>
              <a:rPr lang="en-US" sz="1800" u="sng" dirty="0" err="1" smtClean="0"/>
              <a:t>Vodcast</a:t>
            </a:r>
            <a:r>
              <a:rPr lang="en-US" sz="1800" u="sng" dirty="0" smtClean="0"/>
              <a:t> </a:t>
            </a:r>
            <a:r>
              <a:rPr lang="en-US" sz="1800" dirty="0" smtClean="0"/>
              <a:t>- audio &amp; full-motion video of course visuals</a:t>
            </a:r>
          </a:p>
          <a:p>
            <a:pPr>
              <a:lnSpc>
                <a:spcPct val="90000"/>
              </a:lnSpc>
              <a:spcBef>
                <a:spcPct val="50000"/>
              </a:spcBef>
              <a:buClrTx/>
              <a:buSzTx/>
              <a:buFontTx/>
              <a:buNone/>
            </a:pPr>
            <a:r>
              <a:rPr lang="en-US" sz="1800" u="sng" dirty="0" smtClean="0"/>
              <a:t>Rich Media</a:t>
            </a:r>
            <a:r>
              <a:rPr lang="en-US" sz="1800" dirty="0" smtClean="0"/>
              <a:t> - browser-based rich media player with indexing, navigation, resizing, closed captioning support</a:t>
            </a:r>
          </a:p>
          <a:p>
            <a:pPr eaLnBrk="1" hangingPunct="1">
              <a:lnSpc>
                <a:spcPct val="90000"/>
              </a:lnSpc>
              <a:buFont typeface="Wingdings 3" pitchFamily="18" charset="2"/>
              <a:buNone/>
            </a:pPr>
            <a:endParaRPr lang="en-US" sz="3200" dirty="0" smtClean="0"/>
          </a:p>
        </p:txBody>
      </p:sp>
      <p:pic>
        <p:nvPicPr>
          <p:cNvPr id="29705" name="Picture 10" descr="09novel"/>
          <p:cNvPicPr>
            <a:picLocks noChangeAspect="1" noChangeArrowheads="1"/>
          </p:cNvPicPr>
          <p:nvPr/>
        </p:nvPicPr>
        <p:blipFill>
          <a:blip r:embed="rId5" cstate="print"/>
          <a:srcRect/>
          <a:stretch>
            <a:fillRect/>
          </a:stretch>
        </p:blipFill>
        <p:spPr bwMode="auto">
          <a:xfrm>
            <a:off x="304800" y="5181600"/>
            <a:ext cx="3276600" cy="1414463"/>
          </a:xfrm>
          <a:prstGeom prst="rect">
            <a:avLst/>
          </a:prstGeom>
          <a:noFill/>
          <a:ln w="9525">
            <a:noFill/>
            <a:miter lim="800000"/>
            <a:headEnd/>
            <a:tailEnd/>
          </a:ln>
        </p:spPr>
      </p:pic>
      <p:sp>
        <p:nvSpPr>
          <p:cNvPr id="382984" name="AutoShape 8"/>
          <p:cNvSpPr>
            <a:spLocks noChangeArrowheads="1"/>
          </p:cNvSpPr>
          <p:nvPr/>
        </p:nvSpPr>
        <p:spPr bwMode="auto">
          <a:xfrm>
            <a:off x="6324600" y="5486400"/>
            <a:ext cx="1066800" cy="685800"/>
          </a:xfrm>
          <a:prstGeom prst="wedgeRectCallout">
            <a:avLst>
              <a:gd name="adj1" fmla="val 13097"/>
              <a:gd name="adj2" fmla="val -290278"/>
            </a:avLst>
          </a:prstGeom>
          <a:noFill/>
          <a:ln w="9525">
            <a:solidFill>
              <a:schemeClr val="tx1"/>
            </a:solidFill>
            <a:miter lim="800000"/>
            <a:headEnd/>
            <a:tailEnd/>
          </a:ln>
        </p:spPr>
        <p:txBody>
          <a:bodyPr/>
          <a:lstStyle/>
          <a:p>
            <a:pPr eaLnBrk="0" hangingPunct="0">
              <a:lnSpc>
                <a:spcPct val="100000"/>
              </a:lnSpc>
              <a:spcBef>
                <a:spcPct val="0"/>
              </a:spcBef>
            </a:pPr>
            <a:r>
              <a:rPr lang="en-US" sz="1200">
                <a:solidFill>
                  <a:schemeClr val="tx1"/>
                </a:solidFill>
                <a:latin typeface="Arial" charset="0"/>
                <a:ea typeface="MS PGothic" pitchFamily="34" charset="-128"/>
              </a:rPr>
              <a:t>Full-motion course visuals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2984"/>
                                        </p:tgtEl>
                                        <p:attrNameLst>
                                          <p:attrName>style.visibility</p:attrName>
                                        </p:attrNameLst>
                                      </p:cBhvr>
                                      <p:to>
                                        <p:strVal val="visible"/>
                                      </p:to>
                                    </p:set>
                                    <p:animEffect transition="in" filter="fade">
                                      <p:cBhvr>
                                        <p:cTn id="7" dur="500"/>
                                        <p:tgtEl>
                                          <p:spTgt spid="382984"/>
                                        </p:tgtEl>
                                      </p:cBhvr>
                                    </p:animEffect>
                                  </p:childTnLst>
                                </p:cTn>
                              </p:par>
                              <p:par>
                                <p:cTn id="8" presetID="10" presetClass="exit" presetSubtype="0" fill="hold" grpId="1" nodeType="withEffect">
                                  <p:stCondLst>
                                    <p:cond delay="0"/>
                                  </p:stCondLst>
                                  <p:childTnLst>
                                    <p:animEffect transition="out" filter="fade">
                                      <p:cBhvr>
                                        <p:cTn id="9" dur="2000"/>
                                        <p:tgtEl>
                                          <p:spTgt spid="382984"/>
                                        </p:tgtEl>
                                      </p:cBhvr>
                                    </p:animEffect>
                                    <p:set>
                                      <p:cBhvr>
                                        <p:cTn id="10" dur="1" fill="hold">
                                          <p:stCondLst>
                                            <p:cond delay="1999"/>
                                          </p:stCondLst>
                                        </p:cTn>
                                        <p:tgtEl>
                                          <p:spTgt spid="382984"/>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83043"/>
                                        </p:tgtEl>
                                        <p:attrNameLst>
                                          <p:attrName>style.visibility</p:attrName>
                                        </p:attrNameLst>
                                      </p:cBhvr>
                                      <p:to>
                                        <p:strVal val="visible"/>
                                      </p:to>
                                    </p:set>
                                    <p:animEffect transition="in" filter="fade">
                                      <p:cBhvr>
                                        <p:cTn id="14" dur="2000"/>
                                        <p:tgtEl>
                                          <p:spTgt spid="383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43" grpId="0"/>
      <p:bldP spid="382984" grpId="0" animBg="1"/>
      <p:bldP spid="38298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p:cNvSpPr>
            <a:spLocks noGrp="1" noChangeArrowheads="1"/>
          </p:cNvSpPr>
          <p:nvPr>
            <p:ph type="title"/>
          </p:nvPr>
        </p:nvSpPr>
        <p:spPr/>
        <p:txBody>
          <a:bodyPr/>
          <a:lstStyle/>
          <a:p>
            <a:pPr eaLnBrk="1" hangingPunct="1"/>
            <a:r>
              <a:rPr lang="en-US" smtClean="0"/>
              <a:t>Learning Technologies</a:t>
            </a:r>
          </a:p>
        </p:txBody>
      </p:sp>
      <p:pic>
        <p:nvPicPr>
          <p:cNvPr id="34819" name="Picture 3" descr="Video iPod competitor by RCA"/>
          <p:cNvPicPr>
            <a:picLocks noChangeAspect="1" noChangeArrowheads="1"/>
          </p:cNvPicPr>
          <p:nvPr/>
        </p:nvPicPr>
        <p:blipFill>
          <a:blip r:embed="rId4" cstate="print"/>
          <a:srcRect/>
          <a:stretch>
            <a:fillRect/>
          </a:stretch>
        </p:blipFill>
        <p:spPr bwMode="auto">
          <a:xfrm>
            <a:off x="0" y="3190875"/>
            <a:ext cx="4583113" cy="3667125"/>
          </a:xfrm>
          <a:prstGeom prst="rect">
            <a:avLst/>
          </a:prstGeom>
          <a:noFill/>
          <a:ln w="9525">
            <a:noFill/>
            <a:miter lim="800000"/>
            <a:headEnd/>
            <a:tailEnd/>
          </a:ln>
        </p:spPr>
      </p:pic>
      <p:pic>
        <p:nvPicPr>
          <p:cNvPr id="394244" name="Picture 4" descr="girl_with_mobile_learning"/>
          <p:cNvPicPr>
            <a:picLocks noChangeAspect="1" noChangeArrowheads="1"/>
          </p:cNvPicPr>
          <p:nvPr/>
        </p:nvPicPr>
        <p:blipFill>
          <a:blip r:embed="rId5" cstate="print"/>
          <a:srcRect/>
          <a:stretch>
            <a:fillRect/>
          </a:stretch>
        </p:blipFill>
        <p:spPr bwMode="auto">
          <a:xfrm>
            <a:off x="6248400" y="3124200"/>
            <a:ext cx="2595563" cy="3352800"/>
          </a:xfrm>
          <a:prstGeom prst="rect">
            <a:avLst/>
          </a:prstGeom>
          <a:noFill/>
          <a:ln w="9525">
            <a:noFill/>
            <a:miter lim="800000"/>
            <a:headEnd/>
            <a:tailEnd/>
          </a:ln>
        </p:spPr>
      </p:pic>
      <p:pic>
        <p:nvPicPr>
          <p:cNvPr id="394245" name="Picture 5" descr="video_ipod_apple"/>
          <p:cNvPicPr>
            <a:picLocks noChangeAspect="1" noChangeArrowheads="1"/>
          </p:cNvPicPr>
          <p:nvPr/>
        </p:nvPicPr>
        <p:blipFill>
          <a:blip r:embed="rId6" cstate="print"/>
          <a:srcRect l="4482" t="2802" r="748" b="1680"/>
          <a:stretch>
            <a:fillRect/>
          </a:stretch>
        </p:blipFill>
        <p:spPr bwMode="auto">
          <a:xfrm>
            <a:off x="2514600" y="1447800"/>
            <a:ext cx="3222625" cy="2165350"/>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94244"/>
                                        </p:tgtEl>
                                        <p:attrNameLst>
                                          <p:attrName>style.visibility</p:attrName>
                                        </p:attrNameLst>
                                      </p:cBhvr>
                                      <p:to>
                                        <p:strVal val="visible"/>
                                      </p:to>
                                    </p:set>
                                    <p:animEffect transition="in" filter="fade">
                                      <p:cBhvr>
                                        <p:cTn id="7" dur="1000"/>
                                        <p:tgtEl>
                                          <p:spTgt spid="394244"/>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394245"/>
                                        </p:tgtEl>
                                        <p:attrNameLst>
                                          <p:attrName>style.visibility</p:attrName>
                                        </p:attrNameLst>
                                      </p:cBhvr>
                                      <p:to>
                                        <p:strVal val="visible"/>
                                      </p:to>
                                    </p:set>
                                    <p:animEffect transition="in" filter="fade">
                                      <p:cBhvr>
                                        <p:cTn id="11" dur="2000"/>
                                        <p:tgtEl>
                                          <p:spTgt spid="394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2" name="Picture 2" descr="Univ Missouri Rolla quad"/>
          <p:cNvPicPr>
            <a:picLocks noChangeAspect="1" noChangeArrowheads="1"/>
          </p:cNvPicPr>
          <p:nvPr/>
        </p:nvPicPr>
        <p:blipFill>
          <a:blip r:embed="rId4" cstate="print"/>
          <a:srcRect l="50000" b="50266"/>
          <a:stretch>
            <a:fillRect/>
          </a:stretch>
        </p:blipFill>
        <p:spPr bwMode="auto">
          <a:xfrm>
            <a:off x="5181600" y="2522538"/>
            <a:ext cx="3733800" cy="2789237"/>
          </a:xfrm>
          <a:prstGeom prst="rect">
            <a:avLst/>
          </a:prstGeom>
          <a:noFill/>
          <a:ln w="9525">
            <a:noFill/>
            <a:miter lim="800000"/>
            <a:headEnd/>
            <a:tailEnd/>
          </a:ln>
        </p:spPr>
      </p:pic>
      <p:sp>
        <p:nvSpPr>
          <p:cNvPr id="31747" name="Rectangle 3"/>
          <p:cNvSpPr>
            <a:spLocks noChangeArrowheads="1"/>
          </p:cNvSpPr>
          <p:nvPr/>
        </p:nvSpPr>
        <p:spPr bwMode="auto">
          <a:xfrm>
            <a:off x="0" y="0"/>
            <a:ext cx="9144000" cy="838200"/>
          </a:xfrm>
          <a:prstGeom prst="rect">
            <a:avLst/>
          </a:prstGeom>
          <a:noFill/>
          <a:ln w="9525">
            <a:noFill/>
            <a:miter lim="800000"/>
            <a:headEnd/>
            <a:tailEnd/>
          </a:ln>
        </p:spPr>
        <p:txBody>
          <a:bodyPr anchor="b"/>
          <a:lstStyle/>
          <a:p>
            <a:pPr algn="l">
              <a:spcBef>
                <a:spcPct val="0"/>
              </a:spcBef>
            </a:pPr>
            <a:endParaRPr lang="en-US"/>
          </a:p>
        </p:txBody>
      </p:sp>
      <p:sp>
        <p:nvSpPr>
          <p:cNvPr id="31748" name="Rectangle 6"/>
          <p:cNvSpPr>
            <a:spLocks noGrp="1" noChangeArrowheads="1"/>
          </p:cNvSpPr>
          <p:nvPr>
            <p:ph type="title"/>
          </p:nvPr>
        </p:nvSpPr>
        <p:spPr/>
        <p:txBody>
          <a:bodyPr>
            <a:normAutofit/>
          </a:bodyPr>
          <a:lstStyle/>
          <a:p>
            <a:pPr eaLnBrk="1" hangingPunct="1"/>
            <a:r>
              <a:rPr lang="en-US" dirty="0" smtClean="0"/>
              <a:t>Learning Caves</a:t>
            </a:r>
          </a:p>
        </p:txBody>
      </p:sp>
      <p:pic>
        <p:nvPicPr>
          <p:cNvPr id="389130" name="Picture 10" descr="Univ Missouri Rolla quad"/>
          <p:cNvPicPr>
            <a:picLocks noChangeAspect="1" noChangeArrowheads="1"/>
          </p:cNvPicPr>
          <p:nvPr/>
        </p:nvPicPr>
        <p:blipFill>
          <a:blip r:embed="rId4" cstate="print"/>
          <a:srcRect l="50000" t="50029"/>
          <a:stretch>
            <a:fillRect/>
          </a:stretch>
        </p:blipFill>
        <p:spPr bwMode="auto">
          <a:xfrm>
            <a:off x="1330325" y="2514600"/>
            <a:ext cx="3733800" cy="2803525"/>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9130"/>
                                        </p:tgtEl>
                                        <p:attrNameLst>
                                          <p:attrName>style.visibility</p:attrName>
                                        </p:attrNameLst>
                                      </p:cBhvr>
                                      <p:to>
                                        <p:strVal val="visible"/>
                                      </p:to>
                                    </p:set>
                                    <p:animEffect transition="in" filter="fade">
                                      <p:cBhvr>
                                        <p:cTn id="7" dur="2000"/>
                                        <p:tgtEl>
                                          <p:spTgt spid="38913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89122"/>
                                        </p:tgtEl>
                                        <p:attrNameLst>
                                          <p:attrName>style.visibility</p:attrName>
                                        </p:attrNameLst>
                                      </p:cBhvr>
                                      <p:to>
                                        <p:strVal val="visible"/>
                                      </p:to>
                                    </p:set>
                                    <p:animEffect transition="in" filter="fade">
                                      <p:cBhvr>
                                        <p:cTn id="11" dur="2000"/>
                                        <p:tgtEl>
                                          <p:spTgt spid="389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0" name="Picture 2" descr="Univ of Iowa Lobby 6 side"/>
          <p:cNvPicPr>
            <a:picLocks noChangeAspect="1" noChangeArrowheads="1"/>
          </p:cNvPicPr>
          <p:nvPr/>
        </p:nvPicPr>
        <p:blipFill>
          <a:blip r:embed="rId4" cstate="print"/>
          <a:srcRect/>
          <a:stretch>
            <a:fillRect/>
          </a:stretch>
        </p:blipFill>
        <p:spPr bwMode="auto">
          <a:xfrm>
            <a:off x="1330325" y="1600200"/>
            <a:ext cx="3429000" cy="4572000"/>
          </a:xfrm>
          <a:prstGeom prst="rect">
            <a:avLst/>
          </a:prstGeom>
          <a:noFill/>
          <a:ln w="9525">
            <a:noFill/>
            <a:miter lim="800000"/>
            <a:headEnd/>
            <a:tailEnd/>
          </a:ln>
        </p:spPr>
      </p:pic>
      <p:pic>
        <p:nvPicPr>
          <p:cNvPr id="391171" name="Picture 3" descr="360 curved RP screen"/>
          <p:cNvPicPr>
            <a:picLocks noChangeAspect="1" noChangeArrowheads="1"/>
          </p:cNvPicPr>
          <p:nvPr/>
        </p:nvPicPr>
        <p:blipFill>
          <a:blip r:embed="rId5" cstate="print"/>
          <a:srcRect/>
          <a:stretch>
            <a:fillRect/>
          </a:stretch>
        </p:blipFill>
        <p:spPr bwMode="auto">
          <a:xfrm>
            <a:off x="5486400" y="1447800"/>
            <a:ext cx="2971800" cy="2228850"/>
          </a:xfrm>
          <a:prstGeom prst="rect">
            <a:avLst/>
          </a:prstGeom>
          <a:noFill/>
          <a:ln w="9525">
            <a:noFill/>
            <a:miter lim="800000"/>
            <a:headEnd/>
            <a:tailEnd/>
          </a:ln>
        </p:spPr>
      </p:pic>
      <p:sp>
        <p:nvSpPr>
          <p:cNvPr id="32772" name="Rectangle 6"/>
          <p:cNvSpPr>
            <a:spLocks noGrp="1" noChangeArrowheads="1"/>
          </p:cNvSpPr>
          <p:nvPr>
            <p:ph type="title"/>
          </p:nvPr>
        </p:nvSpPr>
        <p:spPr/>
        <p:txBody>
          <a:bodyPr>
            <a:normAutofit/>
          </a:bodyPr>
          <a:lstStyle/>
          <a:p>
            <a:pPr eaLnBrk="1" hangingPunct="1"/>
            <a:r>
              <a:rPr lang="en-US" dirty="0" smtClean="0"/>
              <a:t>Video Simulation Surrounds</a:t>
            </a:r>
          </a:p>
        </p:txBody>
      </p:sp>
      <p:pic>
        <p:nvPicPr>
          <p:cNvPr id="32773" name="Picture 7"/>
          <p:cNvPicPr>
            <a:picLocks noGrp="1" noChangeAspect="1" noChangeArrowheads="1"/>
          </p:cNvPicPr>
          <p:nvPr>
            <p:ph type="body" idx="1"/>
          </p:nvPr>
        </p:nvPicPr>
        <p:blipFill>
          <a:blip r:embed="rId6" cstate="print"/>
          <a:srcRect/>
          <a:stretch>
            <a:fillRect/>
          </a:stretch>
        </p:blipFill>
        <p:spPr>
          <a:xfrm>
            <a:off x="5029200" y="3829050"/>
            <a:ext cx="3860800" cy="2895600"/>
          </a:xfr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1171"/>
                                        </p:tgtEl>
                                        <p:attrNameLst>
                                          <p:attrName>style.visibility</p:attrName>
                                        </p:attrNameLst>
                                      </p:cBhvr>
                                      <p:to>
                                        <p:strVal val="visible"/>
                                      </p:to>
                                    </p:set>
                                    <p:animEffect transition="in" filter="fade">
                                      <p:cBhvr>
                                        <p:cTn id="7" dur="1000"/>
                                        <p:tgtEl>
                                          <p:spTgt spid="39117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91170"/>
                                        </p:tgtEl>
                                        <p:attrNameLst>
                                          <p:attrName>style.visibility</p:attrName>
                                        </p:attrNameLst>
                                      </p:cBhvr>
                                      <p:to>
                                        <p:strVal val="visible"/>
                                      </p:to>
                                    </p:set>
                                    <p:animEffect transition="in" filter="fade">
                                      <p:cBhvr>
                                        <p:cTn id="11" dur="1000"/>
                                        <p:tgtEl>
                                          <p:spTgt spid="391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p:txBody>
          <a:bodyPr/>
          <a:lstStyle/>
          <a:p>
            <a:pPr eaLnBrk="1" hangingPunct="1"/>
            <a:r>
              <a:rPr lang="en-US" dirty="0" smtClean="0"/>
              <a:t>Learning Simulations</a:t>
            </a:r>
          </a:p>
        </p:txBody>
      </p:sp>
      <p:grpSp>
        <p:nvGrpSpPr>
          <p:cNvPr id="2" name="Group 10"/>
          <p:cNvGrpSpPr>
            <a:grpSpLocks/>
          </p:cNvGrpSpPr>
          <p:nvPr/>
        </p:nvGrpSpPr>
        <p:grpSpPr bwMode="auto">
          <a:xfrm>
            <a:off x="1308100" y="1600200"/>
            <a:ext cx="7696200" cy="4572000"/>
            <a:chOff x="824" y="1008"/>
            <a:chExt cx="4848" cy="2880"/>
          </a:xfrm>
        </p:grpSpPr>
        <p:pic>
          <p:nvPicPr>
            <p:cNvPr id="33797" name="Picture 2" descr="VR in Med"/>
            <p:cNvPicPr>
              <a:picLocks noChangeAspect="1" noChangeArrowheads="1"/>
            </p:cNvPicPr>
            <p:nvPr/>
          </p:nvPicPr>
          <p:blipFill>
            <a:blip r:embed="rId3" cstate="print"/>
            <a:srcRect/>
            <a:stretch>
              <a:fillRect/>
            </a:stretch>
          </p:blipFill>
          <p:spPr bwMode="auto">
            <a:xfrm>
              <a:off x="824" y="1008"/>
              <a:ext cx="4848" cy="1232"/>
            </a:xfrm>
            <a:prstGeom prst="rect">
              <a:avLst/>
            </a:prstGeom>
            <a:noFill/>
            <a:ln w="9525">
              <a:noFill/>
              <a:miter lim="800000"/>
              <a:headEnd/>
              <a:tailEnd/>
            </a:ln>
          </p:spPr>
        </p:pic>
        <p:grpSp>
          <p:nvGrpSpPr>
            <p:cNvPr id="3" name="Group 9"/>
            <p:cNvGrpSpPr>
              <a:grpSpLocks/>
            </p:cNvGrpSpPr>
            <p:nvPr/>
          </p:nvGrpSpPr>
          <p:grpSpPr bwMode="auto">
            <a:xfrm>
              <a:off x="840" y="2558"/>
              <a:ext cx="4831" cy="1330"/>
              <a:chOff x="840" y="2558"/>
              <a:chExt cx="4831" cy="1330"/>
            </a:xfrm>
          </p:grpSpPr>
          <p:pic>
            <p:nvPicPr>
              <p:cNvPr id="33799" name="Picture 7"/>
              <p:cNvPicPr>
                <a:picLocks noChangeAspect="1" noChangeArrowheads="1"/>
              </p:cNvPicPr>
              <p:nvPr/>
            </p:nvPicPr>
            <p:blipFill>
              <a:blip r:embed="rId4" cstate="print"/>
              <a:srcRect/>
              <a:stretch>
                <a:fillRect/>
              </a:stretch>
            </p:blipFill>
            <p:spPr bwMode="auto">
              <a:xfrm>
                <a:off x="840" y="2558"/>
                <a:ext cx="3179" cy="1330"/>
              </a:xfrm>
              <a:prstGeom prst="rect">
                <a:avLst/>
              </a:prstGeom>
              <a:noFill/>
              <a:ln w="9525">
                <a:noFill/>
                <a:miter lim="800000"/>
                <a:headEnd/>
                <a:tailEnd/>
              </a:ln>
            </p:spPr>
          </p:pic>
          <p:pic>
            <p:nvPicPr>
              <p:cNvPr id="33800" name="Picture 5" descr="philips_autostereo"/>
              <p:cNvPicPr>
                <a:picLocks noChangeAspect="1" noChangeArrowheads="1"/>
              </p:cNvPicPr>
              <p:nvPr/>
            </p:nvPicPr>
            <p:blipFill>
              <a:blip r:embed="rId5" cstate="print"/>
              <a:srcRect/>
              <a:stretch>
                <a:fillRect/>
              </a:stretch>
            </p:blipFill>
            <p:spPr bwMode="auto">
              <a:xfrm>
                <a:off x="4080" y="2568"/>
                <a:ext cx="1591" cy="1320"/>
              </a:xfrm>
              <a:prstGeom prst="rect">
                <a:avLst/>
              </a:prstGeom>
              <a:noFill/>
              <a:ln w="9525">
                <a:solidFill>
                  <a:schemeClr val="tx1"/>
                </a:solidFill>
                <a:miter lim="800000"/>
                <a:headEnd/>
                <a:tailEnd/>
              </a:ln>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umoinics whole body"/>
          <p:cNvPicPr>
            <a:picLocks noGrp="1" noChangeAspect="1" noChangeArrowheads="1"/>
          </p:cNvPicPr>
          <p:nvPr>
            <p:ph type="body" idx="1"/>
          </p:nvPr>
        </p:nvPicPr>
        <p:blipFill>
          <a:blip r:embed="rId4" cstate="print"/>
          <a:srcRect/>
          <a:stretch>
            <a:fillRect/>
          </a:stretch>
        </p:blipFill>
        <p:spPr>
          <a:xfrm>
            <a:off x="990600" y="2133600"/>
            <a:ext cx="3962400" cy="3573463"/>
          </a:xfrm>
          <a:noFill/>
        </p:spPr>
      </p:pic>
      <p:sp>
        <p:nvSpPr>
          <p:cNvPr id="35843" name="Text Box 4"/>
          <p:cNvSpPr>
            <a:spLocks noGrp="1" noChangeArrowheads="1"/>
          </p:cNvSpPr>
          <p:nvPr>
            <p:ph type="title"/>
          </p:nvPr>
        </p:nvSpPr>
        <p:spPr>
          <a:noFill/>
        </p:spPr>
        <p:txBody>
          <a:bodyPr/>
          <a:lstStyle/>
          <a:p>
            <a:pPr eaLnBrk="1" hangingPunct="1">
              <a:spcBef>
                <a:spcPct val="50000"/>
              </a:spcBef>
            </a:pPr>
            <a:r>
              <a:rPr lang="en-US" dirty="0" smtClean="0"/>
              <a:t>Sensory Technologies</a:t>
            </a:r>
          </a:p>
        </p:txBody>
      </p:sp>
      <p:pic>
        <p:nvPicPr>
          <p:cNvPr id="35844" name="Picture 5" descr="wearfolk"/>
          <p:cNvPicPr>
            <a:picLocks noChangeAspect="1" noChangeArrowheads="1"/>
          </p:cNvPicPr>
          <p:nvPr/>
        </p:nvPicPr>
        <p:blipFill>
          <a:blip r:embed="rId5" cstate="print"/>
          <a:srcRect/>
          <a:stretch>
            <a:fillRect/>
          </a:stretch>
        </p:blipFill>
        <p:spPr bwMode="auto">
          <a:xfrm>
            <a:off x="5181600" y="1981200"/>
            <a:ext cx="3733800" cy="3733800"/>
          </a:xfrm>
          <a:prstGeom prst="rect">
            <a:avLst/>
          </a:prstGeom>
          <a:noFill/>
          <a:ln w="9525">
            <a:noFill/>
            <a:miter lim="800000"/>
            <a:headEnd/>
            <a:tailEnd/>
          </a:ln>
        </p:spPr>
      </p:pic>
      <p:sp>
        <p:nvSpPr>
          <p:cNvPr id="35845" name="Rectangle 8"/>
          <p:cNvSpPr>
            <a:spLocks noChangeArrowheads="1"/>
          </p:cNvSpPr>
          <p:nvPr/>
        </p:nvSpPr>
        <p:spPr bwMode="auto">
          <a:xfrm rot="-5400000">
            <a:off x="-2454275" y="3702050"/>
            <a:ext cx="5610225" cy="701675"/>
          </a:xfrm>
          <a:prstGeom prst="rect">
            <a:avLst/>
          </a:prstGeom>
          <a:noFill/>
          <a:ln w="9525">
            <a:noFill/>
            <a:miter lim="800000"/>
            <a:headEnd/>
            <a:tailEnd/>
          </a:ln>
        </p:spPr>
        <p:txBody>
          <a:bodyPr>
            <a:spAutoFit/>
          </a:bodyPr>
          <a:lstStyle/>
          <a:p>
            <a:pPr>
              <a:lnSpc>
                <a:spcPct val="100000"/>
              </a:lnSpc>
              <a:spcBef>
                <a:spcPct val="25000"/>
              </a:spcBef>
              <a:buClr>
                <a:srgbClr val="CC0000"/>
              </a:buClr>
              <a:buSzPct val="75000"/>
              <a:buFont typeface="Wingdings 3" pitchFamily="18" charset="2"/>
              <a:buNone/>
            </a:pPr>
            <a:r>
              <a:rPr lang="en-US" sz="4000">
                <a:solidFill>
                  <a:srgbClr val="EBCD9D"/>
                </a:solidFill>
                <a:latin typeface="Geometr415 Blk BT" pitchFamily="34" charset="0"/>
              </a:rPr>
              <a:t>Wearable Computing</a:t>
            </a:r>
          </a:p>
        </p:txBody>
      </p:sp>
    </p:spTree>
    <p:custDataLst>
      <p:tags r:id="rId1"/>
    </p:custData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54C31AC62413438260DA2CEC15E9AA" ma:contentTypeVersion="0" ma:contentTypeDescription="Create a new document." ma:contentTypeScope="" ma:versionID="00ff413691977a5aad969a4edeb33c3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4FEA66B-B449-40B1-840F-4D47E75D985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A5D5843F-1E74-4071-8FD4-93C29CE83E59}">
  <ds:schemaRefs>
    <ds:schemaRef ds:uri="http://schemas.microsoft.com/sharepoint/v3/contenttype/forms"/>
  </ds:schemaRefs>
</ds:datastoreItem>
</file>

<file path=customXml/itemProps3.xml><?xml version="1.0" encoding="utf-8"?>
<ds:datastoreItem xmlns:ds="http://schemas.openxmlformats.org/officeDocument/2006/customXml" ds:itemID="{DB8B613C-2500-4FF3-87A5-D81B88830A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1550</TotalTime>
  <Words>721</Words>
  <Application>Microsoft Office PowerPoint</Application>
  <PresentationFormat>On-screen Show (4:3)</PresentationFormat>
  <Paragraphs>116</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Sensible Application of Learning Technologies in space designs</vt:lpstr>
      <vt:lpstr>Learning Modes</vt:lpstr>
      <vt:lpstr>Instructional Goal – Comprehension</vt:lpstr>
      <vt:lpstr>Learning Technology Trends</vt:lpstr>
      <vt:lpstr>Learning Technologies</vt:lpstr>
      <vt:lpstr>Learning Caves</vt:lpstr>
      <vt:lpstr>Video Simulation Surrounds</vt:lpstr>
      <vt:lpstr>Learning Simulations</vt:lpstr>
      <vt:lpstr>Sensory Technologies</vt:lpstr>
      <vt:lpstr>Wearable Technologies</vt:lpstr>
      <vt:lpstr>Learning Technologies</vt:lpstr>
      <vt:lpstr>Instructional space planning and technology– A Case Study</vt:lpstr>
      <vt:lpstr>Classroom Configuration to Avoid</vt:lpstr>
      <vt:lpstr>Case Method Instruction</vt:lpstr>
      <vt:lpstr>Case Method Delivered</vt:lpstr>
      <vt:lpstr>Case Method Classroom</vt:lpstr>
      <vt:lpstr>Conference Room</vt:lpstr>
      <vt:lpstr>Flat Floor Classroom</vt:lpstr>
      <vt:lpstr>Financial Trading Center</vt:lpstr>
      <vt:lpstr>Conference Room</vt:lpstr>
      <vt:lpstr> Emerging Technologies Lab </vt:lpstr>
      <vt:lpstr>Group Study Rooms</vt:lpstr>
      <vt:lpstr>Room Scheduling Panel</vt:lpstr>
      <vt:lpstr>Lessons learned</vt:lpstr>
      <vt:lpstr>Future Design Considerations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Lewis, Bryan</dc:creator>
  <cp:lastModifiedBy>Lewis, Bryan</cp:lastModifiedBy>
  <cp:revision>60</cp:revision>
  <dcterms:created xsi:type="dcterms:W3CDTF">2009-09-03T14:37:44Z</dcterms:created>
  <dcterms:modified xsi:type="dcterms:W3CDTF">2009-09-22T13:47:27Z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0x010100F654C31AC62413438260DA2CEC15E9AA</vt:lpwstr>
  </property>
</Properties>
</file>