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handoutMasterIdLst>
    <p:handoutMasterId r:id="rId45"/>
  </p:handoutMasterIdLst>
  <p:sldIdLst>
    <p:sldId id="257" r:id="rId2"/>
    <p:sldId id="455" r:id="rId3"/>
    <p:sldId id="258" r:id="rId4"/>
    <p:sldId id="259" r:id="rId5"/>
    <p:sldId id="467" r:id="rId6"/>
    <p:sldId id="404" r:id="rId7"/>
    <p:sldId id="471" r:id="rId8"/>
    <p:sldId id="464" r:id="rId9"/>
    <p:sldId id="465" r:id="rId10"/>
    <p:sldId id="463" r:id="rId11"/>
    <p:sldId id="457" r:id="rId12"/>
    <p:sldId id="458" r:id="rId13"/>
    <p:sldId id="459" r:id="rId14"/>
    <p:sldId id="395" r:id="rId15"/>
    <p:sldId id="466" r:id="rId16"/>
    <p:sldId id="460" r:id="rId17"/>
    <p:sldId id="421" r:id="rId18"/>
    <p:sldId id="461" r:id="rId19"/>
    <p:sldId id="429" r:id="rId20"/>
    <p:sldId id="469" r:id="rId21"/>
    <p:sldId id="470" r:id="rId22"/>
    <p:sldId id="262" r:id="rId23"/>
    <p:sldId id="454" r:id="rId24"/>
    <p:sldId id="450" r:id="rId25"/>
    <p:sldId id="451" r:id="rId26"/>
    <p:sldId id="452" r:id="rId27"/>
    <p:sldId id="453" r:id="rId28"/>
    <p:sldId id="405" r:id="rId29"/>
    <p:sldId id="354" r:id="rId30"/>
    <p:sldId id="356" r:id="rId31"/>
    <p:sldId id="432" r:id="rId32"/>
    <p:sldId id="446" r:id="rId33"/>
    <p:sldId id="394" r:id="rId34"/>
    <p:sldId id="379" r:id="rId35"/>
    <p:sldId id="423" r:id="rId36"/>
    <p:sldId id="424" r:id="rId37"/>
    <p:sldId id="364" r:id="rId38"/>
    <p:sldId id="365" r:id="rId39"/>
    <p:sldId id="414" r:id="rId40"/>
    <p:sldId id="422" r:id="rId41"/>
    <p:sldId id="448" r:id="rId42"/>
    <p:sldId id="428" r:id="rId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C00"/>
    <a:srgbClr val="FFFF99"/>
    <a:srgbClr val="99CCFF"/>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667" autoAdjust="0"/>
  </p:normalViewPr>
  <p:slideViewPr>
    <p:cSldViewPr>
      <p:cViewPr>
        <p:scale>
          <a:sx n="70" d="100"/>
          <a:sy n="70" d="100"/>
        </p:scale>
        <p:origin x="-702" y="-21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80060"/>
          </a:xfrm>
          <a:prstGeom prst="rect">
            <a:avLst/>
          </a:prstGeom>
        </p:spPr>
        <p:txBody>
          <a:bodyPr vert="horz" lIns="96659" tIns="48329" rIns="96659" bIns="4832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3843" y="0"/>
            <a:ext cx="3169699" cy="480060"/>
          </a:xfrm>
          <a:prstGeom prst="rect">
            <a:avLst/>
          </a:prstGeom>
        </p:spPr>
        <p:txBody>
          <a:bodyPr vert="horz" lIns="96659" tIns="48329" rIns="96659" bIns="48329" rtlCol="0"/>
          <a:lstStyle>
            <a:lvl1pPr algn="r" fontAlgn="auto">
              <a:spcBef>
                <a:spcPts val="0"/>
              </a:spcBef>
              <a:spcAft>
                <a:spcPts val="0"/>
              </a:spcAft>
              <a:defRPr sz="1200">
                <a:latin typeface="+mn-lt"/>
              </a:defRPr>
            </a:lvl1pPr>
          </a:lstStyle>
          <a:p>
            <a:pPr>
              <a:defRPr/>
            </a:pPr>
            <a:fld id="{03C581DB-EA32-4FBB-A732-27AA31F5F63D}" type="datetimeFigureOut">
              <a:rPr lang="en-US"/>
              <a:pPr>
                <a:defRPr/>
              </a:pPr>
              <a:t>5/20/2009</a:t>
            </a:fld>
            <a:endParaRPr lang="en-US"/>
          </a:p>
        </p:txBody>
      </p:sp>
      <p:sp>
        <p:nvSpPr>
          <p:cNvPr id="4" name="Footer Placeholder 3"/>
          <p:cNvSpPr>
            <a:spLocks noGrp="1"/>
          </p:cNvSpPr>
          <p:nvPr>
            <p:ph type="ftr" sz="quarter" idx="2"/>
          </p:nvPr>
        </p:nvSpPr>
        <p:spPr>
          <a:xfrm>
            <a:off x="0" y="9119496"/>
            <a:ext cx="3169699" cy="480060"/>
          </a:xfrm>
          <a:prstGeom prst="rect">
            <a:avLst/>
          </a:prstGeom>
        </p:spPr>
        <p:txBody>
          <a:bodyPr vert="horz" lIns="96659" tIns="48329" rIns="96659" bIns="4832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143843" y="9119496"/>
            <a:ext cx="3169699" cy="480060"/>
          </a:xfrm>
          <a:prstGeom prst="rect">
            <a:avLst/>
          </a:prstGeom>
        </p:spPr>
        <p:txBody>
          <a:bodyPr vert="horz" lIns="96659" tIns="48329" rIns="96659" bIns="48329" rtlCol="0" anchor="b"/>
          <a:lstStyle>
            <a:lvl1pPr algn="r" fontAlgn="auto">
              <a:spcBef>
                <a:spcPts val="0"/>
              </a:spcBef>
              <a:spcAft>
                <a:spcPts val="0"/>
              </a:spcAft>
              <a:defRPr sz="1200">
                <a:latin typeface="+mn-lt"/>
              </a:defRPr>
            </a:lvl1pPr>
          </a:lstStyle>
          <a:p>
            <a:pPr>
              <a:defRPr/>
            </a:pPr>
            <a:fld id="{06CF7DB1-A2A2-4EA2-9849-9A9270FA9F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80060"/>
          </a:xfrm>
          <a:prstGeom prst="rect">
            <a:avLst/>
          </a:prstGeom>
        </p:spPr>
        <p:txBody>
          <a:bodyPr vert="horz" lIns="96659" tIns="48329" rIns="96659" bIns="4832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843" y="0"/>
            <a:ext cx="3169699" cy="480060"/>
          </a:xfrm>
          <a:prstGeom prst="rect">
            <a:avLst/>
          </a:prstGeom>
        </p:spPr>
        <p:txBody>
          <a:bodyPr vert="horz" lIns="96659" tIns="48329" rIns="96659" bIns="48329" rtlCol="0"/>
          <a:lstStyle>
            <a:lvl1pPr algn="r" fontAlgn="auto">
              <a:spcBef>
                <a:spcPts val="0"/>
              </a:spcBef>
              <a:spcAft>
                <a:spcPts val="0"/>
              </a:spcAft>
              <a:defRPr sz="1200">
                <a:latin typeface="+mn-lt"/>
              </a:defRPr>
            </a:lvl1pPr>
          </a:lstStyle>
          <a:p>
            <a:pPr>
              <a:defRPr/>
            </a:pPr>
            <a:fld id="{40854508-875B-4D2A-9E54-E09DE8149D9D}" type="datetimeFigureOut">
              <a:rPr lang="en-US"/>
              <a:pPr>
                <a:defRPr/>
              </a:pPr>
              <a:t>5/20/2009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9" tIns="48329" rIns="96659" bIns="48329" rtlCol="0" anchor="ctr"/>
          <a:lstStyle/>
          <a:p>
            <a:pPr lvl="0"/>
            <a:endParaRPr lang="en-US" noProof="0"/>
          </a:p>
        </p:txBody>
      </p:sp>
      <p:sp>
        <p:nvSpPr>
          <p:cNvPr id="5" name="Notes Placeholder 4"/>
          <p:cNvSpPr>
            <a:spLocks noGrp="1"/>
          </p:cNvSpPr>
          <p:nvPr>
            <p:ph type="body" sz="quarter" idx="3"/>
          </p:nvPr>
        </p:nvSpPr>
        <p:spPr>
          <a:xfrm>
            <a:off x="731853" y="4560570"/>
            <a:ext cx="5851496" cy="4320540"/>
          </a:xfrm>
          <a:prstGeom prst="rect">
            <a:avLst/>
          </a:prstGeom>
        </p:spPr>
        <p:txBody>
          <a:bodyPr vert="horz" lIns="96659" tIns="48329" rIns="96659" bIns="4832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96"/>
            <a:ext cx="3169699" cy="480060"/>
          </a:xfrm>
          <a:prstGeom prst="rect">
            <a:avLst/>
          </a:prstGeom>
        </p:spPr>
        <p:txBody>
          <a:bodyPr vert="horz" lIns="96659" tIns="48329" rIns="96659" bIns="4832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843" y="9119496"/>
            <a:ext cx="3169699" cy="480060"/>
          </a:xfrm>
          <a:prstGeom prst="rect">
            <a:avLst/>
          </a:prstGeom>
        </p:spPr>
        <p:txBody>
          <a:bodyPr vert="horz" lIns="96659" tIns="48329" rIns="96659" bIns="48329" rtlCol="0" anchor="b"/>
          <a:lstStyle>
            <a:lvl1pPr algn="r" fontAlgn="auto">
              <a:spcBef>
                <a:spcPts val="0"/>
              </a:spcBef>
              <a:spcAft>
                <a:spcPts val="0"/>
              </a:spcAft>
              <a:defRPr sz="1200">
                <a:latin typeface="+mn-lt"/>
              </a:defRPr>
            </a:lvl1pPr>
          </a:lstStyle>
          <a:p>
            <a:pPr>
              <a:defRPr/>
            </a:pPr>
            <a:fld id="{F125D972-B3D0-45A0-B14B-9CE7A39FC6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43658E-C358-41C5-99AB-9993F91DF7EF}" type="slidenum">
              <a:rPr lang="en-US" smtClean="0"/>
              <a:pPr fontAlgn="base">
                <a:spcBef>
                  <a:spcPct val="0"/>
                </a:spcBef>
                <a:spcAft>
                  <a:spcPct val="0"/>
                </a:spcAft>
                <a:defRPr/>
              </a:pPr>
              <a:t>1</a:t>
            </a:fld>
            <a:endParaRPr lang="en-US" dirty="0"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Understand that many academic leaders have gotten to their role without an formal management training. They also play by</a:t>
            </a:r>
            <a:r>
              <a:rPr lang="en-CA" baseline="0" dirty="0" smtClean="0"/>
              <a:t> very different rules in the academic governance model. What we are discussing here is different.</a:t>
            </a:r>
            <a:endParaRPr lang="en-CA" dirty="0"/>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Staff need to know there is clear scope, priorities,</a:t>
            </a:r>
            <a:r>
              <a:rPr lang="en-US" baseline="0" dirty="0" smtClean="0"/>
              <a:t> leadership, decision making, and sponsorship. If they know that is there, they will go to great lengths to make the project happen.</a:t>
            </a:r>
            <a:endParaRPr lang="en-US" dirty="0"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EB67A-A292-443E-B4B3-C0D88EDF430A}"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F4E47A-E71B-4760-AD8B-0F8D96DEC1A8}"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32CA10-7F97-476E-9B89-8141CA015E16}"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Venus &amp; Mars</a:t>
            </a:r>
            <a:endParaRPr lang="en-CA" dirty="0"/>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8F34B-F992-423E-9D44-25B66F46A45B}" type="slidenum">
              <a:rPr lang="en-US" smtClean="0"/>
              <a:pPr fontAlgn="base">
                <a:spcBef>
                  <a:spcPct val="0"/>
                </a:spcBef>
                <a:spcAft>
                  <a:spcPct val="0"/>
                </a:spcAft>
                <a:defRPr/>
              </a:pPr>
              <a:t>22</a:t>
            </a:fld>
            <a:endParaRPr lang="en-US" dirty="0"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Business applications in an academic setting</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Mulit million dollar business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76A60C-5685-49FE-A917-84C1C0C6EF23}" type="slidenum">
              <a:rPr lang="en-US" smtClean="0"/>
              <a:pPr fontAlgn="base">
                <a:spcBef>
                  <a:spcPct val="0"/>
                </a:spcBef>
                <a:spcAft>
                  <a:spcPct val="0"/>
                </a:spcAft>
                <a:defRPr/>
              </a:pPr>
              <a:t>23</a:t>
            </a:fld>
            <a:endParaRPr lang="en-US" smtClean="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BDABB-5A08-417D-A826-2D77E068B820}"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3CD99B-F353-4B6A-B9A5-2197D872269F}"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B5AC45-308C-4AA5-AB0D-CC3EDFFE82ED}" type="slidenum">
              <a:rPr lang="en-US" smtClean="0"/>
              <a:pPr fontAlgn="base">
                <a:spcBef>
                  <a:spcPct val="0"/>
                </a:spcBef>
                <a:spcAft>
                  <a:spcPct val="0"/>
                </a:spcAft>
                <a:defRPr/>
              </a:pPr>
              <a:t>26</a:t>
            </a:fld>
            <a:endParaRPr lang="en-US" dirty="0"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38676-C330-4FCA-93D0-67C23D2790F2}"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18973-69E0-4960-8FC7-6427792F7D65}"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385C95-DDEC-450D-82D0-27AD94489CF9}" type="slidenum">
              <a:rPr lang="en-US" smtClean="0"/>
              <a:pPr fontAlgn="base">
                <a:spcBef>
                  <a:spcPct val="0"/>
                </a:spcBef>
                <a:spcAft>
                  <a:spcPct val="0"/>
                </a:spcAft>
                <a:defRPr/>
              </a:pPr>
              <a:t>29</a:t>
            </a:fld>
            <a:endParaRPr lang="en-US" dirty="0"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Pole the audience for examples</a:t>
            </a:r>
          </a:p>
          <a:p>
            <a:pPr eaLnBrk="1" hangingPunct="1">
              <a:spcBef>
                <a:spcPct val="0"/>
              </a:spcBef>
            </a:pPr>
            <a:endParaRPr lang="en-US" dirty="0" smtClean="0"/>
          </a:p>
          <a:p>
            <a:pPr eaLnBrk="1" hangingPunct="1">
              <a:spcBef>
                <a:spcPct val="0"/>
              </a:spcBef>
            </a:pPr>
            <a:r>
              <a:rPr lang="en-US" dirty="0" smtClean="0"/>
              <a:t>	Big Dig</a:t>
            </a:r>
          </a:p>
          <a:p>
            <a:pPr eaLnBrk="1" hangingPunct="1">
              <a:spcBef>
                <a:spcPct val="0"/>
              </a:spcBef>
            </a:pPr>
            <a:r>
              <a:rPr lang="en-US" dirty="0" smtClean="0"/>
              <a:t>	Project Fresh</a:t>
            </a:r>
          </a:p>
          <a:p>
            <a:pPr eaLnBrk="1" hangingPunct="1">
              <a:spcBef>
                <a:spcPct val="0"/>
              </a:spcBef>
            </a:pPr>
            <a:r>
              <a:rPr lang="en-US" dirty="0" smtClean="0"/>
              <a:t>	</a:t>
            </a:r>
          </a:p>
          <a:p>
            <a:pPr eaLnBrk="1" hangingPunct="1">
              <a:spcBef>
                <a:spcPct val="0"/>
              </a:spcBef>
            </a:pPr>
            <a:r>
              <a:rPr lang="en-US" dirty="0" smtClean="0"/>
              <a:t>	What constitutes at successful project?</a:t>
            </a:r>
          </a:p>
          <a:p>
            <a:pPr eaLnBrk="1" hangingPunct="1">
              <a:spcBef>
                <a:spcPct val="0"/>
              </a:spcBef>
            </a:pPr>
            <a:endParaRPr lang="en-US" dirty="0" smtClean="0"/>
          </a:p>
          <a:p>
            <a:pPr eaLnBrk="1" hangingPunct="1">
              <a:spcBef>
                <a:spcPct val="0"/>
              </a:spcBef>
            </a:pPr>
            <a:r>
              <a:rPr lang="en-US" dirty="0" smtClean="0"/>
              <a:t>NOTE: I have removed all references to the word ‘business’ That seems a negative connotation to many, particularly in academic circles.</a:t>
            </a:r>
          </a:p>
          <a:p>
            <a:pPr eaLnBrk="1" hangingPunct="1">
              <a:spcBef>
                <a:spcPct val="0"/>
              </a:spcBef>
            </a:pPr>
            <a:endParaRPr lang="en-US" dirty="0" smtClean="0"/>
          </a:p>
          <a:p>
            <a:pPr eaLnBrk="1" hangingPunct="1">
              <a:spcBef>
                <a:spcPct val="0"/>
              </a:spcBef>
            </a:pPr>
            <a:r>
              <a:rPr lang="en-US" sz="1900" b="1" dirty="0" smtClean="0">
                <a:solidFill>
                  <a:schemeClr val="accent2"/>
                </a:solidFill>
              </a:rPr>
              <a:t>EXAMPLE of POOR SCOPE</a:t>
            </a:r>
            <a:r>
              <a:rPr lang="en-US" dirty="0" smtClean="0"/>
              <a:t>:  Let’s put in a new card reader system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8B0C7-0E2D-4299-9F25-04FB6B41D9CB}" type="slidenum">
              <a:rPr lang="en-US" smtClean="0"/>
              <a:pPr fontAlgn="base">
                <a:spcBef>
                  <a:spcPct val="0"/>
                </a:spcBef>
                <a:spcAft>
                  <a:spcPct val="0"/>
                </a:spcAft>
                <a:defRPr/>
              </a:pPr>
              <a:t>3</a:t>
            </a:fld>
            <a:endParaRPr lang="en-US" dirty="0"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BD21A6-A9C5-4883-A44B-486E27FD003E}" type="slidenum">
              <a:rPr lang="en-US" smtClean="0"/>
              <a:pPr fontAlgn="base">
                <a:spcBef>
                  <a:spcPct val="0"/>
                </a:spcBef>
                <a:spcAft>
                  <a:spcPct val="0"/>
                </a:spcAft>
                <a:defRPr/>
              </a:pPr>
              <a:t>30</a:t>
            </a:fld>
            <a:endParaRPr lang="en-US" dirty="0"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Good Charter includes good scope!</a:t>
            </a:r>
          </a:p>
          <a:p>
            <a:pPr eaLnBrk="1" hangingPunct="1">
              <a:spcBef>
                <a:spcPct val="0"/>
              </a:spcBef>
            </a:pPr>
            <a:endParaRPr lang="en-US" smtClean="0"/>
          </a:p>
          <a:p>
            <a:pPr eaLnBrk="1" hangingPunct="1">
              <a:spcBef>
                <a:spcPct val="0"/>
              </a:spcBef>
            </a:pPr>
            <a:r>
              <a:rPr lang="en-US" smtClean="0"/>
              <a:t>Put people in charge who have skills in leading and managing projects.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FEA92-6068-4C42-A6BF-58C383FA72FE}" type="slidenum">
              <a:rPr lang="en-US" smtClean="0"/>
              <a:pPr fontAlgn="base">
                <a:spcBef>
                  <a:spcPct val="0"/>
                </a:spcBef>
                <a:spcAft>
                  <a:spcPct val="0"/>
                </a:spcAft>
                <a:defRPr/>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2251A-AA4D-439F-B623-CC29F332CF72}" type="slidenum">
              <a:rPr lang="en-US" smtClean="0"/>
              <a:pPr fontAlgn="base">
                <a:spcBef>
                  <a:spcPct val="0"/>
                </a:spcBef>
                <a:spcAft>
                  <a:spcPct val="0"/>
                </a:spcAft>
                <a:defRPr/>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437474-479C-4D94-A12D-3A2BDC8DCC99}" type="slidenum">
              <a:rPr lang="en-US" smtClean="0"/>
              <a:pPr fontAlgn="base">
                <a:spcBef>
                  <a:spcPct val="0"/>
                </a:spcBef>
                <a:spcAft>
                  <a:spcPct val="0"/>
                </a:spcAft>
                <a:defRPr/>
              </a:pPr>
              <a:t>34</a:t>
            </a:fld>
            <a:endParaRPr lang="en-US" dirty="0"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Identify all your constraints</a:t>
            </a:r>
          </a:p>
          <a:p>
            <a:pPr eaLnBrk="1" hangingPunct="1">
              <a:spcBef>
                <a:spcPct val="0"/>
              </a:spcBef>
            </a:pPr>
            <a:r>
              <a:rPr lang="en-US" smtClean="0"/>
              <a:t>Develop these in the charter</a:t>
            </a:r>
          </a:p>
          <a:p>
            <a:pPr eaLnBrk="1" hangingPunct="1">
              <a:spcBef>
                <a:spcPct val="0"/>
              </a:spcBef>
            </a:pPr>
            <a:endParaRPr lang="en-US" smtClean="0"/>
          </a:p>
          <a:p>
            <a:pPr eaLnBrk="1" hangingPunct="1">
              <a:spcBef>
                <a:spcPct val="0"/>
              </a:spcBef>
            </a:pPr>
            <a:r>
              <a:rPr lang="en-US" smtClean="0"/>
              <a:t>Add a fourth constraint…RISK…use example of Y2k ….WHAT IS THE RISK OF </a:t>
            </a:r>
            <a:r>
              <a:rPr lang="en-US" b="1" smtClean="0"/>
              <a:t>NOT</a:t>
            </a:r>
            <a:r>
              <a:rPr lang="en-US" smtClean="0"/>
              <a:t> ACTING?</a:t>
            </a:r>
          </a:p>
          <a:p>
            <a:pPr eaLnBrk="1" hangingPunct="1">
              <a:spcBef>
                <a:spcPct val="0"/>
              </a:spcBef>
            </a:pPr>
            <a:endParaRPr lang="en-US" smtClean="0"/>
          </a:p>
          <a:p>
            <a:pPr eaLnBrk="1" hangingPunct="1">
              <a:spcBef>
                <a:spcPct val="0"/>
              </a:spcBef>
            </a:pPr>
            <a:r>
              <a:rPr lang="en-US" smtClean="0"/>
              <a:t>ARE some constraints more important than others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Y2K</a:t>
            </a:r>
          </a:p>
          <a:p>
            <a:pPr eaLnBrk="1" hangingPunct="1">
              <a:spcBef>
                <a:spcPct val="0"/>
              </a:spcBef>
            </a:pPr>
            <a:endParaRPr lang="en-US" smtClean="0"/>
          </a:p>
          <a:p>
            <a:pPr eaLnBrk="1" hangingPunct="1">
              <a:spcBef>
                <a:spcPct val="0"/>
              </a:spcBef>
            </a:pPr>
            <a:r>
              <a:rPr lang="en-US" smtClean="0"/>
              <a:t>	Federal regulation</a:t>
            </a:r>
          </a:p>
          <a:p>
            <a:pPr eaLnBrk="1" hangingPunct="1">
              <a:spcBef>
                <a:spcPct val="0"/>
              </a:spcBef>
            </a:pPr>
            <a:endParaRPr lang="en-US" smtClean="0"/>
          </a:p>
          <a:p>
            <a:pPr eaLnBrk="1" hangingPunct="1">
              <a:spcBef>
                <a:spcPct val="0"/>
              </a:spcBef>
            </a:pPr>
            <a:r>
              <a:rPr lang="en-US" smtClean="0"/>
              <a:t>	Upgrades</a:t>
            </a:r>
          </a:p>
          <a:p>
            <a:pPr eaLnBrk="1" hangingPunct="1">
              <a:spcBef>
                <a:spcPct val="0"/>
              </a:spcBef>
            </a:pPr>
            <a:endParaRPr lang="en-US" smtClean="0"/>
          </a:p>
          <a:p>
            <a:pPr eaLnBrk="1" hangingPunct="1">
              <a:spcBef>
                <a:spcPct val="0"/>
              </a:spcBef>
            </a:pPr>
            <a:r>
              <a:rPr lang="en-US" smtClean="0"/>
              <a:t>	limited resources, but significant goals…Mojo College</a:t>
            </a:r>
          </a:p>
          <a:p>
            <a:pPr eaLnBrk="1" hangingPunct="1">
              <a:spcBef>
                <a:spcPct val="0"/>
              </a:spcBef>
            </a:pPr>
            <a:endParaRPr lang="en-US" smtClean="0"/>
          </a:p>
          <a:p>
            <a:pPr eaLnBrk="1" hangingPunct="1">
              <a:spcBef>
                <a:spcPct val="0"/>
              </a:spcBef>
            </a:pPr>
            <a:r>
              <a:rPr lang="en-US" smtClean="0"/>
              <a:t>	Legal requirement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729E8F-167D-4B29-81EB-CFEFD8D09D45}" type="slidenum">
              <a:rPr lang="en-US" smtClean="0"/>
              <a:pPr fontAlgn="base">
                <a:spcBef>
                  <a:spcPct val="0"/>
                </a:spcBef>
                <a:spcAft>
                  <a:spcPct val="0"/>
                </a:spcAft>
                <a:defRPr/>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D7E70D-4B89-4909-B727-6632AE23C180}" type="slidenum">
              <a:rPr lang="en-US" smtClean="0"/>
              <a:pPr fontAlgn="base">
                <a:spcBef>
                  <a:spcPct val="0"/>
                </a:spcBef>
                <a:spcAft>
                  <a:spcPct val="0"/>
                </a:spcAft>
                <a:defRPr/>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06E95-EA7E-435A-B8AE-F96AE74CE161}" type="slidenum">
              <a:rPr lang="en-US" smtClean="0"/>
              <a:pPr fontAlgn="base">
                <a:spcBef>
                  <a:spcPct val="0"/>
                </a:spcBef>
                <a:spcAft>
                  <a:spcPct val="0"/>
                </a:spcAft>
                <a:defRPr/>
              </a:pPr>
              <a:t>37</a:t>
            </a:fld>
            <a:endParaRPr lang="en-US" dirty="0"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Share assumptions in Data Center move</a:t>
            </a:r>
          </a:p>
          <a:p>
            <a:pPr eaLnBrk="1" hangingPunct="1">
              <a:spcBef>
                <a:spcPct val="0"/>
              </a:spcBef>
            </a:pPr>
            <a:endParaRPr lang="en-US" smtClean="0"/>
          </a:p>
          <a:p>
            <a:pPr eaLnBrk="1" hangingPunct="1">
              <a:spcBef>
                <a:spcPct val="0"/>
              </a:spcBef>
            </a:pPr>
            <a:r>
              <a:rPr lang="en-US" smtClean="0"/>
              <a:t>	in Library move</a:t>
            </a:r>
          </a:p>
          <a:p>
            <a:pPr eaLnBrk="1" hangingPunct="1">
              <a:spcBef>
                <a:spcPct val="0"/>
              </a:spcBef>
            </a:pPr>
            <a:endParaRPr lang="en-US" smtClean="0"/>
          </a:p>
          <a:p>
            <a:pPr eaLnBrk="1" hangingPunct="1">
              <a:spcBef>
                <a:spcPct val="0"/>
              </a:spcBef>
            </a:pPr>
            <a:r>
              <a:rPr lang="en-US" smtClean="0"/>
              <a:t>		In ERP implementation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18DA5F-201C-4DB8-B89D-79A3076F6B41}" type="slidenum">
              <a:rPr lang="en-US" smtClean="0"/>
              <a:pPr fontAlgn="base">
                <a:spcBef>
                  <a:spcPct val="0"/>
                </a:spcBef>
                <a:spcAft>
                  <a:spcPct val="0"/>
                </a:spcAft>
                <a:defRPr/>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B4A1B3-F246-40F5-88EE-9236D3F71253}"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A6B81-D142-4E8B-AFB5-696C216E629E}" type="slidenum">
              <a:rPr lang="en-US" smtClean="0"/>
              <a:pPr fontAlgn="base">
                <a:spcBef>
                  <a:spcPct val="0"/>
                </a:spcBef>
                <a:spcAft>
                  <a:spcPct val="0"/>
                </a:spcAft>
                <a:defRPr/>
              </a:pPr>
              <a:t>4</a:t>
            </a:fld>
            <a:endParaRPr lang="en-US" dirty="0"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Recent migration to Atlantic Canada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36567C-4B2C-4260-B6A8-588D6B600E43}"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6B24E0-B039-4816-BBD6-BEFB9461F5A8}" type="slidenum">
              <a:rPr lang="en-US" smtClean="0"/>
              <a:pPr fontAlgn="base">
                <a:spcBef>
                  <a:spcPct val="0"/>
                </a:spcBef>
                <a:spcAft>
                  <a:spcPct val="0"/>
                </a:spcAft>
                <a:defRPr/>
              </a:pPr>
              <a:t>6</a:t>
            </a:fld>
            <a:endParaRPr lang="en-US" dirty="0"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89221-4BF9-4CC3-A046-1F2DE2C9907A}"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F125D972-B3D0-45A0-B14B-9CE7A39FC60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Freeform 5"/>
          <p:cNvSpPr>
            <a:spLocks/>
          </p:cNvSpPr>
          <p:nvPr/>
        </p:nvSpPr>
        <p:spPr bwMode="auto">
          <a:xfrm>
            <a:off x="1687513" y="4953000"/>
            <a:ext cx="7456487" cy="4873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6513" y="5237163"/>
            <a:ext cx="9107487" cy="78898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0" y="5000960"/>
            <a:ext cx="9143410" cy="186339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bwMode="auto">
          <a:xfrm>
            <a:off x="-3175" y="4997654"/>
            <a:ext cx="9147175" cy="78999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657DDA0-7040-49E2-9B66-217DBE2E8FEB}" type="datetimeFigureOut">
              <a:rPr lang="en-US"/>
              <a:pPr>
                <a:defRPr/>
              </a:pPr>
              <a:t>5/20/2009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6495B10-8DFF-4443-9DC1-8C56D11011BC}" type="slidenum">
              <a:rPr lang="en-US"/>
              <a:pPr>
                <a:defRPr/>
              </a:pPr>
              <a:t>‹#›</a:t>
            </a:fld>
            <a:endParaRPr lang="en-US"/>
          </a:p>
        </p:txBody>
      </p:sp>
    </p:spTree>
  </p:cSld>
  <p:clrMapOvr>
    <a:masterClrMapping/>
  </p:clrMapOvr>
  <p:transition spd="med">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E321CF-8F9B-47E4-B46E-A81F00C0C9F8}" type="datetimeFigureOut">
              <a:rPr lang="en-US"/>
              <a:pPr>
                <a:defRPr/>
              </a:pPr>
              <a:t>5/20/2009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770B4B-C77D-446F-B55C-9A925F6AB6AF}" type="slidenum">
              <a:rPr lang="en-US"/>
              <a:pPr>
                <a:defRPr/>
              </a:pPr>
              <a:t>‹#›</a:t>
            </a:fld>
            <a:endParaRPr lang="en-US"/>
          </a:p>
        </p:txBody>
      </p:sp>
    </p:spTree>
  </p:cSld>
  <p:clrMapOvr>
    <a:masterClrMapping/>
  </p:clrMapOvr>
  <p:transition spd="med">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933E62F-DB5C-445D-B433-8E31C3AB3758}" type="datetimeFigureOut">
              <a:rPr lang="en-US"/>
              <a:pPr>
                <a:defRPr/>
              </a:pPr>
              <a:t>5/20/2009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E884FA6-5EA5-4A0C-80F7-377A5870F106}" type="slidenum">
              <a:rPr lang="en-US"/>
              <a:pPr>
                <a:defRPr/>
              </a:pPr>
              <a:t>‹#›</a:t>
            </a:fld>
            <a:endParaRPr lang="en-US"/>
          </a:p>
        </p:txBody>
      </p:sp>
    </p:spTree>
  </p:cSld>
  <p:clrMapOvr>
    <a:masterClrMapping/>
  </p:clrMapOvr>
  <p:transition spd="med">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70FD598-0BEE-4A4F-A3A0-DDDA7748E18E}" type="datetimeFigureOut">
              <a:rPr lang="en-US"/>
              <a:pPr>
                <a:defRPr/>
              </a:pPr>
              <a:t>5/20/2009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494F507-7606-4308-A369-F0C0F5FD9622}" type="slidenum">
              <a:rPr lang="en-US"/>
              <a:pPr>
                <a:defRPr/>
              </a:pPr>
              <a:t>‹#›</a:t>
            </a:fld>
            <a:endParaRPr lang="en-US"/>
          </a:p>
        </p:txBody>
      </p:sp>
    </p:spTree>
  </p:cSld>
  <p:clrMapOvr>
    <a:masterClrMapping/>
  </p:clrMapOvr>
  <p:transition spd="med">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B9CF6FE-9F45-4090-B4DB-A4D3CBAF67B4}" type="datetimeFigureOut">
              <a:rPr lang="en-US"/>
              <a:pPr>
                <a:defRPr/>
              </a:pPr>
              <a:t>5/20/2009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52EE52F-B068-4909-8105-56EA86F0D07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E3783B7-9A0B-4CB6-A2E3-03C09A0555DC}" type="datetimeFigureOut">
              <a:rPr lang="en-US"/>
              <a:pPr>
                <a:defRPr/>
              </a:pPr>
              <a:t>5/20/2009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CC30B7F-1224-4D81-86E6-1071E9250E7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F2E837F-556A-4BE3-8879-D362AE562925}" type="datetimeFigureOut">
              <a:rPr lang="en-US"/>
              <a:pPr>
                <a:defRPr/>
              </a:pPr>
              <a:t>5/20/2009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C6C49E9-D656-4E8D-AF40-7FEFDB53214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3DE0541F-51FC-4630-90F7-B5A52CE88CDB}" type="datetimeFigureOut">
              <a:rPr lang="en-US"/>
              <a:pPr>
                <a:defRPr/>
              </a:pPr>
              <a:t>5/20/2009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1249D74-2DF5-4002-9862-FF6722F8219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8EEDAA4-3648-43D0-AC1B-180EDD5EB248}" type="datetimeFigureOut">
              <a:rPr lang="en-US"/>
              <a:pPr>
                <a:defRPr/>
              </a:pPr>
              <a:t>5/20/2009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C91648B-B686-4428-9EBE-F98D4D086D72}" type="slidenum">
              <a:rPr lang="en-US"/>
              <a:pPr>
                <a:defRPr/>
              </a:pPr>
              <a:t>‹#›</a:t>
            </a:fld>
            <a:endParaRPr lang="en-US"/>
          </a:p>
        </p:txBody>
      </p:sp>
    </p:spTree>
  </p:cSld>
  <p:clrMapOvr>
    <a:masterClrMapping/>
  </p:clrMapOvr>
  <p:transition spd="med">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C139708-4462-4665-8DC9-0B835E29829D}" type="datetimeFigureOut">
              <a:rPr lang="en-US"/>
              <a:pPr>
                <a:defRPr/>
              </a:pPr>
              <a:t>5/20/2009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C6ABEAF-19C3-46AC-84D3-5FA7AF39C72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8F70329-9862-435B-AD65-8E21741D19EC}" type="datetimeFigureOut">
              <a:rPr lang="en-US"/>
              <a:pPr>
                <a:defRPr/>
              </a:pPr>
              <a:t>5/20/2009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D20F6C4-C152-47AF-9285-49F2BB27E1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F2911681-B835-4921-A234-72D26407DB8F}" type="datetimeFigureOut">
              <a:rPr lang="en-US"/>
              <a:pPr>
                <a:defRPr/>
              </a:pPr>
              <a:t>5/20/2009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670A3EAC-4536-4B10-AFB0-3890F50868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2" r:id="rId2"/>
    <p:sldLayoutId id="2147483867" r:id="rId3"/>
    <p:sldLayoutId id="2147483868" r:id="rId4"/>
    <p:sldLayoutId id="2147483869" r:id="rId5"/>
    <p:sldLayoutId id="2147483870" r:id="rId6"/>
    <p:sldLayoutId id="2147483863" r:id="rId7"/>
    <p:sldLayoutId id="2147483871" r:id="rId8"/>
    <p:sldLayoutId id="2147483872" r:id="rId9"/>
    <p:sldLayoutId id="2147483864" r:id="rId10"/>
    <p:sldLayoutId id="2147483865" r:id="rId11"/>
  </p:sldLayoutIdLst>
  <p:transition spd="med">
    <p:split orient="vert" dir="in"/>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ducause.edu/library%20/ERB061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dwight.fischer@dal.c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19200"/>
            <a:ext cx="7772400" cy="1829761"/>
          </a:xfrm>
        </p:spPr>
        <p:txBody>
          <a:bodyPr/>
          <a:lstStyle/>
          <a:p>
            <a:pPr eaLnBrk="1" fontAlgn="auto" hangingPunct="1">
              <a:spcAft>
                <a:spcPts val="0"/>
              </a:spcAft>
              <a:defRPr/>
            </a:pPr>
            <a:r>
              <a:rPr lang="en-US" dirty="0" err="1" smtClean="0"/>
              <a:t>Executve</a:t>
            </a:r>
            <a:r>
              <a:rPr lang="en-US" dirty="0" smtClean="0"/>
              <a:t> Oversight &amp;</a:t>
            </a:r>
            <a:br>
              <a:rPr lang="en-US" dirty="0" smtClean="0"/>
            </a:br>
            <a:r>
              <a:rPr lang="en-US" i="1" dirty="0" smtClean="0"/>
              <a:t>Accountability</a:t>
            </a:r>
            <a:endParaRPr lang="en-US" i="1" dirty="0"/>
          </a:p>
        </p:txBody>
      </p:sp>
      <p:sp>
        <p:nvSpPr>
          <p:cNvPr id="12291" name="Rectangle 3"/>
          <p:cNvSpPr>
            <a:spLocks noGrp="1" noChangeArrowheads="1"/>
          </p:cNvSpPr>
          <p:nvPr>
            <p:ph type="subTitle" idx="1"/>
          </p:nvPr>
        </p:nvSpPr>
        <p:spPr>
          <a:xfrm>
            <a:off x="-457200" y="3077810"/>
            <a:ext cx="7772400" cy="1200150"/>
          </a:xfrm>
        </p:spPr>
        <p:txBody>
          <a:bodyPr/>
          <a:lstStyle/>
          <a:p>
            <a:pPr marR="0" eaLnBrk="1" hangingPunct="1">
              <a:lnSpc>
                <a:spcPct val="70000"/>
              </a:lnSpc>
            </a:pPr>
            <a:r>
              <a:rPr lang="en-US" sz="2200" dirty="0" smtClean="0"/>
              <a:t>Dwight Fischer, Asst. Vice President &amp; CIO</a:t>
            </a:r>
          </a:p>
          <a:p>
            <a:pPr marR="0" eaLnBrk="1" hangingPunct="1">
              <a:lnSpc>
                <a:spcPct val="70000"/>
              </a:lnSpc>
            </a:pPr>
            <a:r>
              <a:rPr lang="en-US" sz="2200" dirty="0" smtClean="0"/>
              <a:t>Dalhousie University</a:t>
            </a:r>
          </a:p>
          <a:p>
            <a:pPr marR="0" eaLnBrk="1" hangingPunct="1">
              <a:lnSpc>
                <a:spcPct val="70000"/>
              </a:lnSpc>
            </a:pPr>
            <a:endParaRPr lang="en-US" sz="2200" dirty="0" smtClean="0"/>
          </a:p>
          <a:p>
            <a:pPr marR="0" eaLnBrk="1" hangingPunct="1">
              <a:lnSpc>
                <a:spcPct val="70000"/>
              </a:lnSpc>
            </a:pPr>
            <a:r>
              <a:rPr lang="en-US" sz="2200" dirty="0" smtClean="0"/>
              <a:t>Halifax, Nova Scotia</a:t>
            </a:r>
          </a:p>
        </p:txBody>
      </p:sp>
      <p:sp>
        <p:nvSpPr>
          <p:cNvPr id="6" name="TextBox 5"/>
          <p:cNvSpPr txBox="1"/>
          <p:nvPr/>
        </p:nvSpPr>
        <p:spPr>
          <a:xfrm>
            <a:off x="-76200" y="4580453"/>
            <a:ext cx="6781800" cy="2277547"/>
          </a:xfrm>
          <a:prstGeom prst="rect">
            <a:avLst/>
          </a:prstGeom>
          <a:solidFill>
            <a:schemeClr val="bg2">
              <a:lumMod val="75000"/>
            </a:schemeClr>
          </a:solidFill>
          <a:effectLst>
            <a:softEdge rad="127000"/>
          </a:effectLst>
        </p:spPr>
        <p:txBody>
          <a:bodyPr wrap="square">
            <a:spAutoFit/>
          </a:bodyPr>
          <a:lstStyle/>
          <a:p>
            <a:pPr fontAlgn="auto">
              <a:spcBef>
                <a:spcPts val="0"/>
              </a:spcBef>
              <a:spcAft>
                <a:spcPts val="0"/>
              </a:spcAft>
              <a:defRPr/>
            </a:pPr>
            <a:r>
              <a:rPr lang="en-US" sz="2800" dirty="0" smtClean="0">
                <a:latin typeface="+mn-lt"/>
              </a:rPr>
              <a:t> </a:t>
            </a:r>
          </a:p>
          <a:p>
            <a:pPr fontAlgn="auto">
              <a:spcBef>
                <a:spcPts val="0"/>
              </a:spcBef>
              <a:spcAft>
                <a:spcPts val="0"/>
              </a:spcAft>
              <a:defRPr/>
            </a:pPr>
            <a:r>
              <a:rPr lang="en-US" sz="2400" dirty="0" smtClean="0">
                <a:latin typeface="+mn-lt"/>
              </a:rPr>
              <a:t>   Alternative Titles Considered...</a:t>
            </a:r>
          </a:p>
          <a:p>
            <a:pPr lvl="1">
              <a:buFont typeface="Arial" pitchFamily="34" charset="0"/>
              <a:buChar char="•"/>
            </a:pPr>
            <a:r>
              <a:rPr lang="en-US" dirty="0" smtClean="0"/>
              <a:t>The Black Hole of IT</a:t>
            </a:r>
          </a:p>
          <a:p>
            <a:pPr lvl="1">
              <a:buFont typeface="Arial" pitchFamily="34" charset="0"/>
              <a:buChar char="•"/>
            </a:pPr>
            <a:r>
              <a:rPr lang="en-US" dirty="0" smtClean="0"/>
              <a:t>Getting Administrators to Pay Attention</a:t>
            </a:r>
          </a:p>
          <a:p>
            <a:pPr lvl="1">
              <a:buFont typeface="Arial" pitchFamily="34" charset="0"/>
              <a:buChar char="•"/>
            </a:pPr>
            <a:r>
              <a:rPr lang="en-US" dirty="0" smtClean="0"/>
              <a:t>The Overloaded and Overwhelmed IT Shop</a:t>
            </a:r>
          </a:p>
          <a:p>
            <a:pPr lvl="1">
              <a:buFont typeface="Arial" pitchFamily="34" charset="0"/>
              <a:buChar char="•"/>
            </a:pPr>
            <a:r>
              <a:rPr lang="en-US" dirty="0" smtClean="0"/>
              <a:t>How to Control Runaway IT Costs?</a:t>
            </a:r>
          </a:p>
          <a:p>
            <a:pPr fontAlgn="auto">
              <a:spcBef>
                <a:spcPts val="0"/>
              </a:spcBef>
              <a:spcAft>
                <a:spcPts val="0"/>
              </a:spcAft>
              <a:defRPr/>
            </a:pPr>
            <a:endParaRPr lang="en-US" dirty="0">
              <a:latin typeface="+mn-lt"/>
            </a:endParaRPr>
          </a:p>
        </p:txBody>
      </p:sp>
      <p:pic>
        <p:nvPicPr>
          <p:cNvPr id="7" name="Picture 6" descr="Dal Logo.bmp"/>
          <p:cNvPicPr>
            <a:picLocks noChangeAspect="1"/>
          </p:cNvPicPr>
          <p:nvPr/>
        </p:nvPicPr>
        <p:blipFill>
          <a:blip r:embed="rId3"/>
          <a:stretch>
            <a:fillRect/>
          </a:stretch>
        </p:blipFill>
        <p:spPr>
          <a:xfrm>
            <a:off x="7467600" y="2971800"/>
            <a:ext cx="1296341" cy="1280533"/>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419600" cy="4525962"/>
          </a:xfrm>
        </p:spPr>
        <p:txBody>
          <a:bodyPr/>
          <a:lstStyle/>
          <a:p>
            <a:pPr>
              <a:buNone/>
            </a:pPr>
            <a:r>
              <a:rPr lang="en-CA" b="1" dirty="0" smtClean="0"/>
              <a:t>Direct Costs</a:t>
            </a:r>
          </a:p>
          <a:p>
            <a:r>
              <a:rPr lang="en-CA" dirty="0" smtClean="0"/>
              <a:t>Hardware</a:t>
            </a:r>
          </a:p>
          <a:p>
            <a:r>
              <a:rPr lang="en-CA" dirty="0" smtClean="0"/>
              <a:t>Applications</a:t>
            </a:r>
          </a:p>
          <a:p>
            <a:r>
              <a:rPr lang="en-CA" dirty="0" smtClean="0"/>
              <a:t>Middleware</a:t>
            </a:r>
          </a:p>
          <a:p>
            <a:r>
              <a:rPr lang="en-CA" dirty="0" smtClean="0"/>
              <a:t>Consulting Services</a:t>
            </a:r>
          </a:p>
          <a:p>
            <a:r>
              <a:rPr lang="en-CA" dirty="0" smtClean="0"/>
              <a:t>Training</a:t>
            </a:r>
          </a:p>
          <a:p>
            <a:r>
              <a:rPr lang="en-CA" dirty="0" smtClean="0"/>
              <a:t>Additional infrastructure</a:t>
            </a:r>
          </a:p>
          <a:p>
            <a:endParaRPr lang="en-CA" dirty="0"/>
          </a:p>
        </p:txBody>
      </p:sp>
      <p:sp>
        <p:nvSpPr>
          <p:cNvPr id="3" name="Title 2"/>
          <p:cNvSpPr>
            <a:spLocks noGrp="1"/>
          </p:cNvSpPr>
          <p:nvPr>
            <p:ph type="title"/>
          </p:nvPr>
        </p:nvSpPr>
        <p:spPr/>
        <p:txBody>
          <a:bodyPr/>
          <a:lstStyle/>
          <a:p>
            <a:r>
              <a:rPr lang="en-CA" dirty="0" smtClean="0"/>
              <a:t>The Cost of IT</a:t>
            </a:r>
            <a:endParaRPr lang="en-CA" dirty="0"/>
          </a:p>
        </p:txBody>
      </p:sp>
      <p:sp>
        <p:nvSpPr>
          <p:cNvPr id="4" name="Content Placeholder 1"/>
          <p:cNvSpPr txBox="1">
            <a:spLocks/>
          </p:cNvSpPr>
          <p:nvPr/>
        </p:nvSpPr>
        <p:spPr bwMode="auto">
          <a:xfrm>
            <a:off x="4724400" y="1481138"/>
            <a:ext cx="441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CA" sz="2700" b="1" i="0" u="none" strike="noStrike" kern="1200" cap="none" spc="0" normalizeH="0" baseline="0" noProof="0" dirty="0" smtClean="0">
                <a:ln>
                  <a:noFill/>
                </a:ln>
                <a:solidFill>
                  <a:srgbClr val="FF0000"/>
                </a:solidFill>
                <a:effectLst/>
                <a:uLnTx/>
                <a:uFillTx/>
                <a:latin typeface="+mn-lt"/>
                <a:ea typeface="+mn-ea"/>
                <a:cs typeface="+mn-cs"/>
              </a:rPr>
              <a:t>Indirect Costs</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kumimoji="0" lang="en-CA" sz="2700" b="0" i="0" u="none" strike="noStrike" kern="1200" cap="none" spc="0" normalizeH="0" baseline="0" noProof="0" dirty="0" smtClean="0">
                <a:ln>
                  <a:noFill/>
                </a:ln>
                <a:solidFill>
                  <a:srgbClr val="FF0000"/>
                </a:solidFill>
                <a:effectLst/>
                <a:uLnTx/>
                <a:uFillTx/>
                <a:latin typeface="+mn-lt"/>
                <a:ea typeface="+mn-ea"/>
                <a:cs typeface="+mn-cs"/>
              </a:rPr>
              <a:t>Time and effort</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kumimoji="0" lang="en-CA" sz="2700" b="0" i="0" u="none" strike="noStrike" kern="1200" cap="none" spc="0" normalizeH="0" baseline="0" noProof="0" dirty="0" smtClean="0">
                <a:ln>
                  <a:noFill/>
                </a:ln>
                <a:solidFill>
                  <a:srgbClr val="FF0000"/>
                </a:solidFill>
                <a:effectLst/>
                <a:uLnTx/>
                <a:uFillTx/>
                <a:latin typeface="+mn-lt"/>
                <a:ea typeface="+mn-ea"/>
                <a:cs typeface="+mn-cs"/>
              </a:rPr>
              <a:t>Opportunity cost</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kumimoji="0" lang="en-CA" sz="2700" b="0" i="0" u="none" strike="noStrike" kern="1200" cap="none" spc="0" normalizeH="0" baseline="0" noProof="0" dirty="0" smtClean="0">
                <a:ln>
                  <a:noFill/>
                </a:ln>
                <a:solidFill>
                  <a:srgbClr val="FF0000"/>
                </a:solidFill>
                <a:effectLst/>
                <a:uLnTx/>
                <a:uFillTx/>
                <a:latin typeface="+mn-lt"/>
                <a:ea typeface="+mn-ea"/>
                <a:cs typeface="+mn-cs"/>
              </a:rPr>
              <a:t>Goodwill</a:t>
            </a:r>
            <a:r>
              <a:rPr kumimoji="0" lang="en-CA" sz="2700" b="0" i="0" u="none" strike="noStrike" kern="1200" cap="none" spc="0" normalizeH="0" noProof="0" dirty="0" smtClean="0">
                <a:ln>
                  <a:noFill/>
                </a:ln>
                <a:solidFill>
                  <a:srgbClr val="FF0000"/>
                </a:solidFill>
                <a:effectLst/>
                <a:uLnTx/>
                <a:uFillTx/>
                <a:latin typeface="+mn-lt"/>
                <a:ea typeface="+mn-ea"/>
                <a:cs typeface="+mn-cs"/>
              </a:rPr>
              <a:t> and patience</a:t>
            </a:r>
            <a:endParaRPr kumimoji="0" lang="en-CA" sz="2700" b="0" i="0" u="none" strike="noStrike" kern="1200" cap="none" spc="0" normalizeH="0" baseline="0" noProof="0" dirty="0" smtClean="0">
              <a:ln>
                <a:noFill/>
              </a:ln>
              <a:solidFill>
                <a:srgbClr val="FF0000"/>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kumimoji="0" lang="en-CA" sz="2700" b="0" i="0" u="none" strike="noStrike" kern="1200" cap="none" spc="0" normalizeH="0" baseline="0" noProof="0" dirty="0" smtClean="0">
                <a:ln>
                  <a:noFill/>
                </a:ln>
                <a:solidFill>
                  <a:srgbClr val="FF0000"/>
                </a:solidFill>
                <a:effectLst/>
                <a:uLnTx/>
                <a:uFillTx/>
                <a:latin typeface="+mn-lt"/>
                <a:ea typeface="+mn-ea"/>
                <a:cs typeface="+mn-cs"/>
              </a:rPr>
              <a:t>Staff morale</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kumimoji="0" lang="en-CA" sz="2700" b="0" i="0" u="none" strike="noStrike" kern="1200" cap="none" spc="0" normalizeH="0" baseline="0" noProof="0" dirty="0" smtClean="0">
                <a:ln>
                  <a:noFill/>
                </a:ln>
                <a:solidFill>
                  <a:srgbClr val="FF0000"/>
                </a:solidFill>
                <a:effectLst/>
                <a:uLnTx/>
                <a:uFillTx/>
                <a:latin typeface="+mn-lt"/>
                <a:ea typeface="+mn-ea"/>
                <a:cs typeface="+mn-cs"/>
              </a:rPr>
              <a:t>User aggravation</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lang="en-CA" sz="2700" dirty="0" smtClean="0">
                <a:solidFill>
                  <a:srgbClr val="FF0000"/>
                </a:solidFill>
                <a:latin typeface="+mn-lt"/>
              </a:rPr>
              <a:t>TRUST</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kumimoji="0" lang="en-CA" sz="2700" b="0" i="0" u="none" strike="noStrike" kern="1200" cap="none" spc="0" normalizeH="0" baseline="0" noProof="0" dirty="0" smtClean="0">
                <a:ln>
                  <a:noFill/>
                </a:ln>
                <a:solidFill>
                  <a:srgbClr val="FF0000"/>
                </a:solidFill>
                <a:effectLst/>
                <a:uLnTx/>
                <a:uFillTx/>
                <a:latin typeface="+mn-lt"/>
                <a:ea typeface="+mn-ea"/>
                <a:cs typeface="+mn-cs"/>
              </a:rPr>
              <a:t>Ability to get people to engage in future projects</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n-CA"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dissolv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IT serves the institution</a:t>
            </a:r>
          </a:p>
          <a:p>
            <a:r>
              <a:rPr lang="en-CA" dirty="0" smtClean="0"/>
              <a:t>You need to be engaged</a:t>
            </a:r>
          </a:p>
          <a:p>
            <a:r>
              <a:rPr lang="en-CA" dirty="0" smtClean="0"/>
              <a:t>Decisions need to be made</a:t>
            </a:r>
          </a:p>
          <a:p>
            <a:r>
              <a:rPr lang="en-CA" dirty="0" smtClean="0"/>
              <a:t>Do not be bamboozled by IT and jargon</a:t>
            </a:r>
          </a:p>
          <a:p>
            <a:r>
              <a:rPr lang="en-CA" dirty="0" smtClean="0">
                <a:solidFill>
                  <a:srgbClr val="FF0000"/>
                </a:solidFill>
              </a:rPr>
              <a:t>Make your IT leader make you understand</a:t>
            </a:r>
          </a:p>
          <a:p>
            <a:r>
              <a:rPr lang="en-CA" dirty="0" smtClean="0">
                <a:solidFill>
                  <a:srgbClr val="FF0000"/>
                </a:solidFill>
              </a:rPr>
              <a:t>There is no such thing as a one-time technology cost</a:t>
            </a:r>
          </a:p>
          <a:p>
            <a:r>
              <a:rPr lang="en-CA" dirty="0" smtClean="0">
                <a:solidFill>
                  <a:srgbClr val="FF0000"/>
                </a:solidFill>
              </a:rPr>
              <a:t>Explore alternatives…outsource, contract, etc.</a:t>
            </a:r>
            <a:endParaRPr lang="en-CA" dirty="0">
              <a:solidFill>
                <a:srgbClr val="FF0000"/>
              </a:solidFill>
            </a:endParaRPr>
          </a:p>
        </p:txBody>
      </p:sp>
      <p:sp>
        <p:nvSpPr>
          <p:cNvPr id="3" name="Title 2"/>
          <p:cNvSpPr>
            <a:spLocks noGrp="1"/>
          </p:cNvSpPr>
          <p:nvPr>
            <p:ph type="title"/>
          </p:nvPr>
        </p:nvSpPr>
        <p:spPr/>
        <p:txBody>
          <a:bodyPr/>
          <a:lstStyle/>
          <a:p>
            <a:r>
              <a:rPr lang="en-CA" dirty="0" smtClean="0"/>
              <a:t>Message to Executives</a:t>
            </a:r>
            <a:endParaRPr lang="en-C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ssolve">
                                      <p:cBhvr>
                                        <p:cTn id="7" dur="500"/>
                                        <p:tgtEl>
                                          <p:spTgt spid="2">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dissolve">
                                      <p:cBhvr>
                                        <p:cTn id="10" dur="500"/>
                                        <p:tgtEl>
                                          <p:spTgt spid="2">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dissolv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58200" cy="4525962"/>
          </a:xfrm>
        </p:spPr>
        <p:txBody>
          <a:bodyPr/>
          <a:lstStyle/>
          <a:p>
            <a:r>
              <a:rPr lang="en-CA" dirty="0" smtClean="0"/>
              <a:t>Understand the priorities of your organization</a:t>
            </a:r>
          </a:p>
          <a:p>
            <a:r>
              <a:rPr lang="en-CA" dirty="0" smtClean="0"/>
              <a:t>Avoid letting technology set the course</a:t>
            </a:r>
          </a:p>
          <a:p>
            <a:endParaRPr lang="en-CA" dirty="0" smtClean="0">
              <a:solidFill>
                <a:srgbClr val="FF0000"/>
              </a:solidFill>
            </a:endParaRPr>
          </a:p>
          <a:p>
            <a:r>
              <a:rPr lang="en-CA" dirty="0" smtClean="0">
                <a:solidFill>
                  <a:srgbClr val="FF0000"/>
                </a:solidFill>
              </a:rPr>
              <a:t>Write and speak to the executive level</a:t>
            </a:r>
          </a:p>
          <a:p>
            <a:r>
              <a:rPr lang="en-CA" dirty="0" smtClean="0">
                <a:solidFill>
                  <a:srgbClr val="FF0000"/>
                </a:solidFill>
              </a:rPr>
              <a:t>Understand that execs have a thousand other things on their plates. You have their attention for 15 minutes (on a good day)</a:t>
            </a:r>
          </a:p>
          <a:p>
            <a:endParaRPr lang="en-CA" dirty="0" smtClean="0"/>
          </a:p>
          <a:p>
            <a:r>
              <a:rPr lang="en-CA" dirty="0" smtClean="0"/>
              <a:t>A good Gantt chart is worth a thousand words</a:t>
            </a:r>
          </a:p>
          <a:p>
            <a:endParaRPr lang="en-CA" dirty="0"/>
          </a:p>
        </p:txBody>
      </p:sp>
      <p:sp>
        <p:nvSpPr>
          <p:cNvPr id="3" name="Title 2"/>
          <p:cNvSpPr>
            <a:spLocks noGrp="1"/>
          </p:cNvSpPr>
          <p:nvPr>
            <p:ph type="title"/>
          </p:nvPr>
        </p:nvSpPr>
        <p:spPr/>
        <p:txBody>
          <a:bodyPr/>
          <a:lstStyle/>
          <a:p>
            <a:r>
              <a:rPr lang="en-CA" dirty="0" smtClean="0"/>
              <a:t>IT Leaders</a:t>
            </a:r>
            <a:endParaRPr lang="en-C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dissolv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dissolve">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Good project charters</a:t>
            </a:r>
          </a:p>
          <a:p>
            <a:pPr lvl="1"/>
            <a:r>
              <a:rPr lang="en-CA" dirty="0" smtClean="0"/>
              <a:t>Who, what, why, when and where</a:t>
            </a:r>
          </a:p>
          <a:p>
            <a:r>
              <a:rPr lang="en-CA" dirty="0" smtClean="0"/>
              <a:t>Infuse project management methodology</a:t>
            </a:r>
          </a:p>
          <a:p>
            <a:r>
              <a:rPr lang="en-CA" dirty="0" smtClean="0"/>
              <a:t>Follow schedules and troubleshoot </a:t>
            </a:r>
          </a:p>
          <a:p>
            <a:r>
              <a:rPr lang="en-CA" dirty="0" smtClean="0"/>
              <a:t>Manage the portfolio of projects</a:t>
            </a:r>
          </a:p>
          <a:p>
            <a:r>
              <a:rPr lang="en-CA" dirty="0" smtClean="0">
                <a:solidFill>
                  <a:srgbClr val="FF0000"/>
                </a:solidFill>
              </a:rPr>
              <a:t>Hold organizational leaders accountable</a:t>
            </a:r>
          </a:p>
          <a:p>
            <a:r>
              <a:rPr lang="en-CA" dirty="0" smtClean="0">
                <a:solidFill>
                  <a:srgbClr val="FF0000"/>
                </a:solidFill>
              </a:rPr>
              <a:t>Hold vendors accountable</a:t>
            </a:r>
          </a:p>
          <a:p>
            <a:r>
              <a:rPr lang="en-CA" dirty="0" smtClean="0">
                <a:solidFill>
                  <a:srgbClr val="FF0000"/>
                </a:solidFill>
              </a:rPr>
              <a:t>Use opportunities to inform campus constituents (tell ‘</a:t>
            </a:r>
            <a:r>
              <a:rPr lang="en-CA" dirty="0" err="1" smtClean="0">
                <a:solidFill>
                  <a:srgbClr val="FF0000"/>
                </a:solidFill>
              </a:rPr>
              <a:t>em</a:t>
            </a:r>
            <a:r>
              <a:rPr lang="en-CA" dirty="0" smtClean="0">
                <a:solidFill>
                  <a:srgbClr val="FF0000"/>
                </a:solidFill>
              </a:rPr>
              <a:t>, tell ‘</a:t>
            </a:r>
            <a:r>
              <a:rPr lang="en-CA" dirty="0" err="1" smtClean="0">
                <a:solidFill>
                  <a:srgbClr val="FF0000"/>
                </a:solidFill>
              </a:rPr>
              <a:t>em</a:t>
            </a:r>
            <a:r>
              <a:rPr lang="en-CA" dirty="0" smtClean="0">
                <a:solidFill>
                  <a:srgbClr val="FF0000"/>
                </a:solidFill>
              </a:rPr>
              <a:t>, tell ‘</a:t>
            </a:r>
            <a:r>
              <a:rPr lang="en-CA" dirty="0" err="1" smtClean="0">
                <a:solidFill>
                  <a:srgbClr val="FF0000"/>
                </a:solidFill>
              </a:rPr>
              <a:t>em</a:t>
            </a:r>
            <a:r>
              <a:rPr lang="en-CA" dirty="0" smtClean="0">
                <a:solidFill>
                  <a:srgbClr val="FF0000"/>
                </a:solidFill>
              </a:rPr>
              <a:t>…)</a:t>
            </a:r>
          </a:p>
          <a:p>
            <a:endParaRPr lang="en-CA" dirty="0" smtClean="0"/>
          </a:p>
          <a:p>
            <a:pPr lvl="1"/>
            <a:endParaRPr lang="en-CA" dirty="0"/>
          </a:p>
        </p:txBody>
      </p:sp>
      <p:sp>
        <p:nvSpPr>
          <p:cNvPr id="3" name="Title 2"/>
          <p:cNvSpPr>
            <a:spLocks noGrp="1"/>
          </p:cNvSpPr>
          <p:nvPr>
            <p:ph type="title"/>
          </p:nvPr>
        </p:nvSpPr>
        <p:spPr/>
        <p:txBody>
          <a:bodyPr/>
          <a:lstStyle/>
          <a:p>
            <a:r>
              <a:rPr lang="en-CA" dirty="0" smtClean="0"/>
              <a:t>Containing Costs</a:t>
            </a:r>
            <a:endParaRPr lang="en-C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dissolve">
                                      <p:cBhvr>
                                        <p:cTn id="7" dur="500"/>
                                        <p:tgtEl>
                                          <p:spTgt spid="2">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dissolve">
                                      <p:cBhvr>
                                        <p:cTn id="10" dur="500"/>
                                        <p:tgtEl>
                                          <p:spTgt spid="2">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dissolve">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US" dirty="0" smtClean="0"/>
              <a:t>Risk</a:t>
            </a:r>
          </a:p>
          <a:p>
            <a:pPr lvl="1" eaLnBrk="1" hangingPunct="1"/>
            <a:r>
              <a:rPr lang="en-US" dirty="0" smtClean="0"/>
              <a:t>Poor project priorities</a:t>
            </a:r>
          </a:p>
          <a:p>
            <a:pPr lvl="1" eaLnBrk="1" hangingPunct="1"/>
            <a:r>
              <a:rPr lang="en-US" dirty="0" smtClean="0"/>
              <a:t>Too many projects, too few get completed</a:t>
            </a:r>
          </a:p>
          <a:p>
            <a:pPr lvl="1" eaLnBrk="1" hangingPunct="1"/>
            <a:r>
              <a:rPr lang="en-US" dirty="0" smtClean="0"/>
              <a:t>Major projects without good management can cost institution thousands, if not millions</a:t>
            </a:r>
          </a:p>
          <a:p>
            <a:pPr lvl="1" eaLnBrk="1" hangingPunct="1"/>
            <a:r>
              <a:rPr lang="en-US" dirty="0" smtClean="0"/>
              <a:t>Scope creep</a:t>
            </a:r>
          </a:p>
          <a:p>
            <a:pPr lvl="1" eaLnBrk="1" hangingPunct="1"/>
            <a:r>
              <a:rPr lang="en-US" dirty="0" smtClean="0"/>
              <a:t>Culture of de-central authority challenges central decision-making</a:t>
            </a:r>
          </a:p>
          <a:p>
            <a:pPr lvl="1" eaLnBrk="1" hangingPunct="1"/>
            <a:r>
              <a:rPr lang="en-US" dirty="0" smtClean="0"/>
              <a:t>Lack of accountability</a:t>
            </a:r>
          </a:p>
          <a:p>
            <a:pPr lvl="1" eaLnBrk="1" hangingPunct="1"/>
            <a:r>
              <a:rPr lang="en-US" dirty="0" smtClean="0"/>
              <a:t>Demoralized staff</a:t>
            </a:r>
          </a:p>
        </p:txBody>
      </p:sp>
      <p:sp>
        <p:nvSpPr>
          <p:cNvPr id="3" name="Title 2"/>
          <p:cNvSpPr>
            <a:spLocks noGrp="1"/>
          </p:cNvSpPr>
          <p:nvPr>
            <p:ph type="title"/>
          </p:nvPr>
        </p:nvSpPr>
        <p:spPr/>
        <p:txBody>
          <a:bodyPr/>
          <a:lstStyle/>
          <a:p>
            <a:pPr eaLnBrk="1" fontAlgn="auto" hangingPunct="1">
              <a:spcAft>
                <a:spcPts val="0"/>
              </a:spcAft>
              <a:defRPr/>
            </a:pPr>
            <a:r>
              <a:rPr lang="en-US" dirty="0" smtClean="0"/>
              <a:t>Risk Management</a:t>
            </a:r>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IT Overload</a:t>
            </a:r>
            <a:endParaRPr lang="en-US" dirty="0"/>
          </a:p>
        </p:txBody>
      </p:sp>
      <p:pic>
        <p:nvPicPr>
          <p:cNvPr id="25603" name="Picture 2"/>
          <p:cNvPicPr>
            <a:picLocks noChangeAspect="1" noChangeArrowheads="1"/>
          </p:cNvPicPr>
          <p:nvPr/>
        </p:nvPicPr>
        <p:blipFill>
          <a:blip r:embed="rId3"/>
          <a:srcRect/>
          <a:stretch>
            <a:fillRect/>
          </a:stretch>
        </p:blipFill>
        <p:spPr bwMode="auto">
          <a:xfrm>
            <a:off x="1600200" y="1447800"/>
            <a:ext cx="5900738" cy="4295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686800" cy="4525962"/>
          </a:xfrm>
        </p:spPr>
        <p:txBody>
          <a:bodyPr/>
          <a:lstStyle/>
          <a:p>
            <a:r>
              <a:rPr lang="en-CA" sz="2400" dirty="0" smtClean="0"/>
              <a:t>Develop rapid decision-making structure specifically for the project</a:t>
            </a:r>
          </a:p>
          <a:p>
            <a:pPr lvl="1"/>
            <a:r>
              <a:rPr lang="en-CA" sz="2000" dirty="0" smtClean="0"/>
              <a:t>Project schedules, critical paths and business cycles all require ability to make decisions quickly</a:t>
            </a:r>
          </a:p>
          <a:p>
            <a:pPr lvl="1"/>
            <a:r>
              <a:rPr lang="en-CA" sz="2000" dirty="0" smtClean="0"/>
              <a:t>This is not consensus or full-representation decision-making</a:t>
            </a:r>
          </a:p>
          <a:p>
            <a:pPr lvl="1"/>
            <a:r>
              <a:rPr lang="en-CA" sz="2000" dirty="0" smtClean="0"/>
              <a:t>Gather &amp; vet information, but make decisions in a timely, transparent way</a:t>
            </a:r>
          </a:p>
          <a:p>
            <a:pPr lvl="1"/>
            <a:r>
              <a:rPr lang="en-CA" sz="2000" dirty="0" smtClean="0"/>
              <a:t>Allow teams to make decisions</a:t>
            </a:r>
          </a:p>
          <a:p>
            <a:pPr lvl="1"/>
            <a:r>
              <a:rPr lang="en-CA" sz="2000" dirty="0" smtClean="0"/>
              <a:t>Document decisions</a:t>
            </a:r>
          </a:p>
          <a:p>
            <a:pPr lvl="3"/>
            <a:endParaRPr lang="en-CA" sz="1800" b="1" dirty="0" smtClean="0"/>
          </a:p>
          <a:p>
            <a:pPr lvl="4" algn="ctr">
              <a:buNone/>
            </a:pPr>
            <a:r>
              <a:rPr lang="en-CA" b="1" dirty="0" smtClean="0">
                <a:solidFill>
                  <a:srgbClr val="FF0000"/>
                </a:solidFill>
              </a:rPr>
              <a:t>Failure to make decisions are decisions in and of themselves…with consequences in cost</a:t>
            </a:r>
          </a:p>
        </p:txBody>
      </p:sp>
      <p:sp>
        <p:nvSpPr>
          <p:cNvPr id="3" name="Title 2"/>
          <p:cNvSpPr>
            <a:spLocks noGrp="1"/>
          </p:cNvSpPr>
          <p:nvPr>
            <p:ph type="title"/>
          </p:nvPr>
        </p:nvSpPr>
        <p:spPr/>
        <p:txBody>
          <a:bodyPr/>
          <a:lstStyle/>
          <a:p>
            <a:r>
              <a:rPr lang="en-CA" dirty="0" smtClean="0"/>
              <a:t>Decision Making </a:t>
            </a:r>
            <a:endParaRPr lang="en-C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dissolve">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eaLnBrk="1" hangingPunct="1"/>
            <a:r>
              <a:rPr lang="en-US" dirty="0" smtClean="0"/>
              <a:t>Concise, informative write-up</a:t>
            </a:r>
          </a:p>
          <a:p>
            <a:pPr lvl="1" eaLnBrk="1" hangingPunct="1"/>
            <a:r>
              <a:rPr lang="en-US" dirty="0" smtClean="0"/>
              <a:t>What is the core issue?</a:t>
            </a:r>
          </a:p>
          <a:p>
            <a:pPr lvl="1" eaLnBrk="1" hangingPunct="1"/>
            <a:r>
              <a:rPr lang="en-US" dirty="0" smtClean="0"/>
              <a:t>What is at stake?</a:t>
            </a:r>
          </a:p>
          <a:p>
            <a:pPr lvl="1" eaLnBrk="1" hangingPunct="1"/>
            <a:r>
              <a:rPr lang="en-US" dirty="0" smtClean="0"/>
              <a:t>What are the costs?</a:t>
            </a:r>
          </a:p>
          <a:p>
            <a:pPr lvl="2" eaLnBrk="1" hangingPunct="1"/>
            <a:r>
              <a:rPr lang="en-US" sz="1600" i="1" dirty="0" smtClean="0"/>
              <a:t>Human</a:t>
            </a:r>
          </a:p>
          <a:p>
            <a:pPr lvl="2" eaLnBrk="1" hangingPunct="1"/>
            <a:r>
              <a:rPr lang="en-US" sz="1600" i="1" dirty="0" smtClean="0"/>
              <a:t>$$$, short- and long-term</a:t>
            </a:r>
          </a:p>
          <a:p>
            <a:pPr lvl="2" eaLnBrk="1" hangingPunct="1"/>
            <a:r>
              <a:rPr lang="en-US" sz="1600" i="1" dirty="0" smtClean="0"/>
              <a:t>Other</a:t>
            </a:r>
          </a:p>
          <a:p>
            <a:pPr lvl="1" eaLnBrk="1" hangingPunct="1"/>
            <a:r>
              <a:rPr lang="en-US" dirty="0" smtClean="0">
                <a:solidFill>
                  <a:srgbClr val="FF0000"/>
                </a:solidFill>
              </a:rPr>
              <a:t>How will this impact other projects?</a:t>
            </a:r>
          </a:p>
          <a:p>
            <a:pPr lvl="1" eaLnBrk="1" hangingPunct="1"/>
            <a:r>
              <a:rPr lang="en-US" dirty="0" smtClean="0">
                <a:solidFill>
                  <a:srgbClr val="FF0000"/>
                </a:solidFill>
              </a:rPr>
              <a:t>What are the options?</a:t>
            </a:r>
          </a:p>
          <a:p>
            <a:pPr lvl="1" eaLnBrk="1" hangingPunct="1"/>
            <a:r>
              <a:rPr lang="en-US" dirty="0" smtClean="0">
                <a:solidFill>
                  <a:srgbClr val="FF0000"/>
                </a:solidFill>
              </a:rPr>
              <a:t>Why decision required now, or when?</a:t>
            </a:r>
          </a:p>
          <a:p>
            <a:pPr lvl="1" eaLnBrk="1" hangingPunct="1"/>
            <a:r>
              <a:rPr lang="en-US" dirty="0" smtClean="0">
                <a:solidFill>
                  <a:srgbClr val="FF0000"/>
                </a:solidFill>
              </a:rPr>
              <a:t>What if no decision is made?</a:t>
            </a:r>
          </a:p>
          <a:p>
            <a:pPr lvl="1" eaLnBrk="1" hangingPunct="1"/>
            <a:r>
              <a:rPr lang="en-US" dirty="0" smtClean="0">
                <a:solidFill>
                  <a:srgbClr val="FF0000"/>
                </a:solidFill>
              </a:rPr>
              <a:t>Who else needs to be present?</a:t>
            </a:r>
          </a:p>
        </p:txBody>
      </p:sp>
      <p:sp>
        <p:nvSpPr>
          <p:cNvPr id="3" name="Title 2"/>
          <p:cNvSpPr>
            <a:spLocks noGrp="1"/>
          </p:cNvSpPr>
          <p:nvPr>
            <p:ph type="title"/>
          </p:nvPr>
        </p:nvSpPr>
        <p:spPr/>
        <p:txBody>
          <a:bodyPr/>
          <a:lstStyle/>
          <a:p>
            <a:pPr eaLnBrk="1" fontAlgn="auto" hangingPunct="1">
              <a:spcAft>
                <a:spcPts val="0"/>
              </a:spcAft>
              <a:defRPr/>
            </a:pPr>
            <a:r>
              <a:rPr lang="en-US" dirty="0" smtClean="0"/>
              <a:t>Prepare for Decisions</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18">
                                            <p:txEl>
                                              <p:pRg st="7" end="7"/>
                                            </p:txEl>
                                          </p:spTgt>
                                        </p:tgtEl>
                                        <p:attrNameLst>
                                          <p:attrName>style.visibility</p:attrName>
                                        </p:attrNameLst>
                                      </p:cBhvr>
                                      <p:to>
                                        <p:strVal val="visible"/>
                                      </p:to>
                                    </p:set>
                                    <p:animEffect transition="in" filter="dissolve">
                                      <p:cBhvr>
                                        <p:cTn id="7" dur="500"/>
                                        <p:tgtEl>
                                          <p:spTgt spid="60418">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0418">
                                            <p:txEl>
                                              <p:pRg st="8" end="8"/>
                                            </p:txEl>
                                          </p:spTgt>
                                        </p:tgtEl>
                                        <p:attrNameLst>
                                          <p:attrName>style.visibility</p:attrName>
                                        </p:attrNameLst>
                                      </p:cBhvr>
                                      <p:to>
                                        <p:strVal val="visible"/>
                                      </p:to>
                                    </p:set>
                                    <p:animEffect transition="in" filter="dissolve">
                                      <p:cBhvr>
                                        <p:cTn id="10" dur="500"/>
                                        <p:tgtEl>
                                          <p:spTgt spid="60418">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0418">
                                            <p:txEl>
                                              <p:pRg st="9" end="9"/>
                                            </p:txEl>
                                          </p:spTgt>
                                        </p:tgtEl>
                                        <p:attrNameLst>
                                          <p:attrName>style.visibility</p:attrName>
                                        </p:attrNameLst>
                                      </p:cBhvr>
                                      <p:to>
                                        <p:strVal val="visible"/>
                                      </p:to>
                                    </p:set>
                                    <p:animEffect transition="in" filter="dissolve">
                                      <p:cBhvr>
                                        <p:cTn id="13" dur="500"/>
                                        <p:tgtEl>
                                          <p:spTgt spid="60418">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0418">
                                            <p:txEl>
                                              <p:pRg st="10" end="10"/>
                                            </p:txEl>
                                          </p:spTgt>
                                        </p:tgtEl>
                                        <p:attrNameLst>
                                          <p:attrName>style.visibility</p:attrName>
                                        </p:attrNameLst>
                                      </p:cBhvr>
                                      <p:to>
                                        <p:strVal val="visible"/>
                                      </p:to>
                                    </p:set>
                                    <p:animEffect transition="in" filter="dissolve">
                                      <p:cBhvr>
                                        <p:cTn id="16" dur="500"/>
                                        <p:tgtEl>
                                          <p:spTgt spid="60418">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0418">
                                            <p:txEl>
                                              <p:pRg st="11" end="11"/>
                                            </p:txEl>
                                          </p:spTgt>
                                        </p:tgtEl>
                                        <p:attrNameLst>
                                          <p:attrName>style.visibility</p:attrName>
                                        </p:attrNameLst>
                                      </p:cBhvr>
                                      <p:to>
                                        <p:strVal val="visible"/>
                                      </p:to>
                                    </p:set>
                                    <p:animEffect transition="in" filter="dissolve">
                                      <p:cBhvr>
                                        <p:cTn id="19" dur="500"/>
                                        <p:tgtEl>
                                          <p:spTgt spid="604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Once you make decisions, stick to them</a:t>
            </a:r>
            <a:endParaRPr lang="en-CA" u="sng" dirty="0" smtClean="0"/>
          </a:p>
          <a:p>
            <a:endParaRPr lang="en-CA" u="sng" dirty="0" smtClean="0"/>
          </a:p>
          <a:p>
            <a:r>
              <a:rPr lang="en-CA" dirty="0" smtClean="0"/>
              <a:t>If you need to revisit them with new information, do so, but judiciously</a:t>
            </a:r>
          </a:p>
          <a:p>
            <a:endParaRPr lang="en-CA" u="sng" dirty="0" smtClean="0"/>
          </a:p>
          <a:p>
            <a:endParaRPr lang="en-CA" dirty="0" smtClean="0"/>
          </a:p>
        </p:txBody>
      </p:sp>
      <p:sp>
        <p:nvSpPr>
          <p:cNvPr id="3" name="Title 2"/>
          <p:cNvSpPr>
            <a:spLocks noGrp="1"/>
          </p:cNvSpPr>
          <p:nvPr>
            <p:ph type="title"/>
          </p:nvPr>
        </p:nvSpPr>
        <p:spPr/>
        <p:txBody>
          <a:bodyPr/>
          <a:lstStyle/>
          <a:p>
            <a:r>
              <a:rPr lang="en-CA" dirty="0" smtClean="0"/>
              <a:t>Support the Decision Making</a:t>
            </a:r>
            <a:endParaRPr lang="en-CA"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Again…</a:t>
            </a:r>
            <a:endParaRPr lang="en-US" dirty="0"/>
          </a:p>
        </p:txBody>
      </p:sp>
      <p:sp>
        <p:nvSpPr>
          <p:cNvPr id="4" name="TextBox 3"/>
          <p:cNvSpPr txBox="1"/>
          <p:nvPr/>
        </p:nvSpPr>
        <p:spPr>
          <a:xfrm>
            <a:off x="1828800" y="1752600"/>
            <a:ext cx="5638800" cy="3108543"/>
          </a:xfrm>
          <a:prstGeom prst="rect">
            <a:avLst/>
          </a:prstGeom>
          <a:solidFill>
            <a:schemeClr val="bg2">
              <a:lumMod val="75000"/>
            </a:schemeClr>
          </a:solidFill>
          <a:effectLst>
            <a:softEdge rad="127000"/>
          </a:effectLst>
        </p:spPr>
        <p:txBody>
          <a:bodyPr>
            <a:spAutoFit/>
          </a:bodyPr>
          <a:lstStyle/>
          <a:p>
            <a:pPr fontAlgn="auto">
              <a:spcBef>
                <a:spcPts val="0"/>
              </a:spcBef>
              <a:spcAft>
                <a:spcPts val="0"/>
              </a:spcAft>
              <a:defRPr/>
            </a:pPr>
            <a:endParaRPr lang="en-US" sz="2800" dirty="0">
              <a:latin typeface="+mn-lt"/>
            </a:endParaRPr>
          </a:p>
          <a:p>
            <a:pPr fontAlgn="auto">
              <a:spcBef>
                <a:spcPts val="0"/>
              </a:spcBef>
              <a:spcAft>
                <a:spcPts val="0"/>
              </a:spcAft>
              <a:defRPr/>
            </a:pPr>
            <a:r>
              <a:rPr lang="en-US" sz="2800" dirty="0">
                <a:latin typeface="+mn-lt"/>
              </a:rPr>
              <a:t>“Set of business processes that, when consistently applied, enables organizations to plan and control technology investments.” </a:t>
            </a:r>
            <a:r>
              <a:rPr lang="en-US" sz="1600" i="1" dirty="0">
                <a:latin typeface="+mn-lt"/>
              </a:rPr>
              <a:t>ECAR, 2006</a:t>
            </a:r>
            <a:r>
              <a:rPr lang="en-US" sz="2800" dirty="0">
                <a:latin typeface="+mn-lt"/>
              </a:rPr>
              <a:t> </a:t>
            </a:r>
          </a:p>
          <a:p>
            <a:pPr fontAlgn="auto">
              <a:spcBef>
                <a:spcPts val="0"/>
              </a:spcBef>
              <a:spcAft>
                <a:spcPts val="0"/>
              </a:spcAft>
              <a:defRPr/>
            </a:pPr>
            <a:endParaRPr lang="en-US" sz="2800" dirty="0">
              <a:latin typeface="+mn-lt"/>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038600" cy="4525962"/>
          </a:xfrm>
        </p:spPr>
        <p:txBody>
          <a:bodyPr/>
          <a:lstStyle/>
          <a:p>
            <a:r>
              <a:rPr lang="en-CA" dirty="0" smtClean="0"/>
              <a:t>Executives</a:t>
            </a:r>
          </a:p>
          <a:p>
            <a:pPr lvl="1"/>
            <a:r>
              <a:rPr lang="en-CA" sz="1800" dirty="0" smtClean="0"/>
              <a:t>Need to </a:t>
            </a:r>
          </a:p>
          <a:p>
            <a:pPr lvl="2">
              <a:buFont typeface="Wingdings" pitchFamily="2" charset="2"/>
              <a:buChar char="§"/>
            </a:pPr>
            <a:r>
              <a:rPr lang="en-CA" sz="1600" dirty="0" smtClean="0"/>
              <a:t>be engaged</a:t>
            </a:r>
          </a:p>
          <a:p>
            <a:pPr lvl="2">
              <a:buFont typeface="Wingdings" pitchFamily="2" charset="2"/>
              <a:buChar char="§"/>
            </a:pPr>
            <a:r>
              <a:rPr lang="en-CA" sz="1600" dirty="0" smtClean="0"/>
              <a:t>assert leadership</a:t>
            </a:r>
          </a:p>
          <a:p>
            <a:pPr lvl="2">
              <a:buFont typeface="Wingdings" pitchFamily="2" charset="2"/>
              <a:buChar char="§"/>
            </a:pPr>
            <a:r>
              <a:rPr lang="en-CA" sz="1600" dirty="0" smtClean="0"/>
              <a:t>make decisions</a:t>
            </a:r>
          </a:p>
          <a:p>
            <a:pPr lvl="2">
              <a:buFont typeface="Wingdings" pitchFamily="2" charset="2"/>
              <a:buChar char="§"/>
            </a:pPr>
            <a:r>
              <a:rPr lang="en-CA" sz="1600" dirty="0" smtClean="0"/>
              <a:t>align IT with business</a:t>
            </a:r>
          </a:p>
          <a:p>
            <a:pPr lvl="2">
              <a:buFont typeface="Wingdings" pitchFamily="2" charset="2"/>
              <a:buChar char="§"/>
            </a:pPr>
            <a:r>
              <a:rPr lang="en-CA" sz="1600" dirty="0" smtClean="0"/>
              <a:t>ask questions</a:t>
            </a:r>
          </a:p>
          <a:p>
            <a:pPr lvl="2">
              <a:buFont typeface="Wingdings" pitchFamily="2" charset="2"/>
              <a:buChar char="§"/>
            </a:pPr>
            <a:r>
              <a:rPr lang="en-CA" sz="1600" dirty="0" smtClean="0"/>
              <a:t>question assumptions</a:t>
            </a:r>
          </a:p>
          <a:p>
            <a:pPr lvl="2">
              <a:buFont typeface="Wingdings" pitchFamily="2" charset="2"/>
              <a:buChar char="§"/>
            </a:pPr>
            <a:r>
              <a:rPr lang="en-CA" sz="1600" dirty="0" smtClean="0"/>
              <a:t>troubleshoot</a:t>
            </a:r>
          </a:p>
          <a:p>
            <a:pPr lvl="2">
              <a:buFont typeface="Wingdings" pitchFamily="2" charset="2"/>
              <a:buChar char="§"/>
            </a:pPr>
            <a:r>
              <a:rPr lang="en-CA" sz="1600" dirty="0" smtClean="0"/>
              <a:t>understand new tech means change management</a:t>
            </a:r>
          </a:p>
          <a:p>
            <a:pPr lvl="2">
              <a:buFont typeface="Wingdings" pitchFamily="2" charset="2"/>
              <a:buChar char="§"/>
            </a:pPr>
            <a:r>
              <a:rPr lang="en-CA" sz="1600" dirty="0" smtClean="0"/>
              <a:t>steer the process, sponsor the projects</a:t>
            </a:r>
          </a:p>
          <a:p>
            <a:pPr lvl="2">
              <a:buFont typeface="Wingdings" pitchFamily="2" charset="2"/>
              <a:buChar char="§"/>
            </a:pPr>
            <a:r>
              <a:rPr lang="en-CA" sz="1600" dirty="0" smtClean="0"/>
              <a:t>hold IT leaders accountable</a:t>
            </a:r>
          </a:p>
          <a:p>
            <a:pPr lvl="1"/>
            <a:endParaRPr lang="en-CA" sz="1800" dirty="0" smtClean="0"/>
          </a:p>
          <a:p>
            <a:pPr lvl="1"/>
            <a:endParaRPr lang="en-CA" dirty="0" smtClean="0"/>
          </a:p>
        </p:txBody>
      </p:sp>
      <p:sp>
        <p:nvSpPr>
          <p:cNvPr id="3" name="Title 2"/>
          <p:cNvSpPr>
            <a:spLocks noGrp="1"/>
          </p:cNvSpPr>
          <p:nvPr>
            <p:ph type="title"/>
          </p:nvPr>
        </p:nvSpPr>
        <p:spPr/>
        <p:txBody>
          <a:bodyPr/>
          <a:lstStyle/>
          <a:p>
            <a:r>
              <a:rPr lang="en-CA" dirty="0" smtClean="0"/>
              <a:t>Two Perspectives</a:t>
            </a:r>
            <a:endParaRPr lang="en-CA" dirty="0"/>
          </a:p>
        </p:txBody>
      </p:sp>
      <p:sp>
        <p:nvSpPr>
          <p:cNvPr id="5" name="Content Placeholder 1"/>
          <p:cNvSpPr txBox="1">
            <a:spLocks/>
          </p:cNvSpPr>
          <p:nvPr/>
        </p:nvSpPr>
        <p:spPr bwMode="auto">
          <a:xfrm>
            <a:off x="4419600" y="1481138"/>
            <a:ext cx="4343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lang="en-CA" sz="2700" dirty="0" smtClean="0">
                <a:latin typeface="+mn-lt"/>
              </a:rPr>
              <a:t>IT Leadership</a:t>
            </a:r>
            <a:endParaRPr kumimoji="0" lang="en-CA" sz="2700" b="0" i="0" u="none" strike="noStrike" kern="1200" cap="none" spc="0" normalizeH="0" baseline="0" noProof="0" dirty="0" smtClean="0">
              <a:ln>
                <a:noFill/>
              </a:ln>
              <a:effectLst/>
              <a:uLnTx/>
              <a:uFillTx/>
              <a:latin typeface="+mn-lt"/>
              <a:ea typeface="+mn-ea"/>
              <a:cs typeface="+mn-cs"/>
            </a:endParaRPr>
          </a:p>
          <a:p>
            <a:pPr marL="620713" marR="0" lvl="1" indent="-228600" algn="l" defTabSz="914400" rtl="0" eaLnBrk="0" fontAlgn="base" latinLnBrk="0" hangingPunct="0">
              <a:lnSpc>
                <a:spcPct val="100000"/>
              </a:lnSpc>
              <a:spcBef>
                <a:spcPts val="325"/>
              </a:spcBef>
              <a:spcAft>
                <a:spcPct val="0"/>
              </a:spcAft>
              <a:buClr>
                <a:schemeClr val="accent1"/>
              </a:buClr>
              <a:buSzTx/>
              <a:buFont typeface="Verdana" pitchFamily="34" charset="0"/>
              <a:buChar char="◦"/>
              <a:tabLst/>
              <a:defRPr/>
            </a:pPr>
            <a:r>
              <a:rPr kumimoji="0" lang="en-CA" sz="1800" b="0" i="0" u="none" strike="noStrike" kern="1200" cap="none" spc="0" normalizeH="0" baseline="0" noProof="0" dirty="0" smtClean="0">
                <a:ln>
                  <a:noFill/>
                </a:ln>
                <a:effectLst/>
                <a:uLnTx/>
                <a:uFillTx/>
                <a:latin typeface="+mn-lt"/>
                <a:ea typeface="+mn-ea"/>
                <a:cs typeface="+mn-cs"/>
              </a:rPr>
              <a:t>Needs to</a:t>
            </a:r>
          </a:p>
          <a:p>
            <a:pPr marL="1077913" lvl="2" indent="-228600" eaLnBrk="0" hangingPunct="0">
              <a:spcBef>
                <a:spcPts val="325"/>
              </a:spcBef>
              <a:buClr>
                <a:schemeClr val="accent1"/>
              </a:buClr>
              <a:buFont typeface="Wingdings" pitchFamily="2" charset="2"/>
              <a:buChar char="§"/>
            </a:pPr>
            <a:r>
              <a:rPr lang="en-CA" sz="1600" dirty="0" smtClean="0">
                <a:latin typeface="+mn-lt"/>
              </a:rPr>
              <a:t>a</a:t>
            </a:r>
            <a:r>
              <a:rPr kumimoji="0" lang="en-CA" sz="1600" b="0" i="0" u="none" strike="noStrike" kern="1200" cap="none" spc="0" normalizeH="0" baseline="0" noProof="0" dirty="0" err="1" smtClean="0">
                <a:ln>
                  <a:noFill/>
                </a:ln>
                <a:effectLst/>
                <a:uLnTx/>
                <a:uFillTx/>
                <a:latin typeface="+mn-lt"/>
                <a:ea typeface="+mn-ea"/>
                <a:cs typeface="+mn-cs"/>
              </a:rPr>
              <a:t>lign</a:t>
            </a:r>
            <a:r>
              <a:rPr kumimoji="0" lang="en-CA" sz="1600" b="0" i="0" u="none" strike="noStrike" kern="1200" cap="none" spc="0" normalizeH="0" baseline="0" noProof="0" dirty="0" smtClean="0">
                <a:ln>
                  <a:noFill/>
                </a:ln>
                <a:effectLst/>
                <a:uLnTx/>
                <a:uFillTx/>
                <a:latin typeface="+mn-lt"/>
                <a:ea typeface="+mn-ea"/>
                <a:cs typeface="+mn-cs"/>
              </a:rPr>
              <a:t> IT</a:t>
            </a:r>
            <a:r>
              <a:rPr kumimoji="0" lang="en-CA" sz="1600" b="0" i="0" u="none" strike="noStrike" kern="1200" cap="none" spc="0" normalizeH="0" noProof="0" dirty="0" smtClean="0">
                <a:ln>
                  <a:noFill/>
                </a:ln>
                <a:effectLst/>
                <a:uLnTx/>
                <a:uFillTx/>
                <a:latin typeface="+mn-lt"/>
                <a:ea typeface="+mn-ea"/>
                <a:cs typeface="+mn-cs"/>
              </a:rPr>
              <a:t> to org goals &amp; objectives</a:t>
            </a:r>
          </a:p>
          <a:p>
            <a:pPr marL="1077913" lvl="2" indent="-228600" eaLnBrk="0" hangingPunct="0">
              <a:spcBef>
                <a:spcPts val="325"/>
              </a:spcBef>
              <a:buClr>
                <a:schemeClr val="accent1"/>
              </a:buClr>
              <a:buFont typeface="Wingdings" pitchFamily="2" charset="2"/>
              <a:buChar char="§"/>
            </a:pPr>
            <a:r>
              <a:rPr lang="en-CA" sz="1600" dirty="0" smtClean="0">
                <a:latin typeface="+mn-lt"/>
              </a:rPr>
              <a:t>demonstrate project &amp; portfolio management</a:t>
            </a:r>
            <a:endParaRPr kumimoji="0" lang="en-CA" sz="1600" b="0" i="0" u="none" strike="noStrike" kern="1200" cap="none" spc="0" normalizeH="0" noProof="0" dirty="0" smtClean="0">
              <a:ln>
                <a:noFill/>
              </a:ln>
              <a:effectLst/>
              <a:uLnTx/>
              <a:uFillTx/>
              <a:latin typeface="+mn-lt"/>
              <a:ea typeface="+mn-ea"/>
              <a:cs typeface="+mn-cs"/>
            </a:endParaRPr>
          </a:p>
          <a:p>
            <a:pPr marL="1077913" lvl="2" indent="-228600" eaLnBrk="0" hangingPunct="0">
              <a:spcBef>
                <a:spcPts val="325"/>
              </a:spcBef>
              <a:buClr>
                <a:schemeClr val="accent1"/>
              </a:buClr>
              <a:buFont typeface="Wingdings" pitchFamily="2" charset="2"/>
              <a:buChar char="§"/>
            </a:pPr>
            <a:r>
              <a:rPr lang="en-CA" sz="1600" baseline="0" dirty="0" smtClean="0">
                <a:latin typeface="+mn-lt"/>
              </a:rPr>
              <a:t>present</a:t>
            </a:r>
            <a:r>
              <a:rPr lang="en-CA" sz="1600" dirty="0" smtClean="0">
                <a:latin typeface="+mn-lt"/>
              </a:rPr>
              <a:t> at executive level</a:t>
            </a:r>
          </a:p>
          <a:p>
            <a:pPr marL="1077913" lvl="2" indent="-228600" eaLnBrk="0" hangingPunct="0">
              <a:spcBef>
                <a:spcPts val="325"/>
              </a:spcBef>
              <a:buClr>
                <a:schemeClr val="accent1"/>
              </a:buClr>
              <a:buFont typeface="Wingdings" pitchFamily="2" charset="2"/>
              <a:buChar char="§"/>
            </a:pPr>
            <a:r>
              <a:rPr kumimoji="0" lang="en-CA" sz="1600" b="0" i="0" u="none" strike="noStrike" kern="1200" cap="none" spc="0" normalizeH="0" baseline="0" noProof="0" dirty="0" smtClean="0">
                <a:ln>
                  <a:noFill/>
                </a:ln>
                <a:effectLst/>
                <a:uLnTx/>
                <a:uFillTx/>
                <a:latin typeface="+mn-lt"/>
                <a:ea typeface="+mn-ea"/>
                <a:cs typeface="+mn-cs"/>
              </a:rPr>
              <a:t>educate the organization</a:t>
            </a:r>
          </a:p>
          <a:p>
            <a:pPr marL="1077913" lvl="2" indent="-228600" eaLnBrk="0" hangingPunct="0">
              <a:spcBef>
                <a:spcPts val="325"/>
              </a:spcBef>
              <a:buClr>
                <a:schemeClr val="accent1"/>
              </a:buClr>
              <a:buFont typeface="Wingdings" pitchFamily="2" charset="2"/>
              <a:buChar char="§"/>
            </a:pPr>
            <a:r>
              <a:rPr kumimoji="0" lang="en-CA" sz="1600" b="0" i="0" u="none" strike="noStrike" kern="1200" cap="none" spc="0" normalizeH="0" baseline="0" noProof="0" dirty="0" smtClean="0">
                <a:ln>
                  <a:noFill/>
                </a:ln>
                <a:effectLst/>
                <a:uLnTx/>
                <a:uFillTx/>
                <a:latin typeface="+mn-lt"/>
                <a:ea typeface="+mn-ea"/>
                <a:cs typeface="+mn-cs"/>
              </a:rPr>
              <a:t>speak in lay terms</a:t>
            </a:r>
          </a:p>
          <a:p>
            <a:pPr marL="1077913" lvl="2" indent="-228600" eaLnBrk="0" hangingPunct="0">
              <a:spcBef>
                <a:spcPts val="325"/>
              </a:spcBef>
              <a:buClr>
                <a:schemeClr val="accent1"/>
              </a:buClr>
              <a:buFont typeface="Wingdings" pitchFamily="2" charset="2"/>
              <a:buChar char="§"/>
            </a:pPr>
            <a:r>
              <a:rPr kumimoji="0" lang="en-CA" sz="1600" b="0" i="0" u="none" strike="noStrike" kern="1200" cap="none" spc="0" normalizeH="0" baseline="0" noProof="0" dirty="0" smtClean="0">
                <a:ln>
                  <a:noFill/>
                </a:ln>
                <a:effectLst/>
                <a:uLnTx/>
                <a:uFillTx/>
                <a:latin typeface="+mn-lt"/>
                <a:ea typeface="+mn-ea"/>
                <a:cs typeface="+mn-cs"/>
              </a:rPr>
              <a:t>synthesize concepts</a:t>
            </a:r>
          </a:p>
          <a:p>
            <a:pPr marL="1077913" lvl="2" indent="-228600" eaLnBrk="0" hangingPunct="0">
              <a:spcBef>
                <a:spcPts val="325"/>
              </a:spcBef>
              <a:buClr>
                <a:schemeClr val="accent1"/>
              </a:buClr>
              <a:buFont typeface="Wingdings" pitchFamily="2" charset="2"/>
              <a:buChar char="§"/>
            </a:pPr>
            <a:r>
              <a:rPr lang="en-CA" sz="1600" dirty="0" smtClean="0">
                <a:latin typeface="+mn-lt"/>
              </a:rPr>
              <a:t>demonstrate good project management oversight</a:t>
            </a:r>
            <a:endParaRPr kumimoji="0" lang="en-CA" sz="1600" b="0" i="0" u="none" strike="noStrike" kern="1200" cap="none" spc="0" normalizeH="0" baseline="0" noProof="0" dirty="0" smtClean="0">
              <a:ln>
                <a:noFill/>
              </a:ln>
              <a:effectLst/>
              <a:uLnTx/>
              <a:uFillTx/>
              <a:latin typeface="+mn-lt"/>
              <a:ea typeface="+mn-ea"/>
              <a:cs typeface="+mn-cs"/>
            </a:endParaRPr>
          </a:p>
          <a:p>
            <a:pPr marL="1077913" lvl="2" indent="-228600" eaLnBrk="0" hangingPunct="0">
              <a:spcBef>
                <a:spcPts val="325"/>
              </a:spcBef>
              <a:buClr>
                <a:schemeClr val="accent1"/>
              </a:buClr>
              <a:buFont typeface="Wingdings" pitchFamily="2" charset="2"/>
              <a:buChar char="§"/>
            </a:pPr>
            <a:r>
              <a:rPr lang="en-CA" sz="1600" dirty="0" smtClean="0">
                <a:latin typeface="+mn-lt"/>
              </a:rPr>
              <a:t>hold self and IT organization accountable</a:t>
            </a:r>
            <a:endParaRPr kumimoji="0" lang="en-CA" sz="1600" b="0" i="0" u="none" strike="noStrike" kern="1200" cap="none" spc="0" normalizeH="0" baseline="0" noProof="0" dirty="0" smtClean="0">
              <a:ln>
                <a:noFill/>
              </a:ln>
              <a:effectLst/>
              <a:uLnTx/>
              <a:uFillTx/>
              <a:latin typeface="+mn-lt"/>
              <a:ea typeface="+mn-ea"/>
              <a:cs typeface="+mn-cs"/>
            </a:endParaRPr>
          </a:p>
          <a:p>
            <a:pPr marL="620713" marR="0" lvl="1" indent="-228600" algn="l" defTabSz="914400" rtl="0" eaLnBrk="0" fontAlgn="base" latinLnBrk="0" hangingPunct="0">
              <a:lnSpc>
                <a:spcPct val="100000"/>
              </a:lnSpc>
              <a:spcBef>
                <a:spcPts val="325"/>
              </a:spcBef>
              <a:spcAft>
                <a:spcPct val="0"/>
              </a:spcAft>
              <a:buClr>
                <a:schemeClr val="accent1"/>
              </a:buClr>
              <a:buSzTx/>
              <a:buFont typeface="Verdana" pitchFamily="34" charset="0"/>
              <a:buChar char="◦"/>
              <a:tabLst/>
              <a:defRPr/>
            </a:pPr>
            <a:endParaRPr kumimoji="0" lang="en-CA" sz="1800" b="0" i="0" u="none" strike="noStrike" kern="1200" cap="none" spc="0" normalizeH="0" baseline="0" noProof="0" dirty="0" smtClean="0">
              <a:ln>
                <a:noFill/>
              </a:ln>
              <a:solidFill>
                <a:schemeClr val="tx1"/>
              </a:solidFill>
              <a:effectLst/>
              <a:uLnTx/>
              <a:uFillTx/>
              <a:latin typeface="+mn-lt"/>
              <a:ea typeface="+mn-ea"/>
              <a:cs typeface="+mn-cs"/>
            </a:endParaRPr>
          </a:p>
          <a:p>
            <a:pPr marL="620713" marR="0" lvl="1" indent="-228600" algn="l" defTabSz="914400" rtl="0" eaLnBrk="0" fontAlgn="base" latinLnBrk="0" hangingPunct="0">
              <a:lnSpc>
                <a:spcPct val="100000"/>
              </a:lnSpc>
              <a:spcBef>
                <a:spcPts val="325"/>
              </a:spcBef>
              <a:spcAft>
                <a:spcPct val="0"/>
              </a:spcAft>
              <a:buClr>
                <a:schemeClr val="accent1"/>
              </a:buClr>
              <a:buSzTx/>
              <a:buFont typeface="Verdana" pitchFamily="34" charset="0"/>
              <a:buChar char="◦"/>
              <a:tabLst/>
              <a:defRPr/>
            </a:pPr>
            <a:endParaRPr kumimoji="0" lang="en-CA" sz="23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sz="2800" dirty="0" smtClean="0">
              <a:hlinkClick r:id="rId3"/>
            </a:endParaRPr>
          </a:p>
          <a:p>
            <a:endParaRPr lang="en-CA" sz="2800" dirty="0" smtClean="0">
              <a:hlinkClick r:id="rId3"/>
            </a:endParaRPr>
          </a:p>
          <a:p>
            <a:endParaRPr lang="en-CA" sz="2800" dirty="0" smtClean="0">
              <a:hlinkClick r:id="rId3"/>
            </a:endParaRPr>
          </a:p>
          <a:p>
            <a:r>
              <a:rPr lang="en-CA" sz="2800" dirty="0" smtClean="0">
                <a:hlinkClick r:id="rId3"/>
              </a:rPr>
              <a:t>www.educause.edu/library /ERB0614</a:t>
            </a:r>
            <a:endParaRPr lang="en-CA" sz="2800" dirty="0" smtClean="0"/>
          </a:p>
          <a:p>
            <a:endParaRPr lang="en-CA" sz="2800" dirty="0" smtClean="0"/>
          </a:p>
          <a:p>
            <a:r>
              <a:rPr lang="en-CA" dirty="0" smtClean="0">
                <a:hlinkClick r:id="rId4"/>
              </a:rPr>
              <a:t>dwight.fischer@dal.ca</a:t>
            </a:r>
            <a:endParaRPr lang="en-CA" dirty="0" smtClean="0"/>
          </a:p>
          <a:p>
            <a:endParaRPr lang="en-CA" sz="1400" dirty="0" smtClean="0"/>
          </a:p>
          <a:p>
            <a:r>
              <a:rPr lang="en-CA" sz="1400" dirty="0" smtClean="0"/>
              <a:t>Copyright </a:t>
            </a:r>
            <a:r>
              <a:rPr lang="en-CA" sz="1400" smtClean="0"/>
              <a:t>Dwight Fischer 2009. </a:t>
            </a:r>
            <a:r>
              <a:rPr lang="en-CA" sz="1400"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CA" dirty="0"/>
          </a:p>
        </p:txBody>
      </p:sp>
      <p:sp>
        <p:nvSpPr>
          <p:cNvPr id="3" name="Title 2"/>
          <p:cNvSpPr>
            <a:spLocks noGrp="1"/>
          </p:cNvSpPr>
          <p:nvPr>
            <p:ph type="title"/>
          </p:nvPr>
        </p:nvSpPr>
        <p:spPr/>
        <p:txBody>
          <a:bodyPr/>
          <a:lstStyle/>
          <a:p>
            <a:r>
              <a:rPr lang="en-CA" dirty="0" smtClean="0"/>
              <a:t>Questions</a:t>
            </a:r>
            <a:endParaRPr lang="en-CA"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667000"/>
            <a:ext cx="8229600" cy="1143000"/>
          </a:xfrm>
        </p:spPr>
        <p:txBody>
          <a:bodyPr>
            <a:normAutofit fontScale="90000"/>
          </a:bodyPr>
          <a:lstStyle/>
          <a:p>
            <a:pPr algn="ctr"/>
            <a:r>
              <a:rPr lang="en-CA" dirty="0" smtClean="0"/>
              <a:t>Additional slides not covered in presentation</a:t>
            </a:r>
            <a:endParaRPr lang="en-CA" dirty="0"/>
          </a:p>
        </p:txBody>
      </p:sp>
    </p:spTree>
  </p:cSld>
  <p:clrMapOvr>
    <a:masterClrMapping/>
  </p:clrMapOvr>
  <p:transition spd="med">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idx="1"/>
          </p:nvPr>
        </p:nvSpPr>
        <p:spPr>
          <a:xfrm>
            <a:off x="685800" y="1981200"/>
            <a:ext cx="7772400" cy="4114800"/>
          </a:xfrm>
        </p:spPr>
        <p:txBody>
          <a:bodyPr/>
          <a:lstStyle/>
          <a:p>
            <a:pPr eaLnBrk="1" hangingPunct="1"/>
            <a:r>
              <a:rPr lang="en-US" smtClean="0"/>
              <a:t>Today’s complex environments require ongoing implementations</a:t>
            </a:r>
          </a:p>
          <a:p>
            <a:pPr eaLnBrk="1" hangingPunct="1"/>
            <a:r>
              <a:rPr lang="en-US" smtClean="0"/>
              <a:t>Project management is a method and mindset…a disciplined approach to managing chaos</a:t>
            </a:r>
          </a:p>
          <a:p>
            <a:pPr eaLnBrk="1" hangingPunct="1"/>
            <a:r>
              <a:rPr lang="en-US" smtClean="0"/>
              <a:t>Project management provides a framework for working amidst persistent change</a:t>
            </a:r>
          </a:p>
        </p:txBody>
      </p:sp>
      <p:sp>
        <p:nvSpPr>
          <p:cNvPr id="111620" name="Rectangle 4"/>
          <p:cNvSpPr>
            <a:spLocks noGrp="1" noChangeArrowheads="1"/>
          </p:cNvSpPr>
          <p:nvPr>
            <p:ph type="title"/>
          </p:nvPr>
        </p:nvSpPr>
        <p:spPr>
          <a:xfrm>
            <a:off x="685800" y="609600"/>
            <a:ext cx="7772400" cy="1143000"/>
          </a:xfrm>
        </p:spPr>
        <p:txBody>
          <a:bodyPr/>
          <a:lstStyle/>
          <a:p>
            <a:pPr eaLnBrk="1" fontAlgn="auto" hangingPunct="1">
              <a:spcAft>
                <a:spcPts val="0"/>
              </a:spcAft>
              <a:defRPr/>
            </a:pPr>
            <a:r>
              <a:rPr lang="en-US" dirty="0"/>
              <a:t>Why Project Management?</a:t>
            </a:r>
          </a:p>
        </p:txBody>
      </p:sp>
    </p:spTree>
  </p:cSld>
  <p:clrMapOvr>
    <a:masterClrMapping/>
  </p:clrMapOvr>
  <p:transition spd="med">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eaLnBrk="1" hangingPunct="1">
              <a:lnSpc>
                <a:spcPct val="90000"/>
              </a:lnSpc>
            </a:pPr>
            <a:r>
              <a:rPr lang="en-US" sz="2400" smtClean="0"/>
              <a:t>Project methodology is really about managing change</a:t>
            </a:r>
          </a:p>
          <a:p>
            <a:pPr lvl="1" eaLnBrk="1" hangingPunct="1">
              <a:lnSpc>
                <a:spcPct val="90000"/>
              </a:lnSpc>
            </a:pPr>
            <a:r>
              <a:rPr lang="en-US" sz="2200" smtClean="0"/>
              <a:t>Change in current practices</a:t>
            </a:r>
          </a:p>
          <a:p>
            <a:pPr lvl="1" eaLnBrk="1" hangingPunct="1">
              <a:lnSpc>
                <a:spcPct val="90000"/>
              </a:lnSpc>
            </a:pPr>
            <a:r>
              <a:rPr lang="en-US" sz="2200" smtClean="0"/>
              <a:t>Developing new practices</a:t>
            </a:r>
          </a:p>
          <a:p>
            <a:pPr lvl="1" eaLnBrk="1" hangingPunct="1">
              <a:lnSpc>
                <a:spcPct val="90000"/>
              </a:lnSpc>
            </a:pPr>
            <a:r>
              <a:rPr lang="en-US" sz="2200" smtClean="0"/>
              <a:t>Getting people to change their behaviors</a:t>
            </a:r>
          </a:p>
          <a:p>
            <a:pPr lvl="2" eaLnBrk="1" hangingPunct="1">
              <a:lnSpc>
                <a:spcPct val="90000"/>
              </a:lnSpc>
            </a:pPr>
            <a:r>
              <a:rPr lang="en-US" smtClean="0"/>
              <a:t>How they do their work</a:t>
            </a:r>
          </a:p>
          <a:p>
            <a:pPr lvl="2" eaLnBrk="1" hangingPunct="1">
              <a:lnSpc>
                <a:spcPct val="90000"/>
              </a:lnSpc>
            </a:pPr>
            <a:r>
              <a:rPr lang="en-US" smtClean="0"/>
              <a:t>How they work together</a:t>
            </a:r>
          </a:p>
          <a:p>
            <a:pPr lvl="2" eaLnBrk="1" hangingPunct="1">
              <a:lnSpc>
                <a:spcPct val="90000"/>
              </a:lnSpc>
            </a:pPr>
            <a:r>
              <a:rPr lang="en-US" smtClean="0"/>
              <a:t>How they get the work of the project done</a:t>
            </a:r>
          </a:p>
          <a:p>
            <a:pPr lvl="2" eaLnBrk="1" hangingPunct="1">
              <a:lnSpc>
                <a:spcPct val="90000"/>
              </a:lnSpc>
            </a:pPr>
            <a:r>
              <a:rPr lang="en-US" smtClean="0"/>
              <a:t>Avoidance of paving the cowpaths</a:t>
            </a:r>
          </a:p>
          <a:p>
            <a:pPr eaLnBrk="1" hangingPunct="1">
              <a:lnSpc>
                <a:spcPct val="90000"/>
              </a:lnSpc>
            </a:pPr>
            <a:r>
              <a:rPr lang="en-US" sz="2400" smtClean="0"/>
              <a:t>PM is a mindset, a discipline, that can help your organization increase effectiveness and put order to chaos</a:t>
            </a:r>
          </a:p>
        </p:txBody>
      </p:sp>
      <p:sp>
        <p:nvSpPr>
          <p:cNvPr id="108546" name="Rectangle 2"/>
          <p:cNvSpPr>
            <a:spLocks noGrp="1" noChangeArrowheads="1"/>
          </p:cNvSpPr>
          <p:nvPr>
            <p:ph type="title"/>
          </p:nvPr>
        </p:nvSpPr>
        <p:spPr/>
        <p:txBody>
          <a:bodyPr/>
          <a:lstStyle/>
          <a:p>
            <a:pPr eaLnBrk="1" fontAlgn="auto" hangingPunct="1">
              <a:spcAft>
                <a:spcPts val="0"/>
              </a:spcAft>
              <a:defRPr/>
            </a:pPr>
            <a:r>
              <a:rPr lang="en-US"/>
              <a:t>Project Management is Change</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p:cTn id="7" dur="1000" fill="hold"/>
                                        <p:tgtEl>
                                          <p:spTgt spid="1085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85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8547">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 calcmode="lin" valueType="num">
                                      <p:cBhvr>
                                        <p:cTn id="12" dur="1000" fill="hold"/>
                                        <p:tgtEl>
                                          <p:spTgt spid="108547">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085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8547">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 calcmode="lin" valueType="num">
                                      <p:cBhvr>
                                        <p:cTn id="17" dur="1000" fill="hold"/>
                                        <p:tgtEl>
                                          <p:spTgt spid="108547">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085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854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8547">
                                            <p:txEl>
                                              <p:pRg st="3" end="3"/>
                                            </p:txEl>
                                          </p:spTgt>
                                        </p:tgtEl>
                                        <p:attrNameLst>
                                          <p:attrName>style.visibility</p:attrName>
                                        </p:attrNameLst>
                                      </p:cBhvr>
                                      <p:to>
                                        <p:strVal val="visible"/>
                                      </p:to>
                                    </p:set>
                                    <p:anim calcmode="lin" valueType="num">
                                      <p:cBhvr>
                                        <p:cTn id="24" dur="1000" fill="hold"/>
                                        <p:tgtEl>
                                          <p:spTgt spid="108547">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10854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8547">
                                            <p:txEl>
                                              <p:pRg st="3" end="3"/>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08547">
                                            <p:txEl>
                                              <p:pRg st="4" end="4"/>
                                            </p:txEl>
                                          </p:spTgt>
                                        </p:tgtEl>
                                        <p:attrNameLst>
                                          <p:attrName>style.visibility</p:attrName>
                                        </p:attrNameLst>
                                      </p:cBhvr>
                                      <p:to>
                                        <p:strVal val="visible"/>
                                      </p:to>
                                    </p:set>
                                    <p:anim calcmode="lin" valueType="num">
                                      <p:cBhvr>
                                        <p:cTn id="29" dur="1000" fill="hold"/>
                                        <p:tgtEl>
                                          <p:spTgt spid="108547">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10854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08547">
                                            <p:txEl>
                                              <p:pRg st="4" end="4"/>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08547">
                                            <p:txEl>
                                              <p:pRg st="5" end="5"/>
                                            </p:txEl>
                                          </p:spTgt>
                                        </p:tgtEl>
                                        <p:attrNameLst>
                                          <p:attrName>style.visibility</p:attrName>
                                        </p:attrNameLst>
                                      </p:cBhvr>
                                      <p:to>
                                        <p:strVal val="visible"/>
                                      </p:to>
                                    </p:set>
                                    <p:anim calcmode="lin" valueType="num">
                                      <p:cBhvr>
                                        <p:cTn id="34" dur="1000" fill="hold"/>
                                        <p:tgtEl>
                                          <p:spTgt spid="108547">
                                            <p:txEl>
                                              <p:pRg st="5" end="5"/>
                                            </p:txEl>
                                          </p:spTgt>
                                        </p:tgtEl>
                                        <p:attrNameLst>
                                          <p:attrName>ppt_x</p:attrName>
                                        </p:attrNameLst>
                                      </p:cBhvr>
                                      <p:tavLst>
                                        <p:tav tm="0">
                                          <p:val>
                                            <p:strVal val="#ppt_x-.2"/>
                                          </p:val>
                                        </p:tav>
                                        <p:tav tm="100000">
                                          <p:val>
                                            <p:strVal val="#ppt_x"/>
                                          </p:val>
                                        </p:tav>
                                      </p:tavLst>
                                    </p:anim>
                                    <p:anim calcmode="lin" valueType="num">
                                      <p:cBhvr>
                                        <p:cTn id="35" dur="1000" fill="hold"/>
                                        <p:tgtEl>
                                          <p:spTgt spid="10854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08547">
                                            <p:txEl>
                                              <p:pRg st="5" end="5"/>
                                            </p:txEl>
                                          </p:spTgt>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08547">
                                            <p:txEl>
                                              <p:pRg st="6" end="6"/>
                                            </p:txEl>
                                          </p:spTgt>
                                        </p:tgtEl>
                                        <p:attrNameLst>
                                          <p:attrName>style.visibility</p:attrName>
                                        </p:attrNameLst>
                                      </p:cBhvr>
                                      <p:to>
                                        <p:strVal val="visible"/>
                                      </p:to>
                                    </p:set>
                                    <p:anim calcmode="lin" valueType="num">
                                      <p:cBhvr>
                                        <p:cTn id="39" dur="1000" fill="hold"/>
                                        <p:tgtEl>
                                          <p:spTgt spid="108547">
                                            <p:txEl>
                                              <p:pRg st="6" end="6"/>
                                            </p:txEl>
                                          </p:spTgt>
                                        </p:tgtEl>
                                        <p:attrNameLst>
                                          <p:attrName>ppt_x</p:attrName>
                                        </p:attrNameLst>
                                      </p:cBhvr>
                                      <p:tavLst>
                                        <p:tav tm="0">
                                          <p:val>
                                            <p:strVal val="#ppt_x-.2"/>
                                          </p:val>
                                        </p:tav>
                                        <p:tav tm="100000">
                                          <p:val>
                                            <p:strVal val="#ppt_x"/>
                                          </p:val>
                                        </p:tav>
                                      </p:tavLst>
                                    </p:anim>
                                    <p:anim calcmode="lin" valueType="num">
                                      <p:cBhvr>
                                        <p:cTn id="40" dur="1000" fill="hold"/>
                                        <p:tgtEl>
                                          <p:spTgt spid="10854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8547">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08547">
                                            <p:txEl>
                                              <p:pRg st="7" end="7"/>
                                            </p:txEl>
                                          </p:spTgt>
                                        </p:tgtEl>
                                        <p:attrNameLst>
                                          <p:attrName>style.visibility</p:attrName>
                                        </p:attrNameLst>
                                      </p:cBhvr>
                                      <p:to>
                                        <p:strVal val="visible"/>
                                      </p:to>
                                    </p:set>
                                    <p:anim calcmode="lin" valueType="num">
                                      <p:cBhvr>
                                        <p:cTn id="46" dur="1000" fill="hold"/>
                                        <p:tgtEl>
                                          <p:spTgt spid="108547">
                                            <p:txEl>
                                              <p:pRg st="7" end="7"/>
                                            </p:txEl>
                                          </p:spTgt>
                                        </p:tgtEl>
                                        <p:attrNameLst>
                                          <p:attrName>ppt_x</p:attrName>
                                        </p:attrNameLst>
                                      </p:cBhvr>
                                      <p:tavLst>
                                        <p:tav tm="0">
                                          <p:val>
                                            <p:strVal val="#ppt_x-.2"/>
                                          </p:val>
                                        </p:tav>
                                        <p:tav tm="100000">
                                          <p:val>
                                            <p:strVal val="#ppt_x"/>
                                          </p:val>
                                        </p:tav>
                                      </p:tavLst>
                                    </p:anim>
                                    <p:anim calcmode="lin" valueType="num">
                                      <p:cBhvr>
                                        <p:cTn id="47" dur="1000" fill="hold"/>
                                        <p:tgtEl>
                                          <p:spTgt spid="10854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0854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08547">
                                            <p:txEl>
                                              <p:pRg st="8" end="8"/>
                                            </p:txEl>
                                          </p:spTgt>
                                        </p:tgtEl>
                                        <p:attrNameLst>
                                          <p:attrName>style.visibility</p:attrName>
                                        </p:attrNameLst>
                                      </p:cBhvr>
                                      <p:to>
                                        <p:strVal val="visible"/>
                                      </p:to>
                                    </p:set>
                                    <p:anim calcmode="lin" valueType="num">
                                      <p:cBhvr>
                                        <p:cTn id="53" dur="1000" fill="hold"/>
                                        <p:tgtEl>
                                          <p:spTgt spid="108547">
                                            <p:txEl>
                                              <p:pRg st="8" end="8"/>
                                            </p:txEl>
                                          </p:spTgt>
                                        </p:tgtEl>
                                        <p:attrNameLst>
                                          <p:attrName>ppt_x</p:attrName>
                                        </p:attrNameLst>
                                      </p:cBhvr>
                                      <p:tavLst>
                                        <p:tav tm="0">
                                          <p:val>
                                            <p:strVal val="#ppt_x-.2"/>
                                          </p:val>
                                        </p:tav>
                                        <p:tav tm="100000">
                                          <p:val>
                                            <p:strVal val="#ppt_x"/>
                                          </p:val>
                                        </p:tav>
                                      </p:tavLst>
                                    </p:anim>
                                    <p:anim calcmode="lin" valueType="num">
                                      <p:cBhvr>
                                        <p:cTn id="54" dur="1000" fill="hold"/>
                                        <p:tgtEl>
                                          <p:spTgt spid="108547">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08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eaLnBrk="1" hangingPunct="1"/>
            <a:r>
              <a:rPr lang="en-US" smtClean="0"/>
              <a:t>Investment</a:t>
            </a:r>
          </a:p>
          <a:p>
            <a:pPr eaLnBrk="1" hangingPunct="1"/>
            <a:r>
              <a:rPr lang="en-US" smtClean="0"/>
              <a:t>Communication</a:t>
            </a:r>
          </a:p>
          <a:p>
            <a:pPr eaLnBrk="1" hangingPunct="1"/>
            <a:r>
              <a:rPr lang="en-US" smtClean="0"/>
              <a:t>Accountability</a:t>
            </a:r>
          </a:p>
          <a:p>
            <a:pPr eaLnBrk="1" hangingPunct="1"/>
            <a:r>
              <a:rPr lang="en-US" smtClean="0"/>
              <a:t>Awareness</a:t>
            </a:r>
          </a:p>
        </p:txBody>
      </p:sp>
      <p:sp>
        <p:nvSpPr>
          <p:cNvPr id="201730" name="Rectangle 2"/>
          <p:cNvSpPr>
            <a:spLocks noGrp="1" noChangeArrowheads="1"/>
          </p:cNvSpPr>
          <p:nvPr>
            <p:ph type="title"/>
          </p:nvPr>
        </p:nvSpPr>
        <p:spPr/>
        <p:txBody>
          <a:bodyPr>
            <a:normAutofit fontScale="90000"/>
          </a:bodyPr>
          <a:lstStyle/>
          <a:p>
            <a:pPr eaLnBrk="1" fontAlgn="auto" hangingPunct="1">
              <a:spcAft>
                <a:spcPts val="0"/>
              </a:spcAft>
              <a:defRPr/>
            </a:pPr>
            <a:r>
              <a:rPr lang="en-US"/>
              <a:t>Highlights of Portfolio Management </a:t>
            </a:r>
            <a:r>
              <a:rPr lang="en-US" sz="2000" i="1"/>
              <a:t>(ECAR 2006)</a:t>
            </a:r>
          </a:p>
        </p:txBody>
      </p:sp>
    </p:spTree>
  </p:cSld>
  <p:clrMapOvr>
    <a:masterClrMapping/>
  </p:clrMapOvr>
  <p:transition spd="med">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pPr eaLnBrk="1" hangingPunct="1"/>
            <a:r>
              <a:rPr lang="en-US" smtClean="0"/>
              <a:t>Establish process</a:t>
            </a:r>
          </a:p>
          <a:p>
            <a:pPr lvl="1" eaLnBrk="1" hangingPunct="1"/>
            <a:r>
              <a:rPr lang="en-US" smtClean="0"/>
              <a:t>Application form</a:t>
            </a:r>
          </a:p>
          <a:p>
            <a:pPr lvl="1" eaLnBrk="1" hangingPunct="1"/>
            <a:r>
              <a:rPr lang="en-US" smtClean="0"/>
              <a:t>Use project charters</a:t>
            </a:r>
          </a:p>
          <a:p>
            <a:pPr lvl="1" eaLnBrk="1" hangingPunct="1"/>
            <a:r>
              <a:rPr lang="en-US" smtClean="0"/>
              <a:t>Assign resources on team to assist in development</a:t>
            </a:r>
          </a:p>
          <a:p>
            <a:pPr lvl="2" eaLnBrk="1" hangingPunct="1"/>
            <a:r>
              <a:rPr lang="en-US" smtClean="0"/>
              <a:t>Process alone will weed some out</a:t>
            </a:r>
          </a:p>
          <a:p>
            <a:pPr lvl="1" eaLnBrk="1" hangingPunct="1"/>
            <a:r>
              <a:rPr lang="en-US" smtClean="0"/>
              <a:t>Make sure process is documented, understood and adhered to</a:t>
            </a:r>
          </a:p>
          <a:p>
            <a:pPr lvl="2"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Proposing Projects</a:t>
            </a:r>
            <a:endParaRPr lang="en-US" dirty="0"/>
          </a:p>
        </p:txBody>
      </p:sp>
    </p:spTree>
  </p:cSld>
  <p:clrMapOvr>
    <a:masterClrMapping/>
  </p:clrMapOvr>
  <p:transition spd="med">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dirty="0"/>
              <a:t>Project Charter</a:t>
            </a:r>
          </a:p>
        </p:txBody>
      </p:sp>
      <p:sp>
        <p:nvSpPr>
          <p:cNvPr id="44035" name="Rectangle 3"/>
          <p:cNvSpPr>
            <a:spLocks noGrp="1" noChangeArrowheads="1"/>
          </p:cNvSpPr>
          <p:nvPr>
            <p:ph type="body" idx="1"/>
          </p:nvPr>
        </p:nvSpPr>
        <p:spPr/>
        <p:txBody>
          <a:bodyPr/>
          <a:lstStyle/>
          <a:p>
            <a:pPr eaLnBrk="1" hangingPunct="1"/>
            <a:r>
              <a:rPr lang="en-US" smtClean="0"/>
              <a:t>Who</a:t>
            </a:r>
          </a:p>
          <a:p>
            <a:pPr eaLnBrk="1" hangingPunct="1"/>
            <a:r>
              <a:rPr lang="en-US" smtClean="0"/>
              <a:t>What </a:t>
            </a:r>
          </a:p>
          <a:p>
            <a:pPr eaLnBrk="1" hangingPunct="1"/>
            <a:r>
              <a:rPr lang="en-US" smtClean="0"/>
              <a:t>Where </a:t>
            </a:r>
          </a:p>
          <a:p>
            <a:pPr eaLnBrk="1" hangingPunct="1"/>
            <a:r>
              <a:rPr lang="en-US" smtClean="0"/>
              <a:t>Why</a:t>
            </a:r>
          </a:p>
          <a:p>
            <a:pPr eaLnBrk="1" hangingPunct="1"/>
            <a:r>
              <a:rPr lang="en-US" smtClean="0"/>
              <a:t>When</a:t>
            </a:r>
          </a:p>
        </p:txBody>
      </p:sp>
      <p:pic>
        <p:nvPicPr>
          <p:cNvPr id="15365" name="Picture 5"/>
          <p:cNvPicPr>
            <a:picLocks noChangeAspect="1" noChangeArrowheads="1"/>
          </p:cNvPicPr>
          <p:nvPr/>
        </p:nvPicPr>
        <p:blipFill>
          <a:blip r:embed="rId3"/>
          <a:srcRect l="26563" t="18750" r="27344" b="11458"/>
          <a:stretch>
            <a:fillRect/>
          </a:stretch>
        </p:blipFill>
        <p:spPr bwMode="auto">
          <a:xfrm>
            <a:off x="3352800" y="1143000"/>
            <a:ext cx="4495800" cy="5105400"/>
          </a:xfrm>
          <a:prstGeom prst="rect">
            <a:avLst/>
          </a:prstGeom>
          <a:noFill/>
          <a:ln w="9525">
            <a:noFill/>
            <a:miter lim="800000"/>
            <a:headEnd/>
            <a:tailEnd/>
          </a:ln>
        </p:spPr>
      </p:pic>
      <p:sp>
        <p:nvSpPr>
          <p:cNvPr id="15367" name="AutoShape 7"/>
          <p:cNvSpPr>
            <a:spLocks/>
          </p:cNvSpPr>
          <p:nvPr/>
        </p:nvSpPr>
        <p:spPr bwMode="auto">
          <a:xfrm>
            <a:off x="2438400" y="1295400"/>
            <a:ext cx="685800" cy="4800600"/>
          </a:xfrm>
          <a:prstGeom prst="leftBrace">
            <a:avLst>
              <a:gd name="adj1" fmla="val 58333"/>
              <a:gd name="adj2" fmla="val 32806"/>
            </a:avLst>
          </a:prstGeom>
          <a:noFill/>
          <a:ln w="28575">
            <a:solidFill>
              <a:srgbClr val="000099"/>
            </a:solidFill>
            <a:round/>
            <a:headEnd/>
            <a:tailEnd/>
          </a:ln>
        </p:spPr>
        <p:txBody>
          <a:bodyPr wrap="none" anchor="ctr"/>
          <a:lstStyle/>
          <a:p>
            <a:endParaRPr lang="en-US">
              <a:latin typeface="Lucida Sans Unicode" pitchFamily="34" charset="0"/>
            </a:endParaRPr>
          </a:p>
        </p:txBody>
      </p:sp>
      <p:sp>
        <p:nvSpPr>
          <p:cNvPr id="44038" name="WordArt 8"/>
          <p:cNvSpPr>
            <a:spLocks noChangeArrowheads="1" noChangeShapeType="1" noTextEdit="1"/>
          </p:cNvSpPr>
          <p:nvPr/>
        </p:nvSpPr>
        <p:spPr bwMode="auto">
          <a:xfrm>
            <a:off x="7086600" y="762000"/>
            <a:ext cx="1419225" cy="266700"/>
          </a:xfrm>
          <a:prstGeom prst="rect">
            <a:avLst/>
          </a:prstGeom>
        </p:spPr>
        <p:txBody>
          <a:bodyPr wrap="none" fromWordArt="1">
            <a:prstTxWarp prst="textPlain">
              <a:avLst>
                <a:gd name="adj" fmla="val 50000"/>
              </a:avLst>
            </a:prstTxWarp>
          </a:bodyPr>
          <a:lstStyle/>
          <a:p>
            <a:pPr algn="ctr"/>
            <a:r>
              <a:rPr lang="en-CA"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Handout</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p:cTn id="7" dur="1000" fill="hold"/>
                                        <p:tgtEl>
                                          <p:spTgt spid="15367"/>
                                        </p:tgtEl>
                                        <p:attrNameLst>
                                          <p:attrName>ppt_x</p:attrName>
                                        </p:attrNameLst>
                                      </p:cBhvr>
                                      <p:tavLst>
                                        <p:tav tm="0">
                                          <p:val>
                                            <p:strVal val="#ppt_x-.2"/>
                                          </p:val>
                                        </p:tav>
                                        <p:tav tm="100000">
                                          <p:val>
                                            <p:strVal val="#ppt_x"/>
                                          </p:val>
                                        </p:tav>
                                      </p:tavLst>
                                    </p:anim>
                                    <p:anim calcmode="lin" valueType="num">
                                      <p:cBhvr>
                                        <p:cTn id="8"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7"/>
                                        </p:tgtEl>
                                      </p:cBhvr>
                                    </p:animEffect>
                                  </p:childTnLst>
                                </p:cTn>
                              </p:par>
                              <p:par>
                                <p:cTn id="10" presetID="29" presetClass="entr" presetSubtype="0" fill="hold" nodeType="with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p:cTn id="12" dur="1000" fill="hold"/>
                                        <p:tgtEl>
                                          <p:spTgt spid="15365"/>
                                        </p:tgtEl>
                                        <p:attrNameLst>
                                          <p:attrName>ppt_x</p:attrName>
                                        </p:attrNameLst>
                                      </p:cBhvr>
                                      <p:tavLst>
                                        <p:tav tm="0">
                                          <p:val>
                                            <p:strVal val="#ppt_x-.2"/>
                                          </p:val>
                                        </p:tav>
                                        <p:tav tm="100000">
                                          <p:val>
                                            <p:strVal val="#ppt_x"/>
                                          </p:val>
                                        </p:tav>
                                      </p:tavLst>
                                    </p:anim>
                                    <p:anim calcmode="lin" valueType="num">
                                      <p:cBhvr>
                                        <p:cTn id="13"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rPr>
              <a:t>Project Charter</a:t>
            </a:r>
          </a:p>
        </p:txBody>
      </p:sp>
      <p:sp>
        <p:nvSpPr>
          <p:cNvPr id="45059" name="Rectangle 5"/>
          <p:cNvSpPr txBox="1">
            <a:spLocks noChangeArrowheads="1"/>
          </p:cNvSpPr>
          <p:nvPr/>
        </p:nvSpPr>
        <p:spPr bwMode="auto">
          <a:xfrm>
            <a:off x="457200" y="1481138"/>
            <a:ext cx="4038600" cy="45259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sz="2400">
                <a:latin typeface="Lucida Sans Unicode" pitchFamily="34" charset="0"/>
              </a:rPr>
              <a:t>Project Goal &amp; Objective</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Sponsor</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Stakeholders</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Timeline</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Resources required</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Deliverables</a:t>
            </a:r>
          </a:p>
        </p:txBody>
      </p:sp>
      <p:sp>
        <p:nvSpPr>
          <p:cNvPr id="6" name="Rectangle 6"/>
          <p:cNvSpPr txBox="1">
            <a:spLocks noChangeArrowheads="1"/>
          </p:cNvSpPr>
          <p:nvPr/>
        </p:nvSpPr>
        <p:spPr bwMode="auto">
          <a:xfrm>
            <a:off x="4648200" y="1481138"/>
            <a:ext cx="4038600" cy="45259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sz="2400">
                <a:latin typeface="Lucida Sans Unicode" pitchFamily="34" charset="0"/>
              </a:rPr>
              <a:t>Decision making</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Assumptions</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Risks</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Business process changes</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Project manager</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Project team</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Budget</a:t>
            </a:r>
          </a:p>
          <a:p>
            <a:pPr marL="365125" indent="-255588">
              <a:spcBef>
                <a:spcPts val="400"/>
              </a:spcBef>
              <a:buClr>
                <a:schemeClr val="accent1"/>
              </a:buClr>
              <a:buSzPct val="68000"/>
              <a:buFont typeface="Wingdings 3" pitchFamily="18" charset="2"/>
              <a:buChar char=""/>
            </a:pPr>
            <a:r>
              <a:rPr lang="en-US" sz="2400">
                <a:latin typeface="Lucida Sans Unicode" pitchFamily="34" charset="0"/>
              </a:rPr>
              <a:t>Signatures</a:t>
            </a:r>
          </a:p>
          <a:p>
            <a:pPr marL="365125" indent="-255588">
              <a:spcBef>
                <a:spcPts val="400"/>
              </a:spcBef>
              <a:buClr>
                <a:schemeClr val="accent1"/>
              </a:buClr>
              <a:buSzPct val="68000"/>
              <a:buFont typeface="Wingdings 3" pitchFamily="18" charset="2"/>
              <a:buChar char=""/>
            </a:pPr>
            <a:endParaRPr lang="en-US" sz="2400">
              <a:latin typeface="Lucida Sans Unicode" pitchFamily="34" charset="0"/>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eaLnBrk="1" hangingPunct="1"/>
            <a:r>
              <a:rPr lang="en-US" smtClean="0"/>
              <a:t>Get right people at the table</a:t>
            </a:r>
          </a:p>
          <a:p>
            <a:pPr lvl="1" eaLnBrk="1" hangingPunct="1"/>
            <a:r>
              <a:rPr lang="en-US" smtClean="0"/>
              <a:t>VPs</a:t>
            </a:r>
          </a:p>
          <a:p>
            <a:pPr lvl="1" eaLnBrk="1" hangingPunct="1"/>
            <a:r>
              <a:rPr lang="en-US" smtClean="0"/>
              <a:t>CIO</a:t>
            </a:r>
          </a:p>
          <a:p>
            <a:pPr lvl="1" eaLnBrk="1" hangingPunct="1"/>
            <a:r>
              <a:rPr lang="en-US" smtClean="0"/>
              <a:t>Key directors</a:t>
            </a:r>
          </a:p>
          <a:p>
            <a:pPr eaLnBrk="1" hangingPunct="1"/>
            <a:r>
              <a:rPr lang="en-US" smtClean="0"/>
              <a:t>Designees OK, but not the uninformed</a:t>
            </a:r>
          </a:p>
          <a:p>
            <a:pPr eaLnBrk="1" hangingPunct="1"/>
            <a:r>
              <a:rPr lang="en-US" smtClean="0"/>
              <a:t>The show must go on</a:t>
            </a:r>
          </a:p>
          <a:p>
            <a:pPr lvl="1" eaLnBrk="1" hangingPunct="1"/>
            <a:r>
              <a:rPr lang="en-US" smtClean="0"/>
              <a:t>Driven by costs, by external pressures</a:t>
            </a:r>
          </a:p>
          <a:p>
            <a:pPr lvl="1" eaLnBrk="1" hangingPunct="1"/>
            <a:r>
              <a:rPr lang="en-US" smtClean="0"/>
              <a:t>No decision is a decision</a:t>
            </a:r>
          </a:p>
          <a:p>
            <a:pPr eaLnBrk="1" hangingPunct="1"/>
            <a:r>
              <a:rPr lang="en-US" smtClean="0"/>
              <a:t>Team leadership required</a:t>
            </a:r>
          </a:p>
          <a:p>
            <a:pPr eaLnBrk="1" hangingPunct="1"/>
            <a:r>
              <a:rPr lang="en-US" smtClean="0"/>
              <a:t>Team needs to be well-defined and managed</a:t>
            </a:r>
          </a:p>
          <a:p>
            <a:pPr eaLnBrk="1" hangingPunct="1"/>
            <a:endParaRPr lang="en-US" smtClean="0"/>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Executive Oversight</a:t>
            </a:r>
            <a:endParaRPr lang="en-US"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4">
                                            <p:txEl>
                                              <p:pRg st="5" end="5"/>
                                            </p:txEl>
                                          </p:spTgt>
                                        </p:tgtEl>
                                        <p:attrNameLst>
                                          <p:attrName>style.visibility</p:attrName>
                                        </p:attrNameLst>
                                      </p:cBhvr>
                                      <p:to>
                                        <p:strVal val="visible"/>
                                      </p:to>
                                    </p:set>
                                    <p:animEffect transition="in" filter="dissolve">
                                      <p:cBhvr>
                                        <p:cTn id="7" dur="500"/>
                                        <p:tgtEl>
                                          <p:spTgt spid="33794">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3794">
                                            <p:txEl>
                                              <p:pRg st="6" end="6"/>
                                            </p:txEl>
                                          </p:spTgt>
                                        </p:tgtEl>
                                        <p:attrNameLst>
                                          <p:attrName>style.visibility</p:attrName>
                                        </p:attrNameLst>
                                      </p:cBhvr>
                                      <p:to>
                                        <p:strVal val="visible"/>
                                      </p:to>
                                    </p:set>
                                    <p:animEffect transition="in" filter="dissolve">
                                      <p:cBhvr>
                                        <p:cTn id="10" dur="500"/>
                                        <p:tgtEl>
                                          <p:spTgt spid="33794">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3794">
                                            <p:txEl>
                                              <p:pRg st="7" end="7"/>
                                            </p:txEl>
                                          </p:spTgt>
                                        </p:tgtEl>
                                        <p:attrNameLst>
                                          <p:attrName>style.visibility</p:attrName>
                                        </p:attrNameLst>
                                      </p:cBhvr>
                                      <p:to>
                                        <p:strVal val="visible"/>
                                      </p:to>
                                    </p:set>
                                    <p:animEffect transition="in" filter="dissolve">
                                      <p:cBhvr>
                                        <p:cTn id="13" dur="500"/>
                                        <p:tgtEl>
                                          <p:spTgt spid="33794">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3794">
                                            <p:txEl>
                                              <p:pRg st="8" end="8"/>
                                            </p:txEl>
                                          </p:spTgt>
                                        </p:tgtEl>
                                        <p:attrNameLst>
                                          <p:attrName>style.visibility</p:attrName>
                                        </p:attrNameLst>
                                      </p:cBhvr>
                                      <p:to>
                                        <p:strVal val="visible"/>
                                      </p:to>
                                    </p:set>
                                    <p:animEffect transition="in" filter="dissolve">
                                      <p:cBhvr>
                                        <p:cTn id="16" dur="500"/>
                                        <p:tgtEl>
                                          <p:spTgt spid="33794">
                                            <p:txEl>
                                              <p:pRg st="8" end="8"/>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3794">
                                            <p:txEl>
                                              <p:pRg st="9" end="9"/>
                                            </p:txEl>
                                          </p:spTgt>
                                        </p:tgtEl>
                                        <p:attrNameLst>
                                          <p:attrName>style.visibility</p:attrName>
                                        </p:attrNameLst>
                                      </p:cBhvr>
                                      <p:to>
                                        <p:strVal val="visible"/>
                                      </p:to>
                                    </p:set>
                                    <p:animEffect transition="in" filter="dissolve">
                                      <p:cBhvr>
                                        <p:cTn id="19" dur="500"/>
                                        <p:tgtEl>
                                          <p:spTgt spid="3379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t>Why Projects Fail</a:t>
            </a:r>
          </a:p>
        </p:txBody>
      </p:sp>
      <p:sp>
        <p:nvSpPr>
          <p:cNvPr id="3075" name="Rectangle 3"/>
          <p:cNvSpPr>
            <a:spLocks noGrp="1" noChangeArrowheads="1"/>
          </p:cNvSpPr>
          <p:nvPr>
            <p:ph type="body" idx="1"/>
          </p:nvPr>
        </p:nvSpPr>
        <p:spPr/>
        <p:txBody>
          <a:bodyPr/>
          <a:lstStyle/>
          <a:p>
            <a:pPr eaLnBrk="1" hangingPunct="1"/>
            <a:r>
              <a:rPr lang="en-US" smtClean="0"/>
              <a:t>Failure to align project with organizational objectives </a:t>
            </a:r>
          </a:p>
          <a:p>
            <a:pPr eaLnBrk="1" hangingPunct="1"/>
            <a:r>
              <a:rPr lang="en-US" smtClean="0"/>
              <a:t>Poor scope</a:t>
            </a:r>
          </a:p>
          <a:p>
            <a:pPr eaLnBrk="1" hangingPunct="1"/>
            <a:r>
              <a:rPr lang="en-US" smtClean="0"/>
              <a:t>Unrealistic expectations</a:t>
            </a:r>
          </a:p>
          <a:p>
            <a:pPr eaLnBrk="1" hangingPunct="1"/>
            <a:r>
              <a:rPr lang="en-US" smtClean="0"/>
              <a:t>Lack of executive sponsorship</a:t>
            </a:r>
          </a:p>
          <a:p>
            <a:pPr eaLnBrk="1" hangingPunct="1"/>
            <a:r>
              <a:rPr lang="en-US" smtClean="0"/>
              <a:t>Inability to move beyond individual and personality conflicts</a:t>
            </a:r>
          </a:p>
          <a:p>
            <a:pPr eaLnBrk="1" hangingPunct="1"/>
            <a:r>
              <a:rPr lang="en-US" smtClean="0"/>
              <a:t>Politics</a:t>
            </a:r>
          </a:p>
          <a:p>
            <a:pPr eaLnBrk="1" hangingPunct="1"/>
            <a:r>
              <a:rPr lang="en-US" b="1" smtClean="0"/>
              <a:t>Lack of project management skills</a:t>
            </a:r>
          </a:p>
          <a:p>
            <a:pPr eaLnBrk="1" hangingPunct="1"/>
            <a:endParaRPr lang="en-US" b="1" smtClean="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 calcmode="lin" valueType="num">
                                      <p:cBhvr additive="base">
                                        <p:cTn id="25"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 calcmode="lin" valueType="num">
                                      <p:cBhvr additive="base">
                                        <p:cTn id="2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 calcmode="lin" valueType="num">
                                      <p:cBhvr additive="base">
                                        <p:cTn id="3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lnSpc>
                <a:spcPct val="80000"/>
              </a:lnSpc>
            </a:pPr>
            <a:r>
              <a:rPr lang="en-US" sz="2400" dirty="0" smtClean="0"/>
              <a:t>Oversight of major IT projects</a:t>
            </a:r>
          </a:p>
          <a:p>
            <a:pPr eaLnBrk="1" hangingPunct="1">
              <a:lnSpc>
                <a:spcPct val="80000"/>
              </a:lnSpc>
            </a:pPr>
            <a:r>
              <a:rPr lang="en-US" sz="2400" dirty="0" smtClean="0"/>
              <a:t>Cost containment</a:t>
            </a:r>
          </a:p>
          <a:p>
            <a:pPr eaLnBrk="1" hangingPunct="1">
              <a:lnSpc>
                <a:spcPct val="80000"/>
              </a:lnSpc>
            </a:pPr>
            <a:r>
              <a:rPr lang="en-US" sz="2400" dirty="0" smtClean="0"/>
              <a:t>Alignment of IT with organizational goals</a:t>
            </a:r>
          </a:p>
          <a:p>
            <a:pPr eaLnBrk="1" hangingPunct="1">
              <a:lnSpc>
                <a:spcPct val="80000"/>
              </a:lnSpc>
            </a:pPr>
            <a:r>
              <a:rPr lang="en-US" sz="2400" dirty="0" smtClean="0"/>
              <a:t>Managing the change process</a:t>
            </a:r>
          </a:p>
          <a:p>
            <a:pPr eaLnBrk="1" hangingPunct="1">
              <a:lnSpc>
                <a:spcPct val="80000"/>
              </a:lnSpc>
            </a:pPr>
            <a:r>
              <a:rPr lang="en-US" sz="2400" dirty="0" smtClean="0"/>
              <a:t>Good decision making structure</a:t>
            </a:r>
          </a:p>
          <a:p>
            <a:pPr eaLnBrk="1" hangingPunct="1">
              <a:lnSpc>
                <a:spcPct val="80000"/>
              </a:lnSpc>
            </a:pPr>
            <a:r>
              <a:rPr lang="en-US" sz="2400" dirty="0" smtClean="0"/>
              <a:t>Project portfolio management</a:t>
            </a:r>
          </a:p>
          <a:p>
            <a:pPr eaLnBrk="1" hangingPunct="1">
              <a:lnSpc>
                <a:spcPct val="80000"/>
              </a:lnSpc>
            </a:pPr>
            <a:endParaRPr lang="en-US" sz="2400" dirty="0" smtClean="0"/>
          </a:p>
          <a:p>
            <a:pPr eaLnBrk="1" hangingPunct="1">
              <a:lnSpc>
                <a:spcPct val="80000"/>
              </a:lnSpc>
            </a:pPr>
            <a:r>
              <a:rPr lang="en-US" sz="2400" dirty="0" smtClean="0"/>
              <a:t>Role of Executives and IT Leadership in strategic oversight!</a:t>
            </a:r>
          </a:p>
          <a:p>
            <a:pPr eaLnBrk="1" hangingPunct="1">
              <a:lnSpc>
                <a:spcPct val="80000"/>
              </a:lnSpc>
            </a:pPr>
            <a:endParaRPr lang="en-US" sz="2400" dirty="0" smtClean="0"/>
          </a:p>
          <a:p>
            <a:pPr eaLnBrk="1" hangingPunct="1">
              <a:lnSpc>
                <a:spcPct val="80000"/>
              </a:lnSpc>
            </a:pPr>
            <a:r>
              <a:rPr lang="en-US" sz="2400" dirty="0" smtClean="0"/>
              <a:t>This will be half presentation, half discussion</a:t>
            </a:r>
          </a:p>
          <a:p>
            <a:pPr eaLnBrk="1" hangingPunct="1">
              <a:lnSpc>
                <a:spcPct val="80000"/>
              </a:lnSpc>
            </a:pPr>
            <a:endParaRPr lang="en-US" sz="2400" dirty="0" smtClean="0"/>
          </a:p>
          <a:p>
            <a:pPr eaLnBrk="1" hangingPunct="1">
              <a:lnSpc>
                <a:spcPct val="80000"/>
              </a:lnSpc>
            </a:pPr>
            <a:endParaRPr lang="en-US" sz="2400" dirty="0" smtClean="0"/>
          </a:p>
        </p:txBody>
      </p:sp>
      <p:sp>
        <p:nvSpPr>
          <p:cNvPr id="14338" name="Rectangle 2"/>
          <p:cNvSpPr>
            <a:spLocks noGrp="1" noChangeArrowheads="1"/>
          </p:cNvSpPr>
          <p:nvPr>
            <p:ph type="title"/>
          </p:nvPr>
        </p:nvSpPr>
        <p:spPr/>
        <p:txBody>
          <a:bodyPr/>
          <a:lstStyle/>
          <a:p>
            <a:pPr eaLnBrk="1" fontAlgn="auto" hangingPunct="1">
              <a:spcAft>
                <a:spcPts val="0"/>
              </a:spcAft>
              <a:defRPr/>
            </a:pPr>
            <a:r>
              <a:rPr lang="en-US" dirty="0"/>
              <a:t>Agenda</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dirty="0"/>
              <a:t>Why Projects Succeed!</a:t>
            </a:r>
          </a:p>
        </p:txBody>
      </p:sp>
      <p:sp>
        <p:nvSpPr>
          <p:cNvPr id="22531" name="Rectangle 3"/>
          <p:cNvSpPr>
            <a:spLocks noGrp="1" noChangeArrowheads="1"/>
          </p:cNvSpPr>
          <p:nvPr>
            <p:ph type="body" idx="1"/>
          </p:nvPr>
        </p:nvSpPr>
        <p:spPr/>
        <p:txBody>
          <a:bodyPr/>
          <a:lstStyle/>
          <a:p>
            <a:pPr eaLnBrk="1" hangingPunct="1"/>
            <a:r>
              <a:rPr lang="en-US" sz="2400" smtClean="0"/>
              <a:t>Project Sponsorship at executive level</a:t>
            </a:r>
          </a:p>
          <a:p>
            <a:pPr eaLnBrk="1" hangingPunct="1"/>
            <a:r>
              <a:rPr lang="en-US" sz="2400" smtClean="0"/>
              <a:t>Good project charter</a:t>
            </a:r>
          </a:p>
          <a:p>
            <a:pPr eaLnBrk="1" hangingPunct="1"/>
            <a:r>
              <a:rPr lang="en-US" sz="2400" smtClean="0"/>
              <a:t>Avoidance of the scope creep</a:t>
            </a:r>
          </a:p>
          <a:p>
            <a:pPr eaLnBrk="1" hangingPunct="1"/>
            <a:r>
              <a:rPr lang="en-US" sz="2400" smtClean="0"/>
              <a:t>Strong project management</a:t>
            </a:r>
          </a:p>
          <a:p>
            <a:pPr eaLnBrk="1" hangingPunct="1"/>
            <a:r>
              <a:rPr lang="en-US" sz="2400" smtClean="0"/>
              <a:t>The right mix of team players</a:t>
            </a:r>
          </a:p>
          <a:p>
            <a:pPr eaLnBrk="1" hangingPunct="1"/>
            <a:r>
              <a:rPr lang="en-US" sz="2400" smtClean="0"/>
              <a:t>Good decision making structure</a:t>
            </a:r>
          </a:p>
          <a:p>
            <a:pPr eaLnBrk="1" hangingPunct="1"/>
            <a:r>
              <a:rPr lang="en-US" sz="2400" smtClean="0"/>
              <a:t>Good communication</a:t>
            </a:r>
          </a:p>
          <a:p>
            <a:pPr eaLnBrk="1" hangingPunct="1"/>
            <a:r>
              <a:rPr lang="en-US" sz="2400" smtClean="0"/>
              <a:t>Team members are working toward common goals</a:t>
            </a:r>
          </a:p>
          <a:p>
            <a:pPr eaLnBrk="1" hangingPunct="1"/>
            <a:r>
              <a:rPr lang="en-US" sz="2400" smtClean="0"/>
              <a:t>Good project portfolio management</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 calcmode="lin" valueType="num">
                                      <p:cBhvr additive="base">
                                        <p:cTn id="23"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 calcmode="lin" valueType="num">
                                      <p:cBhvr additive="base">
                                        <p:cTn id="29"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 calcmode="lin" valueType="num">
                                      <p:cBhvr additive="base">
                                        <p:cTn id="3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531">
                                            <p:txEl>
                                              <p:pRg st="7" end="7"/>
                                            </p:txEl>
                                          </p:spTgt>
                                        </p:tgtEl>
                                        <p:attrNameLst>
                                          <p:attrName>style.visibility</p:attrName>
                                        </p:attrNameLst>
                                      </p:cBhvr>
                                      <p:to>
                                        <p:strVal val="visible"/>
                                      </p:to>
                                    </p:set>
                                    <p:anim calcmode="lin" valueType="num">
                                      <p:cBhvr additive="base">
                                        <p:cTn id="37"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531">
                                            <p:txEl>
                                              <p:pRg st="8" end="8"/>
                                            </p:txEl>
                                          </p:spTgt>
                                        </p:tgtEl>
                                        <p:attrNameLst>
                                          <p:attrName>style.visibility</p:attrName>
                                        </p:attrNameLst>
                                      </p:cBhvr>
                                      <p:to>
                                        <p:strVal val="visible"/>
                                      </p:to>
                                    </p:set>
                                    <p:anim calcmode="lin" valueType="num">
                                      <p:cBhvr additive="base">
                                        <p:cTn id="41"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eaLnBrk="1" hangingPunct="1"/>
            <a:r>
              <a:rPr lang="en-US" smtClean="0"/>
              <a:t>Key administrators need to understand their role in technology oversight</a:t>
            </a:r>
          </a:p>
          <a:p>
            <a:pPr eaLnBrk="1" hangingPunct="1"/>
            <a:r>
              <a:rPr lang="en-US" smtClean="0"/>
              <a:t>This is more about strategy than technology</a:t>
            </a:r>
          </a:p>
          <a:p>
            <a:pPr eaLnBrk="1" hangingPunct="1"/>
            <a:r>
              <a:rPr lang="en-US" smtClean="0"/>
              <a:t>Technology is expensive, short- and long-term</a:t>
            </a:r>
          </a:p>
          <a:p>
            <a:pPr eaLnBrk="1" hangingPunct="1"/>
            <a:r>
              <a:rPr lang="en-US" smtClean="0"/>
              <a:t>Portfolio management should be aligned with academic and enrollment strategy of your institution</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Portfolio Management:</a:t>
            </a:r>
            <a:br>
              <a:rPr lang="en-US" dirty="0" smtClean="0"/>
            </a:br>
            <a:r>
              <a:rPr lang="en-US" i="1" dirty="0" smtClean="0"/>
              <a:t>Executive Level Requirement!</a:t>
            </a:r>
            <a:endParaRPr lang="en-US" i="1" dirty="0"/>
          </a:p>
        </p:txBody>
      </p:sp>
    </p:spTree>
  </p:cSld>
  <p:clrMapOvr>
    <a:masterClrMapping/>
  </p:clrMapOvr>
  <p:transition spd="med">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r>
              <a:rPr lang="en-US" sz="2400" smtClean="0"/>
              <a:t>What work is being requested?</a:t>
            </a:r>
          </a:p>
          <a:p>
            <a:pPr eaLnBrk="1" hangingPunct="1"/>
            <a:r>
              <a:rPr lang="en-US" sz="2400" smtClean="0"/>
              <a:t>How is work assigned?</a:t>
            </a:r>
          </a:p>
          <a:p>
            <a:pPr eaLnBrk="1" hangingPunct="1"/>
            <a:r>
              <a:rPr lang="en-US" sz="2400" smtClean="0"/>
              <a:t>Standardize flow of requests</a:t>
            </a:r>
          </a:p>
          <a:p>
            <a:pPr eaLnBrk="1" hangingPunct="1"/>
            <a:r>
              <a:rPr lang="en-US" sz="2400" smtClean="0"/>
              <a:t>Do people understand the process?</a:t>
            </a:r>
          </a:p>
          <a:p>
            <a:pPr eaLnBrk="1" hangingPunct="1"/>
            <a:r>
              <a:rPr lang="en-US" sz="2400" smtClean="0"/>
              <a:t>What is value of proposed project to the organization?</a:t>
            </a:r>
          </a:p>
          <a:p>
            <a:pPr eaLnBrk="1" hangingPunct="1"/>
            <a:r>
              <a:rPr lang="en-US" sz="2400" smtClean="0"/>
              <a:t>What is the cost, short- and long-term, of support?</a:t>
            </a:r>
          </a:p>
          <a:p>
            <a:pPr eaLnBrk="1" hangingPunct="1"/>
            <a:r>
              <a:rPr lang="en-US" sz="2400" smtClean="0"/>
              <a:t>What will it take to do it right?</a:t>
            </a:r>
          </a:p>
          <a:p>
            <a:pPr eaLnBrk="1" hangingPunct="1"/>
            <a:r>
              <a:rPr lang="en-US" sz="2400" smtClean="0"/>
              <a:t>Who has to be involved?</a:t>
            </a:r>
          </a:p>
        </p:txBody>
      </p:sp>
      <p:sp>
        <p:nvSpPr>
          <p:cNvPr id="20275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Portfolio Management Concerns </a:t>
            </a:r>
            <a:r>
              <a:rPr lang="en-US" sz="2000" i="1" dirty="0"/>
              <a:t>(ECAR 2006)</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0">
                                            <p:txEl>
                                              <p:pRg st="4" end="4"/>
                                            </p:txEl>
                                          </p:spTgt>
                                        </p:tgtEl>
                                        <p:attrNameLst>
                                          <p:attrName>style.visibility</p:attrName>
                                        </p:attrNameLst>
                                      </p:cBhvr>
                                      <p:to>
                                        <p:strVal val="visible"/>
                                      </p:to>
                                    </p:set>
                                    <p:animEffect transition="in" filter="dissolve">
                                      <p:cBhvr>
                                        <p:cTn id="7" dur="500"/>
                                        <p:tgtEl>
                                          <p:spTgt spid="32770">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2770">
                                            <p:txEl>
                                              <p:pRg st="5" end="5"/>
                                            </p:txEl>
                                          </p:spTgt>
                                        </p:tgtEl>
                                        <p:attrNameLst>
                                          <p:attrName>style.visibility</p:attrName>
                                        </p:attrNameLst>
                                      </p:cBhvr>
                                      <p:to>
                                        <p:strVal val="visible"/>
                                      </p:to>
                                    </p:set>
                                    <p:animEffect transition="in" filter="dissolve">
                                      <p:cBhvr>
                                        <p:cTn id="10" dur="500"/>
                                        <p:tgtEl>
                                          <p:spTgt spid="32770">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2770">
                                            <p:txEl>
                                              <p:pRg st="6" end="6"/>
                                            </p:txEl>
                                          </p:spTgt>
                                        </p:tgtEl>
                                        <p:attrNameLst>
                                          <p:attrName>style.visibility</p:attrName>
                                        </p:attrNameLst>
                                      </p:cBhvr>
                                      <p:to>
                                        <p:strVal val="visible"/>
                                      </p:to>
                                    </p:set>
                                    <p:animEffect transition="in" filter="dissolve">
                                      <p:cBhvr>
                                        <p:cTn id="13" dur="500"/>
                                        <p:tgtEl>
                                          <p:spTgt spid="32770">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2770">
                                            <p:txEl>
                                              <p:pRg st="7" end="7"/>
                                            </p:txEl>
                                          </p:spTgt>
                                        </p:tgtEl>
                                        <p:attrNameLst>
                                          <p:attrName>style.visibility</p:attrName>
                                        </p:attrNameLst>
                                      </p:cBhvr>
                                      <p:to>
                                        <p:strVal val="visible"/>
                                      </p:to>
                                    </p:set>
                                    <p:animEffect transition="in" filter="dissolve">
                                      <p:cBhvr>
                                        <p:cTn id="16" dur="500"/>
                                        <p:tgtEl>
                                          <p:spTgt spid="327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eaLnBrk="1" hangingPunct="1"/>
            <a:r>
              <a:rPr lang="en-US" smtClean="0"/>
              <a:t>Communication</a:t>
            </a:r>
          </a:p>
          <a:p>
            <a:pPr eaLnBrk="1" hangingPunct="1"/>
            <a:r>
              <a:rPr lang="en-US" smtClean="0"/>
              <a:t>Leadership</a:t>
            </a:r>
          </a:p>
          <a:p>
            <a:pPr eaLnBrk="1" hangingPunct="1"/>
            <a:r>
              <a:rPr lang="en-US" smtClean="0"/>
              <a:t>Political support</a:t>
            </a:r>
          </a:p>
        </p:txBody>
      </p:sp>
      <p:sp>
        <p:nvSpPr>
          <p:cNvPr id="3" name="Title 2"/>
          <p:cNvSpPr>
            <a:spLocks noGrp="1"/>
          </p:cNvSpPr>
          <p:nvPr>
            <p:ph type="title"/>
          </p:nvPr>
        </p:nvSpPr>
        <p:spPr/>
        <p:txBody>
          <a:bodyPr/>
          <a:lstStyle/>
          <a:p>
            <a:pPr eaLnBrk="1" fontAlgn="auto" hangingPunct="1">
              <a:spcAft>
                <a:spcPts val="0"/>
              </a:spcAft>
              <a:defRPr/>
            </a:pPr>
            <a:r>
              <a:rPr lang="en-US" dirty="0" smtClean="0"/>
              <a:t>Role of Sponsor</a:t>
            </a:r>
            <a:endParaRPr lang="en-US" dirty="0"/>
          </a:p>
        </p:txBody>
      </p:sp>
    </p:spTree>
  </p:cSld>
  <p:clrMapOvr>
    <a:masterClrMapping/>
  </p:clrMapOvr>
  <p:transition spd="med">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dirty="0"/>
              <a:t>Triple Constraint</a:t>
            </a:r>
          </a:p>
        </p:txBody>
      </p:sp>
      <p:sp>
        <p:nvSpPr>
          <p:cNvPr id="38915" name="AutoShape 4"/>
          <p:cNvSpPr>
            <a:spLocks noChangeArrowheads="1"/>
          </p:cNvSpPr>
          <p:nvPr/>
        </p:nvSpPr>
        <p:spPr bwMode="auto">
          <a:xfrm>
            <a:off x="2667000" y="1676400"/>
            <a:ext cx="3810000" cy="32956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38916" name="Text Box 5"/>
          <p:cNvSpPr txBox="1">
            <a:spLocks noChangeArrowheads="1"/>
          </p:cNvSpPr>
          <p:nvPr/>
        </p:nvSpPr>
        <p:spPr bwMode="auto">
          <a:xfrm>
            <a:off x="3205163" y="5029200"/>
            <a:ext cx="2743200" cy="579438"/>
          </a:xfrm>
          <a:prstGeom prst="rect">
            <a:avLst/>
          </a:prstGeom>
          <a:noFill/>
          <a:ln w="9525">
            <a:noFill/>
            <a:miter lim="800000"/>
            <a:headEnd/>
            <a:tailEnd/>
          </a:ln>
        </p:spPr>
        <p:txBody>
          <a:bodyPr>
            <a:spAutoFit/>
          </a:bodyPr>
          <a:lstStyle/>
          <a:p>
            <a:pPr algn="ctr">
              <a:spcBef>
                <a:spcPct val="50000"/>
              </a:spcBef>
            </a:pPr>
            <a:r>
              <a:rPr lang="en-US" sz="3200" b="1">
                <a:latin typeface="Lucida Sans Unicode" pitchFamily="34" charset="0"/>
              </a:rPr>
              <a:t>Time</a:t>
            </a:r>
          </a:p>
        </p:txBody>
      </p:sp>
      <p:sp>
        <p:nvSpPr>
          <p:cNvPr id="38917" name="Text Box 6"/>
          <p:cNvSpPr txBox="1">
            <a:spLocks noChangeArrowheads="1"/>
          </p:cNvSpPr>
          <p:nvPr/>
        </p:nvSpPr>
        <p:spPr bwMode="auto">
          <a:xfrm rot="3648198">
            <a:off x="4428332" y="2977356"/>
            <a:ext cx="2743200" cy="579437"/>
          </a:xfrm>
          <a:prstGeom prst="rect">
            <a:avLst/>
          </a:prstGeom>
          <a:noFill/>
          <a:ln w="9525">
            <a:noFill/>
            <a:miter lim="800000"/>
            <a:headEnd/>
            <a:tailEnd/>
          </a:ln>
        </p:spPr>
        <p:txBody>
          <a:bodyPr>
            <a:spAutoFit/>
          </a:bodyPr>
          <a:lstStyle/>
          <a:p>
            <a:pPr algn="ctr">
              <a:spcBef>
                <a:spcPct val="50000"/>
              </a:spcBef>
            </a:pPr>
            <a:r>
              <a:rPr lang="en-US" sz="3200" b="1">
                <a:latin typeface="Lucida Sans Unicode" pitchFamily="34" charset="0"/>
              </a:rPr>
              <a:t>Resources</a:t>
            </a:r>
          </a:p>
        </p:txBody>
      </p:sp>
      <p:sp>
        <p:nvSpPr>
          <p:cNvPr id="38918" name="Text Box 7"/>
          <p:cNvSpPr txBox="1">
            <a:spLocks noChangeArrowheads="1"/>
          </p:cNvSpPr>
          <p:nvPr/>
        </p:nvSpPr>
        <p:spPr bwMode="auto">
          <a:xfrm rot="-3513341">
            <a:off x="1620044" y="2951956"/>
            <a:ext cx="3282950" cy="579438"/>
          </a:xfrm>
          <a:prstGeom prst="rect">
            <a:avLst/>
          </a:prstGeom>
          <a:noFill/>
          <a:ln w="9525">
            <a:noFill/>
            <a:miter lim="800000"/>
            <a:headEnd/>
            <a:tailEnd/>
          </a:ln>
        </p:spPr>
        <p:txBody>
          <a:bodyPr>
            <a:spAutoFit/>
          </a:bodyPr>
          <a:lstStyle/>
          <a:p>
            <a:pPr algn="ctr">
              <a:spcBef>
                <a:spcPct val="50000"/>
              </a:spcBef>
            </a:pPr>
            <a:r>
              <a:rPr lang="en-US" sz="3200" b="1">
                <a:latin typeface="Lucida Sans Unicode" pitchFamily="34" charset="0"/>
              </a:rPr>
              <a:t>Scope/quality</a:t>
            </a:r>
          </a:p>
        </p:txBody>
      </p:sp>
      <p:sp>
        <p:nvSpPr>
          <p:cNvPr id="34824" name="Text Box 8"/>
          <p:cNvSpPr txBox="1">
            <a:spLocks noChangeArrowheads="1"/>
          </p:cNvSpPr>
          <p:nvPr/>
        </p:nvSpPr>
        <p:spPr bwMode="auto">
          <a:xfrm>
            <a:off x="3205163" y="3810000"/>
            <a:ext cx="2743200" cy="579438"/>
          </a:xfrm>
          <a:prstGeom prst="rect">
            <a:avLst/>
          </a:prstGeom>
          <a:noFill/>
          <a:ln w="9525">
            <a:noFill/>
            <a:miter lim="800000"/>
            <a:headEnd/>
            <a:tailEnd/>
          </a:ln>
        </p:spPr>
        <p:txBody>
          <a:bodyPr>
            <a:spAutoFit/>
          </a:bodyPr>
          <a:lstStyle/>
          <a:p>
            <a:pPr algn="ctr">
              <a:spcBef>
                <a:spcPct val="50000"/>
              </a:spcBef>
            </a:pPr>
            <a:r>
              <a:rPr lang="en-US" sz="3200" b="1">
                <a:latin typeface="Lucida Sans Unicode" pitchFamily="34" charset="0"/>
              </a:rPr>
              <a:t>Risk?</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p:cTn id="7" dur="1000" fill="hold"/>
                                        <p:tgtEl>
                                          <p:spTgt spid="34824"/>
                                        </p:tgtEl>
                                        <p:attrNameLst>
                                          <p:attrName>ppt_x</p:attrName>
                                        </p:attrNameLst>
                                      </p:cBhvr>
                                      <p:tavLst>
                                        <p:tav tm="0">
                                          <p:val>
                                            <p:strVal val="#ppt_x-.2"/>
                                          </p:val>
                                        </p:tav>
                                        <p:tav tm="100000">
                                          <p:val>
                                            <p:strVal val="#ppt_x"/>
                                          </p:val>
                                        </p:tav>
                                      </p:tavLst>
                                    </p:anim>
                                    <p:anim calcmode="lin" valueType="num">
                                      <p:cBhvr>
                                        <p:cTn id="8" dur="1000" fill="hold"/>
                                        <p:tgtEl>
                                          <p:spTgt spid="348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eaLnBrk="1" hangingPunct="1"/>
            <a:r>
              <a:rPr lang="en-US" smtClean="0"/>
              <a:t>The Hoverer</a:t>
            </a:r>
          </a:p>
          <a:p>
            <a:pPr eaLnBrk="1" hangingPunct="1"/>
            <a:r>
              <a:rPr lang="en-US" smtClean="0"/>
              <a:t>The Absenteeist</a:t>
            </a:r>
          </a:p>
          <a:p>
            <a:pPr eaLnBrk="1" hangingPunct="1"/>
            <a:r>
              <a:rPr lang="en-US" smtClean="0"/>
              <a:t>The Divergererer</a:t>
            </a:r>
          </a:p>
          <a:p>
            <a:pPr eaLnBrk="1" hangingPunct="1"/>
            <a:r>
              <a:rPr lang="en-US" smtClean="0"/>
              <a:t>The Overwhelmed</a:t>
            </a:r>
          </a:p>
          <a:p>
            <a:pPr eaLnBrk="1" hangingPunct="1"/>
            <a:r>
              <a:rPr lang="en-US" smtClean="0"/>
              <a:t>The Deer in Headlights</a:t>
            </a:r>
          </a:p>
          <a:p>
            <a:pPr eaLnBrk="1" hangingPunct="1"/>
            <a:r>
              <a:rPr lang="en-US" smtClean="0"/>
              <a:t>The Detailer</a:t>
            </a:r>
          </a:p>
          <a:p>
            <a:pPr eaLnBrk="1" hangingPunct="1"/>
            <a:r>
              <a:rPr lang="en-US" smtClean="0"/>
              <a:t>The Meddler </a:t>
            </a:r>
          </a:p>
          <a:p>
            <a:pPr eaLnBrk="1" hangingPunct="1"/>
            <a:r>
              <a:rPr lang="en-US" smtClean="0"/>
              <a:t>The Luddite</a:t>
            </a:r>
          </a:p>
          <a:p>
            <a:pPr eaLnBrk="1" hangingPunct="1">
              <a:buFont typeface="Wingdings 3" pitchFamily="18" charset="2"/>
              <a:buNone/>
            </a:pP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Playing to Different Players</a:t>
            </a:r>
            <a:endParaRPr lang="en-US"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4">
                                            <p:txEl>
                                              <p:pRg st="4" end="4"/>
                                            </p:txEl>
                                          </p:spTgt>
                                        </p:tgtEl>
                                        <p:attrNameLst>
                                          <p:attrName>style.visibility</p:attrName>
                                        </p:attrNameLst>
                                      </p:cBhvr>
                                      <p:to>
                                        <p:strVal val="visible"/>
                                      </p:to>
                                    </p:set>
                                    <p:animEffect transition="in" filter="dissolve">
                                      <p:cBhvr>
                                        <p:cTn id="7" dur="500"/>
                                        <p:tgtEl>
                                          <p:spTgt spid="3891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8914">
                                            <p:txEl>
                                              <p:pRg st="5" end="5"/>
                                            </p:txEl>
                                          </p:spTgt>
                                        </p:tgtEl>
                                        <p:attrNameLst>
                                          <p:attrName>style.visibility</p:attrName>
                                        </p:attrNameLst>
                                      </p:cBhvr>
                                      <p:to>
                                        <p:strVal val="visible"/>
                                      </p:to>
                                    </p:set>
                                    <p:animEffect transition="in" filter="dissolve">
                                      <p:cBhvr>
                                        <p:cTn id="10" dur="500"/>
                                        <p:tgtEl>
                                          <p:spTgt spid="38914">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8914">
                                            <p:txEl>
                                              <p:pRg st="6" end="6"/>
                                            </p:txEl>
                                          </p:spTgt>
                                        </p:tgtEl>
                                        <p:attrNameLst>
                                          <p:attrName>style.visibility</p:attrName>
                                        </p:attrNameLst>
                                      </p:cBhvr>
                                      <p:to>
                                        <p:strVal val="visible"/>
                                      </p:to>
                                    </p:set>
                                    <p:animEffect transition="in" filter="dissolve">
                                      <p:cBhvr>
                                        <p:cTn id="13" dur="500"/>
                                        <p:tgtEl>
                                          <p:spTgt spid="38914">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8914">
                                            <p:txEl>
                                              <p:pRg st="7" end="7"/>
                                            </p:txEl>
                                          </p:spTgt>
                                        </p:tgtEl>
                                        <p:attrNameLst>
                                          <p:attrName>style.visibility</p:attrName>
                                        </p:attrNameLst>
                                      </p:cBhvr>
                                      <p:to>
                                        <p:strVal val="visible"/>
                                      </p:to>
                                    </p:set>
                                    <p:animEffect transition="in" filter="dissolve">
                                      <p:cBhvr>
                                        <p:cTn id="16"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eaLnBrk="1" hangingPunct="1"/>
            <a:r>
              <a:rPr lang="en-US" smtClean="0"/>
              <a:t>Identify individuals with communication skills and ability to translate complex technology in lay terms</a:t>
            </a:r>
          </a:p>
          <a:p>
            <a:pPr eaLnBrk="1" hangingPunct="1"/>
            <a:r>
              <a:rPr lang="en-US" smtClean="0"/>
              <a:t>Avoid PowerPoint overkill: simple is better</a:t>
            </a:r>
          </a:p>
          <a:p>
            <a:pPr eaLnBrk="1" hangingPunct="1"/>
            <a:r>
              <a:rPr lang="en-US" smtClean="0"/>
              <a:t>Identify and present the big-picture questions that need to be answered</a:t>
            </a:r>
          </a:p>
          <a:p>
            <a:pPr eaLnBrk="1" hangingPunct="1"/>
            <a:r>
              <a:rPr lang="en-US" smtClean="0"/>
              <a:t>Simple pictures say thousands of words</a:t>
            </a:r>
          </a:p>
        </p:txBody>
      </p:sp>
      <p:sp>
        <p:nvSpPr>
          <p:cNvPr id="3" name="Title 2"/>
          <p:cNvSpPr>
            <a:spLocks noGrp="1"/>
          </p:cNvSpPr>
          <p:nvPr>
            <p:ph type="title"/>
          </p:nvPr>
        </p:nvSpPr>
        <p:spPr/>
        <p:txBody>
          <a:bodyPr/>
          <a:lstStyle/>
          <a:p>
            <a:pPr eaLnBrk="1" fontAlgn="auto" hangingPunct="1">
              <a:spcAft>
                <a:spcPts val="0"/>
              </a:spcAft>
              <a:defRPr/>
            </a:pPr>
            <a:r>
              <a:rPr lang="en-US" dirty="0" smtClean="0"/>
              <a:t>Presentation Skills</a:t>
            </a:r>
            <a:endParaRPr lang="en-US" dirty="0"/>
          </a:p>
        </p:txBody>
      </p:sp>
    </p:spTree>
  </p:cSld>
  <p:clrMapOvr>
    <a:masterClrMapping/>
  </p:clrMapOvr>
  <p:transition spd="med">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fontAlgn="auto" hangingPunct="1">
              <a:spcAft>
                <a:spcPts val="0"/>
              </a:spcAft>
              <a:defRPr/>
            </a:pPr>
            <a:r>
              <a:rPr lang="en-US" dirty="0"/>
              <a:t>Assumptions</a:t>
            </a:r>
          </a:p>
        </p:txBody>
      </p:sp>
      <p:sp>
        <p:nvSpPr>
          <p:cNvPr id="46083" name="Rectangle 3"/>
          <p:cNvSpPr>
            <a:spLocks noGrp="1" noChangeArrowheads="1"/>
          </p:cNvSpPr>
          <p:nvPr>
            <p:ph type="body" idx="1"/>
          </p:nvPr>
        </p:nvSpPr>
        <p:spPr/>
        <p:txBody>
          <a:bodyPr/>
          <a:lstStyle/>
          <a:p>
            <a:pPr eaLnBrk="1" hangingPunct="1"/>
            <a:r>
              <a:rPr lang="en-US" smtClean="0"/>
              <a:t>Opportunity to put it all out there</a:t>
            </a:r>
          </a:p>
          <a:p>
            <a:pPr lvl="1" eaLnBrk="1" hangingPunct="1"/>
            <a:r>
              <a:rPr lang="en-US" smtClean="0"/>
              <a:t>Challenges facing the project</a:t>
            </a:r>
          </a:p>
          <a:p>
            <a:pPr lvl="1" eaLnBrk="1" hangingPunct="1"/>
            <a:r>
              <a:rPr lang="en-US" smtClean="0"/>
              <a:t>Implications</a:t>
            </a:r>
          </a:p>
          <a:p>
            <a:pPr lvl="1" eaLnBrk="1" hangingPunct="1"/>
            <a:r>
              <a:rPr lang="en-US" smtClean="0"/>
              <a:t>Organizational history</a:t>
            </a:r>
          </a:p>
          <a:p>
            <a:pPr lvl="1" eaLnBrk="1" hangingPunct="1"/>
            <a:r>
              <a:rPr lang="en-US" smtClean="0"/>
              <a:t>Political implications</a:t>
            </a:r>
          </a:p>
          <a:p>
            <a:pPr lvl="1" eaLnBrk="1" hangingPunct="1"/>
            <a:r>
              <a:rPr lang="en-US" smtClean="0"/>
              <a:t>Impact to traditional power</a:t>
            </a:r>
          </a:p>
          <a:p>
            <a:pPr lvl="1" eaLnBrk="1" hangingPunct="1"/>
            <a:r>
              <a:rPr lang="en-US" smtClean="0"/>
              <a:t>Requirements of decision-making</a:t>
            </a:r>
          </a:p>
          <a:p>
            <a:pPr eaLnBrk="1" hangingPunct="1"/>
            <a:r>
              <a:rPr lang="en-US" smtClean="0"/>
              <a:t>Write down what cannot be said</a:t>
            </a:r>
          </a:p>
          <a:p>
            <a:pPr lvl="1" eaLnBrk="1" hangingPunct="1"/>
            <a:r>
              <a:rPr lang="en-US" smtClean="0"/>
              <a:t>Keep it objective</a:t>
            </a:r>
          </a:p>
        </p:txBody>
      </p:sp>
    </p:spTree>
  </p:cSld>
  <p:clrMapOvr>
    <a:masterClrMapping/>
  </p:clrMapOvr>
  <p:transition spd="med">
    <p:split orient="ver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fontAlgn="auto" hangingPunct="1">
              <a:spcAft>
                <a:spcPts val="0"/>
              </a:spcAft>
              <a:defRPr/>
            </a:pPr>
            <a:r>
              <a:rPr lang="en-US" dirty="0"/>
              <a:t>Assumptions (Example)</a:t>
            </a:r>
          </a:p>
        </p:txBody>
      </p:sp>
      <p:sp>
        <p:nvSpPr>
          <p:cNvPr id="47107" name="Rectangle 3"/>
          <p:cNvSpPr>
            <a:spLocks noGrp="1" noChangeArrowheads="1"/>
          </p:cNvSpPr>
          <p:nvPr>
            <p:ph type="body" idx="1"/>
          </p:nvPr>
        </p:nvSpPr>
        <p:spPr/>
        <p:txBody>
          <a:bodyPr/>
          <a:lstStyle/>
          <a:p>
            <a:pPr eaLnBrk="1" hangingPunct="1"/>
            <a:r>
              <a:rPr lang="en-US" smtClean="0"/>
              <a:t>See example project charter in folder</a:t>
            </a:r>
          </a:p>
        </p:txBody>
      </p:sp>
    </p:spTree>
  </p:cSld>
  <p:clrMapOvr>
    <a:masterClrMapping/>
  </p:clrMapOvr>
  <p:transition spd="med">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eaLnBrk="1" hangingPunct="1"/>
            <a:r>
              <a:rPr lang="en-US" smtClean="0"/>
              <a:t>Types of decisions</a:t>
            </a:r>
          </a:p>
          <a:p>
            <a:pPr lvl="1" eaLnBrk="1" hangingPunct="1"/>
            <a:r>
              <a:rPr lang="en-US" smtClean="0"/>
              <a:t>Urgent</a:t>
            </a:r>
          </a:p>
          <a:p>
            <a:pPr lvl="1" eaLnBrk="1" hangingPunct="1"/>
            <a:r>
              <a:rPr lang="en-US" smtClean="0"/>
              <a:t>Transformative</a:t>
            </a:r>
          </a:p>
          <a:p>
            <a:pPr lvl="1" eaLnBrk="1" hangingPunct="1"/>
            <a:r>
              <a:rPr lang="en-US" smtClean="0"/>
              <a:t>Priorities</a:t>
            </a:r>
          </a:p>
          <a:p>
            <a:pPr lvl="1" eaLnBrk="1" hangingPunct="1"/>
            <a:r>
              <a:rPr lang="en-US" smtClean="0"/>
              <a:t>Personnel assignments</a:t>
            </a:r>
          </a:p>
          <a:p>
            <a:pPr lvl="1" eaLnBrk="1" hangingPunct="1"/>
            <a:r>
              <a:rPr lang="en-US" smtClean="0"/>
              <a:t>Major costs</a:t>
            </a:r>
          </a:p>
          <a:p>
            <a:pPr eaLnBrk="1" hangingPunct="1"/>
            <a:endParaRPr lang="en-US" smtClean="0"/>
          </a:p>
          <a:p>
            <a:pPr lvl="1"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Decision-making process</a:t>
            </a:r>
            <a:endParaRPr lang="en-US" dirty="0"/>
          </a:p>
        </p:txBody>
      </p:sp>
    </p:spTree>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481138"/>
            <a:ext cx="8458200" cy="4525962"/>
          </a:xfrm>
        </p:spPr>
        <p:txBody>
          <a:bodyPr/>
          <a:lstStyle/>
          <a:p>
            <a:pPr eaLnBrk="1" hangingPunct="1"/>
            <a:r>
              <a:rPr lang="en-US" sz="2400" dirty="0" smtClean="0"/>
              <a:t>Assistant Vice President &amp; CIO at Dalhousie  University</a:t>
            </a:r>
          </a:p>
          <a:p>
            <a:pPr lvl="2" eaLnBrk="1" hangingPunct="1"/>
            <a:r>
              <a:rPr lang="en-US" sz="2000" dirty="0" smtClean="0"/>
              <a:t>Currently leading Web Overhaul project</a:t>
            </a:r>
          </a:p>
          <a:p>
            <a:pPr lvl="2" eaLnBrk="1" hangingPunct="1"/>
            <a:r>
              <a:rPr lang="en-US" sz="2000" dirty="0" smtClean="0"/>
              <a:t>Managing the expectations and oversight of new exec team</a:t>
            </a:r>
          </a:p>
          <a:p>
            <a:pPr eaLnBrk="1" hangingPunct="1"/>
            <a:r>
              <a:rPr lang="en-US" sz="2400" dirty="0" smtClean="0"/>
              <a:t>Led major projects on three campuses of the University System of New Hampshire</a:t>
            </a:r>
          </a:p>
          <a:p>
            <a:pPr lvl="2" eaLnBrk="1" hangingPunct="1"/>
            <a:r>
              <a:rPr lang="en-US" sz="2000" dirty="0" smtClean="0"/>
              <a:t>Keene State College</a:t>
            </a:r>
          </a:p>
          <a:p>
            <a:pPr lvl="2" eaLnBrk="1" hangingPunct="1"/>
            <a:r>
              <a:rPr lang="en-US" sz="2000" dirty="0" smtClean="0"/>
              <a:t>University of New Hampshire</a:t>
            </a:r>
          </a:p>
          <a:p>
            <a:pPr lvl="2" eaLnBrk="1" hangingPunct="1"/>
            <a:r>
              <a:rPr lang="en-US" sz="2000" dirty="0" smtClean="0"/>
              <a:t>Plymouth State University</a:t>
            </a:r>
          </a:p>
          <a:p>
            <a:pPr eaLnBrk="1" hangingPunct="1"/>
            <a:r>
              <a:rPr lang="en-US" sz="2400" dirty="0" smtClean="0"/>
              <a:t>Presenter and course instructor for project management in NERCOMP and U. of Phoenix</a:t>
            </a:r>
          </a:p>
        </p:txBody>
      </p:sp>
      <p:sp>
        <p:nvSpPr>
          <p:cNvPr id="2" name="Rectangle 2"/>
          <p:cNvSpPr>
            <a:spLocks noGrp="1" noChangeArrowheads="1"/>
          </p:cNvSpPr>
          <p:nvPr>
            <p:ph type="title"/>
          </p:nvPr>
        </p:nvSpPr>
        <p:spPr/>
        <p:txBody>
          <a:bodyPr/>
          <a:lstStyle/>
          <a:p>
            <a:pPr eaLnBrk="1" fontAlgn="auto" hangingPunct="1">
              <a:spcAft>
                <a:spcPts val="0"/>
              </a:spcAft>
              <a:defRPr/>
            </a:pPr>
            <a:r>
              <a:rPr lang="en-US" dirty="0" smtClean="0"/>
              <a:t>               Presenter</a:t>
            </a:r>
            <a:endParaRPr lang="en-US" dirty="0"/>
          </a:p>
        </p:txBody>
      </p:sp>
      <p:pic>
        <p:nvPicPr>
          <p:cNvPr id="17415" name="Picture 7" descr="C:\Users\dw904114\AppData\Local\Microsoft\Windows\Temporary Internet Files\Content.IE5\Q4NPUGYN\MCj02908080000[1].wmf"/>
          <p:cNvPicPr>
            <a:picLocks noChangeAspect="1" noChangeArrowheads="1"/>
          </p:cNvPicPr>
          <p:nvPr/>
        </p:nvPicPr>
        <p:blipFill>
          <a:blip r:embed="rId3"/>
          <a:srcRect/>
          <a:stretch>
            <a:fillRect/>
          </a:stretch>
        </p:blipFill>
        <p:spPr bwMode="auto">
          <a:xfrm>
            <a:off x="7924800" y="304800"/>
            <a:ext cx="905647" cy="719751"/>
          </a:xfrm>
          <a:prstGeom prst="rect">
            <a:avLst/>
          </a:prstGeom>
          <a:noFill/>
        </p:spPr>
      </p:pic>
      <p:pic>
        <p:nvPicPr>
          <p:cNvPr id="17416" name="Picture 8" descr="C:\Users\dw904114\AppData\Local\Microsoft\Windows\Temporary Internet Files\Content.IE5\3ZSS3PHI\MCj02908070000[1].wmf"/>
          <p:cNvPicPr>
            <a:picLocks noChangeAspect="1" noChangeArrowheads="1"/>
          </p:cNvPicPr>
          <p:nvPr/>
        </p:nvPicPr>
        <p:blipFill>
          <a:blip r:embed="rId4"/>
          <a:srcRect/>
          <a:stretch>
            <a:fillRect/>
          </a:stretch>
        </p:blipFill>
        <p:spPr bwMode="auto">
          <a:xfrm>
            <a:off x="228600" y="304800"/>
            <a:ext cx="877432" cy="697886"/>
          </a:xfrm>
          <a:prstGeom prst="rect">
            <a:avLst/>
          </a:prstGeom>
          <a:noFill/>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p:txBody>
          <a:bodyPr/>
          <a:lstStyle/>
          <a:p>
            <a:pPr eaLnBrk="1" hangingPunct="1"/>
            <a:r>
              <a:rPr lang="en-US" smtClean="0"/>
              <a:t>Make sure meetings are well led</a:t>
            </a:r>
          </a:p>
          <a:p>
            <a:pPr eaLnBrk="1" hangingPunct="1"/>
            <a:r>
              <a:rPr lang="en-US" smtClean="0"/>
              <a:t>Agenda is clear	</a:t>
            </a:r>
          </a:p>
          <a:p>
            <a:pPr lvl="1" eaLnBrk="1" hangingPunct="1"/>
            <a:r>
              <a:rPr lang="en-US" smtClean="0"/>
              <a:t>Save the FYI, you can always distribute that otherwise</a:t>
            </a:r>
          </a:p>
          <a:p>
            <a:pPr lvl="1" eaLnBrk="1" hangingPunct="1"/>
            <a:r>
              <a:rPr lang="en-US" smtClean="0"/>
              <a:t>Your time with execs needs to be tight</a:t>
            </a:r>
          </a:p>
          <a:p>
            <a:pPr lvl="1" eaLnBrk="1" hangingPunct="1"/>
            <a:r>
              <a:rPr lang="en-US" smtClean="0"/>
              <a:t>1-3 issues max</a:t>
            </a:r>
          </a:p>
          <a:p>
            <a:pPr lvl="1" eaLnBrk="1" hangingPunct="1"/>
            <a:r>
              <a:rPr lang="en-US" smtClean="0"/>
              <a:t>Make sure timeline is clear</a:t>
            </a:r>
          </a:p>
        </p:txBody>
      </p:sp>
      <p:sp>
        <p:nvSpPr>
          <p:cNvPr id="3" name="Title 2"/>
          <p:cNvSpPr>
            <a:spLocks noGrp="1"/>
          </p:cNvSpPr>
          <p:nvPr>
            <p:ph type="title"/>
          </p:nvPr>
        </p:nvSpPr>
        <p:spPr/>
        <p:txBody>
          <a:bodyPr/>
          <a:lstStyle/>
          <a:p>
            <a:pPr eaLnBrk="1" fontAlgn="auto" hangingPunct="1">
              <a:spcAft>
                <a:spcPts val="0"/>
              </a:spcAft>
              <a:defRPr/>
            </a:pPr>
            <a:r>
              <a:rPr lang="en-US" dirty="0" smtClean="0"/>
              <a:t>Structure Decisions at Meeting</a:t>
            </a:r>
            <a:endParaRPr lang="en-US" dirty="0"/>
          </a:p>
        </p:txBody>
      </p:sp>
    </p:spTree>
  </p:cSld>
  <p:clrMapOvr>
    <a:masterClrMapping/>
  </p:clrMapOvr>
  <p:transition spd="med">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Selecting Project Managers</a:t>
            </a:r>
            <a:endParaRPr lang="en-US" dirty="0"/>
          </a:p>
        </p:txBody>
      </p:sp>
    </p:spTree>
  </p:cSld>
  <p:clrMapOvr>
    <a:masterClrMapping/>
  </p:clrMapOvr>
  <p:transition spd="med">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p:txBody>
          <a:bodyPr/>
          <a:lstStyle/>
          <a:p>
            <a:pPr eaLnBrk="1" fontAlgn="auto" hangingPunct="1">
              <a:spcAft>
                <a:spcPts val="0"/>
              </a:spcAft>
              <a:defRPr/>
            </a:pPr>
            <a:r>
              <a:rPr lang="en-US" dirty="0" smtClean="0"/>
              <a:t>Your real project managers</a:t>
            </a:r>
            <a:endParaRPr lang="en-US" dirty="0"/>
          </a:p>
        </p:txBody>
      </p:sp>
      <p:pic>
        <p:nvPicPr>
          <p:cNvPr id="16" name="Picture 2"/>
          <p:cNvPicPr>
            <a:picLocks noChangeAspect="1" noChangeArrowheads="1"/>
          </p:cNvPicPr>
          <p:nvPr/>
        </p:nvPicPr>
        <p:blipFill>
          <a:blip r:embed="rId3"/>
          <a:srcRect/>
          <a:stretch>
            <a:fillRect/>
          </a:stretch>
        </p:blipFill>
        <p:spPr bwMode="auto">
          <a:xfrm>
            <a:off x="838200" y="3962400"/>
            <a:ext cx="1776413" cy="2667000"/>
          </a:xfrm>
          <a:prstGeom prst="rect">
            <a:avLst/>
          </a:prstGeom>
          <a:noFill/>
          <a:ln w="9525">
            <a:noFill/>
            <a:miter lim="800000"/>
            <a:headEnd/>
            <a:tailEnd/>
          </a:ln>
        </p:spPr>
      </p:pic>
      <p:pic>
        <p:nvPicPr>
          <p:cNvPr id="17" name="Picture 6"/>
          <p:cNvPicPr>
            <a:picLocks noChangeAspect="1" noChangeArrowheads="1"/>
          </p:cNvPicPr>
          <p:nvPr/>
        </p:nvPicPr>
        <p:blipFill>
          <a:blip r:embed="rId4"/>
          <a:srcRect/>
          <a:stretch>
            <a:fillRect/>
          </a:stretch>
        </p:blipFill>
        <p:spPr bwMode="auto">
          <a:xfrm>
            <a:off x="5943600" y="3856038"/>
            <a:ext cx="1785938" cy="2706687"/>
          </a:xfrm>
          <a:prstGeom prst="rect">
            <a:avLst/>
          </a:prstGeom>
          <a:noFill/>
          <a:ln w="9525">
            <a:noFill/>
            <a:miter lim="800000"/>
            <a:headEnd/>
            <a:tailEnd/>
          </a:ln>
        </p:spPr>
      </p:pic>
      <p:pic>
        <p:nvPicPr>
          <p:cNvPr id="18" name="Picture 7"/>
          <p:cNvPicPr>
            <a:picLocks noChangeAspect="1" noChangeArrowheads="1"/>
          </p:cNvPicPr>
          <p:nvPr/>
        </p:nvPicPr>
        <p:blipFill>
          <a:blip r:embed="rId5"/>
          <a:srcRect/>
          <a:stretch>
            <a:fillRect/>
          </a:stretch>
        </p:blipFill>
        <p:spPr bwMode="auto">
          <a:xfrm>
            <a:off x="3429000" y="1295400"/>
            <a:ext cx="2159000" cy="2990850"/>
          </a:xfrm>
          <a:prstGeom prst="rect">
            <a:avLst/>
          </a:prstGeom>
          <a:noFill/>
          <a:ln w="9525">
            <a:noFill/>
            <a:miter lim="800000"/>
            <a:headEnd/>
            <a:tailEnd/>
          </a:ln>
        </p:spPr>
      </p:pic>
      <p:pic>
        <p:nvPicPr>
          <p:cNvPr id="21" name="Picture 10"/>
          <p:cNvPicPr>
            <a:picLocks noChangeAspect="1" noChangeArrowheads="1"/>
          </p:cNvPicPr>
          <p:nvPr/>
        </p:nvPicPr>
        <p:blipFill>
          <a:blip r:embed="rId6"/>
          <a:srcRect/>
          <a:stretch>
            <a:fillRect/>
          </a:stretch>
        </p:blipFill>
        <p:spPr bwMode="auto">
          <a:xfrm>
            <a:off x="990600" y="1295400"/>
            <a:ext cx="1843088" cy="2457450"/>
          </a:xfrm>
          <a:prstGeom prst="rect">
            <a:avLst/>
          </a:prstGeom>
          <a:noFill/>
          <a:ln w="9525">
            <a:noFill/>
            <a:miter lim="800000"/>
            <a:headEnd/>
            <a:tailEnd/>
          </a:ln>
        </p:spPr>
      </p:pic>
      <p:pic>
        <p:nvPicPr>
          <p:cNvPr id="22" name="Picture 11"/>
          <p:cNvPicPr>
            <a:picLocks noChangeAspect="1" noChangeArrowheads="1"/>
          </p:cNvPicPr>
          <p:nvPr/>
        </p:nvPicPr>
        <p:blipFill>
          <a:blip r:embed="rId7"/>
          <a:srcRect/>
          <a:stretch>
            <a:fillRect/>
          </a:stretch>
        </p:blipFill>
        <p:spPr bwMode="auto">
          <a:xfrm>
            <a:off x="5757863" y="1447800"/>
            <a:ext cx="3081337" cy="2047875"/>
          </a:xfrm>
          <a:prstGeom prst="rect">
            <a:avLst/>
          </a:prstGeom>
          <a:noFill/>
          <a:ln w="9525">
            <a:noFill/>
            <a:miter lim="800000"/>
            <a:headEnd/>
            <a:tailEnd/>
          </a:ln>
        </p:spPr>
      </p:pic>
      <p:pic>
        <p:nvPicPr>
          <p:cNvPr id="22529" name="Picture 1" descr="C:\Documents and Settings\dcfischer\Desktop\Bork.jpg"/>
          <p:cNvPicPr>
            <a:picLocks noChangeAspect="1" noChangeArrowheads="1"/>
          </p:cNvPicPr>
          <p:nvPr/>
        </p:nvPicPr>
        <p:blipFill>
          <a:blip r:embed="rId8"/>
          <a:srcRect l="27274" t="26515" r="31250" b="27274"/>
          <a:stretch>
            <a:fillRect/>
          </a:stretch>
        </p:blipFill>
        <p:spPr bwMode="auto">
          <a:xfrm>
            <a:off x="3276600" y="4648200"/>
            <a:ext cx="2133600" cy="1782763"/>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2000"/>
                            </p:stCondLst>
                            <p:childTnLst>
                              <p:par>
                                <p:cTn id="9" presetID="9" presetClass="entr" presetSubtype="0" fill="hold" nodeType="afterEffect">
                                  <p:stCondLst>
                                    <p:cond delay="200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4500"/>
                            </p:stCondLst>
                            <p:childTnLst>
                              <p:par>
                                <p:cTn id="13" presetID="9" presetClass="entr" presetSubtype="0" fill="hold" nodeType="afterEffect">
                                  <p:stCondLst>
                                    <p:cond delay="150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par>
                          <p:cTn id="16" fill="hold">
                            <p:stCondLst>
                              <p:cond delay="6500"/>
                            </p:stCondLst>
                            <p:childTnLst>
                              <p:par>
                                <p:cTn id="17" presetID="9" presetClass="entr" presetSubtype="0" fill="hold" nodeType="after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8500"/>
                            </p:stCondLst>
                            <p:childTnLst>
                              <p:par>
                                <p:cTn id="21" presetID="9" presetClass="entr" presetSubtype="0" fill="hold" nodeType="after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par>
                          <p:cTn id="24" fill="hold">
                            <p:stCondLst>
                              <p:cond delay="10500"/>
                            </p:stCondLst>
                            <p:childTnLst>
                              <p:par>
                                <p:cTn id="25" presetID="9" presetClass="entr" presetSubtype="0" fill="hold" nodeType="afterEffect">
                                  <p:stCondLst>
                                    <p:cond delay="1500"/>
                                  </p:stCondLst>
                                  <p:childTnLst>
                                    <p:set>
                                      <p:cBhvr>
                                        <p:cTn id="26" dur="1" fill="hold">
                                          <p:stCondLst>
                                            <p:cond delay="0"/>
                                          </p:stCondLst>
                                        </p:cTn>
                                        <p:tgtEl>
                                          <p:spTgt spid="22529"/>
                                        </p:tgtEl>
                                        <p:attrNameLst>
                                          <p:attrName>style.visibility</p:attrName>
                                        </p:attrNameLst>
                                      </p:cBhvr>
                                      <p:to>
                                        <p:strVal val="visible"/>
                                      </p:to>
                                    </p:set>
                                    <p:animEffect transition="in" filter="dissolve">
                                      <p:cBhvr>
                                        <p:cTn id="27" dur="1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74838"/>
            <a:ext cx="8229600" cy="4525962"/>
          </a:xfrm>
        </p:spPr>
        <p:txBody>
          <a:bodyPr/>
          <a:lstStyle/>
          <a:p>
            <a:r>
              <a:rPr lang="en-CA" dirty="0" smtClean="0"/>
              <a:t>New technologies introduce change…</a:t>
            </a:r>
          </a:p>
          <a:p>
            <a:pPr lvl="2"/>
            <a:r>
              <a:rPr lang="en-CA" dirty="0" smtClean="0"/>
              <a:t>At the infrastructure level</a:t>
            </a:r>
          </a:p>
          <a:p>
            <a:pPr lvl="2"/>
            <a:r>
              <a:rPr lang="en-CA" dirty="0" smtClean="0"/>
              <a:t>At the user level</a:t>
            </a:r>
          </a:p>
          <a:p>
            <a:pPr lvl="2"/>
            <a:r>
              <a:rPr lang="en-CA" dirty="0" smtClean="0"/>
              <a:t>At the organizational level</a:t>
            </a:r>
          </a:p>
          <a:p>
            <a:r>
              <a:rPr lang="en-CA" dirty="0" smtClean="0"/>
              <a:t>Good organizations recognize this and put change management procedures in place around new technologies.</a:t>
            </a:r>
          </a:p>
        </p:txBody>
      </p:sp>
      <p:sp>
        <p:nvSpPr>
          <p:cNvPr id="3" name="Title 2"/>
          <p:cNvSpPr>
            <a:spLocks noGrp="1"/>
          </p:cNvSpPr>
          <p:nvPr>
            <p:ph type="title"/>
          </p:nvPr>
        </p:nvSpPr>
        <p:spPr>
          <a:xfrm>
            <a:off x="457200" y="457200"/>
            <a:ext cx="8229600" cy="1143000"/>
          </a:xfrm>
        </p:spPr>
        <p:txBody>
          <a:bodyPr>
            <a:normAutofit fontScale="90000"/>
          </a:bodyPr>
          <a:lstStyle/>
          <a:p>
            <a:r>
              <a:rPr lang="en-CA" dirty="0" smtClean="0"/>
              <a:t>Project management is about managing change</a:t>
            </a:r>
            <a:endParaRPr lang="en-CA"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sz="3000" dirty="0" smtClean="0"/>
              <a:t>Project Portfolio Management</a:t>
            </a:r>
            <a:endParaRPr lang="en-US" sz="3000" dirty="0"/>
          </a:p>
        </p:txBody>
      </p:sp>
      <p:sp>
        <p:nvSpPr>
          <p:cNvPr id="14339" name="Rectangle 3"/>
          <p:cNvSpPr>
            <a:spLocks noGrp="1" noChangeArrowheads="1"/>
          </p:cNvSpPr>
          <p:nvPr>
            <p:ph type="body" idx="1"/>
          </p:nvPr>
        </p:nvSpPr>
        <p:spPr/>
        <p:txBody>
          <a:bodyPr/>
          <a:lstStyle/>
          <a:p>
            <a:pPr eaLnBrk="1" hangingPunct="1"/>
            <a:r>
              <a:rPr lang="en-US" smtClean="0"/>
              <a:t>Developing good project charters</a:t>
            </a:r>
          </a:p>
          <a:p>
            <a:pPr eaLnBrk="1" hangingPunct="1"/>
            <a:r>
              <a:rPr lang="en-US" smtClean="0"/>
              <a:t>Project steering and sponsorship</a:t>
            </a:r>
          </a:p>
          <a:p>
            <a:pPr eaLnBrk="1" hangingPunct="1"/>
            <a:r>
              <a:rPr lang="en-US" smtClean="0"/>
              <a:t>Identifying projects </a:t>
            </a:r>
          </a:p>
          <a:p>
            <a:pPr lvl="1" eaLnBrk="1" hangingPunct="1"/>
            <a:r>
              <a:rPr lang="en-US" smtClean="0"/>
              <a:t>Proposed, in queue, in progress, completed</a:t>
            </a:r>
          </a:p>
          <a:p>
            <a:pPr eaLnBrk="1" hangingPunct="1"/>
            <a:r>
              <a:rPr lang="en-US" smtClean="0"/>
              <a:t>Track resource allocation</a:t>
            </a:r>
          </a:p>
          <a:p>
            <a:pPr eaLnBrk="1" hangingPunct="1"/>
            <a:r>
              <a:rPr lang="en-US" smtClean="0"/>
              <a:t>Decision-making process</a:t>
            </a:r>
          </a:p>
          <a:p>
            <a:pPr eaLnBrk="1" hangingPunct="1"/>
            <a:r>
              <a:rPr lang="en-US" smtClean="0"/>
              <a:t>Communication</a:t>
            </a:r>
          </a:p>
          <a:p>
            <a:pPr eaLnBrk="1" hangingPunct="1"/>
            <a:endParaRPr lang="en-US" smtClean="0"/>
          </a:p>
          <a:p>
            <a:pPr eaLnBrk="1" hangingPunct="1"/>
            <a:endParaRPr lang="en-US"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Project Portfolio Management</a:t>
            </a:r>
            <a:endParaRPr lang="en-CA" dirty="0"/>
          </a:p>
        </p:txBody>
      </p:sp>
      <p:sp>
        <p:nvSpPr>
          <p:cNvPr id="4" name="TextBox 3"/>
          <p:cNvSpPr txBox="1"/>
          <p:nvPr/>
        </p:nvSpPr>
        <p:spPr>
          <a:xfrm>
            <a:off x="1295400" y="1828800"/>
            <a:ext cx="6705600" cy="3539430"/>
          </a:xfrm>
          <a:prstGeom prst="rect">
            <a:avLst/>
          </a:prstGeom>
          <a:solidFill>
            <a:schemeClr val="bg2">
              <a:lumMod val="75000"/>
            </a:schemeClr>
          </a:solidFill>
          <a:effectLst>
            <a:softEdge rad="127000"/>
          </a:effectLst>
        </p:spPr>
        <p:txBody>
          <a:bodyPr wrap="square">
            <a:spAutoFit/>
          </a:bodyPr>
          <a:lstStyle/>
          <a:p>
            <a:pPr fontAlgn="auto">
              <a:spcBef>
                <a:spcPts val="0"/>
              </a:spcBef>
              <a:spcAft>
                <a:spcPts val="0"/>
              </a:spcAft>
              <a:defRPr/>
            </a:pPr>
            <a:endParaRPr lang="en-US" sz="3200" dirty="0">
              <a:latin typeface="+mn-lt"/>
            </a:endParaRPr>
          </a:p>
          <a:p>
            <a:pPr marL="177800" fontAlgn="auto">
              <a:spcBef>
                <a:spcPts val="0"/>
              </a:spcBef>
              <a:spcAft>
                <a:spcPts val="0"/>
              </a:spcAft>
              <a:defRPr/>
            </a:pPr>
            <a:r>
              <a:rPr lang="en-US" sz="3200" dirty="0">
                <a:latin typeface="+mn-lt"/>
              </a:rPr>
              <a:t>“Set of business processes that, when consistently applied, enables organizations to plan and control technology investments.” </a:t>
            </a:r>
            <a:r>
              <a:rPr lang="en-US" i="1" dirty="0">
                <a:latin typeface="+mn-lt"/>
              </a:rPr>
              <a:t>ECAR, 2006</a:t>
            </a:r>
            <a:r>
              <a:rPr lang="en-US" sz="3200" dirty="0">
                <a:latin typeface="+mn-lt"/>
              </a:rPr>
              <a:t> </a:t>
            </a:r>
          </a:p>
          <a:p>
            <a:pPr fontAlgn="auto">
              <a:spcBef>
                <a:spcPts val="0"/>
              </a:spcBef>
              <a:spcAft>
                <a:spcPts val="0"/>
              </a:spcAft>
              <a:defRPr/>
            </a:pPr>
            <a:endParaRPr lang="en-US" sz="3200" dirty="0">
              <a:latin typeface="+mn-lt"/>
            </a:endParaRPr>
          </a:p>
        </p:txBody>
      </p:sp>
    </p:spTree>
  </p:cSld>
  <p:clrMapOvr>
    <a:masterClrMapping/>
  </p:clrMapOvr>
  <p:transition spd="med">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How many view technology</a:t>
            </a:r>
            <a:endParaRPr lang="en-US" dirty="0"/>
          </a:p>
        </p:txBody>
      </p:sp>
      <p:pic>
        <p:nvPicPr>
          <p:cNvPr id="22531" name="Picture 1" descr="C:\Documents and Settings\dcfischer\Desktop\iceberg.JPG"/>
          <p:cNvPicPr>
            <a:picLocks noChangeAspect="1" noChangeArrowheads="1"/>
          </p:cNvPicPr>
          <p:nvPr/>
        </p:nvPicPr>
        <p:blipFill>
          <a:blip r:embed="rId3"/>
          <a:srcRect/>
          <a:stretch>
            <a:fillRect/>
          </a:stretch>
        </p:blipFill>
        <p:spPr bwMode="auto">
          <a:xfrm>
            <a:off x="2489200" y="2057400"/>
            <a:ext cx="4216400" cy="27765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The Real Cost of Technology</a:t>
            </a:r>
            <a:endParaRPr lang="en-US" dirty="0"/>
          </a:p>
        </p:txBody>
      </p:sp>
      <p:pic>
        <p:nvPicPr>
          <p:cNvPr id="23555" name="Content Placeholder 3" descr="Iceberg.2.JPG"/>
          <p:cNvPicPr>
            <a:picLocks noGrp="1" noChangeAspect="1"/>
          </p:cNvPicPr>
          <p:nvPr>
            <p:ph idx="1"/>
          </p:nvPr>
        </p:nvPicPr>
        <p:blipFill>
          <a:blip r:embed="rId3"/>
          <a:srcRect/>
          <a:stretch>
            <a:fillRect/>
          </a:stretch>
        </p:blipFill>
        <p:spPr>
          <a:xfrm>
            <a:off x="2900363" y="1481138"/>
            <a:ext cx="3343275" cy="4525962"/>
          </a:xfrm>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9710</TotalTime>
  <Words>1577</Words>
  <Application>Microsoft Office PowerPoint</Application>
  <PresentationFormat>On-screen Show (4:3)</PresentationFormat>
  <Paragraphs>390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Executve Oversight &amp; Accountability</vt:lpstr>
      <vt:lpstr>Two Perspectives</vt:lpstr>
      <vt:lpstr>Agenda</vt:lpstr>
      <vt:lpstr>               Presenter</vt:lpstr>
      <vt:lpstr>Project management is about managing change</vt:lpstr>
      <vt:lpstr>Project Portfolio Management</vt:lpstr>
      <vt:lpstr>Project Portfolio Management</vt:lpstr>
      <vt:lpstr>How many view technology</vt:lpstr>
      <vt:lpstr>The Real Cost of Technology</vt:lpstr>
      <vt:lpstr>The Cost of IT</vt:lpstr>
      <vt:lpstr>Message to Executives</vt:lpstr>
      <vt:lpstr>IT Leaders</vt:lpstr>
      <vt:lpstr>Containing Costs</vt:lpstr>
      <vt:lpstr>Risk Management</vt:lpstr>
      <vt:lpstr>IT Overload</vt:lpstr>
      <vt:lpstr>Decision Making </vt:lpstr>
      <vt:lpstr>Prepare for Decisions</vt:lpstr>
      <vt:lpstr>Support the Decision Making</vt:lpstr>
      <vt:lpstr>Again…</vt:lpstr>
      <vt:lpstr>Questions</vt:lpstr>
      <vt:lpstr>Additional slides not covered in presentation</vt:lpstr>
      <vt:lpstr>Why Project Management?</vt:lpstr>
      <vt:lpstr>Project Management is Change</vt:lpstr>
      <vt:lpstr>Highlights of Portfolio Management (ECAR 2006)</vt:lpstr>
      <vt:lpstr>Proposing Projects</vt:lpstr>
      <vt:lpstr>Project Charter</vt:lpstr>
      <vt:lpstr>Project Charter</vt:lpstr>
      <vt:lpstr>Executive Oversight</vt:lpstr>
      <vt:lpstr>Why Projects Fail</vt:lpstr>
      <vt:lpstr>Why Projects Succeed!</vt:lpstr>
      <vt:lpstr>Portfolio Management: Executive Level Requirement!</vt:lpstr>
      <vt:lpstr>Portfolio Management Concerns (ECAR 2006)</vt:lpstr>
      <vt:lpstr>Role of Sponsor</vt:lpstr>
      <vt:lpstr>Triple Constraint</vt:lpstr>
      <vt:lpstr>Playing to Different Players</vt:lpstr>
      <vt:lpstr>Presentation Skills</vt:lpstr>
      <vt:lpstr>Assumptions</vt:lpstr>
      <vt:lpstr>Assumptions (Example)</vt:lpstr>
      <vt:lpstr>Decision-making process</vt:lpstr>
      <vt:lpstr>Structure Decisions at Meeting</vt:lpstr>
      <vt:lpstr>Selecting Project Managers</vt:lpstr>
      <vt:lpstr>Your real project managers</vt:lpstr>
    </vt:vector>
  </TitlesOfParts>
  <Company>PSU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Oversight &amp; Accountability for IT Projects</dc:title>
  <dc:subject>ENT09</dc:subject>
  <dc:creator>Dwight Fischer</dc:creator>
  <cp:lastModifiedBy>Dwight</cp:lastModifiedBy>
  <cp:revision>201</cp:revision>
  <dcterms:created xsi:type="dcterms:W3CDTF">2007-02-12T18:51:55Z</dcterms:created>
  <dcterms:modified xsi:type="dcterms:W3CDTF">2009-05-20T19:00:18Z</dcterms:modified>
</cp:coreProperties>
</file>