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6" r:id="rId2"/>
    <p:sldId id="259" r:id="rId3"/>
    <p:sldId id="268" r:id="rId4"/>
    <p:sldId id="264" r:id="rId5"/>
    <p:sldId id="258" r:id="rId6"/>
    <p:sldId id="270" r:id="rId7"/>
    <p:sldId id="260" r:id="rId8"/>
    <p:sldId id="261" r:id="rId9"/>
    <p:sldId id="262" r:id="rId10"/>
    <p:sldId id="263" r:id="rId11"/>
    <p:sldId id="266" r:id="rId12"/>
    <p:sldId id="265" r:id="rId13"/>
    <p:sldId id="267" r:id="rId14"/>
    <p:sldId id="257" r:id="rId15"/>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2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205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F4A88B9-D153-4987-91FB-99C4BDE982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D9505E2-03CE-43FB-8430-93FFF33D8D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8F469F6-F414-4EF0-BB4E-23BA9384AC6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US" dirty="0"/>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D0A7A22D-7078-4E2F-8900-244B6AD3AA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E5BFB2A-DB32-4D72-B5B8-11B2E14D9AF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4EF34C3-8F4D-46C8-B30A-6132D9B4883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DE0DD54-4F66-4026-BEC7-FDBEB739F2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D4243611-D589-4E13-8DB7-CB18389E8B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353446F0-0415-498F-A81A-37B619217C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EB141516-4119-453A-BE9E-1BB9D48230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DC8D01A-22C0-422D-985F-24894FAC5CA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1D3C0EF-14E4-4047-B0AC-4A5ACEB45C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fld id="{32775368-8C05-487A-9EAF-9E2177B04D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2pPr>
      <a:lvl3pPr marL="1143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3pPr>
      <a:lvl4pPr marL="1600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4pPr>
      <a:lvl5pPr marL="20574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2128838"/>
            <a:ext cx="7772400" cy="1563687"/>
          </a:xfrm>
          <a:ln/>
        </p:spPr>
        <p:txBody>
          <a:bodyPr/>
          <a:lstStyle/>
          <a:p>
            <a:r>
              <a:rPr lang="en-US" dirty="0" smtClean="0"/>
              <a:t>Pervasive Mobility</a:t>
            </a:r>
            <a:endParaRPr lang="en-US" dirty="0"/>
          </a:p>
        </p:txBody>
      </p:sp>
      <p:sp>
        <p:nvSpPr>
          <p:cNvPr id="3074" name="Rectangle 2"/>
          <p:cNvSpPr>
            <a:spLocks noGrp="1" noChangeArrowheads="1"/>
          </p:cNvSpPr>
          <p:nvPr>
            <p:ph type="subTitle" idx="4294967295"/>
          </p:nvPr>
        </p:nvSpPr>
        <p:spPr bwMode="auto">
          <a:xfrm>
            <a:off x="1371600" y="3930650"/>
            <a:ext cx="6400800" cy="1752600"/>
          </a:xfrm>
          <a:prstGeom prst="rect">
            <a:avLst/>
          </a:prstGeom>
          <a:noFill/>
          <a:ln/>
        </p:spPr>
        <p:txBody>
          <a:bodyPr lIns="0" tIns="0" rIns="0" bIns="0" anchor="ctr"/>
          <a:lstStyle/>
          <a:p>
            <a:pPr marL="0" indent="0" algn="ctr"/>
            <a:r>
              <a:rPr lang="en-US" dirty="0" smtClean="0"/>
              <a:t>Jim Trietsch</a:t>
            </a:r>
          </a:p>
          <a:p>
            <a:pPr marL="0" indent="0" algn="ctr"/>
            <a:r>
              <a:rPr lang="en-US" dirty="0" smtClean="0"/>
              <a:t>Chief Operations Planning Officer</a:t>
            </a:r>
          </a:p>
          <a:p>
            <a:pPr marL="0" indent="0" algn="ctr"/>
            <a:r>
              <a:rPr lang="en-US" dirty="0" smtClean="0"/>
              <a:t>Abilene Christian University</a:t>
            </a:r>
          </a:p>
          <a:p>
            <a:pPr marL="0" indent="0" algn="ct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Picture 3"/>
          <p:cNvPicPr>
            <a:picLocks noChangeAspect="1" noChangeArrowheads="1"/>
          </p:cNvPicPr>
          <p:nvPr/>
        </p:nvPicPr>
        <p:blipFill>
          <a:blip r:embed="rId2"/>
          <a:srcRect/>
          <a:stretch>
            <a:fillRect/>
          </a:stretch>
        </p:blipFill>
        <p:spPr bwMode="auto">
          <a:xfrm>
            <a:off x="274320" y="457200"/>
            <a:ext cx="2789983" cy="3657600"/>
          </a:xfrm>
          <a:prstGeom prst="rect">
            <a:avLst/>
          </a:prstGeom>
          <a:noFill/>
        </p:spPr>
      </p:pic>
      <p:pic>
        <p:nvPicPr>
          <p:cNvPr id="5122" name="Picture 2" descr="Picture 5"/>
          <p:cNvPicPr>
            <a:picLocks noChangeAspect="1" noChangeArrowheads="1"/>
          </p:cNvPicPr>
          <p:nvPr/>
        </p:nvPicPr>
        <p:blipFill>
          <a:blip r:embed="rId3"/>
          <a:srcRect/>
          <a:stretch>
            <a:fillRect/>
          </a:stretch>
        </p:blipFill>
        <p:spPr bwMode="auto">
          <a:xfrm>
            <a:off x="3200400" y="457200"/>
            <a:ext cx="2806995" cy="3657600"/>
          </a:xfrm>
          <a:prstGeom prst="rect">
            <a:avLst/>
          </a:prstGeom>
          <a:noFill/>
        </p:spPr>
      </p:pic>
      <p:pic>
        <p:nvPicPr>
          <p:cNvPr id="5121" name="Picture 1" descr="Picture 4"/>
          <p:cNvPicPr>
            <a:picLocks noChangeAspect="1" noChangeArrowheads="1"/>
          </p:cNvPicPr>
          <p:nvPr/>
        </p:nvPicPr>
        <p:blipFill>
          <a:blip r:embed="rId4"/>
          <a:srcRect/>
          <a:stretch>
            <a:fillRect/>
          </a:stretch>
        </p:blipFill>
        <p:spPr bwMode="auto">
          <a:xfrm>
            <a:off x="6126480" y="457200"/>
            <a:ext cx="2789983" cy="3657600"/>
          </a:xfrm>
          <a:prstGeom prst="rect">
            <a:avLst/>
          </a:prstGeom>
          <a:noFill/>
        </p:spPr>
      </p:pic>
      <p:sp>
        <p:nvSpPr>
          <p:cNvPr id="5124" name="Rectangle 4"/>
          <p:cNvSpPr>
            <a:spLocks noChangeArrowheads="1"/>
          </p:cNvSpPr>
          <p:nvPr/>
        </p:nvSpPr>
        <p:spPr bwMode="auto">
          <a:xfrm>
            <a:off x="1752600" y="5029200"/>
            <a:ext cx="5583580"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Building tools: m.acu.edu framework</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125" name="Rectangle 5"/>
          <p:cNvSpPr>
            <a:spLocks noChangeArrowheads="1"/>
          </p:cNvSpPr>
          <p:nvPr/>
        </p:nvSpPr>
        <p:spPr bwMode="auto">
          <a:xfrm>
            <a:off x="0" y="2505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126" name="Rectangle 6"/>
          <p:cNvSpPr>
            <a:spLocks noChangeArrowheads="1"/>
          </p:cNvSpPr>
          <p:nvPr/>
        </p:nvSpPr>
        <p:spPr bwMode="auto">
          <a:xfrm>
            <a:off x="0" y="455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127" name="Rectangle 7"/>
          <p:cNvSpPr>
            <a:spLocks noChangeArrowheads="1"/>
          </p:cNvSpPr>
          <p:nvPr/>
        </p:nvSpPr>
        <p:spPr bwMode="auto">
          <a:xfrm>
            <a:off x="381000" y="4267200"/>
            <a:ext cx="776501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Connecting to ACU                	 Connecting to learning	 	  </a:t>
            </a:r>
            <a:r>
              <a:rPr kumimoji="0" lang="en-US" sz="1400" b="0" i="0" u="none" strike="noStrike" cap="none" normalizeH="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Connecting to Abilene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icture 9"/>
          <p:cNvPicPr>
            <a:picLocks noChangeAspect="1" noChangeArrowheads="1"/>
          </p:cNvPicPr>
          <p:nvPr/>
        </p:nvPicPr>
        <p:blipFill>
          <a:blip r:embed="rId2"/>
          <a:srcRect/>
          <a:stretch>
            <a:fillRect/>
          </a:stretch>
        </p:blipFill>
        <p:spPr bwMode="auto">
          <a:xfrm>
            <a:off x="274320" y="457200"/>
            <a:ext cx="2806932" cy="3657600"/>
          </a:xfrm>
          <a:prstGeom prst="rect">
            <a:avLst/>
          </a:prstGeom>
          <a:noFill/>
          <a:ln w="9525">
            <a:noFill/>
            <a:miter lim="800000"/>
            <a:headEnd/>
            <a:tailEnd/>
          </a:ln>
        </p:spPr>
      </p:pic>
      <p:pic>
        <p:nvPicPr>
          <p:cNvPr id="2050" name="Picture 2" descr="Picture 8"/>
          <p:cNvPicPr>
            <a:picLocks noChangeAspect="1" noChangeArrowheads="1"/>
          </p:cNvPicPr>
          <p:nvPr/>
        </p:nvPicPr>
        <p:blipFill>
          <a:blip r:embed="rId3"/>
          <a:srcRect/>
          <a:stretch>
            <a:fillRect/>
          </a:stretch>
        </p:blipFill>
        <p:spPr bwMode="auto">
          <a:xfrm>
            <a:off x="3200400" y="457200"/>
            <a:ext cx="2831869" cy="3657600"/>
          </a:xfrm>
          <a:prstGeom prst="rect">
            <a:avLst/>
          </a:prstGeom>
          <a:noFill/>
          <a:ln w="9525">
            <a:noFill/>
            <a:miter lim="800000"/>
            <a:headEnd/>
            <a:tailEnd/>
          </a:ln>
        </p:spPr>
      </p:pic>
      <p:pic>
        <p:nvPicPr>
          <p:cNvPr id="2051" name="Picture 3" descr="Picture 6"/>
          <p:cNvPicPr>
            <a:picLocks noChangeAspect="1" noChangeArrowheads="1"/>
          </p:cNvPicPr>
          <p:nvPr/>
        </p:nvPicPr>
        <p:blipFill>
          <a:blip r:embed="rId4"/>
          <a:srcRect/>
          <a:stretch>
            <a:fillRect/>
          </a:stretch>
        </p:blipFill>
        <p:spPr bwMode="auto">
          <a:xfrm>
            <a:off x="6126480" y="457200"/>
            <a:ext cx="2806932" cy="3657600"/>
          </a:xfrm>
          <a:prstGeom prst="rect">
            <a:avLst/>
          </a:prstGeom>
          <a:noFill/>
          <a:ln w="9525">
            <a:noFill/>
            <a:miter lim="800000"/>
            <a:headEnd/>
            <a:tailEnd/>
          </a:ln>
        </p:spPr>
      </p:pic>
      <p:sp>
        <p:nvSpPr>
          <p:cNvPr id="9" name="Rectangle 4"/>
          <p:cNvSpPr>
            <a:spLocks noChangeArrowheads="1"/>
          </p:cNvSpPr>
          <p:nvPr/>
        </p:nvSpPr>
        <p:spPr bwMode="auto">
          <a:xfrm>
            <a:off x="1752600" y="5029200"/>
            <a:ext cx="6001579"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Tools for connecting, teaching, learning</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Rectangle 7"/>
          <p:cNvSpPr>
            <a:spLocks noChangeArrowheads="1"/>
          </p:cNvSpPr>
          <p:nvPr/>
        </p:nvSpPr>
        <p:spPr bwMode="auto">
          <a:xfrm>
            <a:off x="381000" y="4267200"/>
            <a:ext cx="781335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latin typeface="Arial" pitchFamily="34" charset="0"/>
                <a:ea typeface="Times New Roman" pitchFamily="18" charset="0"/>
              </a:rPr>
              <a:t>103 faculty for 230 classes</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Learning</a:t>
            </a:r>
            <a:r>
              <a:rPr kumimoji="0" lang="en-US" sz="1400" b="0" i="0" u="none" strike="noStrike" cap="none" normalizeH="0" dirty="0" smtClean="0">
                <a:ln>
                  <a:noFill/>
                </a:ln>
                <a:solidFill>
                  <a:schemeClr val="tx1"/>
                </a:solidFill>
                <a:effectLst/>
                <a:latin typeface="Arial" pitchFamily="34" charset="0"/>
                <a:ea typeface="Times New Roman" pitchFamily="18" charset="0"/>
              </a:rPr>
              <a:t> materials anywhere</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lang="en-US" sz="1400" dirty="0" smtClean="0">
                <a:solidFill>
                  <a:schemeClr val="tx1"/>
                </a:solidFill>
                <a:latin typeface="Arial" pitchFamily="34" charset="0"/>
                <a:ea typeface="Times New Roman" pitchFamily="18" charset="0"/>
              </a:rPr>
              <a:t>     49 faculty for 422 polls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609600" y="685801"/>
            <a:ext cx="8074224" cy="5486399"/>
          </a:xfrm>
          <a:prstGeom prst="rect">
            <a:avLst/>
          </a:prstGeom>
          <a:noFill/>
          <a:ln w="9525">
            <a:noFill/>
            <a:miter lim="800000"/>
            <a:headEnd/>
            <a:tailEnd/>
          </a:ln>
        </p:spPr>
      </p:pic>
      <p:sp>
        <p:nvSpPr>
          <p:cNvPr id="5" name="Title 4"/>
          <p:cNvSpPr>
            <a:spLocks noGrp="1"/>
          </p:cNvSpPr>
          <p:nvPr>
            <p:ph type="title"/>
          </p:nvPr>
        </p:nvSpPr>
        <p:spPr/>
        <p:txBody>
          <a:bodyPr/>
          <a:lstStyle/>
          <a:p>
            <a:r>
              <a:rPr lang="en-US" sz="3600" dirty="0" smtClean="0"/>
              <a:t>Survey of 177 FR and Upperclassmen</a:t>
            </a:r>
            <a:r>
              <a:rPr lang="en-US" dirty="0" smtClean="0"/>
              <a:t/>
            </a:r>
            <a:br>
              <a:rPr lang="en-US" dirty="0" smtClean="0"/>
            </a:br>
            <a:endParaRPr lang="en-US" dirty="0"/>
          </a:p>
        </p:txBody>
      </p:sp>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33400" y="228600"/>
            <a:ext cx="8001000" cy="6116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What did you think?</a:t>
            </a:r>
          </a:p>
        </p:txBody>
      </p:sp>
      <p:sp>
        <p:nvSpPr>
          <p:cNvPr id="4098" name="Rectangle 2"/>
          <p:cNvSpPr>
            <a:spLocks noGrp="1" noChangeArrowheads="1"/>
          </p:cNvSpPr>
          <p:nvPr>
            <p:ph type="body" idx="1"/>
          </p:nvPr>
        </p:nvSpPr>
        <p:spPr>
          <a:xfrm>
            <a:off x="457200" y="1600200"/>
            <a:ext cx="8229600" cy="4525963"/>
          </a:xfrm>
          <a:ln/>
        </p:spPr>
        <p:txBody>
          <a:bodyPr/>
          <a:lstStyle/>
          <a:p>
            <a: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p>
          <a:p>
            <a:pPr marL="341313" indent="-341313">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Your input is important to us!</a:t>
            </a:r>
          </a:p>
          <a:p>
            <a:pPr marL="341313" indent="-341313">
              <a:spcBef>
                <a:spcPts val="35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400"/>
          </a:p>
          <a:p>
            <a:pPr marL="341313" indent="-341313">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Click on “Evaluate This Session” on the Enterprise 2009 program page.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Placeholder 5" descr="ACU Bible Bldg.jpg"/>
          <p:cNvPicPr>
            <a:picLocks noGrp="1" noChangeAspect="1"/>
          </p:cNvPicPr>
          <p:nvPr>
            <p:ph type="pic" idx="1"/>
          </p:nvPr>
        </p:nvPicPr>
        <p:blipFill>
          <a:blip r:embed="rId2"/>
          <a:srcRect l="6559" r="6559"/>
          <a:stretch>
            <a:fillRect/>
          </a:stretch>
        </p:blipFill>
        <p:spPr>
          <a:xfrm>
            <a:off x="1828800" y="381000"/>
            <a:ext cx="5486400" cy="4114800"/>
          </a:xfrm>
        </p:spPr>
      </p:pic>
      <p:sp>
        <p:nvSpPr>
          <p:cNvPr id="5" name="Text Placeholder 4"/>
          <p:cNvSpPr>
            <a:spLocks noGrp="1"/>
          </p:cNvSpPr>
          <p:nvPr>
            <p:ph type="body" sz="half" idx="2"/>
          </p:nvPr>
        </p:nvSpPr>
        <p:spPr>
          <a:xfrm>
            <a:off x="609600" y="4800600"/>
            <a:ext cx="7924800" cy="1295400"/>
          </a:xfrm>
        </p:spPr>
        <p:txBody>
          <a:bodyPr/>
          <a:lstStyle/>
          <a:p>
            <a:r>
              <a:rPr lang="en-US" sz="1600" dirty="0" smtClean="0"/>
              <a:t>Copyright, James W. Trietsch,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Promise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ACU at a Glance</a:t>
            </a:r>
            <a:endParaRPr lang="en-US" dirty="0"/>
          </a:p>
        </p:txBody>
      </p:sp>
      <p:sp>
        <p:nvSpPr>
          <p:cNvPr id="6" name="Content Placeholder 5"/>
          <p:cNvSpPr>
            <a:spLocks noGrp="1"/>
          </p:cNvSpPr>
          <p:nvPr>
            <p:ph idx="1"/>
          </p:nvPr>
        </p:nvSpPr>
        <p:spPr/>
        <p:txBody>
          <a:bodyPr/>
          <a:lstStyle/>
          <a:p>
            <a:pPr>
              <a:buFont typeface="Arial" pitchFamily="34" charset="0"/>
              <a:buChar char="•"/>
            </a:pPr>
            <a:r>
              <a:rPr lang="en-US" dirty="0" smtClean="0"/>
              <a:t>Abilene, TX</a:t>
            </a:r>
          </a:p>
          <a:p>
            <a:pPr>
              <a:buFont typeface="Arial" pitchFamily="34" charset="0"/>
              <a:buChar char="•"/>
            </a:pPr>
            <a:r>
              <a:rPr lang="en-US" dirty="0" smtClean="0"/>
              <a:t>Private, masters level</a:t>
            </a:r>
          </a:p>
          <a:p>
            <a:pPr>
              <a:buFont typeface="Arial" pitchFamily="34" charset="0"/>
              <a:buChar char="•"/>
            </a:pPr>
            <a:r>
              <a:rPr lang="en-US" dirty="0" smtClean="0"/>
              <a:t>4800 students from all states and 60 countries</a:t>
            </a:r>
          </a:p>
          <a:p>
            <a:pPr>
              <a:buFont typeface="Arial" pitchFamily="34" charset="0"/>
              <a:buChar char="•"/>
            </a:pPr>
            <a:r>
              <a:rPr lang="en-US" dirty="0" smtClean="0"/>
              <a:t>200 faculty members</a:t>
            </a:r>
          </a:p>
          <a:p>
            <a:pPr>
              <a:buFont typeface="Arial" pitchFamily="34" charset="0"/>
              <a:buChar char="•"/>
            </a:pPr>
            <a:r>
              <a:rPr lang="en-US" dirty="0" smtClean="0"/>
              <a:t>14 online masters programs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381000" y="1447800"/>
            <a:ext cx="8228013" cy="4524375"/>
          </a:xfrm>
        </p:spPr>
        <p:txBody>
          <a:bodyPr/>
          <a:lstStyle/>
          <a:p>
            <a:pPr>
              <a:buFont typeface="Arial" pitchFamily="34" charset="0"/>
              <a:buChar char="•"/>
            </a:pPr>
            <a:r>
              <a:rPr lang="en-US" sz="2800" dirty="0" smtClean="0"/>
              <a:t>January 2007 – iPhone announced</a:t>
            </a:r>
            <a:endParaRPr lang="en-US" sz="2800" dirty="0" smtClean="0"/>
          </a:p>
          <a:p>
            <a:pPr>
              <a:buFont typeface="Arial" pitchFamily="34" charset="0"/>
              <a:buChar char="•"/>
            </a:pPr>
            <a:r>
              <a:rPr lang="en-US" sz="2800" dirty="0" smtClean="0"/>
              <a:t>June</a:t>
            </a:r>
            <a:r>
              <a:rPr lang="en-US" sz="2800" dirty="0" smtClean="0"/>
              <a:t> 2007 – Apple executive briefing</a:t>
            </a:r>
            <a:endParaRPr lang="en-US" sz="2800" dirty="0" smtClean="0"/>
          </a:p>
          <a:p>
            <a:pPr>
              <a:buFont typeface="Arial" pitchFamily="34" charset="0"/>
              <a:buChar char="•"/>
            </a:pPr>
            <a:r>
              <a:rPr lang="en-US" sz="2800" dirty="0" smtClean="0"/>
              <a:t>July 2007 – first iPhones at ACU</a:t>
            </a:r>
          </a:p>
          <a:p>
            <a:pPr>
              <a:buFont typeface="Arial" pitchFamily="34" charset="0"/>
              <a:buChar char="•"/>
            </a:pPr>
            <a:r>
              <a:rPr lang="en-US" sz="2800" dirty="0" smtClean="0"/>
              <a:t>September 2007 – faculty research proposals</a:t>
            </a:r>
            <a:endParaRPr lang="en-US" sz="2800" dirty="0" smtClean="0"/>
          </a:p>
          <a:p>
            <a:pPr>
              <a:buFont typeface="Arial" pitchFamily="34" charset="0"/>
              <a:buChar char="•"/>
            </a:pPr>
            <a:r>
              <a:rPr lang="en-US" sz="2800" dirty="0" smtClean="0"/>
              <a:t>February 2008 – ACU announcement</a:t>
            </a:r>
            <a:endParaRPr lang="en-US" sz="2800" dirty="0" smtClean="0"/>
          </a:p>
          <a:p>
            <a:pPr>
              <a:buFont typeface="Arial" pitchFamily="34" charset="0"/>
              <a:buChar char="•"/>
            </a:pPr>
            <a:r>
              <a:rPr lang="en-US" sz="2800" dirty="0" smtClean="0"/>
              <a:t>August 2008 – Freshmen receive iPhones or iPod Touches</a:t>
            </a:r>
          </a:p>
          <a:p>
            <a:pPr>
              <a:buFont typeface="Arial" pitchFamily="34" charset="0"/>
              <a:buChar char="•"/>
            </a:pPr>
            <a:r>
              <a:rPr lang="en-US" sz="2800" dirty="0" smtClean="0"/>
              <a:t>February 2009 – ConnectEd summit – 412 attendees representing 144 organizations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Facts</a:t>
            </a:r>
            <a:endParaRPr lang="en-US" dirty="0"/>
          </a:p>
        </p:txBody>
      </p:sp>
      <p:sp>
        <p:nvSpPr>
          <p:cNvPr id="3" name="Content Placeholder 2"/>
          <p:cNvSpPr>
            <a:spLocks noGrp="1"/>
          </p:cNvSpPr>
          <p:nvPr>
            <p:ph idx="1"/>
          </p:nvPr>
        </p:nvSpPr>
        <p:spPr>
          <a:xfrm>
            <a:off x="381000" y="1447800"/>
            <a:ext cx="8228013" cy="4524375"/>
          </a:xfrm>
        </p:spPr>
        <p:txBody>
          <a:bodyPr/>
          <a:lstStyle/>
          <a:p>
            <a:pPr>
              <a:buFont typeface="Arial" pitchFamily="34" charset="0"/>
              <a:buChar char="•"/>
            </a:pPr>
            <a:r>
              <a:rPr lang="en-US" dirty="0" smtClean="0"/>
              <a:t>All incoming freshmen had a choice of iPhone or iPod Touch</a:t>
            </a:r>
          </a:p>
          <a:p>
            <a:pPr>
              <a:buFont typeface="Arial" pitchFamily="34" charset="0"/>
              <a:buChar char="•"/>
            </a:pPr>
            <a:r>
              <a:rPr lang="en-US" dirty="0" smtClean="0"/>
              <a:t>Rollout weekend – 615 iPhones, 342 iPod Touches</a:t>
            </a:r>
          </a:p>
          <a:p>
            <a:pPr>
              <a:buFont typeface="Arial" pitchFamily="34" charset="0"/>
              <a:buChar char="•"/>
            </a:pPr>
            <a:r>
              <a:rPr lang="en-US" dirty="0" smtClean="0"/>
              <a:t>28 AT&amp;T, 7 Apple, 70 ACU employees</a:t>
            </a:r>
          </a:p>
          <a:p>
            <a:pPr>
              <a:buFont typeface="Arial" pitchFamily="34" charset="0"/>
              <a:buChar char="•"/>
            </a:pPr>
            <a:r>
              <a:rPr lang="en-US" dirty="0" smtClean="0"/>
              <a:t>30 min/phone to activate</a:t>
            </a:r>
          </a:p>
          <a:p>
            <a:pPr>
              <a:buFont typeface="Arial" pitchFamily="34" charset="0"/>
              <a:buChar char="•"/>
            </a:pPr>
            <a:r>
              <a:rPr lang="en-US" dirty="0" smtClean="0"/>
              <a:t>100% signed agreement to pay full retail if devices were lost/stolen. 90% later thought it was “ridiculous”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Facts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12 reported that if the iPhone or iPod Touch falls into a small round porcelain or large square fiberglass container of water, it does not float!</a:t>
            </a:r>
          </a:p>
          <a:p>
            <a:pPr>
              <a:buFont typeface="Arial" pitchFamily="34" charset="0"/>
              <a:buChar char="•"/>
            </a:pPr>
            <a:r>
              <a:rPr lang="en-US" dirty="0" smtClean="0"/>
              <a:t>181% increase in wireless access points added in residence halls</a:t>
            </a:r>
          </a:p>
          <a:p>
            <a:pPr>
              <a:buFont typeface="Arial" pitchFamily="34" charset="0"/>
              <a:buChar char="•"/>
            </a:pPr>
            <a:r>
              <a:rPr lang="en-US" dirty="0" smtClean="0"/>
              <a:t>1468 wireless devices registered</a:t>
            </a:r>
          </a:p>
          <a:p>
            <a:pPr>
              <a:buFont typeface="Arial" pitchFamily="34" charset="0"/>
              <a:buChar char="•"/>
            </a:pPr>
            <a:r>
              <a:rPr lang="en-US" dirty="0" smtClean="0"/>
              <a:t>Hart Auditorium – 75 students vs. 300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Facts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103 teachers reported using the attendance application to take roll</a:t>
            </a:r>
          </a:p>
          <a:p>
            <a:pPr>
              <a:buFont typeface="Arial" pitchFamily="34" charset="0"/>
              <a:buChar char="•"/>
            </a:pPr>
            <a:r>
              <a:rPr lang="en-US" dirty="0" smtClean="0"/>
              <a:t>1001 – average daily user sessions in Fall semester</a:t>
            </a:r>
          </a:p>
          <a:p>
            <a:pPr>
              <a:buFont typeface="Arial" pitchFamily="34" charset="0"/>
              <a:buChar char="•"/>
            </a:pPr>
            <a:r>
              <a:rPr lang="en-US" dirty="0" smtClean="0"/>
              <a:t>135 (98%) faculty members attended classes</a:t>
            </a:r>
          </a:p>
          <a:p>
            <a:pPr>
              <a:buFont typeface="Arial" pitchFamily="34" charset="0"/>
              <a:buChar char="•"/>
            </a:pPr>
            <a:r>
              <a:rPr lang="en-US" dirty="0" smtClean="0"/>
              <a:t>800 mentions in newspapers, magazine, publications, blogs, and broadcast media.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11"/>
          <p:cNvPicPr>
            <a:picLocks noChangeAspect="1" noChangeArrowheads="1"/>
          </p:cNvPicPr>
          <p:nvPr/>
        </p:nvPicPr>
        <p:blipFill>
          <a:blip r:embed="rId2"/>
          <a:srcRect/>
          <a:stretch>
            <a:fillRect/>
          </a:stretch>
        </p:blipFill>
        <p:spPr bwMode="auto">
          <a:xfrm>
            <a:off x="0" y="0"/>
            <a:ext cx="914841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368</Words>
  <PresentationFormat>On-screen Show (4:3)</PresentationFormat>
  <Paragraphs>48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Pervasive Mobility</vt:lpstr>
      <vt:lpstr>Slide 2</vt:lpstr>
      <vt:lpstr>The Promise</vt:lpstr>
      <vt:lpstr>ACU at a Glance</vt:lpstr>
      <vt:lpstr>Timeline</vt:lpstr>
      <vt:lpstr>Quick Facts</vt:lpstr>
      <vt:lpstr>Quick Facts</vt:lpstr>
      <vt:lpstr>Quick Facts</vt:lpstr>
      <vt:lpstr>Slide 9</vt:lpstr>
      <vt:lpstr>Slide 10</vt:lpstr>
      <vt:lpstr>Slide 11</vt:lpstr>
      <vt:lpstr>Survey of 177 FR and Upperclassmen </vt:lpstr>
      <vt:lpstr>Slide 13</vt:lpstr>
      <vt:lpstr>What did you think?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Pervasive Mobility</dc:title>
  <dc:subject>ENT09</dc:subject>
  <dc:creator>Jim Trietsch</dc:creator>
  <cp:lastModifiedBy>Jim Trietsch</cp:lastModifiedBy>
  <cp:revision>35</cp:revision>
  <cp:lastPrinted>1601-01-01T00:00:00Z</cp:lastPrinted>
  <dcterms:created xsi:type="dcterms:W3CDTF">2008-09-19T14:25:38Z</dcterms:created>
  <dcterms:modified xsi:type="dcterms:W3CDTF">2009-05-06T12:38:05Z</dcterms:modified>
</cp:coreProperties>
</file>